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9" r:id="rId4"/>
  </p:sldMasterIdLst>
  <p:notesMasterIdLst>
    <p:notesMasterId r:id="rId16"/>
  </p:notesMasterIdLst>
  <p:sldIdLst>
    <p:sldId id="2076137348" r:id="rId5"/>
    <p:sldId id="2076137349" r:id="rId6"/>
    <p:sldId id="2076137351" r:id="rId7"/>
    <p:sldId id="2076137352" r:id="rId8"/>
    <p:sldId id="2076137361" r:id="rId9"/>
    <p:sldId id="2076137354" r:id="rId10"/>
    <p:sldId id="2076137355" r:id="rId11"/>
    <p:sldId id="2076137364" r:id="rId12"/>
    <p:sldId id="2076137365" r:id="rId13"/>
    <p:sldId id="2076137359" r:id="rId14"/>
    <p:sldId id="20761373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C2D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59EDC-D827-B910-AA18-7EEA43B5E3FA}" v="1" dt="2022-02-16T17:14:33.822"/>
    <p1510:client id="{13E5CF6E-6459-483C-951E-411BA5A545F4}" v="2652" dt="2022-02-16T18:09:04.450"/>
    <p1510:client id="{3A1C120F-9F52-480D-A3AC-9DB352300D42}" v="519" dt="2022-02-16T18:04:44.988"/>
    <p1510:client id="{61849E68-51BF-4E5E-9878-D05278B387DE}" v="270" dt="2022-02-16T17:13:25.693"/>
    <p1510:client id="{6B0EE08D-7883-3DBA-F476-C4E9CF97B6A8}" v="43" dt="2022-02-17T08:20:20.058"/>
    <p1510:client id="{9D81F51F-431B-818D-79A7-9BE92F11BD59}" v="49" dt="2022-02-16T17:00:33.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5D-46C3-A962-AE966FA04E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95D-46C3-A962-AE966FA04E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95D-46C3-A962-AE966FA04E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95D-46C3-A962-AE966FA04E3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95D-46C3-A962-AE966FA04E3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95D-46C3-A962-AE966FA04E3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95D-46C3-A962-AE966FA04E3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95D-46C3-A962-AE966FA04E3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B95D-46C3-A962-AE966FA04E3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B95D-46C3-A962-AE966FA04E3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B95D-46C3-A962-AE966FA04E3B}"/>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B95D-46C3-A962-AE966FA04E3B}"/>
              </c:ext>
            </c:extLst>
          </c:dPt>
          <c:dLbls>
            <c:dLbl>
              <c:idx val="1"/>
              <c:layout>
                <c:manualLayout>
                  <c:x val="-0.11413182306524433"/>
                  <c:y val="0.7989891900227046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586492300930097"/>
                      <c:h val="0.17347168828130397"/>
                    </c:manualLayout>
                  </c15:layout>
                </c:ext>
                <c:ext xmlns:c16="http://schemas.microsoft.com/office/drawing/2014/chart" uri="{C3380CC4-5D6E-409C-BE32-E72D297353CC}">
                  <c16:uniqueId val="{00000003-B95D-46C3-A962-AE966FA04E3B}"/>
                </c:ext>
              </c:extLst>
            </c:dLbl>
            <c:dLbl>
              <c:idx val="2"/>
              <c:layout>
                <c:manualLayout>
                  <c:x val="-0.15519719982498908"/>
                  <c:y val="0.58567425438806386"/>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0969005972302548"/>
                      <c:h val="0.17347168828130397"/>
                    </c:manualLayout>
                  </c15:layout>
                </c:ext>
                <c:ext xmlns:c16="http://schemas.microsoft.com/office/drawing/2014/chart" uri="{C3380CC4-5D6E-409C-BE32-E72D297353CC}">
                  <c16:uniqueId val="{00000005-B95D-46C3-A962-AE966FA04E3B}"/>
                </c:ext>
              </c:extLst>
            </c:dLbl>
            <c:dLbl>
              <c:idx val="3"/>
              <c:layout>
                <c:manualLayout>
                  <c:x val="-0.19953976652076735"/>
                  <c:y val="0.266109418451934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95D-46C3-A962-AE966FA04E3B}"/>
                </c:ext>
              </c:extLst>
            </c:dLbl>
            <c:dLbl>
              <c:idx val="4"/>
              <c:layout>
                <c:manualLayout>
                  <c:x val="-0.2461701003697834"/>
                  <c:y val="-8.898776418242495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95D-46C3-A962-AE966FA04E3B}"/>
                </c:ext>
              </c:extLst>
            </c:dLbl>
            <c:dLbl>
              <c:idx val="5"/>
              <c:layout>
                <c:manualLayout>
                  <c:x val="-9.1630947152606501E-2"/>
                  <c:y val="-2.874731653896117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717857210988839"/>
                      <c:h val="0.13970712565202828"/>
                    </c:manualLayout>
                  </c15:layout>
                </c:ext>
                <c:ext xmlns:c16="http://schemas.microsoft.com/office/drawing/2014/chart" uri="{C3380CC4-5D6E-409C-BE32-E72D297353CC}">
                  <c16:uniqueId val="{0000000B-B95D-46C3-A962-AE966FA04E3B}"/>
                </c:ext>
              </c:extLst>
            </c:dLbl>
            <c:dLbl>
              <c:idx val="6"/>
              <c:layout>
                <c:manualLayout>
                  <c:x val="-7.2556488874847516E-2"/>
                  <c:y val="0.8234451020115172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B95D-46C3-A962-AE966FA04E3B}"/>
                </c:ext>
              </c:extLst>
            </c:dLbl>
            <c:dLbl>
              <c:idx val="7"/>
              <c:layout>
                <c:manualLayout>
                  <c:x val="0.23707111347064644"/>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B95D-46C3-A962-AE966FA04E3B}"/>
                </c:ext>
              </c:extLst>
            </c:dLbl>
            <c:dLbl>
              <c:idx val="8"/>
              <c:layout>
                <c:manualLayout>
                  <c:x val="0.45007923930269411"/>
                  <c:y val="4.4493882091212319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8984638773173942"/>
                      <c:h val="0.17347168828130397"/>
                    </c:manualLayout>
                  </c15:layout>
                </c:ext>
                <c:ext xmlns:c16="http://schemas.microsoft.com/office/drawing/2014/chart" uri="{C3380CC4-5D6E-409C-BE32-E72D297353CC}">
                  <c16:uniqueId val="{00000011-B95D-46C3-A962-AE966FA04E3B}"/>
                </c:ext>
              </c:extLst>
            </c:dLbl>
            <c:dLbl>
              <c:idx val="9"/>
              <c:layout>
                <c:manualLayout>
                  <c:x val="0.42069316677205476"/>
                  <c:y val="0.3295365481450759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010840627911453"/>
                      <c:h val="0.13266096657042439"/>
                    </c:manualLayout>
                  </c15:layout>
                </c:ext>
                <c:ext xmlns:c16="http://schemas.microsoft.com/office/drawing/2014/chart" uri="{C3380CC4-5D6E-409C-BE32-E72D297353CC}">
                  <c16:uniqueId val="{00000013-B95D-46C3-A962-AE966FA04E3B}"/>
                </c:ext>
              </c:extLst>
            </c:dLbl>
            <c:dLbl>
              <c:idx val="10"/>
              <c:layout>
                <c:manualLayout>
                  <c:x val="0.41560801644395579"/>
                  <c:y val="0.6091839610351630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B95D-46C3-A962-AE966FA04E3B}"/>
                </c:ext>
              </c:extLst>
            </c:dLbl>
            <c:dLbl>
              <c:idx val="11"/>
              <c:layout>
                <c:manualLayout>
                  <c:x val="0.46669697253100639"/>
                  <c:y val="0.8809426959541014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7-B95D-46C3-A962-AE966FA04E3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borderCallout1">
                    <a:avLst/>
                  </a:prstGeom>
                  <a:noFill/>
                  <a:ln>
                    <a:noFill/>
                  </a:ln>
                </c15:spPr>
              </c:ext>
            </c:extLst>
          </c:dLbls>
          <c:cat>
            <c:strRef>
              <c:f>Sheet1!$A$1:$A$12</c:f>
              <c:strCache>
                <c:ptCount val="12"/>
                <c:pt idx="0">
                  <c:v>TotalPayloadMatch</c:v>
                </c:pt>
                <c:pt idx="1">
                  <c:v>MissingGlueRecords</c:v>
                </c:pt>
                <c:pt idx="2">
                  <c:v>MissingSOARecord</c:v>
                </c:pt>
                <c:pt idx="3">
                  <c:v>HeaderRDAAFlagMismatch</c:v>
                </c:pt>
                <c:pt idx="4">
                  <c:v>NxDomainRCodeMatch</c:v>
                </c:pt>
                <c:pt idx="5">
                  <c:v>ServFailRCodeMatch</c:v>
                </c:pt>
                <c:pt idx="6">
                  <c:v>TotalAuthSectionMismatch</c:v>
                </c:pt>
                <c:pt idx="7">
                  <c:v>CompressionMismatch</c:v>
                </c:pt>
                <c:pt idx="8">
                  <c:v>HeaderFlagMismatch</c:v>
                </c:pt>
                <c:pt idx="9">
                  <c:v>AuthSectionCompressionMismatch</c:v>
                </c:pt>
                <c:pt idx="10">
                  <c:v>NxDomainRCodeMismatch</c:v>
                </c:pt>
                <c:pt idx="11">
                  <c:v>Other</c:v>
                </c:pt>
              </c:strCache>
            </c:strRef>
          </c:cat>
          <c:val>
            <c:numRef>
              <c:f>Sheet1!$B$1:$B$12</c:f>
              <c:numCache>
                <c:formatCode>General</c:formatCode>
                <c:ptCount val="12"/>
                <c:pt idx="0">
                  <c:v>681079</c:v>
                </c:pt>
                <c:pt idx="1">
                  <c:v>24777</c:v>
                </c:pt>
                <c:pt idx="2">
                  <c:v>19787</c:v>
                </c:pt>
                <c:pt idx="3">
                  <c:v>18621</c:v>
                </c:pt>
                <c:pt idx="4">
                  <c:v>16441</c:v>
                </c:pt>
                <c:pt idx="5">
                  <c:v>9355</c:v>
                </c:pt>
                <c:pt idx="6">
                  <c:v>7615</c:v>
                </c:pt>
                <c:pt idx="7">
                  <c:v>5613</c:v>
                </c:pt>
                <c:pt idx="8">
                  <c:v>2519</c:v>
                </c:pt>
                <c:pt idx="9">
                  <c:v>1206</c:v>
                </c:pt>
                <c:pt idx="10">
                  <c:v>982</c:v>
                </c:pt>
                <c:pt idx="11">
                  <c:v>2291</c:v>
                </c:pt>
              </c:numCache>
            </c:numRef>
          </c:val>
          <c:extLst>
            <c:ext xmlns:c16="http://schemas.microsoft.com/office/drawing/2014/chart" uri="{C3380CC4-5D6E-409C-BE32-E72D297353CC}">
              <c16:uniqueId val="{00000018-B95D-46C3-A962-AE966FA04E3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5BBE7A-9D33-4F44-9802-5ABF555B8DD0}" type="datetimeFigureOut">
              <a:rPr lang="en-US" smtClean="0"/>
              <a:t>2/17/2022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1E81B-D5DE-46C0-AB5E-120D6F695743}" type="slidenum">
              <a:rPr lang="en-US" smtClean="0"/>
              <a:t>‹#›</a:t>
            </a:fld>
            <a:endParaRPr lang="en-US"/>
          </a:p>
        </p:txBody>
      </p:sp>
    </p:spTree>
    <p:extLst>
      <p:ext uri="{BB962C8B-B14F-4D97-AF65-F5344CB8AC3E}">
        <p14:creationId xmlns:p14="http://schemas.microsoft.com/office/powerpoint/2010/main" val="57409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62C61DAB-D93E-49CA-B245-379601CFE8D0}" type="datetime8">
              <a:rPr lang="en-US" smtClean="0"/>
              <a:t>2/17/2022 12:20 AM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1908057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d Slide Color Bkg">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5715040"/>
            <a:ext cx="9144000" cy="553998"/>
          </a:xfrm>
          <a:noFill/>
        </p:spPr>
        <p:txBody>
          <a:bodyPr lIns="0" tIns="0" rIns="0" bIns="0" anchor="b" anchorCtr="0">
            <a:spAutoFit/>
          </a:bodyPr>
          <a:lstStyle>
            <a:lvl1pPr>
              <a:defRPr sz="3600" spc="-50" baseline="0">
                <a:solidFill>
                  <a:schemeClr val="accent3"/>
                </a:solidFill>
                <a:latin typeface="+mj-lt"/>
                <a:cs typeface="Segoe UI" panose="020B0502040204020203" pitchFamily="34" charset="0"/>
              </a:defRPr>
            </a:lvl1pPr>
          </a:lstStyle>
          <a:p>
            <a:r>
              <a:rPr lang="en-US"/>
              <a:t>Thank you</a:t>
            </a:r>
          </a:p>
        </p:txBody>
      </p:sp>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Tree>
    <p:extLst>
      <p:ext uri="{BB962C8B-B14F-4D97-AF65-F5344CB8AC3E}">
        <p14:creationId xmlns:p14="http://schemas.microsoft.com/office/powerpoint/2010/main" val="25999618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6132"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Line Four Column Bullet with Subtitle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A434B7-D4B9-4D45-A31C-F0CC4D227945}"/>
              </a:ext>
            </a:extLst>
          </p:cNvPr>
          <p:cNvSpPr>
            <a:spLocks noGrp="1"/>
          </p:cNvSpPr>
          <p:nvPr>
            <p:ph type="title"/>
          </p:nvPr>
        </p:nvSpPr>
        <p:spPr>
          <a:xfrm>
            <a:off x="588263" y="457200"/>
            <a:ext cx="11018520" cy="553998"/>
          </a:xfrm>
        </p:spPr>
        <p:txBody>
          <a:bodyPr anchor="ctr">
            <a:spAutoFit/>
          </a:bodyPr>
          <a:lstStyle>
            <a:lvl1pPr>
              <a:defRPr>
                <a:solidFill>
                  <a:schemeClr val="tx1"/>
                </a:solidFill>
              </a:defRPr>
            </a:lvl1pPr>
          </a:lstStyle>
          <a:p>
            <a:r>
              <a:rPr lang="en-US"/>
              <a:t>Click to edit Master title style</a:t>
            </a:r>
          </a:p>
        </p:txBody>
      </p:sp>
      <p:sp>
        <p:nvSpPr>
          <p:cNvPr id="22" name="Text Placeholder 11">
            <a:extLst>
              <a:ext uri="{FF2B5EF4-FFF2-40B4-BE49-F238E27FC236}">
                <a16:creationId xmlns:a16="http://schemas.microsoft.com/office/drawing/2014/main" id="{92783506-927E-48F7-8EFC-36257F3E2812}"/>
              </a:ext>
            </a:extLst>
          </p:cNvPr>
          <p:cNvSpPr>
            <a:spLocks noGrp="1"/>
          </p:cNvSpPr>
          <p:nvPr>
            <p:ph type="body" sz="quarter" idx="16"/>
          </p:nvPr>
        </p:nvSpPr>
        <p:spPr>
          <a:xfrm>
            <a:off x="584200" y="1438275"/>
            <a:ext cx="2532063" cy="615553"/>
          </a:xfrm>
        </p:spPr>
        <p:txBody>
          <a:bodyPr anchor="t"/>
          <a:lstStyle>
            <a:lvl1pPr marL="0" indent="0">
              <a:spcBef>
                <a:spcPts val="0"/>
              </a:spcBef>
              <a:buNone/>
              <a:defRPr sz="2000">
                <a:solidFill>
                  <a:schemeClr val="tx1"/>
                </a:solidFill>
                <a:latin typeface="+mj-lt"/>
              </a:defRPr>
            </a:lvl1pPr>
          </a:lstStyle>
          <a:p>
            <a:pPr lvl="0"/>
            <a:r>
              <a:rPr lang="en-US"/>
              <a:t>Click to edit Master text styles</a:t>
            </a:r>
          </a:p>
        </p:txBody>
      </p:sp>
      <p:sp>
        <p:nvSpPr>
          <p:cNvPr id="23" name="Text Placeholder 7">
            <a:extLst>
              <a:ext uri="{FF2B5EF4-FFF2-40B4-BE49-F238E27FC236}">
                <a16:creationId xmlns:a16="http://schemas.microsoft.com/office/drawing/2014/main" id="{FB6093D3-3EDF-4A80-8450-C5EBB1990775}"/>
              </a:ext>
            </a:extLst>
          </p:cNvPr>
          <p:cNvSpPr>
            <a:spLocks noGrp="1"/>
          </p:cNvSpPr>
          <p:nvPr>
            <p:ph type="body" sz="quarter" idx="14"/>
          </p:nvPr>
        </p:nvSpPr>
        <p:spPr>
          <a:xfrm>
            <a:off x="584200" y="2283115"/>
            <a:ext cx="2532063" cy="1698927"/>
          </a:xfrm>
        </p:spPr>
        <p:txBody>
          <a:bodyPr wrap="square">
            <a:spAutoFit/>
          </a:bodyPr>
          <a:lstStyle>
            <a:lvl1pPr marL="141288" indent="-141288">
              <a:defRPr lang="en-US" sz="1800" dirty="0"/>
            </a:lvl1pPr>
            <a:lvl2pPr marL="285750" indent="-125413">
              <a:defRPr lang="en-US" sz="1600" dirty="0"/>
            </a:lvl2pPr>
            <a:lvl3pPr marL="438150" indent="-133350">
              <a:defRPr lang="en-US" dirty="0"/>
            </a:lvl3pPr>
            <a:lvl4pPr marL="566738" indent="-114300">
              <a:defRPr lang="en-US" dirty="0"/>
            </a:lvl4pPr>
            <a:lvl5pPr marL="685800" indent="-109538">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 Placeholder 11">
            <a:extLst>
              <a:ext uri="{FF2B5EF4-FFF2-40B4-BE49-F238E27FC236}">
                <a16:creationId xmlns:a16="http://schemas.microsoft.com/office/drawing/2014/main" id="{438D2C80-6884-451D-8D7D-B69022CCC5C4}"/>
              </a:ext>
            </a:extLst>
          </p:cNvPr>
          <p:cNvSpPr>
            <a:spLocks noGrp="1"/>
          </p:cNvSpPr>
          <p:nvPr>
            <p:ph type="body" sz="quarter" idx="17"/>
          </p:nvPr>
        </p:nvSpPr>
        <p:spPr>
          <a:xfrm>
            <a:off x="3413125" y="1438275"/>
            <a:ext cx="2533650" cy="615553"/>
          </a:xfrm>
        </p:spPr>
        <p:txBody>
          <a:bodyPr anchor="t"/>
          <a:lstStyle>
            <a:lvl1pPr marL="0" indent="0">
              <a:spcBef>
                <a:spcPts val="0"/>
              </a:spcBef>
              <a:buNone/>
              <a:defRPr sz="2000">
                <a:solidFill>
                  <a:schemeClr val="tx1"/>
                </a:solidFill>
                <a:latin typeface="+mj-lt"/>
              </a:defRPr>
            </a:lvl1pPr>
          </a:lstStyle>
          <a:p>
            <a:pPr lvl="0"/>
            <a:r>
              <a:rPr lang="en-US"/>
              <a:t>Click to edit Master text styles</a:t>
            </a:r>
          </a:p>
        </p:txBody>
      </p:sp>
      <p:sp>
        <p:nvSpPr>
          <p:cNvPr id="25" name="Text Placeholder 9">
            <a:extLst>
              <a:ext uri="{FF2B5EF4-FFF2-40B4-BE49-F238E27FC236}">
                <a16:creationId xmlns:a16="http://schemas.microsoft.com/office/drawing/2014/main" id="{7614A884-0AD6-4A85-A432-2B13E7464DA9}"/>
              </a:ext>
            </a:extLst>
          </p:cNvPr>
          <p:cNvSpPr>
            <a:spLocks noGrp="1"/>
          </p:cNvSpPr>
          <p:nvPr>
            <p:ph type="body" sz="quarter" idx="15"/>
          </p:nvPr>
        </p:nvSpPr>
        <p:spPr>
          <a:xfrm>
            <a:off x="3413125" y="2276475"/>
            <a:ext cx="2532063" cy="1698927"/>
          </a:xfrm>
        </p:spPr>
        <p:txBody>
          <a:bodyPr wrap="square">
            <a:spAutoFit/>
          </a:bodyPr>
          <a:lstStyle>
            <a:lvl1pPr marL="141288" indent="-141288">
              <a:defRPr lang="en-US" sz="1800" dirty="0"/>
            </a:lvl1pPr>
            <a:lvl2pPr marL="285750" indent="-125413">
              <a:defRPr lang="en-US" sz="1600" dirty="0"/>
            </a:lvl2pPr>
            <a:lvl3pPr marL="438150" indent="-133350">
              <a:defRPr lang="en-US" dirty="0"/>
            </a:lvl3pPr>
            <a:lvl4pPr marL="566738" indent="-114300">
              <a:defRPr lang="en-US" dirty="0"/>
            </a:lvl4pPr>
            <a:lvl5pPr marL="685800" indent="-109538">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Text Placeholder 11">
            <a:extLst>
              <a:ext uri="{FF2B5EF4-FFF2-40B4-BE49-F238E27FC236}">
                <a16:creationId xmlns:a16="http://schemas.microsoft.com/office/drawing/2014/main" id="{7D8FFDED-9FE5-4D94-8EB0-7D645C10FBFF}"/>
              </a:ext>
            </a:extLst>
          </p:cNvPr>
          <p:cNvSpPr>
            <a:spLocks noGrp="1"/>
          </p:cNvSpPr>
          <p:nvPr>
            <p:ph type="body" sz="quarter" idx="18"/>
          </p:nvPr>
        </p:nvSpPr>
        <p:spPr>
          <a:xfrm>
            <a:off x="6244208" y="1438275"/>
            <a:ext cx="2532063" cy="615553"/>
          </a:xfrm>
        </p:spPr>
        <p:txBody>
          <a:bodyPr anchor="t"/>
          <a:lstStyle>
            <a:lvl1pPr marL="0" indent="0">
              <a:spcBef>
                <a:spcPts val="0"/>
              </a:spcBef>
              <a:buNone/>
              <a:defRPr sz="2000">
                <a:solidFill>
                  <a:schemeClr val="tx1"/>
                </a:solidFill>
                <a:latin typeface="+mj-lt"/>
              </a:defRPr>
            </a:lvl1pPr>
          </a:lstStyle>
          <a:p>
            <a:pPr lvl="0"/>
            <a:r>
              <a:rPr lang="en-US"/>
              <a:t>Click to edit Master text styles</a:t>
            </a:r>
          </a:p>
        </p:txBody>
      </p:sp>
      <p:sp>
        <p:nvSpPr>
          <p:cNvPr id="27" name="Text Placeholder 7">
            <a:extLst>
              <a:ext uri="{FF2B5EF4-FFF2-40B4-BE49-F238E27FC236}">
                <a16:creationId xmlns:a16="http://schemas.microsoft.com/office/drawing/2014/main" id="{D429D954-9297-44FA-B7BD-56586012419C}"/>
              </a:ext>
            </a:extLst>
          </p:cNvPr>
          <p:cNvSpPr>
            <a:spLocks noGrp="1"/>
          </p:cNvSpPr>
          <p:nvPr>
            <p:ph type="body" sz="quarter" idx="19"/>
          </p:nvPr>
        </p:nvSpPr>
        <p:spPr>
          <a:xfrm>
            <a:off x="6244208" y="2283115"/>
            <a:ext cx="2532063" cy="1698927"/>
          </a:xfrm>
        </p:spPr>
        <p:txBody>
          <a:bodyPr wrap="square">
            <a:spAutoFit/>
          </a:bodyPr>
          <a:lstStyle>
            <a:lvl1pPr marL="141288" indent="-141288">
              <a:defRPr lang="en-US" sz="1800" dirty="0"/>
            </a:lvl1pPr>
            <a:lvl2pPr marL="285750" indent="-125413">
              <a:defRPr lang="en-US" sz="1600" dirty="0"/>
            </a:lvl2pPr>
            <a:lvl3pPr marL="438150" indent="-133350">
              <a:defRPr lang="en-US" dirty="0"/>
            </a:lvl3pPr>
            <a:lvl4pPr marL="566738" indent="-114300">
              <a:defRPr lang="en-US" dirty="0"/>
            </a:lvl4pPr>
            <a:lvl5pPr marL="685800" indent="-109538">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Text Placeholder 11">
            <a:extLst>
              <a:ext uri="{FF2B5EF4-FFF2-40B4-BE49-F238E27FC236}">
                <a16:creationId xmlns:a16="http://schemas.microsoft.com/office/drawing/2014/main" id="{04D43B0D-50F8-4F63-AFA3-34A46F42E816}"/>
              </a:ext>
            </a:extLst>
          </p:cNvPr>
          <p:cNvSpPr>
            <a:spLocks noGrp="1"/>
          </p:cNvSpPr>
          <p:nvPr>
            <p:ph type="body" sz="quarter" idx="20"/>
          </p:nvPr>
        </p:nvSpPr>
        <p:spPr>
          <a:xfrm>
            <a:off x="9073133" y="1438275"/>
            <a:ext cx="2533650" cy="615553"/>
          </a:xfrm>
        </p:spPr>
        <p:txBody>
          <a:bodyPr anchor="t"/>
          <a:lstStyle>
            <a:lvl1pPr marL="0" indent="0">
              <a:spcBef>
                <a:spcPts val="0"/>
              </a:spcBef>
              <a:buNone/>
              <a:defRPr sz="2000">
                <a:solidFill>
                  <a:schemeClr val="tx1"/>
                </a:solidFill>
                <a:latin typeface="+mj-lt"/>
              </a:defRPr>
            </a:lvl1pPr>
          </a:lstStyle>
          <a:p>
            <a:pPr lvl="0"/>
            <a:r>
              <a:rPr lang="en-US"/>
              <a:t>Click to edit Master text styles</a:t>
            </a:r>
          </a:p>
        </p:txBody>
      </p:sp>
      <p:sp>
        <p:nvSpPr>
          <p:cNvPr id="29" name="Text Placeholder 9">
            <a:extLst>
              <a:ext uri="{FF2B5EF4-FFF2-40B4-BE49-F238E27FC236}">
                <a16:creationId xmlns:a16="http://schemas.microsoft.com/office/drawing/2014/main" id="{804CEFDA-6A6F-42D3-B65C-4BE1054C905E}"/>
              </a:ext>
            </a:extLst>
          </p:cNvPr>
          <p:cNvSpPr>
            <a:spLocks noGrp="1"/>
          </p:cNvSpPr>
          <p:nvPr>
            <p:ph type="body" sz="quarter" idx="21"/>
          </p:nvPr>
        </p:nvSpPr>
        <p:spPr>
          <a:xfrm>
            <a:off x="9073133" y="2276475"/>
            <a:ext cx="2532063" cy="1698927"/>
          </a:xfrm>
        </p:spPr>
        <p:txBody>
          <a:bodyPr wrap="square">
            <a:spAutoFit/>
          </a:bodyPr>
          <a:lstStyle>
            <a:lvl1pPr marL="141288" indent="-141288">
              <a:defRPr lang="en-US" sz="1800" dirty="0"/>
            </a:lvl1pPr>
            <a:lvl2pPr marL="285750" indent="-125413">
              <a:defRPr lang="en-US" sz="1600" dirty="0"/>
            </a:lvl2pPr>
            <a:lvl3pPr marL="438150" indent="-133350">
              <a:defRPr lang="en-US" dirty="0"/>
            </a:lvl3pPr>
            <a:lvl4pPr marL="566738" indent="-114300">
              <a:defRPr lang="en-US" dirty="0"/>
            </a:lvl4pPr>
            <a:lvl5pPr marL="685800" indent="-109538">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F6A269D7-BC15-0043-AAC1-8EE9E66292B3}"/>
              </a:ext>
            </a:extLst>
          </p:cNvPr>
          <p:cNvCxnSpPr/>
          <p:nvPr userDrawn="1"/>
        </p:nvCxnSpPr>
        <p:spPr>
          <a:xfrm>
            <a:off x="584200" y="1219200"/>
            <a:ext cx="11025188" cy="0"/>
          </a:xfrm>
          <a:prstGeom prst="line">
            <a:avLst/>
          </a:prstGeom>
          <a:ln w="25400">
            <a:solidFill>
              <a:schemeClr val="tx2"/>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4675876"/>
      </p:ext>
    </p:extLst>
  </p:cSld>
  <p:clrMapOvr>
    <a:masterClrMapping/>
  </p:clrMapOvr>
  <p:transition>
    <p:fade/>
  </p:transition>
  <p:extLst>
    <p:ext uri="{DCECCB84-F9BA-43D5-87BE-67443E8EF086}">
      <p15:sldGuideLst xmlns:p15="http://schemas.microsoft.com/office/powerpoint/2012/main">
        <p15:guide id="4" orient="horz" pos="906">
          <p15:clr>
            <a:srgbClr val="5ACBF0"/>
          </p15:clr>
        </p15:guide>
        <p15:guide id="5" orient="horz" pos="288">
          <p15:clr>
            <a:srgbClr val="5ACBF0"/>
          </p15:clr>
        </p15:guide>
        <p15:guide id="6" pos="1963">
          <p15:clr>
            <a:srgbClr val="5ACBF0"/>
          </p15:clr>
        </p15:guide>
        <p15:guide id="7" pos="2150">
          <p15:clr>
            <a:srgbClr val="5ACBF0"/>
          </p15:clr>
        </p15:guide>
        <p15:guide id="8" pos="3746">
          <p15:clr>
            <a:srgbClr val="5ACBF0"/>
          </p15:clr>
        </p15:guide>
        <p15:guide id="9" pos="3934">
          <p15:clr>
            <a:srgbClr val="5ACBF0"/>
          </p15:clr>
        </p15:guide>
        <p15:guide id="10" pos="5530">
          <p15:clr>
            <a:srgbClr val="5ACBF0"/>
          </p15:clr>
        </p15:guide>
        <p15:guide id="11" pos="5716">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eader Background Two Column Content with Subhea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nchor="ctr">
            <a:spAutoFit/>
          </a:bodyPr>
          <a:lstStyle>
            <a:lvl1pPr>
              <a:defRPr>
                <a:solidFill>
                  <a:schemeClr val="tx1"/>
                </a:solidFill>
              </a:defRPr>
            </a:lvl1pPr>
          </a:lstStyle>
          <a:p>
            <a:r>
              <a:rPr lang="en-US"/>
              <a:t>Click to edit Master title style</a:t>
            </a:r>
          </a:p>
        </p:txBody>
      </p:sp>
      <p:sp>
        <p:nvSpPr>
          <p:cNvPr id="18" name="Text Placeholder 11">
            <a:extLst>
              <a:ext uri="{FF2B5EF4-FFF2-40B4-BE49-F238E27FC236}">
                <a16:creationId xmlns:a16="http://schemas.microsoft.com/office/drawing/2014/main" id="{C2759870-0BEA-44DC-A414-1C70D04E35CC}"/>
              </a:ext>
            </a:extLst>
          </p:cNvPr>
          <p:cNvSpPr>
            <a:spLocks noGrp="1"/>
          </p:cNvSpPr>
          <p:nvPr>
            <p:ph type="body" sz="quarter" idx="16"/>
          </p:nvPr>
        </p:nvSpPr>
        <p:spPr>
          <a:xfrm>
            <a:off x="584200" y="1443174"/>
            <a:ext cx="5219700" cy="430887"/>
          </a:xfrm>
        </p:spPr>
        <p:txBody>
          <a:bodyPr anchor="t"/>
          <a:lstStyle>
            <a:lvl1pPr marL="0" indent="0">
              <a:spcBef>
                <a:spcPts val="0"/>
              </a:spcBef>
              <a:buNone/>
              <a:defRPr sz="2800">
                <a:solidFill>
                  <a:schemeClr val="tx1"/>
                </a:solidFill>
                <a:latin typeface="+mj-lt"/>
              </a:defRPr>
            </a:lvl1pPr>
          </a:lstStyle>
          <a:p>
            <a:pPr lvl="0"/>
            <a:r>
              <a:rPr lang="en-US"/>
              <a:t>Click to edit Master text styles</a:t>
            </a:r>
          </a:p>
        </p:txBody>
      </p:sp>
      <p:sp>
        <p:nvSpPr>
          <p:cNvPr id="15" name="Content Placeholder 14">
            <a:extLst>
              <a:ext uri="{FF2B5EF4-FFF2-40B4-BE49-F238E27FC236}">
                <a16:creationId xmlns:a16="http://schemas.microsoft.com/office/drawing/2014/main" id="{BFEF95FA-F121-4653-B60A-0D068C345462}"/>
              </a:ext>
            </a:extLst>
          </p:cNvPr>
          <p:cNvSpPr>
            <a:spLocks noGrp="1"/>
          </p:cNvSpPr>
          <p:nvPr>
            <p:ph sz="quarter" idx="11"/>
          </p:nvPr>
        </p:nvSpPr>
        <p:spPr>
          <a:xfrm>
            <a:off x="588963" y="2087699"/>
            <a:ext cx="5214937" cy="3773352"/>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11">
            <a:extLst>
              <a:ext uri="{FF2B5EF4-FFF2-40B4-BE49-F238E27FC236}">
                <a16:creationId xmlns:a16="http://schemas.microsoft.com/office/drawing/2014/main" id="{C327262A-D327-4189-AD22-BAD67CF4AB79}"/>
              </a:ext>
            </a:extLst>
          </p:cNvPr>
          <p:cNvSpPr>
            <a:spLocks noGrp="1"/>
          </p:cNvSpPr>
          <p:nvPr>
            <p:ph type="body" sz="quarter" idx="17"/>
          </p:nvPr>
        </p:nvSpPr>
        <p:spPr>
          <a:xfrm>
            <a:off x="6397625" y="1436688"/>
            <a:ext cx="5219700" cy="430887"/>
          </a:xfrm>
        </p:spPr>
        <p:txBody>
          <a:bodyPr anchor="t"/>
          <a:lstStyle>
            <a:lvl1pPr marL="0" indent="0">
              <a:spcBef>
                <a:spcPts val="0"/>
              </a:spcBef>
              <a:buNone/>
              <a:defRPr sz="2800">
                <a:solidFill>
                  <a:schemeClr val="tx1"/>
                </a:solidFill>
                <a:latin typeface="+mj-lt"/>
              </a:defRPr>
            </a:lvl1pPr>
          </a:lstStyle>
          <a:p>
            <a:pPr lvl="0"/>
            <a:r>
              <a:rPr lang="en-US"/>
              <a:t>Click to edit Master text styles</a:t>
            </a:r>
          </a:p>
        </p:txBody>
      </p:sp>
      <p:sp>
        <p:nvSpPr>
          <p:cNvPr id="17" name="Content Placeholder 14">
            <a:extLst>
              <a:ext uri="{FF2B5EF4-FFF2-40B4-BE49-F238E27FC236}">
                <a16:creationId xmlns:a16="http://schemas.microsoft.com/office/drawing/2014/main" id="{47F8EAA9-0E64-4589-A234-BC31685BE7D3}"/>
              </a:ext>
            </a:extLst>
          </p:cNvPr>
          <p:cNvSpPr>
            <a:spLocks noGrp="1"/>
          </p:cNvSpPr>
          <p:nvPr>
            <p:ph sz="quarter" idx="13"/>
          </p:nvPr>
        </p:nvSpPr>
        <p:spPr>
          <a:xfrm>
            <a:off x="6394451" y="2081213"/>
            <a:ext cx="5214937" cy="3779838"/>
          </a:xfrm>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B52B4BDF-7433-F544-8549-B08FCF3FD2A9}"/>
              </a:ext>
            </a:extLst>
          </p:cNvPr>
          <p:cNvCxnSpPr/>
          <p:nvPr userDrawn="1"/>
        </p:nvCxnSpPr>
        <p:spPr>
          <a:xfrm>
            <a:off x="584200" y="1219200"/>
            <a:ext cx="11025188" cy="0"/>
          </a:xfrm>
          <a:prstGeom prst="line">
            <a:avLst/>
          </a:prstGeom>
          <a:ln w="25400">
            <a:solidFill>
              <a:schemeClr val="tx2"/>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576135"/>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162" userDrawn="1">
          <p15:clr>
            <a:srgbClr val="5ACBF0"/>
          </p15:clr>
        </p15:guide>
        <p15:guide id="4" pos="3656">
          <p15:clr>
            <a:srgbClr val="5ACBF0"/>
          </p15:clr>
        </p15:guide>
        <p15:guide id="5" pos="4024">
          <p15:clr>
            <a:srgbClr val="5ACBF0"/>
          </p15:clr>
        </p15:guide>
        <p15:guide id="7" orient="horz" pos="905"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Line Blank">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BB973DD2-1476-E74C-99DF-240F2E508778}"/>
              </a:ext>
            </a:extLst>
          </p:cNvPr>
          <p:cNvSpPr>
            <a:spLocks noGrp="1"/>
          </p:cNvSpPr>
          <p:nvPr>
            <p:ph type="title"/>
          </p:nvPr>
        </p:nvSpPr>
        <p:spPr>
          <a:xfrm>
            <a:off x="588263" y="457200"/>
            <a:ext cx="11018520" cy="553998"/>
          </a:xfrm>
        </p:spPr>
        <p:txBody>
          <a:bodyPr anchor="ctr">
            <a:spAutoFit/>
          </a:bodyPr>
          <a:lstStyle>
            <a:lvl1pPr>
              <a:defRPr>
                <a:solidFill>
                  <a:schemeClr val="tx1"/>
                </a:solidFill>
              </a:defRPr>
            </a:lvl1pPr>
          </a:lstStyle>
          <a:p>
            <a:r>
              <a:rPr lang="en-US"/>
              <a:t>Click to edit Master title style</a:t>
            </a:r>
          </a:p>
        </p:txBody>
      </p:sp>
      <p:cxnSp>
        <p:nvCxnSpPr>
          <p:cNvPr id="3" name="Straight Connector 2">
            <a:extLst>
              <a:ext uri="{FF2B5EF4-FFF2-40B4-BE49-F238E27FC236}">
                <a16:creationId xmlns:a16="http://schemas.microsoft.com/office/drawing/2014/main" id="{2502F9BD-EF25-7144-AB08-9EDFAA5C2CEA}"/>
              </a:ext>
            </a:extLst>
          </p:cNvPr>
          <p:cNvCxnSpPr/>
          <p:nvPr userDrawn="1"/>
        </p:nvCxnSpPr>
        <p:spPr>
          <a:xfrm>
            <a:off x="584200" y="1219200"/>
            <a:ext cx="11025188" cy="0"/>
          </a:xfrm>
          <a:prstGeom prst="line">
            <a:avLst/>
          </a:prstGeom>
          <a:ln w="25400">
            <a:solidFill>
              <a:schemeClr val="tx2"/>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8904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61" userDrawn="1">
          <p15:clr>
            <a:srgbClr val="A4A3A4"/>
          </p15:clr>
        </p15:guide>
        <p15:guide id="15" pos="3348" userDrawn="1">
          <p15:clr>
            <a:srgbClr val="A4A3A4"/>
          </p15:clr>
        </p15:guide>
        <p15:guide id="16" pos="3754" userDrawn="1">
          <p15:clr>
            <a:srgbClr val="A4A3A4"/>
          </p15:clr>
        </p15:guide>
        <p15:guide id="17" pos="3931" userDrawn="1">
          <p15:clr>
            <a:srgbClr val="A4A3A4"/>
          </p15:clr>
        </p15:guide>
        <p15:guide id="18" pos="4342" userDrawn="1">
          <p15:clr>
            <a:srgbClr val="A4A3A4"/>
          </p15:clr>
        </p15:guide>
        <p15:guide id="19" pos="4531" userDrawn="1">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text side by s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45D81-1C8C-4946-BE5C-32EF3FAA542B}"/>
              </a:ext>
            </a:extLst>
          </p:cNvPr>
          <p:cNvSpPr/>
          <p:nvPr userDrawn="1"/>
        </p:nvSpPr>
        <p:spPr bwMode="auto">
          <a:xfrm>
            <a:off x="7835900" y="0"/>
            <a:ext cx="4356100" cy="68580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4200" y="585788"/>
            <a:ext cx="6088063" cy="608698"/>
          </a:xfrm>
        </p:spPr>
        <p:txBody>
          <a:bodyPr anchor="t">
            <a:noAutofit/>
          </a:bodyPr>
          <a:lstStyle>
            <a:lvl1pPr>
              <a:defRPr>
                <a:solidFill>
                  <a:schemeClr val="tx2"/>
                </a:solidFill>
              </a:defRPr>
            </a:lvl1pPr>
          </a:lstStyle>
          <a:p>
            <a:r>
              <a:rPr lang="en-US"/>
              <a:t>Title</a:t>
            </a:r>
          </a:p>
        </p:txBody>
      </p: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8361404" y="585788"/>
            <a:ext cx="3247983" cy="5683249"/>
          </a:xfrm>
        </p:spPr>
        <p:txBody>
          <a:bodyPr anchor="t">
            <a:noAutofit/>
          </a:bodyPr>
          <a:lstStyle>
            <a:lvl1pPr marL="0" indent="0">
              <a:spcAft>
                <a:spcPts val="600"/>
              </a:spcAft>
              <a:buFont typeface="Wingdings" panose="05000000000000000000" pitchFamily="2" charset="2"/>
              <a:buNone/>
              <a:defRPr sz="2000">
                <a:solidFill>
                  <a:schemeClr val="bg1"/>
                </a:solidFill>
              </a:defRPr>
            </a:lvl1pPr>
          </a:lstStyle>
          <a:p>
            <a:pPr lvl="0"/>
            <a:r>
              <a:rPr lang="en-US"/>
              <a:t>Click to edit Master text styles</a:t>
            </a:r>
          </a:p>
        </p:txBody>
      </p:sp>
      <p:sp>
        <p:nvSpPr>
          <p:cNvPr id="6" name="TextBox 5">
            <a:extLst>
              <a:ext uri="{FF2B5EF4-FFF2-40B4-BE49-F238E27FC236}">
                <a16:creationId xmlns:a16="http://schemas.microsoft.com/office/drawing/2014/main" id="{A1DC2181-37AB-40A3-B61C-1DE7DBB57D63}"/>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
        <p:nvSpPr>
          <p:cNvPr id="7" name="Text Placeholder 2">
            <a:extLst>
              <a:ext uri="{FF2B5EF4-FFF2-40B4-BE49-F238E27FC236}">
                <a16:creationId xmlns:a16="http://schemas.microsoft.com/office/drawing/2014/main" id="{731C9FF9-0EE9-A946-8C26-107C9EB0E78C}"/>
              </a:ext>
            </a:extLst>
          </p:cNvPr>
          <p:cNvSpPr>
            <a:spLocks noGrp="1"/>
          </p:cNvSpPr>
          <p:nvPr>
            <p:ph type="body" sz="quarter" idx="12"/>
          </p:nvPr>
        </p:nvSpPr>
        <p:spPr>
          <a:xfrm>
            <a:off x="584200" y="1196752"/>
            <a:ext cx="6088063" cy="2232247"/>
          </a:xfrm>
        </p:spPr>
        <p:txBody>
          <a:bodyPr anchor="t">
            <a:noAutofit/>
          </a:bodyPr>
          <a:lstStyle>
            <a:lvl1pPr marL="0" indent="0">
              <a:spcAft>
                <a:spcPts val="600"/>
              </a:spcAft>
              <a:buFont typeface="Wingdings" panose="05000000000000000000" pitchFamily="2" charset="2"/>
              <a:buNone/>
              <a:defRPr sz="20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5047256"/>
      </p:ext>
    </p:extLst>
  </p:cSld>
  <p:clrMapOvr>
    <a:masterClrMapping/>
  </p:clrMapOvr>
  <p:transition>
    <p:fade/>
  </p:transition>
  <p:extLst>
    <p:ext uri="{DCECCB84-F9BA-43D5-87BE-67443E8EF086}">
      <p15:sldGuideLst xmlns:p15="http://schemas.microsoft.com/office/powerpoint/2012/main">
        <p15:guide id="13" pos="4929" userDrawn="1">
          <p15:clr>
            <a:srgbClr val="5ACBF0"/>
          </p15:clr>
        </p15:guide>
        <p15:guide id="29" orient="horz" pos="2160">
          <p15:clr>
            <a:srgbClr val="5ACBF0"/>
          </p15:clr>
        </p15:guide>
        <p15:guide id="30" pos="4566" userDrawn="1">
          <p15:clr>
            <a:srgbClr val="5ACBF0"/>
          </p15:clr>
        </p15:guide>
        <p15:guide id="31" pos="4203"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Line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nchor="ctr"/>
          <a:lstStyle>
            <a:lvl1pPr>
              <a:defRPr>
                <a:solidFill>
                  <a:schemeClr val="tx1"/>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4F9662A5-6E2F-47B0-9B6E-E87983D3753C}"/>
              </a:ext>
              <a:ext uri="{C183D7F6-B498-43B3-948B-1728B52AA6E4}">
                <adec:decorative xmlns:adec="http://schemas.microsoft.com/office/drawing/2017/decorative" val="1"/>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cxnSp>
        <p:nvCxnSpPr>
          <p:cNvPr id="7" name="Straight Connector 6">
            <a:extLst>
              <a:ext uri="{FF2B5EF4-FFF2-40B4-BE49-F238E27FC236}">
                <a16:creationId xmlns:a16="http://schemas.microsoft.com/office/drawing/2014/main" id="{8EDAE969-6DFB-AD4B-A4BB-4C9D04F1489D}"/>
              </a:ext>
            </a:extLst>
          </p:cNvPr>
          <p:cNvCxnSpPr/>
          <p:nvPr userDrawn="1"/>
        </p:nvCxnSpPr>
        <p:spPr>
          <a:xfrm>
            <a:off x="584200" y="1219200"/>
            <a:ext cx="11025188" cy="0"/>
          </a:xfrm>
          <a:prstGeom prst="line">
            <a:avLst/>
          </a:prstGeom>
          <a:ln w="25400">
            <a:solidFill>
              <a:schemeClr val="tx2"/>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251049"/>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itle 3 Column Right">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8E03-1EA0-214F-BDD2-BA223F1D4550}"/>
              </a:ext>
            </a:extLst>
          </p:cNvPr>
          <p:cNvSpPr>
            <a:spLocks noGrp="1"/>
          </p:cNvSpPr>
          <p:nvPr>
            <p:ph type="title" hasCustomPrompt="1"/>
          </p:nvPr>
        </p:nvSpPr>
        <p:spPr>
          <a:xfrm>
            <a:off x="588264" y="585788"/>
            <a:ext cx="2534350" cy="548745"/>
          </a:xfrm>
        </p:spPr>
        <p:txBody>
          <a:bodyPr anchor="t">
            <a:noAutofit/>
          </a:bodyPr>
          <a:lstStyle>
            <a:lvl1pPr>
              <a:defRPr sz="2800">
                <a:solidFill>
                  <a:schemeClr val="accent3"/>
                </a:solidFill>
              </a:defRPr>
            </a:lvl1pPr>
          </a:lstStyle>
          <a:p>
            <a:r>
              <a:rPr lang="en-US"/>
              <a:t>Title</a:t>
            </a:r>
          </a:p>
        </p:txBody>
      </p:sp>
      <p:sp>
        <p:nvSpPr>
          <p:cNvPr id="3" name="Text Placeholder 2">
            <a:extLst>
              <a:ext uri="{FF2B5EF4-FFF2-40B4-BE49-F238E27FC236}">
                <a16:creationId xmlns:a16="http://schemas.microsoft.com/office/drawing/2014/main" id="{D826C194-5DF2-7441-B8B3-5C47E35F2F7D}"/>
              </a:ext>
            </a:extLst>
          </p:cNvPr>
          <p:cNvSpPr>
            <a:spLocks noGrp="1"/>
          </p:cNvSpPr>
          <p:nvPr>
            <p:ph type="body" sz="quarter" idx="11"/>
          </p:nvPr>
        </p:nvSpPr>
        <p:spPr>
          <a:xfrm>
            <a:off x="4370387" y="961465"/>
            <a:ext cx="1589088" cy="2413747"/>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4" name="Text Placeholder 2">
            <a:extLst>
              <a:ext uri="{FF2B5EF4-FFF2-40B4-BE49-F238E27FC236}">
                <a16:creationId xmlns:a16="http://schemas.microsoft.com/office/drawing/2014/main" id="{2A8C8003-FE11-344B-91A7-BA3F99AD5E4D}"/>
              </a:ext>
            </a:extLst>
          </p:cNvPr>
          <p:cNvSpPr>
            <a:spLocks noGrp="1"/>
          </p:cNvSpPr>
          <p:nvPr>
            <p:ph type="body" sz="quarter" idx="12"/>
          </p:nvPr>
        </p:nvSpPr>
        <p:spPr>
          <a:xfrm>
            <a:off x="7192963" y="961465"/>
            <a:ext cx="1584325" cy="2413747"/>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5" name="Text Placeholder 2">
            <a:extLst>
              <a:ext uri="{FF2B5EF4-FFF2-40B4-BE49-F238E27FC236}">
                <a16:creationId xmlns:a16="http://schemas.microsoft.com/office/drawing/2014/main" id="{BBB0E468-375A-A74A-AD5E-EDC93E485E78}"/>
              </a:ext>
            </a:extLst>
          </p:cNvPr>
          <p:cNvSpPr>
            <a:spLocks noGrp="1"/>
          </p:cNvSpPr>
          <p:nvPr>
            <p:ph type="body" sz="quarter" idx="13"/>
          </p:nvPr>
        </p:nvSpPr>
        <p:spPr>
          <a:xfrm>
            <a:off x="4370387" y="3818966"/>
            <a:ext cx="1589088" cy="2453246"/>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6" name="Text Placeholder 2">
            <a:extLst>
              <a:ext uri="{FF2B5EF4-FFF2-40B4-BE49-F238E27FC236}">
                <a16:creationId xmlns:a16="http://schemas.microsoft.com/office/drawing/2014/main" id="{23306775-7E51-4F44-B99E-7E1D443B99E3}"/>
              </a:ext>
            </a:extLst>
          </p:cNvPr>
          <p:cNvSpPr>
            <a:spLocks noGrp="1"/>
          </p:cNvSpPr>
          <p:nvPr>
            <p:ph type="body" sz="quarter" idx="14"/>
          </p:nvPr>
        </p:nvSpPr>
        <p:spPr>
          <a:xfrm>
            <a:off x="7192963" y="3818965"/>
            <a:ext cx="1584325" cy="2453247"/>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7" name="Text Placeholder 2">
            <a:extLst>
              <a:ext uri="{FF2B5EF4-FFF2-40B4-BE49-F238E27FC236}">
                <a16:creationId xmlns:a16="http://schemas.microsoft.com/office/drawing/2014/main" id="{F1E6FE8E-4450-8545-9451-92092591B45E}"/>
              </a:ext>
            </a:extLst>
          </p:cNvPr>
          <p:cNvSpPr>
            <a:spLocks noGrp="1"/>
          </p:cNvSpPr>
          <p:nvPr>
            <p:ph type="body" sz="quarter" idx="15"/>
          </p:nvPr>
        </p:nvSpPr>
        <p:spPr>
          <a:xfrm>
            <a:off x="10013950" y="968188"/>
            <a:ext cx="1595438" cy="2413747"/>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8" name="Text Placeholder 2">
            <a:extLst>
              <a:ext uri="{FF2B5EF4-FFF2-40B4-BE49-F238E27FC236}">
                <a16:creationId xmlns:a16="http://schemas.microsoft.com/office/drawing/2014/main" id="{B006F60D-85D6-E049-BDFC-888F7E8E95E3}"/>
              </a:ext>
            </a:extLst>
          </p:cNvPr>
          <p:cNvSpPr>
            <a:spLocks noGrp="1"/>
          </p:cNvSpPr>
          <p:nvPr>
            <p:ph type="body" sz="quarter" idx="16"/>
          </p:nvPr>
        </p:nvSpPr>
        <p:spPr>
          <a:xfrm>
            <a:off x="10013950" y="3832412"/>
            <a:ext cx="1595438" cy="2439800"/>
          </a:xfrm>
        </p:spPr>
        <p:txBody>
          <a:bodyPr anchor="t">
            <a:noAutofit/>
          </a:bodyPr>
          <a:lstStyle>
            <a:lvl1pPr marL="0" indent="0">
              <a:spcAft>
                <a:spcPts val="600"/>
              </a:spcAft>
              <a:buFont typeface="Wingdings" panose="05000000000000000000" pitchFamily="2" charset="2"/>
              <a:buNone/>
              <a:defRPr sz="1400"/>
            </a:lvl1pPr>
          </a:lstStyle>
          <a:p>
            <a:pPr lvl="0"/>
            <a:r>
              <a:rPr lang="en-US"/>
              <a:t>Click to edit Master text styles</a:t>
            </a:r>
          </a:p>
        </p:txBody>
      </p:sp>
      <p:sp>
        <p:nvSpPr>
          <p:cNvPr id="9" name="Text Placeholder 2">
            <a:extLst>
              <a:ext uri="{FF2B5EF4-FFF2-40B4-BE49-F238E27FC236}">
                <a16:creationId xmlns:a16="http://schemas.microsoft.com/office/drawing/2014/main" id="{CC8AF00F-83DA-104D-A2BF-D2C439FE9BB3}"/>
              </a:ext>
            </a:extLst>
          </p:cNvPr>
          <p:cNvSpPr>
            <a:spLocks noGrp="1"/>
          </p:cNvSpPr>
          <p:nvPr>
            <p:ph type="body" sz="quarter" idx="17" hasCustomPrompt="1"/>
          </p:nvPr>
        </p:nvSpPr>
        <p:spPr>
          <a:xfrm>
            <a:off x="4370387" y="585789"/>
            <a:ext cx="1587600"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1</a:t>
            </a:r>
          </a:p>
        </p:txBody>
      </p:sp>
      <p:sp>
        <p:nvSpPr>
          <p:cNvPr id="10" name="Text Placeholder 2">
            <a:extLst>
              <a:ext uri="{FF2B5EF4-FFF2-40B4-BE49-F238E27FC236}">
                <a16:creationId xmlns:a16="http://schemas.microsoft.com/office/drawing/2014/main" id="{24A44678-F325-7746-8C84-E6F44D505769}"/>
              </a:ext>
            </a:extLst>
          </p:cNvPr>
          <p:cNvSpPr>
            <a:spLocks noGrp="1"/>
          </p:cNvSpPr>
          <p:nvPr>
            <p:ph type="body" sz="quarter" idx="18" hasCustomPrompt="1"/>
          </p:nvPr>
        </p:nvSpPr>
        <p:spPr>
          <a:xfrm>
            <a:off x="7192962" y="585789"/>
            <a:ext cx="1584326"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2</a:t>
            </a:r>
          </a:p>
        </p:txBody>
      </p:sp>
      <p:sp>
        <p:nvSpPr>
          <p:cNvPr id="12" name="Text Placeholder 2">
            <a:extLst>
              <a:ext uri="{FF2B5EF4-FFF2-40B4-BE49-F238E27FC236}">
                <a16:creationId xmlns:a16="http://schemas.microsoft.com/office/drawing/2014/main" id="{0EF3CCAA-003D-324C-9FAA-5B5DC19336A2}"/>
              </a:ext>
            </a:extLst>
          </p:cNvPr>
          <p:cNvSpPr>
            <a:spLocks noGrp="1"/>
          </p:cNvSpPr>
          <p:nvPr>
            <p:ph type="body" sz="quarter" idx="19" hasCustomPrompt="1"/>
          </p:nvPr>
        </p:nvSpPr>
        <p:spPr>
          <a:xfrm>
            <a:off x="10013950" y="585789"/>
            <a:ext cx="1595438"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3</a:t>
            </a:r>
          </a:p>
        </p:txBody>
      </p:sp>
      <p:sp>
        <p:nvSpPr>
          <p:cNvPr id="13" name="Text Placeholder 2">
            <a:extLst>
              <a:ext uri="{FF2B5EF4-FFF2-40B4-BE49-F238E27FC236}">
                <a16:creationId xmlns:a16="http://schemas.microsoft.com/office/drawing/2014/main" id="{C2BCACD0-0017-9A49-9325-DCBC40CB2C2D}"/>
              </a:ext>
            </a:extLst>
          </p:cNvPr>
          <p:cNvSpPr>
            <a:spLocks noGrp="1"/>
          </p:cNvSpPr>
          <p:nvPr>
            <p:ph type="body" sz="quarter" idx="20" hasCustomPrompt="1"/>
          </p:nvPr>
        </p:nvSpPr>
        <p:spPr>
          <a:xfrm>
            <a:off x="4371875" y="3442448"/>
            <a:ext cx="1587600"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4</a:t>
            </a:r>
          </a:p>
        </p:txBody>
      </p:sp>
      <p:sp>
        <p:nvSpPr>
          <p:cNvPr id="14" name="Text Placeholder 2">
            <a:extLst>
              <a:ext uri="{FF2B5EF4-FFF2-40B4-BE49-F238E27FC236}">
                <a16:creationId xmlns:a16="http://schemas.microsoft.com/office/drawing/2014/main" id="{E251C719-BC21-8C4B-9DBC-6E80CFA162A9}"/>
              </a:ext>
            </a:extLst>
          </p:cNvPr>
          <p:cNvSpPr>
            <a:spLocks noGrp="1"/>
          </p:cNvSpPr>
          <p:nvPr>
            <p:ph type="body" sz="quarter" idx="21" hasCustomPrompt="1"/>
          </p:nvPr>
        </p:nvSpPr>
        <p:spPr>
          <a:xfrm>
            <a:off x="7198939" y="3442447"/>
            <a:ext cx="1584326"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5</a:t>
            </a:r>
          </a:p>
        </p:txBody>
      </p:sp>
      <p:sp>
        <p:nvSpPr>
          <p:cNvPr id="15" name="Text Placeholder 2">
            <a:extLst>
              <a:ext uri="{FF2B5EF4-FFF2-40B4-BE49-F238E27FC236}">
                <a16:creationId xmlns:a16="http://schemas.microsoft.com/office/drawing/2014/main" id="{F4273179-F1BC-0844-A024-D6A32BBE630E}"/>
              </a:ext>
            </a:extLst>
          </p:cNvPr>
          <p:cNvSpPr>
            <a:spLocks noGrp="1"/>
          </p:cNvSpPr>
          <p:nvPr>
            <p:ph type="body" sz="quarter" idx="22" hasCustomPrompt="1"/>
          </p:nvPr>
        </p:nvSpPr>
        <p:spPr>
          <a:xfrm>
            <a:off x="10013950" y="3453944"/>
            <a:ext cx="1595438" cy="360000"/>
          </a:xfrm>
        </p:spPr>
        <p:txBody>
          <a:bodyPr anchor="b">
            <a:noAutofit/>
          </a:bodyPr>
          <a:lstStyle>
            <a:lvl1pPr marL="0" indent="0">
              <a:spcAft>
                <a:spcPts val="600"/>
              </a:spcAft>
              <a:buFont typeface="Wingdings" panose="05000000000000000000" pitchFamily="2" charset="2"/>
              <a:buNone/>
              <a:defRPr sz="2000">
                <a:solidFill>
                  <a:schemeClr val="accent3"/>
                </a:solidFill>
                <a:latin typeface="+mj-lt"/>
              </a:defRPr>
            </a:lvl1pPr>
          </a:lstStyle>
          <a:p>
            <a:pPr lvl="0"/>
            <a:r>
              <a:rPr lang="en-US"/>
              <a:t>6</a:t>
            </a:r>
          </a:p>
        </p:txBody>
      </p:sp>
      <p:sp>
        <p:nvSpPr>
          <p:cNvPr id="17" name="Text Placeholder 16">
            <a:extLst>
              <a:ext uri="{FF2B5EF4-FFF2-40B4-BE49-F238E27FC236}">
                <a16:creationId xmlns:a16="http://schemas.microsoft.com/office/drawing/2014/main" id="{A6C6A35A-94DF-F144-AECD-CDD578CC4A7D}"/>
              </a:ext>
            </a:extLst>
          </p:cNvPr>
          <p:cNvSpPr>
            <a:spLocks noGrp="1"/>
          </p:cNvSpPr>
          <p:nvPr>
            <p:ph type="body" sz="quarter" idx="23"/>
          </p:nvPr>
        </p:nvSpPr>
        <p:spPr>
          <a:xfrm>
            <a:off x="584200" y="1436688"/>
            <a:ext cx="2538413" cy="1249573"/>
          </a:xfrm>
        </p:spPr>
        <p:txBody>
          <a:bodyPr/>
          <a:lstStyle>
            <a:lvl1pPr marL="0" indent="0">
              <a:buNone/>
              <a:defRPr sz="1400">
                <a:solidFill>
                  <a:schemeClr val="tx1"/>
                </a:solidFill>
              </a:defRPr>
            </a:lvl1pPr>
            <a:lvl2pPr marL="228600" indent="0">
              <a:buNone/>
              <a:defRPr sz="1400">
                <a:solidFill>
                  <a:schemeClr val="tx1"/>
                </a:solidFill>
              </a:defRPr>
            </a:lvl2pPr>
            <a:lvl3pPr marL="457200" indent="0">
              <a:buNone/>
              <a:defRPr sz="1400">
                <a:solidFill>
                  <a:schemeClr val="tx1"/>
                </a:solidFill>
              </a:defRPr>
            </a:lvl3pPr>
            <a:lvl4pPr marL="661988" indent="0">
              <a:buNone/>
              <a:defRPr sz="1400">
                <a:solidFill>
                  <a:schemeClr val="tx1"/>
                </a:solidFill>
              </a:defRPr>
            </a:lvl4pPr>
            <a:lvl5pPr marL="855663" indent="0">
              <a:buNone/>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1879971"/>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0" pos="1967">
          <p15:clr>
            <a:srgbClr val="A4A3A4"/>
          </p15:clr>
        </p15:guide>
        <p15:guide id="11" pos="2150">
          <p15:clr>
            <a:srgbClr val="A4A3A4"/>
          </p15:clr>
        </p15:guide>
        <p15:guide id="12" pos="2561">
          <p15:clr>
            <a:srgbClr val="A4A3A4"/>
          </p15:clr>
        </p15:guide>
        <p15:guide id="13" pos="2744">
          <p15:clr>
            <a:srgbClr val="A4A3A4"/>
          </p15:clr>
        </p15:guide>
        <p15:guide id="16" pos="3754" userDrawn="1">
          <p15:clr>
            <a:srgbClr val="A4A3A4"/>
          </p15:clr>
        </p15:guide>
        <p15:guide id="17" pos="3931" userDrawn="1">
          <p15:clr>
            <a:srgbClr val="A4A3A4"/>
          </p15:clr>
        </p15:guide>
        <p15:guide id="18" pos="4342" userDrawn="1">
          <p15:clr>
            <a:srgbClr val="A4A3A4"/>
          </p15:clr>
        </p15:guide>
        <p15:guide id="19" pos="4531" userDrawn="1">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8" orient="horz" pos="905">
          <p15:clr>
            <a:srgbClr val="5ACBF0"/>
          </p15:clr>
        </p15:guide>
        <p15:guide id="30" orient="horz" pos="288">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side by s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145D81-1C8C-4946-BE5C-32EF3FAA542B}"/>
              </a:ext>
            </a:extLst>
          </p:cNvPr>
          <p:cNvSpPr/>
          <p:nvPr userDrawn="1"/>
        </p:nvSpPr>
        <p:spPr bwMode="auto">
          <a:xfrm>
            <a:off x="0" y="0"/>
            <a:ext cx="4356100" cy="68580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8263" y="585788"/>
            <a:ext cx="3182027" cy="3118624"/>
          </a:xfrm>
        </p:spPr>
        <p:txBody>
          <a:bodyPr anchor="t">
            <a:noAutofit/>
          </a:bodyPr>
          <a:lstStyle>
            <a:lvl1pPr>
              <a:defRPr>
                <a:solidFill>
                  <a:schemeClr val="accent3"/>
                </a:solidFill>
              </a:defRPr>
            </a:lvl1pPr>
          </a:lstStyle>
          <a:p>
            <a:r>
              <a:rPr lang="en-US"/>
              <a:t>Title</a:t>
            </a:r>
          </a:p>
        </p:txBody>
      </p: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4941888" y="585788"/>
            <a:ext cx="6667500" cy="5683249"/>
          </a:xfrm>
        </p:spPr>
        <p:txBody>
          <a:bodyPr anchor="t">
            <a:noAutofit/>
          </a:bodyPr>
          <a:lstStyle>
            <a:lvl1pPr marL="231775" indent="-231775">
              <a:spcAft>
                <a:spcPts val="600"/>
              </a:spcAft>
              <a:buFont typeface="Wingdings" panose="05000000000000000000" pitchFamily="2" charset="2"/>
              <a:buChar char=""/>
              <a:defRPr/>
            </a:lvl1pPr>
          </a:lstStyle>
          <a:p>
            <a:pPr lvl="0"/>
            <a:r>
              <a:rPr lang="en-US"/>
              <a:t>Click to edit Master text styles</a:t>
            </a:r>
          </a:p>
        </p:txBody>
      </p:sp>
      <p:sp>
        <p:nvSpPr>
          <p:cNvPr id="6" name="TextBox 5">
            <a:extLst>
              <a:ext uri="{FF2B5EF4-FFF2-40B4-BE49-F238E27FC236}">
                <a16:creationId xmlns:a16="http://schemas.microsoft.com/office/drawing/2014/main" id="{A1DC2181-37AB-40A3-B61C-1DE7DBB57D63}"/>
              </a:ext>
            </a:extLst>
          </p:cNvPr>
          <p:cNvSpPr txBox="1"/>
          <p:nvPr userDrawn="1"/>
        </p:nvSpPr>
        <p:spPr>
          <a:xfrm>
            <a:off x="12355721" y="-203944"/>
            <a:ext cx="577081" cy="153888"/>
          </a:xfrm>
          <a:prstGeom prst="rect">
            <a:avLst/>
          </a:prstGeom>
          <a:noFill/>
        </p:spPr>
        <p:txBody>
          <a:bodyPr wrap="none" lIns="0" tIns="0" rIns="0" bIns="0" rtlCol="0">
            <a:spAutoFit/>
          </a:bodyPr>
          <a:lstStyle/>
          <a:p>
            <a:pPr algn="l"/>
            <a:r>
              <a:rPr lang="en-US" sz="1000">
                <a:solidFill>
                  <a:srgbClr val="A3A3A3"/>
                </a:solidFill>
              </a:rPr>
              <a:t>ELT layout</a:t>
            </a:r>
          </a:p>
        </p:txBody>
      </p:sp>
    </p:spTree>
    <p:extLst>
      <p:ext uri="{BB962C8B-B14F-4D97-AF65-F5344CB8AC3E}">
        <p14:creationId xmlns:p14="http://schemas.microsoft.com/office/powerpoint/2010/main" val="1477707390"/>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29" orient="horz" pos="2160">
          <p15:clr>
            <a:srgbClr val="5ACBF0"/>
          </p15:clr>
        </p15:guide>
        <p15:guide id="30" pos="2376">
          <p15:clr>
            <a:srgbClr val="5ACBF0"/>
          </p15:clr>
        </p15:guide>
        <p15:guide id="31" pos="3113">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chemeClr val="accent3"/>
                </a:soli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solidFill>
                  <a:schemeClr val="tx1"/>
                </a:solidFill>
                <a:latin typeface="+mn-lt"/>
                <a:cs typeface="Segoe UI" panose="020B0502040204020203" pitchFamily="34" charset="0"/>
              </a:defRPr>
            </a:lvl1pPr>
          </a:lstStyle>
          <a:p>
            <a:pPr lvl="0"/>
            <a:r>
              <a:rPr lang="en-US"/>
              <a:t>Speaker name or subtitle text</a:t>
            </a:r>
          </a:p>
        </p:txBody>
      </p:sp>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a:stretch>
            <a:fillRect/>
          </a:stretch>
        </p:blipFill>
        <p:spPr bwMode="black">
          <a:xfrm>
            <a:off x="584200" y="585788"/>
            <a:ext cx="1366245" cy="292608"/>
          </a:xfrm>
          <a:prstGeom prst="rect">
            <a:avLst/>
          </a:prstGeom>
        </p:spPr>
      </p:pic>
    </p:spTree>
    <p:extLst>
      <p:ext uri="{BB962C8B-B14F-4D97-AF65-F5344CB8AC3E}">
        <p14:creationId xmlns:p14="http://schemas.microsoft.com/office/powerpoint/2010/main" val="19385043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userDrawn="1">
          <p15:clr>
            <a:srgbClr val="5ACBF0"/>
          </p15:clr>
        </p15:guide>
        <p15:guide id="2" orient="horz" pos="2496" userDrawn="1">
          <p15:clr>
            <a:srgbClr val="5ACBF0"/>
          </p15:clr>
        </p15:guide>
        <p15:guide id="3" pos="6132" userDrawn="1">
          <p15:clr>
            <a:srgbClr val="5ACBF0"/>
          </p15:clr>
        </p15:guide>
        <p15:guide id="4"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11" cstate="hqprint">
            <a:extLst>
              <a:ext uri="{28A0092B-C50C-407E-A947-70E740481C1C}">
                <a14:useLocalDpi xmlns:a14="http://schemas.microsoft.com/office/drawing/2010/main"/>
              </a:ext>
            </a:extLst>
          </a:blip>
          <a:srcRect l="762"/>
          <a:stretch/>
        </p:blipFill>
        <p:spPr>
          <a:xfrm rot="5400000">
            <a:off x="9509760" y="2843773"/>
            <a:ext cx="6858000" cy="1170455"/>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5395" r:id="rId1"/>
    <p:sldLayoutId id="2147485334" r:id="rId2"/>
    <p:sldLayoutId id="2147485366" r:id="rId3"/>
    <p:sldLayoutId id="2147485340" r:id="rId4"/>
    <p:sldLayoutId id="2147485367" r:id="rId5"/>
    <p:sldLayoutId id="2147485325" r:id="rId6"/>
    <p:sldLayoutId id="2147485388" r:id="rId7"/>
    <p:sldLayoutId id="2147485296" r:id="rId8"/>
    <p:sldLayoutId id="2147484577" r:id="rId9"/>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userDrawn="1">
          <p15:clr>
            <a:srgbClr val="C35EA4"/>
          </p15:clr>
        </p15:guide>
        <p15:guide id="17" pos="7313" userDrawn="1">
          <p15:clr>
            <a:srgbClr val="C35EA4"/>
          </p15:clr>
        </p15:guide>
        <p15:guide id="25" orient="horz" pos="369" userDrawn="1">
          <p15:clr>
            <a:srgbClr val="C35EA4"/>
          </p15:clr>
        </p15:guide>
        <p15:guide id="26" orient="horz" pos="3949" userDrawn="1">
          <p15:clr>
            <a:srgbClr val="C35EA4"/>
          </p15:clr>
        </p15:guide>
        <p15:guide id="27" orient="horz" pos="184" userDrawn="1">
          <p15:clr>
            <a:srgbClr val="A4A3A4"/>
          </p15:clr>
        </p15:guide>
        <p15:guide id="28" pos="185" userDrawn="1">
          <p15:clr>
            <a:srgbClr val="A4A3A4"/>
          </p15:clr>
        </p15:guide>
        <p15:guide id="29" orient="horz" pos="4135" userDrawn="1">
          <p15:clr>
            <a:srgbClr val="A4A3A4"/>
          </p15:clr>
        </p15:guide>
        <p15:guide id="30" pos="7495"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hyperlink" Target="https://commons.wikimedia.org/wiki/File:User.svg" TargetMode="External"/><Relationship Id="rId5"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hyperlink" Target="https://en.wikipedia.org/wiki/File:User_icon_2.sv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4200" y="2425780"/>
            <a:ext cx="9144000" cy="1107996"/>
          </a:xfrm>
        </p:spPr>
        <p:txBody>
          <a:bodyPr/>
          <a:lstStyle/>
          <a:p>
            <a:r>
              <a:rPr lang="en-US"/>
              <a:t>Increasing DNS Resolver Resiliency:</a:t>
            </a:r>
            <a:br>
              <a:rPr lang="en-US"/>
            </a:br>
            <a:r>
              <a:rPr lang="en-US"/>
              <a:t>Challenges and Learnings</a:t>
            </a:r>
          </a:p>
        </p:txBody>
      </p:sp>
      <p:sp>
        <p:nvSpPr>
          <p:cNvPr id="5" name="Text Placeholder 4"/>
          <p:cNvSpPr>
            <a:spLocks noGrp="1"/>
          </p:cNvSpPr>
          <p:nvPr>
            <p:ph type="body" sz="quarter" idx="12"/>
          </p:nvPr>
        </p:nvSpPr>
        <p:spPr>
          <a:xfrm>
            <a:off x="584200" y="3962400"/>
            <a:ext cx="9144000" cy="584775"/>
          </a:xfrm>
        </p:spPr>
        <p:txBody>
          <a:bodyPr/>
          <a:lstStyle/>
          <a:p>
            <a:r>
              <a:rPr lang="en-US"/>
              <a:t>Arunkumar Singaram</a:t>
            </a:r>
          </a:p>
          <a:p>
            <a:r>
              <a:rPr lang="en-US" sz="1600"/>
              <a:t>arsingar@microsoft.com</a:t>
            </a:r>
          </a:p>
        </p:txBody>
      </p:sp>
    </p:spTree>
    <p:extLst>
      <p:ext uri="{BB962C8B-B14F-4D97-AF65-F5344CB8AC3E}">
        <p14:creationId xmlns:p14="http://schemas.microsoft.com/office/powerpoint/2010/main" val="164707120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1C5BF-2587-AA43-8D00-4B95D90A112D}"/>
              </a:ext>
            </a:extLst>
          </p:cNvPr>
          <p:cNvSpPr>
            <a:spLocks noGrp="1"/>
          </p:cNvSpPr>
          <p:nvPr>
            <p:ph type="title"/>
          </p:nvPr>
        </p:nvSpPr>
        <p:spPr>
          <a:xfrm>
            <a:off x="588263" y="585788"/>
            <a:ext cx="3182027" cy="4378040"/>
          </a:xfrm>
        </p:spPr>
        <p:txBody>
          <a:bodyPr/>
          <a:lstStyle/>
          <a:p>
            <a:r>
              <a:rPr lang="en-US">
                <a:cs typeface="Segoe UI"/>
              </a:rPr>
              <a:t>Additional Enhancements to increase resiliency with RFC 8767 (Serving stale data)</a:t>
            </a:r>
          </a:p>
        </p:txBody>
      </p:sp>
      <p:sp>
        <p:nvSpPr>
          <p:cNvPr id="3" name="Text Placeholder 2">
            <a:extLst>
              <a:ext uri="{FF2B5EF4-FFF2-40B4-BE49-F238E27FC236}">
                <a16:creationId xmlns:a16="http://schemas.microsoft.com/office/drawing/2014/main" id="{F39D18C1-892E-774C-A583-DD3BE9301A12}"/>
              </a:ext>
            </a:extLst>
          </p:cNvPr>
          <p:cNvSpPr>
            <a:spLocks noGrp="1"/>
          </p:cNvSpPr>
          <p:nvPr>
            <p:ph type="body" sz="quarter" idx="11"/>
          </p:nvPr>
        </p:nvSpPr>
        <p:spPr>
          <a:xfrm>
            <a:off x="4941888" y="1138768"/>
            <a:ext cx="6667500" cy="5130270"/>
          </a:xfrm>
        </p:spPr>
        <p:txBody>
          <a:bodyPr/>
          <a:lstStyle/>
          <a:p>
            <a:r>
              <a:rPr lang="en-US" sz="2000">
                <a:latin typeface="Calibri"/>
                <a:cs typeface="Calibri"/>
              </a:rPr>
              <a:t>Reduce impact on Authoritative DNS performance degradation</a:t>
            </a:r>
          </a:p>
          <a:p>
            <a:r>
              <a:rPr lang="en-US" sz="2000">
                <a:latin typeface="Calibri"/>
                <a:cs typeface="Calibri"/>
              </a:rPr>
              <a:t>Minimized impact of two separate instances of individual zone outages. </a:t>
            </a:r>
          </a:p>
        </p:txBody>
      </p:sp>
      <p:pic>
        <p:nvPicPr>
          <p:cNvPr id="4" name="Picture 3" descr="Icon&#10;&#10;Description automatically generated">
            <a:extLst>
              <a:ext uri="{FF2B5EF4-FFF2-40B4-BE49-F238E27FC236}">
                <a16:creationId xmlns:a16="http://schemas.microsoft.com/office/drawing/2014/main" id="{A412B290-BF7A-4781-B734-A750535371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pic>
        <p:nvPicPr>
          <p:cNvPr id="7" name="Picture 7">
            <a:extLst>
              <a:ext uri="{FF2B5EF4-FFF2-40B4-BE49-F238E27FC236}">
                <a16:creationId xmlns:a16="http://schemas.microsoft.com/office/drawing/2014/main" id="{F94A6D81-E825-47F2-B64D-B03AC761E43B}"/>
              </a:ext>
            </a:extLst>
          </p:cNvPr>
          <p:cNvPicPr>
            <a:picLocks noChangeAspect="1"/>
          </p:cNvPicPr>
          <p:nvPr/>
        </p:nvPicPr>
        <p:blipFill>
          <a:blip r:embed="rId3"/>
          <a:stretch>
            <a:fillRect/>
          </a:stretch>
        </p:blipFill>
        <p:spPr>
          <a:xfrm>
            <a:off x="5056180" y="2546515"/>
            <a:ext cx="6440176" cy="4196807"/>
          </a:xfrm>
          <a:prstGeom prst="rect">
            <a:avLst/>
          </a:prstGeom>
        </p:spPr>
      </p:pic>
    </p:spTree>
    <p:extLst>
      <p:ext uri="{BB962C8B-B14F-4D97-AF65-F5344CB8AC3E}">
        <p14:creationId xmlns:p14="http://schemas.microsoft.com/office/powerpoint/2010/main" val="365111280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6172D-0981-6D4F-9F96-321880EB682D}"/>
              </a:ext>
            </a:extLst>
          </p:cNvPr>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190495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73492-D151-5548-BF9A-9A1584C2D477}"/>
              </a:ext>
            </a:extLst>
          </p:cNvPr>
          <p:cNvSpPr>
            <a:spLocks noGrp="1"/>
          </p:cNvSpPr>
          <p:nvPr>
            <p:ph type="title"/>
          </p:nvPr>
        </p:nvSpPr>
        <p:spPr/>
        <p:txBody>
          <a:bodyPr/>
          <a:lstStyle/>
          <a:p>
            <a:r>
              <a:rPr lang="en-US"/>
              <a:t>Agenda</a:t>
            </a:r>
          </a:p>
        </p:txBody>
      </p:sp>
      <p:sp>
        <p:nvSpPr>
          <p:cNvPr id="3" name="Text Placeholder 2">
            <a:extLst>
              <a:ext uri="{FF2B5EF4-FFF2-40B4-BE49-F238E27FC236}">
                <a16:creationId xmlns:a16="http://schemas.microsoft.com/office/drawing/2014/main" id="{5D7880FC-163A-6D46-B79B-C3E6C519777F}"/>
              </a:ext>
            </a:extLst>
          </p:cNvPr>
          <p:cNvSpPr>
            <a:spLocks noGrp="1"/>
          </p:cNvSpPr>
          <p:nvPr>
            <p:ph type="body" sz="quarter" idx="11"/>
          </p:nvPr>
        </p:nvSpPr>
        <p:spPr>
          <a:xfrm>
            <a:off x="4941888" y="1330817"/>
            <a:ext cx="6742112" cy="4938220"/>
          </a:xfrm>
        </p:spPr>
        <p:txBody>
          <a:bodyPr/>
          <a:lstStyle/>
          <a:p>
            <a:r>
              <a:rPr lang="en-US" sz="2800">
                <a:effectLst/>
                <a:latin typeface="Calibri"/>
                <a:cs typeface="Calibri"/>
              </a:rPr>
              <a:t>Implementing a dual-stack DNS resolver using </a:t>
            </a:r>
            <a:r>
              <a:rPr lang="en-US">
                <a:latin typeface="Calibri"/>
                <a:cs typeface="Calibri"/>
              </a:rPr>
              <a:t>Windows DNS Server (</a:t>
            </a:r>
            <a:r>
              <a:rPr lang="en-US" sz="2800" err="1">
                <a:effectLst/>
                <a:latin typeface="Calibri"/>
                <a:cs typeface="Calibri"/>
              </a:rPr>
              <a:t>WinDNS</a:t>
            </a:r>
            <a:r>
              <a:rPr lang="en-US">
                <a:latin typeface="Calibri"/>
                <a:cs typeface="Calibri"/>
              </a:rPr>
              <a:t>)</a:t>
            </a:r>
            <a:r>
              <a:rPr lang="en-US" sz="2800">
                <a:effectLst/>
                <a:latin typeface="Calibri"/>
                <a:cs typeface="Calibri"/>
              </a:rPr>
              <a:t> &amp; Unbound</a:t>
            </a:r>
          </a:p>
          <a:p>
            <a:r>
              <a:rPr lang="en-US" sz="2800">
                <a:effectLst/>
                <a:latin typeface="Calibri"/>
                <a:cs typeface="Calibri"/>
              </a:rPr>
              <a:t>Learnings/Issues encountered during dual-stack implementation</a:t>
            </a:r>
          </a:p>
          <a:p>
            <a:r>
              <a:rPr lang="en-US" sz="2800">
                <a:effectLst/>
                <a:latin typeface="Calibri"/>
                <a:cs typeface="Calibri"/>
              </a:rPr>
              <a:t>Enabling serve-stale data from the cache (RFC 8767) in Unbound</a:t>
            </a:r>
          </a:p>
        </p:txBody>
      </p:sp>
      <p:pic>
        <p:nvPicPr>
          <p:cNvPr id="5" name="Picture 4" descr="Icon&#10;&#10;Description automatically generated">
            <a:extLst>
              <a:ext uri="{FF2B5EF4-FFF2-40B4-BE49-F238E27FC236}">
                <a16:creationId xmlns:a16="http://schemas.microsoft.com/office/drawing/2014/main" id="{152EE6FF-8BE4-48F4-A1E6-17497F451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spTree>
    <p:extLst>
      <p:ext uri="{BB962C8B-B14F-4D97-AF65-F5344CB8AC3E}">
        <p14:creationId xmlns:p14="http://schemas.microsoft.com/office/powerpoint/2010/main" val="26119080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5FC18-B471-2244-A0BD-3D0FF2D40506}"/>
              </a:ext>
            </a:extLst>
          </p:cNvPr>
          <p:cNvSpPr>
            <a:spLocks noGrp="1"/>
          </p:cNvSpPr>
          <p:nvPr>
            <p:ph type="title"/>
          </p:nvPr>
        </p:nvSpPr>
        <p:spPr>
          <a:xfrm>
            <a:off x="588263" y="734199"/>
            <a:ext cx="11018520" cy="553998"/>
          </a:xfrm>
        </p:spPr>
        <p:txBody>
          <a:bodyPr/>
          <a:lstStyle/>
          <a:p>
            <a:r>
              <a:rPr lang="en-US">
                <a:ea typeface="+mj-lt"/>
                <a:cs typeface="+mj-lt"/>
              </a:rPr>
              <a:t> DNS has a great burden to be extremely resilient !</a:t>
            </a:r>
          </a:p>
        </p:txBody>
      </p:sp>
      <p:sp>
        <p:nvSpPr>
          <p:cNvPr id="3" name="Content Placeholder 2">
            <a:extLst>
              <a:ext uri="{FF2B5EF4-FFF2-40B4-BE49-F238E27FC236}">
                <a16:creationId xmlns:a16="http://schemas.microsoft.com/office/drawing/2014/main" id="{DBDB8844-79D1-DB45-8BA1-17D5E24DE4A6}"/>
              </a:ext>
            </a:extLst>
          </p:cNvPr>
          <p:cNvSpPr>
            <a:spLocks noGrp="1"/>
          </p:cNvSpPr>
          <p:nvPr>
            <p:ph sz="quarter" idx="10"/>
          </p:nvPr>
        </p:nvSpPr>
        <p:spPr>
          <a:xfrm>
            <a:off x="584200" y="1435100"/>
            <a:ext cx="11018838" cy="1169551"/>
          </a:xfrm>
        </p:spPr>
        <p:txBody>
          <a:bodyPr/>
          <a:lstStyle/>
          <a:p>
            <a:r>
              <a:rPr lang="en-US" sz="2800">
                <a:solidFill>
                  <a:schemeClr val="tx1"/>
                </a:solidFill>
                <a:latin typeface="Calibri"/>
                <a:cs typeface="Calibri"/>
                <a:sym typeface="Wingdings" panose="05000000000000000000" pitchFamily="2" charset="2"/>
              </a:rPr>
              <a:t>Protect against:</a:t>
            </a:r>
          </a:p>
          <a:p>
            <a:pPr lvl="1"/>
            <a:r>
              <a:rPr lang="en-US">
                <a:solidFill>
                  <a:schemeClr val="tx1"/>
                </a:solidFill>
                <a:latin typeface="Calibri"/>
                <a:cs typeface="Calibri"/>
                <a:sym typeface="Wingdings" panose="05000000000000000000" pitchFamily="2" charset="2"/>
              </a:rPr>
              <a:t>zero-day vulnerabilities</a:t>
            </a:r>
          </a:p>
          <a:p>
            <a:pPr lvl="1"/>
            <a:r>
              <a:rPr lang="en-US">
                <a:latin typeface="Calibri"/>
                <a:cs typeface="Calibri"/>
                <a:sym typeface="Wingdings" panose="05000000000000000000" pitchFamily="2" charset="2"/>
              </a:rPr>
              <a:t>dormant data plane bugs</a:t>
            </a:r>
            <a:endParaRPr lang="en-US">
              <a:solidFill>
                <a:schemeClr val="tx1"/>
              </a:solidFill>
              <a:latin typeface="Calibri"/>
              <a:cs typeface="Calibri"/>
              <a:sym typeface="Wingdings" panose="05000000000000000000" pitchFamily="2" charset="2"/>
            </a:endParaRPr>
          </a:p>
        </p:txBody>
      </p:sp>
      <p:pic>
        <p:nvPicPr>
          <p:cNvPr id="5" name="Picture 4" descr="Icon&#10;&#10;Description automatically generated">
            <a:extLst>
              <a:ext uri="{FF2B5EF4-FFF2-40B4-BE49-F238E27FC236}">
                <a16:creationId xmlns:a16="http://schemas.microsoft.com/office/drawing/2014/main" id="{2567963B-85EC-4611-B2DA-D1ED680BA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pic>
        <p:nvPicPr>
          <p:cNvPr id="7" name="Picture 6">
            <a:extLst>
              <a:ext uri="{FF2B5EF4-FFF2-40B4-BE49-F238E27FC236}">
                <a16:creationId xmlns:a16="http://schemas.microsoft.com/office/drawing/2014/main" id="{C3B1E58B-30D3-4FA8-8732-C0F4F135AB65}"/>
              </a:ext>
            </a:extLst>
          </p:cNvPr>
          <p:cNvPicPr>
            <a:picLocks noChangeAspect="1"/>
          </p:cNvPicPr>
          <p:nvPr/>
        </p:nvPicPr>
        <p:blipFill>
          <a:blip r:embed="rId3"/>
          <a:stretch>
            <a:fillRect/>
          </a:stretch>
        </p:blipFill>
        <p:spPr>
          <a:xfrm>
            <a:off x="447003" y="3015166"/>
            <a:ext cx="11156035" cy="2287717"/>
          </a:xfrm>
          <a:prstGeom prst="rect">
            <a:avLst/>
          </a:prstGeom>
        </p:spPr>
      </p:pic>
    </p:spTree>
    <p:extLst>
      <p:ext uri="{BB962C8B-B14F-4D97-AF65-F5344CB8AC3E}">
        <p14:creationId xmlns:p14="http://schemas.microsoft.com/office/powerpoint/2010/main" val="13413840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4002-7A4A-5745-9489-1A4AF30733AC}"/>
              </a:ext>
            </a:extLst>
          </p:cNvPr>
          <p:cNvSpPr>
            <a:spLocks noGrp="1"/>
          </p:cNvSpPr>
          <p:nvPr>
            <p:ph type="title"/>
          </p:nvPr>
        </p:nvSpPr>
        <p:spPr/>
        <p:txBody>
          <a:bodyPr/>
          <a:lstStyle/>
          <a:p>
            <a:r>
              <a:rPr lang="en-US"/>
              <a:t>Architecture</a:t>
            </a:r>
          </a:p>
        </p:txBody>
      </p:sp>
      <p:sp>
        <p:nvSpPr>
          <p:cNvPr id="3" name="Text Placeholder 2">
            <a:extLst>
              <a:ext uri="{FF2B5EF4-FFF2-40B4-BE49-F238E27FC236}">
                <a16:creationId xmlns:a16="http://schemas.microsoft.com/office/drawing/2014/main" id="{E8F523D0-7F28-3241-A3ED-A5CD5DA1C376}"/>
              </a:ext>
            </a:extLst>
          </p:cNvPr>
          <p:cNvSpPr>
            <a:spLocks noGrp="1"/>
          </p:cNvSpPr>
          <p:nvPr>
            <p:ph type="body" sz="quarter" idx="11"/>
          </p:nvPr>
        </p:nvSpPr>
        <p:spPr>
          <a:xfrm>
            <a:off x="8361404" y="1194486"/>
            <a:ext cx="3247983" cy="5074551"/>
          </a:xfrm>
        </p:spPr>
        <p:txBody>
          <a:bodyPr/>
          <a:lstStyle/>
          <a:p>
            <a:r>
              <a:rPr lang="en-US" sz="1800">
                <a:latin typeface="Segoe UI"/>
                <a:cs typeface="Segoe UI"/>
              </a:rPr>
              <a:t>High Volume</a:t>
            </a:r>
          </a:p>
          <a:p>
            <a:r>
              <a:rPr lang="en-US" sz="1400">
                <a:solidFill>
                  <a:srgbClr val="E6E6E6"/>
                </a:solidFill>
                <a:latin typeface="Segoe UI"/>
                <a:cs typeface="Segoe UI"/>
              </a:rPr>
              <a:t>DNS Resolver processes requests (~8M QPS) from Microsoft online services</a:t>
            </a:r>
          </a:p>
          <a:p>
            <a:endParaRPr lang="en-US" sz="1400">
              <a:solidFill>
                <a:srgbClr val="E6E6E6"/>
              </a:solidFill>
              <a:latin typeface="Segoe UI" panose="020B0502040204020203" pitchFamily="34" charset="0"/>
            </a:endParaRPr>
          </a:p>
          <a:p>
            <a:endParaRPr lang="en-US" sz="1400">
              <a:solidFill>
                <a:srgbClr val="E6E6E6"/>
              </a:solidFill>
              <a:latin typeface="Segoe UI" panose="020B0502040204020203" pitchFamily="34" charset="0"/>
            </a:endParaRPr>
          </a:p>
          <a:p>
            <a:r>
              <a:rPr lang="en-US" sz="1800">
                <a:latin typeface="Segoe UI"/>
                <a:cs typeface="Segoe UI"/>
              </a:rPr>
              <a:t>Global availability</a:t>
            </a:r>
          </a:p>
          <a:p>
            <a:pPr>
              <a:defRPr/>
            </a:pPr>
            <a:r>
              <a:rPr kumimoji="0" lang="en-US" sz="1400" b="0" i="0" u="none" strike="noStrike" kern="1200" cap="none" spc="0" normalizeH="0" baseline="0" noProof="0">
                <a:ln>
                  <a:noFill/>
                </a:ln>
                <a:solidFill>
                  <a:srgbClr val="E6E6E6"/>
                </a:solidFill>
                <a:effectLst/>
                <a:uLnTx/>
                <a:uFillTx/>
                <a:latin typeface="Segoe UI"/>
                <a:cs typeface="Segoe UI"/>
              </a:rPr>
              <a:t>Presence in </a:t>
            </a:r>
            <a:r>
              <a:rPr lang="en-US" sz="1400">
                <a:solidFill>
                  <a:srgbClr val="E6E6E6"/>
                </a:solidFill>
                <a:latin typeface="Segoe UI"/>
                <a:cs typeface="Segoe UI"/>
              </a:rPr>
              <a:t>all Azure regions</a:t>
            </a:r>
            <a:r>
              <a:rPr kumimoji="0" lang="en-US" sz="1400" b="0" i="0" u="none" strike="noStrike" kern="1200" cap="none" spc="0" normalizeH="0" baseline="0" noProof="0">
                <a:ln>
                  <a:noFill/>
                </a:ln>
                <a:solidFill>
                  <a:srgbClr val="E6E6E6"/>
                </a:solidFill>
                <a:effectLst/>
                <a:uLnTx/>
                <a:uFillTx/>
                <a:latin typeface="Segoe UI"/>
                <a:cs typeface="Segoe UI"/>
              </a:rPr>
              <a:t>; proximity ensures quicker response times</a:t>
            </a:r>
            <a:r>
              <a:rPr lang="en-US" sz="1400">
                <a:solidFill>
                  <a:srgbClr val="E6E6E6"/>
                </a:solidFill>
                <a:latin typeface="Segoe UI"/>
                <a:cs typeface="Segoe UI"/>
              </a:rPr>
              <a:t>, helps workloads that depends on Geo location like Azure Traffic Manager</a:t>
            </a:r>
            <a:endParaRPr lang="en-US" sz="1400" b="0" i="0" u="none" strike="noStrike" kern="1200" cap="none" spc="0" normalizeH="0" baseline="0" noProof="0">
              <a:ln>
                <a:noFill/>
              </a:ln>
              <a:solidFill>
                <a:srgbClr val="E6E6E6"/>
              </a:solidFill>
              <a:effectLst/>
              <a:uLnTx/>
              <a:uFillTx/>
              <a:latin typeface="Segoe UI"/>
              <a:cs typeface="Segoe UI"/>
            </a:endParaRPr>
          </a:p>
          <a:p>
            <a:endParaRPr lang="en-US" sz="1400">
              <a:solidFill>
                <a:srgbClr val="E6E6E6"/>
              </a:solidFill>
              <a:latin typeface="Segoe UI" panose="020B0502040204020203" pitchFamily="34" charset="0"/>
            </a:endParaRPr>
          </a:p>
          <a:p>
            <a:endParaRPr lang="en-US" sz="1400">
              <a:solidFill>
                <a:srgbClr val="E6E6E6"/>
              </a:solidFill>
              <a:latin typeface="Segoe UI" panose="020B0502040204020203" pitchFamily="34" charset="0"/>
            </a:endParaRPr>
          </a:p>
          <a:p>
            <a:r>
              <a:rPr lang="en-US" sz="1800">
                <a:latin typeface="Segoe UI"/>
                <a:cs typeface="Segoe UI"/>
              </a:rPr>
              <a:t>Internal &amp; External Authoritative DNS services</a:t>
            </a:r>
          </a:p>
          <a:p>
            <a:pPr marL="0" marR="0" lvl="0" indent="0" algn="l" defTabSz="932742" rtl="0" eaLnBrk="1" fontAlgn="auto" latinLnBrk="0" hangingPunct="1">
              <a:lnSpc>
                <a:spcPct val="100000"/>
              </a:lnSpc>
              <a:spcBef>
                <a:spcPct val="20000"/>
              </a:spcBef>
              <a:spcAft>
                <a:spcPts val="600"/>
              </a:spcAft>
              <a:buClrTx/>
              <a:buSzPct val="90000"/>
              <a:buFont typeface="Wingdings" panose="05000000000000000000" pitchFamily="2" charset="2"/>
              <a:buNone/>
              <a:tabLst/>
              <a:defRPr/>
            </a:pPr>
            <a:r>
              <a:rPr kumimoji="0" lang="en-US" sz="1400" b="0" i="0" u="none" strike="noStrike" kern="1200" cap="none" spc="0" normalizeH="0" baseline="0" noProof="0">
                <a:ln>
                  <a:noFill/>
                </a:ln>
                <a:solidFill>
                  <a:srgbClr val="E6E6E6"/>
                </a:solidFill>
                <a:effectLst/>
                <a:uLnTx/>
                <a:uFillTx/>
                <a:latin typeface="Segoe UI"/>
                <a:cs typeface="Segoe UI"/>
              </a:rPr>
              <a:t>Contains forwarder &amp; stub zones that are internal only</a:t>
            </a:r>
            <a:endParaRPr lang="en-US" sz="1400" b="0" i="0" u="none" strike="noStrike" kern="1200" cap="none" spc="0" normalizeH="0" baseline="0" noProof="0">
              <a:ln>
                <a:noFill/>
              </a:ln>
              <a:solidFill>
                <a:srgbClr val="E6E6E6"/>
              </a:solidFill>
              <a:effectLst/>
              <a:uLnTx/>
              <a:uFillTx/>
              <a:latin typeface="Segoe UI"/>
              <a:cs typeface="Segoe UI"/>
            </a:endParaRPr>
          </a:p>
          <a:p>
            <a:endParaRPr lang="en-US" sz="1400">
              <a:solidFill>
                <a:srgbClr val="E6E6E6"/>
              </a:solidFill>
              <a:latin typeface="Segoe UI" panose="020B0502040204020203" pitchFamily="34" charset="0"/>
            </a:endParaRPr>
          </a:p>
        </p:txBody>
      </p:sp>
      <p:pic>
        <p:nvPicPr>
          <p:cNvPr id="1025" name="Picture 1">
            <a:extLst>
              <a:ext uri="{FF2B5EF4-FFF2-40B4-BE49-F238E27FC236}">
                <a16:creationId xmlns:a16="http://schemas.microsoft.com/office/drawing/2014/main" id="{AA863E12-E251-4A78-87E7-EA0D0A12F0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 y="1776584"/>
            <a:ext cx="6767227" cy="34491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con&#10;&#10;Description automatically generated">
            <a:extLst>
              <a:ext uri="{FF2B5EF4-FFF2-40B4-BE49-F238E27FC236}">
                <a16:creationId xmlns:a16="http://schemas.microsoft.com/office/drawing/2014/main" id="{69A7CE28-8192-4AE4-9F40-8127DE321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spTree>
    <p:extLst>
      <p:ext uri="{BB962C8B-B14F-4D97-AF65-F5344CB8AC3E}">
        <p14:creationId xmlns:p14="http://schemas.microsoft.com/office/powerpoint/2010/main" val="39374486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3A58-8F02-754C-AD45-8136295694EC}"/>
              </a:ext>
            </a:extLst>
          </p:cNvPr>
          <p:cNvSpPr>
            <a:spLocks noGrp="1"/>
          </p:cNvSpPr>
          <p:nvPr>
            <p:ph type="title"/>
          </p:nvPr>
        </p:nvSpPr>
        <p:spPr/>
        <p:txBody>
          <a:bodyPr/>
          <a:lstStyle/>
          <a:p>
            <a:r>
              <a:rPr lang="en-US">
                <a:cs typeface="Segoe UI"/>
              </a:rPr>
              <a:t>Development process</a:t>
            </a:r>
            <a:endParaRPr lang="en-US"/>
          </a:p>
        </p:txBody>
      </p:sp>
      <p:cxnSp>
        <p:nvCxnSpPr>
          <p:cNvPr id="35" name="Straight Connector 34" descr="Process arrow">
            <a:extLst>
              <a:ext uri="{FF2B5EF4-FFF2-40B4-BE49-F238E27FC236}">
                <a16:creationId xmlns:a16="http://schemas.microsoft.com/office/drawing/2014/main" id="{D94583B4-A2BD-7A47-85B6-FAB73C357384}"/>
              </a:ext>
            </a:extLst>
          </p:cNvPr>
          <p:cNvCxnSpPr>
            <a:cxnSpLocks/>
          </p:cNvCxnSpPr>
          <p:nvPr/>
        </p:nvCxnSpPr>
        <p:spPr>
          <a:xfrm>
            <a:off x="1236663" y="3579181"/>
            <a:ext cx="9843294" cy="0"/>
          </a:xfrm>
          <a:prstGeom prst="line">
            <a:avLst/>
          </a:prstGeom>
          <a:ln w="25400" cap="rnd">
            <a:solidFill>
              <a:schemeClr val="tx2"/>
            </a:solidFill>
            <a:prstDash val="sysDot"/>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9814648-3E02-844F-AD45-4B3A4F8A65AF}"/>
              </a:ext>
            </a:extLst>
          </p:cNvPr>
          <p:cNvSpPr txBox="1"/>
          <p:nvPr/>
        </p:nvSpPr>
        <p:spPr>
          <a:xfrm>
            <a:off x="1527175" y="2337444"/>
            <a:ext cx="1595438" cy="276999"/>
          </a:xfrm>
          <a:prstGeom prst="rect">
            <a:avLst/>
          </a:prstGeom>
          <a:noFill/>
        </p:spPr>
        <p:txBody>
          <a:bodyPr wrap="square" lIns="0" tIns="0" rIns="0" bIns="0" rtlCol="0" anchor="b">
            <a:spAutoFit/>
          </a:bodyPr>
          <a:lstStyle/>
          <a:p>
            <a:pPr algn="ctr"/>
            <a:r>
              <a:rPr lang="en-US">
                <a:solidFill>
                  <a:schemeClr val="accent1"/>
                </a:solidFill>
                <a:latin typeface="+mj-lt"/>
              </a:rPr>
              <a:t>Evaluation</a:t>
            </a:r>
            <a:endParaRPr lang="en-US" err="1">
              <a:solidFill>
                <a:schemeClr val="accent1"/>
              </a:solidFill>
            </a:endParaRPr>
          </a:p>
        </p:txBody>
      </p:sp>
      <p:grpSp>
        <p:nvGrpSpPr>
          <p:cNvPr id="3" name="Group 2" descr="Icon location">
            <a:extLst>
              <a:ext uri="{FF2B5EF4-FFF2-40B4-BE49-F238E27FC236}">
                <a16:creationId xmlns:a16="http://schemas.microsoft.com/office/drawing/2014/main" id="{F2D18BC0-BB5A-AE4F-89A4-6D4020FD1C02}"/>
              </a:ext>
            </a:extLst>
          </p:cNvPr>
          <p:cNvGrpSpPr/>
          <p:nvPr/>
        </p:nvGrpSpPr>
        <p:grpSpPr>
          <a:xfrm>
            <a:off x="1527175" y="2778181"/>
            <a:ext cx="1602000" cy="1602000"/>
            <a:chOff x="584200" y="3560884"/>
            <a:chExt cx="659875" cy="659875"/>
          </a:xfrm>
        </p:grpSpPr>
        <p:grpSp>
          <p:nvGrpSpPr>
            <p:cNvPr id="21" name="Group 20">
              <a:extLst>
                <a:ext uri="{FF2B5EF4-FFF2-40B4-BE49-F238E27FC236}">
                  <a16:creationId xmlns:a16="http://schemas.microsoft.com/office/drawing/2014/main" id="{EE0693D1-59F4-7049-849C-8AC8D86B9D2E}"/>
                </a:ext>
              </a:extLst>
            </p:cNvPr>
            <p:cNvGrpSpPr/>
            <p:nvPr/>
          </p:nvGrpSpPr>
          <p:grpSpPr>
            <a:xfrm>
              <a:off x="584200" y="3560884"/>
              <a:ext cx="659875" cy="659875"/>
              <a:chOff x="584200" y="3560884"/>
              <a:chExt cx="659875" cy="659875"/>
            </a:xfrm>
          </p:grpSpPr>
          <p:sp>
            <p:nvSpPr>
              <p:cNvPr id="22" name="Oval 21">
                <a:extLst>
                  <a:ext uri="{FF2B5EF4-FFF2-40B4-BE49-F238E27FC236}">
                    <a16:creationId xmlns:a16="http://schemas.microsoft.com/office/drawing/2014/main" id="{0EF6AFD1-553D-9945-9F10-ECD973A9FC6D}"/>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23" name="Oval 22">
                <a:extLst>
                  <a:ext uri="{FF2B5EF4-FFF2-40B4-BE49-F238E27FC236}">
                    <a16:creationId xmlns:a16="http://schemas.microsoft.com/office/drawing/2014/main" id="{182C8F8B-C93B-9F4B-8B15-617A09E1D55E}"/>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59" name="Book_2" title="Icon of a book and a pencil">
              <a:extLst>
                <a:ext uri="{FF2B5EF4-FFF2-40B4-BE49-F238E27FC236}">
                  <a16:creationId xmlns:a16="http://schemas.microsoft.com/office/drawing/2014/main" id="{519E78DE-5DF6-F341-87A2-E9B7B7044C94}"/>
                </a:ext>
              </a:extLst>
            </p:cNvPr>
            <p:cNvSpPr>
              <a:spLocks noChangeAspect="1" noEditPoints="1"/>
            </p:cNvSpPr>
            <p:nvPr/>
          </p:nvSpPr>
          <p:spPr bwMode="auto">
            <a:xfrm>
              <a:off x="750685" y="3739157"/>
              <a:ext cx="329185" cy="300487"/>
            </a:xfrm>
            <a:custGeom>
              <a:avLst/>
              <a:gdLst>
                <a:gd name="T0" fmla="*/ 223 w 330"/>
                <a:gd name="T1" fmla="*/ 0 h 301"/>
                <a:gd name="T2" fmla="*/ 223 w 330"/>
                <a:gd name="T3" fmla="*/ 284 h 301"/>
                <a:gd name="T4" fmla="*/ 31 w 330"/>
                <a:gd name="T5" fmla="*/ 284 h 301"/>
                <a:gd name="T6" fmla="*/ 0 w 330"/>
                <a:gd name="T7" fmla="*/ 233 h 301"/>
                <a:gd name="T8" fmla="*/ 0 w 330"/>
                <a:gd name="T9" fmla="*/ 31 h 301"/>
                <a:gd name="T10" fmla="*/ 43 w 330"/>
                <a:gd name="T11" fmla="*/ 0 h 301"/>
                <a:gd name="T12" fmla="*/ 223 w 330"/>
                <a:gd name="T13" fmla="*/ 0 h 301"/>
                <a:gd name="T14" fmla="*/ 223 w 330"/>
                <a:gd name="T15" fmla="*/ 228 h 301"/>
                <a:gd name="T16" fmla="*/ 48 w 330"/>
                <a:gd name="T17" fmla="*/ 227 h 301"/>
                <a:gd name="T18" fmla="*/ 2 w 330"/>
                <a:gd name="T19" fmla="*/ 252 h 301"/>
                <a:gd name="T20" fmla="*/ 316 w 330"/>
                <a:gd name="T21" fmla="*/ 301 h 301"/>
                <a:gd name="T22" fmla="*/ 316 w 330"/>
                <a:gd name="T23" fmla="*/ 301 h 301"/>
                <a:gd name="T24" fmla="*/ 330 w 330"/>
                <a:gd name="T25" fmla="*/ 278 h 301"/>
                <a:gd name="T26" fmla="*/ 330 w 330"/>
                <a:gd name="T27" fmla="*/ 19 h 301"/>
                <a:gd name="T28" fmla="*/ 316 w 330"/>
                <a:gd name="T29" fmla="*/ 0 h 301"/>
                <a:gd name="T30" fmla="*/ 302 w 330"/>
                <a:gd name="T31" fmla="*/ 19 h 301"/>
                <a:gd name="T32" fmla="*/ 302 w 330"/>
                <a:gd name="T33" fmla="*/ 278 h 301"/>
                <a:gd name="T34" fmla="*/ 316 w 330"/>
                <a:gd name="T35" fmla="*/ 301 h 301"/>
                <a:gd name="T36" fmla="*/ 330 w 330"/>
                <a:gd name="T37" fmla="*/ 41 h 301"/>
                <a:gd name="T38" fmla="*/ 302 w 330"/>
                <a:gd name="T39" fmla="*/ 43 h 301"/>
                <a:gd name="T40" fmla="*/ 330 w 330"/>
                <a:gd name="T41" fmla="*/ 265 h 301"/>
                <a:gd name="T42" fmla="*/ 302 w 330"/>
                <a:gd name="T43" fmla="*/ 26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0" h="301">
                  <a:moveTo>
                    <a:pt x="223" y="0"/>
                  </a:moveTo>
                  <a:cubicBezTo>
                    <a:pt x="223" y="284"/>
                    <a:pt x="223" y="284"/>
                    <a:pt x="223" y="284"/>
                  </a:cubicBezTo>
                  <a:cubicBezTo>
                    <a:pt x="31" y="284"/>
                    <a:pt x="31" y="284"/>
                    <a:pt x="31" y="284"/>
                  </a:cubicBezTo>
                  <a:cubicBezTo>
                    <a:pt x="31" y="284"/>
                    <a:pt x="0" y="287"/>
                    <a:pt x="0" y="233"/>
                  </a:cubicBezTo>
                  <a:cubicBezTo>
                    <a:pt x="0" y="193"/>
                    <a:pt x="0" y="31"/>
                    <a:pt x="0" y="31"/>
                  </a:cubicBezTo>
                  <a:cubicBezTo>
                    <a:pt x="0" y="31"/>
                    <a:pt x="2" y="0"/>
                    <a:pt x="43" y="0"/>
                  </a:cubicBezTo>
                  <a:cubicBezTo>
                    <a:pt x="80" y="0"/>
                    <a:pt x="223" y="0"/>
                    <a:pt x="223" y="0"/>
                  </a:cubicBezTo>
                  <a:close/>
                  <a:moveTo>
                    <a:pt x="223" y="228"/>
                  </a:moveTo>
                  <a:cubicBezTo>
                    <a:pt x="41" y="228"/>
                    <a:pt x="48" y="227"/>
                    <a:pt x="48" y="227"/>
                  </a:cubicBezTo>
                  <a:cubicBezTo>
                    <a:pt x="48" y="227"/>
                    <a:pt x="6" y="223"/>
                    <a:pt x="2" y="252"/>
                  </a:cubicBezTo>
                  <a:moveTo>
                    <a:pt x="316" y="301"/>
                  </a:moveTo>
                  <a:cubicBezTo>
                    <a:pt x="316" y="301"/>
                    <a:pt x="316" y="301"/>
                    <a:pt x="316" y="301"/>
                  </a:cubicBezTo>
                  <a:cubicBezTo>
                    <a:pt x="330" y="278"/>
                    <a:pt x="330" y="278"/>
                    <a:pt x="330" y="278"/>
                  </a:cubicBezTo>
                  <a:cubicBezTo>
                    <a:pt x="330" y="278"/>
                    <a:pt x="330" y="278"/>
                    <a:pt x="330" y="19"/>
                  </a:cubicBezTo>
                  <a:cubicBezTo>
                    <a:pt x="330" y="19"/>
                    <a:pt x="329" y="0"/>
                    <a:pt x="316" y="0"/>
                  </a:cubicBezTo>
                  <a:cubicBezTo>
                    <a:pt x="303" y="0"/>
                    <a:pt x="302" y="19"/>
                    <a:pt x="302" y="19"/>
                  </a:cubicBezTo>
                  <a:cubicBezTo>
                    <a:pt x="302" y="19"/>
                    <a:pt x="302" y="19"/>
                    <a:pt x="302" y="278"/>
                  </a:cubicBezTo>
                  <a:cubicBezTo>
                    <a:pt x="302" y="278"/>
                    <a:pt x="302" y="278"/>
                    <a:pt x="316" y="301"/>
                  </a:cubicBezTo>
                  <a:close/>
                  <a:moveTo>
                    <a:pt x="330" y="41"/>
                  </a:moveTo>
                  <a:cubicBezTo>
                    <a:pt x="313" y="22"/>
                    <a:pt x="302" y="43"/>
                    <a:pt x="302" y="43"/>
                  </a:cubicBezTo>
                  <a:moveTo>
                    <a:pt x="330" y="265"/>
                  </a:moveTo>
                  <a:cubicBezTo>
                    <a:pt x="316" y="244"/>
                    <a:pt x="302" y="265"/>
                    <a:pt x="302" y="265"/>
                  </a:cubicBezTo>
                </a:path>
              </a:pathLst>
            </a:custGeom>
            <a:noFill/>
            <a:ln w="158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9" name="TextBox 38">
            <a:extLst>
              <a:ext uri="{FF2B5EF4-FFF2-40B4-BE49-F238E27FC236}">
                <a16:creationId xmlns:a16="http://schemas.microsoft.com/office/drawing/2014/main" id="{AE7B703F-6E4B-D049-9076-3A3FAF4BA062}"/>
              </a:ext>
            </a:extLst>
          </p:cNvPr>
          <p:cNvSpPr txBox="1"/>
          <p:nvPr/>
        </p:nvSpPr>
        <p:spPr>
          <a:xfrm>
            <a:off x="1527175" y="4581128"/>
            <a:ext cx="2133918" cy="861774"/>
          </a:xfrm>
          <a:prstGeom prst="rect">
            <a:avLst/>
          </a:prstGeom>
          <a:noFill/>
        </p:spPr>
        <p:txBody>
          <a:bodyPr wrap="square" lIns="0" tIns="0" rIns="0" bIns="0" rtlCol="0" anchor="t">
            <a:spAutoFit/>
          </a:bodyPr>
          <a:lstStyle/>
          <a:p>
            <a:pPr marL="285750" indent="-285750">
              <a:buFont typeface="Arial"/>
              <a:buChar char="•"/>
            </a:pPr>
            <a:r>
              <a:rPr lang="en-US" sz="1400">
                <a:latin typeface="+mj-lt"/>
              </a:rPr>
              <a:t>Feature analysis of different resolvers</a:t>
            </a:r>
            <a:endParaRPr lang="en-US"/>
          </a:p>
          <a:p>
            <a:pPr marL="285750" indent="-285750">
              <a:buFont typeface="Arial"/>
              <a:buChar char="•"/>
            </a:pPr>
            <a:r>
              <a:rPr lang="en-US" sz="1400">
                <a:latin typeface="+mj-lt"/>
              </a:rPr>
              <a:t>Performance testing</a:t>
            </a:r>
            <a:endParaRPr lang="en-US" sz="1400">
              <a:latin typeface="+mj-lt"/>
              <a:cs typeface="Segoe UI Semibold"/>
            </a:endParaRPr>
          </a:p>
          <a:p>
            <a:pPr marL="285750" indent="-285750">
              <a:buFont typeface="Arial"/>
              <a:buChar char="•"/>
            </a:pPr>
            <a:endParaRPr lang="en-US" sz="1400">
              <a:latin typeface="Segoe UI Semibold"/>
              <a:cs typeface="Segoe UI Semibold"/>
            </a:endParaRPr>
          </a:p>
        </p:txBody>
      </p:sp>
      <p:sp>
        <p:nvSpPr>
          <p:cNvPr id="37" name="TextBox 36">
            <a:extLst>
              <a:ext uri="{FF2B5EF4-FFF2-40B4-BE49-F238E27FC236}">
                <a16:creationId xmlns:a16="http://schemas.microsoft.com/office/drawing/2014/main" id="{029391D6-7A49-C24A-845C-BD6753E67D60}"/>
              </a:ext>
            </a:extLst>
          </p:cNvPr>
          <p:cNvSpPr txBox="1"/>
          <p:nvPr/>
        </p:nvSpPr>
        <p:spPr>
          <a:xfrm>
            <a:off x="5314950" y="2337444"/>
            <a:ext cx="1577975" cy="276999"/>
          </a:xfrm>
          <a:prstGeom prst="rect">
            <a:avLst/>
          </a:prstGeom>
          <a:noFill/>
        </p:spPr>
        <p:txBody>
          <a:bodyPr wrap="square" lIns="0" tIns="0" rIns="0" bIns="0" rtlCol="0" anchor="b">
            <a:spAutoFit/>
          </a:bodyPr>
          <a:lstStyle/>
          <a:p>
            <a:pPr algn="ctr"/>
            <a:r>
              <a:rPr lang="en-US">
                <a:solidFill>
                  <a:schemeClr val="accent1"/>
                </a:solidFill>
                <a:latin typeface="+mj-lt"/>
              </a:rPr>
              <a:t>Development</a:t>
            </a:r>
            <a:endParaRPr lang="en-US" sz="1800">
              <a:solidFill>
                <a:schemeClr val="accent1"/>
              </a:solidFill>
              <a:latin typeface="+mj-lt"/>
            </a:endParaRPr>
          </a:p>
        </p:txBody>
      </p:sp>
      <p:grpSp>
        <p:nvGrpSpPr>
          <p:cNvPr id="4" name="Group 3" descr="Icon location">
            <a:extLst>
              <a:ext uri="{FF2B5EF4-FFF2-40B4-BE49-F238E27FC236}">
                <a16:creationId xmlns:a16="http://schemas.microsoft.com/office/drawing/2014/main" id="{2C53A3EA-A276-6844-9283-8794FB408AE0}"/>
              </a:ext>
            </a:extLst>
          </p:cNvPr>
          <p:cNvGrpSpPr/>
          <p:nvPr/>
        </p:nvGrpSpPr>
        <p:grpSpPr>
          <a:xfrm>
            <a:off x="5314950" y="2777290"/>
            <a:ext cx="1603783" cy="1603783"/>
            <a:chOff x="2470150" y="3560884"/>
            <a:chExt cx="659875" cy="659875"/>
          </a:xfrm>
        </p:grpSpPr>
        <p:grpSp>
          <p:nvGrpSpPr>
            <p:cNvPr id="24" name="Group 23">
              <a:extLst>
                <a:ext uri="{FF2B5EF4-FFF2-40B4-BE49-F238E27FC236}">
                  <a16:creationId xmlns:a16="http://schemas.microsoft.com/office/drawing/2014/main" id="{BCE3D5B7-DDDA-0645-B453-19118EC75F4F}"/>
                </a:ext>
              </a:extLst>
            </p:cNvPr>
            <p:cNvGrpSpPr/>
            <p:nvPr/>
          </p:nvGrpSpPr>
          <p:grpSpPr>
            <a:xfrm>
              <a:off x="2470150" y="3560884"/>
              <a:ext cx="659875" cy="659875"/>
              <a:chOff x="584200" y="3560884"/>
              <a:chExt cx="659875" cy="659875"/>
            </a:xfrm>
          </p:grpSpPr>
          <p:sp>
            <p:nvSpPr>
              <p:cNvPr id="25" name="Oval 24">
                <a:extLst>
                  <a:ext uri="{FF2B5EF4-FFF2-40B4-BE49-F238E27FC236}">
                    <a16:creationId xmlns:a16="http://schemas.microsoft.com/office/drawing/2014/main" id="{4DAF055E-ED1E-C341-9322-1D0D1FAAB9A9}"/>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26" name="Oval 25">
                <a:extLst>
                  <a:ext uri="{FF2B5EF4-FFF2-40B4-BE49-F238E27FC236}">
                    <a16:creationId xmlns:a16="http://schemas.microsoft.com/office/drawing/2014/main" id="{9E5F196D-214C-164E-8A44-B9B89EAC5501}"/>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57" name="Brain_3" title="Icon of a brain">
              <a:extLst>
                <a:ext uri="{FF2B5EF4-FFF2-40B4-BE49-F238E27FC236}">
                  <a16:creationId xmlns:a16="http://schemas.microsoft.com/office/drawing/2014/main" id="{803117F3-C0F5-DB49-80FA-B7C141768BB9}"/>
                </a:ext>
              </a:extLst>
            </p:cNvPr>
            <p:cNvSpPr>
              <a:spLocks noChangeAspect="1" noEditPoints="1"/>
            </p:cNvSpPr>
            <p:nvPr/>
          </p:nvSpPr>
          <p:spPr bwMode="auto">
            <a:xfrm>
              <a:off x="2627289" y="3701581"/>
              <a:ext cx="340157" cy="365760"/>
            </a:xfrm>
            <a:custGeom>
              <a:avLst/>
              <a:gdLst>
                <a:gd name="T0" fmla="*/ 68 w 315"/>
                <a:gd name="T1" fmla="*/ 292 h 338"/>
                <a:gd name="T2" fmla="*/ 24 w 315"/>
                <a:gd name="T3" fmla="*/ 231 h 338"/>
                <a:gd name="T4" fmla="*/ 28 w 315"/>
                <a:gd name="T5" fmla="*/ 126 h 338"/>
                <a:gd name="T6" fmla="*/ 68 w 315"/>
                <a:gd name="T7" fmla="*/ 46 h 338"/>
                <a:gd name="T8" fmla="*/ 113 w 315"/>
                <a:gd name="T9" fmla="*/ 0 h 338"/>
                <a:gd name="T10" fmla="*/ 158 w 315"/>
                <a:gd name="T11" fmla="*/ 293 h 338"/>
                <a:gd name="T12" fmla="*/ 248 w 315"/>
                <a:gd name="T13" fmla="*/ 292 h 338"/>
                <a:gd name="T14" fmla="*/ 292 w 315"/>
                <a:gd name="T15" fmla="*/ 231 h 338"/>
                <a:gd name="T16" fmla="*/ 287 w 315"/>
                <a:gd name="T17" fmla="*/ 126 h 338"/>
                <a:gd name="T18" fmla="*/ 248 w 315"/>
                <a:gd name="T19" fmla="*/ 46 h 338"/>
                <a:gd name="T20" fmla="*/ 203 w 315"/>
                <a:gd name="T21" fmla="*/ 0 h 338"/>
                <a:gd name="T22" fmla="*/ 158 w 315"/>
                <a:gd name="T23" fmla="*/ 293 h 338"/>
                <a:gd name="T24" fmla="*/ 90 w 315"/>
                <a:gd name="T25" fmla="*/ 293 h 338"/>
                <a:gd name="T26" fmla="*/ 248 w 315"/>
                <a:gd name="T27" fmla="*/ 293 h 338"/>
                <a:gd name="T28" fmla="*/ 68 w 315"/>
                <a:gd name="T29" fmla="*/ 180 h 338"/>
                <a:gd name="T30" fmla="*/ 90 w 315"/>
                <a:gd name="T31" fmla="*/ 203 h 338"/>
                <a:gd name="T32" fmla="*/ 158 w 315"/>
                <a:gd name="T33" fmla="*/ 225 h 338"/>
                <a:gd name="T34" fmla="*/ 225 w 315"/>
                <a:gd name="T35" fmla="*/ 203 h 338"/>
                <a:gd name="T36" fmla="*/ 248 w 315"/>
                <a:gd name="T37" fmla="*/ 180 h 338"/>
                <a:gd name="T38" fmla="*/ 79 w 315"/>
                <a:gd name="T39" fmla="*/ 90 h 338"/>
                <a:gd name="T40" fmla="*/ 113 w 315"/>
                <a:gd name="T41" fmla="*/ 113 h 338"/>
                <a:gd name="T42" fmla="*/ 135 w 315"/>
                <a:gd name="T43" fmla="*/ 135 h 338"/>
                <a:gd name="T44" fmla="*/ 203 w 315"/>
                <a:gd name="T45" fmla="*/ 113 h 338"/>
                <a:gd name="T46" fmla="*/ 225 w 315"/>
                <a:gd name="T47" fmla="*/ 90 h 338"/>
                <a:gd name="T48" fmla="*/ 24 w 315"/>
                <a:gd name="T49" fmla="*/ 231 h 338"/>
                <a:gd name="T50" fmla="*/ 248 w 315"/>
                <a:gd name="T51" fmla="*/ 248 h 338"/>
                <a:gd name="T52" fmla="*/ 28 w 315"/>
                <a:gd name="T53" fmla="*/ 126 h 338"/>
                <a:gd name="T54" fmla="*/ 243 w 315"/>
                <a:gd name="T55" fmla="*/ 126 h 338"/>
                <a:gd name="T56" fmla="*/ 68 w 315"/>
                <a:gd name="T57" fmla="*/ 45 h 338"/>
                <a:gd name="T58" fmla="*/ 248 w 315"/>
                <a:gd name="T59" fmla="*/ 45 h 338"/>
                <a:gd name="T60" fmla="*/ 135 w 315"/>
                <a:gd name="T61" fmla="*/ 293 h 338"/>
                <a:gd name="T62" fmla="*/ 68 w 315"/>
                <a:gd name="T63" fmla="*/ 293 h 338"/>
                <a:gd name="T64" fmla="*/ 101 w 315"/>
                <a:gd name="T65" fmla="*/ 338 h 338"/>
                <a:gd name="T66" fmla="*/ 158 w 315"/>
                <a:gd name="T67" fmla="*/ 315 h 338"/>
                <a:gd name="T68" fmla="*/ 158 w 315"/>
                <a:gd name="T69" fmla="*/ 293 h 338"/>
                <a:gd name="T70" fmla="*/ 180 w 315"/>
                <a:gd name="T71" fmla="*/ 338 h 338"/>
                <a:gd name="T72" fmla="*/ 248 w 315"/>
                <a:gd name="T73" fmla="*/ 30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5" h="338">
                  <a:moveTo>
                    <a:pt x="68" y="293"/>
                  </a:moveTo>
                  <a:cubicBezTo>
                    <a:pt x="68" y="293"/>
                    <a:pt x="68" y="292"/>
                    <a:pt x="68" y="292"/>
                  </a:cubicBezTo>
                  <a:cubicBezTo>
                    <a:pt x="42" y="289"/>
                    <a:pt x="23" y="268"/>
                    <a:pt x="23" y="242"/>
                  </a:cubicBezTo>
                  <a:cubicBezTo>
                    <a:pt x="23" y="238"/>
                    <a:pt x="23" y="235"/>
                    <a:pt x="24" y="231"/>
                  </a:cubicBezTo>
                  <a:cubicBezTo>
                    <a:pt x="10" y="219"/>
                    <a:pt x="0" y="201"/>
                    <a:pt x="0" y="180"/>
                  </a:cubicBezTo>
                  <a:cubicBezTo>
                    <a:pt x="0" y="158"/>
                    <a:pt x="11" y="138"/>
                    <a:pt x="28" y="126"/>
                  </a:cubicBezTo>
                  <a:cubicBezTo>
                    <a:pt x="25" y="118"/>
                    <a:pt x="23" y="110"/>
                    <a:pt x="23" y="102"/>
                  </a:cubicBezTo>
                  <a:cubicBezTo>
                    <a:pt x="23" y="74"/>
                    <a:pt x="42" y="52"/>
                    <a:pt x="68" y="46"/>
                  </a:cubicBezTo>
                  <a:cubicBezTo>
                    <a:pt x="68" y="46"/>
                    <a:pt x="68" y="46"/>
                    <a:pt x="68" y="45"/>
                  </a:cubicBezTo>
                  <a:cubicBezTo>
                    <a:pt x="68" y="20"/>
                    <a:pt x="88" y="0"/>
                    <a:pt x="113" y="0"/>
                  </a:cubicBezTo>
                  <a:cubicBezTo>
                    <a:pt x="138" y="0"/>
                    <a:pt x="158" y="20"/>
                    <a:pt x="158" y="45"/>
                  </a:cubicBezTo>
                  <a:cubicBezTo>
                    <a:pt x="158" y="293"/>
                    <a:pt x="158" y="293"/>
                    <a:pt x="158" y="293"/>
                  </a:cubicBezTo>
                  <a:moveTo>
                    <a:pt x="248" y="293"/>
                  </a:moveTo>
                  <a:cubicBezTo>
                    <a:pt x="248" y="293"/>
                    <a:pt x="248" y="292"/>
                    <a:pt x="248" y="292"/>
                  </a:cubicBezTo>
                  <a:cubicBezTo>
                    <a:pt x="273" y="289"/>
                    <a:pt x="293" y="268"/>
                    <a:pt x="293" y="242"/>
                  </a:cubicBezTo>
                  <a:cubicBezTo>
                    <a:pt x="293" y="238"/>
                    <a:pt x="292" y="235"/>
                    <a:pt x="292" y="231"/>
                  </a:cubicBezTo>
                  <a:cubicBezTo>
                    <a:pt x="306" y="219"/>
                    <a:pt x="315" y="201"/>
                    <a:pt x="315" y="180"/>
                  </a:cubicBezTo>
                  <a:cubicBezTo>
                    <a:pt x="315" y="158"/>
                    <a:pt x="304" y="138"/>
                    <a:pt x="287" y="126"/>
                  </a:cubicBezTo>
                  <a:cubicBezTo>
                    <a:pt x="291" y="118"/>
                    <a:pt x="293" y="110"/>
                    <a:pt x="293" y="102"/>
                  </a:cubicBezTo>
                  <a:cubicBezTo>
                    <a:pt x="293" y="74"/>
                    <a:pt x="273" y="52"/>
                    <a:pt x="248" y="46"/>
                  </a:cubicBezTo>
                  <a:cubicBezTo>
                    <a:pt x="248" y="46"/>
                    <a:pt x="248" y="46"/>
                    <a:pt x="248" y="45"/>
                  </a:cubicBezTo>
                  <a:cubicBezTo>
                    <a:pt x="248" y="20"/>
                    <a:pt x="228" y="0"/>
                    <a:pt x="203" y="0"/>
                  </a:cubicBezTo>
                  <a:cubicBezTo>
                    <a:pt x="178" y="0"/>
                    <a:pt x="158" y="20"/>
                    <a:pt x="158" y="45"/>
                  </a:cubicBezTo>
                  <a:cubicBezTo>
                    <a:pt x="158" y="293"/>
                    <a:pt x="158" y="293"/>
                    <a:pt x="158" y="293"/>
                  </a:cubicBezTo>
                  <a:moveTo>
                    <a:pt x="68" y="293"/>
                  </a:moveTo>
                  <a:cubicBezTo>
                    <a:pt x="90" y="293"/>
                    <a:pt x="90" y="293"/>
                    <a:pt x="90" y="293"/>
                  </a:cubicBezTo>
                  <a:moveTo>
                    <a:pt x="225" y="293"/>
                  </a:moveTo>
                  <a:cubicBezTo>
                    <a:pt x="248" y="293"/>
                    <a:pt x="248" y="293"/>
                    <a:pt x="248" y="293"/>
                  </a:cubicBezTo>
                  <a:moveTo>
                    <a:pt x="56" y="180"/>
                  </a:moveTo>
                  <a:cubicBezTo>
                    <a:pt x="68" y="180"/>
                    <a:pt x="68" y="180"/>
                    <a:pt x="68" y="180"/>
                  </a:cubicBezTo>
                  <a:cubicBezTo>
                    <a:pt x="80" y="180"/>
                    <a:pt x="90" y="190"/>
                    <a:pt x="90" y="203"/>
                  </a:cubicBezTo>
                  <a:cubicBezTo>
                    <a:pt x="90" y="203"/>
                    <a:pt x="90" y="203"/>
                    <a:pt x="90" y="203"/>
                  </a:cubicBezTo>
                  <a:cubicBezTo>
                    <a:pt x="90" y="215"/>
                    <a:pt x="100" y="225"/>
                    <a:pt x="113" y="225"/>
                  </a:cubicBezTo>
                  <a:cubicBezTo>
                    <a:pt x="158" y="225"/>
                    <a:pt x="158" y="225"/>
                    <a:pt x="158" y="225"/>
                  </a:cubicBezTo>
                  <a:cubicBezTo>
                    <a:pt x="203" y="225"/>
                    <a:pt x="203" y="225"/>
                    <a:pt x="203" y="225"/>
                  </a:cubicBezTo>
                  <a:cubicBezTo>
                    <a:pt x="215" y="225"/>
                    <a:pt x="225" y="215"/>
                    <a:pt x="225" y="203"/>
                  </a:cubicBezTo>
                  <a:cubicBezTo>
                    <a:pt x="225" y="203"/>
                    <a:pt x="225" y="203"/>
                    <a:pt x="225" y="203"/>
                  </a:cubicBezTo>
                  <a:cubicBezTo>
                    <a:pt x="225" y="190"/>
                    <a:pt x="235" y="180"/>
                    <a:pt x="248" y="180"/>
                  </a:cubicBezTo>
                  <a:cubicBezTo>
                    <a:pt x="259" y="180"/>
                    <a:pt x="259" y="180"/>
                    <a:pt x="259" y="180"/>
                  </a:cubicBezTo>
                  <a:moveTo>
                    <a:pt x="79" y="90"/>
                  </a:moveTo>
                  <a:cubicBezTo>
                    <a:pt x="90" y="90"/>
                    <a:pt x="90" y="90"/>
                    <a:pt x="90" y="90"/>
                  </a:cubicBezTo>
                  <a:cubicBezTo>
                    <a:pt x="103" y="90"/>
                    <a:pt x="113" y="100"/>
                    <a:pt x="113" y="113"/>
                  </a:cubicBezTo>
                  <a:cubicBezTo>
                    <a:pt x="113" y="113"/>
                    <a:pt x="113" y="113"/>
                    <a:pt x="113" y="113"/>
                  </a:cubicBezTo>
                  <a:cubicBezTo>
                    <a:pt x="113" y="125"/>
                    <a:pt x="123" y="135"/>
                    <a:pt x="135" y="135"/>
                  </a:cubicBezTo>
                  <a:cubicBezTo>
                    <a:pt x="180" y="135"/>
                    <a:pt x="180" y="135"/>
                    <a:pt x="180" y="135"/>
                  </a:cubicBezTo>
                  <a:cubicBezTo>
                    <a:pt x="193" y="135"/>
                    <a:pt x="203" y="125"/>
                    <a:pt x="203" y="113"/>
                  </a:cubicBezTo>
                  <a:cubicBezTo>
                    <a:pt x="203" y="113"/>
                    <a:pt x="203" y="113"/>
                    <a:pt x="203" y="113"/>
                  </a:cubicBezTo>
                  <a:cubicBezTo>
                    <a:pt x="203" y="100"/>
                    <a:pt x="213" y="90"/>
                    <a:pt x="225" y="90"/>
                  </a:cubicBezTo>
                  <a:cubicBezTo>
                    <a:pt x="236" y="90"/>
                    <a:pt x="236" y="90"/>
                    <a:pt x="236" y="90"/>
                  </a:cubicBezTo>
                  <a:moveTo>
                    <a:pt x="24" y="231"/>
                  </a:moveTo>
                  <a:cubicBezTo>
                    <a:pt x="36" y="242"/>
                    <a:pt x="51" y="248"/>
                    <a:pt x="68" y="248"/>
                  </a:cubicBezTo>
                  <a:moveTo>
                    <a:pt x="248" y="248"/>
                  </a:moveTo>
                  <a:cubicBezTo>
                    <a:pt x="265" y="248"/>
                    <a:pt x="280" y="242"/>
                    <a:pt x="292" y="231"/>
                  </a:cubicBezTo>
                  <a:moveTo>
                    <a:pt x="28" y="126"/>
                  </a:moveTo>
                  <a:cubicBezTo>
                    <a:pt x="73" y="126"/>
                    <a:pt x="73" y="126"/>
                    <a:pt x="73" y="126"/>
                  </a:cubicBezTo>
                  <a:moveTo>
                    <a:pt x="243" y="126"/>
                  </a:moveTo>
                  <a:cubicBezTo>
                    <a:pt x="288" y="126"/>
                    <a:pt x="288" y="126"/>
                    <a:pt x="288" y="126"/>
                  </a:cubicBezTo>
                  <a:moveTo>
                    <a:pt x="68" y="45"/>
                  </a:moveTo>
                  <a:cubicBezTo>
                    <a:pt x="101" y="45"/>
                    <a:pt x="101" y="45"/>
                    <a:pt x="101" y="45"/>
                  </a:cubicBezTo>
                  <a:moveTo>
                    <a:pt x="248" y="45"/>
                  </a:moveTo>
                  <a:cubicBezTo>
                    <a:pt x="214" y="45"/>
                    <a:pt x="214" y="45"/>
                    <a:pt x="214" y="45"/>
                  </a:cubicBezTo>
                  <a:moveTo>
                    <a:pt x="135" y="293"/>
                  </a:moveTo>
                  <a:cubicBezTo>
                    <a:pt x="180" y="293"/>
                    <a:pt x="180" y="293"/>
                    <a:pt x="180" y="293"/>
                  </a:cubicBezTo>
                  <a:moveTo>
                    <a:pt x="68" y="293"/>
                  </a:moveTo>
                  <a:cubicBezTo>
                    <a:pt x="68" y="304"/>
                    <a:pt x="68" y="304"/>
                    <a:pt x="68" y="304"/>
                  </a:cubicBezTo>
                  <a:cubicBezTo>
                    <a:pt x="68" y="323"/>
                    <a:pt x="83" y="338"/>
                    <a:pt x="101" y="338"/>
                  </a:cubicBezTo>
                  <a:cubicBezTo>
                    <a:pt x="135" y="338"/>
                    <a:pt x="135" y="338"/>
                    <a:pt x="135" y="338"/>
                  </a:cubicBezTo>
                  <a:cubicBezTo>
                    <a:pt x="148" y="338"/>
                    <a:pt x="158" y="328"/>
                    <a:pt x="158" y="315"/>
                  </a:cubicBezTo>
                  <a:cubicBezTo>
                    <a:pt x="158" y="293"/>
                    <a:pt x="158" y="293"/>
                    <a:pt x="158" y="293"/>
                  </a:cubicBezTo>
                  <a:moveTo>
                    <a:pt x="158" y="293"/>
                  </a:moveTo>
                  <a:cubicBezTo>
                    <a:pt x="158" y="315"/>
                    <a:pt x="158" y="315"/>
                    <a:pt x="158" y="315"/>
                  </a:cubicBezTo>
                  <a:cubicBezTo>
                    <a:pt x="158" y="328"/>
                    <a:pt x="168" y="338"/>
                    <a:pt x="180" y="338"/>
                  </a:cubicBezTo>
                  <a:cubicBezTo>
                    <a:pt x="214" y="338"/>
                    <a:pt x="214" y="338"/>
                    <a:pt x="214" y="338"/>
                  </a:cubicBezTo>
                  <a:cubicBezTo>
                    <a:pt x="233" y="338"/>
                    <a:pt x="248" y="323"/>
                    <a:pt x="248" y="304"/>
                  </a:cubicBezTo>
                  <a:cubicBezTo>
                    <a:pt x="248" y="293"/>
                    <a:pt x="248" y="293"/>
                    <a:pt x="248" y="293"/>
                  </a:cubicBezTo>
                </a:path>
              </a:pathLst>
            </a:custGeom>
            <a:noFill/>
            <a:ln w="158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0" name="TextBox 39">
            <a:extLst>
              <a:ext uri="{FF2B5EF4-FFF2-40B4-BE49-F238E27FC236}">
                <a16:creationId xmlns:a16="http://schemas.microsoft.com/office/drawing/2014/main" id="{9F115836-AC54-D542-8EB4-688AA0807BAF}"/>
              </a:ext>
            </a:extLst>
          </p:cNvPr>
          <p:cNvSpPr txBox="1"/>
          <p:nvPr/>
        </p:nvSpPr>
        <p:spPr>
          <a:xfrm>
            <a:off x="5314950" y="4581128"/>
            <a:ext cx="1831975" cy="1508105"/>
          </a:xfrm>
          <a:prstGeom prst="rect">
            <a:avLst/>
          </a:prstGeom>
          <a:noFill/>
        </p:spPr>
        <p:txBody>
          <a:bodyPr wrap="square" lIns="0" tIns="0" rIns="0" bIns="0" rtlCol="0" anchor="t">
            <a:spAutoFit/>
          </a:bodyPr>
          <a:lstStyle/>
          <a:p>
            <a:pPr marL="285750" indent="-285750">
              <a:buFont typeface="Arial,Sans-Serif"/>
              <a:buChar char="•"/>
            </a:pPr>
            <a:r>
              <a:rPr lang="en-US" sz="1400">
                <a:latin typeface="Segoe UI Semibold"/>
                <a:cs typeface="Segoe UI Semibold"/>
              </a:rPr>
              <a:t>Containerization​</a:t>
            </a:r>
            <a:endParaRPr lang="en-US" sz="1400">
              <a:latin typeface="Segoe UI Semibold"/>
              <a:ea typeface="+mn-lt"/>
              <a:cs typeface="Segoe UI Semibold"/>
            </a:endParaRPr>
          </a:p>
          <a:p>
            <a:pPr marL="285750" indent="-285750">
              <a:buFont typeface="Arial,Sans-Serif"/>
              <a:buChar char="•"/>
            </a:pPr>
            <a:r>
              <a:rPr lang="en-US" sz="1400">
                <a:latin typeface="Segoe UI Semibold"/>
                <a:cs typeface="Segoe UI Semibold"/>
              </a:rPr>
              <a:t>Query logs with </a:t>
            </a:r>
            <a:r>
              <a:rPr lang="en-US" sz="1400" err="1">
                <a:latin typeface="Segoe UI Semibold"/>
                <a:cs typeface="Segoe UI Semibold"/>
              </a:rPr>
              <a:t>Dnstap</a:t>
            </a:r>
            <a:endParaRPr lang="en-US" sz="1400">
              <a:latin typeface="Segoe UI Semibold"/>
              <a:cs typeface="Segoe UI Semibold"/>
            </a:endParaRPr>
          </a:p>
          <a:p>
            <a:pPr marL="285750" indent="-285750">
              <a:buFont typeface="Arial,Sans-Serif"/>
              <a:buChar char="•"/>
            </a:pPr>
            <a:r>
              <a:rPr lang="en-US" sz="1400">
                <a:latin typeface="Segoe UI Semibold"/>
                <a:ea typeface="+mn-lt"/>
                <a:cs typeface="Segoe UI Semibold"/>
              </a:rPr>
              <a:t>Performance testing</a:t>
            </a:r>
          </a:p>
          <a:p>
            <a:pPr marL="285750" indent="-285750">
              <a:buFont typeface="Arial,Sans-Serif"/>
              <a:buChar char="•"/>
            </a:pPr>
            <a:r>
              <a:rPr lang="en-US" sz="1400">
                <a:latin typeface="Segoe UI Semibold"/>
                <a:ea typeface="+mn-lt"/>
                <a:cs typeface="Segoe UI Semibold"/>
              </a:rPr>
              <a:t>Monitoring/Alerts</a:t>
            </a:r>
            <a:endParaRPr lang="en-US"/>
          </a:p>
          <a:p>
            <a:pPr algn="ctr"/>
            <a:endParaRPr lang="en-US" sz="1400">
              <a:latin typeface="Segoe UI Semibold"/>
              <a:cs typeface="Segoe UI Semibold"/>
            </a:endParaRPr>
          </a:p>
        </p:txBody>
      </p:sp>
      <p:sp>
        <p:nvSpPr>
          <p:cNvPr id="38" name="TextBox 37">
            <a:extLst>
              <a:ext uri="{FF2B5EF4-FFF2-40B4-BE49-F238E27FC236}">
                <a16:creationId xmlns:a16="http://schemas.microsoft.com/office/drawing/2014/main" id="{30878ECC-D588-BD44-8BAC-7E365CB314C5}"/>
              </a:ext>
            </a:extLst>
          </p:cNvPr>
          <p:cNvSpPr txBox="1"/>
          <p:nvPr/>
        </p:nvSpPr>
        <p:spPr>
          <a:xfrm>
            <a:off x="9070974" y="2337444"/>
            <a:ext cx="1592263" cy="276999"/>
          </a:xfrm>
          <a:prstGeom prst="rect">
            <a:avLst/>
          </a:prstGeom>
          <a:noFill/>
        </p:spPr>
        <p:txBody>
          <a:bodyPr wrap="square" lIns="0" tIns="0" rIns="0" bIns="0" rtlCol="0" anchor="b">
            <a:spAutoFit/>
          </a:bodyPr>
          <a:lstStyle/>
          <a:p>
            <a:pPr algn="ctr"/>
            <a:r>
              <a:rPr lang="en-US">
                <a:solidFill>
                  <a:schemeClr val="accent1"/>
                </a:solidFill>
                <a:latin typeface="+mj-lt"/>
                <a:cs typeface="Segoe UI Semibold"/>
              </a:rPr>
              <a:t>Validation</a:t>
            </a:r>
            <a:endParaRPr lang="en-US" sz="1800">
              <a:solidFill>
                <a:schemeClr val="accent1"/>
              </a:solidFill>
              <a:latin typeface="+mj-lt"/>
              <a:cs typeface="Segoe UI Semibold"/>
            </a:endParaRPr>
          </a:p>
        </p:txBody>
      </p:sp>
      <p:grpSp>
        <p:nvGrpSpPr>
          <p:cNvPr id="7" name="Group 6" descr="Icon location">
            <a:extLst>
              <a:ext uri="{FF2B5EF4-FFF2-40B4-BE49-F238E27FC236}">
                <a16:creationId xmlns:a16="http://schemas.microsoft.com/office/drawing/2014/main" id="{8431D06C-5C2A-3846-BE06-B971E7DD2A2C}"/>
              </a:ext>
            </a:extLst>
          </p:cNvPr>
          <p:cNvGrpSpPr/>
          <p:nvPr/>
        </p:nvGrpSpPr>
        <p:grpSpPr>
          <a:xfrm>
            <a:off x="9068438" y="2778181"/>
            <a:ext cx="1594800" cy="1602000"/>
            <a:chOff x="8128000" y="3560884"/>
            <a:chExt cx="659875" cy="659875"/>
          </a:xfrm>
        </p:grpSpPr>
        <p:grpSp>
          <p:nvGrpSpPr>
            <p:cNvPr id="33" name="Group 32">
              <a:extLst>
                <a:ext uri="{FF2B5EF4-FFF2-40B4-BE49-F238E27FC236}">
                  <a16:creationId xmlns:a16="http://schemas.microsoft.com/office/drawing/2014/main" id="{C01D066E-3765-B24B-B620-7FDEC96721AA}"/>
                </a:ext>
              </a:extLst>
            </p:cNvPr>
            <p:cNvGrpSpPr/>
            <p:nvPr/>
          </p:nvGrpSpPr>
          <p:grpSpPr>
            <a:xfrm>
              <a:off x="8128000" y="3560884"/>
              <a:ext cx="659875" cy="659875"/>
              <a:chOff x="584200" y="3560884"/>
              <a:chExt cx="659875" cy="659875"/>
            </a:xfrm>
          </p:grpSpPr>
          <p:sp>
            <p:nvSpPr>
              <p:cNvPr id="52" name="Oval 51">
                <a:extLst>
                  <a:ext uri="{FF2B5EF4-FFF2-40B4-BE49-F238E27FC236}">
                    <a16:creationId xmlns:a16="http://schemas.microsoft.com/office/drawing/2014/main" id="{F4C32D5F-D317-2A41-9B20-D5E7D1B73B84}"/>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53" name="Oval 52">
                <a:extLst>
                  <a:ext uri="{FF2B5EF4-FFF2-40B4-BE49-F238E27FC236}">
                    <a16:creationId xmlns:a16="http://schemas.microsoft.com/office/drawing/2014/main" id="{3533D2B4-4E69-1348-9200-50861655EFEF}"/>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60" name="chip" title="Icon of a computer chip">
              <a:extLst>
                <a:ext uri="{FF2B5EF4-FFF2-40B4-BE49-F238E27FC236}">
                  <a16:creationId xmlns:a16="http://schemas.microsoft.com/office/drawing/2014/main" id="{C02FDB71-802B-0640-B0B9-F23B84CE5FCC}"/>
                </a:ext>
              </a:extLst>
            </p:cNvPr>
            <p:cNvSpPr>
              <a:spLocks noChangeAspect="1" noEditPoints="1"/>
            </p:cNvSpPr>
            <p:nvPr/>
          </p:nvSpPr>
          <p:spPr bwMode="auto">
            <a:xfrm>
              <a:off x="8277448" y="3710048"/>
              <a:ext cx="358356" cy="365760"/>
            </a:xfrm>
            <a:custGeom>
              <a:avLst/>
              <a:gdLst>
                <a:gd name="T0" fmla="*/ 267 w 334"/>
                <a:gd name="T1" fmla="*/ 298 h 341"/>
                <a:gd name="T2" fmla="*/ 60 w 334"/>
                <a:gd name="T3" fmla="*/ 298 h 341"/>
                <a:gd name="T4" fmla="*/ 36 w 334"/>
                <a:gd name="T5" fmla="*/ 273 h 341"/>
                <a:gd name="T6" fmla="*/ 36 w 334"/>
                <a:gd name="T7" fmla="*/ 61 h 341"/>
                <a:gd name="T8" fmla="*/ 60 w 334"/>
                <a:gd name="T9" fmla="*/ 36 h 341"/>
                <a:gd name="T10" fmla="*/ 267 w 334"/>
                <a:gd name="T11" fmla="*/ 36 h 341"/>
                <a:gd name="T12" fmla="*/ 291 w 334"/>
                <a:gd name="T13" fmla="*/ 61 h 341"/>
                <a:gd name="T14" fmla="*/ 291 w 334"/>
                <a:gd name="T15" fmla="*/ 273 h 341"/>
                <a:gd name="T16" fmla="*/ 267 w 334"/>
                <a:gd name="T17" fmla="*/ 298 h 341"/>
                <a:gd name="T18" fmla="*/ 78 w 334"/>
                <a:gd name="T19" fmla="*/ 36 h 341"/>
                <a:gd name="T20" fmla="*/ 78 w 334"/>
                <a:gd name="T21" fmla="*/ 0 h 341"/>
                <a:gd name="T22" fmla="*/ 121 w 334"/>
                <a:gd name="T23" fmla="*/ 36 h 341"/>
                <a:gd name="T24" fmla="*/ 121 w 334"/>
                <a:gd name="T25" fmla="*/ 0 h 341"/>
                <a:gd name="T26" fmla="*/ 163 w 334"/>
                <a:gd name="T27" fmla="*/ 0 h 341"/>
                <a:gd name="T28" fmla="*/ 163 w 334"/>
                <a:gd name="T29" fmla="*/ 36 h 341"/>
                <a:gd name="T30" fmla="*/ 206 w 334"/>
                <a:gd name="T31" fmla="*/ 0 h 341"/>
                <a:gd name="T32" fmla="*/ 206 w 334"/>
                <a:gd name="T33" fmla="*/ 36 h 341"/>
                <a:gd name="T34" fmla="*/ 256 w 334"/>
                <a:gd name="T35" fmla="*/ 0 h 341"/>
                <a:gd name="T36" fmla="*/ 256 w 334"/>
                <a:gd name="T37" fmla="*/ 36 h 341"/>
                <a:gd name="T38" fmla="*/ 334 w 334"/>
                <a:gd name="T39" fmla="*/ 78 h 341"/>
                <a:gd name="T40" fmla="*/ 291 w 334"/>
                <a:gd name="T41" fmla="*/ 78 h 341"/>
                <a:gd name="T42" fmla="*/ 334 w 334"/>
                <a:gd name="T43" fmla="*/ 121 h 341"/>
                <a:gd name="T44" fmla="*/ 291 w 334"/>
                <a:gd name="T45" fmla="*/ 121 h 341"/>
                <a:gd name="T46" fmla="*/ 334 w 334"/>
                <a:gd name="T47" fmla="*/ 163 h 341"/>
                <a:gd name="T48" fmla="*/ 291 w 334"/>
                <a:gd name="T49" fmla="*/ 163 h 341"/>
                <a:gd name="T50" fmla="*/ 334 w 334"/>
                <a:gd name="T51" fmla="*/ 213 h 341"/>
                <a:gd name="T52" fmla="*/ 291 w 334"/>
                <a:gd name="T53" fmla="*/ 213 h 341"/>
                <a:gd name="T54" fmla="*/ 334 w 334"/>
                <a:gd name="T55" fmla="*/ 256 h 341"/>
                <a:gd name="T56" fmla="*/ 291 w 334"/>
                <a:gd name="T57" fmla="*/ 256 h 341"/>
                <a:gd name="T58" fmla="*/ 36 w 334"/>
                <a:gd name="T59" fmla="*/ 78 h 341"/>
                <a:gd name="T60" fmla="*/ 0 w 334"/>
                <a:gd name="T61" fmla="*/ 78 h 341"/>
                <a:gd name="T62" fmla="*/ 36 w 334"/>
                <a:gd name="T63" fmla="*/ 121 h 341"/>
                <a:gd name="T64" fmla="*/ 0 w 334"/>
                <a:gd name="T65" fmla="*/ 121 h 341"/>
                <a:gd name="T66" fmla="*/ 36 w 334"/>
                <a:gd name="T67" fmla="*/ 163 h 341"/>
                <a:gd name="T68" fmla="*/ 0 w 334"/>
                <a:gd name="T69" fmla="*/ 163 h 341"/>
                <a:gd name="T70" fmla="*/ 36 w 334"/>
                <a:gd name="T71" fmla="*/ 213 h 341"/>
                <a:gd name="T72" fmla="*/ 0 w 334"/>
                <a:gd name="T73" fmla="*/ 213 h 341"/>
                <a:gd name="T74" fmla="*/ 36 w 334"/>
                <a:gd name="T75" fmla="*/ 256 h 341"/>
                <a:gd name="T76" fmla="*/ 0 w 334"/>
                <a:gd name="T77" fmla="*/ 256 h 341"/>
                <a:gd name="T78" fmla="*/ 78 w 334"/>
                <a:gd name="T79" fmla="*/ 298 h 341"/>
                <a:gd name="T80" fmla="*/ 78 w 334"/>
                <a:gd name="T81" fmla="*/ 341 h 341"/>
                <a:gd name="T82" fmla="*/ 121 w 334"/>
                <a:gd name="T83" fmla="*/ 298 h 341"/>
                <a:gd name="T84" fmla="*/ 121 w 334"/>
                <a:gd name="T85" fmla="*/ 341 h 341"/>
                <a:gd name="T86" fmla="*/ 163 w 334"/>
                <a:gd name="T87" fmla="*/ 341 h 341"/>
                <a:gd name="T88" fmla="*/ 163 w 334"/>
                <a:gd name="T89" fmla="*/ 298 h 341"/>
                <a:gd name="T90" fmla="*/ 206 w 334"/>
                <a:gd name="T91" fmla="*/ 298 h 341"/>
                <a:gd name="T92" fmla="*/ 206 w 334"/>
                <a:gd name="T93" fmla="*/ 341 h 341"/>
                <a:gd name="T94" fmla="*/ 256 w 334"/>
                <a:gd name="T95" fmla="*/ 298 h 341"/>
                <a:gd name="T96" fmla="*/ 256 w 334"/>
                <a:gd name="T97" fmla="*/ 34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4" h="341">
                  <a:moveTo>
                    <a:pt x="267" y="298"/>
                  </a:moveTo>
                  <a:cubicBezTo>
                    <a:pt x="60" y="298"/>
                    <a:pt x="60" y="298"/>
                    <a:pt x="60" y="298"/>
                  </a:cubicBezTo>
                  <a:cubicBezTo>
                    <a:pt x="48" y="298"/>
                    <a:pt x="36" y="286"/>
                    <a:pt x="36" y="273"/>
                  </a:cubicBezTo>
                  <a:cubicBezTo>
                    <a:pt x="36" y="61"/>
                    <a:pt x="36" y="61"/>
                    <a:pt x="36" y="61"/>
                  </a:cubicBezTo>
                  <a:cubicBezTo>
                    <a:pt x="36" y="45"/>
                    <a:pt x="48" y="36"/>
                    <a:pt x="60" y="36"/>
                  </a:cubicBezTo>
                  <a:cubicBezTo>
                    <a:pt x="267" y="36"/>
                    <a:pt x="267" y="36"/>
                    <a:pt x="267" y="36"/>
                  </a:cubicBezTo>
                  <a:cubicBezTo>
                    <a:pt x="282" y="36"/>
                    <a:pt x="291" y="45"/>
                    <a:pt x="291" y="61"/>
                  </a:cubicBezTo>
                  <a:cubicBezTo>
                    <a:pt x="291" y="273"/>
                    <a:pt x="291" y="273"/>
                    <a:pt x="291" y="273"/>
                  </a:cubicBezTo>
                  <a:cubicBezTo>
                    <a:pt x="291" y="286"/>
                    <a:pt x="282" y="298"/>
                    <a:pt x="267" y="298"/>
                  </a:cubicBezTo>
                  <a:close/>
                  <a:moveTo>
                    <a:pt x="78" y="36"/>
                  </a:moveTo>
                  <a:cubicBezTo>
                    <a:pt x="78" y="0"/>
                    <a:pt x="78" y="0"/>
                    <a:pt x="78" y="0"/>
                  </a:cubicBezTo>
                  <a:moveTo>
                    <a:pt x="121" y="36"/>
                  </a:moveTo>
                  <a:cubicBezTo>
                    <a:pt x="121" y="0"/>
                    <a:pt x="121" y="0"/>
                    <a:pt x="121" y="0"/>
                  </a:cubicBezTo>
                  <a:moveTo>
                    <a:pt x="163" y="0"/>
                  </a:moveTo>
                  <a:cubicBezTo>
                    <a:pt x="163" y="36"/>
                    <a:pt x="163" y="36"/>
                    <a:pt x="163" y="36"/>
                  </a:cubicBezTo>
                  <a:moveTo>
                    <a:pt x="206" y="0"/>
                  </a:moveTo>
                  <a:cubicBezTo>
                    <a:pt x="206" y="36"/>
                    <a:pt x="206" y="36"/>
                    <a:pt x="206" y="36"/>
                  </a:cubicBezTo>
                  <a:moveTo>
                    <a:pt x="256" y="0"/>
                  </a:moveTo>
                  <a:cubicBezTo>
                    <a:pt x="256" y="36"/>
                    <a:pt x="256" y="36"/>
                    <a:pt x="256" y="36"/>
                  </a:cubicBezTo>
                  <a:moveTo>
                    <a:pt x="334" y="78"/>
                  </a:moveTo>
                  <a:cubicBezTo>
                    <a:pt x="291" y="78"/>
                    <a:pt x="291" y="78"/>
                    <a:pt x="291" y="78"/>
                  </a:cubicBezTo>
                  <a:moveTo>
                    <a:pt x="334" y="121"/>
                  </a:moveTo>
                  <a:cubicBezTo>
                    <a:pt x="291" y="121"/>
                    <a:pt x="291" y="121"/>
                    <a:pt x="291" y="121"/>
                  </a:cubicBezTo>
                  <a:moveTo>
                    <a:pt x="334" y="163"/>
                  </a:moveTo>
                  <a:cubicBezTo>
                    <a:pt x="291" y="163"/>
                    <a:pt x="291" y="163"/>
                    <a:pt x="291" y="163"/>
                  </a:cubicBezTo>
                  <a:moveTo>
                    <a:pt x="334" y="213"/>
                  </a:moveTo>
                  <a:cubicBezTo>
                    <a:pt x="291" y="213"/>
                    <a:pt x="291" y="213"/>
                    <a:pt x="291" y="213"/>
                  </a:cubicBezTo>
                  <a:moveTo>
                    <a:pt x="334" y="256"/>
                  </a:moveTo>
                  <a:cubicBezTo>
                    <a:pt x="291" y="256"/>
                    <a:pt x="291" y="256"/>
                    <a:pt x="291" y="256"/>
                  </a:cubicBezTo>
                  <a:moveTo>
                    <a:pt x="36" y="78"/>
                  </a:moveTo>
                  <a:cubicBezTo>
                    <a:pt x="0" y="78"/>
                    <a:pt x="0" y="78"/>
                    <a:pt x="0" y="78"/>
                  </a:cubicBezTo>
                  <a:moveTo>
                    <a:pt x="36" y="121"/>
                  </a:moveTo>
                  <a:cubicBezTo>
                    <a:pt x="0" y="121"/>
                    <a:pt x="0" y="121"/>
                    <a:pt x="0" y="121"/>
                  </a:cubicBezTo>
                  <a:moveTo>
                    <a:pt x="36" y="163"/>
                  </a:moveTo>
                  <a:cubicBezTo>
                    <a:pt x="0" y="163"/>
                    <a:pt x="0" y="163"/>
                    <a:pt x="0" y="163"/>
                  </a:cubicBezTo>
                  <a:moveTo>
                    <a:pt x="36" y="213"/>
                  </a:moveTo>
                  <a:cubicBezTo>
                    <a:pt x="0" y="213"/>
                    <a:pt x="0" y="213"/>
                    <a:pt x="0" y="213"/>
                  </a:cubicBezTo>
                  <a:moveTo>
                    <a:pt x="36" y="256"/>
                  </a:moveTo>
                  <a:cubicBezTo>
                    <a:pt x="0" y="256"/>
                    <a:pt x="0" y="256"/>
                    <a:pt x="0" y="256"/>
                  </a:cubicBezTo>
                  <a:moveTo>
                    <a:pt x="78" y="298"/>
                  </a:moveTo>
                  <a:cubicBezTo>
                    <a:pt x="78" y="341"/>
                    <a:pt x="78" y="341"/>
                    <a:pt x="78" y="341"/>
                  </a:cubicBezTo>
                  <a:moveTo>
                    <a:pt x="121" y="298"/>
                  </a:moveTo>
                  <a:cubicBezTo>
                    <a:pt x="121" y="341"/>
                    <a:pt x="121" y="341"/>
                    <a:pt x="121" y="341"/>
                  </a:cubicBezTo>
                  <a:moveTo>
                    <a:pt x="163" y="341"/>
                  </a:moveTo>
                  <a:cubicBezTo>
                    <a:pt x="163" y="298"/>
                    <a:pt x="163" y="298"/>
                    <a:pt x="163" y="298"/>
                  </a:cubicBezTo>
                  <a:moveTo>
                    <a:pt x="206" y="298"/>
                  </a:moveTo>
                  <a:cubicBezTo>
                    <a:pt x="206" y="341"/>
                    <a:pt x="206" y="341"/>
                    <a:pt x="206" y="341"/>
                  </a:cubicBezTo>
                  <a:moveTo>
                    <a:pt x="256" y="298"/>
                  </a:moveTo>
                  <a:cubicBezTo>
                    <a:pt x="256" y="341"/>
                    <a:pt x="256" y="341"/>
                    <a:pt x="256" y="341"/>
                  </a:cubicBezTo>
                </a:path>
              </a:pathLst>
            </a:custGeom>
            <a:noFill/>
            <a:ln w="158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gradFill>
              </a:endParaRPr>
            </a:p>
          </p:txBody>
        </p:sp>
      </p:grpSp>
      <p:sp>
        <p:nvSpPr>
          <p:cNvPr id="41" name="TextBox 40">
            <a:extLst>
              <a:ext uri="{FF2B5EF4-FFF2-40B4-BE49-F238E27FC236}">
                <a16:creationId xmlns:a16="http://schemas.microsoft.com/office/drawing/2014/main" id="{821137D2-2E6D-3A4B-9656-404970BF4CB8}"/>
              </a:ext>
            </a:extLst>
          </p:cNvPr>
          <p:cNvSpPr txBox="1"/>
          <p:nvPr/>
        </p:nvSpPr>
        <p:spPr>
          <a:xfrm>
            <a:off x="9070976" y="4581128"/>
            <a:ext cx="1592262" cy="430887"/>
          </a:xfrm>
          <a:prstGeom prst="rect">
            <a:avLst/>
          </a:prstGeom>
          <a:noFill/>
        </p:spPr>
        <p:txBody>
          <a:bodyPr wrap="square" lIns="0" tIns="0" rIns="0" bIns="0" rtlCol="0" anchor="t">
            <a:spAutoFit/>
          </a:bodyPr>
          <a:lstStyle/>
          <a:p>
            <a:pPr algn="ctr"/>
            <a:r>
              <a:rPr lang="en-US" sz="1400">
                <a:latin typeface="+mj-lt"/>
              </a:rPr>
              <a:t>Compatibility with existing system</a:t>
            </a:r>
            <a:endParaRPr lang="en-US"/>
          </a:p>
        </p:txBody>
      </p:sp>
    </p:spTree>
    <p:extLst>
      <p:ext uri="{BB962C8B-B14F-4D97-AF65-F5344CB8AC3E}">
        <p14:creationId xmlns:p14="http://schemas.microsoft.com/office/powerpoint/2010/main" val="176385458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3A58-8F02-754C-AD45-8136295694EC}"/>
              </a:ext>
            </a:extLst>
          </p:cNvPr>
          <p:cNvSpPr>
            <a:spLocks noGrp="1"/>
          </p:cNvSpPr>
          <p:nvPr>
            <p:ph type="title"/>
          </p:nvPr>
        </p:nvSpPr>
        <p:spPr/>
        <p:txBody>
          <a:bodyPr/>
          <a:lstStyle/>
          <a:p>
            <a:r>
              <a:rPr lang="en-US"/>
              <a:t>Validation</a:t>
            </a:r>
          </a:p>
        </p:txBody>
      </p:sp>
      <p:cxnSp>
        <p:nvCxnSpPr>
          <p:cNvPr id="35" name="Straight Connector 34" descr="Timeline arrow">
            <a:extLst>
              <a:ext uri="{FF2B5EF4-FFF2-40B4-BE49-F238E27FC236}">
                <a16:creationId xmlns:a16="http://schemas.microsoft.com/office/drawing/2014/main" id="{D94583B4-A2BD-7A47-85B6-FAB73C357384}"/>
              </a:ext>
            </a:extLst>
          </p:cNvPr>
          <p:cNvCxnSpPr>
            <a:cxnSpLocks/>
          </p:cNvCxnSpPr>
          <p:nvPr/>
        </p:nvCxnSpPr>
        <p:spPr>
          <a:xfrm>
            <a:off x="584200" y="3579181"/>
            <a:ext cx="11025188" cy="0"/>
          </a:xfrm>
          <a:prstGeom prst="line">
            <a:avLst/>
          </a:prstGeom>
          <a:ln w="25400" cap="rnd">
            <a:solidFill>
              <a:schemeClr val="tx2"/>
            </a:solidFill>
            <a:prstDash val="sysDot"/>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9814648-3E02-844F-AD45-4B3A4F8A65AF}"/>
              </a:ext>
            </a:extLst>
          </p:cNvPr>
          <p:cNvSpPr txBox="1"/>
          <p:nvPr/>
        </p:nvSpPr>
        <p:spPr>
          <a:xfrm>
            <a:off x="584201" y="2280578"/>
            <a:ext cx="1595438" cy="553998"/>
          </a:xfrm>
          <a:prstGeom prst="rect">
            <a:avLst/>
          </a:prstGeom>
          <a:noFill/>
        </p:spPr>
        <p:txBody>
          <a:bodyPr wrap="square" lIns="0" tIns="0" rIns="0" bIns="0" rtlCol="0" anchor="b">
            <a:spAutoFit/>
          </a:bodyPr>
          <a:lstStyle/>
          <a:p>
            <a:pPr algn="ctr"/>
            <a:r>
              <a:rPr lang="en-US" sz="1800">
                <a:solidFill>
                  <a:schemeClr val="accent1"/>
                </a:solidFill>
                <a:latin typeface="+mj-lt"/>
              </a:rPr>
              <a:t>Gather DNS queries</a:t>
            </a:r>
          </a:p>
        </p:txBody>
      </p:sp>
      <p:grpSp>
        <p:nvGrpSpPr>
          <p:cNvPr id="3" name="Group 2" descr="Icon location">
            <a:extLst>
              <a:ext uri="{FF2B5EF4-FFF2-40B4-BE49-F238E27FC236}">
                <a16:creationId xmlns:a16="http://schemas.microsoft.com/office/drawing/2014/main" id="{F2D18BC0-BB5A-AE4F-89A4-6D4020FD1C02}"/>
              </a:ext>
            </a:extLst>
          </p:cNvPr>
          <p:cNvGrpSpPr/>
          <p:nvPr/>
        </p:nvGrpSpPr>
        <p:grpSpPr>
          <a:xfrm>
            <a:off x="754063" y="2986645"/>
            <a:ext cx="1243486" cy="1243486"/>
            <a:chOff x="584200" y="3560884"/>
            <a:chExt cx="659875" cy="659875"/>
          </a:xfrm>
        </p:grpSpPr>
        <p:grpSp>
          <p:nvGrpSpPr>
            <p:cNvPr id="21" name="Group 20">
              <a:extLst>
                <a:ext uri="{FF2B5EF4-FFF2-40B4-BE49-F238E27FC236}">
                  <a16:creationId xmlns:a16="http://schemas.microsoft.com/office/drawing/2014/main" id="{EE0693D1-59F4-7049-849C-8AC8D86B9D2E}"/>
                </a:ext>
              </a:extLst>
            </p:cNvPr>
            <p:cNvGrpSpPr/>
            <p:nvPr/>
          </p:nvGrpSpPr>
          <p:grpSpPr>
            <a:xfrm>
              <a:off x="584200" y="3560884"/>
              <a:ext cx="659875" cy="659875"/>
              <a:chOff x="584200" y="3560884"/>
              <a:chExt cx="659875" cy="659875"/>
            </a:xfrm>
          </p:grpSpPr>
          <p:sp>
            <p:nvSpPr>
              <p:cNvPr id="22" name="Oval 21">
                <a:extLst>
                  <a:ext uri="{FF2B5EF4-FFF2-40B4-BE49-F238E27FC236}">
                    <a16:creationId xmlns:a16="http://schemas.microsoft.com/office/drawing/2014/main" id="{0EF6AFD1-553D-9945-9F10-ECD973A9FC6D}"/>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23" name="Oval 22">
                <a:extLst>
                  <a:ext uri="{FF2B5EF4-FFF2-40B4-BE49-F238E27FC236}">
                    <a16:creationId xmlns:a16="http://schemas.microsoft.com/office/drawing/2014/main" id="{182C8F8B-C93B-9F4B-8B15-617A09E1D55E}"/>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59" name="Book_2" title="Icon of a book and a pencil">
              <a:extLst>
                <a:ext uri="{FF2B5EF4-FFF2-40B4-BE49-F238E27FC236}">
                  <a16:creationId xmlns:a16="http://schemas.microsoft.com/office/drawing/2014/main" id="{519E78DE-5DF6-F341-87A2-E9B7B7044C94}"/>
                </a:ext>
              </a:extLst>
            </p:cNvPr>
            <p:cNvSpPr>
              <a:spLocks noChangeAspect="1" noEditPoints="1"/>
            </p:cNvSpPr>
            <p:nvPr/>
          </p:nvSpPr>
          <p:spPr bwMode="auto">
            <a:xfrm>
              <a:off x="750685" y="3739157"/>
              <a:ext cx="329185" cy="300487"/>
            </a:xfrm>
            <a:custGeom>
              <a:avLst/>
              <a:gdLst>
                <a:gd name="T0" fmla="*/ 223 w 330"/>
                <a:gd name="T1" fmla="*/ 0 h 301"/>
                <a:gd name="T2" fmla="*/ 223 w 330"/>
                <a:gd name="T3" fmla="*/ 284 h 301"/>
                <a:gd name="T4" fmla="*/ 31 w 330"/>
                <a:gd name="T5" fmla="*/ 284 h 301"/>
                <a:gd name="T6" fmla="*/ 0 w 330"/>
                <a:gd name="T7" fmla="*/ 233 h 301"/>
                <a:gd name="T8" fmla="*/ 0 w 330"/>
                <a:gd name="T9" fmla="*/ 31 h 301"/>
                <a:gd name="T10" fmla="*/ 43 w 330"/>
                <a:gd name="T11" fmla="*/ 0 h 301"/>
                <a:gd name="T12" fmla="*/ 223 w 330"/>
                <a:gd name="T13" fmla="*/ 0 h 301"/>
                <a:gd name="T14" fmla="*/ 223 w 330"/>
                <a:gd name="T15" fmla="*/ 228 h 301"/>
                <a:gd name="T16" fmla="*/ 48 w 330"/>
                <a:gd name="T17" fmla="*/ 227 h 301"/>
                <a:gd name="T18" fmla="*/ 2 w 330"/>
                <a:gd name="T19" fmla="*/ 252 h 301"/>
                <a:gd name="T20" fmla="*/ 316 w 330"/>
                <a:gd name="T21" fmla="*/ 301 h 301"/>
                <a:gd name="T22" fmla="*/ 316 w 330"/>
                <a:gd name="T23" fmla="*/ 301 h 301"/>
                <a:gd name="T24" fmla="*/ 330 w 330"/>
                <a:gd name="T25" fmla="*/ 278 h 301"/>
                <a:gd name="T26" fmla="*/ 330 w 330"/>
                <a:gd name="T27" fmla="*/ 19 h 301"/>
                <a:gd name="T28" fmla="*/ 316 w 330"/>
                <a:gd name="T29" fmla="*/ 0 h 301"/>
                <a:gd name="T30" fmla="*/ 302 w 330"/>
                <a:gd name="T31" fmla="*/ 19 h 301"/>
                <a:gd name="T32" fmla="*/ 302 w 330"/>
                <a:gd name="T33" fmla="*/ 278 h 301"/>
                <a:gd name="T34" fmla="*/ 316 w 330"/>
                <a:gd name="T35" fmla="*/ 301 h 301"/>
                <a:gd name="T36" fmla="*/ 330 w 330"/>
                <a:gd name="T37" fmla="*/ 41 h 301"/>
                <a:gd name="T38" fmla="*/ 302 w 330"/>
                <a:gd name="T39" fmla="*/ 43 h 301"/>
                <a:gd name="T40" fmla="*/ 330 w 330"/>
                <a:gd name="T41" fmla="*/ 265 h 301"/>
                <a:gd name="T42" fmla="*/ 302 w 330"/>
                <a:gd name="T43" fmla="*/ 265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0" h="301">
                  <a:moveTo>
                    <a:pt x="223" y="0"/>
                  </a:moveTo>
                  <a:cubicBezTo>
                    <a:pt x="223" y="284"/>
                    <a:pt x="223" y="284"/>
                    <a:pt x="223" y="284"/>
                  </a:cubicBezTo>
                  <a:cubicBezTo>
                    <a:pt x="31" y="284"/>
                    <a:pt x="31" y="284"/>
                    <a:pt x="31" y="284"/>
                  </a:cubicBezTo>
                  <a:cubicBezTo>
                    <a:pt x="31" y="284"/>
                    <a:pt x="0" y="287"/>
                    <a:pt x="0" y="233"/>
                  </a:cubicBezTo>
                  <a:cubicBezTo>
                    <a:pt x="0" y="193"/>
                    <a:pt x="0" y="31"/>
                    <a:pt x="0" y="31"/>
                  </a:cubicBezTo>
                  <a:cubicBezTo>
                    <a:pt x="0" y="31"/>
                    <a:pt x="2" y="0"/>
                    <a:pt x="43" y="0"/>
                  </a:cubicBezTo>
                  <a:cubicBezTo>
                    <a:pt x="80" y="0"/>
                    <a:pt x="223" y="0"/>
                    <a:pt x="223" y="0"/>
                  </a:cubicBezTo>
                  <a:close/>
                  <a:moveTo>
                    <a:pt x="223" y="228"/>
                  </a:moveTo>
                  <a:cubicBezTo>
                    <a:pt x="41" y="228"/>
                    <a:pt x="48" y="227"/>
                    <a:pt x="48" y="227"/>
                  </a:cubicBezTo>
                  <a:cubicBezTo>
                    <a:pt x="48" y="227"/>
                    <a:pt x="6" y="223"/>
                    <a:pt x="2" y="252"/>
                  </a:cubicBezTo>
                  <a:moveTo>
                    <a:pt x="316" y="301"/>
                  </a:moveTo>
                  <a:cubicBezTo>
                    <a:pt x="316" y="301"/>
                    <a:pt x="316" y="301"/>
                    <a:pt x="316" y="301"/>
                  </a:cubicBezTo>
                  <a:cubicBezTo>
                    <a:pt x="330" y="278"/>
                    <a:pt x="330" y="278"/>
                    <a:pt x="330" y="278"/>
                  </a:cubicBezTo>
                  <a:cubicBezTo>
                    <a:pt x="330" y="278"/>
                    <a:pt x="330" y="278"/>
                    <a:pt x="330" y="19"/>
                  </a:cubicBezTo>
                  <a:cubicBezTo>
                    <a:pt x="330" y="19"/>
                    <a:pt x="329" y="0"/>
                    <a:pt x="316" y="0"/>
                  </a:cubicBezTo>
                  <a:cubicBezTo>
                    <a:pt x="303" y="0"/>
                    <a:pt x="302" y="19"/>
                    <a:pt x="302" y="19"/>
                  </a:cubicBezTo>
                  <a:cubicBezTo>
                    <a:pt x="302" y="19"/>
                    <a:pt x="302" y="19"/>
                    <a:pt x="302" y="278"/>
                  </a:cubicBezTo>
                  <a:cubicBezTo>
                    <a:pt x="302" y="278"/>
                    <a:pt x="302" y="278"/>
                    <a:pt x="316" y="301"/>
                  </a:cubicBezTo>
                  <a:close/>
                  <a:moveTo>
                    <a:pt x="330" y="41"/>
                  </a:moveTo>
                  <a:cubicBezTo>
                    <a:pt x="313" y="22"/>
                    <a:pt x="302" y="43"/>
                    <a:pt x="302" y="43"/>
                  </a:cubicBezTo>
                  <a:moveTo>
                    <a:pt x="330" y="265"/>
                  </a:moveTo>
                  <a:cubicBezTo>
                    <a:pt x="316" y="244"/>
                    <a:pt x="302" y="265"/>
                    <a:pt x="302" y="265"/>
                  </a:cubicBezTo>
                </a:path>
              </a:pathLst>
            </a:custGeom>
            <a:noFill/>
            <a:ln w="158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9" name="TextBox 38">
            <a:extLst>
              <a:ext uri="{FF2B5EF4-FFF2-40B4-BE49-F238E27FC236}">
                <a16:creationId xmlns:a16="http://schemas.microsoft.com/office/drawing/2014/main" id="{AE7B703F-6E4B-D049-9076-3A3FAF4BA062}"/>
              </a:ext>
            </a:extLst>
          </p:cNvPr>
          <p:cNvSpPr txBox="1"/>
          <p:nvPr/>
        </p:nvSpPr>
        <p:spPr>
          <a:xfrm>
            <a:off x="584201" y="4462594"/>
            <a:ext cx="1595438" cy="430887"/>
          </a:xfrm>
          <a:prstGeom prst="rect">
            <a:avLst/>
          </a:prstGeom>
          <a:noFill/>
        </p:spPr>
        <p:txBody>
          <a:bodyPr wrap="square" lIns="0" tIns="0" rIns="0" bIns="0" rtlCol="0">
            <a:spAutoFit/>
          </a:bodyPr>
          <a:lstStyle/>
          <a:p>
            <a:pPr algn="ctr"/>
            <a:r>
              <a:rPr lang="en-US" sz="1400">
                <a:latin typeface="+mj-lt"/>
              </a:rPr>
              <a:t>Reuse query logs from production</a:t>
            </a:r>
          </a:p>
        </p:txBody>
      </p:sp>
      <p:sp>
        <p:nvSpPr>
          <p:cNvPr id="37" name="TextBox 36">
            <a:extLst>
              <a:ext uri="{FF2B5EF4-FFF2-40B4-BE49-F238E27FC236}">
                <a16:creationId xmlns:a16="http://schemas.microsoft.com/office/drawing/2014/main" id="{029391D6-7A49-C24A-845C-BD6753E67D60}"/>
              </a:ext>
            </a:extLst>
          </p:cNvPr>
          <p:cNvSpPr txBox="1"/>
          <p:nvPr/>
        </p:nvSpPr>
        <p:spPr>
          <a:xfrm>
            <a:off x="2470151" y="2557577"/>
            <a:ext cx="1595438" cy="276999"/>
          </a:xfrm>
          <a:prstGeom prst="rect">
            <a:avLst/>
          </a:prstGeom>
          <a:noFill/>
        </p:spPr>
        <p:txBody>
          <a:bodyPr wrap="square" lIns="0" tIns="0" rIns="0" bIns="0" rtlCol="0" anchor="b">
            <a:spAutoFit/>
          </a:bodyPr>
          <a:lstStyle/>
          <a:p>
            <a:pPr algn="ctr"/>
            <a:r>
              <a:rPr lang="en-US" sz="1800">
                <a:solidFill>
                  <a:schemeClr val="accent1"/>
                </a:solidFill>
                <a:latin typeface="+mj-lt"/>
              </a:rPr>
              <a:t>Submit</a:t>
            </a:r>
          </a:p>
        </p:txBody>
      </p:sp>
      <p:grpSp>
        <p:nvGrpSpPr>
          <p:cNvPr id="4" name="Group 3" descr="Icon location">
            <a:extLst>
              <a:ext uri="{FF2B5EF4-FFF2-40B4-BE49-F238E27FC236}">
                <a16:creationId xmlns:a16="http://schemas.microsoft.com/office/drawing/2014/main" id="{2C53A3EA-A276-6844-9283-8794FB408AE0}"/>
              </a:ext>
            </a:extLst>
          </p:cNvPr>
          <p:cNvGrpSpPr/>
          <p:nvPr/>
        </p:nvGrpSpPr>
        <p:grpSpPr>
          <a:xfrm>
            <a:off x="6458463" y="2958181"/>
            <a:ext cx="1242000" cy="1242000"/>
            <a:chOff x="2470150" y="3560884"/>
            <a:chExt cx="659875" cy="659875"/>
          </a:xfrm>
        </p:grpSpPr>
        <p:grpSp>
          <p:nvGrpSpPr>
            <p:cNvPr id="24" name="Group 23">
              <a:extLst>
                <a:ext uri="{FF2B5EF4-FFF2-40B4-BE49-F238E27FC236}">
                  <a16:creationId xmlns:a16="http://schemas.microsoft.com/office/drawing/2014/main" id="{BCE3D5B7-DDDA-0645-B453-19118EC75F4F}"/>
                </a:ext>
              </a:extLst>
            </p:cNvPr>
            <p:cNvGrpSpPr/>
            <p:nvPr/>
          </p:nvGrpSpPr>
          <p:grpSpPr>
            <a:xfrm>
              <a:off x="2470150" y="3560884"/>
              <a:ext cx="659875" cy="659875"/>
              <a:chOff x="584200" y="3560884"/>
              <a:chExt cx="659875" cy="659875"/>
            </a:xfrm>
          </p:grpSpPr>
          <p:sp>
            <p:nvSpPr>
              <p:cNvPr id="25" name="Oval 24">
                <a:extLst>
                  <a:ext uri="{FF2B5EF4-FFF2-40B4-BE49-F238E27FC236}">
                    <a16:creationId xmlns:a16="http://schemas.microsoft.com/office/drawing/2014/main" id="{4DAF055E-ED1E-C341-9322-1D0D1FAAB9A9}"/>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26" name="Oval 25">
                <a:extLst>
                  <a:ext uri="{FF2B5EF4-FFF2-40B4-BE49-F238E27FC236}">
                    <a16:creationId xmlns:a16="http://schemas.microsoft.com/office/drawing/2014/main" id="{9E5F196D-214C-164E-8A44-B9B89EAC5501}"/>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57" name="Brain_3" title="Icon of a brain">
              <a:extLst>
                <a:ext uri="{FF2B5EF4-FFF2-40B4-BE49-F238E27FC236}">
                  <a16:creationId xmlns:a16="http://schemas.microsoft.com/office/drawing/2014/main" id="{803117F3-C0F5-DB49-80FA-B7C141768BB9}"/>
                </a:ext>
              </a:extLst>
            </p:cNvPr>
            <p:cNvSpPr>
              <a:spLocks noChangeAspect="1" noEditPoints="1"/>
            </p:cNvSpPr>
            <p:nvPr/>
          </p:nvSpPr>
          <p:spPr bwMode="auto">
            <a:xfrm>
              <a:off x="2627289" y="3701581"/>
              <a:ext cx="340157" cy="365760"/>
            </a:xfrm>
            <a:custGeom>
              <a:avLst/>
              <a:gdLst>
                <a:gd name="T0" fmla="*/ 68 w 315"/>
                <a:gd name="T1" fmla="*/ 292 h 338"/>
                <a:gd name="T2" fmla="*/ 24 w 315"/>
                <a:gd name="T3" fmla="*/ 231 h 338"/>
                <a:gd name="T4" fmla="*/ 28 w 315"/>
                <a:gd name="T5" fmla="*/ 126 h 338"/>
                <a:gd name="T6" fmla="*/ 68 w 315"/>
                <a:gd name="T7" fmla="*/ 46 h 338"/>
                <a:gd name="T8" fmla="*/ 113 w 315"/>
                <a:gd name="T9" fmla="*/ 0 h 338"/>
                <a:gd name="T10" fmla="*/ 158 w 315"/>
                <a:gd name="T11" fmla="*/ 293 h 338"/>
                <a:gd name="T12" fmla="*/ 248 w 315"/>
                <a:gd name="T13" fmla="*/ 292 h 338"/>
                <a:gd name="T14" fmla="*/ 292 w 315"/>
                <a:gd name="T15" fmla="*/ 231 h 338"/>
                <a:gd name="T16" fmla="*/ 287 w 315"/>
                <a:gd name="T17" fmla="*/ 126 h 338"/>
                <a:gd name="T18" fmla="*/ 248 w 315"/>
                <a:gd name="T19" fmla="*/ 46 h 338"/>
                <a:gd name="T20" fmla="*/ 203 w 315"/>
                <a:gd name="T21" fmla="*/ 0 h 338"/>
                <a:gd name="T22" fmla="*/ 158 w 315"/>
                <a:gd name="T23" fmla="*/ 293 h 338"/>
                <a:gd name="T24" fmla="*/ 90 w 315"/>
                <a:gd name="T25" fmla="*/ 293 h 338"/>
                <a:gd name="T26" fmla="*/ 248 w 315"/>
                <a:gd name="T27" fmla="*/ 293 h 338"/>
                <a:gd name="T28" fmla="*/ 68 w 315"/>
                <a:gd name="T29" fmla="*/ 180 h 338"/>
                <a:gd name="T30" fmla="*/ 90 w 315"/>
                <a:gd name="T31" fmla="*/ 203 h 338"/>
                <a:gd name="T32" fmla="*/ 158 w 315"/>
                <a:gd name="T33" fmla="*/ 225 h 338"/>
                <a:gd name="T34" fmla="*/ 225 w 315"/>
                <a:gd name="T35" fmla="*/ 203 h 338"/>
                <a:gd name="T36" fmla="*/ 248 w 315"/>
                <a:gd name="T37" fmla="*/ 180 h 338"/>
                <a:gd name="T38" fmla="*/ 79 w 315"/>
                <a:gd name="T39" fmla="*/ 90 h 338"/>
                <a:gd name="T40" fmla="*/ 113 w 315"/>
                <a:gd name="T41" fmla="*/ 113 h 338"/>
                <a:gd name="T42" fmla="*/ 135 w 315"/>
                <a:gd name="T43" fmla="*/ 135 h 338"/>
                <a:gd name="T44" fmla="*/ 203 w 315"/>
                <a:gd name="T45" fmla="*/ 113 h 338"/>
                <a:gd name="T46" fmla="*/ 225 w 315"/>
                <a:gd name="T47" fmla="*/ 90 h 338"/>
                <a:gd name="T48" fmla="*/ 24 w 315"/>
                <a:gd name="T49" fmla="*/ 231 h 338"/>
                <a:gd name="T50" fmla="*/ 248 w 315"/>
                <a:gd name="T51" fmla="*/ 248 h 338"/>
                <a:gd name="T52" fmla="*/ 28 w 315"/>
                <a:gd name="T53" fmla="*/ 126 h 338"/>
                <a:gd name="T54" fmla="*/ 243 w 315"/>
                <a:gd name="T55" fmla="*/ 126 h 338"/>
                <a:gd name="T56" fmla="*/ 68 w 315"/>
                <a:gd name="T57" fmla="*/ 45 h 338"/>
                <a:gd name="T58" fmla="*/ 248 w 315"/>
                <a:gd name="T59" fmla="*/ 45 h 338"/>
                <a:gd name="T60" fmla="*/ 135 w 315"/>
                <a:gd name="T61" fmla="*/ 293 h 338"/>
                <a:gd name="T62" fmla="*/ 68 w 315"/>
                <a:gd name="T63" fmla="*/ 293 h 338"/>
                <a:gd name="T64" fmla="*/ 101 w 315"/>
                <a:gd name="T65" fmla="*/ 338 h 338"/>
                <a:gd name="T66" fmla="*/ 158 w 315"/>
                <a:gd name="T67" fmla="*/ 315 h 338"/>
                <a:gd name="T68" fmla="*/ 158 w 315"/>
                <a:gd name="T69" fmla="*/ 293 h 338"/>
                <a:gd name="T70" fmla="*/ 180 w 315"/>
                <a:gd name="T71" fmla="*/ 338 h 338"/>
                <a:gd name="T72" fmla="*/ 248 w 315"/>
                <a:gd name="T73" fmla="*/ 30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5" h="338">
                  <a:moveTo>
                    <a:pt x="68" y="293"/>
                  </a:moveTo>
                  <a:cubicBezTo>
                    <a:pt x="68" y="293"/>
                    <a:pt x="68" y="292"/>
                    <a:pt x="68" y="292"/>
                  </a:cubicBezTo>
                  <a:cubicBezTo>
                    <a:pt x="42" y="289"/>
                    <a:pt x="23" y="268"/>
                    <a:pt x="23" y="242"/>
                  </a:cubicBezTo>
                  <a:cubicBezTo>
                    <a:pt x="23" y="238"/>
                    <a:pt x="23" y="235"/>
                    <a:pt x="24" y="231"/>
                  </a:cubicBezTo>
                  <a:cubicBezTo>
                    <a:pt x="10" y="219"/>
                    <a:pt x="0" y="201"/>
                    <a:pt x="0" y="180"/>
                  </a:cubicBezTo>
                  <a:cubicBezTo>
                    <a:pt x="0" y="158"/>
                    <a:pt x="11" y="138"/>
                    <a:pt x="28" y="126"/>
                  </a:cubicBezTo>
                  <a:cubicBezTo>
                    <a:pt x="25" y="118"/>
                    <a:pt x="23" y="110"/>
                    <a:pt x="23" y="102"/>
                  </a:cubicBezTo>
                  <a:cubicBezTo>
                    <a:pt x="23" y="74"/>
                    <a:pt x="42" y="52"/>
                    <a:pt x="68" y="46"/>
                  </a:cubicBezTo>
                  <a:cubicBezTo>
                    <a:pt x="68" y="46"/>
                    <a:pt x="68" y="46"/>
                    <a:pt x="68" y="45"/>
                  </a:cubicBezTo>
                  <a:cubicBezTo>
                    <a:pt x="68" y="20"/>
                    <a:pt x="88" y="0"/>
                    <a:pt x="113" y="0"/>
                  </a:cubicBezTo>
                  <a:cubicBezTo>
                    <a:pt x="138" y="0"/>
                    <a:pt x="158" y="20"/>
                    <a:pt x="158" y="45"/>
                  </a:cubicBezTo>
                  <a:cubicBezTo>
                    <a:pt x="158" y="293"/>
                    <a:pt x="158" y="293"/>
                    <a:pt x="158" y="293"/>
                  </a:cubicBezTo>
                  <a:moveTo>
                    <a:pt x="248" y="293"/>
                  </a:moveTo>
                  <a:cubicBezTo>
                    <a:pt x="248" y="293"/>
                    <a:pt x="248" y="292"/>
                    <a:pt x="248" y="292"/>
                  </a:cubicBezTo>
                  <a:cubicBezTo>
                    <a:pt x="273" y="289"/>
                    <a:pt x="293" y="268"/>
                    <a:pt x="293" y="242"/>
                  </a:cubicBezTo>
                  <a:cubicBezTo>
                    <a:pt x="293" y="238"/>
                    <a:pt x="292" y="235"/>
                    <a:pt x="292" y="231"/>
                  </a:cubicBezTo>
                  <a:cubicBezTo>
                    <a:pt x="306" y="219"/>
                    <a:pt x="315" y="201"/>
                    <a:pt x="315" y="180"/>
                  </a:cubicBezTo>
                  <a:cubicBezTo>
                    <a:pt x="315" y="158"/>
                    <a:pt x="304" y="138"/>
                    <a:pt x="287" y="126"/>
                  </a:cubicBezTo>
                  <a:cubicBezTo>
                    <a:pt x="291" y="118"/>
                    <a:pt x="293" y="110"/>
                    <a:pt x="293" y="102"/>
                  </a:cubicBezTo>
                  <a:cubicBezTo>
                    <a:pt x="293" y="74"/>
                    <a:pt x="273" y="52"/>
                    <a:pt x="248" y="46"/>
                  </a:cubicBezTo>
                  <a:cubicBezTo>
                    <a:pt x="248" y="46"/>
                    <a:pt x="248" y="46"/>
                    <a:pt x="248" y="45"/>
                  </a:cubicBezTo>
                  <a:cubicBezTo>
                    <a:pt x="248" y="20"/>
                    <a:pt x="228" y="0"/>
                    <a:pt x="203" y="0"/>
                  </a:cubicBezTo>
                  <a:cubicBezTo>
                    <a:pt x="178" y="0"/>
                    <a:pt x="158" y="20"/>
                    <a:pt x="158" y="45"/>
                  </a:cubicBezTo>
                  <a:cubicBezTo>
                    <a:pt x="158" y="293"/>
                    <a:pt x="158" y="293"/>
                    <a:pt x="158" y="293"/>
                  </a:cubicBezTo>
                  <a:moveTo>
                    <a:pt x="68" y="293"/>
                  </a:moveTo>
                  <a:cubicBezTo>
                    <a:pt x="90" y="293"/>
                    <a:pt x="90" y="293"/>
                    <a:pt x="90" y="293"/>
                  </a:cubicBezTo>
                  <a:moveTo>
                    <a:pt x="225" y="293"/>
                  </a:moveTo>
                  <a:cubicBezTo>
                    <a:pt x="248" y="293"/>
                    <a:pt x="248" y="293"/>
                    <a:pt x="248" y="293"/>
                  </a:cubicBezTo>
                  <a:moveTo>
                    <a:pt x="56" y="180"/>
                  </a:moveTo>
                  <a:cubicBezTo>
                    <a:pt x="68" y="180"/>
                    <a:pt x="68" y="180"/>
                    <a:pt x="68" y="180"/>
                  </a:cubicBezTo>
                  <a:cubicBezTo>
                    <a:pt x="80" y="180"/>
                    <a:pt x="90" y="190"/>
                    <a:pt x="90" y="203"/>
                  </a:cubicBezTo>
                  <a:cubicBezTo>
                    <a:pt x="90" y="203"/>
                    <a:pt x="90" y="203"/>
                    <a:pt x="90" y="203"/>
                  </a:cubicBezTo>
                  <a:cubicBezTo>
                    <a:pt x="90" y="215"/>
                    <a:pt x="100" y="225"/>
                    <a:pt x="113" y="225"/>
                  </a:cubicBezTo>
                  <a:cubicBezTo>
                    <a:pt x="158" y="225"/>
                    <a:pt x="158" y="225"/>
                    <a:pt x="158" y="225"/>
                  </a:cubicBezTo>
                  <a:cubicBezTo>
                    <a:pt x="203" y="225"/>
                    <a:pt x="203" y="225"/>
                    <a:pt x="203" y="225"/>
                  </a:cubicBezTo>
                  <a:cubicBezTo>
                    <a:pt x="215" y="225"/>
                    <a:pt x="225" y="215"/>
                    <a:pt x="225" y="203"/>
                  </a:cubicBezTo>
                  <a:cubicBezTo>
                    <a:pt x="225" y="203"/>
                    <a:pt x="225" y="203"/>
                    <a:pt x="225" y="203"/>
                  </a:cubicBezTo>
                  <a:cubicBezTo>
                    <a:pt x="225" y="190"/>
                    <a:pt x="235" y="180"/>
                    <a:pt x="248" y="180"/>
                  </a:cubicBezTo>
                  <a:cubicBezTo>
                    <a:pt x="259" y="180"/>
                    <a:pt x="259" y="180"/>
                    <a:pt x="259" y="180"/>
                  </a:cubicBezTo>
                  <a:moveTo>
                    <a:pt x="79" y="90"/>
                  </a:moveTo>
                  <a:cubicBezTo>
                    <a:pt x="90" y="90"/>
                    <a:pt x="90" y="90"/>
                    <a:pt x="90" y="90"/>
                  </a:cubicBezTo>
                  <a:cubicBezTo>
                    <a:pt x="103" y="90"/>
                    <a:pt x="113" y="100"/>
                    <a:pt x="113" y="113"/>
                  </a:cubicBezTo>
                  <a:cubicBezTo>
                    <a:pt x="113" y="113"/>
                    <a:pt x="113" y="113"/>
                    <a:pt x="113" y="113"/>
                  </a:cubicBezTo>
                  <a:cubicBezTo>
                    <a:pt x="113" y="125"/>
                    <a:pt x="123" y="135"/>
                    <a:pt x="135" y="135"/>
                  </a:cubicBezTo>
                  <a:cubicBezTo>
                    <a:pt x="180" y="135"/>
                    <a:pt x="180" y="135"/>
                    <a:pt x="180" y="135"/>
                  </a:cubicBezTo>
                  <a:cubicBezTo>
                    <a:pt x="193" y="135"/>
                    <a:pt x="203" y="125"/>
                    <a:pt x="203" y="113"/>
                  </a:cubicBezTo>
                  <a:cubicBezTo>
                    <a:pt x="203" y="113"/>
                    <a:pt x="203" y="113"/>
                    <a:pt x="203" y="113"/>
                  </a:cubicBezTo>
                  <a:cubicBezTo>
                    <a:pt x="203" y="100"/>
                    <a:pt x="213" y="90"/>
                    <a:pt x="225" y="90"/>
                  </a:cubicBezTo>
                  <a:cubicBezTo>
                    <a:pt x="236" y="90"/>
                    <a:pt x="236" y="90"/>
                    <a:pt x="236" y="90"/>
                  </a:cubicBezTo>
                  <a:moveTo>
                    <a:pt x="24" y="231"/>
                  </a:moveTo>
                  <a:cubicBezTo>
                    <a:pt x="36" y="242"/>
                    <a:pt x="51" y="248"/>
                    <a:pt x="68" y="248"/>
                  </a:cubicBezTo>
                  <a:moveTo>
                    <a:pt x="248" y="248"/>
                  </a:moveTo>
                  <a:cubicBezTo>
                    <a:pt x="265" y="248"/>
                    <a:pt x="280" y="242"/>
                    <a:pt x="292" y="231"/>
                  </a:cubicBezTo>
                  <a:moveTo>
                    <a:pt x="28" y="126"/>
                  </a:moveTo>
                  <a:cubicBezTo>
                    <a:pt x="73" y="126"/>
                    <a:pt x="73" y="126"/>
                    <a:pt x="73" y="126"/>
                  </a:cubicBezTo>
                  <a:moveTo>
                    <a:pt x="243" y="126"/>
                  </a:moveTo>
                  <a:cubicBezTo>
                    <a:pt x="288" y="126"/>
                    <a:pt x="288" y="126"/>
                    <a:pt x="288" y="126"/>
                  </a:cubicBezTo>
                  <a:moveTo>
                    <a:pt x="68" y="45"/>
                  </a:moveTo>
                  <a:cubicBezTo>
                    <a:pt x="101" y="45"/>
                    <a:pt x="101" y="45"/>
                    <a:pt x="101" y="45"/>
                  </a:cubicBezTo>
                  <a:moveTo>
                    <a:pt x="248" y="45"/>
                  </a:moveTo>
                  <a:cubicBezTo>
                    <a:pt x="214" y="45"/>
                    <a:pt x="214" y="45"/>
                    <a:pt x="214" y="45"/>
                  </a:cubicBezTo>
                  <a:moveTo>
                    <a:pt x="135" y="293"/>
                  </a:moveTo>
                  <a:cubicBezTo>
                    <a:pt x="180" y="293"/>
                    <a:pt x="180" y="293"/>
                    <a:pt x="180" y="293"/>
                  </a:cubicBezTo>
                  <a:moveTo>
                    <a:pt x="68" y="293"/>
                  </a:moveTo>
                  <a:cubicBezTo>
                    <a:pt x="68" y="304"/>
                    <a:pt x="68" y="304"/>
                    <a:pt x="68" y="304"/>
                  </a:cubicBezTo>
                  <a:cubicBezTo>
                    <a:pt x="68" y="323"/>
                    <a:pt x="83" y="338"/>
                    <a:pt x="101" y="338"/>
                  </a:cubicBezTo>
                  <a:cubicBezTo>
                    <a:pt x="135" y="338"/>
                    <a:pt x="135" y="338"/>
                    <a:pt x="135" y="338"/>
                  </a:cubicBezTo>
                  <a:cubicBezTo>
                    <a:pt x="148" y="338"/>
                    <a:pt x="158" y="328"/>
                    <a:pt x="158" y="315"/>
                  </a:cubicBezTo>
                  <a:cubicBezTo>
                    <a:pt x="158" y="293"/>
                    <a:pt x="158" y="293"/>
                    <a:pt x="158" y="293"/>
                  </a:cubicBezTo>
                  <a:moveTo>
                    <a:pt x="158" y="293"/>
                  </a:moveTo>
                  <a:cubicBezTo>
                    <a:pt x="158" y="315"/>
                    <a:pt x="158" y="315"/>
                    <a:pt x="158" y="315"/>
                  </a:cubicBezTo>
                  <a:cubicBezTo>
                    <a:pt x="158" y="328"/>
                    <a:pt x="168" y="338"/>
                    <a:pt x="180" y="338"/>
                  </a:cubicBezTo>
                  <a:cubicBezTo>
                    <a:pt x="214" y="338"/>
                    <a:pt x="214" y="338"/>
                    <a:pt x="214" y="338"/>
                  </a:cubicBezTo>
                  <a:cubicBezTo>
                    <a:pt x="233" y="338"/>
                    <a:pt x="248" y="323"/>
                    <a:pt x="248" y="304"/>
                  </a:cubicBezTo>
                  <a:cubicBezTo>
                    <a:pt x="248" y="293"/>
                    <a:pt x="248" y="293"/>
                    <a:pt x="248" y="293"/>
                  </a:cubicBezTo>
                </a:path>
              </a:pathLst>
            </a:custGeom>
            <a:noFill/>
            <a:ln w="1587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5" name="TextBox 54">
            <a:extLst>
              <a:ext uri="{FF2B5EF4-FFF2-40B4-BE49-F238E27FC236}">
                <a16:creationId xmlns:a16="http://schemas.microsoft.com/office/drawing/2014/main" id="{E7469F56-A16C-0E43-9078-8468470E9877}"/>
              </a:ext>
            </a:extLst>
          </p:cNvPr>
          <p:cNvSpPr txBox="1"/>
          <p:nvPr/>
        </p:nvSpPr>
        <p:spPr>
          <a:xfrm>
            <a:off x="2470150" y="4462594"/>
            <a:ext cx="1595438" cy="430887"/>
          </a:xfrm>
          <a:prstGeom prst="rect">
            <a:avLst/>
          </a:prstGeom>
          <a:noFill/>
        </p:spPr>
        <p:txBody>
          <a:bodyPr wrap="square" lIns="0" tIns="0" rIns="0" bIns="0" rtlCol="0">
            <a:spAutoFit/>
          </a:bodyPr>
          <a:lstStyle/>
          <a:p>
            <a:pPr algn="ctr"/>
            <a:r>
              <a:rPr lang="en-US" sz="1400">
                <a:latin typeface="+mj-lt"/>
              </a:rPr>
              <a:t>Send to both stacks in parallel</a:t>
            </a:r>
          </a:p>
        </p:txBody>
      </p:sp>
      <p:sp>
        <p:nvSpPr>
          <p:cNvPr id="50" name="TextBox 49">
            <a:extLst>
              <a:ext uri="{FF2B5EF4-FFF2-40B4-BE49-F238E27FC236}">
                <a16:creationId xmlns:a16="http://schemas.microsoft.com/office/drawing/2014/main" id="{79C8BEEA-C4E6-8043-B127-B5CE82A50F62}"/>
              </a:ext>
            </a:extLst>
          </p:cNvPr>
          <p:cNvSpPr txBox="1"/>
          <p:nvPr/>
        </p:nvSpPr>
        <p:spPr>
          <a:xfrm>
            <a:off x="4367808" y="2280578"/>
            <a:ext cx="1595438" cy="553998"/>
          </a:xfrm>
          <a:prstGeom prst="rect">
            <a:avLst/>
          </a:prstGeom>
          <a:noFill/>
        </p:spPr>
        <p:txBody>
          <a:bodyPr wrap="square" lIns="0" tIns="0" rIns="0" bIns="0" rtlCol="0" anchor="b">
            <a:spAutoFit/>
          </a:bodyPr>
          <a:lstStyle/>
          <a:p>
            <a:pPr algn="ctr"/>
            <a:r>
              <a:rPr lang="en-US" sz="1800">
                <a:solidFill>
                  <a:schemeClr val="accent1"/>
                </a:solidFill>
                <a:latin typeface="+mj-lt"/>
              </a:rPr>
              <a:t>Process responses</a:t>
            </a:r>
          </a:p>
        </p:txBody>
      </p:sp>
      <p:grpSp>
        <p:nvGrpSpPr>
          <p:cNvPr id="27" name="Group 26" descr="Icon location">
            <a:extLst>
              <a:ext uri="{FF2B5EF4-FFF2-40B4-BE49-F238E27FC236}">
                <a16:creationId xmlns:a16="http://schemas.microsoft.com/office/drawing/2014/main" id="{E17DCCD5-C199-8C4D-BE52-2C2D7796F00C}"/>
              </a:ext>
            </a:extLst>
          </p:cNvPr>
          <p:cNvGrpSpPr/>
          <p:nvPr/>
        </p:nvGrpSpPr>
        <p:grpSpPr>
          <a:xfrm>
            <a:off x="2655312" y="2955244"/>
            <a:ext cx="1242000" cy="1242000"/>
            <a:chOff x="4358213" y="3560884"/>
            <a:chExt cx="659875" cy="659875"/>
          </a:xfrm>
        </p:grpSpPr>
        <p:grpSp>
          <p:nvGrpSpPr>
            <p:cNvPr id="28" name="Group 27">
              <a:extLst>
                <a:ext uri="{FF2B5EF4-FFF2-40B4-BE49-F238E27FC236}">
                  <a16:creationId xmlns:a16="http://schemas.microsoft.com/office/drawing/2014/main" id="{CCA978A2-2B76-C449-AB4C-3C90CF0365AB}"/>
                </a:ext>
              </a:extLst>
            </p:cNvPr>
            <p:cNvGrpSpPr/>
            <p:nvPr/>
          </p:nvGrpSpPr>
          <p:grpSpPr>
            <a:xfrm>
              <a:off x="4358213" y="3560884"/>
              <a:ext cx="659875" cy="659875"/>
              <a:chOff x="584200" y="3560884"/>
              <a:chExt cx="659875" cy="659875"/>
            </a:xfrm>
          </p:grpSpPr>
          <p:sp>
            <p:nvSpPr>
              <p:cNvPr id="30" name="Oval 29">
                <a:extLst>
                  <a:ext uri="{FF2B5EF4-FFF2-40B4-BE49-F238E27FC236}">
                    <a16:creationId xmlns:a16="http://schemas.microsoft.com/office/drawing/2014/main" id="{80F40B89-2B72-6D4C-91F9-912C1DDEF885}"/>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31" name="Oval 30">
                <a:extLst>
                  <a:ext uri="{FF2B5EF4-FFF2-40B4-BE49-F238E27FC236}">
                    <a16:creationId xmlns:a16="http://schemas.microsoft.com/office/drawing/2014/main" id="{D2EDDDB7-A71C-1342-AFCC-3CC3DBE94652}"/>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29" name="Relationship_F003" title="Icon of three boxes connected by lines">
              <a:extLst>
                <a:ext uri="{FF2B5EF4-FFF2-40B4-BE49-F238E27FC236}">
                  <a16:creationId xmlns:a16="http://schemas.microsoft.com/office/drawing/2014/main" id="{E0282A45-FF6C-2540-AC40-9DA2F0058041}"/>
                </a:ext>
              </a:extLst>
            </p:cNvPr>
            <p:cNvSpPr>
              <a:spLocks noChangeAspect="1" noEditPoints="1"/>
            </p:cNvSpPr>
            <p:nvPr/>
          </p:nvSpPr>
          <p:spPr bwMode="auto">
            <a:xfrm>
              <a:off x="4504544" y="3739157"/>
              <a:ext cx="321268" cy="300487"/>
            </a:xfrm>
            <a:custGeom>
              <a:avLst/>
              <a:gdLst>
                <a:gd name="T0" fmla="*/ 3230 w 4406"/>
                <a:gd name="T1" fmla="*/ 0 h 4121"/>
                <a:gd name="T2" fmla="*/ 4406 w 4406"/>
                <a:gd name="T3" fmla="*/ 0 h 4121"/>
                <a:gd name="T4" fmla="*/ 4406 w 4406"/>
                <a:gd name="T5" fmla="*/ 1176 h 4121"/>
                <a:gd name="T6" fmla="*/ 3230 w 4406"/>
                <a:gd name="T7" fmla="*/ 1176 h 4121"/>
                <a:gd name="T8" fmla="*/ 3230 w 4406"/>
                <a:gd name="T9" fmla="*/ 0 h 4121"/>
                <a:gd name="T10" fmla="*/ 3230 w 4406"/>
                <a:gd name="T11" fmla="*/ 4121 h 4121"/>
                <a:gd name="T12" fmla="*/ 4406 w 4406"/>
                <a:gd name="T13" fmla="*/ 4121 h 4121"/>
                <a:gd name="T14" fmla="*/ 4406 w 4406"/>
                <a:gd name="T15" fmla="*/ 2945 h 4121"/>
                <a:gd name="T16" fmla="*/ 3230 w 4406"/>
                <a:gd name="T17" fmla="*/ 2945 h 4121"/>
                <a:gd name="T18" fmla="*/ 3230 w 4406"/>
                <a:gd name="T19" fmla="*/ 4121 h 4121"/>
                <a:gd name="T20" fmla="*/ 0 w 4406"/>
                <a:gd name="T21" fmla="*/ 2653 h 4121"/>
                <a:gd name="T22" fmla="*/ 1175 w 4406"/>
                <a:gd name="T23" fmla="*/ 2653 h 4121"/>
                <a:gd name="T24" fmla="*/ 1175 w 4406"/>
                <a:gd name="T25" fmla="*/ 1477 h 4121"/>
                <a:gd name="T26" fmla="*/ 0 w 4406"/>
                <a:gd name="T27" fmla="*/ 1477 h 4121"/>
                <a:gd name="T28" fmla="*/ 0 w 4406"/>
                <a:gd name="T29" fmla="*/ 2653 h 4121"/>
                <a:gd name="T30" fmla="*/ 1176 w 4406"/>
                <a:gd name="T31" fmla="*/ 2062 h 4121"/>
                <a:gd name="T32" fmla="*/ 3230 w 4406"/>
                <a:gd name="T33" fmla="*/ 690 h 4121"/>
                <a:gd name="T34" fmla="*/ 3230 w 4406"/>
                <a:gd name="T35" fmla="*/ 3434 h 4121"/>
                <a:gd name="T36" fmla="*/ 1181 w 4406"/>
                <a:gd name="T37" fmla="*/ 2064 h 4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06" h="4121">
                  <a:moveTo>
                    <a:pt x="3230" y="0"/>
                  </a:moveTo>
                  <a:lnTo>
                    <a:pt x="4406" y="0"/>
                  </a:lnTo>
                  <a:lnTo>
                    <a:pt x="4406" y="1176"/>
                  </a:lnTo>
                  <a:lnTo>
                    <a:pt x="3230" y="1176"/>
                  </a:lnTo>
                  <a:lnTo>
                    <a:pt x="3230" y="0"/>
                  </a:lnTo>
                  <a:moveTo>
                    <a:pt x="3230" y="4121"/>
                  </a:moveTo>
                  <a:lnTo>
                    <a:pt x="4406" y="4121"/>
                  </a:lnTo>
                  <a:lnTo>
                    <a:pt x="4406" y="2945"/>
                  </a:lnTo>
                  <a:lnTo>
                    <a:pt x="3230" y="2945"/>
                  </a:lnTo>
                  <a:lnTo>
                    <a:pt x="3230" y="4121"/>
                  </a:lnTo>
                  <a:moveTo>
                    <a:pt x="0" y="2653"/>
                  </a:moveTo>
                  <a:lnTo>
                    <a:pt x="1175" y="2653"/>
                  </a:lnTo>
                  <a:lnTo>
                    <a:pt x="1175" y="1477"/>
                  </a:lnTo>
                  <a:lnTo>
                    <a:pt x="0" y="1477"/>
                  </a:lnTo>
                  <a:lnTo>
                    <a:pt x="0" y="2653"/>
                  </a:lnTo>
                  <a:moveTo>
                    <a:pt x="1176" y="2062"/>
                  </a:moveTo>
                  <a:lnTo>
                    <a:pt x="3230" y="690"/>
                  </a:lnTo>
                  <a:moveTo>
                    <a:pt x="3230" y="3434"/>
                  </a:moveTo>
                  <a:lnTo>
                    <a:pt x="1181" y="2064"/>
                  </a:lnTo>
                </a:path>
              </a:pathLst>
            </a:custGeom>
            <a:noFill/>
            <a:ln w="158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lin ang="5400000" scaled="1"/>
                </a:gradFill>
              </a:endParaRPr>
            </a:p>
          </p:txBody>
        </p:sp>
      </p:grpSp>
      <p:sp>
        <p:nvSpPr>
          <p:cNvPr id="56" name="TextBox 55">
            <a:extLst>
              <a:ext uri="{FF2B5EF4-FFF2-40B4-BE49-F238E27FC236}">
                <a16:creationId xmlns:a16="http://schemas.microsoft.com/office/drawing/2014/main" id="{E98020A0-3DB3-8644-8257-E1132A5382A7}"/>
              </a:ext>
            </a:extLst>
          </p:cNvPr>
          <p:cNvSpPr txBox="1"/>
          <p:nvPr/>
        </p:nvSpPr>
        <p:spPr>
          <a:xfrm>
            <a:off x="4356100" y="4462594"/>
            <a:ext cx="1603374" cy="646331"/>
          </a:xfrm>
          <a:prstGeom prst="rect">
            <a:avLst/>
          </a:prstGeom>
          <a:noFill/>
        </p:spPr>
        <p:txBody>
          <a:bodyPr wrap="square" lIns="0" tIns="0" rIns="0" bIns="0" rtlCol="0">
            <a:spAutoFit/>
          </a:bodyPr>
          <a:lstStyle/>
          <a:p>
            <a:pPr algn="ctr"/>
            <a:r>
              <a:rPr lang="en-US" sz="1400">
                <a:latin typeface="+mj-lt"/>
              </a:rPr>
              <a:t>Auto-categorize difference in  response</a:t>
            </a:r>
          </a:p>
        </p:txBody>
      </p:sp>
      <p:sp>
        <p:nvSpPr>
          <p:cNvPr id="51" name="TextBox 50">
            <a:extLst>
              <a:ext uri="{FF2B5EF4-FFF2-40B4-BE49-F238E27FC236}">
                <a16:creationId xmlns:a16="http://schemas.microsoft.com/office/drawing/2014/main" id="{0934464B-44C3-704A-BCF1-E4DC9A04A529}"/>
              </a:ext>
            </a:extLst>
          </p:cNvPr>
          <p:cNvSpPr txBox="1"/>
          <p:nvPr/>
        </p:nvSpPr>
        <p:spPr>
          <a:xfrm>
            <a:off x="6240016" y="2280578"/>
            <a:ext cx="1595438" cy="553998"/>
          </a:xfrm>
          <a:prstGeom prst="rect">
            <a:avLst/>
          </a:prstGeom>
          <a:noFill/>
        </p:spPr>
        <p:txBody>
          <a:bodyPr wrap="square" lIns="0" tIns="0" rIns="0" bIns="0" rtlCol="0" anchor="b">
            <a:spAutoFit/>
          </a:bodyPr>
          <a:lstStyle/>
          <a:p>
            <a:pPr algn="ctr"/>
            <a:r>
              <a:rPr lang="en-US">
                <a:solidFill>
                  <a:schemeClr val="accent1"/>
                </a:solidFill>
                <a:latin typeface="+mj-lt"/>
              </a:rPr>
              <a:t>Manual analysis</a:t>
            </a:r>
            <a:endParaRPr lang="en-US" sz="1800">
              <a:solidFill>
                <a:schemeClr val="accent1"/>
              </a:solidFill>
              <a:latin typeface="+mj-lt"/>
            </a:endParaRPr>
          </a:p>
        </p:txBody>
      </p:sp>
      <p:grpSp>
        <p:nvGrpSpPr>
          <p:cNvPr id="32" name="Group 31" descr="Icon location">
            <a:extLst>
              <a:ext uri="{FF2B5EF4-FFF2-40B4-BE49-F238E27FC236}">
                <a16:creationId xmlns:a16="http://schemas.microsoft.com/office/drawing/2014/main" id="{2374EA26-B59A-714B-A4A6-07C47FCC9FF4}"/>
              </a:ext>
            </a:extLst>
          </p:cNvPr>
          <p:cNvGrpSpPr/>
          <p:nvPr/>
        </p:nvGrpSpPr>
        <p:grpSpPr>
          <a:xfrm>
            <a:off x="8303130" y="2983332"/>
            <a:ext cx="1242000" cy="1242000"/>
            <a:chOff x="6240463" y="3560884"/>
            <a:chExt cx="659875" cy="659875"/>
          </a:xfrm>
        </p:grpSpPr>
        <p:grpSp>
          <p:nvGrpSpPr>
            <p:cNvPr id="34" name="Group 33">
              <a:extLst>
                <a:ext uri="{FF2B5EF4-FFF2-40B4-BE49-F238E27FC236}">
                  <a16:creationId xmlns:a16="http://schemas.microsoft.com/office/drawing/2014/main" id="{C9DAE554-FC9B-DD46-BDD3-7E784EEE9893}"/>
                </a:ext>
              </a:extLst>
            </p:cNvPr>
            <p:cNvGrpSpPr/>
            <p:nvPr/>
          </p:nvGrpSpPr>
          <p:grpSpPr>
            <a:xfrm>
              <a:off x="6240463" y="3560884"/>
              <a:ext cx="659875" cy="659875"/>
              <a:chOff x="584200" y="3560884"/>
              <a:chExt cx="659875" cy="659875"/>
            </a:xfrm>
          </p:grpSpPr>
          <p:sp>
            <p:nvSpPr>
              <p:cNvPr id="43" name="Oval 42">
                <a:extLst>
                  <a:ext uri="{FF2B5EF4-FFF2-40B4-BE49-F238E27FC236}">
                    <a16:creationId xmlns:a16="http://schemas.microsoft.com/office/drawing/2014/main" id="{23C2634A-D9BF-0A47-A71E-70C7E50F4363}"/>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44" name="Oval 43">
                <a:extLst>
                  <a:ext uri="{FF2B5EF4-FFF2-40B4-BE49-F238E27FC236}">
                    <a16:creationId xmlns:a16="http://schemas.microsoft.com/office/drawing/2014/main" id="{7305330F-09A8-D943-8116-93BEDB84EA11}"/>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42" name="Brush" title="Icon of a paintbrush">
              <a:extLst>
                <a:ext uri="{FF2B5EF4-FFF2-40B4-BE49-F238E27FC236}">
                  <a16:creationId xmlns:a16="http://schemas.microsoft.com/office/drawing/2014/main" id="{5E0399FA-83AA-284E-8765-078971014329}"/>
                </a:ext>
              </a:extLst>
            </p:cNvPr>
            <p:cNvSpPr>
              <a:spLocks noChangeAspect="1" noEditPoints="1"/>
            </p:cNvSpPr>
            <p:nvPr/>
          </p:nvSpPr>
          <p:spPr bwMode="auto">
            <a:xfrm>
              <a:off x="6359853" y="3732895"/>
              <a:ext cx="389618" cy="281697"/>
            </a:xfrm>
            <a:custGeom>
              <a:avLst/>
              <a:gdLst>
                <a:gd name="T0" fmla="*/ 873 w 3144"/>
                <a:gd name="T1" fmla="*/ 1898 h 2272"/>
                <a:gd name="T2" fmla="*/ 1247 w 3144"/>
                <a:gd name="T3" fmla="*/ 1523 h 2272"/>
                <a:gd name="T4" fmla="*/ 1621 w 3144"/>
                <a:gd name="T5" fmla="*/ 1898 h 2272"/>
                <a:gd name="T6" fmla="*/ 1247 w 3144"/>
                <a:gd name="T7" fmla="*/ 2272 h 2272"/>
                <a:gd name="T8" fmla="*/ 499 w 3144"/>
                <a:gd name="T9" fmla="*/ 2272 h 2272"/>
                <a:gd name="T10" fmla="*/ 873 w 3144"/>
                <a:gd name="T11" fmla="*/ 1898 h 2272"/>
                <a:gd name="T12" fmla="*/ 1621 w 3144"/>
                <a:gd name="T13" fmla="*/ 1898 h 2272"/>
                <a:gd name="T14" fmla="*/ 3041 w 3144"/>
                <a:gd name="T15" fmla="*/ 478 h 2272"/>
                <a:gd name="T16" fmla="*/ 3041 w 3144"/>
                <a:gd name="T17" fmla="*/ 104 h 2272"/>
                <a:gd name="T18" fmla="*/ 2667 w 3144"/>
                <a:gd name="T19" fmla="*/ 104 h 2272"/>
                <a:gd name="T20" fmla="*/ 1247 w 3144"/>
                <a:gd name="T21" fmla="*/ 1523 h 2272"/>
                <a:gd name="T22" fmla="*/ 2066 w 3144"/>
                <a:gd name="T23" fmla="*/ 1453 h 2272"/>
                <a:gd name="T24" fmla="*/ 1691 w 3144"/>
                <a:gd name="T25" fmla="*/ 1079 h 2272"/>
                <a:gd name="T26" fmla="*/ 0 w 3144"/>
                <a:gd name="T27" fmla="*/ 2272 h 2272"/>
                <a:gd name="T28" fmla="*/ 499 w 3144"/>
                <a:gd name="T29" fmla="*/ 227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44" h="2272">
                  <a:moveTo>
                    <a:pt x="873" y="1898"/>
                  </a:moveTo>
                  <a:cubicBezTo>
                    <a:pt x="873" y="1691"/>
                    <a:pt x="1040" y="1523"/>
                    <a:pt x="1247" y="1523"/>
                  </a:cubicBezTo>
                  <a:cubicBezTo>
                    <a:pt x="1454" y="1523"/>
                    <a:pt x="1621" y="1691"/>
                    <a:pt x="1621" y="1898"/>
                  </a:cubicBezTo>
                  <a:cubicBezTo>
                    <a:pt x="1621" y="2104"/>
                    <a:pt x="1454" y="2272"/>
                    <a:pt x="1247" y="2272"/>
                  </a:cubicBezTo>
                  <a:cubicBezTo>
                    <a:pt x="499" y="2272"/>
                    <a:pt x="499" y="2272"/>
                    <a:pt x="499" y="2272"/>
                  </a:cubicBezTo>
                  <a:cubicBezTo>
                    <a:pt x="705" y="2272"/>
                    <a:pt x="873" y="2104"/>
                    <a:pt x="873" y="1898"/>
                  </a:cubicBezTo>
                  <a:moveTo>
                    <a:pt x="1621" y="1898"/>
                  </a:moveTo>
                  <a:cubicBezTo>
                    <a:pt x="3041" y="478"/>
                    <a:pt x="3041" y="478"/>
                    <a:pt x="3041" y="478"/>
                  </a:cubicBezTo>
                  <a:cubicBezTo>
                    <a:pt x="3144" y="375"/>
                    <a:pt x="3144" y="207"/>
                    <a:pt x="3041" y="104"/>
                  </a:cubicBezTo>
                  <a:cubicBezTo>
                    <a:pt x="2938" y="0"/>
                    <a:pt x="2770" y="0"/>
                    <a:pt x="2667" y="104"/>
                  </a:cubicBezTo>
                  <a:cubicBezTo>
                    <a:pt x="1247" y="1523"/>
                    <a:pt x="1247" y="1523"/>
                    <a:pt x="1247" y="1523"/>
                  </a:cubicBezTo>
                  <a:moveTo>
                    <a:pt x="2066" y="1453"/>
                  </a:moveTo>
                  <a:cubicBezTo>
                    <a:pt x="1979" y="1295"/>
                    <a:pt x="1850" y="1165"/>
                    <a:pt x="1691" y="1079"/>
                  </a:cubicBezTo>
                  <a:moveTo>
                    <a:pt x="0" y="2272"/>
                  </a:moveTo>
                  <a:cubicBezTo>
                    <a:pt x="499" y="2272"/>
                    <a:pt x="499" y="2272"/>
                    <a:pt x="499" y="2272"/>
                  </a:cubicBezTo>
                </a:path>
              </a:pathLst>
            </a:custGeom>
            <a:noFill/>
            <a:ln w="158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8" name="TextBox 57">
            <a:extLst>
              <a:ext uri="{FF2B5EF4-FFF2-40B4-BE49-F238E27FC236}">
                <a16:creationId xmlns:a16="http://schemas.microsoft.com/office/drawing/2014/main" id="{F3A3C887-766E-7947-9BF9-DDF8B4261A65}"/>
              </a:ext>
            </a:extLst>
          </p:cNvPr>
          <p:cNvSpPr txBox="1"/>
          <p:nvPr/>
        </p:nvSpPr>
        <p:spPr>
          <a:xfrm>
            <a:off x="6240462" y="4462594"/>
            <a:ext cx="1597025" cy="430887"/>
          </a:xfrm>
          <a:prstGeom prst="rect">
            <a:avLst/>
          </a:prstGeom>
          <a:noFill/>
        </p:spPr>
        <p:txBody>
          <a:bodyPr wrap="square" lIns="0" tIns="0" rIns="0" bIns="0" rtlCol="0">
            <a:spAutoFit/>
          </a:bodyPr>
          <a:lstStyle/>
          <a:p>
            <a:pPr algn="ctr"/>
            <a:r>
              <a:rPr lang="en-US" sz="1400">
                <a:latin typeface="+mj-lt"/>
              </a:rPr>
              <a:t>Identify acceptable differences</a:t>
            </a:r>
          </a:p>
        </p:txBody>
      </p:sp>
      <p:sp>
        <p:nvSpPr>
          <p:cNvPr id="54" name="TextBox 53">
            <a:extLst>
              <a:ext uri="{FF2B5EF4-FFF2-40B4-BE49-F238E27FC236}">
                <a16:creationId xmlns:a16="http://schemas.microsoft.com/office/drawing/2014/main" id="{C9C15CBD-B64A-9140-BFE2-E0014BAB24B6}"/>
              </a:ext>
            </a:extLst>
          </p:cNvPr>
          <p:cNvSpPr txBox="1"/>
          <p:nvPr/>
        </p:nvSpPr>
        <p:spPr>
          <a:xfrm>
            <a:off x="8127999" y="2280578"/>
            <a:ext cx="1592263" cy="553998"/>
          </a:xfrm>
          <a:prstGeom prst="rect">
            <a:avLst/>
          </a:prstGeom>
          <a:noFill/>
        </p:spPr>
        <p:txBody>
          <a:bodyPr wrap="square" lIns="0" tIns="0" rIns="0" bIns="0" rtlCol="0" anchor="b">
            <a:spAutoFit/>
          </a:bodyPr>
          <a:lstStyle/>
          <a:p>
            <a:pPr algn="ctr"/>
            <a:r>
              <a:rPr lang="en-US" sz="1800">
                <a:solidFill>
                  <a:schemeClr val="accent1"/>
                </a:solidFill>
                <a:latin typeface="+mj-lt"/>
              </a:rPr>
              <a:t>Finess</a:t>
            </a:r>
            <a:r>
              <a:rPr lang="en-US">
                <a:solidFill>
                  <a:schemeClr val="accent1"/>
                </a:solidFill>
                <a:latin typeface="+mj-lt"/>
              </a:rPr>
              <a:t>e Unbound</a:t>
            </a:r>
            <a:endParaRPr lang="en-US" sz="1800">
              <a:solidFill>
                <a:schemeClr val="accent1"/>
              </a:solidFill>
              <a:latin typeface="+mj-lt"/>
            </a:endParaRPr>
          </a:p>
        </p:txBody>
      </p:sp>
      <p:grpSp>
        <p:nvGrpSpPr>
          <p:cNvPr id="7" name="Group 6" descr="Icon location">
            <a:extLst>
              <a:ext uri="{FF2B5EF4-FFF2-40B4-BE49-F238E27FC236}">
                <a16:creationId xmlns:a16="http://schemas.microsoft.com/office/drawing/2014/main" id="{8431D06C-5C2A-3846-BE06-B971E7DD2A2C}"/>
              </a:ext>
            </a:extLst>
          </p:cNvPr>
          <p:cNvGrpSpPr/>
          <p:nvPr/>
        </p:nvGrpSpPr>
        <p:grpSpPr>
          <a:xfrm>
            <a:off x="4555075" y="2991815"/>
            <a:ext cx="1242000" cy="1242000"/>
            <a:chOff x="8128000" y="3560884"/>
            <a:chExt cx="659875" cy="659875"/>
          </a:xfrm>
        </p:grpSpPr>
        <p:grpSp>
          <p:nvGrpSpPr>
            <p:cNvPr id="33" name="Group 32">
              <a:extLst>
                <a:ext uri="{FF2B5EF4-FFF2-40B4-BE49-F238E27FC236}">
                  <a16:creationId xmlns:a16="http://schemas.microsoft.com/office/drawing/2014/main" id="{C01D066E-3765-B24B-B620-7FDEC96721AA}"/>
                </a:ext>
              </a:extLst>
            </p:cNvPr>
            <p:cNvGrpSpPr/>
            <p:nvPr/>
          </p:nvGrpSpPr>
          <p:grpSpPr>
            <a:xfrm>
              <a:off x="8128000" y="3560884"/>
              <a:ext cx="659875" cy="659875"/>
              <a:chOff x="584200" y="3560884"/>
              <a:chExt cx="659875" cy="659875"/>
            </a:xfrm>
          </p:grpSpPr>
          <p:sp>
            <p:nvSpPr>
              <p:cNvPr id="52" name="Oval 51">
                <a:extLst>
                  <a:ext uri="{FF2B5EF4-FFF2-40B4-BE49-F238E27FC236}">
                    <a16:creationId xmlns:a16="http://schemas.microsoft.com/office/drawing/2014/main" id="{F4C32D5F-D317-2A41-9B20-D5E7D1B73B84}"/>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53" name="Oval 52">
                <a:extLst>
                  <a:ext uri="{FF2B5EF4-FFF2-40B4-BE49-F238E27FC236}">
                    <a16:creationId xmlns:a16="http://schemas.microsoft.com/office/drawing/2014/main" id="{3533D2B4-4E69-1348-9200-50861655EFEF}"/>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60" name="chip" title="Icon of a computer chip">
              <a:extLst>
                <a:ext uri="{FF2B5EF4-FFF2-40B4-BE49-F238E27FC236}">
                  <a16:creationId xmlns:a16="http://schemas.microsoft.com/office/drawing/2014/main" id="{C02FDB71-802B-0640-B0B9-F23B84CE5FCC}"/>
                </a:ext>
              </a:extLst>
            </p:cNvPr>
            <p:cNvSpPr>
              <a:spLocks noChangeAspect="1" noEditPoints="1"/>
            </p:cNvSpPr>
            <p:nvPr/>
          </p:nvSpPr>
          <p:spPr bwMode="auto">
            <a:xfrm>
              <a:off x="8277448" y="3710048"/>
              <a:ext cx="358356" cy="365760"/>
            </a:xfrm>
            <a:custGeom>
              <a:avLst/>
              <a:gdLst>
                <a:gd name="T0" fmla="*/ 267 w 334"/>
                <a:gd name="T1" fmla="*/ 298 h 341"/>
                <a:gd name="T2" fmla="*/ 60 w 334"/>
                <a:gd name="T3" fmla="*/ 298 h 341"/>
                <a:gd name="T4" fmla="*/ 36 w 334"/>
                <a:gd name="T5" fmla="*/ 273 h 341"/>
                <a:gd name="T6" fmla="*/ 36 w 334"/>
                <a:gd name="T7" fmla="*/ 61 h 341"/>
                <a:gd name="T8" fmla="*/ 60 w 334"/>
                <a:gd name="T9" fmla="*/ 36 h 341"/>
                <a:gd name="T10" fmla="*/ 267 w 334"/>
                <a:gd name="T11" fmla="*/ 36 h 341"/>
                <a:gd name="T12" fmla="*/ 291 w 334"/>
                <a:gd name="T13" fmla="*/ 61 h 341"/>
                <a:gd name="T14" fmla="*/ 291 w 334"/>
                <a:gd name="T15" fmla="*/ 273 h 341"/>
                <a:gd name="T16" fmla="*/ 267 w 334"/>
                <a:gd name="T17" fmla="*/ 298 h 341"/>
                <a:gd name="T18" fmla="*/ 78 w 334"/>
                <a:gd name="T19" fmla="*/ 36 h 341"/>
                <a:gd name="T20" fmla="*/ 78 w 334"/>
                <a:gd name="T21" fmla="*/ 0 h 341"/>
                <a:gd name="T22" fmla="*/ 121 w 334"/>
                <a:gd name="T23" fmla="*/ 36 h 341"/>
                <a:gd name="T24" fmla="*/ 121 w 334"/>
                <a:gd name="T25" fmla="*/ 0 h 341"/>
                <a:gd name="T26" fmla="*/ 163 w 334"/>
                <a:gd name="T27" fmla="*/ 0 h 341"/>
                <a:gd name="T28" fmla="*/ 163 w 334"/>
                <a:gd name="T29" fmla="*/ 36 h 341"/>
                <a:gd name="T30" fmla="*/ 206 w 334"/>
                <a:gd name="T31" fmla="*/ 0 h 341"/>
                <a:gd name="T32" fmla="*/ 206 w 334"/>
                <a:gd name="T33" fmla="*/ 36 h 341"/>
                <a:gd name="T34" fmla="*/ 256 w 334"/>
                <a:gd name="T35" fmla="*/ 0 h 341"/>
                <a:gd name="T36" fmla="*/ 256 w 334"/>
                <a:gd name="T37" fmla="*/ 36 h 341"/>
                <a:gd name="T38" fmla="*/ 334 w 334"/>
                <a:gd name="T39" fmla="*/ 78 h 341"/>
                <a:gd name="T40" fmla="*/ 291 w 334"/>
                <a:gd name="T41" fmla="*/ 78 h 341"/>
                <a:gd name="T42" fmla="*/ 334 w 334"/>
                <a:gd name="T43" fmla="*/ 121 h 341"/>
                <a:gd name="T44" fmla="*/ 291 w 334"/>
                <a:gd name="T45" fmla="*/ 121 h 341"/>
                <a:gd name="T46" fmla="*/ 334 w 334"/>
                <a:gd name="T47" fmla="*/ 163 h 341"/>
                <a:gd name="T48" fmla="*/ 291 w 334"/>
                <a:gd name="T49" fmla="*/ 163 h 341"/>
                <a:gd name="T50" fmla="*/ 334 w 334"/>
                <a:gd name="T51" fmla="*/ 213 h 341"/>
                <a:gd name="T52" fmla="*/ 291 w 334"/>
                <a:gd name="T53" fmla="*/ 213 h 341"/>
                <a:gd name="T54" fmla="*/ 334 w 334"/>
                <a:gd name="T55" fmla="*/ 256 h 341"/>
                <a:gd name="T56" fmla="*/ 291 w 334"/>
                <a:gd name="T57" fmla="*/ 256 h 341"/>
                <a:gd name="T58" fmla="*/ 36 w 334"/>
                <a:gd name="T59" fmla="*/ 78 h 341"/>
                <a:gd name="T60" fmla="*/ 0 w 334"/>
                <a:gd name="T61" fmla="*/ 78 h 341"/>
                <a:gd name="T62" fmla="*/ 36 w 334"/>
                <a:gd name="T63" fmla="*/ 121 h 341"/>
                <a:gd name="T64" fmla="*/ 0 w 334"/>
                <a:gd name="T65" fmla="*/ 121 h 341"/>
                <a:gd name="T66" fmla="*/ 36 w 334"/>
                <a:gd name="T67" fmla="*/ 163 h 341"/>
                <a:gd name="T68" fmla="*/ 0 w 334"/>
                <a:gd name="T69" fmla="*/ 163 h 341"/>
                <a:gd name="T70" fmla="*/ 36 w 334"/>
                <a:gd name="T71" fmla="*/ 213 h 341"/>
                <a:gd name="T72" fmla="*/ 0 w 334"/>
                <a:gd name="T73" fmla="*/ 213 h 341"/>
                <a:gd name="T74" fmla="*/ 36 w 334"/>
                <a:gd name="T75" fmla="*/ 256 h 341"/>
                <a:gd name="T76" fmla="*/ 0 w 334"/>
                <a:gd name="T77" fmla="*/ 256 h 341"/>
                <a:gd name="T78" fmla="*/ 78 w 334"/>
                <a:gd name="T79" fmla="*/ 298 h 341"/>
                <a:gd name="T80" fmla="*/ 78 w 334"/>
                <a:gd name="T81" fmla="*/ 341 h 341"/>
                <a:gd name="T82" fmla="*/ 121 w 334"/>
                <a:gd name="T83" fmla="*/ 298 h 341"/>
                <a:gd name="T84" fmla="*/ 121 w 334"/>
                <a:gd name="T85" fmla="*/ 341 h 341"/>
                <a:gd name="T86" fmla="*/ 163 w 334"/>
                <a:gd name="T87" fmla="*/ 341 h 341"/>
                <a:gd name="T88" fmla="*/ 163 w 334"/>
                <a:gd name="T89" fmla="*/ 298 h 341"/>
                <a:gd name="T90" fmla="*/ 206 w 334"/>
                <a:gd name="T91" fmla="*/ 298 h 341"/>
                <a:gd name="T92" fmla="*/ 206 w 334"/>
                <a:gd name="T93" fmla="*/ 341 h 341"/>
                <a:gd name="T94" fmla="*/ 256 w 334"/>
                <a:gd name="T95" fmla="*/ 298 h 341"/>
                <a:gd name="T96" fmla="*/ 256 w 334"/>
                <a:gd name="T97" fmla="*/ 34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4" h="341">
                  <a:moveTo>
                    <a:pt x="267" y="298"/>
                  </a:moveTo>
                  <a:cubicBezTo>
                    <a:pt x="60" y="298"/>
                    <a:pt x="60" y="298"/>
                    <a:pt x="60" y="298"/>
                  </a:cubicBezTo>
                  <a:cubicBezTo>
                    <a:pt x="48" y="298"/>
                    <a:pt x="36" y="286"/>
                    <a:pt x="36" y="273"/>
                  </a:cubicBezTo>
                  <a:cubicBezTo>
                    <a:pt x="36" y="61"/>
                    <a:pt x="36" y="61"/>
                    <a:pt x="36" y="61"/>
                  </a:cubicBezTo>
                  <a:cubicBezTo>
                    <a:pt x="36" y="45"/>
                    <a:pt x="48" y="36"/>
                    <a:pt x="60" y="36"/>
                  </a:cubicBezTo>
                  <a:cubicBezTo>
                    <a:pt x="267" y="36"/>
                    <a:pt x="267" y="36"/>
                    <a:pt x="267" y="36"/>
                  </a:cubicBezTo>
                  <a:cubicBezTo>
                    <a:pt x="282" y="36"/>
                    <a:pt x="291" y="45"/>
                    <a:pt x="291" y="61"/>
                  </a:cubicBezTo>
                  <a:cubicBezTo>
                    <a:pt x="291" y="273"/>
                    <a:pt x="291" y="273"/>
                    <a:pt x="291" y="273"/>
                  </a:cubicBezTo>
                  <a:cubicBezTo>
                    <a:pt x="291" y="286"/>
                    <a:pt x="282" y="298"/>
                    <a:pt x="267" y="298"/>
                  </a:cubicBezTo>
                  <a:close/>
                  <a:moveTo>
                    <a:pt x="78" y="36"/>
                  </a:moveTo>
                  <a:cubicBezTo>
                    <a:pt x="78" y="0"/>
                    <a:pt x="78" y="0"/>
                    <a:pt x="78" y="0"/>
                  </a:cubicBezTo>
                  <a:moveTo>
                    <a:pt x="121" y="36"/>
                  </a:moveTo>
                  <a:cubicBezTo>
                    <a:pt x="121" y="0"/>
                    <a:pt x="121" y="0"/>
                    <a:pt x="121" y="0"/>
                  </a:cubicBezTo>
                  <a:moveTo>
                    <a:pt x="163" y="0"/>
                  </a:moveTo>
                  <a:cubicBezTo>
                    <a:pt x="163" y="36"/>
                    <a:pt x="163" y="36"/>
                    <a:pt x="163" y="36"/>
                  </a:cubicBezTo>
                  <a:moveTo>
                    <a:pt x="206" y="0"/>
                  </a:moveTo>
                  <a:cubicBezTo>
                    <a:pt x="206" y="36"/>
                    <a:pt x="206" y="36"/>
                    <a:pt x="206" y="36"/>
                  </a:cubicBezTo>
                  <a:moveTo>
                    <a:pt x="256" y="0"/>
                  </a:moveTo>
                  <a:cubicBezTo>
                    <a:pt x="256" y="36"/>
                    <a:pt x="256" y="36"/>
                    <a:pt x="256" y="36"/>
                  </a:cubicBezTo>
                  <a:moveTo>
                    <a:pt x="334" y="78"/>
                  </a:moveTo>
                  <a:cubicBezTo>
                    <a:pt x="291" y="78"/>
                    <a:pt x="291" y="78"/>
                    <a:pt x="291" y="78"/>
                  </a:cubicBezTo>
                  <a:moveTo>
                    <a:pt x="334" y="121"/>
                  </a:moveTo>
                  <a:cubicBezTo>
                    <a:pt x="291" y="121"/>
                    <a:pt x="291" y="121"/>
                    <a:pt x="291" y="121"/>
                  </a:cubicBezTo>
                  <a:moveTo>
                    <a:pt x="334" y="163"/>
                  </a:moveTo>
                  <a:cubicBezTo>
                    <a:pt x="291" y="163"/>
                    <a:pt x="291" y="163"/>
                    <a:pt x="291" y="163"/>
                  </a:cubicBezTo>
                  <a:moveTo>
                    <a:pt x="334" y="213"/>
                  </a:moveTo>
                  <a:cubicBezTo>
                    <a:pt x="291" y="213"/>
                    <a:pt x="291" y="213"/>
                    <a:pt x="291" y="213"/>
                  </a:cubicBezTo>
                  <a:moveTo>
                    <a:pt x="334" y="256"/>
                  </a:moveTo>
                  <a:cubicBezTo>
                    <a:pt x="291" y="256"/>
                    <a:pt x="291" y="256"/>
                    <a:pt x="291" y="256"/>
                  </a:cubicBezTo>
                  <a:moveTo>
                    <a:pt x="36" y="78"/>
                  </a:moveTo>
                  <a:cubicBezTo>
                    <a:pt x="0" y="78"/>
                    <a:pt x="0" y="78"/>
                    <a:pt x="0" y="78"/>
                  </a:cubicBezTo>
                  <a:moveTo>
                    <a:pt x="36" y="121"/>
                  </a:moveTo>
                  <a:cubicBezTo>
                    <a:pt x="0" y="121"/>
                    <a:pt x="0" y="121"/>
                    <a:pt x="0" y="121"/>
                  </a:cubicBezTo>
                  <a:moveTo>
                    <a:pt x="36" y="163"/>
                  </a:moveTo>
                  <a:cubicBezTo>
                    <a:pt x="0" y="163"/>
                    <a:pt x="0" y="163"/>
                    <a:pt x="0" y="163"/>
                  </a:cubicBezTo>
                  <a:moveTo>
                    <a:pt x="36" y="213"/>
                  </a:moveTo>
                  <a:cubicBezTo>
                    <a:pt x="0" y="213"/>
                    <a:pt x="0" y="213"/>
                    <a:pt x="0" y="213"/>
                  </a:cubicBezTo>
                  <a:moveTo>
                    <a:pt x="36" y="256"/>
                  </a:moveTo>
                  <a:cubicBezTo>
                    <a:pt x="0" y="256"/>
                    <a:pt x="0" y="256"/>
                    <a:pt x="0" y="256"/>
                  </a:cubicBezTo>
                  <a:moveTo>
                    <a:pt x="78" y="298"/>
                  </a:moveTo>
                  <a:cubicBezTo>
                    <a:pt x="78" y="341"/>
                    <a:pt x="78" y="341"/>
                    <a:pt x="78" y="341"/>
                  </a:cubicBezTo>
                  <a:moveTo>
                    <a:pt x="121" y="298"/>
                  </a:moveTo>
                  <a:cubicBezTo>
                    <a:pt x="121" y="341"/>
                    <a:pt x="121" y="341"/>
                    <a:pt x="121" y="341"/>
                  </a:cubicBezTo>
                  <a:moveTo>
                    <a:pt x="163" y="341"/>
                  </a:moveTo>
                  <a:cubicBezTo>
                    <a:pt x="163" y="298"/>
                    <a:pt x="163" y="298"/>
                    <a:pt x="163" y="298"/>
                  </a:cubicBezTo>
                  <a:moveTo>
                    <a:pt x="206" y="298"/>
                  </a:moveTo>
                  <a:cubicBezTo>
                    <a:pt x="206" y="341"/>
                    <a:pt x="206" y="341"/>
                    <a:pt x="206" y="341"/>
                  </a:cubicBezTo>
                  <a:moveTo>
                    <a:pt x="256" y="298"/>
                  </a:moveTo>
                  <a:cubicBezTo>
                    <a:pt x="256" y="341"/>
                    <a:pt x="256" y="341"/>
                    <a:pt x="256" y="341"/>
                  </a:cubicBezTo>
                </a:path>
              </a:pathLst>
            </a:custGeom>
            <a:noFill/>
            <a:ln w="15875"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gradFill>
                  <a:gsLst>
                    <a:gs pos="0">
                      <a:srgbClr val="505050"/>
                    </a:gs>
                    <a:gs pos="100000">
                      <a:srgbClr val="505050"/>
                    </a:gs>
                  </a:gsLst>
                </a:gradFill>
              </a:endParaRPr>
            </a:p>
          </p:txBody>
        </p:sp>
      </p:grpSp>
      <p:sp>
        <p:nvSpPr>
          <p:cNvPr id="61" name="TextBox 60">
            <a:extLst>
              <a:ext uri="{FF2B5EF4-FFF2-40B4-BE49-F238E27FC236}">
                <a16:creationId xmlns:a16="http://schemas.microsoft.com/office/drawing/2014/main" id="{DCCB8095-F49F-864D-A29F-FD58A14533BB}"/>
              </a:ext>
            </a:extLst>
          </p:cNvPr>
          <p:cNvSpPr txBox="1"/>
          <p:nvPr/>
        </p:nvSpPr>
        <p:spPr>
          <a:xfrm>
            <a:off x="8128000" y="4462594"/>
            <a:ext cx="1592262" cy="646331"/>
          </a:xfrm>
          <a:prstGeom prst="rect">
            <a:avLst/>
          </a:prstGeom>
          <a:noFill/>
        </p:spPr>
        <p:txBody>
          <a:bodyPr wrap="square" lIns="0" tIns="0" rIns="0" bIns="0" rtlCol="0">
            <a:spAutoFit/>
          </a:bodyPr>
          <a:lstStyle/>
          <a:p>
            <a:pPr algn="ctr"/>
            <a:r>
              <a:rPr lang="en-US" sz="1400">
                <a:latin typeface="+mj-lt"/>
              </a:rPr>
              <a:t>Tweak code/config to get desirable response</a:t>
            </a:r>
          </a:p>
        </p:txBody>
      </p:sp>
      <p:sp>
        <p:nvSpPr>
          <p:cNvPr id="38" name="TextBox 37">
            <a:extLst>
              <a:ext uri="{FF2B5EF4-FFF2-40B4-BE49-F238E27FC236}">
                <a16:creationId xmlns:a16="http://schemas.microsoft.com/office/drawing/2014/main" id="{30878ECC-D588-BD44-8BAC-7E365CB314C5}"/>
              </a:ext>
            </a:extLst>
          </p:cNvPr>
          <p:cNvSpPr txBox="1"/>
          <p:nvPr/>
        </p:nvSpPr>
        <p:spPr>
          <a:xfrm>
            <a:off x="10013950" y="2557577"/>
            <a:ext cx="1595438" cy="276999"/>
          </a:xfrm>
          <a:prstGeom prst="rect">
            <a:avLst/>
          </a:prstGeom>
          <a:noFill/>
        </p:spPr>
        <p:txBody>
          <a:bodyPr wrap="square" lIns="0" tIns="0" rIns="0" bIns="0" rtlCol="0" anchor="b">
            <a:spAutoFit/>
          </a:bodyPr>
          <a:lstStyle/>
          <a:p>
            <a:pPr algn="ctr"/>
            <a:r>
              <a:rPr lang="en-US" sz="1800">
                <a:solidFill>
                  <a:schemeClr val="accent1"/>
                </a:solidFill>
                <a:latin typeface="+mj-lt"/>
              </a:rPr>
              <a:t>Ship</a:t>
            </a:r>
          </a:p>
        </p:txBody>
      </p:sp>
      <p:grpSp>
        <p:nvGrpSpPr>
          <p:cNvPr id="45" name="Group 44" descr="Icon location">
            <a:extLst>
              <a:ext uri="{FF2B5EF4-FFF2-40B4-BE49-F238E27FC236}">
                <a16:creationId xmlns:a16="http://schemas.microsoft.com/office/drawing/2014/main" id="{C3B79A88-5EFC-8D44-BFF2-B8975143B27C}"/>
              </a:ext>
            </a:extLst>
          </p:cNvPr>
          <p:cNvGrpSpPr/>
          <p:nvPr/>
        </p:nvGrpSpPr>
        <p:grpSpPr>
          <a:xfrm>
            <a:off x="10173713" y="2987388"/>
            <a:ext cx="1242000" cy="1242000"/>
            <a:chOff x="10013950" y="3560884"/>
            <a:chExt cx="659875" cy="659875"/>
          </a:xfrm>
        </p:grpSpPr>
        <p:grpSp>
          <p:nvGrpSpPr>
            <p:cNvPr id="46" name="Group 45">
              <a:extLst>
                <a:ext uri="{FF2B5EF4-FFF2-40B4-BE49-F238E27FC236}">
                  <a16:creationId xmlns:a16="http://schemas.microsoft.com/office/drawing/2014/main" id="{403E3B28-5D0A-0E46-8C57-D0638D030BC9}"/>
                </a:ext>
              </a:extLst>
            </p:cNvPr>
            <p:cNvGrpSpPr/>
            <p:nvPr/>
          </p:nvGrpSpPr>
          <p:grpSpPr>
            <a:xfrm>
              <a:off x="10013950" y="3560884"/>
              <a:ext cx="659875" cy="659875"/>
              <a:chOff x="584200" y="3560884"/>
              <a:chExt cx="659875" cy="659875"/>
            </a:xfrm>
          </p:grpSpPr>
          <p:sp>
            <p:nvSpPr>
              <p:cNvPr id="48" name="Oval 47">
                <a:extLst>
                  <a:ext uri="{FF2B5EF4-FFF2-40B4-BE49-F238E27FC236}">
                    <a16:creationId xmlns:a16="http://schemas.microsoft.com/office/drawing/2014/main" id="{A695E4E3-D1DF-F241-B704-EDB3EBB23053}"/>
                  </a:ext>
                </a:extLst>
              </p:cNvPr>
              <p:cNvSpPr/>
              <p:nvPr/>
            </p:nvSpPr>
            <p:spPr bwMode="auto">
              <a:xfrm>
                <a:off x="584200" y="3560884"/>
                <a:ext cx="659875" cy="659875"/>
              </a:xfrm>
              <a:prstGeom prst="ellipse">
                <a:avLst/>
              </a:prstGeom>
              <a:solidFill>
                <a:schemeClr val="accent1"/>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sp>
            <p:nvSpPr>
              <p:cNvPr id="49" name="Oval 48">
                <a:extLst>
                  <a:ext uri="{FF2B5EF4-FFF2-40B4-BE49-F238E27FC236}">
                    <a16:creationId xmlns:a16="http://schemas.microsoft.com/office/drawing/2014/main" id="{1D076C33-22C2-A749-8329-AA829213EB3C}"/>
                  </a:ext>
                </a:extLst>
              </p:cNvPr>
              <p:cNvSpPr/>
              <p:nvPr/>
            </p:nvSpPr>
            <p:spPr bwMode="auto">
              <a:xfrm>
                <a:off x="624585" y="3601269"/>
                <a:ext cx="579104" cy="579104"/>
              </a:xfrm>
              <a:prstGeom prst="ellipse">
                <a:avLst/>
              </a:prstGeom>
              <a:solidFill>
                <a:schemeClr val="tx2"/>
              </a:solidFill>
              <a:ln w="254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sz="800">
                  <a:solidFill>
                    <a:srgbClr val="FFFFFF"/>
                  </a:solidFill>
                  <a:latin typeface="+mj-lt"/>
                  <a:ea typeface="Segoe UI" pitchFamily="34" charset="0"/>
                  <a:cs typeface="Segoe UI" pitchFamily="34" charset="0"/>
                </a:endParaRPr>
              </a:p>
            </p:txBody>
          </p:sp>
        </p:grpSp>
        <p:sp>
          <p:nvSpPr>
            <p:cNvPr id="47" name="globe_4" title="Icon of the earth">
              <a:extLst>
                <a:ext uri="{FF2B5EF4-FFF2-40B4-BE49-F238E27FC236}">
                  <a16:creationId xmlns:a16="http://schemas.microsoft.com/office/drawing/2014/main" id="{FA7E2955-9453-9345-929E-41467A6C01D9}"/>
                </a:ext>
              </a:extLst>
            </p:cNvPr>
            <p:cNvSpPr>
              <a:spLocks noChangeAspect="1" noEditPoints="1"/>
            </p:cNvSpPr>
            <p:nvPr/>
          </p:nvSpPr>
          <p:spPr bwMode="auto">
            <a:xfrm>
              <a:off x="10159303" y="3710048"/>
              <a:ext cx="361225" cy="365760"/>
            </a:xfrm>
            <a:custGeom>
              <a:avLst/>
              <a:gdLst>
                <a:gd name="T0" fmla="*/ 0 w 332"/>
                <a:gd name="T1" fmla="*/ 167 h 333"/>
                <a:gd name="T2" fmla="*/ 36 w 332"/>
                <a:gd name="T3" fmla="*/ 63 h 333"/>
                <a:gd name="T4" fmla="*/ 166 w 332"/>
                <a:gd name="T5" fmla="*/ 0 h 333"/>
                <a:gd name="T6" fmla="*/ 332 w 332"/>
                <a:gd name="T7" fmla="*/ 167 h 333"/>
                <a:gd name="T8" fmla="*/ 166 w 332"/>
                <a:gd name="T9" fmla="*/ 333 h 333"/>
                <a:gd name="T10" fmla="*/ 0 w 332"/>
                <a:gd name="T11" fmla="*/ 167 h 333"/>
                <a:gd name="T12" fmla="*/ 89 w 332"/>
                <a:gd name="T13" fmla="*/ 314 h 333"/>
                <a:gd name="T14" fmla="*/ 102 w 332"/>
                <a:gd name="T15" fmla="*/ 299 h 333"/>
                <a:gd name="T16" fmla="*/ 98 w 332"/>
                <a:gd name="T17" fmla="*/ 272 h 333"/>
                <a:gd name="T18" fmla="*/ 72 w 332"/>
                <a:gd name="T19" fmla="*/ 255 h 333"/>
                <a:gd name="T20" fmla="*/ 38 w 332"/>
                <a:gd name="T21" fmla="*/ 255 h 333"/>
                <a:gd name="T22" fmla="*/ 21 w 332"/>
                <a:gd name="T23" fmla="*/ 217 h 333"/>
                <a:gd name="T24" fmla="*/ 38 w 332"/>
                <a:gd name="T25" fmla="*/ 168 h 333"/>
                <a:gd name="T26" fmla="*/ 58 w 332"/>
                <a:gd name="T27" fmla="*/ 167 h 333"/>
                <a:gd name="T28" fmla="*/ 80 w 332"/>
                <a:gd name="T29" fmla="*/ 193 h 333"/>
                <a:gd name="T30" fmla="*/ 102 w 332"/>
                <a:gd name="T31" fmla="*/ 182 h 333"/>
                <a:gd name="T32" fmla="*/ 93 w 332"/>
                <a:gd name="T33" fmla="*/ 156 h 333"/>
                <a:gd name="T34" fmla="*/ 101 w 332"/>
                <a:gd name="T35" fmla="*/ 124 h 333"/>
                <a:gd name="T36" fmla="*/ 145 w 332"/>
                <a:gd name="T37" fmla="*/ 80 h 333"/>
                <a:gd name="T38" fmla="*/ 119 w 332"/>
                <a:gd name="T39" fmla="*/ 47 h 333"/>
                <a:gd name="T40" fmla="*/ 101 w 332"/>
                <a:gd name="T41" fmla="*/ 68 h 333"/>
                <a:gd name="T42" fmla="*/ 32 w 332"/>
                <a:gd name="T43" fmla="*/ 68 h 333"/>
                <a:gd name="T44" fmla="*/ 251 w 332"/>
                <a:gd name="T45" fmla="*/ 24 h 333"/>
                <a:gd name="T46" fmla="*/ 187 w 332"/>
                <a:gd name="T47" fmla="*/ 56 h 333"/>
                <a:gd name="T48" fmla="*/ 201 w 332"/>
                <a:gd name="T49" fmla="*/ 92 h 333"/>
                <a:gd name="T50" fmla="*/ 235 w 332"/>
                <a:gd name="T51" fmla="*/ 92 h 333"/>
                <a:gd name="T52" fmla="*/ 219 w 332"/>
                <a:gd name="T53" fmla="*/ 115 h 333"/>
                <a:gd name="T54" fmla="*/ 187 w 332"/>
                <a:gd name="T55" fmla="*/ 130 h 333"/>
                <a:gd name="T56" fmla="*/ 161 w 332"/>
                <a:gd name="T57" fmla="*/ 168 h 333"/>
                <a:gd name="T58" fmla="*/ 169 w 332"/>
                <a:gd name="T59" fmla="*/ 204 h 333"/>
                <a:gd name="T60" fmla="*/ 206 w 332"/>
                <a:gd name="T61" fmla="*/ 225 h 333"/>
                <a:gd name="T62" fmla="*/ 218 w 332"/>
                <a:gd name="T63" fmla="*/ 212 h 333"/>
                <a:gd name="T64" fmla="*/ 229 w 332"/>
                <a:gd name="T65" fmla="*/ 244 h 333"/>
                <a:gd name="T66" fmla="*/ 217 w 332"/>
                <a:gd name="T67" fmla="*/ 289 h 333"/>
                <a:gd name="T68" fmla="*/ 245 w 332"/>
                <a:gd name="T69" fmla="*/ 276 h 333"/>
                <a:gd name="T70" fmla="*/ 259 w 332"/>
                <a:gd name="T71" fmla="*/ 256 h 333"/>
                <a:gd name="T72" fmla="*/ 259 w 332"/>
                <a:gd name="T73" fmla="*/ 168 h 333"/>
                <a:gd name="T74" fmla="*/ 239 w 332"/>
                <a:gd name="T75" fmla="*/ 137 h 333"/>
                <a:gd name="T76" fmla="*/ 259 w 332"/>
                <a:gd name="T77" fmla="*/ 124 h 333"/>
                <a:gd name="T78" fmla="*/ 284 w 332"/>
                <a:gd name="T79" fmla="*/ 137 h 333"/>
                <a:gd name="T80" fmla="*/ 306 w 332"/>
                <a:gd name="T81" fmla="*/ 170 h 333"/>
                <a:gd name="T82" fmla="*/ 306 w 332"/>
                <a:gd name="T83" fmla="*/ 186 h 333"/>
                <a:gd name="T84" fmla="*/ 332 w 332"/>
                <a:gd name="T85" fmla="*/ 181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2" h="333">
                  <a:moveTo>
                    <a:pt x="0" y="167"/>
                  </a:moveTo>
                  <a:cubicBezTo>
                    <a:pt x="0" y="128"/>
                    <a:pt x="13" y="92"/>
                    <a:pt x="36" y="63"/>
                  </a:cubicBezTo>
                  <a:cubicBezTo>
                    <a:pt x="66" y="25"/>
                    <a:pt x="113" y="0"/>
                    <a:pt x="166" y="0"/>
                  </a:cubicBezTo>
                  <a:cubicBezTo>
                    <a:pt x="258" y="0"/>
                    <a:pt x="332" y="75"/>
                    <a:pt x="332" y="167"/>
                  </a:cubicBezTo>
                  <a:cubicBezTo>
                    <a:pt x="332" y="258"/>
                    <a:pt x="258" y="333"/>
                    <a:pt x="166" y="333"/>
                  </a:cubicBezTo>
                  <a:cubicBezTo>
                    <a:pt x="74" y="333"/>
                    <a:pt x="0" y="258"/>
                    <a:pt x="0" y="167"/>
                  </a:cubicBezTo>
                  <a:close/>
                  <a:moveTo>
                    <a:pt x="89" y="314"/>
                  </a:moveTo>
                  <a:cubicBezTo>
                    <a:pt x="102" y="299"/>
                    <a:pt x="102" y="299"/>
                    <a:pt x="102" y="299"/>
                  </a:cubicBezTo>
                  <a:cubicBezTo>
                    <a:pt x="98" y="272"/>
                    <a:pt x="98" y="272"/>
                    <a:pt x="98" y="272"/>
                  </a:cubicBezTo>
                  <a:cubicBezTo>
                    <a:pt x="72" y="255"/>
                    <a:pt x="72" y="255"/>
                    <a:pt x="72" y="255"/>
                  </a:cubicBezTo>
                  <a:cubicBezTo>
                    <a:pt x="38" y="255"/>
                    <a:pt x="38" y="255"/>
                    <a:pt x="38" y="255"/>
                  </a:cubicBezTo>
                  <a:cubicBezTo>
                    <a:pt x="21" y="217"/>
                    <a:pt x="21" y="217"/>
                    <a:pt x="21" y="217"/>
                  </a:cubicBezTo>
                  <a:cubicBezTo>
                    <a:pt x="38" y="168"/>
                    <a:pt x="38" y="168"/>
                    <a:pt x="38" y="168"/>
                  </a:cubicBezTo>
                  <a:cubicBezTo>
                    <a:pt x="58" y="167"/>
                    <a:pt x="58" y="167"/>
                    <a:pt x="58" y="167"/>
                  </a:cubicBezTo>
                  <a:cubicBezTo>
                    <a:pt x="80" y="193"/>
                    <a:pt x="80" y="193"/>
                    <a:pt x="80" y="193"/>
                  </a:cubicBezTo>
                  <a:cubicBezTo>
                    <a:pt x="102" y="182"/>
                    <a:pt x="102" y="182"/>
                    <a:pt x="102" y="182"/>
                  </a:cubicBezTo>
                  <a:cubicBezTo>
                    <a:pt x="93" y="156"/>
                    <a:pt x="93" y="156"/>
                    <a:pt x="93" y="156"/>
                  </a:cubicBezTo>
                  <a:cubicBezTo>
                    <a:pt x="101" y="124"/>
                    <a:pt x="101" y="124"/>
                    <a:pt x="101" y="124"/>
                  </a:cubicBezTo>
                  <a:cubicBezTo>
                    <a:pt x="145" y="80"/>
                    <a:pt x="145" y="80"/>
                    <a:pt x="145" y="80"/>
                  </a:cubicBezTo>
                  <a:cubicBezTo>
                    <a:pt x="119" y="47"/>
                    <a:pt x="119" y="47"/>
                    <a:pt x="119" y="47"/>
                  </a:cubicBezTo>
                  <a:cubicBezTo>
                    <a:pt x="101" y="68"/>
                    <a:pt x="101" y="68"/>
                    <a:pt x="101" y="68"/>
                  </a:cubicBezTo>
                  <a:cubicBezTo>
                    <a:pt x="32" y="68"/>
                    <a:pt x="32" y="68"/>
                    <a:pt x="32" y="68"/>
                  </a:cubicBezTo>
                  <a:moveTo>
                    <a:pt x="251" y="24"/>
                  </a:moveTo>
                  <a:cubicBezTo>
                    <a:pt x="187" y="56"/>
                    <a:pt x="187" y="56"/>
                    <a:pt x="187" y="56"/>
                  </a:cubicBezTo>
                  <a:cubicBezTo>
                    <a:pt x="201" y="92"/>
                    <a:pt x="201" y="92"/>
                    <a:pt x="201" y="92"/>
                  </a:cubicBezTo>
                  <a:cubicBezTo>
                    <a:pt x="235" y="92"/>
                    <a:pt x="235" y="92"/>
                    <a:pt x="235" y="92"/>
                  </a:cubicBezTo>
                  <a:cubicBezTo>
                    <a:pt x="219" y="115"/>
                    <a:pt x="219" y="115"/>
                    <a:pt x="219" y="115"/>
                  </a:cubicBezTo>
                  <a:cubicBezTo>
                    <a:pt x="187" y="130"/>
                    <a:pt x="187" y="130"/>
                    <a:pt x="187" y="130"/>
                  </a:cubicBezTo>
                  <a:cubicBezTo>
                    <a:pt x="161" y="168"/>
                    <a:pt x="161" y="168"/>
                    <a:pt x="161" y="168"/>
                  </a:cubicBezTo>
                  <a:cubicBezTo>
                    <a:pt x="169" y="204"/>
                    <a:pt x="169" y="204"/>
                    <a:pt x="169" y="204"/>
                  </a:cubicBezTo>
                  <a:cubicBezTo>
                    <a:pt x="206" y="225"/>
                    <a:pt x="206" y="225"/>
                    <a:pt x="206" y="225"/>
                  </a:cubicBezTo>
                  <a:cubicBezTo>
                    <a:pt x="218" y="212"/>
                    <a:pt x="218" y="212"/>
                    <a:pt x="218" y="212"/>
                  </a:cubicBezTo>
                  <a:cubicBezTo>
                    <a:pt x="229" y="244"/>
                    <a:pt x="229" y="244"/>
                    <a:pt x="229" y="244"/>
                  </a:cubicBezTo>
                  <a:cubicBezTo>
                    <a:pt x="217" y="289"/>
                    <a:pt x="217" y="289"/>
                    <a:pt x="217" y="289"/>
                  </a:cubicBezTo>
                  <a:cubicBezTo>
                    <a:pt x="245" y="276"/>
                    <a:pt x="245" y="276"/>
                    <a:pt x="245" y="276"/>
                  </a:cubicBezTo>
                  <a:cubicBezTo>
                    <a:pt x="259" y="256"/>
                    <a:pt x="259" y="256"/>
                    <a:pt x="259" y="256"/>
                  </a:cubicBezTo>
                  <a:cubicBezTo>
                    <a:pt x="259" y="168"/>
                    <a:pt x="259" y="168"/>
                    <a:pt x="259" y="168"/>
                  </a:cubicBezTo>
                  <a:cubicBezTo>
                    <a:pt x="239" y="137"/>
                    <a:pt x="239" y="137"/>
                    <a:pt x="239" y="137"/>
                  </a:cubicBezTo>
                  <a:cubicBezTo>
                    <a:pt x="259" y="124"/>
                    <a:pt x="259" y="124"/>
                    <a:pt x="259" y="124"/>
                  </a:cubicBezTo>
                  <a:cubicBezTo>
                    <a:pt x="284" y="137"/>
                    <a:pt x="284" y="137"/>
                    <a:pt x="284" y="137"/>
                  </a:cubicBezTo>
                  <a:cubicBezTo>
                    <a:pt x="306" y="170"/>
                    <a:pt x="306" y="170"/>
                    <a:pt x="306" y="170"/>
                  </a:cubicBezTo>
                  <a:cubicBezTo>
                    <a:pt x="306" y="186"/>
                    <a:pt x="306" y="186"/>
                    <a:pt x="306" y="186"/>
                  </a:cubicBezTo>
                  <a:cubicBezTo>
                    <a:pt x="332" y="181"/>
                    <a:pt x="332" y="181"/>
                    <a:pt x="332" y="181"/>
                  </a:cubicBezTo>
                </a:path>
              </a:pathLst>
            </a:custGeom>
            <a:noFill/>
            <a:ln w="15875" cap="flat">
              <a:solidFill>
                <a:schemeClr val="bg1"/>
              </a:solidFill>
              <a:prstDash val="soli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900">
                <a:gradFill>
                  <a:gsLst>
                    <a:gs pos="0">
                      <a:srgbClr val="505050"/>
                    </a:gs>
                    <a:gs pos="100000">
                      <a:srgbClr val="505050"/>
                    </a:gs>
                  </a:gsLst>
                </a:gradFill>
              </a:endParaRPr>
            </a:p>
          </p:txBody>
        </p:sp>
      </p:grpSp>
      <p:sp>
        <p:nvSpPr>
          <p:cNvPr id="62" name="TextBox 61">
            <a:extLst>
              <a:ext uri="{FF2B5EF4-FFF2-40B4-BE49-F238E27FC236}">
                <a16:creationId xmlns:a16="http://schemas.microsoft.com/office/drawing/2014/main" id="{F30174B2-1C13-B445-9280-1EF52A83F5B3}"/>
              </a:ext>
            </a:extLst>
          </p:cNvPr>
          <p:cNvSpPr txBox="1"/>
          <p:nvPr/>
        </p:nvSpPr>
        <p:spPr>
          <a:xfrm>
            <a:off x="10013950" y="4462594"/>
            <a:ext cx="1595438" cy="646331"/>
          </a:xfrm>
          <a:prstGeom prst="rect">
            <a:avLst/>
          </a:prstGeom>
          <a:noFill/>
        </p:spPr>
        <p:txBody>
          <a:bodyPr wrap="square" lIns="0" tIns="0" rIns="0" bIns="0" rtlCol="0">
            <a:spAutoFit/>
          </a:bodyPr>
          <a:lstStyle/>
          <a:p>
            <a:pPr algn="ctr"/>
            <a:r>
              <a:rPr lang="en-US" sz="1400">
                <a:latin typeface="+mj-lt"/>
              </a:rPr>
              <a:t>Repeat previous steps until satisfactory</a:t>
            </a:r>
          </a:p>
        </p:txBody>
      </p:sp>
      <p:pic>
        <p:nvPicPr>
          <p:cNvPr id="63" name="Picture 62" descr="Icon&#10;&#10;Description automatically generated">
            <a:extLst>
              <a:ext uri="{FF2B5EF4-FFF2-40B4-BE49-F238E27FC236}">
                <a16:creationId xmlns:a16="http://schemas.microsoft.com/office/drawing/2014/main" id="{150C0A87-A5A0-4A5D-BC59-2E46C166A3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spTree>
    <p:extLst>
      <p:ext uri="{BB962C8B-B14F-4D97-AF65-F5344CB8AC3E}">
        <p14:creationId xmlns:p14="http://schemas.microsoft.com/office/powerpoint/2010/main" val="367873966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4137-ED43-1F4B-A8A8-FBBDF2B6789C}"/>
              </a:ext>
            </a:extLst>
          </p:cNvPr>
          <p:cNvSpPr>
            <a:spLocks noGrp="1"/>
          </p:cNvSpPr>
          <p:nvPr>
            <p:ph type="title"/>
          </p:nvPr>
        </p:nvSpPr>
        <p:spPr/>
        <p:txBody>
          <a:bodyPr/>
          <a:lstStyle/>
          <a:p>
            <a:r>
              <a:rPr lang="en-US"/>
              <a:t>Results</a:t>
            </a:r>
          </a:p>
        </p:txBody>
      </p:sp>
      <p:sp>
        <p:nvSpPr>
          <p:cNvPr id="38" name="Title 1">
            <a:extLst>
              <a:ext uri="{FF2B5EF4-FFF2-40B4-BE49-F238E27FC236}">
                <a16:creationId xmlns:a16="http://schemas.microsoft.com/office/drawing/2014/main" id="{57C115EB-47F6-7340-9249-EB23D6DE2877}"/>
              </a:ext>
            </a:extLst>
          </p:cNvPr>
          <p:cNvSpPr txBox="1">
            <a:spLocks/>
          </p:cNvSpPr>
          <p:nvPr/>
        </p:nvSpPr>
        <p:spPr>
          <a:xfrm>
            <a:off x="7650733" y="1925431"/>
            <a:ext cx="3956050" cy="971550"/>
          </a:xfrm>
          <a:prstGeom prst="rect">
            <a:avLst/>
          </a:prstGeom>
        </p:spPr>
        <p:txBody>
          <a:bodyPr anchor="t"/>
          <a:lstStyle>
            <a:lvl1pPr algn="l" defTabSz="914400" rtl="0" eaLnBrk="1" latinLnBrk="0" hangingPunct="1">
              <a:lnSpc>
                <a:spcPct val="90000"/>
              </a:lnSpc>
              <a:spcBef>
                <a:spcPct val="0"/>
              </a:spcBef>
              <a:buNone/>
              <a:defRPr sz="4400" b="1" i="0" kern="1200">
                <a:solidFill>
                  <a:schemeClr val="tx1"/>
                </a:solidFill>
                <a:latin typeface="Segoe UI Semibold" panose="020B0502040204020203" pitchFamily="34" charset="0"/>
                <a:ea typeface="+mj-ea"/>
                <a:cs typeface="Segoe UI Semibold" panose="020B0502040204020203"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Segoe UI Semibold" panose="020B0502040204020203" pitchFamily="34" charset="0"/>
                <a:ea typeface="+mj-ea"/>
                <a:cs typeface="Segoe UI Semibold" panose="020B0502040204020203" pitchFamily="34" charset="0"/>
              </a:rPr>
              <a:t>Majority match</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a:ln>
                  <a:noFill/>
                </a:ln>
                <a:solidFill>
                  <a:srgbClr val="737373"/>
                </a:solidFill>
                <a:effectLst/>
                <a:uLnTx/>
                <a:uFillTx/>
                <a:latin typeface="Segoe UI" panose="020B0502040204020203" pitchFamily="34" charset="0"/>
                <a:ea typeface="+mj-ea"/>
                <a:cs typeface="Segoe UI" panose="020B0502040204020203" pitchFamily="34" charset="0"/>
              </a:rPr>
              <a:t>Around 86% of responses were identical </a:t>
            </a:r>
          </a:p>
        </p:txBody>
      </p:sp>
      <p:sp>
        <p:nvSpPr>
          <p:cNvPr id="39" name="Title 1">
            <a:extLst>
              <a:ext uri="{FF2B5EF4-FFF2-40B4-BE49-F238E27FC236}">
                <a16:creationId xmlns:a16="http://schemas.microsoft.com/office/drawing/2014/main" id="{E991F7A9-410B-1E41-B22E-F0B82A6F2EE5}"/>
              </a:ext>
            </a:extLst>
          </p:cNvPr>
          <p:cNvSpPr txBox="1">
            <a:spLocks/>
          </p:cNvSpPr>
          <p:nvPr/>
        </p:nvSpPr>
        <p:spPr>
          <a:xfrm>
            <a:off x="7650733" y="2989470"/>
            <a:ext cx="3956050" cy="971550"/>
          </a:xfrm>
          <a:prstGeom prst="rect">
            <a:avLst/>
          </a:prstGeom>
        </p:spPr>
        <p:txBody>
          <a:bodyPr anchor="t"/>
          <a:lstStyle>
            <a:lvl1pPr algn="l" defTabSz="914400" rtl="0" eaLnBrk="1" latinLnBrk="0" hangingPunct="1">
              <a:lnSpc>
                <a:spcPct val="90000"/>
              </a:lnSpc>
              <a:spcBef>
                <a:spcPct val="0"/>
              </a:spcBef>
              <a:buNone/>
              <a:defRPr sz="4400" b="1" i="0" kern="1200">
                <a:solidFill>
                  <a:schemeClr val="tx1"/>
                </a:solidFill>
                <a:latin typeface="Segoe UI Semibold" panose="020B0502040204020203" pitchFamily="34" charset="0"/>
                <a:ea typeface="+mj-ea"/>
                <a:cs typeface="Segoe UI Semibold" panose="020B0502040204020203"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Segoe UI Semibold" panose="020B0502040204020203" pitchFamily="34" charset="0"/>
                <a:ea typeface="+mj-ea"/>
                <a:cs typeface="Segoe UI Semibold" panose="020B0502040204020203" pitchFamily="34" charset="0"/>
              </a:rPr>
              <a:t>Ignorable differences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a:ln>
                  <a:noFill/>
                </a:ln>
                <a:solidFill>
                  <a:srgbClr val="737373"/>
                </a:solidFill>
                <a:effectLst/>
                <a:uLnTx/>
                <a:uFillTx/>
                <a:latin typeface="Segoe UI" panose="020B0502040204020203" pitchFamily="34" charset="0"/>
                <a:ea typeface="+mj-ea"/>
                <a:cs typeface="Segoe UI" panose="020B0502040204020203" pitchFamily="34" charset="0"/>
              </a:rPr>
              <a:t>SERVFAIL vs NXDOMAIN	= Not a deal breaker</a:t>
            </a:r>
          </a:p>
          <a:p>
            <a:pPr>
              <a:lnSpc>
                <a:spcPct val="100000"/>
              </a:lnSpc>
              <a:defRPr/>
            </a:pPr>
            <a:r>
              <a:rPr lang="en-US" sz="1200" b="0">
                <a:solidFill>
                  <a:srgbClr val="737373"/>
                </a:solidFill>
                <a:latin typeface="Segoe UI" panose="020B0502040204020203" pitchFamily="34" charset="0"/>
                <a:cs typeface="Segoe UI" panose="020B0502040204020203" pitchFamily="34" charset="0"/>
              </a:rPr>
              <a:t>Compression difference	= </a:t>
            </a:r>
            <a:r>
              <a:rPr kumimoji="0" lang="en-US" sz="1200" b="0" i="0" u="none" strike="noStrike" kern="1200" cap="none" spc="0" normalizeH="0" baseline="0" noProof="0">
                <a:ln>
                  <a:noFill/>
                </a:ln>
                <a:solidFill>
                  <a:srgbClr val="737373"/>
                </a:solidFill>
                <a:effectLst/>
                <a:uLnTx/>
                <a:uFillTx/>
                <a:latin typeface="Segoe UI" panose="020B0502040204020203" pitchFamily="34" charset="0"/>
                <a:ea typeface="+mj-ea"/>
                <a:cs typeface="Segoe UI" panose="020B0502040204020203" pitchFamily="34" charset="0"/>
              </a:rPr>
              <a:t>Not a deal breaker</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a:ln>
                  <a:noFill/>
                </a:ln>
                <a:solidFill>
                  <a:srgbClr val="737373"/>
                </a:solidFill>
                <a:effectLst/>
                <a:uLnTx/>
                <a:uFillTx/>
                <a:latin typeface="Segoe UI" panose="020B0502040204020203" pitchFamily="34" charset="0"/>
                <a:ea typeface="+mj-ea"/>
                <a:cs typeface="Segoe UI" panose="020B0502040204020203" pitchFamily="34" charset="0"/>
              </a:rPr>
              <a:t>Missing Glue records	= You get the gist!</a:t>
            </a:r>
          </a:p>
        </p:txBody>
      </p:sp>
      <p:sp>
        <p:nvSpPr>
          <p:cNvPr id="40" name="Title 1">
            <a:extLst>
              <a:ext uri="{FF2B5EF4-FFF2-40B4-BE49-F238E27FC236}">
                <a16:creationId xmlns:a16="http://schemas.microsoft.com/office/drawing/2014/main" id="{8E43C730-152F-344D-8591-BD70D989C274}"/>
              </a:ext>
            </a:extLst>
          </p:cNvPr>
          <p:cNvSpPr txBox="1">
            <a:spLocks/>
          </p:cNvSpPr>
          <p:nvPr/>
        </p:nvSpPr>
        <p:spPr>
          <a:xfrm>
            <a:off x="7650733" y="4298121"/>
            <a:ext cx="3956050" cy="971550"/>
          </a:xfrm>
          <a:prstGeom prst="rect">
            <a:avLst/>
          </a:prstGeom>
        </p:spPr>
        <p:txBody>
          <a:bodyPr anchor="t"/>
          <a:lstStyle>
            <a:lvl1pPr algn="l" defTabSz="914400" rtl="0" eaLnBrk="1" latinLnBrk="0" hangingPunct="1">
              <a:lnSpc>
                <a:spcPct val="90000"/>
              </a:lnSpc>
              <a:spcBef>
                <a:spcPct val="0"/>
              </a:spcBef>
              <a:buNone/>
              <a:defRPr sz="4400" b="1" i="0" kern="1200">
                <a:solidFill>
                  <a:schemeClr val="tx1"/>
                </a:solidFill>
                <a:latin typeface="Segoe UI Semibold" panose="020B0502040204020203" pitchFamily="34" charset="0"/>
                <a:ea typeface="+mj-ea"/>
                <a:cs typeface="Segoe UI Semibold" panose="020B0502040204020203"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a:ln>
                  <a:noFill/>
                </a:ln>
                <a:solidFill>
                  <a:srgbClr val="737373"/>
                </a:solidFill>
                <a:effectLst/>
                <a:uLnTx/>
                <a:uFillTx/>
                <a:latin typeface="Segoe UI" panose="020B0502040204020203" pitchFamily="34" charset="0"/>
                <a:ea typeface="+mj-ea"/>
                <a:cs typeface="Segoe UI" panose="020B0502040204020203" pitchFamily="34" charset="0"/>
              </a:rPr>
              <a:t> </a:t>
            </a:r>
          </a:p>
        </p:txBody>
      </p:sp>
      <p:graphicFrame>
        <p:nvGraphicFramePr>
          <p:cNvPr id="15" name="Chart 14">
            <a:extLst>
              <a:ext uri="{FF2B5EF4-FFF2-40B4-BE49-F238E27FC236}">
                <a16:creationId xmlns:a16="http://schemas.microsoft.com/office/drawing/2014/main" id="{276F3534-A7F2-49BE-9DA5-2CFD57ACE8E3}"/>
              </a:ext>
            </a:extLst>
          </p:cNvPr>
          <p:cNvGraphicFramePr>
            <a:graphicFrameLocks/>
          </p:cNvGraphicFramePr>
          <p:nvPr>
            <p:extLst>
              <p:ext uri="{D42A27DB-BD31-4B8C-83A1-F6EECF244321}">
                <p14:modId xmlns:p14="http://schemas.microsoft.com/office/powerpoint/2010/main" val="2175513229"/>
              </p:ext>
            </p:extLst>
          </p:nvPr>
        </p:nvGraphicFramePr>
        <p:xfrm>
          <a:off x="622025" y="1846469"/>
          <a:ext cx="6447597" cy="376134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descr="Icon&#10;&#10;Description automatically generated">
            <a:extLst>
              <a:ext uri="{FF2B5EF4-FFF2-40B4-BE49-F238E27FC236}">
                <a16:creationId xmlns:a16="http://schemas.microsoft.com/office/drawing/2014/main" id="{5E27E288-6087-4CC9-B391-93CA42D22A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spTree>
    <p:extLst>
      <p:ext uri="{BB962C8B-B14F-4D97-AF65-F5344CB8AC3E}">
        <p14:creationId xmlns:p14="http://schemas.microsoft.com/office/powerpoint/2010/main" val="32254279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69FBD3-B87C-4BE2-9480-18288321C49C}"/>
              </a:ext>
            </a:extLst>
          </p:cNvPr>
          <p:cNvSpPr/>
          <p:nvPr/>
        </p:nvSpPr>
        <p:spPr bwMode="auto">
          <a:xfrm>
            <a:off x="293899" y="6146159"/>
            <a:ext cx="3943668" cy="567908"/>
          </a:xfrm>
          <a:prstGeom prst="rect">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pic>
        <p:nvPicPr>
          <p:cNvPr id="66" name="Content Placeholder 17">
            <a:extLst>
              <a:ext uri="{FF2B5EF4-FFF2-40B4-BE49-F238E27FC236}">
                <a16:creationId xmlns:a16="http://schemas.microsoft.com/office/drawing/2014/main" id="{30343812-401B-4C1D-B2A3-4638B52246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58193" y="4485100"/>
            <a:ext cx="440574" cy="440574"/>
          </a:xfrm>
          <a:prstGeom prst="rect">
            <a:avLst/>
          </a:prstGeom>
        </p:spPr>
      </p:pic>
      <p:pic>
        <p:nvPicPr>
          <p:cNvPr id="67" name="Content Placeholder 17">
            <a:extLst>
              <a:ext uri="{FF2B5EF4-FFF2-40B4-BE49-F238E27FC236}">
                <a16:creationId xmlns:a16="http://schemas.microsoft.com/office/drawing/2014/main" id="{3FA18941-A309-4A18-9CCA-2227635FBA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58193" y="5034070"/>
            <a:ext cx="440574" cy="440574"/>
          </a:xfrm>
          <a:prstGeom prst="rect">
            <a:avLst/>
          </a:prstGeom>
        </p:spPr>
      </p:pic>
      <p:sp>
        <p:nvSpPr>
          <p:cNvPr id="33" name="Rectangle: Rounded Corners 32">
            <a:extLst>
              <a:ext uri="{FF2B5EF4-FFF2-40B4-BE49-F238E27FC236}">
                <a16:creationId xmlns:a16="http://schemas.microsoft.com/office/drawing/2014/main" id="{BBBCBAEA-2F5C-40EE-A951-4F508ED45B41}"/>
              </a:ext>
            </a:extLst>
          </p:cNvPr>
          <p:cNvSpPr/>
          <p:nvPr/>
        </p:nvSpPr>
        <p:spPr bwMode="auto">
          <a:xfrm>
            <a:off x="11163213" y="2777544"/>
            <a:ext cx="569452" cy="3393272"/>
          </a:xfrm>
          <a:prstGeom prst="roundRect">
            <a:avLst/>
          </a:prstGeom>
          <a:gradFill flip="none" rotWithShape="1">
            <a:gsLst>
              <a:gs pos="0">
                <a:srgbClr val="1FC2D7">
                  <a:tint val="66000"/>
                  <a:satMod val="160000"/>
                </a:srgbClr>
              </a:gs>
              <a:gs pos="50000">
                <a:srgbClr val="1FC2D7">
                  <a:tint val="44500"/>
                  <a:satMod val="160000"/>
                </a:srgbClr>
              </a:gs>
              <a:gs pos="100000">
                <a:srgbClr val="1FC2D7">
                  <a:tint val="23500"/>
                  <a:satMod val="160000"/>
                </a:srgbClr>
              </a:gs>
            </a:gsLst>
            <a:lin ang="135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32" name="Rectangle: Rounded Corners 31">
            <a:extLst>
              <a:ext uri="{FF2B5EF4-FFF2-40B4-BE49-F238E27FC236}">
                <a16:creationId xmlns:a16="http://schemas.microsoft.com/office/drawing/2014/main" id="{92FE32E2-ED1A-4204-BE2C-36C8FDB129EF}"/>
              </a:ext>
            </a:extLst>
          </p:cNvPr>
          <p:cNvSpPr/>
          <p:nvPr/>
        </p:nvSpPr>
        <p:spPr bwMode="auto">
          <a:xfrm>
            <a:off x="6671732" y="2777545"/>
            <a:ext cx="569452" cy="3393272"/>
          </a:xfrm>
          <a:prstGeom prst="roundRect">
            <a:avLst/>
          </a:prstGeom>
          <a:gradFill flip="none" rotWithShape="1">
            <a:gsLst>
              <a:gs pos="0">
                <a:srgbClr val="9BF00B">
                  <a:tint val="66000"/>
                  <a:satMod val="160000"/>
                </a:srgbClr>
              </a:gs>
              <a:gs pos="50000">
                <a:srgbClr val="9BF00B">
                  <a:tint val="44500"/>
                  <a:satMod val="160000"/>
                </a:srgbClr>
              </a:gs>
              <a:gs pos="100000">
                <a:srgbClr val="9BF00B">
                  <a:tint val="23500"/>
                  <a:satMod val="160000"/>
                </a:srgbClr>
              </a:gs>
            </a:gsLst>
            <a:lin ang="1350000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19" name="Arrow: Right 18">
            <a:extLst>
              <a:ext uri="{FF2B5EF4-FFF2-40B4-BE49-F238E27FC236}">
                <a16:creationId xmlns:a16="http://schemas.microsoft.com/office/drawing/2014/main" id="{DD20FB5A-215C-468F-9482-4B1FAFD2929A}"/>
              </a:ext>
            </a:extLst>
          </p:cNvPr>
          <p:cNvSpPr/>
          <p:nvPr/>
        </p:nvSpPr>
        <p:spPr bwMode="auto">
          <a:xfrm>
            <a:off x="7425311" y="2777545"/>
            <a:ext cx="3564425" cy="407898"/>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4C54DF46-B71A-47D1-A549-D3B0FE9B07AC}"/>
              </a:ext>
            </a:extLst>
          </p:cNvPr>
          <p:cNvSpPr>
            <a:spLocks noGrp="1"/>
          </p:cNvSpPr>
          <p:nvPr>
            <p:ph type="title"/>
          </p:nvPr>
        </p:nvSpPr>
        <p:spPr/>
        <p:txBody>
          <a:bodyPr/>
          <a:lstStyle/>
          <a:p>
            <a:r>
              <a:rPr lang="en-US">
                <a:cs typeface="Segoe UI"/>
              </a:rPr>
              <a:t>Learnings in Dual-Stack Ramp-up</a:t>
            </a:r>
            <a:endParaRPr lang="en-US"/>
          </a:p>
        </p:txBody>
      </p:sp>
      <p:pic>
        <p:nvPicPr>
          <p:cNvPr id="18" name="Content Placeholder 17">
            <a:extLst>
              <a:ext uri="{FF2B5EF4-FFF2-40B4-BE49-F238E27FC236}">
                <a16:creationId xmlns:a16="http://schemas.microsoft.com/office/drawing/2014/main" id="{D98F14F8-EA46-44AF-8D61-0BAC175912CB}"/>
              </a:ext>
            </a:extLst>
          </p:cNvPr>
          <p:cNvPicPr>
            <a:picLocks noGrp="1" noChangeAspect="1"/>
          </p:cNvPicPr>
          <p:nvPr>
            <p:ph sz="quarter" idx="1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93638" y="4297023"/>
            <a:ext cx="508602" cy="508602"/>
          </a:xfrm>
        </p:spPr>
      </p:pic>
      <p:pic>
        <p:nvPicPr>
          <p:cNvPr id="7" name="Picture 6" descr="Icon&#10;&#10;Description automatically generated">
            <a:extLst>
              <a:ext uri="{FF2B5EF4-FFF2-40B4-BE49-F238E27FC236}">
                <a16:creationId xmlns:a16="http://schemas.microsoft.com/office/drawing/2014/main" id="{1E698805-8796-453A-921A-C86362BEC0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pic>
        <p:nvPicPr>
          <p:cNvPr id="8" name="Content Placeholder 4" descr="A picture containing drawing, light, ball&#10;&#10;Description automatically generated">
            <a:extLst>
              <a:ext uri="{FF2B5EF4-FFF2-40B4-BE49-F238E27FC236}">
                <a16:creationId xmlns:a16="http://schemas.microsoft.com/office/drawing/2014/main" id="{6B5C8003-530C-40A9-967B-AB6842A9905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715651" y="4254990"/>
            <a:ext cx="508601" cy="508601"/>
          </a:xfrm>
          <a:prstGeom prst="rect">
            <a:avLst/>
          </a:prstGeom>
        </p:spPr>
      </p:pic>
      <p:sp>
        <p:nvSpPr>
          <p:cNvPr id="10" name="TextBox 9">
            <a:extLst>
              <a:ext uri="{FF2B5EF4-FFF2-40B4-BE49-F238E27FC236}">
                <a16:creationId xmlns:a16="http://schemas.microsoft.com/office/drawing/2014/main" id="{A9586D60-CF0E-4631-AD69-07A809C5E05A}"/>
              </a:ext>
            </a:extLst>
          </p:cNvPr>
          <p:cNvSpPr txBox="1"/>
          <p:nvPr/>
        </p:nvSpPr>
        <p:spPr>
          <a:xfrm>
            <a:off x="6671731" y="2189800"/>
            <a:ext cx="5060933" cy="215444"/>
          </a:xfrm>
          <a:prstGeom prst="rect">
            <a:avLst/>
          </a:prstGeom>
          <a:gradFill flip="none" rotWithShape="1">
            <a:gsLst>
              <a:gs pos="0">
                <a:srgbClr val="1FC2D7">
                  <a:tint val="66000"/>
                  <a:satMod val="160000"/>
                </a:srgbClr>
              </a:gs>
              <a:gs pos="50000">
                <a:srgbClr val="1FC2D7">
                  <a:tint val="44500"/>
                  <a:satMod val="160000"/>
                </a:srgbClr>
              </a:gs>
              <a:gs pos="100000">
                <a:srgbClr val="1FC2D7">
                  <a:tint val="23500"/>
                  <a:satMod val="160000"/>
                </a:srgbClr>
              </a:gs>
            </a:gsLst>
            <a:path path="circle">
              <a:fillToRect l="100000" t="100000"/>
            </a:path>
            <a:tileRect r="-100000" b="-100000"/>
          </a:gradFill>
        </p:spPr>
        <p:txBody>
          <a:bodyPr wrap="square" lIns="0" tIns="0" rIns="0" bIns="0" rtlCol="0">
            <a:spAutoFit/>
          </a:bodyPr>
          <a:lstStyle/>
          <a:p>
            <a:pPr algn="ctr"/>
            <a:r>
              <a:rPr lang="en-US" sz="1400"/>
              <a:t>drive.foo.com -&gt; foo.contoso.com -&gt; 40.113.200.201</a:t>
            </a:r>
          </a:p>
        </p:txBody>
      </p:sp>
      <p:sp>
        <p:nvSpPr>
          <p:cNvPr id="13" name="TextBox 12">
            <a:extLst>
              <a:ext uri="{FF2B5EF4-FFF2-40B4-BE49-F238E27FC236}">
                <a16:creationId xmlns:a16="http://schemas.microsoft.com/office/drawing/2014/main" id="{F4B65260-547F-4BBD-8554-5AADF3ED7882}"/>
              </a:ext>
            </a:extLst>
          </p:cNvPr>
          <p:cNvSpPr txBox="1"/>
          <p:nvPr/>
        </p:nvSpPr>
        <p:spPr>
          <a:xfrm>
            <a:off x="7713684" y="2857980"/>
            <a:ext cx="2912534" cy="215444"/>
          </a:xfrm>
          <a:prstGeom prst="rect">
            <a:avLst/>
          </a:prstGeom>
          <a:noFill/>
        </p:spPr>
        <p:txBody>
          <a:bodyPr wrap="square" lIns="0" tIns="0" rIns="0" bIns="0" rtlCol="0">
            <a:spAutoFit/>
          </a:bodyPr>
          <a:lstStyle/>
          <a:p>
            <a:pPr algn="ctr"/>
            <a:r>
              <a:rPr lang="en-US" sz="1400"/>
              <a:t>drive.foo.com CNAME?</a:t>
            </a:r>
          </a:p>
        </p:txBody>
      </p:sp>
      <p:sp>
        <p:nvSpPr>
          <p:cNvPr id="20" name="Arrow: Right 19">
            <a:extLst>
              <a:ext uri="{FF2B5EF4-FFF2-40B4-BE49-F238E27FC236}">
                <a16:creationId xmlns:a16="http://schemas.microsoft.com/office/drawing/2014/main" id="{4122F8B1-8726-4354-B9C3-F46C98F1C21D}"/>
              </a:ext>
            </a:extLst>
          </p:cNvPr>
          <p:cNvSpPr/>
          <p:nvPr/>
        </p:nvSpPr>
        <p:spPr bwMode="auto">
          <a:xfrm rot="10800000">
            <a:off x="7425306" y="3185059"/>
            <a:ext cx="3555951" cy="332185"/>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1" name="TextBox 20">
            <a:extLst>
              <a:ext uri="{FF2B5EF4-FFF2-40B4-BE49-F238E27FC236}">
                <a16:creationId xmlns:a16="http://schemas.microsoft.com/office/drawing/2014/main" id="{D4D200D9-C02B-4A6C-BEE3-B02B346E6F6C}"/>
              </a:ext>
            </a:extLst>
          </p:cNvPr>
          <p:cNvSpPr txBox="1"/>
          <p:nvPr/>
        </p:nvSpPr>
        <p:spPr>
          <a:xfrm>
            <a:off x="7742374" y="3239800"/>
            <a:ext cx="2912534" cy="215444"/>
          </a:xfrm>
          <a:prstGeom prst="rect">
            <a:avLst/>
          </a:prstGeom>
          <a:noFill/>
        </p:spPr>
        <p:txBody>
          <a:bodyPr wrap="square" lIns="0" tIns="0" rIns="0" bIns="0" rtlCol="0">
            <a:spAutoFit/>
          </a:bodyPr>
          <a:lstStyle/>
          <a:p>
            <a:pPr algn="ctr"/>
            <a:r>
              <a:rPr lang="en-US" sz="1400"/>
              <a:t>foo.contoso.com</a:t>
            </a:r>
          </a:p>
        </p:txBody>
      </p:sp>
      <p:sp>
        <p:nvSpPr>
          <p:cNvPr id="22" name="Arrow: Right 21">
            <a:extLst>
              <a:ext uri="{FF2B5EF4-FFF2-40B4-BE49-F238E27FC236}">
                <a16:creationId xmlns:a16="http://schemas.microsoft.com/office/drawing/2014/main" id="{539024AC-C8ED-4F20-B251-CCB4E5E0F6DE}"/>
              </a:ext>
            </a:extLst>
          </p:cNvPr>
          <p:cNvSpPr/>
          <p:nvPr/>
        </p:nvSpPr>
        <p:spPr bwMode="auto">
          <a:xfrm>
            <a:off x="7429548" y="3538267"/>
            <a:ext cx="3551709" cy="370588"/>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3" name="TextBox 22">
            <a:extLst>
              <a:ext uri="{FF2B5EF4-FFF2-40B4-BE49-F238E27FC236}">
                <a16:creationId xmlns:a16="http://schemas.microsoft.com/office/drawing/2014/main" id="{29284A33-2475-45BF-A3AD-E9E554845B83}"/>
              </a:ext>
            </a:extLst>
          </p:cNvPr>
          <p:cNvSpPr txBox="1"/>
          <p:nvPr/>
        </p:nvSpPr>
        <p:spPr>
          <a:xfrm>
            <a:off x="7797435" y="3609482"/>
            <a:ext cx="2912534" cy="215444"/>
          </a:xfrm>
          <a:prstGeom prst="rect">
            <a:avLst/>
          </a:prstGeom>
          <a:noFill/>
        </p:spPr>
        <p:txBody>
          <a:bodyPr wrap="square" lIns="0" tIns="0" rIns="0" bIns="0" rtlCol="0">
            <a:spAutoFit/>
          </a:bodyPr>
          <a:lstStyle/>
          <a:p>
            <a:pPr algn="ctr"/>
            <a:r>
              <a:rPr lang="en-US" sz="1400"/>
              <a:t>drive.foo.com A Record?</a:t>
            </a:r>
          </a:p>
        </p:txBody>
      </p:sp>
      <p:sp>
        <p:nvSpPr>
          <p:cNvPr id="24" name="Arrow: Right 23">
            <a:extLst>
              <a:ext uri="{FF2B5EF4-FFF2-40B4-BE49-F238E27FC236}">
                <a16:creationId xmlns:a16="http://schemas.microsoft.com/office/drawing/2014/main" id="{B372E068-48F9-4C76-A3E2-8B7F37DAE37B}"/>
              </a:ext>
            </a:extLst>
          </p:cNvPr>
          <p:cNvSpPr/>
          <p:nvPr/>
        </p:nvSpPr>
        <p:spPr bwMode="auto">
          <a:xfrm rot="10800000">
            <a:off x="7429545" y="3853012"/>
            <a:ext cx="3551708" cy="380317"/>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5" name="TextBox 24">
            <a:extLst>
              <a:ext uri="{FF2B5EF4-FFF2-40B4-BE49-F238E27FC236}">
                <a16:creationId xmlns:a16="http://schemas.microsoft.com/office/drawing/2014/main" id="{0A8B55D8-1C62-4081-A650-9FE82C296D00}"/>
              </a:ext>
            </a:extLst>
          </p:cNvPr>
          <p:cNvSpPr txBox="1"/>
          <p:nvPr/>
        </p:nvSpPr>
        <p:spPr>
          <a:xfrm>
            <a:off x="7797435" y="3918037"/>
            <a:ext cx="2912534" cy="215444"/>
          </a:xfrm>
          <a:prstGeom prst="rect">
            <a:avLst/>
          </a:prstGeom>
          <a:noFill/>
        </p:spPr>
        <p:txBody>
          <a:bodyPr wrap="square" lIns="0" tIns="0" rIns="0" bIns="0" rtlCol="0">
            <a:spAutoFit/>
          </a:bodyPr>
          <a:lstStyle/>
          <a:p>
            <a:pPr algn="ctr"/>
            <a:r>
              <a:rPr lang="en-US" sz="1400">
                <a:solidFill>
                  <a:srgbClr val="FF0000"/>
                </a:solidFill>
              </a:rPr>
              <a:t>foo.contoso.com</a:t>
            </a:r>
          </a:p>
        </p:txBody>
      </p:sp>
      <p:sp>
        <p:nvSpPr>
          <p:cNvPr id="26" name="TextBox 25">
            <a:extLst>
              <a:ext uri="{FF2B5EF4-FFF2-40B4-BE49-F238E27FC236}">
                <a16:creationId xmlns:a16="http://schemas.microsoft.com/office/drawing/2014/main" id="{07153DB7-AA9A-4811-8817-22C346A7B08F}"/>
              </a:ext>
            </a:extLst>
          </p:cNvPr>
          <p:cNvSpPr txBox="1"/>
          <p:nvPr/>
        </p:nvSpPr>
        <p:spPr>
          <a:xfrm>
            <a:off x="7888433" y="4375345"/>
            <a:ext cx="2832100" cy="184666"/>
          </a:xfrm>
          <a:prstGeom prst="rect">
            <a:avLst/>
          </a:prstGeom>
          <a:noFill/>
        </p:spPr>
        <p:txBody>
          <a:bodyPr wrap="square" lIns="0" tIns="0" rIns="0" bIns="0" rtlCol="0">
            <a:spAutoFit/>
          </a:bodyPr>
          <a:lstStyle/>
          <a:p>
            <a:pPr algn="l"/>
            <a:r>
              <a:rPr lang="en-US" sz="1200"/>
              <a:t>But with query minimization turned off…</a:t>
            </a:r>
          </a:p>
        </p:txBody>
      </p:sp>
      <p:sp>
        <p:nvSpPr>
          <p:cNvPr id="37" name="Rectangle 36">
            <a:extLst>
              <a:ext uri="{FF2B5EF4-FFF2-40B4-BE49-F238E27FC236}">
                <a16:creationId xmlns:a16="http://schemas.microsoft.com/office/drawing/2014/main" id="{A50DDA86-7789-457A-B7F9-737F2BD1AD7B}"/>
              </a:ext>
            </a:extLst>
          </p:cNvPr>
          <p:cNvSpPr/>
          <p:nvPr/>
        </p:nvSpPr>
        <p:spPr bwMode="auto">
          <a:xfrm flipH="1">
            <a:off x="6204379" y="1943100"/>
            <a:ext cx="45719" cy="469357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41" name="TextBox 40">
            <a:extLst>
              <a:ext uri="{FF2B5EF4-FFF2-40B4-BE49-F238E27FC236}">
                <a16:creationId xmlns:a16="http://schemas.microsoft.com/office/drawing/2014/main" id="{4555988B-CB9A-4062-809B-DB5D81260117}"/>
              </a:ext>
            </a:extLst>
          </p:cNvPr>
          <p:cNvSpPr txBox="1"/>
          <p:nvPr/>
        </p:nvSpPr>
        <p:spPr>
          <a:xfrm>
            <a:off x="605026" y="2189808"/>
            <a:ext cx="5060933" cy="215444"/>
          </a:xfrm>
          <a:prstGeom prst="rect">
            <a:avLst/>
          </a:prstGeom>
          <a:gradFill flip="none" rotWithShape="1">
            <a:gsLst>
              <a:gs pos="0">
                <a:srgbClr val="1FC2D7">
                  <a:tint val="66000"/>
                  <a:satMod val="160000"/>
                </a:srgbClr>
              </a:gs>
              <a:gs pos="50000">
                <a:srgbClr val="1FC2D7">
                  <a:tint val="44500"/>
                  <a:satMod val="160000"/>
                </a:srgbClr>
              </a:gs>
              <a:gs pos="100000">
                <a:srgbClr val="1FC2D7">
                  <a:tint val="23500"/>
                  <a:satMod val="160000"/>
                </a:srgbClr>
              </a:gs>
            </a:gsLst>
            <a:path path="circle">
              <a:fillToRect l="100000" t="100000"/>
            </a:path>
            <a:tileRect r="-100000" b="-100000"/>
          </a:gradFill>
        </p:spPr>
        <p:txBody>
          <a:bodyPr wrap="square" lIns="0" tIns="0" rIns="0" bIns="0" rtlCol="0">
            <a:spAutoFit/>
          </a:bodyPr>
          <a:lstStyle/>
          <a:p>
            <a:pPr algn="ctr"/>
            <a:r>
              <a:rPr lang="en-US" sz="1400"/>
              <a:t>Query for type with large record set (&gt;512 bytes)</a:t>
            </a:r>
          </a:p>
        </p:txBody>
      </p:sp>
      <p:sp>
        <p:nvSpPr>
          <p:cNvPr id="42" name="Arrow: Right 41">
            <a:extLst>
              <a:ext uri="{FF2B5EF4-FFF2-40B4-BE49-F238E27FC236}">
                <a16:creationId xmlns:a16="http://schemas.microsoft.com/office/drawing/2014/main" id="{49B5DB36-5368-4C3D-A90C-C1C65DEA2EEE}"/>
              </a:ext>
            </a:extLst>
          </p:cNvPr>
          <p:cNvSpPr/>
          <p:nvPr/>
        </p:nvSpPr>
        <p:spPr bwMode="auto">
          <a:xfrm>
            <a:off x="914441" y="2798432"/>
            <a:ext cx="1629789"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43" name="TextBox 42">
            <a:extLst>
              <a:ext uri="{FF2B5EF4-FFF2-40B4-BE49-F238E27FC236}">
                <a16:creationId xmlns:a16="http://schemas.microsoft.com/office/drawing/2014/main" id="{B74AB635-26DC-4555-8FC7-20AA73119B0D}"/>
              </a:ext>
            </a:extLst>
          </p:cNvPr>
          <p:cNvSpPr txBox="1"/>
          <p:nvPr/>
        </p:nvSpPr>
        <p:spPr>
          <a:xfrm>
            <a:off x="1374717" y="2904699"/>
            <a:ext cx="639987" cy="246221"/>
          </a:xfrm>
          <a:prstGeom prst="rect">
            <a:avLst/>
          </a:prstGeom>
          <a:noFill/>
        </p:spPr>
        <p:txBody>
          <a:bodyPr wrap="square" lIns="0" tIns="0" rIns="0" bIns="0" rtlCol="0">
            <a:spAutoFit/>
          </a:bodyPr>
          <a:lstStyle/>
          <a:p>
            <a:pPr algn="l"/>
            <a:r>
              <a:rPr lang="en-US" sz="1600"/>
              <a:t>query</a:t>
            </a:r>
          </a:p>
        </p:txBody>
      </p:sp>
      <p:pic>
        <p:nvPicPr>
          <p:cNvPr id="44" name="Picture 43" descr="Icon&#10;&#10;Description automatically generated">
            <a:extLst>
              <a:ext uri="{FF2B5EF4-FFF2-40B4-BE49-F238E27FC236}">
                <a16:creationId xmlns:a16="http://schemas.microsoft.com/office/drawing/2014/main" id="{76B31D40-0945-46C4-B9BF-A0BE284869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5889" y="2832446"/>
            <a:ext cx="450587" cy="440574"/>
          </a:xfrm>
          <a:prstGeom prst="rect">
            <a:avLst/>
          </a:prstGeom>
        </p:spPr>
      </p:pic>
      <p:sp>
        <p:nvSpPr>
          <p:cNvPr id="45" name="Arrow: Right 44">
            <a:extLst>
              <a:ext uri="{FF2B5EF4-FFF2-40B4-BE49-F238E27FC236}">
                <a16:creationId xmlns:a16="http://schemas.microsoft.com/office/drawing/2014/main" id="{5FD7D4FB-E2B6-443E-8B92-C7659F9EDD07}"/>
              </a:ext>
            </a:extLst>
          </p:cNvPr>
          <p:cNvSpPr/>
          <p:nvPr/>
        </p:nvSpPr>
        <p:spPr bwMode="auto">
          <a:xfrm>
            <a:off x="3212733" y="2798431"/>
            <a:ext cx="1965485"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46" name="TextBox 45">
            <a:extLst>
              <a:ext uri="{FF2B5EF4-FFF2-40B4-BE49-F238E27FC236}">
                <a16:creationId xmlns:a16="http://schemas.microsoft.com/office/drawing/2014/main" id="{9504581B-7BE8-452C-9401-63224E46C03D}"/>
              </a:ext>
            </a:extLst>
          </p:cNvPr>
          <p:cNvSpPr txBox="1"/>
          <p:nvPr/>
        </p:nvSpPr>
        <p:spPr>
          <a:xfrm>
            <a:off x="3394073" y="2908455"/>
            <a:ext cx="1367242" cy="246221"/>
          </a:xfrm>
          <a:prstGeom prst="rect">
            <a:avLst/>
          </a:prstGeom>
          <a:noFill/>
        </p:spPr>
        <p:txBody>
          <a:bodyPr wrap="square" lIns="0" tIns="0" rIns="0" bIns="0" rtlCol="0">
            <a:spAutoFit/>
          </a:bodyPr>
          <a:lstStyle/>
          <a:p>
            <a:pPr algn="l"/>
            <a:r>
              <a:rPr lang="en-US" sz="1600"/>
              <a:t>query to auth</a:t>
            </a:r>
          </a:p>
        </p:txBody>
      </p:sp>
      <p:sp>
        <p:nvSpPr>
          <p:cNvPr id="48" name="Arrow: Right 47">
            <a:extLst>
              <a:ext uri="{FF2B5EF4-FFF2-40B4-BE49-F238E27FC236}">
                <a16:creationId xmlns:a16="http://schemas.microsoft.com/office/drawing/2014/main" id="{F722891A-3BCA-451A-810D-D3CE78FF70E3}"/>
              </a:ext>
            </a:extLst>
          </p:cNvPr>
          <p:cNvSpPr/>
          <p:nvPr/>
        </p:nvSpPr>
        <p:spPr bwMode="auto">
          <a:xfrm rot="10800000">
            <a:off x="3212734" y="3349066"/>
            <a:ext cx="1965486"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49" name="TextBox 48">
            <a:extLst>
              <a:ext uri="{FF2B5EF4-FFF2-40B4-BE49-F238E27FC236}">
                <a16:creationId xmlns:a16="http://schemas.microsoft.com/office/drawing/2014/main" id="{7EAD2BAB-B0C8-4355-ABD2-71AEB4A3865C}"/>
              </a:ext>
            </a:extLst>
          </p:cNvPr>
          <p:cNvSpPr txBox="1"/>
          <p:nvPr/>
        </p:nvSpPr>
        <p:spPr>
          <a:xfrm>
            <a:off x="3394072" y="3453106"/>
            <a:ext cx="1749433" cy="246221"/>
          </a:xfrm>
          <a:prstGeom prst="rect">
            <a:avLst/>
          </a:prstGeom>
          <a:noFill/>
        </p:spPr>
        <p:txBody>
          <a:bodyPr wrap="square" lIns="0" tIns="0" rIns="0" bIns="0" rtlCol="0">
            <a:spAutoFit/>
          </a:bodyPr>
          <a:lstStyle/>
          <a:p>
            <a:pPr algn="l"/>
            <a:r>
              <a:rPr lang="en-US" sz="1600"/>
              <a:t>truncated response</a:t>
            </a:r>
          </a:p>
        </p:txBody>
      </p:sp>
      <p:pic>
        <p:nvPicPr>
          <p:cNvPr id="1032" name="Picture 8" descr="The Azure Cloud Shell Connector in Windows Terminal - Windows Command Line">
            <a:extLst>
              <a:ext uri="{FF2B5EF4-FFF2-40B4-BE49-F238E27FC236}">
                <a16:creationId xmlns:a16="http://schemas.microsoft.com/office/drawing/2014/main" id="{4BB99F76-93F7-4FB3-9E6D-30C718BFA8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0729" y="2924249"/>
            <a:ext cx="849170" cy="636058"/>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0" descr="Icon&#10;&#10;Description automatically generated">
            <a:extLst>
              <a:ext uri="{FF2B5EF4-FFF2-40B4-BE49-F238E27FC236}">
                <a16:creationId xmlns:a16="http://schemas.microsoft.com/office/drawing/2014/main" id="{9487E89F-830C-4680-8586-973FFF54E1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5889" y="3383080"/>
            <a:ext cx="450587" cy="440574"/>
          </a:xfrm>
          <a:prstGeom prst="rect">
            <a:avLst/>
          </a:prstGeom>
        </p:spPr>
      </p:pic>
      <p:sp>
        <p:nvSpPr>
          <p:cNvPr id="52" name="Arrow: Right 51">
            <a:extLst>
              <a:ext uri="{FF2B5EF4-FFF2-40B4-BE49-F238E27FC236}">
                <a16:creationId xmlns:a16="http://schemas.microsoft.com/office/drawing/2014/main" id="{282ED890-9F0D-47EA-8CBF-36D8B500B9BF}"/>
              </a:ext>
            </a:extLst>
          </p:cNvPr>
          <p:cNvSpPr/>
          <p:nvPr/>
        </p:nvSpPr>
        <p:spPr bwMode="auto">
          <a:xfrm rot="10800000">
            <a:off x="910210" y="3357532"/>
            <a:ext cx="1629787" cy="469606"/>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53" name="TextBox 52">
            <a:extLst>
              <a:ext uri="{FF2B5EF4-FFF2-40B4-BE49-F238E27FC236}">
                <a16:creationId xmlns:a16="http://schemas.microsoft.com/office/drawing/2014/main" id="{178DEEA1-11F4-4B86-A359-DE8C091E2336}"/>
              </a:ext>
            </a:extLst>
          </p:cNvPr>
          <p:cNvSpPr txBox="1"/>
          <p:nvPr/>
        </p:nvSpPr>
        <p:spPr>
          <a:xfrm>
            <a:off x="1075801" y="3452622"/>
            <a:ext cx="1438752" cy="246221"/>
          </a:xfrm>
          <a:prstGeom prst="rect">
            <a:avLst/>
          </a:prstGeom>
          <a:noFill/>
        </p:spPr>
        <p:txBody>
          <a:bodyPr wrap="square" lIns="0" tIns="0" rIns="0" bIns="0" rtlCol="0">
            <a:spAutoFit/>
          </a:bodyPr>
          <a:lstStyle/>
          <a:p>
            <a:pPr algn="l"/>
            <a:r>
              <a:rPr lang="en-US" sz="1600"/>
              <a:t>TC bit, NODATA</a:t>
            </a:r>
          </a:p>
        </p:txBody>
      </p:sp>
      <p:sp>
        <p:nvSpPr>
          <p:cNvPr id="55" name="Arrow: Right 54">
            <a:extLst>
              <a:ext uri="{FF2B5EF4-FFF2-40B4-BE49-F238E27FC236}">
                <a16:creationId xmlns:a16="http://schemas.microsoft.com/office/drawing/2014/main" id="{C0BDA4CF-25C2-4D1A-B7C2-AB5B5A0F5680}"/>
              </a:ext>
            </a:extLst>
          </p:cNvPr>
          <p:cNvSpPr/>
          <p:nvPr/>
        </p:nvSpPr>
        <p:spPr bwMode="auto">
          <a:xfrm>
            <a:off x="901739" y="4449422"/>
            <a:ext cx="1629789"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56" name="TextBox 55">
            <a:extLst>
              <a:ext uri="{FF2B5EF4-FFF2-40B4-BE49-F238E27FC236}">
                <a16:creationId xmlns:a16="http://schemas.microsoft.com/office/drawing/2014/main" id="{CFF68EDC-3AFA-4E27-A064-8F9C01809A81}"/>
              </a:ext>
            </a:extLst>
          </p:cNvPr>
          <p:cNvSpPr txBox="1"/>
          <p:nvPr/>
        </p:nvSpPr>
        <p:spPr>
          <a:xfrm>
            <a:off x="1362015" y="4555689"/>
            <a:ext cx="639987" cy="246221"/>
          </a:xfrm>
          <a:prstGeom prst="rect">
            <a:avLst/>
          </a:prstGeom>
          <a:noFill/>
        </p:spPr>
        <p:txBody>
          <a:bodyPr wrap="square" lIns="0" tIns="0" rIns="0" bIns="0" rtlCol="0">
            <a:spAutoFit/>
          </a:bodyPr>
          <a:lstStyle/>
          <a:p>
            <a:pPr algn="l"/>
            <a:r>
              <a:rPr lang="en-US" sz="1600"/>
              <a:t>query</a:t>
            </a:r>
          </a:p>
        </p:txBody>
      </p:sp>
      <p:sp>
        <p:nvSpPr>
          <p:cNvPr id="58" name="Arrow: Right 57">
            <a:extLst>
              <a:ext uri="{FF2B5EF4-FFF2-40B4-BE49-F238E27FC236}">
                <a16:creationId xmlns:a16="http://schemas.microsoft.com/office/drawing/2014/main" id="{B5CEDB94-875F-4E7B-B0B0-63C875334F0D}"/>
              </a:ext>
            </a:extLst>
          </p:cNvPr>
          <p:cNvSpPr/>
          <p:nvPr/>
        </p:nvSpPr>
        <p:spPr bwMode="auto">
          <a:xfrm>
            <a:off x="3200031" y="4449421"/>
            <a:ext cx="1965485"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59" name="TextBox 58">
            <a:extLst>
              <a:ext uri="{FF2B5EF4-FFF2-40B4-BE49-F238E27FC236}">
                <a16:creationId xmlns:a16="http://schemas.microsoft.com/office/drawing/2014/main" id="{10DF1225-9087-43CC-9CA2-817073649811}"/>
              </a:ext>
            </a:extLst>
          </p:cNvPr>
          <p:cNvSpPr txBox="1"/>
          <p:nvPr/>
        </p:nvSpPr>
        <p:spPr>
          <a:xfrm>
            <a:off x="3381371" y="4559445"/>
            <a:ext cx="1367242" cy="246221"/>
          </a:xfrm>
          <a:prstGeom prst="rect">
            <a:avLst/>
          </a:prstGeom>
          <a:noFill/>
        </p:spPr>
        <p:txBody>
          <a:bodyPr wrap="square" lIns="0" tIns="0" rIns="0" bIns="0" rtlCol="0">
            <a:spAutoFit/>
          </a:bodyPr>
          <a:lstStyle/>
          <a:p>
            <a:pPr algn="l"/>
            <a:r>
              <a:rPr lang="en-US" sz="1600"/>
              <a:t>query to auth</a:t>
            </a:r>
          </a:p>
        </p:txBody>
      </p:sp>
      <p:sp>
        <p:nvSpPr>
          <p:cNvPr id="60" name="Arrow: Right 59">
            <a:extLst>
              <a:ext uri="{FF2B5EF4-FFF2-40B4-BE49-F238E27FC236}">
                <a16:creationId xmlns:a16="http://schemas.microsoft.com/office/drawing/2014/main" id="{D4509EF9-9CCF-4CD6-B3D8-B9EE1B085A19}"/>
              </a:ext>
            </a:extLst>
          </p:cNvPr>
          <p:cNvSpPr/>
          <p:nvPr/>
        </p:nvSpPr>
        <p:spPr bwMode="auto">
          <a:xfrm rot="10800000">
            <a:off x="3200032" y="5000056"/>
            <a:ext cx="1965486" cy="508601"/>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61" name="TextBox 60">
            <a:extLst>
              <a:ext uri="{FF2B5EF4-FFF2-40B4-BE49-F238E27FC236}">
                <a16:creationId xmlns:a16="http://schemas.microsoft.com/office/drawing/2014/main" id="{AF9DA98F-3AD7-4657-9E50-E07FEDF7F6D8}"/>
              </a:ext>
            </a:extLst>
          </p:cNvPr>
          <p:cNvSpPr txBox="1"/>
          <p:nvPr/>
        </p:nvSpPr>
        <p:spPr>
          <a:xfrm>
            <a:off x="3381370" y="5104096"/>
            <a:ext cx="1749433" cy="246221"/>
          </a:xfrm>
          <a:prstGeom prst="rect">
            <a:avLst/>
          </a:prstGeom>
          <a:noFill/>
        </p:spPr>
        <p:txBody>
          <a:bodyPr wrap="square" lIns="0" tIns="0" rIns="0" bIns="0" rtlCol="0">
            <a:spAutoFit/>
          </a:bodyPr>
          <a:lstStyle/>
          <a:p>
            <a:pPr algn="l"/>
            <a:r>
              <a:rPr lang="en-US" sz="1600"/>
              <a:t>truncated response</a:t>
            </a:r>
          </a:p>
        </p:txBody>
      </p:sp>
      <p:pic>
        <p:nvPicPr>
          <p:cNvPr id="62" name="Picture 8" descr="The Azure Cloud Shell Connector in Windows Terminal - Windows Command Line">
            <a:extLst>
              <a:ext uri="{FF2B5EF4-FFF2-40B4-BE49-F238E27FC236}">
                <a16:creationId xmlns:a16="http://schemas.microsoft.com/office/drawing/2014/main" id="{911EF7AA-AE94-46B9-A2A6-951A28BA05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58027" y="4575239"/>
            <a:ext cx="849170" cy="636058"/>
          </a:xfrm>
          <a:prstGeom prst="rect">
            <a:avLst/>
          </a:prstGeom>
          <a:noFill/>
          <a:extLst>
            <a:ext uri="{909E8E84-426E-40DD-AFC4-6F175D3DCCD1}">
              <a14:hiddenFill xmlns:a14="http://schemas.microsoft.com/office/drawing/2010/main">
                <a:solidFill>
                  <a:srgbClr val="FFFFFF"/>
                </a:solidFill>
              </a14:hiddenFill>
            </a:ext>
          </a:extLst>
        </p:spPr>
      </p:pic>
      <p:sp>
        <p:nvSpPr>
          <p:cNvPr id="64" name="Arrow: Right 63">
            <a:extLst>
              <a:ext uri="{FF2B5EF4-FFF2-40B4-BE49-F238E27FC236}">
                <a16:creationId xmlns:a16="http://schemas.microsoft.com/office/drawing/2014/main" id="{282FA889-9E88-4CCB-800D-7E1D848D8F42}"/>
              </a:ext>
            </a:extLst>
          </p:cNvPr>
          <p:cNvSpPr/>
          <p:nvPr/>
        </p:nvSpPr>
        <p:spPr bwMode="auto">
          <a:xfrm rot="10800000">
            <a:off x="897508" y="5008522"/>
            <a:ext cx="1629787" cy="469606"/>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65" name="TextBox 64">
            <a:extLst>
              <a:ext uri="{FF2B5EF4-FFF2-40B4-BE49-F238E27FC236}">
                <a16:creationId xmlns:a16="http://schemas.microsoft.com/office/drawing/2014/main" id="{7CFFB3C7-9F45-4993-923B-E704C318FBCF}"/>
              </a:ext>
            </a:extLst>
          </p:cNvPr>
          <p:cNvSpPr txBox="1"/>
          <p:nvPr/>
        </p:nvSpPr>
        <p:spPr>
          <a:xfrm>
            <a:off x="1063099" y="5103612"/>
            <a:ext cx="1438752" cy="246221"/>
          </a:xfrm>
          <a:prstGeom prst="rect">
            <a:avLst/>
          </a:prstGeom>
          <a:noFill/>
        </p:spPr>
        <p:txBody>
          <a:bodyPr wrap="square" lIns="0" tIns="0" rIns="0" bIns="0" rtlCol="0">
            <a:spAutoFit/>
          </a:bodyPr>
          <a:lstStyle/>
          <a:p>
            <a:pPr algn="l"/>
            <a:r>
              <a:rPr lang="en-US" sz="1600"/>
              <a:t>TC bit, fill UDP</a:t>
            </a:r>
          </a:p>
        </p:txBody>
      </p:sp>
      <p:sp>
        <p:nvSpPr>
          <p:cNvPr id="68" name="Text Placeholder 9">
            <a:extLst>
              <a:ext uri="{FF2B5EF4-FFF2-40B4-BE49-F238E27FC236}">
                <a16:creationId xmlns:a16="http://schemas.microsoft.com/office/drawing/2014/main" id="{135CEECB-A79E-4F3A-9EDE-0F9F3D3EB563}"/>
              </a:ext>
            </a:extLst>
          </p:cNvPr>
          <p:cNvSpPr>
            <a:spLocks noGrp="1"/>
          </p:cNvSpPr>
          <p:nvPr>
            <p:ph type="body" sz="quarter" idx="16"/>
          </p:nvPr>
        </p:nvSpPr>
        <p:spPr>
          <a:xfrm>
            <a:off x="582612" y="1320063"/>
            <a:ext cx="9120188" cy="430887"/>
          </a:xfrm>
        </p:spPr>
        <p:txBody>
          <a:bodyPr/>
          <a:lstStyle/>
          <a:p>
            <a:r>
              <a:rPr lang="en-US"/>
              <a:t>Differing behavior between services – Two examples:</a:t>
            </a:r>
          </a:p>
        </p:txBody>
      </p:sp>
      <p:sp>
        <p:nvSpPr>
          <p:cNvPr id="17" name="TextBox 16">
            <a:extLst>
              <a:ext uri="{FF2B5EF4-FFF2-40B4-BE49-F238E27FC236}">
                <a16:creationId xmlns:a16="http://schemas.microsoft.com/office/drawing/2014/main" id="{B7CFA22E-69AB-42A2-8A6C-ACB66A319FA0}"/>
              </a:ext>
            </a:extLst>
          </p:cNvPr>
          <p:cNvSpPr txBox="1"/>
          <p:nvPr/>
        </p:nvSpPr>
        <p:spPr>
          <a:xfrm>
            <a:off x="1347358" y="6334591"/>
            <a:ext cx="3501248" cy="184666"/>
          </a:xfrm>
          <a:prstGeom prst="rect">
            <a:avLst/>
          </a:prstGeom>
          <a:noFill/>
        </p:spPr>
        <p:txBody>
          <a:bodyPr wrap="square" lIns="0" tIns="0" rIns="0" bIns="0" rtlCol="0">
            <a:spAutoFit/>
          </a:bodyPr>
          <a:lstStyle/>
          <a:p>
            <a:pPr algn="l"/>
            <a:r>
              <a:rPr lang="en-US" sz="1200"/>
              <a:t>:  UDP only DNS client (non-standard)</a:t>
            </a:r>
          </a:p>
        </p:txBody>
      </p:sp>
      <p:pic>
        <p:nvPicPr>
          <p:cNvPr id="57" name="Picture 56" descr="A picture containing food, cup, bowl&#10;&#10;Description automatically generated">
            <a:extLst>
              <a:ext uri="{FF2B5EF4-FFF2-40B4-BE49-F238E27FC236}">
                <a16:creationId xmlns:a16="http://schemas.microsoft.com/office/drawing/2014/main" id="{2C5114E3-056F-4F3F-9366-EA2574C59352}"/>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46350" y="3029582"/>
            <a:ext cx="562753" cy="562753"/>
          </a:xfrm>
          <a:prstGeom prst="rect">
            <a:avLst/>
          </a:prstGeom>
        </p:spPr>
      </p:pic>
      <p:pic>
        <p:nvPicPr>
          <p:cNvPr id="63" name="Picture 62" descr="A picture containing food, cup, bowl&#10;&#10;Description automatically generated">
            <a:extLst>
              <a:ext uri="{FF2B5EF4-FFF2-40B4-BE49-F238E27FC236}">
                <a16:creationId xmlns:a16="http://schemas.microsoft.com/office/drawing/2014/main" id="{5883E0DB-FF14-4B7F-97AB-75DB84912A12}"/>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51959" y="4703530"/>
            <a:ext cx="562753" cy="562753"/>
          </a:xfrm>
          <a:prstGeom prst="rect">
            <a:avLst/>
          </a:prstGeom>
        </p:spPr>
      </p:pic>
      <p:pic>
        <p:nvPicPr>
          <p:cNvPr id="69" name="Picture 68" descr="A picture containing food, cup, bowl&#10;&#10;Description automatically generated">
            <a:extLst>
              <a:ext uri="{FF2B5EF4-FFF2-40B4-BE49-F238E27FC236}">
                <a16:creationId xmlns:a16="http://schemas.microsoft.com/office/drawing/2014/main" id="{D99C3922-D096-4F5F-9779-7566A606B8C6}"/>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903375" y="6252667"/>
            <a:ext cx="381216" cy="381216"/>
          </a:xfrm>
          <a:prstGeom prst="rect">
            <a:avLst/>
          </a:prstGeom>
        </p:spPr>
      </p:pic>
      <p:sp>
        <p:nvSpPr>
          <p:cNvPr id="4" name="TextBox 3">
            <a:extLst>
              <a:ext uri="{FF2B5EF4-FFF2-40B4-BE49-F238E27FC236}">
                <a16:creationId xmlns:a16="http://schemas.microsoft.com/office/drawing/2014/main" id="{04D71C72-15EA-4085-A5E2-55B3102D9319}"/>
              </a:ext>
            </a:extLst>
          </p:cNvPr>
          <p:cNvSpPr txBox="1"/>
          <p:nvPr/>
        </p:nvSpPr>
        <p:spPr>
          <a:xfrm>
            <a:off x="331262" y="6170817"/>
            <a:ext cx="168316" cy="138499"/>
          </a:xfrm>
          <a:prstGeom prst="rect">
            <a:avLst/>
          </a:prstGeom>
          <a:noFill/>
        </p:spPr>
        <p:txBody>
          <a:bodyPr wrap="none" lIns="0" tIns="0" rIns="0" bIns="0" rtlCol="0">
            <a:spAutoFit/>
          </a:bodyPr>
          <a:lstStyle/>
          <a:p>
            <a:pPr algn="l"/>
            <a:r>
              <a:rPr lang="en-US" sz="900" i="1"/>
              <a:t>key</a:t>
            </a:r>
          </a:p>
        </p:txBody>
      </p:sp>
      <p:sp>
        <p:nvSpPr>
          <p:cNvPr id="47" name="Arrow: Right 46">
            <a:extLst>
              <a:ext uri="{FF2B5EF4-FFF2-40B4-BE49-F238E27FC236}">
                <a16:creationId xmlns:a16="http://schemas.microsoft.com/office/drawing/2014/main" id="{66726F62-6D5C-4616-9CA7-D40D7DB7B88F}"/>
              </a:ext>
            </a:extLst>
          </p:cNvPr>
          <p:cNvSpPr/>
          <p:nvPr/>
        </p:nvSpPr>
        <p:spPr bwMode="auto">
          <a:xfrm>
            <a:off x="7440416" y="4694998"/>
            <a:ext cx="3564425" cy="407898"/>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50" name="TextBox 49">
            <a:extLst>
              <a:ext uri="{FF2B5EF4-FFF2-40B4-BE49-F238E27FC236}">
                <a16:creationId xmlns:a16="http://schemas.microsoft.com/office/drawing/2014/main" id="{A78A19AE-D72D-4FF0-8E42-0F42A5720E99}"/>
              </a:ext>
            </a:extLst>
          </p:cNvPr>
          <p:cNvSpPr txBox="1"/>
          <p:nvPr/>
        </p:nvSpPr>
        <p:spPr>
          <a:xfrm>
            <a:off x="7728789" y="4775433"/>
            <a:ext cx="2912534" cy="215444"/>
          </a:xfrm>
          <a:prstGeom prst="rect">
            <a:avLst/>
          </a:prstGeom>
          <a:noFill/>
        </p:spPr>
        <p:txBody>
          <a:bodyPr wrap="square" lIns="0" tIns="0" rIns="0" bIns="0" rtlCol="0">
            <a:spAutoFit/>
          </a:bodyPr>
          <a:lstStyle/>
          <a:p>
            <a:pPr algn="ctr"/>
            <a:r>
              <a:rPr lang="en-US" sz="1400"/>
              <a:t>drive.foo.com CNAME?</a:t>
            </a:r>
          </a:p>
        </p:txBody>
      </p:sp>
      <p:sp>
        <p:nvSpPr>
          <p:cNvPr id="80" name="Arrow: Right 79">
            <a:extLst>
              <a:ext uri="{FF2B5EF4-FFF2-40B4-BE49-F238E27FC236}">
                <a16:creationId xmlns:a16="http://schemas.microsoft.com/office/drawing/2014/main" id="{9C164BE0-1F4E-4C95-A0A3-47A7D7C5030A}"/>
              </a:ext>
            </a:extLst>
          </p:cNvPr>
          <p:cNvSpPr/>
          <p:nvPr/>
        </p:nvSpPr>
        <p:spPr bwMode="auto">
          <a:xfrm rot="10800000">
            <a:off x="7440411" y="5102512"/>
            <a:ext cx="3555951" cy="332185"/>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82" name="TextBox 81">
            <a:extLst>
              <a:ext uri="{FF2B5EF4-FFF2-40B4-BE49-F238E27FC236}">
                <a16:creationId xmlns:a16="http://schemas.microsoft.com/office/drawing/2014/main" id="{2FA574A2-EE54-4B83-A195-A7D5E4B48246}"/>
              </a:ext>
            </a:extLst>
          </p:cNvPr>
          <p:cNvSpPr txBox="1"/>
          <p:nvPr/>
        </p:nvSpPr>
        <p:spPr>
          <a:xfrm>
            <a:off x="7757479" y="5157253"/>
            <a:ext cx="2912534" cy="215444"/>
          </a:xfrm>
          <a:prstGeom prst="rect">
            <a:avLst/>
          </a:prstGeom>
          <a:noFill/>
        </p:spPr>
        <p:txBody>
          <a:bodyPr wrap="square" lIns="0" tIns="0" rIns="0" bIns="0" rtlCol="0">
            <a:spAutoFit/>
          </a:bodyPr>
          <a:lstStyle/>
          <a:p>
            <a:pPr algn="ctr"/>
            <a:r>
              <a:rPr lang="en-US" sz="1400"/>
              <a:t>foo.contoso.com</a:t>
            </a:r>
          </a:p>
        </p:txBody>
      </p:sp>
      <p:sp>
        <p:nvSpPr>
          <p:cNvPr id="84" name="Arrow: Right 83">
            <a:extLst>
              <a:ext uri="{FF2B5EF4-FFF2-40B4-BE49-F238E27FC236}">
                <a16:creationId xmlns:a16="http://schemas.microsoft.com/office/drawing/2014/main" id="{952A6385-6183-4314-9246-B4C02790A587}"/>
              </a:ext>
            </a:extLst>
          </p:cNvPr>
          <p:cNvSpPr/>
          <p:nvPr/>
        </p:nvSpPr>
        <p:spPr bwMode="auto">
          <a:xfrm>
            <a:off x="7444653" y="5455720"/>
            <a:ext cx="3551709" cy="370588"/>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86" name="TextBox 85">
            <a:extLst>
              <a:ext uri="{FF2B5EF4-FFF2-40B4-BE49-F238E27FC236}">
                <a16:creationId xmlns:a16="http://schemas.microsoft.com/office/drawing/2014/main" id="{BBCF6C29-E667-4E51-BA32-4B527D8EC28D}"/>
              </a:ext>
            </a:extLst>
          </p:cNvPr>
          <p:cNvSpPr txBox="1"/>
          <p:nvPr/>
        </p:nvSpPr>
        <p:spPr>
          <a:xfrm>
            <a:off x="7812540" y="5526935"/>
            <a:ext cx="2912534" cy="215444"/>
          </a:xfrm>
          <a:prstGeom prst="rect">
            <a:avLst/>
          </a:prstGeom>
          <a:noFill/>
        </p:spPr>
        <p:txBody>
          <a:bodyPr wrap="square" lIns="0" tIns="0" rIns="0" bIns="0" rtlCol="0">
            <a:spAutoFit/>
          </a:bodyPr>
          <a:lstStyle/>
          <a:p>
            <a:pPr algn="ctr"/>
            <a:r>
              <a:rPr lang="en-US" sz="1400"/>
              <a:t>drive.foo.com A Record?</a:t>
            </a:r>
          </a:p>
        </p:txBody>
      </p:sp>
      <p:sp>
        <p:nvSpPr>
          <p:cNvPr id="88" name="Arrow: Right 87">
            <a:extLst>
              <a:ext uri="{FF2B5EF4-FFF2-40B4-BE49-F238E27FC236}">
                <a16:creationId xmlns:a16="http://schemas.microsoft.com/office/drawing/2014/main" id="{B06D2AC3-39C9-4321-877B-075705118DFA}"/>
              </a:ext>
            </a:extLst>
          </p:cNvPr>
          <p:cNvSpPr/>
          <p:nvPr/>
        </p:nvSpPr>
        <p:spPr bwMode="auto">
          <a:xfrm rot="10800000">
            <a:off x="7444650" y="5770465"/>
            <a:ext cx="3551708" cy="380317"/>
          </a:xfrm>
          <a:prstGeom prst="rightArrow">
            <a:avLst/>
          </a:prstGeom>
          <a:solidFill>
            <a:schemeClr val="bg1">
              <a:lumMod val="8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90" name="TextBox 89">
            <a:extLst>
              <a:ext uri="{FF2B5EF4-FFF2-40B4-BE49-F238E27FC236}">
                <a16:creationId xmlns:a16="http://schemas.microsoft.com/office/drawing/2014/main" id="{B95409FF-CD33-46DD-98E0-4C6248049362}"/>
              </a:ext>
            </a:extLst>
          </p:cNvPr>
          <p:cNvSpPr txBox="1"/>
          <p:nvPr/>
        </p:nvSpPr>
        <p:spPr>
          <a:xfrm>
            <a:off x="7812540" y="5835490"/>
            <a:ext cx="2912534" cy="215444"/>
          </a:xfrm>
          <a:prstGeom prst="rect">
            <a:avLst/>
          </a:prstGeom>
          <a:noFill/>
        </p:spPr>
        <p:txBody>
          <a:bodyPr wrap="square" lIns="0" tIns="0" rIns="0" bIns="0" rtlCol="0">
            <a:spAutoFit/>
          </a:bodyPr>
          <a:lstStyle/>
          <a:p>
            <a:pPr algn="ctr"/>
            <a:r>
              <a:rPr lang="en-US" sz="1400">
                <a:solidFill>
                  <a:srgbClr val="107C10"/>
                </a:solidFill>
              </a:rPr>
              <a:t>40.113.200.201</a:t>
            </a:r>
          </a:p>
        </p:txBody>
      </p:sp>
    </p:spTree>
    <p:extLst>
      <p:ext uri="{BB962C8B-B14F-4D97-AF65-F5344CB8AC3E}">
        <p14:creationId xmlns:p14="http://schemas.microsoft.com/office/powerpoint/2010/main" val="356738034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E3B6-BA8E-904C-B81D-E05A70A499EA}"/>
              </a:ext>
            </a:extLst>
          </p:cNvPr>
          <p:cNvSpPr>
            <a:spLocks noGrp="1"/>
          </p:cNvSpPr>
          <p:nvPr>
            <p:ph type="title"/>
          </p:nvPr>
        </p:nvSpPr>
        <p:spPr/>
        <p:txBody>
          <a:bodyPr/>
          <a:lstStyle/>
          <a:p>
            <a:r>
              <a:rPr lang="en-US">
                <a:cs typeface="Segoe UI"/>
              </a:rPr>
              <a:t>Learnings (continued...)</a:t>
            </a:r>
            <a:endParaRPr lang="en-US"/>
          </a:p>
        </p:txBody>
      </p:sp>
      <p:sp>
        <p:nvSpPr>
          <p:cNvPr id="3" name="Text Placeholder 2">
            <a:extLst>
              <a:ext uri="{FF2B5EF4-FFF2-40B4-BE49-F238E27FC236}">
                <a16:creationId xmlns:a16="http://schemas.microsoft.com/office/drawing/2014/main" id="{D3A13618-6E1E-DE4F-ADC6-56000AAE291C}"/>
              </a:ext>
            </a:extLst>
          </p:cNvPr>
          <p:cNvSpPr>
            <a:spLocks noGrp="1"/>
          </p:cNvSpPr>
          <p:nvPr>
            <p:ph type="body" sz="quarter" idx="16"/>
          </p:nvPr>
        </p:nvSpPr>
        <p:spPr>
          <a:xfrm>
            <a:off x="7812617" y="1400841"/>
            <a:ext cx="2923117" cy="1292662"/>
          </a:xfrm>
        </p:spPr>
        <p:txBody>
          <a:bodyPr/>
          <a:lstStyle/>
          <a:p>
            <a:r>
              <a:rPr lang="en-US" b="1">
                <a:latin typeface="Calibri"/>
                <a:cs typeface="Calibri"/>
              </a:rPr>
              <a:t>Always follow Safe Deployment Practice​</a:t>
            </a:r>
            <a:endParaRPr lang="en-US" sz="2800" b="1">
              <a:latin typeface="Calibri"/>
              <a:cs typeface="Calibri"/>
            </a:endParaRPr>
          </a:p>
        </p:txBody>
      </p:sp>
      <p:sp>
        <p:nvSpPr>
          <p:cNvPr id="4" name="Content Placeholder 3">
            <a:extLst>
              <a:ext uri="{FF2B5EF4-FFF2-40B4-BE49-F238E27FC236}">
                <a16:creationId xmlns:a16="http://schemas.microsoft.com/office/drawing/2014/main" id="{C6F96F5D-908F-7A46-A738-C69C94656323}"/>
              </a:ext>
            </a:extLst>
          </p:cNvPr>
          <p:cNvSpPr>
            <a:spLocks noGrp="1"/>
          </p:cNvSpPr>
          <p:nvPr>
            <p:ph sz="quarter" idx="11"/>
          </p:nvPr>
        </p:nvSpPr>
        <p:spPr>
          <a:xfrm>
            <a:off x="7410451" y="2714530"/>
            <a:ext cx="3638021" cy="2363724"/>
          </a:xfrm>
        </p:spPr>
        <p:txBody>
          <a:bodyPr vert="horz" wrap="square" lIns="0" tIns="0" rIns="0" bIns="0" rtlCol="0" anchor="t">
            <a:spAutoFit/>
          </a:bodyPr>
          <a:lstStyle/>
          <a:p>
            <a:pPr lvl="1" indent="-125095"/>
            <a:r>
              <a:rPr lang="en-US" sz="2400">
                <a:latin typeface="Calibri"/>
                <a:cs typeface="Calibri"/>
              </a:rPr>
              <a:t>Deploy to smallest region as first stage</a:t>
            </a:r>
          </a:p>
          <a:p>
            <a:pPr lvl="1" indent="-125095"/>
            <a:r>
              <a:rPr lang="en-US" sz="2400">
                <a:latin typeface="Calibri"/>
                <a:cs typeface="Calibri"/>
              </a:rPr>
              <a:t>Have sufficient bake time between stages</a:t>
            </a:r>
          </a:p>
          <a:p>
            <a:pPr lvl="1" indent="-125095"/>
            <a:r>
              <a:rPr lang="en-US" sz="2400">
                <a:latin typeface="Calibri"/>
                <a:cs typeface="Calibri"/>
              </a:rPr>
              <a:t>Run Perf Test before every release</a:t>
            </a:r>
          </a:p>
        </p:txBody>
      </p:sp>
      <p:sp>
        <p:nvSpPr>
          <p:cNvPr id="5" name="Text Placeholder 4">
            <a:extLst>
              <a:ext uri="{FF2B5EF4-FFF2-40B4-BE49-F238E27FC236}">
                <a16:creationId xmlns:a16="http://schemas.microsoft.com/office/drawing/2014/main" id="{338C1FE7-CCD3-8B4D-ABFC-89DC08A10572}"/>
              </a:ext>
            </a:extLst>
          </p:cNvPr>
          <p:cNvSpPr>
            <a:spLocks noGrp="1"/>
          </p:cNvSpPr>
          <p:nvPr>
            <p:ph type="body" sz="quarter" idx="17"/>
          </p:nvPr>
        </p:nvSpPr>
        <p:spPr>
          <a:xfrm>
            <a:off x="587375" y="1182688"/>
            <a:ext cx="3272367" cy="1292662"/>
          </a:xfrm>
        </p:spPr>
        <p:txBody>
          <a:bodyPr/>
          <a:lstStyle/>
          <a:p>
            <a:r>
              <a:rPr lang="en-US" b="1">
                <a:latin typeface="Calibri"/>
                <a:cs typeface="Calibri"/>
              </a:rPr>
              <a:t>Tweak things outside the DNS software</a:t>
            </a:r>
            <a:endParaRPr lang="en-US"/>
          </a:p>
        </p:txBody>
      </p:sp>
      <p:sp>
        <p:nvSpPr>
          <p:cNvPr id="6" name="Content Placeholder 5">
            <a:extLst>
              <a:ext uri="{FF2B5EF4-FFF2-40B4-BE49-F238E27FC236}">
                <a16:creationId xmlns:a16="http://schemas.microsoft.com/office/drawing/2014/main" id="{18FA1DF5-16D1-ED48-8E43-963DE03C0680}"/>
              </a:ext>
            </a:extLst>
          </p:cNvPr>
          <p:cNvSpPr>
            <a:spLocks noGrp="1"/>
          </p:cNvSpPr>
          <p:nvPr>
            <p:ph sz="quarter" idx="13"/>
          </p:nvPr>
        </p:nvSpPr>
        <p:spPr>
          <a:xfrm>
            <a:off x="221722" y="2735695"/>
            <a:ext cx="3394604" cy="2874738"/>
          </a:xfrm>
        </p:spPr>
        <p:txBody>
          <a:bodyPr/>
          <a:lstStyle/>
          <a:p>
            <a:pPr lvl="1" indent="-125095"/>
            <a:r>
              <a:rPr lang="en-US" sz="2400">
                <a:latin typeface="Calibri"/>
                <a:cs typeface="Calibri"/>
              </a:rPr>
              <a:t>Reload config due to zone changes are very expensive due to cache flush – use zone reload via unbound-control.</a:t>
            </a:r>
          </a:p>
          <a:p>
            <a:pPr lvl="1" indent="-125095"/>
            <a:r>
              <a:rPr lang="en-US" sz="2400">
                <a:latin typeface="Calibri"/>
                <a:cs typeface="Calibri"/>
              </a:rPr>
              <a:t>Optimize OS network parameters to avoid socket buffer overflow.</a:t>
            </a:r>
          </a:p>
          <a:p>
            <a:pPr marL="140970" indent="-140970"/>
            <a:endParaRPr lang="en-US" sz="1800">
              <a:solidFill>
                <a:schemeClr val="tx1"/>
              </a:solidFill>
              <a:latin typeface="Calibri"/>
              <a:cs typeface="Calibri"/>
            </a:endParaRPr>
          </a:p>
          <a:p>
            <a:pPr marL="140970" indent="-140970"/>
            <a:endParaRPr lang="en-US"/>
          </a:p>
          <a:p>
            <a:endParaRPr lang="en-US"/>
          </a:p>
        </p:txBody>
      </p:sp>
      <p:pic>
        <p:nvPicPr>
          <p:cNvPr id="8" name="Picture 7" descr="Icon&#10;&#10;Description automatically generated">
            <a:extLst>
              <a:ext uri="{FF2B5EF4-FFF2-40B4-BE49-F238E27FC236}">
                <a16:creationId xmlns:a16="http://schemas.microsoft.com/office/drawing/2014/main" id="{3FE9653D-39C4-4B5A-A26A-43912D3A1C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1606" y="63090"/>
            <a:ext cx="967251" cy="945755"/>
          </a:xfrm>
          <a:prstGeom prst="rect">
            <a:avLst/>
          </a:prstGeom>
        </p:spPr>
      </p:pic>
      <p:sp>
        <p:nvSpPr>
          <p:cNvPr id="11" name="Text Placeholder 4">
            <a:extLst>
              <a:ext uri="{FF2B5EF4-FFF2-40B4-BE49-F238E27FC236}">
                <a16:creationId xmlns:a16="http://schemas.microsoft.com/office/drawing/2014/main" id="{0B3E509B-A71E-403B-8F08-439380519A67}"/>
              </a:ext>
            </a:extLst>
          </p:cNvPr>
          <p:cNvSpPr txBox="1">
            <a:spLocks/>
          </p:cNvSpPr>
          <p:nvPr/>
        </p:nvSpPr>
        <p:spPr>
          <a:xfrm>
            <a:off x="3861858" y="1398587"/>
            <a:ext cx="3198284" cy="861774"/>
          </a:xfrm>
          <a:prstGeom prst="rect">
            <a:avLst/>
          </a:prstGeom>
        </p:spPr>
        <p:txBody>
          <a:bodyPr vert="horz" wrap="square" lIns="0" tIns="0" rIns="0" bIns="0" rtlCol="0" anchor="t">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2800" kern="1200" spc="0" baseline="0">
                <a:solidFill>
                  <a:schemeClr val="tx1"/>
                </a:solidFill>
                <a:latin typeface="+mj-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a:latin typeface="Calibri"/>
                <a:cs typeface="Calibri"/>
              </a:rPr>
              <a:t>Investment is &gt; 2X the single stack​ </a:t>
            </a:r>
          </a:p>
        </p:txBody>
      </p:sp>
      <p:sp>
        <p:nvSpPr>
          <p:cNvPr id="15" name="Content Placeholder 3">
            <a:extLst>
              <a:ext uri="{FF2B5EF4-FFF2-40B4-BE49-F238E27FC236}">
                <a16:creationId xmlns:a16="http://schemas.microsoft.com/office/drawing/2014/main" id="{E9EA8015-24D4-4C9A-A425-93F20E910D44}"/>
              </a:ext>
            </a:extLst>
          </p:cNvPr>
          <p:cNvSpPr txBox="1">
            <a:spLocks/>
          </p:cNvSpPr>
          <p:nvPr/>
        </p:nvSpPr>
        <p:spPr>
          <a:xfrm>
            <a:off x="3403600" y="2623512"/>
            <a:ext cx="4014788" cy="3102388"/>
          </a:xfrm>
          <a:prstGeom prst="rect">
            <a:avLst/>
          </a:prstGeom>
        </p:spPr>
        <p:txBody>
          <a:bodyPr vert="horz" wrap="square" lIns="0" tIns="0" rIns="0" bIns="0" rtlCol="0" anchor="t">
            <a:spAutoFit/>
          </a:bodyPr>
          <a:lst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4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indent="-125095"/>
            <a:r>
              <a:rPr lang="en-US" sz="2400">
                <a:latin typeface="Calibri"/>
                <a:cs typeface="Calibri"/>
              </a:rPr>
              <a:t>Initial investment to bootstrap dual stack is high ​</a:t>
            </a:r>
          </a:p>
          <a:p>
            <a:pPr lvl="1" indent="-125095"/>
            <a:r>
              <a:rPr lang="en-US" sz="2400">
                <a:latin typeface="Calibri"/>
                <a:cs typeface="Calibri"/>
              </a:rPr>
              <a:t>Feature development is just one part but testing/ monitoring will be shared</a:t>
            </a:r>
          </a:p>
          <a:p>
            <a:pPr lvl="1" indent="-125095"/>
            <a:r>
              <a:rPr lang="en-US" sz="2400">
                <a:latin typeface="Calibri"/>
                <a:cs typeface="Calibri"/>
              </a:rPr>
              <a:t>Ongoing investments needed to maintain compatibility with spec tests</a:t>
            </a:r>
            <a:endParaRPr lang="en-US"/>
          </a:p>
        </p:txBody>
      </p:sp>
    </p:spTree>
    <p:extLst>
      <p:ext uri="{BB962C8B-B14F-4D97-AF65-F5344CB8AC3E}">
        <p14:creationId xmlns:p14="http://schemas.microsoft.com/office/powerpoint/2010/main" val="2282663792"/>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Orange">
      <a:srgbClr val="FF9349"/>
    </a:custClr>
    <a:custClr name="Light Yellow">
      <a:srgbClr val="FEF000"/>
    </a:custClr>
    <a:custClr name="Light Green">
      <a:srgbClr val="9BF00B"/>
    </a:custClr>
    <a:custClr name="Light Teal">
      <a:srgbClr val="30E5D0"/>
    </a:custClr>
    <a:custClr name="Light Blue">
      <a:srgbClr val="50E6FF"/>
    </a:custClr>
    <a:custClr name="Light Purple">
      <a:srgbClr val="D59DFF"/>
    </a:custClr>
    <a:custClr name="White">
      <a:srgbClr val="FFFFFF"/>
    </a:custClr>
    <a:custClr name="Extra Light Gray">
      <a:srgbClr val="F2F2F2"/>
    </a:custClr>
    <a:custClr name="Light Gray">
      <a:srgbClr val="E6E6E6"/>
    </a:custClr>
    <a:custClr name="Gray">
      <a:srgbClr val="D2D2D2"/>
    </a:custClr>
    <a:custClr name="Orange">
      <a:srgbClr val="D83B01"/>
    </a:custClr>
    <a:custClr name="Yellow">
      <a:srgbClr val="FFB900"/>
    </a:custClr>
    <a:custClr name="Green">
      <a:srgbClr val="107C10"/>
    </a:custClr>
    <a:custClr name="Teal">
      <a:srgbClr val="008575"/>
    </a:custClr>
    <a:custClr name="Blue">
      <a:srgbClr val="0078D4"/>
    </a:custClr>
    <a:custClr name="Purple">
      <a:srgbClr val="8661C5"/>
    </a:custClr>
    <a:custClr name="Mid Gray">
      <a:srgbClr val="737373"/>
    </a:custClr>
    <a:custClr name="Dark Gray">
      <a:srgbClr val="505050"/>
    </a:custClr>
    <a:custClr name="Extra Dark Gray">
      <a:srgbClr val="2F2F2F"/>
    </a:custClr>
    <a:custClr name="Rick Black">
      <a:srgbClr val="000000"/>
    </a:custClr>
    <a:custClr name="Dark Orange">
      <a:srgbClr val="6B2929"/>
    </a:custClr>
    <a:custClr name="Dark Yellow">
      <a:srgbClr val="6A4B16"/>
    </a:custClr>
    <a:custClr name="Dark Green">
      <a:srgbClr val="054B16"/>
    </a:custClr>
    <a:custClr name="Dark Teal">
      <a:srgbClr val="274B47"/>
    </a:custClr>
    <a:custClr name="Dark Blue">
      <a:srgbClr val="243A5E"/>
    </a:custClr>
    <a:custClr name="Dark Purple">
      <a:srgbClr val="3B2E58"/>
    </a:custClr>
  </a:custClrLst>
  <a:extLst>
    <a:ext uri="{05A4C25C-085E-4340-85A3-A5531E510DB2}">
      <thm15:themeFamily xmlns:thm15="http://schemas.microsoft.com/office/thememl/2012/main" name="Microsoft_brand_template_blue_accessible.pptx" id="{F774D412-23CA-4DC2-A47D-10DB1AEE7EFE}" vid="{952AAC9D-4DB4-450B-87D3-2D1B406135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ca2fa33-d3b3-446b-9623-48f50cff31d2">
      <UserInfo>
        <DisplayName>Karthikeyan Ravichandran</DisplayName>
        <AccountId>378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03A1108B30AB40AF839273C684C828" ma:contentTypeVersion="9" ma:contentTypeDescription="Create a new document." ma:contentTypeScope="" ma:versionID="cd46615dab96dae7f2235d683b5a1b52">
  <xsd:schema xmlns:xsd="http://www.w3.org/2001/XMLSchema" xmlns:xs="http://www.w3.org/2001/XMLSchema" xmlns:p="http://schemas.microsoft.com/office/2006/metadata/properties" xmlns:ns2="eca2fa33-d3b3-446b-9623-48f50cff31d2" xmlns:ns3="974516c2-35dd-4368-9b92-0eafabfc6942" targetNamespace="http://schemas.microsoft.com/office/2006/metadata/properties" ma:root="true" ma:fieldsID="7b88f75abde83b78b9d725babf5f5f9a" ns2:_="" ns3:_="">
    <xsd:import namespace="eca2fa33-d3b3-446b-9623-48f50cff31d2"/>
    <xsd:import namespace="974516c2-35dd-4368-9b92-0eafabfc694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a2fa33-d3b3-446b-9623-48f50cff31d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74516c2-35dd-4368-9b92-0eafabfc694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A7C616-3AAD-41D8-B8E7-11D7240A1DEB}">
  <ds:schemaRefs>
    <ds:schemaRef ds:uri="974516c2-35dd-4368-9b92-0eafabfc6942"/>
    <ds:schemaRef ds:uri="eca2fa33-d3b3-446b-9623-48f50cff31d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AED7F41-E53C-45CE-B4DD-5350D7D27F3D}">
  <ds:schemaRefs>
    <ds:schemaRef ds:uri="http://schemas.microsoft.com/sharepoint/v3/contenttype/forms"/>
  </ds:schemaRefs>
</ds:datastoreItem>
</file>

<file path=customXml/itemProps3.xml><?xml version="1.0" encoding="utf-8"?>
<ds:datastoreItem xmlns:ds="http://schemas.openxmlformats.org/officeDocument/2006/customXml" ds:itemID="{A6AAB378-4F0D-417E-9D95-EFFE804C8A6C}">
  <ds:schemaRefs>
    <ds:schemaRef ds:uri="974516c2-35dd-4368-9b92-0eafabfc6942"/>
    <ds:schemaRef ds:uri="eca2fa33-d3b3-446b-9623-48f50cff31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{E7C1B917-CAF0-B743-8E8A-5583EA9A67EF}tf10001060</Template>
  <Application>Microsoft Office PowerPoint</Application>
  <PresentationFormat>Widescreen</PresentationFormat>
  <Slides>11</Slides>
  <Notes>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 Template</vt:lpstr>
      <vt:lpstr>Increasing DNS Resolver Resiliency: Challenges and Learnings</vt:lpstr>
      <vt:lpstr>Agenda</vt:lpstr>
      <vt:lpstr> DNS has a great burden to be extremely resilient !</vt:lpstr>
      <vt:lpstr>Architecture</vt:lpstr>
      <vt:lpstr>Development process</vt:lpstr>
      <vt:lpstr>Validation</vt:lpstr>
      <vt:lpstr>Results</vt:lpstr>
      <vt:lpstr>Learnings in Dual-Stack Ramp-up</vt:lpstr>
      <vt:lpstr>Learnings (continued...)</vt:lpstr>
      <vt:lpstr>Additional Enhancements to increase resiliency with RFC 8767 (Serving stale data)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Arunkumar Singaram</dc:creator>
  <cp:revision>4</cp:revision>
  <dcterms:created xsi:type="dcterms:W3CDTF">2021-08-26T02:04:40Z</dcterms:created>
  <dcterms:modified xsi:type="dcterms:W3CDTF">2022-02-17T08:21:16Z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0x010100F403A1108B30AB40AF839273C684C828</vt:lpwstr>
  </property>
</Properties>
</file>