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7" r:id="rId1"/>
    <p:sldMasterId id="2147483929" r:id="rId2"/>
  </p:sldMasterIdLst>
  <p:notesMasterIdLst>
    <p:notesMasterId r:id="rId27"/>
  </p:notesMasterIdLst>
  <p:sldIdLst>
    <p:sldId id="547" r:id="rId3"/>
    <p:sldId id="544" r:id="rId4"/>
    <p:sldId id="543" r:id="rId5"/>
    <p:sldId id="548" r:id="rId6"/>
    <p:sldId id="552" r:id="rId7"/>
    <p:sldId id="644" r:id="rId8"/>
    <p:sldId id="658" r:id="rId9"/>
    <p:sldId id="386" r:id="rId10"/>
    <p:sldId id="573" r:id="rId11"/>
    <p:sldId id="659" r:id="rId12"/>
    <p:sldId id="346" r:id="rId13"/>
    <p:sldId id="442" r:id="rId14"/>
    <p:sldId id="443" r:id="rId15"/>
    <p:sldId id="444" r:id="rId16"/>
    <p:sldId id="560" r:id="rId17"/>
    <p:sldId id="564" r:id="rId18"/>
    <p:sldId id="574" r:id="rId19"/>
    <p:sldId id="565" r:id="rId20"/>
    <p:sldId id="566" r:id="rId21"/>
    <p:sldId id="575" r:id="rId22"/>
    <p:sldId id="576" r:id="rId23"/>
    <p:sldId id="568" r:id="rId24"/>
    <p:sldId id="347" r:id="rId25"/>
    <p:sldId id="3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A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13C31C-B82A-487D-B3E1-BD20AD5F8CE8}" v="1014" dt="2022-02-06T19:01:37.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611" autoAdjust="0"/>
  </p:normalViewPr>
  <p:slideViewPr>
    <p:cSldViewPr snapToGrid="0">
      <p:cViewPr varScale="1">
        <p:scale>
          <a:sx n="85" d="100"/>
          <a:sy n="85" d="100"/>
        </p:scale>
        <p:origin x="1479"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698EBF-133A-445C-9782-3B4F1ED572AE}"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EBF7C-D244-4519-820C-A88BF28693B9}" type="slidenum">
              <a:rPr lang="en-US" smtClean="0"/>
              <a:t>‹#›</a:t>
            </a:fld>
            <a:endParaRPr lang="en-US"/>
          </a:p>
        </p:txBody>
      </p:sp>
    </p:spTree>
    <p:extLst>
      <p:ext uri="{BB962C8B-B14F-4D97-AF65-F5344CB8AC3E}">
        <p14:creationId xmlns:p14="http://schemas.microsoft.com/office/powerpoint/2010/main" val="35500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Thanks for the intro,</a:t>
            </a:r>
          </a:p>
          <a:p>
            <a:pPr marL="0" lvl="0" indent="0" algn="l" rtl="0">
              <a:spcBef>
                <a:spcPts val="0"/>
              </a:spcBef>
              <a:spcAft>
                <a:spcPts val="0"/>
              </a:spcAft>
              <a:buNone/>
            </a:pPr>
            <a:r>
              <a:rPr lang="en-US" dirty="0"/>
              <a:t>Hello everyone, I’m going to talk about how you can find bugs in your zone files before deploying them with the help of our tool GRoot. This is a </a:t>
            </a:r>
            <a:r>
              <a:rPr lang="en-US" dirty="0" err="1"/>
              <a:t>collobroation</a:t>
            </a:r>
            <a:r>
              <a:rPr lang="en-US" dirty="0"/>
              <a:t> work with Ryan and </a:t>
            </a:r>
            <a:r>
              <a:rPr lang="en-US" dirty="0" err="1"/>
              <a:t>Behnaz</a:t>
            </a:r>
            <a:r>
              <a:rPr lang="en-US" dirty="0"/>
              <a:t> from Microsoft with my advisors Todd and George at UCLA. This work got published in SIGCOMM 2020 and won the best student paper award.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applied Groot to the zone files of a large university. The zone files are managed in a decentralized fashion with departments managing their own zone files. We obtained the campus zone file and 895 subdomain zone files using zone transfer. There were in total 120 k… The result after checking property through Groot are as follows. The violation of properties in the first table are functional violations are considered bugs while the properties in the second table showcase </a:t>
            </a:r>
            <a:r>
              <a:rPr lang="en-US" dirty="0" err="1"/>
              <a:t>GRoot’s</a:t>
            </a:r>
            <a:r>
              <a:rPr lang="en-US" dirty="0"/>
              <a:t> ability to help operators explore and understand the behavior of their DNS configurations. Violations of these properties are not necessarily bugs but are interesting behaviors that an operator may be interested to examine.</a:t>
            </a:r>
          </a:p>
        </p:txBody>
      </p:sp>
      <p:sp>
        <p:nvSpPr>
          <p:cNvPr id="4" name="Slide Number Placeholder 3"/>
          <p:cNvSpPr>
            <a:spLocks noGrp="1"/>
          </p:cNvSpPr>
          <p:nvPr>
            <p:ph type="sldNum" sz="quarter" idx="5"/>
          </p:nvPr>
        </p:nvSpPr>
        <p:spPr/>
        <p:txBody>
          <a:bodyPr/>
          <a:lstStyle/>
          <a:p>
            <a:fld id="{4526EA70-310A-485A-AAE6-FECB997231EE}" type="slidenum">
              <a:rPr lang="en-US" smtClean="0"/>
              <a:t>10</a:t>
            </a:fld>
            <a:endParaRPr lang="en-US"/>
          </a:p>
        </p:txBody>
      </p:sp>
    </p:spTree>
    <p:extLst>
      <p:ext uri="{BB962C8B-B14F-4D97-AF65-F5344CB8AC3E}">
        <p14:creationId xmlns:p14="http://schemas.microsoft.com/office/powerpoint/2010/main" val="2808295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NS records mismatch between parent and child zone files and some of the NS records pointed towards a web server instead of a DNS name server. These bugs affect the visibility and  redundancy of the zone and also increase the query response times. When asked the operator said that to check if a name server is working properly, they directly use the IP instead of the name so they never caught these issues.</a:t>
            </a:r>
          </a:p>
        </p:txBody>
      </p:sp>
      <p:sp>
        <p:nvSpPr>
          <p:cNvPr id="4" name="Slide Number Placeholder 3"/>
          <p:cNvSpPr>
            <a:spLocks noGrp="1"/>
          </p:cNvSpPr>
          <p:nvPr>
            <p:ph type="sldNum" sz="quarter" idx="5"/>
          </p:nvPr>
        </p:nvSpPr>
        <p:spPr/>
        <p:txBody>
          <a:bodyPr/>
          <a:lstStyle/>
          <a:p>
            <a:fld id="{4526EA70-310A-485A-AAE6-FECB997231EE}" type="slidenum">
              <a:rPr lang="en-US" smtClean="0"/>
              <a:t>11</a:t>
            </a:fld>
            <a:endParaRPr lang="en-US"/>
          </a:p>
        </p:txBody>
      </p:sp>
    </p:spTree>
    <p:extLst>
      <p:ext uri="{BB962C8B-B14F-4D97-AF65-F5344CB8AC3E}">
        <p14:creationId xmlns:p14="http://schemas.microsoft.com/office/powerpoint/2010/main" val="1568608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operator in a straightforward manner reported that the reason is negligence </a:t>
            </a:r>
          </a:p>
        </p:txBody>
      </p:sp>
      <p:sp>
        <p:nvSpPr>
          <p:cNvPr id="4" name="Slide Number Placeholder 3"/>
          <p:cNvSpPr>
            <a:spLocks noGrp="1"/>
          </p:cNvSpPr>
          <p:nvPr>
            <p:ph type="sldNum" sz="quarter" idx="5"/>
          </p:nvPr>
        </p:nvSpPr>
        <p:spPr/>
        <p:txBody>
          <a:bodyPr/>
          <a:lstStyle/>
          <a:p>
            <a:fld id="{4526EA70-310A-485A-AAE6-FECB997231EE}" type="slidenum">
              <a:rPr lang="en-US" smtClean="0"/>
              <a:t>12</a:t>
            </a:fld>
            <a:endParaRPr lang="en-US"/>
          </a:p>
        </p:txBody>
      </p:sp>
    </p:spTree>
    <p:extLst>
      <p:ext uri="{BB962C8B-B14F-4D97-AF65-F5344CB8AC3E}">
        <p14:creationId xmlns:p14="http://schemas.microsoft.com/office/powerpoint/2010/main" val="3743927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26EA70-310A-485A-AAE6-FECB997231EE}" type="slidenum">
              <a:rPr lang="en-US" smtClean="0"/>
              <a:t>13</a:t>
            </a:fld>
            <a:endParaRPr lang="en-US"/>
          </a:p>
        </p:txBody>
      </p:sp>
    </p:spTree>
    <p:extLst>
      <p:ext uri="{BB962C8B-B14F-4D97-AF65-F5344CB8AC3E}">
        <p14:creationId xmlns:p14="http://schemas.microsoft.com/office/powerpoint/2010/main" val="24606427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Operators can use Groot to explore such properties to understand their configs better.</a:t>
            </a:r>
          </a:p>
        </p:txBody>
      </p:sp>
      <p:sp>
        <p:nvSpPr>
          <p:cNvPr id="4" name="Slide Number Placeholder 3"/>
          <p:cNvSpPr>
            <a:spLocks noGrp="1"/>
          </p:cNvSpPr>
          <p:nvPr>
            <p:ph type="sldNum" sz="quarter" idx="5"/>
          </p:nvPr>
        </p:nvSpPr>
        <p:spPr/>
        <p:txBody>
          <a:bodyPr/>
          <a:lstStyle/>
          <a:p>
            <a:fld id="{4526EA70-310A-485A-AAE6-FECB997231EE}" type="slidenum">
              <a:rPr lang="en-US" smtClean="0"/>
              <a:t>14</a:t>
            </a:fld>
            <a:endParaRPr lang="en-US"/>
          </a:p>
        </p:txBody>
      </p:sp>
    </p:spTree>
    <p:extLst>
      <p:ext uri="{BB962C8B-B14F-4D97-AF65-F5344CB8AC3E}">
        <p14:creationId xmlns:p14="http://schemas.microsoft.com/office/powerpoint/2010/main" val="3253460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let me make this a little bit more concrete.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I’m showing on the slide is the example files for 5 zones spread across 3 nameservers. There are DNAMEs, CNAMEs, wildcards and wildcard CNAMEs in this example.</a:t>
            </a:r>
          </a:p>
        </p:txBody>
      </p:sp>
      <p:sp>
        <p:nvSpPr>
          <p:cNvPr id="4" name="Slide Number Placeholder 3"/>
          <p:cNvSpPr>
            <a:spLocks noGrp="1"/>
          </p:cNvSpPr>
          <p:nvPr>
            <p:ph type="sldNum" sz="quarter" idx="5"/>
          </p:nvPr>
        </p:nvSpPr>
        <p:spPr/>
        <p:txBody>
          <a:bodyPr/>
          <a:lstStyle/>
          <a:p>
            <a:fld id="{4526EA70-310A-485A-AAE6-FECB997231EE}" type="slidenum">
              <a:rPr lang="en-US" smtClean="0"/>
              <a:t>15</a:t>
            </a:fld>
            <a:endParaRPr lang="en-US"/>
          </a:p>
        </p:txBody>
      </p:sp>
    </p:spTree>
    <p:extLst>
      <p:ext uri="{BB962C8B-B14F-4D97-AF65-F5344CB8AC3E}">
        <p14:creationId xmlns:p14="http://schemas.microsoft.com/office/powerpoint/2010/main" val="4118951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how </a:t>
            </a:r>
            <a:r>
              <a:rPr lang="en-US" dirty="0" err="1"/>
              <a:t>groot</a:t>
            </a:r>
            <a:r>
              <a:rPr lang="en-US" dirty="0"/>
              <a:t> works.</a:t>
            </a:r>
          </a:p>
          <a:p>
            <a:r>
              <a:rPr lang="en-US" dirty="0"/>
              <a:t>We start by parsing the zone files and building a data structure called a label graph, which you can think of as roughly representing the union of all the records in the zone files.</a:t>
            </a:r>
          </a:p>
          <a:p>
            <a:r>
              <a:rPr lang="en-US" dirty="0"/>
              <a:t>However we also add special nodes and edges to this graph based on the wildcards and rewrites in the zones.</a:t>
            </a:r>
          </a:p>
          <a:p>
            <a:r>
              <a:rPr lang="en-US" dirty="0"/>
              <a:t>From this label graph, we generate what we call query equivalence classes. Each equivalence class is a compact representation for a (possibly large) set of queries that we prove that DNS will process in the same 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these zone files, we create the label graph, which is shown here. It contains all the records from the zone files plus the addition of special “alpha” nodes that represent an arbitrary sequence of characters.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add an alpha node child to every node in the tree.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we add other edges for DNAME rewrites in this graph. For instance, since there is a DNAME rewrite from mybankcard.com to bankcard.com, we add a directed edge between these nodes (shown in purple).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 proved several theorems about this data structure. Basically the idea is that every path from the root in this graph to any node is an equivalence class of queries.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In particular, we prove that all user queries corresponding to a path will have the same DNS resolution behavior (soundness).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And also we prove that every possible query belongs to exactly one equivalence class (completeness).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theorems mean that if we validate the behavior of each equivalence class, then we have exhaustively checked the correctness of the DNS for these zones.</a:t>
            </a:r>
          </a:p>
        </p:txBody>
      </p:sp>
      <p:sp>
        <p:nvSpPr>
          <p:cNvPr id="4" name="Slide Number Placeholder 3"/>
          <p:cNvSpPr>
            <a:spLocks noGrp="1"/>
          </p:cNvSpPr>
          <p:nvPr>
            <p:ph type="sldNum" sz="quarter" idx="5"/>
          </p:nvPr>
        </p:nvSpPr>
        <p:spPr/>
        <p:txBody>
          <a:bodyPr/>
          <a:lstStyle/>
          <a:p>
            <a:fld id="{4526EA70-310A-485A-AAE6-FECB997231EE}" type="slidenum">
              <a:rPr lang="en-US" smtClean="0"/>
              <a:t>16</a:t>
            </a:fld>
            <a:endParaRPr lang="en-US"/>
          </a:p>
        </p:txBody>
      </p:sp>
    </p:spTree>
    <p:extLst>
      <p:ext uri="{BB962C8B-B14F-4D97-AF65-F5344CB8AC3E}">
        <p14:creationId xmlns:p14="http://schemas.microsoft.com/office/powerpoint/2010/main" val="4118951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 have shown one such path from the root. Each type is its own equivalence class, but GRoot executes the ECs for all record types at once using a compact </a:t>
            </a:r>
            <a:r>
              <a:rPr lang="en-US" dirty="0" err="1"/>
              <a:t>bitset</a:t>
            </a:r>
            <a:r>
              <a:rPr lang="en-US" dirty="0"/>
              <a:t> representation for types, splitting nodes when different types experience different behaviors.</a:t>
            </a:r>
          </a:p>
        </p:txBody>
      </p:sp>
      <p:sp>
        <p:nvSpPr>
          <p:cNvPr id="4" name="Slide Number Placeholder 3"/>
          <p:cNvSpPr>
            <a:spLocks noGrp="1"/>
          </p:cNvSpPr>
          <p:nvPr>
            <p:ph type="sldNum" sz="quarter" idx="5"/>
          </p:nvPr>
        </p:nvSpPr>
        <p:spPr/>
        <p:txBody>
          <a:bodyPr/>
          <a:lstStyle/>
          <a:p>
            <a:fld id="{4526EA70-310A-485A-AAE6-FECB997231EE}" type="slidenum">
              <a:rPr lang="en-US" smtClean="0"/>
              <a:t>17</a:t>
            </a:fld>
            <a:endParaRPr lang="en-US"/>
          </a:p>
        </p:txBody>
      </p:sp>
    </p:spTree>
    <p:extLst>
      <p:ext uri="{BB962C8B-B14F-4D97-AF65-F5344CB8AC3E}">
        <p14:creationId xmlns:p14="http://schemas.microsoft.com/office/powerpoint/2010/main" val="4118951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Given this schematic query, we then execute (simulate) the DNS semantics on this query.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way we did this is that we formalized the execution of DNS mathematically from the RFCs (i.e., how it should execute).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I’ll skip the exact details here, but show an example next.</a:t>
            </a:r>
          </a:p>
        </p:txBody>
      </p:sp>
      <p:sp>
        <p:nvSpPr>
          <p:cNvPr id="4" name="Slide Number Placeholder 3"/>
          <p:cNvSpPr>
            <a:spLocks noGrp="1"/>
          </p:cNvSpPr>
          <p:nvPr>
            <p:ph type="sldNum" sz="quarter" idx="5"/>
          </p:nvPr>
        </p:nvSpPr>
        <p:spPr/>
        <p:txBody>
          <a:bodyPr/>
          <a:lstStyle/>
          <a:p>
            <a:fld id="{4526EA70-310A-485A-AAE6-FECB997231EE}" type="slidenum">
              <a:rPr lang="en-US" smtClean="0"/>
              <a:t>18</a:t>
            </a:fld>
            <a:endParaRPr lang="en-US"/>
          </a:p>
        </p:txBody>
      </p:sp>
    </p:spTree>
    <p:extLst>
      <p:ext uri="{BB962C8B-B14F-4D97-AF65-F5344CB8AC3E}">
        <p14:creationId xmlns:p14="http://schemas.microsoft.com/office/powerpoint/2010/main" val="4118951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the example equivalence class from before and now I’m going to show its execution.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start with the root nameserver and the query is \alpha.mybankcard.com.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Because the answer is a nameserver referral, we now explore both possibilities. If we go to ns1.fnni.com, then we repeat the query at this nameserver.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here, the execution rewrites \alpha.mybankcard.com to \alpha.bankcard.com using DNAME and then the execution splits based on the query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an A record, we get an answer at this nameserver for the IP, and for the other types we get an empty answer (no answer).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execution would then continue for the other nameserver.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key insight we had here was that by pre-dividing the equivalence classes in this way, the execution of the DNS never needs to directly inspect the value of \alpha, so we can leave it opaque.</a:t>
            </a:r>
          </a:p>
        </p:txBody>
      </p:sp>
      <p:sp>
        <p:nvSpPr>
          <p:cNvPr id="4" name="Slide Number Placeholder 3"/>
          <p:cNvSpPr>
            <a:spLocks noGrp="1"/>
          </p:cNvSpPr>
          <p:nvPr>
            <p:ph type="sldNum" sz="quarter" idx="5"/>
          </p:nvPr>
        </p:nvSpPr>
        <p:spPr/>
        <p:txBody>
          <a:bodyPr/>
          <a:lstStyle/>
          <a:p>
            <a:fld id="{4526EA70-310A-485A-AAE6-FECB997231EE}" type="slidenum">
              <a:rPr lang="en-US" smtClean="0"/>
              <a:t>19</a:t>
            </a:fld>
            <a:endParaRPr lang="en-US"/>
          </a:p>
        </p:txBody>
      </p:sp>
    </p:spTree>
    <p:extLst>
      <p:ext uri="{BB962C8B-B14F-4D97-AF65-F5344CB8AC3E}">
        <p14:creationId xmlns:p14="http://schemas.microsoft.com/office/powerpoint/2010/main" val="411895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 is well known that DNS Misconfigurations lead to service disruption.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going to talk about a specific DNS outage that originally got us interested in the DNS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worst outages due to DNS is the one that happened at Microsoft in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happened was, on May 2, almost all of Microsoft’s services become unavailable for 20 hours. This included Azure (cloud computing), Xbox live, Office 365, dynamics, power BI and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happened here?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526EA70-310A-485A-AAE6-FECB997231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951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check properties on these graphs. Consider a simple property like “Answer Consistency” which means the user should receive a single response irrespective of the server he contacted. That property is represented as the graph property that different sink nodes must return the same answer</a:t>
            </a:r>
          </a:p>
        </p:txBody>
      </p:sp>
      <p:sp>
        <p:nvSpPr>
          <p:cNvPr id="4" name="Slide Number Placeholder 3"/>
          <p:cNvSpPr>
            <a:spLocks noGrp="1"/>
          </p:cNvSpPr>
          <p:nvPr>
            <p:ph type="sldNum" sz="quarter" idx="5"/>
          </p:nvPr>
        </p:nvSpPr>
        <p:spPr/>
        <p:txBody>
          <a:bodyPr/>
          <a:lstStyle/>
          <a:p>
            <a:fld id="{4526EA70-310A-485A-AAE6-FECB997231EE}" type="slidenum">
              <a:rPr lang="en-US" smtClean="0"/>
              <a:t>20</a:t>
            </a:fld>
            <a:endParaRPr lang="en-US"/>
          </a:p>
        </p:txBody>
      </p:sp>
    </p:spTree>
    <p:extLst>
      <p:ext uri="{BB962C8B-B14F-4D97-AF65-F5344CB8AC3E}">
        <p14:creationId xmlns:p14="http://schemas.microsoft.com/office/powerpoint/2010/main" val="5994709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graph, we notice that different sink nodes return different responses so there is no answer consistency.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consider this another property which we called Rewrite Blackholing- it means, there is a path from the root in this graph to a leaf with goes through a rewrite and the leaf is an NX. There is no such thing in this graph so there are no rewrite </a:t>
            </a:r>
            <a:r>
              <a:rPr lang="en-US" dirty="0" err="1"/>
              <a:t>balckholings</a:t>
            </a:r>
            <a:r>
              <a:rPr lang="en-US" dirty="0"/>
              <a:t>. </a:t>
            </a:r>
          </a:p>
        </p:txBody>
      </p:sp>
      <p:sp>
        <p:nvSpPr>
          <p:cNvPr id="4" name="Slide Number Placeholder 3"/>
          <p:cNvSpPr>
            <a:spLocks noGrp="1"/>
          </p:cNvSpPr>
          <p:nvPr>
            <p:ph type="sldNum" sz="quarter" idx="5"/>
          </p:nvPr>
        </p:nvSpPr>
        <p:spPr/>
        <p:txBody>
          <a:bodyPr/>
          <a:lstStyle/>
          <a:p>
            <a:fld id="{4526EA70-310A-485A-AAE6-FECB997231EE}" type="slidenum">
              <a:rPr lang="en-US" smtClean="0"/>
              <a:t>21</a:t>
            </a:fld>
            <a:endParaRPr lang="en-US"/>
          </a:p>
        </p:txBody>
      </p:sp>
    </p:spTree>
    <p:extLst>
      <p:ext uri="{BB962C8B-B14F-4D97-AF65-F5344CB8AC3E}">
        <p14:creationId xmlns:p14="http://schemas.microsoft.com/office/powerpoint/2010/main" val="1007068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an implementation of our tool Groot publicly available on GitHub</a:t>
            </a:r>
          </a:p>
          <a:p>
            <a:r>
              <a:rPr lang="en-US" dirty="0"/>
              <a:t>It is written in C++ and its quite fast. We can verify collection of zones with millions of records in a few minutes.</a:t>
            </a:r>
          </a:p>
        </p:txBody>
      </p:sp>
      <p:sp>
        <p:nvSpPr>
          <p:cNvPr id="4" name="Slide Number Placeholder 3"/>
          <p:cNvSpPr>
            <a:spLocks noGrp="1"/>
          </p:cNvSpPr>
          <p:nvPr>
            <p:ph type="sldNum" sz="quarter" idx="5"/>
          </p:nvPr>
        </p:nvSpPr>
        <p:spPr/>
        <p:txBody>
          <a:bodyPr/>
          <a:lstStyle/>
          <a:p>
            <a:fld id="{4526EA70-310A-485A-AAE6-FECB997231EE}" type="slidenum">
              <a:rPr lang="en-US" smtClean="0"/>
              <a:t>22</a:t>
            </a:fld>
            <a:endParaRPr lang="en-US"/>
          </a:p>
        </p:txBody>
      </p:sp>
    </p:spTree>
    <p:extLst>
      <p:ext uri="{BB962C8B-B14F-4D97-AF65-F5344CB8AC3E}">
        <p14:creationId xmlns:p14="http://schemas.microsoft.com/office/powerpoint/2010/main" val="2437647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to test Groot performance we created zone files from the publicly  available DNS census records. We ran Groot on each of the 1.3 million second level </a:t>
            </a:r>
            <a:r>
              <a:rPr lang="en-US" dirty="0" err="1"/>
              <a:t>TLds</a:t>
            </a:r>
            <a:r>
              <a:rPr lang="en-US" dirty="0"/>
              <a:t> like co.uk and the results are shown in the graph. </a:t>
            </a:r>
          </a:p>
        </p:txBody>
      </p:sp>
      <p:sp>
        <p:nvSpPr>
          <p:cNvPr id="4" name="Slide Number Placeholder 3"/>
          <p:cNvSpPr>
            <a:spLocks noGrp="1"/>
          </p:cNvSpPr>
          <p:nvPr>
            <p:ph type="sldNum" sz="quarter" idx="5"/>
          </p:nvPr>
        </p:nvSpPr>
        <p:spPr/>
        <p:txBody>
          <a:bodyPr/>
          <a:lstStyle/>
          <a:p>
            <a:fld id="{4526EA70-310A-485A-AAE6-FECB997231EE}" type="slidenum">
              <a:rPr lang="en-US" smtClean="0"/>
              <a:t>23</a:t>
            </a:fld>
            <a:endParaRPr lang="en-US"/>
          </a:p>
        </p:txBody>
      </p:sp>
    </p:spTree>
    <p:extLst>
      <p:ext uri="{BB962C8B-B14F-4D97-AF65-F5344CB8AC3E}">
        <p14:creationId xmlns:p14="http://schemas.microsoft.com/office/powerpoint/2010/main" val="173824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the problems started when connectivity to Azure storage services was lost.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Subsequently, services that depend on storage (basically anything running on a VM, so everything) started to fail and those services also became unreachable.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whole thing lasted for 20 hours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debugging the problem ultimately, the engineers found that the problem was due to a 1-line manual change to a </a:t>
            </a:r>
            <a:r>
              <a:rPr lang="en-US"/>
              <a:t>DNS zone </a:t>
            </a:r>
            <a:r>
              <a:rPr lang="en-US" dirty="0"/>
              <a:t>file during a routine migration.</a:t>
            </a:r>
          </a:p>
        </p:txBody>
      </p:sp>
      <p:sp>
        <p:nvSpPr>
          <p:cNvPr id="4" name="Slide Number Placeholder 3"/>
          <p:cNvSpPr>
            <a:spLocks noGrp="1"/>
          </p:cNvSpPr>
          <p:nvPr>
            <p:ph type="sldNum" sz="quarter" idx="5"/>
          </p:nvPr>
        </p:nvSpPr>
        <p:spPr/>
        <p:txBody>
          <a:bodyPr/>
          <a:lstStyle/>
          <a:p>
            <a:fld id="{4526EA70-310A-485A-AAE6-FECB997231EE}" type="slidenum">
              <a:rPr lang="en-US" smtClean="0"/>
              <a:t>3</a:t>
            </a:fld>
            <a:endParaRPr lang="en-US"/>
          </a:p>
        </p:txBody>
      </p:sp>
    </p:spTree>
    <p:extLst>
      <p:ext uri="{BB962C8B-B14F-4D97-AF65-F5344CB8AC3E}">
        <p14:creationId xmlns:p14="http://schemas.microsoft.com/office/powerpoint/2010/main" val="411895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there were two takeaways from this experience about why DNS misconfigurations are often disastrous.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was that DNS is inherently global in nature. If you can’t lookup the IP address for a service, then you lose connectivity world-wide. So DNS has a very unfortunate property of what we call “having a large blast radius”.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was that resolving DNS outages is extremely tricky (Azure outage took 20 hours). The primary reason is that DNS relies heavily on caching responses to queries (including negative caching). This means that when storage became unreachable, everyone cached this fact, making it hard to restore connectivity.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6EA70-310A-485A-AAE6-FECB997231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95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user's perspective DNS is a simple system: </a:t>
            </a:r>
            <a:r>
              <a:rPr lang="en-US" b="0" i="0" dirty="0">
                <a:solidFill>
                  <a:srgbClr val="000000"/>
                </a:solidFill>
                <a:effectLst/>
                <a:latin typeface="Whitney SSm A"/>
              </a:rPr>
              <a:t>You send it queries and you get back answers.</a:t>
            </a:r>
            <a:r>
              <a:rPr lang="en-US" dirty="0"/>
              <a:t> However, it is a very different view from that of an organization that is managing the zones for the DNS.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DNS is significantly more complex that people realize. It is essentially a very complex string rewriting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2 sources for this complexity.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is that there is nondeterminism in the DNS. The resolver can choose any one of the available nameservers to resolve the query, which can lead to different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is the complex record types  and the subtle interactions among them. There are different kinds of rewrite records, alias records, wildcard records, and about 60 other kinds of records defined across about 30 RFCs.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Geoff says, </a:t>
            </a:r>
          </a:p>
        </p:txBody>
      </p:sp>
      <p:sp>
        <p:nvSpPr>
          <p:cNvPr id="4" name="Slide Number Placeholder 3"/>
          <p:cNvSpPr>
            <a:spLocks noGrp="1"/>
          </p:cNvSpPr>
          <p:nvPr>
            <p:ph type="sldNum" sz="quarter" idx="5"/>
          </p:nvPr>
        </p:nvSpPr>
        <p:spPr/>
        <p:txBody>
          <a:bodyPr/>
          <a:lstStyle/>
          <a:p>
            <a:fld id="{4526EA70-310A-485A-AAE6-FECB997231EE}" type="slidenum">
              <a:rPr lang="en-US" smtClean="0"/>
              <a:t>5</a:t>
            </a:fld>
            <a:endParaRPr lang="en-US"/>
          </a:p>
        </p:txBody>
      </p:sp>
    </p:spTree>
    <p:extLst>
      <p:ext uri="{BB962C8B-B14F-4D97-AF65-F5344CB8AC3E}">
        <p14:creationId xmlns:p14="http://schemas.microsoft.com/office/powerpoint/2010/main" val="170451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an organization point of view, what are some of the properties that those organizations and operators wants to ensure about their DNS zone files.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UCLA DNS team might want to ensure that ucla.edu always resolves to this IP address using the UCLA zone files. Others might also want all their queries return the same answer regardless of nondeterminism. Or their query should not be rewritten at any point in the resolution. Before I talk about how we verify these properties, let me give a brief overview of how operators ensure them today.</a:t>
            </a:r>
          </a:p>
          <a:p>
            <a:endParaRPr lang="en-US" dirty="0"/>
          </a:p>
        </p:txBody>
      </p:sp>
      <p:sp>
        <p:nvSpPr>
          <p:cNvPr id="4" name="Slide Number Placeholder 3"/>
          <p:cNvSpPr>
            <a:spLocks noGrp="1"/>
          </p:cNvSpPr>
          <p:nvPr>
            <p:ph type="sldNum" sz="quarter" idx="5"/>
          </p:nvPr>
        </p:nvSpPr>
        <p:spPr/>
        <p:txBody>
          <a:bodyPr/>
          <a:lstStyle/>
          <a:p>
            <a:fld id="{4526EA70-310A-485A-AAE6-FECB997231EE}" type="slidenum">
              <a:rPr lang="en-US" smtClean="0"/>
              <a:t>6</a:t>
            </a:fld>
            <a:endParaRPr lang="en-US"/>
          </a:p>
        </p:txBody>
      </p:sp>
    </p:spTree>
    <p:extLst>
      <p:ext uri="{BB962C8B-B14F-4D97-AF65-F5344CB8AC3E}">
        <p14:creationId xmlns:p14="http://schemas.microsoft.com/office/powerpoint/2010/main" val="4118951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main approaches.  One is to do testing and/or monitoring. So, you make a change, then you run some queries, or you actively monitor for connectivity. There are 2 big problems with this approach: (1) this is not proactive, so you will only find bugs that have already impacted the actual network and (2) is that this is not exhaustive. You might test some queries, but the question is had you tested them all. And it is not obvious how to test all relevant queries due to the complexity of DNS. The second approach is to do manual review of changes using best developer practices. However, humans make mistakes as we have seen earlier.</a:t>
            </a:r>
          </a:p>
        </p:txBody>
      </p:sp>
      <p:sp>
        <p:nvSpPr>
          <p:cNvPr id="4" name="Slide Number Placeholder 3"/>
          <p:cNvSpPr>
            <a:spLocks noGrp="1"/>
          </p:cNvSpPr>
          <p:nvPr>
            <p:ph type="sldNum" sz="quarter" idx="5"/>
          </p:nvPr>
        </p:nvSpPr>
        <p:spPr/>
        <p:txBody>
          <a:bodyPr/>
          <a:lstStyle/>
          <a:p>
            <a:fld id="{4526EA70-310A-485A-AAE6-FECB997231EE}" type="slidenum">
              <a:rPr lang="en-US" smtClean="0"/>
              <a:t>7</a:t>
            </a:fld>
            <a:endParaRPr lang="en-US"/>
          </a:p>
        </p:txBody>
      </p:sp>
    </p:spTree>
    <p:extLst>
      <p:ext uri="{BB962C8B-B14F-4D97-AF65-F5344CB8AC3E}">
        <p14:creationId xmlns:p14="http://schemas.microsoft.com/office/powerpoint/2010/main" val="212684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contrast, what we have done is built a tool called Groot that will do proactive and exhaustive verification of the correctness of DNS zone files. Groot takes in a set of zone files, possibly from many different nameservers. It also takes a specification of what the zone files should be doing. This includes user-defined properties like the ones shown earlier. Given these two inputs it either ensures that these properties will hold, or it gives counterexamples. The important thing to note here is that there are way too many queries to enumerate naively. A domain name is a string made of characters with about 38 different values, and a domain name can be up to 254 characters long. Plus, there are 60 record types. So, there are clearly way too many such strings to enumerate and test. The way we solve this challenge, and the key idea in GRoot is to first partition all the queries into query equivalence classes using the zone files. An EC is </a:t>
            </a:r>
            <a:r>
              <a:rPr lang="en-US"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a set of queries that have the same DNS resolution. And then, evaluates the </a:t>
            </a:r>
            <a:r>
              <a:rPr lang="en-US" dirty="0"/>
              <a:t>behavior of many queries at the same time. GRoot generates O(n) equivalence classes for a collection of zone files with n resource records providing a massive reduction in complexity.</a:t>
            </a:r>
          </a:p>
        </p:txBody>
      </p:sp>
      <p:sp>
        <p:nvSpPr>
          <p:cNvPr id="4" name="Slide Number Placeholder 3"/>
          <p:cNvSpPr>
            <a:spLocks noGrp="1"/>
          </p:cNvSpPr>
          <p:nvPr>
            <p:ph type="sldNum" sz="quarter" idx="5"/>
          </p:nvPr>
        </p:nvSpPr>
        <p:spPr/>
        <p:txBody>
          <a:bodyPr/>
          <a:lstStyle/>
          <a:p>
            <a:fld id="{4526EA70-310A-485A-AAE6-FECB997231EE}" type="slidenum">
              <a:rPr lang="en-US" smtClean="0"/>
              <a:t>8</a:t>
            </a:fld>
            <a:endParaRPr lang="en-US"/>
          </a:p>
        </p:txBody>
      </p:sp>
    </p:spTree>
    <p:extLst>
      <p:ext uri="{BB962C8B-B14F-4D97-AF65-F5344CB8AC3E}">
        <p14:creationId xmlns:p14="http://schemas.microsoft.com/office/powerpoint/2010/main" val="3800473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some good results so far using the tool. We have run it on three different organizations zone files: large cloud provider, large campus network, and a large CDN provider.</a:t>
            </a:r>
          </a:p>
          <a:p>
            <a:r>
              <a:rPr lang="en-US" dirty="0"/>
              <a:t>…</a:t>
            </a:r>
          </a:p>
          <a:p>
            <a:r>
              <a:rPr lang="en-US" dirty="0"/>
              <a:t>One challenge was that we didn’t have a spec in the sense what the IP addresses should be. So instead, we focused on finding behaviors that should basically always be wrong like loops, delegation consistencies, blackholes and so on.</a:t>
            </a:r>
          </a:p>
          <a:p>
            <a:r>
              <a:rPr lang="en-US" dirty="0"/>
              <a:t>…</a:t>
            </a:r>
          </a:p>
          <a:p>
            <a:r>
              <a:rPr lang="en-US" dirty="0"/>
              <a:t>In the campus network, one of the checks is to identify lookups that use an external name server that is a nameserver not under campus.edu. . Most of these nameservers belong to AWS or Cloudflare and are likely intentional. But one name server was </a:t>
            </a:r>
            <a:r>
              <a:rPr lang="en-US" dirty="0" err="1"/>
              <a:t>x.campus.ed</a:t>
            </a:r>
            <a:r>
              <a:rPr lang="en-US" dirty="0"/>
              <a:t> which looked suspicious; when asked the admin said: “Thanks for the information about the delegation. I’ve corrected the typo.” </a:t>
            </a:r>
          </a:p>
          <a:p>
            <a:r>
              <a:rPr lang="en-US" dirty="0"/>
              <a:t>In the CDNs zone files, </a:t>
            </a:r>
            <a:r>
              <a:rPr lang="en-US" dirty="0" err="1"/>
              <a:t>GRoot</a:t>
            </a:r>
            <a:r>
              <a:rPr lang="en-US" dirty="0"/>
              <a:t> revealed around thousands of blackholing issues, which was due to incomplete decommissioning of host names that are no longer in use, initiating a cleanup of the zone files. </a:t>
            </a:r>
          </a:p>
          <a:p>
            <a:endParaRPr lang="en-US" dirty="0"/>
          </a:p>
          <a:p>
            <a:endParaRPr lang="en-US" dirty="0"/>
          </a:p>
        </p:txBody>
      </p:sp>
      <p:sp>
        <p:nvSpPr>
          <p:cNvPr id="4" name="Slide Number Placeholder 3"/>
          <p:cNvSpPr>
            <a:spLocks noGrp="1"/>
          </p:cNvSpPr>
          <p:nvPr>
            <p:ph type="sldNum" sz="quarter" idx="5"/>
          </p:nvPr>
        </p:nvSpPr>
        <p:spPr/>
        <p:txBody>
          <a:bodyPr/>
          <a:lstStyle/>
          <a:p>
            <a:fld id="{4526EA70-310A-485A-AAE6-FECB997231EE}" type="slidenum">
              <a:rPr lang="en-US" smtClean="0"/>
              <a:t>9</a:t>
            </a:fld>
            <a:endParaRPr lang="en-US"/>
          </a:p>
        </p:txBody>
      </p:sp>
    </p:spTree>
    <p:extLst>
      <p:ext uri="{BB962C8B-B14F-4D97-AF65-F5344CB8AC3E}">
        <p14:creationId xmlns:p14="http://schemas.microsoft.com/office/powerpoint/2010/main" val="243624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B94AF8F2-134C-47C3-B6AE-F3FE96D6554C}" type="slidenum">
              <a:rPr lang="en-US" smtClean="0"/>
              <a:t>‹#›</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9480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B94AF8F2-134C-47C3-B6AE-F3FE96D6554C}" type="slidenum">
              <a:rPr lang="en-US" smtClean="0"/>
              <a:t>‹#›</a:t>
            </a:fld>
            <a:endParaRPr lang="en-US"/>
          </a:p>
        </p:txBody>
      </p:sp>
    </p:spTree>
    <p:extLst>
      <p:ext uri="{BB962C8B-B14F-4D97-AF65-F5344CB8AC3E}">
        <p14:creationId xmlns:p14="http://schemas.microsoft.com/office/powerpoint/2010/main" val="393069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B94AF8F2-134C-47C3-B6AE-F3FE96D6554C}" type="slidenum">
              <a:rPr lang="en-US" smtClean="0"/>
              <a:t>‹#›</a:t>
            </a:fld>
            <a:endParaRPr lang="en-US"/>
          </a:p>
        </p:txBody>
      </p:sp>
    </p:spTree>
    <p:extLst>
      <p:ext uri="{BB962C8B-B14F-4D97-AF65-F5344CB8AC3E}">
        <p14:creationId xmlns:p14="http://schemas.microsoft.com/office/powerpoint/2010/main" val="200027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tx1">
            <a:lumMod val="75000"/>
            <a:lumOff val="25000"/>
          </a:schemeClr>
        </a:solidFill>
        <a:effectLst/>
      </p:bgPr>
    </p:bg>
    <p:spTree>
      <p:nvGrpSpPr>
        <p:cNvPr id="1" name="Shape 9"/>
        <p:cNvGrpSpPr/>
        <p:nvPr/>
      </p:nvGrpSpPr>
      <p:grpSpPr>
        <a:xfrm>
          <a:off x="0" y="0"/>
          <a:ext cx="0" cy="0"/>
          <a:chOff x="0" y="0"/>
          <a:chExt cx="0" cy="0"/>
        </a:xfrm>
      </p:grpSpPr>
      <p:sp>
        <p:nvSpPr>
          <p:cNvPr id="12" name="Google Shape;12;p2"/>
          <p:cNvSpPr txBox="1">
            <a:spLocks noGrp="1"/>
          </p:cNvSpPr>
          <p:nvPr>
            <p:ph type="ctrTitle"/>
          </p:nvPr>
        </p:nvSpPr>
        <p:spPr>
          <a:xfrm>
            <a:off x="683600" y="2524400"/>
            <a:ext cx="10824800" cy="2030400"/>
          </a:xfrm>
          <a:prstGeom prst="rect">
            <a:avLst/>
          </a:prstGeom>
        </p:spPr>
        <p:txBody>
          <a:bodyPr spcFirstLastPara="1" wrap="square" lIns="91425" tIns="91425" rIns="91425" bIns="91425" anchor="b" anchorCtr="0">
            <a:noAutofit/>
          </a:bodyPr>
          <a:lstStyle>
            <a:lvl1pPr lvl="0">
              <a:spcBef>
                <a:spcPts val="0"/>
              </a:spcBef>
              <a:spcAft>
                <a:spcPts val="0"/>
              </a:spcAft>
              <a:buClr>
                <a:schemeClr val="accent1"/>
              </a:buClr>
              <a:buSzPts val="4200"/>
              <a:buNone/>
              <a:defRPr sz="5600">
                <a:solidFill>
                  <a:schemeClr val="accent1"/>
                </a:solidFill>
              </a:defRPr>
            </a:lvl1pPr>
            <a:lvl2pPr lvl="1">
              <a:spcBef>
                <a:spcPts val="0"/>
              </a:spcBef>
              <a:spcAft>
                <a:spcPts val="0"/>
              </a:spcAft>
              <a:buClr>
                <a:schemeClr val="accent1"/>
              </a:buClr>
              <a:buSzPts val="4200"/>
              <a:buNone/>
              <a:defRPr sz="5600">
                <a:solidFill>
                  <a:schemeClr val="accent1"/>
                </a:solidFill>
              </a:defRPr>
            </a:lvl2pPr>
            <a:lvl3pPr lvl="2">
              <a:spcBef>
                <a:spcPts val="0"/>
              </a:spcBef>
              <a:spcAft>
                <a:spcPts val="0"/>
              </a:spcAft>
              <a:buClr>
                <a:schemeClr val="accent1"/>
              </a:buClr>
              <a:buSzPts val="4200"/>
              <a:buNone/>
              <a:defRPr sz="5600">
                <a:solidFill>
                  <a:schemeClr val="accent1"/>
                </a:solidFill>
              </a:defRPr>
            </a:lvl3pPr>
            <a:lvl4pPr lvl="3">
              <a:spcBef>
                <a:spcPts val="0"/>
              </a:spcBef>
              <a:spcAft>
                <a:spcPts val="0"/>
              </a:spcAft>
              <a:buClr>
                <a:schemeClr val="accent1"/>
              </a:buClr>
              <a:buSzPts val="4200"/>
              <a:buNone/>
              <a:defRPr sz="5600">
                <a:solidFill>
                  <a:schemeClr val="accent1"/>
                </a:solidFill>
              </a:defRPr>
            </a:lvl4pPr>
            <a:lvl5pPr lvl="4">
              <a:spcBef>
                <a:spcPts val="0"/>
              </a:spcBef>
              <a:spcAft>
                <a:spcPts val="0"/>
              </a:spcAft>
              <a:buClr>
                <a:schemeClr val="accent1"/>
              </a:buClr>
              <a:buSzPts val="4200"/>
              <a:buNone/>
              <a:defRPr sz="5600">
                <a:solidFill>
                  <a:schemeClr val="accent1"/>
                </a:solidFill>
              </a:defRPr>
            </a:lvl5pPr>
            <a:lvl6pPr lvl="5">
              <a:spcBef>
                <a:spcPts val="0"/>
              </a:spcBef>
              <a:spcAft>
                <a:spcPts val="0"/>
              </a:spcAft>
              <a:buClr>
                <a:schemeClr val="accent1"/>
              </a:buClr>
              <a:buSzPts val="4200"/>
              <a:buNone/>
              <a:defRPr sz="5600">
                <a:solidFill>
                  <a:schemeClr val="accent1"/>
                </a:solidFill>
              </a:defRPr>
            </a:lvl6pPr>
            <a:lvl7pPr lvl="6">
              <a:spcBef>
                <a:spcPts val="0"/>
              </a:spcBef>
              <a:spcAft>
                <a:spcPts val="0"/>
              </a:spcAft>
              <a:buClr>
                <a:schemeClr val="accent1"/>
              </a:buClr>
              <a:buSzPts val="4200"/>
              <a:buNone/>
              <a:defRPr sz="5600">
                <a:solidFill>
                  <a:schemeClr val="accent1"/>
                </a:solidFill>
              </a:defRPr>
            </a:lvl7pPr>
            <a:lvl8pPr lvl="7">
              <a:spcBef>
                <a:spcPts val="0"/>
              </a:spcBef>
              <a:spcAft>
                <a:spcPts val="0"/>
              </a:spcAft>
              <a:buClr>
                <a:schemeClr val="accent1"/>
              </a:buClr>
              <a:buSzPts val="4200"/>
              <a:buNone/>
              <a:defRPr sz="5600">
                <a:solidFill>
                  <a:schemeClr val="accent1"/>
                </a:solidFill>
              </a:defRPr>
            </a:lvl8pPr>
            <a:lvl9pPr lvl="8">
              <a:spcBef>
                <a:spcPts val="0"/>
              </a:spcBef>
              <a:spcAft>
                <a:spcPts val="0"/>
              </a:spcAft>
              <a:buClr>
                <a:schemeClr val="accent1"/>
              </a:buClr>
              <a:buSzPts val="4200"/>
              <a:buNone/>
              <a:defRPr sz="5600">
                <a:solidFill>
                  <a:schemeClr val="accent1"/>
                </a:solidFill>
              </a:defRPr>
            </a:lvl9pPr>
          </a:lstStyle>
          <a:p>
            <a:endParaRPr dirty="0"/>
          </a:p>
        </p:txBody>
      </p:sp>
      <p:sp>
        <p:nvSpPr>
          <p:cNvPr id="13" name="Google Shape;13;p2"/>
          <p:cNvSpPr txBox="1">
            <a:spLocks noGrp="1"/>
          </p:cNvSpPr>
          <p:nvPr>
            <p:ph type="subTitle" idx="1"/>
          </p:nvPr>
        </p:nvSpPr>
        <p:spPr>
          <a:xfrm>
            <a:off x="683600" y="5120852"/>
            <a:ext cx="10824800" cy="105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2400"/>
              <a:buNone/>
              <a:defRPr sz="3200">
                <a:solidFill>
                  <a:schemeClr val="accent2"/>
                </a:solidFill>
              </a:defRPr>
            </a:lvl1pPr>
            <a:lvl2pPr lvl="1">
              <a:lnSpc>
                <a:spcPct val="100000"/>
              </a:lnSpc>
              <a:spcBef>
                <a:spcPts val="0"/>
              </a:spcBef>
              <a:spcAft>
                <a:spcPts val="0"/>
              </a:spcAft>
              <a:buClr>
                <a:schemeClr val="accent2"/>
              </a:buClr>
              <a:buSzPts val="2400"/>
              <a:buNone/>
              <a:defRPr sz="3200">
                <a:solidFill>
                  <a:schemeClr val="accent2"/>
                </a:solidFill>
              </a:defRPr>
            </a:lvl2pPr>
            <a:lvl3pPr lvl="2">
              <a:lnSpc>
                <a:spcPct val="100000"/>
              </a:lnSpc>
              <a:spcBef>
                <a:spcPts val="0"/>
              </a:spcBef>
              <a:spcAft>
                <a:spcPts val="0"/>
              </a:spcAft>
              <a:buClr>
                <a:schemeClr val="accent2"/>
              </a:buClr>
              <a:buSzPts val="2400"/>
              <a:buNone/>
              <a:defRPr sz="3200">
                <a:solidFill>
                  <a:schemeClr val="accent2"/>
                </a:solidFill>
              </a:defRPr>
            </a:lvl3pPr>
            <a:lvl4pPr lvl="3">
              <a:lnSpc>
                <a:spcPct val="100000"/>
              </a:lnSpc>
              <a:spcBef>
                <a:spcPts val="0"/>
              </a:spcBef>
              <a:spcAft>
                <a:spcPts val="0"/>
              </a:spcAft>
              <a:buClr>
                <a:schemeClr val="accent2"/>
              </a:buClr>
              <a:buSzPts val="2400"/>
              <a:buNone/>
              <a:defRPr sz="3200">
                <a:solidFill>
                  <a:schemeClr val="accent2"/>
                </a:solidFill>
              </a:defRPr>
            </a:lvl4pPr>
            <a:lvl5pPr lvl="4">
              <a:lnSpc>
                <a:spcPct val="100000"/>
              </a:lnSpc>
              <a:spcBef>
                <a:spcPts val="0"/>
              </a:spcBef>
              <a:spcAft>
                <a:spcPts val="0"/>
              </a:spcAft>
              <a:buClr>
                <a:schemeClr val="accent2"/>
              </a:buClr>
              <a:buSzPts val="2400"/>
              <a:buNone/>
              <a:defRPr sz="3200">
                <a:solidFill>
                  <a:schemeClr val="accent2"/>
                </a:solidFill>
              </a:defRPr>
            </a:lvl5pPr>
            <a:lvl6pPr lvl="5">
              <a:lnSpc>
                <a:spcPct val="100000"/>
              </a:lnSpc>
              <a:spcBef>
                <a:spcPts val="0"/>
              </a:spcBef>
              <a:spcAft>
                <a:spcPts val="0"/>
              </a:spcAft>
              <a:buClr>
                <a:schemeClr val="accent2"/>
              </a:buClr>
              <a:buSzPts val="2400"/>
              <a:buNone/>
              <a:defRPr sz="3200">
                <a:solidFill>
                  <a:schemeClr val="accent2"/>
                </a:solidFill>
              </a:defRPr>
            </a:lvl6pPr>
            <a:lvl7pPr lvl="6">
              <a:lnSpc>
                <a:spcPct val="100000"/>
              </a:lnSpc>
              <a:spcBef>
                <a:spcPts val="0"/>
              </a:spcBef>
              <a:spcAft>
                <a:spcPts val="0"/>
              </a:spcAft>
              <a:buClr>
                <a:schemeClr val="accent2"/>
              </a:buClr>
              <a:buSzPts val="2400"/>
              <a:buNone/>
              <a:defRPr sz="3200">
                <a:solidFill>
                  <a:schemeClr val="accent2"/>
                </a:solidFill>
              </a:defRPr>
            </a:lvl7pPr>
            <a:lvl8pPr lvl="7">
              <a:lnSpc>
                <a:spcPct val="100000"/>
              </a:lnSpc>
              <a:spcBef>
                <a:spcPts val="0"/>
              </a:spcBef>
              <a:spcAft>
                <a:spcPts val="0"/>
              </a:spcAft>
              <a:buClr>
                <a:schemeClr val="accent2"/>
              </a:buClr>
              <a:buSzPts val="2400"/>
              <a:buNone/>
              <a:defRPr sz="3200">
                <a:solidFill>
                  <a:schemeClr val="accent2"/>
                </a:solidFill>
              </a:defRPr>
            </a:lvl8pPr>
            <a:lvl9pPr lvl="8">
              <a:lnSpc>
                <a:spcPct val="100000"/>
              </a:lnSpc>
              <a:spcBef>
                <a:spcPts val="0"/>
              </a:spcBef>
              <a:spcAft>
                <a:spcPts val="0"/>
              </a:spcAft>
              <a:buClr>
                <a:schemeClr val="accent2"/>
              </a:buClr>
              <a:buSzPts val="2400"/>
              <a:buNone/>
              <a:defRPr sz="3200">
                <a:solidFill>
                  <a:schemeClr val="accent2"/>
                </a:solidFill>
              </a:defRPr>
            </a:lvl9pPr>
          </a:lstStyle>
          <a:p>
            <a:endParaRPr/>
          </a:p>
        </p:txBody>
      </p:sp>
      <p:sp>
        <p:nvSpPr>
          <p:cNvPr id="14" name="Google Shape;14;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63049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bg>
      <p:bgPr>
        <a:solidFill>
          <a:srgbClr val="FDF6E3">
            <a:alpha val="52000"/>
          </a:srgbClr>
        </a:solidFill>
        <a:effectLst/>
      </p:bgPr>
    </p:bg>
    <p:spTree>
      <p:nvGrpSpPr>
        <p:cNvPr id="1" name="Shape 19"/>
        <p:cNvGrpSpPr/>
        <p:nvPr/>
      </p:nvGrpSpPr>
      <p:grpSpPr>
        <a:xfrm>
          <a:off x="0" y="0"/>
          <a:ext cx="0" cy="0"/>
          <a:chOff x="0" y="0"/>
          <a:chExt cx="0" cy="0"/>
        </a:xfrm>
      </p:grpSpPr>
      <p:sp>
        <p:nvSpPr>
          <p:cNvPr id="20" name="Google Shape;20;p4"/>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4"/>
          <p:cNvSpPr txBox="1">
            <a:spLocks noGrp="1"/>
          </p:cNvSpPr>
          <p:nvPr>
            <p:ph type="title"/>
          </p:nvPr>
        </p:nvSpPr>
        <p:spPr>
          <a:xfrm>
            <a:off x="415600" y="593367"/>
            <a:ext cx="11360800" cy="81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62133"/>
            <a:ext cx="11360800" cy="4529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7" name="Slide Number Placeholder 12">
            <a:extLst>
              <a:ext uri="{FF2B5EF4-FFF2-40B4-BE49-F238E27FC236}">
                <a16:creationId xmlns:a16="http://schemas.microsoft.com/office/drawing/2014/main" id="{F6D9B3A1-01F0-49F5-8B04-8595B8F25FC5}"/>
              </a:ext>
            </a:extLst>
          </p:cNvPr>
          <p:cNvSpPr txBox="1">
            <a:spLocks/>
          </p:cNvSpPr>
          <p:nvPr userDrawn="1"/>
        </p:nvSpPr>
        <p:spPr>
          <a:xfrm>
            <a:off x="11716512" y="81948"/>
            <a:ext cx="379878" cy="308195"/>
          </a:xfrm>
          <a:prstGeom prst="roundRect">
            <a:avLst/>
          </a:prstGeom>
          <a:solidFill>
            <a:srgbClr val="26A69A"/>
          </a:solidFill>
        </p:spPr>
        <p:txBody>
          <a:bodyPr lIns="0" tIns="0" rIns="0" bIns="0" anchor="ctr" anchorCtr="1"/>
          <a:lstStyle>
            <a:defPPr>
              <a:defRPr lang="en-US"/>
            </a:defPPr>
            <a:lvl1pPr marL="0" algn="l" defTabSz="457200" rtl="0" eaLnBrk="1" latinLnBrk="0" hangingPunct="1">
              <a:defRPr sz="2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latin typeface="Gill Sans MT" panose="020B0502020104020203"/>
              </a:rPr>
              <a:pPr/>
              <a:t>‹#›</a:t>
            </a:fld>
            <a:endParaRPr lang="en-US">
              <a:latin typeface="Gill Sans MT" panose="020B0502020104020203"/>
            </a:endParaRPr>
          </a:p>
        </p:txBody>
      </p:sp>
    </p:spTree>
    <p:extLst>
      <p:ext uri="{BB962C8B-B14F-4D97-AF65-F5344CB8AC3E}">
        <p14:creationId xmlns:p14="http://schemas.microsoft.com/office/powerpoint/2010/main" val="160763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81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415600" y="1562233"/>
            <a:ext cx="5333200" cy="4529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7" name="Google Shape;27;p5"/>
          <p:cNvSpPr txBox="1">
            <a:spLocks noGrp="1"/>
          </p:cNvSpPr>
          <p:nvPr>
            <p:ph type="body" idx="2"/>
          </p:nvPr>
        </p:nvSpPr>
        <p:spPr>
          <a:xfrm>
            <a:off x="6443200" y="1562233"/>
            <a:ext cx="5333200" cy="4529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5" name="Google Shape;20;p4">
            <a:extLst>
              <a:ext uri="{FF2B5EF4-FFF2-40B4-BE49-F238E27FC236}">
                <a16:creationId xmlns:a16="http://schemas.microsoft.com/office/drawing/2014/main" id="{56969F04-2BE8-432B-9D42-CA7449DEAB60}"/>
              </a:ext>
            </a:extLst>
          </p:cNvPr>
          <p:cNvSpPr/>
          <p:nvPr userDrawn="1"/>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13374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415600" y="593367"/>
            <a:ext cx="11360800" cy="817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 name="Google Shape;20;p4">
            <a:extLst>
              <a:ext uri="{FF2B5EF4-FFF2-40B4-BE49-F238E27FC236}">
                <a16:creationId xmlns:a16="http://schemas.microsoft.com/office/drawing/2014/main" id="{5639D73E-5F7B-474B-91C9-C5D0121D97FA}"/>
              </a:ext>
            </a:extLst>
          </p:cNvPr>
          <p:cNvSpPr/>
          <p:nvPr userDrawn="1"/>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89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4" name="Google Shape;34;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5" name="Google Shape;35;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5" name="Google Shape;20;p4">
            <a:extLst>
              <a:ext uri="{FF2B5EF4-FFF2-40B4-BE49-F238E27FC236}">
                <a16:creationId xmlns:a16="http://schemas.microsoft.com/office/drawing/2014/main" id="{33D38FD3-D56B-4F10-A4EE-70E82F9F9EBC}"/>
              </a:ext>
            </a:extLst>
          </p:cNvPr>
          <p:cNvSpPr/>
          <p:nvPr userDrawn="1"/>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06430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1800"/>
            <a:ext cx="7472000" cy="5454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400"/>
              <a:buNone/>
              <a:defRPr sz="7200">
                <a:solidFill>
                  <a:schemeClr val="accent1"/>
                </a:solidFill>
              </a:defRPr>
            </a:lvl1pPr>
            <a:lvl2pPr lvl="1">
              <a:spcBef>
                <a:spcPts val="0"/>
              </a:spcBef>
              <a:spcAft>
                <a:spcPts val="0"/>
              </a:spcAft>
              <a:buClr>
                <a:schemeClr val="accent1"/>
              </a:buClr>
              <a:buSzPts val="5400"/>
              <a:buNone/>
              <a:defRPr sz="7200">
                <a:solidFill>
                  <a:schemeClr val="accent1"/>
                </a:solidFill>
              </a:defRPr>
            </a:lvl2pPr>
            <a:lvl3pPr lvl="2">
              <a:spcBef>
                <a:spcPts val="0"/>
              </a:spcBef>
              <a:spcAft>
                <a:spcPts val="0"/>
              </a:spcAft>
              <a:buClr>
                <a:schemeClr val="accent1"/>
              </a:buClr>
              <a:buSzPts val="5400"/>
              <a:buNone/>
              <a:defRPr sz="7200">
                <a:solidFill>
                  <a:schemeClr val="accent1"/>
                </a:solidFill>
              </a:defRPr>
            </a:lvl3pPr>
            <a:lvl4pPr lvl="3">
              <a:spcBef>
                <a:spcPts val="0"/>
              </a:spcBef>
              <a:spcAft>
                <a:spcPts val="0"/>
              </a:spcAft>
              <a:buClr>
                <a:schemeClr val="accent1"/>
              </a:buClr>
              <a:buSzPts val="5400"/>
              <a:buNone/>
              <a:defRPr sz="7200">
                <a:solidFill>
                  <a:schemeClr val="accent1"/>
                </a:solidFill>
              </a:defRPr>
            </a:lvl4pPr>
            <a:lvl5pPr lvl="4">
              <a:spcBef>
                <a:spcPts val="0"/>
              </a:spcBef>
              <a:spcAft>
                <a:spcPts val="0"/>
              </a:spcAft>
              <a:buClr>
                <a:schemeClr val="accent1"/>
              </a:buClr>
              <a:buSzPts val="5400"/>
              <a:buNone/>
              <a:defRPr sz="7200">
                <a:solidFill>
                  <a:schemeClr val="accent1"/>
                </a:solidFill>
              </a:defRPr>
            </a:lvl5pPr>
            <a:lvl6pPr lvl="5">
              <a:spcBef>
                <a:spcPts val="0"/>
              </a:spcBef>
              <a:spcAft>
                <a:spcPts val="0"/>
              </a:spcAft>
              <a:buClr>
                <a:schemeClr val="accent1"/>
              </a:buClr>
              <a:buSzPts val="5400"/>
              <a:buNone/>
              <a:defRPr sz="7200">
                <a:solidFill>
                  <a:schemeClr val="accent1"/>
                </a:solidFill>
              </a:defRPr>
            </a:lvl6pPr>
            <a:lvl7pPr lvl="6">
              <a:spcBef>
                <a:spcPts val="0"/>
              </a:spcBef>
              <a:spcAft>
                <a:spcPts val="0"/>
              </a:spcAft>
              <a:buClr>
                <a:schemeClr val="accent1"/>
              </a:buClr>
              <a:buSzPts val="5400"/>
              <a:buNone/>
              <a:defRPr sz="7200">
                <a:solidFill>
                  <a:schemeClr val="accent1"/>
                </a:solidFill>
              </a:defRPr>
            </a:lvl7pPr>
            <a:lvl8pPr lvl="7">
              <a:spcBef>
                <a:spcPts val="0"/>
              </a:spcBef>
              <a:spcAft>
                <a:spcPts val="0"/>
              </a:spcAft>
              <a:buClr>
                <a:schemeClr val="accent1"/>
              </a:buClr>
              <a:buSzPts val="5400"/>
              <a:buNone/>
              <a:defRPr sz="7200">
                <a:solidFill>
                  <a:schemeClr val="accent1"/>
                </a:solidFill>
              </a:defRPr>
            </a:lvl8pPr>
            <a:lvl9pPr lvl="8">
              <a:spcBef>
                <a:spcPts val="0"/>
              </a:spcBef>
              <a:spcAft>
                <a:spcPts val="0"/>
              </a:spcAft>
              <a:buClr>
                <a:schemeClr val="accent1"/>
              </a:buClr>
              <a:buSzPts val="5400"/>
              <a:buNone/>
              <a:defRPr sz="7200">
                <a:solidFill>
                  <a:schemeClr val="accent1"/>
                </a:solidFill>
              </a:defRPr>
            </a:lvl9pPr>
          </a:lstStyle>
          <a:p>
            <a:endParaRPr/>
          </a:p>
        </p:txBody>
      </p:sp>
    </p:spTree>
    <p:extLst>
      <p:ext uri="{BB962C8B-B14F-4D97-AF65-F5344CB8AC3E}">
        <p14:creationId xmlns:p14="http://schemas.microsoft.com/office/powerpoint/2010/main" val="32590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6096000" y="-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1" name="Google Shape;41;p9"/>
          <p:cNvCxnSpPr/>
          <p:nvPr/>
        </p:nvCxnSpPr>
        <p:spPr>
          <a:xfrm>
            <a:off x="6706233" y="5994000"/>
            <a:ext cx="915200" cy="0"/>
          </a:xfrm>
          <a:prstGeom prst="straightConnector1">
            <a:avLst/>
          </a:prstGeom>
          <a:noFill/>
          <a:ln w="19050" cap="flat" cmpd="sng">
            <a:solidFill>
              <a:schemeClr val="lt2"/>
            </a:solidFill>
            <a:prstDash val="solid"/>
            <a:round/>
            <a:headEnd type="none" w="sm" len="sm"/>
            <a:tailEnd type="none" w="sm" len="sm"/>
          </a:ln>
        </p:spPr>
      </p:cxnSp>
      <p:sp>
        <p:nvSpPr>
          <p:cNvPr id="42" name="Google Shape;42;p9"/>
          <p:cNvSpPr txBox="1">
            <a:spLocks noGrp="1"/>
          </p:cNvSpPr>
          <p:nvPr>
            <p:ph type="title"/>
          </p:nvPr>
        </p:nvSpPr>
        <p:spPr>
          <a:xfrm>
            <a:off x="354000" y="1843133"/>
            <a:ext cx="5393600" cy="17776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4200"/>
              <a:buNone/>
              <a:defRPr sz="5600">
                <a:solidFill>
                  <a:schemeClr val="lt2"/>
                </a:solidFill>
              </a:defRPr>
            </a:lvl1pPr>
            <a:lvl2pPr lvl="1" algn="ctr">
              <a:spcBef>
                <a:spcPts val="0"/>
              </a:spcBef>
              <a:spcAft>
                <a:spcPts val="0"/>
              </a:spcAft>
              <a:buClr>
                <a:schemeClr val="lt2"/>
              </a:buClr>
              <a:buSzPts val="4200"/>
              <a:buNone/>
              <a:defRPr sz="5600">
                <a:solidFill>
                  <a:schemeClr val="lt2"/>
                </a:solidFill>
              </a:defRPr>
            </a:lvl2pPr>
            <a:lvl3pPr lvl="2" algn="ctr">
              <a:spcBef>
                <a:spcPts val="0"/>
              </a:spcBef>
              <a:spcAft>
                <a:spcPts val="0"/>
              </a:spcAft>
              <a:buClr>
                <a:schemeClr val="lt2"/>
              </a:buClr>
              <a:buSzPts val="4200"/>
              <a:buNone/>
              <a:defRPr sz="5600">
                <a:solidFill>
                  <a:schemeClr val="lt2"/>
                </a:solidFill>
              </a:defRPr>
            </a:lvl3pPr>
            <a:lvl4pPr lvl="3" algn="ctr">
              <a:spcBef>
                <a:spcPts val="0"/>
              </a:spcBef>
              <a:spcAft>
                <a:spcPts val="0"/>
              </a:spcAft>
              <a:buClr>
                <a:schemeClr val="lt2"/>
              </a:buClr>
              <a:buSzPts val="4200"/>
              <a:buNone/>
              <a:defRPr sz="5600">
                <a:solidFill>
                  <a:schemeClr val="lt2"/>
                </a:solidFill>
              </a:defRPr>
            </a:lvl4pPr>
            <a:lvl5pPr lvl="4" algn="ctr">
              <a:spcBef>
                <a:spcPts val="0"/>
              </a:spcBef>
              <a:spcAft>
                <a:spcPts val="0"/>
              </a:spcAft>
              <a:buClr>
                <a:schemeClr val="lt2"/>
              </a:buClr>
              <a:buSzPts val="4200"/>
              <a:buNone/>
              <a:defRPr sz="5600">
                <a:solidFill>
                  <a:schemeClr val="lt2"/>
                </a:solidFill>
              </a:defRPr>
            </a:lvl5pPr>
            <a:lvl6pPr lvl="5" algn="ctr">
              <a:spcBef>
                <a:spcPts val="0"/>
              </a:spcBef>
              <a:spcAft>
                <a:spcPts val="0"/>
              </a:spcAft>
              <a:buClr>
                <a:schemeClr val="lt2"/>
              </a:buClr>
              <a:buSzPts val="4200"/>
              <a:buNone/>
              <a:defRPr sz="5600">
                <a:solidFill>
                  <a:schemeClr val="lt2"/>
                </a:solidFill>
              </a:defRPr>
            </a:lvl6pPr>
            <a:lvl7pPr lvl="6" algn="ctr">
              <a:spcBef>
                <a:spcPts val="0"/>
              </a:spcBef>
              <a:spcAft>
                <a:spcPts val="0"/>
              </a:spcAft>
              <a:buClr>
                <a:schemeClr val="lt2"/>
              </a:buClr>
              <a:buSzPts val="4200"/>
              <a:buNone/>
              <a:defRPr sz="5600">
                <a:solidFill>
                  <a:schemeClr val="lt2"/>
                </a:solidFill>
              </a:defRPr>
            </a:lvl7pPr>
            <a:lvl8pPr lvl="7" algn="ctr">
              <a:spcBef>
                <a:spcPts val="0"/>
              </a:spcBef>
              <a:spcAft>
                <a:spcPts val="0"/>
              </a:spcAft>
              <a:buClr>
                <a:schemeClr val="lt2"/>
              </a:buClr>
              <a:buSzPts val="4200"/>
              <a:buNone/>
              <a:defRPr sz="5600">
                <a:solidFill>
                  <a:schemeClr val="lt2"/>
                </a:solidFill>
              </a:defRPr>
            </a:lvl8pPr>
            <a:lvl9pPr lvl="8" algn="ctr">
              <a:spcBef>
                <a:spcPts val="0"/>
              </a:spcBef>
              <a:spcAft>
                <a:spcPts val="0"/>
              </a:spcAft>
              <a:buClr>
                <a:schemeClr val="lt2"/>
              </a:buClr>
              <a:buSzPts val="4200"/>
              <a:buNone/>
              <a:defRPr sz="5600">
                <a:solidFill>
                  <a:schemeClr val="lt2"/>
                </a:solidFill>
              </a:defRPr>
            </a:lvl9pPr>
          </a:lstStyle>
          <a:p>
            <a:endParaRPr/>
          </a:p>
        </p:txBody>
      </p:sp>
      <p:sp>
        <p:nvSpPr>
          <p:cNvPr id="43" name="Google Shape;43;p9"/>
          <p:cNvSpPr txBox="1">
            <a:spLocks noGrp="1"/>
          </p:cNvSpPr>
          <p:nvPr>
            <p:ph type="subTitle" idx="1"/>
          </p:nvPr>
        </p:nvSpPr>
        <p:spPr>
          <a:xfrm>
            <a:off x="354000" y="3692001"/>
            <a:ext cx="5393600" cy="1794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44" name="Google Shape;4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Clr>
                <a:schemeClr val="accent1"/>
              </a:buClr>
              <a:buSzPts val="1800"/>
              <a:buChar char="●"/>
              <a:defRPr>
                <a:solidFill>
                  <a:schemeClr val="accent1"/>
                </a:solidFill>
              </a:defRPr>
            </a:lvl1pPr>
            <a:lvl2pPr marL="1219170" lvl="1" indent="-423323">
              <a:spcBef>
                <a:spcPts val="2133"/>
              </a:spcBef>
              <a:spcAft>
                <a:spcPts val="0"/>
              </a:spcAft>
              <a:buClr>
                <a:schemeClr val="accent1"/>
              </a:buClr>
              <a:buSzPts val="1400"/>
              <a:buChar char="○"/>
              <a:defRPr>
                <a:solidFill>
                  <a:schemeClr val="accent1"/>
                </a:solidFill>
              </a:defRPr>
            </a:lvl2pPr>
            <a:lvl3pPr marL="1828754" lvl="2" indent="-423323">
              <a:spcBef>
                <a:spcPts val="2133"/>
              </a:spcBef>
              <a:spcAft>
                <a:spcPts val="0"/>
              </a:spcAft>
              <a:buClr>
                <a:schemeClr val="accent1"/>
              </a:buClr>
              <a:buSzPts val="1400"/>
              <a:buChar char="■"/>
              <a:defRPr>
                <a:solidFill>
                  <a:schemeClr val="accent1"/>
                </a:solidFill>
              </a:defRPr>
            </a:lvl3pPr>
            <a:lvl4pPr marL="2438339" lvl="3" indent="-423323">
              <a:spcBef>
                <a:spcPts val="2133"/>
              </a:spcBef>
              <a:spcAft>
                <a:spcPts val="0"/>
              </a:spcAft>
              <a:buClr>
                <a:schemeClr val="accent1"/>
              </a:buClr>
              <a:buSzPts val="1400"/>
              <a:buChar char="●"/>
              <a:defRPr>
                <a:solidFill>
                  <a:schemeClr val="accent1"/>
                </a:solidFill>
              </a:defRPr>
            </a:lvl4pPr>
            <a:lvl5pPr marL="3047924" lvl="4" indent="-423323">
              <a:spcBef>
                <a:spcPts val="2133"/>
              </a:spcBef>
              <a:spcAft>
                <a:spcPts val="0"/>
              </a:spcAft>
              <a:buClr>
                <a:schemeClr val="accent1"/>
              </a:buClr>
              <a:buSzPts val="1400"/>
              <a:buChar char="○"/>
              <a:defRPr>
                <a:solidFill>
                  <a:schemeClr val="accent1"/>
                </a:solidFill>
              </a:defRPr>
            </a:lvl5pPr>
            <a:lvl6pPr marL="3657509" lvl="5" indent="-423323">
              <a:spcBef>
                <a:spcPts val="2133"/>
              </a:spcBef>
              <a:spcAft>
                <a:spcPts val="0"/>
              </a:spcAft>
              <a:buClr>
                <a:schemeClr val="accent1"/>
              </a:buClr>
              <a:buSzPts val="1400"/>
              <a:buChar char="■"/>
              <a:defRPr>
                <a:solidFill>
                  <a:schemeClr val="accent1"/>
                </a:solidFill>
              </a:defRPr>
            </a:lvl6pPr>
            <a:lvl7pPr marL="4267093" lvl="6" indent="-423323">
              <a:spcBef>
                <a:spcPts val="2133"/>
              </a:spcBef>
              <a:spcAft>
                <a:spcPts val="0"/>
              </a:spcAft>
              <a:buClr>
                <a:schemeClr val="accent1"/>
              </a:buClr>
              <a:buSzPts val="1400"/>
              <a:buChar char="●"/>
              <a:defRPr>
                <a:solidFill>
                  <a:schemeClr val="accent1"/>
                </a:solidFill>
              </a:defRPr>
            </a:lvl7pPr>
            <a:lvl8pPr marL="4876678" lvl="7" indent="-423323">
              <a:spcBef>
                <a:spcPts val="2133"/>
              </a:spcBef>
              <a:spcAft>
                <a:spcPts val="0"/>
              </a:spcAft>
              <a:buClr>
                <a:schemeClr val="accent1"/>
              </a:buClr>
              <a:buSzPts val="1400"/>
              <a:buChar char="○"/>
              <a:defRPr>
                <a:solidFill>
                  <a:schemeClr val="accent1"/>
                </a:solidFill>
              </a:defRPr>
            </a:lvl8pPr>
            <a:lvl9pPr marL="5486263" lvl="8" indent="-423323">
              <a:spcBef>
                <a:spcPts val="2133"/>
              </a:spcBef>
              <a:spcAft>
                <a:spcPts val="2133"/>
              </a:spcAft>
              <a:buClr>
                <a:schemeClr val="accent1"/>
              </a:buClr>
              <a:buSzPts val="1400"/>
              <a:buChar char="■"/>
              <a:defRPr>
                <a:solidFill>
                  <a:schemeClr val="accent1"/>
                </a:solidFill>
              </a:defRPr>
            </a:lvl9pPr>
          </a:lstStyle>
          <a:p>
            <a:endParaRPr/>
          </a:p>
        </p:txBody>
      </p:sp>
      <p:sp>
        <p:nvSpPr>
          <p:cNvPr id="45" name="Google Shape;45;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627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8" name="Google Shape;48;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
        <p:nvSpPr>
          <p:cNvPr id="4" name="Google Shape;20;p4">
            <a:extLst>
              <a:ext uri="{FF2B5EF4-FFF2-40B4-BE49-F238E27FC236}">
                <a16:creationId xmlns:a16="http://schemas.microsoft.com/office/drawing/2014/main" id="{74D47D6C-6047-400E-934B-EB069B023747}"/>
              </a:ext>
            </a:extLst>
          </p:cNvPr>
          <p:cNvSpPr/>
          <p:nvPr userDrawn="1"/>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7244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B94AF8F2-134C-47C3-B6AE-F3FE96D6554C}" type="slidenum">
              <a:rPr lang="en-US" smtClean="0"/>
              <a:t>‹#›</a:t>
            </a:fld>
            <a:endParaRPr lang="en-US"/>
          </a:p>
        </p:txBody>
      </p:sp>
    </p:spTree>
    <p:extLst>
      <p:ext uri="{BB962C8B-B14F-4D97-AF65-F5344CB8AC3E}">
        <p14:creationId xmlns:p14="http://schemas.microsoft.com/office/powerpoint/2010/main" val="36855996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386200"/>
            <a:ext cx="11360800" cy="2808400"/>
          </a:xfrm>
          <a:prstGeom prst="rect">
            <a:avLst/>
          </a:prstGeom>
        </p:spPr>
        <p:txBody>
          <a:bodyPr spcFirstLastPara="1" wrap="square" lIns="91425" tIns="91425" rIns="91425" bIns="91425" anchor="b" anchorCtr="0">
            <a:noAutofit/>
          </a:bodyPr>
          <a:lstStyle>
            <a:lvl1pPr lvl="0" algn="ctr">
              <a:spcBef>
                <a:spcPts val="0"/>
              </a:spcBef>
              <a:spcAft>
                <a:spcPts val="0"/>
              </a:spcAft>
              <a:buSzPts val="14000"/>
              <a:buNone/>
              <a:defRPr sz="18666" b="1"/>
            </a:lvl1pPr>
            <a:lvl2pPr lvl="1" algn="ctr">
              <a:spcBef>
                <a:spcPts val="0"/>
              </a:spcBef>
              <a:spcAft>
                <a:spcPts val="0"/>
              </a:spcAft>
              <a:buSzPts val="14000"/>
              <a:buNone/>
              <a:defRPr sz="18666" b="1"/>
            </a:lvl2pPr>
            <a:lvl3pPr lvl="2" algn="ctr">
              <a:spcBef>
                <a:spcPts val="0"/>
              </a:spcBef>
              <a:spcAft>
                <a:spcPts val="0"/>
              </a:spcAft>
              <a:buSzPts val="14000"/>
              <a:buNone/>
              <a:defRPr sz="18666" b="1"/>
            </a:lvl3pPr>
            <a:lvl4pPr lvl="3" algn="ctr">
              <a:spcBef>
                <a:spcPts val="0"/>
              </a:spcBef>
              <a:spcAft>
                <a:spcPts val="0"/>
              </a:spcAft>
              <a:buSzPts val="14000"/>
              <a:buNone/>
              <a:defRPr sz="18666" b="1"/>
            </a:lvl4pPr>
            <a:lvl5pPr lvl="4" algn="ctr">
              <a:spcBef>
                <a:spcPts val="0"/>
              </a:spcBef>
              <a:spcAft>
                <a:spcPts val="0"/>
              </a:spcAft>
              <a:buSzPts val="14000"/>
              <a:buNone/>
              <a:defRPr sz="18666" b="1"/>
            </a:lvl5pPr>
            <a:lvl6pPr lvl="5" algn="ctr">
              <a:spcBef>
                <a:spcPts val="0"/>
              </a:spcBef>
              <a:spcAft>
                <a:spcPts val="0"/>
              </a:spcAft>
              <a:buSzPts val="14000"/>
              <a:buNone/>
              <a:defRPr sz="18666" b="1"/>
            </a:lvl6pPr>
            <a:lvl7pPr lvl="6" algn="ctr">
              <a:spcBef>
                <a:spcPts val="0"/>
              </a:spcBef>
              <a:spcAft>
                <a:spcPts val="0"/>
              </a:spcAft>
              <a:buSzPts val="14000"/>
              <a:buNone/>
              <a:defRPr sz="18666" b="1"/>
            </a:lvl7pPr>
            <a:lvl8pPr lvl="7" algn="ctr">
              <a:spcBef>
                <a:spcPts val="0"/>
              </a:spcBef>
              <a:spcAft>
                <a:spcPts val="0"/>
              </a:spcAft>
              <a:buSzPts val="14000"/>
              <a:buNone/>
              <a:defRPr sz="18666" b="1"/>
            </a:lvl8pPr>
            <a:lvl9pPr lvl="8" algn="ctr">
              <a:spcBef>
                <a:spcPts val="0"/>
              </a:spcBef>
              <a:spcAft>
                <a:spcPts val="0"/>
              </a:spcAft>
              <a:buSzPts val="14000"/>
              <a:buNone/>
              <a:defRPr sz="18666" b="1"/>
            </a:lvl9pPr>
          </a:lstStyle>
          <a:p>
            <a:r>
              <a:t>xx%</a:t>
            </a:r>
          </a:p>
        </p:txBody>
      </p:sp>
      <p:sp>
        <p:nvSpPr>
          <p:cNvPr id="51" name="Google Shape;51;p11"/>
          <p:cNvSpPr txBox="1">
            <a:spLocks noGrp="1"/>
          </p:cNvSpPr>
          <p:nvPr>
            <p:ph type="body" idx="1"/>
          </p:nvPr>
        </p:nvSpPr>
        <p:spPr>
          <a:xfrm>
            <a:off x="415600" y="43045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52" name="Google Shape;52;p11"/>
          <p:cNvSpPr txBox="1">
            <a:spLocks noGrp="1"/>
          </p:cNvSpPr>
          <p:nvPr>
            <p:ph type="sldNum" idx="12"/>
          </p:nvPr>
        </p:nvSpPr>
        <p:spPr>
          <a:xfrm>
            <a:off x="10434327" y="6246050"/>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4783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3" name="Google Shape;20;p4">
            <a:extLst>
              <a:ext uri="{FF2B5EF4-FFF2-40B4-BE49-F238E27FC236}">
                <a16:creationId xmlns:a16="http://schemas.microsoft.com/office/drawing/2014/main" id="{ACC829E4-D069-44CF-80BC-ED3989DAA71D}"/>
              </a:ext>
            </a:extLst>
          </p:cNvPr>
          <p:cNvSpPr/>
          <p:nvPr userDrawn="1"/>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 name="Slide Number Placeholder 12">
            <a:extLst>
              <a:ext uri="{FF2B5EF4-FFF2-40B4-BE49-F238E27FC236}">
                <a16:creationId xmlns:a16="http://schemas.microsoft.com/office/drawing/2014/main" id="{7AFB26B8-F601-44D0-84F2-AA746855AF5A}"/>
              </a:ext>
            </a:extLst>
          </p:cNvPr>
          <p:cNvSpPr txBox="1">
            <a:spLocks/>
          </p:cNvSpPr>
          <p:nvPr userDrawn="1"/>
        </p:nvSpPr>
        <p:spPr>
          <a:xfrm>
            <a:off x="11707414" y="121336"/>
            <a:ext cx="379878" cy="308195"/>
          </a:xfrm>
          <a:prstGeom prst="roundRect">
            <a:avLst/>
          </a:prstGeom>
          <a:solidFill>
            <a:srgbClr val="26A69A"/>
          </a:solidFill>
        </p:spPr>
        <p:txBody>
          <a:bodyPr lIns="0" tIns="0" rIns="0" bIns="0" anchor="ctr" anchorCtr="1"/>
          <a:lstStyle>
            <a:defPPr>
              <a:defRPr lang="en-US"/>
            </a:defPPr>
            <a:lvl1pPr marL="0" algn="l" defTabSz="457200" rtl="0" eaLnBrk="1" latinLnBrk="0" hangingPunct="1">
              <a:defRPr sz="20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98EE3D-8CD1-4C3F-BD1C-C98C9596463C}" type="slidenum">
              <a:rPr lang="en-US" smtClean="0">
                <a:latin typeface="Gill Sans MT" panose="020B0502020104020203"/>
              </a:rPr>
              <a:pPr/>
              <a:t>‹#›</a:t>
            </a:fld>
            <a:endParaRPr lang="en-US" dirty="0">
              <a:latin typeface="Gill Sans MT" panose="020B0502020104020203"/>
            </a:endParaRPr>
          </a:p>
        </p:txBody>
      </p:sp>
    </p:spTree>
    <p:extLst>
      <p:ext uri="{BB962C8B-B14F-4D97-AF65-F5344CB8AC3E}">
        <p14:creationId xmlns:p14="http://schemas.microsoft.com/office/powerpoint/2010/main" val="446139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B94AF8F2-134C-47C3-B6AE-F3FE96D6554C}" type="slidenum">
              <a:rPr lang="en-US" smtClean="0"/>
              <a:t>‹#›</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09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B94AF8F2-134C-47C3-B6AE-F3FE96D6554C}" type="slidenum">
              <a:rPr lang="en-US" smtClean="0"/>
              <a:t>‹#›</a:t>
            </a:fld>
            <a:endParaRPr lang="en-US"/>
          </a:p>
        </p:txBody>
      </p:sp>
    </p:spTree>
    <p:extLst>
      <p:ext uri="{BB962C8B-B14F-4D97-AF65-F5344CB8AC3E}">
        <p14:creationId xmlns:p14="http://schemas.microsoft.com/office/powerpoint/2010/main" val="1568129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B94AF8F2-134C-47C3-B6AE-F3FE96D6554C}" type="slidenum">
              <a:rPr lang="en-US" smtClean="0"/>
              <a:t>‹#›</a:t>
            </a:fld>
            <a:endParaRPr lang="en-US"/>
          </a:p>
        </p:txBody>
      </p:sp>
    </p:spTree>
    <p:extLst>
      <p:ext uri="{BB962C8B-B14F-4D97-AF65-F5344CB8AC3E}">
        <p14:creationId xmlns:p14="http://schemas.microsoft.com/office/powerpoint/2010/main" val="222524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B94AF8F2-134C-47C3-B6AE-F3FE96D6554C}" type="slidenum">
              <a:rPr lang="en-US" smtClean="0"/>
              <a:t>‹#›</a:t>
            </a:fld>
            <a:endParaRPr lang="en-US"/>
          </a:p>
        </p:txBody>
      </p:sp>
    </p:spTree>
    <p:extLst>
      <p:ext uri="{BB962C8B-B14F-4D97-AF65-F5344CB8AC3E}">
        <p14:creationId xmlns:p14="http://schemas.microsoft.com/office/powerpoint/2010/main" val="268491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B94AF8F2-134C-47C3-B6AE-F3FE96D6554C}" type="slidenum">
              <a:rPr lang="en-US" smtClean="0"/>
              <a:t>‹#›</a:t>
            </a:fld>
            <a:endParaRPr lang="en-US"/>
          </a:p>
        </p:txBody>
      </p:sp>
    </p:spTree>
    <p:extLst>
      <p:ext uri="{BB962C8B-B14F-4D97-AF65-F5344CB8AC3E}">
        <p14:creationId xmlns:p14="http://schemas.microsoft.com/office/powerpoint/2010/main" val="5893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B94AF8F2-134C-47C3-B6AE-F3FE96D6554C}" type="slidenum">
              <a:rPr lang="en-US" smtClean="0"/>
              <a:t>‹#›</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445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59C9430D-3521-46C9-AB32-53B428CF7959}" type="datetimeFigureOut">
              <a:rPr lang="en-US" smtClean="0"/>
              <a:t>2/14/2022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B94AF8F2-134C-47C3-B6AE-F3FE96D6554C}" type="slidenum">
              <a:rPr lang="en-US" smtClean="0"/>
              <a:t>‹#›</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39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59C9430D-3521-46C9-AB32-53B428CF7959}" type="datetimeFigureOut">
              <a:rPr lang="en-US" smtClean="0"/>
              <a:t>2/14/2022</a:t>
            </a:fld>
            <a:endParaRPr lang="en-US"/>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B94AF8F2-134C-47C3-B6AE-F3FE96D6554C}" type="slidenum">
              <a:rPr lang="en-US" smtClean="0"/>
              <a:t>‹#›</a:t>
            </a:fld>
            <a:endParaRPr lang="en-US"/>
          </a:p>
        </p:txBody>
      </p:sp>
    </p:spTree>
    <p:extLst>
      <p:ext uri="{BB962C8B-B14F-4D97-AF65-F5344CB8AC3E}">
        <p14:creationId xmlns:p14="http://schemas.microsoft.com/office/powerpoint/2010/main" val="101204416"/>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817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1pPr>
            <a:lvl2pPr lvl="1">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2pPr>
            <a:lvl3pPr lvl="2">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3pPr>
            <a:lvl4pPr lvl="3">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4pPr>
            <a:lvl5pPr lvl="4">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5pPr>
            <a:lvl6pPr lvl="5">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6pPr>
            <a:lvl7pPr lvl="6">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7pPr>
            <a:lvl8pPr lvl="7">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8pPr>
            <a:lvl9pPr lvl="8">
              <a:spcBef>
                <a:spcPts val="0"/>
              </a:spcBef>
              <a:spcAft>
                <a:spcPts val="0"/>
              </a:spcAft>
              <a:buClr>
                <a:schemeClr val="dk1"/>
              </a:buClr>
              <a:buSzPts val="3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Google Shape;7;p1"/>
          <p:cNvSpPr txBox="1">
            <a:spLocks noGrp="1"/>
          </p:cNvSpPr>
          <p:nvPr>
            <p:ph type="body" idx="1"/>
          </p:nvPr>
        </p:nvSpPr>
        <p:spPr>
          <a:xfrm>
            <a:off x="415600" y="1562133"/>
            <a:ext cx="11360800" cy="4529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ld Standard TT"/>
              <a:buChar char="●"/>
              <a:defRPr sz="1800">
                <a:solidFill>
                  <a:schemeClr val="dk1"/>
                </a:solidFill>
                <a:latin typeface="Old Standard TT"/>
                <a:ea typeface="Old Standard TT"/>
                <a:cs typeface="Old Standard TT"/>
                <a:sym typeface="Old Standard TT"/>
              </a:defRPr>
            </a:lvl1pPr>
            <a:lvl2pPr marL="914400" lvl="1"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2pPr>
            <a:lvl3pPr marL="1371600" lvl="2"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3pPr>
            <a:lvl4pPr marL="1828800" lvl="3"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4pPr>
            <a:lvl5pPr marL="2286000" lvl="4"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5pPr>
            <a:lvl6pPr marL="2743200" lvl="5"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6pPr>
            <a:lvl7pPr marL="3200400" lvl="6"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7pPr>
            <a:lvl8pPr marL="3657600" lvl="7" indent="-317500">
              <a:lnSpc>
                <a:spcPct val="115000"/>
              </a:lnSpc>
              <a:spcBef>
                <a:spcPts val="1600"/>
              </a:spcBef>
              <a:spcAft>
                <a:spcPts val="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8pPr>
            <a:lvl9pPr marL="4114800" lvl="8" indent="-317500">
              <a:lnSpc>
                <a:spcPct val="115000"/>
              </a:lnSpc>
              <a:spcBef>
                <a:spcPts val="1600"/>
              </a:spcBef>
              <a:spcAft>
                <a:spcPts val="1600"/>
              </a:spcAft>
              <a:buClr>
                <a:schemeClr val="dk1"/>
              </a:buClr>
              <a:buSzPts val="1400"/>
              <a:buFont typeface="Old Standard TT"/>
              <a:buChar char="■"/>
              <a:defRPr>
                <a:solidFill>
                  <a:schemeClr val="dk1"/>
                </a:solidFill>
                <a:latin typeface="Old Standard TT"/>
                <a:ea typeface="Old Standard TT"/>
                <a:cs typeface="Old Standard TT"/>
                <a:sym typeface="Old Standard TT"/>
              </a:defRPr>
            </a:lvl9pPr>
          </a:lstStyle>
          <a:p>
            <a:endParaRPr/>
          </a:p>
        </p:txBody>
      </p:sp>
    </p:spTree>
    <p:extLst>
      <p:ext uri="{BB962C8B-B14F-4D97-AF65-F5344CB8AC3E}">
        <p14:creationId xmlns:p14="http://schemas.microsoft.com/office/powerpoint/2010/main" val="2196721455"/>
      </p:ext>
    </p:extLst>
  </p:cSld>
  <p:clrMap bg1="lt1" tx1="dk1" bg2="dk2"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5.xml"/><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6.xml"/><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1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8.xml"/><Relationship Id="rId4" Type="http://schemas.openxmlformats.org/officeDocument/2006/relationships/image" Target="../media/image27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21.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22.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dns-groot/groot" TargetMode="External"/><Relationship Id="rId2" Type="http://schemas.openxmlformats.org/officeDocument/2006/relationships/slideLayout" Target="../slideLayouts/slideLayout13.xml"/><Relationship Id="rId1" Type="http://schemas.openxmlformats.org/officeDocument/2006/relationships/tags" Target="../tags/tag23.xml"/><Relationship Id="rId5" Type="http://schemas.openxmlformats.org/officeDocument/2006/relationships/hyperlink" Target="https://indico.dns-oarc.net/event/38/contributions/842/" TargetMode="Externa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notesSlide" Target="../notesSlides/notesSlide3.xml"/><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slideLayout" Target="../slideLayouts/slideLayout13.xml"/><Relationship Id="rId16" Type="http://schemas.microsoft.com/office/2007/relationships/hdphoto" Target="../media/hdphoto1.wdp"/><Relationship Id="rId1" Type="http://schemas.openxmlformats.org/officeDocument/2006/relationships/tags" Target="../tags/tag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3" Type="http://schemas.openxmlformats.org/officeDocument/2006/relationships/notesSlide" Target="../notesSlides/notesSlide4.xml"/><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slideLayout" Target="../slideLayouts/slideLayout13.xml"/><Relationship Id="rId16" Type="http://schemas.microsoft.com/office/2007/relationships/hdphoto" Target="../media/hdphoto1.wdp"/><Relationship Id="rId1" Type="http://schemas.openxmlformats.org/officeDocument/2006/relationships/tags" Target="../tags/tag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21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7.xml"/><Relationship Id="rId7" Type="http://schemas.openxmlformats.org/officeDocument/2006/relationships/image" Target="../media/image180.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170.png"/></Relationships>
</file>

<file path=ppt/slides/_rels/slide8.xml.rels><?xml version="1.0" encoding="UTF-8" standalone="yes"?>
<Relationships xmlns="http://schemas.openxmlformats.org/package/2006/relationships"><Relationship Id="rId8" Type="http://schemas.openxmlformats.org/officeDocument/2006/relationships/image" Target="../media/image260.png"/><Relationship Id="rId3" Type="http://schemas.openxmlformats.org/officeDocument/2006/relationships/notesSlide" Target="../notesSlides/notesSlide8.xml"/><Relationship Id="rId12"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tags" Target="../tags/tag7.xml"/><Relationship Id="rId11" Type="http://schemas.openxmlformats.org/officeDocument/2006/relationships/image" Target="../media/image210.png"/><Relationship Id="rId5" Type="http://schemas.openxmlformats.org/officeDocument/2006/relationships/image" Target="../media/image22.png"/><Relationship Id="rId10" Type="http://schemas.openxmlformats.org/officeDocument/2006/relationships/image" Target="../media/image24.jpeg"/><Relationship Id="rId4" Type="http://schemas.openxmlformats.org/officeDocument/2006/relationships/image" Target="../media/image21.jpeg"/><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108763" y="598830"/>
            <a:ext cx="12300763" cy="2689669"/>
          </a:xfrm>
          <a:prstGeom prst="rect">
            <a:avLst/>
          </a:prstGeom>
        </p:spPr>
        <p:txBody>
          <a:bodyPr spcFirstLastPara="1" wrap="square" lIns="121900" tIns="121900" rIns="121900" bIns="121900" anchor="b" anchorCtr="0">
            <a:noAutofit/>
          </a:bodyPr>
          <a:lstStyle/>
          <a:p>
            <a:pPr algn="ctr"/>
            <a:r>
              <a:rPr lang="en-US" sz="5400" dirty="0">
                <a:solidFill>
                  <a:srgbClr val="FFFBF0"/>
                </a:solidFill>
                <a:latin typeface="Bookman Old Style" panose="02050604050505020204" pitchFamily="18" charset="0"/>
                <a:cs typeface="Calibri" panose="020F0502020204030204" pitchFamily="34" charset="0"/>
              </a:rPr>
              <a:t>Find Bugs in Your Zone Files Before Deployment with </a:t>
            </a:r>
            <a:r>
              <a:rPr lang="en-US" sz="5400" cap="small" dirty="0">
                <a:solidFill>
                  <a:srgbClr val="FFFBF0"/>
                </a:solidFill>
                <a:latin typeface="Bookman Old Style" panose="02050604050505020204" pitchFamily="18" charset="0"/>
                <a:cs typeface="Calibri" panose="020F0502020204030204" pitchFamily="34" charset="0"/>
              </a:rPr>
              <a:t>GRoot</a:t>
            </a:r>
          </a:p>
        </p:txBody>
      </p:sp>
      <p:sp>
        <p:nvSpPr>
          <p:cNvPr id="2" name="Rectangle: Rounded Corners 1">
            <a:extLst>
              <a:ext uri="{FF2B5EF4-FFF2-40B4-BE49-F238E27FC236}">
                <a16:creationId xmlns:a16="http://schemas.microsoft.com/office/drawing/2014/main" id="{DA48B5EE-2E90-4E0A-A728-C110AEBD638F}"/>
              </a:ext>
            </a:extLst>
          </p:cNvPr>
          <p:cNvSpPr/>
          <p:nvPr/>
        </p:nvSpPr>
        <p:spPr>
          <a:xfrm flipV="1">
            <a:off x="3795170" y="3348137"/>
            <a:ext cx="4601658" cy="45719"/>
          </a:xfrm>
          <a:prstGeom prst="roundRect">
            <a:avLst/>
          </a:prstGeom>
          <a:solidFill>
            <a:srgbClr val="26A6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TextBox 12">
            <a:extLst>
              <a:ext uri="{FF2B5EF4-FFF2-40B4-BE49-F238E27FC236}">
                <a16:creationId xmlns:a16="http://schemas.microsoft.com/office/drawing/2014/main" id="{944DD385-F9C0-41EC-BF2B-894E43985173}"/>
              </a:ext>
            </a:extLst>
          </p:cNvPr>
          <p:cNvSpPr txBox="1"/>
          <p:nvPr/>
        </p:nvSpPr>
        <p:spPr>
          <a:xfrm>
            <a:off x="4446001" y="3855197"/>
            <a:ext cx="3299997"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D4B048"/>
                </a:solidFill>
                <a:effectLst/>
                <a:uLnTx/>
                <a:uFillTx/>
                <a:latin typeface="Source Sans Pro" panose="020B0503030403020204" pitchFamily="34" charset="0"/>
                <a:ea typeface="Source Sans Pro" panose="020B0503030403020204" pitchFamily="34" charset="0"/>
                <a:cs typeface="Calibri" panose="020F0502020204030204" pitchFamily="34" charset="0"/>
              </a:rPr>
              <a:t>Siva Kesava Reddy Kakarla</a:t>
            </a:r>
            <a:r>
              <a:rPr kumimoji="0" lang="en-US" sz="2000" b="1" i="0" u="none" strike="noStrike" kern="1200" cap="none" spc="0" normalizeH="0" baseline="30000" noProof="0">
                <a:ln>
                  <a:noFill/>
                </a:ln>
                <a:solidFill>
                  <a:srgbClr val="D4B048"/>
                </a:solidFill>
                <a:effectLst/>
                <a:uLnTx/>
                <a:uFillTx/>
                <a:latin typeface="Source Sans Pro" panose="020B0503030403020204" pitchFamily="34" charset="0"/>
                <a:ea typeface="Source Sans Pro" panose="020B0503030403020204" pitchFamily="34" charset="0"/>
                <a:cs typeface="Calibri" panose="020F0502020204030204" pitchFamily="34" charset="0"/>
              </a:rPr>
              <a:t>1</a:t>
            </a:r>
          </a:p>
        </p:txBody>
      </p:sp>
      <p:sp>
        <p:nvSpPr>
          <p:cNvPr id="18" name="TextBox 17">
            <a:extLst>
              <a:ext uri="{FF2B5EF4-FFF2-40B4-BE49-F238E27FC236}">
                <a16:creationId xmlns:a16="http://schemas.microsoft.com/office/drawing/2014/main" id="{B762B8DE-98B4-4654-A051-FAFA1F71EED9}"/>
              </a:ext>
            </a:extLst>
          </p:cNvPr>
          <p:cNvSpPr txBox="1"/>
          <p:nvPr/>
        </p:nvSpPr>
        <p:spPr>
          <a:xfrm>
            <a:off x="2203494" y="4551393"/>
            <a:ext cx="184988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9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rPr>
              <a:t>Ryan Beckett</a:t>
            </a:r>
            <a:r>
              <a:rPr kumimoji="0" lang="en-US" sz="2000" b="1" i="0" u="none" strike="noStrike" kern="1200" cap="none" spc="0" normalizeH="0" baseline="30000" noProof="0" dirty="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rPr>
              <a:t>2</a:t>
            </a:r>
            <a:endParaRPr kumimoji="0" lang="en-US" sz="2000" b="0" i="0" u="none" strike="noStrike" kern="1200" cap="none" spc="0" normalizeH="0" baseline="0" noProof="0" dirty="0">
              <a:ln>
                <a:noFill/>
              </a:ln>
              <a:solidFill>
                <a:srgbClr val="FFFFFF">
                  <a:lumMod val="9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DF0C74B3-E808-47F7-8659-1E8B227FA2A0}"/>
              </a:ext>
            </a:extLst>
          </p:cNvPr>
          <p:cNvSpPr txBox="1"/>
          <p:nvPr/>
        </p:nvSpPr>
        <p:spPr>
          <a:xfrm>
            <a:off x="6161543" y="4551393"/>
            <a:ext cx="1930814"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Todd Millstein</a:t>
            </a:r>
            <a:r>
              <a:rPr kumimoji="0" lang="en-US" sz="2000" b="1" i="0" u="none" strike="noStrike" kern="1200" cap="none" spc="0" normalizeH="0" baseline="30000" noProof="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rPr>
              <a:t>1,3</a:t>
            </a:r>
            <a:endParaRPr kumimoji="0" lang="en-US" sz="2000" b="0" i="0" u="none" strike="noStrike" kern="1200" cap="none" spc="0" normalizeH="0" baseline="0" noProof="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62C6F61-3980-4B32-906A-75E40C70CF72}"/>
              </a:ext>
            </a:extLst>
          </p:cNvPr>
          <p:cNvSpPr txBox="1"/>
          <p:nvPr/>
        </p:nvSpPr>
        <p:spPr>
          <a:xfrm>
            <a:off x="8253559" y="4551393"/>
            <a:ext cx="2128258"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George Varghese</a:t>
            </a:r>
            <a:r>
              <a:rPr kumimoji="0" lang="en-US" sz="2000" b="1" i="0" u="none" strike="noStrike" kern="1200" cap="none" spc="0" normalizeH="0" baseline="30000" noProof="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rPr>
              <a:t>1</a:t>
            </a:r>
            <a:endParaRPr kumimoji="0" lang="en-US" sz="2000" b="0" i="0" u="none" strike="noStrike" kern="1200" cap="none" spc="0" normalizeH="0" baseline="0" noProof="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26" name="Picture 2" descr="Image result for ucla symbol">
            <a:extLst>
              <a:ext uri="{FF2B5EF4-FFF2-40B4-BE49-F238E27FC236}">
                <a16:creationId xmlns:a16="http://schemas.microsoft.com/office/drawing/2014/main" id="{025111F8-8E57-44EC-99C1-F582B0B118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7767" y="5494150"/>
            <a:ext cx="371260" cy="316346"/>
          </a:xfrm>
          <a:prstGeom prst="ellipse">
            <a:avLst/>
          </a:prstGeom>
          <a:ln w="3175"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50D0CB7F-17FF-4BFF-B023-66E381FDDA36}"/>
              </a:ext>
            </a:extLst>
          </p:cNvPr>
          <p:cNvSpPr/>
          <p:nvPr/>
        </p:nvSpPr>
        <p:spPr>
          <a:xfrm>
            <a:off x="3464552" y="5466471"/>
            <a:ext cx="311901" cy="2975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a:ln>
                  <a:noFill/>
                </a:ln>
                <a:solidFill>
                  <a:srgbClr val="FFFFFF">
                    <a:lumMod val="75000"/>
                  </a:srgbClr>
                </a:solidFill>
                <a:effectLst/>
                <a:uLnTx/>
                <a:uFillTx/>
                <a:latin typeface="Calibri" panose="020F0502020204030204" pitchFamily="34" charset="0"/>
                <a:ea typeface="+mn-ea"/>
                <a:cs typeface="Calibri" panose="020F0502020204030204" pitchFamily="34" charset="0"/>
              </a:rPr>
              <a:t>1</a:t>
            </a:r>
          </a:p>
        </p:txBody>
      </p:sp>
      <p:sp>
        <p:nvSpPr>
          <p:cNvPr id="30" name="Rectangle 29">
            <a:extLst>
              <a:ext uri="{FF2B5EF4-FFF2-40B4-BE49-F238E27FC236}">
                <a16:creationId xmlns:a16="http://schemas.microsoft.com/office/drawing/2014/main" id="{E909C73B-B758-485E-80B8-C24D11FC1BF1}"/>
              </a:ext>
            </a:extLst>
          </p:cNvPr>
          <p:cNvSpPr/>
          <p:nvPr/>
        </p:nvSpPr>
        <p:spPr>
          <a:xfrm>
            <a:off x="4112691" y="5441759"/>
            <a:ext cx="396661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rPr>
              <a:t>University of California, Los Angeles</a:t>
            </a:r>
          </a:p>
        </p:txBody>
      </p:sp>
      <p:pic>
        <p:nvPicPr>
          <p:cNvPr id="32" name="Picture 4" descr="Microsoft logo">
            <a:extLst>
              <a:ext uri="{FF2B5EF4-FFF2-40B4-BE49-F238E27FC236}">
                <a16:creationId xmlns:a16="http://schemas.microsoft.com/office/drawing/2014/main" id="{718E7F0E-D824-4AE1-8CA4-D3B8E231163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2620" y="5929772"/>
            <a:ext cx="360099" cy="313141"/>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extLst>
              <a:ext uri="{FF2B5EF4-FFF2-40B4-BE49-F238E27FC236}">
                <a16:creationId xmlns:a16="http://schemas.microsoft.com/office/drawing/2014/main" id="{E0397C21-4204-436D-B3CD-1B36BE5C2092}"/>
              </a:ext>
            </a:extLst>
          </p:cNvPr>
          <p:cNvSpPr/>
          <p:nvPr/>
        </p:nvSpPr>
        <p:spPr>
          <a:xfrm>
            <a:off x="4045761" y="5900585"/>
            <a:ext cx="2526326"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rPr>
              <a:t>Microsoft</a:t>
            </a:r>
          </a:p>
        </p:txBody>
      </p:sp>
      <p:sp>
        <p:nvSpPr>
          <p:cNvPr id="40" name="Rectangle 39">
            <a:extLst>
              <a:ext uri="{FF2B5EF4-FFF2-40B4-BE49-F238E27FC236}">
                <a16:creationId xmlns:a16="http://schemas.microsoft.com/office/drawing/2014/main" id="{7CFA343C-F030-49D5-B682-B3C1C898AE71}"/>
              </a:ext>
            </a:extLst>
          </p:cNvPr>
          <p:cNvSpPr/>
          <p:nvPr/>
        </p:nvSpPr>
        <p:spPr>
          <a:xfrm>
            <a:off x="3464552" y="5900583"/>
            <a:ext cx="311901" cy="2975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a:ln>
                  <a:noFill/>
                </a:ln>
                <a:solidFill>
                  <a:srgbClr val="FFFFFF">
                    <a:lumMod val="75000"/>
                  </a:srgbClr>
                </a:solidFill>
                <a:effectLst/>
                <a:uLnTx/>
                <a:uFillTx/>
                <a:latin typeface="Calibri" panose="020F0502020204030204" pitchFamily="34" charset="0"/>
                <a:ea typeface="+mn-ea"/>
                <a:cs typeface="Calibri" panose="020F0502020204030204" pitchFamily="34" charset="0"/>
              </a:rPr>
              <a:t>2</a:t>
            </a:r>
          </a:p>
        </p:txBody>
      </p:sp>
      <p:pic>
        <p:nvPicPr>
          <p:cNvPr id="44" name="Picture 6" descr="Intentionet logo">
            <a:extLst>
              <a:ext uri="{FF2B5EF4-FFF2-40B4-BE49-F238E27FC236}">
                <a16:creationId xmlns:a16="http://schemas.microsoft.com/office/drawing/2014/main" id="{0A41FFD0-A83E-4564-9147-6E73EE868F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2124" y="5947585"/>
            <a:ext cx="338541" cy="294394"/>
          </a:xfrm>
          <a:prstGeom prst="rect">
            <a:avLst/>
          </a:prstGeom>
          <a:noFill/>
          <a:extLst>
            <a:ext uri="{909E8E84-426E-40DD-AFC4-6F175D3DCCD1}">
              <a14:hiddenFill xmlns:a14="http://schemas.microsoft.com/office/drawing/2010/main">
                <a:solidFill>
                  <a:srgbClr val="FFFFFF"/>
                </a:solidFill>
              </a14:hiddenFill>
            </a:ext>
          </a:extLst>
        </p:spPr>
      </p:pic>
      <p:sp>
        <p:nvSpPr>
          <p:cNvPr id="46" name="Rectangle 45">
            <a:extLst>
              <a:ext uri="{FF2B5EF4-FFF2-40B4-BE49-F238E27FC236}">
                <a16:creationId xmlns:a16="http://schemas.microsoft.com/office/drawing/2014/main" id="{C8D88A9F-040D-4C51-A465-F5F2B6D3B879}"/>
              </a:ext>
            </a:extLst>
          </p:cNvPr>
          <p:cNvSpPr/>
          <p:nvPr/>
        </p:nvSpPr>
        <p:spPr>
          <a:xfrm>
            <a:off x="6416136" y="5901095"/>
            <a:ext cx="311901" cy="29751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30000" noProof="0">
                <a:ln>
                  <a:noFill/>
                </a:ln>
                <a:solidFill>
                  <a:srgbClr val="FFFFFF">
                    <a:lumMod val="75000"/>
                  </a:srgbClr>
                </a:solidFill>
                <a:effectLst/>
                <a:uLnTx/>
                <a:uFillTx/>
                <a:latin typeface="Calibri" panose="020F0502020204030204" pitchFamily="34" charset="0"/>
                <a:ea typeface="+mn-ea"/>
                <a:cs typeface="Calibri" panose="020F0502020204030204" pitchFamily="34" charset="0"/>
              </a:rPr>
              <a:t>3</a:t>
            </a:r>
          </a:p>
        </p:txBody>
      </p:sp>
      <p:sp>
        <p:nvSpPr>
          <p:cNvPr id="48" name="Rectangle 47">
            <a:extLst>
              <a:ext uri="{FF2B5EF4-FFF2-40B4-BE49-F238E27FC236}">
                <a16:creationId xmlns:a16="http://schemas.microsoft.com/office/drawing/2014/main" id="{3D6B0E21-B602-4E1A-A3E1-265E0AD7BC9F}"/>
              </a:ext>
            </a:extLst>
          </p:cNvPr>
          <p:cNvSpPr/>
          <p:nvPr/>
        </p:nvSpPr>
        <p:spPr>
          <a:xfrm>
            <a:off x="7010665" y="5894727"/>
            <a:ext cx="155707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rPr>
              <a:t>Intentionet</a:t>
            </a:r>
          </a:p>
        </p:txBody>
      </p:sp>
      <p:sp>
        <p:nvSpPr>
          <p:cNvPr id="17" name="TextBox 19">
            <a:extLst>
              <a:ext uri="{FF2B5EF4-FFF2-40B4-BE49-F238E27FC236}">
                <a16:creationId xmlns:a16="http://schemas.microsoft.com/office/drawing/2014/main" id="{2983D006-4D7F-4127-9120-1EC2890AA906}"/>
              </a:ext>
            </a:extLst>
          </p:cNvPr>
          <p:cNvSpPr txBox="1"/>
          <p:nvPr/>
        </p:nvSpPr>
        <p:spPr>
          <a:xfrm>
            <a:off x="4214580" y="4551393"/>
            <a:ext cx="178576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Source Sans Pro" panose="020B0503030403020204" pitchFamily="34" charset="0"/>
                <a:ea typeface="Source Sans Pro" panose="020B0503030403020204" pitchFamily="34" charset="0"/>
                <a:cs typeface="Calibri" panose="020F0502020204030204" pitchFamily="34" charset="0"/>
              </a:rPr>
              <a:t>Behnaz Arzani</a:t>
            </a:r>
            <a:r>
              <a:rPr kumimoji="0" lang="en-US" sz="2000" b="1" i="0" u="none" strike="noStrike" kern="1200" cap="none" spc="0" normalizeH="0" baseline="30000" noProof="0" dirty="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rPr>
              <a:t>2</a:t>
            </a:r>
            <a:endParaRPr kumimoji="0" lang="en-US" sz="2000" b="0" i="0" u="none" strike="noStrike" kern="1200" cap="none" spc="0" normalizeH="0" baseline="0" noProof="0" dirty="0">
              <a:ln>
                <a:noFill/>
              </a:ln>
              <a:solidFill>
                <a:srgbClr val="FFFFFF">
                  <a:lumMod val="75000"/>
                </a:srgbClr>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692A3A8B-0737-4F5C-BCAF-2D1C957C9771}"/>
              </a:ext>
            </a:extLst>
          </p:cNvPr>
          <p:cNvSpPr/>
          <p:nvPr/>
        </p:nvSpPr>
        <p:spPr>
          <a:xfrm>
            <a:off x="11104728" y="5641814"/>
            <a:ext cx="1028132" cy="1100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65;p14">
            <a:extLst>
              <a:ext uri="{FF2B5EF4-FFF2-40B4-BE49-F238E27FC236}">
                <a16:creationId xmlns:a16="http://schemas.microsoft.com/office/drawing/2014/main" id="{A99B0D00-4BC6-4F8B-A4CA-6171FEFF6C7E}"/>
              </a:ext>
            </a:extLst>
          </p:cNvPr>
          <p:cNvSpPr txBox="1">
            <a:spLocks/>
          </p:cNvSpPr>
          <p:nvPr/>
        </p:nvSpPr>
        <p:spPr>
          <a:xfrm>
            <a:off x="4006025" y="209319"/>
            <a:ext cx="4179950"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University Results</a:t>
            </a:r>
          </a:p>
        </p:txBody>
      </p:sp>
      <p:sp>
        <p:nvSpPr>
          <p:cNvPr id="15" name="Rectangle: Rounded Corners 14">
            <a:extLst>
              <a:ext uri="{FF2B5EF4-FFF2-40B4-BE49-F238E27FC236}">
                <a16:creationId xmlns:a16="http://schemas.microsoft.com/office/drawing/2014/main" id="{243DFEE3-8550-4F48-8BBB-6659DDB8F623}"/>
              </a:ext>
            </a:extLst>
          </p:cNvPr>
          <p:cNvSpPr/>
          <p:nvPr/>
        </p:nvSpPr>
        <p:spPr>
          <a:xfrm>
            <a:off x="548315" y="1605362"/>
            <a:ext cx="5453900" cy="2309932"/>
          </a:xfrm>
          <a:prstGeom prst="roundRect">
            <a:avLst>
              <a:gd name="adj" fmla="val 2798"/>
            </a:avLst>
          </a:prstGeom>
          <a:solidFill>
            <a:srgbClr val="FAFFFA"/>
          </a:solidFill>
          <a:ln w="19050">
            <a:solidFill>
              <a:srgbClr val="2E7D32"/>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marL="342900" indent="-342900">
              <a:lnSpc>
                <a:spcPct val="100000"/>
              </a:lnSpc>
              <a:spcAft>
                <a:spcPts val="500"/>
              </a:spcAft>
              <a:buClr>
                <a:srgbClr val="2E7D32"/>
              </a:buClr>
              <a:buSzPct val="85000"/>
              <a:buFont typeface="Wingdings 2" panose="05020102010507070707" pitchFamily="18" charset="2"/>
              <a:buChar char=""/>
              <a:defRPr/>
            </a:pP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Decentralized management – Central (</a:t>
            </a:r>
            <a:r>
              <a:rPr lang="en-US" kern="0" dirty="0">
                <a:solidFill>
                  <a:srgbClr val="2E7D32"/>
                </a:solidFill>
                <a:latin typeface="Noto Mono" panose="020B0609030804020204" pitchFamily="49" charset="0"/>
                <a:ea typeface="Noto Mono" panose="020B0609030804020204" pitchFamily="49" charset="0"/>
                <a:cs typeface="Noto Mono" panose="020B0609030804020204" pitchFamily="49" charset="0"/>
              </a:rPr>
              <a:t>campus.edu.</a:t>
            </a: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 and departmental (</a:t>
            </a:r>
            <a:r>
              <a:rPr lang="en-US" kern="0" dirty="0">
                <a:solidFill>
                  <a:srgbClr val="2E7D32"/>
                </a:solidFill>
                <a:latin typeface="Noto Mono" panose="020B0609030804020204" pitchFamily="49" charset="0"/>
                <a:ea typeface="Noto Mono" panose="020B0609030804020204" pitchFamily="49" charset="0"/>
                <a:cs typeface="Noto Mono" panose="020B0609030804020204" pitchFamily="49" charset="0"/>
              </a:rPr>
              <a:t>dept.campus.edu.</a:t>
            </a: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a:t>
            </a:r>
          </a:p>
          <a:p>
            <a:pPr marL="342900" indent="-342900">
              <a:lnSpc>
                <a:spcPct val="100000"/>
              </a:lnSpc>
              <a:spcAft>
                <a:spcPts val="500"/>
              </a:spcAft>
              <a:buClr>
                <a:srgbClr val="2E7D32"/>
              </a:buClr>
              <a:buSzPct val="85000"/>
              <a:buFont typeface="Wingdings 2" panose="05020102010507070707" pitchFamily="18" charset="2"/>
              <a:buChar char=""/>
              <a:defRPr/>
            </a:pPr>
            <a:r>
              <a:rPr lang="en-US" kern="0" dirty="0">
                <a:solidFill>
                  <a:srgbClr val="2E7D32"/>
                </a:solidFill>
                <a:latin typeface="Source Sans Pro" panose="020B0503030403020204" pitchFamily="34" charset="0"/>
                <a:ea typeface="Source Sans Pro" panose="020B0503030403020204" pitchFamily="34" charset="0"/>
                <a:cs typeface="Noto Mono" panose="020B0609030804020204" pitchFamily="49" charset="0"/>
              </a:rPr>
              <a:t>Zone files of </a:t>
            </a:r>
            <a:r>
              <a:rPr lang="en-US" kern="0" dirty="0">
                <a:solidFill>
                  <a:srgbClr val="2E7D32"/>
                </a:solidFill>
                <a:latin typeface="Noto Mono" panose="020B0609030804020204" pitchFamily="49" charset="0"/>
                <a:ea typeface="Noto Mono" panose="020B0609030804020204" pitchFamily="49" charset="0"/>
                <a:cs typeface="Noto Mono" panose="020B0609030804020204" pitchFamily="49" charset="0"/>
              </a:rPr>
              <a:t>campus.edu. </a:t>
            </a:r>
            <a:r>
              <a:rPr lang="en-US" kern="0" dirty="0">
                <a:solidFill>
                  <a:srgbClr val="2E7D32"/>
                </a:solidFill>
                <a:latin typeface="Source Sans Pro" panose="020B0503030403020204" pitchFamily="34" charset="0"/>
                <a:ea typeface="Source Sans Pro" panose="020B0503030403020204" pitchFamily="34" charset="0"/>
                <a:cs typeface="Noto Mono" panose="020B0609030804020204" pitchFamily="49" charset="0"/>
              </a:rPr>
              <a:t>and 895 subdomains</a:t>
            </a:r>
          </a:p>
          <a:p>
            <a:pPr marL="800100" lvl="1" indent="-342900">
              <a:spcAft>
                <a:spcPts val="500"/>
              </a:spcAft>
              <a:buClr>
                <a:srgbClr val="2E7D32"/>
              </a:buClr>
              <a:buSzPct val="99000"/>
              <a:buFont typeface="Wingdings" panose="05000000000000000000" pitchFamily="2" charset="2"/>
              <a:buChar char="§"/>
              <a:defRPr/>
            </a:pP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120k resource records</a:t>
            </a:r>
          </a:p>
          <a:p>
            <a:pPr marL="800100" lvl="1" indent="-342900">
              <a:spcAft>
                <a:spcPts val="500"/>
              </a:spcAft>
              <a:buClr>
                <a:srgbClr val="2E7D32"/>
              </a:buClr>
              <a:buSzPct val="99000"/>
              <a:buFont typeface="Wingdings" panose="05000000000000000000" pitchFamily="2" charset="2"/>
              <a:buChar char="§"/>
              <a:defRPr/>
            </a:pP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4,259 </a:t>
            </a:r>
            <a:r>
              <a:rPr lang="en-US" kern="0" dirty="0">
                <a:solidFill>
                  <a:srgbClr val="2E7D32"/>
                </a:solidFill>
                <a:latin typeface="Noto Mono" panose="020B0609030804020204" pitchFamily="49" charset="0"/>
                <a:ea typeface="Noto Mono" panose="020B0609030804020204" pitchFamily="49" charset="0"/>
                <a:cs typeface="Noto Mono" panose="020B0609030804020204" pitchFamily="49" charset="0"/>
              </a:rPr>
              <a:t>CNAME</a:t>
            </a: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 records</a:t>
            </a:r>
          </a:p>
          <a:p>
            <a:pPr marL="800100" lvl="1" indent="-342900">
              <a:spcAft>
                <a:spcPts val="500"/>
              </a:spcAft>
              <a:buClr>
                <a:srgbClr val="2E7D32"/>
              </a:buClr>
              <a:buSzPct val="99000"/>
              <a:buFont typeface="Wingdings" panose="05000000000000000000" pitchFamily="2" charset="2"/>
              <a:buChar char="§"/>
              <a:defRPr/>
            </a:pP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63 wildcard records</a:t>
            </a:r>
          </a:p>
        </p:txBody>
      </p:sp>
      <p:graphicFrame>
        <p:nvGraphicFramePr>
          <p:cNvPr id="19" name="Table 19">
            <a:extLst>
              <a:ext uri="{FF2B5EF4-FFF2-40B4-BE49-F238E27FC236}">
                <a16:creationId xmlns:a16="http://schemas.microsoft.com/office/drawing/2014/main" id="{78D45443-635D-4BA3-8490-195BB2CE1C42}"/>
              </a:ext>
            </a:extLst>
          </p:cNvPr>
          <p:cNvGraphicFramePr>
            <a:graphicFrameLocks noGrp="1"/>
          </p:cNvGraphicFramePr>
          <p:nvPr>
            <p:extLst>
              <p:ext uri="{D42A27DB-BD31-4B8C-83A1-F6EECF244321}">
                <p14:modId xmlns:p14="http://schemas.microsoft.com/office/powerpoint/2010/main" val="3018485302"/>
              </p:ext>
            </p:extLst>
          </p:nvPr>
        </p:nvGraphicFramePr>
        <p:xfrm>
          <a:off x="6873240" y="1169311"/>
          <a:ext cx="4485323" cy="259588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2595880">
                  <a:extLst>
                    <a:ext uri="{9D8B030D-6E8A-4147-A177-3AD203B41FA5}">
                      <a16:colId xmlns:a16="http://schemas.microsoft.com/office/drawing/2014/main" val="2984514354"/>
                    </a:ext>
                  </a:extLst>
                </a:gridCol>
                <a:gridCol w="1889443">
                  <a:extLst>
                    <a:ext uri="{9D8B030D-6E8A-4147-A177-3AD203B41FA5}">
                      <a16:colId xmlns:a16="http://schemas.microsoft.com/office/drawing/2014/main" val="2608106315"/>
                    </a:ext>
                  </a:extLst>
                </a:gridCol>
              </a:tblGrid>
              <a:tr h="370840">
                <a:tc>
                  <a:txBody>
                    <a:bodyPr/>
                    <a:lstStyle/>
                    <a:p>
                      <a:pPr algn="ctr"/>
                      <a:r>
                        <a:rPr lang="en-US" sz="1800" b="0" dirty="0">
                          <a:solidFill>
                            <a:srgbClr val="FFFBF0"/>
                          </a:solidFill>
                          <a:latin typeface="Source Sans Pro" panose="020B0503030403020204" pitchFamily="34" charset="0"/>
                          <a:ea typeface="Source Sans Pro" panose="020B0503030403020204" pitchFamily="34" charset="0"/>
                        </a:rPr>
                        <a:t>Error</a:t>
                      </a:r>
                    </a:p>
                  </a:txBody>
                  <a:tcPr anchor="ctr">
                    <a:lnL w="19050" cap="flat" cmpd="sng" algn="ctr">
                      <a:solidFill>
                        <a:schemeClr val="tx1">
                          <a:lumMod val="75000"/>
                          <a:lumOff val="25000"/>
                        </a:schemeClr>
                      </a:solidFill>
                      <a:prstDash val="solid"/>
                      <a:round/>
                      <a:headEnd type="none" w="med" len="med"/>
                      <a:tailEnd type="none" w="med" len="med"/>
                    </a:lnL>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tc>
                  <a:txBody>
                    <a:bodyPr/>
                    <a:lstStyle/>
                    <a:p>
                      <a:pPr algn="ctr"/>
                      <a:r>
                        <a:rPr lang="en-US" sz="1800" b="0" dirty="0">
                          <a:solidFill>
                            <a:srgbClr val="FFFBF0"/>
                          </a:solidFill>
                          <a:latin typeface="Source Sans Pro" panose="020B0503030403020204" pitchFamily="34" charset="0"/>
                          <a:ea typeface="Source Sans Pro" panose="020B0503030403020204" pitchFamily="34" charset="0"/>
                        </a:rPr>
                        <a:t>Number of bugs</a:t>
                      </a:r>
                    </a:p>
                  </a:txBody>
                  <a:tcPr anchor="ctr">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extLst>
                  <a:ext uri="{0D108BD9-81ED-4DB2-BD59-A6C34878D82A}">
                    <a16:rowId xmlns:a16="http://schemas.microsoft.com/office/drawing/2014/main" val="3581187597"/>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Delegation Inconsistency</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6">
                              <a:lumMod val="75000"/>
                            </a:schemeClr>
                          </a:solidFill>
                          <a:latin typeface="Source Sans Pro" panose="020B0503030403020204" pitchFamily="34" charset="0"/>
                          <a:ea typeface="Source Sans Pro" panose="020B0503030403020204" pitchFamily="34" charset="0"/>
                        </a:rPr>
                        <a:t>49</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79638066"/>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Lame delegation</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9</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3141766149"/>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Rewrite loops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2</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702795931"/>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Missing glue records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6">
                              <a:lumMod val="75000"/>
                            </a:schemeClr>
                          </a:solidFill>
                          <a:latin typeface="Source Sans Pro" panose="020B0503030403020204" pitchFamily="34" charset="0"/>
                          <a:ea typeface="Source Sans Pro" panose="020B0503030403020204" pitchFamily="34" charset="0"/>
                        </a:rPr>
                        <a:t>1</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980964326"/>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Rewrite blackholing</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48</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31915333"/>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Zero TTL records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6">
                              <a:lumMod val="75000"/>
                            </a:schemeClr>
                          </a:solidFill>
                          <a:latin typeface="Source Sans Pro" panose="020B0503030403020204" pitchFamily="34" charset="0"/>
                          <a:ea typeface="Source Sans Pro" panose="020B0503030403020204" pitchFamily="34" charset="0"/>
                        </a:rPr>
                        <a:t>0</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821762972"/>
                  </a:ext>
                </a:extLst>
              </a:tr>
            </a:tbl>
          </a:graphicData>
        </a:graphic>
      </p:graphicFrame>
      <p:graphicFrame>
        <p:nvGraphicFramePr>
          <p:cNvPr id="23" name="Table 19">
            <a:extLst>
              <a:ext uri="{FF2B5EF4-FFF2-40B4-BE49-F238E27FC236}">
                <a16:creationId xmlns:a16="http://schemas.microsoft.com/office/drawing/2014/main" id="{671AA1A0-4F92-49FF-9B7B-102B077BDEC8}"/>
              </a:ext>
            </a:extLst>
          </p:cNvPr>
          <p:cNvGraphicFramePr>
            <a:graphicFrameLocks noGrp="1"/>
          </p:cNvGraphicFramePr>
          <p:nvPr>
            <p:extLst>
              <p:ext uri="{D42A27DB-BD31-4B8C-83A1-F6EECF244321}">
                <p14:modId xmlns:p14="http://schemas.microsoft.com/office/powerpoint/2010/main" val="2149280749"/>
              </p:ext>
            </p:extLst>
          </p:nvPr>
        </p:nvGraphicFramePr>
        <p:xfrm>
          <a:off x="6873240" y="4020976"/>
          <a:ext cx="4485323" cy="229108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2595880">
                  <a:extLst>
                    <a:ext uri="{9D8B030D-6E8A-4147-A177-3AD203B41FA5}">
                      <a16:colId xmlns:a16="http://schemas.microsoft.com/office/drawing/2014/main" val="2984514354"/>
                    </a:ext>
                  </a:extLst>
                </a:gridCol>
                <a:gridCol w="1889443">
                  <a:extLst>
                    <a:ext uri="{9D8B030D-6E8A-4147-A177-3AD203B41FA5}">
                      <a16:colId xmlns:a16="http://schemas.microsoft.com/office/drawing/2014/main" val="2608106315"/>
                    </a:ext>
                  </a:extLst>
                </a:gridCol>
              </a:tblGrid>
              <a:tr h="370840">
                <a:tc>
                  <a:txBody>
                    <a:bodyPr/>
                    <a:lstStyle/>
                    <a:p>
                      <a:pPr algn="ctr"/>
                      <a:r>
                        <a:rPr lang="en-US" sz="1800" b="0" dirty="0">
                          <a:solidFill>
                            <a:srgbClr val="FFFBF0"/>
                          </a:solidFill>
                          <a:latin typeface="Source Sans Pro" panose="020B0503030403020204" pitchFamily="34" charset="0"/>
                          <a:ea typeface="Source Sans Pro" panose="020B0503030403020204" pitchFamily="34" charset="0"/>
                        </a:rPr>
                        <a:t>Property</a:t>
                      </a:r>
                    </a:p>
                  </a:txBody>
                  <a:tcPr anchor="ctr">
                    <a:lnL w="19050" cap="flat" cmpd="sng" algn="ctr">
                      <a:solidFill>
                        <a:schemeClr val="tx1">
                          <a:lumMod val="75000"/>
                          <a:lumOff val="25000"/>
                        </a:schemeClr>
                      </a:solidFill>
                      <a:prstDash val="solid"/>
                      <a:round/>
                      <a:headEnd type="none" w="med" len="med"/>
                      <a:tailEnd type="none" w="med" len="med"/>
                    </a:lnL>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tc>
                  <a:txBody>
                    <a:bodyPr/>
                    <a:lstStyle/>
                    <a:p>
                      <a:pPr algn="ctr"/>
                      <a:r>
                        <a:rPr lang="en-US" sz="1800" b="0" dirty="0">
                          <a:solidFill>
                            <a:srgbClr val="FFFBF0"/>
                          </a:solidFill>
                          <a:latin typeface="Source Sans Pro" panose="020B0503030403020204" pitchFamily="34" charset="0"/>
                          <a:ea typeface="Source Sans Pro" panose="020B0503030403020204" pitchFamily="34" charset="0"/>
                        </a:rPr>
                        <a:t>Number of warnings</a:t>
                      </a:r>
                    </a:p>
                  </a:txBody>
                  <a:tcPr anchor="ctr">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extLst>
                  <a:ext uri="{0D108BD9-81ED-4DB2-BD59-A6C34878D82A}">
                    <a16:rowId xmlns:a16="http://schemas.microsoft.com/office/drawing/2014/main" val="3581187597"/>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No rewrite to outside domain</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3"/>
                          </a:solidFill>
                          <a:latin typeface="Source Sans Pro" panose="020B0503030403020204" pitchFamily="34" charset="0"/>
                          <a:ea typeface="Source Sans Pro" panose="020B0503030403020204" pitchFamily="34" charset="0"/>
                        </a:rPr>
                        <a:t>378</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79638066"/>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No resolution at an external NS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3"/>
                          </a:solidFill>
                          <a:latin typeface="Source Sans Pro" panose="020B0503030403020204" pitchFamily="34" charset="0"/>
                          <a:ea typeface="Source Sans Pro" panose="020B0503030403020204" pitchFamily="34" charset="0"/>
                        </a:rPr>
                        <a:t>324</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3141766149"/>
                  </a:ext>
                </a:extLst>
              </a:tr>
              <a:tr h="370840">
                <a:tc>
                  <a:txBody>
                    <a:bodyPr/>
                    <a:lstStyle/>
                    <a:p>
                      <a:r>
                        <a:rPr lang="en-US" sz="1800">
                          <a:solidFill>
                            <a:srgbClr val="657B83"/>
                          </a:solidFill>
                          <a:latin typeface="Source Sans Pro" panose="020B0503030403020204" pitchFamily="34" charset="0"/>
                          <a:ea typeface="Source Sans Pro" panose="020B0503030403020204" pitchFamily="34" charset="0"/>
                        </a:rPr>
                        <a:t>Number of rewrites ≤ 2</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3"/>
                          </a:solidFill>
                          <a:latin typeface="Source Sans Pro" panose="020B0503030403020204" pitchFamily="34" charset="0"/>
                          <a:ea typeface="Source Sans Pro" panose="020B0503030403020204" pitchFamily="34" charset="0"/>
                        </a:rPr>
                        <a:t>24</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702795931"/>
                  </a:ext>
                </a:extLst>
              </a:tr>
            </a:tbl>
          </a:graphicData>
        </a:graphic>
      </p:graphicFrame>
      <p:grpSp>
        <p:nvGrpSpPr>
          <p:cNvPr id="10" name="Group 9">
            <a:extLst>
              <a:ext uri="{FF2B5EF4-FFF2-40B4-BE49-F238E27FC236}">
                <a16:creationId xmlns:a16="http://schemas.microsoft.com/office/drawing/2014/main" id="{37430F9A-717C-4F36-9C5E-3C52A8B20A4B}"/>
              </a:ext>
            </a:extLst>
          </p:cNvPr>
          <p:cNvGrpSpPr/>
          <p:nvPr/>
        </p:nvGrpSpPr>
        <p:grpSpPr>
          <a:xfrm>
            <a:off x="1017187" y="4020976"/>
            <a:ext cx="3127814" cy="2680452"/>
            <a:chOff x="1017187" y="4020976"/>
            <a:chExt cx="3127814" cy="2680452"/>
          </a:xfrm>
        </p:grpSpPr>
        <p:pic>
          <p:nvPicPr>
            <p:cNvPr id="1032" name="Picture 8" descr="Baby Groot - Groot Png, Transparent Png">
              <a:extLst>
                <a:ext uri="{FF2B5EF4-FFF2-40B4-BE49-F238E27FC236}">
                  <a16:creationId xmlns:a16="http://schemas.microsoft.com/office/drawing/2014/main" id="{DCE2AF5E-5749-4A96-9AD6-848350EEAE3A}"/>
                </a:ext>
              </a:extLst>
            </p:cNvPr>
            <p:cNvPicPr>
              <a:picLocks noChangeAspect="1" noChangeArrowheads="1"/>
            </p:cNvPicPr>
            <p:nvPr/>
          </p:nvPicPr>
          <p:blipFill>
            <a:blip r:embed="rId4"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1017187" y="4020976"/>
              <a:ext cx="3127814" cy="268045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3856C51A-2755-42BC-892A-538221A5C60E}"/>
                </a:ext>
              </a:extLst>
            </p:cNvPr>
            <p:cNvSpPr/>
            <p:nvPr/>
          </p:nvSpPr>
          <p:spPr>
            <a:xfrm>
              <a:off x="3061682" y="4653242"/>
              <a:ext cx="843230" cy="483989"/>
            </a:xfrm>
            <a:prstGeom prst="roundRect">
              <a:avLst>
                <a:gd name="adj" fmla="val 9098"/>
              </a:avLst>
            </a:prstGeom>
            <a:solidFill>
              <a:srgbClr val="FFF2CC"/>
            </a:solidFill>
            <a:ln w="19050">
              <a:solidFill>
                <a:srgbClr val="957922"/>
              </a:solidFill>
            </a:ln>
            <a:effectLst>
              <a:outerShdw blurRad="50800" dist="127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en-US" sz="2400" dirty="0">
                  <a:solidFill>
                    <a:srgbClr val="957922"/>
                  </a:solidFill>
                  <a:latin typeface="Source Sans Pro" panose="020B0503030403020204" pitchFamily="34" charset="0"/>
                  <a:ea typeface="Source Sans Pro" panose="020B0503030403020204" pitchFamily="34" charset="0"/>
                  <a:cs typeface="Calibri" panose="020F0502020204030204" pitchFamily="34" charset="0"/>
                </a:rPr>
                <a:t>7 sec</a:t>
              </a:r>
            </a:p>
          </p:txBody>
        </p:sp>
      </p:grpSp>
    </p:spTree>
    <p:custDataLst>
      <p:tags r:id="rId1"/>
    </p:custDataLst>
    <p:extLst>
      <p:ext uri="{BB962C8B-B14F-4D97-AF65-F5344CB8AC3E}">
        <p14:creationId xmlns:p14="http://schemas.microsoft.com/office/powerpoint/2010/main" val="3742157265"/>
      </p:ext>
    </p:extLst>
  </p:cSld>
  <p:clrMapOvr>
    <a:masterClrMapping/>
  </p:clrMapOvr>
  <mc:AlternateContent xmlns:mc="http://schemas.openxmlformats.org/markup-compatibility/2006" xmlns:p14="http://schemas.microsoft.com/office/powerpoint/2010/main">
    <mc:Choice Requires="p14">
      <p:transition spd="slow" p14:dur="2000" advTm="49683"/>
    </mc:Choice>
    <mc:Fallback xmlns="">
      <p:transition spd="slow" advTm="496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able 19">
            <a:extLst>
              <a:ext uri="{FF2B5EF4-FFF2-40B4-BE49-F238E27FC236}">
                <a16:creationId xmlns:a16="http://schemas.microsoft.com/office/drawing/2014/main" id="{78D45443-635D-4BA3-8490-195BB2CE1C42}"/>
              </a:ext>
            </a:extLst>
          </p:cNvPr>
          <p:cNvGraphicFramePr>
            <a:graphicFrameLocks noGrp="1"/>
          </p:cNvGraphicFramePr>
          <p:nvPr>
            <p:extLst>
              <p:ext uri="{D42A27DB-BD31-4B8C-83A1-F6EECF244321}">
                <p14:modId xmlns:p14="http://schemas.microsoft.com/office/powerpoint/2010/main" val="3254521551"/>
              </p:ext>
            </p:extLst>
          </p:nvPr>
        </p:nvGraphicFramePr>
        <p:xfrm>
          <a:off x="422094" y="1283530"/>
          <a:ext cx="4485323" cy="259588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2595880">
                  <a:extLst>
                    <a:ext uri="{9D8B030D-6E8A-4147-A177-3AD203B41FA5}">
                      <a16:colId xmlns:a16="http://schemas.microsoft.com/office/drawing/2014/main" val="2984514354"/>
                    </a:ext>
                  </a:extLst>
                </a:gridCol>
                <a:gridCol w="1889443">
                  <a:extLst>
                    <a:ext uri="{9D8B030D-6E8A-4147-A177-3AD203B41FA5}">
                      <a16:colId xmlns:a16="http://schemas.microsoft.com/office/drawing/2014/main" val="2608106315"/>
                    </a:ext>
                  </a:extLst>
                </a:gridCol>
              </a:tblGrid>
              <a:tr h="370840">
                <a:tc>
                  <a:txBody>
                    <a:bodyPr/>
                    <a:lstStyle/>
                    <a:p>
                      <a:pPr algn="ctr"/>
                      <a:r>
                        <a:rPr lang="en-US" sz="1800" b="0" dirty="0">
                          <a:solidFill>
                            <a:srgbClr val="FFFBF0"/>
                          </a:solidFill>
                          <a:latin typeface="Source Sans Pro" panose="020B0503030403020204" pitchFamily="34" charset="0"/>
                          <a:ea typeface="Source Sans Pro" panose="020B0503030403020204" pitchFamily="34" charset="0"/>
                        </a:rPr>
                        <a:t>Error</a:t>
                      </a:r>
                    </a:p>
                  </a:txBody>
                  <a:tcPr anchor="ctr">
                    <a:lnL w="19050" cap="flat" cmpd="sng" algn="ctr">
                      <a:solidFill>
                        <a:schemeClr val="tx1">
                          <a:lumMod val="75000"/>
                          <a:lumOff val="25000"/>
                        </a:schemeClr>
                      </a:solidFill>
                      <a:prstDash val="solid"/>
                      <a:round/>
                      <a:headEnd type="none" w="med" len="med"/>
                      <a:tailEnd type="none" w="med" len="med"/>
                    </a:lnL>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tc>
                  <a:txBody>
                    <a:bodyPr/>
                    <a:lstStyle/>
                    <a:p>
                      <a:pPr algn="ctr"/>
                      <a:r>
                        <a:rPr lang="en-US" sz="1800" b="0">
                          <a:solidFill>
                            <a:srgbClr val="FFFBF0"/>
                          </a:solidFill>
                          <a:latin typeface="Source Sans Pro" panose="020B0503030403020204" pitchFamily="34" charset="0"/>
                          <a:ea typeface="Source Sans Pro" panose="020B0503030403020204" pitchFamily="34" charset="0"/>
                        </a:rPr>
                        <a:t>Number of bugs</a:t>
                      </a:r>
                    </a:p>
                  </a:txBody>
                  <a:tcPr anchor="ctr">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extLst>
                  <a:ext uri="{0D108BD9-81ED-4DB2-BD59-A6C34878D82A}">
                    <a16:rowId xmlns:a16="http://schemas.microsoft.com/office/drawing/2014/main" val="3581187597"/>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Delegation Inconsistency</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49</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79638066"/>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Lame delegation</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9</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3141766149"/>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Rewrite loops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2</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702795931"/>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Missing glue records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6">
                              <a:lumMod val="75000"/>
                            </a:schemeClr>
                          </a:solidFill>
                          <a:latin typeface="Source Sans Pro" panose="020B0503030403020204" pitchFamily="34" charset="0"/>
                          <a:ea typeface="Source Sans Pro" panose="020B0503030403020204" pitchFamily="34" charset="0"/>
                        </a:rPr>
                        <a:t>1</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980964326"/>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Rewrite blackholing</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48</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31915333"/>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Zero TTL records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6">
                              <a:lumMod val="75000"/>
                            </a:schemeClr>
                          </a:solidFill>
                          <a:latin typeface="Source Sans Pro" panose="020B0503030403020204" pitchFamily="34" charset="0"/>
                          <a:ea typeface="Source Sans Pro" panose="020B0503030403020204" pitchFamily="34" charset="0"/>
                        </a:rPr>
                        <a:t>0</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821762972"/>
                  </a:ext>
                </a:extLst>
              </a:tr>
            </a:tbl>
          </a:graphicData>
        </a:graphic>
      </p:graphicFrame>
      <p:grpSp>
        <p:nvGrpSpPr>
          <p:cNvPr id="9" name="Group 8">
            <a:extLst>
              <a:ext uri="{FF2B5EF4-FFF2-40B4-BE49-F238E27FC236}">
                <a16:creationId xmlns:a16="http://schemas.microsoft.com/office/drawing/2014/main" id="{7C29365C-742B-405E-8606-1D0315774B20}"/>
              </a:ext>
            </a:extLst>
          </p:cNvPr>
          <p:cNvGrpSpPr/>
          <p:nvPr/>
        </p:nvGrpSpPr>
        <p:grpSpPr>
          <a:xfrm>
            <a:off x="9445392" y="3762216"/>
            <a:ext cx="2711315" cy="1805150"/>
            <a:chOff x="5363742" y="4119370"/>
            <a:chExt cx="2711315" cy="1805150"/>
          </a:xfrm>
        </p:grpSpPr>
        <p:sp>
          <p:nvSpPr>
            <p:cNvPr id="10" name="TextBox 9">
              <a:extLst>
                <a:ext uri="{FF2B5EF4-FFF2-40B4-BE49-F238E27FC236}">
                  <a16:creationId xmlns:a16="http://schemas.microsoft.com/office/drawing/2014/main" id="{08D4F715-87F5-4CB7-8563-1EC6DBB1B8A6}"/>
                </a:ext>
              </a:extLst>
            </p:cNvPr>
            <p:cNvSpPr txBox="1"/>
            <p:nvPr/>
          </p:nvSpPr>
          <p:spPr>
            <a:xfrm>
              <a:off x="6353036" y="4278386"/>
              <a:ext cx="1722021" cy="707886"/>
            </a:xfrm>
            <a:prstGeom prst="rect">
              <a:avLst/>
            </a:prstGeom>
            <a:noFill/>
          </p:spPr>
          <p:txBody>
            <a:bodyPr wrap="square" rtlCol="0">
              <a:spAutoFit/>
            </a:bodyPr>
            <a:lstStyle>
              <a:defPPr>
                <a:defRPr lang="en-US"/>
              </a:defPPr>
              <a:lvl1pPr algn="ctr">
                <a:defRPr sz="20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46970"/>
                  </a:solidFill>
                  <a:latin typeface="Source Sans Pro" panose="020B0503030403020204" pitchFamily="34" charset="0"/>
                  <a:ea typeface="Source Sans Pro" panose="020B0503030403020204" pitchFamily="34" charset="0"/>
                </a:rPr>
                <a:t>Campus </a:t>
              </a:r>
            </a:p>
            <a:p>
              <a:r>
                <a:rPr lang="en-US" dirty="0">
                  <a:solidFill>
                    <a:srgbClr val="546970"/>
                  </a:solidFill>
                  <a:latin typeface="Source Sans Pro" panose="020B0503030403020204" pitchFamily="34" charset="0"/>
                  <a:ea typeface="Source Sans Pro" panose="020B0503030403020204" pitchFamily="34" charset="0"/>
                </a:rPr>
                <a:t>DNS Engineer</a:t>
              </a:r>
            </a:p>
          </p:txBody>
        </p:sp>
        <p:grpSp>
          <p:nvGrpSpPr>
            <p:cNvPr id="11" name="Group 10">
              <a:extLst>
                <a:ext uri="{FF2B5EF4-FFF2-40B4-BE49-F238E27FC236}">
                  <a16:creationId xmlns:a16="http://schemas.microsoft.com/office/drawing/2014/main" id="{0672AEAE-8FF6-4A60-A45A-FB942CD53F95}"/>
                </a:ext>
              </a:extLst>
            </p:cNvPr>
            <p:cNvGrpSpPr/>
            <p:nvPr/>
          </p:nvGrpSpPr>
          <p:grpSpPr>
            <a:xfrm>
              <a:off x="5363742" y="4119370"/>
              <a:ext cx="1388317" cy="1805150"/>
              <a:chOff x="1437138" y="-3000903"/>
              <a:chExt cx="1847850" cy="2402655"/>
            </a:xfrm>
          </p:grpSpPr>
          <p:grpSp>
            <p:nvGrpSpPr>
              <p:cNvPr id="12" name="Graphic 34">
                <a:extLst>
                  <a:ext uri="{FF2B5EF4-FFF2-40B4-BE49-F238E27FC236}">
                    <a16:creationId xmlns:a16="http://schemas.microsoft.com/office/drawing/2014/main" id="{8F7B32C5-AAB0-409F-90A9-4FB7FB38584A}"/>
                  </a:ext>
                </a:extLst>
              </p:cNvPr>
              <p:cNvGrpSpPr/>
              <p:nvPr/>
            </p:nvGrpSpPr>
            <p:grpSpPr>
              <a:xfrm>
                <a:off x="1437138" y="-3000903"/>
                <a:ext cx="1847850" cy="2076450"/>
                <a:chOff x="834457" y="2390775"/>
                <a:chExt cx="1847850" cy="2076450"/>
              </a:xfrm>
            </p:grpSpPr>
            <p:sp>
              <p:nvSpPr>
                <p:cNvPr id="20" name="Freeform: Shape 19">
                  <a:extLst>
                    <a:ext uri="{FF2B5EF4-FFF2-40B4-BE49-F238E27FC236}">
                      <a16:creationId xmlns:a16="http://schemas.microsoft.com/office/drawing/2014/main" id="{5C753B84-6008-4ABE-B307-59939EED88FC}"/>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rgbClr val="FFDECC"/>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98DB4D-14FE-4D8E-975B-D44D1C4F6BB2}"/>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chemeClr val="accent3"/>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2940433-F066-411A-85C8-BB68AD664486}"/>
                    </a:ext>
                  </a:extLst>
                </p:cNvPr>
                <p:cNvSpPr/>
                <p:nvPr/>
              </p:nvSpPr>
              <p:spPr>
                <a:xfrm>
                  <a:off x="1554071" y="3079194"/>
                  <a:ext cx="409575" cy="742950"/>
                </a:xfrm>
                <a:custGeom>
                  <a:avLst/>
                  <a:gdLst>
                    <a:gd name="connsiteX0" fmla="*/ 7144 w 409575"/>
                    <a:gd name="connsiteY0" fmla="*/ 190738 h 742950"/>
                    <a:gd name="connsiteX1" fmla="*/ 7144 w 409575"/>
                    <a:gd name="connsiteY1" fmla="*/ 494586 h 742950"/>
                    <a:gd name="connsiteX2" fmla="*/ 7144 w 409575"/>
                    <a:gd name="connsiteY2" fmla="*/ 644128 h 742950"/>
                    <a:gd name="connsiteX3" fmla="*/ 404336 w 409575"/>
                    <a:gd name="connsiteY3" fmla="*/ 644128 h 742950"/>
                    <a:gd name="connsiteX4" fmla="*/ 404336 w 409575"/>
                    <a:gd name="connsiteY4" fmla="*/ 494586 h 742950"/>
                    <a:gd name="connsiteX5" fmla="*/ 404336 w 409575"/>
                    <a:gd name="connsiteY5" fmla="*/ 190738 h 742950"/>
                    <a:gd name="connsiteX6" fmla="*/ 7144 w 409575"/>
                    <a:gd name="connsiteY6" fmla="*/ 19073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42950">
                      <a:moveTo>
                        <a:pt x="7144" y="190738"/>
                      </a:moveTo>
                      <a:lnTo>
                        <a:pt x="7144" y="494586"/>
                      </a:lnTo>
                      <a:lnTo>
                        <a:pt x="7144" y="644128"/>
                      </a:lnTo>
                      <a:cubicBezTo>
                        <a:pt x="116681" y="773668"/>
                        <a:pt x="294799" y="777478"/>
                        <a:pt x="404336" y="644128"/>
                      </a:cubicBezTo>
                      <a:lnTo>
                        <a:pt x="404336" y="494586"/>
                      </a:lnTo>
                      <a:lnTo>
                        <a:pt x="404336" y="190738"/>
                      </a:lnTo>
                      <a:cubicBezTo>
                        <a:pt x="404336" y="-54054"/>
                        <a:pt x="7144" y="-54054"/>
                        <a:pt x="7144" y="190738"/>
                      </a:cubicBezTo>
                      <a:close/>
                    </a:path>
                  </a:pathLst>
                </a:custGeom>
                <a:solidFill>
                  <a:srgbClr val="F6D1AF"/>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F930780-7172-4265-BA3A-73F0ADDD4495}"/>
                    </a:ext>
                  </a:extLst>
                </p:cNvPr>
                <p:cNvSpPr/>
                <p:nvPr/>
              </p:nvSpPr>
              <p:spPr>
                <a:xfrm>
                  <a:off x="1301616" y="2976041"/>
                  <a:ext cx="152400" cy="228600"/>
                </a:xfrm>
                <a:custGeom>
                  <a:avLst/>
                  <a:gdLst>
                    <a:gd name="connsiteX0" fmla="*/ 44334 w 152400"/>
                    <a:gd name="connsiteY0" fmla="*/ 9094 h 228600"/>
                    <a:gd name="connsiteX1" fmla="*/ 143394 w 152400"/>
                    <a:gd name="connsiteY1" fmla="*/ 97677 h 228600"/>
                    <a:gd name="connsiteX2" fmla="*/ 115771 w 152400"/>
                    <a:gd name="connsiteY2" fmla="*/ 228169 h 228600"/>
                    <a:gd name="connsiteX3" fmla="*/ 16711 w 152400"/>
                    <a:gd name="connsiteY3" fmla="*/ 139587 h 228600"/>
                    <a:gd name="connsiteX4" fmla="*/ 44334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44334" y="9094"/>
                      </a:moveTo>
                      <a:cubicBezTo>
                        <a:pt x="79576" y="-2336"/>
                        <a:pt x="123391" y="37669"/>
                        <a:pt x="143394" y="97677"/>
                      </a:cubicBezTo>
                      <a:cubicBezTo>
                        <a:pt x="163396" y="157684"/>
                        <a:pt x="151014" y="216739"/>
                        <a:pt x="115771" y="228169"/>
                      </a:cubicBezTo>
                      <a:cubicBezTo>
                        <a:pt x="80529" y="239599"/>
                        <a:pt x="36714" y="199594"/>
                        <a:pt x="16711" y="139587"/>
                      </a:cubicBezTo>
                      <a:cubicBezTo>
                        <a:pt x="-3291" y="78627"/>
                        <a:pt x="9091" y="20524"/>
                        <a:pt x="44334" y="9094"/>
                      </a:cubicBezTo>
                      <a:close/>
                    </a:path>
                  </a:pathLst>
                </a:custGeom>
                <a:solidFill>
                  <a:srgbClr val="F6D1A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E3C259C-D2BC-446E-9637-485DEEFBD10F}"/>
                    </a:ext>
                  </a:extLst>
                </p:cNvPr>
                <p:cNvSpPr/>
                <p:nvPr/>
              </p:nvSpPr>
              <p:spPr>
                <a:xfrm>
                  <a:off x="2055996" y="2976041"/>
                  <a:ext cx="152400" cy="228600"/>
                </a:xfrm>
                <a:custGeom>
                  <a:avLst/>
                  <a:gdLst>
                    <a:gd name="connsiteX0" fmla="*/ 115771 w 152400"/>
                    <a:gd name="connsiteY0" fmla="*/ 9094 h 228600"/>
                    <a:gd name="connsiteX1" fmla="*/ 16711 w 152400"/>
                    <a:gd name="connsiteY1" fmla="*/ 97677 h 228600"/>
                    <a:gd name="connsiteX2" fmla="*/ 44334 w 152400"/>
                    <a:gd name="connsiteY2" fmla="*/ 228169 h 228600"/>
                    <a:gd name="connsiteX3" fmla="*/ 143394 w 152400"/>
                    <a:gd name="connsiteY3" fmla="*/ 139587 h 228600"/>
                    <a:gd name="connsiteX4" fmla="*/ 115771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115771" y="9094"/>
                      </a:moveTo>
                      <a:cubicBezTo>
                        <a:pt x="80529" y="-2336"/>
                        <a:pt x="36714" y="37669"/>
                        <a:pt x="16711" y="97677"/>
                      </a:cubicBezTo>
                      <a:cubicBezTo>
                        <a:pt x="-3291" y="157684"/>
                        <a:pt x="9091" y="216739"/>
                        <a:pt x="44334" y="228169"/>
                      </a:cubicBezTo>
                      <a:cubicBezTo>
                        <a:pt x="79576" y="239599"/>
                        <a:pt x="123391" y="199594"/>
                        <a:pt x="143394" y="139587"/>
                      </a:cubicBezTo>
                      <a:cubicBezTo>
                        <a:pt x="163396" y="78627"/>
                        <a:pt x="151014" y="20524"/>
                        <a:pt x="115771" y="9094"/>
                      </a:cubicBezTo>
                      <a:close/>
                    </a:path>
                  </a:pathLst>
                </a:custGeom>
                <a:solidFill>
                  <a:srgbClr val="F6D1AF"/>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4CE9CA2-D804-486A-8C42-69080B3FBD7A}"/>
                    </a:ext>
                  </a:extLst>
                </p:cNvPr>
                <p:cNvSpPr/>
                <p:nvPr/>
              </p:nvSpPr>
              <p:spPr>
                <a:xfrm>
                  <a:off x="1554071" y="3481864"/>
                  <a:ext cx="409575" cy="152400"/>
                </a:xfrm>
                <a:custGeom>
                  <a:avLst/>
                  <a:gdLst>
                    <a:gd name="connsiteX0" fmla="*/ 7144 w 409575"/>
                    <a:gd name="connsiteY0" fmla="*/ 7144 h 152400"/>
                    <a:gd name="connsiteX1" fmla="*/ 7144 w 409575"/>
                    <a:gd name="connsiteY1" fmla="*/ 21431 h 152400"/>
                    <a:gd name="connsiteX2" fmla="*/ 205264 w 409575"/>
                    <a:gd name="connsiteY2" fmla="*/ 146209 h 152400"/>
                    <a:gd name="connsiteX3" fmla="*/ 404336 w 409575"/>
                    <a:gd name="connsiteY3" fmla="*/ 30004 h 152400"/>
                    <a:gd name="connsiteX4" fmla="*/ 404336 w 409575"/>
                    <a:gd name="connsiteY4" fmla="*/ 8096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152400">
                      <a:moveTo>
                        <a:pt x="7144" y="7144"/>
                      </a:moveTo>
                      <a:lnTo>
                        <a:pt x="7144" y="21431"/>
                      </a:lnTo>
                      <a:cubicBezTo>
                        <a:pt x="7144" y="21431"/>
                        <a:pt x="108109" y="141446"/>
                        <a:pt x="205264" y="146209"/>
                      </a:cubicBezTo>
                      <a:cubicBezTo>
                        <a:pt x="302419" y="150971"/>
                        <a:pt x="404336" y="30004"/>
                        <a:pt x="404336" y="30004"/>
                      </a:cubicBezTo>
                      <a:lnTo>
                        <a:pt x="404336" y="8096"/>
                      </a:lnTo>
                    </a:path>
                  </a:pathLst>
                </a:custGeom>
                <a:solidFill>
                  <a:srgbClr val="000000">
                    <a:alpha val="2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2D2C7CC-95FE-4610-B9E9-D7EFC73CFFFC}"/>
                    </a:ext>
                  </a:extLst>
                </p:cNvPr>
                <p:cNvSpPr/>
                <p:nvPr/>
              </p:nvSpPr>
              <p:spPr>
                <a:xfrm>
                  <a:off x="1339350" y="2449354"/>
                  <a:ext cx="838200" cy="1133475"/>
                </a:xfrm>
                <a:custGeom>
                  <a:avLst/>
                  <a:gdLst>
                    <a:gd name="connsiteX0" fmla="*/ 420937 w 838200"/>
                    <a:gd name="connsiteY0" fmla="*/ 7144 h 1133475"/>
                    <a:gd name="connsiteX1" fmla="*/ 83752 w 838200"/>
                    <a:gd name="connsiteY1" fmla="*/ 908209 h 1133475"/>
                    <a:gd name="connsiteX2" fmla="*/ 420937 w 838200"/>
                    <a:gd name="connsiteY2" fmla="*/ 1134904 h 1133475"/>
                    <a:gd name="connsiteX3" fmla="*/ 758122 w 838200"/>
                    <a:gd name="connsiteY3" fmla="*/ 908209 h 1133475"/>
                    <a:gd name="connsiteX4" fmla="*/ 420937 w 838200"/>
                    <a:gd name="connsiteY4" fmla="*/ 7144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1133475">
                      <a:moveTo>
                        <a:pt x="420937" y="7144"/>
                      </a:moveTo>
                      <a:cubicBezTo>
                        <a:pt x="-189616" y="7144"/>
                        <a:pt x="44699" y="843439"/>
                        <a:pt x="83752" y="908209"/>
                      </a:cubicBezTo>
                      <a:cubicBezTo>
                        <a:pt x="127567" y="978694"/>
                        <a:pt x="321877" y="1134904"/>
                        <a:pt x="420937" y="1134904"/>
                      </a:cubicBezTo>
                      <a:cubicBezTo>
                        <a:pt x="519997" y="1134904"/>
                        <a:pt x="713354" y="978694"/>
                        <a:pt x="758122" y="908209"/>
                      </a:cubicBezTo>
                      <a:cubicBezTo>
                        <a:pt x="797174" y="843439"/>
                        <a:pt x="1031489" y="7144"/>
                        <a:pt x="420937" y="7144"/>
                      </a:cubicBezTo>
                      <a:close/>
                    </a:path>
                  </a:pathLst>
                </a:custGeom>
                <a:solidFill>
                  <a:srgbClr val="F6D1AF"/>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B8D4346-CB61-408C-8472-D2A1FC460ECA}"/>
                    </a:ext>
                  </a:extLst>
                </p:cNvPr>
                <p:cNvSpPr/>
                <p:nvPr/>
              </p:nvSpPr>
              <p:spPr>
                <a:xfrm>
                  <a:off x="1325450" y="2383580"/>
                  <a:ext cx="876300" cy="800100"/>
                </a:xfrm>
                <a:custGeom>
                  <a:avLst/>
                  <a:gdLst>
                    <a:gd name="connsiteX0" fmla="*/ 708205 w 876300"/>
                    <a:gd name="connsiteY0" fmla="*/ 91968 h 800100"/>
                    <a:gd name="connsiteX1" fmla="*/ 87175 w 876300"/>
                    <a:gd name="connsiteY1" fmla="*/ 161500 h 800100"/>
                    <a:gd name="connsiteX2" fmla="*/ 38597 w 876300"/>
                    <a:gd name="connsiteY2" fmla="*/ 781578 h 800100"/>
                    <a:gd name="connsiteX3" fmla="*/ 38597 w 876300"/>
                    <a:gd name="connsiteY3" fmla="*/ 780625 h 800100"/>
                    <a:gd name="connsiteX4" fmla="*/ 39550 w 876300"/>
                    <a:gd name="connsiteY4" fmla="*/ 786340 h 800100"/>
                    <a:gd name="connsiteX5" fmla="*/ 44312 w 876300"/>
                    <a:gd name="connsiteY5" fmla="*/ 793960 h 800100"/>
                    <a:gd name="connsiteX6" fmla="*/ 55742 w 876300"/>
                    <a:gd name="connsiteY6" fmla="*/ 793008 h 800100"/>
                    <a:gd name="connsiteX7" fmla="*/ 56695 w 876300"/>
                    <a:gd name="connsiteY7" fmla="*/ 790150 h 800100"/>
                    <a:gd name="connsiteX8" fmla="*/ 56695 w 876300"/>
                    <a:gd name="connsiteY8" fmla="*/ 738715 h 800100"/>
                    <a:gd name="connsiteX9" fmla="*/ 44312 w 876300"/>
                    <a:gd name="connsiteY9" fmla="*/ 660610 h 800100"/>
                    <a:gd name="connsiteX10" fmla="*/ 150992 w 876300"/>
                    <a:gd name="connsiteY10" fmla="*/ 366288 h 800100"/>
                    <a:gd name="connsiteX11" fmla="*/ 170995 w 876300"/>
                    <a:gd name="connsiteY11" fmla="*/ 337713 h 800100"/>
                    <a:gd name="connsiteX12" fmla="*/ 197665 w 876300"/>
                    <a:gd name="connsiteY12" fmla="*/ 307233 h 800100"/>
                    <a:gd name="connsiteX13" fmla="*/ 212905 w 876300"/>
                    <a:gd name="connsiteY13" fmla="*/ 296755 h 800100"/>
                    <a:gd name="connsiteX14" fmla="*/ 543422 w 876300"/>
                    <a:gd name="connsiteY14" fmla="*/ 347238 h 800100"/>
                    <a:gd name="connsiteX15" fmla="*/ 633910 w 876300"/>
                    <a:gd name="connsiteY15" fmla="*/ 289135 h 800100"/>
                    <a:gd name="connsiteX16" fmla="*/ 707252 w 876300"/>
                    <a:gd name="connsiteY16" fmla="*/ 350095 h 800100"/>
                    <a:gd name="connsiteX17" fmla="*/ 823457 w 876300"/>
                    <a:gd name="connsiteY17" fmla="*/ 680613 h 800100"/>
                    <a:gd name="connsiteX18" fmla="*/ 814885 w 876300"/>
                    <a:gd name="connsiteY18" fmla="*/ 738715 h 800100"/>
                    <a:gd name="connsiteX19" fmla="*/ 814885 w 876300"/>
                    <a:gd name="connsiteY19" fmla="*/ 790150 h 800100"/>
                    <a:gd name="connsiteX20" fmla="*/ 815837 w 876300"/>
                    <a:gd name="connsiteY20" fmla="*/ 793008 h 800100"/>
                    <a:gd name="connsiteX21" fmla="*/ 827267 w 876300"/>
                    <a:gd name="connsiteY21" fmla="*/ 793960 h 800100"/>
                    <a:gd name="connsiteX22" fmla="*/ 832030 w 876300"/>
                    <a:gd name="connsiteY22" fmla="*/ 786340 h 800100"/>
                    <a:gd name="connsiteX23" fmla="*/ 834887 w 876300"/>
                    <a:gd name="connsiteY23" fmla="*/ 765385 h 800100"/>
                    <a:gd name="connsiteX24" fmla="*/ 838697 w 876300"/>
                    <a:gd name="connsiteY24" fmla="*/ 734905 h 800100"/>
                    <a:gd name="connsiteX25" fmla="*/ 708205 w 876300"/>
                    <a:gd name="connsiteY25" fmla="*/ 91968 h 800100"/>
                    <a:gd name="connsiteX26" fmla="*/ 395785 w 876300"/>
                    <a:gd name="connsiteY26" fmla="*/ 251988 h 800100"/>
                    <a:gd name="connsiteX27" fmla="*/ 385307 w 876300"/>
                    <a:gd name="connsiteY27" fmla="*/ 249130 h 800100"/>
                    <a:gd name="connsiteX28" fmla="*/ 400547 w 876300"/>
                    <a:gd name="connsiteY28" fmla="*/ 252940 h 800100"/>
                    <a:gd name="connsiteX29" fmla="*/ 395785 w 876300"/>
                    <a:gd name="connsiteY29" fmla="*/ 25198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6300" h="800100">
                      <a:moveTo>
                        <a:pt x="708205" y="91968"/>
                      </a:moveTo>
                      <a:cubicBezTo>
                        <a:pt x="501512" y="-69957"/>
                        <a:pt x="183377" y="26245"/>
                        <a:pt x="87175" y="161500"/>
                      </a:cubicBezTo>
                      <a:cubicBezTo>
                        <a:pt x="-32840" y="331045"/>
                        <a:pt x="10022" y="588220"/>
                        <a:pt x="38597" y="781578"/>
                      </a:cubicBezTo>
                      <a:cubicBezTo>
                        <a:pt x="38597" y="781578"/>
                        <a:pt x="38597" y="780625"/>
                        <a:pt x="38597" y="780625"/>
                      </a:cubicBezTo>
                      <a:cubicBezTo>
                        <a:pt x="38597" y="782530"/>
                        <a:pt x="39550" y="784435"/>
                        <a:pt x="39550" y="786340"/>
                      </a:cubicBezTo>
                      <a:cubicBezTo>
                        <a:pt x="39550" y="788245"/>
                        <a:pt x="43360" y="792055"/>
                        <a:pt x="44312" y="793960"/>
                      </a:cubicBezTo>
                      <a:cubicBezTo>
                        <a:pt x="45265" y="795865"/>
                        <a:pt x="52885" y="793960"/>
                        <a:pt x="55742" y="793008"/>
                      </a:cubicBezTo>
                      <a:cubicBezTo>
                        <a:pt x="56695" y="793008"/>
                        <a:pt x="56695" y="791103"/>
                        <a:pt x="56695" y="790150"/>
                      </a:cubicBezTo>
                      <a:cubicBezTo>
                        <a:pt x="57647" y="773005"/>
                        <a:pt x="56695" y="739668"/>
                        <a:pt x="56695" y="738715"/>
                      </a:cubicBezTo>
                      <a:cubicBezTo>
                        <a:pt x="54790" y="712045"/>
                        <a:pt x="49075" y="686328"/>
                        <a:pt x="44312" y="660610"/>
                      </a:cubicBezTo>
                      <a:cubicBezTo>
                        <a:pt x="63362" y="538690"/>
                        <a:pt x="120512" y="512973"/>
                        <a:pt x="150992" y="366288"/>
                      </a:cubicBezTo>
                      <a:cubicBezTo>
                        <a:pt x="157660" y="356763"/>
                        <a:pt x="164327" y="347238"/>
                        <a:pt x="170995" y="337713"/>
                      </a:cubicBezTo>
                      <a:cubicBezTo>
                        <a:pt x="179567" y="327235"/>
                        <a:pt x="187187" y="316758"/>
                        <a:pt x="197665" y="307233"/>
                      </a:cubicBezTo>
                      <a:cubicBezTo>
                        <a:pt x="202427" y="304375"/>
                        <a:pt x="208142" y="300565"/>
                        <a:pt x="212905" y="296755"/>
                      </a:cubicBezTo>
                      <a:cubicBezTo>
                        <a:pt x="324347" y="255798"/>
                        <a:pt x="438647" y="305328"/>
                        <a:pt x="543422" y="347238"/>
                      </a:cubicBezTo>
                      <a:cubicBezTo>
                        <a:pt x="583427" y="363430"/>
                        <a:pt x="589142" y="291993"/>
                        <a:pt x="633910" y="289135"/>
                      </a:cubicBezTo>
                      <a:cubicBezTo>
                        <a:pt x="652960" y="287230"/>
                        <a:pt x="692012" y="352000"/>
                        <a:pt x="707252" y="350095"/>
                      </a:cubicBezTo>
                      <a:cubicBezTo>
                        <a:pt x="864415" y="331998"/>
                        <a:pt x="798692" y="570123"/>
                        <a:pt x="823457" y="680613"/>
                      </a:cubicBezTo>
                      <a:cubicBezTo>
                        <a:pt x="819647" y="699663"/>
                        <a:pt x="816790" y="718713"/>
                        <a:pt x="814885" y="738715"/>
                      </a:cubicBezTo>
                      <a:cubicBezTo>
                        <a:pt x="814885" y="738715"/>
                        <a:pt x="813932" y="773005"/>
                        <a:pt x="814885" y="790150"/>
                      </a:cubicBezTo>
                      <a:cubicBezTo>
                        <a:pt x="814885" y="791103"/>
                        <a:pt x="814885" y="792055"/>
                        <a:pt x="815837" y="793008"/>
                      </a:cubicBezTo>
                      <a:cubicBezTo>
                        <a:pt x="818695" y="793960"/>
                        <a:pt x="825362" y="795865"/>
                        <a:pt x="827267" y="793960"/>
                      </a:cubicBezTo>
                      <a:cubicBezTo>
                        <a:pt x="828220" y="793008"/>
                        <a:pt x="831077" y="788245"/>
                        <a:pt x="832030" y="786340"/>
                      </a:cubicBezTo>
                      <a:cubicBezTo>
                        <a:pt x="833935" y="778720"/>
                        <a:pt x="833935" y="773005"/>
                        <a:pt x="834887" y="765385"/>
                      </a:cubicBezTo>
                      <a:cubicBezTo>
                        <a:pt x="835840" y="755860"/>
                        <a:pt x="837745" y="745383"/>
                        <a:pt x="838697" y="734905"/>
                      </a:cubicBezTo>
                      <a:cubicBezTo>
                        <a:pt x="869177" y="615843"/>
                        <a:pt x="928232" y="143403"/>
                        <a:pt x="708205" y="91968"/>
                      </a:cubicBezTo>
                      <a:close/>
                      <a:moveTo>
                        <a:pt x="395785" y="251988"/>
                      </a:moveTo>
                      <a:cubicBezTo>
                        <a:pt x="391975" y="251035"/>
                        <a:pt x="389117" y="250083"/>
                        <a:pt x="385307" y="249130"/>
                      </a:cubicBezTo>
                      <a:cubicBezTo>
                        <a:pt x="390070" y="250083"/>
                        <a:pt x="395785" y="251988"/>
                        <a:pt x="400547" y="252940"/>
                      </a:cubicBezTo>
                      <a:cubicBezTo>
                        <a:pt x="398642" y="251988"/>
                        <a:pt x="397690" y="251988"/>
                        <a:pt x="395785" y="251988"/>
                      </a:cubicBezTo>
                      <a:close/>
                    </a:path>
                  </a:pathLst>
                </a:custGeom>
                <a:solidFill>
                  <a:srgbClr val="34343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F02E938-A759-4665-AF2C-7E7F11A0D091}"/>
                    </a:ext>
                  </a:extLst>
                </p:cNvPr>
                <p:cNvSpPr/>
                <p:nvPr/>
              </p:nvSpPr>
              <p:spPr>
                <a:xfrm>
                  <a:off x="1715043" y="3980974"/>
                  <a:ext cx="85725" cy="9525"/>
                </a:xfrm>
                <a:custGeom>
                  <a:avLst/>
                  <a:gdLst>
                    <a:gd name="connsiteX0" fmla="*/ 7144 w 85725"/>
                    <a:gd name="connsiteY0" fmla="*/ 7144 h 9525"/>
                    <a:gd name="connsiteX1" fmla="*/ 81439 w 85725"/>
                    <a:gd name="connsiteY1" fmla="*/ 7144 h 9525"/>
                    <a:gd name="connsiteX2" fmla="*/ 82391 w 85725"/>
                    <a:gd name="connsiteY2" fmla="*/ 10001 h 9525"/>
                    <a:gd name="connsiteX3" fmla="*/ 7144 w 85725"/>
                    <a:gd name="connsiteY3" fmla="*/ 10001 h 9525"/>
                  </a:gdLst>
                  <a:ahLst/>
                  <a:cxnLst>
                    <a:cxn ang="0">
                      <a:pos x="connsiteX0" y="connsiteY0"/>
                    </a:cxn>
                    <a:cxn ang="0">
                      <a:pos x="connsiteX1" y="connsiteY1"/>
                    </a:cxn>
                    <a:cxn ang="0">
                      <a:pos x="connsiteX2" y="connsiteY2"/>
                    </a:cxn>
                    <a:cxn ang="0">
                      <a:pos x="connsiteX3" y="connsiteY3"/>
                    </a:cxn>
                  </a:cxnLst>
                  <a:rect l="l" t="t" r="r" b="b"/>
                  <a:pathLst>
                    <a:path w="85725" h="9525">
                      <a:moveTo>
                        <a:pt x="7144" y="7144"/>
                      </a:moveTo>
                      <a:lnTo>
                        <a:pt x="81439" y="7144"/>
                      </a:lnTo>
                      <a:lnTo>
                        <a:pt x="82391" y="10001"/>
                      </a:lnTo>
                      <a:lnTo>
                        <a:pt x="7144" y="10001"/>
                      </a:lnTo>
                      <a:close/>
                    </a:path>
                  </a:pathLst>
                </a:custGeom>
                <a:solidFill>
                  <a:srgbClr val="000000">
                    <a:alpha val="10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4CB32B1-E559-42EE-8BCF-C9006DBA82B0}"/>
                    </a:ext>
                  </a:extLst>
                </p:cNvPr>
                <p:cNvSpPr/>
                <p:nvPr/>
              </p:nvSpPr>
              <p:spPr>
                <a:xfrm>
                  <a:off x="1174542" y="2447737"/>
                  <a:ext cx="800100" cy="438150"/>
                </a:xfrm>
                <a:custGeom>
                  <a:avLst/>
                  <a:gdLst>
                    <a:gd name="connsiteX0" fmla="*/ 702902 w 800100"/>
                    <a:gd name="connsiteY0" fmla="*/ 84008 h 438150"/>
                    <a:gd name="connsiteX1" fmla="*/ 366670 w 800100"/>
                    <a:gd name="connsiteY1" fmla="*/ 26858 h 438150"/>
                    <a:gd name="connsiteX2" fmla="*/ 33295 w 800100"/>
                    <a:gd name="connsiteY2" fmla="*/ 74483 h 438150"/>
                    <a:gd name="connsiteX3" fmla="*/ 119020 w 800100"/>
                    <a:gd name="connsiteY3" fmla="*/ 388808 h 438150"/>
                    <a:gd name="connsiteX4" fmla="*/ 573362 w 800100"/>
                    <a:gd name="connsiteY4" fmla="*/ 344041 h 438150"/>
                    <a:gd name="connsiteX5" fmla="*/ 785770 w 800100"/>
                    <a:gd name="connsiteY5" fmla="*/ 191641 h 438150"/>
                    <a:gd name="connsiteX6" fmla="*/ 702902 w 800100"/>
                    <a:gd name="connsiteY6" fmla="*/ 84008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438150">
                      <a:moveTo>
                        <a:pt x="702902" y="84008"/>
                      </a:moveTo>
                      <a:cubicBezTo>
                        <a:pt x="702902" y="84008"/>
                        <a:pt x="524785" y="-39817"/>
                        <a:pt x="366670" y="26858"/>
                      </a:cubicBezTo>
                      <a:cubicBezTo>
                        <a:pt x="208555" y="93533"/>
                        <a:pt x="68537" y="119251"/>
                        <a:pt x="33295" y="74483"/>
                      </a:cubicBezTo>
                      <a:cubicBezTo>
                        <a:pt x="33295" y="74483"/>
                        <a:pt x="-64813" y="281176"/>
                        <a:pt x="119020" y="388808"/>
                      </a:cubicBezTo>
                      <a:cubicBezTo>
                        <a:pt x="302852" y="496441"/>
                        <a:pt x="512402" y="410716"/>
                        <a:pt x="573362" y="344041"/>
                      </a:cubicBezTo>
                      <a:cubicBezTo>
                        <a:pt x="633370" y="277366"/>
                        <a:pt x="732430" y="169733"/>
                        <a:pt x="785770" y="191641"/>
                      </a:cubicBezTo>
                      <a:cubicBezTo>
                        <a:pt x="840062" y="214501"/>
                        <a:pt x="702902" y="84008"/>
                        <a:pt x="702902" y="84008"/>
                      </a:cubicBezTo>
                      <a:close/>
                    </a:path>
                  </a:pathLst>
                </a:custGeom>
                <a:solidFill>
                  <a:srgbClr val="343434"/>
                </a:solid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3F0C9197-38F7-4266-9255-C7382A81A51F}"/>
                  </a:ext>
                </a:extLst>
              </p:cNvPr>
              <p:cNvGrpSpPr/>
              <p:nvPr/>
            </p:nvGrpSpPr>
            <p:grpSpPr>
              <a:xfrm>
                <a:off x="1521799" y="-1594576"/>
                <a:ext cx="1675880" cy="996328"/>
                <a:chOff x="9495405" y="2976329"/>
                <a:chExt cx="1857375" cy="996328"/>
              </a:xfrm>
            </p:grpSpPr>
            <p:grpSp>
              <p:nvGrpSpPr>
                <p:cNvPr id="15" name="Group 14">
                  <a:extLst>
                    <a:ext uri="{FF2B5EF4-FFF2-40B4-BE49-F238E27FC236}">
                      <a16:creationId xmlns:a16="http://schemas.microsoft.com/office/drawing/2014/main" id="{19710414-9274-4725-92F1-0C23BE537042}"/>
                    </a:ext>
                  </a:extLst>
                </p:cNvPr>
                <p:cNvGrpSpPr/>
                <p:nvPr/>
              </p:nvGrpSpPr>
              <p:grpSpPr>
                <a:xfrm>
                  <a:off x="9495405" y="2976329"/>
                  <a:ext cx="1857375" cy="958376"/>
                  <a:chOff x="9495405" y="2976329"/>
                  <a:chExt cx="1857375" cy="958376"/>
                </a:xfrm>
              </p:grpSpPr>
              <p:sp>
                <p:nvSpPr>
                  <p:cNvPr id="17" name="Rectangle: Rounded Corners 16">
                    <a:extLst>
                      <a:ext uri="{FF2B5EF4-FFF2-40B4-BE49-F238E27FC236}">
                        <a16:creationId xmlns:a16="http://schemas.microsoft.com/office/drawing/2014/main" id="{1B3FE09E-BB53-4A0D-A138-E04372DC7FF4}"/>
                      </a:ext>
                    </a:extLst>
                  </p:cNvPr>
                  <p:cNvSpPr/>
                  <p:nvPr/>
                </p:nvSpPr>
                <p:spPr>
                  <a:xfrm>
                    <a:off x="9495405" y="2976329"/>
                    <a:ext cx="1857375" cy="958376"/>
                  </a:xfrm>
                  <a:prstGeom prst="roundRect">
                    <a:avLst>
                      <a:gd name="adj" fmla="val 47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22ABA51-E373-4197-8C95-BF8E5D45C33A}"/>
                      </a:ext>
                    </a:extLst>
                  </p:cNvPr>
                  <p:cNvSpPr/>
                  <p:nvPr/>
                </p:nvSpPr>
                <p:spPr>
                  <a:xfrm>
                    <a:off x="10309032" y="3340457"/>
                    <a:ext cx="230120" cy="23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Rounded Corners 15">
                  <a:extLst>
                    <a:ext uri="{FF2B5EF4-FFF2-40B4-BE49-F238E27FC236}">
                      <a16:creationId xmlns:a16="http://schemas.microsoft.com/office/drawing/2014/main" id="{20F093C2-CBCB-4971-B3F5-9C8314C24F04}"/>
                    </a:ext>
                  </a:extLst>
                </p:cNvPr>
                <p:cNvSpPr/>
                <p:nvPr/>
              </p:nvSpPr>
              <p:spPr>
                <a:xfrm>
                  <a:off x="9495405" y="3875502"/>
                  <a:ext cx="1857375" cy="971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927F6CBC-29AD-4029-B64C-D21DF64D0754}"/>
                  </a:ext>
                </a:extLst>
              </p:cNvPr>
              <p:cNvSpPr/>
              <p:nvPr/>
            </p:nvSpPr>
            <p:spPr>
              <a:xfrm>
                <a:off x="1969192" y="-2391643"/>
                <a:ext cx="762000" cy="285750"/>
              </a:xfrm>
              <a:custGeom>
                <a:avLst/>
                <a:gdLst>
                  <a:gd name="connsiteX0" fmla="*/ 569333 w 762000"/>
                  <a:gd name="connsiteY0" fmla="*/ 277654 h 285750"/>
                  <a:gd name="connsiteX1" fmla="*/ 579810 w 762000"/>
                  <a:gd name="connsiteY1" fmla="*/ 276701 h 285750"/>
                  <a:gd name="connsiteX2" fmla="*/ 715065 w 762000"/>
                  <a:gd name="connsiteY2" fmla="*/ 167164 h 285750"/>
                  <a:gd name="connsiteX3" fmla="*/ 744593 w 762000"/>
                  <a:gd name="connsiteY3" fmla="*/ 77629 h 285750"/>
                  <a:gd name="connsiteX4" fmla="*/ 758880 w 762000"/>
                  <a:gd name="connsiteY4" fmla="*/ 43339 h 285750"/>
                  <a:gd name="connsiteX5" fmla="*/ 738878 w 762000"/>
                  <a:gd name="connsiteY5" fmla="*/ 18574 h 285750"/>
                  <a:gd name="connsiteX6" fmla="*/ 574095 w 762000"/>
                  <a:gd name="connsiteY6" fmla="*/ 9049 h 285750"/>
                  <a:gd name="connsiteX7" fmla="*/ 574095 w 762000"/>
                  <a:gd name="connsiteY7" fmla="*/ 26194 h 285750"/>
                  <a:gd name="connsiteX8" fmla="*/ 687443 w 762000"/>
                  <a:gd name="connsiteY8" fmla="*/ 38576 h 285750"/>
                  <a:gd name="connsiteX9" fmla="*/ 682680 w 762000"/>
                  <a:gd name="connsiteY9" fmla="*/ 209074 h 285750"/>
                  <a:gd name="connsiteX10" fmla="*/ 569333 w 762000"/>
                  <a:gd name="connsiteY10" fmla="*/ 261461 h 285750"/>
                  <a:gd name="connsiteX11" fmla="*/ 569333 w 762000"/>
                  <a:gd name="connsiteY11" fmla="*/ 277654 h 285750"/>
                  <a:gd name="connsiteX12" fmla="*/ 382643 w 762000"/>
                  <a:gd name="connsiteY12" fmla="*/ 42386 h 285750"/>
                  <a:gd name="connsiteX13" fmla="*/ 206430 w 762000"/>
                  <a:gd name="connsiteY13" fmla="*/ 10954 h 285750"/>
                  <a:gd name="connsiteX14" fmla="*/ 192143 w 762000"/>
                  <a:gd name="connsiteY14" fmla="*/ 10001 h 285750"/>
                  <a:gd name="connsiteX15" fmla="*/ 192143 w 762000"/>
                  <a:gd name="connsiteY15" fmla="*/ 27146 h 285750"/>
                  <a:gd name="connsiteX16" fmla="*/ 316920 w 762000"/>
                  <a:gd name="connsiteY16" fmla="*/ 69056 h 285750"/>
                  <a:gd name="connsiteX17" fmla="*/ 243578 w 762000"/>
                  <a:gd name="connsiteY17" fmla="*/ 250984 h 285750"/>
                  <a:gd name="connsiteX18" fmla="*/ 188333 w 762000"/>
                  <a:gd name="connsiteY18" fmla="*/ 262414 h 285750"/>
                  <a:gd name="connsiteX19" fmla="*/ 188333 w 762000"/>
                  <a:gd name="connsiteY19" fmla="*/ 278606 h 285750"/>
                  <a:gd name="connsiteX20" fmla="*/ 316920 w 762000"/>
                  <a:gd name="connsiteY20" fmla="*/ 195739 h 285750"/>
                  <a:gd name="connsiteX21" fmla="*/ 382643 w 762000"/>
                  <a:gd name="connsiteY21" fmla="*/ 102394 h 285750"/>
                  <a:gd name="connsiteX22" fmla="*/ 443603 w 762000"/>
                  <a:gd name="connsiteY22" fmla="*/ 193834 h 285750"/>
                  <a:gd name="connsiteX23" fmla="*/ 570285 w 762000"/>
                  <a:gd name="connsiteY23" fmla="*/ 276701 h 285750"/>
                  <a:gd name="connsiteX24" fmla="*/ 570285 w 762000"/>
                  <a:gd name="connsiteY24" fmla="*/ 260509 h 285750"/>
                  <a:gd name="connsiteX25" fmla="*/ 512183 w 762000"/>
                  <a:gd name="connsiteY25" fmla="*/ 249079 h 285750"/>
                  <a:gd name="connsiteX26" fmla="*/ 450270 w 762000"/>
                  <a:gd name="connsiteY26" fmla="*/ 67151 h 285750"/>
                  <a:gd name="connsiteX27" fmla="*/ 575048 w 762000"/>
                  <a:gd name="connsiteY27" fmla="*/ 24289 h 285750"/>
                  <a:gd name="connsiteX28" fmla="*/ 575048 w 762000"/>
                  <a:gd name="connsiteY28" fmla="*/ 7144 h 285750"/>
                  <a:gd name="connsiteX29" fmla="*/ 563618 w 762000"/>
                  <a:gd name="connsiteY29" fmla="*/ 8096 h 285750"/>
                  <a:gd name="connsiteX30" fmla="*/ 382643 w 762000"/>
                  <a:gd name="connsiteY30" fmla="*/ 42386 h 285750"/>
                  <a:gd name="connsiteX31" fmla="*/ 192143 w 762000"/>
                  <a:gd name="connsiteY31" fmla="*/ 10001 h 285750"/>
                  <a:gd name="connsiteX32" fmla="*/ 29265 w 762000"/>
                  <a:gd name="connsiteY32" fmla="*/ 19526 h 285750"/>
                  <a:gd name="connsiteX33" fmla="*/ 7358 w 762000"/>
                  <a:gd name="connsiteY33" fmla="*/ 44291 h 285750"/>
                  <a:gd name="connsiteX34" fmla="*/ 19740 w 762000"/>
                  <a:gd name="connsiteY34" fmla="*/ 78581 h 285750"/>
                  <a:gd name="connsiteX35" fmla="*/ 43553 w 762000"/>
                  <a:gd name="connsiteY35" fmla="*/ 168116 h 285750"/>
                  <a:gd name="connsiteX36" fmla="*/ 172140 w 762000"/>
                  <a:gd name="connsiteY36" fmla="*/ 277654 h 285750"/>
                  <a:gd name="connsiteX37" fmla="*/ 187380 w 762000"/>
                  <a:gd name="connsiteY37" fmla="*/ 278606 h 285750"/>
                  <a:gd name="connsiteX38" fmla="*/ 187380 w 762000"/>
                  <a:gd name="connsiteY38" fmla="*/ 262414 h 285750"/>
                  <a:gd name="connsiteX39" fmla="*/ 74033 w 762000"/>
                  <a:gd name="connsiteY39" fmla="*/ 210026 h 285750"/>
                  <a:gd name="connsiteX40" fmla="*/ 79748 w 762000"/>
                  <a:gd name="connsiteY40" fmla="*/ 39529 h 285750"/>
                  <a:gd name="connsiteX41" fmla="*/ 191190 w 762000"/>
                  <a:gd name="connsiteY41" fmla="*/ 26194 h 285750"/>
                  <a:gd name="connsiteX42" fmla="*/ 192143 w 762000"/>
                  <a:gd name="connsiteY42" fmla="*/ 1000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62000" h="285750">
                    <a:moveTo>
                      <a:pt x="569333" y="277654"/>
                    </a:moveTo>
                    <a:cubicBezTo>
                      <a:pt x="573143" y="277654"/>
                      <a:pt x="576000" y="277654"/>
                      <a:pt x="579810" y="276701"/>
                    </a:cubicBezTo>
                    <a:cubicBezTo>
                      <a:pt x="679823" y="268129"/>
                      <a:pt x="704588" y="223361"/>
                      <a:pt x="715065" y="167164"/>
                    </a:cubicBezTo>
                    <a:cubicBezTo>
                      <a:pt x="727448" y="105251"/>
                      <a:pt x="728400" y="83344"/>
                      <a:pt x="744593" y="77629"/>
                    </a:cubicBezTo>
                    <a:cubicBezTo>
                      <a:pt x="756023" y="73819"/>
                      <a:pt x="758880" y="59531"/>
                      <a:pt x="758880" y="43339"/>
                    </a:cubicBezTo>
                    <a:cubicBezTo>
                      <a:pt x="758880" y="27146"/>
                      <a:pt x="757928" y="25241"/>
                      <a:pt x="738878" y="18574"/>
                    </a:cubicBezTo>
                    <a:cubicBezTo>
                      <a:pt x="723638" y="12859"/>
                      <a:pt x="637913" y="5239"/>
                      <a:pt x="574095" y="9049"/>
                    </a:cubicBezTo>
                    <a:lnTo>
                      <a:pt x="574095" y="26194"/>
                    </a:lnTo>
                    <a:cubicBezTo>
                      <a:pt x="624578" y="23336"/>
                      <a:pt x="673155" y="29051"/>
                      <a:pt x="687443" y="38576"/>
                    </a:cubicBezTo>
                    <a:cubicBezTo>
                      <a:pt x="719828" y="59531"/>
                      <a:pt x="710303" y="159544"/>
                      <a:pt x="682680" y="209074"/>
                    </a:cubicBezTo>
                    <a:cubicBezTo>
                      <a:pt x="663630" y="243364"/>
                      <a:pt x="614100" y="261461"/>
                      <a:pt x="569333" y="261461"/>
                    </a:cubicBezTo>
                    <a:lnTo>
                      <a:pt x="569333" y="277654"/>
                    </a:lnTo>
                    <a:close/>
                    <a:moveTo>
                      <a:pt x="382643" y="42386"/>
                    </a:moveTo>
                    <a:cubicBezTo>
                      <a:pt x="360735" y="43339"/>
                      <a:pt x="270248" y="16669"/>
                      <a:pt x="206430" y="10954"/>
                    </a:cubicBezTo>
                    <a:cubicBezTo>
                      <a:pt x="201668" y="10954"/>
                      <a:pt x="196905" y="10001"/>
                      <a:pt x="192143" y="10001"/>
                    </a:cubicBezTo>
                    <a:lnTo>
                      <a:pt x="192143" y="27146"/>
                    </a:lnTo>
                    <a:cubicBezTo>
                      <a:pt x="244530" y="29051"/>
                      <a:pt x="297870" y="41434"/>
                      <a:pt x="316920" y="69056"/>
                    </a:cubicBezTo>
                    <a:cubicBezTo>
                      <a:pt x="347400" y="114776"/>
                      <a:pt x="293108" y="226219"/>
                      <a:pt x="243578" y="250984"/>
                    </a:cubicBezTo>
                    <a:cubicBezTo>
                      <a:pt x="228338" y="258604"/>
                      <a:pt x="209288" y="262414"/>
                      <a:pt x="188333" y="262414"/>
                    </a:cubicBezTo>
                    <a:lnTo>
                      <a:pt x="188333" y="278606"/>
                    </a:lnTo>
                    <a:cubicBezTo>
                      <a:pt x="275010" y="278606"/>
                      <a:pt x="306443" y="216694"/>
                      <a:pt x="316920" y="195739"/>
                    </a:cubicBezTo>
                    <a:cubicBezTo>
                      <a:pt x="336923" y="156686"/>
                      <a:pt x="333113" y="102394"/>
                      <a:pt x="382643" y="102394"/>
                    </a:cubicBezTo>
                    <a:cubicBezTo>
                      <a:pt x="432173" y="102394"/>
                      <a:pt x="425505" y="154781"/>
                      <a:pt x="443603" y="193834"/>
                    </a:cubicBezTo>
                    <a:cubicBezTo>
                      <a:pt x="453128" y="214789"/>
                      <a:pt x="480750" y="279559"/>
                      <a:pt x="570285" y="276701"/>
                    </a:cubicBezTo>
                    <a:lnTo>
                      <a:pt x="570285" y="260509"/>
                    </a:lnTo>
                    <a:cubicBezTo>
                      <a:pt x="548378" y="260509"/>
                      <a:pt x="527423" y="256699"/>
                      <a:pt x="512183" y="249079"/>
                    </a:cubicBezTo>
                    <a:cubicBezTo>
                      <a:pt x="464558" y="224314"/>
                      <a:pt x="416933" y="112871"/>
                      <a:pt x="450270" y="67151"/>
                    </a:cubicBezTo>
                    <a:cubicBezTo>
                      <a:pt x="470273" y="39529"/>
                      <a:pt x="523613" y="27146"/>
                      <a:pt x="575048" y="24289"/>
                    </a:cubicBezTo>
                    <a:lnTo>
                      <a:pt x="575048" y="7144"/>
                    </a:lnTo>
                    <a:cubicBezTo>
                      <a:pt x="571238" y="7144"/>
                      <a:pt x="567428" y="8096"/>
                      <a:pt x="563618" y="8096"/>
                    </a:cubicBezTo>
                    <a:cubicBezTo>
                      <a:pt x="504563" y="15716"/>
                      <a:pt x="434078" y="40481"/>
                      <a:pt x="382643" y="42386"/>
                    </a:cubicBezTo>
                    <a:close/>
                    <a:moveTo>
                      <a:pt x="192143" y="10001"/>
                    </a:moveTo>
                    <a:cubicBezTo>
                      <a:pt x="129278" y="6191"/>
                      <a:pt x="45458" y="14764"/>
                      <a:pt x="29265" y="19526"/>
                    </a:cubicBezTo>
                    <a:cubicBezTo>
                      <a:pt x="9263" y="26194"/>
                      <a:pt x="8310" y="28099"/>
                      <a:pt x="7358" y="44291"/>
                    </a:cubicBezTo>
                    <a:cubicBezTo>
                      <a:pt x="6405" y="60484"/>
                      <a:pt x="8310" y="74771"/>
                      <a:pt x="19740" y="78581"/>
                    </a:cubicBezTo>
                    <a:cubicBezTo>
                      <a:pt x="35933" y="84296"/>
                      <a:pt x="34980" y="106204"/>
                      <a:pt x="43553" y="168116"/>
                    </a:cubicBezTo>
                    <a:cubicBezTo>
                      <a:pt x="51173" y="224314"/>
                      <a:pt x="73080" y="269081"/>
                      <a:pt x="172140" y="277654"/>
                    </a:cubicBezTo>
                    <a:cubicBezTo>
                      <a:pt x="176903" y="277654"/>
                      <a:pt x="181665" y="278606"/>
                      <a:pt x="187380" y="278606"/>
                    </a:cubicBezTo>
                    <a:lnTo>
                      <a:pt x="187380" y="262414"/>
                    </a:lnTo>
                    <a:cubicBezTo>
                      <a:pt x="141660" y="262414"/>
                      <a:pt x="91178" y="245269"/>
                      <a:pt x="74033" y="210026"/>
                    </a:cubicBezTo>
                    <a:cubicBezTo>
                      <a:pt x="50220" y="160496"/>
                      <a:pt x="46410" y="60484"/>
                      <a:pt x="79748" y="39529"/>
                    </a:cubicBezTo>
                    <a:cubicBezTo>
                      <a:pt x="94035" y="30956"/>
                      <a:pt x="141660" y="24289"/>
                      <a:pt x="191190" y="26194"/>
                    </a:cubicBezTo>
                    <a:lnTo>
                      <a:pt x="192143" y="10001"/>
                    </a:lnTo>
                    <a:close/>
                  </a:path>
                </a:pathLst>
              </a:custGeom>
              <a:solidFill>
                <a:schemeClr val="tx1"/>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0608DEEF-EE30-402B-817C-9E80DC1E2967}"/>
              </a:ext>
            </a:extLst>
          </p:cNvPr>
          <p:cNvSpPr/>
          <p:nvPr/>
        </p:nvSpPr>
        <p:spPr>
          <a:xfrm flipH="1">
            <a:off x="5328699" y="3428999"/>
            <a:ext cx="4372161" cy="1152967"/>
          </a:xfrm>
          <a:custGeom>
            <a:avLst/>
            <a:gdLst>
              <a:gd name="connsiteX0" fmla="*/ 4288769 w 4464942"/>
              <a:gd name="connsiteY0" fmla="*/ 0 h 1180474"/>
              <a:gd name="connsiteX1" fmla="*/ 4464942 w 4464942"/>
              <a:gd name="connsiteY1" fmla="*/ 176172 h 1180474"/>
              <a:gd name="connsiteX2" fmla="*/ 4464942 w 4464942"/>
              <a:gd name="connsiteY2" fmla="*/ 880841 h 1180474"/>
              <a:gd name="connsiteX3" fmla="*/ 4288770 w 4464942"/>
              <a:gd name="connsiteY3" fmla="*/ 1057013 h 1180474"/>
              <a:gd name="connsiteX4" fmla="*/ 593216 w 4464942"/>
              <a:gd name="connsiteY4" fmla="*/ 1057013 h 1180474"/>
              <a:gd name="connsiteX5" fmla="*/ 0 w 4464942"/>
              <a:gd name="connsiteY5" fmla="*/ 1180474 h 1180474"/>
              <a:gd name="connsiteX6" fmla="*/ 178168 w 4464942"/>
              <a:gd name="connsiteY6" fmla="*/ 812932 h 1180474"/>
              <a:gd name="connsiteX7" fmla="*/ 178168 w 4464942"/>
              <a:gd name="connsiteY7" fmla="*/ 176172 h 1180474"/>
              <a:gd name="connsiteX8" fmla="*/ 354339 w 4464942"/>
              <a:gd name="connsiteY8" fmla="*/ 1 h 11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942" h="1180474">
                <a:moveTo>
                  <a:pt x="4288769" y="0"/>
                </a:moveTo>
                <a:cubicBezTo>
                  <a:pt x="4386067" y="0"/>
                  <a:pt x="4464942" y="78875"/>
                  <a:pt x="4464942" y="176172"/>
                </a:cubicBezTo>
                <a:lnTo>
                  <a:pt x="4464942" y="880841"/>
                </a:lnTo>
                <a:cubicBezTo>
                  <a:pt x="4464942" y="978138"/>
                  <a:pt x="4386067" y="1057013"/>
                  <a:pt x="4288770" y="1057013"/>
                </a:cubicBezTo>
                <a:lnTo>
                  <a:pt x="593216" y="1057013"/>
                </a:lnTo>
                <a:lnTo>
                  <a:pt x="0" y="1180474"/>
                </a:lnTo>
                <a:lnTo>
                  <a:pt x="178168" y="812932"/>
                </a:lnTo>
                <a:lnTo>
                  <a:pt x="178168" y="176172"/>
                </a:lnTo>
                <a:cubicBezTo>
                  <a:pt x="178167" y="78875"/>
                  <a:pt x="257042" y="0"/>
                  <a:pt x="354339" y="1"/>
                </a:cubicBezTo>
                <a:close/>
              </a:path>
            </a:pathLst>
          </a:custGeom>
          <a:solidFill>
            <a:srgbClr val="102E37">
              <a:lumMod val="75000"/>
              <a:lumOff val="25000"/>
            </a:srgbClr>
          </a:solidFill>
          <a:ln w="12700" cap="flat" cmpd="sng" algn="ctr">
            <a:noFill/>
            <a:prstDash val="solid"/>
            <a:miter lim="800000"/>
          </a:ln>
          <a:effectLst>
            <a:outerShdw blurRad="50800" dist="25400" dir="2700000" algn="tl" rotWithShape="0">
              <a:prstClr val="black">
                <a:alpha val="40000"/>
              </a:prstClr>
            </a:outerShdw>
          </a:effectLst>
        </p:spPr>
        <p:txBody>
          <a:bodyPr rot="0" spcFirstLastPara="0" vertOverflow="overflow" horzOverflow="overflow" vert="horz" wrap="square" lIns="91440" tIns="0" rIns="182880" bIns="91440" numCol="1" spcCol="0" rtlCol="0" fromWordArt="0" anchor="ctr" anchorCtr="0" forceAA="0" compatLnSpc="1">
            <a:prstTxWarp prst="textNoShape">
              <a:avLst/>
            </a:prstTxWarp>
            <a:noAutofit/>
          </a:bodyPr>
          <a:lstStyle/>
          <a:p>
            <a:r>
              <a:rPr lang="en-US" sz="2000" dirty="0">
                <a:solidFill>
                  <a:schemeClr val="bg1"/>
                </a:solidFill>
                <a:latin typeface="Source Sans Pro" panose="020B0503030403020204" pitchFamily="34" charset="0"/>
                <a:ea typeface="Source Sans Pro" panose="020B0503030403020204" pitchFamily="34" charset="0"/>
              </a:rPr>
              <a:t> We haven’t noticed this discrepancy because we almost never use DNS names for DNS servers, we use IPs</a:t>
            </a:r>
          </a:p>
        </p:txBody>
      </p:sp>
      <p:sp>
        <p:nvSpPr>
          <p:cNvPr id="4" name="Speech Bubble: Rectangle with Corners Rounded 3">
            <a:extLst>
              <a:ext uri="{FF2B5EF4-FFF2-40B4-BE49-F238E27FC236}">
                <a16:creationId xmlns:a16="http://schemas.microsoft.com/office/drawing/2014/main" id="{9124AEC8-AC43-4AE7-908E-44405341A9A8}"/>
              </a:ext>
            </a:extLst>
          </p:cNvPr>
          <p:cNvSpPr/>
          <p:nvPr/>
        </p:nvSpPr>
        <p:spPr>
          <a:xfrm>
            <a:off x="5155517" y="1624717"/>
            <a:ext cx="3996103" cy="614504"/>
          </a:xfrm>
          <a:prstGeom prst="wedgeRoundRectCallout">
            <a:avLst>
              <a:gd name="adj1" fmla="val -57723"/>
              <a:gd name="adj2" fmla="val 7464"/>
              <a:gd name="adj3" fmla="val 16667"/>
            </a:avLst>
          </a:prstGeom>
          <a:solidFill>
            <a:srgbClr val="FAFAFF"/>
          </a:solidFill>
          <a:ln>
            <a:solidFill>
              <a:srgbClr val="862286"/>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862286"/>
                </a:solidFill>
                <a:latin typeface="Source Sans Pro" panose="020B0503030403020204" pitchFamily="34" charset="0"/>
                <a:ea typeface="Source Sans Pro" panose="020B0503030403020204" pitchFamily="34" charset="0"/>
              </a:rPr>
              <a:t>NS records mismatch and some servers incorrectly pointed to web server</a:t>
            </a:r>
          </a:p>
        </p:txBody>
      </p:sp>
      <p:sp>
        <p:nvSpPr>
          <p:cNvPr id="33" name="Rectangle: Rounded Corners 32">
            <a:extLst>
              <a:ext uri="{FF2B5EF4-FFF2-40B4-BE49-F238E27FC236}">
                <a16:creationId xmlns:a16="http://schemas.microsoft.com/office/drawing/2014/main" id="{1C5917B8-E1A1-40D2-9F70-E98A8069AA45}"/>
              </a:ext>
            </a:extLst>
          </p:cNvPr>
          <p:cNvSpPr/>
          <p:nvPr/>
        </p:nvSpPr>
        <p:spPr>
          <a:xfrm>
            <a:off x="5155518" y="2602754"/>
            <a:ext cx="4372161" cy="407849"/>
          </a:xfrm>
          <a:prstGeom prst="roundRect">
            <a:avLst>
              <a:gd name="adj" fmla="val 4541"/>
            </a:avLst>
          </a:prstGeom>
          <a:solidFill>
            <a:srgbClr val="FFF2CC"/>
          </a:solidFill>
          <a:ln w="19050">
            <a:solidFill>
              <a:srgbClr val="957922"/>
            </a:solidFill>
          </a:ln>
          <a:effectLst>
            <a:outerShdw blurRad="50800" dist="254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r>
              <a:rPr lang="en-US" sz="2000" dirty="0">
                <a:solidFill>
                  <a:srgbClr val="957922"/>
                </a:solidFill>
                <a:latin typeface="Source Sans Pro" panose="020B0503030403020204" pitchFamily="34" charset="0"/>
                <a:ea typeface="Source Sans Pro" panose="020B0503030403020204" pitchFamily="34" charset="0"/>
                <a:cs typeface="Noto Mono" panose="020B0609030804020204" pitchFamily="49" charset="0"/>
              </a:rPr>
              <a:t>Affects response time and redundancy</a:t>
            </a:r>
          </a:p>
        </p:txBody>
      </p:sp>
      <p:sp>
        <p:nvSpPr>
          <p:cNvPr id="34" name="Google Shape;65;p14">
            <a:extLst>
              <a:ext uri="{FF2B5EF4-FFF2-40B4-BE49-F238E27FC236}">
                <a16:creationId xmlns:a16="http://schemas.microsoft.com/office/drawing/2014/main" id="{10663A27-6EEB-4E84-ABFF-2A533628D2A7}"/>
              </a:ext>
            </a:extLst>
          </p:cNvPr>
          <p:cNvSpPr txBox="1">
            <a:spLocks/>
          </p:cNvSpPr>
          <p:nvPr/>
        </p:nvSpPr>
        <p:spPr>
          <a:xfrm>
            <a:off x="4006025" y="209319"/>
            <a:ext cx="4179950"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University Results</a:t>
            </a:r>
          </a:p>
        </p:txBody>
      </p:sp>
    </p:spTree>
    <p:custDataLst>
      <p:tags r:id="rId1"/>
    </p:custDataLst>
    <p:extLst>
      <p:ext uri="{BB962C8B-B14F-4D97-AF65-F5344CB8AC3E}">
        <p14:creationId xmlns:p14="http://schemas.microsoft.com/office/powerpoint/2010/main" val="904835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23502">
        <p159:morph option="byObject"/>
      </p:transition>
    </mc:Choice>
    <mc:Fallback xmlns="">
      <p:transition spd="slow" advTm="2350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C29365C-742B-405E-8606-1D0315774B20}"/>
              </a:ext>
            </a:extLst>
          </p:cNvPr>
          <p:cNvGrpSpPr/>
          <p:nvPr/>
        </p:nvGrpSpPr>
        <p:grpSpPr>
          <a:xfrm>
            <a:off x="9440024" y="3756810"/>
            <a:ext cx="2751976" cy="1810556"/>
            <a:chOff x="5358374" y="4113964"/>
            <a:chExt cx="2751976" cy="1810556"/>
          </a:xfrm>
        </p:grpSpPr>
        <p:sp>
          <p:nvSpPr>
            <p:cNvPr id="10" name="TextBox 9">
              <a:extLst>
                <a:ext uri="{FF2B5EF4-FFF2-40B4-BE49-F238E27FC236}">
                  <a16:creationId xmlns:a16="http://schemas.microsoft.com/office/drawing/2014/main" id="{08D4F715-87F5-4CB7-8563-1EC6DBB1B8A6}"/>
                </a:ext>
              </a:extLst>
            </p:cNvPr>
            <p:cNvSpPr txBox="1"/>
            <p:nvPr/>
          </p:nvSpPr>
          <p:spPr>
            <a:xfrm>
              <a:off x="6372827" y="4187303"/>
              <a:ext cx="1737523" cy="707886"/>
            </a:xfrm>
            <a:prstGeom prst="rect">
              <a:avLst/>
            </a:prstGeom>
            <a:noFill/>
          </p:spPr>
          <p:txBody>
            <a:bodyPr wrap="square" rtlCol="0">
              <a:spAutoFit/>
            </a:bodyPr>
            <a:lstStyle>
              <a:defPPr>
                <a:defRPr lang="en-US"/>
              </a:defPPr>
              <a:lvl1pPr algn="ctr">
                <a:defRPr sz="20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46970"/>
                  </a:solidFill>
                  <a:latin typeface="Source Sans Pro" panose="020B0503030403020204" pitchFamily="34" charset="0"/>
                  <a:ea typeface="Source Sans Pro" panose="020B0503030403020204" pitchFamily="34" charset="0"/>
                </a:rPr>
                <a:t>Campus </a:t>
              </a:r>
            </a:p>
            <a:p>
              <a:r>
                <a:rPr lang="en-US" dirty="0">
                  <a:solidFill>
                    <a:srgbClr val="546970"/>
                  </a:solidFill>
                  <a:latin typeface="Source Sans Pro" panose="020B0503030403020204" pitchFamily="34" charset="0"/>
                  <a:ea typeface="Source Sans Pro" panose="020B0503030403020204" pitchFamily="34" charset="0"/>
                </a:rPr>
                <a:t>DNS Engineer</a:t>
              </a:r>
            </a:p>
          </p:txBody>
        </p:sp>
        <p:grpSp>
          <p:nvGrpSpPr>
            <p:cNvPr id="11" name="Group 10">
              <a:extLst>
                <a:ext uri="{FF2B5EF4-FFF2-40B4-BE49-F238E27FC236}">
                  <a16:creationId xmlns:a16="http://schemas.microsoft.com/office/drawing/2014/main" id="{0672AEAE-8FF6-4A60-A45A-FB942CD53F95}"/>
                </a:ext>
              </a:extLst>
            </p:cNvPr>
            <p:cNvGrpSpPr/>
            <p:nvPr/>
          </p:nvGrpSpPr>
          <p:grpSpPr>
            <a:xfrm>
              <a:off x="5358374" y="4113964"/>
              <a:ext cx="1395473" cy="1810556"/>
              <a:chOff x="1429994" y="-3008098"/>
              <a:chExt cx="1857375" cy="2409850"/>
            </a:xfrm>
          </p:grpSpPr>
          <p:grpSp>
            <p:nvGrpSpPr>
              <p:cNvPr id="12" name="Graphic 34">
                <a:extLst>
                  <a:ext uri="{FF2B5EF4-FFF2-40B4-BE49-F238E27FC236}">
                    <a16:creationId xmlns:a16="http://schemas.microsoft.com/office/drawing/2014/main" id="{8F7B32C5-AAB0-409F-90A9-4FB7FB38584A}"/>
                  </a:ext>
                </a:extLst>
              </p:cNvPr>
              <p:cNvGrpSpPr/>
              <p:nvPr/>
            </p:nvGrpSpPr>
            <p:grpSpPr>
              <a:xfrm>
                <a:off x="1429994" y="-3008098"/>
                <a:ext cx="1857375" cy="2084121"/>
                <a:chOff x="827313" y="2383580"/>
                <a:chExt cx="1857375" cy="2084121"/>
              </a:xfrm>
            </p:grpSpPr>
            <p:sp>
              <p:nvSpPr>
                <p:cNvPr id="20" name="Freeform: Shape 19">
                  <a:extLst>
                    <a:ext uri="{FF2B5EF4-FFF2-40B4-BE49-F238E27FC236}">
                      <a16:creationId xmlns:a16="http://schemas.microsoft.com/office/drawing/2014/main" id="{5C753B84-6008-4ABE-B307-59939EED88FC}"/>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rgbClr val="FFDECC"/>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98DB4D-14FE-4D8E-975B-D44D1C4F6BB2}"/>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chemeClr val="tx2">
                    <a:lumMod val="75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2940433-F066-411A-85C8-BB68AD664486}"/>
                    </a:ext>
                  </a:extLst>
                </p:cNvPr>
                <p:cNvSpPr/>
                <p:nvPr/>
              </p:nvSpPr>
              <p:spPr>
                <a:xfrm>
                  <a:off x="1554071" y="3079194"/>
                  <a:ext cx="409575" cy="742950"/>
                </a:xfrm>
                <a:custGeom>
                  <a:avLst/>
                  <a:gdLst>
                    <a:gd name="connsiteX0" fmla="*/ 7144 w 409575"/>
                    <a:gd name="connsiteY0" fmla="*/ 190738 h 742950"/>
                    <a:gd name="connsiteX1" fmla="*/ 7144 w 409575"/>
                    <a:gd name="connsiteY1" fmla="*/ 494586 h 742950"/>
                    <a:gd name="connsiteX2" fmla="*/ 7144 w 409575"/>
                    <a:gd name="connsiteY2" fmla="*/ 644128 h 742950"/>
                    <a:gd name="connsiteX3" fmla="*/ 404336 w 409575"/>
                    <a:gd name="connsiteY3" fmla="*/ 644128 h 742950"/>
                    <a:gd name="connsiteX4" fmla="*/ 404336 w 409575"/>
                    <a:gd name="connsiteY4" fmla="*/ 494586 h 742950"/>
                    <a:gd name="connsiteX5" fmla="*/ 404336 w 409575"/>
                    <a:gd name="connsiteY5" fmla="*/ 190738 h 742950"/>
                    <a:gd name="connsiteX6" fmla="*/ 7144 w 409575"/>
                    <a:gd name="connsiteY6" fmla="*/ 19073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42950">
                      <a:moveTo>
                        <a:pt x="7144" y="190738"/>
                      </a:moveTo>
                      <a:lnTo>
                        <a:pt x="7144" y="494586"/>
                      </a:lnTo>
                      <a:lnTo>
                        <a:pt x="7144" y="644128"/>
                      </a:lnTo>
                      <a:cubicBezTo>
                        <a:pt x="116681" y="773668"/>
                        <a:pt x="294799" y="777478"/>
                        <a:pt x="404336" y="644128"/>
                      </a:cubicBezTo>
                      <a:lnTo>
                        <a:pt x="404336" y="494586"/>
                      </a:lnTo>
                      <a:lnTo>
                        <a:pt x="404336" y="190738"/>
                      </a:lnTo>
                      <a:cubicBezTo>
                        <a:pt x="404336" y="-54054"/>
                        <a:pt x="7144" y="-54054"/>
                        <a:pt x="7144" y="190738"/>
                      </a:cubicBezTo>
                      <a:close/>
                    </a:path>
                  </a:pathLst>
                </a:custGeom>
                <a:solidFill>
                  <a:srgbClr val="F6D1AF"/>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F930780-7172-4265-BA3A-73F0ADDD4495}"/>
                    </a:ext>
                  </a:extLst>
                </p:cNvPr>
                <p:cNvSpPr/>
                <p:nvPr/>
              </p:nvSpPr>
              <p:spPr>
                <a:xfrm>
                  <a:off x="1301616" y="2976041"/>
                  <a:ext cx="152400" cy="228600"/>
                </a:xfrm>
                <a:custGeom>
                  <a:avLst/>
                  <a:gdLst>
                    <a:gd name="connsiteX0" fmla="*/ 44334 w 152400"/>
                    <a:gd name="connsiteY0" fmla="*/ 9094 h 228600"/>
                    <a:gd name="connsiteX1" fmla="*/ 143394 w 152400"/>
                    <a:gd name="connsiteY1" fmla="*/ 97677 h 228600"/>
                    <a:gd name="connsiteX2" fmla="*/ 115771 w 152400"/>
                    <a:gd name="connsiteY2" fmla="*/ 228169 h 228600"/>
                    <a:gd name="connsiteX3" fmla="*/ 16711 w 152400"/>
                    <a:gd name="connsiteY3" fmla="*/ 139587 h 228600"/>
                    <a:gd name="connsiteX4" fmla="*/ 44334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44334" y="9094"/>
                      </a:moveTo>
                      <a:cubicBezTo>
                        <a:pt x="79576" y="-2336"/>
                        <a:pt x="123391" y="37669"/>
                        <a:pt x="143394" y="97677"/>
                      </a:cubicBezTo>
                      <a:cubicBezTo>
                        <a:pt x="163396" y="157684"/>
                        <a:pt x="151014" y="216739"/>
                        <a:pt x="115771" y="228169"/>
                      </a:cubicBezTo>
                      <a:cubicBezTo>
                        <a:pt x="80529" y="239599"/>
                        <a:pt x="36714" y="199594"/>
                        <a:pt x="16711" y="139587"/>
                      </a:cubicBezTo>
                      <a:cubicBezTo>
                        <a:pt x="-3291" y="78627"/>
                        <a:pt x="9091" y="20524"/>
                        <a:pt x="44334" y="9094"/>
                      </a:cubicBezTo>
                      <a:close/>
                    </a:path>
                  </a:pathLst>
                </a:custGeom>
                <a:solidFill>
                  <a:srgbClr val="F6D1A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E3C259C-D2BC-446E-9637-485DEEFBD10F}"/>
                    </a:ext>
                  </a:extLst>
                </p:cNvPr>
                <p:cNvSpPr/>
                <p:nvPr/>
              </p:nvSpPr>
              <p:spPr>
                <a:xfrm>
                  <a:off x="2055996" y="2976041"/>
                  <a:ext cx="152400" cy="228600"/>
                </a:xfrm>
                <a:custGeom>
                  <a:avLst/>
                  <a:gdLst>
                    <a:gd name="connsiteX0" fmla="*/ 115771 w 152400"/>
                    <a:gd name="connsiteY0" fmla="*/ 9094 h 228600"/>
                    <a:gd name="connsiteX1" fmla="*/ 16711 w 152400"/>
                    <a:gd name="connsiteY1" fmla="*/ 97677 h 228600"/>
                    <a:gd name="connsiteX2" fmla="*/ 44334 w 152400"/>
                    <a:gd name="connsiteY2" fmla="*/ 228169 h 228600"/>
                    <a:gd name="connsiteX3" fmla="*/ 143394 w 152400"/>
                    <a:gd name="connsiteY3" fmla="*/ 139587 h 228600"/>
                    <a:gd name="connsiteX4" fmla="*/ 115771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115771" y="9094"/>
                      </a:moveTo>
                      <a:cubicBezTo>
                        <a:pt x="80529" y="-2336"/>
                        <a:pt x="36714" y="37669"/>
                        <a:pt x="16711" y="97677"/>
                      </a:cubicBezTo>
                      <a:cubicBezTo>
                        <a:pt x="-3291" y="157684"/>
                        <a:pt x="9091" y="216739"/>
                        <a:pt x="44334" y="228169"/>
                      </a:cubicBezTo>
                      <a:cubicBezTo>
                        <a:pt x="79576" y="239599"/>
                        <a:pt x="123391" y="199594"/>
                        <a:pt x="143394" y="139587"/>
                      </a:cubicBezTo>
                      <a:cubicBezTo>
                        <a:pt x="163396" y="78627"/>
                        <a:pt x="151014" y="20524"/>
                        <a:pt x="115771" y="9094"/>
                      </a:cubicBezTo>
                      <a:close/>
                    </a:path>
                  </a:pathLst>
                </a:custGeom>
                <a:solidFill>
                  <a:srgbClr val="F6D1AF"/>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4CE9CA2-D804-486A-8C42-69080B3FBD7A}"/>
                    </a:ext>
                  </a:extLst>
                </p:cNvPr>
                <p:cNvSpPr/>
                <p:nvPr/>
              </p:nvSpPr>
              <p:spPr>
                <a:xfrm>
                  <a:off x="1554071" y="3481864"/>
                  <a:ext cx="409575" cy="152400"/>
                </a:xfrm>
                <a:custGeom>
                  <a:avLst/>
                  <a:gdLst>
                    <a:gd name="connsiteX0" fmla="*/ 7144 w 409575"/>
                    <a:gd name="connsiteY0" fmla="*/ 7144 h 152400"/>
                    <a:gd name="connsiteX1" fmla="*/ 7144 w 409575"/>
                    <a:gd name="connsiteY1" fmla="*/ 21431 h 152400"/>
                    <a:gd name="connsiteX2" fmla="*/ 205264 w 409575"/>
                    <a:gd name="connsiteY2" fmla="*/ 146209 h 152400"/>
                    <a:gd name="connsiteX3" fmla="*/ 404336 w 409575"/>
                    <a:gd name="connsiteY3" fmla="*/ 30004 h 152400"/>
                    <a:gd name="connsiteX4" fmla="*/ 404336 w 409575"/>
                    <a:gd name="connsiteY4" fmla="*/ 8096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152400">
                      <a:moveTo>
                        <a:pt x="7144" y="7144"/>
                      </a:moveTo>
                      <a:lnTo>
                        <a:pt x="7144" y="21431"/>
                      </a:lnTo>
                      <a:cubicBezTo>
                        <a:pt x="7144" y="21431"/>
                        <a:pt x="108109" y="141446"/>
                        <a:pt x="205264" y="146209"/>
                      </a:cubicBezTo>
                      <a:cubicBezTo>
                        <a:pt x="302419" y="150971"/>
                        <a:pt x="404336" y="30004"/>
                        <a:pt x="404336" y="30004"/>
                      </a:cubicBezTo>
                      <a:lnTo>
                        <a:pt x="404336" y="8096"/>
                      </a:lnTo>
                    </a:path>
                  </a:pathLst>
                </a:custGeom>
                <a:solidFill>
                  <a:srgbClr val="000000">
                    <a:alpha val="2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2D2C7CC-95FE-4610-B9E9-D7EFC73CFFFC}"/>
                    </a:ext>
                  </a:extLst>
                </p:cNvPr>
                <p:cNvSpPr/>
                <p:nvPr/>
              </p:nvSpPr>
              <p:spPr>
                <a:xfrm>
                  <a:off x="1339350" y="2449354"/>
                  <a:ext cx="838200" cy="1133475"/>
                </a:xfrm>
                <a:custGeom>
                  <a:avLst/>
                  <a:gdLst>
                    <a:gd name="connsiteX0" fmla="*/ 420937 w 838200"/>
                    <a:gd name="connsiteY0" fmla="*/ 7144 h 1133475"/>
                    <a:gd name="connsiteX1" fmla="*/ 83752 w 838200"/>
                    <a:gd name="connsiteY1" fmla="*/ 908209 h 1133475"/>
                    <a:gd name="connsiteX2" fmla="*/ 420937 w 838200"/>
                    <a:gd name="connsiteY2" fmla="*/ 1134904 h 1133475"/>
                    <a:gd name="connsiteX3" fmla="*/ 758122 w 838200"/>
                    <a:gd name="connsiteY3" fmla="*/ 908209 h 1133475"/>
                    <a:gd name="connsiteX4" fmla="*/ 420937 w 838200"/>
                    <a:gd name="connsiteY4" fmla="*/ 7144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1133475">
                      <a:moveTo>
                        <a:pt x="420937" y="7144"/>
                      </a:moveTo>
                      <a:cubicBezTo>
                        <a:pt x="-189616" y="7144"/>
                        <a:pt x="44699" y="843439"/>
                        <a:pt x="83752" y="908209"/>
                      </a:cubicBezTo>
                      <a:cubicBezTo>
                        <a:pt x="127567" y="978694"/>
                        <a:pt x="321877" y="1134904"/>
                        <a:pt x="420937" y="1134904"/>
                      </a:cubicBezTo>
                      <a:cubicBezTo>
                        <a:pt x="519997" y="1134904"/>
                        <a:pt x="713354" y="978694"/>
                        <a:pt x="758122" y="908209"/>
                      </a:cubicBezTo>
                      <a:cubicBezTo>
                        <a:pt x="797174" y="843439"/>
                        <a:pt x="1031489" y="7144"/>
                        <a:pt x="420937" y="7144"/>
                      </a:cubicBezTo>
                      <a:close/>
                    </a:path>
                  </a:pathLst>
                </a:custGeom>
                <a:solidFill>
                  <a:srgbClr val="F6D1AF"/>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B8D4346-CB61-408C-8472-D2A1FC460ECA}"/>
                    </a:ext>
                  </a:extLst>
                </p:cNvPr>
                <p:cNvSpPr/>
                <p:nvPr/>
              </p:nvSpPr>
              <p:spPr>
                <a:xfrm>
                  <a:off x="1325450" y="2383580"/>
                  <a:ext cx="876300" cy="800100"/>
                </a:xfrm>
                <a:custGeom>
                  <a:avLst/>
                  <a:gdLst>
                    <a:gd name="connsiteX0" fmla="*/ 708205 w 876300"/>
                    <a:gd name="connsiteY0" fmla="*/ 91968 h 800100"/>
                    <a:gd name="connsiteX1" fmla="*/ 87175 w 876300"/>
                    <a:gd name="connsiteY1" fmla="*/ 161500 h 800100"/>
                    <a:gd name="connsiteX2" fmla="*/ 38597 w 876300"/>
                    <a:gd name="connsiteY2" fmla="*/ 781578 h 800100"/>
                    <a:gd name="connsiteX3" fmla="*/ 38597 w 876300"/>
                    <a:gd name="connsiteY3" fmla="*/ 780625 h 800100"/>
                    <a:gd name="connsiteX4" fmla="*/ 39550 w 876300"/>
                    <a:gd name="connsiteY4" fmla="*/ 786340 h 800100"/>
                    <a:gd name="connsiteX5" fmla="*/ 44312 w 876300"/>
                    <a:gd name="connsiteY5" fmla="*/ 793960 h 800100"/>
                    <a:gd name="connsiteX6" fmla="*/ 55742 w 876300"/>
                    <a:gd name="connsiteY6" fmla="*/ 793008 h 800100"/>
                    <a:gd name="connsiteX7" fmla="*/ 56695 w 876300"/>
                    <a:gd name="connsiteY7" fmla="*/ 790150 h 800100"/>
                    <a:gd name="connsiteX8" fmla="*/ 56695 w 876300"/>
                    <a:gd name="connsiteY8" fmla="*/ 738715 h 800100"/>
                    <a:gd name="connsiteX9" fmla="*/ 44312 w 876300"/>
                    <a:gd name="connsiteY9" fmla="*/ 660610 h 800100"/>
                    <a:gd name="connsiteX10" fmla="*/ 150992 w 876300"/>
                    <a:gd name="connsiteY10" fmla="*/ 366288 h 800100"/>
                    <a:gd name="connsiteX11" fmla="*/ 170995 w 876300"/>
                    <a:gd name="connsiteY11" fmla="*/ 337713 h 800100"/>
                    <a:gd name="connsiteX12" fmla="*/ 197665 w 876300"/>
                    <a:gd name="connsiteY12" fmla="*/ 307233 h 800100"/>
                    <a:gd name="connsiteX13" fmla="*/ 212905 w 876300"/>
                    <a:gd name="connsiteY13" fmla="*/ 296755 h 800100"/>
                    <a:gd name="connsiteX14" fmla="*/ 543422 w 876300"/>
                    <a:gd name="connsiteY14" fmla="*/ 347238 h 800100"/>
                    <a:gd name="connsiteX15" fmla="*/ 633910 w 876300"/>
                    <a:gd name="connsiteY15" fmla="*/ 289135 h 800100"/>
                    <a:gd name="connsiteX16" fmla="*/ 707252 w 876300"/>
                    <a:gd name="connsiteY16" fmla="*/ 350095 h 800100"/>
                    <a:gd name="connsiteX17" fmla="*/ 823457 w 876300"/>
                    <a:gd name="connsiteY17" fmla="*/ 680613 h 800100"/>
                    <a:gd name="connsiteX18" fmla="*/ 814885 w 876300"/>
                    <a:gd name="connsiteY18" fmla="*/ 738715 h 800100"/>
                    <a:gd name="connsiteX19" fmla="*/ 814885 w 876300"/>
                    <a:gd name="connsiteY19" fmla="*/ 790150 h 800100"/>
                    <a:gd name="connsiteX20" fmla="*/ 815837 w 876300"/>
                    <a:gd name="connsiteY20" fmla="*/ 793008 h 800100"/>
                    <a:gd name="connsiteX21" fmla="*/ 827267 w 876300"/>
                    <a:gd name="connsiteY21" fmla="*/ 793960 h 800100"/>
                    <a:gd name="connsiteX22" fmla="*/ 832030 w 876300"/>
                    <a:gd name="connsiteY22" fmla="*/ 786340 h 800100"/>
                    <a:gd name="connsiteX23" fmla="*/ 834887 w 876300"/>
                    <a:gd name="connsiteY23" fmla="*/ 765385 h 800100"/>
                    <a:gd name="connsiteX24" fmla="*/ 838697 w 876300"/>
                    <a:gd name="connsiteY24" fmla="*/ 734905 h 800100"/>
                    <a:gd name="connsiteX25" fmla="*/ 708205 w 876300"/>
                    <a:gd name="connsiteY25" fmla="*/ 91968 h 800100"/>
                    <a:gd name="connsiteX26" fmla="*/ 395785 w 876300"/>
                    <a:gd name="connsiteY26" fmla="*/ 251988 h 800100"/>
                    <a:gd name="connsiteX27" fmla="*/ 385307 w 876300"/>
                    <a:gd name="connsiteY27" fmla="*/ 249130 h 800100"/>
                    <a:gd name="connsiteX28" fmla="*/ 400547 w 876300"/>
                    <a:gd name="connsiteY28" fmla="*/ 252940 h 800100"/>
                    <a:gd name="connsiteX29" fmla="*/ 395785 w 876300"/>
                    <a:gd name="connsiteY29" fmla="*/ 25198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6300" h="800100">
                      <a:moveTo>
                        <a:pt x="708205" y="91968"/>
                      </a:moveTo>
                      <a:cubicBezTo>
                        <a:pt x="501512" y="-69957"/>
                        <a:pt x="183377" y="26245"/>
                        <a:pt x="87175" y="161500"/>
                      </a:cubicBezTo>
                      <a:cubicBezTo>
                        <a:pt x="-32840" y="331045"/>
                        <a:pt x="10022" y="588220"/>
                        <a:pt x="38597" y="781578"/>
                      </a:cubicBezTo>
                      <a:cubicBezTo>
                        <a:pt x="38597" y="781578"/>
                        <a:pt x="38597" y="780625"/>
                        <a:pt x="38597" y="780625"/>
                      </a:cubicBezTo>
                      <a:cubicBezTo>
                        <a:pt x="38597" y="782530"/>
                        <a:pt x="39550" y="784435"/>
                        <a:pt x="39550" y="786340"/>
                      </a:cubicBezTo>
                      <a:cubicBezTo>
                        <a:pt x="39550" y="788245"/>
                        <a:pt x="43360" y="792055"/>
                        <a:pt x="44312" y="793960"/>
                      </a:cubicBezTo>
                      <a:cubicBezTo>
                        <a:pt x="45265" y="795865"/>
                        <a:pt x="52885" y="793960"/>
                        <a:pt x="55742" y="793008"/>
                      </a:cubicBezTo>
                      <a:cubicBezTo>
                        <a:pt x="56695" y="793008"/>
                        <a:pt x="56695" y="791103"/>
                        <a:pt x="56695" y="790150"/>
                      </a:cubicBezTo>
                      <a:cubicBezTo>
                        <a:pt x="57647" y="773005"/>
                        <a:pt x="56695" y="739668"/>
                        <a:pt x="56695" y="738715"/>
                      </a:cubicBezTo>
                      <a:cubicBezTo>
                        <a:pt x="54790" y="712045"/>
                        <a:pt x="49075" y="686328"/>
                        <a:pt x="44312" y="660610"/>
                      </a:cubicBezTo>
                      <a:cubicBezTo>
                        <a:pt x="63362" y="538690"/>
                        <a:pt x="120512" y="512973"/>
                        <a:pt x="150992" y="366288"/>
                      </a:cubicBezTo>
                      <a:cubicBezTo>
                        <a:pt x="157660" y="356763"/>
                        <a:pt x="164327" y="347238"/>
                        <a:pt x="170995" y="337713"/>
                      </a:cubicBezTo>
                      <a:cubicBezTo>
                        <a:pt x="179567" y="327235"/>
                        <a:pt x="187187" y="316758"/>
                        <a:pt x="197665" y="307233"/>
                      </a:cubicBezTo>
                      <a:cubicBezTo>
                        <a:pt x="202427" y="304375"/>
                        <a:pt x="208142" y="300565"/>
                        <a:pt x="212905" y="296755"/>
                      </a:cubicBezTo>
                      <a:cubicBezTo>
                        <a:pt x="324347" y="255798"/>
                        <a:pt x="438647" y="305328"/>
                        <a:pt x="543422" y="347238"/>
                      </a:cubicBezTo>
                      <a:cubicBezTo>
                        <a:pt x="583427" y="363430"/>
                        <a:pt x="589142" y="291993"/>
                        <a:pt x="633910" y="289135"/>
                      </a:cubicBezTo>
                      <a:cubicBezTo>
                        <a:pt x="652960" y="287230"/>
                        <a:pt x="692012" y="352000"/>
                        <a:pt x="707252" y="350095"/>
                      </a:cubicBezTo>
                      <a:cubicBezTo>
                        <a:pt x="864415" y="331998"/>
                        <a:pt x="798692" y="570123"/>
                        <a:pt x="823457" y="680613"/>
                      </a:cubicBezTo>
                      <a:cubicBezTo>
                        <a:pt x="819647" y="699663"/>
                        <a:pt x="816790" y="718713"/>
                        <a:pt x="814885" y="738715"/>
                      </a:cubicBezTo>
                      <a:cubicBezTo>
                        <a:pt x="814885" y="738715"/>
                        <a:pt x="813932" y="773005"/>
                        <a:pt x="814885" y="790150"/>
                      </a:cubicBezTo>
                      <a:cubicBezTo>
                        <a:pt x="814885" y="791103"/>
                        <a:pt x="814885" y="792055"/>
                        <a:pt x="815837" y="793008"/>
                      </a:cubicBezTo>
                      <a:cubicBezTo>
                        <a:pt x="818695" y="793960"/>
                        <a:pt x="825362" y="795865"/>
                        <a:pt x="827267" y="793960"/>
                      </a:cubicBezTo>
                      <a:cubicBezTo>
                        <a:pt x="828220" y="793008"/>
                        <a:pt x="831077" y="788245"/>
                        <a:pt x="832030" y="786340"/>
                      </a:cubicBezTo>
                      <a:cubicBezTo>
                        <a:pt x="833935" y="778720"/>
                        <a:pt x="833935" y="773005"/>
                        <a:pt x="834887" y="765385"/>
                      </a:cubicBezTo>
                      <a:cubicBezTo>
                        <a:pt x="835840" y="755860"/>
                        <a:pt x="837745" y="745383"/>
                        <a:pt x="838697" y="734905"/>
                      </a:cubicBezTo>
                      <a:cubicBezTo>
                        <a:pt x="869177" y="615843"/>
                        <a:pt x="928232" y="143403"/>
                        <a:pt x="708205" y="91968"/>
                      </a:cubicBezTo>
                      <a:close/>
                      <a:moveTo>
                        <a:pt x="395785" y="251988"/>
                      </a:moveTo>
                      <a:cubicBezTo>
                        <a:pt x="391975" y="251035"/>
                        <a:pt x="389117" y="250083"/>
                        <a:pt x="385307" y="249130"/>
                      </a:cubicBezTo>
                      <a:cubicBezTo>
                        <a:pt x="390070" y="250083"/>
                        <a:pt x="395785" y="251988"/>
                        <a:pt x="400547" y="252940"/>
                      </a:cubicBezTo>
                      <a:cubicBezTo>
                        <a:pt x="398642" y="251988"/>
                        <a:pt x="397690" y="251988"/>
                        <a:pt x="395785" y="251988"/>
                      </a:cubicBezTo>
                      <a:close/>
                    </a:path>
                  </a:pathLst>
                </a:custGeom>
                <a:solidFill>
                  <a:srgbClr val="34343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F02E938-A759-4665-AF2C-7E7F11A0D091}"/>
                    </a:ext>
                  </a:extLst>
                </p:cNvPr>
                <p:cNvSpPr/>
                <p:nvPr/>
              </p:nvSpPr>
              <p:spPr>
                <a:xfrm>
                  <a:off x="1715043" y="3980974"/>
                  <a:ext cx="85725" cy="9525"/>
                </a:xfrm>
                <a:custGeom>
                  <a:avLst/>
                  <a:gdLst>
                    <a:gd name="connsiteX0" fmla="*/ 7144 w 85725"/>
                    <a:gd name="connsiteY0" fmla="*/ 7144 h 9525"/>
                    <a:gd name="connsiteX1" fmla="*/ 81439 w 85725"/>
                    <a:gd name="connsiteY1" fmla="*/ 7144 h 9525"/>
                    <a:gd name="connsiteX2" fmla="*/ 82391 w 85725"/>
                    <a:gd name="connsiteY2" fmla="*/ 10001 h 9525"/>
                    <a:gd name="connsiteX3" fmla="*/ 7144 w 85725"/>
                    <a:gd name="connsiteY3" fmla="*/ 10001 h 9525"/>
                  </a:gdLst>
                  <a:ahLst/>
                  <a:cxnLst>
                    <a:cxn ang="0">
                      <a:pos x="connsiteX0" y="connsiteY0"/>
                    </a:cxn>
                    <a:cxn ang="0">
                      <a:pos x="connsiteX1" y="connsiteY1"/>
                    </a:cxn>
                    <a:cxn ang="0">
                      <a:pos x="connsiteX2" y="connsiteY2"/>
                    </a:cxn>
                    <a:cxn ang="0">
                      <a:pos x="connsiteX3" y="connsiteY3"/>
                    </a:cxn>
                  </a:cxnLst>
                  <a:rect l="l" t="t" r="r" b="b"/>
                  <a:pathLst>
                    <a:path w="85725" h="9525">
                      <a:moveTo>
                        <a:pt x="7144" y="7144"/>
                      </a:moveTo>
                      <a:lnTo>
                        <a:pt x="81439" y="7144"/>
                      </a:lnTo>
                      <a:lnTo>
                        <a:pt x="82391" y="10001"/>
                      </a:lnTo>
                      <a:lnTo>
                        <a:pt x="7144" y="10001"/>
                      </a:lnTo>
                      <a:close/>
                    </a:path>
                  </a:pathLst>
                </a:custGeom>
                <a:solidFill>
                  <a:srgbClr val="000000">
                    <a:alpha val="10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4CB32B1-E559-42EE-8BCF-C9006DBA82B0}"/>
                    </a:ext>
                  </a:extLst>
                </p:cNvPr>
                <p:cNvSpPr/>
                <p:nvPr/>
              </p:nvSpPr>
              <p:spPr>
                <a:xfrm>
                  <a:off x="1174542" y="2447737"/>
                  <a:ext cx="800100" cy="438150"/>
                </a:xfrm>
                <a:custGeom>
                  <a:avLst/>
                  <a:gdLst>
                    <a:gd name="connsiteX0" fmla="*/ 702902 w 800100"/>
                    <a:gd name="connsiteY0" fmla="*/ 84008 h 438150"/>
                    <a:gd name="connsiteX1" fmla="*/ 366670 w 800100"/>
                    <a:gd name="connsiteY1" fmla="*/ 26858 h 438150"/>
                    <a:gd name="connsiteX2" fmla="*/ 33295 w 800100"/>
                    <a:gd name="connsiteY2" fmla="*/ 74483 h 438150"/>
                    <a:gd name="connsiteX3" fmla="*/ 119020 w 800100"/>
                    <a:gd name="connsiteY3" fmla="*/ 388808 h 438150"/>
                    <a:gd name="connsiteX4" fmla="*/ 573362 w 800100"/>
                    <a:gd name="connsiteY4" fmla="*/ 344041 h 438150"/>
                    <a:gd name="connsiteX5" fmla="*/ 785770 w 800100"/>
                    <a:gd name="connsiteY5" fmla="*/ 191641 h 438150"/>
                    <a:gd name="connsiteX6" fmla="*/ 702902 w 800100"/>
                    <a:gd name="connsiteY6" fmla="*/ 84008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438150">
                      <a:moveTo>
                        <a:pt x="702902" y="84008"/>
                      </a:moveTo>
                      <a:cubicBezTo>
                        <a:pt x="702902" y="84008"/>
                        <a:pt x="524785" y="-39817"/>
                        <a:pt x="366670" y="26858"/>
                      </a:cubicBezTo>
                      <a:cubicBezTo>
                        <a:pt x="208555" y="93533"/>
                        <a:pt x="68537" y="119251"/>
                        <a:pt x="33295" y="74483"/>
                      </a:cubicBezTo>
                      <a:cubicBezTo>
                        <a:pt x="33295" y="74483"/>
                        <a:pt x="-64813" y="281176"/>
                        <a:pt x="119020" y="388808"/>
                      </a:cubicBezTo>
                      <a:cubicBezTo>
                        <a:pt x="302852" y="496441"/>
                        <a:pt x="512402" y="410716"/>
                        <a:pt x="573362" y="344041"/>
                      </a:cubicBezTo>
                      <a:cubicBezTo>
                        <a:pt x="633370" y="277366"/>
                        <a:pt x="732430" y="169733"/>
                        <a:pt x="785770" y="191641"/>
                      </a:cubicBezTo>
                      <a:cubicBezTo>
                        <a:pt x="840062" y="214501"/>
                        <a:pt x="702902" y="84008"/>
                        <a:pt x="702902" y="84008"/>
                      </a:cubicBezTo>
                      <a:close/>
                    </a:path>
                  </a:pathLst>
                </a:custGeom>
                <a:solidFill>
                  <a:srgbClr val="343434"/>
                </a:solid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3F0C9197-38F7-4266-9255-C7382A81A51F}"/>
                  </a:ext>
                </a:extLst>
              </p:cNvPr>
              <p:cNvGrpSpPr/>
              <p:nvPr/>
            </p:nvGrpSpPr>
            <p:grpSpPr>
              <a:xfrm>
                <a:off x="1521799" y="-1594576"/>
                <a:ext cx="1675880" cy="996328"/>
                <a:chOff x="9495405" y="2976329"/>
                <a:chExt cx="1857375" cy="996328"/>
              </a:xfrm>
            </p:grpSpPr>
            <p:grpSp>
              <p:nvGrpSpPr>
                <p:cNvPr id="15" name="Group 14">
                  <a:extLst>
                    <a:ext uri="{FF2B5EF4-FFF2-40B4-BE49-F238E27FC236}">
                      <a16:creationId xmlns:a16="http://schemas.microsoft.com/office/drawing/2014/main" id="{19710414-9274-4725-92F1-0C23BE537042}"/>
                    </a:ext>
                  </a:extLst>
                </p:cNvPr>
                <p:cNvGrpSpPr/>
                <p:nvPr/>
              </p:nvGrpSpPr>
              <p:grpSpPr>
                <a:xfrm>
                  <a:off x="9495405" y="2976329"/>
                  <a:ext cx="1857375" cy="958376"/>
                  <a:chOff x="9495405" y="2976329"/>
                  <a:chExt cx="1857375" cy="958376"/>
                </a:xfrm>
              </p:grpSpPr>
              <p:sp>
                <p:nvSpPr>
                  <p:cNvPr id="17" name="Rectangle: Rounded Corners 16">
                    <a:extLst>
                      <a:ext uri="{FF2B5EF4-FFF2-40B4-BE49-F238E27FC236}">
                        <a16:creationId xmlns:a16="http://schemas.microsoft.com/office/drawing/2014/main" id="{1B3FE09E-BB53-4A0D-A138-E04372DC7FF4}"/>
                      </a:ext>
                    </a:extLst>
                  </p:cNvPr>
                  <p:cNvSpPr/>
                  <p:nvPr/>
                </p:nvSpPr>
                <p:spPr>
                  <a:xfrm>
                    <a:off x="9495405" y="2976329"/>
                    <a:ext cx="1857375" cy="958376"/>
                  </a:xfrm>
                  <a:prstGeom prst="roundRect">
                    <a:avLst>
                      <a:gd name="adj" fmla="val 47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22ABA51-E373-4197-8C95-BF8E5D45C33A}"/>
                      </a:ext>
                    </a:extLst>
                  </p:cNvPr>
                  <p:cNvSpPr/>
                  <p:nvPr/>
                </p:nvSpPr>
                <p:spPr>
                  <a:xfrm>
                    <a:off x="10309032" y="3340457"/>
                    <a:ext cx="230120" cy="23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Rounded Corners 15">
                  <a:extLst>
                    <a:ext uri="{FF2B5EF4-FFF2-40B4-BE49-F238E27FC236}">
                      <a16:creationId xmlns:a16="http://schemas.microsoft.com/office/drawing/2014/main" id="{20F093C2-CBCB-4971-B3F5-9C8314C24F04}"/>
                    </a:ext>
                  </a:extLst>
                </p:cNvPr>
                <p:cNvSpPr/>
                <p:nvPr/>
              </p:nvSpPr>
              <p:spPr>
                <a:xfrm>
                  <a:off x="9495405" y="3875502"/>
                  <a:ext cx="1857375" cy="971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2" name="Freeform: Shape 31">
            <a:extLst>
              <a:ext uri="{FF2B5EF4-FFF2-40B4-BE49-F238E27FC236}">
                <a16:creationId xmlns:a16="http://schemas.microsoft.com/office/drawing/2014/main" id="{0608DEEF-EE30-402B-817C-9E80DC1E2967}"/>
              </a:ext>
            </a:extLst>
          </p:cNvPr>
          <p:cNvSpPr/>
          <p:nvPr/>
        </p:nvSpPr>
        <p:spPr>
          <a:xfrm flipH="1">
            <a:off x="5328700" y="3429000"/>
            <a:ext cx="4372161" cy="1018036"/>
          </a:xfrm>
          <a:custGeom>
            <a:avLst/>
            <a:gdLst>
              <a:gd name="connsiteX0" fmla="*/ 4288769 w 4464942"/>
              <a:gd name="connsiteY0" fmla="*/ 0 h 1180474"/>
              <a:gd name="connsiteX1" fmla="*/ 4464942 w 4464942"/>
              <a:gd name="connsiteY1" fmla="*/ 176172 h 1180474"/>
              <a:gd name="connsiteX2" fmla="*/ 4464942 w 4464942"/>
              <a:gd name="connsiteY2" fmla="*/ 880841 h 1180474"/>
              <a:gd name="connsiteX3" fmla="*/ 4288770 w 4464942"/>
              <a:gd name="connsiteY3" fmla="*/ 1057013 h 1180474"/>
              <a:gd name="connsiteX4" fmla="*/ 593216 w 4464942"/>
              <a:gd name="connsiteY4" fmla="*/ 1057013 h 1180474"/>
              <a:gd name="connsiteX5" fmla="*/ 0 w 4464942"/>
              <a:gd name="connsiteY5" fmla="*/ 1180474 h 1180474"/>
              <a:gd name="connsiteX6" fmla="*/ 178168 w 4464942"/>
              <a:gd name="connsiteY6" fmla="*/ 812932 h 1180474"/>
              <a:gd name="connsiteX7" fmla="*/ 178168 w 4464942"/>
              <a:gd name="connsiteY7" fmla="*/ 176172 h 1180474"/>
              <a:gd name="connsiteX8" fmla="*/ 354339 w 4464942"/>
              <a:gd name="connsiteY8" fmla="*/ 1 h 11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942" h="1180474">
                <a:moveTo>
                  <a:pt x="4288769" y="0"/>
                </a:moveTo>
                <a:cubicBezTo>
                  <a:pt x="4386067" y="0"/>
                  <a:pt x="4464942" y="78875"/>
                  <a:pt x="4464942" y="176172"/>
                </a:cubicBezTo>
                <a:lnTo>
                  <a:pt x="4464942" y="880841"/>
                </a:lnTo>
                <a:cubicBezTo>
                  <a:pt x="4464942" y="978138"/>
                  <a:pt x="4386067" y="1057013"/>
                  <a:pt x="4288770" y="1057013"/>
                </a:cubicBezTo>
                <a:lnTo>
                  <a:pt x="593216" y="1057013"/>
                </a:lnTo>
                <a:lnTo>
                  <a:pt x="0" y="1180474"/>
                </a:lnTo>
                <a:lnTo>
                  <a:pt x="178168" y="812932"/>
                </a:lnTo>
                <a:lnTo>
                  <a:pt x="178168" y="176172"/>
                </a:lnTo>
                <a:cubicBezTo>
                  <a:pt x="178167" y="78875"/>
                  <a:pt x="257042" y="0"/>
                  <a:pt x="354339" y="1"/>
                </a:cubicBezTo>
                <a:close/>
              </a:path>
            </a:pathLst>
          </a:custGeom>
          <a:solidFill>
            <a:srgbClr val="102E37">
              <a:lumMod val="75000"/>
              <a:lumOff val="25000"/>
            </a:srgbClr>
          </a:solidFill>
          <a:ln w="12700"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0" rIns="182880" bIns="91440" numCol="1" spcCol="0" rtlCol="0" fromWordArt="0" anchor="ctr" anchorCtr="0" forceAA="0" compatLnSpc="1">
            <a:prstTxWarp prst="textNoShape">
              <a:avLst/>
            </a:prstTxWarp>
            <a:noAutofit/>
          </a:bodyPr>
          <a:lstStyle/>
          <a:p>
            <a:pPr algn="ctr"/>
            <a:r>
              <a:rPr lang="en-US" sz="2000" dirty="0">
                <a:solidFill>
                  <a:schemeClr val="bg1"/>
                </a:solidFill>
                <a:latin typeface="Source Sans Pro" panose="020B0503030403020204" pitchFamily="34" charset="0"/>
                <a:ea typeface="Source Sans Pro" panose="020B0503030403020204" pitchFamily="34" charset="0"/>
              </a:rPr>
              <a:t>The short answer is negligence</a:t>
            </a:r>
          </a:p>
        </p:txBody>
      </p:sp>
      <p:sp>
        <p:nvSpPr>
          <p:cNvPr id="4" name="Speech Bubble: Rectangle with Corners Rounded 3">
            <a:extLst>
              <a:ext uri="{FF2B5EF4-FFF2-40B4-BE49-F238E27FC236}">
                <a16:creationId xmlns:a16="http://schemas.microsoft.com/office/drawing/2014/main" id="{9124AEC8-AC43-4AE7-908E-44405341A9A8}"/>
              </a:ext>
            </a:extLst>
          </p:cNvPr>
          <p:cNvSpPr/>
          <p:nvPr/>
        </p:nvSpPr>
        <p:spPr>
          <a:xfrm>
            <a:off x="5169896" y="2403812"/>
            <a:ext cx="2689001" cy="377858"/>
          </a:xfrm>
          <a:prstGeom prst="wedgeRoundRectCallout">
            <a:avLst>
              <a:gd name="adj1" fmla="val -57723"/>
              <a:gd name="adj2" fmla="val 7464"/>
              <a:gd name="adj3" fmla="val 16667"/>
            </a:avLst>
          </a:prstGeom>
          <a:solidFill>
            <a:srgbClr val="FAFAFF"/>
          </a:solidFill>
          <a:ln>
            <a:solidFill>
              <a:srgbClr val="862286"/>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862286"/>
                </a:solidFill>
                <a:latin typeface="Source Sans Pro" panose="020B0503030403020204" pitchFamily="34" charset="0"/>
                <a:ea typeface="Source Sans Pro" panose="020B0503030403020204" pitchFamily="34" charset="0"/>
              </a:rPr>
              <a:t>CNAME rewrite to itself !!</a:t>
            </a:r>
          </a:p>
        </p:txBody>
      </p:sp>
      <p:sp>
        <p:nvSpPr>
          <p:cNvPr id="33" name="Google Shape;65;p14">
            <a:extLst>
              <a:ext uri="{FF2B5EF4-FFF2-40B4-BE49-F238E27FC236}">
                <a16:creationId xmlns:a16="http://schemas.microsoft.com/office/drawing/2014/main" id="{EABC98C8-DA94-4F5C-91FA-F356C2D6636A}"/>
              </a:ext>
            </a:extLst>
          </p:cNvPr>
          <p:cNvSpPr txBox="1">
            <a:spLocks/>
          </p:cNvSpPr>
          <p:nvPr/>
        </p:nvSpPr>
        <p:spPr>
          <a:xfrm>
            <a:off x="4006025" y="209319"/>
            <a:ext cx="4179950"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University Results</a:t>
            </a:r>
          </a:p>
        </p:txBody>
      </p:sp>
      <p:graphicFrame>
        <p:nvGraphicFramePr>
          <p:cNvPr id="34" name="Table 19">
            <a:extLst>
              <a:ext uri="{FF2B5EF4-FFF2-40B4-BE49-F238E27FC236}">
                <a16:creationId xmlns:a16="http://schemas.microsoft.com/office/drawing/2014/main" id="{E9207556-8B59-49CC-BE6C-7596729FAE0D}"/>
              </a:ext>
            </a:extLst>
          </p:cNvPr>
          <p:cNvGraphicFramePr>
            <a:graphicFrameLocks noGrp="1"/>
          </p:cNvGraphicFramePr>
          <p:nvPr>
            <p:extLst>
              <p:ext uri="{D42A27DB-BD31-4B8C-83A1-F6EECF244321}">
                <p14:modId xmlns:p14="http://schemas.microsoft.com/office/powerpoint/2010/main" val="2246911624"/>
              </p:ext>
            </p:extLst>
          </p:nvPr>
        </p:nvGraphicFramePr>
        <p:xfrm>
          <a:off x="422094" y="1283530"/>
          <a:ext cx="4485323" cy="259588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2595880">
                  <a:extLst>
                    <a:ext uri="{9D8B030D-6E8A-4147-A177-3AD203B41FA5}">
                      <a16:colId xmlns:a16="http://schemas.microsoft.com/office/drawing/2014/main" val="2984514354"/>
                    </a:ext>
                  </a:extLst>
                </a:gridCol>
                <a:gridCol w="1889443">
                  <a:extLst>
                    <a:ext uri="{9D8B030D-6E8A-4147-A177-3AD203B41FA5}">
                      <a16:colId xmlns:a16="http://schemas.microsoft.com/office/drawing/2014/main" val="2608106315"/>
                    </a:ext>
                  </a:extLst>
                </a:gridCol>
              </a:tblGrid>
              <a:tr h="370840">
                <a:tc>
                  <a:txBody>
                    <a:bodyPr/>
                    <a:lstStyle/>
                    <a:p>
                      <a:pPr algn="ctr"/>
                      <a:r>
                        <a:rPr lang="en-US" sz="1800" b="0" dirty="0">
                          <a:solidFill>
                            <a:srgbClr val="FFFBF0"/>
                          </a:solidFill>
                          <a:latin typeface="Source Sans Pro" panose="020B0503030403020204" pitchFamily="34" charset="0"/>
                          <a:ea typeface="Source Sans Pro" panose="020B0503030403020204" pitchFamily="34" charset="0"/>
                        </a:rPr>
                        <a:t>Error</a:t>
                      </a:r>
                    </a:p>
                  </a:txBody>
                  <a:tcPr anchor="ctr">
                    <a:lnL w="19050" cap="flat" cmpd="sng" algn="ctr">
                      <a:solidFill>
                        <a:schemeClr val="tx1">
                          <a:lumMod val="75000"/>
                          <a:lumOff val="25000"/>
                        </a:schemeClr>
                      </a:solidFill>
                      <a:prstDash val="solid"/>
                      <a:round/>
                      <a:headEnd type="none" w="med" len="med"/>
                      <a:tailEnd type="none" w="med" len="med"/>
                    </a:lnL>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tc>
                  <a:txBody>
                    <a:bodyPr/>
                    <a:lstStyle/>
                    <a:p>
                      <a:pPr algn="ctr"/>
                      <a:r>
                        <a:rPr lang="en-US" sz="1800" b="0">
                          <a:solidFill>
                            <a:srgbClr val="FFFBF0"/>
                          </a:solidFill>
                          <a:latin typeface="Source Sans Pro" panose="020B0503030403020204" pitchFamily="34" charset="0"/>
                          <a:ea typeface="Source Sans Pro" panose="020B0503030403020204" pitchFamily="34" charset="0"/>
                        </a:rPr>
                        <a:t>Number of bugs</a:t>
                      </a:r>
                    </a:p>
                  </a:txBody>
                  <a:tcPr anchor="ctr">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extLst>
                  <a:ext uri="{0D108BD9-81ED-4DB2-BD59-A6C34878D82A}">
                    <a16:rowId xmlns:a16="http://schemas.microsoft.com/office/drawing/2014/main" val="3581187597"/>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Delegation Inconsistency</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49</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79638066"/>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Lame delegation</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9</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3141766149"/>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Rewrite loops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2</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702795931"/>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Missing glue records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6">
                              <a:lumMod val="75000"/>
                            </a:schemeClr>
                          </a:solidFill>
                          <a:latin typeface="Source Sans Pro" panose="020B0503030403020204" pitchFamily="34" charset="0"/>
                          <a:ea typeface="Source Sans Pro" panose="020B0503030403020204" pitchFamily="34" charset="0"/>
                        </a:rPr>
                        <a:t>1</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980964326"/>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Rewrite blackholing</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48</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31915333"/>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Zero TTL records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6">
                              <a:lumMod val="75000"/>
                            </a:schemeClr>
                          </a:solidFill>
                          <a:latin typeface="Source Sans Pro" panose="020B0503030403020204" pitchFamily="34" charset="0"/>
                          <a:ea typeface="Source Sans Pro" panose="020B0503030403020204" pitchFamily="34" charset="0"/>
                        </a:rPr>
                        <a:t>0</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821762972"/>
                  </a:ext>
                </a:extLst>
              </a:tr>
            </a:tbl>
          </a:graphicData>
        </a:graphic>
      </p:graphicFrame>
    </p:spTree>
    <p:custDataLst>
      <p:tags r:id="rId1"/>
    </p:custDataLst>
    <p:extLst>
      <p:ext uri="{BB962C8B-B14F-4D97-AF65-F5344CB8AC3E}">
        <p14:creationId xmlns:p14="http://schemas.microsoft.com/office/powerpoint/2010/main" val="1550194470"/>
      </p:ext>
    </p:extLst>
  </p:cSld>
  <p:clrMapOvr>
    <a:masterClrMapping/>
  </p:clrMapOvr>
  <mc:AlternateContent xmlns:mc="http://schemas.openxmlformats.org/markup-compatibility/2006" xmlns:p14="http://schemas.microsoft.com/office/powerpoint/2010/main">
    <mc:Choice Requires="p14">
      <p:transition spd="slow" p14:dur="2000" advTm="9880"/>
    </mc:Choice>
    <mc:Fallback xmlns="">
      <p:transition spd="slow" advTm="98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C29365C-742B-405E-8606-1D0315774B20}"/>
              </a:ext>
            </a:extLst>
          </p:cNvPr>
          <p:cNvGrpSpPr/>
          <p:nvPr/>
        </p:nvGrpSpPr>
        <p:grpSpPr>
          <a:xfrm>
            <a:off x="9445392" y="3762216"/>
            <a:ext cx="2754562" cy="1805150"/>
            <a:chOff x="5363742" y="4119370"/>
            <a:chExt cx="2754562" cy="1805150"/>
          </a:xfrm>
        </p:grpSpPr>
        <p:sp>
          <p:nvSpPr>
            <p:cNvPr id="10" name="TextBox 9">
              <a:extLst>
                <a:ext uri="{FF2B5EF4-FFF2-40B4-BE49-F238E27FC236}">
                  <a16:creationId xmlns:a16="http://schemas.microsoft.com/office/drawing/2014/main" id="{08D4F715-87F5-4CB7-8563-1EC6DBB1B8A6}"/>
                </a:ext>
              </a:extLst>
            </p:cNvPr>
            <p:cNvSpPr txBox="1"/>
            <p:nvPr/>
          </p:nvSpPr>
          <p:spPr>
            <a:xfrm>
              <a:off x="6314547" y="4236479"/>
              <a:ext cx="1803757" cy="707886"/>
            </a:xfrm>
            <a:prstGeom prst="rect">
              <a:avLst/>
            </a:prstGeom>
            <a:noFill/>
          </p:spPr>
          <p:txBody>
            <a:bodyPr wrap="square" rtlCol="0">
              <a:spAutoFit/>
            </a:bodyPr>
            <a:lstStyle>
              <a:defPPr>
                <a:defRPr lang="en-US"/>
              </a:defPPr>
              <a:lvl1pPr algn="ctr">
                <a:defRPr sz="20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46970"/>
                  </a:solidFill>
                  <a:latin typeface="Source Sans Pro" panose="020B0503030403020204" pitchFamily="34" charset="0"/>
                  <a:ea typeface="Source Sans Pro" panose="020B0503030403020204" pitchFamily="34" charset="0"/>
                </a:rPr>
                <a:t>Campus</a:t>
              </a:r>
            </a:p>
            <a:p>
              <a:r>
                <a:rPr lang="en-US" dirty="0">
                  <a:solidFill>
                    <a:srgbClr val="546970"/>
                  </a:solidFill>
                  <a:latin typeface="Source Sans Pro" panose="020B0503030403020204" pitchFamily="34" charset="0"/>
                  <a:ea typeface="Source Sans Pro" panose="020B0503030403020204" pitchFamily="34" charset="0"/>
                </a:rPr>
                <a:t> DNS Engineer</a:t>
              </a:r>
            </a:p>
          </p:txBody>
        </p:sp>
        <p:grpSp>
          <p:nvGrpSpPr>
            <p:cNvPr id="11" name="Group 10">
              <a:extLst>
                <a:ext uri="{FF2B5EF4-FFF2-40B4-BE49-F238E27FC236}">
                  <a16:creationId xmlns:a16="http://schemas.microsoft.com/office/drawing/2014/main" id="{0672AEAE-8FF6-4A60-A45A-FB942CD53F95}"/>
                </a:ext>
              </a:extLst>
            </p:cNvPr>
            <p:cNvGrpSpPr/>
            <p:nvPr/>
          </p:nvGrpSpPr>
          <p:grpSpPr>
            <a:xfrm>
              <a:off x="5363742" y="4119370"/>
              <a:ext cx="1388317" cy="1805150"/>
              <a:chOff x="1437138" y="-3000903"/>
              <a:chExt cx="1847850" cy="2402655"/>
            </a:xfrm>
          </p:grpSpPr>
          <p:grpSp>
            <p:nvGrpSpPr>
              <p:cNvPr id="12" name="Graphic 34">
                <a:extLst>
                  <a:ext uri="{FF2B5EF4-FFF2-40B4-BE49-F238E27FC236}">
                    <a16:creationId xmlns:a16="http://schemas.microsoft.com/office/drawing/2014/main" id="{8F7B32C5-AAB0-409F-90A9-4FB7FB38584A}"/>
                  </a:ext>
                </a:extLst>
              </p:cNvPr>
              <p:cNvGrpSpPr/>
              <p:nvPr/>
            </p:nvGrpSpPr>
            <p:grpSpPr>
              <a:xfrm>
                <a:off x="1437138" y="-3000903"/>
                <a:ext cx="1847850" cy="2076450"/>
                <a:chOff x="834457" y="2390775"/>
                <a:chExt cx="1847850" cy="2076450"/>
              </a:xfrm>
            </p:grpSpPr>
            <p:sp>
              <p:nvSpPr>
                <p:cNvPr id="20" name="Freeform: Shape 19">
                  <a:extLst>
                    <a:ext uri="{FF2B5EF4-FFF2-40B4-BE49-F238E27FC236}">
                      <a16:creationId xmlns:a16="http://schemas.microsoft.com/office/drawing/2014/main" id="{5C753B84-6008-4ABE-B307-59939EED88FC}"/>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rgbClr val="FFDECC"/>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FF98DB4D-14FE-4D8E-975B-D44D1C4F6BB2}"/>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chemeClr val="accent5">
                    <a:lumMod val="60000"/>
                    <a:lumOff val="4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2940433-F066-411A-85C8-BB68AD664486}"/>
                    </a:ext>
                  </a:extLst>
                </p:cNvPr>
                <p:cNvSpPr/>
                <p:nvPr/>
              </p:nvSpPr>
              <p:spPr>
                <a:xfrm>
                  <a:off x="1554071" y="3079194"/>
                  <a:ext cx="409575" cy="742950"/>
                </a:xfrm>
                <a:custGeom>
                  <a:avLst/>
                  <a:gdLst>
                    <a:gd name="connsiteX0" fmla="*/ 7144 w 409575"/>
                    <a:gd name="connsiteY0" fmla="*/ 190738 h 742950"/>
                    <a:gd name="connsiteX1" fmla="*/ 7144 w 409575"/>
                    <a:gd name="connsiteY1" fmla="*/ 494586 h 742950"/>
                    <a:gd name="connsiteX2" fmla="*/ 7144 w 409575"/>
                    <a:gd name="connsiteY2" fmla="*/ 644128 h 742950"/>
                    <a:gd name="connsiteX3" fmla="*/ 404336 w 409575"/>
                    <a:gd name="connsiteY3" fmla="*/ 644128 h 742950"/>
                    <a:gd name="connsiteX4" fmla="*/ 404336 w 409575"/>
                    <a:gd name="connsiteY4" fmla="*/ 494586 h 742950"/>
                    <a:gd name="connsiteX5" fmla="*/ 404336 w 409575"/>
                    <a:gd name="connsiteY5" fmla="*/ 190738 h 742950"/>
                    <a:gd name="connsiteX6" fmla="*/ 7144 w 409575"/>
                    <a:gd name="connsiteY6" fmla="*/ 19073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42950">
                      <a:moveTo>
                        <a:pt x="7144" y="190738"/>
                      </a:moveTo>
                      <a:lnTo>
                        <a:pt x="7144" y="494586"/>
                      </a:lnTo>
                      <a:lnTo>
                        <a:pt x="7144" y="644128"/>
                      </a:lnTo>
                      <a:cubicBezTo>
                        <a:pt x="116681" y="773668"/>
                        <a:pt x="294799" y="777478"/>
                        <a:pt x="404336" y="644128"/>
                      </a:cubicBezTo>
                      <a:lnTo>
                        <a:pt x="404336" y="494586"/>
                      </a:lnTo>
                      <a:lnTo>
                        <a:pt x="404336" y="190738"/>
                      </a:lnTo>
                      <a:cubicBezTo>
                        <a:pt x="404336" y="-54054"/>
                        <a:pt x="7144" y="-54054"/>
                        <a:pt x="7144" y="190738"/>
                      </a:cubicBezTo>
                      <a:close/>
                    </a:path>
                  </a:pathLst>
                </a:custGeom>
                <a:solidFill>
                  <a:srgbClr val="F6D1AF"/>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F930780-7172-4265-BA3A-73F0ADDD4495}"/>
                    </a:ext>
                  </a:extLst>
                </p:cNvPr>
                <p:cNvSpPr/>
                <p:nvPr/>
              </p:nvSpPr>
              <p:spPr>
                <a:xfrm>
                  <a:off x="1301616" y="2976041"/>
                  <a:ext cx="152400" cy="228600"/>
                </a:xfrm>
                <a:custGeom>
                  <a:avLst/>
                  <a:gdLst>
                    <a:gd name="connsiteX0" fmla="*/ 44334 w 152400"/>
                    <a:gd name="connsiteY0" fmla="*/ 9094 h 228600"/>
                    <a:gd name="connsiteX1" fmla="*/ 143394 w 152400"/>
                    <a:gd name="connsiteY1" fmla="*/ 97677 h 228600"/>
                    <a:gd name="connsiteX2" fmla="*/ 115771 w 152400"/>
                    <a:gd name="connsiteY2" fmla="*/ 228169 h 228600"/>
                    <a:gd name="connsiteX3" fmla="*/ 16711 w 152400"/>
                    <a:gd name="connsiteY3" fmla="*/ 139587 h 228600"/>
                    <a:gd name="connsiteX4" fmla="*/ 44334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44334" y="9094"/>
                      </a:moveTo>
                      <a:cubicBezTo>
                        <a:pt x="79576" y="-2336"/>
                        <a:pt x="123391" y="37669"/>
                        <a:pt x="143394" y="97677"/>
                      </a:cubicBezTo>
                      <a:cubicBezTo>
                        <a:pt x="163396" y="157684"/>
                        <a:pt x="151014" y="216739"/>
                        <a:pt x="115771" y="228169"/>
                      </a:cubicBezTo>
                      <a:cubicBezTo>
                        <a:pt x="80529" y="239599"/>
                        <a:pt x="36714" y="199594"/>
                        <a:pt x="16711" y="139587"/>
                      </a:cubicBezTo>
                      <a:cubicBezTo>
                        <a:pt x="-3291" y="78627"/>
                        <a:pt x="9091" y="20524"/>
                        <a:pt x="44334" y="9094"/>
                      </a:cubicBezTo>
                      <a:close/>
                    </a:path>
                  </a:pathLst>
                </a:custGeom>
                <a:solidFill>
                  <a:srgbClr val="F6D1AF"/>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E3C259C-D2BC-446E-9637-485DEEFBD10F}"/>
                    </a:ext>
                  </a:extLst>
                </p:cNvPr>
                <p:cNvSpPr/>
                <p:nvPr/>
              </p:nvSpPr>
              <p:spPr>
                <a:xfrm>
                  <a:off x="2055996" y="2976041"/>
                  <a:ext cx="152400" cy="228600"/>
                </a:xfrm>
                <a:custGeom>
                  <a:avLst/>
                  <a:gdLst>
                    <a:gd name="connsiteX0" fmla="*/ 115771 w 152400"/>
                    <a:gd name="connsiteY0" fmla="*/ 9094 h 228600"/>
                    <a:gd name="connsiteX1" fmla="*/ 16711 w 152400"/>
                    <a:gd name="connsiteY1" fmla="*/ 97677 h 228600"/>
                    <a:gd name="connsiteX2" fmla="*/ 44334 w 152400"/>
                    <a:gd name="connsiteY2" fmla="*/ 228169 h 228600"/>
                    <a:gd name="connsiteX3" fmla="*/ 143394 w 152400"/>
                    <a:gd name="connsiteY3" fmla="*/ 139587 h 228600"/>
                    <a:gd name="connsiteX4" fmla="*/ 115771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115771" y="9094"/>
                      </a:moveTo>
                      <a:cubicBezTo>
                        <a:pt x="80529" y="-2336"/>
                        <a:pt x="36714" y="37669"/>
                        <a:pt x="16711" y="97677"/>
                      </a:cubicBezTo>
                      <a:cubicBezTo>
                        <a:pt x="-3291" y="157684"/>
                        <a:pt x="9091" y="216739"/>
                        <a:pt x="44334" y="228169"/>
                      </a:cubicBezTo>
                      <a:cubicBezTo>
                        <a:pt x="79576" y="239599"/>
                        <a:pt x="123391" y="199594"/>
                        <a:pt x="143394" y="139587"/>
                      </a:cubicBezTo>
                      <a:cubicBezTo>
                        <a:pt x="163396" y="78627"/>
                        <a:pt x="151014" y="20524"/>
                        <a:pt x="115771" y="9094"/>
                      </a:cubicBezTo>
                      <a:close/>
                    </a:path>
                  </a:pathLst>
                </a:custGeom>
                <a:solidFill>
                  <a:srgbClr val="F6D1AF"/>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B4CE9CA2-D804-486A-8C42-69080B3FBD7A}"/>
                    </a:ext>
                  </a:extLst>
                </p:cNvPr>
                <p:cNvSpPr/>
                <p:nvPr/>
              </p:nvSpPr>
              <p:spPr>
                <a:xfrm>
                  <a:off x="1554071" y="3481864"/>
                  <a:ext cx="409575" cy="152400"/>
                </a:xfrm>
                <a:custGeom>
                  <a:avLst/>
                  <a:gdLst>
                    <a:gd name="connsiteX0" fmla="*/ 7144 w 409575"/>
                    <a:gd name="connsiteY0" fmla="*/ 7144 h 152400"/>
                    <a:gd name="connsiteX1" fmla="*/ 7144 w 409575"/>
                    <a:gd name="connsiteY1" fmla="*/ 21431 h 152400"/>
                    <a:gd name="connsiteX2" fmla="*/ 205264 w 409575"/>
                    <a:gd name="connsiteY2" fmla="*/ 146209 h 152400"/>
                    <a:gd name="connsiteX3" fmla="*/ 404336 w 409575"/>
                    <a:gd name="connsiteY3" fmla="*/ 30004 h 152400"/>
                    <a:gd name="connsiteX4" fmla="*/ 404336 w 409575"/>
                    <a:gd name="connsiteY4" fmla="*/ 8096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152400">
                      <a:moveTo>
                        <a:pt x="7144" y="7144"/>
                      </a:moveTo>
                      <a:lnTo>
                        <a:pt x="7144" y="21431"/>
                      </a:lnTo>
                      <a:cubicBezTo>
                        <a:pt x="7144" y="21431"/>
                        <a:pt x="108109" y="141446"/>
                        <a:pt x="205264" y="146209"/>
                      </a:cubicBezTo>
                      <a:cubicBezTo>
                        <a:pt x="302419" y="150971"/>
                        <a:pt x="404336" y="30004"/>
                        <a:pt x="404336" y="30004"/>
                      </a:cubicBezTo>
                      <a:lnTo>
                        <a:pt x="404336" y="8096"/>
                      </a:lnTo>
                    </a:path>
                  </a:pathLst>
                </a:custGeom>
                <a:solidFill>
                  <a:srgbClr val="000000">
                    <a:alpha val="20000"/>
                  </a:srgbClr>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C2D2C7CC-95FE-4610-B9E9-D7EFC73CFFFC}"/>
                    </a:ext>
                  </a:extLst>
                </p:cNvPr>
                <p:cNvSpPr/>
                <p:nvPr/>
              </p:nvSpPr>
              <p:spPr>
                <a:xfrm>
                  <a:off x="1339350" y="2449354"/>
                  <a:ext cx="838200" cy="1133475"/>
                </a:xfrm>
                <a:custGeom>
                  <a:avLst/>
                  <a:gdLst>
                    <a:gd name="connsiteX0" fmla="*/ 420937 w 838200"/>
                    <a:gd name="connsiteY0" fmla="*/ 7144 h 1133475"/>
                    <a:gd name="connsiteX1" fmla="*/ 83752 w 838200"/>
                    <a:gd name="connsiteY1" fmla="*/ 908209 h 1133475"/>
                    <a:gd name="connsiteX2" fmla="*/ 420937 w 838200"/>
                    <a:gd name="connsiteY2" fmla="*/ 1134904 h 1133475"/>
                    <a:gd name="connsiteX3" fmla="*/ 758122 w 838200"/>
                    <a:gd name="connsiteY3" fmla="*/ 908209 h 1133475"/>
                    <a:gd name="connsiteX4" fmla="*/ 420937 w 838200"/>
                    <a:gd name="connsiteY4" fmla="*/ 7144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1133475">
                      <a:moveTo>
                        <a:pt x="420937" y="7144"/>
                      </a:moveTo>
                      <a:cubicBezTo>
                        <a:pt x="-189616" y="7144"/>
                        <a:pt x="44699" y="843439"/>
                        <a:pt x="83752" y="908209"/>
                      </a:cubicBezTo>
                      <a:cubicBezTo>
                        <a:pt x="127567" y="978694"/>
                        <a:pt x="321877" y="1134904"/>
                        <a:pt x="420937" y="1134904"/>
                      </a:cubicBezTo>
                      <a:cubicBezTo>
                        <a:pt x="519997" y="1134904"/>
                        <a:pt x="713354" y="978694"/>
                        <a:pt x="758122" y="908209"/>
                      </a:cubicBezTo>
                      <a:cubicBezTo>
                        <a:pt x="797174" y="843439"/>
                        <a:pt x="1031489" y="7144"/>
                        <a:pt x="420937" y="7144"/>
                      </a:cubicBezTo>
                      <a:close/>
                    </a:path>
                  </a:pathLst>
                </a:custGeom>
                <a:solidFill>
                  <a:srgbClr val="F6D1AF"/>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B8D4346-CB61-408C-8472-D2A1FC460ECA}"/>
                    </a:ext>
                  </a:extLst>
                </p:cNvPr>
                <p:cNvSpPr/>
                <p:nvPr/>
              </p:nvSpPr>
              <p:spPr>
                <a:xfrm>
                  <a:off x="1325450" y="2383580"/>
                  <a:ext cx="876300" cy="800100"/>
                </a:xfrm>
                <a:custGeom>
                  <a:avLst/>
                  <a:gdLst>
                    <a:gd name="connsiteX0" fmla="*/ 708205 w 876300"/>
                    <a:gd name="connsiteY0" fmla="*/ 91968 h 800100"/>
                    <a:gd name="connsiteX1" fmla="*/ 87175 w 876300"/>
                    <a:gd name="connsiteY1" fmla="*/ 161500 h 800100"/>
                    <a:gd name="connsiteX2" fmla="*/ 38597 w 876300"/>
                    <a:gd name="connsiteY2" fmla="*/ 781578 h 800100"/>
                    <a:gd name="connsiteX3" fmla="*/ 38597 w 876300"/>
                    <a:gd name="connsiteY3" fmla="*/ 780625 h 800100"/>
                    <a:gd name="connsiteX4" fmla="*/ 39550 w 876300"/>
                    <a:gd name="connsiteY4" fmla="*/ 786340 h 800100"/>
                    <a:gd name="connsiteX5" fmla="*/ 44312 w 876300"/>
                    <a:gd name="connsiteY5" fmla="*/ 793960 h 800100"/>
                    <a:gd name="connsiteX6" fmla="*/ 55742 w 876300"/>
                    <a:gd name="connsiteY6" fmla="*/ 793008 h 800100"/>
                    <a:gd name="connsiteX7" fmla="*/ 56695 w 876300"/>
                    <a:gd name="connsiteY7" fmla="*/ 790150 h 800100"/>
                    <a:gd name="connsiteX8" fmla="*/ 56695 w 876300"/>
                    <a:gd name="connsiteY8" fmla="*/ 738715 h 800100"/>
                    <a:gd name="connsiteX9" fmla="*/ 44312 w 876300"/>
                    <a:gd name="connsiteY9" fmla="*/ 660610 h 800100"/>
                    <a:gd name="connsiteX10" fmla="*/ 150992 w 876300"/>
                    <a:gd name="connsiteY10" fmla="*/ 366288 h 800100"/>
                    <a:gd name="connsiteX11" fmla="*/ 170995 w 876300"/>
                    <a:gd name="connsiteY11" fmla="*/ 337713 h 800100"/>
                    <a:gd name="connsiteX12" fmla="*/ 197665 w 876300"/>
                    <a:gd name="connsiteY12" fmla="*/ 307233 h 800100"/>
                    <a:gd name="connsiteX13" fmla="*/ 212905 w 876300"/>
                    <a:gd name="connsiteY13" fmla="*/ 296755 h 800100"/>
                    <a:gd name="connsiteX14" fmla="*/ 543422 w 876300"/>
                    <a:gd name="connsiteY14" fmla="*/ 347238 h 800100"/>
                    <a:gd name="connsiteX15" fmla="*/ 633910 w 876300"/>
                    <a:gd name="connsiteY15" fmla="*/ 289135 h 800100"/>
                    <a:gd name="connsiteX16" fmla="*/ 707252 w 876300"/>
                    <a:gd name="connsiteY16" fmla="*/ 350095 h 800100"/>
                    <a:gd name="connsiteX17" fmla="*/ 823457 w 876300"/>
                    <a:gd name="connsiteY17" fmla="*/ 680613 h 800100"/>
                    <a:gd name="connsiteX18" fmla="*/ 814885 w 876300"/>
                    <a:gd name="connsiteY18" fmla="*/ 738715 h 800100"/>
                    <a:gd name="connsiteX19" fmla="*/ 814885 w 876300"/>
                    <a:gd name="connsiteY19" fmla="*/ 790150 h 800100"/>
                    <a:gd name="connsiteX20" fmla="*/ 815837 w 876300"/>
                    <a:gd name="connsiteY20" fmla="*/ 793008 h 800100"/>
                    <a:gd name="connsiteX21" fmla="*/ 827267 w 876300"/>
                    <a:gd name="connsiteY21" fmla="*/ 793960 h 800100"/>
                    <a:gd name="connsiteX22" fmla="*/ 832030 w 876300"/>
                    <a:gd name="connsiteY22" fmla="*/ 786340 h 800100"/>
                    <a:gd name="connsiteX23" fmla="*/ 834887 w 876300"/>
                    <a:gd name="connsiteY23" fmla="*/ 765385 h 800100"/>
                    <a:gd name="connsiteX24" fmla="*/ 838697 w 876300"/>
                    <a:gd name="connsiteY24" fmla="*/ 734905 h 800100"/>
                    <a:gd name="connsiteX25" fmla="*/ 708205 w 876300"/>
                    <a:gd name="connsiteY25" fmla="*/ 91968 h 800100"/>
                    <a:gd name="connsiteX26" fmla="*/ 395785 w 876300"/>
                    <a:gd name="connsiteY26" fmla="*/ 251988 h 800100"/>
                    <a:gd name="connsiteX27" fmla="*/ 385307 w 876300"/>
                    <a:gd name="connsiteY27" fmla="*/ 249130 h 800100"/>
                    <a:gd name="connsiteX28" fmla="*/ 400547 w 876300"/>
                    <a:gd name="connsiteY28" fmla="*/ 252940 h 800100"/>
                    <a:gd name="connsiteX29" fmla="*/ 395785 w 876300"/>
                    <a:gd name="connsiteY29" fmla="*/ 25198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6300" h="800100">
                      <a:moveTo>
                        <a:pt x="708205" y="91968"/>
                      </a:moveTo>
                      <a:cubicBezTo>
                        <a:pt x="501512" y="-69957"/>
                        <a:pt x="183377" y="26245"/>
                        <a:pt x="87175" y="161500"/>
                      </a:cubicBezTo>
                      <a:cubicBezTo>
                        <a:pt x="-32840" y="331045"/>
                        <a:pt x="10022" y="588220"/>
                        <a:pt x="38597" y="781578"/>
                      </a:cubicBezTo>
                      <a:cubicBezTo>
                        <a:pt x="38597" y="781578"/>
                        <a:pt x="38597" y="780625"/>
                        <a:pt x="38597" y="780625"/>
                      </a:cubicBezTo>
                      <a:cubicBezTo>
                        <a:pt x="38597" y="782530"/>
                        <a:pt x="39550" y="784435"/>
                        <a:pt x="39550" y="786340"/>
                      </a:cubicBezTo>
                      <a:cubicBezTo>
                        <a:pt x="39550" y="788245"/>
                        <a:pt x="43360" y="792055"/>
                        <a:pt x="44312" y="793960"/>
                      </a:cubicBezTo>
                      <a:cubicBezTo>
                        <a:pt x="45265" y="795865"/>
                        <a:pt x="52885" y="793960"/>
                        <a:pt x="55742" y="793008"/>
                      </a:cubicBezTo>
                      <a:cubicBezTo>
                        <a:pt x="56695" y="793008"/>
                        <a:pt x="56695" y="791103"/>
                        <a:pt x="56695" y="790150"/>
                      </a:cubicBezTo>
                      <a:cubicBezTo>
                        <a:pt x="57647" y="773005"/>
                        <a:pt x="56695" y="739668"/>
                        <a:pt x="56695" y="738715"/>
                      </a:cubicBezTo>
                      <a:cubicBezTo>
                        <a:pt x="54790" y="712045"/>
                        <a:pt x="49075" y="686328"/>
                        <a:pt x="44312" y="660610"/>
                      </a:cubicBezTo>
                      <a:cubicBezTo>
                        <a:pt x="63362" y="538690"/>
                        <a:pt x="120512" y="512973"/>
                        <a:pt x="150992" y="366288"/>
                      </a:cubicBezTo>
                      <a:cubicBezTo>
                        <a:pt x="157660" y="356763"/>
                        <a:pt x="164327" y="347238"/>
                        <a:pt x="170995" y="337713"/>
                      </a:cubicBezTo>
                      <a:cubicBezTo>
                        <a:pt x="179567" y="327235"/>
                        <a:pt x="187187" y="316758"/>
                        <a:pt x="197665" y="307233"/>
                      </a:cubicBezTo>
                      <a:cubicBezTo>
                        <a:pt x="202427" y="304375"/>
                        <a:pt x="208142" y="300565"/>
                        <a:pt x="212905" y="296755"/>
                      </a:cubicBezTo>
                      <a:cubicBezTo>
                        <a:pt x="324347" y="255798"/>
                        <a:pt x="438647" y="305328"/>
                        <a:pt x="543422" y="347238"/>
                      </a:cubicBezTo>
                      <a:cubicBezTo>
                        <a:pt x="583427" y="363430"/>
                        <a:pt x="589142" y="291993"/>
                        <a:pt x="633910" y="289135"/>
                      </a:cubicBezTo>
                      <a:cubicBezTo>
                        <a:pt x="652960" y="287230"/>
                        <a:pt x="692012" y="352000"/>
                        <a:pt x="707252" y="350095"/>
                      </a:cubicBezTo>
                      <a:cubicBezTo>
                        <a:pt x="864415" y="331998"/>
                        <a:pt x="798692" y="570123"/>
                        <a:pt x="823457" y="680613"/>
                      </a:cubicBezTo>
                      <a:cubicBezTo>
                        <a:pt x="819647" y="699663"/>
                        <a:pt x="816790" y="718713"/>
                        <a:pt x="814885" y="738715"/>
                      </a:cubicBezTo>
                      <a:cubicBezTo>
                        <a:pt x="814885" y="738715"/>
                        <a:pt x="813932" y="773005"/>
                        <a:pt x="814885" y="790150"/>
                      </a:cubicBezTo>
                      <a:cubicBezTo>
                        <a:pt x="814885" y="791103"/>
                        <a:pt x="814885" y="792055"/>
                        <a:pt x="815837" y="793008"/>
                      </a:cubicBezTo>
                      <a:cubicBezTo>
                        <a:pt x="818695" y="793960"/>
                        <a:pt x="825362" y="795865"/>
                        <a:pt x="827267" y="793960"/>
                      </a:cubicBezTo>
                      <a:cubicBezTo>
                        <a:pt x="828220" y="793008"/>
                        <a:pt x="831077" y="788245"/>
                        <a:pt x="832030" y="786340"/>
                      </a:cubicBezTo>
                      <a:cubicBezTo>
                        <a:pt x="833935" y="778720"/>
                        <a:pt x="833935" y="773005"/>
                        <a:pt x="834887" y="765385"/>
                      </a:cubicBezTo>
                      <a:cubicBezTo>
                        <a:pt x="835840" y="755860"/>
                        <a:pt x="837745" y="745383"/>
                        <a:pt x="838697" y="734905"/>
                      </a:cubicBezTo>
                      <a:cubicBezTo>
                        <a:pt x="869177" y="615843"/>
                        <a:pt x="928232" y="143403"/>
                        <a:pt x="708205" y="91968"/>
                      </a:cubicBezTo>
                      <a:close/>
                      <a:moveTo>
                        <a:pt x="395785" y="251988"/>
                      </a:moveTo>
                      <a:cubicBezTo>
                        <a:pt x="391975" y="251035"/>
                        <a:pt x="389117" y="250083"/>
                        <a:pt x="385307" y="249130"/>
                      </a:cubicBezTo>
                      <a:cubicBezTo>
                        <a:pt x="390070" y="250083"/>
                        <a:pt x="395785" y="251988"/>
                        <a:pt x="400547" y="252940"/>
                      </a:cubicBezTo>
                      <a:cubicBezTo>
                        <a:pt x="398642" y="251988"/>
                        <a:pt x="397690" y="251988"/>
                        <a:pt x="395785" y="251988"/>
                      </a:cubicBezTo>
                      <a:close/>
                    </a:path>
                  </a:pathLst>
                </a:custGeom>
                <a:solidFill>
                  <a:srgbClr val="343434"/>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2F02E938-A759-4665-AF2C-7E7F11A0D091}"/>
                    </a:ext>
                  </a:extLst>
                </p:cNvPr>
                <p:cNvSpPr/>
                <p:nvPr/>
              </p:nvSpPr>
              <p:spPr>
                <a:xfrm>
                  <a:off x="1715043" y="3980974"/>
                  <a:ext cx="85725" cy="9525"/>
                </a:xfrm>
                <a:custGeom>
                  <a:avLst/>
                  <a:gdLst>
                    <a:gd name="connsiteX0" fmla="*/ 7144 w 85725"/>
                    <a:gd name="connsiteY0" fmla="*/ 7144 h 9525"/>
                    <a:gd name="connsiteX1" fmla="*/ 81439 w 85725"/>
                    <a:gd name="connsiteY1" fmla="*/ 7144 h 9525"/>
                    <a:gd name="connsiteX2" fmla="*/ 82391 w 85725"/>
                    <a:gd name="connsiteY2" fmla="*/ 10001 h 9525"/>
                    <a:gd name="connsiteX3" fmla="*/ 7144 w 85725"/>
                    <a:gd name="connsiteY3" fmla="*/ 10001 h 9525"/>
                  </a:gdLst>
                  <a:ahLst/>
                  <a:cxnLst>
                    <a:cxn ang="0">
                      <a:pos x="connsiteX0" y="connsiteY0"/>
                    </a:cxn>
                    <a:cxn ang="0">
                      <a:pos x="connsiteX1" y="connsiteY1"/>
                    </a:cxn>
                    <a:cxn ang="0">
                      <a:pos x="connsiteX2" y="connsiteY2"/>
                    </a:cxn>
                    <a:cxn ang="0">
                      <a:pos x="connsiteX3" y="connsiteY3"/>
                    </a:cxn>
                  </a:cxnLst>
                  <a:rect l="l" t="t" r="r" b="b"/>
                  <a:pathLst>
                    <a:path w="85725" h="9525">
                      <a:moveTo>
                        <a:pt x="7144" y="7144"/>
                      </a:moveTo>
                      <a:lnTo>
                        <a:pt x="81439" y="7144"/>
                      </a:lnTo>
                      <a:lnTo>
                        <a:pt x="82391" y="10001"/>
                      </a:lnTo>
                      <a:lnTo>
                        <a:pt x="7144" y="10001"/>
                      </a:lnTo>
                      <a:close/>
                    </a:path>
                  </a:pathLst>
                </a:custGeom>
                <a:solidFill>
                  <a:srgbClr val="000000">
                    <a:alpha val="10000"/>
                  </a:srgbClr>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54CB32B1-E559-42EE-8BCF-C9006DBA82B0}"/>
                    </a:ext>
                  </a:extLst>
                </p:cNvPr>
                <p:cNvSpPr/>
                <p:nvPr/>
              </p:nvSpPr>
              <p:spPr>
                <a:xfrm>
                  <a:off x="1174542" y="2447737"/>
                  <a:ext cx="800100" cy="438150"/>
                </a:xfrm>
                <a:custGeom>
                  <a:avLst/>
                  <a:gdLst>
                    <a:gd name="connsiteX0" fmla="*/ 702902 w 800100"/>
                    <a:gd name="connsiteY0" fmla="*/ 84008 h 438150"/>
                    <a:gd name="connsiteX1" fmla="*/ 366670 w 800100"/>
                    <a:gd name="connsiteY1" fmla="*/ 26858 h 438150"/>
                    <a:gd name="connsiteX2" fmla="*/ 33295 w 800100"/>
                    <a:gd name="connsiteY2" fmla="*/ 74483 h 438150"/>
                    <a:gd name="connsiteX3" fmla="*/ 119020 w 800100"/>
                    <a:gd name="connsiteY3" fmla="*/ 388808 h 438150"/>
                    <a:gd name="connsiteX4" fmla="*/ 573362 w 800100"/>
                    <a:gd name="connsiteY4" fmla="*/ 344041 h 438150"/>
                    <a:gd name="connsiteX5" fmla="*/ 785770 w 800100"/>
                    <a:gd name="connsiteY5" fmla="*/ 191641 h 438150"/>
                    <a:gd name="connsiteX6" fmla="*/ 702902 w 800100"/>
                    <a:gd name="connsiteY6" fmla="*/ 84008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438150">
                      <a:moveTo>
                        <a:pt x="702902" y="84008"/>
                      </a:moveTo>
                      <a:cubicBezTo>
                        <a:pt x="702902" y="84008"/>
                        <a:pt x="524785" y="-39817"/>
                        <a:pt x="366670" y="26858"/>
                      </a:cubicBezTo>
                      <a:cubicBezTo>
                        <a:pt x="208555" y="93533"/>
                        <a:pt x="68537" y="119251"/>
                        <a:pt x="33295" y="74483"/>
                      </a:cubicBezTo>
                      <a:cubicBezTo>
                        <a:pt x="33295" y="74483"/>
                        <a:pt x="-64813" y="281176"/>
                        <a:pt x="119020" y="388808"/>
                      </a:cubicBezTo>
                      <a:cubicBezTo>
                        <a:pt x="302852" y="496441"/>
                        <a:pt x="512402" y="410716"/>
                        <a:pt x="573362" y="344041"/>
                      </a:cubicBezTo>
                      <a:cubicBezTo>
                        <a:pt x="633370" y="277366"/>
                        <a:pt x="732430" y="169733"/>
                        <a:pt x="785770" y="191641"/>
                      </a:cubicBezTo>
                      <a:cubicBezTo>
                        <a:pt x="840062" y="214501"/>
                        <a:pt x="702902" y="84008"/>
                        <a:pt x="702902" y="84008"/>
                      </a:cubicBezTo>
                      <a:close/>
                    </a:path>
                  </a:pathLst>
                </a:custGeom>
                <a:solidFill>
                  <a:srgbClr val="343434"/>
                </a:solidFill>
                <a:ln w="9525" cap="flat">
                  <a:noFill/>
                  <a:prstDash val="solid"/>
                  <a:miter/>
                </a:ln>
              </p:spPr>
              <p:txBody>
                <a:bodyPr rtlCol="0" anchor="ctr"/>
                <a:lstStyle/>
                <a:p>
                  <a:endParaRPr lang="en-US"/>
                </a:p>
              </p:txBody>
            </p:sp>
          </p:grpSp>
          <p:grpSp>
            <p:nvGrpSpPr>
              <p:cNvPr id="13" name="Group 12">
                <a:extLst>
                  <a:ext uri="{FF2B5EF4-FFF2-40B4-BE49-F238E27FC236}">
                    <a16:creationId xmlns:a16="http://schemas.microsoft.com/office/drawing/2014/main" id="{3F0C9197-38F7-4266-9255-C7382A81A51F}"/>
                  </a:ext>
                </a:extLst>
              </p:cNvPr>
              <p:cNvGrpSpPr/>
              <p:nvPr/>
            </p:nvGrpSpPr>
            <p:grpSpPr>
              <a:xfrm>
                <a:off x="1521799" y="-1594576"/>
                <a:ext cx="1675880" cy="996328"/>
                <a:chOff x="9495405" y="2976329"/>
                <a:chExt cx="1857375" cy="996328"/>
              </a:xfrm>
            </p:grpSpPr>
            <p:grpSp>
              <p:nvGrpSpPr>
                <p:cNvPr id="15" name="Group 14">
                  <a:extLst>
                    <a:ext uri="{FF2B5EF4-FFF2-40B4-BE49-F238E27FC236}">
                      <a16:creationId xmlns:a16="http://schemas.microsoft.com/office/drawing/2014/main" id="{19710414-9274-4725-92F1-0C23BE537042}"/>
                    </a:ext>
                  </a:extLst>
                </p:cNvPr>
                <p:cNvGrpSpPr/>
                <p:nvPr/>
              </p:nvGrpSpPr>
              <p:grpSpPr>
                <a:xfrm>
                  <a:off x="9495405" y="2976329"/>
                  <a:ext cx="1857375" cy="958376"/>
                  <a:chOff x="9495405" y="2976329"/>
                  <a:chExt cx="1857375" cy="958376"/>
                </a:xfrm>
              </p:grpSpPr>
              <p:sp>
                <p:nvSpPr>
                  <p:cNvPr id="17" name="Rectangle: Rounded Corners 16">
                    <a:extLst>
                      <a:ext uri="{FF2B5EF4-FFF2-40B4-BE49-F238E27FC236}">
                        <a16:creationId xmlns:a16="http://schemas.microsoft.com/office/drawing/2014/main" id="{1B3FE09E-BB53-4A0D-A138-E04372DC7FF4}"/>
                      </a:ext>
                    </a:extLst>
                  </p:cNvPr>
                  <p:cNvSpPr/>
                  <p:nvPr/>
                </p:nvSpPr>
                <p:spPr>
                  <a:xfrm>
                    <a:off x="9495405" y="2976329"/>
                    <a:ext cx="1857375" cy="958376"/>
                  </a:xfrm>
                  <a:prstGeom prst="roundRect">
                    <a:avLst>
                      <a:gd name="adj" fmla="val 47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22ABA51-E373-4197-8C95-BF8E5D45C33A}"/>
                      </a:ext>
                    </a:extLst>
                  </p:cNvPr>
                  <p:cNvSpPr/>
                  <p:nvPr/>
                </p:nvSpPr>
                <p:spPr>
                  <a:xfrm>
                    <a:off x="10309032" y="3340457"/>
                    <a:ext cx="230120" cy="23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Rounded Corners 15">
                  <a:extLst>
                    <a:ext uri="{FF2B5EF4-FFF2-40B4-BE49-F238E27FC236}">
                      <a16:creationId xmlns:a16="http://schemas.microsoft.com/office/drawing/2014/main" id="{20F093C2-CBCB-4971-B3F5-9C8314C24F04}"/>
                    </a:ext>
                  </a:extLst>
                </p:cNvPr>
                <p:cNvSpPr/>
                <p:nvPr/>
              </p:nvSpPr>
              <p:spPr>
                <a:xfrm>
                  <a:off x="9495405" y="3875502"/>
                  <a:ext cx="1857375" cy="971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927F6CBC-29AD-4029-B64C-D21DF64D0754}"/>
                  </a:ext>
                </a:extLst>
              </p:cNvPr>
              <p:cNvSpPr/>
              <p:nvPr/>
            </p:nvSpPr>
            <p:spPr>
              <a:xfrm>
                <a:off x="1969192" y="-2391643"/>
                <a:ext cx="762000" cy="285750"/>
              </a:xfrm>
              <a:custGeom>
                <a:avLst/>
                <a:gdLst>
                  <a:gd name="connsiteX0" fmla="*/ 569333 w 762000"/>
                  <a:gd name="connsiteY0" fmla="*/ 277654 h 285750"/>
                  <a:gd name="connsiteX1" fmla="*/ 579810 w 762000"/>
                  <a:gd name="connsiteY1" fmla="*/ 276701 h 285750"/>
                  <a:gd name="connsiteX2" fmla="*/ 715065 w 762000"/>
                  <a:gd name="connsiteY2" fmla="*/ 167164 h 285750"/>
                  <a:gd name="connsiteX3" fmla="*/ 744593 w 762000"/>
                  <a:gd name="connsiteY3" fmla="*/ 77629 h 285750"/>
                  <a:gd name="connsiteX4" fmla="*/ 758880 w 762000"/>
                  <a:gd name="connsiteY4" fmla="*/ 43339 h 285750"/>
                  <a:gd name="connsiteX5" fmla="*/ 738878 w 762000"/>
                  <a:gd name="connsiteY5" fmla="*/ 18574 h 285750"/>
                  <a:gd name="connsiteX6" fmla="*/ 574095 w 762000"/>
                  <a:gd name="connsiteY6" fmla="*/ 9049 h 285750"/>
                  <a:gd name="connsiteX7" fmla="*/ 574095 w 762000"/>
                  <a:gd name="connsiteY7" fmla="*/ 26194 h 285750"/>
                  <a:gd name="connsiteX8" fmla="*/ 687443 w 762000"/>
                  <a:gd name="connsiteY8" fmla="*/ 38576 h 285750"/>
                  <a:gd name="connsiteX9" fmla="*/ 682680 w 762000"/>
                  <a:gd name="connsiteY9" fmla="*/ 209074 h 285750"/>
                  <a:gd name="connsiteX10" fmla="*/ 569333 w 762000"/>
                  <a:gd name="connsiteY10" fmla="*/ 261461 h 285750"/>
                  <a:gd name="connsiteX11" fmla="*/ 569333 w 762000"/>
                  <a:gd name="connsiteY11" fmla="*/ 277654 h 285750"/>
                  <a:gd name="connsiteX12" fmla="*/ 382643 w 762000"/>
                  <a:gd name="connsiteY12" fmla="*/ 42386 h 285750"/>
                  <a:gd name="connsiteX13" fmla="*/ 206430 w 762000"/>
                  <a:gd name="connsiteY13" fmla="*/ 10954 h 285750"/>
                  <a:gd name="connsiteX14" fmla="*/ 192143 w 762000"/>
                  <a:gd name="connsiteY14" fmla="*/ 10001 h 285750"/>
                  <a:gd name="connsiteX15" fmla="*/ 192143 w 762000"/>
                  <a:gd name="connsiteY15" fmla="*/ 27146 h 285750"/>
                  <a:gd name="connsiteX16" fmla="*/ 316920 w 762000"/>
                  <a:gd name="connsiteY16" fmla="*/ 69056 h 285750"/>
                  <a:gd name="connsiteX17" fmla="*/ 243578 w 762000"/>
                  <a:gd name="connsiteY17" fmla="*/ 250984 h 285750"/>
                  <a:gd name="connsiteX18" fmla="*/ 188333 w 762000"/>
                  <a:gd name="connsiteY18" fmla="*/ 262414 h 285750"/>
                  <a:gd name="connsiteX19" fmla="*/ 188333 w 762000"/>
                  <a:gd name="connsiteY19" fmla="*/ 278606 h 285750"/>
                  <a:gd name="connsiteX20" fmla="*/ 316920 w 762000"/>
                  <a:gd name="connsiteY20" fmla="*/ 195739 h 285750"/>
                  <a:gd name="connsiteX21" fmla="*/ 382643 w 762000"/>
                  <a:gd name="connsiteY21" fmla="*/ 102394 h 285750"/>
                  <a:gd name="connsiteX22" fmla="*/ 443603 w 762000"/>
                  <a:gd name="connsiteY22" fmla="*/ 193834 h 285750"/>
                  <a:gd name="connsiteX23" fmla="*/ 570285 w 762000"/>
                  <a:gd name="connsiteY23" fmla="*/ 276701 h 285750"/>
                  <a:gd name="connsiteX24" fmla="*/ 570285 w 762000"/>
                  <a:gd name="connsiteY24" fmla="*/ 260509 h 285750"/>
                  <a:gd name="connsiteX25" fmla="*/ 512183 w 762000"/>
                  <a:gd name="connsiteY25" fmla="*/ 249079 h 285750"/>
                  <a:gd name="connsiteX26" fmla="*/ 450270 w 762000"/>
                  <a:gd name="connsiteY26" fmla="*/ 67151 h 285750"/>
                  <a:gd name="connsiteX27" fmla="*/ 575048 w 762000"/>
                  <a:gd name="connsiteY27" fmla="*/ 24289 h 285750"/>
                  <a:gd name="connsiteX28" fmla="*/ 575048 w 762000"/>
                  <a:gd name="connsiteY28" fmla="*/ 7144 h 285750"/>
                  <a:gd name="connsiteX29" fmla="*/ 563618 w 762000"/>
                  <a:gd name="connsiteY29" fmla="*/ 8096 h 285750"/>
                  <a:gd name="connsiteX30" fmla="*/ 382643 w 762000"/>
                  <a:gd name="connsiteY30" fmla="*/ 42386 h 285750"/>
                  <a:gd name="connsiteX31" fmla="*/ 192143 w 762000"/>
                  <a:gd name="connsiteY31" fmla="*/ 10001 h 285750"/>
                  <a:gd name="connsiteX32" fmla="*/ 29265 w 762000"/>
                  <a:gd name="connsiteY32" fmla="*/ 19526 h 285750"/>
                  <a:gd name="connsiteX33" fmla="*/ 7358 w 762000"/>
                  <a:gd name="connsiteY33" fmla="*/ 44291 h 285750"/>
                  <a:gd name="connsiteX34" fmla="*/ 19740 w 762000"/>
                  <a:gd name="connsiteY34" fmla="*/ 78581 h 285750"/>
                  <a:gd name="connsiteX35" fmla="*/ 43553 w 762000"/>
                  <a:gd name="connsiteY35" fmla="*/ 168116 h 285750"/>
                  <a:gd name="connsiteX36" fmla="*/ 172140 w 762000"/>
                  <a:gd name="connsiteY36" fmla="*/ 277654 h 285750"/>
                  <a:gd name="connsiteX37" fmla="*/ 187380 w 762000"/>
                  <a:gd name="connsiteY37" fmla="*/ 278606 h 285750"/>
                  <a:gd name="connsiteX38" fmla="*/ 187380 w 762000"/>
                  <a:gd name="connsiteY38" fmla="*/ 262414 h 285750"/>
                  <a:gd name="connsiteX39" fmla="*/ 74033 w 762000"/>
                  <a:gd name="connsiteY39" fmla="*/ 210026 h 285750"/>
                  <a:gd name="connsiteX40" fmla="*/ 79748 w 762000"/>
                  <a:gd name="connsiteY40" fmla="*/ 39529 h 285750"/>
                  <a:gd name="connsiteX41" fmla="*/ 191190 w 762000"/>
                  <a:gd name="connsiteY41" fmla="*/ 26194 h 285750"/>
                  <a:gd name="connsiteX42" fmla="*/ 192143 w 762000"/>
                  <a:gd name="connsiteY42" fmla="*/ 1000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62000" h="285750">
                    <a:moveTo>
                      <a:pt x="569333" y="277654"/>
                    </a:moveTo>
                    <a:cubicBezTo>
                      <a:pt x="573143" y="277654"/>
                      <a:pt x="576000" y="277654"/>
                      <a:pt x="579810" y="276701"/>
                    </a:cubicBezTo>
                    <a:cubicBezTo>
                      <a:pt x="679823" y="268129"/>
                      <a:pt x="704588" y="223361"/>
                      <a:pt x="715065" y="167164"/>
                    </a:cubicBezTo>
                    <a:cubicBezTo>
                      <a:pt x="727448" y="105251"/>
                      <a:pt x="728400" y="83344"/>
                      <a:pt x="744593" y="77629"/>
                    </a:cubicBezTo>
                    <a:cubicBezTo>
                      <a:pt x="756023" y="73819"/>
                      <a:pt x="758880" y="59531"/>
                      <a:pt x="758880" y="43339"/>
                    </a:cubicBezTo>
                    <a:cubicBezTo>
                      <a:pt x="758880" y="27146"/>
                      <a:pt x="757928" y="25241"/>
                      <a:pt x="738878" y="18574"/>
                    </a:cubicBezTo>
                    <a:cubicBezTo>
                      <a:pt x="723638" y="12859"/>
                      <a:pt x="637913" y="5239"/>
                      <a:pt x="574095" y="9049"/>
                    </a:cubicBezTo>
                    <a:lnTo>
                      <a:pt x="574095" y="26194"/>
                    </a:lnTo>
                    <a:cubicBezTo>
                      <a:pt x="624578" y="23336"/>
                      <a:pt x="673155" y="29051"/>
                      <a:pt x="687443" y="38576"/>
                    </a:cubicBezTo>
                    <a:cubicBezTo>
                      <a:pt x="719828" y="59531"/>
                      <a:pt x="710303" y="159544"/>
                      <a:pt x="682680" y="209074"/>
                    </a:cubicBezTo>
                    <a:cubicBezTo>
                      <a:pt x="663630" y="243364"/>
                      <a:pt x="614100" y="261461"/>
                      <a:pt x="569333" y="261461"/>
                    </a:cubicBezTo>
                    <a:lnTo>
                      <a:pt x="569333" y="277654"/>
                    </a:lnTo>
                    <a:close/>
                    <a:moveTo>
                      <a:pt x="382643" y="42386"/>
                    </a:moveTo>
                    <a:cubicBezTo>
                      <a:pt x="360735" y="43339"/>
                      <a:pt x="270248" y="16669"/>
                      <a:pt x="206430" y="10954"/>
                    </a:cubicBezTo>
                    <a:cubicBezTo>
                      <a:pt x="201668" y="10954"/>
                      <a:pt x="196905" y="10001"/>
                      <a:pt x="192143" y="10001"/>
                    </a:cubicBezTo>
                    <a:lnTo>
                      <a:pt x="192143" y="27146"/>
                    </a:lnTo>
                    <a:cubicBezTo>
                      <a:pt x="244530" y="29051"/>
                      <a:pt x="297870" y="41434"/>
                      <a:pt x="316920" y="69056"/>
                    </a:cubicBezTo>
                    <a:cubicBezTo>
                      <a:pt x="347400" y="114776"/>
                      <a:pt x="293108" y="226219"/>
                      <a:pt x="243578" y="250984"/>
                    </a:cubicBezTo>
                    <a:cubicBezTo>
                      <a:pt x="228338" y="258604"/>
                      <a:pt x="209288" y="262414"/>
                      <a:pt x="188333" y="262414"/>
                    </a:cubicBezTo>
                    <a:lnTo>
                      <a:pt x="188333" y="278606"/>
                    </a:lnTo>
                    <a:cubicBezTo>
                      <a:pt x="275010" y="278606"/>
                      <a:pt x="306443" y="216694"/>
                      <a:pt x="316920" y="195739"/>
                    </a:cubicBezTo>
                    <a:cubicBezTo>
                      <a:pt x="336923" y="156686"/>
                      <a:pt x="333113" y="102394"/>
                      <a:pt x="382643" y="102394"/>
                    </a:cubicBezTo>
                    <a:cubicBezTo>
                      <a:pt x="432173" y="102394"/>
                      <a:pt x="425505" y="154781"/>
                      <a:pt x="443603" y="193834"/>
                    </a:cubicBezTo>
                    <a:cubicBezTo>
                      <a:pt x="453128" y="214789"/>
                      <a:pt x="480750" y="279559"/>
                      <a:pt x="570285" y="276701"/>
                    </a:cubicBezTo>
                    <a:lnTo>
                      <a:pt x="570285" y="260509"/>
                    </a:lnTo>
                    <a:cubicBezTo>
                      <a:pt x="548378" y="260509"/>
                      <a:pt x="527423" y="256699"/>
                      <a:pt x="512183" y="249079"/>
                    </a:cubicBezTo>
                    <a:cubicBezTo>
                      <a:pt x="464558" y="224314"/>
                      <a:pt x="416933" y="112871"/>
                      <a:pt x="450270" y="67151"/>
                    </a:cubicBezTo>
                    <a:cubicBezTo>
                      <a:pt x="470273" y="39529"/>
                      <a:pt x="523613" y="27146"/>
                      <a:pt x="575048" y="24289"/>
                    </a:cubicBezTo>
                    <a:lnTo>
                      <a:pt x="575048" y="7144"/>
                    </a:lnTo>
                    <a:cubicBezTo>
                      <a:pt x="571238" y="7144"/>
                      <a:pt x="567428" y="8096"/>
                      <a:pt x="563618" y="8096"/>
                    </a:cubicBezTo>
                    <a:cubicBezTo>
                      <a:pt x="504563" y="15716"/>
                      <a:pt x="434078" y="40481"/>
                      <a:pt x="382643" y="42386"/>
                    </a:cubicBezTo>
                    <a:close/>
                    <a:moveTo>
                      <a:pt x="192143" y="10001"/>
                    </a:moveTo>
                    <a:cubicBezTo>
                      <a:pt x="129278" y="6191"/>
                      <a:pt x="45458" y="14764"/>
                      <a:pt x="29265" y="19526"/>
                    </a:cubicBezTo>
                    <a:cubicBezTo>
                      <a:pt x="9263" y="26194"/>
                      <a:pt x="8310" y="28099"/>
                      <a:pt x="7358" y="44291"/>
                    </a:cubicBezTo>
                    <a:cubicBezTo>
                      <a:pt x="6405" y="60484"/>
                      <a:pt x="8310" y="74771"/>
                      <a:pt x="19740" y="78581"/>
                    </a:cubicBezTo>
                    <a:cubicBezTo>
                      <a:pt x="35933" y="84296"/>
                      <a:pt x="34980" y="106204"/>
                      <a:pt x="43553" y="168116"/>
                    </a:cubicBezTo>
                    <a:cubicBezTo>
                      <a:pt x="51173" y="224314"/>
                      <a:pt x="73080" y="269081"/>
                      <a:pt x="172140" y="277654"/>
                    </a:cubicBezTo>
                    <a:cubicBezTo>
                      <a:pt x="176903" y="277654"/>
                      <a:pt x="181665" y="278606"/>
                      <a:pt x="187380" y="278606"/>
                    </a:cubicBezTo>
                    <a:lnTo>
                      <a:pt x="187380" y="262414"/>
                    </a:lnTo>
                    <a:cubicBezTo>
                      <a:pt x="141660" y="262414"/>
                      <a:pt x="91178" y="245269"/>
                      <a:pt x="74033" y="210026"/>
                    </a:cubicBezTo>
                    <a:cubicBezTo>
                      <a:pt x="50220" y="160496"/>
                      <a:pt x="46410" y="60484"/>
                      <a:pt x="79748" y="39529"/>
                    </a:cubicBezTo>
                    <a:cubicBezTo>
                      <a:pt x="94035" y="30956"/>
                      <a:pt x="141660" y="24289"/>
                      <a:pt x="191190" y="26194"/>
                    </a:cubicBezTo>
                    <a:lnTo>
                      <a:pt x="192143" y="10001"/>
                    </a:lnTo>
                    <a:close/>
                  </a:path>
                </a:pathLst>
              </a:custGeom>
              <a:solidFill>
                <a:schemeClr val="tx1"/>
              </a:solidFill>
              <a:ln w="9525" cap="flat">
                <a:noFill/>
                <a:prstDash val="solid"/>
                <a:miter/>
              </a:ln>
            </p:spPr>
            <p:txBody>
              <a:bodyPr rtlCol="0" anchor="ctr"/>
              <a:lstStyle/>
              <a:p>
                <a:endParaRPr lang="en-US"/>
              </a:p>
            </p:txBody>
          </p:sp>
        </p:grpSp>
      </p:grpSp>
      <p:sp>
        <p:nvSpPr>
          <p:cNvPr id="32" name="Freeform: Shape 31">
            <a:extLst>
              <a:ext uri="{FF2B5EF4-FFF2-40B4-BE49-F238E27FC236}">
                <a16:creationId xmlns:a16="http://schemas.microsoft.com/office/drawing/2014/main" id="{0608DEEF-EE30-402B-817C-9E80DC1E2967}"/>
              </a:ext>
            </a:extLst>
          </p:cNvPr>
          <p:cNvSpPr/>
          <p:nvPr/>
        </p:nvSpPr>
        <p:spPr>
          <a:xfrm flipH="1">
            <a:off x="6865619" y="3429000"/>
            <a:ext cx="2835240" cy="1018036"/>
          </a:xfrm>
          <a:custGeom>
            <a:avLst/>
            <a:gdLst>
              <a:gd name="connsiteX0" fmla="*/ 4288769 w 4464942"/>
              <a:gd name="connsiteY0" fmla="*/ 0 h 1180474"/>
              <a:gd name="connsiteX1" fmla="*/ 4464942 w 4464942"/>
              <a:gd name="connsiteY1" fmla="*/ 176172 h 1180474"/>
              <a:gd name="connsiteX2" fmla="*/ 4464942 w 4464942"/>
              <a:gd name="connsiteY2" fmla="*/ 880841 h 1180474"/>
              <a:gd name="connsiteX3" fmla="*/ 4288770 w 4464942"/>
              <a:gd name="connsiteY3" fmla="*/ 1057013 h 1180474"/>
              <a:gd name="connsiteX4" fmla="*/ 593216 w 4464942"/>
              <a:gd name="connsiteY4" fmla="*/ 1057013 h 1180474"/>
              <a:gd name="connsiteX5" fmla="*/ 0 w 4464942"/>
              <a:gd name="connsiteY5" fmla="*/ 1180474 h 1180474"/>
              <a:gd name="connsiteX6" fmla="*/ 178168 w 4464942"/>
              <a:gd name="connsiteY6" fmla="*/ 812932 h 1180474"/>
              <a:gd name="connsiteX7" fmla="*/ 178168 w 4464942"/>
              <a:gd name="connsiteY7" fmla="*/ 176172 h 1180474"/>
              <a:gd name="connsiteX8" fmla="*/ 354339 w 4464942"/>
              <a:gd name="connsiteY8" fmla="*/ 1 h 11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4942" h="1180474">
                <a:moveTo>
                  <a:pt x="4288769" y="0"/>
                </a:moveTo>
                <a:cubicBezTo>
                  <a:pt x="4386067" y="0"/>
                  <a:pt x="4464942" y="78875"/>
                  <a:pt x="4464942" y="176172"/>
                </a:cubicBezTo>
                <a:lnTo>
                  <a:pt x="4464942" y="880841"/>
                </a:lnTo>
                <a:cubicBezTo>
                  <a:pt x="4464942" y="978138"/>
                  <a:pt x="4386067" y="1057013"/>
                  <a:pt x="4288770" y="1057013"/>
                </a:cubicBezTo>
                <a:lnTo>
                  <a:pt x="593216" y="1057013"/>
                </a:lnTo>
                <a:lnTo>
                  <a:pt x="0" y="1180474"/>
                </a:lnTo>
                <a:lnTo>
                  <a:pt x="178168" y="812932"/>
                </a:lnTo>
                <a:lnTo>
                  <a:pt x="178168" y="176172"/>
                </a:lnTo>
                <a:cubicBezTo>
                  <a:pt x="178167" y="78875"/>
                  <a:pt x="257042" y="0"/>
                  <a:pt x="354339" y="1"/>
                </a:cubicBezTo>
                <a:close/>
              </a:path>
            </a:pathLst>
          </a:custGeom>
          <a:solidFill>
            <a:srgbClr val="102E37">
              <a:lumMod val="75000"/>
              <a:lumOff val="25000"/>
            </a:srgbClr>
          </a:solidFill>
          <a:ln w="12700" cap="flat" cmpd="sng" algn="ctr">
            <a:noFill/>
            <a:prstDash val="solid"/>
            <a:miter lim="800000"/>
          </a:ln>
          <a:effectLst>
            <a:outerShdw blurRad="50800" dist="25400" dir="2700000" algn="tl" rotWithShape="0">
              <a:prstClr val="black">
                <a:alpha val="40000"/>
              </a:prstClr>
            </a:outerShdw>
          </a:effectLst>
        </p:spPr>
        <p:txBody>
          <a:bodyPr rot="0" spcFirstLastPara="0" vertOverflow="overflow" horzOverflow="overflow" vert="horz" wrap="square" lIns="91440" tIns="0" rIns="182880" bIns="91440" numCol="1" spcCol="0" rtlCol="0" fromWordArt="0" anchor="ctr" anchorCtr="0" forceAA="0" compatLnSpc="1">
            <a:prstTxWarp prst="textNoShape">
              <a:avLst/>
            </a:prstTxWarp>
            <a:noAutofit/>
          </a:bodyPr>
          <a:lstStyle/>
          <a:p>
            <a:r>
              <a:rPr lang="en-US" sz="2000" dirty="0">
                <a:solidFill>
                  <a:schemeClr val="bg1"/>
                </a:solidFill>
                <a:latin typeface="Source Sans Pro" panose="020B0503030403020204" pitchFamily="34" charset="0"/>
                <a:ea typeface="Source Sans Pro" panose="020B0503030403020204" pitchFamily="34" charset="0"/>
              </a:rPr>
              <a:t>CNAME entries missed during prior retirement</a:t>
            </a:r>
          </a:p>
        </p:txBody>
      </p:sp>
      <p:sp>
        <p:nvSpPr>
          <p:cNvPr id="4" name="Speech Bubble: Rectangle with Corners Rounded 3">
            <a:extLst>
              <a:ext uri="{FF2B5EF4-FFF2-40B4-BE49-F238E27FC236}">
                <a16:creationId xmlns:a16="http://schemas.microsoft.com/office/drawing/2014/main" id="{9124AEC8-AC43-4AE7-908E-44405341A9A8}"/>
              </a:ext>
            </a:extLst>
          </p:cNvPr>
          <p:cNvSpPr/>
          <p:nvPr/>
        </p:nvSpPr>
        <p:spPr>
          <a:xfrm>
            <a:off x="5057470" y="2682407"/>
            <a:ext cx="2745410" cy="604264"/>
          </a:xfrm>
          <a:prstGeom prst="wedgeRoundRectCallout">
            <a:avLst>
              <a:gd name="adj1" fmla="val -55348"/>
              <a:gd name="adj2" fmla="val 39714"/>
              <a:gd name="adj3" fmla="val 16667"/>
            </a:avLst>
          </a:prstGeom>
          <a:solidFill>
            <a:srgbClr val="FAFAFF"/>
          </a:solidFill>
          <a:ln>
            <a:solidFill>
              <a:srgbClr val="862286"/>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862286"/>
                </a:solidFill>
                <a:latin typeface="Source Sans Pro" panose="020B0503030403020204" pitchFamily="34" charset="0"/>
                <a:ea typeface="Source Sans Pro" panose="020B0503030403020204" pitchFamily="34" charset="0"/>
              </a:rPr>
              <a:t>48 cases returning NXDOMAIN after a rewrite </a:t>
            </a:r>
          </a:p>
        </p:txBody>
      </p:sp>
      <p:grpSp>
        <p:nvGrpSpPr>
          <p:cNvPr id="34" name="Group 33">
            <a:extLst>
              <a:ext uri="{FF2B5EF4-FFF2-40B4-BE49-F238E27FC236}">
                <a16:creationId xmlns:a16="http://schemas.microsoft.com/office/drawing/2014/main" id="{7B3EE966-3063-4720-AD02-47DED4009758}"/>
              </a:ext>
            </a:extLst>
          </p:cNvPr>
          <p:cNvGrpSpPr/>
          <p:nvPr/>
        </p:nvGrpSpPr>
        <p:grpSpPr>
          <a:xfrm>
            <a:off x="1467120" y="4415540"/>
            <a:ext cx="2720531" cy="2225251"/>
            <a:chOff x="4735734" y="4113964"/>
            <a:chExt cx="2720531" cy="2225251"/>
          </a:xfrm>
        </p:grpSpPr>
        <p:sp>
          <p:nvSpPr>
            <p:cNvPr id="35" name="TextBox 34">
              <a:extLst>
                <a:ext uri="{FF2B5EF4-FFF2-40B4-BE49-F238E27FC236}">
                  <a16:creationId xmlns:a16="http://schemas.microsoft.com/office/drawing/2014/main" id="{26CB39F5-6BCB-4F36-B574-63CAB9518D6E}"/>
                </a:ext>
              </a:extLst>
            </p:cNvPr>
            <p:cNvSpPr txBox="1"/>
            <p:nvPr/>
          </p:nvSpPr>
          <p:spPr>
            <a:xfrm>
              <a:off x="4735734" y="5939105"/>
              <a:ext cx="2720531" cy="400110"/>
            </a:xfrm>
            <a:prstGeom prst="rect">
              <a:avLst/>
            </a:prstGeom>
            <a:noFill/>
          </p:spPr>
          <p:txBody>
            <a:bodyPr wrap="square" rtlCol="0">
              <a:spAutoFit/>
            </a:bodyPr>
            <a:lstStyle>
              <a:defPPr>
                <a:defRPr lang="en-US"/>
              </a:defPPr>
              <a:lvl1pPr algn="ctr">
                <a:defRPr sz="20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546970"/>
                  </a:solidFill>
                  <a:latin typeface="Source Sans Pro" panose="020B0503030403020204" pitchFamily="34" charset="0"/>
                  <a:ea typeface="Source Sans Pro" panose="020B0503030403020204" pitchFamily="34" charset="0"/>
                </a:rPr>
                <a:t>Campus DNS Engineer</a:t>
              </a:r>
            </a:p>
          </p:txBody>
        </p:sp>
        <p:grpSp>
          <p:nvGrpSpPr>
            <p:cNvPr id="36" name="Group 35">
              <a:extLst>
                <a:ext uri="{FF2B5EF4-FFF2-40B4-BE49-F238E27FC236}">
                  <a16:creationId xmlns:a16="http://schemas.microsoft.com/office/drawing/2014/main" id="{256A0A3D-A207-4B85-B36E-32472E28C00E}"/>
                </a:ext>
              </a:extLst>
            </p:cNvPr>
            <p:cNvGrpSpPr/>
            <p:nvPr/>
          </p:nvGrpSpPr>
          <p:grpSpPr>
            <a:xfrm>
              <a:off x="5358374" y="4113964"/>
              <a:ext cx="1395473" cy="1810556"/>
              <a:chOff x="1429994" y="-3008098"/>
              <a:chExt cx="1857375" cy="2409850"/>
            </a:xfrm>
          </p:grpSpPr>
          <p:grpSp>
            <p:nvGrpSpPr>
              <p:cNvPr id="37" name="Graphic 34">
                <a:extLst>
                  <a:ext uri="{FF2B5EF4-FFF2-40B4-BE49-F238E27FC236}">
                    <a16:creationId xmlns:a16="http://schemas.microsoft.com/office/drawing/2014/main" id="{78C43763-D39C-4C55-A6E3-E5BCAE0EA4E5}"/>
                  </a:ext>
                </a:extLst>
              </p:cNvPr>
              <p:cNvGrpSpPr/>
              <p:nvPr/>
            </p:nvGrpSpPr>
            <p:grpSpPr>
              <a:xfrm>
                <a:off x="1429994" y="-3008098"/>
                <a:ext cx="1857375" cy="2084121"/>
                <a:chOff x="827313" y="2383580"/>
                <a:chExt cx="1857375" cy="2084121"/>
              </a:xfrm>
            </p:grpSpPr>
            <p:sp>
              <p:nvSpPr>
                <p:cNvPr id="44" name="Freeform: Shape 43">
                  <a:extLst>
                    <a:ext uri="{FF2B5EF4-FFF2-40B4-BE49-F238E27FC236}">
                      <a16:creationId xmlns:a16="http://schemas.microsoft.com/office/drawing/2014/main" id="{927F7BF7-E504-4D7E-A385-02F9CD312F84}"/>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rgbClr val="FFDECC"/>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1024018-239E-4DD6-A5F3-9938730B42D8}"/>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rgbClr val="0070C0"/>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4201580A-DAFF-4DDD-92EE-D0034A6AAF7F}"/>
                    </a:ext>
                  </a:extLst>
                </p:cNvPr>
                <p:cNvSpPr/>
                <p:nvPr/>
              </p:nvSpPr>
              <p:spPr>
                <a:xfrm>
                  <a:off x="1554071" y="3079194"/>
                  <a:ext cx="409575" cy="742950"/>
                </a:xfrm>
                <a:custGeom>
                  <a:avLst/>
                  <a:gdLst>
                    <a:gd name="connsiteX0" fmla="*/ 7144 w 409575"/>
                    <a:gd name="connsiteY0" fmla="*/ 190738 h 742950"/>
                    <a:gd name="connsiteX1" fmla="*/ 7144 w 409575"/>
                    <a:gd name="connsiteY1" fmla="*/ 494586 h 742950"/>
                    <a:gd name="connsiteX2" fmla="*/ 7144 w 409575"/>
                    <a:gd name="connsiteY2" fmla="*/ 644128 h 742950"/>
                    <a:gd name="connsiteX3" fmla="*/ 404336 w 409575"/>
                    <a:gd name="connsiteY3" fmla="*/ 644128 h 742950"/>
                    <a:gd name="connsiteX4" fmla="*/ 404336 w 409575"/>
                    <a:gd name="connsiteY4" fmla="*/ 494586 h 742950"/>
                    <a:gd name="connsiteX5" fmla="*/ 404336 w 409575"/>
                    <a:gd name="connsiteY5" fmla="*/ 190738 h 742950"/>
                    <a:gd name="connsiteX6" fmla="*/ 7144 w 409575"/>
                    <a:gd name="connsiteY6" fmla="*/ 19073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42950">
                      <a:moveTo>
                        <a:pt x="7144" y="190738"/>
                      </a:moveTo>
                      <a:lnTo>
                        <a:pt x="7144" y="494586"/>
                      </a:lnTo>
                      <a:lnTo>
                        <a:pt x="7144" y="644128"/>
                      </a:lnTo>
                      <a:cubicBezTo>
                        <a:pt x="116681" y="773668"/>
                        <a:pt x="294799" y="777478"/>
                        <a:pt x="404336" y="644128"/>
                      </a:cubicBezTo>
                      <a:lnTo>
                        <a:pt x="404336" y="494586"/>
                      </a:lnTo>
                      <a:lnTo>
                        <a:pt x="404336" y="190738"/>
                      </a:lnTo>
                      <a:cubicBezTo>
                        <a:pt x="404336" y="-54054"/>
                        <a:pt x="7144" y="-54054"/>
                        <a:pt x="7144" y="190738"/>
                      </a:cubicBezTo>
                      <a:close/>
                    </a:path>
                  </a:pathLst>
                </a:custGeom>
                <a:solidFill>
                  <a:srgbClr val="F6D1AF"/>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60641F14-AE1A-4A54-B209-C8FBC18B648F}"/>
                    </a:ext>
                  </a:extLst>
                </p:cNvPr>
                <p:cNvSpPr/>
                <p:nvPr/>
              </p:nvSpPr>
              <p:spPr>
                <a:xfrm>
                  <a:off x="1301616" y="2976041"/>
                  <a:ext cx="152400" cy="228600"/>
                </a:xfrm>
                <a:custGeom>
                  <a:avLst/>
                  <a:gdLst>
                    <a:gd name="connsiteX0" fmla="*/ 44334 w 152400"/>
                    <a:gd name="connsiteY0" fmla="*/ 9094 h 228600"/>
                    <a:gd name="connsiteX1" fmla="*/ 143394 w 152400"/>
                    <a:gd name="connsiteY1" fmla="*/ 97677 h 228600"/>
                    <a:gd name="connsiteX2" fmla="*/ 115771 w 152400"/>
                    <a:gd name="connsiteY2" fmla="*/ 228169 h 228600"/>
                    <a:gd name="connsiteX3" fmla="*/ 16711 w 152400"/>
                    <a:gd name="connsiteY3" fmla="*/ 139587 h 228600"/>
                    <a:gd name="connsiteX4" fmla="*/ 44334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44334" y="9094"/>
                      </a:moveTo>
                      <a:cubicBezTo>
                        <a:pt x="79576" y="-2336"/>
                        <a:pt x="123391" y="37669"/>
                        <a:pt x="143394" y="97677"/>
                      </a:cubicBezTo>
                      <a:cubicBezTo>
                        <a:pt x="163396" y="157684"/>
                        <a:pt x="151014" y="216739"/>
                        <a:pt x="115771" y="228169"/>
                      </a:cubicBezTo>
                      <a:cubicBezTo>
                        <a:pt x="80529" y="239599"/>
                        <a:pt x="36714" y="199594"/>
                        <a:pt x="16711" y="139587"/>
                      </a:cubicBezTo>
                      <a:cubicBezTo>
                        <a:pt x="-3291" y="78627"/>
                        <a:pt x="9091" y="20524"/>
                        <a:pt x="44334" y="9094"/>
                      </a:cubicBezTo>
                      <a:close/>
                    </a:path>
                  </a:pathLst>
                </a:custGeom>
                <a:solidFill>
                  <a:srgbClr val="F6D1A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15567817-5642-4AA7-A843-EFA65F9ECA21}"/>
                    </a:ext>
                  </a:extLst>
                </p:cNvPr>
                <p:cNvSpPr/>
                <p:nvPr/>
              </p:nvSpPr>
              <p:spPr>
                <a:xfrm>
                  <a:off x="2055996" y="2976041"/>
                  <a:ext cx="152400" cy="228600"/>
                </a:xfrm>
                <a:custGeom>
                  <a:avLst/>
                  <a:gdLst>
                    <a:gd name="connsiteX0" fmla="*/ 115771 w 152400"/>
                    <a:gd name="connsiteY0" fmla="*/ 9094 h 228600"/>
                    <a:gd name="connsiteX1" fmla="*/ 16711 w 152400"/>
                    <a:gd name="connsiteY1" fmla="*/ 97677 h 228600"/>
                    <a:gd name="connsiteX2" fmla="*/ 44334 w 152400"/>
                    <a:gd name="connsiteY2" fmla="*/ 228169 h 228600"/>
                    <a:gd name="connsiteX3" fmla="*/ 143394 w 152400"/>
                    <a:gd name="connsiteY3" fmla="*/ 139587 h 228600"/>
                    <a:gd name="connsiteX4" fmla="*/ 115771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115771" y="9094"/>
                      </a:moveTo>
                      <a:cubicBezTo>
                        <a:pt x="80529" y="-2336"/>
                        <a:pt x="36714" y="37669"/>
                        <a:pt x="16711" y="97677"/>
                      </a:cubicBezTo>
                      <a:cubicBezTo>
                        <a:pt x="-3291" y="157684"/>
                        <a:pt x="9091" y="216739"/>
                        <a:pt x="44334" y="228169"/>
                      </a:cubicBezTo>
                      <a:cubicBezTo>
                        <a:pt x="79576" y="239599"/>
                        <a:pt x="123391" y="199594"/>
                        <a:pt x="143394" y="139587"/>
                      </a:cubicBezTo>
                      <a:cubicBezTo>
                        <a:pt x="163396" y="78627"/>
                        <a:pt x="151014" y="20524"/>
                        <a:pt x="115771" y="9094"/>
                      </a:cubicBezTo>
                      <a:close/>
                    </a:path>
                  </a:pathLst>
                </a:custGeom>
                <a:solidFill>
                  <a:srgbClr val="F6D1A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0CADAA49-C991-44B8-B17F-927BAACD1639}"/>
                    </a:ext>
                  </a:extLst>
                </p:cNvPr>
                <p:cNvSpPr/>
                <p:nvPr/>
              </p:nvSpPr>
              <p:spPr>
                <a:xfrm>
                  <a:off x="1554071" y="3481864"/>
                  <a:ext cx="409575" cy="152400"/>
                </a:xfrm>
                <a:custGeom>
                  <a:avLst/>
                  <a:gdLst>
                    <a:gd name="connsiteX0" fmla="*/ 7144 w 409575"/>
                    <a:gd name="connsiteY0" fmla="*/ 7144 h 152400"/>
                    <a:gd name="connsiteX1" fmla="*/ 7144 w 409575"/>
                    <a:gd name="connsiteY1" fmla="*/ 21431 h 152400"/>
                    <a:gd name="connsiteX2" fmla="*/ 205264 w 409575"/>
                    <a:gd name="connsiteY2" fmla="*/ 146209 h 152400"/>
                    <a:gd name="connsiteX3" fmla="*/ 404336 w 409575"/>
                    <a:gd name="connsiteY3" fmla="*/ 30004 h 152400"/>
                    <a:gd name="connsiteX4" fmla="*/ 404336 w 409575"/>
                    <a:gd name="connsiteY4" fmla="*/ 8096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152400">
                      <a:moveTo>
                        <a:pt x="7144" y="7144"/>
                      </a:moveTo>
                      <a:lnTo>
                        <a:pt x="7144" y="21431"/>
                      </a:lnTo>
                      <a:cubicBezTo>
                        <a:pt x="7144" y="21431"/>
                        <a:pt x="108109" y="141446"/>
                        <a:pt x="205264" y="146209"/>
                      </a:cubicBezTo>
                      <a:cubicBezTo>
                        <a:pt x="302419" y="150971"/>
                        <a:pt x="404336" y="30004"/>
                        <a:pt x="404336" y="30004"/>
                      </a:cubicBezTo>
                      <a:lnTo>
                        <a:pt x="404336" y="8096"/>
                      </a:lnTo>
                    </a:path>
                  </a:pathLst>
                </a:custGeom>
                <a:solidFill>
                  <a:srgbClr val="000000">
                    <a:alpha val="20000"/>
                  </a:srgbClr>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C522A1B-4C56-4407-A95A-E0A5BD489989}"/>
                    </a:ext>
                  </a:extLst>
                </p:cNvPr>
                <p:cNvSpPr/>
                <p:nvPr/>
              </p:nvSpPr>
              <p:spPr>
                <a:xfrm>
                  <a:off x="1339350" y="2449354"/>
                  <a:ext cx="838200" cy="1133475"/>
                </a:xfrm>
                <a:custGeom>
                  <a:avLst/>
                  <a:gdLst>
                    <a:gd name="connsiteX0" fmla="*/ 420937 w 838200"/>
                    <a:gd name="connsiteY0" fmla="*/ 7144 h 1133475"/>
                    <a:gd name="connsiteX1" fmla="*/ 83752 w 838200"/>
                    <a:gd name="connsiteY1" fmla="*/ 908209 h 1133475"/>
                    <a:gd name="connsiteX2" fmla="*/ 420937 w 838200"/>
                    <a:gd name="connsiteY2" fmla="*/ 1134904 h 1133475"/>
                    <a:gd name="connsiteX3" fmla="*/ 758122 w 838200"/>
                    <a:gd name="connsiteY3" fmla="*/ 908209 h 1133475"/>
                    <a:gd name="connsiteX4" fmla="*/ 420937 w 838200"/>
                    <a:gd name="connsiteY4" fmla="*/ 7144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1133475">
                      <a:moveTo>
                        <a:pt x="420937" y="7144"/>
                      </a:moveTo>
                      <a:cubicBezTo>
                        <a:pt x="-189616" y="7144"/>
                        <a:pt x="44699" y="843439"/>
                        <a:pt x="83752" y="908209"/>
                      </a:cubicBezTo>
                      <a:cubicBezTo>
                        <a:pt x="127567" y="978694"/>
                        <a:pt x="321877" y="1134904"/>
                        <a:pt x="420937" y="1134904"/>
                      </a:cubicBezTo>
                      <a:cubicBezTo>
                        <a:pt x="519997" y="1134904"/>
                        <a:pt x="713354" y="978694"/>
                        <a:pt x="758122" y="908209"/>
                      </a:cubicBezTo>
                      <a:cubicBezTo>
                        <a:pt x="797174" y="843439"/>
                        <a:pt x="1031489" y="7144"/>
                        <a:pt x="420937" y="7144"/>
                      </a:cubicBezTo>
                      <a:close/>
                    </a:path>
                  </a:pathLst>
                </a:custGeom>
                <a:solidFill>
                  <a:srgbClr val="F6D1AF"/>
                </a:solidFill>
                <a:ln w="9525" cap="flat">
                  <a:noFill/>
                  <a:prstDash val="solid"/>
                  <a:miter/>
                </a:ln>
              </p:spPr>
              <p:txBody>
                <a:bodyPr rtlCol="0" anchor="ctr"/>
                <a:lstStyle/>
                <a:p>
                  <a:endParaRPr lang="en-US" dirty="0"/>
                </a:p>
              </p:txBody>
            </p:sp>
            <p:sp>
              <p:nvSpPr>
                <p:cNvPr id="51" name="Freeform: Shape 50">
                  <a:extLst>
                    <a:ext uri="{FF2B5EF4-FFF2-40B4-BE49-F238E27FC236}">
                      <a16:creationId xmlns:a16="http://schemas.microsoft.com/office/drawing/2014/main" id="{A371BBAB-AC17-4917-8B22-1E94E2F4B696}"/>
                    </a:ext>
                  </a:extLst>
                </p:cNvPr>
                <p:cNvSpPr/>
                <p:nvPr/>
              </p:nvSpPr>
              <p:spPr>
                <a:xfrm>
                  <a:off x="1325450" y="2383580"/>
                  <a:ext cx="876300" cy="800100"/>
                </a:xfrm>
                <a:custGeom>
                  <a:avLst/>
                  <a:gdLst>
                    <a:gd name="connsiteX0" fmla="*/ 708205 w 876300"/>
                    <a:gd name="connsiteY0" fmla="*/ 91968 h 800100"/>
                    <a:gd name="connsiteX1" fmla="*/ 87175 w 876300"/>
                    <a:gd name="connsiteY1" fmla="*/ 161500 h 800100"/>
                    <a:gd name="connsiteX2" fmla="*/ 38597 w 876300"/>
                    <a:gd name="connsiteY2" fmla="*/ 781578 h 800100"/>
                    <a:gd name="connsiteX3" fmla="*/ 38597 w 876300"/>
                    <a:gd name="connsiteY3" fmla="*/ 780625 h 800100"/>
                    <a:gd name="connsiteX4" fmla="*/ 39550 w 876300"/>
                    <a:gd name="connsiteY4" fmla="*/ 786340 h 800100"/>
                    <a:gd name="connsiteX5" fmla="*/ 44312 w 876300"/>
                    <a:gd name="connsiteY5" fmla="*/ 793960 h 800100"/>
                    <a:gd name="connsiteX6" fmla="*/ 55742 w 876300"/>
                    <a:gd name="connsiteY6" fmla="*/ 793008 h 800100"/>
                    <a:gd name="connsiteX7" fmla="*/ 56695 w 876300"/>
                    <a:gd name="connsiteY7" fmla="*/ 790150 h 800100"/>
                    <a:gd name="connsiteX8" fmla="*/ 56695 w 876300"/>
                    <a:gd name="connsiteY8" fmla="*/ 738715 h 800100"/>
                    <a:gd name="connsiteX9" fmla="*/ 44312 w 876300"/>
                    <a:gd name="connsiteY9" fmla="*/ 660610 h 800100"/>
                    <a:gd name="connsiteX10" fmla="*/ 150992 w 876300"/>
                    <a:gd name="connsiteY10" fmla="*/ 366288 h 800100"/>
                    <a:gd name="connsiteX11" fmla="*/ 170995 w 876300"/>
                    <a:gd name="connsiteY11" fmla="*/ 337713 h 800100"/>
                    <a:gd name="connsiteX12" fmla="*/ 197665 w 876300"/>
                    <a:gd name="connsiteY12" fmla="*/ 307233 h 800100"/>
                    <a:gd name="connsiteX13" fmla="*/ 212905 w 876300"/>
                    <a:gd name="connsiteY13" fmla="*/ 296755 h 800100"/>
                    <a:gd name="connsiteX14" fmla="*/ 543422 w 876300"/>
                    <a:gd name="connsiteY14" fmla="*/ 347238 h 800100"/>
                    <a:gd name="connsiteX15" fmla="*/ 633910 w 876300"/>
                    <a:gd name="connsiteY15" fmla="*/ 289135 h 800100"/>
                    <a:gd name="connsiteX16" fmla="*/ 707252 w 876300"/>
                    <a:gd name="connsiteY16" fmla="*/ 350095 h 800100"/>
                    <a:gd name="connsiteX17" fmla="*/ 823457 w 876300"/>
                    <a:gd name="connsiteY17" fmla="*/ 680613 h 800100"/>
                    <a:gd name="connsiteX18" fmla="*/ 814885 w 876300"/>
                    <a:gd name="connsiteY18" fmla="*/ 738715 h 800100"/>
                    <a:gd name="connsiteX19" fmla="*/ 814885 w 876300"/>
                    <a:gd name="connsiteY19" fmla="*/ 790150 h 800100"/>
                    <a:gd name="connsiteX20" fmla="*/ 815837 w 876300"/>
                    <a:gd name="connsiteY20" fmla="*/ 793008 h 800100"/>
                    <a:gd name="connsiteX21" fmla="*/ 827267 w 876300"/>
                    <a:gd name="connsiteY21" fmla="*/ 793960 h 800100"/>
                    <a:gd name="connsiteX22" fmla="*/ 832030 w 876300"/>
                    <a:gd name="connsiteY22" fmla="*/ 786340 h 800100"/>
                    <a:gd name="connsiteX23" fmla="*/ 834887 w 876300"/>
                    <a:gd name="connsiteY23" fmla="*/ 765385 h 800100"/>
                    <a:gd name="connsiteX24" fmla="*/ 838697 w 876300"/>
                    <a:gd name="connsiteY24" fmla="*/ 734905 h 800100"/>
                    <a:gd name="connsiteX25" fmla="*/ 708205 w 876300"/>
                    <a:gd name="connsiteY25" fmla="*/ 91968 h 800100"/>
                    <a:gd name="connsiteX26" fmla="*/ 395785 w 876300"/>
                    <a:gd name="connsiteY26" fmla="*/ 251988 h 800100"/>
                    <a:gd name="connsiteX27" fmla="*/ 385307 w 876300"/>
                    <a:gd name="connsiteY27" fmla="*/ 249130 h 800100"/>
                    <a:gd name="connsiteX28" fmla="*/ 400547 w 876300"/>
                    <a:gd name="connsiteY28" fmla="*/ 252940 h 800100"/>
                    <a:gd name="connsiteX29" fmla="*/ 395785 w 876300"/>
                    <a:gd name="connsiteY29" fmla="*/ 25198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6300" h="800100">
                      <a:moveTo>
                        <a:pt x="708205" y="91968"/>
                      </a:moveTo>
                      <a:cubicBezTo>
                        <a:pt x="501512" y="-69957"/>
                        <a:pt x="183377" y="26245"/>
                        <a:pt x="87175" y="161500"/>
                      </a:cubicBezTo>
                      <a:cubicBezTo>
                        <a:pt x="-32840" y="331045"/>
                        <a:pt x="10022" y="588220"/>
                        <a:pt x="38597" y="781578"/>
                      </a:cubicBezTo>
                      <a:cubicBezTo>
                        <a:pt x="38597" y="781578"/>
                        <a:pt x="38597" y="780625"/>
                        <a:pt x="38597" y="780625"/>
                      </a:cubicBezTo>
                      <a:cubicBezTo>
                        <a:pt x="38597" y="782530"/>
                        <a:pt x="39550" y="784435"/>
                        <a:pt x="39550" y="786340"/>
                      </a:cubicBezTo>
                      <a:cubicBezTo>
                        <a:pt x="39550" y="788245"/>
                        <a:pt x="43360" y="792055"/>
                        <a:pt x="44312" y="793960"/>
                      </a:cubicBezTo>
                      <a:cubicBezTo>
                        <a:pt x="45265" y="795865"/>
                        <a:pt x="52885" y="793960"/>
                        <a:pt x="55742" y="793008"/>
                      </a:cubicBezTo>
                      <a:cubicBezTo>
                        <a:pt x="56695" y="793008"/>
                        <a:pt x="56695" y="791103"/>
                        <a:pt x="56695" y="790150"/>
                      </a:cubicBezTo>
                      <a:cubicBezTo>
                        <a:pt x="57647" y="773005"/>
                        <a:pt x="56695" y="739668"/>
                        <a:pt x="56695" y="738715"/>
                      </a:cubicBezTo>
                      <a:cubicBezTo>
                        <a:pt x="54790" y="712045"/>
                        <a:pt x="49075" y="686328"/>
                        <a:pt x="44312" y="660610"/>
                      </a:cubicBezTo>
                      <a:cubicBezTo>
                        <a:pt x="63362" y="538690"/>
                        <a:pt x="120512" y="512973"/>
                        <a:pt x="150992" y="366288"/>
                      </a:cubicBezTo>
                      <a:cubicBezTo>
                        <a:pt x="157660" y="356763"/>
                        <a:pt x="164327" y="347238"/>
                        <a:pt x="170995" y="337713"/>
                      </a:cubicBezTo>
                      <a:cubicBezTo>
                        <a:pt x="179567" y="327235"/>
                        <a:pt x="187187" y="316758"/>
                        <a:pt x="197665" y="307233"/>
                      </a:cubicBezTo>
                      <a:cubicBezTo>
                        <a:pt x="202427" y="304375"/>
                        <a:pt x="208142" y="300565"/>
                        <a:pt x="212905" y="296755"/>
                      </a:cubicBezTo>
                      <a:cubicBezTo>
                        <a:pt x="324347" y="255798"/>
                        <a:pt x="438647" y="305328"/>
                        <a:pt x="543422" y="347238"/>
                      </a:cubicBezTo>
                      <a:cubicBezTo>
                        <a:pt x="583427" y="363430"/>
                        <a:pt x="589142" y="291993"/>
                        <a:pt x="633910" y="289135"/>
                      </a:cubicBezTo>
                      <a:cubicBezTo>
                        <a:pt x="652960" y="287230"/>
                        <a:pt x="692012" y="352000"/>
                        <a:pt x="707252" y="350095"/>
                      </a:cubicBezTo>
                      <a:cubicBezTo>
                        <a:pt x="864415" y="331998"/>
                        <a:pt x="798692" y="570123"/>
                        <a:pt x="823457" y="680613"/>
                      </a:cubicBezTo>
                      <a:cubicBezTo>
                        <a:pt x="819647" y="699663"/>
                        <a:pt x="816790" y="718713"/>
                        <a:pt x="814885" y="738715"/>
                      </a:cubicBezTo>
                      <a:cubicBezTo>
                        <a:pt x="814885" y="738715"/>
                        <a:pt x="813932" y="773005"/>
                        <a:pt x="814885" y="790150"/>
                      </a:cubicBezTo>
                      <a:cubicBezTo>
                        <a:pt x="814885" y="791103"/>
                        <a:pt x="814885" y="792055"/>
                        <a:pt x="815837" y="793008"/>
                      </a:cubicBezTo>
                      <a:cubicBezTo>
                        <a:pt x="818695" y="793960"/>
                        <a:pt x="825362" y="795865"/>
                        <a:pt x="827267" y="793960"/>
                      </a:cubicBezTo>
                      <a:cubicBezTo>
                        <a:pt x="828220" y="793008"/>
                        <a:pt x="831077" y="788245"/>
                        <a:pt x="832030" y="786340"/>
                      </a:cubicBezTo>
                      <a:cubicBezTo>
                        <a:pt x="833935" y="778720"/>
                        <a:pt x="833935" y="773005"/>
                        <a:pt x="834887" y="765385"/>
                      </a:cubicBezTo>
                      <a:cubicBezTo>
                        <a:pt x="835840" y="755860"/>
                        <a:pt x="837745" y="745383"/>
                        <a:pt x="838697" y="734905"/>
                      </a:cubicBezTo>
                      <a:cubicBezTo>
                        <a:pt x="869177" y="615843"/>
                        <a:pt x="928232" y="143403"/>
                        <a:pt x="708205" y="91968"/>
                      </a:cubicBezTo>
                      <a:close/>
                      <a:moveTo>
                        <a:pt x="395785" y="251988"/>
                      </a:moveTo>
                      <a:cubicBezTo>
                        <a:pt x="391975" y="251035"/>
                        <a:pt x="389117" y="250083"/>
                        <a:pt x="385307" y="249130"/>
                      </a:cubicBezTo>
                      <a:cubicBezTo>
                        <a:pt x="390070" y="250083"/>
                        <a:pt x="395785" y="251988"/>
                        <a:pt x="400547" y="252940"/>
                      </a:cubicBezTo>
                      <a:cubicBezTo>
                        <a:pt x="398642" y="251988"/>
                        <a:pt x="397690" y="251988"/>
                        <a:pt x="395785" y="251988"/>
                      </a:cubicBezTo>
                      <a:close/>
                    </a:path>
                  </a:pathLst>
                </a:custGeom>
                <a:solidFill>
                  <a:srgbClr val="343434"/>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05CF9E5F-B652-4BFB-817E-2A00339FABA3}"/>
                    </a:ext>
                  </a:extLst>
                </p:cNvPr>
                <p:cNvSpPr/>
                <p:nvPr/>
              </p:nvSpPr>
              <p:spPr>
                <a:xfrm>
                  <a:off x="1715043" y="3980974"/>
                  <a:ext cx="85725" cy="9525"/>
                </a:xfrm>
                <a:custGeom>
                  <a:avLst/>
                  <a:gdLst>
                    <a:gd name="connsiteX0" fmla="*/ 7144 w 85725"/>
                    <a:gd name="connsiteY0" fmla="*/ 7144 h 9525"/>
                    <a:gd name="connsiteX1" fmla="*/ 81439 w 85725"/>
                    <a:gd name="connsiteY1" fmla="*/ 7144 h 9525"/>
                    <a:gd name="connsiteX2" fmla="*/ 82391 w 85725"/>
                    <a:gd name="connsiteY2" fmla="*/ 10001 h 9525"/>
                    <a:gd name="connsiteX3" fmla="*/ 7144 w 85725"/>
                    <a:gd name="connsiteY3" fmla="*/ 10001 h 9525"/>
                  </a:gdLst>
                  <a:ahLst/>
                  <a:cxnLst>
                    <a:cxn ang="0">
                      <a:pos x="connsiteX0" y="connsiteY0"/>
                    </a:cxn>
                    <a:cxn ang="0">
                      <a:pos x="connsiteX1" y="connsiteY1"/>
                    </a:cxn>
                    <a:cxn ang="0">
                      <a:pos x="connsiteX2" y="connsiteY2"/>
                    </a:cxn>
                    <a:cxn ang="0">
                      <a:pos x="connsiteX3" y="connsiteY3"/>
                    </a:cxn>
                  </a:cxnLst>
                  <a:rect l="l" t="t" r="r" b="b"/>
                  <a:pathLst>
                    <a:path w="85725" h="9525">
                      <a:moveTo>
                        <a:pt x="7144" y="7144"/>
                      </a:moveTo>
                      <a:lnTo>
                        <a:pt x="81439" y="7144"/>
                      </a:lnTo>
                      <a:lnTo>
                        <a:pt x="82391" y="10001"/>
                      </a:lnTo>
                      <a:lnTo>
                        <a:pt x="7144" y="10001"/>
                      </a:lnTo>
                      <a:close/>
                    </a:path>
                  </a:pathLst>
                </a:custGeom>
                <a:solidFill>
                  <a:srgbClr val="000000">
                    <a:alpha val="10000"/>
                  </a:srgbClr>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BCB1DFD1-788E-4B76-AE23-D800AAED1B8F}"/>
                    </a:ext>
                  </a:extLst>
                </p:cNvPr>
                <p:cNvSpPr/>
                <p:nvPr/>
              </p:nvSpPr>
              <p:spPr>
                <a:xfrm>
                  <a:off x="1174542" y="2447737"/>
                  <a:ext cx="800100" cy="438150"/>
                </a:xfrm>
                <a:custGeom>
                  <a:avLst/>
                  <a:gdLst>
                    <a:gd name="connsiteX0" fmla="*/ 702902 w 800100"/>
                    <a:gd name="connsiteY0" fmla="*/ 84008 h 438150"/>
                    <a:gd name="connsiteX1" fmla="*/ 366670 w 800100"/>
                    <a:gd name="connsiteY1" fmla="*/ 26858 h 438150"/>
                    <a:gd name="connsiteX2" fmla="*/ 33295 w 800100"/>
                    <a:gd name="connsiteY2" fmla="*/ 74483 h 438150"/>
                    <a:gd name="connsiteX3" fmla="*/ 119020 w 800100"/>
                    <a:gd name="connsiteY3" fmla="*/ 388808 h 438150"/>
                    <a:gd name="connsiteX4" fmla="*/ 573362 w 800100"/>
                    <a:gd name="connsiteY4" fmla="*/ 344041 h 438150"/>
                    <a:gd name="connsiteX5" fmla="*/ 785770 w 800100"/>
                    <a:gd name="connsiteY5" fmla="*/ 191641 h 438150"/>
                    <a:gd name="connsiteX6" fmla="*/ 702902 w 800100"/>
                    <a:gd name="connsiteY6" fmla="*/ 84008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438150">
                      <a:moveTo>
                        <a:pt x="702902" y="84008"/>
                      </a:moveTo>
                      <a:cubicBezTo>
                        <a:pt x="702902" y="84008"/>
                        <a:pt x="524785" y="-39817"/>
                        <a:pt x="366670" y="26858"/>
                      </a:cubicBezTo>
                      <a:cubicBezTo>
                        <a:pt x="208555" y="93533"/>
                        <a:pt x="68537" y="119251"/>
                        <a:pt x="33295" y="74483"/>
                      </a:cubicBezTo>
                      <a:cubicBezTo>
                        <a:pt x="33295" y="74483"/>
                        <a:pt x="-64813" y="281176"/>
                        <a:pt x="119020" y="388808"/>
                      </a:cubicBezTo>
                      <a:cubicBezTo>
                        <a:pt x="302852" y="496441"/>
                        <a:pt x="512402" y="410716"/>
                        <a:pt x="573362" y="344041"/>
                      </a:cubicBezTo>
                      <a:cubicBezTo>
                        <a:pt x="633370" y="277366"/>
                        <a:pt x="732430" y="169733"/>
                        <a:pt x="785770" y="191641"/>
                      </a:cubicBezTo>
                      <a:cubicBezTo>
                        <a:pt x="840062" y="214501"/>
                        <a:pt x="702902" y="84008"/>
                        <a:pt x="702902" y="84008"/>
                      </a:cubicBezTo>
                      <a:close/>
                    </a:path>
                  </a:pathLst>
                </a:custGeom>
                <a:solidFill>
                  <a:srgbClr val="343434"/>
                </a:solidFill>
                <a:ln w="9525" cap="flat">
                  <a:noFill/>
                  <a:prstDash val="solid"/>
                  <a:miter/>
                </a:ln>
              </p:spPr>
              <p:txBody>
                <a:bodyPr rtlCol="0" anchor="ctr"/>
                <a:lstStyle/>
                <a:p>
                  <a:endParaRPr lang="en-US"/>
                </a:p>
              </p:txBody>
            </p:sp>
          </p:grpSp>
          <p:grpSp>
            <p:nvGrpSpPr>
              <p:cNvPr id="38" name="Group 37">
                <a:extLst>
                  <a:ext uri="{FF2B5EF4-FFF2-40B4-BE49-F238E27FC236}">
                    <a16:creationId xmlns:a16="http://schemas.microsoft.com/office/drawing/2014/main" id="{247C5AB4-E02B-47B3-BF2C-E37FE2615553}"/>
                  </a:ext>
                </a:extLst>
              </p:cNvPr>
              <p:cNvGrpSpPr/>
              <p:nvPr/>
            </p:nvGrpSpPr>
            <p:grpSpPr>
              <a:xfrm>
                <a:off x="1521799" y="-1594576"/>
                <a:ext cx="1675880" cy="996328"/>
                <a:chOff x="9495405" y="2976329"/>
                <a:chExt cx="1857375" cy="996328"/>
              </a:xfrm>
            </p:grpSpPr>
            <p:grpSp>
              <p:nvGrpSpPr>
                <p:cNvPr id="40" name="Group 39">
                  <a:extLst>
                    <a:ext uri="{FF2B5EF4-FFF2-40B4-BE49-F238E27FC236}">
                      <a16:creationId xmlns:a16="http://schemas.microsoft.com/office/drawing/2014/main" id="{1D3B1634-0E56-4527-9F84-C60C3CAD4C60}"/>
                    </a:ext>
                  </a:extLst>
                </p:cNvPr>
                <p:cNvGrpSpPr/>
                <p:nvPr/>
              </p:nvGrpSpPr>
              <p:grpSpPr>
                <a:xfrm>
                  <a:off x="9495405" y="2976329"/>
                  <a:ext cx="1857375" cy="958376"/>
                  <a:chOff x="9495405" y="2976329"/>
                  <a:chExt cx="1857375" cy="958376"/>
                </a:xfrm>
              </p:grpSpPr>
              <p:sp>
                <p:nvSpPr>
                  <p:cNvPr id="42" name="Rectangle: Rounded Corners 41">
                    <a:extLst>
                      <a:ext uri="{FF2B5EF4-FFF2-40B4-BE49-F238E27FC236}">
                        <a16:creationId xmlns:a16="http://schemas.microsoft.com/office/drawing/2014/main" id="{8F2F4CF0-9958-494F-9DD5-2829F6742CB9}"/>
                      </a:ext>
                    </a:extLst>
                  </p:cNvPr>
                  <p:cNvSpPr/>
                  <p:nvPr/>
                </p:nvSpPr>
                <p:spPr>
                  <a:xfrm>
                    <a:off x="9495405" y="2976329"/>
                    <a:ext cx="1857375" cy="958376"/>
                  </a:xfrm>
                  <a:prstGeom prst="roundRect">
                    <a:avLst>
                      <a:gd name="adj" fmla="val 47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9934695-51AA-4393-BEF3-0EB906B78B30}"/>
                      </a:ext>
                    </a:extLst>
                  </p:cNvPr>
                  <p:cNvSpPr/>
                  <p:nvPr/>
                </p:nvSpPr>
                <p:spPr>
                  <a:xfrm>
                    <a:off x="10309032" y="3340457"/>
                    <a:ext cx="230120" cy="23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Rounded Corners 40">
                  <a:extLst>
                    <a:ext uri="{FF2B5EF4-FFF2-40B4-BE49-F238E27FC236}">
                      <a16:creationId xmlns:a16="http://schemas.microsoft.com/office/drawing/2014/main" id="{7A4CEFCD-4869-4A74-85A7-4410F68F6A4B}"/>
                    </a:ext>
                  </a:extLst>
                </p:cNvPr>
                <p:cNvSpPr/>
                <p:nvPr/>
              </p:nvSpPr>
              <p:spPr>
                <a:xfrm>
                  <a:off x="9495405" y="3875502"/>
                  <a:ext cx="1857375" cy="971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 name="Speech Bubble: Rectangle with Corners Rounded 1">
            <a:extLst>
              <a:ext uri="{FF2B5EF4-FFF2-40B4-BE49-F238E27FC236}">
                <a16:creationId xmlns:a16="http://schemas.microsoft.com/office/drawing/2014/main" id="{5FB822F5-4F0F-4FBC-8093-D4737F315A07}"/>
              </a:ext>
            </a:extLst>
          </p:cNvPr>
          <p:cNvSpPr/>
          <p:nvPr/>
        </p:nvSpPr>
        <p:spPr>
          <a:xfrm>
            <a:off x="3512924" y="4568155"/>
            <a:ext cx="3726075" cy="926217"/>
          </a:xfrm>
          <a:prstGeom prst="wedgeRoundRectCallout">
            <a:avLst>
              <a:gd name="adj1" fmla="val -54620"/>
              <a:gd name="adj2" fmla="val 30941"/>
              <a:gd name="adj3" fmla="val 16667"/>
            </a:avLst>
          </a:prstGeom>
          <a:solidFill>
            <a:srgbClr val="29758C"/>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Source Sans Pro" panose="020B0503030403020204" pitchFamily="34" charset="0"/>
                <a:ea typeface="Source Sans Pro" panose="020B0503030403020204" pitchFamily="34" charset="0"/>
              </a:rPr>
              <a:t>Entries orphaned accidentally when the source server was removed a few years back</a:t>
            </a:r>
            <a:endParaRPr lang="en-US" sz="2000" dirty="0">
              <a:solidFill>
                <a:schemeClr val="bg1"/>
              </a:solidFill>
            </a:endParaRPr>
          </a:p>
        </p:txBody>
      </p:sp>
      <p:sp>
        <p:nvSpPr>
          <p:cNvPr id="54" name="Google Shape;65;p14">
            <a:extLst>
              <a:ext uri="{FF2B5EF4-FFF2-40B4-BE49-F238E27FC236}">
                <a16:creationId xmlns:a16="http://schemas.microsoft.com/office/drawing/2014/main" id="{3E1F5E7E-B98B-4235-9C0D-34C62859DA6E}"/>
              </a:ext>
            </a:extLst>
          </p:cNvPr>
          <p:cNvSpPr txBox="1">
            <a:spLocks/>
          </p:cNvSpPr>
          <p:nvPr/>
        </p:nvSpPr>
        <p:spPr>
          <a:xfrm>
            <a:off x="4006025" y="209319"/>
            <a:ext cx="4179950"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University Results</a:t>
            </a:r>
          </a:p>
        </p:txBody>
      </p:sp>
      <p:graphicFrame>
        <p:nvGraphicFramePr>
          <p:cNvPr id="55" name="Table 19">
            <a:extLst>
              <a:ext uri="{FF2B5EF4-FFF2-40B4-BE49-F238E27FC236}">
                <a16:creationId xmlns:a16="http://schemas.microsoft.com/office/drawing/2014/main" id="{8256A43B-B922-4857-9120-4AE22A6BD167}"/>
              </a:ext>
            </a:extLst>
          </p:cNvPr>
          <p:cNvGraphicFramePr>
            <a:graphicFrameLocks noGrp="1"/>
          </p:cNvGraphicFramePr>
          <p:nvPr>
            <p:extLst>
              <p:ext uri="{D42A27DB-BD31-4B8C-83A1-F6EECF244321}">
                <p14:modId xmlns:p14="http://schemas.microsoft.com/office/powerpoint/2010/main" val="2246911624"/>
              </p:ext>
            </p:extLst>
          </p:nvPr>
        </p:nvGraphicFramePr>
        <p:xfrm>
          <a:off x="422094" y="1283530"/>
          <a:ext cx="4485323" cy="2595880"/>
        </p:xfrm>
        <a:graphic>
          <a:graphicData uri="http://schemas.openxmlformats.org/drawingml/2006/table">
            <a:tbl>
              <a:tblPr firstRow="1" bandRow="1">
                <a:effectLst>
                  <a:outerShdw blurRad="50800" dist="25400" dir="2700000" algn="tl" rotWithShape="0">
                    <a:prstClr val="black">
                      <a:alpha val="40000"/>
                    </a:prstClr>
                  </a:outerShdw>
                </a:effectLst>
                <a:tableStyleId>{5C22544A-7EE6-4342-B048-85BDC9FD1C3A}</a:tableStyleId>
              </a:tblPr>
              <a:tblGrid>
                <a:gridCol w="2595880">
                  <a:extLst>
                    <a:ext uri="{9D8B030D-6E8A-4147-A177-3AD203B41FA5}">
                      <a16:colId xmlns:a16="http://schemas.microsoft.com/office/drawing/2014/main" val="2984514354"/>
                    </a:ext>
                  </a:extLst>
                </a:gridCol>
                <a:gridCol w="1889443">
                  <a:extLst>
                    <a:ext uri="{9D8B030D-6E8A-4147-A177-3AD203B41FA5}">
                      <a16:colId xmlns:a16="http://schemas.microsoft.com/office/drawing/2014/main" val="2608106315"/>
                    </a:ext>
                  </a:extLst>
                </a:gridCol>
              </a:tblGrid>
              <a:tr h="370840">
                <a:tc>
                  <a:txBody>
                    <a:bodyPr/>
                    <a:lstStyle/>
                    <a:p>
                      <a:pPr algn="ctr"/>
                      <a:r>
                        <a:rPr lang="en-US" sz="1800" b="0" dirty="0">
                          <a:solidFill>
                            <a:srgbClr val="FFFBF0"/>
                          </a:solidFill>
                          <a:latin typeface="Source Sans Pro" panose="020B0503030403020204" pitchFamily="34" charset="0"/>
                          <a:ea typeface="Source Sans Pro" panose="020B0503030403020204" pitchFamily="34" charset="0"/>
                        </a:rPr>
                        <a:t>Error</a:t>
                      </a:r>
                    </a:p>
                  </a:txBody>
                  <a:tcPr anchor="ctr">
                    <a:lnL w="19050" cap="flat" cmpd="sng" algn="ctr">
                      <a:solidFill>
                        <a:schemeClr val="tx1">
                          <a:lumMod val="75000"/>
                          <a:lumOff val="25000"/>
                        </a:schemeClr>
                      </a:solidFill>
                      <a:prstDash val="solid"/>
                      <a:round/>
                      <a:headEnd type="none" w="med" len="med"/>
                      <a:tailEnd type="none" w="med" len="med"/>
                    </a:lnL>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tc>
                  <a:txBody>
                    <a:bodyPr/>
                    <a:lstStyle/>
                    <a:p>
                      <a:pPr algn="ctr"/>
                      <a:r>
                        <a:rPr lang="en-US" sz="1800" b="0">
                          <a:solidFill>
                            <a:srgbClr val="FFFBF0"/>
                          </a:solidFill>
                          <a:latin typeface="Source Sans Pro" panose="020B0503030403020204" pitchFamily="34" charset="0"/>
                          <a:ea typeface="Source Sans Pro" panose="020B0503030403020204" pitchFamily="34" charset="0"/>
                        </a:rPr>
                        <a:t>Number of bugs</a:t>
                      </a:r>
                    </a:p>
                  </a:txBody>
                  <a:tcPr anchor="ctr">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extLst>
                  <a:ext uri="{0D108BD9-81ED-4DB2-BD59-A6C34878D82A}">
                    <a16:rowId xmlns:a16="http://schemas.microsoft.com/office/drawing/2014/main" val="3581187597"/>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Delegation Inconsistency</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49</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79638066"/>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Lame delegation</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9</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3141766149"/>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Rewrite loops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2</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702795931"/>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Missing glue records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6">
                              <a:lumMod val="75000"/>
                            </a:schemeClr>
                          </a:solidFill>
                          <a:latin typeface="Source Sans Pro" panose="020B0503030403020204" pitchFamily="34" charset="0"/>
                          <a:ea typeface="Source Sans Pro" panose="020B0503030403020204" pitchFamily="34" charset="0"/>
                        </a:rPr>
                        <a:t>1</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980964326"/>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Rewrite blackholing</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1800" b="1">
                          <a:solidFill>
                            <a:schemeClr val="accent6">
                              <a:lumMod val="75000"/>
                            </a:schemeClr>
                          </a:solidFill>
                          <a:latin typeface="Source Sans Pro" panose="020B0503030403020204" pitchFamily="34" charset="0"/>
                          <a:ea typeface="Source Sans Pro" panose="020B0503030403020204" pitchFamily="34" charset="0"/>
                        </a:rPr>
                        <a:t>48</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31915333"/>
                  </a:ext>
                </a:extLst>
              </a:tr>
              <a:tr h="370840">
                <a:tc>
                  <a:txBody>
                    <a:bodyPr/>
                    <a:lstStyle/>
                    <a:p>
                      <a:r>
                        <a:rPr lang="en-US" sz="1800" dirty="0">
                          <a:solidFill>
                            <a:srgbClr val="657B83"/>
                          </a:solidFill>
                          <a:latin typeface="Source Sans Pro" panose="020B0503030403020204" pitchFamily="34" charset="0"/>
                          <a:ea typeface="Source Sans Pro" panose="020B0503030403020204" pitchFamily="34" charset="0"/>
                        </a:rPr>
                        <a:t>Zero TTL records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tc>
                  <a:txBody>
                    <a:bodyPr/>
                    <a:lstStyle/>
                    <a:p>
                      <a:pPr algn="ctr"/>
                      <a:r>
                        <a:rPr lang="en-US" sz="1800" b="1" dirty="0">
                          <a:solidFill>
                            <a:schemeClr val="accent6">
                              <a:lumMod val="75000"/>
                            </a:schemeClr>
                          </a:solidFill>
                          <a:latin typeface="Source Sans Pro" panose="020B0503030403020204" pitchFamily="34" charset="0"/>
                          <a:ea typeface="Source Sans Pro" panose="020B0503030403020204" pitchFamily="34" charset="0"/>
                        </a:rPr>
                        <a:t>0</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821762972"/>
                  </a:ext>
                </a:extLst>
              </a:tr>
            </a:tbl>
          </a:graphicData>
        </a:graphic>
      </p:graphicFrame>
    </p:spTree>
    <p:custDataLst>
      <p:tags r:id="rId1"/>
    </p:custDataLst>
    <p:extLst>
      <p:ext uri="{BB962C8B-B14F-4D97-AF65-F5344CB8AC3E}">
        <p14:creationId xmlns:p14="http://schemas.microsoft.com/office/powerpoint/2010/main" val="439268380"/>
      </p:ext>
    </p:extLst>
  </p:cSld>
  <p:clrMapOvr>
    <a:masterClrMapping/>
  </p:clrMapOvr>
  <mc:AlternateContent xmlns:mc="http://schemas.openxmlformats.org/markup-compatibility/2006" xmlns:p14="http://schemas.microsoft.com/office/powerpoint/2010/main">
    <mc:Choice Requires="p14">
      <p:transition spd="slow" p14:dur="2000" advTm="25520"/>
    </mc:Choice>
    <mc:Fallback xmlns="">
      <p:transition spd="slow" advTm="25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19">
            <a:extLst>
              <a:ext uri="{FF2B5EF4-FFF2-40B4-BE49-F238E27FC236}">
                <a16:creationId xmlns:a16="http://schemas.microsoft.com/office/drawing/2014/main" id="{F3A3E7FE-31ED-4BA4-96AA-9A38E60398AA}"/>
              </a:ext>
            </a:extLst>
          </p:cNvPr>
          <p:cNvGraphicFramePr>
            <a:graphicFrameLocks noGrp="1"/>
          </p:cNvGraphicFramePr>
          <p:nvPr>
            <p:extLst>
              <p:ext uri="{D42A27DB-BD31-4B8C-83A1-F6EECF244321}">
                <p14:modId xmlns:p14="http://schemas.microsoft.com/office/powerpoint/2010/main" val="2594105715"/>
              </p:ext>
            </p:extLst>
          </p:nvPr>
        </p:nvGraphicFramePr>
        <p:xfrm>
          <a:off x="544834" y="1778188"/>
          <a:ext cx="4485323" cy="24993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595880">
                  <a:extLst>
                    <a:ext uri="{9D8B030D-6E8A-4147-A177-3AD203B41FA5}">
                      <a16:colId xmlns:a16="http://schemas.microsoft.com/office/drawing/2014/main" val="2984514354"/>
                    </a:ext>
                  </a:extLst>
                </a:gridCol>
                <a:gridCol w="1889443">
                  <a:extLst>
                    <a:ext uri="{9D8B030D-6E8A-4147-A177-3AD203B41FA5}">
                      <a16:colId xmlns:a16="http://schemas.microsoft.com/office/drawing/2014/main" val="2608106315"/>
                    </a:ext>
                  </a:extLst>
                </a:gridCol>
              </a:tblGrid>
              <a:tr h="370840">
                <a:tc>
                  <a:txBody>
                    <a:bodyPr/>
                    <a:lstStyle/>
                    <a:p>
                      <a:pPr algn="ctr"/>
                      <a:r>
                        <a:rPr lang="en-US" sz="2000" b="0" dirty="0">
                          <a:solidFill>
                            <a:srgbClr val="FFFBF0"/>
                          </a:solidFill>
                          <a:latin typeface="Source Sans Pro" panose="020B0503030403020204" pitchFamily="34" charset="0"/>
                          <a:ea typeface="Source Sans Pro" panose="020B0503030403020204" pitchFamily="34" charset="0"/>
                        </a:rPr>
                        <a:t>Property</a:t>
                      </a:r>
                    </a:p>
                  </a:txBody>
                  <a:tcPr anchor="ctr">
                    <a:lnL w="19050" cap="flat" cmpd="sng" algn="ctr">
                      <a:solidFill>
                        <a:schemeClr val="tx1">
                          <a:lumMod val="75000"/>
                          <a:lumOff val="25000"/>
                        </a:schemeClr>
                      </a:solidFill>
                      <a:prstDash val="solid"/>
                      <a:round/>
                      <a:headEnd type="none" w="med" len="med"/>
                      <a:tailEnd type="none" w="med" len="med"/>
                    </a:lnL>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tc>
                  <a:txBody>
                    <a:bodyPr/>
                    <a:lstStyle/>
                    <a:p>
                      <a:pPr algn="ctr"/>
                      <a:r>
                        <a:rPr lang="en-US" sz="2000" b="0">
                          <a:solidFill>
                            <a:srgbClr val="FFFBF0"/>
                          </a:solidFill>
                          <a:latin typeface="Source Sans Pro" panose="020B0503030403020204" pitchFamily="34" charset="0"/>
                          <a:ea typeface="Source Sans Pro" panose="020B0503030403020204" pitchFamily="34" charset="0"/>
                        </a:rPr>
                        <a:t>Number of warnings</a:t>
                      </a:r>
                    </a:p>
                  </a:txBody>
                  <a:tcPr anchor="ctr">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657B83"/>
                    </a:solidFill>
                  </a:tcPr>
                </a:tc>
                <a:extLst>
                  <a:ext uri="{0D108BD9-81ED-4DB2-BD59-A6C34878D82A}">
                    <a16:rowId xmlns:a16="http://schemas.microsoft.com/office/drawing/2014/main" val="3581187597"/>
                  </a:ext>
                </a:extLst>
              </a:tr>
              <a:tr h="370840">
                <a:tc>
                  <a:txBody>
                    <a:bodyPr/>
                    <a:lstStyle/>
                    <a:p>
                      <a:r>
                        <a:rPr lang="en-US" sz="2000" dirty="0">
                          <a:solidFill>
                            <a:srgbClr val="657B83"/>
                          </a:solidFill>
                          <a:latin typeface="Source Sans Pro" panose="020B0503030403020204" pitchFamily="34" charset="0"/>
                          <a:ea typeface="Source Sans Pro" panose="020B0503030403020204" pitchFamily="34" charset="0"/>
                        </a:rPr>
                        <a:t>No rewrite to outside domain</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2000" b="1">
                          <a:solidFill>
                            <a:schemeClr val="accent3"/>
                          </a:solidFill>
                          <a:latin typeface="Source Sans Pro" panose="020B0503030403020204" pitchFamily="34" charset="0"/>
                          <a:ea typeface="Source Sans Pro" panose="020B0503030403020204" pitchFamily="34" charset="0"/>
                        </a:rPr>
                        <a:t>378</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2779638066"/>
                  </a:ext>
                </a:extLst>
              </a:tr>
              <a:tr h="370840">
                <a:tc>
                  <a:txBody>
                    <a:bodyPr/>
                    <a:lstStyle/>
                    <a:p>
                      <a:r>
                        <a:rPr lang="en-US" sz="2000">
                          <a:solidFill>
                            <a:srgbClr val="657B83"/>
                          </a:solidFill>
                          <a:latin typeface="Source Sans Pro" panose="020B0503030403020204" pitchFamily="34" charset="0"/>
                          <a:ea typeface="Source Sans Pro" panose="020B0503030403020204" pitchFamily="34" charset="0"/>
                        </a:rPr>
                        <a:t>No resolution at an external NS</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tc>
                  <a:txBody>
                    <a:bodyPr/>
                    <a:lstStyle/>
                    <a:p>
                      <a:pPr algn="ctr"/>
                      <a:r>
                        <a:rPr lang="en-US" sz="2000" b="1">
                          <a:solidFill>
                            <a:schemeClr val="accent3"/>
                          </a:solidFill>
                          <a:latin typeface="Source Sans Pro" panose="020B0503030403020204" pitchFamily="34" charset="0"/>
                          <a:ea typeface="Source Sans Pro" panose="020B0503030403020204" pitchFamily="34" charset="0"/>
                        </a:rPr>
                        <a:t>324</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3141766149"/>
                  </a:ext>
                </a:extLst>
              </a:tr>
              <a:tr h="370840">
                <a:tc>
                  <a:txBody>
                    <a:bodyPr/>
                    <a:lstStyle/>
                    <a:p>
                      <a:r>
                        <a:rPr lang="en-US" sz="2000">
                          <a:solidFill>
                            <a:srgbClr val="657B83"/>
                          </a:solidFill>
                          <a:latin typeface="Source Sans Pro" panose="020B0503030403020204" pitchFamily="34" charset="0"/>
                          <a:ea typeface="Source Sans Pro" panose="020B0503030403020204" pitchFamily="34" charset="0"/>
                        </a:rPr>
                        <a:t>Number of rewrites ≤ 2</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tc>
                  <a:txBody>
                    <a:bodyPr/>
                    <a:lstStyle/>
                    <a:p>
                      <a:pPr algn="ctr"/>
                      <a:r>
                        <a:rPr lang="en-US" sz="2000" b="1" dirty="0">
                          <a:solidFill>
                            <a:schemeClr val="accent3"/>
                          </a:solidFill>
                          <a:latin typeface="Source Sans Pro" panose="020B0503030403020204" pitchFamily="34" charset="0"/>
                          <a:ea typeface="Source Sans Pro" panose="020B0503030403020204" pitchFamily="34" charset="0"/>
                        </a:rPr>
                        <a:t>24</a:t>
                      </a:r>
                    </a:p>
                  </a:txBody>
                  <a:tcPr anchor="ctr">
                    <a:lnL w="12700" cap="flat" cmpd="sng" algn="ctr">
                      <a:solidFill>
                        <a:schemeClr val="bg1">
                          <a:lumMod val="7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FFFBF0"/>
                    </a:solidFill>
                  </a:tcPr>
                </a:tc>
                <a:extLst>
                  <a:ext uri="{0D108BD9-81ED-4DB2-BD59-A6C34878D82A}">
                    <a16:rowId xmlns:a16="http://schemas.microsoft.com/office/drawing/2014/main" val="1702795931"/>
                  </a:ext>
                </a:extLst>
              </a:tr>
            </a:tbl>
          </a:graphicData>
        </a:graphic>
      </p:graphicFrame>
      <p:sp>
        <p:nvSpPr>
          <p:cNvPr id="55" name="Rectangle: Rounded Corners 54">
            <a:extLst>
              <a:ext uri="{FF2B5EF4-FFF2-40B4-BE49-F238E27FC236}">
                <a16:creationId xmlns:a16="http://schemas.microsoft.com/office/drawing/2014/main" id="{3E440F4E-1F0D-4571-944C-B439B416E318}"/>
              </a:ext>
            </a:extLst>
          </p:cNvPr>
          <p:cNvSpPr/>
          <p:nvPr/>
        </p:nvSpPr>
        <p:spPr>
          <a:xfrm>
            <a:off x="5722012" y="3215783"/>
            <a:ext cx="6294214" cy="847070"/>
          </a:xfrm>
          <a:prstGeom prst="roundRect">
            <a:avLst>
              <a:gd name="adj" fmla="val 8515"/>
            </a:avLst>
          </a:prstGeom>
          <a:solidFill>
            <a:srgbClr val="FFF2CC"/>
          </a:solidFill>
          <a:ln w="19050">
            <a:solidFill>
              <a:srgbClr val="957922"/>
            </a:solidFill>
          </a:ln>
          <a:effectLst>
            <a:outerShdw blurRad="50800" dist="254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r>
              <a:rPr lang="en-US" sz="2400" cap="small" dirty="0" err="1">
                <a:solidFill>
                  <a:srgbClr val="957922"/>
                </a:solidFill>
                <a:latin typeface="Source Sans Pro" panose="020B0503030403020204" pitchFamily="34" charset="0"/>
                <a:ea typeface="Source Sans Pro" panose="020B0503030403020204" pitchFamily="34" charset="0"/>
                <a:cs typeface="Noto Mono" panose="020B0609030804020204" pitchFamily="49" charset="0"/>
              </a:rPr>
              <a:t>GRoot</a:t>
            </a:r>
            <a:r>
              <a:rPr lang="en-US" sz="2400" dirty="0">
                <a:solidFill>
                  <a:srgbClr val="957922"/>
                </a:solidFill>
                <a:latin typeface="Source Sans Pro" panose="020B0503030403020204" pitchFamily="34" charset="0"/>
                <a:ea typeface="Source Sans Pro" panose="020B0503030403020204" pitchFamily="34" charset="0"/>
                <a:cs typeface="Noto Mono" panose="020B0609030804020204" pitchFamily="49" charset="0"/>
              </a:rPr>
              <a:t> guarantees that </a:t>
            </a:r>
            <a:r>
              <a:rPr lang="en-US" sz="2400" b="1" dirty="0">
                <a:solidFill>
                  <a:srgbClr val="957922"/>
                </a:solidFill>
                <a:latin typeface="Source Sans Pro" panose="020B0503030403020204" pitchFamily="34" charset="0"/>
                <a:ea typeface="Source Sans Pro" panose="020B0503030403020204" pitchFamily="34" charset="0"/>
                <a:cs typeface="Noto Mono" panose="020B0609030804020204" pitchFamily="49" charset="0"/>
              </a:rPr>
              <a:t>only 24 </a:t>
            </a:r>
            <a:r>
              <a:rPr lang="en-US" sz="2400" dirty="0">
                <a:solidFill>
                  <a:srgbClr val="957922"/>
                </a:solidFill>
                <a:latin typeface="Source Sans Pro" panose="020B0503030403020204" pitchFamily="34" charset="0"/>
                <a:ea typeface="Source Sans Pro" panose="020B0503030403020204" pitchFamily="34" charset="0"/>
                <a:cs typeface="Noto Mono" panose="020B0609030804020204" pitchFamily="49" charset="0"/>
              </a:rPr>
              <a:t>cases under </a:t>
            </a:r>
            <a:r>
              <a:rPr lang="en-US" sz="2400" dirty="0">
                <a:solidFill>
                  <a:srgbClr val="957922"/>
                </a:solidFill>
                <a:latin typeface="Noto Mono" panose="020B0609030804020204" pitchFamily="49" charset="0"/>
                <a:ea typeface="Noto Mono" panose="020B0609030804020204" pitchFamily="49" charset="0"/>
                <a:cs typeface="Noto Mono" panose="020B0609030804020204" pitchFamily="49" charset="0"/>
              </a:rPr>
              <a:t>campus.edu. </a:t>
            </a:r>
            <a:r>
              <a:rPr lang="en-US" sz="2400" dirty="0">
                <a:solidFill>
                  <a:srgbClr val="957922"/>
                </a:solidFill>
                <a:latin typeface="Source Sans Pro" panose="020B0503030403020204" pitchFamily="34" charset="0"/>
                <a:ea typeface="Source Sans Pro" panose="020B0503030403020204" pitchFamily="34" charset="0"/>
                <a:cs typeface="Noto Mono" panose="020B0609030804020204" pitchFamily="49" charset="0"/>
              </a:rPr>
              <a:t>are rewritten more than twice</a:t>
            </a:r>
          </a:p>
        </p:txBody>
      </p:sp>
      <p:sp>
        <p:nvSpPr>
          <p:cNvPr id="8" name="Google Shape;65;p14">
            <a:extLst>
              <a:ext uri="{FF2B5EF4-FFF2-40B4-BE49-F238E27FC236}">
                <a16:creationId xmlns:a16="http://schemas.microsoft.com/office/drawing/2014/main" id="{616ECE9F-AB53-4EBE-8208-86A966DECB57}"/>
              </a:ext>
            </a:extLst>
          </p:cNvPr>
          <p:cNvSpPr txBox="1">
            <a:spLocks/>
          </p:cNvSpPr>
          <p:nvPr/>
        </p:nvSpPr>
        <p:spPr>
          <a:xfrm>
            <a:off x="4006025" y="209319"/>
            <a:ext cx="4179950"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University Results</a:t>
            </a:r>
          </a:p>
        </p:txBody>
      </p:sp>
      <p:sp>
        <p:nvSpPr>
          <p:cNvPr id="9" name="Rectangle: Rounded Corners 8">
            <a:extLst>
              <a:ext uri="{FF2B5EF4-FFF2-40B4-BE49-F238E27FC236}">
                <a16:creationId xmlns:a16="http://schemas.microsoft.com/office/drawing/2014/main" id="{84D192C8-CFAD-4F34-98BD-108045A3A1E1}"/>
              </a:ext>
            </a:extLst>
          </p:cNvPr>
          <p:cNvSpPr/>
          <p:nvPr/>
        </p:nvSpPr>
        <p:spPr>
          <a:xfrm>
            <a:off x="5722012" y="2046125"/>
            <a:ext cx="4485323" cy="871180"/>
          </a:xfrm>
          <a:prstGeom prst="roundRect">
            <a:avLst>
              <a:gd name="adj" fmla="val 9098"/>
            </a:avLst>
          </a:prstGeom>
          <a:solidFill>
            <a:srgbClr val="FFFFE5"/>
          </a:solidFill>
          <a:ln w="19050">
            <a:solidFill>
              <a:srgbClr val="808000"/>
            </a:solidFill>
          </a:ln>
          <a:effectLst>
            <a:outerShdw blurRad="50800" dist="254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lIns="0" r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srgbClr val="808000"/>
                </a:solidFill>
                <a:effectLst/>
                <a:uLnTx/>
                <a:uFillTx/>
                <a:latin typeface="Source Sans Pro" panose="020B0503030403020204" pitchFamily="34" charset="0"/>
                <a:ea typeface="Source Sans Pro" panose="020B0503030403020204" pitchFamily="34" charset="0"/>
                <a:cs typeface="Calibri" panose="020F0502020204030204" pitchFamily="34" charset="0"/>
              </a:rPr>
              <a:t>1 </a:t>
            </a:r>
            <a:r>
              <a:rPr kumimoji="0" lang="en-US" sz="2400" b="1" i="0" u="none" strike="noStrike" kern="1200" cap="none" spc="0" normalizeH="0" baseline="0" noProof="0" dirty="0">
                <a:ln>
                  <a:noFill/>
                </a:ln>
                <a:solidFill>
                  <a:srgbClr val="808000"/>
                </a:solidFill>
                <a:effectLst/>
                <a:uLnTx/>
                <a:uFillTx/>
                <a:latin typeface="Source Sans Pro" panose="020B0503030403020204" pitchFamily="34" charset="0"/>
                <a:ea typeface="Source Sans Pro" panose="020B0503030403020204" pitchFamily="34" charset="0"/>
                <a:cs typeface="Calibri" panose="020F0502020204030204" pitchFamily="34" charset="0"/>
              </a:rPr>
              <a:t>typo</a:t>
            </a:r>
            <a:r>
              <a:rPr kumimoji="0" lang="en-US" sz="2400" i="0" u="none" strike="noStrike" kern="1200" cap="none" spc="0" normalizeH="0" baseline="0" noProof="0" dirty="0">
                <a:ln>
                  <a:noFill/>
                </a:ln>
                <a:solidFill>
                  <a:srgbClr val="808000"/>
                </a:solidFill>
                <a:effectLst/>
                <a:uLnTx/>
                <a:uFillTx/>
                <a:latin typeface="Source Sans Pro" panose="020B0503030403020204" pitchFamily="34" charset="0"/>
                <a:ea typeface="Source Sans Pro" panose="020B0503030403020204" pitchFamily="34" charset="0"/>
                <a:cs typeface="Calibri" panose="020F0502020204030204" pitchFamily="34" charset="0"/>
              </a:rPr>
              <a:t> in delegation found as the external NS was </a:t>
            </a:r>
            <a:r>
              <a:rPr kumimoji="0" lang="en-US" sz="2400" i="0" u="none" strike="noStrike" kern="1200" cap="none" spc="0" normalizeH="0" baseline="0" noProof="0" dirty="0" err="1">
                <a:ln>
                  <a:noFill/>
                </a:ln>
                <a:solidFill>
                  <a:srgbClr val="808000"/>
                </a:solidFill>
                <a:effectLst/>
                <a:uLnTx/>
                <a:uFillTx/>
                <a:latin typeface="Noto Mono" panose="020B0609030804020204" pitchFamily="49" charset="0"/>
                <a:ea typeface="Noto Mono" panose="020B0609030804020204" pitchFamily="49" charset="0"/>
                <a:cs typeface="Noto Mono" panose="020B0609030804020204" pitchFamily="49" charset="0"/>
              </a:rPr>
              <a:t>x.campus.</a:t>
            </a:r>
            <a:r>
              <a:rPr kumimoji="0" lang="en-US" sz="2400" b="1" i="0" u="none" strike="noStrike" kern="1200" cap="none" spc="0" normalizeH="0" baseline="0" noProof="0" dirty="0" err="1">
                <a:ln>
                  <a:noFill/>
                </a:ln>
                <a:solidFill>
                  <a:srgbClr val="808000"/>
                </a:solidFill>
                <a:effectLst/>
                <a:uLnTx/>
                <a:uFillTx/>
                <a:latin typeface="Noto Mono" panose="020B0609030804020204" pitchFamily="49" charset="0"/>
                <a:ea typeface="Noto Mono" panose="020B0609030804020204" pitchFamily="49" charset="0"/>
                <a:cs typeface="Noto Mono" panose="020B0609030804020204" pitchFamily="49" charset="0"/>
              </a:rPr>
              <a:t>ed</a:t>
            </a:r>
            <a:r>
              <a:rPr kumimoji="0" lang="en-US" sz="2400" b="1" i="0" u="none" strike="noStrike" kern="1200" cap="none" spc="0" normalizeH="0" baseline="0" noProof="0" dirty="0">
                <a:ln>
                  <a:noFill/>
                </a:ln>
                <a:solidFill>
                  <a:srgbClr val="808000"/>
                </a:solidFill>
                <a:effectLst/>
                <a:uLnTx/>
                <a:uFillTx/>
                <a:latin typeface="Noto Mono" panose="020B0609030804020204" pitchFamily="49" charset="0"/>
                <a:ea typeface="Noto Mono" panose="020B0609030804020204" pitchFamily="49" charset="0"/>
                <a:cs typeface="Noto Mono" panose="020B0609030804020204" pitchFamily="49" charset="0"/>
              </a:rPr>
              <a:t>.</a:t>
            </a:r>
          </a:p>
        </p:txBody>
      </p:sp>
    </p:spTree>
    <p:custDataLst>
      <p:tags r:id="rId1"/>
    </p:custDataLst>
    <p:extLst>
      <p:ext uri="{BB962C8B-B14F-4D97-AF65-F5344CB8AC3E}">
        <p14:creationId xmlns:p14="http://schemas.microsoft.com/office/powerpoint/2010/main" val="10008714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14419">
        <p159:morph option="byObject"/>
      </p:transition>
    </mc:Choice>
    <mc:Fallback xmlns="">
      <p:transition spd="slow" advTm="1441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p14">
            <a:extLst>
              <a:ext uri="{FF2B5EF4-FFF2-40B4-BE49-F238E27FC236}">
                <a16:creationId xmlns:a16="http://schemas.microsoft.com/office/drawing/2014/main" id="{F3939E82-1DF5-4DEF-94A0-4F7731CE5A18}"/>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cap="small" dirty="0">
                <a:solidFill>
                  <a:srgbClr val="546970"/>
                </a:solidFill>
                <a:latin typeface="Bookman Old Style" panose="02050604050505020204" pitchFamily="18" charset="0"/>
              </a:rPr>
              <a:t>GRoot</a:t>
            </a:r>
            <a:r>
              <a:rPr lang="en-US" sz="3200" b="1" kern="0" dirty="0">
                <a:solidFill>
                  <a:srgbClr val="546970"/>
                </a:solidFill>
                <a:latin typeface="Bookman Old Style" panose="02050604050505020204" pitchFamily="18" charset="0"/>
              </a:rPr>
              <a:t> End-to-End Design </a:t>
            </a:r>
          </a:p>
          <a:p>
            <a:pPr algn="ctr" defTabSz="914400"/>
            <a:r>
              <a:rPr lang="en-US" sz="3200" b="1" kern="0" dirty="0">
                <a:solidFill>
                  <a:srgbClr val="546970"/>
                </a:solidFill>
                <a:latin typeface="Bookman Old Style" panose="02050604050505020204" pitchFamily="18" charset="0"/>
              </a:rPr>
              <a:t>Example</a:t>
            </a:r>
          </a:p>
        </p:txBody>
      </p:sp>
      <p:grpSp>
        <p:nvGrpSpPr>
          <p:cNvPr id="27" name="Group 26">
            <a:extLst>
              <a:ext uri="{FF2B5EF4-FFF2-40B4-BE49-F238E27FC236}">
                <a16:creationId xmlns:a16="http://schemas.microsoft.com/office/drawing/2014/main" id="{FF611100-05B2-4189-B08E-6A61081FF210}"/>
              </a:ext>
            </a:extLst>
          </p:cNvPr>
          <p:cNvGrpSpPr/>
          <p:nvPr/>
        </p:nvGrpSpPr>
        <p:grpSpPr>
          <a:xfrm>
            <a:off x="717657" y="1668343"/>
            <a:ext cx="5541402" cy="1309556"/>
            <a:chOff x="3158461" y="1795534"/>
            <a:chExt cx="5541402" cy="1309556"/>
          </a:xfrm>
        </p:grpSpPr>
        <p:sp>
          <p:nvSpPr>
            <p:cNvPr id="12" name="Rectangle: Rounded Corners 11">
              <a:extLst>
                <a:ext uri="{FF2B5EF4-FFF2-40B4-BE49-F238E27FC236}">
                  <a16:creationId xmlns:a16="http://schemas.microsoft.com/office/drawing/2014/main" id="{59267051-9573-4FF2-A490-D9E285B39615}"/>
                </a:ext>
              </a:extLst>
            </p:cNvPr>
            <p:cNvSpPr/>
            <p:nvPr/>
          </p:nvSpPr>
          <p:spPr>
            <a:xfrm>
              <a:off x="3158461" y="1795534"/>
              <a:ext cx="5541402" cy="1309556"/>
            </a:xfrm>
            <a:prstGeom prst="roundRect">
              <a:avLst>
                <a:gd name="adj" fmla="val 640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D705CE-5BC4-4BDD-947C-EB84B575D261}"/>
                </a:ext>
              </a:extLst>
            </p:cNvPr>
            <p:cNvSpPr/>
            <p:nvPr/>
          </p:nvSpPr>
          <p:spPr>
            <a:xfrm>
              <a:off x="3284435" y="1887072"/>
              <a:ext cx="5302250" cy="1138773"/>
            </a:xfrm>
            <a:prstGeom prst="rect">
              <a:avLst/>
            </a:prstGeom>
            <a:solidFill>
              <a:schemeClr val="bg1"/>
            </a:solidFill>
            <a:ln>
              <a:solidFill>
                <a:schemeClr val="tx1"/>
              </a:solidFill>
            </a:ln>
          </p:spPr>
          <p:txBody>
            <a:bodyPr wrap="square">
              <a:spAutoFit/>
            </a:bodyPr>
            <a:lstStyle/>
            <a:p>
              <a:r>
                <a:rPr lang="en-US" sz="1700" dirty="0">
                  <a:solidFill>
                    <a:srgbClr val="000000"/>
                  </a:solidFill>
                  <a:latin typeface="Consolas" panose="020B0609020204030204" pitchFamily="49" charset="0"/>
                </a:rPr>
                <a:t>com.             IN  SOA …</a:t>
              </a:r>
            </a:p>
            <a:p>
              <a:r>
                <a:rPr lang="en-US" sz="1700" dirty="0">
                  <a:solidFill>
                    <a:srgbClr val="000000"/>
                  </a:solidFill>
                  <a:latin typeface="Consolas" panose="020B0609020204030204" pitchFamily="49" charset="0"/>
                </a:rPr>
                <a:t>mybankcard.com.  IN  NS  </a:t>
              </a:r>
              <a:r>
                <a:rPr lang="en-US" sz="1700" b="1" dirty="0">
                  <a:solidFill>
                    <a:srgbClr val="000000"/>
                  </a:solidFill>
                  <a:latin typeface="Consolas" panose="020B0609020204030204" pitchFamily="49" charset="0"/>
                </a:rPr>
                <a:t>ns1.fnni.com</a:t>
              </a:r>
            </a:p>
            <a:p>
              <a:r>
                <a:rPr lang="en-US" sz="1700" dirty="0">
                  <a:solidFill>
                    <a:srgbClr val="000000"/>
                  </a:solidFill>
                  <a:latin typeface="Consolas" panose="020B0609020204030204" pitchFamily="49" charset="0"/>
                </a:rPr>
                <a:t>mybankcard.com.  IN  NS  </a:t>
              </a:r>
              <a:r>
                <a:rPr lang="en-US" sz="1700" b="1" dirty="0">
                  <a:solidFill>
                    <a:srgbClr val="000000"/>
                  </a:solidFill>
                  <a:latin typeface="Consolas" panose="020B0609020204030204" pitchFamily="49" charset="0"/>
                </a:rPr>
                <a:t>ns2.fnni.net</a:t>
              </a:r>
            </a:p>
            <a:p>
              <a:r>
                <a:rPr lang="en-US" sz="1700" dirty="0">
                  <a:solidFill>
                    <a:srgbClr val="000000"/>
                  </a:solidFill>
                  <a:latin typeface="Consolas" panose="020B0609020204030204" pitchFamily="49" charset="0"/>
                </a:rPr>
                <a:t>ns1.fnni.com.    IN  A   216.205.207.204</a:t>
              </a:r>
            </a:p>
          </p:txBody>
        </p:sp>
      </p:grpSp>
      <p:grpSp>
        <p:nvGrpSpPr>
          <p:cNvPr id="28" name="Group 27">
            <a:extLst>
              <a:ext uri="{FF2B5EF4-FFF2-40B4-BE49-F238E27FC236}">
                <a16:creationId xmlns:a16="http://schemas.microsoft.com/office/drawing/2014/main" id="{8183BF42-6A35-430C-BC52-92BA9049EB88}"/>
              </a:ext>
            </a:extLst>
          </p:cNvPr>
          <p:cNvGrpSpPr/>
          <p:nvPr/>
        </p:nvGrpSpPr>
        <p:grpSpPr>
          <a:xfrm>
            <a:off x="172226" y="4058573"/>
            <a:ext cx="5541402" cy="2389127"/>
            <a:chOff x="172226" y="4058573"/>
            <a:chExt cx="5541402" cy="2389127"/>
          </a:xfrm>
        </p:grpSpPr>
        <p:sp>
          <p:nvSpPr>
            <p:cNvPr id="16" name="Rectangle: Rounded Corners 15">
              <a:extLst>
                <a:ext uri="{FF2B5EF4-FFF2-40B4-BE49-F238E27FC236}">
                  <a16:creationId xmlns:a16="http://schemas.microsoft.com/office/drawing/2014/main" id="{C9BFAEA0-0D46-4330-A238-1F99FBCB10B5}"/>
                </a:ext>
              </a:extLst>
            </p:cNvPr>
            <p:cNvSpPr/>
            <p:nvPr/>
          </p:nvSpPr>
          <p:spPr>
            <a:xfrm>
              <a:off x="172226" y="4058573"/>
              <a:ext cx="5541402" cy="2389127"/>
            </a:xfrm>
            <a:prstGeom prst="roundRect">
              <a:avLst>
                <a:gd name="adj" fmla="val 640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94D66A7-D1F1-43CE-9318-C4D1B516BE0A}"/>
                </a:ext>
              </a:extLst>
            </p:cNvPr>
            <p:cNvSpPr/>
            <p:nvPr/>
          </p:nvSpPr>
          <p:spPr>
            <a:xfrm>
              <a:off x="319203" y="4189379"/>
              <a:ext cx="5247449" cy="877163"/>
            </a:xfrm>
            <a:prstGeom prst="rect">
              <a:avLst/>
            </a:prstGeom>
            <a:solidFill>
              <a:schemeClr val="bg1"/>
            </a:solidFill>
            <a:ln>
              <a:solidFill>
                <a:schemeClr val="tx1"/>
              </a:solidFill>
            </a:ln>
          </p:spPr>
          <p:txBody>
            <a:bodyPr wrap="square">
              <a:spAutoFit/>
            </a:bodyPr>
            <a:lstStyle/>
            <a:p>
              <a:r>
                <a:rPr lang="en-US" sz="1700" dirty="0">
                  <a:solidFill>
                    <a:srgbClr val="000000"/>
                  </a:solidFill>
                  <a:latin typeface="Consolas" panose="020B0609020204030204" pitchFamily="49" charset="0"/>
                </a:rPr>
                <a:t>mybankcard.com.     IN NS    ns1.fnni.com</a:t>
              </a:r>
            </a:p>
            <a:p>
              <a:r>
                <a:rPr lang="en-US" sz="1700" dirty="0">
                  <a:solidFill>
                    <a:srgbClr val="000000"/>
                  </a:solidFill>
                  <a:latin typeface="Consolas" panose="020B0609020204030204" pitchFamily="49" charset="0"/>
                </a:rPr>
                <a:t>mybankcard.com.     IN NS    ns2.fnni.net</a:t>
              </a:r>
            </a:p>
            <a:p>
              <a:r>
                <a:rPr lang="en-US" sz="1700" dirty="0">
                  <a:solidFill>
                    <a:srgbClr val="000000"/>
                  </a:solidFill>
                  <a:latin typeface="Consolas" panose="020B0609020204030204" pitchFamily="49" charset="0"/>
                </a:rPr>
                <a:t>mybankcard.com.     IN </a:t>
              </a:r>
              <a:r>
                <a:rPr lang="en-US" sz="1700" b="1" dirty="0">
                  <a:solidFill>
                    <a:schemeClr val="accent3">
                      <a:lumMod val="75000"/>
                    </a:schemeClr>
                  </a:solidFill>
                  <a:latin typeface="Consolas" panose="020B0609020204030204" pitchFamily="49" charset="0"/>
                </a:rPr>
                <a:t>DNAME</a:t>
              </a:r>
              <a:r>
                <a:rPr lang="en-US" sz="1700" dirty="0">
                  <a:solidFill>
                    <a:srgbClr val="000000"/>
                  </a:solidFill>
                  <a:latin typeface="Consolas" panose="020B0609020204030204" pitchFamily="49" charset="0"/>
                </a:rPr>
                <a:t> bankcard.com</a:t>
              </a:r>
            </a:p>
          </p:txBody>
        </p:sp>
        <p:sp>
          <p:nvSpPr>
            <p:cNvPr id="20" name="Rectangle 19">
              <a:extLst>
                <a:ext uri="{FF2B5EF4-FFF2-40B4-BE49-F238E27FC236}">
                  <a16:creationId xmlns:a16="http://schemas.microsoft.com/office/drawing/2014/main" id="{812486D0-C95A-400D-AF24-31567CED50B7}"/>
                </a:ext>
              </a:extLst>
            </p:cNvPr>
            <p:cNvSpPr/>
            <p:nvPr/>
          </p:nvSpPr>
          <p:spPr>
            <a:xfrm>
              <a:off x="319203" y="5168332"/>
              <a:ext cx="5247449" cy="1138773"/>
            </a:xfrm>
            <a:prstGeom prst="rect">
              <a:avLst/>
            </a:prstGeom>
            <a:solidFill>
              <a:schemeClr val="bg1"/>
            </a:solidFill>
            <a:ln>
              <a:solidFill>
                <a:schemeClr val="tx1"/>
              </a:solidFill>
            </a:ln>
          </p:spPr>
          <p:txBody>
            <a:bodyPr wrap="square">
              <a:spAutoFit/>
            </a:bodyPr>
            <a:lstStyle/>
            <a:p>
              <a:r>
                <a:rPr lang="en-US" sz="1700" dirty="0">
                  <a:solidFill>
                    <a:srgbClr val="000000"/>
                  </a:solidFill>
                  <a:latin typeface="Consolas" panose="020B0609020204030204" pitchFamily="49" charset="0"/>
                </a:rPr>
                <a:t>www.bankcard.com.   IN AAAA 74d7::b94d::</a:t>
              </a:r>
            </a:p>
            <a:p>
              <a:r>
                <a:rPr lang="en-US" sz="1700" dirty="0">
                  <a:solidFill>
                    <a:srgbClr val="000000"/>
                  </a:solidFill>
                  <a:latin typeface="Consolas" panose="020B0609020204030204" pitchFamily="49" charset="0"/>
                </a:rPr>
                <a:t>www.bankcard.com.   IN A    204.58.233.75</a:t>
              </a:r>
            </a:p>
            <a:p>
              <a:r>
                <a:rPr lang="en-US" sz="1700" dirty="0">
                  <a:solidFill>
                    <a:srgbClr val="000000"/>
                  </a:solidFill>
                  <a:latin typeface="Consolas" panose="020B0609020204030204" pitchFamily="49" charset="0"/>
                </a:rPr>
                <a:t>email.bankcard.com. IN A    66.161.21.26</a:t>
              </a:r>
            </a:p>
            <a:p>
              <a:r>
                <a:rPr lang="en-US" sz="1700" b="1" dirty="0">
                  <a:solidFill>
                    <a:schemeClr val="accent3">
                      <a:lumMod val="75000"/>
                    </a:schemeClr>
                  </a:solidFill>
                  <a:latin typeface="Consolas" panose="020B0609020204030204" pitchFamily="49" charset="0"/>
                </a:rPr>
                <a:t>*.bankcard.com.     </a:t>
              </a:r>
              <a:r>
                <a:rPr lang="en-US" sz="1700" dirty="0">
                  <a:solidFill>
                    <a:srgbClr val="000000"/>
                  </a:solidFill>
                  <a:latin typeface="Consolas" panose="020B0609020204030204" pitchFamily="49" charset="0"/>
                </a:rPr>
                <a:t>IN </a:t>
              </a:r>
              <a:r>
                <a:rPr lang="en-US" sz="1700" b="1" dirty="0">
                  <a:solidFill>
                    <a:schemeClr val="accent3">
                      <a:lumMod val="75000"/>
                    </a:schemeClr>
                  </a:solidFill>
                  <a:latin typeface="Consolas" panose="020B0609020204030204" pitchFamily="49" charset="0"/>
                </a:rPr>
                <a:t>A</a:t>
              </a:r>
              <a:r>
                <a:rPr lang="en-US" sz="1700" dirty="0">
                  <a:solidFill>
                    <a:srgbClr val="000000"/>
                  </a:solidFill>
                  <a:latin typeface="Consolas" panose="020B0609020204030204" pitchFamily="49" charset="0"/>
                </a:rPr>
                <a:t>    204.58.233.244</a:t>
              </a:r>
            </a:p>
          </p:txBody>
        </p:sp>
      </p:grpSp>
      <p:grpSp>
        <p:nvGrpSpPr>
          <p:cNvPr id="29" name="Group 28">
            <a:extLst>
              <a:ext uri="{FF2B5EF4-FFF2-40B4-BE49-F238E27FC236}">
                <a16:creationId xmlns:a16="http://schemas.microsoft.com/office/drawing/2014/main" id="{43690D7B-C18B-482B-BB48-085EFBE1D902}"/>
              </a:ext>
            </a:extLst>
          </p:cNvPr>
          <p:cNvGrpSpPr/>
          <p:nvPr/>
        </p:nvGrpSpPr>
        <p:grpSpPr>
          <a:xfrm>
            <a:off x="6056899" y="4058573"/>
            <a:ext cx="5962875" cy="2389127"/>
            <a:chOff x="6056899" y="4058573"/>
            <a:chExt cx="5962875" cy="2389127"/>
          </a:xfrm>
        </p:grpSpPr>
        <p:sp>
          <p:nvSpPr>
            <p:cNvPr id="22" name="Rectangle: Rounded Corners 21">
              <a:extLst>
                <a:ext uri="{FF2B5EF4-FFF2-40B4-BE49-F238E27FC236}">
                  <a16:creationId xmlns:a16="http://schemas.microsoft.com/office/drawing/2014/main" id="{204CEFC3-88D0-4936-BC15-CD7368840E0B}"/>
                </a:ext>
              </a:extLst>
            </p:cNvPr>
            <p:cNvSpPr/>
            <p:nvPr/>
          </p:nvSpPr>
          <p:spPr>
            <a:xfrm>
              <a:off x="6056899" y="4058573"/>
              <a:ext cx="5962875" cy="2389127"/>
            </a:xfrm>
            <a:prstGeom prst="roundRect">
              <a:avLst>
                <a:gd name="adj" fmla="val 6403"/>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D9A70F3-B2AD-4B17-9EB0-9560603156D0}"/>
                </a:ext>
              </a:extLst>
            </p:cNvPr>
            <p:cNvSpPr/>
            <p:nvPr/>
          </p:nvSpPr>
          <p:spPr>
            <a:xfrm>
              <a:off x="6176477" y="4189379"/>
              <a:ext cx="5743608" cy="877163"/>
            </a:xfrm>
            <a:prstGeom prst="rect">
              <a:avLst/>
            </a:prstGeom>
            <a:solidFill>
              <a:schemeClr val="bg1"/>
            </a:solidFill>
            <a:ln>
              <a:solidFill>
                <a:schemeClr val="tx1"/>
              </a:solidFill>
            </a:ln>
          </p:spPr>
          <p:txBody>
            <a:bodyPr wrap="square">
              <a:spAutoFit/>
            </a:bodyPr>
            <a:lstStyle/>
            <a:p>
              <a:r>
                <a:rPr lang="en-US" sz="1700" dirty="0">
                  <a:solidFill>
                    <a:srgbClr val="000000"/>
                  </a:solidFill>
                  <a:latin typeface="Consolas" panose="020B0609020204030204" pitchFamily="49" charset="0"/>
                </a:rPr>
                <a:t>mybankcard.com.     IN NS    ns1.fnni.com</a:t>
              </a:r>
            </a:p>
            <a:p>
              <a:r>
                <a:rPr lang="en-US" sz="1700" dirty="0">
                  <a:solidFill>
                    <a:srgbClr val="000000"/>
                  </a:solidFill>
                  <a:latin typeface="Consolas" panose="020B0609020204030204" pitchFamily="49" charset="0"/>
                </a:rPr>
                <a:t>mybankcard.com.     IN NS    ns2.fnni.net</a:t>
              </a:r>
            </a:p>
            <a:p>
              <a:r>
                <a:rPr lang="en-US" sz="1700" dirty="0">
                  <a:solidFill>
                    <a:srgbClr val="000000"/>
                  </a:solidFill>
                  <a:latin typeface="Consolas" panose="020B0609020204030204" pitchFamily="49" charset="0"/>
                </a:rPr>
                <a:t>mybankcard.com.     IN </a:t>
              </a:r>
              <a:r>
                <a:rPr lang="en-US" sz="1700" dirty="0">
                  <a:latin typeface="Consolas" panose="020B0609020204030204" pitchFamily="49" charset="0"/>
                </a:rPr>
                <a:t>DNAME</a:t>
              </a:r>
              <a:r>
                <a:rPr lang="en-US" sz="1700" dirty="0">
                  <a:solidFill>
                    <a:srgbClr val="000000"/>
                  </a:solidFill>
                  <a:latin typeface="Consolas" panose="020B0609020204030204" pitchFamily="49" charset="0"/>
                </a:rPr>
                <a:t> bankcard.com</a:t>
              </a:r>
            </a:p>
          </p:txBody>
        </p:sp>
        <p:sp>
          <p:nvSpPr>
            <p:cNvPr id="26" name="Rectangle 25">
              <a:extLst>
                <a:ext uri="{FF2B5EF4-FFF2-40B4-BE49-F238E27FC236}">
                  <a16:creationId xmlns:a16="http://schemas.microsoft.com/office/drawing/2014/main" id="{213E980F-A7FC-401E-BF18-303C057DBDDA}"/>
                </a:ext>
              </a:extLst>
            </p:cNvPr>
            <p:cNvSpPr/>
            <p:nvPr/>
          </p:nvSpPr>
          <p:spPr>
            <a:xfrm>
              <a:off x="6176476" y="5168332"/>
              <a:ext cx="5743609" cy="1138773"/>
            </a:xfrm>
            <a:prstGeom prst="rect">
              <a:avLst/>
            </a:prstGeom>
            <a:solidFill>
              <a:schemeClr val="bg1"/>
            </a:solidFill>
            <a:ln>
              <a:solidFill>
                <a:schemeClr val="tx1"/>
              </a:solidFill>
            </a:ln>
          </p:spPr>
          <p:txBody>
            <a:bodyPr wrap="square">
              <a:spAutoFit/>
            </a:bodyPr>
            <a:lstStyle/>
            <a:p>
              <a:r>
                <a:rPr lang="en-US" sz="1700" dirty="0">
                  <a:solidFill>
                    <a:srgbClr val="000000"/>
                  </a:solidFill>
                  <a:latin typeface="Consolas" panose="020B0609020204030204" pitchFamily="49" charset="0"/>
                </a:rPr>
                <a:t>www.bankcard.com.   IN AAAA  74d7::b94d::</a:t>
              </a:r>
            </a:p>
            <a:p>
              <a:r>
                <a:rPr lang="en-US" sz="1700" dirty="0">
                  <a:solidFill>
                    <a:srgbClr val="000000"/>
                  </a:solidFill>
                  <a:latin typeface="Consolas" panose="020B0609020204030204" pitchFamily="49" charset="0"/>
                </a:rPr>
                <a:t>www.bankcard.com.   IN A     204.58.233.75</a:t>
              </a:r>
            </a:p>
            <a:p>
              <a:r>
                <a:rPr lang="en-US" sz="1700" dirty="0">
                  <a:solidFill>
                    <a:srgbClr val="000000"/>
                  </a:solidFill>
                  <a:latin typeface="Consolas" panose="020B0609020204030204" pitchFamily="49" charset="0"/>
                </a:rPr>
                <a:t>email.bankcard.com. IN A     66.161.21.26</a:t>
              </a:r>
            </a:p>
            <a:p>
              <a:r>
                <a:rPr lang="en-US" sz="1700" b="1" dirty="0">
                  <a:solidFill>
                    <a:schemeClr val="accent3">
                      <a:lumMod val="75000"/>
                    </a:schemeClr>
                  </a:solidFill>
                  <a:latin typeface="Consolas" panose="020B0609020204030204" pitchFamily="49" charset="0"/>
                </a:rPr>
                <a:t>*.bankcard.com.     </a:t>
              </a:r>
              <a:r>
                <a:rPr lang="en-US" sz="1700" dirty="0">
                  <a:solidFill>
                    <a:srgbClr val="000000"/>
                  </a:solidFill>
                  <a:latin typeface="Consolas" panose="020B0609020204030204" pitchFamily="49" charset="0"/>
                </a:rPr>
                <a:t>IN </a:t>
              </a:r>
              <a:r>
                <a:rPr lang="en-US" sz="1700" b="1" dirty="0">
                  <a:solidFill>
                    <a:schemeClr val="accent3">
                      <a:lumMod val="75000"/>
                    </a:schemeClr>
                  </a:solidFill>
                  <a:latin typeface="Consolas" panose="020B0609020204030204" pitchFamily="49" charset="0"/>
                </a:rPr>
                <a:t>CNAME</a:t>
              </a:r>
              <a:r>
                <a:rPr lang="en-US" sz="1700" dirty="0">
                  <a:solidFill>
                    <a:srgbClr val="000000"/>
                  </a:solidFill>
                  <a:latin typeface="Consolas" panose="020B0609020204030204" pitchFamily="49" charset="0"/>
                </a:rPr>
                <a:t> www.bankcard.com.</a:t>
              </a:r>
            </a:p>
          </p:txBody>
        </p:sp>
      </p:grpSp>
      <p:pic>
        <p:nvPicPr>
          <p:cNvPr id="38" name="Picture 37" descr="A picture containing electronics&#10;&#10;Description generated with high confidence">
            <a:extLst>
              <a:ext uri="{FF2B5EF4-FFF2-40B4-BE49-F238E27FC236}">
                <a16:creationId xmlns:a16="http://schemas.microsoft.com/office/drawing/2014/main" id="{70F4E243-E0FA-4BB8-8E9A-5DAED6971241}"/>
              </a:ext>
            </a:extLst>
          </p:cNvPr>
          <p:cNvPicPr>
            <a:picLocks noChangeAspect="1"/>
          </p:cNvPicPr>
          <p:nvPr/>
        </p:nvPicPr>
        <p:blipFill rotWithShape="1">
          <a:blip r:embed="rId4"/>
          <a:srcRect l="551" t="2069" r="5199" b="18979"/>
          <a:stretch/>
        </p:blipFill>
        <p:spPr>
          <a:xfrm>
            <a:off x="172226" y="865464"/>
            <a:ext cx="648965" cy="818250"/>
          </a:xfrm>
          <a:custGeom>
            <a:avLst/>
            <a:gdLst>
              <a:gd name="connsiteX0" fmla="*/ 631906 w 1023544"/>
              <a:gd name="connsiteY0" fmla="*/ 0 h 1413983"/>
              <a:gd name="connsiteX1" fmla="*/ 1023194 w 1023544"/>
              <a:gd name="connsiteY1" fmla="*/ 184278 h 1413983"/>
              <a:gd name="connsiteX2" fmla="*/ 1023012 w 1023544"/>
              <a:gd name="connsiteY2" fmla="*/ 1111785 h 1413983"/>
              <a:gd name="connsiteX3" fmla="*/ 567824 w 1023544"/>
              <a:gd name="connsiteY3" fmla="*/ 1402183 h 1413983"/>
              <a:gd name="connsiteX4" fmla="*/ 0 w 1023544"/>
              <a:gd name="connsiteY4" fmla="*/ 1264855 h 1413983"/>
              <a:gd name="connsiteX5" fmla="*/ 24170 w 1023544"/>
              <a:gd name="connsiteY5" fmla="*/ 334340 h 14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44" h="1413983">
                <a:moveTo>
                  <a:pt x="631906" y="0"/>
                </a:moveTo>
                <a:lnTo>
                  <a:pt x="1023194" y="184278"/>
                </a:lnTo>
                <a:cubicBezTo>
                  <a:pt x="1024476" y="560583"/>
                  <a:pt x="1021730" y="735480"/>
                  <a:pt x="1023012" y="1111785"/>
                </a:cubicBezTo>
                <a:cubicBezTo>
                  <a:pt x="928319" y="1295971"/>
                  <a:pt x="665818" y="1348476"/>
                  <a:pt x="567824" y="1402183"/>
                </a:cubicBezTo>
                <a:cubicBezTo>
                  <a:pt x="397322" y="1427695"/>
                  <a:pt x="71811" y="1424031"/>
                  <a:pt x="0" y="1264855"/>
                </a:cubicBezTo>
                <a:lnTo>
                  <a:pt x="24170" y="334340"/>
                </a:lnTo>
                <a:close/>
              </a:path>
            </a:pathLst>
          </a:custGeom>
          <a:noFill/>
        </p:spPr>
      </p:pic>
      <p:sp>
        <p:nvSpPr>
          <p:cNvPr id="41" name="Google Shape;65;p14">
            <a:extLst>
              <a:ext uri="{FF2B5EF4-FFF2-40B4-BE49-F238E27FC236}">
                <a16:creationId xmlns:a16="http://schemas.microsoft.com/office/drawing/2014/main" id="{C62A6724-5A15-4CFE-98EC-2473CA3C2782}"/>
              </a:ext>
            </a:extLst>
          </p:cNvPr>
          <p:cNvSpPr txBox="1">
            <a:spLocks/>
          </p:cNvSpPr>
          <p:nvPr/>
        </p:nvSpPr>
        <p:spPr>
          <a:xfrm>
            <a:off x="529134" y="1033431"/>
            <a:ext cx="3206538" cy="44924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2000" b="1" kern="0" dirty="0">
                <a:solidFill>
                  <a:srgbClr val="808000"/>
                </a:solidFill>
                <a:latin typeface="Bookman Old Style" panose="02050604050505020204" pitchFamily="18" charset="0"/>
              </a:rPr>
              <a:t>a.gtld-servers.net.</a:t>
            </a:r>
          </a:p>
        </p:txBody>
      </p:sp>
      <p:sp>
        <p:nvSpPr>
          <p:cNvPr id="45" name="Google Shape;65;p14">
            <a:extLst>
              <a:ext uri="{FF2B5EF4-FFF2-40B4-BE49-F238E27FC236}">
                <a16:creationId xmlns:a16="http://schemas.microsoft.com/office/drawing/2014/main" id="{66876D23-979F-46D4-BF38-C79B9F10F81E}"/>
              </a:ext>
            </a:extLst>
          </p:cNvPr>
          <p:cNvSpPr txBox="1">
            <a:spLocks/>
          </p:cNvSpPr>
          <p:nvPr/>
        </p:nvSpPr>
        <p:spPr>
          <a:xfrm>
            <a:off x="172226" y="3293615"/>
            <a:ext cx="3206538" cy="44924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2000" b="1" kern="0" dirty="0">
                <a:solidFill>
                  <a:srgbClr val="808000"/>
                </a:solidFill>
                <a:latin typeface="Bookman Old Style" panose="02050604050505020204" pitchFamily="18" charset="0"/>
              </a:rPr>
              <a:t>ns1.fnni.com.</a:t>
            </a:r>
          </a:p>
        </p:txBody>
      </p:sp>
      <p:sp>
        <p:nvSpPr>
          <p:cNvPr id="49" name="Google Shape;65;p14">
            <a:extLst>
              <a:ext uri="{FF2B5EF4-FFF2-40B4-BE49-F238E27FC236}">
                <a16:creationId xmlns:a16="http://schemas.microsoft.com/office/drawing/2014/main" id="{5D695B82-8AB3-4E6D-83EF-E70A14F8C8EC}"/>
              </a:ext>
            </a:extLst>
          </p:cNvPr>
          <p:cNvSpPr txBox="1">
            <a:spLocks/>
          </p:cNvSpPr>
          <p:nvPr/>
        </p:nvSpPr>
        <p:spPr>
          <a:xfrm>
            <a:off x="5831798" y="3377236"/>
            <a:ext cx="3206538" cy="44924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2000" b="1" kern="0" dirty="0">
                <a:solidFill>
                  <a:srgbClr val="808000"/>
                </a:solidFill>
                <a:latin typeface="Bookman Old Style" panose="02050604050505020204" pitchFamily="18" charset="0"/>
              </a:rPr>
              <a:t>ns2.fnni.net.</a:t>
            </a:r>
          </a:p>
        </p:txBody>
      </p:sp>
      <p:pic>
        <p:nvPicPr>
          <p:cNvPr id="51" name="Picture 50" descr="A picture containing electronics&#10;&#10;Description generated with high confidence">
            <a:extLst>
              <a:ext uri="{FF2B5EF4-FFF2-40B4-BE49-F238E27FC236}">
                <a16:creationId xmlns:a16="http://schemas.microsoft.com/office/drawing/2014/main" id="{9924C42F-75D3-44A6-829C-843312BA3D2F}"/>
              </a:ext>
            </a:extLst>
          </p:cNvPr>
          <p:cNvPicPr>
            <a:picLocks noChangeAspect="1"/>
          </p:cNvPicPr>
          <p:nvPr/>
        </p:nvPicPr>
        <p:blipFill rotWithShape="1">
          <a:blip r:embed="rId4"/>
          <a:srcRect l="551" t="2069" r="5199" b="18979"/>
          <a:stretch/>
        </p:blipFill>
        <p:spPr>
          <a:xfrm>
            <a:off x="97045" y="3138533"/>
            <a:ext cx="648965" cy="818250"/>
          </a:xfrm>
          <a:custGeom>
            <a:avLst/>
            <a:gdLst>
              <a:gd name="connsiteX0" fmla="*/ 631906 w 1023544"/>
              <a:gd name="connsiteY0" fmla="*/ 0 h 1413983"/>
              <a:gd name="connsiteX1" fmla="*/ 1023194 w 1023544"/>
              <a:gd name="connsiteY1" fmla="*/ 184278 h 1413983"/>
              <a:gd name="connsiteX2" fmla="*/ 1023012 w 1023544"/>
              <a:gd name="connsiteY2" fmla="*/ 1111785 h 1413983"/>
              <a:gd name="connsiteX3" fmla="*/ 567824 w 1023544"/>
              <a:gd name="connsiteY3" fmla="*/ 1402183 h 1413983"/>
              <a:gd name="connsiteX4" fmla="*/ 0 w 1023544"/>
              <a:gd name="connsiteY4" fmla="*/ 1264855 h 1413983"/>
              <a:gd name="connsiteX5" fmla="*/ 24170 w 1023544"/>
              <a:gd name="connsiteY5" fmla="*/ 334340 h 14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44" h="1413983">
                <a:moveTo>
                  <a:pt x="631906" y="0"/>
                </a:moveTo>
                <a:lnTo>
                  <a:pt x="1023194" y="184278"/>
                </a:lnTo>
                <a:cubicBezTo>
                  <a:pt x="1024476" y="560583"/>
                  <a:pt x="1021730" y="735480"/>
                  <a:pt x="1023012" y="1111785"/>
                </a:cubicBezTo>
                <a:cubicBezTo>
                  <a:pt x="928319" y="1295971"/>
                  <a:pt x="665818" y="1348476"/>
                  <a:pt x="567824" y="1402183"/>
                </a:cubicBezTo>
                <a:cubicBezTo>
                  <a:pt x="397322" y="1427695"/>
                  <a:pt x="71811" y="1424031"/>
                  <a:pt x="0" y="1264855"/>
                </a:cubicBezTo>
                <a:lnTo>
                  <a:pt x="24170" y="334340"/>
                </a:lnTo>
                <a:close/>
              </a:path>
            </a:pathLst>
          </a:custGeom>
          <a:noFill/>
        </p:spPr>
      </p:pic>
      <p:pic>
        <p:nvPicPr>
          <p:cNvPr id="53" name="Picture 52" descr="A picture containing electronics&#10;&#10;Description generated with high confidence">
            <a:extLst>
              <a:ext uri="{FF2B5EF4-FFF2-40B4-BE49-F238E27FC236}">
                <a16:creationId xmlns:a16="http://schemas.microsoft.com/office/drawing/2014/main" id="{3208CF08-79FE-4318-A703-16FA3EF56887}"/>
              </a:ext>
            </a:extLst>
          </p:cNvPr>
          <p:cNvPicPr>
            <a:picLocks noChangeAspect="1"/>
          </p:cNvPicPr>
          <p:nvPr/>
        </p:nvPicPr>
        <p:blipFill rotWithShape="1">
          <a:blip r:embed="rId4"/>
          <a:srcRect l="551" t="2069" r="5199" b="18979"/>
          <a:stretch/>
        </p:blipFill>
        <p:spPr>
          <a:xfrm>
            <a:off x="5764296" y="3225375"/>
            <a:ext cx="648965" cy="818250"/>
          </a:xfrm>
          <a:custGeom>
            <a:avLst/>
            <a:gdLst>
              <a:gd name="connsiteX0" fmla="*/ 631906 w 1023544"/>
              <a:gd name="connsiteY0" fmla="*/ 0 h 1413983"/>
              <a:gd name="connsiteX1" fmla="*/ 1023194 w 1023544"/>
              <a:gd name="connsiteY1" fmla="*/ 184278 h 1413983"/>
              <a:gd name="connsiteX2" fmla="*/ 1023012 w 1023544"/>
              <a:gd name="connsiteY2" fmla="*/ 1111785 h 1413983"/>
              <a:gd name="connsiteX3" fmla="*/ 567824 w 1023544"/>
              <a:gd name="connsiteY3" fmla="*/ 1402183 h 1413983"/>
              <a:gd name="connsiteX4" fmla="*/ 0 w 1023544"/>
              <a:gd name="connsiteY4" fmla="*/ 1264855 h 1413983"/>
              <a:gd name="connsiteX5" fmla="*/ 24170 w 1023544"/>
              <a:gd name="connsiteY5" fmla="*/ 334340 h 141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3544" h="1413983">
                <a:moveTo>
                  <a:pt x="631906" y="0"/>
                </a:moveTo>
                <a:lnTo>
                  <a:pt x="1023194" y="184278"/>
                </a:lnTo>
                <a:cubicBezTo>
                  <a:pt x="1024476" y="560583"/>
                  <a:pt x="1021730" y="735480"/>
                  <a:pt x="1023012" y="1111785"/>
                </a:cubicBezTo>
                <a:cubicBezTo>
                  <a:pt x="928319" y="1295971"/>
                  <a:pt x="665818" y="1348476"/>
                  <a:pt x="567824" y="1402183"/>
                </a:cubicBezTo>
                <a:cubicBezTo>
                  <a:pt x="397322" y="1427695"/>
                  <a:pt x="71811" y="1424031"/>
                  <a:pt x="0" y="1264855"/>
                </a:cubicBezTo>
                <a:lnTo>
                  <a:pt x="24170" y="334340"/>
                </a:lnTo>
                <a:close/>
              </a:path>
            </a:pathLst>
          </a:custGeom>
          <a:noFill/>
        </p:spPr>
      </p:pic>
    </p:spTree>
    <p:custDataLst>
      <p:tags r:id="rId1"/>
    </p:custDataLst>
    <p:extLst>
      <p:ext uri="{BB962C8B-B14F-4D97-AF65-F5344CB8AC3E}">
        <p14:creationId xmlns:p14="http://schemas.microsoft.com/office/powerpoint/2010/main" val="2183184363"/>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Google Shape;65;p14">
            <a:extLst>
              <a:ext uri="{FF2B5EF4-FFF2-40B4-BE49-F238E27FC236}">
                <a16:creationId xmlns:a16="http://schemas.microsoft.com/office/drawing/2014/main" id="{CE8C5FC9-2E93-49A0-8081-3AA5E7F0FE09}"/>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Building the Label Graph For Query EC Generation</a:t>
            </a:r>
          </a:p>
        </p:txBody>
      </p:sp>
      <p:sp>
        <p:nvSpPr>
          <p:cNvPr id="508" name="Rectangle: Rounded Corners 11">
            <a:extLst>
              <a:ext uri="{FF2B5EF4-FFF2-40B4-BE49-F238E27FC236}">
                <a16:creationId xmlns:a16="http://schemas.microsoft.com/office/drawing/2014/main" id="{DDC5A55E-8FDC-4B04-BB93-D58B49BA8681}"/>
              </a:ext>
            </a:extLst>
          </p:cNvPr>
          <p:cNvSpPr/>
          <p:nvPr/>
        </p:nvSpPr>
        <p:spPr>
          <a:xfrm>
            <a:off x="1974382" y="2287918"/>
            <a:ext cx="1713914" cy="356369"/>
          </a:xfrm>
          <a:prstGeom prst="roundRect">
            <a:avLst/>
          </a:prstGeom>
          <a:solidFill>
            <a:srgbClr val="1C8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FFFFFF"/>
                </a:solidFill>
                <a:latin typeface="Calibri" panose="020F0502020204030204"/>
              </a:rPr>
              <a:t>com</a:t>
            </a: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09" name="Rectangle: Rounded Corners 11">
            <a:extLst>
              <a:ext uri="{FF2B5EF4-FFF2-40B4-BE49-F238E27FC236}">
                <a16:creationId xmlns:a16="http://schemas.microsoft.com/office/drawing/2014/main" id="{3A927B83-A6DD-401E-809F-2ACA500A96F8}"/>
              </a:ext>
            </a:extLst>
          </p:cNvPr>
          <p:cNvSpPr/>
          <p:nvPr/>
        </p:nvSpPr>
        <p:spPr>
          <a:xfrm>
            <a:off x="7724303" y="2287918"/>
            <a:ext cx="1713914" cy="356369"/>
          </a:xfrm>
          <a:prstGeom prst="roundRect">
            <a:avLst/>
          </a:prstGeom>
          <a:solidFill>
            <a:srgbClr val="1C8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edu</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0" name="Rectangle: Rounded Corners 11">
            <a:extLst>
              <a:ext uri="{FF2B5EF4-FFF2-40B4-BE49-F238E27FC236}">
                <a16:creationId xmlns:a16="http://schemas.microsoft.com/office/drawing/2014/main" id="{AAA1D204-DB9A-48AF-B7EB-874CBC3AEC22}"/>
              </a:ext>
            </a:extLst>
          </p:cNvPr>
          <p:cNvSpPr/>
          <p:nvPr/>
        </p:nvSpPr>
        <p:spPr>
          <a:xfrm>
            <a:off x="9946820" y="2248888"/>
            <a:ext cx="856564" cy="356369"/>
          </a:xfrm>
          <a:prstGeom prst="roundRect">
            <a:avLst/>
          </a:prstGeom>
          <a:solidFill>
            <a:srgbClr val="1C80A4"/>
          </a:solidFill>
          <a:ln w="76200" cap="flat" cmpd="sng" algn="ctr">
            <a:solidFill>
              <a:srgbClr val="FFFF00"/>
            </a:solid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1" name="Rectangle: Rounded Corners 11">
            <a:extLst>
              <a:ext uri="{FF2B5EF4-FFF2-40B4-BE49-F238E27FC236}">
                <a16:creationId xmlns:a16="http://schemas.microsoft.com/office/drawing/2014/main" id="{2D20A956-6362-4A6C-BF10-66917613EBB7}"/>
              </a:ext>
            </a:extLst>
          </p:cNvPr>
          <p:cNvSpPr/>
          <p:nvPr/>
        </p:nvSpPr>
        <p:spPr>
          <a:xfrm>
            <a:off x="4187171" y="3128638"/>
            <a:ext cx="1380721" cy="356369"/>
          </a:xfrm>
          <a:prstGeom prst="round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mybankcard</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2" name="Rectangle: Rounded Corners 511">
            <a:extLst>
              <a:ext uri="{FF2B5EF4-FFF2-40B4-BE49-F238E27FC236}">
                <a16:creationId xmlns:a16="http://schemas.microsoft.com/office/drawing/2014/main" id="{35012966-F52E-4758-860A-A78EDF917C92}"/>
              </a:ext>
            </a:extLst>
          </p:cNvPr>
          <p:cNvSpPr/>
          <p:nvPr/>
        </p:nvSpPr>
        <p:spPr>
          <a:xfrm>
            <a:off x="5640676" y="3123616"/>
            <a:ext cx="973660" cy="356369"/>
          </a:xfrm>
          <a:prstGeom prst="round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fnni</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3" name="Rectangle: Rounded Corners 11">
            <a:extLst>
              <a:ext uri="{FF2B5EF4-FFF2-40B4-BE49-F238E27FC236}">
                <a16:creationId xmlns:a16="http://schemas.microsoft.com/office/drawing/2014/main" id="{0F779BAA-12AD-4652-810E-71B3FB279B70}"/>
              </a:ext>
            </a:extLst>
          </p:cNvPr>
          <p:cNvSpPr/>
          <p:nvPr/>
        </p:nvSpPr>
        <p:spPr>
          <a:xfrm>
            <a:off x="6736336" y="3123616"/>
            <a:ext cx="566645" cy="356369"/>
          </a:xfrm>
          <a:prstGeom prst="roundRect">
            <a:avLst/>
          </a:prstGeom>
          <a:solidFill>
            <a:schemeClr val="accent5"/>
          </a:solidFill>
          <a:ln w="76200" cap="flat" cmpd="sng" algn="ctr">
            <a:solidFill>
              <a:srgbClr val="FFFF00"/>
            </a:solidFill>
            <a:prstDash val="solid"/>
            <a:miter lim="800000"/>
          </a:ln>
          <a:effectLst/>
        </p:spPr>
        <p:txBody>
          <a:bodyPr rtlCol="0" anchor="ctr"/>
          <a:lstStyle/>
          <a:p>
            <a:pPr algn="ctr" defTabSz="914400">
              <a:defRPr/>
            </a:pPr>
            <a:r>
              <a:rPr lang="en-US" dirty="0">
                <a:solidFill>
                  <a:schemeClr val="bg1"/>
                </a:solidFill>
              </a:rPr>
              <a:t>𝛼</a:t>
            </a:r>
          </a:p>
        </p:txBody>
      </p:sp>
      <p:sp>
        <p:nvSpPr>
          <p:cNvPr id="514" name="Rectangle: Rounded Corners 11">
            <a:extLst>
              <a:ext uri="{FF2B5EF4-FFF2-40B4-BE49-F238E27FC236}">
                <a16:creationId xmlns:a16="http://schemas.microsoft.com/office/drawing/2014/main" id="{0EA0E72F-0539-4AFE-BF42-534FB5AB70F3}"/>
              </a:ext>
            </a:extLst>
          </p:cNvPr>
          <p:cNvSpPr/>
          <p:nvPr/>
        </p:nvSpPr>
        <p:spPr>
          <a:xfrm>
            <a:off x="8043166" y="3090298"/>
            <a:ext cx="1076188" cy="356369"/>
          </a:xfrm>
          <a:prstGeom prst="round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fnni</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15" name="Straight Connector 514">
            <a:extLst>
              <a:ext uri="{FF2B5EF4-FFF2-40B4-BE49-F238E27FC236}">
                <a16:creationId xmlns:a16="http://schemas.microsoft.com/office/drawing/2014/main" id="{F682AE0F-4A04-404F-8065-F027C8708A3E}"/>
              </a:ext>
            </a:extLst>
          </p:cNvPr>
          <p:cNvCxnSpPr>
            <a:cxnSpLocks/>
            <a:stCxn id="564" idx="2"/>
          </p:cNvCxnSpPr>
          <p:nvPr/>
        </p:nvCxnSpPr>
        <p:spPr>
          <a:xfrm>
            <a:off x="6419438" y="1685386"/>
            <a:ext cx="0" cy="302385"/>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16" name="Straight Connector 515">
            <a:extLst>
              <a:ext uri="{FF2B5EF4-FFF2-40B4-BE49-F238E27FC236}">
                <a16:creationId xmlns:a16="http://schemas.microsoft.com/office/drawing/2014/main" id="{3CF98A40-877D-45EE-92EE-126D1594675A}"/>
              </a:ext>
            </a:extLst>
          </p:cNvPr>
          <p:cNvCxnSpPr>
            <a:cxnSpLocks/>
          </p:cNvCxnSpPr>
          <p:nvPr/>
        </p:nvCxnSpPr>
        <p:spPr>
          <a:xfrm flipV="1">
            <a:off x="2831339" y="1987771"/>
            <a:ext cx="7543763" cy="20567"/>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17" name="Straight Connector 516">
            <a:extLst>
              <a:ext uri="{FF2B5EF4-FFF2-40B4-BE49-F238E27FC236}">
                <a16:creationId xmlns:a16="http://schemas.microsoft.com/office/drawing/2014/main" id="{10F0F756-1C2E-4385-8A89-0592E2D09C61}"/>
              </a:ext>
            </a:extLst>
          </p:cNvPr>
          <p:cNvCxnSpPr>
            <a:endCxn id="508" idx="0"/>
          </p:cNvCxnSpPr>
          <p:nvPr/>
        </p:nvCxnSpPr>
        <p:spPr>
          <a:xfrm>
            <a:off x="2831339" y="2006599"/>
            <a:ext cx="0" cy="28131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18" name="Straight Connector 517">
            <a:extLst>
              <a:ext uri="{FF2B5EF4-FFF2-40B4-BE49-F238E27FC236}">
                <a16:creationId xmlns:a16="http://schemas.microsoft.com/office/drawing/2014/main" id="{6FD2CD7E-292E-45F6-B75D-55762E659BDE}"/>
              </a:ext>
            </a:extLst>
          </p:cNvPr>
          <p:cNvCxnSpPr/>
          <p:nvPr/>
        </p:nvCxnSpPr>
        <p:spPr>
          <a:xfrm>
            <a:off x="10375102" y="1987771"/>
            <a:ext cx="0" cy="26962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23" name="Rectangle: Rounded Corners 11">
            <a:extLst>
              <a:ext uri="{FF2B5EF4-FFF2-40B4-BE49-F238E27FC236}">
                <a16:creationId xmlns:a16="http://schemas.microsoft.com/office/drawing/2014/main" id="{FE491659-C152-400C-961E-3E79470969D7}"/>
              </a:ext>
            </a:extLst>
          </p:cNvPr>
          <p:cNvSpPr/>
          <p:nvPr/>
        </p:nvSpPr>
        <p:spPr>
          <a:xfrm>
            <a:off x="1673453" y="3123616"/>
            <a:ext cx="1144075" cy="356369"/>
          </a:xfrm>
          <a:prstGeom prst="round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bankcard</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24" name="Straight Connector 523">
            <a:extLst>
              <a:ext uri="{FF2B5EF4-FFF2-40B4-BE49-F238E27FC236}">
                <a16:creationId xmlns:a16="http://schemas.microsoft.com/office/drawing/2014/main" id="{C11D4026-017C-4279-A472-14A79FDAC880}"/>
              </a:ext>
            </a:extLst>
          </p:cNvPr>
          <p:cNvCxnSpPr>
            <a:stCxn id="508" idx="2"/>
          </p:cNvCxnSpPr>
          <p:nvPr/>
        </p:nvCxnSpPr>
        <p:spPr>
          <a:xfrm>
            <a:off x="2831339" y="2644287"/>
            <a:ext cx="0" cy="212650"/>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5" name="Straight Connector 524">
            <a:extLst>
              <a:ext uri="{FF2B5EF4-FFF2-40B4-BE49-F238E27FC236}">
                <a16:creationId xmlns:a16="http://schemas.microsoft.com/office/drawing/2014/main" id="{A65C31E0-63FA-4756-97FE-0600FFCDF516}"/>
              </a:ext>
            </a:extLst>
          </p:cNvPr>
          <p:cNvCxnSpPr>
            <a:cxnSpLocks/>
          </p:cNvCxnSpPr>
          <p:nvPr/>
        </p:nvCxnSpPr>
        <p:spPr>
          <a:xfrm>
            <a:off x="2240614" y="2865351"/>
            <a:ext cx="4788139" cy="0"/>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6" name="Straight Connector 525">
            <a:extLst>
              <a:ext uri="{FF2B5EF4-FFF2-40B4-BE49-F238E27FC236}">
                <a16:creationId xmlns:a16="http://schemas.microsoft.com/office/drawing/2014/main" id="{B46D82D2-0DDC-422D-95AA-49F11CE1187B}"/>
              </a:ext>
            </a:extLst>
          </p:cNvPr>
          <p:cNvCxnSpPr>
            <a:cxnSpLocks/>
            <a:endCxn id="523" idx="0"/>
          </p:cNvCxnSpPr>
          <p:nvPr/>
        </p:nvCxnSpPr>
        <p:spPr>
          <a:xfrm>
            <a:off x="2245491" y="2855914"/>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7" name="Straight Connector 526">
            <a:extLst>
              <a:ext uri="{FF2B5EF4-FFF2-40B4-BE49-F238E27FC236}">
                <a16:creationId xmlns:a16="http://schemas.microsoft.com/office/drawing/2014/main" id="{EFAD6D8E-00F5-4DC2-9C97-E1BE9CBA5AD7}"/>
              </a:ext>
            </a:extLst>
          </p:cNvPr>
          <p:cNvCxnSpPr/>
          <p:nvPr/>
        </p:nvCxnSpPr>
        <p:spPr>
          <a:xfrm>
            <a:off x="4888914" y="2855914"/>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8" name="Straight Connector 527">
            <a:extLst>
              <a:ext uri="{FF2B5EF4-FFF2-40B4-BE49-F238E27FC236}">
                <a16:creationId xmlns:a16="http://schemas.microsoft.com/office/drawing/2014/main" id="{703D56CD-2E46-42F7-8634-CB6EFD58E180}"/>
              </a:ext>
            </a:extLst>
          </p:cNvPr>
          <p:cNvCxnSpPr/>
          <p:nvPr/>
        </p:nvCxnSpPr>
        <p:spPr>
          <a:xfrm>
            <a:off x="6127506" y="2855914"/>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9" name="Straight Connector 528">
            <a:extLst>
              <a:ext uri="{FF2B5EF4-FFF2-40B4-BE49-F238E27FC236}">
                <a16:creationId xmlns:a16="http://schemas.microsoft.com/office/drawing/2014/main" id="{69A11F91-3095-4484-95D0-1FBC17DB1298}"/>
              </a:ext>
            </a:extLst>
          </p:cNvPr>
          <p:cNvCxnSpPr/>
          <p:nvPr/>
        </p:nvCxnSpPr>
        <p:spPr>
          <a:xfrm>
            <a:off x="7028753" y="2865351"/>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30" name="Straight Connector 529">
            <a:extLst>
              <a:ext uri="{FF2B5EF4-FFF2-40B4-BE49-F238E27FC236}">
                <a16:creationId xmlns:a16="http://schemas.microsoft.com/office/drawing/2014/main" id="{A36A1657-F0FB-4228-81F5-EE4F1682B622}"/>
              </a:ext>
            </a:extLst>
          </p:cNvPr>
          <p:cNvCxnSpPr>
            <a:stCxn id="509" idx="2"/>
            <a:endCxn id="514" idx="0"/>
          </p:cNvCxnSpPr>
          <p:nvPr/>
        </p:nvCxnSpPr>
        <p:spPr>
          <a:xfrm>
            <a:off x="8581260" y="2644287"/>
            <a:ext cx="0" cy="44601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36" name="Rectangle: Rounded Corners 11">
            <a:extLst>
              <a:ext uri="{FF2B5EF4-FFF2-40B4-BE49-F238E27FC236}">
                <a16:creationId xmlns:a16="http://schemas.microsoft.com/office/drawing/2014/main" id="{4B730CD9-754F-457D-858A-C719923CEF5D}"/>
              </a:ext>
            </a:extLst>
          </p:cNvPr>
          <p:cNvSpPr/>
          <p:nvPr/>
        </p:nvSpPr>
        <p:spPr>
          <a:xfrm>
            <a:off x="7799502" y="3902808"/>
            <a:ext cx="669531"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ns1</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38" name="Rectangle: Rounded Corners 11">
            <a:extLst>
              <a:ext uri="{FF2B5EF4-FFF2-40B4-BE49-F238E27FC236}">
                <a16:creationId xmlns:a16="http://schemas.microsoft.com/office/drawing/2014/main" id="{C2CB2E6D-4629-4FA4-9BCC-5F26429AF8AE}"/>
              </a:ext>
            </a:extLst>
          </p:cNvPr>
          <p:cNvSpPr/>
          <p:nvPr/>
        </p:nvSpPr>
        <p:spPr>
          <a:xfrm>
            <a:off x="8994559" y="3902809"/>
            <a:ext cx="669189" cy="356369"/>
          </a:xfrm>
          <a:prstGeom prst="roundRect">
            <a:avLst/>
          </a:prstGeom>
          <a:solidFill>
            <a:schemeClr val="accent4">
              <a:lumMod val="75000"/>
            </a:schemeClr>
          </a:solidFill>
          <a:ln w="76200" cap="flat" cmpd="sng" algn="ctr">
            <a:solidFill>
              <a:srgbClr val="FFFF00"/>
            </a:solid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2" name="Rectangle: Rounded Corners 11">
            <a:extLst>
              <a:ext uri="{FF2B5EF4-FFF2-40B4-BE49-F238E27FC236}">
                <a16:creationId xmlns:a16="http://schemas.microsoft.com/office/drawing/2014/main" id="{99311C2F-4BFA-455C-842C-E63056D1E886}"/>
              </a:ext>
            </a:extLst>
          </p:cNvPr>
          <p:cNvSpPr/>
          <p:nvPr/>
        </p:nvSpPr>
        <p:spPr>
          <a:xfrm>
            <a:off x="666276" y="3902805"/>
            <a:ext cx="710275"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www</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3" name="Rectangle: Rounded Corners 11">
            <a:extLst>
              <a:ext uri="{FF2B5EF4-FFF2-40B4-BE49-F238E27FC236}">
                <a16:creationId xmlns:a16="http://schemas.microsoft.com/office/drawing/2014/main" id="{82A56672-23F4-403A-96A8-BC2BF163F28A}"/>
              </a:ext>
            </a:extLst>
          </p:cNvPr>
          <p:cNvSpPr/>
          <p:nvPr/>
        </p:nvSpPr>
        <p:spPr>
          <a:xfrm>
            <a:off x="4484965" y="3902806"/>
            <a:ext cx="786487" cy="356369"/>
          </a:xfrm>
          <a:prstGeom prst="roundRect">
            <a:avLst/>
          </a:prstGeom>
          <a:solidFill>
            <a:schemeClr val="accent4">
              <a:lumMod val="75000"/>
            </a:schemeClr>
          </a:solidFill>
          <a:ln w="76200" cap="flat" cmpd="sng" algn="ctr">
            <a:solidFill>
              <a:srgbClr val="FFFF00"/>
            </a:solid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45" name="Straight Connector 544">
            <a:extLst>
              <a:ext uri="{FF2B5EF4-FFF2-40B4-BE49-F238E27FC236}">
                <a16:creationId xmlns:a16="http://schemas.microsoft.com/office/drawing/2014/main" id="{3B8F52B2-D503-4E1C-B8FB-C0D7FDE2FC96}"/>
              </a:ext>
            </a:extLst>
          </p:cNvPr>
          <p:cNvCxnSpPr>
            <a:cxnSpLocks/>
            <a:stCxn id="511" idx="2"/>
            <a:endCxn id="543" idx="0"/>
          </p:cNvCxnSpPr>
          <p:nvPr/>
        </p:nvCxnSpPr>
        <p:spPr>
          <a:xfrm>
            <a:off x="4877532" y="3485007"/>
            <a:ext cx="677" cy="41779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47" name="Straight Connector 546">
            <a:extLst>
              <a:ext uri="{FF2B5EF4-FFF2-40B4-BE49-F238E27FC236}">
                <a16:creationId xmlns:a16="http://schemas.microsoft.com/office/drawing/2014/main" id="{C41A09EC-B6A7-4ED3-AEDE-B40EBF8C50BF}"/>
              </a:ext>
            </a:extLst>
          </p:cNvPr>
          <p:cNvCxnSpPr>
            <a:cxnSpLocks/>
          </p:cNvCxnSpPr>
          <p:nvPr/>
        </p:nvCxnSpPr>
        <p:spPr>
          <a:xfrm>
            <a:off x="8140074" y="3672572"/>
            <a:ext cx="1196572" cy="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49" name="Straight Connector 548">
            <a:extLst>
              <a:ext uri="{FF2B5EF4-FFF2-40B4-BE49-F238E27FC236}">
                <a16:creationId xmlns:a16="http://schemas.microsoft.com/office/drawing/2014/main" id="{48B7D747-4493-4846-A009-0351CE837AEF}"/>
              </a:ext>
            </a:extLst>
          </p:cNvPr>
          <p:cNvCxnSpPr>
            <a:cxnSpLocks/>
            <a:endCxn id="536" idx="0"/>
          </p:cNvCxnSpPr>
          <p:nvPr/>
        </p:nvCxnSpPr>
        <p:spPr>
          <a:xfrm>
            <a:off x="8134268" y="3672570"/>
            <a:ext cx="0" cy="23023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50" name="Straight Connector 549">
            <a:extLst>
              <a:ext uri="{FF2B5EF4-FFF2-40B4-BE49-F238E27FC236}">
                <a16:creationId xmlns:a16="http://schemas.microsoft.com/office/drawing/2014/main" id="{BC0103B7-8E01-4407-8B2A-82000EC52BE0}"/>
              </a:ext>
            </a:extLst>
          </p:cNvPr>
          <p:cNvCxnSpPr>
            <a:cxnSpLocks/>
          </p:cNvCxnSpPr>
          <p:nvPr/>
        </p:nvCxnSpPr>
        <p:spPr>
          <a:xfrm>
            <a:off x="9326652" y="3672570"/>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56" name="Rectangle: Rounded Corners 11">
            <a:extLst>
              <a:ext uri="{FF2B5EF4-FFF2-40B4-BE49-F238E27FC236}">
                <a16:creationId xmlns:a16="http://schemas.microsoft.com/office/drawing/2014/main" id="{9D886359-5C23-4EC7-A14E-C9DEA9BD6AD1}"/>
              </a:ext>
            </a:extLst>
          </p:cNvPr>
          <p:cNvSpPr/>
          <p:nvPr/>
        </p:nvSpPr>
        <p:spPr>
          <a:xfrm>
            <a:off x="7797640" y="4593394"/>
            <a:ext cx="669531" cy="356369"/>
          </a:xfrm>
          <a:prstGeom prst="roundRect">
            <a:avLst/>
          </a:prstGeom>
          <a:ln w="76200">
            <a:solidFill>
              <a:srgbClr val="FFFF00"/>
            </a:solid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59" name="Straight Connector 558">
            <a:extLst>
              <a:ext uri="{FF2B5EF4-FFF2-40B4-BE49-F238E27FC236}">
                <a16:creationId xmlns:a16="http://schemas.microsoft.com/office/drawing/2014/main" id="{108287F4-1878-4B9C-8F80-4EB5690FCB18}"/>
              </a:ext>
            </a:extLst>
          </p:cNvPr>
          <p:cNvCxnSpPr>
            <a:cxnSpLocks/>
            <a:stCxn id="536" idx="2"/>
            <a:endCxn id="556" idx="0"/>
          </p:cNvCxnSpPr>
          <p:nvPr/>
        </p:nvCxnSpPr>
        <p:spPr>
          <a:xfrm flipH="1">
            <a:off x="8132406" y="4259177"/>
            <a:ext cx="1862" cy="334217"/>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64" name="Rectangle: Rounded Corners 22">
            <a:extLst>
              <a:ext uri="{FF2B5EF4-FFF2-40B4-BE49-F238E27FC236}">
                <a16:creationId xmlns:a16="http://schemas.microsoft.com/office/drawing/2014/main" id="{33609B7D-88ED-478B-AFEE-0B24F85DE428}"/>
              </a:ext>
            </a:extLst>
          </p:cNvPr>
          <p:cNvSpPr/>
          <p:nvPr/>
        </p:nvSpPr>
        <p:spPr>
          <a:xfrm>
            <a:off x="5810123" y="1322740"/>
            <a:ext cx="1218630" cy="362646"/>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a:t>
            </a:r>
          </a:p>
        </p:txBody>
      </p:sp>
      <p:cxnSp>
        <p:nvCxnSpPr>
          <p:cNvPr id="5" name="Straight Connector 4">
            <a:extLst>
              <a:ext uri="{FF2B5EF4-FFF2-40B4-BE49-F238E27FC236}">
                <a16:creationId xmlns:a16="http://schemas.microsoft.com/office/drawing/2014/main" id="{D512FABE-837B-4B7E-A85C-336B85D690D5}"/>
              </a:ext>
            </a:extLst>
          </p:cNvPr>
          <p:cNvCxnSpPr>
            <a:cxnSpLocks/>
            <a:endCxn id="509" idx="0"/>
          </p:cNvCxnSpPr>
          <p:nvPr/>
        </p:nvCxnSpPr>
        <p:spPr>
          <a:xfrm>
            <a:off x="8581260" y="1987771"/>
            <a:ext cx="0" cy="300147"/>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28" name="Straight Connector 27">
            <a:extLst>
              <a:ext uri="{FF2B5EF4-FFF2-40B4-BE49-F238E27FC236}">
                <a16:creationId xmlns:a16="http://schemas.microsoft.com/office/drawing/2014/main" id="{B957EF25-947B-4C09-B651-DC516A105587}"/>
              </a:ext>
            </a:extLst>
          </p:cNvPr>
          <p:cNvCxnSpPr>
            <a:cxnSpLocks/>
          </p:cNvCxnSpPr>
          <p:nvPr/>
        </p:nvCxnSpPr>
        <p:spPr>
          <a:xfrm>
            <a:off x="8581260" y="3446667"/>
            <a:ext cx="0" cy="23023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49" name="Rectangle: Rounded Corners 11">
            <a:extLst>
              <a:ext uri="{FF2B5EF4-FFF2-40B4-BE49-F238E27FC236}">
                <a16:creationId xmlns:a16="http://schemas.microsoft.com/office/drawing/2014/main" id="{BBD4DB8B-CFC1-4800-83CF-E785FB4D6DD1}"/>
              </a:ext>
            </a:extLst>
          </p:cNvPr>
          <p:cNvSpPr/>
          <p:nvPr/>
        </p:nvSpPr>
        <p:spPr>
          <a:xfrm>
            <a:off x="5474780" y="3902806"/>
            <a:ext cx="669531"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ns1</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0" name="Rectangle: Rounded Corners 11">
            <a:extLst>
              <a:ext uri="{FF2B5EF4-FFF2-40B4-BE49-F238E27FC236}">
                <a16:creationId xmlns:a16="http://schemas.microsoft.com/office/drawing/2014/main" id="{011B24EE-D1F9-4986-A3D4-3D9D8B1DEC77}"/>
              </a:ext>
            </a:extLst>
          </p:cNvPr>
          <p:cNvSpPr/>
          <p:nvPr/>
        </p:nvSpPr>
        <p:spPr>
          <a:xfrm>
            <a:off x="6669837" y="3902807"/>
            <a:ext cx="669189" cy="356369"/>
          </a:xfrm>
          <a:prstGeom prst="roundRect">
            <a:avLst/>
          </a:prstGeom>
          <a:solidFill>
            <a:schemeClr val="accent4">
              <a:lumMod val="75000"/>
            </a:schemeClr>
          </a:solidFill>
          <a:ln w="76200" cap="flat" cmpd="sng" algn="ctr">
            <a:solidFill>
              <a:srgbClr val="FFFF00"/>
            </a:solid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1" name="Straight Connector 50">
            <a:extLst>
              <a:ext uri="{FF2B5EF4-FFF2-40B4-BE49-F238E27FC236}">
                <a16:creationId xmlns:a16="http://schemas.microsoft.com/office/drawing/2014/main" id="{E90405A0-17E0-40E9-A63B-0E09293805A8}"/>
              </a:ext>
            </a:extLst>
          </p:cNvPr>
          <p:cNvCxnSpPr>
            <a:cxnSpLocks/>
          </p:cNvCxnSpPr>
          <p:nvPr/>
        </p:nvCxnSpPr>
        <p:spPr>
          <a:xfrm>
            <a:off x="5799553" y="3672571"/>
            <a:ext cx="1212371" cy="0"/>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 name="Straight Connector 51">
            <a:extLst>
              <a:ext uri="{FF2B5EF4-FFF2-40B4-BE49-F238E27FC236}">
                <a16:creationId xmlns:a16="http://schemas.microsoft.com/office/drawing/2014/main" id="{9929FE63-9972-43EA-84A2-5C685742CFC1}"/>
              </a:ext>
            </a:extLst>
          </p:cNvPr>
          <p:cNvCxnSpPr>
            <a:cxnSpLocks/>
            <a:endCxn id="49" idx="0"/>
          </p:cNvCxnSpPr>
          <p:nvPr/>
        </p:nvCxnSpPr>
        <p:spPr>
          <a:xfrm>
            <a:off x="5809546" y="3672568"/>
            <a:ext cx="0" cy="23023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3" name="Straight Connector 52">
            <a:extLst>
              <a:ext uri="{FF2B5EF4-FFF2-40B4-BE49-F238E27FC236}">
                <a16:creationId xmlns:a16="http://schemas.microsoft.com/office/drawing/2014/main" id="{50A412AA-0E9B-4ABC-BAB7-A813D33D7473}"/>
              </a:ext>
            </a:extLst>
          </p:cNvPr>
          <p:cNvCxnSpPr>
            <a:cxnSpLocks/>
          </p:cNvCxnSpPr>
          <p:nvPr/>
        </p:nvCxnSpPr>
        <p:spPr>
          <a:xfrm>
            <a:off x="7001930" y="3672568"/>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4" name="Rectangle: Rounded Corners 11">
            <a:extLst>
              <a:ext uri="{FF2B5EF4-FFF2-40B4-BE49-F238E27FC236}">
                <a16:creationId xmlns:a16="http://schemas.microsoft.com/office/drawing/2014/main" id="{670DE98E-8CEC-4C02-818E-F25E5CF56EA5}"/>
              </a:ext>
            </a:extLst>
          </p:cNvPr>
          <p:cNvSpPr/>
          <p:nvPr/>
        </p:nvSpPr>
        <p:spPr>
          <a:xfrm>
            <a:off x="5472918" y="4593392"/>
            <a:ext cx="669531" cy="356369"/>
          </a:xfrm>
          <a:prstGeom prst="roundRect">
            <a:avLst/>
          </a:prstGeom>
          <a:ln w="76200">
            <a:solidFill>
              <a:srgbClr val="FFFF00"/>
            </a:solid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FC078AD2-DB7E-4086-9FD0-F84433448A41}"/>
              </a:ext>
            </a:extLst>
          </p:cNvPr>
          <p:cNvCxnSpPr>
            <a:cxnSpLocks/>
            <a:stCxn id="49" idx="2"/>
            <a:endCxn id="54" idx="0"/>
          </p:cNvCxnSpPr>
          <p:nvPr/>
        </p:nvCxnSpPr>
        <p:spPr>
          <a:xfrm flipH="1">
            <a:off x="5807684" y="4259175"/>
            <a:ext cx="1862" cy="334217"/>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6" name="Straight Connector 55">
            <a:extLst>
              <a:ext uri="{FF2B5EF4-FFF2-40B4-BE49-F238E27FC236}">
                <a16:creationId xmlns:a16="http://schemas.microsoft.com/office/drawing/2014/main" id="{B56C0491-AA09-4CF1-87C5-D06EE9D63739}"/>
              </a:ext>
            </a:extLst>
          </p:cNvPr>
          <p:cNvCxnSpPr>
            <a:cxnSpLocks/>
          </p:cNvCxnSpPr>
          <p:nvPr/>
        </p:nvCxnSpPr>
        <p:spPr>
          <a:xfrm>
            <a:off x="6256538" y="3479985"/>
            <a:ext cx="0" cy="19691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63" name="Rectangle: Rounded Corners 11">
            <a:extLst>
              <a:ext uri="{FF2B5EF4-FFF2-40B4-BE49-F238E27FC236}">
                <a16:creationId xmlns:a16="http://schemas.microsoft.com/office/drawing/2014/main" id="{1960E1AB-7DFD-4F0A-BBFA-E372F65132CD}"/>
              </a:ext>
            </a:extLst>
          </p:cNvPr>
          <p:cNvSpPr/>
          <p:nvPr/>
        </p:nvSpPr>
        <p:spPr>
          <a:xfrm>
            <a:off x="1557645" y="3902805"/>
            <a:ext cx="840209"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email</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48" name="Rectangle: Rounded Corners 11">
            <a:extLst>
              <a:ext uri="{FF2B5EF4-FFF2-40B4-BE49-F238E27FC236}">
                <a16:creationId xmlns:a16="http://schemas.microsoft.com/office/drawing/2014/main" id="{46A4A5EC-F678-45FC-A42E-DDD802EE1555}"/>
              </a:ext>
            </a:extLst>
          </p:cNvPr>
          <p:cNvSpPr/>
          <p:nvPr/>
        </p:nvSpPr>
        <p:spPr>
          <a:xfrm>
            <a:off x="2675098" y="3902804"/>
            <a:ext cx="496564"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49" name="Rectangle: Rounded Corners 11">
            <a:extLst>
              <a:ext uri="{FF2B5EF4-FFF2-40B4-BE49-F238E27FC236}">
                <a16:creationId xmlns:a16="http://schemas.microsoft.com/office/drawing/2014/main" id="{45893767-83B0-4DBD-8F55-F595AF9E53FA}"/>
              </a:ext>
            </a:extLst>
          </p:cNvPr>
          <p:cNvSpPr/>
          <p:nvPr/>
        </p:nvSpPr>
        <p:spPr>
          <a:xfrm>
            <a:off x="3410627" y="3902804"/>
            <a:ext cx="641058" cy="356369"/>
          </a:xfrm>
          <a:prstGeom prst="roundRect">
            <a:avLst/>
          </a:prstGeom>
          <a:solidFill>
            <a:schemeClr val="accent4">
              <a:lumMod val="75000"/>
            </a:schemeClr>
          </a:solidFill>
          <a:ln w="76200" cap="flat" cmpd="sng" algn="ctr">
            <a:solidFill>
              <a:srgbClr val="FFFF00"/>
            </a:solid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52" name="Rectangle: Rounded Corners 11">
            <a:extLst>
              <a:ext uri="{FF2B5EF4-FFF2-40B4-BE49-F238E27FC236}">
                <a16:creationId xmlns:a16="http://schemas.microsoft.com/office/drawing/2014/main" id="{3670EC56-B5D1-45AC-8727-E1C0A090D3A9}"/>
              </a:ext>
            </a:extLst>
          </p:cNvPr>
          <p:cNvSpPr/>
          <p:nvPr/>
        </p:nvSpPr>
        <p:spPr>
          <a:xfrm>
            <a:off x="688315" y="4593392"/>
            <a:ext cx="669531" cy="356369"/>
          </a:xfrm>
          <a:prstGeom prst="roundRect">
            <a:avLst/>
          </a:prstGeom>
          <a:ln w="76200">
            <a:solidFill>
              <a:srgbClr val="FFFF00"/>
            </a:solid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453" name="Straight Connector 452">
            <a:extLst>
              <a:ext uri="{FF2B5EF4-FFF2-40B4-BE49-F238E27FC236}">
                <a16:creationId xmlns:a16="http://schemas.microsoft.com/office/drawing/2014/main" id="{1F8A8C31-1126-4180-8A94-52611352328F}"/>
              </a:ext>
            </a:extLst>
          </p:cNvPr>
          <p:cNvCxnSpPr>
            <a:cxnSpLocks/>
            <a:stCxn id="542" idx="2"/>
            <a:endCxn id="452" idx="0"/>
          </p:cNvCxnSpPr>
          <p:nvPr/>
        </p:nvCxnSpPr>
        <p:spPr>
          <a:xfrm>
            <a:off x="1021414" y="4259174"/>
            <a:ext cx="1667" cy="33421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455" name="Rectangle: Rounded Corners 11">
            <a:extLst>
              <a:ext uri="{FF2B5EF4-FFF2-40B4-BE49-F238E27FC236}">
                <a16:creationId xmlns:a16="http://schemas.microsoft.com/office/drawing/2014/main" id="{81ABE987-59F1-47F6-8786-F1E16A59C2CB}"/>
              </a:ext>
            </a:extLst>
          </p:cNvPr>
          <p:cNvSpPr/>
          <p:nvPr/>
        </p:nvSpPr>
        <p:spPr>
          <a:xfrm>
            <a:off x="1639708" y="4593392"/>
            <a:ext cx="669531" cy="356369"/>
          </a:xfrm>
          <a:prstGeom prst="roundRect">
            <a:avLst/>
          </a:prstGeom>
          <a:ln w="76200">
            <a:solidFill>
              <a:srgbClr val="FFFF00"/>
            </a:solid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456" name="Straight Connector 455">
            <a:extLst>
              <a:ext uri="{FF2B5EF4-FFF2-40B4-BE49-F238E27FC236}">
                <a16:creationId xmlns:a16="http://schemas.microsoft.com/office/drawing/2014/main" id="{135FD989-67B8-4EE0-BDA7-B59E6313118A}"/>
              </a:ext>
            </a:extLst>
          </p:cNvPr>
          <p:cNvCxnSpPr>
            <a:cxnSpLocks/>
            <a:stCxn id="63" idx="2"/>
            <a:endCxn id="455" idx="0"/>
          </p:cNvCxnSpPr>
          <p:nvPr/>
        </p:nvCxnSpPr>
        <p:spPr>
          <a:xfrm flipH="1">
            <a:off x="1974474" y="4259174"/>
            <a:ext cx="3276" cy="33421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458" name="Rectangle: Rounded Corners 11">
            <a:extLst>
              <a:ext uri="{FF2B5EF4-FFF2-40B4-BE49-F238E27FC236}">
                <a16:creationId xmlns:a16="http://schemas.microsoft.com/office/drawing/2014/main" id="{48E87C1F-41C2-43BA-B67F-E17982D6E81C}"/>
              </a:ext>
            </a:extLst>
          </p:cNvPr>
          <p:cNvSpPr/>
          <p:nvPr/>
        </p:nvSpPr>
        <p:spPr>
          <a:xfrm>
            <a:off x="2587407" y="4593392"/>
            <a:ext cx="669531" cy="356369"/>
          </a:xfrm>
          <a:prstGeom prst="roundRect">
            <a:avLst/>
          </a:prstGeom>
          <a:ln w="76200">
            <a:solidFill>
              <a:srgbClr val="FFFF00"/>
            </a:solid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459" name="Straight Connector 458">
            <a:extLst>
              <a:ext uri="{FF2B5EF4-FFF2-40B4-BE49-F238E27FC236}">
                <a16:creationId xmlns:a16="http://schemas.microsoft.com/office/drawing/2014/main" id="{772A4482-8C00-4C7E-A52A-024803C3B487}"/>
              </a:ext>
            </a:extLst>
          </p:cNvPr>
          <p:cNvCxnSpPr>
            <a:cxnSpLocks/>
            <a:stCxn id="448" idx="2"/>
            <a:endCxn id="458" idx="0"/>
          </p:cNvCxnSpPr>
          <p:nvPr/>
        </p:nvCxnSpPr>
        <p:spPr>
          <a:xfrm flipH="1">
            <a:off x="2922173" y="4259173"/>
            <a:ext cx="1207" cy="33421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5" name="Straight Connector 464">
            <a:extLst>
              <a:ext uri="{FF2B5EF4-FFF2-40B4-BE49-F238E27FC236}">
                <a16:creationId xmlns:a16="http://schemas.microsoft.com/office/drawing/2014/main" id="{64445AD6-2F80-4CE5-97A2-E77F9F2B6E21}"/>
              </a:ext>
            </a:extLst>
          </p:cNvPr>
          <p:cNvCxnSpPr>
            <a:cxnSpLocks/>
          </p:cNvCxnSpPr>
          <p:nvPr/>
        </p:nvCxnSpPr>
        <p:spPr>
          <a:xfrm>
            <a:off x="1021414" y="3666633"/>
            <a:ext cx="2721281" cy="564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6" name="Straight Connector 465">
            <a:extLst>
              <a:ext uri="{FF2B5EF4-FFF2-40B4-BE49-F238E27FC236}">
                <a16:creationId xmlns:a16="http://schemas.microsoft.com/office/drawing/2014/main" id="{367735BA-3446-42DF-B810-1D75E69DF162}"/>
              </a:ext>
            </a:extLst>
          </p:cNvPr>
          <p:cNvCxnSpPr>
            <a:cxnSpLocks/>
          </p:cNvCxnSpPr>
          <p:nvPr/>
        </p:nvCxnSpPr>
        <p:spPr>
          <a:xfrm>
            <a:off x="2222394" y="3479982"/>
            <a:ext cx="0" cy="19691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7" name="Straight Connector 466">
            <a:extLst>
              <a:ext uri="{FF2B5EF4-FFF2-40B4-BE49-F238E27FC236}">
                <a16:creationId xmlns:a16="http://schemas.microsoft.com/office/drawing/2014/main" id="{8BCD00D4-0A53-4313-9297-7EDE4CD4295D}"/>
              </a:ext>
            </a:extLst>
          </p:cNvPr>
          <p:cNvCxnSpPr>
            <a:cxnSpLocks/>
          </p:cNvCxnSpPr>
          <p:nvPr/>
        </p:nvCxnSpPr>
        <p:spPr>
          <a:xfrm>
            <a:off x="1021414" y="3672568"/>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8" name="Straight Connector 467">
            <a:extLst>
              <a:ext uri="{FF2B5EF4-FFF2-40B4-BE49-F238E27FC236}">
                <a16:creationId xmlns:a16="http://schemas.microsoft.com/office/drawing/2014/main" id="{D2E62C5F-BDEA-4D8A-88DA-9FDE3168E6B9}"/>
              </a:ext>
            </a:extLst>
          </p:cNvPr>
          <p:cNvCxnSpPr>
            <a:cxnSpLocks/>
          </p:cNvCxnSpPr>
          <p:nvPr/>
        </p:nvCxnSpPr>
        <p:spPr>
          <a:xfrm>
            <a:off x="1981683" y="3666633"/>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9" name="Straight Connector 468">
            <a:extLst>
              <a:ext uri="{FF2B5EF4-FFF2-40B4-BE49-F238E27FC236}">
                <a16:creationId xmlns:a16="http://schemas.microsoft.com/office/drawing/2014/main" id="{3E67CB9C-F365-4A2A-B9AB-6269393A0B53}"/>
              </a:ext>
            </a:extLst>
          </p:cNvPr>
          <p:cNvCxnSpPr>
            <a:cxnSpLocks/>
          </p:cNvCxnSpPr>
          <p:nvPr/>
        </p:nvCxnSpPr>
        <p:spPr>
          <a:xfrm>
            <a:off x="2930411" y="3666633"/>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70" name="Straight Connector 469">
            <a:extLst>
              <a:ext uri="{FF2B5EF4-FFF2-40B4-BE49-F238E27FC236}">
                <a16:creationId xmlns:a16="http://schemas.microsoft.com/office/drawing/2014/main" id="{C60BBAD6-7D32-4503-B853-A52CEF6BACCE}"/>
              </a:ext>
            </a:extLst>
          </p:cNvPr>
          <p:cNvCxnSpPr>
            <a:cxnSpLocks/>
          </p:cNvCxnSpPr>
          <p:nvPr/>
        </p:nvCxnSpPr>
        <p:spPr>
          <a:xfrm>
            <a:off x="3736889" y="3672282"/>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2" name="Rectangle: Rounded Corners 11">
            <a:extLst>
              <a:ext uri="{FF2B5EF4-FFF2-40B4-BE49-F238E27FC236}">
                <a16:creationId xmlns:a16="http://schemas.microsoft.com/office/drawing/2014/main" id="{11A5CAB9-03F2-4E70-8575-3A78F0B12FFD}"/>
              </a:ext>
            </a:extLst>
          </p:cNvPr>
          <p:cNvSpPr/>
          <p:nvPr/>
        </p:nvSpPr>
        <p:spPr>
          <a:xfrm>
            <a:off x="9516541" y="3090298"/>
            <a:ext cx="566645" cy="356369"/>
          </a:xfrm>
          <a:prstGeom prst="roundRect">
            <a:avLst/>
          </a:prstGeom>
          <a:solidFill>
            <a:schemeClr val="accent5"/>
          </a:solidFill>
          <a:ln w="76200" cap="flat" cmpd="sng" algn="ctr">
            <a:solidFill>
              <a:srgbClr val="FFFF00"/>
            </a:solidFill>
            <a:prstDash val="solid"/>
            <a:miter lim="800000"/>
          </a:ln>
          <a:effectLst/>
        </p:spPr>
        <p:txBody>
          <a:bodyPr rtlCol="0" anchor="ctr"/>
          <a:lstStyle/>
          <a:p>
            <a:pPr algn="ctr" defTabSz="914400">
              <a:defRPr/>
            </a:pPr>
            <a:r>
              <a:rPr lang="en-US" dirty="0">
                <a:solidFill>
                  <a:schemeClr val="bg1"/>
                </a:solidFill>
              </a:rPr>
              <a:t>𝛼</a:t>
            </a:r>
          </a:p>
        </p:txBody>
      </p:sp>
      <p:cxnSp>
        <p:nvCxnSpPr>
          <p:cNvPr id="3" name="Straight Connector 2">
            <a:extLst>
              <a:ext uri="{FF2B5EF4-FFF2-40B4-BE49-F238E27FC236}">
                <a16:creationId xmlns:a16="http://schemas.microsoft.com/office/drawing/2014/main" id="{4A43C012-9124-4CD3-8197-C5794DFAC903}"/>
              </a:ext>
            </a:extLst>
          </p:cNvPr>
          <p:cNvCxnSpPr>
            <a:cxnSpLocks/>
          </p:cNvCxnSpPr>
          <p:nvPr/>
        </p:nvCxnSpPr>
        <p:spPr>
          <a:xfrm>
            <a:off x="9799863" y="2822596"/>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9EEFDD9A-8C7B-472F-B354-802401721E11}"/>
              </a:ext>
            </a:extLst>
          </p:cNvPr>
          <p:cNvCxnSpPr>
            <a:cxnSpLocks/>
          </p:cNvCxnSpPr>
          <p:nvPr/>
        </p:nvCxnSpPr>
        <p:spPr>
          <a:xfrm>
            <a:off x="8581260" y="2827593"/>
            <a:ext cx="1212371" cy="0"/>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 name="Straight Arrow Connector 6">
            <a:extLst>
              <a:ext uri="{FF2B5EF4-FFF2-40B4-BE49-F238E27FC236}">
                <a16:creationId xmlns:a16="http://schemas.microsoft.com/office/drawing/2014/main" id="{3E1E8AF6-8B04-49CE-9C81-F7D0DF881E6A}"/>
              </a:ext>
            </a:extLst>
          </p:cNvPr>
          <p:cNvCxnSpPr>
            <a:cxnSpLocks/>
            <a:stCxn id="511" idx="1"/>
            <a:endCxn id="523" idx="3"/>
          </p:cNvCxnSpPr>
          <p:nvPr/>
        </p:nvCxnSpPr>
        <p:spPr>
          <a:xfrm flipH="1" flipV="1">
            <a:off x="2817528" y="3301801"/>
            <a:ext cx="1369643" cy="5022"/>
          </a:xfrm>
          <a:prstGeom prst="straightConnector1">
            <a:avLst/>
          </a:prstGeom>
          <a:ln w="50800">
            <a:solidFill>
              <a:srgbClr val="7030A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36854F47-6B48-4E5D-BDFF-C98184CA016E}"/>
                  </a:ext>
                </a:extLst>
              </p:cNvPr>
              <p:cNvSpPr txBox="1"/>
              <p:nvPr/>
            </p:nvSpPr>
            <p:spPr>
              <a:xfrm>
                <a:off x="3086074" y="2966342"/>
                <a:ext cx="88325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solidFill>
                            <a:srgbClr val="7030A0"/>
                          </a:solidFill>
                          <a:latin typeface="Cambria Math" panose="02040503050406030204" pitchFamily="18" charset="0"/>
                        </a:rPr>
                        <m:t>𝐃𝐍𝐀𝐌𝐄</m:t>
                      </m:r>
                    </m:oMath>
                  </m:oMathPara>
                </a14:m>
                <a:endParaRPr lang="en-US" b="1" dirty="0">
                  <a:solidFill>
                    <a:srgbClr val="7030A0"/>
                  </a:solidFill>
                </a:endParaRPr>
              </a:p>
            </p:txBody>
          </p:sp>
        </mc:Choice>
        <mc:Fallback xmlns="">
          <p:sp>
            <p:nvSpPr>
              <p:cNvPr id="68" name="TextBox 67">
                <a:extLst>
                  <a:ext uri="{FF2B5EF4-FFF2-40B4-BE49-F238E27FC236}">
                    <a16:creationId xmlns:a16="http://schemas.microsoft.com/office/drawing/2014/main" id="{36854F47-6B48-4E5D-BDFF-C98184CA016E}"/>
                  </a:ext>
                </a:extLst>
              </p:cNvPr>
              <p:cNvSpPr txBox="1">
                <a:spLocks noRot="1" noChangeAspect="1" noMove="1" noResize="1" noEditPoints="1" noAdjustHandles="1" noChangeArrowheads="1" noChangeShapeType="1" noTextEdit="1"/>
              </p:cNvSpPr>
              <p:nvPr/>
            </p:nvSpPr>
            <p:spPr>
              <a:xfrm>
                <a:off x="3086074" y="2966342"/>
                <a:ext cx="883255" cy="276999"/>
              </a:xfrm>
              <a:prstGeom prst="rect">
                <a:avLst/>
              </a:prstGeom>
              <a:blipFill>
                <a:blip r:embed="rId4"/>
                <a:stretch>
                  <a:fillRect l="-4828" r="-6207" b="-8889"/>
                </a:stretch>
              </a:blipFill>
            </p:spPr>
            <p:txBody>
              <a:bodyPr/>
              <a:lstStyle/>
              <a:p>
                <a:r>
                  <a:rPr lang="en-US">
                    <a:noFill/>
                  </a:rPr>
                  <a:t> </a:t>
                </a:r>
              </a:p>
            </p:txBody>
          </p:sp>
        </mc:Fallback>
      </mc:AlternateContent>
      <p:sp>
        <p:nvSpPr>
          <p:cNvPr id="15" name="Rectangle: Rounded Corners 14">
            <a:extLst>
              <a:ext uri="{FF2B5EF4-FFF2-40B4-BE49-F238E27FC236}">
                <a16:creationId xmlns:a16="http://schemas.microsoft.com/office/drawing/2014/main" id="{E0F33E8A-64AB-43A4-885E-74DC6A2F484C}"/>
              </a:ext>
            </a:extLst>
          </p:cNvPr>
          <p:cNvSpPr/>
          <p:nvPr/>
        </p:nvSpPr>
        <p:spPr>
          <a:xfrm>
            <a:off x="1357846" y="5126885"/>
            <a:ext cx="9775939" cy="1387435"/>
          </a:xfrm>
          <a:prstGeom prst="roundRect">
            <a:avLst>
              <a:gd name="adj" fmla="val 7481"/>
            </a:avLst>
          </a:prstGeom>
          <a:solidFill>
            <a:srgbClr val="FAFAFF"/>
          </a:solidFill>
          <a:ln w="19050">
            <a:solidFill>
              <a:srgbClr val="862286"/>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r>
              <a:rPr lang="en-US" sz="2000" dirty="0">
                <a:solidFill>
                  <a:srgbClr val="962696"/>
                </a:solidFill>
                <a:latin typeface="Source Sans Pro" panose="020B0503030403020204" pitchFamily="34" charset="0"/>
                <a:ea typeface="Source Sans Pro" panose="020B0503030403020204" pitchFamily="34" charset="0"/>
                <a:cs typeface="Calibri" panose="020F0502020204030204" pitchFamily="34" charset="0"/>
              </a:rPr>
              <a:t>Every path from root in the label graph forms an equivalence class (EC)</a:t>
            </a:r>
          </a:p>
          <a:p>
            <a:endParaRPr lang="en-US" sz="2000" dirty="0">
              <a:solidFill>
                <a:srgbClr val="962696"/>
              </a:solidFill>
              <a:latin typeface="Source Sans Pro" panose="020B0503030403020204" pitchFamily="34" charset="0"/>
              <a:ea typeface="Source Sans Pro" panose="020B0503030403020204" pitchFamily="34" charset="0"/>
              <a:cs typeface="Calibri" panose="020F0502020204030204" pitchFamily="34" charset="0"/>
            </a:endParaRPr>
          </a:p>
          <a:p>
            <a:r>
              <a:rPr lang="en-US" sz="2000" b="1" dirty="0">
                <a:solidFill>
                  <a:srgbClr val="962696"/>
                </a:solidFill>
                <a:latin typeface="Source Sans Pro" panose="020B0503030403020204" pitchFamily="34" charset="0"/>
                <a:ea typeface="Source Sans Pro" panose="020B0503030403020204" pitchFamily="34" charset="0"/>
                <a:cs typeface="Calibri" panose="020F0502020204030204" pitchFamily="34" charset="0"/>
              </a:rPr>
              <a:t>Theorem 1 (Soundness):</a:t>
            </a:r>
            <a:r>
              <a:rPr lang="en-US" sz="2000" dirty="0">
                <a:solidFill>
                  <a:srgbClr val="962696"/>
                </a:solidFill>
                <a:latin typeface="Source Sans Pro" panose="020B0503030403020204" pitchFamily="34" charset="0"/>
                <a:ea typeface="Source Sans Pro" panose="020B0503030403020204" pitchFamily="34" charset="0"/>
                <a:cs typeface="Calibri" panose="020F0502020204030204" pitchFamily="34" charset="0"/>
              </a:rPr>
              <a:t> All queries in an EC (path) have the same DNS resolution</a:t>
            </a:r>
          </a:p>
          <a:p>
            <a:r>
              <a:rPr lang="en-US" sz="2000" b="1" dirty="0">
                <a:solidFill>
                  <a:srgbClr val="962696"/>
                </a:solidFill>
                <a:latin typeface="Source Sans Pro" panose="020B0503030403020204" pitchFamily="34" charset="0"/>
                <a:ea typeface="Source Sans Pro" panose="020B0503030403020204" pitchFamily="34" charset="0"/>
                <a:cs typeface="Calibri" panose="020F0502020204030204" pitchFamily="34" charset="0"/>
              </a:rPr>
              <a:t>Theorem 2 (Completeness):</a:t>
            </a:r>
            <a:r>
              <a:rPr lang="en-US" sz="2000" dirty="0">
                <a:solidFill>
                  <a:srgbClr val="962696"/>
                </a:solidFill>
                <a:latin typeface="Source Sans Pro" panose="020B0503030403020204" pitchFamily="34" charset="0"/>
                <a:ea typeface="Source Sans Pro" panose="020B0503030403020204" pitchFamily="34" charset="0"/>
                <a:cs typeface="Calibri" panose="020F0502020204030204" pitchFamily="34" charset="0"/>
              </a:rPr>
              <a:t> Every possible query belongs to exactly one EC.</a:t>
            </a:r>
          </a:p>
        </p:txBody>
      </p:sp>
      <p:sp>
        <p:nvSpPr>
          <p:cNvPr id="64" name="Rectangle: Rounded Corners 63">
            <a:extLst>
              <a:ext uri="{FF2B5EF4-FFF2-40B4-BE49-F238E27FC236}">
                <a16:creationId xmlns:a16="http://schemas.microsoft.com/office/drawing/2014/main" id="{B3014FC0-2377-4AEF-81E3-4AB377291F40}"/>
              </a:ext>
            </a:extLst>
          </p:cNvPr>
          <p:cNvSpPr/>
          <p:nvPr/>
        </p:nvSpPr>
        <p:spPr>
          <a:xfrm>
            <a:off x="5796894" y="3878393"/>
            <a:ext cx="5306517" cy="855107"/>
          </a:xfrm>
          <a:prstGeom prst="roundRect">
            <a:avLst>
              <a:gd name="adj" fmla="val 5554"/>
            </a:avLst>
          </a:prstGeom>
          <a:solidFill>
            <a:srgbClr val="7B919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400" b="1" dirty="0">
                <a:solidFill>
                  <a:schemeClr val="bg1"/>
                </a:solidFill>
                <a:latin typeface="Palatino Linotype" panose="02040502050505030304" pitchFamily="18" charset="0"/>
                <a:ea typeface="Noto Sans" panose="020B0502040504020204" pitchFamily="34"/>
                <a:cs typeface="Calibri" panose="020F0502020204030204" pitchFamily="34" charset="0"/>
              </a:rPr>
              <a:t>Special nodes and edges to account for </a:t>
            </a:r>
            <a:r>
              <a:rPr lang="en-US" sz="2400" b="1" i="1" dirty="0">
                <a:solidFill>
                  <a:schemeClr val="bg1"/>
                </a:solidFill>
                <a:latin typeface="Palatino Linotype" panose="02040502050505030304" pitchFamily="18" charset="0"/>
                <a:ea typeface="Noto Sans" panose="020B0502040504020204" pitchFamily="34"/>
                <a:cs typeface="Calibri" panose="020F0502020204030204" pitchFamily="34" charset="0"/>
              </a:rPr>
              <a:t>wildcards</a:t>
            </a:r>
            <a:r>
              <a:rPr lang="en-US" sz="2400" b="1" dirty="0">
                <a:solidFill>
                  <a:schemeClr val="bg1"/>
                </a:solidFill>
                <a:latin typeface="Palatino Linotype" panose="02040502050505030304" pitchFamily="18" charset="0"/>
                <a:ea typeface="Noto Sans" panose="020B0502040504020204" pitchFamily="34"/>
                <a:cs typeface="Calibri" panose="020F0502020204030204" pitchFamily="34" charset="0"/>
              </a:rPr>
              <a:t> &amp; </a:t>
            </a:r>
            <a:r>
              <a:rPr lang="en-US" sz="2400" b="1" i="1" dirty="0">
                <a:solidFill>
                  <a:schemeClr val="bg1"/>
                </a:solidFill>
                <a:latin typeface="Palatino Linotype" panose="02040502050505030304" pitchFamily="18" charset="0"/>
                <a:ea typeface="Noto Sans" panose="020B0502040504020204" pitchFamily="34"/>
                <a:cs typeface="Calibri" panose="020F0502020204030204" pitchFamily="34" charset="0"/>
              </a:rPr>
              <a:t>query rewrites</a:t>
            </a:r>
          </a:p>
        </p:txBody>
      </p:sp>
    </p:spTree>
    <p:custDataLst>
      <p:tags r:id="rId1"/>
    </p:custDataLst>
    <p:extLst>
      <p:ext uri="{BB962C8B-B14F-4D97-AF65-F5344CB8AC3E}">
        <p14:creationId xmlns:p14="http://schemas.microsoft.com/office/powerpoint/2010/main" val="719138525"/>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15" grpId="0" animBg="1"/>
      <p:bldP spid="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Google Shape;65;p14">
            <a:extLst>
              <a:ext uri="{FF2B5EF4-FFF2-40B4-BE49-F238E27FC236}">
                <a16:creationId xmlns:a16="http://schemas.microsoft.com/office/drawing/2014/main" id="{CE8C5FC9-2E93-49A0-8081-3AA5E7F0FE09}"/>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An Algorithm for Verification</a:t>
            </a:r>
          </a:p>
        </p:txBody>
      </p:sp>
      <p:sp>
        <p:nvSpPr>
          <p:cNvPr id="508" name="Rectangle: Rounded Corners 11">
            <a:extLst>
              <a:ext uri="{FF2B5EF4-FFF2-40B4-BE49-F238E27FC236}">
                <a16:creationId xmlns:a16="http://schemas.microsoft.com/office/drawing/2014/main" id="{DDC5A55E-8FDC-4B04-BB93-D58B49BA8681}"/>
              </a:ext>
            </a:extLst>
          </p:cNvPr>
          <p:cNvSpPr/>
          <p:nvPr/>
        </p:nvSpPr>
        <p:spPr>
          <a:xfrm>
            <a:off x="1974382" y="2287918"/>
            <a:ext cx="1713914" cy="356369"/>
          </a:xfrm>
          <a:prstGeom prst="roundRect">
            <a:avLst/>
          </a:prstGeom>
          <a:solidFill>
            <a:srgbClr val="1C8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a:solidFill>
                  <a:srgbClr val="FFFFFF"/>
                </a:solidFill>
                <a:latin typeface="Calibri" panose="020F0502020204030204"/>
              </a:rPr>
              <a:t>com</a:t>
            </a: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09" name="Rectangle: Rounded Corners 11">
            <a:extLst>
              <a:ext uri="{FF2B5EF4-FFF2-40B4-BE49-F238E27FC236}">
                <a16:creationId xmlns:a16="http://schemas.microsoft.com/office/drawing/2014/main" id="{3A927B83-A6DD-401E-809F-2ACA500A96F8}"/>
              </a:ext>
            </a:extLst>
          </p:cNvPr>
          <p:cNvSpPr/>
          <p:nvPr/>
        </p:nvSpPr>
        <p:spPr>
          <a:xfrm>
            <a:off x="7724303" y="2287918"/>
            <a:ext cx="1713914" cy="356369"/>
          </a:xfrm>
          <a:prstGeom prst="roundRect">
            <a:avLst/>
          </a:prstGeom>
          <a:solidFill>
            <a:srgbClr val="1C80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edu</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0" name="Rectangle: Rounded Corners 11">
            <a:extLst>
              <a:ext uri="{FF2B5EF4-FFF2-40B4-BE49-F238E27FC236}">
                <a16:creationId xmlns:a16="http://schemas.microsoft.com/office/drawing/2014/main" id="{AAA1D204-DB9A-48AF-B7EB-874CBC3AEC22}"/>
              </a:ext>
            </a:extLst>
          </p:cNvPr>
          <p:cNvSpPr/>
          <p:nvPr/>
        </p:nvSpPr>
        <p:spPr>
          <a:xfrm>
            <a:off x="9946820" y="2248888"/>
            <a:ext cx="856564" cy="364893"/>
          </a:xfrm>
          <a:prstGeom prst="roundRect">
            <a:avLst/>
          </a:prstGeom>
          <a:solidFill>
            <a:srgbClr val="1C80A4"/>
          </a:solidFill>
          <a:ln w="76200" cap="flat" cmpd="sng" algn="ctr">
            <a:no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1" name="Rectangle: Rounded Corners 11">
            <a:extLst>
              <a:ext uri="{FF2B5EF4-FFF2-40B4-BE49-F238E27FC236}">
                <a16:creationId xmlns:a16="http://schemas.microsoft.com/office/drawing/2014/main" id="{2D20A956-6362-4A6C-BF10-66917613EBB7}"/>
              </a:ext>
            </a:extLst>
          </p:cNvPr>
          <p:cNvSpPr/>
          <p:nvPr/>
        </p:nvSpPr>
        <p:spPr>
          <a:xfrm>
            <a:off x="4187171" y="3128638"/>
            <a:ext cx="1380721" cy="356369"/>
          </a:xfrm>
          <a:prstGeom prst="round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mybankcard</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2" name="Rectangle: Rounded Corners 511">
            <a:extLst>
              <a:ext uri="{FF2B5EF4-FFF2-40B4-BE49-F238E27FC236}">
                <a16:creationId xmlns:a16="http://schemas.microsoft.com/office/drawing/2014/main" id="{35012966-F52E-4758-860A-A78EDF917C92}"/>
              </a:ext>
            </a:extLst>
          </p:cNvPr>
          <p:cNvSpPr/>
          <p:nvPr/>
        </p:nvSpPr>
        <p:spPr>
          <a:xfrm>
            <a:off x="5640676" y="3123616"/>
            <a:ext cx="973660" cy="356369"/>
          </a:xfrm>
          <a:prstGeom prst="round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fnni</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13" name="Rectangle: Rounded Corners 11">
            <a:extLst>
              <a:ext uri="{FF2B5EF4-FFF2-40B4-BE49-F238E27FC236}">
                <a16:creationId xmlns:a16="http://schemas.microsoft.com/office/drawing/2014/main" id="{0F779BAA-12AD-4652-810E-71B3FB279B70}"/>
              </a:ext>
            </a:extLst>
          </p:cNvPr>
          <p:cNvSpPr/>
          <p:nvPr/>
        </p:nvSpPr>
        <p:spPr>
          <a:xfrm>
            <a:off x="6736336" y="3123616"/>
            <a:ext cx="566645" cy="364893"/>
          </a:xfrm>
          <a:prstGeom prst="roundRect">
            <a:avLst/>
          </a:prstGeom>
          <a:solidFill>
            <a:schemeClr val="accent5"/>
          </a:solidFill>
          <a:ln w="76200" cap="flat" cmpd="sng" algn="ctr">
            <a:noFill/>
            <a:prstDash val="solid"/>
            <a:miter lim="800000"/>
          </a:ln>
          <a:effectLst/>
        </p:spPr>
        <p:txBody>
          <a:bodyPr rtlCol="0" anchor="ctr"/>
          <a:lstStyle/>
          <a:p>
            <a:pPr algn="ctr" defTabSz="914400">
              <a:defRPr/>
            </a:pPr>
            <a:r>
              <a:rPr lang="en-US" dirty="0">
                <a:solidFill>
                  <a:schemeClr val="bg1"/>
                </a:solidFill>
              </a:rPr>
              <a:t>𝛼</a:t>
            </a:r>
          </a:p>
        </p:txBody>
      </p:sp>
      <p:sp>
        <p:nvSpPr>
          <p:cNvPr id="514" name="Rectangle: Rounded Corners 11">
            <a:extLst>
              <a:ext uri="{FF2B5EF4-FFF2-40B4-BE49-F238E27FC236}">
                <a16:creationId xmlns:a16="http://schemas.microsoft.com/office/drawing/2014/main" id="{0EA0E72F-0539-4AFE-BF42-534FB5AB70F3}"/>
              </a:ext>
            </a:extLst>
          </p:cNvPr>
          <p:cNvSpPr/>
          <p:nvPr/>
        </p:nvSpPr>
        <p:spPr>
          <a:xfrm>
            <a:off x="8043166" y="3090298"/>
            <a:ext cx="1076188" cy="356369"/>
          </a:xfrm>
          <a:prstGeom prst="round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fnni</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15" name="Straight Connector 514">
            <a:extLst>
              <a:ext uri="{FF2B5EF4-FFF2-40B4-BE49-F238E27FC236}">
                <a16:creationId xmlns:a16="http://schemas.microsoft.com/office/drawing/2014/main" id="{F682AE0F-4A04-404F-8065-F027C8708A3E}"/>
              </a:ext>
            </a:extLst>
          </p:cNvPr>
          <p:cNvCxnSpPr>
            <a:cxnSpLocks/>
            <a:stCxn id="564" idx="2"/>
          </p:cNvCxnSpPr>
          <p:nvPr/>
        </p:nvCxnSpPr>
        <p:spPr>
          <a:xfrm>
            <a:off x="6419438" y="1685386"/>
            <a:ext cx="0" cy="302385"/>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16" name="Straight Connector 515">
            <a:extLst>
              <a:ext uri="{FF2B5EF4-FFF2-40B4-BE49-F238E27FC236}">
                <a16:creationId xmlns:a16="http://schemas.microsoft.com/office/drawing/2014/main" id="{3CF98A40-877D-45EE-92EE-126D1594675A}"/>
              </a:ext>
            </a:extLst>
          </p:cNvPr>
          <p:cNvCxnSpPr>
            <a:cxnSpLocks/>
          </p:cNvCxnSpPr>
          <p:nvPr/>
        </p:nvCxnSpPr>
        <p:spPr>
          <a:xfrm flipV="1">
            <a:off x="2831339" y="1987771"/>
            <a:ext cx="7543763" cy="20567"/>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17" name="Straight Connector 516">
            <a:extLst>
              <a:ext uri="{FF2B5EF4-FFF2-40B4-BE49-F238E27FC236}">
                <a16:creationId xmlns:a16="http://schemas.microsoft.com/office/drawing/2014/main" id="{10F0F756-1C2E-4385-8A89-0592E2D09C61}"/>
              </a:ext>
            </a:extLst>
          </p:cNvPr>
          <p:cNvCxnSpPr>
            <a:endCxn id="508" idx="0"/>
          </p:cNvCxnSpPr>
          <p:nvPr/>
        </p:nvCxnSpPr>
        <p:spPr>
          <a:xfrm>
            <a:off x="2831339" y="2006599"/>
            <a:ext cx="0" cy="28131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18" name="Straight Connector 517">
            <a:extLst>
              <a:ext uri="{FF2B5EF4-FFF2-40B4-BE49-F238E27FC236}">
                <a16:creationId xmlns:a16="http://schemas.microsoft.com/office/drawing/2014/main" id="{6FD2CD7E-292E-45F6-B75D-55762E659BDE}"/>
              </a:ext>
            </a:extLst>
          </p:cNvPr>
          <p:cNvCxnSpPr/>
          <p:nvPr/>
        </p:nvCxnSpPr>
        <p:spPr>
          <a:xfrm>
            <a:off x="10375102" y="1987771"/>
            <a:ext cx="0" cy="26962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23" name="Rectangle: Rounded Corners 11">
            <a:extLst>
              <a:ext uri="{FF2B5EF4-FFF2-40B4-BE49-F238E27FC236}">
                <a16:creationId xmlns:a16="http://schemas.microsoft.com/office/drawing/2014/main" id="{FE491659-C152-400C-961E-3E79470969D7}"/>
              </a:ext>
            </a:extLst>
          </p:cNvPr>
          <p:cNvSpPr/>
          <p:nvPr/>
        </p:nvSpPr>
        <p:spPr>
          <a:xfrm>
            <a:off x="1673453" y="3123616"/>
            <a:ext cx="1144075" cy="356369"/>
          </a:xfrm>
          <a:prstGeom prst="roundRect">
            <a:avLst/>
          </a:prstGeom>
          <a:solidFill>
            <a:schemeClr val="accent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bankcard</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24" name="Straight Connector 523">
            <a:extLst>
              <a:ext uri="{FF2B5EF4-FFF2-40B4-BE49-F238E27FC236}">
                <a16:creationId xmlns:a16="http://schemas.microsoft.com/office/drawing/2014/main" id="{C11D4026-017C-4279-A472-14A79FDAC880}"/>
              </a:ext>
            </a:extLst>
          </p:cNvPr>
          <p:cNvCxnSpPr>
            <a:stCxn id="508" idx="2"/>
          </p:cNvCxnSpPr>
          <p:nvPr/>
        </p:nvCxnSpPr>
        <p:spPr>
          <a:xfrm>
            <a:off x="2831339" y="2644287"/>
            <a:ext cx="0" cy="212650"/>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5" name="Straight Connector 524">
            <a:extLst>
              <a:ext uri="{FF2B5EF4-FFF2-40B4-BE49-F238E27FC236}">
                <a16:creationId xmlns:a16="http://schemas.microsoft.com/office/drawing/2014/main" id="{A65C31E0-63FA-4756-97FE-0600FFCDF516}"/>
              </a:ext>
            </a:extLst>
          </p:cNvPr>
          <p:cNvCxnSpPr>
            <a:cxnSpLocks/>
          </p:cNvCxnSpPr>
          <p:nvPr/>
        </p:nvCxnSpPr>
        <p:spPr>
          <a:xfrm>
            <a:off x="2240614" y="2865351"/>
            <a:ext cx="4788139" cy="0"/>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6" name="Straight Connector 525">
            <a:extLst>
              <a:ext uri="{FF2B5EF4-FFF2-40B4-BE49-F238E27FC236}">
                <a16:creationId xmlns:a16="http://schemas.microsoft.com/office/drawing/2014/main" id="{B46D82D2-0DDC-422D-95AA-49F11CE1187B}"/>
              </a:ext>
            </a:extLst>
          </p:cNvPr>
          <p:cNvCxnSpPr>
            <a:cxnSpLocks/>
            <a:endCxn id="523" idx="0"/>
          </p:cNvCxnSpPr>
          <p:nvPr/>
        </p:nvCxnSpPr>
        <p:spPr>
          <a:xfrm>
            <a:off x="2245491" y="2855914"/>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7" name="Straight Connector 526">
            <a:extLst>
              <a:ext uri="{FF2B5EF4-FFF2-40B4-BE49-F238E27FC236}">
                <a16:creationId xmlns:a16="http://schemas.microsoft.com/office/drawing/2014/main" id="{EFAD6D8E-00F5-4DC2-9C97-E1BE9CBA5AD7}"/>
              </a:ext>
            </a:extLst>
          </p:cNvPr>
          <p:cNvCxnSpPr/>
          <p:nvPr/>
        </p:nvCxnSpPr>
        <p:spPr>
          <a:xfrm>
            <a:off x="4888914" y="2855914"/>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8" name="Straight Connector 527">
            <a:extLst>
              <a:ext uri="{FF2B5EF4-FFF2-40B4-BE49-F238E27FC236}">
                <a16:creationId xmlns:a16="http://schemas.microsoft.com/office/drawing/2014/main" id="{703D56CD-2E46-42F7-8634-CB6EFD58E180}"/>
              </a:ext>
            </a:extLst>
          </p:cNvPr>
          <p:cNvCxnSpPr/>
          <p:nvPr/>
        </p:nvCxnSpPr>
        <p:spPr>
          <a:xfrm>
            <a:off x="6127506" y="2855914"/>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9" name="Straight Connector 528">
            <a:extLst>
              <a:ext uri="{FF2B5EF4-FFF2-40B4-BE49-F238E27FC236}">
                <a16:creationId xmlns:a16="http://schemas.microsoft.com/office/drawing/2014/main" id="{69A11F91-3095-4484-95D0-1FBC17DB1298}"/>
              </a:ext>
            </a:extLst>
          </p:cNvPr>
          <p:cNvCxnSpPr/>
          <p:nvPr/>
        </p:nvCxnSpPr>
        <p:spPr>
          <a:xfrm>
            <a:off x="7028753" y="2865351"/>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30" name="Straight Connector 529">
            <a:extLst>
              <a:ext uri="{FF2B5EF4-FFF2-40B4-BE49-F238E27FC236}">
                <a16:creationId xmlns:a16="http://schemas.microsoft.com/office/drawing/2014/main" id="{A36A1657-F0FB-4228-81F5-EE4F1682B622}"/>
              </a:ext>
            </a:extLst>
          </p:cNvPr>
          <p:cNvCxnSpPr>
            <a:stCxn id="509" idx="2"/>
            <a:endCxn id="514" idx="0"/>
          </p:cNvCxnSpPr>
          <p:nvPr/>
        </p:nvCxnSpPr>
        <p:spPr>
          <a:xfrm>
            <a:off x="8581260" y="2644287"/>
            <a:ext cx="0" cy="44601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36" name="Rectangle: Rounded Corners 11">
            <a:extLst>
              <a:ext uri="{FF2B5EF4-FFF2-40B4-BE49-F238E27FC236}">
                <a16:creationId xmlns:a16="http://schemas.microsoft.com/office/drawing/2014/main" id="{4B730CD9-754F-457D-858A-C719923CEF5D}"/>
              </a:ext>
            </a:extLst>
          </p:cNvPr>
          <p:cNvSpPr/>
          <p:nvPr/>
        </p:nvSpPr>
        <p:spPr>
          <a:xfrm>
            <a:off x="7799502" y="3902808"/>
            <a:ext cx="669531"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ns1</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38" name="Rectangle: Rounded Corners 11">
            <a:extLst>
              <a:ext uri="{FF2B5EF4-FFF2-40B4-BE49-F238E27FC236}">
                <a16:creationId xmlns:a16="http://schemas.microsoft.com/office/drawing/2014/main" id="{C2CB2E6D-4629-4FA4-9BCC-5F26429AF8AE}"/>
              </a:ext>
            </a:extLst>
          </p:cNvPr>
          <p:cNvSpPr/>
          <p:nvPr/>
        </p:nvSpPr>
        <p:spPr>
          <a:xfrm>
            <a:off x="8994559" y="3902809"/>
            <a:ext cx="669189" cy="364893"/>
          </a:xfrm>
          <a:prstGeom prst="roundRect">
            <a:avLst/>
          </a:prstGeom>
          <a:solidFill>
            <a:schemeClr val="accent4">
              <a:lumMod val="75000"/>
            </a:schemeClr>
          </a:solidFill>
          <a:ln w="76200" cap="flat" cmpd="sng" algn="ctr">
            <a:no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2" name="Rectangle: Rounded Corners 11">
            <a:extLst>
              <a:ext uri="{FF2B5EF4-FFF2-40B4-BE49-F238E27FC236}">
                <a16:creationId xmlns:a16="http://schemas.microsoft.com/office/drawing/2014/main" id="{99311C2F-4BFA-455C-842C-E63056D1E886}"/>
              </a:ext>
            </a:extLst>
          </p:cNvPr>
          <p:cNvSpPr/>
          <p:nvPr/>
        </p:nvSpPr>
        <p:spPr>
          <a:xfrm>
            <a:off x="666276" y="3902805"/>
            <a:ext cx="710275"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www</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43" name="Rectangle: Rounded Corners 11">
            <a:extLst>
              <a:ext uri="{FF2B5EF4-FFF2-40B4-BE49-F238E27FC236}">
                <a16:creationId xmlns:a16="http://schemas.microsoft.com/office/drawing/2014/main" id="{82A56672-23F4-403A-96A8-BC2BF163F28A}"/>
              </a:ext>
            </a:extLst>
          </p:cNvPr>
          <p:cNvSpPr/>
          <p:nvPr/>
        </p:nvSpPr>
        <p:spPr>
          <a:xfrm>
            <a:off x="4484965" y="3902806"/>
            <a:ext cx="786487" cy="364893"/>
          </a:xfrm>
          <a:prstGeom prst="roundRect">
            <a:avLst/>
          </a:prstGeom>
          <a:solidFill>
            <a:schemeClr val="accent4">
              <a:lumMod val="75000"/>
            </a:schemeClr>
          </a:solidFill>
          <a:ln w="76200" cap="flat" cmpd="sng" algn="ctr">
            <a:no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45" name="Straight Connector 544">
            <a:extLst>
              <a:ext uri="{FF2B5EF4-FFF2-40B4-BE49-F238E27FC236}">
                <a16:creationId xmlns:a16="http://schemas.microsoft.com/office/drawing/2014/main" id="{3B8F52B2-D503-4E1C-B8FB-C0D7FDE2FC96}"/>
              </a:ext>
            </a:extLst>
          </p:cNvPr>
          <p:cNvCxnSpPr>
            <a:cxnSpLocks/>
            <a:stCxn id="511" idx="2"/>
            <a:endCxn id="543" idx="0"/>
          </p:cNvCxnSpPr>
          <p:nvPr/>
        </p:nvCxnSpPr>
        <p:spPr>
          <a:xfrm>
            <a:off x="4877532" y="3485007"/>
            <a:ext cx="677" cy="41779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47" name="Straight Connector 546">
            <a:extLst>
              <a:ext uri="{FF2B5EF4-FFF2-40B4-BE49-F238E27FC236}">
                <a16:creationId xmlns:a16="http://schemas.microsoft.com/office/drawing/2014/main" id="{C41A09EC-B6A7-4ED3-AEDE-B40EBF8C50BF}"/>
              </a:ext>
            </a:extLst>
          </p:cNvPr>
          <p:cNvCxnSpPr>
            <a:cxnSpLocks/>
          </p:cNvCxnSpPr>
          <p:nvPr/>
        </p:nvCxnSpPr>
        <p:spPr>
          <a:xfrm>
            <a:off x="8140074" y="3672572"/>
            <a:ext cx="1196572" cy="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49" name="Straight Connector 548">
            <a:extLst>
              <a:ext uri="{FF2B5EF4-FFF2-40B4-BE49-F238E27FC236}">
                <a16:creationId xmlns:a16="http://schemas.microsoft.com/office/drawing/2014/main" id="{48B7D747-4493-4846-A009-0351CE837AEF}"/>
              </a:ext>
            </a:extLst>
          </p:cNvPr>
          <p:cNvCxnSpPr>
            <a:cxnSpLocks/>
            <a:endCxn id="536" idx="0"/>
          </p:cNvCxnSpPr>
          <p:nvPr/>
        </p:nvCxnSpPr>
        <p:spPr>
          <a:xfrm>
            <a:off x="8134268" y="3672570"/>
            <a:ext cx="0" cy="23023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50" name="Straight Connector 549">
            <a:extLst>
              <a:ext uri="{FF2B5EF4-FFF2-40B4-BE49-F238E27FC236}">
                <a16:creationId xmlns:a16="http://schemas.microsoft.com/office/drawing/2014/main" id="{BC0103B7-8E01-4407-8B2A-82000EC52BE0}"/>
              </a:ext>
            </a:extLst>
          </p:cNvPr>
          <p:cNvCxnSpPr>
            <a:cxnSpLocks/>
          </p:cNvCxnSpPr>
          <p:nvPr/>
        </p:nvCxnSpPr>
        <p:spPr>
          <a:xfrm>
            <a:off x="9326652" y="3672570"/>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56" name="Rectangle: Rounded Corners 11">
            <a:extLst>
              <a:ext uri="{FF2B5EF4-FFF2-40B4-BE49-F238E27FC236}">
                <a16:creationId xmlns:a16="http://schemas.microsoft.com/office/drawing/2014/main" id="{9D886359-5C23-4EC7-A14E-C9DEA9BD6AD1}"/>
              </a:ext>
            </a:extLst>
          </p:cNvPr>
          <p:cNvSpPr/>
          <p:nvPr/>
        </p:nvSpPr>
        <p:spPr>
          <a:xfrm>
            <a:off x="7797640" y="4593394"/>
            <a:ext cx="669531" cy="364893"/>
          </a:xfrm>
          <a:prstGeom prst="roundRect">
            <a:avLst/>
          </a:prstGeom>
          <a:ln w="76200">
            <a:no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59" name="Straight Connector 558">
            <a:extLst>
              <a:ext uri="{FF2B5EF4-FFF2-40B4-BE49-F238E27FC236}">
                <a16:creationId xmlns:a16="http://schemas.microsoft.com/office/drawing/2014/main" id="{108287F4-1878-4B9C-8F80-4EB5690FCB18}"/>
              </a:ext>
            </a:extLst>
          </p:cNvPr>
          <p:cNvCxnSpPr>
            <a:cxnSpLocks/>
            <a:stCxn id="536" idx="2"/>
            <a:endCxn id="556" idx="0"/>
          </p:cNvCxnSpPr>
          <p:nvPr/>
        </p:nvCxnSpPr>
        <p:spPr>
          <a:xfrm flipH="1">
            <a:off x="8132406" y="4259177"/>
            <a:ext cx="1862" cy="334217"/>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64" name="Rectangle: Rounded Corners 22">
            <a:extLst>
              <a:ext uri="{FF2B5EF4-FFF2-40B4-BE49-F238E27FC236}">
                <a16:creationId xmlns:a16="http://schemas.microsoft.com/office/drawing/2014/main" id="{33609B7D-88ED-478B-AFEE-0B24F85DE428}"/>
              </a:ext>
            </a:extLst>
          </p:cNvPr>
          <p:cNvSpPr/>
          <p:nvPr/>
        </p:nvSpPr>
        <p:spPr>
          <a:xfrm>
            <a:off x="5810123" y="1322740"/>
            <a:ext cx="1218630" cy="362646"/>
          </a:xfrm>
          <a:prstGeom prst="roundRect">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a:ea typeface="+mn-ea"/>
                <a:cs typeface="+mn-cs"/>
              </a:rPr>
              <a:t>.</a:t>
            </a:r>
          </a:p>
        </p:txBody>
      </p:sp>
      <p:cxnSp>
        <p:nvCxnSpPr>
          <p:cNvPr id="5" name="Straight Connector 4">
            <a:extLst>
              <a:ext uri="{FF2B5EF4-FFF2-40B4-BE49-F238E27FC236}">
                <a16:creationId xmlns:a16="http://schemas.microsoft.com/office/drawing/2014/main" id="{D512FABE-837B-4B7E-A85C-336B85D690D5}"/>
              </a:ext>
            </a:extLst>
          </p:cNvPr>
          <p:cNvCxnSpPr>
            <a:cxnSpLocks/>
            <a:endCxn id="509" idx="0"/>
          </p:cNvCxnSpPr>
          <p:nvPr/>
        </p:nvCxnSpPr>
        <p:spPr>
          <a:xfrm>
            <a:off x="8581260" y="1987771"/>
            <a:ext cx="0" cy="300147"/>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28" name="Straight Connector 27">
            <a:extLst>
              <a:ext uri="{FF2B5EF4-FFF2-40B4-BE49-F238E27FC236}">
                <a16:creationId xmlns:a16="http://schemas.microsoft.com/office/drawing/2014/main" id="{B957EF25-947B-4C09-B651-DC516A105587}"/>
              </a:ext>
            </a:extLst>
          </p:cNvPr>
          <p:cNvCxnSpPr>
            <a:cxnSpLocks/>
          </p:cNvCxnSpPr>
          <p:nvPr/>
        </p:nvCxnSpPr>
        <p:spPr>
          <a:xfrm>
            <a:off x="8581260" y="3446667"/>
            <a:ext cx="0" cy="23023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49" name="Rectangle: Rounded Corners 11">
            <a:extLst>
              <a:ext uri="{FF2B5EF4-FFF2-40B4-BE49-F238E27FC236}">
                <a16:creationId xmlns:a16="http://schemas.microsoft.com/office/drawing/2014/main" id="{BBD4DB8B-CFC1-4800-83CF-E785FB4D6DD1}"/>
              </a:ext>
            </a:extLst>
          </p:cNvPr>
          <p:cNvSpPr/>
          <p:nvPr/>
        </p:nvSpPr>
        <p:spPr>
          <a:xfrm>
            <a:off x="5474780" y="3902806"/>
            <a:ext cx="669531"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ns1</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50" name="Rectangle: Rounded Corners 11">
            <a:extLst>
              <a:ext uri="{FF2B5EF4-FFF2-40B4-BE49-F238E27FC236}">
                <a16:creationId xmlns:a16="http://schemas.microsoft.com/office/drawing/2014/main" id="{011B24EE-D1F9-4986-A3D4-3D9D8B1DEC77}"/>
              </a:ext>
            </a:extLst>
          </p:cNvPr>
          <p:cNvSpPr/>
          <p:nvPr/>
        </p:nvSpPr>
        <p:spPr>
          <a:xfrm>
            <a:off x="6669837" y="3902807"/>
            <a:ext cx="669189" cy="364893"/>
          </a:xfrm>
          <a:prstGeom prst="roundRect">
            <a:avLst/>
          </a:prstGeom>
          <a:solidFill>
            <a:schemeClr val="accent4">
              <a:lumMod val="75000"/>
            </a:schemeClr>
          </a:solidFill>
          <a:ln w="76200" cap="flat" cmpd="sng" algn="ctr">
            <a:no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1" name="Straight Connector 50">
            <a:extLst>
              <a:ext uri="{FF2B5EF4-FFF2-40B4-BE49-F238E27FC236}">
                <a16:creationId xmlns:a16="http://schemas.microsoft.com/office/drawing/2014/main" id="{E90405A0-17E0-40E9-A63B-0E09293805A8}"/>
              </a:ext>
            </a:extLst>
          </p:cNvPr>
          <p:cNvCxnSpPr>
            <a:cxnSpLocks/>
          </p:cNvCxnSpPr>
          <p:nvPr/>
        </p:nvCxnSpPr>
        <p:spPr>
          <a:xfrm>
            <a:off x="5799553" y="3672571"/>
            <a:ext cx="1212371" cy="0"/>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2" name="Straight Connector 51">
            <a:extLst>
              <a:ext uri="{FF2B5EF4-FFF2-40B4-BE49-F238E27FC236}">
                <a16:creationId xmlns:a16="http://schemas.microsoft.com/office/drawing/2014/main" id="{9929FE63-9972-43EA-84A2-5C685742CFC1}"/>
              </a:ext>
            </a:extLst>
          </p:cNvPr>
          <p:cNvCxnSpPr>
            <a:cxnSpLocks/>
            <a:endCxn id="49" idx="0"/>
          </p:cNvCxnSpPr>
          <p:nvPr/>
        </p:nvCxnSpPr>
        <p:spPr>
          <a:xfrm>
            <a:off x="5809546" y="3672568"/>
            <a:ext cx="0" cy="23023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3" name="Straight Connector 52">
            <a:extLst>
              <a:ext uri="{FF2B5EF4-FFF2-40B4-BE49-F238E27FC236}">
                <a16:creationId xmlns:a16="http://schemas.microsoft.com/office/drawing/2014/main" id="{50A412AA-0E9B-4ABC-BAB7-A813D33D7473}"/>
              </a:ext>
            </a:extLst>
          </p:cNvPr>
          <p:cNvCxnSpPr>
            <a:cxnSpLocks/>
          </p:cNvCxnSpPr>
          <p:nvPr/>
        </p:nvCxnSpPr>
        <p:spPr>
          <a:xfrm>
            <a:off x="7001930" y="3672568"/>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54" name="Rectangle: Rounded Corners 11">
            <a:extLst>
              <a:ext uri="{FF2B5EF4-FFF2-40B4-BE49-F238E27FC236}">
                <a16:creationId xmlns:a16="http://schemas.microsoft.com/office/drawing/2014/main" id="{670DE98E-8CEC-4C02-818E-F25E5CF56EA5}"/>
              </a:ext>
            </a:extLst>
          </p:cNvPr>
          <p:cNvSpPr/>
          <p:nvPr/>
        </p:nvSpPr>
        <p:spPr>
          <a:xfrm>
            <a:off x="5472918" y="4593392"/>
            <a:ext cx="669531" cy="364893"/>
          </a:xfrm>
          <a:prstGeom prst="roundRect">
            <a:avLst/>
          </a:prstGeom>
          <a:ln w="76200">
            <a:no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55" name="Straight Connector 54">
            <a:extLst>
              <a:ext uri="{FF2B5EF4-FFF2-40B4-BE49-F238E27FC236}">
                <a16:creationId xmlns:a16="http://schemas.microsoft.com/office/drawing/2014/main" id="{FC078AD2-DB7E-4086-9FD0-F84433448A41}"/>
              </a:ext>
            </a:extLst>
          </p:cNvPr>
          <p:cNvCxnSpPr>
            <a:cxnSpLocks/>
            <a:stCxn id="49" idx="2"/>
            <a:endCxn id="54" idx="0"/>
          </p:cNvCxnSpPr>
          <p:nvPr/>
        </p:nvCxnSpPr>
        <p:spPr>
          <a:xfrm flipH="1">
            <a:off x="5807684" y="4259175"/>
            <a:ext cx="1862" cy="334217"/>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56" name="Straight Connector 55">
            <a:extLst>
              <a:ext uri="{FF2B5EF4-FFF2-40B4-BE49-F238E27FC236}">
                <a16:creationId xmlns:a16="http://schemas.microsoft.com/office/drawing/2014/main" id="{B56C0491-AA09-4CF1-87C5-D06EE9D63739}"/>
              </a:ext>
            </a:extLst>
          </p:cNvPr>
          <p:cNvCxnSpPr>
            <a:cxnSpLocks/>
          </p:cNvCxnSpPr>
          <p:nvPr/>
        </p:nvCxnSpPr>
        <p:spPr>
          <a:xfrm>
            <a:off x="6256538" y="3479985"/>
            <a:ext cx="0" cy="19691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63" name="Rectangle: Rounded Corners 11">
            <a:extLst>
              <a:ext uri="{FF2B5EF4-FFF2-40B4-BE49-F238E27FC236}">
                <a16:creationId xmlns:a16="http://schemas.microsoft.com/office/drawing/2014/main" id="{1960E1AB-7DFD-4F0A-BBFA-E372F65132CD}"/>
              </a:ext>
            </a:extLst>
          </p:cNvPr>
          <p:cNvSpPr/>
          <p:nvPr/>
        </p:nvSpPr>
        <p:spPr>
          <a:xfrm>
            <a:off x="1557645" y="3902805"/>
            <a:ext cx="840209"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email</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48" name="Rectangle: Rounded Corners 11">
            <a:extLst>
              <a:ext uri="{FF2B5EF4-FFF2-40B4-BE49-F238E27FC236}">
                <a16:creationId xmlns:a16="http://schemas.microsoft.com/office/drawing/2014/main" id="{46A4A5EC-F678-45FC-A42E-DDD802EE1555}"/>
              </a:ext>
            </a:extLst>
          </p:cNvPr>
          <p:cNvSpPr/>
          <p:nvPr/>
        </p:nvSpPr>
        <p:spPr>
          <a:xfrm>
            <a:off x="2675098" y="3902804"/>
            <a:ext cx="496564" cy="356369"/>
          </a:xfrm>
          <a:prstGeom prst="roundRect">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kern="0" dirty="0">
                <a:solidFill>
                  <a:srgbClr val="FFFFFF"/>
                </a:solidFill>
                <a:latin typeface="Calibri" panose="020F0502020204030204"/>
              </a:rPr>
              <a:t>*</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49" name="Rectangle: Rounded Corners 11">
            <a:extLst>
              <a:ext uri="{FF2B5EF4-FFF2-40B4-BE49-F238E27FC236}">
                <a16:creationId xmlns:a16="http://schemas.microsoft.com/office/drawing/2014/main" id="{45893767-83B0-4DBD-8F55-F595AF9E53FA}"/>
              </a:ext>
            </a:extLst>
          </p:cNvPr>
          <p:cNvSpPr/>
          <p:nvPr/>
        </p:nvSpPr>
        <p:spPr>
          <a:xfrm>
            <a:off x="3410627" y="3902804"/>
            <a:ext cx="641058" cy="364893"/>
          </a:xfrm>
          <a:prstGeom prst="roundRect">
            <a:avLst/>
          </a:prstGeom>
          <a:solidFill>
            <a:schemeClr val="accent4">
              <a:lumMod val="75000"/>
            </a:schemeClr>
          </a:solidFill>
          <a:ln w="76200" cap="flat" cmpd="sng" algn="ctr">
            <a:noFill/>
            <a:prstDash val="solid"/>
            <a:miter lim="800000"/>
          </a:ln>
          <a:effectLst/>
        </p:spPr>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452" name="Rectangle: Rounded Corners 11">
            <a:extLst>
              <a:ext uri="{FF2B5EF4-FFF2-40B4-BE49-F238E27FC236}">
                <a16:creationId xmlns:a16="http://schemas.microsoft.com/office/drawing/2014/main" id="{3670EC56-B5D1-45AC-8727-E1C0A090D3A9}"/>
              </a:ext>
            </a:extLst>
          </p:cNvPr>
          <p:cNvSpPr/>
          <p:nvPr/>
        </p:nvSpPr>
        <p:spPr>
          <a:xfrm>
            <a:off x="688315" y="4593392"/>
            <a:ext cx="669531" cy="364893"/>
          </a:xfrm>
          <a:prstGeom prst="roundRect">
            <a:avLst/>
          </a:prstGeom>
          <a:ln w="76200">
            <a:no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453" name="Straight Connector 452">
            <a:extLst>
              <a:ext uri="{FF2B5EF4-FFF2-40B4-BE49-F238E27FC236}">
                <a16:creationId xmlns:a16="http://schemas.microsoft.com/office/drawing/2014/main" id="{1F8A8C31-1126-4180-8A94-52611352328F}"/>
              </a:ext>
            </a:extLst>
          </p:cNvPr>
          <p:cNvCxnSpPr>
            <a:cxnSpLocks/>
            <a:stCxn id="542" idx="2"/>
            <a:endCxn id="452" idx="0"/>
          </p:cNvCxnSpPr>
          <p:nvPr/>
        </p:nvCxnSpPr>
        <p:spPr>
          <a:xfrm>
            <a:off x="1021414" y="4259174"/>
            <a:ext cx="1667" cy="33421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455" name="Rectangle: Rounded Corners 11">
            <a:extLst>
              <a:ext uri="{FF2B5EF4-FFF2-40B4-BE49-F238E27FC236}">
                <a16:creationId xmlns:a16="http://schemas.microsoft.com/office/drawing/2014/main" id="{81ABE987-59F1-47F6-8786-F1E16A59C2CB}"/>
              </a:ext>
            </a:extLst>
          </p:cNvPr>
          <p:cNvSpPr/>
          <p:nvPr/>
        </p:nvSpPr>
        <p:spPr>
          <a:xfrm>
            <a:off x="1639708" y="4593392"/>
            <a:ext cx="669531" cy="364893"/>
          </a:xfrm>
          <a:prstGeom prst="roundRect">
            <a:avLst/>
          </a:prstGeom>
          <a:ln w="76200">
            <a:no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456" name="Straight Connector 455">
            <a:extLst>
              <a:ext uri="{FF2B5EF4-FFF2-40B4-BE49-F238E27FC236}">
                <a16:creationId xmlns:a16="http://schemas.microsoft.com/office/drawing/2014/main" id="{135FD989-67B8-4EE0-BDA7-B59E6313118A}"/>
              </a:ext>
            </a:extLst>
          </p:cNvPr>
          <p:cNvCxnSpPr>
            <a:cxnSpLocks/>
            <a:stCxn id="63" idx="2"/>
            <a:endCxn id="455" idx="0"/>
          </p:cNvCxnSpPr>
          <p:nvPr/>
        </p:nvCxnSpPr>
        <p:spPr>
          <a:xfrm flipH="1">
            <a:off x="1974474" y="4259174"/>
            <a:ext cx="3276" cy="33421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458" name="Rectangle: Rounded Corners 11">
            <a:extLst>
              <a:ext uri="{FF2B5EF4-FFF2-40B4-BE49-F238E27FC236}">
                <a16:creationId xmlns:a16="http://schemas.microsoft.com/office/drawing/2014/main" id="{48E87C1F-41C2-43BA-B67F-E17982D6E81C}"/>
              </a:ext>
            </a:extLst>
          </p:cNvPr>
          <p:cNvSpPr/>
          <p:nvPr/>
        </p:nvSpPr>
        <p:spPr>
          <a:xfrm>
            <a:off x="2587407" y="4593392"/>
            <a:ext cx="669531" cy="364893"/>
          </a:xfrm>
          <a:prstGeom prst="roundRect">
            <a:avLst/>
          </a:prstGeom>
          <a:ln w="76200">
            <a:noFill/>
          </a:ln>
          <a:effectLst/>
        </p:spPr>
        <p:style>
          <a:lnRef idx="3">
            <a:schemeClr val="lt1"/>
          </a:lnRef>
          <a:fillRef idx="1">
            <a:schemeClr val="accent3"/>
          </a:fillRef>
          <a:effectRef idx="1">
            <a:schemeClr val="accent3"/>
          </a:effectRef>
          <a:fontRef idx="minor">
            <a:schemeClr val="lt1"/>
          </a:fontRef>
        </p:style>
        <p:txBody>
          <a:bodyPr rtlCol="0" anchor="ctr"/>
          <a:lstStyle/>
          <a:p>
            <a:pPr lvl="0" algn="ctr" defTabSz="914400">
              <a:defRPr/>
            </a:pPr>
            <a:r>
              <a:rPr lang="en-US" dirty="0">
                <a:solidFill>
                  <a:schemeClr val="bg1"/>
                </a:solidFill>
              </a:rPr>
              <a:t>𝛼</a:t>
            </a: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cxnSp>
        <p:nvCxnSpPr>
          <p:cNvPr id="459" name="Straight Connector 458">
            <a:extLst>
              <a:ext uri="{FF2B5EF4-FFF2-40B4-BE49-F238E27FC236}">
                <a16:creationId xmlns:a16="http://schemas.microsoft.com/office/drawing/2014/main" id="{772A4482-8C00-4C7E-A52A-024803C3B487}"/>
              </a:ext>
            </a:extLst>
          </p:cNvPr>
          <p:cNvCxnSpPr>
            <a:cxnSpLocks/>
            <a:stCxn id="448" idx="2"/>
            <a:endCxn id="458" idx="0"/>
          </p:cNvCxnSpPr>
          <p:nvPr/>
        </p:nvCxnSpPr>
        <p:spPr>
          <a:xfrm flipH="1">
            <a:off x="2922173" y="4259173"/>
            <a:ext cx="1207" cy="33421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5" name="Straight Connector 464">
            <a:extLst>
              <a:ext uri="{FF2B5EF4-FFF2-40B4-BE49-F238E27FC236}">
                <a16:creationId xmlns:a16="http://schemas.microsoft.com/office/drawing/2014/main" id="{64445AD6-2F80-4CE5-97A2-E77F9F2B6E21}"/>
              </a:ext>
            </a:extLst>
          </p:cNvPr>
          <p:cNvCxnSpPr>
            <a:cxnSpLocks/>
          </p:cNvCxnSpPr>
          <p:nvPr/>
        </p:nvCxnSpPr>
        <p:spPr>
          <a:xfrm>
            <a:off x="1021414" y="3666633"/>
            <a:ext cx="2721281" cy="5649"/>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6" name="Straight Connector 465">
            <a:extLst>
              <a:ext uri="{FF2B5EF4-FFF2-40B4-BE49-F238E27FC236}">
                <a16:creationId xmlns:a16="http://schemas.microsoft.com/office/drawing/2014/main" id="{367735BA-3446-42DF-B810-1D75E69DF162}"/>
              </a:ext>
            </a:extLst>
          </p:cNvPr>
          <p:cNvCxnSpPr>
            <a:cxnSpLocks/>
          </p:cNvCxnSpPr>
          <p:nvPr/>
        </p:nvCxnSpPr>
        <p:spPr>
          <a:xfrm>
            <a:off x="2222394" y="3479982"/>
            <a:ext cx="0" cy="196918"/>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7" name="Straight Connector 466">
            <a:extLst>
              <a:ext uri="{FF2B5EF4-FFF2-40B4-BE49-F238E27FC236}">
                <a16:creationId xmlns:a16="http://schemas.microsoft.com/office/drawing/2014/main" id="{8BCD00D4-0A53-4313-9297-7EDE4CD4295D}"/>
              </a:ext>
            </a:extLst>
          </p:cNvPr>
          <p:cNvCxnSpPr>
            <a:cxnSpLocks/>
          </p:cNvCxnSpPr>
          <p:nvPr/>
        </p:nvCxnSpPr>
        <p:spPr>
          <a:xfrm>
            <a:off x="1021414" y="3672568"/>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8" name="Straight Connector 467">
            <a:extLst>
              <a:ext uri="{FF2B5EF4-FFF2-40B4-BE49-F238E27FC236}">
                <a16:creationId xmlns:a16="http://schemas.microsoft.com/office/drawing/2014/main" id="{D2E62C5F-BDEA-4D8A-88DA-9FDE3168E6B9}"/>
              </a:ext>
            </a:extLst>
          </p:cNvPr>
          <p:cNvCxnSpPr>
            <a:cxnSpLocks/>
          </p:cNvCxnSpPr>
          <p:nvPr/>
        </p:nvCxnSpPr>
        <p:spPr>
          <a:xfrm>
            <a:off x="1981683" y="3666633"/>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69" name="Straight Connector 468">
            <a:extLst>
              <a:ext uri="{FF2B5EF4-FFF2-40B4-BE49-F238E27FC236}">
                <a16:creationId xmlns:a16="http://schemas.microsoft.com/office/drawing/2014/main" id="{3E67CB9C-F365-4A2A-B9AB-6269393A0B53}"/>
              </a:ext>
            </a:extLst>
          </p:cNvPr>
          <p:cNvCxnSpPr>
            <a:cxnSpLocks/>
          </p:cNvCxnSpPr>
          <p:nvPr/>
        </p:nvCxnSpPr>
        <p:spPr>
          <a:xfrm>
            <a:off x="2930411" y="3666633"/>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70" name="Straight Connector 469">
            <a:extLst>
              <a:ext uri="{FF2B5EF4-FFF2-40B4-BE49-F238E27FC236}">
                <a16:creationId xmlns:a16="http://schemas.microsoft.com/office/drawing/2014/main" id="{C60BBAD6-7D32-4503-B853-A52CEF6BACCE}"/>
              </a:ext>
            </a:extLst>
          </p:cNvPr>
          <p:cNvCxnSpPr>
            <a:cxnSpLocks/>
          </p:cNvCxnSpPr>
          <p:nvPr/>
        </p:nvCxnSpPr>
        <p:spPr>
          <a:xfrm>
            <a:off x="3736889" y="3672282"/>
            <a:ext cx="0" cy="236171"/>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sp>
        <p:nvSpPr>
          <p:cNvPr id="2" name="Rectangle: Rounded Corners 11">
            <a:extLst>
              <a:ext uri="{FF2B5EF4-FFF2-40B4-BE49-F238E27FC236}">
                <a16:creationId xmlns:a16="http://schemas.microsoft.com/office/drawing/2014/main" id="{11A5CAB9-03F2-4E70-8575-3A78F0B12FFD}"/>
              </a:ext>
            </a:extLst>
          </p:cNvPr>
          <p:cNvSpPr/>
          <p:nvPr/>
        </p:nvSpPr>
        <p:spPr>
          <a:xfrm>
            <a:off x="9516541" y="3090298"/>
            <a:ext cx="566645" cy="364893"/>
          </a:xfrm>
          <a:prstGeom prst="roundRect">
            <a:avLst/>
          </a:prstGeom>
          <a:solidFill>
            <a:schemeClr val="accent5"/>
          </a:solidFill>
          <a:ln w="76200" cap="flat" cmpd="sng" algn="ctr">
            <a:noFill/>
            <a:prstDash val="solid"/>
            <a:miter lim="800000"/>
          </a:ln>
          <a:effectLst/>
        </p:spPr>
        <p:txBody>
          <a:bodyPr rtlCol="0" anchor="ctr"/>
          <a:lstStyle/>
          <a:p>
            <a:pPr algn="ctr" defTabSz="914400">
              <a:defRPr/>
            </a:pPr>
            <a:r>
              <a:rPr lang="en-US" dirty="0">
                <a:solidFill>
                  <a:schemeClr val="bg1"/>
                </a:solidFill>
              </a:rPr>
              <a:t>𝛼</a:t>
            </a:r>
          </a:p>
        </p:txBody>
      </p:sp>
      <p:cxnSp>
        <p:nvCxnSpPr>
          <p:cNvPr id="3" name="Straight Connector 2">
            <a:extLst>
              <a:ext uri="{FF2B5EF4-FFF2-40B4-BE49-F238E27FC236}">
                <a16:creationId xmlns:a16="http://schemas.microsoft.com/office/drawing/2014/main" id="{4A43C012-9124-4CD3-8197-C5794DFAC903}"/>
              </a:ext>
            </a:extLst>
          </p:cNvPr>
          <p:cNvCxnSpPr>
            <a:cxnSpLocks/>
          </p:cNvCxnSpPr>
          <p:nvPr/>
        </p:nvCxnSpPr>
        <p:spPr>
          <a:xfrm>
            <a:off x="9799863" y="2822596"/>
            <a:ext cx="0" cy="267702"/>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4" name="Straight Connector 3">
            <a:extLst>
              <a:ext uri="{FF2B5EF4-FFF2-40B4-BE49-F238E27FC236}">
                <a16:creationId xmlns:a16="http://schemas.microsoft.com/office/drawing/2014/main" id="{9EEFDD9A-8C7B-472F-B354-802401721E11}"/>
              </a:ext>
            </a:extLst>
          </p:cNvPr>
          <p:cNvCxnSpPr>
            <a:cxnSpLocks/>
          </p:cNvCxnSpPr>
          <p:nvPr/>
        </p:nvCxnSpPr>
        <p:spPr>
          <a:xfrm>
            <a:off x="8581260" y="2827593"/>
            <a:ext cx="1212371" cy="0"/>
          </a:xfrm>
          <a:prstGeom prst="line">
            <a:avLst/>
          </a:prstGeom>
          <a:ln w="19050">
            <a:solidFill>
              <a:schemeClr val="tx1"/>
            </a:solidFill>
          </a:ln>
        </p:spPr>
        <p:style>
          <a:lnRef idx="1">
            <a:schemeClr val="accent5"/>
          </a:lnRef>
          <a:fillRef idx="0">
            <a:schemeClr val="accent5"/>
          </a:fillRef>
          <a:effectRef idx="0">
            <a:schemeClr val="accent5"/>
          </a:effectRef>
          <a:fontRef idx="minor">
            <a:schemeClr val="tx1"/>
          </a:fontRef>
        </p:style>
      </p:cxnSp>
      <p:cxnSp>
        <p:nvCxnSpPr>
          <p:cNvPr id="7" name="Straight Arrow Connector 6">
            <a:extLst>
              <a:ext uri="{FF2B5EF4-FFF2-40B4-BE49-F238E27FC236}">
                <a16:creationId xmlns:a16="http://schemas.microsoft.com/office/drawing/2014/main" id="{3E1E8AF6-8B04-49CE-9C81-F7D0DF881E6A}"/>
              </a:ext>
            </a:extLst>
          </p:cNvPr>
          <p:cNvCxnSpPr>
            <a:cxnSpLocks/>
            <a:stCxn id="511" idx="1"/>
            <a:endCxn id="523" idx="3"/>
          </p:cNvCxnSpPr>
          <p:nvPr/>
        </p:nvCxnSpPr>
        <p:spPr>
          <a:xfrm flipH="1" flipV="1">
            <a:off x="2817528" y="3301801"/>
            <a:ext cx="1369643" cy="5022"/>
          </a:xfrm>
          <a:prstGeom prst="straightConnector1">
            <a:avLst/>
          </a:prstGeom>
          <a:ln w="50800">
            <a:solidFill>
              <a:srgbClr val="7030A0"/>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Google Shape;65;p14">
                <a:extLst>
                  <a:ext uri="{FF2B5EF4-FFF2-40B4-BE49-F238E27FC236}">
                    <a16:creationId xmlns:a16="http://schemas.microsoft.com/office/drawing/2014/main" id="{1EF7FCF1-9D7B-4761-ABDA-DA1A24858A20}"/>
                  </a:ext>
                </a:extLst>
              </p:cNvPr>
              <p:cNvSpPr txBox="1">
                <a:spLocks/>
              </p:cNvSpPr>
              <p:nvPr/>
            </p:nvSpPr>
            <p:spPr>
              <a:xfrm>
                <a:off x="1926795" y="5455532"/>
                <a:ext cx="5376186" cy="625833"/>
              </a:xfrm>
              <a:prstGeom prst="rect">
                <a:avLst/>
              </a:prstGeom>
              <a:solidFill>
                <a:schemeClr val="accent6">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defTabSz="914400"/>
                <a14:m>
                  <m:oMathPara xmlns:m="http://schemas.openxmlformats.org/officeDocument/2006/math">
                    <m:oMathParaPr>
                      <m:jc m:val="centerGroup"/>
                    </m:oMathParaPr>
                    <m:oMath xmlns:m="http://schemas.openxmlformats.org/officeDocument/2006/math">
                      <m:r>
                        <a:rPr lang="en-US" sz="2500" i="1" kern="0" smtClean="0">
                          <a:solidFill>
                            <a:schemeClr val="tx1"/>
                          </a:solidFill>
                          <a:latin typeface="Cambria Math" panose="02040503050406030204" pitchFamily="18" charset="0"/>
                        </a:rPr>
                        <m:t>⟨</m:t>
                      </m:r>
                      <m:r>
                        <a:rPr lang="en-US" sz="2500" b="0" i="1" kern="0" smtClean="0">
                          <a:solidFill>
                            <a:schemeClr val="tx1"/>
                          </a:solidFill>
                          <a:latin typeface="Cambria Math" panose="02040503050406030204" pitchFamily="18" charset="0"/>
                        </a:rPr>
                        <m:t>𝛼</m:t>
                      </m:r>
                      <m:r>
                        <a:rPr lang="en-US" sz="2500" b="0" i="0" kern="0" smtClean="0">
                          <a:solidFill>
                            <a:schemeClr val="tx1"/>
                          </a:solidFill>
                          <a:latin typeface="Cambria Math" panose="02040503050406030204" pitchFamily="18" charset="0"/>
                        </a:rPr>
                        <m:t>.</m:t>
                      </m:r>
                      <m:r>
                        <m:rPr>
                          <m:sty m:val="p"/>
                        </m:rPr>
                        <a:rPr lang="en-US" sz="2500" b="0" i="0" kern="0" smtClean="0">
                          <a:solidFill>
                            <a:schemeClr val="tx1"/>
                          </a:solidFill>
                          <a:latin typeface="Cambria Math" panose="02040503050406030204" pitchFamily="18" charset="0"/>
                        </a:rPr>
                        <m:t>mybankcard</m:t>
                      </m:r>
                      <m:r>
                        <a:rPr lang="en-US" sz="2500" b="0" i="0" kern="0" smtClean="0">
                          <a:solidFill>
                            <a:schemeClr val="tx1"/>
                          </a:solidFill>
                          <a:latin typeface="Cambria Math" panose="02040503050406030204" pitchFamily="18" charset="0"/>
                        </a:rPr>
                        <m:t>.</m:t>
                      </m:r>
                      <m:r>
                        <m:rPr>
                          <m:sty m:val="p"/>
                        </m:rPr>
                        <a:rPr lang="en-US" sz="2500" b="0" i="0" kern="0" smtClean="0">
                          <a:solidFill>
                            <a:schemeClr val="tx1"/>
                          </a:solidFill>
                          <a:latin typeface="Cambria Math" panose="02040503050406030204" pitchFamily="18" charset="0"/>
                        </a:rPr>
                        <m:t>com</m:t>
                      </m:r>
                      <m:r>
                        <a:rPr lang="en-US" sz="2500" b="0" i="0" kern="0" smtClean="0">
                          <a:solidFill>
                            <a:schemeClr val="tx1"/>
                          </a:solidFill>
                          <a:latin typeface="Cambria Math" panose="02040503050406030204" pitchFamily="18" charset="0"/>
                        </a:rPr>
                        <m:t>., {</m:t>
                      </m:r>
                      <m:r>
                        <m:rPr>
                          <m:sty m:val="p"/>
                        </m:rPr>
                        <a:rPr lang="en-US" sz="2500" b="0" i="0" kern="0" smtClean="0">
                          <a:solidFill>
                            <a:schemeClr val="tx1"/>
                          </a:solidFill>
                          <a:latin typeface="Cambria Math" panose="02040503050406030204" pitchFamily="18" charset="0"/>
                        </a:rPr>
                        <m:t>A</m:t>
                      </m:r>
                      <m:r>
                        <a:rPr lang="en-US" sz="2500" b="0" i="0" kern="0" smtClean="0">
                          <a:solidFill>
                            <a:schemeClr val="tx1"/>
                          </a:solidFill>
                          <a:latin typeface="Cambria Math" panose="02040503050406030204" pitchFamily="18" charset="0"/>
                        </a:rPr>
                        <m:t>,</m:t>
                      </m:r>
                      <m:r>
                        <m:rPr>
                          <m:sty m:val="p"/>
                        </m:rPr>
                        <a:rPr lang="en-US" sz="2500" b="0" i="0" kern="0" smtClean="0">
                          <a:solidFill>
                            <a:schemeClr val="tx1"/>
                          </a:solidFill>
                          <a:latin typeface="Cambria Math" panose="02040503050406030204" pitchFamily="18" charset="0"/>
                        </a:rPr>
                        <m:t>MX</m:t>
                      </m:r>
                      <m:r>
                        <a:rPr lang="en-US" sz="2500" b="0" i="0" kern="0" smtClean="0">
                          <a:solidFill>
                            <a:schemeClr val="tx1"/>
                          </a:solidFill>
                          <a:latin typeface="Cambria Math" panose="02040503050406030204" pitchFamily="18" charset="0"/>
                        </a:rPr>
                        <m:t>, </m:t>
                      </m:r>
                      <m:r>
                        <m:rPr>
                          <m:sty m:val="p"/>
                        </m:rPr>
                        <a:rPr lang="en-US" sz="2500" b="0" i="0" kern="0" smtClean="0">
                          <a:solidFill>
                            <a:schemeClr val="tx1"/>
                          </a:solidFill>
                          <a:latin typeface="Cambria Math" panose="02040503050406030204" pitchFamily="18" charset="0"/>
                        </a:rPr>
                        <m:t>TXT</m:t>
                      </m:r>
                      <m:r>
                        <a:rPr lang="en-US" sz="2500" b="0" i="0" kern="0" smtClean="0">
                          <a:solidFill>
                            <a:schemeClr val="tx1"/>
                          </a:solidFill>
                          <a:latin typeface="Cambria Math" panose="02040503050406030204" pitchFamily="18" charset="0"/>
                        </a:rPr>
                        <m:t>, ..}</m:t>
                      </m:r>
                      <m:r>
                        <a:rPr lang="en-US" sz="2500" b="0" i="1" kern="0" smtClean="0">
                          <a:solidFill>
                            <a:schemeClr val="tx1"/>
                          </a:solidFill>
                          <a:latin typeface="Cambria Math" panose="02040503050406030204" pitchFamily="18" charset="0"/>
                        </a:rPr>
                        <m:t>⟩</m:t>
                      </m:r>
                    </m:oMath>
                  </m:oMathPara>
                </a14:m>
                <a:endParaRPr lang="en-US" sz="2500" kern="0" dirty="0">
                  <a:solidFill>
                    <a:srgbClr val="808000"/>
                  </a:solidFill>
                  <a:latin typeface="Bookman Old Style" panose="02050604050505020204" pitchFamily="18" charset="0"/>
                </a:endParaRPr>
              </a:p>
            </p:txBody>
          </p:sp>
        </mc:Choice>
        <mc:Fallback xmlns="">
          <p:sp>
            <p:nvSpPr>
              <p:cNvPr id="6" name="Google Shape;65;p14">
                <a:extLst>
                  <a:ext uri="{FF2B5EF4-FFF2-40B4-BE49-F238E27FC236}">
                    <a16:creationId xmlns:a16="http://schemas.microsoft.com/office/drawing/2014/main" id="{1EF7FCF1-9D7B-4761-ABDA-DA1A24858A20}"/>
                  </a:ext>
                </a:extLst>
              </p:cNvPr>
              <p:cNvSpPr txBox="1">
                <a:spLocks noRot="1" noChangeAspect="1" noMove="1" noResize="1" noEditPoints="1" noAdjustHandles="1" noChangeArrowheads="1" noChangeShapeType="1" noTextEdit="1"/>
              </p:cNvSpPr>
              <p:nvPr/>
            </p:nvSpPr>
            <p:spPr>
              <a:xfrm>
                <a:off x="1926795" y="5455532"/>
                <a:ext cx="5376186" cy="625833"/>
              </a:xfrm>
              <a:prstGeom prst="rect">
                <a:avLst/>
              </a:prstGeom>
              <a:blipFill>
                <a:blip r:embed="rId4"/>
                <a:stretch>
                  <a:fillRect l="-454" r="-1814" b="-3883"/>
                </a:stretch>
              </a:blipFill>
              <a:ln>
                <a:noFill/>
              </a:ln>
            </p:spPr>
            <p:txBody>
              <a:bodyPr/>
              <a:lstStyle/>
              <a:p>
                <a:r>
                  <a:rPr lang="en-US">
                    <a:noFill/>
                  </a:rPr>
                  <a:t> </a:t>
                </a:r>
              </a:p>
            </p:txBody>
          </p:sp>
        </mc:Fallback>
      </mc:AlternateContent>
      <p:cxnSp>
        <p:nvCxnSpPr>
          <p:cNvPr id="16" name="Connector: Elbow 15">
            <a:extLst>
              <a:ext uri="{FF2B5EF4-FFF2-40B4-BE49-F238E27FC236}">
                <a16:creationId xmlns:a16="http://schemas.microsoft.com/office/drawing/2014/main" id="{5A7CAB1D-C7CF-4A88-AFF8-266EA0654206}"/>
              </a:ext>
            </a:extLst>
          </p:cNvPr>
          <p:cNvCxnSpPr>
            <a:cxnSpLocks/>
            <a:stCxn id="564" idx="2"/>
            <a:endCxn id="508" idx="0"/>
          </p:cNvCxnSpPr>
          <p:nvPr/>
        </p:nvCxnSpPr>
        <p:spPr>
          <a:xfrm rot="5400000">
            <a:off x="4324123" y="192603"/>
            <a:ext cx="602532" cy="3588099"/>
          </a:xfrm>
          <a:prstGeom prst="bentConnector3">
            <a:avLst>
              <a:gd name="adj1" fmla="val 54895"/>
            </a:avLst>
          </a:prstGeom>
          <a:ln w="57150">
            <a:solidFill>
              <a:srgbClr val="C3781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356B626D-651D-4D5A-97A4-CB7331B96A03}"/>
              </a:ext>
            </a:extLst>
          </p:cNvPr>
          <p:cNvCxnSpPr>
            <a:cxnSpLocks/>
            <a:stCxn id="508" idx="2"/>
            <a:endCxn id="511" idx="0"/>
          </p:cNvCxnSpPr>
          <p:nvPr/>
        </p:nvCxnSpPr>
        <p:spPr>
          <a:xfrm rot="16200000" flipH="1">
            <a:off x="3612260" y="1863365"/>
            <a:ext cx="484351" cy="2046193"/>
          </a:xfrm>
          <a:prstGeom prst="bentConnector3">
            <a:avLst>
              <a:gd name="adj1" fmla="val 50000"/>
            </a:avLst>
          </a:prstGeom>
          <a:ln w="57150">
            <a:solidFill>
              <a:srgbClr val="C37818"/>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6974F766-E1E1-429A-A03E-0805E570E99F}"/>
              </a:ext>
            </a:extLst>
          </p:cNvPr>
          <p:cNvCxnSpPr>
            <a:cxnSpLocks/>
            <a:stCxn id="511" idx="2"/>
            <a:endCxn id="543" idx="0"/>
          </p:cNvCxnSpPr>
          <p:nvPr/>
        </p:nvCxnSpPr>
        <p:spPr>
          <a:xfrm rot="16200000" flipH="1">
            <a:off x="4668971" y="3693567"/>
            <a:ext cx="417799" cy="677"/>
          </a:xfrm>
          <a:prstGeom prst="bentConnector3">
            <a:avLst>
              <a:gd name="adj1" fmla="val 50000"/>
            </a:avLst>
          </a:prstGeom>
          <a:ln w="57150">
            <a:solidFill>
              <a:srgbClr val="C37818"/>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47023655"/>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Google Shape;65;p14">
            <a:extLst>
              <a:ext uri="{FF2B5EF4-FFF2-40B4-BE49-F238E27FC236}">
                <a16:creationId xmlns:a16="http://schemas.microsoft.com/office/drawing/2014/main" id="{CE8C5FC9-2E93-49A0-8081-3AA5E7F0FE09}"/>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Executing an Equivalence Class</a:t>
            </a:r>
          </a:p>
        </p:txBody>
      </p:sp>
      <p:pic>
        <p:nvPicPr>
          <p:cNvPr id="4" name="Picture 3">
            <a:extLst>
              <a:ext uri="{FF2B5EF4-FFF2-40B4-BE49-F238E27FC236}">
                <a16:creationId xmlns:a16="http://schemas.microsoft.com/office/drawing/2014/main" id="{38877DFE-6C69-4937-9B08-F7C8E7C79899}"/>
              </a:ext>
            </a:extLst>
          </p:cNvPr>
          <p:cNvPicPr>
            <a:picLocks noChangeAspect="1"/>
          </p:cNvPicPr>
          <p:nvPr/>
        </p:nvPicPr>
        <p:blipFill>
          <a:blip r:embed="rId4"/>
          <a:stretch>
            <a:fillRect/>
          </a:stretch>
        </p:blipFill>
        <p:spPr>
          <a:xfrm>
            <a:off x="1265649" y="947942"/>
            <a:ext cx="9671283" cy="5619750"/>
          </a:xfrm>
          <a:prstGeom prst="rect">
            <a:avLst/>
          </a:prstGeom>
          <a:ln>
            <a:solidFill>
              <a:schemeClr val="tx1"/>
            </a:solidFill>
          </a:ln>
          <a:effectLst>
            <a:outerShdw blurRad="50800" dist="254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86349320"/>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Google Shape;65;p14">
            <a:extLst>
              <a:ext uri="{FF2B5EF4-FFF2-40B4-BE49-F238E27FC236}">
                <a16:creationId xmlns:a16="http://schemas.microsoft.com/office/drawing/2014/main" id="{CE8C5FC9-2E93-49A0-8081-3AA5E7F0FE09}"/>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Executing an Equivalence Class</a:t>
            </a:r>
          </a:p>
        </p:txBody>
      </p:sp>
      <mc:AlternateContent xmlns:mc="http://schemas.openxmlformats.org/markup-compatibility/2006" xmlns:a14="http://schemas.microsoft.com/office/drawing/2010/main">
        <mc:Choice Requires="a14">
          <p:sp>
            <p:nvSpPr>
              <p:cNvPr id="81" name="Google Shape;65;p14">
                <a:extLst>
                  <a:ext uri="{FF2B5EF4-FFF2-40B4-BE49-F238E27FC236}">
                    <a16:creationId xmlns:a16="http://schemas.microsoft.com/office/drawing/2014/main" id="{E2792F72-02FB-4EC2-BD4C-729331084A52}"/>
                  </a:ext>
                </a:extLst>
              </p:cNvPr>
              <p:cNvSpPr txBox="1">
                <a:spLocks/>
              </p:cNvSpPr>
              <p:nvPr/>
            </p:nvSpPr>
            <p:spPr>
              <a:xfrm>
                <a:off x="575693" y="1048433"/>
                <a:ext cx="5376186" cy="625833"/>
              </a:xfrm>
              <a:prstGeom prst="rect">
                <a:avLst/>
              </a:prstGeom>
              <a:solidFill>
                <a:schemeClr val="accent6">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defTabSz="914400"/>
                <a14:m>
                  <m:oMathPara xmlns:m="http://schemas.openxmlformats.org/officeDocument/2006/math">
                    <m:oMathParaPr>
                      <m:jc m:val="centerGroup"/>
                    </m:oMathParaPr>
                    <m:oMath xmlns:m="http://schemas.openxmlformats.org/officeDocument/2006/math">
                      <m:r>
                        <a:rPr lang="en-US" sz="2500" i="1" kern="0" smtClean="0">
                          <a:solidFill>
                            <a:schemeClr val="tx1"/>
                          </a:solidFill>
                          <a:latin typeface="Cambria Math" panose="02040503050406030204" pitchFamily="18" charset="0"/>
                        </a:rPr>
                        <m:t>⟨</m:t>
                      </m:r>
                      <m:r>
                        <a:rPr lang="en-US" sz="2500" b="0" i="1" kern="0" smtClean="0">
                          <a:solidFill>
                            <a:schemeClr val="tx1"/>
                          </a:solidFill>
                          <a:latin typeface="Cambria Math" panose="02040503050406030204" pitchFamily="18" charset="0"/>
                        </a:rPr>
                        <m:t>𝛼</m:t>
                      </m:r>
                      <m:r>
                        <a:rPr lang="en-US" sz="2500" b="0" i="0" kern="0" smtClean="0">
                          <a:solidFill>
                            <a:schemeClr val="tx1"/>
                          </a:solidFill>
                          <a:latin typeface="Cambria Math" panose="02040503050406030204" pitchFamily="18" charset="0"/>
                        </a:rPr>
                        <m:t>.</m:t>
                      </m:r>
                      <m:r>
                        <m:rPr>
                          <m:sty m:val="p"/>
                        </m:rPr>
                        <a:rPr lang="en-US" sz="2500" b="0" i="0" kern="0" smtClean="0">
                          <a:solidFill>
                            <a:schemeClr val="tx1"/>
                          </a:solidFill>
                          <a:latin typeface="Cambria Math" panose="02040503050406030204" pitchFamily="18" charset="0"/>
                        </a:rPr>
                        <m:t>mybankcard</m:t>
                      </m:r>
                      <m:r>
                        <a:rPr lang="en-US" sz="2500" b="0" i="0" kern="0" smtClean="0">
                          <a:solidFill>
                            <a:schemeClr val="tx1"/>
                          </a:solidFill>
                          <a:latin typeface="Cambria Math" panose="02040503050406030204" pitchFamily="18" charset="0"/>
                        </a:rPr>
                        <m:t>.</m:t>
                      </m:r>
                      <m:r>
                        <m:rPr>
                          <m:sty m:val="p"/>
                        </m:rPr>
                        <a:rPr lang="en-US" sz="2500" b="0" i="0" kern="0" smtClean="0">
                          <a:solidFill>
                            <a:schemeClr val="tx1"/>
                          </a:solidFill>
                          <a:latin typeface="Cambria Math" panose="02040503050406030204" pitchFamily="18" charset="0"/>
                        </a:rPr>
                        <m:t>com</m:t>
                      </m:r>
                      <m:r>
                        <a:rPr lang="en-US" sz="2500" b="0" i="0" kern="0" smtClean="0">
                          <a:solidFill>
                            <a:schemeClr val="tx1"/>
                          </a:solidFill>
                          <a:latin typeface="Cambria Math" panose="02040503050406030204" pitchFamily="18" charset="0"/>
                        </a:rPr>
                        <m:t>., {</m:t>
                      </m:r>
                      <m:r>
                        <m:rPr>
                          <m:sty m:val="p"/>
                        </m:rPr>
                        <a:rPr lang="en-US" sz="2500" b="0" i="0" kern="0" smtClean="0">
                          <a:solidFill>
                            <a:schemeClr val="tx1"/>
                          </a:solidFill>
                          <a:latin typeface="Cambria Math" panose="02040503050406030204" pitchFamily="18" charset="0"/>
                        </a:rPr>
                        <m:t>A</m:t>
                      </m:r>
                      <m:r>
                        <a:rPr lang="en-US" sz="2500" b="0" i="0" kern="0" smtClean="0">
                          <a:solidFill>
                            <a:schemeClr val="tx1"/>
                          </a:solidFill>
                          <a:latin typeface="Cambria Math" panose="02040503050406030204" pitchFamily="18" charset="0"/>
                        </a:rPr>
                        <m:t>,</m:t>
                      </m:r>
                      <m:r>
                        <m:rPr>
                          <m:sty m:val="p"/>
                        </m:rPr>
                        <a:rPr lang="en-US" sz="2500" b="0" i="0" kern="0" smtClean="0">
                          <a:solidFill>
                            <a:schemeClr val="tx1"/>
                          </a:solidFill>
                          <a:latin typeface="Cambria Math" panose="02040503050406030204" pitchFamily="18" charset="0"/>
                        </a:rPr>
                        <m:t>MX</m:t>
                      </m:r>
                      <m:r>
                        <a:rPr lang="en-US" sz="2500" b="0" i="0" kern="0" smtClean="0">
                          <a:solidFill>
                            <a:schemeClr val="tx1"/>
                          </a:solidFill>
                          <a:latin typeface="Cambria Math" panose="02040503050406030204" pitchFamily="18" charset="0"/>
                        </a:rPr>
                        <m:t>, </m:t>
                      </m:r>
                      <m:r>
                        <m:rPr>
                          <m:sty m:val="p"/>
                        </m:rPr>
                        <a:rPr lang="en-US" sz="2500" b="0" i="0" kern="0" smtClean="0">
                          <a:solidFill>
                            <a:schemeClr val="tx1"/>
                          </a:solidFill>
                          <a:latin typeface="Cambria Math" panose="02040503050406030204" pitchFamily="18" charset="0"/>
                        </a:rPr>
                        <m:t>TXT</m:t>
                      </m:r>
                      <m:r>
                        <a:rPr lang="en-US" sz="2500" b="0" i="0" kern="0" smtClean="0">
                          <a:solidFill>
                            <a:schemeClr val="tx1"/>
                          </a:solidFill>
                          <a:latin typeface="Cambria Math" panose="02040503050406030204" pitchFamily="18" charset="0"/>
                        </a:rPr>
                        <m:t>, ..}</m:t>
                      </m:r>
                      <m:r>
                        <a:rPr lang="en-US" sz="2500" b="0" i="1" kern="0" smtClean="0">
                          <a:solidFill>
                            <a:schemeClr val="tx1"/>
                          </a:solidFill>
                          <a:latin typeface="Cambria Math" panose="02040503050406030204" pitchFamily="18" charset="0"/>
                        </a:rPr>
                        <m:t>⟩</m:t>
                      </m:r>
                    </m:oMath>
                  </m:oMathPara>
                </a14:m>
                <a:endParaRPr lang="en-US" sz="2500" kern="0" dirty="0">
                  <a:solidFill>
                    <a:srgbClr val="808000"/>
                  </a:solidFill>
                  <a:latin typeface="Bookman Old Style" panose="02050604050505020204" pitchFamily="18" charset="0"/>
                </a:endParaRPr>
              </a:p>
            </p:txBody>
          </p:sp>
        </mc:Choice>
        <mc:Fallback xmlns="">
          <p:sp>
            <p:nvSpPr>
              <p:cNvPr id="81" name="Google Shape;65;p14">
                <a:extLst>
                  <a:ext uri="{FF2B5EF4-FFF2-40B4-BE49-F238E27FC236}">
                    <a16:creationId xmlns:a16="http://schemas.microsoft.com/office/drawing/2014/main" id="{E2792F72-02FB-4EC2-BD4C-729331084A52}"/>
                  </a:ext>
                </a:extLst>
              </p:cNvPr>
              <p:cNvSpPr txBox="1">
                <a:spLocks noRot="1" noChangeAspect="1" noMove="1" noResize="1" noEditPoints="1" noAdjustHandles="1" noChangeArrowheads="1" noChangeShapeType="1" noTextEdit="1"/>
              </p:cNvSpPr>
              <p:nvPr/>
            </p:nvSpPr>
            <p:spPr>
              <a:xfrm>
                <a:off x="575693" y="1048433"/>
                <a:ext cx="5376186" cy="625833"/>
              </a:xfrm>
              <a:prstGeom prst="rect">
                <a:avLst/>
              </a:prstGeom>
              <a:blipFill>
                <a:blip r:embed="rId4"/>
                <a:stretch>
                  <a:fillRect l="-454" r="-1814" b="-3883"/>
                </a:stretch>
              </a:blipFill>
              <a:ln>
                <a:no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id="{38D71F01-74A1-48E3-BAD3-EFCDAD590936}"/>
              </a:ext>
            </a:extLst>
          </p:cNvPr>
          <p:cNvSpPr/>
          <p:nvPr/>
        </p:nvSpPr>
        <p:spPr>
          <a:xfrm>
            <a:off x="9282" y="4660674"/>
            <a:ext cx="4318844"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ns1.fnni.com.</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.bankcard.com, {A}&gt;</a:t>
            </a:r>
          </a:p>
          <a:p>
            <a:r>
              <a:rPr lang="en-US" sz="1700" b="1" dirty="0">
                <a:solidFill>
                  <a:srgbClr val="000000"/>
                </a:solidFill>
                <a:latin typeface="Consolas" panose="020B0609020204030204" pitchFamily="49" charset="0"/>
              </a:rPr>
              <a:t>Answer: </a:t>
            </a:r>
            <a:r>
              <a:rPr lang="en-US" sz="1700" dirty="0">
                <a:solidFill>
                  <a:srgbClr val="000000"/>
                </a:solidFill>
                <a:latin typeface="Consolas" panose="020B0609020204030204" pitchFamily="49" charset="0"/>
              </a:rPr>
              <a:t>&lt;Answer, {204.58.233.244}&gt; </a:t>
            </a:r>
            <a:endParaRPr lang="en-US" sz="1700" b="1" dirty="0">
              <a:solidFill>
                <a:srgbClr val="000000"/>
              </a:solidFill>
              <a:latin typeface="Consolas" panose="020B0609020204030204" pitchFamily="49" charset="0"/>
            </a:endParaRPr>
          </a:p>
        </p:txBody>
      </p:sp>
      <p:sp>
        <p:nvSpPr>
          <p:cNvPr id="11" name="Rectangle 10">
            <a:extLst>
              <a:ext uri="{FF2B5EF4-FFF2-40B4-BE49-F238E27FC236}">
                <a16:creationId xmlns:a16="http://schemas.microsoft.com/office/drawing/2014/main" id="{6754D465-22EB-4D9B-A4DB-0CF3BE6ED76D}"/>
              </a:ext>
            </a:extLst>
          </p:cNvPr>
          <p:cNvSpPr/>
          <p:nvPr/>
        </p:nvSpPr>
        <p:spPr>
          <a:xfrm>
            <a:off x="4453123" y="4660674"/>
            <a:ext cx="4407605"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ns1.fnni.com.</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.bankcard.com, {MX, TXT}&gt;</a:t>
            </a:r>
          </a:p>
          <a:p>
            <a:r>
              <a:rPr lang="en-US" sz="1700" b="1" dirty="0">
                <a:solidFill>
                  <a:srgbClr val="000000"/>
                </a:solidFill>
                <a:latin typeface="Consolas" panose="020B0609020204030204" pitchFamily="49" charset="0"/>
              </a:rPr>
              <a:t>Answer: </a:t>
            </a:r>
            <a:r>
              <a:rPr lang="en-US" sz="1700" dirty="0">
                <a:solidFill>
                  <a:srgbClr val="000000"/>
                </a:solidFill>
                <a:latin typeface="Consolas" panose="020B0609020204030204" pitchFamily="49" charset="0"/>
              </a:rPr>
              <a:t>&lt;Answer, {}&gt; </a:t>
            </a:r>
            <a:endParaRPr lang="en-US" sz="1700" b="1" dirty="0">
              <a:solidFill>
                <a:srgbClr val="000000"/>
              </a:solidFill>
              <a:latin typeface="Consolas" panose="020B0609020204030204" pitchFamily="49" charset="0"/>
            </a:endParaRPr>
          </a:p>
        </p:txBody>
      </p:sp>
      <p:sp>
        <p:nvSpPr>
          <p:cNvPr id="12" name="Rectangle 11">
            <a:extLst>
              <a:ext uri="{FF2B5EF4-FFF2-40B4-BE49-F238E27FC236}">
                <a16:creationId xmlns:a16="http://schemas.microsoft.com/office/drawing/2014/main" id="{9F98C626-03ED-4E91-A348-C13B0280D27E}"/>
              </a:ext>
            </a:extLst>
          </p:cNvPr>
          <p:cNvSpPr/>
          <p:nvPr/>
        </p:nvSpPr>
        <p:spPr>
          <a:xfrm>
            <a:off x="6938824" y="3239476"/>
            <a:ext cx="4798212"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ns2.fnni.net.</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.mybankcard.com, {A,MX,TXT}&gt;</a:t>
            </a:r>
          </a:p>
          <a:p>
            <a:r>
              <a:rPr lang="en-US" sz="1700" b="1" dirty="0">
                <a:solidFill>
                  <a:srgbClr val="000000"/>
                </a:solidFill>
                <a:latin typeface="Consolas" panose="020B0609020204030204" pitchFamily="49" charset="0"/>
              </a:rPr>
              <a:t>Answer: &lt;</a:t>
            </a:r>
            <a:r>
              <a:rPr lang="en-US" sz="1700" dirty="0">
                <a:solidFill>
                  <a:srgbClr val="000000"/>
                </a:solidFill>
                <a:latin typeface="Consolas" panose="020B0609020204030204" pitchFamily="49" charset="0"/>
              </a:rPr>
              <a:t>Rewrite&gt; </a:t>
            </a:r>
            <a:endParaRPr lang="en-US" sz="1700" b="1" dirty="0">
              <a:solidFill>
                <a:srgbClr val="000000"/>
              </a:solidFill>
              <a:latin typeface="Consolas" panose="020B0609020204030204" pitchFamily="49" charset="0"/>
            </a:endParaRPr>
          </a:p>
        </p:txBody>
      </p:sp>
      <p:cxnSp>
        <p:nvCxnSpPr>
          <p:cNvPr id="15" name="Straight Arrow Connector 14">
            <a:extLst>
              <a:ext uri="{FF2B5EF4-FFF2-40B4-BE49-F238E27FC236}">
                <a16:creationId xmlns:a16="http://schemas.microsoft.com/office/drawing/2014/main" id="{3789C15F-EA5E-4856-989E-278F38303FC4}"/>
              </a:ext>
            </a:extLst>
          </p:cNvPr>
          <p:cNvCxnSpPr>
            <a:cxnSpLocks/>
          </p:cNvCxnSpPr>
          <p:nvPr/>
        </p:nvCxnSpPr>
        <p:spPr>
          <a:xfrm flipH="1">
            <a:off x="2746438" y="2609651"/>
            <a:ext cx="1964074" cy="629826"/>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0F90DC8-374B-4570-B6B6-153F5B961D28}"/>
              </a:ext>
            </a:extLst>
          </p:cNvPr>
          <p:cNvCxnSpPr>
            <a:cxnSpLocks/>
            <a:endCxn id="12" idx="0"/>
          </p:cNvCxnSpPr>
          <p:nvPr/>
        </p:nvCxnSpPr>
        <p:spPr>
          <a:xfrm>
            <a:off x="6639064" y="2458822"/>
            <a:ext cx="2698866" cy="780654"/>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81F5A1-6E94-499F-81C6-A5EFE80B4997}"/>
              </a:ext>
            </a:extLst>
          </p:cNvPr>
          <p:cNvCxnSpPr>
            <a:cxnSpLocks/>
            <a:endCxn id="10" idx="0"/>
          </p:cNvCxnSpPr>
          <p:nvPr/>
        </p:nvCxnSpPr>
        <p:spPr>
          <a:xfrm flipH="1">
            <a:off x="2168704" y="3869303"/>
            <a:ext cx="330622" cy="79137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EB27CD-25FE-4FE6-8752-A383F2AC0540}"/>
              </a:ext>
            </a:extLst>
          </p:cNvPr>
          <p:cNvCxnSpPr>
            <a:cxnSpLocks/>
            <a:endCxn id="11" idx="0"/>
          </p:cNvCxnSpPr>
          <p:nvPr/>
        </p:nvCxnSpPr>
        <p:spPr>
          <a:xfrm>
            <a:off x="3831438" y="3931375"/>
            <a:ext cx="2825488" cy="729299"/>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E216F20-62D9-47F1-A98F-F9ABA92570BD}"/>
              </a:ext>
            </a:extLst>
          </p:cNvPr>
          <p:cNvSpPr/>
          <p:nvPr/>
        </p:nvSpPr>
        <p:spPr>
          <a:xfrm>
            <a:off x="3552773" y="1851725"/>
            <a:ext cx="4798212"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a.gtld-servers.net.</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.mybankcard.com, {A,MX,TXT}&gt;</a:t>
            </a:r>
          </a:p>
          <a:p>
            <a:r>
              <a:rPr lang="en-US" sz="1700" b="1" dirty="0">
                <a:solidFill>
                  <a:srgbClr val="000000"/>
                </a:solidFill>
                <a:latin typeface="Consolas" panose="020B0609020204030204" pitchFamily="49" charset="0"/>
              </a:rPr>
              <a:t>Answer: &lt;</a:t>
            </a:r>
            <a:r>
              <a:rPr lang="en-US" sz="1700" dirty="0">
                <a:solidFill>
                  <a:srgbClr val="000000"/>
                </a:solidFill>
                <a:latin typeface="Consolas" panose="020B0609020204030204" pitchFamily="49" charset="0"/>
              </a:rPr>
              <a:t>Referral&gt; </a:t>
            </a:r>
            <a:endParaRPr lang="en-US" sz="1700" b="1" dirty="0">
              <a:solidFill>
                <a:srgbClr val="000000"/>
              </a:solidFill>
              <a:latin typeface="Consolas" panose="020B0609020204030204" pitchFamily="49" charset="0"/>
            </a:endParaRPr>
          </a:p>
        </p:txBody>
      </p:sp>
      <p:sp>
        <p:nvSpPr>
          <p:cNvPr id="34" name="Rectangle 33">
            <a:extLst>
              <a:ext uri="{FF2B5EF4-FFF2-40B4-BE49-F238E27FC236}">
                <a16:creationId xmlns:a16="http://schemas.microsoft.com/office/drawing/2014/main" id="{CBD1D874-232E-40D6-A572-625DDB4CF6C3}"/>
              </a:ext>
            </a:extLst>
          </p:cNvPr>
          <p:cNvSpPr/>
          <p:nvPr/>
        </p:nvSpPr>
        <p:spPr>
          <a:xfrm>
            <a:off x="347332" y="3239477"/>
            <a:ext cx="4798212"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ns1.fnni.com.</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.mybankcard.com, {A,MX,TXT}&gt;</a:t>
            </a:r>
          </a:p>
          <a:p>
            <a:r>
              <a:rPr lang="en-US" sz="1700" b="1" dirty="0">
                <a:solidFill>
                  <a:srgbClr val="000000"/>
                </a:solidFill>
                <a:latin typeface="Consolas" panose="020B0609020204030204" pitchFamily="49" charset="0"/>
              </a:rPr>
              <a:t>Answer: &lt;</a:t>
            </a:r>
            <a:r>
              <a:rPr lang="en-US" sz="1700" dirty="0">
                <a:solidFill>
                  <a:srgbClr val="000000"/>
                </a:solidFill>
                <a:latin typeface="Consolas" panose="020B0609020204030204" pitchFamily="49" charset="0"/>
              </a:rPr>
              <a:t>Rewrite&gt; </a:t>
            </a:r>
            <a:endParaRPr lang="en-US" sz="1700" b="1" dirty="0">
              <a:solidFill>
                <a:srgbClr val="000000"/>
              </a:solidFill>
              <a:latin typeface="Consolas" panose="020B0609020204030204" pitchFamily="49" charset="0"/>
            </a:endParaRPr>
          </a:p>
        </p:txBody>
      </p:sp>
      <p:cxnSp>
        <p:nvCxnSpPr>
          <p:cNvPr id="35" name="Straight Arrow Connector 34">
            <a:extLst>
              <a:ext uri="{FF2B5EF4-FFF2-40B4-BE49-F238E27FC236}">
                <a16:creationId xmlns:a16="http://schemas.microsoft.com/office/drawing/2014/main" id="{C201C0D8-9D84-4E4C-AC6E-F894E122AF56}"/>
              </a:ext>
            </a:extLst>
          </p:cNvPr>
          <p:cNvCxnSpPr>
            <a:cxnSpLocks/>
            <a:stCxn id="12" idx="2"/>
          </p:cNvCxnSpPr>
          <p:nvPr/>
        </p:nvCxnSpPr>
        <p:spPr>
          <a:xfrm>
            <a:off x="9337930" y="4116639"/>
            <a:ext cx="854648" cy="91753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14437A1-E352-4E34-8E46-9DEBEBA82C6E}"/>
              </a:ext>
            </a:extLst>
          </p:cNvPr>
          <p:cNvSpPr txBox="1"/>
          <p:nvPr/>
        </p:nvSpPr>
        <p:spPr>
          <a:xfrm rot="5239561">
            <a:off x="9850310" y="5102565"/>
            <a:ext cx="1026430" cy="553998"/>
          </a:xfrm>
          <a:prstGeom prst="rect">
            <a:avLst/>
          </a:prstGeom>
          <a:noFill/>
        </p:spPr>
        <p:txBody>
          <a:bodyPr wrap="square">
            <a:spAutoFit/>
          </a:bodyPr>
          <a:lstStyle/>
          <a:p>
            <a:pPr algn="ctr"/>
            <a:r>
              <a:rPr lang="en-US" sz="3000" dirty="0">
                <a:solidFill>
                  <a:srgbClr val="000000"/>
                </a:solidFill>
                <a:latin typeface="Consolas" panose="020B0609020204030204" pitchFamily="49" charset="0"/>
              </a:rPr>
              <a:t>...</a:t>
            </a:r>
            <a:endParaRPr lang="en-US" sz="3000" dirty="0"/>
          </a:p>
        </p:txBody>
      </p:sp>
      <p:sp>
        <p:nvSpPr>
          <p:cNvPr id="16" name="Rectangle 15">
            <a:extLst>
              <a:ext uri="{FF2B5EF4-FFF2-40B4-BE49-F238E27FC236}">
                <a16:creationId xmlns:a16="http://schemas.microsoft.com/office/drawing/2014/main" id="{2AE28959-2E60-45B2-8382-8D20845C236C}"/>
              </a:ext>
            </a:extLst>
          </p:cNvPr>
          <p:cNvSpPr/>
          <p:nvPr/>
        </p:nvSpPr>
        <p:spPr>
          <a:xfrm>
            <a:off x="7976152" y="5771518"/>
            <a:ext cx="4159523"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ns2.fnni.net.</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&lt;www.bankcard.com, {A}&gt;</a:t>
            </a:r>
          </a:p>
          <a:p>
            <a:r>
              <a:rPr lang="en-US" sz="1700" b="1" dirty="0">
                <a:solidFill>
                  <a:srgbClr val="000000"/>
                </a:solidFill>
                <a:latin typeface="Consolas" panose="020B0609020204030204" pitchFamily="49" charset="0"/>
              </a:rPr>
              <a:t>Answer: </a:t>
            </a:r>
            <a:r>
              <a:rPr lang="en-US" sz="1700" dirty="0">
                <a:solidFill>
                  <a:srgbClr val="000000"/>
                </a:solidFill>
                <a:latin typeface="Consolas" panose="020B0609020204030204" pitchFamily="49" charset="0"/>
              </a:rPr>
              <a:t>&lt;Answer, {204.58.233.75}&gt; </a:t>
            </a:r>
            <a:endParaRPr lang="en-US" sz="1700" b="1" dirty="0">
              <a:solidFill>
                <a:srgbClr val="000000"/>
              </a:solidFill>
              <a:latin typeface="Consolas" panose="020B0609020204030204" pitchFamily="49" charset="0"/>
            </a:endParaRPr>
          </a:p>
        </p:txBody>
      </p:sp>
    </p:spTree>
    <p:custDataLst>
      <p:tags r:id="rId1"/>
    </p:custDataLst>
    <p:extLst>
      <p:ext uri="{BB962C8B-B14F-4D97-AF65-F5344CB8AC3E}">
        <p14:creationId xmlns:p14="http://schemas.microsoft.com/office/powerpoint/2010/main" val="2219748268"/>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4" grpId="0" animBg="1"/>
      <p:bldP spid="105" grpId="0"/>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65;p14">
            <a:extLst>
              <a:ext uri="{FF2B5EF4-FFF2-40B4-BE49-F238E27FC236}">
                <a16:creationId xmlns:a16="http://schemas.microsoft.com/office/drawing/2014/main" id="{902B8478-A37F-442A-A583-4F7ED2423004}"/>
              </a:ext>
            </a:extLst>
          </p:cNvPr>
          <p:cNvSpPr txBox="1">
            <a:spLocks/>
          </p:cNvSpPr>
          <p:nvPr/>
        </p:nvSpPr>
        <p:spPr>
          <a:xfrm>
            <a:off x="3451490" y="1186266"/>
            <a:ext cx="5210502"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Old Standard TT"/>
              <a:buNone/>
              <a:tabLst/>
              <a:defRPr/>
            </a:pPr>
            <a:r>
              <a:rPr kumimoji="0" lang="en-US" sz="2800" b="1" i="0" u="none" strike="noStrike" kern="0" cap="none" spc="0" normalizeH="0" baseline="0" noProof="0" dirty="0">
                <a:ln>
                  <a:noFill/>
                </a:ln>
                <a:solidFill>
                  <a:srgbClr val="808000"/>
                </a:solidFill>
                <a:effectLst/>
                <a:uLnTx/>
                <a:uFillTx/>
                <a:latin typeface="Bookman Old Style" panose="02050604050505020204" pitchFamily="18" charset="0"/>
                <a:sym typeface="Old Standard TT"/>
              </a:rPr>
              <a:t>Azure Global Outage, 2019</a:t>
            </a:r>
          </a:p>
        </p:txBody>
      </p:sp>
      <p:sp>
        <p:nvSpPr>
          <p:cNvPr id="5" name="Google Shape;65;p14">
            <a:extLst>
              <a:ext uri="{FF2B5EF4-FFF2-40B4-BE49-F238E27FC236}">
                <a16:creationId xmlns:a16="http://schemas.microsoft.com/office/drawing/2014/main" id="{F3939E82-1DF5-4DEF-94A0-4F7731CE5A18}"/>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Old Standard TT"/>
              <a:buNone/>
              <a:tabLst/>
              <a:defRPr/>
            </a:pPr>
            <a:r>
              <a:rPr kumimoji="0" lang="en-US" sz="3200" b="1" i="0" u="none" strike="noStrike" kern="0" cap="none" spc="0" normalizeH="0" baseline="0" noProof="0" dirty="0">
                <a:ln>
                  <a:noFill/>
                </a:ln>
                <a:solidFill>
                  <a:srgbClr val="546970"/>
                </a:solidFill>
                <a:effectLst/>
                <a:uLnTx/>
                <a:uFillTx/>
                <a:latin typeface="Bookman Old Style" panose="02050604050505020204" pitchFamily="18" charset="0"/>
                <a:sym typeface="Old Standard TT"/>
              </a:rPr>
              <a:t>DNS Misconfigurations lead to Service Disruptions</a:t>
            </a:r>
          </a:p>
        </p:txBody>
      </p:sp>
      <p:pic>
        <p:nvPicPr>
          <p:cNvPr id="4" name="Picture 3" descr="Text, letter&#10;&#10;Description automatically generated">
            <a:extLst>
              <a:ext uri="{FF2B5EF4-FFF2-40B4-BE49-F238E27FC236}">
                <a16:creationId xmlns:a16="http://schemas.microsoft.com/office/drawing/2014/main" id="{37E29EFD-71D9-4745-9D5D-1BE829D791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637" y="2221367"/>
            <a:ext cx="5835706" cy="909783"/>
          </a:xfrm>
          <a:prstGeom prst="rect">
            <a:avLst/>
          </a:prstGeom>
          <a:ln>
            <a:solidFill>
              <a:schemeClr val="tx1"/>
            </a:solidFill>
          </a:ln>
        </p:spPr>
      </p:pic>
      <p:pic>
        <p:nvPicPr>
          <p:cNvPr id="7" name="Picture 6" descr="Graphical user interface, text, application, email&#10;&#10;Description automatically generated">
            <a:extLst>
              <a:ext uri="{FF2B5EF4-FFF2-40B4-BE49-F238E27FC236}">
                <a16:creationId xmlns:a16="http://schemas.microsoft.com/office/drawing/2014/main" id="{056200A4-95C9-4042-9979-78DE1DE655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4420" y="3631807"/>
            <a:ext cx="5224060" cy="2583782"/>
          </a:xfrm>
          <a:prstGeom prst="rect">
            <a:avLst/>
          </a:prstGeom>
        </p:spPr>
      </p:pic>
      <p:pic>
        <p:nvPicPr>
          <p:cNvPr id="9" name="Picture 8" descr="Text&#10;&#10;Description automatically generated">
            <a:extLst>
              <a:ext uri="{FF2B5EF4-FFF2-40B4-BE49-F238E27FC236}">
                <a16:creationId xmlns:a16="http://schemas.microsoft.com/office/drawing/2014/main" id="{384C7E34-726A-48F8-B14B-6CFDA69D3ED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5710" y="3726851"/>
            <a:ext cx="5561677" cy="1080309"/>
          </a:xfrm>
          <a:prstGeom prst="rect">
            <a:avLst/>
          </a:prstGeom>
          <a:ln>
            <a:solidFill>
              <a:schemeClr val="tx1"/>
            </a:solidFill>
          </a:ln>
        </p:spPr>
      </p:pic>
    </p:spTree>
    <p:custDataLst>
      <p:tags r:id="rId1"/>
    </p:custDataLst>
    <p:extLst>
      <p:ext uri="{BB962C8B-B14F-4D97-AF65-F5344CB8AC3E}">
        <p14:creationId xmlns:p14="http://schemas.microsoft.com/office/powerpoint/2010/main" val="2298694860"/>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Google Shape;65;p14">
            <a:extLst>
              <a:ext uri="{FF2B5EF4-FFF2-40B4-BE49-F238E27FC236}">
                <a16:creationId xmlns:a16="http://schemas.microsoft.com/office/drawing/2014/main" id="{CE8C5FC9-2E93-49A0-8081-3AA5E7F0FE09}"/>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Property Checking</a:t>
            </a:r>
          </a:p>
        </p:txBody>
      </p:sp>
      <p:sp>
        <p:nvSpPr>
          <p:cNvPr id="10" name="Rectangle 9">
            <a:extLst>
              <a:ext uri="{FF2B5EF4-FFF2-40B4-BE49-F238E27FC236}">
                <a16:creationId xmlns:a16="http://schemas.microsoft.com/office/drawing/2014/main" id="{38D71F01-74A1-48E3-BAD3-EFCDAD590936}"/>
              </a:ext>
            </a:extLst>
          </p:cNvPr>
          <p:cNvSpPr/>
          <p:nvPr/>
        </p:nvSpPr>
        <p:spPr>
          <a:xfrm>
            <a:off x="9282" y="4660674"/>
            <a:ext cx="4318844"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ns1.fnni.com.</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.bankcard.com, {A}&gt;</a:t>
            </a:r>
          </a:p>
          <a:p>
            <a:r>
              <a:rPr lang="en-US" sz="1700" b="1" dirty="0">
                <a:solidFill>
                  <a:srgbClr val="000000"/>
                </a:solidFill>
                <a:latin typeface="Consolas" panose="020B0609020204030204" pitchFamily="49" charset="0"/>
              </a:rPr>
              <a:t>Answer: </a:t>
            </a:r>
            <a:r>
              <a:rPr lang="en-US" sz="1700" dirty="0">
                <a:solidFill>
                  <a:srgbClr val="000000"/>
                </a:solidFill>
                <a:latin typeface="Consolas" panose="020B0609020204030204" pitchFamily="49" charset="0"/>
              </a:rPr>
              <a:t>&lt;Answer, {204.58.233.244}&gt; </a:t>
            </a:r>
            <a:endParaRPr lang="en-US" sz="1700" b="1" dirty="0">
              <a:solidFill>
                <a:srgbClr val="000000"/>
              </a:solidFill>
              <a:latin typeface="Consolas" panose="020B0609020204030204" pitchFamily="49" charset="0"/>
            </a:endParaRPr>
          </a:p>
        </p:txBody>
      </p:sp>
      <p:sp>
        <p:nvSpPr>
          <p:cNvPr id="11" name="Rectangle 10">
            <a:extLst>
              <a:ext uri="{FF2B5EF4-FFF2-40B4-BE49-F238E27FC236}">
                <a16:creationId xmlns:a16="http://schemas.microsoft.com/office/drawing/2014/main" id="{6754D465-22EB-4D9B-A4DB-0CF3BE6ED76D}"/>
              </a:ext>
            </a:extLst>
          </p:cNvPr>
          <p:cNvSpPr/>
          <p:nvPr/>
        </p:nvSpPr>
        <p:spPr>
          <a:xfrm>
            <a:off x="4453123" y="4660674"/>
            <a:ext cx="4407605"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ns1.fnni.com.</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.bankcard.com, {MX, TXT}&gt;</a:t>
            </a:r>
          </a:p>
          <a:p>
            <a:r>
              <a:rPr lang="en-US" sz="1700" b="1" dirty="0">
                <a:solidFill>
                  <a:srgbClr val="000000"/>
                </a:solidFill>
                <a:latin typeface="Consolas" panose="020B0609020204030204" pitchFamily="49" charset="0"/>
              </a:rPr>
              <a:t>Answer: </a:t>
            </a:r>
            <a:r>
              <a:rPr lang="en-US" sz="1700" dirty="0">
                <a:solidFill>
                  <a:srgbClr val="000000"/>
                </a:solidFill>
                <a:latin typeface="Consolas" panose="020B0609020204030204" pitchFamily="49" charset="0"/>
              </a:rPr>
              <a:t>&lt;Answer, {}&gt; </a:t>
            </a:r>
            <a:endParaRPr lang="en-US" sz="1700" b="1" dirty="0">
              <a:solidFill>
                <a:srgbClr val="000000"/>
              </a:solidFill>
              <a:latin typeface="Consolas" panose="020B0609020204030204" pitchFamily="49" charset="0"/>
            </a:endParaRPr>
          </a:p>
        </p:txBody>
      </p:sp>
      <p:sp>
        <p:nvSpPr>
          <p:cNvPr id="12" name="Rectangle 11">
            <a:extLst>
              <a:ext uri="{FF2B5EF4-FFF2-40B4-BE49-F238E27FC236}">
                <a16:creationId xmlns:a16="http://schemas.microsoft.com/office/drawing/2014/main" id="{9F98C626-03ED-4E91-A348-C13B0280D27E}"/>
              </a:ext>
            </a:extLst>
          </p:cNvPr>
          <p:cNvSpPr/>
          <p:nvPr/>
        </p:nvSpPr>
        <p:spPr>
          <a:xfrm>
            <a:off x="6938824" y="3239476"/>
            <a:ext cx="4798212"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ns2.fnni.net.</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.mybankcard.com, {A,MX,TXT}&gt;</a:t>
            </a:r>
          </a:p>
          <a:p>
            <a:r>
              <a:rPr lang="en-US" sz="1700" b="1" dirty="0">
                <a:solidFill>
                  <a:srgbClr val="000000"/>
                </a:solidFill>
                <a:latin typeface="Consolas" panose="020B0609020204030204" pitchFamily="49" charset="0"/>
              </a:rPr>
              <a:t>Answer: &lt;</a:t>
            </a:r>
            <a:r>
              <a:rPr lang="en-US" sz="1700" dirty="0">
                <a:solidFill>
                  <a:srgbClr val="000000"/>
                </a:solidFill>
                <a:latin typeface="Consolas" panose="020B0609020204030204" pitchFamily="49" charset="0"/>
              </a:rPr>
              <a:t>Rewrite&gt; </a:t>
            </a:r>
            <a:endParaRPr lang="en-US" sz="1700" b="1" dirty="0">
              <a:solidFill>
                <a:srgbClr val="000000"/>
              </a:solidFill>
              <a:latin typeface="Consolas" panose="020B0609020204030204" pitchFamily="49" charset="0"/>
            </a:endParaRPr>
          </a:p>
        </p:txBody>
      </p:sp>
      <p:cxnSp>
        <p:nvCxnSpPr>
          <p:cNvPr id="15" name="Straight Arrow Connector 14">
            <a:extLst>
              <a:ext uri="{FF2B5EF4-FFF2-40B4-BE49-F238E27FC236}">
                <a16:creationId xmlns:a16="http://schemas.microsoft.com/office/drawing/2014/main" id="{3789C15F-EA5E-4856-989E-278F38303FC4}"/>
              </a:ext>
            </a:extLst>
          </p:cNvPr>
          <p:cNvCxnSpPr>
            <a:cxnSpLocks/>
          </p:cNvCxnSpPr>
          <p:nvPr/>
        </p:nvCxnSpPr>
        <p:spPr>
          <a:xfrm flipH="1">
            <a:off x="2746438" y="2609651"/>
            <a:ext cx="1964074" cy="629826"/>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0F90DC8-374B-4570-B6B6-153F5B961D28}"/>
              </a:ext>
            </a:extLst>
          </p:cNvPr>
          <p:cNvCxnSpPr>
            <a:cxnSpLocks/>
            <a:endCxn id="12" idx="0"/>
          </p:cNvCxnSpPr>
          <p:nvPr/>
        </p:nvCxnSpPr>
        <p:spPr>
          <a:xfrm>
            <a:off x="6639064" y="2458822"/>
            <a:ext cx="2698866" cy="780654"/>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81F5A1-6E94-499F-81C6-A5EFE80B4997}"/>
              </a:ext>
            </a:extLst>
          </p:cNvPr>
          <p:cNvCxnSpPr>
            <a:cxnSpLocks/>
            <a:endCxn id="10" idx="0"/>
          </p:cNvCxnSpPr>
          <p:nvPr/>
        </p:nvCxnSpPr>
        <p:spPr>
          <a:xfrm flipH="1">
            <a:off x="2168704" y="3869303"/>
            <a:ext cx="330622" cy="79137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EB27CD-25FE-4FE6-8752-A383F2AC0540}"/>
              </a:ext>
            </a:extLst>
          </p:cNvPr>
          <p:cNvCxnSpPr>
            <a:cxnSpLocks/>
            <a:endCxn id="11" idx="0"/>
          </p:cNvCxnSpPr>
          <p:nvPr/>
        </p:nvCxnSpPr>
        <p:spPr>
          <a:xfrm>
            <a:off x="3831438" y="3931375"/>
            <a:ext cx="2825488" cy="729299"/>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E216F20-62D9-47F1-A98F-F9ABA92570BD}"/>
              </a:ext>
            </a:extLst>
          </p:cNvPr>
          <p:cNvSpPr/>
          <p:nvPr/>
        </p:nvSpPr>
        <p:spPr>
          <a:xfrm>
            <a:off x="3552773" y="1851725"/>
            <a:ext cx="4798212"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a.gtld-servers.net.</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.mybankcard.com, {A,MX,TXT}&gt;</a:t>
            </a:r>
          </a:p>
          <a:p>
            <a:r>
              <a:rPr lang="en-US" sz="1700" b="1" dirty="0">
                <a:solidFill>
                  <a:srgbClr val="000000"/>
                </a:solidFill>
                <a:latin typeface="Consolas" panose="020B0609020204030204" pitchFamily="49" charset="0"/>
              </a:rPr>
              <a:t>Answer: &lt;</a:t>
            </a:r>
            <a:r>
              <a:rPr lang="en-US" sz="1700" dirty="0">
                <a:solidFill>
                  <a:srgbClr val="000000"/>
                </a:solidFill>
                <a:latin typeface="Consolas" panose="020B0609020204030204" pitchFamily="49" charset="0"/>
              </a:rPr>
              <a:t>Referral&gt; </a:t>
            </a:r>
            <a:endParaRPr lang="en-US" sz="1700" b="1" dirty="0">
              <a:solidFill>
                <a:srgbClr val="000000"/>
              </a:solidFill>
              <a:latin typeface="Consolas" panose="020B0609020204030204" pitchFamily="49" charset="0"/>
            </a:endParaRPr>
          </a:p>
        </p:txBody>
      </p:sp>
      <p:sp>
        <p:nvSpPr>
          <p:cNvPr id="34" name="Rectangle 33">
            <a:extLst>
              <a:ext uri="{FF2B5EF4-FFF2-40B4-BE49-F238E27FC236}">
                <a16:creationId xmlns:a16="http://schemas.microsoft.com/office/drawing/2014/main" id="{CBD1D874-232E-40D6-A572-625DDB4CF6C3}"/>
              </a:ext>
            </a:extLst>
          </p:cNvPr>
          <p:cNvSpPr/>
          <p:nvPr/>
        </p:nvSpPr>
        <p:spPr>
          <a:xfrm>
            <a:off x="347332" y="3239477"/>
            <a:ext cx="4798212"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ns1.fnni.com.</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.mybankcard.com, {A,MX,TXT}&gt;</a:t>
            </a:r>
          </a:p>
          <a:p>
            <a:r>
              <a:rPr lang="en-US" sz="1700" b="1" dirty="0">
                <a:solidFill>
                  <a:srgbClr val="000000"/>
                </a:solidFill>
                <a:latin typeface="Consolas" panose="020B0609020204030204" pitchFamily="49" charset="0"/>
              </a:rPr>
              <a:t>Answer: &lt;</a:t>
            </a:r>
            <a:r>
              <a:rPr lang="en-US" sz="1700" dirty="0">
                <a:solidFill>
                  <a:srgbClr val="000000"/>
                </a:solidFill>
                <a:latin typeface="Consolas" panose="020B0609020204030204" pitchFamily="49" charset="0"/>
              </a:rPr>
              <a:t>Rewrite&gt; </a:t>
            </a:r>
            <a:endParaRPr lang="en-US" sz="1700" b="1" dirty="0">
              <a:solidFill>
                <a:srgbClr val="000000"/>
              </a:solidFill>
              <a:latin typeface="Consolas" panose="020B0609020204030204" pitchFamily="49" charset="0"/>
            </a:endParaRPr>
          </a:p>
        </p:txBody>
      </p:sp>
      <p:cxnSp>
        <p:nvCxnSpPr>
          <p:cNvPr id="35" name="Straight Arrow Connector 34">
            <a:extLst>
              <a:ext uri="{FF2B5EF4-FFF2-40B4-BE49-F238E27FC236}">
                <a16:creationId xmlns:a16="http://schemas.microsoft.com/office/drawing/2014/main" id="{C201C0D8-9D84-4E4C-AC6E-F894E122AF56}"/>
              </a:ext>
            </a:extLst>
          </p:cNvPr>
          <p:cNvCxnSpPr>
            <a:cxnSpLocks/>
            <a:stCxn id="12" idx="2"/>
          </p:cNvCxnSpPr>
          <p:nvPr/>
        </p:nvCxnSpPr>
        <p:spPr>
          <a:xfrm>
            <a:off x="9337930" y="4116639"/>
            <a:ext cx="854648" cy="91753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14437A1-E352-4E34-8E46-9DEBEBA82C6E}"/>
              </a:ext>
            </a:extLst>
          </p:cNvPr>
          <p:cNvSpPr txBox="1"/>
          <p:nvPr/>
        </p:nvSpPr>
        <p:spPr>
          <a:xfrm rot="5239561">
            <a:off x="9850310" y="5102565"/>
            <a:ext cx="1026430" cy="553998"/>
          </a:xfrm>
          <a:prstGeom prst="rect">
            <a:avLst/>
          </a:prstGeom>
          <a:noFill/>
        </p:spPr>
        <p:txBody>
          <a:bodyPr wrap="square">
            <a:spAutoFit/>
          </a:bodyPr>
          <a:lstStyle/>
          <a:p>
            <a:pPr algn="ctr"/>
            <a:r>
              <a:rPr lang="en-US" sz="3000" dirty="0">
                <a:solidFill>
                  <a:srgbClr val="000000"/>
                </a:solidFill>
                <a:latin typeface="Consolas" panose="020B0609020204030204" pitchFamily="49" charset="0"/>
              </a:rPr>
              <a:t>...</a:t>
            </a:r>
            <a:endParaRPr lang="en-US" sz="3000" dirty="0"/>
          </a:p>
        </p:txBody>
      </p:sp>
      <p:sp>
        <p:nvSpPr>
          <p:cNvPr id="16" name="Rectangle 15">
            <a:extLst>
              <a:ext uri="{FF2B5EF4-FFF2-40B4-BE49-F238E27FC236}">
                <a16:creationId xmlns:a16="http://schemas.microsoft.com/office/drawing/2014/main" id="{2AE28959-2E60-45B2-8382-8D20845C236C}"/>
              </a:ext>
            </a:extLst>
          </p:cNvPr>
          <p:cNvSpPr/>
          <p:nvPr/>
        </p:nvSpPr>
        <p:spPr>
          <a:xfrm>
            <a:off x="7976152" y="5771518"/>
            <a:ext cx="4159523"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ns2.fnni.net.</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&lt;www.bankcard.com, {A}&gt;</a:t>
            </a:r>
          </a:p>
          <a:p>
            <a:r>
              <a:rPr lang="en-US" sz="1700" b="1" dirty="0">
                <a:solidFill>
                  <a:srgbClr val="000000"/>
                </a:solidFill>
                <a:latin typeface="Consolas" panose="020B0609020204030204" pitchFamily="49" charset="0"/>
              </a:rPr>
              <a:t>Answer: </a:t>
            </a:r>
            <a:r>
              <a:rPr lang="en-US" sz="1700" dirty="0">
                <a:solidFill>
                  <a:srgbClr val="000000"/>
                </a:solidFill>
                <a:latin typeface="Consolas" panose="020B0609020204030204" pitchFamily="49" charset="0"/>
              </a:rPr>
              <a:t>&lt;Answer, {204.58.233.75}&gt; </a:t>
            </a:r>
            <a:endParaRPr lang="en-US" sz="1700" b="1" dirty="0">
              <a:solidFill>
                <a:srgbClr val="000000"/>
              </a:solidFill>
              <a:latin typeface="Consolas" panose="020B0609020204030204" pitchFamily="49" charset="0"/>
            </a:endParaRPr>
          </a:p>
        </p:txBody>
      </p:sp>
      <p:sp>
        <p:nvSpPr>
          <p:cNvPr id="17" name="Rectangle: Rounded Corners 16">
            <a:extLst>
              <a:ext uri="{FF2B5EF4-FFF2-40B4-BE49-F238E27FC236}">
                <a16:creationId xmlns:a16="http://schemas.microsoft.com/office/drawing/2014/main" id="{93893101-EA57-49DA-A02D-5867BD091892}"/>
              </a:ext>
            </a:extLst>
          </p:cNvPr>
          <p:cNvSpPr/>
          <p:nvPr/>
        </p:nvSpPr>
        <p:spPr>
          <a:xfrm>
            <a:off x="218797" y="998848"/>
            <a:ext cx="3246509" cy="932259"/>
          </a:xfrm>
          <a:prstGeom prst="roundRect">
            <a:avLst>
              <a:gd name="adj" fmla="val 1871"/>
            </a:avLst>
          </a:prstGeom>
          <a:solidFill>
            <a:srgbClr val="FFF9F9"/>
          </a:solidFill>
          <a:ln w="19050">
            <a:solidFill>
              <a:srgbClr val="7030A0"/>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b="1" dirty="0">
                <a:solidFill>
                  <a:srgbClr val="7030A0"/>
                </a:solidFill>
                <a:latin typeface="Source Sans Pro" panose="020B0503030403020204" pitchFamily="34" charset="0"/>
                <a:ea typeface="Source Sans Pro" panose="020B0503030403020204" pitchFamily="34" charset="0"/>
              </a:rPr>
              <a:t>Answer Consistency </a:t>
            </a:r>
            <a:endParaRPr lang="en-US" dirty="0">
              <a:solidFill>
                <a:srgbClr val="7030A0"/>
              </a:solidFill>
              <a:latin typeface="Source Sans Pro" panose="020B0503030403020204" pitchFamily="34" charset="0"/>
              <a:ea typeface="Source Sans Pro" panose="020B0503030403020204" pitchFamily="34" charset="0"/>
            </a:endParaRPr>
          </a:p>
          <a:p>
            <a:r>
              <a:rPr lang="en-US" dirty="0">
                <a:solidFill>
                  <a:srgbClr val="7030A0"/>
                </a:solidFill>
                <a:latin typeface="Source Sans Pro" panose="020B0503030403020204" pitchFamily="34" charset="0"/>
                <a:ea typeface="Source Sans Pro" panose="020B0503030403020204" pitchFamily="34" charset="0"/>
              </a:rPr>
              <a:t>Different sink nodes must return same answer</a:t>
            </a:r>
          </a:p>
        </p:txBody>
      </p:sp>
    </p:spTree>
    <p:custDataLst>
      <p:tags r:id="rId1"/>
    </p:custDataLst>
    <p:extLst>
      <p:ext uri="{BB962C8B-B14F-4D97-AF65-F5344CB8AC3E}">
        <p14:creationId xmlns:p14="http://schemas.microsoft.com/office/powerpoint/2010/main" val="4031028680"/>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Google Shape;65;p14">
            <a:extLst>
              <a:ext uri="{FF2B5EF4-FFF2-40B4-BE49-F238E27FC236}">
                <a16:creationId xmlns:a16="http://schemas.microsoft.com/office/drawing/2014/main" id="{CE8C5FC9-2E93-49A0-8081-3AA5E7F0FE09}"/>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Property Checking</a:t>
            </a:r>
          </a:p>
        </p:txBody>
      </p:sp>
      <p:sp>
        <p:nvSpPr>
          <p:cNvPr id="10" name="Rectangle 9">
            <a:extLst>
              <a:ext uri="{FF2B5EF4-FFF2-40B4-BE49-F238E27FC236}">
                <a16:creationId xmlns:a16="http://schemas.microsoft.com/office/drawing/2014/main" id="{38D71F01-74A1-48E3-BAD3-EFCDAD590936}"/>
              </a:ext>
            </a:extLst>
          </p:cNvPr>
          <p:cNvSpPr/>
          <p:nvPr/>
        </p:nvSpPr>
        <p:spPr>
          <a:xfrm>
            <a:off x="9282" y="4660674"/>
            <a:ext cx="4318844"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ns1.fnni.com.</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.bankcard.com, {A}&gt;</a:t>
            </a:r>
          </a:p>
          <a:p>
            <a:r>
              <a:rPr lang="en-US" sz="1700" b="1" dirty="0">
                <a:solidFill>
                  <a:srgbClr val="000000"/>
                </a:solidFill>
                <a:latin typeface="Consolas" panose="020B0609020204030204" pitchFamily="49" charset="0"/>
              </a:rPr>
              <a:t>Answer: </a:t>
            </a:r>
            <a:r>
              <a:rPr lang="en-US" sz="1700" dirty="0">
                <a:solidFill>
                  <a:srgbClr val="000000"/>
                </a:solidFill>
                <a:latin typeface="Consolas" panose="020B0609020204030204" pitchFamily="49" charset="0"/>
              </a:rPr>
              <a:t>&lt;Answer, </a:t>
            </a:r>
            <a:r>
              <a:rPr lang="en-US" sz="1700" dirty="0">
                <a:solidFill>
                  <a:srgbClr val="FF0000"/>
                </a:solidFill>
                <a:latin typeface="Consolas" panose="020B0609020204030204" pitchFamily="49" charset="0"/>
              </a:rPr>
              <a:t>{204.58.233.244}</a:t>
            </a:r>
            <a:r>
              <a:rPr lang="en-US" sz="1700" dirty="0">
                <a:solidFill>
                  <a:srgbClr val="000000"/>
                </a:solidFill>
                <a:latin typeface="Consolas" panose="020B0609020204030204" pitchFamily="49" charset="0"/>
              </a:rPr>
              <a:t>&gt; </a:t>
            </a:r>
            <a:endParaRPr lang="en-US" sz="1700" b="1" dirty="0">
              <a:solidFill>
                <a:srgbClr val="000000"/>
              </a:solidFill>
              <a:latin typeface="Consolas" panose="020B0609020204030204" pitchFamily="49" charset="0"/>
            </a:endParaRPr>
          </a:p>
        </p:txBody>
      </p:sp>
      <p:sp>
        <p:nvSpPr>
          <p:cNvPr id="11" name="Rectangle 10">
            <a:extLst>
              <a:ext uri="{FF2B5EF4-FFF2-40B4-BE49-F238E27FC236}">
                <a16:creationId xmlns:a16="http://schemas.microsoft.com/office/drawing/2014/main" id="{6754D465-22EB-4D9B-A4DB-0CF3BE6ED76D}"/>
              </a:ext>
            </a:extLst>
          </p:cNvPr>
          <p:cNvSpPr/>
          <p:nvPr/>
        </p:nvSpPr>
        <p:spPr>
          <a:xfrm>
            <a:off x="4453123" y="4660674"/>
            <a:ext cx="4407605"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ns1.fnni.com.</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.bankcard.com, {MX, TXT}&gt;</a:t>
            </a:r>
          </a:p>
          <a:p>
            <a:r>
              <a:rPr lang="en-US" sz="1700" b="1" dirty="0">
                <a:solidFill>
                  <a:srgbClr val="000000"/>
                </a:solidFill>
                <a:latin typeface="Consolas" panose="020B0609020204030204" pitchFamily="49" charset="0"/>
              </a:rPr>
              <a:t>Answer: </a:t>
            </a:r>
            <a:r>
              <a:rPr lang="en-US" sz="1700" dirty="0">
                <a:solidFill>
                  <a:srgbClr val="000000"/>
                </a:solidFill>
                <a:latin typeface="Consolas" panose="020B0609020204030204" pitchFamily="49" charset="0"/>
              </a:rPr>
              <a:t>&lt;Answer, {}&gt; </a:t>
            </a:r>
            <a:endParaRPr lang="en-US" sz="1700" b="1" dirty="0">
              <a:solidFill>
                <a:srgbClr val="000000"/>
              </a:solidFill>
              <a:latin typeface="Consolas" panose="020B0609020204030204" pitchFamily="49" charset="0"/>
            </a:endParaRPr>
          </a:p>
        </p:txBody>
      </p:sp>
      <p:sp>
        <p:nvSpPr>
          <p:cNvPr id="12" name="Rectangle 11">
            <a:extLst>
              <a:ext uri="{FF2B5EF4-FFF2-40B4-BE49-F238E27FC236}">
                <a16:creationId xmlns:a16="http://schemas.microsoft.com/office/drawing/2014/main" id="{9F98C626-03ED-4E91-A348-C13B0280D27E}"/>
              </a:ext>
            </a:extLst>
          </p:cNvPr>
          <p:cNvSpPr/>
          <p:nvPr/>
        </p:nvSpPr>
        <p:spPr>
          <a:xfrm>
            <a:off x="6938824" y="3239476"/>
            <a:ext cx="4798212"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ns2.fnni.net.</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.mybankcard.com, {A,MX,TXT}&gt;</a:t>
            </a:r>
          </a:p>
          <a:p>
            <a:r>
              <a:rPr lang="en-US" sz="1700" b="1" dirty="0">
                <a:solidFill>
                  <a:srgbClr val="000000"/>
                </a:solidFill>
                <a:latin typeface="Consolas" panose="020B0609020204030204" pitchFamily="49" charset="0"/>
              </a:rPr>
              <a:t>Answer: &lt;</a:t>
            </a:r>
            <a:r>
              <a:rPr lang="en-US" sz="1700" dirty="0">
                <a:solidFill>
                  <a:srgbClr val="000000"/>
                </a:solidFill>
                <a:latin typeface="Consolas" panose="020B0609020204030204" pitchFamily="49" charset="0"/>
              </a:rPr>
              <a:t>Rewrite&gt; </a:t>
            </a:r>
            <a:endParaRPr lang="en-US" sz="1700" b="1" dirty="0">
              <a:solidFill>
                <a:srgbClr val="000000"/>
              </a:solidFill>
              <a:latin typeface="Consolas" panose="020B0609020204030204" pitchFamily="49" charset="0"/>
            </a:endParaRPr>
          </a:p>
        </p:txBody>
      </p:sp>
      <p:cxnSp>
        <p:nvCxnSpPr>
          <p:cNvPr id="15" name="Straight Arrow Connector 14">
            <a:extLst>
              <a:ext uri="{FF2B5EF4-FFF2-40B4-BE49-F238E27FC236}">
                <a16:creationId xmlns:a16="http://schemas.microsoft.com/office/drawing/2014/main" id="{3789C15F-EA5E-4856-989E-278F38303FC4}"/>
              </a:ext>
            </a:extLst>
          </p:cNvPr>
          <p:cNvCxnSpPr>
            <a:cxnSpLocks/>
          </p:cNvCxnSpPr>
          <p:nvPr/>
        </p:nvCxnSpPr>
        <p:spPr>
          <a:xfrm flipH="1">
            <a:off x="2746438" y="2609651"/>
            <a:ext cx="1964074" cy="629826"/>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E0F90DC8-374B-4570-B6B6-153F5B961D28}"/>
              </a:ext>
            </a:extLst>
          </p:cNvPr>
          <p:cNvCxnSpPr>
            <a:cxnSpLocks/>
            <a:endCxn id="12" idx="0"/>
          </p:cNvCxnSpPr>
          <p:nvPr/>
        </p:nvCxnSpPr>
        <p:spPr>
          <a:xfrm>
            <a:off x="6639064" y="2458822"/>
            <a:ext cx="2698866" cy="780654"/>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E81F5A1-6E94-499F-81C6-A5EFE80B4997}"/>
              </a:ext>
            </a:extLst>
          </p:cNvPr>
          <p:cNvCxnSpPr>
            <a:cxnSpLocks/>
            <a:endCxn id="10" idx="0"/>
          </p:cNvCxnSpPr>
          <p:nvPr/>
        </p:nvCxnSpPr>
        <p:spPr>
          <a:xfrm flipH="1">
            <a:off x="2168704" y="3869303"/>
            <a:ext cx="330622" cy="79137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AEB27CD-25FE-4FE6-8752-A383F2AC0540}"/>
              </a:ext>
            </a:extLst>
          </p:cNvPr>
          <p:cNvCxnSpPr>
            <a:cxnSpLocks/>
            <a:endCxn id="11" idx="0"/>
          </p:cNvCxnSpPr>
          <p:nvPr/>
        </p:nvCxnSpPr>
        <p:spPr>
          <a:xfrm>
            <a:off x="3831438" y="3931375"/>
            <a:ext cx="2825488" cy="729299"/>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E216F20-62D9-47F1-A98F-F9ABA92570BD}"/>
              </a:ext>
            </a:extLst>
          </p:cNvPr>
          <p:cNvSpPr/>
          <p:nvPr/>
        </p:nvSpPr>
        <p:spPr>
          <a:xfrm>
            <a:off x="3552773" y="1851725"/>
            <a:ext cx="4798212"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a.gtld-servers.net.</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.mybankcard.com, {A,MX,TXT}&gt;</a:t>
            </a:r>
          </a:p>
          <a:p>
            <a:r>
              <a:rPr lang="en-US" sz="1700" b="1" dirty="0">
                <a:solidFill>
                  <a:srgbClr val="000000"/>
                </a:solidFill>
                <a:latin typeface="Consolas" panose="020B0609020204030204" pitchFamily="49" charset="0"/>
              </a:rPr>
              <a:t>Answer: &lt;</a:t>
            </a:r>
            <a:r>
              <a:rPr lang="en-US" sz="1700" dirty="0">
                <a:solidFill>
                  <a:srgbClr val="000000"/>
                </a:solidFill>
                <a:latin typeface="Consolas" panose="020B0609020204030204" pitchFamily="49" charset="0"/>
              </a:rPr>
              <a:t>Referral&gt; </a:t>
            </a:r>
            <a:endParaRPr lang="en-US" sz="1700" b="1" dirty="0">
              <a:solidFill>
                <a:srgbClr val="000000"/>
              </a:solidFill>
              <a:latin typeface="Consolas" panose="020B0609020204030204" pitchFamily="49" charset="0"/>
            </a:endParaRPr>
          </a:p>
        </p:txBody>
      </p:sp>
      <p:sp>
        <p:nvSpPr>
          <p:cNvPr id="34" name="Rectangle 33">
            <a:extLst>
              <a:ext uri="{FF2B5EF4-FFF2-40B4-BE49-F238E27FC236}">
                <a16:creationId xmlns:a16="http://schemas.microsoft.com/office/drawing/2014/main" id="{CBD1D874-232E-40D6-A572-625DDB4CF6C3}"/>
              </a:ext>
            </a:extLst>
          </p:cNvPr>
          <p:cNvSpPr/>
          <p:nvPr/>
        </p:nvSpPr>
        <p:spPr>
          <a:xfrm>
            <a:off x="347332" y="3239477"/>
            <a:ext cx="4798212"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ns1.fnni.com.</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a:t>
            </a:r>
            <a:r>
              <a:rPr lang="en-US" sz="1700" dirty="0">
                <a:latin typeface="Consolas" panose="020B0609020204030204" pitchFamily="49" charset="0"/>
              </a:rPr>
              <a:t>𝛼</a:t>
            </a:r>
            <a:r>
              <a:rPr lang="en-US" sz="1700" dirty="0">
                <a:solidFill>
                  <a:srgbClr val="000000"/>
                </a:solidFill>
                <a:latin typeface="Consolas" panose="020B0609020204030204" pitchFamily="49" charset="0"/>
              </a:rPr>
              <a:t>.mybankcard.com, {A,MX,TXT}&gt;</a:t>
            </a:r>
          </a:p>
          <a:p>
            <a:r>
              <a:rPr lang="en-US" sz="1700" b="1" dirty="0">
                <a:solidFill>
                  <a:srgbClr val="000000"/>
                </a:solidFill>
                <a:latin typeface="Consolas" panose="020B0609020204030204" pitchFamily="49" charset="0"/>
              </a:rPr>
              <a:t>Answer: &lt;</a:t>
            </a:r>
            <a:r>
              <a:rPr lang="en-US" sz="1700" dirty="0">
                <a:solidFill>
                  <a:srgbClr val="000000"/>
                </a:solidFill>
                <a:latin typeface="Consolas" panose="020B0609020204030204" pitchFamily="49" charset="0"/>
              </a:rPr>
              <a:t>Rewrite&gt; </a:t>
            </a:r>
            <a:endParaRPr lang="en-US" sz="1700" b="1" dirty="0">
              <a:solidFill>
                <a:srgbClr val="000000"/>
              </a:solidFill>
              <a:latin typeface="Consolas" panose="020B0609020204030204" pitchFamily="49" charset="0"/>
            </a:endParaRPr>
          </a:p>
        </p:txBody>
      </p:sp>
      <p:cxnSp>
        <p:nvCxnSpPr>
          <p:cNvPr id="35" name="Straight Arrow Connector 34">
            <a:extLst>
              <a:ext uri="{FF2B5EF4-FFF2-40B4-BE49-F238E27FC236}">
                <a16:creationId xmlns:a16="http://schemas.microsoft.com/office/drawing/2014/main" id="{C201C0D8-9D84-4E4C-AC6E-F894E122AF56}"/>
              </a:ext>
            </a:extLst>
          </p:cNvPr>
          <p:cNvCxnSpPr>
            <a:cxnSpLocks/>
            <a:stCxn id="12" idx="2"/>
          </p:cNvCxnSpPr>
          <p:nvPr/>
        </p:nvCxnSpPr>
        <p:spPr>
          <a:xfrm>
            <a:off x="9337930" y="4116639"/>
            <a:ext cx="854648" cy="917531"/>
          </a:xfrm>
          <a:prstGeom prst="straightConnector1">
            <a:avLst/>
          </a:prstGeom>
          <a:ln w="381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914437A1-E352-4E34-8E46-9DEBEBA82C6E}"/>
              </a:ext>
            </a:extLst>
          </p:cNvPr>
          <p:cNvSpPr txBox="1"/>
          <p:nvPr/>
        </p:nvSpPr>
        <p:spPr>
          <a:xfrm rot="5239561">
            <a:off x="9850310" y="5102565"/>
            <a:ext cx="1026430" cy="553998"/>
          </a:xfrm>
          <a:prstGeom prst="rect">
            <a:avLst/>
          </a:prstGeom>
          <a:noFill/>
        </p:spPr>
        <p:txBody>
          <a:bodyPr wrap="square">
            <a:spAutoFit/>
          </a:bodyPr>
          <a:lstStyle/>
          <a:p>
            <a:pPr algn="ctr"/>
            <a:r>
              <a:rPr lang="en-US" sz="3000" dirty="0">
                <a:solidFill>
                  <a:srgbClr val="000000"/>
                </a:solidFill>
                <a:latin typeface="Consolas" panose="020B0609020204030204" pitchFamily="49" charset="0"/>
              </a:rPr>
              <a:t>...</a:t>
            </a:r>
            <a:endParaRPr lang="en-US" sz="3000" dirty="0"/>
          </a:p>
        </p:txBody>
      </p:sp>
      <p:sp>
        <p:nvSpPr>
          <p:cNvPr id="16" name="Rectangle 15">
            <a:extLst>
              <a:ext uri="{FF2B5EF4-FFF2-40B4-BE49-F238E27FC236}">
                <a16:creationId xmlns:a16="http://schemas.microsoft.com/office/drawing/2014/main" id="{2AE28959-2E60-45B2-8382-8D20845C236C}"/>
              </a:ext>
            </a:extLst>
          </p:cNvPr>
          <p:cNvSpPr/>
          <p:nvPr/>
        </p:nvSpPr>
        <p:spPr>
          <a:xfrm>
            <a:off x="7976152" y="5771518"/>
            <a:ext cx="4159523" cy="877163"/>
          </a:xfrm>
          <a:prstGeom prst="rect">
            <a:avLst/>
          </a:prstGeom>
          <a:solidFill>
            <a:schemeClr val="bg1"/>
          </a:solidFill>
          <a:ln>
            <a:solidFill>
              <a:schemeClr val="tx1"/>
            </a:solidFill>
          </a:ln>
        </p:spPr>
        <p:txBody>
          <a:bodyPr wrap="square">
            <a:spAutoFit/>
          </a:bodyPr>
          <a:lstStyle/>
          <a:p>
            <a:r>
              <a:rPr lang="en-US" sz="1700" b="1" dirty="0">
                <a:solidFill>
                  <a:srgbClr val="000000"/>
                </a:solidFill>
                <a:latin typeface="Consolas" panose="020B0609020204030204" pitchFamily="49" charset="0"/>
              </a:rPr>
              <a:t>Server: </a:t>
            </a:r>
            <a:r>
              <a:rPr lang="en-US" sz="1700" dirty="0">
                <a:solidFill>
                  <a:srgbClr val="000000"/>
                </a:solidFill>
                <a:latin typeface="Consolas" panose="020B0609020204030204" pitchFamily="49" charset="0"/>
              </a:rPr>
              <a:t>ns2.fnni.net.</a:t>
            </a:r>
          </a:p>
          <a:p>
            <a:r>
              <a:rPr lang="en-US" sz="1700" b="1" dirty="0">
                <a:solidFill>
                  <a:srgbClr val="000000"/>
                </a:solidFill>
                <a:latin typeface="Consolas" panose="020B0609020204030204" pitchFamily="49" charset="0"/>
              </a:rPr>
              <a:t>Query:  </a:t>
            </a:r>
            <a:r>
              <a:rPr lang="en-US" sz="1700" dirty="0">
                <a:solidFill>
                  <a:srgbClr val="000000"/>
                </a:solidFill>
                <a:latin typeface="Consolas" panose="020B0609020204030204" pitchFamily="49" charset="0"/>
              </a:rPr>
              <a:t>&lt;www.bankcard.com, {A}&gt;</a:t>
            </a:r>
          </a:p>
          <a:p>
            <a:r>
              <a:rPr lang="en-US" sz="1700" b="1" dirty="0">
                <a:solidFill>
                  <a:srgbClr val="000000"/>
                </a:solidFill>
                <a:latin typeface="Consolas" panose="020B0609020204030204" pitchFamily="49" charset="0"/>
              </a:rPr>
              <a:t>Answer: </a:t>
            </a:r>
            <a:r>
              <a:rPr lang="en-US" sz="1700" dirty="0">
                <a:solidFill>
                  <a:srgbClr val="000000"/>
                </a:solidFill>
                <a:latin typeface="Consolas" panose="020B0609020204030204" pitchFamily="49" charset="0"/>
              </a:rPr>
              <a:t>&lt;Answer, </a:t>
            </a:r>
            <a:r>
              <a:rPr lang="en-US" sz="1700" dirty="0">
                <a:solidFill>
                  <a:srgbClr val="FF0000"/>
                </a:solidFill>
                <a:latin typeface="Consolas" panose="020B0609020204030204" pitchFamily="49" charset="0"/>
              </a:rPr>
              <a:t>{204.58.233.75}</a:t>
            </a:r>
            <a:r>
              <a:rPr lang="en-US" sz="1700" dirty="0">
                <a:solidFill>
                  <a:srgbClr val="000000"/>
                </a:solidFill>
                <a:latin typeface="Consolas" panose="020B0609020204030204" pitchFamily="49" charset="0"/>
              </a:rPr>
              <a:t>&gt; </a:t>
            </a:r>
            <a:endParaRPr lang="en-US" sz="1700" b="1" dirty="0">
              <a:solidFill>
                <a:srgbClr val="000000"/>
              </a:solidFill>
              <a:latin typeface="Consolas" panose="020B0609020204030204" pitchFamily="49" charset="0"/>
            </a:endParaRPr>
          </a:p>
        </p:txBody>
      </p:sp>
      <p:sp>
        <p:nvSpPr>
          <p:cNvPr id="18" name="Rectangle: Rounded Corners 17">
            <a:extLst>
              <a:ext uri="{FF2B5EF4-FFF2-40B4-BE49-F238E27FC236}">
                <a16:creationId xmlns:a16="http://schemas.microsoft.com/office/drawing/2014/main" id="{B35EBBE9-FDB6-4303-8CCB-118FEAD79048}"/>
              </a:ext>
            </a:extLst>
          </p:cNvPr>
          <p:cNvSpPr/>
          <p:nvPr/>
        </p:nvSpPr>
        <p:spPr>
          <a:xfrm>
            <a:off x="218796" y="996696"/>
            <a:ext cx="3246509" cy="932259"/>
          </a:xfrm>
          <a:prstGeom prst="roundRect">
            <a:avLst>
              <a:gd name="adj" fmla="val 1871"/>
            </a:avLst>
          </a:prstGeom>
          <a:solidFill>
            <a:srgbClr val="FFF9F9"/>
          </a:solidFill>
          <a:ln w="19050">
            <a:solidFill>
              <a:schemeClr val="accent6">
                <a:lumMod val="75000"/>
              </a:schemeClr>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b="1" dirty="0">
                <a:solidFill>
                  <a:schemeClr val="accent6">
                    <a:lumMod val="75000"/>
                  </a:schemeClr>
                </a:solidFill>
                <a:latin typeface="Source Sans Pro" panose="020B0503030403020204" pitchFamily="34" charset="0"/>
                <a:ea typeface="Source Sans Pro" panose="020B0503030403020204" pitchFamily="34" charset="0"/>
              </a:rPr>
              <a:t>Answer Consistency </a:t>
            </a:r>
            <a:endParaRPr lang="en-US" dirty="0">
              <a:solidFill>
                <a:schemeClr val="accent6">
                  <a:lumMod val="75000"/>
                </a:schemeClr>
              </a:solidFill>
              <a:latin typeface="Source Sans Pro" panose="020B0503030403020204" pitchFamily="34" charset="0"/>
              <a:ea typeface="Source Sans Pro" panose="020B0503030403020204" pitchFamily="34" charset="0"/>
            </a:endParaRPr>
          </a:p>
          <a:p>
            <a:r>
              <a:rPr lang="en-US" dirty="0">
                <a:solidFill>
                  <a:schemeClr val="accent6">
                    <a:lumMod val="75000"/>
                  </a:schemeClr>
                </a:solidFill>
                <a:latin typeface="Source Sans Pro" panose="020B0503030403020204" pitchFamily="34" charset="0"/>
                <a:ea typeface="Source Sans Pro" panose="020B0503030403020204" pitchFamily="34" charset="0"/>
              </a:rPr>
              <a:t>Different sink nodes must return same answer</a:t>
            </a:r>
          </a:p>
        </p:txBody>
      </p:sp>
      <p:sp>
        <p:nvSpPr>
          <p:cNvPr id="19" name="Rectangle: Rounded Corners 18">
            <a:extLst>
              <a:ext uri="{FF2B5EF4-FFF2-40B4-BE49-F238E27FC236}">
                <a16:creationId xmlns:a16="http://schemas.microsoft.com/office/drawing/2014/main" id="{B65A969B-DF6D-4C9C-B125-4E3A7A93EB0B}"/>
              </a:ext>
            </a:extLst>
          </p:cNvPr>
          <p:cNvSpPr/>
          <p:nvPr/>
        </p:nvSpPr>
        <p:spPr>
          <a:xfrm>
            <a:off x="8567065" y="1192502"/>
            <a:ext cx="3406139" cy="932259"/>
          </a:xfrm>
          <a:prstGeom prst="roundRect">
            <a:avLst>
              <a:gd name="adj" fmla="val 1871"/>
            </a:avLst>
          </a:prstGeom>
          <a:solidFill>
            <a:srgbClr val="FAFFFA"/>
          </a:solidFill>
          <a:ln w="19050">
            <a:solidFill>
              <a:srgbClr val="2E7D32"/>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b="1" dirty="0">
                <a:solidFill>
                  <a:srgbClr val="2E7D32"/>
                </a:solidFill>
                <a:latin typeface="Source Sans Pro" panose="020B0503030403020204" pitchFamily="34" charset="0"/>
                <a:ea typeface="Source Sans Pro" panose="020B0503030403020204" pitchFamily="34" charset="0"/>
              </a:rPr>
              <a:t>No Rewrite Blackholing </a:t>
            </a:r>
            <a:endParaRPr lang="en-US" dirty="0">
              <a:solidFill>
                <a:srgbClr val="2E7D32"/>
              </a:solidFill>
              <a:latin typeface="Source Sans Pro" panose="020B0503030403020204" pitchFamily="34" charset="0"/>
              <a:ea typeface="Source Sans Pro" panose="020B0503030403020204" pitchFamily="34" charset="0"/>
            </a:endParaRPr>
          </a:p>
          <a:p>
            <a:r>
              <a:rPr lang="en-US" dirty="0">
                <a:solidFill>
                  <a:srgbClr val="2E7D32"/>
                </a:solidFill>
                <a:latin typeface="Source Sans Pro" panose="020B0503030403020204" pitchFamily="34" charset="0"/>
                <a:ea typeface="Source Sans Pro" panose="020B0503030403020204" pitchFamily="34" charset="0"/>
              </a:rPr>
              <a:t>No path from root to a leaf can have a rewrite and end with </a:t>
            </a:r>
            <a:r>
              <a:rPr lang="en-US" dirty="0">
                <a:solidFill>
                  <a:srgbClr val="2E7D32"/>
                </a:solidFill>
                <a:latin typeface="Noto Mono" panose="020B0609030804020204" pitchFamily="49" charset="0"/>
                <a:ea typeface="Noto Mono" panose="020B0609030804020204" pitchFamily="49" charset="0"/>
                <a:cs typeface="Noto Mono" panose="020B0609030804020204" pitchFamily="49" charset="0"/>
              </a:rPr>
              <a:t>NX</a:t>
            </a:r>
          </a:p>
        </p:txBody>
      </p:sp>
    </p:spTree>
    <p:custDataLst>
      <p:tags r:id="rId1"/>
    </p:custDataLst>
    <p:extLst>
      <p:ext uri="{BB962C8B-B14F-4D97-AF65-F5344CB8AC3E}">
        <p14:creationId xmlns:p14="http://schemas.microsoft.com/office/powerpoint/2010/main" val="2536044461"/>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5;p14">
            <a:extLst>
              <a:ext uri="{FF2B5EF4-FFF2-40B4-BE49-F238E27FC236}">
                <a16:creationId xmlns:a16="http://schemas.microsoft.com/office/drawing/2014/main" id="{648DC75D-31C3-4D6B-BD29-8BAEA1CFEEC8}"/>
              </a:ext>
            </a:extLst>
          </p:cNvPr>
          <p:cNvSpPr txBox="1">
            <a:spLocks/>
          </p:cNvSpPr>
          <p:nvPr/>
        </p:nvSpPr>
        <p:spPr>
          <a:xfrm>
            <a:off x="3209347" y="209319"/>
            <a:ext cx="5773336"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Implementation of </a:t>
            </a:r>
            <a:r>
              <a:rPr lang="en-US" sz="3200" b="1" kern="0" cap="small" dirty="0">
                <a:solidFill>
                  <a:srgbClr val="546970"/>
                </a:solidFill>
                <a:latin typeface="Bookman Old Style" panose="02050604050505020204" pitchFamily="18" charset="0"/>
              </a:rPr>
              <a:t>GRoot</a:t>
            </a:r>
            <a:endParaRPr lang="en-US" sz="3200" b="1" kern="0" dirty="0">
              <a:solidFill>
                <a:srgbClr val="546970"/>
              </a:solidFill>
              <a:latin typeface="Bookman Old Style" panose="02050604050505020204" pitchFamily="18" charset="0"/>
            </a:endParaRPr>
          </a:p>
        </p:txBody>
      </p:sp>
      <p:pic>
        <p:nvPicPr>
          <p:cNvPr id="4" name="Picture 3">
            <a:extLst>
              <a:ext uri="{FF2B5EF4-FFF2-40B4-BE49-F238E27FC236}">
                <a16:creationId xmlns:a16="http://schemas.microsoft.com/office/drawing/2014/main" id="{AEFA5734-D9CB-478E-9399-A09732E89ACE}"/>
              </a:ext>
            </a:extLst>
          </p:cNvPr>
          <p:cNvPicPr>
            <a:picLocks noChangeAspect="1"/>
          </p:cNvPicPr>
          <p:nvPr/>
        </p:nvPicPr>
        <p:blipFill>
          <a:blip r:embed="rId4"/>
          <a:stretch>
            <a:fillRect/>
          </a:stretch>
        </p:blipFill>
        <p:spPr>
          <a:xfrm>
            <a:off x="1092044" y="1060231"/>
            <a:ext cx="10007912" cy="5514698"/>
          </a:xfrm>
          <a:prstGeom prst="rect">
            <a:avLst/>
          </a:prstGeom>
          <a:ln>
            <a:solidFill>
              <a:schemeClr val="tx1"/>
            </a:solidFill>
          </a:ln>
          <a:effectLst>
            <a:outerShdw blurRad="50800" dist="254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623619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82CEF57E-657E-494F-94F7-CEBF38F1ADA6}"/>
              </a:ext>
            </a:extLst>
          </p:cNvPr>
          <p:cNvSpPr/>
          <p:nvPr/>
        </p:nvSpPr>
        <p:spPr>
          <a:xfrm>
            <a:off x="357814" y="1901443"/>
            <a:ext cx="5151445" cy="2094994"/>
          </a:xfrm>
          <a:prstGeom prst="roundRect">
            <a:avLst>
              <a:gd name="adj" fmla="val 2798"/>
            </a:avLst>
          </a:prstGeom>
          <a:solidFill>
            <a:srgbClr val="FAFFFA"/>
          </a:solidFill>
          <a:ln w="19050">
            <a:solidFill>
              <a:srgbClr val="2E7D32"/>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marL="342900" indent="-342900">
              <a:lnSpc>
                <a:spcPct val="100000"/>
              </a:lnSpc>
              <a:spcAft>
                <a:spcPts val="500"/>
              </a:spcAft>
              <a:buClr>
                <a:srgbClr val="2E7D32"/>
              </a:buClr>
              <a:buSzPct val="85000"/>
              <a:buFont typeface="Wingdings 2" panose="05020102010507070707" pitchFamily="18" charset="2"/>
              <a:buChar char=""/>
              <a:defRPr/>
            </a:pP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DNS Census – Publicly available DNS records </a:t>
            </a:r>
          </a:p>
          <a:p>
            <a:pPr marL="342900" indent="-342900">
              <a:lnSpc>
                <a:spcPct val="100000"/>
              </a:lnSpc>
              <a:spcAft>
                <a:spcPts val="500"/>
              </a:spcAft>
              <a:buClr>
                <a:srgbClr val="2E7D32"/>
              </a:buClr>
              <a:buSzPct val="85000"/>
              <a:buFont typeface="Wingdings 2" panose="05020102010507070707" pitchFamily="18" charset="2"/>
              <a:buChar char=""/>
              <a:defRPr/>
            </a:pPr>
            <a:r>
              <a:rPr lang="en-US"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Created Zone files from CSV files</a:t>
            </a:r>
          </a:p>
          <a:p>
            <a:pPr marL="342900" indent="-342900">
              <a:lnSpc>
                <a:spcPct val="100000"/>
              </a:lnSpc>
              <a:spcAft>
                <a:spcPts val="500"/>
              </a:spcAft>
              <a:buClr>
                <a:srgbClr val="2E7D32"/>
              </a:buClr>
              <a:buSzPct val="85000"/>
              <a:buFont typeface="Wingdings 2" panose="05020102010507070707" pitchFamily="18" charset="2"/>
              <a:buChar char=""/>
              <a:defRPr/>
            </a:pPr>
            <a:r>
              <a:rPr lang="en-US" kern="0" dirty="0">
                <a:solidFill>
                  <a:srgbClr val="2E7D32"/>
                </a:solidFill>
                <a:latin typeface="Source Sans Pro" panose="020B0503030403020204" pitchFamily="34" charset="0"/>
                <a:ea typeface="Source Sans Pro" panose="020B0503030403020204" pitchFamily="34" charset="0"/>
                <a:cs typeface="Noto Mono" panose="020B0609030804020204" pitchFamily="49" charset="0"/>
              </a:rPr>
              <a:t>1,368,523 second-level domains (e.g., </a:t>
            </a:r>
            <a:r>
              <a:rPr lang="en-US" kern="0" dirty="0">
                <a:solidFill>
                  <a:srgbClr val="2E7D32"/>
                </a:solidFill>
                <a:latin typeface="Noto Mono" panose="020B0609030804020204" pitchFamily="49" charset="0"/>
                <a:ea typeface="Noto Mono" panose="020B0609030804020204" pitchFamily="49" charset="0"/>
                <a:cs typeface="Noto Mono" panose="020B0609030804020204" pitchFamily="49" charset="0"/>
              </a:rPr>
              <a:t>co.uk.</a:t>
            </a:r>
            <a:r>
              <a:rPr lang="en-US" kern="0" dirty="0">
                <a:solidFill>
                  <a:srgbClr val="2E7D32"/>
                </a:solidFill>
                <a:latin typeface="Source Sans Pro" panose="020B0503030403020204" pitchFamily="34" charset="0"/>
                <a:ea typeface="Source Sans Pro" panose="020B0503030403020204" pitchFamily="34" charset="0"/>
                <a:cs typeface="Noto Mono" panose="020B0609030804020204" pitchFamily="49" charset="0"/>
              </a:rPr>
              <a:t>)</a:t>
            </a:r>
          </a:p>
          <a:p>
            <a:pPr marL="800100" lvl="1" indent="-342900">
              <a:spcAft>
                <a:spcPts val="500"/>
              </a:spcAft>
              <a:buClr>
                <a:srgbClr val="2E7D32"/>
              </a:buClr>
              <a:buSzPct val="99000"/>
              <a:buFont typeface="Wingdings" panose="05000000000000000000" pitchFamily="2" charset="2"/>
              <a:buChar char="§"/>
              <a:defRPr/>
            </a:pP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65 million resource records</a:t>
            </a:r>
          </a:p>
          <a:p>
            <a:pPr marL="800100" lvl="1" indent="-342900">
              <a:spcAft>
                <a:spcPts val="500"/>
              </a:spcAft>
              <a:buClr>
                <a:srgbClr val="2E7D32"/>
              </a:buClr>
              <a:buSzPct val="99000"/>
              <a:buFont typeface="Wingdings" panose="05000000000000000000" pitchFamily="2" charset="2"/>
              <a:buChar char="§"/>
              <a:defRPr/>
            </a:pP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3.4 million </a:t>
            </a:r>
            <a:r>
              <a:rPr lang="en-US" kern="0" dirty="0">
                <a:solidFill>
                  <a:srgbClr val="2E7D32"/>
                </a:solidFill>
                <a:latin typeface="Noto Mono" panose="020B0609030804020204" pitchFamily="49" charset="0"/>
                <a:ea typeface="Noto Mono" panose="020B0609030804020204" pitchFamily="49" charset="0"/>
                <a:cs typeface="Noto Mono" panose="020B0609030804020204" pitchFamily="49" charset="0"/>
              </a:rPr>
              <a:t>CNAME</a:t>
            </a: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 records</a:t>
            </a:r>
          </a:p>
          <a:p>
            <a:pPr marL="800100" lvl="1" indent="-342900">
              <a:spcAft>
                <a:spcPts val="500"/>
              </a:spcAft>
              <a:buClr>
                <a:srgbClr val="2E7D32"/>
              </a:buClr>
              <a:buSzPct val="99000"/>
              <a:buFont typeface="Wingdings" panose="05000000000000000000" pitchFamily="2" charset="2"/>
              <a:buChar char="§"/>
              <a:defRPr/>
            </a:pP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218 </a:t>
            </a:r>
            <a:r>
              <a:rPr lang="en-US" kern="0" dirty="0">
                <a:solidFill>
                  <a:srgbClr val="2E7D32"/>
                </a:solidFill>
                <a:latin typeface="Noto Mono" panose="020B0609030804020204" pitchFamily="49" charset="0"/>
                <a:ea typeface="Noto Mono" panose="020B0609030804020204" pitchFamily="49" charset="0"/>
                <a:cs typeface="Noto Mono" panose="020B0609030804020204" pitchFamily="49" charset="0"/>
              </a:rPr>
              <a:t>DNAME</a:t>
            </a:r>
            <a:r>
              <a:rPr lang="en-US" kern="0" dirty="0">
                <a:solidFill>
                  <a:srgbClr val="2E7D32"/>
                </a:solidFill>
                <a:latin typeface="Source Sans Pro" panose="020B0503030403020204" pitchFamily="34" charset="0"/>
                <a:ea typeface="Source Sans Pro" panose="020B0503030403020204" pitchFamily="34" charset="0"/>
                <a:cs typeface="Calibri" panose="020F0502020204030204" pitchFamily="34" charset="0"/>
              </a:rPr>
              <a:t> records</a:t>
            </a:r>
          </a:p>
        </p:txBody>
      </p:sp>
      <p:pic>
        <p:nvPicPr>
          <p:cNvPr id="10" name="Picture 9" descr="A close up of a map&#10;&#10;Description automatically generated">
            <a:extLst>
              <a:ext uri="{FF2B5EF4-FFF2-40B4-BE49-F238E27FC236}">
                <a16:creationId xmlns:a16="http://schemas.microsoft.com/office/drawing/2014/main" id="{D5320E14-E6F9-4E59-8359-07EABC4FC6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5346" y="1534575"/>
            <a:ext cx="5958840" cy="2828730"/>
          </a:xfrm>
          <a:prstGeom prst="rect">
            <a:avLst/>
          </a:prstGeom>
          <a:effectLst>
            <a:outerShdw blurRad="50800" dist="25400" dir="2700000" algn="tl" rotWithShape="0">
              <a:prstClr val="black">
                <a:alpha val="40000"/>
              </a:prstClr>
            </a:outerShdw>
          </a:effectLst>
        </p:spPr>
      </p:pic>
      <p:sp>
        <p:nvSpPr>
          <p:cNvPr id="14" name="Rectangle: Rounded Corners 13">
            <a:extLst>
              <a:ext uri="{FF2B5EF4-FFF2-40B4-BE49-F238E27FC236}">
                <a16:creationId xmlns:a16="http://schemas.microsoft.com/office/drawing/2014/main" id="{70085F10-D425-4716-9C81-58701AAE6A50}"/>
              </a:ext>
            </a:extLst>
          </p:cNvPr>
          <p:cNvSpPr/>
          <p:nvPr/>
        </p:nvSpPr>
        <p:spPr>
          <a:xfrm>
            <a:off x="3245731" y="4889733"/>
            <a:ext cx="5269391" cy="372904"/>
          </a:xfrm>
          <a:prstGeom prst="roundRect">
            <a:avLst>
              <a:gd name="adj" fmla="val 1871"/>
            </a:avLst>
          </a:prstGeom>
          <a:solidFill>
            <a:srgbClr val="FAFAFF"/>
          </a:solidFill>
          <a:ln w="19050">
            <a:solidFill>
              <a:srgbClr val="862286"/>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r>
              <a:rPr lang="en-US" cap="small" err="1">
                <a:solidFill>
                  <a:srgbClr val="962696"/>
                </a:solidFill>
                <a:latin typeface="Source Sans Pro" panose="020B0503030403020204" pitchFamily="34" charset="0"/>
                <a:ea typeface="Source Sans Pro" panose="020B0503030403020204" pitchFamily="34" charset="0"/>
              </a:rPr>
              <a:t>GRoot</a:t>
            </a:r>
            <a:r>
              <a:rPr lang="en-US">
                <a:solidFill>
                  <a:srgbClr val="962696"/>
                </a:solidFill>
                <a:latin typeface="Source Sans Pro" panose="020B0503030403020204" pitchFamily="34" charset="0"/>
                <a:ea typeface="Source Sans Pro" panose="020B0503030403020204" pitchFamily="34" charset="0"/>
              </a:rPr>
              <a:t> can scale linearly to tens of millions of records</a:t>
            </a:r>
          </a:p>
        </p:txBody>
      </p:sp>
      <p:sp>
        <p:nvSpPr>
          <p:cNvPr id="8" name="Google Shape;65;p14">
            <a:extLst>
              <a:ext uri="{FF2B5EF4-FFF2-40B4-BE49-F238E27FC236}">
                <a16:creationId xmlns:a16="http://schemas.microsoft.com/office/drawing/2014/main" id="{7F98764B-5AFD-4D0F-9626-B6BACBD47E67}"/>
              </a:ext>
            </a:extLst>
          </p:cNvPr>
          <p:cNvSpPr txBox="1">
            <a:spLocks/>
          </p:cNvSpPr>
          <p:nvPr/>
        </p:nvSpPr>
        <p:spPr>
          <a:xfrm>
            <a:off x="3852939" y="209319"/>
            <a:ext cx="4486124"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cap="small" dirty="0">
                <a:solidFill>
                  <a:srgbClr val="546970"/>
                </a:solidFill>
                <a:latin typeface="Bookman Old Style" panose="02050604050505020204" pitchFamily="18" charset="0"/>
              </a:rPr>
              <a:t>GRoot</a:t>
            </a:r>
            <a:r>
              <a:rPr lang="en-US" sz="3200" b="1" kern="0" dirty="0">
                <a:solidFill>
                  <a:srgbClr val="546970"/>
                </a:solidFill>
                <a:latin typeface="Bookman Old Style" panose="02050604050505020204" pitchFamily="18" charset="0"/>
              </a:rPr>
              <a:t> Performance</a:t>
            </a:r>
          </a:p>
        </p:txBody>
      </p:sp>
    </p:spTree>
    <p:custDataLst>
      <p:tags r:id="rId1"/>
    </p:custDataLst>
    <p:extLst>
      <p:ext uri="{BB962C8B-B14F-4D97-AF65-F5344CB8AC3E}">
        <p14:creationId xmlns:p14="http://schemas.microsoft.com/office/powerpoint/2010/main" val="127744384"/>
      </p:ext>
    </p:extLst>
  </p:cSld>
  <p:clrMapOvr>
    <a:masterClrMapping/>
  </p:clrMapOvr>
  <mc:AlternateContent xmlns:mc="http://schemas.openxmlformats.org/markup-compatibility/2006" xmlns:p14="http://schemas.microsoft.com/office/powerpoint/2010/main">
    <mc:Choice Requires="p14">
      <p:transition p14:dur="10" advTm="21291"/>
    </mc:Choice>
    <mc:Fallback xmlns="">
      <p:transition advTm="21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bg/>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14"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p14">
            <a:extLst>
              <a:ext uri="{FF2B5EF4-FFF2-40B4-BE49-F238E27FC236}">
                <a16:creationId xmlns:a16="http://schemas.microsoft.com/office/drawing/2014/main" id="{0E8AAC55-2C8A-4CD7-8501-30AC0BE1FCB9}"/>
              </a:ext>
            </a:extLst>
          </p:cNvPr>
          <p:cNvSpPr txBox="1">
            <a:spLocks/>
          </p:cNvSpPr>
          <p:nvPr/>
        </p:nvSpPr>
        <p:spPr>
          <a:xfrm>
            <a:off x="4468491" y="175867"/>
            <a:ext cx="2926402" cy="800179"/>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defTabSz="914400"/>
            <a:r>
              <a:rPr lang="en-US" sz="3600" b="1" kern="0" dirty="0">
                <a:solidFill>
                  <a:srgbClr val="546970"/>
                </a:solidFill>
                <a:latin typeface="Bookman Old Style" panose="02050604050505020204" pitchFamily="18" charset="0"/>
              </a:rPr>
              <a:t>Conclusion</a:t>
            </a:r>
          </a:p>
        </p:txBody>
      </p:sp>
      <p:sp>
        <p:nvSpPr>
          <p:cNvPr id="8" name="Text Placeholder 2">
            <a:extLst>
              <a:ext uri="{FF2B5EF4-FFF2-40B4-BE49-F238E27FC236}">
                <a16:creationId xmlns:a16="http://schemas.microsoft.com/office/drawing/2014/main" id="{F6D7734E-9F28-426F-8D34-864BCCC9F136}"/>
              </a:ext>
            </a:extLst>
          </p:cNvPr>
          <p:cNvSpPr>
            <a:spLocks noGrp="1"/>
          </p:cNvSpPr>
          <p:nvPr>
            <p:ph type="body" idx="1"/>
          </p:nvPr>
        </p:nvSpPr>
        <p:spPr>
          <a:xfrm>
            <a:off x="431216" y="1057608"/>
            <a:ext cx="11523302" cy="5468221"/>
          </a:xfrm>
        </p:spPr>
        <p:txBody>
          <a:bodyPr/>
          <a:lstStyle/>
          <a:p>
            <a:pPr marL="342900" indent="-342900">
              <a:buClr>
                <a:srgbClr val="657B83"/>
              </a:buClr>
              <a:buSzPct val="85000"/>
              <a:buFont typeface="Wingdings 2" panose="05020102010507070707" pitchFamily="18" charset="2"/>
              <a:buChar char=""/>
              <a:defRPr/>
            </a:pPr>
            <a:r>
              <a:rPr lang="en-US" sz="2000" kern="0" cap="small" dirty="0" err="1">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rPr>
              <a:t>GRoot</a:t>
            </a:r>
            <a:r>
              <a:rPr lang="en-US" sz="2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 – Our tool for </a:t>
            </a:r>
            <a:r>
              <a:rPr lang="en-US" sz="2000" kern="0" dirty="0">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rPr>
              <a:t>verification</a:t>
            </a:r>
            <a:r>
              <a:rPr lang="en-US" sz="2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 of </a:t>
            </a:r>
            <a:r>
              <a:rPr lang="en-US" sz="2000" kern="0" dirty="0">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rPr>
              <a:t>DNS zone files </a:t>
            </a:r>
          </a:p>
          <a:p>
            <a:pPr marL="342900" indent="-342900">
              <a:buClr>
                <a:srgbClr val="657B83"/>
              </a:buClr>
              <a:buSzPct val="85000"/>
              <a:buFont typeface="Wingdings 2" panose="05020102010507070707" pitchFamily="18" charset="2"/>
              <a:buChar char=""/>
              <a:defRPr/>
            </a:pPr>
            <a:endParaRPr lang="en-US" sz="2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buClr>
                <a:srgbClr val="657B83"/>
              </a:buClr>
              <a:buSzPct val="85000"/>
              <a:buFont typeface="Wingdings 2" panose="05020102010507070707" pitchFamily="18" charset="2"/>
              <a:buChar char=""/>
              <a:defRPr/>
            </a:pPr>
            <a:r>
              <a:rPr lang="en-US" sz="2000" dirty="0">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rPr>
              <a:t>Proactive</a:t>
            </a:r>
            <a:r>
              <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 and Exhaustive</a:t>
            </a:r>
          </a:p>
          <a:p>
            <a:pPr marL="342900" indent="-342900">
              <a:buClr>
                <a:srgbClr val="657B83"/>
              </a:buClr>
              <a:buSzPct val="85000"/>
              <a:buFont typeface="Wingdings 2" panose="05020102010507070707" pitchFamily="18" charset="2"/>
              <a:buChar char=""/>
              <a:defRPr/>
            </a:pPr>
            <a:endParaRPr lang="en-US" sz="2000" dirty="0">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buClr>
                <a:srgbClr val="657B83"/>
              </a:buClr>
              <a:buSzPct val="85000"/>
              <a:buFont typeface="Wingdings 2" panose="05020102010507070707" pitchFamily="18" charset="2"/>
              <a:buChar char=""/>
              <a:defRPr/>
            </a:pPr>
            <a:r>
              <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First formal </a:t>
            </a:r>
            <a:r>
              <a:rPr lang="en-US" sz="2000" dirty="0">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rPr>
              <a:t>model</a:t>
            </a:r>
            <a:r>
              <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 of DNS </a:t>
            </a:r>
          </a:p>
          <a:p>
            <a:pPr marL="342900" indent="-342900">
              <a:buClr>
                <a:srgbClr val="657B83"/>
              </a:buClr>
              <a:buSzPct val="85000"/>
              <a:buFont typeface="Wingdings 2" panose="05020102010507070707" pitchFamily="18" charset="2"/>
              <a:buChar char=""/>
              <a:defRPr/>
            </a:pPr>
            <a:endParaRPr lang="en-US" sz="2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buClr>
                <a:srgbClr val="657B83"/>
              </a:buClr>
              <a:buSzPct val="85000"/>
              <a:buFont typeface="Wingdings 2" panose="05020102010507070707" pitchFamily="18" charset="2"/>
              <a:buChar char=""/>
              <a:defRPr/>
            </a:pPr>
            <a:r>
              <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Provides </a:t>
            </a:r>
            <a:r>
              <a:rPr lang="en-US" sz="2000" dirty="0">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rPr>
              <a:t>all queries </a:t>
            </a:r>
            <a:r>
              <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that violate a property</a:t>
            </a:r>
            <a:endParaRPr lang="en-US" sz="2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pPr marL="0" lvl="0" indent="0" defTabSz="914400">
              <a:buClr>
                <a:srgbClr val="657B83"/>
              </a:buClr>
              <a:buSzPct val="85000"/>
              <a:buNone/>
            </a:pPr>
            <a:endParaRPr kumimoji="0" lang="en-US" sz="2000" b="0" i="0" u="none" strike="noStrike" kern="0" cap="none" spc="0" normalizeH="0" noProof="0" dirty="0">
              <a:ln>
                <a:noFill/>
              </a:ln>
              <a:solidFill>
                <a:srgbClr val="657B83"/>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a:p>
            <a:pPr marL="342900" marR="0" lvl="0" indent="-342900" defTabSz="914400" eaLnBrk="1" fontAlgn="auto" latinLnBrk="0" hangingPunct="1">
              <a:spcBef>
                <a:spcPts val="0"/>
              </a:spcBef>
              <a:spcAft>
                <a:spcPts val="0"/>
              </a:spcAft>
              <a:buClr>
                <a:srgbClr val="657B83"/>
              </a:buClr>
              <a:buSzPct val="85000"/>
              <a:buFont typeface="Wingdings 2" panose="05020102010507070707" pitchFamily="18" charset="2"/>
              <a:buChar char=""/>
              <a:tabLst/>
              <a:defRPr/>
            </a:pPr>
            <a:r>
              <a:rPr lang="en-US" sz="20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Found </a:t>
            </a:r>
            <a:r>
              <a:rPr lang="en-US" sz="2000" baseline="0" dirty="0">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rPr>
              <a:t>109 bugs </a:t>
            </a:r>
            <a:r>
              <a:rPr lang="en-US" sz="20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in the live DNS zone files of a large campus </a:t>
            </a:r>
          </a:p>
          <a:p>
            <a:pPr marL="342900" marR="0" lvl="0" indent="-342900" defTabSz="914400" eaLnBrk="1" fontAlgn="auto" latinLnBrk="0" hangingPunct="1">
              <a:spcBef>
                <a:spcPts val="0"/>
              </a:spcBef>
              <a:spcAft>
                <a:spcPts val="0"/>
              </a:spcAft>
              <a:buClr>
                <a:srgbClr val="657B83"/>
              </a:buClr>
              <a:buSzPct val="85000"/>
              <a:buFont typeface="Wingdings 2" panose="05020102010507070707" pitchFamily="18" charset="2"/>
              <a:buChar char=""/>
              <a:tabLst/>
              <a:defRPr/>
            </a:pPr>
            <a:endPar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pPr marL="342900" marR="0" lvl="0" indent="-342900" defTabSz="914400" eaLnBrk="1" fontAlgn="auto" latinLnBrk="0" hangingPunct="1">
              <a:spcBef>
                <a:spcPts val="0"/>
              </a:spcBef>
              <a:spcAft>
                <a:spcPts val="0"/>
              </a:spcAft>
              <a:buClr>
                <a:srgbClr val="657B83"/>
              </a:buClr>
              <a:buSzPct val="85000"/>
              <a:buFont typeface="Wingdings 2" panose="05020102010507070707" pitchFamily="18" charset="2"/>
              <a:buChar char=""/>
              <a:tabLst/>
              <a:defRPr/>
            </a:pPr>
            <a:r>
              <a:rPr lang="en-US" sz="20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SIGCOMM 2020 </a:t>
            </a:r>
            <a:r>
              <a:rPr lang="en-US" sz="2000" baseline="0" dirty="0">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rPr>
              <a:t>Best Student Paper </a:t>
            </a:r>
            <a:r>
              <a:rPr lang="en-US" sz="20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Award</a:t>
            </a:r>
          </a:p>
          <a:p>
            <a:pPr marL="342900" marR="0" lvl="0" indent="-342900" defTabSz="914400" eaLnBrk="1" fontAlgn="auto" latinLnBrk="0" hangingPunct="1">
              <a:spcBef>
                <a:spcPts val="0"/>
              </a:spcBef>
              <a:spcAft>
                <a:spcPts val="0"/>
              </a:spcAft>
              <a:buClr>
                <a:srgbClr val="657B83"/>
              </a:buClr>
              <a:buSzPct val="85000"/>
              <a:buFont typeface="Wingdings 2" panose="05020102010507070707" pitchFamily="18" charset="2"/>
              <a:buChar char=""/>
              <a:tabLst/>
              <a:defRPr/>
            </a:pPr>
            <a:endPar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buClr>
                <a:srgbClr val="657B83"/>
              </a:buClr>
              <a:buSzPct val="85000"/>
              <a:buFont typeface="Wingdings 2" panose="05020102010507070707" pitchFamily="18" charset="2"/>
              <a:buChar char=""/>
              <a:defRPr/>
            </a:pPr>
            <a:r>
              <a:rPr lang="en-US" sz="2000" dirty="0">
                <a:solidFill>
                  <a:srgbClr val="70838B"/>
                </a:solidFill>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https://github.com/dns-groot/groot</a:t>
            </a:r>
            <a:endParaRPr lang="en-US" sz="2000" dirty="0">
              <a:latin typeface="Source Sans Pro" panose="020B0503030403020204" pitchFamily="34" charset="0"/>
              <a:ea typeface="Source Sans Pro" panose="020B0503030403020204" pitchFamily="34" charset="0"/>
            </a:endParaRPr>
          </a:p>
          <a:p>
            <a:pPr marL="342900" marR="0" lvl="0" indent="-342900" defTabSz="914400" eaLnBrk="1" fontAlgn="auto" latinLnBrk="0" hangingPunct="1">
              <a:spcBef>
                <a:spcPts val="0"/>
              </a:spcBef>
              <a:spcAft>
                <a:spcPts val="0"/>
              </a:spcAft>
              <a:buClr>
                <a:srgbClr val="657B83"/>
              </a:buClr>
              <a:buSzPct val="85000"/>
              <a:buFont typeface="Wingdings 2" panose="05020102010507070707" pitchFamily="18" charset="2"/>
              <a:buChar char=""/>
              <a:tabLst/>
              <a:defRPr/>
            </a:pPr>
            <a:endPar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pPr marL="342900" marR="0" lvl="0" indent="-342900" defTabSz="914400" eaLnBrk="1" fontAlgn="auto" latinLnBrk="0" hangingPunct="1">
              <a:spcBef>
                <a:spcPts val="0"/>
              </a:spcBef>
              <a:spcAft>
                <a:spcPts val="0"/>
              </a:spcAft>
              <a:buClr>
                <a:srgbClr val="657B83"/>
              </a:buClr>
              <a:buSzPct val="85000"/>
              <a:buFont typeface="Wingdings 2" panose="05020102010507070707" pitchFamily="18" charset="2"/>
              <a:buChar char=""/>
              <a:tabLst/>
              <a:defRPr/>
            </a:pPr>
            <a:r>
              <a:rPr lang="en-US" sz="20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Reach me at: sivakesava@cs.ucl</a:t>
            </a:r>
            <a:r>
              <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a.edu</a:t>
            </a:r>
            <a:endParaRPr lang="en-US" sz="20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pPr marL="342900" marR="0" lvl="0" indent="-342900" defTabSz="914400" eaLnBrk="1" fontAlgn="auto" latinLnBrk="0" hangingPunct="1">
              <a:spcBef>
                <a:spcPts val="0"/>
              </a:spcBef>
              <a:spcAft>
                <a:spcPts val="0"/>
              </a:spcAft>
              <a:buClr>
                <a:srgbClr val="657B83"/>
              </a:buClr>
              <a:buSzPct val="85000"/>
              <a:buFont typeface="Wingdings 2" panose="05020102010507070707" pitchFamily="18" charset="2"/>
              <a:buChar char=""/>
              <a:tabLst/>
              <a:defRPr/>
            </a:pPr>
            <a:endParaRPr lang="en-US" sz="200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pPr marL="0" marR="0" lvl="0" indent="0" defTabSz="914400" eaLnBrk="1" fontAlgn="auto" latinLnBrk="0" hangingPunct="1">
              <a:spcBef>
                <a:spcPts val="0"/>
              </a:spcBef>
              <a:spcAft>
                <a:spcPts val="0"/>
              </a:spcAft>
              <a:buClr>
                <a:srgbClr val="657B83"/>
              </a:buClr>
              <a:buSzPct val="85000"/>
              <a:buNone/>
              <a:tabLst/>
              <a:defRPr/>
            </a:pPr>
            <a:endParaRPr lang="en-US" sz="20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6BA9E65-2376-4332-9397-723FEB42F0DD}"/>
              </a:ext>
            </a:extLst>
          </p:cNvPr>
          <p:cNvPicPr>
            <a:picLocks noChangeAspect="1"/>
          </p:cNvPicPr>
          <p:nvPr/>
        </p:nvPicPr>
        <p:blipFill>
          <a:blip r:embed="rId4"/>
          <a:stretch>
            <a:fillRect/>
          </a:stretch>
        </p:blipFill>
        <p:spPr>
          <a:xfrm>
            <a:off x="6709340" y="1214683"/>
            <a:ext cx="5398029" cy="2723408"/>
          </a:xfrm>
          <a:prstGeom prst="rect">
            <a:avLst/>
          </a:prstGeom>
          <a:ln>
            <a:solidFill>
              <a:schemeClr val="tx1"/>
            </a:solidFill>
          </a:ln>
          <a:effectLst>
            <a:outerShdw blurRad="50800" dist="25400" dir="2700000" algn="tl" rotWithShape="0">
              <a:prstClr val="black">
                <a:alpha val="40000"/>
              </a:prstClr>
            </a:outerShdw>
          </a:effectLst>
        </p:spPr>
      </p:pic>
      <p:sp>
        <p:nvSpPr>
          <p:cNvPr id="7" name="TextBox 6">
            <a:extLst>
              <a:ext uri="{FF2B5EF4-FFF2-40B4-BE49-F238E27FC236}">
                <a16:creationId xmlns:a16="http://schemas.microsoft.com/office/drawing/2014/main" id="{F1DE6C55-1F6E-4096-B052-B4C2683A13B2}"/>
              </a:ext>
            </a:extLst>
          </p:cNvPr>
          <p:cNvSpPr txBox="1"/>
          <p:nvPr/>
        </p:nvSpPr>
        <p:spPr>
          <a:xfrm>
            <a:off x="7524633" y="4143550"/>
            <a:ext cx="4667367" cy="1754326"/>
          </a:xfrm>
          <a:prstGeom prst="rect">
            <a:avLst/>
          </a:prstGeom>
          <a:noFill/>
        </p:spPr>
        <p:txBody>
          <a:bodyPr wrap="square">
            <a:spAutoFit/>
          </a:bodyPr>
          <a:lstStyle/>
          <a:p>
            <a:r>
              <a:rPr lang="en-US" sz="1800" cap="small"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Ferret</a:t>
            </a:r>
            <a:r>
              <a:rPr lang="en-US" sz="18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 uses </a:t>
            </a:r>
            <a:r>
              <a:rPr lang="en-US" sz="1800" cap="small" dirty="0" err="1">
                <a:solidFill>
                  <a:srgbClr val="657B83"/>
                </a:solidFill>
                <a:latin typeface="Source Sans Pro" panose="020B0503030403020204" pitchFamily="34" charset="0"/>
                <a:ea typeface="Source Sans Pro" panose="020B0503030403020204" pitchFamily="34" charset="0"/>
                <a:cs typeface="Calibri" panose="020F0502020204030204" pitchFamily="34" charset="0"/>
              </a:rPr>
              <a:t>GRoot’s</a:t>
            </a:r>
            <a:r>
              <a:rPr lang="en-US" sz="18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 formal model to find RFC compliance bugs in Nameservers</a:t>
            </a:r>
          </a:p>
          <a:p>
            <a:endParaRPr lang="en-US" sz="18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r>
              <a:rPr lang="en-US"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Talk at </a:t>
            </a:r>
            <a:r>
              <a:rPr lang="en-US" sz="1800" baseline="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DNS OARC 35 </a:t>
            </a:r>
            <a:r>
              <a:rPr lang="en-US" sz="1800" baseline="0" dirty="0">
                <a:solidFill>
                  <a:schemeClr val="accent1">
                    <a:lumMod val="25000"/>
                  </a:schemeClr>
                </a:solidFill>
                <a:latin typeface="Source Sans Pro" panose="020B0503030403020204" pitchFamily="34" charset="0"/>
                <a:ea typeface="Source Sans Pro" panose="020B050303040302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“So you think your Nameservers are Correct?” : Finding Errors Automatically in Nameserver Implementations </a:t>
            </a:r>
            <a:endParaRPr lang="en-US" dirty="0">
              <a:solidFill>
                <a:schemeClr val="accent1">
                  <a:lumMod val="25000"/>
                </a:schemeClr>
              </a:solidFill>
            </a:endParaRPr>
          </a:p>
        </p:txBody>
      </p:sp>
    </p:spTree>
    <p:custDataLst>
      <p:tags r:id="rId1"/>
    </p:custDataLst>
    <p:extLst>
      <p:ext uri="{BB962C8B-B14F-4D97-AF65-F5344CB8AC3E}">
        <p14:creationId xmlns:p14="http://schemas.microsoft.com/office/powerpoint/2010/main" val="2339205022"/>
      </p:ext>
    </p:extLst>
  </p:cSld>
  <p:clrMapOvr>
    <a:masterClrMapping/>
  </p:clrMapOvr>
  <mc:AlternateContent xmlns:mc="http://schemas.openxmlformats.org/markup-compatibility/2006" xmlns:p14="http://schemas.microsoft.com/office/powerpoint/2010/main">
    <mc:Choice Requires="p14">
      <p:transition spd="slow" p14:dur="2000" advTm="30705"/>
    </mc:Choice>
    <mc:Fallback xmlns="">
      <p:transition spd="slow" advTm="307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4D239B29-4D52-4785-9D4D-9223223CEBF9}"/>
              </a:ext>
            </a:extLst>
          </p:cNvPr>
          <p:cNvGrpSpPr/>
          <p:nvPr/>
        </p:nvGrpSpPr>
        <p:grpSpPr>
          <a:xfrm>
            <a:off x="1014109" y="1906575"/>
            <a:ext cx="2835269" cy="774278"/>
            <a:chOff x="2879912" y="4834576"/>
            <a:chExt cx="2835269" cy="774278"/>
          </a:xfrm>
          <a:solidFill>
            <a:srgbClr val="FFC000">
              <a:lumMod val="75000"/>
            </a:srgbClr>
          </a:solidFill>
          <a:effectLst>
            <a:outerShdw blurRad="50800" dist="38100" dir="2700000" algn="tl" rotWithShape="0">
              <a:prstClr val="black">
                <a:alpha val="40000"/>
              </a:prstClr>
            </a:outerShdw>
          </a:effectLst>
        </p:grpSpPr>
        <p:sp>
          <p:nvSpPr>
            <p:cNvPr id="63" name="Rectangle 62">
              <a:extLst>
                <a:ext uri="{FF2B5EF4-FFF2-40B4-BE49-F238E27FC236}">
                  <a16:creationId xmlns:a16="http://schemas.microsoft.com/office/drawing/2014/main" id="{E7570F02-70E8-453B-B6D6-D8850DDA9B93}"/>
                </a:ext>
              </a:extLst>
            </p:cNvPr>
            <p:cNvSpPr/>
            <p:nvPr/>
          </p:nvSpPr>
          <p:spPr bwMode="auto">
            <a:xfrm>
              <a:off x="2879912" y="4834576"/>
              <a:ext cx="2835269" cy="774278"/>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89642" tIns="44821" rIns="89642" bIns="140609" numCol="1" spcCol="0" rtlCol="0" fromWordArt="0" anchor="t" anchorCtr="0" forceAA="0" compatLnSpc="1">
              <a:prstTxWarp prst="textNoShape">
                <a:avLst/>
              </a:prstTxWarp>
              <a:noAutofit/>
            </a:bodyPr>
            <a:lstStyle/>
            <a:p>
              <a:pPr marL="0" marR="0" lvl="0" indent="0" algn="ctr" defTabSz="895923" eaLnBrk="1" fontAlgn="base" latinLnBrk="0" hangingPunct="1">
                <a:lnSpc>
                  <a:spcPct val="90000"/>
                </a:lnSpc>
                <a:spcBef>
                  <a:spcPts val="0"/>
                </a:spcBef>
                <a:spcAft>
                  <a:spcPts val="0"/>
                </a:spcAft>
                <a:buClrTx/>
                <a:buSzTx/>
                <a:buFontTx/>
                <a:buNone/>
                <a:tabLst/>
                <a:defRPr/>
              </a:pPr>
              <a:r>
                <a:rPr kumimoji="0" lang="en-US" sz="1176" b="1"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Storage</a:t>
              </a:r>
            </a:p>
          </p:txBody>
        </p:sp>
        <p:grpSp>
          <p:nvGrpSpPr>
            <p:cNvPr id="64" name="Group 63">
              <a:extLst>
                <a:ext uri="{FF2B5EF4-FFF2-40B4-BE49-F238E27FC236}">
                  <a16:creationId xmlns:a16="http://schemas.microsoft.com/office/drawing/2014/main" id="{08F55892-D21D-441A-8219-DE6676625065}"/>
                </a:ext>
              </a:extLst>
            </p:cNvPr>
            <p:cNvGrpSpPr/>
            <p:nvPr/>
          </p:nvGrpSpPr>
          <p:grpSpPr>
            <a:xfrm>
              <a:off x="2944314" y="5128966"/>
              <a:ext cx="897435" cy="356283"/>
              <a:chOff x="3003353" y="5231315"/>
              <a:chExt cx="915430" cy="363427"/>
            </a:xfrm>
            <a:grpFill/>
          </p:grpSpPr>
          <p:sp>
            <p:nvSpPr>
              <p:cNvPr id="71" name="Rectangle 70">
                <a:extLst>
                  <a:ext uri="{FF2B5EF4-FFF2-40B4-BE49-F238E27FC236}">
                    <a16:creationId xmlns:a16="http://schemas.microsoft.com/office/drawing/2014/main" id="{24BFA8FD-FDA5-43D7-9953-4A2872DCFBAB}"/>
                  </a:ext>
                </a:extLst>
              </p:cNvPr>
              <p:cNvSpPr/>
              <p:nvPr/>
            </p:nvSpPr>
            <p:spPr bwMode="auto">
              <a:xfrm>
                <a:off x="3003353" y="5231315"/>
                <a:ext cx="915430" cy="363427"/>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304784" tIns="44821" rIns="0" bIns="140609" numCol="1" spcCol="0" rtlCol="0" fromWordArt="0" anchor="t" anchorCtr="0" forceAA="0" compatLnSpc="1">
                <a:prstTxWarp prst="textNoShape">
                  <a:avLst/>
                </a:prstTxWarp>
                <a:noAutofit/>
              </a:bodyPr>
              <a:lstStyle/>
              <a:p>
                <a:pPr marL="0" marR="0" lvl="0" indent="0" defTabSz="895923" eaLnBrk="1" fontAlgn="base" latinLnBrk="0" hangingPunct="1">
                  <a:lnSpc>
                    <a:spcPct val="90000"/>
                  </a:lnSpc>
                  <a:spcBef>
                    <a:spcPts val="0"/>
                  </a:spcBef>
                  <a:spcAft>
                    <a:spcPts val="0"/>
                  </a:spcAft>
                  <a:buClrTx/>
                  <a:buSzTx/>
                  <a:buFontTx/>
                  <a:buNone/>
                  <a:tabLst/>
                  <a:defRPr/>
                </a:pPr>
                <a:r>
                  <a:rPr kumimoji="0" lang="en-US" sz="784"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BLOB Storage</a:t>
                </a:r>
              </a:p>
            </p:txBody>
          </p:sp>
          <p:pic>
            <p:nvPicPr>
              <p:cNvPr id="72" name="Picture 71" descr="Storage blob.png">
                <a:extLst>
                  <a:ext uri="{FF2B5EF4-FFF2-40B4-BE49-F238E27FC236}">
                    <a16:creationId xmlns:a16="http://schemas.microsoft.com/office/drawing/2014/main" id="{B5C85F1D-7D6E-4338-A9D7-F263B2EB1F89}"/>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032767" y="5271308"/>
                <a:ext cx="247169" cy="247170"/>
              </a:xfrm>
              <a:prstGeom prst="rect">
                <a:avLst/>
              </a:prstGeom>
              <a:grpFill/>
            </p:spPr>
          </p:pic>
        </p:grpSp>
        <p:grpSp>
          <p:nvGrpSpPr>
            <p:cNvPr id="65" name="Group 64">
              <a:extLst>
                <a:ext uri="{FF2B5EF4-FFF2-40B4-BE49-F238E27FC236}">
                  <a16:creationId xmlns:a16="http://schemas.microsoft.com/office/drawing/2014/main" id="{8B1A0FC0-4FB0-4037-8AEF-60484D5DD883}"/>
                </a:ext>
              </a:extLst>
            </p:cNvPr>
            <p:cNvGrpSpPr/>
            <p:nvPr/>
          </p:nvGrpSpPr>
          <p:grpSpPr>
            <a:xfrm>
              <a:off x="3916509" y="5128965"/>
              <a:ext cx="818804" cy="356283"/>
              <a:chOff x="3995042" y="5231314"/>
              <a:chExt cx="835223" cy="363427"/>
            </a:xfrm>
            <a:grpFill/>
          </p:grpSpPr>
          <p:sp>
            <p:nvSpPr>
              <p:cNvPr id="69" name="Rectangle 68">
                <a:extLst>
                  <a:ext uri="{FF2B5EF4-FFF2-40B4-BE49-F238E27FC236}">
                    <a16:creationId xmlns:a16="http://schemas.microsoft.com/office/drawing/2014/main" id="{52C13391-45EE-42BE-BD5F-CA156F23A1E4}"/>
                  </a:ext>
                </a:extLst>
              </p:cNvPr>
              <p:cNvSpPr/>
              <p:nvPr/>
            </p:nvSpPr>
            <p:spPr bwMode="auto">
              <a:xfrm>
                <a:off x="3995042" y="5231314"/>
                <a:ext cx="835223" cy="363427"/>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304784" tIns="44821" rIns="0" bIns="140609" numCol="1" spcCol="0" rtlCol="0" fromWordArt="0" anchor="t" anchorCtr="0" forceAA="0" compatLnSpc="1">
                <a:prstTxWarp prst="textNoShape">
                  <a:avLst/>
                </a:prstTxWarp>
                <a:noAutofit/>
              </a:bodyPr>
              <a:lstStyle/>
              <a:p>
                <a:pPr marL="0" marR="0" lvl="0" indent="0" defTabSz="895923" eaLnBrk="1" fontAlgn="base" latinLnBrk="0" hangingPunct="1">
                  <a:lnSpc>
                    <a:spcPct val="90000"/>
                  </a:lnSpc>
                  <a:spcBef>
                    <a:spcPts val="0"/>
                  </a:spcBef>
                  <a:spcAft>
                    <a:spcPts val="0"/>
                  </a:spcAft>
                  <a:buClrTx/>
                  <a:buSzTx/>
                  <a:buFontTx/>
                  <a:buNone/>
                  <a:tabLst/>
                  <a:defRPr/>
                </a:pPr>
                <a:r>
                  <a:rPr kumimoji="0" lang="en-US" sz="784"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Azure Files</a:t>
                </a:r>
              </a:p>
            </p:txBody>
          </p:sp>
          <p:pic>
            <p:nvPicPr>
              <p:cNvPr id="70" name="Picture 69" descr="Storage blob.png">
                <a:extLst>
                  <a:ext uri="{FF2B5EF4-FFF2-40B4-BE49-F238E27FC236}">
                    <a16:creationId xmlns:a16="http://schemas.microsoft.com/office/drawing/2014/main" id="{46A88658-670C-4D7B-9CBA-ED165DC3A54E}"/>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024079" y="5271308"/>
                <a:ext cx="247169" cy="247170"/>
              </a:xfrm>
              <a:prstGeom prst="rect">
                <a:avLst/>
              </a:prstGeom>
              <a:grpFill/>
            </p:spPr>
          </p:pic>
        </p:grpSp>
        <p:grpSp>
          <p:nvGrpSpPr>
            <p:cNvPr id="66" name="Group 65">
              <a:extLst>
                <a:ext uri="{FF2B5EF4-FFF2-40B4-BE49-F238E27FC236}">
                  <a16:creationId xmlns:a16="http://schemas.microsoft.com/office/drawing/2014/main" id="{5179D9A9-254C-489E-9F6D-E49C436ECDC5}"/>
                </a:ext>
              </a:extLst>
            </p:cNvPr>
            <p:cNvGrpSpPr/>
            <p:nvPr/>
          </p:nvGrpSpPr>
          <p:grpSpPr>
            <a:xfrm>
              <a:off x="4828765" y="5128964"/>
              <a:ext cx="819786" cy="356283"/>
              <a:chOff x="4925592" y="5231313"/>
              <a:chExt cx="836224" cy="363427"/>
            </a:xfrm>
            <a:grpFill/>
          </p:grpSpPr>
          <p:sp>
            <p:nvSpPr>
              <p:cNvPr id="67" name="Rectangle 66">
                <a:extLst>
                  <a:ext uri="{FF2B5EF4-FFF2-40B4-BE49-F238E27FC236}">
                    <a16:creationId xmlns:a16="http://schemas.microsoft.com/office/drawing/2014/main" id="{4B01EA90-B374-4E82-B35E-3AA9FEEE2A4F}"/>
                  </a:ext>
                </a:extLst>
              </p:cNvPr>
              <p:cNvSpPr/>
              <p:nvPr/>
            </p:nvSpPr>
            <p:spPr bwMode="auto">
              <a:xfrm>
                <a:off x="4925592" y="5231313"/>
                <a:ext cx="836224" cy="363427"/>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304784" tIns="44821" rIns="0" bIns="140609" numCol="1" spcCol="0" rtlCol="0" fromWordArt="0" anchor="t" anchorCtr="0" forceAA="0" compatLnSpc="1">
                <a:prstTxWarp prst="textNoShape">
                  <a:avLst/>
                </a:prstTxWarp>
                <a:noAutofit/>
              </a:bodyPr>
              <a:lstStyle/>
              <a:p>
                <a:pPr marL="0" marR="0" lvl="0" indent="0" defTabSz="895923" eaLnBrk="1" fontAlgn="base" latinLnBrk="0" hangingPunct="1">
                  <a:lnSpc>
                    <a:spcPct val="90000"/>
                  </a:lnSpc>
                  <a:spcBef>
                    <a:spcPts val="0"/>
                  </a:spcBef>
                  <a:spcAft>
                    <a:spcPts val="0"/>
                  </a:spcAft>
                  <a:buClrTx/>
                  <a:buSzTx/>
                  <a:buFontTx/>
                  <a:buNone/>
                  <a:tabLst/>
                  <a:defRPr/>
                </a:pPr>
                <a:r>
                  <a:rPr kumimoji="0" lang="en-US" sz="784"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Premium Storage</a:t>
                </a:r>
              </a:p>
            </p:txBody>
          </p:sp>
          <p:pic>
            <p:nvPicPr>
              <p:cNvPr id="68" name="Picture 67" descr="Storage blob.png">
                <a:extLst>
                  <a:ext uri="{FF2B5EF4-FFF2-40B4-BE49-F238E27FC236}">
                    <a16:creationId xmlns:a16="http://schemas.microsoft.com/office/drawing/2014/main" id="{B582BD6F-8C3F-450A-8357-FB062F339921}"/>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947024" y="5271308"/>
                <a:ext cx="247169" cy="247170"/>
              </a:xfrm>
              <a:prstGeom prst="rect">
                <a:avLst/>
              </a:prstGeom>
              <a:grpFill/>
            </p:spPr>
          </p:pic>
        </p:grpSp>
      </p:grpSp>
      <p:sp>
        <p:nvSpPr>
          <p:cNvPr id="73" name="TextBox 72">
            <a:extLst>
              <a:ext uri="{FF2B5EF4-FFF2-40B4-BE49-F238E27FC236}">
                <a16:creationId xmlns:a16="http://schemas.microsoft.com/office/drawing/2014/main" id="{C5AF54FB-6B37-4962-A440-D9C9871D9CFD}"/>
              </a:ext>
            </a:extLst>
          </p:cNvPr>
          <p:cNvSpPr txBox="1"/>
          <p:nvPr/>
        </p:nvSpPr>
        <p:spPr>
          <a:xfrm>
            <a:off x="4543065" y="4829527"/>
            <a:ext cx="806131" cy="261455"/>
          </a:xfrm>
          <a:prstGeom prst="rect">
            <a:avLst/>
          </a:prstGeom>
          <a:solidFill>
            <a:srgbClr val="4472C4"/>
          </a:solidFill>
          <a:ln>
            <a:noFill/>
          </a:ln>
          <a:effectLst>
            <a:outerShdw blurRad="50800" dist="38100" dir="2700000" algn="tl" rotWithShape="0">
              <a:prstClr val="black">
                <a:alpha val="40000"/>
              </a:prstClr>
            </a:outerShdw>
          </a:effectLst>
        </p:spPr>
        <p:txBody>
          <a:bodyPr wrap="none" lIns="0" tIns="27421" rIns="0" bIns="0" rtlCol="0">
            <a:noAutofit/>
          </a:bodyPr>
          <a:lstStyle/>
          <a:p>
            <a:pPr marL="0" marR="0" lvl="0" indent="0" defTabSz="913950" eaLnBrk="0" fontAlgn="base" latinLnBrk="0" hangingPunct="0">
              <a:lnSpc>
                <a:spcPts val="800"/>
              </a:lnSpc>
              <a:spcBef>
                <a:spcPct val="0"/>
              </a:spcBef>
              <a:spcAft>
                <a:spcPct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endParaRPr>
          </a:p>
          <a:p>
            <a:pPr marL="0" marR="0" lvl="0" indent="0" defTabSz="913950" eaLnBrk="0" fontAlgn="base" latinLnBrk="0" hangingPunct="0">
              <a:lnSpc>
                <a:spcPts val="800"/>
              </a:lnSpc>
              <a:spcBef>
                <a:spcPct val="0"/>
              </a:spcBef>
              <a:spcAft>
                <a:spcPct val="0"/>
              </a:spcAft>
              <a:buClrTx/>
              <a:buSzTx/>
              <a:buFontTx/>
              <a:buNone/>
              <a:tabLst/>
              <a:defRPr/>
            </a:pPr>
            <a:r>
              <a:rPr kumimoji="0" lang="en-US" sz="140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Key Vault</a:t>
            </a:r>
          </a:p>
        </p:txBody>
      </p:sp>
      <p:pic>
        <p:nvPicPr>
          <p:cNvPr id="74" name="Picture 73" descr="AzureKeyVault_icon_white.png">
            <a:extLst>
              <a:ext uri="{FF2B5EF4-FFF2-40B4-BE49-F238E27FC236}">
                <a16:creationId xmlns:a16="http://schemas.microsoft.com/office/drawing/2014/main" id="{5644EDEA-5976-4B1A-8B69-1AEF6B28A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6282" y="4803010"/>
            <a:ext cx="261789" cy="290876"/>
          </a:xfrm>
          <a:prstGeom prst="rect">
            <a:avLst/>
          </a:prstGeom>
          <a:solidFill>
            <a:srgbClr val="4472C4"/>
          </a:solidFill>
          <a:effectLst>
            <a:outerShdw blurRad="50800" dist="38100" dir="2700000" algn="tl" rotWithShape="0">
              <a:prstClr val="black">
                <a:alpha val="40000"/>
              </a:prstClr>
            </a:outerShdw>
          </a:effectLst>
        </p:spPr>
      </p:pic>
      <p:grpSp>
        <p:nvGrpSpPr>
          <p:cNvPr id="75" name="Group 74">
            <a:extLst>
              <a:ext uri="{FF2B5EF4-FFF2-40B4-BE49-F238E27FC236}">
                <a16:creationId xmlns:a16="http://schemas.microsoft.com/office/drawing/2014/main" id="{51E23467-056D-49D8-85D8-579F44E75098}"/>
              </a:ext>
            </a:extLst>
          </p:cNvPr>
          <p:cNvGrpSpPr/>
          <p:nvPr/>
        </p:nvGrpSpPr>
        <p:grpSpPr>
          <a:xfrm>
            <a:off x="1014109" y="3085346"/>
            <a:ext cx="2685203" cy="2287499"/>
            <a:chOff x="8289832" y="2910817"/>
            <a:chExt cx="2739047" cy="2333368"/>
          </a:xfrm>
          <a:solidFill>
            <a:srgbClr val="70AD47">
              <a:lumMod val="75000"/>
            </a:srgbClr>
          </a:solidFill>
          <a:effectLst>
            <a:outerShdw blurRad="50800" dist="38100" dir="2700000" algn="tl" rotWithShape="0">
              <a:prstClr val="black">
                <a:alpha val="40000"/>
              </a:prstClr>
            </a:outerShdw>
          </a:effectLst>
        </p:grpSpPr>
        <p:sp>
          <p:nvSpPr>
            <p:cNvPr id="76" name="Rectangle 75">
              <a:extLst>
                <a:ext uri="{FF2B5EF4-FFF2-40B4-BE49-F238E27FC236}">
                  <a16:creationId xmlns:a16="http://schemas.microsoft.com/office/drawing/2014/main" id="{923B1EBF-9423-4BBD-B18A-466A8FC97478}"/>
                </a:ext>
              </a:extLst>
            </p:cNvPr>
            <p:cNvSpPr/>
            <p:nvPr/>
          </p:nvSpPr>
          <p:spPr bwMode="auto">
            <a:xfrm>
              <a:off x="8289832" y="2910817"/>
              <a:ext cx="2739047" cy="2333368"/>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marL="0" marR="0" lvl="0" indent="0" algn="ctr" defTabSz="895923" eaLnBrk="1" fontAlgn="base" latinLnBrk="0" hangingPunct="1">
                <a:lnSpc>
                  <a:spcPct val="90000"/>
                </a:lnSpc>
                <a:spcBef>
                  <a:spcPts val="0"/>
                </a:spcBef>
                <a:spcAft>
                  <a:spcPts val="0"/>
                </a:spcAft>
                <a:buClrTx/>
                <a:buSzTx/>
                <a:buFontTx/>
                <a:buNone/>
                <a:tabLst/>
                <a:defRPr/>
              </a:pPr>
              <a:r>
                <a:rPr kumimoji="0" lang="en-US" sz="1176" b="1"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Data</a:t>
              </a:r>
            </a:p>
          </p:txBody>
        </p:sp>
        <p:grpSp>
          <p:nvGrpSpPr>
            <p:cNvPr id="77" name="Group 76">
              <a:extLst>
                <a:ext uri="{FF2B5EF4-FFF2-40B4-BE49-F238E27FC236}">
                  <a16:creationId xmlns:a16="http://schemas.microsoft.com/office/drawing/2014/main" id="{34EA0DD4-3EC1-4AA4-B893-B75310BC8D77}"/>
                </a:ext>
              </a:extLst>
            </p:cNvPr>
            <p:cNvGrpSpPr/>
            <p:nvPr/>
          </p:nvGrpSpPr>
          <p:grpSpPr>
            <a:xfrm>
              <a:off x="8755248" y="3474294"/>
              <a:ext cx="1008778" cy="324187"/>
              <a:chOff x="8755248" y="3474294"/>
              <a:chExt cx="1008778" cy="324187"/>
            </a:xfrm>
            <a:grpFill/>
          </p:grpSpPr>
          <p:sp>
            <p:nvSpPr>
              <p:cNvPr id="93" name="TextBox 92">
                <a:extLst>
                  <a:ext uri="{FF2B5EF4-FFF2-40B4-BE49-F238E27FC236}">
                    <a16:creationId xmlns:a16="http://schemas.microsoft.com/office/drawing/2014/main" id="{3F05184E-DF4A-4E09-9157-6DDFCA7EC19A}"/>
                  </a:ext>
                </a:extLst>
              </p:cNvPr>
              <p:cNvSpPr txBox="1"/>
              <p:nvPr/>
            </p:nvSpPr>
            <p:spPr>
              <a:xfrm>
                <a:off x="9104870" y="3497376"/>
                <a:ext cx="659156" cy="301105"/>
              </a:xfrm>
              <a:prstGeom prst="rect">
                <a:avLst/>
              </a:prstGeom>
              <a:grpFill/>
              <a:ln>
                <a:noFill/>
              </a:ln>
            </p:spPr>
            <p:txBody>
              <a:bodyPr wrap="none" lIns="0" tIns="27421" rIns="0" bIns="0" rtlCol="0">
                <a:noAutofit/>
              </a:bodyPr>
              <a:lstStyle/>
              <a:p>
                <a:pPr marL="0" marR="0" lvl="0" indent="0" defTabSz="91395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SQL</a:t>
                </a:r>
              </a:p>
              <a:p>
                <a:pPr marL="0" marR="0" lvl="0" indent="0" defTabSz="91395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Database</a:t>
                </a:r>
              </a:p>
            </p:txBody>
          </p:sp>
          <p:pic>
            <p:nvPicPr>
              <p:cNvPr id="94" name="Picture 93">
                <a:extLst>
                  <a:ext uri="{FF2B5EF4-FFF2-40B4-BE49-F238E27FC236}">
                    <a16:creationId xmlns:a16="http://schemas.microsoft.com/office/drawing/2014/main" id="{EDCE47C3-0683-42DD-B00D-FAB930863482}"/>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755248" y="3474294"/>
                <a:ext cx="296809" cy="296809"/>
              </a:xfrm>
              <a:prstGeom prst="rect">
                <a:avLst/>
              </a:prstGeom>
              <a:grpFill/>
            </p:spPr>
          </p:pic>
        </p:grpSp>
        <p:grpSp>
          <p:nvGrpSpPr>
            <p:cNvPr id="78" name="Group 77">
              <a:extLst>
                <a:ext uri="{FF2B5EF4-FFF2-40B4-BE49-F238E27FC236}">
                  <a16:creationId xmlns:a16="http://schemas.microsoft.com/office/drawing/2014/main" id="{BA550542-0DEC-4797-ABCE-5C6164FCAEA9}"/>
                </a:ext>
              </a:extLst>
            </p:cNvPr>
            <p:cNvGrpSpPr/>
            <p:nvPr/>
          </p:nvGrpSpPr>
          <p:grpSpPr>
            <a:xfrm>
              <a:off x="8681505" y="4689849"/>
              <a:ext cx="1029708" cy="318154"/>
              <a:chOff x="8681505" y="4689849"/>
              <a:chExt cx="1029708" cy="318154"/>
            </a:xfrm>
            <a:grpFill/>
          </p:grpSpPr>
          <p:sp>
            <p:nvSpPr>
              <p:cNvPr id="91" name="TextBox 90">
                <a:extLst>
                  <a:ext uri="{FF2B5EF4-FFF2-40B4-BE49-F238E27FC236}">
                    <a16:creationId xmlns:a16="http://schemas.microsoft.com/office/drawing/2014/main" id="{57BDCB82-8F8D-4D77-A0E3-5F7EB81C9EB8}"/>
                  </a:ext>
                </a:extLst>
              </p:cNvPr>
              <p:cNvSpPr txBox="1"/>
              <p:nvPr/>
            </p:nvSpPr>
            <p:spPr>
              <a:xfrm>
                <a:off x="9052057" y="4706898"/>
                <a:ext cx="659156" cy="301105"/>
              </a:xfrm>
              <a:prstGeom prst="rect">
                <a:avLst/>
              </a:prstGeom>
              <a:grpFill/>
              <a:ln>
                <a:noFill/>
              </a:ln>
            </p:spPr>
            <p:txBody>
              <a:bodyPr wrap="none" lIns="0" tIns="27421" rIns="0" bIns="0" rtlCol="0">
                <a:noAutofit/>
              </a:bodyPr>
              <a:lstStyle/>
              <a:p>
                <a:pPr marL="0" marR="0" lvl="0" indent="0" defTabSz="91395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err="1">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DocumentDB</a:t>
                </a:r>
                <a:endPar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endParaRPr>
              </a:p>
            </p:txBody>
          </p:sp>
          <p:pic>
            <p:nvPicPr>
              <p:cNvPr id="92" name="Picture 91">
                <a:extLst>
                  <a:ext uri="{FF2B5EF4-FFF2-40B4-BE49-F238E27FC236}">
                    <a16:creationId xmlns:a16="http://schemas.microsoft.com/office/drawing/2014/main" id="{9E66FDF5-DC59-4EAD-AACA-DC2E9A75632C}"/>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8681505" y="4689849"/>
                <a:ext cx="290620" cy="290619"/>
              </a:xfrm>
              <a:prstGeom prst="rect">
                <a:avLst/>
              </a:prstGeom>
              <a:grpFill/>
            </p:spPr>
          </p:pic>
        </p:grpSp>
        <p:grpSp>
          <p:nvGrpSpPr>
            <p:cNvPr id="79" name="Group 78">
              <a:extLst>
                <a:ext uri="{FF2B5EF4-FFF2-40B4-BE49-F238E27FC236}">
                  <a16:creationId xmlns:a16="http://schemas.microsoft.com/office/drawing/2014/main" id="{6164A844-00E3-4584-9105-0800559BFA8F}"/>
                </a:ext>
              </a:extLst>
            </p:cNvPr>
            <p:cNvGrpSpPr/>
            <p:nvPr/>
          </p:nvGrpSpPr>
          <p:grpSpPr>
            <a:xfrm>
              <a:off x="8728911" y="4040003"/>
              <a:ext cx="1011763" cy="318839"/>
              <a:chOff x="8728911" y="4040003"/>
              <a:chExt cx="1011763" cy="318839"/>
            </a:xfrm>
            <a:grpFill/>
          </p:grpSpPr>
          <p:sp>
            <p:nvSpPr>
              <p:cNvPr id="89" name="TextBox 88">
                <a:extLst>
                  <a:ext uri="{FF2B5EF4-FFF2-40B4-BE49-F238E27FC236}">
                    <a16:creationId xmlns:a16="http://schemas.microsoft.com/office/drawing/2014/main" id="{81789CBB-B3B6-4504-8769-7D4DB745F810}"/>
                  </a:ext>
                </a:extLst>
              </p:cNvPr>
              <p:cNvSpPr txBox="1"/>
              <p:nvPr/>
            </p:nvSpPr>
            <p:spPr>
              <a:xfrm>
                <a:off x="9081518" y="4057737"/>
                <a:ext cx="659156" cy="301105"/>
              </a:xfrm>
              <a:prstGeom prst="rect">
                <a:avLst/>
              </a:prstGeom>
              <a:grpFill/>
              <a:ln>
                <a:noFill/>
              </a:ln>
            </p:spPr>
            <p:txBody>
              <a:bodyPr wrap="none" lIns="0" tIns="27421" rIns="0" bIns="0" rtlCol="0">
                <a:noAutofit/>
              </a:bodyPr>
              <a:lstStyle/>
              <a:p>
                <a:pPr marL="0" marR="0" lvl="0" indent="0" defTabSz="91395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err="1">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Redis</a:t>
                </a:r>
                <a:endPar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endParaRPr>
              </a:p>
              <a:p>
                <a:pPr marL="0" marR="0" lvl="0" indent="0" defTabSz="91395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Cache</a:t>
                </a:r>
              </a:p>
            </p:txBody>
          </p:sp>
          <p:pic>
            <p:nvPicPr>
              <p:cNvPr id="90" name="Picture 89">
                <a:extLst>
                  <a:ext uri="{FF2B5EF4-FFF2-40B4-BE49-F238E27FC236}">
                    <a16:creationId xmlns:a16="http://schemas.microsoft.com/office/drawing/2014/main" id="{6AAD9226-DD84-4AD1-9CED-59C5EC8A2D6D}"/>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8728911" y="4040003"/>
                <a:ext cx="289282" cy="289282"/>
              </a:xfrm>
              <a:prstGeom prst="rect">
                <a:avLst/>
              </a:prstGeom>
              <a:grpFill/>
            </p:spPr>
          </p:pic>
        </p:grpSp>
        <p:grpSp>
          <p:nvGrpSpPr>
            <p:cNvPr id="80" name="Group 79">
              <a:extLst>
                <a:ext uri="{FF2B5EF4-FFF2-40B4-BE49-F238E27FC236}">
                  <a16:creationId xmlns:a16="http://schemas.microsoft.com/office/drawing/2014/main" id="{41F9F4E6-6AF0-487B-AE7C-C296905DFC2F}"/>
                </a:ext>
              </a:extLst>
            </p:cNvPr>
            <p:cNvGrpSpPr/>
            <p:nvPr/>
          </p:nvGrpSpPr>
          <p:grpSpPr>
            <a:xfrm>
              <a:off x="9789813" y="4065697"/>
              <a:ext cx="1011560" cy="362789"/>
              <a:chOff x="9789813" y="4065697"/>
              <a:chExt cx="1011560" cy="362789"/>
            </a:xfrm>
            <a:grpFill/>
          </p:grpSpPr>
          <p:sp>
            <p:nvSpPr>
              <p:cNvPr id="87" name="TextBox 86">
                <a:extLst>
                  <a:ext uri="{FF2B5EF4-FFF2-40B4-BE49-F238E27FC236}">
                    <a16:creationId xmlns:a16="http://schemas.microsoft.com/office/drawing/2014/main" id="{62819362-C2A7-4C99-81E8-53D172CF58AD}"/>
                  </a:ext>
                </a:extLst>
              </p:cNvPr>
              <p:cNvSpPr txBox="1"/>
              <p:nvPr/>
            </p:nvSpPr>
            <p:spPr>
              <a:xfrm>
                <a:off x="10142217" y="4127381"/>
                <a:ext cx="659156" cy="301105"/>
              </a:xfrm>
              <a:prstGeom prst="rect">
                <a:avLst/>
              </a:prstGeom>
              <a:grpFill/>
              <a:ln>
                <a:noFill/>
              </a:ln>
            </p:spPr>
            <p:txBody>
              <a:bodyPr wrap="none" lIns="0" tIns="27421" rIns="0" bIns="0" rtlCol="0">
                <a:noAutofit/>
              </a:bodyPr>
              <a:lstStyle/>
              <a:p>
                <a:pPr marL="0" marR="0" lvl="0" indent="0" defTabSz="91395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Search</a:t>
                </a:r>
              </a:p>
              <a:p>
                <a:pPr marL="0" marR="0" lvl="0" indent="0" defTabSz="913950" eaLnBrk="0" fontAlgn="base" latinLnBrk="0" hangingPunct="0">
                  <a:lnSpc>
                    <a:spcPts val="800"/>
                  </a:lnSpc>
                  <a:spcBef>
                    <a:spcPct val="0"/>
                  </a:spcBef>
                  <a:spcAft>
                    <a:spcPct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endParaRPr>
              </a:p>
            </p:txBody>
          </p:sp>
          <p:pic>
            <p:nvPicPr>
              <p:cNvPr id="88" name="Picture 87">
                <a:extLst>
                  <a:ext uri="{FF2B5EF4-FFF2-40B4-BE49-F238E27FC236}">
                    <a16:creationId xmlns:a16="http://schemas.microsoft.com/office/drawing/2014/main" id="{15D00CE7-C051-4195-9381-8C39763F7655}"/>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9789813" y="4065697"/>
                <a:ext cx="293993" cy="293993"/>
              </a:xfrm>
              <a:prstGeom prst="rect">
                <a:avLst/>
              </a:prstGeom>
              <a:grpFill/>
            </p:spPr>
          </p:pic>
        </p:grpSp>
        <p:grpSp>
          <p:nvGrpSpPr>
            <p:cNvPr id="81" name="Group 80">
              <a:extLst>
                <a:ext uri="{FF2B5EF4-FFF2-40B4-BE49-F238E27FC236}">
                  <a16:creationId xmlns:a16="http://schemas.microsoft.com/office/drawing/2014/main" id="{E7D9D2D3-80ED-452A-A193-5B15A9AB3E4E}"/>
                </a:ext>
              </a:extLst>
            </p:cNvPr>
            <p:cNvGrpSpPr/>
            <p:nvPr/>
          </p:nvGrpSpPr>
          <p:grpSpPr>
            <a:xfrm>
              <a:off x="9795245" y="4668527"/>
              <a:ext cx="1014773" cy="328756"/>
              <a:chOff x="9795245" y="4668527"/>
              <a:chExt cx="1014773" cy="328756"/>
            </a:xfrm>
            <a:grpFill/>
          </p:grpSpPr>
          <p:sp>
            <p:nvSpPr>
              <p:cNvPr id="85" name="TextBox 84">
                <a:extLst>
                  <a:ext uri="{FF2B5EF4-FFF2-40B4-BE49-F238E27FC236}">
                    <a16:creationId xmlns:a16="http://schemas.microsoft.com/office/drawing/2014/main" id="{44190D65-A999-4431-877F-794ABAD5AFF1}"/>
                  </a:ext>
                </a:extLst>
              </p:cNvPr>
              <p:cNvSpPr txBox="1"/>
              <p:nvPr/>
            </p:nvSpPr>
            <p:spPr>
              <a:xfrm>
                <a:off x="10150862" y="4696178"/>
                <a:ext cx="659156" cy="301105"/>
              </a:xfrm>
              <a:prstGeom prst="rect">
                <a:avLst/>
              </a:prstGeom>
              <a:grpFill/>
              <a:ln>
                <a:noFill/>
              </a:ln>
            </p:spPr>
            <p:txBody>
              <a:bodyPr wrap="none" lIns="0" tIns="27421" rIns="0" bIns="0" rtlCol="0">
                <a:noAutofit/>
              </a:bodyPr>
              <a:lstStyle/>
              <a:p>
                <a:pPr marL="0" marR="0" lvl="0" indent="0" defTabSz="91395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Tables</a:t>
                </a:r>
              </a:p>
            </p:txBody>
          </p:sp>
          <p:pic>
            <p:nvPicPr>
              <p:cNvPr id="86" name="Picture 85" descr="Storage table.png">
                <a:extLst>
                  <a:ext uri="{FF2B5EF4-FFF2-40B4-BE49-F238E27FC236}">
                    <a16:creationId xmlns:a16="http://schemas.microsoft.com/office/drawing/2014/main" id="{D042C0E1-6C0C-4184-8690-2E8CC8D3EEE6}"/>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9795245" y="4668527"/>
                <a:ext cx="288561" cy="288560"/>
              </a:xfrm>
              <a:prstGeom prst="rect">
                <a:avLst/>
              </a:prstGeom>
              <a:grpFill/>
            </p:spPr>
          </p:pic>
        </p:grpSp>
        <p:grpSp>
          <p:nvGrpSpPr>
            <p:cNvPr id="82" name="Group 81">
              <a:extLst>
                <a:ext uri="{FF2B5EF4-FFF2-40B4-BE49-F238E27FC236}">
                  <a16:creationId xmlns:a16="http://schemas.microsoft.com/office/drawing/2014/main" id="{F2E04A65-0167-4073-9C3A-2E50C9C7C48C}"/>
                </a:ext>
              </a:extLst>
            </p:cNvPr>
            <p:cNvGrpSpPr/>
            <p:nvPr/>
          </p:nvGrpSpPr>
          <p:grpSpPr>
            <a:xfrm>
              <a:off x="9763191" y="3476801"/>
              <a:ext cx="751841" cy="347627"/>
              <a:chOff x="9763191" y="3476801"/>
              <a:chExt cx="751841" cy="347627"/>
            </a:xfrm>
            <a:grpFill/>
          </p:grpSpPr>
          <p:pic>
            <p:nvPicPr>
              <p:cNvPr id="83" name="Picture 82">
                <a:extLst>
                  <a:ext uri="{FF2B5EF4-FFF2-40B4-BE49-F238E27FC236}">
                    <a16:creationId xmlns:a16="http://schemas.microsoft.com/office/drawing/2014/main" id="{580988A5-645B-4E4C-B0DB-F99CE5B29DC1}"/>
                  </a:ext>
                </a:extLst>
              </p:cNvPr>
              <p:cNvPicPr>
                <a:picLocks noChangeAspect="1"/>
              </p:cNvPicPr>
              <p:nvPr/>
            </p:nvPicPr>
            <p:blipFill>
              <a:blip r:embed="rId11"/>
              <a:stretch>
                <a:fillRect/>
              </a:stretch>
            </p:blipFill>
            <p:spPr>
              <a:xfrm>
                <a:off x="9763191" y="3476801"/>
                <a:ext cx="320616" cy="290558"/>
              </a:xfrm>
              <a:prstGeom prst="rect">
                <a:avLst/>
              </a:prstGeom>
              <a:grpFill/>
            </p:spPr>
          </p:pic>
          <p:sp>
            <p:nvSpPr>
              <p:cNvPr id="84" name="TextBox 83">
                <a:extLst>
                  <a:ext uri="{FF2B5EF4-FFF2-40B4-BE49-F238E27FC236}">
                    <a16:creationId xmlns:a16="http://schemas.microsoft.com/office/drawing/2014/main" id="{67FF3041-6537-4AF3-85BD-BAC3D02610DE}"/>
                  </a:ext>
                </a:extLst>
              </p:cNvPr>
              <p:cNvSpPr txBox="1"/>
              <p:nvPr/>
            </p:nvSpPr>
            <p:spPr>
              <a:xfrm>
                <a:off x="10117219" y="3498352"/>
                <a:ext cx="397813" cy="326076"/>
              </a:xfrm>
              <a:prstGeom prst="rect">
                <a:avLst/>
              </a:prstGeom>
              <a:grpFill/>
              <a:ln>
                <a:noFill/>
              </a:ln>
            </p:spPr>
            <p:txBody>
              <a:bodyPr wrap="none" lIns="0" tIns="27421" rIns="0" bIns="0" rtlCol="0">
                <a:noAutofit/>
              </a:bodyPr>
              <a:lstStyle/>
              <a:p>
                <a:pPr marL="0" marR="0" lvl="0" indent="0" defTabSz="91395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SQL Data</a:t>
                </a:r>
              </a:p>
              <a:p>
                <a:pPr marL="0" marR="0" lvl="0" indent="0" defTabSz="91395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Warehouse</a:t>
                </a:r>
              </a:p>
            </p:txBody>
          </p:sp>
        </p:grpSp>
      </p:grpSp>
      <p:pic>
        <p:nvPicPr>
          <p:cNvPr id="95" name="Picture 2" descr="Image result for skype for business">
            <a:extLst>
              <a:ext uri="{FF2B5EF4-FFF2-40B4-BE49-F238E27FC236}">
                <a16:creationId xmlns:a16="http://schemas.microsoft.com/office/drawing/2014/main" id="{ADA3400A-9075-496B-B225-752617E2228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45001" y="1874844"/>
            <a:ext cx="871614" cy="8060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4" descr="Image result for Azure Maps Logo">
            <a:extLst>
              <a:ext uri="{FF2B5EF4-FFF2-40B4-BE49-F238E27FC236}">
                <a16:creationId xmlns:a16="http://schemas.microsoft.com/office/drawing/2014/main" id="{DD5B2F8E-EB4D-417A-A5FC-2FE2A600BC0A}"/>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5107" r="11628"/>
          <a:stretch/>
        </p:blipFill>
        <p:spPr bwMode="auto">
          <a:xfrm>
            <a:off x="4112730" y="3851903"/>
            <a:ext cx="979868" cy="699751"/>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7" name="Picture 6" descr="See the source image">
            <a:extLst>
              <a:ext uri="{FF2B5EF4-FFF2-40B4-BE49-F238E27FC236}">
                <a16:creationId xmlns:a16="http://schemas.microsoft.com/office/drawing/2014/main" id="{F6B3CD62-A874-48E0-A311-1566866345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8387" y="2935038"/>
            <a:ext cx="778029" cy="76577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8" name="Graphic 1">
            <a:extLst>
              <a:ext uri="{FF2B5EF4-FFF2-40B4-BE49-F238E27FC236}">
                <a16:creationId xmlns:a16="http://schemas.microsoft.com/office/drawing/2014/main" id="{91FB380F-ED74-41AA-A39A-41929AD9BE3F}"/>
              </a:ext>
            </a:extLst>
          </p:cNvPr>
          <p:cNvGrpSpPr/>
          <p:nvPr/>
        </p:nvGrpSpPr>
        <p:grpSpPr>
          <a:xfrm>
            <a:off x="2084652" y="1924136"/>
            <a:ext cx="463802" cy="793895"/>
            <a:chOff x="2880536" y="196038"/>
            <a:chExt cx="1057275" cy="1809750"/>
          </a:xfrm>
        </p:grpSpPr>
        <p:sp>
          <p:nvSpPr>
            <p:cNvPr id="99" name="Freeform: Shape 747">
              <a:extLst>
                <a:ext uri="{FF2B5EF4-FFF2-40B4-BE49-F238E27FC236}">
                  <a16:creationId xmlns:a16="http://schemas.microsoft.com/office/drawing/2014/main" id="{E504A7BE-7FD5-47C2-B3D5-1D9E61D97831}"/>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00" name="Freeform: Shape 748">
              <a:extLst>
                <a:ext uri="{FF2B5EF4-FFF2-40B4-BE49-F238E27FC236}">
                  <a16:creationId xmlns:a16="http://schemas.microsoft.com/office/drawing/2014/main" id="{CABE89D9-01F0-4C87-A2BB-92E0EAB0020E}"/>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01" name="Freeform: Shape 749">
              <a:extLst>
                <a:ext uri="{FF2B5EF4-FFF2-40B4-BE49-F238E27FC236}">
                  <a16:creationId xmlns:a16="http://schemas.microsoft.com/office/drawing/2014/main" id="{F72B3A8F-1108-48AA-B3F2-C1A0C111E9D8}"/>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grpSp>
      <p:grpSp>
        <p:nvGrpSpPr>
          <p:cNvPr id="102" name="Graphic 1">
            <a:extLst>
              <a:ext uri="{FF2B5EF4-FFF2-40B4-BE49-F238E27FC236}">
                <a16:creationId xmlns:a16="http://schemas.microsoft.com/office/drawing/2014/main" id="{BE054213-642A-45DF-9A57-B46C3E8EF55D}"/>
              </a:ext>
            </a:extLst>
          </p:cNvPr>
          <p:cNvGrpSpPr/>
          <p:nvPr/>
        </p:nvGrpSpPr>
        <p:grpSpPr>
          <a:xfrm>
            <a:off x="2029668" y="4463505"/>
            <a:ext cx="463802" cy="793895"/>
            <a:chOff x="2880536" y="196038"/>
            <a:chExt cx="1057275" cy="1809750"/>
          </a:xfrm>
        </p:grpSpPr>
        <p:sp>
          <p:nvSpPr>
            <p:cNvPr id="103" name="Freeform: Shape 747">
              <a:extLst>
                <a:ext uri="{FF2B5EF4-FFF2-40B4-BE49-F238E27FC236}">
                  <a16:creationId xmlns:a16="http://schemas.microsoft.com/office/drawing/2014/main" id="{248BD574-D40B-4E1D-BDA4-FA3A96D48CF9}"/>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04" name="Freeform: Shape 748">
              <a:extLst>
                <a:ext uri="{FF2B5EF4-FFF2-40B4-BE49-F238E27FC236}">
                  <a16:creationId xmlns:a16="http://schemas.microsoft.com/office/drawing/2014/main" id="{D9252C7F-E05B-46BD-B916-ACD926945906}"/>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05" name="Freeform: Shape 749">
              <a:extLst>
                <a:ext uri="{FF2B5EF4-FFF2-40B4-BE49-F238E27FC236}">
                  <a16:creationId xmlns:a16="http://schemas.microsoft.com/office/drawing/2014/main" id="{ADE9EC96-FCF7-4A0E-9EC3-673ADD9D75A3}"/>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grpSp>
      <p:grpSp>
        <p:nvGrpSpPr>
          <p:cNvPr id="106" name="Graphic 1">
            <a:extLst>
              <a:ext uri="{FF2B5EF4-FFF2-40B4-BE49-F238E27FC236}">
                <a16:creationId xmlns:a16="http://schemas.microsoft.com/office/drawing/2014/main" id="{98CD620B-D378-4EFE-B924-8DBDF13FD059}"/>
              </a:ext>
            </a:extLst>
          </p:cNvPr>
          <p:cNvGrpSpPr/>
          <p:nvPr/>
        </p:nvGrpSpPr>
        <p:grpSpPr>
          <a:xfrm>
            <a:off x="2066558" y="3424216"/>
            <a:ext cx="463802" cy="793895"/>
            <a:chOff x="2880536" y="196038"/>
            <a:chExt cx="1057275" cy="1809750"/>
          </a:xfrm>
        </p:grpSpPr>
        <p:sp>
          <p:nvSpPr>
            <p:cNvPr id="107" name="Freeform: Shape 747">
              <a:extLst>
                <a:ext uri="{FF2B5EF4-FFF2-40B4-BE49-F238E27FC236}">
                  <a16:creationId xmlns:a16="http://schemas.microsoft.com/office/drawing/2014/main" id="{75FF100E-AD5E-4343-9699-9430C0201DB6}"/>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08" name="Freeform: Shape 748">
              <a:extLst>
                <a:ext uri="{FF2B5EF4-FFF2-40B4-BE49-F238E27FC236}">
                  <a16:creationId xmlns:a16="http://schemas.microsoft.com/office/drawing/2014/main" id="{B4625653-4A32-4122-A57C-545ECDBB147C}"/>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09" name="Freeform: Shape 749">
              <a:extLst>
                <a:ext uri="{FF2B5EF4-FFF2-40B4-BE49-F238E27FC236}">
                  <a16:creationId xmlns:a16="http://schemas.microsoft.com/office/drawing/2014/main" id="{1706182E-CC7F-4107-BEFF-C6D66267DE03}"/>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grpSp>
      <p:grpSp>
        <p:nvGrpSpPr>
          <p:cNvPr id="110" name="Graphic 1">
            <a:extLst>
              <a:ext uri="{FF2B5EF4-FFF2-40B4-BE49-F238E27FC236}">
                <a16:creationId xmlns:a16="http://schemas.microsoft.com/office/drawing/2014/main" id="{08069E4A-EB49-41D4-BC2E-689C14E16A27}"/>
              </a:ext>
            </a:extLst>
          </p:cNvPr>
          <p:cNvGrpSpPr/>
          <p:nvPr/>
        </p:nvGrpSpPr>
        <p:grpSpPr>
          <a:xfrm>
            <a:off x="4311164" y="4107958"/>
            <a:ext cx="463802" cy="793895"/>
            <a:chOff x="2880536" y="196038"/>
            <a:chExt cx="1057275" cy="1809750"/>
          </a:xfrm>
        </p:grpSpPr>
        <p:sp>
          <p:nvSpPr>
            <p:cNvPr id="111" name="Freeform: Shape 747">
              <a:extLst>
                <a:ext uri="{FF2B5EF4-FFF2-40B4-BE49-F238E27FC236}">
                  <a16:creationId xmlns:a16="http://schemas.microsoft.com/office/drawing/2014/main" id="{3BE3E6EA-3454-4F27-AD08-018B6311B9A4}"/>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12" name="Freeform: Shape 748">
              <a:extLst>
                <a:ext uri="{FF2B5EF4-FFF2-40B4-BE49-F238E27FC236}">
                  <a16:creationId xmlns:a16="http://schemas.microsoft.com/office/drawing/2014/main" id="{2634427E-E162-4DDC-862B-0E14DAA31F5B}"/>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13" name="Freeform: Shape 749">
              <a:extLst>
                <a:ext uri="{FF2B5EF4-FFF2-40B4-BE49-F238E27FC236}">
                  <a16:creationId xmlns:a16="http://schemas.microsoft.com/office/drawing/2014/main" id="{64C9A10A-EBD9-4F9D-B5F4-44971BC21B8A}"/>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grpSp>
      <p:grpSp>
        <p:nvGrpSpPr>
          <p:cNvPr id="114" name="Graphic 1">
            <a:extLst>
              <a:ext uri="{FF2B5EF4-FFF2-40B4-BE49-F238E27FC236}">
                <a16:creationId xmlns:a16="http://schemas.microsoft.com/office/drawing/2014/main" id="{A2EDDB2C-DC46-4A22-ACAB-99BC7FC821ED}"/>
              </a:ext>
            </a:extLst>
          </p:cNvPr>
          <p:cNvGrpSpPr/>
          <p:nvPr/>
        </p:nvGrpSpPr>
        <p:grpSpPr>
          <a:xfrm>
            <a:off x="4463328" y="2481692"/>
            <a:ext cx="463802" cy="793895"/>
            <a:chOff x="2880536" y="196038"/>
            <a:chExt cx="1057275" cy="1809750"/>
          </a:xfrm>
        </p:grpSpPr>
        <p:sp>
          <p:nvSpPr>
            <p:cNvPr id="115" name="Freeform: Shape 747">
              <a:extLst>
                <a:ext uri="{FF2B5EF4-FFF2-40B4-BE49-F238E27FC236}">
                  <a16:creationId xmlns:a16="http://schemas.microsoft.com/office/drawing/2014/main" id="{24497F6D-C567-49DB-A6B0-B72E91C63CB1}"/>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16" name="Freeform: Shape 748">
              <a:extLst>
                <a:ext uri="{FF2B5EF4-FFF2-40B4-BE49-F238E27FC236}">
                  <a16:creationId xmlns:a16="http://schemas.microsoft.com/office/drawing/2014/main" id="{3CA41F48-DCBF-4777-A74C-6786A8735797}"/>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sp>
          <p:nvSpPr>
            <p:cNvPr id="117" name="Freeform: Shape 749">
              <a:extLst>
                <a:ext uri="{FF2B5EF4-FFF2-40B4-BE49-F238E27FC236}">
                  <a16:creationId xmlns:a16="http://schemas.microsoft.com/office/drawing/2014/main" id="{1506CA51-3E4C-4854-8C1D-1BA3A3F80DD7}"/>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endParaRPr>
            </a:p>
          </p:txBody>
        </p:sp>
      </p:grpSp>
      <p:pic>
        <p:nvPicPr>
          <p:cNvPr id="119" name="Picture 118" descr="Nakhla Sherezade Cardamom - pag 1 - Nakhla - HookahSpain">
            <a:extLst>
              <a:ext uri="{FF2B5EF4-FFF2-40B4-BE49-F238E27FC236}">
                <a16:creationId xmlns:a16="http://schemas.microsoft.com/office/drawing/2014/main" id="{0D2CE10C-4CF1-4413-8462-13C1D2763E10}"/>
              </a:ext>
            </a:extLst>
          </p:cNvPr>
          <p:cNvPicPr>
            <a:picLocks noChangeAspect="1"/>
          </p:cNvPicPr>
          <p:nvPr/>
        </p:nvPicPr>
        <p:blipFill>
          <a:blip r:embed="rId15">
            <a:alphaModFix/>
            <a:extLst>
              <a:ext uri="{BEBA8EAE-BF5A-486C-A8C5-ECC9F3942E4B}">
                <a14:imgProps xmlns:a14="http://schemas.microsoft.com/office/drawing/2010/main">
                  <a14:imgLayer r:embed="rId1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941124" y="1560040"/>
            <a:ext cx="2068091" cy="2323698"/>
          </a:xfrm>
          <a:prstGeom prst="rect">
            <a:avLst/>
          </a:prstGeom>
        </p:spPr>
      </p:pic>
      <p:sp>
        <p:nvSpPr>
          <p:cNvPr id="122" name="Rectangle: Rounded Corners 121">
            <a:extLst>
              <a:ext uri="{FF2B5EF4-FFF2-40B4-BE49-F238E27FC236}">
                <a16:creationId xmlns:a16="http://schemas.microsoft.com/office/drawing/2014/main" id="{107B480D-8D58-4AE2-8D52-A0F8560D8091}"/>
              </a:ext>
            </a:extLst>
          </p:cNvPr>
          <p:cNvSpPr/>
          <p:nvPr/>
        </p:nvSpPr>
        <p:spPr>
          <a:xfrm>
            <a:off x="1444557" y="5636439"/>
            <a:ext cx="3348059" cy="871180"/>
          </a:xfrm>
          <a:prstGeom prst="roundRect">
            <a:avLst>
              <a:gd name="adj" fmla="val 9098"/>
            </a:avLst>
          </a:prstGeom>
          <a:solidFill>
            <a:srgbClr val="FAFAFF"/>
          </a:solidFill>
          <a:ln w="19050">
            <a:solidFill>
              <a:srgbClr val="862286"/>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r>
              <a:rPr lang="en-US" sz="2400" dirty="0">
                <a:solidFill>
                  <a:srgbClr val="962696"/>
                </a:solidFill>
                <a:latin typeface="Source Sans Pro" panose="020B0503030403020204" pitchFamily="34" charset="0"/>
                <a:ea typeface="Source Sans Pro" panose="020B0503030403020204" pitchFamily="34" charset="0"/>
                <a:cs typeface="Calibri" panose="020F0502020204030204" pitchFamily="34" charset="0"/>
              </a:rPr>
              <a:t>Many key Azure services were unreachable</a:t>
            </a:r>
            <a:endParaRPr lang="en-US" sz="2400" dirty="0">
              <a:solidFill>
                <a:srgbClr val="962696"/>
              </a:solidFill>
              <a:latin typeface="Source Sans Pro" panose="020B0503030403020204" pitchFamily="34" charset="0"/>
              <a:ea typeface="Source Sans Pro" panose="020B0503030403020204" pitchFamily="34" charset="0"/>
            </a:endParaRPr>
          </a:p>
        </p:txBody>
      </p:sp>
      <p:sp>
        <p:nvSpPr>
          <p:cNvPr id="2" name="Rectangle: Rounded Corners 27">
            <a:extLst>
              <a:ext uri="{FF2B5EF4-FFF2-40B4-BE49-F238E27FC236}">
                <a16:creationId xmlns:a16="http://schemas.microsoft.com/office/drawing/2014/main" id="{3D05902B-7BCA-47DC-B623-429C1A33D074}"/>
              </a:ext>
            </a:extLst>
          </p:cNvPr>
          <p:cNvSpPr/>
          <p:nvPr/>
        </p:nvSpPr>
        <p:spPr>
          <a:xfrm>
            <a:off x="6850791" y="4035794"/>
            <a:ext cx="4227825" cy="1292968"/>
          </a:xfrm>
          <a:prstGeom prst="roundRect">
            <a:avLst>
              <a:gd name="adj" fmla="val 5377"/>
            </a:avLst>
          </a:prstGeom>
          <a:solidFill>
            <a:srgbClr val="FFF9F9"/>
          </a:solidFill>
          <a:ln>
            <a:solidFill>
              <a:srgbClr val="B62B28"/>
            </a:solidFill>
          </a:ln>
          <a:effectLst>
            <a:outerShdw blurRad="50800" dist="381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US" sz="2400" b="1">
                <a:solidFill>
                  <a:srgbClr val="B62B28"/>
                </a:solidFill>
                <a:latin typeface="Noto Sans" panose="020B0502040504020204" pitchFamily="34"/>
                <a:ea typeface="Noto Sans" panose="020B0502040504020204" pitchFamily="34"/>
                <a:cs typeface="Noto Sans" panose="020B0502040504020204" pitchFamily="34"/>
              </a:rPr>
              <a:t>Cause:</a:t>
            </a:r>
            <a:r>
              <a:rPr lang="en-US" sz="2400">
                <a:solidFill>
                  <a:srgbClr val="B62B28"/>
                </a:solidFill>
                <a:latin typeface="Noto Sans" panose="020B0502040504020204" pitchFamily="34"/>
                <a:ea typeface="Noto Sans" panose="020B0502040504020204" pitchFamily="34"/>
                <a:cs typeface="Noto Sans" panose="020B0502040504020204" pitchFamily="34"/>
              </a:rPr>
              <a:t> a one-line incorrect configuration change to a server during migration</a:t>
            </a:r>
          </a:p>
        </p:txBody>
      </p:sp>
      <p:sp>
        <p:nvSpPr>
          <p:cNvPr id="120" name="Rectangle: Rounded Corners 119">
            <a:extLst>
              <a:ext uri="{FF2B5EF4-FFF2-40B4-BE49-F238E27FC236}">
                <a16:creationId xmlns:a16="http://schemas.microsoft.com/office/drawing/2014/main" id="{6E8E4446-47A5-4D57-B06D-20C59ED0A840}"/>
              </a:ext>
            </a:extLst>
          </p:cNvPr>
          <p:cNvSpPr/>
          <p:nvPr/>
        </p:nvSpPr>
        <p:spPr>
          <a:xfrm>
            <a:off x="7558972" y="2715106"/>
            <a:ext cx="2795958" cy="483989"/>
          </a:xfrm>
          <a:prstGeom prst="roundRect">
            <a:avLst>
              <a:gd name="adj" fmla="val 9098"/>
            </a:avLst>
          </a:prstGeom>
          <a:solidFill>
            <a:srgbClr val="FFF2CC"/>
          </a:solidFill>
          <a:ln w="19050">
            <a:solidFill>
              <a:srgbClr val="957922"/>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en-US" sz="2400">
                <a:solidFill>
                  <a:srgbClr val="957922"/>
                </a:solidFill>
                <a:latin typeface="Source Sans Pro" panose="020B0503030403020204" pitchFamily="34" charset="0"/>
                <a:ea typeface="Source Sans Pro" panose="020B0503030403020204" pitchFamily="34" charset="0"/>
                <a:cs typeface="Calibri" panose="020F0502020204030204" pitchFamily="34" charset="0"/>
              </a:rPr>
              <a:t>20h impact duration</a:t>
            </a:r>
          </a:p>
        </p:txBody>
      </p:sp>
      <p:sp>
        <p:nvSpPr>
          <p:cNvPr id="5" name="Google Shape;65;p14">
            <a:extLst>
              <a:ext uri="{FF2B5EF4-FFF2-40B4-BE49-F238E27FC236}">
                <a16:creationId xmlns:a16="http://schemas.microsoft.com/office/drawing/2014/main" id="{F3939E82-1DF5-4DEF-94A0-4F7731CE5A18}"/>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DNS Misconfigurations lead to Service Disruptions</a:t>
            </a:r>
          </a:p>
        </p:txBody>
      </p:sp>
      <p:sp>
        <p:nvSpPr>
          <p:cNvPr id="118" name="Google Shape;65;p14">
            <a:extLst>
              <a:ext uri="{FF2B5EF4-FFF2-40B4-BE49-F238E27FC236}">
                <a16:creationId xmlns:a16="http://schemas.microsoft.com/office/drawing/2014/main" id="{E5B95B21-3D4B-4E55-BAE2-721C6E8848BD}"/>
              </a:ext>
            </a:extLst>
          </p:cNvPr>
          <p:cNvSpPr txBox="1">
            <a:spLocks/>
          </p:cNvSpPr>
          <p:nvPr/>
        </p:nvSpPr>
        <p:spPr>
          <a:xfrm>
            <a:off x="3451490" y="1186266"/>
            <a:ext cx="5210502"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defTabSz="914400"/>
            <a:r>
              <a:rPr lang="en-US" sz="2800" b="1" kern="0" dirty="0">
                <a:solidFill>
                  <a:srgbClr val="808000"/>
                </a:solidFill>
                <a:latin typeface="Bookman Old Style" panose="02050604050505020204" pitchFamily="18" charset="0"/>
              </a:rPr>
              <a:t>Azure Global Outage, 2019</a:t>
            </a:r>
          </a:p>
        </p:txBody>
      </p:sp>
    </p:spTree>
    <p:custDataLst>
      <p:tags r:id="rId1"/>
    </p:custDataLst>
    <p:extLst>
      <p:ext uri="{BB962C8B-B14F-4D97-AF65-F5344CB8AC3E}">
        <p14:creationId xmlns:p14="http://schemas.microsoft.com/office/powerpoint/2010/main" val="543061082"/>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par>
                                <p:cTn id="8" presetID="10" presetClass="entr" presetSubtype="0" fill="hold"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250"/>
                                        <p:tgtEl>
                                          <p:spTgt spid="98"/>
                                        </p:tgtEl>
                                        <p:attrNameLst>
                                          <p:attrName>ppt_y</p:attrName>
                                        </p:attrNameLst>
                                      </p:cBhvr>
                                      <p:tavLst>
                                        <p:tav tm="0">
                                          <p:val>
                                            <p:strVal val="#ppt_y+#ppt_h*1.125000"/>
                                          </p:val>
                                        </p:tav>
                                        <p:tav tm="100000">
                                          <p:val>
                                            <p:strVal val="#ppt_y"/>
                                          </p:val>
                                        </p:tav>
                                      </p:tavLst>
                                    </p:anim>
                                    <p:animEffect transition="in" filter="wipe(up)">
                                      <p:cBhvr>
                                        <p:cTn id="16" dur="250"/>
                                        <p:tgtEl>
                                          <p:spTgt spid="98"/>
                                        </p:tgtEl>
                                      </p:cBhvr>
                                    </p:animEffect>
                                  </p:childTnLst>
                                </p:cTn>
                              </p:par>
                              <p:par>
                                <p:cTn id="17" presetID="12" presetClass="entr" presetSubtype="4" fill="hold" nodeType="with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250"/>
                                        <p:tgtEl>
                                          <p:spTgt spid="102"/>
                                        </p:tgtEl>
                                        <p:attrNameLst>
                                          <p:attrName>ppt_y</p:attrName>
                                        </p:attrNameLst>
                                      </p:cBhvr>
                                      <p:tavLst>
                                        <p:tav tm="0">
                                          <p:val>
                                            <p:strVal val="#ppt_y+#ppt_h*1.125000"/>
                                          </p:val>
                                        </p:tav>
                                        <p:tav tm="100000">
                                          <p:val>
                                            <p:strVal val="#ppt_y"/>
                                          </p:val>
                                        </p:tav>
                                      </p:tavLst>
                                    </p:anim>
                                    <p:animEffect transition="in" filter="wipe(up)">
                                      <p:cBhvr>
                                        <p:cTn id="20" dur="250"/>
                                        <p:tgtEl>
                                          <p:spTgt spid="102"/>
                                        </p:tgtEl>
                                      </p:cBhvr>
                                    </p:animEffect>
                                  </p:childTnLst>
                                </p:cTn>
                              </p:par>
                              <p:par>
                                <p:cTn id="21" presetID="12" presetClass="entr" presetSubtype="4"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anim calcmode="lin" valueType="num">
                                      <p:cBhvr additive="base">
                                        <p:cTn id="23" dur="250"/>
                                        <p:tgtEl>
                                          <p:spTgt spid="106"/>
                                        </p:tgtEl>
                                        <p:attrNameLst>
                                          <p:attrName>ppt_y</p:attrName>
                                        </p:attrNameLst>
                                      </p:cBhvr>
                                      <p:tavLst>
                                        <p:tav tm="0">
                                          <p:val>
                                            <p:strVal val="#ppt_y+#ppt_h*1.125000"/>
                                          </p:val>
                                        </p:tav>
                                        <p:tav tm="100000">
                                          <p:val>
                                            <p:strVal val="#ppt_y"/>
                                          </p:val>
                                        </p:tav>
                                      </p:tavLst>
                                    </p:anim>
                                    <p:animEffect transition="in" filter="wipe(up)">
                                      <p:cBhvr>
                                        <p:cTn id="24" dur="250"/>
                                        <p:tgtEl>
                                          <p:spTgt spid="106"/>
                                        </p:tgtEl>
                                      </p:cBhvr>
                                    </p:animEffec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98"/>
                                        </p:tgtEl>
                                        <p:attrNameLst>
                                          <p:attrName>r</p:attrName>
                                        </p:attrNameLst>
                                      </p:cBhvr>
                                    </p:animRot>
                                    <p:animRot by="-240000">
                                      <p:cBhvr>
                                        <p:cTn id="27" dur="200" fill="hold">
                                          <p:stCondLst>
                                            <p:cond delay="200"/>
                                          </p:stCondLst>
                                        </p:cTn>
                                        <p:tgtEl>
                                          <p:spTgt spid="98"/>
                                        </p:tgtEl>
                                        <p:attrNameLst>
                                          <p:attrName>r</p:attrName>
                                        </p:attrNameLst>
                                      </p:cBhvr>
                                    </p:animRot>
                                    <p:animRot by="240000">
                                      <p:cBhvr>
                                        <p:cTn id="28" dur="200" fill="hold">
                                          <p:stCondLst>
                                            <p:cond delay="400"/>
                                          </p:stCondLst>
                                        </p:cTn>
                                        <p:tgtEl>
                                          <p:spTgt spid="98"/>
                                        </p:tgtEl>
                                        <p:attrNameLst>
                                          <p:attrName>r</p:attrName>
                                        </p:attrNameLst>
                                      </p:cBhvr>
                                    </p:animRot>
                                    <p:animRot by="-240000">
                                      <p:cBhvr>
                                        <p:cTn id="29" dur="200" fill="hold">
                                          <p:stCondLst>
                                            <p:cond delay="600"/>
                                          </p:stCondLst>
                                        </p:cTn>
                                        <p:tgtEl>
                                          <p:spTgt spid="98"/>
                                        </p:tgtEl>
                                        <p:attrNameLst>
                                          <p:attrName>r</p:attrName>
                                        </p:attrNameLst>
                                      </p:cBhvr>
                                    </p:animRot>
                                    <p:animRot by="120000">
                                      <p:cBhvr>
                                        <p:cTn id="30" dur="200" fill="hold">
                                          <p:stCondLst>
                                            <p:cond delay="800"/>
                                          </p:stCondLst>
                                        </p:cTn>
                                        <p:tgtEl>
                                          <p:spTgt spid="98"/>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102"/>
                                        </p:tgtEl>
                                        <p:attrNameLst>
                                          <p:attrName>r</p:attrName>
                                        </p:attrNameLst>
                                      </p:cBhvr>
                                    </p:animRot>
                                    <p:animRot by="-240000">
                                      <p:cBhvr>
                                        <p:cTn id="33" dur="200" fill="hold">
                                          <p:stCondLst>
                                            <p:cond delay="200"/>
                                          </p:stCondLst>
                                        </p:cTn>
                                        <p:tgtEl>
                                          <p:spTgt spid="102"/>
                                        </p:tgtEl>
                                        <p:attrNameLst>
                                          <p:attrName>r</p:attrName>
                                        </p:attrNameLst>
                                      </p:cBhvr>
                                    </p:animRot>
                                    <p:animRot by="240000">
                                      <p:cBhvr>
                                        <p:cTn id="34" dur="200" fill="hold">
                                          <p:stCondLst>
                                            <p:cond delay="400"/>
                                          </p:stCondLst>
                                        </p:cTn>
                                        <p:tgtEl>
                                          <p:spTgt spid="102"/>
                                        </p:tgtEl>
                                        <p:attrNameLst>
                                          <p:attrName>r</p:attrName>
                                        </p:attrNameLst>
                                      </p:cBhvr>
                                    </p:animRot>
                                    <p:animRot by="-240000">
                                      <p:cBhvr>
                                        <p:cTn id="35" dur="200" fill="hold">
                                          <p:stCondLst>
                                            <p:cond delay="600"/>
                                          </p:stCondLst>
                                        </p:cTn>
                                        <p:tgtEl>
                                          <p:spTgt spid="102"/>
                                        </p:tgtEl>
                                        <p:attrNameLst>
                                          <p:attrName>r</p:attrName>
                                        </p:attrNameLst>
                                      </p:cBhvr>
                                    </p:animRot>
                                    <p:animRot by="120000">
                                      <p:cBhvr>
                                        <p:cTn id="36" dur="200" fill="hold">
                                          <p:stCondLst>
                                            <p:cond delay="800"/>
                                          </p:stCondLst>
                                        </p:cTn>
                                        <p:tgtEl>
                                          <p:spTgt spid="102"/>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106"/>
                                        </p:tgtEl>
                                        <p:attrNameLst>
                                          <p:attrName>r</p:attrName>
                                        </p:attrNameLst>
                                      </p:cBhvr>
                                    </p:animRot>
                                    <p:animRot by="-240000">
                                      <p:cBhvr>
                                        <p:cTn id="39" dur="200" fill="hold">
                                          <p:stCondLst>
                                            <p:cond delay="200"/>
                                          </p:stCondLst>
                                        </p:cTn>
                                        <p:tgtEl>
                                          <p:spTgt spid="106"/>
                                        </p:tgtEl>
                                        <p:attrNameLst>
                                          <p:attrName>r</p:attrName>
                                        </p:attrNameLst>
                                      </p:cBhvr>
                                    </p:animRot>
                                    <p:animRot by="240000">
                                      <p:cBhvr>
                                        <p:cTn id="40" dur="200" fill="hold">
                                          <p:stCondLst>
                                            <p:cond delay="400"/>
                                          </p:stCondLst>
                                        </p:cTn>
                                        <p:tgtEl>
                                          <p:spTgt spid="106"/>
                                        </p:tgtEl>
                                        <p:attrNameLst>
                                          <p:attrName>r</p:attrName>
                                        </p:attrNameLst>
                                      </p:cBhvr>
                                    </p:animRot>
                                    <p:animRot by="-240000">
                                      <p:cBhvr>
                                        <p:cTn id="41" dur="200" fill="hold">
                                          <p:stCondLst>
                                            <p:cond delay="600"/>
                                          </p:stCondLst>
                                        </p:cTn>
                                        <p:tgtEl>
                                          <p:spTgt spid="106"/>
                                        </p:tgtEl>
                                        <p:attrNameLst>
                                          <p:attrName>r</p:attrName>
                                        </p:attrNameLst>
                                      </p:cBhvr>
                                    </p:animRot>
                                    <p:animRot by="120000">
                                      <p:cBhvr>
                                        <p:cTn id="42" dur="200" fill="hold">
                                          <p:stCondLst>
                                            <p:cond delay="800"/>
                                          </p:stCondLst>
                                        </p:cTn>
                                        <p:tgtEl>
                                          <p:spTgt spid="106"/>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5"/>
                                        </p:tgtEl>
                                        <p:attrNameLst>
                                          <p:attrName>style.visibility</p:attrName>
                                        </p:attrNameLst>
                                      </p:cBhvr>
                                      <p:to>
                                        <p:strVal val="visible"/>
                                      </p:to>
                                    </p:set>
                                    <p:animEffect transition="in" filter="fade">
                                      <p:cBhvr>
                                        <p:cTn id="47" dur="500"/>
                                        <p:tgtEl>
                                          <p:spTgt spid="9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childTnLst>
                                </p:cTn>
                              </p:par>
                              <p:par>
                                <p:cTn id="51" presetID="10" presetClass="entr" presetSubtype="0" fill="hold" nodeType="withEffect">
                                  <p:stCondLst>
                                    <p:cond delay="0"/>
                                  </p:stCondLst>
                                  <p:childTnLst>
                                    <p:set>
                                      <p:cBhvr>
                                        <p:cTn id="52" dur="1" fill="hold">
                                          <p:stCondLst>
                                            <p:cond delay="0"/>
                                          </p:stCondLst>
                                        </p:cTn>
                                        <p:tgtEl>
                                          <p:spTgt spid="74"/>
                                        </p:tgtEl>
                                        <p:attrNameLst>
                                          <p:attrName>style.visibility</p:attrName>
                                        </p:attrNameLst>
                                      </p:cBhvr>
                                      <p:to>
                                        <p:strVal val="visible"/>
                                      </p:to>
                                    </p:set>
                                    <p:animEffect transition="in" filter="fade">
                                      <p:cBhvr>
                                        <p:cTn id="53" dur="500"/>
                                        <p:tgtEl>
                                          <p:spTgt spid="74"/>
                                        </p:tgtEl>
                                      </p:cBhvr>
                                    </p:animEffect>
                                  </p:childTnLst>
                                </p:cTn>
                              </p:par>
                              <p:par>
                                <p:cTn id="54" presetID="10" presetClass="entr" presetSubtype="0" fill="hold"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par>
                                <p:cTn id="57" presetID="10" presetClass="entr" presetSubtype="0"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nodeType="clickEffect">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cBhvr additive="base">
                                        <p:cTn id="64" dur="250"/>
                                        <p:tgtEl>
                                          <p:spTgt spid="110"/>
                                        </p:tgtEl>
                                        <p:attrNameLst>
                                          <p:attrName>ppt_y</p:attrName>
                                        </p:attrNameLst>
                                      </p:cBhvr>
                                      <p:tavLst>
                                        <p:tav tm="0">
                                          <p:val>
                                            <p:strVal val="#ppt_y+#ppt_h*1.125000"/>
                                          </p:val>
                                        </p:tav>
                                        <p:tav tm="100000">
                                          <p:val>
                                            <p:strVal val="#ppt_y"/>
                                          </p:val>
                                        </p:tav>
                                      </p:tavLst>
                                    </p:anim>
                                    <p:animEffect transition="in" filter="wipe(up)">
                                      <p:cBhvr>
                                        <p:cTn id="65" dur="250"/>
                                        <p:tgtEl>
                                          <p:spTgt spid="110"/>
                                        </p:tgtEl>
                                      </p:cBhvr>
                                    </p:animEffect>
                                  </p:childTnLst>
                                </p:cTn>
                              </p:par>
                              <p:par>
                                <p:cTn id="66" presetID="32" presetClass="emph" presetSubtype="0" repeatCount="indefinite" fill="hold" nodeType="withEffect">
                                  <p:stCondLst>
                                    <p:cond delay="0"/>
                                  </p:stCondLst>
                                  <p:childTnLst>
                                    <p:animRot by="120000">
                                      <p:cBhvr>
                                        <p:cTn id="67" dur="100" fill="hold">
                                          <p:stCondLst>
                                            <p:cond delay="0"/>
                                          </p:stCondLst>
                                        </p:cTn>
                                        <p:tgtEl>
                                          <p:spTgt spid="110"/>
                                        </p:tgtEl>
                                        <p:attrNameLst>
                                          <p:attrName>r</p:attrName>
                                        </p:attrNameLst>
                                      </p:cBhvr>
                                    </p:animRot>
                                    <p:animRot by="-240000">
                                      <p:cBhvr>
                                        <p:cTn id="68" dur="200" fill="hold">
                                          <p:stCondLst>
                                            <p:cond delay="200"/>
                                          </p:stCondLst>
                                        </p:cTn>
                                        <p:tgtEl>
                                          <p:spTgt spid="110"/>
                                        </p:tgtEl>
                                        <p:attrNameLst>
                                          <p:attrName>r</p:attrName>
                                        </p:attrNameLst>
                                      </p:cBhvr>
                                    </p:animRot>
                                    <p:animRot by="240000">
                                      <p:cBhvr>
                                        <p:cTn id="69" dur="200" fill="hold">
                                          <p:stCondLst>
                                            <p:cond delay="400"/>
                                          </p:stCondLst>
                                        </p:cTn>
                                        <p:tgtEl>
                                          <p:spTgt spid="110"/>
                                        </p:tgtEl>
                                        <p:attrNameLst>
                                          <p:attrName>r</p:attrName>
                                        </p:attrNameLst>
                                      </p:cBhvr>
                                    </p:animRot>
                                    <p:animRot by="-240000">
                                      <p:cBhvr>
                                        <p:cTn id="70" dur="200" fill="hold">
                                          <p:stCondLst>
                                            <p:cond delay="600"/>
                                          </p:stCondLst>
                                        </p:cTn>
                                        <p:tgtEl>
                                          <p:spTgt spid="110"/>
                                        </p:tgtEl>
                                        <p:attrNameLst>
                                          <p:attrName>r</p:attrName>
                                        </p:attrNameLst>
                                      </p:cBhvr>
                                    </p:animRot>
                                    <p:animRot by="120000">
                                      <p:cBhvr>
                                        <p:cTn id="71" dur="200" fill="hold">
                                          <p:stCondLst>
                                            <p:cond delay="800"/>
                                          </p:stCondLst>
                                        </p:cTn>
                                        <p:tgtEl>
                                          <p:spTgt spid="110"/>
                                        </p:tgtEl>
                                        <p:attrNameLst>
                                          <p:attrName>r</p:attrName>
                                        </p:attrNameLst>
                                      </p:cBhvr>
                                    </p:animRot>
                                  </p:childTnLst>
                                </p:cTn>
                              </p:par>
                              <p:par>
                                <p:cTn id="72" presetID="12" presetClass="entr" presetSubtype="4" fill="hold" nodeType="withEffect">
                                  <p:stCondLst>
                                    <p:cond delay="0"/>
                                  </p:stCondLst>
                                  <p:childTnLst>
                                    <p:set>
                                      <p:cBhvr>
                                        <p:cTn id="73" dur="1" fill="hold">
                                          <p:stCondLst>
                                            <p:cond delay="0"/>
                                          </p:stCondLst>
                                        </p:cTn>
                                        <p:tgtEl>
                                          <p:spTgt spid="114"/>
                                        </p:tgtEl>
                                        <p:attrNameLst>
                                          <p:attrName>style.visibility</p:attrName>
                                        </p:attrNameLst>
                                      </p:cBhvr>
                                      <p:to>
                                        <p:strVal val="visible"/>
                                      </p:to>
                                    </p:set>
                                    <p:anim calcmode="lin" valueType="num">
                                      <p:cBhvr additive="base">
                                        <p:cTn id="74" dur="250"/>
                                        <p:tgtEl>
                                          <p:spTgt spid="114"/>
                                        </p:tgtEl>
                                        <p:attrNameLst>
                                          <p:attrName>ppt_y</p:attrName>
                                        </p:attrNameLst>
                                      </p:cBhvr>
                                      <p:tavLst>
                                        <p:tav tm="0">
                                          <p:val>
                                            <p:strVal val="#ppt_y+#ppt_h*1.125000"/>
                                          </p:val>
                                        </p:tav>
                                        <p:tav tm="100000">
                                          <p:val>
                                            <p:strVal val="#ppt_y"/>
                                          </p:val>
                                        </p:tav>
                                      </p:tavLst>
                                    </p:anim>
                                    <p:animEffect transition="in" filter="wipe(up)">
                                      <p:cBhvr>
                                        <p:cTn id="75" dur="250"/>
                                        <p:tgtEl>
                                          <p:spTgt spid="114"/>
                                        </p:tgtEl>
                                      </p:cBhvr>
                                    </p:animEffect>
                                  </p:childTnLst>
                                </p:cTn>
                              </p:par>
                              <p:par>
                                <p:cTn id="76" presetID="32" presetClass="emph" presetSubtype="0" repeatCount="indefinite" fill="hold" nodeType="withEffect">
                                  <p:stCondLst>
                                    <p:cond delay="0"/>
                                  </p:stCondLst>
                                  <p:childTnLst>
                                    <p:animRot by="120000">
                                      <p:cBhvr>
                                        <p:cTn id="77" dur="100" fill="hold">
                                          <p:stCondLst>
                                            <p:cond delay="0"/>
                                          </p:stCondLst>
                                        </p:cTn>
                                        <p:tgtEl>
                                          <p:spTgt spid="114"/>
                                        </p:tgtEl>
                                        <p:attrNameLst>
                                          <p:attrName>r</p:attrName>
                                        </p:attrNameLst>
                                      </p:cBhvr>
                                    </p:animRot>
                                    <p:animRot by="-240000">
                                      <p:cBhvr>
                                        <p:cTn id="78" dur="200" fill="hold">
                                          <p:stCondLst>
                                            <p:cond delay="200"/>
                                          </p:stCondLst>
                                        </p:cTn>
                                        <p:tgtEl>
                                          <p:spTgt spid="114"/>
                                        </p:tgtEl>
                                        <p:attrNameLst>
                                          <p:attrName>r</p:attrName>
                                        </p:attrNameLst>
                                      </p:cBhvr>
                                    </p:animRot>
                                    <p:animRot by="240000">
                                      <p:cBhvr>
                                        <p:cTn id="79" dur="200" fill="hold">
                                          <p:stCondLst>
                                            <p:cond delay="400"/>
                                          </p:stCondLst>
                                        </p:cTn>
                                        <p:tgtEl>
                                          <p:spTgt spid="114"/>
                                        </p:tgtEl>
                                        <p:attrNameLst>
                                          <p:attrName>r</p:attrName>
                                        </p:attrNameLst>
                                      </p:cBhvr>
                                    </p:animRot>
                                    <p:animRot by="-240000">
                                      <p:cBhvr>
                                        <p:cTn id="80" dur="200" fill="hold">
                                          <p:stCondLst>
                                            <p:cond delay="600"/>
                                          </p:stCondLst>
                                        </p:cTn>
                                        <p:tgtEl>
                                          <p:spTgt spid="114"/>
                                        </p:tgtEl>
                                        <p:attrNameLst>
                                          <p:attrName>r</p:attrName>
                                        </p:attrNameLst>
                                      </p:cBhvr>
                                    </p:animRot>
                                    <p:animRot by="120000">
                                      <p:cBhvr>
                                        <p:cTn id="81" dur="200" fill="hold">
                                          <p:stCondLst>
                                            <p:cond delay="800"/>
                                          </p:stCondLst>
                                        </p:cTn>
                                        <p:tgtEl>
                                          <p:spTgt spid="114"/>
                                        </p:tgtEl>
                                        <p:attrNameLst>
                                          <p:attrName>r</p:attrName>
                                        </p:attrNameLst>
                                      </p:cBhvr>
                                    </p:animRot>
                                  </p:childTnLst>
                                </p:cTn>
                              </p:par>
                              <p:par>
                                <p:cTn id="82" presetID="1" presetClass="entr" presetSubtype="0" fill="hold" grpId="0" nodeType="withEffect">
                                  <p:stCondLst>
                                    <p:cond delay="0"/>
                                  </p:stCondLst>
                                  <p:childTnLst>
                                    <p:set>
                                      <p:cBhvr>
                                        <p:cTn id="83" dur="1" fill="hold">
                                          <p:stCondLst>
                                            <p:cond delay="0"/>
                                          </p:stCondLst>
                                        </p:cTn>
                                        <p:tgtEl>
                                          <p:spTgt spid="12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119"/>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12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122" grpId="0" animBg="1"/>
      <p:bldP spid="2" grpId="0" animBg="1"/>
      <p:bldP spid="1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4D239B29-4D52-4785-9D4D-9223223CEBF9}"/>
              </a:ext>
            </a:extLst>
          </p:cNvPr>
          <p:cNvGrpSpPr/>
          <p:nvPr/>
        </p:nvGrpSpPr>
        <p:grpSpPr>
          <a:xfrm>
            <a:off x="1014109" y="1906575"/>
            <a:ext cx="2835269" cy="774278"/>
            <a:chOff x="2879912" y="4834576"/>
            <a:chExt cx="2835269" cy="774278"/>
          </a:xfrm>
          <a:solidFill>
            <a:srgbClr val="FFC000">
              <a:lumMod val="75000"/>
            </a:srgbClr>
          </a:solidFill>
          <a:effectLst>
            <a:outerShdw blurRad="76200" dist="38100" dir="2700000" algn="tl" rotWithShape="0">
              <a:prstClr val="black">
                <a:alpha val="40000"/>
              </a:prstClr>
            </a:outerShdw>
          </a:effectLst>
        </p:grpSpPr>
        <p:sp>
          <p:nvSpPr>
            <p:cNvPr id="63" name="Rectangle 62">
              <a:extLst>
                <a:ext uri="{FF2B5EF4-FFF2-40B4-BE49-F238E27FC236}">
                  <a16:creationId xmlns:a16="http://schemas.microsoft.com/office/drawing/2014/main" id="{E7570F02-70E8-453B-B6D6-D8850DDA9B93}"/>
                </a:ext>
              </a:extLst>
            </p:cNvPr>
            <p:cNvSpPr/>
            <p:nvPr/>
          </p:nvSpPr>
          <p:spPr bwMode="auto">
            <a:xfrm>
              <a:off x="2879912" y="4834576"/>
              <a:ext cx="2835269" cy="774278"/>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89642" tIns="44821" rIns="89642" bIns="140609" numCol="1" spcCol="0" rtlCol="0" fromWordArt="0" anchor="t" anchorCtr="0" forceAA="0" compatLnSpc="1">
              <a:prstTxWarp prst="textNoShape">
                <a:avLst/>
              </a:prstTxWarp>
              <a:noAutofit/>
            </a:bodyPr>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1"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Storage</a:t>
              </a:r>
            </a:p>
          </p:txBody>
        </p:sp>
        <p:grpSp>
          <p:nvGrpSpPr>
            <p:cNvPr id="64" name="Group 63">
              <a:extLst>
                <a:ext uri="{FF2B5EF4-FFF2-40B4-BE49-F238E27FC236}">
                  <a16:creationId xmlns:a16="http://schemas.microsoft.com/office/drawing/2014/main" id="{08F55892-D21D-441A-8219-DE6676625065}"/>
                </a:ext>
              </a:extLst>
            </p:cNvPr>
            <p:cNvGrpSpPr/>
            <p:nvPr/>
          </p:nvGrpSpPr>
          <p:grpSpPr>
            <a:xfrm>
              <a:off x="2944314" y="5128966"/>
              <a:ext cx="897435" cy="356283"/>
              <a:chOff x="3003353" y="5231315"/>
              <a:chExt cx="915430" cy="363427"/>
            </a:xfrm>
            <a:grpFill/>
          </p:grpSpPr>
          <p:sp>
            <p:nvSpPr>
              <p:cNvPr id="71" name="Rectangle 70">
                <a:extLst>
                  <a:ext uri="{FF2B5EF4-FFF2-40B4-BE49-F238E27FC236}">
                    <a16:creationId xmlns:a16="http://schemas.microsoft.com/office/drawing/2014/main" id="{24BFA8FD-FDA5-43D7-9953-4A2872DCFBAB}"/>
                  </a:ext>
                </a:extLst>
              </p:cNvPr>
              <p:cNvSpPr/>
              <p:nvPr/>
            </p:nvSpPr>
            <p:spPr bwMode="auto">
              <a:xfrm>
                <a:off x="3003353" y="5231315"/>
                <a:ext cx="915430" cy="363427"/>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304784" tIns="44821" rIns="0" bIns="140609" numCol="1" spcCol="0" rtlCol="0" fromWordArt="0" anchor="t" anchorCtr="0" forceAA="0" compatLnSpc="1">
                <a:prstTxWarp prst="textNoShape">
                  <a:avLst/>
                </a:prstTxWarp>
                <a:noAutofit/>
              </a:bodyPr>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784"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BLOB Storage</a:t>
                </a:r>
              </a:p>
            </p:txBody>
          </p:sp>
          <p:pic>
            <p:nvPicPr>
              <p:cNvPr id="72" name="Picture 71" descr="Storage blob.png">
                <a:extLst>
                  <a:ext uri="{FF2B5EF4-FFF2-40B4-BE49-F238E27FC236}">
                    <a16:creationId xmlns:a16="http://schemas.microsoft.com/office/drawing/2014/main" id="{B5C85F1D-7D6E-4338-A9D7-F263B2EB1F89}"/>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3032767" y="5271308"/>
                <a:ext cx="247169" cy="247170"/>
              </a:xfrm>
              <a:prstGeom prst="rect">
                <a:avLst/>
              </a:prstGeom>
              <a:grpFill/>
            </p:spPr>
          </p:pic>
        </p:grpSp>
        <p:grpSp>
          <p:nvGrpSpPr>
            <p:cNvPr id="65" name="Group 64">
              <a:extLst>
                <a:ext uri="{FF2B5EF4-FFF2-40B4-BE49-F238E27FC236}">
                  <a16:creationId xmlns:a16="http://schemas.microsoft.com/office/drawing/2014/main" id="{8B1A0FC0-4FB0-4037-8AEF-60484D5DD883}"/>
                </a:ext>
              </a:extLst>
            </p:cNvPr>
            <p:cNvGrpSpPr/>
            <p:nvPr/>
          </p:nvGrpSpPr>
          <p:grpSpPr>
            <a:xfrm>
              <a:off x="3916509" y="5128965"/>
              <a:ext cx="818804" cy="356283"/>
              <a:chOff x="3995042" y="5231314"/>
              <a:chExt cx="835223" cy="363427"/>
            </a:xfrm>
            <a:grpFill/>
          </p:grpSpPr>
          <p:sp>
            <p:nvSpPr>
              <p:cNvPr id="69" name="Rectangle 68">
                <a:extLst>
                  <a:ext uri="{FF2B5EF4-FFF2-40B4-BE49-F238E27FC236}">
                    <a16:creationId xmlns:a16="http://schemas.microsoft.com/office/drawing/2014/main" id="{52C13391-45EE-42BE-BD5F-CA156F23A1E4}"/>
                  </a:ext>
                </a:extLst>
              </p:cNvPr>
              <p:cNvSpPr/>
              <p:nvPr/>
            </p:nvSpPr>
            <p:spPr bwMode="auto">
              <a:xfrm>
                <a:off x="3995042" y="5231314"/>
                <a:ext cx="835223" cy="363427"/>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304784" tIns="44821" rIns="0" bIns="140609" numCol="1" spcCol="0" rtlCol="0" fromWordArt="0" anchor="t" anchorCtr="0" forceAA="0" compatLnSpc="1">
                <a:prstTxWarp prst="textNoShape">
                  <a:avLst/>
                </a:prstTxWarp>
                <a:noAutofit/>
              </a:bodyPr>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784"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Azure Files</a:t>
                </a:r>
              </a:p>
            </p:txBody>
          </p:sp>
          <p:pic>
            <p:nvPicPr>
              <p:cNvPr id="70" name="Picture 69" descr="Storage blob.png">
                <a:extLst>
                  <a:ext uri="{FF2B5EF4-FFF2-40B4-BE49-F238E27FC236}">
                    <a16:creationId xmlns:a16="http://schemas.microsoft.com/office/drawing/2014/main" id="{46A88658-670C-4D7B-9CBA-ED165DC3A54E}"/>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024079" y="5271308"/>
                <a:ext cx="247169" cy="247170"/>
              </a:xfrm>
              <a:prstGeom prst="rect">
                <a:avLst/>
              </a:prstGeom>
              <a:grpFill/>
            </p:spPr>
          </p:pic>
        </p:grpSp>
        <p:grpSp>
          <p:nvGrpSpPr>
            <p:cNvPr id="66" name="Group 65">
              <a:extLst>
                <a:ext uri="{FF2B5EF4-FFF2-40B4-BE49-F238E27FC236}">
                  <a16:creationId xmlns:a16="http://schemas.microsoft.com/office/drawing/2014/main" id="{5179D9A9-254C-489E-9F6D-E49C436ECDC5}"/>
                </a:ext>
              </a:extLst>
            </p:cNvPr>
            <p:cNvGrpSpPr/>
            <p:nvPr/>
          </p:nvGrpSpPr>
          <p:grpSpPr>
            <a:xfrm>
              <a:off x="4828765" y="5128964"/>
              <a:ext cx="819786" cy="356283"/>
              <a:chOff x="4925592" y="5231313"/>
              <a:chExt cx="836224" cy="363427"/>
            </a:xfrm>
            <a:grpFill/>
          </p:grpSpPr>
          <p:sp>
            <p:nvSpPr>
              <p:cNvPr id="67" name="Rectangle 66">
                <a:extLst>
                  <a:ext uri="{FF2B5EF4-FFF2-40B4-BE49-F238E27FC236}">
                    <a16:creationId xmlns:a16="http://schemas.microsoft.com/office/drawing/2014/main" id="{4B01EA90-B374-4E82-B35E-3AA9FEEE2A4F}"/>
                  </a:ext>
                </a:extLst>
              </p:cNvPr>
              <p:cNvSpPr/>
              <p:nvPr/>
            </p:nvSpPr>
            <p:spPr bwMode="auto">
              <a:xfrm>
                <a:off x="4925592" y="5231313"/>
                <a:ext cx="836224" cy="363427"/>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304784" tIns="44821" rIns="0" bIns="140609" numCol="1" spcCol="0" rtlCol="0" fromWordArt="0" anchor="t" anchorCtr="0" forceAA="0" compatLnSpc="1">
                <a:prstTxWarp prst="textNoShape">
                  <a:avLst/>
                </a:prstTxWarp>
                <a:noAutofit/>
              </a:bodyPr>
              <a:lstStyle/>
              <a:p>
                <a:pPr marL="0" marR="0" lvl="0" indent="0" algn="l" defTabSz="895923" rtl="0" eaLnBrk="1" fontAlgn="base" latinLnBrk="0" hangingPunct="1">
                  <a:lnSpc>
                    <a:spcPct val="90000"/>
                  </a:lnSpc>
                  <a:spcBef>
                    <a:spcPts val="0"/>
                  </a:spcBef>
                  <a:spcAft>
                    <a:spcPts val="0"/>
                  </a:spcAft>
                  <a:buClrTx/>
                  <a:buSzTx/>
                  <a:buFontTx/>
                  <a:buNone/>
                  <a:tabLst/>
                  <a:defRPr/>
                </a:pPr>
                <a:r>
                  <a:rPr kumimoji="0" lang="en-US" sz="784" b="0"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Premium Storage</a:t>
                </a:r>
              </a:p>
            </p:txBody>
          </p:sp>
          <p:pic>
            <p:nvPicPr>
              <p:cNvPr id="68" name="Picture 67" descr="Storage blob.png">
                <a:extLst>
                  <a:ext uri="{FF2B5EF4-FFF2-40B4-BE49-F238E27FC236}">
                    <a16:creationId xmlns:a16="http://schemas.microsoft.com/office/drawing/2014/main" id="{B582BD6F-8C3F-450A-8357-FB062F339921}"/>
                  </a:ext>
                </a:extLst>
              </p:cNvPr>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4947024" y="5271308"/>
                <a:ext cx="247169" cy="247170"/>
              </a:xfrm>
              <a:prstGeom prst="rect">
                <a:avLst/>
              </a:prstGeom>
              <a:grpFill/>
            </p:spPr>
          </p:pic>
        </p:grpSp>
      </p:grpSp>
      <p:sp>
        <p:nvSpPr>
          <p:cNvPr id="73" name="TextBox 72">
            <a:extLst>
              <a:ext uri="{FF2B5EF4-FFF2-40B4-BE49-F238E27FC236}">
                <a16:creationId xmlns:a16="http://schemas.microsoft.com/office/drawing/2014/main" id="{C5AF54FB-6B37-4962-A440-D9C9871D9CFD}"/>
              </a:ext>
            </a:extLst>
          </p:cNvPr>
          <p:cNvSpPr txBox="1"/>
          <p:nvPr/>
        </p:nvSpPr>
        <p:spPr>
          <a:xfrm>
            <a:off x="4543065" y="4829527"/>
            <a:ext cx="806131" cy="261455"/>
          </a:xfrm>
          <a:prstGeom prst="rect">
            <a:avLst/>
          </a:prstGeom>
          <a:solidFill>
            <a:srgbClr val="4472C4"/>
          </a:solidFill>
          <a:ln>
            <a:noFill/>
          </a:ln>
          <a:effectLst>
            <a:outerShdw blurRad="76200" dist="38100" dir="2700000" algn="tl" rotWithShape="0">
              <a:prstClr val="black">
                <a:alpha val="40000"/>
              </a:prstClr>
            </a:outerShdw>
          </a:effectLst>
        </p:spPr>
        <p:txBody>
          <a:bodyPr wrap="none" lIns="0" tIns="27421" rIns="0" bIns="0" rtlCol="0">
            <a:noAutofit/>
          </a:bodyPr>
          <a:lstStyle/>
          <a:p>
            <a:pPr marL="0" marR="0" lvl="0" indent="0" algn="l" defTabSz="913950" rtl="0" eaLnBrk="0" fontAlgn="base" latinLnBrk="0" hangingPunct="0">
              <a:lnSpc>
                <a:spcPts val="800"/>
              </a:lnSpc>
              <a:spcBef>
                <a:spcPct val="0"/>
              </a:spcBef>
              <a:spcAft>
                <a:spcPct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endParaRPr>
          </a:p>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140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Key Vault</a:t>
            </a:r>
          </a:p>
        </p:txBody>
      </p:sp>
      <p:pic>
        <p:nvPicPr>
          <p:cNvPr id="74" name="Picture 73" descr="AzureKeyVault_icon_white.png">
            <a:extLst>
              <a:ext uri="{FF2B5EF4-FFF2-40B4-BE49-F238E27FC236}">
                <a16:creationId xmlns:a16="http://schemas.microsoft.com/office/drawing/2014/main" id="{5644EDEA-5976-4B1A-8B69-1AEF6B28AF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6282" y="4803010"/>
            <a:ext cx="261789" cy="290876"/>
          </a:xfrm>
          <a:prstGeom prst="rect">
            <a:avLst/>
          </a:prstGeom>
          <a:solidFill>
            <a:srgbClr val="4472C4"/>
          </a:solidFill>
          <a:effectLst>
            <a:outerShdw blurRad="76200" dist="38100" dir="2700000" algn="tl" rotWithShape="0">
              <a:prstClr val="black">
                <a:alpha val="40000"/>
              </a:prstClr>
            </a:outerShdw>
          </a:effectLst>
        </p:spPr>
      </p:pic>
      <p:grpSp>
        <p:nvGrpSpPr>
          <p:cNvPr id="75" name="Group 74">
            <a:extLst>
              <a:ext uri="{FF2B5EF4-FFF2-40B4-BE49-F238E27FC236}">
                <a16:creationId xmlns:a16="http://schemas.microsoft.com/office/drawing/2014/main" id="{51E23467-056D-49D8-85D8-579F44E75098}"/>
              </a:ext>
            </a:extLst>
          </p:cNvPr>
          <p:cNvGrpSpPr/>
          <p:nvPr/>
        </p:nvGrpSpPr>
        <p:grpSpPr>
          <a:xfrm>
            <a:off x="1014109" y="3085346"/>
            <a:ext cx="2685203" cy="2287499"/>
            <a:chOff x="8289832" y="2910817"/>
            <a:chExt cx="2739047" cy="2333368"/>
          </a:xfrm>
          <a:solidFill>
            <a:srgbClr val="70AD47">
              <a:lumMod val="75000"/>
            </a:srgbClr>
          </a:solidFill>
          <a:effectLst>
            <a:outerShdw blurRad="76200" dist="38100" dir="2700000" algn="tl" rotWithShape="0">
              <a:prstClr val="black">
                <a:alpha val="40000"/>
              </a:prstClr>
            </a:outerShdw>
          </a:effectLst>
        </p:grpSpPr>
        <p:sp>
          <p:nvSpPr>
            <p:cNvPr id="76" name="Rectangle 75">
              <a:extLst>
                <a:ext uri="{FF2B5EF4-FFF2-40B4-BE49-F238E27FC236}">
                  <a16:creationId xmlns:a16="http://schemas.microsoft.com/office/drawing/2014/main" id="{923B1EBF-9423-4BBD-B18A-466A8FC97478}"/>
                </a:ext>
              </a:extLst>
            </p:cNvPr>
            <p:cNvSpPr/>
            <p:nvPr/>
          </p:nvSpPr>
          <p:spPr bwMode="auto">
            <a:xfrm>
              <a:off x="8289832" y="2910817"/>
              <a:ext cx="2739047" cy="2333368"/>
            </a:xfrm>
            <a:prstGeom prst="rect">
              <a:avLst/>
            </a:prstGeom>
            <a:grpFill/>
            <a:ln w="6350" cap="flat" cmpd="sng" algn="ctr">
              <a:noFill/>
              <a:prstDash val="solid"/>
              <a:miter lim="800000"/>
              <a:headEnd type="none" w="med" len="med"/>
              <a:tailEnd type="none" w="med" len="med"/>
            </a:ln>
            <a:effectLst/>
          </p:spPr>
          <p:txBody>
            <a:bodyPr rot="0" spcFirstLastPara="0" vertOverflow="overflow" horzOverflow="overflow" vert="horz" wrap="square" lIns="175761" tIns="140609" rIns="175761" bIns="140609" numCol="1" spcCol="0" rtlCol="0" fromWordArt="0" anchor="t" anchorCtr="0" forceAA="0" compatLnSpc="1">
              <a:prstTxWarp prst="textNoShape">
                <a:avLst/>
              </a:prstTxWarp>
              <a:noAutofit/>
            </a:bodyPr>
            <a:lstStyle/>
            <a:p>
              <a:pPr marL="0" marR="0" lvl="0" indent="0" algn="ctr" defTabSz="895923" rtl="0" eaLnBrk="1" fontAlgn="base" latinLnBrk="0" hangingPunct="1">
                <a:lnSpc>
                  <a:spcPct val="90000"/>
                </a:lnSpc>
                <a:spcBef>
                  <a:spcPts val="0"/>
                </a:spcBef>
                <a:spcAft>
                  <a:spcPts val="0"/>
                </a:spcAft>
                <a:buClrTx/>
                <a:buSzTx/>
                <a:buFontTx/>
                <a:buNone/>
                <a:tabLst/>
                <a:defRPr/>
              </a:pPr>
              <a:r>
                <a:rPr kumimoji="0" lang="en-US" sz="1176" b="1" i="0" u="none" strike="noStrike" kern="0" cap="none" spc="0" normalizeH="0" baseline="0" noProof="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rPr>
                <a:t>Data</a:t>
              </a:r>
            </a:p>
          </p:txBody>
        </p:sp>
        <p:grpSp>
          <p:nvGrpSpPr>
            <p:cNvPr id="77" name="Group 76">
              <a:extLst>
                <a:ext uri="{FF2B5EF4-FFF2-40B4-BE49-F238E27FC236}">
                  <a16:creationId xmlns:a16="http://schemas.microsoft.com/office/drawing/2014/main" id="{34EA0DD4-3EC1-4AA4-B893-B75310BC8D77}"/>
                </a:ext>
              </a:extLst>
            </p:cNvPr>
            <p:cNvGrpSpPr/>
            <p:nvPr/>
          </p:nvGrpSpPr>
          <p:grpSpPr>
            <a:xfrm>
              <a:off x="8755248" y="3474294"/>
              <a:ext cx="1008778" cy="324187"/>
              <a:chOff x="8755248" y="3474294"/>
              <a:chExt cx="1008778" cy="324187"/>
            </a:xfrm>
            <a:grpFill/>
          </p:grpSpPr>
          <p:sp>
            <p:nvSpPr>
              <p:cNvPr id="93" name="TextBox 92">
                <a:extLst>
                  <a:ext uri="{FF2B5EF4-FFF2-40B4-BE49-F238E27FC236}">
                    <a16:creationId xmlns:a16="http://schemas.microsoft.com/office/drawing/2014/main" id="{3F05184E-DF4A-4E09-9157-6DDFCA7EC19A}"/>
                  </a:ext>
                </a:extLst>
              </p:cNvPr>
              <p:cNvSpPr txBox="1"/>
              <p:nvPr/>
            </p:nvSpPr>
            <p:spPr>
              <a:xfrm>
                <a:off x="9104870" y="3497376"/>
                <a:ext cx="659156" cy="301105"/>
              </a:xfrm>
              <a:prstGeom prst="rect">
                <a:avLst/>
              </a:prstGeom>
              <a:grpFill/>
              <a:ln>
                <a:noFill/>
              </a:ln>
            </p:spPr>
            <p:txBody>
              <a:bodyPr wrap="none" lIns="0" tIns="27421" rIns="0" bIns="0" rtlCol="0">
                <a:noAutofit/>
              </a:bodyPr>
              <a:lstStyle/>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SQL</a:t>
                </a:r>
              </a:p>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Database</a:t>
                </a:r>
              </a:p>
            </p:txBody>
          </p:sp>
          <p:pic>
            <p:nvPicPr>
              <p:cNvPr id="94" name="Picture 93">
                <a:extLst>
                  <a:ext uri="{FF2B5EF4-FFF2-40B4-BE49-F238E27FC236}">
                    <a16:creationId xmlns:a16="http://schemas.microsoft.com/office/drawing/2014/main" id="{EDCE47C3-0683-42DD-B00D-FAB930863482}"/>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755248" y="3474294"/>
                <a:ext cx="296809" cy="296809"/>
              </a:xfrm>
              <a:prstGeom prst="rect">
                <a:avLst/>
              </a:prstGeom>
              <a:grpFill/>
            </p:spPr>
          </p:pic>
        </p:grpSp>
        <p:grpSp>
          <p:nvGrpSpPr>
            <p:cNvPr id="78" name="Group 77">
              <a:extLst>
                <a:ext uri="{FF2B5EF4-FFF2-40B4-BE49-F238E27FC236}">
                  <a16:creationId xmlns:a16="http://schemas.microsoft.com/office/drawing/2014/main" id="{BA550542-0DEC-4797-ABCE-5C6164FCAEA9}"/>
                </a:ext>
              </a:extLst>
            </p:cNvPr>
            <p:cNvGrpSpPr/>
            <p:nvPr/>
          </p:nvGrpSpPr>
          <p:grpSpPr>
            <a:xfrm>
              <a:off x="8681505" y="4689849"/>
              <a:ext cx="1029708" cy="318154"/>
              <a:chOff x="8681505" y="4689849"/>
              <a:chExt cx="1029708" cy="318154"/>
            </a:xfrm>
            <a:grpFill/>
          </p:grpSpPr>
          <p:sp>
            <p:nvSpPr>
              <p:cNvPr id="91" name="TextBox 90">
                <a:extLst>
                  <a:ext uri="{FF2B5EF4-FFF2-40B4-BE49-F238E27FC236}">
                    <a16:creationId xmlns:a16="http://schemas.microsoft.com/office/drawing/2014/main" id="{57BDCB82-8F8D-4D77-A0E3-5F7EB81C9EB8}"/>
                  </a:ext>
                </a:extLst>
              </p:cNvPr>
              <p:cNvSpPr txBox="1"/>
              <p:nvPr/>
            </p:nvSpPr>
            <p:spPr>
              <a:xfrm>
                <a:off x="9052057" y="4706898"/>
                <a:ext cx="659156" cy="301105"/>
              </a:xfrm>
              <a:prstGeom prst="rect">
                <a:avLst/>
              </a:prstGeom>
              <a:grpFill/>
              <a:ln>
                <a:noFill/>
              </a:ln>
            </p:spPr>
            <p:txBody>
              <a:bodyPr wrap="none" lIns="0" tIns="27421" rIns="0" bIns="0" rtlCol="0">
                <a:noAutofit/>
              </a:bodyPr>
              <a:lstStyle/>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err="1">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DocumentDB</a:t>
                </a:r>
                <a:endPar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endParaRPr>
              </a:p>
            </p:txBody>
          </p:sp>
          <p:pic>
            <p:nvPicPr>
              <p:cNvPr id="92" name="Picture 91">
                <a:extLst>
                  <a:ext uri="{FF2B5EF4-FFF2-40B4-BE49-F238E27FC236}">
                    <a16:creationId xmlns:a16="http://schemas.microsoft.com/office/drawing/2014/main" id="{9E66FDF5-DC59-4EAD-AACA-DC2E9A75632C}"/>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8681505" y="4689849"/>
                <a:ext cx="290620" cy="290619"/>
              </a:xfrm>
              <a:prstGeom prst="rect">
                <a:avLst/>
              </a:prstGeom>
              <a:grpFill/>
            </p:spPr>
          </p:pic>
        </p:grpSp>
        <p:grpSp>
          <p:nvGrpSpPr>
            <p:cNvPr id="79" name="Group 78">
              <a:extLst>
                <a:ext uri="{FF2B5EF4-FFF2-40B4-BE49-F238E27FC236}">
                  <a16:creationId xmlns:a16="http://schemas.microsoft.com/office/drawing/2014/main" id="{6164A844-00E3-4584-9105-0800559BFA8F}"/>
                </a:ext>
              </a:extLst>
            </p:cNvPr>
            <p:cNvGrpSpPr/>
            <p:nvPr/>
          </p:nvGrpSpPr>
          <p:grpSpPr>
            <a:xfrm>
              <a:off x="8728911" y="4040003"/>
              <a:ext cx="1011763" cy="318839"/>
              <a:chOff x="8728911" y="4040003"/>
              <a:chExt cx="1011763" cy="318839"/>
            </a:xfrm>
            <a:grpFill/>
          </p:grpSpPr>
          <p:sp>
            <p:nvSpPr>
              <p:cNvPr id="89" name="TextBox 88">
                <a:extLst>
                  <a:ext uri="{FF2B5EF4-FFF2-40B4-BE49-F238E27FC236}">
                    <a16:creationId xmlns:a16="http://schemas.microsoft.com/office/drawing/2014/main" id="{81789CBB-B3B6-4504-8769-7D4DB745F810}"/>
                  </a:ext>
                </a:extLst>
              </p:cNvPr>
              <p:cNvSpPr txBox="1"/>
              <p:nvPr/>
            </p:nvSpPr>
            <p:spPr>
              <a:xfrm>
                <a:off x="9081518" y="4057737"/>
                <a:ext cx="659156" cy="301105"/>
              </a:xfrm>
              <a:prstGeom prst="rect">
                <a:avLst/>
              </a:prstGeom>
              <a:grpFill/>
              <a:ln>
                <a:noFill/>
              </a:ln>
            </p:spPr>
            <p:txBody>
              <a:bodyPr wrap="none" lIns="0" tIns="27421" rIns="0" bIns="0" rtlCol="0">
                <a:noAutofit/>
              </a:bodyPr>
              <a:lstStyle/>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err="1">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Redis</a:t>
                </a:r>
                <a:endPar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endParaRPr>
              </a:p>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Cache</a:t>
                </a:r>
              </a:p>
            </p:txBody>
          </p:sp>
          <p:pic>
            <p:nvPicPr>
              <p:cNvPr id="90" name="Picture 89">
                <a:extLst>
                  <a:ext uri="{FF2B5EF4-FFF2-40B4-BE49-F238E27FC236}">
                    <a16:creationId xmlns:a16="http://schemas.microsoft.com/office/drawing/2014/main" id="{6AAD9226-DD84-4AD1-9CED-59C5EC8A2D6D}"/>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8728911" y="4040003"/>
                <a:ext cx="289282" cy="289282"/>
              </a:xfrm>
              <a:prstGeom prst="rect">
                <a:avLst/>
              </a:prstGeom>
              <a:grpFill/>
            </p:spPr>
          </p:pic>
        </p:grpSp>
        <p:grpSp>
          <p:nvGrpSpPr>
            <p:cNvPr id="80" name="Group 79">
              <a:extLst>
                <a:ext uri="{FF2B5EF4-FFF2-40B4-BE49-F238E27FC236}">
                  <a16:creationId xmlns:a16="http://schemas.microsoft.com/office/drawing/2014/main" id="{41F9F4E6-6AF0-487B-AE7C-C296905DFC2F}"/>
                </a:ext>
              </a:extLst>
            </p:cNvPr>
            <p:cNvGrpSpPr/>
            <p:nvPr/>
          </p:nvGrpSpPr>
          <p:grpSpPr>
            <a:xfrm>
              <a:off x="9789813" y="4065697"/>
              <a:ext cx="1011560" cy="362789"/>
              <a:chOff x="9789813" y="4065697"/>
              <a:chExt cx="1011560" cy="362789"/>
            </a:xfrm>
            <a:grpFill/>
          </p:grpSpPr>
          <p:sp>
            <p:nvSpPr>
              <p:cNvPr id="87" name="TextBox 86">
                <a:extLst>
                  <a:ext uri="{FF2B5EF4-FFF2-40B4-BE49-F238E27FC236}">
                    <a16:creationId xmlns:a16="http://schemas.microsoft.com/office/drawing/2014/main" id="{62819362-C2A7-4C99-81E8-53D172CF58AD}"/>
                  </a:ext>
                </a:extLst>
              </p:cNvPr>
              <p:cNvSpPr txBox="1"/>
              <p:nvPr/>
            </p:nvSpPr>
            <p:spPr>
              <a:xfrm>
                <a:off x="10142217" y="4127381"/>
                <a:ext cx="659156" cy="301105"/>
              </a:xfrm>
              <a:prstGeom prst="rect">
                <a:avLst/>
              </a:prstGeom>
              <a:grpFill/>
              <a:ln>
                <a:noFill/>
              </a:ln>
            </p:spPr>
            <p:txBody>
              <a:bodyPr wrap="none" lIns="0" tIns="27421" rIns="0" bIns="0" rtlCol="0">
                <a:noAutofit/>
              </a:bodyPr>
              <a:lstStyle/>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Search</a:t>
                </a:r>
              </a:p>
              <a:p>
                <a:pPr marL="0" marR="0" lvl="0" indent="0" algn="l" defTabSz="913950" rtl="0" eaLnBrk="0" fontAlgn="base" latinLnBrk="0" hangingPunct="0">
                  <a:lnSpc>
                    <a:spcPts val="800"/>
                  </a:lnSpc>
                  <a:spcBef>
                    <a:spcPct val="0"/>
                  </a:spcBef>
                  <a:spcAft>
                    <a:spcPct val="0"/>
                  </a:spcAft>
                  <a:buClrTx/>
                  <a:buSzTx/>
                  <a:buFontTx/>
                  <a:buNone/>
                  <a:tabLst/>
                  <a:defRPr/>
                </a:pPr>
                <a:endPar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endParaRPr>
              </a:p>
            </p:txBody>
          </p:sp>
          <p:pic>
            <p:nvPicPr>
              <p:cNvPr id="88" name="Picture 87">
                <a:extLst>
                  <a:ext uri="{FF2B5EF4-FFF2-40B4-BE49-F238E27FC236}">
                    <a16:creationId xmlns:a16="http://schemas.microsoft.com/office/drawing/2014/main" id="{15D00CE7-C051-4195-9381-8C39763F7655}"/>
                  </a:ext>
                </a:extLst>
              </p:cNvPr>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9789813" y="4065697"/>
                <a:ext cx="293993" cy="293993"/>
              </a:xfrm>
              <a:prstGeom prst="rect">
                <a:avLst/>
              </a:prstGeom>
              <a:grpFill/>
            </p:spPr>
          </p:pic>
        </p:grpSp>
        <p:grpSp>
          <p:nvGrpSpPr>
            <p:cNvPr id="81" name="Group 80">
              <a:extLst>
                <a:ext uri="{FF2B5EF4-FFF2-40B4-BE49-F238E27FC236}">
                  <a16:creationId xmlns:a16="http://schemas.microsoft.com/office/drawing/2014/main" id="{E7D9D2D3-80ED-452A-A193-5B15A9AB3E4E}"/>
                </a:ext>
              </a:extLst>
            </p:cNvPr>
            <p:cNvGrpSpPr/>
            <p:nvPr/>
          </p:nvGrpSpPr>
          <p:grpSpPr>
            <a:xfrm>
              <a:off x="9795245" y="4668527"/>
              <a:ext cx="1014773" cy="328756"/>
              <a:chOff x="9795245" y="4668527"/>
              <a:chExt cx="1014773" cy="328756"/>
            </a:xfrm>
            <a:grpFill/>
          </p:grpSpPr>
          <p:sp>
            <p:nvSpPr>
              <p:cNvPr id="85" name="TextBox 84">
                <a:extLst>
                  <a:ext uri="{FF2B5EF4-FFF2-40B4-BE49-F238E27FC236}">
                    <a16:creationId xmlns:a16="http://schemas.microsoft.com/office/drawing/2014/main" id="{44190D65-A999-4431-877F-794ABAD5AFF1}"/>
                  </a:ext>
                </a:extLst>
              </p:cNvPr>
              <p:cNvSpPr txBox="1"/>
              <p:nvPr/>
            </p:nvSpPr>
            <p:spPr>
              <a:xfrm>
                <a:off x="10150862" y="4696178"/>
                <a:ext cx="659156" cy="301105"/>
              </a:xfrm>
              <a:prstGeom prst="rect">
                <a:avLst/>
              </a:prstGeom>
              <a:grpFill/>
              <a:ln>
                <a:noFill/>
              </a:ln>
            </p:spPr>
            <p:txBody>
              <a:bodyPr wrap="none" lIns="0" tIns="27421" rIns="0" bIns="0" rtlCol="0">
                <a:noAutofit/>
              </a:bodyPr>
              <a:lstStyle/>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Tables</a:t>
                </a:r>
              </a:p>
            </p:txBody>
          </p:sp>
          <p:pic>
            <p:nvPicPr>
              <p:cNvPr id="86" name="Picture 85" descr="Storage table.png">
                <a:extLst>
                  <a:ext uri="{FF2B5EF4-FFF2-40B4-BE49-F238E27FC236}">
                    <a16:creationId xmlns:a16="http://schemas.microsoft.com/office/drawing/2014/main" id="{D042C0E1-6C0C-4184-8690-2E8CC8D3EEE6}"/>
                  </a:ext>
                </a:extLst>
              </p:cNvPr>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9795245" y="4668527"/>
                <a:ext cx="288561" cy="288560"/>
              </a:xfrm>
              <a:prstGeom prst="rect">
                <a:avLst/>
              </a:prstGeom>
              <a:grpFill/>
            </p:spPr>
          </p:pic>
        </p:grpSp>
        <p:grpSp>
          <p:nvGrpSpPr>
            <p:cNvPr id="82" name="Group 81">
              <a:extLst>
                <a:ext uri="{FF2B5EF4-FFF2-40B4-BE49-F238E27FC236}">
                  <a16:creationId xmlns:a16="http://schemas.microsoft.com/office/drawing/2014/main" id="{F2E04A65-0167-4073-9C3A-2E50C9C7C48C}"/>
                </a:ext>
              </a:extLst>
            </p:cNvPr>
            <p:cNvGrpSpPr/>
            <p:nvPr/>
          </p:nvGrpSpPr>
          <p:grpSpPr>
            <a:xfrm>
              <a:off x="9763191" y="3476801"/>
              <a:ext cx="751841" cy="347627"/>
              <a:chOff x="9763191" y="3476801"/>
              <a:chExt cx="751841" cy="347627"/>
            </a:xfrm>
            <a:grpFill/>
          </p:grpSpPr>
          <p:pic>
            <p:nvPicPr>
              <p:cNvPr id="83" name="Picture 82">
                <a:extLst>
                  <a:ext uri="{FF2B5EF4-FFF2-40B4-BE49-F238E27FC236}">
                    <a16:creationId xmlns:a16="http://schemas.microsoft.com/office/drawing/2014/main" id="{580988A5-645B-4E4C-B0DB-F99CE5B29DC1}"/>
                  </a:ext>
                </a:extLst>
              </p:cNvPr>
              <p:cNvPicPr>
                <a:picLocks noChangeAspect="1"/>
              </p:cNvPicPr>
              <p:nvPr/>
            </p:nvPicPr>
            <p:blipFill>
              <a:blip r:embed="rId11"/>
              <a:stretch>
                <a:fillRect/>
              </a:stretch>
            </p:blipFill>
            <p:spPr>
              <a:xfrm>
                <a:off x="9763191" y="3476801"/>
                <a:ext cx="320616" cy="290558"/>
              </a:xfrm>
              <a:prstGeom prst="rect">
                <a:avLst/>
              </a:prstGeom>
              <a:grpFill/>
            </p:spPr>
          </p:pic>
          <p:sp>
            <p:nvSpPr>
              <p:cNvPr id="84" name="TextBox 83">
                <a:extLst>
                  <a:ext uri="{FF2B5EF4-FFF2-40B4-BE49-F238E27FC236}">
                    <a16:creationId xmlns:a16="http://schemas.microsoft.com/office/drawing/2014/main" id="{67FF3041-6537-4AF3-85BD-BAC3D02610DE}"/>
                  </a:ext>
                </a:extLst>
              </p:cNvPr>
              <p:cNvSpPr txBox="1"/>
              <p:nvPr/>
            </p:nvSpPr>
            <p:spPr>
              <a:xfrm>
                <a:off x="10117219" y="3498352"/>
                <a:ext cx="397813" cy="326076"/>
              </a:xfrm>
              <a:prstGeom prst="rect">
                <a:avLst/>
              </a:prstGeom>
              <a:grpFill/>
              <a:ln>
                <a:noFill/>
              </a:ln>
            </p:spPr>
            <p:txBody>
              <a:bodyPr wrap="none" lIns="0" tIns="27421" rIns="0" bIns="0" rtlCol="0">
                <a:noAutofit/>
              </a:bodyPr>
              <a:lstStyle/>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SQL Data</a:t>
                </a:r>
              </a:p>
              <a:p>
                <a:pPr marL="0" marR="0" lvl="0" indent="0" algn="l" defTabSz="913950" rtl="0" eaLnBrk="0" fontAlgn="base" latinLnBrk="0" hangingPunct="0">
                  <a:lnSpc>
                    <a:spcPts val="800"/>
                  </a:lnSpc>
                  <a:spcBef>
                    <a:spcPct val="0"/>
                  </a:spcBef>
                  <a:spcAft>
                    <a:spcPct val="0"/>
                  </a:spcAft>
                  <a:buClrTx/>
                  <a:buSzTx/>
                  <a:buFontTx/>
                  <a:buNone/>
                  <a:tabLst/>
                  <a:defRPr/>
                </a:pPr>
                <a:r>
                  <a:rPr kumimoji="0" lang="en-US" sz="750" b="0" i="0" u="none" strike="noStrike" kern="0" cap="none" spc="0" normalizeH="0" baseline="0" noProof="0">
                    <a:ln>
                      <a:noFill/>
                    </a:ln>
                    <a:solidFill>
                      <a:prstClr val="white"/>
                    </a:solidFill>
                    <a:effectLst/>
                    <a:uLnTx/>
                    <a:uFillTx/>
                    <a:latin typeface="Segoe UI Light" panose="020B0502040204020203" pitchFamily="34" charset="0"/>
                    <a:ea typeface="Arial Unicode MS" panose="020B0604020202020204" pitchFamily="34" charset="-128"/>
                    <a:cs typeface="Segoe UI Light" panose="020B0502040204020203" pitchFamily="34" charset="0"/>
                  </a:rPr>
                  <a:t>Warehouse</a:t>
                </a:r>
              </a:p>
            </p:txBody>
          </p:sp>
        </p:grpSp>
      </p:grpSp>
      <p:pic>
        <p:nvPicPr>
          <p:cNvPr id="95" name="Picture 2" descr="Image result for skype for business">
            <a:extLst>
              <a:ext uri="{FF2B5EF4-FFF2-40B4-BE49-F238E27FC236}">
                <a16:creationId xmlns:a16="http://schemas.microsoft.com/office/drawing/2014/main" id="{ADA3400A-9075-496B-B225-752617E2228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45001" y="1874844"/>
            <a:ext cx="871614" cy="806009"/>
          </a:xfrm>
          <a:prstGeom prst="rect">
            <a:avLst/>
          </a:prstGeom>
          <a:noFill/>
          <a:effectLst>
            <a:outerShdw blurRad="762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6" name="Picture 4" descr="Image result for Azure Maps Logo">
            <a:extLst>
              <a:ext uri="{FF2B5EF4-FFF2-40B4-BE49-F238E27FC236}">
                <a16:creationId xmlns:a16="http://schemas.microsoft.com/office/drawing/2014/main" id="{DD5B2F8E-EB4D-417A-A5FC-2FE2A600BC0A}"/>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5107" r="11628"/>
          <a:stretch/>
        </p:blipFill>
        <p:spPr bwMode="auto">
          <a:xfrm>
            <a:off x="4112730" y="3851903"/>
            <a:ext cx="979868" cy="699751"/>
          </a:xfrm>
          <a:prstGeom prst="rect">
            <a:avLst/>
          </a:prstGeom>
          <a:noFill/>
          <a:effectLst>
            <a:outerShdw blurRad="762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7" name="Picture 6" descr="See the source image">
            <a:extLst>
              <a:ext uri="{FF2B5EF4-FFF2-40B4-BE49-F238E27FC236}">
                <a16:creationId xmlns:a16="http://schemas.microsoft.com/office/drawing/2014/main" id="{F6B3CD62-A874-48E0-A311-1566866345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08387" y="2935038"/>
            <a:ext cx="778029" cy="765777"/>
          </a:xfrm>
          <a:prstGeom prst="rect">
            <a:avLst/>
          </a:prstGeom>
          <a:noFill/>
          <a:effectLst>
            <a:outerShdw blurRad="762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98" name="Graphic 1">
            <a:extLst>
              <a:ext uri="{FF2B5EF4-FFF2-40B4-BE49-F238E27FC236}">
                <a16:creationId xmlns:a16="http://schemas.microsoft.com/office/drawing/2014/main" id="{91FB380F-ED74-41AA-A39A-41929AD9BE3F}"/>
              </a:ext>
            </a:extLst>
          </p:cNvPr>
          <p:cNvGrpSpPr/>
          <p:nvPr/>
        </p:nvGrpSpPr>
        <p:grpSpPr>
          <a:xfrm>
            <a:off x="2084652" y="1924136"/>
            <a:ext cx="463802" cy="793895"/>
            <a:chOff x="2880536" y="196038"/>
            <a:chExt cx="1057275" cy="1809750"/>
          </a:xfrm>
        </p:grpSpPr>
        <p:sp>
          <p:nvSpPr>
            <p:cNvPr id="99" name="Freeform: Shape 747">
              <a:extLst>
                <a:ext uri="{FF2B5EF4-FFF2-40B4-BE49-F238E27FC236}">
                  <a16:creationId xmlns:a16="http://schemas.microsoft.com/office/drawing/2014/main" id="{E504A7BE-7FD5-47C2-B3D5-1D9E61D97831}"/>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00" name="Freeform: Shape 748">
              <a:extLst>
                <a:ext uri="{FF2B5EF4-FFF2-40B4-BE49-F238E27FC236}">
                  <a16:creationId xmlns:a16="http://schemas.microsoft.com/office/drawing/2014/main" id="{CABE89D9-01F0-4C87-A2BB-92E0EAB0020E}"/>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01" name="Freeform: Shape 749">
              <a:extLst>
                <a:ext uri="{FF2B5EF4-FFF2-40B4-BE49-F238E27FC236}">
                  <a16:creationId xmlns:a16="http://schemas.microsoft.com/office/drawing/2014/main" id="{F72B3A8F-1108-48AA-B3F2-C1A0C111E9D8}"/>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grpSp>
      <p:grpSp>
        <p:nvGrpSpPr>
          <p:cNvPr id="102" name="Graphic 1">
            <a:extLst>
              <a:ext uri="{FF2B5EF4-FFF2-40B4-BE49-F238E27FC236}">
                <a16:creationId xmlns:a16="http://schemas.microsoft.com/office/drawing/2014/main" id="{BE054213-642A-45DF-9A57-B46C3E8EF55D}"/>
              </a:ext>
            </a:extLst>
          </p:cNvPr>
          <p:cNvGrpSpPr/>
          <p:nvPr/>
        </p:nvGrpSpPr>
        <p:grpSpPr>
          <a:xfrm>
            <a:off x="2029668" y="4463505"/>
            <a:ext cx="463802" cy="793895"/>
            <a:chOff x="2880536" y="196038"/>
            <a:chExt cx="1057275" cy="1809750"/>
          </a:xfrm>
        </p:grpSpPr>
        <p:sp>
          <p:nvSpPr>
            <p:cNvPr id="103" name="Freeform: Shape 747">
              <a:extLst>
                <a:ext uri="{FF2B5EF4-FFF2-40B4-BE49-F238E27FC236}">
                  <a16:creationId xmlns:a16="http://schemas.microsoft.com/office/drawing/2014/main" id="{248BD574-D40B-4E1D-BDA4-FA3A96D48CF9}"/>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04" name="Freeform: Shape 748">
              <a:extLst>
                <a:ext uri="{FF2B5EF4-FFF2-40B4-BE49-F238E27FC236}">
                  <a16:creationId xmlns:a16="http://schemas.microsoft.com/office/drawing/2014/main" id="{D9252C7F-E05B-46BD-B916-ACD926945906}"/>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05" name="Freeform: Shape 749">
              <a:extLst>
                <a:ext uri="{FF2B5EF4-FFF2-40B4-BE49-F238E27FC236}">
                  <a16:creationId xmlns:a16="http://schemas.microsoft.com/office/drawing/2014/main" id="{ADE9EC96-FCF7-4A0E-9EC3-673ADD9D75A3}"/>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grpSp>
      <p:grpSp>
        <p:nvGrpSpPr>
          <p:cNvPr id="106" name="Graphic 1">
            <a:extLst>
              <a:ext uri="{FF2B5EF4-FFF2-40B4-BE49-F238E27FC236}">
                <a16:creationId xmlns:a16="http://schemas.microsoft.com/office/drawing/2014/main" id="{98CD620B-D378-4EFE-B924-8DBDF13FD059}"/>
              </a:ext>
            </a:extLst>
          </p:cNvPr>
          <p:cNvGrpSpPr/>
          <p:nvPr/>
        </p:nvGrpSpPr>
        <p:grpSpPr>
          <a:xfrm>
            <a:off x="2066558" y="3424216"/>
            <a:ext cx="463802" cy="793895"/>
            <a:chOff x="2880536" y="196038"/>
            <a:chExt cx="1057275" cy="1809750"/>
          </a:xfrm>
        </p:grpSpPr>
        <p:sp>
          <p:nvSpPr>
            <p:cNvPr id="107" name="Freeform: Shape 747">
              <a:extLst>
                <a:ext uri="{FF2B5EF4-FFF2-40B4-BE49-F238E27FC236}">
                  <a16:creationId xmlns:a16="http://schemas.microsoft.com/office/drawing/2014/main" id="{75FF100E-AD5E-4343-9699-9430C0201DB6}"/>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08" name="Freeform: Shape 748">
              <a:extLst>
                <a:ext uri="{FF2B5EF4-FFF2-40B4-BE49-F238E27FC236}">
                  <a16:creationId xmlns:a16="http://schemas.microsoft.com/office/drawing/2014/main" id="{B4625653-4A32-4122-A57C-545ECDBB147C}"/>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09" name="Freeform: Shape 749">
              <a:extLst>
                <a:ext uri="{FF2B5EF4-FFF2-40B4-BE49-F238E27FC236}">
                  <a16:creationId xmlns:a16="http://schemas.microsoft.com/office/drawing/2014/main" id="{1706182E-CC7F-4107-BEFF-C6D66267DE03}"/>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grpSp>
      <p:grpSp>
        <p:nvGrpSpPr>
          <p:cNvPr id="110" name="Graphic 1">
            <a:extLst>
              <a:ext uri="{FF2B5EF4-FFF2-40B4-BE49-F238E27FC236}">
                <a16:creationId xmlns:a16="http://schemas.microsoft.com/office/drawing/2014/main" id="{08069E4A-EB49-41D4-BC2E-689C14E16A27}"/>
              </a:ext>
            </a:extLst>
          </p:cNvPr>
          <p:cNvGrpSpPr/>
          <p:nvPr/>
        </p:nvGrpSpPr>
        <p:grpSpPr>
          <a:xfrm>
            <a:off x="4311164" y="4107958"/>
            <a:ext cx="463802" cy="793895"/>
            <a:chOff x="2880536" y="196038"/>
            <a:chExt cx="1057275" cy="1809750"/>
          </a:xfrm>
        </p:grpSpPr>
        <p:sp>
          <p:nvSpPr>
            <p:cNvPr id="111" name="Freeform: Shape 747">
              <a:extLst>
                <a:ext uri="{FF2B5EF4-FFF2-40B4-BE49-F238E27FC236}">
                  <a16:creationId xmlns:a16="http://schemas.microsoft.com/office/drawing/2014/main" id="{3BE3E6EA-3454-4F27-AD08-018B6311B9A4}"/>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12" name="Freeform: Shape 748">
              <a:extLst>
                <a:ext uri="{FF2B5EF4-FFF2-40B4-BE49-F238E27FC236}">
                  <a16:creationId xmlns:a16="http://schemas.microsoft.com/office/drawing/2014/main" id="{2634427E-E162-4DDC-862B-0E14DAA31F5B}"/>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13" name="Freeform: Shape 749">
              <a:extLst>
                <a:ext uri="{FF2B5EF4-FFF2-40B4-BE49-F238E27FC236}">
                  <a16:creationId xmlns:a16="http://schemas.microsoft.com/office/drawing/2014/main" id="{64C9A10A-EBD9-4F9D-B5F4-44971BC21B8A}"/>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grpSp>
      <p:grpSp>
        <p:nvGrpSpPr>
          <p:cNvPr id="114" name="Graphic 1">
            <a:extLst>
              <a:ext uri="{FF2B5EF4-FFF2-40B4-BE49-F238E27FC236}">
                <a16:creationId xmlns:a16="http://schemas.microsoft.com/office/drawing/2014/main" id="{A2EDDB2C-DC46-4A22-ACAB-99BC7FC821ED}"/>
              </a:ext>
            </a:extLst>
          </p:cNvPr>
          <p:cNvGrpSpPr/>
          <p:nvPr/>
        </p:nvGrpSpPr>
        <p:grpSpPr>
          <a:xfrm>
            <a:off x="4463328" y="2481692"/>
            <a:ext cx="463802" cy="793895"/>
            <a:chOff x="2880536" y="196038"/>
            <a:chExt cx="1057275" cy="1809750"/>
          </a:xfrm>
        </p:grpSpPr>
        <p:sp>
          <p:nvSpPr>
            <p:cNvPr id="115" name="Freeform: Shape 747">
              <a:extLst>
                <a:ext uri="{FF2B5EF4-FFF2-40B4-BE49-F238E27FC236}">
                  <a16:creationId xmlns:a16="http://schemas.microsoft.com/office/drawing/2014/main" id="{24497F6D-C567-49DB-A6B0-B72E91C63CB1}"/>
                </a:ext>
              </a:extLst>
            </p:cNvPr>
            <p:cNvSpPr/>
            <p:nvPr/>
          </p:nvSpPr>
          <p:spPr>
            <a:xfrm>
              <a:off x="2880536" y="196038"/>
              <a:ext cx="1057275" cy="1809750"/>
            </a:xfrm>
            <a:custGeom>
              <a:avLst/>
              <a:gdLst>
                <a:gd name="connsiteX0" fmla="*/ 391328 w 1057275"/>
                <a:gd name="connsiteY0" fmla="*/ 7144 h 1809750"/>
                <a:gd name="connsiteX1" fmla="*/ 224450 w 1057275"/>
                <a:gd name="connsiteY1" fmla="*/ 798290 h 1809750"/>
                <a:gd name="connsiteX2" fmla="*/ 136058 w 1057275"/>
                <a:gd name="connsiteY2" fmla="*/ 1340644 h 1809750"/>
                <a:gd name="connsiteX3" fmla="*/ 47285 w 1057275"/>
                <a:gd name="connsiteY3" fmla="*/ 963263 h 1809750"/>
                <a:gd name="connsiteX4" fmla="*/ 603259 w 1057275"/>
                <a:gd name="connsiteY4" fmla="*/ 1802606 h 1809750"/>
                <a:gd name="connsiteX5" fmla="*/ 888819 w 1057275"/>
                <a:gd name="connsiteY5" fmla="*/ 771239 h 1809750"/>
                <a:gd name="connsiteX6" fmla="*/ 836717 w 1057275"/>
                <a:gd name="connsiteY6" fmla="*/ 1157478 h 1809750"/>
                <a:gd name="connsiteX7" fmla="*/ 724417 w 1057275"/>
                <a:gd name="connsiteY7" fmla="*/ 738664 h 1809750"/>
                <a:gd name="connsiteX8" fmla="*/ 652218 w 1057275"/>
                <a:gd name="connsiteY8" fmla="*/ 262985 h 1809750"/>
                <a:gd name="connsiteX9" fmla="*/ 547919 w 1057275"/>
                <a:gd name="connsiteY9" fmla="*/ 543497 h 1809750"/>
                <a:gd name="connsiteX10" fmla="*/ 391328 w 1057275"/>
                <a:gd name="connsiteY10" fmla="*/ 7144 h 1809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7275" h="1809750">
                  <a:moveTo>
                    <a:pt x="391328" y="7144"/>
                  </a:moveTo>
                  <a:cubicBezTo>
                    <a:pt x="391328" y="7144"/>
                    <a:pt x="577828" y="340519"/>
                    <a:pt x="224450" y="798290"/>
                  </a:cubicBezTo>
                  <a:cubicBezTo>
                    <a:pt x="224450" y="798290"/>
                    <a:pt x="62525" y="966407"/>
                    <a:pt x="136058" y="1340644"/>
                  </a:cubicBezTo>
                  <a:cubicBezTo>
                    <a:pt x="136058" y="1340644"/>
                    <a:pt x="10614" y="1198626"/>
                    <a:pt x="47285" y="963263"/>
                  </a:cubicBezTo>
                  <a:cubicBezTo>
                    <a:pt x="47285" y="963263"/>
                    <a:pt x="-215414" y="1771555"/>
                    <a:pt x="603259" y="1802606"/>
                  </a:cubicBezTo>
                  <a:cubicBezTo>
                    <a:pt x="603259" y="1802606"/>
                    <a:pt x="1377737" y="1547717"/>
                    <a:pt x="888819" y="771239"/>
                  </a:cubicBezTo>
                  <a:cubicBezTo>
                    <a:pt x="888819" y="771239"/>
                    <a:pt x="932920" y="1088327"/>
                    <a:pt x="836717" y="1157478"/>
                  </a:cubicBezTo>
                  <a:cubicBezTo>
                    <a:pt x="836717" y="1157478"/>
                    <a:pt x="676316" y="1088327"/>
                    <a:pt x="724417" y="738664"/>
                  </a:cubicBezTo>
                  <a:cubicBezTo>
                    <a:pt x="724417" y="738664"/>
                    <a:pt x="812619" y="458153"/>
                    <a:pt x="652218" y="262985"/>
                  </a:cubicBezTo>
                  <a:cubicBezTo>
                    <a:pt x="652218" y="262985"/>
                    <a:pt x="652218" y="490633"/>
                    <a:pt x="547919" y="543497"/>
                  </a:cubicBezTo>
                  <a:cubicBezTo>
                    <a:pt x="548014" y="543592"/>
                    <a:pt x="667744" y="153734"/>
                    <a:pt x="391328" y="7144"/>
                  </a:cubicBezTo>
                  <a:close/>
                </a:path>
              </a:pathLst>
            </a:custGeom>
            <a:solidFill>
              <a:srgbClr val="FA2A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16" name="Freeform: Shape 748">
              <a:extLst>
                <a:ext uri="{FF2B5EF4-FFF2-40B4-BE49-F238E27FC236}">
                  <a16:creationId xmlns:a16="http://schemas.microsoft.com/office/drawing/2014/main" id="{3CA41F48-DCBF-4777-A74C-6786A8735797}"/>
                </a:ext>
              </a:extLst>
            </p:cNvPr>
            <p:cNvSpPr/>
            <p:nvPr/>
          </p:nvSpPr>
          <p:spPr>
            <a:xfrm>
              <a:off x="3104183" y="1008807"/>
              <a:ext cx="609600" cy="990600"/>
            </a:xfrm>
            <a:custGeom>
              <a:avLst/>
              <a:gdLst>
                <a:gd name="connsiteX0" fmla="*/ 519344 w 609600"/>
                <a:gd name="connsiteY0" fmla="*/ 922687 h 990600"/>
                <a:gd name="connsiteX1" fmla="*/ 511248 w 609600"/>
                <a:gd name="connsiteY1" fmla="*/ 444151 h 990600"/>
                <a:gd name="connsiteX2" fmla="*/ 481435 w 609600"/>
                <a:gd name="connsiteY2" fmla="*/ 665035 h 990600"/>
                <a:gd name="connsiteX3" fmla="*/ 417236 w 609600"/>
                <a:gd name="connsiteY3" fmla="*/ 425482 h 990600"/>
                <a:gd name="connsiteX4" fmla="*/ 375993 w 609600"/>
                <a:gd name="connsiteY4" fmla="*/ 153448 h 990600"/>
                <a:gd name="connsiteX5" fmla="*/ 316367 w 609600"/>
                <a:gd name="connsiteY5" fmla="*/ 313944 h 990600"/>
                <a:gd name="connsiteX6" fmla="*/ 226736 w 609600"/>
                <a:gd name="connsiteY6" fmla="*/ 7144 h 990600"/>
                <a:gd name="connsiteX7" fmla="*/ 131296 w 609600"/>
                <a:gd name="connsiteY7" fmla="*/ 459676 h 990600"/>
                <a:gd name="connsiteX8" fmla="*/ 80813 w 609600"/>
                <a:gd name="connsiteY8" fmla="*/ 769906 h 990600"/>
                <a:gd name="connsiteX9" fmla="*/ 30045 w 609600"/>
                <a:gd name="connsiteY9" fmla="*/ 554069 h 990600"/>
                <a:gd name="connsiteX10" fmla="*/ 77099 w 609600"/>
                <a:gd name="connsiteY10" fmla="*/ 927545 h 990600"/>
                <a:gd name="connsiteX11" fmla="*/ 379898 w 609600"/>
                <a:gd name="connsiteY11" fmla="*/ 990029 h 990600"/>
                <a:gd name="connsiteX12" fmla="*/ 519344 w 609600"/>
                <a:gd name="connsiteY12" fmla="*/ 922687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9600" h="990600">
                  <a:moveTo>
                    <a:pt x="519344" y="922687"/>
                  </a:moveTo>
                  <a:cubicBezTo>
                    <a:pt x="604212" y="832295"/>
                    <a:pt x="660029" y="680466"/>
                    <a:pt x="511248" y="444151"/>
                  </a:cubicBezTo>
                  <a:cubicBezTo>
                    <a:pt x="511248" y="444151"/>
                    <a:pt x="536489" y="625507"/>
                    <a:pt x="481435" y="665035"/>
                  </a:cubicBezTo>
                  <a:cubicBezTo>
                    <a:pt x="481435" y="665035"/>
                    <a:pt x="389709" y="625507"/>
                    <a:pt x="417236" y="425482"/>
                  </a:cubicBezTo>
                  <a:cubicBezTo>
                    <a:pt x="417236" y="425482"/>
                    <a:pt x="467719" y="264986"/>
                    <a:pt x="375993" y="153448"/>
                  </a:cubicBezTo>
                  <a:cubicBezTo>
                    <a:pt x="375993" y="153448"/>
                    <a:pt x="375993" y="283655"/>
                    <a:pt x="316367" y="313944"/>
                  </a:cubicBezTo>
                  <a:cubicBezTo>
                    <a:pt x="316367" y="313944"/>
                    <a:pt x="384851" y="90964"/>
                    <a:pt x="226736" y="7144"/>
                  </a:cubicBezTo>
                  <a:cubicBezTo>
                    <a:pt x="226736" y="7144"/>
                    <a:pt x="333416" y="197834"/>
                    <a:pt x="131296" y="459676"/>
                  </a:cubicBezTo>
                  <a:cubicBezTo>
                    <a:pt x="131296" y="459676"/>
                    <a:pt x="38618" y="555784"/>
                    <a:pt x="80813" y="769906"/>
                  </a:cubicBezTo>
                  <a:cubicBezTo>
                    <a:pt x="80813" y="769906"/>
                    <a:pt x="9090" y="688658"/>
                    <a:pt x="30045" y="554069"/>
                  </a:cubicBezTo>
                  <a:cubicBezTo>
                    <a:pt x="30045" y="554069"/>
                    <a:pt x="-45202" y="785908"/>
                    <a:pt x="77099" y="927545"/>
                  </a:cubicBezTo>
                  <a:cubicBezTo>
                    <a:pt x="156251" y="962597"/>
                    <a:pt x="255502" y="985266"/>
                    <a:pt x="379898" y="990029"/>
                  </a:cubicBezTo>
                  <a:cubicBezTo>
                    <a:pt x="379708" y="989838"/>
                    <a:pt x="441525" y="969455"/>
                    <a:pt x="519344" y="922687"/>
                  </a:cubicBezTo>
                  <a:close/>
                </a:path>
              </a:pathLst>
            </a:custGeom>
            <a:solidFill>
              <a:srgbClr val="F78D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sp>
          <p:nvSpPr>
            <p:cNvPr id="117" name="Freeform: Shape 749">
              <a:extLst>
                <a:ext uri="{FF2B5EF4-FFF2-40B4-BE49-F238E27FC236}">
                  <a16:creationId xmlns:a16="http://schemas.microsoft.com/office/drawing/2014/main" id="{1506CA51-3E4C-4854-8C1D-1BA3A3F80DD7}"/>
                </a:ext>
              </a:extLst>
            </p:cNvPr>
            <p:cNvSpPr/>
            <p:nvPr/>
          </p:nvSpPr>
          <p:spPr>
            <a:xfrm>
              <a:off x="3214882" y="1418096"/>
              <a:ext cx="381000" cy="581025"/>
            </a:xfrm>
            <a:custGeom>
              <a:avLst/>
              <a:gdLst>
                <a:gd name="connsiteX0" fmla="*/ 359783 w 381000"/>
                <a:gd name="connsiteY0" fmla="*/ 540734 h 581025"/>
                <a:gd name="connsiteX1" fmla="*/ 324064 w 381000"/>
                <a:gd name="connsiteY1" fmla="*/ 281845 h 581025"/>
                <a:gd name="connsiteX2" fmla="*/ 305300 w 381000"/>
                <a:gd name="connsiteY2" fmla="*/ 420719 h 581025"/>
                <a:gd name="connsiteX3" fmla="*/ 264914 w 381000"/>
                <a:gd name="connsiteY3" fmla="*/ 270129 h 581025"/>
                <a:gd name="connsiteX4" fmla="*/ 239006 w 381000"/>
                <a:gd name="connsiteY4" fmla="*/ 99155 h 581025"/>
                <a:gd name="connsiteX5" fmla="*/ 201477 w 381000"/>
                <a:gd name="connsiteY5" fmla="*/ 200025 h 581025"/>
                <a:gd name="connsiteX6" fmla="*/ 145184 w 381000"/>
                <a:gd name="connsiteY6" fmla="*/ 7144 h 581025"/>
                <a:gd name="connsiteX7" fmla="*/ 85177 w 381000"/>
                <a:gd name="connsiteY7" fmla="*/ 291560 h 581025"/>
                <a:gd name="connsiteX8" fmla="*/ 53459 w 381000"/>
                <a:gd name="connsiteY8" fmla="*/ 486537 h 581025"/>
                <a:gd name="connsiteX9" fmla="*/ 21550 w 381000"/>
                <a:gd name="connsiteY9" fmla="*/ 350901 h 581025"/>
                <a:gd name="connsiteX10" fmla="*/ 23264 w 381000"/>
                <a:gd name="connsiteY10" fmla="*/ 539972 h 581025"/>
                <a:gd name="connsiteX11" fmla="*/ 269009 w 381000"/>
                <a:gd name="connsiteY11" fmla="*/ 580644 h 581025"/>
                <a:gd name="connsiteX12" fmla="*/ 359783 w 381000"/>
                <a:gd name="connsiteY12" fmla="*/ 540734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000" h="581025">
                  <a:moveTo>
                    <a:pt x="359783" y="540734"/>
                  </a:moveTo>
                  <a:cubicBezTo>
                    <a:pt x="391596" y="482537"/>
                    <a:pt x="397597" y="398621"/>
                    <a:pt x="324064" y="281845"/>
                  </a:cubicBezTo>
                  <a:cubicBezTo>
                    <a:pt x="324064" y="281845"/>
                    <a:pt x="339875" y="395859"/>
                    <a:pt x="305300" y="420719"/>
                  </a:cubicBezTo>
                  <a:cubicBezTo>
                    <a:pt x="305300" y="420719"/>
                    <a:pt x="247673" y="395859"/>
                    <a:pt x="264914" y="270129"/>
                  </a:cubicBezTo>
                  <a:cubicBezTo>
                    <a:pt x="264914" y="270129"/>
                    <a:pt x="296632" y="169259"/>
                    <a:pt x="239006" y="99155"/>
                  </a:cubicBezTo>
                  <a:cubicBezTo>
                    <a:pt x="239006" y="99155"/>
                    <a:pt x="239006" y="180975"/>
                    <a:pt x="201477" y="200025"/>
                  </a:cubicBezTo>
                  <a:cubicBezTo>
                    <a:pt x="201477" y="200025"/>
                    <a:pt x="244530" y="59817"/>
                    <a:pt x="145184" y="7144"/>
                  </a:cubicBezTo>
                  <a:cubicBezTo>
                    <a:pt x="145184" y="7144"/>
                    <a:pt x="212240" y="126968"/>
                    <a:pt x="85177" y="291560"/>
                  </a:cubicBezTo>
                  <a:cubicBezTo>
                    <a:pt x="85177" y="291560"/>
                    <a:pt x="26979" y="351949"/>
                    <a:pt x="53459" y="486537"/>
                  </a:cubicBezTo>
                  <a:cubicBezTo>
                    <a:pt x="53459" y="486537"/>
                    <a:pt x="8405" y="435483"/>
                    <a:pt x="21550" y="350901"/>
                  </a:cubicBezTo>
                  <a:cubicBezTo>
                    <a:pt x="21550" y="350901"/>
                    <a:pt x="-11978" y="454247"/>
                    <a:pt x="23264" y="539972"/>
                  </a:cubicBezTo>
                  <a:cubicBezTo>
                    <a:pt x="91749" y="562451"/>
                    <a:pt x="172902" y="576929"/>
                    <a:pt x="269009" y="580644"/>
                  </a:cubicBezTo>
                  <a:cubicBezTo>
                    <a:pt x="269009" y="580549"/>
                    <a:pt x="306443" y="568262"/>
                    <a:pt x="359783" y="540734"/>
                  </a:cubicBezTo>
                  <a:close/>
                </a:path>
              </a:pathLst>
            </a:custGeom>
            <a:solidFill>
              <a:srgbClr val="FCD2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7282D"/>
                </a:solidFill>
                <a:effectLst/>
                <a:uLnTx/>
                <a:uFillTx/>
                <a:latin typeface="Arial"/>
                <a:ea typeface="+mn-ea"/>
                <a:cs typeface="+mn-cs"/>
              </a:endParaRPr>
            </a:p>
          </p:txBody>
        </p:sp>
      </p:grpSp>
      <p:pic>
        <p:nvPicPr>
          <p:cNvPr id="119" name="Picture 118" descr="Nakhla Sherezade Cardamom - pag 1 - Nakhla - HookahSpain">
            <a:extLst>
              <a:ext uri="{FF2B5EF4-FFF2-40B4-BE49-F238E27FC236}">
                <a16:creationId xmlns:a16="http://schemas.microsoft.com/office/drawing/2014/main" id="{0D2CE10C-4CF1-4413-8462-13C1D2763E10}"/>
              </a:ext>
            </a:extLst>
          </p:cNvPr>
          <p:cNvPicPr>
            <a:picLocks noChangeAspect="1"/>
          </p:cNvPicPr>
          <p:nvPr/>
        </p:nvPicPr>
        <p:blipFill>
          <a:blip r:embed="rId15">
            <a:alphaModFix/>
            <a:extLst>
              <a:ext uri="{BEBA8EAE-BF5A-486C-A8C5-ECC9F3942E4B}">
                <a14:imgProps xmlns:a14="http://schemas.microsoft.com/office/drawing/2010/main">
                  <a14:imgLayer r:embed="rId16">
                    <a14:imgEffect>
                      <a14:colorTemperature colorTemp="7200"/>
                    </a14:imgEffect>
                  </a14:imgLayer>
                </a14:imgProps>
              </a:ext>
              <a:ext uri="{28A0092B-C50C-407E-A947-70E740481C1C}">
                <a14:useLocalDpi xmlns:a14="http://schemas.microsoft.com/office/drawing/2010/main" val="0"/>
              </a:ext>
            </a:extLst>
          </a:blip>
          <a:stretch>
            <a:fillRect/>
          </a:stretch>
        </p:blipFill>
        <p:spPr>
          <a:xfrm>
            <a:off x="7941124" y="1560040"/>
            <a:ext cx="2068091" cy="2323698"/>
          </a:xfrm>
          <a:prstGeom prst="rect">
            <a:avLst/>
          </a:prstGeom>
        </p:spPr>
      </p:pic>
      <p:sp>
        <p:nvSpPr>
          <p:cNvPr id="122" name="Rectangle: Rounded Corners 121">
            <a:extLst>
              <a:ext uri="{FF2B5EF4-FFF2-40B4-BE49-F238E27FC236}">
                <a16:creationId xmlns:a16="http://schemas.microsoft.com/office/drawing/2014/main" id="{107B480D-8D58-4AE2-8D52-A0F8560D8091}"/>
              </a:ext>
            </a:extLst>
          </p:cNvPr>
          <p:cNvSpPr/>
          <p:nvPr/>
        </p:nvSpPr>
        <p:spPr>
          <a:xfrm>
            <a:off x="1444557" y="5636439"/>
            <a:ext cx="3348059" cy="871180"/>
          </a:xfrm>
          <a:prstGeom prst="roundRect">
            <a:avLst>
              <a:gd name="adj" fmla="val 9098"/>
            </a:avLst>
          </a:prstGeom>
          <a:solidFill>
            <a:srgbClr val="FAFAFF"/>
          </a:solidFill>
          <a:ln w="19050">
            <a:solidFill>
              <a:srgbClr val="862286"/>
            </a:solidFill>
          </a:ln>
          <a:effectLst>
            <a:outerShdw blurRad="50800" dist="889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962696"/>
                </a:solidFill>
                <a:effectLst/>
                <a:uLnTx/>
                <a:uFillTx/>
                <a:latin typeface="Source Sans Pro" panose="020B0503030403020204" pitchFamily="34" charset="0"/>
                <a:ea typeface="Source Sans Pro" panose="020B0503030403020204" pitchFamily="34" charset="0"/>
                <a:cs typeface="Calibri" panose="020F0502020204030204" pitchFamily="34" charset="0"/>
              </a:rPr>
              <a:t>Many key Azure services were unreachable</a:t>
            </a:r>
            <a:endParaRPr kumimoji="0" lang="en-US" sz="2400" b="0" i="0" u="none" strike="noStrike" kern="1200" cap="none" spc="0" normalizeH="0" baseline="0" noProof="0" dirty="0">
              <a:ln>
                <a:noFill/>
              </a:ln>
              <a:solidFill>
                <a:srgbClr val="962696"/>
              </a:solidFill>
              <a:effectLst/>
              <a:uLnTx/>
              <a:uFillTx/>
              <a:latin typeface="Source Sans Pro" panose="020B0503030403020204" pitchFamily="34" charset="0"/>
              <a:ea typeface="Source Sans Pro" panose="020B0503030403020204" pitchFamily="34" charset="0"/>
              <a:cs typeface="+mn-cs"/>
            </a:endParaRPr>
          </a:p>
        </p:txBody>
      </p:sp>
      <p:sp>
        <p:nvSpPr>
          <p:cNvPr id="2" name="Rectangle: Rounded Corners 27">
            <a:extLst>
              <a:ext uri="{FF2B5EF4-FFF2-40B4-BE49-F238E27FC236}">
                <a16:creationId xmlns:a16="http://schemas.microsoft.com/office/drawing/2014/main" id="{3D05902B-7BCA-47DC-B623-429C1A33D074}"/>
              </a:ext>
            </a:extLst>
          </p:cNvPr>
          <p:cNvSpPr/>
          <p:nvPr/>
        </p:nvSpPr>
        <p:spPr>
          <a:xfrm>
            <a:off x="6850791" y="4035794"/>
            <a:ext cx="4227825" cy="1292968"/>
          </a:xfrm>
          <a:prstGeom prst="roundRect">
            <a:avLst>
              <a:gd name="adj" fmla="val 5377"/>
            </a:avLst>
          </a:prstGeom>
          <a:solidFill>
            <a:srgbClr val="FFF9F9"/>
          </a:solidFill>
          <a:ln>
            <a:solidFill>
              <a:srgbClr val="B62B28"/>
            </a:solidFill>
          </a:ln>
          <a:effectLst>
            <a:outerShdw blurRad="50800" dist="889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62B28"/>
                </a:solidFill>
                <a:effectLst/>
                <a:uLnTx/>
                <a:uFillTx/>
                <a:latin typeface="Noto Sans" panose="020B0502040504020204" pitchFamily="34"/>
                <a:ea typeface="Noto Sans" panose="020B0502040504020204" pitchFamily="34"/>
                <a:cs typeface="Noto Sans" panose="020B0502040504020204" pitchFamily="34"/>
              </a:rPr>
              <a:t>Cause:</a:t>
            </a:r>
            <a:r>
              <a:rPr kumimoji="0" lang="en-US" sz="2400" b="0" i="0" u="none" strike="noStrike" kern="1200" cap="none" spc="0" normalizeH="0" baseline="0" noProof="0">
                <a:ln>
                  <a:noFill/>
                </a:ln>
                <a:solidFill>
                  <a:srgbClr val="B62B28"/>
                </a:solidFill>
                <a:effectLst/>
                <a:uLnTx/>
                <a:uFillTx/>
                <a:latin typeface="Noto Sans" panose="020B0502040504020204" pitchFamily="34"/>
                <a:ea typeface="Noto Sans" panose="020B0502040504020204" pitchFamily="34"/>
                <a:cs typeface="Noto Sans" panose="020B0502040504020204" pitchFamily="34"/>
              </a:rPr>
              <a:t> a one-line incorrect configuration change to a server during migration</a:t>
            </a:r>
          </a:p>
        </p:txBody>
      </p:sp>
      <p:sp>
        <p:nvSpPr>
          <p:cNvPr id="120" name="Rectangle: Rounded Corners 119">
            <a:extLst>
              <a:ext uri="{FF2B5EF4-FFF2-40B4-BE49-F238E27FC236}">
                <a16:creationId xmlns:a16="http://schemas.microsoft.com/office/drawing/2014/main" id="{6E8E4446-47A5-4D57-B06D-20C59ED0A840}"/>
              </a:ext>
            </a:extLst>
          </p:cNvPr>
          <p:cNvSpPr/>
          <p:nvPr/>
        </p:nvSpPr>
        <p:spPr>
          <a:xfrm>
            <a:off x="7558972" y="2715106"/>
            <a:ext cx="2795958" cy="483989"/>
          </a:xfrm>
          <a:prstGeom prst="roundRect">
            <a:avLst>
              <a:gd name="adj" fmla="val 9098"/>
            </a:avLst>
          </a:prstGeom>
          <a:solidFill>
            <a:srgbClr val="FFF2CC"/>
          </a:solidFill>
          <a:ln w="19050">
            <a:solidFill>
              <a:srgbClr val="957922"/>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957922"/>
                </a:solidFill>
                <a:effectLst/>
                <a:uLnTx/>
                <a:uFillTx/>
                <a:latin typeface="Source Sans Pro" panose="020B0503030403020204" pitchFamily="34" charset="0"/>
                <a:ea typeface="Source Sans Pro" panose="020B0503030403020204" pitchFamily="34" charset="0"/>
                <a:cs typeface="Calibri" panose="020F0502020204030204" pitchFamily="34" charset="0"/>
              </a:rPr>
              <a:t>20h impact duration</a:t>
            </a:r>
          </a:p>
        </p:txBody>
      </p:sp>
      <p:sp>
        <p:nvSpPr>
          <p:cNvPr id="5" name="Google Shape;65;p14">
            <a:extLst>
              <a:ext uri="{FF2B5EF4-FFF2-40B4-BE49-F238E27FC236}">
                <a16:creationId xmlns:a16="http://schemas.microsoft.com/office/drawing/2014/main" id="{F3939E82-1DF5-4DEF-94A0-4F7731CE5A18}"/>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marL="0" marR="0" lvl="0" indent="0" algn="ctr" defTabSz="914400" rtl="0" eaLnBrk="1" fontAlgn="auto" latinLnBrk="0" hangingPunct="1">
              <a:lnSpc>
                <a:spcPct val="100000"/>
              </a:lnSpc>
              <a:spcBef>
                <a:spcPts val="0"/>
              </a:spcBef>
              <a:spcAft>
                <a:spcPts val="0"/>
              </a:spcAft>
              <a:buClr>
                <a:srgbClr val="000000"/>
              </a:buClr>
              <a:buSzPts val="3000"/>
              <a:buFont typeface="Old Standard TT"/>
              <a:buNone/>
              <a:tabLst/>
              <a:defRPr/>
            </a:pPr>
            <a:r>
              <a:rPr kumimoji="0" lang="en-US" sz="3200" b="1" i="0" u="none" strike="noStrike" kern="0" cap="none" spc="0" normalizeH="0" baseline="0" noProof="0" dirty="0">
                <a:ln>
                  <a:noFill/>
                </a:ln>
                <a:solidFill>
                  <a:srgbClr val="546970"/>
                </a:solidFill>
                <a:effectLst/>
                <a:uLnTx/>
                <a:uFillTx/>
                <a:latin typeface="Bookman Old Style" panose="02050604050505020204" pitchFamily="18" charset="0"/>
                <a:sym typeface="Old Standard TT"/>
              </a:rPr>
              <a:t>DNS Misconfigurations lead to Service Disruptions</a:t>
            </a:r>
          </a:p>
        </p:txBody>
      </p:sp>
      <p:sp>
        <p:nvSpPr>
          <p:cNvPr id="118" name="Google Shape;65;p14">
            <a:extLst>
              <a:ext uri="{FF2B5EF4-FFF2-40B4-BE49-F238E27FC236}">
                <a16:creationId xmlns:a16="http://schemas.microsoft.com/office/drawing/2014/main" id="{E5B95B21-3D4B-4E55-BAE2-721C6E8848BD}"/>
              </a:ext>
            </a:extLst>
          </p:cNvPr>
          <p:cNvSpPr txBox="1">
            <a:spLocks/>
          </p:cNvSpPr>
          <p:nvPr/>
        </p:nvSpPr>
        <p:spPr>
          <a:xfrm>
            <a:off x="3451490" y="1186266"/>
            <a:ext cx="5210502"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marL="0" marR="0" lvl="0" indent="0" algn="l" defTabSz="914400" rtl="0" eaLnBrk="1" fontAlgn="auto" latinLnBrk="0" hangingPunct="1">
              <a:lnSpc>
                <a:spcPct val="100000"/>
              </a:lnSpc>
              <a:spcBef>
                <a:spcPts val="0"/>
              </a:spcBef>
              <a:spcAft>
                <a:spcPts val="0"/>
              </a:spcAft>
              <a:buClr>
                <a:srgbClr val="000000"/>
              </a:buClr>
              <a:buSzPts val="3000"/>
              <a:buFont typeface="Old Standard TT"/>
              <a:buNone/>
              <a:tabLst/>
              <a:defRPr/>
            </a:pPr>
            <a:r>
              <a:rPr kumimoji="0" lang="en-US" sz="2800" b="1" i="0" u="none" strike="noStrike" kern="0" cap="none" spc="0" normalizeH="0" baseline="0" noProof="0" dirty="0">
                <a:ln>
                  <a:noFill/>
                </a:ln>
                <a:solidFill>
                  <a:srgbClr val="808000"/>
                </a:solidFill>
                <a:effectLst/>
                <a:uLnTx/>
                <a:uFillTx/>
                <a:latin typeface="Bookman Old Style" panose="02050604050505020204" pitchFamily="18" charset="0"/>
                <a:sym typeface="Old Standard TT"/>
              </a:rPr>
              <a:t>Azure Global Outage, 2019</a:t>
            </a:r>
          </a:p>
        </p:txBody>
      </p:sp>
      <p:sp>
        <p:nvSpPr>
          <p:cNvPr id="121" name="Rectangle 120">
            <a:extLst>
              <a:ext uri="{FF2B5EF4-FFF2-40B4-BE49-F238E27FC236}">
                <a16:creationId xmlns:a16="http://schemas.microsoft.com/office/drawing/2014/main" id="{2B07EE86-7391-4CF9-99BD-7B1BB86EC315}"/>
              </a:ext>
            </a:extLst>
          </p:cNvPr>
          <p:cNvSpPr/>
          <p:nvPr/>
        </p:nvSpPr>
        <p:spPr>
          <a:xfrm>
            <a:off x="8987" y="1047070"/>
            <a:ext cx="12174453" cy="5601611"/>
          </a:xfrm>
          <a:prstGeom prst="rect">
            <a:avLst/>
          </a:prstGeom>
          <a:solidFill>
            <a:srgbClr val="FFFBEF">
              <a:alpha val="92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23" name="Rectangle: Rounded Corners 122">
            <a:extLst>
              <a:ext uri="{FF2B5EF4-FFF2-40B4-BE49-F238E27FC236}">
                <a16:creationId xmlns:a16="http://schemas.microsoft.com/office/drawing/2014/main" id="{C6DE955B-3BD5-408D-937B-C96465FA370E}"/>
              </a:ext>
            </a:extLst>
          </p:cNvPr>
          <p:cNvSpPr/>
          <p:nvPr/>
        </p:nvSpPr>
        <p:spPr>
          <a:xfrm>
            <a:off x="1312379" y="2628990"/>
            <a:ext cx="9390366" cy="1600021"/>
          </a:xfrm>
          <a:prstGeom prst="roundRect">
            <a:avLst>
              <a:gd name="adj" fmla="val 4205"/>
            </a:avLst>
          </a:prstGeom>
          <a:solidFill>
            <a:srgbClr val="FFF9F9"/>
          </a:solidFill>
          <a:ln w="19050">
            <a:solidFill>
              <a:srgbClr val="ED3636"/>
            </a:solidFill>
          </a:ln>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r>
              <a:rPr lang="en-US" sz="3200" b="1" dirty="0">
                <a:solidFill>
                  <a:srgbClr val="ED3636"/>
                </a:solidFill>
                <a:latin typeface="Source Sans Pro" panose="020B0503030403020204" pitchFamily="34" charset="0"/>
                <a:ea typeface="Source Sans Pro" panose="020B0503030403020204" pitchFamily="34" charset="0"/>
              </a:rPr>
              <a:t>DNS misconfigurations are disastrous</a:t>
            </a:r>
          </a:p>
          <a:p>
            <a:pPr marL="342900" indent="-342900">
              <a:buSzPct val="87000"/>
              <a:buFont typeface="Wingdings 3" panose="05040102010807070707" pitchFamily="18" charset="2"/>
              <a:buChar char="9"/>
            </a:pPr>
            <a:r>
              <a:rPr lang="en-US" sz="3200" dirty="0">
                <a:solidFill>
                  <a:srgbClr val="ED3636"/>
                </a:solidFill>
                <a:latin typeface="Source Sans Pro" panose="020B0503030403020204" pitchFamily="34" charset="0"/>
                <a:ea typeface="Source Sans Pro" panose="020B0503030403020204" pitchFamily="34" charset="0"/>
              </a:rPr>
              <a:t>DNS outages are global in nature (huge blast radius)</a:t>
            </a:r>
          </a:p>
          <a:p>
            <a:pPr marL="342900" indent="-342900">
              <a:buSzPct val="87000"/>
              <a:buFont typeface="Wingdings 3" panose="05040102010807070707" pitchFamily="18" charset="2"/>
              <a:buChar char="9"/>
            </a:pPr>
            <a:r>
              <a:rPr lang="en-US" sz="3200" dirty="0">
                <a:solidFill>
                  <a:srgbClr val="ED3636"/>
                </a:solidFill>
                <a:latin typeface="Source Sans Pro" panose="020B0503030403020204" pitchFamily="34" charset="0"/>
                <a:ea typeface="Source Sans Pro" panose="020B0503030403020204" pitchFamily="34" charset="0"/>
              </a:rPr>
              <a:t>Caching makes mitigation difficult (long duration)</a:t>
            </a:r>
          </a:p>
        </p:txBody>
      </p:sp>
    </p:spTree>
    <p:custDataLst>
      <p:tags r:id="rId1"/>
    </p:custDataLst>
    <p:extLst>
      <p:ext uri="{BB962C8B-B14F-4D97-AF65-F5344CB8AC3E}">
        <p14:creationId xmlns:p14="http://schemas.microsoft.com/office/powerpoint/2010/main" val="2755795701"/>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p14">
            <a:extLst>
              <a:ext uri="{FF2B5EF4-FFF2-40B4-BE49-F238E27FC236}">
                <a16:creationId xmlns:a16="http://schemas.microsoft.com/office/drawing/2014/main" id="{F3939E82-1DF5-4DEF-94A0-4F7731CE5A18}"/>
              </a:ext>
            </a:extLst>
          </p:cNvPr>
          <p:cNvSpPr txBox="1">
            <a:spLocks/>
          </p:cNvSpPr>
          <p:nvPr/>
        </p:nvSpPr>
        <p:spPr>
          <a:xfrm>
            <a:off x="568960" y="209319"/>
            <a:ext cx="11054080" cy="62583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DNS is way more complex than people think!</a:t>
            </a:r>
          </a:p>
        </p:txBody>
      </p:sp>
      <p:sp>
        <p:nvSpPr>
          <p:cNvPr id="121" name="Text Placeholder 2">
            <a:extLst>
              <a:ext uri="{FF2B5EF4-FFF2-40B4-BE49-F238E27FC236}">
                <a16:creationId xmlns:a16="http://schemas.microsoft.com/office/drawing/2014/main" id="{C5ED845C-6D7C-4B76-9883-52B8D74420A2}"/>
              </a:ext>
            </a:extLst>
          </p:cNvPr>
          <p:cNvSpPr txBox="1">
            <a:spLocks/>
          </p:cNvSpPr>
          <p:nvPr/>
        </p:nvSpPr>
        <p:spPr>
          <a:xfrm>
            <a:off x="568960" y="1545414"/>
            <a:ext cx="10609249" cy="453119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342900" indent="-342900">
              <a:buClr>
                <a:srgbClr val="657B83"/>
              </a:buClr>
              <a:buSzPct val="85000"/>
              <a:buFont typeface="Wingdings 2" panose="05020102010507070707" pitchFamily="18" charset="2"/>
              <a:buChar char=""/>
              <a:defRPr/>
            </a:pPr>
            <a:r>
              <a:rPr lang="en-US" sz="3000" b="1"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Nondeterminism</a:t>
            </a:r>
            <a:r>
              <a:rPr lang="en-US" sz="3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 in which nameserver to ask next</a:t>
            </a:r>
            <a:endParaRPr lang="en-US" sz="3000" kern="0" dirty="0">
              <a:solidFill>
                <a:schemeClr val="accent3">
                  <a:lumMod val="75000"/>
                </a:schemeClr>
              </a:solidFill>
              <a:latin typeface="Source Sans Pro" panose="020B0503030403020204" pitchFamily="34" charset="0"/>
              <a:ea typeface="Source Sans Pro" panose="020B0503030403020204" pitchFamily="34" charset="0"/>
              <a:cs typeface="Calibri" panose="020F0502020204030204" pitchFamily="34" charset="0"/>
            </a:endParaRPr>
          </a:p>
          <a:p>
            <a:pPr>
              <a:buClr>
                <a:srgbClr val="657B83"/>
              </a:buClr>
              <a:buSzPct val="85000"/>
              <a:defRPr/>
            </a:pPr>
            <a:endParaRPr lang="en-US" sz="3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endParaRPr>
          </a:p>
          <a:p>
            <a:pPr marL="342900" indent="-342900">
              <a:buClr>
                <a:srgbClr val="657B83"/>
              </a:buClr>
              <a:buSzPct val="85000"/>
              <a:buFont typeface="Wingdings 2" panose="05020102010507070707" pitchFamily="18" charset="2"/>
              <a:buChar char=""/>
              <a:defRPr/>
            </a:pPr>
            <a:r>
              <a:rPr lang="en-US" sz="3000" b="1"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Complex record types </a:t>
            </a:r>
            <a:r>
              <a:rPr lang="en-US" sz="3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each with unique semantics</a:t>
            </a:r>
          </a:p>
          <a:p>
            <a:pPr marL="914400" lvl="1" indent="-457200">
              <a:buClr>
                <a:srgbClr val="657B83"/>
              </a:buClr>
              <a:buSzPct val="85000"/>
              <a:buFont typeface="Wingdings" panose="05000000000000000000" pitchFamily="2" charset="2"/>
              <a:buChar char="§"/>
              <a:defRPr/>
            </a:pPr>
            <a:r>
              <a:rPr lang="en-US" sz="3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DNAME records:  domain rewrite</a:t>
            </a:r>
          </a:p>
          <a:p>
            <a:pPr marL="914400" lvl="1" indent="-457200">
              <a:buClr>
                <a:srgbClr val="657B83"/>
              </a:buClr>
              <a:buSzPct val="85000"/>
              <a:buFont typeface="Wingdings" panose="05000000000000000000" pitchFamily="2" charset="2"/>
              <a:buChar char="§"/>
              <a:defRPr/>
            </a:pPr>
            <a:r>
              <a:rPr lang="en-US" sz="3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CNAME records:  alias another domain name</a:t>
            </a:r>
          </a:p>
          <a:p>
            <a:pPr marL="914400" lvl="1" indent="-457200">
              <a:buClr>
                <a:srgbClr val="657B83"/>
              </a:buClr>
              <a:buSzPct val="85000"/>
              <a:buFont typeface="Wingdings" panose="05000000000000000000" pitchFamily="2" charset="2"/>
              <a:buChar char="§"/>
              <a:defRPr/>
            </a:pPr>
            <a:r>
              <a:rPr lang="en-US" sz="3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Wildcard records:  match anything not otherwise matched</a:t>
            </a:r>
          </a:p>
          <a:p>
            <a:pPr marL="914400" lvl="1" indent="-457200">
              <a:buClr>
                <a:srgbClr val="657B83"/>
              </a:buClr>
              <a:buSzPct val="85000"/>
              <a:buFont typeface="Wingdings" panose="05000000000000000000" pitchFamily="2" charset="2"/>
              <a:buChar char="§"/>
              <a:defRPr/>
            </a:pPr>
            <a:r>
              <a:rPr lang="en-US" sz="3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NS records:  nameserver redirection</a:t>
            </a:r>
          </a:p>
          <a:p>
            <a:pPr marL="914400" lvl="1" indent="-457200">
              <a:buClr>
                <a:srgbClr val="657B83"/>
              </a:buClr>
              <a:buSzPct val="85000"/>
              <a:buFont typeface="Wingdings" panose="05000000000000000000" pitchFamily="2" charset="2"/>
              <a:buChar char="§"/>
              <a:defRPr/>
            </a:pPr>
            <a:r>
              <a:rPr lang="en-US" sz="3000" b="1"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56</a:t>
            </a:r>
            <a:r>
              <a:rPr lang="en-US" sz="3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 other records types across </a:t>
            </a:r>
            <a:r>
              <a:rPr lang="en-US" sz="3000" b="1"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~30 </a:t>
            </a:r>
            <a:r>
              <a:rPr lang="en-US" sz="3000" kern="0" dirty="0">
                <a:solidFill>
                  <a:srgbClr val="657B83"/>
                </a:solidFill>
                <a:latin typeface="Source Sans Pro" panose="020B0503030403020204" pitchFamily="34" charset="0"/>
                <a:ea typeface="Source Sans Pro" panose="020B0503030403020204" pitchFamily="34" charset="0"/>
                <a:cs typeface="Calibri" panose="020F0502020204030204" pitchFamily="34" charset="0"/>
              </a:rPr>
              <a:t>RFCs</a:t>
            </a:r>
          </a:p>
        </p:txBody>
      </p:sp>
      <p:pic>
        <p:nvPicPr>
          <p:cNvPr id="6" name="Picture 2">
            <a:extLst>
              <a:ext uri="{FF2B5EF4-FFF2-40B4-BE49-F238E27FC236}">
                <a16:creationId xmlns:a16="http://schemas.microsoft.com/office/drawing/2014/main" id="{7895FB56-7702-4F1D-8BD1-053509B9C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947" y="3254257"/>
            <a:ext cx="2288163" cy="2293897"/>
          </a:xfrm>
          <a:prstGeom prst="rect">
            <a:avLst/>
          </a:prstGeom>
          <a:effectLst>
            <a:outerShdw blurRad="38100"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Speech Bubble: Oval 6">
            <a:extLst>
              <a:ext uri="{FF2B5EF4-FFF2-40B4-BE49-F238E27FC236}">
                <a16:creationId xmlns:a16="http://schemas.microsoft.com/office/drawing/2014/main" id="{BCF586D1-B42B-46E5-B23F-F9C44633CB6B}"/>
              </a:ext>
            </a:extLst>
          </p:cNvPr>
          <p:cNvSpPr/>
          <p:nvPr/>
        </p:nvSpPr>
        <p:spPr>
          <a:xfrm>
            <a:off x="3697485" y="1842258"/>
            <a:ext cx="4608060" cy="2380357"/>
          </a:xfrm>
          <a:prstGeom prst="wedgeEllipseCallout">
            <a:avLst>
              <a:gd name="adj1" fmla="val 48696"/>
              <a:gd name="adj2" fmla="val 49244"/>
            </a:avLst>
          </a:prstGeom>
          <a:solidFill>
            <a:srgbClr val="FFF1C9"/>
          </a:solidFill>
          <a:ln w="9525">
            <a:solidFill>
              <a:schemeClr val="tx1"/>
            </a:solidFill>
          </a:ln>
          <a:effectLst>
            <a:outerShdw blurRad="381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Palatino Linotype" panose="02040502050505030304" pitchFamily="18" charset="0"/>
                <a:ea typeface="+mn-ea"/>
                <a:cs typeface="+mn-cs"/>
              </a:rPr>
              <a:t>The DNS is a lot like chess; it’s a simple game in terms of the rules, but phenomenally complex in the way it can be played.</a:t>
            </a:r>
          </a:p>
        </p:txBody>
      </p:sp>
      <p:sp>
        <p:nvSpPr>
          <p:cNvPr id="8" name="TextBox 7">
            <a:extLst>
              <a:ext uri="{FF2B5EF4-FFF2-40B4-BE49-F238E27FC236}">
                <a16:creationId xmlns:a16="http://schemas.microsoft.com/office/drawing/2014/main" id="{B59E6A3F-C60D-4B05-B9E5-797FAC41A5B5}"/>
              </a:ext>
            </a:extLst>
          </p:cNvPr>
          <p:cNvSpPr txBox="1"/>
          <p:nvPr/>
        </p:nvSpPr>
        <p:spPr>
          <a:xfrm>
            <a:off x="7426762" y="5583243"/>
            <a:ext cx="2720531" cy="400110"/>
          </a:xfrm>
          <a:prstGeom prst="rect">
            <a:avLst/>
          </a:prstGeom>
          <a:noFill/>
        </p:spPr>
        <p:txBody>
          <a:bodyPr wrap="square" rtlCol="0">
            <a:spAutoFit/>
          </a:bodyPr>
          <a:lstStyle>
            <a:defPPr>
              <a:defRPr lang="en-US"/>
            </a:defPPr>
            <a:lvl1pPr algn="ctr">
              <a:defRPr sz="20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solidFill>
                  <a:srgbClr val="7030A0"/>
                </a:solidFill>
                <a:latin typeface="Source Sans Pro" panose="020B0503030403020204" pitchFamily="34" charset="0"/>
                <a:ea typeface="Source Sans Pro" panose="020B0503030403020204" pitchFamily="34" charset="0"/>
              </a:rPr>
              <a:t>Geoff Huston (APNIC)</a:t>
            </a:r>
          </a:p>
        </p:txBody>
      </p:sp>
    </p:spTree>
    <p:custDataLst>
      <p:tags r:id="rId1"/>
    </p:custDataLst>
    <p:extLst>
      <p:ext uri="{BB962C8B-B14F-4D97-AF65-F5344CB8AC3E}">
        <p14:creationId xmlns:p14="http://schemas.microsoft.com/office/powerpoint/2010/main" val="2054252972"/>
      </p:ext>
    </p:extLst>
  </p:cSld>
  <p:clrMapOvr>
    <a:masterClrMapping/>
  </p:clrMapOvr>
  <mc:AlternateContent xmlns:mc="http://schemas.openxmlformats.org/markup-compatibility/2006" xmlns:p14="http://schemas.microsoft.com/office/powerpoint/2010/main">
    <mc:Choice Requires="p14">
      <p:transition p14:dur="0" advTm="23278"/>
    </mc:Choice>
    <mc:Fallback xmlns="">
      <p:transition advTm="232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1">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65;p14">
            <a:extLst>
              <a:ext uri="{FF2B5EF4-FFF2-40B4-BE49-F238E27FC236}">
                <a16:creationId xmlns:a16="http://schemas.microsoft.com/office/drawing/2014/main" id="{902B8478-A37F-442A-A583-4F7ED2423004}"/>
              </a:ext>
            </a:extLst>
          </p:cNvPr>
          <p:cNvSpPr txBox="1">
            <a:spLocks/>
          </p:cNvSpPr>
          <p:nvPr/>
        </p:nvSpPr>
        <p:spPr>
          <a:xfrm>
            <a:off x="2723623" y="209319"/>
            <a:ext cx="6744755"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Examples Zone File Properties</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AC0EE2D-FD66-4167-A82A-4054F72D387E}"/>
                  </a:ext>
                </a:extLst>
              </p:cNvPr>
              <p:cNvSpPr txBox="1"/>
              <p:nvPr/>
            </p:nvSpPr>
            <p:spPr>
              <a:xfrm>
                <a:off x="1898073" y="2561560"/>
                <a:ext cx="8395855" cy="1569660"/>
              </a:xfrm>
              <a:prstGeom prst="rect">
                <a:avLst/>
              </a:prstGeom>
              <a:noFill/>
            </p:spPr>
            <p:txBody>
              <a:bodyPr wrap="square" rtlCol="0">
                <a:spAutoFit/>
              </a:bodyPr>
              <a:lstStyle/>
              <a:p>
                <a:pPr>
                  <a:buClr>
                    <a:srgbClr val="657B83"/>
                  </a:buClr>
                  <a:buSzPct val="80000"/>
                </a:pPr>
                <a14:m>
                  <m:oMath xmlns:m="http://schemas.openxmlformats.org/officeDocument/2006/math">
                    <m:sSub>
                      <m:sSubPr>
                        <m:ctrlPr>
                          <a:rPr lang="en-US" sz="2400" i="1" smtClean="0">
                            <a:solidFill>
                              <a:srgbClr val="657B83"/>
                            </a:solidFill>
                            <a:latin typeface="Cambria Math" panose="02040503050406030204" pitchFamily="18" charset="0"/>
                            <a:ea typeface="Source Sans Pro" panose="020B0503030403020204" pitchFamily="34" charset="0"/>
                          </a:rPr>
                        </m:ctrlPr>
                      </m:sSubPr>
                      <m:e>
                        <m:r>
                          <a:rPr lang="en-US" sz="2400" i="1">
                            <a:solidFill>
                              <a:srgbClr val="657B83"/>
                            </a:solidFill>
                            <a:latin typeface="Cambria Math" panose="02040503050406030204" pitchFamily="18" charset="0"/>
                            <a:ea typeface="Source Sans Pro" panose="020B0503030403020204" pitchFamily="34" charset="0"/>
                          </a:rPr>
                          <m:t>𝜑</m:t>
                        </m:r>
                      </m:e>
                      <m:sub>
                        <m:r>
                          <a:rPr lang="en-US" sz="2400" b="0" i="1" smtClean="0">
                            <a:solidFill>
                              <a:srgbClr val="657B83"/>
                            </a:solidFill>
                            <a:latin typeface="Cambria Math" panose="02040503050406030204" pitchFamily="18" charset="0"/>
                            <a:ea typeface="Source Sans Pro" panose="020B0503030403020204" pitchFamily="34" charset="0"/>
                          </a:rPr>
                          <m:t>1</m:t>
                        </m:r>
                      </m:sub>
                    </m:sSub>
                    <m:r>
                      <a:rPr lang="en-US" sz="2400" b="0" i="1" smtClean="0">
                        <a:solidFill>
                          <a:srgbClr val="657B83"/>
                        </a:solidFill>
                        <a:latin typeface="Cambria Math" panose="02040503050406030204" pitchFamily="18" charset="0"/>
                        <a:ea typeface="Source Sans Pro" panose="020B0503030403020204" pitchFamily="34" charset="0"/>
                      </a:rPr>
                      <m:t>≝</m:t>
                    </m:r>
                    <m:r>
                      <a:rPr lang="en-US" sz="2400" i="1" smtClean="0">
                        <a:solidFill>
                          <a:srgbClr val="657B83"/>
                        </a:solidFill>
                        <a:latin typeface="Cambria Math" panose="02040503050406030204" pitchFamily="18" charset="0"/>
                        <a:ea typeface="Source Sans Pro" panose="020B0503030403020204" pitchFamily="34" charset="0"/>
                      </a:rPr>
                      <m:t> </m:t>
                    </m:r>
                  </m:oMath>
                </a14:m>
                <a:r>
                  <a:rPr lang="en-US" sz="2400" dirty="0">
                    <a:solidFill>
                      <a:srgbClr val="657B83"/>
                    </a:solidFill>
                    <a:latin typeface="Lucida Sans Typewriter" panose="020B0509030504030204" pitchFamily="49" charset="0"/>
                    <a:ea typeface="Noto Mono" panose="020B0609030804020204" pitchFamily="49" charset="0"/>
                    <a:cs typeface="Noto Mono" panose="020B0609030804020204" pitchFamily="49" charset="0"/>
                  </a:rPr>
                  <a:t> ucla.edu. </a:t>
                </a:r>
                <a:r>
                  <a:rPr lang="en-US" sz="2400" dirty="0">
                    <a:solidFill>
                      <a:srgbClr val="657B83"/>
                    </a:solidFill>
                    <a:latin typeface="Noto Mono" panose="020B0609030804020204" pitchFamily="49" charset="0"/>
                    <a:ea typeface="Noto Mono" panose="020B0609030804020204" pitchFamily="49" charset="0"/>
                    <a:cs typeface="Noto Mono" panose="020B0609030804020204" pitchFamily="49" charset="0"/>
                  </a:rPr>
                  <a:t>a</a:t>
                </a:r>
                <a:r>
                  <a:rPr lang="en-US" sz="2400" dirty="0">
                    <a:solidFill>
                      <a:srgbClr val="657B83"/>
                    </a:solidFill>
                    <a:latin typeface="Source Sans Pro" panose="020B0503030403020204" pitchFamily="34" charset="0"/>
                    <a:ea typeface="Source Sans Pro" panose="020B0503030403020204" pitchFamily="34" charset="0"/>
                    <a:cs typeface="Noto Mono" panose="020B0609030804020204" pitchFamily="49" charset="0"/>
                  </a:rPr>
                  <a:t>lways resolves to </a:t>
                </a:r>
                <a:r>
                  <a:rPr lang="en-US" sz="2400" dirty="0">
                    <a:solidFill>
                      <a:srgbClr val="657B83"/>
                    </a:solidFill>
                    <a:latin typeface="Lucida Sans Typewriter" panose="020B0509030504030204" pitchFamily="49" charset="0"/>
                    <a:ea typeface="Noto Mono" panose="020B0609030804020204" pitchFamily="49" charset="0"/>
                    <a:cs typeface="Noto Mono" panose="020B0609030804020204" pitchFamily="49" charset="0"/>
                  </a:rPr>
                  <a:t>128.97.27.37</a:t>
                </a:r>
              </a:p>
              <a:p>
                <a:pPr>
                  <a:buClr>
                    <a:srgbClr val="657B83"/>
                  </a:buClr>
                  <a:buSzPct val="80000"/>
                </a:pPr>
                <a14:m>
                  <m:oMath xmlns:m="http://schemas.openxmlformats.org/officeDocument/2006/math">
                    <m:sSub>
                      <m:sSubPr>
                        <m:ctrlPr>
                          <a:rPr lang="en-US" sz="2400" b="0" i="1" smtClean="0">
                            <a:solidFill>
                              <a:srgbClr val="657B83"/>
                            </a:solidFill>
                            <a:latin typeface="Cambria Math" panose="02040503050406030204" pitchFamily="18" charset="0"/>
                            <a:ea typeface="Source Sans Pro" panose="020B0503030403020204" pitchFamily="34" charset="0"/>
                          </a:rPr>
                        </m:ctrlPr>
                      </m:sSubPr>
                      <m:e>
                        <m:r>
                          <a:rPr lang="en-US" sz="2400" b="0" i="1" smtClean="0">
                            <a:solidFill>
                              <a:srgbClr val="657B83"/>
                            </a:solidFill>
                            <a:latin typeface="Cambria Math" panose="02040503050406030204" pitchFamily="18" charset="0"/>
                            <a:ea typeface="Source Sans Pro" panose="020B0503030403020204" pitchFamily="34" charset="0"/>
                          </a:rPr>
                          <m:t>𝜑</m:t>
                        </m:r>
                      </m:e>
                      <m:sub>
                        <m:r>
                          <a:rPr lang="en-US" sz="2400" b="0" i="1" smtClean="0">
                            <a:solidFill>
                              <a:srgbClr val="657B83"/>
                            </a:solidFill>
                            <a:latin typeface="Cambria Math" panose="02040503050406030204" pitchFamily="18" charset="0"/>
                            <a:ea typeface="Source Sans Pro" panose="020B0503030403020204" pitchFamily="34" charset="0"/>
                          </a:rPr>
                          <m:t>2</m:t>
                        </m:r>
                      </m:sub>
                    </m:sSub>
                    <m:r>
                      <a:rPr lang="en-US" sz="2400" b="0" i="1" smtClean="0">
                        <a:solidFill>
                          <a:srgbClr val="657B83"/>
                        </a:solidFill>
                        <a:latin typeface="Cambria Math" panose="02040503050406030204" pitchFamily="18" charset="0"/>
                        <a:ea typeface="Cambria Math" panose="02040503050406030204" pitchFamily="18" charset="0"/>
                      </a:rPr>
                      <m:t>≝</m:t>
                    </m:r>
                    <m:r>
                      <a:rPr lang="en-US" sz="2400" b="0" i="1" smtClean="0">
                        <a:solidFill>
                          <a:srgbClr val="657B83"/>
                        </a:solidFill>
                        <a:latin typeface="Cambria Math" panose="02040503050406030204" pitchFamily="18" charset="0"/>
                        <a:ea typeface="Source Sans Pro" panose="020B0503030403020204" pitchFamily="34" charset="0"/>
                      </a:rPr>
                      <m:t> </m:t>
                    </m:r>
                  </m:oMath>
                </a14:m>
                <a:r>
                  <a:rPr lang="en-US" sz="2400" dirty="0">
                    <a:solidFill>
                      <a:srgbClr val="657B83"/>
                    </a:solidFill>
                    <a:latin typeface="Source Sans Pro" panose="020B0503030403020204" pitchFamily="34" charset="0"/>
                    <a:ea typeface="Source Sans Pro" panose="020B0503030403020204" pitchFamily="34" charset="0"/>
                  </a:rPr>
                  <a:t>   All queries return a consistent answer (the answer should 	be the same irrespective of the nameserver taken)</a:t>
                </a:r>
              </a:p>
              <a:p>
                <a:pPr>
                  <a:buClr>
                    <a:srgbClr val="657B83"/>
                  </a:buClr>
                  <a:buSzPct val="80000"/>
                </a:pPr>
                <a14:m>
                  <m:oMath xmlns:m="http://schemas.openxmlformats.org/officeDocument/2006/math">
                    <m:sSub>
                      <m:sSubPr>
                        <m:ctrlPr>
                          <a:rPr lang="en-US" sz="2400" i="1">
                            <a:solidFill>
                              <a:srgbClr val="657B83"/>
                            </a:solidFill>
                            <a:latin typeface="Cambria Math" panose="02040503050406030204" pitchFamily="18" charset="0"/>
                            <a:ea typeface="Source Sans Pro" panose="020B0503030403020204" pitchFamily="34" charset="0"/>
                          </a:rPr>
                        </m:ctrlPr>
                      </m:sSubPr>
                      <m:e>
                        <m:r>
                          <a:rPr lang="en-US" sz="2400" i="1">
                            <a:solidFill>
                              <a:srgbClr val="657B83"/>
                            </a:solidFill>
                            <a:latin typeface="Cambria Math" panose="02040503050406030204" pitchFamily="18" charset="0"/>
                            <a:ea typeface="Source Sans Pro" panose="020B0503030403020204" pitchFamily="34" charset="0"/>
                          </a:rPr>
                          <m:t>𝜑</m:t>
                        </m:r>
                      </m:e>
                      <m:sub>
                        <m:r>
                          <a:rPr lang="en-US" sz="2400" b="0" i="1" smtClean="0">
                            <a:solidFill>
                              <a:srgbClr val="657B83"/>
                            </a:solidFill>
                            <a:latin typeface="Cambria Math" panose="02040503050406030204" pitchFamily="18" charset="0"/>
                            <a:ea typeface="Source Sans Pro" panose="020B0503030403020204" pitchFamily="34" charset="0"/>
                          </a:rPr>
                          <m:t>3</m:t>
                        </m:r>
                      </m:sub>
                    </m:sSub>
                    <m:r>
                      <a:rPr lang="en-US" sz="2400" b="0" i="1" smtClean="0">
                        <a:solidFill>
                          <a:srgbClr val="657B83"/>
                        </a:solidFill>
                        <a:latin typeface="Cambria Math" panose="02040503050406030204" pitchFamily="18" charset="0"/>
                        <a:ea typeface="Source Sans Pro" panose="020B0503030403020204" pitchFamily="34" charset="0"/>
                      </a:rPr>
                      <m:t>≝</m:t>
                    </m:r>
                  </m:oMath>
                </a14:m>
                <a:r>
                  <a:rPr lang="en-US" sz="2400" dirty="0">
                    <a:solidFill>
                      <a:srgbClr val="657B83"/>
                    </a:solidFill>
                    <a:latin typeface="Source Sans Pro" panose="020B0503030403020204" pitchFamily="34" charset="0"/>
                    <a:ea typeface="Source Sans Pro" panose="020B0503030403020204" pitchFamily="34" charset="0"/>
                  </a:rPr>
                  <a:t> 	No query rewriting during resolution</a:t>
                </a:r>
              </a:p>
            </p:txBody>
          </p:sp>
        </mc:Choice>
        <mc:Fallback xmlns="">
          <p:sp>
            <p:nvSpPr>
              <p:cNvPr id="33" name="TextBox 32">
                <a:extLst>
                  <a:ext uri="{FF2B5EF4-FFF2-40B4-BE49-F238E27FC236}">
                    <a16:creationId xmlns:a16="http://schemas.microsoft.com/office/drawing/2014/main" id="{4AC0EE2D-FD66-4167-A82A-4054F72D387E}"/>
                  </a:ext>
                </a:extLst>
              </p:cNvPr>
              <p:cNvSpPr txBox="1">
                <a:spLocks noRot="1" noChangeAspect="1" noMove="1" noResize="1" noEditPoints="1" noAdjustHandles="1" noChangeArrowheads="1" noChangeShapeType="1" noTextEdit="1"/>
              </p:cNvSpPr>
              <p:nvPr/>
            </p:nvSpPr>
            <p:spPr>
              <a:xfrm>
                <a:off x="1898073" y="2561560"/>
                <a:ext cx="8395855" cy="1569660"/>
              </a:xfrm>
              <a:prstGeom prst="rect">
                <a:avLst/>
              </a:prstGeom>
              <a:blipFill>
                <a:blip r:embed="rId6"/>
                <a:stretch>
                  <a:fillRect l="-218" t="-3876" r="-1524" b="-775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245587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65;p14">
            <a:extLst>
              <a:ext uri="{FF2B5EF4-FFF2-40B4-BE49-F238E27FC236}">
                <a16:creationId xmlns:a16="http://schemas.microsoft.com/office/drawing/2014/main" id="{902B8478-A37F-442A-A583-4F7ED2423004}"/>
              </a:ext>
            </a:extLst>
          </p:cNvPr>
          <p:cNvSpPr txBox="1">
            <a:spLocks/>
          </p:cNvSpPr>
          <p:nvPr/>
        </p:nvSpPr>
        <p:spPr>
          <a:xfrm>
            <a:off x="2135321" y="209319"/>
            <a:ext cx="7921359"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Current DNS Management Practices</a:t>
            </a:r>
          </a:p>
        </p:txBody>
      </p:sp>
      <p:sp>
        <p:nvSpPr>
          <p:cNvPr id="47" name="Rectangle: Rounded Corners 46">
            <a:extLst>
              <a:ext uri="{FF2B5EF4-FFF2-40B4-BE49-F238E27FC236}">
                <a16:creationId xmlns:a16="http://schemas.microsoft.com/office/drawing/2014/main" id="{E5354927-89F5-4022-85BC-1D72CBB09B45}"/>
              </a:ext>
            </a:extLst>
          </p:cNvPr>
          <p:cNvSpPr/>
          <p:nvPr/>
        </p:nvSpPr>
        <p:spPr>
          <a:xfrm>
            <a:off x="1112382" y="1273225"/>
            <a:ext cx="4195379" cy="483989"/>
          </a:xfrm>
          <a:prstGeom prst="roundRect">
            <a:avLst>
              <a:gd name="adj" fmla="val 9098"/>
            </a:avLst>
          </a:prstGeom>
          <a:solidFill>
            <a:srgbClr val="FAFAFF"/>
          </a:solidFill>
          <a:ln w="19050">
            <a:solidFill>
              <a:srgbClr val="862286"/>
            </a:solidFill>
          </a:ln>
          <a:effectLst>
            <a:outerShdw blurRad="50800" dist="254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en-US" sz="2400" dirty="0">
                <a:solidFill>
                  <a:srgbClr val="962696"/>
                </a:solidFill>
                <a:latin typeface="Source Sans Pro" panose="020B0503030403020204" pitchFamily="34" charset="0"/>
                <a:ea typeface="Source Sans Pro" panose="020B0503030403020204" pitchFamily="34" charset="0"/>
                <a:cs typeface="Calibri" panose="020F0502020204030204" pitchFamily="34" charset="0"/>
              </a:rPr>
              <a:t>Black-box Testing &amp; Monitoring</a:t>
            </a:r>
            <a:endParaRPr lang="en-US" sz="2400" dirty="0">
              <a:solidFill>
                <a:srgbClr val="962696"/>
              </a:solidFill>
              <a:latin typeface="Source Sans Pro" panose="020B0503030403020204" pitchFamily="34" charset="0"/>
              <a:ea typeface="Source Sans Pro" panose="020B0503030403020204" pitchFamily="34" charset="0"/>
            </a:endParaRPr>
          </a:p>
        </p:txBody>
      </p:sp>
      <p:cxnSp>
        <p:nvCxnSpPr>
          <p:cNvPr id="48" name="Straight Arrow Connector 47">
            <a:extLst>
              <a:ext uri="{FF2B5EF4-FFF2-40B4-BE49-F238E27FC236}">
                <a16:creationId xmlns:a16="http://schemas.microsoft.com/office/drawing/2014/main" id="{651B5CC3-85F6-49A0-BF92-4ACD0E13D817}"/>
              </a:ext>
            </a:extLst>
          </p:cNvPr>
          <p:cNvCxnSpPr>
            <a:cxnSpLocks/>
          </p:cNvCxnSpPr>
          <p:nvPr/>
        </p:nvCxnSpPr>
        <p:spPr>
          <a:xfrm>
            <a:off x="2008285" y="3270586"/>
            <a:ext cx="2536945" cy="0"/>
          </a:xfrm>
          <a:prstGeom prst="straightConnector1">
            <a:avLst/>
          </a:prstGeom>
          <a:ln w="50800">
            <a:solidFill>
              <a:srgbClr val="657B83">
                <a:alpha val="78000"/>
              </a:srgbClr>
            </a:solidFill>
            <a:prstDash val="solid"/>
            <a:tailEnd type="triangle"/>
          </a:ln>
          <a:effectLst>
            <a:outerShdw blurRad="508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4D01DA2A-3579-4068-A91B-B64BB8F61661}"/>
                  </a:ext>
                </a:extLst>
              </p:cNvPr>
              <p:cNvSpPr txBox="1"/>
              <p:nvPr/>
            </p:nvSpPr>
            <p:spPr>
              <a:xfrm>
                <a:off x="1724329" y="2655957"/>
                <a:ext cx="30638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657B83"/>
                              </a:solidFill>
                              <a:latin typeface="Cambria Math" panose="02040503050406030204" pitchFamily="18" charset="0"/>
                            </a:rPr>
                          </m:ctrlPr>
                        </m:sSubPr>
                        <m:e>
                          <m:r>
                            <a:rPr lang="en-US" sz="2800" b="1" i="1" smtClean="0">
                              <a:solidFill>
                                <a:srgbClr val="657B83"/>
                              </a:solidFill>
                              <a:latin typeface="Cambria Math" panose="02040503050406030204" pitchFamily="18" charset="0"/>
                            </a:rPr>
                            <m:t>𝒒</m:t>
                          </m:r>
                        </m:e>
                        <m:sub>
                          <m:r>
                            <a:rPr lang="en-US" sz="2800" b="1" i="1" smtClean="0">
                              <a:solidFill>
                                <a:srgbClr val="657B83"/>
                              </a:solidFill>
                              <a:latin typeface="Cambria Math" panose="02040503050406030204" pitchFamily="18" charset="0"/>
                            </a:rPr>
                            <m:t>𝟏</m:t>
                          </m:r>
                        </m:sub>
                      </m:sSub>
                      <m:r>
                        <a:rPr lang="en-US" sz="2800" b="1" i="1" smtClean="0">
                          <a:solidFill>
                            <a:srgbClr val="657B83"/>
                          </a:solidFill>
                          <a:latin typeface="Cambria Math" panose="02040503050406030204" pitchFamily="18" charset="0"/>
                        </a:rPr>
                        <m:t>, </m:t>
                      </m:r>
                      <m:sSub>
                        <m:sSubPr>
                          <m:ctrlPr>
                            <a:rPr lang="en-US" sz="2800" b="1" i="1" smtClean="0">
                              <a:solidFill>
                                <a:srgbClr val="657B83"/>
                              </a:solidFill>
                              <a:latin typeface="Cambria Math" panose="02040503050406030204" pitchFamily="18" charset="0"/>
                            </a:rPr>
                          </m:ctrlPr>
                        </m:sSubPr>
                        <m:e>
                          <m:r>
                            <a:rPr lang="en-US" sz="2800" b="1" i="1" smtClean="0">
                              <a:solidFill>
                                <a:srgbClr val="657B83"/>
                              </a:solidFill>
                              <a:latin typeface="Cambria Math" panose="02040503050406030204" pitchFamily="18" charset="0"/>
                            </a:rPr>
                            <m:t>𝒒</m:t>
                          </m:r>
                        </m:e>
                        <m:sub>
                          <m:r>
                            <a:rPr lang="en-US" sz="2800" b="1" i="1" smtClean="0">
                              <a:solidFill>
                                <a:srgbClr val="657B83"/>
                              </a:solidFill>
                              <a:latin typeface="Cambria Math" panose="02040503050406030204" pitchFamily="18" charset="0"/>
                            </a:rPr>
                            <m:t>𝟐</m:t>
                          </m:r>
                        </m:sub>
                      </m:sSub>
                      <m:r>
                        <a:rPr lang="en-US" sz="2800" b="1" i="1" smtClean="0">
                          <a:solidFill>
                            <a:srgbClr val="657B83"/>
                          </a:solidFill>
                          <a:latin typeface="Cambria Math" panose="02040503050406030204" pitchFamily="18" charset="0"/>
                        </a:rPr>
                        <m:t>, </m:t>
                      </m:r>
                      <m:sSub>
                        <m:sSubPr>
                          <m:ctrlPr>
                            <a:rPr lang="en-US" sz="2800" b="1" i="1" smtClean="0">
                              <a:solidFill>
                                <a:srgbClr val="657B83"/>
                              </a:solidFill>
                              <a:latin typeface="Cambria Math" panose="02040503050406030204" pitchFamily="18" charset="0"/>
                            </a:rPr>
                          </m:ctrlPr>
                        </m:sSubPr>
                        <m:e>
                          <m:r>
                            <a:rPr lang="en-US" sz="2800" b="1" i="1" smtClean="0">
                              <a:solidFill>
                                <a:srgbClr val="657B83"/>
                              </a:solidFill>
                              <a:latin typeface="Cambria Math" panose="02040503050406030204" pitchFamily="18" charset="0"/>
                            </a:rPr>
                            <m:t>𝒒</m:t>
                          </m:r>
                        </m:e>
                        <m:sub>
                          <m:r>
                            <a:rPr lang="en-US" sz="2800" b="1" i="1" smtClean="0">
                              <a:solidFill>
                                <a:srgbClr val="657B83"/>
                              </a:solidFill>
                              <a:latin typeface="Cambria Math" panose="02040503050406030204" pitchFamily="18" charset="0"/>
                            </a:rPr>
                            <m:t>𝟑</m:t>
                          </m:r>
                        </m:sub>
                      </m:sSub>
                      <m:r>
                        <a:rPr lang="en-US" sz="2800" b="1" i="1" smtClean="0">
                          <a:solidFill>
                            <a:srgbClr val="657B83"/>
                          </a:solidFill>
                          <a:latin typeface="Cambria Math" panose="02040503050406030204" pitchFamily="18" charset="0"/>
                        </a:rPr>
                        <m:t>, …</m:t>
                      </m:r>
                      <m:sSub>
                        <m:sSubPr>
                          <m:ctrlPr>
                            <a:rPr lang="en-US" sz="2800" b="1" i="1" smtClean="0">
                              <a:solidFill>
                                <a:srgbClr val="657B83"/>
                              </a:solidFill>
                              <a:latin typeface="Cambria Math" panose="02040503050406030204" pitchFamily="18" charset="0"/>
                            </a:rPr>
                          </m:ctrlPr>
                        </m:sSubPr>
                        <m:e>
                          <m:r>
                            <a:rPr lang="en-US" sz="2800" b="1" i="1" smtClean="0">
                              <a:solidFill>
                                <a:srgbClr val="657B83"/>
                              </a:solidFill>
                              <a:latin typeface="Cambria Math" panose="02040503050406030204" pitchFamily="18" charset="0"/>
                            </a:rPr>
                            <m:t>𝒒</m:t>
                          </m:r>
                        </m:e>
                        <m:sub>
                          <m:r>
                            <a:rPr lang="en-US" sz="2800" b="1" i="1" smtClean="0">
                              <a:solidFill>
                                <a:srgbClr val="657B83"/>
                              </a:solidFill>
                              <a:latin typeface="Cambria Math" panose="02040503050406030204" pitchFamily="18" charset="0"/>
                            </a:rPr>
                            <m:t>𝒏</m:t>
                          </m:r>
                        </m:sub>
                      </m:sSub>
                    </m:oMath>
                  </m:oMathPara>
                </a14:m>
                <a:endParaRPr lang="en-US" sz="2800" b="1">
                  <a:solidFill>
                    <a:srgbClr val="657B83"/>
                  </a:solidFill>
                </a:endParaRPr>
              </a:p>
            </p:txBody>
          </p:sp>
        </mc:Choice>
        <mc:Fallback xmlns="">
          <p:sp>
            <p:nvSpPr>
              <p:cNvPr id="49" name="TextBox 48">
                <a:extLst>
                  <a:ext uri="{FF2B5EF4-FFF2-40B4-BE49-F238E27FC236}">
                    <a16:creationId xmlns:a16="http://schemas.microsoft.com/office/drawing/2014/main" id="{4D01DA2A-3579-4068-A91B-B64BB8F61661}"/>
                  </a:ext>
                </a:extLst>
              </p:cNvPr>
              <p:cNvSpPr txBox="1">
                <a:spLocks noRot="1" noChangeAspect="1" noMove="1" noResize="1" noEditPoints="1" noAdjustHandles="1" noChangeArrowheads="1" noChangeShapeType="1" noTextEdit="1"/>
              </p:cNvSpPr>
              <p:nvPr/>
            </p:nvSpPr>
            <p:spPr>
              <a:xfrm>
                <a:off x="1724329" y="2655957"/>
                <a:ext cx="3063829" cy="523220"/>
              </a:xfrm>
              <a:prstGeom prst="rect">
                <a:avLst/>
              </a:prstGeom>
              <a:blipFill>
                <a:blip r:embed="rId6"/>
                <a:stretch>
                  <a:fillRect/>
                </a:stretch>
              </a:blipFill>
            </p:spPr>
            <p:txBody>
              <a:bodyPr/>
              <a:lstStyle/>
              <a:p>
                <a:r>
                  <a:rPr lang="en-US">
                    <a:noFill/>
                  </a:rPr>
                  <a:t> </a:t>
                </a:r>
              </a:p>
            </p:txBody>
          </p:sp>
        </mc:Fallback>
      </mc:AlternateContent>
      <p:sp>
        <p:nvSpPr>
          <p:cNvPr id="50" name="Rectangle: Rounded Corners 49">
            <a:extLst>
              <a:ext uri="{FF2B5EF4-FFF2-40B4-BE49-F238E27FC236}">
                <a16:creationId xmlns:a16="http://schemas.microsoft.com/office/drawing/2014/main" id="{701257A6-DF00-49BB-BCE7-B11C29DD5E7A}"/>
              </a:ext>
            </a:extLst>
          </p:cNvPr>
          <p:cNvSpPr/>
          <p:nvPr/>
        </p:nvSpPr>
        <p:spPr>
          <a:xfrm>
            <a:off x="4688849" y="2956004"/>
            <a:ext cx="2104567" cy="1164865"/>
          </a:xfrm>
          <a:prstGeom prst="roundRect">
            <a:avLst>
              <a:gd name="adj" fmla="val 10459"/>
            </a:avLst>
          </a:prstGeom>
          <a:ln>
            <a:noFill/>
          </a:ln>
          <a:effectLst>
            <a:outerShdw blurRad="50800" dist="25400" dir="2700000" algn="tl" rotWithShape="0">
              <a:prstClr val="black">
                <a:alpha val="3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b="1">
                <a:solidFill>
                  <a:schemeClr val="bg1"/>
                </a:solidFill>
                <a:latin typeface="Montserrat Medium" panose="00000600000000000000" pitchFamily="2" charset="0"/>
              </a:rPr>
              <a:t>DNS</a:t>
            </a:r>
            <a:endParaRPr lang="en-US" b="1">
              <a:solidFill>
                <a:schemeClr val="bg1"/>
              </a:solidFill>
              <a:latin typeface="Montserrat Medium" panose="00000600000000000000" pitchFamily="2" charset="0"/>
            </a:endParaRPr>
          </a:p>
        </p:txBody>
      </p:sp>
      <p:cxnSp>
        <p:nvCxnSpPr>
          <p:cNvPr id="51" name="Straight Arrow Connector 50">
            <a:extLst>
              <a:ext uri="{FF2B5EF4-FFF2-40B4-BE49-F238E27FC236}">
                <a16:creationId xmlns:a16="http://schemas.microsoft.com/office/drawing/2014/main" id="{EDF245EB-D4F3-481E-B5FD-4533FD38556C}"/>
              </a:ext>
            </a:extLst>
          </p:cNvPr>
          <p:cNvCxnSpPr>
            <a:cxnSpLocks/>
          </p:cNvCxnSpPr>
          <p:nvPr/>
        </p:nvCxnSpPr>
        <p:spPr>
          <a:xfrm flipH="1">
            <a:off x="2008285" y="3715509"/>
            <a:ext cx="2403575" cy="13227"/>
          </a:xfrm>
          <a:prstGeom prst="straightConnector1">
            <a:avLst/>
          </a:prstGeom>
          <a:ln w="50800">
            <a:solidFill>
              <a:srgbClr val="657B83">
                <a:alpha val="78000"/>
              </a:srgbClr>
            </a:solidFill>
            <a:prstDash val="solid"/>
            <a:tailEnd type="triangle"/>
          </a:ln>
          <a:effectLst>
            <a:outerShdw blurRad="50800" dist="254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6DB0D612-11D8-472C-9307-0CE65D13845A}"/>
              </a:ext>
            </a:extLst>
          </p:cNvPr>
          <p:cNvGrpSpPr/>
          <p:nvPr/>
        </p:nvGrpSpPr>
        <p:grpSpPr>
          <a:xfrm>
            <a:off x="-146460" y="2365950"/>
            <a:ext cx="2720531" cy="2219845"/>
            <a:chOff x="4735734" y="4119370"/>
            <a:chExt cx="2720531" cy="2219845"/>
          </a:xfrm>
        </p:grpSpPr>
        <p:sp>
          <p:nvSpPr>
            <p:cNvPr id="54" name="TextBox 53">
              <a:extLst>
                <a:ext uri="{FF2B5EF4-FFF2-40B4-BE49-F238E27FC236}">
                  <a16:creationId xmlns:a16="http://schemas.microsoft.com/office/drawing/2014/main" id="{49C6A013-D01C-4150-9267-D93084C5E5A3}"/>
                </a:ext>
              </a:extLst>
            </p:cNvPr>
            <p:cNvSpPr txBox="1"/>
            <p:nvPr/>
          </p:nvSpPr>
          <p:spPr>
            <a:xfrm>
              <a:off x="4735734" y="5939105"/>
              <a:ext cx="2720531" cy="400110"/>
            </a:xfrm>
            <a:prstGeom prst="rect">
              <a:avLst/>
            </a:prstGeom>
            <a:noFill/>
          </p:spPr>
          <p:txBody>
            <a:bodyPr wrap="square" rtlCol="0">
              <a:spAutoFit/>
            </a:bodyPr>
            <a:lstStyle>
              <a:defPPr>
                <a:defRPr lang="en-US"/>
              </a:defPPr>
              <a:lvl1pPr algn="ctr">
                <a:defRPr sz="2000" b="1">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r>
                <a:rPr lang="en-US">
                  <a:solidFill>
                    <a:srgbClr val="546970"/>
                  </a:solidFill>
                  <a:latin typeface="Source Sans Pro" panose="020B0503030403020204" pitchFamily="34" charset="0"/>
                  <a:ea typeface="Source Sans Pro" panose="020B0503030403020204" pitchFamily="34" charset="0"/>
                </a:rPr>
                <a:t>DNS Engineer</a:t>
              </a:r>
            </a:p>
          </p:txBody>
        </p:sp>
        <p:grpSp>
          <p:nvGrpSpPr>
            <p:cNvPr id="55" name="Group 54">
              <a:extLst>
                <a:ext uri="{FF2B5EF4-FFF2-40B4-BE49-F238E27FC236}">
                  <a16:creationId xmlns:a16="http://schemas.microsoft.com/office/drawing/2014/main" id="{3EE1711F-D217-4C67-96EB-D2F832E0E91B}"/>
                </a:ext>
              </a:extLst>
            </p:cNvPr>
            <p:cNvGrpSpPr/>
            <p:nvPr/>
          </p:nvGrpSpPr>
          <p:grpSpPr>
            <a:xfrm>
              <a:off x="5363742" y="4119370"/>
              <a:ext cx="1388317" cy="1805150"/>
              <a:chOff x="1437138" y="-3000903"/>
              <a:chExt cx="1847850" cy="2402655"/>
            </a:xfrm>
          </p:grpSpPr>
          <p:grpSp>
            <p:nvGrpSpPr>
              <p:cNvPr id="56" name="Graphic 34">
                <a:extLst>
                  <a:ext uri="{FF2B5EF4-FFF2-40B4-BE49-F238E27FC236}">
                    <a16:creationId xmlns:a16="http://schemas.microsoft.com/office/drawing/2014/main" id="{C96982ED-6CE4-48A0-8F43-B401FAEBA49B}"/>
                  </a:ext>
                </a:extLst>
              </p:cNvPr>
              <p:cNvGrpSpPr/>
              <p:nvPr/>
            </p:nvGrpSpPr>
            <p:grpSpPr>
              <a:xfrm>
                <a:off x="1437138" y="-3000903"/>
                <a:ext cx="1847850" cy="2076450"/>
                <a:chOff x="834457" y="2390775"/>
                <a:chExt cx="1847850" cy="2076450"/>
              </a:xfrm>
            </p:grpSpPr>
            <p:sp>
              <p:nvSpPr>
                <p:cNvPr id="63" name="Freeform: Shape 62">
                  <a:extLst>
                    <a:ext uri="{FF2B5EF4-FFF2-40B4-BE49-F238E27FC236}">
                      <a16:creationId xmlns:a16="http://schemas.microsoft.com/office/drawing/2014/main" id="{9860BC17-7032-4663-B431-ADF4C87AE458}"/>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rgbClr val="FFDECC"/>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60AA279F-CB44-4926-9D9B-4552E0DAC05C}"/>
                    </a:ext>
                  </a:extLst>
                </p:cNvPr>
                <p:cNvSpPr/>
                <p:nvPr/>
              </p:nvSpPr>
              <p:spPr>
                <a:xfrm>
                  <a:off x="827313" y="3619976"/>
                  <a:ext cx="1857375" cy="847725"/>
                </a:xfrm>
                <a:custGeom>
                  <a:avLst/>
                  <a:gdLst>
                    <a:gd name="connsiteX0" fmla="*/ 747236 w 1857375"/>
                    <a:gd name="connsiteY0" fmla="*/ 7144 h 847725"/>
                    <a:gd name="connsiteX1" fmla="*/ 167164 w 1857375"/>
                    <a:gd name="connsiteY1" fmla="*/ 325279 h 847725"/>
                    <a:gd name="connsiteX2" fmla="*/ 7144 w 1857375"/>
                    <a:gd name="connsiteY2" fmla="*/ 847249 h 847725"/>
                    <a:gd name="connsiteX3" fmla="*/ 932021 w 1857375"/>
                    <a:gd name="connsiteY3" fmla="*/ 847249 h 847725"/>
                    <a:gd name="connsiteX4" fmla="*/ 1856899 w 1857375"/>
                    <a:gd name="connsiteY4" fmla="*/ 847249 h 847725"/>
                    <a:gd name="connsiteX5" fmla="*/ 1696879 w 1857375"/>
                    <a:gd name="connsiteY5" fmla="*/ 325279 h 847725"/>
                    <a:gd name="connsiteX6" fmla="*/ 1121569 w 1857375"/>
                    <a:gd name="connsiteY6" fmla="*/ 10001 h 847725"/>
                    <a:gd name="connsiteX7" fmla="*/ 747236 w 1857375"/>
                    <a:gd name="connsiteY7" fmla="*/ 7144 h 84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7375" h="847725">
                      <a:moveTo>
                        <a:pt x="747236" y="7144"/>
                      </a:moveTo>
                      <a:cubicBezTo>
                        <a:pt x="338614" y="186214"/>
                        <a:pt x="215741" y="281464"/>
                        <a:pt x="167164" y="325279"/>
                      </a:cubicBezTo>
                      <a:cubicBezTo>
                        <a:pt x="92869" y="391001"/>
                        <a:pt x="50959" y="637699"/>
                        <a:pt x="7144" y="847249"/>
                      </a:cubicBezTo>
                      <a:lnTo>
                        <a:pt x="932021" y="847249"/>
                      </a:lnTo>
                      <a:lnTo>
                        <a:pt x="1856899" y="847249"/>
                      </a:lnTo>
                      <a:cubicBezTo>
                        <a:pt x="1813084" y="637699"/>
                        <a:pt x="1771174" y="391954"/>
                        <a:pt x="1696879" y="325279"/>
                      </a:cubicBezTo>
                      <a:cubicBezTo>
                        <a:pt x="1648301" y="282416"/>
                        <a:pt x="1530191" y="189071"/>
                        <a:pt x="1121569" y="10001"/>
                      </a:cubicBezTo>
                      <a:lnTo>
                        <a:pt x="747236" y="7144"/>
                      </a:lnTo>
                      <a:close/>
                    </a:path>
                  </a:pathLst>
                </a:custGeom>
                <a:solidFill>
                  <a:schemeClr val="accent3"/>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46C32536-A3A2-412D-81E6-B58E60C7D7E4}"/>
                    </a:ext>
                  </a:extLst>
                </p:cNvPr>
                <p:cNvSpPr/>
                <p:nvPr/>
              </p:nvSpPr>
              <p:spPr>
                <a:xfrm>
                  <a:off x="1554071" y="3079194"/>
                  <a:ext cx="409575" cy="742950"/>
                </a:xfrm>
                <a:custGeom>
                  <a:avLst/>
                  <a:gdLst>
                    <a:gd name="connsiteX0" fmla="*/ 7144 w 409575"/>
                    <a:gd name="connsiteY0" fmla="*/ 190738 h 742950"/>
                    <a:gd name="connsiteX1" fmla="*/ 7144 w 409575"/>
                    <a:gd name="connsiteY1" fmla="*/ 494586 h 742950"/>
                    <a:gd name="connsiteX2" fmla="*/ 7144 w 409575"/>
                    <a:gd name="connsiteY2" fmla="*/ 644128 h 742950"/>
                    <a:gd name="connsiteX3" fmla="*/ 404336 w 409575"/>
                    <a:gd name="connsiteY3" fmla="*/ 644128 h 742950"/>
                    <a:gd name="connsiteX4" fmla="*/ 404336 w 409575"/>
                    <a:gd name="connsiteY4" fmla="*/ 494586 h 742950"/>
                    <a:gd name="connsiteX5" fmla="*/ 404336 w 409575"/>
                    <a:gd name="connsiteY5" fmla="*/ 190738 h 742950"/>
                    <a:gd name="connsiteX6" fmla="*/ 7144 w 409575"/>
                    <a:gd name="connsiteY6" fmla="*/ 190738 h 74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575" h="742950">
                      <a:moveTo>
                        <a:pt x="7144" y="190738"/>
                      </a:moveTo>
                      <a:lnTo>
                        <a:pt x="7144" y="494586"/>
                      </a:lnTo>
                      <a:lnTo>
                        <a:pt x="7144" y="644128"/>
                      </a:lnTo>
                      <a:cubicBezTo>
                        <a:pt x="116681" y="773668"/>
                        <a:pt x="294799" y="777478"/>
                        <a:pt x="404336" y="644128"/>
                      </a:cubicBezTo>
                      <a:lnTo>
                        <a:pt x="404336" y="494586"/>
                      </a:lnTo>
                      <a:lnTo>
                        <a:pt x="404336" y="190738"/>
                      </a:lnTo>
                      <a:cubicBezTo>
                        <a:pt x="404336" y="-54054"/>
                        <a:pt x="7144" y="-54054"/>
                        <a:pt x="7144" y="190738"/>
                      </a:cubicBezTo>
                      <a:close/>
                    </a:path>
                  </a:pathLst>
                </a:custGeom>
                <a:solidFill>
                  <a:srgbClr val="F6D1AF"/>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83F69239-BE5C-4F99-BBFB-6371EFE2D4BE}"/>
                    </a:ext>
                  </a:extLst>
                </p:cNvPr>
                <p:cNvSpPr/>
                <p:nvPr/>
              </p:nvSpPr>
              <p:spPr>
                <a:xfrm>
                  <a:off x="1301616" y="2976041"/>
                  <a:ext cx="152400" cy="228600"/>
                </a:xfrm>
                <a:custGeom>
                  <a:avLst/>
                  <a:gdLst>
                    <a:gd name="connsiteX0" fmla="*/ 44334 w 152400"/>
                    <a:gd name="connsiteY0" fmla="*/ 9094 h 228600"/>
                    <a:gd name="connsiteX1" fmla="*/ 143394 w 152400"/>
                    <a:gd name="connsiteY1" fmla="*/ 97677 h 228600"/>
                    <a:gd name="connsiteX2" fmla="*/ 115771 w 152400"/>
                    <a:gd name="connsiteY2" fmla="*/ 228169 h 228600"/>
                    <a:gd name="connsiteX3" fmla="*/ 16711 w 152400"/>
                    <a:gd name="connsiteY3" fmla="*/ 139587 h 228600"/>
                    <a:gd name="connsiteX4" fmla="*/ 44334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44334" y="9094"/>
                      </a:moveTo>
                      <a:cubicBezTo>
                        <a:pt x="79576" y="-2336"/>
                        <a:pt x="123391" y="37669"/>
                        <a:pt x="143394" y="97677"/>
                      </a:cubicBezTo>
                      <a:cubicBezTo>
                        <a:pt x="163396" y="157684"/>
                        <a:pt x="151014" y="216739"/>
                        <a:pt x="115771" y="228169"/>
                      </a:cubicBezTo>
                      <a:cubicBezTo>
                        <a:pt x="80529" y="239599"/>
                        <a:pt x="36714" y="199594"/>
                        <a:pt x="16711" y="139587"/>
                      </a:cubicBezTo>
                      <a:cubicBezTo>
                        <a:pt x="-3291" y="78627"/>
                        <a:pt x="9091" y="20524"/>
                        <a:pt x="44334" y="9094"/>
                      </a:cubicBezTo>
                      <a:close/>
                    </a:path>
                  </a:pathLst>
                </a:custGeom>
                <a:solidFill>
                  <a:srgbClr val="F6D1AF"/>
                </a:solid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182B3F0C-6100-4FD5-8DCF-C4B298F49772}"/>
                    </a:ext>
                  </a:extLst>
                </p:cNvPr>
                <p:cNvSpPr/>
                <p:nvPr/>
              </p:nvSpPr>
              <p:spPr>
                <a:xfrm>
                  <a:off x="2055996" y="2976041"/>
                  <a:ext cx="152400" cy="228600"/>
                </a:xfrm>
                <a:custGeom>
                  <a:avLst/>
                  <a:gdLst>
                    <a:gd name="connsiteX0" fmla="*/ 115771 w 152400"/>
                    <a:gd name="connsiteY0" fmla="*/ 9094 h 228600"/>
                    <a:gd name="connsiteX1" fmla="*/ 16711 w 152400"/>
                    <a:gd name="connsiteY1" fmla="*/ 97677 h 228600"/>
                    <a:gd name="connsiteX2" fmla="*/ 44334 w 152400"/>
                    <a:gd name="connsiteY2" fmla="*/ 228169 h 228600"/>
                    <a:gd name="connsiteX3" fmla="*/ 143394 w 152400"/>
                    <a:gd name="connsiteY3" fmla="*/ 139587 h 228600"/>
                    <a:gd name="connsiteX4" fmla="*/ 115771 w 152400"/>
                    <a:gd name="connsiteY4" fmla="*/ 9094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228600">
                      <a:moveTo>
                        <a:pt x="115771" y="9094"/>
                      </a:moveTo>
                      <a:cubicBezTo>
                        <a:pt x="80529" y="-2336"/>
                        <a:pt x="36714" y="37669"/>
                        <a:pt x="16711" y="97677"/>
                      </a:cubicBezTo>
                      <a:cubicBezTo>
                        <a:pt x="-3291" y="157684"/>
                        <a:pt x="9091" y="216739"/>
                        <a:pt x="44334" y="228169"/>
                      </a:cubicBezTo>
                      <a:cubicBezTo>
                        <a:pt x="79576" y="239599"/>
                        <a:pt x="123391" y="199594"/>
                        <a:pt x="143394" y="139587"/>
                      </a:cubicBezTo>
                      <a:cubicBezTo>
                        <a:pt x="163396" y="78627"/>
                        <a:pt x="151014" y="20524"/>
                        <a:pt x="115771" y="9094"/>
                      </a:cubicBezTo>
                      <a:close/>
                    </a:path>
                  </a:pathLst>
                </a:custGeom>
                <a:solidFill>
                  <a:srgbClr val="F6D1AF"/>
                </a:solid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712A728-A906-45E8-80F5-A00CFAA07822}"/>
                    </a:ext>
                  </a:extLst>
                </p:cNvPr>
                <p:cNvSpPr/>
                <p:nvPr/>
              </p:nvSpPr>
              <p:spPr>
                <a:xfrm>
                  <a:off x="1554071" y="3481864"/>
                  <a:ext cx="409575" cy="152400"/>
                </a:xfrm>
                <a:custGeom>
                  <a:avLst/>
                  <a:gdLst>
                    <a:gd name="connsiteX0" fmla="*/ 7144 w 409575"/>
                    <a:gd name="connsiteY0" fmla="*/ 7144 h 152400"/>
                    <a:gd name="connsiteX1" fmla="*/ 7144 w 409575"/>
                    <a:gd name="connsiteY1" fmla="*/ 21431 h 152400"/>
                    <a:gd name="connsiteX2" fmla="*/ 205264 w 409575"/>
                    <a:gd name="connsiteY2" fmla="*/ 146209 h 152400"/>
                    <a:gd name="connsiteX3" fmla="*/ 404336 w 409575"/>
                    <a:gd name="connsiteY3" fmla="*/ 30004 h 152400"/>
                    <a:gd name="connsiteX4" fmla="*/ 404336 w 409575"/>
                    <a:gd name="connsiteY4" fmla="*/ 8096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152400">
                      <a:moveTo>
                        <a:pt x="7144" y="7144"/>
                      </a:moveTo>
                      <a:lnTo>
                        <a:pt x="7144" y="21431"/>
                      </a:lnTo>
                      <a:cubicBezTo>
                        <a:pt x="7144" y="21431"/>
                        <a:pt x="108109" y="141446"/>
                        <a:pt x="205264" y="146209"/>
                      </a:cubicBezTo>
                      <a:cubicBezTo>
                        <a:pt x="302419" y="150971"/>
                        <a:pt x="404336" y="30004"/>
                        <a:pt x="404336" y="30004"/>
                      </a:cubicBezTo>
                      <a:lnTo>
                        <a:pt x="404336" y="8096"/>
                      </a:lnTo>
                    </a:path>
                  </a:pathLst>
                </a:custGeom>
                <a:solidFill>
                  <a:srgbClr val="000000">
                    <a:alpha val="20000"/>
                  </a:srgbClr>
                </a:solid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26030942-606B-4B8E-94D2-A46C43870553}"/>
                    </a:ext>
                  </a:extLst>
                </p:cNvPr>
                <p:cNvSpPr/>
                <p:nvPr/>
              </p:nvSpPr>
              <p:spPr>
                <a:xfrm>
                  <a:off x="1339350" y="2449354"/>
                  <a:ext cx="838200" cy="1133475"/>
                </a:xfrm>
                <a:custGeom>
                  <a:avLst/>
                  <a:gdLst>
                    <a:gd name="connsiteX0" fmla="*/ 420937 w 838200"/>
                    <a:gd name="connsiteY0" fmla="*/ 7144 h 1133475"/>
                    <a:gd name="connsiteX1" fmla="*/ 83752 w 838200"/>
                    <a:gd name="connsiteY1" fmla="*/ 908209 h 1133475"/>
                    <a:gd name="connsiteX2" fmla="*/ 420937 w 838200"/>
                    <a:gd name="connsiteY2" fmla="*/ 1134904 h 1133475"/>
                    <a:gd name="connsiteX3" fmla="*/ 758122 w 838200"/>
                    <a:gd name="connsiteY3" fmla="*/ 908209 h 1133475"/>
                    <a:gd name="connsiteX4" fmla="*/ 420937 w 838200"/>
                    <a:gd name="connsiteY4" fmla="*/ 7144 h 113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200" h="1133475">
                      <a:moveTo>
                        <a:pt x="420937" y="7144"/>
                      </a:moveTo>
                      <a:cubicBezTo>
                        <a:pt x="-189616" y="7144"/>
                        <a:pt x="44699" y="843439"/>
                        <a:pt x="83752" y="908209"/>
                      </a:cubicBezTo>
                      <a:cubicBezTo>
                        <a:pt x="127567" y="978694"/>
                        <a:pt x="321877" y="1134904"/>
                        <a:pt x="420937" y="1134904"/>
                      </a:cubicBezTo>
                      <a:cubicBezTo>
                        <a:pt x="519997" y="1134904"/>
                        <a:pt x="713354" y="978694"/>
                        <a:pt x="758122" y="908209"/>
                      </a:cubicBezTo>
                      <a:cubicBezTo>
                        <a:pt x="797174" y="843439"/>
                        <a:pt x="1031489" y="7144"/>
                        <a:pt x="420937" y="7144"/>
                      </a:cubicBezTo>
                      <a:close/>
                    </a:path>
                  </a:pathLst>
                </a:custGeom>
                <a:solidFill>
                  <a:srgbClr val="F6D1AF"/>
                </a:solid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98BA05C-3B5F-4B00-A48F-9473F5A6F980}"/>
                    </a:ext>
                  </a:extLst>
                </p:cNvPr>
                <p:cNvSpPr/>
                <p:nvPr/>
              </p:nvSpPr>
              <p:spPr>
                <a:xfrm>
                  <a:off x="1325450" y="2383580"/>
                  <a:ext cx="876300" cy="800100"/>
                </a:xfrm>
                <a:custGeom>
                  <a:avLst/>
                  <a:gdLst>
                    <a:gd name="connsiteX0" fmla="*/ 708205 w 876300"/>
                    <a:gd name="connsiteY0" fmla="*/ 91968 h 800100"/>
                    <a:gd name="connsiteX1" fmla="*/ 87175 w 876300"/>
                    <a:gd name="connsiteY1" fmla="*/ 161500 h 800100"/>
                    <a:gd name="connsiteX2" fmla="*/ 38597 w 876300"/>
                    <a:gd name="connsiteY2" fmla="*/ 781578 h 800100"/>
                    <a:gd name="connsiteX3" fmla="*/ 38597 w 876300"/>
                    <a:gd name="connsiteY3" fmla="*/ 780625 h 800100"/>
                    <a:gd name="connsiteX4" fmla="*/ 39550 w 876300"/>
                    <a:gd name="connsiteY4" fmla="*/ 786340 h 800100"/>
                    <a:gd name="connsiteX5" fmla="*/ 44312 w 876300"/>
                    <a:gd name="connsiteY5" fmla="*/ 793960 h 800100"/>
                    <a:gd name="connsiteX6" fmla="*/ 55742 w 876300"/>
                    <a:gd name="connsiteY6" fmla="*/ 793008 h 800100"/>
                    <a:gd name="connsiteX7" fmla="*/ 56695 w 876300"/>
                    <a:gd name="connsiteY7" fmla="*/ 790150 h 800100"/>
                    <a:gd name="connsiteX8" fmla="*/ 56695 w 876300"/>
                    <a:gd name="connsiteY8" fmla="*/ 738715 h 800100"/>
                    <a:gd name="connsiteX9" fmla="*/ 44312 w 876300"/>
                    <a:gd name="connsiteY9" fmla="*/ 660610 h 800100"/>
                    <a:gd name="connsiteX10" fmla="*/ 150992 w 876300"/>
                    <a:gd name="connsiteY10" fmla="*/ 366288 h 800100"/>
                    <a:gd name="connsiteX11" fmla="*/ 170995 w 876300"/>
                    <a:gd name="connsiteY11" fmla="*/ 337713 h 800100"/>
                    <a:gd name="connsiteX12" fmla="*/ 197665 w 876300"/>
                    <a:gd name="connsiteY12" fmla="*/ 307233 h 800100"/>
                    <a:gd name="connsiteX13" fmla="*/ 212905 w 876300"/>
                    <a:gd name="connsiteY13" fmla="*/ 296755 h 800100"/>
                    <a:gd name="connsiteX14" fmla="*/ 543422 w 876300"/>
                    <a:gd name="connsiteY14" fmla="*/ 347238 h 800100"/>
                    <a:gd name="connsiteX15" fmla="*/ 633910 w 876300"/>
                    <a:gd name="connsiteY15" fmla="*/ 289135 h 800100"/>
                    <a:gd name="connsiteX16" fmla="*/ 707252 w 876300"/>
                    <a:gd name="connsiteY16" fmla="*/ 350095 h 800100"/>
                    <a:gd name="connsiteX17" fmla="*/ 823457 w 876300"/>
                    <a:gd name="connsiteY17" fmla="*/ 680613 h 800100"/>
                    <a:gd name="connsiteX18" fmla="*/ 814885 w 876300"/>
                    <a:gd name="connsiteY18" fmla="*/ 738715 h 800100"/>
                    <a:gd name="connsiteX19" fmla="*/ 814885 w 876300"/>
                    <a:gd name="connsiteY19" fmla="*/ 790150 h 800100"/>
                    <a:gd name="connsiteX20" fmla="*/ 815837 w 876300"/>
                    <a:gd name="connsiteY20" fmla="*/ 793008 h 800100"/>
                    <a:gd name="connsiteX21" fmla="*/ 827267 w 876300"/>
                    <a:gd name="connsiteY21" fmla="*/ 793960 h 800100"/>
                    <a:gd name="connsiteX22" fmla="*/ 832030 w 876300"/>
                    <a:gd name="connsiteY22" fmla="*/ 786340 h 800100"/>
                    <a:gd name="connsiteX23" fmla="*/ 834887 w 876300"/>
                    <a:gd name="connsiteY23" fmla="*/ 765385 h 800100"/>
                    <a:gd name="connsiteX24" fmla="*/ 838697 w 876300"/>
                    <a:gd name="connsiteY24" fmla="*/ 734905 h 800100"/>
                    <a:gd name="connsiteX25" fmla="*/ 708205 w 876300"/>
                    <a:gd name="connsiteY25" fmla="*/ 91968 h 800100"/>
                    <a:gd name="connsiteX26" fmla="*/ 395785 w 876300"/>
                    <a:gd name="connsiteY26" fmla="*/ 251988 h 800100"/>
                    <a:gd name="connsiteX27" fmla="*/ 385307 w 876300"/>
                    <a:gd name="connsiteY27" fmla="*/ 249130 h 800100"/>
                    <a:gd name="connsiteX28" fmla="*/ 400547 w 876300"/>
                    <a:gd name="connsiteY28" fmla="*/ 252940 h 800100"/>
                    <a:gd name="connsiteX29" fmla="*/ 395785 w 876300"/>
                    <a:gd name="connsiteY29" fmla="*/ 251988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6300" h="800100">
                      <a:moveTo>
                        <a:pt x="708205" y="91968"/>
                      </a:moveTo>
                      <a:cubicBezTo>
                        <a:pt x="501512" y="-69957"/>
                        <a:pt x="183377" y="26245"/>
                        <a:pt x="87175" y="161500"/>
                      </a:cubicBezTo>
                      <a:cubicBezTo>
                        <a:pt x="-32840" y="331045"/>
                        <a:pt x="10022" y="588220"/>
                        <a:pt x="38597" y="781578"/>
                      </a:cubicBezTo>
                      <a:cubicBezTo>
                        <a:pt x="38597" y="781578"/>
                        <a:pt x="38597" y="780625"/>
                        <a:pt x="38597" y="780625"/>
                      </a:cubicBezTo>
                      <a:cubicBezTo>
                        <a:pt x="38597" y="782530"/>
                        <a:pt x="39550" y="784435"/>
                        <a:pt x="39550" y="786340"/>
                      </a:cubicBezTo>
                      <a:cubicBezTo>
                        <a:pt x="39550" y="788245"/>
                        <a:pt x="43360" y="792055"/>
                        <a:pt x="44312" y="793960"/>
                      </a:cubicBezTo>
                      <a:cubicBezTo>
                        <a:pt x="45265" y="795865"/>
                        <a:pt x="52885" y="793960"/>
                        <a:pt x="55742" y="793008"/>
                      </a:cubicBezTo>
                      <a:cubicBezTo>
                        <a:pt x="56695" y="793008"/>
                        <a:pt x="56695" y="791103"/>
                        <a:pt x="56695" y="790150"/>
                      </a:cubicBezTo>
                      <a:cubicBezTo>
                        <a:pt x="57647" y="773005"/>
                        <a:pt x="56695" y="739668"/>
                        <a:pt x="56695" y="738715"/>
                      </a:cubicBezTo>
                      <a:cubicBezTo>
                        <a:pt x="54790" y="712045"/>
                        <a:pt x="49075" y="686328"/>
                        <a:pt x="44312" y="660610"/>
                      </a:cubicBezTo>
                      <a:cubicBezTo>
                        <a:pt x="63362" y="538690"/>
                        <a:pt x="120512" y="512973"/>
                        <a:pt x="150992" y="366288"/>
                      </a:cubicBezTo>
                      <a:cubicBezTo>
                        <a:pt x="157660" y="356763"/>
                        <a:pt x="164327" y="347238"/>
                        <a:pt x="170995" y="337713"/>
                      </a:cubicBezTo>
                      <a:cubicBezTo>
                        <a:pt x="179567" y="327235"/>
                        <a:pt x="187187" y="316758"/>
                        <a:pt x="197665" y="307233"/>
                      </a:cubicBezTo>
                      <a:cubicBezTo>
                        <a:pt x="202427" y="304375"/>
                        <a:pt x="208142" y="300565"/>
                        <a:pt x="212905" y="296755"/>
                      </a:cubicBezTo>
                      <a:cubicBezTo>
                        <a:pt x="324347" y="255798"/>
                        <a:pt x="438647" y="305328"/>
                        <a:pt x="543422" y="347238"/>
                      </a:cubicBezTo>
                      <a:cubicBezTo>
                        <a:pt x="583427" y="363430"/>
                        <a:pt x="589142" y="291993"/>
                        <a:pt x="633910" y="289135"/>
                      </a:cubicBezTo>
                      <a:cubicBezTo>
                        <a:pt x="652960" y="287230"/>
                        <a:pt x="692012" y="352000"/>
                        <a:pt x="707252" y="350095"/>
                      </a:cubicBezTo>
                      <a:cubicBezTo>
                        <a:pt x="864415" y="331998"/>
                        <a:pt x="798692" y="570123"/>
                        <a:pt x="823457" y="680613"/>
                      </a:cubicBezTo>
                      <a:cubicBezTo>
                        <a:pt x="819647" y="699663"/>
                        <a:pt x="816790" y="718713"/>
                        <a:pt x="814885" y="738715"/>
                      </a:cubicBezTo>
                      <a:cubicBezTo>
                        <a:pt x="814885" y="738715"/>
                        <a:pt x="813932" y="773005"/>
                        <a:pt x="814885" y="790150"/>
                      </a:cubicBezTo>
                      <a:cubicBezTo>
                        <a:pt x="814885" y="791103"/>
                        <a:pt x="814885" y="792055"/>
                        <a:pt x="815837" y="793008"/>
                      </a:cubicBezTo>
                      <a:cubicBezTo>
                        <a:pt x="818695" y="793960"/>
                        <a:pt x="825362" y="795865"/>
                        <a:pt x="827267" y="793960"/>
                      </a:cubicBezTo>
                      <a:cubicBezTo>
                        <a:pt x="828220" y="793008"/>
                        <a:pt x="831077" y="788245"/>
                        <a:pt x="832030" y="786340"/>
                      </a:cubicBezTo>
                      <a:cubicBezTo>
                        <a:pt x="833935" y="778720"/>
                        <a:pt x="833935" y="773005"/>
                        <a:pt x="834887" y="765385"/>
                      </a:cubicBezTo>
                      <a:cubicBezTo>
                        <a:pt x="835840" y="755860"/>
                        <a:pt x="837745" y="745383"/>
                        <a:pt x="838697" y="734905"/>
                      </a:cubicBezTo>
                      <a:cubicBezTo>
                        <a:pt x="869177" y="615843"/>
                        <a:pt x="928232" y="143403"/>
                        <a:pt x="708205" y="91968"/>
                      </a:cubicBezTo>
                      <a:close/>
                      <a:moveTo>
                        <a:pt x="395785" y="251988"/>
                      </a:moveTo>
                      <a:cubicBezTo>
                        <a:pt x="391975" y="251035"/>
                        <a:pt x="389117" y="250083"/>
                        <a:pt x="385307" y="249130"/>
                      </a:cubicBezTo>
                      <a:cubicBezTo>
                        <a:pt x="390070" y="250083"/>
                        <a:pt x="395785" y="251988"/>
                        <a:pt x="400547" y="252940"/>
                      </a:cubicBezTo>
                      <a:cubicBezTo>
                        <a:pt x="398642" y="251988"/>
                        <a:pt x="397690" y="251988"/>
                        <a:pt x="395785" y="251988"/>
                      </a:cubicBezTo>
                      <a:close/>
                    </a:path>
                  </a:pathLst>
                </a:custGeom>
                <a:solidFill>
                  <a:srgbClr val="343434"/>
                </a:solid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761DCA55-933B-4F82-8F96-7DD0388FE30E}"/>
                    </a:ext>
                  </a:extLst>
                </p:cNvPr>
                <p:cNvSpPr/>
                <p:nvPr/>
              </p:nvSpPr>
              <p:spPr>
                <a:xfrm>
                  <a:off x="1715043" y="3980974"/>
                  <a:ext cx="85725" cy="9525"/>
                </a:xfrm>
                <a:custGeom>
                  <a:avLst/>
                  <a:gdLst>
                    <a:gd name="connsiteX0" fmla="*/ 7144 w 85725"/>
                    <a:gd name="connsiteY0" fmla="*/ 7144 h 9525"/>
                    <a:gd name="connsiteX1" fmla="*/ 81439 w 85725"/>
                    <a:gd name="connsiteY1" fmla="*/ 7144 h 9525"/>
                    <a:gd name="connsiteX2" fmla="*/ 82391 w 85725"/>
                    <a:gd name="connsiteY2" fmla="*/ 10001 h 9525"/>
                    <a:gd name="connsiteX3" fmla="*/ 7144 w 85725"/>
                    <a:gd name="connsiteY3" fmla="*/ 10001 h 9525"/>
                  </a:gdLst>
                  <a:ahLst/>
                  <a:cxnLst>
                    <a:cxn ang="0">
                      <a:pos x="connsiteX0" y="connsiteY0"/>
                    </a:cxn>
                    <a:cxn ang="0">
                      <a:pos x="connsiteX1" y="connsiteY1"/>
                    </a:cxn>
                    <a:cxn ang="0">
                      <a:pos x="connsiteX2" y="connsiteY2"/>
                    </a:cxn>
                    <a:cxn ang="0">
                      <a:pos x="connsiteX3" y="connsiteY3"/>
                    </a:cxn>
                  </a:cxnLst>
                  <a:rect l="l" t="t" r="r" b="b"/>
                  <a:pathLst>
                    <a:path w="85725" h="9525">
                      <a:moveTo>
                        <a:pt x="7144" y="7144"/>
                      </a:moveTo>
                      <a:lnTo>
                        <a:pt x="81439" y="7144"/>
                      </a:lnTo>
                      <a:lnTo>
                        <a:pt x="82391" y="10001"/>
                      </a:lnTo>
                      <a:lnTo>
                        <a:pt x="7144" y="10001"/>
                      </a:lnTo>
                      <a:close/>
                    </a:path>
                  </a:pathLst>
                </a:custGeom>
                <a:solidFill>
                  <a:srgbClr val="000000">
                    <a:alpha val="10000"/>
                  </a:srgbClr>
                </a:solid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BDB470A8-191C-4402-AE00-B0CA979A8D4B}"/>
                    </a:ext>
                  </a:extLst>
                </p:cNvPr>
                <p:cNvSpPr/>
                <p:nvPr/>
              </p:nvSpPr>
              <p:spPr>
                <a:xfrm>
                  <a:off x="1174542" y="2447737"/>
                  <a:ext cx="800100" cy="438150"/>
                </a:xfrm>
                <a:custGeom>
                  <a:avLst/>
                  <a:gdLst>
                    <a:gd name="connsiteX0" fmla="*/ 702902 w 800100"/>
                    <a:gd name="connsiteY0" fmla="*/ 84008 h 438150"/>
                    <a:gd name="connsiteX1" fmla="*/ 366670 w 800100"/>
                    <a:gd name="connsiteY1" fmla="*/ 26858 h 438150"/>
                    <a:gd name="connsiteX2" fmla="*/ 33295 w 800100"/>
                    <a:gd name="connsiteY2" fmla="*/ 74483 h 438150"/>
                    <a:gd name="connsiteX3" fmla="*/ 119020 w 800100"/>
                    <a:gd name="connsiteY3" fmla="*/ 388808 h 438150"/>
                    <a:gd name="connsiteX4" fmla="*/ 573362 w 800100"/>
                    <a:gd name="connsiteY4" fmla="*/ 344041 h 438150"/>
                    <a:gd name="connsiteX5" fmla="*/ 785770 w 800100"/>
                    <a:gd name="connsiteY5" fmla="*/ 191641 h 438150"/>
                    <a:gd name="connsiteX6" fmla="*/ 702902 w 800100"/>
                    <a:gd name="connsiteY6" fmla="*/ 84008 h 438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0100" h="438150">
                      <a:moveTo>
                        <a:pt x="702902" y="84008"/>
                      </a:moveTo>
                      <a:cubicBezTo>
                        <a:pt x="702902" y="84008"/>
                        <a:pt x="524785" y="-39817"/>
                        <a:pt x="366670" y="26858"/>
                      </a:cubicBezTo>
                      <a:cubicBezTo>
                        <a:pt x="208555" y="93533"/>
                        <a:pt x="68537" y="119251"/>
                        <a:pt x="33295" y="74483"/>
                      </a:cubicBezTo>
                      <a:cubicBezTo>
                        <a:pt x="33295" y="74483"/>
                        <a:pt x="-64813" y="281176"/>
                        <a:pt x="119020" y="388808"/>
                      </a:cubicBezTo>
                      <a:cubicBezTo>
                        <a:pt x="302852" y="496441"/>
                        <a:pt x="512402" y="410716"/>
                        <a:pt x="573362" y="344041"/>
                      </a:cubicBezTo>
                      <a:cubicBezTo>
                        <a:pt x="633370" y="277366"/>
                        <a:pt x="732430" y="169733"/>
                        <a:pt x="785770" y="191641"/>
                      </a:cubicBezTo>
                      <a:cubicBezTo>
                        <a:pt x="840062" y="214501"/>
                        <a:pt x="702902" y="84008"/>
                        <a:pt x="702902" y="84008"/>
                      </a:cubicBezTo>
                      <a:close/>
                    </a:path>
                  </a:pathLst>
                </a:custGeom>
                <a:solidFill>
                  <a:srgbClr val="343434"/>
                </a:solidFill>
                <a:ln w="9525" cap="flat">
                  <a:noFill/>
                  <a:prstDash val="solid"/>
                  <a:miter/>
                </a:ln>
              </p:spPr>
              <p:txBody>
                <a:bodyPr rtlCol="0" anchor="ctr"/>
                <a:lstStyle/>
                <a:p>
                  <a:endParaRPr lang="en-US"/>
                </a:p>
              </p:txBody>
            </p:sp>
          </p:grpSp>
          <p:grpSp>
            <p:nvGrpSpPr>
              <p:cNvPr id="57" name="Group 56">
                <a:extLst>
                  <a:ext uri="{FF2B5EF4-FFF2-40B4-BE49-F238E27FC236}">
                    <a16:creationId xmlns:a16="http://schemas.microsoft.com/office/drawing/2014/main" id="{7CD31878-99ED-4374-8166-A14E7D1B5529}"/>
                  </a:ext>
                </a:extLst>
              </p:cNvPr>
              <p:cNvGrpSpPr/>
              <p:nvPr/>
            </p:nvGrpSpPr>
            <p:grpSpPr>
              <a:xfrm>
                <a:off x="1521799" y="-1594576"/>
                <a:ext cx="1675880" cy="996328"/>
                <a:chOff x="9495405" y="2976329"/>
                <a:chExt cx="1857375" cy="996328"/>
              </a:xfrm>
            </p:grpSpPr>
            <p:grpSp>
              <p:nvGrpSpPr>
                <p:cNvPr id="59" name="Group 58">
                  <a:extLst>
                    <a:ext uri="{FF2B5EF4-FFF2-40B4-BE49-F238E27FC236}">
                      <a16:creationId xmlns:a16="http://schemas.microsoft.com/office/drawing/2014/main" id="{1FF25D1E-393B-4C03-AD4C-21F08548CC2F}"/>
                    </a:ext>
                  </a:extLst>
                </p:cNvPr>
                <p:cNvGrpSpPr/>
                <p:nvPr/>
              </p:nvGrpSpPr>
              <p:grpSpPr>
                <a:xfrm>
                  <a:off x="9495405" y="2976329"/>
                  <a:ext cx="1857375" cy="958376"/>
                  <a:chOff x="9495405" y="2976329"/>
                  <a:chExt cx="1857375" cy="958376"/>
                </a:xfrm>
              </p:grpSpPr>
              <p:sp>
                <p:nvSpPr>
                  <p:cNvPr id="61" name="Rectangle: Rounded Corners 60">
                    <a:extLst>
                      <a:ext uri="{FF2B5EF4-FFF2-40B4-BE49-F238E27FC236}">
                        <a16:creationId xmlns:a16="http://schemas.microsoft.com/office/drawing/2014/main" id="{75CDB6AF-A654-4CF7-AE07-3AA81778E340}"/>
                      </a:ext>
                    </a:extLst>
                  </p:cNvPr>
                  <p:cNvSpPr/>
                  <p:nvPr/>
                </p:nvSpPr>
                <p:spPr>
                  <a:xfrm>
                    <a:off x="9495405" y="2976329"/>
                    <a:ext cx="1857375" cy="958376"/>
                  </a:xfrm>
                  <a:prstGeom prst="roundRect">
                    <a:avLst>
                      <a:gd name="adj" fmla="val 474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06FC046F-94C6-4BCD-AB82-00E98A3264BD}"/>
                      </a:ext>
                    </a:extLst>
                  </p:cNvPr>
                  <p:cNvSpPr/>
                  <p:nvPr/>
                </p:nvSpPr>
                <p:spPr>
                  <a:xfrm>
                    <a:off x="10309032" y="3340457"/>
                    <a:ext cx="230120" cy="230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ectangle: Rounded Corners 59">
                  <a:extLst>
                    <a:ext uri="{FF2B5EF4-FFF2-40B4-BE49-F238E27FC236}">
                      <a16:creationId xmlns:a16="http://schemas.microsoft.com/office/drawing/2014/main" id="{8DD8CF8A-A1F2-4FB2-BC20-C086C0CA3C54}"/>
                    </a:ext>
                  </a:extLst>
                </p:cNvPr>
                <p:cNvSpPr/>
                <p:nvPr/>
              </p:nvSpPr>
              <p:spPr>
                <a:xfrm>
                  <a:off x="9495405" y="3875502"/>
                  <a:ext cx="1857375" cy="97155"/>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Freeform: Shape 57">
                <a:extLst>
                  <a:ext uri="{FF2B5EF4-FFF2-40B4-BE49-F238E27FC236}">
                    <a16:creationId xmlns:a16="http://schemas.microsoft.com/office/drawing/2014/main" id="{B331FE86-E4E5-46B0-B74F-AAF4BD3F4FA3}"/>
                  </a:ext>
                </a:extLst>
              </p:cNvPr>
              <p:cNvSpPr/>
              <p:nvPr/>
            </p:nvSpPr>
            <p:spPr>
              <a:xfrm>
                <a:off x="1969192" y="-2391643"/>
                <a:ext cx="762000" cy="285750"/>
              </a:xfrm>
              <a:custGeom>
                <a:avLst/>
                <a:gdLst>
                  <a:gd name="connsiteX0" fmla="*/ 569333 w 762000"/>
                  <a:gd name="connsiteY0" fmla="*/ 277654 h 285750"/>
                  <a:gd name="connsiteX1" fmla="*/ 579810 w 762000"/>
                  <a:gd name="connsiteY1" fmla="*/ 276701 h 285750"/>
                  <a:gd name="connsiteX2" fmla="*/ 715065 w 762000"/>
                  <a:gd name="connsiteY2" fmla="*/ 167164 h 285750"/>
                  <a:gd name="connsiteX3" fmla="*/ 744593 w 762000"/>
                  <a:gd name="connsiteY3" fmla="*/ 77629 h 285750"/>
                  <a:gd name="connsiteX4" fmla="*/ 758880 w 762000"/>
                  <a:gd name="connsiteY4" fmla="*/ 43339 h 285750"/>
                  <a:gd name="connsiteX5" fmla="*/ 738878 w 762000"/>
                  <a:gd name="connsiteY5" fmla="*/ 18574 h 285750"/>
                  <a:gd name="connsiteX6" fmla="*/ 574095 w 762000"/>
                  <a:gd name="connsiteY6" fmla="*/ 9049 h 285750"/>
                  <a:gd name="connsiteX7" fmla="*/ 574095 w 762000"/>
                  <a:gd name="connsiteY7" fmla="*/ 26194 h 285750"/>
                  <a:gd name="connsiteX8" fmla="*/ 687443 w 762000"/>
                  <a:gd name="connsiteY8" fmla="*/ 38576 h 285750"/>
                  <a:gd name="connsiteX9" fmla="*/ 682680 w 762000"/>
                  <a:gd name="connsiteY9" fmla="*/ 209074 h 285750"/>
                  <a:gd name="connsiteX10" fmla="*/ 569333 w 762000"/>
                  <a:gd name="connsiteY10" fmla="*/ 261461 h 285750"/>
                  <a:gd name="connsiteX11" fmla="*/ 569333 w 762000"/>
                  <a:gd name="connsiteY11" fmla="*/ 277654 h 285750"/>
                  <a:gd name="connsiteX12" fmla="*/ 382643 w 762000"/>
                  <a:gd name="connsiteY12" fmla="*/ 42386 h 285750"/>
                  <a:gd name="connsiteX13" fmla="*/ 206430 w 762000"/>
                  <a:gd name="connsiteY13" fmla="*/ 10954 h 285750"/>
                  <a:gd name="connsiteX14" fmla="*/ 192143 w 762000"/>
                  <a:gd name="connsiteY14" fmla="*/ 10001 h 285750"/>
                  <a:gd name="connsiteX15" fmla="*/ 192143 w 762000"/>
                  <a:gd name="connsiteY15" fmla="*/ 27146 h 285750"/>
                  <a:gd name="connsiteX16" fmla="*/ 316920 w 762000"/>
                  <a:gd name="connsiteY16" fmla="*/ 69056 h 285750"/>
                  <a:gd name="connsiteX17" fmla="*/ 243578 w 762000"/>
                  <a:gd name="connsiteY17" fmla="*/ 250984 h 285750"/>
                  <a:gd name="connsiteX18" fmla="*/ 188333 w 762000"/>
                  <a:gd name="connsiteY18" fmla="*/ 262414 h 285750"/>
                  <a:gd name="connsiteX19" fmla="*/ 188333 w 762000"/>
                  <a:gd name="connsiteY19" fmla="*/ 278606 h 285750"/>
                  <a:gd name="connsiteX20" fmla="*/ 316920 w 762000"/>
                  <a:gd name="connsiteY20" fmla="*/ 195739 h 285750"/>
                  <a:gd name="connsiteX21" fmla="*/ 382643 w 762000"/>
                  <a:gd name="connsiteY21" fmla="*/ 102394 h 285750"/>
                  <a:gd name="connsiteX22" fmla="*/ 443603 w 762000"/>
                  <a:gd name="connsiteY22" fmla="*/ 193834 h 285750"/>
                  <a:gd name="connsiteX23" fmla="*/ 570285 w 762000"/>
                  <a:gd name="connsiteY23" fmla="*/ 276701 h 285750"/>
                  <a:gd name="connsiteX24" fmla="*/ 570285 w 762000"/>
                  <a:gd name="connsiteY24" fmla="*/ 260509 h 285750"/>
                  <a:gd name="connsiteX25" fmla="*/ 512183 w 762000"/>
                  <a:gd name="connsiteY25" fmla="*/ 249079 h 285750"/>
                  <a:gd name="connsiteX26" fmla="*/ 450270 w 762000"/>
                  <a:gd name="connsiteY26" fmla="*/ 67151 h 285750"/>
                  <a:gd name="connsiteX27" fmla="*/ 575048 w 762000"/>
                  <a:gd name="connsiteY27" fmla="*/ 24289 h 285750"/>
                  <a:gd name="connsiteX28" fmla="*/ 575048 w 762000"/>
                  <a:gd name="connsiteY28" fmla="*/ 7144 h 285750"/>
                  <a:gd name="connsiteX29" fmla="*/ 563618 w 762000"/>
                  <a:gd name="connsiteY29" fmla="*/ 8096 h 285750"/>
                  <a:gd name="connsiteX30" fmla="*/ 382643 w 762000"/>
                  <a:gd name="connsiteY30" fmla="*/ 42386 h 285750"/>
                  <a:gd name="connsiteX31" fmla="*/ 192143 w 762000"/>
                  <a:gd name="connsiteY31" fmla="*/ 10001 h 285750"/>
                  <a:gd name="connsiteX32" fmla="*/ 29265 w 762000"/>
                  <a:gd name="connsiteY32" fmla="*/ 19526 h 285750"/>
                  <a:gd name="connsiteX33" fmla="*/ 7358 w 762000"/>
                  <a:gd name="connsiteY33" fmla="*/ 44291 h 285750"/>
                  <a:gd name="connsiteX34" fmla="*/ 19740 w 762000"/>
                  <a:gd name="connsiteY34" fmla="*/ 78581 h 285750"/>
                  <a:gd name="connsiteX35" fmla="*/ 43553 w 762000"/>
                  <a:gd name="connsiteY35" fmla="*/ 168116 h 285750"/>
                  <a:gd name="connsiteX36" fmla="*/ 172140 w 762000"/>
                  <a:gd name="connsiteY36" fmla="*/ 277654 h 285750"/>
                  <a:gd name="connsiteX37" fmla="*/ 187380 w 762000"/>
                  <a:gd name="connsiteY37" fmla="*/ 278606 h 285750"/>
                  <a:gd name="connsiteX38" fmla="*/ 187380 w 762000"/>
                  <a:gd name="connsiteY38" fmla="*/ 262414 h 285750"/>
                  <a:gd name="connsiteX39" fmla="*/ 74033 w 762000"/>
                  <a:gd name="connsiteY39" fmla="*/ 210026 h 285750"/>
                  <a:gd name="connsiteX40" fmla="*/ 79748 w 762000"/>
                  <a:gd name="connsiteY40" fmla="*/ 39529 h 285750"/>
                  <a:gd name="connsiteX41" fmla="*/ 191190 w 762000"/>
                  <a:gd name="connsiteY41" fmla="*/ 26194 h 285750"/>
                  <a:gd name="connsiteX42" fmla="*/ 192143 w 762000"/>
                  <a:gd name="connsiteY42" fmla="*/ 1000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62000" h="285750">
                    <a:moveTo>
                      <a:pt x="569333" y="277654"/>
                    </a:moveTo>
                    <a:cubicBezTo>
                      <a:pt x="573143" y="277654"/>
                      <a:pt x="576000" y="277654"/>
                      <a:pt x="579810" y="276701"/>
                    </a:cubicBezTo>
                    <a:cubicBezTo>
                      <a:pt x="679823" y="268129"/>
                      <a:pt x="704588" y="223361"/>
                      <a:pt x="715065" y="167164"/>
                    </a:cubicBezTo>
                    <a:cubicBezTo>
                      <a:pt x="727448" y="105251"/>
                      <a:pt x="728400" y="83344"/>
                      <a:pt x="744593" y="77629"/>
                    </a:cubicBezTo>
                    <a:cubicBezTo>
                      <a:pt x="756023" y="73819"/>
                      <a:pt x="758880" y="59531"/>
                      <a:pt x="758880" y="43339"/>
                    </a:cubicBezTo>
                    <a:cubicBezTo>
                      <a:pt x="758880" y="27146"/>
                      <a:pt x="757928" y="25241"/>
                      <a:pt x="738878" y="18574"/>
                    </a:cubicBezTo>
                    <a:cubicBezTo>
                      <a:pt x="723638" y="12859"/>
                      <a:pt x="637913" y="5239"/>
                      <a:pt x="574095" y="9049"/>
                    </a:cubicBezTo>
                    <a:lnTo>
                      <a:pt x="574095" y="26194"/>
                    </a:lnTo>
                    <a:cubicBezTo>
                      <a:pt x="624578" y="23336"/>
                      <a:pt x="673155" y="29051"/>
                      <a:pt x="687443" y="38576"/>
                    </a:cubicBezTo>
                    <a:cubicBezTo>
                      <a:pt x="719828" y="59531"/>
                      <a:pt x="710303" y="159544"/>
                      <a:pt x="682680" y="209074"/>
                    </a:cubicBezTo>
                    <a:cubicBezTo>
                      <a:pt x="663630" y="243364"/>
                      <a:pt x="614100" y="261461"/>
                      <a:pt x="569333" y="261461"/>
                    </a:cubicBezTo>
                    <a:lnTo>
                      <a:pt x="569333" y="277654"/>
                    </a:lnTo>
                    <a:close/>
                    <a:moveTo>
                      <a:pt x="382643" y="42386"/>
                    </a:moveTo>
                    <a:cubicBezTo>
                      <a:pt x="360735" y="43339"/>
                      <a:pt x="270248" y="16669"/>
                      <a:pt x="206430" y="10954"/>
                    </a:cubicBezTo>
                    <a:cubicBezTo>
                      <a:pt x="201668" y="10954"/>
                      <a:pt x="196905" y="10001"/>
                      <a:pt x="192143" y="10001"/>
                    </a:cubicBezTo>
                    <a:lnTo>
                      <a:pt x="192143" y="27146"/>
                    </a:lnTo>
                    <a:cubicBezTo>
                      <a:pt x="244530" y="29051"/>
                      <a:pt x="297870" y="41434"/>
                      <a:pt x="316920" y="69056"/>
                    </a:cubicBezTo>
                    <a:cubicBezTo>
                      <a:pt x="347400" y="114776"/>
                      <a:pt x="293108" y="226219"/>
                      <a:pt x="243578" y="250984"/>
                    </a:cubicBezTo>
                    <a:cubicBezTo>
                      <a:pt x="228338" y="258604"/>
                      <a:pt x="209288" y="262414"/>
                      <a:pt x="188333" y="262414"/>
                    </a:cubicBezTo>
                    <a:lnTo>
                      <a:pt x="188333" y="278606"/>
                    </a:lnTo>
                    <a:cubicBezTo>
                      <a:pt x="275010" y="278606"/>
                      <a:pt x="306443" y="216694"/>
                      <a:pt x="316920" y="195739"/>
                    </a:cubicBezTo>
                    <a:cubicBezTo>
                      <a:pt x="336923" y="156686"/>
                      <a:pt x="333113" y="102394"/>
                      <a:pt x="382643" y="102394"/>
                    </a:cubicBezTo>
                    <a:cubicBezTo>
                      <a:pt x="432173" y="102394"/>
                      <a:pt x="425505" y="154781"/>
                      <a:pt x="443603" y="193834"/>
                    </a:cubicBezTo>
                    <a:cubicBezTo>
                      <a:pt x="453128" y="214789"/>
                      <a:pt x="480750" y="279559"/>
                      <a:pt x="570285" y="276701"/>
                    </a:cubicBezTo>
                    <a:lnTo>
                      <a:pt x="570285" y="260509"/>
                    </a:lnTo>
                    <a:cubicBezTo>
                      <a:pt x="548378" y="260509"/>
                      <a:pt x="527423" y="256699"/>
                      <a:pt x="512183" y="249079"/>
                    </a:cubicBezTo>
                    <a:cubicBezTo>
                      <a:pt x="464558" y="224314"/>
                      <a:pt x="416933" y="112871"/>
                      <a:pt x="450270" y="67151"/>
                    </a:cubicBezTo>
                    <a:cubicBezTo>
                      <a:pt x="470273" y="39529"/>
                      <a:pt x="523613" y="27146"/>
                      <a:pt x="575048" y="24289"/>
                    </a:cubicBezTo>
                    <a:lnTo>
                      <a:pt x="575048" y="7144"/>
                    </a:lnTo>
                    <a:cubicBezTo>
                      <a:pt x="571238" y="7144"/>
                      <a:pt x="567428" y="8096"/>
                      <a:pt x="563618" y="8096"/>
                    </a:cubicBezTo>
                    <a:cubicBezTo>
                      <a:pt x="504563" y="15716"/>
                      <a:pt x="434078" y="40481"/>
                      <a:pt x="382643" y="42386"/>
                    </a:cubicBezTo>
                    <a:close/>
                    <a:moveTo>
                      <a:pt x="192143" y="10001"/>
                    </a:moveTo>
                    <a:cubicBezTo>
                      <a:pt x="129278" y="6191"/>
                      <a:pt x="45458" y="14764"/>
                      <a:pt x="29265" y="19526"/>
                    </a:cubicBezTo>
                    <a:cubicBezTo>
                      <a:pt x="9263" y="26194"/>
                      <a:pt x="8310" y="28099"/>
                      <a:pt x="7358" y="44291"/>
                    </a:cubicBezTo>
                    <a:cubicBezTo>
                      <a:pt x="6405" y="60484"/>
                      <a:pt x="8310" y="74771"/>
                      <a:pt x="19740" y="78581"/>
                    </a:cubicBezTo>
                    <a:cubicBezTo>
                      <a:pt x="35933" y="84296"/>
                      <a:pt x="34980" y="106204"/>
                      <a:pt x="43553" y="168116"/>
                    </a:cubicBezTo>
                    <a:cubicBezTo>
                      <a:pt x="51173" y="224314"/>
                      <a:pt x="73080" y="269081"/>
                      <a:pt x="172140" y="277654"/>
                    </a:cubicBezTo>
                    <a:cubicBezTo>
                      <a:pt x="176903" y="277654"/>
                      <a:pt x="181665" y="278606"/>
                      <a:pt x="187380" y="278606"/>
                    </a:cubicBezTo>
                    <a:lnTo>
                      <a:pt x="187380" y="262414"/>
                    </a:lnTo>
                    <a:cubicBezTo>
                      <a:pt x="141660" y="262414"/>
                      <a:pt x="91178" y="245269"/>
                      <a:pt x="74033" y="210026"/>
                    </a:cubicBezTo>
                    <a:cubicBezTo>
                      <a:pt x="50220" y="160496"/>
                      <a:pt x="46410" y="60484"/>
                      <a:pt x="79748" y="39529"/>
                    </a:cubicBezTo>
                    <a:cubicBezTo>
                      <a:pt x="94035" y="30956"/>
                      <a:pt x="141660" y="24289"/>
                      <a:pt x="191190" y="26194"/>
                    </a:cubicBezTo>
                    <a:lnTo>
                      <a:pt x="192143" y="10001"/>
                    </a:lnTo>
                    <a:close/>
                  </a:path>
                </a:pathLst>
              </a:custGeom>
              <a:solidFill>
                <a:schemeClr val="tx1"/>
              </a:solidFill>
              <a:ln w="9525" cap="flat">
                <a:noFill/>
                <a:prstDash val="solid"/>
                <a:miter/>
              </a:ln>
            </p:spPr>
            <p:txBody>
              <a:bodyPr rtlCol="0" anchor="ctr"/>
              <a:lstStyle/>
              <a:p>
                <a:endParaRPr lang="en-US"/>
              </a:p>
            </p:txBody>
          </p:sp>
        </p:grpSp>
      </p:gr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8C4DF4E9-B75B-45EB-A77F-29A748C52DA1}"/>
                  </a:ext>
                </a:extLst>
              </p:cNvPr>
              <p:cNvSpPr txBox="1"/>
              <p:nvPr/>
            </p:nvSpPr>
            <p:spPr>
              <a:xfrm>
                <a:off x="1704959" y="3664765"/>
                <a:ext cx="30638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657B83"/>
                              </a:solidFill>
                              <a:latin typeface="Cambria Math" panose="02040503050406030204" pitchFamily="18" charset="0"/>
                            </a:rPr>
                          </m:ctrlPr>
                        </m:sSubPr>
                        <m:e>
                          <m:r>
                            <a:rPr lang="en-US" sz="2800" b="1" i="1" smtClean="0">
                              <a:solidFill>
                                <a:srgbClr val="657B83"/>
                              </a:solidFill>
                              <a:latin typeface="Cambria Math" panose="02040503050406030204" pitchFamily="18" charset="0"/>
                            </a:rPr>
                            <m:t>𝒂</m:t>
                          </m:r>
                        </m:e>
                        <m:sub>
                          <m:r>
                            <a:rPr lang="en-US" sz="2800" b="1" i="1" smtClean="0">
                              <a:solidFill>
                                <a:srgbClr val="657B83"/>
                              </a:solidFill>
                              <a:latin typeface="Cambria Math" panose="02040503050406030204" pitchFamily="18" charset="0"/>
                            </a:rPr>
                            <m:t>𝟏</m:t>
                          </m:r>
                        </m:sub>
                      </m:sSub>
                      <m:r>
                        <a:rPr lang="en-US" sz="2800" b="1" i="1" smtClean="0">
                          <a:solidFill>
                            <a:srgbClr val="657B83"/>
                          </a:solidFill>
                          <a:latin typeface="Cambria Math" panose="02040503050406030204" pitchFamily="18" charset="0"/>
                        </a:rPr>
                        <m:t>, </m:t>
                      </m:r>
                      <m:sSub>
                        <m:sSubPr>
                          <m:ctrlPr>
                            <a:rPr lang="en-US" sz="2800" b="1" i="1" smtClean="0">
                              <a:solidFill>
                                <a:srgbClr val="657B83"/>
                              </a:solidFill>
                              <a:latin typeface="Cambria Math" panose="02040503050406030204" pitchFamily="18" charset="0"/>
                            </a:rPr>
                          </m:ctrlPr>
                        </m:sSubPr>
                        <m:e>
                          <m:r>
                            <a:rPr lang="en-US" sz="2800" b="1" i="1" smtClean="0">
                              <a:solidFill>
                                <a:srgbClr val="657B83"/>
                              </a:solidFill>
                              <a:latin typeface="Cambria Math" panose="02040503050406030204" pitchFamily="18" charset="0"/>
                            </a:rPr>
                            <m:t>𝒂</m:t>
                          </m:r>
                        </m:e>
                        <m:sub>
                          <m:r>
                            <a:rPr lang="en-US" sz="2800" b="1" i="1" smtClean="0">
                              <a:solidFill>
                                <a:srgbClr val="657B83"/>
                              </a:solidFill>
                              <a:latin typeface="Cambria Math" panose="02040503050406030204" pitchFamily="18" charset="0"/>
                            </a:rPr>
                            <m:t>𝟐</m:t>
                          </m:r>
                        </m:sub>
                      </m:sSub>
                      <m:r>
                        <a:rPr lang="en-US" sz="2800" b="1" i="1" smtClean="0">
                          <a:solidFill>
                            <a:srgbClr val="657B83"/>
                          </a:solidFill>
                          <a:latin typeface="Cambria Math" panose="02040503050406030204" pitchFamily="18" charset="0"/>
                        </a:rPr>
                        <m:t>, </m:t>
                      </m:r>
                      <m:sSub>
                        <m:sSubPr>
                          <m:ctrlPr>
                            <a:rPr lang="en-US" sz="2800" b="1" i="1" smtClean="0">
                              <a:solidFill>
                                <a:srgbClr val="657B83"/>
                              </a:solidFill>
                              <a:latin typeface="Cambria Math" panose="02040503050406030204" pitchFamily="18" charset="0"/>
                            </a:rPr>
                          </m:ctrlPr>
                        </m:sSubPr>
                        <m:e>
                          <m:r>
                            <a:rPr lang="en-US" sz="2800" b="1" i="1" smtClean="0">
                              <a:solidFill>
                                <a:srgbClr val="657B83"/>
                              </a:solidFill>
                              <a:latin typeface="Cambria Math" panose="02040503050406030204" pitchFamily="18" charset="0"/>
                            </a:rPr>
                            <m:t>𝒂</m:t>
                          </m:r>
                        </m:e>
                        <m:sub>
                          <m:r>
                            <a:rPr lang="en-US" sz="2800" b="1" i="1" smtClean="0">
                              <a:solidFill>
                                <a:srgbClr val="657B83"/>
                              </a:solidFill>
                              <a:latin typeface="Cambria Math" panose="02040503050406030204" pitchFamily="18" charset="0"/>
                            </a:rPr>
                            <m:t>𝟑</m:t>
                          </m:r>
                        </m:sub>
                      </m:sSub>
                      <m:r>
                        <a:rPr lang="en-US" sz="2800" b="1" i="1" smtClean="0">
                          <a:solidFill>
                            <a:srgbClr val="657B83"/>
                          </a:solidFill>
                          <a:latin typeface="Cambria Math" panose="02040503050406030204" pitchFamily="18" charset="0"/>
                        </a:rPr>
                        <m:t>, …</m:t>
                      </m:r>
                      <m:sSub>
                        <m:sSubPr>
                          <m:ctrlPr>
                            <a:rPr lang="en-US" sz="2800" b="1" i="1" smtClean="0">
                              <a:solidFill>
                                <a:srgbClr val="657B83"/>
                              </a:solidFill>
                              <a:latin typeface="Cambria Math" panose="02040503050406030204" pitchFamily="18" charset="0"/>
                            </a:rPr>
                          </m:ctrlPr>
                        </m:sSubPr>
                        <m:e>
                          <m:r>
                            <a:rPr lang="en-US" sz="2800" b="1" i="1" smtClean="0">
                              <a:solidFill>
                                <a:srgbClr val="657B83"/>
                              </a:solidFill>
                              <a:latin typeface="Cambria Math" panose="02040503050406030204" pitchFamily="18" charset="0"/>
                            </a:rPr>
                            <m:t>𝒂</m:t>
                          </m:r>
                        </m:e>
                        <m:sub>
                          <m:r>
                            <a:rPr lang="en-US" sz="2800" b="1" i="1" smtClean="0">
                              <a:solidFill>
                                <a:srgbClr val="657B83"/>
                              </a:solidFill>
                              <a:latin typeface="Cambria Math" panose="02040503050406030204" pitchFamily="18" charset="0"/>
                            </a:rPr>
                            <m:t>𝒎</m:t>
                          </m:r>
                        </m:sub>
                      </m:sSub>
                    </m:oMath>
                  </m:oMathPara>
                </a14:m>
                <a:endParaRPr lang="en-US" sz="2800" b="1" dirty="0">
                  <a:solidFill>
                    <a:srgbClr val="657B83"/>
                  </a:solidFill>
                </a:endParaRPr>
              </a:p>
            </p:txBody>
          </p:sp>
        </mc:Choice>
        <mc:Fallback xmlns="">
          <p:sp>
            <p:nvSpPr>
              <p:cNvPr id="73" name="TextBox 72">
                <a:extLst>
                  <a:ext uri="{FF2B5EF4-FFF2-40B4-BE49-F238E27FC236}">
                    <a16:creationId xmlns:a16="http://schemas.microsoft.com/office/drawing/2014/main" id="{8C4DF4E9-B75B-45EB-A77F-29A748C52DA1}"/>
                  </a:ext>
                </a:extLst>
              </p:cNvPr>
              <p:cNvSpPr txBox="1">
                <a:spLocks noRot="1" noChangeAspect="1" noMove="1" noResize="1" noEditPoints="1" noAdjustHandles="1" noChangeArrowheads="1" noChangeShapeType="1" noTextEdit="1"/>
              </p:cNvSpPr>
              <p:nvPr/>
            </p:nvSpPr>
            <p:spPr>
              <a:xfrm>
                <a:off x="1704959" y="3664765"/>
                <a:ext cx="3063829" cy="523220"/>
              </a:xfrm>
              <a:prstGeom prst="rect">
                <a:avLst/>
              </a:prstGeom>
              <a:blipFill>
                <a:blip r:embed="rId7"/>
                <a:stretch>
                  <a:fillRect/>
                </a:stretch>
              </a:blipFill>
            </p:spPr>
            <p:txBody>
              <a:bodyPr/>
              <a:lstStyle/>
              <a:p>
                <a:r>
                  <a:rPr lang="en-US">
                    <a:noFill/>
                  </a:rPr>
                  <a:t> </a:t>
                </a:r>
              </a:p>
            </p:txBody>
          </p:sp>
        </mc:Fallback>
      </mc:AlternateContent>
      <p:sp>
        <p:nvSpPr>
          <p:cNvPr id="74" name="Rectangle: Rounded Corners 27">
            <a:extLst>
              <a:ext uri="{FF2B5EF4-FFF2-40B4-BE49-F238E27FC236}">
                <a16:creationId xmlns:a16="http://schemas.microsoft.com/office/drawing/2014/main" id="{B3CBDB35-9ED0-4E59-955A-D94DA3E7CF69}"/>
              </a:ext>
            </a:extLst>
          </p:cNvPr>
          <p:cNvSpPr/>
          <p:nvPr/>
        </p:nvSpPr>
        <p:spPr>
          <a:xfrm>
            <a:off x="832531" y="5021866"/>
            <a:ext cx="4973210" cy="855107"/>
          </a:xfrm>
          <a:prstGeom prst="roundRect">
            <a:avLst>
              <a:gd name="adj" fmla="val 5377"/>
            </a:avLst>
          </a:prstGeom>
          <a:solidFill>
            <a:srgbClr val="FFF9F9"/>
          </a:solidFill>
          <a:ln>
            <a:solidFill>
              <a:srgbClr val="B62B28"/>
            </a:solidFill>
          </a:ln>
          <a:effectLst>
            <a:outerShdw blurRad="50800" dist="25400" dir="2700000" algn="tl" rotWithShape="0">
              <a:prstClr val="black">
                <a:alpha val="28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nchor="ctr">
            <a:spAutoFit/>
          </a:bodyPr>
          <a:lstStyle/>
          <a:p>
            <a:pPr marL="342900" lvl="0" indent="-342900">
              <a:buSzPct val="90000"/>
              <a:buFont typeface="Wingdings 2" panose="05020102010507070707" pitchFamily="18" charset="2"/>
              <a:buChar char=""/>
            </a:pPr>
            <a:r>
              <a:rPr lang="en-US" sz="2400" dirty="0">
                <a:solidFill>
                  <a:srgbClr val="B62B28"/>
                </a:solidFill>
                <a:latin typeface="Source Sans Pro" panose="020B0503030403020204" pitchFamily="34" charset="0"/>
                <a:ea typeface="Source Sans Pro" panose="020B0503030403020204" pitchFamily="34" charset="0"/>
                <a:cs typeface="Noto Sans" panose="020B0502040504020204" pitchFamily="34"/>
              </a:rPr>
              <a:t>Only finds errors after they are live</a:t>
            </a:r>
          </a:p>
          <a:p>
            <a:pPr marL="342900" lvl="0" indent="-342900">
              <a:buSzPct val="90000"/>
              <a:buFont typeface="Wingdings 2" panose="05020102010507070707" pitchFamily="18" charset="2"/>
              <a:buChar char=""/>
            </a:pPr>
            <a:r>
              <a:rPr lang="en-US" sz="2400" dirty="0">
                <a:solidFill>
                  <a:srgbClr val="B62B28"/>
                </a:solidFill>
                <a:latin typeface="Source Sans Pro" panose="020B0503030403020204" pitchFamily="34" charset="0"/>
                <a:ea typeface="Source Sans Pro" panose="020B0503030403020204" pitchFamily="34" charset="0"/>
                <a:cs typeface="Noto Sans" panose="020B0502040504020204" pitchFamily="34"/>
              </a:rPr>
              <a:t>Not exhaustive</a:t>
            </a:r>
          </a:p>
        </p:txBody>
      </p:sp>
      <p:pic>
        <p:nvPicPr>
          <p:cNvPr id="75" name="Picture 2" descr="https://www.scnsoft.com/blog-pictures/information-security/web_application_security_code_review_vs_penetration_testing-01_1.png">
            <a:extLst>
              <a:ext uri="{FF2B5EF4-FFF2-40B4-BE49-F238E27FC236}">
                <a16:creationId xmlns:a16="http://schemas.microsoft.com/office/drawing/2014/main" id="{EFA5EF3F-5384-43FD-BA45-BB6FBBE817C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5587" t="19780" r="52602" b="10"/>
          <a:stretch/>
        </p:blipFill>
        <p:spPr bwMode="auto">
          <a:xfrm>
            <a:off x="8227797" y="1923568"/>
            <a:ext cx="2367788" cy="2672009"/>
          </a:xfrm>
          <a:prstGeom prst="rect">
            <a:avLst/>
          </a:prstGeom>
          <a:noFill/>
          <a:effectLst>
            <a:outerShdw blurRad="50800" dist="25400" dir="2700000" algn="tl" rotWithShape="0">
              <a:prstClr val="black">
                <a:alpha val="40000"/>
              </a:prstClr>
            </a:outerShdw>
            <a:softEdge rad="31750"/>
          </a:effectLst>
          <a:scene3d>
            <a:camera prst="orthographicFront"/>
            <a:lightRig rig="balanced" dir="t"/>
          </a:scene3d>
          <a:sp3d prstMaterial="dkEdge"/>
          <a:extLst>
            <a:ext uri="{909E8E84-426E-40DD-AFC4-6F175D3DCCD1}">
              <a14:hiddenFill xmlns:a14="http://schemas.microsoft.com/office/drawing/2010/main">
                <a:solidFill>
                  <a:srgbClr val="FFFFFF"/>
                </a:solidFill>
              </a14:hiddenFill>
            </a:ext>
          </a:extLst>
        </p:spPr>
      </p:pic>
      <p:sp>
        <p:nvSpPr>
          <p:cNvPr id="76" name="Rectangle: Rounded Corners 75">
            <a:extLst>
              <a:ext uri="{FF2B5EF4-FFF2-40B4-BE49-F238E27FC236}">
                <a16:creationId xmlns:a16="http://schemas.microsoft.com/office/drawing/2014/main" id="{E20290F7-B928-4DF5-94EA-A37B9DFA4CB3}"/>
              </a:ext>
            </a:extLst>
          </p:cNvPr>
          <p:cNvSpPr/>
          <p:nvPr/>
        </p:nvSpPr>
        <p:spPr>
          <a:xfrm>
            <a:off x="8093256" y="1289070"/>
            <a:ext cx="2636870" cy="483989"/>
          </a:xfrm>
          <a:prstGeom prst="roundRect">
            <a:avLst>
              <a:gd name="adj" fmla="val 9098"/>
            </a:avLst>
          </a:prstGeom>
          <a:solidFill>
            <a:srgbClr val="FAFAFF"/>
          </a:solidFill>
          <a:ln w="19050">
            <a:solidFill>
              <a:srgbClr val="862286"/>
            </a:solidFill>
          </a:ln>
          <a:effectLst>
            <a:outerShdw blurRad="50800" dist="254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en-US" sz="2400">
                <a:solidFill>
                  <a:srgbClr val="962696"/>
                </a:solidFill>
                <a:latin typeface="Source Sans Pro" panose="020B0503030403020204" pitchFamily="34" charset="0"/>
                <a:ea typeface="Source Sans Pro" panose="020B0503030403020204" pitchFamily="34" charset="0"/>
                <a:cs typeface="Calibri" panose="020F0502020204030204" pitchFamily="34" charset="0"/>
              </a:rPr>
              <a:t>DNS Config Review</a:t>
            </a:r>
            <a:endParaRPr lang="en-US" sz="2400">
              <a:solidFill>
                <a:srgbClr val="962696"/>
              </a:solidFill>
              <a:latin typeface="Source Sans Pro" panose="020B0503030403020204" pitchFamily="34" charset="0"/>
              <a:ea typeface="Source Sans Pro" panose="020B0503030403020204" pitchFamily="34" charset="0"/>
            </a:endParaRPr>
          </a:p>
        </p:txBody>
      </p:sp>
      <p:sp>
        <p:nvSpPr>
          <p:cNvPr id="77" name="Rectangle: Rounded Corners 27">
            <a:extLst>
              <a:ext uri="{FF2B5EF4-FFF2-40B4-BE49-F238E27FC236}">
                <a16:creationId xmlns:a16="http://schemas.microsoft.com/office/drawing/2014/main" id="{3E4666EE-10A8-4170-B365-161B6E49A044}"/>
              </a:ext>
            </a:extLst>
          </p:cNvPr>
          <p:cNvSpPr/>
          <p:nvPr/>
        </p:nvSpPr>
        <p:spPr>
          <a:xfrm>
            <a:off x="8153141" y="4917741"/>
            <a:ext cx="2517100" cy="855107"/>
          </a:xfrm>
          <a:prstGeom prst="roundRect">
            <a:avLst>
              <a:gd name="adj" fmla="val 5377"/>
            </a:avLst>
          </a:prstGeom>
          <a:solidFill>
            <a:srgbClr val="FFF9F9"/>
          </a:solidFill>
          <a:ln>
            <a:solidFill>
              <a:srgbClr val="B62B28"/>
            </a:solidFill>
          </a:ln>
          <a:effectLst>
            <a:outerShdw blurRad="50800" dist="25400" dir="27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marL="342900" lvl="0" indent="-342900">
              <a:buSzPct val="90000"/>
              <a:buFont typeface="Wingdings 2" panose="05020102010507070707" pitchFamily="18" charset="2"/>
              <a:buChar char=""/>
            </a:pPr>
            <a:r>
              <a:rPr lang="en-US" sz="2400">
                <a:solidFill>
                  <a:srgbClr val="B62B28"/>
                </a:solidFill>
                <a:latin typeface="Source Sans Pro" panose="020B0503030403020204" pitchFamily="34" charset="0"/>
                <a:ea typeface="Source Sans Pro" panose="020B0503030403020204" pitchFamily="34" charset="0"/>
                <a:cs typeface="Noto Sans" panose="020B0502040504020204" pitchFamily="34"/>
              </a:rPr>
              <a:t>Not automated</a:t>
            </a:r>
          </a:p>
          <a:p>
            <a:pPr marL="342900" lvl="0" indent="-342900">
              <a:buSzPct val="90000"/>
              <a:buFont typeface="Wingdings 2" panose="05020102010507070707" pitchFamily="18" charset="2"/>
              <a:buChar char=""/>
            </a:pPr>
            <a:r>
              <a:rPr lang="en-US" sz="2400">
                <a:solidFill>
                  <a:srgbClr val="B62B28"/>
                </a:solidFill>
                <a:latin typeface="Source Sans Pro" panose="020B0503030403020204" pitchFamily="34" charset="0"/>
                <a:ea typeface="Source Sans Pro" panose="020B0503030403020204" pitchFamily="34" charset="0"/>
                <a:cs typeface="Noto Sans" panose="020B0502040504020204" pitchFamily="34"/>
              </a:rPr>
              <a:t>Error Prone</a:t>
            </a:r>
          </a:p>
        </p:txBody>
      </p:sp>
    </p:spTree>
    <p:custDataLst>
      <p:tags r:id="rId1"/>
    </p:custDataLst>
    <p:extLst>
      <p:ext uri="{BB962C8B-B14F-4D97-AF65-F5344CB8AC3E}">
        <p14:creationId xmlns:p14="http://schemas.microsoft.com/office/powerpoint/2010/main" val="42595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65;p14">
            <a:extLst>
              <a:ext uri="{FF2B5EF4-FFF2-40B4-BE49-F238E27FC236}">
                <a16:creationId xmlns:a16="http://schemas.microsoft.com/office/drawing/2014/main" id="{E98430C3-8C56-47EF-8D13-F1BC5B855A4C}"/>
              </a:ext>
            </a:extLst>
          </p:cNvPr>
          <p:cNvSpPr txBox="1">
            <a:spLocks/>
          </p:cNvSpPr>
          <p:nvPr/>
        </p:nvSpPr>
        <p:spPr>
          <a:xfrm>
            <a:off x="2701181" y="209319"/>
            <a:ext cx="6789639"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cap="small" dirty="0" err="1">
                <a:solidFill>
                  <a:srgbClr val="546970"/>
                </a:solidFill>
                <a:latin typeface="Bookman Old Style" panose="02050604050505020204" pitchFamily="18" charset="0"/>
              </a:rPr>
              <a:t>GRoot</a:t>
            </a:r>
            <a:r>
              <a:rPr lang="en-US" sz="3200" b="1" kern="0" dirty="0">
                <a:solidFill>
                  <a:srgbClr val="546970"/>
                </a:solidFill>
                <a:latin typeface="Bookman Old Style" panose="02050604050505020204" pitchFamily="18" charset="0"/>
              </a:rPr>
              <a:t>: A Fast Verifier for DNS</a:t>
            </a:r>
          </a:p>
        </p:txBody>
      </p:sp>
      <p:pic>
        <p:nvPicPr>
          <p:cNvPr id="6" name="Picture 10" descr="Related image">
            <a:extLst>
              <a:ext uri="{FF2B5EF4-FFF2-40B4-BE49-F238E27FC236}">
                <a16:creationId xmlns:a16="http://schemas.microsoft.com/office/drawing/2014/main" id="{8DC19912-02F9-4401-8769-EA7DE004753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90383" y="1077068"/>
            <a:ext cx="1939926" cy="25889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944DA9A7-43B4-4E5D-8F11-0AA57DF4B4B5}"/>
              </a:ext>
            </a:extLst>
          </p:cNvPr>
          <p:cNvGrpSpPr/>
          <p:nvPr/>
        </p:nvGrpSpPr>
        <p:grpSpPr>
          <a:xfrm>
            <a:off x="546426" y="2232251"/>
            <a:ext cx="582373" cy="576449"/>
            <a:chOff x="597231" y="3855347"/>
            <a:chExt cx="275548" cy="278982"/>
          </a:xfrm>
        </p:grpSpPr>
        <p:sp>
          <p:nvSpPr>
            <p:cNvPr id="9" name="Rectangle 8">
              <a:extLst>
                <a:ext uri="{FF2B5EF4-FFF2-40B4-BE49-F238E27FC236}">
                  <a16:creationId xmlns:a16="http://schemas.microsoft.com/office/drawing/2014/main" id="{812AF358-7D43-4B8D-A76A-299D9A649F4C}"/>
                </a:ext>
              </a:extLst>
            </p:cNvPr>
            <p:cNvSpPr/>
            <p:nvPr/>
          </p:nvSpPr>
          <p:spPr>
            <a:xfrm>
              <a:off x="634989" y="3855347"/>
              <a:ext cx="204277" cy="278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2" descr="See the source image">
              <a:extLst>
                <a:ext uri="{FF2B5EF4-FFF2-40B4-BE49-F238E27FC236}">
                  <a16:creationId xmlns:a16="http://schemas.microsoft.com/office/drawing/2014/main" id="{96157D4E-0ACE-49C8-B534-56A818B161DF}"/>
                </a:ext>
              </a:extLst>
            </p:cNvPr>
            <p:cNvPicPr>
              <a:picLocks noChangeAspect="1" noChangeArrowheads="1"/>
            </p:cNvPicPr>
            <p:nvPr/>
          </p:nvPicPr>
          <p:blipFill>
            <a:blip r:embed="rId5" cstate="print">
              <a:clrChange>
                <a:clrFrom>
                  <a:srgbClr val="000000">
                    <a:alpha val="0"/>
                  </a:srgbClr>
                </a:clrFrom>
                <a:clrTo>
                  <a:srgbClr val="000000">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231" y="3855347"/>
              <a:ext cx="275548" cy="253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0320C7CF-84CD-446E-B777-4E028B6DCA83}"/>
              </a:ext>
            </a:extLst>
          </p:cNvPr>
          <p:cNvGrpSpPr/>
          <p:nvPr/>
        </p:nvGrpSpPr>
        <p:grpSpPr>
          <a:xfrm>
            <a:off x="569654" y="2987368"/>
            <a:ext cx="535916" cy="611265"/>
            <a:chOff x="597231" y="3855347"/>
            <a:chExt cx="275548" cy="278982"/>
          </a:xfrm>
        </p:grpSpPr>
        <p:sp>
          <p:nvSpPr>
            <p:cNvPr id="12" name="Rectangle 11">
              <a:extLst>
                <a:ext uri="{FF2B5EF4-FFF2-40B4-BE49-F238E27FC236}">
                  <a16:creationId xmlns:a16="http://schemas.microsoft.com/office/drawing/2014/main" id="{6814220E-E4FD-4BE7-8B50-AB8713731472}"/>
                </a:ext>
              </a:extLst>
            </p:cNvPr>
            <p:cNvSpPr/>
            <p:nvPr/>
          </p:nvSpPr>
          <p:spPr>
            <a:xfrm>
              <a:off x="634989" y="3855347"/>
              <a:ext cx="204277" cy="278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2" descr="See the source image">
              <a:extLst>
                <a:ext uri="{FF2B5EF4-FFF2-40B4-BE49-F238E27FC236}">
                  <a16:creationId xmlns:a16="http://schemas.microsoft.com/office/drawing/2014/main" id="{8DC0D2FA-52BE-44DC-A0FF-6CEACB991686}"/>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231" y="3855347"/>
              <a:ext cx="275548" cy="253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Group 13">
            <a:extLst>
              <a:ext uri="{FF2B5EF4-FFF2-40B4-BE49-F238E27FC236}">
                <a16:creationId xmlns:a16="http://schemas.microsoft.com/office/drawing/2014/main" id="{22B2D91B-D940-42D5-934D-A3711A92C9CB}"/>
              </a:ext>
            </a:extLst>
          </p:cNvPr>
          <p:cNvGrpSpPr/>
          <p:nvPr/>
        </p:nvGrpSpPr>
        <p:grpSpPr>
          <a:xfrm>
            <a:off x="566840" y="4547307"/>
            <a:ext cx="541545" cy="591160"/>
            <a:chOff x="597231" y="3855347"/>
            <a:chExt cx="275548" cy="278982"/>
          </a:xfrm>
        </p:grpSpPr>
        <p:sp>
          <p:nvSpPr>
            <p:cNvPr id="15" name="Rectangle 14">
              <a:extLst>
                <a:ext uri="{FF2B5EF4-FFF2-40B4-BE49-F238E27FC236}">
                  <a16:creationId xmlns:a16="http://schemas.microsoft.com/office/drawing/2014/main" id="{D35185D4-982A-45C0-9D17-3F850583D025}"/>
                </a:ext>
              </a:extLst>
            </p:cNvPr>
            <p:cNvSpPr/>
            <p:nvPr/>
          </p:nvSpPr>
          <p:spPr>
            <a:xfrm>
              <a:off x="634989" y="3855347"/>
              <a:ext cx="204277" cy="278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2" descr="See the source image">
              <a:extLst>
                <a:ext uri="{FF2B5EF4-FFF2-40B4-BE49-F238E27FC236}">
                  <a16:creationId xmlns:a16="http://schemas.microsoft.com/office/drawing/2014/main" id="{DE856AEC-536F-4FC5-A0D6-B34A611A66C1}"/>
                </a:ext>
              </a:extLst>
            </p:cNvPr>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231" y="3855347"/>
              <a:ext cx="275548" cy="253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FF2FE2BE-589D-47AC-9F53-3FA5764A651B}"/>
              </a:ext>
            </a:extLst>
          </p:cNvPr>
          <p:cNvGrpSpPr/>
          <p:nvPr/>
        </p:nvGrpSpPr>
        <p:grpSpPr>
          <a:xfrm>
            <a:off x="542022" y="5205388"/>
            <a:ext cx="591180" cy="672621"/>
            <a:chOff x="597231" y="3855347"/>
            <a:chExt cx="275548" cy="278982"/>
          </a:xfrm>
        </p:grpSpPr>
        <p:sp>
          <p:nvSpPr>
            <p:cNvPr id="18" name="Rectangle 17">
              <a:extLst>
                <a:ext uri="{FF2B5EF4-FFF2-40B4-BE49-F238E27FC236}">
                  <a16:creationId xmlns:a16="http://schemas.microsoft.com/office/drawing/2014/main" id="{F481DD10-CE35-48F6-B2AB-5112C81C2D55}"/>
                </a:ext>
              </a:extLst>
            </p:cNvPr>
            <p:cNvSpPr/>
            <p:nvPr/>
          </p:nvSpPr>
          <p:spPr>
            <a:xfrm>
              <a:off x="634989" y="3855347"/>
              <a:ext cx="204277" cy="278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Picture 2" descr="See the source image">
              <a:extLst>
                <a:ext uri="{FF2B5EF4-FFF2-40B4-BE49-F238E27FC236}">
                  <a16:creationId xmlns:a16="http://schemas.microsoft.com/office/drawing/2014/main" id="{073B2642-FD3F-4053-B4B0-C541DA2C2E5D}"/>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7231" y="3855347"/>
              <a:ext cx="275548" cy="2536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69283655-6A3D-4FCD-A6A9-C37749D0CD59}"/>
              </a:ext>
            </a:extLst>
          </p:cNvPr>
          <p:cNvGrpSpPr/>
          <p:nvPr/>
        </p:nvGrpSpPr>
        <p:grpSpPr>
          <a:xfrm>
            <a:off x="563992" y="3760530"/>
            <a:ext cx="547241" cy="595058"/>
            <a:chOff x="597231" y="3855347"/>
            <a:chExt cx="275548" cy="278982"/>
          </a:xfrm>
        </p:grpSpPr>
        <p:sp>
          <p:nvSpPr>
            <p:cNvPr id="21" name="Rectangle 20">
              <a:extLst>
                <a:ext uri="{FF2B5EF4-FFF2-40B4-BE49-F238E27FC236}">
                  <a16:creationId xmlns:a16="http://schemas.microsoft.com/office/drawing/2014/main" id="{83C9E18B-711B-41F5-90D1-684F590ECE95}"/>
                </a:ext>
              </a:extLst>
            </p:cNvPr>
            <p:cNvSpPr/>
            <p:nvPr/>
          </p:nvSpPr>
          <p:spPr>
            <a:xfrm>
              <a:off x="634989" y="3855347"/>
              <a:ext cx="204277" cy="2789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 descr="See the source image">
              <a:extLst>
                <a:ext uri="{FF2B5EF4-FFF2-40B4-BE49-F238E27FC236}">
                  <a16:creationId xmlns:a16="http://schemas.microsoft.com/office/drawing/2014/main" id="{0AEE5A91-EE06-4713-9D71-FB0F2C16149C}"/>
                </a:ext>
              </a:extLst>
            </p:cNvPr>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7231" y="3855347"/>
              <a:ext cx="275548" cy="25369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3" name="Straight Arrow Connector 22">
            <a:extLst>
              <a:ext uri="{FF2B5EF4-FFF2-40B4-BE49-F238E27FC236}">
                <a16:creationId xmlns:a16="http://schemas.microsoft.com/office/drawing/2014/main" id="{6BB2DE27-44D6-4F6F-BA52-F47E2AFBA99C}"/>
              </a:ext>
            </a:extLst>
          </p:cNvPr>
          <p:cNvCxnSpPr>
            <a:cxnSpLocks/>
          </p:cNvCxnSpPr>
          <p:nvPr/>
        </p:nvCxnSpPr>
        <p:spPr>
          <a:xfrm flipV="1">
            <a:off x="1128799" y="1904946"/>
            <a:ext cx="3660195" cy="589408"/>
          </a:xfrm>
          <a:prstGeom prst="straightConnector1">
            <a:avLst/>
          </a:prstGeom>
          <a:ln w="28575">
            <a:solidFill>
              <a:schemeClr val="accent4">
                <a:lumMod val="75000"/>
              </a:schemeClr>
            </a:solidFill>
            <a:tailEnd type="stealth"/>
          </a:ln>
        </p:spPr>
        <p:style>
          <a:lnRef idx="3">
            <a:schemeClr val="dk1"/>
          </a:lnRef>
          <a:fillRef idx="0">
            <a:schemeClr val="dk1"/>
          </a:fillRef>
          <a:effectRef idx="2">
            <a:schemeClr val="dk1"/>
          </a:effectRef>
          <a:fontRef idx="minor">
            <a:schemeClr val="tx1"/>
          </a:fontRef>
        </p:style>
      </p:cxnSp>
      <p:cxnSp>
        <p:nvCxnSpPr>
          <p:cNvPr id="24" name="Straight Arrow Connector 23">
            <a:extLst>
              <a:ext uri="{FF2B5EF4-FFF2-40B4-BE49-F238E27FC236}">
                <a16:creationId xmlns:a16="http://schemas.microsoft.com/office/drawing/2014/main" id="{A81B1F46-6ED7-48C6-84DC-BF5198B91BD3}"/>
              </a:ext>
            </a:extLst>
          </p:cNvPr>
          <p:cNvCxnSpPr>
            <a:cxnSpLocks/>
          </p:cNvCxnSpPr>
          <p:nvPr/>
        </p:nvCxnSpPr>
        <p:spPr>
          <a:xfrm flipV="1">
            <a:off x="1105570" y="2159147"/>
            <a:ext cx="3689344" cy="1106154"/>
          </a:xfrm>
          <a:prstGeom prst="straightConnector1">
            <a:avLst/>
          </a:prstGeom>
          <a:ln w="28575">
            <a:solidFill>
              <a:srgbClr val="B95757"/>
            </a:solidFill>
            <a:tailEnd type="stealth"/>
          </a:ln>
        </p:spPr>
        <p:style>
          <a:lnRef idx="3">
            <a:schemeClr val="dk1"/>
          </a:lnRef>
          <a:fillRef idx="0">
            <a:schemeClr val="dk1"/>
          </a:fillRef>
          <a:effectRef idx="2">
            <a:schemeClr val="dk1"/>
          </a:effectRef>
          <a:fontRef idx="minor">
            <a:schemeClr val="tx1"/>
          </a:fontRef>
        </p:style>
      </p:cxnSp>
      <p:cxnSp>
        <p:nvCxnSpPr>
          <p:cNvPr id="25" name="Straight Arrow Connector 24">
            <a:extLst>
              <a:ext uri="{FF2B5EF4-FFF2-40B4-BE49-F238E27FC236}">
                <a16:creationId xmlns:a16="http://schemas.microsoft.com/office/drawing/2014/main" id="{D5C694FC-54F3-4077-B371-354CC6AE7C28}"/>
              </a:ext>
            </a:extLst>
          </p:cNvPr>
          <p:cNvCxnSpPr>
            <a:cxnSpLocks/>
          </p:cNvCxnSpPr>
          <p:nvPr/>
        </p:nvCxnSpPr>
        <p:spPr>
          <a:xfrm flipV="1">
            <a:off x="1111233" y="2361630"/>
            <a:ext cx="3738116" cy="1669464"/>
          </a:xfrm>
          <a:prstGeom prst="straightConnector1">
            <a:avLst/>
          </a:prstGeom>
          <a:ln w="28575">
            <a:solidFill>
              <a:schemeClr val="tx1"/>
            </a:solidFill>
            <a:tailEnd type="stealth"/>
          </a:ln>
        </p:spPr>
        <p:style>
          <a:lnRef idx="3">
            <a:schemeClr val="dk1"/>
          </a:lnRef>
          <a:fillRef idx="0">
            <a:schemeClr val="dk1"/>
          </a:fillRef>
          <a:effectRef idx="2">
            <a:schemeClr val="dk1"/>
          </a:effectRef>
          <a:fontRef idx="minor">
            <a:schemeClr val="tx1"/>
          </a:fontRef>
        </p:style>
      </p:cxnSp>
      <p:cxnSp>
        <p:nvCxnSpPr>
          <p:cNvPr id="26" name="Straight Arrow Connector 25">
            <a:extLst>
              <a:ext uri="{FF2B5EF4-FFF2-40B4-BE49-F238E27FC236}">
                <a16:creationId xmlns:a16="http://schemas.microsoft.com/office/drawing/2014/main" id="{30C929B7-DE8B-4FFE-8E66-77299BA32F66}"/>
              </a:ext>
            </a:extLst>
          </p:cNvPr>
          <p:cNvCxnSpPr>
            <a:cxnSpLocks/>
          </p:cNvCxnSpPr>
          <p:nvPr/>
        </p:nvCxnSpPr>
        <p:spPr>
          <a:xfrm flipV="1">
            <a:off x="1108385" y="2586443"/>
            <a:ext cx="3739256" cy="2229656"/>
          </a:xfrm>
          <a:prstGeom prst="straightConnector1">
            <a:avLst/>
          </a:prstGeom>
          <a:ln w="28575">
            <a:solidFill>
              <a:srgbClr val="CF6300"/>
            </a:solidFill>
            <a:tailEnd type="stealth"/>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64739124-3FCA-43D7-881B-E68D417A09DA}"/>
              </a:ext>
            </a:extLst>
          </p:cNvPr>
          <p:cNvCxnSpPr>
            <a:cxnSpLocks/>
          </p:cNvCxnSpPr>
          <p:nvPr/>
        </p:nvCxnSpPr>
        <p:spPr>
          <a:xfrm flipV="1">
            <a:off x="1133202" y="2808701"/>
            <a:ext cx="3741258" cy="2702518"/>
          </a:xfrm>
          <a:prstGeom prst="straightConnector1">
            <a:avLst/>
          </a:prstGeom>
          <a:ln w="28575">
            <a:solidFill>
              <a:schemeClr val="accent5">
                <a:lumMod val="75000"/>
              </a:schemeClr>
            </a:solidFill>
            <a:tailEnd type="stealth"/>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B4374C53-B91B-4E34-B947-850C428214F8}"/>
              </a:ext>
            </a:extLst>
          </p:cNvPr>
          <p:cNvCxnSpPr>
            <a:cxnSpLocks/>
          </p:cNvCxnSpPr>
          <p:nvPr/>
        </p:nvCxnSpPr>
        <p:spPr>
          <a:xfrm flipV="1">
            <a:off x="1111233" y="3055434"/>
            <a:ext cx="3808309" cy="3236716"/>
          </a:xfrm>
          <a:prstGeom prst="straightConnector1">
            <a:avLst/>
          </a:prstGeom>
          <a:ln w="28575">
            <a:solidFill>
              <a:srgbClr val="4A8522"/>
            </a:solidFill>
            <a:tailEnd type="stealth"/>
          </a:ln>
        </p:spPr>
        <p:style>
          <a:lnRef idx="3">
            <a:schemeClr val="dk1"/>
          </a:lnRef>
          <a:fillRef idx="0">
            <a:schemeClr val="dk1"/>
          </a:fillRef>
          <a:effectRef idx="2">
            <a:schemeClr val="dk1"/>
          </a:effectRef>
          <a:fontRef idx="minor">
            <a:schemeClr val="tx1"/>
          </a:fontRef>
        </p:style>
      </p:cxnSp>
      <p:grpSp>
        <p:nvGrpSpPr>
          <p:cNvPr id="29" name="Group 28">
            <a:extLst>
              <a:ext uri="{FF2B5EF4-FFF2-40B4-BE49-F238E27FC236}">
                <a16:creationId xmlns:a16="http://schemas.microsoft.com/office/drawing/2014/main" id="{7801740F-9092-4A01-83AC-AD9F37DB283B}"/>
              </a:ext>
            </a:extLst>
          </p:cNvPr>
          <p:cNvGrpSpPr/>
          <p:nvPr/>
        </p:nvGrpSpPr>
        <p:grpSpPr>
          <a:xfrm>
            <a:off x="540961" y="6016979"/>
            <a:ext cx="535916" cy="611265"/>
            <a:chOff x="597231" y="3855347"/>
            <a:chExt cx="275548" cy="278982"/>
          </a:xfrm>
        </p:grpSpPr>
        <p:sp>
          <p:nvSpPr>
            <p:cNvPr id="30" name="Rectangle 29">
              <a:extLst>
                <a:ext uri="{FF2B5EF4-FFF2-40B4-BE49-F238E27FC236}">
                  <a16:creationId xmlns:a16="http://schemas.microsoft.com/office/drawing/2014/main" id="{30C60328-AB06-4D1D-B27F-B985C1C0DA3B}"/>
                </a:ext>
              </a:extLst>
            </p:cNvPr>
            <p:cNvSpPr/>
            <p:nvPr/>
          </p:nvSpPr>
          <p:spPr>
            <a:xfrm>
              <a:off x="634989" y="3855347"/>
              <a:ext cx="204277" cy="278982"/>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1" name="Picture 2" descr="See the source image">
              <a:extLst>
                <a:ext uri="{FF2B5EF4-FFF2-40B4-BE49-F238E27FC236}">
                  <a16:creationId xmlns:a16="http://schemas.microsoft.com/office/drawing/2014/main" id="{CAD97918-09A0-4E1F-8831-9FCC119315A1}"/>
                </a:ext>
              </a:extLst>
            </p:cNvPr>
            <p:cNvPicPr>
              <a:picLocks noChangeAspect="1" noChangeArrowheads="1"/>
            </p:cNvPicPr>
            <p:nvPr/>
          </p:nvPicPr>
          <p:blipFill>
            <a:blip r:embed="rId5" cstate="print">
              <a:duotone>
                <a:srgbClr val="70AD47">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a:off x="597231" y="3855347"/>
              <a:ext cx="275548" cy="253698"/>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Rectangle: Rounded Corners 31">
            <a:extLst>
              <a:ext uri="{FF2B5EF4-FFF2-40B4-BE49-F238E27FC236}">
                <a16:creationId xmlns:a16="http://schemas.microsoft.com/office/drawing/2014/main" id="{07F6A602-7006-42C2-A6D0-C055F2272A82}"/>
              </a:ext>
            </a:extLst>
          </p:cNvPr>
          <p:cNvSpPr/>
          <p:nvPr/>
        </p:nvSpPr>
        <p:spPr>
          <a:xfrm>
            <a:off x="304915" y="1369958"/>
            <a:ext cx="1174432" cy="387191"/>
          </a:xfrm>
          <a:prstGeom prst="roundRect">
            <a:avLst>
              <a:gd name="adj" fmla="val 9098"/>
            </a:avLst>
          </a:prstGeom>
          <a:solidFill>
            <a:srgbClr val="FAFAFF"/>
          </a:solidFill>
          <a:ln w="19050">
            <a:solidFill>
              <a:srgbClr val="862286"/>
            </a:solidFill>
          </a:ln>
          <a:effectLst>
            <a:outerShdw blurRad="50800" dist="254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en-US">
                <a:solidFill>
                  <a:srgbClr val="962696"/>
                </a:solidFill>
                <a:latin typeface="Source Sans Pro" panose="020B0503030403020204" pitchFamily="34" charset="0"/>
                <a:ea typeface="Source Sans Pro" panose="020B0503030403020204" pitchFamily="34" charset="0"/>
                <a:cs typeface="Calibri" panose="020F0502020204030204" pitchFamily="34" charset="0"/>
              </a:rPr>
              <a:t>Zone Files</a:t>
            </a:r>
            <a:endParaRPr lang="en-US">
              <a:solidFill>
                <a:srgbClr val="962696"/>
              </a:solidFill>
              <a:latin typeface="Source Sans Pro" panose="020B0503030403020204" pitchFamily="34" charset="0"/>
              <a:ea typeface="Source Sans Pro" panose="020B0503030403020204" pitchFamily="34" charset="0"/>
            </a:endParaRPr>
          </a:p>
        </p:txBody>
      </p:sp>
      <p:cxnSp>
        <p:nvCxnSpPr>
          <p:cNvPr id="33" name="Straight Arrow Connector 32">
            <a:extLst>
              <a:ext uri="{FF2B5EF4-FFF2-40B4-BE49-F238E27FC236}">
                <a16:creationId xmlns:a16="http://schemas.microsoft.com/office/drawing/2014/main" id="{CE99DE80-5DF7-40F0-B564-25DFEB91617D}"/>
              </a:ext>
            </a:extLst>
          </p:cNvPr>
          <p:cNvCxnSpPr>
            <a:cxnSpLocks/>
          </p:cNvCxnSpPr>
          <p:nvPr/>
        </p:nvCxnSpPr>
        <p:spPr>
          <a:xfrm flipV="1">
            <a:off x="5801152" y="3616859"/>
            <a:ext cx="0" cy="581761"/>
          </a:xfrm>
          <a:prstGeom prst="straightConnector1">
            <a:avLst/>
          </a:prstGeom>
          <a:ln w="57150">
            <a:solidFill>
              <a:srgbClr val="657B83"/>
            </a:solidFill>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522BED7-7D48-48E5-90A7-57B2500E8BB6}"/>
                  </a:ext>
                </a:extLst>
              </p:cNvPr>
              <p:cNvSpPr txBox="1"/>
              <p:nvPr/>
            </p:nvSpPr>
            <p:spPr>
              <a:xfrm>
                <a:off x="3264289" y="4868343"/>
                <a:ext cx="6369311" cy="1015663"/>
              </a:xfrm>
              <a:prstGeom prst="rect">
                <a:avLst/>
              </a:prstGeom>
              <a:noFill/>
            </p:spPr>
            <p:txBody>
              <a:bodyPr wrap="square" rtlCol="0">
                <a:spAutoFit/>
              </a:bodyPr>
              <a:lstStyle/>
              <a:p>
                <a:pPr>
                  <a:buClr>
                    <a:srgbClr val="657B83"/>
                  </a:buClr>
                  <a:buSzPct val="80000"/>
                </a:pPr>
                <a14:m>
                  <m:oMath xmlns:m="http://schemas.openxmlformats.org/officeDocument/2006/math">
                    <m:sSub>
                      <m:sSubPr>
                        <m:ctrlPr>
                          <a:rPr lang="en-US" sz="2000" i="1" smtClean="0">
                            <a:solidFill>
                              <a:srgbClr val="657B83"/>
                            </a:solidFill>
                            <a:latin typeface="Cambria Math" panose="02040503050406030204" pitchFamily="18" charset="0"/>
                            <a:ea typeface="Source Sans Pro" panose="020B0503030403020204" pitchFamily="34" charset="0"/>
                          </a:rPr>
                        </m:ctrlPr>
                      </m:sSubPr>
                      <m:e>
                        <m:r>
                          <a:rPr lang="en-US" sz="2000" i="1">
                            <a:solidFill>
                              <a:srgbClr val="657B83"/>
                            </a:solidFill>
                            <a:latin typeface="Cambria Math" panose="02040503050406030204" pitchFamily="18" charset="0"/>
                            <a:ea typeface="Source Sans Pro" panose="020B0503030403020204" pitchFamily="34" charset="0"/>
                          </a:rPr>
                          <m:t>𝜑</m:t>
                        </m:r>
                      </m:e>
                      <m:sub>
                        <m:r>
                          <a:rPr lang="en-US" sz="2000" b="0" i="1" smtClean="0">
                            <a:solidFill>
                              <a:srgbClr val="657B83"/>
                            </a:solidFill>
                            <a:latin typeface="Cambria Math" panose="02040503050406030204" pitchFamily="18" charset="0"/>
                            <a:ea typeface="Source Sans Pro" panose="020B0503030403020204" pitchFamily="34" charset="0"/>
                          </a:rPr>
                          <m:t>1</m:t>
                        </m:r>
                      </m:sub>
                    </m:sSub>
                    <m:r>
                      <a:rPr lang="en-US" sz="2000" b="0" i="1" smtClean="0">
                        <a:solidFill>
                          <a:srgbClr val="657B83"/>
                        </a:solidFill>
                        <a:latin typeface="Cambria Math" panose="02040503050406030204" pitchFamily="18" charset="0"/>
                        <a:ea typeface="Source Sans Pro" panose="020B0503030403020204" pitchFamily="34" charset="0"/>
                      </a:rPr>
                      <m:t>≝</m:t>
                    </m:r>
                    <m:r>
                      <a:rPr lang="en-US" sz="2000" i="1" smtClean="0">
                        <a:solidFill>
                          <a:srgbClr val="657B83"/>
                        </a:solidFill>
                        <a:latin typeface="Cambria Math" panose="02040503050406030204" pitchFamily="18" charset="0"/>
                        <a:ea typeface="Source Sans Pro" panose="020B0503030403020204" pitchFamily="34" charset="0"/>
                      </a:rPr>
                      <m:t> </m:t>
                    </m:r>
                  </m:oMath>
                </a14:m>
                <a:r>
                  <a:rPr lang="en-US" sz="2000" dirty="0">
                    <a:solidFill>
                      <a:srgbClr val="657B83"/>
                    </a:solidFill>
                    <a:latin typeface="Lucida Sans Typewriter" panose="020B0509030504030204" pitchFamily="49" charset="0"/>
                    <a:ea typeface="Noto Mono" panose="020B0609030804020204" pitchFamily="49" charset="0"/>
                    <a:cs typeface="Noto Mono" panose="020B0609030804020204" pitchFamily="49" charset="0"/>
                  </a:rPr>
                  <a:t>ucla.edu. </a:t>
                </a:r>
                <a:r>
                  <a:rPr lang="en-US" sz="2000" dirty="0">
                    <a:solidFill>
                      <a:srgbClr val="657B83"/>
                    </a:solidFill>
                    <a:latin typeface="Noto Mono" panose="020B0609030804020204" pitchFamily="49" charset="0"/>
                    <a:ea typeface="Noto Mono" panose="020B0609030804020204" pitchFamily="49" charset="0"/>
                    <a:cs typeface="Noto Mono" panose="020B0609030804020204" pitchFamily="49" charset="0"/>
                  </a:rPr>
                  <a:t>a</a:t>
                </a:r>
                <a:r>
                  <a:rPr lang="en-US" sz="2000" dirty="0">
                    <a:solidFill>
                      <a:srgbClr val="657B83"/>
                    </a:solidFill>
                    <a:latin typeface="Source Sans Pro" panose="020B0503030403020204" pitchFamily="34" charset="0"/>
                    <a:ea typeface="Source Sans Pro" panose="020B0503030403020204" pitchFamily="34" charset="0"/>
                    <a:cs typeface="Noto Mono" panose="020B0609030804020204" pitchFamily="49" charset="0"/>
                  </a:rPr>
                  <a:t>lways resolves to </a:t>
                </a:r>
                <a:r>
                  <a:rPr lang="en-US" sz="2000" dirty="0">
                    <a:solidFill>
                      <a:srgbClr val="657B83"/>
                    </a:solidFill>
                    <a:latin typeface="Lucida Sans Typewriter" panose="020B0509030504030204" pitchFamily="49" charset="0"/>
                    <a:ea typeface="Noto Mono" panose="020B0609030804020204" pitchFamily="49" charset="0"/>
                    <a:cs typeface="Noto Mono" panose="020B0609030804020204" pitchFamily="49" charset="0"/>
                  </a:rPr>
                  <a:t>128.97.27.37</a:t>
                </a:r>
              </a:p>
              <a:p>
                <a:pPr>
                  <a:buClr>
                    <a:srgbClr val="657B83"/>
                  </a:buClr>
                  <a:buSzPct val="80000"/>
                </a:pPr>
                <a14:m>
                  <m:oMath xmlns:m="http://schemas.openxmlformats.org/officeDocument/2006/math">
                    <m:sSub>
                      <m:sSubPr>
                        <m:ctrlPr>
                          <a:rPr lang="en-US" sz="2000" b="0" i="1" smtClean="0">
                            <a:solidFill>
                              <a:srgbClr val="657B83"/>
                            </a:solidFill>
                            <a:latin typeface="Cambria Math" panose="02040503050406030204" pitchFamily="18" charset="0"/>
                            <a:ea typeface="Source Sans Pro" panose="020B0503030403020204" pitchFamily="34" charset="0"/>
                          </a:rPr>
                        </m:ctrlPr>
                      </m:sSubPr>
                      <m:e>
                        <m:r>
                          <a:rPr lang="en-US" sz="2000" b="0" i="1" smtClean="0">
                            <a:solidFill>
                              <a:srgbClr val="657B83"/>
                            </a:solidFill>
                            <a:latin typeface="Cambria Math" panose="02040503050406030204" pitchFamily="18" charset="0"/>
                            <a:ea typeface="Source Sans Pro" panose="020B0503030403020204" pitchFamily="34" charset="0"/>
                          </a:rPr>
                          <m:t>𝜑</m:t>
                        </m:r>
                      </m:e>
                      <m:sub>
                        <m:r>
                          <a:rPr lang="en-US" sz="2000" b="0" i="1" smtClean="0">
                            <a:solidFill>
                              <a:srgbClr val="657B83"/>
                            </a:solidFill>
                            <a:latin typeface="Cambria Math" panose="02040503050406030204" pitchFamily="18" charset="0"/>
                            <a:ea typeface="Source Sans Pro" panose="020B0503030403020204" pitchFamily="34" charset="0"/>
                          </a:rPr>
                          <m:t>2</m:t>
                        </m:r>
                      </m:sub>
                    </m:sSub>
                    <m:r>
                      <a:rPr lang="en-US" sz="2000" b="0" i="1" smtClean="0">
                        <a:solidFill>
                          <a:srgbClr val="657B83"/>
                        </a:solidFill>
                        <a:latin typeface="Cambria Math" panose="02040503050406030204" pitchFamily="18" charset="0"/>
                        <a:ea typeface="Cambria Math" panose="02040503050406030204" pitchFamily="18" charset="0"/>
                      </a:rPr>
                      <m:t>≝</m:t>
                    </m:r>
                    <m:r>
                      <a:rPr lang="en-US" sz="2000" b="0" i="1" smtClean="0">
                        <a:solidFill>
                          <a:srgbClr val="657B83"/>
                        </a:solidFill>
                        <a:latin typeface="Cambria Math" panose="02040503050406030204" pitchFamily="18" charset="0"/>
                        <a:ea typeface="Source Sans Pro" panose="020B0503030403020204" pitchFamily="34" charset="0"/>
                      </a:rPr>
                      <m:t> </m:t>
                    </m:r>
                  </m:oMath>
                </a14:m>
                <a:r>
                  <a:rPr lang="en-US" sz="2000" dirty="0">
                    <a:solidFill>
                      <a:srgbClr val="657B83"/>
                    </a:solidFill>
                    <a:latin typeface="Source Sans Pro" panose="020B0503030403020204" pitchFamily="34" charset="0"/>
                    <a:ea typeface="Source Sans Pro" panose="020B0503030403020204" pitchFamily="34" charset="0"/>
                  </a:rPr>
                  <a:t>All queries return a consistent answer</a:t>
                </a:r>
              </a:p>
              <a:p>
                <a:pPr>
                  <a:buClr>
                    <a:srgbClr val="657B83"/>
                  </a:buClr>
                  <a:buSzPct val="80000"/>
                </a:pPr>
                <a14:m>
                  <m:oMath xmlns:m="http://schemas.openxmlformats.org/officeDocument/2006/math">
                    <m:sSub>
                      <m:sSubPr>
                        <m:ctrlPr>
                          <a:rPr lang="en-US" sz="2000" i="1">
                            <a:solidFill>
                              <a:srgbClr val="657B83"/>
                            </a:solidFill>
                            <a:latin typeface="Cambria Math" panose="02040503050406030204" pitchFamily="18" charset="0"/>
                            <a:ea typeface="Source Sans Pro" panose="020B0503030403020204" pitchFamily="34" charset="0"/>
                          </a:rPr>
                        </m:ctrlPr>
                      </m:sSubPr>
                      <m:e>
                        <m:r>
                          <a:rPr lang="en-US" sz="2000" i="1">
                            <a:solidFill>
                              <a:srgbClr val="657B83"/>
                            </a:solidFill>
                            <a:latin typeface="Cambria Math" panose="02040503050406030204" pitchFamily="18" charset="0"/>
                            <a:ea typeface="Source Sans Pro" panose="020B0503030403020204" pitchFamily="34" charset="0"/>
                          </a:rPr>
                          <m:t>𝜑</m:t>
                        </m:r>
                      </m:e>
                      <m:sub>
                        <m:r>
                          <a:rPr lang="en-US" sz="2000" b="0" i="1" smtClean="0">
                            <a:solidFill>
                              <a:srgbClr val="657B83"/>
                            </a:solidFill>
                            <a:latin typeface="Cambria Math" panose="02040503050406030204" pitchFamily="18" charset="0"/>
                            <a:ea typeface="Source Sans Pro" panose="020B0503030403020204" pitchFamily="34" charset="0"/>
                          </a:rPr>
                          <m:t>3</m:t>
                        </m:r>
                      </m:sub>
                    </m:sSub>
                    <m:r>
                      <a:rPr lang="en-US" sz="2000" b="0" i="1" smtClean="0">
                        <a:solidFill>
                          <a:srgbClr val="657B83"/>
                        </a:solidFill>
                        <a:latin typeface="Cambria Math" panose="02040503050406030204" pitchFamily="18" charset="0"/>
                        <a:ea typeface="Source Sans Pro" panose="020B0503030403020204" pitchFamily="34" charset="0"/>
                      </a:rPr>
                      <m:t>≝</m:t>
                    </m:r>
                  </m:oMath>
                </a14:m>
                <a:r>
                  <a:rPr lang="en-US" sz="2000" dirty="0">
                    <a:solidFill>
                      <a:srgbClr val="657B83"/>
                    </a:solidFill>
                    <a:latin typeface="Source Sans Pro" panose="020B0503030403020204" pitchFamily="34" charset="0"/>
                    <a:ea typeface="Source Sans Pro" panose="020B0503030403020204" pitchFamily="34" charset="0"/>
                  </a:rPr>
                  <a:t> No query rewriting during resolution</a:t>
                </a:r>
              </a:p>
            </p:txBody>
          </p:sp>
        </mc:Choice>
        <mc:Fallback xmlns="">
          <p:sp>
            <p:nvSpPr>
              <p:cNvPr id="34" name="TextBox 33">
                <a:extLst>
                  <a:ext uri="{FF2B5EF4-FFF2-40B4-BE49-F238E27FC236}">
                    <a16:creationId xmlns:a16="http://schemas.microsoft.com/office/drawing/2014/main" id="{7522BED7-7D48-48E5-90A7-57B2500E8BB6}"/>
                  </a:ext>
                </a:extLst>
              </p:cNvPr>
              <p:cNvSpPr txBox="1">
                <a:spLocks noRot="1" noChangeAspect="1" noMove="1" noResize="1" noEditPoints="1" noAdjustHandles="1" noChangeArrowheads="1" noChangeShapeType="1" noTextEdit="1"/>
              </p:cNvSpPr>
              <p:nvPr/>
            </p:nvSpPr>
            <p:spPr>
              <a:xfrm>
                <a:off x="3264289" y="4868343"/>
                <a:ext cx="6369311" cy="1015663"/>
              </a:xfrm>
              <a:prstGeom prst="rect">
                <a:avLst/>
              </a:prstGeom>
              <a:blipFill>
                <a:blip r:embed="rId8"/>
                <a:stretch>
                  <a:fillRect t="-4217" b="-10843"/>
                </a:stretch>
              </a:blipFill>
            </p:spPr>
            <p:txBody>
              <a:bodyPr/>
              <a:lstStyle/>
              <a:p>
                <a:r>
                  <a:rPr lang="en-US">
                    <a:noFill/>
                  </a:rPr>
                  <a:t> </a:t>
                </a:r>
              </a:p>
            </p:txBody>
          </p:sp>
        </mc:Fallback>
      </mc:AlternateContent>
      <p:sp>
        <p:nvSpPr>
          <p:cNvPr id="35" name="Rectangle: Rounded Corners 34">
            <a:extLst>
              <a:ext uri="{FF2B5EF4-FFF2-40B4-BE49-F238E27FC236}">
                <a16:creationId xmlns:a16="http://schemas.microsoft.com/office/drawing/2014/main" id="{00E5BFF2-BCDA-43EA-AAE5-11D5B5F5273A}"/>
              </a:ext>
            </a:extLst>
          </p:cNvPr>
          <p:cNvSpPr/>
          <p:nvPr/>
        </p:nvSpPr>
        <p:spPr>
          <a:xfrm>
            <a:off x="5172633" y="4301658"/>
            <a:ext cx="1291891" cy="387191"/>
          </a:xfrm>
          <a:prstGeom prst="roundRect">
            <a:avLst>
              <a:gd name="adj" fmla="val 9098"/>
            </a:avLst>
          </a:prstGeom>
          <a:solidFill>
            <a:srgbClr val="FAFAFF"/>
          </a:solidFill>
          <a:ln w="19050">
            <a:solidFill>
              <a:srgbClr val="862286"/>
            </a:solidFill>
          </a:ln>
          <a:effectLst>
            <a:outerShdw blurRad="50800" dist="25400" dir="54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none" rtlCol="0" anchor="ctr">
            <a:spAutoFit/>
          </a:bodyPr>
          <a:lstStyle/>
          <a:p>
            <a:pPr algn="ctr"/>
            <a:r>
              <a:rPr lang="en-US">
                <a:solidFill>
                  <a:srgbClr val="962696"/>
                </a:solidFill>
                <a:latin typeface="Source Sans Pro" panose="020B0503030403020204" pitchFamily="34" charset="0"/>
                <a:ea typeface="Source Sans Pro" panose="020B0503030403020204" pitchFamily="34" charset="0"/>
                <a:cs typeface="Calibri" panose="020F0502020204030204" pitchFamily="34" charset="0"/>
              </a:rPr>
              <a:t>Property  𝜑</a:t>
            </a:r>
          </a:p>
        </p:txBody>
      </p:sp>
      <p:cxnSp>
        <p:nvCxnSpPr>
          <p:cNvPr id="36" name="Google Shape;139;p29">
            <a:extLst>
              <a:ext uri="{FF2B5EF4-FFF2-40B4-BE49-F238E27FC236}">
                <a16:creationId xmlns:a16="http://schemas.microsoft.com/office/drawing/2014/main" id="{A97A3F63-53E2-45E3-92A4-7F72FF420D13}"/>
              </a:ext>
            </a:extLst>
          </p:cNvPr>
          <p:cNvCxnSpPr>
            <a:cxnSpLocks/>
          </p:cNvCxnSpPr>
          <p:nvPr/>
        </p:nvCxnSpPr>
        <p:spPr>
          <a:xfrm flipV="1">
            <a:off x="6792126" y="2017228"/>
            <a:ext cx="1254873" cy="349359"/>
          </a:xfrm>
          <a:prstGeom prst="curvedConnector3">
            <a:avLst>
              <a:gd name="adj1" fmla="val 50000"/>
            </a:avLst>
          </a:prstGeom>
          <a:noFill/>
          <a:ln w="38100" cap="flat" cmpd="sng">
            <a:solidFill>
              <a:srgbClr val="546970"/>
            </a:solidFill>
            <a:prstDash val="solid"/>
            <a:round/>
            <a:headEnd type="none" w="med" len="med"/>
            <a:tailEnd type="stealth" w="med" len="med"/>
          </a:ln>
          <a:effectLst>
            <a:outerShdw blurRad="50800" dist="25400" dir="2700000" algn="tl" rotWithShape="0">
              <a:prstClr val="black">
                <a:alpha val="40000"/>
              </a:prstClr>
            </a:outerShdw>
          </a:effectLst>
        </p:spPr>
      </p:cxnSp>
      <p:pic>
        <p:nvPicPr>
          <p:cNvPr id="37" name="Picture 2" descr="See the source image">
            <a:extLst>
              <a:ext uri="{FF2B5EF4-FFF2-40B4-BE49-F238E27FC236}">
                <a16:creationId xmlns:a16="http://schemas.microsoft.com/office/drawing/2014/main" id="{07A8B32B-6608-4396-882B-74561E73691D}"/>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98" t="15991" r="45116" b="10280"/>
          <a:stretch/>
        </p:blipFill>
        <p:spPr bwMode="auto">
          <a:xfrm>
            <a:off x="8046999" y="1591542"/>
            <a:ext cx="687941" cy="600365"/>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Rounded Corners 37">
            <a:extLst>
              <a:ext uri="{FF2B5EF4-FFF2-40B4-BE49-F238E27FC236}">
                <a16:creationId xmlns:a16="http://schemas.microsoft.com/office/drawing/2014/main" id="{300AA021-AABC-4695-B232-ED54100C5E80}"/>
              </a:ext>
            </a:extLst>
          </p:cNvPr>
          <p:cNvSpPr/>
          <p:nvPr/>
        </p:nvSpPr>
        <p:spPr>
          <a:xfrm>
            <a:off x="8896840" y="1699937"/>
            <a:ext cx="1103187" cy="407849"/>
          </a:xfrm>
          <a:prstGeom prst="roundRect">
            <a:avLst>
              <a:gd name="adj" fmla="val 4348"/>
            </a:avLst>
          </a:prstGeom>
          <a:solidFill>
            <a:srgbClr val="FAFFFA"/>
          </a:solidFill>
          <a:ln w="22225">
            <a:solidFill>
              <a:srgbClr val="2E7D32"/>
            </a:solidFill>
          </a:ln>
          <a:effectLst>
            <a:outerShdw blurRad="50800" dist="25400" dir="5400000" algn="tl" rotWithShape="0">
              <a:prstClr val="black">
                <a:alpha val="40000"/>
              </a:prstClr>
            </a:outerShdw>
          </a:effectLst>
        </p:spPr>
        <p:txBody>
          <a:bodyPr wrap="none" rtlCol="0" anchor="ctr">
            <a:spAutoFit/>
          </a:bodyPr>
          <a:lstStyle/>
          <a:p>
            <a:pPr marR="0" lvl="0" defTabSz="914400" eaLnBrk="1" fontAlgn="auto" latinLnBrk="0" hangingPunct="1">
              <a:spcBef>
                <a:spcPts val="0"/>
              </a:spcBef>
              <a:spcAft>
                <a:spcPts val="0"/>
              </a:spcAft>
              <a:buClr>
                <a:srgbClr val="42955F"/>
              </a:buClr>
              <a:buSzPct val="85000"/>
              <a:tabLst/>
              <a:defRPr/>
            </a:pPr>
            <a:r>
              <a:rPr lang="en-US" sz="2000" kern="0">
                <a:solidFill>
                  <a:srgbClr val="2E7D32"/>
                </a:solidFill>
                <a:latin typeface="Source Sans Pro" panose="020B0503030403020204" pitchFamily="34" charset="0"/>
                <a:ea typeface="Source Sans Pro" panose="020B0503030403020204" pitchFamily="34" charset="0"/>
                <a:cs typeface="Calibri" panose="020F0502020204030204" pitchFamily="34" charset="0"/>
              </a:rPr>
              <a:t>Certified</a:t>
            </a:r>
            <a:endParaRPr kumimoji="0" lang="en-US" sz="2000" b="0" i="0" u="none" strike="noStrike" kern="0" cap="none" spc="0" normalizeH="0" baseline="0" noProof="0">
              <a:ln>
                <a:noFill/>
              </a:ln>
              <a:solidFill>
                <a:srgbClr val="2E7D32"/>
              </a:solidFill>
              <a:effectLst/>
              <a:uLnTx/>
              <a:uFillTx/>
              <a:latin typeface="Source Sans Pro" panose="020B0503030403020204" pitchFamily="34" charset="0"/>
              <a:ea typeface="Source Sans Pro" panose="020B0503030403020204" pitchFamily="34" charset="0"/>
              <a:cs typeface="Calibri" panose="020F0502020204030204" pitchFamily="34" charset="0"/>
            </a:endParaRPr>
          </a:p>
        </p:txBody>
      </p:sp>
      <p:cxnSp>
        <p:nvCxnSpPr>
          <p:cNvPr id="39" name="Google Shape;139;p29">
            <a:extLst>
              <a:ext uri="{FF2B5EF4-FFF2-40B4-BE49-F238E27FC236}">
                <a16:creationId xmlns:a16="http://schemas.microsoft.com/office/drawing/2014/main" id="{2D7938BF-6ED7-4F2F-B52A-74CB37F0C904}"/>
              </a:ext>
            </a:extLst>
          </p:cNvPr>
          <p:cNvCxnSpPr>
            <a:cxnSpLocks/>
          </p:cNvCxnSpPr>
          <p:nvPr/>
        </p:nvCxnSpPr>
        <p:spPr>
          <a:xfrm>
            <a:off x="6792126" y="2366587"/>
            <a:ext cx="1254873" cy="533963"/>
          </a:xfrm>
          <a:prstGeom prst="curvedConnector3">
            <a:avLst>
              <a:gd name="adj1" fmla="val 50000"/>
            </a:avLst>
          </a:prstGeom>
          <a:noFill/>
          <a:ln w="38100" cap="flat" cmpd="sng">
            <a:solidFill>
              <a:srgbClr val="546970"/>
            </a:solidFill>
            <a:prstDash val="solid"/>
            <a:round/>
            <a:headEnd type="none" w="med" len="med"/>
            <a:tailEnd type="stealth" w="med" len="med"/>
          </a:ln>
          <a:effectLst>
            <a:outerShdw blurRad="50800" dist="25400" dir="2700000" algn="tl" rotWithShape="0">
              <a:prstClr val="black">
                <a:alpha val="40000"/>
              </a:prstClr>
            </a:outerShdw>
          </a:effectLst>
        </p:spPr>
      </p:cxnSp>
      <p:pic>
        <p:nvPicPr>
          <p:cNvPr id="40" name="Picture 2" descr="See the source image">
            <a:extLst>
              <a:ext uri="{FF2B5EF4-FFF2-40B4-BE49-F238E27FC236}">
                <a16:creationId xmlns:a16="http://schemas.microsoft.com/office/drawing/2014/main" id="{DD74F69E-86B9-4720-B445-6DD947B1A562}"/>
              </a:ext>
            </a:extLst>
          </p:cNvPr>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2226" t="30729" r="5784" b="10072"/>
          <a:stretch/>
        </p:blipFill>
        <p:spPr bwMode="auto">
          <a:xfrm>
            <a:off x="8046567" y="2617593"/>
            <a:ext cx="642772" cy="58336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27">
            <a:extLst>
              <a:ext uri="{FF2B5EF4-FFF2-40B4-BE49-F238E27FC236}">
                <a16:creationId xmlns:a16="http://schemas.microsoft.com/office/drawing/2014/main" id="{24B706CE-69E4-42A8-A4D5-0C1F5A5AB386}"/>
              </a:ext>
            </a:extLst>
          </p:cNvPr>
          <p:cNvSpPr/>
          <p:nvPr/>
        </p:nvSpPr>
        <p:spPr>
          <a:xfrm>
            <a:off x="8896840" y="2696107"/>
            <a:ext cx="1367683" cy="411718"/>
          </a:xfrm>
          <a:prstGeom prst="roundRect">
            <a:avLst>
              <a:gd name="adj" fmla="val 5377"/>
            </a:avLst>
          </a:prstGeom>
          <a:solidFill>
            <a:srgbClr val="FFF9F9"/>
          </a:solidFill>
          <a:ln>
            <a:solidFill>
              <a:srgbClr val="B62B28"/>
            </a:solidFill>
          </a:ln>
          <a:effectLst>
            <a:outerShdw blurRad="50800" dist="25400" dir="5400000" algn="tl"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none" rtlCol="0" anchor="ctr">
            <a:spAutoFit/>
          </a:bodyPr>
          <a:lstStyle/>
          <a:p>
            <a:pPr lvl="0" algn="ctr"/>
            <a:r>
              <a:rPr lang="en-US" sz="2000">
                <a:solidFill>
                  <a:srgbClr val="B62B28"/>
                </a:solidFill>
                <a:latin typeface="Source Sans Pro" panose="020B0503030403020204" pitchFamily="34" charset="0"/>
                <a:ea typeface="Source Sans Pro" panose="020B0503030403020204" pitchFamily="34" charset="0"/>
                <a:cs typeface="Noto Sans" panose="020B0502040504020204" pitchFamily="34"/>
              </a:rPr>
              <a:t>Bug found!</a:t>
            </a:r>
          </a:p>
        </p:txBody>
      </p:sp>
      <p:sp>
        <p:nvSpPr>
          <p:cNvPr id="42" name="Oval 41">
            <a:extLst>
              <a:ext uri="{FF2B5EF4-FFF2-40B4-BE49-F238E27FC236}">
                <a16:creationId xmlns:a16="http://schemas.microsoft.com/office/drawing/2014/main" id="{48E4CB7D-E719-4A66-8C32-96AA31A253DB}"/>
              </a:ext>
            </a:extLst>
          </p:cNvPr>
          <p:cNvSpPr/>
          <p:nvPr/>
        </p:nvSpPr>
        <p:spPr>
          <a:xfrm>
            <a:off x="3890949" y="5167624"/>
            <a:ext cx="1240233" cy="440818"/>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Speech Bubble: Rectangle with Corners Rounded 42">
                <a:extLst>
                  <a:ext uri="{FF2B5EF4-FFF2-40B4-BE49-F238E27FC236}">
                    <a16:creationId xmlns:a16="http://schemas.microsoft.com/office/drawing/2014/main" id="{25F6B86E-A137-4226-8F25-C8E892E60BB8}"/>
                  </a:ext>
                </a:extLst>
              </p:cNvPr>
              <p:cNvSpPr/>
              <p:nvPr/>
            </p:nvSpPr>
            <p:spPr>
              <a:xfrm>
                <a:off x="1657651" y="3673910"/>
                <a:ext cx="2071055" cy="1491106"/>
              </a:xfrm>
              <a:prstGeom prst="wedgeRoundRectCallout">
                <a:avLst>
                  <a:gd name="adj1" fmla="val 64158"/>
                  <a:gd name="adj2" fmla="val 51768"/>
                  <a:gd name="adj3" fmla="val 16667"/>
                </a:avLst>
              </a:prstGeom>
              <a:solidFill>
                <a:srgbClr val="FFF2CC"/>
              </a:solidFill>
              <a:ln>
                <a:solidFill>
                  <a:srgbClr val="957922"/>
                </a:solid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14:m>
                  <m:oMathPara xmlns:m="http://schemas.openxmlformats.org/officeDocument/2006/math">
                    <m:oMathParaPr>
                      <m:jc m:val="left"/>
                    </m:oMathParaPr>
                    <m:oMath xmlns:m="http://schemas.openxmlformats.org/officeDocument/2006/math">
                      <m:d>
                        <m:dPr>
                          <m:begChr m:val="⟨"/>
                          <m:endChr m:val="⟩"/>
                          <m:ctrlPr>
                            <a:rPr lang="en-US" sz="1800" b="1" i="1" smtClean="0">
                              <a:solidFill>
                                <a:srgbClr val="957922"/>
                              </a:solidFill>
                              <a:latin typeface="Cambria Math" panose="02040503050406030204" pitchFamily="18" charset="0"/>
                            </a:rPr>
                          </m:ctrlPr>
                        </m:dPr>
                        <m:e>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edu</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A</m:t>
                          </m:r>
                        </m:e>
                      </m:d>
                    </m:oMath>
                  </m:oMathPara>
                </a14:m>
                <a:endParaRPr lang="en-US" sz="1800" b="1" i="1" dirty="0">
                  <a:solidFill>
                    <a:srgbClr val="957922"/>
                  </a:solidFill>
                  <a:latin typeface="Lucida Sans Typewriter" panose="020B0509030504030204" pitchFamily="49" charset="0"/>
                </a:endParaRPr>
              </a:p>
              <a:p>
                <a:pPr/>
                <a14:m>
                  <m:oMathPara xmlns:m="http://schemas.openxmlformats.org/officeDocument/2006/math">
                    <m:oMathParaPr>
                      <m:jc m:val="left"/>
                    </m:oMathParaPr>
                    <m:oMath xmlns:m="http://schemas.openxmlformats.org/officeDocument/2006/math">
                      <m:d>
                        <m:dPr>
                          <m:begChr m:val="⟨"/>
                          <m:endChr m:val="⟩"/>
                          <m:ctrlPr>
                            <a:rPr lang="en-US" sz="1800" b="1" i="1" smtClean="0">
                              <a:solidFill>
                                <a:srgbClr val="957922"/>
                              </a:solidFill>
                              <a:latin typeface="Cambria Math" panose="02040503050406030204" pitchFamily="18" charset="0"/>
                            </a:rPr>
                          </m:ctrlPr>
                        </m:dPr>
                        <m:e>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edu</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NS</m:t>
                          </m:r>
                        </m:e>
                      </m:d>
                    </m:oMath>
                  </m:oMathPara>
                </a14:m>
                <a:endParaRPr lang="en-US" sz="1800" b="1" i="1" dirty="0">
                  <a:solidFill>
                    <a:srgbClr val="957922"/>
                  </a:solidFill>
                  <a:latin typeface="Lucida Sans Typewriter" panose="020B0509030504030204" pitchFamily="49" charset="0"/>
                  <a:ea typeface="Noto Mono" panose="020B0609030804020204" pitchFamily="49" charset="0"/>
                  <a:cs typeface="Noto Mono" panose="020B0609030804020204" pitchFamily="49" charset="0"/>
                </a:endParaRPr>
              </a:p>
              <a:p>
                <a:pPr/>
                <a14:m>
                  <m:oMathPara xmlns:m="http://schemas.openxmlformats.org/officeDocument/2006/math">
                    <m:oMathParaPr>
                      <m:jc m:val="left"/>
                    </m:oMathParaPr>
                    <m:oMath xmlns:m="http://schemas.openxmlformats.org/officeDocument/2006/math">
                      <m:d>
                        <m:dPr>
                          <m:begChr m:val="⟨"/>
                          <m:endChr m:val="⟩"/>
                          <m:ctrlPr>
                            <a:rPr lang="en-US" sz="1800" b="1" i="1" smtClean="0">
                              <a:solidFill>
                                <a:srgbClr val="957922"/>
                              </a:solidFill>
                              <a:latin typeface="Cambria Math" panose="02040503050406030204" pitchFamily="18" charset="0"/>
                            </a:rPr>
                          </m:ctrlPr>
                        </m:dPr>
                        <m:e>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ucla</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edu</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MX</m:t>
                          </m:r>
                        </m:e>
                      </m:d>
                    </m:oMath>
                  </m:oMathPara>
                </a14:m>
                <a:endParaRPr lang="en-US" sz="1800" b="1" dirty="0">
                  <a:solidFill>
                    <a:srgbClr val="957922"/>
                  </a:solidFill>
                  <a:latin typeface="Lucida Sans Typewriter" panose="020B0509030504030204" pitchFamily="49" charset="0"/>
                  <a:ea typeface="Source Sans Pro" panose="020B0503030403020204" pitchFamily="34" charset="0"/>
                </a:endParaRPr>
              </a:p>
              <a:p>
                <a:pPr/>
                <a14:m>
                  <m:oMathPara xmlns:m="http://schemas.openxmlformats.org/officeDocument/2006/math">
                    <m:oMathParaPr>
                      <m:jc m:val="centerGroup"/>
                    </m:oMathParaPr>
                    <m:oMath xmlns:m="http://schemas.openxmlformats.org/officeDocument/2006/math">
                      <m:d>
                        <m:dPr>
                          <m:begChr m:val="⟨"/>
                          <m:endChr m:val="⟩"/>
                          <m:ctrlPr>
                            <a:rPr lang="en-US" sz="1800" b="1" i="1" smtClean="0">
                              <a:solidFill>
                                <a:srgbClr val="957922"/>
                              </a:solidFill>
                              <a:latin typeface="Cambria Math" panose="02040503050406030204" pitchFamily="18" charset="0"/>
                            </a:rPr>
                          </m:ctrlPr>
                        </m:dPr>
                        <m:e>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ucla</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edu</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m:t>
                          </m:r>
                          <m:r>
                            <m:rPr>
                              <m:nor/>
                            </m:rPr>
                            <a:rPr lang="en-US" sz="1800" b="1" i="0" smtClean="0">
                              <a:solidFill>
                                <a:srgbClr val="957922"/>
                              </a:solidFill>
                              <a:latin typeface="Lucida Sans Typewriter" panose="020B0509030504030204" pitchFamily="49" charset="0"/>
                              <a:ea typeface="Noto Mono" panose="020B0609030804020204" pitchFamily="49" charset="0"/>
                              <a:cs typeface="Noto Mono" panose="020B0609030804020204" pitchFamily="49" charset="0"/>
                            </a:rPr>
                            <m:t>TXT</m:t>
                          </m:r>
                        </m:e>
                      </m:d>
                    </m:oMath>
                  </m:oMathPara>
                </a14:m>
                <a:endParaRPr lang="en-US" sz="1800" b="1" dirty="0">
                  <a:solidFill>
                    <a:srgbClr val="957922"/>
                  </a:solidFill>
                  <a:latin typeface="Lucida Sans Typewriter" panose="020B0509030504030204" pitchFamily="49" charset="0"/>
                  <a:ea typeface="Noto Mono" panose="020B0609030804020204" pitchFamily="49" charset="0"/>
                  <a:cs typeface="Noto Mono" panose="020B0609030804020204" pitchFamily="49" charset="0"/>
                </a:endParaRPr>
              </a:p>
              <a:p>
                <a:r>
                  <a:rPr lang="en-US" sz="1800" b="1" dirty="0">
                    <a:solidFill>
                      <a:srgbClr val="957922"/>
                    </a:solidFill>
                    <a:latin typeface="Lucida Sans Typewriter" panose="020B0509030504030204" pitchFamily="49" charset="0"/>
                    <a:ea typeface="Source Sans Pro" panose="020B0503030403020204" pitchFamily="34" charset="0"/>
                  </a:rPr>
                  <a:t>            … </a:t>
                </a:r>
              </a:p>
            </p:txBody>
          </p:sp>
        </mc:Choice>
        <mc:Fallback xmlns="">
          <p:sp>
            <p:nvSpPr>
              <p:cNvPr id="43" name="Speech Bubble: Rectangle with Corners Rounded 42">
                <a:extLst>
                  <a:ext uri="{FF2B5EF4-FFF2-40B4-BE49-F238E27FC236}">
                    <a16:creationId xmlns:a16="http://schemas.microsoft.com/office/drawing/2014/main" id="{25F6B86E-A137-4226-8F25-C8E892E60BB8}"/>
                  </a:ext>
                </a:extLst>
              </p:cNvPr>
              <p:cNvSpPr>
                <a:spLocks noRot="1" noChangeAspect="1" noMove="1" noResize="1" noEditPoints="1" noAdjustHandles="1" noChangeArrowheads="1" noChangeShapeType="1" noTextEdit="1"/>
              </p:cNvSpPr>
              <p:nvPr/>
            </p:nvSpPr>
            <p:spPr>
              <a:xfrm>
                <a:off x="1657651" y="3673910"/>
                <a:ext cx="2071055" cy="1491106"/>
              </a:xfrm>
              <a:prstGeom prst="wedgeRoundRectCallout">
                <a:avLst>
                  <a:gd name="adj1" fmla="val 64158"/>
                  <a:gd name="adj2" fmla="val 51768"/>
                  <a:gd name="adj3" fmla="val 16667"/>
                </a:avLst>
              </a:prstGeom>
              <a:blipFill>
                <a:blip r:embed="rId11"/>
                <a:stretch>
                  <a:fillRect/>
                </a:stretch>
              </a:blipFill>
              <a:ln>
                <a:solidFill>
                  <a:srgbClr val="957922"/>
                </a:solidFill>
              </a:ln>
              <a:effectLst>
                <a:outerShdw blurRad="50800" dist="254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Rounded Corners 43">
                <a:extLst>
                  <a:ext uri="{FF2B5EF4-FFF2-40B4-BE49-F238E27FC236}">
                    <a16:creationId xmlns:a16="http://schemas.microsoft.com/office/drawing/2014/main" id="{A0F782FB-AB40-441E-B268-317A40C11B58}"/>
                  </a:ext>
                </a:extLst>
              </p:cNvPr>
              <p:cNvSpPr/>
              <p:nvPr/>
            </p:nvSpPr>
            <p:spPr>
              <a:xfrm>
                <a:off x="4195808" y="2789998"/>
                <a:ext cx="7426537" cy="1444072"/>
              </a:xfrm>
              <a:prstGeom prst="roundRect">
                <a:avLst>
                  <a:gd name="adj" fmla="val 4541"/>
                </a:avLst>
              </a:prstGeom>
              <a:solidFill>
                <a:srgbClr val="7B9199"/>
              </a:solidFill>
              <a:ln w="19050">
                <a:noFill/>
              </a:ln>
              <a:effectLst>
                <a:outerShdw blurRad="50800" dist="762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wrap="square" rtlCol="0" anchor="ctr">
                <a:spAutoFit/>
              </a:bodyPr>
              <a:lstStyle/>
              <a:p>
                <a:pPr algn="ctr"/>
                <a14:m>
                  <m:oMathPara xmlns:m="http://schemas.openxmlformats.org/officeDocument/2006/math">
                    <m:oMathParaPr>
                      <m:jc m:val="centerGroup"/>
                    </m:oMathParaPr>
                    <m:oMath xmlns:m="http://schemas.openxmlformats.org/officeDocument/2006/math">
                      <m:r>
                        <a:rPr lang="en-US" sz="2400" b="1" i="1" smtClean="0">
                          <a:solidFill>
                            <a:schemeClr val="bg1"/>
                          </a:solidFill>
                          <a:latin typeface="Cambria Math" panose="02040503050406030204" pitchFamily="18" charset="0"/>
                          <a:ea typeface="Cambria Math" panose="02040503050406030204" pitchFamily="18" charset="0"/>
                        </a:rPr>
                        <m:t>≈</m:t>
                      </m:r>
                      <m:nary>
                        <m:naryPr>
                          <m:chr m:val="∑"/>
                          <m:limLoc m:val="subSup"/>
                          <m:ctrlPr>
                            <a:rPr lang="en-US" sz="2400" b="1" i="1">
                              <a:solidFill>
                                <a:schemeClr val="bg1"/>
                              </a:solidFill>
                              <a:latin typeface="Cambria Math" panose="02040503050406030204" pitchFamily="18" charset="0"/>
                            </a:rPr>
                          </m:ctrlPr>
                        </m:naryPr>
                        <m:sub>
                          <m:r>
                            <m:rPr>
                              <m:brk m:alnAt="25"/>
                            </m:rPr>
                            <a:rPr lang="en-US" sz="2400" b="1" i="1">
                              <a:solidFill>
                                <a:schemeClr val="bg1"/>
                              </a:solidFill>
                              <a:latin typeface="Cambria Math" panose="02040503050406030204" pitchFamily="18" charset="0"/>
                            </a:rPr>
                            <m:t>𝒊</m:t>
                          </m:r>
                          <m:r>
                            <a:rPr lang="en-US" sz="2400" b="1" i="1">
                              <a:solidFill>
                                <a:schemeClr val="bg1"/>
                              </a:solidFill>
                              <a:latin typeface="Cambria Math" panose="02040503050406030204" pitchFamily="18" charset="0"/>
                            </a:rPr>
                            <m:t>=</m:t>
                          </m:r>
                          <m:r>
                            <a:rPr lang="en-US" sz="2400" b="1" i="1">
                              <a:solidFill>
                                <a:schemeClr val="bg1"/>
                              </a:solidFill>
                              <a:latin typeface="Cambria Math" panose="02040503050406030204" pitchFamily="18" charset="0"/>
                            </a:rPr>
                            <m:t>𝟎</m:t>
                          </m:r>
                        </m:sub>
                        <m:sup>
                          <m:r>
                            <a:rPr lang="en-US" sz="2400" b="1" i="1">
                              <a:solidFill>
                                <a:schemeClr val="bg1"/>
                              </a:solidFill>
                              <a:latin typeface="Cambria Math" panose="02040503050406030204" pitchFamily="18" charset="0"/>
                            </a:rPr>
                            <m:t>𝟐𝟓𝟑</m:t>
                          </m:r>
                        </m:sup>
                        <m:e>
                          <m:sSup>
                            <m:sSupPr>
                              <m:ctrlPr>
                                <a:rPr lang="en-US" sz="2400" b="1" i="1">
                                  <a:solidFill>
                                    <a:schemeClr val="bg1"/>
                                  </a:solidFill>
                                  <a:latin typeface="Cambria Math" panose="02040503050406030204" pitchFamily="18" charset="0"/>
                                </a:rPr>
                              </m:ctrlPr>
                            </m:sSupPr>
                            <m:e>
                              <m:r>
                                <a:rPr lang="en-US" sz="2400" b="1" i="1">
                                  <a:solidFill>
                                    <a:schemeClr val="bg1"/>
                                  </a:solidFill>
                                  <a:latin typeface="Cambria Math" panose="02040503050406030204" pitchFamily="18" charset="0"/>
                                </a:rPr>
                                <m:t>𝟑𝟖</m:t>
                              </m:r>
                            </m:e>
                            <m:sup>
                              <m:r>
                                <a:rPr lang="en-US" sz="2400" b="1" i="1">
                                  <a:solidFill>
                                    <a:schemeClr val="bg1"/>
                                  </a:solidFill>
                                  <a:latin typeface="Cambria Math" panose="02040503050406030204" pitchFamily="18" charset="0"/>
                                </a:rPr>
                                <m:t>𝒊</m:t>
                              </m:r>
                            </m:sup>
                          </m:sSup>
                        </m:e>
                      </m:nary>
                      <m:r>
                        <a:rPr lang="en-US" sz="2400" b="1" i="1">
                          <a:solidFill>
                            <a:schemeClr val="bg1"/>
                          </a:solidFill>
                          <a:latin typeface="Cambria Math" panose="02040503050406030204" pitchFamily="18" charset="0"/>
                        </a:rPr>
                        <m:t> </m:t>
                      </m:r>
                      <m:r>
                        <a:rPr lang="en-US" sz="2400" b="1" i="1">
                          <a:solidFill>
                            <a:schemeClr val="bg1"/>
                          </a:solidFill>
                          <a:latin typeface="Cambria Math" panose="02040503050406030204" pitchFamily="18" charset="0"/>
                          <a:ea typeface="Cambria Math" panose="02040503050406030204" pitchFamily="18" charset="0"/>
                        </a:rPr>
                        <m:t>×|</m:t>
                      </m:r>
                      <m:r>
                        <a:rPr lang="en-US" sz="2400" b="1" i="1">
                          <a:solidFill>
                            <a:schemeClr val="bg1"/>
                          </a:solidFill>
                          <a:latin typeface="Cambria Math" panose="02040503050406030204" pitchFamily="18" charset="0"/>
                          <a:ea typeface="Cambria Math" panose="02040503050406030204" pitchFamily="18" charset="0"/>
                        </a:rPr>
                        <m:t>𝑻</m:t>
                      </m:r>
                      <m:r>
                        <a:rPr lang="en-US" sz="2400" b="1" i="1">
                          <a:solidFill>
                            <a:schemeClr val="bg1"/>
                          </a:solidFill>
                          <a:latin typeface="Cambria Math" panose="02040503050406030204" pitchFamily="18" charset="0"/>
                          <a:ea typeface="Cambria Math" panose="02040503050406030204" pitchFamily="18" charset="0"/>
                        </a:rPr>
                        <m:t>|</m:t>
                      </m:r>
                    </m:oMath>
                  </m:oMathPara>
                </a14:m>
                <a:endParaRPr lang="en-US" sz="2400" b="1" dirty="0">
                  <a:solidFill>
                    <a:schemeClr val="bg1"/>
                  </a:solidFill>
                  <a:latin typeface="Palatino Linotype" panose="02040502050505030304" pitchFamily="18" charset="0"/>
                  <a:ea typeface="Source Sans Pro" panose="020B0503030403020204" pitchFamily="34" charset="0"/>
                </a:endParaRPr>
              </a:p>
              <a:p>
                <a:pPr algn="ctr"/>
                <a:r>
                  <a:rPr lang="en-US" sz="3200" b="1" dirty="0">
                    <a:solidFill>
                      <a:schemeClr val="bg1"/>
                    </a:solidFill>
                    <a:latin typeface="Palatino Linotype" panose="02040502050505030304" pitchFamily="18" charset="0"/>
                    <a:ea typeface="Source Sans Pro" panose="020B0503030403020204" pitchFamily="34" charset="0"/>
                  </a:rPr>
                  <a:t>Too many queries to enumerate</a:t>
                </a:r>
                <a:r>
                  <a:rPr lang="en-US" sz="2400" b="1" dirty="0">
                    <a:solidFill>
                      <a:schemeClr val="bg1"/>
                    </a:solidFill>
                    <a:latin typeface="Palatino Linotype" panose="02040502050505030304" pitchFamily="18" charset="0"/>
                    <a:ea typeface="Source Sans Pro" panose="020B0503030403020204" pitchFamily="34" charset="0"/>
                  </a:rPr>
                  <a:t>!</a:t>
                </a:r>
              </a:p>
            </p:txBody>
          </p:sp>
        </mc:Choice>
        <mc:Fallback xmlns="">
          <p:sp>
            <p:nvSpPr>
              <p:cNvPr id="44" name="Rectangle: Rounded Corners 43">
                <a:extLst>
                  <a:ext uri="{FF2B5EF4-FFF2-40B4-BE49-F238E27FC236}">
                    <a16:creationId xmlns:a16="http://schemas.microsoft.com/office/drawing/2014/main" id="{A0F782FB-AB40-441E-B268-317A40C11B58}"/>
                  </a:ext>
                </a:extLst>
              </p:cNvPr>
              <p:cNvSpPr>
                <a:spLocks noRot="1" noChangeAspect="1" noMove="1" noResize="1" noEditPoints="1" noAdjustHandles="1" noChangeArrowheads="1" noChangeShapeType="1" noTextEdit="1"/>
              </p:cNvSpPr>
              <p:nvPr/>
            </p:nvSpPr>
            <p:spPr>
              <a:xfrm>
                <a:off x="4195808" y="2789998"/>
                <a:ext cx="7426537" cy="1444072"/>
              </a:xfrm>
              <a:prstGeom prst="roundRect">
                <a:avLst>
                  <a:gd name="adj" fmla="val 4541"/>
                </a:avLst>
              </a:prstGeom>
              <a:blipFill>
                <a:blip r:embed="rId12"/>
                <a:stretch>
                  <a:fillRect/>
                </a:stretch>
              </a:blipFill>
              <a:ln w="19050">
                <a:noFill/>
              </a:ln>
              <a:effectLst>
                <a:outerShdw blurRad="50800" dist="76200" dir="2700000" algn="tl" rotWithShape="0">
                  <a:prstClr val="black">
                    <a:alpha val="40000"/>
                  </a:prstClr>
                </a:outerShdw>
              </a:effectLst>
            </p:spPr>
            <p:txBody>
              <a:bodyPr/>
              <a:lstStyle/>
              <a:p>
                <a:r>
                  <a:rPr lang="en-US">
                    <a:noFill/>
                  </a:rPr>
                  <a:t> </a:t>
                </a:r>
              </a:p>
            </p:txBody>
          </p:sp>
        </mc:Fallback>
      </mc:AlternateContent>
      <p:sp>
        <p:nvSpPr>
          <p:cNvPr id="53" name="Rectangle: Rounded Corners 52">
            <a:extLst>
              <a:ext uri="{FF2B5EF4-FFF2-40B4-BE49-F238E27FC236}">
                <a16:creationId xmlns:a16="http://schemas.microsoft.com/office/drawing/2014/main" id="{58A80C81-5493-44F1-843F-79CC439FA034}"/>
              </a:ext>
            </a:extLst>
          </p:cNvPr>
          <p:cNvSpPr/>
          <p:nvPr/>
        </p:nvSpPr>
        <p:spPr>
          <a:xfrm>
            <a:off x="4184495" y="4364716"/>
            <a:ext cx="7393107" cy="1976497"/>
          </a:xfrm>
          <a:prstGeom prst="roundRect">
            <a:avLst>
              <a:gd name="adj" fmla="val 4202"/>
            </a:avLst>
          </a:prstGeom>
          <a:solidFill>
            <a:srgbClr val="26A69A"/>
          </a:solidFill>
          <a:ln>
            <a:noFill/>
          </a:ln>
          <a:effectLst>
            <a:outerShdw blurRad="508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3000" b="1" cap="small" dirty="0">
                <a:solidFill>
                  <a:schemeClr val="bg1"/>
                </a:solidFill>
                <a:latin typeface="Palatino Linotype" panose="02040502050505030304" pitchFamily="18" charset="0"/>
                <a:ea typeface="Source Sans Pro" panose="020B0503030403020204" pitchFamily="34" charset="0"/>
                <a:cs typeface="Noto Sans" panose="020B0502040504020204" pitchFamily="34"/>
                <a:sym typeface="Wingdings" panose="05000000000000000000" pitchFamily="2" charset="2"/>
              </a:rPr>
              <a:t>GRoot</a:t>
            </a:r>
            <a:r>
              <a:rPr lang="en-US" sz="3000" b="1" dirty="0">
                <a:solidFill>
                  <a:schemeClr val="bg1"/>
                </a:solidFill>
                <a:latin typeface="Palatino Linotype" panose="02040502050505030304" pitchFamily="18" charset="0"/>
                <a:ea typeface="Source Sans Pro" panose="020B0503030403020204" pitchFamily="34" charset="0"/>
                <a:cs typeface="Noto Sans" panose="020B0502040504020204" pitchFamily="34"/>
                <a:sym typeface="Wingdings" panose="05000000000000000000" pitchFamily="2" charset="2"/>
              </a:rPr>
              <a:t> evaluates the behavior of </a:t>
            </a:r>
            <a:r>
              <a:rPr lang="en-US" sz="3000" b="1" i="1" dirty="0">
                <a:solidFill>
                  <a:srgbClr val="FFDA74"/>
                </a:solidFill>
                <a:latin typeface="Palatino Linotype" panose="02040502050505030304" pitchFamily="18" charset="0"/>
                <a:ea typeface="Source Sans Pro" panose="020B0503030403020204" pitchFamily="34" charset="0"/>
                <a:cs typeface="Noto Sans" panose="020B0502040504020204" pitchFamily="34"/>
                <a:sym typeface="Wingdings" panose="05000000000000000000" pitchFamily="2" charset="2"/>
              </a:rPr>
              <a:t>all</a:t>
            </a:r>
            <a:r>
              <a:rPr lang="en-US" sz="3000" b="1" dirty="0">
                <a:solidFill>
                  <a:schemeClr val="bg1"/>
                </a:solidFill>
                <a:latin typeface="Palatino Linotype" panose="02040502050505030304" pitchFamily="18" charset="0"/>
                <a:ea typeface="Source Sans Pro" panose="020B0503030403020204" pitchFamily="34" charset="0"/>
                <a:cs typeface="Noto Sans" panose="020B0502040504020204" pitchFamily="34"/>
                <a:sym typeface="Wingdings" panose="05000000000000000000" pitchFamily="2" charset="2"/>
              </a:rPr>
              <a:t> the queries by partitioning them into a </a:t>
            </a:r>
            <a:r>
              <a:rPr lang="en-US" sz="3000" b="1" i="1" dirty="0">
                <a:solidFill>
                  <a:schemeClr val="bg1"/>
                </a:solidFill>
                <a:latin typeface="Palatino Linotype" panose="02040502050505030304" pitchFamily="18" charset="0"/>
                <a:ea typeface="Source Sans Pro" panose="020B0503030403020204" pitchFamily="34" charset="0"/>
                <a:cs typeface="Noto Sans" panose="020B0502040504020204" pitchFamily="34"/>
                <a:sym typeface="Wingdings" panose="05000000000000000000" pitchFamily="2" charset="2"/>
              </a:rPr>
              <a:t>small</a:t>
            </a:r>
            <a:r>
              <a:rPr lang="en-US" sz="3000" b="1" dirty="0">
                <a:solidFill>
                  <a:schemeClr val="bg1"/>
                </a:solidFill>
                <a:latin typeface="Palatino Linotype" panose="02040502050505030304" pitchFamily="18" charset="0"/>
                <a:ea typeface="Source Sans Pro" panose="020B0503030403020204" pitchFamily="34" charset="0"/>
                <a:cs typeface="Noto Sans" panose="020B0502040504020204" pitchFamily="34"/>
                <a:sym typeface="Wingdings" panose="05000000000000000000" pitchFamily="2" charset="2"/>
              </a:rPr>
              <a:t> number of  </a:t>
            </a:r>
            <a:r>
              <a:rPr lang="en-US" sz="3000" b="1" dirty="0">
                <a:solidFill>
                  <a:srgbClr val="FFDA74"/>
                </a:solidFill>
                <a:latin typeface="Palatino Linotype" panose="02040502050505030304" pitchFamily="18" charset="0"/>
                <a:ea typeface="Source Sans Pro" panose="020B0503030403020204" pitchFamily="34" charset="0"/>
                <a:cs typeface="Noto Sans" panose="020B0502040504020204" pitchFamily="34"/>
                <a:sym typeface="Wingdings" panose="05000000000000000000" pitchFamily="2" charset="2"/>
              </a:rPr>
              <a:t>query equivalence classes </a:t>
            </a:r>
            <a:r>
              <a:rPr lang="en-US" sz="3000" b="1" dirty="0">
                <a:solidFill>
                  <a:schemeClr val="bg1"/>
                </a:solidFill>
                <a:latin typeface="Palatino Linotype" panose="02040502050505030304" pitchFamily="18" charset="0"/>
                <a:ea typeface="Source Sans Pro" panose="020B0503030403020204" pitchFamily="34" charset="0"/>
                <a:cs typeface="Noto Sans" panose="020B0502040504020204" pitchFamily="34"/>
                <a:sym typeface="Wingdings" panose="05000000000000000000" pitchFamily="2" charset="2"/>
              </a:rPr>
              <a:t>based on zone files – a </a:t>
            </a:r>
            <a:r>
              <a:rPr lang="en-US" sz="3000" b="1" i="1" dirty="0">
                <a:solidFill>
                  <a:schemeClr val="bg1"/>
                </a:solidFill>
                <a:latin typeface="Palatino Linotype" panose="02040502050505030304" pitchFamily="18" charset="0"/>
                <a:ea typeface="Source Sans Pro" panose="020B0503030403020204" pitchFamily="34" charset="0"/>
                <a:cs typeface="Noto Sans" panose="020B0502040504020204" pitchFamily="34"/>
                <a:sym typeface="Wingdings" panose="05000000000000000000" pitchFamily="2" charset="2"/>
              </a:rPr>
              <a:t>massive reduction</a:t>
            </a:r>
            <a:endParaRPr lang="en-US" sz="3000" b="1" i="1" dirty="0">
              <a:solidFill>
                <a:schemeClr val="bg1"/>
              </a:solidFill>
              <a:latin typeface="Palatino Linotype" panose="02040502050505030304" pitchFamily="18" charset="0"/>
              <a:ea typeface="Source Sans Pro" panose="020B0503030403020204" pitchFamily="34" charset="0"/>
              <a:cs typeface="Noto Sans" panose="020B0502040504020204" pitchFamily="34"/>
            </a:endParaRPr>
          </a:p>
        </p:txBody>
      </p:sp>
    </p:spTree>
    <p:custDataLst>
      <p:tags r:id="rId1"/>
    </p:custDataLst>
    <p:extLst>
      <p:ext uri="{BB962C8B-B14F-4D97-AF65-F5344CB8AC3E}">
        <p14:creationId xmlns:p14="http://schemas.microsoft.com/office/powerpoint/2010/main" val="278450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left)">
                                      <p:cBhvr>
                                        <p:cTn id="23" dur="500"/>
                                        <p:tgtEl>
                                          <p:spTgt spid="23"/>
                                        </p:tgtEl>
                                      </p:cBhvr>
                                    </p:animEffect>
                                  </p:childTnLst>
                                </p:cTn>
                              </p:par>
                              <p:par>
                                <p:cTn id="24" presetID="22" presetClass="entr" presetSubtype="8"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par>
                                <p:cTn id="27" presetID="22" presetClass="entr" presetSubtype="8"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par>
                                <p:cTn id="30" presetID="22" presetClass="entr" presetSubtype="8"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par>
                                <p:cTn id="33" presetID="2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0"/>
                            </p:stCondLst>
                            <p:childTnLst>
                              <p:par>
                                <p:cTn id="44" presetID="22" presetClass="entr" presetSubtype="4"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xEl>
                                              <p:pRg st="1" end="1"/>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par>
                          <p:cTn id="59" fill="hold">
                            <p:stCondLst>
                              <p:cond delay="0"/>
                            </p:stCondLst>
                            <p:childTnLst>
                              <p:par>
                                <p:cTn id="60" presetID="1" presetClass="entr" presetSubtype="0"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childTnLst>
                                </p:cTn>
                              </p:par>
                            </p:childTnLst>
                          </p:cTn>
                        </p:par>
                        <p:par>
                          <p:cTn id="69" fill="hold">
                            <p:stCondLst>
                              <p:cond delay="0"/>
                            </p:stCondLst>
                            <p:childTnLst>
                              <p:par>
                                <p:cTn id="70" presetID="1" presetClass="entr" presetSubtype="0"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42"/>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4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uiExpand="1" build="p"/>
      <p:bldP spid="35" grpId="0" animBg="1"/>
      <p:bldP spid="38" grpId="0" animBg="1"/>
      <p:bldP spid="41" grpId="0" animBg="1"/>
      <p:bldP spid="42" grpId="0" animBg="1"/>
      <p:bldP spid="43" grpId="0" animBg="1"/>
      <p:bldP spid="44"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5;p14">
            <a:extLst>
              <a:ext uri="{FF2B5EF4-FFF2-40B4-BE49-F238E27FC236}">
                <a16:creationId xmlns:a16="http://schemas.microsoft.com/office/drawing/2014/main" id="{648DC75D-31C3-4D6B-BD29-8BAEA1CFEEC8}"/>
              </a:ext>
            </a:extLst>
          </p:cNvPr>
          <p:cNvSpPr txBox="1">
            <a:spLocks/>
          </p:cNvSpPr>
          <p:nvPr/>
        </p:nvSpPr>
        <p:spPr>
          <a:xfrm>
            <a:off x="3960349" y="209319"/>
            <a:ext cx="4271322" cy="738623"/>
          </a:xfrm>
          <a:prstGeom prst="rect">
            <a:avLst/>
          </a:prstGeom>
          <a:noFill/>
          <a:ln>
            <a:noFill/>
          </a:ln>
        </p:spPr>
        <p:txBody>
          <a:bodyPr spcFirstLastPara="1" wrap="none" lIns="121900" tIns="121900" rIns="121900" bIns="1219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1pPr>
            <a:lvl2pPr marR="0" lvl="1"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2pPr>
            <a:lvl3pPr marR="0" lvl="2"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3pPr>
            <a:lvl4pPr marR="0" lvl="3"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4pPr>
            <a:lvl5pPr marR="0" lvl="4"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5pPr>
            <a:lvl6pPr marR="0" lvl="5"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6pPr>
            <a:lvl7pPr marR="0" lvl="6"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7pPr>
            <a:lvl8pPr marR="0" lvl="7"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8pPr>
            <a:lvl9pPr marR="0" lvl="8" algn="l" rtl="0">
              <a:lnSpc>
                <a:spcPct val="100000"/>
              </a:lnSpc>
              <a:spcBef>
                <a:spcPts val="0"/>
              </a:spcBef>
              <a:spcAft>
                <a:spcPts val="0"/>
              </a:spcAft>
              <a:buClr>
                <a:schemeClr val="dk1"/>
              </a:buClr>
              <a:buSzPts val="3000"/>
              <a:buFont typeface="Old Standard TT"/>
              <a:buNone/>
              <a:defRPr sz="3000" b="0" i="0" u="none" strike="noStrike" cap="none">
                <a:solidFill>
                  <a:schemeClr val="dk1"/>
                </a:solidFill>
                <a:latin typeface="Old Standard TT"/>
                <a:ea typeface="Old Standard TT"/>
                <a:cs typeface="Old Standard TT"/>
                <a:sym typeface="Old Standard TT"/>
              </a:defRPr>
            </a:lvl9pPr>
          </a:lstStyle>
          <a:p>
            <a:pPr algn="ctr" defTabSz="914400"/>
            <a:r>
              <a:rPr lang="en-US" sz="3200" b="1" kern="0" dirty="0">
                <a:solidFill>
                  <a:srgbClr val="546970"/>
                </a:solidFill>
                <a:latin typeface="Bookman Old Style" panose="02050604050505020204" pitchFamily="18" charset="0"/>
              </a:rPr>
              <a:t>Evaluation Results</a:t>
            </a:r>
          </a:p>
        </p:txBody>
      </p:sp>
      <p:grpSp>
        <p:nvGrpSpPr>
          <p:cNvPr id="6" name="Group 5">
            <a:extLst>
              <a:ext uri="{FF2B5EF4-FFF2-40B4-BE49-F238E27FC236}">
                <a16:creationId xmlns:a16="http://schemas.microsoft.com/office/drawing/2014/main" id="{DC6E4493-6019-4B69-8127-1CB01723F43B}"/>
              </a:ext>
            </a:extLst>
          </p:cNvPr>
          <p:cNvGrpSpPr/>
          <p:nvPr/>
        </p:nvGrpSpPr>
        <p:grpSpPr>
          <a:xfrm>
            <a:off x="485874" y="1152053"/>
            <a:ext cx="11446436" cy="1607762"/>
            <a:chOff x="906780" y="159096"/>
            <a:chExt cx="10471668" cy="1607762"/>
          </a:xfrm>
        </p:grpSpPr>
        <p:sp>
          <p:nvSpPr>
            <p:cNvPr id="7" name="Rectangle: Rounded Corners 6">
              <a:extLst>
                <a:ext uri="{FF2B5EF4-FFF2-40B4-BE49-F238E27FC236}">
                  <a16:creationId xmlns:a16="http://schemas.microsoft.com/office/drawing/2014/main" id="{F8332F7F-C6A7-430D-9632-24F123B0CB1F}"/>
                </a:ext>
              </a:extLst>
            </p:cNvPr>
            <p:cNvSpPr/>
            <p:nvPr/>
          </p:nvSpPr>
          <p:spPr>
            <a:xfrm>
              <a:off x="906780" y="159096"/>
              <a:ext cx="10287000" cy="1607762"/>
            </a:xfrm>
            <a:prstGeom prst="roundRect">
              <a:avLst>
                <a:gd name="adj" fmla="val 1192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9DFBFEE-FD4E-48E2-991C-3A0FEFCD3194}"/>
                </a:ext>
              </a:extLst>
            </p:cNvPr>
            <p:cNvSpPr txBox="1"/>
            <p:nvPr/>
          </p:nvSpPr>
          <p:spPr>
            <a:xfrm>
              <a:off x="3318819" y="192341"/>
              <a:ext cx="8059629" cy="1569660"/>
            </a:xfrm>
            <a:prstGeom prst="rect">
              <a:avLst/>
            </a:prstGeom>
            <a:noFill/>
          </p:spPr>
          <p:txBody>
            <a:bodyPr wrap="square" rtlCol="0" anchor="t">
              <a:spAutoFit/>
            </a:bodyPr>
            <a:lstStyle/>
            <a:p>
              <a:pPr>
                <a:buClr>
                  <a:schemeClr val="accent2">
                    <a:lumMod val="75000"/>
                  </a:schemeClr>
                </a:buClr>
              </a:pPr>
              <a:r>
                <a:rPr lang="en-US" sz="2400" dirty="0">
                  <a:latin typeface="Source Sans Pro" panose="020B0503030403020204" pitchFamily="34" charset="0"/>
                  <a:ea typeface="Source Sans Pro" panose="020B0503030403020204" pitchFamily="34" charset="0"/>
                </a:rPr>
                <a:t>Analyzed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564,714</a:t>
              </a:r>
              <a:r>
                <a:rPr lang="en-US" sz="2400" dirty="0">
                  <a:latin typeface="Source Sans Pro" panose="020B0503030403020204" pitchFamily="34" charset="0"/>
                  <a:ea typeface="Source Sans Pro" panose="020B0503030403020204" pitchFamily="34" charset="0"/>
                </a:rPr>
                <a:t> records for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20,168</a:t>
              </a:r>
              <a:r>
                <a:rPr lang="en-US" sz="2400" dirty="0">
                  <a:latin typeface="Source Sans Pro" panose="020B0503030403020204" pitchFamily="34" charset="0"/>
                  <a:ea typeface="Source Sans Pro" panose="020B0503030403020204" pitchFamily="34" charset="0"/>
                </a:rPr>
                <a:t> zone files in minutes</a:t>
              </a:r>
              <a:endParaRPr lang="en-US" sz="2400" dirty="0">
                <a:latin typeface="Source Sans Pro" panose="020B0503030403020204" pitchFamily="34" charset="0"/>
                <a:ea typeface="Source Sans Pro" panose="020B0503030403020204" pitchFamily="34" charset="0"/>
                <a:cs typeface="Calibri"/>
              </a:endParaRPr>
            </a:p>
            <a:p>
              <a:pPr marL="457200" indent="-457200">
                <a:buClr>
                  <a:schemeClr val="accent2">
                    <a:lumMod val="75000"/>
                  </a:schemeClr>
                </a:buClr>
                <a:buFont typeface="Courier New" panose="02070309020205020404" pitchFamily="49" charset="0"/>
                <a:buChar char="o"/>
              </a:pP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8104</a:t>
              </a:r>
              <a:r>
                <a:rPr lang="en-US" sz="2400" dirty="0">
                  <a:latin typeface="Source Sans Pro" panose="020B0503030403020204" pitchFamily="34" charset="0"/>
                  <a:ea typeface="Source Sans Pro" panose="020B0503030403020204" pitchFamily="34" charset="0"/>
                </a:rPr>
                <a:t> cases of rewrite blackholing for CNAMEs</a:t>
              </a:r>
              <a:endParaRPr lang="en-US" sz="2400" dirty="0">
                <a:latin typeface="Source Sans Pro" panose="020B0503030403020204" pitchFamily="34" charset="0"/>
                <a:ea typeface="Source Sans Pro" panose="020B0503030403020204" pitchFamily="34" charset="0"/>
                <a:cs typeface="Calibri"/>
              </a:endParaRPr>
            </a:p>
            <a:p>
              <a:pPr marL="457200" indent="-457200">
                <a:buClr>
                  <a:schemeClr val="accent2">
                    <a:lumMod val="75000"/>
                  </a:schemeClr>
                </a:buClr>
                <a:buFont typeface="Courier New" panose="02070309020205020404" pitchFamily="49" charset="0"/>
                <a:buChar char="o"/>
              </a:pP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227</a:t>
              </a:r>
              <a:r>
                <a:rPr lang="en-US" sz="2400" dirty="0">
                  <a:latin typeface="Source Sans Pro" panose="020B0503030403020204" pitchFamily="34" charset="0"/>
                  <a:ea typeface="Source Sans Pro" panose="020B0503030403020204" pitchFamily="34" charset="0"/>
                </a:rPr>
                <a:t> delegation inconsistencies,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4</a:t>
              </a:r>
              <a:r>
                <a:rPr lang="en-US" sz="2400" dirty="0">
                  <a:latin typeface="Source Sans Pro" panose="020B0503030403020204" pitchFamily="34" charset="0"/>
                  <a:ea typeface="Source Sans Pro" panose="020B0503030403020204" pitchFamily="34" charset="0"/>
                </a:rPr>
                <a:t> cyclic zone dependencies</a:t>
              </a:r>
              <a:endParaRPr lang="en-US" sz="2400" dirty="0">
                <a:latin typeface="Source Sans Pro" panose="020B0503030403020204" pitchFamily="34" charset="0"/>
                <a:ea typeface="Source Sans Pro" panose="020B0503030403020204" pitchFamily="34" charset="0"/>
                <a:cs typeface="Calibri"/>
              </a:endParaRPr>
            </a:p>
            <a:p>
              <a:pPr marL="457200" indent="-457200">
                <a:buClr>
                  <a:schemeClr val="accent2">
                    <a:lumMod val="75000"/>
                  </a:schemeClr>
                </a:buClr>
                <a:buFont typeface="Courier New" panose="02070309020205020404" pitchFamily="49" charset="0"/>
                <a:buChar char="o"/>
              </a:pP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274</a:t>
              </a:r>
              <a:r>
                <a:rPr lang="en-US" sz="2400" dirty="0">
                  <a:latin typeface="Source Sans Pro" panose="020B0503030403020204" pitchFamily="34" charset="0"/>
                  <a:ea typeface="Source Sans Pro" panose="020B0503030403020204" pitchFamily="34" charset="0"/>
                </a:rPr>
                <a:t> invalid records</a:t>
              </a:r>
              <a:endParaRPr lang="en-US" sz="2400" dirty="0">
                <a:latin typeface="Source Sans Pro" panose="020B0503030403020204" pitchFamily="34" charset="0"/>
                <a:ea typeface="Source Sans Pro" panose="020B0503030403020204" pitchFamily="34" charset="0"/>
                <a:cs typeface="Calibri"/>
              </a:endParaRPr>
            </a:p>
          </p:txBody>
        </p:sp>
      </p:grpSp>
      <p:grpSp>
        <p:nvGrpSpPr>
          <p:cNvPr id="12" name="Group 11">
            <a:extLst>
              <a:ext uri="{FF2B5EF4-FFF2-40B4-BE49-F238E27FC236}">
                <a16:creationId xmlns:a16="http://schemas.microsoft.com/office/drawing/2014/main" id="{D5DA588B-DFB4-407A-AD51-947A6CB06892}"/>
              </a:ext>
            </a:extLst>
          </p:cNvPr>
          <p:cNvGrpSpPr/>
          <p:nvPr/>
        </p:nvGrpSpPr>
        <p:grpSpPr>
          <a:xfrm>
            <a:off x="485874" y="2938332"/>
            <a:ext cx="11435212" cy="1938992"/>
            <a:chOff x="906780" y="2207325"/>
            <a:chExt cx="10461403" cy="1938992"/>
          </a:xfrm>
        </p:grpSpPr>
        <p:sp>
          <p:nvSpPr>
            <p:cNvPr id="13" name="Rectangle: Rounded Corners 12">
              <a:extLst>
                <a:ext uri="{FF2B5EF4-FFF2-40B4-BE49-F238E27FC236}">
                  <a16:creationId xmlns:a16="http://schemas.microsoft.com/office/drawing/2014/main" id="{CEC2F14F-EB04-4EE8-B871-1DF550F620BA}"/>
                </a:ext>
              </a:extLst>
            </p:cNvPr>
            <p:cNvSpPr/>
            <p:nvPr/>
          </p:nvSpPr>
          <p:spPr>
            <a:xfrm>
              <a:off x="906780" y="2232195"/>
              <a:ext cx="10287000" cy="1897324"/>
            </a:xfrm>
            <a:prstGeom prst="roundRect">
              <a:avLst>
                <a:gd name="adj" fmla="val 11312"/>
              </a:avLst>
            </a:prstGeom>
            <a:solidFill>
              <a:srgbClr val="EFE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Sans Pro" panose="020B0503030403020204" pitchFamily="34" charset="0"/>
                <a:ea typeface="Source Sans Pro" panose="020B0503030403020204" pitchFamily="34" charset="0"/>
              </a:endParaRPr>
            </a:p>
          </p:txBody>
        </p:sp>
        <p:sp>
          <p:nvSpPr>
            <p:cNvPr id="14" name="TextBox 13">
              <a:extLst>
                <a:ext uri="{FF2B5EF4-FFF2-40B4-BE49-F238E27FC236}">
                  <a16:creationId xmlns:a16="http://schemas.microsoft.com/office/drawing/2014/main" id="{5028101E-DAB4-4CAB-8A4E-C52D877813EC}"/>
                </a:ext>
              </a:extLst>
            </p:cNvPr>
            <p:cNvSpPr txBox="1"/>
            <p:nvPr/>
          </p:nvSpPr>
          <p:spPr>
            <a:xfrm>
              <a:off x="3308555" y="2207325"/>
              <a:ext cx="8059628" cy="1938992"/>
            </a:xfrm>
            <a:prstGeom prst="rect">
              <a:avLst/>
            </a:prstGeom>
            <a:noFill/>
          </p:spPr>
          <p:txBody>
            <a:bodyPr wrap="square" rtlCol="0" anchor="t">
              <a:spAutoFit/>
            </a:bodyPr>
            <a:lstStyle/>
            <a:p>
              <a:pPr>
                <a:buClr>
                  <a:schemeClr val="accent2">
                    <a:lumMod val="75000"/>
                  </a:schemeClr>
                </a:buClr>
              </a:pPr>
              <a:r>
                <a:rPr lang="en-US" sz="2400" dirty="0">
                  <a:latin typeface="Source Sans Pro" panose="020B0503030403020204" pitchFamily="34" charset="0"/>
                  <a:ea typeface="Source Sans Pro" panose="020B0503030403020204" pitchFamily="34" charset="0"/>
                </a:rPr>
                <a:t>Analyzed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111,539</a:t>
              </a:r>
              <a:r>
                <a:rPr lang="en-US" sz="2400" dirty="0">
                  <a:latin typeface="Source Sans Pro" panose="020B0503030403020204" pitchFamily="34" charset="0"/>
                  <a:ea typeface="Source Sans Pro" panose="020B0503030403020204" pitchFamily="34" charset="0"/>
                </a:rPr>
                <a:t> records for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896</a:t>
              </a:r>
              <a:r>
                <a:rPr lang="en-US" sz="2400" dirty="0">
                  <a:latin typeface="Source Sans Pro" panose="020B0503030403020204" pitchFamily="34" charset="0"/>
                  <a:ea typeface="Source Sans Pro" panose="020B0503030403020204" pitchFamily="34" charset="0"/>
                </a:rPr>
                <a:t> zone files in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7</a:t>
              </a:r>
              <a:r>
                <a:rPr lang="en-US" sz="2400" dirty="0">
                  <a:latin typeface="Source Sans Pro" panose="020B0503030403020204" pitchFamily="34" charset="0"/>
                  <a:ea typeface="Source Sans Pro" panose="020B0503030403020204" pitchFamily="34" charset="0"/>
                </a:rPr>
                <a:t> seconds</a:t>
              </a:r>
              <a:endParaRPr lang="en-US" sz="2400" dirty="0">
                <a:latin typeface="Source Sans Pro" panose="020B0503030403020204" pitchFamily="34" charset="0"/>
                <a:ea typeface="Source Sans Pro" panose="020B0503030403020204" pitchFamily="34" charset="0"/>
                <a:cs typeface="Calibri"/>
              </a:endParaRPr>
            </a:p>
            <a:p>
              <a:pPr marL="457200" indent="-457200">
                <a:buClr>
                  <a:schemeClr val="accent2">
                    <a:lumMod val="75000"/>
                  </a:schemeClr>
                </a:buClr>
                <a:buFont typeface="Courier New" panose="02070309020205020404" pitchFamily="49" charset="0"/>
                <a:buChar char="o"/>
              </a:pP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cs typeface="Calibri"/>
                </a:rPr>
                <a:t>49 </a:t>
              </a:r>
              <a:r>
                <a:rPr lang="en-US" sz="2400" dirty="0">
                  <a:latin typeface="Source Sans Pro" panose="020B0503030403020204" pitchFamily="34" charset="0"/>
                  <a:ea typeface="Source Sans Pro" panose="020B0503030403020204" pitchFamily="34" charset="0"/>
                  <a:cs typeface="+mn-lt"/>
                </a:rPr>
                <a:t>cases of rewrite blackholing for CNAMEs</a:t>
              </a:r>
              <a:endParaRPr lang="en-US" sz="2400" b="1" dirty="0">
                <a:solidFill>
                  <a:schemeClr val="tx1">
                    <a:lumMod val="65000"/>
                    <a:lumOff val="35000"/>
                  </a:schemeClr>
                </a:solidFill>
                <a:latin typeface="Source Sans Pro" panose="020B0503030403020204" pitchFamily="34" charset="0"/>
                <a:ea typeface="Source Sans Pro" panose="020B0503030403020204" pitchFamily="34" charset="0"/>
              </a:endParaRPr>
            </a:p>
            <a:p>
              <a:pPr marL="457200" indent="-457200">
                <a:buClr>
                  <a:schemeClr val="accent2">
                    <a:lumMod val="75000"/>
                  </a:schemeClr>
                </a:buClr>
                <a:buFont typeface="Courier New" panose="02070309020205020404" pitchFamily="49" charset="0"/>
                <a:buChar char="o"/>
              </a:pP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49</a:t>
              </a:r>
              <a:r>
                <a:rPr lang="en-US" sz="2400" dirty="0">
                  <a:latin typeface="Source Sans Pro" panose="020B0503030403020204" pitchFamily="34" charset="0"/>
                  <a:ea typeface="Source Sans Pro" panose="020B0503030403020204" pitchFamily="34" charset="0"/>
                </a:rPr>
                <a:t> delegation inconsistencies,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9</a:t>
              </a:r>
              <a:r>
                <a:rPr lang="en-US" sz="2400" dirty="0">
                  <a:latin typeface="Source Sans Pro" panose="020B0503030403020204" pitchFamily="34" charset="0"/>
                  <a:ea typeface="Source Sans Pro" panose="020B0503030403020204" pitchFamily="34" charset="0"/>
                </a:rPr>
                <a:t> lame delegations</a:t>
              </a:r>
              <a:endParaRPr lang="en-US" sz="2400" dirty="0">
                <a:latin typeface="Source Sans Pro" panose="020B0503030403020204" pitchFamily="34" charset="0"/>
                <a:ea typeface="Source Sans Pro" panose="020B0503030403020204" pitchFamily="34" charset="0"/>
                <a:cs typeface="Calibri"/>
              </a:endParaRPr>
            </a:p>
            <a:p>
              <a:pPr marL="457200" indent="-457200">
                <a:buClr>
                  <a:schemeClr val="accent2">
                    <a:lumMod val="75000"/>
                  </a:schemeClr>
                </a:buClr>
                <a:buFont typeface="Courier New" panose="02070309020205020404" pitchFamily="49" charset="0"/>
                <a:buChar char="o"/>
              </a:pP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2</a:t>
              </a:r>
              <a:r>
                <a:rPr lang="en-US" sz="2400" dirty="0">
                  <a:latin typeface="Source Sans Pro" panose="020B0503030403020204" pitchFamily="34" charset="0"/>
                  <a:ea typeface="Source Sans Pro" panose="020B0503030403020204" pitchFamily="34" charset="0"/>
                </a:rPr>
                <a:t> cases of CNAME loops,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1</a:t>
              </a:r>
              <a:r>
                <a:rPr lang="en-US" sz="2400" dirty="0">
                  <a:latin typeface="Source Sans Pro" panose="020B0503030403020204" pitchFamily="34" charset="0"/>
                  <a:ea typeface="Source Sans Pro" panose="020B0503030403020204" pitchFamily="34" charset="0"/>
                </a:rPr>
                <a:t> missing glue record</a:t>
              </a:r>
              <a:endParaRPr lang="en-US" sz="2400" dirty="0">
                <a:latin typeface="Source Sans Pro" panose="020B0503030403020204" pitchFamily="34" charset="0"/>
                <a:ea typeface="Source Sans Pro" panose="020B0503030403020204" pitchFamily="34" charset="0"/>
                <a:cs typeface="Calibri"/>
              </a:endParaRPr>
            </a:p>
            <a:p>
              <a:pPr marL="457200" indent="-457200">
                <a:buClr>
                  <a:schemeClr val="accent2">
                    <a:lumMod val="75000"/>
                  </a:schemeClr>
                </a:buClr>
                <a:buFont typeface="Courier New" panose="02070309020205020404" pitchFamily="49" charset="0"/>
                <a:buChar char="o"/>
              </a:pP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1</a:t>
              </a:r>
              <a:r>
                <a:rPr lang="en-US" sz="2400" dirty="0">
                  <a:latin typeface="Source Sans Pro" panose="020B0503030403020204" pitchFamily="34" charset="0"/>
                  <a:ea typeface="Source Sans Pro" panose="020B0503030403020204" pitchFamily="34" charset="0"/>
                </a:rPr>
                <a:t> typo (Delegation </a:t>
              </a:r>
              <a:r>
                <a:rPr lang="en-US" sz="2400" dirty="0" err="1">
                  <a:latin typeface="Source Sans Pro" panose="020B0503030403020204" pitchFamily="34" charset="0"/>
                  <a:ea typeface="Source Sans Pro" panose="020B0503030403020204" pitchFamily="34" charset="0"/>
                </a:rPr>
                <a:t>x.campus.</a:t>
              </a:r>
              <a:r>
                <a:rPr lang="en-US" sz="2400" b="1" dirty="0" err="1">
                  <a:solidFill>
                    <a:schemeClr val="tx1">
                      <a:lumMod val="65000"/>
                      <a:lumOff val="35000"/>
                    </a:schemeClr>
                  </a:solidFill>
                  <a:latin typeface="Source Sans Pro" panose="020B0503030403020204" pitchFamily="34" charset="0"/>
                  <a:ea typeface="Source Sans Pro" panose="020B0503030403020204" pitchFamily="34" charset="0"/>
                </a:rPr>
                <a:t>ed</a:t>
              </a:r>
              <a:r>
                <a:rPr lang="en-US" sz="2400" dirty="0">
                  <a:latin typeface="Source Sans Pro" panose="020B0503030403020204" pitchFamily="34" charset="0"/>
                  <a:ea typeface="Source Sans Pro" panose="020B0503030403020204" pitchFamily="34" charset="0"/>
                </a:rPr>
                <a:t>.),</a:t>
              </a:r>
              <a:r>
                <a:rPr lang="en-US" sz="2400" dirty="0">
                  <a:solidFill>
                    <a:srgbClr val="000000"/>
                  </a:solidFill>
                  <a:latin typeface="Source Sans Pro" panose="020B0503030403020204" pitchFamily="34" charset="0"/>
                  <a:ea typeface="Source Sans Pro" panose="020B0503030403020204" pitchFamily="34" charset="0"/>
                  <a:cs typeface="+mn-lt"/>
                </a:rPr>
                <a:t>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cs typeface="+mn-lt"/>
                </a:rPr>
                <a:t>1</a:t>
              </a:r>
              <a:r>
                <a:rPr lang="en-US" sz="2400" dirty="0">
                  <a:latin typeface="Source Sans Pro" panose="020B0503030403020204" pitchFamily="34" charset="0"/>
                  <a:ea typeface="Source Sans Pro" panose="020B0503030403020204" pitchFamily="34" charset="0"/>
                  <a:cs typeface="+mn-lt"/>
                </a:rPr>
                <a:t> out-of-zone record</a:t>
              </a:r>
            </a:p>
          </p:txBody>
        </p:sp>
      </p:grpSp>
      <p:grpSp>
        <p:nvGrpSpPr>
          <p:cNvPr id="17" name="Group 16">
            <a:extLst>
              <a:ext uri="{FF2B5EF4-FFF2-40B4-BE49-F238E27FC236}">
                <a16:creationId xmlns:a16="http://schemas.microsoft.com/office/drawing/2014/main" id="{657CCFEE-4A42-4DA9-845A-D27156217BF8}"/>
              </a:ext>
            </a:extLst>
          </p:cNvPr>
          <p:cNvGrpSpPr/>
          <p:nvPr/>
        </p:nvGrpSpPr>
        <p:grpSpPr>
          <a:xfrm>
            <a:off x="485874" y="5032043"/>
            <a:ext cx="11244573" cy="1279191"/>
            <a:chOff x="435079" y="4785659"/>
            <a:chExt cx="10287000" cy="1328472"/>
          </a:xfrm>
        </p:grpSpPr>
        <p:sp>
          <p:nvSpPr>
            <p:cNvPr id="18" name="Rectangle: Rounded Corners 17">
              <a:extLst>
                <a:ext uri="{FF2B5EF4-FFF2-40B4-BE49-F238E27FC236}">
                  <a16:creationId xmlns:a16="http://schemas.microsoft.com/office/drawing/2014/main" id="{317E2C96-E44A-46A9-BE8F-C0A5756FCB3F}"/>
                </a:ext>
              </a:extLst>
            </p:cNvPr>
            <p:cNvSpPr/>
            <p:nvPr/>
          </p:nvSpPr>
          <p:spPr>
            <a:xfrm>
              <a:off x="435079" y="4785659"/>
              <a:ext cx="10287000" cy="1328472"/>
            </a:xfrm>
            <a:prstGeom prst="roundRect">
              <a:avLst>
                <a:gd name="adj" fmla="val 11703"/>
              </a:avLst>
            </a:prstGeom>
            <a:solidFill>
              <a:srgbClr val="F3FF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BFCABF2D-5318-45DF-82E1-715EF55A299E}"/>
                </a:ext>
              </a:extLst>
            </p:cNvPr>
            <p:cNvSpPr txBox="1"/>
            <p:nvPr/>
          </p:nvSpPr>
          <p:spPr>
            <a:xfrm>
              <a:off x="2857380" y="4843953"/>
              <a:ext cx="7838511" cy="1246572"/>
            </a:xfrm>
            <a:prstGeom prst="rect">
              <a:avLst/>
            </a:prstGeom>
            <a:noFill/>
          </p:spPr>
          <p:txBody>
            <a:bodyPr wrap="square" rtlCol="0" anchor="t">
              <a:spAutoFit/>
            </a:bodyPr>
            <a:lstStyle/>
            <a:p>
              <a:pPr>
                <a:buClr>
                  <a:schemeClr val="accent2">
                    <a:lumMod val="75000"/>
                  </a:schemeClr>
                </a:buClr>
              </a:pPr>
              <a:r>
                <a:rPr lang="en-US" sz="2400" dirty="0">
                  <a:latin typeface="Source Sans Pro" panose="020B0503030403020204" pitchFamily="34" charset="0"/>
                  <a:ea typeface="Source Sans Pro" panose="020B0503030403020204" pitchFamily="34" charset="0"/>
                </a:rPr>
                <a:t>Analyzed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3.6 million</a:t>
              </a:r>
              <a:r>
                <a:rPr lang="en-US" sz="2400" dirty="0">
                  <a:latin typeface="Source Sans Pro" panose="020B0503030403020204" pitchFamily="34" charset="0"/>
                  <a:ea typeface="Source Sans Pro" panose="020B0503030403020204" pitchFamily="34" charset="0"/>
                </a:rPr>
                <a:t> records in around </a:t>
              </a: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3</a:t>
              </a:r>
              <a:r>
                <a:rPr lang="en-US" sz="2400" dirty="0">
                  <a:latin typeface="Source Sans Pro" panose="020B0503030403020204" pitchFamily="34" charset="0"/>
                  <a:ea typeface="Source Sans Pro" panose="020B0503030403020204" pitchFamily="34" charset="0"/>
                </a:rPr>
                <a:t> minutes</a:t>
              </a:r>
              <a:endParaRPr lang="en-US" sz="2400" dirty="0">
                <a:latin typeface="Source Sans Pro" panose="020B0503030403020204" pitchFamily="34" charset="0"/>
                <a:ea typeface="Source Sans Pro" panose="020B0503030403020204" pitchFamily="34" charset="0"/>
                <a:cs typeface="Calibri"/>
              </a:endParaRPr>
            </a:p>
            <a:p>
              <a:pPr marL="457200" indent="-457200">
                <a:buClr>
                  <a:schemeClr val="accent2">
                    <a:lumMod val="75000"/>
                  </a:schemeClr>
                </a:buClr>
                <a:buFont typeface="Courier New" panose="02070309020205020404" pitchFamily="49" charset="0"/>
                <a:buChar char="o"/>
              </a:pPr>
              <a:r>
                <a:rPr lang="en-US" sz="2400" b="1" dirty="0">
                  <a:solidFill>
                    <a:schemeClr val="tx1">
                      <a:lumMod val="65000"/>
                      <a:lumOff val="35000"/>
                    </a:schemeClr>
                  </a:solidFill>
                  <a:latin typeface="Source Sans Pro" panose="020B0503030403020204" pitchFamily="34" charset="0"/>
                  <a:ea typeface="Source Sans Pro" panose="020B0503030403020204" pitchFamily="34" charset="0"/>
                </a:rPr>
                <a:t>Thousands</a:t>
              </a:r>
              <a:r>
                <a:rPr lang="en-US" sz="2400" dirty="0">
                  <a:latin typeface="Source Sans Pro" panose="020B0503030403020204" pitchFamily="34" charset="0"/>
                  <a:ea typeface="Source Sans Pro" panose="020B0503030403020204" pitchFamily="34" charset="0"/>
                </a:rPr>
                <a:t> of cases of rewrite blackholing</a:t>
              </a:r>
              <a:endParaRPr lang="en-US" sz="2400" dirty="0">
                <a:latin typeface="Source Sans Pro" panose="020B0503030403020204" pitchFamily="34" charset="0"/>
                <a:ea typeface="Source Sans Pro" panose="020B0503030403020204" pitchFamily="34" charset="0"/>
                <a:cs typeface="Calibri"/>
              </a:endParaRPr>
            </a:p>
            <a:p>
              <a:pPr marL="457200" indent="-457200">
                <a:buClr>
                  <a:schemeClr val="accent2">
                    <a:lumMod val="75000"/>
                  </a:schemeClr>
                </a:buClr>
                <a:buFont typeface="Courier New" panose="02070309020205020404" pitchFamily="49" charset="0"/>
                <a:buChar char="o"/>
              </a:pPr>
              <a:r>
                <a:rPr lang="en-US" sz="2400" dirty="0">
                  <a:solidFill>
                    <a:srgbClr val="000000"/>
                  </a:solidFill>
                  <a:latin typeface="Source Sans Pro" panose="020B0503030403020204" pitchFamily="34" charset="0"/>
                  <a:ea typeface="Source Sans Pro" panose="020B0503030403020204" pitchFamily="34" charset="0"/>
                </a:rPr>
                <a:t>From not cleaning up records for deallocated resources</a:t>
              </a:r>
              <a:endParaRPr lang="en-US" sz="2400" dirty="0">
                <a:latin typeface="Source Sans Pro" panose="020B0503030403020204" pitchFamily="34" charset="0"/>
                <a:ea typeface="Source Sans Pro" panose="020B0503030403020204" pitchFamily="34" charset="0"/>
                <a:cs typeface="Calibri"/>
              </a:endParaRPr>
            </a:p>
          </p:txBody>
        </p:sp>
      </p:grpSp>
      <p:sp>
        <p:nvSpPr>
          <p:cNvPr id="2" name="Rectangle 1">
            <a:extLst>
              <a:ext uri="{FF2B5EF4-FFF2-40B4-BE49-F238E27FC236}">
                <a16:creationId xmlns:a16="http://schemas.microsoft.com/office/drawing/2014/main" id="{1A4F02B7-E431-49E5-B388-D18C3073D69B}"/>
              </a:ext>
            </a:extLst>
          </p:cNvPr>
          <p:cNvSpPr/>
          <p:nvPr/>
        </p:nvSpPr>
        <p:spPr>
          <a:xfrm>
            <a:off x="874634" y="5226674"/>
            <a:ext cx="1691976" cy="923330"/>
          </a:xfrm>
          <a:prstGeom prst="rect">
            <a:avLst/>
          </a:prstGeom>
          <a:noFill/>
        </p:spPr>
        <p:txBody>
          <a:bodyPr wrap="square" lIns="91440" tIns="45720" rIns="91440" bIns="45720">
            <a:spAutoFit/>
          </a:bodyPr>
          <a:lstStyle/>
          <a:p>
            <a:pPr algn="ctr"/>
            <a:r>
              <a:rPr lang="en-US" sz="5400" b="1" cap="none" spc="0" dirty="0">
                <a:ln w="0"/>
                <a:solidFill>
                  <a:schemeClr val="accent3"/>
                </a:solidFill>
                <a:effectLst>
                  <a:outerShdw blurRad="38100" dist="19050" dir="2700000" algn="tl" rotWithShape="0">
                    <a:schemeClr val="dk1">
                      <a:alpha val="40000"/>
                    </a:schemeClr>
                  </a:outerShdw>
                </a:effectLst>
                <a:latin typeface="Raleway" pitchFamily="2" charset="0"/>
              </a:rPr>
              <a:t>CDN</a:t>
            </a:r>
          </a:p>
        </p:txBody>
      </p:sp>
      <p:sp>
        <p:nvSpPr>
          <p:cNvPr id="15" name="Rectangle 14">
            <a:extLst>
              <a:ext uri="{FF2B5EF4-FFF2-40B4-BE49-F238E27FC236}">
                <a16:creationId xmlns:a16="http://schemas.microsoft.com/office/drawing/2014/main" id="{A093EC66-E542-42B8-8FFA-9EB1C343DC14}"/>
              </a:ext>
            </a:extLst>
          </p:cNvPr>
          <p:cNvSpPr/>
          <p:nvPr/>
        </p:nvSpPr>
        <p:spPr>
          <a:xfrm>
            <a:off x="429774" y="3480430"/>
            <a:ext cx="2626577" cy="830997"/>
          </a:xfrm>
          <a:prstGeom prst="rect">
            <a:avLst/>
          </a:prstGeom>
          <a:noFill/>
        </p:spPr>
        <p:txBody>
          <a:bodyPr wrap="square" lIns="91440" tIns="45720" rIns="91440" bIns="45720">
            <a:spAutoFit/>
          </a:bodyPr>
          <a:lstStyle/>
          <a:p>
            <a:pPr algn="ctr"/>
            <a:r>
              <a:rPr lang="en-US" sz="4800" b="1" cap="none" spc="0" dirty="0">
                <a:ln w="0"/>
                <a:solidFill>
                  <a:srgbClr val="2774AE"/>
                </a:solidFill>
                <a:effectLst>
                  <a:outerShdw blurRad="38100" dist="19050" dir="2700000" algn="tl" rotWithShape="0">
                    <a:schemeClr val="dk1">
                      <a:alpha val="40000"/>
                    </a:schemeClr>
                  </a:outerShdw>
                </a:effectLst>
                <a:latin typeface="Raleway" pitchFamily="2" charset="0"/>
              </a:rPr>
              <a:t>Campus</a:t>
            </a:r>
          </a:p>
        </p:txBody>
      </p:sp>
      <p:sp>
        <p:nvSpPr>
          <p:cNvPr id="19" name="Rectangle 18">
            <a:extLst>
              <a:ext uri="{FF2B5EF4-FFF2-40B4-BE49-F238E27FC236}">
                <a16:creationId xmlns:a16="http://schemas.microsoft.com/office/drawing/2014/main" id="{922FE361-D84F-4D34-A082-C3FC1F2EA3D2}"/>
              </a:ext>
            </a:extLst>
          </p:cNvPr>
          <p:cNvSpPr/>
          <p:nvPr/>
        </p:nvSpPr>
        <p:spPr>
          <a:xfrm>
            <a:off x="629805" y="1458206"/>
            <a:ext cx="2181635" cy="923330"/>
          </a:xfrm>
          <a:prstGeom prst="rect">
            <a:avLst/>
          </a:prstGeom>
          <a:noFill/>
        </p:spPr>
        <p:txBody>
          <a:bodyPr wrap="square" lIns="91440" tIns="45720" rIns="91440" bIns="45720">
            <a:spAutoFit/>
          </a:bodyPr>
          <a:lstStyle/>
          <a:p>
            <a:pPr algn="ctr"/>
            <a:r>
              <a:rPr lang="en-US" sz="5400" b="1" cap="none" spc="0" dirty="0">
                <a:ln w="0"/>
                <a:solidFill>
                  <a:schemeClr val="bg1">
                    <a:lumMod val="50000"/>
                  </a:schemeClr>
                </a:solidFill>
                <a:effectLst>
                  <a:outerShdw blurRad="38100" dist="19050" dir="2700000" algn="tl" rotWithShape="0">
                    <a:schemeClr val="dk1">
                      <a:alpha val="40000"/>
                    </a:schemeClr>
                  </a:outerShdw>
                </a:effectLst>
                <a:latin typeface="Raleway" pitchFamily="2" charset="0"/>
              </a:rPr>
              <a:t>Cloud</a:t>
            </a:r>
          </a:p>
        </p:txBody>
      </p:sp>
    </p:spTree>
    <p:custDataLst>
      <p:tags r:id="rId1"/>
    </p:custDataLst>
    <p:extLst>
      <p:ext uri="{BB962C8B-B14F-4D97-AF65-F5344CB8AC3E}">
        <p14:creationId xmlns:p14="http://schemas.microsoft.com/office/powerpoint/2010/main" val="17330718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5.8|1.1|3.2|3.6|4.5"/>
</p:tagLst>
</file>

<file path=ppt/tags/tag10.xml><?xml version="1.0" encoding="utf-8"?>
<p:tagLst xmlns:a="http://schemas.openxmlformats.org/drawingml/2006/main" xmlns:r="http://schemas.openxmlformats.org/officeDocument/2006/relationships" xmlns:p="http://schemas.openxmlformats.org/presentationml/2006/main">
  <p:tag name="TIMING" val="|1.7|8.8|7.1"/>
</p:tagLst>
</file>

<file path=ppt/tags/tag11.xml><?xml version="1.0" encoding="utf-8"?>
<p:tagLst xmlns:a="http://schemas.openxmlformats.org/drawingml/2006/main" xmlns:r="http://schemas.openxmlformats.org/officeDocument/2006/relationships" xmlns:p="http://schemas.openxmlformats.org/presentationml/2006/main">
  <p:tag name="TIMING" val="|1.8|3.5"/>
</p:tagLst>
</file>

<file path=ppt/tags/tag12.xml><?xml version="1.0" encoding="utf-8"?>
<p:tagLst xmlns:a="http://schemas.openxmlformats.org/drawingml/2006/main" xmlns:r="http://schemas.openxmlformats.org/officeDocument/2006/relationships" xmlns:p="http://schemas.openxmlformats.org/presentationml/2006/main">
  <p:tag name="TIMING" val="|1.1|7.3|4.9|0.9"/>
</p:tagLst>
</file>

<file path=ppt/tags/tag13.xml><?xml version="1.0" encoding="utf-8"?>
<p:tagLst xmlns:a="http://schemas.openxmlformats.org/drawingml/2006/main" xmlns:r="http://schemas.openxmlformats.org/officeDocument/2006/relationships" xmlns:p="http://schemas.openxmlformats.org/presentationml/2006/main">
  <p:tag name="TIMING" val="|0.7"/>
</p:tagLst>
</file>

<file path=ppt/tags/tag14.xml><?xml version="1.0" encoding="utf-8"?>
<p:tagLst xmlns:a="http://schemas.openxmlformats.org/drawingml/2006/main" xmlns:r="http://schemas.openxmlformats.org/officeDocument/2006/relationships" xmlns:p="http://schemas.openxmlformats.org/presentationml/2006/main">
  <p:tag name="TIMING" val="|2.7|5.8|1.1|3.2|3.6|4.5"/>
</p:tagLst>
</file>

<file path=ppt/tags/tag15.xml><?xml version="1.0" encoding="utf-8"?>
<p:tagLst xmlns:a="http://schemas.openxmlformats.org/drawingml/2006/main" xmlns:r="http://schemas.openxmlformats.org/officeDocument/2006/relationships" xmlns:p="http://schemas.openxmlformats.org/presentationml/2006/main">
  <p:tag name="TIMING" val="|2.7|5.8|1.1|3.2|3.6|4.5"/>
</p:tagLst>
</file>

<file path=ppt/tags/tag16.xml><?xml version="1.0" encoding="utf-8"?>
<p:tagLst xmlns:a="http://schemas.openxmlformats.org/drawingml/2006/main" xmlns:r="http://schemas.openxmlformats.org/officeDocument/2006/relationships" xmlns:p="http://schemas.openxmlformats.org/presentationml/2006/main">
  <p:tag name="TIMING" val="|2.7|5.8|1.1|3.2|3.6|4.5"/>
</p:tagLst>
</file>

<file path=ppt/tags/tag17.xml><?xml version="1.0" encoding="utf-8"?>
<p:tagLst xmlns:a="http://schemas.openxmlformats.org/drawingml/2006/main" xmlns:r="http://schemas.openxmlformats.org/officeDocument/2006/relationships" xmlns:p="http://schemas.openxmlformats.org/presentationml/2006/main">
  <p:tag name="TIMING" val="|2.7|5.8|1.1|3.2|3.6|4.5"/>
</p:tagLst>
</file>

<file path=ppt/tags/tag18.xml><?xml version="1.0" encoding="utf-8"?>
<p:tagLst xmlns:a="http://schemas.openxmlformats.org/drawingml/2006/main" xmlns:r="http://schemas.openxmlformats.org/officeDocument/2006/relationships" xmlns:p="http://schemas.openxmlformats.org/presentationml/2006/main">
  <p:tag name="TIMING" val="|2.7|5.8|1.1|3.2|3.6|4.5"/>
</p:tagLst>
</file>

<file path=ppt/tags/tag19.xml><?xml version="1.0" encoding="utf-8"?>
<p:tagLst xmlns:a="http://schemas.openxmlformats.org/drawingml/2006/main" xmlns:r="http://schemas.openxmlformats.org/officeDocument/2006/relationships" xmlns:p="http://schemas.openxmlformats.org/presentationml/2006/main">
  <p:tag name="TIMING" val="|2.7|5.8|1.1|3.2|3.6|4.5"/>
</p:tagLst>
</file>

<file path=ppt/tags/tag2.xml><?xml version="1.0" encoding="utf-8"?>
<p:tagLst xmlns:a="http://schemas.openxmlformats.org/drawingml/2006/main" xmlns:r="http://schemas.openxmlformats.org/officeDocument/2006/relationships" xmlns:p="http://schemas.openxmlformats.org/presentationml/2006/main">
  <p:tag name="TIMING" val="|2.7|5.8|1.1|3.2|3.6|4.5"/>
</p:tagLst>
</file>

<file path=ppt/tags/tag20.xml><?xml version="1.0" encoding="utf-8"?>
<p:tagLst xmlns:a="http://schemas.openxmlformats.org/drawingml/2006/main" xmlns:r="http://schemas.openxmlformats.org/officeDocument/2006/relationships" xmlns:p="http://schemas.openxmlformats.org/presentationml/2006/main">
  <p:tag name="TIMING" val="|2.7|5.8|1.1|3.2|3.6|4.5"/>
</p:tagLst>
</file>

<file path=ppt/tags/tag21.xml><?xml version="1.0" encoding="utf-8"?>
<p:tagLst xmlns:a="http://schemas.openxmlformats.org/drawingml/2006/main" xmlns:r="http://schemas.openxmlformats.org/officeDocument/2006/relationships" xmlns:p="http://schemas.openxmlformats.org/presentationml/2006/main">
  <p:tag name="TIMING" val="|5.3|6.5|7.9|0.7|3.2"/>
</p:tagLst>
</file>

<file path=ppt/tags/tag22.xml><?xml version="1.0" encoding="utf-8"?>
<p:tagLst xmlns:a="http://schemas.openxmlformats.org/drawingml/2006/main" xmlns:r="http://schemas.openxmlformats.org/officeDocument/2006/relationships" xmlns:p="http://schemas.openxmlformats.org/presentationml/2006/main">
  <p:tag name="TIMING" val="|6.9|0.9|0.7|6.1|1.8"/>
</p:tagLst>
</file>

<file path=ppt/tags/tag23.xml><?xml version="1.0" encoding="utf-8"?>
<p:tagLst xmlns:a="http://schemas.openxmlformats.org/drawingml/2006/main" xmlns:r="http://schemas.openxmlformats.org/officeDocument/2006/relationships" xmlns:p="http://schemas.openxmlformats.org/presentationml/2006/main">
  <p:tag name="TIMING" val="|1.4|3.6|3.7|4.5|6.1|6.3|2"/>
</p:tagLst>
</file>

<file path=ppt/tags/tag3.xml><?xml version="1.0" encoding="utf-8"?>
<p:tagLst xmlns:a="http://schemas.openxmlformats.org/drawingml/2006/main" xmlns:r="http://schemas.openxmlformats.org/officeDocument/2006/relationships" xmlns:p="http://schemas.openxmlformats.org/presentationml/2006/main">
  <p:tag name="TIMING" val="|2.7|5.8|1.1|3.2|3.6|4.5"/>
</p:tagLst>
</file>

<file path=ppt/tags/tag4.xml><?xml version="1.0" encoding="utf-8"?>
<p:tagLst xmlns:a="http://schemas.openxmlformats.org/drawingml/2006/main" xmlns:r="http://schemas.openxmlformats.org/officeDocument/2006/relationships" xmlns:p="http://schemas.openxmlformats.org/presentationml/2006/main">
  <p:tag name="TIMING" val="|2.7|5.8|1.1|3.2|3.6|4.5"/>
</p:tagLst>
</file>

<file path=ppt/tags/tag5.xml><?xml version="1.0" encoding="utf-8"?>
<p:tagLst xmlns:a="http://schemas.openxmlformats.org/drawingml/2006/main" xmlns:r="http://schemas.openxmlformats.org/officeDocument/2006/relationships" xmlns:p="http://schemas.openxmlformats.org/presentationml/2006/main">
  <p:tag name="TIMING" val="|7.5|5.8|4.6"/>
</p:tagLst>
</file>

<file path=ppt/tags/tag6.xml><?xml version="1.0" encoding="utf-8"?>
<p:tagLst xmlns:a="http://schemas.openxmlformats.org/drawingml/2006/main" xmlns:r="http://schemas.openxmlformats.org/officeDocument/2006/relationships" xmlns:p="http://schemas.openxmlformats.org/presentationml/2006/main">
  <p:tag name="TIMING" val="|3.7|6.2|4.8"/>
</p:tagLst>
</file>

<file path=ppt/tags/tag7.xml><?xml version="1.0" encoding="utf-8"?>
<p:tagLst xmlns:a="http://schemas.openxmlformats.org/drawingml/2006/main" xmlns:r="http://schemas.openxmlformats.org/officeDocument/2006/relationships" xmlns:p="http://schemas.openxmlformats.org/presentationml/2006/main">
  <p:tag name="TIMING" val="|9.3|1.8|1.5|3.5|3.8|5.6|3.9"/>
</p:tagLst>
</file>

<file path=ppt/tags/tag8.xml><?xml version="1.0" encoding="utf-8"?>
<p:tagLst xmlns:a="http://schemas.openxmlformats.org/drawingml/2006/main" xmlns:r="http://schemas.openxmlformats.org/officeDocument/2006/relationships" xmlns:p="http://schemas.openxmlformats.org/presentationml/2006/main">
  <p:tag name="TIMING" val="|4.3|2.9"/>
</p:tagLst>
</file>

<file path=ppt/tags/tag9.xml><?xml version="1.0" encoding="utf-8"?>
<p:tagLst xmlns:a="http://schemas.openxmlformats.org/drawingml/2006/main" xmlns:r="http://schemas.openxmlformats.org/officeDocument/2006/relationships" xmlns:p="http://schemas.openxmlformats.org/presentationml/2006/main">
  <p:tag name="TIMING" val="|4.6|4.1|16.3|4.1|1.2"/>
</p:tagLst>
</file>

<file path=ppt/theme/theme1.xml><?xml version="1.0" encoding="utf-8"?>
<a:theme xmlns:a="http://schemas.openxmlformats.org/drawingml/2006/main" name="Theme1">
  <a:themeElements>
    <a:clrScheme name="AnalogousFromDarkSeedLeftStep">
      <a:dk1>
        <a:srgbClr val="000000"/>
      </a:dk1>
      <a:lt1>
        <a:srgbClr val="FFFFFF"/>
      </a:lt1>
      <a:dk2>
        <a:srgbClr val="161734"/>
      </a:dk2>
      <a:lt2>
        <a:srgbClr val="F0F3F2"/>
      </a:lt2>
      <a:accent1>
        <a:srgbClr val="C34D79"/>
      </a:accent1>
      <a:accent2>
        <a:srgbClr val="B13B98"/>
      </a:accent2>
      <a:accent3>
        <a:srgbClr val="AB4DC3"/>
      </a:accent3>
      <a:accent4>
        <a:srgbClr val="673BB1"/>
      </a:accent4>
      <a:accent5>
        <a:srgbClr val="4D51C3"/>
      </a:accent5>
      <a:accent6>
        <a:srgbClr val="3B71B1"/>
      </a:accent6>
      <a:hlink>
        <a:srgbClr val="6455C6"/>
      </a:hlink>
      <a:folHlink>
        <a:srgbClr val="7F7F7F"/>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CC1EF87-D9D1-431B-85B5-5056C8FE64FD}" vid="{28838B35-6570-4681-B9D4-ADBDC7D97582}"/>
    </a:ext>
  </a:extLst>
</a:theme>
</file>

<file path=ppt/theme/theme2.xml><?xml version="1.0" encoding="utf-8"?>
<a:theme xmlns:a="http://schemas.openxmlformats.org/drawingml/2006/main" name="1_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334</TotalTime>
  <Words>4175</Words>
  <Application>Microsoft Office PowerPoint</Application>
  <PresentationFormat>Widescreen</PresentationFormat>
  <Paragraphs>487</Paragraphs>
  <Slides>24</Slides>
  <Notes>23</Notes>
  <HiddenSlides>0</HiddenSlides>
  <MMClips>0</MMClips>
  <ScaleCrop>false</ScaleCrop>
  <HeadingPairs>
    <vt:vector size="6" baseType="variant">
      <vt:variant>
        <vt:lpstr>Fonts Used</vt:lpstr>
      </vt:variant>
      <vt:variant>
        <vt:i4>22</vt:i4>
      </vt:variant>
      <vt:variant>
        <vt:lpstr>Theme</vt:lpstr>
      </vt:variant>
      <vt:variant>
        <vt:i4>2</vt:i4>
      </vt:variant>
      <vt:variant>
        <vt:lpstr>Slide Titles</vt:lpstr>
      </vt:variant>
      <vt:variant>
        <vt:i4>24</vt:i4>
      </vt:variant>
    </vt:vector>
  </HeadingPairs>
  <TitlesOfParts>
    <vt:vector size="48" baseType="lpstr">
      <vt:lpstr>Arial</vt:lpstr>
      <vt:lpstr>Avenir Next LT Pro</vt:lpstr>
      <vt:lpstr>Bookman Old Style</vt:lpstr>
      <vt:lpstr>Calibri</vt:lpstr>
      <vt:lpstr>Cambria Math</vt:lpstr>
      <vt:lpstr>Consolas</vt:lpstr>
      <vt:lpstr>Courier New</vt:lpstr>
      <vt:lpstr>Gill Sans MT</vt:lpstr>
      <vt:lpstr>Goudy Old Style</vt:lpstr>
      <vt:lpstr>Lucida Sans Typewriter</vt:lpstr>
      <vt:lpstr>Montserrat Medium</vt:lpstr>
      <vt:lpstr>Noto Mono</vt:lpstr>
      <vt:lpstr>Noto Sans</vt:lpstr>
      <vt:lpstr>Old Standard TT</vt:lpstr>
      <vt:lpstr>Palatino Linotype</vt:lpstr>
      <vt:lpstr>Raleway</vt:lpstr>
      <vt:lpstr>Segoe UI Light</vt:lpstr>
      <vt:lpstr>Source Sans Pro</vt:lpstr>
      <vt:lpstr>Whitney SSm A</vt:lpstr>
      <vt:lpstr>Wingdings</vt:lpstr>
      <vt:lpstr>Wingdings 2</vt:lpstr>
      <vt:lpstr>Wingdings 3</vt:lpstr>
      <vt:lpstr>Theme1</vt:lpstr>
      <vt:lpstr>1_Paperback</vt:lpstr>
      <vt:lpstr>Find Bugs in Your Zone Files Before Deployment with GRoot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Bugs in Your Zone Files Before Deployment with GRoot</dc:title>
  <dc:creator>Siva Kesava Reddy Kakarla</dc:creator>
  <cp:lastModifiedBy>Siva Kesava Reddy Kakarla</cp:lastModifiedBy>
  <cp:revision>2</cp:revision>
  <dcterms:created xsi:type="dcterms:W3CDTF">2022-01-31T22:47:29Z</dcterms:created>
  <dcterms:modified xsi:type="dcterms:W3CDTF">2022-02-14T19:52:46Z</dcterms:modified>
</cp:coreProperties>
</file>