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15" r:id="rId3"/>
    <p:sldId id="347" r:id="rId4"/>
    <p:sldId id="387" r:id="rId5"/>
    <p:sldId id="348" r:id="rId6"/>
    <p:sldId id="343" r:id="rId7"/>
    <p:sldId id="389" r:id="rId8"/>
    <p:sldId id="390" r:id="rId9"/>
    <p:sldId id="353" r:id="rId10"/>
    <p:sldId id="345" r:id="rId11"/>
    <p:sldId id="370" r:id="rId12"/>
    <p:sldId id="350" r:id="rId13"/>
    <p:sldId id="351" r:id="rId14"/>
    <p:sldId id="354" r:id="rId15"/>
    <p:sldId id="352" r:id="rId16"/>
    <p:sldId id="355" r:id="rId17"/>
    <p:sldId id="360" r:id="rId18"/>
    <p:sldId id="357" r:id="rId19"/>
    <p:sldId id="358" r:id="rId20"/>
    <p:sldId id="366" r:id="rId21"/>
    <p:sldId id="356" r:id="rId22"/>
    <p:sldId id="359" r:id="rId23"/>
    <p:sldId id="361" r:id="rId24"/>
    <p:sldId id="362" r:id="rId25"/>
    <p:sldId id="363" r:id="rId26"/>
    <p:sldId id="364" r:id="rId27"/>
    <p:sldId id="391" r:id="rId28"/>
    <p:sldId id="365" r:id="rId29"/>
    <p:sldId id="371" r:id="rId30"/>
    <p:sldId id="367" r:id="rId31"/>
    <p:sldId id="368" r:id="rId32"/>
    <p:sldId id="373" r:id="rId33"/>
    <p:sldId id="374" r:id="rId34"/>
    <p:sldId id="380" r:id="rId35"/>
    <p:sldId id="381" r:id="rId36"/>
    <p:sldId id="375" r:id="rId37"/>
    <p:sldId id="377" r:id="rId38"/>
    <p:sldId id="376" r:id="rId39"/>
    <p:sldId id="378" r:id="rId40"/>
    <p:sldId id="379" r:id="rId41"/>
    <p:sldId id="382" r:id="rId42"/>
    <p:sldId id="383" r:id="rId43"/>
    <p:sldId id="384" r:id="rId44"/>
    <p:sldId id="385" r:id="rId45"/>
    <p:sldId id="386" r:id="rId46"/>
    <p:sldId id="31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8"/>
    <p:restoredTop sz="80816"/>
  </p:normalViewPr>
  <p:slideViewPr>
    <p:cSldViewPr snapToGrid="0" snapToObjects="1">
      <p:cViewPr varScale="1">
        <p:scale>
          <a:sx n="98" d="100"/>
          <a:sy n="98" d="100"/>
        </p:scale>
        <p:origin x="166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19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velyn/Downloads/multiTimeline%20(1)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Subdomain</a:t>
            </a:r>
            <a:r>
              <a:rPr lang="zh-CN" altLang="en-US"/>
              <a:t> </a:t>
            </a:r>
            <a:r>
              <a:rPr lang="en-US" altLang="zh-CN"/>
              <a:t>Takeover</a:t>
            </a:r>
            <a:r>
              <a:rPr lang="zh-CN" altLang="en-US"/>
              <a:t> </a:t>
            </a:r>
            <a:r>
              <a:rPr lang="en-US" altLang="zh-CN"/>
              <a:t>Topic</a:t>
            </a:r>
            <a:r>
              <a:rPr lang="zh-CN" altLang="en-US"/>
              <a:t> </a:t>
            </a:r>
            <a:r>
              <a:rPr lang="en-US" altLang="zh-CN"/>
              <a:t>Trends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'multiTimeline (1)'!$B$1</c:f>
              <c:strCache>
                <c:ptCount val="1"/>
                <c:pt idx="0">
                  <c:v>Search Frequency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>
              <a:noFill/>
            </a:ln>
            <a:effectLst>
              <a:innerShdw dist="12700" dir="16200000">
                <a:schemeClr val="lt1"/>
              </a:innerShdw>
            </a:effectLst>
          </c:spPr>
          <c:dLbls>
            <c:delete val="1"/>
          </c:dLbls>
          <c:cat>
            <c:numRef>
              <c:f>'multiTimeline (1)'!$A$2:$A$86</c:f>
              <c:numCache>
                <c:formatCode>mm/dd/yy;@</c:formatCode>
                <c:ptCount val="85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</c:numCache>
            </c:numRef>
          </c:cat>
          <c:val>
            <c:numRef>
              <c:f>'multiTimeline (1)'!$B$2:$B$86</c:f>
              <c:numCache>
                <c:formatCode>General</c:formatCode>
                <c:ptCount val="85"/>
                <c:pt idx="0">
                  <c:v>0</c:v>
                </c:pt>
                <c:pt idx="1">
                  <c:v>8</c:v>
                </c:pt>
                <c:pt idx="2">
                  <c:v>0</c:v>
                </c:pt>
                <c:pt idx="3">
                  <c:v>0</c:v>
                </c:pt>
                <c:pt idx="4">
                  <c:v>12</c:v>
                </c:pt>
                <c:pt idx="5">
                  <c:v>0</c:v>
                </c:pt>
                <c:pt idx="6">
                  <c:v>0</c:v>
                </c:pt>
                <c:pt idx="7">
                  <c:v>14</c:v>
                </c:pt>
                <c:pt idx="8">
                  <c:v>7</c:v>
                </c:pt>
                <c:pt idx="9">
                  <c:v>0</c:v>
                </c:pt>
                <c:pt idx="10">
                  <c:v>10</c:v>
                </c:pt>
                <c:pt idx="11">
                  <c:v>11</c:v>
                </c:pt>
                <c:pt idx="12">
                  <c:v>9</c:v>
                </c:pt>
                <c:pt idx="13">
                  <c:v>16</c:v>
                </c:pt>
                <c:pt idx="14">
                  <c:v>0</c:v>
                </c:pt>
                <c:pt idx="15">
                  <c:v>18</c:v>
                </c:pt>
                <c:pt idx="16">
                  <c:v>0</c:v>
                </c:pt>
                <c:pt idx="17">
                  <c:v>7</c:v>
                </c:pt>
                <c:pt idx="18">
                  <c:v>13</c:v>
                </c:pt>
                <c:pt idx="19">
                  <c:v>0</c:v>
                </c:pt>
                <c:pt idx="20">
                  <c:v>23</c:v>
                </c:pt>
                <c:pt idx="21">
                  <c:v>10</c:v>
                </c:pt>
                <c:pt idx="22">
                  <c:v>11</c:v>
                </c:pt>
                <c:pt idx="23">
                  <c:v>20</c:v>
                </c:pt>
                <c:pt idx="24">
                  <c:v>23</c:v>
                </c:pt>
                <c:pt idx="25">
                  <c:v>34</c:v>
                </c:pt>
                <c:pt idx="26">
                  <c:v>27</c:v>
                </c:pt>
                <c:pt idx="27">
                  <c:v>12</c:v>
                </c:pt>
                <c:pt idx="28">
                  <c:v>32</c:v>
                </c:pt>
                <c:pt idx="29">
                  <c:v>19</c:v>
                </c:pt>
                <c:pt idx="30">
                  <c:v>72</c:v>
                </c:pt>
                <c:pt idx="31">
                  <c:v>39</c:v>
                </c:pt>
                <c:pt idx="32">
                  <c:v>19</c:v>
                </c:pt>
                <c:pt idx="33">
                  <c:v>25</c:v>
                </c:pt>
                <c:pt idx="34">
                  <c:v>24</c:v>
                </c:pt>
                <c:pt idx="35">
                  <c:v>33</c:v>
                </c:pt>
                <c:pt idx="36">
                  <c:v>40</c:v>
                </c:pt>
                <c:pt idx="37">
                  <c:v>19</c:v>
                </c:pt>
                <c:pt idx="38">
                  <c:v>37</c:v>
                </c:pt>
                <c:pt idx="39">
                  <c:v>30</c:v>
                </c:pt>
                <c:pt idx="40">
                  <c:v>31</c:v>
                </c:pt>
                <c:pt idx="41">
                  <c:v>43</c:v>
                </c:pt>
                <c:pt idx="42">
                  <c:v>30</c:v>
                </c:pt>
                <c:pt idx="43">
                  <c:v>41</c:v>
                </c:pt>
                <c:pt idx="44">
                  <c:v>54</c:v>
                </c:pt>
                <c:pt idx="45">
                  <c:v>21</c:v>
                </c:pt>
                <c:pt idx="46">
                  <c:v>37</c:v>
                </c:pt>
                <c:pt idx="47">
                  <c:v>48</c:v>
                </c:pt>
                <c:pt idx="48">
                  <c:v>49</c:v>
                </c:pt>
                <c:pt idx="49">
                  <c:v>66</c:v>
                </c:pt>
                <c:pt idx="50">
                  <c:v>47</c:v>
                </c:pt>
                <c:pt idx="51">
                  <c:v>63</c:v>
                </c:pt>
                <c:pt idx="52">
                  <c:v>60</c:v>
                </c:pt>
                <c:pt idx="53">
                  <c:v>79</c:v>
                </c:pt>
                <c:pt idx="54">
                  <c:v>79</c:v>
                </c:pt>
                <c:pt idx="55">
                  <c:v>32</c:v>
                </c:pt>
                <c:pt idx="56">
                  <c:v>52</c:v>
                </c:pt>
                <c:pt idx="57">
                  <c:v>44</c:v>
                </c:pt>
                <c:pt idx="58">
                  <c:v>23</c:v>
                </c:pt>
                <c:pt idx="59">
                  <c:v>47</c:v>
                </c:pt>
                <c:pt idx="60">
                  <c:v>37</c:v>
                </c:pt>
                <c:pt idx="61">
                  <c:v>41</c:v>
                </c:pt>
                <c:pt idx="62">
                  <c:v>57</c:v>
                </c:pt>
                <c:pt idx="63">
                  <c:v>51</c:v>
                </c:pt>
                <c:pt idx="64">
                  <c:v>53</c:v>
                </c:pt>
                <c:pt idx="65">
                  <c:v>28</c:v>
                </c:pt>
                <c:pt idx="66">
                  <c:v>49</c:v>
                </c:pt>
                <c:pt idx="67">
                  <c:v>49</c:v>
                </c:pt>
                <c:pt idx="68">
                  <c:v>44</c:v>
                </c:pt>
                <c:pt idx="69">
                  <c:v>44</c:v>
                </c:pt>
                <c:pt idx="70">
                  <c:v>59</c:v>
                </c:pt>
                <c:pt idx="71">
                  <c:v>18</c:v>
                </c:pt>
                <c:pt idx="72">
                  <c:v>53</c:v>
                </c:pt>
                <c:pt idx="73">
                  <c:v>64</c:v>
                </c:pt>
                <c:pt idx="74">
                  <c:v>62</c:v>
                </c:pt>
                <c:pt idx="75">
                  <c:v>80</c:v>
                </c:pt>
                <c:pt idx="76">
                  <c:v>45</c:v>
                </c:pt>
                <c:pt idx="77">
                  <c:v>58</c:v>
                </c:pt>
                <c:pt idx="78">
                  <c:v>62</c:v>
                </c:pt>
                <c:pt idx="79">
                  <c:v>84</c:v>
                </c:pt>
                <c:pt idx="80">
                  <c:v>61</c:v>
                </c:pt>
                <c:pt idx="81">
                  <c:v>70</c:v>
                </c:pt>
                <c:pt idx="82">
                  <c:v>60</c:v>
                </c:pt>
                <c:pt idx="83">
                  <c:v>82</c:v>
                </c:pt>
                <c:pt idx="8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58-B246-A224-D70CE67B12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364708624"/>
        <c:axId val="378617055"/>
      </c:areaChart>
      <c:dateAx>
        <c:axId val="364708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400"/>
                  <a:t>Timeline</a:t>
                </a:r>
                <a:endParaRPr lang="zh-CN" alt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/dd/yy;@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8617055"/>
        <c:crosses val="autoZero"/>
        <c:auto val="1"/>
        <c:lblOffset val="100"/>
        <c:baseTimeUnit val="months"/>
        <c:majorUnit val="12"/>
        <c:majorTimeUnit val="months"/>
        <c:minorUnit val="6"/>
        <c:minorTimeUnit val="months"/>
      </c:dateAx>
      <c:valAx>
        <c:axId val="37861705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600"/>
                  <a:t>Search</a:t>
                </a:r>
                <a:r>
                  <a:rPr lang="zh-CN" altLang="en-US" sz="1600"/>
                  <a:t> </a:t>
                </a:r>
                <a:r>
                  <a:rPr lang="en-US" altLang="zh-CN" sz="1600"/>
                  <a:t>Frequency</a:t>
                </a:r>
                <a:endParaRPr lang="zh-CN" alt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0862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9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5A1B4-C64F-AB4E-89A9-3A8BF43A65CD}" type="datetimeFigureOut">
              <a:rPr lang="en-US" smtClean="0"/>
              <a:t>2/15/23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83E50-E1F9-4143-908B-FA1F9A32D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Thank you.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Hello, everyone.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I’m Xiang Li, a Ph.D. student from Tsinghua University.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Today, I’ll share you guys with our latest research in the domain takeover topic, where we design a new system, called DareShark, to detect and measure security risks of hosting-based dangling domains.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79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To use a public hosting service, a client, let's say Alice, in step 1, adds her own domain to the hosting platform.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Then the platform assigns a token such as a TXT value to validate the domain ownership, and in step 2, Alice adds this token to her DNS nameserver.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Step 3, the platform validates the token and allocates endpoints such as CNAME for Alice connect.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Then Alice adds the CNAME record and connects her domain to this platform.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In the end, the service is hosted and starts.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76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However, a hosting service might be vulnerable if: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It has no or flawed domain ownership validation method.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And attackers could reuse assigned endpoints for victim users.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83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In these cases, hosting-based domain takeover could happen if Alice doesn't remove assigned records when her service expires, which become the dangling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93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Here are the takeover procedures.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Step 1, the attacker, let's say Mallory, adds the victim domain that has dangling records to the vulnerable hosting platform.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Since this platform has no or weak DOV, assigns same endpoints, and decides passing validation.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Then the victim domain is connected, and the service is controlled by Mallory.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 domain takeover succeeds.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That's hosing-based domain takeover.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10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Meanwhile, we wonder why domain takeover occurs ceaselessly.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32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We found two main reasons.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First, it's not easy to identify vulnerable hosting services.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Because there are various hosting service types, strategies, and most previous takeover vulnerabilities are ad-hoc.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So, a generic method is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02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Second, an efficient detection system is absent for quickly and timely digging out vulnerable domains.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Since there are thousands of subdomains whose DNS chains change frequently, and the active resolution has limited efficiency.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Any node in the DNS chain could induce takeover.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00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So, can we solve these two challenges?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 answer is yes. Because the domain features of hosting services and DNS chains are all logged in DNS traffic.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65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Here are our observations.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First, we find that the hosting service has similar endpoint naming conventions.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We can use these common service endpoint patterns to identify hosting services.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8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Second, to reduce false positives, we can use the high domain dependency number to filter out small services that have less pointed customers’ domains.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82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To start with, domain plays an important role in today’s Internet that provides a solid basis for multiple applications and services.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According to Verisign’s stats, about 350 million domain names have been registered.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37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Lastly, our solution is to use the passive DNS traffic to automate the approach to discovering services and vulnerable domains.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13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We design a novel framework DareShark that can help us in two ways: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Discovering vulnerable hosting services and Detecting hosting-based vulnerable domains efficiently.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15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DareShark has two parts.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Part 1 is the offline vulnerable service discovery.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First, we use passive DNS to find potential service endpoints.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Second, common endpoint patterns are extracted.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Third, by manual analysis, we identify vulnerable services.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Lastly, a vulnerable service </a:t>
            </a:r>
            <a:r>
              <a:rPr lang="en-US" dirty="0" err="1"/>
              <a:t>db</a:t>
            </a:r>
            <a:r>
              <a:rPr lang="en-US" dirty="0"/>
              <a:t> is created.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50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Part 2 is the vulnerable domain detection.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For each target domain, we first collect all its subdomains and construct DNS chains using passive DNS.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Then for each record in the DNS chain, we apply the service </a:t>
            </a:r>
            <a:r>
              <a:rPr lang="en-US" dirty="0" err="1"/>
              <a:t>db</a:t>
            </a:r>
            <a:r>
              <a:rPr lang="en-US" dirty="0"/>
              <a:t> to discover domains hosted on vulnerable services.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Besides, through active HTTP and DNS requests, we identify dangling domain with pre-collected fingerprints.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In the end, reports are output.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69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In detail, for part 1, we use the DNS resolution popularity and domain dependency to find service endpoint candidates that might use hosting services.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68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Then, for each endpoint candidate, we construct a domain suffix tree following the structure of domain name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86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For each node, we calculate their tree node attributes, such as the number of sub nodes.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For example, node 1 at level 3 has more than 1 sub nodes.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21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For each node, we calculate their tree node attributes, such as the number of sub nodes.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For example, node 1 at level 3 has more than 1 sub nodes.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619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Then we prune the tree from the bottom up, by limiting the number of hosted attributes of each node, until only the leaf is left.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 left nodes and their domain names are considered as the longest endpoint suffix.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76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Step2, for each service, we extract their endpoint pattern via the domain suffix tree.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Each service may have multiple patterns.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1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However, domains cut both ways.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They are also abused to perform criminal activities, such as botnet communication, phishing, malware distribution,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810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Step 3 is to identify services and check vulnerabilities.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Through extracting endpoint patterns, manual effort is largely reduced.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We remove highly randomized patterns, check their DOV and connection methods, and access their websites.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271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Step 4, after checking all services, we maintain a </a:t>
            </a:r>
            <a:r>
              <a:rPr lang="en-US" dirty="0" err="1"/>
              <a:t>db</a:t>
            </a:r>
            <a:r>
              <a:rPr lang="en-US" dirty="0"/>
              <a:t> for vulnerable ones, collecting their HTTP and DNS fingerprints.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396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Part 2 is detecting hosting-based dares.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With passive DNS, we can collect massive of subdomains for each target domain and reconstruct the DNS chain recursively and efficiently.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551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Then, for each record in the DNS chain, we use the endpoint pattern to identify hosting service domains, and use the service fingerprints to discover vulnerable domains by active accessing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484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In the end, with double-check, we can detect all vulnerable hosting-based dares in our db.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Here are some examples from the service of </a:t>
            </a:r>
            <a:r>
              <a:rPr lang="en-US" dirty="0" err="1"/>
              <a:t>Webflow</a:t>
            </a:r>
            <a:r>
              <a:rPr lang="en-US" dirty="0"/>
              <a:t>, Fastly.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24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Cloudflare and Ali Cloud.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900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We implement and deploy DareShark with a large passive DNS dataset that contains 600B DNS queries per day, covering 99.9% of </a:t>
            </a:r>
            <a:r>
              <a:rPr lang="en-US" dirty="0" err="1"/>
              <a:t>Tranco</a:t>
            </a:r>
            <a:r>
              <a:rPr lang="en-US" dirty="0"/>
              <a:t> Top 1M domains.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02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We find that the current practice of hosting services is in a mass, resulting in various types of service vulnerable to domain takeover.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127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In total, we identify 65 services vulnerable to domain takeover threats, which comprise a variety of types, such as Cloud storage and CDN.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796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We summarize 9 domain connecting methods, 7 of which are exploitable.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01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Specially, attackers could exploit domains outside of their authority to evict some regulation policies.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One of the powerful ways is domain takeover that controls other normal domains.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818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We also identify 4 new threat models that can bypass domain ownership validation.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104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For hosting services, we find 20 vendors with 70% market share are vulnerable.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At least one of their services are flawed.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322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Besides, we find hosting-based domain takeover threats are still prevalent.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353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We conduct a large and periodic measurement for </a:t>
            </a:r>
            <a:r>
              <a:rPr lang="en-US" dirty="0" err="1"/>
              <a:t>Tranco</a:t>
            </a:r>
            <a:r>
              <a:rPr lang="en-US" dirty="0"/>
              <a:t> Top 1M domains and domains under </a:t>
            </a:r>
            <a:r>
              <a:rPr lang="en-US" dirty="0" err="1"/>
              <a:t>edu</a:t>
            </a:r>
            <a:r>
              <a:rPr lang="en-US" dirty="0"/>
              <a:t> and gov from Dec. 2021 to July 2022.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158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Results show that 114k </a:t>
            </a:r>
            <a:r>
              <a:rPr lang="en-US" dirty="0" err="1"/>
              <a:t>fqdns</a:t>
            </a:r>
            <a:r>
              <a:rPr lang="en-US" dirty="0"/>
              <a:t> have been hosted on vulnerable services.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10k </a:t>
            </a:r>
            <a:r>
              <a:rPr lang="en-US" dirty="0" err="1"/>
              <a:t>fqdns</a:t>
            </a:r>
            <a:r>
              <a:rPr lang="en-US" dirty="0"/>
              <a:t> are vulnerable, including reputable universities and companies.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Specifically, hosting-based domain takeover appears frequently and long-lasting.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We observed newly vulnerable domains every week.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096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As a conclusion, we propose a new hosting-based dangling domain detection framework, DareShark, with high efficiency and coverage.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We use DareShark conducting longitudinal measurements on </a:t>
            </a:r>
            <a:r>
              <a:rPr lang="en-US" dirty="0" err="1"/>
              <a:t>Tranco</a:t>
            </a:r>
            <a:r>
              <a:rPr lang="en-US" dirty="0"/>
              <a:t> domains and detect 10k vulnerable domains.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Through systematic analysis with automated methods, we discover 65 vulnerable services and receive confirmation from 10 vendors and provide them with detailed solutions.</a:t>
            </a:r>
          </a:p>
          <a:p>
            <a:pPr marL="228600" indent="-228600">
              <a:buFont typeface="+mj-lt"/>
              <a:buAutoNum type="arabicPeriod"/>
            </a:pPr>
            <a:r>
              <a:rPr lang="en-US"/>
              <a:t>We hope our study could help resolve the dangling domain takeover issue.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651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ple SD Gothic Neo" panose="02000300000000000000" pitchFamily="2" charset="-127"/>
                <a:ea typeface="SimSun" panose="02010600030101010101" pitchFamily="2" charset="-122"/>
                <a:cs typeface="Arial" panose="020B0604020202020204" pitchFamily="34" charset="0"/>
              </a:rPr>
              <a:t>This is my share today, thank you all for your attention.</a:t>
            </a:r>
            <a:endParaRPr lang="en-US" sz="18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ple SD Gothic Neo" panose="02000300000000000000" pitchFamily="2" charset="-127"/>
                <a:ea typeface="SimSun" panose="02010600030101010101" pitchFamily="2" charset="-122"/>
                <a:cs typeface="Arial" panose="020B0604020202020204" pitchFamily="34" charset="0"/>
              </a:rPr>
              <a:t>And now I</a:t>
            </a:r>
            <a:r>
              <a:rPr lang="zh-CN" sz="1800" kern="100" dirty="0">
                <a:effectLst/>
                <a:latin typeface="Apple SD Gothic Neo" panose="02000300000000000000" pitchFamily="2" charset="-127"/>
                <a:ea typeface="SimSun" panose="02010600030101010101" pitchFamily="2" charset="-122"/>
                <a:cs typeface="Arial" panose="020B0604020202020204" pitchFamily="34" charset="0"/>
              </a:rPr>
              <a:t>’</a:t>
            </a:r>
            <a:r>
              <a:rPr lang="en-US" sz="1800" kern="100" dirty="0">
                <a:effectLst/>
                <a:latin typeface="Apple SD Gothic Neo" panose="02000300000000000000" pitchFamily="2" charset="-127"/>
                <a:ea typeface="SimSun" panose="02010600030101010101" pitchFamily="2" charset="-122"/>
                <a:cs typeface="Arial" panose="020B0604020202020204" pitchFamily="34" charset="0"/>
              </a:rPr>
              <a:t>m happy to take question, thank you.</a:t>
            </a:r>
            <a:endParaRPr lang="en-US" sz="18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80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So, what’s domain takeover?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Domain takeover works like the use-after-free bug.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When a user, for example, wants to deploy a website in a public hosting service, he needs to connect his domain to this service, such as using a CNAME record. Then, everything is good, and the website runs well.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Afterwards, the user no longer needs the public hosting service, and cancels it, but forgets to remove the CNAME record, which becomes a dangling record with no valid destination.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Attackers thus could create the same CNAME alias with the former hosting service. Due to the existing CNAME, such a normal domain is controlled by attackers.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Referring to the paper from CCS ‘16, we also call these security-sensitive dangling records dares, such as type A, CNAME, and 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89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Over these years, many domain-takeover incidents happen, even for large companies like Microsoft.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We are wondering why domain takeover is still prevalent.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Among all websites, we find the web hosting service takes a majority and continues growing that becomes the potential domain takeover target.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94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So, in this research, we narrow down our vision to hosting-based domain takeover issues.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7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First, I wanna explain what the hosting-based domain takeover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83E50-E1F9-4143-908B-FA1F9A32D7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2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D05F8-3F03-114D-92F1-690B8E63D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346000-533B-1445-AA41-A5E4A77AC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7DCA8-B4C0-5242-B61F-F0489402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90EA-C3B7-A34A-BFDB-E91CA0697073}" type="datetime1">
              <a:rPr lang="en-HK" altLang="zh-CN" smtClean="0"/>
              <a:t>15/2/2023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7B218-EFC3-534C-942A-0F6C1B01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834D6-D8E4-0748-9470-BCEB4085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BF69-D10E-BD4E-AC36-03C7A0377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47CA4-4D26-5C48-9AB8-A30054CDD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2EB27-B716-D045-BF83-F7D7855DE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CD20-4BB4-E34A-A950-EF15D7C5DEF7}" type="datetime1">
              <a:rPr lang="en-HK" altLang="zh-CN" smtClean="0"/>
              <a:t>15/2/2023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0FED2-06C2-CA4A-B37C-670484ED4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0FA2B-C820-5948-8CB4-004835BF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4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0164F5-C658-0747-B263-ABEB72C73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46A18-1172-9F45-8EE9-1694418AA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27361-0FED-BA48-8481-33B9A06D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95EE-D6D0-F648-BE71-8F646B0A7443}" type="datetime1">
              <a:rPr lang="en-HK" altLang="zh-CN" smtClean="0"/>
              <a:t>15/2/2023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112D3-734F-B447-87B3-9B236133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90D20-686F-5C40-8F7B-801FB92B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86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3B74C-465E-714A-B9EB-2B967D6AC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4CD54-ABEE-F143-8EA5-0ED48DB36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B59F0-084D-8B47-8569-3840696A5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0D3A8-D47C-244E-A7F0-CB6A99B91510}" type="datetime1">
              <a:rPr lang="en-HK" altLang="zh-CN" smtClean="0"/>
              <a:t>15/2/2023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044D7-4AEA-DE4A-9C70-2103A753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A407B-26C9-2F42-A09D-44630159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2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5608D-D14F-2540-9468-2A1678382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21725-6268-7045-8837-8ADE0E633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4115D-3C33-0242-AEE7-D3B73D23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19C28-A7EE-DE49-B15C-55492A783E9E}" type="datetime1">
              <a:rPr lang="en-HK" altLang="zh-CN" smtClean="0"/>
              <a:t>15/2/2023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10D34-A548-0545-8CE4-C6430D4B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4DEF5-C0BF-5448-A0A1-785099B0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4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8B402-4559-144B-85E0-11FF44DD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E1366-B3C6-114D-8AE2-D54069446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8DEA7-85F9-0A4A-A6E0-D389B000E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65320-9BE0-1A48-BD28-E820380E7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153A-3F26-7449-9986-B25ECB8E71BB}" type="datetime1">
              <a:rPr lang="en-HK" altLang="zh-CN" smtClean="0"/>
              <a:t>15/2/2023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5B545-9FB1-EE4C-9739-B0371683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E0762-D082-E04B-BBEB-F0BCBD56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14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F893C-B70C-9540-B332-6B24182BB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4511A-3CAA-A34E-9B1D-F269E02DC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32E1F7-0110-C847-9336-910AB756F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23F14-C043-6F44-BB6C-C909EB3FF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3275A9-46A9-D343-B36F-54C1ACB9D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9AFF59-CB17-3E42-B054-10B644E9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A1E4-8403-E64A-8B48-B935B223F4A6}" type="datetime1">
              <a:rPr lang="en-HK" altLang="zh-CN" smtClean="0"/>
              <a:t>15/2/2023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891A01-E932-0D40-9899-E70F40FD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9C74C3-9B95-A042-8ADB-639113DF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84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68549-F7BB-734D-9905-C557CE7F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05D66-8072-D24D-9762-34D127104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D452-9966-EB46-A1BB-FF7D8B057D0F}" type="datetime1">
              <a:rPr lang="en-HK" altLang="zh-CN" smtClean="0"/>
              <a:t>15/2/2023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5B1C3-8315-B944-B9DE-AD2DBDA0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DF8A1-9864-154E-89F5-6CD9196D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1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426863-DB76-5348-8B29-46B5F9C6A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B8EE8-FE89-414E-AA9D-DC6B71D27BF6}" type="datetime1">
              <a:rPr lang="en-HK" altLang="zh-CN" smtClean="0"/>
              <a:t>15/2/2023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C48D1B-89D9-464A-A7C3-E835F7B8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6C096-0530-8C4A-AEA4-3D4CA4A87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2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0AD2-6773-D344-959A-0FC31F466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706CB-3F78-BD48-A55F-D86F50827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C9D6B-500E-894B-9090-4AF026181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E2F61-E31F-6B4F-A35D-4615C4CB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FB1-8593-7947-90E0-322A8B45F4A7}" type="datetime1">
              <a:rPr lang="en-HK" altLang="zh-CN" smtClean="0"/>
              <a:t>15/2/2023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45FAC-68E7-3D4E-B334-912830631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03954-A8B6-114A-8CF3-304DB60A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3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4AD70-389F-264A-87F4-FDDF6EA65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AEBB4F-0001-0A40-9390-7F272DD20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043471-398C-B84E-B5D0-C1B0A9924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19588-3570-BF41-97F2-BB1E529A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233B-DEA1-9F46-8FF5-514D4642248F}" type="datetime1">
              <a:rPr lang="en-HK" altLang="zh-CN" smtClean="0"/>
              <a:t>15/2/2023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693DF-FB3F-F941-8E8C-80C1D6C3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BB47D-0191-954C-99F8-3054CB02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8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CF1E0-6993-F14A-8DB5-BCEF9122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C3BD5-F7C1-6F49-87E9-529A33D34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FF2F6-A919-6345-9517-89B742E32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8DFB4-A1D1-1A41-A46A-7B2768944BC3}" type="datetime1">
              <a:rPr lang="en-HK" altLang="zh-CN" smtClean="0"/>
              <a:t>15/2/2023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BBA32-6CB4-6642-AEDF-D9B6B1ABD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4C4F2-BBD7-2A42-B3A6-5D6382A14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A5D69-7565-F742-B6A0-1F9FC9963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7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hyperlink" Target="https://www.verisign.com/en_US/domain-names/dnib/index.xhtml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6.png"/><Relationship Id="rId1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0.png"/><Relationship Id="rId12" Type="http://schemas.openxmlformats.org/officeDocument/2006/relationships/image" Target="../media/image37.sv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image" Target="../media/image55.png"/><Relationship Id="rId15" Type="http://schemas.openxmlformats.org/officeDocument/2006/relationships/image" Target="../media/image58.png"/><Relationship Id="rId10" Type="http://schemas.openxmlformats.org/officeDocument/2006/relationships/image" Target="../media/image44.png"/><Relationship Id="rId19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39.png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us.norton.com/blog/malware/types-of-malware" TargetMode="External"/><Relationship Id="rId3" Type="http://schemas.openxmlformats.org/officeDocument/2006/relationships/image" Target="../media/image13.jpeg"/><Relationship Id="rId7" Type="http://schemas.openxmlformats.org/officeDocument/2006/relationships/hyperlink" Target="https://www.scmp.com/yp/report/junior-reporters-club/article/3132361/what-phishing-how-protect-yourself-and-your-mone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s://www.bleepingcomputer.com/news/security/us-charges-three-men-with-creating-and-running-first-ever-mirai-botnet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us.norton.com/blog/malware/types-of-malware" TargetMode="External"/><Relationship Id="rId3" Type="http://schemas.openxmlformats.org/officeDocument/2006/relationships/image" Target="../media/image13.jpeg"/><Relationship Id="rId7" Type="http://schemas.openxmlformats.org/officeDocument/2006/relationships/hyperlink" Target="https://www.scmp.com/yp/report/junior-reporters-club/article/3132361/what-phishing-how-protect-yourself-and-your-mone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s://www.bleepingcomputer.com/news/security/us-charges-three-men-with-creating-and-running-first-ever-mirai-botnet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.microsoft.com/en-us/azure/security/fundamentals/subdomain-takeove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92AD580A-9974-73EA-CD24-82D5FEBFB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b="-3808"/>
          <a:stretch/>
        </p:blipFill>
        <p:spPr bwMode="auto">
          <a:xfrm>
            <a:off x="0" y="-11126"/>
            <a:ext cx="7655214" cy="119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951C70-E6E9-E546-A3F3-67021B352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18171"/>
            <a:ext cx="12192000" cy="1655762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DareShark</a:t>
            </a:r>
            <a:r>
              <a:rPr lang="en-US" altLang="zh-CN" sz="4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sz="4000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4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Detecting and Measuring Security Risks of Hosting-Based Dangling Domains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3E9E5-2D0C-4047-A907-3D47A3062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5797" y="3001106"/>
            <a:ext cx="9624981" cy="2479542"/>
          </a:xfrm>
        </p:spPr>
        <p:txBody>
          <a:bodyPr>
            <a:normAutofit/>
          </a:bodyPr>
          <a:lstStyle/>
          <a:p>
            <a:r>
              <a:rPr lang="en-US" altLang="zh-CN" sz="20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Mingming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Zhang,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1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Xiang</a:t>
            </a:r>
            <a:r>
              <a:rPr lang="zh-CN" altLang="en-US" sz="2000" b="1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1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Baojun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Liu,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Jianyu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Lu,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Yiming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Zhang,</a:t>
            </a:r>
          </a:p>
          <a:p>
            <a:r>
              <a:rPr lang="en-US" altLang="zh-CN" sz="200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Jianjun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Chen,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Haixin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Duan,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Shuang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Hao,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 </a:t>
            </a:r>
            <a:r>
              <a:rPr lang="en-US" altLang="zh-CN" sz="200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Xiaofeng</a:t>
            </a:r>
            <a:r>
              <a:rPr lang="zh-CN" altLang="en-US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Zheng</a:t>
            </a:r>
            <a:endParaRPr lang="en-US" sz="2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sz="180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(Accepted by [</a:t>
            </a:r>
            <a:r>
              <a:rPr lang="en-US" altLang="zh-CN" sz="180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ACM</a:t>
            </a:r>
            <a:r>
              <a:rPr lang="zh-CN" altLang="en-US" sz="180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80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SIGMETRICS</a:t>
            </a:r>
            <a:r>
              <a:rPr lang="en-US" sz="180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20</a:t>
            </a:r>
            <a:r>
              <a:rPr lang="en-US" altLang="zh-CN" sz="1800">
                <a:solidFill>
                  <a:schemeClr val="accent6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23])</a:t>
            </a:r>
          </a:p>
          <a:p>
            <a:endParaRPr lang="en-US" altLang="zh-CN" sz="400">
              <a:solidFill>
                <a:schemeClr val="accent6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Presenter: Xiang Li, Tsinghua University</a:t>
            </a:r>
          </a:p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February</a:t>
            </a: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16th</a:t>
            </a: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202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</a:t>
            </a:r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B01F65-BE7B-3444-8B95-2C8AE0546283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D51808-445B-5147-9901-63F50A05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1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9EACAE-CE37-7C98-EF0E-15A8D86EE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57" t="35613" r="61693" b="42598"/>
          <a:stretch/>
        </p:blipFill>
        <p:spPr>
          <a:xfrm>
            <a:off x="2980283" y="5185705"/>
            <a:ext cx="1510700" cy="1655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E4479F-EA90-96C3-2B0B-2F7350EC5F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25" t="38512" r="23575" b="27714"/>
          <a:stretch/>
        </p:blipFill>
        <p:spPr>
          <a:xfrm>
            <a:off x="5471684" y="5261997"/>
            <a:ext cx="1510700" cy="15031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42861B-7CA4-6B2A-FEDF-A6443DD98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575" y="5399403"/>
            <a:ext cx="2760182" cy="101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73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extLst>
              <a:ext uri="{FF2B5EF4-FFF2-40B4-BE49-F238E27FC236}">
                <a16:creationId xmlns:a16="http://schemas.microsoft.com/office/drawing/2014/main" id="{F7C60616-D441-3349-1292-275FF515B18A}"/>
              </a:ext>
            </a:extLst>
          </p:cNvPr>
          <p:cNvSpPr/>
          <p:nvPr/>
        </p:nvSpPr>
        <p:spPr>
          <a:xfrm>
            <a:off x="4192545" y="2197053"/>
            <a:ext cx="7592831" cy="4401284"/>
          </a:xfrm>
          <a:prstGeom prst="roundRect">
            <a:avLst>
              <a:gd name="adj" fmla="val 4124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Public Hosting Service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7031A-03EF-E8B9-4C3F-98163628741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10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B940AA-161A-72AE-4384-283F91153475}"/>
              </a:ext>
            </a:extLst>
          </p:cNvPr>
          <p:cNvSpPr txBox="1"/>
          <p:nvPr/>
        </p:nvSpPr>
        <p:spPr>
          <a:xfrm>
            <a:off x="886904" y="2227800"/>
            <a:ext cx="609361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</a:t>
            </a:r>
            <a:r>
              <a:rPr lang="en-US" altLang="zh-CN" b="1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service_challenge.alice.com</a:t>
            </a:r>
            <a:r>
              <a:rPr lang="en-US" altLang="zh-CN" b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TXT RSAKNMDSOAMPOD</a:t>
            </a:r>
          </a:p>
        </p:txBody>
      </p:sp>
      <p:cxnSp>
        <p:nvCxnSpPr>
          <p:cNvPr id="7" name="Straight Arrow Connector 63">
            <a:extLst>
              <a:ext uri="{FF2B5EF4-FFF2-40B4-BE49-F238E27FC236}">
                <a16:creationId xmlns:a16="http://schemas.microsoft.com/office/drawing/2014/main" id="{E36D645E-9A65-9773-9050-9D1F5A29663D}"/>
              </a:ext>
            </a:extLst>
          </p:cNvPr>
          <p:cNvCxnSpPr>
            <a:cxnSpLocks/>
          </p:cNvCxnSpPr>
          <p:nvPr/>
        </p:nvCxnSpPr>
        <p:spPr>
          <a:xfrm flipV="1">
            <a:off x="9262031" y="4363333"/>
            <a:ext cx="55328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55">
            <a:extLst>
              <a:ext uri="{FF2B5EF4-FFF2-40B4-BE49-F238E27FC236}">
                <a16:creationId xmlns:a16="http://schemas.microsoft.com/office/drawing/2014/main" id="{03AA26B9-752F-8131-4C60-98ADDFDC1004}"/>
              </a:ext>
            </a:extLst>
          </p:cNvPr>
          <p:cNvSpPr txBox="1"/>
          <p:nvPr/>
        </p:nvSpPr>
        <p:spPr>
          <a:xfrm>
            <a:off x="7208345" y="5923052"/>
            <a:ext cx="3619061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1" b="1">
                <a:solidFill>
                  <a:srgbClr val="7030A0"/>
                </a:solidFill>
                <a:latin typeface="Helvetica" pitchFamily="2" charset="0"/>
              </a:rPr>
              <a:t>Domain Connection Checker</a:t>
            </a:r>
            <a:endParaRPr lang="en-CN" sz="2001" b="1">
              <a:solidFill>
                <a:srgbClr val="7030A0"/>
              </a:solidFill>
              <a:latin typeface="Helvetica" pitchFamily="2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7E02321-14DA-56C0-5CBA-C6B006C5555D}"/>
              </a:ext>
            </a:extLst>
          </p:cNvPr>
          <p:cNvGrpSpPr/>
          <p:nvPr/>
        </p:nvGrpSpPr>
        <p:grpSpPr>
          <a:xfrm>
            <a:off x="8225984" y="2983032"/>
            <a:ext cx="1220507" cy="2857362"/>
            <a:chOff x="3647177" y="2177303"/>
            <a:chExt cx="1298295" cy="2857363"/>
          </a:xfrm>
        </p:grpSpPr>
        <p:sp>
          <p:nvSpPr>
            <p:cNvPr id="12" name="Rounded Rectangle 1071">
              <a:extLst>
                <a:ext uri="{FF2B5EF4-FFF2-40B4-BE49-F238E27FC236}">
                  <a16:creationId xmlns:a16="http://schemas.microsoft.com/office/drawing/2014/main" id="{C0D0EB98-F875-8EA4-9A17-43B0E61BD68D}"/>
                </a:ext>
              </a:extLst>
            </p:cNvPr>
            <p:cNvSpPr/>
            <p:nvPr/>
          </p:nvSpPr>
          <p:spPr>
            <a:xfrm>
              <a:off x="3647177" y="2177303"/>
              <a:ext cx="1087892" cy="28573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801"/>
            </a:p>
          </p:txBody>
        </p:sp>
        <p:sp>
          <p:nvSpPr>
            <p:cNvPr id="13" name="TextBox 131">
              <a:extLst>
                <a:ext uri="{FF2B5EF4-FFF2-40B4-BE49-F238E27FC236}">
                  <a16:creationId xmlns:a16="http://schemas.microsoft.com/office/drawing/2014/main" id="{485539A2-5E94-7EEE-0571-4B680C697D2A}"/>
                </a:ext>
              </a:extLst>
            </p:cNvPr>
            <p:cNvSpPr txBox="1"/>
            <p:nvPr/>
          </p:nvSpPr>
          <p:spPr>
            <a:xfrm>
              <a:off x="3987819" y="2648338"/>
              <a:ext cx="467906" cy="369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801">
                  <a:latin typeface="Helvetica" pitchFamily="2" charset="0"/>
                </a:rPr>
                <a:t>IP</a:t>
              </a:r>
            </a:p>
          </p:txBody>
        </p:sp>
        <p:sp>
          <p:nvSpPr>
            <p:cNvPr id="14" name="TextBox 132">
              <a:extLst>
                <a:ext uri="{FF2B5EF4-FFF2-40B4-BE49-F238E27FC236}">
                  <a16:creationId xmlns:a16="http://schemas.microsoft.com/office/drawing/2014/main" id="{DB83E2B9-E2D1-3AF2-6625-99E0640121F7}"/>
                </a:ext>
              </a:extLst>
            </p:cNvPr>
            <p:cNvSpPr txBox="1"/>
            <p:nvPr/>
          </p:nvSpPr>
          <p:spPr>
            <a:xfrm>
              <a:off x="3946942" y="3568529"/>
              <a:ext cx="661013" cy="369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801">
                  <a:latin typeface="Helvetica" pitchFamily="2" charset="0"/>
                </a:rPr>
                <a:t>NS</a:t>
              </a:r>
            </a:p>
          </p:txBody>
        </p:sp>
        <p:sp>
          <p:nvSpPr>
            <p:cNvPr id="15" name="TextBox 133">
              <a:extLst>
                <a:ext uri="{FF2B5EF4-FFF2-40B4-BE49-F238E27FC236}">
                  <a16:creationId xmlns:a16="http://schemas.microsoft.com/office/drawing/2014/main" id="{F6A7D2E1-8631-B09E-6CE6-F73D63BFDCE1}"/>
                </a:ext>
              </a:extLst>
            </p:cNvPr>
            <p:cNvSpPr txBox="1"/>
            <p:nvPr/>
          </p:nvSpPr>
          <p:spPr>
            <a:xfrm>
              <a:off x="3709416" y="4426330"/>
              <a:ext cx="1236056" cy="369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801">
                  <a:latin typeface="Helvetica" pitchFamily="2" charset="0"/>
                </a:rPr>
                <a:t>CNAME</a:t>
              </a:r>
            </a:p>
          </p:txBody>
        </p:sp>
        <p:pic>
          <p:nvPicPr>
            <p:cNvPr id="16" name="Picture 26">
              <a:extLst>
                <a:ext uri="{FF2B5EF4-FFF2-40B4-BE49-F238E27FC236}">
                  <a16:creationId xmlns:a16="http://schemas.microsoft.com/office/drawing/2014/main" id="{B3B2D39A-A831-CD08-81A2-D9D1E9C2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8734" y="2264138"/>
              <a:ext cx="432000" cy="432000"/>
            </a:xfrm>
            <a:prstGeom prst="rect">
              <a:avLst/>
            </a:prstGeom>
          </p:spPr>
        </p:pic>
        <p:pic>
          <p:nvPicPr>
            <p:cNvPr id="17" name="Picture 70">
              <a:extLst>
                <a:ext uri="{FF2B5EF4-FFF2-40B4-BE49-F238E27FC236}">
                  <a16:creationId xmlns:a16="http://schemas.microsoft.com/office/drawing/2014/main" id="{62583943-6EC0-BE93-BE7C-2FFE6AFD4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8734" y="3125604"/>
              <a:ext cx="432000" cy="432000"/>
            </a:xfrm>
            <a:prstGeom prst="rect">
              <a:avLst/>
            </a:prstGeom>
          </p:spPr>
        </p:pic>
        <p:pic>
          <p:nvPicPr>
            <p:cNvPr id="18" name="Picture 71">
              <a:extLst>
                <a:ext uri="{FF2B5EF4-FFF2-40B4-BE49-F238E27FC236}">
                  <a16:creationId xmlns:a16="http://schemas.microsoft.com/office/drawing/2014/main" id="{48F0D489-2E78-909E-E8B3-ACD5E4E81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9510" y="3983405"/>
              <a:ext cx="432000" cy="432000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ED1A891-4A49-69B4-6641-69E71982AC4E}"/>
              </a:ext>
            </a:extLst>
          </p:cNvPr>
          <p:cNvGrpSpPr/>
          <p:nvPr/>
        </p:nvGrpSpPr>
        <p:grpSpPr>
          <a:xfrm>
            <a:off x="5588672" y="5059186"/>
            <a:ext cx="720665" cy="720001"/>
            <a:chOff x="5193924" y="3232577"/>
            <a:chExt cx="720665" cy="720000"/>
          </a:xfrm>
        </p:grpSpPr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7DDB1099-B229-ADB5-E102-72139E2A4428}"/>
                </a:ext>
              </a:extLst>
            </p:cNvPr>
            <p:cNvSpPr/>
            <p:nvPr/>
          </p:nvSpPr>
          <p:spPr>
            <a:xfrm>
              <a:off x="5193924" y="3232577"/>
              <a:ext cx="720000" cy="720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801"/>
            </a:p>
          </p:txBody>
        </p:sp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452DE76A-4F0B-62E7-3AE1-9560B98D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1848" y="3322417"/>
              <a:ext cx="540000" cy="540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Oval 60">
              <a:extLst>
                <a:ext uri="{FF2B5EF4-FFF2-40B4-BE49-F238E27FC236}">
                  <a16:creationId xmlns:a16="http://schemas.microsoft.com/office/drawing/2014/main" id="{5B9F5753-FB6A-1E0D-6172-F17094E674EF}"/>
                </a:ext>
              </a:extLst>
            </p:cNvPr>
            <p:cNvSpPr/>
            <p:nvPr/>
          </p:nvSpPr>
          <p:spPr>
            <a:xfrm>
              <a:off x="5194589" y="3232577"/>
              <a:ext cx="720000" cy="720000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801"/>
            </a:p>
          </p:txBody>
        </p:sp>
      </p:grpSp>
      <p:sp>
        <p:nvSpPr>
          <p:cNvPr id="23" name="TextBox 135">
            <a:extLst>
              <a:ext uri="{FF2B5EF4-FFF2-40B4-BE49-F238E27FC236}">
                <a16:creationId xmlns:a16="http://schemas.microsoft.com/office/drawing/2014/main" id="{AF40F7E7-84BB-0107-8C27-1319A3ADD5D9}"/>
              </a:ext>
            </a:extLst>
          </p:cNvPr>
          <p:cNvSpPr txBox="1"/>
          <p:nvPr/>
        </p:nvSpPr>
        <p:spPr>
          <a:xfrm>
            <a:off x="2430503" y="5000271"/>
            <a:ext cx="3114864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zh-CN" altLang="zh-CN" sz="2001"/>
              <a:t> </a:t>
            </a:r>
            <a:r>
              <a:rPr lang="en-US" altLang="zh-CN" sz="2001" i="1">
                <a:latin typeface="Helvetica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add</a:t>
            </a:r>
            <a:r>
              <a:rPr lang="en-US" sz="2001" i="1">
                <a:latin typeface="Helvetica" pitchFamily="2" charset="0"/>
              </a:rPr>
              <a:t> </a:t>
            </a:r>
            <a:r>
              <a:rPr lang="en-US" sz="2001" i="1" err="1">
                <a:latin typeface="Helvetica" pitchFamily="2" charset="0"/>
              </a:rPr>
              <a:t>custom.</a:t>
            </a:r>
            <a:r>
              <a:rPr lang="en-US" altLang="zh-CN" sz="2001" i="1" err="1">
                <a:latin typeface="Helvetica" pitchFamily="2" charset="0"/>
              </a:rPr>
              <a:t>alice</a:t>
            </a:r>
            <a:r>
              <a:rPr lang="en-CN" altLang="zh-CN" sz="2001" i="1">
                <a:latin typeface="Helvetica" pitchFamily="2" charset="0"/>
              </a:rPr>
              <a:t>.com</a:t>
            </a:r>
            <a:endParaRPr lang="en-CN" sz="2001" i="1">
              <a:latin typeface="Helvetica" pitchFamily="2" charset="0"/>
            </a:endParaRPr>
          </a:p>
        </p:txBody>
      </p:sp>
      <p:sp>
        <p:nvSpPr>
          <p:cNvPr id="24" name="TextBox 44">
            <a:extLst>
              <a:ext uri="{FF2B5EF4-FFF2-40B4-BE49-F238E27FC236}">
                <a16:creationId xmlns:a16="http://schemas.microsoft.com/office/drawing/2014/main" id="{662BB001-0581-1E29-1FBD-082981F34164}"/>
              </a:ext>
            </a:extLst>
          </p:cNvPr>
          <p:cNvSpPr txBox="1"/>
          <p:nvPr/>
        </p:nvSpPr>
        <p:spPr>
          <a:xfrm>
            <a:off x="1996317" y="5840046"/>
            <a:ext cx="923951" cy="400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1" b="1">
                <a:latin typeface="Helvetica" pitchFamily="2" charset="0"/>
              </a:rPr>
              <a:t>Alice</a:t>
            </a:r>
            <a:endParaRPr lang="en-CN" sz="2001" b="1">
              <a:latin typeface="Helvetica" pitchFamily="2" charset="0"/>
            </a:endParaRPr>
          </a:p>
        </p:txBody>
      </p:sp>
      <p:pic>
        <p:nvPicPr>
          <p:cNvPr id="25" name="Picture 47">
            <a:extLst>
              <a:ext uri="{FF2B5EF4-FFF2-40B4-BE49-F238E27FC236}">
                <a16:creationId xmlns:a16="http://schemas.microsoft.com/office/drawing/2014/main" id="{72526305-A74E-FF26-BBC4-E8D9F6EC8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206" y="4935060"/>
            <a:ext cx="977213" cy="977213"/>
          </a:xfrm>
          <a:prstGeom prst="rect">
            <a:avLst/>
          </a:prstGeom>
        </p:spPr>
      </p:pic>
      <p:pic>
        <p:nvPicPr>
          <p:cNvPr id="27" name="图形 6">
            <a:extLst>
              <a:ext uri="{FF2B5EF4-FFF2-40B4-BE49-F238E27FC236}">
                <a16:creationId xmlns:a16="http://schemas.microsoft.com/office/drawing/2014/main" id="{6FF26DD6-C08F-7CD6-A0E3-9AB3F5A17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0510" y="2939640"/>
            <a:ext cx="665104" cy="731062"/>
          </a:xfrm>
          <a:prstGeom prst="rect">
            <a:avLst/>
          </a:prstGeom>
        </p:spPr>
      </p:pic>
      <p:cxnSp>
        <p:nvCxnSpPr>
          <p:cNvPr id="28" name="曲线连接符 27">
            <a:extLst>
              <a:ext uri="{FF2B5EF4-FFF2-40B4-BE49-F238E27FC236}">
                <a16:creationId xmlns:a16="http://schemas.microsoft.com/office/drawing/2014/main" id="{B3F38954-CAFC-8933-EA69-68E9ABE33AE7}"/>
              </a:ext>
            </a:extLst>
          </p:cNvPr>
          <p:cNvCxnSpPr>
            <a:cxnSpLocks/>
            <a:stCxn id="25" idx="0"/>
            <a:endCxn id="27" idx="1"/>
          </p:cNvCxnSpPr>
          <p:nvPr/>
        </p:nvCxnSpPr>
        <p:spPr>
          <a:xfrm rot="5400000" flipH="1" flipV="1">
            <a:off x="2073717" y="3608268"/>
            <a:ext cx="1629889" cy="1023697"/>
          </a:xfrm>
          <a:prstGeom prst="curved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97321093-8376-EDAB-5AC1-64F07AD4AE3B}"/>
              </a:ext>
            </a:extLst>
          </p:cNvPr>
          <p:cNvSpPr txBox="1"/>
          <p:nvPr/>
        </p:nvSpPr>
        <p:spPr>
          <a:xfrm>
            <a:off x="1418775" y="4200050"/>
            <a:ext cx="2665660" cy="52309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zh-CN" altLang="zh-CN" sz="2799"/>
              <a:t> </a:t>
            </a:r>
            <a:r>
              <a:rPr lang="en-US" altLang="zh-CN" sz="2001" i="1">
                <a:latin typeface="Helvetica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 a</a:t>
            </a:r>
            <a:r>
              <a:rPr lang="en-US" altLang="zh-CN" sz="2001" i="1">
                <a:latin typeface="Helvetica" pitchFamily="2" charset="0"/>
              </a:rPr>
              <a:t>dd DNS records</a:t>
            </a:r>
            <a:endParaRPr lang="zh-CN" altLang="en-US" sz="2001"/>
          </a:p>
        </p:txBody>
      </p:sp>
      <p:cxnSp>
        <p:nvCxnSpPr>
          <p:cNvPr id="30" name="曲线连接符 29">
            <a:extLst>
              <a:ext uri="{FF2B5EF4-FFF2-40B4-BE49-F238E27FC236}">
                <a16:creationId xmlns:a16="http://schemas.microsoft.com/office/drawing/2014/main" id="{4B40E933-F95E-E9A9-CBD3-7B5675999945}"/>
              </a:ext>
            </a:extLst>
          </p:cNvPr>
          <p:cNvCxnSpPr>
            <a:cxnSpLocks/>
            <a:endCxn id="27" idx="3"/>
          </p:cNvCxnSpPr>
          <p:nvPr/>
        </p:nvCxnSpPr>
        <p:spPr>
          <a:xfrm rot="10800000">
            <a:off x="4065615" y="3305172"/>
            <a:ext cx="2049143" cy="1754013"/>
          </a:xfrm>
          <a:prstGeom prst="curvedConnector3">
            <a:avLst>
              <a:gd name="adj1" fmla="val 25380"/>
            </a:avLst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7DA6AFC7-7DF4-F600-F740-B0ABBFA45C6B}"/>
              </a:ext>
            </a:extLst>
          </p:cNvPr>
          <p:cNvSpPr txBox="1"/>
          <p:nvPr/>
        </p:nvSpPr>
        <p:spPr>
          <a:xfrm>
            <a:off x="4519818" y="4053409"/>
            <a:ext cx="2805373" cy="7695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zh-CN" altLang="zh-CN" sz="2001"/>
              <a:t> </a:t>
            </a:r>
            <a:r>
              <a:rPr lang="en-US" altLang="zh-CN" sz="2001" i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check </a:t>
            </a:r>
            <a:r>
              <a:rPr lang="en-US" altLang="zh-CN" sz="2001" b="1" i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challenge</a:t>
            </a:r>
            <a:r>
              <a:rPr lang="zh-CN" altLang="en-US" sz="2001" i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1" i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records.</a:t>
            </a:r>
            <a:endParaRPr lang="zh-CN" altLang="en-US" sz="2001" i="1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602C218-8966-85CB-5505-ECC691CB5D4B}"/>
              </a:ext>
            </a:extLst>
          </p:cNvPr>
          <p:cNvSpPr txBox="1"/>
          <p:nvPr/>
        </p:nvSpPr>
        <p:spPr>
          <a:xfrm>
            <a:off x="9838074" y="3989473"/>
            <a:ext cx="1161109" cy="7695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001" i="1">
                <a:latin typeface="Helvetica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 s</a:t>
            </a:r>
            <a:r>
              <a:rPr lang="en-US" altLang="zh-CN" sz="2001" i="1">
                <a:latin typeface="Helvetica" pitchFamily="2" charset="0"/>
              </a:rPr>
              <a:t>tart </a:t>
            </a:r>
          </a:p>
          <a:p>
            <a:pPr algn="ctr"/>
            <a:r>
              <a:rPr lang="en-US" altLang="zh-CN" sz="2001" i="1">
                <a:latin typeface="Helvetica" pitchFamily="2" charset="0"/>
              </a:rPr>
              <a:t>services</a:t>
            </a:r>
            <a:endParaRPr lang="zh-CN" altLang="en-US" sz="2001" i="1">
              <a:latin typeface="Helvetica" pitchFamily="2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FBB7636-CD55-F85C-C96E-3932824AE636}"/>
              </a:ext>
            </a:extLst>
          </p:cNvPr>
          <p:cNvSpPr txBox="1"/>
          <p:nvPr/>
        </p:nvSpPr>
        <p:spPr>
          <a:xfrm>
            <a:off x="3933712" y="5890200"/>
            <a:ext cx="4322621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1" b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Domain Ownership</a:t>
            </a:r>
          </a:p>
          <a:p>
            <a:pPr algn="ctr"/>
            <a:r>
              <a:rPr lang="en-US" altLang="zh-CN" sz="2001" b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Validator</a:t>
            </a:r>
            <a:endParaRPr lang="zh-CN" altLang="en-US" sz="2001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4" name="Straight Arrow Connector 63">
            <a:extLst>
              <a:ext uri="{FF2B5EF4-FFF2-40B4-BE49-F238E27FC236}">
                <a16:creationId xmlns:a16="http://schemas.microsoft.com/office/drawing/2014/main" id="{A2EC5010-F6E0-9A01-2C48-4D388B8C18CE}"/>
              </a:ext>
            </a:extLst>
          </p:cNvPr>
          <p:cNvCxnSpPr>
            <a:cxnSpLocks/>
          </p:cNvCxnSpPr>
          <p:nvPr/>
        </p:nvCxnSpPr>
        <p:spPr>
          <a:xfrm flipV="1">
            <a:off x="6494870" y="5423666"/>
            <a:ext cx="1731114" cy="161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曲线连接符 34">
            <a:extLst>
              <a:ext uri="{FF2B5EF4-FFF2-40B4-BE49-F238E27FC236}">
                <a16:creationId xmlns:a16="http://schemas.microsoft.com/office/drawing/2014/main" id="{899570F1-293A-AD55-A9F3-3B91ABA3F83D}"/>
              </a:ext>
            </a:extLst>
          </p:cNvPr>
          <p:cNvCxnSpPr>
            <a:cxnSpLocks/>
            <a:endCxn id="27" idx="3"/>
          </p:cNvCxnSpPr>
          <p:nvPr/>
        </p:nvCxnSpPr>
        <p:spPr>
          <a:xfrm rot="10800000">
            <a:off x="4065615" y="3305172"/>
            <a:ext cx="4163093" cy="170509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6C09CE6E-B989-0C27-1F5D-C82EEF9909AF}"/>
              </a:ext>
            </a:extLst>
          </p:cNvPr>
          <p:cNvSpPr txBox="1"/>
          <p:nvPr/>
        </p:nvSpPr>
        <p:spPr>
          <a:xfrm>
            <a:off x="5454954" y="2867175"/>
            <a:ext cx="2371458" cy="8926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zh-CN" sz="3200">
                <a:solidFill>
                  <a:srgbClr val="7030A0"/>
                </a:solidFill>
              </a:rPr>
              <a:t> </a:t>
            </a:r>
            <a:r>
              <a:rPr lang="en-US" altLang="zh-CN" sz="2001" i="1">
                <a:solidFill>
                  <a:srgbClr val="7030A0"/>
                </a:solidFill>
                <a:latin typeface="Helvetica" pitchFamily="2" charset="0"/>
              </a:rPr>
              <a:t>check </a:t>
            </a:r>
            <a:r>
              <a:rPr lang="en-US" altLang="zh-CN" sz="2001" b="1" i="1">
                <a:solidFill>
                  <a:srgbClr val="7030A0"/>
                </a:solidFill>
                <a:latin typeface="Helvetica" pitchFamily="2" charset="0"/>
              </a:rPr>
              <a:t>CNAME</a:t>
            </a:r>
            <a:r>
              <a:rPr lang="zh-CN" altLang="en-US" sz="2001" i="1">
                <a:solidFill>
                  <a:srgbClr val="7030A0"/>
                </a:solidFill>
                <a:latin typeface="Helvetica" pitchFamily="2" charset="0"/>
              </a:rPr>
              <a:t> </a:t>
            </a:r>
            <a:r>
              <a:rPr lang="en-US" altLang="zh-CN" sz="2001" i="1">
                <a:solidFill>
                  <a:srgbClr val="7030A0"/>
                </a:solidFill>
                <a:latin typeface="Helvetica" pitchFamily="2" charset="0"/>
              </a:rPr>
              <a:t>records</a:t>
            </a:r>
            <a:endParaRPr lang="zh-CN" altLang="en-US" sz="2001" i="1">
              <a:solidFill>
                <a:srgbClr val="7030A0"/>
              </a:solidFill>
              <a:latin typeface="Helvetica" pitchFamily="2" charset="0"/>
            </a:endParaRPr>
          </a:p>
        </p:txBody>
      </p:sp>
      <p:cxnSp>
        <p:nvCxnSpPr>
          <p:cNvPr id="37" name="Straight Arrow Connector 63">
            <a:extLst>
              <a:ext uri="{FF2B5EF4-FFF2-40B4-BE49-F238E27FC236}">
                <a16:creationId xmlns:a16="http://schemas.microsoft.com/office/drawing/2014/main" id="{9C7B4A12-D5DF-FB85-95EE-78DB72E79987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865419" y="5423667"/>
            <a:ext cx="263867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D7A24288-8C39-7DDC-F62E-A4FF841980D9}"/>
              </a:ext>
            </a:extLst>
          </p:cNvPr>
          <p:cNvSpPr txBox="1"/>
          <p:nvPr/>
        </p:nvSpPr>
        <p:spPr>
          <a:xfrm>
            <a:off x="6575750" y="4945661"/>
            <a:ext cx="1499943" cy="7695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001" i="1">
                <a:latin typeface="Helvetica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 allocate endpoints</a:t>
            </a:r>
            <a:endParaRPr lang="zh-CN" altLang="en-US" sz="2001" i="1">
              <a:latin typeface="Helvetica" pitchFamily="2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6CE893D-8835-3D9D-3997-9C48FDD4386B}"/>
              </a:ext>
            </a:extLst>
          </p:cNvPr>
          <p:cNvSpPr txBox="1"/>
          <p:nvPr/>
        </p:nvSpPr>
        <p:spPr>
          <a:xfrm>
            <a:off x="838200" y="1347922"/>
            <a:ext cx="7655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1000"/>
              </a:spcBef>
              <a:buFont typeface="Wingdings" pitchFamily="2" charset="2"/>
              <a:buChar char="Ø"/>
            </a:pP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hosting procedures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3" name="TextBox 49">
            <a:extLst>
              <a:ext uri="{FF2B5EF4-FFF2-40B4-BE49-F238E27FC236}">
                <a16:creationId xmlns:a16="http://schemas.microsoft.com/office/drawing/2014/main" id="{D3C5AA3D-2266-DDCF-247D-6561749F7A34}"/>
              </a:ext>
            </a:extLst>
          </p:cNvPr>
          <p:cNvSpPr txBox="1"/>
          <p:nvPr/>
        </p:nvSpPr>
        <p:spPr>
          <a:xfrm>
            <a:off x="8664614" y="2351455"/>
            <a:ext cx="3102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Helvetica" pitchFamily="2" charset="0"/>
              </a:rPr>
              <a:t>Hosting</a:t>
            </a:r>
            <a:r>
              <a:rPr lang="en-CN" sz="2400" b="1">
                <a:latin typeface="Helvetica" pitchFamily="2" charset="0"/>
              </a:rPr>
              <a:t> Platform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D89F9AB-CB95-AEB7-70D1-93ECE1DF6036}"/>
              </a:ext>
            </a:extLst>
          </p:cNvPr>
          <p:cNvSpPr txBox="1"/>
          <p:nvPr/>
        </p:nvSpPr>
        <p:spPr>
          <a:xfrm>
            <a:off x="886904" y="2220620"/>
            <a:ext cx="6093616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</a:t>
            </a:r>
            <a:r>
              <a:rPr lang="en-US" altLang="zh-CN" b="1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service_challenge.alice.com</a:t>
            </a:r>
            <a:r>
              <a:rPr lang="en-US" altLang="zh-CN" b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TXT RSAKNMDSOAMPOD</a:t>
            </a:r>
          </a:p>
          <a:p>
            <a:r>
              <a:rPr lang="en-US" altLang="zh-CN" b="1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custom.alice.com</a:t>
            </a:r>
            <a:r>
              <a:rPr lang="en-US" altLang="zh-CN" b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CNAME custom-</a:t>
            </a:r>
            <a:r>
              <a:rPr lang="en-US" altLang="zh-CN" b="1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alice.service.com</a:t>
            </a:r>
            <a:endParaRPr lang="en-US" altLang="zh-CN" b="1">
              <a:solidFill>
                <a:srgbClr val="7030A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6" name="TextBox 89">
            <a:extLst>
              <a:ext uri="{FF2B5EF4-FFF2-40B4-BE49-F238E27FC236}">
                <a16:creationId xmlns:a16="http://schemas.microsoft.com/office/drawing/2014/main" id="{224381EF-0D6D-A918-6E9B-6792392324EB}"/>
              </a:ext>
            </a:extLst>
          </p:cNvPr>
          <p:cNvSpPr txBox="1"/>
          <p:nvPr/>
        </p:nvSpPr>
        <p:spPr>
          <a:xfrm>
            <a:off x="2813531" y="3693061"/>
            <a:ext cx="1846838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1" b="1" dirty="0" err="1">
                <a:latin typeface="Helvetica" pitchFamily="2" charset="0"/>
              </a:rPr>
              <a:t>aDNS</a:t>
            </a:r>
            <a:endParaRPr lang="en-US" altLang="zh-CN" sz="2001" b="1" dirty="0">
              <a:latin typeface="Helvetica" pitchFamily="2" charset="0"/>
            </a:endParaRPr>
          </a:p>
          <a:p>
            <a:pPr algn="ctr"/>
            <a:r>
              <a:rPr lang="en-CN" sz="2001" b="1">
                <a:latin typeface="Helvetica" pitchFamily="2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213362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9" grpId="0" animBg="1"/>
      <p:bldP spid="29" grpId="1" animBg="1"/>
      <p:bldP spid="31" grpId="0" animBg="1"/>
      <p:bldP spid="32" grpId="0" animBg="1"/>
      <p:bldP spid="36" grpId="0" animBg="1"/>
      <p:bldP spid="3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extLst>
              <a:ext uri="{FF2B5EF4-FFF2-40B4-BE49-F238E27FC236}">
                <a16:creationId xmlns:a16="http://schemas.microsoft.com/office/drawing/2014/main" id="{F7C60616-D441-3349-1292-275FF515B18A}"/>
              </a:ext>
            </a:extLst>
          </p:cNvPr>
          <p:cNvSpPr/>
          <p:nvPr/>
        </p:nvSpPr>
        <p:spPr>
          <a:xfrm>
            <a:off x="4192545" y="2197053"/>
            <a:ext cx="7592831" cy="4401284"/>
          </a:xfrm>
          <a:prstGeom prst="roundRect">
            <a:avLst>
              <a:gd name="adj" fmla="val 4124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Vulnerable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Hosting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Service</a:t>
            </a:r>
            <a:endParaRPr lang="en-US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7031A-03EF-E8B9-4C3F-98163628741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11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49">
            <a:extLst>
              <a:ext uri="{FF2B5EF4-FFF2-40B4-BE49-F238E27FC236}">
                <a16:creationId xmlns:a16="http://schemas.microsoft.com/office/drawing/2014/main" id="{47C308B6-358C-1437-10AC-9732AD0346D5}"/>
              </a:ext>
            </a:extLst>
          </p:cNvPr>
          <p:cNvSpPr txBox="1"/>
          <p:nvPr/>
        </p:nvSpPr>
        <p:spPr>
          <a:xfrm>
            <a:off x="8664614" y="2351455"/>
            <a:ext cx="3102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Helvetica" pitchFamily="2" charset="0"/>
              </a:rPr>
              <a:t>Hosting</a:t>
            </a:r>
            <a:r>
              <a:rPr lang="en-CN" sz="2400" b="1">
                <a:latin typeface="Helvetica" pitchFamily="2" charset="0"/>
              </a:rPr>
              <a:t> Platform</a:t>
            </a:r>
            <a:endParaRPr lang="en-CN" sz="2400" b="1">
              <a:solidFill>
                <a:schemeClr val="accent2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6CE893D-8835-3D9D-3997-9C48FDD4386B}"/>
              </a:ext>
            </a:extLst>
          </p:cNvPr>
          <p:cNvSpPr txBox="1"/>
          <p:nvPr/>
        </p:nvSpPr>
        <p:spPr>
          <a:xfrm>
            <a:off x="838200" y="1347922"/>
            <a:ext cx="10947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1000"/>
              </a:spcBef>
              <a:buFont typeface="Wingdings" pitchFamily="2" charset="2"/>
              <a:buChar char="Ø"/>
            </a:pP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However,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hosting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service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might be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vulnerable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if:</a:t>
            </a:r>
            <a:endParaRPr lang="zh-CN" altLang="en-US" sz="2800" b="1" dirty="0">
              <a:solidFill>
                <a:schemeClr val="accent2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60" name="Straight Arrow Connector 63">
            <a:extLst>
              <a:ext uri="{FF2B5EF4-FFF2-40B4-BE49-F238E27FC236}">
                <a16:creationId xmlns:a16="http://schemas.microsoft.com/office/drawing/2014/main" id="{09FD3B15-09A8-C926-777A-757367F56785}"/>
              </a:ext>
            </a:extLst>
          </p:cNvPr>
          <p:cNvCxnSpPr>
            <a:cxnSpLocks/>
          </p:cNvCxnSpPr>
          <p:nvPr/>
        </p:nvCxnSpPr>
        <p:spPr>
          <a:xfrm flipV="1">
            <a:off x="9262031" y="4363333"/>
            <a:ext cx="55328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1442853C-4FB8-D616-0644-59B7AC6569EA}"/>
              </a:ext>
            </a:extLst>
          </p:cNvPr>
          <p:cNvGrpSpPr/>
          <p:nvPr/>
        </p:nvGrpSpPr>
        <p:grpSpPr>
          <a:xfrm>
            <a:off x="8225984" y="2983032"/>
            <a:ext cx="1220507" cy="2857362"/>
            <a:chOff x="3647177" y="2177303"/>
            <a:chExt cx="1298295" cy="2857363"/>
          </a:xfrm>
        </p:grpSpPr>
        <p:sp>
          <p:nvSpPr>
            <p:cNvPr id="63" name="Rounded Rectangle 1071">
              <a:extLst>
                <a:ext uri="{FF2B5EF4-FFF2-40B4-BE49-F238E27FC236}">
                  <a16:creationId xmlns:a16="http://schemas.microsoft.com/office/drawing/2014/main" id="{9E494E61-580B-19CA-B069-4B1F1915CA6A}"/>
                </a:ext>
              </a:extLst>
            </p:cNvPr>
            <p:cNvSpPr/>
            <p:nvPr/>
          </p:nvSpPr>
          <p:spPr>
            <a:xfrm>
              <a:off x="3647177" y="2177303"/>
              <a:ext cx="1087892" cy="28573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801"/>
            </a:p>
          </p:txBody>
        </p:sp>
        <p:sp>
          <p:nvSpPr>
            <p:cNvPr id="64" name="TextBox 131">
              <a:extLst>
                <a:ext uri="{FF2B5EF4-FFF2-40B4-BE49-F238E27FC236}">
                  <a16:creationId xmlns:a16="http://schemas.microsoft.com/office/drawing/2014/main" id="{8C9ED27C-4446-3EBC-DCC9-E2EE57B1E643}"/>
                </a:ext>
              </a:extLst>
            </p:cNvPr>
            <p:cNvSpPr txBox="1"/>
            <p:nvPr/>
          </p:nvSpPr>
          <p:spPr>
            <a:xfrm>
              <a:off x="3987819" y="2648338"/>
              <a:ext cx="467906" cy="369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801">
                  <a:latin typeface="Helvetica" pitchFamily="2" charset="0"/>
                </a:rPr>
                <a:t>IP</a:t>
              </a:r>
            </a:p>
          </p:txBody>
        </p:sp>
        <p:sp>
          <p:nvSpPr>
            <p:cNvPr id="65" name="TextBox 132">
              <a:extLst>
                <a:ext uri="{FF2B5EF4-FFF2-40B4-BE49-F238E27FC236}">
                  <a16:creationId xmlns:a16="http://schemas.microsoft.com/office/drawing/2014/main" id="{960F01D1-D170-F108-185D-281C228A37CF}"/>
                </a:ext>
              </a:extLst>
            </p:cNvPr>
            <p:cNvSpPr txBox="1"/>
            <p:nvPr/>
          </p:nvSpPr>
          <p:spPr>
            <a:xfrm>
              <a:off x="3946942" y="3568529"/>
              <a:ext cx="661013" cy="369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801">
                  <a:latin typeface="Helvetica" pitchFamily="2" charset="0"/>
                </a:rPr>
                <a:t>NS</a:t>
              </a:r>
            </a:p>
          </p:txBody>
        </p:sp>
        <p:sp>
          <p:nvSpPr>
            <p:cNvPr id="66" name="TextBox 133">
              <a:extLst>
                <a:ext uri="{FF2B5EF4-FFF2-40B4-BE49-F238E27FC236}">
                  <a16:creationId xmlns:a16="http://schemas.microsoft.com/office/drawing/2014/main" id="{4EF760E2-D099-9FFB-953B-AEBECEB38448}"/>
                </a:ext>
              </a:extLst>
            </p:cNvPr>
            <p:cNvSpPr txBox="1"/>
            <p:nvPr/>
          </p:nvSpPr>
          <p:spPr>
            <a:xfrm>
              <a:off x="3709416" y="4426330"/>
              <a:ext cx="1236056" cy="369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801">
                  <a:latin typeface="Helvetica" pitchFamily="2" charset="0"/>
                </a:rPr>
                <a:t>CNAME</a:t>
              </a:r>
            </a:p>
          </p:txBody>
        </p:sp>
        <p:pic>
          <p:nvPicPr>
            <p:cNvPr id="67" name="Picture 26">
              <a:extLst>
                <a:ext uri="{FF2B5EF4-FFF2-40B4-BE49-F238E27FC236}">
                  <a16:creationId xmlns:a16="http://schemas.microsoft.com/office/drawing/2014/main" id="{6E5C7394-1E89-2BCA-1CA3-C64549072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8734" y="2264138"/>
              <a:ext cx="432000" cy="432000"/>
            </a:xfrm>
            <a:prstGeom prst="rect">
              <a:avLst/>
            </a:prstGeom>
          </p:spPr>
        </p:pic>
        <p:pic>
          <p:nvPicPr>
            <p:cNvPr id="68" name="Picture 70">
              <a:extLst>
                <a:ext uri="{FF2B5EF4-FFF2-40B4-BE49-F238E27FC236}">
                  <a16:creationId xmlns:a16="http://schemas.microsoft.com/office/drawing/2014/main" id="{745F7016-903E-155F-8C5A-D639BED39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8734" y="3125604"/>
              <a:ext cx="432000" cy="432000"/>
            </a:xfrm>
            <a:prstGeom prst="rect">
              <a:avLst/>
            </a:prstGeom>
          </p:spPr>
        </p:pic>
        <p:pic>
          <p:nvPicPr>
            <p:cNvPr id="69" name="Picture 71">
              <a:extLst>
                <a:ext uri="{FF2B5EF4-FFF2-40B4-BE49-F238E27FC236}">
                  <a16:creationId xmlns:a16="http://schemas.microsoft.com/office/drawing/2014/main" id="{48FB4C81-A241-168B-798A-9AF46BF8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9510" y="3983405"/>
              <a:ext cx="432000" cy="432000"/>
            </a:xfrm>
            <a:prstGeom prst="rect">
              <a:avLst/>
            </a:prstGeom>
          </p:spPr>
        </p:pic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59509CEF-41B8-5CDF-C0A2-CEBDDCC2E0FC}"/>
              </a:ext>
            </a:extLst>
          </p:cNvPr>
          <p:cNvGrpSpPr/>
          <p:nvPr/>
        </p:nvGrpSpPr>
        <p:grpSpPr>
          <a:xfrm>
            <a:off x="5588672" y="5059186"/>
            <a:ext cx="720665" cy="720001"/>
            <a:chOff x="5193924" y="3232577"/>
            <a:chExt cx="720665" cy="720000"/>
          </a:xfrm>
        </p:grpSpPr>
        <p:sp>
          <p:nvSpPr>
            <p:cNvPr id="71" name="Oval 14">
              <a:extLst>
                <a:ext uri="{FF2B5EF4-FFF2-40B4-BE49-F238E27FC236}">
                  <a16:creationId xmlns:a16="http://schemas.microsoft.com/office/drawing/2014/main" id="{36E3867A-E588-7B89-6BAC-6B4CC819EA0D}"/>
                </a:ext>
              </a:extLst>
            </p:cNvPr>
            <p:cNvSpPr/>
            <p:nvPr/>
          </p:nvSpPr>
          <p:spPr>
            <a:xfrm>
              <a:off x="5193924" y="3232577"/>
              <a:ext cx="720000" cy="720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801"/>
            </a:p>
          </p:txBody>
        </p:sp>
        <p:pic>
          <p:nvPicPr>
            <p:cNvPr id="72" name="Picture 10">
              <a:extLst>
                <a:ext uri="{FF2B5EF4-FFF2-40B4-BE49-F238E27FC236}">
                  <a16:creationId xmlns:a16="http://schemas.microsoft.com/office/drawing/2014/main" id="{CE47D7F3-7D44-7D42-7F98-3996E3B72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1848" y="3322417"/>
              <a:ext cx="540000" cy="540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3" name="Oval 60">
              <a:extLst>
                <a:ext uri="{FF2B5EF4-FFF2-40B4-BE49-F238E27FC236}">
                  <a16:creationId xmlns:a16="http://schemas.microsoft.com/office/drawing/2014/main" id="{8B047283-BD03-D010-B27F-E380542775D7}"/>
                </a:ext>
              </a:extLst>
            </p:cNvPr>
            <p:cNvSpPr/>
            <p:nvPr/>
          </p:nvSpPr>
          <p:spPr>
            <a:xfrm>
              <a:off x="5194589" y="3232577"/>
              <a:ext cx="720000" cy="720000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801"/>
            </a:p>
          </p:txBody>
        </p:sp>
      </p:grpSp>
      <p:sp>
        <p:nvSpPr>
          <p:cNvPr id="74" name="TextBox 135">
            <a:extLst>
              <a:ext uri="{FF2B5EF4-FFF2-40B4-BE49-F238E27FC236}">
                <a16:creationId xmlns:a16="http://schemas.microsoft.com/office/drawing/2014/main" id="{C98FD7C2-690A-F4BE-7708-351A20438154}"/>
              </a:ext>
            </a:extLst>
          </p:cNvPr>
          <p:cNvSpPr txBox="1"/>
          <p:nvPr/>
        </p:nvSpPr>
        <p:spPr>
          <a:xfrm>
            <a:off x="2430503" y="5000271"/>
            <a:ext cx="3114864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zh-CN" altLang="zh-CN" sz="2001"/>
              <a:t> </a:t>
            </a:r>
            <a:r>
              <a:rPr lang="en-US" altLang="zh-CN" sz="2001" i="1">
                <a:latin typeface="Helvetica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add</a:t>
            </a:r>
            <a:r>
              <a:rPr lang="en-US" sz="2001" i="1">
                <a:latin typeface="Helvetica" pitchFamily="2" charset="0"/>
              </a:rPr>
              <a:t> </a:t>
            </a:r>
            <a:r>
              <a:rPr lang="en-US" sz="2001" i="1" err="1">
                <a:latin typeface="Helvetica" pitchFamily="2" charset="0"/>
              </a:rPr>
              <a:t>custom.</a:t>
            </a:r>
            <a:r>
              <a:rPr lang="en-US" altLang="zh-CN" sz="2001" i="1" err="1">
                <a:latin typeface="Helvetica" pitchFamily="2" charset="0"/>
              </a:rPr>
              <a:t>alice</a:t>
            </a:r>
            <a:r>
              <a:rPr lang="en-CN" altLang="zh-CN" sz="2001" i="1">
                <a:latin typeface="Helvetica" pitchFamily="2" charset="0"/>
              </a:rPr>
              <a:t>.com</a:t>
            </a:r>
            <a:endParaRPr lang="en-CN" sz="2001" i="1">
              <a:latin typeface="Helvetica" pitchFamily="2" charset="0"/>
            </a:endParaRPr>
          </a:p>
        </p:txBody>
      </p:sp>
      <p:sp>
        <p:nvSpPr>
          <p:cNvPr id="75" name="TextBox 44">
            <a:extLst>
              <a:ext uri="{FF2B5EF4-FFF2-40B4-BE49-F238E27FC236}">
                <a16:creationId xmlns:a16="http://schemas.microsoft.com/office/drawing/2014/main" id="{0A380463-D9F3-6B0D-57FA-FCCAA9118437}"/>
              </a:ext>
            </a:extLst>
          </p:cNvPr>
          <p:cNvSpPr txBox="1"/>
          <p:nvPr/>
        </p:nvSpPr>
        <p:spPr>
          <a:xfrm>
            <a:off x="1996317" y="5840046"/>
            <a:ext cx="923951" cy="400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1" b="1">
                <a:latin typeface="Helvetica" pitchFamily="2" charset="0"/>
              </a:rPr>
              <a:t>Alice</a:t>
            </a:r>
            <a:endParaRPr lang="en-CN" sz="2001" b="1">
              <a:latin typeface="Helvetica" pitchFamily="2" charset="0"/>
            </a:endParaRPr>
          </a:p>
        </p:txBody>
      </p:sp>
      <p:pic>
        <p:nvPicPr>
          <p:cNvPr id="76" name="Picture 47">
            <a:extLst>
              <a:ext uri="{FF2B5EF4-FFF2-40B4-BE49-F238E27FC236}">
                <a16:creationId xmlns:a16="http://schemas.microsoft.com/office/drawing/2014/main" id="{F0B06C45-C979-61E5-3A03-B919F4BD8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206" y="4935060"/>
            <a:ext cx="977213" cy="977213"/>
          </a:xfrm>
          <a:prstGeom prst="rect">
            <a:avLst/>
          </a:prstGeom>
        </p:spPr>
      </p:pic>
      <p:pic>
        <p:nvPicPr>
          <p:cNvPr id="78" name="图形 6">
            <a:extLst>
              <a:ext uri="{FF2B5EF4-FFF2-40B4-BE49-F238E27FC236}">
                <a16:creationId xmlns:a16="http://schemas.microsoft.com/office/drawing/2014/main" id="{00DC2CA8-8137-69E0-75F2-82B611345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0510" y="2939640"/>
            <a:ext cx="665104" cy="731062"/>
          </a:xfrm>
          <a:prstGeom prst="rect">
            <a:avLst/>
          </a:prstGeom>
        </p:spPr>
      </p:pic>
      <p:cxnSp>
        <p:nvCxnSpPr>
          <p:cNvPr id="79" name="曲线连接符 78">
            <a:extLst>
              <a:ext uri="{FF2B5EF4-FFF2-40B4-BE49-F238E27FC236}">
                <a16:creationId xmlns:a16="http://schemas.microsoft.com/office/drawing/2014/main" id="{2CA3B099-6D72-3148-6A03-3963B5850289}"/>
              </a:ext>
            </a:extLst>
          </p:cNvPr>
          <p:cNvCxnSpPr>
            <a:cxnSpLocks/>
            <a:stCxn id="76" idx="0"/>
            <a:endCxn id="78" idx="1"/>
          </p:cNvCxnSpPr>
          <p:nvPr/>
        </p:nvCxnSpPr>
        <p:spPr>
          <a:xfrm rot="5400000" flipH="1" flipV="1">
            <a:off x="2073717" y="3608268"/>
            <a:ext cx="1629889" cy="1023697"/>
          </a:xfrm>
          <a:prstGeom prst="curved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文本框 79">
            <a:extLst>
              <a:ext uri="{FF2B5EF4-FFF2-40B4-BE49-F238E27FC236}">
                <a16:creationId xmlns:a16="http://schemas.microsoft.com/office/drawing/2014/main" id="{230E0A3D-1ED8-C565-F98B-6DD686ACB050}"/>
              </a:ext>
            </a:extLst>
          </p:cNvPr>
          <p:cNvSpPr txBox="1"/>
          <p:nvPr/>
        </p:nvSpPr>
        <p:spPr>
          <a:xfrm>
            <a:off x="1418775" y="4200050"/>
            <a:ext cx="2665660" cy="52309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zh-CN" altLang="zh-CN" sz="2799"/>
              <a:t> </a:t>
            </a:r>
            <a:r>
              <a:rPr lang="en-US" altLang="zh-CN" sz="2001" i="1">
                <a:latin typeface="Helvetica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 a</a:t>
            </a:r>
            <a:r>
              <a:rPr lang="en-US" altLang="zh-CN" sz="2001" i="1">
                <a:latin typeface="Helvetica" pitchFamily="2" charset="0"/>
              </a:rPr>
              <a:t>dd DNS records</a:t>
            </a:r>
            <a:endParaRPr lang="zh-CN" altLang="en-US" sz="2001"/>
          </a:p>
        </p:txBody>
      </p:sp>
      <p:cxnSp>
        <p:nvCxnSpPr>
          <p:cNvPr id="81" name="曲线连接符 80">
            <a:extLst>
              <a:ext uri="{FF2B5EF4-FFF2-40B4-BE49-F238E27FC236}">
                <a16:creationId xmlns:a16="http://schemas.microsoft.com/office/drawing/2014/main" id="{95C98439-6D62-C4ED-54E8-902E1EE2A645}"/>
              </a:ext>
            </a:extLst>
          </p:cNvPr>
          <p:cNvCxnSpPr>
            <a:cxnSpLocks/>
            <a:endCxn id="78" idx="3"/>
          </p:cNvCxnSpPr>
          <p:nvPr/>
        </p:nvCxnSpPr>
        <p:spPr>
          <a:xfrm rot="10800000">
            <a:off x="4065615" y="3305172"/>
            <a:ext cx="2049143" cy="1754013"/>
          </a:xfrm>
          <a:prstGeom prst="curvedConnector3">
            <a:avLst>
              <a:gd name="adj1" fmla="val 25380"/>
            </a:avLst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文本框 81">
            <a:extLst>
              <a:ext uri="{FF2B5EF4-FFF2-40B4-BE49-F238E27FC236}">
                <a16:creationId xmlns:a16="http://schemas.microsoft.com/office/drawing/2014/main" id="{DB43237A-5DF6-19AF-921D-9A7BC8DDF33C}"/>
              </a:ext>
            </a:extLst>
          </p:cNvPr>
          <p:cNvSpPr txBox="1"/>
          <p:nvPr/>
        </p:nvSpPr>
        <p:spPr>
          <a:xfrm>
            <a:off x="4519818" y="4053409"/>
            <a:ext cx="2805373" cy="7695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zh-CN" altLang="zh-CN" sz="2001"/>
              <a:t> </a:t>
            </a:r>
            <a:r>
              <a:rPr lang="en-US" altLang="zh-CN" sz="2001" i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check </a:t>
            </a:r>
            <a:r>
              <a:rPr lang="en-US" altLang="zh-CN" sz="2001" b="1" i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challenge</a:t>
            </a:r>
            <a:r>
              <a:rPr lang="zh-CN" altLang="en-US" sz="2001" i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1" i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records.</a:t>
            </a:r>
            <a:endParaRPr lang="zh-CN" altLang="en-US" sz="2001" i="1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94B47CF4-2EE4-3ECF-BD2A-1A7209D4FB26}"/>
              </a:ext>
            </a:extLst>
          </p:cNvPr>
          <p:cNvSpPr txBox="1"/>
          <p:nvPr/>
        </p:nvSpPr>
        <p:spPr>
          <a:xfrm>
            <a:off x="9838074" y="3989473"/>
            <a:ext cx="1161109" cy="7695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001" i="1">
                <a:latin typeface="Helvetica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 s</a:t>
            </a:r>
            <a:r>
              <a:rPr lang="en-US" altLang="zh-CN" sz="2001" i="1">
                <a:latin typeface="Helvetica" pitchFamily="2" charset="0"/>
              </a:rPr>
              <a:t>tart </a:t>
            </a:r>
          </a:p>
          <a:p>
            <a:pPr algn="ctr"/>
            <a:r>
              <a:rPr lang="en-US" altLang="zh-CN" sz="2001" i="1">
                <a:latin typeface="Helvetica" pitchFamily="2" charset="0"/>
              </a:rPr>
              <a:t>services</a:t>
            </a:r>
            <a:endParaRPr lang="zh-CN" altLang="en-US" sz="2001" i="1">
              <a:latin typeface="Helvetica" pitchFamily="2" charset="0"/>
            </a:endParaRPr>
          </a:p>
        </p:txBody>
      </p:sp>
      <p:cxnSp>
        <p:nvCxnSpPr>
          <p:cNvPr id="85" name="Straight Arrow Connector 63">
            <a:extLst>
              <a:ext uri="{FF2B5EF4-FFF2-40B4-BE49-F238E27FC236}">
                <a16:creationId xmlns:a16="http://schemas.microsoft.com/office/drawing/2014/main" id="{0FEDC45C-D276-4022-37E5-A5B76CE39873}"/>
              </a:ext>
            </a:extLst>
          </p:cNvPr>
          <p:cNvCxnSpPr>
            <a:cxnSpLocks/>
          </p:cNvCxnSpPr>
          <p:nvPr/>
        </p:nvCxnSpPr>
        <p:spPr>
          <a:xfrm flipV="1">
            <a:off x="6494870" y="5423666"/>
            <a:ext cx="1731114" cy="161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曲线连接符 85">
            <a:extLst>
              <a:ext uri="{FF2B5EF4-FFF2-40B4-BE49-F238E27FC236}">
                <a16:creationId xmlns:a16="http://schemas.microsoft.com/office/drawing/2014/main" id="{37C79DBF-7D43-7779-627D-1D09AA1AAAE4}"/>
              </a:ext>
            </a:extLst>
          </p:cNvPr>
          <p:cNvCxnSpPr>
            <a:cxnSpLocks/>
            <a:endCxn id="78" idx="3"/>
          </p:cNvCxnSpPr>
          <p:nvPr/>
        </p:nvCxnSpPr>
        <p:spPr>
          <a:xfrm rot="10800000">
            <a:off x="4065615" y="3305172"/>
            <a:ext cx="4163093" cy="170509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文本框 86">
            <a:extLst>
              <a:ext uri="{FF2B5EF4-FFF2-40B4-BE49-F238E27FC236}">
                <a16:creationId xmlns:a16="http://schemas.microsoft.com/office/drawing/2014/main" id="{6053CCA3-ECA2-2502-003F-FA202742EDF9}"/>
              </a:ext>
            </a:extLst>
          </p:cNvPr>
          <p:cNvSpPr txBox="1"/>
          <p:nvPr/>
        </p:nvSpPr>
        <p:spPr>
          <a:xfrm>
            <a:off x="5454954" y="2867175"/>
            <a:ext cx="2371458" cy="8926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zh-CN" sz="3200">
                <a:solidFill>
                  <a:srgbClr val="7030A0"/>
                </a:solidFill>
              </a:rPr>
              <a:t> </a:t>
            </a:r>
            <a:r>
              <a:rPr lang="en-US" altLang="zh-CN" sz="2001" i="1">
                <a:solidFill>
                  <a:srgbClr val="7030A0"/>
                </a:solidFill>
                <a:latin typeface="Helvetica" pitchFamily="2" charset="0"/>
              </a:rPr>
              <a:t>check </a:t>
            </a:r>
            <a:r>
              <a:rPr lang="en-US" altLang="zh-CN" sz="2001" b="1" i="1">
                <a:solidFill>
                  <a:srgbClr val="7030A0"/>
                </a:solidFill>
                <a:latin typeface="Helvetica" pitchFamily="2" charset="0"/>
              </a:rPr>
              <a:t>CNAME</a:t>
            </a:r>
            <a:r>
              <a:rPr lang="zh-CN" altLang="en-US" sz="2001" i="1">
                <a:solidFill>
                  <a:srgbClr val="7030A0"/>
                </a:solidFill>
                <a:latin typeface="Helvetica" pitchFamily="2" charset="0"/>
              </a:rPr>
              <a:t> </a:t>
            </a:r>
            <a:r>
              <a:rPr lang="en-US" altLang="zh-CN" sz="2001" i="1">
                <a:solidFill>
                  <a:srgbClr val="7030A0"/>
                </a:solidFill>
                <a:latin typeface="Helvetica" pitchFamily="2" charset="0"/>
              </a:rPr>
              <a:t>records</a:t>
            </a:r>
            <a:endParaRPr lang="zh-CN" altLang="en-US" sz="2001" i="1">
              <a:solidFill>
                <a:srgbClr val="7030A0"/>
              </a:solidFill>
              <a:latin typeface="Helvetica" pitchFamily="2" charset="0"/>
            </a:endParaRPr>
          </a:p>
        </p:txBody>
      </p:sp>
      <p:cxnSp>
        <p:nvCxnSpPr>
          <p:cNvPr id="88" name="Straight Arrow Connector 63">
            <a:extLst>
              <a:ext uri="{FF2B5EF4-FFF2-40B4-BE49-F238E27FC236}">
                <a16:creationId xmlns:a16="http://schemas.microsoft.com/office/drawing/2014/main" id="{AA72F71F-1281-419E-6C65-C9BAEDBC0BA7}"/>
              </a:ext>
            </a:extLst>
          </p:cNvPr>
          <p:cNvCxnSpPr>
            <a:cxnSpLocks/>
            <a:stCxn id="76" idx="3"/>
          </p:cNvCxnSpPr>
          <p:nvPr/>
        </p:nvCxnSpPr>
        <p:spPr>
          <a:xfrm>
            <a:off x="2865419" y="5423667"/>
            <a:ext cx="263867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文本框 88">
            <a:extLst>
              <a:ext uri="{FF2B5EF4-FFF2-40B4-BE49-F238E27FC236}">
                <a16:creationId xmlns:a16="http://schemas.microsoft.com/office/drawing/2014/main" id="{B3C6879E-A815-79B0-D45E-65014DE1C3DF}"/>
              </a:ext>
            </a:extLst>
          </p:cNvPr>
          <p:cNvSpPr txBox="1"/>
          <p:nvPr/>
        </p:nvSpPr>
        <p:spPr>
          <a:xfrm>
            <a:off x="6575750" y="4945661"/>
            <a:ext cx="1499943" cy="7695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001" i="1">
                <a:latin typeface="Helvetica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 allocate endpoints</a:t>
            </a:r>
            <a:endParaRPr lang="zh-CN" altLang="en-US" sz="2001" i="1">
              <a:latin typeface="Helvetica" pitchFamily="2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C77B5876-6C66-A701-D117-A8AC7553576D}"/>
              </a:ext>
            </a:extLst>
          </p:cNvPr>
          <p:cNvSpPr txBox="1"/>
          <p:nvPr/>
        </p:nvSpPr>
        <p:spPr>
          <a:xfrm>
            <a:off x="886904" y="2215925"/>
            <a:ext cx="6093616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>
                <a:latin typeface="Consolas" panose="020B0609020204030204" pitchFamily="49" charset="0"/>
                <a:cs typeface="Consolas" panose="020B0609020204030204" pitchFamily="49" charset="0"/>
              </a:rPr>
              <a:t>_</a:t>
            </a:r>
            <a:r>
              <a:rPr lang="en-US" altLang="zh-CN" err="1">
                <a:latin typeface="Consolas" panose="020B0609020204030204" pitchFamily="49" charset="0"/>
                <a:cs typeface="Consolas" panose="020B0609020204030204" pitchFamily="49" charset="0"/>
              </a:rPr>
              <a:t>service_challenge.alice.com</a:t>
            </a:r>
            <a:r>
              <a:rPr lang="en-US" altLang="zh-CN">
                <a:latin typeface="Consolas" panose="020B0609020204030204" pitchFamily="49" charset="0"/>
                <a:cs typeface="Consolas" panose="020B0609020204030204" pitchFamily="49" charset="0"/>
              </a:rPr>
              <a:t> TXT RSAKNMDSOAMPOD</a:t>
            </a:r>
          </a:p>
          <a:p>
            <a:r>
              <a:rPr lang="en-US" altLang="zh-CN" err="1">
                <a:latin typeface="Consolas" panose="020B0609020204030204" pitchFamily="49" charset="0"/>
                <a:cs typeface="Consolas" panose="020B0609020204030204" pitchFamily="49" charset="0"/>
              </a:rPr>
              <a:t>custom.alice.com</a:t>
            </a:r>
            <a:r>
              <a:rPr lang="en-US" altLang="zh-CN">
                <a:latin typeface="Consolas" panose="020B0609020204030204" pitchFamily="49" charset="0"/>
                <a:cs typeface="Consolas" panose="020B0609020204030204" pitchFamily="49" charset="0"/>
              </a:rPr>
              <a:t> CNAME custom-</a:t>
            </a:r>
            <a:r>
              <a:rPr lang="en-US" altLang="zh-CN" err="1">
                <a:latin typeface="Consolas" panose="020B0609020204030204" pitchFamily="49" charset="0"/>
                <a:cs typeface="Consolas" panose="020B0609020204030204" pitchFamily="49" charset="0"/>
              </a:rPr>
              <a:t>alice.service.com</a:t>
            </a:r>
            <a:endParaRPr lang="en-US" altLang="zh-CN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1" name="Rounded Rectangle 1071">
            <a:extLst>
              <a:ext uri="{FF2B5EF4-FFF2-40B4-BE49-F238E27FC236}">
                <a16:creationId xmlns:a16="http://schemas.microsoft.com/office/drawing/2014/main" id="{51C3979D-C32A-2A1A-5C72-C6D29A1C765F}"/>
              </a:ext>
            </a:extLst>
          </p:cNvPr>
          <p:cNvSpPr/>
          <p:nvPr/>
        </p:nvSpPr>
        <p:spPr>
          <a:xfrm>
            <a:off x="4192544" y="3078278"/>
            <a:ext cx="3266553" cy="27841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It</a:t>
            </a:r>
            <a:r>
              <a:rPr lang="zh-CN" altLang="en-US"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has</a:t>
            </a:r>
            <a:r>
              <a:rPr lang="zh-CN" altLang="en-US"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no/flawed</a:t>
            </a:r>
            <a:r>
              <a:rPr lang="zh-CN" altLang="en-US" sz="240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r>
              <a:rPr lang="zh-CN" altLang="en-US" sz="240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ownership</a:t>
            </a:r>
            <a:r>
              <a:rPr lang="zh-CN" altLang="en-US" sz="240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validation</a:t>
            </a:r>
            <a:r>
              <a:rPr lang="zh-CN" altLang="en-US" sz="240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when</a:t>
            </a:r>
            <a:r>
              <a:rPr lang="zh-CN" altLang="en-US"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hosting</a:t>
            </a:r>
            <a:r>
              <a:rPr lang="zh-CN" altLang="en-US"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custom</a:t>
            </a:r>
            <a:r>
              <a:rPr lang="zh-CN" altLang="en-US"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endParaRPr lang="en-CN" sz="240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" name="Rounded Rectangle 1071">
            <a:extLst>
              <a:ext uri="{FF2B5EF4-FFF2-40B4-BE49-F238E27FC236}">
                <a16:creationId xmlns:a16="http://schemas.microsoft.com/office/drawing/2014/main" id="{5EFDE97F-521F-EDA7-91C6-0EADC7D5DCB9}"/>
              </a:ext>
            </a:extLst>
          </p:cNvPr>
          <p:cNvSpPr/>
          <p:nvPr/>
        </p:nvSpPr>
        <p:spPr>
          <a:xfrm>
            <a:off x="7549709" y="3080825"/>
            <a:ext cx="3480384" cy="2787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Attackers</a:t>
            </a:r>
            <a:r>
              <a:rPr lang="zh-CN" altLang="en-US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could</a:t>
            </a:r>
            <a:r>
              <a:rPr lang="zh-CN" altLang="en-US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4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reuse</a:t>
            </a:r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endpoints</a:t>
            </a:r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4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CN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(e.g.,</a:t>
            </a:r>
            <a:r>
              <a:rPr lang="zh-CN" altLang="en-US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CNAME,</a:t>
            </a:r>
            <a:r>
              <a:rPr lang="zh-CN" altLang="en-US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NS)</a:t>
            </a:r>
            <a:r>
              <a:rPr lang="zh-CN" altLang="en-US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that</a:t>
            </a:r>
            <a:r>
              <a:rPr lang="zh-CN" altLang="en-US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are</a:t>
            </a:r>
            <a:r>
              <a:rPr lang="zh-CN" altLang="en-US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allocated</a:t>
            </a:r>
            <a:r>
              <a:rPr lang="zh-CN" altLang="en-US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</a:t>
            </a:r>
            <a:r>
              <a:rPr lang="zh-CN" altLang="en-US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victim</a:t>
            </a:r>
            <a:r>
              <a:rPr lang="zh-CN" altLang="en-US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users.</a:t>
            </a:r>
            <a:endParaRPr lang="en-CN" sz="240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1" name="TextBox 55">
            <a:extLst>
              <a:ext uri="{FF2B5EF4-FFF2-40B4-BE49-F238E27FC236}">
                <a16:creationId xmlns:a16="http://schemas.microsoft.com/office/drawing/2014/main" id="{EF586395-B763-EBC4-0D6F-BF67AAA658CC}"/>
              </a:ext>
            </a:extLst>
          </p:cNvPr>
          <p:cNvSpPr txBox="1"/>
          <p:nvPr/>
        </p:nvSpPr>
        <p:spPr>
          <a:xfrm>
            <a:off x="7208345" y="5923052"/>
            <a:ext cx="3619061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1" b="1">
                <a:latin typeface="Helvetica" pitchFamily="2" charset="0"/>
              </a:rPr>
              <a:t>Domain Connection Checker</a:t>
            </a:r>
            <a:endParaRPr lang="en-CN" sz="2001" b="1">
              <a:latin typeface="Helvetica" pitchFamily="2" charset="0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4E404FF8-4810-9691-B44E-8BA26AAF52E0}"/>
              </a:ext>
            </a:extLst>
          </p:cNvPr>
          <p:cNvSpPr txBox="1"/>
          <p:nvPr/>
        </p:nvSpPr>
        <p:spPr>
          <a:xfrm>
            <a:off x="3933712" y="5890200"/>
            <a:ext cx="4322621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1" b="1">
                <a:latin typeface="Helvetica" pitchFamily="2" charset="0"/>
              </a:rPr>
              <a:t>Domain Ownership</a:t>
            </a:r>
          </a:p>
          <a:p>
            <a:pPr algn="ctr"/>
            <a:r>
              <a:rPr lang="en-US" altLang="zh-CN" sz="2001" b="1">
                <a:latin typeface="Helvetica" pitchFamily="2" charset="0"/>
              </a:rPr>
              <a:t>Validator</a:t>
            </a:r>
            <a:endParaRPr lang="zh-CN" altLang="en-US" sz="2001"/>
          </a:p>
        </p:txBody>
      </p:sp>
      <p:sp>
        <p:nvSpPr>
          <p:cNvPr id="77" name="TextBox 89">
            <a:extLst>
              <a:ext uri="{FF2B5EF4-FFF2-40B4-BE49-F238E27FC236}">
                <a16:creationId xmlns:a16="http://schemas.microsoft.com/office/drawing/2014/main" id="{DD32BFC4-C6DB-1E1A-0D7B-680D753617F9}"/>
              </a:ext>
            </a:extLst>
          </p:cNvPr>
          <p:cNvSpPr txBox="1"/>
          <p:nvPr/>
        </p:nvSpPr>
        <p:spPr>
          <a:xfrm>
            <a:off x="2813531" y="3693061"/>
            <a:ext cx="1846838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1" b="1" dirty="0" err="1">
                <a:latin typeface="Helvetica" pitchFamily="2" charset="0"/>
              </a:rPr>
              <a:t>aDNS</a:t>
            </a:r>
            <a:endParaRPr lang="en-US" altLang="zh-CN" sz="2001" b="1" dirty="0">
              <a:latin typeface="Helvetica" pitchFamily="2" charset="0"/>
            </a:endParaRPr>
          </a:p>
          <a:p>
            <a:pPr algn="ctr"/>
            <a:r>
              <a:rPr lang="en-CN" sz="2001" b="1">
                <a:latin typeface="Helvetica" pitchFamily="2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418723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extLst>
              <a:ext uri="{FF2B5EF4-FFF2-40B4-BE49-F238E27FC236}">
                <a16:creationId xmlns:a16="http://schemas.microsoft.com/office/drawing/2014/main" id="{F7C60616-D441-3349-1292-275FF515B18A}"/>
              </a:ext>
            </a:extLst>
          </p:cNvPr>
          <p:cNvSpPr/>
          <p:nvPr/>
        </p:nvSpPr>
        <p:spPr>
          <a:xfrm>
            <a:off x="4192545" y="2197053"/>
            <a:ext cx="7592831" cy="4401284"/>
          </a:xfrm>
          <a:prstGeom prst="roundRect">
            <a:avLst>
              <a:gd name="adj" fmla="val 4124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Hosting-based Domain Takeover</a:t>
            </a:r>
            <a:endParaRPr lang="en-US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7031A-03EF-E8B9-4C3F-98163628741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12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B940AA-161A-72AE-4384-283F91153475}"/>
              </a:ext>
            </a:extLst>
          </p:cNvPr>
          <p:cNvSpPr txBox="1"/>
          <p:nvPr/>
        </p:nvSpPr>
        <p:spPr>
          <a:xfrm>
            <a:off x="886904" y="2222732"/>
            <a:ext cx="6093616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>
                <a:latin typeface="Consolas" panose="020B0609020204030204" pitchFamily="49" charset="0"/>
                <a:cs typeface="Consolas" panose="020B0609020204030204" pitchFamily="49" charset="0"/>
              </a:rPr>
              <a:t>_</a:t>
            </a:r>
            <a:r>
              <a:rPr lang="en-US" altLang="zh-CN" err="1">
                <a:latin typeface="Consolas" panose="020B0609020204030204" pitchFamily="49" charset="0"/>
                <a:cs typeface="Consolas" panose="020B0609020204030204" pitchFamily="49" charset="0"/>
              </a:rPr>
              <a:t>service_challenge.alice.com</a:t>
            </a:r>
            <a:r>
              <a:rPr lang="en-US" altLang="zh-CN">
                <a:latin typeface="Consolas" panose="020B0609020204030204" pitchFamily="49" charset="0"/>
                <a:cs typeface="Consolas" panose="020B0609020204030204" pitchFamily="49" charset="0"/>
              </a:rPr>
              <a:t> TXT RSAKNMDSOAMPOD</a:t>
            </a:r>
          </a:p>
          <a:p>
            <a:r>
              <a:rPr lang="en-US" altLang="zh-CN" err="1">
                <a:latin typeface="Consolas" panose="020B0609020204030204" pitchFamily="49" charset="0"/>
                <a:cs typeface="Consolas" panose="020B0609020204030204" pitchFamily="49" charset="0"/>
              </a:rPr>
              <a:t>custom.alice.com</a:t>
            </a:r>
            <a:r>
              <a:rPr lang="en-US" altLang="zh-CN">
                <a:latin typeface="Consolas" panose="020B0609020204030204" pitchFamily="49" charset="0"/>
                <a:cs typeface="Consolas" panose="020B0609020204030204" pitchFamily="49" charset="0"/>
              </a:rPr>
              <a:t> CNAME custom-</a:t>
            </a:r>
            <a:r>
              <a:rPr lang="en-US" altLang="zh-CN" err="1">
                <a:latin typeface="Consolas" panose="020B0609020204030204" pitchFamily="49" charset="0"/>
                <a:cs typeface="Consolas" panose="020B0609020204030204" pitchFamily="49" charset="0"/>
              </a:rPr>
              <a:t>alice.service.com</a:t>
            </a:r>
            <a:endParaRPr lang="en-US" altLang="zh-CN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Box 49">
            <a:extLst>
              <a:ext uri="{FF2B5EF4-FFF2-40B4-BE49-F238E27FC236}">
                <a16:creationId xmlns:a16="http://schemas.microsoft.com/office/drawing/2014/main" id="{47C308B6-358C-1437-10AC-9732AD0346D5}"/>
              </a:ext>
            </a:extLst>
          </p:cNvPr>
          <p:cNvSpPr txBox="1"/>
          <p:nvPr/>
        </p:nvSpPr>
        <p:spPr>
          <a:xfrm>
            <a:off x="8664614" y="2351455"/>
            <a:ext cx="3102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Helvetica" pitchFamily="2" charset="0"/>
              </a:rPr>
              <a:t>Hosting</a:t>
            </a:r>
            <a:r>
              <a:rPr lang="en-CN" sz="2400" b="1">
                <a:latin typeface="Helvetica" pitchFamily="2" charset="0"/>
              </a:rPr>
              <a:t> Platform</a:t>
            </a:r>
            <a:r>
              <a:rPr lang="zh-CN" altLang="en-US" sz="2400" b="1">
                <a:latin typeface="Helvetica" pitchFamily="2" charset="0"/>
              </a:rPr>
              <a:t> </a:t>
            </a:r>
            <a:r>
              <a:rPr lang="en-US" altLang="zh-CN" sz="2400" b="1">
                <a:latin typeface="Helvetica" pitchFamily="2" charset="0"/>
              </a:rPr>
              <a:t>(Vulnerable)</a:t>
            </a:r>
            <a:endParaRPr lang="en-CN" sz="2400" b="1">
              <a:latin typeface="Helvetica" pitchFamily="2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7E02321-14DA-56C0-5CBA-C6B006C5555D}"/>
              </a:ext>
            </a:extLst>
          </p:cNvPr>
          <p:cNvGrpSpPr/>
          <p:nvPr/>
        </p:nvGrpSpPr>
        <p:grpSpPr>
          <a:xfrm>
            <a:off x="8225984" y="2983032"/>
            <a:ext cx="1220507" cy="2857362"/>
            <a:chOff x="3647177" y="2177303"/>
            <a:chExt cx="1298295" cy="2857363"/>
          </a:xfrm>
        </p:grpSpPr>
        <p:sp>
          <p:nvSpPr>
            <p:cNvPr id="12" name="Rounded Rectangle 1071">
              <a:extLst>
                <a:ext uri="{FF2B5EF4-FFF2-40B4-BE49-F238E27FC236}">
                  <a16:creationId xmlns:a16="http://schemas.microsoft.com/office/drawing/2014/main" id="{C0D0EB98-F875-8EA4-9A17-43B0E61BD68D}"/>
                </a:ext>
              </a:extLst>
            </p:cNvPr>
            <p:cNvSpPr/>
            <p:nvPr/>
          </p:nvSpPr>
          <p:spPr>
            <a:xfrm>
              <a:off x="3647177" y="2177303"/>
              <a:ext cx="1087892" cy="28573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801"/>
            </a:p>
          </p:txBody>
        </p:sp>
        <p:sp>
          <p:nvSpPr>
            <p:cNvPr id="13" name="TextBox 131">
              <a:extLst>
                <a:ext uri="{FF2B5EF4-FFF2-40B4-BE49-F238E27FC236}">
                  <a16:creationId xmlns:a16="http://schemas.microsoft.com/office/drawing/2014/main" id="{485539A2-5E94-7EEE-0571-4B680C697D2A}"/>
                </a:ext>
              </a:extLst>
            </p:cNvPr>
            <p:cNvSpPr txBox="1"/>
            <p:nvPr/>
          </p:nvSpPr>
          <p:spPr>
            <a:xfrm>
              <a:off x="3987819" y="2648338"/>
              <a:ext cx="467906" cy="369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801">
                  <a:latin typeface="Helvetica" pitchFamily="2" charset="0"/>
                </a:rPr>
                <a:t>IP</a:t>
              </a:r>
            </a:p>
          </p:txBody>
        </p:sp>
        <p:sp>
          <p:nvSpPr>
            <p:cNvPr id="14" name="TextBox 132">
              <a:extLst>
                <a:ext uri="{FF2B5EF4-FFF2-40B4-BE49-F238E27FC236}">
                  <a16:creationId xmlns:a16="http://schemas.microsoft.com/office/drawing/2014/main" id="{DB83E2B9-E2D1-3AF2-6625-99E0640121F7}"/>
                </a:ext>
              </a:extLst>
            </p:cNvPr>
            <p:cNvSpPr txBox="1"/>
            <p:nvPr/>
          </p:nvSpPr>
          <p:spPr>
            <a:xfrm>
              <a:off x="3946942" y="3568529"/>
              <a:ext cx="661013" cy="369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801">
                  <a:latin typeface="Helvetica" pitchFamily="2" charset="0"/>
                </a:rPr>
                <a:t>NS</a:t>
              </a:r>
            </a:p>
          </p:txBody>
        </p:sp>
        <p:sp>
          <p:nvSpPr>
            <p:cNvPr id="15" name="TextBox 133">
              <a:extLst>
                <a:ext uri="{FF2B5EF4-FFF2-40B4-BE49-F238E27FC236}">
                  <a16:creationId xmlns:a16="http://schemas.microsoft.com/office/drawing/2014/main" id="{F6A7D2E1-8631-B09E-6CE6-F73D63BFDCE1}"/>
                </a:ext>
              </a:extLst>
            </p:cNvPr>
            <p:cNvSpPr txBox="1"/>
            <p:nvPr/>
          </p:nvSpPr>
          <p:spPr>
            <a:xfrm>
              <a:off x="3709416" y="4426330"/>
              <a:ext cx="1236056" cy="369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801">
                  <a:latin typeface="Helvetica" pitchFamily="2" charset="0"/>
                </a:rPr>
                <a:t>CNAME</a:t>
              </a:r>
            </a:p>
          </p:txBody>
        </p:sp>
        <p:pic>
          <p:nvPicPr>
            <p:cNvPr id="16" name="Picture 26">
              <a:extLst>
                <a:ext uri="{FF2B5EF4-FFF2-40B4-BE49-F238E27FC236}">
                  <a16:creationId xmlns:a16="http://schemas.microsoft.com/office/drawing/2014/main" id="{B3B2D39A-A831-CD08-81A2-D9D1E9C2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8734" y="2264138"/>
              <a:ext cx="432000" cy="432000"/>
            </a:xfrm>
            <a:prstGeom prst="rect">
              <a:avLst/>
            </a:prstGeom>
          </p:spPr>
        </p:pic>
        <p:pic>
          <p:nvPicPr>
            <p:cNvPr id="17" name="Picture 70">
              <a:extLst>
                <a:ext uri="{FF2B5EF4-FFF2-40B4-BE49-F238E27FC236}">
                  <a16:creationId xmlns:a16="http://schemas.microsoft.com/office/drawing/2014/main" id="{62583943-6EC0-BE93-BE7C-2FFE6AFD4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8734" y="3125604"/>
              <a:ext cx="432000" cy="432000"/>
            </a:xfrm>
            <a:prstGeom prst="rect">
              <a:avLst/>
            </a:prstGeom>
          </p:spPr>
        </p:pic>
        <p:pic>
          <p:nvPicPr>
            <p:cNvPr id="18" name="Picture 71">
              <a:extLst>
                <a:ext uri="{FF2B5EF4-FFF2-40B4-BE49-F238E27FC236}">
                  <a16:creationId xmlns:a16="http://schemas.microsoft.com/office/drawing/2014/main" id="{48F0D489-2E78-909E-E8B3-ACD5E4E81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9510" y="3983405"/>
              <a:ext cx="432000" cy="432000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ED1A891-4A49-69B4-6641-69E71982AC4E}"/>
              </a:ext>
            </a:extLst>
          </p:cNvPr>
          <p:cNvGrpSpPr/>
          <p:nvPr/>
        </p:nvGrpSpPr>
        <p:grpSpPr>
          <a:xfrm>
            <a:off x="5588672" y="5059186"/>
            <a:ext cx="720665" cy="720001"/>
            <a:chOff x="5193924" y="3232577"/>
            <a:chExt cx="720665" cy="720000"/>
          </a:xfrm>
        </p:grpSpPr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7DDB1099-B229-ADB5-E102-72139E2A4428}"/>
                </a:ext>
              </a:extLst>
            </p:cNvPr>
            <p:cNvSpPr/>
            <p:nvPr/>
          </p:nvSpPr>
          <p:spPr>
            <a:xfrm>
              <a:off x="5193924" y="3232577"/>
              <a:ext cx="720000" cy="720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801"/>
            </a:p>
          </p:txBody>
        </p:sp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452DE76A-4F0B-62E7-3AE1-9560B98D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1848" y="3322417"/>
              <a:ext cx="540000" cy="540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Oval 60">
              <a:extLst>
                <a:ext uri="{FF2B5EF4-FFF2-40B4-BE49-F238E27FC236}">
                  <a16:creationId xmlns:a16="http://schemas.microsoft.com/office/drawing/2014/main" id="{5B9F5753-FB6A-1E0D-6172-F17094E674EF}"/>
                </a:ext>
              </a:extLst>
            </p:cNvPr>
            <p:cNvSpPr/>
            <p:nvPr/>
          </p:nvSpPr>
          <p:spPr>
            <a:xfrm>
              <a:off x="5194589" y="3232577"/>
              <a:ext cx="720000" cy="720000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801"/>
            </a:p>
          </p:txBody>
        </p:sp>
      </p:grpSp>
      <p:sp>
        <p:nvSpPr>
          <p:cNvPr id="26" name="TextBox 89">
            <a:extLst>
              <a:ext uri="{FF2B5EF4-FFF2-40B4-BE49-F238E27FC236}">
                <a16:creationId xmlns:a16="http://schemas.microsoft.com/office/drawing/2014/main" id="{224381EF-0D6D-A918-6E9B-6792392324EB}"/>
              </a:ext>
            </a:extLst>
          </p:cNvPr>
          <p:cNvSpPr txBox="1"/>
          <p:nvPr/>
        </p:nvSpPr>
        <p:spPr>
          <a:xfrm>
            <a:off x="2813531" y="3693061"/>
            <a:ext cx="1846838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1" b="1" dirty="0" err="1">
                <a:latin typeface="Helvetica" pitchFamily="2" charset="0"/>
              </a:rPr>
              <a:t>aDNS</a:t>
            </a:r>
            <a:endParaRPr lang="en-US" altLang="zh-CN" sz="2001" b="1" dirty="0">
              <a:latin typeface="Helvetica" pitchFamily="2" charset="0"/>
            </a:endParaRPr>
          </a:p>
          <a:p>
            <a:pPr algn="ctr"/>
            <a:r>
              <a:rPr lang="en-CN" sz="2001" b="1">
                <a:latin typeface="Helvetica" pitchFamily="2" charset="0"/>
              </a:rPr>
              <a:t>Server</a:t>
            </a:r>
          </a:p>
        </p:txBody>
      </p:sp>
      <p:pic>
        <p:nvPicPr>
          <p:cNvPr id="27" name="图形 6">
            <a:extLst>
              <a:ext uri="{FF2B5EF4-FFF2-40B4-BE49-F238E27FC236}">
                <a16:creationId xmlns:a16="http://schemas.microsoft.com/office/drawing/2014/main" id="{6FF26DD6-C08F-7CD6-A0E3-9AB3F5A17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0510" y="2939640"/>
            <a:ext cx="665104" cy="731062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96CE893D-8835-3D9D-3997-9C48FDD4386B}"/>
              </a:ext>
            </a:extLst>
          </p:cNvPr>
          <p:cNvSpPr txBox="1"/>
          <p:nvPr/>
        </p:nvSpPr>
        <p:spPr>
          <a:xfrm>
            <a:off x="838199" y="1347922"/>
            <a:ext cx="10515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1000"/>
              </a:spcBef>
              <a:buFont typeface="Wingdings" pitchFamily="2" charset="2"/>
              <a:buChar char="Ø"/>
            </a:pP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When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Alice’s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service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expires,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she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doesn’t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purge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RRs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C5A07653-6075-37B4-2F0D-44EE099C9C68}"/>
              </a:ext>
            </a:extLst>
          </p:cNvPr>
          <p:cNvSpPr/>
          <p:nvPr/>
        </p:nvSpPr>
        <p:spPr>
          <a:xfrm>
            <a:off x="6928003" y="1686838"/>
            <a:ext cx="2632055" cy="57207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N" sz="2600" b="1">
                <a:solidFill>
                  <a:srgbClr val="FF0000"/>
                </a:solidFill>
              </a:rPr>
              <a:t>Dangling  Records</a:t>
            </a:r>
          </a:p>
        </p:txBody>
      </p:sp>
      <p:pic>
        <p:nvPicPr>
          <p:cNvPr id="6" name="Graphic 24" descr="Warning">
            <a:extLst>
              <a:ext uri="{FF2B5EF4-FFF2-40B4-BE49-F238E27FC236}">
                <a16:creationId xmlns:a16="http://schemas.microsoft.com/office/drawing/2014/main" id="{B3364354-0316-206F-3CBD-90AB91874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3224" y="1771509"/>
            <a:ext cx="440777" cy="440777"/>
          </a:xfrm>
          <a:prstGeom prst="rect">
            <a:avLst/>
          </a:prstGeom>
        </p:spPr>
      </p:pic>
      <p:sp>
        <p:nvSpPr>
          <p:cNvPr id="7" name="TextBox 55">
            <a:extLst>
              <a:ext uri="{FF2B5EF4-FFF2-40B4-BE49-F238E27FC236}">
                <a16:creationId xmlns:a16="http://schemas.microsoft.com/office/drawing/2014/main" id="{8FC6A917-41CD-7563-4D7F-FE0DACB42D39}"/>
              </a:ext>
            </a:extLst>
          </p:cNvPr>
          <p:cNvSpPr txBox="1"/>
          <p:nvPr/>
        </p:nvSpPr>
        <p:spPr>
          <a:xfrm>
            <a:off x="7208345" y="5923052"/>
            <a:ext cx="3619061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1" b="1">
                <a:latin typeface="Helvetica" pitchFamily="2" charset="0"/>
              </a:rPr>
              <a:t>Domain Connection Checker</a:t>
            </a:r>
            <a:endParaRPr lang="en-CN" sz="2001" b="1">
              <a:latin typeface="Helvetica" pitchFamily="2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61A626D-2DBA-0A24-B4F7-C7DB497829D0}"/>
              </a:ext>
            </a:extLst>
          </p:cNvPr>
          <p:cNvSpPr txBox="1"/>
          <p:nvPr/>
        </p:nvSpPr>
        <p:spPr>
          <a:xfrm>
            <a:off x="3933712" y="5890200"/>
            <a:ext cx="4322621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1" b="1">
                <a:latin typeface="Helvetica" pitchFamily="2" charset="0"/>
              </a:rPr>
              <a:t>Domain Ownership</a:t>
            </a:r>
          </a:p>
          <a:p>
            <a:pPr algn="ctr"/>
            <a:r>
              <a:rPr lang="en-US" altLang="zh-CN" sz="2001" b="1">
                <a:latin typeface="Helvetica" pitchFamily="2" charset="0"/>
              </a:rPr>
              <a:t>Validator</a:t>
            </a:r>
            <a:endParaRPr lang="zh-CN" altLang="en-US" sz="2001"/>
          </a:p>
        </p:txBody>
      </p:sp>
    </p:spTree>
    <p:extLst>
      <p:ext uri="{BB962C8B-B14F-4D97-AF65-F5344CB8AC3E}">
        <p14:creationId xmlns:p14="http://schemas.microsoft.com/office/powerpoint/2010/main" val="230084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>
            <a:extLst>
              <a:ext uri="{FF2B5EF4-FFF2-40B4-BE49-F238E27FC236}">
                <a16:creationId xmlns:a16="http://schemas.microsoft.com/office/drawing/2014/main" id="{F7C60616-D441-3349-1292-275FF515B18A}"/>
              </a:ext>
            </a:extLst>
          </p:cNvPr>
          <p:cNvSpPr/>
          <p:nvPr/>
        </p:nvSpPr>
        <p:spPr>
          <a:xfrm>
            <a:off x="4192545" y="2197053"/>
            <a:ext cx="7592831" cy="4401284"/>
          </a:xfrm>
          <a:prstGeom prst="roundRect">
            <a:avLst>
              <a:gd name="adj" fmla="val 4124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Hosting-based Domain Takeover</a:t>
            </a:r>
            <a:endParaRPr lang="en-US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7031A-03EF-E8B9-4C3F-98163628741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13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B940AA-161A-72AE-4384-283F91153475}"/>
              </a:ext>
            </a:extLst>
          </p:cNvPr>
          <p:cNvSpPr txBox="1"/>
          <p:nvPr/>
        </p:nvSpPr>
        <p:spPr>
          <a:xfrm>
            <a:off x="886904" y="2222732"/>
            <a:ext cx="6093616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>
                <a:latin typeface="Consolas" panose="020B0609020204030204" pitchFamily="49" charset="0"/>
                <a:cs typeface="Consolas" panose="020B0609020204030204" pitchFamily="49" charset="0"/>
              </a:rPr>
              <a:t>_</a:t>
            </a:r>
            <a:r>
              <a:rPr lang="en-US" altLang="zh-CN" err="1">
                <a:latin typeface="Consolas" panose="020B0609020204030204" pitchFamily="49" charset="0"/>
                <a:cs typeface="Consolas" panose="020B0609020204030204" pitchFamily="49" charset="0"/>
              </a:rPr>
              <a:t>service_challenge.alice.com</a:t>
            </a:r>
            <a:r>
              <a:rPr lang="en-US" altLang="zh-CN">
                <a:latin typeface="Consolas" panose="020B0609020204030204" pitchFamily="49" charset="0"/>
                <a:cs typeface="Consolas" panose="020B0609020204030204" pitchFamily="49" charset="0"/>
              </a:rPr>
              <a:t> TXT RSAKNMDSOAMPOD</a:t>
            </a:r>
          </a:p>
          <a:p>
            <a:r>
              <a:rPr lang="en-US" altLang="zh-CN" err="1">
                <a:latin typeface="Consolas" panose="020B0609020204030204" pitchFamily="49" charset="0"/>
                <a:cs typeface="Consolas" panose="020B0609020204030204" pitchFamily="49" charset="0"/>
              </a:rPr>
              <a:t>custom.alice.com</a:t>
            </a:r>
            <a:r>
              <a:rPr lang="en-US" altLang="zh-CN">
                <a:latin typeface="Consolas" panose="020B0609020204030204" pitchFamily="49" charset="0"/>
                <a:cs typeface="Consolas" panose="020B0609020204030204" pitchFamily="49" charset="0"/>
              </a:rPr>
              <a:t> CNAME custom-</a:t>
            </a:r>
            <a:r>
              <a:rPr lang="en-US" altLang="zh-CN" err="1">
                <a:latin typeface="Consolas" panose="020B0609020204030204" pitchFamily="49" charset="0"/>
                <a:cs typeface="Consolas" panose="020B0609020204030204" pitchFamily="49" charset="0"/>
              </a:rPr>
              <a:t>alice.service.com</a:t>
            </a:r>
            <a:endParaRPr lang="en-US" altLang="zh-CN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7" name="Straight Arrow Connector 63">
            <a:extLst>
              <a:ext uri="{FF2B5EF4-FFF2-40B4-BE49-F238E27FC236}">
                <a16:creationId xmlns:a16="http://schemas.microsoft.com/office/drawing/2014/main" id="{E36D645E-9A65-9773-9050-9D1F5A29663D}"/>
              </a:ext>
            </a:extLst>
          </p:cNvPr>
          <p:cNvCxnSpPr>
            <a:cxnSpLocks/>
          </p:cNvCxnSpPr>
          <p:nvPr/>
        </p:nvCxnSpPr>
        <p:spPr>
          <a:xfrm flipV="1">
            <a:off x="9262031" y="4363333"/>
            <a:ext cx="55328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49">
            <a:extLst>
              <a:ext uri="{FF2B5EF4-FFF2-40B4-BE49-F238E27FC236}">
                <a16:creationId xmlns:a16="http://schemas.microsoft.com/office/drawing/2014/main" id="{47C308B6-358C-1437-10AC-9732AD0346D5}"/>
              </a:ext>
            </a:extLst>
          </p:cNvPr>
          <p:cNvSpPr txBox="1"/>
          <p:nvPr/>
        </p:nvSpPr>
        <p:spPr>
          <a:xfrm>
            <a:off x="8664614" y="2351455"/>
            <a:ext cx="3102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Helvetica" pitchFamily="2" charset="0"/>
              </a:rPr>
              <a:t>Hosting</a:t>
            </a:r>
            <a:r>
              <a:rPr lang="en-CN" sz="2400" b="1">
                <a:latin typeface="Helvetica" pitchFamily="2" charset="0"/>
              </a:rPr>
              <a:t> Platform</a:t>
            </a:r>
            <a:r>
              <a:rPr lang="zh-CN" altLang="en-US" sz="2400" b="1">
                <a:latin typeface="Helvetica" pitchFamily="2" charset="0"/>
              </a:rPr>
              <a:t> </a:t>
            </a:r>
            <a:r>
              <a:rPr lang="en-US" altLang="zh-CN" sz="2400" b="1">
                <a:latin typeface="Helvetica" pitchFamily="2" charset="0"/>
              </a:rPr>
              <a:t>(Vulnerable)</a:t>
            </a:r>
            <a:endParaRPr lang="en-CN" sz="2400" b="1">
              <a:latin typeface="Helvetica" pitchFamily="2" charset="0"/>
            </a:endParaRPr>
          </a:p>
        </p:txBody>
      </p:sp>
      <p:sp>
        <p:nvSpPr>
          <p:cNvPr id="10" name="TextBox 55">
            <a:extLst>
              <a:ext uri="{FF2B5EF4-FFF2-40B4-BE49-F238E27FC236}">
                <a16:creationId xmlns:a16="http://schemas.microsoft.com/office/drawing/2014/main" id="{03AA26B9-752F-8131-4C60-98ADDFDC1004}"/>
              </a:ext>
            </a:extLst>
          </p:cNvPr>
          <p:cNvSpPr txBox="1"/>
          <p:nvPr/>
        </p:nvSpPr>
        <p:spPr>
          <a:xfrm>
            <a:off x="7208345" y="5923052"/>
            <a:ext cx="3619061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1" b="1">
                <a:latin typeface="Helvetica" pitchFamily="2" charset="0"/>
              </a:rPr>
              <a:t>Domain Connection Checker</a:t>
            </a:r>
            <a:endParaRPr lang="en-CN" sz="2001" b="1">
              <a:latin typeface="Helvetica" pitchFamily="2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7E02321-14DA-56C0-5CBA-C6B006C5555D}"/>
              </a:ext>
            </a:extLst>
          </p:cNvPr>
          <p:cNvGrpSpPr/>
          <p:nvPr/>
        </p:nvGrpSpPr>
        <p:grpSpPr>
          <a:xfrm>
            <a:off x="8225984" y="2983032"/>
            <a:ext cx="1220507" cy="2857362"/>
            <a:chOff x="3647177" y="2177303"/>
            <a:chExt cx="1298295" cy="2857363"/>
          </a:xfrm>
        </p:grpSpPr>
        <p:sp>
          <p:nvSpPr>
            <p:cNvPr id="12" name="Rounded Rectangle 1071">
              <a:extLst>
                <a:ext uri="{FF2B5EF4-FFF2-40B4-BE49-F238E27FC236}">
                  <a16:creationId xmlns:a16="http://schemas.microsoft.com/office/drawing/2014/main" id="{C0D0EB98-F875-8EA4-9A17-43B0E61BD68D}"/>
                </a:ext>
              </a:extLst>
            </p:cNvPr>
            <p:cNvSpPr/>
            <p:nvPr/>
          </p:nvSpPr>
          <p:spPr>
            <a:xfrm>
              <a:off x="3647177" y="2177303"/>
              <a:ext cx="1087892" cy="28573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801"/>
            </a:p>
          </p:txBody>
        </p:sp>
        <p:sp>
          <p:nvSpPr>
            <p:cNvPr id="13" name="TextBox 131">
              <a:extLst>
                <a:ext uri="{FF2B5EF4-FFF2-40B4-BE49-F238E27FC236}">
                  <a16:creationId xmlns:a16="http://schemas.microsoft.com/office/drawing/2014/main" id="{485539A2-5E94-7EEE-0571-4B680C697D2A}"/>
                </a:ext>
              </a:extLst>
            </p:cNvPr>
            <p:cNvSpPr txBox="1"/>
            <p:nvPr/>
          </p:nvSpPr>
          <p:spPr>
            <a:xfrm>
              <a:off x="3987819" y="2648338"/>
              <a:ext cx="467906" cy="369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801">
                  <a:latin typeface="Helvetica" pitchFamily="2" charset="0"/>
                </a:rPr>
                <a:t>IP</a:t>
              </a:r>
            </a:p>
          </p:txBody>
        </p:sp>
        <p:sp>
          <p:nvSpPr>
            <p:cNvPr id="14" name="TextBox 132">
              <a:extLst>
                <a:ext uri="{FF2B5EF4-FFF2-40B4-BE49-F238E27FC236}">
                  <a16:creationId xmlns:a16="http://schemas.microsoft.com/office/drawing/2014/main" id="{DB83E2B9-E2D1-3AF2-6625-99E0640121F7}"/>
                </a:ext>
              </a:extLst>
            </p:cNvPr>
            <p:cNvSpPr txBox="1"/>
            <p:nvPr/>
          </p:nvSpPr>
          <p:spPr>
            <a:xfrm>
              <a:off x="3946942" y="3568529"/>
              <a:ext cx="661013" cy="369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801">
                  <a:latin typeface="Helvetica" pitchFamily="2" charset="0"/>
                </a:rPr>
                <a:t>NS</a:t>
              </a:r>
            </a:p>
          </p:txBody>
        </p:sp>
        <p:sp>
          <p:nvSpPr>
            <p:cNvPr id="15" name="TextBox 133">
              <a:extLst>
                <a:ext uri="{FF2B5EF4-FFF2-40B4-BE49-F238E27FC236}">
                  <a16:creationId xmlns:a16="http://schemas.microsoft.com/office/drawing/2014/main" id="{F6A7D2E1-8631-B09E-6CE6-F73D63BFDCE1}"/>
                </a:ext>
              </a:extLst>
            </p:cNvPr>
            <p:cNvSpPr txBox="1"/>
            <p:nvPr/>
          </p:nvSpPr>
          <p:spPr>
            <a:xfrm>
              <a:off x="3709416" y="4426330"/>
              <a:ext cx="1236056" cy="369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801">
                  <a:latin typeface="Helvetica" pitchFamily="2" charset="0"/>
                </a:rPr>
                <a:t>CNAME</a:t>
              </a:r>
            </a:p>
          </p:txBody>
        </p:sp>
        <p:pic>
          <p:nvPicPr>
            <p:cNvPr id="16" name="Picture 26">
              <a:extLst>
                <a:ext uri="{FF2B5EF4-FFF2-40B4-BE49-F238E27FC236}">
                  <a16:creationId xmlns:a16="http://schemas.microsoft.com/office/drawing/2014/main" id="{B3B2D39A-A831-CD08-81A2-D9D1E9C2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8734" y="2264138"/>
              <a:ext cx="432000" cy="432000"/>
            </a:xfrm>
            <a:prstGeom prst="rect">
              <a:avLst/>
            </a:prstGeom>
          </p:spPr>
        </p:pic>
        <p:pic>
          <p:nvPicPr>
            <p:cNvPr id="17" name="Picture 70">
              <a:extLst>
                <a:ext uri="{FF2B5EF4-FFF2-40B4-BE49-F238E27FC236}">
                  <a16:creationId xmlns:a16="http://schemas.microsoft.com/office/drawing/2014/main" id="{62583943-6EC0-BE93-BE7C-2FFE6AFD4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8734" y="3125604"/>
              <a:ext cx="432000" cy="432000"/>
            </a:xfrm>
            <a:prstGeom prst="rect">
              <a:avLst/>
            </a:prstGeom>
          </p:spPr>
        </p:pic>
        <p:pic>
          <p:nvPicPr>
            <p:cNvPr id="18" name="Picture 71">
              <a:extLst>
                <a:ext uri="{FF2B5EF4-FFF2-40B4-BE49-F238E27FC236}">
                  <a16:creationId xmlns:a16="http://schemas.microsoft.com/office/drawing/2014/main" id="{48F0D489-2E78-909E-E8B3-ACD5E4E81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9510" y="3983405"/>
              <a:ext cx="432000" cy="432000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ED1A891-4A49-69B4-6641-69E71982AC4E}"/>
              </a:ext>
            </a:extLst>
          </p:cNvPr>
          <p:cNvGrpSpPr/>
          <p:nvPr/>
        </p:nvGrpSpPr>
        <p:grpSpPr>
          <a:xfrm>
            <a:off x="5588672" y="5059186"/>
            <a:ext cx="720665" cy="720001"/>
            <a:chOff x="5193924" y="3232577"/>
            <a:chExt cx="720665" cy="720000"/>
          </a:xfrm>
        </p:grpSpPr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7DDB1099-B229-ADB5-E102-72139E2A4428}"/>
                </a:ext>
              </a:extLst>
            </p:cNvPr>
            <p:cNvSpPr/>
            <p:nvPr/>
          </p:nvSpPr>
          <p:spPr>
            <a:xfrm>
              <a:off x="5193924" y="3232577"/>
              <a:ext cx="720000" cy="7200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801"/>
            </a:p>
          </p:txBody>
        </p:sp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452DE76A-4F0B-62E7-3AE1-9560B98D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1848" y="3322417"/>
              <a:ext cx="540000" cy="540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Oval 60">
              <a:extLst>
                <a:ext uri="{FF2B5EF4-FFF2-40B4-BE49-F238E27FC236}">
                  <a16:creationId xmlns:a16="http://schemas.microsoft.com/office/drawing/2014/main" id="{5B9F5753-FB6A-1E0D-6172-F17094E674EF}"/>
                </a:ext>
              </a:extLst>
            </p:cNvPr>
            <p:cNvSpPr/>
            <p:nvPr/>
          </p:nvSpPr>
          <p:spPr>
            <a:xfrm>
              <a:off x="5194589" y="3232577"/>
              <a:ext cx="720000" cy="720000"/>
            </a:xfrm>
            <a:prstGeom prst="ellipse">
              <a:avLst/>
            </a:prstGeom>
            <a:noFill/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801"/>
            </a:p>
          </p:txBody>
        </p:sp>
      </p:grpSp>
      <p:sp>
        <p:nvSpPr>
          <p:cNvPr id="23" name="TextBox 135">
            <a:extLst>
              <a:ext uri="{FF2B5EF4-FFF2-40B4-BE49-F238E27FC236}">
                <a16:creationId xmlns:a16="http://schemas.microsoft.com/office/drawing/2014/main" id="{AF40F7E7-84BB-0107-8C27-1319A3ADD5D9}"/>
              </a:ext>
            </a:extLst>
          </p:cNvPr>
          <p:cNvSpPr txBox="1"/>
          <p:nvPr/>
        </p:nvSpPr>
        <p:spPr>
          <a:xfrm>
            <a:off x="2430503" y="5000271"/>
            <a:ext cx="3114864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zh-CN" altLang="zh-CN" sz="2001"/>
              <a:t> </a:t>
            </a:r>
            <a:r>
              <a:rPr lang="en-US" altLang="zh-CN" sz="2001" i="1">
                <a:latin typeface="Helvetica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add</a:t>
            </a:r>
            <a:r>
              <a:rPr lang="en-US" sz="2001" i="1">
                <a:latin typeface="Helvetica" pitchFamily="2" charset="0"/>
              </a:rPr>
              <a:t> </a:t>
            </a:r>
            <a:r>
              <a:rPr lang="en-US" sz="2001" i="1" err="1">
                <a:latin typeface="Helvetica" pitchFamily="2" charset="0"/>
              </a:rPr>
              <a:t>custom.</a:t>
            </a:r>
            <a:r>
              <a:rPr lang="en-US" altLang="zh-CN" sz="2001" i="1" err="1">
                <a:latin typeface="Helvetica" pitchFamily="2" charset="0"/>
              </a:rPr>
              <a:t>alice</a:t>
            </a:r>
            <a:r>
              <a:rPr lang="en-CN" altLang="zh-CN" sz="2001" i="1">
                <a:latin typeface="Helvetica" pitchFamily="2" charset="0"/>
              </a:rPr>
              <a:t>.com</a:t>
            </a:r>
            <a:endParaRPr lang="en-CN" sz="2001" i="1">
              <a:latin typeface="Helvetica" pitchFamily="2" charset="0"/>
            </a:endParaRPr>
          </a:p>
        </p:txBody>
      </p:sp>
      <p:sp>
        <p:nvSpPr>
          <p:cNvPr id="26" name="TextBox 89">
            <a:extLst>
              <a:ext uri="{FF2B5EF4-FFF2-40B4-BE49-F238E27FC236}">
                <a16:creationId xmlns:a16="http://schemas.microsoft.com/office/drawing/2014/main" id="{224381EF-0D6D-A918-6E9B-6792392324EB}"/>
              </a:ext>
            </a:extLst>
          </p:cNvPr>
          <p:cNvSpPr txBox="1"/>
          <p:nvPr/>
        </p:nvSpPr>
        <p:spPr>
          <a:xfrm>
            <a:off x="2813531" y="3693061"/>
            <a:ext cx="1846838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1" b="1" dirty="0" err="1">
                <a:latin typeface="Helvetica" pitchFamily="2" charset="0"/>
              </a:rPr>
              <a:t>aDNS</a:t>
            </a:r>
            <a:endParaRPr lang="en-US" altLang="zh-CN" sz="2001" b="1" dirty="0">
              <a:latin typeface="Helvetica" pitchFamily="2" charset="0"/>
            </a:endParaRPr>
          </a:p>
          <a:p>
            <a:pPr algn="ctr"/>
            <a:r>
              <a:rPr lang="en-CN" sz="2001" b="1">
                <a:latin typeface="Helvetica" pitchFamily="2" charset="0"/>
              </a:rPr>
              <a:t>Server</a:t>
            </a:r>
          </a:p>
        </p:txBody>
      </p:sp>
      <p:pic>
        <p:nvPicPr>
          <p:cNvPr id="27" name="图形 6">
            <a:extLst>
              <a:ext uri="{FF2B5EF4-FFF2-40B4-BE49-F238E27FC236}">
                <a16:creationId xmlns:a16="http://schemas.microsoft.com/office/drawing/2014/main" id="{6FF26DD6-C08F-7CD6-A0E3-9AB3F5A17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0510" y="2939640"/>
            <a:ext cx="665104" cy="731062"/>
          </a:xfrm>
          <a:prstGeom prst="rect">
            <a:avLst/>
          </a:prstGeom>
        </p:spPr>
      </p:pic>
      <p:cxnSp>
        <p:nvCxnSpPr>
          <p:cNvPr id="30" name="曲线连接符 29">
            <a:extLst>
              <a:ext uri="{FF2B5EF4-FFF2-40B4-BE49-F238E27FC236}">
                <a16:creationId xmlns:a16="http://schemas.microsoft.com/office/drawing/2014/main" id="{4B40E933-F95E-E9A9-CBD3-7B5675999945}"/>
              </a:ext>
            </a:extLst>
          </p:cNvPr>
          <p:cNvCxnSpPr>
            <a:cxnSpLocks/>
            <a:endCxn id="27" idx="3"/>
          </p:cNvCxnSpPr>
          <p:nvPr/>
        </p:nvCxnSpPr>
        <p:spPr>
          <a:xfrm rot="10800000">
            <a:off x="4065615" y="3305172"/>
            <a:ext cx="2049143" cy="1754013"/>
          </a:xfrm>
          <a:prstGeom prst="curvedConnector3">
            <a:avLst>
              <a:gd name="adj1" fmla="val 25380"/>
            </a:avLst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AFBB7636-CD55-F85C-C96E-3932824AE636}"/>
              </a:ext>
            </a:extLst>
          </p:cNvPr>
          <p:cNvSpPr txBox="1"/>
          <p:nvPr/>
        </p:nvSpPr>
        <p:spPr>
          <a:xfrm>
            <a:off x="3933712" y="5890200"/>
            <a:ext cx="4322621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1" b="1">
                <a:latin typeface="Helvetica" pitchFamily="2" charset="0"/>
              </a:rPr>
              <a:t>Domain Ownership</a:t>
            </a:r>
          </a:p>
          <a:p>
            <a:pPr algn="ctr"/>
            <a:r>
              <a:rPr lang="en-US" altLang="zh-CN" sz="2001" b="1">
                <a:latin typeface="Helvetica" pitchFamily="2" charset="0"/>
              </a:rPr>
              <a:t>Validator</a:t>
            </a:r>
            <a:endParaRPr lang="zh-CN" altLang="en-US" sz="2001"/>
          </a:p>
        </p:txBody>
      </p:sp>
      <p:cxnSp>
        <p:nvCxnSpPr>
          <p:cNvPr id="34" name="Straight Arrow Connector 63">
            <a:extLst>
              <a:ext uri="{FF2B5EF4-FFF2-40B4-BE49-F238E27FC236}">
                <a16:creationId xmlns:a16="http://schemas.microsoft.com/office/drawing/2014/main" id="{A2EC5010-F6E0-9A01-2C48-4D388B8C18CE}"/>
              </a:ext>
            </a:extLst>
          </p:cNvPr>
          <p:cNvCxnSpPr>
            <a:cxnSpLocks/>
          </p:cNvCxnSpPr>
          <p:nvPr/>
        </p:nvCxnSpPr>
        <p:spPr>
          <a:xfrm flipV="1">
            <a:off x="6494870" y="5423666"/>
            <a:ext cx="1731114" cy="161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曲线连接符 34">
            <a:extLst>
              <a:ext uri="{FF2B5EF4-FFF2-40B4-BE49-F238E27FC236}">
                <a16:creationId xmlns:a16="http://schemas.microsoft.com/office/drawing/2014/main" id="{899570F1-293A-AD55-A9F3-3B91ABA3F83D}"/>
              </a:ext>
            </a:extLst>
          </p:cNvPr>
          <p:cNvCxnSpPr>
            <a:cxnSpLocks/>
            <a:endCxn id="27" idx="3"/>
          </p:cNvCxnSpPr>
          <p:nvPr/>
        </p:nvCxnSpPr>
        <p:spPr>
          <a:xfrm rot="10800000">
            <a:off x="4065615" y="3305172"/>
            <a:ext cx="4163093" cy="170509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63">
            <a:extLst>
              <a:ext uri="{FF2B5EF4-FFF2-40B4-BE49-F238E27FC236}">
                <a16:creationId xmlns:a16="http://schemas.microsoft.com/office/drawing/2014/main" id="{9C7B4A12-D5DF-FB85-95EE-78DB72E79987}"/>
              </a:ext>
            </a:extLst>
          </p:cNvPr>
          <p:cNvCxnSpPr>
            <a:cxnSpLocks/>
          </p:cNvCxnSpPr>
          <p:nvPr/>
        </p:nvCxnSpPr>
        <p:spPr>
          <a:xfrm>
            <a:off x="2865419" y="5423667"/>
            <a:ext cx="263867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96CE893D-8835-3D9D-3997-9C48FDD4386B}"/>
              </a:ext>
            </a:extLst>
          </p:cNvPr>
          <p:cNvSpPr txBox="1"/>
          <p:nvPr/>
        </p:nvSpPr>
        <p:spPr>
          <a:xfrm>
            <a:off x="838200" y="1347922"/>
            <a:ext cx="7655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1000"/>
              </a:spcBef>
              <a:buFont typeface="Wingdings" pitchFamily="2" charset="2"/>
              <a:buChar char="Ø"/>
            </a:pP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takeover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procedures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0" name="Picture 2" descr="Hackers MOD APK v1.220 (Unlimited Money/Credits) Download">
            <a:extLst>
              <a:ext uri="{FF2B5EF4-FFF2-40B4-BE49-F238E27FC236}">
                <a16:creationId xmlns:a16="http://schemas.microsoft.com/office/drawing/2014/main" id="{D7671036-1F69-777C-06BE-39B4135FB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56" y="4837662"/>
            <a:ext cx="1056429" cy="105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79">
            <a:extLst>
              <a:ext uri="{FF2B5EF4-FFF2-40B4-BE49-F238E27FC236}">
                <a16:creationId xmlns:a16="http://schemas.microsoft.com/office/drawing/2014/main" id="{AA3BC766-5B4D-F6C7-5FAC-C40CC3C80391}"/>
              </a:ext>
            </a:extLst>
          </p:cNvPr>
          <p:cNvSpPr txBox="1"/>
          <p:nvPr/>
        </p:nvSpPr>
        <p:spPr>
          <a:xfrm>
            <a:off x="1775257" y="5881544"/>
            <a:ext cx="1406132" cy="400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1" b="1">
                <a:latin typeface="Helvetica" pitchFamily="2" charset="0"/>
              </a:rPr>
              <a:t>Mallory</a:t>
            </a:r>
            <a:endParaRPr lang="en-CN" sz="2001" b="1">
              <a:latin typeface="Helvetica" pitchFamily="2" charset="0"/>
            </a:endParaRPr>
          </a:p>
        </p:txBody>
      </p:sp>
      <p:sp>
        <p:nvSpPr>
          <p:cNvPr id="44" name="文本框 117">
            <a:extLst>
              <a:ext uri="{FF2B5EF4-FFF2-40B4-BE49-F238E27FC236}">
                <a16:creationId xmlns:a16="http://schemas.microsoft.com/office/drawing/2014/main" id="{D540B575-05AF-0F6A-1A48-97956FB27EAC}"/>
              </a:ext>
            </a:extLst>
          </p:cNvPr>
          <p:cNvSpPr txBox="1"/>
          <p:nvPr/>
        </p:nvSpPr>
        <p:spPr>
          <a:xfrm>
            <a:off x="6569856" y="4692366"/>
            <a:ext cx="1499943" cy="10774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altLang="zh-CN" sz="2001" i="1">
                <a:latin typeface="Helvetica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 allocate the same endpoints</a:t>
            </a:r>
            <a:endParaRPr lang="zh-CN" altLang="en-US" sz="2001" i="1">
              <a:latin typeface="Helvetica" pitchFamily="2" charset="0"/>
            </a:endParaRPr>
          </a:p>
        </p:txBody>
      </p:sp>
      <p:sp>
        <p:nvSpPr>
          <p:cNvPr id="24" name="文本框 109">
            <a:extLst>
              <a:ext uri="{FF2B5EF4-FFF2-40B4-BE49-F238E27FC236}">
                <a16:creationId xmlns:a16="http://schemas.microsoft.com/office/drawing/2014/main" id="{62C0CEC7-9075-FB89-B110-AABE9258E400}"/>
              </a:ext>
            </a:extLst>
          </p:cNvPr>
          <p:cNvSpPr txBox="1"/>
          <p:nvPr/>
        </p:nvSpPr>
        <p:spPr>
          <a:xfrm>
            <a:off x="4474949" y="4156754"/>
            <a:ext cx="228866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zh-CN" altLang="zh-CN" sz="2001"/>
              <a:t> </a:t>
            </a:r>
            <a:r>
              <a:rPr lang="en-US" altLang="zh-CN" sz="2001" b="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weak/no </a:t>
            </a:r>
            <a:r>
              <a:rPr lang="en-US" altLang="zh-CN" sz="200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DOV</a:t>
            </a:r>
            <a:endParaRPr lang="zh-CN" altLang="en-US" sz="2001" i="1">
              <a:solidFill>
                <a:schemeClr val="accent2">
                  <a:lumMod val="75000"/>
                </a:schemeClr>
              </a:solidFill>
              <a:latin typeface="Helvetica" pitchFamily="2" charset="0"/>
            </a:endParaRPr>
          </a:p>
        </p:txBody>
      </p:sp>
      <p:sp>
        <p:nvSpPr>
          <p:cNvPr id="25" name="文本框 115">
            <a:extLst>
              <a:ext uri="{FF2B5EF4-FFF2-40B4-BE49-F238E27FC236}">
                <a16:creationId xmlns:a16="http://schemas.microsoft.com/office/drawing/2014/main" id="{8251DCE8-C7DD-FBD6-D26C-2113ACAAD2D5}"/>
              </a:ext>
            </a:extLst>
          </p:cNvPr>
          <p:cNvSpPr txBox="1"/>
          <p:nvPr/>
        </p:nvSpPr>
        <p:spPr>
          <a:xfrm>
            <a:off x="5408583" y="2972067"/>
            <a:ext cx="2632055" cy="7695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zh-CN" sz="2400"/>
              <a:t> </a:t>
            </a:r>
            <a:r>
              <a:rPr lang="en-US" altLang="zh-CN" sz="200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exploit</a:t>
            </a:r>
            <a:r>
              <a:rPr lang="zh-CN" altLang="en-US" sz="200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1" b="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undeleted</a:t>
            </a:r>
            <a:r>
              <a:rPr lang="zh-CN" altLang="en-US" sz="200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CNAME</a:t>
            </a:r>
            <a:r>
              <a:rPr lang="zh-CN" altLang="en-US" sz="200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records</a:t>
            </a:r>
            <a:endParaRPr lang="zh-CN" altLang="en-US" sz="2001" i="1">
              <a:solidFill>
                <a:schemeClr val="accent2">
                  <a:lumMod val="75000"/>
                </a:schemeClr>
              </a:solidFill>
              <a:latin typeface="Helvetica" pitchFamily="2" charset="0"/>
            </a:endParaRPr>
          </a:p>
        </p:txBody>
      </p:sp>
      <p:sp>
        <p:nvSpPr>
          <p:cNvPr id="28" name="文本框 110">
            <a:extLst>
              <a:ext uri="{FF2B5EF4-FFF2-40B4-BE49-F238E27FC236}">
                <a16:creationId xmlns:a16="http://schemas.microsoft.com/office/drawing/2014/main" id="{D9296F6F-F9B0-8F4F-9002-6AEC09AEC5D3}"/>
              </a:ext>
            </a:extLst>
          </p:cNvPr>
          <p:cNvSpPr txBox="1"/>
          <p:nvPr/>
        </p:nvSpPr>
        <p:spPr>
          <a:xfrm>
            <a:off x="9782676" y="3972600"/>
            <a:ext cx="1886160" cy="7695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400">
                <a:latin typeface="Wingdings 2" pitchFamily="2" charset="2"/>
                <a:ea typeface="DengXia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001" i="1">
                <a:latin typeface="Helvetica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1" b="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take</a:t>
            </a:r>
            <a:r>
              <a:rPr lang="zh-CN" altLang="en-US" sz="2001" b="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1" b="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over</a:t>
            </a:r>
            <a:r>
              <a:rPr lang="zh-CN" altLang="en-US" sz="2001" b="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Alice’s</a:t>
            </a:r>
            <a:r>
              <a:rPr lang="zh-CN" altLang="en-US" sz="200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1" i="1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domain</a:t>
            </a:r>
            <a:endParaRPr lang="zh-CN" altLang="en-US" sz="2001" i="1">
              <a:solidFill>
                <a:schemeClr val="accent2">
                  <a:lumMod val="75000"/>
                </a:schemeClr>
              </a:solidFill>
              <a:latin typeface="Helvetica" pitchFamily="2" charset="0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B8D2C012-50B4-20BE-E657-FF00ACFB2381}"/>
              </a:ext>
            </a:extLst>
          </p:cNvPr>
          <p:cNvSpPr/>
          <p:nvPr/>
        </p:nvSpPr>
        <p:spPr>
          <a:xfrm>
            <a:off x="6928003" y="1686838"/>
            <a:ext cx="2632055" cy="57207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N" sz="2600" b="1">
                <a:solidFill>
                  <a:srgbClr val="FF0000"/>
                </a:solidFill>
              </a:rPr>
              <a:t>Dangling  Records</a:t>
            </a:r>
          </a:p>
        </p:txBody>
      </p:sp>
      <p:pic>
        <p:nvPicPr>
          <p:cNvPr id="31" name="Graphic 24" descr="Warning">
            <a:extLst>
              <a:ext uri="{FF2B5EF4-FFF2-40B4-BE49-F238E27FC236}">
                <a16:creationId xmlns:a16="http://schemas.microsoft.com/office/drawing/2014/main" id="{82E033DB-F0CC-84D3-2858-84A233EF55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43224" y="1771509"/>
            <a:ext cx="440777" cy="4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9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3" grpId="0"/>
      <p:bldP spid="44" grpId="0" animBg="1"/>
      <p:bldP spid="24" grpId="1" animBg="1"/>
      <p:bldP spid="25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7031A-03EF-E8B9-4C3F-98163628741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14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1DC88C1-1005-AB56-3BB4-0F96BF8388CA}"/>
              </a:ext>
            </a:extLst>
          </p:cNvPr>
          <p:cNvSpPr txBox="1"/>
          <p:nvPr/>
        </p:nvSpPr>
        <p:spPr>
          <a:xfrm>
            <a:off x="500350" y="951037"/>
            <a:ext cx="10609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Why domain takeover occurs ceaselessly</a:t>
            </a:r>
            <a:r>
              <a:rPr lang="zh-CN" altLang="en-US" sz="40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？</a:t>
            </a:r>
            <a:endParaRPr lang="en-US" altLang="zh-CN" sz="4000" b="1" dirty="0">
              <a:solidFill>
                <a:schemeClr val="accent2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C1A9701-2D48-AEF9-F7D9-73F100B4AF69}"/>
              </a:ext>
            </a:extLst>
          </p:cNvPr>
          <p:cNvSpPr txBox="1"/>
          <p:nvPr/>
        </p:nvSpPr>
        <p:spPr>
          <a:xfrm>
            <a:off x="1206689" y="5056310"/>
            <a:ext cx="97786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zh-CN" altLang="en-US" sz="28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</a:t>
            </a:r>
            <a:r>
              <a:rPr lang="en-US" altLang="zh-CN" sz="28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 sz="28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takeover</a:t>
            </a:r>
            <a:r>
              <a:rPr lang="zh-CN" altLang="en-US" sz="28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incidents are still on the rise,</a:t>
            </a:r>
            <a:r>
              <a:rPr lang="zh-CN" altLang="en-US" sz="28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increasing by 25% from 2020 to 2021.</a:t>
            </a:r>
            <a:r>
              <a:rPr lang="zh-CN" altLang="en-US" sz="28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”</a:t>
            </a:r>
            <a:r>
              <a:rPr lang="en-US" altLang="zh-CN" sz="2800" i="1" baseline="30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</a:t>
            </a:r>
            <a:endParaRPr lang="zh-CN" altLang="en-US" sz="2800" i="1" baseline="30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6F30262-4F2B-676B-78CB-58E036CD1D11}"/>
              </a:ext>
            </a:extLst>
          </p:cNvPr>
          <p:cNvSpPr txBox="1"/>
          <p:nvPr/>
        </p:nvSpPr>
        <p:spPr>
          <a:xfrm>
            <a:off x="4471773" y="6514305"/>
            <a:ext cx="60547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aseline="30000" dirty="0"/>
              <a:t>1</a:t>
            </a:r>
            <a:r>
              <a:rPr lang="zh-CN" altLang="en-US" sz="1200" dirty="0"/>
              <a:t>https://blog.detectify.com/ 2022/03/22/subdomain-takeover-on-the-rise-detectify-research/.</a:t>
            </a: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993795BF-0314-F0A0-81C8-FB7B55E13C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181492"/>
              </p:ext>
            </p:extLst>
          </p:nvPr>
        </p:nvGraphicFramePr>
        <p:xfrm>
          <a:off x="1206689" y="1884898"/>
          <a:ext cx="9778620" cy="3088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6850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Motivation</a:t>
            </a:r>
            <a:endParaRPr 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6CE893D-8835-3D9D-3997-9C48FDD4386B}"/>
              </a:ext>
            </a:extLst>
          </p:cNvPr>
          <p:cNvSpPr txBox="1"/>
          <p:nvPr/>
        </p:nvSpPr>
        <p:spPr>
          <a:xfrm>
            <a:off x="838199" y="1347922"/>
            <a:ext cx="10640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1000"/>
              </a:spcBef>
              <a:buFont typeface="+mj-lt"/>
              <a:buAutoNum type="arabicPeriod"/>
            </a:pP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generic method for discovering third-party hosting services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needed</a:t>
            </a:r>
            <a:endParaRPr lang="zh-CN" altLang="en-US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A4113E11-CA0C-06BF-53DF-A92A597D4BF5}"/>
              </a:ext>
            </a:extLst>
          </p:cNvPr>
          <p:cNvGrpSpPr/>
          <p:nvPr/>
        </p:nvGrpSpPr>
        <p:grpSpPr>
          <a:xfrm>
            <a:off x="6425032" y="3242569"/>
            <a:ext cx="5448526" cy="2847922"/>
            <a:chOff x="6425032" y="3242569"/>
            <a:chExt cx="5448526" cy="2847922"/>
          </a:xfrm>
        </p:grpSpPr>
        <p:pic>
          <p:nvPicPr>
            <p:cNvPr id="36" name="Picture 10">
              <a:extLst>
                <a:ext uri="{FF2B5EF4-FFF2-40B4-BE49-F238E27FC236}">
                  <a16:creationId xmlns:a16="http://schemas.microsoft.com/office/drawing/2014/main" id="{DD226B65-D40F-A2E8-7903-2B99A4DEE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5032" y="3242569"/>
              <a:ext cx="5448526" cy="28479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Rectangle 1">
              <a:extLst>
                <a:ext uri="{FF2B5EF4-FFF2-40B4-BE49-F238E27FC236}">
                  <a16:creationId xmlns:a16="http://schemas.microsoft.com/office/drawing/2014/main" id="{80FB4B77-3A19-588A-FE58-F5F56994083F}"/>
                </a:ext>
              </a:extLst>
            </p:cNvPr>
            <p:cNvSpPr/>
            <p:nvPr/>
          </p:nvSpPr>
          <p:spPr>
            <a:xfrm>
              <a:off x="7492001" y="3432877"/>
              <a:ext cx="597159" cy="22393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9" name="Rectangle 7">
              <a:extLst>
                <a:ext uri="{FF2B5EF4-FFF2-40B4-BE49-F238E27FC236}">
                  <a16:creationId xmlns:a16="http://schemas.microsoft.com/office/drawing/2014/main" id="{A4BDB9B8-F3CF-0F69-E465-AB95DE61C6C1}"/>
                </a:ext>
              </a:extLst>
            </p:cNvPr>
            <p:cNvSpPr/>
            <p:nvPr/>
          </p:nvSpPr>
          <p:spPr>
            <a:xfrm>
              <a:off x="10238290" y="3824046"/>
              <a:ext cx="1346401" cy="2469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5" name="Rectangle 9">
              <a:extLst>
                <a:ext uri="{FF2B5EF4-FFF2-40B4-BE49-F238E27FC236}">
                  <a16:creationId xmlns:a16="http://schemas.microsoft.com/office/drawing/2014/main" id="{2A362CEB-09A1-E854-B3F6-E691BC12E258}"/>
                </a:ext>
              </a:extLst>
            </p:cNvPr>
            <p:cNvSpPr/>
            <p:nvPr/>
          </p:nvSpPr>
          <p:spPr>
            <a:xfrm>
              <a:off x="8967376" y="4419593"/>
              <a:ext cx="584815" cy="2469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6" name="Rectangle 11">
              <a:extLst>
                <a:ext uri="{FF2B5EF4-FFF2-40B4-BE49-F238E27FC236}">
                  <a16:creationId xmlns:a16="http://schemas.microsoft.com/office/drawing/2014/main" id="{A965319C-069C-8A1C-04FB-D92E536338AD}"/>
                </a:ext>
              </a:extLst>
            </p:cNvPr>
            <p:cNvSpPr/>
            <p:nvPr/>
          </p:nvSpPr>
          <p:spPr>
            <a:xfrm>
              <a:off x="7545860" y="5165283"/>
              <a:ext cx="584815" cy="2469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6E4A6F5B-F1AB-8C97-3697-8A60943A555B}"/>
                </a:ext>
              </a:extLst>
            </p:cNvPr>
            <p:cNvSpPr/>
            <p:nvPr/>
          </p:nvSpPr>
          <p:spPr>
            <a:xfrm>
              <a:off x="7638515" y="5577972"/>
              <a:ext cx="584815" cy="2469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56" name="Rectangle 15">
            <a:extLst>
              <a:ext uri="{FF2B5EF4-FFF2-40B4-BE49-F238E27FC236}">
                <a16:creationId xmlns:a16="http://schemas.microsoft.com/office/drawing/2014/main" id="{C52B06C4-D950-B1E2-67C0-41A9B1E3A452}"/>
              </a:ext>
            </a:extLst>
          </p:cNvPr>
          <p:cNvSpPr/>
          <p:nvPr/>
        </p:nvSpPr>
        <p:spPr>
          <a:xfrm>
            <a:off x="773422" y="3777950"/>
            <a:ext cx="4638687" cy="4948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16">
            <a:extLst>
              <a:ext uri="{FF2B5EF4-FFF2-40B4-BE49-F238E27FC236}">
                <a16:creationId xmlns:a16="http://schemas.microsoft.com/office/drawing/2014/main" id="{CB6605F0-0014-199F-948F-C20C3D7C18B6}"/>
              </a:ext>
            </a:extLst>
          </p:cNvPr>
          <p:cNvSpPr/>
          <p:nvPr/>
        </p:nvSpPr>
        <p:spPr>
          <a:xfrm>
            <a:off x="905843" y="3849620"/>
            <a:ext cx="848278" cy="3516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Web</a:t>
            </a:r>
          </a:p>
        </p:txBody>
      </p:sp>
      <p:sp>
        <p:nvSpPr>
          <p:cNvPr id="58" name="Rectangle 17">
            <a:extLst>
              <a:ext uri="{FF2B5EF4-FFF2-40B4-BE49-F238E27FC236}">
                <a16:creationId xmlns:a16="http://schemas.microsoft.com/office/drawing/2014/main" id="{425F9455-E365-0885-12D7-FA9844B2BC45}"/>
              </a:ext>
            </a:extLst>
          </p:cNvPr>
          <p:cNvSpPr/>
          <p:nvPr/>
        </p:nvSpPr>
        <p:spPr>
          <a:xfrm>
            <a:off x="2045938" y="3849620"/>
            <a:ext cx="848278" cy="3516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DNS</a:t>
            </a:r>
          </a:p>
        </p:txBody>
      </p:sp>
      <p:sp>
        <p:nvSpPr>
          <p:cNvPr id="59" name="Rectangle 18">
            <a:extLst>
              <a:ext uri="{FF2B5EF4-FFF2-40B4-BE49-F238E27FC236}">
                <a16:creationId xmlns:a16="http://schemas.microsoft.com/office/drawing/2014/main" id="{181471FD-A3A7-A1DF-68BD-821B5A089D4E}"/>
              </a:ext>
            </a:extLst>
          </p:cNvPr>
          <p:cNvSpPr/>
          <p:nvPr/>
        </p:nvSpPr>
        <p:spPr>
          <a:xfrm>
            <a:off x="3161925" y="3851341"/>
            <a:ext cx="848278" cy="3516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Email</a:t>
            </a:r>
          </a:p>
        </p:txBody>
      </p:sp>
      <p:sp>
        <p:nvSpPr>
          <p:cNvPr id="60" name="Rectangle 19">
            <a:extLst>
              <a:ext uri="{FF2B5EF4-FFF2-40B4-BE49-F238E27FC236}">
                <a16:creationId xmlns:a16="http://schemas.microsoft.com/office/drawing/2014/main" id="{BBE3BB8B-90CD-2848-D9E8-9A54A1D6CF67}"/>
              </a:ext>
            </a:extLst>
          </p:cNvPr>
          <p:cNvSpPr/>
          <p:nvPr/>
        </p:nvSpPr>
        <p:spPr>
          <a:xfrm>
            <a:off x="4234814" y="3855634"/>
            <a:ext cx="976193" cy="3516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Object</a:t>
            </a:r>
            <a:endParaRPr 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1" name="Picture 21">
            <a:extLst>
              <a:ext uri="{FF2B5EF4-FFF2-40B4-BE49-F238E27FC236}">
                <a16:creationId xmlns:a16="http://schemas.microsoft.com/office/drawing/2014/main" id="{583AB081-D1D9-A90F-9573-F7C91A267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74" y="3066844"/>
            <a:ext cx="677491" cy="677491"/>
          </a:xfrm>
          <a:prstGeom prst="rect">
            <a:avLst/>
          </a:prstGeom>
        </p:spPr>
      </p:pic>
      <p:pic>
        <p:nvPicPr>
          <p:cNvPr id="62" name="Picture 23">
            <a:extLst>
              <a:ext uri="{FF2B5EF4-FFF2-40B4-BE49-F238E27FC236}">
                <a16:creationId xmlns:a16="http://schemas.microsoft.com/office/drawing/2014/main" id="{111B6757-5560-79B5-8EB3-75AF6D60D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118" y="3066843"/>
            <a:ext cx="677491" cy="677491"/>
          </a:xfrm>
          <a:prstGeom prst="rect">
            <a:avLst/>
          </a:prstGeom>
        </p:spPr>
      </p:pic>
      <p:pic>
        <p:nvPicPr>
          <p:cNvPr id="63" name="Picture 25">
            <a:extLst>
              <a:ext uri="{FF2B5EF4-FFF2-40B4-BE49-F238E27FC236}">
                <a16:creationId xmlns:a16="http://schemas.microsoft.com/office/drawing/2014/main" id="{FCA190EE-AEE7-79AF-BA67-C02EEBEEA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198" y="3072673"/>
            <a:ext cx="677491" cy="677491"/>
          </a:xfrm>
          <a:prstGeom prst="rect">
            <a:avLst/>
          </a:prstGeom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D2A14225-327C-0090-A0C9-81A2033BCB12}"/>
              </a:ext>
            </a:extLst>
          </p:cNvPr>
          <p:cNvSpPr txBox="1"/>
          <p:nvPr/>
        </p:nvSpPr>
        <p:spPr>
          <a:xfrm>
            <a:off x="711500" y="2631891"/>
            <a:ext cx="4082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Various</a:t>
            </a:r>
            <a:r>
              <a:rPr lang="zh-CN" altLang="en-US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hosting</a:t>
            </a:r>
            <a:r>
              <a:rPr lang="zh-CN" altLang="en-US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service</a:t>
            </a:r>
            <a:r>
              <a:rPr lang="zh-CN" altLang="en-US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types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8" name="Picture 4" descr="OBJECT STORAGE SERVICE | DETASAD - ICT Services in Saudi Arabia">
            <a:extLst>
              <a:ext uri="{FF2B5EF4-FFF2-40B4-BE49-F238E27FC236}">
                <a16:creationId xmlns:a16="http://schemas.microsoft.com/office/drawing/2014/main" id="{B47BC971-E9B5-32A2-B74E-C6F82586B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t="13585" r="14408" b="13008"/>
          <a:stretch/>
        </p:blipFill>
        <p:spPr bwMode="auto">
          <a:xfrm>
            <a:off x="4360990" y="3043825"/>
            <a:ext cx="717062" cy="7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圆角矩形 65">
            <a:extLst>
              <a:ext uri="{FF2B5EF4-FFF2-40B4-BE49-F238E27FC236}">
                <a16:creationId xmlns:a16="http://schemas.microsoft.com/office/drawing/2014/main" id="{42E1EAE6-867B-AB2F-B9FE-D5C900D8F964}"/>
              </a:ext>
            </a:extLst>
          </p:cNvPr>
          <p:cNvSpPr/>
          <p:nvPr/>
        </p:nvSpPr>
        <p:spPr>
          <a:xfrm>
            <a:off x="647879" y="5501077"/>
            <a:ext cx="1354670" cy="3212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FB14000F-6749-9A99-1E59-B75585442F1D}"/>
              </a:ext>
            </a:extLst>
          </p:cNvPr>
          <p:cNvSpPr txBox="1"/>
          <p:nvPr/>
        </p:nvSpPr>
        <p:spPr>
          <a:xfrm>
            <a:off x="630123" y="5544155"/>
            <a:ext cx="14586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 err="1">
                <a:solidFill>
                  <a:schemeClr val="accent4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user.domain.com</a:t>
            </a:r>
            <a:endParaRPr lang="zh-CN" alt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28BFE438-DA77-AA5F-B361-7385B44C9CDC}"/>
              </a:ext>
            </a:extLst>
          </p:cNvPr>
          <p:cNvSpPr txBox="1"/>
          <p:nvPr/>
        </p:nvSpPr>
        <p:spPr>
          <a:xfrm>
            <a:off x="711500" y="4656531"/>
            <a:ext cx="4972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Various</a:t>
            </a:r>
            <a:r>
              <a:rPr lang="zh-CN" altLang="en-US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domain</a:t>
            </a:r>
            <a:r>
              <a:rPr lang="zh-CN" altLang="en-US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hosting</a:t>
            </a:r>
            <a:r>
              <a:rPr lang="zh-CN" altLang="en-US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strategies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CD5B0EC5-8185-09BF-94A8-6382F287A58B}"/>
              </a:ext>
            </a:extLst>
          </p:cNvPr>
          <p:cNvSpPr/>
          <p:nvPr/>
        </p:nvSpPr>
        <p:spPr>
          <a:xfrm>
            <a:off x="2752562" y="5256352"/>
            <a:ext cx="2221213" cy="3212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Change</a:t>
            </a:r>
            <a:r>
              <a:rPr lang="zh-CN" altLang="en-US" sz="11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1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r>
              <a:rPr lang="zh-CN" altLang="en-US" sz="11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1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name</a:t>
            </a:r>
            <a:r>
              <a:rPr lang="zh-CN" altLang="en-US" sz="11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1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servers</a:t>
            </a:r>
            <a:endParaRPr lang="zh-CN" altLang="en-US" sz="11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D0C49F7E-A67E-00A8-2AE3-2260A0458B70}"/>
              </a:ext>
            </a:extLst>
          </p:cNvPr>
          <p:cNvSpPr/>
          <p:nvPr/>
        </p:nvSpPr>
        <p:spPr>
          <a:xfrm>
            <a:off x="2752563" y="5805497"/>
            <a:ext cx="2221212" cy="3212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Add</a:t>
            </a:r>
            <a:r>
              <a:rPr lang="zh-CN" altLang="en-US" sz="11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1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canonical</a:t>
            </a:r>
            <a:r>
              <a:rPr lang="zh-CN" altLang="en-US" sz="11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1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names</a:t>
            </a:r>
            <a:endParaRPr lang="zh-CN" altLang="en-US" sz="11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30" name="Picture 6" descr="What is Route53 in AWS and Why you consider it as your DNS?">
            <a:extLst>
              <a:ext uri="{FF2B5EF4-FFF2-40B4-BE49-F238E27FC236}">
                <a16:creationId xmlns:a16="http://schemas.microsoft.com/office/drawing/2014/main" id="{BC2671D9-2425-6319-6933-52C197659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98" y="5212496"/>
            <a:ext cx="897834" cy="4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3D3C5F95-1DD7-8104-FD7A-A5A120584C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8032" y="5822368"/>
            <a:ext cx="756582" cy="283718"/>
          </a:xfrm>
          <a:prstGeom prst="rect">
            <a:avLst/>
          </a:prstGeom>
        </p:spPr>
      </p:pic>
      <p:sp>
        <p:nvSpPr>
          <p:cNvPr id="80" name="右箭头 79">
            <a:extLst>
              <a:ext uri="{FF2B5EF4-FFF2-40B4-BE49-F238E27FC236}">
                <a16:creationId xmlns:a16="http://schemas.microsoft.com/office/drawing/2014/main" id="{9EB91AE9-458C-FB39-F59B-1B7D931D6B38}"/>
              </a:ext>
            </a:extLst>
          </p:cNvPr>
          <p:cNvSpPr/>
          <p:nvPr/>
        </p:nvSpPr>
        <p:spPr>
          <a:xfrm rot="20522036">
            <a:off x="2239979" y="5448376"/>
            <a:ext cx="337959" cy="138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1" name="右箭头 80">
            <a:extLst>
              <a:ext uri="{FF2B5EF4-FFF2-40B4-BE49-F238E27FC236}">
                <a16:creationId xmlns:a16="http://schemas.microsoft.com/office/drawing/2014/main" id="{9FFC750A-D199-D5D7-3F8F-BD976F8453AD}"/>
              </a:ext>
            </a:extLst>
          </p:cNvPr>
          <p:cNvSpPr/>
          <p:nvPr/>
        </p:nvSpPr>
        <p:spPr>
          <a:xfrm rot="1947005">
            <a:off x="2224368" y="5736006"/>
            <a:ext cx="337959" cy="138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83542BEC-41F4-0891-0123-E407DF03D9D0}"/>
              </a:ext>
            </a:extLst>
          </p:cNvPr>
          <p:cNvSpPr txBox="1"/>
          <p:nvPr/>
        </p:nvSpPr>
        <p:spPr>
          <a:xfrm>
            <a:off x="6333206" y="2631891"/>
            <a:ext cx="5448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Ad-hoc</a:t>
            </a:r>
            <a:r>
              <a:rPr lang="zh-CN" altLang="en-US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kern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hacktivity</a:t>
            </a:r>
            <a:r>
              <a:rPr lang="zh-CN" altLang="en-US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reports</a:t>
            </a:r>
            <a:r>
              <a:rPr lang="zh-CN" altLang="en-US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on</a:t>
            </a:r>
            <a:r>
              <a:rPr lang="zh-CN" altLang="en-US" b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kern="2200" dirty="0" err="1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HackerOne</a:t>
            </a:r>
            <a:endParaRPr lang="zh-CN" altLang="en-US" b="1" kern="2200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46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5" grpId="0"/>
      <p:bldP spid="66" grpId="0" animBg="1"/>
      <p:bldP spid="70" grpId="0"/>
      <p:bldP spid="71" grpId="0"/>
      <p:bldP spid="72" grpId="0" animBg="1"/>
      <p:bldP spid="76" grpId="0" animBg="1"/>
      <p:bldP spid="80" grpId="0" animBg="1"/>
      <p:bldP spid="81" grpId="0" animBg="1"/>
      <p:bldP spid="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Motivation</a:t>
            </a:r>
            <a:endParaRPr 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6CE893D-8835-3D9D-3997-9C48FDD4386B}"/>
              </a:ext>
            </a:extLst>
          </p:cNvPr>
          <p:cNvSpPr txBox="1"/>
          <p:nvPr/>
        </p:nvSpPr>
        <p:spPr>
          <a:xfrm>
            <a:off x="838199" y="1347922"/>
            <a:ext cx="10640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1000"/>
              </a:spcBef>
              <a:buFont typeface="+mj-lt"/>
              <a:buAutoNum type="arabicPeriod" startAt="2"/>
            </a:pP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efficient detection system is absent for quickly digging out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vulnerable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domains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wild</a:t>
            </a:r>
            <a:endParaRPr lang="zh-CN" altLang="en-US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FDE6118-6254-961B-D35A-BF72FB08F911}"/>
              </a:ext>
            </a:extLst>
          </p:cNvPr>
          <p:cNvSpPr/>
          <p:nvPr/>
        </p:nvSpPr>
        <p:spPr>
          <a:xfrm>
            <a:off x="4000864" y="5127159"/>
            <a:ext cx="6439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2400"/>
              </a:spcBef>
            </a:pPr>
            <a:r>
              <a:rPr lang="en-US" altLang="zh-CN" sz="2400" b="1" dirty="0">
                <a:solidFill>
                  <a:srgbClr val="0072B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Previous</a:t>
            </a:r>
            <a:r>
              <a:rPr lang="zh-CN" altLang="en-US" sz="2400" b="1" dirty="0">
                <a:solidFill>
                  <a:srgbClr val="0072B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72B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work:</a:t>
            </a:r>
            <a:r>
              <a:rPr lang="zh-CN" altLang="en-US" sz="2400" b="1" dirty="0">
                <a:solidFill>
                  <a:srgbClr val="0072B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72B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active DNS resolution</a:t>
            </a:r>
          </a:p>
          <a:p>
            <a:pPr lvl="1"/>
            <a:r>
              <a:rPr lang="en-US" altLang="zh-CN" sz="2000" dirty="0">
                <a:solidFill>
                  <a:srgbClr val="0072B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[</a:t>
            </a:r>
            <a:r>
              <a:rPr lang="en-US" altLang="zh-CN" sz="2000" dirty="0" err="1">
                <a:solidFill>
                  <a:srgbClr val="0072B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Daiping</a:t>
            </a:r>
            <a:r>
              <a:rPr lang="en-US" altLang="zh-CN" sz="2000" dirty="0">
                <a:solidFill>
                  <a:srgbClr val="0072B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2016, </a:t>
            </a:r>
            <a:r>
              <a:rPr lang="en-US" altLang="zh-CN" sz="2000" dirty="0" err="1">
                <a:solidFill>
                  <a:srgbClr val="0072B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Eihal</a:t>
            </a:r>
            <a:r>
              <a:rPr lang="en-US" altLang="zh-CN" sz="2000" dirty="0">
                <a:solidFill>
                  <a:srgbClr val="0072B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2020 , Marco 2021]</a:t>
            </a:r>
          </a:p>
        </p:txBody>
      </p:sp>
      <p:pic>
        <p:nvPicPr>
          <p:cNvPr id="13" name="Picture 14" descr="Realize the power of the network">
            <a:extLst>
              <a:ext uri="{FF2B5EF4-FFF2-40B4-BE49-F238E27FC236}">
                <a16:creationId xmlns:a16="http://schemas.microsoft.com/office/drawing/2014/main" id="{B8002053-BD61-9383-9EB1-D33C1A49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772" y="5008181"/>
            <a:ext cx="888419" cy="88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018C6A-5887-BA42-B4FD-696C42EE4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31" y="3438345"/>
            <a:ext cx="3306749" cy="3139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28A6BBF-9BD5-EE4D-FEA8-FC39EAEDB608}"/>
              </a:ext>
            </a:extLst>
          </p:cNvPr>
          <p:cNvSpPr txBox="1"/>
          <p:nvPr/>
        </p:nvSpPr>
        <p:spPr>
          <a:xfrm>
            <a:off x="838199" y="2411637"/>
            <a:ext cx="8283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Large</a:t>
            </a:r>
            <a:r>
              <a:rPr lang="zh-CN" altLang="en-US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companies</a:t>
            </a:r>
            <a:r>
              <a:rPr lang="zh-CN" altLang="en-US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have</a:t>
            </a:r>
            <a:r>
              <a:rPr lang="zh-CN" altLang="en-US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thousands</a:t>
            </a:r>
            <a:r>
              <a:rPr lang="zh-CN" altLang="en-US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of</a:t>
            </a:r>
            <a:r>
              <a:rPr lang="zh-CN" altLang="en-US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subdomains,</a:t>
            </a:r>
            <a:r>
              <a:rPr lang="zh-CN" altLang="en-US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with</a:t>
            </a:r>
            <a:r>
              <a:rPr lang="zh-CN" altLang="en-US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DNS</a:t>
            </a:r>
            <a:r>
              <a:rPr lang="zh-CN" altLang="en-US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chains</a:t>
            </a:r>
            <a:r>
              <a:rPr lang="zh-CN" altLang="en-US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changing</a:t>
            </a:r>
            <a:r>
              <a:rPr lang="zh-CN" altLang="en-US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kern="22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frequently</a:t>
            </a:r>
            <a:endParaRPr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117627A-6AD5-1EE6-033C-835A641683C5}"/>
              </a:ext>
            </a:extLst>
          </p:cNvPr>
          <p:cNvSpPr txBox="1"/>
          <p:nvPr/>
        </p:nvSpPr>
        <p:spPr>
          <a:xfrm>
            <a:off x="4475634" y="3803602"/>
            <a:ext cx="7305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How</a:t>
            </a:r>
            <a:r>
              <a:rPr lang="zh-CN" altLang="en-US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to</a:t>
            </a:r>
            <a:r>
              <a:rPr lang="zh-CN" altLang="en-US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timely</a:t>
            </a:r>
            <a:r>
              <a:rPr lang="zh-CN" altLang="en-US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detect</a:t>
            </a:r>
            <a:r>
              <a:rPr lang="zh-CN" altLang="en-US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vulnerable</a:t>
            </a:r>
            <a:r>
              <a:rPr lang="zh-CN" altLang="en-US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domains</a:t>
            </a:r>
            <a:r>
              <a:rPr lang="zh-CN" altLang="en-US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among</a:t>
            </a:r>
            <a:r>
              <a:rPr lang="zh-CN" altLang="en-US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i="1" kern="22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  <a:sym typeface="+mn-ea"/>
              </a:rPr>
              <a:t>them?</a:t>
            </a:r>
            <a:endParaRPr lang="zh-CN" altLang="en-US" sz="2400" b="1" i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94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7031A-03EF-E8B9-4C3F-98163628741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17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1DC88C1-1005-AB56-3BB4-0F96BF8388CA}"/>
              </a:ext>
            </a:extLst>
          </p:cNvPr>
          <p:cNvSpPr txBox="1"/>
          <p:nvPr/>
        </p:nvSpPr>
        <p:spPr>
          <a:xfrm>
            <a:off x="845877" y="2764715"/>
            <a:ext cx="10500246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discover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hosting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services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en-US" altLang="zh-CN" sz="3600" b="1" dirty="0">
              <a:solidFill>
                <a:schemeClr val="accent2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>
              <a:spcBef>
                <a:spcPts val="1000"/>
              </a:spcBef>
            </a:pP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detect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vulnerable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domains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timely?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2393E81-C747-CFBC-8BA9-B4DA279FD143}"/>
              </a:ext>
            </a:extLst>
          </p:cNvPr>
          <p:cNvSpPr txBox="1"/>
          <p:nvPr/>
        </p:nvSpPr>
        <p:spPr>
          <a:xfrm>
            <a:off x="1274009" y="4501132"/>
            <a:ext cx="96439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altLang="zh-CN" sz="2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 characteristics</a:t>
            </a:r>
            <a:r>
              <a:rPr lang="en-US" altLang="zh-CN" sz="2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of hosting services and the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DNS chains</a:t>
            </a:r>
            <a:r>
              <a:rPr lang="en-US" altLang="zh-CN" sz="2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of domains are</a:t>
            </a:r>
            <a:r>
              <a:rPr lang="zh-CN" altLang="en-US" sz="2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logged</a:t>
            </a:r>
            <a:r>
              <a:rPr lang="zh-CN" altLang="en-US" sz="2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 DNS traffic.</a:t>
            </a:r>
          </a:p>
        </p:txBody>
      </p:sp>
    </p:spTree>
    <p:extLst>
      <p:ext uri="{BB962C8B-B14F-4D97-AF65-F5344CB8AC3E}">
        <p14:creationId xmlns:p14="http://schemas.microsoft.com/office/powerpoint/2010/main" val="41062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Empirical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Observations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6CE893D-8835-3D9D-3997-9C48FDD4386B}"/>
              </a:ext>
            </a:extLst>
          </p:cNvPr>
          <p:cNvSpPr txBox="1"/>
          <p:nvPr/>
        </p:nvSpPr>
        <p:spPr>
          <a:xfrm>
            <a:off x="838199" y="1347922"/>
            <a:ext cx="10515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O1.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Similar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endpoint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naming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conventions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12D7AAE6-B320-B5D1-6D1A-CC15C2E7BDAD}"/>
              </a:ext>
            </a:extLst>
          </p:cNvPr>
          <p:cNvSpPr/>
          <p:nvPr/>
        </p:nvSpPr>
        <p:spPr>
          <a:xfrm>
            <a:off x="3369467" y="3645104"/>
            <a:ext cx="4822142" cy="339983"/>
          </a:xfrm>
          <a:prstGeom prst="rect">
            <a:avLst/>
          </a:prstGeom>
          <a:solidFill>
            <a:schemeClr val="bg1">
              <a:lumMod val="95000"/>
            </a:schemeClr>
          </a:solidFill>
          <a:ln w="222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44B48B42-C001-9F48-418E-DB2CABCD17B2}"/>
              </a:ext>
            </a:extLst>
          </p:cNvPr>
          <p:cNvSpPr txBox="1"/>
          <p:nvPr/>
        </p:nvSpPr>
        <p:spPr>
          <a:xfrm>
            <a:off x="3248951" y="4069034"/>
            <a:ext cx="523385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00" dirty="0">
                <a:latin typeface=""/>
                <a:sym typeface="+mn-ea"/>
              </a:rPr>
              <a:t>www.alice.com.</a:t>
            </a:r>
            <a:r>
              <a:rPr lang="en-US" altLang="zh-CN" sz="1700" b="1" dirty="0">
                <a:solidFill>
                  <a:srgbClr val="C00000"/>
                </a:solidFill>
                <a:latin typeface=""/>
                <a:sym typeface="+mn-ea"/>
              </a:rPr>
              <a:t>s3.us-east-1.vendor-domain.com</a:t>
            </a:r>
            <a:endParaRPr lang="en-CN" sz="1700" b="1" dirty="0">
              <a:solidFill>
                <a:srgbClr val="C00000"/>
              </a:solidFill>
              <a:latin typeface="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331D9586-8C4F-3FC6-284A-B9A0F8112E7A}"/>
              </a:ext>
            </a:extLst>
          </p:cNvPr>
          <p:cNvSpPr txBox="1"/>
          <p:nvPr/>
        </p:nvSpPr>
        <p:spPr>
          <a:xfrm>
            <a:off x="5578199" y="4660987"/>
            <a:ext cx="261341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latin typeface=""/>
                <a:cs typeface="Calibri" panose="020F0502020204030204" pitchFamily="34" charset="0"/>
              </a:rPr>
              <a:t>Endpoint Pattern</a:t>
            </a:r>
            <a:endParaRPr lang="en-CN" sz="1700" b="1" dirty="0">
              <a:latin typeface=""/>
              <a:cs typeface="Calibri" panose="020F0502020204030204" pitchFamily="34" charset="0"/>
            </a:endParaRPr>
          </a:p>
        </p:txBody>
      </p:sp>
      <p:sp>
        <p:nvSpPr>
          <p:cNvPr id="6" name="Right Brace 12">
            <a:extLst>
              <a:ext uri="{FF2B5EF4-FFF2-40B4-BE49-F238E27FC236}">
                <a16:creationId xmlns:a16="http://schemas.microsoft.com/office/drawing/2014/main" id="{471EF2B3-248D-515B-7F83-EE85E6CCE809}"/>
              </a:ext>
            </a:extLst>
          </p:cNvPr>
          <p:cNvSpPr/>
          <p:nvPr/>
        </p:nvSpPr>
        <p:spPr>
          <a:xfrm rot="5400000">
            <a:off x="3918477" y="3850458"/>
            <a:ext cx="223200" cy="1397858"/>
          </a:xfrm>
          <a:prstGeom prst="rightBrac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AEC69FD2-8513-5D20-2268-15432FAE8DB7}"/>
              </a:ext>
            </a:extLst>
          </p:cNvPr>
          <p:cNvSpPr txBox="1"/>
          <p:nvPr/>
        </p:nvSpPr>
        <p:spPr>
          <a:xfrm>
            <a:off x="2964605" y="4660987"/>
            <a:ext cx="224676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00" b="1" dirty="0">
                <a:latin typeface=""/>
                <a:cs typeface="Calibri" panose="020F0502020204030204" pitchFamily="34" charset="0"/>
              </a:rPr>
              <a:t>User-defined Prefix</a:t>
            </a:r>
            <a:endParaRPr lang="en-CN" sz="1700" b="1" dirty="0">
              <a:latin typeface=""/>
              <a:cs typeface="Calibri" panose="020F0502020204030204" pitchFamily="34" charset="0"/>
            </a:endParaRPr>
          </a:p>
        </p:txBody>
      </p:sp>
      <p:sp>
        <p:nvSpPr>
          <p:cNvPr id="8" name="Right Brace 14">
            <a:extLst>
              <a:ext uri="{FF2B5EF4-FFF2-40B4-BE49-F238E27FC236}">
                <a16:creationId xmlns:a16="http://schemas.microsoft.com/office/drawing/2014/main" id="{265E9932-FD30-4CE4-3038-9DD140D6A92C}"/>
              </a:ext>
            </a:extLst>
          </p:cNvPr>
          <p:cNvSpPr/>
          <p:nvPr/>
        </p:nvSpPr>
        <p:spPr>
          <a:xfrm rot="5400000">
            <a:off x="6406744" y="2875190"/>
            <a:ext cx="223594" cy="3348000"/>
          </a:xfrm>
          <a:prstGeom prst="rightBrac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B907B09F-6F16-6C57-8D88-08F6C8F58A3A}"/>
              </a:ext>
            </a:extLst>
          </p:cNvPr>
          <p:cNvSpPr txBox="1"/>
          <p:nvPr/>
        </p:nvSpPr>
        <p:spPr>
          <a:xfrm>
            <a:off x="4369683" y="3016573"/>
            <a:ext cx="313976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00" b="1" dirty="0">
                <a:latin typeface=""/>
                <a:cs typeface="Calibri" panose="020F0502020204030204" pitchFamily="34" charset="0"/>
              </a:rPr>
              <a:t>Service Endpoint Name</a:t>
            </a:r>
            <a:endParaRPr lang="en-CN" sz="1700" b="1" dirty="0">
              <a:latin typeface=""/>
              <a:cs typeface="Calibri" panose="020F0502020204030204" pitchFamily="34" charset="0"/>
            </a:endParaRPr>
          </a:p>
        </p:txBody>
      </p:sp>
      <p:sp>
        <p:nvSpPr>
          <p:cNvPr id="12" name="Right Brace 12">
            <a:extLst>
              <a:ext uri="{FF2B5EF4-FFF2-40B4-BE49-F238E27FC236}">
                <a16:creationId xmlns:a16="http://schemas.microsoft.com/office/drawing/2014/main" id="{690A1373-9D54-BD49-C6AF-6F9D026FFD5F}"/>
              </a:ext>
            </a:extLst>
          </p:cNvPr>
          <p:cNvSpPr/>
          <p:nvPr/>
        </p:nvSpPr>
        <p:spPr>
          <a:xfrm rot="16200000">
            <a:off x="5571225" y="1530395"/>
            <a:ext cx="223200" cy="3903443"/>
          </a:xfrm>
          <a:prstGeom prst="rightBrac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9601208-2872-DCC5-AC9C-E5F33BE76521}"/>
              </a:ext>
            </a:extLst>
          </p:cNvPr>
          <p:cNvSpPr txBox="1"/>
          <p:nvPr/>
        </p:nvSpPr>
        <p:spPr>
          <a:xfrm>
            <a:off x="3336185" y="3631171"/>
            <a:ext cx="4992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Helvetica" pitchFamily="2" charset="0"/>
              </a:rPr>
              <a:t>&lt;prefix&gt;.&lt;service&gt;.&lt;region&gt;.&lt;vendor-domain&gt;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FC7BE7E-06B2-D8BF-CF29-3C085B56E0E2}"/>
              </a:ext>
            </a:extLst>
          </p:cNvPr>
          <p:cNvSpPr txBox="1"/>
          <p:nvPr/>
        </p:nvSpPr>
        <p:spPr>
          <a:xfrm>
            <a:off x="838200" y="2107444"/>
            <a:ext cx="5118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Service Endpoint Patterns 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ED93238-4567-8852-720F-A25311CD0E37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18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5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 animBg="1"/>
      <p:bldP spid="7" grpId="0"/>
      <p:bldP spid="8" grpId="0" animBg="1"/>
      <p:bldP spid="11" grpId="0"/>
      <p:bldP spid="12" grpId="0" animBg="1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5DC7ED21-24EA-235F-C7CF-9D5A52750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676" y="2517532"/>
            <a:ext cx="5968446" cy="4220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Empirical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Observations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6CE893D-8835-3D9D-3997-9C48FDD4386B}"/>
              </a:ext>
            </a:extLst>
          </p:cNvPr>
          <p:cNvSpPr txBox="1"/>
          <p:nvPr/>
        </p:nvSpPr>
        <p:spPr>
          <a:xfrm>
            <a:off x="838199" y="1347922"/>
            <a:ext cx="10503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O2.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High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dependency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number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FEFEE0F-7789-43CE-7B9A-357A901AE1F6}"/>
              </a:ext>
            </a:extLst>
          </p:cNvPr>
          <p:cNvSpPr/>
          <p:nvPr/>
        </p:nvSpPr>
        <p:spPr>
          <a:xfrm>
            <a:off x="5897039" y="5687155"/>
            <a:ext cx="28037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>
                <a:solidFill>
                  <a:srgbClr val="000000"/>
                </a:solidFill>
                <a:latin typeface="-apple-system"/>
              </a:rPr>
              <a:t>domains.gannett.map.fastly.net</a:t>
            </a:r>
            <a:endParaRPr lang="zh-CN" altLang="en-US" sz="14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8CABB02-4009-C4A7-B00F-264DF6A21B25}"/>
              </a:ext>
            </a:extLst>
          </p:cNvPr>
          <p:cNvSpPr/>
          <p:nvPr/>
        </p:nvSpPr>
        <p:spPr>
          <a:xfrm>
            <a:off x="8231111" y="4967193"/>
            <a:ext cx="40716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-apple-system"/>
              </a:rPr>
              <a:t>hz-nbu-backup.obs.cn-east-2.myhwclouds.com</a:t>
            </a:r>
            <a:endParaRPr lang="zh-CN" altLang="en-US" sz="14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0CDC364-955E-F308-4784-65799CE3E935}"/>
              </a:ext>
            </a:extLst>
          </p:cNvPr>
          <p:cNvSpPr/>
          <p:nvPr/>
        </p:nvSpPr>
        <p:spPr>
          <a:xfrm>
            <a:off x="9271929" y="4213816"/>
            <a:ext cx="3381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-apple-system"/>
              </a:rPr>
              <a:t>obs.dfvcg0.cn-east-2.myhwclouds.com</a:t>
            </a:r>
            <a:endParaRPr lang="zh-CN" altLang="en-US" sz="14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9915C1F-608F-CE0B-C387-BD3D61A46170}"/>
              </a:ext>
            </a:extLst>
          </p:cNvPr>
          <p:cNvSpPr/>
          <p:nvPr/>
        </p:nvSpPr>
        <p:spPr>
          <a:xfrm>
            <a:off x="6045093" y="3640689"/>
            <a:ext cx="21607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-apple-system"/>
              </a:rPr>
              <a:t>yelp-</a:t>
            </a:r>
            <a:r>
              <a:rPr lang="en-US" altLang="zh-CN" sz="1400" dirty="0" err="1">
                <a:solidFill>
                  <a:srgbClr val="000000"/>
                </a:solidFill>
                <a:latin typeface="-apple-system"/>
              </a:rPr>
              <a:t>com.map.fastly.net</a:t>
            </a:r>
            <a:endParaRPr lang="zh-CN" altLang="en-US" sz="14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3AE16DE-EFED-5B6A-A2B6-BCB0CD7204ED}"/>
              </a:ext>
            </a:extLst>
          </p:cNvPr>
          <p:cNvSpPr/>
          <p:nvPr/>
        </p:nvSpPr>
        <p:spPr>
          <a:xfrm>
            <a:off x="5846153" y="4813305"/>
            <a:ext cx="2558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-apple-system"/>
              </a:rPr>
              <a:t>d1vlioozhblixi.cloudfront.net</a:t>
            </a:r>
            <a:endParaRPr lang="zh-CN" altLang="en-US" sz="1400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F198F59-03EC-5E1B-2C90-D4A02ED474BE}"/>
              </a:ext>
            </a:extLst>
          </p:cNvPr>
          <p:cNvSpPr/>
          <p:nvPr/>
        </p:nvSpPr>
        <p:spPr>
          <a:xfrm>
            <a:off x="6230925" y="3922105"/>
            <a:ext cx="4000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-apple-system"/>
              </a:rPr>
              <a:t>triprd1wcuse3workspaceportal.atp.azure.com</a:t>
            </a:r>
            <a:endParaRPr lang="zh-CN" altLang="en-US" sz="1400" dirty="0"/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2F1D9417-2AF3-B741-699D-83066413ACF1}"/>
              </a:ext>
            </a:extLst>
          </p:cNvPr>
          <p:cNvSpPr txBox="1"/>
          <p:nvPr/>
        </p:nvSpPr>
        <p:spPr>
          <a:xfrm>
            <a:off x="273255" y="3761700"/>
            <a:ext cx="4989686" cy="1537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Courier" pitchFamily="2" charset="0"/>
              </a:rPr>
              <a:t>custom1.com  CNAME  prefix1.</a:t>
            </a:r>
            <a:r>
              <a:rPr lang="en-US" sz="1600" dirty="0">
                <a:solidFill>
                  <a:schemeClr val="accent1"/>
                </a:solidFill>
                <a:latin typeface="Courier" pitchFamily="2" charset="0"/>
              </a:rPr>
              <a:t>service.com</a:t>
            </a: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latin typeface="Courier" pitchFamily="2" charset="0"/>
              </a:rPr>
              <a:t>custom2.com  CNAME  prefix2.</a:t>
            </a:r>
            <a:r>
              <a:rPr lang="en-US" altLang="zh-CN" sz="1600" dirty="0">
                <a:solidFill>
                  <a:schemeClr val="accent1"/>
                </a:solidFill>
                <a:latin typeface="Courier" pitchFamily="2" charset="0"/>
              </a:rPr>
              <a:t>service.com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ourier" pitchFamily="2" charset="0"/>
              </a:rPr>
              <a:t>                ...</a:t>
            </a: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latin typeface="Courier" pitchFamily="2" charset="0"/>
              </a:rPr>
              <a:t>customN.com  CNAME  prefixN.</a:t>
            </a:r>
            <a:r>
              <a:rPr lang="en-US" altLang="zh-CN" sz="1600" dirty="0">
                <a:solidFill>
                  <a:schemeClr val="accent1"/>
                </a:solidFill>
                <a:latin typeface="Courier" pitchFamily="2" charset="0"/>
              </a:rPr>
              <a:t>service.com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60236C8-A600-A16B-D471-238CFD2C781F}"/>
              </a:ext>
            </a:extLst>
          </p:cNvPr>
          <p:cNvSpPr/>
          <p:nvPr/>
        </p:nvSpPr>
        <p:spPr>
          <a:xfrm>
            <a:off x="254661" y="3647099"/>
            <a:ext cx="5008280" cy="18999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35BCF7C-BC18-0C6C-4754-0AF739B007B5}"/>
                  </a:ext>
                </a:extLst>
              </p:cNvPr>
              <p:cNvSpPr txBox="1"/>
              <p:nvPr/>
            </p:nvSpPr>
            <p:spPr>
              <a:xfrm>
                <a:off x="1163421" y="5632248"/>
                <a:ext cx="2769925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900" b="1" i="1" smtClean="0">
                          <a:latin typeface="Cambria Math" panose="02040503050406030204" pitchFamily="18" charset="0"/>
                        </a:rPr>
                        <m:t>𝑫𝑵</m:t>
                      </m:r>
                      <m:d>
                        <m:dPr>
                          <m:ctrlPr>
                            <a:rPr kumimoji="1" lang="en-US" altLang="zh-CN" sz="19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zh-CN" altLang="en-US" sz="1900" b="1" i="1" smtClean="0">
                              <a:latin typeface="Cambria Math" panose="02040503050406030204" pitchFamily="18" charset="0"/>
                            </a:rPr>
                            <m:t>“</m:t>
                          </m:r>
                          <m:r>
                            <a:rPr kumimoji="1" lang="en-US" altLang="zh-CN" sz="1900" b="1" i="1" smtClean="0">
                              <a:latin typeface="Cambria Math" panose="02040503050406030204" pitchFamily="18" charset="0"/>
                            </a:rPr>
                            <m:t>𝒔𝒆𝒓𝒗𝒊𝒄𝒆</m:t>
                          </m:r>
                          <m:r>
                            <a:rPr kumimoji="1" lang="en-US" altLang="zh-CN" sz="19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sz="1900" b="1" i="1" smtClean="0">
                              <a:latin typeface="Cambria Math" panose="02040503050406030204" pitchFamily="18" charset="0"/>
                            </a:rPr>
                            <m:t>𝒄𝒐𝒎</m:t>
                          </m:r>
                          <m:r>
                            <a:rPr kumimoji="1" lang="en-US" altLang="zh-CN" sz="1900" b="1" i="1" smtClean="0">
                              <a:latin typeface="Cambria Math" panose="02040503050406030204" pitchFamily="18" charset="0"/>
                            </a:rPr>
                            <m:t>”</m:t>
                          </m:r>
                        </m:e>
                      </m:d>
                      <m:r>
                        <a:rPr kumimoji="1" lang="en-US" altLang="zh-CN" sz="19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9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kumimoji="1" lang="en-US" altLang="zh-CN" sz="1900" b="1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35BCF7C-BC18-0C6C-4754-0AF739B00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421" y="5632248"/>
                <a:ext cx="2769925" cy="292388"/>
              </a:xfrm>
              <a:prstGeom prst="rect">
                <a:avLst/>
              </a:prstGeom>
              <a:blipFill>
                <a:blip r:embed="rId4"/>
                <a:stretch>
                  <a:fillRect l="-1826" r="-1826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2CF1DEC7-C09A-895A-EA39-1F7632AFE664}"/>
              </a:ext>
            </a:extLst>
          </p:cNvPr>
          <p:cNvSpPr txBox="1"/>
          <p:nvPr/>
        </p:nvSpPr>
        <p:spPr>
          <a:xfrm>
            <a:off x="838200" y="2148200"/>
            <a:ext cx="7392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One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service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apex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domain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may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serve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thousands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of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customers’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"/>
                <a:cs typeface="Calibri" panose="020F0502020204030204" pitchFamily="34" charset="0"/>
              </a:rPr>
              <a:t>domains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C56A57A-0203-C249-262B-43BCFED7629A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19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1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BCB5C5C-2B09-FC0E-FCA3-30C0AEFE1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4" r="52023" b="11243"/>
          <a:stretch/>
        </p:blipFill>
        <p:spPr bwMode="auto">
          <a:xfrm>
            <a:off x="6250863" y="3733142"/>
            <a:ext cx="4865908" cy="29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25B1A-25B3-B14C-B954-222686A3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2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8167FA0-EB2B-754C-B973-62FAB45B7A5C}"/>
              </a:ext>
            </a:extLst>
          </p:cNvPr>
          <p:cNvSpPr txBox="1">
            <a:spLocks/>
          </p:cNvSpPr>
          <p:nvPr/>
        </p:nvSpPr>
        <p:spPr>
          <a:xfrm>
            <a:off x="838200" y="1179444"/>
            <a:ext cx="10515600" cy="5511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 name system (DNS)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Entry point of many Internet activities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Security guarantee of multiple application services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names are widely registered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Name</a:t>
            </a:r>
            <a:endParaRPr 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FD7B22-D52F-51EA-39B5-4B716DF47820}"/>
              </a:ext>
            </a:extLst>
          </p:cNvPr>
          <p:cNvSpPr/>
          <p:nvPr/>
        </p:nvSpPr>
        <p:spPr>
          <a:xfrm>
            <a:off x="844221" y="5064099"/>
            <a:ext cx="4975200" cy="16288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544EF-1504-36D9-B12C-F7AF996B1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702" y="5304738"/>
            <a:ext cx="1108878" cy="1108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0D25C2-361A-801D-4605-477E5484F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069" y="5153199"/>
            <a:ext cx="511633" cy="5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atabase storage  free icon">
            <a:extLst>
              <a:ext uri="{FF2B5EF4-FFF2-40B4-BE49-F238E27FC236}">
                <a16:creationId xmlns:a16="http://schemas.microsoft.com/office/drawing/2014/main" id="{6308937C-D31F-3A50-8052-12EF6B8F6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580" y="6140080"/>
            <a:ext cx="529839" cy="5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B705BD03-B5C7-CB11-CCA2-168B36C67AAD}"/>
              </a:ext>
            </a:extLst>
          </p:cNvPr>
          <p:cNvSpPr/>
          <p:nvPr/>
        </p:nvSpPr>
        <p:spPr>
          <a:xfrm rot="9406992">
            <a:off x="2422028" y="4630734"/>
            <a:ext cx="1503282" cy="2010533"/>
          </a:xfrm>
          <a:prstGeom prst="arc">
            <a:avLst>
              <a:gd name="adj1" fmla="val 16793018"/>
              <a:gd name="adj2" fmla="val 153323"/>
            </a:avLst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64F70AE-8ADD-CD23-B7F9-0420813491C6}"/>
              </a:ext>
            </a:extLst>
          </p:cNvPr>
          <p:cNvSpPr/>
          <p:nvPr/>
        </p:nvSpPr>
        <p:spPr>
          <a:xfrm rot="20853286">
            <a:off x="2602605" y="5091117"/>
            <a:ext cx="1503282" cy="2010533"/>
          </a:xfrm>
          <a:prstGeom prst="arc">
            <a:avLst>
              <a:gd name="adj1" fmla="val 16793018"/>
              <a:gd name="adj2" fmla="val 153323"/>
            </a:avLst>
          </a:prstGeom>
          <a:ln w="254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1457BB-DCC2-C9C7-FEA5-3EBA2252EE07}"/>
              </a:ext>
            </a:extLst>
          </p:cNvPr>
          <p:cNvSpPr txBox="1"/>
          <p:nvPr/>
        </p:nvSpPr>
        <p:spPr>
          <a:xfrm>
            <a:off x="3842711" y="5270515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ucida Sans Typewriter" panose="020B0509030504030204" pitchFamily="49" charset="77"/>
              </a:rPr>
              <a:t>dns-oarc.net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5664EE-57E5-C894-63F0-8070CA09E5AA}"/>
              </a:ext>
            </a:extLst>
          </p:cNvPr>
          <p:cNvSpPr txBox="1"/>
          <p:nvPr/>
        </p:nvSpPr>
        <p:spPr>
          <a:xfrm>
            <a:off x="1514189" y="6275116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>
                <a:latin typeface="Lucida Sans Typewriter" panose="020B0509030504030204" pitchFamily="49" charset="77"/>
              </a:rPr>
              <a:t>64.191.0.66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DBE59C-745F-75D8-4C71-B2D566C1BC6B}"/>
              </a:ext>
            </a:extLst>
          </p:cNvPr>
          <p:cNvSpPr/>
          <p:nvPr/>
        </p:nvSpPr>
        <p:spPr>
          <a:xfrm>
            <a:off x="971599" y="5128924"/>
            <a:ext cx="847300" cy="35162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939938-BEB8-9F13-9EE6-76F9E92245EB}"/>
              </a:ext>
            </a:extLst>
          </p:cNvPr>
          <p:cNvSpPr/>
          <p:nvPr/>
        </p:nvSpPr>
        <p:spPr>
          <a:xfrm>
            <a:off x="838200" y="4471532"/>
            <a:ext cx="4975200" cy="4948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33BB51-93CE-CDAA-8D53-0A46F8E6E111}"/>
              </a:ext>
            </a:extLst>
          </p:cNvPr>
          <p:cNvSpPr/>
          <p:nvPr/>
        </p:nvSpPr>
        <p:spPr>
          <a:xfrm>
            <a:off x="970621" y="4543202"/>
            <a:ext cx="848278" cy="3516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767BD6-E259-007F-C637-4744345AE433}"/>
              </a:ext>
            </a:extLst>
          </p:cNvPr>
          <p:cNvSpPr/>
          <p:nvPr/>
        </p:nvSpPr>
        <p:spPr>
          <a:xfrm>
            <a:off x="2110716" y="4543202"/>
            <a:ext cx="848278" cy="3516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CDN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42EC0F-A192-23A8-EEC1-5697DB56F9EC}"/>
              </a:ext>
            </a:extLst>
          </p:cNvPr>
          <p:cNvSpPr/>
          <p:nvPr/>
        </p:nvSpPr>
        <p:spPr>
          <a:xfrm>
            <a:off x="3226703" y="4544923"/>
            <a:ext cx="848278" cy="3516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Email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D73571-ED77-764B-C180-01580205B965}"/>
              </a:ext>
            </a:extLst>
          </p:cNvPr>
          <p:cNvSpPr/>
          <p:nvPr/>
        </p:nvSpPr>
        <p:spPr>
          <a:xfrm>
            <a:off x="4299592" y="4549216"/>
            <a:ext cx="1387916" cy="3516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Certificate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6E127B4-032E-F4FB-32AC-276103F1B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452" y="3760426"/>
            <a:ext cx="677491" cy="6774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A95CB8-4CE6-A299-FEF7-D762553BB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6896" y="3760425"/>
            <a:ext cx="677491" cy="6774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6C04D2-6B28-8EC9-222A-F0F130FCE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976" y="3766255"/>
            <a:ext cx="677491" cy="6774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5BD898-2838-40A3-4C02-BB517D05C0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8395" y="3764399"/>
            <a:ext cx="738629" cy="7386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FBDC1E-8EF5-6927-AE3D-2B916E8EFEFE}"/>
              </a:ext>
            </a:extLst>
          </p:cNvPr>
          <p:cNvSpPr txBox="1"/>
          <p:nvPr/>
        </p:nvSpPr>
        <p:spPr>
          <a:xfrm>
            <a:off x="9086036" y="6447190"/>
            <a:ext cx="1983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Cited from </a:t>
            </a:r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  <a:hlinkClick r:id="rId11"/>
              </a:rPr>
              <a:t>verisign.com/dnib</a:t>
            </a:r>
            <a:endParaRPr lang="en-US" sz="1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6DB48B-5DC4-DA06-EB10-AB2AC1C1A62D}"/>
              </a:ext>
            </a:extLst>
          </p:cNvPr>
          <p:cNvSpPr/>
          <p:nvPr/>
        </p:nvSpPr>
        <p:spPr>
          <a:xfrm>
            <a:off x="838200" y="3760426"/>
            <a:ext cx="4975200" cy="2930026"/>
          </a:xfrm>
          <a:prstGeom prst="rect">
            <a:avLst/>
          </a:prstGeom>
          <a:noFill/>
          <a:ln w="63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3F3181-4791-9FCE-7118-4CC03D3030D9}"/>
              </a:ext>
            </a:extLst>
          </p:cNvPr>
          <p:cNvSpPr/>
          <p:nvPr/>
        </p:nvSpPr>
        <p:spPr>
          <a:xfrm>
            <a:off x="6329187" y="3760425"/>
            <a:ext cx="4679239" cy="2930026"/>
          </a:xfrm>
          <a:prstGeom prst="rect">
            <a:avLst/>
          </a:prstGeom>
          <a:noFill/>
          <a:ln w="63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4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0" grpId="1"/>
      <p:bldP spid="21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7031A-03EF-E8B9-4C3F-98163628741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20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1DC88C1-1005-AB56-3BB4-0F96BF8388CA}"/>
              </a:ext>
            </a:extLst>
          </p:cNvPr>
          <p:cNvSpPr txBox="1"/>
          <p:nvPr/>
        </p:nvSpPr>
        <p:spPr>
          <a:xfrm>
            <a:off x="845877" y="2959349"/>
            <a:ext cx="105002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Our</a:t>
            </a:r>
            <a:r>
              <a:rPr lang="zh-CN" altLang="en-US" sz="40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solution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683653D-4F36-DE1A-9784-D5EC66DBF8A5}"/>
              </a:ext>
            </a:extLst>
          </p:cNvPr>
          <p:cNvSpPr txBox="1"/>
          <p:nvPr/>
        </p:nvSpPr>
        <p:spPr>
          <a:xfrm>
            <a:off x="1664515" y="4136662"/>
            <a:ext cx="88629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utomate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approach to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discovering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services and vulnerable domains using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passive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DNS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traffic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9150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7699DE-58B0-078E-7540-71C6456DE18E}"/>
              </a:ext>
            </a:extLst>
          </p:cNvPr>
          <p:cNvSpPr txBox="1">
            <a:spLocks/>
          </p:cNvSpPr>
          <p:nvPr/>
        </p:nvSpPr>
        <p:spPr>
          <a:xfrm>
            <a:off x="838200" y="1179444"/>
            <a:ext cx="10515600" cy="5334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 novel framework that can assist in: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Discovering vulnerable hosting services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Detecting hosting-based vulnerable domains efficiently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Our Tool: DareShark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F218E34F-6A1A-48CE-86D2-1EFE15A1AADE}"/>
              </a:ext>
            </a:extLst>
          </p:cNvPr>
          <p:cNvSpPr txBox="1"/>
          <p:nvPr/>
        </p:nvSpPr>
        <p:spPr>
          <a:xfrm>
            <a:off x="4739519" y="2959944"/>
            <a:ext cx="4557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Expand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detection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scope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直角上箭头 1">
            <a:extLst>
              <a:ext uri="{FF2B5EF4-FFF2-40B4-BE49-F238E27FC236}">
                <a16:creationId xmlns:a16="http://schemas.microsoft.com/office/drawing/2014/main" id="{AE34DF8C-9135-3A18-3BDA-7195BBD0317C}"/>
              </a:ext>
            </a:extLst>
          </p:cNvPr>
          <p:cNvSpPr/>
          <p:nvPr/>
        </p:nvSpPr>
        <p:spPr>
          <a:xfrm rot="5400000">
            <a:off x="4079631" y="2790410"/>
            <a:ext cx="539261" cy="459591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17BFC3-B37C-8A9E-3A36-03C8980F3433}"/>
              </a:ext>
            </a:extLst>
          </p:cNvPr>
          <p:cNvSpPr txBox="1"/>
          <p:nvPr/>
        </p:nvSpPr>
        <p:spPr>
          <a:xfrm>
            <a:off x="4739518" y="4714849"/>
            <a:ext cx="5948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Prevent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potential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security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threats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直角上箭头 4">
            <a:extLst>
              <a:ext uri="{FF2B5EF4-FFF2-40B4-BE49-F238E27FC236}">
                <a16:creationId xmlns:a16="http://schemas.microsoft.com/office/drawing/2014/main" id="{C5ADD063-EADC-FF3D-C5DA-DF62A7F397DF}"/>
              </a:ext>
            </a:extLst>
          </p:cNvPr>
          <p:cNvSpPr/>
          <p:nvPr/>
        </p:nvSpPr>
        <p:spPr>
          <a:xfrm rot="5400000">
            <a:off x="4079631" y="4485052"/>
            <a:ext cx="539261" cy="459591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EF16E-151A-B625-A856-8772DF7509BA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21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13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DareShark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Workflow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Rounded Rectangle 160">
            <a:extLst>
              <a:ext uri="{FF2B5EF4-FFF2-40B4-BE49-F238E27FC236}">
                <a16:creationId xmlns:a16="http://schemas.microsoft.com/office/drawing/2014/main" id="{44FEF0FB-4306-EC99-DC65-6A7F32DDF3B6}"/>
              </a:ext>
            </a:extLst>
          </p:cNvPr>
          <p:cNvSpPr/>
          <p:nvPr/>
        </p:nvSpPr>
        <p:spPr>
          <a:xfrm>
            <a:off x="1394099" y="1960751"/>
            <a:ext cx="9478515" cy="1567243"/>
          </a:xfrm>
          <a:prstGeom prst="roundRect">
            <a:avLst>
              <a:gd name="adj" fmla="val 11559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000" dirty="0">
              <a:solidFill>
                <a:schemeClr val="tx1"/>
              </a:solidFill>
              <a:latin typeface="Helvetica" pitchFamily="2" charset="0"/>
              <a:ea typeface="Cambria Math" panose="02040503050406030204" pitchFamily="18" charset="0"/>
            </a:endParaRPr>
          </a:p>
        </p:txBody>
      </p:sp>
      <p:sp>
        <p:nvSpPr>
          <p:cNvPr id="37" name="TextBox 161">
            <a:extLst>
              <a:ext uri="{FF2B5EF4-FFF2-40B4-BE49-F238E27FC236}">
                <a16:creationId xmlns:a16="http://schemas.microsoft.com/office/drawing/2014/main" id="{0859FD06-C903-E8B5-5C9E-2B78605F2F24}"/>
              </a:ext>
            </a:extLst>
          </p:cNvPr>
          <p:cNvSpPr txBox="1"/>
          <p:nvPr/>
        </p:nvSpPr>
        <p:spPr>
          <a:xfrm>
            <a:off x="2536862" y="1597201"/>
            <a:ext cx="6650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Helvetica" pitchFamily="2" charset="0"/>
                <a:cs typeface="Calibri" panose="020F0502020204030204" pitchFamily="34" charset="0"/>
              </a:rPr>
              <a:t>Part 1. Vulnerable service discovery 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(offline procedure)</a:t>
            </a:r>
            <a:endParaRPr lang="en-CN" b="1"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B699E906-20EE-262C-0EE4-6C6136B80BDF}"/>
              </a:ext>
            </a:extLst>
          </p:cNvPr>
          <p:cNvGrpSpPr/>
          <p:nvPr/>
        </p:nvGrpSpPr>
        <p:grpSpPr>
          <a:xfrm>
            <a:off x="7747579" y="2048321"/>
            <a:ext cx="3070745" cy="1184251"/>
            <a:chOff x="7747579" y="2048321"/>
            <a:chExt cx="3070745" cy="1184251"/>
          </a:xfrm>
        </p:grpSpPr>
        <p:sp>
          <p:nvSpPr>
            <p:cNvPr id="50" name="TextBox 70">
              <a:extLst>
                <a:ext uri="{FF2B5EF4-FFF2-40B4-BE49-F238E27FC236}">
                  <a16:creationId xmlns:a16="http://schemas.microsoft.com/office/drawing/2014/main" id="{D2FB3774-0248-AB5F-DBE8-A3D2A2B7AA6B}"/>
                </a:ext>
              </a:extLst>
            </p:cNvPr>
            <p:cNvSpPr txBox="1"/>
            <p:nvPr/>
          </p:nvSpPr>
          <p:spPr>
            <a:xfrm>
              <a:off x="8463475" y="2048321"/>
              <a:ext cx="235484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Helvetica" pitchFamily="2" charset="0"/>
                  <a:cs typeface="Calibri" panose="020F0502020204030204" pitchFamily="34" charset="0"/>
                </a:rPr>
                <a:t>d) Maintain a vulnerable service database</a:t>
              </a:r>
              <a:endParaRPr lang="en-CN" sz="1600" dirty="0"/>
            </a:p>
          </p:txBody>
        </p:sp>
        <p:cxnSp>
          <p:nvCxnSpPr>
            <p:cNvPr id="55" name="Straight Arrow Connector 93">
              <a:extLst>
                <a:ext uri="{FF2B5EF4-FFF2-40B4-BE49-F238E27FC236}">
                  <a16:creationId xmlns:a16="http://schemas.microsoft.com/office/drawing/2014/main" id="{11E31E10-4D47-51C7-F055-E7682085A86A}"/>
                </a:ext>
              </a:extLst>
            </p:cNvPr>
            <p:cNvCxnSpPr/>
            <p:nvPr/>
          </p:nvCxnSpPr>
          <p:spPr>
            <a:xfrm>
              <a:off x="7747579" y="2989080"/>
              <a:ext cx="158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2" name="图形 6">
              <a:extLst>
                <a:ext uri="{FF2B5EF4-FFF2-40B4-BE49-F238E27FC236}">
                  <a16:creationId xmlns:a16="http://schemas.microsoft.com/office/drawing/2014/main" id="{5AF7C9B4-4589-E297-214E-BCBC3D852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79781" y="2628579"/>
              <a:ext cx="549499" cy="603993"/>
            </a:xfrm>
            <a:prstGeom prst="rect">
              <a:avLst/>
            </a:prstGeom>
          </p:spPr>
        </p:pic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D6B0C134-06C0-ADEF-7A1A-6B8C647DA80C}"/>
              </a:ext>
            </a:extLst>
          </p:cNvPr>
          <p:cNvGrpSpPr/>
          <p:nvPr/>
        </p:nvGrpSpPr>
        <p:grpSpPr>
          <a:xfrm>
            <a:off x="2842154" y="2048321"/>
            <a:ext cx="2957349" cy="1214028"/>
            <a:chOff x="2842154" y="2048321"/>
            <a:chExt cx="2957349" cy="1214028"/>
          </a:xfrm>
        </p:grpSpPr>
        <p:sp>
          <p:nvSpPr>
            <p:cNvPr id="48" name="TextBox 67">
              <a:extLst>
                <a:ext uri="{FF2B5EF4-FFF2-40B4-BE49-F238E27FC236}">
                  <a16:creationId xmlns:a16="http://schemas.microsoft.com/office/drawing/2014/main" id="{A240BBA6-79EE-0EB3-B17B-285184B55A80}"/>
                </a:ext>
              </a:extLst>
            </p:cNvPr>
            <p:cNvSpPr txBox="1"/>
            <p:nvPr/>
          </p:nvSpPr>
          <p:spPr>
            <a:xfrm>
              <a:off x="3679232" y="2048321"/>
              <a:ext cx="2120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atin typeface="Helvetica" pitchFamily="2" charset="0"/>
                  <a:cs typeface="Calibri" panose="020F0502020204030204" pitchFamily="34" charset="0"/>
                </a:rPr>
                <a:t>b) Extract </a:t>
              </a:r>
            </a:p>
            <a:p>
              <a:pPr algn="ctr"/>
              <a:r>
                <a:rPr lang="en-US" altLang="zh-CN" sz="1600" dirty="0">
                  <a:latin typeface="Helvetica" pitchFamily="2" charset="0"/>
                  <a:cs typeface="Calibri" panose="020F0502020204030204" pitchFamily="34" charset="0"/>
                </a:rPr>
                <a:t>endpoint patterns</a:t>
              </a:r>
            </a:p>
          </p:txBody>
        </p:sp>
        <p:pic>
          <p:nvPicPr>
            <p:cNvPr id="49" name="Picture 3">
              <a:extLst>
                <a:ext uri="{FF2B5EF4-FFF2-40B4-BE49-F238E27FC236}">
                  <a16:creationId xmlns:a16="http://schemas.microsoft.com/office/drawing/2014/main" id="{0A567129-78FA-3613-C2E4-9CBF89EDD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7140" y="2668349"/>
              <a:ext cx="734821" cy="573518"/>
            </a:xfrm>
            <a:prstGeom prst="rect">
              <a:avLst/>
            </a:prstGeom>
          </p:spPr>
        </p:pic>
        <p:cxnSp>
          <p:nvCxnSpPr>
            <p:cNvPr id="51" name="Straight Arrow Connector 73">
              <a:extLst>
                <a:ext uri="{FF2B5EF4-FFF2-40B4-BE49-F238E27FC236}">
                  <a16:creationId xmlns:a16="http://schemas.microsoft.com/office/drawing/2014/main" id="{AE2FC396-9392-10B2-CB2E-5E1CBA45A3FE}"/>
                </a:ext>
              </a:extLst>
            </p:cNvPr>
            <p:cNvCxnSpPr/>
            <p:nvPr/>
          </p:nvCxnSpPr>
          <p:spPr>
            <a:xfrm>
              <a:off x="2842154" y="3006998"/>
              <a:ext cx="147599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文本框 66">
                  <a:extLst>
                    <a:ext uri="{FF2B5EF4-FFF2-40B4-BE49-F238E27FC236}">
                      <a16:creationId xmlns:a16="http://schemas.microsoft.com/office/drawing/2014/main" id="{7DCEC3C3-569D-F1AA-7C67-DB57A4E949C8}"/>
                    </a:ext>
                  </a:extLst>
                </p:cNvPr>
                <p:cNvSpPr txBox="1"/>
                <p:nvPr/>
              </p:nvSpPr>
              <p:spPr>
                <a:xfrm>
                  <a:off x="3073423" y="2739129"/>
                  <a:ext cx="939452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𝒔𝒆𝒓𝒗𝒊𝒄𝒆</m:t>
                        </m:r>
                        <m:r>
                          <a:rPr lang="en-US" altLang="zh-CN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altLang="zh-CN" sz="1400" b="1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𝒆𝒏𝒅𝒑𝒐𝒊𝒏𝒕𝒔</m:t>
                        </m:r>
                      </m:oMath>
                    </m:oMathPara>
                  </a14:m>
                  <a:endParaRPr lang="en-CN" altLang="zh-CN" sz="1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文本框 66">
                  <a:extLst>
                    <a:ext uri="{FF2B5EF4-FFF2-40B4-BE49-F238E27FC236}">
                      <a16:creationId xmlns:a16="http://schemas.microsoft.com/office/drawing/2014/main" id="{7DCEC3C3-569D-F1AA-7C67-DB57A4E949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3423" y="2739129"/>
                  <a:ext cx="939452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8000" r="-5333" b="-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B50BB4D2-A23B-544A-C6B0-566E2707A71B}"/>
              </a:ext>
            </a:extLst>
          </p:cNvPr>
          <p:cNvGrpSpPr/>
          <p:nvPr/>
        </p:nvGrpSpPr>
        <p:grpSpPr>
          <a:xfrm>
            <a:off x="5200984" y="2047209"/>
            <a:ext cx="2864366" cy="1258964"/>
            <a:chOff x="5200984" y="2047209"/>
            <a:chExt cx="2864366" cy="1258964"/>
          </a:xfrm>
        </p:grpSpPr>
        <p:cxnSp>
          <p:nvCxnSpPr>
            <p:cNvPr id="52" name="Straight Arrow Connector 75">
              <a:extLst>
                <a:ext uri="{FF2B5EF4-FFF2-40B4-BE49-F238E27FC236}">
                  <a16:creationId xmlns:a16="http://schemas.microsoft.com/office/drawing/2014/main" id="{A446B984-8CF8-0641-E9A5-B8586771A465}"/>
                </a:ext>
              </a:extLst>
            </p:cNvPr>
            <p:cNvCxnSpPr/>
            <p:nvPr/>
          </p:nvCxnSpPr>
          <p:spPr>
            <a:xfrm>
              <a:off x="5200984" y="3006998"/>
              <a:ext cx="147599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Box 91">
              <a:extLst>
                <a:ext uri="{FF2B5EF4-FFF2-40B4-BE49-F238E27FC236}">
                  <a16:creationId xmlns:a16="http://schemas.microsoft.com/office/drawing/2014/main" id="{357FEE82-4D3C-EDAE-4BBE-8F78B148925D}"/>
                </a:ext>
              </a:extLst>
            </p:cNvPr>
            <p:cNvSpPr txBox="1"/>
            <p:nvPr/>
          </p:nvSpPr>
          <p:spPr>
            <a:xfrm>
              <a:off x="5945079" y="2047209"/>
              <a:ext cx="2120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atin typeface="Helvetica" pitchFamily="2" charset="0"/>
                  <a:cs typeface="Calibri" panose="020F0502020204030204" pitchFamily="34" charset="0"/>
                </a:rPr>
                <a:t>c) Identify </a:t>
              </a:r>
            </a:p>
            <a:p>
              <a:pPr algn="ctr"/>
              <a:r>
                <a:rPr lang="en-US" altLang="zh-CN" sz="1600" dirty="0">
                  <a:latin typeface="Helvetica" pitchFamily="2" charset="0"/>
                  <a:cs typeface="Calibri" panose="020F0502020204030204" pitchFamily="34" charset="0"/>
                </a:rPr>
                <a:t>vulnerable services</a:t>
              </a:r>
            </a:p>
          </p:txBody>
        </p:sp>
        <p:pic>
          <p:nvPicPr>
            <p:cNvPr id="56" name="Picture 23">
              <a:extLst>
                <a:ext uri="{FF2B5EF4-FFF2-40B4-BE49-F238E27FC236}">
                  <a16:creationId xmlns:a16="http://schemas.microsoft.com/office/drawing/2014/main" id="{99E5869E-7EB6-E212-BA7A-E54DDBC15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08302" y="2642504"/>
              <a:ext cx="911925" cy="6636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E5814DA6-05D1-AAB7-716F-5F0E7F8F26A4}"/>
                    </a:ext>
                  </a:extLst>
                </p:cNvPr>
                <p:cNvSpPr txBox="1"/>
                <p:nvPr/>
              </p:nvSpPr>
              <p:spPr>
                <a:xfrm>
                  <a:off x="5456940" y="2727390"/>
                  <a:ext cx="939452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𝒆𝒏𝒅𝒑𝒐𝒊𝒏𝒕</m:t>
                        </m:r>
                        <m:r>
                          <a:rPr lang="en-US" altLang="zh-CN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altLang="zh-CN" sz="1400" b="1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𝒑𝒂𝒕𝒕𝒆𝒓𝒏𝒔</m:t>
                        </m:r>
                      </m:oMath>
                    </m:oMathPara>
                  </a14:m>
                  <a:endParaRPr lang="en-CN" altLang="zh-CN" sz="1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E5814DA6-05D1-AAB7-716F-5F0E7F8F26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6940" y="2727390"/>
                  <a:ext cx="939452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5333" r="-2667" b="-47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D46ED3A7-350A-8373-80DC-ECD3959556E8}"/>
              </a:ext>
            </a:extLst>
          </p:cNvPr>
          <p:cNvGrpSpPr/>
          <p:nvPr/>
        </p:nvGrpSpPr>
        <p:grpSpPr>
          <a:xfrm>
            <a:off x="1570335" y="2063125"/>
            <a:ext cx="3809099" cy="1834904"/>
            <a:chOff x="1570335" y="2063125"/>
            <a:chExt cx="3809099" cy="1834904"/>
          </a:xfrm>
        </p:grpSpPr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id="{59685287-2F36-B332-6F17-450021C7B439}"/>
                </a:ext>
              </a:extLst>
            </p:cNvPr>
            <p:cNvSpPr/>
            <p:nvPr/>
          </p:nvSpPr>
          <p:spPr>
            <a:xfrm>
              <a:off x="1771780" y="2647174"/>
              <a:ext cx="3607654" cy="781826"/>
            </a:xfrm>
            <a:prstGeom prst="roundRect">
              <a:avLst>
                <a:gd name="adj" fmla="val 6875"/>
              </a:avLst>
            </a:prstGeom>
            <a:solidFill>
              <a:schemeClr val="accent1">
                <a:alpha val="20000"/>
              </a:schemeClr>
            </a:solidFill>
            <a:ln w="95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1600" dirty="0"/>
            </a:p>
          </p:txBody>
        </p:sp>
        <p:pic>
          <p:nvPicPr>
            <p:cNvPr id="40" name="Picture 71">
              <a:extLst>
                <a:ext uri="{FF2B5EF4-FFF2-40B4-BE49-F238E27FC236}">
                  <a16:creationId xmlns:a16="http://schemas.microsoft.com/office/drawing/2014/main" id="{35E42B69-8365-02AB-0DE0-B0A38F1E8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78202" y="2732014"/>
              <a:ext cx="514133" cy="514133"/>
            </a:xfrm>
            <a:prstGeom prst="rect">
              <a:avLst/>
            </a:prstGeom>
          </p:spPr>
        </p:pic>
        <p:sp>
          <p:nvSpPr>
            <p:cNvPr id="47" name="TextBox 66">
              <a:extLst>
                <a:ext uri="{FF2B5EF4-FFF2-40B4-BE49-F238E27FC236}">
                  <a16:creationId xmlns:a16="http://schemas.microsoft.com/office/drawing/2014/main" id="{76F52D01-DA54-46D1-08FB-7FFC5670A247}"/>
                </a:ext>
              </a:extLst>
            </p:cNvPr>
            <p:cNvSpPr txBox="1"/>
            <p:nvPr/>
          </p:nvSpPr>
          <p:spPr>
            <a:xfrm>
              <a:off x="1570335" y="2063125"/>
              <a:ext cx="19298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atin typeface="Helvetica" pitchFamily="2" charset="0"/>
                  <a:cs typeface="Calibri" panose="020F0502020204030204" pitchFamily="34" charset="0"/>
                </a:rPr>
                <a:t>a) Find potential</a:t>
              </a:r>
            </a:p>
            <a:p>
              <a:pPr algn="ctr"/>
              <a:r>
                <a:rPr lang="en-US" altLang="zh-CN" sz="1600" dirty="0">
                  <a:latin typeface="Helvetica" pitchFamily="2" charset="0"/>
                  <a:cs typeface="Calibri" panose="020F0502020204030204" pitchFamily="34" charset="0"/>
                </a:rPr>
                <a:t>service endpoints</a:t>
              </a:r>
            </a:p>
          </p:txBody>
        </p:sp>
        <p:sp>
          <p:nvSpPr>
            <p:cNvPr id="74" name="文本框 13">
              <a:extLst>
                <a:ext uri="{FF2B5EF4-FFF2-40B4-BE49-F238E27FC236}">
                  <a16:creationId xmlns:a16="http://schemas.microsoft.com/office/drawing/2014/main" id="{1E9E2196-0C0F-FDB4-895A-21F097D7CD78}"/>
                </a:ext>
              </a:extLst>
            </p:cNvPr>
            <p:cNvSpPr txBox="1"/>
            <p:nvPr/>
          </p:nvSpPr>
          <p:spPr>
            <a:xfrm>
              <a:off x="2844203" y="3590252"/>
              <a:ext cx="1531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  <a:cs typeface="Calibri" panose="020F0502020204030204" pitchFamily="34" charset="0"/>
                </a:rPr>
                <a:t>Passive DNS</a:t>
              </a:r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FE610EF-1FF1-197D-E761-4355AEC87516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22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DareShark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Workflow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801EE9C-EA9F-EA13-FCBF-068BB68EA797}"/>
              </a:ext>
            </a:extLst>
          </p:cNvPr>
          <p:cNvGrpSpPr/>
          <p:nvPr/>
        </p:nvGrpSpPr>
        <p:grpSpPr>
          <a:xfrm>
            <a:off x="2107009" y="4119132"/>
            <a:ext cx="980907" cy="652168"/>
            <a:chOff x="2107009" y="4119132"/>
            <a:chExt cx="980907" cy="652168"/>
          </a:xfrm>
        </p:grpSpPr>
        <p:pic>
          <p:nvPicPr>
            <p:cNvPr id="3" name="Picture 4" descr="Black Line Icon for Number, Enumeration and Calculation Stock Vector -  Illustration of logo, black: 175491003">
              <a:extLst>
                <a:ext uri="{FF2B5EF4-FFF2-40B4-BE49-F238E27FC236}">
                  <a16:creationId xmlns:a16="http://schemas.microsoft.com/office/drawing/2014/main" id="{E5E45C0A-ABF6-4C3D-F52B-1BC7EE734A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7" t="21695" r="15757" b="23842"/>
            <a:stretch/>
          </p:blipFill>
          <p:spPr bwMode="auto">
            <a:xfrm>
              <a:off x="2107009" y="4119132"/>
              <a:ext cx="770984" cy="61312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F1CADDB0-55CF-BA35-80EC-56EE77E82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8336" y="4531720"/>
              <a:ext cx="239580" cy="239580"/>
            </a:xfrm>
            <a:prstGeom prst="rect">
              <a:avLst/>
            </a:prstGeom>
          </p:spPr>
        </p:pic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A9BA073E-0CBC-5B8B-173E-350CBFB8BC0A}"/>
              </a:ext>
            </a:extLst>
          </p:cNvPr>
          <p:cNvSpPr txBox="1"/>
          <p:nvPr/>
        </p:nvSpPr>
        <p:spPr>
          <a:xfrm>
            <a:off x="1747320" y="4903887"/>
            <a:ext cx="14732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Helvetica" pitchFamily="2" charset="0"/>
                <a:cs typeface="Calibri" panose="020F0502020204030204" pitchFamily="34" charset="0"/>
              </a:rPr>
              <a:t>a) Collect subdomains</a:t>
            </a:r>
          </a:p>
        </p:txBody>
      </p:sp>
      <p:grpSp>
        <p:nvGrpSpPr>
          <p:cNvPr id="7" name="Group 14">
            <a:extLst>
              <a:ext uri="{FF2B5EF4-FFF2-40B4-BE49-F238E27FC236}">
                <a16:creationId xmlns:a16="http://schemas.microsoft.com/office/drawing/2014/main" id="{C738CE4B-6C50-C8EA-33D8-76CB3FE77F67}"/>
              </a:ext>
            </a:extLst>
          </p:cNvPr>
          <p:cNvGrpSpPr/>
          <p:nvPr/>
        </p:nvGrpSpPr>
        <p:grpSpPr>
          <a:xfrm>
            <a:off x="4375233" y="4195393"/>
            <a:ext cx="845606" cy="476907"/>
            <a:chOff x="4110447" y="4284935"/>
            <a:chExt cx="1647419" cy="98661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6EE31E1-F9FB-2F11-AC74-BD9EDC092CBC}"/>
                </a:ext>
              </a:extLst>
            </p:cNvPr>
            <p:cNvSpPr/>
            <p:nvPr/>
          </p:nvSpPr>
          <p:spPr>
            <a:xfrm>
              <a:off x="4110447" y="4609675"/>
              <a:ext cx="332249" cy="33787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1EB1E558-62A0-B0A0-4377-ECC9610F6F58}"/>
                </a:ext>
              </a:extLst>
            </p:cNvPr>
            <p:cNvSpPr/>
            <p:nvPr/>
          </p:nvSpPr>
          <p:spPr>
            <a:xfrm>
              <a:off x="4768031" y="4609675"/>
              <a:ext cx="332249" cy="33787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9">
              <a:extLst>
                <a:ext uri="{FF2B5EF4-FFF2-40B4-BE49-F238E27FC236}">
                  <a16:creationId xmlns:a16="http://schemas.microsoft.com/office/drawing/2014/main" id="{403F09CC-753F-C635-143F-2AC729D2788E}"/>
                </a:ext>
              </a:extLst>
            </p:cNvPr>
            <p:cNvCxnSpPr>
              <a:stCxn id="8" idx="6"/>
              <a:endCxn id="10" idx="2"/>
            </p:cNvCxnSpPr>
            <p:nvPr/>
          </p:nvCxnSpPr>
          <p:spPr>
            <a:xfrm>
              <a:off x="4442696" y="4778615"/>
              <a:ext cx="32533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B15DFF5E-AD6A-D165-B9E8-8BBA479A8540}"/>
                </a:ext>
              </a:extLst>
            </p:cNvPr>
            <p:cNvSpPr/>
            <p:nvPr/>
          </p:nvSpPr>
          <p:spPr>
            <a:xfrm>
              <a:off x="5425615" y="4284935"/>
              <a:ext cx="332250" cy="33787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1">
              <a:extLst>
                <a:ext uri="{FF2B5EF4-FFF2-40B4-BE49-F238E27FC236}">
                  <a16:creationId xmlns:a16="http://schemas.microsoft.com/office/drawing/2014/main" id="{A0058394-84EC-F513-E2DD-6B4C016801D3}"/>
                </a:ext>
              </a:extLst>
            </p:cNvPr>
            <p:cNvCxnSpPr>
              <a:cxnSpLocks/>
              <a:stCxn id="10" idx="7"/>
              <a:endCxn id="12" idx="2"/>
            </p:cNvCxnSpPr>
            <p:nvPr/>
          </p:nvCxnSpPr>
          <p:spPr>
            <a:xfrm flipV="1">
              <a:off x="5051625" y="4453874"/>
              <a:ext cx="373989" cy="2052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FA96386A-E799-B62C-347B-AEB360F0160A}"/>
                </a:ext>
              </a:extLst>
            </p:cNvPr>
            <p:cNvSpPr/>
            <p:nvPr/>
          </p:nvSpPr>
          <p:spPr>
            <a:xfrm>
              <a:off x="5425616" y="4933676"/>
              <a:ext cx="332250" cy="33787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3">
              <a:extLst>
                <a:ext uri="{FF2B5EF4-FFF2-40B4-BE49-F238E27FC236}">
                  <a16:creationId xmlns:a16="http://schemas.microsoft.com/office/drawing/2014/main" id="{063A1BE8-5E55-D332-922B-DE7C306D6BBD}"/>
                </a:ext>
              </a:extLst>
            </p:cNvPr>
            <p:cNvCxnSpPr>
              <a:cxnSpLocks/>
              <a:stCxn id="10" idx="5"/>
              <a:endCxn id="14" idx="2"/>
            </p:cNvCxnSpPr>
            <p:nvPr/>
          </p:nvCxnSpPr>
          <p:spPr>
            <a:xfrm>
              <a:off x="5051625" y="4898073"/>
              <a:ext cx="373991" cy="20454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38">
            <a:extLst>
              <a:ext uri="{FF2B5EF4-FFF2-40B4-BE49-F238E27FC236}">
                <a16:creationId xmlns:a16="http://schemas.microsoft.com/office/drawing/2014/main" id="{5E04FAA0-4F88-32BC-3431-A85F34A6DB9C}"/>
              </a:ext>
            </a:extLst>
          </p:cNvPr>
          <p:cNvSpPr txBox="1"/>
          <p:nvPr/>
        </p:nvSpPr>
        <p:spPr>
          <a:xfrm>
            <a:off x="3845407" y="4908189"/>
            <a:ext cx="1932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Helvetica" pitchFamily="2" charset="0"/>
                <a:cs typeface="Calibri" panose="020F0502020204030204" pitchFamily="34" charset="0"/>
              </a:rPr>
              <a:t>b) Construct</a:t>
            </a:r>
          </a:p>
          <a:p>
            <a:pPr algn="ctr"/>
            <a:r>
              <a:rPr lang="en-US" altLang="zh-CN" sz="1600" dirty="0">
                <a:latin typeface="Helvetica" pitchFamily="2" charset="0"/>
                <a:cs typeface="Calibri" panose="020F0502020204030204" pitchFamily="34" charset="0"/>
              </a:rPr>
              <a:t>DNS chains</a:t>
            </a:r>
          </a:p>
        </p:txBody>
      </p:sp>
      <p:sp>
        <p:nvSpPr>
          <p:cNvPr id="28" name="TextBox 39">
            <a:extLst>
              <a:ext uri="{FF2B5EF4-FFF2-40B4-BE49-F238E27FC236}">
                <a16:creationId xmlns:a16="http://schemas.microsoft.com/office/drawing/2014/main" id="{A59B54AD-DCFD-CEBD-7DE5-EB9F399CE653}"/>
              </a:ext>
            </a:extLst>
          </p:cNvPr>
          <p:cNvSpPr txBox="1"/>
          <p:nvPr/>
        </p:nvSpPr>
        <p:spPr>
          <a:xfrm>
            <a:off x="5765636" y="4910741"/>
            <a:ext cx="290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Helvetica" pitchFamily="2" charset="0"/>
                <a:cs typeface="Calibri" panose="020F0502020204030204" pitchFamily="34" charset="0"/>
              </a:rPr>
              <a:t>c) Discover domains</a:t>
            </a:r>
          </a:p>
          <a:p>
            <a:pPr algn="ctr"/>
            <a:r>
              <a:rPr lang="en-US" altLang="zh-CN" sz="1600" dirty="0">
                <a:latin typeface="Helvetica" pitchFamily="2" charset="0"/>
                <a:cs typeface="Calibri" panose="020F0502020204030204" pitchFamily="34" charset="0"/>
              </a:rPr>
              <a:t>hosted on vulnerable services </a:t>
            </a:r>
          </a:p>
        </p:txBody>
      </p:sp>
      <p:cxnSp>
        <p:nvCxnSpPr>
          <p:cNvPr id="29" name="Straight Arrow Connector 55">
            <a:extLst>
              <a:ext uri="{FF2B5EF4-FFF2-40B4-BE49-F238E27FC236}">
                <a16:creationId xmlns:a16="http://schemas.microsoft.com/office/drawing/2014/main" id="{C311D256-028A-70C3-A8F1-286E21CE6971}"/>
              </a:ext>
            </a:extLst>
          </p:cNvPr>
          <p:cNvCxnSpPr/>
          <p:nvPr/>
        </p:nvCxnSpPr>
        <p:spPr>
          <a:xfrm>
            <a:off x="2969311" y="4419400"/>
            <a:ext cx="1332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56">
            <a:extLst>
              <a:ext uri="{FF2B5EF4-FFF2-40B4-BE49-F238E27FC236}">
                <a16:creationId xmlns:a16="http://schemas.microsoft.com/office/drawing/2014/main" id="{50845941-1850-E11C-85DA-32F7D489D564}"/>
              </a:ext>
            </a:extLst>
          </p:cNvPr>
          <p:cNvCxnSpPr>
            <a:cxnSpLocks/>
          </p:cNvCxnSpPr>
          <p:nvPr/>
        </p:nvCxnSpPr>
        <p:spPr>
          <a:xfrm>
            <a:off x="5402698" y="4444833"/>
            <a:ext cx="1332000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114">
            <a:extLst>
              <a:ext uri="{FF2B5EF4-FFF2-40B4-BE49-F238E27FC236}">
                <a16:creationId xmlns:a16="http://schemas.microsoft.com/office/drawing/2014/main" id="{A369271C-12CB-8C36-8A93-B576C852BE99}"/>
              </a:ext>
            </a:extLst>
          </p:cNvPr>
          <p:cNvCxnSpPr>
            <a:cxnSpLocks/>
          </p:cNvCxnSpPr>
          <p:nvPr/>
        </p:nvCxnSpPr>
        <p:spPr>
          <a:xfrm>
            <a:off x="10071025" y="4448539"/>
            <a:ext cx="972000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124">
                <a:extLst>
                  <a:ext uri="{FF2B5EF4-FFF2-40B4-BE49-F238E27FC236}">
                    <a16:creationId xmlns:a16="http://schemas.microsoft.com/office/drawing/2014/main" id="{B5AA123E-ABCC-375F-20E5-6D783143ED4A}"/>
                  </a:ext>
                </a:extLst>
              </p:cNvPr>
              <p:cNvSpPr txBox="1"/>
              <p:nvPr/>
            </p:nvSpPr>
            <p:spPr>
              <a:xfrm>
                <a:off x="10259411" y="4116776"/>
                <a:ext cx="60119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𝒗𝒖𝒍𝒉𝒐𝒔𝒕</m:t>
                          </m:r>
                        </m:sub>
                      </m:sSub>
                    </m:oMath>
                  </m:oMathPara>
                </a14:m>
                <a:endParaRPr lang="en-CN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124">
                <a:extLst>
                  <a:ext uri="{FF2B5EF4-FFF2-40B4-BE49-F238E27FC236}">
                    <a16:creationId xmlns:a16="http://schemas.microsoft.com/office/drawing/2014/main" id="{B5AA123E-ABCC-375F-20E5-6D783143E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9411" y="4116776"/>
                <a:ext cx="601191" cy="338554"/>
              </a:xfrm>
              <a:prstGeom prst="rect">
                <a:avLst/>
              </a:prstGeom>
              <a:blipFill>
                <a:blip r:embed="rId5"/>
                <a:stretch>
                  <a:fillRect l="-24490" r="-122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ounded Rectangle 160">
            <a:extLst>
              <a:ext uri="{FF2B5EF4-FFF2-40B4-BE49-F238E27FC236}">
                <a16:creationId xmlns:a16="http://schemas.microsoft.com/office/drawing/2014/main" id="{44FEF0FB-4306-EC99-DC65-6A7F32DDF3B6}"/>
              </a:ext>
            </a:extLst>
          </p:cNvPr>
          <p:cNvSpPr/>
          <p:nvPr/>
        </p:nvSpPr>
        <p:spPr>
          <a:xfrm>
            <a:off x="1394099" y="1960751"/>
            <a:ext cx="9478515" cy="1567243"/>
          </a:xfrm>
          <a:prstGeom prst="roundRect">
            <a:avLst>
              <a:gd name="adj" fmla="val 11559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000" dirty="0">
              <a:solidFill>
                <a:schemeClr val="tx1"/>
              </a:solidFill>
              <a:latin typeface="Helvetica" pitchFamily="2" charset="0"/>
              <a:ea typeface="Cambria Math" panose="02040503050406030204" pitchFamily="18" charset="0"/>
            </a:endParaRPr>
          </a:p>
        </p:txBody>
      </p:sp>
      <p:sp>
        <p:nvSpPr>
          <p:cNvPr id="37" name="TextBox 161">
            <a:extLst>
              <a:ext uri="{FF2B5EF4-FFF2-40B4-BE49-F238E27FC236}">
                <a16:creationId xmlns:a16="http://schemas.microsoft.com/office/drawing/2014/main" id="{0859FD06-C903-E8B5-5C9E-2B78605F2F24}"/>
              </a:ext>
            </a:extLst>
          </p:cNvPr>
          <p:cNvSpPr txBox="1"/>
          <p:nvPr/>
        </p:nvSpPr>
        <p:spPr>
          <a:xfrm>
            <a:off x="2536862" y="1597201"/>
            <a:ext cx="6650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Helvetica" pitchFamily="2" charset="0"/>
                <a:cs typeface="Calibri" panose="020F0502020204030204" pitchFamily="34" charset="0"/>
              </a:rPr>
              <a:t>Part 1. Vulnerable service discovery 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(offline procedure)</a:t>
            </a:r>
            <a:endParaRPr lang="en-CN" b="1"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</p:txBody>
      </p:sp>
      <p:sp>
        <p:nvSpPr>
          <p:cNvPr id="38" name="Rounded Rectangle 163">
            <a:extLst>
              <a:ext uri="{FF2B5EF4-FFF2-40B4-BE49-F238E27FC236}">
                <a16:creationId xmlns:a16="http://schemas.microsoft.com/office/drawing/2014/main" id="{3E40A93E-451D-E1F3-FAB4-DEC45A8F7712}"/>
              </a:ext>
            </a:extLst>
          </p:cNvPr>
          <p:cNvSpPr/>
          <p:nvPr/>
        </p:nvSpPr>
        <p:spPr>
          <a:xfrm>
            <a:off x="1394100" y="3930826"/>
            <a:ext cx="9478515" cy="1567243"/>
          </a:xfrm>
          <a:prstGeom prst="roundRect">
            <a:avLst>
              <a:gd name="adj" fmla="val 11559"/>
            </a:avLst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000" dirty="0">
              <a:solidFill>
                <a:schemeClr val="tx1"/>
              </a:solidFill>
              <a:latin typeface="Helvetica" pitchFamily="2" charset="0"/>
              <a:ea typeface="Cambria Math" panose="02040503050406030204" pitchFamily="18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CEE0F80-3DEB-1851-25BA-59C8B881BBBA}"/>
              </a:ext>
            </a:extLst>
          </p:cNvPr>
          <p:cNvGrpSpPr/>
          <p:nvPr/>
        </p:nvGrpSpPr>
        <p:grpSpPr>
          <a:xfrm>
            <a:off x="7474620" y="4146211"/>
            <a:ext cx="3230673" cy="1342451"/>
            <a:chOff x="7474620" y="4146211"/>
            <a:chExt cx="3230673" cy="1342451"/>
          </a:xfrm>
        </p:grpSpPr>
        <p:cxnSp>
          <p:nvCxnSpPr>
            <p:cNvPr id="31" name="Straight Arrow Connector 57">
              <a:extLst>
                <a:ext uri="{FF2B5EF4-FFF2-40B4-BE49-F238E27FC236}">
                  <a16:creationId xmlns:a16="http://schemas.microsoft.com/office/drawing/2014/main" id="{5BD1765B-BEF8-A3BA-D70D-D3F7F5C759EF}"/>
                </a:ext>
              </a:extLst>
            </p:cNvPr>
            <p:cNvCxnSpPr/>
            <p:nvPr/>
          </p:nvCxnSpPr>
          <p:spPr>
            <a:xfrm>
              <a:off x="7474620" y="4448614"/>
              <a:ext cx="1872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5" name="Picture 96">
              <a:extLst>
                <a:ext uri="{FF2B5EF4-FFF2-40B4-BE49-F238E27FC236}">
                  <a16:creationId xmlns:a16="http://schemas.microsoft.com/office/drawing/2014/main" id="{FECAC3CC-4B9A-1A20-40F7-2AC2F1C80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3061" y="4146211"/>
              <a:ext cx="556687" cy="556687"/>
            </a:xfrm>
            <a:prstGeom prst="rect">
              <a:avLst/>
            </a:prstGeom>
          </p:spPr>
        </p:pic>
        <p:sp>
          <p:nvSpPr>
            <p:cNvPr id="39" name="TextBox 165">
              <a:extLst>
                <a:ext uri="{FF2B5EF4-FFF2-40B4-BE49-F238E27FC236}">
                  <a16:creationId xmlns:a16="http://schemas.microsoft.com/office/drawing/2014/main" id="{14895D17-1588-3015-CE76-879B6E069AEE}"/>
                </a:ext>
              </a:extLst>
            </p:cNvPr>
            <p:cNvSpPr txBox="1"/>
            <p:nvPr/>
          </p:nvSpPr>
          <p:spPr>
            <a:xfrm>
              <a:off x="8704392" y="4903887"/>
              <a:ext cx="20009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atin typeface="Helvetica" pitchFamily="2" charset="0"/>
                  <a:cs typeface="Calibri" panose="020F0502020204030204" pitchFamily="34" charset="0"/>
                </a:rPr>
                <a:t>d) Recognize</a:t>
              </a:r>
            </a:p>
            <a:p>
              <a:pPr algn="ctr"/>
              <a:r>
                <a:rPr lang="en-US" altLang="zh-CN" sz="1600" dirty="0">
                  <a:latin typeface="Helvetica" pitchFamily="2" charset="0"/>
                  <a:cs typeface="Calibri" panose="020F0502020204030204" pitchFamily="34" charset="0"/>
                </a:rPr>
                <a:t>dangling domains</a:t>
              </a:r>
            </a:p>
          </p:txBody>
        </p:sp>
      </p:grpSp>
      <p:pic>
        <p:nvPicPr>
          <p:cNvPr id="40" name="Picture 71">
            <a:extLst>
              <a:ext uri="{FF2B5EF4-FFF2-40B4-BE49-F238E27FC236}">
                <a16:creationId xmlns:a16="http://schemas.microsoft.com/office/drawing/2014/main" id="{35E42B69-8365-02AB-0DE0-B0A38F1E8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8202" y="2732014"/>
            <a:ext cx="514133" cy="514133"/>
          </a:xfrm>
          <a:prstGeom prst="rect">
            <a:avLst/>
          </a:prstGeom>
        </p:spPr>
      </p:pic>
      <p:sp>
        <p:nvSpPr>
          <p:cNvPr id="42" name="TextBox 169">
            <a:extLst>
              <a:ext uri="{FF2B5EF4-FFF2-40B4-BE49-F238E27FC236}">
                <a16:creationId xmlns:a16="http://schemas.microsoft.com/office/drawing/2014/main" id="{C152F89F-9727-1447-3581-1121761492F2}"/>
              </a:ext>
            </a:extLst>
          </p:cNvPr>
          <p:cNvSpPr txBox="1"/>
          <p:nvPr/>
        </p:nvSpPr>
        <p:spPr>
          <a:xfrm>
            <a:off x="2246159" y="5550275"/>
            <a:ext cx="7548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Helvetica" pitchFamily="2" charset="0"/>
                <a:cs typeface="Calibri" panose="020F0502020204030204" pitchFamily="34" charset="0"/>
              </a:rPr>
              <a:t>Part 2. Vulnerable domain detection workflow 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(periodic procedure)</a:t>
            </a:r>
            <a:endParaRPr lang="en-CN" b="1"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</p:txBody>
      </p:sp>
      <p:cxnSp>
        <p:nvCxnSpPr>
          <p:cNvPr id="44" name="Straight Arrow Connector 174">
            <a:extLst>
              <a:ext uri="{FF2B5EF4-FFF2-40B4-BE49-F238E27FC236}">
                <a16:creationId xmlns:a16="http://schemas.microsoft.com/office/drawing/2014/main" id="{84D3CFA6-D9C0-0E8C-A3A0-7B012D371E7E}"/>
              </a:ext>
            </a:extLst>
          </p:cNvPr>
          <p:cNvCxnSpPr>
            <a:cxnSpLocks/>
          </p:cNvCxnSpPr>
          <p:nvPr/>
        </p:nvCxnSpPr>
        <p:spPr>
          <a:xfrm>
            <a:off x="896343" y="4430207"/>
            <a:ext cx="1152000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66">
            <a:extLst>
              <a:ext uri="{FF2B5EF4-FFF2-40B4-BE49-F238E27FC236}">
                <a16:creationId xmlns:a16="http://schemas.microsoft.com/office/drawing/2014/main" id="{76F52D01-DA54-46D1-08FB-7FFC5670A247}"/>
              </a:ext>
            </a:extLst>
          </p:cNvPr>
          <p:cNvSpPr txBox="1"/>
          <p:nvPr/>
        </p:nvSpPr>
        <p:spPr>
          <a:xfrm>
            <a:off x="1570335" y="2063125"/>
            <a:ext cx="19298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Helvetica" pitchFamily="2" charset="0"/>
                <a:cs typeface="Calibri" panose="020F0502020204030204" pitchFamily="34" charset="0"/>
              </a:rPr>
              <a:t>a) Find potential</a:t>
            </a:r>
          </a:p>
          <a:p>
            <a:pPr algn="ctr"/>
            <a:r>
              <a:rPr lang="en-US" altLang="zh-CN" sz="1600" dirty="0">
                <a:latin typeface="Helvetica" pitchFamily="2" charset="0"/>
                <a:cs typeface="Calibri" panose="020F0502020204030204" pitchFamily="34" charset="0"/>
              </a:rPr>
              <a:t>service endpoints</a:t>
            </a:r>
          </a:p>
        </p:txBody>
      </p:sp>
      <p:sp>
        <p:nvSpPr>
          <p:cNvPr id="48" name="TextBox 67">
            <a:extLst>
              <a:ext uri="{FF2B5EF4-FFF2-40B4-BE49-F238E27FC236}">
                <a16:creationId xmlns:a16="http://schemas.microsoft.com/office/drawing/2014/main" id="{A240BBA6-79EE-0EB3-B17B-285184B55A80}"/>
              </a:ext>
            </a:extLst>
          </p:cNvPr>
          <p:cNvSpPr txBox="1"/>
          <p:nvPr/>
        </p:nvSpPr>
        <p:spPr>
          <a:xfrm>
            <a:off x="3679232" y="2048321"/>
            <a:ext cx="2120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Helvetica" pitchFamily="2" charset="0"/>
                <a:cs typeface="Calibri" panose="020F0502020204030204" pitchFamily="34" charset="0"/>
              </a:rPr>
              <a:t>b) Extract </a:t>
            </a:r>
          </a:p>
          <a:p>
            <a:pPr algn="ctr"/>
            <a:r>
              <a:rPr lang="en-US" altLang="zh-CN" sz="1600" dirty="0">
                <a:latin typeface="Helvetica" pitchFamily="2" charset="0"/>
                <a:cs typeface="Calibri" panose="020F0502020204030204" pitchFamily="34" charset="0"/>
              </a:rPr>
              <a:t>endpoint patterns</a:t>
            </a:r>
          </a:p>
        </p:txBody>
      </p:sp>
      <p:pic>
        <p:nvPicPr>
          <p:cNvPr id="49" name="Picture 3">
            <a:extLst>
              <a:ext uri="{FF2B5EF4-FFF2-40B4-BE49-F238E27FC236}">
                <a16:creationId xmlns:a16="http://schemas.microsoft.com/office/drawing/2014/main" id="{0A567129-78FA-3613-C2E4-9CBF89EDD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7140" y="2668349"/>
            <a:ext cx="734821" cy="573518"/>
          </a:xfrm>
          <a:prstGeom prst="rect">
            <a:avLst/>
          </a:prstGeom>
        </p:spPr>
      </p:pic>
      <p:sp>
        <p:nvSpPr>
          <p:cNvPr id="50" name="TextBox 70">
            <a:extLst>
              <a:ext uri="{FF2B5EF4-FFF2-40B4-BE49-F238E27FC236}">
                <a16:creationId xmlns:a16="http://schemas.microsoft.com/office/drawing/2014/main" id="{D2FB3774-0248-AB5F-DBE8-A3D2A2B7AA6B}"/>
              </a:ext>
            </a:extLst>
          </p:cNvPr>
          <p:cNvSpPr txBox="1"/>
          <p:nvPr/>
        </p:nvSpPr>
        <p:spPr>
          <a:xfrm>
            <a:off x="8463475" y="2048321"/>
            <a:ext cx="2354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  <a:cs typeface="Calibri" panose="020F0502020204030204" pitchFamily="34" charset="0"/>
              </a:rPr>
              <a:t>d) Maintain a vulnerable service database</a:t>
            </a:r>
            <a:endParaRPr lang="en-CN" sz="1600" dirty="0"/>
          </a:p>
        </p:txBody>
      </p:sp>
      <p:cxnSp>
        <p:nvCxnSpPr>
          <p:cNvPr id="51" name="Straight Arrow Connector 73">
            <a:extLst>
              <a:ext uri="{FF2B5EF4-FFF2-40B4-BE49-F238E27FC236}">
                <a16:creationId xmlns:a16="http://schemas.microsoft.com/office/drawing/2014/main" id="{AE2FC396-9392-10B2-CB2E-5E1CBA45A3FE}"/>
              </a:ext>
            </a:extLst>
          </p:cNvPr>
          <p:cNvCxnSpPr/>
          <p:nvPr/>
        </p:nvCxnSpPr>
        <p:spPr>
          <a:xfrm>
            <a:off x="2842154" y="3006998"/>
            <a:ext cx="14759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75">
            <a:extLst>
              <a:ext uri="{FF2B5EF4-FFF2-40B4-BE49-F238E27FC236}">
                <a16:creationId xmlns:a16="http://schemas.microsoft.com/office/drawing/2014/main" id="{A446B984-8CF8-0641-E9A5-B8586771A465}"/>
              </a:ext>
            </a:extLst>
          </p:cNvPr>
          <p:cNvCxnSpPr/>
          <p:nvPr/>
        </p:nvCxnSpPr>
        <p:spPr>
          <a:xfrm>
            <a:off x="5200984" y="3006998"/>
            <a:ext cx="14759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文本框 13">
            <a:extLst>
              <a:ext uri="{FF2B5EF4-FFF2-40B4-BE49-F238E27FC236}">
                <a16:creationId xmlns:a16="http://schemas.microsoft.com/office/drawing/2014/main" id="{AEB63026-A63A-1D11-CD9F-B190138CFA9D}"/>
              </a:ext>
            </a:extLst>
          </p:cNvPr>
          <p:cNvSpPr txBox="1"/>
          <p:nvPr/>
        </p:nvSpPr>
        <p:spPr>
          <a:xfrm>
            <a:off x="2844203" y="3590252"/>
            <a:ext cx="1531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Passive DNS</a:t>
            </a:r>
          </a:p>
        </p:txBody>
      </p:sp>
      <p:sp>
        <p:nvSpPr>
          <p:cNvPr id="54" name="TextBox 91">
            <a:extLst>
              <a:ext uri="{FF2B5EF4-FFF2-40B4-BE49-F238E27FC236}">
                <a16:creationId xmlns:a16="http://schemas.microsoft.com/office/drawing/2014/main" id="{357FEE82-4D3C-EDAE-4BBE-8F78B148925D}"/>
              </a:ext>
            </a:extLst>
          </p:cNvPr>
          <p:cNvSpPr txBox="1"/>
          <p:nvPr/>
        </p:nvSpPr>
        <p:spPr>
          <a:xfrm>
            <a:off x="5945079" y="2047209"/>
            <a:ext cx="2120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Helvetica" pitchFamily="2" charset="0"/>
                <a:cs typeface="Calibri" panose="020F0502020204030204" pitchFamily="34" charset="0"/>
              </a:rPr>
              <a:t>c) Identify </a:t>
            </a:r>
          </a:p>
          <a:p>
            <a:pPr algn="ctr"/>
            <a:r>
              <a:rPr lang="en-US" altLang="zh-CN" sz="1600" dirty="0">
                <a:latin typeface="Helvetica" pitchFamily="2" charset="0"/>
                <a:cs typeface="Calibri" panose="020F0502020204030204" pitchFamily="34" charset="0"/>
              </a:rPr>
              <a:t>vulnerable services</a:t>
            </a:r>
          </a:p>
        </p:txBody>
      </p:sp>
      <p:cxnSp>
        <p:nvCxnSpPr>
          <p:cNvPr id="55" name="Straight Arrow Connector 93">
            <a:extLst>
              <a:ext uri="{FF2B5EF4-FFF2-40B4-BE49-F238E27FC236}">
                <a16:creationId xmlns:a16="http://schemas.microsoft.com/office/drawing/2014/main" id="{11E31E10-4D47-51C7-F055-E7682085A86A}"/>
              </a:ext>
            </a:extLst>
          </p:cNvPr>
          <p:cNvCxnSpPr/>
          <p:nvPr/>
        </p:nvCxnSpPr>
        <p:spPr>
          <a:xfrm>
            <a:off x="7747579" y="2989080"/>
            <a:ext cx="158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23">
            <a:extLst>
              <a:ext uri="{FF2B5EF4-FFF2-40B4-BE49-F238E27FC236}">
                <a16:creationId xmlns:a16="http://schemas.microsoft.com/office/drawing/2014/main" id="{99E5869E-7EB6-E212-BA7A-E54DDBC15A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8302" y="2642504"/>
            <a:ext cx="911925" cy="663669"/>
          </a:xfrm>
          <a:prstGeom prst="rect">
            <a:avLst/>
          </a:prstGeom>
        </p:spPr>
      </p:pic>
      <p:pic>
        <p:nvPicPr>
          <p:cNvPr id="57" name="Picture 27">
            <a:extLst>
              <a:ext uri="{FF2B5EF4-FFF2-40B4-BE49-F238E27FC236}">
                <a16:creationId xmlns:a16="http://schemas.microsoft.com/office/drawing/2014/main" id="{B0227341-FAB5-13A9-0F8D-8978F8F782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0056" y="4111666"/>
            <a:ext cx="555193" cy="555193"/>
          </a:xfrm>
          <a:prstGeom prst="rect">
            <a:avLst/>
          </a:prstGeom>
        </p:spPr>
      </p:pic>
      <p:cxnSp>
        <p:nvCxnSpPr>
          <p:cNvPr id="58" name="Elbow Connector 29">
            <a:extLst>
              <a:ext uri="{FF2B5EF4-FFF2-40B4-BE49-F238E27FC236}">
                <a16:creationId xmlns:a16="http://schemas.microsoft.com/office/drawing/2014/main" id="{909CDB53-B272-C1DD-8018-0A445A4CD00C}"/>
              </a:ext>
            </a:extLst>
          </p:cNvPr>
          <p:cNvCxnSpPr>
            <a:cxnSpLocks/>
            <a:stCxn id="62" idx="2"/>
            <a:endCxn id="57" idx="0"/>
          </p:cNvCxnSpPr>
          <p:nvPr/>
        </p:nvCxnSpPr>
        <p:spPr>
          <a:xfrm rot="5400000">
            <a:off x="7926545" y="2383680"/>
            <a:ext cx="879094" cy="2576878"/>
          </a:xfrm>
          <a:prstGeom prst="bentConnector3">
            <a:avLst/>
          </a:prstGeom>
          <a:ln w="38100">
            <a:solidFill>
              <a:srgbClr val="D24E4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34">
            <a:extLst>
              <a:ext uri="{FF2B5EF4-FFF2-40B4-BE49-F238E27FC236}">
                <a16:creationId xmlns:a16="http://schemas.microsoft.com/office/drawing/2014/main" id="{744AA66A-0BE3-25F4-6967-0F24ACD686A6}"/>
              </a:ext>
            </a:extLst>
          </p:cNvPr>
          <p:cNvCxnSpPr>
            <a:cxnSpLocks/>
          </p:cNvCxnSpPr>
          <p:nvPr/>
        </p:nvCxnSpPr>
        <p:spPr>
          <a:xfrm flipH="1">
            <a:off x="9652567" y="3232572"/>
            <a:ext cx="2849" cy="886560"/>
          </a:xfrm>
          <a:prstGeom prst="straightConnector1">
            <a:avLst/>
          </a:prstGeom>
          <a:ln w="38100">
            <a:solidFill>
              <a:srgbClr val="D24E4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106">
            <a:extLst>
              <a:ext uri="{FF2B5EF4-FFF2-40B4-BE49-F238E27FC236}">
                <a16:creationId xmlns:a16="http://schemas.microsoft.com/office/drawing/2014/main" id="{4AA83B62-19B6-07E6-8E82-BBCBC3C16492}"/>
              </a:ext>
            </a:extLst>
          </p:cNvPr>
          <p:cNvSpPr txBox="1"/>
          <p:nvPr/>
        </p:nvSpPr>
        <p:spPr>
          <a:xfrm>
            <a:off x="7091323" y="3631182"/>
            <a:ext cx="11580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solidFill>
                  <a:srgbClr val="D24E46"/>
                </a:solidFill>
                <a:latin typeface="Helvetica" pitchFamily="2" charset="0"/>
                <a:cs typeface="Calibri" panose="020F0502020204030204" pitchFamily="34" charset="0"/>
              </a:rPr>
              <a:t>patterns</a:t>
            </a:r>
            <a:endParaRPr lang="en-CN" sz="1600" b="1" i="1" dirty="0">
              <a:solidFill>
                <a:srgbClr val="D24E46"/>
              </a:solidFill>
            </a:endParaRPr>
          </a:p>
        </p:txBody>
      </p:sp>
      <p:sp>
        <p:nvSpPr>
          <p:cNvPr id="61" name="TextBox 107">
            <a:extLst>
              <a:ext uri="{FF2B5EF4-FFF2-40B4-BE49-F238E27FC236}">
                <a16:creationId xmlns:a16="http://schemas.microsoft.com/office/drawing/2014/main" id="{665BF171-5805-9729-7D40-9B49D5F20DAF}"/>
              </a:ext>
            </a:extLst>
          </p:cNvPr>
          <p:cNvSpPr txBox="1"/>
          <p:nvPr/>
        </p:nvSpPr>
        <p:spPr>
          <a:xfrm>
            <a:off x="9630662" y="3630783"/>
            <a:ext cx="15168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solidFill>
                  <a:srgbClr val="D24E46"/>
                </a:solidFill>
                <a:latin typeface="Helvetica" pitchFamily="2" charset="0"/>
                <a:cs typeface="Calibri" panose="020F0502020204030204" pitchFamily="34" charset="0"/>
              </a:rPr>
              <a:t>fingerprints</a:t>
            </a:r>
            <a:endParaRPr lang="en-CN" sz="1600" b="1" i="1" dirty="0">
              <a:solidFill>
                <a:srgbClr val="D24E46"/>
              </a:solidFill>
            </a:endParaRPr>
          </a:p>
        </p:txBody>
      </p:sp>
      <p:pic>
        <p:nvPicPr>
          <p:cNvPr id="62" name="图形 6">
            <a:extLst>
              <a:ext uri="{FF2B5EF4-FFF2-40B4-BE49-F238E27FC236}">
                <a16:creationId xmlns:a16="http://schemas.microsoft.com/office/drawing/2014/main" id="{5AF7C9B4-4589-E297-214E-BCBC3D8521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79781" y="2628579"/>
            <a:ext cx="549499" cy="6039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595E48DD-97E5-3462-3A84-CCFA67E14414}"/>
                  </a:ext>
                </a:extLst>
              </p:cNvPr>
              <p:cNvSpPr txBox="1"/>
              <p:nvPr/>
            </p:nvSpPr>
            <p:spPr>
              <a:xfrm>
                <a:off x="3237495" y="4106279"/>
                <a:ext cx="93945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𝒔𝒖𝒃𝒅𝒐𝒎𝒂𝒊𝒏𝒔</m:t>
                      </m:r>
                    </m:oMath>
                  </m:oMathPara>
                </a14:m>
                <a:endParaRPr lang="en-CN" altLang="zh-CN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595E48DD-97E5-3462-3A84-CCFA67E14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495" y="4106279"/>
                <a:ext cx="939452" cy="338554"/>
              </a:xfrm>
              <a:prstGeom prst="rect">
                <a:avLst/>
              </a:prstGeom>
              <a:blipFill>
                <a:blip r:embed="rId13"/>
                <a:stretch>
                  <a:fillRect l="-24000" r="-2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2CCCEF5A-1559-5887-7A6D-AAEF7AA1B7C5}"/>
                  </a:ext>
                </a:extLst>
              </p:cNvPr>
              <p:cNvSpPr txBox="1"/>
              <p:nvPr/>
            </p:nvSpPr>
            <p:spPr>
              <a:xfrm>
                <a:off x="5570722" y="4116462"/>
                <a:ext cx="93945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𝑫𝑵𝑺</m:t>
                      </m:r>
                      <m:r>
                        <a:rPr lang="en-US" altLang="zh-CN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𝒄𝒉𝒂𝒊𝒏𝒔</m:t>
                      </m:r>
                    </m:oMath>
                  </m:oMathPara>
                </a14:m>
                <a:endParaRPr lang="en-CN" altLang="zh-CN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2CCCEF5A-1559-5887-7A6D-AAEF7AA1B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722" y="4116462"/>
                <a:ext cx="939452" cy="338554"/>
              </a:xfrm>
              <a:prstGeom prst="rect">
                <a:avLst/>
              </a:prstGeom>
              <a:blipFill>
                <a:blip r:embed="rId14"/>
                <a:stretch>
                  <a:fillRect l="-20000" r="-16000" b="-148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6A266F66-B616-940C-278A-F6BCB16D9C7E}"/>
                  </a:ext>
                </a:extLst>
              </p:cNvPr>
              <p:cNvSpPr txBox="1"/>
              <p:nvPr/>
            </p:nvSpPr>
            <p:spPr>
              <a:xfrm>
                <a:off x="911494" y="4124593"/>
                <a:ext cx="3950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𝒂𝒑𝒆𝒙𝒆𝒔</m:t>
                      </m:r>
                    </m:oMath>
                  </m:oMathPara>
                </a14:m>
                <a:endParaRPr lang="zh-CN" altLang="en-US" sz="1600" b="1" dirty="0"/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6A266F66-B616-940C-278A-F6BCB16D9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94" y="4124593"/>
                <a:ext cx="395050" cy="338554"/>
              </a:xfrm>
              <a:prstGeom prst="rect">
                <a:avLst/>
              </a:prstGeom>
              <a:blipFill>
                <a:blip r:embed="rId15"/>
                <a:stretch>
                  <a:fillRect r="-119355" b="-3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7DCEC3C3-569D-F1AA-7C67-DB57A4E949C8}"/>
                  </a:ext>
                </a:extLst>
              </p:cNvPr>
              <p:cNvSpPr txBox="1"/>
              <p:nvPr/>
            </p:nvSpPr>
            <p:spPr>
              <a:xfrm>
                <a:off x="3073423" y="2739129"/>
                <a:ext cx="9394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𝒔𝒆𝒓𝒗𝒊𝒄𝒆</m:t>
                      </m:r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14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𝒆𝒏𝒅𝒑𝒐𝒊𝒏𝒕𝒔</m:t>
                      </m:r>
                    </m:oMath>
                  </m:oMathPara>
                </a14:m>
                <a:endParaRPr lang="en-CN" altLang="zh-CN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7DCEC3C3-569D-F1AA-7C67-DB57A4E94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423" y="2739129"/>
                <a:ext cx="939452" cy="523220"/>
              </a:xfrm>
              <a:prstGeom prst="rect">
                <a:avLst/>
              </a:prstGeom>
              <a:blipFill>
                <a:blip r:embed="rId16"/>
                <a:stretch>
                  <a:fillRect l="-8000" r="-5333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E5814DA6-05D1-AAB7-716F-5F0E7F8F26A4}"/>
                  </a:ext>
                </a:extLst>
              </p:cNvPr>
              <p:cNvSpPr txBox="1"/>
              <p:nvPr/>
            </p:nvSpPr>
            <p:spPr>
              <a:xfrm>
                <a:off x="5456940" y="2727390"/>
                <a:ext cx="9394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𝒆𝒏𝒅𝒑𝒐𝒊𝒏𝒕</m:t>
                      </m:r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14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𝒑𝒂𝒕𝒕𝒆𝒓𝒏𝒔</m:t>
                      </m:r>
                    </m:oMath>
                  </m:oMathPara>
                </a14:m>
                <a:endParaRPr lang="en-CN" altLang="zh-CN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E5814DA6-05D1-AAB7-716F-5F0E7F8F2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940" y="2727390"/>
                <a:ext cx="939452" cy="523220"/>
              </a:xfrm>
              <a:prstGeom prst="rect">
                <a:avLst/>
              </a:prstGeom>
              <a:blipFill>
                <a:blip r:embed="rId17"/>
                <a:stretch>
                  <a:fillRect l="-5333" r="-2667" b="-47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0" name="文本框 13">
            <a:extLst>
              <a:ext uri="{FF2B5EF4-FFF2-40B4-BE49-F238E27FC236}">
                <a16:creationId xmlns:a16="http://schemas.microsoft.com/office/drawing/2014/main" id="{8A10F63C-72F6-DB86-1C0A-1115683FF78B}"/>
              </a:ext>
            </a:extLst>
          </p:cNvPr>
          <p:cNvSpPr txBox="1"/>
          <p:nvPr/>
        </p:nvSpPr>
        <p:spPr>
          <a:xfrm>
            <a:off x="2581" y="4690433"/>
            <a:ext cx="1187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Target</a:t>
            </a:r>
          </a:p>
          <a:p>
            <a:pPr algn="ctr"/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Domains</a:t>
            </a:r>
          </a:p>
        </p:txBody>
      </p:sp>
      <p:pic>
        <p:nvPicPr>
          <p:cNvPr id="71" name="Picture 87">
            <a:extLst>
              <a:ext uri="{FF2B5EF4-FFF2-40B4-BE49-F238E27FC236}">
                <a16:creationId xmlns:a16="http://schemas.microsoft.com/office/drawing/2014/main" id="{CA8E8964-9C7B-3741-9821-0E24E2144D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0469" y="4124593"/>
            <a:ext cx="551536" cy="551536"/>
          </a:xfrm>
          <a:prstGeom prst="rect">
            <a:avLst/>
          </a:prstGeom>
        </p:spPr>
      </p:pic>
      <p:pic>
        <p:nvPicPr>
          <p:cNvPr id="72" name="Picture 90">
            <a:extLst>
              <a:ext uri="{FF2B5EF4-FFF2-40B4-BE49-F238E27FC236}">
                <a16:creationId xmlns:a16="http://schemas.microsoft.com/office/drawing/2014/main" id="{45F50FA2-EA1B-EA73-0AED-C2F25A8D5F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047727" y="4120678"/>
            <a:ext cx="635000" cy="635000"/>
          </a:xfrm>
          <a:prstGeom prst="rect">
            <a:avLst/>
          </a:prstGeom>
        </p:spPr>
      </p:pic>
      <p:sp>
        <p:nvSpPr>
          <p:cNvPr id="73" name="文本框 13">
            <a:extLst>
              <a:ext uri="{FF2B5EF4-FFF2-40B4-BE49-F238E27FC236}">
                <a16:creationId xmlns:a16="http://schemas.microsoft.com/office/drawing/2014/main" id="{C4E241B2-9EBE-BE85-060F-7C60E2C11C1E}"/>
              </a:ext>
            </a:extLst>
          </p:cNvPr>
          <p:cNvSpPr txBox="1"/>
          <p:nvPr/>
        </p:nvSpPr>
        <p:spPr>
          <a:xfrm>
            <a:off x="10771637" y="4833087"/>
            <a:ext cx="1187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Reports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A869DE-55F1-34D7-EAC0-6029F4398CC2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23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6" name="Rounded Rectangle 19">
            <a:extLst>
              <a:ext uri="{FF2B5EF4-FFF2-40B4-BE49-F238E27FC236}">
                <a16:creationId xmlns:a16="http://schemas.microsoft.com/office/drawing/2014/main" id="{59685287-2F36-B332-6F17-450021C7B439}"/>
              </a:ext>
            </a:extLst>
          </p:cNvPr>
          <p:cNvSpPr/>
          <p:nvPr/>
        </p:nvSpPr>
        <p:spPr>
          <a:xfrm>
            <a:off x="1771780" y="2647174"/>
            <a:ext cx="3607654" cy="2190420"/>
          </a:xfrm>
          <a:prstGeom prst="roundRect">
            <a:avLst>
              <a:gd name="adj" fmla="val 6875"/>
            </a:avLst>
          </a:prstGeom>
          <a:solidFill>
            <a:schemeClr val="accent1">
              <a:alpha val="20000"/>
            </a:schemeClr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600" dirty="0"/>
          </a:p>
        </p:txBody>
      </p:sp>
    </p:spTree>
    <p:extLst>
      <p:ext uri="{BB962C8B-B14F-4D97-AF65-F5344CB8AC3E}">
        <p14:creationId xmlns:p14="http://schemas.microsoft.com/office/powerpoint/2010/main" val="10819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8" grpId="0"/>
      <p:bldP spid="34" grpId="0"/>
      <p:bldP spid="60" grpId="0"/>
      <p:bldP spid="61" grpId="0"/>
      <p:bldP spid="63" grpId="0"/>
      <p:bldP spid="64" grpId="0"/>
      <p:bldP spid="65" grpId="0"/>
      <p:bldP spid="70" grpId="0"/>
      <p:bldP spid="73" grpId="0"/>
      <p:bldP spid="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 I: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Discovering Vul. Services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26B4DF8-7E2F-DE1E-6186-549BC5369CAE}"/>
              </a:ext>
            </a:extLst>
          </p:cNvPr>
          <p:cNvSpPr txBox="1"/>
          <p:nvPr/>
        </p:nvSpPr>
        <p:spPr>
          <a:xfrm>
            <a:off x="841247" y="1408876"/>
            <a:ext cx="1066164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Step 1: Finding service endpoint candidates</a:t>
            </a:r>
            <a:endParaRPr lang="en-US" altLang="zh-CN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Filtering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endpoint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domains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by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DNS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resolution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popularity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dependency.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387F28D-C928-D500-2BFC-DE1FE2631679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24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mnemonic offers passive DNS data to the public | mnemonic">
            <a:extLst>
              <a:ext uri="{FF2B5EF4-FFF2-40B4-BE49-F238E27FC236}">
                <a16:creationId xmlns:a16="http://schemas.microsoft.com/office/drawing/2014/main" id="{3355A17C-EEF7-A972-F963-47D4D3DC0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33" y="4120479"/>
            <a:ext cx="657376" cy="67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F8EE7FF9-77E2-B69E-FCFA-F021835A8486}"/>
              </a:ext>
            </a:extLst>
          </p:cNvPr>
          <p:cNvSpPr/>
          <p:nvPr/>
        </p:nvSpPr>
        <p:spPr>
          <a:xfrm>
            <a:off x="2626716" y="4272773"/>
            <a:ext cx="1387830" cy="3980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DNS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Records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597E4FC4-DD26-1DB1-EA82-8129965505A9}"/>
              </a:ext>
            </a:extLst>
          </p:cNvPr>
          <p:cNvSpPr/>
          <p:nvPr/>
        </p:nvSpPr>
        <p:spPr>
          <a:xfrm>
            <a:off x="6261989" y="4225156"/>
            <a:ext cx="1387830" cy="520109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Format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kumimoji="1" lang="en-US" altLang="zh-CN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filter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3C52BE80-5CE2-21E4-A28A-4D8BA65C5384}"/>
              </a:ext>
            </a:extLst>
          </p:cNvPr>
          <p:cNvSpPr/>
          <p:nvPr/>
        </p:nvSpPr>
        <p:spPr>
          <a:xfrm>
            <a:off x="4655724" y="3679562"/>
            <a:ext cx="994885" cy="3980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CNAME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C0B7DBBD-85F0-769E-2D20-4A4E204841A4}"/>
              </a:ext>
            </a:extLst>
          </p:cNvPr>
          <p:cNvSpPr/>
          <p:nvPr/>
        </p:nvSpPr>
        <p:spPr>
          <a:xfrm>
            <a:off x="4656833" y="4274961"/>
            <a:ext cx="994885" cy="3980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NS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A8CA7467-648B-CD69-7616-F6F34477DF86}"/>
              </a:ext>
            </a:extLst>
          </p:cNvPr>
          <p:cNvCxnSpPr/>
          <p:nvPr/>
        </p:nvCxnSpPr>
        <p:spPr>
          <a:xfrm flipV="1">
            <a:off x="1488809" y="4459021"/>
            <a:ext cx="1116000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DBE2EDD-F160-8B36-0145-93BA9713752C}"/>
                  </a:ext>
                </a:extLst>
              </p:cNvPr>
              <p:cNvSpPr txBox="1"/>
              <p:nvPr/>
            </p:nvSpPr>
            <p:spPr>
              <a:xfrm>
                <a:off x="1318305" y="3929901"/>
                <a:ext cx="147891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𝑫𝒂𝒊𝒍𝒚</m:t>
                      </m:r>
                      <m:r>
                        <a:rPr lang="en-US" altLang="zh-CN" sz="1400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𝑸𝒖𝒆𝒓𝒚</m:t>
                      </m:r>
                      <m:r>
                        <a:rPr lang="zh-CN" altLang="en-US" sz="1400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1400" b="1" i="1" dirty="0">
                  <a:solidFill>
                    <a:srgbClr val="9411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𝑽𝒐𝒍𝒖𝒎𝒆</m:t>
                      </m:r>
                    </m:oMath>
                  </m:oMathPara>
                </a14:m>
                <a:endParaRPr lang="zh-CN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DBE2EDD-F160-8B36-0145-93BA97137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305" y="3929901"/>
                <a:ext cx="147891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圆角矩形 14">
            <a:extLst>
              <a:ext uri="{FF2B5EF4-FFF2-40B4-BE49-F238E27FC236}">
                <a16:creationId xmlns:a16="http://schemas.microsoft.com/office/drawing/2014/main" id="{38FC7368-51C1-B566-25F6-9F5AD20F1364}"/>
              </a:ext>
            </a:extLst>
          </p:cNvPr>
          <p:cNvSpPr/>
          <p:nvPr/>
        </p:nvSpPr>
        <p:spPr>
          <a:xfrm>
            <a:off x="4655724" y="4811777"/>
            <a:ext cx="994885" cy="3980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MX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25FDD9F3-6D93-F095-A1DA-69A094BAD6B8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>
            <a:off x="4014546" y="4471810"/>
            <a:ext cx="642287" cy="218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57A810E5-834D-41B2-C4A3-C7738B167F51}"/>
              </a:ext>
            </a:extLst>
          </p:cNvPr>
          <p:cNvCxnSpPr>
            <a:cxnSpLocks/>
            <a:stCxn id="5" idx="3"/>
            <a:endCxn id="15" idx="1"/>
          </p:cNvCxnSpPr>
          <p:nvPr/>
        </p:nvCxnSpPr>
        <p:spPr>
          <a:xfrm>
            <a:off x="4014546" y="4471810"/>
            <a:ext cx="641178" cy="53900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9D888819-1AFF-81B3-0589-F9E7DCE46993}"/>
              </a:ext>
            </a:extLst>
          </p:cNvPr>
          <p:cNvCxnSpPr>
            <a:cxnSpLocks/>
            <a:stCxn id="11" idx="3"/>
            <a:endCxn id="6" idx="1"/>
          </p:cNvCxnSpPr>
          <p:nvPr/>
        </p:nvCxnSpPr>
        <p:spPr>
          <a:xfrm>
            <a:off x="5651718" y="4473998"/>
            <a:ext cx="610271" cy="1121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9F748429-8752-BA57-D3CE-3D0F34DFD37D}"/>
              </a:ext>
            </a:extLst>
          </p:cNvPr>
          <p:cNvCxnSpPr>
            <a:cxnSpLocks/>
            <a:stCxn id="15" idx="3"/>
            <a:endCxn id="6" idx="1"/>
          </p:cNvCxnSpPr>
          <p:nvPr/>
        </p:nvCxnSpPr>
        <p:spPr>
          <a:xfrm flipV="1">
            <a:off x="5650609" y="4485211"/>
            <a:ext cx="611380" cy="52560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AA5A7610-3B79-E55C-6092-D4A6975D540C}"/>
              </a:ext>
            </a:extLst>
          </p:cNvPr>
          <p:cNvCxnSpPr>
            <a:cxnSpLocks/>
            <a:stCxn id="5" idx="3"/>
            <a:endCxn id="10" idx="1"/>
          </p:cNvCxnSpPr>
          <p:nvPr/>
        </p:nvCxnSpPr>
        <p:spPr>
          <a:xfrm flipV="1">
            <a:off x="4014546" y="3878599"/>
            <a:ext cx="641178" cy="59321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73770083-6B6F-047D-CDAE-582BCFB4E611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>
            <a:off x="5650609" y="3878599"/>
            <a:ext cx="611380" cy="6066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AE2E7F5A-DA90-FE0C-DB6B-C1C6414266AD}"/>
              </a:ext>
            </a:extLst>
          </p:cNvPr>
          <p:cNvSpPr txBox="1"/>
          <p:nvPr/>
        </p:nvSpPr>
        <p:spPr>
          <a:xfrm>
            <a:off x="436707" y="4897247"/>
            <a:ext cx="1325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Passive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DNS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Database</a:t>
            </a:r>
            <a:endParaRPr lang="zh-CN" altLang="en-US" sz="1400" dirty="0"/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CA774BBB-6342-F35C-55B1-59F3EAF71F63}"/>
              </a:ext>
            </a:extLst>
          </p:cNvPr>
          <p:cNvSpPr/>
          <p:nvPr/>
        </p:nvSpPr>
        <p:spPr>
          <a:xfrm>
            <a:off x="8046134" y="4222869"/>
            <a:ext cx="2120432" cy="520109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Compute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dependency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number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9780D26F-62E7-3284-96BE-B64D11BF959C}"/>
              </a:ext>
            </a:extLst>
          </p:cNvPr>
          <p:cNvCxnSpPr>
            <a:cxnSpLocks/>
            <a:stCxn id="6" idx="3"/>
            <a:endCxn id="49" idx="1"/>
          </p:cNvCxnSpPr>
          <p:nvPr/>
        </p:nvCxnSpPr>
        <p:spPr>
          <a:xfrm flipV="1">
            <a:off x="7649819" y="4482924"/>
            <a:ext cx="396315" cy="2287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圆角矩形 53">
            <a:extLst>
              <a:ext uri="{FF2B5EF4-FFF2-40B4-BE49-F238E27FC236}">
                <a16:creationId xmlns:a16="http://schemas.microsoft.com/office/drawing/2014/main" id="{760A229D-A76B-E66E-84BA-CEE50CDCFD4D}"/>
              </a:ext>
            </a:extLst>
          </p:cNvPr>
          <p:cNvSpPr/>
          <p:nvPr/>
        </p:nvSpPr>
        <p:spPr>
          <a:xfrm>
            <a:off x="10595401" y="4227903"/>
            <a:ext cx="1235430" cy="520109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Candidates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56" name="直线箭头连接符 55">
            <a:extLst>
              <a:ext uri="{FF2B5EF4-FFF2-40B4-BE49-F238E27FC236}">
                <a16:creationId xmlns:a16="http://schemas.microsoft.com/office/drawing/2014/main" id="{71CC09DF-B105-D57B-0B5B-12A3B35B9C22}"/>
              </a:ext>
            </a:extLst>
          </p:cNvPr>
          <p:cNvCxnSpPr>
            <a:cxnSpLocks/>
          </p:cNvCxnSpPr>
          <p:nvPr/>
        </p:nvCxnSpPr>
        <p:spPr>
          <a:xfrm flipV="1">
            <a:off x="10199086" y="4487957"/>
            <a:ext cx="396315" cy="2287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153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26B4DF8-7E2F-DE1E-6186-549BC5369CAE}"/>
              </a:ext>
            </a:extLst>
          </p:cNvPr>
          <p:cNvSpPr txBox="1"/>
          <p:nvPr/>
        </p:nvSpPr>
        <p:spPr>
          <a:xfrm>
            <a:off x="841247" y="1408876"/>
            <a:ext cx="10155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Step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Extracting endpoint patterns via a 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 Suffix Tree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" name="TextBox 130">
            <a:extLst>
              <a:ext uri="{FF2B5EF4-FFF2-40B4-BE49-F238E27FC236}">
                <a16:creationId xmlns:a16="http://schemas.microsoft.com/office/drawing/2014/main" id="{149342D4-C67C-97B3-1A69-63A24E86A52C}"/>
              </a:ext>
            </a:extLst>
          </p:cNvPr>
          <p:cNvSpPr txBox="1"/>
          <p:nvPr/>
        </p:nvSpPr>
        <p:spPr>
          <a:xfrm>
            <a:off x="3635085" y="2633355"/>
            <a:ext cx="977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Level 1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45" name="TextBox 131">
            <a:extLst>
              <a:ext uri="{FF2B5EF4-FFF2-40B4-BE49-F238E27FC236}">
                <a16:creationId xmlns:a16="http://schemas.microsoft.com/office/drawing/2014/main" id="{0E498E30-0483-BA37-F591-B54396897738}"/>
              </a:ext>
            </a:extLst>
          </p:cNvPr>
          <p:cNvSpPr txBox="1"/>
          <p:nvPr/>
        </p:nvSpPr>
        <p:spPr>
          <a:xfrm>
            <a:off x="2658645" y="3845434"/>
            <a:ext cx="977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Level 3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47" name="TextBox 137">
            <a:extLst>
              <a:ext uri="{FF2B5EF4-FFF2-40B4-BE49-F238E27FC236}">
                <a16:creationId xmlns:a16="http://schemas.microsoft.com/office/drawing/2014/main" id="{F4C81E38-D89C-E067-06DA-8AA96B1760E6}"/>
              </a:ext>
            </a:extLst>
          </p:cNvPr>
          <p:cNvSpPr txBox="1"/>
          <p:nvPr/>
        </p:nvSpPr>
        <p:spPr>
          <a:xfrm>
            <a:off x="3188380" y="3220204"/>
            <a:ext cx="977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Level 2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46" name="TextBox 132">
            <a:extLst>
              <a:ext uri="{FF2B5EF4-FFF2-40B4-BE49-F238E27FC236}">
                <a16:creationId xmlns:a16="http://schemas.microsoft.com/office/drawing/2014/main" id="{4404DB2B-5BC1-2863-3FE2-C67E30090563}"/>
              </a:ext>
            </a:extLst>
          </p:cNvPr>
          <p:cNvSpPr txBox="1"/>
          <p:nvPr/>
        </p:nvSpPr>
        <p:spPr>
          <a:xfrm>
            <a:off x="2070925" y="4572629"/>
            <a:ext cx="491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...</a:t>
            </a:r>
            <a:endParaRPr lang="en-CN" sz="1600" b="1" dirty="0">
              <a:latin typeface="Helvetica" pitchFamily="2" charset="0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FA08844D-A700-3545-5250-3503D7F57F38}"/>
              </a:ext>
            </a:extLst>
          </p:cNvPr>
          <p:cNvGrpSpPr/>
          <p:nvPr/>
        </p:nvGrpSpPr>
        <p:grpSpPr>
          <a:xfrm>
            <a:off x="868673" y="2051162"/>
            <a:ext cx="5235809" cy="4217241"/>
            <a:chOff x="868673" y="2051162"/>
            <a:chExt cx="5235809" cy="4217241"/>
          </a:xfrm>
        </p:grpSpPr>
        <p:sp>
          <p:nvSpPr>
            <p:cNvPr id="71" name="椭圆 1">
              <a:extLst>
                <a:ext uri="{FF2B5EF4-FFF2-40B4-BE49-F238E27FC236}">
                  <a16:creationId xmlns:a16="http://schemas.microsoft.com/office/drawing/2014/main" id="{F8F4D4CB-CABD-9F51-0D81-7076ED729805}"/>
                </a:ext>
              </a:extLst>
            </p:cNvPr>
            <p:cNvSpPr/>
            <p:nvPr/>
          </p:nvSpPr>
          <p:spPr>
            <a:xfrm>
              <a:off x="3091385" y="4825743"/>
              <a:ext cx="231493" cy="23149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 dirty="0"/>
            </a:p>
          </p:txBody>
        </p:sp>
        <p:sp>
          <p:nvSpPr>
            <p:cNvPr id="42" name="TextBox 125">
              <a:extLst>
                <a:ext uri="{FF2B5EF4-FFF2-40B4-BE49-F238E27FC236}">
                  <a16:creationId xmlns:a16="http://schemas.microsoft.com/office/drawing/2014/main" id="{E89C1002-A2A2-E90F-2A54-2219E1B8D62C}"/>
                </a:ext>
              </a:extLst>
            </p:cNvPr>
            <p:cNvSpPr txBox="1"/>
            <p:nvPr/>
          </p:nvSpPr>
          <p:spPr>
            <a:xfrm rot="18712493">
              <a:off x="-208037" y="3975117"/>
              <a:ext cx="42172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Helvetica" pitchFamily="2" charset="0"/>
                  <a:sym typeface="+mn-ea"/>
                </a:rPr>
                <a:t>www-alice-com.</a:t>
              </a:r>
              <a:r>
                <a:rPr lang="en-US" altLang="zh-CN" b="1" dirty="0">
                  <a:solidFill>
                    <a:srgbClr val="C00000"/>
                  </a:solidFill>
                  <a:latin typeface="Helvetica" pitchFamily="2" charset="0"/>
                  <a:sym typeface="+mn-ea"/>
                </a:rPr>
                <a:t>us-east-1.service.com</a:t>
              </a:r>
              <a:endParaRPr lang="en-CN" b="1" dirty="0">
                <a:solidFill>
                  <a:srgbClr val="C00000"/>
                </a:solidFill>
                <a:latin typeface="Helvetica" pitchFamily="2" charset="0"/>
              </a:endParaRPr>
            </a:p>
          </p:txBody>
        </p:sp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EE24629F-5B2F-2BDA-35F6-40067498F5C1}"/>
                </a:ext>
              </a:extLst>
            </p:cNvPr>
            <p:cNvSpPr/>
            <p:nvPr/>
          </p:nvSpPr>
          <p:spPr>
            <a:xfrm>
              <a:off x="4810730" y="2938624"/>
              <a:ext cx="231493" cy="231494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/>
            </a:p>
          </p:txBody>
        </p:sp>
        <p:sp>
          <p:nvSpPr>
            <p:cNvPr id="3" name="椭圆 1">
              <a:extLst>
                <a:ext uri="{FF2B5EF4-FFF2-40B4-BE49-F238E27FC236}">
                  <a16:creationId xmlns:a16="http://schemas.microsoft.com/office/drawing/2014/main" id="{6E2F2783-3AC2-9F38-62C8-35EDD61E3CB6}"/>
                </a:ext>
              </a:extLst>
            </p:cNvPr>
            <p:cNvSpPr/>
            <p:nvPr/>
          </p:nvSpPr>
          <p:spPr>
            <a:xfrm>
              <a:off x="4299061" y="3510799"/>
              <a:ext cx="231493" cy="23149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/>
            </a:p>
          </p:txBody>
        </p:sp>
        <p:cxnSp>
          <p:nvCxnSpPr>
            <p:cNvPr id="7" name="直线箭头连接符 20">
              <a:extLst>
                <a:ext uri="{FF2B5EF4-FFF2-40B4-BE49-F238E27FC236}">
                  <a16:creationId xmlns:a16="http://schemas.microsoft.com/office/drawing/2014/main" id="{20DD632A-2E3D-01EB-4ACE-D411CB7E0DD6}"/>
                </a:ext>
              </a:extLst>
            </p:cNvPr>
            <p:cNvCxnSpPr>
              <a:cxnSpLocks/>
              <a:stCxn id="3" idx="3"/>
              <a:endCxn id="49" idx="7"/>
            </p:cNvCxnSpPr>
            <p:nvPr/>
          </p:nvCxnSpPr>
          <p:spPr>
            <a:xfrm flipH="1">
              <a:off x="3959284" y="3708391"/>
              <a:ext cx="373678" cy="41839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线箭头连接符 20">
              <a:extLst>
                <a:ext uri="{FF2B5EF4-FFF2-40B4-BE49-F238E27FC236}">
                  <a16:creationId xmlns:a16="http://schemas.microsoft.com/office/drawing/2014/main" id="{A736B582-D776-FFD7-35E4-3A637E4B9B2F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 flipH="1">
              <a:off x="3214451" y="4290479"/>
              <a:ext cx="581142" cy="5285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椭圆 1">
              <a:extLst>
                <a:ext uri="{FF2B5EF4-FFF2-40B4-BE49-F238E27FC236}">
                  <a16:creationId xmlns:a16="http://schemas.microsoft.com/office/drawing/2014/main" id="{7E7BBDC9-7553-8D41-83C9-688B1689F8C1}"/>
                </a:ext>
              </a:extLst>
            </p:cNvPr>
            <p:cNvSpPr/>
            <p:nvPr/>
          </p:nvSpPr>
          <p:spPr>
            <a:xfrm>
              <a:off x="5332652" y="2354960"/>
              <a:ext cx="231493" cy="231494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/>
            </a:p>
          </p:txBody>
        </p:sp>
        <p:cxnSp>
          <p:nvCxnSpPr>
            <p:cNvPr id="34" name="直线箭头连接符 20">
              <a:extLst>
                <a:ext uri="{FF2B5EF4-FFF2-40B4-BE49-F238E27FC236}">
                  <a16:creationId xmlns:a16="http://schemas.microsoft.com/office/drawing/2014/main" id="{71AE75B6-B0C4-32B3-006E-B3C7A163D32C}"/>
                </a:ext>
              </a:extLst>
            </p:cNvPr>
            <p:cNvCxnSpPr>
              <a:cxnSpLocks/>
              <a:stCxn id="33" idx="3"/>
              <a:endCxn id="2" idx="7"/>
            </p:cNvCxnSpPr>
            <p:nvPr/>
          </p:nvCxnSpPr>
          <p:spPr>
            <a:xfrm flipH="1">
              <a:off x="5008322" y="2552552"/>
              <a:ext cx="358231" cy="41997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118">
              <a:extLst>
                <a:ext uri="{FF2B5EF4-FFF2-40B4-BE49-F238E27FC236}">
                  <a16:creationId xmlns:a16="http://schemas.microsoft.com/office/drawing/2014/main" id="{6196D289-BF84-6C2F-66EA-7FC5E31F0A4D}"/>
                </a:ext>
              </a:extLst>
            </p:cNvPr>
            <p:cNvSpPr txBox="1"/>
            <p:nvPr/>
          </p:nvSpPr>
          <p:spPr>
            <a:xfrm>
              <a:off x="5556495" y="2285349"/>
              <a:ext cx="5479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“.”</a:t>
              </a:r>
              <a:endParaRPr lang="en-CN" dirty="0">
                <a:latin typeface="Helvetica" pitchFamily="2" charset="0"/>
              </a:endParaRPr>
            </a:p>
          </p:txBody>
        </p:sp>
        <p:cxnSp>
          <p:nvCxnSpPr>
            <p:cNvPr id="43" name="Straight Connector 126">
              <a:extLst>
                <a:ext uri="{FF2B5EF4-FFF2-40B4-BE49-F238E27FC236}">
                  <a16:creationId xmlns:a16="http://schemas.microsoft.com/office/drawing/2014/main" id="{E3147517-507E-BB2F-285A-753343515352}"/>
                </a:ext>
              </a:extLst>
            </p:cNvPr>
            <p:cNvCxnSpPr/>
            <p:nvPr/>
          </p:nvCxnSpPr>
          <p:spPr>
            <a:xfrm>
              <a:off x="3298108" y="3001947"/>
              <a:ext cx="1440000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线箭头连接符 20">
              <a:extLst>
                <a:ext uri="{FF2B5EF4-FFF2-40B4-BE49-F238E27FC236}">
                  <a16:creationId xmlns:a16="http://schemas.microsoft.com/office/drawing/2014/main" id="{C7794F7B-4A5D-2DD3-219D-176BD78F8B4B}"/>
                </a:ext>
              </a:extLst>
            </p:cNvPr>
            <p:cNvCxnSpPr>
              <a:cxnSpLocks/>
              <a:stCxn id="2" idx="3"/>
              <a:endCxn id="3" idx="7"/>
            </p:cNvCxnSpPr>
            <p:nvPr/>
          </p:nvCxnSpPr>
          <p:spPr>
            <a:xfrm flipH="1">
              <a:off x="4496653" y="3136216"/>
              <a:ext cx="347978" cy="40848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椭圆 1">
              <a:extLst>
                <a:ext uri="{FF2B5EF4-FFF2-40B4-BE49-F238E27FC236}">
                  <a16:creationId xmlns:a16="http://schemas.microsoft.com/office/drawing/2014/main" id="{9DE217A6-34B5-1C00-BEF6-E7F31A68D9E0}"/>
                </a:ext>
              </a:extLst>
            </p:cNvPr>
            <p:cNvSpPr/>
            <p:nvPr/>
          </p:nvSpPr>
          <p:spPr>
            <a:xfrm>
              <a:off x="3761692" y="4092887"/>
              <a:ext cx="231493" cy="2314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/>
            </a:p>
          </p:txBody>
        </p:sp>
        <p:cxnSp>
          <p:nvCxnSpPr>
            <p:cNvPr id="50" name="Straight Connector 135">
              <a:extLst>
                <a:ext uri="{FF2B5EF4-FFF2-40B4-BE49-F238E27FC236}">
                  <a16:creationId xmlns:a16="http://schemas.microsoft.com/office/drawing/2014/main" id="{8DBD849D-D2E0-5F8E-1C76-4DAEBF2D8336}"/>
                </a:ext>
              </a:extLst>
            </p:cNvPr>
            <p:cNvCxnSpPr/>
            <p:nvPr/>
          </p:nvCxnSpPr>
          <p:spPr>
            <a:xfrm>
              <a:off x="2762240" y="3542176"/>
              <a:ext cx="1440000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136">
              <a:extLst>
                <a:ext uri="{FF2B5EF4-FFF2-40B4-BE49-F238E27FC236}">
                  <a16:creationId xmlns:a16="http://schemas.microsoft.com/office/drawing/2014/main" id="{A6B1842F-2FE0-6BE5-423F-24D23A8AD1F0}"/>
                </a:ext>
              </a:extLst>
            </p:cNvPr>
            <p:cNvCxnSpPr/>
            <p:nvPr/>
          </p:nvCxnSpPr>
          <p:spPr>
            <a:xfrm>
              <a:off x="2205775" y="4179548"/>
              <a:ext cx="1440000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138">
              <a:extLst>
                <a:ext uri="{FF2B5EF4-FFF2-40B4-BE49-F238E27FC236}">
                  <a16:creationId xmlns:a16="http://schemas.microsoft.com/office/drawing/2014/main" id="{9D2F779C-8A9C-E161-7274-7ADEB1DB2294}"/>
                </a:ext>
              </a:extLst>
            </p:cNvPr>
            <p:cNvCxnSpPr/>
            <p:nvPr/>
          </p:nvCxnSpPr>
          <p:spPr>
            <a:xfrm>
              <a:off x="1564058" y="4927813"/>
              <a:ext cx="1440000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线箭头连接符 20">
              <a:extLst>
                <a:ext uri="{FF2B5EF4-FFF2-40B4-BE49-F238E27FC236}">
                  <a16:creationId xmlns:a16="http://schemas.microsoft.com/office/drawing/2014/main" id="{D2819E9E-7C99-8351-65AB-F7A982B47927}"/>
                </a:ext>
              </a:extLst>
            </p:cNvPr>
            <p:cNvCxnSpPr>
              <a:cxnSpLocks/>
            </p:cNvCxnSpPr>
            <p:nvPr/>
          </p:nvCxnSpPr>
          <p:spPr>
            <a:xfrm rot="21010737" flipH="1">
              <a:off x="868673" y="3020560"/>
              <a:ext cx="2645448" cy="207071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A134F81A-A9D0-C6BC-0A91-6FF6519BDF61}"/>
              </a:ext>
            </a:extLst>
          </p:cNvPr>
          <p:cNvSpPr txBox="1"/>
          <p:nvPr/>
        </p:nvSpPr>
        <p:spPr>
          <a:xfrm>
            <a:off x="2924083" y="6052642"/>
            <a:ext cx="3281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r>
              <a:rPr lang="zh-CN" altLang="en-US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Tree</a:t>
            </a:r>
            <a:endParaRPr lang="zh-CN" alt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07AEA7-9F7D-1EC4-1AA3-2AC1CCE37774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25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70">
            <a:extLst>
              <a:ext uri="{FF2B5EF4-FFF2-40B4-BE49-F238E27FC236}">
                <a16:creationId xmlns:a16="http://schemas.microsoft.com/office/drawing/2014/main" id="{DD466AA4-D535-E69A-7B6C-E6BA51C115EC}"/>
              </a:ext>
            </a:extLst>
          </p:cNvPr>
          <p:cNvSpPr txBox="1"/>
          <p:nvPr/>
        </p:nvSpPr>
        <p:spPr>
          <a:xfrm>
            <a:off x="6748362" y="3293167"/>
            <a:ext cx="4384215" cy="1393779"/>
          </a:xfrm>
          <a:prstGeom prst="rect">
            <a:avLst/>
          </a:prstGeom>
          <a:solidFill>
            <a:schemeClr val="accent4">
              <a:lumMod val="20000"/>
              <a:lumOff val="80000"/>
              <a:alpha val="31000"/>
            </a:schemeClr>
          </a:solidFill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Domain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Tree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Construction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root is “.”, and children nodes are eTLDs, apex domains, apex+1, apex+2, and </a:t>
            </a:r>
            <a:r>
              <a:rPr lang="en-CN">
                <a:latin typeface="Microsoft YaHei" panose="020B0503020204020204" pitchFamily="34" charset="-122"/>
                <a:ea typeface="Microsoft YaHei" panose="020B0503020204020204" pitchFamily="34" charset="-122"/>
              </a:rPr>
              <a:t>so on</a:t>
            </a:r>
            <a:endParaRPr lang="en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D985E0-532E-FB7E-4554-15ABD68AD467}"/>
              </a:ext>
            </a:extLst>
          </p:cNvPr>
          <p:cNvSpPr txBox="1">
            <a:spLocks/>
          </p:cNvSpPr>
          <p:nvPr/>
        </p:nvSpPr>
        <p:spPr>
          <a:xfrm>
            <a:off x="841248" y="0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 I: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Discovering Vul. Services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27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7" grpId="0"/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 I: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Discovering Vul. Services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EE24629F-5B2F-2BDA-35F6-40067498F5C1}"/>
              </a:ext>
            </a:extLst>
          </p:cNvPr>
          <p:cNvSpPr/>
          <p:nvPr/>
        </p:nvSpPr>
        <p:spPr>
          <a:xfrm>
            <a:off x="4810730" y="2938624"/>
            <a:ext cx="231493" cy="231494"/>
          </a:xfrm>
          <a:prstGeom prst="ellipse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3" name="椭圆 1">
            <a:extLst>
              <a:ext uri="{FF2B5EF4-FFF2-40B4-BE49-F238E27FC236}">
                <a16:creationId xmlns:a16="http://schemas.microsoft.com/office/drawing/2014/main" id="{6E2F2783-3AC2-9F38-62C8-35EDD61E3CB6}"/>
              </a:ext>
            </a:extLst>
          </p:cNvPr>
          <p:cNvSpPr/>
          <p:nvPr/>
        </p:nvSpPr>
        <p:spPr>
          <a:xfrm>
            <a:off x="4299061" y="3510799"/>
            <a:ext cx="231493" cy="231494"/>
          </a:xfrm>
          <a:prstGeom prst="ellipse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7" name="直线箭头连接符 20">
            <a:extLst>
              <a:ext uri="{FF2B5EF4-FFF2-40B4-BE49-F238E27FC236}">
                <a16:creationId xmlns:a16="http://schemas.microsoft.com/office/drawing/2014/main" id="{20DD632A-2E3D-01EB-4ACE-D411CB7E0DD6}"/>
              </a:ext>
            </a:extLst>
          </p:cNvPr>
          <p:cNvCxnSpPr>
            <a:cxnSpLocks/>
            <a:stCxn id="3" idx="3"/>
            <a:endCxn id="49" idx="7"/>
          </p:cNvCxnSpPr>
          <p:nvPr/>
        </p:nvCxnSpPr>
        <p:spPr>
          <a:xfrm flipH="1">
            <a:off x="3959284" y="3708391"/>
            <a:ext cx="373678" cy="41839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椭圆 1">
            <a:extLst>
              <a:ext uri="{FF2B5EF4-FFF2-40B4-BE49-F238E27FC236}">
                <a16:creationId xmlns:a16="http://schemas.microsoft.com/office/drawing/2014/main" id="{D0793DC4-990F-8914-1C10-0DA21D92E59D}"/>
              </a:ext>
            </a:extLst>
          </p:cNvPr>
          <p:cNvSpPr/>
          <p:nvPr/>
        </p:nvSpPr>
        <p:spPr>
          <a:xfrm>
            <a:off x="3098704" y="481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20" name="直线箭头连接符 20">
            <a:extLst>
              <a:ext uri="{FF2B5EF4-FFF2-40B4-BE49-F238E27FC236}">
                <a16:creationId xmlns:a16="http://schemas.microsoft.com/office/drawing/2014/main" id="{A736B582-D776-FFD7-35E4-3A637E4B9B2F}"/>
              </a:ext>
            </a:extLst>
          </p:cNvPr>
          <p:cNvCxnSpPr>
            <a:cxnSpLocks/>
            <a:stCxn id="49" idx="3"/>
            <a:endCxn id="19" idx="0"/>
          </p:cNvCxnSpPr>
          <p:nvPr/>
        </p:nvCxnSpPr>
        <p:spPr>
          <a:xfrm flipH="1">
            <a:off x="3214451" y="4290479"/>
            <a:ext cx="581142" cy="52854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椭圆 1">
            <a:extLst>
              <a:ext uri="{FF2B5EF4-FFF2-40B4-BE49-F238E27FC236}">
                <a16:creationId xmlns:a16="http://schemas.microsoft.com/office/drawing/2014/main" id="{7E7BBDC9-7553-8D41-83C9-688B1689F8C1}"/>
              </a:ext>
            </a:extLst>
          </p:cNvPr>
          <p:cNvSpPr/>
          <p:nvPr/>
        </p:nvSpPr>
        <p:spPr>
          <a:xfrm>
            <a:off x="5332652" y="2354960"/>
            <a:ext cx="231493" cy="231494"/>
          </a:xfrm>
          <a:prstGeom prst="ellipse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34" name="直线箭头连接符 20">
            <a:extLst>
              <a:ext uri="{FF2B5EF4-FFF2-40B4-BE49-F238E27FC236}">
                <a16:creationId xmlns:a16="http://schemas.microsoft.com/office/drawing/2014/main" id="{71AE75B6-B0C4-32B3-006E-B3C7A163D32C}"/>
              </a:ext>
            </a:extLst>
          </p:cNvPr>
          <p:cNvCxnSpPr>
            <a:cxnSpLocks/>
            <a:stCxn id="33" idx="3"/>
            <a:endCxn id="2" idx="7"/>
          </p:cNvCxnSpPr>
          <p:nvPr/>
        </p:nvCxnSpPr>
        <p:spPr>
          <a:xfrm flipH="1">
            <a:off x="5008322" y="2552552"/>
            <a:ext cx="358231" cy="4199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118">
            <a:extLst>
              <a:ext uri="{FF2B5EF4-FFF2-40B4-BE49-F238E27FC236}">
                <a16:creationId xmlns:a16="http://schemas.microsoft.com/office/drawing/2014/main" id="{6196D289-BF84-6C2F-66EA-7FC5E31F0A4D}"/>
              </a:ext>
            </a:extLst>
          </p:cNvPr>
          <p:cNvSpPr txBox="1"/>
          <p:nvPr/>
        </p:nvSpPr>
        <p:spPr>
          <a:xfrm>
            <a:off x="5556495" y="2285349"/>
            <a:ext cx="547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“.”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42" name="TextBox 125">
            <a:extLst>
              <a:ext uri="{FF2B5EF4-FFF2-40B4-BE49-F238E27FC236}">
                <a16:creationId xmlns:a16="http://schemas.microsoft.com/office/drawing/2014/main" id="{E89C1002-A2A2-E90F-2A54-2219E1B8D62C}"/>
              </a:ext>
            </a:extLst>
          </p:cNvPr>
          <p:cNvSpPr txBox="1"/>
          <p:nvPr/>
        </p:nvSpPr>
        <p:spPr>
          <a:xfrm rot="18712493">
            <a:off x="-208037" y="3975117"/>
            <a:ext cx="4217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Helvetica" pitchFamily="2" charset="0"/>
                <a:sym typeface="+mn-ea"/>
              </a:rPr>
              <a:t>www-alice-com.</a:t>
            </a:r>
            <a:r>
              <a:rPr lang="en-US" altLang="zh-CN" b="1" dirty="0">
                <a:solidFill>
                  <a:srgbClr val="C00000"/>
                </a:solidFill>
                <a:latin typeface="Helvetica" pitchFamily="2" charset="0"/>
                <a:sym typeface="+mn-ea"/>
              </a:rPr>
              <a:t>us-east-1.service.com</a:t>
            </a:r>
            <a:endParaRPr lang="en-CN" b="1" dirty="0">
              <a:solidFill>
                <a:srgbClr val="C00000"/>
              </a:solidFill>
              <a:latin typeface="Helvetica" pitchFamily="2" charset="0"/>
            </a:endParaRPr>
          </a:p>
        </p:txBody>
      </p:sp>
      <p:cxnSp>
        <p:nvCxnSpPr>
          <p:cNvPr id="43" name="Straight Connector 126">
            <a:extLst>
              <a:ext uri="{FF2B5EF4-FFF2-40B4-BE49-F238E27FC236}">
                <a16:creationId xmlns:a16="http://schemas.microsoft.com/office/drawing/2014/main" id="{E3147517-507E-BB2F-285A-753343515352}"/>
              </a:ext>
            </a:extLst>
          </p:cNvPr>
          <p:cNvCxnSpPr/>
          <p:nvPr/>
        </p:nvCxnSpPr>
        <p:spPr>
          <a:xfrm>
            <a:off x="3298108" y="3001947"/>
            <a:ext cx="1440000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30">
            <a:extLst>
              <a:ext uri="{FF2B5EF4-FFF2-40B4-BE49-F238E27FC236}">
                <a16:creationId xmlns:a16="http://schemas.microsoft.com/office/drawing/2014/main" id="{149342D4-C67C-97B3-1A69-63A24E86A52C}"/>
              </a:ext>
            </a:extLst>
          </p:cNvPr>
          <p:cNvSpPr txBox="1"/>
          <p:nvPr/>
        </p:nvSpPr>
        <p:spPr>
          <a:xfrm>
            <a:off x="3635085" y="2633355"/>
            <a:ext cx="977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Level 1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45" name="TextBox 131">
            <a:extLst>
              <a:ext uri="{FF2B5EF4-FFF2-40B4-BE49-F238E27FC236}">
                <a16:creationId xmlns:a16="http://schemas.microsoft.com/office/drawing/2014/main" id="{0E498E30-0483-BA37-F591-B54396897738}"/>
              </a:ext>
            </a:extLst>
          </p:cNvPr>
          <p:cNvSpPr txBox="1"/>
          <p:nvPr/>
        </p:nvSpPr>
        <p:spPr>
          <a:xfrm>
            <a:off x="2658645" y="3845434"/>
            <a:ext cx="977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Level 3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46" name="TextBox 132">
            <a:extLst>
              <a:ext uri="{FF2B5EF4-FFF2-40B4-BE49-F238E27FC236}">
                <a16:creationId xmlns:a16="http://schemas.microsoft.com/office/drawing/2014/main" id="{4404DB2B-5BC1-2863-3FE2-C67E30090563}"/>
              </a:ext>
            </a:extLst>
          </p:cNvPr>
          <p:cNvSpPr txBox="1"/>
          <p:nvPr/>
        </p:nvSpPr>
        <p:spPr>
          <a:xfrm>
            <a:off x="2070925" y="4572629"/>
            <a:ext cx="491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...</a:t>
            </a:r>
            <a:endParaRPr lang="en-CN" sz="1600" b="1" dirty="0">
              <a:latin typeface="Helvetica" pitchFamily="2" charset="0"/>
            </a:endParaRPr>
          </a:p>
        </p:txBody>
      </p:sp>
      <p:sp>
        <p:nvSpPr>
          <p:cNvPr id="47" name="TextBox 137">
            <a:extLst>
              <a:ext uri="{FF2B5EF4-FFF2-40B4-BE49-F238E27FC236}">
                <a16:creationId xmlns:a16="http://schemas.microsoft.com/office/drawing/2014/main" id="{F4C81E38-D89C-E067-06DA-8AA96B1760E6}"/>
              </a:ext>
            </a:extLst>
          </p:cNvPr>
          <p:cNvSpPr txBox="1"/>
          <p:nvPr/>
        </p:nvSpPr>
        <p:spPr>
          <a:xfrm>
            <a:off x="3188380" y="3220204"/>
            <a:ext cx="977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Level 2</a:t>
            </a:r>
            <a:endParaRPr lang="en-CN" dirty="0">
              <a:latin typeface="Helvetica" pitchFamily="2" charset="0"/>
            </a:endParaRPr>
          </a:p>
        </p:txBody>
      </p:sp>
      <p:cxnSp>
        <p:nvCxnSpPr>
          <p:cNvPr id="48" name="直线箭头连接符 20">
            <a:extLst>
              <a:ext uri="{FF2B5EF4-FFF2-40B4-BE49-F238E27FC236}">
                <a16:creationId xmlns:a16="http://schemas.microsoft.com/office/drawing/2014/main" id="{C7794F7B-4A5D-2DD3-219D-176BD78F8B4B}"/>
              </a:ext>
            </a:extLst>
          </p:cNvPr>
          <p:cNvCxnSpPr>
            <a:cxnSpLocks/>
            <a:stCxn id="2" idx="3"/>
            <a:endCxn id="3" idx="7"/>
          </p:cNvCxnSpPr>
          <p:nvPr/>
        </p:nvCxnSpPr>
        <p:spPr>
          <a:xfrm flipH="1">
            <a:off x="4496653" y="3136216"/>
            <a:ext cx="347978" cy="4084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椭圆 1">
            <a:extLst>
              <a:ext uri="{FF2B5EF4-FFF2-40B4-BE49-F238E27FC236}">
                <a16:creationId xmlns:a16="http://schemas.microsoft.com/office/drawing/2014/main" id="{9DE217A6-34B5-1C00-BEF6-E7F31A68D9E0}"/>
              </a:ext>
            </a:extLst>
          </p:cNvPr>
          <p:cNvSpPr/>
          <p:nvPr/>
        </p:nvSpPr>
        <p:spPr>
          <a:xfrm>
            <a:off x="3761692" y="4092887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50" name="Straight Connector 135">
            <a:extLst>
              <a:ext uri="{FF2B5EF4-FFF2-40B4-BE49-F238E27FC236}">
                <a16:creationId xmlns:a16="http://schemas.microsoft.com/office/drawing/2014/main" id="{8DBD849D-D2E0-5F8E-1C76-4DAEBF2D8336}"/>
              </a:ext>
            </a:extLst>
          </p:cNvPr>
          <p:cNvCxnSpPr/>
          <p:nvPr/>
        </p:nvCxnSpPr>
        <p:spPr>
          <a:xfrm>
            <a:off x="2762240" y="3542176"/>
            <a:ext cx="1440000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36">
            <a:extLst>
              <a:ext uri="{FF2B5EF4-FFF2-40B4-BE49-F238E27FC236}">
                <a16:creationId xmlns:a16="http://schemas.microsoft.com/office/drawing/2014/main" id="{A6B1842F-2FE0-6BE5-423F-24D23A8AD1F0}"/>
              </a:ext>
            </a:extLst>
          </p:cNvPr>
          <p:cNvCxnSpPr/>
          <p:nvPr/>
        </p:nvCxnSpPr>
        <p:spPr>
          <a:xfrm>
            <a:off x="2205775" y="4179548"/>
            <a:ext cx="1440000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38">
            <a:extLst>
              <a:ext uri="{FF2B5EF4-FFF2-40B4-BE49-F238E27FC236}">
                <a16:creationId xmlns:a16="http://schemas.microsoft.com/office/drawing/2014/main" id="{9D2F779C-8A9C-E161-7274-7ADEB1DB2294}"/>
              </a:ext>
            </a:extLst>
          </p:cNvPr>
          <p:cNvCxnSpPr/>
          <p:nvPr/>
        </p:nvCxnSpPr>
        <p:spPr>
          <a:xfrm>
            <a:off x="1564058" y="4927813"/>
            <a:ext cx="1440000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箭头连接符 20">
            <a:extLst>
              <a:ext uri="{FF2B5EF4-FFF2-40B4-BE49-F238E27FC236}">
                <a16:creationId xmlns:a16="http://schemas.microsoft.com/office/drawing/2014/main" id="{D2819E9E-7C99-8351-65AB-F7A982B47927}"/>
              </a:ext>
            </a:extLst>
          </p:cNvPr>
          <p:cNvCxnSpPr>
            <a:cxnSpLocks/>
          </p:cNvCxnSpPr>
          <p:nvPr/>
        </p:nvCxnSpPr>
        <p:spPr>
          <a:xfrm rot="21010737" flipH="1">
            <a:off x="868673" y="3020560"/>
            <a:ext cx="2645448" cy="207071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113">
            <a:extLst>
              <a:ext uri="{FF2B5EF4-FFF2-40B4-BE49-F238E27FC236}">
                <a16:creationId xmlns:a16="http://schemas.microsoft.com/office/drawing/2014/main" id="{5146FC4E-4C40-496B-8E91-5754C8A745C8}"/>
              </a:ext>
            </a:extLst>
          </p:cNvPr>
          <p:cNvSpPr txBox="1"/>
          <p:nvPr/>
        </p:nvSpPr>
        <p:spPr>
          <a:xfrm>
            <a:off x="3732131" y="4052261"/>
            <a:ext cx="315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1</a:t>
            </a:r>
            <a:endParaRPr lang="en-CN" sz="1600" dirty="0">
              <a:latin typeface="Helvetica" pitchFamily="2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8601F2B-C44A-E8CB-1D67-09D73FFDD77A}"/>
              </a:ext>
            </a:extLst>
          </p:cNvPr>
          <p:cNvSpPr txBox="1"/>
          <p:nvPr/>
        </p:nvSpPr>
        <p:spPr>
          <a:xfrm>
            <a:off x="841247" y="1408876"/>
            <a:ext cx="10155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Step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Extracting endpoint patterns via a 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 Suffix Tree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7B52F1EF-0FAA-B75C-6F83-E8CF07002B41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26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1508F365-FC2D-EBD4-5B51-A73C060F1978}"/>
              </a:ext>
            </a:extLst>
          </p:cNvPr>
          <p:cNvSpPr txBox="1"/>
          <p:nvPr/>
        </p:nvSpPr>
        <p:spPr>
          <a:xfrm>
            <a:off x="2924083" y="6052642"/>
            <a:ext cx="3281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r>
              <a:rPr lang="zh-CN" altLang="en-US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Tree</a:t>
            </a:r>
            <a:endParaRPr lang="zh-CN" altLang="en-US" dirty="0"/>
          </a:p>
        </p:txBody>
      </p:sp>
      <p:sp>
        <p:nvSpPr>
          <p:cNvPr id="17" name="TextBox 70">
            <a:extLst>
              <a:ext uri="{FF2B5EF4-FFF2-40B4-BE49-F238E27FC236}">
                <a16:creationId xmlns:a16="http://schemas.microsoft.com/office/drawing/2014/main" id="{B0B64451-7EAB-EC3B-74F6-4409CF2592F2}"/>
              </a:ext>
            </a:extLst>
          </p:cNvPr>
          <p:cNvSpPr txBox="1"/>
          <p:nvPr/>
        </p:nvSpPr>
        <p:spPr>
          <a:xfrm>
            <a:off x="6748362" y="3293167"/>
            <a:ext cx="4384215" cy="1393779"/>
          </a:xfrm>
          <a:prstGeom prst="rect">
            <a:avLst/>
          </a:prstGeom>
          <a:solidFill>
            <a:schemeClr val="accent4">
              <a:lumMod val="20000"/>
              <a:lumOff val="80000"/>
              <a:alpha val="31000"/>
            </a:schemeClr>
          </a:solidFill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Domain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Tree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Construction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root is “.”, and children nodes are eTLDs, apex domains, apex+1, apex+2, and </a:t>
            </a:r>
            <a:r>
              <a:rPr lang="en-CN">
                <a:latin typeface="Microsoft YaHei" panose="020B0503020204020204" pitchFamily="34" charset="-122"/>
                <a:ea typeface="Microsoft YaHei" panose="020B0503020204020204" pitchFamily="34" charset="-122"/>
              </a:rPr>
              <a:t>so on</a:t>
            </a:r>
            <a:endParaRPr lang="en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5" name="椭圆 1">
            <a:extLst>
              <a:ext uri="{FF2B5EF4-FFF2-40B4-BE49-F238E27FC236}">
                <a16:creationId xmlns:a16="http://schemas.microsoft.com/office/drawing/2014/main" id="{3A37A779-3259-892A-2D58-EBFE7B378D1C}"/>
              </a:ext>
            </a:extLst>
          </p:cNvPr>
          <p:cNvSpPr/>
          <p:nvPr/>
        </p:nvSpPr>
        <p:spPr>
          <a:xfrm>
            <a:off x="5326168" y="4090402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97" name="椭圆 1">
            <a:extLst>
              <a:ext uri="{FF2B5EF4-FFF2-40B4-BE49-F238E27FC236}">
                <a16:creationId xmlns:a16="http://schemas.microsoft.com/office/drawing/2014/main" id="{86E2D20E-B522-89DF-43EB-FBB788B923A0}"/>
              </a:ext>
            </a:extLst>
          </p:cNvPr>
          <p:cNvSpPr/>
          <p:nvPr/>
        </p:nvSpPr>
        <p:spPr>
          <a:xfrm>
            <a:off x="5323712" y="3510799"/>
            <a:ext cx="231493" cy="231494"/>
          </a:xfrm>
          <a:prstGeom prst="ellipse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98" name="椭圆 1">
            <a:extLst>
              <a:ext uri="{FF2B5EF4-FFF2-40B4-BE49-F238E27FC236}">
                <a16:creationId xmlns:a16="http://schemas.microsoft.com/office/drawing/2014/main" id="{F1E8C193-D1DE-65F9-CD92-C43AEA997D3A}"/>
              </a:ext>
            </a:extLst>
          </p:cNvPr>
          <p:cNvSpPr/>
          <p:nvPr/>
        </p:nvSpPr>
        <p:spPr>
          <a:xfrm>
            <a:off x="3772246" y="481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99" name="直线箭头连接符 20">
            <a:extLst>
              <a:ext uri="{FF2B5EF4-FFF2-40B4-BE49-F238E27FC236}">
                <a16:creationId xmlns:a16="http://schemas.microsoft.com/office/drawing/2014/main" id="{91330022-EB07-6A8E-4F91-2EB5E3A5099C}"/>
              </a:ext>
            </a:extLst>
          </p:cNvPr>
          <p:cNvCxnSpPr>
            <a:cxnSpLocks/>
            <a:endCxn id="97" idx="1"/>
          </p:cNvCxnSpPr>
          <p:nvPr/>
        </p:nvCxnSpPr>
        <p:spPr>
          <a:xfrm>
            <a:off x="5008322" y="3136216"/>
            <a:ext cx="349291" cy="4084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直线箭头连接符 20">
            <a:extLst>
              <a:ext uri="{FF2B5EF4-FFF2-40B4-BE49-F238E27FC236}">
                <a16:creationId xmlns:a16="http://schemas.microsoft.com/office/drawing/2014/main" id="{0E4F7F94-E19E-EFB5-5D11-1539F7C9F9F3}"/>
              </a:ext>
            </a:extLst>
          </p:cNvPr>
          <p:cNvCxnSpPr>
            <a:cxnSpLocks/>
            <a:endCxn id="98" idx="0"/>
          </p:cNvCxnSpPr>
          <p:nvPr/>
        </p:nvCxnSpPr>
        <p:spPr>
          <a:xfrm>
            <a:off x="3877439" y="4324381"/>
            <a:ext cx="10554" cy="49463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椭圆 1">
            <a:extLst>
              <a:ext uri="{FF2B5EF4-FFF2-40B4-BE49-F238E27FC236}">
                <a16:creationId xmlns:a16="http://schemas.microsoft.com/office/drawing/2014/main" id="{2C8C2F0F-1B85-355A-11CF-B05821C6243F}"/>
              </a:ext>
            </a:extLst>
          </p:cNvPr>
          <p:cNvSpPr/>
          <p:nvPr/>
        </p:nvSpPr>
        <p:spPr>
          <a:xfrm>
            <a:off x="4380907" y="481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02" name="直线箭头连接符 20">
            <a:extLst>
              <a:ext uri="{FF2B5EF4-FFF2-40B4-BE49-F238E27FC236}">
                <a16:creationId xmlns:a16="http://schemas.microsoft.com/office/drawing/2014/main" id="{FE88DB18-BA73-2E01-C30F-883A802FD981}"/>
              </a:ext>
            </a:extLst>
          </p:cNvPr>
          <p:cNvCxnSpPr>
            <a:cxnSpLocks/>
            <a:endCxn id="101" idx="0"/>
          </p:cNvCxnSpPr>
          <p:nvPr/>
        </p:nvCxnSpPr>
        <p:spPr>
          <a:xfrm>
            <a:off x="3959284" y="4290479"/>
            <a:ext cx="537370" cy="52854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椭圆 1">
            <a:extLst>
              <a:ext uri="{FF2B5EF4-FFF2-40B4-BE49-F238E27FC236}">
                <a16:creationId xmlns:a16="http://schemas.microsoft.com/office/drawing/2014/main" id="{30000228-14E2-BAF8-BF4B-4BC108264B6D}"/>
              </a:ext>
            </a:extLst>
          </p:cNvPr>
          <p:cNvSpPr/>
          <p:nvPr/>
        </p:nvSpPr>
        <p:spPr>
          <a:xfrm>
            <a:off x="4855308" y="481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04" name="直线箭头连接符 20">
            <a:extLst>
              <a:ext uri="{FF2B5EF4-FFF2-40B4-BE49-F238E27FC236}">
                <a16:creationId xmlns:a16="http://schemas.microsoft.com/office/drawing/2014/main" id="{B8B601F4-EDA2-2409-74CA-A05F2CA039B6}"/>
              </a:ext>
            </a:extLst>
          </p:cNvPr>
          <p:cNvCxnSpPr>
            <a:cxnSpLocks/>
            <a:endCxn id="103" idx="0"/>
          </p:cNvCxnSpPr>
          <p:nvPr/>
        </p:nvCxnSpPr>
        <p:spPr>
          <a:xfrm flipH="1">
            <a:off x="4971055" y="4296611"/>
            <a:ext cx="389014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椭圆 1">
            <a:extLst>
              <a:ext uri="{FF2B5EF4-FFF2-40B4-BE49-F238E27FC236}">
                <a16:creationId xmlns:a16="http://schemas.microsoft.com/office/drawing/2014/main" id="{25BBD2B1-A740-190B-A516-EC7C726183F6}"/>
              </a:ext>
            </a:extLst>
          </p:cNvPr>
          <p:cNvSpPr/>
          <p:nvPr/>
        </p:nvSpPr>
        <p:spPr>
          <a:xfrm>
            <a:off x="5811640" y="481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06" name="直线箭头连接符 105">
            <a:extLst>
              <a:ext uri="{FF2B5EF4-FFF2-40B4-BE49-F238E27FC236}">
                <a16:creationId xmlns:a16="http://schemas.microsoft.com/office/drawing/2014/main" id="{FE6503C3-2A53-029A-E98D-8DE352BACCFC}"/>
              </a:ext>
            </a:extLst>
          </p:cNvPr>
          <p:cNvCxnSpPr>
            <a:cxnSpLocks/>
            <a:endCxn id="105" idx="0"/>
          </p:cNvCxnSpPr>
          <p:nvPr/>
        </p:nvCxnSpPr>
        <p:spPr>
          <a:xfrm>
            <a:off x="5523760" y="4296611"/>
            <a:ext cx="403627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直线箭头连接符 20">
            <a:extLst>
              <a:ext uri="{FF2B5EF4-FFF2-40B4-BE49-F238E27FC236}">
                <a16:creationId xmlns:a16="http://schemas.microsoft.com/office/drawing/2014/main" id="{CFE6C566-98B6-E565-31F6-A6D69BD3BA9C}"/>
              </a:ext>
            </a:extLst>
          </p:cNvPr>
          <p:cNvCxnSpPr>
            <a:cxnSpLocks/>
            <a:stCxn id="97" idx="4"/>
          </p:cNvCxnSpPr>
          <p:nvPr/>
        </p:nvCxnSpPr>
        <p:spPr>
          <a:xfrm>
            <a:off x="5439459" y="3742293"/>
            <a:ext cx="2456" cy="3567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椭圆 1">
            <a:extLst>
              <a:ext uri="{FF2B5EF4-FFF2-40B4-BE49-F238E27FC236}">
                <a16:creationId xmlns:a16="http://schemas.microsoft.com/office/drawing/2014/main" id="{66C1190E-E07A-DC66-22A7-9170C4051FFF}"/>
              </a:ext>
            </a:extLst>
          </p:cNvPr>
          <p:cNvSpPr/>
          <p:nvPr/>
        </p:nvSpPr>
        <p:spPr>
          <a:xfrm>
            <a:off x="4771339" y="409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09" name="直线箭头连接符 20">
            <a:extLst>
              <a:ext uri="{FF2B5EF4-FFF2-40B4-BE49-F238E27FC236}">
                <a16:creationId xmlns:a16="http://schemas.microsoft.com/office/drawing/2014/main" id="{E3548FDA-061C-71A4-2A5B-280C2B88074B}"/>
              </a:ext>
            </a:extLst>
          </p:cNvPr>
          <p:cNvCxnSpPr>
            <a:cxnSpLocks/>
            <a:stCxn id="97" idx="3"/>
            <a:endCxn id="108" idx="0"/>
          </p:cNvCxnSpPr>
          <p:nvPr/>
        </p:nvCxnSpPr>
        <p:spPr>
          <a:xfrm flipH="1">
            <a:off x="4887086" y="3708391"/>
            <a:ext cx="470527" cy="39062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椭圆 1">
            <a:extLst>
              <a:ext uri="{FF2B5EF4-FFF2-40B4-BE49-F238E27FC236}">
                <a16:creationId xmlns:a16="http://schemas.microsoft.com/office/drawing/2014/main" id="{1DBAA312-DE98-27BC-B1B2-AF9A5979ABBA}"/>
              </a:ext>
            </a:extLst>
          </p:cNvPr>
          <p:cNvSpPr/>
          <p:nvPr/>
        </p:nvSpPr>
        <p:spPr>
          <a:xfrm>
            <a:off x="2621662" y="553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111" name="椭圆 1">
            <a:extLst>
              <a:ext uri="{FF2B5EF4-FFF2-40B4-BE49-F238E27FC236}">
                <a16:creationId xmlns:a16="http://schemas.microsoft.com/office/drawing/2014/main" id="{1583BD3E-027A-EAD8-3416-3DEC1E618284}"/>
              </a:ext>
            </a:extLst>
          </p:cNvPr>
          <p:cNvSpPr/>
          <p:nvPr/>
        </p:nvSpPr>
        <p:spPr>
          <a:xfrm>
            <a:off x="3099828" y="553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12" name="直线箭头连接符 20">
            <a:extLst>
              <a:ext uri="{FF2B5EF4-FFF2-40B4-BE49-F238E27FC236}">
                <a16:creationId xmlns:a16="http://schemas.microsoft.com/office/drawing/2014/main" id="{4780C808-B081-8CAF-E6F1-6F2DEE7AA3E3}"/>
              </a:ext>
            </a:extLst>
          </p:cNvPr>
          <p:cNvCxnSpPr>
            <a:cxnSpLocks/>
            <a:endCxn id="110" idx="0"/>
          </p:cNvCxnSpPr>
          <p:nvPr/>
        </p:nvCxnSpPr>
        <p:spPr>
          <a:xfrm flipH="1">
            <a:off x="2737409" y="5016611"/>
            <a:ext cx="395196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直线箭头连接符 20">
            <a:extLst>
              <a:ext uri="{FF2B5EF4-FFF2-40B4-BE49-F238E27FC236}">
                <a16:creationId xmlns:a16="http://schemas.microsoft.com/office/drawing/2014/main" id="{C48F6EEF-12FF-93B9-C365-C219ADC5D18A}"/>
              </a:ext>
            </a:extLst>
          </p:cNvPr>
          <p:cNvCxnSpPr>
            <a:cxnSpLocks/>
            <a:endCxn id="111" idx="0"/>
          </p:cNvCxnSpPr>
          <p:nvPr/>
        </p:nvCxnSpPr>
        <p:spPr>
          <a:xfrm>
            <a:off x="3214451" y="5050513"/>
            <a:ext cx="1124" cy="48850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椭圆 1">
            <a:extLst>
              <a:ext uri="{FF2B5EF4-FFF2-40B4-BE49-F238E27FC236}">
                <a16:creationId xmlns:a16="http://schemas.microsoft.com/office/drawing/2014/main" id="{5A9BFAF7-585D-AD88-7C09-E5AF345BACB2}"/>
              </a:ext>
            </a:extLst>
          </p:cNvPr>
          <p:cNvSpPr/>
          <p:nvPr/>
        </p:nvSpPr>
        <p:spPr>
          <a:xfrm>
            <a:off x="3577994" y="553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15" name="直线箭头连接符 20">
            <a:extLst>
              <a:ext uri="{FF2B5EF4-FFF2-40B4-BE49-F238E27FC236}">
                <a16:creationId xmlns:a16="http://schemas.microsoft.com/office/drawing/2014/main" id="{8F126BDB-D9D6-8B1C-64A2-C20FCBD0044F}"/>
              </a:ext>
            </a:extLst>
          </p:cNvPr>
          <p:cNvCxnSpPr>
            <a:cxnSpLocks/>
            <a:endCxn id="114" idx="0"/>
          </p:cNvCxnSpPr>
          <p:nvPr/>
        </p:nvCxnSpPr>
        <p:spPr>
          <a:xfrm>
            <a:off x="3296296" y="5016611"/>
            <a:ext cx="397445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椭圆 1">
            <a:extLst>
              <a:ext uri="{FF2B5EF4-FFF2-40B4-BE49-F238E27FC236}">
                <a16:creationId xmlns:a16="http://schemas.microsoft.com/office/drawing/2014/main" id="{62952F84-0DF7-2AFF-D0E9-03DDCF22BD4F}"/>
              </a:ext>
            </a:extLst>
          </p:cNvPr>
          <p:cNvSpPr/>
          <p:nvPr/>
        </p:nvSpPr>
        <p:spPr>
          <a:xfrm>
            <a:off x="4393805" y="553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17" name="直线箭头连接符 20">
            <a:extLst>
              <a:ext uri="{FF2B5EF4-FFF2-40B4-BE49-F238E27FC236}">
                <a16:creationId xmlns:a16="http://schemas.microsoft.com/office/drawing/2014/main" id="{32EFD31F-6D7E-629F-3EC1-B70C581DEB6D}"/>
              </a:ext>
            </a:extLst>
          </p:cNvPr>
          <p:cNvCxnSpPr>
            <a:cxnSpLocks/>
            <a:stCxn id="101" idx="4"/>
            <a:endCxn id="116" idx="0"/>
          </p:cNvCxnSpPr>
          <p:nvPr/>
        </p:nvCxnSpPr>
        <p:spPr>
          <a:xfrm>
            <a:off x="4496654" y="5050513"/>
            <a:ext cx="12898" cy="48850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椭圆 1">
            <a:extLst>
              <a:ext uri="{FF2B5EF4-FFF2-40B4-BE49-F238E27FC236}">
                <a16:creationId xmlns:a16="http://schemas.microsoft.com/office/drawing/2014/main" id="{167D81A8-5157-7558-4958-0F91CA191C51}"/>
              </a:ext>
            </a:extLst>
          </p:cNvPr>
          <p:cNvSpPr/>
          <p:nvPr/>
        </p:nvSpPr>
        <p:spPr>
          <a:xfrm>
            <a:off x="4870485" y="553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19" name="直线箭头连接符 20">
            <a:extLst>
              <a:ext uri="{FF2B5EF4-FFF2-40B4-BE49-F238E27FC236}">
                <a16:creationId xmlns:a16="http://schemas.microsoft.com/office/drawing/2014/main" id="{8274AE24-FB8B-0299-9942-909C42B35D43}"/>
              </a:ext>
            </a:extLst>
          </p:cNvPr>
          <p:cNvCxnSpPr>
            <a:cxnSpLocks/>
            <a:stCxn id="101" idx="5"/>
            <a:endCxn id="118" idx="0"/>
          </p:cNvCxnSpPr>
          <p:nvPr/>
        </p:nvCxnSpPr>
        <p:spPr>
          <a:xfrm>
            <a:off x="4578499" y="5016611"/>
            <a:ext cx="407733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椭圆 1">
            <a:extLst>
              <a:ext uri="{FF2B5EF4-FFF2-40B4-BE49-F238E27FC236}">
                <a16:creationId xmlns:a16="http://schemas.microsoft.com/office/drawing/2014/main" id="{6B3057B5-682D-1B63-6724-B903C8D1446E}"/>
              </a:ext>
            </a:extLst>
          </p:cNvPr>
          <p:cNvSpPr/>
          <p:nvPr/>
        </p:nvSpPr>
        <p:spPr>
          <a:xfrm>
            <a:off x="5785946" y="2952929"/>
            <a:ext cx="231493" cy="231494"/>
          </a:xfrm>
          <a:prstGeom prst="ellipse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21" name="直线箭头连接符 20">
            <a:extLst>
              <a:ext uri="{FF2B5EF4-FFF2-40B4-BE49-F238E27FC236}">
                <a16:creationId xmlns:a16="http://schemas.microsoft.com/office/drawing/2014/main" id="{19E4AF9F-325C-FB89-F334-122E3A507496}"/>
              </a:ext>
            </a:extLst>
          </p:cNvPr>
          <p:cNvCxnSpPr>
            <a:cxnSpLocks/>
            <a:endCxn id="120" idx="0"/>
          </p:cNvCxnSpPr>
          <p:nvPr/>
        </p:nvCxnSpPr>
        <p:spPr>
          <a:xfrm>
            <a:off x="5530244" y="2552552"/>
            <a:ext cx="371449" cy="4003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0776824F-4538-5779-4711-BE73270567D6}"/>
              </a:ext>
            </a:extLst>
          </p:cNvPr>
          <p:cNvSpPr txBox="1"/>
          <p:nvPr/>
        </p:nvSpPr>
        <p:spPr>
          <a:xfrm>
            <a:off x="6035582" y="2870873"/>
            <a:ext cx="667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org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B9D210E-4357-6A3C-6907-C6D4AFCB2977}"/>
              </a:ext>
            </a:extLst>
          </p:cNvPr>
          <p:cNvSpPr txBox="1"/>
          <p:nvPr/>
        </p:nvSpPr>
        <p:spPr>
          <a:xfrm>
            <a:off x="5196366" y="2840095"/>
            <a:ext cx="58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...</a:t>
            </a:r>
            <a:endParaRPr lang="en-CN" sz="1600" b="1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8CC7818-5836-F813-14B8-B5B7DC6DA9D1}"/>
              </a:ext>
            </a:extLst>
          </p:cNvPr>
          <p:cNvSpPr txBox="1"/>
          <p:nvPr/>
        </p:nvSpPr>
        <p:spPr>
          <a:xfrm>
            <a:off x="4780870" y="3366950"/>
            <a:ext cx="58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...</a:t>
            </a:r>
            <a:endParaRPr lang="en-CN" sz="1600" b="1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FED85D6-71CD-7B42-679D-B1E2C4C41267}"/>
              </a:ext>
            </a:extLst>
          </p:cNvPr>
          <p:cNvSpPr txBox="1"/>
          <p:nvPr/>
        </p:nvSpPr>
        <p:spPr>
          <a:xfrm>
            <a:off x="5322944" y="4741906"/>
            <a:ext cx="58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...</a:t>
            </a:r>
            <a:endParaRPr lang="en-CN" sz="1600" b="1" dirty="0"/>
          </a:p>
        </p:txBody>
      </p:sp>
      <p:sp>
        <p:nvSpPr>
          <p:cNvPr id="126" name="TextBox 114">
            <a:extLst>
              <a:ext uri="{FF2B5EF4-FFF2-40B4-BE49-F238E27FC236}">
                <a16:creationId xmlns:a16="http://schemas.microsoft.com/office/drawing/2014/main" id="{B9B6FF8C-B621-193E-E0F0-64FE7A1968BC}"/>
              </a:ext>
            </a:extLst>
          </p:cNvPr>
          <p:cNvSpPr txBox="1"/>
          <p:nvPr/>
        </p:nvSpPr>
        <p:spPr>
          <a:xfrm>
            <a:off x="5295954" y="4058386"/>
            <a:ext cx="287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2</a:t>
            </a:r>
            <a:endParaRPr lang="en-CN" sz="1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2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7" grpId="0" animBg="1"/>
      <p:bldP spid="98" grpId="0" animBg="1"/>
      <p:bldP spid="101" grpId="0" animBg="1"/>
      <p:bldP spid="103" grpId="0" animBg="1"/>
      <p:bldP spid="105" grpId="0" animBg="1"/>
      <p:bldP spid="108" grpId="0" animBg="1"/>
      <p:bldP spid="110" grpId="0" animBg="1"/>
      <p:bldP spid="111" grpId="0" animBg="1"/>
      <p:bldP spid="114" grpId="0" animBg="1"/>
      <p:bldP spid="116" grpId="0" animBg="1"/>
      <p:bldP spid="118" grpId="0" animBg="1"/>
      <p:bldP spid="120" grpId="0" animBg="1"/>
      <p:bldP spid="122" grpId="0"/>
      <p:bldP spid="123" grpId="0"/>
      <p:bldP spid="124" grpId="0"/>
      <p:bldP spid="125" grpId="0"/>
      <p:bldP spid="1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 I: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Discovering Vul. Services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EE24629F-5B2F-2BDA-35F6-40067498F5C1}"/>
              </a:ext>
            </a:extLst>
          </p:cNvPr>
          <p:cNvSpPr/>
          <p:nvPr/>
        </p:nvSpPr>
        <p:spPr>
          <a:xfrm>
            <a:off x="4810730" y="2938624"/>
            <a:ext cx="231493" cy="231494"/>
          </a:xfrm>
          <a:prstGeom prst="ellipse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3" name="椭圆 1">
            <a:extLst>
              <a:ext uri="{FF2B5EF4-FFF2-40B4-BE49-F238E27FC236}">
                <a16:creationId xmlns:a16="http://schemas.microsoft.com/office/drawing/2014/main" id="{6E2F2783-3AC2-9F38-62C8-35EDD61E3CB6}"/>
              </a:ext>
            </a:extLst>
          </p:cNvPr>
          <p:cNvSpPr/>
          <p:nvPr/>
        </p:nvSpPr>
        <p:spPr>
          <a:xfrm>
            <a:off x="4299061" y="3510799"/>
            <a:ext cx="231493" cy="231494"/>
          </a:xfrm>
          <a:prstGeom prst="ellipse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5" name="椭圆 1">
            <a:extLst>
              <a:ext uri="{FF2B5EF4-FFF2-40B4-BE49-F238E27FC236}">
                <a16:creationId xmlns:a16="http://schemas.microsoft.com/office/drawing/2014/main" id="{5C4F3AB8-D65A-7ABD-2079-41E6E5B2B222}"/>
              </a:ext>
            </a:extLst>
          </p:cNvPr>
          <p:cNvSpPr/>
          <p:nvPr/>
        </p:nvSpPr>
        <p:spPr>
          <a:xfrm>
            <a:off x="5323712" y="3510799"/>
            <a:ext cx="231493" cy="231494"/>
          </a:xfrm>
          <a:prstGeom prst="ellipse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6" name="椭圆 1">
            <a:extLst>
              <a:ext uri="{FF2B5EF4-FFF2-40B4-BE49-F238E27FC236}">
                <a16:creationId xmlns:a16="http://schemas.microsoft.com/office/drawing/2014/main" id="{4BACF062-93A4-671D-135D-D50339F993C1}"/>
              </a:ext>
            </a:extLst>
          </p:cNvPr>
          <p:cNvSpPr/>
          <p:nvPr/>
        </p:nvSpPr>
        <p:spPr>
          <a:xfrm>
            <a:off x="3772246" y="481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7" name="直线箭头连接符 20">
            <a:extLst>
              <a:ext uri="{FF2B5EF4-FFF2-40B4-BE49-F238E27FC236}">
                <a16:creationId xmlns:a16="http://schemas.microsoft.com/office/drawing/2014/main" id="{20DD632A-2E3D-01EB-4ACE-D411CB7E0DD6}"/>
              </a:ext>
            </a:extLst>
          </p:cNvPr>
          <p:cNvCxnSpPr>
            <a:cxnSpLocks/>
            <a:stCxn id="3" idx="3"/>
            <a:endCxn id="49" idx="7"/>
          </p:cNvCxnSpPr>
          <p:nvPr/>
        </p:nvCxnSpPr>
        <p:spPr>
          <a:xfrm flipH="1">
            <a:off x="3959284" y="3708391"/>
            <a:ext cx="373678" cy="41839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线箭头连接符 20">
            <a:extLst>
              <a:ext uri="{FF2B5EF4-FFF2-40B4-BE49-F238E27FC236}">
                <a16:creationId xmlns:a16="http://schemas.microsoft.com/office/drawing/2014/main" id="{FB7B3C3C-99BB-8C51-32B7-2261F3D87E2F}"/>
              </a:ext>
            </a:extLst>
          </p:cNvPr>
          <p:cNvCxnSpPr>
            <a:cxnSpLocks/>
            <a:stCxn id="2" idx="5"/>
            <a:endCxn id="5" idx="1"/>
          </p:cNvCxnSpPr>
          <p:nvPr/>
        </p:nvCxnSpPr>
        <p:spPr>
          <a:xfrm>
            <a:off x="5008322" y="3136216"/>
            <a:ext cx="349291" cy="4084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线箭头连接符 20">
            <a:extLst>
              <a:ext uri="{FF2B5EF4-FFF2-40B4-BE49-F238E27FC236}">
                <a16:creationId xmlns:a16="http://schemas.microsoft.com/office/drawing/2014/main" id="{EC379F54-1C3D-5CFF-D65C-4436727E202D}"/>
              </a:ext>
            </a:extLst>
          </p:cNvPr>
          <p:cNvCxnSpPr>
            <a:cxnSpLocks/>
            <a:stCxn id="49" idx="4"/>
            <a:endCxn id="6" idx="0"/>
          </p:cNvCxnSpPr>
          <p:nvPr/>
        </p:nvCxnSpPr>
        <p:spPr>
          <a:xfrm>
            <a:off x="3877439" y="4324381"/>
            <a:ext cx="10554" cy="49463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椭圆 1">
            <a:extLst>
              <a:ext uri="{FF2B5EF4-FFF2-40B4-BE49-F238E27FC236}">
                <a16:creationId xmlns:a16="http://schemas.microsoft.com/office/drawing/2014/main" id="{547D6F51-49A8-A7E4-5540-58726AC76D29}"/>
              </a:ext>
            </a:extLst>
          </p:cNvPr>
          <p:cNvSpPr/>
          <p:nvPr/>
        </p:nvSpPr>
        <p:spPr>
          <a:xfrm>
            <a:off x="4380907" y="481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2" name="直线箭头连接符 20">
            <a:extLst>
              <a:ext uri="{FF2B5EF4-FFF2-40B4-BE49-F238E27FC236}">
                <a16:creationId xmlns:a16="http://schemas.microsoft.com/office/drawing/2014/main" id="{08076652-2A86-EF2C-7E13-3CA47BF2EFCC}"/>
              </a:ext>
            </a:extLst>
          </p:cNvPr>
          <p:cNvCxnSpPr>
            <a:cxnSpLocks/>
            <a:stCxn id="49" idx="5"/>
            <a:endCxn id="11" idx="0"/>
          </p:cNvCxnSpPr>
          <p:nvPr/>
        </p:nvCxnSpPr>
        <p:spPr>
          <a:xfrm>
            <a:off x="3959284" y="4290479"/>
            <a:ext cx="537370" cy="52854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椭圆 1">
            <a:extLst>
              <a:ext uri="{FF2B5EF4-FFF2-40B4-BE49-F238E27FC236}">
                <a16:creationId xmlns:a16="http://schemas.microsoft.com/office/drawing/2014/main" id="{089A9C38-F2A3-FD8E-8C81-E8BCCAC1DBD4}"/>
              </a:ext>
            </a:extLst>
          </p:cNvPr>
          <p:cNvSpPr/>
          <p:nvPr/>
        </p:nvSpPr>
        <p:spPr>
          <a:xfrm>
            <a:off x="4855308" y="481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4" name="直线箭头连接符 20">
            <a:extLst>
              <a:ext uri="{FF2B5EF4-FFF2-40B4-BE49-F238E27FC236}">
                <a16:creationId xmlns:a16="http://schemas.microsoft.com/office/drawing/2014/main" id="{07724002-D64F-B3B5-E4F5-0C7A0F4E4A43}"/>
              </a:ext>
            </a:extLst>
          </p:cNvPr>
          <p:cNvCxnSpPr>
            <a:cxnSpLocks/>
            <a:stCxn id="55" idx="3"/>
            <a:endCxn id="13" idx="0"/>
          </p:cNvCxnSpPr>
          <p:nvPr/>
        </p:nvCxnSpPr>
        <p:spPr>
          <a:xfrm flipH="1">
            <a:off x="4971055" y="4296611"/>
            <a:ext cx="389014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椭圆 1">
            <a:extLst>
              <a:ext uri="{FF2B5EF4-FFF2-40B4-BE49-F238E27FC236}">
                <a16:creationId xmlns:a16="http://schemas.microsoft.com/office/drawing/2014/main" id="{6D4F8451-1574-5203-CFE6-AC7CE5E8BB84}"/>
              </a:ext>
            </a:extLst>
          </p:cNvPr>
          <p:cNvSpPr/>
          <p:nvPr/>
        </p:nvSpPr>
        <p:spPr>
          <a:xfrm>
            <a:off x="5811640" y="481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6" name="直线箭头连接符 20">
            <a:extLst>
              <a:ext uri="{FF2B5EF4-FFF2-40B4-BE49-F238E27FC236}">
                <a16:creationId xmlns:a16="http://schemas.microsoft.com/office/drawing/2014/main" id="{E4C5CEE7-848E-4647-33FB-594E4BD85797}"/>
              </a:ext>
            </a:extLst>
          </p:cNvPr>
          <p:cNvCxnSpPr>
            <a:cxnSpLocks/>
            <a:stCxn id="55" idx="5"/>
            <a:endCxn id="15" idx="0"/>
          </p:cNvCxnSpPr>
          <p:nvPr/>
        </p:nvCxnSpPr>
        <p:spPr>
          <a:xfrm>
            <a:off x="5523760" y="4296611"/>
            <a:ext cx="403627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线箭头连接符 20">
            <a:extLst>
              <a:ext uri="{FF2B5EF4-FFF2-40B4-BE49-F238E27FC236}">
                <a16:creationId xmlns:a16="http://schemas.microsoft.com/office/drawing/2014/main" id="{2F05D5CD-7500-B03A-9CA3-D19E04673216}"/>
              </a:ext>
            </a:extLst>
          </p:cNvPr>
          <p:cNvCxnSpPr>
            <a:cxnSpLocks/>
            <a:stCxn id="5" idx="4"/>
            <a:endCxn id="55" idx="0"/>
          </p:cNvCxnSpPr>
          <p:nvPr/>
        </p:nvCxnSpPr>
        <p:spPr>
          <a:xfrm>
            <a:off x="5439459" y="3742293"/>
            <a:ext cx="2456" cy="3567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椭圆 1">
            <a:extLst>
              <a:ext uri="{FF2B5EF4-FFF2-40B4-BE49-F238E27FC236}">
                <a16:creationId xmlns:a16="http://schemas.microsoft.com/office/drawing/2014/main" id="{D0793DC4-990F-8914-1C10-0DA21D92E59D}"/>
              </a:ext>
            </a:extLst>
          </p:cNvPr>
          <p:cNvSpPr/>
          <p:nvPr/>
        </p:nvSpPr>
        <p:spPr>
          <a:xfrm>
            <a:off x="3098704" y="481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20" name="直线箭头连接符 20">
            <a:extLst>
              <a:ext uri="{FF2B5EF4-FFF2-40B4-BE49-F238E27FC236}">
                <a16:creationId xmlns:a16="http://schemas.microsoft.com/office/drawing/2014/main" id="{A736B582-D776-FFD7-35E4-3A637E4B9B2F}"/>
              </a:ext>
            </a:extLst>
          </p:cNvPr>
          <p:cNvCxnSpPr>
            <a:cxnSpLocks/>
            <a:stCxn id="49" idx="3"/>
            <a:endCxn id="19" idx="0"/>
          </p:cNvCxnSpPr>
          <p:nvPr/>
        </p:nvCxnSpPr>
        <p:spPr>
          <a:xfrm flipH="1">
            <a:off x="3214451" y="4290479"/>
            <a:ext cx="581142" cy="52854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椭圆 1">
            <a:extLst>
              <a:ext uri="{FF2B5EF4-FFF2-40B4-BE49-F238E27FC236}">
                <a16:creationId xmlns:a16="http://schemas.microsoft.com/office/drawing/2014/main" id="{4A10E7D4-7AA0-5D39-7596-49ED04C41AA4}"/>
              </a:ext>
            </a:extLst>
          </p:cNvPr>
          <p:cNvSpPr/>
          <p:nvPr/>
        </p:nvSpPr>
        <p:spPr>
          <a:xfrm>
            <a:off x="4771339" y="409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22" name="直线箭头连接符 20">
            <a:extLst>
              <a:ext uri="{FF2B5EF4-FFF2-40B4-BE49-F238E27FC236}">
                <a16:creationId xmlns:a16="http://schemas.microsoft.com/office/drawing/2014/main" id="{FE5E1EBA-772E-3919-5EEC-9088D9C6B22E}"/>
              </a:ext>
            </a:extLst>
          </p:cNvPr>
          <p:cNvCxnSpPr>
            <a:cxnSpLocks/>
            <a:stCxn id="5" idx="3"/>
            <a:endCxn id="21" idx="0"/>
          </p:cNvCxnSpPr>
          <p:nvPr/>
        </p:nvCxnSpPr>
        <p:spPr>
          <a:xfrm flipH="1">
            <a:off x="4887086" y="3708391"/>
            <a:ext cx="470527" cy="39062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椭圆 1">
            <a:extLst>
              <a:ext uri="{FF2B5EF4-FFF2-40B4-BE49-F238E27FC236}">
                <a16:creationId xmlns:a16="http://schemas.microsoft.com/office/drawing/2014/main" id="{2E2EA8F0-498A-BD9B-DF3F-6DC91371EB3E}"/>
              </a:ext>
            </a:extLst>
          </p:cNvPr>
          <p:cNvSpPr/>
          <p:nvPr/>
        </p:nvSpPr>
        <p:spPr>
          <a:xfrm>
            <a:off x="2621662" y="553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24" name="椭圆 1">
            <a:extLst>
              <a:ext uri="{FF2B5EF4-FFF2-40B4-BE49-F238E27FC236}">
                <a16:creationId xmlns:a16="http://schemas.microsoft.com/office/drawing/2014/main" id="{125F7DD1-4C85-FE2B-78F4-109E1042CFEA}"/>
              </a:ext>
            </a:extLst>
          </p:cNvPr>
          <p:cNvSpPr/>
          <p:nvPr/>
        </p:nvSpPr>
        <p:spPr>
          <a:xfrm>
            <a:off x="3099828" y="553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25" name="直线箭头连接符 20">
            <a:extLst>
              <a:ext uri="{FF2B5EF4-FFF2-40B4-BE49-F238E27FC236}">
                <a16:creationId xmlns:a16="http://schemas.microsoft.com/office/drawing/2014/main" id="{7B3728E5-8078-31F9-BFBD-587C79E64549}"/>
              </a:ext>
            </a:extLst>
          </p:cNvPr>
          <p:cNvCxnSpPr>
            <a:cxnSpLocks/>
            <a:stCxn id="19" idx="3"/>
            <a:endCxn id="23" idx="0"/>
          </p:cNvCxnSpPr>
          <p:nvPr/>
        </p:nvCxnSpPr>
        <p:spPr>
          <a:xfrm flipH="1">
            <a:off x="2737409" y="5016611"/>
            <a:ext cx="395196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线箭头连接符 20">
            <a:extLst>
              <a:ext uri="{FF2B5EF4-FFF2-40B4-BE49-F238E27FC236}">
                <a16:creationId xmlns:a16="http://schemas.microsoft.com/office/drawing/2014/main" id="{BCBD5179-27D6-6B5B-7FEA-98C250F7E042}"/>
              </a:ext>
            </a:extLst>
          </p:cNvPr>
          <p:cNvCxnSpPr>
            <a:cxnSpLocks/>
            <a:stCxn id="19" idx="4"/>
            <a:endCxn id="24" idx="0"/>
          </p:cNvCxnSpPr>
          <p:nvPr/>
        </p:nvCxnSpPr>
        <p:spPr>
          <a:xfrm>
            <a:off x="3214451" y="5050513"/>
            <a:ext cx="1124" cy="48850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椭圆 1">
            <a:extLst>
              <a:ext uri="{FF2B5EF4-FFF2-40B4-BE49-F238E27FC236}">
                <a16:creationId xmlns:a16="http://schemas.microsoft.com/office/drawing/2014/main" id="{44D09AAE-2CDE-57B0-237B-D8A098FE4AD4}"/>
              </a:ext>
            </a:extLst>
          </p:cNvPr>
          <p:cNvSpPr/>
          <p:nvPr/>
        </p:nvSpPr>
        <p:spPr>
          <a:xfrm>
            <a:off x="3577994" y="553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28" name="直线箭头连接符 20">
            <a:extLst>
              <a:ext uri="{FF2B5EF4-FFF2-40B4-BE49-F238E27FC236}">
                <a16:creationId xmlns:a16="http://schemas.microsoft.com/office/drawing/2014/main" id="{1C3E0746-AA15-E49F-4F75-4076532DFD5A}"/>
              </a:ext>
            </a:extLst>
          </p:cNvPr>
          <p:cNvCxnSpPr>
            <a:cxnSpLocks/>
            <a:stCxn id="19" idx="5"/>
            <a:endCxn id="27" idx="0"/>
          </p:cNvCxnSpPr>
          <p:nvPr/>
        </p:nvCxnSpPr>
        <p:spPr>
          <a:xfrm>
            <a:off x="3296296" y="5016611"/>
            <a:ext cx="397445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椭圆 1">
            <a:extLst>
              <a:ext uri="{FF2B5EF4-FFF2-40B4-BE49-F238E27FC236}">
                <a16:creationId xmlns:a16="http://schemas.microsoft.com/office/drawing/2014/main" id="{AF32DA47-422D-C5AD-5802-8E01DA85F512}"/>
              </a:ext>
            </a:extLst>
          </p:cNvPr>
          <p:cNvSpPr/>
          <p:nvPr/>
        </p:nvSpPr>
        <p:spPr>
          <a:xfrm>
            <a:off x="4393805" y="553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30" name="直线箭头连接符 20">
            <a:extLst>
              <a:ext uri="{FF2B5EF4-FFF2-40B4-BE49-F238E27FC236}">
                <a16:creationId xmlns:a16="http://schemas.microsoft.com/office/drawing/2014/main" id="{0E28EED5-411E-A2F2-9B38-CF105D548A7C}"/>
              </a:ext>
            </a:extLst>
          </p:cNvPr>
          <p:cNvCxnSpPr>
            <a:cxnSpLocks/>
            <a:stCxn id="11" idx="4"/>
            <a:endCxn id="29" idx="0"/>
          </p:cNvCxnSpPr>
          <p:nvPr/>
        </p:nvCxnSpPr>
        <p:spPr>
          <a:xfrm>
            <a:off x="4496654" y="5050513"/>
            <a:ext cx="12898" cy="48850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椭圆 1">
            <a:extLst>
              <a:ext uri="{FF2B5EF4-FFF2-40B4-BE49-F238E27FC236}">
                <a16:creationId xmlns:a16="http://schemas.microsoft.com/office/drawing/2014/main" id="{80696508-81C3-17F5-137B-A9354785828E}"/>
              </a:ext>
            </a:extLst>
          </p:cNvPr>
          <p:cNvSpPr/>
          <p:nvPr/>
        </p:nvSpPr>
        <p:spPr>
          <a:xfrm>
            <a:off x="4870485" y="553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32" name="直线箭头连接符 20">
            <a:extLst>
              <a:ext uri="{FF2B5EF4-FFF2-40B4-BE49-F238E27FC236}">
                <a16:creationId xmlns:a16="http://schemas.microsoft.com/office/drawing/2014/main" id="{3BA925D1-A3DE-66FA-F15E-688215662CDE}"/>
              </a:ext>
            </a:extLst>
          </p:cNvPr>
          <p:cNvCxnSpPr>
            <a:cxnSpLocks/>
            <a:stCxn id="11" idx="5"/>
            <a:endCxn id="31" idx="0"/>
          </p:cNvCxnSpPr>
          <p:nvPr/>
        </p:nvCxnSpPr>
        <p:spPr>
          <a:xfrm>
            <a:off x="4578499" y="5016611"/>
            <a:ext cx="407733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椭圆 1">
            <a:extLst>
              <a:ext uri="{FF2B5EF4-FFF2-40B4-BE49-F238E27FC236}">
                <a16:creationId xmlns:a16="http://schemas.microsoft.com/office/drawing/2014/main" id="{7E7BBDC9-7553-8D41-83C9-688B1689F8C1}"/>
              </a:ext>
            </a:extLst>
          </p:cNvPr>
          <p:cNvSpPr/>
          <p:nvPr/>
        </p:nvSpPr>
        <p:spPr>
          <a:xfrm>
            <a:off x="5332652" y="2354960"/>
            <a:ext cx="231493" cy="231494"/>
          </a:xfrm>
          <a:prstGeom prst="ellipse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34" name="直线箭头连接符 20">
            <a:extLst>
              <a:ext uri="{FF2B5EF4-FFF2-40B4-BE49-F238E27FC236}">
                <a16:creationId xmlns:a16="http://schemas.microsoft.com/office/drawing/2014/main" id="{71AE75B6-B0C4-32B3-006E-B3C7A163D32C}"/>
              </a:ext>
            </a:extLst>
          </p:cNvPr>
          <p:cNvCxnSpPr>
            <a:cxnSpLocks/>
            <a:stCxn id="33" idx="3"/>
            <a:endCxn id="2" idx="7"/>
          </p:cNvCxnSpPr>
          <p:nvPr/>
        </p:nvCxnSpPr>
        <p:spPr>
          <a:xfrm flipH="1">
            <a:off x="5008322" y="2552552"/>
            <a:ext cx="358231" cy="4199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118">
            <a:extLst>
              <a:ext uri="{FF2B5EF4-FFF2-40B4-BE49-F238E27FC236}">
                <a16:creationId xmlns:a16="http://schemas.microsoft.com/office/drawing/2014/main" id="{6196D289-BF84-6C2F-66EA-7FC5E31F0A4D}"/>
              </a:ext>
            </a:extLst>
          </p:cNvPr>
          <p:cNvSpPr txBox="1"/>
          <p:nvPr/>
        </p:nvSpPr>
        <p:spPr>
          <a:xfrm>
            <a:off x="5556495" y="2285349"/>
            <a:ext cx="547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“.”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36" name="椭圆 1">
            <a:extLst>
              <a:ext uri="{FF2B5EF4-FFF2-40B4-BE49-F238E27FC236}">
                <a16:creationId xmlns:a16="http://schemas.microsoft.com/office/drawing/2014/main" id="{387D0F4C-8452-C7D7-BFBD-1ABCB9540973}"/>
              </a:ext>
            </a:extLst>
          </p:cNvPr>
          <p:cNvSpPr/>
          <p:nvPr/>
        </p:nvSpPr>
        <p:spPr>
          <a:xfrm>
            <a:off x="5785946" y="2952929"/>
            <a:ext cx="231493" cy="231494"/>
          </a:xfrm>
          <a:prstGeom prst="ellipse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37" name="直线箭头连接符 20">
            <a:extLst>
              <a:ext uri="{FF2B5EF4-FFF2-40B4-BE49-F238E27FC236}">
                <a16:creationId xmlns:a16="http://schemas.microsoft.com/office/drawing/2014/main" id="{26796681-E000-1026-CB6C-9DA68EB5E2ED}"/>
              </a:ext>
            </a:extLst>
          </p:cNvPr>
          <p:cNvCxnSpPr>
            <a:cxnSpLocks/>
            <a:stCxn id="33" idx="5"/>
            <a:endCxn id="36" idx="0"/>
          </p:cNvCxnSpPr>
          <p:nvPr/>
        </p:nvCxnSpPr>
        <p:spPr>
          <a:xfrm>
            <a:off x="5530244" y="2552552"/>
            <a:ext cx="371449" cy="4003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121">
            <a:extLst>
              <a:ext uri="{FF2B5EF4-FFF2-40B4-BE49-F238E27FC236}">
                <a16:creationId xmlns:a16="http://schemas.microsoft.com/office/drawing/2014/main" id="{4EB6988B-8558-0209-ECCE-BBE061B64929}"/>
              </a:ext>
            </a:extLst>
          </p:cNvPr>
          <p:cNvSpPr txBox="1"/>
          <p:nvPr/>
        </p:nvSpPr>
        <p:spPr>
          <a:xfrm>
            <a:off x="6035582" y="2870873"/>
            <a:ext cx="667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org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39" name="TextBox 122">
            <a:extLst>
              <a:ext uri="{FF2B5EF4-FFF2-40B4-BE49-F238E27FC236}">
                <a16:creationId xmlns:a16="http://schemas.microsoft.com/office/drawing/2014/main" id="{20ABF7CF-3745-7461-2F87-D89F4756BC00}"/>
              </a:ext>
            </a:extLst>
          </p:cNvPr>
          <p:cNvSpPr txBox="1"/>
          <p:nvPr/>
        </p:nvSpPr>
        <p:spPr>
          <a:xfrm>
            <a:off x="5196366" y="2840095"/>
            <a:ext cx="58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...</a:t>
            </a:r>
            <a:endParaRPr lang="en-CN" sz="1600" b="1" dirty="0"/>
          </a:p>
        </p:txBody>
      </p:sp>
      <p:sp>
        <p:nvSpPr>
          <p:cNvPr id="40" name="TextBox 123">
            <a:extLst>
              <a:ext uri="{FF2B5EF4-FFF2-40B4-BE49-F238E27FC236}">
                <a16:creationId xmlns:a16="http://schemas.microsoft.com/office/drawing/2014/main" id="{E22B5A0D-D26F-618B-679B-9B4ADF283898}"/>
              </a:ext>
            </a:extLst>
          </p:cNvPr>
          <p:cNvSpPr txBox="1"/>
          <p:nvPr/>
        </p:nvSpPr>
        <p:spPr>
          <a:xfrm>
            <a:off x="4780870" y="3366950"/>
            <a:ext cx="58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...</a:t>
            </a:r>
            <a:endParaRPr lang="en-CN" sz="1600" b="1" dirty="0"/>
          </a:p>
        </p:txBody>
      </p:sp>
      <p:sp>
        <p:nvSpPr>
          <p:cNvPr id="42" name="TextBox 125">
            <a:extLst>
              <a:ext uri="{FF2B5EF4-FFF2-40B4-BE49-F238E27FC236}">
                <a16:creationId xmlns:a16="http://schemas.microsoft.com/office/drawing/2014/main" id="{E89C1002-A2A2-E90F-2A54-2219E1B8D62C}"/>
              </a:ext>
            </a:extLst>
          </p:cNvPr>
          <p:cNvSpPr txBox="1"/>
          <p:nvPr/>
        </p:nvSpPr>
        <p:spPr>
          <a:xfrm rot="18712493">
            <a:off x="-208037" y="3975117"/>
            <a:ext cx="4217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Helvetica" pitchFamily="2" charset="0"/>
                <a:sym typeface="+mn-ea"/>
              </a:rPr>
              <a:t>www-alice-com.</a:t>
            </a:r>
            <a:r>
              <a:rPr lang="en-US" altLang="zh-CN" b="1" dirty="0">
                <a:solidFill>
                  <a:srgbClr val="C00000"/>
                </a:solidFill>
                <a:latin typeface="Helvetica" pitchFamily="2" charset="0"/>
                <a:sym typeface="+mn-ea"/>
              </a:rPr>
              <a:t>us-east-1.service.com</a:t>
            </a:r>
            <a:endParaRPr lang="en-CN" b="1" dirty="0">
              <a:solidFill>
                <a:srgbClr val="C00000"/>
              </a:solidFill>
              <a:latin typeface="Helvetica" pitchFamily="2" charset="0"/>
            </a:endParaRPr>
          </a:p>
        </p:txBody>
      </p:sp>
      <p:cxnSp>
        <p:nvCxnSpPr>
          <p:cNvPr id="43" name="Straight Connector 126">
            <a:extLst>
              <a:ext uri="{FF2B5EF4-FFF2-40B4-BE49-F238E27FC236}">
                <a16:creationId xmlns:a16="http://schemas.microsoft.com/office/drawing/2014/main" id="{E3147517-507E-BB2F-285A-753343515352}"/>
              </a:ext>
            </a:extLst>
          </p:cNvPr>
          <p:cNvCxnSpPr/>
          <p:nvPr/>
        </p:nvCxnSpPr>
        <p:spPr>
          <a:xfrm>
            <a:off x="3298108" y="3001947"/>
            <a:ext cx="1440000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30">
            <a:extLst>
              <a:ext uri="{FF2B5EF4-FFF2-40B4-BE49-F238E27FC236}">
                <a16:creationId xmlns:a16="http://schemas.microsoft.com/office/drawing/2014/main" id="{149342D4-C67C-97B3-1A69-63A24E86A52C}"/>
              </a:ext>
            </a:extLst>
          </p:cNvPr>
          <p:cNvSpPr txBox="1"/>
          <p:nvPr/>
        </p:nvSpPr>
        <p:spPr>
          <a:xfrm>
            <a:off x="3635085" y="2633355"/>
            <a:ext cx="977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Level 1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45" name="TextBox 131">
            <a:extLst>
              <a:ext uri="{FF2B5EF4-FFF2-40B4-BE49-F238E27FC236}">
                <a16:creationId xmlns:a16="http://schemas.microsoft.com/office/drawing/2014/main" id="{0E498E30-0483-BA37-F591-B54396897738}"/>
              </a:ext>
            </a:extLst>
          </p:cNvPr>
          <p:cNvSpPr txBox="1"/>
          <p:nvPr/>
        </p:nvSpPr>
        <p:spPr>
          <a:xfrm>
            <a:off x="2658645" y="3845434"/>
            <a:ext cx="977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Level 3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46" name="TextBox 132">
            <a:extLst>
              <a:ext uri="{FF2B5EF4-FFF2-40B4-BE49-F238E27FC236}">
                <a16:creationId xmlns:a16="http://schemas.microsoft.com/office/drawing/2014/main" id="{4404DB2B-5BC1-2863-3FE2-C67E30090563}"/>
              </a:ext>
            </a:extLst>
          </p:cNvPr>
          <p:cNvSpPr txBox="1"/>
          <p:nvPr/>
        </p:nvSpPr>
        <p:spPr>
          <a:xfrm>
            <a:off x="2070925" y="4572629"/>
            <a:ext cx="491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...</a:t>
            </a:r>
            <a:endParaRPr lang="en-CN" sz="1600" b="1" dirty="0">
              <a:latin typeface="Helvetica" pitchFamily="2" charset="0"/>
            </a:endParaRPr>
          </a:p>
        </p:txBody>
      </p:sp>
      <p:sp>
        <p:nvSpPr>
          <p:cNvPr id="47" name="TextBox 137">
            <a:extLst>
              <a:ext uri="{FF2B5EF4-FFF2-40B4-BE49-F238E27FC236}">
                <a16:creationId xmlns:a16="http://schemas.microsoft.com/office/drawing/2014/main" id="{F4C81E38-D89C-E067-06DA-8AA96B1760E6}"/>
              </a:ext>
            </a:extLst>
          </p:cNvPr>
          <p:cNvSpPr txBox="1"/>
          <p:nvPr/>
        </p:nvSpPr>
        <p:spPr>
          <a:xfrm>
            <a:off x="3188380" y="3220204"/>
            <a:ext cx="977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Level 2</a:t>
            </a:r>
            <a:endParaRPr lang="en-CN" dirty="0">
              <a:latin typeface="Helvetica" pitchFamily="2" charset="0"/>
            </a:endParaRPr>
          </a:p>
        </p:txBody>
      </p:sp>
      <p:cxnSp>
        <p:nvCxnSpPr>
          <p:cNvPr id="48" name="直线箭头连接符 20">
            <a:extLst>
              <a:ext uri="{FF2B5EF4-FFF2-40B4-BE49-F238E27FC236}">
                <a16:creationId xmlns:a16="http://schemas.microsoft.com/office/drawing/2014/main" id="{C7794F7B-4A5D-2DD3-219D-176BD78F8B4B}"/>
              </a:ext>
            </a:extLst>
          </p:cNvPr>
          <p:cNvCxnSpPr>
            <a:cxnSpLocks/>
            <a:stCxn id="2" idx="3"/>
            <a:endCxn id="3" idx="7"/>
          </p:cNvCxnSpPr>
          <p:nvPr/>
        </p:nvCxnSpPr>
        <p:spPr>
          <a:xfrm flipH="1">
            <a:off x="4496653" y="3136216"/>
            <a:ext cx="347978" cy="4084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椭圆 1">
            <a:extLst>
              <a:ext uri="{FF2B5EF4-FFF2-40B4-BE49-F238E27FC236}">
                <a16:creationId xmlns:a16="http://schemas.microsoft.com/office/drawing/2014/main" id="{9DE217A6-34B5-1C00-BEF6-E7F31A68D9E0}"/>
              </a:ext>
            </a:extLst>
          </p:cNvPr>
          <p:cNvSpPr/>
          <p:nvPr/>
        </p:nvSpPr>
        <p:spPr>
          <a:xfrm>
            <a:off x="3761692" y="4092887"/>
            <a:ext cx="231493" cy="231494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50" name="Straight Connector 135">
            <a:extLst>
              <a:ext uri="{FF2B5EF4-FFF2-40B4-BE49-F238E27FC236}">
                <a16:creationId xmlns:a16="http://schemas.microsoft.com/office/drawing/2014/main" id="{8DBD849D-D2E0-5F8E-1C76-4DAEBF2D8336}"/>
              </a:ext>
            </a:extLst>
          </p:cNvPr>
          <p:cNvCxnSpPr/>
          <p:nvPr/>
        </p:nvCxnSpPr>
        <p:spPr>
          <a:xfrm>
            <a:off x="2762240" y="3542176"/>
            <a:ext cx="1440000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36">
            <a:extLst>
              <a:ext uri="{FF2B5EF4-FFF2-40B4-BE49-F238E27FC236}">
                <a16:creationId xmlns:a16="http://schemas.microsoft.com/office/drawing/2014/main" id="{A6B1842F-2FE0-6BE5-423F-24D23A8AD1F0}"/>
              </a:ext>
            </a:extLst>
          </p:cNvPr>
          <p:cNvCxnSpPr/>
          <p:nvPr/>
        </p:nvCxnSpPr>
        <p:spPr>
          <a:xfrm>
            <a:off x="2205775" y="4179548"/>
            <a:ext cx="1440000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38">
            <a:extLst>
              <a:ext uri="{FF2B5EF4-FFF2-40B4-BE49-F238E27FC236}">
                <a16:creationId xmlns:a16="http://schemas.microsoft.com/office/drawing/2014/main" id="{9D2F779C-8A9C-E161-7274-7ADEB1DB2294}"/>
              </a:ext>
            </a:extLst>
          </p:cNvPr>
          <p:cNvCxnSpPr/>
          <p:nvPr/>
        </p:nvCxnSpPr>
        <p:spPr>
          <a:xfrm>
            <a:off x="1564058" y="4927813"/>
            <a:ext cx="1440000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箭头连接符 20">
            <a:extLst>
              <a:ext uri="{FF2B5EF4-FFF2-40B4-BE49-F238E27FC236}">
                <a16:creationId xmlns:a16="http://schemas.microsoft.com/office/drawing/2014/main" id="{D2819E9E-7C99-8351-65AB-F7A982B47927}"/>
              </a:ext>
            </a:extLst>
          </p:cNvPr>
          <p:cNvCxnSpPr>
            <a:cxnSpLocks/>
          </p:cNvCxnSpPr>
          <p:nvPr/>
        </p:nvCxnSpPr>
        <p:spPr>
          <a:xfrm rot="21010737" flipH="1">
            <a:off x="868673" y="3020560"/>
            <a:ext cx="2645448" cy="207071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椭圆 1">
            <a:extLst>
              <a:ext uri="{FF2B5EF4-FFF2-40B4-BE49-F238E27FC236}">
                <a16:creationId xmlns:a16="http://schemas.microsoft.com/office/drawing/2014/main" id="{F0C38F6B-464A-5361-8312-3FEB4453ABFD}"/>
              </a:ext>
            </a:extLst>
          </p:cNvPr>
          <p:cNvSpPr/>
          <p:nvPr/>
        </p:nvSpPr>
        <p:spPr>
          <a:xfrm>
            <a:off x="5326168" y="4099019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64" name="TextBox 124">
            <a:extLst>
              <a:ext uri="{FF2B5EF4-FFF2-40B4-BE49-F238E27FC236}">
                <a16:creationId xmlns:a16="http://schemas.microsoft.com/office/drawing/2014/main" id="{C7B5B9DF-7B3C-5000-75A2-70F4BF9D7D3C}"/>
              </a:ext>
            </a:extLst>
          </p:cNvPr>
          <p:cNvSpPr txBox="1"/>
          <p:nvPr/>
        </p:nvSpPr>
        <p:spPr>
          <a:xfrm>
            <a:off x="5322944" y="4741906"/>
            <a:ext cx="58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...</a:t>
            </a:r>
            <a:endParaRPr lang="en-CN" sz="1600" b="1" dirty="0"/>
          </a:p>
        </p:txBody>
      </p:sp>
      <p:sp>
        <p:nvSpPr>
          <p:cNvPr id="70" name="TextBox 114">
            <a:extLst>
              <a:ext uri="{FF2B5EF4-FFF2-40B4-BE49-F238E27FC236}">
                <a16:creationId xmlns:a16="http://schemas.microsoft.com/office/drawing/2014/main" id="{70E96A8B-9C17-C230-AA4A-18CB62345DA4}"/>
              </a:ext>
            </a:extLst>
          </p:cNvPr>
          <p:cNvSpPr txBox="1"/>
          <p:nvPr/>
        </p:nvSpPr>
        <p:spPr>
          <a:xfrm>
            <a:off x="5295954" y="4058386"/>
            <a:ext cx="287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2</a:t>
            </a:r>
            <a:endParaRPr lang="en-CN" sz="1600" dirty="0">
              <a:latin typeface="Helvetica" pitchFamily="2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8601F2B-C44A-E8CB-1D67-09D73FFDD77A}"/>
              </a:ext>
            </a:extLst>
          </p:cNvPr>
          <p:cNvSpPr txBox="1"/>
          <p:nvPr/>
        </p:nvSpPr>
        <p:spPr>
          <a:xfrm>
            <a:off x="841247" y="1408876"/>
            <a:ext cx="10155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Step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Extracting endpoint patterns via a 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 Suffix Tree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7B52F1EF-0FAA-B75C-6F83-E8CF07002B41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27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1508F365-FC2D-EBD4-5B51-A73C060F1978}"/>
              </a:ext>
            </a:extLst>
          </p:cNvPr>
          <p:cNvSpPr txBox="1"/>
          <p:nvPr/>
        </p:nvSpPr>
        <p:spPr>
          <a:xfrm>
            <a:off x="2924083" y="6052642"/>
            <a:ext cx="3281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r>
              <a:rPr lang="zh-CN" altLang="en-US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Tree</a:t>
            </a:r>
            <a:endParaRPr lang="zh-CN" altLang="en-US" dirty="0"/>
          </a:p>
        </p:txBody>
      </p:sp>
      <p:sp>
        <p:nvSpPr>
          <p:cNvPr id="57" name="矩形标注 56">
            <a:extLst>
              <a:ext uri="{FF2B5EF4-FFF2-40B4-BE49-F238E27FC236}">
                <a16:creationId xmlns:a16="http://schemas.microsoft.com/office/drawing/2014/main" id="{6119E8FD-680B-D2B2-BCE0-00F24EEA5DAD}"/>
              </a:ext>
            </a:extLst>
          </p:cNvPr>
          <p:cNvSpPr/>
          <p:nvPr/>
        </p:nvSpPr>
        <p:spPr>
          <a:xfrm>
            <a:off x="6749356" y="3293167"/>
            <a:ext cx="4901107" cy="2341513"/>
          </a:xfrm>
          <a:prstGeom prst="wedgeRectCallout">
            <a:avLst>
              <a:gd name="adj1" fmla="val -49621"/>
              <a:gd name="adj2" fmla="val -22325"/>
            </a:avLst>
          </a:prstGeom>
          <a:solidFill>
            <a:schemeClr val="accent4">
              <a:lumMod val="20000"/>
              <a:lumOff val="80000"/>
              <a:alpha val="26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Tree node attributes (Example of Node</a:t>
            </a:r>
            <a:r>
              <a:rPr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1)</a:t>
            </a:r>
            <a:endParaRPr lang="en-US" altLang="zh-CN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ts val="1200"/>
              </a:spcBef>
            </a:pPr>
            <a:r>
              <a:rPr lang="en-US" altLang="zh-CN" sz="1400" b="1" dirty="0">
                <a:solidFill>
                  <a:schemeClr val="tx1"/>
                </a:solidFill>
                <a:latin typeface="Courier" pitchFamily="2" charset="0"/>
              </a:rPr>
              <a:t>{</a:t>
            </a:r>
            <a:r>
              <a:rPr lang="en-US" altLang="zh-CN" sz="1400" dirty="0">
                <a:solidFill>
                  <a:schemeClr val="tx1"/>
                </a:solidFill>
                <a:latin typeface="Courier" pitchFamily="2" charset="0"/>
              </a:rPr>
              <a:t>     </a:t>
            </a:r>
          </a:p>
          <a:p>
            <a:r>
              <a:rPr lang="en-US" altLang="zh-CN" sz="1400" b="1" dirty="0">
                <a:solidFill>
                  <a:schemeClr val="tx1"/>
                </a:solidFill>
                <a:latin typeface="Courier" pitchFamily="2" charset="0"/>
              </a:rPr>
              <a:t>  “name”       </a:t>
            </a:r>
            <a:r>
              <a:rPr lang="en-US" altLang="zh-CN" sz="1400" dirty="0">
                <a:solidFill>
                  <a:schemeClr val="tx1"/>
                </a:solidFill>
                <a:latin typeface="Courier" pitchFamily="2" charset="0"/>
              </a:rPr>
              <a:t>: “us-east-1.service.com”,</a:t>
            </a:r>
          </a:p>
          <a:p>
            <a:r>
              <a:rPr lang="en-US" altLang="zh-CN" sz="1400" b="1" dirty="0">
                <a:solidFill>
                  <a:schemeClr val="tx1"/>
                </a:solidFill>
                <a:latin typeface="Courier" pitchFamily="2" charset="0"/>
              </a:rPr>
              <a:t>  “</a:t>
            </a:r>
            <a:r>
              <a:rPr lang="en-US" altLang="zh-CN" sz="1400" b="1" dirty="0" err="1">
                <a:solidFill>
                  <a:schemeClr val="tx1"/>
                </a:solidFill>
                <a:latin typeface="Courier" pitchFamily="2" charset="0"/>
              </a:rPr>
              <a:t>suffixLevel</a:t>
            </a:r>
            <a:r>
              <a:rPr lang="en-US" altLang="zh-CN" sz="1400" b="1" dirty="0">
                <a:solidFill>
                  <a:schemeClr val="tx1"/>
                </a:solidFill>
                <a:latin typeface="Courier" pitchFamily="2" charset="0"/>
              </a:rPr>
              <a:t>”</a:t>
            </a:r>
            <a:r>
              <a:rPr lang="en-US" altLang="zh-CN" sz="1400" dirty="0">
                <a:solidFill>
                  <a:schemeClr val="tx1"/>
                </a:solidFill>
                <a:latin typeface="Courier" pitchFamily="2" charset="0"/>
              </a:rPr>
              <a:t>: 3,</a:t>
            </a:r>
          </a:p>
          <a:p>
            <a:r>
              <a:rPr lang="en-US" altLang="zh-CN" sz="1400" b="1" dirty="0">
                <a:solidFill>
                  <a:schemeClr val="tx1"/>
                </a:solidFill>
                <a:latin typeface="Courier" pitchFamily="2" charset="0"/>
              </a:rPr>
              <a:t>  “DN”         </a:t>
            </a:r>
            <a:r>
              <a:rPr lang="en-US" altLang="zh-CN" sz="1400" dirty="0">
                <a:solidFill>
                  <a:schemeClr val="tx1"/>
                </a:solidFill>
                <a:latin typeface="Courier" pitchFamily="2" charset="0"/>
              </a:rPr>
              <a:t>: </a:t>
            </a:r>
            <a:r>
              <a:rPr lang="en-US" altLang="zh-CN" sz="1400" i="1" dirty="0">
                <a:solidFill>
                  <a:schemeClr val="tx1"/>
                </a:solidFill>
                <a:latin typeface="Courier" pitchFamily="2" charset="0"/>
              </a:rPr>
              <a:t>Dependency Number</a:t>
            </a:r>
            <a:r>
              <a:rPr lang="en-US" altLang="zh-CN" sz="1400" dirty="0">
                <a:solidFill>
                  <a:schemeClr val="tx1"/>
                </a:solidFill>
                <a:latin typeface="Courier" pitchFamily="2" charset="0"/>
              </a:rPr>
              <a:t>,</a:t>
            </a:r>
          </a:p>
          <a:p>
            <a:r>
              <a:rPr lang="en-US" altLang="zh-CN" sz="1400" b="1" dirty="0">
                <a:solidFill>
                  <a:schemeClr val="tx1"/>
                </a:solidFill>
                <a:latin typeface="Courier" pitchFamily="2" charset="0"/>
              </a:rPr>
              <a:t>  “</a:t>
            </a:r>
            <a:r>
              <a:rPr lang="en-US" altLang="zh-CN" sz="1400" b="1" dirty="0" err="1">
                <a:solidFill>
                  <a:schemeClr val="tx1"/>
                </a:solidFill>
                <a:latin typeface="Courier" pitchFamily="2" charset="0"/>
              </a:rPr>
              <a:t>subCount</a:t>
            </a:r>
            <a:r>
              <a:rPr lang="en-US" altLang="zh-CN" sz="1400" b="1" dirty="0">
                <a:solidFill>
                  <a:schemeClr val="tx1"/>
                </a:solidFill>
                <a:latin typeface="Courier" pitchFamily="2" charset="0"/>
              </a:rPr>
              <a:t>”   </a:t>
            </a:r>
            <a:r>
              <a:rPr lang="en-US" altLang="zh-CN" sz="1400" dirty="0">
                <a:solidFill>
                  <a:schemeClr val="tx1"/>
                </a:solidFill>
                <a:latin typeface="Courier" pitchFamily="2" charset="0"/>
              </a:rPr>
              <a:t>: 3,</a:t>
            </a:r>
          </a:p>
          <a:p>
            <a:r>
              <a:rPr lang="en-US" altLang="zh-CN" sz="1400" b="1" dirty="0">
                <a:solidFill>
                  <a:schemeClr val="tx1"/>
                </a:solidFill>
                <a:latin typeface="Courier" pitchFamily="2" charset="0"/>
              </a:rPr>
              <a:t>  “</a:t>
            </a:r>
            <a:r>
              <a:rPr lang="en-US" altLang="zh-CN" sz="1400" b="1" dirty="0" err="1">
                <a:solidFill>
                  <a:schemeClr val="tx1"/>
                </a:solidFill>
                <a:latin typeface="Courier" pitchFamily="2" charset="0"/>
              </a:rPr>
              <a:t>subList</a:t>
            </a:r>
            <a:r>
              <a:rPr lang="en-US" altLang="zh-CN" sz="1400" b="1" dirty="0">
                <a:solidFill>
                  <a:schemeClr val="tx1"/>
                </a:solidFill>
                <a:latin typeface="Courier" pitchFamily="2" charset="0"/>
              </a:rPr>
              <a:t>”    </a:t>
            </a:r>
            <a:r>
              <a:rPr lang="en-US" altLang="zh-CN" sz="1400" dirty="0">
                <a:solidFill>
                  <a:schemeClr val="tx1"/>
                </a:solidFill>
                <a:latin typeface="Courier" pitchFamily="2" charset="0"/>
              </a:rPr>
              <a:t>: [‘a’, ‘b’, ‘c’],</a:t>
            </a:r>
          </a:p>
          <a:p>
            <a:r>
              <a:rPr lang="en-US" altLang="zh-CN" sz="1400" b="1" dirty="0">
                <a:solidFill>
                  <a:schemeClr val="tx1"/>
                </a:solidFill>
                <a:latin typeface="Courier" pitchFamily="2" charset="0"/>
              </a:rPr>
              <a:t>  “</a:t>
            </a:r>
            <a:r>
              <a:rPr lang="en-US" altLang="zh-CN" sz="1400" b="1" dirty="0" err="1">
                <a:solidFill>
                  <a:schemeClr val="tx1"/>
                </a:solidFill>
                <a:latin typeface="Courier" pitchFamily="2" charset="0"/>
              </a:rPr>
              <a:t>subEntropy</a:t>
            </a:r>
            <a:r>
              <a:rPr lang="en-US" altLang="zh-CN" sz="1400" b="1" dirty="0">
                <a:solidFill>
                  <a:schemeClr val="tx1"/>
                </a:solidFill>
                <a:latin typeface="Courier" pitchFamily="2" charset="0"/>
              </a:rPr>
              <a:t>” </a:t>
            </a:r>
            <a:r>
              <a:rPr lang="en-US" altLang="zh-CN" sz="1400" dirty="0">
                <a:solidFill>
                  <a:schemeClr val="tx1"/>
                </a:solidFill>
                <a:latin typeface="Courier" pitchFamily="2" charset="0"/>
              </a:rPr>
              <a:t>: </a:t>
            </a:r>
            <a:r>
              <a:rPr lang="en-US" altLang="zh-CN" sz="1400" i="1" dirty="0">
                <a:solidFill>
                  <a:schemeClr val="tx1"/>
                </a:solidFill>
                <a:latin typeface="Courier" pitchFamily="2" charset="0"/>
              </a:rPr>
              <a:t>Shannon entropy of </a:t>
            </a:r>
            <a:r>
              <a:rPr lang="en-US" altLang="zh-CN" sz="1400" i="1" dirty="0" err="1">
                <a:solidFill>
                  <a:schemeClr val="tx1"/>
                </a:solidFill>
                <a:latin typeface="Courier" pitchFamily="2" charset="0"/>
              </a:rPr>
              <a:t>subList</a:t>
            </a:r>
            <a:r>
              <a:rPr lang="en-US" altLang="zh-CN" sz="1400" dirty="0">
                <a:solidFill>
                  <a:schemeClr val="tx1"/>
                </a:solidFill>
                <a:latin typeface="Courier" pitchFamily="2" charset="0"/>
              </a:rPr>
              <a:t> </a:t>
            </a:r>
          </a:p>
          <a:p>
            <a:r>
              <a:rPr lang="en-CN" altLang="zh-CN" sz="1400" b="1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17" name="TextBox 113">
            <a:extLst>
              <a:ext uri="{FF2B5EF4-FFF2-40B4-BE49-F238E27FC236}">
                <a16:creationId xmlns:a16="http://schemas.microsoft.com/office/drawing/2014/main" id="{D49FB216-AD14-6A28-572A-5E8C2A444023}"/>
              </a:ext>
            </a:extLst>
          </p:cNvPr>
          <p:cNvSpPr txBox="1"/>
          <p:nvPr/>
        </p:nvSpPr>
        <p:spPr>
          <a:xfrm>
            <a:off x="3732131" y="4052261"/>
            <a:ext cx="315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1</a:t>
            </a:r>
            <a:endParaRPr lang="en-CN" sz="1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45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 I: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Discovering Vul. Services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EE24629F-5B2F-2BDA-35F6-40067498F5C1}"/>
              </a:ext>
            </a:extLst>
          </p:cNvPr>
          <p:cNvSpPr/>
          <p:nvPr/>
        </p:nvSpPr>
        <p:spPr>
          <a:xfrm>
            <a:off x="4810730" y="2938624"/>
            <a:ext cx="231493" cy="231494"/>
          </a:xfrm>
          <a:prstGeom prst="ellipse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3" name="椭圆 1">
            <a:extLst>
              <a:ext uri="{FF2B5EF4-FFF2-40B4-BE49-F238E27FC236}">
                <a16:creationId xmlns:a16="http://schemas.microsoft.com/office/drawing/2014/main" id="{6E2F2783-3AC2-9F38-62C8-35EDD61E3CB6}"/>
              </a:ext>
            </a:extLst>
          </p:cNvPr>
          <p:cNvSpPr/>
          <p:nvPr/>
        </p:nvSpPr>
        <p:spPr>
          <a:xfrm>
            <a:off x="4299061" y="3510799"/>
            <a:ext cx="231493" cy="231494"/>
          </a:xfrm>
          <a:prstGeom prst="ellipse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5" name="椭圆 1">
            <a:extLst>
              <a:ext uri="{FF2B5EF4-FFF2-40B4-BE49-F238E27FC236}">
                <a16:creationId xmlns:a16="http://schemas.microsoft.com/office/drawing/2014/main" id="{5C4F3AB8-D65A-7ABD-2079-41E6E5B2B222}"/>
              </a:ext>
            </a:extLst>
          </p:cNvPr>
          <p:cNvSpPr/>
          <p:nvPr/>
        </p:nvSpPr>
        <p:spPr>
          <a:xfrm>
            <a:off x="5323712" y="3510799"/>
            <a:ext cx="231493" cy="231494"/>
          </a:xfrm>
          <a:prstGeom prst="ellipse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6" name="椭圆 1">
            <a:extLst>
              <a:ext uri="{FF2B5EF4-FFF2-40B4-BE49-F238E27FC236}">
                <a16:creationId xmlns:a16="http://schemas.microsoft.com/office/drawing/2014/main" id="{4BACF062-93A4-671D-135D-D50339F993C1}"/>
              </a:ext>
            </a:extLst>
          </p:cNvPr>
          <p:cNvSpPr/>
          <p:nvPr/>
        </p:nvSpPr>
        <p:spPr>
          <a:xfrm>
            <a:off x="3772246" y="4819019"/>
            <a:ext cx="231493" cy="231494"/>
          </a:xfrm>
          <a:prstGeom prst="ellipse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7" name="直线箭头连接符 20">
            <a:extLst>
              <a:ext uri="{FF2B5EF4-FFF2-40B4-BE49-F238E27FC236}">
                <a16:creationId xmlns:a16="http://schemas.microsoft.com/office/drawing/2014/main" id="{20DD632A-2E3D-01EB-4ACE-D411CB7E0DD6}"/>
              </a:ext>
            </a:extLst>
          </p:cNvPr>
          <p:cNvCxnSpPr>
            <a:cxnSpLocks/>
            <a:stCxn id="3" idx="3"/>
            <a:endCxn id="49" idx="7"/>
          </p:cNvCxnSpPr>
          <p:nvPr/>
        </p:nvCxnSpPr>
        <p:spPr>
          <a:xfrm flipH="1">
            <a:off x="3959284" y="3708391"/>
            <a:ext cx="373678" cy="4183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线箭头连接符 20">
            <a:extLst>
              <a:ext uri="{FF2B5EF4-FFF2-40B4-BE49-F238E27FC236}">
                <a16:creationId xmlns:a16="http://schemas.microsoft.com/office/drawing/2014/main" id="{FB7B3C3C-99BB-8C51-32B7-2261F3D87E2F}"/>
              </a:ext>
            </a:extLst>
          </p:cNvPr>
          <p:cNvCxnSpPr>
            <a:cxnSpLocks/>
            <a:stCxn id="2" idx="5"/>
            <a:endCxn id="5" idx="1"/>
          </p:cNvCxnSpPr>
          <p:nvPr/>
        </p:nvCxnSpPr>
        <p:spPr>
          <a:xfrm>
            <a:off x="5008322" y="3136216"/>
            <a:ext cx="349291" cy="4084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线箭头连接符 20">
            <a:extLst>
              <a:ext uri="{FF2B5EF4-FFF2-40B4-BE49-F238E27FC236}">
                <a16:creationId xmlns:a16="http://schemas.microsoft.com/office/drawing/2014/main" id="{EC379F54-1C3D-5CFF-D65C-4436727E202D}"/>
              </a:ext>
            </a:extLst>
          </p:cNvPr>
          <p:cNvCxnSpPr>
            <a:cxnSpLocks/>
            <a:stCxn id="49" idx="4"/>
            <a:endCxn id="6" idx="0"/>
          </p:cNvCxnSpPr>
          <p:nvPr/>
        </p:nvCxnSpPr>
        <p:spPr>
          <a:xfrm>
            <a:off x="3877439" y="4324381"/>
            <a:ext cx="10554" cy="494638"/>
          </a:xfrm>
          <a:prstGeom prst="straightConnector1">
            <a:avLst/>
          </a:prstGeom>
          <a:ln w="1905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椭圆 1">
            <a:extLst>
              <a:ext uri="{FF2B5EF4-FFF2-40B4-BE49-F238E27FC236}">
                <a16:creationId xmlns:a16="http://schemas.microsoft.com/office/drawing/2014/main" id="{547D6F51-49A8-A7E4-5540-58726AC76D29}"/>
              </a:ext>
            </a:extLst>
          </p:cNvPr>
          <p:cNvSpPr/>
          <p:nvPr/>
        </p:nvSpPr>
        <p:spPr>
          <a:xfrm>
            <a:off x="4380907" y="4819019"/>
            <a:ext cx="231493" cy="231494"/>
          </a:xfrm>
          <a:prstGeom prst="ellipse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2" name="直线箭头连接符 20">
            <a:extLst>
              <a:ext uri="{FF2B5EF4-FFF2-40B4-BE49-F238E27FC236}">
                <a16:creationId xmlns:a16="http://schemas.microsoft.com/office/drawing/2014/main" id="{08076652-2A86-EF2C-7E13-3CA47BF2EFCC}"/>
              </a:ext>
            </a:extLst>
          </p:cNvPr>
          <p:cNvCxnSpPr>
            <a:cxnSpLocks/>
            <a:stCxn id="49" idx="5"/>
            <a:endCxn id="11" idx="0"/>
          </p:cNvCxnSpPr>
          <p:nvPr/>
        </p:nvCxnSpPr>
        <p:spPr>
          <a:xfrm>
            <a:off x="3959284" y="4290479"/>
            <a:ext cx="537370" cy="528540"/>
          </a:xfrm>
          <a:prstGeom prst="straightConnector1">
            <a:avLst/>
          </a:prstGeom>
          <a:ln w="1905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椭圆 1">
            <a:extLst>
              <a:ext uri="{FF2B5EF4-FFF2-40B4-BE49-F238E27FC236}">
                <a16:creationId xmlns:a16="http://schemas.microsoft.com/office/drawing/2014/main" id="{089A9C38-F2A3-FD8E-8C81-E8BCCAC1DBD4}"/>
              </a:ext>
            </a:extLst>
          </p:cNvPr>
          <p:cNvSpPr/>
          <p:nvPr/>
        </p:nvSpPr>
        <p:spPr>
          <a:xfrm>
            <a:off x="4855308" y="4819019"/>
            <a:ext cx="231493" cy="231494"/>
          </a:xfrm>
          <a:prstGeom prst="ellipse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4" name="直线箭头连接符 20">
            <a:extLst>
              <a:ext uri="{FF2B5EF4-FFF2-40B4-BE49-F238E27FC236}">
                <a16:creationId xmlns:a16="http://schemas.microsoft.com/office/drawing/2014/main" id="{07724002-D64F-B3B5-E4F5-0C7A0F4E4A43}"/>
              </a:ext>
            </a:extLst>
          </p:cNvPr>
          <p:cNvCxnSpPr>
            <a:cxnSpLocks/>
            <a:stCxn id="55" idx="3"/>
            <a:endCxn id="13" idx="0"/>
          </p:cNvCxnSpPr>
          <p:nvPr/>
        </p:nvCxnSpPr>
        <p:spPr>
          <a:xfrm flipH="1">
            <a:off x="4971055" y="4296611"/>
            <a:ext cx="389014" cy="522408"/>
          </a:xfrm>
          <a:prstGeom prst="straightConnector1">
            <a:avLst/>
          </a:prstGeom>
          <a:ln w="1905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椭圆 1">
            <a:extLst>
              <a:ext uri="{FF2B5EF4-FFF2-40B4-BE49-F238E27FC236}">
                <a16:creationId xmlns:a16="http://schemas.microsoft.com/office/drawing/2014/main" id="{6D4F8451-1574-5203-CFE6-AC7CE5E8BB84}"/>
              </a:ext>
            </a:extLst>
          </p:cNvPr>
          <p:cNvSpPr/>
          <p:nvPr/>
        </p:nvSpPr>
        <p:spPr>
          <a:xfrm>
            <a:off x="5811640" y="4819019"/>
            <a:ext cx="231493" cy="231494"/>
          </a:xfrm>
          <a:prstGeom prst="ellipse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6" name="直线箭头连接符 20">
            <a:extLst>
              <a:ext uri="{FF2B5EF4-FFF2-40B4-BE49-F238E27FC236}">
                <a16:creationId xmlns:a16="http://schemas.microsoft.com/office/drawing/2014/main" id="{E4C5CEE7-848E-4647-33FB-594E4BD85797}"/>
              </a:ext>
            </a:extLst>
          </p:cNvPr>
          <p:cNvCxnSpPr>
            <a:cxnSpLocks/>
            <a:stCxn id="55" idx="5"/>
            <a:endCxn id="15" idx="0"/>
          </p:cNvCxnSpPr>
          <p:nvPr/>
        </p:nvCxnSpPr>
        <p:spPr>
          <a:xfrm>
            <a:off x="5523760" y="4296611"/>
            <a:ext cx="403627" cy="522408"/>
          </a:xfrm>
          <a:prstGeom prst="straightConnector1">
            <a:avLst/>
          </a:prstGeom>
          <a:ln w="1905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线箭头连接符 20">
            <a:extLst>
              <a:ext uri="{FF2B5EF4-FFF2-40B4-BE49-F238E27FC236}">
                <a16:creationId xmlns:a16="http://schemas.microsoft.com/office/drawing/2014/main" id="{2F05D5CD-7500-B03A-9CA3-D19E04673216}"/>
              </a:ext>
            </a:extLst>
          </p:cNvPr>
          <p:cNvCxnSpPr>
            <a:cxnSpLocks/>
            <a:stCxn id="5" idx="4"/>
            <a:endCxn id="55" idx="0"/>
          </p:cNvCxnSpPr>
          <p:nvPr/>
        </p:nvCxnSpPr>
        <p:spPr>
          <a:xfrm>
            <a:off x="5439459" y="3742293"/>
            <a:ext cx="2456" cy="3567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椭圆 1">
            <a:extLst>
              <a:ext uri="{FF2B5EF4-FFF2-40B4-BE49-F238E27FC236}">
                <a16:creationId xmlns:a16="http://schemas.microsoft.com/office/drawing/2014/main" id="{D0793DC4-990F-8914-1C10-0DA21D92E59D}"/>
              </a:ext>
            </a:extLst>
          </p:cNvPr>
          <p:cNvSpPr/>
          <p:nvPr/>
        </p:nvSpPr>
        <p:spPr>
          <a:xfrm>
            <a:off x="3098704" y="4819019"/>
            <a:ext cx="231493" cy="231494"/>
          </a:xfrm>
          <a:prstGeom prst="ellipse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0" name="直线箭头连接符 20">
            <a:extLst>
              <a:ext uri="{FF2B5EF4-FFF2-40B4-BE49-F238E27FC236}">
                <a16:creationId xmlns:a16="http://schemas.microsoft.com/office/drawing/2014/main" id="{A736B582-D776-FFD7-35E4-3A637E4B9B2F}"/>
              </a:ext>
            </a:extLst>
          </p:cNvPr>
          <p:cNvCxnSpPr>
            <a:cxnSpLocks/>
            <a:stCxn id="49" idx="3"/>
            <a:endCxn id="19" idx="0"/>
          </p:cNvCxnSpPr>
          <p:nvPr/>
        </p:nvCxnSpPr>
        <p:spPr>
          <a:xfrm flipH="1">
            <a:off x="3214451" y="4290479"/>
            <a:ext cx="581142" cy="528540"/>
          </a:xfrm>
          <a:prstGeom prst="straightConnector1">
            <a:avLst/>
          </a:prstGeom>
          <a:ln w="1905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椭圆 1">
            <a:extLst>
              <a:ext uri="{FF2B5EF4-FFF2-40B4-BE49-F238E27FC236}">
                <a16:creationId xmlns:a16="http://schemas.microsoft.com/office/drawing/2014/main" id="{4A10E7D4-7AA0-5D39-7596-49ED04C41AA4}"/>
              </a:ext>
            </a:extLst>
          </p:cNvPr>
          <p:cNvSpPr/>
          <p:nvPr/>
        </p:nvSpPr>
        <p:spPr>
          <a:xfrm>
            <a:off x="4771339" y="4099019"/>
            <a:ext cx="231493" cy="2314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22" name="直线箭头连接符 20">
            <a:extLst>
              <a:ext uri="{FF2B5EF4-FFF2-40B4-BE49-F238E27FC236}">
                <a16:creationId xmlns:a16="http://schemas.microsoft.com/office/drawing/2014/main" id="{FE5E1EBA-772E-3919-5EEC-9088D9C6B22E}"/>
              </a:ext>
            </a:extLst>
          </p:cNvPr>
          <p:cNvCxnSpPr>
            <a:cxnSpLocks/>
            <a:stCxn id="5" idx="3"/>
            <a:endCxn id="21" idx="0"/>
          </p:cNvCxnSpPr>
          <p:nvPr/>
        </p:nvCxnSpPr>
        <p:spPr>
          <a:xfrm flipH="1">
            <a:off x="4887086" y="3708391"/>
            <a:ext cx="470527" cy="390628"/>
          </a:xfrm>
          <a:prstGeom prst="straightConnector1">
            <a:avLst/>
          </a:prstGeom>
          <a:ln w="1905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椭圆 1">
            <a:extLst>
              <a:ext uri="{FF2B5EF4-FFF2-40B4-BE49-F238E27FC236}">
                <a16:creationId xmlns:a16="http://schemas.microsoft.com/office/drawing/2014/main" id="{2E2EA8F0-498A-BD9B-DF3F-6DC91371EB3E}"/>
              </a:ext>
            </a:extLst>
          </p:cNvPr>
          <p:cNvSpPr/>
          <p:nvPr/>
        </p:nvSpPr>
        <p:spPr>
          <a:xfrm>
            <a:off x="2621662" y="5539019"/>
            <a:ext cx="231493" cy="231494"/>
          </a:xfrm>
          <a:prstGeom prst="ellipse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椭圆 1">
            <a:extLst>
              <a:ext uri="{FF2B5EF4-FFF2-40B4-BE49-F238E27FC236}">
                <a16:creationId xmlns:a16="http://schemas.microsoft.com/office/drawing/2014/main" id="{125F7DD1-4C85-FE2B-78F4-109E1042CFEA}"/>
              </a:ext>
            </a:extLst>
          </p:cNvPr>
          <p:cNvSpPr/>
          <p:nvPr/>
        </p:nvSpPr>
        <p:spPr>
          <a:xfrm>
            <a:off x="3099828" y="5539019"/>
            <a:ext cx="231493" cy="231494"/>
          </a:xfrm>
          <a:prstGeom prst="ellipse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5" name="直线箭头连接符 20">
            <a:extLst>
              <a:ext uri="{FF2B5EF4-FFF2-40B4-BE49-F238E27FC236}">
                <a16:creationId xmlns:a16="http://schemas.microsoft.com/office/drawing/2014/main" id="{7B3728E5-8078-31F9-BFBD-587C79E64549}"/>
              </a:ext>
            </a:extLst>
          </p:cNvPr>
          <p:cNvCxnSpPr>
            <a:cxnSpLocks/>
            <a:stCxn id="19" idx="3"/>
            <a:endCxn id="23" idx="0"/>
          </p:cNvCxnSpPr>
          <p:nvPr/>
        </p:nvCxnSpPr>
        <p:spPr>
          <a:xfrm flipH="1">
            <a:off x="2737409" y="5016611"/>
            <a:ext cx="395196" cy="522408"/>
          </a:xfrm>
          <a:prstGeom prst="straightConnector1">
            <a:avLst/>
          </a:prstGeom>
          <a:ln w="1905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线箭头连接符 20">
            <a:extLst>
              <a:ext uri="{FF2B5EF4-FFF2-40B4-BE49-F238E27FC236}">
                <a16:creationId xmlns:a16="http://schemas.microsoft.com/office/drawing/2014/main" id="{BCBD5179-27D6-6B5B-7FEA-98C250F7E042}"/>
              </a:ext>
            </a:extLst>
          </p:cNvPr>
          <p:cNvCxnSpPr>
            <a:cxnSpLocks/>
            <a:stCxn id="19" idx="4"/>
            <a:endCxn id="24" idx="0"/>
          </p:cNvCxnSpPr>
          <p:nvPr/>
        </p:nvCxnSpPr>
        <p:spPr>
          <a:xfrm>
            <a:off x="3214451" y="5050513"/>
            <a:ext cx="1124" cy="488506"/>
          </a:xfrm>
          <a:prstGeom prst="straightConnector1">
            <a:avLst/>
          </a:prstGeom>
          <a:ln w="1905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椭圆 1">
            <a:extLst>
              <a:ext uri="{FF2B5EF4-FFF2-40B4-BE49-F238E27FC236}">
                <a16:creationId xmlns:a16="http://schemas.microsoft.com/office/drawing/2014/main" id="{44D09AAE-2CDE-57B0-237B-D8A098FE4AD4}"/>
              </a:ext>
            </a:extLst>
          </p:cNvPr>
          <p:cNvSpPr/>
          <p:nvPr/>
        </p:nvSpPr>
        <p:spPr>
          <a:xfrm>
            <a:off x="3577994" y="5539019"/>
            <a:ext cx="231493" cy="231494"/>
          </a:xfrm>
          <a:prstGeom prst="ellipse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8" name="直线箭头连接符 20">
            <a:extLst>
              <a:ext uri="{FF2B5EF4-FFF2-40B4-BE49-F238E27FC236}">
                <a16:creationId xmlns:a16="http://schemas.microsoft.com/office/drawing/2014/main" id="{1C3E0746-AA15-E49F-4F75-4076532DFD5A}"/>
              </a:ext>
            </a:extLst>
          </p:cNvPr>
          <p:cNvCxnSpPr>
            <a:cxnSpLocks/>
            <a:stCxn id="19" idx="5"/>
            <a:endCxn id="27" idx="0"/>
          </p:cNvCxnSpPr>
          <p:nvPr/>
        </p:nvCxnSpPr>
        <p:spPr>
          <a:xfrm>
            <a:off x="3296296" y="5016611"/>
            <a:ext cx="397445" cy="522408"/>
          </a:xfrm>
          <a:prstGeom prst="straightConnector1">
            <a:avLst/>
          </a:prstGeom>
          <a:ln w="1905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椭圆 1">
            <a:extLst>
              <a:ext uri="{FF2B5EF4-FFF2-40B4-BE49-F238E27FC236}">
                <a16:creationId xmlns:a16="http://schemas.microsoft.com/office/drawing/2014/main" id="{AF32DA47-422D-C5AD-5802-8E01DA85F512}"/>
              </a:ext>
            </a:extLst>
          </p:cNvPr>
          <p:cNvSpPr/>
          <p:nvPr/>
        </p:nvSpPr>
        <p:spPr>
          <a:xfrm>
            <a:off x="4393805" y="5539019"/>
            <a:ext cx="231493" cy="231494"/>
          </a:xfrm>
          <a:prstGeom prst="ellipse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0" name="直线箭头连接符 20">
            <a:extLst>
              <a:ext uri="{FF2B5EF4-FFF2-40B4-BE49-F238E27FC236}">
                <a16:creationId xmlns:a16="http://schemas.microsoft.com/office/drawing/2014/main" id="{0E28EED5-411E-A2F2-9B38-CF105D548A7C}"/>
              </a:ext>
            </a:extLst>
          </p:cNvPr>
          <p:cNvCxnSpPr>
            <a:cxnSpLocks/>
            <a:stCxn id="11" idx="4"/>
            <a:endCxn id="29" idx="0"/>
          </p:cNvCxnSpPr>
          <p:nvPr/>
        </p:nvCxnSpPr>
        <p:spPr>
          <a:xfrm>
            <a:off x="4496654" y="5050513"/>
            <a:ext cx="12898" cy="488506"/>
          </a:xfrm>
          <a:prstGeom prst="straightConnector1">
            <a:avLst/>
          </a:prstGeom>
          <a:ln w="1905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椭圆 1">
            <a:extLst>
              <a:ext uri="{FF2B5EF4-FFF2-40B4-BE49-F238E27FC236}">
                <a16:creationId xmlns:a16="http://schemas.microsoft.com/office/drawing/2014/main" id="{80696508-81C3-17F5-137B-A9354785828E}"/>
              </a:ext>
            </a:extLst>
          </p:cNvPr>
          <p:cNvSpPr/>
          <p:nvPr/>
        </p:nvSpPr>
        <p:spPr>
          <a:xfrm>
            <a:off x="4870485" y="5539019"/>
            <a:ext cx="231493" cy="231494"/>
          </a:xfrm>
          <a:prstGeom prst="ellipse">
            <a:avLst/>
          </a:prstGeom>
          <a:noFill/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2" name="直线箭头连接符 20">
            <a:extLst>
              <a:ext uri="{FF2B5EF4-FFF2-40B4-BE49-F238E27FC236}">
                <a16:creationId xmlns:a16="http://schemas.microsoft.com/office/drawing/2014/main" id="{3BA925D1-A3DE-66FA-F15E-688215662CDE}"/>
              </a:ext>
            </a:extLst>
          </p:cNvPr>
          <p:cNvCxnSpPr>
            <a:cxnSpLocks/>
            <a:stCxn id="11" idx="5"/>
            <a:endCxn id="31" idx="0"/>
          </p:cNvCxnSpPr>
          <p:nvPr/>
        </p:nvCxnSpPr>
        <p:spPr>
          <a:xfrm>
            <a:off x="4578499" y="5016611"/>
            <a:ext cx="407733" cy="522408"/>
          </a:xfrm>
          <a:prstGeom prst="straightConnector1">
            <a:avLst/>
          </a:prstGeom>
          <a:ln w="1905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椭圆 1">
            <a:extLst>
              <a:ext uri="{FF2B5EF4-FFF2-40B4-BE49-F238E27FC236}">
                <a16:creationId xmlns:a16="http://schemas.microsoft.com/office/drawing/2014/main" id="{7E7BBDC9-7553-8D41-83C9-688B1689F8C1}"/>
              </a:ext>
            </a:extLst>
          </p:cNvPr>
          <p:cNvSpPr/>
          <p:nvPr/>
        </p:nvSpPr>
        <p:spPr>
          <a:xfrm>
            <a:off x="5332652" y="2354960"/>
            <a:ext cx="231493" cy="231494"/>
          </a:xfrm>
          <a:prstGeom prst="ellipse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34" name="直线箭头连接符 20">
            <a:extLst>
              <a:ext uri="{FF2B5EF4-FFF2-40B4-BE49-F238E27FC236}">
                <a16:creationId xmlns:a16="http://schemas.microsoft.com/office/drawing/2014/main" id="{71AE75B6-B0C4-32B3-006E-B3C7A163D32C}"/>
              </a:ext>
            </a:extLst>
          </p:cNvPr>
          <p:cNvCxnSpPr>
            <a:cxnSpLocks/>
            <a:stCxn id="33" idx="3"/>
            <a:endCxn id="2" idx="7"/>
          </p:cNvCxnSpPr>
          <p:nvPr/>
        </p:nvCxnSpPr>
        <p:spPr>
          <a:xfrm flipH="1">
            <a:off x="5008322" y="2552552"/>
            <a:ext cx="358231" cy="4199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118">
            <a:extLst>
              <a:ext uri="{FF2B5EF4-FFF2-40B4-BE49-F238E27FC236}">
                <a16:creationId xmlns:a16="http://schemas.microsoft.com/office/drawing/2014/main" id="{6196D289-BF84-6C2F-66EA-7FC5E31F0A4D}"/>
              </a:ext>
            </a:extLst>
          </p:cNvPr>
          <p:cNvSpPr txBox="1"/>
          <p:nvPr/>
        </p:nvSpPr>
        <p:spPr>
          <a:xfrm>
            <a:off x="5556495" y="2285349"/>
            <a:ext cx="547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“.”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36" name="椭圆 1">
            <a:extLst>
              <a:ext uri="{FF2B5EF4-FFF2-40B4-BE49-F238E27FC236}">
                <a16:creationId xmlns:a16="http://schemas.microsoft.com/office/drawing/2014/main" id="{387D0F4C-8452-C7D7-BFBD-1ABCB9540973}"/>
              </a:ext>
            </a:extLst>
          </p:cNvPr>
          <p:cNvSpPr/>
          <p:nvPr/>
        </p:nvSpPr>
        <p:spPr>
          <a:xfrm>
            <a:off x="5785946" y="2952929"/>
            <a:ext cx="231493" cy="231494"/>
          </a:xfrm>
          <a:prstGeom prst="ellipse">
            <a:avLst/>
          </a:prstGeom>
          <a:solidFill>
            <a:schemeClr val="bg1">
              <a:alpha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37" name="直线箭头连接符 20">
            <a:extLst>
              <a:ext uri="{FF2B5EF4-FFF2-40B4-BE49-F238E27FC236}">
                <a16:creationId xmlns:a16="http://schemas.microsoft.com/office/drawing/2014/main" id="{26796681-E000-1026-CB6C-9DA68EB5E2ED}"/>
              </a:ext>
            </a:extLst>
          </p:cNvPr>
          <p:cNvCxnSpPr>
            <a:cxnSpLocks/>
            <a:stCxn id="33" idx="5"/>
            <a:endCxn id="36" idx="0"/>
          </p:cNvCxnSpPr>
          <p:nvPr/>
        </p:nvCxnSpPr>
        <p:spPr>
          <a:xfrm>
            <a:off x="5530244" y="2552552"/>
            <a:ext cx="371449" cy="4003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121">
            <a:extLst>
              <a:ext uri="{FF2B5EF4-FFF2-40B4-BE49-F238E27FC236}">
                <a16:creationId xmlns:a16="http://schemas.microsoft.com/office/drawing/2014/main" id="{4EB6988B-8558-0209-ECCE-BBE061B64929}"/>
              </a:ext>
            </a:extLst>
          </p:cNvPr>
          <p:cNvSpPr txBox="1"/>
          <p:nvPr/>
        </p:nvSpPr>
        <p:spPr>
          <a:xfrm>
            <a:off x="6035582" y="2870873"/>
            <a:ext cx="667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org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39" name="TextBox 122">
            <a:extLst>
              <a:ext uri="{FF2B5EF4-FFF2-40B4-BE49-F238E27FC236}">
                <a16:creationId xmlns:a16="http://schemas.microsoft.com/office/drawing/2014/main" id="{20ABF7CF-3745-7461-2F87-D89F4756BC00}"/>
              </a:ext>
            </a:extLst>
          </p:cNvPr>
          <p:cNvSpPr txBox="1"/>
          <p:nvPr/>
        </p:nvSpPr>
        <p:spPr>
          <a:xfrm>
            <a:off x="5196366" y="2840095"/>
            <a:ext cx="58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...</a:t>
            </a:r>
            <a:endParaRPr lang="en-CN" sz="1600" b="1" dirty="0"/>
          </a:p>
        </p:txBody>
      </p:sp>
      <p:sp>
        <p:nvSpPr>
          <p:cNvPr id="40" name="TextBox 123">
            <a:extLst>
              <a:ext uri="{FF2B5EF4-FFF2-40B4-BE49-F238E27FC236}">
                <a16:creationId xmlns:a16="http://schemas.microsoft.com/office/drawing/2014/main" id="{E22B5A0D-D26F-618B-679B-9B4ADF283898}"/>
              </a:ext>
            </a:extLst>
          </p:cNvPr>
          <p:cNvSpPr txBox="1"/>
          <p:nvPr/>
        </p:nvSpPr>
        <p:spPr>
          <a:xfrm>
            <a:off x="4780870" y="3366950"/>
            <a:ext cx="58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...</a:t>
            </a:r>
            <a:endParaRPr lang="en-CN" sz="1600" b="1" dirty="0"/>
          </a:p>
        </p:txBody>
      </p:sp>
      <p:sp>
        <p:nvSpPr>
          <p:cNvPr id="41" name="TextBox 124">
            <a:extLst>
              <a:ext uri="{FF2B5EF4-FFF2-40B4-BE49-F238E27FC236}">
                <a16:creationId xmlns:a16="http://schemas.microsoft.com/office/drawing/2014/main" id="{A2CE200D-BDB2-B666-3CEC-A0C6E303C139}"/>
              </a:ext>
            </a:extLst>
          </p:cNvPr>
          <p:cNvSpPr txBox="1"/>
          <p:nvPr/>
        </p:nvSpPr>
        <p:spPr>
          <a:xfrm>
            <a:off x="5322944" y="4741906"/>
            <a:ext cx="58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...</a:t>
            </a:r>
            <a:endParaRPr lang="en-CN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2" name="TextBox 125">
            <a:extLst>
              <a:ext uri="{FF2B5EF4-FFF2-40B4-BE49-F238E27FC236}">
                <a16:creationId xmlns:a16="http://schemas.microsoft.com/office/drawing/2014/main" id="{E89C1002-A2A2-E90F-2A54-2219E1B8D62C}"/>
              </a:ext>
            </a:extLst>
          </p:cNvPr>
          <p:cNvSpPr txBox="1"/>
          <p:nvPr/>
        </p:nvSpPr>
        <p:spPr>
          <a:xfrm rot="18712493">
            <a:off x="-208037" y="3975117"/>
            <a:ext cx="4217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Helvetica" pitchFamily="2" charset="0"/>
                <a:sym typeface="+mn-ea"/>
              </a:rPr>
              <a:t>www-alice-com.</a:t>
            </a:r>
            <a:r>
              <a:rPr lang="en-US" altLang="zh-CN" b="1" dirty="0">
                <a:solidFill>
                  <a:srgbClr val="C00000"/>
                </a:solidFill>
                <a:latin typeface="Helvetica" pitchFamily="2" charset="0"/>
                <a:sym typeface="+mn-ea"/>
              </a:rPr>
              <a:t>us-east-1.service.com</a:t>
            </a:r>
            <a:endParaRPr lang="en-CN" b="1" dirty="0">
              <a:solidFill>
                <a:srgbClr val="C00000"/>
              </a:solidFill>
              <a:latin typeface="Helvetica" pitchFamily="2" charset="0"/>
            </a:endParaRPr>
          </a:p>
        </p:txBody>
      </p:sp>
      <p:cxnSp>
        <p:nvCxnSpPr>
          <p:cNvPr id="43" name="Straight Connector 126">
            <a:extLst>
              <a:ext uri="{FF2B5EF4-FFF2-40B4-BE49-F238E27FC236}">
                <a16:creationId xmlns:a16="http://schemas.microsoft.com/office/drawing/2014/main" id="{E3147517-507E-BB2F-285A-753343515352}"/>
              </a:ext>
            </a:extLst>
          </p:cNvPr>
          <p:cNvCxnSpPr/>
          <p:nvPr/>
        </p:nvCxnSpPr>
        <p:spPr>
          <a:xfrm>
            <a:off x="3298108" y="3001947"/>
            <a:ext cx="1440000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30">
            <a:extLst>
              <a:ext uri="{FF2B5EF4-FFF2-40B4-BE49-F238E27FC236}">
                <a16:creationId xmlns:a16="http://schemas.microsoft.com/office/drawing/2014/main" id="{149342D4-C67C-97B3-1A69-63A24E86A52C}"/>
              </a:ext>
            </a:extLst>
          </p:cNvPr>
          <p:cNvSpPr txBox="1"/>
          <p:nvPr/>
        </p:nvSpPr>
        <p:spPr>
          <a:xfrm>
            <a:off x="3635085" y="2633355"/>
            <a:ext cx="977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Level 1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45" name="TextBox 131">
            <a:extLst>
              <a:ext uri="{FF2B5EF4-FFF2-40B4-BE49-F238E27FC236}">
                <a16:creationId xmlns:a16="http://schemas.microsoft.com/office/drawing/2014/main" id="{0E498E30-0483-BA37-F591-B54396897738}"/>
              </a:ext>
            </a:extLst>
          </p:cNvPr>
          <p:cNvSpPr txBox="1"/>
          <p:nvPr/>
        </p:nvSpPr>
        <p:spPr>
          <a:xfrm>
            <a:off x="2658645" y="3845434"/>
            <a:ext cx="977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Level 3</a:t>
            </a:r>
            <a:endParaRPr lang="en-CN" dirty="0">
              <a:latin typeface="Helvetica" pitchFamily="2" charset="0"/>
            </a:endParaRPr>
          </a:p>
        </p:txBody>
      </p:sp>
      <p:sp>
        <p:nvSpPr>
          <p:cNvPr id="46" name="TextBox 132">
            <a:extLst>
              <a:ext uri="{FF2B5EF4-FFF2-40B4-BE49-F238E27FC236}">
                <a16:creationId xmlns:a16="http://schemas.microsoft.com/office/drawing/2014/main" id="{4404DB2B-5BC1-2863-3FE2-C67E30090563}"/>
              </a:ext>
            </a:extLst>
          </p:cNvPr>
          <p:cNvSpPr txBox="1"/>
          <p:nvPr/>
        </p:nvSpPr>
        <p:spPr>
          <a:xfrm>
            <a:off x="2070925" y="4572629"/>
            <a:ext cx="491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...</a:t>
            </a:r>
            <a:endParaRPr lang="en-CN" sz="1600" b="1" dirty="0">
              <a:latin typeface="Helvetica" pitchFamily="2" charset="0"/>
            </a:endParaRPr>
          </a:p>
        </p:txBody>
      </p:sp>
      <p:sp>
        <p:nvSpPr>
          <p:cNvPr id="47" name="TextBox 137">
            <a:extLst>
              <a:ext uri="{FF2B5EF4-FFF2-40B4-BE49-F238E27FC236}">
                <a16:creationId xmlns:a16="http://schemas.microsoft.com/office/drawing/2014/main" id="{F4C81E38-D89C-E067-06DA-8AA96B1760E6}"/>
              </a:ext>
            </a:extLst>
          </p:cNvPr>
          <p:cNvSpPr txBox="1"/>
          <p:nvPr/>
        </p:nvSpPr>
        <p:spPr>
          <a:xfrm>
            <a:off x="3188380" y="3220204"/>
            <a:ext cx="977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Level 2</a:t>
            </a:r>
            <a:endParaRPr lang="en-CN" dirty="0">
              <a:latin typeface="Helvetica" pitchFamily="2" charset="0"/>
            </a:endParaRPr>
          </a:p>
        </p:txBody>
      </p:sp>
      <p:cxnSp>
        <p:nvCxnSpPr>
          <p:cNvPr id="48" name="直线箭头连接符 20">
            <a:extLst>
              <a:ext uri="{FF2B5EF4-FFF2-40B4-BE49-F238E27FC236}">
                <a16:creationId xmlns:a16="http://schemas.microsoft.com/office/drawing/2014/main" id="{C7794F7B-4A5D-2DD3-219D-176BD78F8B4B}"/>
              </a:ext>
            </a:extLst>
          </p:cNvPr>
          <p:cNvCxnSpPr>
            <a:cxnSpLocks/>
            <a:stCxn id="2" idx="3"/>
            <a:endCxn id="3" idx="7"/>
          </p:cNvCxnSpPr>
          <p:nvPr/>
        </p:nvCxnSpPr>
        <p:spPr>
          <a:xfrm flipH="1">
            <a:off x="4496653" y="3136216"/>
            <a:ext cx="347978" cy="4084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椭圆 1">
            <a:extLst>
              <a:ext uri="{FF2B5EF4-FFF2-40B4-BE49-F238E27FC236}">
                <a16:creationId xmlns:a16="http://schemas.microsoft.com/office/drawing/2014/main" id="{9DE217A6-34B5-1C00-BEF6-E7F31A68D9E0}"/>
              </a:ext>
            </a:extLst>
          </p:cNvPr>
          <p:cNvSpPr/>
          <p:nvPr/>
        </p:nvSpPr>
        <p:spPr>
          <a:xfrm>
            <a:off x="3761692" y="4092887"/>
            <a:ext cx="231493" cy="231494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50" name="Straight Connector 135">
            <a:extLst>
              <a:ext uri="{FF2B5EF4-FFF2-40B4-BE49-F238E27FC236}">
                <a16:creationId xmlns:a16="http://schemas.microsoft.com/office/drawing/2014/main" id="{8DBD849D-D2E0-5F8E-1C76-4DAEBF2D8336}"/>
              </a:ext>
            </a:extLst>
          </p:cNvPr>
          <p:cNvCxnSpPr/>
          <p:nvPr/>
        </p:nvCxnSpPr>
        <p:spPr>
          <a:xfrm>
            <a:off x="2762240" y="3542176"/>
            <a:ext cx="1440000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36">
            <a:extLst>
              <a:ext uri="{FF2B5EF4-FFF2-40B4-BE49-F238E27FC236}">
                <a16:creationId xmlns:a16="http://schemas.microsoft.com/office/drawing/2014/main" id="{A6B1842F-2FE0-6BE5-423F-24D23A8AD1F0}"/>
              </a:ext>
            </a:extLst>
          </p:cNvPr>
          <p:cNvCxnSpPr/>
          <p:nvPr/>
        </p:nvCxnSpPr>
        <p:spPr>
          <a:xfrm>
            <a:off x="2205775" y="4179548"/>
            <a:ext cx="1440000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38">
            <a:extLst>
              <a:ext uri="{FF2B5EF4-FFF2-40B4-BE49-F238E27FC236}">
                <a16:creationId xmlns:a16="http://schemas.microsoft.com/office/drawing/2014/main" id="{9D2F779C-8A9C-E161-7274-7ADEB1DB2294}"/>
              </a:ext>
            </a:extLst>
          </p:cNvPr>
          <p:cNvCxnSpPr/>
          <p:nvPr/>
        </p:nvCxnSpPr>
        <p:spPr>
          <a:xfrm>
            <a:off x="1564058" y="4927813"/>
            <a:ext cx="1440000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箭头连接符 20">
            <a:extLst>
              <a:ext uri="{FF2B5EF4-FFF2-40B4-BE49-F238E27FC236}">
                <a16:creationId xmlns:a16="http://schemas.microsoft.com/office/drawing/2014/main" id="{D2819E9E-7C99-8351-65AB-F7A982B47927}"/>
              </a:ext>
            </a:extLst>
          </p:cNvPr>
          <p:cNvCxnSpPr>
            <a:cxnSpLocks/>
          </p:cNvCxnSpPr>
          <p:nvPr/>
        </p:nvCxnSpPr>
        <p:spPr>
          <a:xfrm rot="21010737" flipH="1">
            <a:off x="868673" y="3020560"/>
            <a:ext cx="2645448" cy="207071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113">
            <a:extLst>
              <a:ext uri="{FF2B5EF4-FFF2-40B4-BE49-F238E27FC236}">
                <a16:creationId xmlns:a16="http://schemas.microsoft.com/office/drawing/2014/main" id="{446186B5-9528-4231-3D54-F70383386469}"/>
              </a:ext>
            </a:extLst>
          </p:cNvPr>
          <p:cNvSpPr txBox="1"/>
          <p:nvPr/>
        </p:nvSpPr>
        <p:spPr>
          <a:xfrm>
            <a:off x="3732131" y="4052261"/>
            <a:ext cx="315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1</a:t>
            </a:r>
            <a:endParaRPr lang="en-CN" sz="1600" dirty="0">
              <a:latin typeface="Helvetica" pitchFamily="2" charset="0"/>
            </a:endParaRPr>
          </a:p>
        </p:txBody>
      </p:sp>
      <p:sp>
        <p:nvSpPr>
          <p:cNvPr id="55" name="椭圆 1">
            <a:extLst>
              <a:ext uri="{FF2B5EF4-FFF2-40B4-BE49-F238E27FC236}">
                <a16:creationId xmlns:a16="http://schemas.microsoft.com/office/drawing/2014/main" id="{F0C38F6B-464A-5361-8312-3FEB4453ABFD}"/>
              </a:ext>
            </a:extLst>
          </p:cNvPr>
          <p:cNvSpPr/>
          <p:nvPr/>
        </p:nvSpPr>
        <p:spPr>
          <a:xfrm>
            <a:off x="5326168" y="4099019"/>
            <a:ext cx="231493" cy="231494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56" name="TextBox 114">
            <a:extLst>
              <a:ext uri="{FF2B5EF4-FFF2-40B4-BE49-F238E27FC236}">
                <a16:creationId xmlns:a16="http://schemas.microsoft.com/office/drawing/2014/main" id="{EC4971AA-2D7A-00F9-427E-EAC949756DE5}"/>
              </a:ext>
            </a:extLst>
          </p:cNvPr>
          <p:cNvSpPr txBox="1"/>
          <p:nvPr/>
        </p:nvSpPr>
        <p:spPr>
          <a:xfrm>
            <a:off x="5295954" y="4058386"/>
            <a:ext cx="287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2</a:t>
            </a:r>
            <a:endParaRPr lang="en-CN" sz="1600" dirty="0">
              <a:latin typeface="Helvetica" pitchFamily="2" charset="0"/>
            </a:endParaRPr>
          </a:p>
        </p:txBody>
      </p:sp>
      <p:sp>
        <p:nvSpPr>
          <p:cNvPr id="59" name="左大括号 58">
            <a:extLst>
              <a:ext uri="{FF2B5EF4-FFF2-40B4-BE49-F238E27FC236}">
                <a16:creationId xmlns:a16="http://schemas.microsoft.com/office/drawing/2014/main" id="{DFF310A9-C712-C808-129B-F9BB3D5418BE}"/>
              </a:ext>
            </a:extLst>
          </p:cNvPr>
          <p:cNvSpPr/>
          <p:nvPr/>
        </p:nvSpPr>
        <p:spPr>
          <a:xfrm rot="2498101">
            <a:off x="2102191" y="2244790"/>
            <a:ext cx="233012" cy="2367666"/>
          </a:xfrm>
          <a:prstGeom prst="leftBrace">
            <a:avLst>
              <a:gd name="adj1" fmla="val 28602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BB6EC930-C96D-7ABB-314A-044071814D12}"/>
              </a:ext>
            </a:extLst>
          </p:cNvPr>
          <p:cNvSpPr txBox="1"/>
          <p:nvPr/>
        </p:nvSpPr>
        <p:spPr>
          <a:xfrm rot="18716230">
            <a:off x="593133" y="3150933"/>
            <a:ext cx="2731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Helvetica" pitchFamily="2" charset="0"/>
                <a:sym typeface="+mn-ea"/>
              </a:rPr>
              <a:t>Longest endpoint suffix</a:t>
            </a:r>
            <a:endParaRPr lang="zh-CN" alt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A134F81A-A9D0-C6BC-0A91-6FF6519BDF61}"/>
              </a:ext>
            </a:extLst>
          </p:cNvPr>
          <p:cNvSpPr txBox="1"/>
          <p:nvPr/>
        </p:nvSpPr>
        <p:spPr>
          <a:xfrm>
            <a:off x="2924083" y="6052642"/>
            <a:ext cx="3281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r>
              <a:rPr lang="zh-CN" altLang="en-US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Suffix</a:t>
            </a:r>
            <a:r>
              <a:rPr lang="zh-CN" altLang="en-US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Tree</a:t>
            </a:r>
            <a:r>
              <a:rPr lang="zh-CN" altLang="en-US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(DST)</a:t>
            </a:r>
            <a:endParaRPr lang="zh-CN" altLang="en-US" dirty="0"/>
          </a:p>
        </p:txBody>
      </p:sp>
      <p:sp>
        <p:nvSpPr>
          <p:cNvPr id="87" name="椭圆 1">
            <a:extLst>
              <a:ext uri="{FF2B5EF4-FFF2-40B4-BE49-F238E27FC236}">
                <a16:creationId xmlns:a16="http://schemas.microsoft.com/office/drawing/2014/main" id="{8115F4A7-E2E1-3A93-080C-B76D3B6055E2}"/>
              </a:ext>
            </a:extLst>
          </p:cNvPr>
          <p:cNvSpPr/>
          <p:nvPr/>
        </p:nvSpPr>
        <p:spPr>
          <a:xfrm>
            <a:off x="3767156" y="4820744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88" name="直线箭头连接符 20">
            <a:extLst>
              <a:ext uri="{FF2B5EF4-FFF2-40B4-BE49-F238E27FC236}">
                <a16:creationId xmlns:a16="http://schemas.microsoft.com/office/drawing/2014/main" id="{86AA406C-9D04-5C81-D13A-3A3DAC00F793}"/>
              </a:ext>
            </a:extLst>
          </p:cNvPr>
          <p:cNvCxnSpPr>
            <a:cxnSpLocks/>
            <a:endCxn id="87" idx="0"/>
          </p:cNvCxnSpPr>
          <p:nvPr/>
        </p:nvCxnSpPr>
        <p:spPr>
          <a:xfrm>
            <a:off x="3872349" y="4326106"/>
            <a:ext cx="10554" cy="49463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椭圆 1">
            <a:extLst>
              <a:ext uri="{FF2B5EF4-FFF2-40B4-BE49-F238E27FC236}">
                <a16:creationId xmlns:a16="http://schemas.microsoft.com/office/drawing/2014/main" id="{5123E48C-0E78-2E49-228C-C7FC7547C891}"/>
              </a:ext>
            </a:extLst>
          </p:cNvPr>
          <p:cNvSpPr/>
          <p:nvPr/>
        </p:nvSpPr>
        <p:spPr>
          <a:xfrm>
            <a:off x="4375817" y="4820744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90" name="直线箭头连接符 20">
            <a:extLst>
              <a:ext uri="{FF2B5EF4-FFF2-40B4-BE49-F238E27FC236}">
                <a16:creationId xmlns:a16="http://schemas.microsoft.com/office/drawing/2014/main" id="{875A10D8-7199-EDC0-6473-6B00617D7443}"/>
              </a:ext>
            </a:extLst>
          </p:cNvPr>
          <p:cNvCxnSpPr>
            <a:cxnSpLocks/>
            <a:endCxn id="89" idx="0"/>
          </p:cNvCxnSpPr>
          <p:nvPr/>
        </p:nvCxnSpPr>
        <p:spPr>
          <a:xfrm>
            <a:off x="3954194" y="4292204"/>
            <a:ext cx="537370" cy="52854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椭圆 1">
            <a:extLst>
              <a:ext uri="{FF2B5EF4-FFF2-40B4-BE49-F238E27FC236}">
                <a16:creationId xmlns:a16="http://schemas.microsoft.com/office/drawing/2014/main" id="{0155F944-0E77-8CF9-EBF8-78CD773000B9}"/>
              </a:ext>
            </a:extLst>
          </p:cNvPr>
          <p:cNvSpPr/>
          <p:nvPr/>
        </p:nvSpPr>
        <p:spPr>
          <a:xfrm>
            <a:off x="4850218" y="4820744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92" name="直线箭头连接符 20">
            <a:extLst>
              <a:ext uri="{FF2B5EF4-FFF2-40B4-BE49-F238E27FC236}">
                <a16:creationId xmlns:a16="http://schemas.microsoft.com/office/drawing/2014/main" id="{43683DD8-D5D6-29AA-3C54-977FB8F1228C}"/>
              </a:ext>
            </a:extLst>
          </p:cNvPr>
          <p:cNvCxnSpPr>
            <a:cxnSpLocks/>
            <a:endCxn id="91" idx="0"/>
          </p:cNvCxnSpPr>
          <p:nvPr/>
        </p:nvCxnSpPr>
        <p:spPr>
          <a:xfrm flipH="1">
            <a:off x="4965965" y="4298336"/>
            <a:ext cx="389014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椭圆 1">
            <a:extLst>
              <a:ext uri="{FF2B5EF4-FFF2-40B4-BE49-F238E27FC236}">
                <a16:creationId xmlns:a16="http://schemas.microsoft.com/office/drawing/2014/main" id="{2D5CB92B-E20B-F7FC-8220-F3F37ED913CB}"/>
              </a:ext>
            </a:extLst>
          </p:cNvPr>
          <p:cNvSpPr/>
          <p:nvPr/>
        </p:nvSpPr>
        <p:spPr>
          <a:xfrm>
            <a:off x="5806550" y="4820744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94" name="直线箭头连接符 20">
            <a:extLst>
              <a:ext uri="{FF2B5EF4-FFF2-40B4-BE49-F238E27FC236}">
                <a16:creationId xmlns:a16="http://schemas.microsoft.com/office/drawing/2014/main" id="{7F488EA3-581A-C580-679C-0788C6CA58F2}"/>
              </a:ext>
            </a:extLst>
          </p:cNvPr>
          <p:cNvCxnSpPr>
            <a:cxnSpLocks/>
            <a:endCxn id="93" idx="0"/>
          </p:cNvCxnSpPr>
          <p:nvPr/>
        </p:nvCxnSpPr>
        <p:spPr>
          <a:xfrm>
            <a:off x="5518670" y="4298336"/>
            <a:ext cx="403627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椭圆 1">
            <a:extLst>
              <a:ext uri="{FF2B5EF4-FFF2-40B4-BE49-F238E27FC236}">
                <a16:creationId xmlns:a16="http://schemas.microsoft.com/office/drawing/2014/main" id="{34FFA33D-CDCD-5664-CB7D-5A3FD91FA7B3}"/>
              </a:ext>
            </a:extLst>
          </p:cNvPr>
          <p:cNvSpPr/>
          <p:nvPr/>
        </p:nvSpPr>
        <p:spPr>
          <a:xfrm>
            <a:off x="3093614" y="4820744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96" name="直线箭头连接符 20">
            <a:extLst>
              <a:ext uri="{FF2B5EF4-FFF2-40B4-BE49-F238E27FC236}">
                <a16:creationId xmlns:a16="http://schemas.microsoft.com/office/drawing/2014/main" id="{0085A411-0DE1-A269-13B7-095F8308596A}"/>
              </a:ext>
            </a:extLst>
          </p:cNvPr>
          <p:cNvCxnSpPr>
            <a:cxnSpLocks/>
            <a:endCxn id="95" idx="0"/>
          </p:cNvCxnSpPr>
          <p:nvPr/>
        </p:nvCxnSpPr>
        <p:spPr>
          <a:xfrm flipH="1">
            <a:off x="3209361" y="4292204"/>
            <a:ext cx="581142" cy="52854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椭圆 1">
            <a:extLst>
              <a:ext uri="{FF2B5EF4-FFF2-40B4-BE49-F238E27FC236}">
                <a16:creationId xmlns:a16="http://schemas.microsoft.com/office/drawing/2014/main" id="{BE3A77E6-C828-B4C7-D12D-926217CB63E4}"/>
              </a:ext>
            </a:extLst>
          </p:cNvPr>
          <p:cNvSpPr/>
          <p:nvPr/>
        </p:nvSpPr>
        <p:spPr>
          <a:xfrm>
            <a:off x="4766249" y="4100744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98" name="直线箭头连接符 20">
            <a:extLst>
              <a:ext uri="{FF2B5EF4-FFF2-40B4-BE49-F238E27FC236}">
                <a16:creationId xmlns:a16="http://schemas.microsoft.com/office/drawing/2014/main" id="{44D35911-3457-F84A-9A01-6D4D846883A7}"/>
              </a:ext>
            </a:extLst>
          </p:cNvPr>
          <p:cNvCxnSpPr>
            <a:cxnSpLocks/>
            <a:endCxn id="97" idx="0"/>
          </p:cNvCxnSpPr>
          <p:nvPr/>
        </p:nvCxnSpPr>
        <p:spPr>
          <a:xfrm flipH="1">
            <a:off x="4881996" y="3710116"/>
            <a:ext cx="470527" cy="39062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椭圆 1">
            <a:extLst>
              <a:ext uri="{FF2B5EF4-FFF2-40B4-BE49-F238E27FC236}">
                <a16:creationId xmlns:a16="http://schemas.microsoft.com/office/drawing/2014/main" id="{DAA98E99-F550-0EB4-F293-E3AC329F72E2}"/>
              </a:ext>
            </a:extLst>
          </p:cNvPr>
          <p:cNvSpPr/>
          <p:nvPr/>
        </p:nvSpPr>
        <p:spPr>
          <a:xfrm>
            <a:off x="2616572" y="5540744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100" name="椭圆 1">
            <a:extLst>
              <a:ext uri="{FF2B5EF4-FFF2-40B4-BE49-F238E27FC236}">
                <a16:creationId xmlns:a16="http://schemas.microsoft.com/office/drawing/2014/main" id="{82AB211A-4244-C8FA-998B-5E930D64C121}"/>
              </a:ext>
            </a:extLst>
          </p:cNvPr>
          <p:cNvSpPr/>
          <p:nvPr/>
        </p:nvSpPr>
        <p:spPr>
          <a:xfrm>
            <a:off x="3094738" y="5540744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01" name="直线箭头连接符 20">
            <a:extLst>
              <a:ext uri="{FF2B5EF4-FFF2-40B4-BE49-F238E27FC236}">
                <a16:creationId xmlns:a16="http://schemas.microsoft.com/office/drawing/2014/main" id="{52B8BBF2-9577-DC0A-59CD-68F3176DB035}"/>
              </a:ext>
            </a:extLst>
          </p:cNvPr>
          <p:cNvCxnSpPr>
            <a:cxnSpLocks/>
            <a:stCxn id="95" idx="3"/>
            <a:endCxn id="99" idx="0"/>
          </p:cNvCxnSpPr>
          <p:nvPr/>
        </p:nvCxnSpPr>
        <p:spPr>
          <a:xfrm flipH="1">
            <a:off x="2732319" y="5018336"/>
            <a:ext cx="395196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直线箭头连接符 20">
            <a:extLst>
              <a:ext uri="{FF2B5EF4-FFF2-40B4-BE49-F238E27FC236}">
                <a16:creationId xmlns:a16="http://schemas.microsoft.com/office/drawing/2014/main" id="{3773F9B2-9370-1412-0E0F-A2EE2AD466BB}"/>
              </a:ext>
            </a:extLst>
          </p:cNvPr>
          <p:cNvCxnSpPr>
            <a:cxnSpLocks/>
            <a:stCxn id="95" idx="4"/>
            <a:endCxn id="100" idx="0"/>
          </p:cNvCxnSpPr>
          <p:nvPr/>
        </p:nvCxnSpPr>
        <p:spPr>
          <a:xfrm>
            <a:off x="3209361" y="5052238"/>
            <a:ext cx="1124" cy="48850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椭圆 1">
            <a:extLst>
              <a:ext uri="{FF2B5EF4-FFF2-40B4-BE49-F238E27FC236}">
                <a16:creationId xmlns:a16="http://schemas.microsoft.com/office/drawing/2014/main" id="{C7DC5363-6E55-9C6D-33D1-670A0D19E176}"/>
              </a:ext>
            </a:extLst>
          </p:cNvPr>
          <p:cNvSpPr/>
          <p:nvPr/>
        </p:nvSpPr>
        <p:spPr>
          <a:xfrm>
            <a:off x="3572904" y="5540744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04" name="直线箭头连接符 20">
            <a:extLst>
              <a:ext uri="{FF2B5EF4-FFF2-40B4-BE49-F238E27FC236}">
                <a16:creationId xmlns:a16="http://schemas.microsoft.com/office/drawing/2014/main" id="{4BD14582-C70C-16F7-A909-88AB5609913B}"/>
              </a:ext>
            </a:extLst>
          </p:cNvPr>
          <p:cNvCxnSpPr>
            <a:cxnSpLocks/>
            <a:stCxn id="95" idx="5"/>
            <a:endCxn id="103" idx="0"/>
          </p:cNvCxnSpPr>
          <p:nvPr/>
        </p:nvCxnSpPr>
        <p:spPr>
          <a:xfrm>
            <a:off x="3291206" y="5018336"/>
            <a:ext cx="397445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椭圆 1">
            <a:extLst>
              <a:ext uri="{FF2B5EF4-FFF2-40B4-BE49-F238E27FC236}">
                <a16:creationId xmlns:a16="http://schemas.microsoft.com/office/drawing/2014/main" id="{0B564E7D-C805-781C-7DF0-A83564325AF7}"/>
              </a:ext>
            </a:extLst>
          </p:cNvPr>
          <p:cNvSpPr/>
          <p:nvPr/>
        </p:nvSpPr>
        <p:spPr>
          <a:xfrm>
            <a:off x="4388715" y="5540744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06" name="直线箭头连接符 20">
            <a:extLst>
              <a:ext uri="{FF2B5EF4-FFF2-40B4-BE49-F238E27FC236}">
                <a16:creationId xmlns:a16="http://schemas.microsoft.com/office/drawing/2014/main" id="{01A78551-116E-3B68-AB23-D253296978D8}"/>
              </a:ext>
            </a:extLst>
          </p:cNvPr>
          <p:cNvCxnSpPr>
            <a:cxnSpLocks/>
            <a:stCxn id="89" idx="4"/>
            <a:endCxn id="105" idx="0"/>
          </p:cNvCxnSpPr>
          <p:nvPr/>
        </p:nvCxnSpPr>
        <p:spPr>
          <a:xfrm>
            <a:off x="4491564" y="5052238"/>
            <a:ext cx="12898" cy="48850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椭圆 1">
            <a:extLst>
              <a:ext uri="{FF2B5EF4-FFF2-40B4-BE49-F238E27FC236}">
                <a16:creationId xmlns:a16="http://schemas.microsoft.com/office/drawing/2014/main" id="{E435665D-CB00-360C-046F-209EB5A91E07}"/>
              </a:ext>
            </a:extLst>
          </p:cNvPr>
          <p:cNvSpPr/>
          <p:nvPr/>
        </p:nvSpPr>
        <p:spPr>
          <a:xfrm>
            <a:off x="4865395" y="5540744"/>
            <a:ext cx="231493" cy="2314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cxnSp>
        <p:nvCxnSpPr>
          <p:cNvPr id="108" name="直线箭头连接符 20">
            <a:extLst>
              <a:ext uri="{FF2B5EF4-FFF2-40B4-BE49-F238E27FC236}">
                <a16:creationId xmlns:a16="http://schemas.microsoft.com/office/drawing/2014/main" id="{41821EAB-914C-265D-C639-CE2B3F292E82}"/>
              </a:ext>
            </a:extLst>
          </p:cNvPr>
          <p:cNvCxnSpPr>
            <a:cxnSpLocks/>
            <a:stCxn id="89" idx="5"/>
            <a:endCxn id="107" idx="0"/>
          </p:cNvCxnSpPr>
          <p:nvPr/>
        </p:nvCxnSpPr>
        <p:spPr>
          <a:xfrm>
            <a:off x="4573409" y="5018336"/>
            <a:ext cx="407733" cy="52240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TextBox 124">
            <a:extLst>
              <a:ext uri="{FF2B5EF4-FFF2-40B4-BE49-F238E27FC236}">
                <a16:creationId xmlns:a16="http://schemas.microsoft.com/office/drawing/2014/main" id="{7DA2360B-2BEF-9853-DC9E-21509BE40ACD}"/>
              </a:ext>
            </a:extLst>
          </p:cNvPr>
          <p:cNvSpPr txBox="1"/>
          <p:nvPr/>
        </p:nvSpPr>
        <p:spPr>
          <a:xfrm>
            <a:off x="5317854" y="4743631"/>
            <a:ext cx="58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...</a:t>
            </a:r>
            <a:endParaRPr lang="en-CN" sz="1600" b="1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AFE7E30-15A7-0819-A6F8-B54D83FB9B2C}"/>
              </a:ext>
            </a:extLst>
          </p:cNvPr>
          <p:cNvSpPr txBox="1"/>
          <p:nvPr/>
        </p:nvSpPr>
        <p:spPr>
          <a:xfrm>
            <a:off x="841247" y="1408876"/>
            <a:ext cx="10190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Step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Extracting endpoint patterns via a 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 Suffix Tree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3A0C8239-4D50-AB5A-D460-375A3AF4052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28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4" name="矩形标注 63">
            <a:extLst>
              <a:ext uri="{FF2B5EF4-FFF2-40B4-BE49-F238E27FC236}">
                <a16:creationId xmlns:a16="http://schemas.microsoft.com/office/drawing/2014/main" id="{24C57B00-9948-870C-D1F0-E62B675DC0AD}"/>
              </a:ext>
            </a:extLst>
          </p:cNvPr>
          <p:cNvSpPr/>
          <p:nvPr/>
        </p:nvSpPr>
        <p:spPr>
          <a:xfrm>
            <a:off x="6749356" y="3293167"/>
            <a:ext cx="4901107" cy="1694293"/>
          </a:xfrm>
          <a:prstGeom prst="wedgeRectCallout">
            <a:avLst>
              <a:gd name="adj1" fmla="val -49621"/>
              <a:gd name="adj2" fmla="val -22325"/>
            </a:avLst>
          </a:prstGeom>
          <a:solidFill>
            <a:schemeClr val="accent4">
              <a:lumMod val="20000"/>
              <a:lumOff val="80000"/>
              <a:alpha val="26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Domain</a:t>
            </a:r>
            <a:r>
              <a:rPr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Tree</a:t>
            </a:r>
            <a:r>
              <a:rPr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Pruning</a:t>
            </a:r>
            <a:endParaRPr lang="en-US" altLang="zh-CN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N" altLang="zh-CN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Prune the tree from the bottom up</a:t>
            </a:r>
            <a:r>
              <a:rPr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CN" altLang="zh-CN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by </a:t>
            </a:r>
            <a:r>
              <a:rPr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limiting</a:t>
            </a: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CN" altLang="zh-CN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number of hosted FQDNs, </a:t>
            </a:r>
            <a:r>
              <a:rPr lang="en-US" altLang="zh-CN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subCount</a:t>
            </a:r>
            <a:r>
              <a:rPr lang="en-CN" altLang="zh-CN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subEntropy</a:t>
            </a:r>
            <a:r>
              <a:rPr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CN" altLang="zh-CN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 each node</a:t>
            </a:r>
            <a:endParaRPr lang="en-CN" altLang="zh-CN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73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9" grpId="0" animBg="1"/>
      <p:bldP spid="60" grpId="0"/>
      <p:bldP spid="87" grpId="0" animBg="1"/>
      <p:bldP spid="89" grpId="0" animBg="1"/>
      <p:bldP spid="91" grpId="0" animBg="1"/>
      <p:bldP spid="93" grpId="0" animBg="1"/>
      <p:bldP spid="95" grpId="0" animBg="1"/>
      <p:bldP spid="97" grpId="0" animBg="1"/>
      <p:bldP spid="99" grpId="0" animBg="1"/>
      <p:bldP spid="100" grpId="0" animBg="1"/>
      <p:bldP spid="103" grpId="0" animBg="1"/>
      <p:bldP spid="105" grpId="0" animBg="1"/>
      <p:bldP spid="107" grpId="0" animBg="1"/>
      <p:bldP spid="10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 I: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Discovering Vul. Services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AFE7E30-15A7-0819-A6F8-B54D83FB9B2C}"/>
              </a:ext>
            </a:extLst>
          </p:cNvPr>
          <p:cNvSpPr txBox="1"/>
          <p:nvPr/>
        </p:nvSpPr>
        <p:spPr>
          <a:xfrm>
            <a:off x="841247" y="1408876"/>
            <a:ext cx="1001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Step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Extracting endpoint patterns via a 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 Suffix Tree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3A0C8239-4D50-AB5A-D460-375A3AF4052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29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17" name="表格 1">
            <a:extLst>
              <a:ext uri="{FF2B5EF4-FFF2-40B4-BE49-F238E27FC236}">
                <a16:creationId xmlns:a16="http://schemas.microsoft.com/office/drawing/2014/main" id="{45903C8A-35B9-AC4C-594C-8E8A9155E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552461"/>
              </p:ext>
            </p:extLst>
          </p:nvPr>
        </p:nvGraphicFramePr>
        <p:xfrm>
          <a:off x="1432290" y="2988500"/>
          <a:ext cx="8173349" cy="166156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53971">
                  <a:extLst>
                    <a:ext uri="{9D8B030D-6E8A-4147-A177-3AD203B41FA5}">
                      <a16:colId xmlns:a16="http://schemas.microsoft.com/office/drawing/2014/main" val="101991907"/>
                    </a:ext>
                  </a:extLst>
                </a:gridCol>
                <a:gridCol w="6519378">
                  <a:extLst>
                    <a:ext uri="{9D8B030D-6E8A-4147-A177-3AD203B41FA5}">
                      <a16:colId xmlns:a16="http://schemas.microsoft.com/office/drawing/2014/main" val="8009886"/>
                    </a:ext>
                  </a:extLst>
                </a:gridCol>
              </a:tblGrid>
              <a:tr h="3332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Services</a:t>
                      </a:r>
                    </a:p>
                  </a:txBody>
                  <a:tcPr marL="5629" marR="5629" marT="5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Endpoint Names (</a:t>
                      </a:r>
                      <a:r>
                        <a:rPr lang="en-US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endpoint patterns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5629" marR="5629" marT="56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0203622"/>
                  </a:ext>
                </a:extLst>
              </a:tr>
              <a:tr h="4016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Aliyun OSS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alice.storage.com.</a:t>
                      </a:r>
                      <a:r>
                        <a:rPr lang="en-US" altLang="zh-CN" sz="1800" u="none" strike="noStrike" kern="1200" dirty="0" err="1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oss-cn-hongkong.aliyuncs.com</a:t>
                      </a:r>
                      <a:r>
                        <a:rPr lang="zh-CN" altLang="en-US" sz="1800" u="none" strike="noStrike" kern="12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altLang="zh-CN" sz="1800" u="none" strike="noStrike" kern="12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endParaRPr lang="en-US" altLang="zh-CN" sz="1800" u="none" strike="noStrike" kern="12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0109001"/>
                  </a:ext>
                </a:extLst>
              </a:tr>
              <a:tr h="58871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Amazon S3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a.b.c.d.</a:t>
                      </a:r>
                      <a:r>
                        <a:rPr lang="en-US" sz="1800" b="0" i="0" kern="12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s3.us-east-1.amazonaws.com </a:t>
                      </a:r>
                      <a:r>
                        <a:rPr lang="zh-CN" altLang="en-US" sz="1800" b="0" i="0" kern="12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 </a:t>
                      </a:r>
                      <a:endParaRPr lang="en-US" sz="1800" b="0" i="0" kern="1200" dirty="0">
                        <a:solidFill>
                          <a:srgbClr val="C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ab-cd.</a:t>
                      </a:r>
                      <a:r>
                        <a:rPr lang="en-US" sz="1800" b="0" i="0" kern="12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s3.dualstack.us-gov-west-1.amazonaws.com </a:t>
                      </a:r>
                      <a:r>
                        <a:rPr lang="zh-CN" altLang="en-US" sz="1800" b="0" i="0" kern="12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 </a:t>
                      </a:r>
                      <a:endParaRPr lang="en-US" sz="1800" u="none" strike="noStrike" kern="1200" dirty="0">
                        <a:solidFill>
                          <a:srgbClr val="C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7739178"/>
                  </a:ext>
                </a:extLst>
              </a:tr>
              <a:tr h="3378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GitHub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err="1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abcd.</a:t>
                      </a:r>
                      <a:r>
                        <a:rPr lang="en-US" sz="1800" b="0" i="0" kern="1200" dirty="0" err="1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github.io</a:t>
                      </a:r>
                      <a:r>
                        <a:rPr lang="en-US" sz="1800" b="0" i="0" kern="1200" dirty="0">
                          <a:solidFill>
                            <a:srgbClr val="C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endParaRPr lang="en-US" sz="1800" u="none" strike="noStrike" kern="1200" dirty="0">
                        <a:solidFill>
                          <a:srgbClr val="C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9930981"/>
                  </a:ext>
                </a:extLst>
              </a:tr>
            </a:tbl>
          </a:graphicData>
        </a:graphic>
      </p:graphicFrame>
      <p:sp>
        <p:nvSpPr>
          <p:cNvPr id="57" name="文本框 56">
            <a:extLst>
              <a:ext uri="{FF2B5EF4-FFF2-40B4-BE49-F238E27FC236}">
                <a16:creationId xmlns:a16="http://schemas.microsoft.com/office/drawing/2014/main" id="{635110B2-4610-A760-B694-AC8FB5CA019B}"/>
              </a:ext>
            </a:extLst>
          </p:cNvPr>
          <p:cNvSpPr txBox="1"/>
          <p:nvPr/>
        </p:nvSpPr>
        <p:spPr>
          <a:xfrm>
            <a:off x="1077110" y="2352972"/>
            <a:ext cx="4737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Service Endpoint Examples 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493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8167FA0-EB2B-754C-B973-62FAB45B7A5C}"/>
              </a:ext>
            </a:extLst>
          </p:cNvPr>
          <p:cNvSpPr txBox="1">
            <a:spLocks/>
          </p:cNvSpPr>
          <p:nvPr/>
        </p:nvSpPr>
        <p:spPr>
          <a:xfrm>
            <a:off x="838200" y="1346994"/>
            <a:ext cx="10515600" cy="15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Adversaries could exploit the domains outside of their authority for </a:t>
            </a:r>
            <a:r>
              <a:rPr lang="en-US" altLang="zh-CN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malicious activities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Botnet, phishing, malware distribution, etc.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Name Abuse</a:t>
            </a:r>
            <a:endParaRPr lang="en-US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7031A-03EF-E8B9-4C3F-98163628741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3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2" descr="Mirai botnet">
            <a:extLst>
              <a:ext uri="{FF2B5EF4-FFF2-40B4-BE49-F238E27FC236}">
                <a16:creationId xmlns:a16="http://schemas.microsoft.com/office/drawing/2014/main" id="{E41F18F7-0B63-B583-3CA2-220195CB5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23" y="2934683"/>
            <a:ext cx="3282161" cy="158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5B269CB3-C55D-E0C7-4349-82B3B1A035BD}"/>
              </a:ext>
            </a:extLst>
          </p:cNvPr>
          <p:cNvSpPr txBox="1"/>
          <p:nvPr/>
        </p:nvSpPr>
        <p:spPr>
          <a:xfrm>
            <a:off x="2764069" y="4520206"/>
            <a:ext cx="23086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Cited from </a:t>
            </a:r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  <a:hlinkClick r:id="rId4"/>
              </a:rPr>
              <a:t>bleepingcomputer.com</a:t>
            </a:r>
            <a:endParaRPr lang="en-US" sz="1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A97CBE1-5872-202D-2F7B-F9A8C26B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89" y="4870290"/>
            <a:ext cx="2655027" cy="177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a desktop computer screen shows a red siren and is surrounded by icons that represent types of malware that could be potentially infecting the device">
            <a:extLst>
              <a:ext uri="{FF2B5EF4-FFF2-40B4-BE49-F238E27FC236}">
                <a16:creationId xmlns:a16="http://schemas.microsoft.com/office/drawing/2014/main" id="{327273A2-13C5-410F-5C45-F783412F0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 t="13454" r="3874" b="6186"/>
          <a:stretch/>
        </p:blipFill>
        <p:spPr bwMode="auto">
          <a:xfrm>
            <a:off x="6251172" y="2934683"/>
            <a:ext cx="3842251" cy="387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43E26DFE-C675-08FD-B321-9B693E0ACAF4}"/>
              </a:ext>
            </a:extLst>
          </p:cNvPr>
          <p:cNvSpPr txBox="1"/>
          <p:nvPr/>
        </p:nvSpPr>
        <p:spPr>
          <a:xfrm>
            <a:off x="3233169" y="6597069"/>
            <a:ext cx="1502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Cited from </a:t>
            </a:r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  <a:hlinkClick r:id="rId7"/>
              </a:rPr>
              <a:t>scmp.com</a:t>
            </a:r>
            <a:endParaRPr lang="en-US" sz="1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47038A84-5510-10CC-71DE-8798E76731ED}"/>
              </a:ext>
            </a:extLst>
          </p:cNvPr>
          <p:cNvSpPr txBox="1"/>
          <p:nvPr/>
        </p:nvSpPr>
        <p:spPr>
          <a:xfrm>
            <a:off x="8842133" y="6597069"/>
            <a:ext cx="1595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Cited from </a:t>
            </a:r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  <a:hlinkClick r:id="rId8"/>
              </a:rPr>
              <a:t>norton.com</a:t>
            </a:r>
            <a:endParaRPr lang="en-US" sz="1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10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 I: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Discovering Vul. Services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AFE7E30-15A7-0819-A6F8-B54D83FB9B2C}"/>
              </a:ext>
            </a:extLst>
          </p:cNvPr>
          <p:cNvSpPr txBox="1"/>
          <p:nvPr/>
        </p:nvSpPr>
        <p:spPr>
          <a:xfrm>
            <a:off x="841248" y="1408876"/>
            <a:ext cx="10584558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Step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Identifying services and checking service vulnerabilities</a:t>
            </a:r>
          </a:p>
          <a:p>
            <a:pPr marL="742950" lvl="1" indent="-28575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Narrow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down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candidate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list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endpoint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patterns</a:t>
            </a:r>
          </a:p>
          <a:p>
            <a:pPr lvl="1">
              <a:spcBef>
                <a:spcPts val="1200"/>
              </a:spcBef>
            </a:pP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spcBef>
                <a:spcPts val="1200"/>
              </a:spcBef>
            </a:pP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Map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endpoint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patterns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services</a:t>
            </a:r>
          </a:p>
          <a:p>
            <a:pPr marL="742950" lvl="1" indent="-285750">
              <a:spcBef>
                <a:spcPts val="1200"/>
              </a:spcBef>
              <a:buFont typeface="Wingdings" pitchFamily="2" charset="2"/>
              <a:buChar char="Ø"/>
            </a:pP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spcBef>
                <a:spcPts val="1200"/>
              </a:spcBef>
              <a:buFont typeface="Wingdings" pitchFamily="2" charset="2"/>
              <a:buChar char="Ø"/>
            </a:pP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Check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vulnerabilities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connection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ownership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validation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CD7A5A4-D1D1-9E1E-B078-2BDEF77406C6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30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B62359C4-116D-6F7B-5CA9-0D295BC96AFE}"/>
              </a:ext>
            </a:extLst>
          </p:cNvPr>
          <p:cNvSpPr txBox="1"/>
          <p:nvPr/>
        </p:nvSpPr>
        <p:spPr>
          <a:xfrm>
            <a:off x="1167412" y="2597674"/>
            <a:ext cx="8819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e.g.,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remove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highly randomized endpoint domains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8396B60-941C-02BB-F38A-A9CE82A2554C}"/>
              </a:ext>
            </a:extLst>
          </p:cNvPr>
          <p:cNvSpPr txBox="1"/>
          <p:nvPr/>
        </p:nvSpPr>
        <p:spPr>
          <a:xfrm>
            <a:off x="1167412" y="4071563"/>
            <a:ext cx="8926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e.g.,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access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homepages,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dig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through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search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engines</a:t>
            </a:r>
          </a:p>
        </p:txBody>
      </p:sp>
    </p:spTree>
    <p:extLst>
      <p:ext uri="{BB962C8B-B14F-4D97-AF65-F5344CB8AC3E}">
        <p14:creationId xmlns:p14="http://schemas.microsoft.com/office/powerpoint/2010/main" val="3900810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 I: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Discovering Vul. Services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AFE7E30-15A7-0819-A6F8-B54D83FB9B2C}"/>
              </a:ext>
            </a:extLst>
          </p:cNvPr>
          <p:cNvSpPr txBox="1"/>
          <p:nvPr/>
        </p:nvSpPr>
        <p:spPr>
          <a:xfrm>
            <a:off x="841248" y="1408876"/>
            <a:ext cx="10584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Step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Maintaining a database for vulnerable services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CD7A5A4-D1D1-9E1E-B078-2BDEF77406C6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31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0BE98EDF-5BA5-657B-0060-EE9D0C7D9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87"/>
          <a:stretch/>
        </p:blipFill>
        <p:spPr>
          <a:xfrm>
            <a:off x="4841759" y="2871803"/>
            <a:ext cx="6044806" cy="2802668"/>
          </a:xfrm>
          <a:prstGeom prst="rect">
            <a:avLst/>
          </a:prstGeom>
        </p:spPr>
      </p:pic>
      <p:sp>
        <p:nvSpPr>
          <p:cNvPr id="3" name="TextBox 87">
            <a:extLst>
              <a:ext uri="{FF2B5EF4-FFF2-40B4-BE49-F238E27FC236}">
                <a16:creationId xmlns:a16="http://schemas.microsoft.com/office/drawing/2014/main" id="{107341AA-20CF-85B9-B17D-3DBAE9DDF6D8}"/>
              </a:ext>
            </a:extLst>
          </p:cNvPr>
          <p:cNvSpPr txBox="1"/>
          <p:nvPr/>
        </p:nvSpPr>
        <p:spPr>
          <a:xfrm>
            <a:off x="5458280" y="2633618"/>
            <a:ext cx="4811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Vulnerable Service Fingerprints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C7F6AAF8-9FF7-0E1B-D5B5-C9500A629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32" y="2205823"/>
            <a:ext cx="3042395" cy="1594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BC073CED-4C2E-1467-6EB8-5E43AC1FE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33" y="4035499"/>
            <a:ext cx="3042395" cy="2475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009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 II: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Detecting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Hosting-based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Dares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AFE7E30-15A7-0819-A6F8-B54D83FB9B2C}"/>
              </a:ext>
            </a:extLst>
          </p:cNvPr>
          <p:cNvSpPr txBox="1"/>
          <p:nvPr/>
        </p:nvSpPr>
        <p:spPr>
          <a:xfrm>
            <a:off x="841248" y="1408876"/>
            <a:ext cx="10584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Collecting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subdomain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names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from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passive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DNS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logs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CD7A5A4-D1D1-9E1E-B078-2BDEF77406C6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32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1517B29-7961-27E7-16EC-895051B9CF17}"/>
              </a:ext>
            </a:extLst>
          </p:cNvPr>
          <p:cNvSpPr txBox="1"/>
          <p:nvPr/>
        </p:nvSpPr>
        <p:spPr>
          <a:xfrm>
            <a:off x="841247" y="1923025"/>
            <a:ext cx="8373773" cy="9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Legal format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Filter disposable domains created on demand</a:t>
            </a:r>
            <a:endParaRPr lang="en-CN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TextBox 115">
            <a:extLst>
              <a:ext uri="{FF2B5EF4-FFF2-40B4-BE49-F238E27FC236}">
                <a16:creationId xmlns:a16="http://schemas.microsoft.com/office/drawing/2014/main" id="{6B81495F-9420-FADF-8044-6CDC88518BDE}"/>
              </a:ext>
            </a:extLst>
          </p:cNvPr>
          <p:cNvSpPr txBox="1"/>
          <p:nvPr/>
        </p:nvSpPr>
        <p:spPr>
          <a:xfrm>
            <a:off x="1657098" y="2876283"/>
            <a:ext cx="49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e.g., scanning, convey</a:t>
            </a:r>
            <a:r>
              <a:rPr lang="en-US" sz="1800" dirty="0">
                <a:latin typeface="Helvetica" pitchFamily="2" charset="0"/>
                <a:ea typeface="Microsoft YaHei" panose="020B0503020204020204" pitchFamily="34" charset="-122"/>
              </a:rPr>
              <a:t> “</a:t>
            </a:r>
            <a:r>
              <a:rPr 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one-time signals</a:t>
            </a:r>
            <a:r>
              <a:rPr lang="en-US" sz="1800" dirty="0">
                <a:latin typeface="Helvetica" pitchFamily="2" charset="0"/>
                <a:ea typeface="Microsoft YaHei" panose="020B0503020204020204" pitchFamily="34" charset="-122"/>
              </a:rPr>
              <a:t>”</a:t>
            </a:r>
            <a:endParaRPr lang="en-US" dirty="0">
              <a:latin typeface="Helvetica" pitchFamily="2" charset="0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0B1A187-F89C-AB68-2E3E-C4DEA3AE9654}"/>
                  </a:ext>
                </a:extLst>
              </p:cNvPr>
              <p:cNvSpPr txBox="1"/>
              <p:nvPr/>
            </p:nvSpPr>
            <p:spPr>
              <a:xfrm>
                <a:off x="6761381" y="2815784"/>
                <a:ext cx="328917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𝑻𝒐𝒕𝒂𝒍</m:t>
                      </m:r>
                      <m:r>
                        <a:rPr lang="en-US" altLang="zh-CN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𝑸𝒖𝒆𝒓𝒚</m:t>
                      </m:r>
                      <m:r>
                        <a:rPr lang="zh-CN" altLang="en-US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𝑽𝒐𝒍𝒖𝒎𝒆</m:t>
                      </m:r>
                      <m:r>
                        <a:rPr lang="en-US" altLang="zh-CN" b="1" i="1" dirty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b="1" i="1" dirty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</m:oMath>
                  </m:oMathPara>
                </a14:m>
                <a:endParaRPr lang="zh-CN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0B1A187-F89C-AB68-2E3E-C4DEA3AE9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381" y="2815784"/>
                <a:ext cx="3289176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D08F8FA2-0139-4B4E-4032-8592A5571419}"/>
              </a:ext>
            </a:extLst>
          </p:cNvPr>
          <p:cNvSpPr txBox="1"/>
          <p:nvPr/>
        </p:nvSpPr>
        <p:spPr>
          <a:xfrm>
            <a:off x="3883242" y="2028338"/>
            <a:ext cx="7542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[</a:t>
            </a:r>
            <a:r>
              <a:rPr lang="zh-CN" altLang="en-US" b="1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RFC 1034</a:t>
            </a:r>
            <a:r>
              <a:rPr lang="en-US" altLang="zh-CN" b="1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]</a:t>
            </a:r>
            <a:r>
              <a:rPr lang="zh-CN" altLang="en-US" b="1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Domain Names - Concepts And Facilities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72403E2-5779-047D-17C0-D64EB114253C}"/>
              </a:ext>
            </a:extLst>
          </p:cNvPr>
          <p:cNvSpPr txBox="1"/>
          <p:nvPr/>
        </p:nvSpPr>
        <p:spPr>
          <a:xfrm>
            <a:off x="841247" y="3421610"/>
            <a:ext cx="10584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Reconstructing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dependencies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(DNS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chains)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8" name="Picture 2" descr="mnemonic offers passive DNS data to the public | mnemonic">
            <a:extLst>
              <a:ext uri="{FF2B5EF4-FFF2-40B4-BE49-F238E27FC236}">
                <a16:creationId xmlns:a16="http://schemas.microsoft.com/office/drawing/2014/main" id="{0AC07891-9442-9BE3-057E-8E93AF0FC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19" y="5097793"/>
            <a:ext cx="657376" cy="67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圆角矩形 19">
            <a:extLst>
              <a:ext uri="{FF2B5EF4-FFF2-40B4-BE49-F238E27FC236}">
                <a16:creationId xmlns:a16="http://schemas.microsoft.com/office/drawing/2014/main" id="{98ACCE3F-48B1-175D-5C44-5C4423DCC0E9}"/>
              </a:ext>
            </a:extLst>
          </p:cNvPr>
          <p:cNvSpPr/>
          <p:nvPr/>
        </p:nvSpPr>
        <p:spPr>
          <a:xfrm>
            <a:off x="4174202" y="5250087"/>
            <a:ext cx="1387830" cy="3980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DNS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Records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39AACCEE-0639-AEB9-8760-4D034888DBEC}"/>
              </a:ext>
            </a:extLst>
          </p:cNvPr>
          <p:cNvSpPr/>
          <p:nvPr/>
        </p:nvSpPr>
        <p:spPr>
          <a:xfrm>
            <a:off x="8337829" y="5250087"/>
            <a:ext cx="1387830" cy="3980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Format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filter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C2465C13-9EF3-486F-F37E-9056003B64F7}"/>
              </a:ext>
            </a:extLst>
          </p:cNvPr>
          <p:cNvSpPr/>
          <p:nvPr/>
        </p:nvSpPr>
        <p:spPr>
          <a:xfrm>
            <a:off x="1116524" y="5250087"/>
            <a:ext cx="781865" cy="3980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FQDN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41BDC4D2-59DD-3FC9-2FA5-10AE30CCEF22}"/>
              </a:ext>
            </a:extLst>
          </p:cNvPr>
          <p:cNvSpPr/>
          <p:nvPr/>
        </p:nvSpPr>
        <p:spPr>
          <a:xfrm>
            <a:off x="6203210" y="4957451"/>
            <a:ext cx="1387830" cy="3980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F887B9CE-9C35-F17F-27DC-3403FF4FA320}"/>
              </a:ext>
            </a:extLst>
          </p:cNvPr>
          <p:cNvSpPr/>
          <p:nvPr/>
        </p:nvSpPr>
        <p:spPr>
          <a:xfrm>
            <a:off x="6203210" y="4420635"/>
            <a:ext cx="1387830" cy="3980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CNAME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C8CCD707-7757-E510-8441-D61F81D5A8AE}"/>
              </a:ext>
            </a:extLst>
          </p:cNvPr>
          <p:cNvSpPr/>
          <p:nvPr/>
        </p:nvSpPr>
        <p:spPr>
          <a:xfrm>
            <a:off x="6204319" y="5477560"/>
            <a:ext cx="1387830" cy="3980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NS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FA42F51C-A101-F369-77AE-FE7B14F29968}"/>
              </a:ext>
            </a:extLst>
          </p:cNvPr>
          <p:cNvCxnSpPr>
            <a:stCxn id="22" idx="3"/>
            <a:endCxn id="18" idx="1"/>
          </p:cNvCxnSpPr>
          <p:nvPr/>
        </p:nvCxnSpPr>
        <p:spPr>
          <a:xfrm flipV="1">
            <a:off x="1898389" y="5433995"/>
            <a:ext cx="480530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E4AD6017-4D1C-8E18-6343-1630D1D7316C}"/>
              </a:ext>
            </a:extLst>
          </p:cNvPr>
          <p:cNvCxnSpPr/>
          <p:nvPr/>
        </p:nvCxnSpPr>
        <p:spPr>
          <a:xfrm flipV="1">
            <a:off x="3036295" y="5436335"/>
            <a:ext cx="1116000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1EFA9510-5BA7-D17A-1B29-CA5553DBF054}"/>
                  </a:ext>
                </a:extLst>
              </p:cNvPr>
              <p:cNvSpPr txBox="1"/>
              <p:nvPr/>
            </p:nvSpPr>
            <p:spPr>
              <a:xfrm>
                <a:off x="2865791" y="4907215"/>
                <a:ext cx="147891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𝑫𝒂𝒊𝒍𝒚</m:t>
                      </m:r>
                      <m:r>
                        <a:rPr lang="en-US" altLang="zh-CN" sz="1400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𝑸𝒖𝒆𝒓𝒚</m:t>
                      </m:r>
                      <m:r>
                        <a:rPr lang="zh-CN" altLang="en-US" sz="1400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1400" b="1" i="1" dirty="0">
                  <a:solidFill>
                    <a:srgbClr val="9411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𝑽𝒐𝒍𝒖𝒎𝒆</m:t>
                      </m:r>
                    </m:oMath>
                  </m:oMathPara>
                </a14:m>
                <a:endParaRPr lang="zh-CN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1EFA9510-5BA7-D17A-1B29-CA5553DBF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791" y="4907215"/>
                <a:ext cx="147891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圆角矩形 31">
            <a:extLst>
              <a:ext uri="{FF2B5EF4-FFF2-40B4-BE49-F238E27FC236}">
                <a16:creationId xmlns:a16="http://schemas.microsoft.com/office/drawing/2014/main" id="{F9947263-29DA-D8CB-3F57-D3CD3F25F0F6}"/>
              </a:ext>
            </a:extLst>
          </p:cNvPr>
          <p:cNvSpPr/>
          <p:nvPr/>
        </p:nvSpPr>
        <p:spPr>
          <a:xfrm>
            <a:off x="6203210" y="6014376"/>
            <a:ext cx="1387830" cy="3980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MX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7323DB57-8E6D-EA80-DD8E-F5722AC9A828}"/>
              </a:ext>
            </a:extLst>
          </p:cNvPr>
          <p:cNvCxnSpPr>
            <a:cxnSpLocks/>
            <a:stCxn id="20" idx="3"/>
            <a:endCxn id="23" idx="1"/>
          </p:cNvCxnSpPr>
          <p:nvPr/>
        </p:nvCxnSpPr>
        <p:spPr>
          <a:xfrm flipV="1">
            <a:off x="5562032" y="5156488"/>
            <a:ext cx="641178" cy="29263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2238C703-46DE-987D-5B7A-580DE8DCC9D7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5562032" y="5449124"/>
            <a:ext cx="642287" cy="22747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695F8160-1B70-4D4D-691F-71489273C63A}"/>
              </a:ext>
            </a:extLst>
          </p:cNvPr>
          <p:cNvCxnSpPr>
            <a:cxnSpLocks/>
            <a:stCxn id="20" idx="3"/>
            <a:endCxn id="32" idx="1"/>
          </p:cNvCxnSpPr>
          <p:nvPr/>
        </p:nvCxnSpPr>
        <p:spPr>
          <a:xfrm>
            <a:off x="5562032" y="5449124"/>
            <a:ext cx="641178" cy="76428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AD6A26B5-FB62-B426-B5F9-359831271BA8}"/>
              </a:ext>
            </a:extLst>
          </p:cNvPr>
          <p:cNvCxnSpPr>
            <a:cxnSpLocks/>
            <a:stCxn id="23" idx="3"/>
            <a:endCxn id="21" idx="1"/>
          </p:cNvCxnSpPr>
          <p:nvPr/>
        </p:nvCxnSpPr>
        <p:spPr>
          <a:xfrm>
            <a:off x="7591040" y="5156488"/>
            <a:ext cx="746789" cy="29263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线箭头连接符 44">
            <a:extLst>
              <a:ext uri="{FF2B5EF4-FFF2-40B4-BE49-F238E27FC236}">
                <a16:creationId xmlns:a16="http://schemas.microsoft.com/office/drawing/2014/main" id="{75BDD88F-9604-ED25-4099-748D2EA9743F}"/>
              </a:ext>
            </a:extLst>
          </p:cNvPr>
          <p:cNvCxnSpPr>
            <a:cxnSpLocks/>
            <a:stCxn id="25" idx="3"/>
            <a:endCxn id="21" idx="1"/>
          </p:cNvCxnSpPr>
          <p:nvPr/>
        </p:nvCxnSpPr>
        <p:spPr>
          <a:xfrm flipV="1">
            <a:off x="7592149" y="5449124"/>
            <a:ext cx="745680" cy="22747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线箭头连接符 47">
            <a:extLst>
              <a:ext uri="{FF2B5EF4-FFF2-40B4-BE49-F238E27FC236}">
                <a16:creationId xmlns:a16="http://schemas.microsoft.com/office/drawing/2014/main" id="{980030DC-ADEB-0A9A-2250-4E5ABF18EE24}"/>
              </a:ext>
            </a:extLst>
          </p:cNvPr>
          <p:cNvCxnSpPr>
            <a:cxnSpLocks/>
            <a:stCxn id="32" idx="3"/>
            <a:endCxn id="21" idx="1"/>
          </p:cNvCxnSpPr>
          <p:nvPr/>
        </p:nvCxnSpPr>
        <p:spPr>
          <a:xfrm flipV="1">
            <a:off x="7591040" y="5449124"/>
            <a:ext cx="746789" cy="76428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5498D83D-AA1F-4A72-EAF5-0DD092A48564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>
          <a:xfrm flipV="1">
            <a:off x="5562032" y="4619672"/>
            <a:ext cx="641178" cy="82945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线箭头连接符 53">
            <a:extLst>
              <a:ext uri="{FF2B5EF4-FFF2-40B4-BE49-F238E27FC236}">
                <a16:creationId xmlns:a16="http://schemas.microsoft.com/office/drawing/2014/main" id="{65B43049-5BBE-BDEF-1E90-FE8FDD570624}"/>
              </a:ext>
            </a:extLst>
          </p:cNvPr>
          <p:cNvCxnSpPr>
            <a:cxnSpLocks/>
            <a:stCxn id="24" idx="3"/>
            <a:endCxn id="21" idx="1"/>
          </p:cNvCxnSpPr>
          <p:nvPr/>
        </p:nvCxnSpPr>
        <p:spPr>
          <a:xfrm>
            <a:off x="7591040" y="4619672"/>
            <a:ext cx="746789" cy="82945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曲线连接符 57">
            <a:extLst>
              <a:ext uri="{FF2B5EF4-FFF2-40B4-BE49-F238E27FC236}">
                <a16:creationId xmlns:a16="http://schemas.microsoft.com/office/drawing/2014/main" id="{27BE911E-AFC4-8C98-C886-6ACBD78BEF78}"/>
              </a:ext>
            </a:extLst>
          </p:cNvPr>
          <p:cNvCxnSpPr>
            <a:cxnSpLocks/>
            <a:stCxn id="24" idx="0"/>
            <a:endCxn id="18" idx="0"/>
          </p:cNvCxnSpPr>
          <p:nvPr/>
        </p:nvCxnSpPr>
        <p:spPr>
          <a:xfrm rot="16200000" flipH="1" flipV="1">
            <a:off x="4463787" y="2664455"/>
            <a:ext cx="677158" cy="4189518"/>
          </a:xfrm>
          <a:prstGeom prst="curvedConnector3">
            <a:avLst>
              <a:gd name="adj1" fmla="val -27204"/>
            </a:avLst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C7EAE2C8-954A-3A30-6224-2F57774634FE}"/>
              </a:ext>
            </a:extLst>
          </p:cNvPr>
          <p:cNvSpPr txBox="1"/>
          <p:nvPr/>
        </p:nvSpPr>
        <p:spPr>
          <a:xfrm>
            <a:off x="3041999" y="3966539"/>
            <a:ext cx="35646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Recursively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query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canonical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names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65" name="直线箭头连接符 64">
            <a:extLst>
              <a:ext uri="{FF2B5EF4-FFF2-40B4-BE49-F238E27FC236}">
                <a16:creationId xmlns:a16="http://schemas.microsoft.com/office/drawing/2014/main" id="{ECF68512-1F67-8DCC-51F1-3E16AFC26F07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9725658" y="5449124"/>
            <a:ext cx="324000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6B125843-A254-47F1-47B6-AA727AFFEBF2}"/>
              </a:ext>
            </a:extLst>
          </p:cNvPr>
          <p:cNvSpPr txBox="1"/>
          <p:nvPr/>
        </p:nvSpPr>
        <p:spPr>
          <a:xfrm>
            <a:off x="1984193" y="5874561"/>
            <a:ext cx="1325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Passive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DNS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Database</a:t>
            </a:r>
            <a:endParaRPr lang="zh-CN" altLang="en-US" sz="1400" dirty="0"/>
          </a:p>
        </p:txBody>
      </p:sp>
      <p:grpSp>
        <p:nvGrpSpPr>
          <p:cNvPr id="71" name="Group 14">
            <a:extLst>
              <a:ext uri="{FF2B5EF4-FFF2-40B4-BE49-F238E27FC236}">
                <a16:creationId xmlns:a16="http://schemas.microsoft.com/office/drawing/2014/main" id="{164A199A-27CE-5254-AD0E-B353CF026669}"/>
              </a:ext>
            </a:extLst>
          </p:cNvPr>
          <p:cNvGrpSpPr/>
          <p:nvPr/>
        </p:nvGrpSpPr>
        <p:grpSpPr>
          <a:xfrm>
            <a:off x="10070035" y="5211310"/>
            <a:ext cx="845606" cy="476907"/>
            <a:chOff x="4110447" y="4284935"/>
            <a:chExt cx="1647419" cy="986619"/>
          </a:xfrm>
        </p:grpSpPr>
        <p:sp>
          <p:nvSpPr>
            <p:cNvPr id="72" name="Oval 7">
              <a:extLst>
                <a:ext uri="{FF2B5EF4-FFF2-40B4-BE49-F238E27FC236}">
                  <a16:creationId xmlns:a16="http://schemas.microsoft.com/office/drawing/2014/main" id="{6AF3D75C-0F12-C156-AE36-A83FAD6B9581}"/>
                </a:ext>
              </a:extLst>
            </p:cNvPr>
            <p:cNvSpPr/>
            <p:nvPr/>
          </p:nvSpPr>
          <p:spPr>
            <a:xfrm>
              <a:off x="4110447" y="4609675"/>
              <a:ext cx="332249" cy="33787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  <p:sp>
          <p:nvSpPr>
            <p:cNvPr id="73" name="Oval 8">
              <a:extLst>
                <a:ext uri="{FF2B5EF4-FFF2-40B4-BE49-F238E27FC236}">
                  <a16:creationId xmlns:a16="http://schemas.microsoft.com/office/drawing/2014/main" id="{64B5C17A-1D75-4552-F9D7-0BA20D1AA1D4}"/>
                </a:ext>
              </a:extLst>
            </p:cNvPr>
            <p:cNvSpPr/>
            <p:nvPr/>
          </p:nvSpPr>
          <p:spPr>
            <a:xfrm>
              <a:off x="4768031" y="4609675"/>
              <a:ext cx="332249" cy="33787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  <p:cxnSp>
          <p:nvCxnSpPr>
            <p:cNvPr id="74" name="Straight Arrow Connector 9">
              <a:extLst>
                <a:ext uri="{FF2B5EF4-FFF2-40B4-BE49-F238E27FC236}">
                  <a16:creationId xmlns:a16="http://schemas.microsoft.com/office/drawing/2014/main" id="{9855A130-4A5A-828C-A578-75C981D68A7F}"/>
                </a:ext>
              </a:extLst>
            </p:cNvPr>
            <p:cNvCxnSpPr>
              <a:stCxn id="72" idx="6"/>
              <a:endCxn id="73" idx="2"/>
            </p:cNvCxnSpPr>
            <p:nvPr/>
          </p:nvCxnSpPr>
          <p:spPr>
            <a:xfrm>
              <a:off x="4442696" y="4778615"/>
              <a:ext cx="32533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10">
              <a:extLst>
                <a:ext uri="{FF2B5EF4-FFF2-40B4-BE49-F238E27FC236}">
                  <a16:creationId xmlns:a16="http://schemas.microsoft.com/office/drawing/2014/main" id="{AC1909CF-60EA-80C9-8ADC-A6F939DD70D3}"/>
                </a:ext>
              </a:extLst>
            </p:cNvPr>
            <p:cNvSpPr/>
            <p:nvPr/>
          </p:nvSpPr>
          <p:spPr>
            <a:xfrm>
              <a:off x="5425615" y="4284935"/>
              <a:ext cx="332250" cy="33787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>
                <a:solidFill>
                  <a:schemeClr val="tx1"/>
                </a:solidFill>
              </a:endParaRPr>
            </a:p>
          </p:txBody>
        </p:sp>
        <p:cxnSp>
          <p:nvCxnSpPr>
            <p:cNvPr id="76" name="Straight Arrow Connector 11">
              <a:extLst>
                <a:ext uri="{FF2B5EF4-FFF2-40B4-BE49-F238E27FC236}">
                  <a16:creationId xmlns:a16="http://schemas.microsoft.com/office/drawing/2014/main" id="{BDC9D287-9A38-3963-A2EA-B1061E23F571}"/>
                </a:ext>
              </a:extLst>
            </p:cNvPr>
            <p:cNvCxnSpPr>
              <a:cxnSpLocks/>
              <a:stCxn id="73" idx="7"/>
              <a:endCxn id="75" idx="2"/>
            </p:cNvCxnSpPr>
            <p:nvPr/>
          </p:nvCxnSpPr>
          <p:spPr>
            <a:xfrm flipV="1">
              <a:off x="5051625" y="4453874"/>
              <a:ext cx="373989" cy="2052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12">
              <a:extLst>
                <a:ext uri="{FF2B5EF4-FFF2-40B4-BE49-F238E27FC236}">
                  <a16:creationId xmlns:a16="http://schemas.microsoft.com/office/drawing/2014/main" id="{F04D3DEB-8490-13CE-0C92-6077DB1D5BD5}"/>
                </a:ext>
              </a:extLst>
            </p:cNvPr>
            <p:cNvSpPr/>
            <p:nvPr/>
          </p:nvSpPr>
          <p:spPr>
            <a:xfrm>
              <a:off x="5425616" y="4933676"/>
              <a:ext cx="332250" cy="33787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>
                <a:solidFill>
                  <a:schemeClr val="tx1"/>
                </a:solidFill>
              </a:endParaRPr>
            </a:p>
          </p:txBody>
        </p:sp>
        <p:cxnSp>
          <p:nvCxnSpPr>
            <p:cNvPr id="78" name="Straight Arrow Connector 13">
              <a:extLst>
                <a:ext uri="{FF2B5EF4-FFF2-40B4-BE49-F238E27FC236}">
                  <a16:creationId xmlns:a16="http://schemas.microsoft.com/office/drawing/2014/main" id="{3D78B7DA-6856-C4AA-29EE-79A3721F8173}"/>
                </a:ext>
              </a:extLst>
            </p:cNvPr>
            <p:cNvCxnSpPr>
              <a:cxnSpLocks/>
              <a:stCxn id="73" idx="5"/>
              <a:endCxn id="77" idx="2"/>
            </p:cNvCxnSpPr>
            <p:nvPr/>
          </p:nvCxnSpPr>
          <p:spPr>
            <a:xfrm>
              <a:off x="5051625" y="4898073"/>
              <a:ext cx="373991" cy="20454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E3106E9A-3FBF-B616-0413-DE648CC33399}"/>
              </a:ext>
            </a:extLst>
          </p:cNvPr>
          <p:cNvSpPr txBox="1"/>
          <p:nvPr/>
        </p:nvSpPr>
        <p:spPr>
          <a:xfrm>
            <a:off x="9858107" y="5770196"/>
            <a:ext cx="13254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DNS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chains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51928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Fingerprint probe logo">
            <a:extLst>
              <a:ext uri="{FF2B5EF4-FFF2-40B4-BE49-F238E27FC236}">
                <a16:creationId xmlns:a16="http://schemas.microsoft.com/office/drawing/2014/main" id="{DDA60213-E921-D74E-1B77-667823FFA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 t="17198" r="14487" b="17282"/>
          <a:stretch/>
        </p:blipFill>
        <p:spPr bwMode="auto">
          <a:xfrm>
            <a:off x="5410969" y="4620133"/>
            <a:ext cx="405140" cy="37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 II: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Detecting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Hosting-based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Dares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AFE7E30-15A7-0819-A6F8-B54D83FB9B2C}"/>
              </a:ext>
            </a:extLst>
          </p:cNvPr>
          <p:cNvSpPr txBox="1"/>
          <p:nvPr/>
        </p:nvSpPr>
        <p:spPr>
          <a:xfrm>
            <a:off x="841248" y="1408876"/>
            <a:ext cx="10584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Probing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hosted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inspect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service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status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CD7A5A4-D1D1-9E1E-B078-2BDEF77406C6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33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1E04D50E-7097-5E9F-67D3-2E404226038A}"/>
              </a:ext>
            </a:extLst>
          </p:cNvPr>
          <p:cNvSpPr/>
          <p:nvPr/>
        </p:nvSpPr>
        <p:spPr>
          <a:xfrm>
            <a:off x="363984" y="4526635"/>
            <a:ext cx="1289497" cy="3980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DNS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Chains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601829-E7A3-BB8F-DECE-83E86683EBC2}"/>
              </a:ext>
            </a:extLst>
          </p:cNvPr>
          <p:cNvSpPr/>
          <p:nvPr/>
        </p:nvSpPr>
        <p:spPr>
          <a:xfrm>
            <a:off x="6555593" y="4187245"/>
            <a:ext cx="1387830" cy="53014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DNS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Fingerprint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EA3DCF7B-162D-561D-C524-B70641844EC6}"/>
              </a:ext>
            </a:extLst>
          </p:cNvPr>
          <p:cNvSpPr/>
          <p:nvPr/>
        </p:nvSpPr>
        <p:spPr>
          <a:xfrm>
            <a:off x="6555593" y="4851621"/>
            <a:ext cx="1387830" cy="53014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Fingerprint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4BF52EF7-8D60-4549-D6F1-1CC42365469B}"/>
              </a:ext>
            </a:extLst>
          </p:cNvPr>
          <p:cNvCxnSpPr>
            <a:cxnSpLocks/>
            <a:stCxn id="1026" idx="3"/>
            <a:endCxn id="3" idx="1"/>
          </p:cNvCxnSpPr>
          <p:nvPr/>
        </p:nvCxnSpPr>
        <p:spPr>
          <a:xfrm flipV="1">
            <a:off x="5816109" y="4452317"/>
            <a:ext cx="739484" cy="35491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5E5A3D06-5E36-971F-F7D8-68D55AA15D29}"/>
              </a:ext>
            </a:extLst>
          </p:cNvPr>
          <p:cNvCxnSpPr>
            <a:cxnSpLocks/>
            <a:stCxn id="1026" idx="3"/>
            <a:endCxn id="5" idx="1"/>
          </p:cNvCxnSpPr>
          <p:nvPr/>
        </p:nvCxnSpPr>
        <p:spPr>
          <a:xfrm>
            <a:off x="5816109" y="4807231"/>
            <a:ext cx="739484" cy="30946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0E634B39-707B-675F-5AFA-F2E6BC7E8C2D}"/>
              </a:ext>
            </a:extLst>
          </p:cNvPr>
          <p:cNvSpPr txBox="1"/>
          <p:nvPr/>
        </p:nvSpPr>
        <p:spPr>
          <a:xfrm>
            <a:off x="4535027" y="5123987"/>
            <a:ext cx="1387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Fingerprint</a:t>
            </a:r>
          </a:p>
          <a:p>
            <a:pPr algn="ctr"/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Prober</a:t>
            </a:r>
            <a:endParaRPr lang="zh-CN" altLang="en-US" sz="1400" dirty="0"/>
          </a:p>
        </p:txBody>
      </p:sp>
      <p:sp>
        <p:nvSpPr>
          <p:cNvPr id="55" name="圆角矩形 54">
            <a:extLst>
              <a:ext uri="{FF2B5EF4-FFF2-40B4-BE49-F238E27FC236}">
                <a16:creationId xmlns:a16="http://schemas.microsoft.com/office/drawing/2014/main" id="{CB56488F-A021-2EDC-15C4-30266048A986}"/>
              </a:ext>
            </a:extLst>
          </p:cNvPr>
          <p:cNvSpPr/>
          <p:nvPr/>
        </p:nvSpPr>
        <p:spPr>
          <a:xfrm>
            <a:off x="2567126" y="4526635"/>
            <a:ext cx="1596501" cy="3980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Hosted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FQDNs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56" name="Elbow Connector 29">
            <a:extLst>
              <a:ext uri="{FF2B5EF4-FFF2-40B4-BE49-F238E27FC236}">
                <a16:creationId xmlns:a16="http://schemas.microsoft.com/office/drawing/2014/main" id="{1A71230F-56EC-A2CE-4DB0-EAE9DFD7E6EB}"/>
              </a:ext>
            </a:extLst>
          </p:cNvPr>
          <p:cNvCxnSpPr>
            <a:cxnSpLocks/>
            <a:endCxn id="2" idx="0"/>
          </p:cNvCxnSpPr>
          <p:nvPr/>
        </p:nvCxnSpPr>
        <p:spPr>
          <a:xfrm rot="5400000">
            <a:off x="2804931" y="2533585"/>
            <a:ext cx="1404000" cy="2916000"/>
          </a:xfrm>
          <a:prstGeom prst="bentConnector3">
            <a:avLst>
              <a:gd name="adj1" fmla="val 34929"/>
            </a:avLst>
          </a:prstGeom>
          <a:ln w="38100">
            <a:solidFill>
              <a:srgbClr val="D24E4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106">
            <a:extLst>
              <a:ext uri="{FF2B5EF4-FFF2-40B4-BE49-F238E27FC236}">
                <a16:creationId xmlns:a16="http://schemas.microsoft.com/office/drawing/2014/main" id="{1CF1EF85-3980-4A51-02DB-B4A083EE0E86}"/>
              </a:ext>
            </a:extLst>
          </p:cNvPr>
          <p:cNvSpPr txBox="1"/>
          <p:nvPr/>
        </p:nvSpPr>
        <p:spPr>
          <a:xfrm>
            <a:off x="1940659" y="3422951"/>
            <a:ext cx="1983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solidFill>
                  <a:srgbClr val="D24E46"/>
                </a:solidFill>
                <a:latin typeface="Helvetica" pitchFamily="2" charset="0"/>
                <a:cs typeface="Calibri" panose="020F0502020204030204" pitchFamily="34" charset="0"/>
              </a:rPr>
              <a:t>endpoint</a:t>
            </a:r>
            <a:r>
              <a:rPr lang="zh-CN" altLang="en-US" sz="1600" b="1" i="1" dirty="0">
                <a:solidFill>
                  <a:srgbClr val="D24E46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en-US" altLang="zh-CN" sz="1600" b="1" i="1" dirty="0">
                <a:solidFill>
                  <a:srgbClr val="D24E46"/>
                </a:solidFill>
                <a:latin typeface="Helvetica" pitchFamily="2" charset="0"/>
                <a:cs typeface="Calibri" panose="020F0502020204030204" pitchFamily="34" charset="0"/>
              </a:rPr>
              <a:t>patterns</a:t>
            </a:r>
            <a:endParaRPr lang="en-CN" sz="1600" b="1" i="1" dirty="0">
              <a:solidFill>
                <a:srgbClr val="D24E46"/>
              </a:solidFill>
            </a:endParaRPr>
          </a:p>
        </p:txBody>
      </p:sp>
      <p:sp>
        <p:nvSpPr>
          <p:cNvPr id="60" name="TextBox 107">
            <a:extLst>
              <a:ext uri="{FF2B5EF4-FFF2-40B4-BE49-F238E27FC236}">
                <a16:creationId xmlns:a16="http://schemas.microsoft.com/office/drawing/2014/main" id="{EA6C1D7E-5BA2-B882-B089-68EAF48592D8}"/>
              </a:ext>
            </a:extLst>
          </p:cNvPr>
          <p:cNvSpPr txBox="1"/>
          <p:nvPr/>
        </p:nvSpPr>
        <p:spPr>
          <a:xfrm>
            <a:off x="6839739" y="3450818"/>
            <a:ext cx="15168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solidFill>
                  <a:srgbClr val="D24E46"/>
                </a:solidFill>
                <a:latin typeface="Helvetica" pitchFamily="2" charset="0"/>
                <a:cs typeface="Calibri" panose="020F0502020204030204" pitchFamily="34" charset="0"/>
              </a:rPr>
              <a:t>fingerprints</a:t>
            </a:r>
            <a:endParaRPr lang="en-CN" sz="1600" b="1" i="1" dirty="0">
              <a:solidFill>
                <a:srgbClr val="D24E46"/>
              </a:solidFill>
            </a:endParaRPr>
          </a:p>
        </p:txBody>
      </p:sp>
      <p:cxnSp>
        <p:nvCxnSpPr>
          <p:cNvPr id="66" name="直线箭头连接符 65">
            <a:extLst>
              <a:ext uri="{FF2B5EF4-FFF2-40B4-BE49-F238E27FC236}">
                <a16:creationId xmlns:a16="http://schemas.microsoft.com/office/drawing/2014/main" id="{6D806919-C0A5-19B2-FF21-D2345D350E48}"/>
              </a:ext>
            </a:extLst>
          </p:cNvPr>
          <p:cNvCxnSpPr/>
          <p:nvPr/>
        </p:nvCxnSpPr>
        <p:spPr>
          <a:xfrm flipV="1">
            <a:off x="1667151" y="4719179"/>
            <a:ext cx="900000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107">
            <a:extLst>
              <a:ext uri="{FF2B5EF4-FFF2-40B4-BE49-F238E27FC236}">
                <a16:creationId xmlns:a16="http://schemas.microsoft.com/office/drawing/2014/main" id="{34751890-DC80-21CA-BA55-B5B47AF18BD6}"/>
              </a:ext>
            </a:extLst>
          </p:cNvPr>
          <p:cNvSpPr txBox="1"/>
          <p:nvPr/>
        </p:nvSpPr>
        <p:spPr>
          <a:xfrm>
            <a:off x="4115942" y="2415835"/>
            <a:ext cx="2111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Helvetica" pitchFamily="2" charset="0"/>
                <a:cs typeface="Calibri" panose="020F0502020204030204" pitchFamily="34" charset="0"/>
              </a:rPr>
              <a:t>Vulnerable</a:t>
            </a:r>
            <a:r>
              <a:rPr lang="zh-CN" altLang="en-US" sz="1400" b="1" dirty="0"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Helvetica" pitchFamily="2" charset="0"/>
                <a:cs typeface="Calibri" panose="020F0502020204030204" pitchFamily="34" charset="0"/>
              </a:rPr>
              <a:t>Service</a:t>
            </a:r>
            <a:r>
              <a:rPr lang="zh-CN" altLang="en-US" sz="1400" b="1" dirty="0"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Helvetica" pitchFamily="2" charset="0"/>
                <a:cs typeface="Calibri" panose="020F0502020204030204" pitchFamily="34" charset="0"/>
              </a:rPr>
              <a:t>DB</a:t>
            </a:r>
            <a:endParaRPr lang="en-CN" sz="1400" b="1" dirty="0"/>
          </a:p>
        </p:txBody>
      </p:sp>
      <p:cxnSp>
        <p:nvCxnSpPr>
          <p:cNvPr id="68" name="Elbow Connector 29">
            <a:extLst>
              <a:ext uri="{FF2B5EF4-FFF2-40B4-BE49-F238E27FC236}">
                <a16:creationId xmlns:a16="http://schemas.microsoft.com/office/drawing/2014/main" id="{82B6FA5D-C462-6728-6AB6-4BDA2642A3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18931" y="2358107"/>
            <a:ext cx="1296000" cy="3204000"/>
          </a:xfrm>
          <a:prstGeom prst="bentConnector3">
            <a:avLst>
              <a:gd name="adj1" fmla="val 35872"/>
            </a:avLst>
          </a:prstGeom>
          <a:ln w="38100">
            <a:solidFill>
              <a:srgbClr val="D24E4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线箭头连接符 83">
            <a:extLst>
              <a:ext uri="{FF2B5EF4-FFF2-40B4-BE49-F238E27FC236}">
                <a16:creationId xmlns:a16="http://schemas.microsoft.com/office/drawing/2014/main" id="{E9A2A8D8-FBA1-EFE5-BD78-132C7B8A1793}"/>
              </a:ext>
            </a:extLst>
          </p:cNvPr>
          <p:cNvCxnSpPr/>
          <p:nvPr/>
        </p:nvCxnSpPr>
        <p:spPr>
          <a:xfrm flipV="1">
            <a:off x="4158516" y="4725672"/>
            <a:ext cx="756000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6" name="图片 85">
            <a:extLst>
              <a:ext uri="{FF2B5EF4-FFF2-40B4-BE49-F238E27FC236}">
                <a16:creationId xmlns:a16="http://schemas.microsoft.com/office/drawing/2014/main" id="{27F5B9D0-65A5-1FF5-2BFF-E3E2CE639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627" y="4373102"/>
            <a:ext cx="645345" cy="645345"/>
          </a:xfrm>
          <a:prstGeom prst="rect">
            <a:avLst/>
          </a:prstGeom>
        </p:spPr>
      </p:pic>
      <p:sp>
        <p:nvSpPr>
          <p:cNvPr id="101" name="圆角矩形 100">
            <a:extLst>
              <a:ext uri="{FF2B5EF4-FFF2-40B4-BE49-F238E27FC236}">
                <a16:creationId xmlns:a16="http://schemas.microsoft.com/office/drawing/2014/main" id="{88C66E4B-4154-2249-C794-CC64E8AE8697}"/>
              </a:ext>
            </a:extLst>
          </p:cNvPr>
          <p:cNvSpPr/>
          <p:nvPr/>
        </p:nvSpPr>
        <p:spPr>
          <a:xfrm>
            <a:off x="8576160" y="4483816"/>
            <a:ext cx="1596501" cy="59718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Discontinued</a:t>
            </a:r>
            <a:r>
              <a:rPr kumimoji="1"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Services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02" name="直线箭头连接符 101">
            <a:extLst>
              <a:ext uri="{FF2B5EF4-FFF2-40B4-BE49-F238E27FC236}">
                <a16:creationId xmlns:a16="http://schemas.microsoft.com/office/drawing/2014/main" id="{04A3FC54-1B78-F6A1-8A24-0CA5E3460E31}"/>
              </a:ext>
            </a:extLst>
          </p:cNvPr>
          <p:cNvCxnSpPr>
            <a:cxnSpLocks/>
            <a:stCxn id="3" idx="3"/>
            <a:endCxn id="101" idx="1"/>
          </p:cNvCxnSpPr>
          <p:nvPr/>
        </p:nvCxnSpPr>
        <p:spPr>
          <a:xfrm>
            <a:off x="7943423" y="4452317"/>
            <a:ext cx="632737" cy="33009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直线箭头连接符 104">
            <a:extLst>
              <a:ext uri="{FF2B5EF4-FFF2-40B4-BE49-F238E27FC236}">
                <a16:creationId xmlns:a16="http://schemas.microsoft.com/office/drawing/2014/main" id="{9E192D8F-E84C-A6CF-4DF9-09080ADD2E26}"/>
              </a:ext>
            </a:extLst>
          </p:cNvPr>
          <p:cNvCxnSpPr>
            <a:cxnSpLocks/>
            <a:stCxn id="5" idx="3"/>
            <a:endCxn id="101" idx="1"/>
          </p:cNvCxnSpPr>
          <p:nvPr/>
        </p:nvCxnSpPr>
        <p:spPr>
          <a:xfrm flipV="1">
            <a:off x="7943423" y="4782408"/>
            <a:ext cx="632737" cy="33428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5" name="Picture 2" descr="Pin on Database icon">
            <a:extLst>
              <a:ext uri="{FF2B5EF4-FFF2-40B4-BE49-F238E27FC236}">
                <a16:creationId xmlns:a16="http://schemas.microsoft.com/office/drawing/2014/main" id="{B7DB4239-33C5-6FBD-929A-F74B9BCA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70" y="2727259"/>
            <a:ext cx="505314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83">
            <a:extLst>
              <a:ext uri="{FF2B5EF4-FFF2-40B4-BE49-F238E27FC236}">
                <a16:creationId xmlns:a16="http://schemas.microsoft.com/office/drawing/2014/main" id="{CE3069CC-9682-3372-8616-3057E4173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884" y="2985146"/>
            <a:ext cx="257088" cy="257088"/>
          </a:xfrm>
          <a:prstGeom prst="rect">
            <a:avLst/>
          </a:prstGeom>
        </p:spPr>
      </p:pic>
      <p:sp>
        <p:nvSpPr>
          <p:cNvPr id="117" name="圆角矩形 116">
            <a:extLst>
              <a:ext uri="{FF2B5EF4-FFF2-40B4-BE49-F238E27FC236}">
                <a16:creationId xmlns:a16="http://schemas.microsoft.com/office/drawing/2014/main" id="{06CFCAFB-7B29-8101-0EE2-2008BFA82853}"/>
              </a:ext>
            </a:extLst>
          </p:cNvPr>
          <p:cNvSpPr/>
          <p:nvPr/>
        </p:nvSpPr>
        <p:spPr>
          <a:xfrm>
            <a:off x="10779010" y="4483816"/>
            <a:ext cx="1207364" cy="597183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Vulnerable</a:t>
            </a:r>
          </a:p>
          <a:p>
            <a:pPr algn="ctr"/>
            <a:r>
              <a:rPr kumimoji="1" lang="en-US" altLang="zh-CN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domains</a:t>
            </a:r>
            <a:endParaRPr kumimoji="1" lang="zh-CN" altLang="en-US" sz="1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18" name="直线箭头连接符 117">
            <a:extLst>
              <a:ext uri="{FF2B5EF4-FFF2-40B4-BE49-F238E27FC236}">
                <a16:creationId xmlns:a16="http://schemas.microsoft.com/office/drawing/2014/main" id="{55CE5C87-8ACC-B3E7-FD36-1E721DE78922}"/>
              </a:ext>
            </a:extLst>
          </p:cNvPr>
          <p:cNvCxnSpPr/>
          <p:nvPr/>
        </p:nvCxnSpPr>
        <p:spPr>
          <a:xfrm flipV="1">
            <a:off x="10172661" y="4782407"/>
            <a:ext cx="576000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27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 II: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Detecting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Hosting-based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Dares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AFE7E30-15A7-0819-A6F8-B54D83FB9B2C}"/>
              </a:ext>
            </a:extLst>
          </p:cNvPr>
          <p:cNvSpPr txBox="1"/>
          <p:nvPr/>
        </p:nvSpPr>
        <p:spPr>
          <a:xfrm>
            <a:off x="841248" y="1408876"/>
            <a:ext cx="10584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Probing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hosted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inspect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service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status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CD7A5A4-D1D1-9E1E-B078-2BDEF77406C6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34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43">
            <a:extLst>
              <a:ext uri="{FF2B5EF4-FFF2-40B4-BE49-F238E27FC236}">
                <a16:creationId xmlns:a16="http://schemas.microsoft.com/office/drawing/2014/main" id="{E5428BFB-13DC-6E15-55E2-545E7948CE6B}"/>
              </a:ext>
            </a:extLst>
          </p:cNvPr>
          <p:cNvSpPr txBox="1"/>
          <p:nvPr/>
        </p:nvSpPr>
        <p:spPr>
          <a:xfrm>
            <a:off x="8362159" y="5266959"/>
            <a:ext cx="2403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effectLst/>
                <a:latin typeface=""/>
                <a:ea typeface="Arial" panose="020B0604020202020204" pitchFamily="34" charset="0"/>
              </a:rPr>
              <a:t>(</a:t>
            </a:r>
            <a:r>
              <a:rPr lang="en-US" altLang="zh-CN" sz="2400" b="1" dirty="0">
                <a:effectLst/>
                <a:latin typeface=""/>
                <a:ea typeface="Arial" panose="020B0604020202020204" pitchFamily="34" charset="0"/>
              </a:rPr>
              <a:t>2</a:t>
            </a:r>
            <a:r>
              <a:rPr lang="en-GB" sz="2400" b="1" dirty="0">
                <a:effectLst/>
                <a:latin typeface=""/>
                <a:ea typeface="Arial" panose="020B0604020202020204" pitchFamily="34" charset="0"/>
              </a:rPr>
              <a:t>) Fastly</a:t>
            </a:r>
            <a:endParaRPr lang="en-CN" sz="2400" b="1" dirty="0">
              <a:latin typeface="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9F7C3C1D-E994-16F9-9899-0813ADEC8D36}"/>
              </a:ext>
            </a:extLst>
          </p:cNvPr>
          <p:cNvSpPr txBox="1"/>
          <p:nvPr/>
        </p:nvSpPr>
        <p:spPr>
          <a:xfrm>
            <a:off x="2177169" y="5269296"/>
            <a:ext cx="2403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effectLst/>
                <a:latin typeface=""/>
                <a:ea typeface="Arial" panose="020B0604020202020204" pitchFamily="34" charset="0"/>
              </a:rPr>
              <a:t>(</a:t>
            </a:r>
            <a:r>
              <a:rPr lang="en-US" altLang="zh-CN" sz="2400" b="1" dirty="0">
                <a:effectLst/>
                <a:latin typeface=""/>
                <a:ea typeface="Arial" panose="020B0604020202020204" pitchFamily="34" charset="0"/>
              </a:rPr>
              <a:t>1</a:t>
            </a:r>
            <a:r>
              <a:rPr lang="en-GB" sz="2400" b="1" dirty="0">
                <a:effectLst/>
                <a:latin typeface=""/>
                <a:ea typeface="Arial" panose="020B0604020202020204" pitchFamily="34" charset="0"/>
              </a:rPr>
              <a:t>) </a:t>
            </a:r>
            <a:r>
              <a:rPr lang="en-GB" sz="2400" b="1" dirty="0" err="1">
                <a:effectLst/>
                <a:latin typeface=""/>
                <a:ea typeface="Arial" panose="020B0604020202020204" pitchFamily="34" charset="0"/>
              </a:rPr>
              <a:t>Webflow</a:t>
            </a:r>
            <a:endParaRPr lang="en-CN" sz="2400" b="1" dirty="0">
              <a:latin typeface=""/>
            </a:endParaRP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34287260-4548-1A9D-C482-9286DC134EBD}"/>
              </a:ext>
            </a:extLst>
          </p:cNvPr>
          <p:cNvSpPr txBox="1"/>
          <p:nvPr/>
        </p:nvSpPr>
        <p:spPr>
          <a:xfrm>
            <a:off x="2303215" y="5656683"/>
            <a:ext cx="2041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latin typeface=""/>
              </a:rPr>
              <a:t>rmi.xxxx.edu</a:t>
            </a:r>
            <a:endParaRPr lang="en-CN" sz="2400" dirty="0">
              <a:latin typeface=""/>
            </a:endParaRPr>
          </a:p>
        </p:txBody>
      </p:sp>
      <p:sp>
        <p:nvSpPr>
          <p:cNvPr id="19" name="TextBox 36">
            <a:extLst>
              <a:ext uri="{FF2B5EF4-FFF2-40B4-BE49-F238E27FC236}">
                <a16:creationId xmlns:a16="http://schemas.microsoft.com/office/drawing/2014/main" id="{F83C889C-1BF4-C89D-A546-449401AE0C04}"/>
              </a:ext>
            </a:extLst>
          </p:cNvPr>
          <p:cNvSpPr txBox="1"/>
          <p:nvPr/>
        </p:nvSpPr>
        <p:spPr>
          <a:xfrm>
            <a:off x="7842500" y="5656683"/>
            <a:ext cx="3456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latin typeface=""/>
              </a:rPr>
              <a:t>mrcd.xxxxxxxxx.vip</a:t>
            </a:r>
            <a:endParaRPr lang="en-CN" sz="2400" dirty="0">
              <a:latin typeface="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4A977D-EC0C-5E61-9FE1-EAF942AE8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85" y="2508558"/>
            <a:ext cx="10869429" cy="26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2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38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 II: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Detecting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Hosting-based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Dares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AFE7E30-15A7-0819-A6F8-B54D83FB9B2C}"/>
              </a:ext>
            </a:extLst>
          </p:cNvPr>
          <p:cNvSpPr txBox="1"/>
          <p:nvPr/>
        </p:nvSpPr>
        <p:spPr>
          <a:xfrm>
            <a:off x="841248" y="1408876"/>
            <a:ext cx="10584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Probing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hosted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inspect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service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status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CD7A5A4-D1D1-9E1E-B078-2BDEF77406C6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35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8" name="TextBox 43">
            <a:extLst>
              <a:ext uri="{FF2B5EF4-FFF2-40B4-BE49-F238E27FC236}">
                <a16:creationId xmlns:a16="http://schemas.microsoft.com/office/drawing/2014/main" id="{5A0CD968-B10B-B083-400D-176E00F6A64A}"/>
              </a:ext>
            </a:extLst>
          </p:cNvPr>
          <p:cNvSpPr txBox="1"/>
          <p:nvPr/>
        </p:nvSpPr>
        <p:spPr>
          <a:xfrm>
            <a:off x="7381110" y="5491084"/>
            <a:ext cx="2962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effectLst/>
                <a:latin typeface=""/>
                <a:ea typeface="Arial" panose="020B0604020202020204" pitchFamily="34" charset="0"/>
              </a:rPr>
              <a:t>(</a:t>
            </a:r>
            <a:r>
              <a:rPr lang="en-US" altLang="zh-CN" sz="2400" b="1" dirty="0">
                <a:effectLst/>
                <a:latin typeface=""/>
                <a:ea typeface="Arial" panose="020B0604020202020204" pitchFamily="34" charset="0"/>
              </a:rPr>
              <a:t>4</a:t>
            </a:r>
            <a:r>
              <a:rPr lang="en-GB" sz="2400" b="1" dirty="0">
                <a:effectLst/>
                <a:latin typeface=""/>
                <a:ea typeface="Arial" panose="020B0604020202020204" pitchFamily="34" charset="0"/>
              </a:rPr>
              <a:t>) </a:t>
            </a:r>
            <a:r>
              <a:rPr lang="en-GB" sz="2400" b="1" dirty="0">
                <a:latin typeface=""/>
                <a:ea typeface="Arial" panose="020B0604020202020204" pitchFamily="34" charset="0"/>
              </a:rPr>
              <a:t>Alibaba Cloud</a:t>
            </a:r>
            <a:endParaRPr lang="en-CN" sz="2400" b="1" dirty="0">
              <a:latin typeface=""/>
            </a:endParaRP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id="{563901C4-D402-5B43-0BC4-0C95F92F11C1}"/>
              </a:ext>
            </a:extLst>
          </p:cNvPr>
          <p:cNvSpPr txBox="1"/>
          <p:nvPr/>
        </p:nvSpPr>
        <p:spPr>
          <a:xfrm>
            <a:off x="2290571" y="5491084"/>
            <a:ext cx="2403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effectLst/>
                <a:latin typeface=""/>
                <a:ea typeface="Arial" panose="020B0604020202020204" pitchFamily="34" charset="0"/>
              </a:rPr>
              <a:t>(</a:t>
            </a:r>
            <a:r>
              <a:rPr lang="en-US" altLang="zh-CN" sz="2400" b="1" dirty="0">
                <a:effectLst/>
                <a:latin typeface=""/>
                <a:ea typeface="Arial" panose="020B0604020202020204" pitchFamily="34" charset="0"/>
              </a:rPr>
              <a:t>3</a:t>
            </a:r>
            <a:r>
              <a:rPr lang="en-GB" sz="2400" b="1" dirty="0">
                <a:effectLst/>
                <a:latin typeface=""/>
                <a:ea typeface="Arial" panose="020B0604020202020204" pitchFamily="34" charset="0"/>
              </a:rPr>
              <a:t>) Cloudflare</a:t>
            </a:r>
            <a:endParaRPr lang="en-CN" sz="2400" b="1" dirty="0">
              <a:latin typeface=""/>
            </a:endParaRPr>
          </a:p>
        </p:txBody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C842E8AE-5F0E-537B-81F6-9A8C933ACB60}"/>
              </a:ext>
            </a:extLst>
          </p:cNvPr>
          <p:cNvSpPr txBox="1"/>
          <p:nvPr/>
        </p:nvSpPr>
        <p:spPr>
          <a:xfrm>
            <a:off x="2507313" y="5878471"/>
            <a:ext cx="21845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latin typeface=""/>
              </a:rPr>
              <a:t>web.xxxx.net</a:t>
            </a:r>
            <a:endParaRPr lang="en-CN" sz="2400" dirty="0">
              <a:latin typeface=""/>
            </a:endParaRPr>
          </a:p>
        </p:txBody>
      </p:sp>
      <p:sp>
        <p:nvSpPr>
          <p:cNvPr id="34" name="TextBox 36">
            <a:extLst>
              <a:ext uri="{FF2B5EF4-FFF2-40B4-BE49-F238E27FC236}">
                <a16:creationId xmlns:a16="http://schemas.microsoft.com/office/drawing/2014/main" id="{95F464F4-0564-BA81-E8A1-E007F4B3B28A}"/>
              </a:ext>
            </a:extLst>
          </p:cNvPr>
          <p:cNvSpPr txBox="1"/>
          <p:nvPr/>
        </p:nvSpPr>
        <p:spPr>
          <a:xfrm>
            <a:off x="7133966" y="5873522"/>
            <a:ext cx="4072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latin typeface=""/>
              </a:rPr>
              <a:t>rrzxxx.xxxxxxxxxxxxxx.cn</a:t>
            </a:r>
            <a:endParaRPr lang="en-CN" sz="2400" dirty="0">
              <a:latin typeface="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CCCA4C-0990-95C3-D62C-61B73040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15" y="2388443"/>
            <a:ext cx="10371370" cy="289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66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0752" cy="1197199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DareShark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Deployment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A869DE-55F1-34D7-EAC0-6029F4398CC2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36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5CB6882-85DA-F835-7B98-956E133DAACB}"/>
              </a:ext>
            </a:extLst>
          </p:cNvPr>
          <p:cNvSpPr txBox="1">
            <a:spLocks/>
          </p:cNvSpPr>
          <p:nvPr/>
        </p:nvSpPr>
        <p:spPr>
          <a:xfrm>
            <a:off x="841248" y="1179444"/>
            <a:ext cx="10654964" cy="5114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Passive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DNS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dataset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DNS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response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public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DNS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resolvers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114DNS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largest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DNS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provider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China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600B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DNS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queries per day,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covering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99.9%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Tranco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Top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1M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DNS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queries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originate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telecom companies (e.g., China Telecom), research institutions (e.g., MIT and NUS), and large providers (e.g., Alibaba and Google)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6760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7031A-03EF-E8B9-4C3F-98163628741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37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1DC88C1-1005-AB56-3BB4-0F96BF8388CA}"/>
              </a:ext>
            </a:extLst>
          </p:cNvPr>
          <p:cNvSpPr txBox="1"/>
          <p:nvPr/>
        </p:nvSpPr>
        <p:spPr>
          <a:xfrm>
            <a:off x="855023" y="1842979"/>
            <a:ext cx="8862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What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did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find for hosting services?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683653D-4F36-DE1A-9784-D5EC66DBF8A5}"/>
              </a:ext>
            </a:extLst>
          </p:cNvPr>
          <p:cNvSpPr txBox="1"/>
          <p:nvPr/>
        </p:nvSpPr>
        <p:spPr>
          <a:xfrm>
            <a:off x="1908603" y="3171547"/>
            <a:ext cx="81616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current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practice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hosting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services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is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mass,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resulting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various</a:t>
            </a:r>
            <a:r>
              <a:rPr lang="zh-CN" altLang="en-US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types</a:t>
            </a:r>
            <a:r>
              <a:rPr lang="zh-CN" altLang="en-US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</a:t>
            </a:r>
            <a:r>
              <a:rPr lang="zh-CN" altLang="en-US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service</a:t>
            </a:r>
            <a:r>
              <a:rPr lang="zh-CN" altLang="en-US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vulnerable</a:t>
            </a:r>
            <a:r>
              <a:rPr lang="zh-CN" altLang="en-US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</a:t>
            </a:r>
            <a:r>
              <a:rPr lang="zh-CN" altLang="en-US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domain</a:t>
            </a:r>
            <a:r>
              <a:rPr lang="zh-CN" altLang="en-US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takeover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6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0752" cy="1197199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Vulnerable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Hosting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Services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A869DE-55F1-34D7-EAC0-6029F4398CC2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38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CD02438-DF4B-FCAF-A329-114BDBBC6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421436"/>
              </p:ext>
            </p:extLst>
          </p:nvPr>
        </p:nvGraphicFramePr>
        <p:xfrm>
          <a:off x="1555168" y="3015494"/>
          <a:ext cx="9092892" cy="29667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891284">
                  <a:extLst>
                    <a:ext uri="{9D8B030D-6E8A-4147-A177-3AD203B41FA5}">
                      <a16:colId xmlns:a16="http://schemas.microsoft.com/office/drawing/2014/main" val="366491977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257788980"/>
                    </a:ext>
                  </a:extLst>
                </a:gridCol>
                <a:gridCol w="1239393">
                  <a:extLst>
                    <a:ext uri="{9D8B030D-6E8A-4147-A177-3AD203B41FA5}">
                      <a16:colId xmlns:a16="http://schemas.microsoft.com/office/drawing/2014/main" val="32059994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588287314"/>
                    </a:ext>
                  </a:extLst>
                </a:gridCol>
                <a:gridCol w="1239393">
                  <a:extLst>
                    <a:ext uri="{9D8B030D-6E8A-4147-A177-3AD203B41FA5}">
                      <a16:colId xmlns:a16="http://schemas.microsoft.com/office/drawing/2014/main" val="326592003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064275781"/>
                    </a:ext>
                  </a:extLst>
                </a:gridCol>
                <a:gridCol w="1239393">
                  <a:extLst>
                    <a:ext uri="{9D8B030D-6E8A-4147-A177-3AD203B41FA5}">
                      <a16:colId xmlns:a16="http://schemas.microsoft.com/office/drawing/2014/main" val="92576267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dirty="0"/>
                        <a:t>Categories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dirty="0"/>
                        <a:t>#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Vendor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#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Endpoint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Patterns</a:t>
                      </a:r>
                      <a:endParaRPr lang="zh-CN" alt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#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Services</a:t>
                      </a:r>
                      <a:endParaRPr lang="zh-CN" alt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6666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All</a:t>
                      </a:r>
                      <a:endParaRPr lang="zh-CN" altLang="en-US" dirty="0"/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Vulnerable</a:t>
                      </a:r>
                      <a:endParaRPr lang="zh-CN" alt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All</a:t>
                      </a:r>
                      <a:endParaRPr lang="zh-CN" alt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Vulnerable</a:t>
                      </a:r>
                      <a:endParaRPr lang="zh-CN" alt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All</a:t>
                      </a:r>
                      <a:endParaRPr lang="zh-CN" alt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Vulnerable</a:t>
                      </a:r>
                      <a:endParaRPr lang="zh-CN" alt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1651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dirty="0"/>
                        <a:t>Cloud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Storage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130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118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12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9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07830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dirty="0"/>
                        <a:t>CDN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25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247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31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44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981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dirty="0"/>
                        <a:t>Website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Builder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51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40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156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105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60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44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721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dirty="0"/>
                        <a:t>Others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27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462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49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844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dirty="0"/>
                        <a:t>Newly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Discovered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55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19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920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183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125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34</a:t>
                      </a:r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58368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dirty="0"/>
                        <a:t>All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88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b="1" dirty="0">
                          <a:solidFill>
                            <a:srgbClr val="C00000"/>
                          </a:solidFill>
                        </a:rPr>
                        <a:t>52</a:t>
                      </a:r>
                      <a:endParaRPr lang="zh-CN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995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258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dirty="0"/>
                        <a:t>165</a:t>
                      </a:r>
                      <a:endParaRPr lang="zh-CN" alt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b="1" dirty="0">
                          <a:solidFill>
                            <a:srgbClr val="C00000"/>
                          </a:solidFill>
                        </a:rPr>
                        <a:t>65</a:t>
                      </a:r>
                      <a:endParaRPr lang="zh-CN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230618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0C0F2D8F-2DA0-36D0-CAC5-EB0D5506FE89}"/>
              </a:ext>
            </a:extLst>
          </p:cNvPr>
          <p:cNvSpPr txBox="1"/>
          <p:nvPr/>
        </p:nvSpPr>
        <p:spPr>
          <a:xfrm>
            <a:off x="841248" y="1498519"/>
            <a:ext cx="978532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u="sng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65</a:t>
            </a:r>
            <a:r>
              <a:rPr lang="zh-CN" altLang="en-US" sz="2400" b="1" u="sng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u="sng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services</a:t>
            </a:r>
            <a:r>
              <a:rPr lang="zh-CN" altLang="en-US" sz="2400" b="1" u="sng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vulnerable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to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domain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takeover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threats.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Vulnerable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services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comprise </a:t>
            </a:r>
            <a:r>
              <a:rPr lang="en-US" altLang="zh-CN" sz="2400" b="1" u="sng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 variety of service types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.</a:t>
            </a:r>
            <a:endParaRPr lang="zh-CN" altLang="en-US" sz="2400" b="1" dirty="0">
              <a:solidFill>
                <a:schemeClr val="accent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4207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0752" cy="1197199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Vulnerable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Hosting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Services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A869DE-55F1-34D7-EAC0-6029F4398CC2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39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CD02438-DF4B-FCAF-A329-114BDBBC6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843453"/>
              </p:ext>
            </p:extLst>
          </p:nvPr>
        </p:nvGraphicFramePr>
        <p:xfrm>
          <a:off x="1123600" y="2476259"/>
          <a:ext cx="9944799" cy="37084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05383">
                  <a:extLst>
                    <a:ext uri="{9D8B030D-6E8A-4147-A177-3AD203B41FA5}">
                      <a16:colId xmlns:a16="http://schemas.microsoft.com/office/drawing/2014/main" val="3664919777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val="3257788980"/>
                    </a:ext>
                  </a:extLst>
                </a:gridCol>
                <a:gridCol w="6177979">
                  <a:extLst>
                    <a:ext uri="{9D8B030D-6E8A-4147-A177-3AD203B41FA5}">
                      <a16:colId xmlns:a16="http://schemas.microsoft.com/office/drawing/2014/main" val="3205999402"/>
                    </a:ext>
                  </a:extLst>
                </a:gridCol>
                <a:gridCol w="1064133">
                  <a:extLst>
                    <a:ext uri="{9D8B030D-6E8A-4147-A177-3AD203B41FA5}">
                      <a16:colId xmlns:a16="http://schemas.microsoft.com/office/drawing/2014/main" val="588287314"/>
                    </a:ext>
                  </a:extLst>
                </a:gridCol>
                <a:gridCol w="1166749">
                  <a:extLst>
                    <a:ext uri="{9D8B030D-6E8A-4147-A177-3AD203B41FA5}">
                      <a16:colId xmlns:a16="http://schemas.microsoft.com/office/drawing/2014/main" val="3265920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Method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Type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dirty="0"/>
                        <a:t>Connect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a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custom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domain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to...</a:t>
                      </a:r>
                      <a:r>
                        <a:rPr lang="zh-CN" altLang="en-US" sz="1600" dirty="0"/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600" dirty="0"/>
                        <a:t>#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Services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Exploitable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830744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CNAME</a:t>
                      </a:r>
                      <a:endParaRPr lang="zh-CN" altLang="en-US" sz="1600" dirty="0"/>
                    </a:p>
                  </a:txBody>
                  <a:tcPr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M1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dirty="0">
                          <a:solidFill>
                            <a:srgbClr val="C00000"/>
                          </a:solidFill>
                        </a:rPr>
                        <a:t>Fixed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</a:rPr>
                        <a:t> canonical domains</a:t>
                      </a:r>
                      <a:endParaRPr lang="zh-CN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600" dirty="0"/>
                        <a:t>12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●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298191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altLang="zh-CN" dirty="0"/>
                        <a:t>Website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Builder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M2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dirty="0">
                          <a:solidFill>
                            <a:srgbClr val="C00000"/>
                          </a:solidFill>
                        </a:rPr>
                        <a:t>Any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</a:rPr>
                        <a:t> canonical domains customized by any users</a:t>
                      </a:r>
                      <a:endParaRPr lang="zh-CN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600" dirty="0"/>
                        <a:t>70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7212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altLang="zh-CN" dirty="0"/>
                        <a:t>Others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M3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dirty="0">
                          <a:solidFill>
                            <a:srgbClr val="C00000"/>
                          </a:solidFill>
                        </a:rPr>
                        <a:t>New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</a:rPr>
                        <a:t> canonical domains customized by new users</a:t>
                      </a:r>
                      <a:endParaRPr lang="zh-CN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600" dirty="0"/>
                        <a:t>12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8444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altLang="zh-CN" dirty="0"/>
                        <a:t>Newly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Discovered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M4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</a:rPr>
                        <a:t>The canonical domains </a:t>
                      </a:r>
                      <a:r>
                        <a:rPr lang="en-US" altLang="zh-CN" sz="1600" b="0" dirty="0">
                          <a:solidFill>
                            <a:srgbClr val="C00000"/>
                          </a:solidFill>
                        </a:rPr>
                        <a:t>allocated from a candidate pool</a:t>
                      </a:r>
                      <a:endParaRPr lang="zh-CN" alt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600" dirty="0"/>
                        <a:t>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3683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altLang="zh-CN" dirty="0"/>
                        <a:t>All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M5</a:t>
                      </a:r>
                      <a:endParaRPr lang="zh-CN" alt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</a:rPr>
                        <a:t>Canonical domains containing </a:t>
                      </a:r>
                      <a:r>
                        <a:rPr lang="en-US" altLang="zh-CN" sz="1600" b="0" dirty="0">
                          <a:solidFill>
                            <a:srgbClr val="C00000"/>
                          </a:solidFill>
                        </a:rPr>
                        <a:t>newly generated random labels</a:t>
                      </a:r>
                      <a:endParaRPr lang="zh-CN" alt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600" dirty="0"/>
                        <a:t>47</a:t>
                      </a:r>
                      <a:endParaRPr lang="zh-CN" alt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○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23061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NS</a:t>
                      </a:r>
                      <a:endParaRPr lang="zh-CN" altLang="en-US" sz="1600" dirty="0"/>
                    </a:p>
                  </a:txBody>
                  <a:tcPr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M6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dirty="0">
                          <a:solidFill>
                            <a:srgbClr val="C00000"/>
                          </a:solidFill>
                        </a:rPr>
                        <a:t>Fixed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</a:rPr>
                        <a:t> nameservers</a:t>
                      </a:r>
                      <a:endParaRPr lang="zh-CN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600" dirty="0"/>
                        <a:t>1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●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564669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font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M7</a:t>
                      </a:r>
                      <a:endParaRPr lang="zh-CN" alt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</a:rPr>
                        <a:t>The nameservers </a:t>
                      </a:r>
                      <a:r>
                        <a:rPr lang="en-US" altLang="zh-CN" sz="1600" b="0" dirty="0">
                          <a:solidFill>
                            <a:srgbClr val="C00000"/>
                          </a:solidFill>
                        </a:rPr>
                        <a:t>allocated from a candidate pool</a:t>
                      </a:r>
                      <a:endParaRPr lang="zh-CN" alt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600" dirty="0"/>
                        <a:t>5</a:t>
                      </a:r>
                      <a:endParaRPr lang="zh-CN" alt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◐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1046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IP</a:t>
                      </a:r>
                      <a:endParaRPr lang="zh-CN" altLang="en-US" sz="1600" dirty="0"/>
                    </a:p>
                  </a:txBody>
                  <a:tcPr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M8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dirty="0">
                          <a:solidFill>
                            <a:srgbClr val="C00000"/>
                          </a:solidFill>
                        </a:rPr>
                        <a:t>Fixed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</a:rPr>
                        <a:t> IPs</a:t>
                      </a:r>
                      <a:endParaRPr lang="zh-CN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600" dirty="0"/>
                        <a:t>8</a:t>
                      </a:r>
                      <a:endParaRPr lang="zh-CN" alt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●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8671568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font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dirty="0"/>
                        <a:t>M9</a:t>
                      </a:r>
                      <a:endParaRPr lang="zh-CN" alt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</a:rPr>
                        <a:t>The IPs </a:t>
                      </a:r>
                      <a:r>
                        <a:rPr lang="en-US" altLang="zh-CN" sz="1600" b="0" dirty="0">
                          <a:solidFill>
                            <a:srgbClr val="C00000"/>
                          </a:solidFill>
                        </a:rPr>
                        <a:t>allocated from a candidate pool</a:t>
                      </a:r>
                      <a:endParaRPr lang="zh-CN" alt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600" dirty="0"/>
                        <a:t>4</a:t>
                      </a:r>
                      <a:endParaRPr lang="zh-CN" alt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◐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80214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0C0F2D8F-2DA0-36D0-CAC5-EB0D5506FE89}"/>
              </a:ext>
            </a:extLst>
          </p:cNvPr>
          <p:cNvSpPr txBox="1"/>
          <p:nvPr/>
        </p:nvSpPr>
        <p:spPr>
          <a:xfrm>
            <a:off x="841248" y="1498519"/>
            <a:ext cx="9785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7/9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domain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connecting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methods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are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exploitable</a:t>
            </a:r>
          </a:p>
        </p:txBody>
      </p:sp>
    </p:spTree>
    <p:extLst>
      <p:ext uri="{BB962C8B-B14F-4D97-AF65-F5344CB8AC3E}">
        <p14:creationId xmlns:p14="http://schemas.microsoft.com/office/powerpoint/2010/main" val="3902572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8167FA0-EB2B-754C-B973-62FAB45B7A5C}"/>
              </a:ext>
            </a:extLst>
          </p:cNvPr>
          <p:cNvSpPr txBox="1">
            <a:spLocks/>
          </p:cNvSpPr>
          <p:nvPr/>
        </p:nvSpPr>
        <p:spPr>
          <a:xfrm>
            <a:off x="838200" y="1346994"/>
            <a:ext cx="10515600" cy="15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Adversaries could exploit the domains outside of their authority for </a:t>
            </a:r>
            <a:r>
              <a:rPr lang="en-US" altLang="zh-CN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malicious activities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Botnet, phishing, malware distribution, etc.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Name Abuse</a:t>
            </a:r>
            <a:endParaRPr lang="en-US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7031A-03EF-E8B9-4C3F-98163628741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4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2" descr="Mirai botnet">
            <a:extLst>
              <a:ext uri="{FF2B5EF4-FFF2-40B4-BE49-F238E27FC236}">
                <a16:creationId xmlns:a16="http://schemas.microsoft.com/office/drawing/2014/main" id="{E41F18F7-0B63-B583-3CA2-220195CB5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23" y="2934683"/>
            <a:ext cx="3282161" cy="158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5B269CB3-C55D-E0C7-4349-82B3B1A035BD}"/>
              </a:ext>
            </a:extLst>
          </p:cNvPr>
          <p:cNvSpPr txBox="1"/>
          <p:nvPr/>
        </p:nvSpPr>
        <p:spPr>
          <a:xfrm>
            <a:off x="2764069" y="4520206"/>
            <a:ext cx="23086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Cited from </a:t>
            </a:r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  <a:hlinkClick r:id="rId4"/>
              </a:rPr>
              <a:t>bleepingcomputer.com</a:t>
            </a:r>
            <a:endParaRPr lang="en-US" sz="1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A97CBE1-5872-202D-2F7B-F9A8C26B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89" y="4870290"/>
            <a:ext cx="2655027" cy="177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a desktop computer screen shows a red siren and is surrounded by icons that represent types of malware that could be potentially infecting the device">
            <a:extLst>
              <a:ext uri="{FF2B5EF4-FFF2-40B4-BE49-F238E27FC236}">
                <a16:creationId xmlns:a16="http://schemas.microsoft.com/office/drawing/2014/main" id="{327273A2-13C5-410F-5C45-F783412F0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 t="13454" r="3874" b="6186"/>
          <a:stretch/>
        </p:blipFill>
        <p:spPr bwMode="auto">
          <a:xfrm>
            <a:off x="6251172" y="2934683"/>
            <a:ext cx="3842251" cy="387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43E26DFE-C675-08FD-B321-9B693E0ACAF4}"/>
              </a:ext>
            </a:extLst>
          </p:cNvPr>
          <p:cNvSpPr txBox="1"/>
          <p:nvPr/>
        </p:nvSpPr>
        <p:spPr>
          <a:xfrm>
            <a:off x="3233169" y="6597069"/>
            <a:ext cx="1502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Cited from </a:t>
            </a:r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  <a:hlinkClick r:id="rId7"/>
              </a:rPr>
              <a:t>scmp.com</a:t>
            </a:r>
            <a:endParaRPr lang="en-US" sz="1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47038A84-5510-10CC-71DE-8798E76731ED}"/>
              </a:ext>
            </a:extLst>
          </p:cNvPr>
          <p:cNvSpPr txBox="1"/>
          <p:nvPr/>
        </p:nvSpPr>
        <p:spPr>
          <a:xfrm>
            <a:off x="8842133" y="6597069"/>
            <a:ext cx="15953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Cited from </a:t>
            </a:r>
            <a:r>
              <a:rPr lang="en-US" sz="1000">
                <a:latin typeface="Microsoft YaHei UI" panose="020B0503020204020204" pitchFamily="34" charset="-122"/>
                <a:ea typeface="Microsoft YaHei UI" panose="020B0503020204020204" pitchFamily="34" charset="-122"/>
                <a:hlinkClick r:id="rId8"/>
              </a:rPr>
              <a:t>norton.com</a:t>
            </a:r>
            <a:endParaRPr lang="en-US" sz="10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67FB5D-F195-797D-D7D2-D7F43AB1AB69}"/>
              </a:ext>
            </a:extLst>
          </p:cNvPr>
          <p:cNvSpPr/>
          <p:nvPr/>
        </p:nvSpPr>
        <p:spPr>
          <a:xfrm>
            <a:off x="2584740" y="3047523"/>
            <a:ext cx="7022519" cy="13724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 of the powerful ways is </a:t>
            </a:r>
            <a:r>
              <a:rPr lang="en-US" sz="3600" b="1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 takeover</a:t>
            </a:r>
          </a:p>
        </p:txBody>
      </p:sp>
    </p:spTree>
    <p:extLst>
      <p:ext uri="{BB962C8B-B14F-4D97-AF65-F5344CB8AC3E}">
        <p14:creationId xmlns:p14="http://schemas.microsoft.com/office/powerpoint/2010/main" val="3597920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0752" cy="1197200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Vulnerable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Hosting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Services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A869DE-55F1-34D7-EAC0-6029F4398CC2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40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C0F2D8F-2DA0-36D0-CAC5-EB0D5506FE89}"/>
              </a:ext>
            </a:extLst>
          </p:cNvPr>
          <p:cNvSpPr txBox="1"/>
          <p:nvPr/>
        </p:nvSpPr>
        <p:spPr>
          <a:xfrm>
            <a:off x="841248" y="1498519"/>
            <a:ext cx="9785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4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new threat models that can bypass flawed DOV</a:t>
            </a:r>
          </a:p>
        </p:txBody>
      </p:sp>
      <p:pic>
        <p:nvPicPr>
          <p:cNvPr id="109" name="图片 108">
            <a:extLst>
              <a:ext uri="{FF2B5EF4-FFF2-40B4-BE49-F238E27FC236}">
                <a16:creationId xmlns:a16="http://schemas.microsoft.com/office/drawing/2014/main" id="{BECBA775-38EA-A43E-D66C-5D3C0DD1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86" y="2172057"/>
            <a:ext cx="5660429" cy="4453786"/>
          </a:xfrm>
          <a:prstGeom prst="rect">
            <a:avLst/>
          </a:prstGeom>
        </p:spPr>
      </p:pic>
      <p:pic>
        <p:nvPicPr>
          <p:cNvPr id="110" name="图片 109">
            <a:extLst>
              <a:ext uri="{FF2B5EF4-FFF2-40B4-BE49-F238E27FC236}">
                <a16:creationId xmlns:a16="http://schemas.microsoft.com/office/drawing/2014/main" id="{554F2898-BDB6-733E-3780-6BFFC64FE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91" y="2425407"/>
            <a:ext cx="5522713" cy="41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09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1350752" cy="1197199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Vulnerable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Hosting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Services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A869DE-55F1-34D7-EAC0-6029F4398CC2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41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C0F2D8F-2DA0-36D0-CAC5-EB0D5506FE89}"/>
              </a:ext>
            </a:extLst>
          </p:cNvPr>
          <p:cNvSpPr txBox="1"/>
          <p:nvPr/>
        </p:nvSpPr>
        <p:spPr>
          <a:xfrm>
            <a:off x="841248" y="1498519"/>
            <a:ext cx="10824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Top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20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vendors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with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70%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market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share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are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vulnerable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E8FA8A-BC1F-CE9A-A50F-C73832F2E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176" y="1960184"/>
            <a:ext cx="7241647" cy="47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98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7031A-03EF-E8B9-4C3F-98163628741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42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1DC88C1-1005-AB56-3BB4-0F96BF8388CA}"/>
              </a:ext>
            </a:extLst>
          </p:cNvPr>
          <p:cNvSpPr txBox="1"/>
          <p:nvPr/>
        </p:nvSpPr>
        <p:spPr>
          <a:xfrm>
            <a:off x="843148" y="1842979"/>
            <a:ext cx="9001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What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did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</a:t>
            </a:r>
            <a:r>
              <a:rPr lang="zh-CN" altLang="en-US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find for domain takeover?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683653D-4F36-DE1A-9784-D5EC66DBF8A5}"/>
              </a:ext>
            </a:extLst>
          </p:cNvPr>
          <p:cNvSpPr txBox="1"/>
          <p:nvPr/>
        </p:nvSpPr>
        <p:spPr>
          <a:xfrm>
            <a:off x="2272587" y="3299174"/>
            <a:ext cx="74662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Hosting-based domain takeover threats are still </a:t>
            </a:r>
            <a:r>
              <a:rPr lang="en-US" altLang="zh-CN" sz="2800" dirty="0">
                <a:solidFill>
                  <a:srgbClr val="941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prevalent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05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0666412" cy="1197199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Measurement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Findings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A869DE-55F1-34D7-EAC0-6029F4398CC2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43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B0AF08-F65E-997D-2647-323159BDB0EC}"/>
              </a:ext>
            </a:extLst>
          </p:cNvPr>
          <p:cNvSpPr txBox="1"/>
          <p:nvPr/>
        </p:nvSpPr>
        <p:spPr>
          <a:xfrm>
            <a:off x="841248" y="1478198"/>
            <a:ext cx="1075895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Detection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target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domains</a:t>
            </a:r>
          </a:p>
          <a:p>
            <a:pPr marL="800100" lvl="1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Tranco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Top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1M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apex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domains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+9,808 .</a:t>
            </a:r>
            <a:r>
              <a:rPr lang="en-US" altLang="zh-CN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edu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and 7,198 .gov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apexes</a:t>
            </a:r>
          </a:p>
          <a:p>
            <a:pPr marL="800100" lvl="1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We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collect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11,446,359 subdomains from PDNS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for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all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apexes.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8E24E7-7D87-58ED-5016-3E45D6ECDB1A}"/>
              </a:ext>
            </a:extLst>
          </p:cNvPr>
          <p:cNvSpPr txBox="1"/>
          <p:nvPr/>
        </p:nvSpPr>
        <p:spPr>
          <a:xfrm>
            <a:off x="841247" y="3584061"/>
            <a:ext cx="1075895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Longitudinal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periodic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measurement</a:t>
            </a:r>
          </a:p>
          <a:p>
            <a:pPr marL="800100" lvl="1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101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rounds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(Dec.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16,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2021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–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Jul.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28,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2022)</a:t>
            </a:r>
          </a:p>
          <a:p>
            <a:pPr marL="800100" lvl="1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~1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day/round</a:t>
            </a:r>
          </a:p>
        </p:txBody>
      </p:sp>
    </p:spTree>
    <p:extLst>
      <p:ext uri="{BB962C8B-B14F-4D97-AF65-F5344CB8AC3E}">
        <p14:creationId xmlns:p14="http://schemas.microsoft.com/office/powerpoint/2010/main" val="1905194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98E07561-B184-2C14-D80F-D7483F5E1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090" y="4086541"/>
            <a:ext cx="4750293" cy="20032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0644326" cy="1186718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Measurement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Findings</a:t>
            </a:r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178DF0F-4A4B-E82C-66EF-43224CB4C3C8}"/>
              </a:ext>
            </a:extLst>
          </p:cNvPr>
          <p:cNvSpPr txBox="1"/>
          <p:nvPr/>
        </p:nvSpPr>
        <p:spPr>
          <a:xfrm>
            <a:off x="1539334" y="7055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A869DE-55F1-34D7-EAC0-6029F4398CC2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44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B0AF08-F65E-997D-2647-323159BDB0EC}"/>
              </a:ext>
            </a:extLst>
          </p:cNvPr>
          <p:cNvSpPr txBox="1"/>
          <p:nvPr/>
        </p:nvSpPr>
        <p:spPr>
          <a:xfrm>
            <a:off x="838200" y="1478198"/>
            <a:ext cx="107620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114,063 (1.0%)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FQDNs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have been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hosted on vulnerable services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EE8348C-BC5C-7206-F4CB-2A090D4C2D84}"/>
              </a:ext>
            </a:extLst>
          </p:cNvPr>
          <p:cNvSpPr txBox="1"/>
          <p:nvPr/>
        </p:nvSpPr>
        <p:spPr>
          <a:xfrm>
            <a:off x="1158687" y="2582312"/>
            <a:ext cx="791444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Reputable universities (e.g., Stanford and Rice)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Famous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companies (e.g., Baidu, Huawei, and Marriott).</a:t>
            </a:r>
            <a:endParaRPr lang="zh-CN" altLang="en-US" sz="20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81A18E-1DB5-D9AE-EA1C-373E7A10B3BC}"/>
              </a:ext>
            </a:extLst>
          </p:cNvPr>
          <p:cNvSpPr txBox="1"/>
          <p:nvPr/>
        </p:nvSpPr>
        <p:spPr>
          <a:xfrm>
            <a:off x="901084" y="3503808"/>
            <a:ext cx="11081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Hosting-based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domain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takeover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appears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frequently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long-lasting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CC64BEE-D333-EAD0-FBF1-65F5F1555BCD}"/>
              </a:ext>
            </a:extLst>
          </p:cNvPr>
          <p:cNvSpPr txBox="1"/>
          <p:nvPr/>
        </p:nvSpPr>
        <p:spPr>
          <a:xfrm>
            <a:off x="1809011" y="6039929"/>
            <a:ext cx="35061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Weekly cumulative detection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results.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D48873E-46D0-D07F-4466-5C170F111D6C}"/>
              </a:ext>
            </a:extLst>
          </p:cNvPr>
          <p:cNvSpPr txBox="1"/>
          <p:nvPr/>
        </p:nvSpPr>
        <p:spPr>
          <a:xfrm>
            <a:off x="7185679" y="6017795"/>
            <a:ext cx="3918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Distribution of vulnerable days</a:t>
            </a:r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F922F841-9537-F534-02D7-77ED86C85A8E}"/>
              </a:ext>
            </a:extLst>
          </p:cNvPr>
          <p:cNvCxnSpPr>
            <a:cxnSpLocks/>
          </p:cNvCxnSpPr>
          <p:nvPr/>
        </p:nvCxnSpPr>
        <p:spPr>
          <a:xfrm flipH="1">
            <a:off x="6574667" y="4888323"/>
            <a:ext cx="360000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3421AF78-45D5-7CBF-B80D-E0DEF4FD2A2D}"/>
              </a:ext>
            </a:extLst>
          </p:cNvPr>
          <p:cNvCxnSpPr>
            <a:cxnSpLocks/>
          </p:cNvCxnSpPr>
          <p:nvPr/>
        </p:nvCxnSpPr>
        <p:spPr>
          <a:xfrm>
            <a:off x="6934702" y="4897197"/>
            <a:ext cx="0" cy="72000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F67F173E-4465-611B-4C1D-011903881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66" y="4108162"/>
            <a:ext cx="4460030" cy="193176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48CD4E5-6D21-147E-7E96-0B94C9CC4123}"/>
              </a:ext>
            </a:extLst>
          </p:cNvPr>
          <p:cNvSpPr txBox="1"/>
          <p:nvPr/>
        </p:nvSpPr>
        <p:spPr>
          <a:xfrm>
            <a:off x="1372588" y="6363096"/>
            <a:ext cx="4702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270 new </a:t>
            </a:r>
            <a:r>
              <a:rPr lang="en-US" altLang="zh-CN" b="1" dirty="0">
                <a:solidFill>
                  <a:srgbClr val="C00000"/>
                </a:solidFill>
              </a:rPr>
              <a:t>vulnerable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domains</a:t>
            </a:r>
            <a:r>
              <a:rPr lang="zh-CN" altLang="en-US" b="1" dirty="0">
                <a:solidFill>
                  <a:srgbClr val="C00000"/>
                </a:solidFill>
              </a:rPr>
              <a:t> emerge per week</a:t>
            </a:r>
            <a:r>
              <a:rPr lang="en-US" altLang="zh-CN" b="1" dirty="0">
                <a:solidFill>
                  <a:srgbClr val="C00000"/>
                </a:solidFill>
              </a:rPr>
              <a:t>.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80DFDE5-8D8E-0F57-01F7-5B784E831CC6}"/>
              </a:ext>
            </a:extLst>
          </p:cNvPr>
          <p:cNvSpPr txBox="1"/>
          <p:nvPr/>
        </p:nvSpPr>
        <p:spPr>
          <a:xfrm>
            <a:off x="6516481" y="6363096"/>
            <a:ext cx="45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Over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50%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remain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vulnerable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for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over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10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days.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37B4499-A3EB-67C8-672B-A5CB01B0462B}"/>
              </a:ext>
            </a:extLst>
          </p:cNvPr>
          <p:cNvSpPr txBox="1"/>
          <p:nvPr/>
        </p:nvSpPr>
        <p:spPr>
          <a:xfrm>
            <a:off x="838200" y="2063982"/>
            <a:ext cx="10090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10,351 FQDNs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are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vulnerable,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covering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2,096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apex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domains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6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20" grpId="0"/>
      <p:bldP spid="21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25B1A-25B3-B14C-B954-222686A3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45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8167FA0-EB2B-754C-B973-62FAB45B7A5C}"/>
              </a:ext>
            </a:extLst>
          </p:cNvPr>
          <p:cNvSpPr txBox="1">
            <a:spLocks/>
          </p:cNvSpPr>
          <p:nvPr/>
        </p:nvSpPr>
        <p:spPr>
          <a:xfrm>
            <a:off x="838200" y="1179444"/>
            <a:ext cx="10515600" cy="5511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Conclusion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B55BF0-336B-49A0-B5F0-0488F95BA672}"/>
              </a:ext>
            </a:extLst>
          </p:cNvPr>
          <p:cNvGrpSpPr/>
          <p:nvPr/>
        </p:nvGrpSpPr>
        <p:grpSpPr>
          <a:xfrm>
            <a:off x="977670" y="6039391"/>
            <a:ext cx="8124885" cy="601589"/>
            <a:chOff x="664125" y="4203543"/>
            <a:chExt cx="8124885" cy="60158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0141B8E-2D5C-B086-C7B7-FCC33AF38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125" y="4203543"/>
              <a:ext cx="872575" cy="601589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6B3A59-7FF8-C559-F4A9-235A14D6F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050" y="4300453"/>
              <a:ext cx="1860550" cy="41628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D594C1B-0A55-25BE-BEA9-E540EDC81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0332" y="4231122"/>
              <a:ext cx="1292518" cy="54643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34FD10F-F7C6-E945-4109-72F09A0F7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6110" y="4207873"/>
              <a:ext cx="1035050" cy="569679"/>
            </a:xfrm>
            <a:prstGeom prst="rect">
              <a:avLst/>
            </a:prstGeom>
          </p:spPr>
        </p:pic>
        <p:pic>
          <p:nvPicPr>
            <p:cNvPr id="11" name="Picture 2" descr="百度智能云-登录">
              <a:extLst>
                <a:ext uri="{FF2B5EF4-FFF2-40B4-BE49-F238E27FC236}">
                  <a16:creationId xmlns:a16="http://schemas.microsoft.com/office/drawing/2014/main" id="{A575B5FF-9A4C-3924-33C2-7F8B71AA6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1410" y="4331438"/>
              <a:ext cx="1346140" cy="345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C2A2DAB-A925-1267-9FE7-0858006A5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39660" y="4236687"/>
              <a:ext cx="1149350" cy="518334"/>
            </a:xfrm>
            <a:prstGeom prst="rect">
              <a:avLst/>
            </a:prstGeom>
          </p:spPr>
        </p:pic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8BA06DA-0719-6019-B7D9-58E468748933}"/>
              </a:ext>
            </a:extLst>
          </p:cNvPr>
          <p:cNvSpPr txBox="1">
            <a:spLocks/>
          </p:cNvSpPr>
          <p:nvPr/>
        </p:nvSpPr>
        <p:spPr>
          <a:xfrm>
            <a:off x="838200" y="1252504"/>
            <a:ext cx="11117912" cy="5511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DareShark: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novel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effective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detection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framework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High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efficiency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coverage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Comprehensive</a:t>
            </a: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measurements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7-month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longitudinal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measurement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Tranco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1M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apexes’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subdomains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Detect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10,351</a:t>
            </a:r>
            <a:r>
              <a:rPr lang="zh-CN" altLang="en-US" sz="20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vulnerable</a:t>
            </a:r>
            <a:r>
              <a:rPr lang="zh-CN" altLang="en-US" sz="20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domains</a:t>
            </a:r>
            <a:r>
              <a:rPr lang="zh-CN" altLang="en-US" sz="20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(8x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previous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study)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Systematic service inspection and threat analysis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Discover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65</a:t>
            </a:r>
            <a:r>
              <a:rPr lang="zh-CN" altLang="en-US" sz="20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vulnerable</a:t>
            </a:r>
            <a:r>
              <a:rPr lang="zh-CN" altLang="en-US" sz="20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services</a:t>
            </a:r>
            <a:r>
              <a:rPr lang="zh-CN" altLang="en-US" sz="2000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new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security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flaws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Receive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vulnerability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confirmation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10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vendors, and provide solutions</a:t>
            </a:r>
          </a:p>
        </p:txBody>
      </p:sp>
    </p:spTree>
    <p:extLst>
      <p:ext uri="{BB962C8B-B14F-4D97-AF65-F5344CB8AC3E}">
        <p14:creationId xmlns:p14="http://schemas.microsoft.com/office/powerpoint/2010/main" val="2737408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D92B-527D-B453-1D17-FA063B474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8611" y="870763"/>
            <a:ext cx="9144000" cy="2387600"/>
          </a:xfrm>
        </p:spPr>
        <p:txBody>
          <a:bodyPr/>
          <a:lstStyle/>
          <a:p>
            <a:r>
              <a:rPr lang="en-US" sz="5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Thanks for listening!</a:t>
            </a:r>
            <a:br>
              <a:rPr lang="en-US" sz="5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4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Any question?</a:t>
            </a:r>
            <a:endParaRPr 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9A8A8-DC4E-03C7-0FF9-9D7C6DC5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46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5769E-8134-B9EF-DC30-81FA30B9D888}"/>
              </a:ext>
            </a:extLst>
          </p:cNvPr>
          <p:cNvSpPr/>
          <p:nvPr/>
        </p:nvSpPr>
        <p:spPr>
          <a:xfrm>
            <a:off x="0" y="3509963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2E58D7-5E9A-5E7C-8C14-5D236467A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52" y="3833251"/>
            <a:ext cx="10047718" cy="864314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Xiang Li</a:t>
            </a:r>
            <a:r>
              <a:rPr lang="en-US" sz="2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Tsinghua University</a:t>
            </a:r>
          </a:p>
          <a:p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x-l19@mails.tsinghua.edu.cn</a:t>
            </a:r>
            <a:endParaRPr lang="en-US" sz="2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C49AD437-07EC-AFF4-2D33-EE7DCE82D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57" t="35613" r="61693" b="42598"/>
          <a:stretch/>
        </p:blipFill>
        <p:spPr>
          <a:xfrm>
            <a:off x="2452744" y="4917148"/>
            <a:ext cx="1510700" cy="1655775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5BD193BB-FCD6-A29B-EE61-35BE542DD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25" t="38512" r="23575" b="27714"/>
          <a:stretch/>
        </p:blipFill>
        <p:spPr>
          <a:xfrm>
            <a:off x="4944145" y="4993440"/>
            <a:ext cx="1510700" cy="15031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A1043D5-A3D9-1227-C098-953321900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036" y="5130846"/>
            <a:ext cx="2760182" cy="101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06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BC84BB-0F20-0D5A-F76D-220A8B19A8D9}"/>
              </a:ext>
            </a:extLst>
          </p:cNvPr>
          <p:cNvSpPr txBox="1">
            <a:spLocks/>
          </p:cNvSpPr>
          <p:nvPr/>
        </p:nvSpPr>
        <p:spPr>
          <a:xfrm>
            <a:off x="838200" y="1346994"/>
            <a:ext cx="10515600" cy="15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DNS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Resource Records (RRs)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 pitchFamily="2" charset="2"/>
              </a:rPr>
              <a:t>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</a:t>
            </a:r>
            <a:r>
              <a:rPr lang="en-US" altLang="zh-CN" sz="2800" b="1" dirty="0">
                <a:solidFill>
                  <a:schemeClr val="accent6"/>
                </a:solidFill>
                <a:latin typeface="Helvetica" pitchFamily="2" charset="0"/>
              </a:rPr>
              <a:t>Use</a:t>
            </a:r>
            <a:r>
              <a:rPr lang="en-US" altLang="zh-CN" b="1" dirty="0">
                <a:solidFill>
                  <a:schemeClr val="accent6"/>
                </a:solidFill>
                <a:latin typeface="Helvetica" pitchFamily="2" charset="0"/>
              </a:rPr>
              <a:t>-</a:t>
            </a:r>
            <a:r>
              <a:rPr lang="en-US" altLang="zh-CN" sz="2800" b="1" dirty="0">
                <a:solidFill>
                  <a:schemeClr val="accent6"/>
                </a:solidFill>
                <a:latin typeface="Helvetica" pitchFamily="2" charset="0"/>
              </a:rPr>
              <a:t>After</a:t>
            </a:r>
            <a:r>
              <a:rPr lang="en-US" altLang="zh-CN" b="1" dirty="0">
                <a:solidFill>
                  <a:schemeClr val="accent6"/>
                </a:solidFill>
                <a:latin typeface="Helvetica" pitchFamily="2" charset="0"/>
              </a:rPr>
              <a:t>-</a:t>
            </a:r>
            <a:r>
              <a:rPr lang="en-US" altLang="zh-CN" sz="2800" b="1" dirty="0">
                <a:solidFill>
                  <a:schemeClr val="accent6"/>
                </a:solidFill>
                <a:latin typeface="Helvetica" pitchFamily="2" charset="0"/>
              </a:rPr>
              <a:t>Free</a:t>
            </a:r>
            <a:endParaRPr lang="en-CN" sz="2800" b="1">
              <a:solidFill>
                <a:schemeClr val="accent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Name Takeover</a:t>
            </a:r>
            <a:endParaRPr lang="en-US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7031A-03EF-E8B9-4C3F-98163628741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5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606E2EC3-7D3A-8171-55A0-48A43F770B1F}"/>
              </a:ext>
            </a:extLst>
          </p:cNvPr>
          <p:cNvSpPr txBox="1"/>
          <p:nvPr/>
        </p:nvSpPr>
        <p:spPr>
          <a:xfrm>
            <a:off x="6913985" y="6482434"/>
            <a:ext cx="4177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Helvetica" pitchFamily="2" charset="0"/>
                <a:sym typeface="Wingdings" pitchFamily="2" charset="2"/>
              </a:rPr>
              <a:t>All Your DNS Records Point to Us [CCS ’16]</a:t>
            </a:r>
            <a:endParaRPr lang="en-CN" sz="14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A67D41-B678-3E16-E074-710227774E0E}"/>
              </a:ext>
            </a:extLst>
          </p:cNvPr>
          <p:cNvSpPr txBox="1">
            <a:spLocks/>
          </p:cNvSpPr>
          <p:nvPr/>
        </p:nvSpPr>
        <p:spPr>
          <a:xfrm>
            <a:off x="838200" y="5204687"/>
            <a:ext cx="10515600" cy="15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Security-sensitive Dangling DNS Records (Dares)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 pitchFamily="2" charset="2"/>
              </a:rPr>
              <a:t> Domain Takeover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sym typeface="Wingdings" pitchFamily="2" charset="2"/>
              </a:rPr>
              <a:t>A, CNAME, NS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050" name="Picture 2" descr="Subdomain takeover from a deprovisioned website">
            <a:extLst>
              <a:ext uri="{FF2B5EF4-FFF2-40B4-BE49-F238E27FC236}">
                <a16:creationId xmlns:a16="http://schemas.microsoft.com/office/drawing/2014/main" id="{F801A425-0000-2639-CCE0-4738BE1B6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23" y="1899412"/>
            <a:ext cx="5040560" cy="31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624E04FC-C00F-7265-33A6-CAB458566475}"/>
              </a:ext>
            </a:extLst>
          </p:cNvPr>
          <p:cNvSpPr txBox="1"/>
          <p:nvPr/>
        </p:nvSpPr>
        <p:spPr>
          <a:xfrm>
            <a:off x="5907318" y="4838469"/>
            <a:ext cx="17695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Cited from </a:t>
            </a:r>
            <a:r>
              <a:rPr lang="en-US" sz="1050">
                <a:latin typeface="Microsoft YaHei UI" panose="020B0503020204020204" pitchFamily="34" charset="-122"/>
                <a:ea typeface="Microsoft YaHei UI" panose="020B0503020204020204" pitchFamily="34" charset="-122"/>
                <a:hlinkClick r:id="rId4"/>
              </a:rPr>
              <a:t>Microsoft</a:t>
            </a:r>
            <a:endParaRPr lang="en-US" sz="105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036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8167FA0-EB2B-754C-B973-62FAB45B7A5C}"/>
              </a:ext>
            </a:extLst>
          </p:cNvPr>
          <p:cNvSpPr txBox="1">
            <a:spLocks/>
          </p:cNvSpPr>
          <p:nvPr/>
        </p:nvSpPr>
        <p:spPr>
          <a:xfrm>
            <a:off x="838200" y="1346993"/>
            <a:ext cx="10601547" cy="5511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Many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domain-takeover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incidents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occur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recent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years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Name Takeover</a:t>
            </a:r>
            <a:endParaRPr lang="en-US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80A7C6C-D211-0F07-90F2-883EDC69B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01"/>
          <a:stretch/>
        </p:blipFill>
        <p:spPr>
          <a:xfrm>
            <a:off x="6764480" y="2046022"/>
            <a:ext cx="4838700" cy="30222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E2CEEF-E65C-A671-9EAA-6D76FBC25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163"/>
          <a:stretch/>
        </p:blipFill>
        <p:spPr>
          <a:xfrm>
            <a:off x="577215" y="2062261"/>
            <a:ext cx="5990837" cy="30060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9DFD95C-A2F7-DB10-74C4-B50EC6934372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6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86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8167FA0-EB2B-754C-B973-62FAB45B7A5C}"/>
              </a:ext>
            </a:extLst>
          </p:cNvPr>
          <p:cNvSpPr txBox="1">
            <a:spLocks/>
          </p:cNvSpPr>
          <p:nvPr/>
        </p:nvSpPr>
        <p:spPr>
          <a:xfrm>
            <a:off x="838200" y="1346993"/>
            <a:ext cx="10601547" cy="5511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Many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takeover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incidents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occur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recent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years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Name Takeover</a:t>
            </a:r>
            <a:endParaRPr lang="en-US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80A7C6C-D211-0F07-90F2-883EDC69B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8401"/>
          <a:stretch/>
        </p:blipFill>
        <p:spPr>
          <a:xfrm>
            <a:off x="6764480" y="2046022"/>
            <a:ext cx="4838700" cy="30222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E2CEEF-E65C-A671-9EAA-6D76FBC25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r="27163"/>
          <a:stretch/>
        </p:blipFill>
        <p:spPr>
          <a:xfrm>
            <a:off x="577215" y="2062261"/>
            <a:ext cx="5990837" cy="30060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9DFD95C-A2F7-DB10-74C4-B50EC6934372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7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0ABBEA-1F0B-B3EC-79FC-C53110779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1179445"/>
            <a:ext cx="6129647" cy="982452"/>
          </a:xfrm>
          <a:prstGeom prst="rect">
            <a:avLst/>
          </a:prstGeom>
        </p:spPr>
      </p:pic>
      <p:pic>
        <p:nvPicPr>
          <p:cNvPr id="3" name="Picture 2" descr="50 years of Internet history">
            <a:extLst>
              <a:ext uri="{FF2B5EF4-FFF2-40B4-BE49-F238E27FC236}">
                <a16:creationId xmlns:a16="http://schemas.microsoft.com/office/drawing/2014/main" id="{27B5A0E5-7352-A5F5-0229-01768E317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1" b="2763"/>
          <a:stretch/>
        </p:blipFill>
        <p:spPr bwMode="auto">
          <a:xfrm>
            <a:off x="2895600" y="2161897"/>
            <a:ext cx="6129647" cy="46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001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668DE-82D0-8745-9076-FBAFE54950BC}"/>
              </a:ext>
            </a:extLst>
          </p:cNvPr>
          <p:cNvSpPr/>
          <p:nvPr/>
        </p:nvSpPr>
        <p:spPr>
          <a:xfrm>
            <a:off x="0" y="1062880"/>
            <a:ext cx="12192000" cy="1165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8167FA0-EB2B-754C-B973-62FAB45B7A5C}"/>
              </a:ext>
            </a:extLst>
          </p:cNvPr>
          <p:cNvSpPr txBox="1">
            <a:spLocks/>
          </p:cNvSpPr>
          <p:nvPr/>
        </p:nvSpPr>
        <p:spPr>
          <a:xfrm>
            <a:off x="838200" y="1346993"/>
            <a:ext cx="10601547" cy="5511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zh-CN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Many</a:t>
            </a:r>
            <a:r>
              <a:rPr lang="zh-CN" altLang="en-US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takeover</a:t>
            </a:r>
            <a:r>
              <a:rPr lang="zh-CN" altLang="en-US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incidents</a:t>
            </a:r>
            <a:r>
              <a:rPr lang="zh-CN" altLang="en-US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occur</a:t>
            </a:r>
            <a:r>
              <a:rPr lang="zh-CN" altLang="en-US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recent</a:t>
            </a:r>
            <a:r>
              <a:rPr lang="zh-CN" altLang="en-US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solidFill>
                  <a:schemeClr val="accent2">
                    <a:lumMod val="50000"/>
                    <a:alpha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years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6DA651-EC40-FD42-AA49-CBD26CAC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Name Takeover</a:t>
            </a:r>
            <a:endParaRPr lang="en-US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80A7C6C-D211-0F07-90F2-883EDC69B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b="8401"/>
          <a:stretch/>
        </p:blipFill>
        <p:spPr>
          <a:xfrm>
            <a:off x="6764480" y="2046022"/>
            <a:ext cx="4838700" cy="30222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E2CEEF-E65C-A671-9EAA-6D76FBC25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r="27163"/>
          <a:stretch/>
        </p:blipFill>
        <p:spPr>
          <a:xfrm>
            <a:off x="577215" y="2062261"/>
            <a:ext cx="5990837" cy="30060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9DFD95C-A2F7-DB10-74C4-B50EC6934372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8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0ABBEA-1F0B-B3EC-79FC-C53110779A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2895600" y="1179445"/>
            <a:ext cx="6129647" cy="982452"/>
          </a:xfrm>
          <a:prstGeom prst="rect">
            <a:avLst/>
          </a:prstGeom>
        </p:spPr>
      </p:pic>
      <p:pic>
        <p:nvPicPr>
          <p:cNvPr id="3" name="Picture 2" descr="50 years of Internet history">
            <a:extLst>
              <a:ext uri="{FF2B5EF4-FFF2-40B4-BE49-F238E27FC236}">
                <a16:creationId xmlns:a16="http://schemas.microsoft.com/office/drawing/2014/main" id="{27B5A0E5-7352-A5F5-0229-01768E317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1" b="2763"/>
          <a:stretch/>
        </p:blipFill>
        <p:spPr bwMode="auto">
          <a:xfrm>
            <a:off x="2895600" y="2161897"/>
            <a:ext cx="6129647" cy="46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E09240-0140-2FEC-37E9-C05430BEDAB2}"/>
              </a:ext>
            </a:extLst>
          </p:cNvPr>
          <p:cNvSpPr/>
          <p:nvPr/>
        </p:nvSpPr>
        <p:spPr>
          <a:xfrm>
            <a:off x="1098189" y="2742791"/>
            <a:ext cx="9995621" cy="13724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en-US" altLang="zh-CN" sz="3600" b="1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Narrowing down our vision</a:t>
            </a:r>
            <a:r>
              <a:rPr lang="zh-CN" altLang="en-US" sz="3600" b="1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3600" b="1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</a:p>
          <a:p>
            <a:pPr algn="ctr">
              <a:spcBef>
                <a:spcPts val="1000"/>
              </a:spcBef>
            </a:pPr>
            <a:r>
              <a:rPr lang="en-US" altLang="zh-CN" sz="3600" b="1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hosting-based domain takeover </a:t>
            </a:r>
            <a:r>
              <a:rPr lang="en-US" altLang="zh-CN" sz="3600" b="1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issues</a:t>
            </a:r>
            <a:r>
              <a:rPr lang="zh-CN" altLang="en-US" sz="3600" b="1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！</a:t>
            </a:r>
            <a:endParaRPr lang="en-CN" altLang="zh-CN" sz="3600" b="1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1182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627031A-03EF-E8B9-4C3F-98163628741C}"/>
              </a:ext>
            </a:extLst>
          </p:cNvPr>
          <p:cNvSpPr txBox="1">
            <a:spLocks/>
          </p:cNvSpPr>
          <p:nvPr/>
        </p:nvSpPr>
        <p:spPr>
          <a:xfrm>
            <a:off x="8610600" y="65143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8A5D69-7565-F742-B6A0-1F9FC9963369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pPr/>
              <a:t>9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1DC88C1-1005-AB56-3BB4-0F96BF8388CA}"/>
              </a:ext>
            </a:extLst>
          </p:cNvPr>
          <p:cNvSpPr txBox="1"/>
          <p:nvPr/>
        </p:nvSpPr>
        <p:spPr>
          <a:xfrm>
            <a:off x="845877" y="2703160"/>
            <a:ext cx="10500246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altLang="zh-CN" sz="40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What</a:t>
            </a:r>
            <a:r>
              <a:rPr lang="zh-CN" altLang="en-US" sz="40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40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40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40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hosting-based</a:t>
            </a:r>
          </a:p>
          <a:p>
            <a:pPr algn="ctr">
              <a:spcBef>
                <a:spcPts val="1000"/>
              </a:spcBef>
            </a:pPr>
            <a:r>
              <a:rPr lang="en-US" altLang="zh-CN" sz="40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domain</a:t>
            </a:r>
            <a:r>
              <a:rPr lang="zh-CN" altLang="en-US" sz="40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4000" b="1">
                <a:solidFill>
                  <a:schemeClr val="accent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takeover?</a:t>
            </a:r>
          </a:p>
        </p:txBody>
      </p:sp>
    </p:spTree>
    <p:extLst>
      <p:ext uri="{BB962C8B-B14F-4D97-AF65-F5344CB8AC3E}">
        <p14:creationId xmlns:p14="http://schemas.microsoft.com/office/powerpoint/2010/main" val="3681584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{0FE4E422-0754-C247-A2D5-E1F74F690469}tf16401369</Template>
  <TotalTime>4421</TotalTime>
  <Words>4041</Words>
  <Application>Microsoft Macintosh PowerPoint</Application>
  <PresentationFormat>Widescreen</PresentationFormat>
  <Paragraphs>727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-apple-system</vt:lpstr>
      <vt:lpstr>Apple SD Gothic Neo</vt:lpstr>
      <vt:lpstr>Microsoft YaHei</vt:lpstr>
      <vt:lpstr>Microsoft YaHei UI</vt:lpstr>
      <vt:lpstr>Arial</vt:lpstr>
      <vt:lpstr>Calibri</vt:lpstr>
      <vt:lpstr>Calibri Light</vt:lpstr>
      <vt:lpstr>Cambria Math</vt:lpstr>
      <vt:lpstr>Consolas</vt:lpstr>
      <vt:lpstr>Courier</vt:lpstr>
      <vt:lpstr>Helvetica</vt:lpstr>
      <vt:lpstr>Lucida Sans Typewriter</vt:lpstr>
      <vt:lpstr>Wingdings</vt:lpstr>
      <vt:lpstr>Wingdings 2</vt:lpstr>
      <vt:lpstr>Office Theme</vt:lpstr>
      <vt:lpstr>DareShark: Detecting and Measuring Security Risks of Hosting-Based Dangling Domains</vt:lpstr>
      <vt:lpstr>Domain Name</vt:lpstr>
      <vt:lpstr>Domain Name Abuse</vt:lpstr>
      <vt:lpstr>Domain Name Abuse</vt:lpstr>
      <vt:lpstr>Domain Name Takeover</vt:lpstr>
      <vt:lpstr>Domain Name Takeover</vt:lpstr>
      <vt:lpstr>Domain Name Takeover</vt:lpstr>
      <vt:lpstr>Domain Name Takeover</vt:lpstr>
      <vt:lpstr>PowerPoint Presentation</vt:lpstr>
      <vt:lpstr>Public Hosting Service</vt:lpstr>
      <vt:lpstr>Vulnerable Hosting Service</vt:lpstr>
      <vt:lpstr>Hosting-based Domain Takeover</vt:lpstr>
      <vt:lpstr>Hosting-based Domain Takeover</vt:lpstr>
      <vt:lpstr>PowerPoint Presentation</vt:lpstr>
      <vt:lpstr>Motivation</vt:lpstr>
      <vt:lpstr>Motivation</vt:lpstr>
      <vt:lpstr>PowerPoint Presentation</vt:lpstr>
      <vt:lpstr>Empirical Observations</vt:lpstr>
      <vt:lpstr>Empirical Observations</vt:lpstr>
      <vt:lpstr>PowerPoint Presentation</vt:lpstr>
      <vt:lpstr>Our Tool: DareShark</vt:lpstr>
      <vt:lpstr>DareShark Workflow</vt:lpstr>
      <vt:lpstr>DareShark Workflow</vt:lpstr>
      <vt:lpstr>Part I: Discovering Vul. Services</vt:lpstr>
      <vt:lpstr>PowerPoint Presentation</vt:lpstr>
      <vt:lpstr>Part I: Discovering Vul. Services</vt:lpstr>
      <vt:lpstr>Part I: Discovering Vul. Services</vt:lpstr>
      <vt:lpstr>Part I: Discovering Vul. Services</vt:lpstr>
      <vt:lpstr>Part I: Discovering Vul. Services</vt:lpstr>
      <vt:lpstr>Part I: Discovering Vul. Services</vt:lpstr>
      <vt:lpstr>Part I: Discovering Vul. Services</vt:lpstr>
      <vt:lpstr>Part II: Detecting Hosting-based Dares</vt:lpstr>
      <vt:lpstr>Part II: Detecting Hosting-based Dares</vt:lpstr>
      <vt:lpstr>Part II: Detecting Hosting-based Dares</vt:lpstr>
      <vt:lpstr>Part II: Detecting Hosting-based Dares</vt:lpstr>
      <vt:lpstr>DareShark Deployment</vt:lpstr>
      <vt:lpstr>PowerPoint Presentation</vt:lpstr>
      <vt:lpstr>Vulnerable Hosting Services</vt:lpstr>
      <vt:lpstr>Vulnerable Hosting Services</vt:lpstr>
      <vt:lpstr>Vulnerable Hosting Services</vt:lpstr>
      <vt:lpstr>Vulnerable Hosting Services</vt:lpstr>
      <vt:lpstr>PowerPoint Presentation</vt:lpstr>
      <vt:lpstr>Measurement and Findings</vt:lpstr>
      <vt:lpstr>Measurement and Findings</vt:lpstr>
      <vt:lpstr>Conclusion</vt:lpstr>
      <vt:lpstr>Thanks for listening!  Any question?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IP to Transport and Beyond: Cross-Layer Attacks Against Application</dc:title>
  <dc:creator>Li Idealeer</dc:creator>
  <cp:lastModifiedBy>Idealeer Li</cp:lastModifiedBy>
  <cp:revision>654</cp:revision>
  <dcterms:created xsi:type="dcterms:W3CDTF">2021-10-27T03:22:25Z</dcterms:created>
  <dcterms:modified xsi:type="dcterms:W3CDTF">2023-02-16T02:59:52Z</dcterms:modified>
</cp:coreProperties>
</file>