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3" r:id="rId2"/>
    <p:sldMasterId id="2147483716" r:id="rId3"/>
  </p:sldMasterIdLst>
  <p:notesMasterIdLst>
    <p:notesMasterId r:id="rId25"/>
  </p:notesMasterIdLst>
  <p:sldIdLst>
    <p:sldId id="260" r:id="rId4"/>
    <p:sldId id="306" r:id="rId5"/>
    <p:sldId id="320" r:id="rId6"/>
    <p:sldId id="304" r:id="rId7"/>
    <p:sldId id="309" r:id="rId8"/>
    <p:sldId id="305" r:id="rId9"/>
    <p:sldId id="256" r:id="rId10"/>
    <p:sldId id="307" r:id="rId11"/>
    <p:sldId id="308" r:id="rId12"/>
    <p:sldId id="310" r:id="rId13"/>
    <p:sldId id="311" r:id="rId14"/>
    <p:sldId id="32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18" r:id="rId23"/>
    <p:sldId id="30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halkduster" panose="03050602040202020205" pitchFamily="66" charset="77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hJhe7AAKbnUOWZhZMlxOpqOE9z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25F9AD-7C90-0E24-30D3-1486C44C9BB6}" name="Van Nice, Bruce" initials="VNB" userId="S::hvannice@akamai.com::200a3374-8f0c-40b4-b421-841e0a0c30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D228F8-06B3-43D5-8F83-8EAECC591517}">
  <a:tblStyle styleId="{EED228F8-06B3-43D5-8F83-8EAECC591517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89E843-26D9-4EB4-A6E4-B6A126254C5D}" styleName="Table_1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CEC"/>
          </a:solidFill>
        </a:fill>
      </a:tcStyle>
    </a:wholeTbl>
    <a:band1H>
      <a:tcTxStyle b="off" i="off"/>
      <a:tcStyle>
        <a:tcBdr/>
        <a:fill>
          <a:solidFill>
            <a:srgbClr val="D5D7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5D7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/>
    <p:restoredTop sz="94694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6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7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65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Domains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10-0F40-A1DC-6B181FF3DF9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10-0F40-A1DC-6B181FF3DF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05-AB4B-85EB-BFD829EC14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v4+v6</c:v>
                </c:pt>
                <c:pt idx="1">
                  <c:v>v4 only</c:v>
                </c:pt>
                <c:pt idx="2">
                  <c:v>v6 only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41707519</c:v>
                </c:pt>
                <c:pt idx="1">
                  <c:v>37557388</c:v>
                </c:pt>
                <c:pt idx="2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0-0F40-A1DC-6B181FF3DF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Queries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Domains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7-9240-8E9B-583EB8C4FC0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7-9240-8E9B-583EB8C4FC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67-9240-8E9B-583EB8C4FC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00-4C44-AA6A-BC2BD542FA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v4+v6</c:v>
                </c:pt>
                <c:pt idx="1">
                  <c:v>v4 only</c:v>
                </c:pt>
                <c:pt idx="2">
                  <c:v>v6 only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494508403494</c:v>
                </c:pt>
                <c:pt idx="1">
                  <c:v>79839272416</c:v>
                </c:pt>
                <c:pt idx="2">
                  <c:v>283232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67-9240-8E9B-583EB8C4FC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6" name="Google Shape;4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96a08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96a08bf_0_0:notes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800"/>
          </a:p>
        </p:txBody>
      </p:sp>
      <p:sp>
        <p:nvSpPr>
          <p:cNvPr id="180" name="Google Shape;180;g208696a08bf_0_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Running &gt;2billion domains through resolution thankfully is easy to parallelise to get to this </a:t>
            </a:r>
          </a:p>
        </p:txBody>
      </p:sp>
    </p:spTree>
    <p:extLst>
      <p:ext uri="{BB962C8B-B14F-4D97-AF65-F5344CB8AC3E}">
        <p14:creationId xmlns:p14="http://schemas.microsoft.com/office/powerpoint/2010/main" val="137025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6" name="Google Shape;110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aption - Blue">
  <p:cSld name="Title with Caption - Blu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>
            <a:spLocks noGrp="1"/>
          </p:cNvSpPr>
          <p:nvPr>
            <p:ph type="dt" idx="10"/>
          </p:nvPr>
        </p:nvSpPr>
        <p:spPr>
          <a:xfrm>
            <a:off x="405000" y="2392790"/>
            <a:ext cx="20574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4"/>
          <p:cNvSpPr/>
          <p:nvPr/>
        </p:nvSpPr>
        <p:spPr>
          <a:xfrm>
            <a:off x="-147059" y="485989"/>
            <a:ext cx="4875600" cy="48771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850" tIns="21425" rIns="42850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54"/>
          <p:cNvCxnSpPr/>
          <p:nvPr/>
        </p:nvCxnSpPr>
        <p:spPr>
          <a:xfrm>
            <a:off x="917406" y="2976224"/>
            <a:ext cx="276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54"/>
          <p:cNvSpPr txBox="1">
            <a:spLocks noGrp="1"/>
          </p:cNvSpPr>
          <p:nvPr>
            <p:ph type="body" idx="1"/>
          </p:nvPr>
        </p:nvSpPr>
        <p:spPr>
          <a:xfrm>
            <a:off x="541736" y="1519946"/>
            <a:ext cx="35457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3000"/>
              <a:buNone/>
              <a:defRPr sz="3000" b="1">
                <a:solidFill>
                  <a:srgbClr val="0099CC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body" idx="2"/>
          </p:nvPr>
        </p:nvSpPr>
        <p:spPr>
          <a:xfrm>
            <a:off x="541736" y="3168841"/>
            <a:ext cx="35457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300" y="400050"/>
            <a:ext cx="1647500" cy="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eadshots">
  <p:cSld name="4 headshots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8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8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8"/>
          <p:cNvSpPr>
            <a:spLocks noGrp="1"/>
          </p:cNvSpPr>
          <p:nvPr>
            <p:ph type="pic" idx="2"/>
          </p:nvPr>
        </p:nvSpPr>
        <p:spPr>
          <a:xfrm>
            <a:off x="405001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4" name="Google Shape;84;p78"/>
          <p:cNvSpPr>
            <a:spLocks noGrp="1"/>
          </p:cNvSpPr>
          <p:nvPr>
            <p:ph type="pic" idx="3"/>
          </p:nvPr>
        </p:nvSpPr>
        <p:spPr>
          <a:xfrm>
            <a:off x="2651469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5" name="Google Shape;85;p78"/>
          <p:cNvSpPr>
            <a:spLocks noGrp="1"/>
          </p:cNvSpPr>
          <p:nvPr>
            <p:ph type="pic" idx="4"/>
          </p:nvPr>
        </p:nvSpPr>
        <p:spPr>
          <a:xfrm>
            <a:off x="4920967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78"/>
          <p:cNvSpPr txBox="1">
            <a:spLocks noGrp="1"/>
          </p:cNvSpPr>
          <p:nvPr>
            <p:ph type="body" idx="1"/>
          </p:nvPr>
        </p:nvSpPr>
        <p:spPr>
          <a:xfrm>
            <a:off x="411812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8"/>
          <p:cNvSpPr txBox="1">
            <a:spLocks noGrp="1"/>
          </p:cNvSpPr>
          <p:nvPr>
            <p:ph type="body" idx="5"/>
          </p:nvPr>
        </p:nvSpPr>
        <p:spPr>
          <a:xfrm>
            <a:off x="2650981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8"/>
          <p:cNvSpPr txBox="1">
            <a:spLocks noGrp="1"/>
          </p:cNvSpPr>
          <p:nvPr>
            <p:ph type="body" idx="6"/>
          </p:nvPr>
        </p:nvSpPr>
        <p:spPr>
          <a:xfrm>
            <a:off x="4920724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8"/>
          <p:cNvSpPr>
            <a:spLocks noGrp="1"/>
          </p:cNvSpPr>
          <p:nvPr>
            <p:ph type="pic" idx="7"/>
          </p:nvPr>
        </p:nvSpPr>
        <p:spPr>
          <a:xfrm>
            <a:off x="7186824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p78"/>
          <p:cNvSpPr txBox="1">
            <a:spLocks noGrp="1"/>
          </p:cNvSpPr>
          <p:nvPr>
            <p:ph type="body" idx="8"/>
          </p:nvPr>
        </p:nvSpPr>
        <p:spPr>
          <a:xfrm>
            <a:off x="7186826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9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9"/>
          <p:cNvSpPr txBox="1">
            <a:spLocks noGrp="1"/>
          </p:cNvSpPr>
          <p:nvPr>
            <p:ph type="body" idx="1"/>
          </p:nvPr>
        </p:nvSpPr>
        <p:spPr>
          <a:xfrm>
            <a:off x="404813" y="400050"/>
            <a:ext cx="40380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700"/>
              <a:buNone/>
              <a:defRPr sz="2700" b="1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79"/>
          <p:cNvSpPr txBox="1">
            <a:spLocks noGrp="1"/>
          </p:cNvSpPr>
          <p:nvPr>
            <p:ph type="body" idx="2"/>
          </p:nvPr>
        </p:nvSpPr>
        <p:spPr>
          <a:xfrm>
            <a:off x="4724904" y="400050"/>
            <a:ext cx="40758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700"/>
              <a:buNone/>
              <a:defRPr sz="2700" b="1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0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0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83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0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80"/>
          <p:cNvSpPr txBox="1">
            <a:spLocks noGrp="1"/>
          </p:cNvSpPr>
          <p:nvPr>
            <p:ph type="body" idx="2"/>
          </p:nvPr>
        </p:nvSpPr>
        <p:spPr>
          <a:xfrm>
            <a:off x="3273494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0"/>
          <p:cNvSpPr txBox="1">
            <a:spLocks noGrp="1"/>
          </p:cNvSpPr>
          <p:nvPr>
            <p:ph type="body" idx="3"/>
          </p:nvPr>
        </p:nvSpPr>
        <p:spPr>
          <a:xfrm>
            <a:off x="6142175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2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 column">
  <p:cSld name="Three picture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1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1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1"/>
          <p:cNvSpPr>
            <a:spLocks noGrp="1"/>
          </p:cNvSpPr>
          <p:nvPr>
            <p:ph type="pic" idx="2"/>
          </p:nvPr>
        </p:nvSpPr>
        <p:spPr>
          <a:xfrm>
            <a:off x="404813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5" name="Google Shape;105;p81"/>
          <p:cNvSpPr>
            <a:spLocks noGrp="1"/>
          </p:cNvSpPr>
          <p:nvPr>
            <p:ph type="pic" idx="3"/>
          </p:nvPr>
        </p:nvSpPr>
        <p:spPr>
          <a:xfrm>
            <a:off x="3253978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6" name="Google Shape;106;p81"/>
          <p:cNvSpPr>
            <a:spLocks noGrp="1"/>
          </p:cNvSpPr>
          <p:nvPr>
            <p:ph type="pic" idx="4"/>
          </p:nvPr>
        </p:nvSpPr>
        <p:spPr>
          <a:xfrm>
            <a:off x="6142672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82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2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2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82"/>
          <p:cNvSpPr txBox="1">
            <a:spLocks noGrp="1"/>
          </p:cNvSpPr>
          <p:nvPr>
            <p:ph type="body" idx="2"/>
          </p:nvPr>
        </p:nvSpPr>
        <p:spPr>
          <a:xfrm>
            <a:off x="4927187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3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3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38559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3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83"/>
          <p:cNvSpPr txBox="1">
            <a:spLocks noGrp="1"/>
          </p:cNvSpPr>
          <p:nvPr>
            <p:ph type="body" idx="2"/>
          </p:nvPr>
        </p:nvSpPr>
        <p:spPr>
          <a:xfrm>
            <a:off x="4442222" y="405000"/>
            <a:ext cx="43590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4"/>
          <p:cNvSpPr>
            <a:spLocks noGrp="1"/>
          </p:cNvSpPr>
          <p:nvPr>
            <p:ph type="pic" idx="2"/>
          </p:nvPr>
        </p:nvSpPr>
        <p:spPr>
          <a:xfrm>
            <a:off x="2751" y="1"/>
            <a:ext cx="9144000" cy="458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9" name="Google Shape;119;p84"/>
          <p:cNvSpPr txBox="1">
            <a:spLocks noGrp="1"/>
          </p:cNvSpPr>
          <p:nvPr>
            <p:ph type="title"/>
          </p:nvPr>
        </p:nvSpPr>
        <p:spPr>
          <a:xfrm>
            <a:off x="404999" y="4015223"/>
            <a:ext cx="837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5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5"/>
          <p:cNvSpPr txBox="1">
            <a:spLocks noGrp="1"/>
          </p:cNvSpPr>
          <p:nvPr>
            <p:ph type="title"/>
          </p:nvPr>
        </p:nvSpPr>
        <p:spPr>
          <a:xfrm>
            <a:off x="1157140" y="1041310"/>
            <a:ext cx="6829800" cy="2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5"/>
          <p:cNvSpPr txBox="1">
            <a:spLocks noGrp="1"/>
          </p:cNvSpPr>
          <p:nvPr>
            <p:ph type="body" idx="1"/>
          </p:nvPr>
        </p:nvSpPr>
        <p:spPr>
          <a:xfrm>
            <a:off x="1159669" y="3492103"/>
            <a:ext cx="68295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1500"/>
              <a:buNone/>
              <a:defRPr sz="1500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9CC"/>
              </a:buClr>
              <a:buSzPts val="1400"/>
              <a:buNone/>
              <a:defRPr sz="1400">
                <a:solidFill>
                  <a:srgbClr val="0099C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6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de">
  <p:cSld name="no co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with bullets">
  <p:cSld name="Header with bullets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9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9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63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body" idx="1"/>
          </p:nvPr>
        </p:nvSpPr>
        <p:spPr>
          <a:xfrm>
            <a:off x="404813" y="1283186"/>
            <a:ext cx="8376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1">
  <p:cSld name="Three Content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8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8"/>
          <p:cNvSpPr txBox="1"/>
          <p:nvPr/>
        </p:nvSpPr>
        <p:spPr>
          <a:xfrm>
            <a:off x="264634" y="4828527"/>
            <a:ext cx="384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229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88474" y="429789"/>
            <a:ext cx="8378516" cy="70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00050" y="971552"/>
            <a:ext cx="8286750" cy="362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>
                <a:solidFill>
                  <a:srgbClr val="595959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1600">
                <a:solidFill>
                  <a:srgbClr val="595959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1600">
                <a:solidFill>
                  <a:srgbClr val="595959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1600">
                <a:solidFill>
                  <a:srgbClr val="595959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1600">
                <a:solidFill>
                  <a:srgbClr val="595959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31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aption - Blue">
  <p:cSld name="Title with Caption - Blue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5"/>
          <p:cNvSpPr txBox="1">
            <a:spLocks noGrp="1"/>
          </p:cNvSpPr>
          <p:nvPr>
            <p:ph type="dt" idx="10"/>
          </p:nvPr>
        </p:nvSpPr>
        <p:spPr>
          <a:xfrm>
            <a:off x="405000" y="2392790"/>
            <a:ext cx="20574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3" name="Google Shape;243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5"/>
          <p:cNvSpPr/>
          <p:nvPr/>
        </p:nvSpPr>
        <p:spPr>
          <a:xfrm>
            <a:off x="-147059" y="485989"/>
            <a:ext cx="4875600" cy="48771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850" tIns="21425" rIns="42850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95"/>
          <p:cNvCxnSpPr/>
          <p:nvPr/>
        </p:nvCxnSpPr>
        <p:spPr>
          <a:xfrm>
            <a:off x="917406" y="2976224"/>
            <a:ext cx="2766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95"/>
          <p:cNvSpPr txBox="1">
            <a:spLocks noGrp="1"/>
          </p:cNvSpPr>
          <p:nvPr>
            <p:ph type="body" idx="1"/>
          </p:nvPr>
        </p:nvSpPr>
        <p:spPr>
          <a:xfrm>
            <a:off x="541736" y="1519946"/>
            <a:ext cx="35457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3000"/>
              <a:buNone/>
              <a:defRPr sz="3000" b="1">
                <a:solidFill>
                  <a:srgbClr val="0099CC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95"/>
          <p:cNvSpPr txBox="1">
            <a:spLocks noGrp="1"/>
          </p:cNvSpPr>
          <p:nvPr>
            <p:ph type="body" idx="2"/>
          </p:nvPr>
        </p:nvSpPr>
        <p:spPr>
          <a:xfrm>
            <a:off x="541736" y="3168841"/>
            <a:ext cx="35457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0">
                <a:solidFill>
                  <a:schemeClr val="dk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8" name="Google Shape;248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300" y="400050"/>
            <a:ext cx="1647500" cy="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6"/>
          <p:cNvSpPr/>
          <p:nvPr/>
        </p:nvSpPr>
        <p:spPr>
          <a:xfrm>
            <a:off x="-147059" y="485989"/>
            <a:ext cx="4875600" cy="48771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850" tIns="21425" rIns="42850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6"/>
          <p:cNvSpPr txBox="1">
            <a:spLocks noGrp="1"/>
          </p:cNvSpPr>
          <p:nvPr>
            <p:ph type="body" idx="1"/>
          </p:nvPr>
        </p:nvSpPr>
        <p:spPr>
          <a:xfrm>
            <a:off x="541736" y="1541717"/>
            <a:ext cx="3549000" cy="2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3000"/>
              <a:buNone/>
              <a:defRPr sz="3000" b="1">
                <a:solidFill>
                  <a:srgbClr val="0099CC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3" name="Google Shape;25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300" y="400050"/>
            <a:ext cx="1647500" cy="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with Caption - alternate">
  <p:cSld name="1_Title with Caption - alternate"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2" cy="51421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7"/>
          <p:cNvSpPr txBox="1">
            <a:spLocks noGrp="1"/>
          </p:cNvSpPr>
          <p:nvPr>
            <p:ph type="body" idx="1"/>
          </p:nvPr>
        </p:nvSpPr>
        <p:spPr>
          <a:xfrm>
            <a:off x="532540" y="1411838"/>
            <a:ext cx="77310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97"/>
          <p:cNvSpPr txBox="1">
            <a:spLocks noGrp="1"/>
          </p:cNvSpPr>
          <p:nvPr>
            <p:ph type="body" idx="2"/>
          </p:nvPr>
        </p:nvSpPr>
        <p:spPr>
          <a:xfrm>
            <a:off x="532540" y="2768897"/>
            <a:ext cx="77310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400"/>
              <a:buNone/>
              <a:defRPr sz="2400" b="1" i="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Blue">
  <p:cSld name="Section Header - Blue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8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98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headshot">
  <p:cSld name="single headshot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9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99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9"/>
          <p:cNvSpPr>
            <a:spLocks noGrp="1"/>
          </p:cNvSpPr>
          <p:nvPr>
            <p:ph type="pic" idx="2"/>
          </p:nvPr>
        </p:nvSpPr>
        <p:spPr>
          <a:xfrm>
            <a:off x="1475588" y="1554480"/>
            <a:ext cx="1877400" cy="232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67" name="Google Shape;267;p99"/>
          <p:cNvSpPr txBox="1">
            <a:spLocks noGrp="1"/>
          </p:cNvSpPr>
          <p:nvPr>
            <p:ph type="body" idx="1"/>
          </p:nvPr>
        </p:nvSpPr>
        <p:spPr>
          <a:xfrm>
            <a:off x="3535554" y="1554481"/>
            <a:ext cx="42141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headshots">
  <p:cSld name="two headshots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0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00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0"/>
          <p:cNvSpPr>
            <a:spLocks noGrp="1"/>
          </p:cNvSpPr>
          <p:nvPr>
            <p:ph type="pic" idx="2"/>
          </p:nvPr>
        </p:nvSpPr>
        <p:spPr>
          <a:xfrm>
            <a:off x="4799305" y="1530222"/>
            <a:ext cx="1744200" cy="217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3" name="Google Shape;273;p100"/>
          <p:cNvSpPr txBox="1">
            <a:spLocks noGrp="1"/>
          </p:cNvSpPr>
          <p:nvPr>
            <p:ph type="body" idx="1"/>
          </p:nvPr>
        </p:nvSpPr>
        <p:spPr>
          <a:xfrm>
            <a:off x="2296844" y="1530221"/>
            <a:ext cx="21090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00"/>
          <p:cNvSpPr>
            <a:spLocks noGrp="1"/>
          </p:cNvSpPr>
          <p:nvPr>
            <p:ph type="pic" idx="3"/>
          </p:nvPr>
        </p:nvSpPr>
        <p:spPr>
          <a:xfrm>
            <a:off x="405001" y="1530222"/>
            <a:ext cx="1744200" cy="217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75" name="Google Shape;275;p100"/>
          <p:cNvSpPr txBox="1">
            <a:spLocks noGrp="1"/>
          </p:cNvSpPr>
          <p:nvPr>
            <p:ph type="body" idx="4"/>
          </p:nvPr>
        </p:nvSpPr>
        <p:spPr>
          <a:xfrm>
            <a:off x="6691934" y="1530222"/>
            <a:ext cx="21090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with Caption - alternate">
  <p:cSld name="1_Title with Caption - alternat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17" cy="514215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532540" y="1411838"/>
            <a:ext cx="77310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body" idx="2"/>
          </p:nvPr>
        </p:nvSpPr>
        <p:spPr>
          <a:xfrm>
            <a:off x="532540" y="2768897"/>
            <a:ext cx="77310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400"/>
              <a:buNone/>
              <a:defRPr sz="2400" b="1" i="0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headshots">
  <p:cSld name="three headshots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1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01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1"/>
          <p:cNvSpPr>
            <a:spLocks noGrp="1"/>
          </p:cNvSpPr>
          <p:nvPr>
            <p:ph type="pic" idx="2"/>
          </p:nvPr>
        </p:nvSpPr>
        <p:spPr>
          <a:xfrm>
            <a:off x="1504623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1" name="Google Shape;281;p101"/>
          <p:cNvSpPr>
            <a:spLocks noGrp="1"/>
          </p:cNvSpPr>
          <p:nvPr>
            <p:ph type="pic" idx="3"/>
          </p:nvPr>
        </p:nvSpPr>
        <p:spPr>
          <a:xfrm>
            <a:off x="3751091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2" name="Google Shape;282;p101"/>
          <p:cNvSpPr>
            <a:spLocks noGrp="1"/>
          </p:cNvSpPr>
          <p:nvPr>
            <p:ph type="pic" idx="4"/>
          </p:nvPr>
        </p:nvSpPr>
        <p:spPr>
          <a:xfrm>
            <a:off x="6020589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3" name="Google Shape;283;p101"/>
          <p:cNvSpPr txBox="1">
            <a:spLocks noGrp="1"/>
          </p:cNvSpPr>
          <p:nvPr>
            <p:ph type="body" idx="1"/>
          </p:nvPr>
        </p:nvSpPr>
        <p:spPr>
          <a:xfrm>
            <a:off x="1511435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101"/>
          <p:cNvSpPr txBox="1">
            <a:spLocks noGrp="1"/>
          </p:cNvSpPr>
          <p:nvPr>
            <p:ph type="body" idx="5"/>
          </p:nvPr>
        </p:nvSpPr>
        <p:spPr>
          <a:xfrm>
            <a:off x="3750603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101"/>
          <p:cNvSpPr txBox="1">
            <a:spLocks noGrp="1"/>
          </p:cNvSpPr>
          <p:nvPr>
            <p:ph type="body" idx="6"/>
          </p:nvPr>
        </p:nvSpPr>
        <p:spPr>
          <a:xfrm>
            <a:off x="6020346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headshots">
  <p:cSld name="4 headshots"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02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02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2"/>
          <p:cNvSpPr>
            <a:spLocks noGrp="1"/>
          </p:cNvSpPr>
          <p:nvPr>
            <p:ph type="pic" idx="2"/>
          </p:nvPr>
        </p:nvSpPr>
        <p:spPr>
          <a:xfrm>
            <a:off x="405001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1" name="Google Shape;291;p102"/>
          <p:cNvSpPr>
            <a:spLocks noGrp="1"/>
          </p:cNvSpPr>
          <p:nvPr>
            <p:ph type="pic" idx="3"/>
          </p:nvPr>
        </p:nvSpPr>
        <p:spPr>
          <a:xfrm>
            <a:off x="2651469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2" name="Google Shape;292;p102"/>
          <p:cNvSpPr>
            <a:spLocks noGrp="1"/>
          </p:cNvSpPr>
          <p:nvPr>
            <p:ph type="pic" idx="4"/>
          </p:nvPr>
        </p:nvSpPr>
        <p:spPr>
          <a:xfrm>
            <a:off x="4920967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3" name="Google Shape;293;p102"/>
          <p:cNvSpPr txBox="1">
            <a:spLocks noGrp="1"/>
          </p:cNvSpPr>
          <p:nvPr>
            <p:ph type="body" idx="1"/>
          </p:nvPr>
        </p:nvSpPr>
        <p:spPr>
          <a:xfrm>
            <a:off x="411812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02"/>
          <p:cNvSpPr txBox="1">
            <a:spLocks noGrp="1"/>
          </p:cNvSpPr>
          <p:nvPr>
            <p:ph type="body" idx="5"/>
          </p:nvPr>
        </p:nvSpPr>
        <p:spPr>
          <a:xfrm>
            <a:off x="2650981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102"/>
          <p:cNvSpPr txBox="1">
            <a:spLocks noGrp="1"/>
          </p:cNvSpPr>
          <p:nvPr>
            <p:ph type="body" idx="6"/>
          </p:nvPr>
        </p:nvSpPr>
        <p:spPr>
          <a:xfrm>
            <a:off x="4920724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102"/>
          <p:cNvSpPr>
            <a:spLocks noGrp="1"/>
          </p:cNvSpPr>
          <p:nvPr>
            <p:ph type="pic" idx="7"/>
          </p:nvPr>
        </p:nvSpPr>
        <p:spPr>
          <a:xfrm>
            <a:off x="7186824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97" name="Google Shape;297;p102"/>
          <p:cNvSpPr txBox="1">
            <a:spLocks noGrp="1"/>
          </p:cNvSpPr>
          <p:nvPr>
            <p:ph type="body" idx="8"/>
          </p:nvPr>
        </p:nvSpPr>
        <p:spPr>
          <a:xfrm>
            <a:off x="7186826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ntent">
  <p:cSld name="Title with conten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3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3"/>
          <p:cNvSpPr txBox="1">
            <a:spLocks noGrp="1"/>
          </p:cNvSpPr>
          <p:nvPr>
            <p:ph type="body" idx="1"/>
          </p:nvPr>
        </p:nvSpPr>
        <p:spPr>
          <a:xfrm>
            <a:off x="404813" y="1295400"/>
            <a:ext cx="8396400" cy="3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4"/>
          <p:cNvSpPr txBox="1">
            <a:spLocks noGrp="1"/>
          </p:cNvSpPr>
          <p:nvPr>
            <p:ph type="body" idx="1"/>
          </p:nvPr>
        </p:nvSpPr>
        <p:spPr>
          <a:xfrm>
            <a:off x="404813" y="400050"/>
            <a:ext cx="40380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700"/>
              <a:buNone/>
              <a:defRPr sz="2700" b="1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104"/>
          <p:cNvSpPr txBox="1">
            <a:spLocks noGrp="1"/>
          </p:cNvSpPr>
          <p:nvPr>
            <p:ph type="body" idx="2"/>
          </p:nvPr>
        </p:nvSpPr>
        <p:spPr>
          <a:xfrm>
            <a:off x="4724904" y="400050"/>
            <a:ext cx="40758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2700"/>
              <a:buNone/>
              <a:defRPr sz="2700" b="1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5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838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05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105"/>
          <p:cNvSpPr txBox="1">
            <a:spLocks noGrp="1"/>
          </p:cNvSpPr>
          <p:nvPr>
            <p:ph type="body" idx="2"/>
          </p:nvPr>
        </p:nvSpPr>
        <p:spPr>
          <a:xfrm>
            <a:off x="3273494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105"/>
          <p:cNvSpPr txBox="1">
            <a:spLocks noGrp="1"/>
          </p:cNvSpPr>
          <p:nvPr>
            <p:ph type="body" idx="3"/>
          </p:nvPr>
        </p:nvSpPr>
        <p:spPr>
          <a:xfrm>
            <a:off x="6142175" y="1285875"/>
            <a:ext cx="26355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5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 column">
  <p:cSld name="Three picture colum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06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06"/>
          <p:cNvSpPr>
            <a:spLocks noGrp="1"/>
          </p:cNvSpPr>
          <p:nvPr>
            <p:ph type="pic" idx="2"/>
          </p:nvPr>
        </p:nvSpPr>
        <p:spPr>
          <a:xfrm>
            <a:off x="404813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6" name="Google Shape;316;p106"/>
          <p:cNvSpPr>
            <a:spLocks noGrp="1"/>
          </p:cNvSpPr>
          <p:nvPr>
            <p:ph type="pic" idx="3"/>
          </p:nvPr>
        </p:nvSpPr>
        <p:spPr>
          <a:xfrm>
            <a:off x="3253978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7" name="Google Shape;317;p106"/>
          <p:cNvSpPr>
            <a:spLocks noGrp="1"/>
          </p:cNvSpPr>
          <p:nvPr>
            <p:ph type="pic" idx="4"/>
          </p:nvPr>
        </p:nvSpPr>
        <p:spPr>
          <a:xfrm>
            <a:off x="6142672" y="1285875"/>
            <a:ext cx="2636100" cy="334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07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07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07"/>
          <p:cNvSpPr txBox="1">
            <a:spLocks noGrp="1"/>
          </p:cNvSpPr>
          <p:nvPr>
            <p:ph type="body" idx="2"/>
          </p:nvPr>
        </p:nvSpPr>
        <p:spPr>
          <a:xfrm>
            <a:off x="4927187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08"/>
          <p:cNvSpPr>
            <a:spLocks noGrp="1"/>
          </p:cNvSpPr>
          <p:nvPr>
            <p:ph type="pic" idx="2"/>
          </p:nvPr>
        </p:nvSpPr>
        <p:spPr>
          <a:xfrm>
            <a:off x="4412456" y="0"/>
            <a:ext cx="4731600" cy="46293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6" name="Google Shape;326;p108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38559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08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chemeClr val="l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9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38559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09"/>
          <p:cNvSpPr txBox="1">
            <a:spLocks noGrp="1"/>
          </p:cNvSpPr>
          <p:nvPr>
            <p:ph type="body" idx="1"/>
          </p:nvPr>
        </p:nvSpPr>
        <p:spPr>
          <a:xfrm>
            <a:off x="404813" y="1285875"/>
            <a:ext cx="3856200" cy="3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109"/>
          <p:cNvSpPr txBox="1">
            <a:spLocks noGrp="1"/>
          </p:cNvSpPr>
          <p:nvPr>
            <p:ph type="body" idx="2"/>
          </p:nvPr>
        </p:nvSpPr>
        <p:spPr>
          <a:xfrm>
            <a:off x="4442222" y="405000"/>
            <a:ext cx="43590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with bullets">
  <p:cSld name="Header with bullets"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0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63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10"/>
          <p:cNvSpPr txBox="1">
            <a:spLocks noGrp="1"/>
          </p:cNvSpPr>
          <p:nvPr>
            <p:ph type="body" idx="1"/>
          </p:nvPr>
        </p:nvSpPr>
        <p:spPr>
          <a:xfrm>
            <a:off x="404813" y="1283186"/>
            <a:ext cx="8376300" cy="3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range">
  <p:cSld name="Section Header - Orang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2"/>
          <p:cNvPicPr preferRelativeResize="0"/>
          <p:nvPr/>
        </p:nvPicPr>
        <p:blipFill rotWithShape="1">
          <a:blip r:embed="rId2">
            <a:alphaModFix/>
          </a:blip>
          <a:srcRect b="-10"/>
          <a:stretch/>
        </p:blipFill>
        <p:spPr>
          <a:xfrm>
            <a:off x="0" y="670"/>
            <a:ext cx="9141619" cy="514283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2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 b="1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550" y="4704125"/>
            <a:ext cx="756925" cy="3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1"/>
          <p:cNvSpPr>
            <a:spLocks noGrp="1"/>
          </p:cNvSpPr>
          <p:nvPr>
            <p:ph type="pic" idx="2"/>
          </p:nvPr>
        </p:nvSpPr>
        <p:spPr>
          <a:xfrm>
            <a:off x="2751" y="1"/>
            <a:ext cx="9144000" cy="45879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39" name="Google Shape;339;p111"/>
          <p:cNvSpPr txBox="1">
            <a:spLocks noGrp="1"/>
          </p:cNvSpPr>
          <p:nvPr>
            <p:ph type="title"/>
          </p:nvPr>
        </p:nvSpPr>
        <p:spPr>
          <a:xfrm>
            <a:off x="404999" y="4015223"/>
            <a:ext cx="837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12"/>
          <p:cNvSpPr txBox="1">
            <a:spLocks noGrp="1"/>
          </p:cNvSpPr>
          <p:nvPr>
            <p:ph type="title"/>
          </p:nvPr>
        </p:nvSpPr>
        <p:spPr>
          <a:xfrm>
            <a:off x="1157140" y="1041310"/>
            <a:ext cx="6829800" cy="21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12"/>
          <p:cNvSpPr txBox="1">
            <a:spLocks noGrp="1"/>
          </p:cNvSpPr>
          <p:nvPr>
            <p:ph type="body" idx="1"/>
          </p:nvPr>
        </p:nvSpPr>
        <p:spPr>
          <a:xfrm>
            <a:off x="1159669" y="3492103"/>
            <a:ext cx="68295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1500"/>
              <a:buNone/>
              <a:defRPr sz="1500">
                <a:solidFill>
                  <a:srgbClr val="0099C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99CC"/>
              </a:buClr>
              <a:buSzPts val="1400"/>
              <a:buNone/>
              <a:defRPr sz="1400">
                <a:solidFill>
                  <a:srgbClr val="0099C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20" cy="464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de">
  <p:cSld name="no cod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Orange">
  <p:cSld name="Section Header - Orange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5"/>
          <p:cNvPicPr preferRelativeResize="0"/>
          <p:nvPr/>
        </p:nvPicPr>
        <p:blipFill rotWithShape="1">
          <a:blip r:embed="rId2">
            <a:alphaModFix/>
          </a:blip>
          <a:srcRect b="-10"/>
          <a:stretch/>
        </p:blipFill>
        <p:spPr>
          <a:xfrm>
            <a:off x="0" y="670"/>
            <a:ext cx="9141620" cy="5142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5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 b="1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50" name="Google Shape;350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550" y="4704125"/>
            <a:ext cx="756925" cy="3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7" name="Google Shape;357;p1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8" name="Google Shape;358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1" name="Google Shape;361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9" name="Google Shape;369;p1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0" name="Google Shape;370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">
  <p:cSld name="Title Slide - White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7" name="Google Shape;377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4" name="Google Shape;384;p1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5" name="Google Shape;385;p1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9" name="Google Shape;389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0"/>
            <a:ext cx="9141619" cy="51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4"/>
          <p:cNvSpPr/>
          <p:nvPr/>
        </p:nvSpPr>
        <p:spPr>
          <a:xfrm>
            <a:off x="-147059" y="485989"/>
            <a:ext cx="4875600" cy="4877100"/>
          </a:xfrm>
          <a:prstGeom prst="ellipse">
            <a:avLst/>
          </a:prstGeom>
          <a:solidFill>
            <a:schemeClr val="lt1"/>
          </a:solidFill>
          <a:ln w="50800" cap="flat" cmpd="sng">
            <a:solidFill>
              <a:srgbClr val="009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2850" tIns="21425" rIns="42850" bIns="2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1"/>
          </p:nvPr>
        </p:nvSpPr>
        <p:spPr>
          <a:xfrm>
            <a:off x="541736" y="1541717"/>
            <a:ext cx="3549000" cy="2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99CC"/>
              </a:buClr>
              <a:buSzPts val="3000"/>
              <a:buNone/>
              <a:defRPr sz="3000" b="1">
                <a:solidFill>
                  <a:srgbClr val="0099CC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>
                <a:solidFill>
                  <a:srgbClr val="F2F2F2"/>
                </a:solidFill>
              </a:defRPr>
            </a:lvl2pPr>
            <a:lvl3pPr marL="1371600" lvl="2" indent="-228600" algn="ctr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300" y="400050"/>
            <a:ext cx="1647500" cy="7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headshot">
  <p:cSld name="single headshot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5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5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5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5"/>
          <p:cNvSpPr>
            <a:spLocks noGrp="1"/>
          </p:cNvSpPr>
          <p:nvPr>
            <p:ph type="pic" idx="2"/>
          </p:nvPr>
        </p:nvSpPr>
        <p:spPr>
          <a:xfrm>
            <a:off x="1475588" y="1554480"/>
            <a:ext cx="1877400" cy="232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3535554" y="1554481"/>
            <a:ext cx="42141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headshots">
  <p:cSld name="two headshots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6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6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6"/>
          <p:cNvSpPr>
            <a:spLocks noGrp="1"/>
          </p:cNvSpPr>
          <p:nvPr>
            <p:ph type="pic" idx="2"/>
          </p:nvPr>
        </p:nvSpPr>
        <p:spPr>
          <a:xfrm>
            <a:off x="4799305" y="1530222"/>
            <a:ext cx="1744200" cy="217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76"/>
          <p:cNvSpPr txBox="1">
            <a:spLocks noGrp="1"/>
          </p:cNvSpPr>
          <p:nvPr>
            <p:ph type="body" idx="1"/>
          </p:nvPr>
        </p:nvSpPr>
        <p:spPr>
          <a:xfrm>
            <a:off x="2296844" y="1530221"/>
            <a:ext cx="21090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3"/>
          </p:nvPr>
        </p:nvSpPr>
        <p:spPr>
          <a:xfrm>
            <a:off x="405001" y="1530222"/>
            <a:ext cx="1744200" cy="2173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4"/>
          </p:nvPr>
        </p:nvSpPr>
        <p:spPr>
          <a:xfrm>
            <a:off x="6691934" y="1530222"/>
            <a:ext cx="2109000" cy="21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headshots">
  <p:cSld name="three headshots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7"/>
          <p:cNvPicPr preferRelativeResize="0"/>
          <p:nvPr/>
        </p:nvPicPr>
        <p:blipFill rotWithShape="1">
          <a:blip r:embed="rId2">
            <a:alphaModFix/>
          </a:blip>
          <a:srcRect b="9615"/>
          <a:stretch/>
        </p:blipFill>
        <p:spPr>
          <a:xfrm>
            <a:off x="0" y="670"/>
            <a:ext cx="9141619" cy="464752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7"/>
          <p:cNvSpPr txBox="1">
            <a:spLocks noGrp="1"/>
          </p:cNvSpPr>
          <p:nvPr>
            <p:ph type="title"/>
          </p:nvPr>
        </p:nvSpPr>
        <p:spPr>
          <a:xfrm>
            <a:off x="405001" y="405001"/>
            <a:ext cx="83961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>
                <a:solidFill>
                  <a:srgbClr val="009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7"/>
          <p:cNvSpPr txBox="1"/>
          <p:nvPr/>
        </p:nvSpPr>
        <p:spPr>
          <a:xfrm>
            <a:off x="3421254" y="1440181"/>
            <a:ext cx="4214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7"/>
          <p:cNvSpPr>
            <a:spLocks noGrp="1"/>
          </p:cNvSpPr>
          <p:nvPr>
            <p:ph type="pic" idx="2"/>
          </p:nvPr>
        </p:nvSpPr>
        <p:spPr>
          <a:xfrm>
            <a:off x="1504623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4" name="Google Shape;74;p77"/>
          <p:cNvSpPr>
            <a:spLocks noGrp="1"/>
          </p:cNvSpPr>
          <p:nvPr>
            <p:ph type="pic" idx="3"/>
          </p:nvPr>
        </p:nvSpPr>
        <p:spPr>
          <a:xfrm>
            <a:off x="3751091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5" name="Google Shape;75;p77"/>
          <p:cNvSpPr>
            <a:spLocks noGrp="1"/>
          </p:cNvSpPr>
          <p:nvPr>
            <p:ph type="pic" idx="4"/>
          </p:nvPr>
        </p:nvSpPr>
        <p:spPr>
          <a:xfrm>
            <a:off x="6020589" y="1339158"/>
            <a:ext cx="1614300" cy="2080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77"/>
          <p:cNvSpPr txBox="1">
            <a:spLocks noGrp="1"/>
          </p:cNvSpPr>
          <p:nvPr>
            <p:ph type="body" idx="1"/>
          </p:nvPr>
        </p:nvSpPr>
        <p:spPr>
          <a:xfrm>
            <a:off x="1511435" y="3507605"/>
            <a:ext cx="16080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body" idx="5"/>
          </p:nvPr>
        </p:nvSpPr>
        <p:spPr>
          <a:xfrm>
            <a:off x="3750603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7"/>
          <p:cNvSpPr txBox="1">
            <a:spLocks noGrp="1"/>
          </p:cNvSpPr>
          <p:nvPr>
            <p:ph type="body" idx="6"/>
          </p:nvPr>
        </p:nvSpPr>
        <p:spPr>
          <a:xfrm>
            <a:off x="6020346" y="3507605"/>
            <a:ext cx="16149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marL="1371600" lvl="2" indent="-311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05000" y="1285876"/>
            <a:ext cx="83787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/>
          <p:nvPr/>
        </p:nvSpPr>
        <p:spPr>
          <a:xfrm>
            <a:off x="493968" y="4828526"/>
            <a:ext cx="4957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© 2023 Akamai | Confidential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48"/>
          <p:cNvSpPr txBox="1"/>
          <p:nvPr/>
        </p:nvSpPr>
        <p:spPr>
          <a:xfrm>
            <a:off x="264634" y="4828527"/>
            <a:ext cx="384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4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4550" y="4704125"/>
            <a:ext cx="756925" cy="34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728" r:id="rId21"/>
    <p:sldLayoutId id="214748372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5544">
          <p15:clr>
            <a:srgbClr val="F26B43"/>
          </p15:clr>
        </p15:guide>
        <p15:guide id="3" orient="horz" pos="291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orient="horz" pos="252">
          <p15:clr>
            <a:srgbClr val="F26B43"/>
          </p15:clr>
        </p15:guide>
        <p15:guide id="6" orient="horz" pos="702">
          <p15:clr>
            <a:srgbClr val="F26B43"/>
          </p15:clr>
        </p15:guide>
        <p15:guide id="7" orient="horz" pos="810">
          <p15:clr>
            <a:srgbClr val="F26B43"/>
          </p15:clr>
        </p15:guide>
        <p15:guide id="8" pos="2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9"/>
          <p:cNvSpPr txBox="1">
            <a:spLocks noGrp="1"/>
          </p:cNvSpPr>
          <p:nvPr>
            <p:ph type="title"/>
          </p:nvPr>
        </p:nvSpPr>
        <p:spPr>
          <a:xfrm>
            <a:off x="405000" y="405001"/>
            <a:ext cx="83787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0099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69"/>
          <p:cNvSpPr txBox="1">
            <a:spLocks noGrp="1"/>
          </p:cNvSpPr>
          <p:nvPr>
            <p:ph type="body" idx="1"/>
          </p:nvPr>
        </p:nvSpPr>
        <p:spPr>
          <a:xfrm>
            <a:off x="405000" y="1285876"/>
            <a:ext cx="83787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69"/>
          <p:cNvSpPr txBox="1"/>
          <p:nvPr/>
        </p:nvSpPr>
        <p:spPr>
          <a:xfrm>
            <a:off x="493968" y="4828526"/>
            <a:ext cx="49575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© 2023 Akamai | Confidential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9"/>
          <p:cNvSpPr txBox="1"/>
          <p:nvPr/>
        </p:nvSpPr>
        <p:spPr>
          <a:xfrm>
            <a:off x="264634" y="4828527"/>
            <a:ext cx="384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6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4550" y="4704125"/>
            <a:ext cx="756925" cy="34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5544">
          <p15:clr>
            <a:srgbClr val="F26B43"/>
          </p15:clr>
        </p15:guide>
        <p15:guide id="3" orient="horz" pos="291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orient="horz" pos="252">
          <p15:clr>
            <a:srgbClr val="F26B43"/>
          </p15:clr>
        </p15:guide>
        <p15:guide id="6" orient="horz" pos="702">
          <p15:clr>
            <a:srgbClr val="F26B43"/>
          </p15:clr>
        </p15:guide>
        <p15:guide id="7" orient="horz" pos="810">
          <p15:clr>
            <a:srgbClr val="F26B43"/>
          </p15:clr>
        </p15:guide>
        <p15:guide id="8" pos="2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"/>
          <p:cNvSpPr txBox="1">
            <a:spLocks noGrp="1"/>
          </p:cNvSpPr>
          <p:nvPr>
            <p:ph type="body" idx="1"/>
          </p:nvPr>
        </p:nvSpPr>
        <p:spPr>
          <a:xfrm>
            <a:off x="901602" y="1882910"/>
            <a:ext cx="26592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None/>
            </a:pPr>
            <a:r>
              <a:rPr lang="en-GB" sz="3500" dirty="0"/>
              <a:t>How Ready is the global DNS for IPv6?</a:t>
            </a:r>
            <a:endParaRPr sz="3500" dirty="0"/>
          </a:p>
        </p:txBody>
      </p:sp>
      <p:sp>
        <p:nvSpPr>
          <p:cNvPr id="429" name="Google Shape;429;p5"/>
          <p:cNvSpPr txBox="1">
            <a:spLocks noGrp="1"/>
          </p:cNvSpPr>
          <p:nvPr>
            <p:ph type="body" idx="2"/>
          </p:nvPr>
        </p:nvSpPr>
        <p:spPr>
          <a:xfrm>
            <a:off x="901602" y="3119581"/>
            <a:ext cx="26592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-US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</a:rPr>
              <a:t>Ralf Weber</a:t>
            </a:r>
            <a:endParaRPr sz="17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 sz="1300" i="1" dirty="0">
                <a:solidFill>
                  <a:schemeClr val="accent4"/>
                </a:solidFill>
              </a:rPr>
              <a:t>16.2.2023</a:t>
            </a:r>
            <a:endParaRPr sz="1300" i="1" dirty="0">
              <a:solidFill>
                <a:schemeClr val="accent4"/>
              </a:solidFill>
            </a:endParaRPr>
          </a:p>
        </p:txBody>
      </p:sp>
      <p:pic>
        <p:nvPicPr>
          <p:cNvPr id="430" name="Google Shape;430;p5"/>
          <p:cNvPicPr preferRelativeResize="0">
            <a:picLocks noChangeAspect="1"/>
          </p:cNvPicPr>
          <p:nvPr/>
        </p:nvPicPr>
        <p:blipFill rotWithShape="1">
          <a:blip r:embed="rId3"/>
          <a:srcRect l="39875" t="16958" r="13869" b="12117"/>
          <a:stretch/>
        </p:blipFill>
        <p:spPr>
          <a:xfrm rot="16200000">
            <a:off x="3782404" y="3290905"/>
            <a:ext cx="1323234" cy="1353239"/>
          </a:xfrm>
          <a:prstGeom prst="ellipse">
            <a:avLst/>
          </a:prstGeom>
          <a:noFill/>
          <a:ln w="38100" cap="flat" cmpd="sng">
            <a:solidFill>
              <a:srgbClr val="009CD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4157-758E-9865-4249-358A844D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Looking through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2E07-583C-ECDD-FBF6-87162BD14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Using 100 instances to crawl through data</a:t>
            </a:r>
          </a:p>
          <a:p>
            <a:r>
              <a:rPr lang="en-DE" dirty="0"/>
              <a:t>Discovering zone cuts from 2 billion FQDNs took two weeks</a:t>
            </a:r>
          </a:p>
          <a:p>
            <a:pPr lvl="1"/>
            <a:r>
              <a:rPr lang="en-DE" dirty="0"/>
              <a:t>No DNSSEC, 0x20 or qname minisation </a:t>
            </a:r>
          </a:p>
          <a:p>
            <a:r>
              <a:rPr lang="en-DE" dirty="0"/>
              <a:t>Discovering resolution results for 86 million domains took 11 days</a:t>
            </a:r>
          </a:p>
          <a:p>
            <a:pPr lvl="1"/>
            <a:r>
              <a:rPr lang="en-DE" dirty="0"/>
              <a:t>Three resolution attempts (dual stack, v4, v6)</a:t>
            </a:r>
          </a:p>
          <a:p>
            <a:pPr lvl="1"/>
            <a:r>
              <a:rPr lang="en-DE" dirty="0"/>
              <a:t>Failed queries take much longer then successful</a:t>
            </a:r>
          </a:p>
          <a:p>
            <a:r>
              <a:rPr lang="en-DE" dirty="0"/>
              <a:t>DNS is dynamic</a:t>
            </a:r>
          </a:p>
          <a:p>
            <a:pPr lvl="1"/>
            <a:r>
              <a:rPr lang="en-DE" dirty="0"/>
              <a:t>4.7 million delegated domains SERVFAIL (4,781,809)</a:t>
            </a:r>
          </a:p>
          <a:p>
            <a:pPr lvl="1"/>
            <a:r>
              <a:rPr lang="en-DE" dirty="0"/>
              <a:t>2 million no longer exist – NXDomain (1,942,818)</a:t>
            </a:r>
          </a:p>
          <a:p>
            <a:pPr lvl="1"/>
            <a:r>
              <a:rPr lang="en-DE" dirty="0"/>
              <a:t>80 millions to consider (79,265,244)</a:t>
            </a:r>
          </a:p>
        </p:txBody>
      </p:sp>
    </p:spTree>
    <p:extLst>
      <p:ext uri="{BB962C8B-B14F-4D97-AF65-F5344CB8AC3E}">
        <p14:creationId xmlns:p14="http://schemas.microsoft.com/office/powerpoint/2010/main" val="353786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CAF3-0E36-CE58-85AB-CA2CDB1A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results are in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3928FA-C3E4-436C-FE76-FA5A288A2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740778"/>
              </p:ext>
            </p:extLst>
          </p:nvPr>
        </p:nvGraphicFramePr>
        <p:xfrm>
          <a:off x="360613" y="1137335"/>
          <a:ext cx="3856200" cy="33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931CB0C-99DA-878A-C1AA-C9CC96D69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8395"/>
              </p:ext>
            </p:extLst>
          </p:nvPr>
        </p:nvGraphicFramePr>
        <p:xfrm>
          <a:off x="4572000" y="1112701"/>
          <a:ext cx="3856200" cy="33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67050A-D2C1-F295-C900-B717D9CF2996}"/>
              </a:ext>
            </a:extLst>
          </p:cNvPr>
          <p:cNvCxnSpPr>
            <a:cxnSpLocks/>
          </p:cNvCxnSpPr>
          <p:nvPr/>
        </p:nvCxnSpPr>
        <p:spPr>
          <a:xfrm flipH="1">
            <a:off x="2288713" y="1000072"/>
            <a:ext cx="1457569" cy="629945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BC12EC-189D-490D-FBD9-B1745CC2CB25}"/>
              </a:ext>
            </a:extLst>
          </p:cNvPr>
          <p:cNvSpPr txBox="1"/>
          <p:nvPr/>
        </p:nvSpPr>
        <p:spPr>
          <a:xfrm>
            <a:off x="3617459" y="524101"/>
            <a:ext cx="108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337 domains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9CD6FE-8DB9-EC4C-A19E-1EE12D74F2F1}"/>
              </a:ext>
            </a:extLst>
          </p:cNvPr>
          <p:cNvCxnSpPr>
            <a:cxnSpLocks/>
          </p:cNvCxnSpPr>
          <p:nvPr/>
        </p:nvCxnSpPr>
        <p:spPr>
          <a:xfrm>
            <a:off x="5629995" y="900431"/>
            <a:ext cx="870105" cy="741961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01F4BE-81F7-3357-F9D7-6B9D032182F3}"/>
              </a:ext>
            </a:extLst>
          </p:cNvPr>
          <p:cNvSpPr txBox="1"/>
          <p:nvPr/>
        </p:nvSpPr>
        <p:spPr>
          <a:xfrm>
            <a:off x="4714825" y="425988"/>
            <a:ext cx="108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413654 queries</a:t>
            </a:r>
          </a:p>
        </p:txBody>
      </p:sp>
    </p:spTree>
    <p:extLst>
      <p:ext uri="{BB962C8B-B14F-4D97-AF65-F5344CB8AC3E}">
        <p14:creationId xmlns:p14="http://schemas.microsoft.com/office/powerpoint/2010/main" val="269856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4778-DF99-2EE5-EDBE-7367A1A7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Looking at TLDs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718D-F077-7959-AE7A-F9118D7A7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1283186"/>
            <a:ext cx="4542744" cy="3345900"/>
          </a:xfrm>
        </p:spPr>
        <p:txBody>
          <a:bodyPr/>
          <a:lstStyle/>
          <a:p>
            <a:r>
              <a:rPr lang="en-DE" dirty="0"/>
              <a:t>Most TLDs support IPv6</a:t>
            </a:r>
          </a:p>
          <a:p>
            <a:pPr lvl="1"/>
            <a:r>
              <a:rPr lang="en-DE" dirty="0"/>
              <a:t>1477 observed</a:t>
            </a:r>
          </a:p>
          <a:p>
            <a:pPr lvl="1"/>
            <a:r>
              <a:rPr lang="en-DE" dirty="0"/>
              <a:t>23 are I</a:t>
            </a:r>
            <a:r>
              <a:rPr lang="en-GB" dirty="0"/>
              <a:t>Pv4 only</a:t>
            </a:r>
          </a:p>
          <a:p>
            <a:r>
              <a:rPr lang="en-GB" dirty="0"/>
              <a:t>Common TLDs are most popular</a:t>
            </a:r>
          </a:p>
          <a:p>
            <a:pPr lvl="1"/>
            <a:r>
              <a:rPr lang="en-GB" dirty="0"/>
              <a:t>Most common</a:t>
            </a:r>
          </a:p>
          <a:p>
            <a:pPr lvl="2"/>
            <a:r>
              <a:rPr lang="en-GB" dirty="0"/>
              <a:t>Com</a:t>
            </a:r>
          </a:p>
          <a:p>
            <a:pPr lvl="2"/>
            <a:r>
              <a:rPr lang="en-GB" dirty="0"/>
              <a:t>Net</a:t>
            </a:r>
          </a:p>
          <a:p>
            <a:pPr lvl="2"/>
            <a:r>
              <a:rPr lang="en-GB" dirty="0"/>
              <a:t>Org</a:t>
            </a:r>
          </a:p>
          <a:p>
            <a:pPr lvl="2"/>
            <a:r>
              <a:rPr lang="en-GB" dirty="0"/>
              <a:t>Io</a:t>
            </a:r>
          </a:p>
          <a:p>
            <a:pPr lvl="2"/>
            <a:r>
              <a:rPr lang="en-GB" dirty="0" err="1"/>
              <a:t>Hk</a:t>
            </a:r>
            <a:endParaRPr lang="en-DE" dirty="0"/>
          </a:p>
          <a:p>
            <a:r>
              <a:rPr lang="en-DE" dirty="0"/>
              <a:t>Failed TLDs -&gt;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BC1B4-0A02-D5DB-FD81-90D189182729}"/>
              </a:ext>
            </a:extLst>
          </p:cNvPr>
          <p:cNvSpPr txBox="1"/>
          <p:nvPr/>
        </p:nvSpPr>
        <p:spPr>
          <a:xfrm>
            <a:off x="5690508" y="47982"/>
            <a:ext cx="29391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to.</a:t>
            </a:r>
          </a:p>
          <a:p>
            <a:r>
              <a:rPr lang="en-GB" b="1" dirty="0"/>
              <a:t>sl.</a:t>
            </a:r>
          </a:p>
          <a:p>
            <a:r>
              <a:rPr lang="en-GB" b="1" dirty="0" err="1"/>
              <a:t>mp</a:t>
            </a:r>
            <a:r>
              <a:rPr lang="en-GB" b="1" dirty="0"/>
              <a:t>.</a:t>
            </a:r>
          </a:p>
          <a:p>
            <a:r>
              <a:rPr lang="en-GB" b="1" dirty="0"/>
              <a:t>cd.</a:t>
            </a:r>
          </a:p>
          <a:p>
            <a:r>
              <a:rPr lang="en-GB" b="1" dirty="0" err="1"/>
              <a:t>uz</a:t>
            </a:r>
            <a:r>
              <a:rPr lang="en-GB" b="1" dirty="0"/>
              <a:t>.</a:t>
            </a:r>
          </a:p>
          <a:p>
            <a:r>
              <a:rPr lang="en-GB" b="1" dirty="0" err="1"/>
              <a:t>dj</a:t>
            </a:r>
            <a:r>
              <a:rPr lang="en-GB" b="1" dirty="0"/>
              <a:t>.</a:t>
            </a:r>
          </a:p>
          <a:p>
            <a:r>
              <a:rPr lang="en-GB" b="1" dirty="0"/>
              <a:t>ck.</a:t>
            </a:r>
          </a:p>
          <a:p>
            <a:r>
              <a:rPr lang="en-GB" b="1" dirty="0"/>
              <a:t>et.</a:t>
            </a:r>
          </a:p>
          <a:p>
            <a:r>
              <a:rPr lang="en-GB" b="1" dirty="0"/>
              <a:t>mm.</a:t>
            </a:r>
          </a:p>
          <a:p>
            <a:r>
              <a:rPr lang="en-GB" b="1" dirty="0" err="1"/>
              <a:t>kp</a:t>
            </a:r>
            <a:r>
              <a:rPr lang="en-GB" b="1" dirty="0"/>
              <a:t>.</a:t>
            </a:r>
          </a:p>
          <a:p>
            <a:r>
              <a:rPr lang="en-GB" b="1" dirty="0"/>
              <a:t>hm.</a:t>
            </a:r>
          </a:p>
          <a:p>
            <a:r>
              <a:rPr lang="en-GB" b="1" dirty="0"/>
              <a:t>sr.</a:t>
            </a:r>
          </a:p>
          <a:p>
            <a:r>
              <a:rPr lang="en-GB" b="1" dirty="0"/>
              <a:t>gf.</a:t>
            </a:r>
          </a:p>
          <a:p>
            <a:r>
              <a:rPr lang="en-GB" b="1" dirty="0"/>
              <a:t>pf.</a:t>
            </a:r>
          </a:p>
          <a:p>
            <a:r>
              <a:rPr lang="en-GB" b="1" dirty="0" err="1"/>
              <a:t>fk</a:t>
            </a:r>
            <a:r>
              <a:rPr lang="en-GB" b="1" dirty="0"/>
              <a:t>.</a:t>
            </a:r>
          </a:p>
          <a:p>
            <a:r>
              <a:rPr lang="en-GB" b="1" dirty="0" err="1"/>
              <a:t>mq</a:t>
            </a:r>
            <a:r>
              <a:rPr lang="en-GB" b="1" dirty="0"/>
              <a:t>.</a:t>
            </a:r>
          </a:p>
          <a:p>
            <a:r>
              <a:rPr lang="en-GB" b="1" dirty="0" err="1"/>
              <a:t>mh</a:t>
            </a:r>
            <a:r>
              <a:rPr lang="en-GB" b="1" dirty="0"/>
              <a:t>.</a:t>
            </a:r>
          </a:p>
          <a:p>
            <a:r>
              <a:rPr lang="en-GB" b="1" dirty="0" err="1"/>
              <a:t>xn</a:t>
            </a:r>
            <a:r>
              <a:rPr lang="en-GB" b="1" dirty="0"/>
              <a:t>--ygbi2ammx.</a:t>
            </a:r>
          </a:p>
          <a:p>
            <a:r>
              <a:rPr lang="en-GB" b="1" dirty="0" err="1"/>
              <a:t>xn</a:t>
            </a:r>
            <a:r>
              <a:rPr lang="en-GB" b="1" dirty="0"/>
              <a:t>--wgbh1c.</a:t>
            </a:r>
          </a:p>
          <a:p>
            <a:r>
              <a:rPr lang="en-GB" b="1" dirty="0" err="1"/>
              <a:t>xn</a:t>
            </a:r>
            <a:r>
              <a:rPr lang="en-GB" b="1" dirty="0"/>
              <a:t>--mgba3a4f16a.</a:t>
            </a:r>
          </a:p>
          <a:p>
            <a:r>
              <a:rPr lang="en-GB" b="1" dirty="0" err="1"/>
              <a:t>xn</a:t>
            </a:r>
            <a:r>
              <a:rPr lang="en-GB" b="1" dirty="0"/>
              <a:t>--mgbai9azgqp6j.</a:t>
            </a:r>
          </a:p>
          <a:p>
            <a:r>
              <a:rPr lang="en-GB" b="1" dirty="0" err="1"/>
              <a:t>xn</a:t>
            </a:r>
            <a:r>
              <a:rPr lang="en-GB" b="1" dirty="0"/>
              <a:t>--l1acc.</a:t>
            </a:r>
          </a:p>
          <a:p>
            <a:r>
              <a:rPr lang="en-GB" b="1" dirty="0" err="1"/>
              <a:t>xn</a:t>
            </a:r>
            <a:r>
              <a:rPr lang="en-GB" b="1" dirty="0"/>
              <a:t>--lgbbat1ad8j.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10524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9C92-016C-419C-FFCA-D958B34B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causes IPv6 only failures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4F369-CDB6-8568-F3F9-E174DF4BA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dirty="0"/>
              <a:t>Name Servers need to be reachable over IPv6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dirty="0"/>
              <a:t>So this should be ok 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9010D7-7775-C519-7200-00EDD32C32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50239" y="1285876"/>
            <a:ext cx="4333461" cy="3343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9.16.1-Ubuntu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NS @2001:4de0:ac11::1:0:1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global options: +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Got answer: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-&gt;&gt;HEADER&lt;&lt;- opcode: QUERY, status: NOERROR, id: 32694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flags: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aa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QUERY: 1, ANSWER: 2, AUTHORITY: 0, ADDITIONAL: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WARNING: recursion requested but not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IN  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ANSWER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86400   IN  NS  ns1.hwcdn.net.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86400   IN  NS  ns2.hwcdn.net.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ADDITIONAL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ns1.hwcdn.net.      86400   IN  A   69.16.174.10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ns1.hwcdn.net.      3600    IN  AAAA    2001:4de0:ac11::1:0:1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ns2.hwcdn.net.      86400   IN  A   209.197.2.10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ns2.hwcdn.net.      3600    IN  AAAA    2001:4de0:ac12::1:0:2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Query time: 0 msec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SERVER: 2001:4de0:ac11::1:0:1#53(2001:4de0:ac11::1:0:1)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WHEN: Mon Feb 13 03:46:58 UTC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MSG SIZE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151</a:t>
            </a:r>
            <a:endParaRPr lang="en-DE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4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9C92-016C-419C-FFCA-D958B34B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causes IPv6 only failures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4F369-CDB6-8568-F3F9-E174DF4BA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dirty="0"/>
              <a:t>Name Servers need to be reachable over IPv6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dirty="0"/>
              <a:t>So this should be ok 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dirty="0"/>
              <a:t>No because delegation happens at the parent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DE" b="1" dirty="0">
                <a:latin typeface="Arial" panose="020B0604020202020204" pitchFamily="34" charset="0"/>
                <a:cs typeface="Arial" panose="020B0604020202020204" pitchFamily="34" charset="0"/>
              </a:rPr>
              <a:t>You need to add your IPv6 name server to the parent through your registrar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9010D7-7775-C519-7200-00EDD32C32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50239" y="1285876"/>
            <a:ext cx="4333461" cy="3343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9.16.1-Ubuntu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NS @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c.gtld-servers.net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global options: +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Got answer: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-&gt;&gt;HEADER&lt;&lt;- opcode: QUERY, status: NOERROR, id: 16289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flags: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QUERY: 1, ANSWER: 0, AUTHORITY: 2, ADDITIONAL: 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WARNING: recursion requested but not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OPT PSEUDOSECTION: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EDNS: version: 0, flags:;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4096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IN  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AUTHORITY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172800  IN  NS  ns2.hwcdn.net.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hwcdn.net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172800  IN  NS  ns1.hwcdn.net.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ADDITIONAL SECTION: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ns2.hwcdn.net.      172800  IN  A   209.197.2.10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ns1.hwcdn.net.      172800  IN  A   69.16.174.10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Query time: 0 msec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SERVER: 2001:503:83eb::30#53(2001:503:83eb::30)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WHEN: Mon Feb 13 03:50:51 UTC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MSG SIZE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106</a:t>
            </a:r>
            <a:endParaRPr lang="en-DE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9902-C428-462A-1E0E-D2C489F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Top 10 IPv4 only domains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35CB2-66B5-4EA3-5B57-AC664B344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40706"/>
              </p:ext>
            </p:extLst>
          </p:nvPr>
        </p:nvGraphicFramePr>
        <p:xfrm>
          <a:off x="405000" y="890951"/>
          <a:ext cx="3048000" cy="3708400"/>
        </p:xfrm>
        <a:graphic>
          <a:graphicData uri="http://schemas.openxmlformats.org/drawingml/2006/table">
            <a:tbl>
              <a:tblPr firstRow="1" bandRow="1">
                <a:tableStyleId>{EED228F8-06B3-43D5-8F83-8EAECC591517}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9732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akadns.net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trafficmanager.net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g.aaplimg.com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2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fastly.net</a:t>
                      </a:r>
                      <a:r>
                        <a:rPr lang="en-GB" dirty="0"/>
                        <a:t>. 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3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bytefcdn-oversea.com</a:t>
                      </a:r>
                      <a:r>
                        <a:rPr lang="en-GB" dirty="0"/>
                        <a:t>. 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ovscdns.net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wsdvs.com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5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v.aaplimg.com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ms-acdc.office.com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6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ha.office365.com.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1654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623B40-54B8-F24E-813A-7ED1EC3A3131}"/>
              </a:ext>
            </a:extLst>
          </p:cNvPr>
          <p:cNvCxnSpPr>
            <a:cxnSpLocks/>
          </p:cNvCxnSpPr>
          <p:nvPr/>
        </p:nvCxnSpPr>
        <p:spPr>
          <a:xfrm flipH="1">
            <a:off x="1564565" y="973553"/>
            <a:ext cx="1113182" cy="899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02F154-09B9-BFED-02E7-45F2F89B3F5C}"/>
              </a:ext>
            </a:extLst>
          </p:cNvPr>
          <p:cNvSpPr txBox="1"/>
          <p:nvPr/>
        </p:nvSpPr>
        <p:spPr>
          <a:xfrm>
            <a:off x="2753947" y="819664"/>
            <a:ext cx="108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Ooops</a:t>
            </a:r>
          </a:p>
        </p:txBody>
      </p:sp>
    </p:spTree>
    <p:extLst>
      <p:ext uri="{BB962C8B-B14F-4D97-AF65-F5344CB8AC3E}">
        <p14:creationId xmlns:p14="http://schemas.microsoft.com/office/powerpoint/2010/main" val="382450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9902-C428-462A-1E0E-D2C489F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Top 10 IPv4 only domains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35CB2-66B5-4EA3-5B57-AC664B344882}"/>
              </a:ext>
            </a:extLst>
          </p:cNvPr>
          <p:cNvGraphicFramePr>
            <a:graphicFrameLocks noGrp="1"/>
          </p:cNvGraphicFramePr>
          <p:nvPr/>
        </p:nvGraphicFramePr>
        <p:xfrm>
          <a:off x="405000" y="890951"/>
          <a:ext cx="3048000" cy="3708400"/>
        </p:xfrm>
        <a:graphic>
          <a:graphicData uri="http://schemas.openxmlformats.org/drawingml/2006/table">
            <a:tbl>
              <a:tblPr firstRow="1" bandRow="1">
                <a:tableStyleId>{EED228F8-06B3-43D5-8F83-8EAECC591517}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9732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akadns.net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trafficmanager.net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g.aaplimg.com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2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fastly.net</a:t>
                      </a:r>
                      <a:r>
                        <a:rPr lang="en-GB" dirty="0"/>
                        <a:t>. 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3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bytefcdn-oversea.com</a:t>
                      </a:r>
                      <a:r>
                        <a:rPr lang="en-GB" dirty="0"/>
                        <a:t>. 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ovscdns.net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wsdvs.com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5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v.aaplimg.com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ms-acdc.office.com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6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ha.office365.com.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1654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623B40-54B8-F24E-813A-7ED1EC3A3131}"/>
              </a:ext>
            </a:extLst>
          </p:cNvPr>
          <p:cNvCxnSpPr>
            <a:cxnSpLocks/>
          </p:cNvCxnSpPr>
          <p:nvPr/>
        </p:nvCxnSpPr>
        <p:spPr>
          <a:xfrm flipH="1">
            <a:off x="1564565" y="973553"/>
            <a:ext cx="1113182" cy="8993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02F154-09B9-BFED-02E7-45F2F89B3F5C}"/>
              </a:ext>
            </a:extLst>
          </p:cNvPr>
          <p:cNvSpPr txBox="1"/>
          <p:nvPr/>
        </p:nvSpPr>
        <p:spPr>
          <a:xfrm>
            <a:off x="2753947" y="819664"/>
            <a:ext cx="145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Ooops (it can happen)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F016190-D84B-7FAE-B2DB-591BF0DB6432}"/>
              </a:ext>
            </a:extLst>
          </p:cNvPr>
          <p:cNvSpPr txBox="1">
            <a:spLocks/>
          </p:cNvSpPr>
          <p:nvPr/>
        </p:nvSpPr>
        <p:spPr>
          <a:xfrm>
            <a:off x="4756702" y="758850"/>
            <a:ext cx="4333461" cy="43846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9.16.1-Ubuntu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@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d.gtld-servers.net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global options: +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Got answer: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-&gt;&gt;HEADER&lt;&lt;- opcode: QUERY, status: NOERROR, id: 4033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flags: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QUERY: 1, ANSWER: 0, AUTHORITY: 10, ADDITIONAL: 6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WARNING: recursion requested but not available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OPT PSEUDOSECTION: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EDNS: version: 0, flags:;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udp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4096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QUESTION SECTION: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IN  A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AUTHORITY SECTION: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a3-129.akadns.net.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a7-131.akadns.net.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a11-129.akadns.net.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a1-128.akadns.net.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a9-128.akadns.net.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a5-130.akagtm.org.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a28-129.akagtm.org.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a13-130.akagtm.org.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a18-128.akagtm.org.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akadns.net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a12-131.akagtm.org.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ADDITIONAL SECTION: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a3-129.akadns.net.  172800  IN  A   96.7.49.129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a7-131.akadns.net.  172800  IN  A   23.61.199.131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a11-129.akadns.net. 172800  IN  A   84.53.139.129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a1-128.akadns.net.  172800  IN  A   193.108.88.128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a9-128.akadns.net.  172800  IN  A   184.85.248.128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Query time: 0 msec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SERVER: 2001:500:856e::30#53(2001:500:856e::30)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WHEN: Mon Feb 13 04:11:51 UTC 2023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MSG SIZE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rcvd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344</a:t>
            </a:r>
            <a:endParaRPr lang="en-DE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3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9902-C428-462A-1E0E-D2C489F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Top 10 IPv6 only domains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35CB2-66B5-4EA3-5B57-AC664B344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04079"/>
              </p:ext>
            </p:extLst>
          </p:nvPr>
        </p:nvGraphicFramePr>
        <p:xfrm>
          <a:off x="405000" y="890951"/>
          <a:ext cx="3048000" cy="3708400"/>
        </p:xfrm>
        <a:graphic>
          <a:graphicData uri="http://schemas.openxmlformats.org/drawingml/2006/table">
            <a:tbl>
              <a:tblPr firstRow="1" bandRow="1">
                <a:tableStyleId>{EED228F8-06B3-43D5-8F83-8EAECC591517}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9732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jiangxi.gov.cn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hitlist.sdstrowes.co.uk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cns.mtnet.gov.tw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2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dnsbl.beetjevreemd.nl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3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cablevideodigital.com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rpkitest6.nlnetlabs.nl.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bionik.tv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5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costumemaker.com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v6-any1.67ysto.c.100e6.net.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6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v6-any2.67ysto.c.100e6.net.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1654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623B40-54B8-F24E-813A-7ED1EC3A3131}"/>
              </a:ext>
            </a:extLst>
          </p:cNvPr>
          <p:cNvCxnSpPr>
            <a:cxnSpLocks/>
          </p:cNvCxnSpPr>
          <p:nvPr/>
        </p:nvCxnSpPr>
        <p:spPr>
          <a:xfrm flipH="1" flipV="1">
            <a:off x="1564565" y="1063487"/>
            <a:ext cx="1888435" cy="87771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02F154-09B9-BFED-02E7-45F2F89B3F5C}"/>
              </a:ext>
            </a:extLst>
          </p:cNvPr>
          <p:cNvSpPr txBox="1"/>
          <p:nvPr/>
        </p:nvSpPr>
        <p:spPr>
          <a:xfrm>
            <a:off x="3515139" y="1892338"/>
            <a:ext cx="108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What 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A80E39-8B52-80AE-B104-DEF7B1166C9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218890" y="1796334"/>
            <a:ext cx="1296249" cy="24989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7F6CCF-23F4-79D4-A36F-801CB94185F9}"/>
              </a:ext>
            </a:extLst>
          </p:cNvPr>
          <p:cNvCxnSpPr>
            <a:cxnSpLocks/>
          </p:cNvCxnSpPr>
          <p:nvPr/>
        </p:nvCxnSpPr>
        <p:spPr>
          <a:xfrm flipH="1">
            <a:off x="2276061" y="2113740"/>
            <a:ext cx="1205735" cy="45801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E4CDCA-41FB-CAE4-4B5D-FDDD6AFCD9C5}"/>
              </a:ext>
            </a:extLst>
          </p:cNvPr>
          <p:cNvCxnSpPr>
            <a:cxnSpLocks/>
          </p:cNvCxnSpPr>
          <p:nvPr/>
        </p:nvCxnSpPr>
        <p:spPr>
          <a:xfrm flipH="1">
            <a:off x="1292088" y="2113740"/>
            <a:ext cx="2315816" cy="118811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DD854A-7B86-8AC6-7282-A079B14D7F28}"/>
              </a:ext>
            </a:extLst>
          </p:cNvPr>
          <p:cNvCxnSpPr>
            <a:cxnSpLocks/>
          </p:cNvCxnSpPr>
          <p:nvPr/>
        </p:nvCxnSpPr>
        <p:spPr>
          <a:xfrm flipH="1">
            <a:off x="2121156" y="2113740"/>
            <a:ext cx="1486748" cy="149416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5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9902-C428-462A-1E0E-D2C489F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Top 10 IPv6 only domains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EA35CB2-66B5-4EA3-5B57-AC664B344882}"/>
              </a:ext>
            </a:extLst>
          </p:cNvPr>
          <p:cNvGraphicFramePr>
            <a:graphicFrameLocks noGrp="1"/>
          </p:cNvGraphicFramePr>
          <p:nvPr/>
        </p:nvGraphicFramePr>
        <p:xfrm>
          <a:off x="405000" y="890951"/>
          <a:ext cx="3048000" cy="3708400"/>
        </p:xfrm>
        <a:graphic>
          <a:graphicData uri="http://schemas.openxmlformats.org/drawingml/2006/table">
            <a:tbl>
              <a:tblPr firstRow="1" bandRow="1">
                <a:tableStyleId>{EED228F8-06B3-43D5-8F83-8EAECC591517}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9732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jiangxi.gov.cn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hitlist.sdstrowes.co.uk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cns.mtnet.gov.tw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2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dnsbl.beetjevreemd.nl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3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cablevideodigital.com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rpkitest6.nlnetlabs.nl.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7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bionik.tv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5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costumemaker.com</a:t>
                      </a:r>
                      <a:r>
                        <a:rPr lang="en-GB" dirty="0"/>
                        <a:t>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71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v6-any1.67ysto.c.100e6.net.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6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v6-any2.67ysto.c.100e6.net.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61654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623B40-54B8-F24E-813A-7ED1EC3A3131}"/>
              </a:ext>
            </a:extLst>
          </p:cNvPr>
          <p:cNvCxnSpPr>
            <a:cxnSpLocks/>
          </p:cNvCxnSpPr>
          <p:nvPr/>
        </p:nvCxnSpPr>
        <p:spPr>
          <a:xfrm flipH="1" flipV="1">
            <a:off x="1564565" y="1063487"/>
            <a:ext cx="1888435" cy="877717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02F154-09B9-BFED-02E7-45F2F89B3F5C}"/>
              </a:ext>
            </a:extLst>
          </p:cNvPr>
          <p:cNvSpPr txBox="1"/>
          <p:nvPr/>
        </p:nvSpPr>
        <p:spPr>
          <a:xfrm>
            <a:off x="3515139" y="1892338"/>
            <a:ext cx="1083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Chalkduster" panose="03050602040202020205" pitchFamily="66" charset="77"/>
              </a:rPr>
              <a:t>What 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5A80E39-8B52-80AE-B104-DEF7B1166C9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218890" y="1796334"/>
            <a:ext cx="1296249" cy="24989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7F6CCF-23F4-79D4-A36F-801CB94185F9}"/>
              </a:ext>
            </a:extLst>
          </p:cNvPr>
          <p:cNvCxnSpPr>
            <a:cxnSpLocks/>
          </p:cNvCxnSpPr>
          <p:nvPr/>
        </p:nvCxnSpPr>
        <p:spPr>
          <a:xfrm flipH="1">
            <a:off x="2276061" y="2113740"/>
            <a:ext cx="1205735" cy="458010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E4CDCA-41FB-CAE4-4B5D-FDDD6AFCD9C5}"/>
              </a:ext>
            </a:extLst>
          </p:cNvPr>
          <p:cNvCxnSpPr>
            <a:cxnSpLocks/>
          </p:cNvCxnSpPr>
          <p:nvPr/>
        </p:nvCxnSpPr>
        <p:spPr>
          <a:xfrm flipH="1">
            <a:off x="1292088" y="2113740"/>
            <a:ext cx="2315816" cy="118811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DD854A-7B86-8AC6-7282-A079B14D7F28}"/>
              </a:ext>
            </a:extLst>
          </p:cNvPr>
          <p:cNvCxnSpPr>
            <a:cxnSpLocks/>
          </p:cNvCxnSpPr>
          <p:nvPr/>
        </p:nvCxnSpPr>
        <p:spPr>
          <a:xfrm flipH="1">
            <a:off x="2121156" y="2113740"/>
            <a:ext cx="1486748" cy="1494164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224A-20BF-6F64-2CD3-507AD88DF1B1}"/>
              </a:ext>
            </a:extLst>
          </p:cNvPr>
          <p:cNvSpPr txBox="1">
            <a:spLocks/>
          </p:cNvSpPr>
          <p:nvPr/>
        </p:nvSpPr>
        <p:spPr>
          <a:xfrm>
            <a:off x="4756702" y="758850"/>
            <a:ext cx="4333461" cy="43846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AUTHORITY SECTION: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cablevideodigital.com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172800  IN  NS  ns1.cablevideodigital.com.</a:t>
            </a:r>
          </a:p>
          <a:p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cablevideodigital.com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172800  IN  NS  ns2.cablevideodigital.com.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ADDITIONAL SECTION: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ns1.cablevideodigital.com. 172800 IN    A   131.255.63.232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ns1.cablevideodigital.com. 172800 IN    AAAA    2803:5b80::232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ns2.cablevideodigital.com. 172800 IN    A   131.255.63.232</a:t>
            </a:r>
          </a:p>
          <a:p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ns2.cablevideodigital.com. 172800 IN    AAAA    2803:5b80::232</a:t>
            </a:r>
          </a:p>
          <a:p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Domains have IPv4 addresses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don’t respond if IP is not a known nameserver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These “protections” are not active on IPv6</a:t>
            </a:r>
          </a:p>
          <a:p>
            <a:endParaRPr lang="en-DE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8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2CC9-BDEC-C545-9825-519FA510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8BF2-3CA9-B72F-5BED-E9B48B651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DNS is not IPv6 ready</a:t>
            </a:r>
          </a:p>
          <a:p>
            <a:pPr lvl="1"/>
            <a:r>
              <a:rPr lang="en-DE" dirty="0"/>
              <a:t>Especially the long tails and CDNs need work</a:t>
            </a:r>
          </a:p>
          <a:p>
            <a:pPr lvl="1"/>
            <a:r>
              <a:rPr lang="en-DE" dirty="0"/>
              <a:t>Popular stuff looks better</a:t>
            </a:r>
          </a:p>
          <a:p>
            <a:r>
              <a:rPr lang="en-DE" dirty="0"/>
              <a:t>Actions needed</a:t>
            </a:r>
          </a:p>
          <a:p>
            <a:pPr lvl="1"/>
            <a:r>
              <a:rPr lang="en-DE" dirty="0"/>
              <a:t>Add IPv6 addresses to your name servers</a:t>
            </a:r>
          </a:p>
          <a:p>
            <a:pPr lvl="1"/>
            <a:r>
              <a:rPr lang="en-DE" b="1" dirty="0"/>
              <a:t>Register them in the parent</a:t>
            </a:r>
          </a:p>
        </p:txBody>
      </p:sp>
    </p:spTree>
    <p:extLst>
      <p:ext uri="{BB962C8B-B14F-4D97-AF65-F5344CB8AC3E}">
        <p14:creationId xmlns:p14="http://schemas.microsoft.com/office/powerpoint/2010/main" val="295474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E39F-9364-6C3A-21F3-D3089CCE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Introduction and methodolgy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AB7DB-AE98-0D46-350C-34621A19A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021929"/>
            <a:ext cx="8376300" cy="3716570"/>
          </a:xfrm>
        </p:spPr>
        <p:txBody>
          <a:bodyPr/>
          <a:lstStyle/>
          <a:p>
            <a:r>
              <a:rPr lang="en-DE" dirty="0"/>
              <a:t>Inspired by </a:t>
            </a:r>
            <a:r>
              <a:rPr lang="en-GB" b="0" i="0" u="none" strike="noStrike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Momoka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u="none" strike="noStrike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Yamamotos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OARC39 talk</a:t>
            </a:r>
          </a:p>
          <a:p>
            <a:r>
              <a:rPr lang="en-DE" dirty="0"/>
              <a:t>Gather large FQDN data sets</a:t>
            </a:r>
          </a:p>
          <a:p>
            <a:pPr lvl="1"/>
            <a:r>
              <a:rPr lang="en-DE" dirty="0"/>
              <a:t>From our 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anonymized </a:t>
            </a:r>
            <a:r>
              <a:rPr lang="en-DE" dirty="0"/>
              <a:t>customer logs</a:t>
            </a:r>
          </a:p>
          <a:p>
            <a:pPr lvl="1"/>
            <a:r>
              <a:rPr lang="en-DE" dirty="0"/>
              <a:t>F</a:t>
            </a:r>
            <a:r>
              <a:rPr lang="en-US" dirty="0" err="1"/>
              <a:t>ro</a:t>
            </a:r>
            <a:r>
              <a:rPr lang="en-DE" dirty="0"/>
              <a:t>m domain categorisation</a:t>
            </a:r>
          </a:p>
          <a:p>
            <a:r>
              <a:rPr lang="en-DE" dirty="0"/>
              <a:t>Run resolution to find zone cuts</a:t>
            </a:r>
          </a:p>
          <a:p>
            <a:pPr lvl="1"/>
            <a:r>
              <a:rPr lang="en-DE" dirty="0"/>
              <a:t>Gets a smaller number of delegated domains</a:t>
            </a:r>
          </a:p>
          <a:p>
            <a:pPr lvl="1"/>
            <a:r>
              <a:rPr lang="en-DE" dirty="0"/>
              <a:t>The reachability of the name server is the same for all its FQDNs</a:t>
            </a:r>
          </a:p>
          <a:p>
            <a:r>
              <a:rPr lang="en-DE" dirty="0"/>
              <a:t>Check if delegated domains are reachable</a:t>
            </a:r>
          </a:p>
          <a:p>
            <a:pPr lvl="1"/>
            <a:r>
              <a:rPr lang="en-DE" dirty="0"/>
              <a:t>Over dual stack</a:t>
            </a:r>
          </a:p>
          <a:p>
            <a:pPr lvl="1"/>
            <a:r>
              <a:rPr lang="en-DE" dirty="0"/>
              <a:t>Over v4 only</a:t>
            </a:r>
          </a:p>
          <a:p>
            <a:pPr lvl="1"/>
            <a:r>
              <a:rPr lang="en-DE" dirty="0"/>
              <a:t>Over v6 only</a:t>
            </a:r>
          </a:p>
        </p:txBody>
      </p:sp>
    </p:spTree>
    <p:extLst>
      <p:ext uri="{BB962C8B-B14F-4D97-AF65-F5344CB8AC3E}">
        <p14:creationId xmlns:p14="http://schemas.microsoft.com/office/powerpoint/2010/main" val="111687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2E2A1-F15C-6216-E4BF-024E3512B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4719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303987" y="357164"/>
            <a:ext cx="8774775" cy="5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694" rIns="91425" bIns="45694" anchor="t" anchorCtr="0">
            <a:noAutofit/>
          </a:bodyPr>
          <a:lstStyle/>
          <a:p>
            <a:r>
              <a:rPr lang="en-GB" sz="2250" b="1">
                <a:solidFill>
                  <a:srgbClr val="0099CC"/>
                </a:solidFill>
              </a:rPr>
              <a:t>Global Query Data </a:t>
            </a:r>
            <a:endParaRPr sz="2400"/>
          </a:p>
        </p:txBody>
      </p:sp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75" y="2289111"/>
            <a:ext cx="1298850" cy="12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/>
          <p:nvPr/>
        </p:nvSpPr>
        <p:spPr>
          <a:xfrm>
            <a:off x="820013" y="1166344"/>
            <a:ext cx="1371375" cy="76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1350" b="1">
                <a:solidFill>
                  <a:schemeClr val="accent5"/>
                </a:solidFill>
              </a:rPr>
              <a:t>Worldwide 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service 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providers</a:t>
            </a:r>
            <a:endParaRPr sz="1350" b="1">
              <a:solidFill>
                <a:schemeClr val="accent5"/>
              </a:solidFill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2876919" y="1166344"/>
            <a:ext cx="1371375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1350" b="1">
                <a:solidFill>
                  <a:schemeClr val="accent5"/>
                </a:solidFill>
              </a:rPr>
              <a:t>Real-time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anonymized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query streams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200-300B/day</a:t>
            </a:r>
            <a:endParaRPr sz="1350" b="1">
              <a:solidFill>
                <a:schemeClr val="accent5"/>
              </a:solidFill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056" y="2281088"/>
            <a:ext cx="1314900" cy="13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/>
        </p:nvSpPr>
        <p:spPr>
          <a:xfrm>
            <a:off x="4933825" y="1270181"/>
            <a:ext cx="1371375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1350" b="1">
                <a:solidFill>
                  <a:schemeClr val="accent5"/>
                </a:solidFill>
              </a:rPr>
              <a:t>Akamai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infrastructure</a:t>
            </a:r>
            <a:endParaRPr sz="1350" b="1">
              <a:solidFill>
                <a:schemeClr val="accent5"/>
              </a:solidFill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6798319" y="1270181"/>
            <a:ext cx="1936350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GB" sz="1350" b="1">
                <a:solidFill>
                  <a:schemeClr val="accent5"/>
                </a:solidFill>
              </a:rPr>
              <a:t>Data science</a:t>
            </a:r>
            <a:endParaRPr sz="1350" b="1">
              <a:solidFill>
                <a:schemeClr val="accent5"/>
              </a:solidFill>
            </a:endParaRPr>
          </a:p>
          <a:p>
            <a:pPr algn="ctr"/>
            <a:r>
              <a:rPr lang="en-GB" sz="1350" b="1">
                <a:solidFill>
                  <a:schemeClr val="accent5"/>
                </a:solidFill>
              </a:rPr>
              <a:t>Security research</a:t>
            </a:r>
            <a:endParaRPr sz="1350" b="1">
              <a:solidFill>
                <a:schemeClr val="accent5"/>
              </a:solidFill>
            </a:endParaRPr>
          </a:p>
        </p:txBody>
      </p:sp>
      <p:cxnSp>
        <p:nvCxnSpPr>
          <p:cNvPr id="189" name="Google Shape;189;p34"/>
          <p:cNvCxnSpPr>
            <a:endCxn id="186" idx="1"/>
          </p:cNvCxnSpPr>
          <p:nvPr/>
        </p:nvCxnSpPr>
        <p:spPr>
          <a:xfrm>
            <a:off x="2155181" y="2938538"/>
            <a:ext cx="280687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34"/>
          <p:cNvCxnSpPr/>
          <p:nvPr/>
        </p:nvCxnSpPr>
        <p:spPr>
          <a:xfrm>
            <a:off x="6272981" y="2984588"/>
            <a:ext cx="10287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pic>
        <p:nvPicPr>
          <p:cNvPr id="191" name="Google Shape;19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8806" y="2426891"/>
            <a:ext cx="1023300" cy="10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054A0-B360-240D-6AC9-866E4758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Data analysed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A4519-B137-B6F4-2C39-BFA1559D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From customer query logs</a:t>
            </a:r>
          </a:p>
          <a:p>
            <a:pPr lvl="1"/>
            <a:r>
              <a:rPr lang="en-DE" dirty="0"/>
              <a:t>300 billion queries (302</a:t>
            </a:r>
            <a:r>
              <a:rPr lang="en-US" dirty="0"/>
              <a:t>,</a:t>
            </a:r>
            <a:r>
              <a:rPr lang="en-DE" dirty="0"/>
              <a:t>956</a:t>
            </a:r>
            <a:r>
              <a:rPr lang="en-US" dirty="0"/>
              <a:t>,</a:t>
            </a:r>
            <a:r>
              <a:rPr lang="en-DE" dirty="0"/>
              <a:t>617</a:t>
            </a:r>
            <a:r>
              <a:rPr lang="en-US" dirty="0"/>
              <a:t>,</a:t>
            </a:r>
            <a:r>
              <a:rPr lang="en-DE" dirty="0"/>
              <a:t>039)</a:t>
            </a:r>
          </a:p>
          <a:p>
            <a:pPr lvl="1"/>
            <a:r>
              <a:rPr lang="en-DE" dirty="0"/>
              <a:t>1 week of data</a:t>
            </a:r>
          </a:p>
          <a:p>
            <a:pPr lvl="1"/>
            <a:r>
              <a:rPr lang="en-DE" dirty="0"/>
              <a:t>~500kqps average</a:t>
            </a:r>
          </a:p>
          <a:p>
            <a:pPr lvl="1"/>
            <a:r>
              <a:rPr lang="en-DE" dirty="0"/>
              <a:t>2 billion uniqe FQDNs (2,241,672,371)</a:t>
            </a:r>
          </a:p>
          <a:p>
            <a:r>
              <a:rPr lang="en-DE" dirty="0"/>
              <a:t>From domain categorisation</a:t>
            </a:r>
          </a:p>
          <a:p>
            <a:pPr lvl="1"/>
            <a:r>
              <a:rPr lang="en-DE" dirty="0"/>
              <a:t>100 million categorised domains (106</a:t>
            </a:r>
            <a:r>
              <a:rPr lang="en-US" dirty="0"/>
              <a:t>,</a:t>
            </a:r>
            <a:r>
              <a:rPr lang="en-DE" dirty="0"/>
              <a:t>401</a:t>
            </a:r>
            <a:r>
              <a:rPr lang="en-US" dirty="0"/>
              <a:t>,</a:t>
            </a:r>
            <a:r>
              <a:rPr lang="en-DE" dirty="0"/>
              <a:t>193)</a:t>
            </a:r>
          </a:p>
          <a:p>
            <a:pPr lvl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9752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B570-D8A8-07DE-899A-C1227BD2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DNS delegation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7CFC0-C70C-BA0D-BB42-625A4D7CF0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10825" y="130629"/>
            <a:ext cx="4976364" cy="449844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&lt;&lt;&gt;&gt;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9.16.1-Ubuntu &lt;&lt;&gt;&gt; +trace +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nodnssec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www.google.com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global options: +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452735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Received 239 bytes from 127.0.0.53#53(127.0.0.53) in 4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com.        172800  IN  NS 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Received 839 bytes from 199.7.83.42#53(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l.root-servers.net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 8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ns2.google.com.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ns1.google.com.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ns3.google.com.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google.com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172800  IN  NS  ns4.google.com.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Received 291 bytes from 2001:503:d2d::30#53(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k.gtld-servers.net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 148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www.google.com</a:t>
            </a: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    300 IN  A   142.250.184.228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GB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;; Received 59 bytes from 216.239.38.10#53(ns4.google.com) in 8 </a:t>
            </a:r>
            <a:r>
              <a:rPr lang="en-GB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GB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DE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57053F-7DB7-917C-ABB9-FDAA12819016}"/>
              </a:ext>
            </a:extLst>
          </p:cNvPr>
          <p:cNvSpPr/>
          <p:nvPr/>
        </p:nvSpPr>
        <p:spPr>
          <a:xfrm>
            <a:off x="1173613" y="893799"/>
            <a:ext cx="1176793" cy="4378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</a:t>
            </a:r>
            <a:r>
              <a:rPr lang="en-DE" dirty="0"/>
              <a:t>oot (.)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765039-A0B6-8347-96CA-0989EF17A7AE}"/>
              </a:ext>
            </a:extLst>
          </p:cNvPr>
          <p:cNvSpPr/>
          <p:nvPr/>
        </p:nvSpPr>
        <p:spPr>
          <a:xfrm>
            <a:off x="101511" y="1706636"/>
            <a:ext cx="1176793" cy="4378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</a:t>
            </a:r>
            <a:endParaRPr lang="en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13E137-7DFE-3009-81C3-407BC7B1DF14}"/>
              </a:ext>
            </a:extLst>
          </p:cNvPr>
          <p:cNvSpPr/>
          <p:nvPr/>
        </p:nvSpPr>
        <p:spPr>
          <a:xfrm>
            <a:off x="1494314" y="1706636"/>
            <a:ext cx="1176793" cy="4378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</a:t>
            </a:r>
            <a:endParaRPr lang="en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BB0761-660E-9D03-7A40-3B894B7F5249}"/>
              </a:ext>
            </a:extLst>
          </p:cNvPr>
          <p:cNvSpPr/>
          <p:nvPr/>
        </p:nvSpPr>
        <p:spPr>
          <a:xfrm>
            <a:off x="2766465" y="1738694"/>
            <a:ext cx="1176793" cy="4378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</a:t>
            </a:r>
            <a:endParaRPr lang="en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163AB7-A2BF-05EB-7843-46B47221D87D}"/>
              </a:ext>
            </a:extLst>
          </p:cNvPr>
          <p:cNvSpPr/>
          <p:nvPr/>
        </p:nvSpPr>
        <p:spPr>
          <a:xfrm>
            <a:off x="689907" y="2561259"/>
            <a:ext cx="1660499" cy="619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google.com</a:t>
            </a:r>
            <a:endParaRPr lang="en-D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63FE27-ED91-98C7-7992-7420B6872261}"/>
              </a:ext>
            </a:extLst>
          </p:cNvPr>
          <p:cNvSpPr/>
          <p:nvPr/>
        </p:nvSpPr>
        <p:spPr>
          <a:xfrm>
            <a:off x="1339925" y="3560328"/>
            <a:ext cx="2298593" cy="619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www.google.com</a:t>
            </a:r>
            <a:endParaRPr lang="en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96117-8211-1E5E-70D6-E8059622BC11}"/>
              </a:ext>
            </a:extLst>
          </p:cNvPr>
          <p:cNvCxnSpPr>
            <a:cxnSpLocks/>
          </p:cNvCxnSpPr>
          <p:nvPr/>
        </p:nvCxnSpPr>
        <p:spPr>
          <a:xfrm flipH="1">
            <a:off x="870123" y="1285875"/>
            <a:ext cx="624191" cy="4207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236C13-B0AA-F0CA-544D-FFBC993DFFA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915736" y="1331602"/>
            <a:ext cx="166975" cy="3750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437C3B-2153-1EA8-D225-9366503E80EF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2178069" y="1267487"/>
            <a:ext cx="968865" cy="5032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4D328C-974C-C118-13F3-6E0EA6067100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89908" y="2144439"/>
            <a:ext cx="492310" cy="4391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1FCADF-3CB0-0D37-1DE3-3A51BD794896}"/>
              </a:ext>
            </a:extLst>
          </p:cNvPr>
          <p:cNvCxnSpPr>
            <a:cxnSpLocks/>
          </p:cNvCxnSpPr>
          <p:nvPr/>
        </p:nvCxnSpPr>
        <p:spPr>
          <a:xfrm>
            <a:off x="1915736" y="3124863"/>
            <a:ext cx="344563" cy="4354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6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B5B9-5AF2-4F1B-0A60-A556361E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Delegated domains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2F182-642E-F64B-7A64-424BB8ADD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From customer query logs</a:t>
            </a:r>
          </a:p>
          <a:p>
            <a:pPr lvl="1"/>
            <a:r>
              <a:rPr lang="en-DE" dirty="0"/>
              <a:t>57 million (57</a:t>
            </a:r>
            <a:r>
              <a:rPr lang="en-US" dirty="0"/>
              <a:t>,</a:t>
            </a:r>
            <a:r>
              <a:rPr lang="en-DE" dirty="0"/>
              <a:t>371</a:t>
            </a:r>
            <a:r>
              <a:rPr lang="en-US" dirty="0"/>
              <a:t>,</a:t>
            </a:r>
            <a:r>
              <a:rPr lang="en-DE" dirty="0"/>
              <a:t>853)</a:t>
            </a:r>
          </a:p>
          <a:p>
            <a:pPr lvl="1"/>
            <a:r>
              <a:rPr lang="en-DE" dirty="0"/>
              <a:t>45 million caused by singular hits (44</a:t>
            </a:r>
            <a:r>
              <a:rPr lang="en-US" dirty="0"/>
              <a:t>,</a:t>
            </a:r>
            <a:r>
              <a:rPr lang="en-DE" dirty="0"/>
              <a:t>933</a:t>
            </a:r>
            <a:r>
              <a:rPr lang="en-US" dirty="0"/>
              <a:t>,</a:t>
            </a:r>
            <a:r>
              <a:rPr lang="en-DE" dirty="0"/>
              <a:t>295)</a:t>
            </a:r>
          </a:p>
          <a:p>
            <a:pPr lvl="2"/>
            <a:r>
              <a:rPr lang="en-DE" dirty="0"/>
              <a:t>2 billion out of 300 billion requests (1</a:t>
            </a:r>
            <a:r>
              <a:rPr lang="en-US" dirty="0"/>
              <a:t>,</a:t>
            </a:r>
            <a:r>
              <a:rPr lang="en-DE" dirty="0"/>
              <a:t>916</a:t>
            </a:r>
            <a:r>
              <a:rPr lang="en-US" dirty="0"/>
              <a:t>,</a:t>
            </a:r>
            <a:r>
              <a:rPr lang="en-DE" dirty="0"/>
              <a:t>121</a:t>
            </a:r>
            <a:r>
              <a:rPr lang="en-US" dirty="0"/>
              <a:t>,</a:t>
            </a:r>
            <a:r>
              <a:rPr lang="en-DE" dirty="0"/>
              <a:t>064)</a:t>
            </a:r>
          </a:p>
          <a:p>
            <a:r>
              <a:rPr lang="en-DE" dirty="0"/>
              <a:t>From domain categorisation</a:t>
            </a:r>
          </a:p>
          <a:p>
            <a:pPr lvl="1"/>
            <a:r>
              <a:rPr lang="en-DE" dirty="0"/>
              <a:t>49 million (48</a:t>
            </a:r>
            <a:r>
              <a:rPr lang="en-US" dirty="0"/>
              <a:t>,</a:t>
            </a:r>
            <a:r>
              <a:rPr lang="en-DE" dirty="0"/>
              <a:t>949</a:t>
            </a:r>
            <a:r>
              <a:rPr lang="en-US" dirty="0"/>
              <a:t>,</a:t>
            </a:r>
            <a:r>
              <a:rPr lang="en-DE" dirty="0"/>
              <a:t>650)</a:t>
            </a:r>
          </a:p>
          <a:p>
            <a:r>
              <a:rPr lang="en-DE" dirty="0"/>
              <a:t>Overall</a:t>
            </a:r>
          </a:p>
          <a:p>
            <a:pPr lvl="1"/>
            <a:r>
              <a:rPr lang="en-DE" dirty="0"/>
              <a:t>86 million (85</a:t>
            </a:r>
            <a:r>
              <a:rPr lang="en-US" dirty="0"/>
              <a:t>,</a:t>
            </a:r>
            <a:r>
              <a:rPr lang="en-DE" dirty="0"/>
              <a:t>989</a:t>
            </a:r>
            <a:r>
              <a:rPr lang="en-US" dirty="0"/>
              <a:t>,</a:t>
            </a:r>
            <a:r>
              <a:rPr lang="en-DE" dirty="0"/>
              <a:t>871)</a:t>
            </a:r>
          </a:p>
        </p:txBody>
      </p:sp>
    </p:spTree>
    <p:extLst>
      <p:ext uri="{BB962C8B-B14F-4D97-AF65-F5344CB8AC3E}">
        <p14:creationId xmlns:p14="http://schemas.microsoft.com/office/powerpoint/2010/main" val="99407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1075"/>
            <a:ext cx="8839199" cy="448411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59300" y="337950"/>
            <a:ext cx="9015600" cy="4427100"/>
          </a:xfrm>
          <a:prstGeom prst="rect">
            <a:avLst/>
          </a:prstGeom>
          <a:solidFill>
            <a:srgbClr val="FFFFFF">
              <a:alpha val="50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828400" y="1795225"/>
            <a:ext cx="900600" cy="233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058200" y="1835025"/>
            <a:ext cx="900600" cy="233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6015625" y="4231216"/>
            <a:ext cx="297600" cy="12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900450" y="966850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LITHUANIA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60" name="Google Shape;60;p13"/>
          <p:cNvCxnSpPr>
            <a:stCxn id="59" idx="2"/>
            <a:endCxn id="57" idx="0"/>
          </p:cNvCxnSpPr>
          <p:nvPr/>
        </p:nvCxnSpPr>
        <p:spPr>
          <a:xfrm>
            <a:off x="4572000" y="1367050"/>
            <a:ext cx="9366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61;p13"/>
          <p:cNvCxnSpPr/>
          <p:nvPr/>
        </p:nvCxnSpPr>
        <p:spPr>
          <a:xfrm rot="10800000">
            <a:off x="6313250" y="4296350"/>
            <a:ext cx="410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6594700" y="4095925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COMOROS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070799" y="4743300"/>
            <a:ext cx="44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 SOURCE:  </a:t>
            </a:r>
            <a:r>
              <a:rPr lang="en" dirty="0" err="1"/>
              <a:t>gisgeography.com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2174775" y="2293450"/>
            <a:ext cx="3215400" cy="923400"/>
          </a:xfrm>
          <a:prstGeom prst="rect">
            <a:avLst/>
          </a:prstGeom>
          <a:solidFill>
            <a:srgbClr val="FFFFFF">
              <a:alpha val="670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300 Billion queries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2 Billion unique FQDNs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57 Million delegated domains</a:t>
            </a:r>
            <a:endParaRPr sz="1600" b="1"/>
          </a:p>
        </p:txBody>
      </p:sp>
      <p:sp>
        <p:nvSpPr>
          <p:cNvPr id="65" name="Google Shape;65;p13"/>
          <p:cNvSpPr txBox="1"/>
          <p:nvPr/>
        </p:nvSpPr>
        <p:spPr>
          <a:xfrm>
            <a:off x="1473350" y="966850"/>
            <a:ext cx="134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CANADA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66" name="Google Shape;66;p13"/>
          <p:cNvCxnSpPr/>
          <p:nvPr/>
        </p:nvCxnSpPr>
        <p:spPr>
          <a:xfrm flipH="1">
            <a:off x="1266300" y="1327225"/>
            <a:ext cx="8400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AD97-4C95-4161-2D45-62DA6BEA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 word on one hit wonders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B41AE-0582-6B8F-6CC4-15BD9604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13" y="956603"/>
            <a:ext cx="8376300" cy="3672483"/>
          </a:xfrm>
        </p:spPr>
        <p:txBody>
          <a:bodyPr/>
          <a:lstStyle/>
          <a:p>
            <a:r>
              <a:rPr lang="en-GB" dirty="0" err="1"/>
              <a:t>googlesyndication.com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by far the most “popular” one FQDN hit machine (1% of single hit traffic)</a:t>
            </a:r>
          </a:p>
          <a:p>
            <a:pPr lvl="1"/>
            <a:r>
              <a:rPr lang="en-GB" dirty="0" err="1"/>
              <a:t>gstatic.com</a:t>
            </a:r>
            <a:r>
              <a:rPr lang="en-GB" dirty="0"/>
              <a:t>, </a:t>
            </a:r>
            <a:r>
              <a:rPr lang="en-GB" dirty="0" err="1"/>
              <a:t>google.com</a:t>
            </a:r>
            <a:r>
              <a:rPr lang="en-GB" dirty="0"/>
              <a:t> are also towards the top of the list</a:t>
            </a:r>
          </a:p>
          <a:p>
            <a:r>
              <a:rPr lang="en-GB" dirty="0"/>
              <a:t>s3.amazonaws.com.</a:t>
            </a:r>
          </a:p>
          <a:p>
            <a:pPr lvl="1"/>
            <a:r>
              <a:rPr lang="en-GB" dirty="0"/>
              <a:t>Sort of expected as some S3 buckets are not popular</a:t>
            </a:r>
          </a:p>
          <a:p>
            <a:r>
              <a:rPr lang="en-GB" dirty="0" err="1"/>
              <a:t>guizhou.gov.cn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The Chines province of </a:t>
            </a:r>
            <a:r>
              <a:rPr lang="en-GB" dirty="0" err="1"/>
              <a:t>Guizho</a:t>
            </a:r>
            <a:r>
              <a:rPr lang="en-GB" dirty="0"/>
              <a:t> (no idea why)</a:t>
            </a:r>
          </a:p>
          <a:p>
            <a:r>
              <a:rPr lang="en-GB" dirty="0"/>
              <a:t>Lots of CDNs and ”Measurement”</a:t>
            </a:r>
          </a:p>
          <a:p>
            <a:pPr lvl="1"/>
            <a:r>
              <a:rPr lang="en-GB" dirty="0"/>
              <a:t>Amazon, Netflix, Dailymotion, Microsoft, Nielsen, </a:t>
            </a:r>
            <a:r>
              <a:rPr lang="en-GB" dirty="0" err="1"/>
              <a:t>Cedexis</a:t>
            </a:r>
            <a:endParaRPr lang="en-GB" dirty="0"/>
          </a:p>
          <a:p>
            <a:pPr marL="9525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8170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1CD6-6153-408B-4D79-1B00DF15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One hit wonder patterns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95A9C-8C89-7FF3-A3C2-4C06008E7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”Random” prefixes or encodings?</a:t>
            </a:r>
          </a:p>
          <a:p>
            <a:pPr lvl="1"/>
            <a:r>
              <a:rPr lang="en-GB" sz="1600" dirty="0"/>
              <a:t>ybar-bojdu3dss2report.wc.yahoodns.net</a:t>
            </a:r>
          </a:p>
          <a:p>
            <a:pPr lvl="1"/>
            <a:r>
              <a:rPr lang="en-GB" sz="1600" dirty="0"/>
              <a:t>aa4e403b69cfce762947190e3a48cf0e.safeframe.googlesyndication.com</a:t>
            </a:r>
          </a:p>
          <a:p>
            <a:pPr lvl="1"/>
            <a:r>
              <a:rPr lang="en-GB" sz="1600" dirty="0"/>
              <a:t>ad24a7b45dc44618a3cf2982c783da65.fp.measure.office.com</a:t>
            </a:r>
          </a:p>
          <a:p>
            <a:pPr lvl="1"/>
            <a:r>
              <a:rPr lang="en-GB" sz="1600" dirty="0"/>
              <a:t>avian-jaguar-wo5crsw3ll45xhg6q393txol.www.oiegmycentre.com.herokudns.com</a:t>
            </a:r>
          </a:p>
          <a:p>
            <a:pPr lvl="1"/>
            <a:r>
              <a:rPr lang="en-GB" sz="1600" dirty="0"/>
              <a:t>aifbva6ppo33cirsbhgyb2od7jbhq1670081759.nuid.imrworldwide.com</a:t>
            </a:r>
          </a:p>
          <a:p>
            <a:pPr lvl="1"/>
            <a:r>
              <a:rPr lang="en-GB" sz="1600" dirty="0"/>
              <a:t>i2-aveyyuahbfwvmnlyobpcpuuzhcbeki.init.cedexis-radar.net</a:t>
            </a:r>
            <a:endParaRPr lang="en-DE" sz="1600" dirty="0"/>
          </a:p>
          <a:p>
            <a:r>
              <a:rPr lang="en-DE" dirty="0"/>
              <a:t>Word riddles?</a:t>
            </a:r>
          </a:p>
          <a:p>
            <a:pPr lvl="1"/>
            <a:r>
              <a:rPr lang="en-GB" sz="1600" dirty="0"/>
              <a:t>w1boardsdev2b0bciphoneapi5-gallery-content-2018.peck.gat.guizhou.gov.cn</a:t>
            </a:r>
          </a:p>
          <a:p>
            <a:pPr lvl="1"/>
            <a:r>
              <a:rPr lang="en-GB" sz="1600" dirty="0" err="1"/>
              <a:t>mta-sts.audibene-info.mail.eo.cadburygifting.in</a:t>
            </a:r>
            <a:endParaRPr lang="en-GB" sz="1600" dirty="0"/>
          </a:p>
          <a:p>
            <a:pPr lvl="1"/>
            <a:r>
              <a:rPr lang="en-GB" sz="1600" dirty="0"/>
              <a:t>gluta-panacea-</a:t>
            </a:r>
            <a:r>
              <a:rPr lang="en-GB" sz="1600" dirty="0" err="1"/>
              <a:t>online.ipaidthat.io</a:t>
            </a:r>
            <a:endParaRPr lang="en-GB" sz="1600" dirty="0"/>
          </a:p>
          <a:p>
            <a:pPr marL="571500" lvl="1" indent="0">
              <a:buNone/>
            </a:pP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02332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kamai Brand Colors">
      <a:dk1>
        <a:srgbClr val="000000"/>
      </a:dk1>
      <a:lt1>
        <a:srgbClr val="FFFFFF"/>
      </a:lt1>
      <a:dk2>
        <a:srgbClr val="009CDE"/>
      </a:dk2>
      <a:lt2>
        <a:srgbClr val="FF9933"/>
      </a:lt2>
      <a:accent1>
        <a:srgbClr val="D0343A"/>
      </a:accent1>
      <a:accent2>
        <a:srgbClr val="81BC00"/>
      </a:accent2>
      <a:accent3>
        <a:srgbClr val="002856"/>
      </a:accent3>
      <a:accent4>
        <a:srgbClr val="A8A8AA"/>
      </a:accent4>
      <a:accent5>
        <a:srgbClr val="54565B"/>
      </a:accent5>
      <a:accent6>
        <a:srgbClr val="000000"/>
      </a:accent6>
      <a:hlink>
        <a:srgbClr val="009CDE"/>
      </a:hlink>
      <a:folHlink>
        <a:srgbClr val="009C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kamai Brand Colors">
      <a:dk1>
        <a:srgbClr val="000000"/>
      </a:dk1>
      <a:lt1>
        <a:srgbClr val="FFFFFF"/>
      </a:lt1>
      <a:dk2>
        <a:srgbClr val="009CDE"/>
      </a:dk2>
      <a:lt2>
        <a:srgbClr val="FF9933"/>
      </a:lt2>
      <a:accent1>
        <a:srgbClr val="D0343A"/>
      </a:accent1>
      <a:accent2>
        <a:srgbClr val="81BC00"/>
      </a:accent2>
      <a:accent3>
        <a:srgbClr val="002856"/>
      </a:accent3>
      <a:accent4>
        <a:srgbClr val="A8A8AA"/>
      </a:accent4>
      <a:accent5>
        <a:srgbClr val="54565B"/>
      </a:accent5>
      <a:accent6>
        <a:srgbClr val="000000"/>
      </a:accent6>
      <a:hlink>
        <a:srgbClr val="009CDE"/>
      </a:hlink>
      <a:folHlink>
        <a:srgbClr val="009CD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2177</Words>
  <Application>Microsoft Macintosh PowerPoint</Application>
  <PresentationFormat>On-screen Show (16:9)</PresentationFormat>
  <Paragraphs>333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Roboto</vt:lpstr>
      <vt:lpstr>Chalkduster</vt:lpstr>
      <vt:lpstr>Calibri</vt:lpstr>
      <vt:lpstr>Courier New</vt:lpstr>
      <vt:lpstr>Helvetica</vt:lpstr>
      <vt:lpstr>Arial</vt:lpstr>
      <vt:lpstr>Office Theme</vt:lpstr>
      <vt:lpstr>Office Theme</vt:lpstr>
      <vt:lpstr>Simple Light</vt:lpstr>
      <vt:lpstr>PowerPoint Presentation</vt:lpstr>
      <vt:lpstr>Introduction and methodolgy</vt:lpstr>
      <vt:lpstr>PowerPoint Presentation</vt:lpstr>
      <vt:lpstr>Data analysed</vt:lpstr>
      <vt:lpstr>DNS delegation</vt:lpstr>
      <vt:lpstr>Delegated domains</vt:lpstr>
      <vt:lpstr>PowerPoint Presentation</vt:lpstr>
      <vt:lpstr>A word on one hit wonders</vt:lpstr>
      <vt:lpstr>One hit wonder patterns</vt:lpstr>
      <vt:lpstr>Looking through the data</vt:lpstr>
      <vt:lpstr>The results are in</vt:lpstr>
      <vt:lpstr>Looking at TLDs</vt:lpstr>
      <vt:lpstr>What causes IPv6 only failures</vt:lpstr>
      <vt:lpstr>What causes IPv6 only failures</vt:lpstr>
      <vt:lpstr>Top 10 IPv4 only domains</vt:lpstr>
      <vt:lpstr>Top 10 IPv4 only domains</vt:lpstr>
      <vt:lpstr>Top 10 IPv6 only domains</vt:lpstr>
      <vt:lpstr>Top 10 IPv6 only domains</vt:lpstr>
      <vt:lpstr>Takeaways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Shortcuts: Please read the following important notes prior to using the template: </dc:title>
  <cp:lastModifiedBy>Weber, Ralf</cp:lastModifiedBy>
  <cp:revision>26</cp:revision>
  <dcterms:modified xsi:type="dcterms:W3CDTF">2023-02-15T20:44:53Z</dcterms:modified>
</cp:coreProperties>
</file>