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handoutMasterIdLst>
    <p:handoutMasterId r:id="rId16"/>
  </p:handoutMasterIdLst>
  <p:sldIdLst>
    <p:sldId id="467" r:id="rId5"/>
    <p:sldId id="457" r:id="rId6"/>
    <p:sldId id="471" r:id="rId7"/>
    <p:sldId id="472" r:id="rId8"/>
    <p:sldId id="469" r:id="rId9"/>
    <p:sldId id="322" r:id="rId10"/>
    <p:sldId id="473" r:id="rId11"/>
    <p:sldId id="479" r:id="rId12"/>
    <p:sldId id="456"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8">
          <p15:clr>
            <a:srgbClr val="A4A3A4"/>
          </p15:clr>
        </p15:guide>
        <p15:guide id="2" orient="horz" pos="3998">
          <p15:clr>
            <a:srgbClr val="A4A3A4"/>
          </p15:clr>
        </p15:guide>
        <p15:guide id="3" pos="2880">
          <p15:clr>
            <a:srgbClr val="A4A3A4"/>
          </p15:clr>
        </p15:guide>
        <p15:guide id="4" pos="297">
          <p15:clr>
            <a:srgbClr val="A4A3A4"/>
          </p15:clr>
        </p15:guide>
        <p15:guide id="5" pos="54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4D4"/>
    <a:srgbClr val="707070"/>
    <a:srgbClr val="99DDF5"/>
    <a:srgbClr val="FFFFFF"/>
    <a:srgbClr val="D9D9D9"/>
    <a:srgbClr val="0E273E"/>
    <a:srgbClr val="0061A3"/>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03"/>
    <p:restoredTop sz="94150" autoAdjust="0"/>
  </p:normalViewPr>
  <p:slideViewPr>
    <p:cSldViewPr snapToGrid="0" snapToObjects="1">
      <p:cViewPr varScale="1">
        <p:scale>
          <a:sx n="120" d="100"/>
          <a:sy n="120" d="100"/>
        </p:scale>
        <p:origin x="2368" y="192"/>
      </p:cViewPr>
      <p:guideLst>
        <p:guide orient="horz" pos="688"/>
        <p:guide orient="horz" pos="3998"/>
        <p:guide pos="2880"/>
        <p:guide pos="297"/>
        <p:guide pos="5481"/>
      </p:guideLst>
    </p:cSldViewPr>
  </p:slideViewPr>
  <p:notesTextViewPr>
    <p:cViewPr>
      <p:scale>
        <a:sx n="1" d="1"/>
        <a:sy n="1" d="1"/>
      </p:scale>
      <p:origin x="0" y="0"/>
    </p:cViewPr>
  </p:notesTextViewPr>
  <p:sorterViewPr>
    <p:cViewPr>
      <p:scale>
        <a:sx n="170" d="100"/>
        <a:sy n="170" d="100"/>
      </p:scale>
      <p:origin x="0" y="0"/>
    </p:cViewPr>
  </p:sorterViewPr>
  <p:notesViewPr>
    <p:cSldViewPr snapToGrid="0" snapToObjects="1">
      <p:cViewPr varScale="1">
        <p:scale>
          <a:sx n="97" d="100"/>
          <a:sy n="97" d="100"/>
        </p:scale>
        <p:origin x="2592"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8A3788-4F5E-4F92-8AF5-07543B4D2F47}"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272513DF-92CA-4CB2-A8E1-7C5CCB30D1B5}">
      <dgm:prSet custT="1"/>
      <dgm:spPr/>
      <dgm:t>
        <a:bodyPr anchor="ctr"/>
        <a:lstStyle/>
        <a:p>
          <a:r>
            <a:rPr lang="en-US" sz="2400" b="0" baseline="0" dirty="0"/>
            <a:t>Collaborative multi-stakeholder involvement in research and modeling is needed to inform the DNSSEC PQC standardization and transition agenda</a:t>
          </a:r>
        </a:p>
      </dgm:t>
    </dgm:pt>
    <dgm:pt modelId="{02919EF6-25E9-4896-B8C4-3A09ABF9A027}" type="parTrans" cxnId="{BA043799-1BC0-44C5-BB1D-386F67998052}">
      <dgm:prSet/>
      <dgm:spPr/>
      <dgm:t>
        <a:bodyPr/>
        <a:lstStyle/>
        <a:p>
          <a:endParaRPr lang="en-US" sz="1600"/>
        </a:p>
      </dgm:t>
    </dgm:pt>
    <dgm:pt modelId="{36628453-2A8F-4B34-8D12-F3CF6C037566}" type="sibTrans" cxnId="{BA043799-1BC0-44C5-BB1D-386F67998052}">
      <dgm:prSet/>
      <dgm:spPr/>
      <dgm:t>
        <a:bodyPr/>
        <a:lstStyle/>
        <a:p>
          <a:endParaRPr lang="en-US" sz="1600"/>
        </a:p>
      </dgm:t>
    </dgm:pt>
    <dgm:pt modelId="{7ED5B4A0-B7AB-6A4F-9F85-A562EE43A781}">
      <dgm:prSet custT="1"/>
      <dgm:spPr/>
      <dgm:t>
        <a:bodyPr anchor="ctr"/>
        <a:lstStyle/>
        <a:p>
          <a:r>
            <a:rPr lang="en-US" sz="2400" b="0" dirty="0"/>
            <a:t>NIST’s chosen Post Quantum Cryptographic (PQC) signature algorithms may have significant size impact on DNSSEC, transport, memory and processing</a:t>
          </a:r>
          <a:endParaRPr lang="en-US" sz="2400" dirty="0"/>
        </a:p>
      </dgm:t>
    </dgm:pt>
    <dgm:pt modelId="{8CF3B101-CDDC-5446-A098-E2CB5F8A87D1}" type="parTrans" cxnId="{725A1C0E-C1DE-574B-BAE0-DF4D8416D835}">
      <dgm:prSet/>
      <dgm:spPr/>
      <dgm:t>
        <a:bodyPr/>
        <a:lstStyle/>
        <a:p>
          <a:endParaRPr lang="en-US"/>
        </a:p>
      </dgm:t>
    </dgm:pt>
    <dgm:pt modelId="{EE6B15EA-4D2F-A14F-AB80-DC87061F0F9E}" type="sibTrans" cxnId="{725A1C0E-C1DE-574B-BAE0-DF4D8416D835}">
      <dgm:prSet/>
      <dgm:spPr/>
      <dgm:t>
        <a:bodyPr/>
        <a:lstStyle/>
        <a:p>
          <a:endParaRPr lang="en-US"/>
        </a:p>
      </dgm:t>
    </dgm:pt>
    <dgm:pt modelId="{A5F75EFC-6943-8244-A1D1-4FA25AF63F66}">
      <dgm:prSet custT="1"/>
      <dgm:spPr/>
      <dgm:t>
        <a:bodyPr anchor="ctr"/>
        <a:lstStyle/>
        <a:p>
          <a:r>
            <a:rPr lang="en-US" sz="2400" b="0" baseline="0" dirty="0"/>
            <a:t>There are multiple approaches for addressing the issues PQC algorithms present to DNSSEC with significant pros and cons for these approaches</a:t>
          </a:r>
        </a:p>
      </dgm:t>
    </dgm:pt>
    <dgm:pt modelId="{3E94D588-F826-8D44-A480-0945D7B05B41}" type="parTrans" cxnId="{33D2C600-D63A-1D4E-A8AE-33EC95021582}">
      <dgm:prSet/>
      <dgm:spPr/>
      <dgm:t>
        <a:bodyPr/>
        <a:lstStyle/>
        <a:p>
          <a:endParaRPr lang="en-US"/>
        </a:p>
      </dgm:t>
    </dgm:pt>
    <dgm:pt modelId="{568C1C00-9491-B249-BAC3-8B30D4CD8C36}" type="sibTrans" cxnId="{33D2C600-D63A-1D4E-A8AE-33EC95021582}">
      <dgm:prSet/>
      <dgm:spPr/>
      <dgm:t>
        <a:bodyPr/>
        <a:lstStyle/>
        <a:p>
          <a:endParaRPr lang="en-US"/>
        </a:p>
      </dgm:t>
    </dgm:pt>
    <dgm:pt modelId="{B09F8393-2485-5B4E-9781-5E6746DFE10A}">
      <dgm:prSet custT="1"/>
      <dgm:spPr/>
      <dgm:t>
        <a:bodyPr/>
        <a:lstStyle/>
        <a:p>
          <a:br>
            <a:rPr lang="en-US" sz="2400" b="0" baseline="0" dirty="0"/>
          </a:br>
          <a:r>
            <a:rPr lang="en-US" sz="2400" b="0" baseline="0" dirty="0"/>
            <a:t>DNSSEC needs long-term cryptographic resiliency that addresses the long lead time to roll out new algorithms</a:t>
          </a:r>
          <a:endParaRPr lang="en-US" sz="2400" dirty="0"/>
        </a:p>
      </dgm:t>
    </dgm:pt>
    <dgm:pt modelId="{336C07F2-88AA-EC49-8E1F-2CE0D4FB79DD}" type="parTrans" cxnId="{091A4ADC-E974-9444-8E3A-D640EA89B983}">
      <dgm:prSet/>
      <dgm:spPr/>
      <dgm:t>
        <a:bodyPr/>
        <a:lstStyle/>
        <a:p>
          <a:endParaRPr lang="en-US"/>
        </a:p>
      </dgm:t>
    </dgm:pt>
    <dgm:pt modelId="{916CC6E7-FBA2-3848-A9D9-CDFDCB0123AD}" type="sibTrans" cxnId="{091A4ADC-E974-9444-8E3A-D640EA89B983}">
      <dgm:prSet/>
      <dgm:spPr/>
      <dgm:t>
        <a:bodyPr/>
        <a:lstStyle/>
        <a:p>
          <a:endParaRPr lang="en-US"/>
        </a:p>
      </dgm:t>
    </dgm:pt>
    <dgm:pt modelId="{8D5ED615-3F51-4C23-88D4-ADD0F0B84E4B}" type="pres">
      <dgm:prSet presAssocID="{718A3788-4F5E-4F92-8AF5-07543B4D2F47}" presName="vert0" presStyleCnt="0">
        <dgm:presLayoutVars>
          <dgm:dir/>
          <dgm:animOne val="branch"/>
          <dgm:animLvl val="lvl"/>
        </dgm:presLayoutVars>
      </dgm:prSet>
      <dgm:spPr/>
    </dgm:pt>
    <dgm:pt modelId="{F7A27835-1740-2045-9C29-047CCF530BA2}" type="pres">
      <dgm:prSet presAssocID="{B09F8393-2485-5B4E-9781-5E6746DFE10A}" presName="thickLine" presStyleLbl="alignNode1" presStyleIdx="0" presStyleCnt="4"/>
      <dgm:spPr/>
    </dgm:pt>
    <dgm:pt modelId="{CD81177C-A643-4A4C-A4B2-A93936403B28}" type="pres">
      <dgm:prSet presAssocID="{B09F8393-2485-5B4E-9781-5E6746DFE10A}" presName="horz1" presStyleCnt="0"/>
      <dgm:spPr/>
    </dgm:pt>
    <dgm:pt modelId="{31D62DCA-0D98-B347-974C-360874A287E4}" type="pres">
      <dgm:prSet presAssocID="{B09F8393-2485-5B4E-9781-5E6746DFE10A}" presName="tx1" presStyleLbl="revTx" presStyleIdx="0" presStyleCnt="4"/>
      <dgm:spPr/>
    </dgm:pt>
    <dgm:pt modelId="{B9D121E9-C059-A743-B80D-583452F49E6D}" type="pres">
      <dgm:prSet presAssocID="{B09F8393-2485-5B4E-9781-5E6746DFE10A}" presName="vert1" presStyleCnt="0"/>
      <dgm:spPr/>
    </dgm:pt>
    <dgm:pt modelId="{6F38ADF4-0AF2-CE49-8D3A-1C0AE380093A}" type="pres">
      <dgm:prSet presAssocID="{7ED5B4A0-B7AB-6A4F-9F85-A562EE43A781}" presName="thickLine" presStyleLbl="alignNode1" presStyleIdx="1" presStyleCnt="4"/>
      <dgm:spPr/>
    </dgm:pt>
    <dgm:pt modelId="{EB9CD342-05AE-AF4C-9727-CFA27649C321}" type="pres">
      <dgm:prSet presAssocID="{7ED5B4A0-B7AB-6A4F-9F85-A562EE43A781}" presName="horz1" presStyleCnt="0"/>
      <dgm:spPr/>
    </dgm:pt>
    <dgm:pt modelId="{6E004D54-3845-7140-990F-50B2BE19B53F}" type="pres">
      <dgm:prSet presAssocID="{7ED5B4A0-B7AB-6A4F-9F85-A562EE43A781}" presName="tx1" presStyleLbl="revTx" presStyleIdx="1" presStyleCnt="4"/>
      <dgm:spPr/>
    </dgm:pt>
    <dgm:pt modelId="{435F0A9F-61B8-A043-968D-FA1679CB8358}" type="pres">
      <dgm:prSet presAssocID="{7ED5B4A0-B7AB-6A4F-9F85-A562EE43A781}" presName="vert1" presStyleCnt="0"/>
      <dgm:spPr/>
    </dgm:pt>
    <dgm:pt modelId="{D82E5E16-C790-F140-B48B-F55EE871A5C0}" type="pres">
      <dgm:prSet presAssocID="{A5F75EFC-6943-8244-A1D1-4FA25AF63F66}" presName="thickLine" presStyleLbl="alignNode1" presStyleIdx="2" presStyleCnt="4"/>
      <dgm:spPr/>
    </dgm:pt>
    <dgm:pt modelId="{980189D6-E661-A140-8BAD-32EA59FD4B99}" type="pres">
      <dgm:prSet presAssocID="{A5F75EFC-6943-8244-A1D1-4FA25AF63F66}" presName="horz1" presStyleCnt="0"/>
      <dgm:spPr/>
    </dgm:pt>
    <dgm:pt modelId="{4735FB55-8EF9-7840-8140-0B270F98AF47}" type="pres">
      <dgm:prSet presAssocID="{A5F75EFC-6943-8244-A1D1-4FA25AF63F66}" presName="tx1" presStyleLbl="revTx" presStyleIdx="2" presStyleCnt="4"/>
      <dgm:spPr/>
    </dgm:pt>
    <dgm:pt modelId="{68B75866-3EE6-0E47-8C1A-E00A25F7EAAF}" type="pres">
      <dgm:prSet presAssocID="{A5F75EFC-6943-8244-A1D1-4FA25AF63F66}" presName="vert1" presStyleCnt="0"/>
      <dgm:spPr/>
    </dgm:pt>
    <dgm:pt modelId="{72D4ED4D-F6A7-4889-A7CB-26D912CE670A}" type="pres">
      <dgm:prSet presAssocID="{272513DF-92CA-4CB2-A8E1-7C5CCB30D1B5}" presName="thickLine" presStyleLbl="alignNode1" presStyleIdx="3" presStyleCnt="4"/>
      <dgm:spPr/>
    </dgm:pt>
    <dgm:pt modelId="{746F3F63-4077-4048-8F77-BF22B76690EB}" type="pres">
      <dgm:prSet presAssocID="{272513DF-92CA-4CB2-A8E1-7C5CCB30D1B5}" presName="horz1" presStyleCnt="0"/>
      <dgm:spPr/>
    </dgm:pt>
    <dgm:pt modelId="{CDA6DB42-D2C5-4968-B375-2BE411BE2761}" type="pres">
      <dgm:prSet presAssocID="{272513DF-92CA-4CB2-A8E1-7C5CCB30D1B5}" presName="tx1" presStyleLbl="revTx" presStyleIdx="3" presStyleCnt="4"/>
      <dgm:spPr/>
    </dgm:pt>
    <dgm:pt modelId="{221A7A75-0BFD-426D-A976-8D525D90B82A}" type="pres">
      <dgm:prSet presAssocID="{272513DF-92CA-4CB2-A8E1-7C5CCB30D1B5}" presName="vert1" presStyleCnt="0"/>
      <dgm:spPr/>
    </dgm:pt>
  </dgm:ptLst>
  <dgm:cxnLst>
    <dgm:cxn modelId="{33D2C600-D63A-1D4E-A8AE-33EC95021582}" srcId="{718A3788-4F5E-4F92-8AF5-07543B4D2F47}" destId="{A5F75EFC-6943-8244-A1D1-4FA25AF63F66}" srcOrd="2" destOrd="0" parTransId="{3E94D588-F826-8D44-A480-0945D7B05B41}" sibTransId="{568C1C00-9491-B249-BAC3-8B30D4CD8C36}"/>
    <dgm:cxn modelId="{64E3E70A-F470-EA4E-AC9D-D7369896510F}" type="presOf" srcId="{7ED5B4A0-B7AB-6A4F-9F85-A562EE43A781}" destId="{6E004D54-3845-7140-990F-50B2BE19B53F}" srcOrd="0" destOrd="0" presId="urn:microsoft.com/office/officeart/2008/layout/LinedList"/>
    <dgm:cxn modelId="{725A1C0E-C1DE-574B-BAE0-DF4D8416D835}" srcId="{718A3788-4F5E-4F92-8AF5-07543B4D2F47}" destId="{7ED5B4A0-B7AB-6A4F-9F85-A562EE43A781}" srcOrd="1" destOrd="0" parTransId="{8CF3B101-CDDC-5446-A098-E2CB5F8A87D1}" sibTransId="{EE6B15EA-4D2F-A14F-AB80-DC87061F0F9E}"/>
    <dgm:cxn modelId="{CCA2CD4B-9631-3F46-AE07-FE21F211D6FC}" type="presOf" srcId="{A5F75EFC-6943-8244-A1D1-4FA25AF63F66}" destId="{4735FB55-8EF9-7840-8140-0B270F98AF47}" srcOrd="0" destOrd="0" presId="urn:microsoft.com/office/officeart/2008/layout/LinedList"/>
    <dgm:cxn modelId="{08D8D55E-9983-E345-BA24-CD1F94F5CDC7}" type="presOf" srcId="{B09F8393-2485-5B4E-9781-5E6746DFE10A}" destId="{31D62DCA-0D98-B347-974C-360874A287E4}" srcOrd="0" destOrd="0" presId="urn:microsoft.com/office/officeart/2008/layout/LinedList"/>
    <dgm:cxn modelId="{B71CB895-D727-4114-A1A6-D0104C2843BB}" type="presOf" srcId="{718A3788-4F5E-4F92-8AF5-07543B4D2F47}" destId="{8D5ED615-3F51-4C23-88D4-ADD0F0B84E4B}" srcOrd="0" destOrd="0" presId="urn:microsoft.com/office/officeart/2008/layout/LinedList"/>
    <dgm:cxn modelId="{BA043799-1BC0-44C5-BB1D-386F67998052}" srcId="{718A3788-4F5E-4F92-8AF5-07543B4D2F47}" destId="{272513DF-92CA-4CB2-A8E1-7C5CCB30D1B5}" srcOrd="3" destOrd="0" parTransId="{02919EF6-25E9-4896-B8C4-3A09ABF9A027}" sibTransId="{36628453-2A8F-4B34-8D12-F3CF6C037566}"/>
    <dgm:cxn modelId="{58B9AFA4-9DDF-42AF-9829-1C337EC2E5EF}" type="presOf" srcId="{272513DF-92CA-4CB2-A8E1-7C5CCB30D1B5}" destId="{CDA6DB42-D2C5-4968-B375-2BE411BE2761}" srcOrd="0" destOrd="0" presId="urn:microsoft.com/office/officeart/2008/layout/LinedList"/>
    <dgm:cxn modelId="{091A4ADC-E974-9444-8E3A-D640EA89B983}" srcId="{718A3788-4F5E-4F92-8AF5-07543B4D2F47}" destId="{B09F8393-2485-5B4E-9781-5E6746DFE10A}" srcOrd="0" destOrd="0" parTransId="{336C07F2-88AA-EC49-8E1F-2CE0D4FB79DD}" sibTransId="{916CC6E7-FBA2-3848-A9D9-CDFDCB0123AD}"/>
    <dgm:cxn modelId="{ACC5761B-BD64-7D4A-858C-B066195ED192}" type="presParOf" srcId="{8D5ED615-3F51-4C23-88D4-ADD0F0B84E4B}" destId="{F7A27835-1740-2045-9C29-047CCF530BA2}" srcOrd="0" destOrd="0" presId="urn:microsoft.com/office/officeart/2008/layout/LinedList"/>
    <dgm:cxn modelId="{6532B96D-9A7A-C14A-90DF-15DEA82130AB}" type="presParOf" srcId="{8D5ED615-3F51-4C23-88D4-ADD0F0B84E4B}" destId="{CD81177C-A643-4A4C-A4B2-A93936403B28}" srcOrd="1" destOrd="0" presId="urn:microsoft.com/office/officeart/2008/layout/LinedList"/>
    <dgm:cxn modelId="{587E7C04-86AE-B240-9FF7-74E30A004F39}" type="presParOf" srcId="{CD81177C-A643-4A4C-A4B2-A93936403B28}" destId="{31D62DCA-0D98-B347-974C-360874A287E4}" srcOrd="0" destOrd="0" presId="urn:microsoft.com/office/officeart/2008/layout/LinedList"/>
    <dgm:cxn modelId="{3849CEDE-19B9-4640-AD70-B43594E52032}" type="presParOf" srcId="{CD81177C-A643-4A4C-A4B2-A93936403B28}" destId="{B9D121E9-C059-A743-B80D-583452F49E6D}" srcOrd="1" destOrd="0" presId="urn:microsoft.com/office/officeart/2008/layout/LinedList"/>
    <dgm:cxn modelId="{B08C1493-1755-654C-A44C-D44293367F71}" type="presParOf" srcId="{8D5ED615-3F51-4C23-88D4-ADD0F0B84E4B}" destId="{6F38ADF4-0AF2-CE49-8D3A-1C0AE380093A}" srcOrd="2" destOrd="0" presId="urn:microsoft.com/office/officeart/2008/layout/LinedList"/>
    <dgm:cxn modelId="{5846EE74-173A-754D-BDDB-4A40C0FE278C}" type="presParOf" srcId="{8D5ED615-3F51-4C23-88D4-ADD0F0B84E4B}" destId="{EB9CD342-05AE-AF4C-9727-CFA27649C321}" srcOrd="3" destOrd="0" presId="urn:microsoft.com/office/officeart/2008/layout/LinedList"/>
    <dgm:cxn modelId="{1BEF68DE-A835-224F-9771-B434FDE119E6}" type="presParOf" srcId="{EB9CD342-05AE-AF4C-9727-CFA27649C321}" destId="{6E004D54-3845-7140-990F-50B2BE19B53F}" srcOrd="0" destOrd="0" presId="urn:microsoft.com/office/officeart/2008/layout/LinedList"/>
    <dgm:cxn modelId="{27D921F9-1017-9441-9102-747CB65C5337}" type="presParOf" srcId="{EB9CD342-05AE-AF4C-9727-CFA27649C321}" destId="{435F0A9F-61B8-A043-968D-FA1679CB8358}" srcOrd="1" destOrd="0" presId="urn:microsoft.com/office/officeart/2008/layout/LinedList"/>
    <dgm:cxn modelId="{DCD6211F-92B3-904B-8F86-2EC3F1E886B4}" type="presParOf" srcId="{8D5ED615-3F51-4C23-88D4-ADD0F0B84E4B}" destId="{D82E5E16-C790-F140-B48B-F55EE871A5C0}" srcOrd="4" destOrd="0" presId="urn:microsoft.com/office/officeart/2008/layout/LinedList"/>
    <dgm:cxn modelId="{C180A817-4F0B-294D-ACDD-41720DE1AADB}" type="presParOf" srcId="{8D5ED615-3F51-4C23-88D4-ADD0F0B84E4B}" destId="{980189D6-E661-A140-8BAD-32EA59FD4B99}" srcOrd="5" destOrd="0" presId="urn:microsoft.com/office/officeart/2008/layout/LinedList"/>
    <dgm:cxn modelId="{F90D9EFF-84A7-894E-B057-D364F2183560}" type="presParOf" srcId="{980189D6-E661-A140-8BAD-32EA59FD4B99}" destId="{4735FB55-8EF9-7840-8140-0B270F98AF47}" srcOrd="0" destOrd="0" presId="urn:microsoft.com/office/officeart/2008/layout/LinedList"/>
    <dgm:cxn modelId="{63B38619-F6DD-1649-9EE1-1C628BC5307B}" type="presParOf" srcId="{980189D6-E661-A140-8BAD-32EA59FD4B99}" destId="{68B75866-3EE6-0E47-8C1A-E00A25F7EAAF}" srcOrd="1" destOrd="0" presId="urn:microsoft.com/office/officeart/2008/layout/LinedList"/>
    <dgm:cxn modelId="{D4F46E2B-319B-4C5C-801A-48495D1E9EE9}" type="presParOf" srcId="{8D5ED615-3F51-4C23-88D4-ADD0F0B84E4B}" destId="{72D4ED4D-F6A7-4889-A7CB-26D912CE670A}" srcOrd="6" destOrd="0" presId="urn:microsoft.com/office/officeart/2008/layout/LinedList"/>
    <dgm:cxn modelId="{0540EA45-B2F8-40FB-BB84-A4D5F8D25C44}" type="presParOf" srcId="{8D5ED615-3F51-4C23-88D4-ADD0F0B84E4B}" destId="{746F3F63-4077-4048-8F77-BF22B76690EB}" srcOrd="7" destOrd="0" presId="urn:microsoft.com/office/officeart/2008/layout/LinedList"/>
    <dgm:cxn modelId="{3256AD68-FBE2-4162-A646-0D1C49D791BD}" type="presParOf" srcId="{746F3F63-4077-4048-8F77-BF22B76690EB}" destId="{CDA6DB42-D2C5-4968-B375-2BE411BE2761}" srcOrd="0" destOrd="0" presId="urn:microsoft.com/office/officeart/2008/layout/LinedList"/>
    <dgm:cxn modelId="{6E3EF695-5CC8-43DA-B8C9-F6A5152AD941}" type="presParOf" srcId="{746F3F63-4077-4048-8F77-BF22B76690EB}" destId="{221A7A75-0BFD-426D-A976-8D525D90B82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8A3788-4F5E-4F92-8AF5-07543B4D2F47}"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307C8C95-7FA5-4C0A-84B7-FAA2D752F6C8}">
      <dgm:prSet phldrT="[Text]" custT="1"/>
      <dgm:spPr/>
      <dgm:t>
        <a:bodyPr anchor="ctr"/>
        <a:lstStyle/>
        <a:p>
          <a:r>
            <a:rPr lang="en-US" sz="2400" b="1" baseline="0" dirty="0"/>
            <a:t>Selective</a:t>
          </a:r>
          <a:r>
            <a:rPr lang="en-US" sz="2400" b="0" baseline="0" dirty="0"/>
            <a:t> - Algorithm Negotiation* </a:t>
          </a:r>
        </a:p>
      </dgm:t>
    </dgm:pt>
    <dgm:pt modelId="{91FB3EB0-FC81-4426-9AAD-3BD2D77299C2}" type="parTrans" cxnId="{773B376D-EC90-4A78-9EA0-D1679934D88C}">
      <dgm:prSet/>
      <dgm:spPr/>
      <dgm:t>
        <a:bodyPr/>
        <a:lstStyle/>
        <a:p>
          <a:endParaRPr lang="en-US" sz="1600"/>
        </a:p>
      </dgm:t>
    </dgm:pt>
    <dgm:pt modelId="{1D4302B4-5636-429B-94BF-936786C5E1E9}" type="sibTrans" cxnId="{773B376D-EC90-4A78-9EA0-D1679934D88C}">
      <dgm:prSet/>
      <dgm:spPr/>
      <dgm:t>
        <a:bodyPr/>
        <a:lstStyle/>
        <a:p>
          <a:endParaRPr lang="en-US" sz="1600"/>
        </a:p>
      </dgm:t>
    </dgm:pt>
    <dgm:pt modelId="{104B388C-B2A5-4B8A-9952-BCA4DDB4CAE3}">
      <dgm:prSet custT="1"/>
      <dgm:spPr/>
      <dgm:t>
        <a:bodyPr anchor="ctr"/>
        <a:lstStyle/>
        <a:p>
          <a:r>
            <a:rPr lang="en-US" sz="2400" b="1" baseline="0" dirty="0"/>
            <a:t>Skip</a:t>
          </a:r>
          <a:r>
            <a:rPr lang="en-US" sz="2400" b="0" baseline="0" dirty="0"/>
            <a:t> - Proactive Caching</a:t>
          </a:r>
        </a:p>
      </dgm:t>
    </dgm:pt>
    <dgm:pt modelId="{EB73BB79-8EA4-40F8-8F79-4044500E07DE}" type="sibTrans" cxnId="{A219EA84-ED03-4F34-9E91-79185BF497CD}">
      <dgm:prSet/>
      <dgm:spPr/>
      <dgm:t>
        <a:bodyPr/>
        <a:lstStyle/>
        <a:p>
          <a:endParaRPr lang="en-US" sz="1600"/>
        </a:p>
      </dgm:t>
    </dgm:pt>
    <dgm:pt modelId="{6E43805B-35B3-4B95-BEB5-4F18AA3C7821}" type="parTrans" cxnId="{A219EA84-ED03-4F34-9E91-79185BF497CD}">
      <dgm:prSet/>
      <dgm:spPr/>
      <dgm:t>
        <a:bodyPr/>
        <a:lstStyle/>
        <a:p>
          <a:endParaRPr lang="en-US" sz="1600"/>
        </a:p>
      </dgm:t>
    </dgm:pt>
    <dgm:pt modelId="{7ED5B4A0-B7AB-6A4F-9F85-A562EE43A781}">
      <dgm:prSet custT="1"/>
      <dgm:spPr/>
      <dgm:t>
        <a:bodyPr anchor="ctr"/>
        <a:lstStyle/>
        <a:p>
          <a:r>
            <a:rPr lang="en-US" sz="2400" b="1" baseline="0" dirty="0"/>
            <a:t>Shift</a:t>
          </a:r>
          <a:r>
            <a:rPr lang="en-US" sz="2400" b="0" baseline="0" dirty="0"/>
            <a:t> - Out-of-Band Retrieval of Keys and/or Signatures</a:t>
          </a:r>
        </a:p>
      </dgm:t>
    </dgm:pt>
    <dgm:pt modelId="{8CF3B101-CDDC-5446-A098-E2CB5F8A87D1}" type="parTrans" cxnId="{725A1C0E-C1DE-574B-BAE0-DF4D8416D835}">
      <dgm:prSet/>
      <dgm:spPr/>
      <dgm:t>
        <a:bodyPr/>
        <a:lstStyle/>
        <a:p>
          <a:endParaRPr lang="en-US"/>
        </a:p>
      </dgm:t>
    </dgm:pt>
    <dgm:pt modelId="{EE6B15EA-4D2F-A14F-AB80-DC87061F0F9E}" type="sibTrans" cxnId="{725A1C0E-C1DE-574B-BAE0-DF4D8416D835}">
      <dgm:prSet/>
      <dgm:spPr/>
      <dgm:t>
        <a:bodyPr/>
        <a:lstStyle/>
        <a:p>
          <a:endParaRPr lang="en-US"/>
        </a:p>
      </dgm:t>
    </dgm:pt>
    <dgm:pt modelId="{4AA16125-0AB5-7D43-A94A-D8609762A6B0}">
      <dgm:prSet custT="1"/>
      <dgm:spPr/>
      <dgm:t>
        <a:bodyPr anchor="ctr"/>
        <a:lstStyle/>
        <a:p>
          <a:r>
            <a:rPr lang="en-US" sz="2400" b="1" dirty="0"/>
            <a:t>Smaller</a:t>
          </a:r>
          <a:r>
            <a:rPr lang="en-US" sz="2400" dirty="0"/>
            <a:t> - Merkle Tree Ladder Mode of Operation for Small Signature Size Impact</a:t>
          </a:r>
          <a:r>
            <a:rPr lang="en-US" sz="2400" baseline="30000" dirty="0"/>
            <a:t>3</a:t>
          </a:r>
        </a:p>
      </dgm:t>
    </dgm:pt>
    <dgm:pt modelId="{169EFB9D-0D57-6D40-BBD0-49CEC5B4D40E}" type="parTrans" cxnId="{FAEB6E69-4A85-D448-A6FE-A5EDECEA1EAB}">
      <dgm:prSet/>
      <dgm:spPr/>
      <dgm:t>
        <a:bodyPr/>
        <a:lstStyle/>
        <a:p>
          <a:endParaRPr lang="en-US"/>
        </a:p>
      </dgm:t>
    </dgm:pt>
    <dgm:pt modelId="{4818F964-0CEB-0940-82DE-E83FADED498A}" type="sibTrans" cxnId="{FAEB6E69-4A85-D448-A6FE-A5EDECEA1EAB}">
      <dgm:prSet/>
      <dgm:spPr/>
      <dgm:t>
        <a:bodyPr/>
        <a:lstStyle/>
        <a:p>
          <a:endParaRPr lang="en-US"/>
        </a:p>
      </dgm:t>
    </dgm:pt>
    <dgm:pt modelId="{D8870C05-CDAE-FD47-9B9F-F208B8641B0B}">
      <dgm:prSet custT="1"/>
      <dgm:spPr/>
      <dgm:t>
        <a:bodyPr anchor="ctr"/>
        <a:lstStyle/>
        <a:p>
          <a:r>
            <a:rPr lang="en-US" sz="2400" b="1" baseline="0" dirty="0"/>
            <a:t>Split</a:t>
          </a:r>
          <a:r>
            <a:rPr lang="en-US" sz="2400" b="0" baseline="0" dirty="0"/>
            <a:t> - Split Large Keys/Signatures Across RRs**</a:t>
          </a:r>
        </a:p>
      </dgm:t>
    </dgm:pt>
    <dgm:pt modelId="{BADE9160-EABC-9F4E-962C-A1CE506BE0A2}" type="parTrans" cxnId="{56817229-3EEE-7B49-A978-1BC8D0B59EA2}">
      <dgm:prSet/>
      <dgm:spPr/>
      <dgm:t>
        <a:bodyPr/>
        <a:lstStyle/>
        <a:p>
          <a:endParaRPr lang="en-US"/>
        </a:p>
      </dgm:t>
    </dgm:pt>
    <dgm:pt modelId="{6A94E6E0-921B-E849-9BBA-6F8BF469E317}" type="sibTrans" cxnId="{56817229-3EEE-7B49-A978-1BC8D0B59EA2}">
      <dgm:prSet/>
      <dgm:spPr/>
      <dgm:t>
        <a:bodyPr/>
        <a:lstStyle/>
        <a:p>
          <a:endParaRPr lang="en-US"/>
        </a:p>
      </dgm:t>
    </dgm:pt>
    <dgm:pt modelId="{8D5ED615-3F51-4C23-88D4-ADD0F0B84E4B}" type="pres">
      <dgm:prSet presAssocID="{718A3788-4F5E-4F92-8AF5-07543B4D2F47}" presName="vert0" presStyleCnt="0">
        <dgm:presLayoutVars>
          <dgm:dir/>
          <dgm:animOne val="branch"/>
          <dgm:animLvl val="lvl"/>
        </dgm:presLayoutVars>
      </dgm:prSet>
      <dgm:spPr/>
    </dgm:pt>
    <dgm:pt modelId="{A1CE9B74-C7D1-7C47-A64A-1472FDC8B88A}" type="pres">
      <dgm:prSet presAssocID="{4AA16125-0AB5-7D43-A94A-D8609762A6B0}" presName="thickLine" presStyleLbl="alignNode1" presStyleIdx="0" presStyleCnt="5" custLinFactNeighborX="97"/>
      <dgm:spPr/>
    </dgm:pt>
    <dgm:pt modelId="{2595AD44-240C-9D49-BC34-FDD88754862F}" type="pres">
      <dgm:prSet presAssocID="{4AA16125-0AB5-7D43-A94A-D8609762A6B0}" presName="horz1" presStyleCnt="0"/>
      <dgm:spPr/>
    </dgm:pt>
    <dgm:pt modelId="{1FADE302-EBE6-A24B-A761-9EF4859EDE76}" type="pres">
      <dgm:prSet presAssocID="{4AA16125-0AB5-7D43-A94A-D8609762A6B0}" presName="tx1" presStyleLbl="revTx" presStyleIdx="0" presStyleCnt="5"/>
      <dgm:spPr/>
    </dgm:pt>
    <dgm:pt modelId="{78A63AF5-3E0C-EE4B-8465-6E185736DE60}" type="pres">
      <dgm:prSet presAssocID="{4AA16125-0AB5-7D43-A94A-D8609762A6B0}" presName="vert1" presStyleCnt="0"/>
      <dgm:spPr/>
    </dgm:pt>
    <dgm:pt modelId="{599BCB0B-EF9D-4867-BAC2-3B34DEF50C5E}" type="pres">
      <dgm:prSet presAssocID="{307C8C95-7FA5-4C0A-84B7-FAA2D752F6C8}" presName="thickLine" presStyleLbl="alignNode1" presStyleIdx="1" presStyleCnt="5"/>
      <dgm:spPr/>
    </dgm:pt>
    <dgm:pt modelId="{1D15D421-3A52-4191-ADE5-505A324E7993}" type="pres">
      <dgm:prSet presAssocID="{307C8C95-7FA5-4C0A-84B7-FAA2D752F6C8}" presName="horz1" presStyleCnt="0"/>
      <dgm:spPr/>
    </dgm:pt>
    <dgm:pt modelId="{3CA9A071-A87B-4219-AE83-C506675933F4}" type="pres">
      <dgm:prSet presAssocID="{307C8C95-7FA5-4C0A-84B7-FAA2D752F6C8}" presName="tx1" presStyleLbl="revTx" presStyleIdx="1" presStyleCnt="5"/>
      <dgm:spPr/>
    </dgm:pt>
    <dgm:pt modelId="{FBBF8C83-CF87-4B32-AB77-3D02C73136AB}" type="pres">
      <dgm:prSet presAssocID="{307C8C95-7FA5-4C0A-84B7-FAA2D752F6C8}" presName="vert1" presStyleCnt="0"/>
      <dgm:spPr/>
    </dgm:pt>
    <dgm:pt modelId="{6F38ADF4-0AF2-CE49-8D3A-1C0AE380093A}" type="pres">
      <dgm:prSet presAssocID="{7ED5B4A0-B7AB-6A4F-9F85-A562EE43A781}" presName="thickLine" presStyleLbl="alignNode1" presStyleIdx="2" presStyleCnt="5"/>
      <dgm:spPr/>
    </dgm:pt>
    <dgm:pt modelId="{EB9CD342-05AE-AF4C-9727-CFA27649C321}" type="pres">
      <dgm:prSet presAssocID="{7ED5B4A0-B7AB-6A4F-9F85-A562EE43A781}" presName="horz1" presStyleCnt="0"/>
      <dgm:spPr/>
    </dgm:pt>
    <dgm:pt modelId="{6E004D54-3845-7140-990F-50B2BE19B53F}" type="pres">
      <dgm:prSet presAssocID="{7ED5B4A0-B7AB-6A4F-9F85-A562EE43A781}" presName="tx1" presStyleLbl="revTx" presStyleIdx="2" presStyleCnt="5"/>
      <dgm:spPr/>
    </dgm:pt>
    <dgm:pt modelId="{435F0A9F-61B8-A043-968D-FA1679CB8358}" type="pres">
      <dgm:prSet presAssocID="{7ED5B4A0-B7AB-6A4F-9F85-A562EE43A781}" presName="vert1" presStyleCnt="0"/>
      <dgm:spPr/>
    </dgm:pt>
    <dgm:pt modelId="{D9DC34DD-B02B-47DE-8D16-C861D2CF01D1}" type="pres">
      <dgm:prSet presAssocID="{104B388C-B2A5-4B8A-9952-BCA4DDB4CAE3}" presName="thickLine" presStyleLbl="alignNode1" presStyleIdx="3" presStyleCnt="5"/>
      <dgm:spPr/>
    </dgm:pt>
    <dgm:pt modelId="{86F30985-F38B-4231-A110-C45952255A69}" type="pres">
      <dgm:prSet presAssocID="{104B388C-B2A5-4B8A-9952-BCA4DDB4CAE3}" presName="horz1" presStyleCnt="0"/>
      <dgm:spPr/>
    </dgm:pt>
    <dgm:pt modelId="{70128506-D6C3-4E62-A457-84AE0DE0944A}" type="pres">
      <dgm:prSet presAssocID="{104B388C-B2A5-4B8A-9952-BCA4DDB4CAE3}" presName="tx1" presStyleLbl="revTx" presStyleIdx="3" presStyleCnt="5"/>
      <dgm:spPr/>
    </dgm:pt>
    <dgm:pt modelId="{472EE1C5-11B8-4123-8943-C2522305AC58}" type="pres">
      <dgm:prSet presAssocID="{104B388C-B2A5-4B8A-9952-BCA4DDB4CAE3}" presName="vert1" presStyleCnt="0"/>
      <dgm:spPr/>
    </dgm:pt>
    <dgm:pt modelId="{4944279D-BFF9-5B4E-B522-A2954AE7549B}" type="pres">
      <dgm:prSet presAssocID="{D8870C05-CDAE-FD47-9B9F-F208B8641B0B}" presName="thickLine" presStyleLbl="alignNode1" presStyleIdx="4" presStyleCnt="5"/>
      <dgm:spPr/>
    </dgm:pt>
    <dgm:pt modelId="{456210B7-B274-A642-9896-2CFF8B0D60B1}" type="pres">
      <dgm:prSet presAssocID="{D8870C05-CDAE-FD47-9B9F-F208B8641B0B}" presName="horz1" presStyleCnt="0"/>
      <dgm:spPr/>
    </dgm:pt>
    <dgm:pt modelId="{AF74DA3E-5E95-2E4B-83F7-6165C3833A41}" type="pres">
      <dgm:prSet presAssocID="{D8870C05-CDAE-FD47-9B9F-F208B8641B0B}" presName="tx1" presStyleLbl="revTx" presStyleIdx="4" presStyleCnt="5"/>
      <dgm:spPr/>
    </dgm:pt>
    <dgm:pt modelId="{CE249DD9-DC0B-A94B-916B-9A94BC3BFCE6}" type="pres">
      <dgm:prSet presAssocID="{D8870C05-CDAE-FD47-9B9F-F208B8641B0B}" presName="vert1" presStyleCnt="0"/>
      <dgm:spPr/>
    </dgm:pt>
  </dgm:ptLst>
  <dgm:cxnLst>
    <dgm:cxn modelId="{64E3E70A-F470-EA4E-AC9D-D7369896510F}" type="presOf" srcId="{7ED5B4A0-B7AB-6A4F-9F85-A562EE43A781}" destId="{6E004D54-3845-7140-990F-50B2BE19B53F}" srcOrd="0" destOrd="0" presId="urn:microsoft.com/office/officeart/2008/layout/LinedList"/>
    <dgm:cxn modelId="{725A1C0E-C1DE-574B-BAE0-DF4D8416D835}" srcId="{718A3788-4F5E-4F92-8AF5-07543B4D2F47}" destId="{7ED5B4A0-B7AB-6A4F-9F85-A562EE43A781}" srcOrd="2" destOrd="0" parTransId="{8CF3B101-CDDC-5446-A098-E2CB5F8A87D1}" sibTransId="{EE6B15EA-4D2F-A14F-AB80-DC87061F0F9E}"/>
    <dgm:cxn modelId="{56817229-3EEE-7B49-A978-1BC8D0B59EA2}" srcId="{718A3788-4F5E-4F92-8AF5-07543B4D2F47}" destId="{D8870C05-CDAE-FD47-9B9F-F208B8641B0B}" srcOrd="4" destOrd="0" parTransId="{BADE9160-EABC-9F4E-962C-A1CE506BE0A2}" sibTransId="{6A94E6E0-921B-E849-9BBA-6F8BF469E317}"/>
    <dgm:cxn modelId="{FAEB6E69-4A85-D448-A6FE-A5EDECEA1EAB}" srcId="{718A3788-4F5E-4F92-8AF5-07543B4D2F47}" destId="{4AA16125-0AB5-7D43-A94A-D8609762A6B0}" srcOrd="0" destOrd="0" parTransId="{169EFB9D-0D57-6D40-BBD0-49CEC5B4D40E}" sibTransId="{4818F964-0CEB-0940-82DE-E83FADED498A}"/>
    <dgm:cxn modelId="{773B376D-EC90-4A78-9EA0-D1679934D88C}" srcId="{718A3788-4F5E-4F92-8AF5-07543B4D2F47}" destId="{307C8C95-7FA5-4C0A-84B7-FAA2D752F6C8}" srcOrd="1" destOrd="0" parTransId="{91FB3EB0-FC81-4426-9AAD-3BD2D77299C2}" sibTransId="{1D4302B4-5636-429B-94BF-936786C5E1E9}"/>
    <dgm:cxn modelId="{61D0567A-DF52-6D4C-9E98-32BEA82BF866}" type="presOf" srcId="{4AA16125-0AB5-7D43-A94A-D8609762A6B0}" destId="{1FADE302-EBE6-A24B-A761-9EF4859EDE76}" srcOrd="0" destOrd="0" presId="urn:microsoft.com/office/officeart/2008/layout/LinedList"/>
    <dgm:cxn modelId="{A219EA84-ED03-4F34-9E91-79185BF497CD}" srcId="{718A3788-4F5E-4F92-8AF5-07543B4D2F47}" destId="{104B388C-B2A5-4B8A-9952-BCA4DDB4CAE3}" srcOrd="3" destOrd="0" parTransId="{6E43805B-35B3-4B95-BEB5-4F18AA3C7821}" sibTransId="{EB73BB79-8EA4-40F8-8F79-4044500E07DE}"/>
    <dgm:cxn modelId="{B71CB895-D727-4114-A1A6-D0104C2843BB}" type="presOf" srcId="{718A3788-4F5E-4F92-8AF5-07543B4D2F47}" destId="{8D5ED615-3F51-4C23-88D4-ADD0F0B84E4B}" srcOrd="0" destOrd="0" presId="urn:microsoft.com/office/officeart/2008/layout/LinedList"/>
    <dgm:cxn modelId="{6EB7A6E7-29A4-D247-BCA2-F100572617F8}" type="presOf" srcId="{D8870C05-CDAE-FD47-9B9F-F208B8641B0B}" destId="{AF74DA3E-5E95-2E4B-83F7-6165C3833A41}" srcOrd="0" destOrd="0" presId="urn:microsoft.com/office/officeart/2008/layout/LinedList"/>
    <dgm:cxn modelId="{05EA5DE9-37C9-48FE-99AC-817B0BFFE04E}" type="presOf" srcId="{104B388C-B2A5-4B8A-9952-BCA4DDB4CAE3}" destId="{70128506-D6C3-4E62-A457-84AE0DE0944A}" srcOrd="0" destOrd="0" presId="urn:microsoft.com/office/officeart/2008/layout/LinedList"/>
    <dgm:cxn modelId="{340FD6FA-74D5-4FA1-9613-651A2A23C219}" type="presOf" srcId="{307C8C95-7FA5-4C0A-84B7-FAA2D752F6C8}" destId="{3CA9A071-A87B-4219-AE83-C506675933F4}" srcOrd="0" destOrd="0" presId="urn:microsoft.com/office/officeart/2008/layout/LinedList"/>
    <dgm:cxn modelId="{83F7BF28-D548-F848-9453-0971905E3A86}" type="presParOf" srcId="{8D5ED615-3F51-4C23-88D4-ADD0F0B84E4B}" destId="{A1CE9B74-C7D1-7C47-A64A-1472FDC8B88A}" srcOrd="0" destOrd="0" presId="urn:microsoft.com/office/officeart/2008/layout/LinedList"/>
    <dgm:cxn modelId="{691B58F7-ADBB-4844-8187-34F4722F86DF}" type="presParOf" srcId="{8D5ED615-3F51-4C23-88D4-ADD0F0B84E4B}" destId="{2595AD44-240C-9D49-BC34-FDD88754862F}" srcOrd="1" destOrd="0" presId="urn:microsoft.com/office/officeart/2008/layout/LinedList"/>
    <dgm:cxn modelId="{EFBF8BAC-C132-7B45-B94C-C61816F955A6}" type="presParOf" srcId="{2595AD44-240C-9D49-BC34-FDD88754862F}" destId="{1FADE302-EBE6-A24B-A761-9EF4859EDE76}" srcOrd="0" destOrd="0" presId="urn:microsoft.com/office/officeart/2008/layout/LinedList"/>
    <dgm:cxn modelId="{6EE136F2-824E-8C4A-88F2-7861FFB4706D}" type="presParOf" srcId="{2595AD44-240C-9D49-BC34-FDD88754862F}" destId="{78A63AF5-3E0C-EE4B-8465-6E185736DE60}" srcOrd="1" destOrd="0" presId="urn:microsoft.com/office/officeart/2008/layout/LinedList"/>
    <dgm:cxn modelId="{458459E7-55CC-47A7-817B-89D0B28BDCFC}" type="presParOf" srcId="{8D5ED615-3F51-4C23-88D4-ADD0F0B84E4B}" destId="{599BCB0B-EF9D-4867-BAC2-3B34DEF50C5E}" srcOrd="2" destOrd="0" presId="urn:microsoft.com/office/officeart/2008/layout/LinedList"/>
    <dgm:cxn modelId="{B3CA8A7D-9C57-45CD-B338-538DE146FA68}" type="presParOf" srcId="{8D5ED615-3F51-4C23-88D4-ADD0F0B84E4B}" destId="{1D15D421-3A52-4191-ADE5-505A324E7993}" srcOrd="3" destOrd="0" presId="urn:microsoft.com/office/officeart/2008/layout/LinedList"/>
    <dgm:cxn modelId="{77845BCC-CA52-4DEE-8170-408552407A4D}" type="presParOf" srcId="{1D15D421-3A52-4191-ADE5-505A324E7993}" destId="{3CA9A071-A87B-4219-AE83-C506675933F4}" srcOrd="0" destOrd="0" presId="urn:microsoft.com/office/officeart/2008/layout/LinedList"/>
    <dgm:cxn modelId="{0A0AB0A9-A8C0-4F76-820B-33632BD43FDE}" type="presParOf" srcId="{1D15D421-3A52-4191-ADE5-505A324E7993}" destId="{FBBF8C83-CF87-4B32-AB77-3D02C73136AB}" srcOrd="1" destOrd="0" presId="urn:microsoft.com/office/officeart/2008/layout/LinedList"/>
    <dgm:cxn modelId="{B08C1493-1755-654C-A44C-D44293367F71}" type="presParOf" srcId="{8D5ED615-3F51-4C23-88D4-ADD0F0B84E4B}" destId="{6F38ADF4-0AF2-CE49-8D3A-1C0AE380093A}" srcOrd="4" destOrd="0" presId="urn:microsoft.com/office/officeart/2008/layout/LinedList"/>
    <dgm:cxn modelId="{5846EE74-173A-754D-BDDB-4A40C0FE278C}" type="presParOf" srcId="{8D5ED615-3F51-4C23-88D4-ADD0F0B84E4B}" destId="{EB9CD342-05AE-AF4C-9727-CFA27649C321}" srcOrd="5" destOrd="0" presId="urn:microsoft.com/office/officeart/2008/layout/LinedList"/>
    <dgm:cxn modelId="{1BEF68DE-A835-224F-9771-B434FDE119E6}" type="presParOf" srcId="{EB9CD342-05AE-AF4C-9727-CFA27649C321}" destId="{6E004D54-3845-7140-990F-50B2BE19B53F}" srcOrd="0" destOrd="0" presId="urn:microsoft.com/office/officeart/2008/layout/LinedList"/>
    <dgm:cxn modelId="{27D921F9-1017-9441-9102-747CB65C5337}" type="presParOf" srcId="{EB9CD342-05AE-AF4C-9727-CFA27649C321}" destId="{435F0A9F-61B8-A043-968D-FA1679CB8358}" srcOrd="1" destOrd="0" presId="urn:microsoft.com/office/officeart/2008/layout/LinedList"/>
    <dgm:cxn modelId="{E0FD1E74-0EEA-4518-A532-209BE58B83EF}" type="presParOf" srcId="{8D5ED615-3F51-4C23-88D4-ADD0F0B84E4B}" destId="{D9DC34DD-B02B-47DE-8D16-C861D2CF01D1}" srcOrd="6" destOrd="0" presId="urn:microsoft.com/office/officeart/2008/layout/LinedList"/>
    <dgm:cxn modelId="{C2B0FBB7-A0CA-4655-A4B7-27419B1E36A1}" type="presParOf" srcId="{8D5ED615-3F51-4C23-88D4-ADD0F0B84E4B}" destId="{86F30985-F38B-4231-A110-C45952255A69}" srcOrd="7" destOrd="0" presId="urn:microsoft.com/office/officeart/2008/layout/LinedList"/>
    <dgm:cxn modelId="{4CFC5C30-6D5A-4A49-9CD6-D6081E7BE3A3}" type="presParOf" srcId="{86F30985-F38B-4231-A110-C45952255A69}" destId="{70128506-D6C3-4E62-A457-84AE0DE0944A}" srcOrd="0" destOrd="0" presId="urn:microsoft.com/office/officeart/2008/layout/LinedList"/>
    <dgm:cxn modelId="{1C16F520-E756-4BA9-8F74-31499BB2A691}" type="presParOf" srcId="{86F30985-F38B-4231-A110-C45952255A69}" destId="{472EE1C5-11B8-4123-8943-C2522305AC58}" srcOrd="1" destOrd="0" presId="urn:microsoft.com/office/officeart/2008/layout/LinedList"/>
    <dgm:cxn modelId="{5563303D-A501-304E-BB86-96FD93A739CF}" type="presParOf" srcId="{8D5ED615-3F51-4C23-88D4-ADD0F0B84E4B}" destId="{4944279D-BFF9-5B4E-B522-A2954AE7549B}" srcOrd="8" destOrd="0" presId="urn:microsoft.com/office/officeart/2008/layout/LinedList"/>
    <dgm:cxn modelId="{816DF1A2-3849-864B-AD2D-0B82C1496A05}" type="presParOf" srcId="{8D5ED615-3F51-4C23-88D4-ADD0F0B84E4B}" destId="{456210B7-B274-A642-9896-2CFF8B0D60B1}" srcOrd="9" destOrd="0" presId="urn:microsoft.com/office/officeart/2008/layout/LinedList"/>
    <dgm:cxn modelId="{64F02689-9606-2D48-AE91-4FE5DB9FCA7A}" type="presParOf" srcId="{456210B7-B274-A642-9896-2CFF8B0D60B1}" destId="{AF74DA3E-5E95-2E4B-83F7-6165C3833A41}" srcOrd="0" destOrd="0" presId="urn:microsoft.com/office/officeart/2008/layout/LinedList"/>
    <dgm:cxn modelId="{7BB45A00-926A-494B-A632-B2748DE333D7}" type="presParOf" srcId="{456210B7-B274-A642-9896-2CFF8B0D60B1}" destId="{CE249DD9-DC0B-A94B-916B-9A94BC3BFCE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27835-1740-2045-9C29-047CCF530BA2}">
      <dsp:nvSpPr>
        <dsp:cNvPr id="0" name=""/>
        <dsp:cNvSpPr/>
      </dsp:nvSpPr>
      <dsp:spPr>
        <a:xfrm>
          <a:off x="0" y="0"/>
          <a:ext cx="8229600"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D62DCA-0D98-B347-974C-360874A287E4}">
      <dsp:nvSpPr>
        <dsp:cNvPr id="0" name=""/>
        <dsp:cNvSpPr/>
      </dsp:nvSpPr>
      <dsp:spPr>
        <a:xfrm>
          <a:off x="0" y="0"/>
          <a:ext cx="8229600" cy="1313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br>
            <a:rPr lang="en-US" sz="2400" b="0" kern="1200" baseline="0" dirty="0"/>
          </a:br>
          <a:r>
            <a:rPr lang="en-US" sz="2400" b="0" kern="1200" baseline="0" dirty="0"/>
            <a:t>DNSSEC needs long-term cryptographic resiliency that addresses the long lead time to roll out new algorithms</a:t>
          </a:r>
          <a:endParaRPr lang="en-US" sz="2400" kern="1200" dirty="0"/>
        </a:p>
      </dsp:txBody>
      <dsp:txXfrm>
        <a:off x="0" y="0"/>
        <a:ext cx="8229600" cy="1313656"/>
      </dsp:txXfrm>
    </dsp:sp>
    <dsp:sp modelId="{6F38ADF4-0AF2-CE49-8D3A-1C0AE380093A}">
      <dsp:nvSpPr>
        <dsp:cNvPr id="0" name=""/>
        <dsp:cNvSpPr/>
      </dsp:nvSpPr>
      <dsp:spPr>
        <a:xfrm>
          <a:off x="0" y="1313656"/>
          <a:ext cx="8229600" cy="0"/>
        </a:xfrm>
        <a:prstGeom prst="line">
          <a:avLst/>
        </a:prstGeom>
        <a:solidFill>
          <a:schemeClr val="accent5">
            <a:hueOff val="-1203486"/>
            <a:satOff val="9181"/>
            <a:lumOff val="6144"/>
            <a:alphaOff val="0"/>
          </a:schemeClr>
        </a:solidFill>
        <a:ln w="25400" cap="flat" cmpd="sng" algn="ctr">
          <a:solidFill>
            <a:schemeClr val="accent5">
              <a:hueOff val="-1203486"/>
              <a:satOff val="9181"/>
              <a:lumOff val="61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004D54-3845-7140-990F-50B2BE19B53F}">
      <dsp:nvSpPr>
        <dsp:cNvPr id="0" name=""/>
        <dsp:cNvSpPr/>
      </dsp:nvSpPr>
      <dsp:spPr>
        <a:xfrm>
          <a:off x="0" y="1313656"/>
          <a:ext cx="8229600" cy="1313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t>NIST’s chosen Post Quantum Cryptographic (PQC) signature algorithms may have significant size impact on DNSSEC, transport, memory and processing</a:t>
          </a:r>
          <a:endParaRPr lang="en-US" sz="2400" kern="1200" dirty="0"/>
        </a:p>
      </dsp:txBody>
      <dsp:txXfrm>
        <a:off x="0" y="1313656"/>
        <a:ext cx="8229600" cy="1313656"/>
      </dsp:txXfrm>
    </dsp:sp>
    <dsp:sp modelId="{D82E5E16-C790-F140-B48B-F55EE871A5C0}">
      <dsp:nvSpPr>
        <dsp:cNvPr id="0" name=""/>
        <dsp:cNvSpPr/>
      </dsp:nvSpPr>
      <dsp:spPr>
        <a:xfrm>
          <a:off x="0" y="2627312"/>
          <a:ext cx="8229600" cy="0"/>
        </a:xfrm>
        <a:prstGeom prst="line">
          <a:avLst/>
        </a:prstGeom>
        <a:solidFill>
          <a:schemeClr val="accent5">
            <a:hueOff val="-2406972"/>
            <a:satOff val="18362"/>
            <a:lumOff val="12287"/>
            <a:alphaOff val="0"/>
          </a:schemeClr>
        </a:solidFill>
        <a:ln w="25400" cap="flat" cmpd="sng" algn="ctr">
          <a:solidFill>
            <a:schemeClr val="accent5">
              <a:hueOff val="-2406972"/>
              <a:satOff val="18362"/>
              <a:lumOff val="1228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35FB55-8EF9-7840-8140-0B270F98AF47}">
      <dsp:nvSpPr>
        <dsp:cNvPr id="0" name=""/>
        <dsp:cNvSpPr/>
      </dsp:nvSpPr>
      <dsp:spPr>
        <a:xfrm>
          <a:off x="0" y="2627312"/>
          <a:ext cx="8229600" cy="1313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baseline="0" dirty="0"/>
            <a:t>There are multiple approaches for addressing the issues PQC algorithms present to DNSSEC with significant pros and cons for these approaches</a:t>
          </a:r>
        </a:p>
      </dsp:txBody>
      <dsp:txXfrm>
        <a:off x="0" y="2627312"/>
        <a:ext cx="8229600" cy="1313656"/>
      </dsp:txXfrm>
    </dsp:sp>
    <dsp:sp modelId="{72D4ED4D-F6A7-4889-A7CB-26D912CE670A}">
      <dsp:nvSpPr>
        <dsp:cNvPr id="0" name=""/>
        <dsp:cNvSpPr/>
      </dsp:nvSpPr>
      <dsp:spPr>
        <a:xfrm>
          <a:off x="0" y="3940968"/>
          <a:ext cx="8229600" cy="0"/>
        </a:xfrm>
        <a:prstGeom prst="line">
          <a:avLst/>
        </a:prstGeom>
        <a:solidFill>
          <a:schemeClr val="accent5">
            <a:hueOff val="-3610458"/>
            <a:satOff val="27543"/>
            <a:lumOff val="18431"/>
            <a:alphaOff val="0"/>
          </a:schemeClr>
        </a:solidFill>
        <a:ln w="25400" cap="flat" cmpd="sng" algn="ctr">
          <a:solidFill>
            <a:schemeClr val="accent5">
              <a:hueOff val="-3610458"/>
              <a:satOff val="27543"/>
              <a:lumOff val="18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A6DB42-D2C5-4968-B375-2BE411BE2761}">
      <dsp:nvSpPr>
        <dsp:cNvPr id="0" name=""/>
        <dsp:cNvSpPr/>
      </dsp:nvSpPr>
      <dsp:spPr>
        <a:xfrm>
          <a:off x="0" y="3940968"/>
          <a:ext cx="8229600" cy="1313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baseline="0" dirty="0"/>
            <a:t>Collaborative multi-stakeholder involvement in research and modeling is needed to inform the DNSSEC PQC standardization and transition agenda</a:t>
          </a:r>
        </a:p>
      </dsp:txBody>
      <dsp:txXfrm>
        <a:off x="0" y="3940968"/>
        <a:ext cx="8229600" cy="13136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E9B74-C7D1-7C47-A64A-1472FDC8B88A}">
      <dsp:nvSpPr>
        <dsp:cNvPr id="0" name=""/>
        <dsp:cNvSpPr/>
      </dsp:nvSpPr>
      <dsp:spPr>
        <a:xfrm>
          <a:off x="0" y="535"/>
          <a:ext cx="8649049"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ADE302-EBE6-A24B-A761-9EF4859EDE76}">
      <dsp:nvSpPr>
        <dsp:cNvPr id="0" name=""/>
        <dsp:cNvSpPr/>
      </dsp:nvSpPr>
      <dsp:spPr>
        <a:xfrm>
          <a:off x="0" y="535"/>
          <a:ext cx="8649049" cy="876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Smaller</a:t>
          </a:r>
          <a:r>
            <a:rPr lang="en-US" sz="2400" kern="1200" dirty="0"/>
            <a:t> - Merkle Tree Ladder Mode of Operation for Small Signature Size Impact</a:t>
          </a:r>
          <a:r>
            <a:rPr lang="en-US" sz="2400" kern="1200" baseline="30000" dirty="0"/>
            <a:t>3</a:t>
          </a:r>
        </a:p>
      </dsp:txBody>
      <dsp:txXfrm>
        <a:off x="0" y="535"/>
        <a:ext cx="8649049" cy="876909"/>
      </dsp:txXfrm>
    </dsp:sp>
    <dsp:sp modelId="{599BCB0B-EF9D-4867-BAC2-3B34DEF50C5E}">
      <dsp:nvSpPr>
        <dsp:cNvPr id="0" name=""/>
        <dsp:cNvSpPr/>
      </dsp:nvSpPr>
      <dsp:spPr>
        <a:xfrm>
          <a:off x="0" y="877445"/>
          <a:ext cx="8649049" cy="0"/>
        </a:xfrm>
        <a:prstGeom prst="line">
          <a:avLst/>
        </a:prstGeom>
        <a:solidFill>
          <a:schemeClr val="accent5">
            <a:hueOff val="-902615"/>
            <a:satOff val="6886"/>
            <a:lumOff val="4608"/>
            <a:alphaOff val="0"/>
          </a:schemeClr>
        </a:solidFill>
        <a:ln w="25400" cap="flat" cmpd="sng" algn="ctr">
          <a:solidFill>
            <a:schemeClr val="accent5">
              <a:hueOff val="-902615"/>
              <a:satOff val="6886"/>
              <a:lumOff val="46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A9A071-A87B-4219-AE83-C506675933F4}">
      <dsp:nvSpPr>
        <dsp:cNvPr id="0" name=""/>
        <dsp:cNvSpPr/>
      </dsp:nvSpPr>
      <dsp:spPr>
        <a:xfrm>
          <a:off x="0" y="877445"/>
          <a:ext cx="8649049" cy="876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baseline="0" dirty="0"/>
            <a:t>Selective</a:t>
          </a:r>
          <a:r>
            <a:rPr lang="en-US" sz="2400" b="0" kern="1200" baseline="0" dirty="0"/>
            <a:t> - Algorithm Negotiation* </a:t>
          </a:r>
        </a:p>
      </dsp:txBody>
      <dsp:txXfrm>
        <a:off x="0" y="877445"/>
        <a:ext cx="8649049" cy="876909"/>
      </dsp:txXfrm>
    </dsp:sp>
    <dsp:sp modelId="{6F38ADF4-0AF2-CE49-8D3A-1C0AE380093A}">
      <dsp:nvSpPr>
        <dsp:cNvPr id="0" name=""/>
        <dsp:cNvSpPr/>
      </dsp:nvSpPr>
      <dsp:spPr>
        <a:xfrm>
          <a:off x="0" y="1754355"/>
          <a:ext cx="8649049" cy="0"/>
        </a:xfrm>
        <a:prstGeom prst="line">
          <a:avLst/>
        </a:prstGeom>
        <a:solidFill>
          <a:schemeClr val="accent5">
            <a:hueOff val="-1805229"/>
            <a:satOff val="13772"/>
            <a:lumOff val="9215"/>
            <a:alphaOff val="0"/>
          </a:schemeClr>
        </a:solidFill>
        <a:ln w="25400" cap="flat" cmpd="sng" algn="ctr">
          <a:solidFill>
            <a:schemeClr val="accent5">
              <a:hueOff val="-1805229"/>
              <a:satOff val="13772"/>
              <a:lumOff val="92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004D54-3845-7140-990F-50B2BE19B53F}">
      <dsp:nvSpPr>
        <dsp:cNvPr id="0" name=""/>
        <dsp:cNvSpPr/>
      </dsp:nvSpPr>
      <dsp:spPr>
        <a:xfrm>
          <a:off x="0" y="1754355"/>
          <a:ext cx="8649049" cy="876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baseline="0" dirty="0"/>
            <a:t>Shift</a:t>
          </a:r>
          <a:r>
            <a:rPr lang="en-US" sz="2400" b="0" kern="1200" baseline="0" dirty="0"/>
            <a:t> - Out-of-Band Retrieval of Keys and/or Signatures</a:t>
          </a:r>
        </a:p>
      </dsp:txBody>
      <dsp:txXfrm>
        <a:off x="0" y="1754355"/>
        <a:ext cx="8649049" cy="876909"/>
      </dsp:txXfrm>
    </dsp:sp>
    <dsp:sp modelId="{D9DC34DD-B02B-47DE-8D16-C861D2CF01D1}">
      <dsp:nvSpPr>
        <dsp:cNvPr id="0" name=""/>
        <dsp:cNvSpPr/>
      </dsp:nvSpPr>
      <dsp:spPr>
        <a:xfrm>
          <a:off x="0" y="2631264"/>
          <a:ext cx="8649049" cy="0"/>
        </a:xfrm>
        <a:prstGeom prst="line">
          <a:avLst/>
        </a:prstGeom>
        <a:solidFill>
          <a:schemeClr val="accent5">
            <a:hueOff val="-2707844"/>
            <a:satOff val="20657"/>
            <a:lumOff val="13823"/>
            <a:alphaOff val="0"/>
          </a:schemeClr>
        </a:solidFill>
        <a:ln w="25400" cap="flat" cmpd="sng" algn="ctr">
          <a:solidFill>
            <a:schemeClr val="accent5">
              <a:hueOff val="-2707844"/>
              <a:satOff val="20657"/>
              <a:lumOff val="138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128506-D6C3-4E62-A457-84AE0DE0944A}">
      <dsp:nvSpPr>
        <dsp:cNvPr id="0" name=""/>
        <dsp:cNvSpPr/>
      </dsp:nvSpPr>
      <dsp:spPr>
        <a:xfrm>
          <a:off x="0" y="2631264"/>
          <a:ext cx="8649049" cy="876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baseline="0" dirty="0"/>
            <a:t>Skip</a:t>
          </a:r>
          <a:r>
            <a:rPr lang="en-US" sz="2400" b="0" kern="1200" baseline="0" dirty="0"/>
            <a:t> - Proactive Caching</a:t>
          </a:r>
        </a:p>
      </dsp:txBody>
      <dsp:txXfrm>
        <a:off x="0" y="2631264"/>
        <a:ext cx="8649049" cy="876909"/>
      </dsp:txXfrm>
    </dsp:sp>
    <dsp:sp modelId="{4944279D-BFF9-5B4E-B522-A2954AE7549B}">
      <dsp:nvSpPr>
        <dsp:cNvPr id="0" name=""/>
        <dsp:cNvSpPr/>
      </dsp:nvSpPr>
      <dsp:spPr>
        <a:xfrm>
          <a:off x="0" y="3508174"/>
          <a:ext cx="8649049" cy="0"/>
        </a:xfrm>
        <a:prstGeom prst="line">
          <a:avLst/>
        </a:prstGeom>
        <a:solidFill>
          <a:schemeClr val="accent5">
            <a:hueOff val="-3610458"/>
            <a:satOff val="27543"/>
            <a:lumOff val="18431"/>
            <a:alphaOff val="0"/>
          </a:schemeClr>
        </a:solidFill>
        <a:ln w="25400" cap="flat" cmpd="sng" algn="ctr">
          <a:solidFill>
            <a:schemeClr val="accent5">
              <a:hueOff val="-3610458"/>
              <a:satOff val="27543"/>
              <a:lumOff val="18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74DA3E-5E95-2E4B-83F7-6165C3833A41}">
      <dsp:nvSpPr>
        <dsp:cNvPr id="0" name=""/>
        <dsp:cNvSpPr/>
      </dsp:nvSpPr>
      <dsp:spPr>
        <a:xfrm>
          <a:off x="0" y="3508174"/>
          <a:ext cx="8649049" cy="876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baseline="0" dirty="0"/>
            <a:t>Split</a:t>
          </a:r>
          <a:r>
            <a:rPr lang="en-US" sz="2400" b="0" kern="1200" baseline="0" dirty="0"/>
            <a:t> - Split Large Keys/Signatures Across RRs**</a:t>
          </a:r>
        </a:p>
      </dsp:txBody>
      <dsp:txXfrm>
        <a:off x="0" y="3508174"/>
        <a:ext cx="8649049" cy="87690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0BB6C6-E002-4D2F-A43C-D4EF1C1E3B1C}" type="datetimeFigureOut">
              <a:rPr lang="en-US" smtClean="0"/>
              <a:t>1/19/23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D725F8-A2AC-410E-8BA9-E751105CCF77}" type="slidenum">
              <a:rPr lang="en-US" smtClean="0"/>
              <a:t>‹#›</a:t>
            </a:fld>
            <a:endParaRPr lang="en-US"/>
          </a:p>
        </p:txBody>
      </p:sp>
    </p:spTree>
    <p:extLst>
      <p:ext uri="{BB962C8B-B14F-4D97-AF65-F5344CB8AC3E}">
        <p14:creationId xmlns:p14="http://schemas.microsoft.com/office/powerpoint/2010/main" val="3596140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EE4639-7281-4FF4-81B7-10FBC2685C5A}" type="datetimeFigureOut">
              <a:rPr lang="en-US" smtClean="0"/>
              <a:t>1/19/23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0DCDC1-0459-4649-9404-C11007ADD734}" type="slidenum">
              <a:rPr lang="en-US" smtClean="0"/>
              <a:t>‹#›</a:t>
            </a:fld>
            <a:endParaRPr lang="en-US"/>
          </a:p>
        </p:txBody>
      </p:sp>
    </p:spTree>
    <p:extLst>
      <p:ext uri="{BB962C8B-B14F-4D97-AF65-F5344CB8AC3E}">
        <p14:creationId xmlns:p14="http://schemas.microsoft.com/office/powerpoint/2010/main" val="2279005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1</a:t>
            </a:fld>
            <a:endParaRPr lang="en-US"/>
          </a:p>
        </p:txBody>
      </p:sp>
    </p:spTree>
    <p:extLst>
      <p:ext uri="{BB962C8B-B14F-4D97-AF65-F5344CB8AC3E}">
        <p14:creationId xmlns:p14="http://schemas.microsoft.com/office/powerpoint/2010/main" val="1035973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46FF79F-B51A-47A3-B741-DBAA38B9A9E6}" type="slidenum">
              <a:rPr lang="en-US" smtClean="0"/>
              <a:t>2</a:t>
            </a:fld>
            <a:endParaRPr lang="en-US" dirty="0"/>
          </a:p>
        </p:txBody>
      </p:sp>
    </p:spTree>
    <p:extLst>
      <p:ext uri="{BB962C8B-B14F-4D97-AF65-F5344CB8AC3E}">
        <p14:creationId xmlns:p14="http://schemas.microsoft.com/office/powerpoint/2010/main" val="3815200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3</a:t>
            </a:fld>
            <a:endParaRPr lang="en-US"/>
          </a:p>
        </p:txBody>
      </p:sp>
    </p:spTree>
    <p:extLst>
      <p:ext uri="{BB962C8B-B14F-4D97-AF65-F5344CB8AC3E}">
        <p14:creationId xmlns:p14="http://schemas.microsoft.com/office/powerpoint/2010/main" val="1477880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4</a:t>
            </a:fld>
            <a:endParaRPr lang="en-US"/>
          </a:p>
        </p:txBody>
      </p:sp>
    </p:spTree>
    <p:extLst>
      <p:ext uri="{BB962C8B-B14F-4D97-AF65-F5344CB8AC3E}">
        <p14:creationId xmlns:p14="http://schemas.microsoft.com/office/powerpoint/2010/main" val="732642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5</a:t>
            </a:fld>
            <a:endParaRPr lang="en-US"/>
          </a:p>
        </p:txBody>
      </p:sp>
    </p:spTree>
    <p:extLst>
      <p:ext uri="{BB962C8B-B14F-4D97-AF65-F5344CB8AC3E}">
        <p14:creationId xmlns:p14="http://schemas.microsoft.com/office/powerpoint/2010/main" val="1603636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6FF79F-B51A-47A3-B741-DBAA38B9A9E6}" type="slidenum">
              <a:rPr lang="en-US" smtClean="0"/>
              <a:t>6</a:t>
            </a:fld>
            <a:endParaRPr lang="en-US" dirty="0"/>
          </a:p>
        </p:txBody>
      </p:sp>
    </p:spTree>
    <p:extLst>
      <p:ext uri="{BB962C8B-B14F-4D97-AF65-F5344CB8AC3E}">
        <p14:creationId xmlns:p14="http://schemas.microsoft.com/office/powerpoint/2010/main" val="2770641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7</a:t>
            </a:fld>
            <a:endParaRPr lang="en-US"/>
          </a:p>
        </p:txBody>
      </p:sp>
    </p:spTree>
    <p:extLst>
      <p:ext uri="{BB962C8B-B14F-4D97-AF65-F5344CB8AC3E}">
        <p14:creationId xmlns:p14="http://schemas.microsoft.com/office/powerpoint/2010/main" val="1165994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8</a:t>
            </a:fld>
            <a:endParaRPr lang="en-US"/>
          </a:p>
        </p:txBody>
      </p:sp>
    </p:spTree>
    <p:extLst>
      <p:ext uri="{BB962C8B-B14F-4D97-AF65-F5344CB8AC3E}">
        <p14:creationId xmlns:p14="http://schemas.microsoft.com/office/powerpoint/2010/main" val="2406840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9</a:t>
            </a:fld>
            <a:endParaRPr lang="en-US"/>
          </a:p>
        </p:txBody>
      </p:sp>
    </p:spTree>
    <p:extLst>
      <p:ext uri="{BB962C8B-B14F-4D97-AF65-F5344CB8AC3E}">
        <p14:creationId xmlns:p14="http://schemas.microsoft.com/office/powerpoint/2010/main" val="1816307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60000">
              <a:srgbClr val="0E273E"/>
            </a:gs>
            <a:gs pos="90000">
              <a:srgbClr val="0061A3"/>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500582"/>
            <a:ext cx="8229600" cy="1001280"/>
          </a:xfrm>
        </p:spPr>
        <p:txBody>
          <a:bodyPr anchor="b">
            <a:noAutofit/>
          </a:bodyPr>
          <a:lstStyle>
            <a:lvl1pPr>
              <a:defRPr sz="3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523509"/>
            <a:ext cx="8229600" cy="1823315"/>
          </a:xfrm>
        </p:spPr>
        <p:txBody>
          <a:bodyPr>
            <a:noAutofit/>
          </a:bodyPr>
          <a:lstStyle>
            <a:lvl1pPr marL="0" indent="0" algn="l">
              <a:buNone/>
              <a:defRPr lang="en-US" sz="2400" kern="1200" dirty="0">
                <a:solidFill>
                  <a:srgbClr val="99DDF5"/>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userDrawn="1"/>
        </p:nvSpPr>
        <p:spPr>
          <a:xfrm>
            <a:off x="0" y="6812280"/>
            <a:ext cx="9144000" cy="4572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7" name="Picture 6" descr="VRSN_logo_vertical_RGB_transparent_reverse.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727668" y="5500846"/>
            <a:ext cx="1226958" cy="1179802"/>
          </a:xfrm>
          <a:prstGeom prst="rect">
            <a:avLst/>
          </a:prstGeom>
        </p:spPr>
      </p:pic>
      <p:pic>
        <p:nvPicPr>
          <p:cNvPr id="8" name="Picture 7" descr="VRSN-ROCC-17yr (1 of 3) NEW LowRes.jpg"/>
          <p:cNvPicPr>
            <a:picLocks noChangeAspect="1"/>
          </p:cNvPicPr>
          <p:nvPr userDrawn="1"/>
        </p:nvPicPr>
        <p:blipFill rotWithShape="1">
          <a:blip r:embed="rId3">
            <a:extLst>
              <a:ext uri="{28A0092B-C50C-407E-A947-70E740481C1C}">
                <a14:useLocalDpi xmlns:a14="http://schemas.microsoft.com/office/drawing/2010/main" val="0"/>
              </a:ext>
            </a:extLst>
          </a:blip>
          <a:srcRect l="5000" t="22872" r="16528" b="32126"/>
          <a:stretch/>
        </p:blipFill>
        <p:spPr>
          <a:xfrm>
            <a:off x="0" y="0"/>
            <a:ext cx="9144000" cy="3500582"/>
          </a:xfrm>
          <a:prstGeom prst="rect">
            <a:avLst/>
          </a:prstGeom>
        </p:spPr>
      </p:pic>
    </p:spTree>
    <p:extLst>
      <p:ext uri="{BB962C8B-B14F-4D97-AF65-F5344CB8AC3E}">
        <p14:creationId xmlns:p14="http://schemas.microsoft.com/office/powerpoint/2010/main" val="82018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 Gray">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897467"/>
            <a:ext cx="9144000" cy="3691466"/>
          </a:xfrm>
          <a:prstGeom prst="rect">
            <a:avLst/>
          </a:prstGeom>
          <a:gradFill>
            <a:gsLst>
              <a:gs pos="0">
                <a:srgbClr val="D4D4D4"/>
              </a:gs>
              <a:gs pos="100000">
                <a:srgbClr val="70707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1" name="Title 10"/>
          <p:cNvSpPr>
            <a:spLocks noGrp="1"/>
          </p:cNvSpPr>
          <p:nvPr>
            <p:ph type="title"/>
          </p:nvPr>
        </p:nvSpPr>
        <p:spPr>
          <a:xfrm>
            <a:off x="457200" y="1038225"/>
            <a:ext cx="8229600" cy="1066800"/>
          </a:xfrm>
        </p:spPr>
        <p:txBody>
          <a:bodyPr anchor="b" anchorCtr="0">
            <a:noAutofit/>
          </a:bodyPr>
          <a:lstStyle>
            <a:lvl1pPr>
              <a:defRPr sz="3200">
                <a:solidFill>
                  <a:schemeClr val="bg1"/>
                </a:solidFill>
              </a:defRPr>
            </a:lvl1pPr>
          </a:lstStyle>
          <a:p>
            <a:r>
              <a:rPr lang="en-US"/>
              <a:t>Click to edit Master title style</a:t>
            </a:r>
            <a:endParaRPr lang="en-US" dirty="0"/>
          </a:p>
        </p:txBody>
      </p:sp>
      <p:sp>
        <p:nvSpPr>
          <p:cNvPr id="17" name="Text Placeholder 16"/>
          <p:cNvSpPr>
            <a:spLocks noGrp="1"/>
          </p:cNvSpPr>
          <p:nvPr>
            <p:ph type="body" sz="quarter" idx="13"/>
          </p:nvPr>
        </p:nvSpPr>
        <p:spPr>
          <a:xfrm>
            <a:off x="457200" y="2106900"/>
            <a:ext cx="8229600" cy="2331749"/>
          </a:xfrm>
        </p:spPr>
        <p:txBody>
          <a:bodyPr>
            <a:noAutofit/>
          </a:bodyPr>
          <a:lstStyle>
            <a:lvl1pPr marL="0" indent="0">
              <a:buNone/>
              <a:defRPr sz="2000">
                <a:solidFill>
                  <a:schemeClr val="bg1"/>
                </a:solidFill>
              </a:defRPr>
            </a:lvl1pPr>
            <a:lvl2pPr marL="0" indent="0">
              <a:buNone/>
              <a:defRPr sz="1800">
                <a:solidFill>
                  <a:schemeClr val="bg1"/>
                </a:solidFill>
              </a:defRPr>
            </a:lvl2pPr>
            <a:lvl3pPr marL="0" indent="0">
              <a:buNone/>
              <a:defRPr sz="1600">
                <a:solidFill>
                  <a:schemeClr val="bg1"/>
                </a:solidFill>
              </a:defRPr>
            </a:lvl3pPr>
            <a:lvl4pPr marL="0" indent="0">
              <a:buNone/>
              <a:defRPr sz="1400">
                <a:solidFill>
                  <a:schemeClr val="bg1"/>
                </a:solidFill>
              </a:defRPr>
            </a:lvl4pPr>
            <a:lvl5pPr marL="0" indent="0">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5"/>
          </p:nvPr>
        </p:nvSpPr>
        <p:spPr/>
        <p:txBody>
          <a:bodyPr/>
          <a:lstStyle/>
          <a:p>
            <a:fld id="{407C8B75-4858-41E6-BEC3-A0853FA4AC5B}" type="slidenum">
              <a:rPr lang="en-US" smtClean="0"/>
              <a:pPr/>
              <a:t>‹#›</a:t>
            </a:fld>
            <a:endParaRPr lang="en-US" dirty="0"/>
          </a:p>
        </p:txBody>
      </p:sp>
      <p:sp>
        <p:nvSpPr>
          <p:cNvPr id="7" name="Footer Placeholder 6"/>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2591524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 Lt Blue">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897467"/>
            <a:ext cx="9144000" cy="3691466"/>
          </a:xfrm>
          <a:prstGeom prst="rect">
            <a:avLst/>
          </a:prstGeom>
          <a:gradFill>
            <a:gsLst>
              <a:gs pos="0">
                <a:srgbClr val="61A1D4"/>
              </a:gs>
              <a:gs pos="100000">
                <a:srgbClr val="0061A3"/>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7" name="Text Placeholder 16"/>
          <p:cNvSpPr>
            <a:spLocks noGrp="1"/>
          </p:cNvSpPr>
          <p:nvPr>
            <p:ph type="body" sz="quarter" idx="13"/>
          </p:nvPr>
        </p:nvSpPr>
        <p:spPr>
          <a:xfrm>
            <a:off x="457200" y="2106900"/>
            <a:ext cx="8229600" cy="2331749"/>
          </a:xfrm>
        </p:spPr>
        <p:txBody>
          <a:bodyPr>
            <a:noAutofit/>
          </a:bodyPr>
          <a:lstStyle>
            <a:lvl1pPr marL="0" indent="0">
              <a:buNone/>
              <a:defRPr sz="2000">
                <a:solidFill>
                  <a:srgbClr val="99DDF5"/>
                </a:solidFill>
              </a:defRPr>
            </a:lvl1pPr>
            <a:lvl2pPr marL="0" indent="0">
              <a:buNone/>
              <a:defRPr sz="1800">
                <a:solidFill>
                  <a:srgbClr val="99DDF5"/>
                </a:solidFill>
              </a:defRPr>
            </a:lvl2pPr>
            <a:lvl3pPr marL="0" indent="0">
              <a:buNone/>
              <a:defRPr sz="1600">
                <a:solidFill>
                  <a:srgbClr val="99DDF5"/>
                </a:solidFill>
              </a:defRPr>
            </a:lvl3pPr>
            <a:lvl4pPr marL="0" indent="0">
              <a:buNone/>
              <a:defRPr sz="1400">
                <a:solidFill>
                  <a:srgbClr val="99DDF5"/>
                </a:solidFill>
              </a:defRPr>
            </a:lvl4pPr>
            <a:lvl5pPr marL="0" indent="0">
              <a:buNone/>
              <a:defRPr sz="1400">
                <a:solidFill>
                  <a:srgbClr val="99DDF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4"/>
          </p:nvPr>
        </p:nvSpPr>
        <p:spPr/>
        <p:txBody>
          <a:bodyPr/>
          <a:lstStyle/>
          <a:p>
            <a:endParaRPr lang="en-US" dirty="0"/>
          </a:p>
        </p:txBody>
      </p:sp>
      <p:sp>
        <p:nvSpPr>
          <p:cNvPr id="4" name="Footer Placeholder 3"/>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407C8B75-4858-41E6-BEC3-A0853FA4AC5B}" type="slidenum">
              <a:rPr lang="en-US" smtClean="0"/>
              <a:pPr/>
              <a:t>‹#›</a:t>
            </a:fld>
            <a:endParaRPr lang="en-US" dirty="0"/>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5642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loser - Dark">
    <p:bg>
      <p:bgPr>
        <a:gradFill flip="none" rotWithShape="1">
          <a:gsLst>
            <a:gs pos="60000">
              <a:srgbClr val="0E273E"/>
            </a:gs>
            <a:gs pos="90000">
              <a:srgbClr val="0061A3"/>
            </a:gs>
          </a:gsLst>
          <a:lin ang="5400000" scaled="0"/>
          <a:tileRect/>
        </a:gradFill>
        <a:effectLst/>
      </p:bgPr>
    </p:bg>
    <p:spTree>
      <p:nvGrpSpPr>
        <p:cNvPr id="1" name=""/>
        <p:cNvGrpSpPr/>
        <p:nvPr/>
      </p:nvGrpSpPr>
      <p:grpSpPr>
        <a:xfrm>
          <a:off x="0" y="0"/>
          <a:ext cx="0" cy="0"/>
          <a:chOff x="0" y="0"/>
          <a:chExt cx="0" cy="0"/>
        </a:xfrm>
      </p:grpSpPr>
      <p:sp>
        <p:nvSpPr>
          <p:cNvPr id="6" name="Rectangle 5"/>
          <p:cNvSpPr/>
          <p:nvPr userDrawn="1"/>
        </p:nvSpPr>
        <p:spPr>
          <a:xfrm>
            <a:off x="0" y="6812280"/>
            <a:ext cx="9144000" cy="4572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9"/>
          <p:cNvSpPr>
            <a:spLocks noChangeArrowheads="1"/>
          </p:cNvSpPr>
          <p:nvPr userDrawn="1"/>
        </p:nvSpPr>
        <p:spPr bwMode="auto">
          <a:xfrm>
            <a:off x="1335650" y="6445994"/>
            <a:ext cx="64727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lvl="1" algn="ctr">
              <a:buFont typeface="Arial" charset="0"/>
              <a:buNone/>
            </a:pPr>
            <a:r>
              <a:rPr lang="en-US" sz="700" b="1" dirty="0">
                <a:solidFill>
                  <a:schemeClr val="bg1"/>
                </a:solidFill>
              </a:rPr>
              <a:t>© 2023 VeriSign, Inc. All rights reserved. VERISIGN and other trademarks, service marks, and designs are registered or unregistered trademarks of VeriSign, Inc. and its subsidiaries in the United States and in foreign countries. All other trademarks are property of their respective owners.</a:t>
            </a:r>
            <a:endParaRPr lang="en-US" sz="700" dirty="0">
              <a:solidFill>
                <a:schemeClr val="bg1"/>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5867" y="1841499"/>
            <a:ext cx="2463800" cy="2760445"/>
          </a:xfrm>
          <a:prstGeom prst="rect">
            <a:avLst/>
          </a:prstGeom>
        </p:spPr>
      </p:pic>
    </p:spTree>
    <p:extLst>
      <p:ext uri="{BB962C8B-B14F-4D97-AF65-F5344CB8AC3E}">
        <p14:creationId xmlns:p14="http://schemas.microsoft.com/office/powerpoint/2010/main" val="317591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Date Placeholder 9"/>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07C8B75-4858-41E6-BEC3-A0853FA4AC5B}" type="slidenum">
              <a:rPr lang="en-US" smtClean="0"/>
              <a:pPr/>
              <a:t>‹#›</a:t>
            </a:fld>
            <a:endParaRPr lang="en-US" dirty="0"/>
          </a:p>
        </p:txBody>
      </p:sp>
    </p:spTree>
    <p:extLst>
      <p:ext uri="{BB962C8B-B14F-4D97-AF65-F5344CB8AC3E}">
        <p14:creationId xmlns:p14="http://schemas.microsoft.com/office/powerpoint/2010/main" val="419827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sz="half" idx="1"/>
          </p:nvPr>
        </p:nvSpPr>
        <p:spPr>
          <a:xfrm>
            <a:off x="457200" y="1092200"/>
            <a:ext cx="4038600" cy="5254625"/>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092200"/>
            <a:ext cx="4038600" cy="5254625"/>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1"/>
          </p:nvPr>
        </p:nvSpPr>
        <p:spPr/>
        <p:txBody>
          <a:bodyPr/>
          <a:lstStyle/>
          <a:p>
            <a:fld id="{407C8B75-4858-41E6-BEC3-A0853FA4AC5B}"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033582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407C8B75-4858-41E6-BEC3-A0853FA4AC5B}" type="slidenum">
              <a:rPr lang="en-US" smtClean="0"/>
              <a:pPr/>
              <a:t>‹#›</a:t>
            </a:fld>
            <a:endParaRPr lang="en-US" dirty="0"/>
          </a:p>
        </p:txBody>
      </p:sp>
      <p:sp>
        <p:nvSpPr>
          <p:cNvPr id="5" name="Footer Placeholder 4"/>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97725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407C8B75-4858-41E6-BEC3-A0853FA4AC5B}" type="slidenum">
              <a:rPr lang="en-US" smtClean="0"/>
              <a:pPr/>
              <a:t>‹#›</a:t>
            </a:fld>
            <a:endParaRPr lang="en-US" dirty="0"/>
          </a:p>
        </p:txBody>
      </p:sp>
      <p:sp>
        <p:nvSpPr>
          <p:cNvPr id="4" name="Footer Placeholder 3"/>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332518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loser - White">
    <p:spTree>
      <p:nvGrpSpPr>
        <p:cNvPr id="1" name=""/>
        <p:cNvGrpSpPr/>
        <p:nvPr/>
      </p:nvGrpSpPr>
      <p:grpSpPr>
        <a:xfrm>
          <a:off x="0" y="0"/>
          <a:ext cx="0" cy="0"/>
          <a:chOff x="0" y="0"/>
          <a:chExt cx="0" cy="0"/>
        </a:xfrm>
      </p:grpSpPr>
      <p:sp>
        <p:nvSpPr>
          <p:cNvPr id="6" name="Rectangle 5"/>
          <p:cNvSpPr/>
          <p:nvPr userDrawn="1"/>
        </p:nvSpPr>
        <p:spPr>
          <a:xfrm>
            <a:off x="0" y="6812280"/>
            <a:ext cx="9144000" cy="4572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9"/>
          <p:cNvSpPr>
            <a:spLocks noChangeArrowheads="1"/>
          </p:cNvSpPr>
          <p:nvPr userDrawn="1"/>
        </p:nvSpPr>
        <p:spPr bwMode="auto">
          <a:xfrm>
            <a:off x="1335650" y="6445994"/>
            <a:ext cx="64727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lvl="1" algn="ctr">
              <a:buFont typeface="Arial" charset="0"/>
              <a:buNone/>
            </a:pPr>
            <a:r>
              <a:rPr lang="en-US" sz="700" b="1" dirty="0">
                <a:solidFill>
                  <a:srgbClr val="7F7F7F"/>
                </a:solidFill>
              </a:rPr>
              <a:t>© 2023 VeriSign, Inc. All rights reserved. VERISIGN and other trademarks, service marks, and designs are registered or unregistered trademarks of VeriSign, Inc. and its subsidiaries in the United States and in foreign countries. All other trademarks are property of their respective owners.</a:t>
            </a:r>
            <a:endParaRPr lang="en-US" sz="700" dirty="0">
              <a:solidFill>
                <a:srgbClr val="7F7F7F"/>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1934" y="1807632"/>
            <a:ext cx="2768600" cy="3101943"/>
          </a:xfrm>
          <a:prstGeom prst="rect">
            <a:avLst/>
          </a:prstGeom>
        </p:spPr>
      </p:pic>
    </p:spTree>
    <p:extLst>
      <p:ext uri="{BB962C8B-B14F-4D97-AF65-F5344CB8AC3E}">
        <p14:creationId xmlns:p14="http://schemas.microsoft.com/office/powerpoint/2010/main" val="2369245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TLD">
    <p:bg>
      <p:bgPr>
        <a:gradFill flip="none" rotWithShape="1">
          <a:gsLst>
            <a:gs pos="60000">
              <a:srgbClr val="0E273E"/>
            </a:gs>
            <a:gs pos="90000">
              <a:srgbClr val="0061A3"/>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500582"/>
            <a:ext cx="8229600" cy="1001280"/>
          </a:xfrm>
        </p:spPr>
        <p:txBody>
          <a:bodyPr anchor="b">
            <a:noAutofit/>
          </a:bodyPr>
          <a:lstStyle>
            <a:lvl1pPr>
              <a:defRPr sz="3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523509"/>
            <a:ext cx="8229600" cy="1823315"/>
          </a:xfrm>
        </p:spPr>
        <p:txBody>
          <a:bodyPr>
            <a:noAutofit/>
          </a:bodyPr>
          <a:lstStyle>
            <a:lvl1pPr marL="0" indent="0" algn="l">
              <a:buNone/>
              <a:defRPr lang="en-US" sz="2400" kern="1200" dirty="0">
                <a:solidFill>
                  <a:srgbClr val="99DDF5"/>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userDrawn="1"/>
        </p:nvSpPr>
        <p:spPr>
          <a:xfrm>
            <a:off x="0" y="6812280"/>
            <a:ext cx="9144000" cy="4572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 name="Rectangle 12"/>
          <p:cNvSpPr/>
          <p:nvPr userDrawn="1"/>
        </p:nvSpPr>
        <p:spPr>
          <a:xfrm>
            <a:off x="0" y="0"/>
            <a:ext cx="9144000" cy="3421063"/>
          </a:xfrm>
          <a:prstGeom prst="rect">
            <a:avLst/>
          </a:prstGeom>
          <a:gradFill flip="none" rotWithShape="1">
            <a:gsLst>
              <a:gs pos="0">
                <a:srgbClr val="DCDCDC"/>
              </a:gs>
              <a:gs pos="100000">
                <a:srgbClr val="DCDCDC"/>
              </a:gs>
              <a:gs pos="85000">
                <a:srgbClr val="FFFFFF"/>
              </a:gs>
              <a:gs pos="15000">
                <a:schemeClr val="bg1"/>
              </a:gs>
            </a:gsLst>
            <a:lin ang="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6" name="Picture 5">
            <a:extLst>
              <a:ext uri="{FF2B5EF4-FFF2-40B4-BE49-F238E27FC236}">
                <a16:creationId xmlns:a16="http://schemas.microsoft.com/office/drawing/2014/main" id="{322A71B5-30AC-904A-8C43-4D0A8302D6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0521" b="14653"/>
          <a:stretch/>
        </p:blipFill>
        <p:spPr>
          <a:xfrm>
            <a:off x="914400" y="0"/>
            <a:ext cx="7315200" cy="3421063"/>
          </a:xfrm>
          <a:prstGeom prst="rect">
            <a:avLst/>
          </a:prstGeom>
        </p:spPr>
      </p:pic>
    </p:spTree>
    <p:extLst>
      <p:ext uri="{BB962C8B-B14F-4D97-AF65-F5344CB8AC3E}">
        <p14:creationId xmlns:p14="http://schemas.microsoft.com/office/powerpoint/2010/main" val="2071865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Servers">
    <p:bg>
      <p:bgPr>
        <a:gradFill flip="none" rotWithShape="1">
          <a:gsLst>
            <a:gs pos="60000">
              <a:srgbClr val="0E273E"/>
            </a:gs>
            <a:gs pos="90000">
              <a:srgbClr val="0061A3"/>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500582"/>
            <a:ext cx="8229600" cy="1001280"/>
          </a:xfrm>
        </p:spPr>
        <p:txBody>
          <a:bodyPr anchor="b">
            <a:noAutofit/>
          </a:bodyPr>
          <a:lstStyle>
            <a:lvl1pPr>
              <a:defRPr sz="3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523509"/>
            <a:ext cx="8229600" cy="1823315"/>
          </a:xfrm>
        </p:spPr>
        <p:txBody>
          <a:bodyPr>
            <a:noAutofit/>
          </a:bodyPr>
          <a:lstStyle>
            <a:lvl1pPr marL="0" indent="0" algn="l">
              <a:buNone/>
              <a:defRPr lang="en-US" sz="2400" kern="1200" dirty="0">
                <a:solidFill>
                  <a:srgbClr val="99DDF5"/>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userDrawn="1"/>
        </p:nvSpPr>
        <p:spPr>
          <a:xfrm>
            <a:off x="0" y="6812280"/>
            <a:ext cx="9144000" cy="4572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13" name="Picture 12" descr="VRSN_PPT_Master2_FullSlide.jpg"/>
          <p:cNvPicPr>
            <a:picLocks noChangeAspect="1"/>
          </p:cNvPicPr>
          <p:nvPr userDrawn="1"/>
        </p:nvPicPr>
        <p:blipFill rotWithShape="1">
          <a:blip r:embed="rId2" cstate="screen">
            <a:extLst>
              <a:ext uri="{28A0092B-C50C-407E-A947-70E740481C1C}">
                <a14:useLocalDpi xmlns:a14="http://schemas.microsoft.com/office/drawing/2010/main"/>
              </a:ext>
            </a:extLst>
          </a:blip>
          <a:srcRect t="1" b="841"/>
          <a:stretch/>
        </p:blipFill>
        <p:spPr>
          <a:xfrm>
            <a:off x="0" y="1"/>
            <a:ext cx="9144000" cy="3421062"/>
          </a:xfrm>
          <a:prstGeom prst="rect">
            <a:avLst/>
          </a:prstGeom>
          <a:effectLst>
            <a:outerShdw blurRad="50800" dist="38100" dir="5400000" algn="t" rotWithShape="0">
              <a:prstClr val="black">
                <a:alpha val="40000"/>
              </a:prstClr>
            </a:outerShdw>
          </a:effectLst>
        </p:spPr>
      </p:pic>
      <p:pic>
        <p:nvPicPr>
          <p:cNvPr id="16" name="Picture 15" descr="VRSN_logo_vertical_RGB_transparent_reverse.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727668" y="116046"/>
            <a:ext cx="1226958" cy="1179802"/>
          </a:xfrm>
          <a:prstGeom prst="rect">
            <a:avLst/>
          </a:prstGeom>
        </p:spPr>
      </p:pic>
    </p:spTree>
    <p:extLst>
      <p:ext uri="{BB962C8B-B14F-4D97-AF65-F5344CB8AC3E}">
        <p14:creationId xmlns:p14="http://schemas.microsoft.com/office/powerpoint/2010/main" val="3618301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Dots">
    <p:bg>
      <p:bgPr>
        <a:gradFill flip="none" rotWithShape="1">
          <a:gsLst>
            <a:gs pos="60000">
              <a:srgbClr val="0E273E"/>
            </a:gs>
            <a:gs pos="90000">
              <a:srgbClr val="0061A3"/>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500582"/>
            <a:ext cx="8229600" cy="1001280"/>
          </a:xfrm>
        </p:spPr>
        <p:txBody>
          <a:bodyPr anchor="b">
            <a:noAutofit/>
          </a:bodyPr>
          <a:lstStyle>
            <a:lvl1pPr>
              <a:defRPr sz="3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523509"/>
            <a:ext cx="8229600" cy="1823315"/>
          </a:xfrm>
        </p:spPr>
        <p:txBody>
          <a:bodyPr>
            <a:noAutofit/>
          </a:bodyPr>
          <a:lstStyle>
            <a:lvl1pPr marL="0" indent="0" algn="l">
              <a:buNone/>
              <a:defRPr lang="en-US" sz="2400" kern="1200" dirty="0">
                <a:solidFill>
                  <a:srgbClr val="99DDF5"/>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userDrawn="1"/>
        </p:nvSpPr>
        <p:spPr>
          <a:xfrm>
            <a:off x="0" y="6812280"/>
            <a:ext cx="9144000" cy="4572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13" name="Picture 12" descr="VRSN_PPT_Master3_FullSlide.jpg"/>
          <p:cNvPicPr>
            <a:picLocks noChangeAspect="1"/>
          </p:cNvPicPr>
          <p:nvPr userDrawn="1"/>
        </p:nvPicPr>
        <p:blipFill rotWithShape="1">
          <a:blip r:embed="rId2" cstate="screen">
            <a:extLst>
              <a:ext uri="{28A0092B-C50C-407E-A947-70E740481C1C}">
                <a14:useLocalDpi xmlns:a14="http://schemas.microsoft.com/office/drawing/2010/main"/>
              </a:ext>
            </a:extLst>
          </a:blip>
          <a:srcRect b="843"/>
          <a:stretch/>
        </p:blipFill>
        <p:spPr>
          <a:xfrm>
            <a:off x="0" y="1"/>
            <a:ext cx="9144000" cy="3421062"/>
          </a:xfrm>
          <a:prstGeom prst="rect">
            <a:avLst/>
          </a:prstGeom>
          <a:effectLst>
            <a:outerShdw blurRad="50800" dist="38100" dir="5400000" algn="t" rotWithShape="0">
              <a:prstClr val="black">
                <a:alpha val="40000"/>
              </a:prstClr>
            </a:outerShdw>
          </a:effectLst>
        </p:spPr>
      </p:pic>
      <p:pic>
        <p:nvPicPr>
          <p:cNvPr id="16" name="Picture 15" descr="VRSN_logo_vertical_RGB_transparent_reverse.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727668" y="116046"/>
            <a:ext cx="1226958" cy="1179802"/>
          </a:xfrm>
          <a:prstGeom prst="rect">
            <a:avLst/>
          </a:prstGeom>
        </p:spPr>
      </p:pic>
    </p:spTree>
    <p:extLst>
      <p:ext uri="{BB962C8B-B14F-4D97-AF65-F5344CB8AC3E}">
        <p14:creationId xmlns:p14="http://schemas.microsoft.com/office/powerpoint/2010/main" val="1902763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46888"/>
            <a:ext cx="8229600" cy="55778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078992"/>
            <a:ext cx="8229600" cy="525549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674100" y="6537323"/>
            <a:ext cx="355600" cy="152400"/>
          </a:xfrm>
          <a:prstGeom prst="rect">
            <a:avLst/>
          </a:prstGeom>
        </p:spPr>
        <p:txBody>
          <a:bodyPr vert="horz" lIns="91440" tIns="45720" rIns="91440" bIns="45720" rtlCol="0" anchor="ctr">
            <a:noAutofit/>
          </a:bodyPr>
          <a:lstStyle>
            <a:lvl1pPr algn="r">
              <a:defRPr lang="en-US" sz="800" kern="1200" smtClean="0">
                <a:solidFill>
                  <a:schemeClr val="tx1">
                    <a:tint val="75000"/>
                  </a:schemeClr>
                </a:solidFill>
                <a:latin typeface="+mn-lt"/>
                <a:ea typeface="+mn-ea"/>
                <a:cs typeface="+mn-cs"/>
              </a:defRPr>
            </a:lvl1pPr>
          </a:lstStyle>
          <a:p>
            <a:fld id="{407C8B75-4858-41E6-BEC3-A0853FA4AC5B}" type="slidenum">
              <a:rPr lang="en-US" smtClean="0"/>
              <a:pPr/>
              <a:t>‹#›</a:t>
            </a:fld>
            <a:endParaRPr lang="en-US" dirty="0"/>
          </a:p>
        </p:txBody>
      </p:sp>
      <p:pic>
        <p:nvPicPr>
          <p:cNvPr id="7" name="Picture 6"/>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794760" y="6451598"/>
            <a:ext cx="1554480" cy="323850"/>
          </a:xfrm>
          <a:prstGeom prst="rect">
            <a:avLst/>
          </a:prstGeom>
        </p:spPr>
      </p:pic>
      <p:sp>
        <p:nvSpPr>
          <p:cNvPr id="8" name="Rectangle 7"/>
          <p:cNvSpPr/>
          <p:nvPr userDrawn="1"/>
        </p:nvSpPr>
        <p:spPr>
          <a:xfrm>
            <a:off x="0" y="6812280"/>
            <a:ext cx="9144000" cy="4572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en-US"/>
          </a:p>
        </p:txBody>
      </p:sp>
      <p:sp>
        <p:nvSpPr>
          <p:cNvPr id="9" name="Date Placeholder 8"/>
          <p:cNvSpPr>
            <a:spLocks noGrp="1"/>
          </p:cNvSpPr>
          <p:nvPr>
            <p:ph type="dt" sz="half" idx="2"/>
          </p:nvPr>
        </p:nvSpPr>
        <p:spPr>
          <a:xfrm>
            <a:off x="-1085274" y="6565902"/>
            <a:ext cx="842818" cy="152400"/>
          </a:xfrm>
          <a:prstGeom prst="rect">
            <a:avLst/>
          </a:prstGeom>
        </p:spPr>
        <p:txBody>
          <a:bodyPr vert="horz" lIns="91440" tIns="45720" rIns="91440" bIns="45720" rtlCol="0" anchor="ctr">
            <a:noAutofit/>
          </a:bodyPr>
          <a:lstStyle>
            <a:lvl1pPr algn="l">
              <a:defRPr sz="800">
                <a:solidFill>
                  <a:schemeClr val="tx1">
                    <a:tint val="75000"/>
                  </a:schemeClr>
                </a:solidFill>
              </a:defRPr>
            </a:lvl1pPr>
          </a:lstStyle>
          <a:p>
            <a:endParaRPr lang="en-US" dirty="0"/>
          </a:p>
        </p:txBody>
      </p:sp>
      <p:sp>
        <p:nvSpPr>
          <p:cNvPr id="4" name="TextBox 3"/>
          <p:cNvSpPr txBox="1"/>
          <p:nvPr userDrawn="1"/>
        </p:nvSpPr>
        <p:spPr>
          <a:xfrm>
            <a:off x="120650" y="6521449"/>
            <a:ext cx="3035300" cy="184149"/>
          </a:xfrm>
          <a:prstGeom prst="rect">
            <a:avLst/>
          </a:prstGeom>
        </p:spPr>
        <p:txBody>
          <a:bodyPr vert="horz" lIns="91440" tIns="45720" rIns="91440" bIns="45720" rtlCol="0" anchor="ctr">
            <a:noAutofit/>
          </a:bodyPr>
          <a:lstStyle>
            <a:defPPr>
              <a:defRPr lang="en-US"/>
            </a:defPPr>
            <a:lvl1pPr>
              <a:defRPr sz="800">
                <a:solidFill>
                  <a:schemeClr val="tx1">
                    <a:tint val="75000"/>
                  </a:schemeClr>
                </a:solidFill>
              </a:defRPr>
            </a:lvl1pPr>
          </a:lstStyle>
          <a:p>
            <a:r>
              <a:rPr lang="en-US" sz="800" kern="1200" dirty="0">
                <a:solidFill>
                  <a:schemeClr val="tx1">
                    <a:tint val="75000"/>
                  </a:schemeClr>
                </a:solidFill>
                <a:effectLst/>
                <a:latin typeface="+mn-lt"/>
                <a:ea typeface="+mn-ea"/>
                <a:cs typeface="+mn-cs"/>
              </a:rPr>
              <a:t>Verisign Public</a:t>
            </a:r>
          </a:p>
        </p:txBody>
      </p:sp>
      <p:sp>
        <p:nvSpPr>
          <p:cNvPr id="11" name="Footer Placeholder 10"/>
          <p:cNvSpPr>
            <a:spLocks noGrp="1"/>
          </p:cNvSpPr>
          <p:nvPr>
            <p:ph type="ftr" sz="quarter" idx="3"/>
          </p:nvPr>
        </p:nvSpPr>
        <p:spPr>
          <a:xfrm>
            <a:off x="215900" y="6409094"/>
            <a:ext cx="3282950" cy="123111"/>
          </a:xfrm>
          <a:prstGeom prst="rect">
            <a:avLst/>
          </a:prstGeom>
        </p:spPr>
        <p:txBody>
          <a:bodyPr vert="horz" lIns="0" tIns="0" rIns="0" bIns="0" rtlCol="0" anchor="ctr">
            <a:noAutofit/>
          </a:bodyPr>
          <a:lstStyle>
            <a:lvl1pPr>
              <a:defRPr lang="en-US" sz="800" dirty="0">
                <a:solidFill>
                  <a:schemeClr val="tx1">
                    <a:tint val="75000"/>
                  </a:schemeClr>
                </a:solidFill>
              </a:defRPr>
            </a:lvl1pPr>
          </a:lstStyle>
          <a:p>
            <a:endParaRPr lang="en-US" dirty="0"/>
          </a:p>
        </p:txBody>
      </p:sp>
    </p:spTree>
    <p:extLst>
      <p:ext uri="{BB962C8B-B14F-4D97-AF65-F5344CB8AC3E}">
        <p14:creationId xmlns:p14="http://schemas.microsoft.com/office/powerpoint/2010/main" val="122945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 id="2147483659" r:id="rId7"/>
    <p:sldLayoutId id="2147483660" r:id="rId8"/>
    <p:sldLayoutId id="2147483661" r:id="rId9"/>
    <p:sldLayoutId id="2147483664" r:id="rId10"/>
    <p:sldLayoutId id="2147483666" r:id="rId11"/>
    <p:sldLayoutId id="2147483667" r:id="rId12"/>
  </p:sldLayoutIdLst>
  <p:hf hdr="0" ftr="0" dt="0"/>
  <p:txStyles>
    <p:titleStyle>
      <a:lvl1pPr algn="l" defTabSz="914400" rtl="0" eaLnBrk="1" latinLnBrk="0" hangingPunct="1">
        <a:spcBef>
          <a:spcPct val="0"/>
        </a:spcBef>
        <a:buNone/>
        <a:defRPr lang="en-US" sz="2800" kern="1200" dirty="0">
          <a:solidFill>
            <a:srgbClr val="0661A3"/>
          </a:solidFill>
          <a:latin typeface="+mj-lt"/>
          <a:ea typeface="+mj-ea"/>
          <a:cs typeface="+mj-cs"/>
        </a:defRPr>
      </a:lvl1pPr>
    </p:titleStyle>
    <p:bodyStyle>
      <a:lvl1pPr marL="176213" indent="-176213" algn="l" defTabSz="914400" rtl="0" eaLnBrk="1" latinLnBrk="0" hangingPunct="1">
        <a:spcBef>
          <a:spcPts val="900"/>
        </a:spcBef>
        <a:buClr>
          <a:schemeClr val="bg2"/>
        </a:buClr>
        <a:buSzPct val="65000"/>
        <a:buFont typeface="Arial" panose="020B0604020202020204" pitchFamily="34" charset="0"/>
        <a:buChar char="•"/>
        <a:defRPr sz="2400" kern="1200">
          <a:solidFill>
            <a:schemeClr val="tx1">
              <a:lumMod val="75000"/>
              <a:lumOff val="25000"/>
            </a:schemeClr>
          </a:solidFill>
          <a:latin typeface="+mn-lt"/>
          <a:ea typeface="+mn-ea"/>
          <a:cs typeface="+mn-cs"/>
        </a:defRPr>
      </a:lvl1pPr>
      <a:lvl2pPr marL="521208" indent="-165100" algn="l" defTabSz="914400" rtl="0" eaLnBrk="1" latinLnBrk="0" hangingPunct="1">
        <a:spcBef>
          <a:spcPts val="900"/>
        </a:spcBef>
        <a:buClr>
          <a:schemeClr val="bg2"/>
        </a:buClr>
        <a:buSzPct val="65000"/>
        <a:buFont typeface="Arial" panose="020B0604020202020204" pitchFamily="34" charset="0"/>
        <a:buChar char="•"/>
        <a:defRPr sz="2000" kern="1200">
          <a:solidFill>
            <a:schemeClr val="tx1">
              <a:lumMod val="75000"/>
              <a:lumOff val="25000"/>
            </a:schemeClr>
          </a:solidFill>
          <a:latin typeface="+mn-lt"/>
          <a:ea typeface="+mn-ea"/>
          <a:cs typeface="+mn-cs"/>
        </a:defRPr>
      </a:lvl2pPr>
      <a:lvl3pPr marL="886968" indent="-176213" algn="l" defTabSz="914400" rtl="0" eaLnBrk="1" latinLnBrk="0" hangingPunct="1">
        <a:spcBef>
          <a:spcPts val="900"/>
        </a:spcBef>
        <a:buClr>
          <a:schemeClr val="bg2"/>
        </a:buClr>
        <a:buSzPct val="65000"/>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197864" indent="-165100" algn="l" defTabSz="914400" rtl="0" eaLnBrk="1" latinLnBrk="0" hangingPunct="1">
        <a:spcBef>
          <a:spcPts val="900"/>
        </a:spcBef>
        <a:buClr>
          <a:schemeClr val="bg2"/>
        </a:buClr>
        <a:buSzPct val="65000"/>
        <a:buFont typeface="Arial" panose="020B0604020202020204" pitchFamily="34" charset="0"/>
        <a:buChar char="•"/>
        <a:defRPr sz="1600" kern="1200">
          <a:solidFill>
            <a:schemeClr val="tx1">
              <a:lumMod val="75000"/>
              <a:lumOff val="25000"/>
            </a:schemeClr>
          </a:solidFill>
          <a:latin typeface="+mn-lt"/>
          <a:ea typeface="+mn-ea"/>
          <a:cs typeface="+mn-cs"/>
        </a:defRPr>
      </a:lvl4pPr>
      <a:lvl5pPr marL="914400" indent="-176213" algn="l" defTabSz="914400" rtl="0" eaLnBrk="1" latinLnBrk="0" hangingPunct="1">
        <a:spcBef>
          <a:spcPts val="900"/>
        </a:spcBef>
        <a:buClr>
          <a:schemeClr val="bg2"/>
        </a:buClr>
        <a:buSzPct val="65000"/>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A9C44D-6868-5F36-CF90-835341C6D774}"/>
              </a:ext>
            </a:extLst>
          </p:cNvPr>
          <p:cNvSpPr>
            <a:spLocks noGrp="1"/>
          </p:cNvSpPr>
          <p:nvPr>
            <p:ph type="ctrTitle"/>
          </p:nvPr>
        </p:nvSpPr>
        <p:spPr/>
        <p:txBody>
          <a:bodyPr/>
          <a:lstStyle/>
          <a:p>
            <a:r>
              <a:rPr lang="en-US" dirty="0"/>
              <a:t>Research Agenda for a Post-Quantum DNSSEC</a:t>
            </a:r>
          </a:p>
        </p:txBody>
      </p:sp>
      <p:sp>
        <p:nvSpPr>
          <p:cNvPr id="6" name="Subtitle 5">
            <a:extLst>
              <a:ext uri="{FF2B5EF4-FFF2-40B4-BE49-F238E27FC236}">
                <a16:creationId xmlns:a16="http://schemas.microsoft.com/office/drawing/2014/main" id="{EE26364C-939A-AED1-B939-7E4ABEB98A91}"/>
              </a:ext>
            </a:extLst>
          </p:cNvPr>
          <p:cNvSpPr>
            <a:spLocks noGrp="1"/>
          </p:cNvSpPr>
          <p:nvPr>
            <p:ph type="subTitle" idx="1"/>
          </p:nvPr>
        </p:nvSpPr>
        <p:spPr/>
        <p:txBody>
          <a:bodyPr/>
          <a:lstStyle/>
          <a:p>
            <a:r>
              <a:rPr lang="en-US" dirty="0"/>
              <a:t>Andrew Fregly</a:t>
            </a:r>
          </a:p>
          <a:p>
            <a:r>
              <a:rPr lang="en-US" sz="2400" dirty="0"/>
              <a:t>OARC 40 –February 16-17, 2023</a:t>
            </a:r>
          </a:p>
        </p:txBody>
      </p:sp>
      <p:sp>
        <p:nvSpPr>
          <p:cNvPr id="4" name="Slide Number Placeholder 3">
            <a:extLst>
              <a:ext uri="{FF2B5EF4-FFF2-40B4-BE49-F238E27FC236}">
                <a16:creationId xmlns:a16="http://schemas.microsoft.com/office/drawing/2014/main" id="{E966E4F6-9884-3140-2328-5B28431B6D2C}"/>
              </a:ext>
            </a:extLst>
          </p:cNvPr>
          <p:cNvSpPr>
            <a:spLocks noGrp="1"/>
          </p:cNvSpPr>
          <p:nvPr>
            <p:ph type="sldNum" sz="quarter" idx="4294967295"/>
          </p:nvPr>
        </p:nvSpPr>
        <p:spPr>
          <a:xfrm>
            <a:off x="8788400" y="6537325"/>
            <a:ext cx="355600" cy="152400"/>
          </a:xfrm>
        </p:spPr>
        <p:txBody>
          <a:bodyPr/>
          <a:lstStyle/>
          <a:p>
            <a:fld id="{407C8B75-4858-41E6-BEC3-A0853FA4AC5B}" type="slidenum">
              <a:rPr lang="en-US" smtClean="0"/>
              <a:pPr/>
              <a:t>1</a:t>
            </a:fld>
            <a:endParaRPr lang="en-US" dirty="0"/>
          </a:p>
        </p:txBody>
      </p:sp>
    </p:spTree>
    <p:extLst>
      <p:ext uri="{BB962C8B-B14F-4D97-AF65-F5344CB8AC3E}">
        <p14:creationId xmlns:p14="http://schemas.microsoft.com/office/powerpoint/2010/main" val="265967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2889" y="6533444"/>
            <a:ext cx="914400" cy="914400"/>
          </a:xfrm>
          <a:prstGeom prst="rect">
            <a:avLst/>
          </a:prstGeom>
          <a:noFill/>
        </p:spPr>
        <p:txBody>
          <a:bodyPr wrap="none" rtlCol="0">
            <a:noAutofit/>
          </a:bodyPr>
          <a:lstStyle/>
          <a:p>
            <a:endParaRPr lang="en-US" sz="1400" dirty="0" err="1"/>
          </a:p>
        </p:txBody>
      </p:sp>
      <p:sp>
        <p:nvSpPr>
          <p:cNvPr id="3" name="TextBox 2"/>
          <p:cNvSpPr txBox="1"/>
          <p:nvPr/>
        </p:nvSpPr>
        <p:spPr>
          <a:xfrm>
            <a:off x="2215444" y="6533444"/>
            <a:ext cx="914400" cy="914400"/>
          </a:xfrm>
          <a:prstGeom prst="rect">
            <a:avLst/>
          </a:prstGeom>
          <a:noFill/>
        </p:spPr>
        <p:txBody>
          <a:bodyPr wrap="none" rtlCol="0">
            <a:noAutofit/>
          </a:bodyPr>
          <a:lstStyle/>
          <a:p>
            <a:endParaRPr lang="en-US" sz="1400" dirty="0" err="1"/>
          </a:p>
        </p:txBody>
      </p:sp>
      <p:sp>
        <p:nvSpPr>
          <p:cNvPr id="4" name="TextBox 3"/>
          <p:cNvSpPr txBox="1"/>
          <p:nvPr/>
        </p:nvSpPr>
        <p:spPr>
          <a:xfrm>
            <a:off x="1735667" y="6589889"/>
            <a:ext cx="914400" cy="914400"/>
          </a:xfrm>
          <a:prstGeom prst="rect">
            <a:avLst/>
          </a:prstGeom>
          <a:noFill/>
        </p:spPr>
        <p:txBody>
          <a:bodyPr wrap="none" rtlCol="0">
            <a:noAutofit/>
          </a:bodyPr>
          <a:lstStyle/>
          <a:p>
            <a:endParaRPr lang="en-US" sz="1400" dirty="0" err="1"/>
          </a:p>
        </p:txBody>
      </p:sp>
      <p:sp>
        <p:nvSpPr>
          <p:cNvPr id="5" name="TextBox 4"/>
          <p:cNvSpPr txBox="1"/>
          <p:nvPr/>
        </p:nvSpPr>
        <p:spPr>
          <a:xfrm>
            <a:off x="959556" y="6519333"/>
            <a:ext cx="914400" cy="914400"/>
          </a:xfrm>
          <a:prstGeom prst="rect">
            <a:avLst/>
          </a:prstGeom>
          <a:noFill/>
        </p:spPr>
        <p:txBody>
          <a:bodyPr wrap="none" rtlCol="0">
            <a:noAutofit/>
          </a:bodyPr>
          <a:lstStyle/>
          <a:p>
            <a:endParaRPr lang="en-US" sz="1400" dirty="0" err="1"/>
          </a:p>
        </p:txBody>
      </p:sp>
    </p:spTree>
    <p:extLst>
      <p:ext uri="{BB962C8B-B14F-4D97-AF65-F5344CB8AC3E}">
        <p14:creationId xmlns:p14="http://schemas.microsoft.com/office/powerpoint/2010/main" val="2112999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9D3B6-D038-4194-81AC-1466C2093293}"/>
              </a:ext>
            </a:extLst>
          </p:cNvPr>
          <p:cNvSpPr>
            <a:spLocks noGrp="1"/>
          </p:cNvSpPr>
          <p:nvPr>
            <p:ph type="title"/>
          </p:nvPr>
        </p:nvSpPr>
        <p:spPr/>
        <p:txBody>
          <a:bodyPr/>
          <a:lstStyle/>
          <a:p>
            <a:r>
              <a:rPr lang="en-US" dirty="0"/>
              <a:t>Drivers for DNSSEC-Related Ecosystem Research</a:t>
            </a:r>
          </a:p>
        </p:txBody>
      </p:sp>
      <p:graphicFrame>
        <p:nvGraphicFramePr>
          <p:cNvPr id="4" name="Content Placeholder 3">
            <a:extLst>
              <a:ext uri="{FF2B5EF4-FFF2-40B4-BE49-F238E27FC236}">
                <a16:creationId xmlns:a16="http://schemas.microsoft.com/office/drawing/2014/main" id="{452B14B7-C15A-4898-BDA6-BA8BDDA29B23}"/>
              </a:ext>
            </a:extLst>
          </p:cNvPr>
          <p:cNvGraphicFramePr>
            <a:graphicFrameLocks noGrp="1"/>
          </p:cNvGraphicFramePr>
          <p:nvPr>
            <p:ph idx="1"/>
            <p:extLst>
              <p:ext uri="{D42A27DB-BD31-4B8C-83A1-F6EECF244321}">
                <p14:modId xmlns:p14="http://schemas.microsoft.com/office/powerpoint/2010/main" val="3927933632"/>
              </p:ext>
            </p:extLst>
          </p:nvPr>
        </p:nvGraphicFramePr>
        <p:xfrm>
          <a:off x="457200" y="1079500"/>
          <a:ext cx="8229600" cy="525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5">
            <a:extLst>
              <a:ext uri="{FF2B5EF4-FFF2-40B4-BE49-F238E27FC236}">
                <a16:creationId xmlns:a16="http://schemas.microsoft.com/office/drawing/2014/main" id="{F6F80EA1-875A-DF41-8CF9-DDD226F157E4}"/>
              </a:ext>
            </a:extLst>
          </p:cNvPr>
          <p:cNvSpPr txBox="1">
            <a:spLocks/>
          </p:cNvSpPr>
          <p:nvPr/>
        </p:nvSpPr>
        <p:spPr>
          <a:xfrm>
            <a:off x="8674101" y="6537323"/>
            <a:ext cx="355600" cy="152400"/>
          </a:xfrm>
          <a:prstGeom prst="rect">
            <a:avLst/>
          </a:prstGeom>
        </p:spPr>
        <p:txBody>
          <a:bodyPr vert="horz" lIns="91440" tIns="45720" rIns="91440" bIns="45720" rtlCol="0" anchor="ctr">
            <a:noAutofit/>
          </a:bodyPr>
          <a:lstStyle>
            <a:defPPr>
              <a:defRPr lang="en-US"/>
            </a:defPPr>
            <a:lvl1pPr marL="0" algn="r" defTabSz="914400" rtl="0" eaLnBrk="1" latinLnBrk="0" hangingPunct="1">
              <a:defRPr lang="en-US" sz="8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AEDDF-33C9-4593-AE7E-7F3942E26F07}" type="slidenum">
              <a:rPr lang="en-US" smtClean="0"/>
              <a:pPr/>
              <a:t>2</a:t>
            </a:fld>
            <a:endParaRPr lang="en-US" dirty="0"/>
          </a:p>
        </p:txBody>
      </p:sp>
    </p:spTree>
    <p:extLst>
      <p:ext uri="{BB962C8B-B14F-4D97-AF65-F5344CB8AC3E}">
        <p14:creationId xmlns:p14="http://schemas.microsoft.com/office/powerpoint/2010/main" val="1644134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3F1D77-0322-5143-2336-C5EAE0792974}"/>
              </a:ext>
            </a:extLst>
          </p:cNvPr>
          <p:cNvSpPr>
            <a:spLocks noGrp="1"/>
          </p:cNvSpPr>
          <p:nvPr>
            <p:ph type="title"/>
          </p:nvPr>
        </p:nvSpPr>
        <p:spPr/>
        <p:txBody>
          <a:bodyPr/>
          <a:lstStyle/>
          <a:p>
            <a:r>
              <a:rPr lang="en-US" sz="2400" dirty="0">
                <a:solidFill>
                  <a:srgbClr val="0560A0"/>
                </a:solidFill>
                <a:effectLst/>
                <a:latin typeface="Helvetica" pitchFamily="2" charset="0"/>
              </a:rPr>
              <a:t>NIST PQC Signature Algorithms Relative to UDP MTUs </a:t>
            </a:r>
            <a:br>
              <a:rPr lang="en-US" sz="3600" dirty="0">
                <a:effectLst/>
              </a:rPr>
            </a:br>
            <a:r>
              <a:rPr lang="en-US" sz="1800" i="1" dirty="0">
                <a:solidFill>
                  <a:srgbClr val="0560A0"/>
                </a:solidFill>
                <a:effectLst/>
                <a:latin typeface="Helvetica,Italic"/>
              </a:rPr>
              <a:t>666- to 7856-Byte Minimum Signature Sizes with Example Parameters</a:t>
            </a:r>
            <a:r>
              <a:rPr lang="en-US" sz="1800" i="1" baseline="30000" dirty="0">
                <a:solidFill>
                  <a:srgbClr val="0560A0"/>
                </a:solidFill>
                <a:latin typeface="Helvetica,Italic"/>
              </a:rPr>
              <a:t>1</a:t>
            </a:r>
            <a:endParaRPr lang="en-US" sz="3600" i="1" baseline="30000" dirty="0"/>
          </a:p>
        </p:txBody>
      </p:sp>
      <p:sp>
        <p:nvSpPr>
          <p:cNvPr id="4" name="Slide Number Placeholder 3">
            <a:extLst>
              <a:ext uri="{FF2B5EF4-FFF2-40B4-BE49-F238E27FC236}">
                <a16:creationId xmlns:a16="http://schemas.microsoft.com/office/drawing/2014/main" id="{7F9C54A0-FF64-40A4-B3E3-707D751CC607}"/>
              </a:ext>
            </a:extLst>
          </p:cNvPr>
          <p:cNvSpPr>
            <a:spLocks noGrp="1"/>
          </p:cNvSpPr>
          <p:nvPr>
            <p:ph type="sldNum" sz="quarter" idx="11"/>
          </p:nvPr>
        </p:nvSpPr>
        <p:spPr/>
        <p:txBody>
          <a:bodyPr/>
          <a:lstStyle/>
          <a:p>
            <a:fld id="{407C8B75-4858-41E6-BEC3-A0853FA4AC5B}" type="slidenum">
              <a:rPr lang="en-US" smtClean="0"/>
              <a:pPr/>
              <a:t>3</a:t>
            </a:fld>
            <a:endParaRPr lang="en-US" dirty="0"/>
          </a:p>
        </p:txBody>
      </p:sp>
      <p:pic>
        <p:nvPicPr>
          <p:cNvPr id="6" name="Picture 5">
            <a:extLst>
              <a:ext uri="{FF2B5EF4-FFF2-40B4-BE49-F238E27FC236}">
                <a16:creationId xmlns:a16="http://schemas.microsoft.com/office/drawing/2014/main" id="{D34DFC48-49A7-D689-CC5E-385FADF55B38}"/>
              </a:ext>
            </a:extLst>
          </p:cNvPr>
          <p:cNvPicPr>
            <a:picLocks noChangeAspect="1"/>
          </p:cNvPicPr>
          <p:nvPr/>
        </p:nvPicPr>
        <p:blipFill>
          <a:blip r:embed="rId3"/>
          <a:stretch>
            <a:fillRect/>
          </a:stretch>
        </p:blipFill>
        <p:spPr>
          <a:xfrm>
            <a:off x="280652" y="913726"/>
            <a:ext cx="8582695" cy="5467196"/>
          </a:xfrm>
          <a:prstGeom prst="rect">
            <a:avLst/>
          </a:prstGeom>
        </p:spPr>
      </p:pic>
      <p:cxnSp>
        <p:nvCxnSpPr>
          <p:cNvPr id="14" name="Straight Connector 13">
            <a:extLst>
              <a:ext uri="{FF2B5EF4-FFF2-40B4-BE49-F238E27FC236}">
                <a16:creationId xmlns:a16="http://schemas.microsoft.com/office/drawing/2014/main" id="{5C94761E-C884-05C6-D500-32300E84F1A1}"/>
              </a:ext>
            </a:extLst>
          </p:cNvPr>
          <p:cNvCxnSpPr>
            <a:cxnSpLocks/>
          </p:cNvCxnSpPr>
          <p:nvPr/>
        </p:nvCxnSpPr>
        <p:spPr>
          <a:xfrm>
            <a:off x="2753139" y="2872409"/>
            <a:ext cx="0" cy="3385402"/>
          </a:xfrm>
          <a:prstGeom prst="line">
            <a:avLst/>
          </a:prstGeom>
          <a:ln w="28575">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EDC040C-8CCE-9100-37D4-A50C6E51E490}"/>
              </a:ext>
            </a:extLst>
          </p:cNvPr>
          <p:cNvSpPr/>
          <p:nvPr/>
        </p:nvSpPr>
        <p:spPr>
          <a:xfrm>
            <a:off x="2164544" y="2763355"/>
            <a:ext cx="606276" cy="2780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cxnSp>
        <p:nvCxnSpPr>
          <p:cNvPr id="17" name="Straight Connector 16">
            <a:extLst>
              <a:ext uri="{FF2B5EF4-FFF2-40B4-BE49-F238E27FC236}">
                <a16:creationId xmlns:a16="http://schemas.microsoft.com/office/drawing/2014/main" id="{1D407955-86F3-60CD-DCC5-7F6AEACF276D}"/>
              </a:ext>
            </a:extLst>
          </p:cNvPr>
          <p:cNvCxnSpPr>
            <a:cxnSpLocks/>
          </p:cNvCxnSpPr>
          <p:nvPr/>
        </p:nvCxnSpPr>
        <p:spPr>
          <a:xfrm>
            <a:off x="4098235" y="2872409"/>
            <a:ext cx="0" cy="3385402"/>
          </a:xfrm>
          <a:prstGeom prst="line">
            <a:avLst/>
          </a:prstGeom>
          <a:ln w="28575">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1000B90-ECE2-BB7F-3C3E-4FE58C24CDAA}"/>
              </a:ext>
            </a:extLst>
          </p:cNvPr>
          <p:cNvSpPr/>
          <p:nvPr/>
        </p:nvSpPr>
        <p:spPr>
          <a:xfrm>
            <a:off x="2753139" y="2763355"/>
            <a:ext cx="1345085" cy="27801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0" name="Rectangle 19">
            <a:extLst>
              <a:ext uri="{FF2B5EF4-FFF2-40B4-BE49-F238E27FC236}">
                <a16:creationId xmlns:a16="http://schemas.microsoft.com/office/drawing/2014/main" id="{3B2698A4-A958-692B-ABD6-EAB45730699C}"/>
              </a:ext>
            </a:extLst>
          </p:cNvPr>
          <p:cNvSpPr/>
          <p:nvPr/>
        </p:nvSpPr>
        <p:spPr>
          <a:xfrm>
            <a:off x="4098234" y="2767757"/>
            <a:ext cx="2232992" cy="27699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1" name="TextBox 20">
            <a:extLst>
              <a:ext uri="{FF2B5EF4-FFF2-40B4-BE49-F238E27FC236}">
                <a16:creationId xmlns:a16="http://schemas.microsoft.com/office/drawing/2014/main" id="{40F4047A-1578-A312-9F5D-7E93AC86CD11}"/>
              </a:ext>
            </a:extLst>
          </p:cNvPr>
          <p:cNvSpPr txBox="1"/>
          <p:nvPr/>
        </p:nvSpPr>
        <p:spPr>
          <a:xfrm>
            <a:off x="3083506" y="2468454"/>
            <a:ext cx="2131224" cy="276999"/>
          </a:xfrm>
          <a:prstGeom prst="rect">
            <a:avLst/>
          </a:prstGeom>
          <a:noFill/>
        </p:spPr>
        <p:txBody>
          <a:bodyPr wrap="none" rtlCol="0">
            <a:spAutoFit/>
          </a:bodyPr>
          <a:lstStyle/>
          <a:p>
            <a:r>
              <a:rPr lang="en-US" sz="1200" b="1" dirty="0">
                <a:solidFill>
                  <a:schemeClr val="bg2"/>
                </a:solidFill>
              </a:rPr>
              <a:t>DNS Over UDP Limitations</a:t>
            </a:r>
          </a:p>
        </p:txBody>
      </p:sp>
      <p:sp>
        <p:nvSpPr>
          <p:cNvPr id="22" name="Rectangle 21">
            <a:extLst>
              <a:ext uri="{FF2B5EF4-FFF2-40B4-BE49-F238E27FC236}">
                <a16:creationId xmlns:a16="http://schemas.microsoft.com/office/drawing/2014/main" id="{E7AC8344-EDDF-4EF4-3884-30B117E9F104}"/>
              </a:ext>
            </a:extLst>
          </p:cNvPr>
          <p:cNvSpPr/>
          <p:nvPr/>
        </p:nvSpPr>
        <p:spPr>
          <a:xfrm>
            <a:off x="2146842" y="2763355"/>
            <a:ext cx="320840" cy="278019"/>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Tree>
    <p:extLst>
      <p:ext uri="{BB962C8B-B14F-4D97-AF65-F5344CB8AC3E}">
        <p14:creationId xmlns:p14="http://schemas.microsoft.com/office/powerpoint/2010/main" val="3512825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DD9D0-B41B-8BDE-8C15-6711481C6DD3}"/>
              </a:ext>
            </a:extLst>
          </p:cNvPr>
          <p:cNvSpPr>
            <a:spLocks noGrp="1"/>
          </p:cNvSpPr>
          <p:nvPr>
            <p:ph type="title"/>
          </p:nvPr>
        </p:nvSpPr>
        <p:spPr>
          <a:xfrm>
            <a:off x="89452" y="246888"/>
            <a:ext cx="8940248" cy="557784"/>
          </a:xfrm>
        </p:spPr>
        <p:txBody>
          <a:bodyPr/>
          <a:lstStyle/>
          <a:p>
            <a:pPr marL="11113" indent="0">
              <a:buNone/>
            </a:pPr>
            <a:r>
              <a:rPr lang="en-US" sz="2600" dirty="0"/>
              <a:t>Signature Size Impact on Example Fully Signed TLD Zone</a:t>
            </a:r>
          </a:p>
        </p:txBody>
      </p:sp>
      <p:sp>
        <p:nvSpPr>
          <p:cNvPr id="4" name="Slide Number Placeholder 3">
            <a:extLst>
              <a:ext uri="{FF2B5EF4-FFF2-40B4-BE49-F238E27FC236}">
                <a16:creationId xmlns:a16="http://schemas.microsoft.com/office/drawing/2014/main" id="{8539597D-E7B6-EEFE-E5EC-64065B78838A}"/>
              </a:ext>
            </a:extLst>
          </p:cNvPr>
          <p:cNvSpPr>
            <a:spLocks noGrp="1"/>
          </p:cNvSpPr>
          <p:nvPr>
            <p:ph type="sldNum" sz="quarter" idx="11"/>
          </p:nvPr>
        </p:nvSpPr>
        <p:spPr/>
        <p:txBody>
          <a:bodyPr/>
          <a:lstStyle/>
          <a:p>
            <a:fld id="{407C8B75-4858-41E6-BEC3-A0853FA4AC5B}" type="slidenum">
              <a:rPr lang="en-US" smtClean="0"/>
              <a:pPr/>
              <a:t>4</a:t>
            </a:fld>
            <a:endParaRPr lang="en-US" dirty="0"/>
          </a:p>
        </p:txBody>
      </p:sp>
      <p:pic>
        <p:nvPicPr>
          <p:cNvPr id="9" name="Picture 8">
            <a:extLst>
              <a:ext uri="{FF2B5EF4-FFF2-40B4-BE49-F238E27FC236}">
                <a16:creationId xmlns:a16="http://schemas.microsoft.com/office/drawing/2014/main" id="{73B8BDAB-26B7-ED74-761E-D826AA81E6CA}"/>
              </a:ext>
            </a:extLst>
          </p:cNvPr>
          <p:cNvPicPr>
            <a:picLocks noChangeAspect="1"/>
          </p:cNvPicPr>
          <p:nvPr/>
        </p:nvPicPr>
        <p:blipFill>
          <a:blip r:embed="rId3"/>
          <a:stretch>
            <a:fillRect/>
          </a:stretch>
        </p:blipFill>
        <p:spPr>
          <a:xfrm>
            <a:off x="141587" y="1463040"/>
            <a:ext cx="8519870" cy="4792794"/>
          </a:xfrm>
          <a:prstGeom prst="rect">
            <a:avLst/>
          </a:prstGeom>
        </p:spPr>
      </p:pic>
      <p:sp>
        <p:nvSpPr>
          <p:cNvPr id="12" name="TextBox 11">
            <a:extLst>
              <a:ext uri="{FF2B5EF4-FFF2-40B4-BE49-F238E27FC236}">
                <a16:creationId xmlns:a16="http://schemas.microsoft.com/office/drawing/2014/main" id="{3FF7435B-3157-5B8F-1C1C-6A7A1A3AF7E6}"/>
              </a:ext>
            </a:extLst>
          </p:cNvPr>
          <p:cNvSpPr txBox="1"/>
          <p:nvPr/>
        </p:nvSpPr>
        <p:spPr>
          <a:xfrm rot="16200000">
            <a:off x="8059752" y="3447004"/>
            <a:ext cx="1399742" cy="261610"/>
          </a:xfrm>
          <a:prstGeom prst="rect">
            <a:avLst/>
          </a:prstGeom>
          <a:noFill/>
        </p:spPr>
        <p:txBody>
          <a:bodyPr wrap="none" rtlCol="0">
            <a:spAutoFit/>
          </a:bodyPr>
          <a:lstStyle/>
          <a:p>
            <a:r>
              <a:rPr lang="en-US" sz="1100" dirty="0"/>
              <a:t>Zone Size Increase</a:t>
            </a:r>
          </a:p>
        </p:txBody>
      </p:sp>
      <p:sp>
        <p:nvSpPr>
          <p:cNvPr id="13" name="TextBox 12">
            <a:extLst>
              <a:ext uri="{FF2B5EF4-FFF2-40B4-BE49-F238E27FC236}">
                <a16:creationId xmlns:a16="http://schemas.microsoft.com/office/drawing/2014/main" id="{2BEFF46E-D705-474C-1B50-B4C46020C51E}"/>
              </a:ext>
            </a:extLst>
          </p:cNvPr>
          <p:cNvSpPr txBox="1"/>
          <p:nvPr/>
        </p:nvSpPr>
        <p:spPr>
          <a:xfrm rot="16200000">
            <a:off x="-305550" y="3447004"/>
            <a:ext cx="1181734" cy="261610"/>
          </a:xfrm>
          <a:prstGeom prst="rect">
            <a:avLst/>
          </a:prstGeom>
          <a:solidFill>
            <a:schemeClr val="bg1"/>
          </a:solidFill>
        </p:spPr>
        <p:txBody>
          <a:bodyPr wrap="square" rtlCol="0">
            <a:spAutoFit/>
          </a:bodyPr>
          <a:lstStyle/>
          <a:p>
            <a:r>
              <a:rPr lang="en-US" sz="1100" dirty="0"/>
              <a:t>Signature Size</a:t>
            </a:r>
          </a:p>
        </p:txBody>
      </p:sp>
      <p:grpSp>
        <p:nvGrpSpPr>
          <p:cNvPr id="6" name="Group 5">
            <a:extLst>
              <a:ext uri="{FF2B5EF4-FFF2-40B4-BE49-F238E27FC236}">
                <a16:creationId xmlns:a16="http://schemas.microsoft.com/office/drawing/2014/main" id="{60E3CE63-CC81-8DCA-560B-C76438B7F48D}"/>
              </a:ext>
            </a:extLst>
          </p:cNvPr>
          <p:cNvGrpSpPr/>
          <p:nvPr/>
        </p:nvGrpSpPr>
        <p:grpSpPr>
          <a:xfrm>
            <a:off x="1262271" y="1482918"/>
            <a:ext cx="4533934" cy="2705636"/>
            <a:chOff x="1311966" y="1463040"/>
            <a:chExt cx="4533934" cy="2705636"/>
          </a:xfrm>
        </p:grpSpPr>
        <p:pic>
          <p:nvPicPr>
            <p:cNvPr id="3" name="Picture 2">
              <a:extLst>
                <a:ext uri="{FF2B5EF4-FFF2-40B4-BE49-F238E27FC236}">
                  <a16:creationId xmlns:a16="http://schemas.microsoft.com/office/drawing/2014/main" id="{CDA42D07-EC50-6CE7-85AA-2E2BDECE7754}"/>
                </a:ext>
              </a:extLst>
            </p:cNvPr>
            <p:cNvPicPr>
              <a:picLocks noChangeAspect="1"/>
            </p:cNvPicPr>
            <p:nvPr/>
          </p:nvPicPr>
          <p:blipFill>
            <a:blip r:embed="rId4"/>
            <a:stretch>
              <a:fillRect/>
            </a:stretch>
          </p:blipFill>
          <p:spPr>
            <a:xfrm>
              <a:off x="1311966" y="1463040"/>
              <a:ext cx="4533934" cy="2705636"/>
            </a:xfrm>
            <a:prstGeom prst="rect">
              <a:avLst/>
            </a:prstGeom>
            <a:ln>
              <a:solidFill>
                <a:schemeClr val="accent5"/>
              </a:solidFill>
            </a:ln>
          </p:spPr>
        </p:pic>
        <p:sp>
          <p:nvSpPr>
            <p:cNvPr id="5" name="Rectangle 4">
              <a:extLst>
                <a:ext uri="{FF2B5EF4-FFF2-40B4-BE49-F238E27FC236}">
                  <a16:creationId xmlns:a16="http://schemas.microsoft.com/office/drawing/2014/main" id="{63950C52-015F-6960-4D1D-022D3815FF40}"/>
                </a:ext>
              </a:extLst>
            </p:cNvPr>
            <p:cNvSpPr/>
            <p:nvPr/>
          </p:nvSpPr>
          <p:spPr>
            <a:xfrm>
              <a:off x="5436044" y="1522675"/>
              <a:ext cx="349561" cy="2532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spTree>
    <p:extLst>
      <p:ext uri="{BB962C8B-B14F-4D97-AF65-F5344CB8AC3E}">
        <p14:creationId xmlns:p14="http://schemas.microsoft.com/office/powerpoint/2010/main" val="3773835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1691A-3312-6DC1-40E8-6654E7472A41}"/>
              </a:ext>
            </a:extLst>
          </p:cNvPr>
          <p:cNvSpPr>
            <a:spLocks noGrp="1"/>
          </p:cNvSpPr>
          <p:nvPr>
            <p:ph type="title"/>
          </p:nvPr>
        </p:nvSpPr>
        <p:spPr>
          <a:xfrm>
            <a:off x="1" y="246888"/>
            <a:ext cx="9144000" cy="557784"/>
          </a:xfrm>
        </p:spPr>
        <p:txBody>
          <a:bodyPr/>
          <a:lstStyle/>
          <a:p>
            <a:pPr algn="ctr"/>
            <a:r>
              <a:rPr lang="en-US" sz="2600" dirty="0"/>
              <a:t>Approaches to Minimize Size Impact on UDP Transport</a:t>
            </a:r>
          </a:p>
        </p:txBody>
      </p:sp>
      <p:sp>
        <p:nvSpPr>
          <p:cNvPr id="4" name="Slide Number Placeholder 3">
            <a:extLst>
              <a:ext uri="{FF2B5EF4-FFF2-40B4-BE49-F238E27FC236}">
                <a16:creationId xmlns:a16="http://schemas.microsoft.com/office/drawing/2014/main" id="{FA5269C1-793D-3670-12DF-69EFAEB4B758}"/>
              </a:ext>
            </a:extLst>
          </p:cNvPr>
          <p:cNvSpPr>
            <a:spLocks noGrp="1"/>
          </p:cNvSpPr>
          <p:nvPr>
            <p:ph type="sldNum" sz="quarter" idx="11"/>
          </p:nvPr>
        </p:nvSpPr>
        <p:spPr/>
        <p:txBody>
          <a:bodyPr/>
          <a:lstStyle/>
          <a:p>
            <a:fld id="{407C8B75-4858-41E6-BEC3-A0853FA4AC5B}" type="slidenum">
              <a:rPr lang="en-US" smtClean="0"/>
              <a:pPr/>
              <a:t>5</a:t>
            </a:fld>
            <a:endParaRPr lang="en-US" dirty="0"/>
          </a:p>
        </p:txBody>
      </p:sp>
      <p:graphicFrame>
        <p:nvGraphicFramePr>
          <p:cNvPr id="7" name="Content Placeholder 3">
            <a:extLst>
              <a:ext uri="{FF2B5EF4-FFF2-40B4-BE49-F238E27FC236}">
                <a16:creationId xmlns:a16="http://schemas.microsoft.com/office/drawing/2014/main" id="{5EEE05C8-4ED6-4EF6-F001-D66FE951CE28}"/>
              </a:ext>
            </a:extLst>
          </p:cNvPr>
          <p:cNvGraphicFramePr>
            <a:graphicFrameLocks/>
          </p:cNvGraphicFramePr>
          <p:nvPr>
            <p:extLst>
              <p:ext uri="{D42A27DB-BD31-4B8C-83A1-F6EECF244321}">
                <p14:modId xmlns:p14="http://schemas.microsoft.com/office/powerpoint/2010/main" val="2838772245"/>
              </p:ext>
            </p:extLst>
          </p:nvPr>
        </p:nvGraphicFramePr>
        <p:xfrm>
          <a:off x="247475" y="1459684"/>
          <a:ext cx="8649049" cy="4385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B4E878EC-E889-4258-69D1-5EB05E93DAEB}"/>
              </a:ext>
            </a:extLst>
          </p:cNvPr>
          <p:cNvSpPr txBox="1"/>
          <p:nvPr/>
        </p:nvSpPr>
        <p:spPr>
          <a:xfrm>
            <a:off x="444500" y="5898632"/>
            <a:ext cx="6716903" cy="430887"/>
          </a:xfrm>
          <a:prstGeom prst="rect">
            <a:avLst/>
          </a:prstGeom>
          <a:noFill/>
        </p:spPr>
        <p:txBody>
          <a:bodyPr wrap="none" rtlCol="0">
            <a:spAutoFit/>
          </a:bodyPr>
          <a:lstStyle/>
          <a:p>
            <a:r>
              <a:rPr lang="en-US" sz="1100" dirty="0"/>
              <a:t>* Based on expired draft “Algorithm Negotiation in DNSSEC”</a:t>
            </a:r>
            <a:r>
              <a:rPr lang="en-US" sz="1100" baseline="30000" dirty="0"/>
              <a:t>2</a:t>
            </a:r>
          </a:p>
          <a:p>
            <a:r>
              <a:rPr lang="en-US" sz="1100" dirty="0"/>
              <a:t>**One proposed approach is “Post-Quantum Signatures in DNSSEC via Request-Based Fragmentation”</a:t>
            </a:r>
            <a:r>
              <a:rPr lang="en-US" sz="1100" baseline="30000" dirty="0"/>
              <a:t>3</a:t>
            </a:r>
          </a:p>
        </p:txBody>
      </p:sp>
    </p:spTree>
    <p:extLst>
      <p:ext uri="{BB962C8B-B14F-4D97-AF65-F5344CB8AC3E}">
        <p14:creationId xmlns:p14="http://schemas.microsoft.com/office/powerpoint/2010/main" val="2851663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ECBAF4D-911B-E26C-43AB-6477F2FC7912}"/>
              </a:ext>
            </a:extLst>
          </p:cNvPr>
          <p:cNvSpPr/>
          <p:nvPr/>
        </p:nvSpPr>
        <p:spPr>
          <a:xfrm>
            <a:off x="274113" y="975761"/>
            <a:ext cx="8595774" cy="36933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err="1"/>
          </a:p>
        </p:txBody>
      </p:sp>
      <p:sp>
        <p:nvSpPr>
          <p:cNvPr id="2" name="Title 1">
            <a:extLst>
              <a:ext uri="{FF2B5EF4-FFF2-40B4-BE49-F238E27FC236}">
                <a16:creationId xmlns:a16="http://schemas.microsoft.com/office/drawing/2014/main" id="{1A632F6C-AFC0-44FA-8184-21B815C41316}"/>
              </a:ext>
            </a:extLst>
          </p:cNvPr>
          <p:cNvSpPr>
            <a:spLocks noGrp="1"/>
          </p:cNvSpPr>
          <p:nvPr>
            <p:ph type="title"/>
          </p:nvPr>
        </p:nvSpPr>
        <p:spPr/>
        <p:txBody>
          <a:bodyPr/>
          <a:lstStyle/>
          <a:p>
            <a:r>
              <a:rPr lang="en-US" dirty="0"/>
              <a:t>Signature Size Impact Reduction using Merkle Tree Ladder Mode of Operation</a:t>
            </a:r>
            <a:endParaRPr lang="en-US" sz="2400" i="1" baseline="30000" dirty="0"/>
          </a:p>
        </p:txBody>
      </p:sp>
      <p:sp>
        <p:nvSpPr>
          <p:cNvPr id="4" name="Slide Number Placeholder 5">
            <a:extLst>
              <a:ext uri="{FF2B5EF4-FFF2-40B4-BE49-F238E27FC236}">
                <a16:creationId xmlns:a16="http://schemas.microsoft.com/office/drawing/2014/main" id="{07AC4CF8-6B68-48C5-B7AE-BD0E31514E18}"/>
              </a:ext>
            </a:extLst>
          </p:cNvPr>
          <p:cNvSpPr txBox="1">
            <a:spLocks/>
          </p:cNvSpPr>
          <p:nvPr/>
        </p:nvSpPr>
        <p:spPr>
          <a:xfrm>
            <a:off x="8674101" y="6537323"/>
            <a:ext cx="355600" cy="152400"/>
          </a:xfrm>
          <a:prstGeom prst="rect">
            <a:avLst/>
          </a:prstGeom>
        </p:spPr>
        <p:txBody>
          <a:bodyPr vert="horz" lIns="91440" tIns="45720" rIns="91440" bIns="45720" rtlCol="0" anchor="ctr">
            <a:noAutofit/>
          </a:bodyPr>
          <a:lstStyle>
            <a:defPPr>
              <a:defRPr lang="en-US"/>
            </a:defPPr>
            <a:lvl1pPr marL="0" algn="r" defTabSz="914400" rtl="0" eaLnBrk="1" latinLnBrk="0" hangingPunct="1">
              <a:defRPr lang="en-US" sz="8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AEDDF-33C9-4593-AE7E-7F3942E26F07}" type="slidenum">
              <a:rPr lang="en-US" smtClean="0"/>
              <a:pPr/>
              <a:t>6</a:t>
            </a:fld>
            <a:endParaRPr lang="en-US" dirty="0"/>
          </a:p>
        </p:txBody>
      </p:sp>
      <p:sp>
        <p:nvSpPr>
          <p:cNvPr id="3" name="TextBox 2">
            <a:extLst>
              <a:ext uri="{FF2B5EF4-FFF2-40B4-BE49-F238E27FC236}">
                <a16:creationId xmlns:a16="http://schemas.microsoft.com/office/drawing/2014/main" id="{A015B401-6BEA-A836-D8EC-9F8F1DE222CB}"/>
              </a:ext>
            </a:extLst>
          </p:cNvPr>
          <p:cNvSpPr txBox="1"/>
          <p:nvPr/>
        </p:nvSpPr>
        <p:spPr>
          <a:xfrm>
            <a:off x="274113" y="975760"/>
            <a:ext cx="8595774" cy="369332"/>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solidFill>
                  <a:srgbClr val="0E273E"/>
                </a:solidFill>
              </a:rPr>
              <a:t>See Burt </a:t>
            </a:r>
            <a:r>
              <a:rPr lang="en-US" dirty="0" err="1">
                <a:solidFill>
                  <a:srgbClr val="0E273E"/>
                </a:solidFill>
              </a:rPr>
              <a:t>Kaliski’s</a:t>
            </a:r>
            <a:r>
              <a:rPr lang="en-US" dirty="0">
                <a:solidFill>
                  <a:srgbClr val="0E273E"/>
                </a:solidFill>
              </a:rPr>
              <a:t> Talk for the NIST Fourth PQC Standardization Conference</a:t>
            </a:r>
            <a:r>
              <a:rPr lang="en-US" baseline="30000" dirty="0">
                <a:solidFill>
                  <a:srgbClr val="0E273E"/>
                </a:solidFill>
              </a:rPr>
              <a:t>4</a:t>
            </a:r>
          </a:p>
        </p:txBody>
      </p:sp>
      <p:sp>
        <p:nvSpPr>
          <p:cNvPr id="6" name="Rectangle 5">
            <a:extLst>
              <a:ext uri="{FF2B5EF4-FFF2-40B4-BE49-F238E27FC236}">
                <a16:creationId xmlns:a16="http://schemas.microsoft.com/office/drawing/2014/main" id="{244C45F7-2224-D9BD-73ED-B61595C5DA37}"/>
              </a:ext>
            </a:extLst>
          </p:cNvPr>
          <p:cNvSpPr/>
          <p:nvPr/>
        </p:nvSpPr>
        <p:spPr>
          <a:xfrm>
            <a:off x="3564731" y="6129338"/>
            <a:ext cx="1521619" cy="353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pic>
        <p:nvPicPr>
          <p:cNvPr id="7" name="Picture 6">
            <a:extLst>
              <a:ext uri="{FF2B5EF4-FFF2-40B4-BE49-F238E27FC236}">
                <a16:creationId xmlns:a16="http://schemas.microsoft.com/office/drawing/2014/main" id="{ED8DE32B-27E7-EC88-5EC1-D5467DE8ED87}"/>
              </a:ext>
            </a:extLst>
          </p:cNvPr>
          <p:cNvPicPr>
            <a:picLocks noChangeAspect="1"/>
          </p:cNvPicPr>
          <p:nvPr/>
        </p:nvPicPr>
        <p:blipFill>
          <a:blip r:embed="rId3"/>
          <a:stretch>
            <a:fillRect/>
          </a:stretch>
        </p:blipFill>
        <p:spPr>
          <a:xfrm>
            <a:off x="870212" y="1345092"/>
            <a:ext cx="7403575" cy="5079400"/>
          </a:xfrm>
          <a:prstGeom prst="rect">
            <a:avLst/>
          </a:prstGeom>
          <a:ln>
            <a:solidFill>
              <a:schemeClr val="bg2"/>
            </a:solidFill>
          </a:ln>
        </p:spPr>
      </p:pic>
    </p:spTree>
    <p:extLst>
      <p:ext uri="{BB962C8B-B14F-4D97-AF65-F5344CB8AC3E}">
        <p14:creationId xmlns:p14="http://schemas.microsoft.com/office/powerpoint/2010/main" val="3325839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0FCEE-6C9B-4A16-4D60-5E4F1E063668}"/>
              </a:ext>
            </a:extLst>
          </p:cNvPr>
          <p:cNvSpPr>
            <a:spLocks noGrp="1"/>
          </p:cNvSpPr>
          <p:nvPr>
            <p:ph type="title"/>
          </p:nvPr>
        </p:nvSpPr>
        <p:spPr/>
        <p:txBody>
          <a:bodyPr/>
          <a:lstStyle/>
          <a:p>
            <a:r>
              <a:rPr lang="en-US" dirty="0"/>
              <a:t>Research Agenda: DNS Ecosystem Metrics</a:t>
            </a:r>
          </a:p>
        </p:txBody>
      </p:sp>
      <p:sp>
        <p:nvSpPr>
          <p:cNvPr id="4" name="Content Placeholder 3">
            <a:extLst>
              <a:ext uri="{FF2B5EF4-FFF2-40B4-BE49-F238E27FC236}">
                <a16:creationId xmlns:a16="http://schemas.microsoft.com/office/drawing/2014/main" id="{042CBBDF-391D-3EB6-BCD0-F1C53EAC6389}"/>
              </a:ext>
            </a:extLst>
          </p:cNvPr>
          <p:cNvSpPr>
            <a:spLocks noGrp="1"/>
          </p:cNvSpPr>
          <p:nvPr>
            <p:ph idx="1"/>
          </p:nvPr>
        </p:nvSpPr>
        <p:spPr>
          <a:xfrm>
            <a:off x="457200" y="801255"/>
            <a:ext cx="8229600" cy="5255490"/>
          </a:xfrm>
        </p:spPr>
        <p:txBody>
          <a:bodyPr/>
          <a:lstStyle/>
          <a:p>
            <a:pPr marL="0" indent="0">
              <a:buNone/>
            </a:pPr>
            <a:r>
              <a:rPr lang="en-US" sz="1800" b="1" dirty="0">
                <a:solidFill>
                  <a:schemeClr val="bg2"/>
                </a:solidFill>
              </a:rPr>
              <a:t>Deployment Analytics:</a:t>
            </a:r>
            <a:r>
              <a:rPr lang="en-US" sz="1800" dirty="0"/>
              <a:t> </a:t>
            </a:r>
            <a:r>
              <a:rPr lang="en-US" sz="1600" dirty="0"/>
              <a:t>device types and characteristics; roles (stub, resolver, authoritative nameserver); algorithms; environmental constraints such as network limitations; software used for resolution and nameserver operations; resolver in-memory cache sizes; authoritative nameserver in-memory database sizes; supportable transports</a:t>
            </a:r>
            <a:endParaRPr lang="en-US" sz="1800" dirty="0"/>
          </a:p>
          <a:p>
            <a:pPr marL="0" indent="0">
              <a:buNone/>
            </a:pPr>
            <a:r>
              <a:rPr lang="en-US" sz="1800" b="1" dirty="0">
                <a:solidFill>
                  <a:schemeClr val="bg2"/>
                </a:solidFill>
              </a:rPr>
              <a:t>UDP Networking Path MTU Analytics:</a:t>
            </a:r>
            <a:r>
              <a:rPr lang="en-US" sz="1800" dirty="0"/>
              <a:t> </a:t>
            </a:r>
            <a:r>
              <a:rPr lang="en-US" sz="1600" dirty="0"/>
              <a:t>stub to resolver; resolver to resolver; resolver to authoritative</a:t>
            </a:r>
            <a:endParaRPr lang="en-US" sz="1800" dirty="0"/>
          </a:p>
          <a:p>
            <a:pPr marL="0" indent="0">
              <a:buNone/>
            </a:pPr>
            <a:r>
              <a:rPr lang="en-US" sz="1800" b="1" dirty="0">
                <a:solidFill>
                  <a:schemeClr val="bg2"/>
                </a:solidFill>
              </a:rPr>
              <a:t>Analyze DNS/DNSSEC Query and Response Traffic:</a:t>
            </a:r>
            <a:r>
              <a:rPr lang="en-US" sz="1800" b="1" dirty="0"/>
              <a:t> </a:t>
            </a:r>
            <a:r>
              <a:rPr lang="en-US" sz="1600" dirty="0"/>
              <a:t>stub to resolver; resolver to resolver; resolver to authoritative interactions</a:t>
            </a:r>
            <a:endParaRPr lang="en-US" sz="1800" b="1" dirty="0"/>
          </a:p>
          <a:p>
            <a:pPr lvl="1"/>
            <a:r>
              <a:rPr lang="en-US" sz="1600" dirty="0"/>
              <a:t>Composition, size, and response times of DNS queries and responses:  including details for overall traffic and DNSSEC-related traffic</a:t>
            </a:r>
          </a:p>
          <a:p>
            <a:pPr lvl="1"/>
            <a:r>
              <a:rPr lang="en-US" sz="1600" dirty="0"/>
              <a:t>DNS response time impact on use cases (browsing, web services, mobile, IoT,...)</a:t>
            </a:r>
          </a:p>
          <a:p>
            <a:pPr lvl="1"/>
            <a:r>
              <a:rPr lang="en-US" sz="1600" dirty="0"/>
              <a:t>Truncation and Fragmentation Analysis: overall traffic; DNSSEC related traffic; failures; retries</a:t>
            </a:r>
          </a:p>
          <a:p>
            <a:pPr lvl="1"/>
            <a:r>
              <a:rPr lang="en-US" sz="1600" dirty="0"/>
              <a:t>Session Based Protocols: percentage of traffic; response times; session setup and teardown metrics; failures</a:t>
            </a:r>
          </a:p>
          <a:p>
            <a:pPr marL="0" indent="0">
              <a:buNone/>
            </a:pPr>
            <a:r>
              <a:rPr lang="en-US" sz="1800" b="1" dirty="0">
                <a:solidFill>
                  <a:schemeClr val="bg2"/>
                </a:solidFill>
              </a:rPr>
              <a:t>Analyze Zones Based on Domain Level (root, TLD, lower levels)</a:t>
            </a:r>
          </a:p>
          <a:p>
            <a:pPr lvl="1"/>
            <a:r>
              <a:rPr lang="en-US" sz="1600" dirty="0"/>
              <a:t>DNSSEC related RRs; signature algorithms; frequency of updates; zone signing metrics</a:t>
            </a:r>
          </a:p>
        </p:txBody>
      </p:sp>
      <p:sp>
        <p:nvSpPr>
          <p:cNvPr id="3" name="Slide Number Placeholder 2">
            <a:extLst>
              <a:ext uri="{FF2B5EF4-FFF2-40B4-BE49-F238E27FC236}">
                <a16:creationId xmlns:a16="http://schemas.microsoft.com/office/drawing/2014/main" id="{5BDEF42D-1ED9-17F5-E487-AB3D3D786F29}"/>
              </a:ext>
            </a:extLst>
          </p:cNvPr>
          <p:cNvSpPr>
            <a:spLocks noGrp="1"/>
          </p:cNvSpPr>
          <p:nvPr>
            <p:ph type="sldNum" sz="quarter" idx="12"/>
          </p:nvPr>
        </p:nvSpPr>
        <p:spPr/>
        <p:txBody>
          <a:bodyPr/>
          <a:lstStyle/>
          <a:p>
            <a:fld id="{407C8B75-4858-41E6-BEC3-A0853FA4AC5B}" type="slidenum">
              <a:rPr lang="en-US" smtClean="0"/>
              <a:pPr/>
              <a:t>7</a:t>
            </a:fld>
            <a:endParaRPr lang="en-US" dirty="0"/>
          </a:p>
        </p:txBody>
      </p:sp>
    </p:spTree>
    <p:extLst>
      <p:ext uri="{BB962C8B-B14F-4D97-AF65-F5344CB8AC3E}">
        <p14:creationId xmlns:p14="http://schemas.microsoft.com/office/powerpoint/2010/main" val="4052791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DEFE-94F7-AD86-0E71-E7DFAC38C4C0}"/>
              </a:ext>
            </a:extLst>
          </p:cNvPr>
          <p:cNvSpPr>
            <a:spLocks noGrp="1"/>
          </p:cNvSpPr>
          <p:nvPr>
            <p:ph type="title"/>
          </p:nvPr>
        </p:nvSpPr>
        <p:spPr/>
        <p:txBody>
          <a:bodyPr/>
          <a:lstStyle/>
          <a:p>
            <a:r>
              <a:rPr lang="en-US" dirty="0"/>
              <a:t>Research Agenda: Modeling</a:t>
            </a:r>
            <a:r>
              <a:rPr lang="en-US" sz="2800" dirty="0"/>
              <a:t> </a:t>
            </a:r>
            <a:r>
              <a:rPr lang="en-US" dirty="0"/>
              <a:t>for Projected Impact of PQC Algorithms and DNS Protocol Changes</a:t>
            </a:r>
          </a:p>
        </p:txBody>
      </p:sp>
      <p:sp>
        <p:nvSpPr>
          <p:cNvPr id="3" name="Content Placeholder 2">
            <a:extLst>
              <a:ext uri="{FF2B5EF4-FFF2-40B4-BE49-F238E27FC236}">
                <a16:creationId xmlns:a16="http://schemas.microsoft.com/office/drawing/2014/main" id="{F08D46CF-BB37-1CA4-0C9E-6FB40858D526}"/>
              </a:ext>
            </a:extLst>
          </p:cNvPr>
          <p:cNvSpPr>
            <a:spLocks noGrp="1"/>
          </p:cNvSpPr>
          <p:nvPr>
            <p:ph idx="1"/>
          </p:nvPr>
        </p:nvSpPr>
        <p:spPr/>
        <p:txBody>
          <a:bodyPr/>
          <a:lstStyle/>
          <a:p>
            <a:r>
              <a:rPr lang="en-US" sz="2000" b="1" dirty="0">
                <a:solidFill>
                  <a:schemeClr val="bg2"/>
                </a:solidFill>
              </a:rPr>
              <a:t>Base on DNS Ecosystem Metrics Research</a:t>
            </a:r>
          </a:p>
          <a:p>
            <a:r>
              <a:rPr lang="en-US" sz="2000" b="1" dirty="0">
                <a:solidFill>
                  <a:schemeClr val="bg2"/>
                </a:solidFill>
              </a:rPr>
              <a:t>Project Impacts:</a:t>
            </a:r>
            <a:r>
              <a:rPr lang="en-US" sz="2000" dirty="0"/>
              <a:t> to processing, network requirements, costs, and dependencies</a:t>
            </a:r>
          </a:p>
          <a:p>
            <a:pPr lvl="1"/>
            <a:r>
              <a:rPr lang="en-US" sz="1800" dirty="0"/>
              <a:t>Model impact of PQC algorithms</a:t>
            </a:r>
          </a:p>
          <a:p>
            <a:pPr lvl="1"/>
            <a:r>
              <a:rPr lang="en-US" sz="1800" dirty="0"/>
              <a:t>Model impact of proposed protocol changes</a:t>
            </a:r>
          </a:p>
          <a:p>
            <a:r>
              <a:rPr lang="en-US" sz="2000" b="1" dirty="0">
                <a:solidFill>
                  <a:schemeClr val="bg2"/>
                </a:solidFill>
              </a:rPr>
              <a:t>Modeling to Create Snapshot Projections:</a:t>
            </a:r>
          </a:p>
          <a:p>
            <a:pPr lvl="1"/>
            <a:r>
              <a:rPr lang="en-US" sz="1800" dirty="0"/>
              <a:t>Base on transition timelines for DNS ecosystem components</a:t>
            </a:r>
            <a:endParaRPr lang="en-US" sz="1600" dirty="0"/>
          </a:p>
        </p:txBody>
      </p:sp>
      <p:sp>
        <p:nvSpPr>
          <p:cNvPr id="4" name="Slide Number Placeholder 3">
            <a:extLst>
              <a:ext uri="{FF2B5EF4-FFF2-40B4-BE49-F238E27FC236}">
                <a16:creationId xmlns:a16="http://schemas.microsoft.com/office/drawing/2014/main" id="{7D49656D-525D-9E86-6941-7D7AA19C07A8}"/>
              </a:ext>
            </a:extLst>
          </p:cNvPr>
          <p:cNvSpPr>
            <a:spLocks noGrp="1"/>
          </p:cNvSpPr>
          <p:nvPr>
            <p:ph type="sldNum" sz="quarter" idx="12"/>
          </p:nvPr>
        </p:nvSpPr>
        <p:spPr/>
        <p:txBody>
          <a:bodyPr/>
          <a:lstStyle/>
          <a:p>
            <a:fld id="{407C8B75-4858-41E6-BEC3-A0853FA4AC5B}" type="slidenum">
              <a:rPr lang="en-US" smtClean="0"/>
              <a:pPr/>
              <a:t>8</a:t>
            </a:fld>
            <a:endParaRPr lang="en-US" dirty="0"/>
          </a:p>
        </p:txBody>
      </p:sp>
    </p:spTree>
    <p:extLst>
      <p:ext uri="{BB962C8B-B14F-4D97-AF65-F5344CB8AC3E}">
        <p14:creationId xmlns:p14="http://schemas.microsoft.com/office/powerpoint/2010/main" val="2254683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49E4C-9E42-BCBC-1273-9172EAC69090}"/>
              </a:ext>
            </a:extLst>
          </p:cNvPr>
          <p:cNvSpPr>
            <a:spLocks noGrp="1"/>
          </p:cNvSpPr>
          <p:nvPr>
            <p:ph type="title"/>
          </p:nvPr>
        </p:nvSpPr>
        <p:spPr/>
        <p:txBody>
          <a:bodyPr/>
          <a:lstStyle/>
          <a:p>
            <a:r>
              <a:rPr lang="en-US" dirty="0"/>
              <a:t>References</a:t>
            </a:r>
          </a:p>
        </p:txBody>
      </p:sp>
      <p:sp>
        <p:nvSpPr>
          <p:cNvPr id="6" name="Content Placeholder 5">
            <a:extLst>
              <a:ext uri="{FF2B5EF4-FFF2-40B4-BE49-F238E27FC236}">
                <a16:creationId xmlns:a16="http://schemas.microsoft.com/office/drawing/2014/main" id="{B2E30E21-B4DB-BF82-1933-0490BDBE06BF}"/>
              </a:ext>
            </a:extLst>
          </p:cNvPr>
          <p:cNvSpPr>
            <a:spLocks noGrp="1"/>
          </p:cNvSpPr>
          <p:nvPr>
            <p:ph idx="1"/>
          </p:nvPr>
        </p:nvSpPr>
        <p:spPr>
          <a:xfrm>
            <a:off x="444500" y="742532"/>
            <a:ext cx="8229600" cy="5255490"/>
          </a:xfrm>
        </p:spPr>
        <p:txBody>
          <a:bodyPr/>
          <a:lstStyle/>
          <a:p>
            <a:pPr marL="0" indent="0">
              <a:spcBef>
                <a:spcPts val="300"/>
              </a:spcBef>
              <a:buNone/>
            </a:pPr>
            <a:r>
              <a:rPr lang="en-US" sz="1000" dirty="0">
                <a:solidFill>
                  <a:schemeClr val="tx1"/>
                </a:solidFill>
              </a:rPr>
              <a:t>1 – NIST CSRC, “PQC Standardization Process: Announcing Four Candidates to be Standardized, Plus Fourth Round Candidates”, NIST, July , https://</a:t>
            </a:r>
            <a:r>
              <a:rPr lang="en-US" sz="1000" dirty="0" err="1">
                <a:solidFill>
                  <a:schemeClr val="tx1"/>
                </a:solidFill>
              </a:rPr>
              <a:t>csrc.nist.gov</a:t>
            </a:r>
            <a:r>
              <a:rPr lang="en-US" sz="1000" dirty="0">
                <a:solidFill>
                  <a:schemeClr val="tx1"/>
                </a:solidFill>
              </a:rPr>
              <a:t>/news/2022/pqc-candidates-to-be-standardized-and-round-4.</a:t>
            </a:r>
          </a:p>
          <a:p>
            <a:pPr marL="0" indent="0">
              <a:spcBef>
                <a:spcPts val="300"/>
              </a:spcBef>
              <a:buNone/>
            </a:pPr>
            <a:r>
              <a:rPr lang="en-US" sz="1000" b="1" dirty="0">
                <a:solidFill>
                  <a:schemeClr val="tx1"/>
                </a:solidFill>
              </a:rPr>
              <a:t>2</a:t>
            </a:r>
            <a:r>
              <a:rPr lang="en-US" sz="1000" dirty="0">
                <a:solidFill>
                  <a:schemeClr val="tx1"/>
                </a:solidFill>
              </a:rPr>
              <a:t> – S. </a:t>
            </a:r>
            <a:r>
              <a:rPr lang="en-US" sz="1000" dirty="0" err="1">
                <a:solidFill>
                  <a:schemeClr val="tx1"/>
                </a:solidFill>
              </a:rPr>
              <a:t>Huque</a:t>
            </a:r>
            <a:r>
              <a:rPr lang="en-US" sz="1000" dirty="0">
                <a:solidFill>
                  <a:schemeClr val="tx1"/>
                </a:solidFill>
              </a:rPr>
              <a:t>, H. Shulman, S. Kerr, "Algorithm Negotiation in DNSSEC", July 2018, https://</a:t>
            </a:r>
            <a:r>
              <a:rPr lang="en-US" sz="1000" dirty="0" err="1">
                <a:solidFill>
                  <a:schemeClr val="tx1"/>
                </a:solidFill>
              </a:rPr>
              <a:t>datatracker.ietf.org</a:t>
            </a:r>
            <a:r>
              <a:rPr lang="en-US" sz="1000" dirty="0">
                <a:solidFill>
                  <a:schemeClr val="tx1"/>
                </a:solidFill>
              </a:rPr>
              <a:t>/doc/draft-</a:t>
            </a:r>
            <a:r>
              <a:rPr lang="en-US" sz="1000" dirty="0" err="1">
                <a:solidFill>
                  <a:schemeClr val="tx1"/>
                </a:solidFill>
              </a:rPr>
              <a:t>huque</a:t>
            </a:r>
            <a:r>
              <a:rPr lang="en-US" sz="1000" dirty="0">
                <a:solidFill>
                  <a:schemeClr val="tx1"/>
                </a:solidFill>
              </a:rPr>
              <a:t>-</a:t>
            </a:r>
            <a:r>
              <a:rPr lang="en-US" sz="1000" dirty="0" err="1">
                <a:solidFill>
                  <a:schemeClr val="tx1"/>
                </a:solidFill>
              </a:rPr>
              <a:t>dnssec-alg-nego</a:t>
            </a:r>
            <a:r>
              <a:rPr lang="en-US" sz="1000" dirty="0">
                <a:solidFill>
                  <a:schemeClr val="tx1"/>
                </a:solidFill>
              </a:rPr>
              <a:t>/03/.</a:t>
            </a:r>
          </a:p>
          <a:p>
            <a:pPr marL="0" indent="0">
              <a:spcBef>
                <a:spcPts val="300"/>
              </a:spcBef>
              <a:buNone/>
            </a:pPr>
            <a:r>
              <a:rPr lang="en-US" sz="1000" b="1" dirty="0">
                <a:solidFill>
                  <a:schemeClr val="tx1"/>
                </a:solidFill>
              </a:rPr>
              <a:t>3</a:t>
            </a:r>
            <a:r>
              <a:rPr lang="en-US" sz="1000" dirty="0">
                <a:solidFill>
                  <a:schemeClr val="tx1"/>
                </a:solidFill>
              </a:rPr>
              <a:t> – J. Goertzen, D. </a:t>
            </a:r>
            <a:r>
              <a:rPr lang="en-US" sz="1000" dirty="0" err="1">
                <a:solidFill>
                  <a:schemeClr val="tx1"/>
                </a:solidFill>
              </a:rPr>
              <a:t>Stebila</a:t>
            </a:r>
            <a:r>
              <a:rPr lang="en-US" sz="1000" dirty="0">
                <a:solidFill>
                  <a:schemeClr val="tx1"/>
                </a:solidFill>
              </a:rPr>
              <a:t>, “Post-Quantum Signatures in DNSSEC via Request-Based Fragmentation”, University of Waterloo, November 2022, https://s3.amazonaws.com/</a:t>
            </a:r>
            <a:r>
              <a:rPr lang="en-US" sz="1000" dirty="0" err="1">
                <a:solidFill>
                  <a:schemeClr val="tx1"/>
                </a:solidFill>
              </a:rPr>
              <a:t>files.douglas.stebila.ca</a:t>
            </a:r>
            <a:r>
              <a:rPr lang="en-US" sz="1000" dirty="0">
                <a:solidFill>
                  <a:schemeClr val="tx1"/>
                </a:solidFill>
              </a:rPr>
              <a:t>/files/research/papers/EPRINT-GoeSte22.pdf</a:t>
            </a:r>
          </a:p>
          <a:p>
            <a:pPr marL="0" indent="0">
              <a:spcBef>
                <a:spcPts val="300"/>
              </a:spcBef>
              <a:buNone/>
            </a:pPr>
            <a:r>
              <a:rPr lang="en-US" sz="1000" b="1" dirty="0">
                <a:solidFill>
                  <a:schemeClr val="tx1"/>
                </a:solidFill>
              </a:rPr>
              <a:t>4</a:t>
            </a:r>
            <a:r>
              <a:rPr lang="en-US" sz="1000" dirty="0">
                <a:solidFill>
                  <a:schemeClr val="tx1"/>
                </a:solidFill>
              </a:rPr>
              <a:t> –</a:t>
            </a:r>
            <a:r>
              <a:rPr lang="en-US" sz="1000" b="1" dirty="0">
                <a:solidFill>
                  <a:schemeClr val="tx1"/>
                </a:solidFill>
              </a:rPr>
              <a:t> </a:t>
            </a:r>
            <a:r>
              <a:rPr lang="en-US" sz="1000" dirty="0">
                <a:solidFill>
                  <a:schemeClr val="tx1"/>
                </a:solidFill>
              </a:rPr>
              <a:t>B. Kaliski, “Merkle Tree Ladder Mode: Reducing the Size Impact of NIST PQC Signature Algorithms in Practice”, NIST Fourth PQC Standardization Conference, December 2022, https://</a:t>
            </a:r>
            <a:r>
              <a:rPr lang="en-US" sz="1000" dirty="0" err="1">
                <a:solidFill>
                  <a:schemeClr val="tx1"/>
                </a:solidFill>
              </a:rPr>
              <a:t>csrc.nist.gov</a:t>
            </a:r>
            <a:r>
              <a:rPr lang="en-US" sz="1000" dirty="0">
                <a:solidFill>
                  <a:schemeClr val="tx1"/>
                </a:solidFill>
              </a:rPr>
              <a:t>/Presentations/2022/</a:t>
            </a:r>
            <a:r>
              <a:rPr lang="en-US" sz="1000" dirty="0" err="1">
                <a:solidFill>
                  <a:schemeClr val="tx1"/>
                </a:solidFill>
              </a:rPr>
              <a:t>merkle</a:t>
            </a:r>
            <a:r>
              <a:rPr lang="en-US" sz="1000" dirty="0">
                <a:solidFill>
                  <a:schemeClr val="tx1"/>
                </a:solidFill>
              </a:rPr>
              <a:t>-tree-ladder-mode</a:t>
            </a:r>
          </a:p>
          <a:p>
            <a:pPr marL="0" indent="0">
              <a:spcBef>
                <a:spcPts val="300"/>
              </a:spcBef>
              <a:buNone/>
            </a:pPr>
            <a:endParaRPr lang="en-US" sz="1000" dirty="0">
              <a:solidFill>
                <a:schemeClr val="tx1"/>
              </a:solidFill>
            </a:endParaRPr>
          </a:p>
        </p:txBody>
      </p:sp>
      <p:sp>
        <p:nvSpPr>
          <p:cNvPr id="4" name="Slide Number Placeholder 3">
            <a:extLst>
              <a:ext uri="{FF2B5EF4-FFF2-40B4-BE49-F238E27FC236}">
                <a16:creationId xmlns:a16="http://schemas.microsoft.com/office/drawing/2014/main" id="{B3B2D4CC-B505-6B49-CBF9-7443A33B4CB0}"/>
              </a:ext>
            </a:extLst>
          </p:cNvPr>
          <p:cNvSpPr>
            <a:spLocks noGrp="1"/>
          </p:cNvSpPr>
          <p:nvPr>
            <p:ph type="sldNum" sz="quarter" idx="12"/>
          </p:nvPr>
        </p:nvSpPr>
        <p:spPr/>
        <p:txBody>
          <a:bodyPr/>
          <a:lstStyle/>
          <a:p>
            <a:fld id="{407C8B75-4858-41E6-BEC3-A0853FA4AC5B}" type="slidenum">
              <a:rPr lang="en-US" smtClean="0"/>
              <a:pPr/>
              <a:t>9</a:t>
            </a:fld>
            <a:endParaRPr lang="en-US" dirty="0"/>
          </a:p>
        </p:txBody>
      </p:sp>
    </p:spTree>
    <p:extLst>
      <p:ext uri="{BB962C8B-B14F-4D97-AF65-F5344CB8AC3E}">
        <p14:creationId xmlns:p14="http://schemas.microsoft.com/office/powerpoint/2010/main" val="96850884"/>
      </p:ext>
    </p:extLst>
  </p:cSld>
  <p:clrMapOvr>
    <a:masterClrMapping/>
  </p:clrMapOvr>
</p:sld>
</file>

<file path=ppt/theme/theme1.xml><?xml version="1.0" encoding="utf-8"?>
<a:theme xmlns:a="http://schemas.openxmlformats.org/drawingml/2006/main" name="Verisign Theme 2013">
  <a:themeElements>
    <a:clrScheme name="VRSN Corporate Colors 2013">
      <a:dk1>
        <a:srgbClr val="000000"/>
      </a:dk1>
      <a:lt1>
        <a:srgbClr val="FFFFFF"/>
      </a:lt1>
      <a:dk2>
        <a:srgbClr val="707070"/>
      </a:dk2>
      <a:lt2>
        <a:srgbClr val="0061A3"/>
      </a:lt2>
      <a:accent1>
        <a:srgbClr val="61A1D4"/>
      </a:accent1>
      <a:accent2>
        <a:srgbClr val="6BB02E"/>
      </a:accent2>
      <a:accent3>
        <a:srgbClr val="99D4F5"/>
      </a:accent3>
      <a:accent4>
        <a:srgbClr val="FFCB03"/>
      </a:accent4>
      <a:accent5>
        <a:srgbClr val="5B8F22"/>
      </a:accent5>
      <a:accent6>
        <a:srgbClr val="F2821D"/>
      </a:accent6>
      <a:hlink>
        <a:srgbClr val="1DA4FF"/>
      </a:hlink>
      <a:folHlink>
        <a:srgbClr val="995BD7"/>
      </a:folHlink>
    </a:clrScheme>
    <a:fontScheme name="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err="1" smtClean="0"/>
        </a:defPPr>
      </a:lstStyle>
    </a:txDef>
  </a:objectDefaults>
  <a:extraClrSchemeLst/>
  <a:extLst>
    <a:ext uri="{05A4C25C-085E-4340-85A3-A5531E510DB2}">
      <thm15:themeFamily xmlns:thm15="http://schemas.microsoft.com/office/thememl/2012/main" name="VRSN_Public_2022_Template-Final.pptx  -  Read-Only" id="{A82CC55A-5EE1-7549-A691-5DDF1159520A}" vid="{FB9CA5FA-C6F3-E344-A17E-8B4B255DE1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33CD5CB74A5A4A8061C9B58BB62E43" ma:contentTypeVersion="6" ma:contentTypeDescription="Create a new document." ma:contentTypeScope="" ma:versionID="31f1f45fcdee6ef7c77692fb2e51f82d">
  <xsd:schema xmlns:xsd="http://www.w3.org/2001/XMLSchema" xmlns:xs="http://www.w3.org/2001/XMLSchema" xmlns:p="http://schemas.microsoft.com/office/2006/metadata/properties" xmlns:ns1="http://schemas.microsoft.com/sharepoint/v3" xmlns:ns2="ed4a67f4-52d1-4cb9-9a19-fae63c0a5318" targetNamespace="http://schemas.microsoft.com/office/2006/metadata/properties" ma:root="true" ma:fieldsID="ab5d17bbe200d8033c77e5b41d10d8a6" ns1:_="" ns2:_="">
    <xsd:import namespace="http://schemas.microsoft.com/sharepoint/v3"/>
    <xsd:import namespace="ed4a67f4-52d1-4cb9-9a19-fae63c0a5318"/>
    <xsd:element name="properties">
      <xsd:complexType>
        <xsd:sequence>
          <xsd:element name="documentManagement">
            <xsd:complexType>
              <xsd:all>
                <xsd:element ref="ns1:ReportOwner" minOccurs="0"/>
                <xsd:element ref="ns2:SourceOfRecord" minOccurs="0"/>
                <xsd:element ref="ns2:Expire_x0020_D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portOwner" ma:index="8" nillable="true" ma:displayName="Owner" ma:description="Owner of this document" ma:list="UserInfo" ma:internalName="Report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d4a67f4-52d1-4cb9-9a19-fae63c0a5318" elementFormDefault="qualified">
    <xsd:import namespace="http://schemas.microsoft.com/office/2006/documentManagement/types"/>
    <xsd:import namespace="http://schemas.microsoft.com/office/infopath/2007/PartnerControls"/>
    <xsd:element name="SourceOfRecord" ma:index="9" nillable="true" ma:displayName="Source Of Record" ma:description="Allow user to provide where the asset is published" ma:format="Hyperlink" ma:internalName="SourceOfRecord">
      <xsd:complexType>
        <xsd:complexContent>
          <xsd:extension base="dms:URL">
            <xsd:sequence>
              <xsd:element name="Url" type="dms:ValidUrl" minOccurs="0" nillable="true"/>
              <xsd:element name="Description" type="xsd:string" nillable="true"/>
            </xsd:sequence>
          </xsd:extension>
        </xsd:complexContent>
      </xsd:complexType>
    </xsd:element>
    <xsd:element name="Expire_x0020_Date" ma:index="10" nillable="true" ma:displayName="Expire Date" ma:format="DateOnly" ma:internalName="Expire_x0020_Date">
      <xsd:simpleType>
        <xsd:restriction base="dms:DateTime"/>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xpire_x0020_Date xmlns="ed4a67f4-52d1-4cb9-9a19-fae63c0a5318">2017-01-18T05:00:00+00:00</Expire_x0020_Date>
    <SourceOfRecord xmlns="ed4a67f4-52d1-4cb9-9a19-fae63c0a5318">
      <Url xsi:nil="true"/>
      <Description xsi:nil="true"/>
    </SourceOfRecord>
    <ReportOwner xmlns="http://schemas.microsoft.com/sharepoint/v3">
      <UserInfo>
        <DisplayName>Bator, John</DisplayName>
        <AccountId>17</AccountId>
        <AccountType/>
      </UserInfo>
    </ReportOwner>
  </documentManagement>
</p:properties>
</file>

<file path=customXml/itemProps1.xml><?xml version="1.0" encoding="utf-8"?>
<ds:datastoreItem xmlns:ds="http://schemas.openxmlformats.org/officeDocument/2006/customXml" ds:itemID="{A76A04D2-B15E-4AC9-ADAD-D3A9CFB634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d4a67f4-52d1-4cb9-9a19-fae63c0a53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A05C76-685F-499E-8869-E56749EAB945}">
  <ds:schemaRefs>
    <ds:schemaRef ds:uri="http://schemas.microsoft.com/sharepoint/v3/contenttype/forms"/>
  </ds:schemaRefs>
</ds:datastoreItem>
</file>

<file path=customXml/itemProps3.xml><?xml version="1.0" encoding="utf-8"?>
<ds:datastoreItem xmlns:ds="http://schemas.openxmlformats.org/officeDocument/2006/customXml" ds:itemID="{FC3F281D-C424-4743-9E3C-D73528C98969}">
  <ds:schemaRefs>
    <ds:schemaRef ds:uri="http://purl.org/dc/elements/1.1/"/>
    <ds:schemaRef ds:uri="http://schemas.microsoft.com/office/2006/documentManagement/types"/>
    <ds:schemaRef ds:uri="http://purl.org/dc/terms/"/>
    <ds:schemaRef ds:uri="http://purl.org/dc/dcmitype/"/>
    <ds:schemaRef ds:uri="http://schemas.openxmlformats.org/package/2006/metadata/core-properties"/>
    <ds:schemaRef ds:uri="http://schemas.microsoft.com/office/infopath/2007/PartnerControls"/>
    <ds:schemaRef ds:uri="ed4a67f4-52d1-4cb9-9a19-fae63c0a5318"/>
    <ds:schemaRef ds:uri="http://schemas.microsoft.com/sharepoint/v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Verisign Theme 2013</Template>
  <TotalTime>378</TotalTime>
  <Words>675</Words>
  <Application>Microsoft Macintosh PowerPoint</Application>
  <PresentationFormat>On-screen Show (4:3)</PresentationFormat>
  <Paragraphs>63</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Helvetica</vt:lpstr>
      <vt:lpstr>Helvetica,Italic</vt:lpstr>
      <vt:lpstr>Verisign Theme 2013</vt:lpstr>
      <vt:lpstr>Research Agenda for a Post-Quantum DNSSEC</vt:lpstr>
      <vt:lpstr>Drivers for DNSSEC-Related Ecosystem Research</vt:lpstr>
      <vt:lpstr>NIST PQC Signature Algorithms Relative to UDP MTUs  666- to 7856-Byte Minimum Signature Sizes with Example Parameters1</vt:lpstr>
      <vt:lpstr>Signature Size Impact on Example Fully Signed TLD Zone</vt:lpstr>
      <vt:lpstr>Approaches to Minimize Size Impact on UDP Transport</vt:lpstr>
      <vt:lpstr>Signature Size Impact Reduction using Merkle Tree Ladder Mode of Operation</vt:lpstr>
      <vt:lpstr>Research Agenda: DNS Ecosystem Metrics</vt:lpstr>
      <vt:lpstr>Research Agenda: Modeling for Projected Impact of PQC Algorithms and DNS Protocol Changes</vt:lpstr>
      <vt:lpstr>References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Agenda for a Post-Quantum DNSSEC</dc:title>
  <dc:subject/>
  <dc:creator>Andrew Fregly</dc:creator>
  <cp:keywords/>
  <dc:description/>
  <cp:lastModifiedBy>Andrew Fregly</cp:lastModifiedBy>
  <cp:revision>9</cp:revision>
  <dcterms:created xsi:type="dcterms:W3CDTF">2022-12-16T19:37:28Z</dcterms:created>
  <dcterms:modified xsi:type="dcterms:W3CDTF">2023-01-19T18:45:45Z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-1025626430</vt:i4>
  </property>
  <property fmtid="{D5CDD505-2E9C-101B-9397-08002B2CF9AE}" pid="3" name="_NewReviewCycle">
    <vt:lpwstr/>
  </property>
  <property fmtid="{D5CDD505-2E9C-101B-9397-08002B2CF9AE}" pid="4" name="_EmailSubject">
    <vt:lpwstr>latest corp ppt templates</vt:lpwstr>
  </property>
  <property fmtid="{D5CDD505-2E9C-101B-9397-08002B2CF9AE}" pid="5" name="_AuthorEmailDisplayName">
    <vt:lpwstr>Clark, Paul</vt:lpwstr>
  </property>
  <property fmtid="{D5CDD505-2E9C-101B-9397-08002B2CF9AE}" pid="6" name="_AuthorEmail">
    <vt:lpwstr>pclark@verisign.com</vt:lpwstr>
  </property>
  <property fmtid="{D5CDD505-2E9C-101B-9397-08002B2CF9AE}" pid="7" name="_PreviousAdHocReviewCycleID">
    <vt:i4>235010477</vt:i4>
  </property>
  <property fmtid="{D5CDD505-2E9C-101B-9397-08002B2CF9AE}" pid="8" name="ContentTypeId">
    <vt:lpwstr>0x0101007533CD5CB74A5A4A8061C9B58BB62E43</vt:lpwstr>
  </property>
</Properties>
</file>