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7" r:id="rId7"/>
    <p:sldId id="261" r:id="rId8"/>
    <p:sldId id="266" r:id="rId9"/>
    <p:sldId id="262" r:id="rId10"/>
    <p:sldId id="269" r:id="rId11"/>
    <p:sldId id="270" r:id="rId12"/>
    <p:sldId id="263" r:id="rId13"/>
    <p:sldId id="268" r:id="rId14"/>
    <p:sldId id="264" r:id="rId15"/>
    <p:sldId id="265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270"/>
    <p:restoredTop sz="94694"/>
  </p:normalViewPr>
  <p:slideViewPr>
    <p:cSldViewPr snapToGrid="0">
      <p:cViewPr varScale="1">
        <p:scale>
          <a:sx n="121" d="100"/>
          <a:sy n="121" d="100"/>
        </p:scale>
        <p:origin x="140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A745A-0CFA-BB0A-7FE2-CF23B5E96A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D4FD6-60D2-BE20-1AFA-200E4159B9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A3DE58-524B-5E5B-C74D-0ACDCCF4AF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CC2E-D64B-D44B-AFA9-B3E294BC1DFA}" type="datetimeFigureOut">
              <a:rPr lang="en-US" smtClean="0"/>
              <a:t>1/31/23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5EC040-24F2-F14A-3C26-A1D85A8A0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27C215-1CE4-D7D9-95E6-59A1F1961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28652-0ED9-5047-8CB5-EEAC5EF05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501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F11CA9-6591-37B9-EF65-EFD02FEE0C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72966F-B142-F809-D9DC-F966A35236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E7F818-29F1-9AB2-17CC-1AB40FC25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CC2E-D64B-D44B-AFA9-B3E294BC1DFA}" type="datetimeFigureOut">
              <a:rPr lang="en-US" smtClean="0"/>
              <a:t>1/31/23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D05EF0-6BE2-3E34-C554-809EEED2E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D0EE5-51B3-8F41-3178-AE7E131BB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28652-0ED9-5047-8CB5-EEAC5EF05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37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A07245-F02F-C1A1-0146-6C58E99239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2F2D7C-EC30-6166-C6FA-C75E6DD74F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097C6-A856-976A-8AB1-52BC7D0A9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CC2E-D64B-D44B-AFA9-B3E294BC1DFA}" type="datetimeFigureOut">
              <a:rPr lang="en-US" smtClean="0"/>
              <a:t>1/31/23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91C6A-08A8-C209-A501-ABBF5EF0B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032394-073C-FFC9-74E6-FF023DF67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28652-0ED9-5047-8CB5-EEAC5EF05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958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C9C95-93ED-7A18-222E-35859CAC4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A8274B-9F4D-77D3-B612-AC91EF385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6EB1A3-5B23-DB6A-1539-2D2568506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CC2E-D64B-D44B-AFA9-B3E294BC1DFA}" type="datetimeFigureOut">
              <a:rPr lang="en-US" smtClean="0"/>
              <a:t>1/31/23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B320C7-AF9E-8C68-ABE7-A2B197559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0B078-5601-D7B8-6BF4-B3A5A5F83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28652-0ED9-5047-8CB5-EEAC5EF05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583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B68266-D3C6-66C0-DE53-071611813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CC06E1-CBA9-D3F7-2082-096679049F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A6B236-1E48-3262-2DEA-47C0FF99F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CC2E-D64B-D44B-AFA9-B3E294BC1DFA}" type="datetimeFigureOut">
              <a:rPr lang="en-US" smtClean="0"/>
              <a:t>1/31/23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4F1F0-7B4A-B616-48BC-F198C7A34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B4023-7A5E-13F6-3280-5D66B388E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28652-0ED9-5047-8CB5-EEAC5EF05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3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A3517-E170-B679-ABBE-0588930A3A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5DE74-5EE8-856F-1494-24567E9912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67776F-973C-6110-E3A4-AF4FA94744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512F70-6EC9-61FE-7BD3-ACE978E28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CC2E-D64B-D44B-AFA9-B3E294BC1DFA}" type="datetimeFigureOut">
              <a:rPr lang="en-US" smtClean="0"/>
              <a:t>1/31/23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A1CD52-49A0-C077-0277-D5FCD9368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8DC4F3-4AA4-55AF-2FCA-E2FBC5910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28652-0ED9-5047-8CB5-EEAC5EF05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576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5974E2-3DF4-4FCD-E551-B8569DC100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E360C9-83C1-CB50-D51F-F22A9C024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C0FEF6-1085-5448-C54D-00F3E9ADDE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4F8EF8-C41A-5A6D-5CD3-D24E386853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436A55-5976-6936-110F-564CE980FB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C149EB-B6EB-5952-F6DE-7C544FFD8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CC2E-D64B-D44B-AFA9-B3E294BC1DFA}" type="datetimeFigureOut">
              <a:rPr lang="en-US" smtClean="0"/>
              <a:t>1/31/23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EE76C6-AA51-4F36-1C9E-9BC8CDE4E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B6425EA-15F1-133A-015D-D27FD7C02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28652-0ED9-5047-8CB5-EEAC5EF05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45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B4706-DBD6-2DA1-B86B-E6AB85C0F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E883BF-770F-0656-DC6E-A53D5F0B8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CC2E-D64B-D44B-AFA9-B3E294BC1DFA}" type="datetimeFigureOut">
              <a:rPr lang="en-US" smtClean="0"/>
              <a:t>1/31/23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73B613-700F-28F2-F797-A05CD20BE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37F9B8-815A-DA26-023F-6EDED69CE9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28652-0ED9-5047-8CB5-EEAC5EF05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169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0450D2-66DC-E723-8B96-C1D120EAC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CC2E-D64B-D44B-AFA9-B3E294BC1DFA}" type="datetimeFigureOut">
              <a:rPr lang="en-US" smtClean="0"/>
              <a:t>1/31/23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5D7F67-F46A-A7E7-60A8-BA1C7FDB1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A77244-B9D7-E146-889F-682A6A915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28652-0ED9-5047-8CB5-EEAC5EF05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272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C8A6E-FF4D-55F9-4B55-23A45E98A7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258F3-90EC-0B8E-D33B-869DF414CC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768686-CEB0-8AAE-FDFA-DE61591EF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428196-2C6A-87FC-EA13-F2DEFCEC2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CC2E-D64B-D44B-AFA9-B3E294BC1DFA}" type="datetimeFigureOut">
              <a:rPr lang="en-US" smtClean="0"/>
              <a:t>1/31/23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BB2ECE-B1A9-1A86-A6F6-EFF49B8591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07A580-7003-C490-795D-83C8AB130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28652-0ED9-5047-8CB5-EEAC5EF05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310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64B05-5930-2D7F-8092-367D8F415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34ADF2-90E3-184E-56D4-6108CE64FD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E79834-85BA-3B69-E29C-E413D51379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1B4AC2-24B7-2374-5754-0B8FA4D678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CCC2E-D64B-D44B-AFA9-B3E294BC1DFA}" type="datetimeFigureOut">
              <a:rPr lang="en-US" smtClean="0"/>
              <a:t>1/31/23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2A8160-0155-6DA0-602E-735E5E90B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E20B9D-15ED-DC7B-BF36-36FC653AA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28652-0ED9-5047-8CB5-EEAC5EF05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5946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5C11C99-89A6-50A9-712C-4C55A8D12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B9B5D0-42C5-D29F-9102-97FB85F7C8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DDDE3-0179-129B-EECB-1CA47BBEE4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CCC2E-D64B-D44B-AFA9-B3E294BC1DFA}" type="datetimeFigureOut">
              <a:rPr lang="en-US" smtClean="0"/>
              <a:t>1/31/23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75CB4-E076-A435-ED4D-184829B414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006A6D-753E-6173-8AC5-7451F65C2C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28652-0ED9-5047-8CB5-EEAC5EF053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793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nscrypt.org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95A58-A888-9F94-F972-DDBC9E2709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CA" sz="4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DNSCrypt</a:t>
            </a: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Protocol: </a:t>
            </a:r>
            <a:b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CA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 State and Planned Extensions</a:t>
            </a:r>
            <a:endParaRPr lang="en-US" sz="72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C9517F-A4BE-4EB2-34B0-579D7B3E1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/>
          <a:lstStyle/>
          <a:p>
            <a:r>
              <a:rPr lang="en-US" sz="2800" dirty="0"/>
              <a:t>Brian Somers, </a:t>
            </a:r>
            <a:r>
              <a:rPr lang="en-US" sz="2800" dirty="0" err="1"/>
              <a:t>Dejan</a:t>
            </a:r>
            <a:r>
              <a:rPr lang="en-US" sz="2800" dirty="0"/>
              <a:t> </a:t>
            </a:r>
            <a:r>
              <a:rPr lang="en-US" sz="2800" dirty="0" err="1"/>
              <a:t>Donin</a:t>
            </a:r>
            <a:endParaRPr lang="en-US" sz="2800" dirty="0"/>
          </a:p>
          <a:p>
            <a:r>
              <a:rPr lang="en-US" sz="2800" dirty="0"/>
              <a:t>Presented at OARC 40</a:t>
            </a:r>
          </a:p>
          <a:p>
            <a:endParaRPr lang="en-US" dirty="0"/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2AB4E2D1-A5BC-32C6-6141-4280D0D6F0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37805" y="6174345"/>
            <a:ext cx="2045925" cy="59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447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3C882-D391-F55A-9D20-F57B32833D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Flame Graphs</a:t>
            </a:r>
          </a:p>
        </p:txBody>
      </p:sp>
      <p:pic>
        <p:nvPicPr>
          <p:cNvPr id="5" name="Content Placeholder 4" descr="A picture containing text, boat, sky, ship&#10;&#10;Description automatically generated">
            <a:extLst>
              <a:ext uri="{FF2B5EF4-FFF2-40B4-BE49-F238E27FC236}">
                <a16:creationId xmlns:a16="http://schemas.microsoft.com/office/drawing/2014/main" id="{E5456772-33E6-E29A-4ECE-4F80CFF88C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0026" y="1502979"/>
            <a:ext cx="8889810" cy="4855779"/>
          </a:xfrm>
        </p:spPr>
      </p:pic>
    </p:spTree>
    <p:extLst>
      <p:ext uri="{BB962C8B-B14F-4D97-AF65-F5344CB8AC3E}">
        <p14:creationId xmlns:p14="http://schemas.microsoft.com/office/powerpoint/2010/main" val="385607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Background pattern&#10;&#10;Description automatically generated">
            <a:extLst>
              <a:ext uri="{FF2B5EF4-FFF2-40B4-BE49-F238E27FC236}">
                <a16:creationId xmlns:a16="http://schemas.microsoft.com/office/drawing/2014/main" id="{398A7621-4CDE-295E-E19A-794319ADBF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122499"/>
            <a:ext cx="7531100" cy="132080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1160F82-F4C1-1979-9021-C8FBF256647B}"/>
              </a:ext>
            </a:extLst>
          </p:cNvPr>
          <p:cNvSpPr txBox="1"/>
          <p:nvPr/>
        </p:nvSpPr>
        <p:spPr>
          <a:xfrm>
            <a:off x="838200" y="566241"/>
            <a:ext cx="2501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Decrypt (</a:t>
            </a:r>
            <a:r>
              <a:rPr lang="en-US" sz="2400" dirty="0" err="1"/>
              <a:t>uncurve</a:t>
            </a:r>
            <a:r>
              <a:rPr lang="en-US" sz="2400" dirty="0"/>
              <a:t>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8526869-3F9D-DB3C-2548-42C6C285F0B8}"/>
              </a:ext>
            </a:extLst>
          </p:cNvPr>
          <p:cNvSpPr txBox="1"/>
          <p:nvPr/>
        </p:nvSpPr>
        <p:spPr>
          <a:xfrm>
            <a:off x="838200" y="2537892"/>
            <a:ext cx="674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Most of the time is spent in </a:t>
            </a:r>
            <a:r>
              <a:rPr lang="en-US" dirty="0" err="1"/>
              <a:t>crypto_box_beforenm</a:t>
            </a:r>
            <a:r>
              <a:rPr lang="en-US" dirty="0"/>
              <a:t> (derive shared key)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87B854-918F-1EA7-BFAD-15B869E79323}"/>
              </a:ext>
            </a:extLst>
          </p:cNvPr>
          <p:cNvSpPr txBox="1"/>
          <p:nvPr/>
        </p:nvSpPr>
        <p:spPr>
          <a:xfrm>
            <a:off x="838200" y="3429000"/>
            <a:ext cx="25014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Encrypt (curve)</a:t>
            </a:r>
          </a:p>
        </p:txBody>
      </p:sp>
      <p:pic>
        <p:nvPicPr>
          <p:cNvPr id="10" name="Picture 9" descr="Background pattern&#10;&#10;Description automatically generated">
            <a:extLst>
              <a:ext uri="{FF2B5EF4-FFF2-40B4-BE49-F238E27FC236}">
                <a16:creationId xmlns:a16="http://schemas.microsoft.com/office/drawing/2014/main" id="{028ADD0D-1139-DA63-5CB6-6602093B3B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950777"/>
            <a:ext cx="7556500" cy="14986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4E24E9DF-76D6-1480-19B6-93A7937535C0}"/>
              </a:ext>
            </a:extLst>
          </p:cNvPr>
          <p:cNvSpPr txBox="1"/>
          <p:nvPr/>
        </p:nvSpPr>
        <p:spPr>
          <a:xfrm>
            <a:off x="838200" y="5550835"/>
            <a:ext cx="6745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Most of the time is spent in </a:t>
            </a:r>
            <a:r>
              <a:rPr lang="en-US" dirty="0" err="1"/>
              <a:t>crypto_box_beforenm</a:t>
            </a:r>
            <a:r>
              <a:rPr lang="en-US" dirty="0"/>
              <a:t> (derive shared key)</a:t>
            </a:r>
          </a:p>
        </p:txBody>
      </p:sp>
    </p:spTree>
    <p:extLst>
      <p:ext uri="{BB962C8B-B14F-4D97-AF65-F5344CB8AC3E}">
        <p14:creationId xmlns:p14="http://schemas.microsoft.com/office/powerpoint/2010/main" val="673858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8ED5F-EA40-973F-1CC5-9769F2384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DNSCrypt</a:t>
            </a:r>
            <a:r>
              <a:rPr lang="en-US" dirty="0"/>
              <a:t> Version 3 Extensions (1)</a:t>
            </a:r>
          </a:p>
        </p:txBody>
      </p:sp>
      <p:graphicFrame>
        <p:nvGraphicFramePr>
          <p:cNvPr id="4" name="Table 5">
            <a:extLst>
              <a:ext uri="{FF2B5EF4-FFF2-40B4-BE49-F238E27FC236}">
                <a16:creationId xmlns:a16="http://schemas.microsoft.com/office/drawing/2014/main" id="{BA2B0708-5179-1771-0B6D-B3528B6240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2582606"/>
              </p:ext>
            </p:extLst>
          </p:nvPr>
        </p:nvGraphicFramePr>
        <p:xfrm>
          <a:off x="706875" y="1395331"/>
          <a:ext cx="10515601" cy="1559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7111">
                  <a:extLst>
                    <a:ext uri="{9D8B030D-6E8A-4147-A177-3AD203B41FA5}">
                      <a16:colId xmlns:a16="http://schemas.microsoft.com/office/drawing/2014/main" val="2581785435"/>
                    </a:ext>
                  </a:extLst>
                </a:gridCol>
                <a:gridCol w="4428550">
                  <a:extLst>
                    <a:ext uri="{9D8B030D-6E8A-4147-A177-3AD203B41FA5}">
                      <a16:colId xmlns:a16="http://schemas.microsoft.com/office/drawing/2014/main" val="359353238"/>
                    </a:ext>
                  </a:extLst>
                </a:gridCol>
                <a:gridCol w="1258111">
                  <a:extLst>
                    <a:ext uri="{9D8B030D-6E8A-4147-A177-3AD203B41FA5}">
                      <a16:colId xmlns:a16="http://schemas.microsoft.com/office/drawing/2014/main" val="2622092965"/>
                    </a:ext>
                  </a:extLst>
                </a:gridCol>
                <a:gridCol w="1258110">
                  <a:extLst>
                    <a:ext uri="{9D8B030D-6E8A-4147-A177-3AD203B41FA5}">
                      <a16:colId xmlns:a16="http://schemas.microsoft.com/office/drawing/2014/main" val="1448631739"/>
                    </a:ext>
                  </a:extLst>
                </a:gridCol>
                <a:gridCol w="1407269">
                  <a:extLst>
                    <a:ext uri="{9D8B030D-6E8A-4147-A177-3AD203B41FA5}">
                      <a16:colId xmlns:a16="http://schemas.microsoft.com/office/drawing/2014/main" val="3579485205"/>
                    </a:ext>
                  </a:extLst>
                </a:gridCol>
                <a:gridCol w="1436450">
                  <a:extLst>
                    <a:ext uri="{9D8B030D-6E8A-4147-A177-3AD203B41FA5}">
                      <a16:colId xmlns:a16="http://schemas.microsoft.com/office/drawing/2014/main" val="382836168"/>
                    </a:ext>
                  </a:extLst>
                </a:gridCol>
              </a:tblGrid>
              <a:tr h="601345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Protocol 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Encryption System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Public Key 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Signature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799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ECDHE-ECDSA-AES128-GCM-SHA256 (P-256)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612045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73552FA-684C-EBBF-1CA4-4E2FC97DAF10}"/>
              </a:ext>
            </a:extLst>
          </p:cNvPr>
          <p:cNvSpPr txBox="1">
            <a:spLocks/>
          </p:cNvSpPr>
          <p:nvPr/>
        </p:nvSpPr>
        <p:spPr>
          <a:xfrm>
            <a:off x="706876" y="3256448"/>
            <a:ext cx="10515600" cy="2845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dirty="0">
                <a:solidFill>
                  <a:srgbClr val="24292F"/>
                </a:solidFill>
                <a:latin typeface="ui-monospace"/>
              </a:rPr>
              <a:t>Encryptio</a:t>
            </a:r>
            <a:r>
              <a:rPr lang="en-CA" sz="1600" b="0" i="0" dirty="0">
                <a:solidFill>
                  <a:srgbClr val="24292F"/>
                </a:solidFill>
                <a:effectLst/>
                <a:latin typeface="ui-monospace"/>
              </a:rPr>
              <a:t>n system ECDHE-ECDSA-AES128-GCM-SHA256 (P-256)</a:t>
            </a:r>
          </a:p>
          <a:p>
            <a:pPr lvl="1"/>
            <a:r>
              <a:rPr lang="en-CA" sz="1400" b="0" i="0" dirty="0">
                <a:solidFill>
                  <a:srgbClr val="24292F"/>
                </a:solidFill>
                <a:effectLst/>
                <a:latin typeface="ui-monospace"/>
              </a:rPr>
              <a:t>P-256 Elliptic Curve Diffie-Hellman Ephemeral (ECDHE) for key exchange</a:t>
            </a:r>
          </a:p>
          <a:p>
            <a:pPr lvl="1"/>
            <a:r>
              <a:rPr lang="en-CA" sz="1400" b="0" i="0" dirty="0">
                <a:solidFill>
                  <a:srgbClr val="24292F"/>
                </a:solidFill>
                <a:effectLst/>
                <a:latin typeface="ui-monospace"/>
              </a:rPr>
              <a:t>P-256 Elliptic Curve Digital Signature Algorithm (ECDSA)</a:t>
            </a:r>
          </a:p>
          <a:p>
            <a:pPr lvl="1"/>
            <a:r>
              <a:rPr lang="en-CA" sz="1400" b="0" i="0" dirty="0">
                <a:solidFill>
                  <a:srgbClr val="24292F"/>
                </a:solidFill>
                <a:effectLst/>
                <a:latin typeface="ui-monospace"/>
              </a:rPr>
              <a:t>AEAD Advanced Encryption Standard with 128bit key</a:t>
            </a:r>
          </a:p>
          <a:p>
            <a:pPr lvl="1"/>
            <a:r>
              <a:rPr lang="en-CA" sz="1400" b="0" i="0" dirty="0">
                <a:solidFill>
                  <a:srgbClr val="24292F"/>
                </a:solidFill>
                <a:effectLst/>
                <a:latin typeface="ui-monospace"/>
              </a:rPr>
              <a:t>Secure Hash Algorithm 256 (SHA256) </a:t>
            </a:r>
            <a:r>
              <a:rPr lang="en-CA" sz="1800" b="0" i="0" dirty="0">
                <a:solidFill>
                  <a:srgbClr val="24292F"/>
                </a:solidFill>
                <a:effectLst/>
                <a:latin typeface="ui-monospace"/>
              </a:rPr>
              <a:t>[RFC5289]</a:t>
            </a:r>
            <a:endParaRPr lang="en-CA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1600" dirty="0">
                <a:solidFill>
                  <a:srgbClr val="24292F"/>
                </a:solidFill>
                <a:latin typeface="ui-monospace"/>
              </a:rPr>
              <a:t>FIPS support</a:t>
            </a:r>
          </a:p>
          <a:p>
            <a:pPr lvl="1"/>
            <a:r>
              <a:rPr lang="en-CA" sz="1400" dirty="0">
                <a:solidFill>
                  <a:srgbClr val="24292F"/>
                </a:solidFill>
                <a:latin typeface="ui-monospace"/>
              </a:rPr>
              <a:t>Above encryption system is FIPS 140-2 compliant</a:t>
            </a:r>
          </a:p>
          <a:p>
            <a:pPr lvl="1"/>
            <a:endParaRPr lang="en-CA" sz="1200" dirty="0">
              <a:solidFill>
                <a:srgbClr val="24292F"/>
              </a:solidFill>
              <a:latin typeface="ui-monospace"/>
            </a:endParaRPr>
          </a:p>
        </p:txBody>
      </p:sp>
    </p:spTree>
    <p:extLst>
      <p:ext uri="{BB962C8B-B14F-4D97-AF65-F5344CB8AC3E}">
        <p14:creationId xmlns:p14="http://schemas.microsoft.com/office/powerpoint/2010/main" val="3402175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8ED5F-EA40-973F-1CC5-9769F2384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DNSCrypt</a:t>
            </a:r>
            <a:r>
              <a:rPr lang="en-US" dirty="0"/>
              <a:t> Version 3 Extensions (2)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73552FA-684C-EBBF-1CA4-4E2FC97DAF10}"/>
              </a:ext>
            </a:extLst>
          </p:cNvPr>
          <p:cNvSpPr txBox="1">
            <a:spLocks/>
          </p:cNvSpPr>
          <p:nvPr/>
        </p:nvSpPr>
        <p:spPr>
          <a:xfrm>
            <a:off x="838200" y="1603611"/>
            <a:ext cx="10515600" cy="28451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1600" dirty="0">
                <a:solidFill>
                  <a:srgbClr val="24292F"/>
                </a:solidFill>
                <a:latin typeface="ui-monospace"/>
              </a:rPr>
              <a:t>UDP Query Padding</a:t>
            </a:r>
          </a:p>
          <a:p>
            <a:pPr lvl="1"/>
            <a:r>
              <a:rPr lang="en-CA" sz="1600" dirty="0">
                <a:solidFill>
                  <a:srgbClr val="24292F"/>
                </a:solidFill>
                <a:latin typeface="ui-monospace"/>
              </a:rPr>
              <a:t>Version 2 of the protocol had padding mechanism to avoid DNS amplification attacks</a:t>
            </a:r>
          </a:p>
          <a:p>
            <a:pPr lvl="2"/>
            <a:r>
              <a:rPr lang="en-CA" sz="1400" dirty="0">
                <a:solidFill>
                  <a:srgbClr val="24292F"/>
                </a:solidFill>
                <a:latin typeface="ui-monospace"/>
              </a:rPr>
              <a:t>Response length was always kept equal or shorter than initial client query length</a:t>
            </a:r>
          </a:p>
          <a:p>
            <a:pPr lvl="1"/>
            <a:r>
              <a:rPr lang="en-CA" sz="1600" dirty="0">
                <a:solidFill>
                  <a:srgbClr val="24292F"/>
                </a:solidFill>
                <a:latin typeface="ui-monospace"/>
              </a:rPr>
              <a:t>In Version 3 of the protocol this padding has been removed as it is deemed counterproductive</a:t>
            </a:r>
            <a:endParaRPr lang="en-CA" sz="100" dirty="0">
              <a:solidFill>
                <a:srgbClr val="24292F"/>
              </a:solidFill>
              <a:latin typeface="ui-monospace"/>
            </a:endParaRPr>
          </a:p>
          <a:p>
            <a:pPr lvl="2"/>
            <a:r>
              <a:rPr lang="en-CA" sz="1400" dirty="0">
                <a:solidFill>
                  <a:srgbClr val="24292F"/>
                </a:solidFill>
                <a:latin typeface="ui-monospace"/>
              </a:rPr>
              <a:t>Tests show that, due to incremental query length increase, query length quickly gets to 1314 (IPv6) or 1294 (IPv4) bytes</a:t>
            </a:r>
          </a:p>
          <a:p>
            <a:r>
              <a:rPr lang="en-CA" sz="1600" dirty="0">
                <a:solidFill>
                  <a:srgbClr val="24292F"/>
                </a:solidFill>
                <a:latin typeface="ui-monospace"/>
              </a:rPr>
              <a:t>Certificate Renewal</a:t>
            </a:r>
          </a:p>
          <a:p>
            <a:pPr lvl="1"/>
            <a:r>
              <a:rPr lang="en-CA" sz="1400" dirty="0">
                <a:solidFill>
                  <a:srgbClr val="24292F"/>
                </a:solidFill>
                <a:latin typeface="ui-monospace"/>
              </a:rPr>
              <a:t>Version 2 is unclear on when to perform certificate renewal</a:t>
            </a:r>
          </a:p>
          <a:p>
            <a:pPr lvl="1"/>
            <a:r>
              <a:rPr lang="en-CA" sz="1400" dirty="0">
                <a:solidFill>
                  <a:srgbClr val="24292F"/>
                </a:solidFill>
                <a:latin typeface="ui-monospace"/>
              </a:rPr>
              <a:t>It will be stipulated in Version 3 that clients SHOULD renew certificates based on TTL expiry</a:t>
            </a:r>
          </a:p>
          <a:p>
            <a:endParaRPr lang="en-CA" sz="1600" dirty="0">
              <a:solidFill>
                <a:srgbClr val="24292F"/>
              </a:solidFill>
              <a:latin typeface="ui-monospace"/>
            </a:endParaRPr>
          </a:p>
        </p:txBody>
      </p:sp>
    </p:spTree>
    <p:extLst>
      <p:ext uri="{BB962C8B-B14F-4D97-AF65-F5344CB8AC3E}">
        <p14:creationId xmlns:p14="http://schemas.microsoft.com/office/powerpoint/2010/main" val="4220586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0216C-F3AE-B7B8-4D1E-C1777B8C8B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CBE303-B162-112A-DB31-D1F628D4D5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863" y="1455974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CA" sz="2400" b="0" i="0" dirty="0">
                <a:solidFill>
                  <a:srgbClr val="24292F"/>
                </a:solidFill>
                <a:effectLst/>
                <a:latin typeface="ui-monospace"/>
              </a:rPr>
              <a:t>[DNSCRYPT-WEBSITE] </a:t>
            </a:r>
            <a:r>
              <a:rPr lang="en-CA" sz="2400" b="0" i="0" dirty="0">
                <a:solidFill>
                  <a:srgbClr val="24292F"/>
                </a:solidFill>
                <a:effectLst/>
                <a:latin typeface="ui-monospace"/>
                <a:hlinkClick r:id="rId2"/>
              </a:rPr>
              <a:t>https://www.dnscrypt.org/</a:t>
            </a:r>
            <a:endParaRPr lang="en-CA" sz="2400" b="0" i="0" dirty="0">
              <a:solidFill>
                <a:srgbClr val="24292F"/>
              </a:solidFill>
              <a:effectLst/>
              <a:latin typeface="ui-monospace"/>
            </a:endParaRPr>
          </a:p>
          <a:p>
            <a:r>
              <a:rPr lang="en-CA" sz="2400" b="0" i="0" dirty="0">
                <a:solidFill>
                  <a:srgbClr val="24292F"/>
                </a:solidFill>
                <a:effectLst/>
                <a:latin typeface="ui-monospace"/>
              </a:rPr>
              <a:t>[RFC5289] Rescorla, E., "TLS Elliptic Curve Cipher Suites with SHA-256/384 and AES Galois Counter Mode", RFC 5289, August 2008.</a:t>
            </a:r>
          </a:p>
          <a:p>
            <a:r>
              <a:rPr lang="en-CA" sz="2400" b="0" i="0" dirty="0">
                <a:solidFill>
                  <a:srgbClr val="24292F"/>
                </a:solidFill>
                <a:effectLst/>
                <a:latin typeface="ui-monospace"/>
              </a:rPr>
              <a:t>[RFC4035] Arends, R., </a:t>
            </a:r>
            <a:r>
              <a:rPr lang="en-CA" sz="2400" b="0" i="0" dirty="0" err="1">
                <a:solidFill>
                  <a:srgbClr val="24292F"/>
                </a:solidFill>
                <a:effectLst/>
                <a:latin typeface="ui-monospace"/>
              </a:rPr>
              <a:t>Austein</a:t>
            </a:r>
            <a:r>
              <a:rPr lang="en-CA" sz="2400" b="0" i="0" dirty="0">
                <a:solidFill>
                  <a:srgbClr val="24292F"/>
                </a:solidFill>
                <a:effectLst/>
                <a:latin typeface="ui-monospace"/>
              </a:rPr>
              <a:t>, R., Larson, M., Massey, D., and S. Rose, "Protocol Modifications for the DNS Security , Extensions", RFC 4035, March 2005.</a:t>
            </a:r>
          </a:p>
          <a:p>
            <a:r>
              <a:rPr lang="en-CA" sz="2400" b="0" i="0" dirty="0">
                <a:solidFill>
                  <a:srgbClr val="24292F"/>
                </a:solidFill>
                <a:effectLst/>
                <a:latin typeface="ui-monospace"/>
              </a:rPr>
              <a:t>[RFC8484]</a:t>
            </a:r>
            <a:r>
              <a:rPr lang="en-CA" sz="2400" dirty="0">
                <a:solidFill>
                  <a:srgbClr val="24292F"/>
                </a:solidFill>
                <a:latin typeface="ui-monospace"/>
              </a:rPr>
              <a:t> </a:t>
            </a:r>
            <a:r>
              <a:rPr lang="en-CA" sz="2400" b="0" i="0" dirty="0">
                <a:solidFill>
                  <a:srgbClr val="24292F"/>
                </a:solidFill>
                <a:effectLst/>
                <a:latin typeface="ui-monospace"/>
              </a:rPr>
              <a:t>Hoffman, P. and P. McManus, "DNS Queries over HTTPS (</a:t>
            </a:r>
            <a:r>
              <a:rPr lang="en-CA" sz="2400" b="0" i="0" dirty="0" err="1">
                <a:solidFill>
                  <a:srgbClr val="24292F"/>
                </a:solidFill>
                <a:effectLst/>
                <a:latin typeface="ui-monospace"/>
              </a:rPr>
              <a:t>DoH</a:t>
            </a:r>
            <a:r>
              <a:rPr lang="en-CA" sz="2400" b="0" i="0" dirty="0">
                <a:solidFill>
                  <a:srgbClr val="24292F"/>
                </a:solidFill>
                <a:effectLst/>
                <a:latin typeface="ui-monospace"/>
              </a:rPr>
              <a:t>)", RFC 8484, DOI 10.17487/RFC8484, October 2018.</a:t>
            </a:r>
          </a:p>
          <a:p>
            <a:r>
              <a:rPr lang="en-CA" sz="2400" b="0" i="0" dirty="0">
                <a:solidFill>
                  <a:srgbClr val="24292F"/>
                </a:solidFill>
                <a:effectLst/>
                <a:latin typeface="ui-monospace"/>
              </a:rPr>
              <a:t>[RFC7858]</a:t>
            </a:r>
            <a:r>
              <a:rPr lang="en-CA" sz="2400" dirty="0">
                <a:solidFill>
                  <a:srgbClr val="24292F"/>
                </a:solidFill>
                <a:latin typeface="ui-monospace"/>
              </a:rPr>
              <a:t> </a:t>
            </a:r>
            <a:r>
              <a:rPr lang="en-CA" sz="2400" b="0" i="0" dirty="0">
                <a:solidFill>
                  <a:srgbClr val="24292F"/>
                </a:solidFill>
                <a:effectLst/>
                <a:latin typeface="ui-monospace"/>
              </a:rPr>
              <a:t>Hu, Z., Zhu, L., </a:t>
            </a:r>
            <a:r>
              <a:rPr lang="en-CA" sz="2400" b="0" i="0" dirty="0" err="1">
                <a:solidFill>
                  <a:srgbClr val="24292F"/>
                </a:solidFill>
                <a:effectLst/>
                <a:latin typeface="ui-monospace"/>
              </a:rPr>
              <a:t>Heidemann</a:t>
            </a:r>
            <a:r>
              <a:rPr lang="en-CA" sz="2400" b="0" i="0" dirty="0">
                <a:solidFill>
                  <a:srgbClr val="24292F"/>
                </a:solidFill>
                <a:effectLst/>
                <a:latin typeface="ui-monospace"/>
              </a:rPr>
              <a:t>, J., </a:t>
            </a:r>
            <a:r>
              <a:rPr lang="en-CA" sz="2400" b="0" i="0" dirty="0" err="1">
                <a:solidFill>
                  <a:srgbClr val="24292F"/>
                </a:solidFill>
                <a:effectLst/>
                <a:latin typeface="ui-monospace"/>
              </a:rPr>
              <a:t>Mankin</a:t>
            </a:r>
            <a:r>
              <a:rPr lang="en-CA" sz="2400" b="0" i="0" dirty="0">
                <a:solidFill>
                  <a:srgbClr val="24292F"/>
                </a:solidFill>
                <a:effectLst/>
                <a:latin typeface="ui-monospace"/>
              </a:rPr>
              <a:t>, A., Wessels, D., and P. Hoffman, "Specification for DNS over Transport Layer Security (TLS)", RFC 7858, DOI 10.17487/RFC7858, May 2016.</a:t>
            </a:r>
          </a:p>
          <a:p>
            <a:r>
              <a:rPr lang="en-CA" sz="2400" dirty="0">
                <a:solidFill>
                  <a:srgbClr val="24292F"/>
                </a:solidFill>
                <a:latin typeface="ui-monospace"/>
              </a:rPr>
              <a:t>[RFC9250] C. Huitema, S. Dickinson, A. </a:t>
            </a:r>
            <a:r>
              <a:rPr lang="en-CA" sz="2400" dirty="0" err="1">
                <a:solidFill>
                  <a:srgbClr val="24292F"/>
                </a:solidFill>
                <a:latin typeface="ui-monospace"/>
              </a:rPr>
              <a:t>Mankin</a:t>
            </a:r>
            <a:r>
              <a:rPr lang="en-CA" sz="2400" dirty="0">
                <a:solidFill>
                  <a:srgbClr val="24292F"/>
                </a:solidFill>
                <a:latin typeface="ui-monospace"/>
              </a:rPr>
              <a:t> ” DNS over Dedicated QUIC Connections”, RFC 79250, 10.17487/RFC9250, May 2022.</a:t>
            </a:r>
            <a:endParaRPr lang="en-US" sz="2400" dirty="0">
              <a:solidFill>
                <a:srgbClr val="24292F"/>
              </a:solidFill>
              <a:latin typeface="ui-monospace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508445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B5308-1932-B684-F2DA-F642F2932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56077"/>
            <a:ext cx="10515600" cy="1325563"/>
          </a:xfrm>
        </p:spPr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178341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359953-2B2A-89AF-70FC-F4F6F983AA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D526D2-5C8A-DBC9-F6BC-9C1BC0935B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DNSCrypt</a:t>
            </a:r>
            <a:r>
              <a:rPr lang="en-US" dirty="0"/>
              <a:t> background and use cases</a:t>
            </a:r>
          </a:p>
          <a:p>
            <a:r>
              <a:rPr lang="en-US" dirty="0"/>
              <a:t>RFC for </a:t>
            </a:r>
            <a:r>
              <a:rPr lang="en-US" dirty="0" err="1"/>
              <a:t>DNSCrypt</a:t>
            </a:r>
            <a:endParaRPr lang="en-US" dirty="0"/>
          </a:p>
          <a:p>
            <a:r>
              <a:rPr lang="en-US" dirty="0"/>
              <a:t>Comparison with related protocols</a:t>
            </a:r>
          </a:p>
          <a:p>
            <a:r>
              <a:rPr lang="en-US" dirty="0"/>
              <a:t>Version 2 of the protocol</a:t>
            </a:r>
          </a:p>
          <a:p>
            <a:r>
              <a:rPr lang="en-US" dirty="0" err="1"/>
              <a:t>DNSCrypt</a:t>
            </a:r>
            <a:r>
              <a:rPr lang="en-US" dirty="0"/>
              <a:t> performance</a:t>
            </a:r>
          </a:p>
          <a:p>
            <a:r>
              <a:rPr lang="en-US" dirty="0"/>
              <a:t>Version 3 protocol extensions</a:t>
            </a:r>
          </a:p>
        </p:txBody>
      </p:sp>
    </p:spTree>
    <p:extLst>
      <p:ext uri="{BB962C8B-B14F-4D97-AF65-F5344CB8AC3E}">
        <p14:creationId xmlns:p14="http://schemas.microsoft.com/office/powerpoint/2010/main" val="38802075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2386A-8A30-2ABB-2F2B-3EC204AC9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DNSCrypt</a:t>
            </a:r>
            <a:r>
              <a:rPr lang="en-US" dirty="0"/>
              <a:t> 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B1A9CA-3EC7-08E7-6074-BCB66FAB23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 existence since 2013</a:t>
            </a:r>
          </a:p>
          <a:p>
            <a:r>
              <a:rPr lang="en-CA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onsiderable attention from the DNS community with several major DNS services providing support</a:t>
            </a:r>
          </a:p>
          <a:p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protocol also has several established client and server side open-source implementations in different programming languages</a:t>
            </a:r>
          </a:p>
          <a:p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 not providing end-to-end DNS security, this protocol is designed to protect the ‘last mile’ traffic between a client and recursive name server (resolver) against eavesdropping, spoofing or man-in-the-middle attacks</a:t>
            </a:r>
          </a:p>
          <a:p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Establishes cryptographic security for communication between client and its first level resolver</a:t>
            </a:r>
          </a:p>
          <a:p>
            <a:r>
              <a:rPr lang="en-CA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fficient and adding minimal overhead to the plain text queries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55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44C3A-809C-6BA5-043B-692A3930C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DNSCrypt</a:t>
            </a:r>
            <a:r>
              <a:rPr lang="en-US" dirty="0"/>
              <a:t> Use Case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06CBD613-69CF-E1E7-3538-A7D50664B12D}"/>
              </a:ext>
            </a:extLst>
          </p:cNvPr>
          <p:cNvSpPr/>
          <p:nvPr/>
        </p:nvSpPr>
        <p:spPr>
          <a:xfrm>
            <a:off x="1164376" y="3348681"/>
            <a:ext cx="987972" cy="59908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Client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33E41403-4C17-5B5E-1EF9-5B7D744C2F30}"/>
              </a:ext>
            </a:extLst>
          </p:cNvPr>
          <p:cNvSpPr/>
          <p:nvPr/>
        </p:nvSpPr>
        <p:spPr>
          <a:xfrm>
            <a:off x="3701629" y="2349950"/>
            <a:ext cx="1228716" cy="2814145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DNS</a:t>
            </a:r>
          </a:p>
          <a:p>
            <a:pPr algn="ctr"/>
            <a:r>
              <a:rPr lang="en-US" dirty="0"/>
              <a:t>Resolver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DB25520A-53D6-7459-0168-E72767F5FC9A}"/>
              </a:ext>
            </a:extLst>
          </p:cNvPr>
          <p:cNvSpPr/>
          <p:nvPr/>
        </p:nvSpPr>
        <p:spPr>
          <a:xfrm>
            <a:off x="6084210" y="2349950"/>
            <a:ext cx="4692125" cy="32584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Authoritative DNS Server</a:t>
            </a:r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99BE3949-F6B7-ABED-74FA-627D93B48AA9}"/>
              </a:ext>
            </a:extLst>
          </p:cNvPr>
          <p:cNvSpPr/>
          <p:nvPr/>
        </p:nvSpPr>
        <p:spPr>
          <a:xfrm>
            <a:off x="6084210" y="3014575"/>
            <a:ext cx="4692125" cy="32584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Authoritative DNS Server</a:t>
            </a:r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27B5A9E-A940-B396-43F1-A93EB0E5857F}"/>
              </a:ext>
            </a:extLst>
          </p:cNvPr>
          <p:cNvSpPr/>
          <p:nvPr/>
        </p:nvSpPr>
        <p:spPr>
          <a:xfrm>
            <a:off x="6084210" y="4838249"/>
            <a:ext cx="4692125" cy="32584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Authoritative DNS Server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D77D33BE-12A9-5FB6-EA67-21CD744B9667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2152348" y="3648225"/>
            <a:ext cx="1549281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0C4B4E3-5903-4787-CA46-9D4F85728209}"/>
              </a:ext>
            </a:extLst>
          </p:cNvPr>
          <p:cNvCxnSpPr>
            <a:cxnSpLocks/>
            <a:endCxn id="9" idx="1"/>
          </p:cNvCxnSpPr>
          <p:nvPr/>
        </p:nvCxnSpPr>
        <p:spPr>
          <a:xfrm flipV="1">
            <a:off x="4915861" y="2512873"/>
            <a:ext cx="1168349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B69845E-6A26-702C-A74E-97B0DD9590A3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4930345" y="3177498"/>
            <a:ext cx="115386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A0F15A4-C261-BC64-1C34-63F36C7D6976}"/>
              </a:ext>
            </a:extLst>
          </p:cNvPr>
          <p:cNvCxnSpPr>
            <a:cxnSpLocks/>
          </p:cNvCxnSpPr>
          <p:nvPr/>
        </p:nvCxnSpPr>
        <p:spPr>
          <a:xfrm>
            <a:off x="4915861" y="5001172"/>
            <a:ext cx="1153865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64CED4FB-F88D-6E88-E392-15CB05C585CB}"/>
              </a:ext>
            </a:extLst>
          </p:cNvPr>
          <p:cNvSpPr txBox="1"/>
          <p:nvPr/>
        </p:nvSpPr>
        <p:spPr>
          <a:xfrm>
            <a:off x="2387096" y="3242806"/>
            <a:ext cx="1079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’last mile’</a:t>
            </a:r>
          </a:p>
        </p:txBody>
      </p:sp>
    </p:spTree>
    <p:extLst>
      <p:ext uri="{BB962C8B-B14F-4D97-AF65-F5344CB8AC3E}">
        <p14:creationId xmlns:p14="http://schemas.microsoft.com/office/powerpoint/2010/main" val="2668947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DD573-EBBE-633D-B7F4-5D0319EBD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with related protocols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5C366-0D67-8328-6642-810511BF1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8795"/>
            <a:ext cx="10515600" cy="4769504"/>
          </a:xfrm>
        </p:spPr>
        <p:txBody>
          <a:bodyPr/>
          <a:lstStyle/>
          <a:p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DNS Security Extensions (DNSSEC) </a:t>
            </a:r>
            <a:r>
              <a:rPr lang="en-CA" sz="1800" b="0" i="0" dirty="0">
                <a:solidFill>
                  <a:srgbClr val="24292F"/>
                </a:solidFill>
                <a:effectLst/>
                <a:latin typeface="ui-monospace"/>
              </a:rPr>
              <a:t>[</a:t>
            </a:r>
            <a:r>
              <a:rPr lang="en-CA" sz="1800" dirty="0">
                <a:solidFill>
                  <a:srgbClr val="24292F"/>
                </a:solidFill>
                <a:latin typeface="ui-monospace"/>
              </a:rPr>
              <a:t>RFC4035]</a:t>
            </a:r>
          </a:p>
          <a:p>
            <a:pPr lvl="1"/>
            <a:r>
              <a:rPr lang="en-CA" sz="1400" dirty="0">
                <a:solidFill>
                  <a:srgbClr val="24292F"/>
                </a:solidFill>
                <a:latin typeface="ui-monospace"/>
              </a:rPr>
              <a:t>Adds digital signatures to DNS responses</a:t>
            </a:r>
          </a:p>
          <a:p>
            <a:pPr lvl="1"/>
            <a:r>
              <a:rPr lang="en-CA" sz="1400" dirty="0">
                <a:solidFill>
                  <a:srgbClr val="24292F"/>
                </a:solidFill>
                <a:latin typeface="ui-monospace"/>
              </a:rPr>
              <a:t>Used for data origin authentication and  data integrity protection for responses from authoritative servers</a:t>
            </a:r>
          </a:p>
          <a:p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DNS over TLS (DOT) </a:t>
            </a:r>
            <a:r>
              <a:rPr lang="en-CA" sz="1800" b="0" i="0" dirty="0">
                <a:solidFill>
                  <a:srgbClr val="24292F"/>
                </a:solidFill>
                <a:effectLst/>
                <a:latin typeface="ui-monospace"/>
              </a:rPr>
              <a:t>[RFC7858]</a:t>
            </a:r>
            <a:r>
              <a:rPr lang="en-CA" sz="1800" dirty="0">
                <a:solidFill>
                  <a:srgbClr val="24292F"/>
                </a:solidFill>
                <a:latin typeface="ui-monospace"/>
              </a:rPr>
              <a:t> </a:t>
            </a:r>
          </a:p>
          <a:p>
            <a:pPr lvl="1"/>
            <a:r>
              <a:rPr lang="en-CA" sz="1400" dirty="0">
                <a:solidFill>
                  <a:srgbClr val="24292F"/>
                </a:solidFill>
                <a:effectLst/>
                <a:latin typeface="ui-monospace"/>
                <a:ea typeface="Calibri" panose="020F0502020204030204" pitchFamily="34" charset="0"/>
                <a:cs typeface="Times New Roman" panose="02020603050405020304" pitchFamily="18" charset="0"/>
              </a:rPr>
              <a:t>Secures ‘last mi</a:t>
            </a:r>
            <a:r>
              <a:rPr lang="en-CA" sz="1400" dirty="0">
                <a:solidFill>
                  <a:srgbClr val="24292F"/>
                </a:solidFill>
                <a:latin typeface="ui-monospace"/>
                <a:ea typeface="Calibri" panose="020F0502020204030204" pitchFamily="34" charset="0"/>
                <a:cs typeface="Times New Roman" panose="02020603050405020304" pitchFamily="18" charset="0"/>
              </a:rPr>
              <a:t>le’ communication using Transport Layer Security (TLS)</a:t>
            </a:r>
          </a:p>
          <a:p>
            <a:pPr lvl="1"/>
            <a:r>
              <a:rPr lang="en-CA" sz="1400" dirty="0">
                <a:solidFill>
                  <a:srgbClr val="24292F"/>
                </a:solidFill>
                <a:effectLst/>
                <a:latin typeface="ui-monospace"/>
                <a:ea typeface="Calibri" panose="020F0502020204030204" pitchFamily="34" charset="0"/>
                <a:cs typeface="Times New Roman" panose="02020603050405020304" pitchFamily="18" charset="0"/>
              </a:rPr>
              <a:t>Adds significant overhead due to TCP and TLS handshake</a:t>
            </a:r>
          </a:p>
          <a:p>
            <a:pPr lvl="1"/>
            <a:r>
              <a:rPr lang="en-CA" sz="1400" dirty="0">
                <a:solidFill>
                  <a:srgbClr val="24292F"/>
                </a:solidFill>
                <a:latin typeface="ui-monospace"/>
                <a:ea typeface="Calibri" panose="020F0502020204030204" pitchFamily="34" charset="0"/>
                <a:cs typeface="Times New Roman" panose="02020603050405020304" pitchFamily="18" charset="0"/>
              </a:rPr>
              <a:t>Grouping queries in a single session can recoup some of the TLS overhead and result in network overhead gain</a:t>
            </a:r>
            <a:endParaRPr lang="en-CA" sz="1400" dirty="0">
              <a:solidFill>
                <a:srgbClr val="24292F"/>
              </a:solidFill>
              <a:effectLst/>
              <a:latin typeface="ui-monospace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en-CA" sz="1400" dirty="0">
                <a:solidFill>
                  <a:srgbClr val="24292F"/>
                </a:solidFill>
                <a:latin typeface="ui-monospace"/>
                <a:ea typeface="Calibri" panose="020F0502020204030204" pitchFamily="34" charset="0"/>
                <a:cs typeface="Times New Roman" panose="02020603050405020304" pitchFamily="18" charset="0"/>
              </a:rPr>
              <a:t>Suffers from ‘head-of-line’ blocking associated with TCP transport layer</a:t>
            </a:r>
            <a:endParaRPr lang="en-C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DNS over HTTPS (DOH) </a:t>
            </a:r>
            <a:r>
              <a:rPr lang="en-CA" sz="1800" b="0" i="0" dirty="0">
                <a:solidFill>
                  <a:srgbClr val="24292F"/>
                </a:solidFill>
                <a:effectLst/>
                <a:latin typeface="ui-monospace"/>
              </a:rPr>
              <a:t>[RFC8484]</a:t>
            </a:r>
          </a:p>
          <a:p>
            <a:pPr lvl="1"/>
            <a:r>
              <a:rPr lang="en-CA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DNS requests and responses are sent over HTTPS protocol</a:t>
            </a:r>
          </a:p>
          <a:p>
            <a:pPr lvl="1"/>
            <a:r>
              <a:rPr lang="en-CA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DNS traffic is obfuscated by other HTTPS traffic and difficult to monitor</a:t>
            </a:r>
          </a:p>
          <a:p>
            <a:pPr lvl="1"/>
            <a:r>
              <a:rPr lang="en-CA" sz="1400" dirty="0">
                <a:solidFill>
                  <a:srgbClr val="24292F"/>
                </a:solidFill>
                <a:latin typeface="ui-monospace"/>
                <a:ea typeface="Calibri" panose="020F0502020204030204" pitchFamily="34" charset="0"/>
                <a:cs typeface="Times New Roman" panose="02020603050405020304" pitchFamily="18" charset="0"/>
              </a:rPr>
              <a:t>Suffers from ‘head-of-line’ blocking associated with TCP transport layer</a:t>
            </a:r>
          </a:p>
          <a:p>
            <a:pPr lvl="1"/>
            <a:r>
              <a:rPr lang="en-CA" sz="1400" dirty="0">
                <a:solidFill>
                  <a:srgbClr val="24292F"/>
                </a:solidFill>
                <a:effectLst/>
                <a:latin typeface="ui-monospace"/>
                <a:ea typeface="Calibri" panose="020F0502020204030204" pitchFamily="34" charset="0"/>
                <a:cs typeface="Times New Roman" panose="02020603050405020304" pitchFamily="18" charset="0"/>
              </a:rPr>
              <a:t>Easier to implement on the</a:t>
            </a:r>
            <a:r>
              <a:rPr lang="en-CA" sz="1400" dirty="0">
                <a:solidFill>
                  <a:srgbClr val="24292F"/>
                </a:solidFill>
                <a:latin typeface="ui-monospace"/>
                <a:ea typeface="Calibri" panose="020F0502020204030204" pitchFamily="34" charset="0"/>
                <a:cs typeface="Times New Roman" panose="02020603050405020304" pitchFamily="18" charset="0"/>
              </a:rPr>
              <a:t> client side than DOT, but harder on the server side as it needs to process HTTPS headers</a:t>
            </a:r>
            <a:endParaRPr lang="en-C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7033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DD573-EBBE-633D-B7F4-5D0319EBD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with related protocols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85C366-0D67-8328-6642-810511BF1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59859"/>
            <a:ext cx="10515600" cy="4769504"/>
          </a:xfrm>
        </p:spPr>
        <p:txBody>
          <a:bodyPr/>
          <a:lstStyle/>
          <a:p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DNS over QUIC (DOQ) </a:t>
            </a:r>
            <a:r>
              <a:rPr lang="en-CA" sz="1800" dirty="0">
                <a:solidFill>
                  <a:srgbClr val="24292F"/>
                </a:solidFill>
                <a:latin typeface="ui-monospace"/>
              </a:rPr>
              <a:t>[RFC9250]</a:t>
            </a:r>
          </a:p>
          <a:p>
            <a:pPr lvl="1"/>
            <a:r>
              <a:rPr lang="en-CA" sz="1400" dirty="0">
                <a:solidFill>
                  <a:srgbClr val="24292F"/>
                </a:solidFill>
                <a:effectLst/>
                <a:latin typeface="ui-monospace"/>
                <a:ea typeface="Calibri" panose="020F0502020204030204" pitchFamily="34" charset="0"/>
                <a:cs typeface="Times New Roman" panose="02020603050405020304" pitchFamily="18" charset="0"/>
              </a:rPr>
              <a:t>DNS traffic </a:t>
            </a:r>
            <a:r>
              <a:rPr lang="en-CA" sz="1400" dirty="0">
                <a:solidFill>
                  <a:srgbClr val="24292F"/>
                </a:solidFill>
                <a:latin typeface="ui-monospace"/>
                <a:ea typeface="Calibri" panose="020F0502020204030204" pitchFamily="34" charset="0"/>
                <a:cs typeface="Times New Roman" panose="02020603050405020304" pitchFamily="18" charset="0"/>
              </a:rPr>
              <a:t>is mapped onto the separate stream of QUIC protocol transport layer</a:t>
            </a:r>
          </a:p>
          <a:p>
            <a:pPr lvl="1"/>
            <a:r>
              <a:rPr lang="en-CA" sz="1400" dirty="0">
                <a:solidFill>
                  <a:srgbClr val="24292F"/>
                </a:solidFill>
                <a:latin typeface="ui-monospace"/>
                <a:ea typeface="Calibri" panose="020F0502020204030204" pitchFamily="34" charset="0"/>
                <a:cs typeface="Times New Roman" panose="02020603050405020304" pitchFamily="18" charset="0"/>
              </a:rPr>
              <a:t>Mapping is ‘lean’ without using HTTPS as in DNS over HTTP/3</a:t>
            </a:r>
          </a:p>
          <a:p>
            <a:pPr lvl="1"/>
            <a:r>
              <a:rPr lang="en-CA" sz="1400" dirty="0">
                <a:solidFill>
                  <a:srgbClr val="24292F"/>
                </a:solidFill>
                <a:effectLst/>
                <a:latin typeface="ui-monospace"/>
                <a:ea typeface="Calibri" panose="020F0502020204030204" pitchFamily="34" charset="0"/>
                <a:cs typeface="Times New Roman" panose="02020603050405020304" pitchFamily="18" charset="0"/>
              </a:rPr>
              <a:t>QUIC protocol layer </a:t>
            </a:r>
            <a:r>
              <a:rPr lang="en-CA" sz="1400" dirty="0">
                <a:solidFill>
                  <a:srgbClr val="24292F"/>
                </a:solidFill>
                <a:latin typeface="ui-monospace"/>
                <a:ea typeface="Calibri" panose="020F0502020204030204" pitchFamily="34" charset="0"/>
                <a:cs typeface="Times New Roman" panose="02020603050405020304" pitchFamily="18" charset="0"/>
              </a:rPr>
              <a:t>has inherent UDP-based transport security protection</a:t>
            </a:r>
          </a:p>
          <a:p>
            <a:pPr lvl="1"/>
            <a:r>
              <a:rPr lang="en-CA" sz="1400" dirty="0">
                <a:solidFill>
                  <a:srgbClr val="24292F"/>
                </a:solidFill>
                <a:effectLst/>
                <a:latin typeface="ui-monospace"/>
                <a:ea typeface="Calibri" panose="020F0502020204030204" pitchFamily="34" charset="0"/>
                <a:cs typeface="Times New Roman" panose="02020603050405020304" pitchFamily="18" charset="0"/>
              </a:rPr>
              <a:t>QUIC designed to not suffer from </a:t>
            </a:r>
            <a:r>
              <a:rPr lang="en-CA" sz="1400" dirty="0">
                <a:solidFill>
                  <a:srgbClr val="24292F"/>
                </a:solidFill>
                <a:latin typeface="ui-monospace"/>
                <a:ea typeface="Calibri" panose="020F0502020204030204" pitchFamily="34" charset="0"/>
                <a:cs typeface="Times New Roman" panose="02020603050405020304" pitchFamily="18" charset="0"/>
              </a:rPr>
              <a:t>‘head-of-line’ blocking</a:t>
            </a:r>
          </a:p>
          <a:p>
            <a:pPr lvl="1"/>
            <a:r>
              <a:rPr lang="en-CA" sz="1400" dirty="0">
                <a:solidFill>
                  <a:srgbClr val="24292F"/>
                </a:solidFill>
                <a:effectLst/>
                <a:latin typeface="ui-monospace"/>
                <a:ea typeface="Calibri" panose="020F0502020204030204" pitchFamily="34" charset="0"/>
                <a:cs typeface="Times New Roman" panose="02020603050405020304" pitchFamily="18" charset="0"/>
              </a:rPr>
              <a:t>Employs</a:t>
            </a:r>
            <a:r>
              <a:rPr lang="en-CA" sz="1400" dirty="0">
                <a:solidFill>
                  <a:srgbClr val="24292F"/>
                </a:solidFill>
                <a:latin typeface="ui-monospace"/>
                <a:ea typeface="Calibri" panose="020F0502020204030204" pitchFamily="34" charset="0"/>
                <a:cs typeface="Times New Roman" panose="02020603050405020304" pitchFamily="18" charset="0"/>
              </a:rPr>
              <a:t> source address verification in the QUIC handshake to defend against amplification attacks</a:t>
            </a:r>
          </a:p>
          <a:p>
            <a:pPr marL="457200" lvl="1" indent="0">
              <a:buNone/>
            </a:pPr>
            <a:endParaRPr lang="en-C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CA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DNS over HTTP/3 (DOH3)</a:t>
            </a:r>
          </a:p>
          <a:p>
            <a:pPr lvl="1"/>
            <a:r>
              <a:rPr lang="en-CA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DNS requests and responses are sent over HTTP/3 protocol which uses QUIC transport layer </a:t>
            </a:r>
          </a:p>
          <a:p>
            <a:pPr lvl="1"/>
            <a:r>
              <a:rPr lang="en-CA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DNS traffic is combined with other HTTPS traffic and difficult to monitor</a:t>
            </a:r>
          </a:p>
          <a:p>
            <a:pPr lvl="1"/>
            <a:r>
              <a:rPr lang="en-CA" sz="1400">
                <a:solidFill>
                  <a:srgbClr val="24292F"/>
                </a:solidFill>
                <a:effectLst/>
                <a:latin typeface="ui-monospace"/>
                <a:ea typeface="Calibri" panose="020F0502020204030204" pitchFamily="34" charset="0"/>
                <a:cs typeface="Times New Roman" panose="02020603050405020304" pitchFamily="18" charset="0"/>
              </a:rPr>
              <a:t>Like DOH</a:t>
            </a:r>
            <a:r>
              <a:rPr lang="en-CA" sz="1400" dirty="0">
                <a:solidFill>
                  <a:srgbClr val="24292F"/>
                </a:solidFill>
                <a:effectLst/>
                <a:latin typeface="ui-monospace"/>
                <a:ea typeface="Calibri" panose="020F0502020204030204" pitchFamily="34" charset="0"/>
                <a:cs typeface="Times New Roman" panose="02020603050405020304" pitchFamily="18" charset="0"/>
              </a:rPr>
              <a:t>, easier to implement on the</a:t>
            </a:r>
            <a:r>
              <a:rPr lang="en-CA" sz="1400" dirty="0">
                <a:solidFill>
                  <a:srgbClr val="24292F"/>
                </a:solidFill>
                <a:latin typeface="ui-monospace"/>
                <a:ea typeface="Calibri" panose="020F0502020204030204" pitchFamily="34" charset="0"/>
                <a:cs typeface="Times New Roman" panose="02020603050405020304" pitchFamily="18" charset="0"/>
              </a:rPr>
              <a:t> client side than DOQ, but harder on the server side as it needs to process HTTPS headers</a:t>
            </a:r>
            <a:endParaRPr lang="en-C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C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3383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EC082-DDA3-3785-C883-2EFEB4B0F2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9072" y="300557"/>
            <a:ext cx="10515600" cy="421895"/>
          </a:xfrm>
        </p:spPr>
        <p:txBody>
          <a:bodyPr>
            <a:noAutofit/>
          </a:bodyPr>
          <a:lstStyle/>
          <a:p>
            <a:pPr algn="ctr"/>
            <a:r>
              <a:rPr lang="en-US" sz="2800" dirty="0" err="1"/>
              <a:t>DNSCrypt</a:t>
            </a:r>
            <a:r>
              <a:rPr lang="en-US" sz="2800" dirty="0"/>
              <a:t> Protocol Interactions: Version 2</a:t>
            </a:r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BD04CF6C-C235-725B-DC12-794299B6512B}"/>
              </a:ext>
            </a:extLst>
          </p:cNvPr>
          <p:cNvSpPr/>
          <p:nvPr/>
        </p:nvSpPr>
        <p:spPr>
          <a:xfrm>
            <a:off x="615475" y="1354443"/>
            <a:ext cx="3410462" cy="327008"/>
          </a:xfrm>
          <a:custGeom>
            <a:avLst/>
            <a:gdLst>
              <a:gd name="connsiteX0" fmla="*/ 0 w 3432628"/>
              <a:gd name="connsiteY0" fmla="*/ 50282 h 502823"/>
              <a:gd name="connsiteX1" fmla="*/ 50282 w 3432628"/>
              <a:gd name="connsiteY1" fmla="*/ 0 h 502823"/>
              <a:gd name="connsiteX2" fmla="*/ 3382346 w 3432628"/>
              <a:gd name="connsiteY2" fmla="*/ 0 h 502823"/>
              <a:gd name="connsiteX3" fmla="*/ 3432628 w 3432628"/>
              <a:gd name="connsiteY3" fmla="*/ 50282 h 502823"/>
              <a:gd name="connsiteX4" fmla="*/ 3432628 w 3432628"/>
              <a:gd name="connsiteY4" fmla="*/ 452541 h 502823"/>
              <a:gd name="connsiteX5" fmla="*/ 3382346 w 3432628"/>
              <a:gd name="connsiteY5" fmla="*/ 502823 h 502823"/>
              <a:gd name="connsiteX6" fmla="*/ 50282 w 3432628"/>
              <a:gd name="connsiteY6" fmla="*/ 502823 h 502823"/>
              <a:gd name="connsiteX7" fmla="*/ 0 w 3432628"/>
              <a:gd name="connsiteY7" fmla="*/ 452541 h 502823"/>
              <a:gd name="connsiteX8" fmla="*/ 0 w 3432628"/>
              <a:gd name="connsiteY8" fmla="*/ 50282 h 502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2628" h="502823">
                <a:moveTo>
                  <a:pt x="0" y="50282"/>
                </a:moveTo>
                <a:cubicBezTo>
                  <a:pt x="0" y="22512"/>
                  <a:pt x="22512" y="0"/>
                  <a:pt x="50282" y="0"/>
                </a:cubicBezTo>
                <a:lnTo>
                  <a:pt x="3382346" y="0"/>
                </a:lnTo>
                <a:cubicBezTo>
                  <a:pt x="3410116" y="0"/>
                  <a:pt x="3432628" y="22512"/>
                  <a:pt x="3432628" y="50282"/>
                </a:cubicBezTo>
                <a:lnTo>
                  <a:pt x="3432628" y="452541"/>
                </a:lnTo>
                <a:cubicBezTo>
                  <a:pt x="3432628" y="480311"/>
                  <a:pt x="3410116" y="502823"/>
                  <a:pt x="3382346" y="502823"/>
                </a:cubicBezTo>
                <a:lnTo>
                  <a:pt x="50282" y="502823"/>
                </a:lnTo>
                <a:cubicBezTo>
                  <a:pt x="22512" y="502823"/>
                  <a:pt x="0" y="480311"/>
                  <a:pt x="0" y="452541"/>
                </a:cubicBezTo>
                <a:lnTo>
                  <a:pt x="0" y="5028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637" tIns="56637" rIns="56637" bIns="56637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Generate Short Term Key Pair</a:t>
            </a:r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F4CEEBA7-977C-E0BF-A9AC-0261C787D748}"/>
              </a:ext>
            </a:extLst>
          </p:cNvPr>
          <p:cNvSpPr/>
          <p:nvPr/>
        </p:nvSpPr>
        <p:spPr>
          <a:xfrm rot="16200000">
            <a:off x="6013832" y="-1191919"/>
            <a:ext cx="84501" cy="7135636"/>
          </a:xfrm>
          <a:custGeom>
            <a:avLst/>
            <a:gdLst>
              <a:gd name="connsiteX0" fmla="*/ 0 w 1231430"/>
              <a:gd name="connsiteY0" fmla="*/ 22777 h 113887"/>
              <a:gd name="connsiteX1" fmla="*/ 1174487 w 1231430"/>
              <a:gd name="connsiteY1" fmla="*/ 22777 h 113887"/>
              <a:gd name="connsiteX2" fmla="*/ 1174487 w 1231430"/>
              <a:gd name="connsiteY2" fmla="*/ 0 h 113887"/>
              <a:gd name="connsiteX3" fmla="*/ 1231430 w 1231430"/>
              <a:gd name="connsiteY3" fmla="*/ 56944 h 113887"/>
              <a:gd name="connsiteX4" fmla="*/ 1174487 w 1231430"/>
              <a:gd name="connsiteY4" fmla="*/ 113887 h 113887"/>
              <a:gd name="connsiteX5" fmla="*/ 1174487 w 1231430"/>
              <a:gd name="connsiteY5" fmla="*/ 91110 h 113887"/>
              <a:gd name="connsiteX6" fmla="*/ 0 w 1231430"/>
              <a:gd name="connsiteY6" fmla="*/ 91110 h 113887"/>
              <a:gd name="connsiteX7" fmla="*/ 0 w 1231430"/>
              <a:gd name="connsiteY7" fmla="*/ 22777 h 11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1430" h="113887">
                <a:moveTo>
                  <a:pt x="985145" y="0"/>
                </a:moveTo>
                <a:lnTo>
                  <a:pt x="985145" y="108621"/>
                </a:lnTo>
                <a:lnTo>
                  <a:pt x="1231425" y="108621"/>
                </a:lnTo>
                <a:lnTo>
                  <a:pt x="615710" y="113887"/>
                </a:lnTo>
                <a:lnTo>
                  <a:pt x="5" y="108621"/>
                </a:lnTo>
                <a:lnTo>
                  <a:pt x="246285" y="108621"/>
                </a:lnTo>
                <a:lnTo>
                  <a:pt x="246285" y="0"/>
                </a:lnTo>
                <a:lnTo>
                  <a:pt x="985145" y="0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77" tIns="1" rIns="22778" bIns="34166" numCol="1" spcCol="1270" anchor="ctr" anchorCtr="0">
            <a:noAutofit/>
          </a:bodyPr>
          <a:lstStyle/>
          <a:p>
            <a:pPr marL="0" lvl="0" indent="0" algn="ctr" defTabSz="2444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500" kern="1200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B5885027-70F0-3FB0-48DD-07D619A91471}"/>
              </a:ext>
            </a:extLst>
          </p:cNvPr>
          <p:cNvSpPr/>
          <p:nvPr/>
        </p:nvSpPr>
        <p:spPr>
          <a:xfrm>
            <a:off x="615474" y="3180871"/>
            <a:ext cx="3410462" cy="679142"/>
          </a:xfrm>
          <a:custGeom>
            <a:avLst/>
            <a:gdLst>
              <a:gd name="connsiteX0" fmla="*/ 0 w 3432628"/>
              <a:gd name="connsiteY0" fmla="*/ 67914 h 679142"/>
              <a:gd name="connsiteX1" fmla="*/ 67914 w 3432628"/>
              <a:gd name="connsiteY1" fmla="*/ 0 h 679142"/>
              <a:gd name="connsiteX2" fmla="*/ 3364714 w 3432628"/>
              <a:gd name="connsiteY2" fmla="*/ 0 h 679142"/>
              <a:gd name="connsiteX3" fmla="*/ 3432628 w 3432628"/>
              <a:gd name="connsiteY3" fmla="*/ 67914 h 679142"/>
              <a:gd name="connsiteX4" fmla="*/ 3432628 w 3432628"/>
              <a:gd name="connsiteY4" fmla="*/ 611228 h 679142"/>
              <a:gd name="connsiteX5" fmla="*/ 3364714 w 3432628"/>
              <a:gd name="connsiteY5" fmla="*/ 679142 h 679142"/>
              <a:gd name="connsiteX6" fmla="*/ 67914 w 3432628"/>
              <a:gd name="connsiteY6" fmla="*/ 679142 h 679142"/>
              <a:gd name="connsiteX7" fmla="*/ 0 w 3432628"/>
              <a:gd name="connsiteY7" fmla="*/ 611228 h 679142"/>
              <a:gd name="connsiteX8" fmla="*/ 0 w 3432628"/>
              <a:gd name="connsiteY8" fmla="*/ 67914 h 679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2628" h="679142">
                <a:moveTo>
                  <a:pt x="0" y="67914"/>
                </a:moveTo>
                <a:cubicBezTo>
                  <a:pt x="0" y="30406"/>
                  <a:pt x="30406" y="0"/>
                  <a:pt x="67914" y="0"/>
                </a:cubicBezTo>
                <a:lnTo>
                  <a:pt x="3364714" y="0"/>
                </a:lnTo>
                <a:cubicBezTo>
                  <a:pt x="3402222" y="0"/>
                  <a:pt x="3432628" y="30406"/>
                  <a:pt x="3432628" y="67914"/>
                </a:cubicBezTo>
                <a:lnTo>
                  <a:pt x="3432628" y="611228"/>
                </a:lnTo>
                <a:cubicBezTo>
                  <a:pt x="3432628" y="648736"/>
                  <a:pt x="3402222" y="679142"/>
                  <a:pt x="3364714" y="679142"/>
                </a:cubicBezTo>
                <a:lnTo>
                  <a:pt x="67914" y="679142"/>
                </a:lnTo>
                <a:cubicBezTo>
                  <a:pt x="30406" y="679142"/>
                  <a:pt x="0" y="648736"/>
                  <a:pt x="0" y="611228"/>
                </a:cubicBezTo>
                <a:lnTo>
                  <a:pt x="0" y="6791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801" tIns="61801" rIns="61801" bIns="61801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100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Verify signature, select a certificate, generate shared key, encrypt query </a:t>
            </a:r>
            <a:endParaRPr lang="en-US" sz="1100" kern="1200" dirty="0">
              <a:solidFill>
                <a:prstClr val="white"/>
              </a:solidFill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A1213D67-0F5B-74D2-4BFC-291BBEE43D09}"/>
              </a:ext>
            </a:extLst>
          </p:cNvPr>
          <p:cNvSpPr/>
          <p:nvPr/>
        </p:nvSpPr>
        <p:spPr>
          <a:xfrm>
            <a:off x="613457" y="6018179"/>
            <a:ext cx="3410462" cy="421894"/>
          </a:xfrm>
          <a:custGeom>
            <a:avLst/>
            <a:gdLst>
              <a:gd name="connsiteX0" fmla="*/ 0 w 3432628"/>
              <a:gd name="connsiteY0" fmla="*/ 42189 h 421894"/>
              <a:gd name="connsiteX1" fmla="*/ 42189 w 3432628"/>
              <a:gd name="connsiteY1" fmla="*/ 0 h 421894"/>
              <a:gd name="connsiteX2" fmla="*/ 3390439 w 3432628"/>
              <a:gd name="connsiteY2" fmla="*/ 0 h 421894"/>
              <a:gd name="connsiteX3" fmla="*/ 3432628 w 3432628"/>
              <a:gd name="connsiteY3" fmla="*/ 42189 h 421894"/>
              <a:gd name="connsiteX4" fmla="*/ 3432628 w 3432628"/>
              <a:gd name="connsiteY4" fmla="*/ 379705 h 421894"/>
              <a:gd name="connsiteX5" fmla="*/ 3390439 w 3432628"/>
              <a:gd name="connsiteY5" fmla="*/ 421894 h 421894"/>
              <a:gd name="connsiteX6" fmla="*/ 42189 w 3432628"/>
              <a:gd name="connsiteY6" fmla="*/ 421894 h 421894"/>
              <a:gd name="connsiteX7" fmla="*/ 0 w 3432628"/>
              <a:gd name="connsiteY7" fmla="*/ 379705 h 421894"/>
              <a:gd name="connsiteX8" fmla="*/ 0 w 3432628"/>
              <a:gd name="connsiteY8" fmla="*/ 42189 h 421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2628" h="421894">
                <a:moveTo>
                  <a:pt x="0" y="42189"/>
                </a:moveTo>
                <a:cubicBezTo>
                  <a:pt x="0" y="18889"/>
                  <a:pt x="18889" y="0"/>
                  <a:pt x="42189" y="0"/>
                </a:cubicBezTo>
                <a:lnTo>
                  <a:pt x="3390439" y="0"/>
                </a:lnTo>
                <a:cubicBezTo>
                  <a:pt x="3413739" y="0"/>
                  <a:pt x="3432628" y="18889"/>
                  <a:pt x="3432628" y="42189"/>
                </a:cubicBezTo>
                <a:lnTo>
                  <a:pt x="3432628" y="379705"/>
                </a:lnTo>
                <a:cubicBezTo>
                  <a:pt x="3432628" y="403005"/>
                  <a:pt x="3413739" y="421894"/>
                  <a:pt x="3390439" y="421894"/>
                </a:cubicBezTo>
                <a:lnTo>
                  <a:pt x="42189" y="421894"/>
                </a:lnTo>
                <a:cubicBezTo>
                  <a:pt x="18889" y="421894"/>
                  <a:pt x="0" y="403005"/>
                  <a:pt x="0" y="379705"/>
                </a:cubicBezTo>
                <a:lnTo>
                  <a:pt x="0" y="4218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267" tIns="54267" rIns="54267" bIns="54267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kern="1200" dirty="0">
                <a:solidFill>
                  <a:prstClr val="white"/>
                </a:solidFill>
                <a:latin typeface="Calibri" panose="020F0502020204030204"/>
                <a:ea typeface="+mn-ea"/>
                <a:cs typeface="+mn-cs"/>
              </a:rPr>
              <a:t>Decrypt response, verify MAC</a:t>
            </a:r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19788220-C463-3BAD-632A-41E3CE54606B}"/>
              </a:ext>
            </a:extLst>
          </p:cNvPr>
          <p:cNvSpPr/>
          <p:nvPr/>
        </p:nvSpPr>
        <p:spPr>
          <a:xfrm>
            <a:off x="7917934" y="1354443"/>
            <a:ext cx="3432628" cy="327008"/>
          </a:xfrm>
          <a:custGeom>
            <a:avLst/>
            <a:gdLst>
              <a:gd name="connsiteX0" fmla="*/ 0 w 3432628"/>
              <a:gd name="connsiteY0" fmla="*/ 50282 h 502823"/>
              <a:gd name="connsiteX1" fmla="*/ 50282 w 3432628"/>
              <a:gd name="connsiteY1" fmla="*/ 0 h 502823"/>
              <a:gd name="connsiteX2" fmla="*/ 3382346 w 3432628"/>
              <a:gd name="connsiteY2" fmla="*/ 0 h 502823"/>
              <a:gd name="connsiteX3" fmla="*/ 3432628 w 3432628"/>
              <a:gd name="connsiteY3" fmla="*/ 50282 h 502823"/>
              <a:gd name="connsiteX4" fmla="*/ 3432628 w 3432628"/>
              <a:gd name="connsiteY4" fmla="*/ 452541 h 502823"/>
              <a:gd name="connsiteX5" fmla="*/ 3382346 w 3432628"/>
              <a:gd name="connsiteY5" fmla="*/ 502823 h 502823"/>
              <a:gd name="connsiteX6" fmla="*/ 50282 w 3432628"/>
              <a:gd name="connsiteY6" fmla="*/ 502823 h 502823"/>
              <a:gd name="connsiteX7" fmla="*/ 0 w 3432628"/>
              <a:gd name="connsiteY7" fmla="*/ 452541 h 502823"/>
              <a:gd name="connsiteX8" fmla="*/ 0 w 3432628"/>
              <a:gd name="connsiteY8" fmla="*/ 50282 h 502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2628" h="502823">
                <a:moveTo>
                  <a:pt x="0" y="50282"/>
                </a:moveTo>
                <a:cubicBezTo>
                  <a:pt x="0" y="22512"/>
                  <a:pt x="22512" y="0"/>
                  <a:pt x="50282" y="0"/>
                </a:cubicBezTo>
                <a:lnTo>
                  <a:pt x="3382346" y="0"/>
                </a:lnTo>
                <a:cubicBezTo>
                  <a:pt x="3410116" y="0"/>
                  <a:pt x="3432628" y="22512"/>
                  <a:pt x="3432628" y="50282"/>
                </a:cubicBezTo>
                <a:lnTo>
                  <a:pt x="3432628" y="452541"/>
                </a:lnTo>
                <a:cubicBezTo>
                  <a:pt x="3432628" y="480311"/>
                  <a:pt x="3410116" y="502823"/>
                  <a:pt x="3382346" y="502823"/>
                </a:cubicBezTo>
                <a:lnTo>
                  <a:pt x="50282" y="502823"/>
                </a:lnTo>
                <a:cubicBezTo>
                  <a:pt x="22512" y="502823"/>
                  <a:pt x="0" y="480311"/>
                  <a:pt x="0" y="452541"/>
                </a:cubicBezTo>
                <a:lnTo>
                  <a:pt x="0" y="50282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6637" tIns="56637" rIns="56637" bIns="56637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kern="1200" dirty="0"/>
              <a:t>Generate Short Term Key Pair</a:t>
            </a:r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908E8DC3-883B-9964-B748-7C8DF0600EEA}"/>
              </a:ext>
            </a:extLst>
          </p:cNvPr>
          <p:cNvSpPr/>
          <p:nvPr/>
        </p:nvSpPr>
        <p:spPr>
          <a:xfrm>
            <a:off x="7917933" y="1854928"/>
            <a:ext cx="3432628" cy="327008"/>
          </a:xfrm>
          <a:custGeom>
            <a:avLst/>
            <a:gdLst>
              <a:gd name="connsiteX0" fmla="*/ 0 w 3432628"/>
              <a:gd name="connsiteY0" fmla="*/ 67914 h 679142"/>
              <a:gd name="connsiteX1" fmla="*/ 67914 w 3432628"/>
              <a:gd name="connsiteY1" fmla="*/ 0 h 679142"/>
              <a:gd name="connsiteX2" fmla="*/ 3364714 w 3432628"/>
              <a:gd name="connsiteY2" fmla="*/ 0 h 679142"/>
              <a:gd name="connsiteX3" fmla="*/ 3432628 w 3432628"/>
              <a:gd name="connsiteY3" fmla="*/ 67914 h 679142"/>
              <a:gd name="connsiteX4" fmla="*/ 3432628 w 3432628"/>
              <a:gd name="connsiteY4" fmla="*/ 611228 h 679142"/>
              <a:gd name="connsiteX5" fmla="*/ 3364714 w 3432628"/>
              <a:gd name="connsiteY5" fmla="*/ 679142 h 679142"/>
              <a:gd name="connsiteX6" fmla="*/ 67914 w 3432628"/>
              <a:gd name="connsiteY6" fmla="*/ 679142 h 679142"/>
              <a:gd name="connsiteX7" fmla="*/ 0 w 3432628"/>
              <a:gd name="connsiteY7" fmla="*/ 611228 h 679142"/>
              <a:gd name="connsiteX8" fmla="*/ 0 w 3432628"/>
              <a:gd name="connsiteY8" fmla="*/ 67914 h 679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2628" h="679142">
                <a:moveTo>
                  <a:pt x="0" y="67914"/>
                </a:moveTo>
                <a:cubicBezTo>
                  <a:pt x="0" y="30406"/>
                  <a:pt x="30406" y="0"/>
                  <a:pt x="67914" y="0"/>
                </a:cubicBezTo>
                <a:lnTo>
                  <a:pt x="3364714" y="0"/>
                </a:lnTo>
                <a:cubicBezTo>
                  <a:pt x="3402222" y="0"/>
                  <a:pt x="3432628" y="30406"/>
                  <a:pt x="3432628" y="67914"/>
                </a:cubicBezTo>
                <a:lnTo>
                  <a:pt x="3432628" y="611228"/>
                </a:lnTo>
                <a:cubicBezTo>
                  <a:pt x="3432628" y="648736"/>
                  <a:pt x="3402222" y="679142"/>
                  <a:pt x="3364714" y="679142"/>
                </a:cubicBezTo>
                <a:lnTo>
                  <a:pt x="67914" y="679142"/>
                </a:lnTo>
                <a:cubicBezTo>
                  <a:pt x="30406" y="679142"/>
                  <a:pt x="0" y="648736"/>
                  <a:pt x="0" y="611228"/>
                </a:cubicBezTo>
                <a:lnTo>
                  <a:pt x="0" y="67914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61801" tIns="61801" rIns="61801" bIns="61801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CA" sz="1100" kern="1200" dirty="0"/>
              <a:t>Publish certificate with signed short-term public key</a:t>
            </a:r>
            <a:endParaRPr lang="en-US" sz="1100" kern="1200" dirty="0"/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41ADC57D-CDC0-1C64-DA61-03D607F683D1}"/>
              </a:ext>
            </a:extLst>
          </p:cNvPr>
          <p:cNvSpPr/>
          <p:nvPr/>
        </p:nvSpPr>
        <p:spPr>
          <a:xfrm>
            <a:off x="7917933" y="4370962"/>
            <a:ext cx="3432628" cy="421894"/>
          </a:xfrm>
          <a:custGeom>
            <a:avLst/>
            <a:gdLst>
              <a:gd name="connsiteX0" fmla="*/ 0 w 3432628"/>
              <a:gd name="connsiteY0" fmla="*/ 42189 h 421894"/>
              <a:gd name="connsiteX1" fmla="*/ 42189 w 3432628"/>
              <a:gd name="connsiteY1" fmla="*/ 0 h 421894"/>
              <a:gd name="connsiteX2" fmla="*/ 3390439 w 3432628"/>
              <a:gd name="connsiteY2" fmla="*/ 0 h 421894"/>
              <a:gd name="connsiteX3" fmla="*/ 3432628 w 3432628"/>
              <a:gd name="connsiteY3" fmla="*/ 42189 h 421894"/>
              <a:gd name="connsiteX4" fmla="*/ 3432628 w 3432628"/>
              <a:gd name="connsiteY4" fmla="*/ 379705 h 421894"/>
              <a:gd name="connsiteX5" fmla="*/ 3390439 w 3432628"/>
              <a:gd name="connsiteY5" fmla="*/ 421894 h 421894"/>
              <a:gd name="connsiteX6" fmla="*/ 42189 w 3432628"/>
              <a:gd name="connsiteY6" fmla="*/ 421894 h 421894"/>
              <a:gd name="connsiteX7" fmla="*/ 0 w 3432628"/>
              <a:gd name="connsiteY7" fmla="*/ 379705 h 421894"/>
              <a:gd name="connsiteX8" fmla="*/ 0 w 3432628"/>
              <a:gd name="connsiteY8" fmla="*/ 42189 h 421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32628" h="421894">
                <a:moveTo>
                  <a:pt x="0" y="42189"/>
                </a:moveTo>
                <a:cubicBezTo>
                  <a:pt x="0" y="18889"/>
                  <a:pt x="18889" y="0"/>
                  <a:pt x="42189" y="0"/>
                </a:cubicBezTo>
                <a:lnTo>
                  <a:pt x="3390439" y="0"/>
                </a:lnTo>
                <a:cubicBezTo>
                  <a:pt x="3413739" y="0"/>
                  <a:pt x="3432628" y="18889"/>
                  <a:pt x="3432628" y="42189"/>
                </a:cubicBezTo>
                <a:lnTo>
                  <a:pt x="3432628" y="379705"/>
                </a:lnTo>
                <a:cubicBezTo>
                  <a:pt x="3432628" y="403005"/>
                  <a:pt x="3413739" y="421894"/>
                  <a:pt x="3390439" y="421894"/>
                </a:cubicBezTo>
                <a:lnTo>
                  <a:pt x="42189" y="421894"/>
                </a:lnTo>
                <a:cubicBezTo>
                  <a:pt x="18889" y="421894"/>
                  <a:pt x="0" y="403005"/>
                  <a:pt x="0" y="379705"/>
                </a:cubicBezTo>
                <a:lnTo>
                  <a:pt x="0" y="42189"/>
                </a:lnTo>
                <a:close/>
              </a:path>
            </a:pathLst>
          </a:cu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54267" tIns="54267" rIns="54267" bIns="54267" numCol="1" spcCol="1270" anchor="ctr" anchorCtr="0">
            <a:noAutofit/>
          </a:bodyPr>
          <a:lstStyle/>
          <a:p>
            <a:pPr marL="0" lvl="0" indent="0" algn="ctr" defTabSz="4889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en-US" sz="1100" kern="1200" dirty="0"/>
              <a:t>Generate shared key, decrypt query, verify MAC, resolve query, encrypt response</a:t>
            </a:r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9A7BB6D6-15DA-DFFA-E617-1353028D2CBC}"/>
              </a:ext>
            </a:extLst>
          </p:cNvPr>
          <p:cNvSpPr/>
          <p:nvPr/>
        </p:nvSpPr>
        <p:spPr>
          <a:xfrm>
            <a:off x="2320705" y="1710560"/>
            <a:ext cx="113888" cy="1441202"/>
          </a:xfrm>
          <a:custGeom>
            <a:avLst/>
            <a:gdLst>
              <a:gd name="connsiteX0" fmla="*/ 0 w 1231430"/>
              <a:gd name="connsiteY0" fmla="*/ 22777 h 113887"/>
              <a:gd name="connsiteX1" fmla="*/ 1174487 w 1231430"/>
              <a:gd name="connsiteY1" fmla="*/ 22777 h 113887"/>
              <a:gd name="connsiteX2" fmla="*/ 1174487 w 1231430"/>
              <a:gd name="connsiteY2" fmla="*/ 0 h 113887"/>
              <a:gd name="connsiteX3" fmla="*/ 1231430 w 1231430"/>
              <a:gd name="connsiteY3" fmla="*/ 56944 h 113887"/>
              <a:gd name="connsiteX4" fmla="*/ 1174487 w 1231430"/>
              <a:gd name="connsiteY4" fmla="*/ 113887 h 113887"/>
              <a:gd name="connsiteX5" fmla="*/ 1174487 w 1231430"/>
              <a:gd name="connsiteY5" fmla="*/ 91110 h 113887"/>
              <a:gd name="connsiteX6" fmla="*/ 0 w 1231430"/>
              <a:gd name="connsiteY6" fmla="*/ 91110 h 113887"/>
              <a:gd name="connsiteX7" fmla="*/ 0 w 1231430"/>
              <a:gd name="connsiteY7" fmla="*/ 22777 h 11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1430" h="113887">
                <a:moveTo>
                  <a:pt x="985145" y="0"/>
                </a:moveTo>
                <a:lnTo>
                  <a:pt x="985145" y="108621"/>
                </a:lnTo>
                <a:lnTo>
                  <a:pt x="1231425" y="108621"/>
                </a:lnTo>
                <a:lnTo>
                  <a:pt x="615710" y="113887"/>
                </a:lnTo>
                <a:lnTo>
                  <a:pt x="5" y="108621"/>
                </a:lnTo>
                <a:lnTo>
                  <a:pt x="246285" y="108621"/>
                </a:lnTo>
                <a:lnTo>
                  <a:pt x="246285" y="0"/>
                </a:lnTo>
                <a:lnTo>
                  <a:pt x="985145" y="0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77" tIns="1" rIns="22778" bIns="34166" numCol="1" spcCol="1270" anchor="ctr" anchorCtr="0">
            <a:noAutofit/>
          </a:bodyPr>
          <a:lstStyle/>
          <a:p>
            <a:pPr marL="0" lvl="0" indent="0" algn="ctr" defTabSz="2444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500" kern="1200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752327B5-4A32-76A1-B1DA-47F873052596}"/>
              </a:ext>
            </a:extLst>
          </p:cNvPr>
          <p:cNvSpPr/>
          <p:nvPr/>
        </p:nvSpPr>
        <p:spPr>
          <a:xfrm>
            <a:off x="9620628" y="2197723"/>
            <a:ext cx="113888" cy="2173239"/>
          </a:xfrm>
          <a:custGeom>
            <a:avLst/>
            <a:gdLst>
              <a:gd name="connsiteX0" fmla="*/ 0 w 1231430"/>
              <a:gd name="connsiteY0" fmla="*/ 22777 h 113887"/>
              <a:gd name="connsiteX1" fmla="*/ 1174487 w 1231430"/>
              <a:gd name="connsiteY1" fmla="*/ 22777 h 113887"/>
              <a:gd name="connsiteX2" fmla="*/ 1174487 w 1231430"/>
              <a:gd name="connsiteY2" fmla="*/ 0 h 113887"/>
              <a:gd name="connsiteX3" fmla="*/ 1231430 w 1231430"/>
              <a:gd name="connsiteY3" fmla="*/ 56944 h 113887"/>
              <a:gd name="connsiteX4" fmla="*/ 1174487 w 1231430"/>
              <a:gd name="connsiteY4" fmla="*/ 113887 h 113887"/>
              <a:gd name="connsiteX5" fmla="*/ 1174487 w 1231430"/>
              <a:gd name="connsiteY5" fmla="*/ 91110 h 113887"/>
              <a:gd name="connsiteX6" fmla="*/ 0 w 1231430"/>
              <a:gd name="connsiteY6" fmla="*/ 91110 h 113887"/>
              <a:gd name="connsiteX7" fmla="*/ 0 w 1231430"/>
              <a:gd name="connsiteY7" fmla="*/ 22777 h 11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1430" h="113887">
                <a:moveTo>
                  <a:pt x="985145" y="0"/>
                </a:moveTo>
                <a:lnTo>
                  <a:pt x="985145" y="108621"/>
                </a:lnTo>
                <a:lnTo>
                  <a:pt x="1231425" y="108621"/>
                </a:lnTo>
                <a:lnTo>
                  <a:pt x="615710" y="113887"/>
                </a:lnTo>
                <a:lnTo>
                  <a:pt x="5" y="108621"/>
                </a:lnTo>
                <a:lnTo>
                  <a:pt x="246285" y="108621"/>
                </a:lnTo>
                <a:lnTo>
                  <a:pt x="246285" y="0"/>
                </a:lnTo>
                <a:lnTo>
                  <a:pt x="985145" y="0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77" tIns="1" rIns="22778" bIns="34166" numCol="1" spcCol="1270" anchor="ctr" anchorCtr="0">
            <a:noAutofit/>
          </a:bodyPr>
          <a:lstStyle/>
          <a:p>
            <a:pPr marL="0" lvl="0" indent="0" algn="ctr" defTabSz="2444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500" kern="120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25BA892-4D94-8906-2C0B-7E375D9993FA}"/>
              </a:ext>
            </a:extLst>
          </p:cNvPr>
          <p:cNvSpPr txBox="1"/>
          <p:nvPr/>
        </p:nvSpPr>
        <p:spPr>
          <a:xfrm>
            <a:off x="5323264" y="1748262"/>
            <a:ext cx="1647217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" panose="020F0502020204030204"/>
              </a:rPr>
              <a:t>Certificate Request</a:t>
            </a:r>
          </a:p>
          <a:p>
            <a:r>
              <a:rPr lang="en-US" sz="1100" dirty="0">
                <a:latin typeface="Calibri" panose="020F0502020204030204"/>
              </a:rPr>
              <a:t>Protocol version</a:t>
            </a:r>
          </a:p>
          <a:p>
            <a:r>
              <a:rPr lang="en-US" sz="1100" dirty="0">
                <a:latin typeface="Calibri" panose="020F0502020204030204"/>
              </a:rPr>
              <a:t>Provider name</a:t>
            </a:r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7E05D99C-1993-7BA7-18FB-D2C842459889}"/>
              </a:ext>
            </a:extLst>
          </p:cNvPr>
          <p:cNvSpPr/>
          <p:nvPr/>
        </p:nvSpPr>
        <p:spPr>
          <a:xfrm rot="5400000">
            <a:off x="6017370" y="-669446"/>
            <a:ext cx="84502" cy="7122018"/>
          </a:xfrm>
          <a:custGeom>
            <a:avLst/>
            <a:gdLst>
              <a:gd name="connsiteX0" fmla="*/ 0 w 1231430"/>
              <a:gd name="connsiteY0" fmla="*/ 22777 h 113887"/>
              <a:gd name="connsiteX1" fmla="*/ 1174487 w 1231430"/>
              <a:gd name="connsiteY1" fmla="*/ 22777 h 113887"/>
              <a:gd name="connsiteX2" fmla="*/ 1174487 w 1231430"/>
              <a:gd name="connsiteY2" fmla="*/ 0 h 113887"/>
              <a:gd name="connsiteX3" fmla="*/ 1231430 w 1231430"/>
              <a:gd name="connsiteY3" fmla="*/ 56944 h 113887"/>
              <a:gd name="connsiteX4" fmla="*/ 1174487 w 1231430"/>
              <a:gd name="connsiteY4" fmla="*/ 113887 h 113887"/>
              <a:gd name="connsiteX5" fmla="*/ 1174487 w 1231430"/>
              <a:gd name="connsiteY5" fmla="*/ 91110 h 113887"/>
              <a:gd name="connsiteX6" fmla="*/ 0 w 1231430"/>
              <a:gd name="connsiteY6" fmla="*/ 91110 h 113887"/>
              <a:gd name="connsiteX7" fmla="*/ 0 w 1231430"/>
              <a:gd name="connsiteY7" fmla="*/ 22777 h 11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1430" h="113887">
                <a:moveTo>
                  <a:pt x="985145" y="0"/>
                </a:moveTo>
                <a:lnTo>
                  <a:pt x="985145" y="108621"/>
                </a:lnTo>
                <a:lnTo>
                  <a:pt x="1231425" y="108621"/>
                </a:lnTo>
                <a:lnTo>
                  <a:pt x="615710" y="113887"/>
                </a:lnTo>
                <a:lnTo>
                  <a:pt x="5" y="108621"/>
                </a:lnTo>
                <a:lnTo>
                  <a:pt x="246285" y="108621"/>
                </a:lnTo>
                <a:lnTo>
                  <a:pt x="246285" y="0"/>
                </a:lnTo>
                <a:lnTo>
                  <a:pt x="985145" y="0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77" tIns="1" rIns="22778" bIns="34166" numCol="1" spcCol="1270" anchor="ctr" anchorCtr="0">
            <a:noAutofit/>
          </a:bodyPr>
          <a:lstStyle/>
          <a:p>
            <a:pPr marL="0" lvl="0" indent="0" algn="ctr" defTabSz="2444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500" kern="120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2528BE1-6F19-EAA2-0AA4-7987FB82C791}"/>
              </a:ext>
            </a:extLst>
          </p:cNvPr>
          <p:cNvSpPr txBox="1"/>
          <p:nvPr/>
        </p:nvSpPr>
        <p:spPr>
          <a:xfrm>
            <a:off x="4900097" y="2418150"/>
            <a:ext cx="23086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" panose="020F0502020204030204"/>
              </a:rPr>
              <a:t>Response for Certificate Request</a:t>
            </a:r>
          </a:p>
          <a:p>
            <a:r>
              <a:rPr lang="en-US" sz="1100" dirty="0">
                <a:latin typeface="Calibri" panose="020F0502020204030204"/>
              </a:rPr>
              <a:t>Signed Certificate</a:t>
            </a:r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99F998CD-2468-91F2-E08E-C88AA9858709}"/>
              </a:ext>
            </a:extLst>
          </p:cNvPr>
          <p:cNvSpPr/>
          <p:nvPr/>
        </p:nvSpPr>
        <p:spPr>
          <a:xfrm>
            <a:off x="2320705" y="3930580"/>
            <a:ext cx="99486" cy="2087599"/>
          </a:xfrm>
          <a:custGeom>
            <a:avLst/>
            <a:gdLst>
              <a:gd name="connsiteX0" fmla="*/ 0 w 1231430"/>
              <a:gd name="connsiteY0" fmla="*/ 22777 h 113887"/>
              <a:gd name="connsiteX1" fmla="*/ 1174487 w 1231430"/>
              <a:gd name="connsiteY1" fmla="*/ 22777 h 113887"/>
              <a:gd name="connsiteX2" fmla="*/ 1174487 w 1231430"/>
              <a:gd name="connsiteY2" fmla="*/ 0 h 113887"/>
              <a:gd name="connsiteX3" fmla="*/ 1231430 w 1231430"/>
              <a:gd name="connsiteY3" fmla="*/ 56944 h 113887"/>
              <a:gd name="connsiteX4" fmla="*/ 1174487 w 1231430"/>
              <a:gd name="connsiteY4" fmla="*/ 113887 h 113887"/>
              <a:gd name="connsiteX5" fmla="*/ 1174487 w 1231430"/>
              <a:gd name="connsiteY5" fmla="*/ 91110 h 113887"/>
              <a:gd name="connsiteX6" fmla="*/ 0 w 1231430"/>
              <a:gd name="connsiteY6" fmla="*/ 91110 h 113887"/>
              <a:gd name="connsiteX7" fmla="*/ 0 w 1231430"/>
              <a:gd name="connsiteY7" fmla="*/ 22777 h 11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1430" h="113887">
                <a:moveTo>
                  <a:pt x="985145" y="0"/>
                </a:moveTo>
                <a:lnTo>
                  <a:pt x="985145" y="108621"/>
                </a:lnTo>
                <a:lnTo>
                  <a:pt x="1231425" y="108621"/>
                </a:lnTo>
                <a:lnTo>
                  <a:pt x="615710" y="113887"/>
                </a:lnTo>
                <a:lnTo>
                  <a:pt x="5" y="108621"/>
                </a:lnTo>
                <a:lnTo>
                  <a:pt x="246285" y="108621"/>
                </a:lnTo>
                <a:lnTo>
                  <a:pt x="246285" y="0"/>
                </a:lnTo>
                <a:lnTo>
                  <a:pt x="985145" y="0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77" tIns="1" rIns="22778" bIns="34166" numCol="1" spcCol="1270" anchor="ctr" anchorCtr="0">
            <a:noAutofit/>
          </a:bodyPr>
          <a:lstStyle/>
          <a:p>
            <a:pPr marL="0" lvl="0" indent="0" algn="ctr" defTabSz="2444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500" kern="1200"/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3DB10E71-150E-452E-56B6-92028C9E849B}"/>
              </a:ext>
            </a:extLst>
          </p:cNvPr>
          <p:cNvSpPr/>
          <p:nvPr/>
        </p:nvSpPr>
        <p:spPr>
          <a:xfrm rot="16200000">
            <a:off x="6024179" y="506810"/>
            <a:ext cx="84501" cy="7135636"/>
          </a:xfrm>
          <a:custGeom>
            <a:avLst/>
            <a:gdLst>
              <a:gd name="connsiteX0" fmla="*/ 0 w 1231430"/>
              <a:gd name="connsiteY0" fmla="*/ 22777 h 113887"/>
              <a:gd name="connsiteX1" fmla="*/ 1174487 w 1231430"/>
              <a:gd name="connsiteY1" fmla="*/ 22777 h 113887"/>
              <a:gd name="connsiteX2" fmla="*/ 1174487 w 1231430"/>
              <a:gd name="connsiteY2" fmla="*/ 0 h 113887"/>
              <a:gd name="connsiteX3" fmla="*/ 1231430 w 1231430"/>
              <a:gd name="connsiteY3" fmla="*/ 56944 h 113887"/>
              <a:gd name="connsiteX4" fmla="*/ 1174487 w 1231430"/>
              <a:gd name="connsiteY4" fmla="*/ 113887 h 113887"/>
              <a:gd name="connsiteX5" fmla="*/ 1174487 w 1231430"/>
              <a:gd name="connsiteY5" fmla="*/ 91110 h 113887"/>
              <a:gd name="connsiteX6" fmla="*/ 0 w 1231430"/>
              <a:gd name="connsiteY6" fmla="*/ 91110 h 113887"/>
              <a:gd name="connsiteX7" fmla="*/ 0 w 1231430"/>
              <a:gd name="connsiteY7" fmla="*/ 22777 h 11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1430" h="113887">
                <a:moveTo>
                  <a:pt x="985145" y="0"/>
                </a:moveTo>
                <a:lnTo>
                  <a:pt x="985145" y="108621"/>
                </a:lnTo>
                <a:lnTo>
                  <a:pt x="1231425" y="108621"/>
                </a:lnTo>
                <a:lnTo>
                  <a:pt x="615710" y="113887"/>
                </a:lnTo>
                <a:lnTo>
                  <a:pt x="5" y="108621"/>
                </a:lnTo>
                <a:lnTo>
                  <a:pt x="246285" y="108621"/>
                </a:lnTo>
                <a:lnTo>
                  <a:pt x="246285" y="0"/>
                </a:lnTo>
                <a:lnTo>
                  <a:pt x="985145" y="0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77" tIns="1" rIns="22778" bIns="34166" numCol="1" spcCol="1270" anchor="ctr" anchorCtr="0">
            <a:noAutofit/>
          </a:bodyPr>
          <a:lstStyle/>
          <a:p>
            <a:pPr marL="0" lvl="0" indent="0" algn="ctr" defTabSz="2444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500" kern="120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B3DBD1C0-98EB-8417-ECDB-9202BEB39B5C}"/>
              </a:ext>
            </a:extLst>
          </p:cNvPr>
          <p:cNvSpPr txBox="1"/>
          <p:nvPr/>
        </p:nvSpPr>
        <p:spPr>
          <a:xfrm>
            <a:off x="4945110" y="3298362"/>
            <a:ext cx="203084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latin typeface="Calibri" panose="020F0502020204030204"/>
              </a:rPr>
              <a:t>DNSCrypt</a:t>
            </a:r>
            <a:r>
              <a:rPr lang="en-US" sz="1100" dirty="0">
                <a:latin typeface="Calibri" panose="020F0502020204030204"/>
              </a:rPr>
              <a:t> Encapsulated Query</a:t>
            </a:r>
          </a:p>
          <a:p>
            <a:r>
              <a:rPr lang="en-US" sz="1100" dirty="0">
                <a:latin typeface="Calibri" panose="020F0502020204030204"/>
              </a:rPr>
              <a:t>Client public key</a:t>
            </a:r>
          </a:p>
          <a:p>
            <a:r>
              <a:rPr lang="en-US" sz="1100" dirty="0">
                <a:latin typeface="Calibri" panose="020F0502020204030204"/>
              </a:rPr>
              <a:t>Chosen certificate client magic</a:t>
            </a:r>
          </a:p>
          <a:p>
            <a:r>
              <a:rPr lang="en-US" sz="1100" dirty="0">
                <a:latin typeface="Calibri" panose="020F0502020204030204"/>
              </a:rPr>
              <a:t>Client nonce, MAC</a:t>
            </a:r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DFF6CBB0-CA8A-FF1A-19B3-3B789FFAE20E}"/>
              </a:ext>
            </a:extLst>
          </p:cNvPr>
          <p:cNvSpPr/>
          <p:nvPr/>
        </p:nvSpPr>
        <p:spPr>
          <a:xfrm>
            <a:off x="9635030" y="4808643"/>
            <a:ext cx="99486" cy="1481475"/>
          </a:xfrm>
          <a:custGeom>
            <a:avLst/>
            <a:gdLst>
              <a:gd name="connsiteX0" fmla="*/ 0 w 1231430"/>
              <a:gd name="connsiteY0" fmla="*/ 22777 h 113887"/>
              <a:gd name="connsiteX1" fmla="*/ 1174487 w 1231430"/>
              <a:gd name="connsiteY1" fmla="*/ 22777 h 113887"/>
              <a:gd name="connsiteX2" fmla="*/ 1174487 w 1231430"/>
              <a:gd name="connsiteY2" fmla="*/ 0 h 113887"/>
              <a:gd name="connsiteX3" fmla="*/ 1231430 w 1231430"/>
              <a:gd name="connsiteY3" fmla="*/ 56944 h 113887"/>
              <a:gd name="connsiteX4" fmla="*/ 1174487 w 1231430"/>
              <a:gd name="connsiteY4" fmla="*/ 113887 h 113887"/>
              <a:gd name="connsiteX5" fmla="*/ 1174487 w 1231430"/>
              <a:gd name="connsiteY5" fmla="*/ 91110 h 113887"/>
              <a:gd name="connsiteX6" fmla="*/ 0 w 1231430"/>
              <a:gd name="connsiteY6" fmla="*/ 91110 h 113887"/>
              <a:gd name="connsiteX7" fmla="*/ 0 w 1231430"/>
              <a:gd name="connsiteY7" fmla="*/ 22777 h 11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1430" h="113887">
                <a:moveTo>
                  <a:pt x="985145" y="0"/>
                </a:moveTo>
                <a:lnTo>
                  <a:pt x="985145" y="108621"/>
                </a:lnTo>
                <a:lnTo>
                  <a:pt x="1231425" y="108621"/>
                </a:lnTo>
                <a:lnTo>
                  <a:pt x="615710" y="113887"/>
                </a:lnTo>
                <a:lnTo>
                  <a:pt x="5" y="108621"/>
                </a:lnTo>
                <a:lnTo>
                  <a:pt x="246285" y="108621"/>
                </a:lnTo>
                <a:lnTo>
                  <a:pt x="246285" y="0"/>
                </a:lnTo>
                <a:lnTo>
                  <a:pt x="985145" y="0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77" tIns="1" rIns="22778" bIns="34166" numCol="1" spcCol="1270" anchor="ctr" anchorCtr="0">
            <a:noAutofit/>
          </a:bodyPr>
          <a:lstStyle/>
          <a:p>
            <a:pPr marL="0" lvl="0" indent="0" algn="ctr" defTabSz="2444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500" kern="1200"/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D2500A42-CAA8-678C-4DC7-C972769EAEE5}"/>
              </a:ext>
            </a:extLst>
          </p:cNvPr>
          <p:cNvSpPr/>
          <p:nvPr/>
        </p:nvSpPr>
        <p:spPr>
          <a:xfrm rot="5400000">
            <a:off x="6024178" y="1647624"/>
            <a:ext cx="84501" cy="7135636"/>
          </a:xfrm>
          <a:custGeom>
            <a:avLst/>
            <a:gdLst>
              <a:gd name="connsiteX0" fmla="*/ 0 w 1231430"/>
              <a:gd name="connsiteY0" fmla="*/ 22777 h 113887"/>
              <a:gd name="connsiteX1" fmla="*/ 1174487 w 1231430"/>
              <a:gd name="connsiteY1" fmla="*/ 22777 h 113887"/>
              <a:gd name="connsiteX2" fmla="*/ 1174487 w 1231430"/>
              <a:gd name="connsiteY2" fmla="*/ 0 h 113887"/>
              <a:gd name="connsiteX3" fmla="*/ 1231430 w 1231430"/>
              <a:gd name="connsiteY3" fmla="*/ 56944 h 113887"/>
              <a:gd name="connsiteX4" fmla="*/ 1174487 w 1231430"/>
              <a:gd name="connsiteY4" fmla="*/ 113887 h 113887"/>
              <a:gd name="connsiteX5" fmla="*/ 1174487 w 1231430"/>
              <a:gd name="connsiteY5" fmla="*/ 91110 h 113887"/>
              <a:gd name="connsiteX6" fmla="*/ 0 w 1231430"/>
              <a:gd name="connsiteY6" fmla="*/ 91110 h 113887"/>
              <a:gd name="connsiteX7" fmla="*/ 0 w 1231430"/>
              <a:gd name="connsiteY7" fmla="*/ 22777 h 113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31430" h="113887">
                <a:moveTo>
                  <a:pt x="985145" y="0"/>
                </a:moveTo>
                <a:lnTo>
                  <a:pt x="985145" y="108621"/>
                </a:lnTo>
                <a:lnTo>
                  <a:pt x="1231425" y="108621"/>
                </a:lnTo>
                <a:lnTo>
                  <a:pt x="615710" y="113887"/>
                </a:lnTo>
                <a:lnTo>
                  <a:pt x="5" y="108621"/>
                </a:lnTo>
                <a:lnTo>
                  <a:pt x="246285" y="108621"/>
                </a:lnTo>
                <a:lnTo>
                  <a:pt x="246285" y="0"/>
                </a:lnTo>
                <a:lnTo>
                  <a:pt x="985145" y="0"/>
                </a:lnTo>
                <a:close/>
              </a:path>
            </a:pathLst>
          </a:custGeom>
        </p:spPr>
        <p:style>
          <a:lnRef idx="0">
            <a:schemeClr val="accent1">
              <a:tint val="60000"/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22777" tIns="1" rIns="22778" bIns="34166" numCol="1" spcCol="1270" anchor="ctr" anchorCtr="0">
            <a:noAutofit/>
          </a:bodyPr>
          <a:lstStyle/>
          <a:p>
            <a:pPr marL="0" lvl="0" indent="0" algn="ctr" defTabSz="2444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en-US" sz="5500" kern="120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04BDB135-D7A7-365A-A493-AD6F85CDC009}"/>
              </a:ext>
            </a:extLst>
          </p:cNvPr>
          <p:cNvSpPr txBox="1"/>
          <p:nvPr/>
        </p:nvSpPr>
        <p:spPr>
          <a:xfrm>
            <a:off x="4896484" y="4573027"/>
            <a:ext cx="2276655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latin typeface="Calibri" panose="020F0502020204030204"/>
              </a:rPr>
              <a:t>DNSCrypt</a:t>
            </a:r>
            <a:r>
              <a:rPr lang="en-US" sz="1100" dirty="0">
                <a:latin typeface="Calibri" panose="020F0502020204030204"/>
              </a:rPr>
              <a:t> Encapsulated Response</a:t>
            </a:r>
          </a:p>
          <a:p>
            <a:r>
              <a:rPr lang="en-US" sz="1100" dirty="0">
                <a:latin typeface="Calibri" panose="020F0502020204030204"/>
              </a:rPr>
              <a:t>Resolver magic</a:t>
            </a:r>
          </a:p>
          <a:p>
            <a:r>
              <a:rPr lang="en-US" sz="1100" dirty="0">
                <a:latin typeface="Calibri" panose="020F0502020204030204"/>
              </a:rPr>
              <a:t>nonce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7DF6953-01C8-E2C6-E8BF-1105C7CD8652}"/>
              </a:ext>
            </a:extLst>
          </p:cNvPr>
          <p:cNvSpPr txBox="1"/>
          <p:nvPr/>
        </p:nvSpPr>
        <p:spPr>
          <a:xfrm>
            <a:off x="1912176" y="851473"/>
            <a:ext cx="813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" panose="020F0502020204030204"/>
              </a:rPr>
              <a:t>DNS Client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944164A-F4CE-A5EA-E1E9-5B34E89C40E0}"/>
              </a:ext>
            </a:extLst>
          </p:cNvPr>
          <p:cNvSpPr txBox="1"/>
          <p:nvPr/>
        </p:nvSpPr>
        <p:spPr>
          <a:xfrm>
            <a:off x="9108202" y="849494"/>
            <a:ext cx="10520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alibri" panose="020F0502020204030204"/>
              </a:rPr>
              <a:t>DNS Resolver</a:t>
            </a:r>
          </a:p>
        </p:txBody>
      </p:sp>
    </p:spTree>
    <p:extLst>
      <p:ext uri="{BB962C8B-B14F-4D97-AF65-F5344CB8AC3E}">
        <p14:creationId xmlns:p14="http://schemas.microsoft.com/office/powerpoint/2010/main" val="2739156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EAF6A9-CBAA-42F8-90CC-99C4F1330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DNSCrypt</a:t>
            </a:r>
            <a:r>
              <a:rPr lang="en-US" dirty="0"/>
              <a:t>: Crypto Algorithms (Version 2)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D028FE2C-DD80-1AEC-FA1C-136D7EE2E9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4310899"/>
              </p:ext>
            </p:extLst>
          </p:nvPr>
        </p:nvGraphicFramePr>
        <p:xfrm>
          <a:off x="838200" y="1825625"/>
          <a:ext cx="10515602" cy="1381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0920">
                  <a:extLst>
                    <a:ext uri="{9D8B030D-6E8A-4147-A177-3AD203B41FA5}">
                      <a16:colId xmlns:a16="http://schemas.microsoft.com/office/drawing/2014/main" val="2581785435"/>
                    </a:ext>
                  </a:extLst>
                </a:gridCol>
                <a:gridCol w="3901440">
                  <a:extLst>
                    <a:ext uri="{9D8B030D-6E8A-4147-A177-3AD203B41FA5}">
                      <a16:colId xmlns:a16="http://schemas.microsoft.com/office/drawing/2014/main" val="359353238"/>
                    </a:ext>
                  </a:extLst>
                </a:gridCol>
                <a:gridCol w="1432560">
                  <a:extLst>
                    <a:ext uri="{9D8B030D-6E8A-4147-A177-3AD203B41FA5}">
                      <a16:colId xmlns:a16="http://schemas.microsoft.com/office/drawing/2014/main" val="2622092965"/>
                    </a:ext>
                  </a:extLst>
                </a:gridCol>
                <a:gridCol w="1290320">
                  <a:extLst>
                    <a:ext uri="{9D8B030D-6E8A-4147-A177-3AD203B41FA5}">
                      <a16:colId xmlns:a16="http://schemas.microsoft.com/office/drawing/2014/main" val="754342202"/>
                    </a:ext>
                  </a:extLst>
                </a:gridCol>
                <a:gridCol w="1361440">
                  <a:extLst>
                    <a:ext uri="{9D8B030D-6E8A-4147-A177-3AD203B41FA5}">
                      <a16:colId xmlns:a16="http://schemas.microsoft.com/office/drawing/2014/main" val="4073160795"/>
                    </a:ext>
                  </a:extLst>
                </a:gridCol>
                <a:gridCol w="1518922">
                  <a:extLst>
                    <a:ext uri="{9D8B030D-6E8A-4147-A177-3AD203B41FA5}">
                      <a16:colId xmlns:a16="http://schemas.microsoft.com/office/drawing/2014/main" val="3391443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Protocol Version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Encryption System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Public Key Length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Signature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37996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X25519-Ed25519-Salsa20-Poly1305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66120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0x02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X25519-Ed25519-Chacha20-Poly1305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5312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6454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3DE95-5295-1C73-96A8-8AC58CC16E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DNSCrypt</a:t>
            </a:r>
            <a:r>
              <a:rPr lang="en-US" dirty="0"/>
              <a:t> Performance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C2B114-3629-EFD7-ADD6-5CE09A461B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measurements show that </a:t>
            </a:r>
            <a:r>
              <a:rPr lang="en-US" dirty="0" err="1"/>
              <a:t>DNSCrypt</a:t>
            </a:r>
            <a:r>
              <a:rPr lang="en-US" dirty="0"/>
              <a:t> is approximately 4 times slower than plain text queries</a:t>
            </a:r>
          </a:p>
          <a:p>
            <a:pPr lvl="1"/>
            <a:r>
              <a:rPr lang="en-US" dirty="0"/>
              <a:t>Can be further improved by caching the derived keys</a:t>
            </a:r>
          </a:p>
        </p:txBody>
      </p:sp>
      <p:pic>
        <p:nvPicPr>
          <p:cNvPr id="5" name="Picture 4" descr="Chart&#10;&#10;Description automatically generated">
            <a:extLst>
              <a:ext uri="{FF2B5EF4-FFF2-40B4-BE49-F238E27FC236}">
                <a16:creationId xmlns:a16="http://schemas.microsoft.com/office/drawing/2014/main" id="{B4DE898A-BC2C-CE81-6BFC-4B36275842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071546"/>
            <a:ext cx="5016062" cy="2467005"/>
          </a:xfrm>
          <a:prstGeom prst="rect">
            <a:avLst/>
          </a:prstGeom>
        </p:spPr>
      </p:pic>
      <p:pic>
        <p:nvPicPr>
          <p:cNvPr id="7" name="Picture 6" descr="Diagram&#10;&#10;Description automatically generated with low confidence">
            <a:extLst>
              <a:ext uri="{FF2B5EF4-FFF2-40B4-BE49-F238E27FC236}">
                <a16:creationId xmlns:a16="http://schemas.microsoft.com/office/drawing/2014/main" id="{382A8ACA-2C0B-B09B-0EC5-AA76DD2DCA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7740" y="3079913"/>
            <a:ext cx="5016062" cy="245863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D8271F2-8460-B51D-90F8-3157F225AFB9}"/>
              </a:ext>
            </a:extLst>
          </p:cNvPr>
          <p:cNvSpPr txBox="1"/>
          <p:nvPr/>
        </p:nvSpPr>
        <p:spPr>
          <a:xfrm>
            <a:off x="838198" y="5807631"/>
            <a:ext cx="2110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DNSCrypt</a:t>
            </a:r>
            <a:r>
              <a:rPr lang="en-US" dirty="0"/>
              <a:t>: Dark Blue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D2F5968-9367-AC9F-C816-7559E8565A49}"/>
              </a:ext>
            </a:extLst>
          </p:cNvPr>
          <p:cNvSpPr txBox="1"/>
          <p:nvPr/>
        </p:nvSpPr>
        <p:spPr>
          <a:xfrm>
            <a:off x="3758047" y="5807631"/>
            <a:ext cx="2096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Plain Text: Light Blue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0EF8123-2DD7-C323-273B-CE228DC0B624}"/>
              </a:ext>
            </a:extLst>
          </p:cNvPr>
          <p:cNvSpPr txBox="1"/>
          <p:nvPr/>
        </p:nvSpPr>
        <p:spPr>
          <a:xfrm>
            <a:off x="6337740" y="5803041"/>
            <a:ext cx="2334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From Cache: Light Blue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A05966C-8032-8DB9-7BF8-ACF0B26ECA0F}"/>
              </a:ext>
            </a:extLst>
          </p:cNvPr>
          <p:cNvSpPr txBox="1"/>
          <p:nvPr/>
        </p:nvSpPr>
        <p:spPr>
          <a:xfrm>
            <a:off x="9156088" y="5803041"/>
            <a:ext cx="2074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 auth query: Green</a:t>
            </a:r>
          </a:p>
        </p:txBody>
      </p:sp>
    </p:spTree>
    <p:extLst>
      <p:ext uri="{BB962C8B-B14F-4D97-AF65-F5344CB8AC3E}">
        <p14:creationId xmlns:p14="http://schemas.microsoft.com/office/powerpoint/2010/main" val="2383537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8642</TotalTime>
  <Words>1041</Words>
  <Application>Microsoft Macintosh PowerPoint</Application>
  <PresentationFormat>Widescreen</PresentationFormat>
  <Paragraphs>140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ui-monospace</vt:lpstr>
      <vt:lpstr>Office Theme</vt:lpstr>
      <vt:lpstr>DNSCrypt Protocol:  Current State and Planned Extensions</vt:lpstr>
      <vt:lpstr>Agenda</vt:lpstr>
      <vt:lpstr>DNSCrypt Background</vt:lpstr>
      <vt:lpstr>DNSCrypt Use Case</vt:lpstr>
      <vt:lpstr>Comparison with related protocols (1)</vt:lpstr>
      <vt:lpstr>Comparison with related protocols (2)</vt:lpstr>
      <vt:lpstr>DNSCrypt Protocol Interactions: Version 2</vt:lpstr>
      <vt:lpstr>DNSCrypt: Crypto Algorithms (Version 2)</vt:lpstr>
      <vt:lpstr>DNSCrypt Performance</vt:lpstr>
      <vt:lpstr>Flame Graphs</vt:lpstr>
      <vt:lpstr>PowerPoint Presentation</vt:lpstr>
      <vt:lpstr>DNSCrypt Version 3 Extensions (1)</vt:lpstr>
      <vt:lpstr>DNSCrypt Version 3 Extensions (2)</vt:lpstr>
      <vt:lpstr>References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DNSCrypt Protocol:  Current State and Planned Extensions</dc:title>
  <dc:creator>Dejan Donin (ddonin)</dc:creator>
  <cp:lastModifiedBy>Brian Somers (brsomers)</cp:lastModifiedBy>
  <cp:revision>12</cp:revision>
  <dcterms:created xsi:type="dcterms:W3CDTF">2023-01-21T20:44:29Z</dcterms:created>
  <dcterms:modified xsi:type="dcterms:W3CDTF">2023-01-31T22:18:50Z</dcterms:modified>
</cp:coreProperties>
</file>