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1F_4C302182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24_FDE32ED8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7FFE58D4_EB7F8A88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7FFE58D8_A874F31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6"/>
  </p:sldMasterIdLst>
  <p:notesMasterIdLst>
    <p:notesMasterId r:id="rId26"/>
  </p:notesMasterIdLst>
  <p:handoutMasterIdLst>
    <p:handoutMasterId r:id="rId27"/>
  </p:handoutMasterIdLst>
  <p:sldIdLst>
    <p:sldId id="774" r:id="rId7"/>
    <p:sldId id="703" r:id="rId8"/>
    <p:sldId id="286" r:id="rId9"/>
    <p:sldId id="2147375310" r:id="rId10"/>
    <p:sldId id="287" r:id="rId11"/>
    <p:sldId id="2147375313" r:id="rId12"/>
    <p:sldId id="2147375318" r:id="rId13"/>
    <p:sldId id="288" r:id="rId14"/>
    <p:sldId id="2147375317" r:id="rId15"/>
    <p:sldId id="2147375319" r:id="rId16"/>
    <p:sldId id="292" r:id="rId17"/>
    <p:sldId id="2147375314" r:id="rId18"/>
    <p:sldId id="2147375316" r:id="rId19"/>
    <p:sldId id="2147375315" r:id="rId20"/>
    <p:sldId id="2147375322" r:id="rId21"/>
    <p:sldId id="2147375323" r:id="rId22"/>
    <p:sldId id="2147375321" r:id="rId23"/>
    <p:sldId id="2147375320" r:id="rId24"/>
    <p:sldId id="769" r:id="rId25"/>
  </p:sldIdLst>
  <p:sldSz cx="12192000" cy="6858000"/>
  <p:notesSz cx="6858000" cy="9144000"/>
  <p:custDataLst>
    <p:tags r:id="rId2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+ Titeldia" id="{4EFEB6C4-4E67-492B-83ED-09BB5F5E54D6}">
          <p14:sldIdLst>
            <p14:sldId id="774"/>
            <p14:sldId id="703"/>
            <p14:sldId id="286"/>
            <p14:sldId id="2147375310"/>
            <p14:sldId id="287"/>
            <p14:sldId id="2147375313"/>
            <p14:sldId id="2147375318"/>
            <p14:sldId id="288"/>
            <p14:sldId id="2147375317"/>
            <p14:sldId id="2147375319"/>
            <p14:sldId id="292"/>
            <p14:sldId id="2147375314"/>
            <p14:sldId id="2147375316"/>
            <p14:sldId id="2147375315"/>
            <p14:sldId id="2147375322"/>
            <p14:sldId id="2147375323"/>
            <p14:sldId id="2147375321"/>
            <p14:sldId id="2147375320"/>
            <p14:sldId id="7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A5444-D6AA-E99D-F451-F17EF9BF8202}" name="Moritz Müller" initials="MM" userId="S::moritz.muller@SIDN.nl::7cf10e48-60c3-4c1d-9f08-66ccf77f6c1a" providerId="AD"/>
  <p188:author id="{005E0B59-88BA-CF3A-D82C-07E022ADB765}" name="Maarten Wullink" initials="MW" userId="S::maarten.wullink@SIDN.nl::70978ce3-346a-428c-827e-ca5f49fa0e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ette Horinga" initials="J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E43"/>
    <a:srgbClr val="656565"/>
    <a:srgbClr val="FE9A2F"/>
    <a:srgbClr val="626465"/>
    <a:srgbClr val="F15936"/>
    <a:srgbClr val="0062A9"/>
    <a:srgbClr val="0DB3B5"/>
    <a:srgbClr val="0864A8"/>
    <a:srgbClr val="EA4A27"/>
    <a:srgbClr val="001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4"/>
    <p:restoredTop sz="89746"/>
  </p:normalViewPr>
  <p:slideViewPr>
    <p:cSldViewPr snapToGrid="0">
      <p:cViewPr varScale="1">
        <p:scale>
          <a:sx n="143" d="100"/>
          <a:sy n="143" d="100"/>
        </p:scale>
        <p:origin x="1072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omments/modernComment_11F_4C3021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B664EC-7A67-4C4B-9FC7-EC158539CD62}" authorId="{3F5A5444-D6AA-E99D-F451-F17EF9BF8202}" created="2023-08-14T13:47:10.6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78222722" sldId="287"/>
      <ac:spMk id="3" creationId="{8D7D2A78-5B3B-544F-AF83-FB1C11A9D303}"/>
      <ac:txMk cp="69" len="4">
        <ac:context len="402" hash="3148112021"/>
      </ac:txMk>
    </ac:txMkLst>
    <p188:pos x="8360982" y="516680"/>
    <p188:txBody>
      <a:bodyPr/>
      <a:lstStyle/>
      <a:p>
        <a:r>
          <a:rPr lang="en-US"/>
          <a:t>And notifiying registrants</a:t>
        </a:r>
      </a:p>
    </p188:txBody>
  </p188:cm>
</p188:cmLst>
</file>

<file path=ppt/comments/modernComment_124_FDE32ED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72CE3A-19BF-0149-B10F-1685DF461C00}" authorId="{005E0B59-88BA-CF3A-D82C-07E022ADB765}" created="2023-08-08T12:38:47.517">
    <pc:sldMkLst xmlns:pc="http://schemas.microsoft.com/office/powerpoint/2013/main/command">
      <pc:docMk/>
      <pc:sldMk cId="4259524312" sldId="292"/>
    </pc:sldMkLst>
    <p188:txBody>
      <a:bodyPr/>
      <a:lstStyle/>
      <a:p>
        <a:r>
          <a:rPr lang="nl-NL"/>
          <a:t>Screenshot toevoegen</a:t>
        </a:r>
      </a:p>
    </p188:txBody>
  </p188:cm>
</p188:cmLst>
</file>

<file path=ppt/comments/modernComment_7FFE58D4_EB7F8A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E7BEA8-D139-1C4C-A662-2F1701783A19}" authorId="{3F5A5444-D6AA-E99D-F451-F17EF9BF8202}" created="2023-08-14T13:56:00.90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51004296" sldId="2147375316"/>
      <ac:spMk id="2" creationId="{A6ACC5F0-CF83-A352-E081-48236E5DC03B}"/>
      <ac:txMk cp="4">
        <ac:context len="17" hash="693323713"/>
      </ac:txMk>
    </ac:txMkLst>
    <p188:pos x="2816708" y="420828"/>
    <p188:txBody>
      <a:bodyPr/>
      <a:lstStyle/>
      <a:p>
        <a:r>
          <a:rPr lang="en-US"/>
          <a:t>Is “effective” het goede woord? Misschien “most used filters”?</a:t>
        </a:r>
      </a:p>
    </p188:txBody>
  </p188:cm>
</p188:cmLst>
</file>

<file path=ppt/comments/modernComment_7FFE58D8_A874F3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C34971-716A-7047-91FC-874F47089F39}" authorId="{3F5A5444-D6AA-E99D-F451-F17EF9BF8202}" created="2023-08-14T14:02: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26236697" sldId="2147375320"/>
      <ac:spMk id="2" creationId="{88687E08-0210-95C4-8455-79114B7D853F}"/>
      <ac:txMk cp="0" len="10">
        <ac:context len="11" hash="2778721770"/>
      </ac:txMk>
    </ac:txMkLst>
    <p188:pos x="2527341" y="420828"/>
    <p188:txBody>
      <a:bodyPr/>
      <a:lstStyle/>
      <a:p>
        <a:r>
          <a:rPr lang="en-US"/>
          <a:t>Even one prevented leak is a success</a:t>
        </a:r>
      </a:p>
    </p188:txBody>
  </p188:cm>
  <p188:cm id="{9EA159F7-6A3D-F049-A5F2-84D087FB9B99}" authorId="{3F5A5444-D6AA-E99D-F451-F17EF9BF8202}" created="2023-08-14T14:02:36.2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26236697" sldId="2147375320"/>
      <ac:spMk id="2" creationId="{88687E08-0210-95C4-8455-79114B7D853F}"/>
      <ac:txMk cp="0" len="10">
        <ac:context len="11" hash="2778721770"/>
      </ac:txMk>
    </ac:txMkLst>
    <p188:pos x="2527341" y="420828"/>
    <p188:txBody>
      <a:bodyPr/>
      <a:lstStyle/>
      <a:p>
        <a:r>
          <a:rPr lang="en-US"/>
          <a:t>Overhead for registrars and registry seems to be acceptable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32DE-8C5F-4178-AA73-5BBFA247078F}" type="datetimeFigureOut">
              <a:rPr lang="nl-NL" smtClean="0"/>
              <a:t>05-09-2023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F3A7-C9E4-4071-B2F5-015428B6B4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7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EBAE-29D1-4DD0-8BEB-0AC11FD72FA6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42C7-031D-4E40-B5EB-9465C999AF8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5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78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9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err="1"/>
              <a:t>Directly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registrant : Voordeel hier is dat we dan niet </a:t>
            </a:r>
            <a:r>
              <a:rPr lang="nl-NL" sz="1200" dirty="0" err="1"/>
              <a:t>afhannkelijk</a:t>
            </a:r>
            <a:r>
              <a:rPr lang="nl-NL" sz="1200" dirty="0"/>
              <a:t> zijn van registrars die niet mee </a:t>
            </a:r>
            <a:r>
              <a:rPr lang="nl-NL" sz="1200" dirty="0" err="1"/>
              <a:t>willenn</a:t>
            </a:r>
            <a:r>
              <a:rPr lang="nl-NL" sz="1200" dirty="0"/>
              <a:t> doen en daardoor groot deel v/d zone missen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1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49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184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2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Het voorkomen van 1 data lek zou al de </a:t>
            </a:r>
            <a:r>
              <a:rPr lang="nl-NL" err="1"/>
              <a:t>moeiet</a:t>
            </a:r>
            <a:r>
              <a:rPr lang="nl-NL"/>
              <a:t> waard </a:t>
            </a:r>
            <a:r>
              <a:rPr lang="nl-NL" err="1"/>
              <a:t>lkunne</a:t>
            </a:r>
            <a:r>
              <a:rPr lang="nl-NL"/>
              <a:t> 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9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solidFill>
                  <a:srgbClr val="656565"/>
                </a:solidFill>
              </a:rPr>
              <a:t>Re-</a:t>
            </a:r>
            <a:r>
              <a:rPr lang="nl-NL" sz="1200" dirty="0" err="1">
                <a:solidFill>
                  <a:srgbClr val="656565"/>
                </a:solidFill>
              </a:rPr>
              <a:t>registration</a:t>
            </a:r>
            <a:r>
              <a:rPr lang="nl-NL" sz="1200" dirty="0">
                <a:solidFill>
                  <a:srgbClr val="656565"/>
                </a:solidFill>
              </a:rPr>
              <a:t> of a </a:t>
            </a:r>
            <a:r>
              <a:rPr lang="nl-NL" sz="1200" dirty="0" err="1">
                <a:solidFill>
                  <a:srgbClr val="656565"/>
                </a:solidFill>
              </a:rPr>
              <a:t>deleted</a:t>
            </a:r>
            <a:r>
              <a:rPr lang="nl-NL" sz="1200" dirty="0">
                <a:solidFill>
                  <a:srgbClr val="656565"/>
                </a:solidFill>
              </a:rPr>
              <a:t> domain </a:t>
            </a:r>
            <a:r>
              <a:rPr lang="nl-NL" sz="1200" dirty="0" err="1">
                <a:solidFill>
                  <a:srgbClr val="656565"/>
                </a:solidFill>
              </a:rPr>
              <a:t>may</a:t>
            </a:r>
            <a:r>
              <a:rPr lang="nl-NL" sz="1200" dirty="0">
                <a:solidFill>
                  <a:srgbClr val="656565"/>
                </a:solidFill>
              </a:rPr>
              <a:t> </a:t>
            </a:r>
            <a:r>
              <a:rPr lang="nl-NL" sz="1200" dirty="0" err="1">
                <a:solidFill>
                  <a:srgbClr val="656565"/>
                </a:solidFill>
              </a:rPr>
              <a:t>leak</a:t>
            </a:r>
            <a:r>
              <a:rPr lang="nl-NL" sz="1200" dirty="0">
                <a:solidFill>
                  <a:srgbClr val="656565"/>
                </a:solidFill>
              </a:rPr>
              <a:t> mail </a:t>
            </a:r>
            <a:r>
              <a:rPr lang="nl-NL" sz="1200" dirty="0" err="1">
                <a:solidFill>
                  <a:srgbClr val="656565"/>
                </a:solidFill>
              </a:rPr>
              <a:t>intented</a:t>
            </a:r>
            <a:r>
              <a:rPr lang="nl-NL" sz="1200" dirty="0">
                <a:solidFill>
                  <a:srgbClr val="656565"/>
                </a:solidFill>
              </a:rPr>
              <a:t> </a:t>
            </a:r>
            <a:r>
              <a:rPr lang="nl-NL" sz="1200" dirty="0" err="1">
                <a:solidFill>
                  <a:srgbClr val="656565"/>
                </a:solidFill>
              </a:rPr>
              <a:t>for</a:t>
            </a:r>
            <a:r>
              <a:rPr lang="nl-NL" sz="1200" dirty="0">
                <a:solidFill>
                  <a:srgbClr val="656565"/>
                </a:solidFill>
              </a:rPr>
              <a:t> </a:t>
            </a:r>
            <a:r>
              <a:rPr lang="nl-NL" sz="1200" dirty="0" err="1">
                <a:solidFill>
                  <a:srgbClr val="656565"/>
                </a:solidFill>
              </a:rPr>
              <a:t>the</a:t>
            </a:r>
            <a:r>
              <a:rPr lang="nl-NL" sz="1200" dirty="0">
                <a:solidFill>
                  <a:srgbClr val="656565"/>
                </a:solidFill>
              </a:rPr>
              <a:t> </a:t>
            </a:r>
            <a:r>
              <a:rPr lang="nl-NL" sz="1200" dirty="0" err="1">
                <a:solidFill>
                  <a:srgbClr val="656565"/>
                </a:solidFill>
              </a:rPr>
              <a:t>previous</a:t>
            </a:r>
            <a:r>
              <a:rPr lang="nl-NL" sz="1200" dirty="0">
                <a:solidFill>
                  <a:srgbClr val="656565"/>
                </a:solidFill>
              </a:rPr>
              <a:t> </a:t>
            </a:r>
            <a:r>
              <a:rPr lang="nl-NL" sz="1200" dirty="0" err="1">
                <a:solidFill>
                  <a:srgbClr val="656565"/>
                </a:solidFill>
              </a:rPr>
              <a:t>owner</a:t>
            </a:r>
            <a:endParaRPr lang="nl-NL" sz="1200" dirty="0">
              <a:solidFill>
                <a:srgbClr val="656565"/>
              </a:solidFill>
            </a:endParaRPr>
          </a:p>
          <a:p>
            <a:r>
              <a:rPr lang="nl-NL" sz="1200" dirty="0">
                <a:solidFill>
                  <a:srgbClr val="656565"/>
                </a:solidFill>
              </a:rPr>
              <a:t>A single </a:t>
            </a:r>
            <a:r>
              <a:rPr lang="nl-NL" sz="1200" dirty="0" err="1">
                <a:solidFill>
                  <a:srgbClr val="656565"/>
                </a:solidFill>
              </a:rPr>
              <a:t>leaky</a:t>
            </a:r>
            <a:r>
              <a:rPr lang="nl-NL" sz="1200" dirty="0">
                <a:solidFill>
                  <a:srgbClr val="656565"/>
                </a:solidFill>
              </a:rPr>
              <a:t> domain </a:t>
            </a:r>
            <a:r>
              <a:rPr lang="nl-NL" sz="1200" dirty="0" err="1">
                <a:solidFill>
                  <a:srgbClr val="656565"/>
                </a:solidFill>
              </a:rPr>
              <a:t>may</a:t>
            </a:r>
            <a:r>
              <a:rPr lang="nl-NL" sz="1200" dirty="0">
                <a:solidFill>
                  <a:srgbClr val="656565"/>
                </a:solidFill>
              </a:rPr>
              <a:t> have a high impact</a:t>
            </a:r>
            <a:r>
              <a:rPr lang="nl-NL" sz="1200" dirty="0"/>
              <a:t>.</a:t>
            </a:r>
          </a:p>
          <a:p>
            <a:endParaRPr lang="nl-NL" noProof="0" dirty="0"/>
          </a:p>
          <a:p>
            <a:r>
              <a:rPr lang="nl-NL" noProof="0" dirty="0"/>
              <a:t>Single domain </a:t>
            </a:r>
            <a:r>
              <a:rPr lang="nl-NL" noProof="0" dirty="0" err="1"/>
              <a:t>with</a:t>
            </a:r>
            <a:r>
              <a:rPr lang="nl-NL" noProof="0" dirty="0"/>
              <a:t> </a:t>
            </a:r>
            <a:r>
              <a:rPr lang="nl-NL" noProof="0" dirty="0" err="1"/>
              <a:t>leak</a:t>
            </a:r>
            <a:r>
              <a:rPr lang="nl-NL" noProof="0" dirty="0"/>
              <a:t> </a:t>
            </a:r>
            <a:r>
              <a:rPr lang="nl-NL" noProof="0" dirty="0" err="1"/>
              <a:t>my</a:t>
            </a:r>
            <a:r>
              <a:rPr lang="nl-NL" noProof="0" dirty="0"/>
              <a:t> have high impact </a:t>
            </a:r>
            <a:r>
              <a:rPr lang="nl-NL" noProof="0" dirty="0" err="1"/>
              <a:t>such</a:t>
            </a:r>
            <a:r>
              <a:rPr lang="nl-NL" noProof="0" dirty="0"/>
              <a:t> as </a:t>
            </a:r>
            <a:r>
              <a:rPr lang="nl-NL" noProof="0" dirty="0" err="1"/>
              <a:t>examples</a:t>
            </a:r>
            <a:r>
              <a:rPr lang="nl-NL" noProof="0" dirty="0"/>
              <a:t> </a:t>
            </a:r>
            <a:r>
              <a:rPr lang="nl-NL" noProof="0" dirty="0" err="1"/>
              <a:t>we’ve</a:t>
            </a:r>
            <a:r>
              <a:rPr lang="nl-NL" noProof="0" dirty="0"/>
              <a:t> </a:t>
            </a:r>
            <a:r>
              <a:rPr lang="nl-NL" noProof="0" dirty="0" err="1"/>
              <a:t>seen</a:t>
            </a:r>
            <a:r>
              <a:rPr lang="nl-NL" noProof="0" dirty="0"/>
              <a:t> in .nl </a:t>
            </a:r>
            <a:r>
              <a:rPr lang="nl-NL" noProof="0" dirty="0" err="1"/>
              <a:t>for</a:t>
            </a:r>
            <a:r>
              <a:rPr lang="nl-NL" noProof="0" dirty="0"/>
              <a:t> </a:t>
            </a:r>
            <a:r>
              <a:rPr lang="nl-NL" noProof="0" dirty="0" err="1"/>
              <a:t>healthcare</a:t>
            </a:r>
            <a:r>
              <a:rPr lang="nl-NL" noProof="0" dirty="0"/>
              <a:t> provider </a:t>
            </a:r>
            <a:r>
              <a:rPr lang="nl-NL" noProof="0" dirty="0" err="1"/>
              <a:t>and</a:t>
            </a:r>
            <a:r>
              <a:rPr lang="nl-NL" noProof="0" dirty="0"/>
              <a:t> </a:t>
            </a:r>
            <a:r>
              <a:rPr lang="nl-NL" noProof="0" dirty="0" err="1"/>
              <a:t>the</a:t>
            </a:r>
            <a:r>
              <a:rPr lang="nl-NL" noProof="0" dirty="0"/>
              <a:t> Dutch </a:t>
            </a:r>
            <a:r>
              <a:rPr lang="nl-NL" noProof="0" dirty="0" err="1"/>
              <a:t>police</a:t>
            </a:r>
            <a:r>
              <a:rPr lang="nl-NL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2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send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registrants</a:t>
            </a:r>
            <a:r>
              <a:rPr lang="nl-NL" dirty="0"/>
              <a:t>,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might</a:t>
            </a:r>
            <a:r>
              <a:rPr lang="nl-NL" dirty="0"/>
              <a:t> </a:t>
            </a:r>
            <a:r>
              <a:rPr lang="nl-NL" dirty="0" err="1"/>
              <a:t>cause</a:t>
            </a:r>
            <a:r>
              <a:rPr lang="nl-NL" dirty="0"/>
              <a:t> </a:t>
            </a:r>
            <a:r>
              <a:rPr lang="nl-NL" dirty="0" err="1"/>
              <a:t>complaints</a:t>
            </a:r>
            <a:endParaRPr lang="nl-NL" dirty="0"/>
          </a:p>
          <a:p>
            <a:r>
              <a:rPr lang="nl-NL" dirty="0" err="1"/>
              <a:t>Assumption</a:t>
            </a:r>
            <a:r>
              <a:rPr lang="nl-NL" dirty="0"/>
              <a:t> is </a:t>
            </a:r>
            <a:r>
              <a:rPr lang="nl-NL" dirty="0" err="1"/>
              <a:t>that</a:t>
            </a:r>
            <a:r>
              <a:rPr lang="nl-NL" dirty="0"/>
              <a:t> MX query shows </a:t>
            </a:r>
            <a:r>
              <a:rPr lang="nl-NL" dirty="0" err="1"/>
              <a:t>intent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send</a:t>
            </a:r>
            <a:r>
              <a:rPr lang="nl-NL" dirty="0"/>
              <a:t> mail, </a:t>
            </a:r>
            <a:r>
              <a:rPr lang="nl-NL" dirty="0" err="1"/>
              <a:t>try</a:t>
            </a:r>
            <a:r>
              <a:rPr lang="nl-NL" dirty="0"/>
              <a:t> filter out </a:t>
            </a:r>
            <a:r>
              <a:rPr lang="nl-NL" dirty="0" err="1"/>
              <a:t>researchers</a:t>
            </a:r>
            <a:r>
              <a:rPr lang="nl-NL" dirty="0"/>
              <a:t> </a:t>
            </a:r>
            <a:r>
              <a:rPr lang="nl-NL" dirty="0" err="1"/>
              <a:t>scannning</a:t>
            </a:r>
            <a:r>
              <a:rPr lang="nl-NL" dirty="0"/>
              <a:t>/</a:t>
            </a:r>
            <a:r>
              <a:rPr lang="nl-NL" dirty="0" err="1"/>
              <a:t>measureing</a:t>
            </a:r>
            <a:r>
              <a:rPr lang="nl-NL" dirty="0"/>
              <a:t> internet</a:t>
            </a:r>
          </a:p>
          <a:p>
            <a:r>
              <a:rPr lang="nl-NL" dirty="0"/>
              <a:t>In quarantaineperiode dit al vaststellen omdat na quarantaine het te laat </a:t>
            </a:r>
            <a:r>
              <a:rPr lang="nl-NL" dirty="0" err="1"/>
              <a:t>ism</a:t>
            </a:r>
            <a:r>
              <a:rPr lang="nl-NL" dirty="0"/>
              <a:t>, dan is de domeinnaam beschikbaar voor iedereen en misschien al opgepikt door een </a:t>
            </a:r>
            <a:r>
              <a:rPr lang="nl-NL" dirty="0" err="1"/>
              <a:t>domainer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0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err="1"/>
              <a:t>While</a:t>
            </a:r>
            <a:r>
              <a:rPr lang="nl-NL" noProof="0"/>
              <a:t> in </a:t>
            </a:r>
            <a:r>
              <a:rPr lang="nl-NL" noProof="0" err="1"/>
              <a:t>quarantine</a:t>
            </a:r>
            <a:r>
              <a:rPr lang="nl-NL" noProof="0"/>
              <a:t> mail </a:t>
            </a:r>
            <a:r>
              <a:rPr lang="nl-NL" noProof="0" err="1"/>
              <a:t>bounce</a:t>
            </a:r>
            <a:r>
              <a:rPr lang="nl-NL" noProof="0"/>
              <a:t> back </a:t>
            </a:r>
            <a:r>
              <a:rPr lang="nl-NL" noProof="0" err="1"/>
              <a:t>to</a:t>
            </a:r>
            <a:r>
              <a:rPr lang="nl-NL" noProof="0"/>
              <a:t> </a:t>
            </a:r>
            <a:r>
              <a:rPr lang="nl-NL" noProof="0" err="1"/>
              <a:t>sender</a:t>
            </a:r>
            <a:r>
              <a:rPr lang="nl-NL" noProof="0"/>
              <a:t>, </a:t>
            </a:r>
            <a:r>
              <a:rPr lang="nl-NL" noProof="0" err="1"/>
              <a:t>previous</a:t>
            </a:r>
            <a:r>
              <a:rPr lang="nl-NL" noProof="0"/>
              <a:t> domain </a:t>
            </a:r>
            <a:r>
              <a:rPr lang="nl-NL" noProof="0" err="1"/>
              <a:t>owner</a:t>
            </a:r>
            <a:r>
              <a:rPr lang="nl-NL" noProof="0"/>
              <a:t> does </a:t>
            </a:r>
            <a:r>
              <a:rPr lang="nl-NL" noProof="0" err="1"/>
              <a:t>not</a:t>
            </a:r>
            <a:r>
              <a:rPr lang="nl-NL" noProof="0"/>
              <a:t> </a:t>
            </a:r>
            <a:r>
              <a:rPr lang="nl-NL" noProof="0" err="1"/>
              <a:t>see</a:t>
            </a:r>
            <a:r>
              <a:rPr lang="nl-NL" noProof="0"/>
              <a:t> </a:t>
            </a:r>
            <a:r>
              <a:rPr lang="nl-NL" noProof="0" err="1"/>
              <a:t>someone</a:t>
            </a:r>
            <a:r>
              <a:rPr lang="nl-NL" noProof="0"/>
              <a:t> </a:t>
            </a:r>
            <a:r>
              <a:rPr lang="nl-NL" noProof="0" err="1"/>
              <a:t>tried</a:t>
            </a:r>
            <a:r>
              <a:rPr lang="nl-NL" noProof="0"/>
              <a:t> </a:t>
            </a:r>
            <a:r>
              <a:rPr lang="nl-NL" noProof="0" err="1"/>
              <a:t>to</a:t>
            </a:r>
            <a:r>
              <a:rPr lang="nl-NL" noProof="0"/>
              <a:t> </a:t>
            </a:r>
            <a:r>
              <a:rPr lang="nl-NL" noProof="0" err="1"/>
              <a:t>send</a:t>
            </a:r>
            <a:r>
              <a:rPr lang="nl-NL" noProof="0"/>
              <a:t>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dns mx </a:t>
            </a:r>
            <a:r>
              <a:rPr lang="nl-NL" dirty="0" err="1"/>
              <a:t>queries</a:t>
            </a:r>
            <a:r>
              <a:rPr lang="nl-NL" dirty="0"/>
              <a:t> NOT </a:t>
            </a:r>
            <a:r>
              <a:rPr lang="nl-NL" dirty="0" err="1"/>
              <a:t>actial</a:t>
            </a:r>
            <a:r>
              <a:rPr lang="nl-NL" dirty="0"/>
              <a:t> mail transactions </a:t>
            </a:r>
            <a:r>
              <a:rPr lang="nl-NL" dirty="0" err="1"/>
              <a:t>and</a:t>
            </a:r>
            <a:r>
              <a:rPr lang="nl-NL" dirty="0"/>
              <a:t> content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1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1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43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6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9296400" y="-5207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>
                <a:solidFill>
                  <a:srgbClr val="656565"/>
                </a:solidFill>
              </a:rPr>
              <a:t>Voorblad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899" y="1630344"/>
            <a:ext cx="4274557" cy="31912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6667" y="2781578"/>
            <a:ext cx="6878642" cy="7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763000" y="1092201"/>
            <a:ext cx="2970074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6" y="1092201"/>
            <a:ext cx="7921949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Afbeelding + </a:t>
            </a:r>
            <a:r>
              <a:rPr lang="nl-NL"/>
              <a:t>Tekst</a:t>
            </a:r>
            <a:r>
              <a:rPr lang="nl-NL" baseline="0"/>
              <a:t> (75%/25%)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7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6" y="1092201"/>
            <a:ext cx="11274148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Afbeelding (100%)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8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Media (100%)</a:t>
            </a:r>
            <a:endParaRPr lang="nl-NL"/>
          </a:p>
        </p:txBody>
      </p:sp>
      <p:sp>
        <p:nvSpPr>
          <p:cNvPr id="85" name="Tijdelijke aanduiding voor media 12"/>
          <p:cNvSpPr>
            <a:spLocks noGrp="1"/>
          </p:cNvSpPr>
          <p:nvPr>
            <p:ph type="media" sz="quarter" idx="14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/>
              <a:t>Click icon to add media</a:t>
            </a:r>
            <a:endParaRPr lang="nl-NL"/>
          </a:p>
        </p:txBody>
      </p:sp>
      <p:grpSp>
        <p:nvGrpSpPr>
          <p:cNvPr id="86" name="Groep 85"/>
          <p:cNvGrpSpPr/>
          <p:nvPr userDrawn="1"/>
        </p:nvGrpSpPr>
        <p:grpSpPr>
          <a:xfrm>
            <a:off x="12727582" y="19956"/>
            <a:ext cx="2818959" cy="6868888"/>
            <a:chOff x="12727582" y="19956"/>
            <a:chExt cx="2818959" cy="6868888"/>
          </a:xfrm>
        </p:grpSpPr>
        <p:grpSp>
          <p:nvGrpSpPr>
            <p:cNvPr id="87" name="Groep 86"/>
            <p:cNvGrpSpPr/>
            <p:nvPr userDrawn="1"/>
          </p:nvGrpSpPr>
          <p:grpSpPr>
            <a:xfrm>
              <a:off x="12841995" y="19956"/>
              <a:ext cx="2704546" cy="6868888"/>
              <a:chOff x="12841995" y="19956"/>
              <a:chExt cx="2704546" cy="6868888"/>
            </a:xfrm>
          </p:grpSpPr>
          <p:sp>
            <p:nvSpPr>
              <p:cNvPr id="96" name="Rechthoek 95"/>
              <p:cNvSpPr/>
              <p:nvPr/>
            </p:nvSpPr>
            <p:spPr>
              <a:xfrm>
                <a:off x="12854728" y="19956"/>
                <a:ext cx="2677678" cy="28801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>
                    <a:solidFill>
                      <a:srgbClr val="3560AB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VIDEO INVOEGEN</a:t>
                </a:r>
              </a:p>
            </p:txBody>
          </p:sp>
          <p:sp>
            <p:nvSpPr>
              <p:cNvPr id="97" name="Tekstvak 33"/>
              <p:cNvSpPr txBox="1"/>
              <p:nvPr/>
            </p:nvSpPr>
            <p:spPr>
              <a:xfrm>
                <a:off x="12854728" y="890735"/>
                <a:ext cx="2584447" cy="73069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Indien nodig, verwijder de bestaande video. Klik op het pictogram om een video in te voegen</a:t>
                </a:r>
                <a:br>
                  <a:rPr lang="nl-NL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nl-NL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(zie onderstaand voorbeeld).</a:t>
                </a:r>
              </a:p>
            </p:txBody>
          </p:sp>
          <p:sp>
            <p:nvSpPr>
              <p:cNvPr id="98" name="Tekstvak 33"/>
              <p:cNvSpPr txBox="1"/>
              <p:nvPr/>
            </p:nvSpPr>
            <p:spPr>
              <a:xfrm>
                <a:off x="12850334" y="2994504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Selecteer de video die u wilt invoegen en klik op </a:t>
                </a:r>
                <a:r>
                  <a:rPr lang="nl-NL" sz="1200" b="1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‘Invoegen’</a:t>
                </a:r>
              </a:p>
            </p:txBody>
          </p:sp>
          <p:sp>
            <p:nvSpPr>
              <p:cNvPr id="99" name="Ovaal 98"/>
              <p:cNvSpPr/>
              <p:nvPr/>
            </p:nvSpPr>
            <p:spPr>
              <a:xfrm>
                <a:off x="12854728" y="461734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100" name="Ovaal 99"/>
              <p:cNvSpPr/>
              <p:nvPr/>
            </p:nvSpPr>
            <p:spPr>
              <a:xfrm>
                <a:off x="12859803" y="2568608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2858801" y="308420"/>
                <a:ext cx="2675935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02" name="Rechte verbindingslijn 101"/>
              <p:cNvCxnSpPr/>
              <p:nvPr/>
            </p:nvCxnSpPr>
            <p:spPr>
              <a:xfrm>
                <a:off x="12850334" y="2418651"/>
                <a:ext cx="2684402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103" name="Rechte verbindingslijn 102"/>
              <p:cNvCxnSpPr/>
              <p:nvPr/>
            </p:nvCxnSpPr>
            <p:spPr>
              <a:xfrm>
                <a:off x="12841995" y="3994288"/>
                <a:ext cx="269274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104" name="Tekstvak 33"/>
              <p:cNvSpPr txBox="1"/>
              <p:nvPr/>
            </p:nvSpPr>
            <p:spPr>
              <a:xfrm>
                <a:off x="12850334" y="4574793"/>
                <a:ext cx="2588841" cy="1071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Als u de video wilt schalen of verslepen, ga naar </a:t>
                </a:r>
                <a:r>
                  <a:rPr lang="nl-NL" sz="1200" b="1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‘Hulpmiddelen voor video’ </a:t>
                </a:r>
                <a:r>
                  <a:rPr lang="nl-NL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en klik op </a:t>
                </a:r>
                <a:r>
                  <a:rPr lang="nl-NL" sz="1200" b="1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‘Bijsnijden’.</a:t>
                </a:r>
              </a:p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Met de witte bolletjes schaalt u de video, met de zwarte haakjes schaalt u het videokader.</a:t>
                </a:r>
              </a:p>
            </p:txBody>
          </p:sp>
          <p:sp>
            <p:nvSpPr>
              <p:cNvPr id="105" name="Ovaal 104"/>
              <p:cNvSpPr/>
              <p:nvPr/>
            </p:nvSpPr>
            <p:spPr>
              <a:xfrm>
                <a:off x="12859802" y="4144703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</a:p>
            </p:txBody>
          </p:sp>
          <p:cxnSp>
            <p:nvCxnSpPr>
              <p:cNvPr id="106" name="Rechte verbindingslijn 105"/>
              <p:cNvCxnSpPr/>
              <p:nvPr/>
            </p:nvCxnSpPr>
            <p:spPr>
              <a:xfrm>
                <a:off x="12841995" y="6888844"/>
                <a:ext cx="270454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107" name="Groep 106"/>
              <p:cNvGrpSpPr/>
              <p:nvPr/>
            </p:nvGrpSpPr>
            <p:grpSpPr>
              <a:xfrm>
                <a:off x="12854728" y="3520580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120" name="Afgeronde rechthoek 119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21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nl-NL" sz="1000"/>
                    <a:t>Invoegen</a:t>
                  </a:r>
                </a:p>
              </p:txBody>
            </p:sp>
            <p:cxnSp>
              <p:nvCxnSpPr>
                <p:cNvPr id="122" name="Rechte verbindingslijn 121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Gelijkbenige driehoek 122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08" name="Video icoon"/>
              <p:cNvGrpSpPr/>
              <p:nvPr userDrawn="1"/>
            </p:nvGrpSpPr>
            <p:grpSpPr>
              <a:xfrm>
                <a:off x="12867538" y="1744921"/>
                <a:ext cx="510875" cy="521956"/>
                <a:chOff x="10510560" y="2589326"/>
                <a:chExt cx="939297" cy="959670"/>
              </a:xfrm>
            </p:grpSpPr>
            <p:sp>
              <p:nvSpPr>
                <p:cNvPr id="109" name="Ovaal 108"/>
                <p:cNvSpPr/>
                <p:nvPr userDrawn="1"/>
              </p:nvSpPr>
              <p:spPr>
                <a:xfrm>
                  <a:off x="10565049" y="2589326"/>
                  <a:ext cx="769780" cy="769780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50000"/>
                        <a:lumOff val="50000"/>
                      </a:srgbClr>
                    </a:gs>
                  </a:gsLst>
                  <a:lin ang="8100000" scaled="1"/>
                  <a:tileRect/>
                </a:gra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al 109"/>
                <p:cNvSpPr/>
                <p:nvPr userDrawn="1"/>
              </p:nvSpPr>
              <p:spPr>
                <a:xfrm>
                  <a:off x="10646722" y="2589326"/>
                  <a:ext cx="769780" cy="769780"/>
                </a:xfrm>
                <a:prstGeom prst="ellipse">
                  <a:avLst/>
                </a:prstGeom>
                <a:gradFill>
                  <a:gsLst>
                    <a:gs pos="0">
                      <a:srgbClr val="1D1D1B">
                        <a:lumMod val="10000"/>
                        <a:lumOff val="90000"/>
                      </a:srgbClr>
                    </a:gs>
                    <a:gs pos="100000">
                      <a:srgbClr val="1D1D1B">
                        <a:lumMod val="25000"/>
                        <a:lumOff val="75000"/>
                      </a:srgbClr>
                    </a:gs>
                  </a:gsLst>
                  <a:lin ang="8100000" scaled="1"/>
                </a:gradFill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" name="Groep 110"/>
                <p:cNvGrpSpPr/>
                <p:nvPr userDrawn="1"/>
              </p:nvGrpSpPr>
              <p:grpSpPr>
                <a:xfrm>
                  <a:off x="10704223" y="2644466"/>
                  <a:ext cx="655000" cy="631020"/>
                  <a:chOff x="10707687" y="2647930"/>
                  <a:chExt cx="655000" cy="631020"/>
                </a:xfrm>
              </p:grpSpPr>
              <p:sp>
                <p:nvSpPr>
                  <p:cNvPr id="114" name="Ovaal 113"/>
                  <p:cNvSpPr/>
                  <p:nvPr userDrawn="1"/>
                </p:nvSpPr>
                <p:spPr>
                  <a:xfrm>
                    <a:off x="10923711" y="2647930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Ovaal 114"/>
                  <p:cNvSpPr/>
                  <p:nvPr userDrawn="1"/>
                </p:nvSpPr>
                <p:spPr>
                  <a:xfrm>
                    <a:off x="10707687" y="2800330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Ovaal 115"/>
                  <p:cNvSpPr/>
                  <p:nvPr userDrawn="1"/>
                </p:nvSpPr>
                <p:spPr>
                  <a:xfrm>
                    <a:off x="11146663" y="2800330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Ovaal 116"/>
                  <p:cNvSpPr/>
                  <p:nvPr userDrawn="1"/>
                </p:nvSpPr>
                <p:spPr>
                  <a:xfrm>
                    <a:off x="10793802" y="3062926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Ovaal 117"/>
                  <p:cNvSpPr/>
                  <p:nvPr userDrawn="1"/>
                </p:nvSpPr>
                <p:spPr>
                  <a:xfrm>
                    <a:off x="11067727" y="3062926"/>
                    <a:ext cx="216024" cy="216024"/>
                  </a:xfrm>
                  <a:prstGeom prst="ellipse">
                    <a:avLst/>
                  </a:prstGeom>
                  <a:gradFill flip="none" rotWithShape="1">
                    <a:gsLst>
                      <a:gs pos="9000">
                        <a:srgbClr val="1D1D1B">
                          <a:lumMod val="25000"/>
                          <a:lumOff val="75000"/>
                        </a:srgbClr>
                      </a:gs>
                      <a:gs pos="100000">
                        <a:srgbClr val="1D1D1B">
                          <a:lumMod val="90000"/>
                          <a:lumOff val="10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al 118"/>
                  <p:cNvSpPr/>
                  <p:nvPr userDrawn="1"/>
                </p:nvSpPr>
                <p:spPr>
                  <a:xfrm>
                    <a:off x="10953403" y="2892430"/>
                    <a:ext cx="170496" cy="17049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1D1D1B">
                          <a:lumMod val="10000"/>
                          <a:lumOff val="90000"/>
                        </a:srgbClr>
                      </a:gs>
                      <a:gs pos="100000">
                        <a:srgbClr val="1D1D1B">
                          <a:lumMod val="25000"/>
                          <a:lumOff val="75000"/>
                        </a:srgbClr>
                      </a:gs>
                    </a:gsLst>
                    <a:path path="circle">
                      <a:fillToRect l="100000" t="100000"/>
                    </a:path>
                  </a:gradFill>
                  <a:ln w="25400" cap="flat" cmpd="sng" algn="ctr">
                    <a:solidFill>
                      <a:srgbClr val="FFFFFF">
                        <a:lumMod val="65000"/>
                        <a:alpha val="38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" name="Rechthoek 10"/>
                <p:cNvSpPr/>
                <p:nvPr userDrawn="1"/>
              </p:nvSpPr>
              <p:spPr>
                <a:xfrm>
                  <a:off x="10510560" y="3140981"/>
                  <a:ext cx="939297" cy="408015"/>
                </a:xfrm>
                <a:custGeom>
                  <a:avLst/>
                  <a:gdLst>
                    <a:gd name="connsiteX0" fmla="*/ 0 w 1129820"/>
                    <a:gd name="connsiteY0" fmla="*/ 0 h 386313"/>
                    <a:gd name="connsiteX1" fmla="*/ 1129820 w 1129820"/>
                    <a:gd name="connsiteY1" fmla="*/ 0 h 386313"/>
                    <a:gd name="connsiteX2" fmla="*/ 1129820 w 1129820"/>
                    <a:gd name="connsiteY2" fmla="*/ 386313 h 386313"/>
                    <a:gd name="connsiteX3" fmla="*/ 0 w 1129820"/>
                    <a:gd name="connsiteY3" fmla="*/ 386313 h 386313"/>
                    <a:gd name="connsiteX4" fmla="*/ 0 w 1129820"/>
                    <a:gd name="connsiteY4" fmla="*/ 0 h 386313"/>
                    <a:gd name="connsiteX0" fmla="*/ 145473 w 1129820"/>
                    <a:gd name="connsiteY0" fmla="*/ 0 h 427876"/>
                    <a:gd name="connsiteX1" fmla="*/ 1129820 w 1129820"/>
                    <a:gd name="connsiteY1" fmla="*/ 41563 h 427876"/>
                    <a:gd name="connsiteX2" fmla="*/ 1129820 w 1129820"/>
                    <a:gd name="connsiteY2" fmla="*/ 427876 h 427876"/>
                    <a:gd name="connsiteX3" fmla="*/ 0 w 1129820"/>
                    <a:gd name="connsiteY3" fmla="*/ 427876 h 427876"/>
                    <a:gd name="connsiteX4" fmla="*/ 145473 w 1129820"/>
                    <a:gd name="connsiteY4" fmla="*/ 0 h 427876"/>
                    <a:gd name="connsiteX0" fmla="*/ 145473 w 1129820"/>
                    <a:gd name="connsiteY0" fmla="*/ 0 h 427876"/>
                    <a:gd name="connsiteX1" fmla="*/ 1129820 w 1129820"/>
                    <a:gd name="connsiteY1" fmla="*/ 41563 h 427876"/>
                    <a:gd name="connsiteX2" fmla="*/ 1129820 w 1129820"/>
                    <a:gd name="connsiteY2" fmla="*/ 427876 h 427876"/>
                    <a:gd name="connsiteX3" fmla="*/ 0 w 1129820"/>
                    <a:gd name="connsiteY3" fmla="*/ 427876 h 427876"/>
                    <a:gd name="connsiteX4" fmla="*/ 145473 w 1129820"/>
                    <a:gd name="connsiteY4" fmla="*/ 0 h 427876"/>
                    <a:gd name="connsiteX0" fmla="*/ 33864 w 1018211"/>
                    <a:gd name="connsiteY0" fmla="*/ 0 h 427876"/>
                    <a:gd name="connsiteX1" fmla="*/ 1018211 w 1018211"/>
                    <a:gd name="connsiteY1" fmla="*/ 41563 h 427876"/>
                    <a:gd name="connsiteX2" fmla="*/ 1018211 w 1018211"/>
                    <a:gd name="connsiteY2" fmla="*/ 427876 h 427876"/>
                    <a:gd name="connsiteX3" fmla="*/ 151628 w 1018211"/>
                    <a:gd name="connsiteY3" fmla="*/ 310112 h 427876"/>
                    <a:gd name="connsiteX4" fmla="*/ 33864 w 1018211"/>
                    <a:gd name="connsiteY4" fmla="*/ 0 h 427876"/>
                    <a:gd name="connsiteX0" fmla="*/ 100890 w 1085237"/>
                    <a:gd name="connsiteY0" fmla="*/ 0 h 427876"/>
                    <a:gd name="connsiteX1" fmla="*/ 1085237 w 1085237"/>
                    <a:gd name="connsiteY1" fmla="*/ 41563 h 427876"/>
                    <a:gd name="connsiteX2" fmla="*/ 1085237 w 1085237"/>
                    <a:gd name="connsiteY2" fmla="*/ 427876 h 427876"/>
                    <a:gd name="connsiteX3" fmla="*/ 218654 w 1085237"/>
                    <a:gd name="connsiteY3" fmla="*/ 310112 h 427876"/>
                    <a:gd name="connsiteX4" fmla="*/ 100890 w 1085237"/>
                    <a:gd name="connsiteY4" fmla="*/ 0 h 427876"/>
                    <a:gd name="connsiteX0" fmla="*/ 103919 w 1081338"/>
                    <a:gd name="connsiteY0" fmla="*/ 0 h 448658"/>
                    <a:gd name="connsiteX1" fmla="*/ 1081338 w 1081338"/>
                    <a:gd name="connsiteY1" fmla="*/ 62345 h 448658"/>
                    <a:gd name="connsiteX2" fmla="*/ 1081338 w 1081338"/>
                    <a:gd name="connsiteY2" fmla="*/ 448658 h 448658"/>
                    <a:gd name="connsiteX3" fmla="*/ 214755 w 1081338"/>
                    <a:gd name="connsiteY3" fmla="*/ 330894 h 448658"/>
                    <a:gd name="connsiteX4" fmla="*/ 103919 w 1081338"/>
                    <a:gd name="connsiteY4" fmla="*/ 0 h 448658"/>
                    <a:gd name="connsiteX0" fmla="*/ 123695 w 1101114"/>
                    <a:gd name="connsiteY0" fmla="*/ 0 h 448658"/>
                    <a:gd name="connsiteX1" fmla="*/ 1101114 w 1101114"/>
                    <a:gd name="connsiteY1" fmla="*/ 62345 h 448658"/>
                    <a:gd name="connsiteX2" fmla="*/ 1101114 w 1101114"/>
                    <a:gd name="connsiteY2" fmla="*/ 448658 h 448658"/>
                    <a:gd name="connsiteX3" fmla="*/ 234531 w 1101114"/>
                    <a:gd name="connsiteY3" fmla="*/ 330894 h 448658"/>
                    <a:gd name="connsiteX4" fmla="*/ 123695 w 1101114"/>
                    <a:gd name="connsiteY4" fmla="*/ 0 h 448658"/>
                    <a:gd name="connsiteX0" fmla="*/ 123695 w 1101114"/>
                    <a:gd name="connsiteY0" fmla="*/ 0 h 448658"/>
                    <a:gd name="connsiteX1" fmla="*/ 1101114 w 1101114"/>
                    <a:gd name="connsiteY1" fmla="*/ 62345 h 448658"/>
                    <a:gd name="connsiteX2" fmla="*/ 1101114 w 1101114"/>
                    <a:gd name="connsiteY2" fmla="*/ 448658 h 448658"/>
                    <a:gd name="connsiteX3" fmla="*/ 403939 w 1101114"/>
                    <a:gd name="connsiteY3" fmla="*/ 175382 h 448658"/>
                    <a:gd name="connsiteX4" fmla="*/ 234531 w 1101114"/>
                    <a:gd name="connsiteY4" fmla="*/ 330894 h 448658"/>
                    <a:gd name="connsiteX5" fmla="*/ 123695 w 1101114"/>
                    <a:gd name="connsiteY5" fmla="*/ 0 h 448658"/>
                    <a:gd name="connsiteX0" fmla="*/ 123695 w 1101114"/>
                    <a:gd name="connsiteY0" fmla="*/ 4727 h 453385"/>
                    <a:gd name="connsiteX1" fmla="*/ 1101114 w 1101114"/>
                    <a:gd name="connsiteY1" fmla="*/ 67072 h 453385"/>
                    <a:gd name="connsiteX2" fmla="*/ 1101114 w 1101114"/>
                    <a:gd name="connsiteY2" fmla="*/ 453385 h 453385"/>
                    <a:gd name="connsiteX3" fmla="*/ 577120 w 1101114"/>
                    <a:gd name="connsiteY3" fmla="*/ 0 h 453385"/>
                    <a:gd name="connsiteX4" fmla="*/ 234531 w 1101114"/>
                    <a:gd name="connsiteY4" fmla="*/ 335621 h 453385"/>
                    <a:gd name="connsiteX5" fmla="*/ 123695 w 1101114"/>
                    <a:gd name="connsiteY5" fmla="*/ 4727 h 453385"/>
                    <a:gd name="connsiteX0" fmla="*/ 123695 w 1101114"/>
                    <a:gd name="connsiteY0" fmla="*/ 4727 h 453385"/>
                    <a:gd name="connsiteX1" fmla="*/ 1101114 w 1101114"/>
                    <a:gd name="connsiteY1" fmla="*/ 67072 h 453385"/>
                    <a:gd name="connsiteX2" fmla="*/ 1101114 w 1101114"/>
                    <a:gd name="connsiteY2" fmla="*/ 453385 h 453385"/>
                    <a:gd name="connsiteX3" fmla="*/ 577120 w 1101114"/>
                    <a:gd name="connsiteY3" fmla="*/ 0 h 453385"/>
                    <a:gd name="connsiteX4" fmla="*/ 234531 w 1101114"/>
                    <a:gd name="connsiteY4" fmla="*/ 335621 h 453385"/>
                    <a:gd name="connsiteX5" fmla="*/ 123695 w 1101114"/>
                    <a:gd name="connsiteY5" fmla="*/ 4727 h 453385"/>
                    <a:gd name="connsiteX0" fmla="*/ 123695 w 1101114"/>
                    <a:gd name="connsiteY0" fmla="*/ 11654 h 460312"/>
                    <a:gd name="connsiteX1" fmla="*/ 1101114 w 1101114"/>
                    <a:gd name="connsiteY1" fmla="*/ 73999 h 460312"/>
                    <a:gd name="connsiteX2" fmla="*/ 1101114 w 1101114"/>
                    <a:gd name="connsiteY2" fmla="*/ 460312 h 460312"/>
                    <a:gd name="connsiteX3" fmla="*/ 604829 w 1101114"/>
                    <a:gd name="connsiteY3" fmla="*/ 0 h 460312"/>
                    <a:gd name="connsiteX4" fmla="*/ 234531 w 1101114"/>
                    <a:gd name="connsiteY4" fmla="*/ 342548 h 460312"/>
                    <a:gd name="connsiteX5" fmla="*/ 123695 w 1101114"/>
                    <a:gd name="connsiteY5" fmla="*/ 11654 h 460312"/>
                    <a:gd name="connsiteX0" fmla="*/ 123695 w 1101114"/>
                    <a:gd name="connsiteY0" fmla="*/ 11654 h 460312"/>
                    <a:gd name="connsiteX1" fmla="*/ 1101114 w 1101114"/>
                    <a:gd name="connsiteY1" fmla="*/ 73999 h 460312"/>
                    <a:gd name="connsiteX2" fmla="*/ 1101114 w 1101114"/>
                    <a:gd name="connsiteY2" fmla="*/ 460312 h 460312"/>
                    <a:gd name="connsiteX3" fmla="*/ 604829 w 1101114"/>
                    <a:gd name="connsiteY3" fmla="*/ 0 h 460312"/>
                    <a:gd name="connsiteX4" fmla="*/ 234531 w 1101114"/>
                    <a:gd name="connsiteY4" fmla="*/ 342548 h 460312"/>
                    <a:gd name="connsiteX5" fmla="*/ 123695 w 1101114"/>
                    <a:gd name="connsiteY5" fmla="*/ 11654 h 460312"/>
                    <a:gd name="connsiteX0" fmla="*/ 123695 w 1101114"/>
                    <a:gd name="connsiteY0" fmla="*/ 11654 h 460312"/>
                    <a:gd name="connsiteX1" fmla="*/ 1101114 w 1101114"/>
                    <a:gd name="connsiteY1" fmla="*/ 73999 h 460312"/>
                    <a:gd name="connsiteX2" fmla="*/ 1101114 w 1101114"/>
                    <a:gd name="connsiteY2" fmla="*/ 460312 h 460312"/>
                    <a:gd name="connsiteX3" fmla="*/ 604829 w 1101114"/>
                    <a:gd name="connsiteY3" fmla="*/ 0 h 460312"/>
                    <a:gd name="connsiteX4" fmla="*/ 234531 w 1101114"/>
                    <a:gd name="connsiteY4" fmla="*/ 342548 h 460312"/>
                    <a:gd name="connsiteX5" fmla="*/ 123695 w 1101114"/>
                    <a:gd name="connsiteY5" fmla="*/ 11654 h 460312"/>
                    <a:gd name="connsiteX0" fmla="*/ 98893 w 1076312"/>
                    <a:gd name="connsiteY0" fmla="*/ 11654 h 460312"/>
                    <a:gd name="connsiteX1" fmla="*/ 1076312 w 1076312"/>
                    <a:gd name="connsiteY1" fmla="*/ 73999 h 460312"/>
                    <a:gd name="connsiteX2" fmla="*/ 1076312 w 1076312"/>
                    <a:gd name="connsiteY2" fmla="*/ 460312 h 460312"/>
                    <a:gd name="connsiteX3" fmla="*/ 580027 w 1076312"/>
                    <a:gd name="connsiteY3" fmla="*/ 0 h 460312"/>
                    <a:gd name="connsiteX4" fmla="*/ 209729 w 1076312"/>
                    <a:gd name="connsiteY4" fmla="*/ 342548 h 460312"/>
                    <a:gd name="connsiteX5" fmla="*/ 98893 w 1076312"/>
                    <a:gd name="connsiteY5" fmla="*/ 11654 h 460312"/>
                    <a:gd name="connsiteX0" fmla="*/ 103531 w 1080950"/>
                    <a:gd name="connsiteY0" fmla="*/ 11654 h 460312"/>
                    <a:gd name="connsiteX1" fmla="*/ 1080950 w 1080950"/>
                    <a:gd name="connsiteY1" fmla="*/ 73999 h 460312"/>
                    <a:gd name="connsiteX2" fmla="*/ 1080950 w 1080950"/>
                    <a:gd name="connsiteY2" fmla="*/ 460312 h 460312"/>
                    <a:gd name="connsiteX3" fmla="*/ 584665 w 1080950"/>
                    <a:gd name="connsiteY3" fmla="*/ 0 h 460312"/>
                    <a:gd name="connsiteX4" fmla="*/ 200512 w 1080950"/>
                    <a:gd name="connsiteY4" fmla="*/ 342548 h 460312"/>
                    <a:gd name="connsiteX5" fmla="*/ 103531 w 1080950"/>
                    <a:gd name="connsiteY5" fmla="*/ 11654 h 460312"/>
                    <a:gd name="connsiteX0" fmla="*/ 103531 w 1080950"/>
                    <a:gd name="connsiteY0" fmla="*/ 11654 h 460312"/>
                    <a:gd name="connsiteX1" fmla="*/ 1080950 w 1080950"/>
                    <a:gd name="connsiteY1" fmla="*/ 73999 h 460312"/>
                    <a:gd name="connsiteX2" fmla="*/ 1080950 w 1080950"/>
                    <a:gd name="connsiteY2" fmla="*/ 460312 h 460312"/>
                    <a:gd name="connsiteX3" fmla="*/ 584665 w 1080950"/>
                    <a:gd name="connsiteY3" fmla="*/ 0 h 460312"/>
                    <a:gd name="connsiteX4" fmla="*/ 200512 w 1080950"/>
                    <a:gd name="connsiteY4" fmla="*/ 342548 h 460312"/>
                    <a:gd name="connsiteX5" fmla="*/ 103531 w 1080950"/>
                    <a:gd name="connsiteY5" fmla="*/ 11654 h 460312"/>
                    <a:gd name="connsiteX0" fmla="*/ 115967 w 1093386"/>
                    <a:gd name="connsiteY0" fmla="*/ 11654 h 460312"/>
                    <a:gd name="connsiteX1" fmla="*/ 1093386 w 1093386"/>
                    <a:gd name="connsiteY1" fmla="*/ 73999 h 460312"/>
                    <a:gd name="connsiteX2" fmla="*/ 1093386 w 1093386"/>
                    <a:gd name="connsiteY2" fmla="*/ 460312 h 460312"/>
                    <a:gd name="connsiteX3" fmla="*/ 597101 w 1093386"/>
                    <a:gd name="connsiteY3" fmla="*/ 0 h 460312"/>
                    <a:gd name="connsiteX4" fmla="*/ 212948 w 1093386"/>
                    <a:gd name="connsiteY4" fmla="*/ 342548 h 460312"/>
                    <a:gd name="connsiteX5" fmla="*/ 115967 w 1093386"/>
                    <a:gd name="connsiteY5" fmla="*/ 11654 h 460312"/>
                    <a:gd name="connsiteX0" fmla="*/ 115967 w 1093386"/>
                    <a:gd name="connsiteY0" fmla="*/ 11654 h 460312"/>
                    <a:gd name="connsiteX1" fmla="*/ 1093386 w 1093386"/>
                    <a:gd name="connsiteY1" fmla="*/ 73999 h 460312"/>
                    <a:gd name="connsiteX2" fmla="*/ 1093386 w 1093386"/>
                    <a:gd name="connsiteY2" fmla="*/ 460312 h 460312"/>
                    <a:gd name="connsiteX3" fmla="*/ 597101 w 1093386"/>
                    <a:gd name="connsiteY3" fmla="*/ 0 h 460312"/>
                    <a:gd name="connsiteX4" fmla="*/ 212948 w 1093386"/>
                    <a:gd name="connsiteY4" fmla="*/ 342548 h 460312"/>
                    <a:gd name="connsiteX5" fmla="*/ 115967 w 1093386"/>
                    <a:gd name="connsiteY5" fmla="*/ 11654 h 460312"/>
                    <a:gd name="connsiteX0" fmla="*/ 76283 w 1053702"/>
                    <a:gd name="connsiteY0" fmla="*/ 32436 h 481094"/>
                    <a:gd name="connsiteX1" fmla="*/ 1053702 w 1053702"/>
                    <a:gd name="connsiteY1" fmla="*/ 94781 h 481094"/>
                    <a:gd name="connsiteX2" fmla="*/ 1053702 w 1053702"/>
                    <a:gd name="connsiteY2" fmla="*/ 481094 h 481094"/>
                    <a:gd name="connsiteX3" fmla="*/ 640544 w 1053702"/>
                    <a:gd name="connsiteY3" fmla="*/ 0 h 481094"/>
                    <a:gd name="connsiteX4" fmla="*/ 173264 w 1053702"/>
                    <a:gd name="connsiteY4" fmla="*/ 363330 h 481094"/>
                    <a:gd name="connsiteX5" fmla="*/ 76283 w 1053702"/>
                    <a:gd name="connsiteY5" fmla="*/ 32436 h 481094"/>
                    <a:gd name="connsiteX0" fmla="*/ 108719 w 1086138"/>
                    <a:gd name="connsiteY0" fmla="*/ 32436 h 481094"/>
                    <a:gd name="connsiteX1" fmla="*/ 1086138 w 1086138"/>
                    <a:gd name="connsiteY1" fmla="*/ 94781 h 481094"/>
                    <a:gd name="connsiteX2" fmla="*/ 1086138 w 1086138"/>
                    <a:gd name="connsiteY2" fmla="*/ 481094 h 481094"/>
                    <a:gd name="connsiteX3" fmla="*/ 672980 w 1086138"/>
                    <a:gd name="connsiteY3" fmla="*/ 0 h 481094"/>
                    <a:gd name="connsiteX4" fmla="*/ 205700 w 1086138"/>
                    <a:gd name="connsiteY4" fmla="*/ 363330 h 481094"/>
                    <a:gd name="connsiteX5" fmla="*/ 108719 w 1086138"/>
                    <a:gd name="connsiteY5" fmla="*/ 32436 h 481094"/>
                    <a:gd name="connsiteX0" fmla="*/ 108719 w 1086138"/>
                    <a:gd name="connsiteY0" fmla="*/ 32436 h 481094"/>
                    <a:gd name="connsiteX1" fmla="*/ 1086138 w 1086138"/>
                    <a:gd name="connsiteY1" fmla="*/ 94781 h 481094"/>
                    <a:gd name="connsiteX2" fmla="*/ 1086138 w 1086138"/>
                    <a:gd name="connsiteY2" fmla="*/ 481094 h 481094"/>
                    <a:gd name="connsiteX3" fmla="*/ 672980 w 1086138"/>
                    <a:gd name="connsiteY3" fmla="*/ 0 h 481094"/>
                    <a:gd name="connsiteX4" fmla="*/ 205700 w 1086138"/>
                    <a:gd name="connsiteY4" fmla="*/ 363330 h 481094"/>
                    <a:gd name="connsiteX5" fmla="*/ 108719 w 1086138"/>
                    <a:gd name="connsiteY5" fmla="*/ 32436 h 481094"/>
                    <a:gd name="connsiteX0" fmla="*/ 108719 w 1210829"/>
                    <a:gd name="connsiteY0" fmla="*/ 32436 h 481094"/>
                    <a:gd name="connsiteX1" fmla="*/ 1210829 w 1210829"/>
                    <a:gd name="connsiteY1" fmla="*/ 351090 h 481094"/>
                    <a:gd name="connsiteX2" fmla="*/ 1086138 w 1210829"/>
                    <a:gd name="connsiteY2" fmla="*/ 481094 h 481094"/>
                    <a:gd name="connsiteX3" fmla="*/ 672980 w 1210829"/>
                    <a:gd name="connsiteY3" fmla="*/ 0 h 481094"/>
                    <a:gd name="connsiteX4" fmla="*/ 205700 w 1210829"/>
                    <a:gd name="connsiteY4" fmla="*/ 363330 h 481094"/>
                    <a:gd name="connsiteX5" fmla="*/ 108719 w 1210829"/>
                    <a:gd name="connsiteY5" fmla="*/ 32436 h 481094"/>
                    <a:gd name="connsiteX0" fmla="*/ 108719 w 1210829"/>
                    <a:gd name="connsiteY0" fmla="*/ 32436 h 367783"/>
                    <a:gd name="connsiteX1" fmla="*/ 1210829 w 1210829"/>
                    <a:gd name="connsiteY1" fmla="*/ 351090 h 367783"/>
                    <a:gd name="connsiteX2" fmla="*/ 996084 w 1210829"/>
                    <a:gd name="connsiteY2" fmla="*/ 30822 h 367783"/>
                    <a:gd name="connsiteX3" fmla="*/ 672980 w 1210829"/>
                    <a:gd name="connsiteY3" fmla="*/ 0 h 367783"/>
                    <a:gd name="connsiteX4" fmla="*/ 205700 w 1210829"/>
                    <a:gd name="connsiteY4" fmla="*/ 363330 h 367783"/>
                    <a:gd name="connsiteX5" fmla="*/ 108719 w 1210829"/>
                    <a:gd name="connsiteY5" fmla="*/ 32436 h 367783"/>
                    <a:gd name="connsiteX0" fmla="*/ 108719 w 996084"/>
                    <a:gd name="connsiteY0" fmla="*/ 32436 h 600471"/>
                    <a:gd name="connsiteX1" fmla="*/ 899101 w 996084"/>
                    <a:gd name="connsiteY1" fmla="*/ 600471 h 600471"/>
                    <a:gd name="connsiteX2" fmla="*/ 996084 w 996084"/>
                    <a:gd name="connsiteY2" fmla="*/ 30822 h 600471"/>
                    <a:gd name="connsiteX3" fmla="*/ 672980 w 996084"/>
                    <a:gd name="connsiteY3" fmla="*/ 0 h 600471"/>
                    <a:gd name="connsiteX4" fmla="*/ 205700 w 996084"/>
                    <a:gd name="connsiteY4" fmla="*/ 363330 h 600471"/>
                    <a:gd name="connsiteX5" fmla="*/ 108719 w 996084"/>
                    <a:gd name="connsiteY5" fmla="*/ 32436 h 600471"/>
                    <a:gd name="connsiteX0" fmla="*/ 108719 w 899101"/>
                    <a:gd name="connsiteY0" fmla="*/ 32436 h 600471"/>
                    <a:gd name="connsiteX1" fmla="*/ 899101 w 899101"/>
                    <a:gd name="connsiteY1" fmla="*/ 600471 h 600471"/>
                    <a:gd name="connsiteX2" fmla="*/ 767484 w 899101"/>
                    <a:gd name="connsiteY2" fmla="*/ 391040 h 600471"/>
                    <a:gd name="connsiteX3" fmla="*/ 672980 w 899101"/>
                    <a:gd name="connsiteY3" fmla="*/ 0 h 600471"/>
                    <a:gd name="connsiteX4" fmla="*/ 205700 w 899101"/>
                    <a:gd name="connsiteY4" fmla="*/ 363330 h 600471"/>
                    <a:gd name="connsiteX5" fmla="*/ 108719 w 899101"/>
                    <a:gd name="connsiteY5" fmla="*/ 32436 h 600471"/>
                    <a:gd name="connsiteX0" fmla="*/ 108719 w 923424"/>
                    <a:gd name="connsiteY0" fmla="*/ 32436 h 600471"/>
                    <a:gd name="connsiteX1" fmla="*/ 899101 w 923424"/>
                    <a:gd name="connsiteY1" fmla="*/ 600471 h 600471"/>
                    <a:gd name="connsiteX2" fmla="*/ 767484 w 923424"/>
                    <a:gd name="connsiteY2" fmla="*/ 391040 h 600471"/>
                    <a:gd name="connsiteX3" fmla="*/ 672980 w 923424"/>
                    <a:gd name="connsiteY3" fmla="*/ 0 h 600471"/>
                    <a:gd name="connsiteX4" fmla="*/ 205700 w 923424"/>
                    <a:gd name="connsiteY4" fmla="*/ 363330 h 600471"/>
                    <a:gd name="connsiteX5" fmla="*/ 108719 w 923424"/>
                    <a:gd name="connsiteY5" fmla="*/ 32436 h 600471"/>
                    <a:gd name="connsiteX0" fmla="*/ 108719 w 925266"/>
                    <a:gd name="connsiteY0" fmla="*/ 34821 h 602856"/>
                    <a:gd name="connsiteX1" fmla="*/ 899101 w 925266"/>
                    <a:gd name="connsiteY1" fmla="*/ 602856 h 602856"/>
                    <a:gd name="connsiteX2" fmla="*/ 767484 w 925266"/>
                    <a:gd name="connsiteY2" fmla="*/ 393425 h 602856"/>
                    <a:gd name="connsiteX3" fmla="*/ 672980 w 925266"/>
                    <a:gd name="connsiteY3" fmla="*/ 2385 h 602856"/>
                    <a:gd name="connsiteX4" fmla="*/ 205700 w 925266"/>
                    <a:gd name="connsiteY4" fmla="*/ 365715 h 602856"/>
                    <a:gd name="connsiteX5" fmla="*/ 108719 w 925266"/>
                    <a:gd name="connsiteY5" fmla="*/ 34821 h 602856"/>
                    <a:gd name="connsiteX0" fmla="*/ 108719 w 934847"/>
                    <a:gd name="connsiteY0" fmla="*/ 32442 h 600477"/>
                    <a:gd name="connsiteX1" fmla="*/ 899101 w 934847"/>
                    <a:gd name="connsiteY1" fmla="*/ 600477 h 600477"/>
                    <a:gd name="connsiteX2" fmla="*/ 767484 w 934847"/>
                    <a:gd name="connsiteY2" fmla="*/ 391046 h 600477"/>
                    <a:gd name="connsiteX3" fmla="*/ 672980 w 934847"/>
                    <a:gd name="connsiteY3" fmla="*/ 6 h 600477"/>
                    <a:gd name="connsiteX4" fmla="*/ 205700 w 934847"/>
                    <a:gd name="connsiteY4" fmla="*/ 363336 h 600477"/>
                    <a:gd name="connsiteX5" fmla="*/ 108719 w 934847"/>
                    <a:gd name="connsiteY5" fmla="*/ 32442 h 600477"/>
                    <a:gd name="connsiteX0" fmla="*/ 108719 w 922877"/>
                    <a:gd name="connsiteY0" fmla="*/ 32442 h 600477"/>
                    <a:gd name="connsiteX1" fmla="*/ 899101 w 922877"/>
                    <a:gd name="connsiteY1" fmla="*/ 600477 h 600477"/>
                    <a:gd name="connsiteX2" fmla="*/ 767484 w 922877"/>
                    <a:gd name="connsiteY2" fmla="*/ 391046 h 600477"/>
                    <a:gd name="connsiteX3" fmla="*/ 672980 w 922877"/>
                    <a:gd name="connsiteY3" fmla="*/ 6 h 600477"/>
                    <a:gd name="connsiteX4" fmla="*/ 205700 w 922877"/>
                    <a:gd name="connsiteY4" fmla="*/ 363336 h 600477"/>
                    <a:gd name="connsiteX5" fmla="*/ 108719 w 922877"/>
                    <a:gd name="connsiteY5" fmla="*/ 32442 h 600477"/>
                    <a:gd name="connsiteX0" fmla="*/ 108719 w 940851"/>
                    <a:gd name="connsiteY0" fmla="*/ 32442 h 600477"/>
                    <a:gd name="connsiteX1" fmla="*/ 899101 w 940851"/>
                    <a:gd name="connsiteY1" fmla="*/ 600477 h 600477"/>
                    <a:gd name="connsiteX2" fmla="*/ 767484 w 940851"/>
                    <a:gd name="connsiteY2" fmla="*/ 391046 h 600477"/>
                    <a:gd name="connsiteX3" fmla="*/ 672980 w 940851"/>
                    <a:gd name="connsiteY3" fmla="*/ 6 h 600477"/>
                    <a:gd name="connsiteX4" fmla="*/ 205700 w 940851"/>
                    <a:gd name="connsiteY4" fmla="*/ 363336 h 600477"/>
                    <a:gd name="connsiteX5" fmla="*/ 108719 w 940851"/>
                    <a:gd name="connsiteY5" fmla="*/ 32442 h 600477"/>
                    <a:gd name="connsiteX0" fmla="*/ 108719 w 942823"/>
                    <a:gd name="connsiteY0" fmla="*/ 35699 h 603734"/>
                    <a:gd name="connsiteX1" fmla="*/ 899101 w 942823"/>
                    <a:gd name="connsiteY1" fmla="*/ 603734 h 603734"/>
                    <a:gd name="connsiteX2" fmla="*/ 767484 w 942823"/>
                    <a:gd name="connsiteY2" fmla="*/ 394303 h 603734"/>
                    <a:gd name="connsiteX3" fmla="*/ 672980 w 942823"/>
                    <a:gd name="connsiteY3" fmla="*/ 3263 h 603734"/>
                    <a:gd name="connsiteX4" fmla="*/ 205700 w 942823"/>
                    <a:gd name="connsiteY4" fmla="*/ 366593 h 603734"/>
                    <a:gd name="connsiteX5" fmla="*/ 108719 w 942823"/>
                    <a:gd name="connsiteY5" fmla="*/ 35699 h 603734"/>
                    <a:gd name="connsiteX0" fmla="*/ 108719 w 942823"/>
                    <a:gd name="connsiteY0" fmla="*/ 35699 h 603734"/>
                    <a:gd name="connsiteX1" fmla="*/ 899101 w 942823"/>
                    <a:gd name="connsiteY1" fmla="*/ 603734 h 603734"/>
                    <a:gd name="connsiteX2" fmla="*/ 767484 w 942823"/>
                    <a:gd name="connsiteY2" fmla="*/ 394303 h 603734"/>
                    <a:gd name="connsiteX3" fmla="*/ 672980 w 942823"/>
                    <a:gd name="connsiteY3" fmla="*/ 3263 h 603734"/>
                    <a:gd name="connsiteX4" fmla="*/ 205700 w 942823"/>
                    <a:gd name="connsiteY4" fmla="*/ 366593 h 603734"/>
                    <a:gd name="connsiteX5" fmla="*/ 108719 w 942823"/>
                    <a:gd name="connsiteY5" fmla="*/ 35699 h 603734"/>
                    <a:gd name="connsiteX0" fmla="*/ 108719 w 942823"/>
                    <a:gd name="connsiteY0" fmla="*/ 35699 h 394303"/>
                    <a:gd name="connsiteX1" fmla="*/ 635865 w 942823"/>
                    <a:gd name="connsiteY1" fmla="*/ 354352 h 394303"/>
                    <a:gd name="connsiteX2" fmla="*/ 767484 w 942823"/>
                    <a:gd name="connsiteY2" fmla="*/ 394303 h 394303"/>
                    <a:gd name="connsiteX3" fmla="*/ 672980 w 942823"/>
                    <a:gd name="connsiteY3" fmla="*/ 3263 h 394303"/>
                    <a:gd name="connsiteX4" fmla="*/ 205700 w 942823"/>
                    <a:gd name="connsiteY4" fmla="*/ 366593 h 394303"/>
                    <a:gd name="connsiteX5" fmla="*/ 108719 w 942823"/>
                    <a:gd name="connsiteY5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714545 w 942823"/>
                    <a:gd name="connsiteY1" fmla="*/ 30975 h 394303"/>
                    <a:gd name="connsiteX2" fmla="*/ 635865 w 942823"/>
                    <a:gd name="connsiteY2" fmla="*/ 354352 h 394303"/>
                    <a:gd name="connsiteX3" fmla="*/ 767484 w 942823"/>
                    <a:gd name="connsiteY3" fmla="*/ 394303 h 394303"/>
                    <a:gd name="connsiteX4" fmla="*/ 672980 w 942823"/>
                    <a:gd name="connsiteY4" fmla="*/ 3263 h 394303"/>
                    <a:gd name="connsiteX5" fmla="*/ 205700 w 942823"/>
                    <a:gd name="connsiteY5" fmla="*/ 366593 h 394303"/>
                    <a:gd name="connsiteX6" fmla="*/ 108719 w 942823"/>
                    <a:gd name="connsiteY6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108719 w 942823"/>
                    <a:gd name="connsiteY0" fmla="*/ 35699 h 394303"/>
                    <a:gd name="connsiteX1" fmla="*/ 243490 w 942823"/>
                    <a:gd name="connsiteY1" fmla="*/ 391193 h 394303"/>
                    <a:gd name="connsiteX2" fmla="*/ 714545 w 942823"/>
                    <a:gd name="connsiteY2" fmla="*/ 30975 h 394303"/>
                    <a:gd name="connsiteX3" fmla="*/ 635865 w 942823"/>
                    <a:gd name="connsiteY3" fmla="*/ 354352 h 394303"/>
                    <a:gd name="connsiteX4" fmla="*/ 767484 w 942823"/>
                    <a:gd name="connsiteY4" fmla="*/ 394303 h 394303"/>
                    <a:gd name="connsiteX5" fmla="*/ 672980 w 942823"/>
                    <a:gd name="connsiteY5" fmla="*/ 3263 h 394303"/>
                    <a:gd name="connsiteX6" fmla="*/ 205700 w 942823"/>
                    <a:gd name="connsiteY6" fmla="*/ 366593 h 394303"/>
                    <a:gd name="connsiteX7" fmla="*/ 108719 w 942823"/>
                    <a:gd name="connsiteY7" fmla="*/ 35699 h 394303"/>
                    <a:gd name="connsiteX0" fmla="*/ 99206 w 933310"/>
                    <a:gd name="connsiteY0" fmla="*/ 35699 h 394303"/>
                    <a:gd name="connsiteX1" fmla="*/ 233977 w 933310"/>
                    <a:gd name="connsiteY1" fmla="*/ 391193 h 394303"/>
                    <a:gd name="connsiteX2" fmla="*/ 705032 w 933310"/>
                    <a:gd name="connsiteY2" fmla="*/ 30975 h 394303"/>
                    <a:gd name="connsiteX3" fmla="*/ 626352 w 933310"/>
                    <a:gd name="connsiteY3" fmla="*/ 354352 h 394303"/>
                    <a:gd name="connsiteX4" fmla="*/ 757971 w 933310"/>
                    <a:gd name="connsiteY4" fmla="*/ 394303 h 394303"/>
                    <a:gd name="connsiteX5" fmla="*/ 663467 w 933310"/>
                    <a:gd name="connsiteY5" fmla="*/ 3263 h 394303"/>
                    <a:gd name="connsiteX6" fmla="*/ 223896 w 933310"/>
                    <a:gd name="connsiteY6" fmla="*/ 338883 h 394303"/>
                    <a:gd name="connsiteX7" fmla="*/ 99206 w 933310"/>
                    <a:gd name="connsiteY7" fmla="*/ 35699 h 394303"/>
                    <a:gd name="connsiteX0" fmla="*/ 111296 w 945400"/>
                    <a:gd name="connsiteY0" fmla="*/ 35699 h 394303"/>
                    <a:gd name="connsiteX1" fmla="*/ 246067 w 945400"/>
                    <a:gd name="connsiteY1" fmla="*/ 391193 h 394303"/>
                    <a:gd name="connsiteX2" fmla="*/ 717122 w 945400"/>
                    <a:gd name="connsiteY2" fmla="*/ 30975 h 394303"/>
                    <a:gd name="connsiteX3" fmla="*/ 638442 w 945400"/>
                    <a:gd name="connsiteY3" fmla="*/ 354352 h 394303"/>
                    <a:gd name="connsiteX4" fmla="*/ 770061 w 945400"/>
                    <a:gd name="connsiteY4" fmla="*/ 394303 h 394303"/>
                    <a:gd name="connsiteX5" fmla="*/ 675557 w 945400"/>
                    <a:gd name="connsiteY5" fmla="*/ 3263 h 394303"/>
                    <a:gd name="connsiteX6" fmla="*/ 201349 w 945400"/>
                    <a:gd name="connsiteY6" fmla="*/ 380446 h 394303"/>
                    <a:gd name="connsiteX7" fmla="*/ 111296 w 945400"/>
                    <a:gd name="connsiteY7" fmla="*/ 35699 h 394303"/>
                    <a:gd name="connsiteX0" fmla="*/ 111296 w 945400"/>
                    <a:gd name="connsiteY0" fmla="*/ 35699 h 394303"/>
                    <a:gd name="connsiteX1" fmla="*/ 232213 w 945400"/>
                    <a:gd name="connsiteY1" fmla="*/ 328847 h 394303"/>
                    <a:gd name="connsiteX2" fmla="*/ 717122 w 945400"/>
                    <a:gd name="connsiteY2" fmla="*/ 30975 h 394303"/>
                    <a:gd name="connsiteX3" fmla="*/ 638442 w 945400"/>
                    <a:gd name="connsiteY3" fmla="*/ 354352 h 394303"/>
                    <a:gd name="connsiteX4" fmla="*/ 770061 w 945400"/>
                    <a:gd name="connsiteY4" fmla="*/ 394303 h 394303"/>
                    <a:gd name="connsiteX5" fmla="*/ 675557 w 945400"/>
                    <a:gd name="connsiteY5" fmla="*/ 3263 h 394303"/>
                    <a:gd name="connsiteX6" fmla="*/ 201349 w 945400"/>
                    <a:gd name="connsiteY6" fmla="*/ 380446 h 394303"/>
                    <a:gd name="connsiteX7" fmla="*/ 111296 w 945400"/>
                    <a:gd name="connsiteY7" fmla="*/ 35699 h 394303"/>
                    <a:gd name="connsiteX0" fmla="*/ 111296 w 945400"/>
                    <a:gd name="connsiteY0" fmla="*/ 35699 h 394303"/>
                    <a:gd name="connsiteX1" fmla="*/ 232213 w 945400"/>
                    <a:gd name="connsiteY1" fmla="*/ 328847 h 394303"/>
                    <a:gd name="connsiteX2" fmla="*/ 717122 w 945400"/>
                    <a:gd name="connsiteY2" fmla="*/ 30975 h 394303"/>
                    <a:gd name="connsiteX3" fmla="*/ 638442 w 945400"/>
                    <a:gd name="connsiteY3" fmla="*/ 354352 h 394303"/>
                    <a:gd name="connsiteX4" fmla="*/ 770061 w 945400"/>
                    <a:gd name="connsiteY4" fmla="*/ 394303 h 394303"/>
                    <a:gd name="connsiteX5" fmla="*/ 675557 w 945400"/>
                    <a:gd name="connsiteY5" fmla="*/ 3263 h 394303"/>
                    <a:gd name="connsiteX6" fmla="*/ 201349 w 945400"/>
                    <a:gd name="connsiteY6" fmla="*/ 380446 h 394303"/>
                    <a:gd name="connsiteX7" fmla="*/ 111296 w 945400"/>
                    <a:gd name="connsiteY7" fmla="*/ 35699 h 394303"/>
                    <a:gd name="connsiteX0" fmla="*/ 94898 w 929002"/>
                    <a:gd name="connsiteY0" fmla="*/ 35699 h 394303"/>
                    <a:gd name="connsiteX1" fmla="*/ 215815 w 929002"/>
                    <a:gd name="connsiteY1" fmla="*/ 328847 h 394303"/>
                    <a:gd name="connsiteX2" fmla="*/ 700724 w 929002"/>
                    <a:gd name="connsiteY2" fmla="*/ 30975 h 394303"/>
                    <a:gd name="connsiteX3" fmla="*/ 622044 w 929002"/>
                    <a:gd name="connsiteY3" fmla="*/ 354352 h 394303"/>
                    <a:gd name="connsiteX4" fmla="*/ 753663 w 929002"/>
                    <a:gd name="connsiteY4" fmla="*/ 394303 h 394303"/>
                    <a:gd name="connsiteX5" fmla="*/ 659159 w 929002"/>
                    <a:gd name="connsiteY5" fmla="*/ 3263 h 394303"/>
                    <a:gd name="connsiteX6" fmla="*/ 233442 w 929002"/>
                    <a:gd name="connsiteY6" fmla="*/ 380446 h 394303"/>
                    <a:gd name="connsiteX7" fmla="*/ 94898 w 929002"/>
                    <a:gd name="connsiteY7" fmla="*/ 35699 h 394303"/>
                    <a:gd name="connsiteX0" fmla="*/ 98467 w 932571"/>
                    <a:gd name="connsiteY0" fmla="*/ 35699 h 394303"/>
                    <a:gd name="connsiteX1" fmla="*/ 219384 w 932571"/>
                    <a:gd name="connsiteY1" fmla="*/ 328847 h 394303"/>
                    <a:gd name="connsiteX2" fmla="*/ 704293 w 932571"/>
                    <a:gd name="connsiteY2" fmla="*/ 30975 h 394303"/>
                    <a:gd name="connsiteX3" fmla="*/ 625613 w 932571"/>
                    <a:gd name="connsiteY3" fmla="*/ 354352 h 394303"/>
                    <a:gd name="connsiteX4" fmla="*/ 757232 w 932571"/>
                    <a:gd name="connsiteY4" fmla="*/ 394303 h 394303"/>
                    <a:gd name="connsiteX5" fmla="*/ 662728 w 932571"/>
                    <a:gd name="connsiteY5" fmla="*/ 3263 h 394303"/>
                    <a:gd name="connsiteX6" fmla="*/ 237011 w 932571"/>
                    <a:gd name="connsiteY6" fmla="*/ 380446 h 394303"/>
                    <a:gd name="connsiteX7" fmla="*/ 98467 w 932571"/>
                    <a:gd name="connsiteY7" fmla="*/ 35699 h 394303"/>
                    <a:gd name="connsiteX0" fmla="*/ 105342 w 939446"/>
                    <a:gd name="connsiteY0" fmla="*/ 35699 h 394303"/>
                    <a:gd name="connsiteX1" fmla="*/ 226259 w 939446"/>
                    <a:gd name="connsiteY1" fmla="*/ 328847 h 394303"/>
                    <a:gd name="connsiteX2" fmla="*/ 711168 w 939446"/>
                    <a:gd name="connsiteY2" fmla="*/ 30975 h 394303"/>
                    <a:gd name="connsiteX3" fmla="*/ 632488 w 939446"/>
                    <a:gd name="connsiteY3" fmla="*/ 354352 h 394303"/>
                    <a:gd name="connsiteX4" fmla="*/ 764107 w 939446"/>
                    <a:gd name="connsiteY4" fmla="*/ 394303 h 394303"/>
                    <a:gd name="connsiteX5" fmla="*/ 669603 w 939446"/>
                    <a:gd name="connsiteY5" fmla="*/ 3263 h 394303"/>
                    <a:gd name="connsiteX6" fmla="*/ 223105 w 939446"/>
                    <a:gd name="connsiteY6" fmla="*/ 352737 h 394303"/>
                    <a:gd name="connsiteX7" fmla="*/ 105342 w 939446"/>
                    <a:gd name="connsiteY7" fmla="*/ 35699 h 394303"/>
                    <a:gd name="connsiteX0" fmla="*/ 105342 w 939446"/>
                    <a:gd name="connsiteY0" fmla="*/ 35699 h 403258"/>
                    <a:gd name="connsiteX1" fmla="*/ 198550 w 939446"/>
                    <a:gd name="connsiteY1" fmla="*/ 363484 h 403258"/>
                    <a:gd name="connsiteX2" fmla="*/ 711168 w 939446"/>
                    <a:gd name="connsiteY2" fmla="*/ 30975 h 403258"/>
                    <a:gd name="connsiteX3" fmla="*/ 632488 w 939446"/>
                    <a:gd name="connsiteY3" fmla="*/ 354352 h 403258"/>
                    <a:gd name="connsiteX4" fmla="*/ 764107 w 939446"/>
                    <a:gd name="connsiteY4" fmla="*/ 394303 h 403258"/>
                    <a:gd name="connsiteX5" fmla="*/ 669603 w 939446"/>
                    <a:gd name="connsiteY5" fmla="*/ 3263 h 403258"/>
                    <a:gd name="connsiteX6" fmla="*/ 223105 w 939446"/>
                    <a:gd name="connsiteY6" fmla="*/ 352737 h 403258"/>
                    <a:gd name="connsiteX7" fmla="*/ 105342 w 939446"/>
                    <a:gd name="connsiteY7" fmla="*/ 35699 h 403258"/>
                    <a:gd name="connsiteX0" fmla="*/ 105342 w 939446"/>
                    <a:gd name="connsiteY0" fmla="*/ 35699 h 394303"/>
                    <a:gd name="connsiteX1" fmla="*/ 198550 w 939446"/>
                    <a:gd name="connsiteY1" fmla="*/ 363484 h 394303"/>
                    <a:gd name="connsiteX2" fmla="*/ 711168 w 939446"/>
                    <a:gd name="connsiteY2" fmla="*/ 30975 h 394303"/>
                    <a:gd name="connsiteX3" fmla="*/ 632488 w 939446"/>
                    <a:gd name="connsiteY3" fmla="*/ 354352 h 394303"/>
                    <a:gd name="connsiteX4" fmla="*/ 764107 w 939446"/>
                    <a:gd name="connsiteY4" fmla="*/ 394303 h 394303"/>
                    <a:gd name="connsiteX5" fmla="*/ 669603 w 939446"/>
                    <a:gd name="connsiteY5" fmla="*/ 3263 h 394303"/>
                    <a:gd name="connsiteX6" fmla="*/ 223105 w 939446"/>
                    <a:gd name="connsiteY6" fmla="*/ 352737 h 394303"/>
                    <a:gd name="connsiteX7" fmla="*/ 105342 w 939446"/>
                    <a:gd name="connsiteY7" fmla="*/ 35699 h 394303"/>
                    <a:gd name="connsiteX0" fmla="*/ 105342 w 939446"/>
                    <a:gd name="connsiteY0" fmla="*/ 35699 h 394303"/>
                    <a:gd name="connsiteX1" fmla="*/ 198550 w 939446"/>
                    <a:gd name="connsiteY1" fmla="*/ 363484 h 394303"/>
                    <a:gd name="connsiteX2" fmla="*/ 711168 w 939446"/>
                    <a:gd name="connsiteY2" fmla="*/ 30975 h 394303"/>
                    <a:gd name="connsiteX3" fmla="*/ 632488 w 939446"/>
                    <a:gd name="connsiteY3" fmla="*/ 354352 h 394303"/>
                    <a:gd name="connsiteX4" fmla="*/ 764107 w 939446"/>
                    <a:gd name="connsiteY4" fmla="*/ 394303 h 394303"/>
                    <a:gd name="connsiteX5" fmla="*/ 669603 w 939446"/>
                    <a:gd name="connsiteY5" fmla="*/ 3263 h 394303"/>
                    <a:gd name="connsiteX6" fmla="*/ 223105 w 939446"/>
                    <a:gd name="connsiteY6" fmla="*/ 352737 h 394303"/>
                    <a:gd name="connsiteX7" fmla="*/ 105342 w 939446"/>
                    <a:gd name="connsiteY7" fmla="*/ 35699 h 394303"/>
                    <a:gd name="connsiteX0" fmla="*/ 105342 w 939446"/>
                    <a:gd name="connsiteY0" fmla="*/ 35699 h 394303"/>
                    <a:gd name="connsiteX1" fmla="*/ 170841 w 939446"/>
                    <a:gd name="connsiteY1" fmla="*/ 37902 h 394303"/>
                    <a:gd name="connsiteX2" fmla="*/ 198550 w 939446"/>
                    <a:gd name="connsiteY2" fmla="*/ 363484 h 394303"/>
                    <a:gd name="connsiteX3" fmla="*/ 711168 w 939446"/>
                    <a:gd name="connsiteY3" fmla="*/ 30975 h 394303"/>
                    <a:gd name="connsiteX4" fmla="*/ 632488 w 939446"/>
                    <a:gd name="connsiteY4" fmla="*/ 354352 h 394303"/>
                    <a:gd name="connsiteX5" fmla="*/ 764107 w 939446"/>
                    <a:gd name="connsiteY5" fmla="*/ 394303 h 394303"/>
                    <a:gd name="connsiteX6" fmla="*/ 669603 w 939446"/>
                    <a:gd name="connsiteY6" fmla="*/ 3263 h 394303"/>
                    <a:gd name="connsiteX7" fmla="*/ 223105 w 939446"/>
                    <a:gd name="connsiteY7" fmla="*/ 352737 h 394303"/>
                    <a:gd name="connsiteX8" fmla="*/ 105342 w 939446"/>
                    <a:gd name="connsiteY8" fmla="*/ 35699 h 394303"/>
                    <a:gd name="connsiteX0" fmla="*/ 105342 w 939446"/>
                    <a:gd name="connsiteY0" fmla="*/ 35699 h 394303"/>
                    <a:gd name="connsiteX1" fmla="*/ 170841 w 939446"/>
                    <a:gd name="connsiteY1" fmla="*/ 37902 h 394303"/>
                    <a:gd name="connsiteX2" fmla="*/ 198550 w 939446"/>
                    <a:gd name="connsiteY2" fmla="*/ 363484 h 394303"/>
                    <a:gd name="connsiteX3" fmla="*/ 711168 w 939446"/>
                    <a:gd name="connsiteY3" fmla="*/ 30975 h 394303"/>
                    <a:gd name="connsiteX4" fmla="*/ 632488 w 939446"/>
                    <a:gd name="connsiteY4" fmla="*/ 354352 h 394303"/>
                    <a:gd name="connsiteX5" fmla="*/ 764107 w 939446"/>
                    <a:gd name="connsiteY5" fmla="*/ 394303 h 394303"/>
                    <a:gd name="connsiteX6" fmla="*/ 669603 w 939446"/>
                    <a:gd name="connsiteY6" fmla="*/ 3263 h 394303"/>
                    <a:gd name="connsiteX7" fmla="*/ 223105 w 939446"/>
                    <a:gd name="connsiteY7" fmla="*/ 352737 h 394303"/>
                    <a:gd name="connsiteX8" fmla="*/ 105342 w 939446"/>
                    <a:gd name="connsiteY8" fmla="*/ 35699 h 394303"/>
                    <a:gd name="connsiteX0" fmla="*/ 105342 w 939446"/>
                    <a:gd name="connsiteY0" fmla="*/ 35699 h 394303"/>
                    <a:gd name="connsiteX1" fmla="*/ 170841 w 939446"/>
                    <a:gd name="connsiteY1" fmla="*/ 37902 h 394303"/>
                    <a:gd name="connsiteX2" fmla="*/ 198550 w 939446"/>
                    <a:gd name="connsiteY2" fmla="*/ 363484 h 394303"/>
                    <a:gd name="connsiteX3" fmla="*/ 711168 w 939446"/>
                    <a:gd name="connsiteY3" fmla="*/ 30975 h 394303"/>
                    <a:gd name="connsiteX4" fmla="*/ 632488 w 939446"/>
                    <a:gd name="connsiteY4" fmla="*/ 354352 h 394303"/>
                    <a:gd name="connsiteX5" fmla="*/ 764107 w 939446"/>
                    <a:gd name="connsiteY5" fmla="*/ 394303 h 394303"/>
                    <a:gd name="connsiteX6" fmla="*/ 669603 w 939446"/>
                    <a:gd name="connsiteY6" fmla="*/ 3263 h 394303"/>
                    <a:gd name="connsiteX7" fmla="*/ 223105 w 939446"/>
                    <a:gd name="connsiteY7" fmla="*/ 352737 h 394303"/>
                    <a:gd name="connsiteX8" fmla="*/ 105342 w 939446"/>
                    <a:gd name="connsiteY8" fmla="*/ 35699 h 394303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198550 w 930539"/>
                    <a:gd name="connsiteY2" fmla="*/ 363341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52594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18314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52594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18314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181232 w 930539"/>
                    <a:gd name="connsiteY2" fmla="*/ 352951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05342 w 930539"/>
                    <a:gd name="connsiteY0" fmla="*/ 35556 h 408015"/>
                    <a:gd name="connsiteX1" fmla="*/ 170841 w 930539"/>
                    <a:gd name="connsiteY1" fmla="*/ 37759 h 408015"/>
                    <a:gd name="connsiteX2" fmla="*/ 229723 w 930539"/>
                    <a:gd name="connsiteY2" fmla="*/ 370269 h 408015"/>
                    <a:gd name="connsiteX3" fmla="*/ 711168 w 930539"/>
                    <a:gd name="connsiteY3" fmla="*/ 30832 h 408015"/>
                    <a:gd name="connsiteX4" fmla="*/ 632488 w 930539"/>
                    <a:gd name="connsiteY4" fmla="*/ 354209 h 408015"/>
                    <a:gd name="connsiteX5" fmla="*/ 750253 w 930539"/>
                    <a:gd name="connsiteY5" fmla="*/ 408015 h 408015"/>
                    <a:gd name="connsiteX6" fmla="*/ 669603 w 930539"/>
                    <a:gd name="connsiteY6" fmla="*/ 3120 h 408015"/>
                    <a:gd name="connsiteX7" fmla="*/ 223105 w 930539"/>
                    <a:gd name="connsiteY7" fmla="*/ 345666 h 408015"/>
                    <a:gd name="connsiteX8" fmla="*/ 105342 w 930539"/>
                    <a:gd name="connsiteY8" fmla="*/ 35556 h 408015"/>
                    <a:gd name="connsiteX0" fmla="*/ 111595 w 936792"/>
                    <a:gd name="connsiteY0" fmla="*/ 35556 h 408015"/>
                    <a:gd name="connsiteX1" fmla="*/ 177094 w 936792"/>
                    <a:gd name="connsiteY1" fmla="*/ 37759 h 408015"/>
                    <a:gd name="connsiteX2" fmla="*/ 235976 w 936792"/>
                    <a:gd name="connsiteY2" fmla="*/ 370269 h 408015"/>
                    <a:gd name="connsiteX3" fmla="*/ 717421 w 936792"/>
                    <a:gd name="connsiteY3" fmla="*/ 30832 h 408015"/>
                    <a:gd name="connsiteX4" fmla="*/ 638741 w 936792"/>
                    <a:gd name="connsiteY4" fmla="*/ 354209 h 408015"/>
                    <a:gd name="connsiteX5" fmla="*/ 756506 w 936792"/>
                    <a:gd name="connsiteY5" fmla="*/ 408015 h 408015"/>
                    <a:gd name="connsiteX6" fmla="*/ 675856 w 936792"/>
                    <a:gd name="connsiteY6" fmla="*/ 3120 h 408015"/>
                    <a:gd name="connsiteX7" fmla="*/ 212040 w 936792"/>
                    <a:gd name="connsiteY7" fmla="*/ 373375 h 408015"/>
                    <a:gd name="connsiteX8" fmla="*/ 111595 w 936792"/>
                    <a:gd name="connsiteY8" fmla="*/ 35556 h 408015"/>
                    <a:gd name="connsiteX0" fmla="*/ 104452 w 929649"/>
                    <a:gd name="connsiteY0" fmla="*/ 35556 h 408015"/>
                    <a:gd name="connsiteX1" fmla="*/ 169951 w 929649"/>
                    <a:gd name="connsiteY1" fmla="*/ 37759 h 408015"/>
                    <a:gd name="connsiteX2" fmla="*/ 228833 w 929649"/>
                    <a:gd name="connsiteY2" fmla="*/ 370269 h 408015"/>
                    <a:gd name="connsiteX3" fmla="*/ 710278 w 929649"/>
                    <a:gd name="connsiteY3" fmla="*/ 30832 h 408015"/>
                    <a:gd name="connsiteX4" fmla="*/ 631598 w 929649"/>
                    <a:gd name="connsiteY4" fmla="*/ 354209 h 408015"/>
                    <a:gd name="connsiteX5" fmla="*/ 749363 w 929649"/>
                    <a:gd name="connsiteY5" fmla="*/ 408015 h 408015"/>
                    <a:gd name="connsiteX6" fmla="*/ 668713 w 929649"/>
                    <a:gd name="connsiteY6" fmla="*/ 3120 h 408015"/>
                    <a:gd name="connsiteX7" fmla="*/ 204897 w 929649"/>
                    <a:gd name="connsiteY7" fmla="*/ 373375 h 408015"/>
                    <a:gd name="connsiteX8" fmla="*/ 104452 w 929649"/>
                    <a:gd name="connsiteY8" fmla="*/ 35556 h 408015"/>
                    <a:gd name="connsiteX0" fmla="*/ 110549 w 935746"/>
                    <a:gd name="connsiteY0" fmla="*/ 35556 h 408015"/>
                    <a:gd name="connsiteX1" fmla="*/ 176048 w 935746"/>
                    <a:gd name="connsiteY1" fmla="*/ 37759 h 408015"/>
                    <a:gd name="connsiteX2" fmla="*/ 234930 w 935746"/>
                    <a:gd name="connsiteY2" fmla="*/ 370269 h 408015"/>
                    <a:gd name="connsiteX3" fmla="*/ 716375 w 935746"/>
                    <a:gd name="connsiteY3" fmla="*/ 3083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76048 w 935746"/>
                    <a:gd name="connsiteY1" fmla="*/ 37759 h 408015"/>
                    <a:gd name="connsiteX2" fmla="*/ 234930 w 935746"/>
                    <a:gd name="connsiteY2" fmla="*/ 370269 h 408015"/>
                    <a:gd name="connsiteX3" fmla="*/ 716375 w 935746"/>
                    <a:gd name="connsiteY3" fmla="*/ 3083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76048 w 935746"/>
                    <a:gd name="connsiteY1" fmla="*/ 37759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48339 w 935746"/>
                    <a:gd name="connsiteY1" fmla="*/ 65468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110549 w 935746"/>
                    <a:gd name="connsiteY0" fmla="*/ 35556 h 408015"/>
                    <a:gd name="connsiteX1" fmla="*/ 131020 w 935746"/>
                    <a:gd name="connsiteY1" fmla="*/ 79322 h 408015"/>
                    <a:gd name="connsiteX2" fmla="*/ 234930 w 935746"/>
                    <a:gd name="connsiteY2" fmla="*/ 370269 h 408015"/>
                    <a:gd name="connsiteX3" fmla="*/ 719839 w 935746"/>
                    <a:gd name="connsiteY3" fmla="*/ 3122 h 408015"/>
                    <a:gd name="connsiteX4" fmla="*/ 637695 w 935746"/>
                    <a:gd name="connsiteY4" fmla="*/ 354209 h 408015"/>
                    <a:gd name="connsiteX5" fmla="*/ 755460 w 935746"/>
                    <a:gd name="connsiteY5" fmla="*/ 408015 h 408015"/>
                    <a:gd name="connsiteX6" fmla="*/ 674810 w 935746"/>
                    <a:gd name="connsiteY6" fmla="*/ 3120 h 408015"/>
                    <a:gd name="connsiteX7" fmla="*/ 210994 w 935746"/>
                    <a:gd name="connsiteY7" fmla="*/ 373375 h 408015"/>
                    <a:gd name="connsiteX8" fmla="*/ 110549 w 935746"/>
                    <a:gd name="connsiteY8" fmla="*/ 35556 h 408015"/>
                    <a:gd name="connsiteX0" fmla="*/ 72992 w 912044"/>
                    <a:gd name="connsiteY0" fmla="*/ 35556 h 408015"/>
                    <a:gd name="connsiteX1" fmla="*/ 107318 w 912044"/>
                    <a:gd name="connsiteY1" fmla="*/ 79322 h 408015"/>
                    <a:gd name="connsiteX2" fmla="*/ 211228 w 912044"/>
                    <a:gd name="connsiteY2" fmla="*/ 370269 h 408015"/>
                    <a:gd name="connsiteX3" fmla="*/ 696137 w 912044"/>
                    <a:gd name="connsiteY3" fmla="*/ 3122 h 408015"/>
                    <a:gd name="connsiteX4" fmla="*/ 613993 w 912044"/>
                    <a:gd name="connsiteY4" fmla="*/ 354209 h 408015"/>
                    <a:gd name="connsiteX5" fmla="*/ 731758 w 912044"/>
                    <a:gd name="connsiteY5" fmla="*/ 408015 h 408015"/>
                    <a:gd name="connsiteX6" fmla="*/ 651108 w 912044"/>
                    <a:gd name="connsiteY6" fmla="*/ 3120 h 408015"/>
                    <a:gd name="connsiteX7" fmla="*/ 187292 w 912044"/>
                    <a:gd name="connsiteY7" fmla="*/ 373375 h 408015"/>
                    <a:gd name="connsiteX8" fmla="*/ 72992 w 912044"/>
                    <a:gd name="connsiteY8" fmla="*/ 35556 h 408015"/>
                    <a:gd name="connsiteX0" fmla="*/ 95861 w 934913"/>
                    <a:gd name="connsiteY0" fmla="*/ 35556 h 408015"/>
                    <a:gd name="connsiteX1" fmla="*/ 130187 w 934913"/>
                    <a:gd name="connsiteY1" fmla="*/ 79322 h 408015"/>
                    <a:gd name="connsiteX2" fmla="*/ 234097 w 934913"/>
                    <a:gd name="connsiteY2" fmla="*/ 370269 h 408015"/>
                    <a:gd name="connsiteX3" fmla="*/ 719006 w 934913"/>
                    <a:gd name="connsiteY3" fmla="*/ 3122 h 408015"/>
                    <a:gd name="connsiteX4" fmla="*/ 636862 w 934913"/>
                    <a:gd name="connsiteY4" fmla="*/ 354209 h 408015"/>
                    <a:gd name="connsiteX5" fmla="*/ 754627 w 934913"/>
                    <a:gd name="connsiteY5" fmla="*/ 408015 h 408015"/>
                    <a:gd name="connsiteX6" fmla="*/ 673977 w 934913"/>
                    <a:gd name="connsiteY6" fmla="*/ 3120 h 408015"/>
                    <a:gd name="connsiteX7" fmla="*/ 210161 w 934913"/>
                    <a:gd name="connsiteY7" fmla="*/ 373375 h 408015"/>
                    <a:gd name="connsiteX8" fmla="*/ 95861 w 934913"/>
                    <a:gd name="connsiteY8" fmla="*/ 35556 h 408015"/>
                    <a:gd name="connsiteX0" fmla="*/ 128786 w 967838"/>
                    <a:gd name="connsiteY0" fmla="*/ 35556 h 408015"/>
                    <a:gd name="connsiteX1" fmla="*/ 163112 w 967838"/>
                    <a:gd name="connsiteY1" fmla="*/ 79322 h 408015"/>
                    <a:gd name="connsiteX2" fmla="*/ 267022 w 967838"/>
                    <a:gd name="connsiteY2" fmla="*/ 370269 h 408015"/>
                    <a:gd name="connsiteX3" fmla="*/ 751931 w 967838"/>
                    <a:gd name="connsiteY3" fmla="*/ 3122 h 408015"/>
                    <a:gd name="connsiteX4" fmla="*/ 669787 w 967838"/>
                    <a:gd name="connsiteY4" fmla="*/ 354209 h 408015"/>
                    <a:gd name="connsiteX5" fmla="*/ 787552 w 967838"/>
                    <a:gd name="connsiteY5" fmla="*/ 408015 h 408015"/>
                    <a:gd name="connsiteX6" fmla="*/ 706902 w 967838"/>
                    <a:gd name="connsiteY6" fmla="*/ 3120 h 408015"/>
                    <a:gd name="connsiteX7" fmla="*/ 243086 w 967838"/>
                    <a:gd name="connsiteY7" fmla="*/ 373375 h 408015"/>
                    <a:gd name="connsiteX8" fmla="*/ 128786 w 967838"/>
                    <a:gd name="connsiteY8" fmla="*/ 35556 h 408015"/>
                    <a:gd name="connsiteX0" fmla="*/ 100245 w 939297"/>
                    <a:gd name="connsiteY0" fmla="*/ 35556 h 408015"/>
                    <a:gd name="connsiteX1" fmla="*/ 134571 w 939297"/>
                    <a:gd name="connsiteY1" fmla="*/ 79322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  <a:gd name="connsiteX0" fmla="*/ 100245 w 939297"/>
                    <a:gd name="connsiteY0" fmla="*/ 35556 h 408015"/>
                    <a:gd name="connsiteX1" fmla="*/ 106862 w 939297"/>
                    <a:gd name="connsiteY1" fmla="*/ 51613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  <a:gd name="connsiteX0" fmla="*/ 100245 w 939297"/>
                    <a:gd name="connsiteY0" fmla="*/ 35556 h 408015"/>
                    <a:gd name="connsiteX1" fmla="*/ 106862 w 939297"/>
                    <a:gd name="connsiteY1" fmla="*/ 51613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  <a:gd name="connsiteX0" fmla="*/ 100245 w 939297"/>
                    <a:gd name="connsiteY0" fmla="*/ 35556 h 408015"/>
                    <a:gd name="connsiteX1" fmla="*/ 106862 w 939297"/>
                    <a:gd name="connsiteY1" fmla="*/ 51613 h 408015"/>
                    <a:gd name="connsiteX2" fmla="*/ 238481 w 939297"/>
                    <a:gd name="connsiteY2" fmla="*/ 370269 h 408015"/>
                    <a:gd name="connsiteX3" fmla="*/ 723390 w 939297"/>
                    <a:gd name="connsiteY3" fmla="*/ 3122 h 408015"/>
                    <a:gd name="connsiteX4" fmla="*/ 641246 w 939297"/>
                    <a:gd name="connsiteY4" fmla="*/ 354209 h 408015"/>
                    <a:gd name="connsiteX5" fmla="*/ 759011 w 939297"/>
                    <a:gd name="connsiteY5" fmla="*/ 408015 h 408015"/>
                    <a:gd name="connsiteX6" fmla="*/ 678361 w 939297"/>
                    <a:gd name="connsiteY6" fmla="*/ 3120 h 408015"/>
                    <a:gd name="connsiteX7" fmla="*/ 214545 w 939297"/>
                    <a:gd name="connsiteY7" fmla="*/ 373375 h 408015"/>
                    <a:gd name="connsiteX8" fmla="*/ 100245 w 939297"/>
                    <a:gd name="connsiteY8" fmla="*/ 35556 h 40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9297" h="408015">
                      <a:moveTo>
                        <a:pt x="100245" y="35556"/>
                      </a:moveTo>
                      <a:cubicBezTo>
                        <a:pt x="114625" y="43120"/>
                        <a:pt x="70545" y="31618"/>
                        <a:pt x="106862" y="51613"/>
                      </a:cubicBezTo>
                      <a:cubicBezTo>
                        <a:pt x="-33466" y="158199"/>
                        <a:pt x="88391" y="327552"/>
                        <a:pt x="238481" y="370269"/>
                      </a:cubicBezTo>
                      <a:cubicBezTo>
                        <a:pt x="557663" y="393728"/>
                        <a:pt x="507902" y="68144"/>
                        <a:pt x="723390" y="3122"/>
                      </a:cubicBezTo>
                      <a:cubicBezTo>
                        <a:pt x="925763" y="76277"/>
                        <a:pt x="764454" y="315691"/>
                        <a:pt x="641246" y="354209"/>
                      </a:cubicBezTo>
                      <a:lnTo>
                        <a:pt x="759011" y="408015"/>
                      </a:lnTo>
                      <a:cubicBezTo>
                        <a:pt x="1071565" y="249959"/>
                        <a:pt x="933843" y="-32788"/>
                        <a:pt x="678361" y="3120"/>
                      </a:cubicBezTo>
                      <a:cubicBezTo>
                        <a:pt x="352883" y="45721"/>
                        <a:pt x="452907" y="357578"/>
                        <a:pt x="214545" y="373375"/>
                      </a:cubicBezTo>
                      <a:cubicBezTo>
                        <a:pt x="-23817" y="389172"/>
                        <a:pt x="-66009" y="91589"/>
                        <a:pt x="100245" y="3555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70C0"/>
                    </a:gs>
                    <a:gs pos="9000">
                      <a:srgbClr val="29C7FF"/>
                    </a:gs>
                    <a:gs pos="51000">
                      <a:srgbClr val="33CAFF"/>
                    </a:gs>
                    <a:gs pos="32000">
                      <a:srgbClr val="0070C0"/>
                    </a:gs>
                    <a:gs pos="97000">
                      <a:srgbClr val="005EA4"/>
                    </a:gs>
                    <a:gs pos="89000">
                      <a:srgbClr val="0070C0"/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1C2638">
                      <a:lumMod val="75000"/>
                      <a:lumOff val="25000"/>
                      <a:alpha val="77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al 112"/>
                <p:cNvSpPr/>
                <p:nvPr userDrawn="1"/>
              </p:nvSpPr>
              <p:spPr>
                <a:xfrm flipV="1">
                  <a:off x="11012327" y="2951356"/>
                  <a:ext cx="45720" cy="45720"/>
                </a:xfrm>
                <a:prstGeom prst="ellipse">
                  <a:avLst/>
                </a:prstGeom>
                <a:solidFill>
                  <a:srgbClr val="1D1D1B">
                    <a:lumMod val="50000"/>
                    <a:lumOff val="50000"/>
                    <a:alpha val="99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8" name="bijsnijden"/>
            <p:cNvGrpSpPr/>
            <p:nvPr userDrawn="1"/>
          </p:nvGrpSpPr>
          <p:grpSpPr>
            <a:xfrm>
              <a:off x="12727582" y="5853402"/>
              <a:ext cx="779464" cy="828260"/>
              <a:chOff x="13143038" y="5655940"/>
              <a:chExt cx="779464" cy="828260"/>
            </a:xfrm>
          </p:grpSpPr>
          <p:grpSp>
            <p:nvGrpSpPr>
              <p:cNvPr id="89" name="Groep 8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92" name="Rechthoek 9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93" name="Afbeelding 92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94" name="L-vorm 9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95" name="L-vorm 9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9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91" name="Rechthoekige driehoek 9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65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Tabel (100%)</a:t>
            </a:r>
            <a:endParaRPr lang="nl-NL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grpSp>
        <p:nvGrpSpPr>
          <p:cNvPr id="87" name="Groep 86"/>
          <p:cNvGrpSpPr/>
          <p:nvPr userDrawn="1"/>
        </p:nvGrpSpPr>
        <p:grpSpPr>
          <a:xfrm>
            <a:off x="12850330" y="21157"/>
            <a:ext cx="2609094" cy="4339920"/>
            <a:chOff x="12470972" y="-5444"/>
            <a:chExt cx="2609094" cy="4339920"/>
          </a:xfrm>
        </p:grpSpPr>
        <p:grpSp>
          <p:nvGrpSpPr>
            <p:cNvPr id="88" name="Groep 87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102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10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11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111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</p:grpSp>
          <p:cxnSp>
            <p:nvCxnSpPr>
              <p:cNvPr id="103" name="Rechte verbindingslijn 102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hthoek 8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90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tabel </a:t>
              </a:r>
              <a:b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1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het aantal rijen en kolommen en klik op </a:t>
              </a:r>
              <a:r>
                <a:rPr lang="nl-NL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92" name="Ovaal 91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3" name="Ovaal 92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4" name="Rechte verbindingslijn 93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6" name="Rechte verbindingslijn 95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7" name="Groep 96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98" name="Afgeronde rechthoek 9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/>
                  <a:t>OK</a:t>
                </a:r>
              </a:p>
            </p:txBody>
          </p:sp>
          <p:cxnSp>
            <p:nvCxnSpPr>
              <p:cNvPr id="100" name="Rechte verbindingslijn 9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Gelijkbenige driehoek 10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1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Grafiek (100%)</a:t>
            </a:r>
            <a:endParaRPr lang="nl-NL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  <p:grpSp>
        <p:nvGrpSpPr>
          <p:cNvPr id="87" name="Groep 86"/>
          <p:cNvGrpSpPr/>
          <p:nvPr userDrawn="1"/>
        </p:nvGrpSpPr>
        <p:grpSpPr>
          <a:xfrm>
            <a:off x="12764736" y="19956"/>
            <a:ext cx="2697278" cy="6868888"/>
            <a:chOff x="12382788" y="-5444"/>
            <a:chExt cx="2697278" cy="6868888"/>
          </a:xfrm>
        </p:grpSpPr>
        <p:grpSp>
          <p:nvGrpSpPr>
            <p:cNvPr id="88" name="Groep 87"/>
            <p:cNvGrpSpPr/>
            <p:nvPr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142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3" name="Groep 142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144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146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145" name="Vrije vorm 144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9" name="Groep 88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108" name="Rechthoek 107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09" name="Rechthoek 108"/>
              <p:cNvSpPr/>
              <p:nvPr/>
            </p:nvSpPr>
            <p:spPr>
              <a:xfrm>
                <a:off x="12662053" y="6062530"/>
                <a:ext cx="1327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1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Ander grafiektype…</a:t>
                </a:r>
              </a:p>
            </p:txBody>
          </p:sp>
          <p:sp>
            <p:nvSpPr>
              <p:cNvPr id="110" name="Gelijkbenige driehoek 109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11" name="Afgeronde rechthoek 110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>
                    <a:solidFill>
                      <a:schemeClr val="tx1"/>
                    </a:solidFill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Gegevens bewerken…</a:t>
                </a:r>
              </a:p>
            </p:txBody>
          </p:sp>
          <p:grpSp>
            <p:nvGrpSpPr>
              <p:cNvPr id="112" name="Groep 111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29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30" name="Groep 129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31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33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4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5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6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7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8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9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0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1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132" name="Vrije vorm 131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13" name="Groep 112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1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122" name="Rechte verbindingslijn 121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chte verbindingslijn 124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14" name="Groep 113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15" name="Rechthoek 114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16" name="Groep 115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17" name="Parallellogram 116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8" name="Parallellogram 117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90" name="Rechthoek 89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91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grafiek </a:t>
              </a:r>
              <a:b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2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 die u wilt </a:t>
              </a:r>
              <a:b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 en klik op </a:t>
              </a:r>
              <a:r>
                <a:rPr lang="nl-NL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93" name="Ovaal 92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4" name="Ovaal 93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6" name="Rechte verbindingslijn 95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7" name="Rechte verbindingslijn 96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8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grafiek, klik op de rechter muisknop en kies </a:t>
              </a:r>
              <a:r>
                <a:rPr lang="nl-NL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cxnSp>
          <p:nvCxnSpPr>
            <p:cNvPr id="99" name="Rechte verbindingslijn 98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00" name="Groep 99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04" name="Afgeronde rechthoek 10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5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/>
                  <a:t>Invoegen</a:t>
                </a:r>
              </a:p>
            </p:txBody>
          </p:sp>
          <p:cxnSp>
            <p:nvCxnSpPr>
              <p:cNvPr id="106" name="Rechte verbindingslijn 10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Gelijkbenige driehoek 10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/>
              </a:p>
            </p:txBody>
          </p:sp>
        </p:grpSp>
        <p:sp>
          <p:nvSpPr>
            <p:cNvPr id="101" name="Rechthoek 100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BEWERKEN</a:t>
              </a:r>
            </a:p>
          </p:txBody>
        </p:sp>
        <p:cxnSp>
          <p:nvCxnSpPr>
            <p:cNvPr id="102" name="Rechte verbindingslijn 101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9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Tekst + Tabel (50%/50%)</a:t>
            </a:r>
            <a:endParaRPr lang="nl-NL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/>
          </p:nvPr>
        </p:nvSpPr>
        <p:spPr>
          <a:xfrm>
            <a:off x="6159500" y="1092201"/>
            <a:ext cx="5574625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5286867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5" name="Groep 84"/>
          <p:cNvGrpSpPr/>
          <p:nvPr userDrawn="1"/>
        </p:nvGrpSpPr>
        <p:grpSpPr>
          <a:xfrm>
            <a:off x="12850330" y="21157"/>
            <a:ext cx="2609094" cy="4339920"/>
            <a:chOff x="12470972" y="-5444"/>
            <a:chExt cx="2609094" cy="4339920"/>
          </a:xfrm>
        </p:grpSpPr>
        <p:grpSp>
          <p:nvGrpSpPr>
            <p:cNvPr id="87" name="Groep 86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101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108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109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110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</p:grpSp>
          <p:cxnSp>
            <p:nvCxnSpPr>
              <p:cNvPr id="102" name="Rechte verbindingslijn 101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chte verbindingslijn 102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hthoek 8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TABEL INVOEGEN</a:t>
              </a:r>
            </a:p>
          </p:txBody>
        </p:sp>
        <p:sp>
          <p:nvSpPr>
            <p:cNvPr id="89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tabel </a:t>
              </a:r>
              <a:b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0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het aantal rijen en kolommen en klik op </a:t>
              </a:r>
              <a:r>
                <a:rPr lang="nl-NL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91" name="Ovaal 90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2" name="Ovaal 91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3" name="Rechte verbindingslijn 9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4" name="Rechte verbindingslijn 93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6" name="Groep 95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97" name="Afgeronde rechthoek 9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/>
                  <a:t>OK</a:t>
                </a:r>
              </a:p>
            </p:txBody>
          </p:sp>
          <p:cxnSp>
            <p:nvCxnSpPr>
              <p:cNvPr id="99" name="Rechte verbindingslijn 9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Gelijkbenige driehoek 9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6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Tekst + Grafiek (50%/50%)</a:t>
            </a:r>
            <a:endParaRPr lang="nl-NL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/>
          </p:nvPr>
        </p:nvSpPr>
        <p:spPr>
          <a:xfrm>
            <a:off x="6108700" y="1092201"/>
            <a:ext cx="5625426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US"/>
              <a:t>Click icon to add chart</a:t>
            </a:r>
            <a:endParaRPr lang="nl-NL"/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5265610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6" name="Groep 85"/>
          <p:cNvGrpSpPr/>
          <p:nvPr userDrawn="1"/>
        </p:nvGrpSpPr>
        <p:grpSpPr>
          <a:xfrm>
            <a:off x="12764736" y="19956"/>
            <a:ext cx="2697278" cy="6868888"/>
            <a:chOff x="12382788" y="-5444"/>
            <a:chExt cx="2697278" cy="6868888"/>
          </a:xfrm>
        </p:grpSpPr>
        <p:grpSp>
          <p:nvGrpSpPr>
            <p:cNvPr id="87" name="Groep 86"/>
            <p:cNvGrpSpPr/>
            <p:nvPr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141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2" name="Groep 141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143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145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6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144" name="Vrije vorm 143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8" name="Groep 87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107" name="Rechthoek 106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08" name="Rechthoek 107"/>
              <p:cNvSpPr/>
              <p:nvPr/>
            </p:nvSpPr>
            <p:spPr>
              <a:xfrm>
                <a:off x="12662053" y="6062530"/>
                <a:ext cx="132760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1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Ander grafiektype…</a:t>
                </a:r>
              </a:p>
            </p:txBody>
          </p:sp>
          <p:sp>
            <p:nvSpPr>
              <p:cNvPr id="109" name="Gelijkbenige driehoek 108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10" name="Afgeronde rechthoek 109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nl-NL" sz="1200">
                    <a:solidFill>
                      <a:schemeClr val="tx1"/>
                    </a:solidFill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Gegevens bewerken…</a:t>
                </a:r>
              </a:p>
            </p:txBody>
          </p:sp>
          <p:grpSp>
            <p:nvGrpSpPr>
              <p:cNvPr id="111" name="Groep 110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28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29" name="Groep 128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30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32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3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4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5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6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7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8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9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0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131" name="Vrije vorm 130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12" name="Groep 111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18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19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121" name="Rechte verbindingslijn 120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Rechte verbindingslijn 121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chte verbindingslijn 124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13" name="Groep 112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14" name="Rechthoek 113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15" name="Groep 114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16" name="Parallellogram 115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7" name="Parallellogram 116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89" name="Rechthoek 8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INVOEGEN</a:t>
              </a:r>
            </a:p>
          </p:txBody>
        </p:sp>
        <p:sp>
          <p:nvSpPr>
            <p:cNvPr id="90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grafiek </a:t>
              </a:r>
              <a:b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</a:p>
          </p:txBody>
        </p:sp>
        <p:sp>
          <p:nvSpPr>
            <p:cNvPr id="91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 die u wilt </a:t>
              </a:r>
              <a:b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invoegen en klik op </a:t>
              </a:r>
              <a:r>
                <a:rPr lang="nl-NL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</a:p>
          </p:txBody>
        </p:sp>
        <p:sp>
          <p:nvSpPr>
            <p:cNvPr id="92" name="Ovaal 91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3" name="Ovaal 92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4" name="Rechte verbindingslijn 93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6" name="Rechte verbindingslijn 95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7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grafiek, klik op de rechter muisknop en kies </a:t>
              </a:r>
              <a:r>
                <a:rPr lang="nl-NL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cxnSp>
          <p:nvCxnSpPr>
            <p:cNvPr id="98" name="Rechte verbindingslijn 97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99" name="Groep 98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03" name="Afgeronde rechthoek 10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/>
                  <a:t>Invoegen</a:t>
                </a:r>
              </a:p>
            </p:txBody>
          </p:sp>
          <p:cxnSp>
            <p:nvCxnSpPr>
              <p:cNvPr id="105" name="Rechte verbindingslijn 10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Gelijkbenige driehoek 10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/>
              </a:p>
            </p:txBody>
          </p:sp>
        </p:grpSp>
        <p:sp>
          <p:nvSpPr>
            <p:cNvPr id="100" name="Rechthoek 99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GRAFIEK BEWERKEN</a:t>
              </a:r>
            </a:p>
          </p:txBody>
        </p:sp>
        <p:cxnSp>
          <p:nvCxnSpPr>
            <p:cNvPr id="101" name="Rechte verbindingslijn 100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84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9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8927" y="1092201"/>
            <a:ext cx="11274147" cy="4680000"/>
          </a:xfrm>
        </p:spPr>
        <p:txBody>
          <a:bodyPr vert="horz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2800" kern="120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2800" kern="120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lang="en-GB" sz="2800" kern="120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3pPr>
            <a:lvl4pPr marL="6254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2800" kern="120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4pPr>
            <a:lvl5pPr marL="8064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GB" sz="2800" kern="120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5pPr>
            <a:lvl6pPr>
              <a:defRPr sz="28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194300" y="-520700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Index</a:t>
            </a:r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85" name="Rechthoek 84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86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87" name="Ovaal 86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88" name="Ovaal 87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89" name="Ovaal 88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90" name="Ovaal 89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91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/>
                <a:t>Numbers bullets  (24 pt.)</a:t>
              </a:r>
            </a:p>
          </p:txBody>
        </p:sp>
        <p:sp>
          <p:nvSpPr>
            <p:cNvPr id="92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93" name="Rechte verbindingslijn 92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4" name="Rechte verbindingslijn 93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5" name="Rechte verbindingslijn 94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6" name="Groep 95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146" name="Afgeronde rechthoek 14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147" name="Groep 146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48" name="Rechthoek 14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49" name="Rechthoek 14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0" name="Rechthoek 14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1" name="Rechthoek 15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2" name="Rechthoek 151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3" name="Rechthoek 152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4" name="Rechthoek 153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5" name="Rechthoek 154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6" name="Rechthoek 155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7" name="Rechthoek 156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58" name="Vrije vorm 157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97" name="Groep 96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124" name="Rechthoek 12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12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6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7" name="Groep 12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141" name="Rechthoek 14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42" name="Rechthoek 14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43" name="Rechthoek 14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44" name="Rechthoek 14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45" name="Rechthoek 14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128" name="Groep 12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29" name="Groep 12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36" name="Rechthoek 13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37" name="Rechthoek 13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38" name="Rechthoek 13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39" name="Rechthoek 13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40" name="Rechthoek 13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130" name="Groep 12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131" name="Rechthoek 13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32" name="Rechthoek 13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33" name="Rechthoek 13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34" name="Rechthoek 13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135" name="Rechthoek 13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98" name="Groep 97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111" name="Afgeronde rechthoek 11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112" name="Groep 111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13" name="Rechthoek 11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14" name="Rechthoek 11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15" name="Rechthoek 11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16" name="Rechthoek 11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17" name="Rechthoek 11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18" name="Rechthoek 11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19" name="Rechthoek 11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20" name="Rechthoek 11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21" name="Rechthoek 12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22" name="Rechthoek 12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23" name="Vrije vorm 12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99" name="Rechte verbindingslijn 98"/>
            <p:cNvCxnSpPr>
              <a:endCxn id="111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00" name="Rechte verbindingslijn 99"/>
            <p:cNvCxnSpPr>
              <a:endCxn id="146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01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2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03" name="Ovaal 102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04" name="Groep 103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09" name="Afgeronde rechthoek 108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10" name="Vrije vorm 109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05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06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07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08" name="Rechte verbindingslijn 107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739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04" y="0"/>
            <a:ext cx="12131592" cy="6858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84909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Titeldia</a:t>
            </a:r>
            <a:endParaRPr lang="nl-NL"/>
          </a:p>
        </p:txBody>
      </p:sp>
      <p:sp>
        <p:nvSpPr>
          <p:cNvPr id="270" name="Rechthoek 269"/>
          <p:cNvSpPr/>
          <p:nvPr userDrawn="1"/>
        </p:nvSpPr>
        <p:spPr>
          <a:xfrm>
            <a:off x="-3174" y="1"/>
            <a:ext cx="12198349" cy="22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Titel 1"/>
          <p:cNvSpPr>
            <a:spLocks noGrp="1"/>
          </p:cNvSpPr>
          <p:nvPr>
            <p:ph type="title" hasCustomPrompt="1"/>
          </p:nvPr>
        </p:nvSpPr>
        <p:spPr>
          <a:xfrm>
            <a:off x="4810125" y="2034552"/>
            <a:ext cx="6922949" cy="1548650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noProof="0"/>
              <a:t>Titel van deze presentatie</a:t>
            </a:r>
          </a:p>
        </p:txBody>
      </p:sp>
      <p:sp>
        <p:nvSpPr>
          <p:cNvPr id="131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810125" y="3570263"/>
            <a:ext cx="6922800" cy="601738"/>
          </a:xfrm>
        </p:spPr>
        <p:txBody>
          <a:bodyPr vert="horz"/>
          <a:lstStyle>
            <a:lvl1pPr>
              <a:defRPr>
                <a:solidFill>
                  <a:srgbClr val="62646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Spreker | Plaats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17114" y="44387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626465"/>
                </a:solidFill>
              </a:defRPr>
            </a:lvl1pPr>
          </a:lstStyle>
          <a:p>
            <a:fld id="{1A6F88E9-D7DE-4D78-82D4-5094D6306580}" type="datetime4">
              <a:rPr lang="nl-NL" smtClean="0"/>
              <a:t>5 september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7" y="1092201"/>
            <a:ext cx="11274147" cy="4680000"/>
          </a:xfrm>
        </p:spPr>
        <p:txBody>
          <a:bodyPr vert="horz" anchor="ctr"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2pPr>
            <a:lvl3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/>
            </a:lvl3pPr>
            <a:lvl4pPr marL="625475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4pPr>
            <a:lvl5pPr marL="806450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5pPr>
            <a:lvl6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/>
            </a:lvl6pPr>
            <a:lvl7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7pPr>
            <a:lvl8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8pPr>
            <a:lvl9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(24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-228600" fontAlgn="auto">
                <a:buClr>
                  <a:srgbClr val="656565"/>
                </a:buClr>
                <a:buSzPct val="115000"/>
                <a:buFont typeface="+mj-lt"/>
                <a:buAutoNum type="arabicPeriod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Numerieke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(24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(24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(24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(28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5194300" y="-520700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42220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7" y="1092201"/>
            <a:ext cx="11274147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5194300" y="-520700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Titel + tekst (100%)</a:t>
            </a:r>
          </a:p>
        </p:txBody>
      </p:sp>
    </p:spTree>
    <p:extLst>
      <p:ext uri="{BB962C8B-B14F-4D97-AF65-F5344CB8AC3E}">
        <p14:creationId xmlns:p14="http://schemas.microsoft.com/office/powerpoint/2010/main" val="255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7742111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585200" y="1092201"/>
            <a:ext cx="31478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Tekst +</a:t>
            </a:r>
            <a:r>
              <a:rPr lang="nl-NL" baseline="0"/>
              <a:t> Afbeelding (75%/25%)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5268770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083300" y="1092201"/>
            <a:ext cx="56497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Tekst +</a:t>
            </a:r>
            <a:r>
              <a:rPr lang="nl-NL" baseline="0"/>
              <a:t> Afbeelding (50%/50%)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9" y="1092201"/>
            <a:ext cx="2914706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3695700" y="1092201"/>
            <a:ext cx="80373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Tekst +</a:t>
            </a:r>
            <a:r>
              <a:rPr lang="nl-NL" baseline="0"/>
              <a:t> Afbeelding (25%/75%)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3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987800" y="1092201"/>
            <a:ext cx="7745274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7" y="1092201"/>
            <a:ext cx="31478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Afbeelding + </a:t>
            </a:r>
            <a:r>
              <a:rPr lang="nl-NL"/>
              <a:t>Tekst</a:t>
            </a:r>
            <a:r>
              <a:rPr lang="nl-NL" baseline="0"/>
              <a:t> (25%/75%)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6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Tekst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451600" y="1092201"/>
            <a:ext cx="5281474" cy="4680000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58927" y="1092201"/>
            <a:ext cx="5552610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Afbeelding + </a:t>
            </a:r>
            <a:r>
              <a:rPr lang="nl-NL"/>
              <a:t>Tekst</a:t>
            </a:r>
            <a:r>
              <a:rPr lang="nl-NL" baseline="0"/>
              <a:t> (50%/50%)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3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DN Labs logo.eps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43" y="6063814"/>
            <a:ext cx="1188898" cy="5842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546048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  <a:prstGeom prst="rect">
            <a:avLst/>
          </a:prstGeom>
        </p:spPr>
        <p:txBody>
          <a:bodyPr vert="horz" lIns="0" tIns="108000" rIns="108000" bIns="108000" rtlCol="0" anchor="ctr">
            <a:no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8927" y="1092201"/>
            <a:ext cx="11274147" cy="4680000"/>
          </a:xfrm>
          <a:prstGeom prst="rect">
            <a:avLst/>
          </a:prstGeom>
        </p:spPr>
        <p:txBody>
          <a:bodyPr vert="horz" lIns="0" tIns="108000" rIns="108000" bIns="10800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</a:t>
            </a:r>
          </a:p>
          <a:p>
            <a:pPr lvl="6"/>
            <a:r>
              <a:rPr lang="nl-NL"/>
              <a:t>Zeven</a:t>
            </a:r>
          </a:p>
          <a:p>
            <a:pPr lvl="7"/>
            <a:r>
              <a:rPr lang="nl-NL"/>
              <a:t>Acht</a:t>
            </a:r>
          </a:p>
          <a:p>
            <a:pPr lvl="8"/>
            <a:r>
              <a:rPr lang="nl-NL"/>
              <a:t>Negen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8926" y="6214022"/>
            <a:ext cx="52687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© Copyright SIDN | 2016</a:t>
            </a:r>
          </a:p>
        </p:txBody>
      </p:sp>
    </p:spTree>
    <p:extLst>
      <p:ext uri="{BB962C8B-B14F-4D97-AF65-F5344CB8AC3E}">
        <p14:creationId xmlns:p14="http://schemas.microsoft.com/office/powerpoint/2010/main" val="23069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5" r:id="rId2"/>
    <p:sldLayoutId id="2147483706" r:id="rId3"/>
    <p:sldLayoutId id="2147483693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7" r:id="rId17"/>
    <p:sldLayoutId id="2147483708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65656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rgbClr val="656565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4pPr>
      <a:lvl5pPr marL="5334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65656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rgbClr val="656565"/>
          </a:solidFill>
          <a:latin typeface="+mn-lt"/>
          <a:ea typeface="+mn-ea"/>
          <a:cs typeface="+mn-cs"/>
        </a:defRPr>
      </a:lvl7pPr>
      <a:lvl8pPr marL="1778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8pPr>
      <a:lvl9pPr marL="3556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4_FDE32ED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8D4_EB7F8A8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8D8_A874F3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4C30218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236"/>
          <p:cNvSpPr>
            <a:spLocks noGrp="1"/>
          </p:cNvSpPr>
          <p:nvPr>
            <p:ph type="title"/>
          </p:nvPr>
        </p:nvSpPr>
        <p:spPr>
          <a:xfrm>
            <a:off x="4810126" y="2034552"/>
            <a:ext cx="6652532" cy="1548650"/>
          </a:xfrm>
        </p:spPr>
        <p:txBody>
          <a:bodyPr/>
          <a:lstStyle/>
          <a:p>
            <a:r>
              <a:rPr lang="nl-NL" dirty="0" err="1"/>
              <a:t>Deleting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domain? </a:t>
            </a:r>
            <a:r>
              <a:rPr lang="nl-NL" dirty="0" err="1"/>
              <a:t>Preventing</a:t>
            </a:r>
            <a:r>
              <a:rPr lang="nl-NL" dirty="0"/>
              <a:t> data </a:t>
            </a:r>
            <a:r>
              <a:rPr lang="nl-NL" dirty="0" err="1"/>
              <a:t>leaks</a:t>
            </a:r>
            <a:r>
              <a:rPr lang="nl-NL" dirty="0"/>
              <a:t> at TLD </a:t>
            </a:r>
            <a:r>
              <a:rPr lang="nl-NL" dirty="0" err="1"/>
              <a:t>scale</a:t>
            </a:r>
            <a:endParaRPr lang="nl-NL" dirty="0"/>
          </a:p>
        </p:txBody>
      </p:sp>
      <p:sp>
        <p:nvSpPr>
          <p:cNvPr id="240" name="Tijdelijke aanduiding voor verticale tekst 239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/>
              <a:t>Maarten Wullink | DNS OARC 41</a:t>
            </a:r>
          </a:p>
          <a:p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4723626" y="4172001"/>
            <a:ext cx="5872022" cy="365125"/>
          </a:xfrm>
        </p:spPr>
        <p:txBody>
          <a:bodyPr/>
          <a:lstStyle/>
          <a:p>
            <a:r>
              <a:rPr lang="nl-NL" dirty="0"/>
              <a:t>September 6 2023, Da </a:t>
            </a:r>
            <a:r>
              <a:rPr lang="nl-NL" dirty="0" err="1"/>
              <a:t>Nang</a:t>
            </a:r>
            <a:r>
              <a:rPr lang="nl-NL" dirty="0"/>
              <a:t>, Vietnam</a:t>
            </a:r>
          </a:p>
        </p:txBody>
      </p:sp>
    </p:spTree>
    <p:extLst>
      <p:ext uri="{BB962C8B-B14F-4D97-AF65-F5344CB8AC3E}">
        <p14:creationId xmlns:p14="http://schemas.microsoft.com/office/powerpoint/2010/main" val="3756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B58E3-409E-3C4C-832D-F0EC5203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Alerts Rules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E06A3A-D494-0C4B-85B4-61BBDAB41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Risk </a:t>
            </a:r>
            <a:r>
              <a:rPr lang="nl-NL" sz="2000" b="1" dirty="0" err="1"/>
              <a:t>categories</a:t>
            </a:r>
            <a:endParaRPr lang="nl-NL" sz="2000" b="1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Based</a:t>
            </a:r>
            <a:r>
              <a:rPr lang="nl-NL" sz="2000" dirty="0"/>
              <a:t> on 10-day </a:t>
            </a:r>
            <a:r>
              <a:rPr lang="nl-NL" sz="2000" dirty="0" err="1"/>
              <a:t>average</a:t>
            </a:r>
            <a:r>
              <a:rPr lang="nl-NL" sz="2000" dirty="0"/>
              <a:t> of </a:t>
            </a:r>
            <a:r>
              <a:rPr lang="nl-NL" sz="2000" dirty="0" err="1"/>
              <a:t>daily</a:t>
            </a:r>
            <a:r>
              <a:rPr lang="nl-NL" sz="2000" dirty="0"/>
              <a:t> MX </a:t>
            </a:r>
            <a:r>
              <a:rPr lang="nl-NL" sz="2000" dirty="0" err="1"/>
              <a:t>queries</a:t>
            </a:r>
            <a:r>
              <a:rPr lang="nl-NL" sz="2000" dirty="0"/>
              <a:t> (</a:t>
            </a:r>
            <a:r>
              <a:rPr lang="nl-NL" sz="2000" dirty="0" err="1"/>
              <a:t>after</a:t>
            </a:r>
            <a:r>
              <a:rPr lang="nl-NL" sz="2000" dirty="0"/>
              <a:t> filtering)</a:t>
            </a:r>
          </a:p>
          <a:p>
            <a:pPr marL="625475" lvl="4" indent="0">
              <a:buNone/>
            </a:pPr>
            <a:r>
              <a:rPr lang="nl-NL" sz="1600" dirty="0"/>
              <a:t>	&lt;= 5  low</a:t>
            </a:r>
          </a:p>
          <a:p>
            <a:pPr marL="625475" lvl="4" indent="0">
              <a:buNone/>
            </a:pPr>
            <a:r>
              <a:rPr lang="nl-NL" sz="1600" dirty="0"/>
              <a:t>	&gt; 5 en &lt;= 10 medium</a:t>
            </a:r>
          </a:p>
          <a:p>
            <a:pPr marL="625475" lvl="4" indent="0">
              <a:buNone/>
            </a:pPr>
            <a:r>
              <a:rPr lang="nl-NL" sz="1600" dirty="0"/>
              <a:t>	&gt; 10 high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Special </a:t>
            </a:r>
            <a:r>
              <a:rPr lang="nl-NL" sz="2000" b="1" dirty="0" err="1"/>
              <a:t>conditions</a:t>
            </a:r>
            <a:endParaRPr lang="nl-NL" sz="20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keyword</a:t>
            </a:r>
            <a:r>
              <a:rPr lang="nl-NL" sz="1600" dirty="0"/>
              <a:t> or business </a:t>
            </a:r>
            <a:r>
              <a:rPr lang="nl-NL" sz="1600" dirty="0" err="1"/>
              <a:t>activity</a:t>
            </a:r>
            <a:r>
              <a:rPr lang="nl-NL" sz="1600" dirty="0"/>
              <a:t> match, </a:t>
            </a:r>
            <a:r>
              <a:rPr lang="nl-NL" sz="1600" dirty="0" err="1"/>
              <a:t>then</a:t>
            </a:r>
            <a:r>
              <a:rPr lang="nl-NL" sz="1600" dirty="0"/>
              <a:t> risk is high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1600" dirty="0" err="1"/>
              <a:t>If</a:t>
            </a:r>
            <a:r>
              <a:rPr lang="nl-NL" sz="1600" dirty="0"/>
              <a:t> email </a:t>
            </a:r>
            <a:r>
              <a:rPr lang="nl-NL" sz="1600" dirty="0" err="1"/>
              <a:t>address</a:t>
            </a:r>
            <a:r>
              <a:rPr lang="nl-NL" sz="1600" dirty="0"/>
              <a:t> is found on website, </a:t>
            </a:r>
            <a:r>
              <a:rPr lang="nl-NL" sz="1600" dirty="0" err="1"/>
              <a:t>then</a:t>
            </a:r>
            <a:r>
              <a:rPr lang="nl-NL" sz="1600" dirty="0"/>
              <a:t> </a:t>
            </a:r>
            <a:r>
              <a:rPr lang="nl-NL" sz="1600" dirty="0" err="1"/>
              <a:t>atleast</a:t>
            </a:r>
            <a:r>
              <a:rPr lang="nl-NL" sz="1600" dirty="0"/>
              <a:t> medium</a:t>
            </a:r>
          </a:p>
          <a:p>
            <a:pPr marL="342900" indent="-342900">
              <a:buFontTx/>
              <a:buChar char="-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671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B58E3-409E-3C4C-832D-F0EC5203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Alert Message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E06A3A-D494-0C4B-85B4-61BBDAB41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r>
              <a:rPr lang="nl-NL" sz="2000" b="1" dirty="0"/>
              <a:t>Message is sent on </a:t>
            </a:r>
            <a:r>
              <a:rPr lang="nl-NL" sz="2000" b="1" dirty="0" err="1"/>
              <a:t>day</a:t>
            </a:r>
            <a:r>
              <a:rPr lang="nl-NL" sz="2000" b="1" dirty="0"/>
              <a:t> 30 of 40 </a:t>
            </a:r>
            <a:r>
              <a:rPr lang="nl-NL" sz="2000" b="1" dirty="0" err="1"/>
              <a:t>day</a:t>
            </a:r>
            <a:r>
              <a:rPr lang="nl-NL" sz="2000" b="1" dirty="0"/>
              <a:t> </a:t>
            </a:r>
            <a:r>
              <a:rPr lang="nl-NL" sz="2000" b="1" dirty="0" err="1"/>
              <a:t>quarantine</a:t>
            </a:r>
            <a:r>
              <a:rPr lang="nl-NL" sz="2000" b="1" dirty="0"/>
              <a:t> </a:t>
            </a:r>
            <a:r>
              <a:rPr lang="nl-NL" sz="2000" b="1" dirty="0" err="1"/>
              <a:t>period</a:t>
            </a:r>
            <a:endParaRPr lang="nl-N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Designed</a:t>
            </a:r>
            <a:r>
              <a:rPr lang="nl-NL" sz="2000" dirty="0"/>
              <a:t> in </a:t>
            </a:r>
            <a:r>
              <a:rPr lang="nl-NL" sz="2000" dirty="0" err="1"/>
              <a:t>collaboration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registrars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registrants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Explain</a:t>
            </a:r>
            <a:r>
              <a:rPr lang="nl-NL" sz="2000" dirty="0"/>
              <a:t> </a:t>
            </a:r>
            <a:r>
              <a:rPr lang="nl-NL" sz="2000" dirty="0" err="1"/>
              <a:t>about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Offer </a:t>
            </a:r>
            <a:r>
              <a:rPr lang="nl-NL" sz="2000" dirty="0" err="1"/>
              <a:t>suggestions</a:t>
            </a:r>
            <a:r>
              <a:rPr lang="nl-NL" sz="2000" dirty="0"/>
              <a:t> on </a:t>
            </a:r>
            <a:r>
              <a:rPr lang="nl-NL" sz="2000" dirty="0" err="1"/>
              <a:t>how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go forward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Inform</a:t>
            </a:r>
            <a:r>
              <a:rPr lang="nl-NL" sz="2000" dirty="0"/>
              <a:t> </a:t>
            </a:r>
            <a:r>
              <a:rPr lang="nl-NL" sz="2000" dirty="0" err="1"/>
              <a:t>contacts</a:t>
            </a:r>
            <a:endParaRPr lang="nl-NL" sz="20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2000" dirty="0"/>
              <a:t>Re-register domain</a:t>
            </a:r>
            <a:br>
              <a:rPr lang="nl-NL" sz="2000" dirty="0"/>
            </a:br>
            <a:endParaRPr lang="nl-NL" sz="2000" dirty="0"/>
          </a:p>
          <a:p>
            <a:r>
              <a:rPr lang="nl-NL" sz="2000" b="1" dirty="0"/>
              <a:t>Alert modes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Direct </a:t>
            </a:r>
            <a:r>
              <a:rPr lang="nl-NL" sz="2000" dirty="0" err="1"/>
              <a:t>to</a:t>
            </a:r>
            <a:r>
              <a:rPr lang="nl-NL" sz="2000" dirty="0"/>
              <a:t> registrant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registrar</a:t>
            </a:r>
            <a:r>
              <a:rPr lang="nl-NL" sz="2000" dirty="0"/>
              <a:t>, </a:t>
            </a:r>
            <a:r>
              <a:rPr lang="nl-NL" sz="2000" dirty="0" err="1"/>
              <a:t>which</a:t>
            </a:r>
            <a:r>
              <a:rPr lang="nl-NL" sz="2000" dirty="0"/>
              <a:t> </a:t>
            </a:r>
            <a:r>
              <a:rPr lang="nl-NL" sz="2000" dirty="0" err="1"/>
              <a:t>then</a:t>
            </a:r>
            <a:r>
              <a:rPr lang="nl-NL" sz="2000" dirty="0"/>
              <a:t> forwards </a:t>
            </a:r>
            <a:r>
              <a:rPr lang="nl-NL" sz="2000" dirty="0" err="1"/>
              <a:t>the</a:t>
            </a:r>
            <a:r>
              <a:rPr lang="nl-NL" sz="2000" dirty="0"/>
              <a:t> alert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Registrar</a:t>
            </a:r>
            <a:r>
              <a:rPr lang="nl-NL" sz="2000" dirty="0"/>
              <a:t> </a:t>
            </a:r>
            <a:r>
              <a:rPr lang="nl-NL" sz="2000" dirty="0" err="1"/>
              <a:t>opt</a:t>
            </a:r>
            <a:r>
              <a:rPr lang="nl-NL" sz="2000" dirty="0"/>
              <a:t>-out, no alerts are 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Weekly</a:t>
            </a:r>
            <a:r>
              <a:rPr lang="nl-NL" sz="2000" dirty="0"/>
              <a:t> summary of </a:t>
            </a:r>
            <a:r>
              <a:rPr lang="nl-NL" sz="2000" dirty="0" err="1"/>
              <a:t>activity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registar</a:t>
            </a:r>
            <a:endParaRPr lang="nl-NL" sz="2000" dirty="0"/>
          </a:p>
          <a:p>
            <a:pPr marL="342900" indent="-342900">
              <a:buFontTx/>
              <a:buChar char="-"/>
            </a:pPr>
            <a:endParaRPr lang="nl-NL" sz="2000" dirty="0"/>
          </a:p>
          <a:p>
            <a:endParaRPr lang="nl-NL" sz="20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1E98312-3620-4365-C0F3-57EF20372845}"/>
              </a:ext>
            </a:extLst>
          </p:cNvPr>
          <p:cNvGrpSpPr/>
          <p:nvPr/>
        </p:nvGrpSpPr>
        <p:grpSpPr>
          <a:xfrm>
            <a:off x="7809580" y="377825"/>
            <a:ext cx="4193508" cy="5799258"/>
            <a:chOff x="7809580" y="377825"/>
            <a:chExt cx="4193508" cy="579925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EEE67B1-4418-8983-6495-C385BAA1F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8238" y="377825"/>
              <a:ext cx="4114850" cy="5522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1E403356-0F01-C87D-5D93-42399A2F8DF8}"/>
                </a:ext>
              </a:extLst>
            </p:cNvPr>
            <p:cNvSpPr txBox="1"/>
            <p:nvPr/>
          </p:nvSpPr>
          <p:spPr>
            <a:xfrm>
              <a:off x="7809580" y="5900084"/>
              <a:ext cx="1734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656565"/>
                  </a:solidFill>
                </a:rPr>
                <a:t>Example alert message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5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2AD6F-C86C-A35B-81DB-48753022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Alerts sent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906E47-22CB-4BFE-D6FE-C2E9BA96C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r>
              <a:rPr lang="nl-NL" sz="2000" dirty="0"/>
              <a:t>Running LEMMINGS </a:t>
            </a:r>
            <a:r>
              <a:rPr lang="nl-NL" sz="2000" dirty="0" err="1"/>
              <a:t>for</a:t>
            </a:r>
            <a:r>
              <a:rPr lang="nl-NL" sz="2000" dirty="0"/>
              <a:t> 10-month </a:t>
            </a:r>
            <a:r>
              <a:rPr lang="nl-NL" sz="2000" dirty="0" err="1"/>
              <a:t>period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LinLibertineT"/>
              </a:rPr>
              <a:t>587.778 </a:t>
            </a:r>
            <a:r>
              <a:rPr lang="nl-NL" sz="1800" dirty="0" err="1">
                <a:effectLst/>
                <a:latin typeface="LinLibertineT"/>
              </a:rPr>
              <a:t>domains</a:t>
            </a:r>
            <a:r>
              <a:rPr lang="nl-NL" sz="1800" dirty="0">
                <a:effectLst/>
                <a:latin typeface="LinLibertineT"/>
              </a:rPr>
              <a:t> have been </a:t>
            </a:r>
            <a:r>
              <a:rPr lang="nl-NL" sz="1800" dirty="0" err="1">
                <a:effectLst/>
                <a:latin typeface="LinLibertineT"/>
              </a:rPr>
              <a:t>deleted</a:t>
            </a:r>
            <a:endParaRPr lang="nl-NL" sz="1800" dirty="0">
              <a:effectLst/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LinLibertineT"/>
              </a:rPr>
              <a:t>106 </a:t>
            </a:r>
            <a:r>
              <a:rPr lang="nl-NL" sz="1800" dirty="0" err="1">
                <a:latin typeface="LinLibertineT"/>
              </a:rPr>
              <a:t>million</a:t>
            </a:r>
            <a:r>
              <a:rPr lang="nl-NL" sz="1800" dirty="0">
                <a:latin typeface="LinLibertineT"/>
              </a:rPr>
              <a:t> MX </a:t>
            </a:r>
            <a:r>
              <a:rPr lang="nl-NL" sz="1800" dirty="0" err="1">
                <a:latin typeface="LinLibertineT"/>
              </a:rPr>
              <a:t>queries</a:t>
            </a:r>
            <a:r>
              <a:rPr lang="nl-NL" sz="1800" dirty="0">
                <a:latin typeface="LinLibertineT"/>
              </a:rPr>
              <a:t> </a:t>
            </a:r>
            <a:r>
              <a:rPr lang="nl-NL" sz="1800" dirty="0" err="1">
                <a:latin typeface="LinLibertineT"/>
              </a:rPr>
              <a:t>analysed</a:t>
            </a:r>
            <a:endParaRPr lang="nl-NL" sz="1800" dirty="0"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LinLibertineT"/>
              </a:rPr>
              <a:t>Filtering </a:t>
            </a:r>
            <a:r>
              <a:rPr lang="nl-NL" sz="1800" dirty="0" err="1">
                <a:effectLst/>
                <a:latin typeface="LinLibertineT"/>
              </a:rPr>
              <a:t>removed</a:t>
            </a:r>
            <a:r>
              <a:rPr lang="nl-NL" sz="1800" dirty="0">
                <a:effectLst/>
                <a:latin typeface="LinLibertineT"/>
              </a:rPr>
              <a:t> 75% of </a:t>
            </a:r>
            <a:r>
              <a:rPr lang="nl-NL" sz="1800" dirty="0">
                <a:latin typeface="LinLibertineT"/>
              </a:rPr>
              <a:t>MX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queries</a:t>
            </a:r>
            <a:endParaRPr lang="nl-NL" sz="1800" dirty="0">
              <a:effectLst/>
              <a:latin typeface="LinLibertineT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nl-NL" sz="1800" dirty="0" err="1">
                <a:effectLst/>
                <a:latin typeface="LinLibertineT"/>
              </a:rPr>
              <a:t>Average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daily</a:t>
            </a:r>
            <a:r>
              <a:rPr lang="nl-NL" sz="1800" dirty="0">
                <a:effectLst/>
                <a:latin typeface="LinLibertineT"/>
              </a:rPr>
              <a:t> MX </a:t>
            </a:r>
            <a:r>
              <a:rPr lang="nl-NL" sz="1800" dirty="0" err="1">
                <a:effectLst/>
                <a:latin typeface="LinLibertineT"/>
              </a:rPr>
              <a:t>queries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for</a:t>
            </a:r>
            <a:r>
              <a:rPr lang="nl-NL" sz="1800" dirty="0">
                <a:effectLst/>
                <a:latin typeface="LinLibertineT"/>
              </a:rPr>
              <a:t> domain </a:t>
            </a:r>
            <a:r>
              <a:rPr lang="nl-NL" sz="1800" dirty="0" err="1">
                <a:effectLst/>
                <a:latin typeface="LinLibertineT"/>
              </a:rPr>
              <a:t>drops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from</a:t>
            </a:r>
            <a:r>
              <a:rPr lang="nl-NL" sz="1800" dirty="0">
                <a:effectLst/>
                <a:latin typeface="LinLibertineT"/>
              </a:rPr>
              <a:t> 4.7 </a:t>
            </a:r>
            <a:r>
              <a:rPr lang="nl-NL" sz="1800" dirty="0" err="1">
                <a:effectLst/>
                <a:latin typeface="LinLibertineT"/>
              </a:rPr>
              <a:t>to</a:t>
            </a:r>
            <a:r>
              <a:rPr lang="nl-NL" sz="1800" dirty="0">
                <a:effectLst/>
                <a:latin typeface="LinLibertineT"/>
              </a:rPr>
              <a:t> 1.2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LinLibertineT"/>
              </a:rPr>
              <a:t>54.410 alerts have been sent (9.2%)</a:t>
            </a:r>
          </a:p>
          <a:p>
            <a:endParaRPr lang="nl-NL" sz="14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9A2585A-39FF-C954-6D74-907C58C5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40468"/>
              </p:ext>
            </p:extLst>
          </p:nvPr>
        </p:nvGraphicFramePr>
        <p:xfrm>
          <a:off x="750145" y="3952517"/>
          <a:ext cx="5112176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91459">
                  <a:extLst>
                    <a:ext uri="{9D8B030D-6E8A-4147-A177-3AD203B41FA5}">
                      <a16:colId xmlns:a16="http://schemas.microsoft.com/office/drawing/2014/main" val="724504432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2134671652"/>
                    </a:ext>
                  </a:extLst>
                </a:gridCol>
                <a:gridCol w="2088683">
                  <a:extLst>
                    <a:ext uri="{9D8B030D-6E8A-4147-A177-3AD203B41FA5}">
                      <a16:colId xmlns:a16="http://schemas.microsoft.com/office/drawing/2014/main" val="234913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Risk </a:t>
                      </a:r>
                      <a:r>
                        <a:rPr lang="nl-NL" sz="1600" kern="1200" noProof="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nl-NL" sz="1600" kern="1200" noProof="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 dirty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Alerts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1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44.701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82.15%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8.080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14.85%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4.639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 dirty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8.53%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04672"/>
                  </a:ext>
                </a:extLst>
              </a:tr>
            </a:tbl>
          </a:graphicData>
        </a:graphic>
      </p:graphicFrame>
      <p:grpSp>
        <p:nvGrpSpPr>
          <p:cNvPr id="7" name="Groep 6">
            <a:extLst>
              <a:ext uri="{FF2B5EF4-FFF2-40B4-BE49-F238E27FC236}">
                <a16:creationId xmlns:a16="http://schemas.microsoft.com/office/drawing/2014/main" id="{54838AC5-71DD-90D1-42DD-7E433124A747}"/>
              </a:ext>
            </a:extLst>
          </p:cNvPr>
          <p:cNvGrpSpPr/>
          <p:nvPr/>
        </p:nvGrpSpPr>
        <p:grpSpPr>
          <a:xfrm>
            <a:off x="8085620" y="977751"/>
            <a:ext cx="3524250" cy="3053070"/>
            <a:chOff x="8085620" y="977751"/>
            <a:chExt cx="3524250" cy="305307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D66AA615-7CE9-EA70-135E-C48300CA3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620" y="977751"/>
              <a:ext cx="3524250" cy="2794000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7A7F3B6A-C4DD-5133-7277-20F583464EC1}"/>
                </a:ext>
              </a:extLst>
            </p:cNvPr>
            <p:cNvSpPr txBox="1"/>
            <p:nvPr/>
          </p:nvSpPr>
          <p:spPr>
            <a:xfrm>
              <a:off x="8381156" y="3753822"/>
              <a:ext cx="3228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err="1">
                  <a:solidFill>
                    <a:srgbClr val="656565"/>
                  </a:solidFill>
                  <a:latin typeface="LinLibertineT"/>
                </a:rPr>
                <a:t>Deleted</a:t>
              </a:r>
              <a:r>
                <a:rPr lang="nl-NL" sz="1200" dirty="0">
                  <a:solidFill>
                    <a:srgbClr val="656565"/>
                  </a:solidFill>
                  <a:latin typeface="LinLibertineT"/>
                </a:rPr>
                <a:t> </a:t>
              </a:r>
              <a:r>
                <a:rPr lang="nl-NL" sz="1200" dirty="0" err="1">
                  <a:solidFill>
                    <a:srgbClr val="656565"/>
                  </a:solidFill>
                  <a:latin typeface="LinLibertineT"/>
                </a:rPr>
                <a:t>and</a:t>
              </a:r>
              <a:r>
                <a:rPr lang="nl-NL" sz="1200" dirty="0">
                  <a:solidFill>
                    <a:srgbClr val="656565"/>
                  </a:solidFill>
                  <a:latin typeface="LinLibertineT"/>
                </a:rPr>
                <a:t> </a:t>
              </a:r>
              <a:r>
                <a:rPr lang="nl-NL" sz="1200" dirty="0" err="1">
                  <a:solidFill>
                    <a:srgbClr val="656565"/>
                  </a:solidFill>
                  <a:latin typeface="LinLibertineT"/>
                </a:rPr>
                <a:t>Alerted</a:t>
              </a:r>
              <a:r>
                <a:rPr lang="nl-NL" sz="1200" dirty="0">
                  <a:solidFill>
                    <a:srgbClr val="656565"/>
                  </a:solidFill>
                  <a:latin typeface="LinLibertineT"/>
                </a:rPr>
                <a:t> </a:t>
              </a:r>
              <a:r>
                <a:rPr lang="nl-NL" sz="1200" dirty="0" err="1">
                  <a:solidFill>
                    <a:srgbClr val="656565"/>
                  </a:solidFill>
                  <a:latin typeface="LinLibertineT"/>
                </a:rPr>
                <a:t>during</a:t>
              </a:r>
              <a:r>
                <a:rPr lang="nl-NL" sz="1200" dirty="0">
                  <a:solidFill>
                    <a:srgbClr val="656565"/>
                  </a:solidFill>
                  <a:latin typeface="LinLibertineT"/>
                </a:rPr>
                <a:t> LEMMINSG </a:t>
              </a:r>
              <a:r>
                <a:rPr lang="nl-NL" sz="1200" dirty="0" err="1">
                  <a:solidFill>
                    <a:srgbClr val="656565"/>
                  </a:solidFill>
                  <a:latin typeface="LinLibertineT"/>
                </a:rPr>
                <a:t>period</a:t>
              </a:r>
              <a:endParaRPr lang="nl-NL" sz="1200" dirty="0">
                <a:solidFill>
                  <a:srgbClr val="656565"/>
                </a:solidFill>
                <a:latin typeface="LinLibertine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1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CC5F0-CF83-A352-E081-48236E5D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MX Query Filters</a:t>
            </a:r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07A96B3C-FA85-14C8-EF20-44569D629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30195"/>
              </p:ext>
            </p:extLst>
          </p:nvPr>
        </p:nvGraphicFramePr>
        <p:xfrm>
          <a:off x="458927" y="1080135"/>
          <a:ext cx="5212600" cy="5029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71572">
                  <a:extLst>
                    <a:ext uri="{9D8B030D-6E8A-4147-A177-3AD203B41FA5}">
                      <a16:colId xmlns:a16="http://schemas.microsoft.com/office/drawing/2014/main" val="724504432"/>
                    </a:ext>
                  </a:extLst>
                </a:gridCol>
                <a:gridCol w="1731200">
                  <a:extLst>
                    <a:ext uri="{9D8B030D-6E8A-4147-A177-3AD203B41FA5}">
                      <a16:colId xmlns:a16="http://schemas.microsoft.com/office/drawing/2014/main" val="2134671652"/>
                    </a:ext>
                  </a:extLst>
                </a:gridCol>
                <a:gridCol w="1709828">
                  <a:extLst>
                    <a:ext uri="{9D8B030D-6E8A-4147-A177-3AD203B41FA5}">
                      <a16:colId xmlns:a16="http://schemas.microsoft.com/office/drawing/2014/main" val="2349131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Filter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Queries</a:t>
                      </a:r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noProof="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removed</a:t>
                      </a:r>
                      <a:endParaRPr lang="nl-NL" sz="1600" kern="1200" noProof="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1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ASN</a:t>
                      </a:r>
                      <a:endParaRPr lang="nl-NL" sz="1600" kern="1200" noProof="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47.177.603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44.4%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High </a:t>
                      </a:r>
                      <a:r>
                        <a:rPr lang="nl-NL" sz="1600" kern="120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Nxdomain</a:t>
                      </a:r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38.125.287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35.7%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300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18.675.125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0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Newly</a:t>
                      </a:r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Seen</a:t>
                      </a:r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 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16.759.368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15.8%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212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Spamhaus</a:t>
                      </a:r>
                      <a:endParaRPr lang="nl-NL" sz="1600" kern="120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4.228.491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672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3.733.279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502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Resolver</a:t>
                      </a:r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600" kern="120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Stability</a:t>
                      </a:r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2.675.135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503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 IP </a:t>
                      </a:r>
                      <a:r>
                        <a:rPr lang="nl-NL" sz="1600" kern="120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nl-NL" sz="1600" kern="120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2.552.351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82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Open Resolver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742.604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7084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No Mail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731.991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828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Sinkhole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14.166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5687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APWG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1.650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1600" kern="120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34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0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83D05-4F23-C7E3-966F-21724CA4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Effective</a:t>
            </a:r>
            <a:r>
              <a:rPr lang="nl-NL" dirty="0"/>
              <a:t> is LEMMINGS?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B3D0A1-9FF5-81BA-B192-BD9FB93E1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r>
              <a:rPr lang="nl-NL" dirty="0"/>
              <a:t>Impossible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directly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prevented</a:t>
            </a:r>
            <a:r>
              <a:rPr lang="nl-NL" dirty="0"/>
              <a:t> data </a:t>
            </a:r>
            <a:r>
              <a:rPr lang="nl-NL" dirty="0" err="1"/>
              <a:t>leaks</a:t>
            </a:r>
            <a:endParaRPr lang="nl-NL" dirty="0"/>
          </a:p>
          <a:p>
            <a:r>
              <a:rPr lang="nl-NL" sz="1800" dirty="0">
                <a:latin typeface="LinLibertineT"/>
              </a:rPr>
              <a:t>We </a:t>
            </a:r>
            <a:r>
              <a:rPr lang="nl-NL" sz="1800" dirty="0" err="1">
                <a:effectLst/>
                <a:latin typeface="LinLibertineT"/>
              </a:rPr>
              <a:t>use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the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increased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usage</a:t>
            </a:r>
            <a:r>
              <a:rPr lang="nl-NL" sz="1800" dirty="0">
                <a:effectLst/>
                <a:latin typeface="LinLibertineT"/>
              </a:rPr>
              <a:t> of </a:t>
            </a:r>
            <a:r>
              <a:rPr lang="nl-NL" sz="1800" dirty="0" err="1">
                <a:effectLst/>
                <a:latin typeface="LinLibertineT"/>
              </a:rPr>
              <a:t>the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registry</a:t>
            </a:r>
            <a:r>
              <a:rPr lang="nl-NL" sz="1800" dirty="0">
                <a:effectLst/>
                <a:latin typeface="LinLibertineT"/>
              </a:rPr>
              <a:t> cancel-delete </a:t>
            </a:r>
            <a:r>
              <a:rPr lang="nl-NL" sz="1800" dirty="0" err="1">
                <a:effectLst/>
                <a:latin typeface="LinLibertineT"/>
              </a:rPr>
              <a:t>request</a:t>
            </a:r>
            <a:r>
              <a:rPr lang="nl-NL" sz="1800" dirty="0">
                <a:effectLst/>
                <a:latin typeface="LinLibertineT"/>
              </a:rPr>
              <a:t> as a proxy </a:t>
            </a:r>
            <a:r>
              <a:rPr lang="nl-NL" sz="1800" dirty="0" err="1">
                <a:effectLst/>
                <a:latin typeface="LinLibertineT"/>
              </a:rPr>
              <a:t>for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preventing</a:t>
            </a:r>
            <a:r>
              <a:rPr lang="nl-NL" sz="1800" dirty="0">
                <a:effectLst/>
                <a:latin typeface="LinLibertineT"/>
              </a:rPr>
              <a:t> </a:t>
            </a:r>
            <a:r>
              <a:rPr lang="nl-NL" sz="1800" dirty="0" err="1">
                <a:effectLst/>
                <a:latin typeface="LinLibertineT"/>
              </a:rPr>
              <a:t>potential</a:t>
            </a:r>
            <a:r>
              <a:rPr lang="nl-NL" sz="1800" dirty="0">
                <a:effectLst/>
                <a:latin typeface="LinLibertineT"/>
              </a:rPr>
              <a:t> data </a:t>
            </a:r>
            <a:r>
              <a:rPr lang="nl-NL" sz="1800" dirty="0" err="1">
                <a:effectLst/>
                <a:latin typeface="LinLibertineT"/>
              </a:rPr>
              <a:t>leaks</a:t>
            </a:r>
            <a:r>
              <a:rPr lang="nl-NL" sz="1800" dirty="0">
                <a:effectLst/>
                <a:latin typeface="LinLibertineT"/>
              </a:rPr>
              <a:t> </a:t>
            </a:r>
          </a:p>
          <a:p>
            <a:endParaRPr lang="nl-NL" sz="1800" dirty="0"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>
                <a:latin typeface="LinLibertineT"/>
              </a:rPr>
              <a:t>Calculated</a:t>
            </a:r>
            <a:r>
              <a:rPr lang="nl-NL" sz="1800" dirty="0">
                <a:latin typeface="LinLibertineT"/>
              </a:rPr>
              <a:t> cancel-delete </a:t>
            </a:r>
            <a:r>
              <a:rPr lang="nl-NL" sz="1800" dirty="0" err="1">
                <a:latin typeface="LinLibertineT"/>
              </a:rPr>
              <a:t>request</a:t>
            </a:r>
            <a:r>
              <a:rPr lang="nl-NL" sz="1800" dirty="0">
                <a:latin typeface="LinLibertineT"/>
              </a:rPr>
              <a:t> baseline for the 12-month </a:t>
            </a:r>
            <a:r>
              <a:rPr lang="nl-NL" sz="1800" dirty="0" err="1">
                <a:latin typeface="LinLibertineT"/>
              </a:rPr>
              <a:t>period</a:t>
            </a:r>
            <a:r>
              <a:rPr lang="nl-NL" sz="1800" dirty="0">
                <a:latin typeface="LinLibertineT"/>
              </a:rPr>
              <a:t> </a:t>
            </a:r>
            <a:r>
              <a:rPr lang="nl-NL" sz="1800" dirty="0" err="1">
                <a:latin typeface="LinLibertineT"/>
              </a:rPr>
              <a:t>before</a:t>
            </a:r>
            <a:r>
              <a:rPr lang="nl-NL" sz="1800" dirty="0">
                <a:latin typeface="LinLibertineT"/>
              </a:rPr>
              <a:t> using LEMMINGS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LinLibertineT"/>
              </a:rPr>
              <a:t>0.13% over </a:t>
            </a:r>
            <a:r>
              <a:rPr lang="nl-NL" sz="1800" dirty="0">
                <a:effectLst/>
                <a:latin typeface="LinLibertineT"/>
              </a:rPr>
              <a:t>627.285 </a:t>
            </a:r>
            <a:r>
              <a:rPr lang="nl-NL" sz="1800" dirty="0" err="1">
                <a:effectLst/>
                <a:latin typeface="LinLibertineT"/>
              </a:rPr>
              <a:t>domains</a:t>
            </a:r>
            <a:endParaRPr lang="nl-NL" sz="1800" dirty="0"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err="1">
                <a:latin typeface="LinLibertineT"/>
              </a:rPr>
              <a:t>Compared</a:t>
            </a:r>
            <a:r>
              <a:rPr lang="nl-NL" sz="1800" dirty="0">
                <a:latin typeface="LinLibertineT"/>
              </a:rPr>
              <a:t> to cancel-delete ratio </a:t>
            </a:r>
            <a:r>
              <a:rPr lang="nl-NL" sz="1800" dirty="0" err="1">
                <a:latin typeface="LinLibertineT"/>
              </a:rPr>
              <a:t>seen</a:t>
            </a:r>
            <a:r>
              <a:rPr lang="nl-NL" sz="1800" dirty="0">
                <a:latin typeface="LinLibertineT"/>
              </a:rPr>
              <a:t> </a:t>
            </a:r>
            <a:r>
              <a:rPr lang="nl-NL" sz="1800" dirty="0" err="1">
                <a:latin typeface="LinLibertineT"/>
              </a:rPr>
              <a:t>during</a:t>
            </a:r>
            <a:r>
              <a:rPr lang="nl-NL" sz="1800" dirty="0">
                <a:latin typeface="LinLibertineT"/>
              </a:rPr>
              <a:t> LEMMINGS </a:t>
            </a:r>
            <a:r>
              <a:rPr lang="nl-NL" sz="1800" dirty="0" err="1">
                <a:latin typeface="LinLibertineT"/>
              </a:rPr>
              <a:t>period</a:t>
            </a:r>
            <a:endParaRPr lang="nl-NL" sz="1800" dirty="0">
              <a:latin typeface="LinLibertineT"/>
            </a:endParaRPr>
          </a:p>
          <a:p>
            <a:pPr marL="285750" indent="-285750">
              <a:buFontTx/>
              <a:buChar char="-"/>
            </a:pPr>
            <a:endParaRPr lang="nl-NL" sz="1800" dirty="0">
              <a:latin typeface="LinLibertineT"/>
            </a:endParaRPr>
          </a:p>
          <a:p>
            <a:pPr marL="285750" indent="-285750">
              <a:buFontTx/>
              <a:buChar char="-"/>
            </a:pPr>
            <a:endParaRPr lang="nl-NL" sz="1800" dirty="0">
              <a:latin typeface="LinLibertineT"/>
            </a:endParaRP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5455C44-10A5-D84D-57AA-B30B3329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7122"/>
              </p:ext>
            </p:extLst>
          </p:nvPr>
        </p:nvGraphicFramePr>
        <p:xfrm>
          <a:off x="458926" y="4174334"/>
          <a:ext cx="6922428" cy="1483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71572">
                  <a:extLst>
                    <a:ext uri="{9D8B030D-6E8A-4147-A177-3AD203B41FA5}">
                      <a16:colId xmlns:a16="http://schemas.microsoft.com/office/drawing/2014/main" val="724504432"/>
                    </a:ext>
                  </a:extLst>
                </a:gridCol>
                <a:gridCol w="1731200">
                  <a:extLst>
                    <a:ext uri="{9D8B030D-6E8A-4147-A177-3AD203B41FA5}">
                      <a16:colId xmlns:a16="http://schemas.microsoft.com/office/drawing/2014/main" val="2134671652"/>
                    </a:ext>
                  </a:extLst>
                </a:gridCol>
                <a:gridCol w="1709828">
                  <a:extLst>
                    <a:ext uri="{9D8B030D-6E8A-4147-A177-3AD203B41FA5}">
                      <a16:colId xmlns:a16="http://schemas.microsoft.com/office/drawing/2014/main" val="2349131683"/>
                    </a:ext>
                  </a:extLst>
                </a:gridCol>
                <a:gridCol w="1709828">
                  <a:extLst>
                    <a:ext uri="{9D8B030D-6E8A-4147-A177-3AD203B41FA5}">
                      <a16:colId xmlns:a16="http://schemas.microsoft.com/office/drawing/2014/main" val="4265369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Risk </a:t>
                      </a:r>
                      <a:r>
                        <a:rPr lang="nl-NL" sz="1600" kern="1200" noProof="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endParaRPr lang="nl-NL" sz="1600" kern="1200" noProof="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Cancel-delete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 err="1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endParaRPr lang="nl-NL" sz="1600" kern="1200" noProof="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1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 dirty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 dirty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4x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0.84%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6.5x</a:t>
                      </a:r>
                      <a:endParaRPr lang="nl-NL" sz="1600" kern="1200" noProof="0" dirty="0">
                        <a:solidFill>
                          <a:srgbClr val="65656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kern="1200" noProof="0" dirty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1.08%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noProof="0" dirty="0">
                          <a:solidFill>
                            <a:srgbClr val="656565"/>
                          </a:solidFill>
                          <a:latin typeface="+mn-lt"/>
                          <a:ea typeface="+mn-ea"/>
                          <a:cs typeface="+mn-cs"/>
                        </a:rPr>
                        <a:t>8.3x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00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211-60F8-387C-51C0-6AF1B859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Registrant Survey (1)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505CE2-E2D5-AE21-AAC9-AE515E0E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7" y="1678214"/>
            <a:ext cx="9807485" cy="26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211-60F8-387C-51C0-6AF1B859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Registrant  Survey (2)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C0A81DB-F409-D026-856E-84AE7A5F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7" y="1650607"/>
            <a:ext cx="9807484" cy="26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31CE5-DF5B-6E75-49E4-AACA96BA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Future</a:t>
            </a:r>
            <a:r>
              <a:rPr lang="nl-NL"/>
              <a:t> </a:t>
            </a:r>
            <a:r>
              <a:rPr lang="nl-NL" err="1"/>
              <a:t>Work</a:t>
            </a:r>
            <a:r>
              <a:rPr lang="nl-NL"/>
              <a:t>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FC34A7-03D5-ABD6-C52B-F6DF83B4B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Impact of </a:t>
            </a:r>
            <a:r>
              <a:rPr lang="nl-NL" dirty="0" err="1"/>
              <a:t>Qname</a:t>
            </a:r>
            <a:r>
              <a:rPr lang="nl-NL" dirty="0"/>
              <a:t> </a:t>
            </a:r>
            <a:r>
              <a:rPr lang="nl-NL" dirty="0" err="1"/>
              <a:t>Minimisation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Improve</a:t>
            </a:r>
            <a:r>
              <a:rPr lang="nl-NL" dirty="0"/>
              <a:t> DNS filters (ML?)</a:t>
            </a:r>
          </a:p>
          <a:p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6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87E08-0210-95C4-8455-79114B7D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Conclusion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8DE116-E95F-E601-5127-E55395666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/>
              <a:t>Difficult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measure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effect of LEMMINGS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/>
              <a:t>Reaction</a:t>
            </a:r>
            <a:r>
              <a:rPr lang="nl-NL" sz="2400" dirty="0"/>
              <a:t> (</a:t>
            </a:r>
            <a:r>
              <a:rPr lang="nl-NL" sz="2400" dirty="0" err="1"/>
              <a:t>mostly</a:t>
            </a:r>
            <a:r>
              <a:rPr lang="nl-NL" sz="2400" dirty="0"/>
              <a:t>) </a:t>
            </a:r>
            <a:r>
              <a:rPr lang="nl-NL" sz="2400" dirty="0" err="1"/>
              <a:t>positive</a:t>
            </a:r>
            <a:endParaRPr lang="nl-NL" sz="2400" dirty="0"/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nl-NL" sz="2000" dirty="0"/>
              <a:t>Low </a:t>
            </a:r>
            <a:r>
              <a:rPr lang="nl-NL" sz="2000" dirty="0" err="1"/>
              <a:t>number</a:t>
            </a:r>
            <a:r>
              <a:rPr lang="nl-NL" sz="2000" dirty="0"/>
              <a:t> of registrant/</a:t>
            </a:r>
            <a:r>
              <a:rPr lang="nl-NL" sz="2000" dirty="0" err="1"/>
              <a:t>registrar</a:t>
            </a:r>
            <a:r>
              <a:rPr lang="nl-NL" sz="2000" dirty="0"/>
              <a:t> </a:t>
            </a:r>
            <a:r>
              <a:rPr lang="nl-NL" sz="2000" dirty="0" err="1"/>
              <a:t>complains</a:t>
            </a:r>
            <a:r>
              <a:rPr lang="nl-NL" sz="2000" dirty="0"/>
              <a:t> </a:t>
            </a:r>
            <a:r>
              <a:rPr lang="nl-NL" sz="2000" dirty="0" err="1"/>
              <a:t>about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alerts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nl-NL" sz="2000" dirty="0" err="1"/>
              <a:t>Positive</a:t>
            </a:r>
            <a:r>
              <a:rPr lang="nl-NL" sz="2000" dirty="0"/>
              <a:t> response Dutch internet community</a:t>
            </a:r>
          </a:p>
          <a:p>
            <a:pPr lvl="2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62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0125" y="2034552"/>
            <a:ext cx="6922949" cy="1548650"/>
          </a:xfrm>
        </p:spPr>
        <p:txBody>
          <a:bodyPr/>
          <a:lstStyle/>
          <a:p>
            <a:r>
              <a:rPr lang="nl-NL" sz="4000" err="1"/>
              <a:t>Questions</a:t>
            </a:r>
            <a:r>
              <a:rPr lang="nl-NL" sz="4000"/>
              <a:t>?</a:t>
            </a:r>
          </a:p>
        </p:txBody>
      </p:sp>
      <p:grpSp>
        <p:nvGrpSpPr>
          <p:cNvPr id="36" name="Groep 35"/>
          <p:cNvGrpSpPr/>
          <p:nvPr/>
        </p:nvGrpSpPr>
        <p:grpSpPr>
          <a:xfrm>
            <a:off x="1281480" y="1994713"/>
            <a:ext cx="866968" cy="1959979"/>
            <a:chOff x="1063423" y="-31421"/>
            <a:chExt cx="2335511" cy="5279954"/>
          </a:xfrm>
        </p:grpSpPr>
        <p:sp>
          <p:nvSpPr>
            <p:cNvPr id="37" name="Freeform 308"/>
            <p:cNvSpPr>
              <a:spLocks/>
            </p:cNvSpPr>
            <p:nvPr/>
          </p:nvSpPr>
          <p:spPr bwMode="auto">
            <a:xfrm>
              <a:off x="2476022" y="2894257"/>
              <a:ext cx="922912" cy="922911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nl-NL" sz="2400">
                  <a:solidFill>
                    <a:schemeClr val="bg1">
                      <a:lumMod val="50000"/>
                    </a:schemeClr>
                  </a:solidFill>
                </a:rPr>
                <a:t>@SIDN</a:t>
              </a:r>
            </a:p>
          </p:txBody>
        </p:sp>
        <p:sp>
          <p:nvSpPr>
            <p:cNvPr id="38" name="Freeform 308"/>
            <p:cNvSpPr>
              <a:spLocks/>
            </p:cNvSpPr>
            <p:nvPr/>
          </p:nvSpPr>
          <p:spPr bwMode="auto">
            <a:xfrm>
              <a:off x="2476022" y="4325622"/>
              <a:ext cx="922912" cy="922911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nl-NL" sz="2400">
                  <a:solidFill>
                    <a:schemeClr val="bg1">
                      <a:lumMod val="50000"/>
                    </a:schemeClr>
                  </a:solidFill>
                </a:rPr>
                <a:t>SIDN</a:t>
              </a:r>
            </a:p>
          </p:txBody>
        </p:sp>
        <p:sp>
          <p:nvSpPr>
            <p:cNvPr id="40" name="Freeform 308"/>
            <p:cNvSpPr>
              <a:spLocks/>
            </p:cNvSpPr>
            <p:nvPr/>
          </p:nvSpPr>
          <p:spPr bwMode="auto">
            <a:xfrm>
              <a:off x="2476022" y="1462895"/>
              <a:ext cx="922912" cy="922911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2400">
                  <a:solidFill>
                    <a:schemeClr val="bg1">
                      <a:lumMod val="50000"/>
                    </a:schemeClr>
                  </a:solidFill>
                </a:rPr>
                <a:t>SIDN.nl</a:t>
              </a:r>
            </a:p>
          </p:txBody>
        </p:sp>
        <p:sp>
          <p:nvSpPr>
            <p:cNvPr id="41" name="Freeform 308"/>
            <p:cNvSpPr>
              <a:spLocks/>
            </p:cNvSpPr>
            <p:nvPr/>
          </p:nvSpPr>
          <p:spPr bwMode="auto">
            <a:xfrm>
              <a:off x="1063423" y="-31421"/>
              <a:ext cx="922911" cy="922911"/>
            </a:xfrm>
            <a:prstGeom prst="rect">
              <a:avLst/>
            </a:pr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2400" i="1" dirty="0">
                <a:solidFill>
                  <a:srgbClr val="5E6162"/>
                </a:solidFill>
              </a:endParaRPr>
            </a:p>
          </p:txBody>
        </p:sp>
      </p:grpSp>
      <p:pic>
        <p:nvPicPr>
          <p:cNvPr id="42" name="Afbeelding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75" y="2413770"/>
            <a:ext cx="682753" cy="1733358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810125" y="3545148"/>
            <a:ext cx="6922949" cy="868356"/>
          </a:xfrm>
          <a:prstGeom prst="rect">
            <a:avLst/>
          </a:prstGeom>
        </p:spPr>
        <p:txBody>
          <a:bodyPr vert="horz" lIns="0" tIns="108000" rIns="108000" bIns="108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200"/>
              <a:t>www.sidnlabs.nl | stats.sidnlabs.nl</a:t>
            </a:r>
          </a:p>
        </p:txBody>
      </p:sp>
    </p:spTree>
    <p:extLst>
      <p:ext uri="{BB962C8B-B14F-4D97-AF65-F5344CB8AC3E}">
        <p14:creationId xmlns:p14="http://schemas.microsoft.com/office/powerpoint/2010/main" val="22911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 (</a:t>
            </a:r>
            <a:r>
              <a:rPr lang="nl-NL" err="1"/>
              <a:t>old</a:t>
            </a:r>
            <a:r>
              <a:rPr lang="nl-NL"/>
              <a:t>) </a:t>
            </a:r>
            <a:r>
              <a:rPr lang="nl-NL" err="1"/>
              <a:t>Problem</a:t>
            </a:r>
            <a:r>
              <a:rPr lang="nl-NL"/>
              <a:t> </a:t>
            </a:r>
            <a:endParaRPr lang="nl-NL" sz="120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556EDF-3BBD-ADB6-A3B4-1B018D84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6" y="1802742"/>
            <a:ext cx="4200126" cy="40605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CEA7857-F167-4FF6-2E08-F274DDDC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12" y="1800087"/>
            <a:ext cx="5862320" cy="4063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F051F10-9BB0-E84F-A232-46C8D1320403}"/>
              </a:ext>
            </a:extLst>
          </p:cNvPr>
          <p:cNvSpPr txBox="1"/>
          <p:nvPr/>
        </p:nvSpPr>
        <p:spPr>
          <a:xfrm>
            <a:off x="347414" y="918105"/>
            <a:ext cx="619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656565"/>
                </a:solidFill>
              </a:rPr>
              <a:t>A </a:t>
            </a:r>
            <a:r>
              <a:rPr lang="nl-NL" sz="2000" dirty="0" err="1">
                <a:solidFill>
                  <a:srgbClr val="656565"/>
                </a:solidFill>
              </a:rPr>
              <a:t>deleted</a:t>
            </a:r>
            <a:r>
              <a:rPr lang="nl-NL" sz="2000" dirty="0">
                <a:solidFill>
                  <a:srgbClr val="656565"/>
                </a:solidFill>
              </a:rPr>
              <a:t> domain </a:t>
            </a:r>
            <a:r>
              <a:rPr lang="nl-NL" sz="2000" dirty="0" err="1">
                <a:solidFill>
                  <a:srgbClr val="656565"/>
                </a:solidFill>
              </a:rPr>
              <a:t>may</a:t>
            </a:r>
            <a:r>
              <a:rPr lang="nl-NL" sz="2000" dirty="0">
                <a:solidFill>
                  <a:srgbClr val="656565"/>
                </a:solidFill>
              </a:rPr>
              <a:t> lead </a:t>
            </a:r>
            <a:r>
              <a:rPr lang="nl-NL" sz="2000" dirty="0" err="1">
                <a:solidFill>
                  <a:srgbClr val="656565"/>
                </a:solidFill>
              </a:rPr>
              <a:t>to</a:t>
            </a:r>
            <a:r>
              <a:rPr lang="nl-NL" sz="2000" dirty="0">
                <a:solidFill>
                  <a:srgbClr val="656565"/>
                </a:solidFill>
              </a:rPr>
              <a:t> </a:t>
            </a:r>
            <a:r>
              <a:rPr lang="nl-NL" sz="2000" dirty="0" err="1">
                <a:solidFill>
                  <a:srgbClr val="656565"/>
                </a:solidFill>
              </a:rPr>
              <a:t>an</a:t>
            </a:r>
            <a:r>
              <a:rPr lang="nl-NL" sz="2000" dirty="0">
                <a:solidFill>
                  <a:srgbClr val="656565"/>
                </a:solidFill>
              </a:rPr>
              <a:t> </a:t>
            </a:r>
            <a:r>
              <a:rPr lang="nl-NL" sz="2000" dirty="0" err="1">
                <a:solidFill>
                  <a:srgbClr val="656565"/>
                </a:solidFill>
              </a:rPr>
              <a:t>accidental</a:t>
            </a:r>
            <a:r>
              <a:rPr lang="nl-NL" sz="2000" dirty="0">
                <a:solidFill>
                  <a:srgbClr val="656565"/>
                </a:solidFill>
              </a:rPr>
              <a:t> data </a:t>
            </a:r>
            <a:r>
              <a:rPr lang="nl-NL" sz="2000" dirty="0" err="1">
                <a:solidFill>
                  <a:srgbClr val="656565"/>
                </a:solidFill>
              </a:rPr>
              <a:t>leak</a:t>
            </a:r>
            <a:endParaRPr lang="nl-NL" sz="2000" dirty="0">
              <a:solidFill>
                <a:srgbClr val="656565"/>
              </a:solidFill>
            </a:endParaRPr>
          </a:p>
          <a:p>
            <a:endParaRPr lang="nl-NL" sz="2000" dirty="0">
              <a:solidFill>
                <a:srgbClr val="656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A5D5D-F5A8-8345-8EA9-9C5B996B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Goal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BFC4BE-FC31-2B4C-ADBB-30C3C3B74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r>
              <a:rPr lang="nl-NL" sz="2000" dirty="0"/>
              <a:t> </a:t>
            </a:r>
            <a:r>
              <a:rPr lang="nl-NL" sz="2000" dirty="0" err="1"/>
              <a:t>Warn</a:t>
            </a:r>
            <a:r>
              <a:rPr lang="nl-NL" sz="2000" dirty="0"/>
              <a:t> </a:t>
            </a:r>
            <a:r>
              <a:rPr lang="nl-NL" sz="2000" dirty="0" err="1"/>
              <a:t>registrants</a:t>
            </a:r>
            <a:r>
              <a:rPr lang="nl-NL" sz="2000" dirty="0"/>
              <a:t> </a:t>
            </a:r>
            <a:r>
              <a:rPr lang="nl-NL" sz="2000" dirty="0" err="1"/>
              <a:t>about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potential</a:t>
            </a:r>
            <a:r>
              <a:rPr lang="nl-NL" sz="2000" dirty="0"/>
              <a:t> </a:t>
            </a:r>
            <a:r>
              <a:rPr lang="nl-NL" sz="2000" dirty="0" err="1"/>
              <a:t>danger</a:t>
            </a:r>
            <a:r>
              <a:rPr lang="nl-NL" sz="2000" dirty="0"/>
              <a:t> of a </a:t>
            </a:r>
            <a:r>
              <a:rPr lang="nl-NL" sz="2000" dirty="0" err="1"/>
              <a:t>deleted</a:t>
            </a:r>
            <a:r>
              <a:rPr lang="nl-NL" sz="2000" dirty="0"/>
              <a:t> domain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Analyse DNS MX </a:t>
            </a:r>
            <a:r>
              <a:rPr lang="nl-NL" sz="2000" dirty="0" err="1"/>
              <a:t>queries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deleted</a:t>
            </a:r>
            <a:r>
              <a:rPr lang="nl-NL" sz="2000" dirty="0"/>
              <a:t> </a:t>
            </a:r>
            <a:r>
              <a:rPr lang="nl-NL" sz="2000" dirty="0" err="1"/>
              <a:t>domains</a:t>
            </a:r>
            <a:r>
              <a:rPr lang="nl-NL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Send</a:t>
            </a:r>
            <a:r>
              <a:rPr lang="nl-NL" sz="2000" dirty="0"/>
              <a:t> alert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former</a:t>
            </a:r>
            <a:r>
              <a:rPr lang="nl-NL" sz="2000" dirty="0"/>
              <a:t> registrant, </a:t>
            </a:r>
            <a:r>
              <a:rPr lang="nl-NL" sz="2000" dirty="0" err="1"/>
              <a:t>when</a:t>
            </a:r>
            <a:r>
              <a:rPr lang="nl-NL" sz="2000" dirty="0"/>
              <a:t> </a:t>
            </a:r>
            <a:r>
              <a:rPr lang="nl-NL" sz="2000" dirty="0" err="1"/>
              <a:t>following</a:t>
            </a:r>
            <a:r>
              <a:rPr lang="nl-NL" sz="2000" dirty="0"/>
              <a:t> is </a:t>
            </a:r>
            <a:r>
              <a:rPr lang="nl-NL" sz="2000" dirty="0" err="1"/>
              <a:t>true</a:t>
            </a:r>
            <a:r>
              <a:rPr lang="nl-NL" sz="2000" dirty="0"/>
              <a:t>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Indication</a:t>
            </a:r>
            <a:r>
              <a:rPr lang="nl-NL" sz="2000" dirty="0"/>
              <a:t> of </a:t>
            </a:r>
            <a:r>
              <a:rPr lang="nl-NL" sz="2000" dirty="0" err="1"/>
              <a:t>legitimate</a:t>
            </a:r>
            <a:r>
              <a:rPr lang="nl-NL" sz="2000" dirty="0"/>
              <a:t> email transactions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2000" dirty="0"/>
              <a:t>Domain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yet</a:t>
            </a:r>
            <a:r>
              <a:rPr lang="nl-NL" sz="2000" dirty="0"/>
              <a:t> </a:t>
            </a:r>
            <a:r>
              <a:rPr lang="nl-NL" sz="2000" dirty="0" err="1"/>
              <a:t>exited</a:t>
            </a:r>
            <a:r>
              <a:rPr lang="nl-NL" sz="2000" dirty="0"/>
              <a:t> </a:t>
            </a:r>
            <a:r>
              <a:rPr lang="nl-NL" sz="2000" dirty="0" err="1"/>
              <a:t>quarantineperiod</a:t>
            </a:r>
            <a:r>
              <a:rPr lang="nl-NL" sz="2000" dirty="0"/>
              <a:t> (1)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br>
              <a:rPr lang="nl-NL" sz="1600" dirty="0"/>
            </a:br>
            <a:r>
              <a:rPr lang="nl-NL" sz="1200" dirty="0"/>
              <a:t>[1] </a:t>
            </a:r>
            <a:r>
              <a:rPr lang="nl-NL" sz="1200" dirty="0" err="1"/>
              <a:t>Only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</a:t>
            </a:r>
            <a:r>
              <a:rPr lang="nl-NL" sz="1200" dirty="0" err="1"/>
              <a:t>former</a:t>
            </a:r>
            <a:r>
              <a:rPr lang="nl-NL" sz="1200" dirty="0"/>
              <a:t> registrant is </a:t>
            </a:r>
            <a:r>
              <a:rPr lang="nl-NL" sz="1200" dirty="0" err="1"/>
              <a:t>allowed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remove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domain </a:t>
            </a:r>
            <a:r>
              <a:rPr lang="nl-NL" sz="1200" dirty="0" err="1"/>
              <a:t>from</a:t>
            </a:r>
            <a:r>
              <a:rPr lang="nl-NL" sz="1200" dirty="0"/>
              <a:t> </a:t>
            </a:r>
            <a:r>
              <a:rPr lang="nl-NL" sz="1200" dirty="0" err="1"/>
              <a:t>quarantine</a:t>
            </a:r>
            <a:endParaRPr lang="nl-NL" sz="1200" dirty="0"/>
          </a:p>
          <a:p>
            <a:pPr marL="914400" lvl="2">
              <a:buFont typeface="Arial" panose="020B0604020202020204" pitchFamily="34" charset="0"/>
              <a:buChar char="•"/>
            </a:pPr>
            <a:endParaRPr lang="nl-NL" sz="2000" dirty="0"/>
          </a:p>
          <a:p>
            <a:pPr lvl="2" indent="0">
              <a:buNone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914400" lvl="2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72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Domain Life </a:t>
            </a:r>
            <a:r>
              <a:rPr lang="nl-NL" dirty="0" err="1"/>
              <a:t>Cycle</a:t>
            </a:r>
            <a:endParaRPr lang="nl-NL" sz="1200" dirty="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81AF4F1A-97EE-F172-B3D9-3D1BD3291DB3}"/>
              </a:ext>
            </a:extLst>
          </p:cNvPr>
          <p:cNvSpPr/>
          <p:nvPr/>
        </p:nvSpPr>
        <p:spPr>
          <a:xfrm>
            <a:off x="1235675" y="2450757"/>
            <a:ext cx="1769075" cy="1717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Active</a:t>
            </a:r>
            <a:endParaRPr lang="en-NL" sz="16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B95F2D-6E98-FFE1-094B-A1D61C6A3AFC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3045087" y="3309552"/>
            <a:ext cx="1108842" cy="3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3">
            <a:extLst>
              <a:ext uri="{FF2B5EF4-FFF2-40B4-BE49-F238E27FC236}">
                <a16:creationId xmlns:a16="http://schemas.microsoft.com/office/drawing/2014/main" id="{11855070-A2B6-6B48-4E39-BA6302992804}"/>
              </a:ext>
            </a:extLst>
          </p:cNvPr>
          <p:cNvSpPr/>
          <p:nvPr/>
        </p:nvSpPr>
        <p:spPr>
          <a:xfrm>
            <a:off x="4153929" y="2450757"/>
            <a:ext cx="1769075" cy="1717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/>
              <a:t>Quarantine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9C592F62-E1EB-1C25-A18E-F85CDA3B54DC}"/>
              </a:ext>
            </a:extLst>
          </p:cNvPr>
          <p:cNvSpPr/>
          <p:nvPr/>
        </p:nvSpPr>
        <p:spPr>
          <a:xfrm>
            <a:off x="7072183" y="2450756"/>
            <a:ext cx="1769075" cy="1717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Free</a:t>
            </a:r>
            <a:endParaRPr lang="en-NL" sz="1600"/>
          </a:p>
        </p:txBody>
      </p:sp>
      <p:cxnSp>
        <p:nvCxnSpPr>
          <p:cNvPr id="10" name="Straight Arrow Connector 20">
            <a:extLst>
              <a:ext uri="{FF2B5EF4-FFF2-40B4-BE49-F238E27FC236}">
                <a16:creationId xmlns:a16="http://schemas.microsoft.com/office/drawing/2014/main" id="{D0C28A75-8FFD-76A9-2A85-B0812C81A742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5923004" y="3309551"/>
            <a:ext cx="114917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23">
            <a:extLst>
              <a:ext uri="{FF2B5EF4-FFF2-40B4-BE49-F238E27FC236}">
                <a16:creationId xmlns:a16="http://schemas.microsoft.com/office/drawing/2014/main" id="{72FC1962-FCA6-DDAA-76E5-E614C5DADF8C}"/>
              </a:ext>
            </a:extLst>
          </p:cNvPr>
          <p:cNvCxnSpPr>
            <a:cxnSpLocks/>
            <a:stCxn id="9" idx="0"/>
            <a:endCxn id="6" idx="0"/>
          </p:cNvCxnSpPr>
          <p:nvPr/>
        </p:nvCxnSpPr>
        <p:spPr>
          <a:xfrm rot="16200000" flipH="1" flipV="1">
            <a:off x="5038466" y="-467498"/>
            <a:ext cx="1" cy="5836508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2">
            <a:extLst>
              <a:ext uri="{FF2B5EF4-FFF2-40B4-BE49-F238E27FC236}">
                <a16:creationId xmlns:a16="http://schemas.microsoft.com/office/drawing/2014/main" id="{776A7DE4-A090-9F12-1332-B061CA9F7BF8}"/>
              </a:ext>
            </a:extLst>
          </p:cNvPr>
          <p:cNvSpPr txBox="1"/>
          <p:nvPr/>
        </p:nvSpPr>
        <p:spPr>
          <a:xfrm>
            <a:off x="3047654" y="2899963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>
                <a:solidFill>
                  <a:srgbClr val="656565"/>
                </a:solidFill>
              </a:rPr>
              <a:t>Delete</a:t>
            </a: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69C5ED3A-2B4E-4E34-FF0A-55B726362E3C}"/>
              </a:ext>
            </a:extLst>
          </p:cNvPr>
          <p:cNvSpPr txBox="1"/>
          <p:nvPr/>
        </p:nvSpPr>
        <p:spPr>
          <a:xfrm>
            <a:off x="6228800" y="295119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>
                <a:solidFill>
                  <a:srgbClr val="656565"/>
                </a:solidFill>
              </a:rPr>
              <a:t>Exit</a:t>
            </a: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E43CCE1F-80AE-5DBC-15D9-E27A215E3CF6}"/>
              </a:ext>
            </a:extLst>
          </p:cNvPr>
          <p:cNvSpPr txBox="1"/>
          <p:nvPr/>
        </p:nvSpPr>
        <p:spPr>
          <a:xfrm>
            <a:off x="5468816" y="1750262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>
                <a:solidFill>
                  <a:srgbClr val="656565"/>
                </a:solidFill>
              </a:rPr>
              <a:t>Re-Register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195AEEBB-1F88-A379-6CE3-6B0457D9F1F1}"/>
              </a:ext>
            </a:extLst>
          </p:cNvPr>
          <p:cNvSpPr txBox="1"/>
          <p:nvPr/>
        </p:nvSpPr>
        <p:spPr>
          <a:xfrm>
            <a:off x="1627128" y="4353007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>
                <a:solidFill>
                  <a:srgbClr val="656565"/>
                </a:solidFill>
              </a:rPr>
              <a:t>Mail: OK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285956D7-D3A9-A9E1-7FEA-0AA59EE5E24D}"/>
              </a:ext>
            </a:extLst>
          </p:cNvPr>
          <p:cNvSpPr txBox="1"/>
          <p:nvPr/>
        </p:nvSpPr>
        <p:spPr>
          <a:xfrm>
            <a:off x="4400022" y="4356436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>
                <a:solidFill>
                  <a:srgbClr val="656565"/>
                </a:solidFill>
              </a:rPr>
              <a:t>Mail: Bounce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286D4EC6-FC86-0225-4E96-70545D317B55}"/>
              </a:ext>
            </a:extLst>
          </p:cNvPr>
          <p:cNvSpPr txBox="1"/>
          <p:nvPr/>
        </p:nvSpPr>
        <p:spPr>
          <a:xfrm>
            <a:off x="7248032" y="4353007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>
                <a:solidFill>
                  <a:srgbClr val="656565"/>
                </a:solidFill>
              </a:rPr>
              <a:t>Mail: Bounce</a:t>
            </a:r>
          </a:p>
        </p:txBody>
      </p:sp>
      <p:cxnSp>
        <p:nvCxnSpPr>
          <p:cNvPr id="20" name="Straight Arrow Connector 23">
            <a:extLst>
              <a:ext uri="{FF2B5EF4-FFF2-40B4-BE49-F238E27FC236}">
                <a16:creationId xmlns:a16="http://schemas.microsoft.com/office/drawing/2014/main" id="{C3AC7FF8-001D-E179-7C2A-98A5FAD374D4}"/>
              </a:ext>
            </a:extLst>
          </p:cNvPr>
          <p:cNvCxnSpPr>
            <a:cxnSpLocks/>
          </p:cNvCxnSpPr>
          <p:nvPr/>
        </p:nvCxnSpPr>
        <p:spPr>
          <a:xfrm flipH="1" flipV="1">
            <a:off x="4286742" y="5564538"/>
            <a:ext cx="1728347" cy="127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BDF6262A-8073-54E7-7CD4-D8CEC87FEF00}"/>
              </a:ext>
            </a:extLst>
          </p:cNvPr>
          <p:cNvSpPr txBox="1"/>
          <p:nvPr/>
        </p:nvSpPr>
        <p:spPr>
          <a:xfrm>
            <a:off x="4346048" y="5090160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rgbClr val="656565"/>
                </a:solidFill>
              </a:rPr>
              <a:t>LEMMINGS</a:t>
            </a:r>
          </a:p>
        </p:txBody>
      </p:sp>
      <p:cxnSp>
        <p:nvCxnSpPr>
          <p:cNvPr id="26" name="Straight Arrow Connector 23">
            <a:extLst>
              <a:ext uri="{FF2B5EF4-FFF2-40B4-BE49-F238E27FC236}">
                <a16:creationId xmlns:a16="http://schemas.microsoft.com/office/drawing/2014/main" id="{76B07FD8-509B-7EE5-52D7-581060AB6FCC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H="1" flipV="1">
            <a:off x="3456120" y="884398"/>
            <a:ext cx="15988" cy="3148706"/>
          </a:xfrm>
          <a:prstGeom prst="bentConnector4">
            <a:avLst>
              <a:gd name="adj1" fmla="val -3971729"/>
              <a:gd name="adj2" fmla="val 99863"/>
            </a:avLst>
          </a:prstGeom>
          <a:ln w="381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4">
            <a:extLst>
              <a:ext uri="{FF2B5EF4-FFF2-40B4-BE49-F238E27FC236}">
                <a16:creationId xmlns:a16="http://schemas.microsoft.com/office/drawing/2014/main" id="{D990692F-4BF3-F519-CCA9-148BC37C868F}"/>
              </a:ext>
            </a:extLst>
          </p:cNvPr>
          <p:cNvSpPr txBox="1"/>
          <p:nvPr/>
        </p:nvSpPr>
        <p:spPr>
          <a:xfrm>
            <a:off x="2569087" y="1334984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656565"/>
                </a:solidFill>
              </a:rPr>
              <a:t>Cancel-Delete</a:t>
            </a:r>
            <a:endParaRPr lang="en-NL" sz="2000">
              <a:solidFill>
                <a:srgbClr val="656565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350D8E17-9A3F-8619-E0B9-D5537294C063}"/>
              </a:ext>
            </a:extLst>
          </p:cNvPr>
          <p:cNvSpPr txBox="1"/>
          <p:nvPr/>
        </p:nvSpPr>
        <p:spPr>
          <a:xfrm>
            <a:off x="4639959" y="3493951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1"/>
                </a:solidFill>
              </a:rPr>
              <a:t>40 </a:t>
            </a:r>
            <a:r>
              <a:rPr lang="nl-NL" sz="1400" err="1">
                <a:solidFill>
                  <a:schemeClr val="bg1"/>
                </a:solidFill>
              </a:rPr>
              <a:t>days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FC908975-4268-6735-26EE-074CC4F9C2D3}"/>
              </a:ext>
            </a:extLst>
          </p:cNvPr>
          <p:cNvSpPr txBox="1"/>
          <p:nvPr/>
        </p:nvSpPr>
        <p:spPr>
          <a:xfrm>
            <a:off x="4487914" y="5603375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rgbClr val="656565"/>
                </a:solidFill>
              </a:rPr>
              <a:t>Day 1 - 30</a:t>
            </a:r>
          </a:p>
        </p:txBody>
      </p:sp>
    </p:spTree>
    <p:extLst>
      <p:ext uri="{BB962C8B-B14F-4D97-AF65-F5344CB8AC3E}">
        <p14:creationId xmlns:p14="http://schemas.microsoft.com/office/powerpoint/2010/main" val="29771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25B9-0A48-664E-A43C-4C50636E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LEMMINGS 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7D2A78-5B3B-544F-AF83-FB1C11A9D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r>
              <a:rPr lang="nl-NL" sz="2000" dirty="0"/>
              <a:t>A system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detecting</a:t>
            </a:r>
            <a:r>
              <a:rPr lang="nl-NL" sz="2000" dirty="0"/>
              <a:t> </a:t>
            </a:r>
            <a:r>
              <a:rPr lang="nl-NL" sz="2000" dirty="0" err="1"/>
              <a:t>legitimate</a:t>
            </a:r>
            <a:r>
              <a:rPr lang="nl-NL" sz="2000" dirty="0"/>
              <a:t> mail transactions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analysing</a:t>
            </a:r>
            <a:r>
              <a:rPr lang="nl-NL" sz="2000" dirty="0"/>
              <a:t> DNS data  </a:t>
            </a:r>
          </a:p>
          <a:p>
            <a:endParaRPr lang="nl-NL" sz="2000" dirty="0"/>
          </a:p>
          <a:p>
            <a:r>
              <a:rPr lang="nl-NL" sz="2000" b="1" dirty="0" err="1"/>
              <a:t>Challenges</a:t>
            </a:r>
            <a:endParaRPr lang="nl-NL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Filtering out </a:t>
            </a:r>
            <a:r>
              <a:rPr lang="nl-NL" sz="2000" dirty="0" err="1"/>
              <a:t>noise</a:t>
            </a:r>
            <a:r>
              <a:rPr lang="nl-NL" sz="2000" dirty="0"/>
              <a:t> mail; (Marketing, Spam, </a:t>
            </a:r>
            <a:r>
              <a:rPr lang="nl-NL" sz="2000" dirty="0" err="1"/>
              <a:t>social</a:t>
            </a:r>
            <a:r>
              <a:rPr lang="nl-NL" sz="2000" dirty="0"/>
              <a:t> media)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Explaining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security risk </a:t>
            </a:r>
            <a:r>
              <a:rPr lang="nl-NL" sz="2000" dirty="0" err="1"/>
              <a:t>to</a:t>
            </a:r>
            <a:r>
              <a:rPr lang="nl-NL" sz="2000" dirty="0"/>
              <a:t> a registrant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every</a:t>
            </a:r>
            <a:r>
              <a:rPr lang="nl-NL" sz="2000" dirty="0"/>
              <a:t> registrant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</a:t>
            </a:r>
            <a:r>
              <a:rPr lang="nl-NL" sz="2000" dirty="0" err="1"/>
              <a:t>contacted</a:t>
            </a:r>
            <a:r>
              <a:rPr lang="nl-NL" sz="2000" dirty="0"/>
              <a:t> via e-mail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nl-NL" sz="2000" dirty="0"/>
              <a:t>Privacy </a:t>
            </a:r>
            <a:r>
              <a:rPr lang="nl-NL" sz="2000" dirty="0" err="1"/>
              <a:t>proxies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inzone</a:t>
            </a:r>
            <a:r>
              <a:rPr lang="nl-NL" sz="2000" dirty="0"/>
              <a:t> mail </a:t>
            </a:r>
            <a:r>
              <a:rPr lang="nl-NL" sz="2000" dirty="0" err="1"/>
              <a:t>addresses</a:t>
            </a:r>
            <a:endParaRPr lang="nl-NL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Prevent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alert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looking</a:t>
            </a:r>
            <a:r>
              <a:rPr lang="nl-NL" sz="2000" dirty="0"/>
              <a:t> like a </a:t>
            </a:r>
            <a:r>
              <a:rPr lang="nl-NL" sz="2000" dirty="0" err="1"/>
              <a:t>scam</a:t>
            </a:r>
            <a:r>
              <a:rPr lang="nl-NL" sz="2000" dirty="0"/>
              <a:t>/spam </a:t>
            </a:r>
            <a:r>
              <a:rPr lang="nl-NL" sz="2000" dirty="0" err="1"/>
              <a:t>message</a:t>
            </a:r>
            <a:endParaRPr lang="nl-NL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Prevent</a:t>
            </a:r>
            <a:r>
              <a:rPr lang="nl-NL" sz="2000" dirty="0"/>
              <a:t> registrant </a:t>
            </a:r>
            <a:r>
              <a:rPr lang="nl-NL" sz="2000" dirty="0" err="1"/>
              <a:t>questions</a:t>
            </a:r>
            <a:r>
              <a:rPr lang="nl-NL" sz="2000" dirty="0"/>
              <a:t> </a:t>
            </a:r>
            <a:r>
              <a:rPr lang="nl-NL" sz="2000" dirty="0" err="1"/>
              <a:t>flooding</a:t>
            </a:r>
            <a:r>
              <a:rPr lang="nl-NL" sz="2000" dirty="0"/>
              <a:t> </a:t>
            </a:r>
            <a:r>
              <a:rPr lang="nl-NL" sz="2000" dirty="0" err="1"/>
              <a:t>registar</a:t>
            </a:r>
            <a:r>
              <a:rPr lang="nl-NL" sz="2000" dirty="0"/>
              <a:t> supportdesk</a:t>
            </a:r>
          </a:p>
          <a:p>
            <a:pPr lvl="2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8F93659-9527-2D4E-81FE-0F3CEC9ACFEC}"/>
              </a:ext>
            </a:extLst>
          </p:cNvPr>
          <p:cNvSpPr txBox="1"/>
          <p:nvPr/>
        </p:nvSpPr>
        <p:spPr>
          <a:xfrm>
            <a:off x="3007146" y="469260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656565"/>
                </a:solidFill>
              </a:rPr>
              <a:t>(</a:t>
            </a:r>
            <a:r>
              <a:rPr lang="nl-NL" dirty="0" err="1">
                <a:solidFill>
                  <a:srgbClr val="656565"/>
                </a:solidFill>
              </a:rPr>
              <a:t>de</a:t>
            </a:r>
            <a:r>
              <a:rPr lang="nl-NL" b="1" dirty="0" err="1">
                <a:solidFill>
                  <a:srgbClr val="656565"/>
                </a:solidFill>
              </a:rPr>
              <a:t>L</a:t>
            </a:r>
            <a:r>
              <a:rPr lang="nl-NL" dirty="0" err="1">
                <a:solidFill>
                  <a:srgbClr val="656565"/>
                </a:solidFill>
              </a:rPr>
              <a:t>et</a:t>
            </a:r>
            <a:r>
              <a:rPr lang="nl-NL" b="1" dirty="0" err="1">
                <a:solidFill>
                  <a:srgbClr val="656565"/>
                </a:solidFill>
              </a:rPr>
              <a:t>E</a:t>
            </a:r>
            <a:r>
              <a:rPr lang="nl-NL" dirty="0" err="1">
                <a:solidFill>
                  <a:srgbClr val="656565"/>
                </a:solidFill>
              </a:rPr>
              <a:t>d</a:t>
            </a:r>
            <a:r>
              <a:rPr lang="nl-NL" dirty="0">
                <a:solidFill>
                  <a:srgbClr val="656565"/>
                </a:solidFill>
              </a:rPr>
              <a:t> </a:t>
            </a:r>
            <a:r>
              <a:rPr lang="nl-NL" dirty="0" err="1">
                <a:solidFill>
                  <a:srgbClr val="656565"/>
                </a:solidFill>
              </a:rPr>
              <a:t>do</a:t>
            </a:r>
            <a:r>
              <a:rPr lang="nl-NL" b="1" dirty="0" err="1">
                <a:solidFill>
                  <a:srgbClr val="656565"/>
                </a:solidFill>
              </a:rPr>
              <a:t>M</a:t>
            </a:r>
            <a:r>
              <a:rPr lang="nl-NL" dirty="0" err="1">
                <a:solidFill>
                  <a:srgbClr val="656565"/>
                </a:solidFill>
              </a:rPr>
              <a:t>ain</a:t>
            </a:r>
            <a:r>
              <a:rPr lang="nl-NL" dirty="0">
                <a:solidFill>
                  <a:srgbClr val="656565"/>
                </a:solidFill>
              </a:rPr>
              <a:t> </a:t>
            </a:r>
            <a:r>
              <a:rPr lang="nl-NL" dirty="0" err="1">
                <a:solidFill>
                  <a:srgbClr val="656565"/>
                </a:solidFill>
              </a:rPr>
              <a:t>Ma</a:t>
            </a:r>
            <a:r>
              <a:rPr lang="nl-NL" b="1" dirty="0" err="1">
                <a:solidFill>
                  <a:srgbClr val="656565"/>
                </a:solidFill>
              </a:rPr>
              <a:t>I</a:t>
            </a:r>
            <a:r>
              <a:rPr lang="nl-NL" dirty="0" err="1">
                <a:solidFill>
                  <a:srgbClr val="656565"/>
                </a:solidFill>
              </a:rPr>
              <a:t>l</a:t>
            </a:r>
            <a:r>
              <a:rPr lang="nl-NL" dirty="0">
                <a:solidFill>
                  <a:srgbClr val="656565"/>
                </a:solidFill>
              </a:rPr>
              <a:t> </a:t>
            </a:r>
            <a:r>
              <a:rPr lang="nl-NL" dirty="0" err="1">
                <a:solidFill>
                  <a:srgbClr val="656565"/>
                </a:solidFill>
              </a:rPr>
              <a:t>war</a:t>
            </a:r>
            <a:r>
              <a:rPr lang="nl-NL" b="1" dirty="0" err="1">
                <a:solidFill>
                  <a:srgbClr val="656565"/>
                </a:solidFill>
              </a:rPr>
              <a:t>N</a:t>
            </a:r>
            <a:r>
              <a:rPr lang="nl-NL" dirty="0" err="1">
                <a:solidFill>
                  <a:srgbClr val="656565"/>
                </a:solidFill>
              </a:rPr>
              <a:t>in</a:t>
            </a:r>
            <a:r>
              <a:rPr lang="nl-NL" b="1" dirty="0" err="1">
                <a:solidFill>
                  <a:srgbClr val="656565"/>
                </a:solidFill>
              </a:rPr>
              <a:t>G</a:t>
            </a:r>
            <a:r>
              <a:rPr lang="nl-NL" dirty="0">
                <a:solidFill>
                  <a:srgbClr val="656565"/>
                </a:solidFill>
              </a:rPr>
              <a:t> </a:t>
            </a:r>
            <a:r>
              <a:rPr lang="nl-NL" b="1" dirty="0">
                <a:solidFill>
                  <a:srgbClr val="656565"/>
                </a:solidFill>
              </a:rPr>
              <a:t>S</a:t>
            </a:r>
            <a:r>
              <a:rPr lang="nl-NL" dirty="0">
                <a:solidFill>
                  <a:srgbClr val="656565"/>
                </a:solidFill>
              </a:rPr>
              <a:t>ystem)</a:t>
            </a:r>
          </a:p>
        </p:txBody>
      </p:sp>
    </p:spTree>
    <p:extLst>
      <p:ext uri="{BB962C8B-B14F-4D97-AF65-F5344CB8AC3E}">
        <p14:creationId xmlns:p14="http://schemas.microsoft.com/office/powerpoint/2010/main" val="12782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BC4AE-082D-44EC-B753-EC22D39B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Sources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37D6C7-03B0-683F-23E9-AC97B7EFD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pPr marL="342900" indent="-342900">
              <a:buFontTx/>
              <a:buChar char="-"/>
            </a:pPr>
            <a:r>
              <a:rPr lang="nl-NL" sz="2000" dirty="0" err="1"/>
              <a:t>Registration</a:t>
            </a:r>
            <a:r>
              <a:rPr lang="nl-NL" sz="2000" dirty="0"/>
              <a:t> database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Daily DNS </a:t>
            </a:r>
            <a:r>
              <a:rPr lang="nl-NL" sz="2000" dirty="0" err="1"/>
              <a:t>queries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.nl</a:t>
            </a:r>
          </a:p>
          <a:p>
            <a:pPr marL="800100" lvl="2" indent="-342900">
              <a:buFontTx/>
              <a:buChar char="-"/>
            </a:pPr>
            <a:r>
              <a:rPr lang="nl-NL" sz="2000" dirty="0"/>
              <a:t>Total ~4 </a:t>
            </a:r>
            <a:r>
              <a:rPr lang="nl-NL" sz="2000" dirty="0" err="1"/>
              <a:t>billion</a:t>
            </a:r>
            <a:endParaRPr lang="nl-NL" sz="2000" dirty="0"/>
          </a:p>
          <a:p>
            <a:pPr marL="800100" lvl="2" indent="-342900">
              <a:buFontTx/>
              <a:buChar char="-"/>
            </a:pPr>
            <a:r>
              <a:rPr lang="nl-NL" sz="2000" dirty="0"/>
              <a:t>MX ~180 </a:t>
            </a:r>
            <a:r>
              <a:rPr lang="nl-NL" sz="2000" dirty="0" err="1"/>
              <a:t>million</a:t>
            </a:r>
            <a:endParaRPr lang="nl-NL" sz="2000" dirty="0"/>
          </a:p>
          <a:p>
            <a:pPr marL="342900" indent="-342900">
              <a:buFontTx/>
              <a:buChar char="-"/>
            </a:pPr>
            <a:r>
              <a:rPr lang="nl-NL" sz="2000" dirty="0"/>
              <a:t>Web </a:t>
            </a:r>
            <a:r>
              <a:rPr lang="nl-NL" sz="2000" dirty="0" err="1"/>
              <a:t>crawler</a:t>
            </a:r>
            <a:r>
              <a:rPr lang="nl-NL" sz="2000" dirty="0"/>
              <a:t> data </a:t>
            </a:r>
          </a:p>
          <a:p>
            <a:pPr marL="800100" lvl="2" indent="-342900">
              <a:buFontTx/>
              <a:buChar char="-"/>
            </a:pPr>
            <a:r>
              <a:rPr lang="nl-NL" sz="2000" dirty="0"/>
              <a:t>~6.1 </a:t>
            </a:r>
            <a:r>
              <a:rPr lang="nl-NL" sz="2000" dirty="0" err="1"/>
              <a:t>million</a:t>
            </a:r>
            <a:r>
              <a:rPr lang="nl-NL" sz="2000" dirty="0"/>
              <a:t> .nl </a:t>
            </a:r>
            <a:r>
              <a:rPr lang="nl-NL" sz="2000" dirty="0" err="1"/>
              <a:t>domains</a:t>
            </a:r>
            <a:r>
              <a:rPr lang="nl-NL" sz="2000" dirty="0"/>
              <a:t>,</a:t>
            </a:r>
          </a:p>
          <a:p>
            <a:pPr marL="800100" lvl="2" indent="-342900">
              <a:buFontTx/>
              <a:buChar char="-"/>
            </a:pPr>
            <a:r>
              <a:rPr lang="nl-NL" sz="2000" dirty="0"/>
              <a:t>Web content-type (business, </a:t>
            </a:r>
            <a:r>
              <a:rPr lang="nl-NL" sz="2000" dirty="0" err="1"/>
              <a:t>ecommerce</a:t>
            </a:r>
            <a:r>
              <a:rPr lang="nl-NL" sz="2000" dirty="0"/>
              <a:t> ...)</a:t>
            </a:r>
          </a:p>
          <a:p>
            <a:pPr marL="800100" lvl="2" indent="-342900">
              <a:buFontTx/>
              <a:buChar char="-"/>
            </a:pPr>
            <a:r>
              <a:rPr lang="nl-NL" sz="2000" dirty="0" err="1"/>
              <a:t>Use</a:t>
            </a:r>
            <a:r>
              <a:rPr lang="nl-NL" sz="2000" dirty="0"/>
              <a:t> of email </a:t>
            </a:r>
            <a:r>
              <a:rPr lang="nl-NL" sz="2000" dirty="0" err="1"/>
              <a:t>addresses</a:t>
            </a:r>
            <a:r>
              <a:rPr lang="nl-NL" sz="2000" dirty="0"/>
              <a:t> on website</a:t>
            </a:r>
          </a:p>
          <a:p>
            <a:pPr marL="342900" indent="-342900">
              <a:buFontTx/>
              <a:buChar char="-"/>
            </a:pPr>
            <a:r>
              <a:rPr lang="nl-NL" sz="2000" dirty="0" err="1"/>
              <a:t>Abuse</a:t>
            </a:r>
            <a:r>
              <a:rPr lang="nl-NL" sz="2000" dirty="0"/>
              <a:t> feeds (</a:t>
            </a:r>
            <a:r>
              <a:rPr lang="nl-NL" sz="2000" dirty="0" err="1"/>
              <a:t>Spamhaus</a:t>
            </a:r>
            <a:r>
              <a:rPr lang="nl-NL" sz="2000" dirty="0"/>
              <a:t>, APWG)</a:t>
            </a:r>
          </a:p>
          <a:p>
            <a:pPr marL="342900" indent="-342900">
              <a:buFontTx/>
              <a:buChar char="-"/>
            </a:pPr>
            <a:r>
              <a:rPr lang="nl-NL" sz="2000" dirty="0" err="1"/>
              <a:t>Sinkhole</a:t>
            </a:r>
            <a:endParaRPr lang="nl-NL" sz="2000" dirty="0"/>
          </a:p>
          <a:p>
            <a:pPr marL="800100" lvl="2" indent="-342900">
              <a:buFontTx/>
              <a:buChar char="-"/>
            </a:pPr>
            <a:r>
              <a:rPr lang="nl-NL" sz="2000" dirty="0"/>
              <a:t>Spambots</a:t>
            </a:r>
          </a:p>
          <a:p>
            <a:endParaRPr lang="nl-NL" sz="20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3144FA5-E3CA-9DC1-0482-5038AC32C783}"/>
              </a:ext>
            </a:extLst>
          </p:cNvPr>
          <p:cNvGrpSpPr/>
          <p:nvPr/>
        </p:nvGrpSpPr>
        <p:grpSpPr>
          <a:xfrm>
            <a:off x="4829359" y="1185582"/>
            <a:ext cx="7053109" cy="2577825"/>
            <a:chOff x="4829359" y="1185582"/>
            <a:chExt cx="7053109" cy="257782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956B060-9C94-2639-D2DB-A80897E4A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9359" y="1185582"/>
              <a:ext cx="6903714" cy="224341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AE37694C-39E4-39EA-7899-D6446732F389}"/>
                </a:ext>
              </a:extLst>
            </p:cNvPr>
            <p:cNvSpPr txBox="1"/>
            <p:nvPr/>
          </p:nvSpPr>
          <p:spPr>
            <a:xfrm>
              <a:off x="7167716" y="3455630"/>
              <a:ext cx="47147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656565"/>
                  </a:solidFill>
                </a:rPr>
                <a:t>Monthly registrations and deletes (dark color are deletes)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5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25B9-0A48-664E-A43C-4C50636E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Privacy </a:t>
            </a:r>
            <a:r>
              <a:rPr lang="nl-NL" err="1"/>
              <a:t>Considerations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7D2A78-5B3B-544F-AF83-FB1C11A9D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We do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capture</a:t>
            </a:r>
            <a:r>
              <a:rPr lang="nl-NL" sz="2000" dirty="0"/>
              <a:t> or analyse mail content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PII information (registrant email </a:t>
            </a:r>
            <a:r>
              <a:rPr lang="nl-NL" sz="2000" dirty="0" err="1"/>
              <a:t>address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name) are </a:t>
            </a:r>
            <a:r>
              <a:rPr lang="nl-NL" sz="2000" dirty="0" err="1"/>
              <a:t>deleted</a:t>
            </a:r>
            <a:r>
              <a:rPr lang="nl-NL" sz="2000" dirty="0"/>
              <a:t> </a:t>
            </a:r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quarantine</a:t>
            </a:r>
            <a:r>
              <a:rPr lang="nl-NL" sz="2000" dirty="0"/>
              <a:t> </a:t>
            </a:r>
            <a:r>
              <a:rPr lang="nl-NL" sz="2000" dirty="0" err="1"/>
              <a:t>period</a:t>
            </a:r>
            <a:endParaRPr lang="nl-NL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No </a:t>
            </a:r>
            <a:r>
              <a:rPr lang="nl-NL" sz="2000" dirty="0" err="1"/>
              <a:t>trackers</a:t>
            </a:r>
            <a:r>
              <a:rPr lang="nl-NL" sz="2000" dirty="0"/>
              <a:t> in email alert sent </a:t>
            </a:r>
            <a:r>
              <a:rPr lang="nl-NL" sz="2000" dirty="0" err="1"/>
              <a:t>to</a:t>
            </a:r>
            <a:r>
              <a:rPr lang="nl-NL" sz="2000" dirty="0"/>
              <a:t> registrant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980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CEC5C-EA23-7540-8585-6A9847C8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 </a:t>
            </a:r>
            <a:r>
              <a:rPr lang="nl-NL" dirty="0" err="1"/>
              <a:t>Process</a:t>
            </a:r>
            <a:endParaRPr lang="nl-NL" dirty="0"/>
          </a:p>
        </p:txBody>
      </p:sp>
      <p:sp>
        <p:nvSpPr>
          <p:cNvPr id="49" name="Tijdelijke aanduiding voor verticale tekst 48">
            <a:extLst>
              <a:ext uri="{FF2B5EF4-FFF2-40B4-BE49-F238E27FC236}">
                <a16:creationId xmlns:a16="http://schemas.microsoft.com/office/drawing/2014/main" id="{41BB5FB9-A6D7-2141-9E69-CCD80F566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anchor="t"/>
          <a:lstStyle/>
          <a:p>
            <a:endParaRPr lang="nl-NL" sz="2000" dirty="0"/>
          </a:p>
        </p:txBody>
      </p:sp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FAE424F3-AE0B-BF42-B09B-3CF1BEF1666E}"/>
              </a:ext>
            </a:extLst>
          </p:cNvPr>
          <p:cNvSpPr/>
          <p:nvPr/>
        </p:nvSpPr>
        <p:spPr>
          <a:xfrm>
            <a:off x="2570435" y="2036189"/>
            <a:ext cx="1527143" cy="9332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/>
              <a:t>Collect </a:t>
            </a:r>
          </a:p>
          <a:p>
            <a:pPr algn="ctr"/>
            <a:r>
              <a:rPr lang="nl-NL" sz="1400" err="1"/>
              <a:t>deleted</a:t>
            </a:r>
            <a:r>
              <a:rPr lang="nl-NL" sz="1400"/>
              <a:t> </a:t>
            </a:r>
            <a:r>
              <a:rPr lang="nl-NL" sz="1400" err="1"/>
              <a:t>domains</a:t>
            </a:r>
            <a:endParaRPr lang="nl-NL" sz="140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17C08BDF-9E59-9B49-8405-973F1CD9E940}"/>
              </a:ext>
            </a:extLst>
          </p:cNvPr>
          <p:cNvSpPr/>
          <p:nvPr/>
        </p:nvSpPr>
        <p:spPr>
          <a:xfrm>
            <a:off x="782310" y="2036189"/>
            <a:ext cx="1527143" cy="9332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Create</a:t>
            </a:r>
            <a:r>
              <a:rPr lang="nl-NL" sz="1400"/>
              <a:t> </a:t>
            </a:r>
            <a:r>
              <a:rPr lang="nl-NL" sz="1400" err="1"/>
              <a:t>dynamic</a:t>
            </a:r>
            <a:r>
              <a:rPr lang="nl-NL" sz="1400"/>
              <a:t> </a:t>
            </a:r>
          </a:p>
          <a:p>
            <a:pPr algn="ctr"/>
            <a:r>
              <a:rPr lang="nl-NL" sz="1400"/>
              <a:t>filters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E5EEA3B8-FBBE-5F44-B51E-54A5509C8D61}"/>
              </a:ext>
            </a:extLst>
          </p:cNvPr>
          <p:cNvSpPr/>
          <p:nvPr/>
        </p:nvSpPr>
        <p:spPr>
          <a:xfrm>
            <a:off x="4358560" y="2036189"/>
            <a:ext cx="1527143" cy="9332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Analyze</a:t>
            </a:r>
            <a:r>
              <a:rPr lang="nl-NL" sz="1400"/>
              <a:t> </a:t>
            </a:r>
          </a:p>
          <a:p>
            <a:pPr algn="ctr"/>
            <a:r>
              <a:rPr lang="nl-NL" sz="1400"/>
              <a:t>data</a:t>
            </a: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0A0C4F7D-97A0-2245-9DE1-8395A0BCEFF4}"/>
              </a:ext>
            </a:extLst>
          </p:cNvPr>
          <p:cNvSpPr/>
          <p:nvPr/>
        </p:nvSpPr>
        <p:spPr>
          <a:xfrm>
            <a:off x="6146685" y="2036189"/>
            <a:ext cx="1527143" cy="9332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Create</a:t>
            </a:r>
            <a:r>
              <a:rPr lang="nl-NL" sz="1400"/>
              <a:t> </a:t>
            </a:r>
          </a:p>
          <a:p>
            <a:pPr algn="ctr"/>
            <a:r>
              <a:rPr lang="nl-NL" sz="1400"/>
              <a:t>alerts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F55D2AA8-A645-5C47-8DB3-BBD94278B80C}"/>
              </a:ext>
            </a:extLst>
          </p:cNvPr>
          <p:cNvSpPr/>
          <p:nvPr/>
        </p:nvSpPr>
        <p:spPr>
          <a:xfrm>
            <a:off x="7934810" y="2036189"/>
            <a:ext cx="1527143" cy="9332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Send</a:t>
            </a:r>
            <a:r>
              <a:rPr lang="nl-NL" sz="1400"/>
              <a:t> </a:t>
            </a:r>
          </a:p>
          <a:p>
            <a:pPr algn="ctr"/>
            <a:r>
              <a:rPr lang="nl-NL" sz="1400"/>
              <a:t>alerts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EF4F481A-5132-9C4F-A943-5D3FE0D93D9D}"/>
              </a:ext>
            </a:extLst>
          </p:cNvPr>
          <p:cNvSpPr/>
          <p:nvPr/>
        </p:nvSpPr>
        <p:spPr>
          <a:xfrm>
            <a:off x="9722934" y="2036189"/>
            <a:ext cx="1527143" cy="9332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Anonymize</a:t>
            </a:r>
            <a:r>
              <a:rPr lang="nl-NL" sz="1400"/>
              <a:t> </a:t>
            </a:r>
          </a:p>
          <a:p>
            <a:pPr algn="ctr"/>
            <a:r>
              <a:rPr lang="nl-NL" sz="1400"/>
              <a:t>data</a:t>
            </a: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2BABBE69-F4A5-554F-BACA-05C50E0177E2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2309453" y="2502816"/>
            <a:ext cx="260982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97829259-32E9-0941-8A26-4BC710FA9711}"/>
              </a:ext>
            </a:extLst>
          </p:cNvPr>
          <p:cNvCxnSpPr/>
          <p:nvPr/>
        </p:nvCxnSpPr>
        <p:spPr>
          <a:xfrm>
            <a:off x="4097577" y="2502815"/>
            <a:ext cx="260982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194E739-7C59-2046-AF75-CF3B568DB5A8}"/>
              </a:ext>
            </a:extLst>
          </p:cNvPr>
          <p:cNvCxnSpPr/>
          <p:nvPr/>
        </p:nvCxnSpPr>
        <p:spPr>
          <a:xfrm>
            <a:off x="5885703" y="2502815"/>
            <a:ext cx="260982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5D225245-3FF5-A54B-8ECB-313FD2487A70}"/>
              </a:ext>
            </a:extLst>
          </p:cNvPr>
          <p:cNvCxnSpPr/>
          <p:nvPr/>
        </p:nvCxnSpPr>
        <p:spPr>
          <a:xfrm>
            <a:off x="7673828" y="2480819"/>
            <a:ext cx="260982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DBA8FC8B-B88C-3646-ADFA-C9B573C9673E}"/>
              </a:ext>
            </a:extLst>
          </p:cNvPr>
          <p:cNvCxnSpPr/>
          <p:nvPr/>
        </p:nvCxnSpPr>
        <p:spPr>
          <a:xfrm>
            <a:off x="9461953" y="2468250"/>
            <a:ext cx="260982" cy="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857096D0-1674-704D-BD86-98E2964FE4E8}"/>
              </a:ext>
            </a:extLst>
          </p:cNvPr>
          <p:cNvSpPr txBox="1"/>
          <p:nvPr/>
        </p:nvSpPr>
        <p:spPr>
          <a:xfrm>
            <a:off x="782310" y="3242434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DNS data</a:t>
            </a:r>
          </a:p>
          <a:p>
            <a:r>
              <a:rPr lang="nl-NL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Abuse</a:t>
            </a:r>
            <a:r>
              <a:rPr lang="nl-NL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feeds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C60965C-5342-7B46-B2D8-08BB38AC4758}"/>
              </a:ext>
            </a:extLst>
          </p:cNvPr>
          <p:cNvSpPr txBox="1"/>
          <p:nvPr/>
        </p:nvSpPr>
        <p:spPr>
          <a:xfrm>
            <a:off x="2570435" y="3242434"/>
            <a:ext cx="1178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nl-NL" sz="1400">
                <a:solidFill>
                  <a:schemeClr val="tx1">
                    <a:lumMod val="50000"/>
                    <a:lumOff val="50000"/>
                  </a:schemeClr>
                </a:solidFill>
              </a:rPr>
              <a:t>omain</a:t>
            </a:r>
          </a:p>
          <a:p>
            <a:r>
              <a:rPr lang="nl-NL" sz="1400" b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nl-NL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egistration</a:t>
            </a:r>
            <a:endParaRPr lang="nl-NL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nl-NL" sz="1400">
                <a:solidFill>
                  <a:schemeClr val="tx1">
                    <a:lumMod val="50000"/>
                    <a:lumOff val="50000"/>
                  </a:schemeClr>
                </a:solidFill>
              </a:rPr>
              <a:t>ystem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0E7905BF-95F2-D74C-A65E-E5011AFCF419}"/>
              </a:ext>
            </a:extLst>
          </p:cNvPr>
          <p:cNvSpPr txBox="1"/>
          <p:nvPr/>
        </p:nvSpPr>
        <p:spPr>
          <a:xfrm>
            <a:off x="4344245" y="3242434"/>
            <a:ext cx="1659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Filter DNS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queries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DNS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Webcrawler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5F2EFA45-DBEB-4C46-8873-90914E400CF9}"/>
              </a:ext>
            </a:extLst>
          </p:cNvPr>
          <p:cNvSpPr txBox="1"/>
          <p:nvPr/>
        </p:nvSpPr>
        <p:spPr>
          <a:xfrm>
            <a:off x="6146684" y="3242434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Scoring </a:t>
            </a:r>
            <a:r>
              <a:rPr lang="nl-NL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rules</a:t>
            </a:r>
            <a:endParaRPr lang="nl-NL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Analyzer </a:t>
            </a:r>
            <a:r>
              <a:rPr lang="nl-NL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stats</a:t>
            </a:r>
            <a:endParaRPr lang="nl-NL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8237605-E6E8-F845-AFCE-5BDDCC948F82}"/>
              </a:ext>
            </a:extLst>
          </p:cNvPr>
          <p:cNvSpPr txBox="1"/>
          <p:nvPr/>
        </p:nvSpPr>
        <p:spPr>
          <a:xfrm>
            <a:off x="7934810" y="3242434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Notify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registrants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B03E8C3-2009-AF4A-992B-9CEAFE4D6C70}"/>
              </a:ext>
            </a:extLst>
          </p:cNvPr>
          <p:cNvSpPr txBox="1"/>
          <p:nvPr/>
        </p:nvSpPr>
        <p:spPr>
          <a:xfrm>
            <a:off x="9756142" y="3242434"/>
            <a:ext cx="1486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Registrant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Name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Mail </a:t>
            </a:r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address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FE5F4-248D-549D-10FB-1F807E72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Filters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EA1348-4C7E-D9D4-1F33-F6B438941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6570" y="1092201"/>
            <a:ext cx="11274147" cy="4680000"/>
          </a:xfrm>
        </p:spPr>
        <p:txBody>
          <a:bodyPr anchor="t"/>
          <a:lstStyle/>
          <a:p>
            <a:r>
              <a:rPr lang="nl-NL" sz="2000" b="1" dirty="0"/>
              <a:t>Multiple filters </a:t>
            </a:r>
            <a:r>
              <a:rPr lang="nl-NL" sz="2000" b="1" dirty="0" err="1"/>
              <a:t>used</a:t>
            </a:r>
            <a:r>
              <a:rPr lang="nl-NL" sz="2000" b="1" dirty="0"/>
              <a:t>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remove</a:t>
            </a:r>
            <a:r>
              <a:rPr lang="nl-NL" sz="2000" b="1" dirty="0"/>
              <a:t> ”</a:t>
            </a:r>
            <a:r>
              <a:rPr lang="nl-NL" sz="2000" b="1" dirty="0" err="1"/>
              <a:t>noise</a:t>
            </a:r>
            <a:r>
              <a:rPr lang="nl-NL" sz="2400" b="1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Spam, marketing, </a:t>
            </a:r>
            <a:r>
              <a:rPr lang="nl-NL" sz="2000" dirty="0" err="1"/>
              <a:t>social</a:t>
            </a:r>
            <a:r>
              <a:rPr lang="nl-NL" sz="2000" dirty="0"/>
              <a:t> media</a:t>
            </a:r>
          </a:p>
          <a:p>
            <a:endParaRPr lang="nl-NL" sz="2000" dirty="0"/>
          </a:p>
          <a:p>
            <a:r>
              <a:rPr lang="nl-NL" sz="2000" b="1" dirty="0"/>
              <a:t>Filters </a:t>
            </a:r>
            <a:r>
              <a:rPr lang="nl-NL" sz="2000" b="1" dirty="0" err="1"/>
              <a:t>based</a:t>
            </a:r>
            <a:r>
              <a:rPr lang="nl-NL" sz="2000" b="1" dirty="0"/>
              <a:t> on DNS </a:t>
            </a:r>
            <a:r>
              <a:rPr lang="nl-NL" sz="2000" b="1" dirty="0" err="1"/>
              <a:t>request</a:t>
            </a:r>
            <a:r>
              <a:rPr lang="nl-NL" sz="2000" b="1" dirty="0"/>
              <a:t> </a:t>
            </a:r>
            <a:r>
              <a:rPr lang="nl-NL" sz="2000" b="1" dirty="0" err="1"/>
              <a:t>attributes</a:t>
            </a:r>
            <a:r>
              <a:rPr lang="nl-NL" sz="2000" b="1" dirty="0"/>
              <a:t>,  </a:t>
            </a:r>
            <a:r>
              <a:rPr lang="nl-NL" sz="2000" b="1" dirty="0" err="1"/>
              <a:t>for</a:t>
            </a:r>
            <a:r>
              <a:rPr lang="nl-NL" sz="2000" b="1" dirty="0"/>
              <a:t> </a:t>
            </a:r>
            <a:r>
              <a:rPr lang="nl-NL" sz="2000" b="1" dirty="0" err="1"/>
              <a:t>example</a:t>
            </a:r>
            <a:endParaRPr lang="nl-N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ASN</a:t>
            </a:r>
            <a:r>
              <a:rPr lang="nl-NL" sz="2000" dirty="0"/>
              <a:t>: filter </a:t>
            </a:r>
            <a:r>
              <a:rPr lang="nl-NL" sz="2000" dirty="0" err="1"/>
              <a:t>queries</a:t>
            </a:r>
            <a:r>
              <a:rPr lang="nl-NL" sz="2000" dirty="0"/>
              <a:t>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autonomous</a:t>
            </a:r>
            <a:r>
              <a:rPr lang="nl-NL" sz="2000" dirty="0"/>
              <a:t> system</a:t>
            </a:r>
          </a:p>
          <a:p>
            <a:pPr lvl="3"/>
            <a:r>
              <a:rPr lang="nl-NL" sz="2000" dirty="0"/>
              <a:t>Mail marketing company, Facebook </a:t>
            </a:r>
          </a:p>
          <a:p>
            <a:pPr marL="161925" lvl="1" indent="-342900">
              <a:buFont typeface="Arial" panose="020B0604020202020204" pitchFamily="34" charset="0"/>
              <a:buChar char="•"/>
            </a:pPr>
            <a:r>
              <a:rPr lang="nl-NL" sz="2000" b="1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High </a:t>
            </a:r>
            <a:r>
              <a:rPr lang="nl-NL" sz="2000" b="1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Nxdomain</a:t>
            </a:r>
            <a:r>
              <a:rPr lang="nl-NL" sz="2000" dirty="0"/>
              <a:t>: DNS </a:t>
            </a:r>
            <a:r>
              <a:rPr lang="nl-NL" sz="2000" dirty="0" err="1"/>
              <a:t>resolvers</a:t>
            </a:r>
            <a:r>
              <a:rPr lang="nl-NL" sz="2000" dirty="0"/>
              <a:t> </a:t>
            </a:r>
            <a:r>
              <a:rPr lang="nl-NL" sz="2000" dirty="0" err="1"/>
              <a:t>having</a:t>
            </a:r>
            <a:r>
              <a:rPr lang="nl-NL" sz="2000" dirty="0"/>
              <a:t> a high ratio of NXDOMAIN</a:t>
            </a:r>
          </a:p>
          <a:p>
            <a:pPr marL="161925" lvl="1" indent="-342900">
              <a:buFont typeface="Arial" panose="020B0604020202020204" pitchFamily="34" charset="0"/>
              <a:buChar char="•"/>
            </a:pPr>
            <a:r>
              <a:rPr lang="nl-NL" sz="2000" b="1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Newly</a:t>
            </a:r>
            <a:r>
              <a:rPr lang="nl-NL" sz="2000" b="1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000" b="1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Seen</a:t>
            </a:r>
            <a:r>
              <a:rPr lang="nl-NL" sz="2000" b="1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000" b="1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Ips</a:t>
            </a:r>
            <a:r>
              <a:rPr lang="nl-NL" sz="2000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: IP </a:t>
            </a:r>
            <a:r>
              <a:rPr lang="nl-NL" sz="2000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addresses</a:t>
            </a:r>
            <a:r>
              <a:rPr lang="nl-NL" sz="2000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nl-NL" sz="2000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resolvers</a:t>
            </a:r>
            <a:r>
              <a:rPr lang="nl-NL" sz="2000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000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l-NL" sz="2000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 have </a:t>
            </a:r>
            <a:r>
              <a:rPr lang="nl-NL" sz="2000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nl-NL" sz="2000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 been </a:t>
            </a:r>
            <a:r>
              <a:rPr lang="nl-NL" sz="2000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seen</a:t>
            </a:r>
            <a:r>
              <a:rPr lang="nl-NL" sz="2000" kern="1200" dirty="0">
                <a:solidFill>
                  <a:srgbClr val="656565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2000" kern="1200" dirty="0" err="1">
                <a:solidFill>
                  <a:srgbClr val="656565"/>
                </a:solidFill>
                <a:latin typeface="+mn-lt"/>
                <a:ea typeface="+mn-ea"/>
                <a:cs typeface="+mn-cs"/>
              </a:rPr>
              <a:t>before</a:t>
            </a:r>
            <a:endParaRPr lang="nl-NL" sz="2000" kern="1200" dirty="0">
              <a:solidFill>
                <a:srgbClr val="656565"/>
              </a:solidFill>
              <a:latin typeface="+mn-lt"/>
              <a:ea typeface="+mn-ea"/>
              <a:cs typeface="+mn-cs"/>
            </a:endParaRPr>
          </a:p>
          <a:p>
            <a:pPr marL="161925" lvl="1" indent="-342900">
              <a:buFontTx/>
              <a:buChar char="-"/>
            </a:pPr>
            <a:endParaRPr lang="nl-NL" sz="2000" kern="1200" dirty="0">
              <a:solidFill>
                <a:srgbClr val="656565"/>
              </a:solidFill>
              <a:latin typeface="+mn-lt"/>
              <a:ea typeface="+mn-ea"/>
              <a:cs typeface="+mn-cs"/>
            </a:endParaRPr>
          </a:p>
          <a:p>
            <a:pPr marL="161925" lvl="1" indent="-342900">
              <a:buFontTx/>
              <a:buChar char="-"/>
            </a:pPr>
            <a:endParaRPr lang="nl-NL" sz="2000" dirty="0"/>
          </a:p>
          <a:p>
            <a:pPr marL="161925" lvl="1" indent="-342900">
              <a:buFontTx/>
              <a:buChar char="-"/>
            </a:pPr>
            <a:endParaRPr lang="nl-NL" sz="2000" dirty="0"/>
          </a:p>
          <a:p>
            <a:pPr marL="0" lvl="2" indent="0">
              <a:buNone/>
            </a:pPr>
            <a:endParaRPr lang="nl-NL" sz="2000" dirty="0"/>
          </a:p>
          <a:p>
            <a:pPr marL="342900" indent="-342900">
              <a:buFontTx/>
              <a:buChar char="-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296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81d30f1fbfadb2cab35ac528d10b239959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IDN">
      <a:dk1>
        <a:sysClr val="windowText" lastClr="000000"/>
      </a:dk1>
      <a:lt1>
        <a:sysClr val="window" lastClr="FFFFFF"/>
      </a:lt1>
      <a:dk2>
        <a:srgbClr val="002154"/>
      </a:dk2>
      <a:lt2>
        <a:srgbClr val="0062A9"/>
      </a:lt2>
      <a:accent1>
        <a:srgbClr val="642180"/>
      </a:accent1>
      <a:accent2>
        <a:srgbClr val="1CAACB"/>
      </a:accent2>
      <a:accent3>
        <a:srgbClr val="219550"/>
      </a:accent3>
      <a:accent4>
        <a:srgbClr val="F15936"/>
      </a:accent4>
      <a:accent5>
        <a:srgbClr val="003368"/>
      </a:accent5>
      <a:accent6>
        <a:srgbClr val="00B9B6"/>
      </a:accent6>
      <a:hlink>
        <a:srgbClr val="0062A9"/>
      </a:hlink>
      <a:folHlink>
        <a:srgbClr val="0062A9"/>
      </a:folHlink>
    </a:clrScheme>
    <a:fontScheme name="SID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e801051c-8ff2-4418-89ac-59886105901c" ContentTypeId="0x010100561DD06E28B3584FBFA3C34DC116C1800C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561DD06E28B3584FBFA3C34DC116C1800C0026BF656F925F8C4791DB1EC2F5B6247D" ma:contentTypeVersion="4" ma:contentTypeDescription="" ma:contentTypeScope="" ma:versionID="50bbe2de9d8c38b765268c84f99a94d0">
  <xsd:schema xmlns:xsd="http://www.w3.org/2001/XMLSchema" xmlns:xs="http://www.w3.org/2001/XMLSchema" xmlns:p="http://schemas.microsoft.com/office/2006/metadata/properties" xmlns:ns2="65449f65-8689-47e6-aa44-217172c0ae6b" targetNamespace="http://schemas.microsoft.com/office/2006/metadata/properties" ma:root="true" ma:fieldsID="ff471fda01fdd1e93d73974f13abda05" ns2:_="">
    <xsd:import namespace="65449f65-8689-47e6-aa44-217172c0ae6b"/>
    <xsd:element name="properties">
      <xsd:complexType>
        <xsd:sequence>
          <xsd:element name="documentManagement">
            <xsd:complexType>
              <xsd:all>
                <xsd:element ref="ns2:SP_Classification" minOccurs="0"/>
                <xsd:element ref="ns2:SP_Author" minOccurs="0"/>
                <xsd:element ref="ns2:SP_Contact" minOccurs="0"/>
                <xsd:element ref="ns2:SP_DocRef" minOccurs="0"/>
                <xsd:element ref="ns2:SP_ExtraInfo" minOccurs="0"/>
                <xsd:element ref="ns2:SP_DocumentStatus" minOccurs="0"/>
                <xsd:element ref="ns2:SP_Year" minOccurs="0"/>
                <xsd:element ref="ns2:SP_Quarter" minOccurs="0"/>
                <xsd:element ref="ns2:d1539f7a0ecf4237b74565dbfbad77ff" minOccurs="0"/>
                <xsd:element ref="ns2:p55e13f65d2843eeb598ac8370a853af" minOccurs="0"/>
                <xsd:element ref="ns2:TaxCatchAll" minOccurs="0"/>
                <xsd:element ref="ns2:c6ee351b1184471cb2fafcf8596ac576" minOccurs="0"/>
                <xsd:element ref="ns2:m0459b32cb084c9fb4726f92b52b53b0" minOccurs="0"/>
                <xsd:element ref="ns2:TaxCatchAllLabel" minOccurs="0"/>
                <xsd:element ref="ns2:ce7db9954ccc4f5f8f407571f8063f07" minOccurs="0"/>
                <xsd:element ref="ns2:g7535cb0b1cc4036a1846f2dce200e2f" minOccurs="0"/>
                <xsd:element ref="ns2:k4d260258d7849f5a9589900e59b5239" minOccurs="0"/>
                <xsd:element ref="ns2:SP_ArchiveDate" minOccurs="0"/>
                <xsd:element ref="ns2:ModificationDatePreMigr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49f65-8689-47e6-aa44-217172c0ae6b" elementFormDefault="qualified">
    <xsd:import namespace="http://schemas.microsoft.com/office/2006/documentManagement/types"/>
    <xsd:import namespace="http://schemas.microsoft.com/office/infopath/2007/PartnerControls"/>
    <xsd:element name="SP_Classification" ma:index="2" nillable="true" ma:displayName="Classification" ma:default="Internal" ma:format="Dropdown" ma:internalName="SP_Classification" ma:readOnly="false">
      <xsd:simpleType>
        <xsd:restriction base="dms:Choice">
          <xsd:enumeration value="Public"/>
          <xsd:enumeration value="Internal"/>
          <xsd:enumeration value="Classified"/>
          <xsd:enumeration value="Secret"/>
        </xsd:restriction>
      </xsd:simpleType>
    </xsd:element>
    <xsd:element name="SP_Author" ma:index="7" nillable="true" ma:displayName="Author" ma:list="UserInfo" ma:SharePointGroup="0" ma:internalName="SP_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_Contact" ma:index="8" nillable="true" ma:displayName="Contact" ma:list="UserInfo" ma:SharePointGroup="0" ma:internalName="SP_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_DocRef" ma:index="9" nillable="true" ma:displayName="DocRef" ma:internalName="SP_DocRef" ma:readOnly="false">
      <xsd:simpleType>
        <xsd:restriction base="dms:Text">
          <xsd:maxLength value="255"/>
        </xsd:restriction>
      </xsd:simpleType>
    </xsd:element>
    <xsd:element name="SP_ExtraInfo" ma:index="10" nillable="true" ma:displayName="Extra Info" ma:internalName="SP_ExtraInfo" ma:readOnly="false">
      <xsd:simpleType>
        <xsd:restriction base="dms:Text">
          <xsd:maxLength value="255"/>
        </xsd:restriction>
      </xsd:simpleType>
    </xsd:element>
    <xsd:element name="SP_DocumentStatus" ma:index="11" nillable="true" ma:displayName="Document Status" ma:default="Draft" ma:format="Dropdown" ma:internalName="SP_DocumentStatus" ma:readOnly="false">
      <xsd:simpleType>
        <xsd:restriction base="dms:Choice">
          <xsd:enumeration value="Draft"/>
          <xsd:enumeration value="Local"/>
          <xsd:enumeration value="Published"/>
        </xsd:restriction>
      </xsd:simpleType>
    </xsd:element>
    <xsd:element name="SP_Year" ma:index="13" nillable="true" ma:displayName="Year" ma:format="Dropdown" ma:internalName="SP_Year" ma:readOnly="false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SP_Quarter" ma:index="14" nillable="true" ma:displayName="Quarter" ma:format="Dropdown" ma:internalName="SP_Quarter" ma:readOnly="false">
      <xsd:simpleType>
        <xsd:restriction base="dms:Choice">
          <xsd:enumeration value="Q1"/>
          <xsd:enumeration value="Q2"/>
          <xsd:enumeration value="Q3"/>
          <xsd:enumeration value="Q4"/>
        </xsd:restriction>
      </xsd:simpleType>
    </xsd:element>
    <xsd:element name="d1539f7a0ecf4237b74565dbfbad77ff" ma:index="17" nillable="true" ma:taxonomy="true" ma:internalName="d1539f7a0ecf4237b74565dbfbad77ff" ma:taxonomyFieldName="Team" ma:displayName="Team" ma:readOnly="false" ma:default="1;#SIDN|4071a565-5dcc-4a75-ac1f-0b9897da7414" ma:fieldId="{d1539f7a-0ecf-4237-b745-65dbfbad77ff}" ma:sspId="e801051c-8ff2-4418-89ac-59886105901c" ma:termSetId="fefb8b02-2c02-49a4-b1b2-e4f81b1220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5e13f65d2843eeb598ac8370a853af" ma:index="20" nillable="true" ma:taxonomy="true" ma:internalName="p55e13f65d2843eeb598ac8370a853af" ma:taxonomyFieldName="SP_DocumentType" ma:displayName="Document Type" ma:readOnly="false" ma:fieldId="{955e13f6-5d28-43ee-b598-ac8370a853af}" ma:sspId="e801051c-8ff2-4418-89ac-59886105901c" ma:termSetId="4c77c84d-0584-47c2-a438-85df6ea846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f33c0845-ac37-4ce5-a1d6-2ad3cce7e87e}" ma:internalName="TaxCatchAll" ma:readOnly="false" ma:showField="CatchAllData" ma:web="487f6cde-4b20-420d-aa54-5a3bf31d6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6ee351b1184471cb2fafcf8596ac576" ma:index="23" nillable="true" ma:taxonomy="true" ma:internalName="c6ee351b1184471cb2fafcf8596ac576" ma:taxonomyFieldName="SP_Searchtags" ma:displayName="Searchtags" ma:readOnly="false" ma:fieldId="{c6ee351b-1184-471c-b2fa-fcf8596ac576}" ma:taxonomyMulti="true" ma:sspId="e801051c-8ff2-4418-89ac-59886105901c" ma:termSetId="a2db928f-8c1d-4fc4-87a3-ba6ae60dd99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0459b32cb084c9fb4726f92b52b53b0" ma:index="25" nillable="true" ma:taxonomy="true" ma:internalName="m0459b32cb084c9fb4726f92b52b53b0" ma:taxonomyFieldName="SP_InfoCategory" ma:displayName="Information Category" ma:readOnly="false" ma:fieldId="{60459b32-cb08-4c9f-b472-6f92b52b53b0}" ma:sspId="e801051c-8ff2-4418-89ac-59886105901c" ma:termSetId="ca2b7acc-f21a-4d9d-8423-e2b1856f96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f33c0845-ac37-4ce5-a1d6-2ad3cce7e87e}" ma:internalName="TaxCatchAllLabel" ma:readOnly="true" ma:showField="CatchAllDataLabel" ma:web="487f6cde-4b20-420d-aa54-5a3bf31d6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e7db9954ccc4f5f8f407571f8063f07" ma:index="28" nillable="true" ma:taxonomy="true" ma:internalName="ce7db9954ccc4f5f8f407571f8063f07" ma:taxonomyFieldName="SP_ArchiveGroup" ma:displayName="Archive Group" ma:readOnly="false" ma:fieldId="{ce7db995-4ccc-4f5f-8f40-7571f8063f07}" ma:sspId="e801051c-8ff2-4418-89ac-59886105901c" ma:termSetId="2c3f5e75-1862-4adf-bcc3-f3cc42ba48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7535cb0b1cc4036a1846f2dce200e2f" ma:index="29" nillable="true" ma:taxonomy="true" ma:internalName="g7535cb0b1cc4036a1846f2dce200e2f" ma:taxonomyFieldName="SP_InfoOwner" ma:displayName="Owner" ma:readOnly="false" ma:fieldId="{07535cb0-b1cc-4036-a184-6f2dce200e2f}" ma:sspId="e801051c-8ff2-4418-89ac-59886105901c" ma:termSetId="7eea982b-ce73-471f-bae3-a2e687c7cc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d260258d7849f5a9589900e59b5239" ma:index="30" nillable="true" ma:taxonomy="true" ma:internalName="k4d260258d7849f5a9589900e59b5239" ma:taxonomyFieldName="SP_ArchiveAfter" ma:displayName="Archive  Period" ma:readOnly="false" ma:fieldId="{44d26025-8d78-49f5-a958-9900e59b5239}" ma:sspId="e801051c-8ff2-4418-89ac-59886105901c" ma:termSetId="e0270609-2132-43a1-9aa6-1601cfd3d4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P_ArchiveDate" ma:index="32" nillable="true" ma:displayName="Archive Date" ma:format="DateOnly" ma:hidden="true" ma:internalName="SP_ArchiveDate" ma:readOnly="false">
      <xsd:simpleType>
        <xsd:restriction base="dms:DateTime"/>
      </xsd:simpleType>
    </xsd:element>
    <xsd:element name="ModificationDatePreMigration" ma:index="33" nillable="true" ma:displayName="ModificationDatePreMigration" ma:description="Modification date before migration" ma:format="DateTime" ma:hidden="true" ma:internalName="ModificationDatePreMigration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_ExtraInfo xmlns="65449f65-8689-47e6-aa44-217172c0ae6b">Biweeklies</SP_ExtraInfo>
    <SP_DocRef xmlns="65449f65-8689-47e6-aa44-217172c0ae6b">SIDN Labs-2017.09.18 SIDN Labs Objectives Q4 2017 Update-0.2</SP_DocRef>
    <c6ee351b1184471cb2fafcf8596ac576 xmlns="65449f65-8689-47e6-aa44-217172c0ae6b">
      <Terms xmlns="http://schemas.microsoft.com/office/infopath/2007/PartnerControls"/>
    </c6ee351b1184471cb2fafcf8596ac576>
    <TaxCatchAll xmlns="65449f65-8689-47e6-aa44-217172c0ae6b">
      <Value>2</Value>
      <Value>3</Value>
    </TaxCatchAll>
    <SP_DocumentStatus xmlns="65449f65-8689-47e6-aa44-217172c0ae6b">Draft</SP_DocumentStatus>
    <g7535cb0b1cc4036a1846f2dce200e2f xmlns="65449f65-8689-47e6-aa44-217172c0ae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SIDN Labs</TermName>
          <TermId xmlns="http://schemas.microsoft.com/office/infopath/2007/PartnerControls">e8c5efe7-93dc-4592-8bc3-567adef5194b</TermId>
        </TermInfo>
      </Terms>
    </g7535cb0b1cc4036a1846f2dce200e2f>
    <ModificationDatePreMigration xmlns="65449f65-8689-47e6-aa44-217172c0ae6b" xsi:nil="true"/>
    <m0459b32cb084c9fb4726f92b52b53b0 xmlns="65449f65-8689-47e6-aa44-217172c0ae6b">
      <Terms xmlns="http://schemas.microsoft.com/office/infopath/2007/PartnerControls"/>
    </m0459b32cb084c9fb4726f92b52b53b0>
    <SP_Classification xmlns="65449f65-8689-47e6-aa44-217172c0ae6b">Internal</SP_Classification>
    <d1539f7a0ecf4237b74565dbfbad77ff xmlns="65449f65-8689-47e6-aa44-217172c0ae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SIDN Labs</TermName>
          <TermId xmlns="http://schemas.microsoft.com/office/infopath/2007/PartnerControls">7a412665-22e5-4215-b5e9-dd422026c6d0</TermId>
        </TermInfo>
      </Terms>
    </d1539f7a0ecf4237b74565dbfbad77ff>
    <SP_Author xmlns="65449f65-8689-47e6-aa44-217172c0ae6b">
      <UserInfo>
        <DisplayName/>
        <AccountId xsi:nil="true"/>
        <AccountType/>
      </UserInfo>
    </SP_Author>
    <SP_Year xmlns="65449f65-8689-47e6-aa44-217172c0ae6b" xsi:nil="true"/>
    <SP_Contact xmlns="65449f65-8689-47e6-aa44-217172c0ae6b">
      <UserInfo>
        <DisplayName/>
        <AccountId xsi:nil="true"/>
        <AccountType/>
      </UserInfo>
    </SP_Contact>
    <p55e13f65d2843eeb598ac8370a853af xmlns="65449f65-8689-47e6-aa44-217172c0ae6b">
      <Terms xmlns="http://schemas.microsoft.com/office/infopath/2007/PartnerControls"/>
    </p55e13f65d2843eeb598ac8370a853af>
    <ce7db9954ccc4f5f8f407571f8063f07 xmlns="65449f65-8689-47e6-aa44-217172c0ae6b">
      <Terms xmlns="http://schemas.microsoft.com/office/infopath/2007/PartnerControls"/>
    </ce7db9954ccc4f5f8f407571f8063f07>
    <SP_ArchiveDate xmlns="65449f65-8689-47e6-aa44-217172c0ae6b" xsi:nil="true"/>
    <k4d260258d7849f5a9589900e59b5239 xmlns="65449f65-8689-47e6-aa44-217172c0ae6b">
      <Terms xmlns="http://schemas.microsoft.com/office/infopath/2007/PartnerControls"/>
    </k4d260258d7849f5a9589900e59b5239>
    <SP_Quarter xmlns="65449f65-8689-47e6-aa44-217172c0ae6b" xsi:nil="true"/>
  </documentManagement>
</p:properties>
</file>

<file path=customXml/itemProps1.xml><?xml version="1.0" encoding="utf-8"?>
<ds:datastoreItem xmlns:ds="http://schemas.openxmlformats.org/officeDocument/2006/customXml" ds:itemID="{8333F542-249B-4C4B-A846-62310C7251F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E372FAE-FD74-440F-B3DA-338B07BF3B3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5449f65-8689-47e6-aa44-217172c0ae6b"/>
  </ds:schemaRefs>
</ds:datastoreItem>
</file>

<file path=customXml/itemProps3.xml><?xml version="1.0" encoding="utf-8"?>
<ds:datastoreItem xmlns:ds="http://schemas.openxmlformats.org/officeDocument/2006/customXml" ds:itemID="{6F09B4F6-6EEB-4291-9A98-93A305B143D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E16AD1-5E1C-4946-A735-B5D78B1529D0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E00887D4-DC4C-4BF9-8693-843FFDEB01BD}">
  <ds:schemaRefs>
    <ds:schemaRef ds:uri="http://schemas.microsoft.com/office/2006/metadata/properties"/>
    <ds:schemaRef ds:uri="http://www.w3.org/2000/xmlns/"/>
    <ds:schemaRef ds:uri="65449f65-8689-47e6-aa44-217172c0ae6b"/>
    <ds:schemaRef ds:uri="http://schemas.microsoft.com/office/infopath/2007/PartnerControls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4787</TotalTime>
  <Words>982</Words>
  <Application>Microsoft Office PowerPoint</Application>
  <PresentationFormat>Breedbeeld</PresentationFormat>
  <Paragraphs>258</Paragraphs>
  <Slides>19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blank</vt:lpstr>
      <vt:lpstr>Deleting your domain? Preventing data leaks at TLD scale</vt:lpstr>
      <vt:lpstr>The (old) Problem </vt:lpstr>
      <vt:lpstr>Goal</vt:lpstr>
      <vt:lpstr>Domain Life Cycle</vt:lpstr>
      <vt:lpstr>LEMMINGS </vt:lpstr>
      <vt:lpstr>Data Sources</vt:lpstr>
      <vt:lpstr>Privacy Considerations</vt:lpstr>
      <vt:lpstr>System Process</vt:lpstr>
      <vt:lpstr>Filters</vt:lpstr>
      <vt:lpstr> Alerts Rules</vt:lpstr>
      <vt:lpstr> Alert Message</vt:lpstr>
      <vt:lpstr>Alerts sent</vt:lpstr>
      <vt:lpstr>MX Query Filters</vt:lpstr>
      <vt:lpstr>How Effective is LEMMINGS?</vt:lpstr>
      <vt:lpstr>Registrant Survey (1)</vt:lpstr>
      <vt:lpstr>Registrant  Survey (2)</vt:lpstr>
      <vt:lpstr>Future Work?</vt:lpstr>
      <vt:lpstr>Conclusion</vt:lpstr>
      <vt:lpstr>Questions?</vt:lpstr>
    </vt:vector>
  </TitlesOfParts>
  <Manager/>
  <Company>SIDN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OARC 41</dc:title>
  <dc:subject/>
  <dc:creator>Maarten Wullink</dc:creator>
  <cp:keywords/>
  <dc:description/>
  <cp:lastModifiedBy>Maarten Wullink</cp:lastModifiedBy>
  <cp:revision>143</cp:revision>
  <cp:lastPrinted>2020-09-02T13:48:21Z</cp:lastPrinted>
  <dcterms:created xsi:type="dcterms:W3CDTF">2016-03-01T11:48:30Z</dcterms:created>
  <dcterms:modified xsi:type="dcterms:W3CDTF">2023-09-05T05:05:51Z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0x010100561DD06E28B3584FBFA3C34DC116C1800C0026BF656F925F8C4791DB1EC2F5B6247D</vt:lpwstr>
  </property>
  <property fmtid="{D5CDD505-2E9C-101B-9397-08002B2CF9AE}" pid="3" name="SP_InfoOwner">
    <vt:lpwstr>2;#SIDN Labs|e8c5efe7-93dc-4592-8bc3-567adef5194b</vt:lpwstr>
  </property>
  <property fmtid="{D5CDD505-2E9C-101B-9397-08002B2CF9AE}" pid="4" name="SP_ArchiveAfter">
    <vt:lpwstr/>
  </property>
  <property fmtid="{D5CDD505-2E9C-101B-9397-08002B2CF9AE}" pid="5" name="SP_ArchiveGroup">
    <vt:lpwstr/>
  </property>
  <property fmtid="{D5CDD505-2E9C-101B-9397-08002B2CF9AE}" pid="6" name="SP_DocumentType">
    <vt:lpwstr/>
  </property>
  <property fmtid="{D5CDD505-2E9C-101B-9397-08002B2CF9AE}" pid="7" name="Team">
    <vt:lpwstr>3;#SIDN Labs|7a412665-22e5-4215-b5e9-dd422026c6d0</vt:lpwstr>
  </property>
  <property fmtid="{D5CDD505-2E9C-101B-9397-08002B2CF9AE}" pid="8" name="SP_Searchtags">
    <vt:lpwstr/>
  </property>
  <property fmtid="{D5CDD505-2E9C-101B-9397-08002B2CF9AE}" pid="9" name="SP_InfoCategory">
    <vt:lpwstr/>
  </property>
  <property fmtid="{D5CDD505-2E9C-101B-9397-08002B2CF9AE}" pid="10" name="WorkflowChangePath">
    <vt:lpwstr>25b84451-057b-45da-8a06-ced90e26a2bf,4;</vt:lpwstr>
  </property>
  <property fmtid="{D5CDD505-2E9C-101B-9397-08002B2CF9AE}" pid="11" name="MediaServiceImageTags">
    <vt:lpwstr/>
  </property>
  <property fmtid="{D5CDD505-2E9C-101B-9397-08002B2CF9AE}" pid="12" name="lcf76f155ced4ddcb4097134ff3c332f">
    <vt:lpwstr/>
  </property>
</Properties>
</file>