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23"/>
  </p:notesMasterIdLst>
  <p:sldIdLst>
    <p:sldId id="283" r:id="rId2"/>
    <p:sldId id="276" r:id="rId3"/>
    <p:sldId id="282" r:id="rId4"/>
    <p:sldId id="280" r:id="rId5"/>
    <p:sldId id="281" r:id="rId6"/>
    <p:sldId id="284" r:id="rId7"/>
    <p:sldId id="285" r:id="rId8"/>
    <p:sldId id="287" r:id="rId9"/>
    <p:sldId id="289" r:id="rId10"/>
    <p:sldId id="290" r:id="rId11"/>
    <p:sldId id="291" r:id="rId12"/>
    <p:sldId id="294" r:id="rId13"/>
    <p:sldId id="301" r:id="rId14"/>
    <p:sldId id="302" r:id="rId15"/>
    <p:sldId id="303" r:id="rId16"/>
    <p:sldId id="304" r:id="rId17"/>
    <p:sldId id="293" r:id="rId18"/>
    <p:sldId id="296" r:id="rId19"/>
    <p:sldId id="297" r:id="rId20"/>
    <p:sldId id="298" r:id="rId21"/>
    <p:sldId id="300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91"/>
    <p:restoredTop sz="66191"/>
  </p:normalViewPr>
  <p:slideViewPr>
    <p:cSldViewPr snapToGrid="0">
      <p:cViewPr varScale="1">
        <p:scale>
          <a:sx n="78" d="100"/>
          <a:sy n="78" d="100"/>
        </p:scale>
        <p:origin x="1360" y="176"/>
      </p:cViewPr>
      <p:guideLst/>
    </p:cSldViewPr>
  </p:slideViewPr>
  <p:notesTextViewPr>
    <p:cViewPr>
      <p:scale>
        <a:sx n="114" d="100"/>
        <a:sy n="114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E3B01-630E-644A-973E-36DFCFBA2329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1E8A-CCC8-B84F-A881-98A2F0FFC07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87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43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67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91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06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63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9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37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02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91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6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80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46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143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5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50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2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6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4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14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21E8A-CCC8-B84F-A881-98A2F0FFC07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31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89F3184D-CAFA-714B-A2B6-C5A3ACA19FC1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48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04EE-63A4-AB4A-B9D4-D76F0785BF00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35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64FA-F85E-1743-9E7E-2229448345AD}" type="datetime1">
              <a:rPr lang="fr-FR" smtClean="0"/>
              <a:t>31/08/2023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62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6EDE-3E56-3245-9144-30DDAEA39CD6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C724-BD96-3846-88C8-5A63B80D6FF9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16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2A22-618D-2147-AF39-D3E49C27C460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02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8791-5765-4F40-BD2A-AFA21126AEC5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92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06DB-3E8C-DF41-B12F-CB131178A388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89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9374-1011-0B46-A823-1BB532ABA975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7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BB8A-BDC5-EB4A-BB8B-08154881D2E8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4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1DF6-DD9E-814D-B9B1-56EB87B8555B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41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2A6AC29-1A28-2B4A-8009-9A9F0CE3F142}" type="datetime1">
              <a:rPr lang="fr-FR" smtClean="0"/>
              <a:t>31/08/2023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9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14268B-8C50-CA4E-9D9C-55342903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5974" y="0"/>
            <a:ext cx="3266026" cy="6858001"/>
            <a:chOff x="8925974" y="0"/>
            <a:chExt cx="326602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BEF35D-F220-CC47-918A-86AD6DB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057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36">
              <a:extLst>
                <a:ext uri="{FF2B5EF4-FFF2-40B4-BE49-F238E27FC236}">
                  <a16:creationId xmlns:a16="http://schemas.microsoft.com/office/drawing/2014/main" id="{C00E500B-D6E7-C64D-BB6C-BCC4F8B7B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6295076"/>
              <a:ext cx="539078" cy="562924"/>
            </a:xfrm>
            <a:custGeom>
              <a:avLst/>
              <a:gdLst>
                <a:gd name="connsiteX0" fmla="*/ 539078 w 539078"/>
                <a:gd name="connsiteY0" fmla="*/ 0 h 562924"/>
                <a:gd name="connsiteX1" fmla="*/ 539078 w 539078"/>
                <a:gd name="connsiteY1" fmla="*/ 562924 h 562924"/>
                <a:gd name="connsiteX2" fmla="*/ 22 w 539078"/>
                <a:gd name="connsiteY2" fmla="*/ 562924 h 562924"/>
                <a:gd name="connsiteX3" fmla="*/ 0 w 539078"/>
                <a:gd name="connsiteY3" fmla="*/ 562712 h 562924"/>
                <a:gd name="connsiteX4" fmla="*/ 451422 w 539078"/>
                <a:gd name="connsiteY4" fmla="*/ 8836 h 56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562924">
                  <a:moveTo>
                    <a:pt x="539078" y="0"/>
                  </a:moveTo>
                  <a:lnTo>
                    <a:pt x="539078" y="562924"/>
                  </a:lnTo>
                  <a:lnTo>
                    <a:pt x="22" y="562924"/>
                  </a:lnTo>
                  <a:lnTo>
                    <a:pt x="0" y="562712"/>
                  </a:lnTo>
                  <a:cubicBezTo>
                    <a:pt x="0" y="289501"/>
                    <a:pt x="193796" y="61554"/>
                    <a:pt x="451422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37">
              <a:extLst>
                <a:ext uri="{FF2B5EF4-FFF2-40B4-BE49-F238E27FC236}">
                  <a16:creationId xmlns:a16="http://schemas.microsoft.com/office/drawing/2014/main" id="{E738F114-63E2-2F46-879C-39082E11D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3552046"/>
              <a:ext cx="539078" cy="1125424"/>
            </a:xfrm>
            <a:custGeom>
              <a:avLst/>
              <a:gdLst>
                <a:gd name="connsiteX0" fmla="*/ 539078 w 539078"/>
                <a:gd name="connsiteY0" fmla="*/ 0 h 1125424"/>
                <a:gd name="connsiteX1" fmla="*/ 539078 w 539078"/>
                <a:gd name="connsiteY1" fmla="*/ 1125424 h 1125424"/>
                <a:gd name="connsiteX2" fmla="*/ 451423 w 539078"/>
                <a:gd name="connsiteY2" fmla="*/ 1116588 h 1125424"/>
                <a:gd name="connsiteX3" fmla="*/ 0 w 539078"/>
                <a:gd name="connsiteY3" fmla="*/ 562712 h 1125424"/>
                <a:gd name="connsiteX4" fmla="*/ 451423 w 539078"/>
                <a:gd name="connsiteY4" fmla="*/ 8836 h 11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1125424">
                  <a:moveTo>
                    <a:pt x="539078" y="0"/>
                  </a:moveTo>
                  <a:lnTo>
                    <a:pt x="539078" y="1125424"/>
                  </a:lnTo>
                  <a:lnTo>
                    <a:pt x="451423" y="1116588"/>
                  </a:lnTo>
                  <a:cubicBezTo>
                    <a:pt x="193797" y="1063870"/>
                    <a:pt x="0" y="835923"/>
                    <a:pt x="0" y="562712"/>
                  </a:cubicBezTo>
                  <a:cubicBezTo>
                    <a:pt x="0" y="289501"/>
                    <a:pt x="193797" y="61554"/>
                    <a:pt x="451423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8">
              <a:extLst>
                <a:ext uri="{FF2B5EF4-FFF2-40B4-BE49-F238E27FC236}">
                  <a16:creationId xmlns:a16="http://schemas.microsoft.com/office/drawing/2014/main" id="{02D7001E-46DE-6140-8803-620C53392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2180532"/>
              <a:ext cx="539078" cy="1125425"/>
            </a:xfrm>
            <a:custGeom>
              <a:avLst/>
              <a:gdLst>
                <a:gd name="connsiteX0" fmla="*/ 539078 w 539078"/>
                <a:gd name="connsiteY0" fmla="*/ 0 h 1125425"/>
                <a:gd name="connsiteX1" fmla="*/ 539078 w 539078"/>
                <a:gd name="connsiteY1" fmla="*/ 1125425 h 1125425"/>
                <a:gd name="connsiteX2" fmla="*/ 451423 w 539078"/>
                <a:gd name="connsiteY2" fmla="*/ 1116588 h 1125425"/>
                <a:gd name="connsiteX3" fmla="*/ 0 w 539078"/>
                <a:gd name="connsiteY3" fmla="*/ 562712 h 1125425"/>
                <a:gd name="connsiteX4" fmla="*/ 451423 w 539078"/>
                <a:gd name="connsiteY4" fmla="*/ 8836 h 11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1125425">
                  <a:moveTo>
                    <a:pt x="539078" y="0"/>
                  </a:moveTo>
                  <a:lnTo>
                    <a:pt x="539078" y="1125425"/>
                  </a:lnTo>
                  <a:lnTo>
                    <a:pt x="451423" y="1116588"/>
                  </a:lnTo>
                  <a:cubicBezTo>
                    <a:pt x="193797" y="1063870"/>
                    <a:pt x="0" y="835923"/>
                    <a:pt x="0" y="562712"/>
                  </a:cubicBezTo>
                  <a:cubicBezTo>
                    <a:pt x="0" y="289502"/>
                    <a:pt x="193797" y="61554"/>
                    <a:pt x="451423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39">
              <a:extLst>
                <a:ext uri="{FF2B5EF4-FFF2-40B4-BE49-F238E27FC236}">
                  <a16:creationId xmlns:a16="http://schemas.microsoft.com/office/drawing/2014/main" id="{BD55182B-F5B7-BC4D-9649-D3A17486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0"/>
              <a:ext cx="539078" cy="562926"/>
            </a:xfrm>
            <a:custGeom>
              <a:avLst/>
              <a:gdLst>
                <a:gd name="connsiteX0" fmla="*/ 22 w 539078"/>
                <a:gd name="connsiteY0" fmla="*/ 0 h 562926"/>
                <a:gd name="connsiteX1" fmla="*/ 539078 w 539078"/>
                <a:gd name="connsiteY1" fmla="*/ 0 h 562926"/>
                <a:gd name="connsiteX2" fmla="*/ 539078 w 539078"/>
                <a:gd name="connsiteY2" fmla="*/ 562926 h 562926"/>
                <a:gd name="connsiteX3" fmla="*/ 451423 w 539078"/>
                <a:gd name="connsiteY3" fmla="*/ 554090 h 562926"/>
                <a:gd name="connsiteX4" fmla="*/ 0 w 539078"/>
                <a:gd name="connsiteY4" fmla="*/ 214 h 562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562926">
                  <a:moveTo>
                    <a:pt x="22" y="0"/>
                  </a:moveTo>
                  <a:lnTo>
                    <a:pt x="539078" y="0"/>
                  </a:lnTo>
                  <a:lnTo>
                    <a:pt x="539078" y="562926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0">
              <a:extLst>
                <a:ext uri="{FF2B5EF4-FFF2-40B4-BE49-F238E27FC236}">
                  <a16:creationId xmlns:a16="http://schemas.microsoft.com/office/drawing/2014/main" id="{E2A11AC1-65D6-254F-8C03-98312331D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5976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3F2B5374-F243-F34E-BC5C-861BA70EC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84DEF8D9-0016-6E40-A7C9-BF7C523F8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636" y="809288"/>
              <a:ext cx="536364" cy="1124878"/>
            </a:xfrm>
            <a:custGeom>
              <a:avLst/>
              <a:gdLst>
                <a:gd name="connsiteX0" fmla="*/ 536364 w 536364"/>
                <a:gd name="connsiteY0" fmla="*/ 0 h 1124878"/>
                <a:gd name="connsiteX1" fmla="*/ 536364 w 536364"/>
                <a:gd name="connsiteY1" fmla="*/ 25187 h 1124878"/>
                <a:gd name="connsiteX2" fmla="*/ 456541 w 536364"/>
                <a:gd name="connsiteY2" fmla="*/ 33233 h 1124878"/>
                <a:gd name="connsiteX3" fmla="*/ 25399 w 536364"/>
                <a:gd name="connsiteY3" fmla="*/ 562226 h 1124878"/>
                <a:gd name="connsiteX4" fmla="*/ 456541 w 536364"/>
                <a:gd name="connsiteY4" fmla="*/ 1091219 h 1124878"/>
                <a:gd name="connsiteX5" fmla="*/ 536364 w 536364"/>
                <a:gd name="connsiteY5" fmla="*/ 1099266 h 1124878"/>
                <a:gd name="connsiteX6" fmla="*/ 536364 w 536364"/>
                <a:gd name="connsiteY6" fmla="*/ 1124878 h 1124878"/>
                <a:gd name="connsiteX7" fmla="*/ 451423 w 536364"/>
                <a:gd name="connsiteY7" fmla="*/ 1116315 h 1124878"/>
                <a:gd name="connsiteX8" fmla="*/ 0 w 536364"/>
                <a:gd name="connsiteY8" fmla="*/ 562439 h 1124878"/>
                <a:gd name="connsiteX9" fmla="*/ 451423 w 536364"/>
                <a:gd name="connsiteY9" fmla="*/ 8563 h 112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364" h="1124878">
                  <a:moveTo>
                    <a:pt x="536364" y="0"/>
                  </a:moveTo>
                  <a:lnTo>
                    <a:pt x="536364" y="25187"/>
                  </a:lnTo>
                  <a:lnTo>
                    <a:pt x="456541" y="33233"/>
                  </a:lnTo>
                  <a:cubicBezTo>
                    <a:pt x="210489" y="83583"/>
                    <a:pt x="25399" y="301290"/>
                    <a:pt x="25399" y="562226"/>
                  </a:cubicBezTo>
                  <a:cubicBezTo>
                    <a:pt x="25399" y="823163"/>
                    <a:pt x="210489" y="1040870"/>
                    <a:pt x="456541" y="1091219"/>
                  </a:cubicBezTo>
                  <a:lnTo>
                    <a:pt x="536364" y="1099266"/>
                  </a:lnTo>
                  <a:lnTo>
                    <a:pt x="536364" y="1124878"/>
                  </a:lnTo>
                  <a:lnTo>
                    <a:pt x="451423" y="1116315"/>
                  </a:lnTo>
                  <a:cubicBezTo>
                    <a:pt x="193797" y="1063597"/>
                    <a:pt x="0" y="835650"/>
                    <a:pt x="0" y="562439"/>
                  </a:cubicBezTo>
                  <a:cubicBezTo>
                    <a:pt x="0" y="289228"/>
                    <a:pt x="193797" y="61281"/>
                    <a:pt x="451423" y="85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3">
              <a:extLst>
                <a:ext uri="{FF2B5EF4-FFF2-40B4-BE49-F238E27FC236}">
                  <a16:creationId xmlns:a16="http://schemas.microsoft.com/office/drawing/2014/main" id="{7A87F92E-7BB7-CF40-B9F4-F6A76E480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3956B80A-36C5-A84F-A57F-2264B3460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5974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F3F753EA-9ED0-B749-B25F-1D359659F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4C348B07-3AA5-3142-A06C-D2FAA3922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636" y="4924471"/>
              <a:ext cx="536364" cy="1124877"/>
            </a:xfrm>
            <a:custGeom>
              <a:avLst/>
              <a:gdLst>
                <a:gd name="connsiteX0" fmla="*/ 536364 w 536364"/>
                <a:gd name="connsiteY0" fmla="*/ 0 h 1124877"/>
                <a:gd name="connsiteX1" fmla="*/ 536364 w 536364"/>
                <a:gd name="connsiteY1" fmla="*/ 25186 h 1124877"/>
                <a:gd name="connsiteX2" fmla="*/ 456541 w 536364"/>
                <a:gd name="connsiteY2" fmla="*/ 33232 h 1124877"/>
                <a:gd name="connsiteX3" fmla="*/ 25399 w 536364"/>
                <a:gd name="connsiteY3" fmla="*/ 562225 h 1124877"/>
                <a:gd name="connsiteX4" fmla="*/ 456541 w 536364"/>
                <a:gd name="connsiteY4" fmla="*/ 1091218 h 1124877"/>
                <a:gd name="connsiteX5" fmla="*/ 536364 w 536364"/>
                <a:gd name="connsiteY5" fmla="*/ 1099265 h 1124877"/>
                <a:gd name="connsiteX6" fmla="*/ 536364 w 536364"/>
                <a:gd name="connsiteY6" fmla="*/ 1124877 h 1124877"/>
                <a:gd name="connsiteX7" fmla="*/ 451423 w 536364"/>
                <a:gd name="connsiteY7" fmla="*/ 1116314 h 1124877"/>
                <a:gd name="connsiteX8" fmla="*/ 0 w 536364"/>
                <a:gd name="connsiteY8" fmla="*/ 562438 h 1124877"/>
                <a:gd name="connsiteX9" fmla="*/ 451423 w 536364"/>
                <a:gd name="connsiteY9" fmla="*/ 8562 h 11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364" h="1124877">
                  <a:moveTo>
                    <a:pt x="536364" y="0"/>
                  </a:moveTo>
                  <a:lnTo>
                    <a:pt x="536364" y="25186"/>
                  </a:lnTo>
                  <a:lnTo>
                    <a:pt x="456541" y="33232"/>
                  </a:lnTo>
                  <a:cubicBezTo>
                    <a:pt x="210489" y="83582"/>
                    <a:pt x="25399" y="301289"/>
                    <a:pt x="25399" y="562225"/>
                  </a:cubicBezTo>
                  <a:cubicBezTo>
                    <a:pt x="25399" y="823162"/>
                    <a:pt x="210489" y="1040869"/>
                    <a:pt x="456541" y="1091218"/>
                  </a:cubicBezTo>
                  <a:lnTo>
                    <a:pt x="536364" y="1099265"/>
                  </a:lnTo>
                  <a:lnTo>
                    <a:pt x="536364" y="1124877"/>
                  </a:lnTo>
                  <a:lnTo>
                    <a:pt x="451423" y="1116314"/>
                  </a:lnTo>
                  <a:cubicBezTo>
                    <a:pt x="193797" y="1063596"/>
                    <a:pt x="0" y="835649"/>
                    <a:pt x="0" y="562438"/>
                  </a:cubicBezTo>
                  <a:cubicBezTo>
                    <a:pt x="0" y="289227"/>
                    <a:pt x="193797" y="61280"/>
                    <a:pt x="451423" y="85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C3ED9540-E9D6-9D41-994B-55874068A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69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0B3BEE2C-66BC-D67D-CC5A-B6591E5F8863}"/>
              </a:ext>
            </a:extLst>
          </p:cNvPr>
          <p:cNvSpPr txBox="1">
            <a:spLocks/>
          </p:cNvSpPr>
          <p:nvPr/>
        </p:nvSpPr>
        <p:spPr>
          <a:xfrm>
            <a:off x="885457" y="808136"/>
            <a:ext cx="7015528" cy="193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3800" dirty="0"/>
              <a:t>Intercept and Inject: </a:t>
            </a:r>
            <a:br>
              <a:rPr lang="en-GB" sz="3800" dirty="0"/>
            </a:br>
            <a:r>
              <a:rPr lang="en-GB" sz="3800" dirty="0"/>
              <a:t>DNS Response Manipulation </a:t>
            </a:r>
            <a:br>
              <a:rPr lang="en-GB" sz="3800" dirty="0"/>
            </a:br>
            <a:r>
              <a:rPr lang="en-GB" sz="3800" dirty="0"/>
              <a:t>in the Wild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BA135345-D5C6-4C4A-02F7-E510B82F133D}"/>
              </a:ext>
            </a:extLst>
          </p:cNvPr>
          <p:cNvSpPr txBox="1">
            <a:spLocks/>
          </p:cNvSpPr>
          <p:nvPr/>
        </p:nvSpPr>
        <p:spPr>
          <a:xfrm>
            <a:off x="885457" y="2850329"/>
            <a:ext cx="6799579" cy="2806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fr-FR" sz="1600" b="1" dirty="0"/>
              <a:t>Yevheniya Nosyk</a:t>
            </a:r>
            <a:r>
              <a:rPr lang="fr-FR" sz="1600" b="1" i="1" baseline="30000" dirty="0"/>
              <a:t> 1</a:t>
            </a:r>
            <a:r>
              <a:rPr lang="fr-FR" sz="1600" dirty="0"/>
              <a:t>, Qasim </a:t>
            </a:r>
            <a:r>
              <a:rPr lang="fr-FR" sz="1600" dirty="0" err="1"/>
              <a:t>Lone</a:t>
            </a:r>
            <a:r>
              <a:rPr lang="fr-FR" sz="1800" baseline="30000" dirty="0"/>
              <a:t> 4</a:t>
            </a:r>
            <a:r>
              <a:rPr lang="fr-FR" sz="1600" dirty="0"/>
              <a:t>, </a:t>
            </a:r>
            <a:r>
              <a:rPr lang="fr-FR" sz="1600" dirty="0" err="1"/>
              <a:t>Yury</a:t>
            </a:r>
            <a:r>
              <a:rPr lang="fr-FR" sz="1600" dirty="0"/>
              <a:t> </a:t>
            </a:r>
            <a:r>
              <a:rPr lang="fr-FR" sz="1600" dirty="0" err="1"/>
              <a:t>Zhauniarovich</a:t>
            </a:r>
            <a:r>
              <a:rPr lang="fr-FR" sz="1600" i="1" baseline="30000" dirty="0"/>
              <a:t> 2</a:t>
            </a:r>
            <a:r>
              <a:rPr lang="fr-FR" sz="1600" dirty="0"/>
              <a:t>, Carlos H. </a:t>
            </a:r>
            <a:r>
              <a:rPr lang="fr-FR" sz="1600" dirty="0" err="1"/>
              <a:t>Gañán</a:t>
            </a:r>
            <a:r>
              <a:rPr lang="fr-FR" sz="1600" i="1" baseline="30000" dirty="0"/>
              <a:t> 2,5</a:t>
            </a:r>
            <a:r>
              <a:rPr lang="fr-FR" sz="1600" dirty="0"/>
              <a:t>, </a:t>
            </a:r>
            <a:br>
              <a:rPr lang="fr-FR" sz="1600" dirty="0"/>
            </a:br>
            <a:r>
              <a:rPr lang="fr-FR" sz="1600" dirty="0"/>
              <a:t>Emile </a:t>
            </a:r>
            <a:r>
              <a:rPr lang="fr-FR" sz="1600" dirty="0" err="1"/>
              <a:t>Aben</a:t>
            </a:r>
            <a:r>
              <a:rPr lang="fr-FR" sz="1800" baseline="30000" dirty="0"/>
              <a:t> 4</a:t>
            </a:r>
            <a:r>
              <a:rPr lang="fr-FR" sz="1600" dirty="0"/>
              <a:t>, </a:t>
            </a:r>
            <a:r>
              <a:rPr lang="fr-FR" sz="1600" dirty="0" err="1"/>
              <a:t>Giovane</a:t>
            </a:r>
            <a:r>
              <a:rPr lang="fr-FR" sz="1600" dirty="0"/>
              <a:t> C. M. Moura</a:t>
            </a:r>
            <a:r>
              <a:rPr lang="fr-FR" sz="1600" i="1" baseline="30000" dirty="0"/>
              <a:t> 2,3</a:t>
            </a:r>
            <a:r>
              <a:rPr lang="fr-FR" sz="1600" dirty="0"/>
              <a:t>, </a:t>
            </a:r>
            <a:r>
              <a:rPr lang="fr-FR" sz="1600" dirty="0" err="1"/>
              <a:t>Samaneh</a:t>
            </a:r>
            <a:r>
              <a:rPr lang="fr-FR" sz="1600" dirty="0"/>
              <a:t> </a:t>
            </a:r>
            <a:r>
              <a:rPr lang="fr-FR" sz="1600" dirty="0" err="1"/>
              <a:t>Tajalizadehkhoob</a:t>
            </a:r>
            <a:r>
              <a:rPr lang="fr-FR" sz="1800" baseline="30000" dirty="0"/>
              <a:t> 5</a:t>
            </a:r>
            <a:r>
              <a:rPr lang="fr-FR" sz="1600" dirty="0"/>
              <a:t>, Andrzej Duda</a:t>
            </a:r>
            <a:r>
              <a:rPr lang="fr-FR" sz="1600" i="1" baseline="30000" dirty="0"/>
              <a:t> 1</a:t>
            </a:r>
            <a:r>
              <a:rPr lang="fr-FR" sz="1600" dirty="0"/>
              <a:t>, and Maciej Korczyński</a:t>
            </a:r>
            <a:r>
              <a:rPr lang="fr-FR" sz="1600" i="1" baseline="30000" dirty="0"/>
              <a:t> 1 </a:t>
            </a:r>
          </a:p>
          <a:p>
            <a:pPr>
              <a:lnSpc>
                <a:spcPct val="90000"/>
              </a:lnSpc>
            </a:pPr>
            <a:endParaRPr lang="fr-FR" sz="1300" i="1" dirty="0"/>
          </a:p>
          <a:p>
            <a:pPr marL="0" indent="0">
              <a:lnSpc>
                <a:spcPct val="90000"/>
              </a:lnSpc>
              <a:buNone/>
            </a:pPr>
            <a:r>
              <a:rPr lang="fr-FR" sz="1300" i="1" baseline="30000" dirty="0"/>
              <a:t>1  </a:t>
            </a:r>
            <a:r>
              <a:rPr lang="fr-FR" sz="1300" i="1" dirty="0"/>
              <a:t>Université Grenoble Alpes</a:t>
            </a:r>
            <a:br>
              <a:rPr lang="fr-FR" sz="1300" i="1" dirty="0"/>
            </a:br>
            <a:r>
              <a:rPr lang="fr-FR" sz="1300" i="1" baseline="30000" dirty="0"/>
              <a:t>2 </a:t>
            </a:r>
            <a:r>
              <a:rPr lang="fr-FR" sz="1200" i="1" dirty="0"/>
              <a:t>TU Delft</a:t>
            </a:r>
            <a:br>
              <a:rPr lang="fr-FR" sz="1200" i="1" dirty="0"/>
            </a:br>
            <a:r>
              <a:rPr lang="fr-FR" sz="1200" i="1" baseline="30000" dirty="0"/>
              <a:t>3 </a:t>
            </a:r>
            <a:r>
              <a:rPr lang="fr-FR" sz="1200" i="1" dirty="0"/>
              <a:t>SIDN </a:t>
            </a:r>
            <a:r>
              <a:rPr lang="fr-FR" sz="1200" i="1" dirty="0" err="1"/>
              <a:t>Labs</a:t>
            </a:r>
            <a:br>
              <a:rPr lang="fr-FR" sz="1200" i="1" dirty="0"/>
            </a:br>
            <a:r>
              <a:rPr lang="fr-FR" sz="1200" i="1" baseline="30000" dirty="0"/>
              <a:t>4 </a:t>
            </a:r>
            <a:r>
              <a:rPr lang="fr-FR" sz="1200" i="1" dirty="0"/>
              <a:t>RIPE NCC</a:t>
            </a:r>
            <a:br>
              <a:rPr lang="fr-FR" sz="1200" i="1" dirty="0"/>
            </a:br>
            <a:r>
              <a:rPr lang="fr-FR" sz="1200" i="1" baseline="30000" dirty="0"/>
              <a:t>5 </a:t>
            </a:r>
            <a:r>
              <a:rPr lang="fr-FR" sz="1200" i="1" dirty="0"/>
              <a:t>ICANN</a:t>
            </a:r>
          </a:p>
          <a:p>
            <a:pPr>
              <a:lnSpc>
                <a:spcPct val="90000"/>
              </a:lnSpc>
            </a:pPr>
            <a:endParaRPr lang="fr-FR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OARC 41 (Da Nang, Vietnam)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300" dirty="0"/>
              <a:t>6th </a:t>
            </a:r>
            <a:r>
              <a:rPr lang="fr-FR" sz="1300" dirty="0" err="1"/>
              <a:t>September</a:t>
            </a:r>
            <a:r>
              <a:rPr lang="fr-FR" sz="1300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7D1BCB-2DC9-7C3A-3CB6-70B57A4E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549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4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48C2EB-0F07-B89C-4500-643E8242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027640" cy="1268984"/>
          </a:xfrm>
        </p:spPr>
        <p:txBody>
          <a:bodyPr>
            <a:noAutofit/>
          </a:bodyPr>
          <a:lstStyle/>
          <a:p>
            <a:r>
              <a:rPr lang="en-GB" dirty="0"/>
              <a:t>RIPE Atlas : </a:t>
            </a:r>
            <a:br>
              <a:rPr lang="en-GB" dirty="0"/>
            </a:br>
            <a:r>
              <a:rPr lang="en-GB" dirty="0"/>
              <a:t>custom measurements</a:t>
            </a:r>
            <a:br>
              <a:rPr lang="en-GB" dirty="0"/>
            </a:br>
            <a:endParaRPr lang="en-GB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A163B59-1041-2DEC-2623-7714F10E1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39" y="4818127"/>
            <a:ext cx="7717789" cy="752528"/>
          </a:xfrm>
          <a:prstGeom prst="rect">
            <a:avLst/>
          </a:prstGeom>
        </p:spPr>
      </p:pic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43D3C7EB-BDA2-B12D-842E-D3CE91F53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39" y="2267585"/>
            <a:ext cx="6622861" cy="2322830"/>
          </a:xfrm>
        </p:spPr>
        <p:txBody>
          <a:bodyPr>
            <a:normAutofit/>
          </a:bodyPr>
          <a:lstStyle/>
          <a:p>
            <a:r>
              <a:rPr lang="en-US" sz="1800" dirty="0"/>
              <a:t>1b measurements (312 queries sent every 12h)</a:t>
            </a:r>
          </a:p>
          <a:p>
            <a:r>
              <a:rPr lang="en-US" sz="1800" dirty="0"/>
              <a:t>February – October 2022</a:t>
            </a:r>
          </a:p>
          <a:p>
            <a:r>
              <a:rPr lang="en-US" sz="1800" dirty="0"/>
              <a:t>NSID option for identification</a:t>
            </a:r>
          </a:p>
          <a:p>
            <a:r>
              <a:rPr lang="en-US" sz="1800" dirty="0"/>
              <a:t>14.3k RIPE Atlas probes (177 countries and 4,132 </a:t>
            </a:r>
            <a:r>
              <a:rPr lang="en-US" sz="1800" dirty="0" err="1"/>
              <a:t>ASes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76594-0F1D-20E0-9972-886498F6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08711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/>
              <a:t>Two types of responses</a:t>
            </a:r>
            <a:endParaRPr lang="en-GB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CDB5E1A-D7E5-4895-408C-F101690F1B78}"/>
              </a:ext>
            </a:extLst>
          </p:cNvPr>
          <p:cNvSpPr txBox="1"/>
          <p:nvPr/>
        </p:nvSpPr>
        <p:spPr>
          <a:xfrm>
            <a:off x="620056" y="1588534"/>
            <a:ext cx="481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Non-injected (99.18% or 1b measurements):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398DC85-C581-9C01-5DF5-8E63A12E7B25}"/>
              </a:ext>
            </a:extLst>
          </p:cNvPr>
          <p:cNvSpPr txBox="1"/>
          <p:nvPr/>
        </p:nvSpPr>
        <p:spPr>
          <a:xfrm>
            <a:off x="671552" y="3440759"/>
            <a:ext cx="4340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Injected (0.82% or 9m measurements):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97B2C65-0949-6075-5806-0BFD80DD2BAD}"/>
              </a:ext>
            </a:extLst>
          </p:cNvPr>
          <p:cNvSpPr txBox="1"/>
          <p:nvPr/>
        </p:nvSpPr>
        <p:spPr>
          <a:xfrm>
            <a:off x="671552" y="2059685"/>
            <a:ext cx="9976127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{"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measurement_id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34848600,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probe_id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53005,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executed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"2022-01-18 22:36:26+00:00",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response_nsid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["ns2.nl-ams.k.ripe.net"],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answers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[]}</a:t>
            </a:r>
          </a:p>
          <a:p>
            <a:endParaRPr lang="fr-FR" sz="1200" dirty="0">
              <a:solidFill>
                <a:srgbClr val="F2F2F2"/>
              </a:solidFill>
              <a:effectLst/>
              <a:latin typeface="Monaco" pitchFamily="2" charset="77"/>
            </a:endParaRPr>
          </a:p>
          <a:p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{"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measurement_id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39032627,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probe_id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27793,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executed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"2022-02-24 15:27:42+00:00",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response_nsid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["M-ORY-1"],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answers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[]}</a:t>
            </a:r>
            <a:endParaRPr lang="fr-FR" sz="1200" dirty="0">
              <a:solidFill>
                <a:srgbClr val="F2F2F2"/>
              </a:solidFill>
              <a:latin typeface="Monaco" pitchFamily="2" charset="77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81E3505-5C10-6966-54A3-B72EB1210312}"/>
              </a:ext>
            </a:extLst>
          </p:cNvPr>
          <p:cNvSpPr txBox="1"/>
          <p:nvPr/>
        </p:nvSpPr>
        <p:spPr>
          <a:xfrm>
            <a:off x="671552" y="3934875"/>
            <a:ext cx="9976127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{"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measurement_id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34848596,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probe_id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2147,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executed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"2022-01-18 23:28:34+00:00",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response_nsid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CleanBrowsing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 v1.6a - 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dns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-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edge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-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europe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-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frankfurt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-c"],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answers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[{"Name":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google.com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.", "Type": "A", "Class": "IN", "TTL": 90,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RDlength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4,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Address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"142.250.180.238"}]}</a:t>
            </a:r>
          </a:p>
          <a:p>
            <a:endParaRPr lang="fr-FR" sz="1200" dirty="0">
              <a:solidFill>
                <a:srgbClr val="F2F2F2"/>
              </a:solidFill>
              <a:effectLst/>
              <a:latin typeface="Monaco" pitchFamily="2" charset="77"/>
            </a:endParaRPr>
          </a:p>
          <a:p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{"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measurement_id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34848610,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probe_id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34903,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executed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"2022-06-29 02:05:38+00:00",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response_nsid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[],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answers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[{"Name":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facebook.com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.", "Type": "A", "Class": "IN", "TTL": 600,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RDlength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4, "</a:t>
            </a:r>
            <a:r>
              <a:rPr lang="fr-FR" sz="1200" dirty="0" err="1">
                <a:solidFill>
                  <a:srgbClr val="F2F2F2"/>
                </a:solidFill>
                <a:effectLst/>
                <a:latin typeface="Monaco" pitchFamily="2" charset="77"/>
              </a:rPr>
              <a:t>Address</a:t>
            </a:r>
            <a:r>
              <a:rPr lang="fr-FR" sz="1200" dirty="0">
                <a:solidFill>
                  <a:srgbClr val="F2F2F2"/>
                </a:solidFill>
                <a:effectLst/>
                <a:latin typeface="Monaco" pitchFamily="2" charset="77"/>
              </a:rPr>
              <a:t>": "199.59.149.244"}]}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F19850-FFEF-4D0A-BD72-273AD36F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886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 dirty="0"/>
              <a:t>Injected responses (1/5)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23DCAAC-4D62-BD0B-9E1D-13904389996E}"/>
              </a:ext>
            </a:extLst>
          </p:cNvPr>
          <p:cNvSpPr txBox="1"/>
          <p:nvPr/>
        </p:nvSpPr>
        <p:spPr>
          <a:xfrm>
            <a:off x="702682" y="1879732"/>
            <a:ext cx="7991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Type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7m responses out of 11m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2,419 unique 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49% of </a:t>
            </a:r>
            <a:r>
              <a:rPr lang="en-GB" dirty="0" err="1"/>
              <a:t>facebook.com</a:t>
            </a:r>
            <a:r>
              <a:rPr lang="en-GB" dirty="0"/>
              <a:t> and 89.6% of </a:t>
            </a:r>
            <a:r>
              <a:rPr lang="en-GB" dirty="0" err="1"/>
              <a:t>google.com</a:t>
            </a:r>
            <a:r>
              <a:rPr lang="en-GB" dirty="0"/>
              <a:t> responses were valid</a:t>
            </a:r>
            <a:endParaRPr lang="en-GB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32BCB8-E453-838F-F06B-B1F16431C79A}"/>
              </a:ext>
            </a:extLst>
          </p:cNvPr>
          <p:cNvSpPr txBox="1"/>
          <p:nvPr/>
        </p:nvSpPr>
        <p:spPr>
          <a:xfrm>
            <a:off x="770400" y="3700800"/>
            <a:ext cx="5749200" cy="156965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google.com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"A"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"IN"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235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Address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"216.58.208.142"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E5A301F-3927-DB85-C0FF-DBA10C62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4060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2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 dirty="0"/>
              <a:t>Injected responses (2/5)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E5A301F-3927-DB85-C0FF-DBA10C62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22574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8AAE8C2-694B-CF45-EA6A-5495A2EE7A9C}"/>
              </a:ext>
            </a:extLst>
          </p:cNvPr>
          <p:cNvSpPr txBox="1"/>
          <p:nvPr/>
        </p:nvSpPr>
        <p:spPr>
          <a:xfrm>
            <a:off x="770400" y="3700800"/>
            <a:ext cx="57492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google.com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"AAAA"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"IN"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174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16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5C8C6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Address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"2607:f8b0:4007:80a:0:0:0:200e"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11BFCBB-17E0-CDC9-7FEC-D0DD836B1D3D}"/>
              </a:ext>
            </a:extLst>
          </p:cNvPr>
          <p:cNvSpPr txBox="1"/>
          <p:nvPr/>
        </p:nvSpPr>
        <p:spPr>
          <a:xfrm>
            <a:off x="702682" y="1879732"/>
            <a:ext cx="8224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Type AAAA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4m responses out of 11m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3,221</a:t>
            </a:r>
            <a:r>
              <a:rPr lang="en-GB" dirty="0"/>
              <a:t> unique 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64.4% of </a:t>
            </a:r>
            <a:r>
              <a:rPr lang="en-GB" sz="1800" dirty="0" err="1"/>
              <a:t>facebook.com</a:t>
            </a:r>
            <a:r>
              <a:rPr lang="en-GB" sz="1800" dirty="0"/>
              <a:t> and 98.3% of </a:t>
            </a:r>
            <a:r>
              <a:rPr lang="en-GB" sz="1800" dirty="0" err="1"/>
              <a:t>google.com</a:t>
            </a:r>
            <a:r>
              <a:rPr lang="en-GB" sz="1800" dirty="0"/>
              <a:t> </a:t>
            </a:r>
            <a:r>
              <a:rPr lang="en-GB" dirty="0"/>
              <a:t>responses were valid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2679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 dirty="0"/>
              <a:t>Injected responses (3/5)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E5A301F-3927-DB85-C0FF-DBA10C62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22586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14</a:t>
            </a:fld>
            <a:endParaRPr lang="en-US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A866F32-E281-28D0-7782-01029C75755B}"/>
              </a:ext>
            </a:extLst>
          </p:cNvPr>
          <p:cNvSpPr txBox="1"/>
          <p:nvPr/>
        </p:nvSpPr>
        <p:spPr>
          <a:xfrm>
            <a:off x="770400" y="3700800"/>
            <a:ext cx="57492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    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256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256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107008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1034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Rdata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"0a2224"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F2674DD-254E-D06D-2D66-EF9DB1BA7142}"/>
              </a:ext>
            </a:extLst>
          </p:cNvPr>
          <p:cNvSpPr txBox="1"/>
          <p:nvPr/>
        </p:nvSpPr>
        <p:spPr>
          <a:xfrm>
            <a:off x="702681" y="1879732"/>
            <a:ext cx="7991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Type URI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42.5k responses </a:t>
            </a:r>
            <a:r>
              <a:rPr lang="en-GB" dirty="0"/>
              <a:t>out of 11m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sz="1800" dirty="0"/>
              <a:t>eceived by 15 probes from Iran</a:t>
            </a:r>
            <a:endParaRPr lang="en-GB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“0a2224” </a:t>
            </a:r>
            <a:r>
              <a:rPr lang="en-GB" dirty="0" err="1"/>
              <a:t>Rdata</a:t>
            </a:r>
            <a:r>
              <a:rPr lang="en-GB" dirty="0"/>
              <a:t> for </a:t>
            </a:r>
            <a:r>
              <a:rPr lang="en-GB" dirty="0" err="1"/>
              <a:t>facebook.com</a:t>
            </a:r>
            <a:r>
              <a:rPr lang="en-GB" dirty="0"/>
              <a:t> and “</a:t>
            </a:r>
            <a:r>
              <a:rPr lang="fr-FR" dirty="0"/>
              <a:t>ef2678</a:t>
            </a:r>
            <a:r>
              <a:rPr lang="en-GB" dirty="0"/>
              <a:t>” </a:t>
            </a:r>
            <a:r>
              <a:rPr lang="fr-FR" dirty="0" err="1"/>
              <a:t>Rdata</a:t>
            </a:r>
            <a:r>
              <a:rPr lang="fr-FR" dirty="0"/>
              <a:t> for </a:t>
            </a:r>
            <a:r>
              <a:rPr lang="fr-FR" dirty="0" err="1"/>
              <a:t>google.com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64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 dirty="0"/>
              <a:t>Injected responses (4/5)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E5A301F-3927-DB85-C0FF-DBA10C62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35342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15</a:t>
            </a:fld>
            <a:endParaRPr lang="en-US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2060731-10E0-B15F-C053-0D98AD65E545}"/>
              </a:ext>
            </a:extLst>
          </p:cNvPr>
          <p:cNvSpPr txBox="1"/>
          <p:nvPr/>
        </p:nvSpPr>
        <p:spPr>
          <a:xfrm>
            <a:off x="770400" y="3051921"/>
            <a:ext cx="574920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facebook.com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"SOA"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"IN"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30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62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MasterServerName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"dns1.dnsfilter.com."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MaintainerName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dadmin.dnsfilter.com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"Serial"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Refresh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30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Retry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30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"Expire"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30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>
                <a:solidFill>
                  <a:srgbClr val="C7444A"/>
                </a:solidFill>
                <a:latin typeface="Menlo" panose="020B0609030804020204" pitchFamily="49" charset="0"/>
              </a:rPr>
              <a:t>   </a:t>
            </a:r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</a:t>
            </a:r>
            <a:r>
              <a:rPr lang="fr-FR" sz="1200" b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NegativeTtl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30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E416E96-EBCE-969C-1119-C29986CC40DB}"/>
              </a:ext>
            </a:extLst>
          </p:cNvPr>
          <p:cNvSpPr txBox="1"/>
          <p:nvPr/>
        </p:nvSpPr>
        <p:spPr>
          <a:xfrm>
            <a:off x="702682" y="1879732"/>
            <a:ext cx="585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Type SOA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6.7</a:t>
            </a:r>
            <a:r>
              <a:rPr lang="en-GB" sz="1800" dirty="0"/>
              <a:t>k responses </a:t>
            </a:r>
            <a:r>
              <a:rPr lang="en-GB" dirty="0"/>
              <a:t>out of 11m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sz="1800" dirty="0"/>
              <a:t>eceived by 1 probe from the USA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53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E1116D7D-A70B-DC60-3354-EDFB8CEA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8481867" cy="1268984"/>
          </a:xfrm>
        </p:spPr>
        <p:txBody>
          <a:bodyPr>
            <a:normAutofit/>
          </a:bodyPr>
          <a:lstStyle/>
          <a:p>
            <a:r>
              <a:rPr lang="en-GB" dirty="0"/>
              <a:t>Injected responses (5/5)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E5A301F-3927-DB85-C0FF-DBA10C62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49" y="6100147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16</a:t>
            </a:fld>
            <a:endParaRPr lang="en-US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AD43200-4C86-1171-9544-0451E654076F}"/>
              </a:ext>
            </a:extLst>
          </p:cNvPr>
          <p:cNvSpPr txBox="1"/>
          <p:nvPr/>
        </p:nvSpPr>
        <p:spPr>
          <a:xfrm>
            <a:off x="770400" y="3700800"/>
            <a:ext cx="486350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	</a:t>
            </a:r>
          </a:p>
          <a:p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    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google.com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"CNAME"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"IN"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49919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18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"Target"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forcesafesearch.google.com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D864EB9-84E2-1E1B-06DD-DE3D5104F643}"/>
              </a:ext>
            </a:extLst>
          </p:cNvPr>
          <p:cNvSpPr txBox="1"/>
          <p:nvPr/>
        </p:nvSpPr>
        <p:spPr>
          <a:xfrm>
            <a:off x="702682" y="1879732"/>
            <a:ext cx="913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Type CNAME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4.5k responses </a:t>
            </a:r>
            <a:r>
              <a:rPr lang="en-GB" dirty="0"/>
              <a:t>out of 11m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Always </a:t>
            </a:r>
            <a:r>
              <a:rPr lang="en-GB" dirty="0" err="1"/>
              <a:t>google.com</a:t>
            </a:r>
            <a:r>
              <a:rPr lang="en-GB" dirty="0"/>
              <a:t> to </a:t>
            </a:r>
            <a:r>
              <a:rPr lang="en-GB" dirty="0" err="1"/>
              <a:t>forcesafesearch.google.com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sz="1800" dirty="0"/>
              <a:t>eceived by 6 probes from the USA, Spain, the Netherlands, and Russia.</a:t>
            </a:r>
            <a:endParaRPr lang="en-GB" sz="2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BADFC8-D962-BB94-1473-B1B111A6993A}"/>
              </a:ext>
            </a:extLst>
          </p:cNvPr>
          <p:cNvSpPr txBox="1"/>
          <p:nvPr/>
        </p:nvSpPr>
        <p:spPr>
          <a:xfrm>
            <a:off x="6094322" y="3700800"/>
            <a:ext cx="486350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{</a:t>
            </a:r>
          </a:p>
          <a:p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    "Name"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forcesafesearch.google.com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."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"Type"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"A"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"Class"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"IN"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"TTL"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65939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RDlength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6089B4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r>
              <a:rPr lang="fr-FR" sz="1200" dirty="0">
                <a:solidFill>
                  <a:srgbClr val="C7444A"/>
                </a:solidFill>
                <a:latin typeface="Menlo" panose="020B0609030804020204" pitchFamily="49" charset="0"/>
              </a:rPr>
              <a:t>    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 err="1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Address</a:t>
            </a:r>
            <a:r>
              <a:rPr lang="fr-FR" sz="1200" b="0" dirty="0">
                <a:solidFill>
                  <a:srgbClr val="C7444A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fr-FR" sz="1200" b="0" dirty="0">
                <a:solidFill>
                  <a:srgbClr val="9AA83A"/>
                </a:solidFill>
                <a:effectLst/>
                <a:latin typeface="Menlo" panose="020B0609030804020204" pitchFamily="49" charset="0"/>
              </a:rPr>
              <a:t>"216.239.38.120"</a:t>
            </a:r>
            <a:endParaRPr lang="fr-FR" sz="1200" b="0" dirty="0">
              <a:solidFill>
                <a:srgbClr val="C5C8C6"/>
              </a:solidFill>
              <a:effectLst/>
              <a:latin typeface="Menlo" panose="020B0609030804020204" pitchFamily="49" charset="0"/>
            </a:endParaRPr>
          </a:p>
          <a:p>
            <a:r>
              <a:rPr lang="fr-FR" sz="1200" b="0" dirty="0">
                <a:solidFill>
                  <a:srgbClr val="C5C8C6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5425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9DDF0-5D9D-4204-3529-A8E5D839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8131810" cy="1268984"/>
          </a:xfrm>
        </p:spPr>
        <p:txBody>
          <a:bodyPr>
            <a:noAutofit/>
          </a:bodyPr>
          <a:lstStyle/>
          <a:p>
            <a:r>
              <a:rPr lang="en-GB" dirty="0"/>
              <a:t>NSIDs of injected responses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C0DE8-2416-FF74-C563-066625F6B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261616"/>
            <a:ext cx="9123599" cy="3601212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do not contain NSIDs of root servers</a:t>
            </a:r>
          </a:p>
          <a:p>
            <a:pPr lvl="1"/>
            <a:r>
              <a:rPr lang="en-GB" dirty="0"/>
              <a:t>78% empty</a:t>
            </a:r>
          </a:p>
          <a:p>
            <a:pPr lvl="1"/>
            <a:r>
              <a:rPr lang="en-GB" sz="2000" dirty="0"/>
              <a:t>public resolvers (</a:t>
            </a:r>
            <a:r>
              <a:rPr lang="en-GB" sz="2000" dirty="0" err="1"/>
              <a:t>CloudflareDNS</a:t>
            </a:r>
            <a:r>
              <a:rPr lang="en-GB" sz="2000" dirty="0"/>
              <a:t>, OpenDNS, Quad9, Google DNS)</a:t>
            </a:r>
          </a:p>
          <a:p>
            <a:pPr lvl="1"/>
            <a:r>
              <a:rPr lang="en-GB" sz="2000" dirty="0"/>
              <a:t>filtering services (</a:t>
            </a:r>
            <a:r>
              <a:rPr lang="en-GB" sz="2000" dirty="0" err="1"/>
              <a:t>CleanBrowsing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unclassified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7FD1C4-D7BF-77FD-DD37-7CD39806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08457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9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B4A87B-4F28-EF36-282C-FD509712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4" y="765768"/>
            <a:ext cx="6402597" cy="10632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Persistence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B869533-BA82-AD6D-727B-1F9C26138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5641" y="2168907"/>
            <a:ext cx="4878327" cy="371682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105AD88-40CF-0684-1B97-24E4DB7A4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0543" y="2168907"/>
            <a:ext cx="4862290" cy="3704602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36A54-B8C2-75D0-3A09-59061FEF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22586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254B161-0847-2303-8840-5BAC50E3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4133559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400"/>
              <a:t>Countermeasures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4045C2-F960-5DAD-DD26-743252132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4133559" cy="3601212"/>
          </a:xfrm>
        </p:spPr>
        <p:txBody>
          <a:bodyPr>
            <a:normAutofit/>
          </a:bodyPr>
          <a:lstStyle/>
          <a:p>
            <a:r>
              <a:rPr lang="en-GB" dirty="0"/>
              <a:t>BGP communities </a:t>
            </a:r>
            <a:r>
              <a:rPr lang="en-GB" baseline="30000" dirty="0"/>
              <a:t>1</a:t>
            </a:r>
            <a:endParaRPr lang="en-GB" dirty="0"/>
          </a:p>
          <a:p>
            <a:r>
              <a:rPr lang="en-GB" dirty="0"/>
              <a:t>QNAME minimization</a:t>
            </a:r>
          </a:p>
          <a:p>
            <a:r>
              <a:rPr lang="en-GB" dirty="0"/>
              <a:t>Encrypted DNS</a:t>
            </a:r>
          </a:p>
          <a:p>
            <a:r>
              <a:rPr lang="en-GB" dirty="0"/>
              <a:t>DNSSEC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D16031C-0E90-BDAC-BDFA-57F54652F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596" y="1246338"/>
            <a:ext cx="6430513" cy="4356672"/>
          </a:xfrm>
          <a:prstGeom prst="rect">
            <a:avLst/>
          </a:prstGeom>
        </p:spPr>
      </p:pic>
      <p:grpSp>
        <p:nvGrpSpPr>
          <p:cNvPr id="20" name="Group 10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06E262C-3E5F-F318-2056-5D328CF46BDF}"/>
              </a:ext>
            </a:extLst>
          </p:cNvPr>
          <p:cNvSpPr txBox="1"/>
          <p:nvPr/>
        </p:nvSpPr>
        <p:spPr>
          <a:xfrm>
            <a:off x="565150" y="5102921"/>
            <a:ext cx="4425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0" i="1" baseline="3000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1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Zhihao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Li, Dave Levin, Neil Spring, and Bobby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Bhattacharjee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2018. Internet anycast: performance,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problems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&amp;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potential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In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Proceedings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of the 2018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Conference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of the ACM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Special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Interest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Group on Data Communication (SIGCOMM '18). Association for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Computing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Machinery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New York, NY, USA, 59–73. https://</a:t>
            </a:r>
            <a:r>
              <a:rPr lang="fr-FR" sz="900" b="0" i="1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doi.org</a:t>
            </a:r>
            <a:r>
              <a:rPr lang="fr-FR" sz="900" b="0" i="1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/10.1145/3230543.3230547</a:t>
            </a:r>
            <a:endParaRPr lang="en-GB" sz="900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9AA5C64-20FB-33FF-94FC-7140C556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CFC7F-C097-BDD4-71C5-8D059491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80" y="760842"/>
            <a:ext cx="7335835" cy="776556"/>
          </a:xfrm>
        </p:spPr>
        <p:txBody>
          <a:bodyPr/>
          <a:lstStyle/>
          <a:p>
            <a:r>
              <a:rPr lang="en-GB" dirty="0"/>
              <a:t>DNS resolution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622016D-1465-9D43-91BE-7DA22D373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4" y="1467058"/>
            <a:ext cx="7665684" cy="4430403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7682D5-C91C-6955-3DFD-9EF33E76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1480" y="6097158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F9DE5A-D3F9-EFA9-2D9B-E7601810B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198761" cy="1268984"/>
          </a:xfrm>
        </p:spPr>
        <p:txBody>
          <a:bodyPr>
            <a:normAutofit/>
          </a:bodyPr>
          <a:lstStyle/>
          <a:p>
            <a:r>
              <a:rPr lang="en-GB" dirty="0"/>
              <a:t>Key takeaways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C61540-2B94-8F64-F93F-09C2D525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9198761" cy="3601212"/>
          </a:xfrm>
        </p:spPr>
        <p:txBody>
          <a:bodyPr>
            <a:normAutofit/>
          </a:bodyPr>
          <a:lstStyle/>
          <a:p>
            <a:r>
              <a:rPr lang="en-GB" dirty="0"/>
              <a:t>DNS root queries are manipulated</a:t>
            </a:r>
          </a:p>
          <a:p>
            <a:r>
              <a:rPr lang="en-GB" dirty="0"/>
              <a:t>7% of RIPE Atlas probes from 66 countries are affected</a:t>
            </a:r>
          </a:p>
          <a:p>
            <a:r>
              <a:rPr lang="en-GB" dirty="0"/>
              <a:t>Injected data is not always bogus</a:t>
            </a:r>
          </a:p>
          <a:p>
            <a:r>
              <a:rPr lang="en-GB" dirty="0"/>
              <a:t>Transparent to end users</a:t>
            </a:r>
          </a:p>
          <a:p>
            <a:r>
              <a:rPr lang="en-GB" dirty="0"/>
              <a:t>May introduce collateral damage</a:t>
            </a:r>
          </a:p>
          <a:p>
            <a:r>
              <a:rPr lang="en-GB" dirty="0"/>
              <a:t>BGP leaks stay unnoticed</a:t>
            </a:r>
          </a:p>
        </p:txBody>
      </p:sp>
      <p:cxnSp>
        <p:nvCxnSpPr>
          <p:cNvPr id="39" name="Straight Connector 9">
            <a:extLst>
              <a:ext uri="{FF2B5EF4-FFF2-40B4-BE49-F238E27FC236}">
                <a16:creationId xmlns:a16="http://schemas.microsoft.com/office/drawing/2014/main" id="{F8927D2C-C486-F740-897D-704CD65E9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1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B1AC917F-33CC-BD41-BD3D-389CDADA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C6DFC-9A8F-DB5C-C2DE-CB408281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49886D-B8CE-010D-CD02-689B224F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13" y="2556817"/>
            <a:ext cx="8791501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 dirty="0"/>
              <a:t>Thank you!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BC0100-8F35-F24C-1BC0-1504AFBE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4283239"/>
            <a:ext cx="8791501" cy="14751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/>
              <a:t>yevheniya.nosyk@univ-grenoble-alpes.fr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63AF7E2-A240-C246-AFB8-2AD8FF462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760799C4-90B2-C44F-B45C-4128C830B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8117A5FF-BE82-D049-80D2-F42CEB9E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0BDBD55C-A498-F545-BABF-ACA34A20E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id="{FC6DFD41-F3C6-7747-98B3-A47594E7B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27">
              <a:extLst>
                <a:ext uri="{FF2B5EF4-FFF2-40B4-BE49-F238E27FC236}">
                  <a16:creationId xmlns:a16="http://schemas.microsoft.com/office/drawing/2014/main" id="{FA2D6C8B-5842-3443-BC3B-700D61C56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28">
              <a:extLst>
                <a:ext uri="{FF2B5EF4-FFF2-40B4-BE49-F238E27FC236}">
                  <a16:creationId xmlns:a16="http://schemas.microsoft.com/office/drawing/2014/main" id="{C7442654-B5C0-1847-A829-082D07974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42B39F10-6841-E54C-8D10-69B571EE1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60693-F2F8-EBCF-FBF2-E5A3AFB9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69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7394123-C854-96D3-3109-A39AA4FC475C}"/>
              </a:ext>
            </a:extLst>
          </p:cNvPr>
          <p:cNvSpPr txBox="1">
            <a:spLocks/>
          </p:cNvSpPr>
          <p:nvPr/>
        </p:nvSpPr>
        <p:spPr>
          <a:xfrm>
            <a:off x="601480" y="760842"/>
            <a:ext cx="7335835" cy="776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DNS Root Servers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6E9C000-888D-494A-0C04-C2B8C04D1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2575588"/>
            <a:ext cx="7772400" cy="1742302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C28F99-026B-0A82-1CFE-310EC1A3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401" y="6097158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0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01AFE8F-62FF-38E8-EF6F-539902F26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4" y="1436091"/>
            <a:ext cx="6740237" cy="454295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63B6BB8-173E-0962-D4B3-A13069F2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80" y="760842"/>
            <a:ext cx="7335835" cy="776556"/>
          </a:xfrm>
        </p:spPr>
        <p:txBody>
          <a:bodyPr/>
          <a:lstStyle/>
          <a:p>
            <a:r>
              <a:rPr lang="en-GB" dirty="0"/>
              <a:t>November 2021 k-root event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F0CF672-BC08-06E5-3079-070B80E22E4C}"/>
              </a:ext>
            </a:extLst>
          </p:cNvPr>
          <p:cNvSpPr txBox="1"/>
          <p:nvPr/>
        </p:nvSpPr>
        <p:spPr>
          <a:xfrm>
            <a:off x="2327081" y="6152762"/>
            <a:ext cx="57486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Source: https://</a:t>
            </a:r>
            <a:r>
              <a:rPr lang="en-GB" sz="1050" dirty="0" err="1"/>
              <a:t>lists.dns-oarc.net</a:t>
            </a:r>
            <a:r>
              <a:rPr lang="en-GB" sz="1050" dirty="0"/>
              <a:t>/</a:t>
            </a:r>
            <a:r>
              <a:rPr lang="en-GB" sz="1050" dirty="0" err="1"/>
              <a:t>pipermail</a:t>
            </a:r>
            <a:r>
              <a:rPr lang="en-GB" sz="1050" dirty="0"/>
              <a:t>/</a:t>
            </a:r>
            <a:r>
              <a:rPr lang="en-GB" sz="1050" dirty="0" err="1"/>
              <a:t>dns</a:t>
            </a:r>
            <a:r>
              <a:rPr lang="en-GB" sz="1050" dirty="0"/>
              <a:t>-operations/2021-November/021437.html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62ED80-3FAA-EF65-C457-0377520E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880" y="6097158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0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7B2AEB9-1E2D-F81E-C9D6-08CE2BBE0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4" y="765768"/>
            <a:ext cx="8127723" cy="106324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November 2021 k-root event:</a:t>
            </a:r>
            <a:br>
              <a:rPr lang="en-US" dirty="0"/>
            </a:br>
            <a:r>
              <a:rPr lang="en-US" dirty="0"/>
              <a:t>RIPE Atlas View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E3D96A53-C1E1-7EE1-DB33-8484133A7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" y="2356874"/>
            <a:ext cx="8622885" cy="2921803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3575B3-2E8F-C5D5-F174-11D8D6B3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3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CE7F88C-516D-F6DA-EF76-97205DFA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80" y="760842"/>
            <a:ext cx="7335835" cy="776556"/>
          </a:xfrm>
        </p:spPr>
        <p:txBody>
          <a:bodyPr>
            <a:noAutofit/>
          </a:bodyPr>
          <a:lstStyle/>
          <a:p>
            <a:r>
              <a:rPr lang="en-GB" dirty="0"/>
              <a:t>November 2021 k-root event:</a:t>
            </a:r>
            <a:br>
              <a:rPr lang="en-GB" dirty="0"/>
            </a:br>
            <a:r>
              <a:rPr lang="en-GB" dirty="0"/>
              <a:t>BGP route leak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2709719-2E1B-698C-4353-CACF1AD78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17" y="2119744"/>
            <a:ext cx="6686262" cy="3840795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703FA2-5155-577A-5CDB-4E4C4C19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1480" y="6097158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9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115917-1D7A-9F47-AE89-D0400AD4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78" y="1995797"/>
            <a:ext cx="8791501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/>
              <a:t>To what extent the local Guangzhou instance of the k-root is reachable from the outside?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63AF7E2-A240-C246-AFB8-2AD8FF462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760799C4-90B2-C44F-B45C-4128C830B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8117A5FF-BE82-D049-80D2-F42CEB9E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25">
              <a:extLst>
                <a:ext uri="{FF2B5EF4-FFF2-40B4-BE49-F238E27FC236}">
                  <a16:creationId xmlns:a16="http://schemas.microsoft.com/office/drawing/2014/main" id="{0BDBD55C-A498-F545-BABF-ACA34A20E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FC6DFD41-F3C6-7747-98B3-A47594E7B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FA2D6C8B-5842-3443-BC3B-700D61C56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C7442654-B5C0-1847-A829-082D07974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42B39F10-6841-E54C-8D10-69B571EE1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F75085-0CC1-B9E9-5D50-E6347926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22586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4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489040-E3D7-349E-5184-7E8C1A18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9837633" cy="1268984"/>
          </a:xfrm>
        </p:spPr>
        <p:txBody>
          <a:bodyPr>
            <a:normAutofit/>
          </a:bodyPr>
          <a:lstStyle/>
          <a:p>
            <a:r>
              <a:rPr lang="en-GB" dirty="0"/>
              <a:t>RIPE Atlas: built-in measurements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F6CED9-78F8-94B5-4C46-C1983D35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39" y="2056130"/>
            <a:ext cx="4273704" cy="360121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More than 11k active probes at a time</a:t>
            </a:r>
          </a:p>
          <a:p>
            <a:r>
              <a:rPr lang="en-US" sz="1800" dirty="0"/>
              <a:t>Instance reachable at least 2 month before being reported </a:t>
            </a:r>
            <a:br>
              <a:rPr lang="en-US" sz="1800" dirty="0"/>
            </a:br>
            <a:r>
              <a:rPr lang="en-US" sz="1800" dirty="0"/>
              <a:t>from 57 probes in 15 countries </a:t>
            </a:r>
            <a:br>
              <a:rPr lang="en-US" sz="1800" dirty="0"/>
            </a:br>
            <a:r>
              <a:rPr lang="en-US" sz="1800" dirty="0"/>
              <a:t>(AU, UA, CO, HK, LK, CH, FR, US, KR, DK, MX, ZM, BE, GB, NP, KE)</a:t>
            </a:r>
          </a:p>
          <a:p>
            <a:r>
              <a:rPr lang="en-US" sz="1800" dirty="0"/>
              <a:t>Instance occasionally reachable the following 9 months after the fix from 12 probes in 5 countries, but over IPv6</a:t>
            </a:r>
            <a:br>
              <a:rPr lang="en-US" sz="1800" dirty="0"/>
            </a:br>
            <a:r>
              <a:rPr lang="en-US" sz="1800" dirty="0"/>
              <a:t>(RU, IL, MX, DK, HK)</a:t>
            </a:r>
          </a:p>
          <a:p>
            <a:r>
              <a:rPr lang="en-US" sz="1800" dirty="0"/>
              <a:t>11 probes receiving bogus responses for </a:t>
            </a:r>
            <a:r>
              <a:rPr lang="en-US" sz="1800" dirty="0" err="1"/>
              <a:t>facebook.com</a:t>
            </a:r>
            <a:r>
              <a:rPr lang="en-US" sz="1800" dirty="0"/>
              <a:t> (IPs of Dropbox and Twitter)</a:t>
            </a:r>
          </a:p>
        </p:txBody>
      </p:sp>
      <p:pic>
        <p:nvPicPr>
          <p:cNvPr id="7" name="Espace réservé du contenu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915936-D310-1767-522E-F4F1B1BDD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362" y="2039874"/>
            <a:ext cx="5683974" cy="383668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7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CB3A4-C746-4E5A-28F9-9E14DD9F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49" y="6075108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115917-1D7A-9F47-AE89-D0400AD4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78" y="1995797"/>
            <a:ext cx="8791501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/>
              <a:t>To what extent queries to DNS root servers experience manipulation?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63AF7E2-A240-C246-AFB8-2AD8FF462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760799C4-90B2-C44F-B45C-4128C830B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8117A5FF-BE82-D049-80D2-F42CEB9E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25">
              <a:extLst>
                <a:ext uri="{FF2B5EF4-FFF2-40B4-BE49-F238E27FC236}">
                  <a16:creationId xmlns:a16="http://schemas.microsoft.com/office/drawing/2014/main" id="{0BDBD55C-A498-F545-BABF-ACA34A20E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FC6DFD41-F3C6-7747-98B3-A47594E7B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FA2D6C8B-5842-3443-BC3B-700D61C56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C7442654-B5C0-1847-A829-082D07974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42B39F10-6841-E54C-8D10-69B571EE1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6F4617-DEF5-6F76-16C5-3D800BC1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0" y="6107430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4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1B212F"/>
      </a:dk2>
      <a:lt2>
        <a:srgbClr val="F0F3F1"/>
      </a:lt2>
      <a:accent1>
        <a:srgbClr val="C34D98"/>
      </a:accent1>
      <a:accent2>
        <a:srgbClr val="AC3BB1"/>
      </a:accent2>
      <a:accent3>
        <a:srgbClr val="8C4DC3"/>
      </a:accent3>
      <a:accent4>
        <a:srgbClr val="4C3EB3"/>
      </a:accent4>
      <a:accent5>
        <a:srgbClr val="4D70C3"/>
      </a:accent5>
      <a:accent6>
        <a:srgbClr val="3B90B1"/>
      </a:accent6>
      <a:hlink>
        <a:srgbClr val="3F50BF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1198</Words>
  <Application>Microsoft Macintosh PowerPoint</Application>
  <PresentationFormat>Grand écran</PresentationFormat>
  <Paragraphs>178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Menlo</vt:lpstr>
      <vt:lpstr>Monaco</vt:lpstr>
      <vt:lpstr>Neue Haas Grotesk Text Pro</vt:lpstr>
      <vt:lpstr>PunchcardVTI</vt:lpstr>
      <vt:lpstr>Présentation PowerPoint</vt:lpstr>
      <vt:lpstr>DNS resolution</vt:lpstr>
      <vt:lpstr>Présentation PowerPoint</vt:lpstr>
      <vt:lpstr>November 2021 k-root event</vt:lpstr>
      <vt:lpstr>November 2021 k-root event: RIPE Atlas View</vt:lpstr>
      <vt:lpstr>November 2021 k-root event: BGP route leak</vt:lpstr>
      <vt:lpstr>To what extent the local Guangzhou instance of the k-root is reachable from the outside?</vt:lpstr>
      <vt:lpstr>RIPE Atlas: built-in measurements</vt:lpstr>
      <vt:lpstr>To what extent queries to DNS root servers experience manipulation?</vt:lpstr>
      <vt:lpstr>RIPE Atlas :  custom measurements </vt:lpstr>
      <vt:lpstr>Two types of responses</vt:lpstr>
      <vt:lpstr>Injected responses (1/5)</vt:lpstr>
      <vt:lpstr>Injected responses (2/5)</vt:lpstr>
      <vt:lpstr>Injected responses (3/5)</vt:lpstr>
      <vt:lpstr>Injected responses (4/5)</vt:lpstr>
      <vt:lpstr>Injected responses (5/5)</vt:lpstr>
      <vt:lpstr>NSIDs of injected responses</vt:lpstr>
      <vt:lpstr>Persistence</vt:lpstr>
      <vt:lpstr>Countermeasures</vt:lpstr>
      <vt:lpstr>Key takeaways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Intercept and Inject:  DNS Response Manipulation  in the Wild</dc:title>
  <dc:subject/>
  <dc:creator>YEVHENIYA NOSYK</dc:creator>
  <cp:keywords/>
  <dc:description/>
  <cp:lastModifiedBy>YEVHENIYA NOSYK</cp:lastModifiedBy>
  <cp:revision>97</cp:revision>
  <dcterms:created xsi:type="dcterms:W3CDTF">2023-03-09T07:43:45Z</dcterms:created>
  <dcterms:modified xsi:type="dcterms:W3CDTF">2023-08-31T15:41:39Z</dcterms:modified>
  <cp:category/>
</cp:coreProperties>
</file>