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87" r:id="rId3"/>
    <p:sldId id="257" r:id="rId4"/>
    <p:sldId id="258" r:id="rId5"/>
    <p:sldId id="259" r:id="rId6"/>
    <p:sldId id="260" r:id="rId7"/>
    <p:sldId id="273" r:id="rId8"/>
    <p:sldId id="261" r:id="rId9"/>
    <p:sldId id="262" r:id="rId10"/>
    <p:sldId id="263" r:id="rId11"/>
    <p:sldId id="274" r:id="rId12"/>
    <p:sldId id="264" r:id="rId13"/>
    <p:sldId id="275" r:id="rId14"/>
    <p:sldId id="276" r:id="rId15"/>
    <p:sldId id="277" r:id="rId16"/>
    <p:sldId id="278" r:id="rId17"/>
    <p:sldId id="279" r:id="rId18"/>
    <p:sldId id="280" r:id="rId19"/>
    <p:sldId id="282" r:id="rId20"/>
    <p:sldId id="281" r:id="rId21"/>
    <p:sldId id="265" r:id="rId22"/>
    <p:sldId id="283" r:id="rId23"/>
    <p:sldId id="285" r:id="rId24"/>
    <p:sldId id="266" r:id="rId25"/>
    <p:sldId id="267"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193"/>
    <a:srgbClr val="A9A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16" d="100"/>
          <a:sy n="116" d="100"/>
        </p:scale>
        <p:origin x="224"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0B6D8-4CE8-4EC7-A9C1-8EFAA52F15A1}" type="datetimeFigureOut">
              <a:rPr lang="en-US" smtClean="0"/>
              <a:t>9/6/23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3BA1E-CD25-407F-A8B0-2449D5FF75C4}" type="slidenum">
              <a:rPr lang="en-US" smtClean="0"/>
              <a:t>‹#›</a:t>
            </a:fld>
            <a:endParaRPr lang="en-US"/>
          </a:p>
        </p:txBody>
      </p:sp>
    </p:spTree>
    <p:extLst>
      <p:ext uri="{BB962C8B-B14F-4D97-AF65-F5344CB8AC3E}">
        <p14:creationId xmlns:p14="http://schemas.microsoft.com/office/powerpoint/2010/main" val="246244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6DCC-3485-99E4-9C86-6A910832A7BA}"/>
              </a:ext>
            </a:extLst>
          </p:cNvPr>
          <p:cNvSpPr>
            <a:spLocks noGrp="1"/>
          </p:cNvSpPr>
          <p:nvPr>
            <p:ph type="ctrTitle"/>
          </p:nvPr>
        </p:nvSpPr>
        <p:spPr>
          <a:xfrm>
            <a:off x="1524000" y="1790019"/>
            <a:ext cx="9144000" cy="2157866"/>
          </a:xfrm>
        </p:spPr>
        <p:txBody>
          <a:bodyPr anchor="ctr" anchorCtr="0"/>
          <a:lstStyle>
            <a:lvl1pPr algn="ctr">
              <a:defRPr sz="5400" b="1">
                <a:solidFill>
                  <a:srgbClr val="A9ABE5"/>
                </a:solidFill>
                <a:latin typeface="Trebuchet MS" panose="020B0603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CD48EB1-F12D-237A-DEE8-76DEF46902F2}"/>
              </a:ext>
            </a:extLst>
          </p:cNvPr>
          <p:cNvSpPr>
            <a:spLocks noGrp="1"/>
          </p:cNvSpPr>
          <p:nvPr>
            <p:ph type="subTitle" idx="1"/>
          </p:nvPr>
        </p:nvSpPr>
        <p:spPr>
          <a:xfrm>
            <a:off x="1524000" y="4095523"/>
            <a:ext cx="9144000" cy="1655762"/>
          </a:xfrm>
        </p:spPr>
        <p:txBody>
          <a:bodyPr anchor="ctr">
            <a:normAutofit/>
          </a:bodyPr>
          <a:lstStyle>
            <a:lvl1pPr marL="0" indent="0" algn="ctr">
              <a:buNone/>
              <a:defRPr sz="2800" b="1">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DE3F89EE-4486-3400-EFBD-A5CD9DB8274B}"/>
              </a:ext>
            </a:extLst>
          </p:cNvPr>
          <p:cNvSpPr>
            <a:spLocks noGrp="1"/>
          </p:cNvSpPr>
          <p:nvPr>
            <p:ph type="ftr" sz="quarter" idx="11"/>
          </p:nvPr>
        </p:nvSpPr>
        <p:spPr/>
        <p:txBody>
          <a:bodyPr/>
          <a:lstStyle/>
          <a:p>
            <a:endParaRPr lang="en-US"/>
          </a:p>
        </p:txBody>
      </p:sp>
      <p:pic>
        <p:nvPicPr>
          <p:cNvPr id="11" name="Picture 10" descr="A blue and white logo for DNS-OARC">
            <a:extLst>
              <a:ext uri="{FF2B5EF4-FFF2-40B4-BE49-F238E27FC236}">
                <a16:creationId xmlns:a16="http://schemas.microsoft.com/office/drawing/2014/main" id="{9AC31850-4B6B-5405-383C-1F5F3D0AE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2228" y="5802214"/>
            <a:ext cx="6647543" cy="949649"/>
          </a:xfrm>
          <a:prstGeom prst="rect">
            <a:avLst/>
          </a:prstGeom>
        </p:spPr>
      </p:pic>
      <p:pic>
        <p:nvPicPr>
          <p:cNvPr id="13" name="Graphic 12">
            <a:extLst>
              <a:ext uri="{FF2B5EF4-FFF2-40B4-BE49-F238E27FC236}">
                <a16:creationId xmlns:a16="http://schemas.microsoft.com/office/drawing/2014/main" id="{A1B1B066-28EC-5E69-ABBF-DFD79E4ABF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0139" y="0"/>
            <a:ext cx="1311722" cy="1797276"/>
          </a:xfrm>
          <a:prstGeom prst="rect">
            <a:avLst/>
          </a:prstGeom>
        </p:spPr>
      </p:pic>
    </p:spTree>
    <p:extLst>
      <p:ext uri="{BB962C8B-B14F-4D97-AF65-F5344CB8AC3E}">
        <p14:creationId xmlns:p14="http://schemas.microsoft.com/office/powerpoint/2010/main" val="5801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3BCE-5822-C67B-5C6B-96C69B8F7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E79755-C8CD-B6E4-B403-75CC5C0EA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CE3A1C-0085-5A0C-926C-C53BADD6F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3432C-BE6B-541F-0A53-ADC1E79A80DA}"/>
              </a:ext>
            </a:extLst>
          </p:cNvPr>
          <p:cNvSpPr>
            <a:spLocks noGrp="1"/>
          </p:cNvSpPr>
          <p:nvPr>
            <p:ph type="dt" sz="half" idx="10"/>
          </p:nvPr>
        </p:nvSpPr>
        <p:spPr/>
        <p:txBody>
          <a:bodyPr/>
          <a:lstStyle/>
          <a:p>
            <a:fld id="{566CE8DD-02B8-4EE5-B53B-0EF9FD9EECBD}" type="datetimeFigureOut">
              <a:rPr lang="en-US" smtClean="0"/>
              <a:t>9/6/23</a:t>
            </a:fld>
            <a:endParaRPr lang="en-US"/>
          </a:p>
        </p:txBody>
      </p:sp>
      <p:sp>
        <p:nvSpPr>
          <p:cNvPr id="6" name="Footer Placeholder 5">
            <a:extLst>
              <a:ext uri="{FF2B5EF4-FFF2-40B4-BE49-F238E27FC236}">
                <a16:creationId xmlns:a16="http://schemas.microsoft.com/office/drawing/2014/main" id="{1EFDF018-0B3E-A078-2A10-5696D04C0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44798-7732-8E94-093C-736D7CE1A421}"/>
              </a:ext>
            </a:extLst>
          </p:cNvPr>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303070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534A5-D906-19DD-2D58-CA431D6414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402619-3029-90A6-584B-AC46BBB045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F9084-0711-CC67-0768-E38EB7B9FA6D}"/>
              </a:ext>
            </a:extLst>
          </p:cNvPr>
          <p:cNvSpPr>
            <a:spLocks noGrp="1"/>
          </p:cNvSpPr>
          <p:nvPr>
            <p:ph type="dt" sz="half" idx="10"/>
          </p:nvPr>
        </p:nvSpPr>
        <p:spPr/>
        <p:txBody>
          <a:bodyPr/>
          <a:lstStyle/>
          <a:p>
            <a:fld id="{566CE8DD-02B8-4EE5-B53B-0EF9FD9EECBD}" type="datetimeFigureOut">
              <a:rPr lang="en-US" smtClean="0"/>
              <a:t>9/6/23</a:t>
            </a:fld>
            <a:endParaRPr lang="en-US"/>
          </a:p>
        </p:txBody>
      </p:sp>
      <p:sp>
        <p:nvSpPr>
          <p:cNvPr id="5" name="Footer Placeholder 4">
            <a:extLst>
              <a:ext uri="{FF2B5EF4-FFF2-40B4-BE49-F238E27FC236}">
                <a16:creationId xmlns:a16="http://schemas.microsoft.com/office/drawing/2014/main" id="{D4586BA9-6B98-8642-F34A-38E968A63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24A93-AD60-EE61-E20F-98A30A6407C7}"/>
              </a:ext>
            </a:extLst>
          </p:cNvPr>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31026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13C7A3-88C2-0B04-CC51-94BA1308C5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54720B-F8A8-D5DF-533A-95EFF65836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B378A-61F0-97D0-41FB-8689EB0825F1}"/>
              </a:ext>
            </a:extLst>
          </p:cNvPr>
          <p:cNvSpPr>
            <a:spLocks noGrp="1"/>
          </p:cNvSpPr>
          <p:nvPr>
            <p:ph type="dt" sz="half" idx="10"/>
          </p:nvPr>
        </p:nvSpPr>
        <p:spPr/>
        <p:txBody>
          <a:bodyPr/>
          <a:lstStyle/>
          <a:p>
            <a:fld id="{566CE8DD-02B8-4EE5-B53B-0EF9FD9EECBD}" type="datetimeFigureOut">
              <a:rPr lang="en-US" smtClean="0"/>
              <a:t>9/6/23</a:t>
            </a:fld>
            <a:endParaRPr lang="en-US"/>
          </a:p>
        </p:txBody>
      </p:sp>
      <p:sp>
        <p:nvSpPr>
          <p:cNvPr id="5" name="Footer Placeholder 4">
            <a:extLst>
              <a:ext uri="{FF2B5EF4-FFF2-40B4-BE49-F238E27FC236}">
                <a16:creationId xmlns:a16="http://schemas.microsoft.com/office/drawing/2014/main" id="{13F630F1-9BF1-18BA-C0D1-BD299470D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35434-F11B-947A-4A84-4FD4E74A5071}"/>
              </a:ext>
            </a:extLst>
          </p:cNvPr>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302946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E3F89EE-4486-3400-EFBD-A5CD9DB8274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A5BE26B6-1233-76FC-BF15-0996D478D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118310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B4BF-D413-BF03-98D2-0591B538CAE3}"/>
              </a:ext>
            </a:extLst>
          </p:cNvPr>
          <p:cNvSpPr>
            <a:spLocks noGrp="1"/>
          </p:cNvSpPr>
          <p:nvPr>
            <p:ph type="title"/>
          </p:nvPr>
        </p:nvSpPr>
        <p:spPr/>
        <p:txBody>
          <a:bodyPr/>
          <a:lstStyle>
            <a:lvl1pPr algn="ctr">
              <a:defRPr>
                <a:solidFill>
                  <a:srgbClr val="2E3193"/>
                </a:solidFill>
                <a:latin typeface="Trebuchet MS" panose="020B0603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8DBA3C-1747-EAEC-6669-81484EA22FD6}"/>
              </a:ext>
            </a:extLst>
          </p:cNvPr>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33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9DEB-532A-3AB9-A587-BE40DFA35C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8CBC1B-D9BA-4FEB-619F-D9F08CF2F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D7E38-87EB-B7F2-F8FC-02A80B087216}"/>
              </a:ext>
            </a:extLst>
          </p:cNvPr>
          <p:cNvSpPr>
            <a:spLocks noGrp="1"/>
          </p:cNvSpPr>
          <p:nvPr>
            <p:ph type="dt" sz="half" idx="10"/>
          </p:nvPr>
        </p:nvSpPr>
        <p:spPr/>
        <p:txBody>
          <a:bodyPr/>
          <a:lstStyle/>
          <a:p>
            <a:fld id="{566CE8DD-02B8-4EE5-B53B-0EF9FD9EECBD}" type="datetimeFigureOut">
              <a:rPr lang="en-US" smtClean="0"/>
              <a:t>9/6/23</a:t>
            </a:fld>
            <a:endParaRPr lang="en-US"/>
          </a:p>
        </p:txBody>
      </p:sp>
      <p:sp>
        <p:nvSpPr>
          <p:cNvPr id="5" name="Footer Placeholder 4">
            <a:extLst>
              <a:ext uri="{FF2B5EF4-FFF2-40B4-BE49-F238E27FC236}">
                <a16:creationId xmlns:a16="http://schemas.microsoft.com/office/drawing/2014/main" id="{169EB95E-10D6-BAB2-6E84-2B177D69E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85BB3-6196-5B96-7F47-D0A19A703CEB}"/>
              </a:ext>
            </a:extLst>
          </p:cNvPr>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324801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EF54-2F38-5DE1-9478-F8DD96BFB3C0}"/>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43590B0A-A8A0-D75C-B73E-9CD50BB1D4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ABD781-1E61-0113-284D-5433430C8A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7BD401-88D9-7383-46D6-B5D838CFAA32}"/>
              </a:ext>
            </a:extLst>
          </p:cNvPr>
          <p:cNvSpPr>
            <a:spLocks noGrp="1"/>
          </p:cNvSpPr>
          <p:nvPr>
            <p:ph type="dt" sz="half" idx="10"/>
          </p:nvPr>
        </p:nvSpPr>
        <p:spPr/>
        <p:txBody>
          <a:bodyPr/>
          <a:lstStyle/>
          <a:p>
            <a:fld id="{566CE8DD-02B8-4EE5-B53B-0EF9FD9EECBD}" type="datetimeFigureOut">
              <a:rPr lang="en-US" smtClean="0"/>
              <a:t>9/6/23</a:t>
            </a:fld>
            <a:endParaRPr lang="en-US"/>
          </a:p>
        </p:txBody>
      </p:sp>
      <p:sp>
        <p:nvSpPr>
          <p:cNvPr id="6" name="Footer Placeholder 5">
            <a:extLst>
              <a:ext uri="{FF2B5EF4-FFF2-40B4-BE49-F238E27FC236}">
                <a16:creationId xmlns:a16="http://schemas.microsoft.com/office/drawing/2014/main" id="{18D00911-A3E6-0BE2-C19D-6AC9DF30E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94722-05D8-EF5A-4EC6-F423A40D0069}"/>
              </a:ext>
            </a:extLst>
          </p:cNvPr>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145647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9FFF-3BC8-C8CC-42CA-0E7B43FBE0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EFCA3-B3F3-A90B-D173-E5725162CC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017846-E98E-6D42-EE49-68EC62A48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9347B0-5935-079A-9F79-2D7ACC98A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E4AF46-B052-C95D-35C9-50047E074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7CD028-D727-1E83-34AF-405322E1252C}"/>
              </a:ext>
            </a:extLst>
          </p:cNvPr>
          <p:cNvSpPr>
            <a:spLocks noGrp="1"/>
          </p:cNvSpPr>
          <p:nvPr>
            <p:ph type="dt" sz="half" idx="10"/>
          </p:nvPr>
        </p:nvSpPr>
        <p:spPr/>
        <p:txBody>
          <a:bodyPr/>
          <a:lstStyle/>
          <a:p>
            <a:fld id="{566CE8DD-02B8-4EE5-B53B-0EF9FD9EECBD}" type="datetimeFigureOut">
              <a:rPr lang="en-US" smtClean="0"/>
              <a:t>9/6/23</a:t>
            </a:fld>
            <a:endParaRPr lang="en-US"/>
          </a:p>
        </p:txBody>
      </p:sp>
      <p:sp>
        <p:nvSpPr>
          <p:cNvPr id="8" name="Footer Placeholder 7">
            <a:extLst>
              <a:ext uri="{FF2B5EF4-FFF2-40B4-BE49-F238E27FC236}">
                <a16:creationId xmlns:a16="http://schemas.microsoft.com/office/drawing/2014/main" id="{EF89E865-747B-42FC-B519-8EC0A3C8D5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2CC853-99F2-DDE4-5921-38730BC3B90A}"/>
              </a:ext>
            </a:extLst>
          </p:cNvPr>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306184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99F-7925-24DA-3D67-AB8479DE88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44E71C-1346-D780-4AB4-71AEF6954AB0}"/>
              </a:ext>
            </a:extLst>
          </p:cNvPr>
          <p:cNvSpPr>
            <a:spLocks noGrp="1"/>
          </p:cNvSpPr>
          <p:nvPr>
            <p:ph type="dt" sz="half" idx="10"/>
          </p:nvPr>
        </p:nvSpPr>
        <p:spPr/>
        <p:txBody>
          <a:bodyPr/>
          <a:lstStyle/>
          <a:p>
            <a:fld id="{566CE8DD-02B8-4EE5-B53B-0EF9FD9EECBD}" type="datetimeFigureOut">
              <a:rPr lang="en-US" smtClean="0"/>
              <a:t>9/6/23</a:t>
            </a:fld>
            <a:endParaRPr lang="en-US"/>
          </a:p>
        </p:txBody>
      </p:sp>
      <p:sp>
        <p:nvSpPr>
          <p:cNvPr id="4" name="Footer Placeholder 3">
            <a:extLst>
              <a:ext uri="{FF2B5EF4-FFF2-40B4-BE49-F238E27FC236}">
                <a16:creationId xmlns:a16="http://schemas.microsoft.com/office/drawing/2014/main" id="{5C28CFF3-C38B-33C6-80B9-749049BE90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8580A1-718D-6A58-F194-5197613436D2}"/>
              </a:ext>
            </a:extLst>
          </p:cNvPr>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8158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C89E07-EF2B-63BD-6B22-46042C97E6ED}"/>
              </a:ext>
            </a:extLst>
          </p:cNvPr>
          <p:cNvSpPr>
            <a:spLocks noGrp="1"/>
          </p:cNvSpPr>
          <p:nvPr>
            <p:ph type="dt" sz="half" idx="10"/>
          </p:nvPr>
        </p:nvSpPr>
        <p:spPr/>
        <p:txBody>
          <a:bodyPr/>
          <a:lstStyle/>
          <a:p>
            <a:fld id="{566CE8DD-02B8-4EE5-B53B-0EF9FD9EECBD}" type="datetimeFigureOut">
              <a:rPr lang="en-US" smtClean="0"/>
              <a:t>9/6/23</a:t>
            </a:fld>
            <a:endParaRPr lang="en-US"/>
          </a:p>
        </p:txBody>
      </p:sp>
      <p:sp>
        <p:nvSpPr>
          <p:cNvPr id="3" name="Footer Placeholder 2">
            <a:extLst>
              <a:ext uri="{FF2B5EF4-FFF2-40B4-BE49-F238E27FC236}">
                <a16:creationId xmlns:a16="http://schemas.microsoft.com/office/drawing/2014/main" id="{F4FE302F-DD8B-BA3D-9329-D897BB88D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7EC4C-C8BA-FAC4-355D-97E79500A90A}"/>
              </a:ext>
            </a:extLst>
          </p:cNvPr>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68076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52D1-AB2F-A2B5-302C-BD74A38978F7}"/>
              </a:ext>
            </a:extLst>
          </p:cNvPr>
          <p:cNvSpPr>
            <a:spLocks noGrp="1"/>
          </p:cNvSpPr>
          <p:nvPr>
            <p:ph type="title"/>
          </p:nvPr>
        </p:nvSpPr>
        <p:spPr>
          <a:xfrm>
            <a:off x="839788" y="457200"/>
            <a:ext cx="10713583" cy="530225"/>
          </a:xfrm>
        </p:spPr>
        <p:txBody>
          <a:bodyPr anchor="b"/>
          <a:lstStyle>
            <a:lvl1pPr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794A0E-E1FA-6AE2-E1B4-7A4D33598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1F0C4-A494-5AB5-0364-C377D91E0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D2365-4100-9FB4-525A-CC66EBB3BBF2}"/>
              </a:ext>
            </a:extLst>
          </p:cNvPr>
          <p:cNvSpPr>
            <a:spLocks noGrp="1"/>
          </p:cNvSpPr>
          <p:nvPr>
            <p:ph type="dt" sz="half" idx="10"/>
          </p:nvPr>
        </p:nvSpPr>
        <p:spPr/>
        <p:txBody>
          <a:bodyPr/>
          <a:lstStyle/>
          <a:p>
            <a:fld id="{566CE8DD-02B8-4EE5-B53B-0EF9FD9EECBD}" type="datetimeFigureOut">
              <a:rPr lang="en-US" smtClean="0"/>
              <a:t>9/6/23</a:t>
            </a:fld>
            <a:endParaRPr lang="en-US"/>
          </a:p>
        </p:txBody>
      </p:sp>
      <p:sp>
        <p:nvSpPr>
          <p:cNvPr id="6" name="Footer Placeholder 5">
            <a:extLst>
              <a:ext uri="{FF2B5EF4-FFF2-40B4-BE49-F238E27FC236}">
                <a16:creationId xmlns:a16="http://schemas.microsoft.com/office/drawing/2014/main" id="{9C35D01C-38A2-9FB5-A913-A28B78FC7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D0FA9-2D9D-8110-8C45-F0408F08E73E}"/>
              </a:ext>
            </a:extLst>
          </p:cNvPr>
          <p:cNvSpPr>
            <a:spLocks noGrp="1"/>
          </p:cNvSpPr>
          <p:nvPr>
            <p:ph type="sldNum" sz="quarter" idx="12"/>
          </p:nvPr>
        </p:nvSpPr>
        <p:spPr/>
        <p:txBody>
          <a:bodyPr/>
          <a:lstStyle/>
          <a:p>
            <a:fld id="{32B0B905-DBAF-43FD-83FA-7C51ABA397E8}" type="slidenum">
              <a:rPr lang="en-US" smtClean="0"/>
              <a:t>‹#›</a:t>
            </a:fld>
            <a:endParaRPr lang="en-US"/>
          </a:p>
        </p:txBody>
      </p:sp>
    </p:spTree>
    <p:extLst>
      <p:ext uri="{BB962C8B-B14F-4D97-AF65-F5344CB8AC3E}">
        <p14:creationId xmlns:p14="http://schemas.microsoft.com/office/powerpoint/2010/main" val="40433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443E15-601A-493B-6A46-464C5CA9F889}"/>
              </a:ext>
            </a:extLst>
          </p:cNvPr>
          <p:cNvSpPr>
            <a:spLocks noGrp="1"/>
          </p:cNvSpPr>
          <p:nvPr>
            <p:ph type="title"/>
          </p:nvPr>
        </p:nvSpPr>
        <p:spPr>
          <a:xfrm>
            <a:off x="838200" y="292556"/>
            <a:ext cx="10515600" cy="6082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A9F5C2-B6AE-7C1C-B8F0-E9325039591B}"/>
              </a:ext>
            </a:extLst>
          </p:cNvPr>
          <p:cNvSpPr>
            <a:spLocks noGrp="1"/>
          </p:cNvSpPr>
          <p:nvPr>
            <p:ph type="body" idx="1"/>
          </p:nvPr>
        </p:nvSpPr>
        <p:spPr>
          <a:xfrm>
            <a:off x="838200" y="1306286"/>
            <a:ext cx="10515600" cy="48706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38E918-C24D-20F1-9158-B0FFBD70D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CE8DD-02B8-4EE5-B53B-0EF9FD9EECBD}" type="datetimeFigureOut">
              <a:rPr lang="en-US" smtClean="0"/>
              <a:t>9/6/23</a:t>
            </a:fld>
            <a:endParaRPr lang="en-US"/>
          </a:p>
        </p:txBody>
      </p:sp>
      <p:sp>
        <p:nvSpPr>
          <p:cNvPr id="5" name="Footer Placeholder 4">
            <a:extLst>
              <a:ext uri="{FF2B5EF4-FFF2-40B4-BE49-F238E27FC236}">
                <a16:creationId xmlns:a16="http://schemas.microsoft.com/office/drawing/2014/main" id="{E3DDD68E-9CDB-674E-8265-8201ADE26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BFDECC-ED77-2824-22E7-7860DDFF5D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0B905-DBAF-43FD-83FA-7C51ABA397E8}" type="slidenum">
              <a:rPr lang="en-US" smtClean="0"/>
              <a:t>‹#›</a:t>
            </a:fld>
            <a:endParaRPr lang="en-US"/>
          </a:p>
        </p:txBody>
      </p:sp>
      <p:cxnSp>
        <p:nvCxnSpPr>
          <p:cNvPr id="7" name="Straight Connector 6">
            <a:extLst>
              <a:ext uri="{FF2B5EF4-FFF2-40B4-BE49-F238E27FC236}">
                <a16:creationId xmlns:a16="http://schemas.microsoft.com/office/drawing/2014/main" id="{A3D4A8E4-0AF5-00B9-2077-710442E87642}"/>
              </a:ext>
            </a:extLst>
          </p:cNvPr>
          <p:cNvCxnSpPr/>
          <p:nvPr userDrawn="1"/>
        </p:nvCxnSpPr>
        <p:spPr>
          <a:xfrm>
            <a:off x="604684" y="973394"/>
            <a:ext cx="10987548" cy="0"/>
          </a:xfrm>
          <a:prstGeom prst="line">
            <a:avLst/>
          </a:prstGeom>
          <a:ln w="41275">
            <a:solidFill>
              <a:srgbClr val="2E319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28147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A9ABE5"/>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763A3-8852-239F-5D39-88BE76E3E883}"/>
              </a:ext>
            </a:extLst>
          </p:cNvPr>
          <p:cNvSpPr>
            <a:spLocks noGrp="1"/>
          </p:cNvSpPr>
          <p:nvPr>
            <p:ph type="ctrTitle"/>
          </p:nvPr>
        </p:nvSpPr>
        <p:spPr/>
        <p:txBody>
          <a:bodyPr>
            <a:normAutofit/>
          </a:bodyPr>
          <a:lstStyle/>
          <a:p>
            <a:r>
              <a:rPr lang="en-US" dirty="0"/>
              <a:t>Xin </a:t>
            </a:r>
            <a:r>
              <a:rPr lang="en-US" dirty="0" err="1"/>
              <a:t>chào</a:t>
            </a:r>
            <a:br>
              <a:rPr lang="en-US" dirty="0"/>
            </a:br>
            <a:r>
              <a:rPr lang="en-US" dirty="0"/>
              <a:t>Hello</a:t>
            </a:r>
          </a:p>
        </p:txBody>
      </p:sp>
      <p:sp>
        <p:nvSpPr>
          <p:cNvPr id="3" name="Subtitle 2">
            <a:extLst>
              <a:ext uri="{FF2B5EF4-FFF2-40B4-BE49-F238E27FC236}">
                <a16:creationId xmlns:a16="http://schemas.microsoft.com/office/drawing/2014/main" id="{9D17FD13-0FDE-9B18-8619-770B927AFF19}"/>
              </a:ext>
            </a:extLst>
          </p:cNvPr>
          <p:cNvSpPr>
            <a:spLocks noGrp="1"/>
          </p:cNvSpPr>
          <p:nvPr>
            <p:ph type="subTitle" idx="1"/>
          </p:nvPr>
        </p:nvSpPr>
        <p:spPr>
          <a:xfrm>
            <a:off x="1524000" y="4095523"/>
            <a:ext cx="9144000" cy="1655762"/>
          </a:xfrm>
        </p:spPr>
        <p:txBody>
          <a:bodyPr>
            <a:normAutofit/>
          </a:bodyPr>
          <a:lstStyle/>
          <a:p>
            <a:r>
              <a:rPr lang="en-US" sz="4000" dirty="0"/>
              <a:t>Denesh Bhabuta</a:t>
            </a:r>
          </a:p>
        </p:txBody>
      </p:sp>
    </p:spTree>
    <p:extLst>
      <p:ext uri="{BB962C8B-B14F-4D97-AF65-F5344CB8AC3E}">
        <p14:creationId xmlns:p14="http://schemas.microsoft.com/office/powerpoint/2010/main" val="829494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fontScale="90000"/>
          </a:bodyPr>
          <a:lstStyle/>
          <a:p>
            <a:r>
              <a:rPr lang="en-US" dirty="0"/>
              <a:t>OARC’s Mission Statement</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pPr marL="0" indent="0">
              <a:buNone/>
            </a:pPr>
            <a:endParaRPr lang="en-US" sz="3000" i="1" dirty="0"/>
          </a:p>
          <a:p>
            <a:pPr marL="0" indent="0">
              <a:buNone/>
            </a:pPr>
            <a:endParaRPr lang="en-US" sz="3000" i="1" dirty="0"/>
          </a:p>
          <a:p>
            <a:pPr marL="0" indent="0">
              <a:buNone/>
            </a:pPr>
            <a:r>
              <a:rPr lang="en-US" sz="3600" i="1" dirty="0"/>
              <a:t>The Domain Name System Operations Analysis and Research Center (DNS-OARC) is a nonprofit, membership organization that seeks to improve the security, stability, and understanding of the Internet's DNS infrastructure.</a:t>
            </a:r>
          </a:p>
        </p:txBody>
      </p:sp>
      <p:pic>
        <p:nvPicPr>
          <p:cNvPr id="4" name="Picture 3">
            <a:extLst>
              <a:ext uri="{FF2B5EF4-FFF2-40B4-BE49-F238E27FC236}">
                <a16:creationId xmlns:a16="http://schemas.microsoft.com/office/drawing/2014/main" id="{EB5D9DF7-42DD-9BC8-9AA5-BEF0BDEEE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190548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fontScale="90000"/>
          </a:bodyPr>
          <a:lstStyle/>
          <a:p>
            <a:r>
              <a:rPr lang="en-US" dirty="0"/>
              <a:t>OARC’s Mission Statement</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pPr marL="0" indent="0">
              <a:buNone/>
            </a:pPr>
            <a:r>
              <a:rPr lang="en-US" b="1" dirty="0"/>
              <a:t>DNS-OARC's mission is to</a:t>
            </a:r>
          </a:p>
          <a:p>
            <a:r>
              <a:rPr lang="en-US" dirty="0"/>
              <a:t>Promote and conduct research with operational relevance through data collection and analysis</a:t>
            </a:r>
          </a:p>
          <a:p>
            <a:r>
              <a:rPr lang="en-US" dirty="0"/>
              <a:t>Offer useful services and tools</a:t>
            </a:r>
          </a:p>
          <a:p>
            <a:r>
              <a:rPr lang="en-US" dirty="0"/>
              <a:t>Build relationships among its community of members</a:t>
            </a:r>
          </a:p>
          <a:p>
            <a:r>
              <a:rPr lang="en-US" dirty="0"/>
              <a:t>Facilitate an environment where information can be shared responsibly </a:t>
            </a:r>
          </a:p>
          <a:p>
            <a:r>
              <a:rPr lang="en-US" dirty="0"/>
              <a:t>Enable knowledge transfer by organizing open workshops </a:t>
            </a:r>
          </a:p>
          <a:p>
            <a:r>
              <a:rPr lang="en-US" dirty="0"/>
              <a:t>Increase public awareness of the DNS's significance</a:t>
            </a:r>
          </a:p>
        </p:txBody>
      </p:sp>
      <p:pic>
        <p:nvPicPr>
          <p:cNvPr id="4" name="Picture 3">
            <a:extLst>
              <a:ext uri="{FF2B5EF4-FFF2-40B4-BE49-F238E27FC236}">
                <a16:creationId xmlns:a16="http://schemas.microsoft.com/office/drawing/2014/main" id="{7E87B00E-EF9D-6BB5-9883-E4678914F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18768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BA80-DDBB-A012-8604-2129F84DA1AE}"/>
              </a:ext>
            </a:extLst>
          </p:cNvPr>
          <p:cNvSpPr>
            <a:spLocks noGrp="1"/>
          </p:cNvSpPr>
          <p:nvPr>
            <p:ph type="title"/>
          </p:nvPr>
        </p:nvSpPr>
        <p:spPr/>
        <p:txBody>
          <a:bodyPr>
            <a:normAutofit fontScale="90000"/>
          </a:bodyPr>
          <a:lstStyle/>
          <a:p>
            <a:r>
              <a:rPr lang="en-US" dirty="0"/>
              <a:t>OARC’s Members</a:t>
            </a:r>
          </a:p>
        </p:txBody>
      </p:sp>
      <p:pic>
        <p:nvPicPr>
          <p:cNvPr id="3" name="Picture 2">
            <a:extLst>
              <a:ext uri="{FF2B5EF4-FFF2-40B4-BE49-F238E27FC236}">
                <a16:creationId xmlns:a16="http://schemas.microsoft.com/office/drawing/2014/main" id="{74F31EBC-B0CD-F056-C026-FC39C5739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
        <p:nvSpPr>
          <p:cNvPr id="6" name="Content Placeholder 5">
            <a:extLst>
              <a:ext uri="{FF2B5EF4-FFF2-40B4-BE49-F238E27FC236}">
                <a16:creationId xmlns:a16="http://schemas.microsoft.com/office/drawing/2014/main" id="{9B174DCF-589B-3693-18DF-7E056C9229CF}"/>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D9878880-7A99-3849-01B6-AFC01E2329E5}"/>
              </a:ext>
            </a:extLst>
          </p:cNvPr>
          <p:cNvPicPr>
            <a:picLocks noChangeAspect="1"/>
          </p:cNvPicPr>
          <p:nvPr/>
        </p:nvPicPr>
        <p:blipFill>
          <a:blip r:embed="rId3"/>
          <a:stretch>
            <a:fillRect/>
          </a:stretch>
        </p:blipFill>
        <p:spPr>
          <a:xfrm>
            <a:off x="3628977" y="1317252"/>
            <a:ext cx="4934046" cy="4848744"/>
          </a:xfrm>
          <a:prstGeom prst="rect">
            <a:avLst/>
          </a:prstGeom>
        </p:spPr>
      </p:pic>
    </p:spTree>
    <p:extLst>
      <p:ext uri="{BB962C8B-B14F-4D97-AF65-F5344CB8AC3E}">
        <p14:creationId xmlns:p14="http://schemas.microsoft.com/office/powerpoint/2010/main" val="18215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fontScale="90000"/>
          </a:bodyPr>
          <a:lstStyle/>
          <a:p>
            <a:r>
              <a:rPr lang="en-US" dirty="0"/>
              <a:t>2023 Achievements</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lnSpcReduction="10000"/>
          </a:bodyPr>
          <a:lstStyle/>
          <a:p>
            <a:pPr marL="432000" indent="-324000">
              <a:spcAft>
                <a:spcPts val="1434"/>
              </a:spcAft>
              <a:buClr>
                <a:srgbClr val="000000"/>
              </a:buClr>
              <a:buSzPct val="45000"/>
              <a:buFont typeface="Wingdings" charset="2"/>
              <a:buChar char=""/>
            </a:pPr>
            <a:r>
              <a:rPr lang="en-GB" sz="2800" b="0" strike="noStrike" spc="-1" dirty="0" err="1">
                <a:solidFill>
                  <a:srgbClr val="000000"/>
                </a:solidFill>
                <a:latin typeface="Trebuchet MS" panose="020B0703020202090204" pitchFamily="34" charset="0"/>
              </a:rPr>
              <a:t>Ceph</a:t>
            </a:r>
            <a:r>
              <a:rPr lang="en-GB" sz="2800" b="0" strike="noStrike" spc="-1" dirty="0">
                <a:solidFill>
                  <a:srgbClr val="000000"/>
                </a:solidFill>
                <a:latin typeface="Trebuchet MS" panose="020B0703020202090204" pitchFamily="34" charset="0"/>
              </a:rPr>
              <a:t> Data Store migration 90% completed !</a:t>
            </a:r>
          </a:p>
          <a:p>
            <a:pPr marL="432000" indent="-324000">
              <a:spcAft>
                <a:spcPts val="1434"/>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432000" indent="-324000">
              <a:spcAft>
                <a:spcPts val="1434"/>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DITL 2023 collection and dataset (11TB) released</a:t>
            </a:r>
          </a:p>
          <a:p>
            <a:pPr marL="432000" indent="-324000">
              <a:spcAft>
                <a:spcPts val="1431"/>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432000" indent="-32400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Launched “</a:t>
            </a:r>
            <a:r>
              <a:rPr lang="en-GB" sz="2800" b="0" strike="noStrike" spc="-1" dirty="0" err="1">
                <a:solidFill>
                  <a:srgbClr val="000000"/>
                </a:solidFill>
                <a:latin typeface="Trebuchet MS" panose="020B0703020202090204" pitchFamily="34" charset="0"/>
              </a:rPr>
              <a:t>MastoDNS</a:t>
            </a:r>
            <a:r>
              <a:rPr lang="en-GB" sz="2800" b="0" strike="noStrike" spc="-1" dirty="0">
                <a:solidFill>
                  <a:srgbClr val="000000"/>
                </a:solidFill>
                <a:latin typeface="Trebuchet MS" panose="020B0703020202090204" pitchFamily="34" charset="0"/>
              </a:rPr>
              <a:t>” social microblogging platform for community</a:t>
            </a:r>
          </a:p>
          <a:p>
            <a:pPr marL="432000" indent="-324000">
              <a:spcAft>
                <a:spcPts val="1434"/>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432000" indent="-324000">
              <a:spcAft>
                <a:spcPts val="1434"/>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New analysis and internal servers commissioned</a:t>
            </a:r>
          </a:p>
        </p:txBody>
      </p:sp>
      <p:pic>
        <p:nvPicPr>
          <p:cNvPr id="4" name="Picture 3">
            <a:extLst>
              <a:ext uri="{FF2B5EF4-FFF2-40B4-BE49-F238E27FC236}">
                <a16:creationId xmlns:a16="http://schemas.microsoft.com/office/drawing/2014/main" id="{78E8C04D-BA42-87E3-508C-25DD10B36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3286574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fontScale="90000"/>
          </a:bodyPr>
          <a:lstStyle/>
          <a:p>
            <a:r>
              <a:rPr lang="en-US" dirty="0"/>
              <a:t>2023 Achievements</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pPr marL="432000" indent="-324000">
              <a:spcAft>
                <a:spcPts val="1434"/>
              </a:spcAft>
              <a:buClr>
                <a:srgbClr val="000000"/>
              </a:buClr>
              <a:buSzPct val="45000"/>
              <a:buFont typeface="Wingdings" charset="2"/>
              <a:buChar char=""/>
            </a:pPr>
            <a:endParaRPr lang="en-GB" sz="2800" b="0" strike="noStrike" spc="-1" dirty="0">
              <a:solidFill>
                <a:srgbClr val="000000"/>
              </a:solidFill>
              <a:latin typeface="Source Sans Pro"/>
            </a:endParaRPr>
          </a:p>
          <a:p>
            <a:pPr marL="432000" indent="-324000">
              <a:spcAft>
                <a:spcPts val="1434"/>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Ongoing releases of software tools (</a:t>
            </a:r>
            <a:r>
              <a:rPr lang="en-GB" sz="2800" b="0" i="1" strike="noStrike" spc="-1" dirty="0" err="1">
                <a:solidFill>
                  <a:srgbClr val="000000"/>
                </a:solidFill>
                <a:latin typeface="Trebuchet MS" panose="020B0703020202090204" pitchFamily="34" charset="0"/>
              </a:rPr>
              <a:t>dsc</a:t>
            </a:r>
            <a:r>
              <a:rPr lang="en-GB" sz="2800" b="0" i="1" strike="noStrike" spc="-1" dirty="0">
                <a:solidFill>
                  <a:srgbClr val="000000"/>
                </a:solidFill>
                <a:latin typeface="Trebuchet MS" panose="020B0703020202090204" pitchFamily="34" charset="0"/>
              </a:rPr>
              <a:t>, </a:t>
            </a:r>
            <a:r>
              <a:rPr lang="en-GB" sz="2800" b="0" i="1" strike="noStrike" spc="-1" dirty="0" err="1">
                <a:solidFill>
                  <a:srgbClr val="000000"/>
                </a:solidFill>
                <a:latin typeface="Trebuchet MS" panose="020B0703020202090204" pitchFamily="34" charset="0"/>
              </a:rPr>
              <a:t>dnsperf</a:t>
            </a:r>
            <a:r>
              <a:rPr lang="en-GB" sz="2800" b="0" i="1" strike="noStrike" spc="-1" dirty="0">
                <a:solidFill>
                  <a:srgbClr val="000000"/>
                </a:solidFill>
                <a:latin typeface="Trebuchet MS" panose="020B0703020202090204" pitchFamily="34" charset="0"/>
              </a:rPr>
              <a:t>, </a:t>
            </a:r>
            <a:r>
              <a:rPr lang="en-GB" sz="2800" b="0" i="1" strike="noStrike" spc="-1" dirty="0" err="1">
                <a:solidFill>
                  <a:srgbClr val="000000"/>
                </a:solidFill>
                <a:latin typeface="Trebuchet MS" panose="020B0703020202090204" pitchFamily="34" charset="0"/>
              </a:rPr>
              <a:t>dnscap</a:t>
            </a:r>
            <a:r>
              <a:rPr lang="en-GB" sz="2800" b="0" strike="noStrike" spc="-1" dirty="0">
                <a:solidFill>
                  <a:srgbClr val="000000"/>
                </a:solidFill>
                <a:latin typeface="Trebuchet MS" panose="020B0703020202090204" pitchFamily="34" charset="0"/>
              </a:rPr>
              <a:t>,..)</a:t>
            </a:r>
          </a:p>
          <a:p>
            <a:pPr marL="108000" indent="0">
              <a:spcAft>
                <a:spcPts val="1431"/>
              </a:spcAft>
              <a:buClr>
                <a:srgbClr val="000000"/>
              </a:buClr>
              <a:buSzPct val="45000"/>
              <a:buNone/>
            </a:pPr>
            <a:endParaRPr lang="en-GB" sz="2800" b="0" strike="noStrike" spc="-1" dirty="0">
              <a:solidFill>
                <a:srgbClr val="000000"/>
              </a:solidFill>
              <a:latin typeface="Trebuchet MS" panose="020B0703020202090204" pitchFamily="34" charset="0"/>
            </a:endParaRPr>
          </a:p>
          <a:p>
            <a:pPr marL="432000" indent="-32400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OARC 40 Atlanta, 150 attendees</a:t>
            </a:r>
          </a:p>
          <a:p>
            <a:pPr marL="432000" indent="-324000">
              <a:spcAft>
                <a:spcPts val="1431"/>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432000" indent="-32400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Co-hosted DNS Hackathon at RIPE 86</a:t>
            </a:r>
          </a:p>
        </p:txBody>
      </p:sp>
      <p:pic>
        <p:nvPicPr>
          <p:cNvPr id="4" name="Picture 3">
            <a:extLst>
              <a:ext uri="{FF2B5EF4-FFF2-40B4-BE49-F238E27FC236}">
                <a16:creationId xmlns:a16="http://schemas.microsoft.com/office/drawing/2014/main" id="{B902C67D-25D7-2803-FEF1-36612501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225666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fontScale="90000"/>
          </a:bodyPr>
          <a:lstStyle/>
          <a:p>
            <a:r>
              <a:rPr lang="en-US" dirty="0"/>
              <a:t>2023 Achievements</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pPr marL="432000" indent="-324000">
              <a:spcAft>
                <a:spcPts val="1434"/>
              </a:spcAft>
              <a:buClr>
                <a:srgbClr val="000000"/>
              </a:buClr>
              <a:buSzPct val="45000"/>
              <a:buFont typeface="Wingdings" charset="2"/>
              <a:buChar char=""/>
            </a:pPr>
            <a:endParaRPr lang="en-GB" sz="2800" b="0" strike="noStrike" spc="-1" dirty="0">
              <a:solidFill>
                <a:srgbClr val="000000"/>
              </a:solidFill>
              <a:latin typeface="Source Sans Pro"/>
            </a:endParaRPr>
          </a:p>
          <a:p>
            <a:pPr marL="432000" indent="-324000">
              <a:spcAft>
                <a:spcPts val="1434"/>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On-track for $1M budget</a:t>
            </a:r>
          </a:p>
          <a:p>
            <a:pPr marL="432000" indent="-324000">
              <a:spcAft>
                <a:spcPts val="1434"/>
              </a:spcAft>
              <a:buClr>
                <a:srgbClr val="000000"/>
              </a:buClr>
              <a:buSzPct val="45000"/>
              <a:buFont typeface="Wingdings" charset="2"/>
              <a:buChar char=""/>
            </a:pPr>
            <a:endParaRPr lang="en-US" dirty="0">
              <a:latin typeface="Trebuchet MS" panose="020B0703020202090204" pitchFamily="34" charset="0"/>
            </a:endParaRPr>
          </a:p>
          <a:p>
            <a:pPr marL="432000" indent="-32400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Privacy Committee Charter published</a:t>
            </a:r>
          </a:p>
          <a:p>
            <a:pPr marL="432000" indent="-324000">
              <a:spcAft>
                <a:spcPts val="1431"/>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432000" indent="-32400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Certified destruction of &gt;150 old hard drives and data</a:t>
            </a:r>
          </a:p>
        </p:txBody>
      </p:sp>
      <p:pic>
        <p:nvPicPr>
          <p:cNvPr id="4" name="Picture 3">
            <a:extLst>
              <a:ext uri="{FF2B5EF4-FFF2-40B4-BE49-F238E27FC236}">
                <a16:creationId xmlns:a16="http://schemas.microsoft.com/office/drawing/2014/main" id="{9DA538FA-2BE4-1C95-D90A-9545109CA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226443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fontScale="90000"/>
          </a:bodyPr>
          <a:lstStyle/>
          <a:p>
            <a:r>
              <a:rPr lang="en-US" dirty="0"/>
              <a:t>2023 Achievements</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pPr marL="432000" indent="-324000">
              <a:spcAft>
                <a:spcPts val="1434"/>
              </a:spcAft>
              <a:buClr>
                <a:srgbClr val="000000"/>
              </a:buClr>
              <a:buSzPct val="45000"/>
              <a:buFont typeface="Wingdings" charset="2"/>
              <a:buChar char=""/>
            </a:pPr>
            <a:endParaRPr lang="en-GB" sz="2800" b="0" strike="noStrike" spc="-1" dirty="0">
              <a:solidFill>
                <a:srgbClr val="000000"/>
              </a:solidFill>
              <a:latin typeface="Source Sans Pro"/>
            </a:endParaRPr>
          </a:p>
          <a:p>
            <a:pPr marL="432000" indent="-32400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Member portal feature and documentation improvements</a:t>
            </a:r>
          </a:p>
          <a:p>
            <a:pPr marL="432000" indent="-324000">
              <a:spcAft>
                <a:spcPts val="1431"/>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432000" indent="-32400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Easier workshop registration for Members </a:t>
            </a:r>
          </a:p>
          <a:p>
            <a:pPr marL="432000" indent="-324000">
              <a:spcAft>
                <a:spcPts val="1434"/>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432000" indent="-324000">
              <a:spcAft>
                <a:spcPts val="1434"/>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Streamlining of Members dues payments, including by credit card</a:t>
            </a:r>
          </a:p>
        </p:txBody>
      </p:sp>
      <p:pic>
        <p:nvPicPr>
          <p:cNvPr id="4" name="Picture 3">
            <a:extLst>
              <a:ext uri="{FF2B5EF4-FFF2-40B4-BE49-F238E27FC236}">
                <a16:creationId xmlns:a16="http://schemas.microsoft.com/office/drawing/2014/main" id="{22614B8D-D612-96C8-8D86-73C78AD15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282484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fontScale="90000"/>
          </a:bodyPr>
          <a:lstStyle/>
          <a:p>
            <a:r>
              <a:rPr lang="en-US" dirty="0"/>
              <a:t>Work in Progress</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pPr marL="432000" indent="-324000">
              <a:spcAft>
                <a:spcPts val="1434"/>
              </a:spcAft>
              <a:buClr>
                <a:srgbClr val="000000"/>
              </a:buClr>
              <a:buSzPct val="45000"/>
              <a:buFont typeface="Wingdings" charset="2"/>
              <a:buChar char=""/>
            </a:pPr>
            <a:endParaRPr lang="en-GB" sz="2800" b="0" strike="noStrike" spc="-1" dirty="0">
              <a:solidFill>
                <a:srgbClr val="000000"/>
              </a:solidFill>
              <a:latin typeface="Source Sans Pro"/>
            </a:endParaRPr>
          </a:p>
          <a:p>
            <a:pPr marL="406080" indent="-30456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Recovery of remaining datasets from cold hardware to </a:t>
            </a:r>
            <a:r>
              <a:rPr lang="en-GB" sz="2800" b="0" strike="noStrike" spc="-1" dirty="0" err="1">
                <a:solidFill>
                  <a:srgbClr val="000000"/>
                </a:solidFill>
                <a:latin typeface="Trebuchet MS" panose="020B0703020202090204" pitchFamily="34" charset="0"/>
              </a:rPr>
              <a:t>Ceph</a:t>
            </a:r>
            <a:r>
              <a:rPr lang="en-GB" sz="2800" b="0" strike="noStrike" spc="-1" dirty="0">
                <a:solidFill>
                  <a:srgbClr val="000000"/>
                </a:solidFill>
                <a:latin typeface="Trebuchet MS" panose="020B0703020202090204" pitchFamily="34" charset="0"/>
              </a:rPr>
              <a:t> store</a:t>
            </a:r>
          </a:p>
          <a:p>
            <a:pPr marL="406080" indent="-304560">
              <a:spcAft>
                <a:spcPts val="1431"/>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406080" indent="-30456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AS112 website automation and re-vamp, funded by ARIN</a:t>
            </a:r>
          </a:p>
          <a:p>
            <a:pPr marL="406080" indent="-304560">
              <a:spcAft>
                <a:spcPts val="1431"/>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406080" indent="-30456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Commission new routers at Fremont and Ottawa sites</a:t>
            </a:r>
          </a:p>
        </p:txBody>
      </p:sp>
      <p:pic>
        <p:nvPicPr>
          <p:cNvPr id="4" name="Picture 3">
            <a:extLst>
              <a:ext uri="{FF2B5EF4-FFF2-40B4-BE49-F238E27FC236}">
                <a16:creationId xmlns:a16="http://schemas.microsoft.com/office/drawing/2014/main" id="{D7C45BFD-C081-ED8F-E04A-87202E609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3863544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8D6-5C8E-D5BB-9175-A6F78C55D94E}"/>
              </a:ext>
            </a:extLst>
          </p:cNvPr>
          <p:cNvSpPr>
            <a:spLocks noGrp="1"/>
          </p:cNvSpPr>
          <p:nvPr>
            <p:ph type="title"/>
          </p:nvPr>
        </p:nvSpPr>
        <p:spPr/>
        <p:txBody>
          <a:bodyPr>
            <a:normAutofit fontScale="90000"/>
          </a:bodyPr>
          <a:lstStyle/>
          <a:p>
            <a:r>
              <a:rPr lang="en-US" dirty="0"/>
              <a:t>Work in Progress</a:t>
            </a:r>
          </a:p>
        </p:txBody>
      </p:sp>
      <p:sp>
        <p:nvSpPr>
          <p:cNvPr id="3" name="Content Placeholder 2">
            <a:extLst>
              <a:ext uri="{FF2B5EF4-FFF2-40B4-BE49-F238E27FC236}">
                <a16:creationId xmlns:a16="http://schemas.microsoft.com/office/drawing/2014/main" id="{060E5EC5-D92B-78ED-C27B-3D29130F6D20}"/>
              </a:ext>
            </a:extLst>
          </p:cNvPr>
          <p:cNvSpPr>
            <a:spLocks noGrp="1"/>
          </p:cNvSpPr>
          <p:nvPr>
            <p:ph idx="1"/>
          </p:nvPr>
        </p:nvSpPr>
        <p:spPr/>
        <p:txBody>
          <a:bodyPr>
            <a:normAutofit/>
          </a:bodyPr>
          <a:lstStyle/>
          <a:p>
            <a:pPr marL="432000" indent="-324000">
              <a:spcAft>
                <a:spcPts val="1434"/>
              </a:spcAft>
              <a:buClr>
                <a:srgbClr val="000000"/>
              </a:buClr>
              <a:buSzPct val="45000"/>
              <a:buFont typeface="Wingdings" charset="2"/>
              <a:buChar char=""/>
            </a:pPr>
            <a:endParaRPr lang="en-GB" sz="2800" b="0" strike="noStrike" spc="-1" dirty="0">
              <a:solidFill>
                <a:srgbClr val="000000"/>
              </a:solidFill>
              <a:latin typeface="Source Sans Pro"/>
            </a:endParaRPr>
          </a:p>
          <a:p>
            <a:pPr marL="406080" indent="-30456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Annual General Meeting 12</a:t>
            </a:r>
            <a:r>
              <a:rPr lang="en-GB" sz="2800" b="0" strike="noStrike" spc="-1" baseline="33000" dirty="0">
                <a:solidFill>
                  <a:srgbClr val="000000"/>
                </a:solidFill>
                <a:latin typeface="Trebuchet MS" panose="020B0703020202090204" pitchFamily="34" charset="0"/>
              </a:rPr>
              <a:t>th</a:t>
            </a:r>
            <a:r>
              <a:rPr lang="en-GB" sz="2800" b="0" strike="noStrike" spc="-1" dirty="0">
                <a:solidFill>
                  <a:srgbClr val="000000"/>
                </a:solidFill>
                <a:latin typeface="Trebuchet MS" panose="020B0703020202090204" pitchFamily="34" charset="0"/>
              </a:rPr>
              <a:t> October (online)</a:t>
            </a:r>
          </a:p>
          <a:p>
            <a:pPr marL="406080" indent="-304560">
              <a:spcAft>
                <a:spcPts val="1431"/>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406080" indent="-30456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OARC 42 8</a:t>
            </a:r>
            <a:r>
              <a:rPr lang="en-GB" sz="2800" b="0" strike="noStrike" spc="-1" baseline="30000" dirty="0">
                <a:solidFill>
                  <a:srgbClr val="000000"/>
                </a:solidFill>
                <a:latin typeface="Trebuchet MS" panose="020B0703020202090204" pitchFamily="34" charset="0"/>
              </a:rPr>
              <a:t>th</a:t>
            </a:r>
            <a:r>
              <a:rPr lang="en-GB" sz="2800" b="0" strike="noStrike" spc="-1" dirty="0">
                <a:solidFill>
                  <a:srgbClr val="000000"/>
                </a:solidFill>
                <a:latin typeface="Trebuchet MS" panose="020B0703020202090204" pitchFamily="34" charset="0"/>
              </a:rPr>
              <a:t> &amp; 9</a:t>
            </a:r>
            <a:r>
              <a:rPr lang="en-GB" sz="2800" b="0" strike="noStrike" spc="-1" baseline="30000" dirty="0">
                <a:solidFill>
                  <a:srgbClr val="000000"/>
                </a:solidFill>
                <a:latin typeface="Trebuchet MS" panose="020B0703020202090204" pitchFamily="34" charset="0"/>
              </a:rPr>
              <a:t>th</a:t>
            </a:r>
            <a:r>
              <a:rPr lang="en-GB" sz="2800" b="0" strike="noStrike" spc="-1" dirty="0">
                <a:solidFill>
                  <a:srgbClr val="000000"/>
                </a:solidFill>
                <a:latin typeface="Trebuchet MS" panose="020B0703020202090204" pitchFamily="34" charset="0"/>
              </a:rPr>
              <a:t> February 2024, Charlotte, NC, USA</a:t>
            </a:r>
          </a:p>
          <a:p>
            <a:pPr marL="406080" indent="-304560">
              <a:spcAft>
                <a:spcPts val="1431"/>
              </a:spcAft>
              <a:buClr>
                <a:srgbClr val="000000"/>
              </a:buClr>
              <a:buSzPct val="45000"/>
              <a:buFont typeface="Wingdings" charset="2"/>
              <a:buChar char=""/>
            </a:pPr>
            <a:endParaRPr lang="en-GB" sz="2800" b="0" strike="noStrike" spc="-1" dirty="0">
              <a:solidFill>
                <a:srgbClr val="000000"/>
              </a:solidFill>
              <a:latin typeface="Trebuchet MS" panose="020B0703020202090204" pitchFamily="34" charset="0"/>
            </a:endParaRPr>
          </a:p>
          <a:p>
            <a:pPr marL="406080" indent="-304560">
              <a:spcAft>
                <a:spcPts val="1431"/>
              </a:spcAft>
              <a:buClr>
                <a:srgbClr val="000000"/>
              </a:buClr>
              <a:buSzPct val="45000"/>
              <a:buFont typeface="Wingdings" charset="2"/>
              <a:buChar char=""/>
            </a:pPr>
            <a:r>
              <a:rPr lang="en-GB" sz="2800" b="0" strike="noStrike" spc="-1" dirty="0">
                <a:solidFill>
                  <a:srgbClr val="000000"/>
                </a:solidFill>
                <a:latin typeface="Trebuchet MS" panose="020B0703020202090204" pitchFamily="34" charset="0"/>
              </a:rPr>
              <a:t>Leadership handover between Sep and end-Dec 2023</a:t>
            </a:r>
          </a:p>
        </p:txBody>
      </p:sp>
      <p:pic>
        <p:nvPicPr>
          <p:cNvPr id="4" name="Picture 3">
            <a:extLst>
              <a:ext uri="{FF2B5EF4-FFF2-40B4-BE49-F238E27FC236}">
                <a16:creationId xmlns:a16="http://schemas.microsoft.com/office/drawing/2014/main" id="{8691DD3C-1EEA-8085-E89C-BCF279EBF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2677429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2600-F459-3A73-DC65-CD2DD129152A}"/>
              </a:ext>
            </a:extLst>
          </p:cNvPr>
          <p:cNvSpPr>
            <a:spLocks noGrp="1"/>
          </p:cNvSpPr>
          <p:nvPr>
            <p:ph type="title"/>
          </p:nvPr>
        </p:nvSpPr>
        <p:spPr>
          <a:xfrm>
            <a:off x="838200" y="204066"/>
            <a:ext cx="10515600" cy="608268"/>
          </a:xfrm>
        </p:spPr>
        <p:txBody>
          <a:bodyPr>
            <a:normAutofit fontScale="90000"/>
          </a:bodyPr>
          <a:lstStyle/>
          <a:p>
            <a:r>
              <a:rPr lang="en-US" dirty="0"/>
              <a:t>2022 – 2023 Board</a:t>
            </a:r>
          </a:p>
        </p:txBody>
      </p:sp>
      <p:sp>
        <p:nvSpPr>
          <p:cNvPr id="3" name="Content Placeholder 2">
            <a:extLst>
              <a:ext uri="{FF2B5EF4-FFF2-40B4-BE49-F238E27FC236}">
                <a16:creationId xmlns:a16="http://schemas.microsoft.com/office/drawing/2014/main" id="{A191892C-9D20-B07D-6A44-A78E9AA27379}"/>
              </a:ext>
            </a:extLst>
          </p:cNvPr>
          <p:cNvSpPr>
            <a:spLocks noGrp="1"/>
          </p:cNvSpPr>
          <p:nvPr>
            <p:ph idx="1"/>
          </p:nvPr>
        </p:nvSpPr>
        <p:spPr/>
        <p:txBody>
          <a:bodyPr>
            <a:normAutofit fontScale="92500" lnSpcReduction="10000"/>
          </a:bodyPr>
          <a:lstStyle/>
          <a:p>
            <a:pPr lvl="1"/>
            <a:r>
              <a:rPr lang="en-US" sz="3000" dirty="0"/>
              <a:t>Joe Abley </a:t>
            </a:r>
            <a:r>
              <a:rPr lang="en-US" sz="3000" i="1" dirty="0"/>
              <a:t>(Treasurer)</a:t>
            </a:r>
          </a:p>
          <a:p>
            <a:pPr lvl="1"/>
            <a:endParaRPr lang="en-US" sz="3000" i="1" dirty="0"/>
          </a:p>
          <a:p>
            <a:pPr lvl="1"/>
            <a:r>
              <a:rPr lang="en-US" sz="3000" dirty="0"/>
              <a:t>Ray Bellis </a:t>
            </a:r>
            <a:r>
              <a:rPr lang="en-US" sz="3000" i="1" dirty="0"/>
              <a:t>(PC Liaison)</a:t>
            </a:r>
          </a:p>
          <a:p>
            <a:pPr lvl="1"/>
            <a:endParaRPr lang="en-US" sz="3000" dirty="0"/>
          </a:p>
          <a:p>
            <a:pPr lvl="1"/>
            <a:r>
              <a:rPr lang="en-US" sz="3000" dirty="0"/>
              <a:t>João Damas</a:t>
            </a:r>
          </a:p>
          <a:p>
            <a:pPr lvl="1"/>
            <a:endParaRPr lang="en-US" sz="3000" dirty="0"/>
          </a:p>
          <a:p>
            <a:pPr lvl="1"/>
            <a:r>
              <a:rPr lang="en-US" sz="3000" dirty="0"/>
              <a:t>Paul Ebersman</a:t>
            </a:r>
          </a:p>
          <a:p>
            <a:pPr lvl="1"/>
            <a:endParaRPr lang="en-US" sz="3000" dirty="0"/>
          </a:p>
          <a:p>
            <a:pPr lvl="1"/>
            <a:r>
              <a:rPr lang="en-US" sz="3000" dirty="0" err="1"/>
              <a:t>Shumon</a:t>
            </a:r>
            <a:r>
              <a:rPr lang="en-US" sz="3000" dirty="0"/>
              <a:t> </a:t>
            </a:r>
            <a:r>
              <a:rPr lang="en-US" sz="3000" dirty="0" err="1"/>
              <a:t>Huque</a:t>
            </a:r>
            <a:endParaRPr lang="en-US" sz="3000" dirty="0"/>
          </a:p>
          <a:p>
            <a:pPr lvl="1"/>
            <a:endParaRPr lang="en-US" sz="3000" dirty="0"/>
          </a:p>
          <a:p>
            <a:pPr lvl="1"/>
            <a:r>
              <a:rPr lang="en-US" sz="3000" dirty="0"/>
              <a:t>Benno </a:t>
            </a:r>
            <a:r>
              <a:rPr lang="en-US" sz="3000" dirty="0" err="1"/>
              <a:t>Overeinder</a:t>
            </a:r>
            <a:r>
              <a:rPr lang="en-US" sz="3000" dirty="0"/>
              <a:t> </a:t>
            </a:r>
            <a:r>
              <a:rPr lang="en-US" sz="3000" i="1" dirty="0"/>
              <a:t>(Chair)</a:t>
            </a:r>
          </a:p>
        </p:txBody>
      </p:sp>
      <p:pic>
        <p:nvPicPr>
          <p:cNvPr id="4" name="Picture 3">
            <a:extLst>
              <a:ext uri="{FF2B5EF4-FFF2-40B4-BE49-F238E27FC236}">
                <a16:creationId xmlns:a16="http://schemas.microsoft.com/office/drawing/2014/main" id="{86AC9930-A710-EA96-6133-D8248E179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281465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blue and black logo&#10;&#10;Description automatically generated">
            <a:extLst>
              <a:ext uri="{FF2B5EF4-FFF2-40B4-BE49-F238E27FC236}">
                <a16:creationId xmlns:a16="http://schemas.microsoft.com/office/drawing/2014/main" id="{7CE84211-B88A-68C1-2A27-A8B9C720A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68" y="675469"/>
            <a:ext cx="5505402" cy="2188398"/>
          </a:xfrm>
          <a:prstGeom prst="rect">
            <a:avLst/>
          </a:prstGeom>
        </p:spPr>
      </p:pic>
      <p:cxnSp>
        <p:nvCxnSpPr>
          <p:cNvPr id="18" name="Straight Connector 17">
            <a:extLst>
              <a:ext uri="{FF2B5EF4-FFF2-40B4-BE49-F238E27FC236}">
                <a16:creationId xmlns:a16="http://schemas.microsoft.com/office/drawing/2014/main" id="{B817B4B8-5E01-4B44-BC25-876D56C121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0"/>
            <a:ext cx="0" cy="3200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logo with yellow dots&#10;&#10;Description automatically generated">
            <a:extLst>
              <a:ext uri="{FF2B5EF4-FFF2-40B4-BE49-F238E27FC236}">
                <a16:creationId xmlns:a16="http://schemas.microsoft.com/office/drawing/2014/main" id="{DA65C6E7-2D6E-A71F-636B-1981227A9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203" y="973674"/>
            <a:ext cx="4663066" cy="2622975"/>
          </a:xfrm>
          <a:prstGeom prst="rect">
            <a:avLst/>
          </a:prstGeom>
        </p:spPr>
      </p:pic>
      <p:cxnSp>
        <p:nvCxnSpPr>
          <p:cNvPr id="20" name="Straight Connector 19">
            <a:extLst>
              <a:ext uri="{FF2B5EF4-FFF2-40B4-BE49-F238E27FC236}">
                <a16:creationId xmlns:a16="http://schemas.microsoft.com/office/drawing/2014/main" id="{D683D1A4-93E5-4A4D-B103-8223A220EB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21742"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0E8ABF4-C289-489E-BEFB-3077F9D9C7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52330"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989CFA0-35DD-4943-B365-488C66B9B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3609790" y="3197412"/>
            <a:ext cx="4956048"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88AD040-1A2B-4FB4-A345-7B9F3E5ED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994133"/>
            <a:ext cx="3602736"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23B704A-724B-41D6-8F33-76939E727D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534400" y="3994133"/>
            <a:ext cx="3657600"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C1CB062-76CF-2EE9-A7CE-811711C0C5DF}"/>
              </a:ext>
            </a:extLst>
          </p:cNvPr>
          <p:cNvPicPr>
            <a:picLocks noChangeAspect="1"/>
          </p:cNvPicPr>
          <p:nvPr/>
        </p:nvPicPr>
        <p:blipFill>
          <a:blip r:embed="rId4"/>
          <a:stretch>
            <a:fillRect/>
          </a:stretch>
        </p:blipFill>
        <p:spPr>
          <a:xfrm>
            <a:off x="921698" y="4581000"/>
            <a:ext cx="1757768" cy="1564863"/>
          </a:xfrm>
          <a:prstGeom prst="rect">
            <a:avLst/>
          </a:prstGeom>
        </p:spPr>
      </p:pic>
      <p:pic>
        <p:nvPicPr>
          <p:cNvPr id="7" name="Picture 6" descr="A blue and grey logo with white text&#10;&#10;Description automatically generated">
            <a:extLst>
              <a:ext uri="{FF2B5EF4-FFF2-40B4-BE49-F238E27FC236}">
                <a16:creationId xmlns:a16="http://schemas.microsoft.com/office/drawing/2014/main" id="{AAFE5A6F-2222-00BD-5333-20F7CF0217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7901" y="4772813"/>
            <a:ext cx="1896014" cy="1185008"/>
          </a:xfrm>
          <a:prstGeom prst="rect">
            <a:avLst/>
          </a:prstGeom>
        </p:spPr>
      </p:pic>
      <p:pic>
        <p:nvPicPr>
          <p:cNvPr id="10" name="Picture 9" descr="A blue logo with a black background&#10;&#10;Description automatically generated">
            <a:extLst>
              <a:ext uri="{FF2B5EF4-FFF2-40B4-BE49-F238E27FC236}">
                <a16:creationId xmlns:a16="http://schemas.microsoft.com/office/drawing/2014/main" id="{B2DBCF24-3F5B-0299-F7F9-B997D65C5E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0475" y="3657601"/>
            <a:ext cx="3611049" cy="2897867"/>
          </a:xfrm>
          <a:prstGeom prst="rect">
            <a:avLst/>
          </a:prstGeom>
        </p:spPr>
      </p:pic>
    </p:spTree>
    <p:extLst>
      <p:ext uri="{BB962C8B-B14F-4D97-AF65-F5344CB8AC3E}">
        <p14:creationId xmlns:p14="http://schemas.microsoft.com/office/powerpoint/2010/main" val="331758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2600-F459-3A73-DC65-CD2DD129152A}"/>
              </a:ext>
            </a:extLst>
          </p:cNvPr>
          <p:cNvSpPr>
            <a:spLocks noGrp="1"/>
          </p:cNvSpPr>
          <p:nvPr>
            <p:ph type="title"/>
          </p:nvPr>
        </p:nvSpPr>
        <p:spPr>
          <a:xfrm>
            <a:off x="838200" y="204066"/>
            <a:ext cx="10515600" cy="608268"/>
          </a:xfrm>
        </p:spPr>
        <p:txBody>
          <a:bodyPr>
            <a:normAutofit fontScale="90000"/>
          </a:bodyPr>
          <a:lstStyle/>
          <a:p>
            <a:r>
              <a:rPr lang="en-US" dirty="0"/>
              <a:t>Board Elections</a:t>
            </a:r>
          </a:p>
        </p:txBody>
      </p:sp>
      <p:sp>
        <p:nvSpPr>
          <p:cNvPr id="3" name="Content Placeholder 2">
            <a:extLst>
              <a:ext uri="{FF2B5EF4-FFF2-40B4-BE49-F238E27FC236}">
                <a16:creationId xmlns:a16="http://schemas.microsoft.com/office/drawing/2014/main" id="{A191892C-9D20-B07D-6A44-A78E9AA27379}"/>
              </a:ext>
            </a:extLst>
          </p:cNvPr>
          <p:cNvSpPr>
            <a:spLocks noGrp="1"/>
          </p:cNvSpPr>
          <p:nvPr>
            <p:ph idx="1"/>
          </p:nvPr>
        </p:nvSpPr>
        <p:spPr/>
        <p:txBody>
          <a:bodyPr>
            <a:normAutofit fontScale="92500" lnSpcReduction="10000"/>
          </a:bodyPr>
          <a:lstStyle/>
          <a:p>
            <a:pPr marL="431640" indent="-324000">
              <a:lnSpc>
                <a:spcPct val="93000"/>
              </a:lnSpc>
              <a:spcAft>
                <a:spcPts val="1423"/>
              </a:spcAft>
              <a:buClr>
                <a:srgbClr val="000000"/>
              </a:buClr>
              <a:buSzPct val="45000"/>
              <a:buFont typeface="Wingdings" charset="2"/>
              <a:buChar char=""/>
            </a:pPr>
            <a:r>
              <a:rPr lang="en-US" sz="3000" b="0" strike="noStrike" spc="-1" dirty="0">
                <a:solidFill>
                  <a:srgbClr val="000000"/>
                </a:solidFill>
                <a:latin typeface="Trebuchet MS" panose="020B0703020202090204" pitchFamily="34" charset="0"/>
              </a:rPr>
              <a:t>Board elections will take place around 2023 AGM on 12</a:t>
            </a:r>
            <a:r>
              <a:rPr lang="en-US" sz="3000" b="0" strike="noStrike" spc="-1" baseline="33000" dirty="0">
                <a:solidFill>
                  <a:srgbClr val="000000"/>
                </a:solidFill>
                <a:latin typeface="Trebuchet MS" panose="020B0703020202090204" pitchFamily="34" charset="0"/>
              </a:rPr>
              <a:t>th</a:t>
            </a:r>
            <a:r>
              <a:rPr lang="en-US" sz="3000" b="0" strike="noStrike" spc="-1" dirty="0">
                <a:solidFill>
                  <a:srgbClr val="000000"/>
                </a:solidFill>
                <a:latin typeface="Trebuchet MS" panose="020B0703020202090204" pitchFamily="34" charset="0"/>
              </a:rPr>
              <a:t> Oct</a:t>
            </a:r>
            <a:endParaRPr lang="en-GB" sz="3000" b="0" strike="noStrike" spc="-1" dirty="0">
              <a:solidFill>
                <a:srgbClr val="000000"/>
              </a:solidFill>
              <a:latin typeface="Trebuchet MS" panose="020B0703020202090204" pitchFamily="34" charset="0"/>
            </a:endParaRPr>
          </a:p>
          <a:p>
            <a:pPr marL="431640" indent="-324000">
              <a:lnSpc>
                <a:spcPct val="93000"/>
              </a:lnSpc>
              <a:spcAft>
                <a:spcPts val="1423"/>
              </a:spcAft>
              <a:buClr>
                <a:srgbClr val="000000"/>
              </a:buClr>
              <a:buSzPct val="45000"/>
              <a:buFont typeface="Wingdings" charset="2"/>
              <a:buChar char=""/>
            </a:pPr>
            <a:endParaRPr lang="en-US" sz="3000" b="0" strike="noStrike" spc="-1" dirty="0">
              <a:solidFill>
                <a:srgbClr val="000000"/>
              </a:solidFill>
              <a:latin typeface="Trebuchet MS" panose="020B0703020202090204" pitchFamily="34" charset="0"/>
            </a:endParaRPr>
          </a:p>
          <a:p>
            <a:pPr marL="431640" indent="-324000">
              <a:lnSpc>
                <a:spcPct val="93000"/>
              </a:lnSpc>
              <a:spcAft>
                <a:spcPts val="1423"/>
              </a:spcAft>
              <a:buClr>
                <a:srgbClr val="000000"/>
              </a:buClr>
              <a:buSzPct val="45000"/>
              <a:buFont typeface="Wingdings" charset="2"/>
              <a:buChar char=""/>
            </a:pPr>
            <a:r>
              <a:rPr lang="en-US" sz="3000" spc="-1" dirty="0">
                <a:solidFill>
                  <a:srgbClr val="000000"/>
                </a:solidFill>
                <a:latin typeface="Trebuchet MS" panose="020B0703020202090204" pitchFamily="34" charset="0"/>
              </a:rPr>
              <a:t>S</a:t>
            </a:r>
            <a:r>
              <a:rPr lang="en-US" sz="3000" b="0" strike="noStrike" spc="-1" dirty="0">
                <a:solidFill>
                  <a:srgbClr val="000000"/>
                </a:solidFill>
                <a:latin typeface="Trebuchet MS" panose="020B0703020202090204" pitchFamily="34" charset="0"/>
              </a:rPr>
              <a:t>eeking </a:t>
            </a:r>
            <a:r>
              <a:rPr lang="en-US" sz="3000" b="1" strike="noStrike" spc="-1" dirty="0">
                <a:solidFill>
                  <a:srgbClr val="000000"/>
                </a:solidFill>
                <a:latin typeface="Trebuchet MS" panose="020B0703020202090204" pitchFamily="34" charset="0"/>
              </a:rPr>
              <a:t>four</a:t>
            </a:r>
            <a:r>
              <a:rPr lang="en-US" sz="3000" b="0" strike="noStrike" spc="-1" dirty="0">
                <a:solidFill>
                  <a:srgbClr val="000000"/>
                </a:solidFill>
                <a:latin typeface="Trebuchet MS" panose="020B0703020202090204" pitchFamily="34" charset="0"/>
              </a:rPr>
              <a:t> candidates for 2023-24 Board</a:t>
            </a:r>
            <a:endParaRPr lang="en-GB" sz="3000" b="0" strike="noStrike" spc="-1" dirty="0">
              <a:solidFill>
                <a:srgbClr val="000000"/>
              </a:solidFill>
              <a:latin typeface="Trebuchet MS" panose="020B0703020202090204" pitchFamily="34" charset="0"/>
            </a:endParaRPr>
          </a:p>
          <a:p>
            <a:pPr marL="742680" lvl="1" indent="-285480">
              <a:lnSpc>
                <a:spcPct val="93000"/>
              </a:lnSpc>
              <a:spcAft>
                <a:spcPts val="1145"/>
              </a:spcAft>
              <a:buClr>
                <a:srgbClr val="000000"/>
              </a:buClr>
              <a:buFont typeface="Times New Roman"/>
              <a:buChar char="–"/>
            </a:pPr>
            <a:r>
              <a:rPr lang="en-US" sz="2600" b="0" strike="noStrike" spc="-1" dirty="0">
                <a:solidFill>
                  <a:srgbClr val="000000"/>
                </a:solidFill>
                <a:latin typeface="Trebuchet MS" panose="020B0703020202090204" pitchFamily="34" charset="0"/>
              </a:rPr>
              <a:t>three for 2-year terms, one for a 1-year term</a:t>
            </a:r>
          </a:p>
          <a:p>
            <a:pPr marL="742680" lvl="1" indent="-285480">
              <a:lnSpc>
                <a:spcPct val="93000"/>
              </a:lnSpc>
              <a:spcAft>
                <a:spcPts val="1145"/>
              </a:spcAft>
              <a:buClr>
                <a:srgbClr val="000000"/>
              </a:buClr>
              <a:buFont typeface="Times New Roman"/>
              <a:buChar char="–"/>
            </a:pPr>
            <a:endParaRPr lang="en-GB" sz="2800" b="0" strike="noStrike" spc="-1" dirty="0">
              <a:solidFill>
                <a:srgbClr val="000000"/>
              </a:solidFill>
              <a:latin typeface="Source Sans Pro"/>
            </a:endParaRPr>
          </a:p>
          <a:p>
            <a:pPr marL="431640" indent="-324000">
              <a:lnSpc>
                <a:spcPct val="93000"/>
              </a:lnSpc>
              <a:spcAft>
                <a:spcPts val="1423"/>
              </a:spcAft>
              <a:buClr>
                <a:srgbClr val="000000"/>
              </a:buClr>
              <a:buSzPct val="45000"/>
              <a:buFont typeface="Wingdings" charset="2"/>
              <a:buChar char=""/>
            </a:pPr>
            <a:r>
              <a:rPr lang="en-US" sz="3000" b="0" strike="noStrike" spc="-1" dirty="0">
                <a:solidFill>
                  <a:srgbClr val="000000"/>
                </a:solidFill>
                <a:latin typeface="Trebuchet MS" panose="020B0703020202090204" pitchFamily="34" charset="0"/>
              </a:rPr>
              <a:t>Nominations to &lt;board2023@dns-oarc.net&gt; by 10</a:t>
            </a:r>
            <a:r>
              <a:rPr lang="en-US" sz="3000" b="0" strike="noStrike" spc="-1" baseline="33000" dirty="0">
                <a:solidFill>
                  <a:srgbClr val="000000"/>
                </a:solidFill>
                <a:latin typeface="Trebuchet MS" panose="020B0703020202090204" pitchFamily="34" charset="0"/>
              </a:rPr>
              <a:t>th</a:t>
            </a:r>
            <a:r>
              <a:rPr lang="en-US" sz="3000" b="0" strike="noStrike" spc="-1" dirty="0">
                <a:solidFill>
                  <a:srgbClr val="000000"/>
                </a:solidFill>
                <a:latin typeface="Trebuchet MS" panose="020B0703020202090204" pitchFamily="34" charset="0"/>
              </a:rPr>
              <a:t> September</a:t>
            </a:r>
            <a:endParaRPr lang="en-GB" sz="3000" b="0" strike="noStrike" spc="-1" dirty="0">
              <a:solidFill>
                <a:srgbClr val="000000"/>
              </a:solidFill>
              <a:latin typeface="Trebuchet MS" panose="020B0703020202090204" pitchFamily="34" charset="0"/>
            </a:endParaRPr>
          </a:p>
          <a:p>
            <a:pPr marL="431640" indent="-324000">
              <a:lnSpc>
                <a:spcPct val="93000"/>
              </a:lnSpc>
              <a:spcAft>
                <a:spcPts val="1423"/>
              </a:spcAft>
              <a:buClr>
                <a:srgbClr val="000000"/>
              </a:buClr>
              <a:buSzPct val="45000"/>
              <a:buFont typeface="Wingdings" charset="2"/>
              <a:buChar char=""/>
            </a:pPr>
            <a:endParaRPr lang="en-US" sz="3000" b="0" strike="noStrike" spc="-1" dirty="0">
              <a:solidFill>
                <a:srgbClr val="000000"/>
              </a:solidFill>
              <a:latin typeface="Trebuchet MS" panose="020B0703020202090204" pitchFamily="34" charset="0"/>
            </a:endParaRPr>
          </a:p>
          <a:p>
            <a:pPr marL="431640" indent="-324000">
              <a:lnSpc>
                <a:spcPct val="93000"/>
              </a:lnSpc>
              <a:spcAft>
                <a:spcPts val="1423"/>
              </a:spcAft>
              <a:buClr>
                <a:srgbClr val="000000"/>
              </a:buClr>
              <a:buSzPct val="45000"/>
              <a:buFont typeface="Wingdings" charset="2"/>
              <a:buChar char=""/>
            </a:pPr>
            <a:r>
              <a:rPr lang="en-US" sz="3000" b="0" strike="noStrike" spc="-1" dirty="0">
                <a:solidFill>
                  <a:srgbClr val="000000"/>
                </a:solidFill>
                <a:latin typeface="Trebuchet MS" panose="020B0703020202090204" pitchFamily="34" charset="0"/>
              </a:rPr>
              <a:t>More information </a:t>
            </a:r>
            <a:r>
              <a:rPr lang="en-US" sz="3000" b="0" i="1" strike="noStrike" spc="-1" dirty="0">
                <a:solidFill>
                  <a:srgbClr val="2E3193"/>
                </a:solidFill>
                <a:latin typeface="Trebuchet MS" panose="020B0703020202090204" pitchFamily="34" charset="0"/>
              </a:rPr>
              <a:t>https://</a:t>
            </a:r>
            <a:r>
              <a:rPr lang="en-US" sz="3000" b="0" i="1" strike="noStrike" spc="-1" dirty="0" err="1">
                <a:solidFill>
                  <a:srgbClr val="2E3193"/>
                </a:solidFill>
                <a:latin typeface="Trebuchet MS" panose="020B0703020202090204" pitchFamily="34" charset="0"/>
              </a:rPr>
              <a:t>www.dns-oarc.net</a:t>
            </a:r>
            <a:r>
              <a:rPr lang="en-US" sz="3000" b="0" i="1" strike="noStrike" spc="-1" dirty="0">
                <a:solidFill>
                  <a:srgbClr val="2E3193"/>
                </a:solidFill>
                <a:latin typeface="Trebuchet MS" panose="020B0703020202090204" pitchFamily="34" charset="0"/>
              </a:rPr>
              <a:t>/</a:t>
            </a:r>
            <a:r>
              <a:rPr lang="en-US" sz="3000" b="0" i="1" strike="noStrike" spc="-1" dirty="0" err="1">
                <a:solidFill>
                  <a:srgbClr val="2E3193"/>
                </a:solidFill>
                <a:latin typeface="Trebuchet MS" panose="020B0703020202090204" pitchFamily="34" charset="0"/>
              </a:rPr>
              <a:t>oarc</a:t>
            </a:r>
            <a:r>
              <a:rPr lang="en-US" sz="3000" b="0" i="1" strike="noStrike" spc="-1" dirty="0">
                <a:solidFill>
                  <a:srgbClr val="2E3193"/>
                </a:solidFill>
                <a:latin typeface="Trebuchet MS" panose="020B0703020202090204" pitchFamily="34" charset="0"/>
              </a:rPr>
              <a:t>/agm-2023</a:t>
            </a:r>
            <a:endParaRPr lang="en-US" sz="3000" i="1" dirty="0">
              <a:solidFill>
                <a:srgbClr val="2E3193"/>
              </a:solidFill>
              <a:latin typeface="Trebuchet MS" panose="020B0703020202090204" pitchFamily="34" charset="0"/>
            </a:endParaRPr>
          </a:p>
        </p:txBody>
      </p:sp>
      <p:pic>
        <p:nvPicPr>
          <p:cNvPr id="4" name="Picture 3">
            <a:extLst>
              <a:ext uri="{FF2B5EF4-FFF2-40B4-BE49-F238E27FC236}">
                <a16:creationId xmlns:a16="http://schemas.microsoft.com/office/drawing/2014/main" id="{A816F8D0-1831-A582-705C-ED1F83FCA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2586604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2600-F459-3A73-DC65-CD2DD129152A}"/>
              </a:ext>
            </a:extLst>
          </p:cNvPr>
          <p:cNvSpPr>
            <a:spLocks noGrp="1"/>
          </p:cNvSpPr>
          <p:nvPr>
            <p:ph type="title"/>
          </p:nvPr>
        </p:nvSpPr>
        <p:spPr>
          <a:xfrm>
            <a:off x="838200" y="204066"/>
            <a:ext cx="10515600" cy="608268"/>
          </a:xfrm>
        </p:spPr>
        <p:txBody>
          <a:bodyPr>
            <a:normAutofit fontScale="90000"/>
          </a:bodyPr>
          <a:lstStyle/>
          <a:p>
            <a:r>
              <a:rPr lang="en-US" dirty="0"/>
              <a:t>2023 </a:t>
            </a:r>
            <a:r>
              <a:rPr lang="en-US" dirty="0" err="1"/>
              <a:t>Programme</a:t>
            </a:r>
            <a:r>
              <a:rPr lang="en-US" dirty="0"/>
              <a:t> Committee</a:t>
            </a:r>
          </a:p>
        </p:txBody>
      </p:sp>
      <p:sp>
        <p:nvSpPr>
          <p:cNvPr id="3" name="Content Placeholder 2">
            <a:extLst>
              <a:ext uri="{FF2B5EF4-FFF2-40B4-BE49-F238E27FC236}">
                <a16:creationId xmlns:a16="http://schemas.microsoft.com/office/drawing/2014/main" id="{A191892C-9D20-B07D-6A44-A78E9AA27379}"/>
              </a:ext>
            </a:extLst>
          </p:cNvPr>
          <p:cNvSpPr>
            <a:spLocks noGrp="1"/>
          </p:cNvSpPr>
          <p:nvPr>
            <p:ph idx="1"/>
          </p:nvPr>
        </p:nvSpPr>
        <p:spPr/>
        <p:txBody>
          <a:bodyPr>
            <a:noAutofit/>
          </a:bodyPr>
          <a:lstStyle/>
          <a:p>
            <a:pPr marL="457200" lvl="1" indent="0">
              <a:buNone/>
            </a:pPr>
            <a:endParaRPr lang="en-US" sz="2800" dirty="0"/>
          </a:p>
          <a:p>
            <a:pPr lvl="1"/>
            <a:r>
              <a:rPr lang="en-US" sz="2800" dirty="0"/>
              <a:t>Pallavi Aras </a:t>
            </a:r>
            <a:r>
              <a:rPr lang="en-US" sz="2800" i="1" dirty="0"/>
              <a:t>(Chair)</a:t>
            </a:r>
          </a:p>
          <a:p>
            <a:pPr lvl="1"/>
            <a:r>
              <a:rPr lang="en-US" sz="2800" dirty="0"/>
              <a:t>Manu Bretelle</a:t>
            </a:r>
          </a:p>
          <a:p>
            <a:pPr lvl="1"/>
            <a:r>
              <a:rPr lang="en-US" sz="2800" dirty="0"/>
              <a:t>Petr </a:t>
            </a:r>
            <a:r>
              <a:rPr lang="en-US" sz="2800" dirty="0" err="1"/>
              <a:t>Špaček</a:t>
            </a:r>
            <a:endParaRPr lang="en-US" sz="2800" dirty="0"/>
          </a:p>
          <a:p>
            <a:pPr lvl="1"/>
            <a:r>
              <a:rPr lang="en-US" sz="2800" dirty="0"/>
              <a:t>Hazel Smith</a:t>
            </a:r>
          </a:p>
          <a:p>
            <a:pPr lvl="1"/>
            <a:r>
              <a:rPr lang="en-US" sz="2800" dirty="0"/>
              <a:t>John Todd</a:t>
            </a:r>
          </a:p>
          <a:p>
            <a:pPr lvl="1"/>
            <a:r>
              <a:rPr lang="en-US" sz="2800" dirty="0"/>
              <a:t>Willem </a:t>
            </a:r>
            <a:r>
              <a:rPr lang="en-US" sz="2800" dirty="0" err="1"/>
              <a:t>Toorop</a:t>
            </a:r>
            <a:endParaRPr lang="en-US" sz="2800" dirty="0"/>
          </a:p>
          <a:p>
            <a:pPr lvl="1"/>
            <a:r>
              <a:rPr lang="en-US" sz="2800" dirty="0"/>
              <a:t>Nils </a:t>
            </a:r>
            <a:r>
              <a:rPr lang="en-US" sz="2800" dirty="0" err="1"/>
              <a:t>Wisiol</a:t>
            </a:r>
            <a:endParaRPr lang="en-US" sz="2800" dirty="0"/>
          </a:p>
          <a:p>
            <a:pPr lvl="1"/>
            <a:r>
              <a:rPr lang="en-US" sz="2800" dirty="0"/>
              <a:t>Suzanne Woolf</a:t>
            </a:r>
          </a:p>
        </p:txBody>
      </p:sp>
      <p:pic>
        <p:nvPicPr>
          <p:cNvPr id="4" name="Picture 3">
            <a:extLst>
              <a:ext uri="{FF2B5EF4-FFF2-40B4-BE49-F238E27FC236}">
                <a16:creationId xmlns:a16="http://schemas.microsoft.com/office/drawing/2014/main" id="{D8B0B071-5E12-B229-5205-BEC74B47A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3651727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2600-F459-3A73-DC65-CD2DD129152A}"/>
              </a:ext>
            </a:extLst>
          </p:cNvPr>
          <p:cNvSpPr>
            <a:spLocks noGrp="1"/>
          </p:cNvSpPr>
          <p:nvPr>
            <p:ph type="title"/>
          </p:nvPr>
        </p:nvSpPr>
        <p:spPr>
          <a:xfrm>
            <a:off x="838200" y="204066"/>
            <a:ext cx="10515600" cy="608268"/>
          </a:xfrm>
        </p:spPr>
        <p:txBody>
          <a:bodyPr>
            <a:normAutofit fontScale="90000"/>
          </a:bodyPr>
          <a:lstStyle/>
          <a:p>
            <a:r>
              <a:rPr lang="en-US" dirty="0"/>
              <a:t>2024 </a:t>
            </a:r>
            <a:r>
              <a:rPr lang="en-US" dirty="0" err="1"/>
              <a:t>Programme</a:t>
            </a:r>
            <a:r>
              <a:rPr lang="en-US" dirty="0"/>
              <a:t> Committee</a:t>
            </a:r>
          </a:p>
        </p:txBody>
      </p:sp>
      <p:sp>
        <p:nvSpPr>
          <p:cNvPr id="3" name="Content Placeholder 2">
            <a:extLst>
              <a:ext uri="{FF2B5EF4-FFF2-40B4-BE49-F238E27FC236}">
                <a16:creationId xmlns:a16="http://schemas.microsoft.com/office/drawing/2014/main" id="{A191892C-9D20-B07D-6A44-A78E9AA27379}"/>
              </a:ext>
            </a:extLst>
          </p:cNvPr>
          <p:cNvSpPr>
            <a:spLocks noGrp="1"/>
          </p:cNvSpPr>
          <p:nvPr>
            <p:ph idx="1"/>
          </p:nvPr>
        </p:nvSpPr>
        <p:spPr/>
        <p:txBody>
          <a:bodyPr/>
          <a:lstStyle/>
          <a:p>
            <a:endParaRPr lang="en-US" dirty="0"/>
          </a:p>
          <a:p>
            <a:pPr marL="742680" lvl="1" indent="-285480">
              <a:lnSpc>
                <a:spcPct val="93000"/>
              </a:lnSpc>
              <a:spcAft>
                <a:spcPts val="1145"/>
              </a:spcAft>
              <a:buClr>
                <a:srgbClr val="000000"/>
              </a:buClr>
              <a:buFont typeface="Symbol" charset="2"/>
              <a:buChar char=""/>
            </a:pPr>
            <a:endParaRPr lang="en-US" sz="2800" b="0" strike="noStrike" spc="-1" dirty="0">
              <a:solidFill>
                <a:srgbClr val="000000"/>
              </a:solidFill>
              <a:latin typeface="Trebuchet MS" panose="020B0703020202090204" pitchFamily="34" charset="0"/>
            </a:endParaRPr>
          </a:p>
          <a:p>
            <a:pPr marL="742680" lvl="1" indent="-285480">
              <a:lnSpc>
                <a:spcPct val="93000"/>
              </a:lnSpc>
              <a:spcAft>
                <a:spcPts val="1145"/>
              </a:spcAft>
              <a:buClr>
                <a:srgbClr val="000000"/>
              </a:buClr>
              <a:buFont typeface="Symbol" charset="2"/>
              <a:buChar char=""/>
            </a:pPr>
            <a:r>
              <a:rPr lang="en-US" sz="2800" b="0" strike="noStrike" spc="-1" dirty="0">
                <a:solidFill>
                  <a:srgbClr val="000000"/>
                </a:solidFill>
                <a:latin typeface="Trebuchet MS" panose="020B0703020202090204" pitchFamily="34" charset="0"/>
              </a:rPr>
              <a:t>Board will select 2024 </a:t>
            </a:r>
            <a:r>
              <a:rPr lang="en-US" sz="2800" b="0" strike="noStrike" spc="-1" dirty="0" err="1">
                <a:solidFill>
                  <a:srgbClr val="000000"/>
                </a:solidFill>
                <a:latin typeface="Trebuchet MS" panose="020B0703020202090204" pitchFamily="34" charset="0"/>
              </a:rPr>
              <a:t>Programme</a:t>
            </a:r>
            <a:r>
              <a:rPr lang="en-US" sz="2800" b="0" strike="noStrike" spc="-1" dirty="0">
                <a:solidFill>
                  <a:srgbClr val="000000"/>
                </a:solidFill>
                <a:latin typeface="Trebuchet MS" panose="020B0703020202090204" pitchFamily="34" charset="0"/>
              </a:rPr>
              <a:t> Committee during Nov 2023</a:t>
            </a:r>
          </a:p>
          <a:p>
            <a:pPr marL="742680" lvl="1" indent="-285480">
              <a:lnSpc>
                <a:spcPct val="93000"/>
              </a:lnSpc>
              <a:spcAft>
                <a:spcPts val="1145"/>
              </a:spcAft>
              <a:buClr>
                <a:srgbClr val="000000"/>
              </a:buClr>
              <a:buFont typeface="Symbol" charset="2"/>
              <a:buChar char=""/>
            </a:pPr>
            <a:endParaRPr lang="en-GB" sz="2800" b="0" strike="noStrike" spc="-1" dirty="0">
              <a:solidFill>
                <a:srgbClr val="000000"/>
              </a:solidFill>
              <a:latin typeface="Trebuchet MS" panose="020B0703020202090204" pitchFamily="34" charset="0"/>
            </a:endParaRPr>
          </a:p>
          <a:p>
            <a:pPr marL="742680" lvl="1" indent="-285480">
              <a:lnSpc>
                <a:spcPct val="93000"/>
              </a:lnSpc>
              <a:spcAft>
                <a:spcPts val="1145"/>
              </a:spcAft>
              <a:buClr>
                <a:srgbClr val="000000"/>
              </a:buClr>
              <a:buFont typeface="Symbol" charset="2"/>
              <a:buChar char=""/>
            </a:pPr>
            <a:r>
              <a:rPr lang="en-US" sz="2800" b="0" strike="noStrike" spc="-1" dirty="0">
                <a:solidFill>
                  <a:srgbClr val="000000"/>
                </a:solidFill>
                <a:latin typeface="Trebuchet MS" panose="020B0703020202090204" pitchFamily="34" charset="0"/>
              </a:rPr>
              <a:t>Call for candidates opens at AGM</a:t>
            </a:r>
            <a:endParaRPr lang="en-GB" sz="2800" b="0" strike="noStrike" spc="-1" dirty="0">
              <a:solidFill>
                <a:srgbClr val="000000"/>
              </a:solidFill>
              <a:latin typeface="Trebuchet MS" panose="020B0703020202090204" pitchFamily="34" charset="0"/>
            </a:endParaRPr>
          </a:p>
          <a:p>
            <a:pPr lvl="1"/>
            <a:endParaRPr lang="en-US" dirty="0"/>
          </a:p>
        </p:txBody>
      </p:sp>
      <p:pic>
        <p:nvPicPr>
          <p:cNvPr id="4" name="Picture 3">
            <a:extLst>
              <a:ext uri="{FF2B5EF4-FFF2-40B4-BE49-F238E27FC236}">
                <a16:creationId xmlns:a16="http://schemas.microsoft.com/office/drawing/2014/main" id="{EFFEDD61-7B55-0429-F0D5-065A78810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93690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2600-F459-3A73-DC65-CD2DD129152A}"/>
              </a:ext>
            </a:extLst>
          </p:cNvPr>
          <p:cNvSpPr>
            <a:spLocks noGrp="1"/>
          </p:cNvSpPr>
          <p:nvPr>
            <p:ph type="title"/>
          </p:nvPr>
        </p:nvSpPr>
        <p:spPr>
          <a:xfrm>
            <a:off x="838200" y="204066"/>
            <a:ext cx="10515600" cy="608268"/>
          </a:xfrm>
        </p:spPr>
        <p:txBody>
          <a:bodyPr>
            <a:normAutofit fontScale="90000"/>
          </a:bodyPr>
          <a:lstStyle/>
          <a:p>
            <a:r>
              <a:rPr lang="en-US" dirty="0"/>
              <a:t>Privacy Committee</a:t>
            </a:r>
          </a:p>
        </p:txBody>
      </p:sp>
      <p:sp>
        <p:nvSpPr>
          <p:cNvPr id="3" name="Content Placeholder 2">
            <a:extLst>
              <a:ext uri="{FF2B5EF4-FFF2-40B4-BE49-F238E27FC236}">
                <a16:creationId xmlns:a16="http://schemas.microsoft.com/office/drawing/2014/main" id="{A191892C-9D20-B07D-6A44-A78E9AA27379}"/>
              </a:ext>
            </a:extLst>
          </p:cNvPr>
          <p:cNvSpPr>
            <a:spLocks noGrp="1"/>
          </p:cNvSpPr>
          <p:nvPr>
            <p:ph idx="1"/>
          </p:nvPr>
        </p:nvSpPr>
        <p:spPr/>
        <p:txBody>
          <a:bodyPr>
            <a:noAutofit/>
          </a:bodyPr>
          <a:lstStyle/>
          <a:p>
            <a:pPr marL="864000" lvl="1" indent="-324000">
              <a:lnSpc>
                <a:spcPct val="93000"/>
              </a:lnSpc>
              <a:spcAft>
                <a:spcPts val="1145"/>
              </a:spcAft>
              <a:buClr>
                <a:srgbClr val="000000"/>
              </a:buClr>
              <a:buSzPct val="45000"/>
              <a:buFont typeface="Wingdings" charset="2"/>
              <a:buChar char=""/>
            </a:pPr>
            <a:endParaRPr lang="en-US" sz="2800" b="0" strike="noStrike" spc="-1" dirty="0">
              <a:solidFill>
                <a:srgbClr val="000000"/>
              </a:solidFill>
              <a:latin typeface="Trebuchet MS" panose="020B0703020202090204" pitchFamily="34" charset="0"/>
              <a:ea typeface="Arial"/>
            </a:endParaRPr>
          </a:p>
          <a:p>
            <a:pPr marL="864000" lvl="1" indent="-324000">
              <a:lnSpc>
                <a:spcPct val="93000"/>
              </a:lnSpc>
              <a:spcAft>
                <a:spcPts val="1145"/>
              </a:spcAft>
              <a:buClr>
                <a:srgbClr val="000000"/>
              </a:buClr>
              <a:buSzPct val="45000"/>
              <a:buFont typeface="Wingdings" charset="2"/>
              <a:buChar char=""/>
            </a:pPr>
            <a:r>
              <a:rPr lang="en-US" sz="2800" b="0" strike="noStrike" spc="-1" dirty="0">
                <a:solidFill>
                  <a:srgbClr val="000000"/>
                </a:solidFill>
                <a:latin typeface="Trebuchet MS" panose="020B0703020202090204" pitchFamily="34" charset="0"/>
                <a:ea typeface="Arial"/>
              </a:rPr>
              <a:t>Joao Damas </a:t>
            </a:r>
            <a:r>
              <a:rPr lang="en-US" sz="2800" b="0" i="1" strike="noStrike" spc="-1" dirty="0">
                <a:solidFill>
                  <a:srgbClr val="000000"/>
                </a:solidFill>
                <a:latin typeface="Trebuchet MS" panose="020B0703020202090204" pitchFamily="34" charset="0"/>
                <a:ea typeface="Arial"/>
              </a:rPr>
              <a:t>(Chair)</a:t>
            </a:r>
            <a:endParaRPr lang="en-US" sz="2800" i="1" spc="-1" dirty="0">
              <a:solidFill>
                <a:srgbClr val="000000"/>
              </a:solidFill>
              <a:latin typeface="Trebuchet MS" panose="020B0703020202090204" pitchFamily="34" charset="0"/>
              <a:ea typeface="Arial"/>
            </a:endParaRPr>
          </a:p>
          <a:p>
            <a:pPr marL="864000" lvl="1" indent="-324000">
              <a:lnSpc>
                <a:spcPct val="93000"/>
              </a:lnSpc>
              <a:spcAft>
                <a:spcPts val="1145"/>
              </a:spcAft>
              <a:buClr>
                <a:srgbClr val="000000"/>
              </a:buClr>
              <a:buSzPct val="45000"/>
              <a:buFont typeface="Wingdings" charset="2"/>
              <a:buChar char=""/>
            </a:pPr>
            <a:r>
              <a:rPr lang="en-US" sz="2800" b="0" strike="noStrike" spc="-1" dirty="0">
                <a:solidFill>
                  <a:srgbClr val="000000"/>
                </a:solidFill>
                <a:latin typeface="Trebuchet MS" panose="020B0703020202090204" pitchFamily="34" charset="0"/>
                <a:ea typeface="Arial"/>
              </a:rPr>
              <a:t>David Lawrence</a:t>
            </a:r>
            <a:endParaRPr lang="en-US" sz="2800" b="0" strike="noStrike" spc="-1" dirty="0">
              <a:solidFill>
                <a:srgbClr val="000000"/>
              </a:solidFill>
              <a:latin typeface="Trebuchet MS" panose="020B0703020202090204" pitchFamily="34" charset="0"/>
            </a:endParaRPr>
          </a:p>
          <a:p>
            <a:pPr marL="864000" lvl="1" indent="-324000">
              <a:lnSpc>
                <a:spcPct val="93000"/>
              </a:lnSpc>
              <a:spcAft>
                <a:spcPts val="1145"/>
              </a:spcAft>
              <a:buClr>
                <a:srgbClr val="000000"/>
              </a:buClr>
              <a:buSzPct val="45000"/>
              <a:buFont typeface="Wingdings" charset="2"/>
              <a:buChar char=""/>
            </a:pPr>
            <a:r>
              <a:rPr lang="en-US" sz="2800" b="0" strike="noStrike" spc="-1" dirty="0">
                <a:solidFill>
                  <a:srgbClr val="000000"/>
                </a:solidFill>
                <a:latin typeface="Trebuchet MS" panose="020B0703020202090204" pitchFamily="34" charset="0"/>
              </a:rPr>
              <a:t>George Michaelson</a:t>
            </a:r>
          </a:p>
          <a:p>
            <a:pPr marL="864000" lvl="1" indent="-324000">
              <a:lnSpc>
                <a:spcPct val="93000"/>
              </a:lnSpc>
              <a:spcAft>
                <a:spcPts val="1145"/>
              </a:spcAft>
              <a:buClr>
                <a:srgbClr val="000000"/>
              </a:buClr>
              <a:buSzPct val="45000"/>
              <a:buFont typeface="Wingdings" charset="2"/>
              <a:buChar char=""/>
            </a:pPr>
            <a:r>
              <a:rPr lang="en-US" sz="2800" b="0" strike="noStrike" spc="-1" dirty="0">
                <a:solidFill>
                  <a:srgbClr val="000000"/>
                </a:solidFill>
                <a:latin typeface="Trebuchet MS" panose="020B0703020202090204" pitchFamily="34" charset="0"/>
              </a:rPr>
              <a:t>Benno </a:t>
            </a:r>
            <a:r>
              <a:rPr lang="en-US" sz="2800" b="0" strike="noStrike" spc="-1" dirty="0" err="1">
                <a:solidFill>
                  <a:srgbClr val="000000"/>
                </a:solidFill>
                <a:latin typeface="Trebuchet MS" panose="020B0703020202090204" pitchFamily="34" charset="0"/>
              </a:rPr>
              <a:t>Overeinder</a:t>
            </a:r>
            <a:endParaRPr lang="en-US" sz="2800" b="0" strike="noStrike" spc="-1" dirty="0">
              <a:solidFill>
                <a:srgbClr val="000000"/>
              </a:solidFill>
              <a:latin typeface="Trebuchet MS" panose="020B0703020202090204" pitchFamily="34" charset="0"/>
            </a:endParaRPr>
          </a:p>
          <a:p>
            <a:pPr marL="864000" lvl="1" indent="-324000">
              <a:lnSpc>
                <a:spcPct val="93000"/>
              </a:lnSpc>
              <a:spcAft>
                <a:spcPts val="1145"/>
              </a:spcAft>
              <a:buClr>
                <a:srgbClr val="000000"/>
              </a:buClr>
              <a:buSzPct val="45000"/>
              <a:buFont typeface="Wingdings" charset="2"/>
              <a:buChar char=""/>
            </a:pPr>
            <a:r>
              <a:rPr lang="en-US" sz="2800" b="0" strike="noStrike" spc="-1" dirty="0">
                <a:solidFill>
                  <a:srgbClr val="000000"/>
                </a:solidFill>
                <a:latin typeface="Trebuchet MS" panose="020B0703020202090204" pitchFamily="34" charset="0"/>
              </a:rPr>
              <a:t>Steve Sullivan</a:t>
            </a:r>
            <a:r>
              <a:rPr lang="en-US" sz="2800" b="0" i="1" strike="noStrike" spc="-1" dirty="0">
                <a:solidFill>
                  <a:srgbClr val="000000"/>
                </a:solidFill>
                <a:latin typeface="Trebuchet MS" panose="020B0703020202090204" pitchFamily="34" charset="0"/>
              </a:rPr>
              <a:t> (Staff Liaison)</a:t>
            </a:r>
          </a:p>
          <a:p>
            <a:pPr marL="864000" lvl="1" indent="-324000">
              <a:lnSpc>
                <a:spcPct val="93000"/>
              </a:lnSpc>
              <a:spcAft>
                <a:spcPts val="1145"/>
              </a:spcAft>
              <a:buClr>
                <a:srgbClr val="000000"/>
              </a:buClr>
              <a:buSzPct val="45000"/>
              <a:buFont typeface="Wingdings" charset="2"/>
              <a:buChar char=""/>
            </a:pPr>
            <a:r>
              <a:rPr lang="en-US" sz="2800" b="0" strike="noStrike" spc="-1" dirty="0">
                <a:solidFill>
                  <a:srgbClr val="000000"/>
                </a:solidFill>
                <a:latin typeface="Source Sans Pro"/>
                <a:ea typeface="Arial"/>
              </a:rPr>
              <a:t>Thank you to Sara Dickinson </a:t>
            </a:r>
            <a:r>
              <a:rPr lang="en-US" sz="2800" b="0" strike="noStrike" spc="-1" dirty="0">
                <a:solidFill>
                  <a:srgbClr val="000000"/>
                </a:solidFill>
                <a:latin typeface="Source Sans Pro"/>
              </a:rPr>
              <a:t>and Peter Lowe for their contributions !</a:t>
            </a:r>
            <a:endParaRPr lang="en-GB" sz="2800" b="0" strike="noStrike" spc="-1" dirty="0">
              <a:solidFill>
                <a:srgbClr val="000000"/>
              </a:solidFill>
              <a:latin typeface="Source Sans Pro"/>
            </a:endParaRPr>
          </a:p>
          <a:p>
            <a:pPr marL="864000" lvl="1" indent="-324000">
              <a:lnSpc>
                <a:spcPct val="93000"/>
              </a:lnSpc>
              <a:spcAft>
                <a:spcPts val="1145"/>
              </a:spcAft>
              <a:buClr>
                <a:srgbClr val="000000"/>
              </a:buClr>
              <a:buSzPct val="45000"/>
              <a:buFont typeface="Wingdings" charset="2"/>
              <a:buChar char=""/>
            </a:pPr>
            <a:endParaRPr lang="en-US" sz="2800" b="0" strike="noStrike" spc="-1" dirty="0">
              <a:solidFill>
                <a:srgbClr val="000000"/>
              </a:solidFill>
              <a:latin typeface="Trebuchet MS" panose="020B0703020202090204" pitchFamily="34" charset="0"/>
            </a:endParaRPr>
          </a:p>
        </p:txBody>
      </p:sp>
      <p:pic>
        <p:nvPicPr>
          <p:cNvPr id="4" name="Picture 3">
            <a:extLst>
              <a:ext uri="{FF2B5EF4-FFF2-40B4-BE49-F238E27FC236}">
                <a16:creationId xmlns:a16="http://schemas.microsoft.com/office/drawing/2014/main" id="{8103E068-2DFF-7498-FC51-1D5BE83B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1854239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B333-8266-0F38-74BB-C0ABB8738F7A}"/>
              </a:ext>
            </a:extLst>
          </p:cNvPr>
          <p:cNvSpPr>
            <a:spLocks noGrp="1"/>
          </p:cNvSpPr>
          <p:nvPr>
            <p:ph type="title"/>
          </p:nvPr>
        </p:nvSpPr>
        <p:spPr/>
        <p:txBody>
          <a:bodyPr>
            <a:normAutofit fontScale="90000"/>
          </a:bodyPr>
          <a:lstStyle/>
          <a:p>
            <a:r>
              <a:rPr lang="en-US" dirty="0"/>
              <a:t>Why Become and OARC Member?</a:t>
            </a:r>
          </a:p>
        </p:txBody>
      </p:sp>
      <p:sp>
        <p:nvSpPr>
          <p:cNvPr id="3" name="Content Placeholder 2">
            <a:extLst>
              <a:ext uri="{FF2B5EF4-FFF2-40B4-BE49-F238E27FC236}">
                <a16:creationId xmlns:a16="http://schemas.microsoft.com/office/drawing/2014/main" id="{EDFD68BD-F750-612E-B47B-C2A3BE5D417E}"/>
              </a:ext>
            </a:extLst>
          </p:cNvPr>
          <p:cNvSpPr>
            <a:spLocks noGrp="1"/>
          </p:cNvSpPr>
          <p:nvPr>
            <p:ph idx="1"/>
          </p:nvPr>
        </p:nvSpPr>
        <p:spPr/>
        <p:txBody>
          <a:bodyPr/>
          <a:lstStyle/>
          <a:p>
            <a:r>
              <a:rPr lang="en-US" dirty="0"/>
              <a:t>Access to and participation in the world's premier community of DNS technical experts</a:t>
            </a:r>
          </a:p>
          <a:p>
            <a:r>
              <a:rPr lang="en-US" dirty="0"/>
              <a:t>Influence development of open tools and services to support your infrastructure operations</a:t>
            </a:r>
          </a:p>
          <a:p>
            <a:r>
              <a:rPr lang="en-US" dirty="0"/>
              <a:t>Ability to share and analyze a unique dataset perspective into global DNS operations</a:t>
            </a:r>
          </a:p>
          <a:p>
            <a:r>
              <a:rPr lang="en-US" dirty="0"/>
              <a:t>Use of community co-ordination resources to respond to incidents and threats</a:t>
            </a:r>
          </a:p>
          <a:p>
            <a:r>
              <a:rPr lang="en-US" dirty="0"/>
              <a:t>Support a trusted neutral party free of vested interests in the DNS space</a:t>
            </a:r>
          </a:p>
        </p:txBody>
      </p:sp>
      <p:pic>
        <p:nvPicPr>
          <p:cNvPr id="4" name="Picture 3">
            <a:extLst>
              <a:ext uri="{FF2B5EF4-FFF2-40B4-BE49-F238E27FC236}">
                <a16:creationId xmlns:a16="http://schemas.microsoft.com/office/drawing/2014/main" id="{9C6A8D2D-CC8C-AA3B-CB38-09F607D72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3865084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1676-A82F-D0E1-8127-856392FB8875}"/>
              </a:ext>
            </a:extLst>
          </p:cNvPr>
          <p:cNvSpPr>
            <a:spLocks noGrp="1"/>
          </p:cNvSpPr>
          <p:nvPr>
            <p:ph type="title"/>
          </p:nvPr>
        </p:nvSpPr>
        <p:spPr/>
        <p:txBody>
          <a:bodyPr>
            <a:normAutofit fontScale="90000"/>
          </a:bodyPr>
          <a:lstStyle/>
          <a:p>
            <a:r>
              <a:rPr lang="en-US" dirty="0"/>
              <a:t>OARC’s Value Proposition</a:t>
            </a:r>
          </a:p>
        </p:txBody>
      </p:sp>
      <p:sp>
        <p:nvSpPr>
          <p:cNvPr id="3" name="Content Placeholder 2">
            <a:extLst>
              <a:ext uri="{FF2B5EF4-FFF2-40B4-BE49-F238E27FC236}">
                <a16:creationId xmlns:a16="http://schemas.microsoft.com/office/drawing/2014/main" id="{CB4A9829-03B2-2DE8-3588-8E64F8822306}"/>
              </a:ext>
            </a:extLst>
          </p:cNvPr>
          <p:cNvSpPr>
            <a:spLocks noGrp="1"/>
          </p:cNvSpPr>
          <p:nvPr>
            <p:ph idx="1"/>
          </p:nvPr>
        </p:nvSpPr>
        <p:spPr/>
        <p:txBody>
          <a:bodyPr>
            <a:normAutofit lnSpcReduction="10000"/>
          </a:bodyPr>
          <a:lstStyle/>
          <a:p>
            <a:pPr algn="l"/>
            <a:endParaRPr lang="en-US" sz="1800" b="0" i="0" u="none" strike="noStrike" baseline="0" dirty="0">
              <a:solidFill>
                <a:srgbClr val="000000"/>
              </a:solidFill>
              <a:latin typeface="Arial" panose="020B0604020202020204" pitchFamily="34" charset="0"/>
            </a:endParaRPr>
          </a:p>
          <a:p>
            <a:pPr marR="9630" algn="l"/>
            <a:r>
              <a:rPr lang="en-US" b="0" i="0" u="none" strike="noStrike" baseline="0" dirty="0">
                <a:solidFill>
                  <a:srgbClr val="16375E"/>
                </a:solidFill>
                <a:latin typeface="Trebuchet MS" panose="020B0703020202090204" pitchFamily="34" charset="0"/>
              </a:rPr>
              <a:t>"</a:t>
            </a:r>
            <a:r>
              <a:rPr lang="en-US" b="0" i="1" u="none" strike="noStrike" baseline="0" dirty="0">
                <a:solidFill>
                  <a:srgbClr val="16375E"/>
                </a:solidFill>
                <a:latin typeface="Trebuchet MS" panose="020B0703020202090204" pitchFamily="34" charset="0"/>
              </a:rPr>
              <a:t>As a newcomer to working with the DNS, DNS-OARC has been an excellent resource for me to get up to speed with the industry parts of how the DNS operates. The DNS-OARC community is quite welcoming to new people and is happy to share knowledge. One aspect in particular that has been very helpful is the ability to easily have public discussions with other members, but also private discussions about potentially sensitive topics with industry experts</a:t>
            </a:r>
            <a:r>
              <a:rPr lang="en-US" b="0" i="1" u="none" strike="noStrike" baseline="0" dirty="0">
                <a:solidFill>
                  <a:srgbClr val="000000"/>
                </a:solidFill>
                <a:latin typeface="Trebuchet MS" panose="020B0703020202090204" pitchFamily="34" charset="0"/>
              </a:rPr>
              <a:t>.</a:t>
            </a:r>
            <a:r>
              <a:rPr lang="en-US" b="0" i="0" u="none" strike="noStrike" baseline="0" dirty="0">
                <a:solidFill>
                  <a:srgbClr val="000000"/>
                </a:solidFill>
                <a:latin typeface="Trebuchet MS" panose="020B0703020202090204" pitchFamily="34" charset="0"/>
              </a:rPr>
              <a:t>"</a:t>
            </a:r>
          </a:p>
          <a:p>
            <a:pPr marR="15680" algn="l"/>
            <a:r>
              <a:rPr lang="en-US" b="0" i="1" u="none" strike="noStrike" baseline="0" dirty="0">
                <a:solidFill>
                  <a:srgbClr val="943735"/>
                </a:solidFill>
                <a:latin typeface="Trebuchet MS" panose="020B0703020202090204" pitchFamily="34" charset="0"/>
              </a:rPr>
              <a:t>“I would attend DNS-OARC conferences for the hallway track alone. Not because of the coffee, but because of all the super welcoming peers who are always willing to help me with their insights and knowledge.”</a:t>
            </a:r>
            <a:endParaRPr lang="en-US" b="0" i="0" u="none" strike="noStrike" baseline="0" dirty="0">
              <a:solidFill>
                <a:srgbClr val="943735"/>
              </a:solidFill>
              <a:latin typeface="Trebuchet MS" panose="020B0703020202090204" pitchFamily="34" charset="0"/>
            </a:endParaRPr>
          </a:p>
        </p:txBody>
      </p:sp>
      <p:pic>
        <p:nvPicPr>
          <p:cNvPr id="4" name="Picture 3">
            <a:extLst>
              <a:ext uri="{FF2B5EF4-FFF2-40B4-BE49-F238E27FC236}">
                <a16:creationId xmlns:a16="http://schemas.microsoft.com/office/drawing/2014/main" id="{142C6F76-C008-0C00-553A-22DC0365D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411360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1676-A82F-D0E1-8127-856392FB8875}"/>
              </a:ext>
            </a:extLst>
          </p:cNvPr>
          <p:cNvSpPr>
            <a:spLocks noGrp="1"/>
          </p:cNvSpPr>
          <p:nvPr>
            <p:ph type="title"/>
          </p:nvPr>
        </p:nvSpPr>
        <p:spPr/>
        <p:txBody>
          <a:bodyPr>
            <a:normAutofit fontScale="90000"/>
          </a:bodyPr>
          <a:lstStyle/>
          <a:p>
            <a:r>
              <a:rPr lang="en-US" dirty="0"/>
              <a:t>OARC’s Value Proposition</a:t>
            </a:r>
          </a:p>
        </p:txBody>
      </p:sp>
      <p:sp>
        <p:nvSpPr>
          <p:cNvPr id="3" name="Content Placeholder 2">
            <a:extLst>
              <a:ext uri="{FF2B5EF4-FFF2-40B4-BE49-F238E27FC236}">
                <a16:creationId xmlns:a16="http://schemas.microsoft.com/office/drawing/2014/main" id="{CB4A9829-03B2-2DE8-3588-8E64F8822306}"/>
              </a:ext>
            </a:extLst>
          </p:cNvPr>
          <p:cNvSpPr>
            <a:spLocks noGrp="1"/>
          </p:cNvSpPr>
          <p:nvPr>
            <p:ph idx="1"/>
          </p:nvPr>
        </p:nvSpPr>
        <p:spPr/>
        <p:txBody>
          <a:bodyPr/>
          <a:lstStyle/>
          <a:p>
            <a:pPr algn="l"/>
            <a:endParaRPr lang="en-US" sz="1800" b="0" i="0" u="none" strike="noStrike" baseline="0" dirty="0">
              <a:solidFill>
                <a:srgbClr val="000000"/>
              </a:solidFill>
              <a:latin typeface="Arial" panose="020B0604020202020204" pitchFamily="34" charset="0"/>
            </a:endParaRPr>
          </a:p>
          <a:p>
            <a:pPr marR="12260" algn="l"/>
            <a:r>
              <a:rPr lang="en-US" b="0" i="0" u="none" strike="noStrike" baseline="0" dirty="0">
                <a:solidFill>
                  <a:srgbClr val="49452A"/>
                </a:solidFill>
                <a:latin typeface="Trebuchet MS" panose="020B0703020202090204" pitchFamily="34" charset="0"/>
              </a:rPr>
              <a:t>“</a:t>
            </a:r>
            <a:r>
              <a:rPr lang="en-US" b="0" i="1" u="none" strike="noStrike" baseline="0" dirty="0">
                <a:solidFill>
                  <a:srgbClr val="49452A"/>
                </a:solidFill>
                <a:latin typeface="Trebuchet MS" panose="020B0703020202090204" pitchFamily="34" charset="0"/>
              </a:rPr>
              <a:t>OARC is a unique venue that brings together DNS vendors, operators of DNS services and researchers -the workshops provide a unique and valuable insight into the current state of the art of the DNS”</a:t>
            </a:r>
          </a:p>
          <a:p>
            <a:pPr marR="12260" algn="l"/>
            <a:endParaRPr lang="en-US" i="1" dirty="0">
              <a:solidFill>
                <a:srgbClr val="49452A"/>
              </a:solidFill>
              <a:latin typeface="Trebuchet MS" panose="020B0703020202090204" pitchFamily="34" charset="0"/>
            </a:endParaRPr>
          </a:p>
          <a:p>
            <a:pPr marR="12260" algn="l"/>
            <a:endParaRPr lang="en-US" b="0" i="0" u="none" strike="noStrike" baseline="0" dirty="0">
              <a:solidFill>
                <a:srgbClr val="49452A"/>
              </a:solidFill>
              <a:latin typeface="Trebuchet MS" panose="020B0703020202090204" pitchFamily="34" charset="0"/>
            </a:endParaRPr>
          </a:p>
          <a:p>
            <a:pPr marR="26150" algn="l"/>
            <a:r>
              <a:rPr lang="en-US" b="0" i="0" u="none" strike="noStrike" baseline="0" dirty="0">
                <a:solidFill>
                  <a:srgbClr val="5F497A"/>
                </a:solidFill>
                <a:latin typeface="Trebuchet MS" panose="020B0703020202090204" pitchFamily="34" charset="0"/>
              </a:rPr>
              <a:t>“</a:t>
            </a:r>
            <a:r>
              <a:rPr lang="en-US" b="0" i="1" u="none" strike="noStrike" baseline="0" dirty="0">
                <a:solidFill>
                  <a:srgbClr val="5F497A"/>
                </a:solidFill>
                <a:latin typeface="Trebuchet MS" panose="020B0703020202090204" pitchFamily="34" charset="0"/>
              </a:rPr>
              <a:t>Of all the work-related conferences I attend, @dnsoarc is reliably the one with the fewest uninteresting bits. Approaching zero.</a:t>
            </a:r>
            <a:r>
              <a:rPr lang="en-US" b="0" i="0" u="none" strike="noStrike" baseline="0" dirty="0">
                <a:solidFill>
                  <a:srgbClr val="5F497A"/>
                </a:solidFill>
                <a:latin typeface="Trebuchet MS" panose="020B0703020202090204" pitchFamily="34" charset="0"/>
              </a:rPr>
              <a:t>”</a:t>
            </a:r>
            <a:endParaRPr lang="en-US" dirty="0">
              <a:latin typeface="Trebuchet MS" panose="020B0703020202090204" pitchFamily="34" charset="0"/>
            </a:endParaRPr>
          </a:p>
        </p:txBody>
      </p:sp>
      <p:pic>
        <p:nvPicPr>
          <p:cNvPr id="4" name="Picture 3">
            <a:extLst>
              <a:ext uri="{FF2B5EF4-FFF2-40B4-BE49-F238E27FC236}">
                <a16:creationId xmlns:a16="http://schemas.microsoft.com/office/drawing/2014/main" id="{DFF86E42-628D-B520-AAA2-21D423951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113381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F209-E590-F108-7EAF-73A4EA6BA1BE}"/>
              </a:ext>
            </a:extLst>
          </p:cNvPr>
          <p:cNvSpPr>
            <a:spLocks noGrp="1"/>
          </p:cNvSpPr>
          <p:nvPr>
            <p:ph type="title"/>
          </p:nvPr>
        </p:nvSpPr>
        <p:spPr/>
        <p:txBody>
          <a:bodyPr>
            <a:normAutofit fontScale="90000"/>
          </a:bodyPr>
          <a:lstStyle/>
          <a:p>
            <a:r>
              <a:rPr lang="en-US" dirty="0"/>
              <a:t>Hybrid Event</a:t>
            </a:r>
          </a:p>
        </p:txBody>
      </p:sp>
      <p:sp>
        <p:nvSpPr>
          <p:cNvPr id="3" name="Content Placeholder 2">
            <a:extLst>
              <a:ext uri="{FF2B5EF4-FFF2-40B4-BE49-F238E27FC236}">
                <a16:creationId xmlns:a16="http://schemas.microsoft.com/office/drawing/2014/main" id="{0A1F7ED4-77A2-99D7-9CF8-C206CE71C4CE}"/>
              </a:ext>
            </a:extLst>
          </p:cNvPr>
          <p:cNvSpPr>
            <a:spLocks noGrp="1"/>
          </p:cNvSpPr>
          <p:nvPr>
            <p:ph idx="1"/>
          </p:nvPr>
        </p:nvSpPr>
        <p:spPr/>
        <p:txBody>
          <a:bodyPr>
            <a:normAutofit/>
          </a:bodyPr>
          <a:lstStyle/>
          <a:p>
            <a:pPr>
              <a:spcAft>
                <a:spcPts val="600"/>
              </a:spcAft>
            </a:pPr>
            <a:r>
              <a:rPr lang="en-US" dirty="0"/>
              <a:t>DNS-OARC Conduct Policy</a:t>
            </a:r>
          </a:p>
          <a:p>
            <a:pPr lvl="1">
              <a:spcAft>
                <a:spcPts val="600"/>
              </a:spcAft>
            </a:pPr>
            <a:r>
              <a:rPr lang="en-US" i="1" dirty="0">
                <a:solidFill>
                  <a:srgbClr val="2E3193"/>
                </a:solidFill>
              </a:rPr>
              <a:t>https://www.dns-oarc.net/oarc/policies/conduct</a:t>
            </a:r>
          </a:p>
          <a:p>
            <a:pPr>
              <a:spcAft>
                <a:spcPts val="600"/>
              </a:spcAft>
            </a:pPr>
            <a:endParaRPr lang="en-US" b="1" dirty="0"/>
          </a:p>
          <a:p>
            <a:pPr>
              <a:spcAft>
                <a:spcPts val="600"/>
              </a:spcAft>
            </a:pPr>
            <a:r>
              <a:rPr lang="en-US" b="1" dirty="0"/>
              <a:t>Workshop is being recorded</a:t>
            </a:r>
          </a:p>
          <a:p>
            <a:pPr lvl="1">
              <a:spcAft>
                <a:spcPts val="600"/>
              </a:spcAft>
            </a:pPr>
            <a:r>
              <a:rPr lang="en-US" dirty="0"/>
              <a:t>OARC 41 Privacy Policy </a:t>
            </a:r>
            <a:r>
              <a:rPr lang="en-US" i="1" dirty="0">
                <a:solidFill>
                  <a:srgbClr val="2E3193"/>
                </a:solidFill>
              </a:rPr>
              <a:t>https://</a:t>
            </a:r>
            <a:r>
              <a:rPr lang="en-US" i="1" dirty="0" err="1">
                <a:solidFill>
                  <a:srgbClr val="2E3193"/>
                </a:solidFill>
              </a:rPr>
              <a:t>www.dns-oarc.net</a:t>
            </a:r>
            <a:r>
              <a:rPr lang="en-US" i="1" dirty="0">
                <a:solidFill>
                  <a:srgbClr val="2E3193"/>
                </a:solidFill>
              </a:rPr>
              <a:t>/oarc41</a:t>
            </a:r>
          </a:p>
          <a:p>
            <a:pPr lvl="1">
              <a:spcAft>
                <a:spcPts val="600"/>
              </a:spcAft>
            </a:pPr>
            <a:r>
              <a:rPr lang="en-US" i="1" dirty="0"/>
              <a:t>YouTube: </a:t>
            </a:r>
            <a:r>
              <a:rPr lang="en-US" i="1" dirty="0">
                <a:solidFill>
                  <a:srgbClr val="2E3193"/>
                </a:solidFill>
              </a:rPr>
              <a:t>@DNSOARC</a:t>
            </a:r>
            <a:endParaRPr lang="en-US" dirty="0">
              <a:solidFill>
                <a:srgbClr val="2E3193"/>
              </a:solidFill>
            </a:endParaRPr>
          </a:p>
          <a:p>
            <a:pPr>
              <a:spcAft>
                <a:spcPts val="600"/>
              </a:spcAft>
            </a:pPr>
            <a:endParaRPr lang="en-US" dirty="0"/>
          </a:p>
          <a:p>
            <a:pPr>
              <a:spcAft>
                <a:spcPts val="600"/>
              </a:spcAft>
            </a:pPr>
            <a:r>
              <a:rPr lang="en-US" dirty="0"/>
              <a:t>Social media hashtags </a:t>
            </a:r>
            <a:r>
              <a:rPr lang="en-US" b="1" dirty="0"/>
              <a:t>#</a:t>
            </a:r>
            <a:r>
              <a:rPr lang="en-US" b="1" dirty="0" err="1"/>
              <a:t>LoveDNS</a:t>
            </a:r>
            <a:r>
              <a:rPr lang="en-US" b="1" dirty="0"/>
              <a:t>		#OARC41 </a:t>
            </a:r>
          </a:p>
          <a:p>
            <a:endParaRPr lang="en-US" dirty="0"/>
          </a:p>
        </p:txBody>
      </p:sp>
      <p:pic>
        <p:nvPicPr>
          <p:cNvPr id="4" name="Picture 3">
            <a:extLst>
              <a:ext uri="{FF2B5EF4-FFF2-40B4-BE49-F238E27FC236}">
                <a16:creationId xmlns:a16="http://schemas.microsoft.com/office/drawing/2014/main" id="{AA766E0C-7922-27BF-05FD-7EEF05542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192376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C945-4F48-B63C-8D27-63665A946DB4}"/>
              </a:ext>
            </a:extLst>
          </p:cNvPr>
          <p:cNvSpPr>
            <a:spLocks noGrp="1"/>
          </p:cNvSpPr>
          <p:nvPr>
            <p:ph type="title"/>
          </p:nvPr>
        </p:nvSpPr>
        <p:spPr/>
        <p:txBody>
          <a:bodyPr>
            <a:normAutofit fontScale="90000"/>
          </a:bodyPr>
          <a:lstStyle/>
          <a:p>
            <a:r>
              <a:rPr lang="en-US" dirty="0"/>
              <a:t>On-site Information</a:t>
            </a:r>
          </a:p>
        </p:txBody>
      </p:sp>
      <p:sp>
        <p:nvSpPr>
          <p:cNvPr id="3" name="Content Placeholder 2">
            <a:extLst>
              <a:ext uri="{FF2B5EF4-FFF2-40B4-BE49-F238E27FC236}">
                <a16:creationId xmlns:a16="http://schemas.microsoft.com/office/drawing/2014/main" id="{51A8FD7D-CE2B-A853-8C9B-4C65775F718C}"/>
              </a:ext>
            </a:extLst>
          </p:cNvPr>
          <p:cNvSpPr>
            <a:spLocks noGrp="1"/>
          </p:cNvSpPr>
          <p:nvPr>
            <p:ph idx="1"/>
          </p:nvPr>
        </p:nvSpPr>
        <p:spPr/>
        <p:txBody>
          <a:bodyPr/>
          <a:lstStyle/>
          <a:p>
            <a:pPr>
              <a:spcAft>
                <a:spcPts val="600"/>
              </a:spcAft>
            </a:pPr>
            <a:r>
              <a:rPr lang="en-US" dirty="0"/>
              <a:t>Wi-Fi:	SSID		</a:t>
            </a:r>
            <a:r>
              <a:rPr lang="en-US" b="1" dirty="0"/>
              <a:t>IDS2023</a:t>
            </a:r>
          </a:p>
          <a:p>
            <a:pPr marL="1353495" lvl="3" indent="0">
              <a:spcAft>
                <a:spcPts val="600"/>
              </a:spcAft>
              <a:buNone/>
            </a:pPr>
            <a:r>
              <a:rPr lang="en-US" sz="2400" dirty="0"/>
              <a:t>     </a:t>
            </a:r>
            <a:r>
              <a:rPr lang="en-US" sz="2800" dirty="0"/>
              <a:t>Password</a:t>
            </a:r>
            <a:r>
              <a:rPr lang="en-US" sz="3600" b="1" dirty="0"/>
              <a:t> 	</a:t>
            </a:r>
            <a:r>
              <a:rPr lang="en-US" sz="2800" b="1" dirty="0" err="1"/>
              <a:t>oneworldoneinternet</a:t>
            </a:r>
            <a:endParaRPr lang="en-US" sz="2800" b="1" dirty="0"/>
          </a:p>
          <a:p>
            <a:pPr>
              <a:spcAft>
                <a:spcPts val="600"/>
              </a:spcAft>
            </a:pPr>
            <a:endParaRPr lang="en-US" sz="2800" dirty="0"/>
          </a:p>
          <a:p>
            <a:pPr>
              <a:spcAft>
                <a:spcPts val="600"/>
              </a:spcAft>
            </a:pPr>
            <a:r>
              <a:rPr lang="en-US" sz="2800" dirty="0"/>
              <a:t>Food &amp; Drink</a:t>
            </a:r>
          </a:p>
          <a:p>
            <a:pPr>
              <a:spcAft>
                <a:spcPts val="600"/>
              </a:spcAft>
            </a:pPr>
            <a:endParaRPr lang="en-US" sz="2800" dirty="0"/>
          </a:p>
          <a:p>
            <a:pPr>
              <a:spcAft>
                <a:spcPts val="600"/>
              </a:spcAft>
            </a:pPr>
            <a:r>
              <a:rPr lang="en-US" sz="2800" dirty="0"/>
              <a:t>Toilet locations</a:t>
            </a:r>
          </a:p>
          <a:p>
            <a:pPr>
              <a:spcAft>
                <a:spcPts val="600"/>
              </a:spcAft>
            </a:pPr>
            <a:endParaRPr lang="en-US" sz="2800" dirty="0"/>
          </a:p>
          <a:p>
            <a:pPr>
              <a:spcAft>
                <a:spcPts val="600"/>
              </a:spcAft>
            </a:pPr>
            <a:r>
              <a:rPr lang="en-US" sz="2800" dirty="0"/>
              <a:t>Emergency procedures</a:t>
            </a:r>
          </a:p>
          <a:p>
            <a:endParaRPr lang="en-US" dirty="0"/>
          </a:p>
        </p:txBody>
      </p:sp>
      <p:pic>
        <p:nvPicPr>
          <p:cNvPr id="4" name="Picture 3">
            <a:extLst>
              <a:ext uri="{FF2B5EF4-FFF2-40B4-BE49-F238E27FC236}">
                <a16:creationId xmlns:a16="http://schemas.microsoft.com/office/drawing/2014/main" id="{E4D45E3D-BF23-E084-20FE-06BB1236E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239523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B5DD-5824-CA44-8BE6-E4F9695E0223}"/>
              </a:ext>
            </a:extLst>
          </p:cNvPr>
          <p:cNvSpPr>
            <a:spLocks noGrp="1"/>
          </p:cNvSpPr>
          <p:nvPr>
            <p:ph type="title"/>
          </p:nvPr>
        </p:nvSpPr>
        <p:spPr/>
        <p:txBody>
          <a:bodyPr>
            <a:normAutofit fontScale="90000"/>
          </a:bodyPr>
          <a:lstStyle/>
          <a:p>
            <a:r>
              <a:rPr lang="en-US" dirty="0" err="1">
                <a:solidFill>
                  <a:srgbClr val="2E3193"/>
                </a:solidFill>
              </a:rPr>
              <a:t>MastoDNS</a:t>
            </a:r>
            <a:r>
              <a:rPr lang="en-US" dirty="0">
                <a:solidFill>
                  <a:srgbClr val="2E3193"/>
                </a:solidFill>
              </a:rPr>
              <a:t>!</a:t>
            </a:r>
          </a:p>
        </p:txBody>
      </p:sp>
      <p:sp>
        <p:nvSpPr>
          <p:cNvPr id="3" name="Content Placeholder 2">
            <a:extLst>
              <a:ext uri="{FF2B5EF4-FFF2-40B4-BE49-F238E27FC236}">
                <a16:creationId xmlns:a16="http://schemas.microsoft.com/office/drawing/2014/main" id="{6672FA3F-4DD3-B691-DD6C-00D8D9F18265}"/>
              </a:ext>
            </a:extLst>
          </p:cNvPr>
          <p:cNvSpPr>
            <a:spLocks noGrp="1"/>
          </p:cNvSpPr>
          <p:nvPr>
            <p:ph sz="half" idx="1"/>
          </p:nvPr>
        </p:nvSpPr>
        <p:spPr>
          <a:xfrm>
            <a:off x="838199" y="1825625"/>
            <a:ext cx="6139375" cy="4351338"/>
          </a:xfrm>
        </p:spPr>
        <p:txBody>
          <a:bodyPr>
            <a:normAutofit/>
          </a:bodyPr>
          <a:lstStyle/>
          <a:p>
            <a:pPr marL="0" indent="0">
              <a:buNone/>
            </a:pPr>
            <a:endParaRPr lang="en-US" dirty="0"/>
          </a:p>
          <a:p>
            <a:r>
              <a:rPr lang="en-US" dirty="0">
                <a:latin typeface="Trebuchet MS" panose="020B0703020202090204" pitchFamily="34" charset="0"/>
              </a:rPr>
              <a:t>Sign </a:t>
            </a:r>
            <a:r>
              <a:rPr lang="en-US" i="1" dirty="0">
                <a:solidFill>
                  <a:srgbClr val="2E3193"/>
                </a:solidFill>
                <a:latin typeface="Trebuchet MS" panose="020B0703020202090204" pitchFamily="34" charset="0"/>
              </a:rPr>
              <a:t>https://mastodns.net</a:t>
            </a:r>
          </a:p>
          <a:p>
            <a:endParaRPr lang="en-US" b="1" i="1" dirty="0">
              <a:solidFill>
                <a:srgbClr val="2E3193"/>
              </a:solidFill>
              <a:latin typeface="Trebuchet MS" panose="020B0703020202090204" pitchFamily="34" charset="0"/>
            </a:endParaRPr>
          </a:p>
          <a:p>
            <a:r>
              <a:rPr lang="en-US" dirty="0">
                <a:latin typeface="Trebuchet MS" panose="020B0703020202090204" pitchFamily="34" charset="0"/>
              </a:rPr>
              <a:t>Follow</a:t>
            </a:r>
            <a:r>
              <a:rPr lang="en-US" b="1" i="1" dirty="0">
                <a:solidFill>
                  <a:srgbClr val="2E3193"/>
                </a:solidFill>
                <a:latin typeface="Trebuchet MS" panose="020B0703020202090204" pitchFamily="34" charset="0"/>
              </a:rPr>
              <a:t> </a:t>
            </a:r>
            <a:r>
              <a:rPr lang="en-US" i="1" dirty="0">
                <a:solidFill>
                  <a:srgbClr val="2E3193"/>
                </a:solidFill>
                <a:latin typeface="Trebuchet MS" panose="020B0703020202090204" pitchFamily="34" charset="0"/>
              </a:rPr>
              <a:t>@</a:t>
            </a:r>
            <a:r>
              <a:rPr lang="en-US" i="1" dirty="0" err="1">
                <a:solidFill>
                  <a:srgbClr val="2E3193"/>
                </a:solidFill>
                <a:latin typeface="Trebuchet MS" panose="020B0703020202090204" pitchFamily="34" charset="0"/>
              </a:rPr>
              <a:t>dnsoarc@mastodns.net</a:t>
            </a:r>
            <a:endParaRPr lang="en-US" i="1" dirty="0">
              <a:solidFill>
                <a:srgbClr val="2E3193"/>
              </a:solidFill>
              <a:latin typeface="Trebuchet MS" panose="020B0703020202090204" pitchFamily="34" charset="0"/>
            </a:endParaRPr>
          </a:p>
          <a:p>
            <a:endParaRPr lang="en-US" b="1" i="1" dirty="0">
              <a:solidFill>
                <a:srgbClr val="2E3193"/>
              </a:solidFill>
              <a:latin typeface="Trebuchet MS" panose="020B0703020202090204" pitchFamily="34" charset="0"/>
            </a:endParaRPr>
          </a:p>
          <a:p>
            <a:r>
              <a:rPr lang="en-US" dirty="0">
                <a:latin typeface="Trebuchet MS" panose="020B0703020202090204" pitchFamily="34" charset="0"/>
              </a:rPr>
              <a:t>Follow </a:t>
            </a:r>
            <a:r>
              <a:rPr lang="en-US" i="1" dirty="0">
                <a:solidFill>
                  <a:srgbClr val="2E3193"/>
                </a:solidFill>
                <a:latin typeface="Trebuchet MS" panose="020B0703020202090204" pitchFamily="34" charset="0"/>
              </a:rPr>
              <a:t>@</a:t>
            </a:r>
            <a:r>
              <a:rPr lang="en-US" i="1" dirty="0" err="1">
                <a:solidFill>
                  <a:srgbClr val="2E3193"/>
                </a:solidFill>
                <a:latin typeface="Trebuchet MS" panose="020B0703020202090204" pitchFamily="34" charset="0"/>
              </a:rPr>
              <a:t>oliphaunt@mastodns.net</a:t>
            </a:r>
            <a:endParaRPr lang="en-US" sz="2800" i="1" dirty="0">
              <a:solidFill>
                <a:srgbClr val="2E3193"/>
              </a:solidFill>
              <a:latin typeface="Trebuchet MS" panose="020B0703020202090204" pitchFamily="34" charset="0"/>
            </a:endParaRPr>
          </a:p>
          <a:p>
            <a:endParaRPr lang="en-US" sz="2800" b="1" i="1" dirty="0">
              <a:solidFill>
                <a:srgbClr val="2E3193"/>
              </a:solidFill>
            </a:endParaRPr>
          </a:p>
          <a:p>
            <a:endParaRPr lang="en-US" dirty="0"/>
          </a:p>
        </p:txBody>
      </p:sp>
      <p:pic>
        <p:nvPicPr>
          <p:cNvPr id="5" name="Picture 4" descr="A stuffed animal of a mammoth&#10;&#10;Description automatically generated">
            <a:extLst>
              <a:ext uri="{FF2B5EF4-FFF2-40B4-BE49-F238E27FC236}">
                <a16:creationId xmlns:a16="http://schemas.microsoft.com/office/drawing/2014/main" id="{1321EAE9-8957-62E5-C01A-33915CED0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602" y="1958049"/>
            <a:ext cx="5154028" cy="2902043"/>
          </a:xfrm>
          <a:prstGeom prst="rect">
            <a:avLst/>
          </a:prstGeom>
        </p:spPr>
      </p:pic>
      <p:sp>
        <p:nvSpPr>
          <p:cNvPr id="6" name="TextBox 5">
            <a:extLst>
              <a:ext uri="{FF2B5EF4-FFF2-40B4-BE49-F238E27FC236}">
                <a16:creationId xmlns:a16="http://schemas.microsoft.com/office/drawing/2014/main" id="{70DCFFBC-5C61-E901-E6A8-4E28872EF1AB}"/>
              </a:ext>
            </a:extLst>
          </p:cNvPr>
          <p:cNvSpPr txBox="1"/>
          <p:nvPr/>
        </p:nvSpPr>
        <p:spPr>
          <a:xfrm>
            <a:off x="6639602" y="5198638"/>
            <a:ext cx="4950719" cy="523220"/>
          </a:xfrm>
          <a:prstGeom prst="rect">
            <a:avLst/>
          </a:prstGeom>
          <a:noFill/>
        </p:spPr>
        <p:txBody>
          <a:bodyPr wrap="square" rtlCol="0">
            <a:spAutoFit/>
          </a:bodyPr>
          <a:lstStyle/>
          <a:p>
            <a:pPr algn="ctr"/>
            <a:r>
              <a:rPr lang="en-US" sz="2800" b="1" dirty="0" err="1"/>
              <a:t>OliPhaunt</a:t>
            </a:r>
            <a:endParaRPr lang="en-US" sz="2800" b="1" dirty="0"/>
          </a:p>
        </p:txBody>
      </p:sp>
      <p:pic>
        <p:nvPicPr>
          <p:cNvPr id="4" name="Picture 3">
            <a:extLst>
              <a:ext uri="{FF2B5EF4-FFF2-40B4-BE49-F238E27FC236}">
                <a16:creationId xmlns:a16="http://schemas.microsoft.com/office/drawing/2014/main" id="{EABFD561-D142-4331-859C-F6B32139E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1941262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E30A-2A85-8D07-C4E7-7CAB7F36AB7F}"/>
              </a:ext>
            </a:extLst>
          </p:cNvPr>
          <p:cNvSpPr>
            <a:spLocks noGrp="1"/>
          </p:cNvSpPr>
          <p:nvPr>
            <p:ph type="title"/>
          </p:nvPr>
        </p:nvSpPr>
        <p:spPr/>
        <p:txBody>
          <a:bodyPr>
            <a:normAutofit fontScale="90000"/>
          </a:bodyPr>
          <a:lstStyle/>
          <a:p>
            <a:r>
              <a:rPr lang="en-US" dirty="0" err="1"/>
              <a:t>Mattermost</a:t>
            </a:r>
            <a:r>
              <a:rPr lang="en-US" dirty="0"/>
              <a:t> Chat</a:t>
            </a:r>
          </a:p>
        </p:txBody>
      </p:sp>
      <p:sp>
        <p:nvSpPr>
          <p:cNvPr id="3" name="Content Placeholder 2">
            <a:extLst>
              <a:ext uri="{FF2B5EF4-FFF2-40B4-BE49-F238E27FC236}">
                <a16:creationId xmlns:a16="http://schemas.microsoft.com/office/drawing/2014/main" id="{412DF163-B990-8CDA-B7BA-F1DA87D9636F}"/>
              </a:ext>
            </a:extLst>
          </p:cNvPr>
          <p:cNvSpPr>
            <a:spLocks noGrp="1"/>
          </p:cNvSpPr>
          <p:nvPr>
            <p:ph idx="1"/>
          </p:nvPr>
        </p:nvSpPr>
        <p:spPr/>
        <p:txBody>
          <a:bodyPr>
            <a:normAutofit/>
          </a:bodyPr>
          <a:lstStyle/>
          <a:p>
            <a:pPr>
              <a:spcAft>
                <a:spcPts val="600"/>
              </a:spcAft>
            </a:pPr>
            <a:endParaRPr lang="en-US" dirty="0"/>
          </a:p>
          <a:p>
            <a:pPr>
              <a:spcAft>
                <a:spcPts val="600"/>
              </a:spcAft>
            </a:pPr>
            <a:r>
              <a:rPr lang="en-US" dirty="0"/>
              <a:t>Access / sign-up </a:t>
            </a:r>
            <a:r>
              <a:rPr lang="en-US" i="1" dirty="0">
                <a:solidFill>
                  <a:srgbClr val="2E3193"/>
                </a:solidFill>
              </a:rPr>
              <a:t>https://chat.dns-oarc.net/</a:t>
            </a:r>
          </a:p>
          <a:p>
            <a:pPr>
              <a:spcAft>
                <a:spcPts val="600"/>
              </a:spcAft>
            </a:pPr>
            <a:endParaRPr lang="en-US" sz="3000" dirty="0"/>
          </a:p>
          <a:p>
            <a:pPr>
              <a:spcAft>
                <a:spcPts val="600"/>
              </a:spcAft>
            </a:pPr>
            <a:r>
              <a:rPr lang="en-US" dirty="0"/>
              <a:t>Channel: Workshops (in Community team)</a:t>
            </a:r>
          </a:p>
          <a:p>
            <a:pPr lvl="1">
              <a:spcAft>
                <a:spcPts val="600"/>
              </a:spcAft>
            </a:pPr>
            <a:r>
              <a:rPr lang="en-US" dirty="0"/>
              <a:t>Q&amp;A     #questions</a:t>
            </a:r>
          </a:p>
          <a:p>
            <a:pPr lvl="1">
              <a:spcAft>
                <a:spcPts val="600"/>
              </a:spcAft>
            </a:pPr>
            <a:r>
              <a:rPr lang="en-US" dirty="0"/>
              <a:t>Talk rating polls     </a:t>
            </a:r>
            <a:r>
              <a:rPr lang="en-GB" b="0" i="0" u="none" strike="noStrike" dirty="0">
                <a:solidFill>
                  <a:srgbClr val="FFFFFF"/>
                </a:solidFill>
                <a:effectLst/>
                <a:latin typeface="UICTFontTextStyleBody"/>
              </a:rPr>
              <a:t>👍 😐 👎</a:t>
            </a:r>
            <a:endParaRPr lang="en-US" dirty="0"/>
          </a:p>
          <a:p>
            <a:pPr lvl="1">
              <a:spcAft>
                <a:spcPts val="600"/>
              </a:spcAft>
            </a:pPr>
            <a:r>
              <a:rPr lang="en-US" dirty="0"/>
              <a:t>General discussion</a:t>
            </a:r>
            <a:endParaRPr lang="en-US" i="1" dirty="0">
              <a:solidFill>
                <a:srgbClr val="2E3193"/>
              </a:solidFill>
            </a:endParaRPr>
          </a:p>
          <a:p>
            <a:endParaRPr lang="en-US" dirty="0"/>
          </a:p>
        </p:txBody>
      </p:sp>
      <p:pic>
        <p:nvPicPr>
          <p:cNvPr id="4" name="Picture 3">
            <a:extLst>
              <a:ext uri="{FF2B5EF4-FFF2-40B4-BE49-F238E27FC236}">
                <a16:creationId xmlns:a16="http://schemas.microsoft.com/office/drawing/2014/main" id="{CAF9A9B1-5912-A5FC-12F9-2B86A876B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3778099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E30A-2A85-8D07-C4E7-7CAB7F36AB7F}"/>
              </a:ext>
            </a:extLst>
          </p:cNvPr>
          <p:cNvSpPr>
            <a:spLocks noGrp="1"/>
          </p:cNvSpPr>
          <p:nvPr>
            <p:ph type="title"/>
          </p:nvPr>
        </p:nvSpPr>
        <p:spPr/>
        <p:txBody>
          <a:bodyPr>
            <a:normAutofit fontScale="90000"/>
          </a:bodyPr>
          <a:lstStyle/>
          <a:p>
            <a:r>
              <a:rPr lang="en-US" dirty="0"/>
              <a:t>Lightning Talks</a:t>
            </a:r>
          </a:p>
        </p:txBody>
      </p:sp>
      <p:sp>
        <p:nvSpPr>
          <p:cNvPr id="3" name="Content Placeholder 2">
            <a:extLst>
              <a:ext uri="{FF2B5EF4-FFF2-40B4-BE49-F238E27FC236}">
                <a16:creationId xmlns:a16="http://schemas.microsoft.com/office/drawing/2014/main" id="{412DF163-B990-8CDA-B7BA-F1DA87D9636F}"/>
              </a:ext>
            </a:extLst>
          </p:cNvPr>
          <p:cNvSpPr>
            <a:spLocks noGrp="1"/>
          </p:cNvSpPr>
          <p:nvPr>
            <p:ph idx="1"/>
          </p:nvPr>
        </p:nvSpPr>
        <p:spPr/>
        <p:txBody>
          <a:bodyPr>
            <a:normAutofit/>
          </a:bodyPr>
          <a:lstStyle/>
          <a:p>
            <a:pPr>
              <a:spcAft>
                <a:spcPts val="600"/>
              </a:spcAft>
            </a:pPr>
            <a:endParaRPr lang="en-US" dirty="0"/>
          </a:p>
          <a:p>
            <a:pPr>
              <a:spcAft>
                <a:spcPts val="600"/>
              </a:spcAft>
            </a:pPr>
            <a:r>
              <a:rPr lang="en-US" dirty="0"/>
              <a:t>30-40 minutes in the final session Thursday 7</a:t>
            </a:r>
            <a:r>
              <a:rPr lang="en-US" baseline="30000" dirty="0"/>
              <a:t>th</a:t>
            </a:r>
            <a:r>
              <a:rPr lang="en-US" dirty="0"/>
              <a:t> September</a:t>
            </a:r>
          </a:p>
          <a:p>
            <a:pPr lvl="1">
              <a:spcAft>
                <a:spcPts val="600"/>
              </a:spcAft>
            </a:pPr>
            <a:r>
              <a:rPr lang="en-US" dirty="0"/>
              <a:t>5-10 minutes per talk. No Q&amp;A</a:t>
            </a:r>
          </a:p>
          <a:p>
            <a:pPr>
              <a:spcAft>
                <a:spcPts val="600"/>
              </a:spcAft>
            </a:pPr>
            <a:endParaRPr lang="en-US" sz="3000" dirty="0"/>
          </a:p>
          <a:p>
            <a:pPr>
              <a:spcAft>
                <a:spcPts val="600"/>
              </a:spcAft>
            </a:pPr>
            <a:r>
              <a:rPr lang="en-US" dirty="0"/>
              <a:t>Abstract submissions close 17:00 ICT TODAY (6</a:t>
            </a:r>
            <a:r>
              <a:rPr lang="en-US" baseline="30000" dirty="0"/>
              <a:t>th</a:t>
            </a:r>
            <a:r>
              <a:rPr lang="en-US" dirty="0"/>
              <a:t> September)</a:t>
            </a:r>
          </a:p>
          <a:p>
            <a:pPr lvl="1">
              <a:spcAft>
                <a:spcPts val="600"/>
              </a:spcAft>
            </a:pPr>
            <a:r>
              <a:rPr lang="en-US" dirty="0"/>
              <a:t>Call for Presentations @ </a:t>
            </a:r>
            <a:r>
              <a:rPr lang="en-US" i="1" dirty="0">
                <a:solidFill>
                  <a:srgbClr val="2E3193"/>
                </a:solidFill>
              </a:rPr>
              <a:t>https://</a:t>
            </a:r>
            <a:r>
              <a:rPr lang="en-US" i="1" dirty="0" err="1">
                <a:solidFill>
                  <a:srgbClr val="2E3193"/>
                </a:solidFill>
              </a:rPr>
              <a:t>www.dns-oarc.net</a:t>
            </a:r>
            <a:r>
              <a:rPr lang="en-US" i="1" dirty="0">
                <a:solidFill>
                  <a:srgbClr val="2E3193"/>
                </a:solidFill>
              </a:rPr>
              <a:t>/oarc41</a:t>
            </a:r>
          </a:p>
          <a:p>
            <a:pPr lvl="1">
              <a:spcAft>
                <a:spcPts val="600"/>
              </a:spcAft>
            </a:pPr>
            <a:r>
              <a:rPr lang="en-US" dirty="0"/>
              <a:t>PC will select and notify speakers</a:t>
            </a:r>
          </a:p>
          <a:p>
            <a:endParaRPr lang="en-US" dirty="0"/>
          </a:p>
        </p:txBody>
      </p:sp>
      <p:pic>
        <p:nvPicPr>
          <p:cNvPr id="4" name="Picture 3">
            <a:extLst>
              <a:ext uri="{FF2B5EF4-FFF2-40B4-BE49-F238E27FC236}">
                <a16:creationId xmlns:a16="http://schemas.microsoft.com/office/drawing/2014/main" id="{F9140E13-7815-FE66-F8C8-413C5BFD1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220606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121D-522A-BE22-3B78-D186AF12C0FB}"/>
              </a:ext>
            </a:extLst>
          </p:cNvPr>
          <p:cNvSpPr>
            <a:spLocks noGrp="1"/>
          </p:cNvSpPr>
          <p:nvPr>
            <p:ph type="title"/>
          </p:nvPr>
        </p:nvSpPr>
        <p:spPr/>
        <p:txBody>
          <a:bodyPr>
            <a:normAutofit fontScale="90000"/>
          </a:bodyPr>
          <a:lstStyle/>
          <a:p>
            <a:r>
              <a:rPr lang="en-US" dirty="0"/>
              <a:t>OARC Team @ OARC 41</a:t>
            </a:r>
          </a:p>
        </p:txBody>
      </p:sp>
      <p:sp>
        <p:nvSpPr>
          <p:cNvPr id="3" name="Content Placeholder 2">
            <a:extLst>
              <a:ext uri="{FF2B5EF4-FFF2-40B4-BE49-F238E27FC236}">
                <a16:creationId xmlns:a16="http://schemas.microsoft.com/office/drawing/2014/main" id="{BCBA18DD-A5A8-A378-20B9-A5A49E918F38}"/>
              </a:ext>
            </a:extLst>
          </p:cNvPr>
          <p:cNvSpPr>
            <a:spLocks noGrp="1"/>
          </p:cNvSpPr>
          <p:nvPr>
            <p:ph idx="1"/>
          </p:nvPr>
        </p:nvSpPr>
        <p:spPr/>
        <p:txBody>
          <a:bodyPr/>
          <a:lstStyle/>
          <a:p>
            <a:r>
              <a:rPr lang="en-US" dirty="0"/>
              <a:t>In Da Nang</a:t>
            </a:r>
          </a:p>
          <a:p>
            <a:pPr lvl="1"/>
            <a:r>
              <a:rPr lang="en-US" dirty="0"/>
              <a:t>Staff: </a:t>
            </a:r>
            <a:r>
              <a:rPr lang="en-US" dirty="0" err="1"/>
              <a:t>Denesh</a:t>
            </a:r>
            <a:r>
              <a:rPr lang="en-US" dirty="0"/>
              <a:t>, Jerry, Mike, Rebecca, Steve</a:t>
            </a:r>
          </a:p>
          <a:p>
            <a:pPr lvl="1"/>
            <a:r>
              <a:rPr lang="en-US" dirty="0"/>
              <a:t>PC: Pallavi, Petr, Suzanne, Willem</a:t>
            </a:r>
          </a:p>
          <a:p>
            <a:pPr lvl="1"/>
            <a:r>
              <a:rPr lang="en-US" dirty="0"/>
              <a:t>Board:, Joao, Ray, </a:t>
            </a:r>
            <a:r>
              <a:rPr lang="en-US" dirty="0" err="1"/>
              <a:t>Shumon</a:t>
            </a:r>
            <a:endParaRPr lang="en-US" dirty="0"/>
          </a:p>
          <a:p>
            <a:pPr lvl="1"/>
            <a:endParaRPr lang="en-US" dirty="0"/>
          </a:p>
          <a:p>
            <a:pPr lvl="1"/>
            <a:endParaRPr lang="en-US" dirty="0"/>
          </a:p>
          <a:p>
            <a:r>
              <a:rPr lang="en-US" dirty="0"/>
              <a:t>Online</a:t>
            </a:r>
          </a:p>
          <a:p>
            <a:pPr lvl="1"/>
            <a:r>
              <a:rPr lang="en-US" dirty="0"/>
              <a:t>Staff: @Keith, @Matt</a:t>
            </a:r>
          </a:p>
          <a:p>
            <a:pPr lvl="1"/>
            <a:r>
              <a:rPr lang="en-US" dirty="0"/>
              <a:t>PC: @chantra, @hazelesque, @jtodd, @nils</a:t>
            </a:r>
          </a:p>
          <a:p>
            <a:pPr lvl="1"/>
            <a:r>
              <a:rPr lang="en-US" dirty="0"/>
              <a:t>Board: @Benno, @Jabley, @pebersman</a:t>
            </a:r>
          </a:p>
          <a:p>
            <a:endParaRPr lang="en-US" dirty="0"/>
          </a:p>
        </p:txBody>
      </p:sp>
      <p:pic>
        <p:nvPicPr>
          <p:cNvPr id="4" name="Picture 3">
            <a:extLst>
              <a:ext uri="{FF2B5EF4-FFF2-40B4-BE49-F238E27FC236}">
                <a16:creationId xmlns:a16="http://schemas.microsoft.com/office/drawing/2014/main" id="{2CC2D885-1969-0FB5-6175-7B835E29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312" y="35662"/>
            <a:ext cx="1000687" cy="1371108"/>
          </a:xfrm>
          <a:prstGeom prst="rect">
            <a:avLst/>
          </a:prstGeom>
        </p:spPr>
      </p:pic>
    </p:spTree>
    <p:extLst>
      <p:ext uri="{BB962C8B-B14F-4D97-AF65-F5344CB8AC3E}">
        <p14:creationId xmlns:p14="http://schemas.microsoft.com/office/powerpoint/2010/main" val="177951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B0C1-1576-7071-0E72-B2C8E2489AF1}"/>
              </a:ext>
            </a:extLst>
          </p:cNvPr>
          <p:cNvSpPr>
            <a:spLocks noGrp="1"/>
          </p:cNvSpPr>
          <p:nvPr>
            <p:ph type="ctrTitle"/>
          </p:nvPr>
        </p:nvSpPr>
        <p:spPr/>
        <p:txBody>
          <a:bodyPr/>
          <a:lstStyle/>
          <a:p>
            <a:r>
              <a:rPr lang="en-US" dirty="0"/>
              <a:t>OARC Update</a:t>
            </a:r>
          </a:p>
        </p:txBody>
      </p:sp>
      <p:sp>
        <p:nvSpPr>
          <p:cNvPr id="3" name="Subtitle 2">
            <a:extLst>
              <a:ext uri="{FF2B5EF4-FFF2-40B4-BE49-F238E27FC236}">
                <a16:creationId xmlns:a16="http://schemas.microsoft.com/office/drawing/2014/main" id="{2F79254A-2EE5-D52F-5F53-42A266D73456}"/>
              </a:ext>
            </a:extLst>
          </p:cNvPr>
          <p:cNvSpPr>
            <a:spLocks noGrp="1"/>
          </p:cNvSpPr>
          <p:nvPr>
            <p:ph type="subTitle" idx="1"/>
          </p:nvPr>
        </p:nvSpPr>
        <p:spPr/>
        <p:txBody>
          <a:bodyPr>
            <a:normAutofit/>
          </a:bodyPr>
          <a:lstStyle/>
          <a:p>
            <a:r>
              <a:rPr lang="en-US" sz="4000" dirty="0"/>
              <a:t>Denesh Bhabuta</a:t>
            </a:r>
          </a:p>
        </p:txBody>
      </p:sp>
    </p:spTree>
    <p:extLst>
      <p:ext uri="{BB962C8B-B14F-4D97-AF65-F5344CB8AC3E}">
        <p14:creationId xmlns:p14="http://schemas.microsoft.com/office/powerpoint/2010/main" val="152752102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2E319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917</Words>
  <Application>Microsoft Macintosh PowerPoint</Application>
  <PresentationFormat>Widescreen</PresentationFormat>
  <Paragraphs>174</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Source Sans Pro</vt:lpstr>
      <vt:lpstr>Symbol</vt:lpstr>
      <vt:lpstr>Times New Roman</vt:lpstr>
      <vt:lpstr>Trebuchet MS</vt:lpstr>
      <vt:lpstr>UICTFontTextStyleBody</vt:lpstr>
      <vt:lpstr>Wingdings</vt:lpstr>
      <vt:lpstr>Office Theme</vt:lpstr>
      <vt:lpstr>Xin chào Hello</vt:lpstr>
      <vt:lpstr>PowerPoint Presentation</vt:lpstr>
      <vt:lpstr>Hybrid Event</vt:lpstr>
      <vt:lpstr>On-site Information</vt:lpstr>
      <vt:lpstr>MastoDNS!</vt:lpstr>
      <vt:lpstr>Mattermost Chat</vt:lpstr>
      <vt:lpstr>Lightning Talks</vt:lpstr>
      <vt:lpstr>OARC Team @ OARC 41</vt:lpstr>
      <vt:lpstr>OARC Update</vt:lpstr>
      <vt:lpstr>OARC’s Mission Statement</vt:lpstr>
      <vt:lpstr>OARC’s Mission Statement</vt:lpstr>
      <vt:lpstr>OARC’s Members</vt:lpstr>
      <vt:lpstr>2023 Achievements</vt:lpstr>
      <vt:lpstr>2023 Achievements</vt:lpstr>
      <vt:lpstr>2023 Achievements</vt:lpstr>
      <vt:lpstr>2023 Achievements</vt:lpstr>
      <vt:lpstr>Work in Progress</vt:lpstr>
      <vt:lpstr>Work in Progress</vt:lpstr>
      <vt:lpstr>2022 – 2023 Board</vt:lpstr>
      <vt:lpstr>Board Elections</vt:lpstr>
      <vt:lpstr>2023 Programme Committee</vt:lpstr>
      <vt:lpstr>2024 Programme Committee</vt:lpstr>
      <vt:lpstr>Privacy Committee</vt:lpstr>
      <vt:lpstr>Why Become and OARC Member?</vt:lpstr>
      <vt:lpstr>OARC’s Value Proposition</vt:lpstr>
      <vt:lpstr>OARC’s Value Proposition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Petro</dc:creator>
  <cp:lastModifiedBy>Denesh Bhabuta</cp:lastModifiedBy>
  <cp:revision>15</cp:revision>
  <dcterms:created xsi:type="dcterms:W3CDTF">2023-08-14T15:37:31Z</dcterms:created>
  <dcterms:modified xsi:type="dcterms:W3CDTF">2023-09-06T02:01:41Z</dcterms:modified>
</cp:coreProperties>
</file>