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68" r:id="rId2"/>
    <p:sldId id="273" r:id="rId3"/>
    <p:sldId id="274" r:id="rId4"/>
    <p:sldId id="269" r:id="rId5"/>
    <p:sldId id="270" r:id="rId6"/>
    <p:sldId id="272" r:id="rId7"/>
    <p:sldId id="287" r:id="rId8"/>
    <p:sldId id="271" r:id="rId9"/>
    <p:sldId id="256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193"/>
    <a:srgbClr val="A9A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48"/>
  </p:normalViewPr>
  <p:slideViewPr>
    <p:cSldViewPr snapToGrid="0">
      <p:cViewPr varScale="1">
        <p:scale>
          <a:sx n="88" d="100"/>
          <a:sy n="88" d="100"/>
        </p:scale>
        <p:origin x="200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0B6D8-4CE8-4EC7-A9C1-8EFAA52F15A1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3BA1E-CD25-407F-A8B0-2449D5FF7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4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6DCC-3485-99E4-9C86-6A910832A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0019"/>
            <a:ext cx="9144000" cy="2157866"/>
          </a:xfrm>
        </p:spPr>
        <p:txBody>
          <a:bodyPr anchor="ctr" anchorCtr="0"/>
          <a:lstStyle>
            <a:lvl1pPr algn="ctr">
              <a:defRPr sz="5400" b="1">
                <a:solidFill>
                  <a:srgbClr val="A9ABE5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48EB1-F12D-237A-DEE8-76DEF4690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5523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F89EE-4486-3400-EFBD-A5CD9DB8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blue and white logo for DNS-OARC">
            <a:extLst>
              <a:ext uri="{FF2B5EF4-FFF2-40B4-BE49-F238E27FC236}">
                <a16:creationId xmlns:a16="http://schemas.microsoft.com/office/drawing/2014/main" id="{9AC31850-4B6B-5405-383C-1F5F3D0AE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28" y="5802214"/>
            <a:ext cx="6647543" cy="94964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1B1B066-28EC-5E69-ABBF-DFD79E4AB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0139" y="0"/>
            <a:ext cx="1311722" cy="17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7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3BCE-5822-C67B-5C6B-96C69B8F7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79755-C8CD-B6E4-B403-75CC5C0EA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E3A1C-0085-5A0C-926C-C53BADD6F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3432C-BE6B-541F-0A53-ADC1E79A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DF018-0B3E-A078-2A10-5696D04C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44798-7732-8E94-093C-736D7CE1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184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34A5-D906-19DD-2D58-CA431D64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02619-3029-90A6-584B-AC46BBB04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F9084-0711-CC67-0768-E38EB7B9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86BA9-6B98-8642-F34A-38E968A6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24A93-AD60-EE61-E20F-98A30A64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13C7A3-88C2-0B04-CC51-94BA1308C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4720B-F8A8-D5DF-533A-95EFF6583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B378A-61F0-97D0-41FB-8689EB08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630F1-9BF1-18BA-C0D1-BD299470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35434-F11B-947A-4A84-4FD4E74A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62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917228" y="609600"/>
            <a:ext cx="3932238" cy="2362200"/>
          </a:xfrm>
          <a:prstGeom prst="rect">
            <a:avLst/>
          </a:prstGeom>
        </p:spPr>
        <p:txBody>
          <a:bodyPr/>
          <a:lstStyle>
            <a:lvl1pPr>
              <a:defRPr sz="2800" b="1" spc="0">
                <a:effectLst>
                  <a:outerShdw blurRad="50800" dist="63500" dir="2700000" rotWithShape="0">
                    <a:srgbClr val="000000">
                      <a:alpha val="48000"/>
                    </a:srgbClr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78064" y="609600"/>
            <a:ext cx="6189493" cy="5181600"/>
          </a:xfrm>
          <a:prstGeom prst="rect">
            <a:avLst/>
          </a:prstGeom>
        </p:spPr>
        <p:txBody>
          <a:bodyPr anchor="ctr"/>
          <a:lstStyle>
            <a:lvl1pPr marL="228600" indent="-2286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cap="none" spc="0"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1pPr>
            <a:lvl2pPr marL="482600" indent="-2540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cap="none" spc="0"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2pPr>
            <a:lvl3pPr marL="742950" indent="-28575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cap="none" spc="0"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3pPr>
            <a:lvl4pPr marL="1012371" indent="-326571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cap="none" spc="0"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4pPr>
            <a:lvl5pPr marL="1295400" indent="-381000" algn="l">
              <a:lnSpc>
                <a:spcPct val="120000"/>
              </a:lnSpc>
              <a:spcBef>
                <a:spcPts val="1000"/>
              </a:spcBef>
              <a:buSzPct val="100000"/>
              <a:buFont typeface="Arial"/>
              <a:buChar char="•"/>
              <a:defRPr cap="none" spc="0"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17228" y="2971800"/>
            <a:ext cx="3932238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3200" cap="none" spc="0"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sym typeface="Rockwell"/>
              </a:defRPr>
            </a:lvl1pPr>
          </a:lstStyle>
          <a:p>
            <a:pPr>
              <a:lnSpc>
                <a:spcPct val="120000"/>
              </a:lnSpc>
              <a:spcBef>
                <a:spcPts val="2000"/>
              </a:spcBef>
              <a:defRPr sz="3200" cap="none" spc="0">
                <a:effectLst>
                  <a:outerShdw blurRad="50800" dist="38100" dir="2700000" rotWithShape="0">
                    <a:srgbClr val="000000">
                      <a:alpha val="48000"/>
                    </a:srgbClr>
                  </a:outerShdw>
                </a:effectLst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20689" y="5956630"/>
            <a:ext cx="246867" cy="218416"/>
          </a:xfrm>
          <a:prstGeom prst="rect">
            <a:avLst/>
          </a:prstGeom>
        </p:spPr>
        <p:txBody>
          <a:bodyPr/>
          <a:lstStyle>
            <a:lvl1pPr defTabSz="457200">
              <a:defRPr sz="10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86202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F89EE-4486-3400-EFBD-A5CD9DB8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E26B6-1233-76FC-BF15-0996D478D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312" y="35662"/>
            <a:ext cx="1000687" cy="1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1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5B4BF-D413-BF03-98D2-0591B538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2E3193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DBA3C-1747-EAEC-6669-81484EA22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33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9DEB-532A-3AB9-A587-BE40DFA35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CBC1B-D9BA-4FEB-619F-D9F08CF2F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D7E38-87EB-B7F2-F8FC-02A80B08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B95E-10D6-BAB2-6E84-2B177D69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85BB3-6196-5B96-7F47-D0A19A70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1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EF54-2F38-5DE1-9478-F8DD96BFB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90B0A-A8A0-D75C-B73E-9CD50BB1D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BD781-1E61-0113-284D-5433430C8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BD401-88D9-7383-46D6-B5D838CF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00911-A3E6-0BE2-C19D-6AC9DF30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94722-05D8-EF5A-4EC6-F423A40D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7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9FFF-3BC8-C8CC-42CA-0E7B43FB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EFCA3-B3F3-A90B-D173-E5725162C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17846-E98E-6D42-EE49-68EC62A48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347B0-5935-079A-9F79-2D7ACC98A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4AF46-B052-C95D-35C9-50047E074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7CD028-D727-1E83-34AF-405322E12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89E865-747B-42FC-B519-8EC0A3C8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CC853-99F2-DDE4-5921-38730BC3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4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599F-7925-24DA-3D67-AB8479DE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4E71C-1346-D780-4AB4-71AEF6954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8CFF3-C38B-33C6-80B9-749049BE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580A1-718D-6A58-F194-51976134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89E07-EF2B-63BD-6B22-46042C97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FE302F-DD8B-BA3D-9329-D897BB88D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7EC4C-C8BA-FAC4-355D-97E79500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6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42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952D1-AB2F-A2B5-302C-BD74A3897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713583" cy="53022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94A0E-E1FA-6AE2-E1B4-7A4D3359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1F0C4-A494-5AB5-0364-C377D91E0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D2365-4100-9FB4-525A-CC66EBB3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5D01C-38A2-9FB5-A913-A28B78FC7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D0FA9-2D9D-8110-8C45-F0408F08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43E15-601A-493B-6A46-464C5CA9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556"/>
            <a:ext cx="10515600" cy="608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9F5C2-B6AE-7C1C-B8F0-E93250395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6286"/>
            <a:ext cx="10515600" cy="4870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8E918-C24D-20F1-9158-B0FFBD70D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CE8DD-02B8-4EE5-B53B-0EF9FD9EECBD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DD68E-9CDB-674E-8265-8201ADE26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FDECC-ED77-2824-22E7-7860DDFF5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0B905-DBAF-43FD-83FA-7C51ABA397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D4A8E4-0AF5-00B9-2077-710442E87642}"/>
              </a:ext>
            </a:extLst>
          </p:cNvPr>
          <p:cNvCxnSpPr/>
          <p:nvPr userDrawn="1"/>
        </p:nvCxnSpPr>
        <p:spPr>
          <a:xfrm>
            <a:off x="604684" y="973394"/>
            <a:ext cx="10987548" cy="0"/>
          </a:xfrm>
          <a:prstGeom prst="line">
            <a:avLst/>
          </a:prstGeom>
          <a:ln w="41275">
            <a:solidFill>
              <a:srgbClr val="2E319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81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62" r:id="rId11"/>
    <p:sldLayoutId id="2147483658" r:id="rId12"/>
    <p:sldLayoutId id="2147483659" r:id="rId13"/>
    <p:sldLayoutId id="2147483660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9ABE5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96A0D5-ACF1-9BE2-24F8-36AE2458AD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Wrap-Up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82562C-DE9C-C1DB-4FB4-1D53BD9E3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dirty="0" err="1"/>
              <a:t>Denesh</a:t>
            </a:r>
            <a:r>
              <a:rPr lang="en-US" sz="4800" dirty="0"/>
              <a:t> </a:t>
            </a:r>
            <a:r>
              <a:rPr lang="en-US" sz="4800" dirty="0" err="1"/>
              <a:t>Bhabuta</a:t>
            </a:r>
            <a:endParaRPr lang="en-US" sz="4800" dirty="0"/>
          </a:p>
          <a:p>
            <a:r>
              <a:rPr lang="en-US" sz="4800" dirty="0" err="1"/>
              <a:t>Shumon</a:t>
            </a:r>
            <a:r>
              <a:rPr lang="en-US" sz="4800" dirty="0"/>
              <a:t> </a:t>
            </a:r>
            <a:r>
              <a:rPr lang="en-US" sz="4800" dirty="0" err="1"/>
              <a:t>Huque</a:t>
            </a: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7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AdobeStock_342077138.ai" descr="AdobeStock_342077138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775" y="-7267"/>
            <a:ext cx="12495597" cy="687257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https://www.dns-oarc.net/oarc42"/>
          <p:cNvSpPr txBox="1"/>
          <p:nvPr/>
        </p:nvSpPr>
        <p:spPr>
          <a:xfrm>
            <a:off x="3954236" y="4188224"/>
            <a:ext cx="4216219" cy="387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>
              <a:defRPr sz="4200">
                <a:solidFill>
                  <a:srgbClr val="D4D1E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100"/>
              <a:t>https://www.dns-oarc.net/oarc42</a:t>
            </a:r>
          </a:p>
        </p:txBody>
      </p:sp>
      <p:pic>
        <p:nvPicPr>
          <p:cNvPr id="147" name="oarc-branches-only-logo-20200725.png" descr="oarc-branches-only-logo-202007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826" y="5178922"/>
            <a:ext cx="650212" cy="666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oarc-branches-only-logo-20200725.png" descr="oarc-branches-only-logo-202007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628" y="3945059"/>
            <a:ext cx="650212" cy="66614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#LoveDNS"/>
          <p:cNvSpPr txBox="1"/>
          <p:nvPr/>
        </p:nvSpPr>
        <p:spPr>
          <a:xfrm rot="360000">
            <a:off x="3749784" y="6041131"/>
            <a:ext cx="452047" cy="17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 algn="l">
              <a:defRPr sz="1400">
                <a:solidFill>
                  <a:srgbClr val="653D1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700"/>
              <a:t>#LoveDNS</a:t>
            </a:r>
          </a:p>
        </p:txBody>
      </p:sp>
      <p:sp>
        <p:nvSpPr>
          <p:cNvPr id="150" name="#OARC42"/>
          <p:cNvSpPr txBox="1"/>
          <p:nvPr/>
        </p:nvSpPr>
        <p:spPr>
          <a:xfrm rot="360000">
            <a:off x="4278500" y="6090485"/>
            <a:ext cx="423193" cy="17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 algn="l">
              <a:defRPr sz="1400">
                <a:solidFill>
                  <a:srgbClr val="653D1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700"/>
              <a:t>#OARC42</a:t>
            </a:r>
          </a:p>
        </p:txBody>
      </p:sp>
      <p:sp>
        <p:nvSpPr>
          <p:cNvPr id="151" name="#OARC42"/>
          <p:cNvSpPr txBox="1"/>
          <p:nvPr/>
        </p:nvSpPr>
        <p:spPr>
          <a:xfrm rot="360000">
            <a:off x="3261205" y="5995235"/>
            <a:ext cx="423193" cy="17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 algn="l">
              <a:defRPr sz="1400">
                <a:solidFill>
                  <a:srgbClr val="653D1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700"/>
              <a:t>#OARC42</a:t>
            </a:r>
          </a:p>
        </p:txBody>
      </p:sp>
      <p:sp>
        <p:nvSpPr>
          <p:cNvPr id="152" name="DNS"/>
          <p:cNvSpPr txBox="1"/>
          <p:nvPr/>
        </p:nvSpPr>
        <p:spPr>
          <a:xfrm rot="360000">
            <a:off x="2949799" y="5951890"/>
            <a:ext cx="219612" cy="17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 algn="l">
              <a:defRPr sz="1400">
                <a:solidFill>
                  <a:srgbClr val="653D1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700"/>
              <a:t>DNS</a:t>
            </a:r>
          </a:p>
        </p:txBody>
      </p:sp>
      <p:sp>
        <p:nvSpPr>
          <p:cNvPr id="153" name="#LoveDNS…"/>
          <p:cNvSpPr txBox="1"/>
          <p:nvPr/>
        </p:nvSpPr>
        <p:spPr>
          <a:xfrm>
            <a:off x="10076303" y="4626507"/>
            <a:ext cx="1017656" cy="341119"/>
          </a:xfrm>
          <a:prstGeom prst="rect">
            <a:avLst/>
          </a:prstGeom>
          <a:solidFill>
            <a:srgbClr val="D4D1E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1750" tIns="31750" rIns="31750" bIns="31750" anchor="ctr">
            <a:spAutoFit/>
          </a:bodyPr>
          <a:lstStyle/>
          <a:p>
            <a:pPr algn="l">
              <a:defRPr>
                <a:solidFill>
                  <a:srgbClr val="653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900"/>
              <a:t>#LoveDNS</a:t>
            </a:r>
          </a:p>
          <a:p>
            <a:pPr algn="l">
              <a:defRPr>
                <a:solidFill>
                  <a:srgbClr val="653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900"/>
              <a:t>#OARC42</a:t>
            </a:r>
          </a:p>
        </p:txBody>
      </p:sp>
      <p:sp>
        <p:nvSpPr>
          <p:cNvPr id="154" name="February 8th &amp; 9th, 2024"/>
          <p:cNvSpPr txBox="1"/>
          <p:nvPr/>
        </p:nvSpPr>
        <p:spPr>
          <a:xfrm>
            <a:off x="4457684" y="951633"/>
            <a:ext cx="3106620" cy="387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>
              <a:defRPr sz="4200">
                <a:solidFill>
                  <a:srgbClr val="D4D1E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100"/>
              <a:t>February 8th &amp; 9th, 2024</a:t>
            </a:r>
          </a:p>
        </p:txBody>
      </p:sp>
      <p:sp>
        <p:nvSpPr>
          <p:cNvPr id="155" name="hybrid :: in-person &amp; online"/>
          <p:cNvSpPr txBox="1"/>
          <p:nvPr/>
        </p:nvSpPr>
        <p:spPr>
          <a:xfrm>
            <a:off x="3790694" y="385619"/>
            <a:ext cx="4440318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>
              <a:defRPr sz="5500">
                <a:solidFill>
                  <a:srgbClr val="2E319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750"/>
              <a:t>hybrid :: in-person &amp; online</a:t>
            </a:r>
          </a:p>
        </p:txBody>
      </p:sp>
      <p:sp>
        <p:nvSpPr>
          <p:cNvPr id="156" name="next time…"/>
          <p:cNvSpPr txBox="1"/>
          <p:nvPr/>
        </p:nvSpPr>
        <p:spPr>
          <a:xfrm>
            <a:off x="120650" y="343625"/>
            <a:ext cx="2581156" cy="64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7500" b="0">
                <a:solidFill>
                  <a:srgbClr val="2E3193"/>
                </a:solidFill>
                <a:latin typeface="Zapotec"/>
                <a:ea typeface="Zapotec"/>
                <a:cs typeface="Zapotec"/>
                <a:sym typeface="Zapotec"/>
              </a:defRPr>
            </a:lvl1pPr>
          </a:lstStyle>
          <a:p>
            <a:r>
              <a:rPr sz="3750"/>
              <a:t>next time…</a:t>
            </a:r>
          </a:p>
        </p:txBody>
      </p:sp>
      <p:sp>
        <p:nvSpPr>
          <p:cNvPr id="157" name="Call for Presentations now open…"/>
          <p:cNvSpPr txBox="1"/>
          <p:nvPr/>
        </p:nvSpPr>
        <p:spPr>
          <a:xfrm>
            <a:off x="6395386" y="5794155"/>
            <a:ext cx="535351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>
              <a:defRPr sz="5500">
                <a:solidFill>
                  <a:srgbClr val="2E319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750"/>
              <a:t>Call for Presentations now open…</a:t>
            </a:r>
          </a:p>
        </p:txBody>
      </p:sp>
      <p:sp>
        <p:nvSpPr>
          <p:cNvPr id="158" name="https://www.dns-oarc.net/oarc42"/>
          <p:cNvSpPr txBox="1"/>
          <p:nvPr/>
        </p:nvSpPr>
        <p:spPr>
          <a:xfrm>
            <a:off x="6375519" y="6238655"/>
            <a:ext cx="5499391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1750" tIns="31750" rIns="31750" bIns="31750" anchor="ctr">
            <a:spAutoFit/>
          </a:bodyPr>
          <a:lstStyle>
            <a:lvl1pPr>
              <a:defRPr sz="5500">
                <a:solidFill>
                  <a:srgbClr val="2E319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750"/>
              <a:t>https://www.dns-oarc.net/oarc42</a:t>
            </a:r>
          </a:p>
        </p:txBody>
      </p:sp>
      <p:pic>
        <p:nvPicPr>
          <p:cNvPr id="159" name="uptown-charlotte.jpg" descr="uptown-charlotte.jpg"/>
          <p:cNvPicPr>
            <a:picLocks noChangeAspect="1"/>
          </p:cNvPicPr>
          <p:nvPr/>
        </p:nvPicPr>
        <p:blipFill>
          <a:blip r:embed="rId4"/>
          <a:srcRect l="2459" t="4169" r="1794" b="20899"/>
          <a:stretch>
            <a:fillRect/>
          </a:stretch>
        </p:blipFill>
        <p:spPr>
          <a:xfrm>
            <a:off x="3403102" y="1426326"/>
            <a:ext cx="5385796" cy="281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OARC42-City-Month-WB-724x992.png" descr="OARC42-City-Month-WB-724x99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00" y="63500"/>
            <a:ext cx="1802812" cy="2470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dge with a hand shaped bridge">
            <a:extLst>
              <a:ext uri="{FF2B5EF4-FFF2-40B4-BE49-F238E27FC236}">
                <a16:creationId xmlns:a16="http://schemas.microsoft.com/office/drawing/2014/main" id="{689EDCA0-0141-62B5-B9EA-E44140CB5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r="17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79AD8EEE-BB24-C252-01E7-9EAA62FD6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0" y="113887"/>
            <a:ext cx="5748060" cy="2282472"/>
          </a:xfrm>
          <a:prstGeom prst="rect">
            <a:avLst/>
          </a:prstGeom>
        </p:spPr>
      </p:pic>
      <p:pic>
        <p:nvPicPr>
          <p:cNvPr id="12" name="Picture 11" descr="A logo for a medical event">
            <a:extLst>
              <a:ext uri="{FF2B5EF4-FFF2-40B4-BE49-F238E27FC236}">
                <a16:creationId xmlns:a16="http://schemas.microsoft.com/office/drawing/2014/main" id="{E7C16C8E-1077-AED0-2635-E49A16911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13" y="4854381"/>
            <a:ext cx="3334822" cy="18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4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medical event">
            <a:extLst>
              <a:ext uri="{FF2B5EF4-FFF2-40B4-BE49-F238E27FC236}">
                <a16:creationId xmlns:a16="http://schemas.microsoft.com/office/drawing/2014/main" id="{BD4AEE38-E752-5418-860B-677CF3F8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13" y="4854381"/>
            <a:ext cx="3334822" cy="1889732"/>
          </a:xfrm>
          <a:prstGeom prst="rect">
            <a:avLst/>
          </a:prstGeom>
        </p:spPr>
      </p:pic>
      <p:pic>
        <p:nvPicPr>
          <p:cNvPr id="3" name="Picture 2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C4DA2949-9932-91C8-28F5-23BA168C0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21" y="990540"/>
            <a:ext cx="6077158" cy="48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6DDE-9079-ECD6-924B-630AD923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556"/>
            <a:ext cx="10515600" cy="608268"/>
          </a:xfrm>
        </p:spPr>
        <p:txBody>
          <a:bodyPr>
            <a:normAutofit fontScale="90000"/>
          </a:bodyPr>
          <a:lstStyle/>
          <a:p>
            <a:r>
              <a:rPr lang="en-US" dirty="0"/>
              <a:t>OARC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000A-AF00-6059-AAEE-CA32E3A4E0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306286"/>
            <a:ext cx="10515600" cy="4870677"/>
          </a:xfrm>
        </p:spPr>
        <p:txBody>
          <a:bodyPr>
            <a:normAutofit/>
          </a:bodyPr>
          <a:lstStyle/>
          <a:p>
            <a:pPr algn="l"/>
            <a:endParaRPr lang="en-US" sz="1400" b="0" i="0" u="none" strike="noStrike" baseline="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endParaRPr lang="en-US" sz="1400" b="0" i="0" u="none" strike="noStrike" baseline="0" dirty="0">
              <a:latin typeface="Source Sans Pro" panose="020B0503030403020204" pitchFamily="34" charset="0"/>
            </a:endParaRPr>
          </a:p>
          <a:p>
            <a:pPr marR="0" algn="l"/>
            <a:r>
              <a:rPr lang="en-US" sz="4000" b="0" i="0" u="none" strike="noStrike" baseline="0" dirty="0">
                <a:latin typeface="Trebuchet MS" panose="020B0703020202090204" pitchFamily="34" charset="0"/>
              </a:rPr>
              <a:t>Successfully transitioned to hybrid format</a:t>
            </a:r>
          </a:p>
          <a:p>
            <a:pPr marR="0" algn="l"/>
            <a:endParaRPr lang="en-US" sz="4000" b="0" i="0" u="none" strike="noStrike" baseline="0" dirty="0">
              <a:latin typeface="Trebuchet MS" panose="020B0703020202090204" pitchFamily="34" charset="0"/>
            </a:endParaRPr>
          </a:p>
          <a:p>
            <a:pPr marR="0" algn="l"/>
            <a:r>
              <a:rPr lang="en-US" sz="4000" dirty="0">
                <a:latin typeface="Trebuchet MS" panose="020B0703020202090204" pitchFamily="34" charset="0"/>
              </a:rPr>
              <a:t>A</a:t>
            </a:r>
            <a:r>
              <a:rPr lang="en-US" sz="4000" b="0" i="0" u="none" strike="noStrike" baseline="0" dirty="0">
                <a:latin typeface="Trebuchet MS" panose="020B0703020202090204" pitchFamily="34" charset="0"/>
              </a:rPr>
              <a:t>ttendance is reduced since Covid</a:t>
            </a:r>
          </a:p>
          <a:p>
            <a:pPr marR="0" algn="l"/>
            <a:endParaRPr lang="en-US" sz="4000" b="0" i="0" u="none" strike="noStrike" baseline="0" dirty="0">
              <a:latin typeface="Trebuchet MS" panose="020B0703020202090204" pitchFamily="34" charset="0"/>
            </a:endParaRPr>
          </a:p>
          <a:p>
            <a:pPr marR="0" algn="l"/>
            <a:r>
              <a:rPr lang="en-US" sz="4000" b="0" i="0" u="none" strike="noStrike" baseline="0" dirty="0">
                <a:latin typeface="Trebuchet MS" panose="020B0703020202090204" pitchFamily="34" charset="0"/>
              </a:rPr>
              <a:t>Current plan is 2 hybrid workshops for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98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1DE-0B51-E97C-3658-A6AC6D99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556"/>
            <a:ext cx="10515600" cy="608268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D036E-D324-C717-9E1C-E09C71C8F5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146629"/>
            <a:ext cx="10515600" cy="5181599"/>
          </a:xfrm>
        </p:spPr>
        <p:txBody>
          <a:bodyPr>
            <a:noAutofit/>
          </a:bodyPr>
          <a:lstStyle/>
          <a:p>
            <a:r>
              <a:rPr lang="en-US" sz="4000" b="0" i="0" u="none" strike="noStrike" baseline="0" dirty="0">
                <a:latin typeface="Trebuchet MS" panose="020B0703020202090204" pitchFamily="34" charset="0"/>
              </a:rPr>
              <a:t>OARC 42 (8</a:t>
            </a:r>
            <a:r>
              <a:rPr lang="en-US" sz="4000" b="0" i="0" u="none" strike="noStrike" baseline="30000" dirty="0">
                <a:latin typeface="Trebuchet MS" panose="020B0703020202090204" pitchFamily="34" charset="0"/>
              </a:rPr>
              <a:t>th</a:t>
            </a:r>
            <a:r>
              <a:rPr lang="en-US" sz="4000" b="0" i="0" u="none" strike="noStrike" baseline="0" dirty="0">
                <a:latin typeface="Trebuchet MS" panose="020B0703020202090204" pitchFamily="34" charset="0"/>
              </a:rPr>
              <a:t> &amp; 9</a:t>
            </a:r>
            <a:r>
              <a:rPr lang="en-US" sz="4000" b="0" i="0" u="none" strike="noStrike" baseline="30000" dirty="0">
                <a:latin typeface="Trebuchet MS" panose="020B0703020202090204" pitchFamily="34" charset="0"/>
              </a:rPr>
              <a:t>th</a:t>
            </a:r>
            <a:r>
              <a:rPr lang="en-US" sz="4000" b="0" i="0" u="none" strike="noStrike" baseline="0" dirty="0">
                <a:latin typeface="Trebuchet MS" panose="020B0703020202090204" pitchFamily="34" charset="0"/>
              </a:rPr>
              <a:t> February 2024)</a:t>
            </a:r>
          </a:p>
          <a:p>
            <a:pPr lvl="1"/>
            <a:r>
              <a:rPr lang="en-US" sz="3200" b="0" i="0" u="none" strike="noStrike" baseline="0" dirty="0">
                <a:latin typeface="Trebuchet MS" panose="020B0703020202090204" pitchFamily="34" charset="0"/>
              </a:rPr>
              <a:t>with NANOG 90, Charlotte, NC, USA</a:t>
            </a:r>
            <a:endParaRPr lang="en-US" sz="3200" dirty="0">
              <a:latin typeface="Trebuchet MS" panose="020B0703020202090204" pitchFamily="34" charset="0"/>
            </a:endParaRPr>
          </a:p>
          <a:p>
            <a:pPr lvl="1"/>
            <a:r>
              <a:rPr lang="en-US" sz="3200" b="0" i="0" u="none" strike="noStrike" baseline="0" dirty="0">
                <a:latin typeface="Trebuchet MS" panose="020B0703020202090204" pitchFamily="34" charset="0"/>
              </a:rPr>
              <a:t>CFP open </a:t>
            </a:r>
            <a:r>
              <a:rPr lang="en-US" sz="3200" i="1" dirty="0">
                <a:solidFill>
                  <a:srgbClr val="2E3193"/>
                </a:solidFill>
                <a:latin typeface="Trebuchet MS" panose="020B0703020202090204" pitchFamily="34" charset="0"/>
              </a:rPr>
              <a:t>https://</a:t>
            </a:r>
            <a:r>
              <a:rPr lang="en-US" sz="3200" i="1" dirty="0" err="1">
                <a:solidFill>
                  <a:srgbClr val="2E3193"/>
                </a:solidFill>
                <a:latin typeface="Trebuchet MS" panose="020B0703020202090204" pitchFamily="34" charset="0"/>
              </a:rPr>
              <a:t>www.dns-oarc.net</a:t>
            </a:r>
            <a:r>
              <a:rPr lang="en-US" sz="3200" i="1" dirty="0">
                <a:solidFill>
                  <a:srgbClr val="2E3193"/>
                </a:solidFill>
                <a:latin typeface="Trebuchet MS" panose="020B0703020202090204" pitchFamily="34" charset="0"/>
              </a:rPr>
              <a:t>/oarc42</a:t>
            </a:r>
          </a:p>
          <a:p>
            <a:pPr lvl="1"/>
            <a:endParaRPr lang="en-US" sz="3200" b="0" i="0" u="none" strike="noStrike" baseline="0" dirty="0">
              <a:latin typeface="Trebuchet MS" panose="020B0703020202090204" pitchFamily="34" charset="0"/>
            </a:endParaRPr>
          </a:p>
          <a:p>
            <a:pPr marR="0" algn="l"/>
            <a:r>
              <a:rPr lang="en-US" sz="4000" b="0" i="0" u="none" strike="noStrike" baseline="0" dirty="0">
                <a:latin typeface="Trebuchet MS" panose="020B0703020202090204" pitchFamily="34" charset="0"/>
              </a:rPr>
              <a:t>OARC 43 H2 2023</a:t>
            </a:r>
            <a:r>
              <a:rPr lang="en-US" sz="4000" b="0" i="1" u="none" strike="noStrike" baseline="0" dirty="0">
                <a:latin typeface="Trebuchet MS" panose="020B0703020202090204" pitchFamily="34" charset="0"/>
              </a:rPr>
              <a:t>TBC</a:t>
            </a:r>
          </a:p>
          <a:p>
            <a:pPr marR="0" algn="l"/>
            <a:endParaRPr lang="en-US" sz="4000" b="0" i="1" u="none" strike="noStrike" baseline="0" dirty="0">
              <a:latin typeface="Trebuchet MS" panose="020B0703020202090204" pitchFamily="34" charset="0"/>
            </a:endParaRPr>
          </a:p>
          <a:p>
            <a:pPr marR="0" algn="l"/>
            <a:r>
              <a:rPr lang="en-US" sz="4000" i="1" dirty="0">
                <a:latin typeface="Trebuchet MS" panose="020B0703020202090204" pitchFamily="34" charset="0"/>
              </a:rPr>
              <a:t>OARC 44 (6</a:t>
            </a:r>
            <a:r>
              <a:rPr lang="en-US" sz="4000" i="1" baseline="30000" dirty="0">
                <a:latin typeface="Trebuchet MS" panose="020B0703020202090204" pitchFamily="34" charset="0"/>
              </a:rPr>
              <a:t>th</a:t>
            </a:r>
            <a:r>
              <a:rPr lang="en-US" sz="4000" i="1" dirty="0">
                <a:latin typeface="Trebuchet MS" panose="020B0703020202090204" pitchFamily="34" charset="0"/>
              </a:rPr>
              <a:t> &amp; 7</a:t>
            </a:r>
            <a:r>
              <a:rPr lang="en-US" sz="4000" i="1" baseline="30000" dirty="0">
                <a:latin typeface="Trebuchet MS" panose="020B0703020202090204" pitchFamily="34" charset="0"/>
              </a:rPr>
              <a:t>th</a:t>
            </a:r>
            <a:r>
              <a:rPr lang="en-US" sz="4000" i="1" dirty="0">
                <a:latin typeface="Trebuchet MS" panose="020B0703020202090204" pitchFamily="34" charset="0"/>
              </a:rPr>
              <a:t> February 2024)</a:t>
            </a:r>
          </a:p>
          <a:p>
            <a:pPr lvl="1"/>
            <a:r>
              <a:rPr lang="en-US" sz="3200" dirty="0">
                <a:latin typeface="Trebuchet MS" panose="020B0703020202090204" pitchFamily="34" charset="0"/>
              </a:rPr>
              <a:t>with NANOG 93, Atlanta, GA, USA</a:t>
            </a:r>
            <a:endParaRPr lang="en-US" sz="3200" b="0" u="none" strike="noStrike" baseline="0" dirty="0">
              <a:latin typeface="Trebuchet MS" panose="020B0703020202090204" pitchFamily="34" charset="0"/>
            </a:endParaRPr>
          </a:p>
          <a:p>
            <a:endParaRPr lang="en-US" sz="40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02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together with laptops and icons&#10;&#10;Description automatically generated">
            <a:extLst>
              <a:ext uri="{FF2B5EF4-FFF2-40B4-BE49-F238E27FC236}">
                <a16:creationId xmlns:a16="http://schemas.microsoft.com/office/drawing/2014/main" id="{31401A23-90B7-7140-E287-2A055691D8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55D90-AF3E-799F-FA41-141326A9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159719"/>
            <a:ext cx="5552090" cy="13360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>
                <a:solidFill>
                  <a:schemeClr val="tx1"/>
                </a:solidFill>
                <a:latin typeface="+mj-lt"/>
              </a:rPr>
              <a:t>Board Nominations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691E8-29EE-B9A4-E1CF-D6B1699E1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1709" y="4572000"/>
            <a:ext cx="5552089" cy="16478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Seeking 4 candidates</a:t>
            </a:r>
          </a:p>
          <a:p>
            <a:r>
              <a:rPr lang="en-US" sz="2000"/>
              <a:t>Nomination from member organizations</a:t>
            </a:r>
          </a:p>
          <a:p>
            <a:r>
              <a:rPr lang="en-US" sz="2000"/>
              <a:t>Nominations email</a:t>
            </a:r>
          </a:p>
          <a:p>
            <a:pPr marL="457200" lvl="1"/>
            <a:r>
              <a:rPr lang="en-US" sz="2000" b="1" i="1"/>
              <a:t>board2023@dns-oarc.net</a:t>
            </a:r>
          </a:p>
        </p:txBody>
      </p:sp>
      <p:pic>
        <p:nvPicPr>
          <p:cNvPr id="8" name="Picture 7" descr="A qr code with a letter b&#10;&#10;Description automatically generated">
            <a:extLst>
              <a:ext uri="{FF2B5EF4-FFF2-40B4-BE49-F238E27FC236}">
                <a16:creationId xmlns:a16="http://schemas.microsoft.com/office/drawing/2014/main" id="{E6A57191-E9BB-DEC5-FB24-7EF738540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42" y="5395912"/>
            <a:ext cx="1440426" cy="144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35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7CE84211-B88A-68C1-2A27-A8B9C720A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8" y="675469"/>
            <a:ext cx="5505402" cy="2188398"/>
          </a:xfrm>
          <a:prstGeom prst="rect">
            <a:avLst/>
          </a:prstGeom>
        </p:spPr>
      </p:pic>
      <p:pic>
        <p:nvPicPr>
          <p:cNvPr id="5" name="Picture 4" descr="A logo with yellow dots&#10;&#10;Description automatically generated">
            <a:extLst>
              <a:ext uri="{FF2B5EF4-FFF2-40B4-BE49-F238E27FC236}">
                <a16:creationId xmlns:a16="http://schemas.microsoft.com/office/drawing/2014/main" id="{DA65C6E7-2D6E-A71F-636B-1981227A9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03" y="973674"/>
            <a:ext cx="4663066" cy="2622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CB062-76CF-2EE9-A7CE-811711C0C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98" y="4581000"/>
            <a:ext cx="1757768" cy="1564863"/>
          </a:xfrm>
          <a:prstGeom prst="rect">
            <a:avLst/>
          </a:prstGeom>
        </p:spPr>
      </p:pic>
      <p:pic>
        <p:nvPicPr>
          <p:cNvPr id="7" name="Picture 6" descr="A blue and grey logo with white text&#10;&#10;Description automatically generated">
            <a:extLst>
              <a:ext uri="{FF2B5EF4-FFF2-40B4-BE49-F238E27FC236}">
                <a16:creationId xmlns:a16="http://schemas.microsoft.com/office/drawing/2014/main" id="{AAFE5A6F-2222-00BD-5333-20F7CF021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01" y="4772813"/>
            <a:ext cx="1896014" cy="1185008"/>
          </a:xfrm>
          <a:prstGeom prst="rect">
            <a:avLst/>
          </a:prstGeom>
        </p:spPr>
      </p:pic>
      <p:pic>
        <p:nvPicPr>
          <p:cNvPr id="10" name="Picture 9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B2DBCF24-3F5B-0299-F7F9-B997D65C5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75" y="3657601"/>
            <a:ext cx="3611049" cy="28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87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5D8FE-C4BF-67F5-50D4-FCF1BB86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556"/>
            <a:ext cx="10515600" cy="608268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4AAE-5A55-D338-FA60-644D6FD364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306286"/>
            <a:ext cx="10515600" cy="4870677"/>
          </a:xfrm>
        </p:spPr>
        <p:txBody>
          <a:bodyPr>
            <a:normAutofit lnSpcReduction="10000"/>
          </a:bodyPr>
          <a:lstStyle/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endParaRPr lang="en-US" sz="1100" dirty="0">
              <a:latin typeface="Source Sans Pro" panose="020B0503030403020204" pitchFamily="34" charset="0"/>
            </a:endParaRPr>
          </a:p>
          <a:p>
            <a:r>
              <a:rPr lang="en-US" sz="4000" b="0" i="0" u="none" strike="noStrike" baseline="0" dirty="0">
                <a:latin typeface="Trebuchet MS" panose="020B0703020202090204" pitchFamily="34" charset="0"/>
              </a:rPr>
              <a:t>OARC Members, wider community</a:t>
            </a:r>
          </a:p>
          <a:p>
            <a:pPr marR="0" algn="l"/>
            <a:endParaRPr lang="en-US" sz="4000" b="0" i="0" u="none" strike="noStrike" baseline="0" dirty="0">
              <a:latin typeface="Trebuchet MS" panose="020B0703020202090204" pitchFamily="34" charset="0"/>
            </a:endParaRPr>
          </a:p>
          <a:p>
            <a:pPr marR="0" algn="l"/>
            <a:r>
              <a:rPr lang="en-US" sz="4000" b="0" i="0" u="none" strike="noStrike" baseline="0" dirty="0" err="1">
                <a:latin typeface="Trebuchet MS" panose="020B0703020202090204" pitchFamily="34" charset="0"/>
              </a:rPr>
              <a:t>Programme</a:t>
            </a:r>
            <a:r>
              <a:rPr lang="en-US" sz="4000" b="0" i="0" u="none" strike="noStrike" baseline="0" dirty="0">
                <a:latin typeface="Trebuchet MS" panose="020B0703020202090204" pitchFamily="34" charset="0"/>
              </a:rPr>
              <a:t> Committee, Board &amp; Exec</a:t>
            </a:r>
          </a:p>
          <a:p>
            <a:pPr marR="0" algn="l"/>
            <a:endParaRPr lang="en-US" sz="4000" b="0" i="0" u="none" strike="noStrike" baseline="0" dirty="0">
              <a:latin typeface="Trebuchet MS" panose="020B0703020202090204" pitchFamily="34" charset="0"/>
            </a:endParaRPr>
          </a:p>
          <a:p>
            <a:pPr marR="0" algn="l"/>
            <a:r>
              <a:rPr lang="en-US" sz="4000" b="0" i="0" u="none" strike="noStrike" baseline="0" dirty="0">
                <a:latin typeface="Trebuchet MS" panose="020B0703020202090204" pitchFamily="34" charset="0"/>
              </a:rPr>
              <a:t>All our speakers</a:t>
            </a:r>
          </a:p>
          <a:p>
            <a:pPr marR="0" algn="l"/>
            <a:endParaRPr lang="en-US" sz="4000" dirty="0">
              <a:latin typeface="Trebuchet MS" panose="020B0703020202090204" pitchFamily="34" charset="0"/>
            </a:endParaRPr>
          </a:p>
          <a:p>
            <a:pPr marR="0" algn="l"/>
            <a:r>
              <a:rPr lang="en-US" sz="4000" b="0" i="0" u="none" strike="noStrike" baseline="0" dirty="0">
                <a:latin typeface="Trebuchet MS" panose="020B0703020202090204" pitchFamily="34" charset="0"/>
              </a:rPr>
              <a:t>The various meeting operations teams</a:t>
            </a:r>
          </a:p>
        </p:txBody>
      </p:sp>
    </p:spTree>
    <p:extLst>
      <p:ext uri="{BB962C8B-B14F-4D97-AF65-F5344CB8AC3E}">
        <p14:creationId xmlns:p14="http://schemas.microsoft.com/office/powerpoint/2010/main" val="296455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6F59A3-EA74-20B9-9CCC-F8FFF6F4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46" y="299892"/>
            <a:ext cx="3932237" cy="703006"/>
          </a:xfrm>
        </p:spPr>
        <p:txBody>
          <a:bodyPr anchor="t" anchorCtr="0">
            <a:normAutofit/>
          </a:bodyPr>
          <a:lstStyle/>
          <a:p>
            <a:r>
              <a:rPr lang="en-US" sz="4000" dirty="0">
                <a:latin typeface="Trebuchet MS" panose="020B0603020202020204" pitchFamily="34" charset="0"/>
              </a:rPr>
              <a:t>OARC 41 Survey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5B9D3B-AE4F-CD9D-E052-1E2EC1D4A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2372" y="405378"/>
            <a:ext cx="6105833" cy="610583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6B831A-94B6-7415-407F-445D82917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126" y="2739297"/>
            <a:ext cx="5392908" cy="3370432"/>
          </a:xfrm>
        </p:spPr>
        <p:txBody>
          <a:bodyPr anchor="ctr" anchorCtr="0">
            <a:normAutofit lnSpcReduction="10000"/>
          </a:bodyPr>
          <a:lstStyle/>
          <a:p>
            <a:pPr algn="ctr"/>
            <a:r>
              <a:rPr lang="en-US" sz="4000" dirty="0">
                <a:latin typeface="Trebuchet MS" panose="020B0603020202020204" pitchFamily="34" charset="0"/>
              </a:rPr>
              <a:t>Prize Draw</a:t>
            </a:r>
          </a:p>
          <a:p>
            <a:pPr algn="ctr"/>
            <a:r>
              <a:rPr lang="en-US" sz="4000" dirty="0">
                <a:latin typeface="Trebuchet MS" panose="020B0603020202020204" pitchFamily="34" charset="0"/>
              </a:rPr>
              <a:t>3D printer</a:t>
            </a:r>
          </a:p>
          <a:p>
            <a:pPr algn="ctr"/>
            <a:endParaRPr lang="en-US" sz="4000" dirty="0">
              <a:latin typeface="Trebuchet MS" panose="020B0603020202020204" pitchFamily="34" charset="0"/>
            </a:endParaRPr>
          </a:p>
          <a:p>
            <a:pPr algn="ctr"/>
            <a:r>
              <a:rPr lang="en-US" sz="4000" dirty="0">
                <a:latin typeface="Trebuchet MS" panose="020B0603020202020204" pitchFamily="34" charset="0"/>
              </a:rPr>
              <a:t>Winner announced 28</a:t>
            </a:r>
            <a:r>
              <a:rPr lang="en-US" sz="4000" baseline="30000" dirty="0">
                <a:latin typeface="Trebuchet MS" panose="020B0603020202020204" pitchFamily="34" charset="0"/>
              </a:rPr>
              <a:t>th</a:t>
            </a:r>
            <a:r>
              <a:rPr lang="en-US" sz="4000" dirty="0">
                <a:latin typeface="Trebuchet MS" panose="020B0603020202020204" pitchFamily="34" charset="0"/>
              </a:rPr>
              <a:t> September 2023 </a:t>
            </a:r>
            <a:br>
              <a:rPr lang="en-US" sz="1800" dirty="0">
                <a:latin typeface="Trebuchet MS" panose="020B0603020202020204" pitchFamily="34" charset="0"/>
              </a:rPr>
            </a:br>
            <a:endParaRPr lang="en-US" sz="1800" dirty="0">
              <a:latin typeface="Trebuchet MS" panose="020B0603020202020204" pitchFamily="34" charset="0"/>
            </a:endParaRPr>
          </a:p>
        </p:txBody>
      </p:sp>
      <p:pic>
        <p:nvPicPr>
          <p:cNvPr id="11" name="Picture 10" descr="A qr code with a letter b&#10;&#10;Description automatically generated">
            <a:extLst>
              <a:ext uri="{FF2B5EF4-FFF2-40B4-BE49-F238E27FC236}">
                <a16:creationId xmlns:a16="http://schemas.microsoft.com/office/drawing/2014/main" id="{8AF08927-84D7-DD0F-E0F3-1B70A7CB3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5" y="1018269"/>
            <a:ext cx="1415219" cy="14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24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2E319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178</Words>
  <Application>Microsoft Macintosh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Rockwell</vt:lpstr>
      <vt:lpstr>Source Sans Pro</vt:lpstr>
      <vt:lpstr>Trebuchet MS</vt:lpstr>
      <vt:lpstr>Zapotec</vt:lpstr>
      <vt:lpstr>Office Theme</vt:lpstr>
      <vt:lpstr>Wrap-Up</vt:lpstr>
      <vt:lpstr>PowerPoint Presentation</vt:lpstr>
      <vt:lpstr>PowerPoint Presentation</vt:lpstr>
      <vt:lpstr>OARC Workshops</vt:lpstr>
      <vt:lpstr>Future Workshops</vt:lpstr>
      <vt:lpstr>Board Nominations</vt:lpstr>
      <vt:lpstr>PowerPoint Presentation</vt:lpstr>
      <vt:lpstr>THANK YOU !!</vt:lpstr>
      <vt:lpstr>OARC 41 Survey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Petro</dc:creator>
  <cp:lastModifiedBy>Denesh Bhabuta</cp:lastModifiedBy>
  <cp:revision>12</cp:revision>
  <dcterms:created xsi:type="dcterms:W3CDTF">2023-08-14T15:37:31Z</dcterms:created>
  <dcterms:modified xsi:type="dcterms:W3CDTF">2023-09-07T07:16:03Z</dcterms:modified>
</cp:coreProperties>
</file>