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fa8b735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fa8b735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9fa8b73511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9fa8b73511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9fa8b73511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9fa8b73511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b3ed7bee7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b3ed7bee7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9fa8b73511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9fa8b73511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9fa8b73511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9fa8b73511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9fa8b73511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9fa8b73511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b3ed7bee7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b3ed7bee7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9fa8b73511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9fa8b73511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b3ed7bee7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b3ed7bee7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fa8b73511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fa8b73511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fa8b73511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9fa8b73511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9fa8b73511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9fa8b73511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9fa8b73511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9fa8b73511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9fa8b73511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9fa8b73511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b3ed7bee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b3ed7bee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9fa8b73511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9fa8b73511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1FA6D3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F4858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598900" y="2271050"/>
            <a:ext cx="8155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EFEFEF"/>
                </a:solidFill>
              </a:rPr>
              <a:t>DNS-OARC 42 - Resolver Capability Testing</a:t>
            </a:r>
            <a:endParaRPr sz="3000">
              <a:solidFill>
                <a:srgbClr val="EFEFEF"/>
              </a:solidFill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438" y="883875"/>
            <a:ext cx="3147425" cy="94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34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4"/>
          <p:cNvSpPr txBox="1"/>
          <p:nvPr/>
        </p:nvSpPr>
        <p:spPr>
          <a:xfrm>
            <a:off x="172000" y="149425"/>
            <a:ext cx="8933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</a:rPr>
              <a:t>Server Side Configuration and Reporting Toolkit (SSCRT)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66" name="Google Shape;166;p34"/>
          <p:cNvSpPr txBox="1"/>
          <p:nvPr/>
        </p:nvSpPr>
        <p:spPr>
          <a:xfrm>
            <a:off x="329400" y="1198825"/>
            <a:ext cx="5634600" cy="28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Test types defined using JSON schema - </a:t>
            </a:r>
            <a:endParaRPr sz="2500">
              <a:solidFill>
                <a:schemeClr val="dk1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encodes DNS/Web server config and expectation rules</a:t>
            </a:r>
            <a:endParaRPr sz="25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 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User defined test types can be installed as JSON files</a:t>
            </a:r>
            <a:endParaRPr sz="2500">
              <a:solidFill>
                <a:schemeClr val="dk1"/>
              </a:solidFill>
            </a:endParaRPr>
          </a:p>
        </p:txBody>
      </p:sp>
      <p:pic>
        <p:nvPicPr>
          <p:cNvPr id="167" name="Google Shape;167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6400" y="886825"/>
            <a:ext cx="2669770" cy="410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5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5"/>
          <p:cNvSpPr txBox="1"/>
          <p:nvPr/>
        </p:nvSpPr>
        <p:spPr>
          <a:xfrm>
            <a:off x="172000" y="149425"/>
            <a:ext cx="8933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</a:rPr>
              <a:t>Server Side Configuration and Reporting Toolkit (SSCRT)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74" name="Google Shape;174;p35"/>
          <p:cNvSpPr txBox="1"/>
          <p:nvPr/>
        </p:nvSpPr>
        <p:spPr>
          <a:xfrm>
            <a:off x="534825" y="1139275"/>
            <a:ext cx="81186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Test logs incorporate all </a:t>
            </a:r>
            <a:r>
              <a:rPr lang="en" sz="2800">
                <a:solidFill>
                  <a:schemeClr val="dk1"/>
                </a:solidFill>
              </a:rPr>
              <a:t>expected</a:t>
            </a:r>
            <a:r>
              <a:rPr lang="en" sz="2800">
                <a:solidFill>
                  <a:schemeClr val="dk1"/>
                </a:solidFill>
              </a:rPr>
              <a:t> DNS and HTTP requests for test run with indication of PASS / FAIL for the test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Logging level can be adjusted to prevent logging of personally identifiable info (IP addresses)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36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6"/>
          <p:cNvSpPr txBox="1"/>
          <p:nvPr>
            <p:ph type="ctrTitle"/>
          </p:nvPr>
        </p:nvSpPr>
        <p:spPr>
          <a:xfrm>
            <a:off x="773850" y="80650"/>
            <a:ext cx="8115000" cy="10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Client Side Website Toolkit (CSWT)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 </a:t>
            </a:r>
            <a:endParaRPr sz="3100"/>
          </a:p>
        </p:txBody>
      </p:sp>
      <p:pic>
        <p:nvPicPr>
          <p:cNvPr id="181" name="Google Shape;181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650" y="910700"/>
            <a:ext cx="7899752" cy="344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6"/>
          <p:cNvSpPr/>
          <p:nvPr/>
        </p:nvSpPr>
        <p:spPr>
          <a:xfrm>
            <a:off x="1344875" y="2309475"/>
            <a:ext cx="2144100" cy="1983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7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7"/>
          <p:cNvSpPr txBox="1"/>
          <p:nvPr/>
        </p:nvSpPr>
        <p:spPr>
          <a:xfrm>
            <a:off x="172000" y="149425"/>
            <a:ext cx="8933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Client Side Website Toolkit (CSWT)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89" name="Google Shape;189;p37"/>
          <p:cNvSpPr txBox="1"/>
          <p:nvPr/>
        </p:nvSpPr>
        <p:spPr>
          <a:xfrm>
            <a:off x="534825" y="1139275"/>
            <a:ext cx="81186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Installed as standard ES6 Javascript library on testing website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Triggers tests using background AJAX requests for test domains as configured on the SSCRT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38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8"/>
          <p:cNvSpPr txBox="1"/>
          <p:nvPr/>
        </p:nvSpPr>
        <p:spPr>
          <a:xfrm>
            <a:off x="172000" y="149425"/>
            <a:ext cx="8933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Client Side Website Toolkit (CSWT)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96" name="Google Shape;196;p38"/>
          <p:cNvSpPr txBox="1"/>
          <p:nvPr/>
        </p:nvSpPr>
        <p:spPr>
          <a:xfrm>
            <a:off x="672375" y="1165225"/>
            <a:ext cx="75327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Simple Javascript API for triggering one or more tests on page load for built in test types.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Custom triggers using simple Javascript interface for user defined tests. 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9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39"/>
          <p:cNvSpPr txBox="1"/>
          <p:nvPr/>
        </p:nvSpPr>
        <p:spPr>
          <a:xfrm>
            <a:off x="172000" y="149425"/>
            <a:ext cx="8933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203" name="Google Shape;203;p39"/>
          <p:cNvSpPr txBox="1"/>
          <p:nvPr/>
        </p:nvSpPr>
        <p:spPr>
          <a:xfrm>
            <a:off x="512700" y="1643525"/>
            <a:ext cx="81186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dk1"/>
                </a:solidFill>
              </a:rPr>
              <a:t>LIVE DEMO</a:t>
            </a:r>
            <a:endParaRPr sz="5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40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40"/>
          <p:cNvSpPr txBox="1"/>
          <p:nvPr/>
        </p:nvSpPr>
        <p:spPr>
          <a:xfrm>
            <a:off x="172000" y="149425"/>
            <a:ext cx="8933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Please get involved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210" name="Google Shape;210;p40"/>
          <p:cNvSpPr txBox="1"/>
          <p:nvPr/>
        </p:nvSpPr>
        <p:spPr>
          <a:xfrm>
            <a:off x="672375" y="1165225"/>
            <a:ext cx="75327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Beta testers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Data sharing 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Some support and development packages available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41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41"/>
          <p:cNvSpPr txBox="1"/>
          <p:nvPr/>
        </p:nvSpPr>
        <p:spPr>
          <a:xfrm>
            <a:off x="172000" y="149425"/>
            <a:ext cx="8933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217" name="Google Shape;217;p41"/>
          <p:cNvSpPr txBox="1"/>
          <p:nvPr/>
        </p:nvSpPr>
        <p:spPr>
          <a:xfrm>
            <a:off x="512700" y="1643525"/>
            <a:ext cx="81186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dk1"/>
                </a:solidFill>
              </a:rPr>
              <a:t>Any Questions</a:t>
            </a:r>
            <a:endParaRPr sz="5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6"/>
          <p:cNvPicPr preferRelativeResize="0"/>
          <p:nvPr/>
        </p:nvPicPr>
        <p:blipFill rotWithShape="1">
          <a:blip r:embed="rId3">
            <a:alphaModFix amt="54000"/>
          </a:blip>
          <a:srcRect b="0" l="661" r="651" t="0"/>
          <a:stretch/>
        </p:blipFill>
        <p:spPr>
          <a:xfrm>
            <a:off x="152400" y="4553650"/>
            <a:ext cx="1268025" cy="38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6"/>
          <p:cNvSpPr txBox="1"/>
          <p:nvPr>
            <p:ph type="ctrTitle"/>
          </p:nvPr>
        </p:nvSpPr>
        <p:spPr>
          <a:xfrm>
            <a:off x="311700" y="139875"/>
            <a:ext cx="8520600" cy="78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lt1"/>
                </a:solidFill>
              </a:rPr>
              <a:t>What is the DNS Research Federation?</a:t>
            </a:r>
            <a:endParaRPr sz="3500">
              <a:solidFill>
                <a:schemeClr val="lt1"/>
              </a:solidFill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972500" y="1216813"/>
            <a:ext cx="75609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en" sz="1700">
                <a:solidFill>
                  <a:srgbClr val="FFFFFF"/>
                </a:solidFill>
              </a:rPr>
              <a:t>A UK non profit</a:t>
            </a:r>
            <a:endParaRPr sz="1700">
              <a:solidFill>
                <a:srgbClr val="FFFFFF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en" sz="1700">
                <a:solidFill>
                  <a:srgbClr val="FFFFFF"/>
                </a:solidFill>
              </a:rPr>
              <a:t>Mission: to advance the understanding of the Domain Name System's impact on cybersecurity, policy and technical standards.</a:t>
            </a:r>
            <a:endParaRPr sz="1700">
              <a:solidFill>
                <a:srgbClr val="FFFFFF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Char char="●"/>
            </a:pPr>
            <a:r>
              <a:rPr lang="en" sz="1700">
                <a:solidFill>
                  <a:srgbClr val="FFFFFF"/>
                </a:solidFill>
              </a:rPr>
              <a:t>Achieving our mission through:</a:t>
            </a:r>
            <a:endParaRPr sz="1700">
              <a:solidFill>
                <a:srgbClr val="FFFFFF"/>
              </a:solidFill>
            </a:endParaRPr>
          </a:p>
          <a:p>
            <a:pPr indent="-33655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Char char="○"/>
            </a:pPr>
            <a:r>
              <a:rPr lang="en" sz="1700">
                <a:solidFill>
                  <a:srgbClr val="FFFFFF"/>
                </a:solidFill>
              </a:rPr>
              <a:t>Education and research</a:t>
            </a:r>
            <a:endParaRPr sz="1700">
              <a:solidFill>
                <a:srgbClr val="FFFFFF"/>
              </a:solidFill>
            </a:endParaRPr>
          </a:p>
          <a:p>
            <a:pPr indent="-33655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Char char="○"/>
            </a:pPr>
            <a:r>
              <a:rPr lang="en" sz="1700">
                <a:solidFill>
                  <a:srgbClr val="FFFFFF"/>
                </a:solidFill>
              </a:rPr>
              <a:t>Improving access to data</a:t>
            </a:r>
            <a:endParaRPr sz="1700">
              <a:solidFill>
                <a:srgbClr val="FFFFFF"/>
              </a:solidFill>
            </a:endParaRPr>
          </a:p>
          <a:p>
            <a:pPr indent="-33655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Char char="○"/>
            </a:pPr>
            <a:r>
              <a:rPr lang="en" sz="1700">
                <a:solidFill>
                  <a:srgbClr val="FFFFFF"/>
                </a:solidFill>
              </a:rPr>
              <a:t>Engagement in technical standards</a:t>
            </a:r>
            <a:endParaRPr sz="1700">
              <a:solidFill>
                <a:srgbClr val="FFFF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700">
              <a:solidFill>
                <a:srgbClr val="FFFFFF"/>
              </a:solidFill>
            </a:endParaRPr>
          </a:p>
        </p:txBody>
      </p:sp>
      <p:pic>
        <p:nvPicPr>
          <p:cNvPr id="109" name="Google Shape;109;p26"/>
          <p:cNvPicPr preferRelativeResize="0"/>
          <p:nvPr/>
        </p:nvPicPr>
        <p:blipFill>
          <a:blip r:embed="rId4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>
            <p:ph type="ctrTitle"/>
          </p:nvPr>
        </p:nvSpPr>
        <p:spPr>
          <a:xfrm>
            <a:off x="485400" y="1183825"/>
            <a:ext cx="8658600" cy="297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4057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100"/>
              <a:t>Ongoing desire / requirement to measure capabilities of resolvers in the wild</a:t>
            </a:r>
            <a:endParaRPr sz="3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-4057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100"/>
              <a:t>Builds on precedent work undertaken by APNIC over the last decade</a:t>
            </a:r>
            <a:endParaRPr sz="31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  <p:pic>
        <p:nvPicPr>
          <p:cNvPr id="115" name="Google Shape;115;p27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7"/>
          <p:cNvSpPr txBox="1"/>
          <p:nvPr>
            <p:ph type="ctrTitle"/>
          </p:nvPr>
        </p:nvSpPr>
        <p:spPr>
          <a:xfrm>
            <a:off x="242700" y="107800"/>
            <a:ext cx="8658600" cy="13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Motivation</a:t>
            </a:r>
            <a:r>
              <a:rPr lang="en" sz="3100"/>
              <a:t> </a:t>
            </a:r>
            <a:endParaRPr sz="3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/>
          <p:nvPr>
            <p:ph type="ctrTitle"/>
          </p:nvPr>
        </p:nvSpPr>
        <p:spPr>
          <a:xfrm>
            <a:off x="652525" y="931525"/>
            <a:ext cx="8354400" cy="35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22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88"/>
              <a:t>Open source testing framework using standard Open Source DNS / Web servers - Commissioned by ICANN OCTO</a:t>
            </a:r>
            <a:endParaRPr sz="2688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88"/>
          </a:p>
          <a:p>
            <a:pPr indent="-3822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88"/>
              <a:t>Allows organisations to perform private testing using their own customer base</a:t>
            </a:r>
            <a:endParaRPr sz="2688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88"/>
          </a:p>
          <a:p>
            <a:pPr indent="-3822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688"/>
              <a:t>Facilitates selective sharing of data for the benefit of the wider community </a:t>
            </a:r>
            <a:endParaRPr sz="2688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pic>
        <p:nvPicPr>
          <p:cNvPr id="122" name="Google Shape;122;p28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8"/>
          <p:cNvSpPr txBox="1"/>
          <p:nvPr>
            <p:ph type="ctrTitle"/>
          </p:nvPr>
        </p:nvSpPr>
        <p:spPr>
          <a:xfrm>
            <a:off x="348325" y="91200"/>
            <a:ext cx="8658600" cy="10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Overview</a:t>
            </a:r>
            <a:r>
              <a:rPr lang="en" sz="3100"/>
              <a:t> </a:t>
            </a:r>
            <a:endParaRPr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9"/>
          <p:cNvSpPr txBox="1"/>
          <p:nvPr>
            <p:ph type="ctrTitle"/>
          </p:nvPr>
        </p:nvSpPr>
        <p:spPr>
          <a:xfrm>
            <a:off x="652525" y="1007725"/>
            <a:ext cx="8354400" cy="35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800"/>
              <a:t>“Out of the Box” tests</a:t>
            </a:r>
            <a:endParaRPr sz="2800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44"/>
              <a:t>IPv6 transport </a:t>
            </a:r>
            <a:endParaRPr sz="2244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44"/>
              <a:t>QNAME minimisation</a:t>
            </a:r>
            <a:endParaRPr sz="2244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44"/>
              <a:t>Aggressive NSEC</a:t>
            </a:r>
            <a:endParaRPr sz="2244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44"/>
              <a:t>Minimum TTL allowed</a:t>
            </a:r>
            <a:endParaRPr sz="2244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44"/>
              <a:t>TCP fallback</a:t>
            </a:r>
            <a:endParaRPr sz="2244"/>
          </a:p>
          <a:p>
            <a:pPr indent="-3568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44"/>
              <a:t>DNSSEC validation</a:t>
            </a:r>
            <a:endParaRPr sz="2244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44"/>
          </a:p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800"/>
              <a:t>Extensible architecture allows for </a:t>
            </a:r>
            <a:r>
              <a:rPr lang="en" sz="2800"/>
              <a:t>custom</a:t>
            </a:r>
            <a:r>
              <a:rPr lang="en" sz="2800"/>
              <a:t> user defined tests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44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44"/>
          </a:p>
        </p:txBody>
      </p:sp>
      <p:pic>
        <p:nvPicPr>
          <p:cNvPr id="129" name="Google Shape;129;p29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9"/>
          <p:cNvSpPr txBox="1"/>
          <p:nvPr>
            <p:ph type="ctrTitle"/>
          </p:nvPr>
        </p:nvSpPr>
        <p:spPr>
          <a:xfrm>
            <a:off x="348325" y="91200"/>
            <a:ext cx="8658600" cy="10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Testing Scope</a:t>
            </a:r>
            <a:endParaRPr sz="3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30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0"/>
          <p:cNvSpPr txBox="1"/>
          <p:nvPr>
            <p:ph type="ctrTitle"/>
          </p:nvPr>
        </p:nvSpPr>
        <p:spPr>
          <a:xfrm>
            <a:off x="348325" y="91200"/>
            <a:ext cx="8658600" cy="10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Architecture Summary</a:t>
            </a:r>
            <a:r>
              <a:rPr lang="en" sz="3100"/>
              <a:t> </a:t>
            </a:r>
            <a:endParaRPr sz="3100"/>
          </a:p>
        </p:txBody>
      </p:sp>
      <p:pic>
        <p:nvPicPr>
          <p:cNvPr id="137" name="Google Shape;137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650" y="963525"/>
            <a:ext cx="7899752" cy="344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1"/>
          <p:cNvSpPr txBox="1"/>
          <p:nvPr>
            <p:ph type="ctrTitle"/>
          </p:nvPr>
        </p:nvSpPr>
        <p:spPr>
          <a:xfrm>
            <a:off x="652525" y="1007725"/>
            <a:ext cx="8354400" cy="35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800"/>
              <a:t>Server Side Configuration and Reporting Toolkit (SSCRT)</a:t>
            </a:r>
            <a:endParaRPr sz="2800"/>
          </a:p>
          <a:p>
            <a:pPr indent="-38861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800"/>
              <a:t>CLI tool + Logging Cron - installed on Linux server, utilises BIND and Apache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800"/>
              <a:t>Client Side Website Toolkit (CSWT)</a:t>
            </a:r>
            <a:endParaRPr sz="2800"/>
          </a:p>
          <a:p>
            <a:pPr indent="-38861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800"/>
              <a:t>Javascript library - Installed on testing website </a:t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pic>
        <p:nvPicPr>
          <p:cNvPr id="143" name="Google Shape;143;p31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1"/>
          <p:cNvSpPr txBox="1"/>
          <p:nvPr>
            <p:ph type="ctrTitle"/>
          </p:nvPr>
        </p:nvSpPr>
        <p:spPr>
          <a:xfrm>
            <a:off x="0" y="109900"/>
            <a:ext cx="8658600" cy="10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Components</a:t>
            </a:r>
            <a:r>
              <a:rPr lang="en" sz="3100"/>
              <a:t> </a:t>
            </a:r>
            <a:endParaRPr sz="3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2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32"/>
          <p:cNvSpPr txBox="1"/>
          <p:nvPr>
            <p:ph type="ctrTitle"/>
          </p:nvPr>
        </p:nvSpPr>
        <p:spPr>
          <a:xfrm>
            <a:off x="773850" y="80650"/>
            <a:ext cx="8115000" cy="10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Server Side Configuration and Reporting Toolkit (SSCRT)</a:t>
            </a:r>
            <a:endParaRPr sz="26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 </a:t>
            </a:r>
            <a:endParaRPr sz="3100"/>
          </a:p>
        </p:txBody>
      </p:sp>
      <p:pic>
        <p:nvPicPr>
          <p:cNvPr id="151" name="Google Shape;15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650" y="910700"/>
            <a:ext cx="7899752" cy="344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2"/>
          <p:cNvSpPr/>
          <p:nvPr/>
        </p:nvSpPr>
        <p:spPr>
          <a:xfrm>
            <a:off x="3795125" y="1272175"/>
            <a:ext cx="2144100" cy="2598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978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33"/>
          <p:cNvPicPr preferRelativeResize="0"/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72000" y="4541434"/>
            <a:ext cx="1268026" cy="382301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3"/>
          <p:cNvSpPr txBox="1"/>
          <p:nvPr/>
        </p:nvSpPr>
        <p:spPr>
          <a:xfrm>
            <a:off x="172000" y="149425"/>
            <a:ext cx="8933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</a:rPr>
              <a:t>Server Side Configuration and Reporting Toolkit (SSCRT)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59" name="Google Shape;159;p33"/>
          <p:cNvSpPr txBox="1"/>
          <p:nvPr>
            <p:ph type="ctrTitle"/>
          </p:nvPr>
        </p:nvSpPr>
        <p:spPr>
          <a:xfrm>
            <a:off x="652525" y="1007725"/>
            <a:ext cx="8354400" cy="35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800"/>
              <a:t>CLI for installation and management of test instances</a:t>
            </a:r>
            <a:endParaRPr sz="2800"/>
          </a:p>
          <a:p>
            <a:pPr indent="-38861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800"/>
              <a:t>Configures BIND / Apache for a given test type using pre-registered test domains</a:t>
            </a:r>
            <a:endParaRPr sz="2800"/>
          </a:p>
          <a:p>
            <a:pPr indent="-38861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800"/>
              <a:t>Provides access to test logs in standard CSV, JSON and JSONL formats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38862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800"/>
              <a:t>Logging Cron </a:t>
            </a:r>
            <a:endParaRPr sz="2800"/>
          </a:p>
          <a:p>
            <a:pPr indent="-38861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800"/>
              <a:t>Processes BIND / Apache logs to generate test logs and </a:t>
            </a:r>
            <a:r>
              <a:rPr lang="en" sz="2800"/>
              <a:t>optional</a:t>
            </a:r>
            <a:r>
              <a:rPr lang="en" sz="2800"/>
              <a:t> automated </a:t>
            </a:r>
            <a:r>
              <a:rPr lang="en" sz="2800"/>
              <a:t>reporting</a:t>
            </a:r>
            <a:r>
              <a:rPr lang="en" sz="2800"/>
              <a:t> to DAP.LIVE</a:t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