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6" r:id="rId3"/>
    <p:sldId id="288" r:id="rId4"/>
    <p:sldId id="290" r:id="rId5"/>
    <p:sldId id="260" r:id="rId6"/>
    <p:sldId id="306" r:id="rId7"/>
    <p:sldId id="289" r:id="rId8"/>
    <p:sldId id="304" r:id="rId9"/>
    <p:sldId id="30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193"/>
    <a:srgbClr val="A9A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12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0B6D8-4CE8-4EC7-A9C1-8EFAA52F15A1}" type="datetimeFigureOut">
              <a:rPr lang="en-US" smtClean="0"/>
              <a:t>2/9/24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3BA1E-CD25-407F-A8B0-2449D5FF7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80C38B-7F9A-0FA8-FB60-E65E8D166B77}"/>
              </a:ext>
            </a:extLst>
          </p:cNvPr>
          <p:cNvSpPr/>
          <p:nvPr userDrawn="1"/>
        </p:nvSpPr>
        <p:spPr>
          <a:xfrm>
            <a:off x="5242906" y="106137"/>
            <a:ext cx="1744490" cy="1683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Picture 7" descr="A blue and white logo for DNS-OARC">
            <a:extLst>
              <a:ext uri="{FF2B5EF4-FFF2-40B4-BE49-F238E27FC236}">
                <a16:creationId xmlns:a16="http://schemas.microsoft.com/office/drawing/2014/main" id="{AFFE01D2-645C-4644-F6B2-793E24188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28" y="5802214"/>
            <a:ext cx="6647543" cy="949649"/>
          </a:xfrm>
          <a:prstGeom prst="rect">
            <a:avLst/>
          </a:prstGeom>
        </p:spPr>
      </p:pic>
      <p:pic>
        <p:nvPicPr>
          <p:cNvPr id="9" name="Picture 8" descr="A logo with a tree&#10;&#10;Description automatically generated">
            <a:extLst>
              <a:ext uri="{FF2B5EF4-FFF2-40B4-BE49-F238E27FC236}">
                <a16:creationId xmlns:a16="http://schemas.microsoft.com/office/drawing/2014/main" id="{6777FB4D-0D86-95A5-7838-5FE15375C3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06" y="136525"/>
            <a:ext cx="1706186" cy="23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7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7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4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CFA5A-864A-A17E-6DFE-2AAFDE599773}"/>
              </a:ext>
            </a:extLst>
          </p:cNvPr>
          <p:cNvSpPr/>
          <p:nvPr userDrawn="1"/>
        </p:nvSpPr>
        <p:spPr>
          <a:xfrm>
            <a:off x="5242906" y="106137"/>
            <a:ext cx="1744490" cy="1683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Picture 7" descr="A blue and white logo for DNS-OARC">
            <a:extLst>
              <a:ext uri="{FF2B5EF4-FFF2-40B4-BE49-F238E27FC236}">
                <a16:creationId xmlns:a16="http://schemas.microsoft.com/office/drawing/2014/main" id="{97BFE4BF-9F4F-3D31-9CEC-706E3DFAB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28" y="5802214"/>
            <a:ext cx="6647543" cy="949649"/>
          </a:xfrm>
          <a:prstGeom prst="rect">
            <a:avLst/>
          </a:prstGeom>
        </p:spPr>
      </p:pic>
      <p:pic>
        <p:nvPicPr>
          <p:cNvPr id="9" name="Picture 8" descr="A logo with a tree&#10;&#10;Description automatically generated">
            <a:extLst>
              <a:ext uri="{FF2B5EF4-FFF2-40B4-BE49-F238E27FC236}">
                <a16:creationId xmlns:a16="http://schemas.microsoft.com/office/drawing/2014/main" id="{12D7BCBE-CA43-A27D-AE16-43983ED1B4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06" y="136525"/>
            <a:ext cx="1706186" cy="23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58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289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DDC71-227B-38E7-374A-9190A8C140D9}"/>
              </a:ext>
            </a:extLst>
          </p:cNvPr>
          <p:cNvSpPr/>
          <p:nvPr userDrawn="1"/>
        </p:nvSpPr>
        <p:spPr>
          <a:xfrm>
            <a:off x="10744199" y="58883"/>
            <a:ext cx="1250420" cy="1949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Picture 7" descr="A logo with a tree&#10;&#10;Description automatically generated">
            <a:extLst>
              <a:ext uri="{FF2B5EF4-FFF2-40B4-BE49-F238E27FC236}">
                <a16:creationId xmlns:a16="http://schemas.microsoft.com/office/drawing/2014/main" id="{025BB75F-7218-26E9-971F-90470E5F54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137407"/>
            <a:ext cx="1250420" cy="17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9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1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36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64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67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1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031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71D301-9409-99DB-C26B-59CBC97CD743}"/>
              </a:ext>
            </a:extLst>
          </p:cNvPr>
          <p:cNvSpPr/>
          <p:nvPr userDrawn="1"/>
        </p:nvSpPr>
        <p:spPr>
          <a:xfrm>
            <a:off x="10744199" y="58883"/>
            <a:ext cx="1250420" cy="1949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Picture 7" descr="A logo with a tree&#10;&#10;Description automatically generated">
            <a:extLst>
              <a:ext uri="{FF2B5EF4-FFF2-40B4-BE49-F238E27FC236}">
                <a16:creationId xmlns:a16="http://schemas.microsoft.com/office/drawing/2014/main" id="{F25330F6-63E9-2BB4-29EF-AA4ACC3773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137407"/>
            <a:ext cx="1250420" cy="17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54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43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3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7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1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1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0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2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3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CB9094-A317-0C13-3D77-509040B4D6C1}"/>
              </a:ext>
            </a:extLst>
          </p:cNvPr>
          <p:cNvCxnSpPr>
            <a:cxnSpLocks/>
          </p:cNvCxnSpPr>
          <p:nvPr userDrawn="1"/>
        </p:nvCxnSpPr>
        <p:spPr>
          <a:xfrm>
            <a:off x="604684" y="973394"/>
            <a:ext cx="10954712" cy="0"/>
          </a:xfrm>
          <a:prstGeom prst="line">
            <a:avLst/>
          </a:prstGeom>
          <a:ln w="41275">
            <a:solidFill>
              <a:srgbClr val="2E319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8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E8DD-02B8-4EE5-B53B-0EF9FD9EECBD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510E60-2B62-F9A5-ACC5-D2E8B1EF4721}"/>
              </a:ext>
            </a:extLst>
          </p:cNvPr>
          <p:cNvCxnSpPr>
            <a:cxnSpLocks/>
          </p:cNvCxnSpPr>
          <p:nvPr userDrawn="1"/>
        </p:nvCxnSpPr>
        <p:spPr>
          <a:xfrm>
            <a:off x="604684" y="973394"/>
            <a:ext cx="10954712" cy="0"/>
          </a:xfrm>
          <a:prstGeom prst="line">
            <a:avLst/>
          </a:prstGeom>
          <a:ln w="41275">
            <a:solidFill>
              <a:srgbClr val="2E319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75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dns-oarc.net/" TargetMode="External"/><Relationship Id="rId2" Type="http://schemas.openxmlformats.org/officeDocument/2006/relationships/hyperlink" Target="https://www.surveyhero.com/c/oarc4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>
            <a:extLst>
              <a:ext uri="{FF2B5EF4-FFF2-40B4-BE49-F238E27FC236}">
                <a16:creationId xmlns:a16="http://schemas.microsoft.com/office/drawing/2014/main" id="{BA7FC763-9855-FAAB-FFB5-A93CBBE349F6}"/>
              </a:ext>
            </a:extLst>
          </p:cNvPr>
          <p:cNvSpPr txBox="1">
            <a:spLocks/>
          </p:cNvSpPr>
          <p:nvPr/>
        </p:nvSpPr>
        <p:spPr>
          <a:xfrm>
            <a:off x="617400" y="2847600"/>
            <a:ext cx="11109240" cy="1159920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" dirty="0">
                <a:solidFill>
                  <a:srgbClr val="5C5FC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  <a:endParaRPr lang="en-US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9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Picture 2" descr="A poster of two people holding signs&#10;&#10;Description automatically generated">
            <a:extLst>
              <a:ext uri="{FF2B5EF4-FFF2-40B4-BE49-F238E27FC236}">
                <a16:creationId xmlns:a16="http://schemas.microsoft.com/office/drawing/2014/main" id="{DA6EA7C8-4A7C-99D4-A907-1D69690E7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54" y="94905"/>
            <a:ext cx="11854560" cy="66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6B301C-F6FB-2D8E-E78D-A14D4B0C2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728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Thank you to our Sponsors and Patrons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8D78F7-A5DA-0E6D-F87A-F8D34D220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37" y="1428950"/>
            <a:ext cx="5093573" cy="2069623"/>
          </a:xfrm>
          <a:prstGeom prst="rect">
            <a:avLst/>
          </a:prstGeom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FA9ABB2-F76F-4E72-AC88-8D18F6A81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679" t="30737" r="19531" b="29395"/>
          <a:stretch/>
        </p:blipFill>
        <p:spPr>
          <a:xfrm>
            <a:off x="6710368" y="1833384"/>
            <a:ext cx="3366727" cy="14956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CA1585-3FA3-473C-B66B-38B89F47B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38" y="3877870"/>
            <a:ext cx="4947153" cy="1902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BBE334-C924-5276-BF90-A4814A3D03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927" b="65112"/>
          <a:stretch/>
        </p:blipFill>
        <p:spPr>
          <a:xfrm>
            <a:off x="6096000" y="3699054"/>
            <a:ext cx="5198478" cy="235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6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E30A-2A85-8D07-C4E7-7CAB7F36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Special 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DF163-B990-8CDA-B7BA-F1DA87D96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Rebecca Petro (@</a:t>
            </a:r>
            <a:r>
              <a:rPr lang="en-US" dirty="0" err="1"/>
              <a:t>rbcapetro</a:t>
            </a:r>
            <a:r>
              <a:rPr lang="en-US" dirty="0"/>
              <a:t>) for running things in the shadow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Cathy Almond (@</a:t>
            </a:r>
            <a:r>
              <a:rPr lang="en-US" dirty="0" err="1"/>
              <a:t>cathy</a:t>
            </a:r>
            <a:r>
              <a:rPr lang="en-US" dirty="0"/>
              <a:t>-a) for the constant stream of #OARC42 updates on social media!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9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E30A-2A85-8D07-C4E7-7CAB7F36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Don’t forget!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DF163-B990-8CDA-B7BA-F1DA87D96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Workshop evaluation survey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>
                <a:hlinkClick r:id="rId2"/>
              </a:rPr>
              <a:t>https://www.surveyhero.com/c/oarc42</a:t>
            </a:r>
            <a:endParaRPr lang="en-US" dirty="0"/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Sign up to our </a:t>
            </a:r>
            <a:r>
              <a:rPr lang="en-US" dirty="0" err="1"/>
              <a:t>Mattermost</a:t>
            </a:r>
            <a:r>
              <a:rPr lang="en-US" dirty="0"/>
              <a:t> platform if you haven’t already done so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i="1" dirty="0">
                <a:solidFill>
                  <a:srgbClr val="2E3193"/>
                </a:solidFill>
                <a:hlinkClick r:id="rId3"/>
              </a:rPr>
              <a:t>https://chat.dns-oarc.net/</a:t>
            </a:r>
            <a:endParaRPr lang="en-US" i="1" dirty="0">
              <a:solidFill>
                <a:srgbClr val="2E3193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0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BC945-4F48-B63C-8D27-63665A94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MastoDNS</a:t>
            </a:r>
            <a:r>
              <a:rPr lang="en-US" b="1" dirty="0"/>
              <a:t>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6C83D5-8402-5558-29B3-B8E442A9D1D5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6139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>
                <a:solidFill>
                  <a:srgbClr val="2E3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i="1" dirty="0" err="1">
                <a:solidFill>
                  <a:srgbClr val="2E3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mastodns.net</a:t>
            </a:r>
            <a:endParaRPr lang="en-US" i="1" dirty="0">
              <a:solidFill>
                <a:srgbClr val="2E31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i="1" dirty="0">
              <a:solidFill>
                <a:srgbClr val="2E31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Follow</a:t>
            </a:r>
            <a:r>
              <a:rPr lang="en-US" b="1" i="1" dirty="0">
                <a:solidFill>
                  <a:srgbClr val="2E3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2E3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i="1" dirty="0" err="1">
                <a:solidFill>
                  <a:srgbClr val="2E3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dnsoarc@mastodns.net</a:t>
            </a:r>
            <a:endParaRPr lang="en-US" i="1" dirty="0">
              <a:solidFill>
                <a:srgbClr val="2E31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i="1" dirty="0">
              <a:solidFill>
                <a:srgbClr val="2E31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Follow </a:t>
            </a:r>
            <a:r>
              <a:rPr lang="en-US" i="1" dirty="0">
                <a:solidFill>
                  <a:srgbClr val="2E3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i="1" dirty="0" err="1">
                <a:solidFill>
                  <a:srgbClr val="2E3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oliphaunt@mastodns.net</a:t>
            </a:r>
            <a:endParaRPr lang="en-US" i="1" dirty="0">
              <a:solidFill>
                <a:srgbClr val="2E31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i="1" dirty="0">
              <a:solidFill>
                <a:srgbClr val="2E31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stuffed animal of a mammoth&#10;&#10;Description automatically generated">
            <a:extLst>
              <a:ext uri="{FF2B5EF4-FFF2-40B4-BE49-F238E27FC236}">
                <a16:creationId xmlns:a16="http://schemas.microsoft.com/office/drawing/2014/main" id="{9A540EAD-32A6-1C5B-4D25-0928BC017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93" y="1596346"/>
            <a:ext cx="5154028" cy="2902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B3E2F6-67EE-0F54-71C1-5D537822F6D4}"/>
              </a:ext>
            </a:extLst>
          </p:cNvPr>
          <p:cNvSpPr txBox="1"/>
          <p:nvPr/>
        </p:nvSpPr>
        <p:spPr>
          <a:xfrm>
            <a:off x="6403082" y="4552846"/>
            <a:ext cx="495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OliPhaunt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6676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18D6-5C8E-D5BB-9175-A6F78C55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Future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E5EC5-D92B-78ED-C27B-3D29130F6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2000" indent="-324000">
              <a:spcAft>
                <a:spcPts val="14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OARC 43</a:t>
            </a:r>
          </a:p>
          <a:p>
            <a:pPr marL="889200" lvl="1" indent="-324000">
              <a:spcAft>
                <a:spcPts val="14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co-located with ICANN IDS</a:t>
            </a:r>
          </a:p>
          <a:p>
            <a:pPr marL="889200" lvl="1" indent="-324000">
              <a:spcAft>
                <a:spcPts val="14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 and location: We’ll publish this info as soon as we can.</a:t>
            </a:r>
          </a:p>
          <a:p>
            <a:pPr marL="432000" indent="-324000">
              <a:spcAft>
                <a:spcPts val="14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 dirty="0">
                <a:solidFill>
                  <a:srgbClr val="000000"/>
                </a:solidFill>
                <a:latin typeface="Source Sans Pro"/>
                <a:ea typeface="Arial"/>
              </a:rPr>
              <a:t>Please consider supporting an OARC workshop via Sponsorship, Patronage, or a donation:</a:t>
            </a:r>
          </a:p>
          <a:p>
            <a:pPr marL="108000" indent="0" algn="ctr">
              <a:spcAft>
                <a:spcPts val="1434"/>
              </a:spcAft>
              <a:buClr>
                <a:srgbClr val="000000"/>
              </a:buClr>
              <a:buSzPct val="45000"/>
              <a:buNone/>
            </a:pPr>
            <a:r>
              <a:rPr lang="en-GB" sz="2800" b="0" i="1" strike="noStrike" spc="-1" dirty="0">
                <a:solidFill>
                  <a:srgbClr val="000000"/>
                </a:solidFill>
                <a:latin typeface="Source Sans Pro"/>
                <a:ea typeface="Arial"/>
              </a:rPr>
              <a:t>https://</a:t>
            </a:r>
            <a:r>
              <a:rPr lang="en-GB" sz="2800" b="0" i="1" strike="noStrike" spc="-1" dirty="0" err="1">
                <a:solidFill>
                  <a:srgbClr val="000000"/>
                </a:solidFill>
                <a:latin typeface="Source Sans Pro"/>
                <a:ea typeface="Arial"/>
              </a:rPr>
              <a:t>www.dns-oarc.net</a:t>
            </a:r>
            <a:r>
              <a:rPr lang="en-GB" sz="2800" b="0" i="1" strike="noStrike" spc="-1" dirty="0">
                <a:solidFill>
                  <a:srgbClr val="000000"/>
                </a:solidFill>
                <a:latin typeface="Source Sans Pro"/>
                <a:ea typeface="Arial"/>
              </a:rPr>
              <a:t>/workshop/patronage-sponsorship </a:t>
            </a:r>
            <a:endParaRPr lang="en-GB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000" indent="0">
              <a:spcAft>
                <a:spcPts val="1434"/>
              </a:spcAft>
              <a:buClr>
                <a:srgbClr val="000000"/>
              </a:buClr>
              <a:buSzPct val="45000"/>
              <a:buNone/>
            </a:pPr>
            <a:endParaRPr lang="en-GB" sz="28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8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1676-A82F-D0E1-8127-856392FB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Last words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FB3513-8719-E828-7AD4-F2B4F52AB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90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b="0" i="0" u="none" strike="noStrike" baseline="0" dirty="0">
                <a:latin typeface="Trebuchet MS" panose="020B0703020202090204" pitchFamily="34" charset="0"/>
              </a:rPr>
              <a:t>OARC Members, wider community</a:t>
            </a:r>
          </a:p>
          <a:p>
            <a:pPr marR="0" algn="l"/>
            <a:endParaRPr lang="en-US" sz="2800" b="0" i="0" u="none" strike="noStrike" baseline="0" dirty="0">
              <a:latin typeface="Trebuchet MS" panose="020B0703020202090204" pitchFamily="34" charset="0"/>
            </a:endParaRPr>
          </a:p>
          <a:p>
            <a:pPr marR="0" algn="l"/>
            <a:r>
              <a:rPr lang="en-US" sz="2800" b="0" i="0" u="none" strike="noStrike" baseline="0" dirty="0" err="1">
                <a:latin typeface="Trebuchet MS" panose="020B0703020202090204" pitchFamily="34" charset="0"/>
              </a:rPr>
              <a:t>Programme</a:t>
            </a:r>
            <a:r>
              <a:rPr lang="en-US" sz="2800" b="0" i="0" u="none" strike="noStrike" baseline="0" dirty="0">
                <a:latin typeface="Trebuchet MS" panose="020B0703020202090204" pitchFamily="34" charset="0"/>
              </a:rPr>
              <a:t> Committee, Board &amp; Exec</a:t>
            </a:r>
          </a:p>
          <a:p>
            <a:pPr marR="0" algn="l"/>
            <a:endParaRPr lang="en-US" sz="2800" b="0" i="0" u="none" strike="noStrike" baseline="0" dirty="0">
              <a:latin typeface="Trebuchet MS" panose="020B0703020202090204" pitchFamily="34" charset="0"/>
            </a:endParaRPr>
          </a:p>
          <a:p>
            <a:pPr marR="0" algn="l"/>
            <a:r>
              <a:rPr lang="en-US" sz="2800" b="0" i="0" u="none" strike="noStrike" baseline="0" dirty="0">
                <a:latin typeface="Trebuchet MS" panose="020B0703020202090204" pitchFamily="34" charset="0"/>
              </a:rPr>
              <a:t>All our speakers</a:t>
            </a:r>
          </a:p>
          <a:p>
            <a:pPr marR="0" algn="l"/>
            <a:endParaRPr lang="en-US" sz="2800" dirty="0">
              <a:latin typeface="Trebuchet MS" panose="020B0703020202090204" pitchFamily="34" charset="0"/>
            </a:endParaRPr>
          </a:p>
          <a:p>
            <a:pPr marR="0" algn="l"/>
            <a:r>
              <a:rPr lang="en-US" sz="2800" b="0" i="0" u="none" strike="noStrike" baseline="0" dirty="0">
                <a:latin typeface="Trebuchet MS" panose="020B0703020202090204" pitchFamily="34" charset="0"/>
              </a:rPr>
              <a:t>The various meeting operations teams</a:t>
            </a:r>
          </a:p>
        </p:txBody>
      </p:sp>
      <p:sp>
        <p:nvSpPr>
          <p:cNvPr id="9" name="TextBox 257">
            <a:extLst>
              <a:ext uri="{FF2B5EF4-FFF2-40B4-BE49-F238E27FC236}">
                <a16:creationId xmlns:a16="http://schemas.microsoft.com/office/drawing/2014/main" id="{65BD5268-6754-CE15-CFAD-57E506EFBCF5}"/>
              </a:ext>
            </a:extLst>
          </p:cNvPr>
          <p:cNvSpPr/>
          <p:nvPr/>
        </p:nvSpPr>
        <p:spPr>
          <a:xfrm>
            <a:off x="533400" y="5080168"/>
            <a:ext cx="11109240" cy="115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79"/>
              </a:spcBef>
              <a:tabLst>
                <a:tab pos="118800" algn="l"/>
                <a:tab pos="568080" algn="l"/>
                <a:tab pos="1017360" algn="l"/>
                <a:tab pos="1466640" algn="l"/>
                <a:tab pos="1915920" algn="l"/>
                <a:tab pos="2365200" algn="l"/>
                <a:tab pos="2814480" algn="l"/>
                <a:tab pos="3263760" algn="l"/>
                <a:tab pos="3713040" algn="l"/>
                <a:tab pos="4162320" algn="l"/>
                <a:tab pos="4611600" algn="l"/>
                <a:tab pos="5060880" algn="l"/>
                <a:tab pos="5510160" algn="l"/>
                <a:tab pos="5959440" algn="l"/>
                <a:tab pos="6408720" algn="l"/>
                <a:tab pos="6858000" algn="l"/>
                <a:tab pos="7306920" algn="l"/>
                <a:tab pos="7756200" algn="l"/>
                <a:tab pos="8205480" algn="l"/>
                <a:tab pos="8654760" algn="l"/>
              </a:tabLst>
            </a:pPr>
            <a:r>
              <a:rPr lang="en-GB" sz="4400" b="1" strike="noStrike" spc="-1" dirty="0">
                <a:solidFill>
                  <a:srgbClr val="5C5FCD"/>
                </a:solidFill>
                <a:latin typeface="Arial"/>
              </a:rPr>
              <a:t>THANK YOU!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2839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1577</TotalTime>
  <Words>171</Words>
  <Application>Microsoft Macintosh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Meiryo</vt:lpstr>
      <vt:lpstr>Arial</vt:lpstr>
      <vt:lpstr>Calibri</vt:lpstr>
      <vt:lpstr>Calibri Light</vt:lpstr>
      <vt:lpstr>Source Sans Pro</vt:lpstr>
      <vt:lpstr>Trebuchet MS</vt:lpstr>
      <vt:lpstr>Wingdings</vt:lpstr>
      <vt:lpstr>Office 2013 - 2022 Theme</vt:lpstr>
      <vt:lpstr>1_Office 2013 - 2022 Theme</vt:lpstr>
      <vt:lpstr>PowerPoint Presentation</vt:lpstr>
      <vt:lpstr>PowerPoint Presentation</vt:lpstr>
      <vt:lpstr>Thank you to our Sponsors and Patrons</vt:lpstr>
      <vt:lpstr>Special thanks</vt:lpstr>
      <vt:lpstr>Don’t forget!</vt:lpstr>
      <vt:lpstr>MastoDNS!</vt:lpstr>
      <vt:lpstr>Future events</vt:lpstr>
      <vt:lpstr>Last words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Petro</dc:creator>
  <cp:lastModifiedBy>Phil Regnauld</cp:lastModifiedBy>
  <cp:revision>38</cp:revision>
  <dcterms:created xsi:type="dcterms:W3CDTF">2023-08-14T15:37:31Z</dcterms:created>
  <dcterms:modified xsi:type="dcterms:W3CDTF">2024-02-09T15:49:38Z</dcterms:modified>
</cp:coreProperties>
</file>