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5"/>
  </p:notesMasterIdLst>
  <p:sldIdLst>
    <p:sldId id="256" r:id="rId3"/>
    <p:sldId id="288" r:id="rId4"/>
    <p:sldId id="290" r:id="rId5"/>
    <p:sldId id="294" r:id="rId6"/>
    <p:sldId id="292" r:id="rId7"/>
    <p:sldId id="293" r:id="rId8"/>
    <p:sldId id="287" r:id="rId9"/>
    <p:sldId id="258" r:id="rId10"/>
    <p:sldId id="300" r:id="rId11"/>
    <p:sldId id="260" r:id="rId12"/>
    <p:sldId id="289" r:id="rId13"/>
    <p:sldId id="303" r:id="rId14"/>
    <p:sldId id="261" r:id="rId15"/>
    <p:sldId id="301" r:id="rId16"/>
    <p:sldId id="262" r:id="rId17"/>
    <p:sldId id="263" r:id="rId18"/>
    <p:sldId id="274" r:id="rId19"/>
    <p:sldId id="264" r:id="rId20"/>
    <p:sldId id="275" r:id="rId21"/>
    <p:sldId id="302" r:id="rId22"/>
    <p:sldId id="276" r:id="rId23"/>
    <p:sldId id="304" r:id="rId24"/>
    <p:sldId id="282" r:id="rId25"/>
    <p:sldId id="265" r:id="rId26"/>
    <p:sldId id="266" r:id="rId27"/>
    <p:sldId id="267" r:id="rId28"/>
    <p:sldId id="305" r:id="rId29"/>
    <p:sldId id="295" r:id="rId30"/>
    <p:sldId id="297" r:id="rId31"/>
    <p:sldId id="298" r:id="rId32"/>
    <p:sldId id="291" r:id="rId33"/>
    <p:sldId id="29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193"/>
    <a:srgbClr val="A9A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96" autoAdjust="0"/>
    <p:restoredTop sz="94660"/>
  </p:normalViewPr>
  <p:slideViewPr>
    <p:cSldViewPr snapToGrid="0">
      <p:cViewPr varScale="1">
        <p:scale>
          <a:sx n="95" d="100"/>
          <a:sy n="95" d="100"/>
        </p:scale>
        <p:origin x="200" y="10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B6D8-4CE8-4EC7-A9C1-8EFAA52F15A1}" type="datetimeFigureOut">
              <a:rPr lang="en-US" smtClean="0"/>
              <a:t>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3BA1E-CD25-407F-A8B0-2449D5FF75C4}" type="slidenum">
              <a:rPr lang="en-US" smtClean="0"/>
              <a:t>‹#›</a:t>
            </a:fld>
            <a:endParaRPr lang="en-US"/>
          </a:p>
        </p:txBody>
      </p:sp>
    </p:spTree>
    <p:extLst>
      <p:ext uri="{BB962C8B-B14F-4D97-AF65-F5344CB8AC3E}">
        <p14:creationId xmlns:p14="http://schemas.microsoft.com/office/powerpoint/2010/main" val="246244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2/8/24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CD80C38B-7F9A-0FA8-FB60-E65E8D166B77}"/>
              </a:ext>
            </a:extLst>
          </p:cNvPr>
          <p:cNvSpPr/>
          <p:nvPr userDrawn="1"/>
        </p:nvSpPr>
        <p:spPr>
          <a:xfrm>
            <a:off x="5242906" y="106137"/>
            <a:ext cx="1744490" cy="168388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K"/>
          </a:p>
        </p:txBody>
      </p:sp>
      <p:pic>
        <p:nvPicPr>
          <p:cNvPr id="8" name="Picture 7" descr="A blue and white logo for DNS-OARC">
            <a:extLst>
              <a:ext uri="{FF2B5EF4-FFF2-40B4-BE49-F238E27FC236}">
                <a16:creationId xmlns:a16="http://schemas.microsoft.com/office/drawing/2014/main" id="{AFFE01D2-645C-4644-F6B2-793E24188B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2228" y="5802214"/>
            <a:ext cx="6647543" cy="949649"/>
          </a:xfrm>
          <a:prstGeom prst="rect">
            <a:avLst/>
          </a:prstGeom>
        </p:spPr>
      </p:pic>
      <p:pic>
        <p:nvPicPr>
          <p:cNvPr id="9" name="Picture 8" descr="A logo with a tree&#10;&#10;Description automatically generated">
            <a:extLst>
              <a:ext uri="{FF2B5EF4-FFF2-40B4-BE49-F238E27FC236}">
                <a16:creationId xmlns:a16="http://schemas.microsoft.com/office/drawing/2014/main" id="{6777FB4D-0D86-95A5-7838-5FE15375C3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2906" y="136525"/>
            <a:ext cx="1706186" cy="2337758"/>
          </a:xfrm>
          <a:prstGeom prst="rect">
            <a:avLst/>
          </a:prstGeom>
        </p:spPr>
      </p:pic>
    </p:spTree>
    <p:extLst>
      <p:ext uri="{BB962C8B-B14F-4D97-AF65-F5344CB8AC3E}">
        <p14:creationId xmlns:p14="http://schemas.microsoft.com/office/powerpoint/2010/main" val="308097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6CE8DD-02B8-4EE5-B53B-0EF9FD9EECBD}"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44327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6CE8DD-02B8-4EE5-B53B-0EF9FD9EECBD}"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6797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2/8/24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710CFA5A-864A-A17E-6DFE-2AAFDE599773}"/>
              </a:ext>
            </a:extLst>
          </p:cNvPr>
          <p:cNvSpPr/>
          <p:nvPr userDrawn="1"/>
        </p:nvSpPr>
        <p:spPr>
          <a:xfrm>
            <a:off x="5242906" y="106137"/>
            <a:ext cx="1744490" cy="168388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K"/>
          </a:p>
        </p:txBody>
      </p:sp>
      <p:pic>
        <p:nvPicPr>
          <p:cNvPr id="8" name="Picture 7" descr="A blue and white logo for DNS-OARC">
            <a:extLst>
              <a:ext uri="{FF2B5EF4-FFF2-40B4-BE49-F238E27FC236}">
                <a16:creationId xmlns:a16="http://schemas.microsoft.com/office/drawing/2014/main" id="{97BFE4BF-9F4F-3D31-9CEC-706E3DFAB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2228" y="5802214"/>
            <a:ext cx="6647543" cy="949649"/>
          </a:xfrm>
          <a:prstGeom prst="rect">
            <a:avLst/>
          </a:prstGeom>
        </p:spPr>
      </p:pic>
      <p:pic>
        <p:nvPicPr>
          <p:cNvPr id="9" name="Picture 8" descr="A logo with a tree&#10;&#10;Description automatically generated">
            <a:extLst>
              <a:ext uri="{FF2B5EF4-FFF2-40B4-BE49-F238E27FC236}">
                <a16:creationId xmlns:a16="http://schemas.microsoft.com/office/drawing/2014/main" id="{12D7BCBE-CA43-A27D-AE16-43983ED1B4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2906" y="136525"/>
            <a:ext cx="1706186" cy="2337758"/>
          </a:xfrm>
          <a:prstGeom prst="rect">
            <a:avLst/>
          </a:prstGeom>
        </p:spPr>
      </p:pic>
    </p:spTree>
    <p:extLst>
      <p:ext uri="{BB962C8B-B14F-4D97-AF65-F5344CB8AC3E}">
        <p14:creationId xmlns:p14="http://schemas.microsoft.com/office/powerpoint/2010/main" val="3688858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7289"/>
            <a:ext cx="10515600" cy="1325563"/>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C4EDDC71-227B-38E7-374A-9190A8C140D9}"/>
              </a:ext>
            </a:extLst>
          </p:cNvPr>
          <p:cNvSpPr/>
          <p:nvPr userDrawn="1"/>
        </p:nvSpPr>
        <p:spPr>
          <a:xfrm>
            <a:off x="10744199" y="58883"/>
            <a:ext cx="1250420" cy="194953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K"/>
          </a:p>
        </p:txBody>
      </p:sp>
      <p:pic>
        <p:nvPicPr>
          <p:cNvPr id="8" name="Picture 7" descr="A logo with a tree&#10;&#10;Description automatically generated">
            <a:extLst>
              <a:ext uri="{FF2B5EF4-FFF2-40B4-BE49-F238E27FC236}">
                <a16:creationId xmlns:a16="http://schemas.microsoft.com/office/drawing/2014/main" id="{025BB75F-7218-26E9-971F-90470E5F54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4200" y="137407"/>
            <a:ext cx="1250420" cy="1713283"/>
          </a:xfrm>
          <a:prstGeom prst="rect">
            <a:avLst/>
          </a:prstGeom>
        </p:spPr>
      </p:pic>
    </p:spTree>
    <p:extLst>
      <p:ext uri="{BB962C8B-B14F-4D97-AF65-F5344CB8AC3E}">
        <p14:creationId xmlns:p14="http://schemas.microsoft.com/office/powerpoint/2010/main" val="154429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66CE8DD-02B8-4EE5-B53B-0EF9FD9EECBD}"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230143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66CE8DD-02B8-4EE5-B53B-0EF9FD9EECBD}"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4200216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66CE8DD-02B8-4EE5-B53B-0EF9FD9EECBD}" type="datetimeFigureOut">
              <a:rPr lang="en-US" smtClean="0"/>
              <a:t>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390433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66CE8DD-02B8-4EE5-B53B-0EF9FD9EECBD}" type="datetimeFigureOut">
              <a:rPr lang="en-US" smtClean="0"/>
              <a:t>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1871264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CE8DD-02B8-4EE5-B53B-0EF9FD9EECBD}" type="datetimeFigureOut">
              <a:rPr lang="en-US" smtClean="0"/>
              <a:t>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984167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66CE8DD-02B8-4EE5-B53B-0EF9FD9EECBD}"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265541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0317"/>
            <a:ext cx="10515600" cy="1325563"/>
          </a:xfrm>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FE71D301-9409-99DB-C26B-59CBC97CD743}"/>
              </a:ext>
            </a:extLst>
          </p:cNvPr>
          <p:cNvSpPr/>
          <p:nvPr userDrawn="1"/>
        </p:nvSpPr>
        <p:spPr>
          <a:xfrm>
            <a:off x="10744199" y="58883"/>
            <a:ext cx="1250420" cy="194953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K"/>
          </a:p>
        </p:txBody>
      </p:sp>
      <p:pic>
        <p:nvPicPr>
          <p:cNvPr id="8" name="Picture 7" descr="A logo with a tree&#10;&#10;Description automatically generated">
            <a:extLst>
              <a:ext uri="{FF2B5EF4-FFF2-40B4-BE49-F238E27FC236}">
                <a16:creationId xmlns:a16="http://schemas.microsoft.com/office/drawing/2014/main" id="{F25330F6-63E9-2BB4-29EF-AA4ACC3773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4200" y="137407"/>
            <a:ext cx="1250420" cy="1713283"/>
          </a:xfrm>
          <a:prstGeom prst="rect">
            <a:avLst/>
          </a:prstGeom>
        </p:spPr>
      </p:pic>
    </p:spTree>
    <p:extLst>
      <p:ext uri="{BB962C8B-B14F-4D97-AF65-F5344CB8AC3E}">
        <p14:creationId xmlns:p14="http://schemas.microsoft.com/office/powerpoint/2010/main" val="1537854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66CE8DD-02B8-4EE5-B53B-0EF9FD9EECBD}"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9925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6CE8DD-02B8-4EE5-B53B-0EF9FD9EECBD}"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1469343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6CE8DD-02B8-4EE5-B53B-0EF9FD9EECBD}"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193993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66CE8DD-02B8-4EE5-B53B-0EF9FD9EECBD}"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1488773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66CE8DD-02B8-4EE5-B53B-0EF9FD9EECBD}"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407141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66CE8DD-02B8-4EE5-B53B-0EF9FD9EECBD}" type="datetimeFigureOut">
              <a:rPr lang="en-US" smtClean="0"/>
              <a:t>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26380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66CE8DD-02B8-4EE5-B53B-0EF9FD9EECBD}" type="datetimeFigureOut">
              <a:rPr lang="en-US" smtClean="0"/>
              <a:t>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328601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CE8DD-02B8-4EE5-B53B-0EF9FD9EECBD}" type="datetimeFigureOut">
              <a:rPr lang="en-US" smtClean="0"/>
              <a:t>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361140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66CE8DD-02B8-4EE5-B53B-0EF9FD9EECBD}"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532529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66CE8DD-02B8-4EE5-B53B-0EF9FD9EECBD}"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94583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CE8DD-02B8-4EE5-B53B-0EF9FD9EECBD}" type="datetimeFigureOut">
              <a:rPr lang="en-US" smtClean="0"/>
              <a:t>2/8/24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0B905-DBAF-43FD-83FA-7C51ABA397E8}" type="slidenum">
              <a:rPr lang="en-US" smtClean="0"/>
              <a:t>‹#›</a:t>
            </a:fld>
            <a:endParaRPr lang="en-US"/>
          </a:p>
        </p:txBody>
      </p:sp>
      <p:cxnSp>
        <p:nvCxnSpPr>
          <p:cNvPr id="7" name="Straight Connector 6">
            <a:extLst>
              <a:ext uri="{FF2B5EF4-FFF2-40B4-BE49-F238E27FC236}">
                <a16:creationId xmlns:a16="http://schemas.microsoft.com/office/drawing/2014/main" id="{DACB9094-A317-0C13-3D77-509040B4D6C1}"/>
              </a:ext>
            </a:extLst>
          </p:cNvPr>
          <p:cNvCxnSpPr>
            <a:cxnSpLocks/>
          </p:cNvCxnSpPr>
          <p:nvPr userDrawn="1"/>
        </p:nvCxnSpPr>
        <p:spPr>
          <a:xfrm>
            <a:off x="604684" y="973394"/>
            <a:ext cx="10954712" cy="0"/>
          </a:xfrm>
          <a:prstGeom prst="line">
            <a:avLst/>
          </a:prstGeom>
          <a:ln w="41275">
            <a:solidFill>
              <a:srgbClr val="2E319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8988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CE8DD-02B8-4EE5-B53B-0EF9FD9EECBD}" type="datetimeFigureOut">
              <a:rPr lang="en-US" smtClean="0"/>
              <a:t>2/8/24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0B905-DBAF-43FD-83FA-7C51ABA397E8}" type="slidenum">
              <a:rPr lang="en-US" smtClean="0"/>
              <a:t>‹#›</a:t>
            </a:fld>
            <a:endParaRPr lang="en-US"/>
          </a:p>
        </p:txBody>
      </p:sp>
      <p:cxnSp>
        <p:nvCxnSpPr>
          <p:cNvPr id="7" name="Straight Connector 6">
            <a:extLst>
              <a:ext uri="{FF2B5EF4-FFF2-40B4-BE49-F238E27FC236}">
                <a16:creationId xmlns:a16="http://schemas.microsoft.com/office/drawing/2014/main" id="{3F510E60-2B62-F9A5-ACC5-D2E8B1EF4721}"/>
              </a:ext>
            </a:extLst>
          </p:cNvPr>
          <p:cNvCxnSpPr>
            <a:cxnSpLocks/>
          </p:cNvCxnSpPr>
          <p:nvPr userDrawn="1"/>
        </p:nvCxnSpPr>
        <p:spPr>
          <a:xfrm>
            <a:off x="604684" y="973394"/>
            <a:ext cx="10954712" cy="0"/>
          </a:xfrm>
          <a:prstGeom prst="line">
            <a:avLst/>
          </a:prstGeom>
          <a:ln w="41275">
            <a:solidFill>
              <a:srgbClr val="2E319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0750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dns-oarc.net/oarc/policies/conduct"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ceHolder 1">
            <a:extLst>
              <a:ext uri="{FF2B5EF4-FFF2-40B4-BE49-F238E27FC236}">
                <a16:creationId xmlns:a16="http://schemas.microsoft.com/office/drawing/2014/main" id="{BA7FC763-9855-FAAB-FFB5-A93CBBE349F6}"/>
              </a:ext>
            </a:extLst>
          </p:cNvPr>
          <p:cNvSpPr txBox="1">
            <a:spLocks/>
          </p:cNvSpPr>
          <p:nvPr/>
        </p:nvSpPr>
        <p:spPr>
          <a:xfrm>
            <a:off x="617400" y="2847600"/>
            <a:ext cx="11109240" cy="1159920"/>
          </a:xfrm>
          <a:prstGeom prst="rect">
            <a:avLst/>
          </a:prstGeom>
          <a:noFill/>
          <a:ln w="0">
            <a:noFill/>
          </a:ln>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1" dirty="0">
                <a:solidFill>
                  <a:srgbClr val="5C5FCD"/>
                </a:solidFill>
                <a:latin typeface="Calibri" panose="020F0502020204030204" pitchFamily="34" charset="0"/>
                <a:cs typeface="Calibri" panose="020F0502020204030204" pitchFamily="34" charset="0"/>
              </a:rPr>
              <a:t>Welcome &amp; Information</a:t>
            </a:r>
            <a:endParaRPr lang="en-US" sz="4400" spc="-1" dirty="0">
              <a:solidFill>
                <a:srgbClr val="000000"/>
              </a:solidFill>
              <a:latin typeface="Calibri" panose="020F0502020204030204" pitchFamily="34" charset="0"/>
              <a:cs typeface="Calibri" panose="020F0502020204030204" pitchFamily="34" charset="0"/>
            </a:endParaRPr>
          </a:p>
        </p:txBody>
      </p:sp>
      <p:sp>
        <p:nvSpPr>
          <p:cNvPr id="9" name="PlaceHolder 2">
            <a:extLst>
              <a:ext uri="{FF2B5EF4-FFF2-40B4-BE49-F238E27FC236}">
                <a16:creationId xmlns:a16="http://schemas.microsoft.com/office/drawing/2014/main" id="{8F56132F-85AB-1ED9-72B2-A550CC0FA1F4}"/>
              </a:ext>
            </a:extLst>
          </p:cNvPr>
          <p:cNvSpPr txBox="1">
            <a:spLocks/>
          </p:cNvSpPr>
          <p:nvPr/>
        </p:nvSpPr>
        <p:spPr>
          <a:xfrm>
            <a:off x="617400" y="4169880"/>
            <a:ext cx="11109240" cy="1741680"/>
          </a:xfrm>
          <a:prstGeom prst="rect">
            <a:avLst/>
          </a:prstGeom>
          <a:noFill/>
          <a:ln w="0">
            <a:noFill/>
          </a:ln>
        </p:spPr>
        <p:txBody>
          <a:bodyPr vert="horz" lIns="0" tIns="0" rIns="0" bIns="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1"/>
              </a:spcBef>
              <a:tabLst>
                <a:tab pos="0" algn="l"/>
              </a:tabLst>
            </a:pPr>
            <a:r>
              <a:rPr lang="en-US" sz="3600" b="1" spc="-1" dirty="0">
                <a:solidFill>
                  <a:srgbClr val="000000"/>
                </a:solidFill>
                <a:latin typeface="Calibri" panose="020F0502020204030204" pitchFamily="34" charset="0"/>
                <a:cs typeface="Calibri" panose="020F0502020204030204" pitchFamily="34" charset="0"/>
              </a:rPr>
              <a:t>Phil Regnauld</a:t>
            </a:r>
            <a:endParaRPr lang="en-US" sz="3600" spc="-1" dirty="0">
              <a:solidFill>
                <a:srgbClr val="000000"/>
              </a:solidFill>
              <a:latin typeface="Calibri" panose="020F0502020204030204" pitchFamily="34" charset="0"/>
              <a:cs typeface="Calibri" panose="020F0502020204030204" pitchFamily="34" charset="0"/>
            </a:endParaRPr>
          </a:p>
          <a:p>
            <a:pPr>
              <a:lnSpc>
                <a:spcPct val="100000"/>
              </a:lnSpc>
              <a:spcBef>
                <a:spcPts val="1001"/>
              </a:spcBef>
              <a:tabLst>
                <a:tab pos="0" algn="l"/>
              </a:tabLst>
            </a:pPr>
            <a:r>
              <a:rPr lang="en-GB" sz="3600" b="1" spc="-1" dirty="0">
                <a:solidFill>
                  <a:srgbClr val="000000"/>
                </a:solidFill>
                <a:latin typeface="Calibri" panose="020F0502020204030204" pitchFamily="34" charset="0"/>
                <a:cs typeface="Calibri" panose="020F0502020204030204" pitchFamily="34" charset="0"/>
              </a:rPr>
              <a:t>DNS-OARC</a:t>
            </a:r>
            <a:endParaRPr lang="en-US" sz="3600" spc="-1" dirty="0">
              <a:solidFill>
                <a:srgbClr val="000000"/>
              </a:solidFill>
              <a:latin typeface="Calibri" panose="020F0502020204030204" pitchFamily="34" charset="0"/>
              <a:cs typeface="Calibri" panose="020F0502020204030204" pitchFamily="34" charset="0"/>
            </a:endParaRPr>
          </a:p>
          <a:p>
            <a:pPr>
              <a:spcBef>
                <a:spcPts val="1001"/>
              </a:spcBef>
              <a:tabLst>
                <a:tab pos="0" algn="l"/>
              </a:tabLst>
            </a:pPr>
            <a:endParaRPr lang="en-US" sz="2800"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9494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E30A-2A85-8D07-C4E7-7CAB7F36AB7F}"/>
              </a:ext>
            </a:extLst>
          </p:cNvPr>
          <p:cNvSpPr>
            <a:spLocks noGrp="1"/>
          </p:cNvSpPr>
          <p:nvPr>
            <p:ph type="title"/>
          </p:nvPr>
        </p:nvSpPr>
        <p:spPr/>
        <p:txBody>
          <a:bodyPr>
            <a:normAutofit/>
          </a:bodyPr>
          <a:lstStyle/>
          <a:p>
            <a:r>
              <a:rPr lang="en-US" b="1" dirty="0" err="1"/>
              <a:t>Mattermost</a:t>
            </a:r>
            <a:r>
              <a:rPr lang="en-US" b="1" dirty="0"/>
              <a:t> Chat</a:t>
            </a:r>
          </a:p>
        </p:txBody>
      </p:sp>
      <p:sp>
        <p:nvSpPr>
          <p:cNvPr id="3" name="Content Placeholder 2">
            <a:extLst>
              <a:ext uri="{FF2B5EF4-FFF2-40B4-BE49-F238E27FC236}">
                <a16:creationId xmlns:a16="http://schemas.microsoft.com/office/drawing/2014/main" id="{412DF163-B990-8CDA-B7BA-F1DA87D9636F}"/>
              </a:ext>
            </a:extLst>
          </p:cNvPr>
          <p:cNvSpPr>
            <a:spLocks noGrp="1"/>
          </p:cNvSpPr>
          <p:nvPr>
            <p:ph idx="1"/>
          </p:nvPr>
        </p:nvSpPr>
        <p:spPr/>
        <p:txBody>
          <a:bodyPr>
            <a:normAutofit/>
          </a:bodyPr>
          <a:lstStyle/>
          <a:p>
            <a:pPr>
              <a:spcAft>
                <a:spcPts val="600"/>
              </a:spcAft>
            </a:pPr>
            <a:endParaRPr lang="en-US" dirty="0"/>
          </a:p>
          <a:p>
            <a:pPr>
              <a:spcAft>
                <a:spcPts val="600"/>
              </a:spcAft>
            </a:pPr>
            <a:r>
              <a:rPr lang="en-US" dirty="0"/>
              <a:t>Access / sign-up	 </a:t>
            </a:r>
            <a:r>
              <a:rPr lang="en-US" i="1" dirty="0">
                <a:solidFill>
                  <a:srgbClr val="2E3193"/>
                </a:solidFill>
              </a:rPr>
              <a:t>https://chat.dns-oarc.net/</a:t>
            </a:r>
          </a:p>
          <a:p>
            <a:pPr>
              <a:spcAft>
                <a:spcPts val="600"/>
              </a:spcAft>
            </a:pPr>
            <a:endParaRPr lang="en-US" sz="3000" dirty="0"/>
          </a:p>
          <a:p>
            <a:pPr>
              <a:spcAft>
                <a:spcPts val="600"/>
              </a:spcAft>
            </a:pPr>
            <a:r>
              <a:rPr lang="en-US" dirty="0"/>
              <a:t>Petr will give more details on remote participation</a:t>
            </a:r>
            <a:endParaRPr lang="en-US" i="1" dirty="0">
              <a:solidFill>
                <a:srgbClr val="2E3193"/>
              </a:solidFill>
            </a:endParaRPr>
          </a:p>
          <a:p>
            <a:endParaRPr lang="en-US" dirty="0"/>
          </a:p>
        </p:txBody>
      </p:sp>
    </p:spTree>
    <p:extLst>
      <p:ext uri="{BB962C8B-B14F-4D97-AF65-F5344CB8AC3E}">
        <p14:creationId xmlns:p14="http://schemas.microsoft.com/office/powerpoint/2010/main" val="377809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C945-4F48-B63C-8D27-63665A946DB4}"/>
              </a:ext>
            </a:extLst>
          </p:cNvPr>
          <p:cNvSpPr>
            <a:spLocks noGrp="1"/>
          </p:cNvSpPr>
          <p:nvPr>
            <p:ph type="title"/>
          </p:nvPr>
        </p:nvSpPr>
        <p:spPr/>
        <p:txBody>
          <a:bodyPr>
            <a:normAutofit/>
          </a:bodyPr>
          <a:lstStyle/>
          <a:p>
            <a:r>
              <a:rPr lang="en-US" b="1" dirty="0" err="1"/>
              <a:t>MastoDNS</a:t>
            </a:r>
            <a:r>
              <a:rPr lang="en-US" b="1" dirty="0"/>
              <a:t>!</a:t>
            </a:r>
          </a:p>
        </p:txBody>
      </p:sp>
      <p:sp>
        <p:nvSpPr>
          <p:cNvPr id="6" name="Content Placeholder 2">
            <a:extLst>
              <a:ext uri="{FF2B5EF4-FFF2-40B4-BE49-F238E27FC236}">
                <a16:creationId xmlns:a16="http://schemas.microsoft.com/office/drawing/2014/main" id="{AE6C83D5-8402-5558-29B3-B8E442A9D1D5}"/>
              </a:ext>
            </a:extLst>
          </p:cNvPr>
          <p:cNvSpPr txBox="1">
            <a:spLocks/>
          </p:cNvSpPr>
          <p:nvPr/>
        </p:nvSpPr>
        <p:spPr>
          <a:xfrm>
            <a:off x="838199" y="1825625"/>
            <a:ext cx="61393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r>
              <a:rPr lang="en-US" i="1" dirty="0">
                <a:solidFill>
                  <a:srgbClr val="2E3193"/>
                </a:solidFill>
                <a:latin typeface="Calibri" panose="020F0502020204030204" pitchFamily="34" charset="0"/>
                <a:cs typeface="Calibri" panose="020F0502020204030204" pitchFamily="34" charset="0"/>
              </a:rPr>
              <a:t>https://</a:t>
            </a:r>
            <a:r>
              <a:rPr lang="en-US" i="1" dirty="0" err="1">
                <a:solidFill>
                  <a:srgbClr val="2E3193"/>
                </a:solidFill>
                <a:latin typeface="Calibri" panose="020F0502020204030204" pitchFamily="34" charset="0"/>
                <a:cs typeface="Calibri" panose="020F0502020204030204" pitchFamily="34" charset="0"/>
              </a:rPr>
              <a:t>mastodns.net</a:t>
            </a:r>
            <a:endParaRPr lang="en-US" i="1" dirty="0">
              <a:solidFill>
                <a:srgbClr val="2E3193"/>
              </a:solidFill>
              <a:latin typeface="Calibri" panose="020F0502020204030204" pitchFamily="34" charset="0"/>
              <a:cs typeface="Calibri" panose="020F0502020204030204" pitchFamily="34" charset="0"/>
            </a:endParaRPr>
          </a:p>
          <a:p>
            <a:endParaRPr lang="en-US" b="1" i="1" dirty="0">
              <a:solidFill>
                <a:srgbClr val="2E3193"/>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Follow</a:t>
            </a:r>
            <a:r>
              <a:rPr lang="en-US" b="1" i="1" dirty="0">
                <a:solidFill>
                  <a:srgbClr val="2E3193"/>
                </a:solidFill>
                <a:latin typeface="Calibri" panose="020F0502020204030204" pitchFamily="34" charset="0"/>
                <a:cs typeface="Calibri" panose="020F0502020204030204" pitchFamily="34" charset="0"/>
              </a:rPr>
              <a:t> </a:t>
            </a:r>
            <a:r>
              <a:rPr lang="en-US" i="1" dirty="0">
                <a:solidFill>
                  <a:srgbClr val="2E3193"/>
                </a:solidFill>
                <a:latin typeface="Calibri" panose="020F0502020204030204" pitchFamily="34" charset="0"/>
                <a:cs typeface="Calibri" panose="020F0502020204030204" pitchFamily="34" charset="0"/>
              </a:rPr>
              <a:t>@</a:t>
            </a:r>
            <a:r>
              <a:rPr lang="en-US" i="1" dirty="0" err="1">
                <a:solidFill>
                  <a:srgbClr val="2E3193"/>
                </a:solidFill>
                <a:latin typeface="Calibri" panose="020F0502020204030204" pitchFamily="34" charset="0"/>
                <a:cs typeface="Calibri" panose="020F0502020204030204" pitchFamily="34" charset="0"/>
              </a:rPr>
              <a:t>dnsoarc@mastodns.net</a:t>
            </a:r>
            <a:endParaRPr lang="en-US" i="1" dirty="0">
              <a:solidFill>
                <a:srgbClr val="2E3193"/>
              </a:solidFill>
              <a:latin typeface="Calibri" panose="020F0502020204030204" pitchFamily="34" charset="0"/>
              <a:cs typeface="Calibri" panose="020F0502020204030204" pitchFamily="34" charset="0"/>
            </a:endParaRPr>
          </a:p>
          <a:p>
            <a:endParaRPr lang="en-US" b="1" i="1" dirty="0">
              <a:solidFill>
                <a:srgbClr val="2E3193"/>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Follow </a:t>
            </a:r>
            <a:r>
              <a:rPr lang="en-US" i="1" dirty="0">
                <a:solidFill>
                  <a:srgbClr val="2E3193"/>
                </a:solidFill>
                <a:latin typeface="Calibri" panose="020F0502020204030204" pitchFamily="34" charset="0"/>
                <a:cs typeface="Calibri" panose="020F0502020204030204" pitchFamily="34" charset="0"/>
              </a:rPr>
              <a:t>@</a:t>
            </a:r>
            <a:r>
              <a:rPr lang="en-US" i="1" dirty="0" err="1">
                <a:solidFill>
                  <a:srgbClr val="2E3193"/>
                </a:solidFill>
                <a:latin typeface="Calibri" panose="020F0502020204030204" pitchFamily="34" charset="0"/>
                <a:cs typeface="Calibri" panose="020F0502020204030204" pitchFamily="34" charset="0"/>
              </a:rPr>
              <a:t>oliphaunt@mastodns.net</a:t>
            </a:r>
            <a:endParaRPr lang="en-US" i="1" dirty="0">
              <a:solidFill>
                <a:srgbClr val="2E3193"/>
              </a:solidFill>
              <a:latin typeface="Calibri" panose="020F0502020204030204" pitchFamily="34" charset="0"/>
              <a:cs typeface="Calibri" panose="020F0502020204030204" pitchFamily="34" charset="0"/>
            </a:endParaRPr>
          </a:p>
          <a:p>
            <a:endParaRPr lang="en-US" b="1" i="1" dirty="0">
              <a:solidFill>
                <a:srgbClr val="2E3193"/>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7" name="Picture 6" descr="A stuffed animal of a mammoth&#10;&#10;Description automatically generated">
            <a:extLst>
              <a:ext uri="{FF2B5EF4-FFF2-40B4-BE49-F238E27FC236}">
                <a16:creationId xmlns:a16="http://schemas.microsoft.com/office/drawing/2014/main" id="{9A540EAD-32A6-1C5B-4D25-0928BC017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293" y="1596346"/>
            <a:ext cx="5154028" cy="2902043"/>
          </a:xfrm>
          <a:prstGeom prst="rect">
            <a:avLst/>
          </a:prstGeom>
        </p:spPr>
      </p:pic>
      <p:sp>
        <p:nvSpPr>
          <p:cNvPr id="8" name="TextBox 7">
            <a:extLst>
              <a:ext uri="{FF2B5EF4-FFF2-40B4-BE49-F238E27FC236}">
                <a16:creationId xmlns:a16="http://schemas.microsoft.com/office/drawing/2014/main" id="{25B3E2F6-67EE-0F54-71C1-5D537822F6D4}"/>
              </a:ext>
            </a:extLst>
          </p:cNvPr>
          <p:cNvSpPr txBox="1"/>
          <p:nvPr/>
        </p:nvSpPr>
        <p:spPr>
          <a:xfrm>
            <a:off x="6403082" y="4552846"/>
            <a:ext cx="4950719" cy="523220"/>
          </a:xfrm>
          <a:prstGeom prst="rect">
            <a:avLst/>
          </a:prstGeom>
          <a:noFill/>
        </p:spPr>
        <p:txBody>
          <a:bodyPr wrap="square" rtlCol="0">
            <a:spAutoFit/>
          </a:bodyPr>
          <a:lstStyle/>
          <a:p>
            <a:pPr algn="ctr"/>
            <a:r>
              <a:rPr lang="en-US" sz="2800" b="1" dirty="0" err="1"/>
              <a:t>OliPhaunt</a:t>
            </a:r>
            <a:endParaRPr lang="en-US" sz="2800" b="1" dirty="0"/>
          </a:p>
        </p:txBody>
      </p:sp>
    </p:spTree>
    <p:extLst>
      <p:ext uri="{BB962C8B-B14F-4D97-AF65-F5344CB8AC3E}">
        <p14:creationId xmlns:p14="http://schemas.microsoft.com/office/powerpoint/2010/main" val="236676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C945-4F48-B63C-8D27-63665A946DB4}"/>
              </a:ext>
            </a:extLst>
          </p:cNvPr>
          <p:cNvSpPr>
            <a:spLocks noGrp="1"/>
          </p:cNvSpPr>
          <p:nvPr>
            <p:ph type="title"/>
          </p:nvPr>
        </p:nvSpPr>
        <p:spPr/>
        <p:txBody>
          <a:bodyPr>
            <a:normAutofit/>
          </a:bodyPr>
          <a:lstStyle/>
          <a:p>
            <a:r>
              <a:rPr lang="en-US" b="1" dirty="0"/>
              <a:t>Sponsor presentation</a:t>
            </a:r>
          </a:p>
        </p:txBody>
      </p:sp>
      <p:sp>
        <p:nvSpPr>
          <p:cNvPr id="6" name="Content Placeholder 2">
            <a:extLst>
              <a:ext uri="{FF2B5EF4-FFF2-40B4-BE49-F238E27FC236}">
                <a16:creationId xmlns:a16="http://schemas.microsoft.com/office/drawing/2014/main" id="{AE6C83D5-8402-5558-29B3-B8E442A9D1D5}"/>
              </a:ext>
            </a:extLst>
          </p:cNvPr>
          <p:cNvSpPr txBox="1">
            <a:spLocks/>
          </p:cNvSpPr>
          <p:nvPr/>
        </p:nvSpPr>
        <p:spPr>
          <a:xfrm>
            <a:off x="838199" y="1825625"/>
            <a:ext cx="61393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rebuchet MS" panose="020B0703020202090204" pitchFamily="34" charset="0"/>
              </a:rPr>
              <a:t>Will be at 1:45 PM today </a:t>
            </a:r>
          </a:p>
          <a:p>
            <a:endParaRPr lang="en-US" dirty="0">
              <a:latin typeface="Trebuchet MS" panose="020B0703020202090204" pitchFamily="34" charset="0"/>
            </a:endParaRPr>
          </a:p>
          <a:p>
            <a:r>
              <a:rPr lang="en-US" dirty="0">
                <a:latin typeface="Trebuchet MS" panose="020B0703020202090204" pitchFamily="34" charset="0"/>
              </a:rPr>
              <a:t>During last 1/3</a:t>
            </a:r>
            <a:r>
              <a:rPr lang="en-US" baseline="30000" dirty="0">
                <a:latin typeface="Trebuchet MS" panose="020B0703020202090204" pitchFamily="34" charset="0"/>
              </a:rPr>
              <a:t>rd</a:t>
            </a:r>
            <a:r>
              <a:rPr lang="en-US" dirty="0">
                <a:latin typeface="Trebuchet MS" panose="020B0703020202090204" pitchFamily="34" charset="0"/>
              </a:rPr>
              <a:t> of the Lunch Break </a:t>
            </a:r>
            <a:endParaRPr lang="en-US" i="1" dirty="0">
              <a:solidFill>
                <a:srgbClr val="2E3193"/>
              </a:solidFill>
              <a:latin typeface="Trebuchet MS" panose="020B0703020202090204" pitchFamily="34" charset="0"/>
            </a:endParaRPr>
          </a:p>
          <a:p>
            <a:endParaRPr lang="en-US" b="1" i="1" dirty="0">
              <a:solidFill>
                <a:srgbClr val="2E3193"/>
              </a:solidFill>
            </a:endParaRPr>
          </a:p>
          <a:p>
            <a:endParaRPr lang="en-US" dirty="0"/>
          </a:p>
        </p:txBody>
      </p:sp>
      <p:pic>
        <p:nvPicPr>
          <p:cNvPr id="3" name="Content Placeholder 4">
            <a:extLst>
              <a:ext uri="{FF2B5EF4-FFF2-40B4-BE49-F238E27FC236}">
                <a16:creationId xmlns:a16="http://schemas.microsoft.com/office/drawing/2014/main" id="{13A18727-8436-A865-E18D-D456FE0F8342}"/>
              </a:ext>
            </a:extLst>
          </p:cNvPr>
          <p:cNvPicPr>
            <a:picLocks noGrp="1" noChangeAspect="1"/>
          </p:cNvPicPr>
          <p:nvPr>
            <p:ph idx="1"/>
          </p:nvPr>
        </p:nvPicPr>
        <p:blipFill rotWithShape="1">
          <a:blip r:embed="rId2"/>
          <a:srcRect l="19246" t="30801" r="16629" b="31784"/>
          <a:stretch/>
        </p:blipFill>
        <p:spPr>
          <a:xfrm>
            <a:off x="4103460" y="3830089"/>
            <a:ext cx="3985080" cy="1549137"/>
          </a:xfrm>
          <a:prstGeom prst="rect">
            <a:avLst/>
          </a:prstGeom>
        </p:spPr>
      </p:pic>
    </p:spTree>
    <p:extLst>
      <p:ext uri="{BB962C8B-B14F-4D97-AF65-F5344CB8AC3E}">
        <p14:creationId xmlns:p14="http://schemas.microsoft.com/office/powerpoint/2010/main" val="121719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121D-522A-BE22-3B78-D186AF12C0FB}"/>
              </a:ext>
            </a:extLst>
          </p:cNvPr>
          <p:cNvSpPr>
            <a:spLocks noGrp="1"/>
          </p:cNvSpPr>
          <p:nvPr>
            <p:ph type="title"/>
          </p:nvPr>
        </p:nvSpPr>
        <p:spPr/>
        <p:txBody>
          <a:bodyPr>
            <a:normAutofit/>
          </a:bodyPr>
          <a:lstStyle/>
          <a:p>
            <a:r>
              <a:rPr lang="en-US" b="1" dirty="0"/>
              <a:t>OARC Team @ OARC 42</a:t>
            </a:r>
          </a:p>
        </p:txBody>
      </p:sp>
      <p:sp>
        <p:nvSpPr>
          <p:cNvPr id="3" name="Content Placeholder 2">
            <a:extLst>
              <a:ext uri="{FF2B5EF4-FFF2-40B4-BE49-F238E27FC236}">
                <a16:creationId xmlns:a16="http://schemas.microsoft.com/office/drawing/2014/main" id="{BCBA18DD-A5A8-A378-20B9-A5A49E918F38}"/>
              </a:ext>
            </a:extLst>
          </p:cNvPr>
          <p:cNvSpPr>
            <a:spLocks noGrp="1"/>
          </p:cNvSpPr>
          <p:nvPr>
            <p:ph idx="1"/>
          </p:nvPr>
        </p:nvSpPr>
        <p:spPr/>
        <p:txBody>
          <a:bodyPr/>
          <a:lstStyle/>
          <a:p>
            <a:r>
              <a:rPr lang="en-US" dirty="0"/>
              <a:t>In Charlotte</a:t>
            </a:r>
          </a:p>
          <a:p>
            <a:pPr lvl="1"/>
            <a:r>
              <a:rPr lang="en-US" dirty="0"/>
              <a:t>Staff: Phil, </a:t>
            </a:r>
            <a:r>
              <a:rPr lang="en-US" dirty="0" err="1"/>
              <a:t>Denesh</a:t>
            </a:r>
            <a:r>
              <a:rPr lang="en-US" dirty="0"/>
              <a:t>, Jerry, Mike, Steve</a:t>
            </a:r>
          </a:p>
          <a:p>
            <a:pPr lvl="1"/>
            <a:r>
              <a:rPr lang="en-US" dirty="0"/>
              <a:t>PC: Petr, Suzanne, Ben, Puneet</a:t>
            </a:r>
          </a:p>
          <a:p>
            <a:pPr lvl="1"/>
            <a:r>
              <a:rPr lang="en-US" dirty="0"/>
              <a:t>Board: Joao, Ray, </a:t>
            </a:r>
            <a:r>
              <a:rPr lang="en-US" dirty="0" err="1"/>
              <a:t>Shumon</a:t>
            </a:r>
            <a:endParaRPr lang="en-US" dirty="0"/>
          </a:p>
          <a:p>
            <a:pPr lvl="1"/>
            <a:endParaRPr lang="en-US" dirty="0"/>
          </a:p>
          <a:p>
            <a:pPr lvl="1"/>
            <a:endParaRPr lang="en-US" dirty="0"/>
          </a:p>
          <a:p>
            <a:r>
              <a:rPr lang="en-US" dirty="0"/>
              <a:t>Online</a:t>
            </a:r>
          </a:p>
          <a:p>
            <a:pPr lvl="1"/>
            <a:r>
              <a:rPr lang="en-US" dirty="0"/>
              <a:t>Staff: @</a:t>
            </a:r>
            <a:r>
              <a:rPr lang="en-US" dirty="0" err="1"/>
              <a:t>rbcapetro</a:t>
            </a:r>
            <a:endParaRPr lang="en-US" dirty="0"/>
          </a:p>
          <a:p>
            <a:pPr lvl="1"/>
            <a:r>
              <a:rPr lang="en-US" dirty="0"/>
              <a:t>PC: @</a:t>
            </a:r>
            <a:r>
              <a:rPr lang="en-US" dirty="0" err="1"/>
              <a:t>hazelesque</a:t>
            </a:r>
            <a:r>
              <a:rPr lang="en-US" dirty="0"/>
              <a:t>, @</a:t>
            </a:r>
            <a:r>
              <a:rPr lang="en-US" dirty="0" err="1"/>
              <a:t>cathy</a:t>
            </a:r>
            <a:r>
              <a:rPr lang="en-US" dirty="0"/>
              <a:t>-a, @</a:t>
            </a:r>
            <a:r>
              <a:rPr lang="en-US" dirty="0" err="1"/>
              <a:t>jtodd</a:t>
            </a:r>
            <a:r>
              <a:rPr lang="en-US" dirty="0"/>
              <a:t>, @</a:t>
            </a:r>
            <a:r>
              <a:rPr lang="en-US" dirty="0" err="1"/>
              <a:t>r.sommese</a:t>
            </a:r>
            <a:r>
              <a:rPr lang="en-US" dirty="0"/>
              <a:t>, @</a:t>
            </a:r>
            <a:r>
              <a:rPr lang="en-US" dirty="0" err="1"/>
              <a:t>tijay</a:t>
            </a:r>
            <a:endParaRPr lang="en-US" dirty="0"/>
          </a:p>
          <a:p>
            <a:pPr lvl="1"/>
            <a:r>
              <a:rPr lang="en-US" dirty="0"/>
              <a:t>Board: @Benno, @Jabley, @</a:t>
            </a:r>
            <a:r>
              <a:rPr lang="en-US" dirty="0" err="1"/>
              <a:t>jake.zack</a:t>
            </a:r>
            <a:endParaRPr lang="en-US" dirty="0"/>
          </a:p>
          <a:p>
            <a:endParaRPr lang="en-US" dirty="0"/>
          </a:p>
        </p:txBody>
      </p:sp>
    </p:spTree>
    <p:extLst>
      <p:ext uri="{BB962C8B-B14F-4D97-AF65-F5344CB8AC3E}">
        <p14:creationId xmlns:p14="http://schemas.microsoft.com/office/powerpoint/2010/main" val="177951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121D-522A-BE22-3B78-D186AF12C0FB}"/>
              </a:ext>
            </a:extLst>
          </p:cNvPr>
          <p:cNvSpPr>
            <a:spLocks noGrp="1"/>
          </p:cNvSpPr>
          <p:nvPr>
            <p:ph type="title"/>
          </p:nvPr>
        </p:nvSpPr>
        <p:spPr/>
        <p:txBody>
          <a:bodyPr>
            <a:normAutofit/>
          </a:bodyPr>
          <a:lstStyle/>
          <a:p>
            <a:r>
              <a:rPr lang="en-US" b="1" dirty="0"/>
              <a:t>In-person Social</a:t>
            </a:r>
          </a:p>
        </p:txBody>
      </p:sp>
      <p:sp>
        <p:nvSpPr>
          <p:cNvPr id="3" name="Content Placeholder 2">
            <a:extLst>
              <a:ext uri="{FF2B5EF4-FFF2-40B4-BE49-F238E27FC236}">
                <a16:creationId xmlns:a16="http://schemas.microsoft.com/office/drawing/2014/main" id="{BCBA18DD-A5A8-A378-20B9-A5A49E918F38}"/>
              </a:ext>
            </a:extLst>
          </p:cNvPr>
          <p:cNvSpPr>
            <a:spLocks noGrp="1"/>
          </p:cNvSpPr>
          <p:nvPr>
            <p:ph idx="1"/>
          </p:nvPr>
        </p:nvSpPr>
        <p:spPr/>
        <p:txBody>
          <a:bodyPr/>
          <a:lstStyle/>
          <a:p>
            <a:pPr marL="0" indent="0">
              <a:buNone/>
            </a:pPr>
            <a:endParaRPr lang="en-US" dirty="0"/>
          </a:p>
          <a:p>
            <a:pPr marL="0" indent="0" algn="ctr">
              <a:buNone/>
            </a:pPr>
            <a:r>
              <a:rPr lang="en-US" dirty="0"/>
              <a:t>Will </a:t>
            </a:r>
            <a:r>
              <a:rPr lang="en-US"/>
              <a:t>be held at </a:t>
            </a:r>
            <a:r>
              <a:rPr lang="en-US" b="1" dirty="0"/>
              <a:t>Fahrenheit </a:t>
            </a:r>
            <a:r>
              <a:rPr lang="en-US" dirty="0"/>
              <a:t>– one block away from this venue</a:t>
            </a:r>
          </a:p>
          <a:p>
            <a:pPr marL="0" indent="0" algn="ctr">
              <a:buNone/>
            </a:pPr>
            <a:endParaRPr lang="en-US" dirty="0"/>
          </a:p>
          <a:p>
            <a:pPr marL="0" indent="0" algn="ctr">
              <a:buNone/>
            </a:pPr>
            <a:r>
              <a:rPr lang="en-US" dirty="0"/>
              <a:t>Time: 6 PM – 8:30 PM</a:t>
            </a:r>
          </a:p>
          <a:p>
            <a:pPr marL="0" indent="0" algn="ctr">
              <a:buNone/>
            </a:pPr>
            <a:endParaRPr lang="en-US" dirty="0"/>
          </a:p>
          <a:p>
            <a:pPr marL="0" indent="0" algn="ctr">
              <a:buNone/>
            </a:pPr>
            <a:r>
              <a:rPr lang="en-US" dirty="0"/>
              <a:t>Registration is required, and please </a:t>
            </a:r>
            <a:r>
              <a:rPr lang="en-US" i="1" dirty="0"/>
              <a:t>wear your badge!</a:t>
            </a:r>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100268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B0C1-1576-7071-0E72-B2C8E2489AF1}"/>
              </a:ext>
            </a:extLst>
          </p:cNvPr>
          <p:cNvSpPr>
            <a:spLocks noGrp="1"/>
          </p:cNvSpPr>
          <p:nvPr>
            <p:ph type="ctrTitle"/>
          </p:nvPr>
        </p:nvSpPr>
        <p:spPr/>
        <p:txBody>
          <a:bodyPr/>
          <a:lstStyle/>
          <a:p>
            <a:r>
              <a:rPr lang="en-US" b="1" dirty="0"/>
              <a:t>OARC Update</a:t>
            </a:r>
          </a:p>
        </p:txBody>
      </p:sp>
    </p:spTree>
    <p:extLst>
      <p:ext uri="{BB962C8B-B14F-4D97-AF65-F5344CB8AC3E}">
        <p14:creationId xmlns:p14="http://schemas.microsoft.com/office/powerpoint/2010/main" val="152752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a:bodyPr>
          <a:lstStyle/>
          <a:p>
            <a:r>
              <a:rPr lang="en-US" b="1" dirty="0"/>
              <a:t>OARC’s Mission Statement</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0" indent="0">
              <a:buNone/>
            </a:pPr>
            <a:endParaRPr lang="en-US" sz="3000" i="1" dirty="0"/>
          </a:p>
          <a:p>
            <a:pPr marL="0" indent="0">
              <a:buNone/>
            </a:pPr>
            <a:endParaRPr lang="en-US" sz="3000" i="1" dirty="0"/>
          </a:p>
          <a:p>
            <a:pPr marL="0" indent="0">
              <a:buNone/>
            </a:pPr>
            <a:r>
              <a:rPr lang="en-US" sz="3600" i="1" dirty="0"/>
              <a:t>The Domain Name System Operations Analysis and Research Center (DNS-OARC) is a nonprofit, membership organization that seeks to improve the security, stability, and understanding of the Internet's DNS infrastructure.</a:t>
            </a:r>
          </a:p>
        </p:txBody>
      </p:sp>
    </p:spTree>
    <p:extLst>
      <p:ext uri="{BB962C8B-B14F-4D97-AF65-F5344CB8AC3E}">
        <p14:creationId xmlns:p14="http://schemas.microsoft.com/office/powerpoint/2010/main" val="1905480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a:bodyPr>
          <a:lstStyle/>
          <a:p>
            <a:r>
              <a:rPr lang="en-US" b="1" dirty="0"/>
              <a:t>OARC’s Mission Statement</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r>
              <a:rPr lang="en-US" dirty="0"/>
              <a:t>Promote and conduct research with operational relevance through data collection and analysis</a:t>
            </a:r>
          </a:p>
          <a:p>
            <a:r>
              <a:rPr lang="en-US" dirty="0"/>
              <a:t>Offer useful services and tools</a:t>
            </a:r>
          </a:p>
          <a:p>
            <a:r>
              <a:rPr lang="en-US" dirty="0"/>
              <a:t>Build relationships among its community of members</a:t>
            </a:r>
          </a:p>
          <a:p>
            <a:r>
              <a:rPr lang="en-US" dirty="0"/>
              <a:t>Facilitate an environment where information can be shared responsibly </a:t>
            </a:r>
          </a:p>
          <a:p>
            <a:r>
              <a:rPr lang="en-US" dirty="0"/>
              <a:t>Enable knowledge transfer by organizing open workshops </a:t>
            </a:r>
          </a:p>
          <a:p>
            <a:r>
              <a:rPr lang="en-US" dirty="0"/>
              <a:t>Increase public awareness of the DNS's significance</a:t>
            </a:r>
          </a:p>
        </p:txBody>
      </p:sp>
    </p:spTree>
    <p:extLst>
      <p:ext uri="{BB962C8B-B14F-4D97-AF65-F5344CB8AC3E}">
        <p14:creationId xmlns:p14="http://schemas.microsoft.com/office/powerpoint/2010/main" val="18768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BA80-DDBB-A012-8604-2129F84DA1AE}"/>
              </a:ext>
            </a:extLst>
          </p:cNvPr>
          <p:cNvSpPr>
            <a:spLocks noGrp="1"/>
          </p:cNvSpPr>
          <p:nvPr>
            <p:ph type="title"/>
          </p:nvPr>
        </p:nvSpPr>
        <p:spPr/>
        <p:txBody>
          <a:bodyPr>
            <a:normAutofit/>
          </a:bodyPr>
          <a:lstStyle/>
          <a:p>
            <a:r>
              <a:rPr lang="en-US" b="1" dirty="0"/>
              <a:t>OARC’s Members</a:t>
            </a:r>
          </a:p>
        </p:txBody>
      </p:sp>
      <p:pic>
        <p:nvPicPr>
          <p:cNvPr id="5" name="Picture 4" descr="A tree made of words&#10;&#10;Description automatically generated">
            <a:extLst>
              <a:ext uri="{FF2B5EF4-FFF2-40B4-BE49-F238E27FC236}">
                <a16:creationId xmlns:a16="http://schemas.microsoft.com/office/drawing/2014/main" id="{1074FEED-1622-3CDC-0ADD-5156A2050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957" y="881743"/>
            <a:ext cx="6123214" cy="6123214"/>
          </a:xfrm>
          <a:prstGeom prst="rect">
            <a:avLst/>
          </a:prstGeom>
        </p:spPr>
      </p:pic>
    </p:spTree>
    <p:extLst>
      <p:ext uri="{BB962C8B-B14F-4D97-AF65-F5344CB8AC3E}">
        <p14:creationId xmlns:p14="http://schemas.microsoft.com/office/powerpoint/2010/main" val="18215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a:bodyPr>
          <a:lstStyle/>
          <a:p>
            <a:r>
              <a:rPr lang="en-US" b="1" dirty="0"/>
              <a:t>Since OARC 41…</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432000" indent="-324000">
              <a:spcAft>
                <a:spcPts val="1434"/>
              </a:spcAft>
              <a:buClr>
                <a:srgbClr val="000000"/>
              </a:buClr>
              <a:buSzPct val="45000"/>
              <a:buFont typeface="Wingdings" charset="2"/>
              <a:buChar char=""/>
            </a:pPr>
            <a:r>
              <a:rPr lang="en-GB" spc="-1" dirty="0">
                <a:solidFill>
                  <a:srgbClr val="000000"/>
                </a:solidFill>
                <a:latin typeface="Source Sans Pro" panose="020B0503030403020204" pitchFamily="34" charset="77"/>
                <a:cs typeface="Calibri" panose="020F0502020204030204" pitchFamily="34" charset="0"/>
              </a:rPr>
              <a:t>Leadership transition: new President</a:t>
            </a:r>
            <a:endParaRPr lang="en-GB" sz="2800" b="0" strike="noStrike" spc="-1" dirty="0">
              <a:solidFill>
                <a:srgbClr val="000000"/>
              </a:solidFill>
              <a:latin typeface="Source Sans Pro" panose="020B0503030403020204" pitchFamily="34" charset="77"/>
              <a:cs typeface="Calibri" panose="020F0502020204030204" pitchFamily="34" charset="0"/>
            </a:endParaRPr>
          </a:p>
          <a:p>
            <a:pPr marL="108000" indent="0">
              <a:spcAft>
                <a:spcPts val="1434"/>
              </a:spcAft>
              <a:buClr>
                <a:srgbClr val="000000"/>
              </a:buClr>
              <a:buSzPct val="45000"/>
              <a:buNone/>
            </a:pPr>
            <a:endParaRPr lang="en-GB" sz="2800" b="0" strike="noStrike" spc="-1" dirty="0">
              <a:solidFill>
                <a:srgbClr val="000000"/>
              </a:solidFill>
              <a:latin typeface="Source Sans Pro" panose="020B0503030403020204" pitchFamily="34" charset="77"/>
              <a:cs typeface="Calibri" panose="020F0502020204030204" pitchFamily="34" charset="0"/>
            </a:endParaRP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Source Sans Pro" panose="020B0503030403020204" pitchFamily="34" charset="77"/>
                <a:cs typeface="Calibri" panose="020F0502020204030204" pitchFamily="34" charset="0"/>
              </a:rPr>
              <a:t>Thanks to </a:t>
            </a:r>
            <a:r>
              <a:rPr lang="en-GB" sz="2800" strike="noStrike" spc="-1" dirty="0">
                <a:solidFill>
                  <a:srgbClr val="000000"/>
                </a:solidFill>
                <a:latin typeface="Source Sans Pro" panose="020B0503030403020204" pitchFamily="34" charset="77"/>
                <a:cs typeface="Calibri" panose="020F0502020204030204" pitchFamily="34" charset="0"/>
              </a:rPr>
              <a:t>Keith Mitchell </a:t>
            </a:r>
            <a:r>
              <a:rPr lang="en-GB" sz="2800" b="0" strike="noStrike" spc="-1" dirty="0">
                <a:solidFill>
                  <a:srgbClr val="000000"/>
                </a:solidFill>
                <a:latin typeface="Source Sans Pro" panose="020B0503030403020204" pitchFamily="34" charset="77"/>
                <a:cs typeface="Calibri" panose="020F0502020204030204" pitchFamily="34" charset="0"/>
              </a:rPr>
              <a:t>for 17 years of service!</a:t>
            </a:r>
            <a:endParaRPr lang="en-GB" sz="2800" spc="-1" dirty="0">
              <a:solidFill>
                <a:srgbClr val="000000"/>
              </a:solidFill>
              <a:latin typeface="Source Sans Pro" panose="020B0503030403020204" pitchFamily="34" charset="77"/>
              <a:cs typeface="Calibri" panose="020F0502020204030204" pitchFamily="34" charset="0"/>
            </a:endParaRPr>
          </a:p>
          <a:p>
            <a:pPr marL="432000" indent="-324000">
              <a:spcAft>
                <a:spcPts val="1434"/>
              </a:spcAft>
              <a:buClr>
                <a:srgbClr val="000000"/>
              </a:buClr>
              <a:buSzPct val="45000"/>
              <a:buFont typeface="Wingdings" charset="2"/>
              <a:buChar char=""/>
            </a:pPr>
            <a:endParaRPr lang="en-GB" b="0" strike="noStrike" spc="-1" dirty="0">
              <a:solidFill>
                <a:srgbClr val="000000"/>
              </a:solidFill>
              <a:latin typeface="Source Sans Pro" panose="020B0503030403020204" pitchFamily="34" charset="77"/>
              <a:cs typeface="Calibri" panose="020F0502020204030204" pitchFamily="34" charset="0"/>
            </a:endParaRPr>
          </a:p>
          <a:p>
            <a:pPr marL="432000" indent="-324000">
              <a:spcAft>
                <a:spcPts val="1434"/>
              </a:spcAft>
              <a:buClr>
                <a:srgbClr val="000000"/>
              </a:buClr>
              <a:buSzPct val="45000"/>
              <a:buFont typeface="Wingdings" charset="2"/>
              <a:buChar char=""/>
            </a:pPr>
            <a:r>
              <a:rPr lang="en-GB" b="0" strike="noStrike" spc="-1" dirty="0">
                <a:solidFill>
                  <a:srgbClr val="000000"/>
                </a:solidFill>
                <a:latin typeface="Source Sans Pro" panose="020B0503030403020204" pitchFamily="34" charset="77"/>
                <a:cs typeface="Calibri" panose="020F0502020204030204" pitchFamily="34" charset="0"/>
              </a:rPr>
              <a:t>New Board and Programme Committee</a:t>
            </a:r>
            <a:endParaRPr lang="en-GB" spc="-1" dirty="0">
              <a:solidFill>
                <a:srgbClr val="000000"/>
              </a:solidFill>
              <a:latin typeface="Source Sans Pro" panose="020B0503030403020204" pitchFamily="34" charset="77"/>
              <a:cs typeface="Calibri" panose="020F0502020204030204" pitchFamily="34" charset="0"/>
            </a:endParaRPr>
          </a:p>
        </p:txBody>
      </p:sp>
    </p:spTree>
    <p:extLst>
      <p:ext uri="{BB962C8B-B14F-4D97-AF65-F5344CB8AC3E}">
        <p14:creationId xmlns:p14="http://schemas.microsoft.com/office/powerpoint/2010/main" val="328657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10" name="Group 9">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1" name="Freeform: Shape 10">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3" name="Picture 2" descr="A poster of two people holding signs&#10;&#10;Description automatically generated">
            <a:extLst>
              <a:ext uri="{FF2B5EF4-FFF2-40B4-BE49-F238E27FC236}">
                <a16:creationId xmlns:a16="http://schemas.microsoft.com/office/drawing/2014/main" id="{DA6EA7C8-4A7C-99D4-A907-1D69690E7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54" y="94905"/>
            <a:ext cx="11854560" cy="6668189"/>
          </a:xfrm>
          <a:prstGeom prst="rect">
            <a:avLst/>
          </a:prstGeom>
        </p:spPr>
      </p:pic>
    </p:spTree>
    <p:extLst>
      <p:ext uri="{BB962C8B-B14F-4D97-AF65-F5344CB8AC3E}">
        <p14:creationId xmlns:p14="http://schemas.microsoft.com/office/powerpoint/2010/main" val="74097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a:bodyPr>
          <a:lstStyle/>
          <a:p>
            <a:r>
              <a:rPr lang="en-US" b="1" dirty="0"/>
              <a:t>Since OARC 41…</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108000" indent="0">
              <a:spcAft>
                <a:spcPts val="1434"/>
              </a:spcAft>
              <a:buClr>
                <a:srgbClr val="000000"/>
              </a:buClr>
              <a:buSzPct val="45000"/>
              <a:buNone/>
            </a:pPr>
            <a:endParaRPr lang="en-GB" sz="2800" b="0" strike="noStrike" spc="-1" dirty="0">
              <a:solidFill>
                <a:srgbClr val="000000"/>
              </a:solidFill>
              <a:latin typeface="Trebuchet MS" panose="020B0703020202090204" pitchFamily="34" charset="0"/>
            </a:endParaRP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Initiated the DITL data explorer project (thanks to </a:t>
            </a:r>
            <a:r>
              <a:rPr lang="en-GB" sz="2800" b="1" strike="noStrike" spc="-1" dirty="0">
                <a:solidFill>
                  <a:srgbClr val="000000"/>
                </a:solidFill>
                <a:latin typeface="Trebuchet MS" panose="020B0703020202090204" pitchFamily="34" charset="0"/>
              </a:rPr>
              <a:t>Verisign</a:t>
            </a:r>
            <a:r>
              <a:rPr lang="en-GB" sz="2800" strike="noStrike" spc="-1" dirty="0">
                <a:solidFill>
                  <a:srgbClr val="000000"/>
                </a:solidFill>
                <a:latin typeface="Trebuchet MS" panose="020B0703020202090204" pitchFamily="34" charset="0"/>
              </a:rPr>
              <a:t>)</a:t>
            </a:r>
            <a:endParaRPr lang="en-GB" sz="2800" b="0" strike="noStrike" spc="-1" dirty="0">
              <a:solidFill>
                <a:srgbClr val="000000"/>
              </a:solidFill>
              <a:latin typeface="Trebuchet MS" panose="020B0703020202090204" pitchFamily="34" charset="0"/>
            </a:endParaRPr>
          </a:p>
          <a:p>
            <a:pPr marL="432000" indent="-324000">
              <a:spcAft>
                <a:spcPts val="1434"/>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Ongoing migration of OARC data sets to the new cluster</a:t>
            </a:r>
          </a:p>
          <a:p>
            <a:pPr marL="889200" lvl="1" indent="-324000">
              <a:spcAft>
                <a:spcPts val="1434"/>
              </a:spcAft>
              <a:buClr>
                <a:srgbClr val="000000"/>
              </a:buClr>
              <a:buSzPct val="45000"/>
              <a:buFont typeface="Wingdings" charset="2"/>
              <a:buChar char=""/>
            </a:pPr>
            <a:r>
              <a:rPr lang="en-GB" b="0" strike="noStrike" spc="-1" dirty="0">
                <a:solidFill>
                  <a:srgbClr val="000000"/>
                </a:solidFill>
                <a:latin typeface="Trebuchet MS" panose="020B0703020202090204" pitchFamily="34" charset="0"/>
              </a:rPr>
              <a:t>Over 750 TB</a:t>
            </a:r>
          </a:p>
        </p:txBody>
      </p:sp>
    </p:spTree>
    <p:extLst>
      <p:ext uri="{BB962C8B-B14F-4D97-AF65-F5344CB8AC3E}">
        <p14:creationId xmlns:p14="http://schemas.microsoft.com/office/powerpoint/2010/main" val="167689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a:bodyPr>
          <a:lstStyle/>
          <a:p>
            <a:r>
              <a:rPr lang="en-US" b="1" dirty="0"/>
              <a:t>Since OARC 41…</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432000" indent="-324000">
              <a:spcAft>
                <a:spcPts val="1434"/>
              </a:spcAft>
              <a:buClr>
                <a:srgbClr val="000000"/>
              </a:buClr>
              <a:buSzPct val="45000"/>
              <a:buFont typeface="Wingdings" charset="2"/>
              <a:buChar char=""/>
            </a:pPr>
            <a:r>
              <a:rPr lang="en-GB" spc="-1" dirty="0">
                <a:solidFill>
                  <a:srgbClr val="000000"/>
                </a:solidFill>
                <a:latin typeface="Trebuchet MS" panose="020B0703020202090204" pitchFamily="34" charset="0"/>
              </a:rPr>
              <a:t>New</a:t>
            </a:r>
            <a:r>
              <a:rPr lang="en-GB" sz="2800" b="0" strike="noStrike" spc="-1" dirty="0">
                <a:solidFill>
                  <a:srgbClr val="000000"/>
                </a:solidFill>
                <a:latin typeface="Trebuchet MS" panose="020B0703020202090204" pitchFamily="34" charset="0"/>
              </a:rPr>
              <a:t> releases of OARC maintained tools (</a:t>
            </a:r>
            <a:r>
              <a:rPr lang="en-GB" sz="2800" b="0" i="1" strike="noStrike" spc="-1" dirty="0" err="1">
                <a:solidFill>
                  <a:srgbClr val="000000"/>
                </a:solidFill>
                <a:latin typeface="Trebuchet MS" panose="020B0703020202090204" pitchFamily="34" charset="0"/>
              </a:rPr>
              <a:t>dsc</a:t>
            </a:r>
            <a:r>
              <a:rPr lang="en-GB" sz="2800" b="0" i="1" strike="noStrike" spc="-1" dirty="0">
                <a:solidFill>
                  <a:srgbClr val="000000"/>
                </a:solidFill>
                <a:latin typeface="Trebuchet MS" panose="020B0703020202090204" pitchFamily="34" charset="0"/>
              </a:rPr>
              <a:t>, </a:t>
            </a:r>
            <a:r>
              <a:rPr lang="en-GB" sz="2800" b="0" i="1" strike="noStrike" spc="-1" dirty="0" err="1">
                <a:solidFill>
                  <a:srgbClr val="000000"/>
                </a:solidFill>
                <a:latin typeface="Trebuchet MS" panose="020B0703020202090204" pitchFamily="34" charset="0"/>
              </a:rPr>
              <a:t>dnsperf</a:t>
            </a:r>
            <a:r>
              <a:rPr lang="en-GB" sz="2800" b="0" i="1" strike="noStrike" spc="-1" dirty="0">
                <a:solidFill>
                  <a:srgbClr val="000000"/>
                </a:solidFill>
                <a:latin typeface="Trebuchet MS" panose="020B0703020202090204" pitchFamily="34" charset="0"/>
              </a:rPr>
              <a:t>, </a:t>
            </a:r>
            <a:r>
              <a:rPr lang="en-GB" sz="2800" b="0" i="1" strike="noStrike" spc="-1" dirty="0" err="1">
                <a:solidFill>
                  <a:srgbClr val="000000"/>
                </a:solidFill>
                <a:latin typeface="Trebuchet MS" panose="020B0703020202090204" pitchFamily="34" charset="0"/>
              </a:rPr>
              <a:t>dnscap</a:t>
            </a:r>
            <a:r>
              <a:rPr lang="en-GB" sz="2800" b="0" strike="noStrike" spc="-1" dirty="0">
                <a:solidFill>
                  <a:srgbClr val="000000"/>
                </a:solidFill>
                <a:latin typeface="Trebuchet MS" panose="020B0703020202090204" pitchFamily="34" charset="0"/>
              </a:rPr>
              <a:t>,..)</a:t>
            </a: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Ongoing improvements to our Member Portal</a:t>
            </a: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AS112 website automation and re-vamp, funded by ARIN</a:t>
            </a: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Finalized replacement of our main Fremont site router</a:t>
            </a:r>
          </a:p>
          <a:p>
            <a:pPr marL="889200" lvl="1" indent="-324000">
              <a:spcAft>
                <a:spcPts val="1434"/>
              </a:spcAft>
              <a:buClr>
                <a:srgbClr val="000000"/>
              </a:buClr>
              <a:buSzPct val="45000"/>
              <a:buFont typeface="Wingdings" charset="2"/>
              <a:buChar char=""/>
            </a:pPr>
            <a:r>
              <a:rPr lang="en-GB" spc="-1" dirty="0">
                <a:solidFill>
                  <a:srgbClr val="000000"/>
                </a:solidFill>
                <a:latin typeface="Trebuchet MS" panose="020B0703020202090204" pitchFamily="34" charset="0"/>
              </a:rPr>
              <a:t>No more IPv6 reachability issues for </a:t>
            </a:r>
            <a:r>
              <a:rPr lang="en-GB" spc="-1" dirty="0" err="1">
                <a:solidFill>
                  <a:srgbClr val="000000"/>
                </a:solidFill>
                <a:latin typeface="Trebuchet MS" panose="020B0703020202090204" pitchFamily="34" charset="0"/>
              </a:rPr>
              <a:t>dnsviz</a:t>
            </a:r>
            <a:r>
              <a:rPr lang="en-GB" spc="-1" dirty="0">
                <a:solidFill>
                  <a:srgbClr val="000000"/>
                </a:solidFill>
                <a:latin typeface="Trebuchet MS" panose="020B0703020202090204" pitchFamily="34" charset="0"/>
              </a:rPr>
              <a:t> (among others)</a:t>
            </a:r>
            <a:endParaRPr lang="en-GB" b="0" strike="noStrike" spc="-1" dirty="0">
              <a:solidFill>
                <a:srgbClr val="000000"/>
              </a:solidFill>
              <a:latin typeface="Trebuchet MS" panose="020B0703020202090204" pitchFamily="34" charset="0"/>
            </a:endParaRPr>
          </a:p>
          <a:p>
            <a:pPr marL="432000" indent="-324000">
              <a:spcAft>
                <a:spcPts val="1434"/>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108000" indent="0">
              <a:spcAft>
                <a:spcPts val="1434"/>
              </a:spcAft>
              <a:buClr>
                <a:srgbClr val="000000"/>
              </a:buClr>
              <a:buSzPct val="45000"/>
              <a:buNone/>
            </a:pPr>
            <a:endParaRPr lang="en-GB" spc="-1" dirty="0">
              <a:solidFill>
                <a:srgbClr val="000000"/>
              </a:solidFill>
              <a:latin typeface="Trebuchet MS" panose="020B0703020202090204" pitchFamily="34" charset="0"/>
            </a:endParaRPr>
          </a:p>
          <a:p>
            <a:pPr marL="108000" indent="0">
              <a:spcAft>
                <a:spcPts val="1434"/>
              </a:spcAft>
              <a:buClr>
                <a:srgbClr val="000000"/>
              </a:buClr>
              <a:buSzPct val="45000"/>
              <a:buNone/>
            </a:pPr>
            <a:endParaRPr lang="en-GB" sz="2800" b="0" strike="noStrike" spc="-1" dirty="0">
              <a:solidFill>
                <a:srgbClr val="000000"/>
              </a:solidFill>
              <a:latin typeface="Trebuchet MS" panose="020B0703020202090204" pitchFamily="34" charset="0"/>
            </a:endParaRPr>
          </a:p>
        </p:txBody>
      </p:sp>
    </p:spTree>
    <p:extLst>
      <p:ext uri="{BB962C8B-B14F-4D97-AF65-F5344CB8AC3E}">
        <p14:creationId xmlns:p14="http://schemas.microsoft.com/office/powerpoint/2010/main" val="2256663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a:bodyPr>
          <a:lstStyle/>
          <a:p>
            <a:r>
              <a:rPr lang="en-US" b="1" dirty="0"/>
              <a:t>Future events</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432000" indent="-324000">
              <a:spcAft>
                <a:spcPts val="1434"/>
              </a:spcAft>
              <a:buClr>
                <a:srgbClr val="000000"/>
              </a:buClr>
              <a:buSzPct val="45000"/>
              <a:buFont typeface="Wingdings" charset="2"/>
              <a:buChar char=""/>
            </a:pPr>
            <a:r>
              <a:rPr lang="en-GB" spc="-1" dirty="0">
                <a:solidFill>
                  <a:srgbClr val="000000"/>
                </a:solidFill>
                <a:latin typeface="Calibri" panose="020F0502020204030204" pitchFamily="34" charset="0"/>
                <a:cs typeface="Calibri" panose="020F0502020204030204" pitchFamily="34" charset="0"/>
              </a:rPr>
              <a:t>OARC 43</a:t>
            </a:r>
          </a:p>
          <a:p>
            <a:pPr marL="889200" lvl="1" indent="-324000">
              <a:spcAft>
                <a:spcPts val="1434"/>
              </a:spcAft>
              <a:buClr>
                <a:srgbClr val="000000"/>
              </a:buClr>
              <a:buSzPct val="45000"/>
              <a:buFont typeface="Wingdings" charset="2"/>
              <a:buChar char=""/>
            </a:pPr>
            <a:r>
              <a:rPr lang="en-GB" spc="-1" dirty="0">
                <a:solidFill>
                  <a:srgbClr val="000000"/>
                </a:solidFill>
                <a:latin typeface="Calibri" panose="020F0502020204030204" pitchFamily="34" charset="0"/>
                <a:cs typeface="Calibri" panose="020F0502020204030204" pitchFamily="34" charset="0"/>
              </a:rPr>
              <a:t>To be co-located with ICANN IDS</a:t>
            </a:r>
          </a:p>
          <a:p>
            <a:pPr marL="889200" lvl="1" indent="-324000">
              <a:spcAft>
                <a:spcPts val="1434"/>
              </a:spcAft>
              <a:buClr>
                <a:srgbClr val="000000"/>
              </a:buClr>
              <a:buSzPct val="45000"/>
              <a:buFont typeface="Wingdings" charset="2"/>
              <a:buChar char=""/>
            </a:pPr>
            <a:r>
              <a:rPr lang="en-GB" spc="-1" dirty="0">
                <a:solidFill>
                  <a:srgbClr val="000000"/>
                </a:solidFill>
                <a:latin typeface="Calibri" panose="020F0502020204030204" pitchFamily="34" charset="0"/>
                <a:cs typeface="Calibri" panose="020F0502020204030204" pitchFamily="34" charset="0"/>
              </a:rPr>
              <a:t>Date and location yet to be announced</a:t>
            </a:r>
          </a:p>
          <a:p>
            <a:pPr marL="889200" lvl="1" indent="-324000">
              <a:spcAft>
                <a:spcPts val="1434"/>
              </a:spcAft>
              <a:buClr>
                <a:srgbClr val="000000"/>
              </a:buClr>
              <a:buSzPct val="45000"/>
              <a:buFont typeface="Wingdings" charset="2"/>
              <a:buChar char=""/>
            </a:pPr>
            <a:r>
              <a:rPr lang="en-GB" spc="-1" dirty="0">
                <a:solidFill>
                  <a:srgbClr val="000000"/>
                </a:solidFill>
                <a:latin typeface="Calibri" panose="020F0502020204030204" pitchFamily="34" charset="0"/>
                <a:cs typeface="Calibri" panose="020F0502020204030204" pitchFamily="34" charset="0"/>
              </a:rPr>
              <a:t>Very likely </a:t>
            </a:r>
            <a:r>
              <a:rPr lang="en-GB" b="1" i="1" spc="-1" dirty="0">
                <a:solidFill>
                  <a:srgbClr val="000000"/>
                </a:solidFill>
                <a:latin typeface="Calibri" panose="020F0502020204030204" pitchFamily="34" charset="0"/>
                <a:cs typeface="Calibri" panose="020F0502020204030204" pitchFamily="34" charset="0"/>
              </a:rPr>
              <a:t>not</a:t>
            </a:r>
            <a:r>
              <a:rPr lang="en-GB" spc="-1" dirty="0">
                <a:solidFill>
                  <a:srgbClr val="000000"/>
                </a:solidFill>
                <a:latin typeface="Calibri" panose="020F0502020204030204" pitchFamily="34" charset="0"/>
                <a:cs typeface="Calibri" panose="020F0502020204030204" pitchFamily="34" charset="0"/>
              </a:rPr>
              <a:t> Europe or North America</a:t>
            </a: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Source Sans Pro"/>
                <a:ea typeface="Arial"/>
              </a:rPr>
              <a:t>Please consider supporting an OARC workshop via Sponsorship, Patronage, or a donation:</a:t>
            </a:r>
          </a:p>
          <a:p>
            <a:pPr marL="108000" indent="0" algn="ctr">
              <a:spcAft>
                <a:spcPts val="1434"/>
              </a:spcAft>
              <a:buClr>
                <a:srgbClr val="000000"/>
              </a:buClr>
              <a:buSzPct val="45000"/>
              <a:buNone/>
            </a:pPr>
            <a:r>
              <a:rPr lang="en-GB" sz="2800" b="0" i="1" strike="noStrike" spc="-1" dirty="0">
                <a:solidFill>
                  <a:srgbClr val="000000"/>
                </a:solidFill>
                <a:latin typeface="Source Sans Pro"/>
                <a:ea typeface="Arial"/>
              </a:rPr>
              <a:t>https://</a:t>
            </a:r>
            <a:r>
              <a:rPr lang="en-GB" sz="2800" b="0" i="1" strike="noStrike" spc="-1" dirty="0" err="1">
                <a:solidFill>
                  <a:srgbClr val="000000"/>
                </a:solidFill>
                <a:latin typeface="Source Sans Pro"/>
                <a:ea typeface="Arial"/>
              </a:rPr>
              <a:t>www.dns-oarc.net</a:t>
            </a:r>
            <a:r>
              <a:rPr lang="en-GB" sz="2800" b="0" i="1" strike="noStrike" spc="-1" dirty="0">
                <a:solidFill>
                  <a:srgbClr val="000000"/>
                </a:solidFill>
                <a:latin typeface="Source Sans Pro"/>
                <a:ea typeface="Arial"/>
              </a:rPr>
              <a:t>/workshop/patronage-sponsorship </a:t>
            </a:r>
            <a:endParaRPr lang="en-GB" spc="-1" dirty="0">
              <a:solidFill>
                <a:srgbClr val="000000"/>
              </a:solidFill>
              <a:latin typeface="Calibri" panose="020F0502020204030204" pitchFamily="34" charset="0"/>
              <a:cs typeface="Calibri" panose="020F0502020204030204" pitchFamily="34" charset="0"/>
            </a:endParaRPr>
          </a:p>
          <a:p>
            <a:pPr marL="108000" indent="0">
              <a:spcAft>
                <a:spcPts val="1434"/>
              </a:spcAft>
              <a:buClr>
                <a:srgbClr val="000000"/>
              </a:buClr>
              <a:buSzPct val="45000"/>
              <a:buNone/>
            </a:pPr>
            <a:endParaRPr lang="en-GB" sz="2800" b="0" strike="noStrike"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88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2600-F459-3A73-DC65-CD2DD129152A}"/>
              </a:ext>
            </a:extLst>
          </p:cNvPr>
          <p:cNvSpPr>
            <a:spLocks noGrp="1"/>
          </p:cNvSpPr>
          <p:nvPr>
            <p:ph type="title"/>
          </p:nvPr>
        </p:nvSpPr>
        <p:spPr>
          <a:xfrm>
            <a:off x="544285" y="376903"/>
            <a:ext cx="10515600" cy="608268"/>
          </a:xfrm>
        </p:spPr>
        <p:txBody>
          <a:bodyPr>
            <a:normAutofit fontScale="90000"/>
          </a:bodyPr>
          <a:lstStyle/>
          <a:p>
            <a:r>
              <a:rPr lang="en-US" b="1" dirty="0"/>
              <a:t>2023 – 2024 Board</a:t>
            </a:r>
          </a:p>
        </p:txBody>
      </p:sp>
      <p:sp>
        <p:nvSpPr>
          <p:cNvPr id="3" name="Content Placeholder 2">
            <a:extLst>
              <a:ext uri="{FF2B5EF4-FFF2-40B4-BE49-F238E27FC236}">
                <a16:creationId xmlns:a16="http://schemas.microsoft.com/office/drawing/2014/main" id="{A191892C-9D20-B07D-6A44-A78E9AA27379}"/>
              </a:ext>
            </a:extLst>
          </p:cNvPr>
          <p:cNvSpPr>
            <a:spLocks noGrp="1"/>
          </p:cNvSpPr>
          <p:nvPr>
            <p:ph idx="1"/>
          </p:nvPr>
        </p:nvSpPr>
        <p:spPr/>
        <p:txBody>
          <a:bodyPr>
            <a:normAutofit/>
          </a:bodyPr>
          <a:lstStyle/>
          <a:p>
            <a:pPr lvl="1"/>
            <a:endParaRPr lang="en-US" sz="3000" dirty="0"/>
          </a:p>
          <a:p>
            <a:pPr lvl="1"/>
            <a:r>
              <a:rPr lang="en-US" sz="3000" dirty="0"/>
              <a:t>João Damas (Chair)</a:t>
            </a:r>
          </a:p>
          <a:p>
            <a:pPr lvl="1"/>
            <a:r>
              <a:rPr lang="en-US" sz="3000" dirty="0"/>
              <a:t>Joe Abley </a:t>
            </a:r>
            <a:r>
              <a:rPr lang="en-US" sz="3000" i="1" dirty="0"/>
              <a:t>(Treasurer)</a:t>
            </a:r>
          </a:p>
          <a:p>
            <a:pPr lvl="1"/>
            <a:r>
              <a:rPr lang="en-US" sz="3000" dirty="0"/>
              <a:t>Ray Bellis </a:t>
            </a:r>
            <a:r>
              <a:rPr lang="en-US" sz="3000" i="1" dirty="0"/>
              <a:t>(PC Liaison)</a:t>
            </a:r>
            <a:endParaRPr lang="en-US" sz="3000" dirty="0"/>
          </a:p>
          <a:p>
            <a:pPr lvl="1"/>
            <a:r>
              <a:rPr lang="en-US" sz="3000" dirty="0" err="1"/>
              <a:t>Shumon</a:t>
            </a:r>
            <a:r>
              <a:rPr lang="en-US" sz="3000" dirty="0"/>
              <a:t> </a:t>
            </a:r>
            <a:r>
              <a:rPr lang="en-US" sz="3000" dirty="0" err="1"/>
              <a:t>Huque</a:t>
            </a:r>
            <a:endParaRPr lang="en-US" sz="3000" dirty="0"/>
          </a:p>
          <a:p>
            <a:pPr lvl="1"/>
            <a:r>
              <a:rPr lang="en-US" sz="3000" dirty="0"/>
              <a:t>Benno </a:t>
            </a:r>
            <a:r>
              <a:rPr lang="en-US" sz="3000" dirty="0" err="1"/>
              <a:t>Overeinder</a:t>
            </a:r>
            <a:endParaRPr lang="en-US" sz="3000" dirty="0"/>
          </a:p>
          <a:p>
            <a:pPr lvl="1"/>
            <a:r>
              <a:rPr lang="en-US" sz="3000" dirty="0"/>
              <a:t>Jake Zack</a:t>
            </a:r>
          </a:p>
        </p:txBody>
      </p:sp>
    </p:spTree>
    <p:extLst>
      <p:ext uri="{BB962C8B-B14F-4D97-AF65-F5344CB8AC3E}">
        <p14:creationId xmlns:p14="http://schemas.microsoft.com/office/powerpoint/2010/main" val="2814659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2600-F459-3A73-DC65-CD2DD129152A}"/>
              </a:ext>
            </a:extLst>
          </p:cNvPr>
          <p:cNvSpPr>
            <a:spLocks noGrp="1"/>
          </p:cNvSpPr>
          <p:nvPr>
            <p:ph type="title"/>
          </p:nvPr>
        </p:nvSpPr>
        <p:spPr>
          <a:xfrm>
            <a:off x="544286" y="376903"/>
            <a:ext cx="10515600" cy="608268"/>
          </a:xfrm>
        </p:spPr>
        <p:txBody>
          <a:bodyPr>
            <a:normAutofit fontScale="90000"/>
          </a:bodyPr>
          <a:lstStyle/>
          <a:p>
            <a:r>
              <a:rPr lang="en-US" b="1" dirty="0"/>
              <a:t>2024 </a:t>
            </a:r>
            <a:r>
              <a:rPr lang="en-US" b="1" dirty="0" err="1"/>
              <a:t>Programme</a:t>
            </a:r>
            <a:r>
              <a:rPr lang="en-US" b="1" dirty="0"/>
              <a:t> Committee</a:t>
            </a:r>
          </a:p>
        </p:txBody>
      </p:sp>
      <p:sp>
        <p:nvSpPr>
          <p:cNvPr id="3" name="Content Placeholder 2">
            <a:extLst>
              <a:ext uri="{FF2B5EF4-FFF2-40B4-BE49-F238E27FC236}">
                <a16:creationId xmlns:a16="http://schemas.microsoft.com/office/drawing/2014/main" id="{A191892C-9D20-B07D-6A44-A78E9AA27379}"/>
              </a:ext>
            </a:extLst>
          </p:cNvPr>
          <p:cNvSpPr>
            <a:spLocks noGrp="1"/>
          </p:cNvSpPr>
          <p:nvPr>
            <p:ph idx="1"/>
          </p:nvPr>
        </p:nvSpPr>
        <p:spPr/>
        <p:txBody>
          <a:bodyPr>
            <a:noAutofit/>
          </a:bodyPr>
          <a:lstStyle/>
          <a:p>
            <a:pPr lvl="1"/>
            <a:r>
              <a:rPr lang="en-US" sz="2800" dirty="0"/>
              <a:t>Petr </a:t>
            </a:r>
            <a:r>
              <a:rPr lang="en-US" sz="2800" dirty="0" err="1"/>
              <a:t>Špaček</a:t>
            </a:r>
            <a:r>
              <a:rPr lang="en-US" sz="2800" dirty="0"/>
              <a:t> (Chair)</a:t>
            </a:r>
          </a:p>
          <a:p>
            <a:pPr lvl="1"/>
            <a:r>
              <a:rPr lang="en-US" sz="2800" dirty="0"/>
              <a:t>Hazel Smith (co-Chair)</a:t>
            </a:r>
          </a:p>
          <a:p>
            <a:pPr lvl="1"/>
            <a:r>
              <a:rPr lang="en-US" sz="2800" dirty="0"/>
              <a:t>Ben Schwartz</a:t>
            </a:r>
          </a:p>
          <a:p>
            <a:pPr lvl="1"/>
            <a:r>
              <a:rPr lang="en-US" sz="2800" dirty="0"/>
              <a:t>Cathy Almond</a:t>
            </a:r>
          </a:p>
          <a:p>
            <a:pPr lvl="1"/>
            <a:r>
              <a:rPr lang="en-US" sz="2800" dirty="0"/>
              <a:t>John Todd</a:t>
            </a:r>
          </a:p>
          <a:p>
            <a:pPr lvl="1"/>
            <a:r>
              <a:rPr lang="en-US" sz="2800" dirty="0"/>
              <a:t>Puneet </a:t>
            </a:r>
            <a:r>
              <a:rPr lang="en-US" sz="2800" dirty="0" err="1"/>
              <a:t>Sood</a:t>
            </a:r>
            <a:endParaRPr lang="en-US" sz="2800" dirty="0"/>
          </a:p>
          <a:p>
            <a:pPr lvl="1"/>
            <a:r>
              <a:rPr lang="en-US" sz="2800" dirty="0"/>
              <a:t>Raffaele </a:t>
            </a:r>
            <a:r>
              <a:rPr lang="en-US" sz="2800" dirty="0" err="1"/>
              <a:t>Sommese</a:t>
            </a:r>
            <a:endParaRPr lang="en-US" sz="2800" dirty="0"/>
          </a:p>
          <a:p>
            <a:pPr lvl="1"/>
            <a:r>
              <a:rPr lang="en-US" sz="2800" dirty="0"/>
              <a:t>Suzanne Woolf</a:t>
            </a:r>
          </a:p>
          <a:p>
            <a:pPr lvl="1"/>
            <a:r>
              <a:rPr lang="en-US" sz="2800" dirty="0" err="1"/>
              <a:t>Tijay</a:t>
            </a:r>
            <a:r>
              <a:rPr lang="en-US" sz="2800" dirty="0"/>
              <a:t> Chung</a:t>
            </a:r>
          </a:p>
        </p:txBody>
      </p:sp>
    </p:spTree>
    <p:extLst>
      <p:ext uri="{BB962C8B-B14F-4D97-AF65-F5344CB8AC3E}">
        <p14:creationId xmlns:p14="http://schemas.microsoft.com/office/powerpoint/2010/main" val="3651727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B333-8266-0F38-74BB-C0ABB8738F7A}"/>
              </a:ext>
            </a:extLst>
          </p:cNvPr>
          <p:cNvSpPr>
            <a:spLocks noGrp="1"/>
          </p:cNvSpPr>
          <p:nvPr>
            <p:ph type="title"/>
          </p:nvPr>
        </p:nvSpPr>
        <p:spPr/>
        <p:txBody>
          <a:bodyPr>
            <a:normAutofit/>
          </a:bodyPr>
          <a:lstStyle/>
          <a:p>
            <a:r>
              <a:rPr lang="en-US" b="1" dirty="0"/>
              <a:t>Why Become an OARC Member?</a:t>
            </a:r>
          </a:p>
        </p:txBody>
      </p:sp>
      <p:sp>
        <p:nvSpPr>
          <p:cNvPr id="3" name="Content Placeholder 2">
            <a:extLst>
              <a:ext uri="{FF2B5EF4-FFF2-40B4-BE49-F238E27FC236}">
                <a16:creationId xmlns:a16="http://schemas.microsoft.com/office/drawing/2014/main" id="{EDFD68BD-F750-612E-B47B-C2A3BE5D417E}"/>
              </a:ext>
            </a:extLst>
          </p:cNvPr>
          <p:cNvSpPr>
            <a:spLocks noGrp="1"/>
          </p:cNvSpPr>
          <p:nvPr>
            <p:ph idx="1"/>
          </p:nvPr>
        </p:nvSpPr>
        <p:spPr/>
        <p:txBody>
          <a:bodyPr>
            <a:normAutofit lnSpcReduction="10000"/>
          </a:bodyPr>
          <a:lstStyle/>
          <a:p>
            <a:r>
              <a:rPr lang="en-US" dirty="0"/>
              <a:t>Access to and participation in the world's premier community of DNS technical experts</a:t>
            </a:r>
          </a:p>
          <a:p>
            <a:r>
              <a:rPr lang="en-US" dirty="0"/>
              <a:t>Influence development of open tools and services to support your infrastructure operations</a:t>
            </a:r>
          </a:p>
          <a:p>
            <a:r>
              <a:rPr lang="en-US" dirty="0"/>
              <a:t>Ability to share and analyze a unique dataset perspective into global DNS operations</a:t>
            </a:r>
          </a:p>
          <a:p>
            <a:r>
              <a:rPr lang="en-US" dirty="0"/>
              <a:t>Use of community co-ordination resources to respond to incidents and threats</a:t>
            </a:r>
          </a:p>
          <a:p>
            <a:r>
              <a:rPr lang="en-US" dirty="0"/>
              <a:t>Support a trusted neutral party free of vested interests in the DNS space</a:t>
            </a:r>
          </a:p>
        </p:txBody>
      </p:sp>
    </p:spTree>
    <p:extLst>
      <p:ext uri="{BB962C8B-B14F-4D97-AF65-F5344CB8AC3E}">
        <p14:creationId xmlns:p14="http://schemas.microsoft.com/office/powerpoint/2010/main" val="3865084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1676-A82F-D0E1-8127-856392FB8875}"/>
              </a:ext>
            </a:extLst>
          </p:cNvPr>
          <p:cNvSpPr>
            <a:spLocks noGrp="1"/>
          </p:cNvSpPr>
          <p:nvPr>
            <p:ph type="title"/>
          </p:nvPr>
        </p:nvSpPr>
        <p:spPr/>
        <p:txBody>
          <a:bodyPr>
            <a:normAutofit/>
          </a:bodyPr>
          <a:lstStyle/>
          <a:p>
            <a:r>
              <a:rPr lang="en-US" b="1" dirty="0"/>
              <a:t>OARC’s Value Proposition</a:t>
            </a:r>
          </a:p>
        </p:txBody>
      </p:sp>
      <p:sp>
        <p:nvSpPr>
          <p:cNvPr id="3" name="Content Placeholder 2">
            <a:extLst>
              <a:ext uri="{FF2B5EF4-FFF2-40B4-BE49-F238E27FC236}">
                <a16:creationId xmlns:a16="http://schemas.microsoft.com/office/drawing/2014/main" id="{CB4A9829-03B2-2DE8-3588-8E64F8822306}"/>
              </a:ext>
            </a:extLst>
          </p:cNvPr>
          <p:cNvSpPr>
            <a:spLocks noGrp="1"/>
          </p:cNvSpPr>
          <p:nvPr>
            <p:ph idx="1"/>
          </p:nvPr>
        </p:nvSpPr>
        <p:spPr/>
        <p:txBody>
          <a:bodyPr>
            <a:normAutofit/>
          </a:bodyPr>
          <a:lstStyle/>
          <a:p>
            <a:pPr marL="0" marR="15680" indent="0">
              <a:buNone/>
            </a:pPr>
            <a:r>
              <a:rPr lang="en-US" b="0" i="1" u="none" strike="noStrike" baseline="0" dirty="0">
                <a:latin typeface="Calibri" panose="020F0502020204030204" pitchFamily="34" charset="0"/>
                <a:cs typeface="Calibri" panose="020F0502020204030204" pitchFamily="34" charset="0"/>
              </a:rPr>
              <a:t>“I would attend DNS-OARC conferences for the hallway track alone. Not because of the coffee, but because of all the super welcoming peers who are always willing to help me with their insights and</a:t>
            </a:r>
            <a:br>
              <a:rPr lang="en-US" b="0" i="1" u="none" strike="noStrike" baseline="0" dirty="0">
                <a:latin typeface="Calibri" panose="020F0502020204030204" pitchFamily="34" charset="0"/>
                <a:cs typeface="Calibri" panose="020F0502020204030204" pitchFamily="34" charset="0"/>
              </a:rPr>
            </a:br>
            <a:r>
              <a:rPr lang="en-US" b="0" i="1" u="none" strike="noStrike" baseline="0" dirty="0">
                <a:latin typeface="Calibri" panose="020F0502020204030204" pitchFamily="34" charset="0"/>
                <a:cs typeface="Calibri" panose="020F0502020204030204" pitchFamily="34" charset="0"/>
              </a:rPr>
              <a:t>knowledge.”</a:t>
            </a:r>
          </a:p>
          <a:p>
            <a:pPr marL="0" indent="0" algn="l">
              <a:buNone/>
            </a:pPr>
            <a:endParaRPr lang="en-US" sz="1800" b="0" i="0" u="none" strike="noStrike" baseline="0" dirty="0">
              <a:latin typeface="Calibri" panose="020F0502020204030204" pitchFamily="34" charset="0"/>
              <a:cs typeface="Calibri" panose="020F0502020204030204" pitchFamily="34" charset="0"/>
            </a:endParaRPr>
          </a:p>
          <a:p>
            <a:pPr algn="l"/>
            <a:endParaRPr lang="en-US" sz="1800" b="0" i="0" u="none" strike="noStrike" baseline="0" dirty="0">
              <a:latin typeface="Calibri" panose="020F0502020204030204" pitchFamily="34" charset="0"/>
              <a:cs typeface="Calibri" panose="020F0502020204030204" pitchFamily="34" charset="0"/>
            </a:endParaRPr>
          </a:p>
          <a:p>
            <a:pPr algn="l"/>
            <a:endParaRPr lang="en-US" sz="1800" b="0" i="0" u="none" strike="noStrike" baseline="0" dirty="0">
              <a:latin typeface="Calibri" panose="020F0502020204030204" pitchFamily="34" charset="0"/>
              <a:cs typeface="Calibri" panose="020F0502020204030204" pitchFamily="34" charset="0"/>
            </a:endParaRPr>
          </a:p>
          <a:p>
            <a:pPr marL="0" marR="12260" indent="0" algn="r">
              <a:buNone/>
            </a:pPr>
            <a:r>
              <a:rPr lang="en-US" b="0" i="0" u="none" strike="noStrike" baseline="0" dirty="0">
                <a:latin typeface="Calibri" panose="020F0502020204030204" pitchFamily="34" charset="0"/>
                <a:cs typeface="Calibri" panose="020F0502020204030204" pitchFamily="34" charset="0"/>
              </a:rPr>
              <a:t>“</a:t>
            </a:r>
            <a:r>
              <a:rPr lang="en-US" b="0" i="1" u="none" strike="noStrike" baseline="0" dirty="0">
                <a:latin typeface="Calibri" panose="020F0502020204030204" pitchFamily="34" charset="0"/>
                <a:cs typeface="Calibri" panose="020F0502020204030204" pitchFamily="34" charset="0"/>
              </a:rPr>
              <a:t>OARC is a unique venue that brings together DNS vendors, operators of DNS services and researchers -the workshops provide a unique and valuable insight into the current state of the art of the DNS”</a:t>
            </a:r>
          </a:p>
        </p:txBody>
      </p:sp>
    </p:spTree>
    <p:extLst>
      <p:ext uri="{BB962C8B-B14F-4D97-AF65-F5344CB8AC3E}">
        <p14:creationId xmlns:p14="http://schemas.microsoft.com/office/powerpoint/2010/main" val="411360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1676-A82F-D0E1-8127-856392FB8875}"/>
              </a:ext>
            </a:extLst>
          </p:cNvPr>
          <p:cNvSpPr>
            <a:spLocks noGrp="1"/>
          </p:cNvSpPr>
          <p:nvPr>
            <p:ph type="title"/>
          </p:nvPr>
        </p:nvSpPr>
        <p:spPr/>
        <p:txBody>
          <a:bodyPr>
            <a:normAutofit/>
          </a:bodyPr>
          <a:lstStyle/>
          <a:p>
            <a:r>
              <a:rPr lang="en-US" b="1" dirty="0"/>
              <a:t>Wrap up</a:t>
            </a:r>
          </a:p>
        </p:txBody>
      </p:sp>
      <p:sp>
        <p:nvSpPr>
          <p:cNvPr id="8" name="Content Placeholder 2">
            <a:extLst>
              <a:ext uri="{FF2B5EF4-FFF2-40B4-BE49-F238E27FC236}">
                <a16:creationId xmlns:a16="http://schemas.microsoft.com/office/drawing/2014/main" id="{D9FB3513-8719-E828-7AD4-F2B4F52ABFA9}"/>
              </a:ext>
            </a:extLst>
          </p:cNvPr>
          <p:cNvSpPr>
            <a:spLocks noGrp="1"/>
          </p:cNvSpPr>
          <p:nvPr>
            <p:ph idx="1"/>
          </p:nvPr>
        </p:nvSpPr>
        <p:spPr>
          <a:xfrm>
            <a:off x="838200" y="1825625"/>
            <a:ext cx="10515600" cy="4351338"/>
          </a:xfrm>
        </p:spPr>
        <p:txBody>
          <a:bodyPr>
            <a:normAutofit/>
          </a:bodyPr>
          <a:lstStyle/>
          <a:p>
            <a:r>
              <a:rPr lang="en-US" dirty="0"/>
              <a:t>Help newcomers feel welcome and understand what makes OARC the great community it is!</a:t>
            </a:r>
            <a:br>
              <a:rPr lang="en-US" dirty="0"/>
            </a:br>
            <a:endParaRPr lang="en-US" dirty="0"/>
          </a:p>
          <a:p>
            <a:r>
              <a:rPr lang="en-US" dirty="0"/>
              <a:t>To our OARC Members and Supporters, 2024 Workshop Patron </a:t>
            </a:r>
            <a:r>
              <a:rPr lang="en-US" b="1" dirty="0"/>
              <a:t>Verisign</a:t>
            </a:r>
            <a:r>
              <a:rPr lang="en-US" dirty="0"/>
              <a:t>, </a:t>
            </a:r>
            <a:r>
              <a:rPr lang="en-US" dirty="0" err="1"/>
              <a:t>Programme</a:t>
            </a:r>
            <a:r>
              <a:rPr lang="en-US" dirty="0"/>
              <a:t> Committee, Speakers, and all of you who signed up to attend, in person or remotely:</a:t>
            </a:r>
          </a:p>
          <a:p>
            <a:pPr marL="0" indent="0">
              <a:buNone/>
            </a:pPr>
            <a:endParaRPr lang="en-US" dirty="0"/>
          </a:p>
          <a:p>
            <a:pPr marL="0" indent="0">
              <a:buNone/>
            </a:pPr>
            <a:endParaRPr lang="en-US" dirty="0"/>
          </a:p>
        </p:txBody>
      </p:sp>
      <p:sp>
        <p:nvSpPr>
          <p:cNvPr id="9" name="TextBox 257">
            <a:extLst>
              <a:ext uri="{FF2B5EF4-FFF2-40B4-BE49-F238E27FC236}">
                <a16:creationId xmlns:a16="http://schemas.microsoft.com/office/drawing/2014/main" id="{65BD5268-6754-CE15-CFAD-57E506EFBCF5}"/>
              </a:ext>
            </a:extLst>
          </p:cNvPr>
          <p:cNvSpPr/>
          <p:nvPr/>
        </p:nvSpPr>
        <p:spPr>
          <a:xfrm>
            <a:off x="533400" y="4424451"/>
            <a:ext cx="11109240" cy="115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spcBef>
                <a:spcPts val="879"/>
              </a:spcBef>
              <a:tabLst>
                <a:tab pos="118800" algn="l"/>
                <a:tab pos="568080" algn="l"/>
                <a:tab pos="1017360" algn="l"/>
                <a:tab pos="1466640" algn="l"/>
                <a:tab pos="1915920" algn="l"/>
                <a:tab pos="2365200" algn="l"/>
                <a:tab pos="2814480" algn="l"/>
                <a:tab pos="3263760" algn="l"/>
                <a:tab pos="3713040" algn="l"/>
                <a:tab pos="4162320" algn="l"/>
                <a:tab pos="4611600" algn="l"/>
                <a:tab pos="5060880" algn="l"/>
                <a:tab pos="5510160" algn="l"/>
                <a:tab pos="5959440" algn="l"/>
                <a:tab pos="6408720" algn="l"/>
                <a:tab pos="6858000" algn="l"/>
                <a:tab pos="7306920" algn="l"/>
                <a:tab pos="7756200" algn="l"/>
                <a:tab pos="8205480" algn="l"/>
                <a:tab pos="8654760" algn="l"/>
              </a:tabLst>
            </a:pPr>
            <a:r>
              <a:rPr lang="en-GB" sz="4400" b="1" strike="noStrike" spc="-1" dirty="0">
                <a:solidFill>
                  <a:srgbClr val="5C5FCD"/>
                </a:solidFill>
                <a:latin typeface="Arial"/>
              </a:rPr>
              <a:t>THANK YOU!</a:t>
            </a:r>
            <a:endParaRPr lang="en-US" sz="4400" b="0" strike="noStrike" spc="-1" dirty="0">
              <a:solidFill>
                <a:srgbClr val="000000"/>
              </a:solidFill>
              <a:latin typeface="Arial"/>
            </a:endParaRPr>
          </a:p>
        </p:txBody>
      </p:sp>
    </p:spTree>
    <p:extLst>
      <p:ext uri="{BB962C8B-B14F-4D97-AF65-F5344CB8AC3E}">
        <p14:creationId xmlns:p14="http://schemas.microsoft.com/office/powerpoint/2010/main" val="432839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79254A-2EE5-D52F-5F53-42A266D73456}"/>
              </a:ext>
            </a:extLst>
          </p:cNvPr>
          <p:cNvSpPr>
            <a:spLocks noGrp="1"/>
          </p:cNvSpPr>
          <p:nvPr>
            <p:ph type="subTitle" idx="1"/>
          </p:nvPr>
        </p:nvSpPr>
        <p:spPr/>
        <p:txBody>
          <a:bodyPr>
            <a:normAutofit/>
          </a:bodyPr>
          <a:lstStyle/>
          <a:p>
            <a:r>
              <a:rPr lang="en-US" sz="4000" dirty="0"/>
              <a:t>Denesh Bhabuta</a:t>
            </a:r>
          </a:p>
        </p:txBody>
      </p:sp>
    </p:spTree>
    <p:extLst>
      <p:ext uri="{BB962C8B-B14F-4D97-AF65-F5344CB8AC3E}">
        <p14:creationId xmlns:p14="http://schemas.microsoft.com/office/powerpoint/2010/main" val="1458648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73469-017D-CEC4-D43F-5CB5FB26009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D1A1BC5-FF1A-56CD-712C-BFA430A4625D}"/>
              </a:ext>
            </a:extLst>
          </p:cNvPr>
          <p:cNvSpPr>
            <a:spLocks noGrp="1"/>
          </p:cNvSpPr>
          <p:nvPr>
            <p:ph type="title"/>
          </p:nvPr>
        </p:nvSpPr>
        <p:spPr>
          <a:xfrm>
            <a:off x="533400" y="17289"/>
            <a:ext cx="10515600" cy="1325563"/>
          </a:xfrm>
        </p:spPr>
        <p:txBody>
          <a:bodyPr>
            <a:normAutofit/>
          </a:bodyPr>
          <a:lstStyle/>
          <a:p>
            <a:r>
              <a:rPr lang="en-US" dirty="0"/>
              <a:t>Let’s chat, collaborate, and listen</a:t>
            </a:r>
          </a:p>
        </p:txBody>
      </p:sp>
      <p:pic>
        <p:nvPicPr>
          <p:cNvPr id="5" name="Picture 4">
            <a:extLst>
              <a:ext uri="{FF2B5EF4-FFF2-40B4-BE49-F238E27FC236}">
                <a16:creationId xmlns:a16="http://schemas.microsoft.com/office/drawing/2014/main" id="{C9D9759D-4FA7-5332-BB34-31AF6C4451C9}"/>
              </a:ext>
            </a:extLst>
          </p:cNvPr>
          <p:cNvPicPr>
            <a:picLocks noChangeAspect="1"/>
          </p:cNvPicPr>
          <p:nvPr/>
        </p:nvPicPr>
        <p:blipFill>
          <a:blip r:embed="rId2"/>
          <a:stretch>
            <a:fillRect/>
          </a:stretch>
        </p:blipFill>
        <p:spPr>
          <a:xfrm>
            <a:off x="9035656" y="2374667"/>
            <a:ext cx="1674539" cy="1674539"/>
          </a:xfrm>
          <a:prstGeom prst="rect">
            <a:avLst/>
          </a:prstGeom>
        </p:spPr>
      </p:pic>
      <p:pic>
        <p:nvPicPr>
          <p:cNvPr id="6" name="Picture 5">
            <a:extLst>
              <a:ext uri="{FF2B5EF4-FFF2-40B4-BE49-F238E27FC236}">
                <a16:creationId xmlns:a16="http://schemas.microsoft.com/office/drawing/2014/main" id="{B321B4A0-FE40-CAA3-08D5-0F4063ABC447}"/>
              </a:ext>
            </a:extLst>
          </p:cNvPr>
          <p:cNvPicPr>
            <a:picLocks noChangeAspect="1"/>
          </p:cNvPicPr>
          <p:nvPr/>
        </p:nvPicPr>
        <p:blipFill>
          <a:blip r:embed="rId3"/>
          <a:stretch>
            <a:fillRect/>
          </a:stretch>
        </p:blipFill>
        <p:spPr>
          <a:xfrm>
            <a:off x="10735520" y="2565665"/>
            <a:ext cx="1193535" cy="1193535"/>
          </a:xfrm>
          <a:prstGeom prst="rect">
            <a:avLst/>
          </a:prstGeom>
        </p:spPr>
      </p:pic>
      <p:pic>
        <p:nvPicPr>
          <p:cNvPr id="7" name="Picture 6">
            <a:extLst>
              <a:ext uri="{FF2B5EF4-FFF2-40B4-BE49-F238E27FC236}">
                <a16:creationId xmlns:a16="http://schemas.microsoft.com/office/drawing/2014/main" id="{249F9DA9-3650-86E1-D85E-90BF2480C371}"/>
              </a:ext>
            </a:extLst>
          </p:cNvPr>
          <p:cNvPicPr>
            <a:picLocks noChangeAspect="1"/>
          </p:cNvPicPr>
          <p:nvPr/>
        </p:nvPicPr>
        <p:blipFill>
          <a:blip r:embed="rId4"/>
          <a:stretch>
            <a:fillRect/>
          </a:stretch>
        </p:blipFill>
        <p:spPr>
          <a:xfrm>
            <a:off x="8019806" y="2702568"/>
            <a:ext cx="1033361" cy="1056632"/>
          </a:xfrm>
          <a:prstGeom prst="rect">
            <a:avLst/>
          </a:prstGeom>
        </p:spPr>
      </p:pic>
      <p:pic>
        <p:nvPicPr>
          <p:cNvPr id="8" name="Picture 7">
            <a:extLst>
              <a:ext uri="{FF2B5EF4-FFF2-40B4-BE49-F238E27FC236}">
                <a16:creationId xmlns:a16="http://schemas.microsoft.com/office/drawing/2014/main" id="{0090E6D0-54C2-EA55-8AC9-26A58EC60977}"/>
              </a:ext>
            </a:extLst>
          </p:cNvPr>
          <p:cNvPicPr>
            <a:picLocks noChangeAspect="1"/>
          </p:cNvPicPr>
          <p:nvPr/>
        </p:nvPicPr>
        <p:blipFill>
          <a:blip r:embed="rId5"/>
          <a:stretch>
            <a:fillRect/>
          </a:stretch>
        </p:blipFill>
        <p:spPr>
          <a:xfrm>
            <a:off x="8859489" y="1189676"/>
            <a:ext cx="2026871" cy="1351247"/>
          </a:xfrm>
          <a:prstGeom prst="rect">
            <a:avLst/>
          </a:prstGeom>
        </p:spPr>
      </p:pic>
      <p:pic>
        <p:nvPicPr>
          <p:cNvPr id="9" name="Picture 8">
            <a:extLst>
              <a:ext uri="{FF2B5EF4-FFF2-40B4-BE49-F238E27FC236}">
                <a16:creationId xmlns:a16="http://schemas.microsoft.com/office/drawing/2014/main" id="{F5A426ED-C157-6660-A83A-6F5E6C8A3F66}"/>
              </a:ext>
            </a:extLst>
          </p:cNvPr>
          <p:cNvPicPr>
            <a:picLocks noChangeAspect="1"/>
          </p:cNvPicPr>
          <p:nvPr/>
        </p:nvPicPr>
        <p:blipFill>
          <a:blip r:embed="rId6"/>
          <a:stretch>
            <a:fillRect/>
          </a:stretch>
        </p:blipFill>
        <p:spPr>
          <a:xfrm>
            <a:off x="9976724" y="5374437"/>
            <a:ext cx="1414449" cy="998207"/>
          </a:xfrm>
          <a:prstGeom prst="rect">
            <a:avLst/>
          </a:prstGeom>
        </p:spPr>
      </p:pic>
      <p:pic>
        <p:nvPicPr>
          <p:cNvPr id="10" name="Picture 9">
            <a:extLst>
              <a:ext uri="{FF2B5EF4-FFF2-40B4-BE49-F238E27FC236}">
                <a16:creationId xmlns:a16="http://schemas.microsoft.com/office/drawing/2014/main" id="{753A093F-DC41-4286-2949-1EC614326B06}"/>
              </a:ext>
            </a:extLst>
          </p:cNvPr>
          <p:cNvPicPr>
            <a:picLocks noChangeAspect="1"/>
          </p:cNvPicPr>
          <p:nvPr/>
        </p:nvPicPr>
        <p:blipFill>
          <a:blip r:embed="rId7"/>
          <a:stretch>
            <a:fillRect/>
          </a:stretch>
        </p:blipFill>
        <p:spPr>
          <a:xfrm>
            <a:off x="8019807" y="4102163"/>
            <a:ext cx="1015849" cy="1015849"/>
          </a:xfrm>
          <a:prstGeom prst="rect">
            <a:avLst/>
          </a:prstGeom>
        </p:spPr>
      </p:pic>
      <p:pic>
        <p:nvPicPr>
          <p:cNvPr id="12" name="Graphic 11">
            <a:extLst>
              <a:ext uri="{FF2B5EF4-FFF2-40B4-BE49-F238E27FC236}">
                <a16:creationId xmlns:a16="http://schemas.microsoft.com/office/drawing/2014/main" id="{A4A34012-4854-43BD-0D8F-AA8A70327F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77800" y="1028030"/>
            <a:ext cx="1674538" cy="1674538"/>
          </a:xfrm>
          <a:prstGeom prst="rect">
            <a:avLst/>
          </a:prstGeom>
        </p:spPr>
      </p:pic>
      <p:pic>
        <p:nvPicPr>
          <p:cNvPr id="14" name="Picture 13" descr="A logo of a mail&#10;&#10;Description automatically generated">
            <a:extLst>
              <a:ext uri="{FF2B5EF4-FFF2-40B4-BE49-F238E27FC236}">
                <a16:creationId xmlns:a16="http://schemas.microsoft.com/office/drawing/2014/main" id="{CD7E03B6-CD6A-3F5A-F160-4318B4FD4B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8356" y="4102163"/>
            <a:ext cx="2056662" cy="876610"/>
          </a:xfrm>
          <a:prstGeom prst="rect">
            <a:avLst/>
          </a:prstGeom>
        </p:spPr>
      </p:pic>
      <p:pic>
        <p:nvPicPr>
          <p:cNvPr id="16" name="Picture 15" descr="A blue and black logo&#10;&#10;Description automatically generated">
            <a:extLst>
              <a:ext uri="{FF2B5EF4-FFF2-40B4-BE49-F238E27FC236}">
                <a16:creationId xmlns:a16="http://schemas.microsoft.com/office/drawing/2014/main" id="{93DB449F-DC56-FC3B-B367-1A57FD70A8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7314" y="5374437"/>
            <a:ext cx="1245024" cy="1056632"/>
          </a:xfrm>
          <a:prstGeom prst="rect">
            <a:avLst/>
          </a:prstGeom>
        </p:spPr>
      </p:pic>
      <p:sp>
        <p:nvSpPr>
          <p:cNvPr id="2" name="Content Placeholder 2">
            <a:extLst>
              <a:ext uri="{FF2B5EF4-FFF2-40B4-BE49-F238E27FC236}">
                <a16:creationId xmlns:a16="http://schemas.microsoft.com/office/drawing/2014/main" id="{869E4949-DD9E-E0D5-D2ED-7935A008A3E6}"/>
              </a:ext>
            </a:extLst>
          </p:cNvPr>
          <p:cNvSpPr>
            <a:spLocks noGrp="1"/>
          </p:cNvSpPr>
          <p:nvPr>
            <p:ph idx="1"/>
          </p:nvPr>
        </p:nvSpPr>
        <p:spPr>
          <a:xfrm>
            <a:off x="838200" y="1825625"/>
            <a:ext cx="10515600" cy="4351338"/>
          </a:xfrm>
        </p:spPr>
        <p:txBody>
          <a:bodyPr>
            <a:normAutofit lnSpcReduction="10000"/>
          </a:bodyPr>
          <a:lstStyle/>
          <a:p>
            <a:r>
              <a:rPr lang="en-US" sz="2800" dirty="0"/>
              <a:t>Staff, PC, Board, Mentors</a:t>
            </a:r>
          </a:p>
          <a:p>
            <a:endParaRPr lang="en-US" sz="2800" dirty="0"/>
          </a:p>
          <a:p>
            <a:r>
              <a:rPr lang="en-US" sz="2800" dirty="0"/>
              <a:t>Share your opinions and questions</a:t>
            </a:r>
          </a:p>
          <a:p>
            <a:endParaRPr lang="en-US" sz="2800" dirty="0"/>
          </a:p>
          <a:p>
            <a:r>
              <a:rPr lang="en-US" sz="2800" dirty="0"/>
              <a:t>Connect with people you meet</a:t>
            </a:r>
          </a:p>
          <a:p>
            <a:endParaRPr lang="en-US" sz="2800" dirty="0"/>
          </a:p>
          <a:p>
            <a:r>
              <a:rPr lang="en-US" sz="2800" dirty="0"/>
              <a:t>Follow the OARC blog, and social media</a:t>
            </a:r>
          </a:p>
          <a:p>
            <a:endParaRPr lang="en-US" sz="2800" dirty="0"/>
          </a:p>
          <a:p>
            <a:pPr marL="0" indent="0">
              <a:buNone/>
            </a:pPr>
            <a:r>
              <a:rPr lang="en-US" sz="2800" b="1" dirty="0"/>
              <a:t>#</a:t>
            </a:r>
            <a:r>
              <a:rPr lang="en-US" sz="2800" b="1" dirty="0" err="1"/>
              <a:t>LoveDNS</a:t>
            </a:r>
            <a:r>
              <a:rPr lang="en-US" sz="2800" b="1" dirty="0"/>
              <a:t> #OARC42 #</a:t>
            </a:r>
            <a:r>
              <a:rPr lang="en-US" sz="2800" b="1" dirty="0" err="1"/>
              <a:t>LifeUniversandDNS</a:t>
            </a:r>
            <a:endParaRPr lang="en-US" sz="2800" b="1" dirty="0"/>
          </a:p>
          <a:p>
            <a:endParaRPr lang="en-US" dirty="0"/>
          </a:p>
        </p:txBody>
      </p:sp>
    </p:spTree>
    <p:extLst>
      <p:ext uri="{BB962C8B-B14F-4D97-AF65-F5344CB8AC3E}">
        <p14:creationId xmlns:p14="http://schemas.microsoft.com/office/powerpoint/2010/main" val="348885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6B301C-F6FB-2D8E-E78D-A14D4B0C2166}"/>
              </a:ext>
            </a:extLst>
          </p:cNvPr>
          <p:cNvSpPr>
            <a:spLocks noGrp="1"/>
          </p:cNvSpPr>
          <p:nvPr>
            <p:ph type="title"/>
          </p:nvPr>
        </p:nvSpPr>
        <p:spPr>
          <a:xfrm>
            <a:off x="533400" y="17289"/>
            <a:ext cx="10515600" cy="1325563"/>
          </a:xfrm>
        </p:spPr>
        <p:txBody>
          <a:bodyPr>
            <a:normAutofit/>
          </a:bodyPr>
          <a:lstStyle/>
          <a:p>
            <a:r>
              <a:rPr lang="en-US" b="1" dirty="0"/>
              <a:t>2024 Workshops Patron</a:t>
            </a:r>
          </a:p>
        </p:txBody>
      </p:sp>
      <p:pic>
        <p:nvPicPr>
          <p:cNvPr id="9" name="Picture 8">
            <a:extLst>
              <a:ext uri="{FF2B5EF4-FFF2-40B4-BE49-F238E27FC236}">
                <a16:creationId xmlns:a16="http://schemas.microsoft.com/office/drawing/2014/main" id="{568D78F7-A5DA-0E6D-F87A-F8D34D2202CF}"/>
              </a:ext>
            </a:extLst>
          </p:cNvPr>
          <p:cNvPicPr>
            <a:picLocks noChangeAspect="1"/>
          </p:cNvPicPr>
          <p:nvPr/>
        </p:nvPicPr>
        <p:blipFill>
          <a:blip r:embed="rId2"/>
          <a:stretch>
            <a:fillRect/>
          </a:stretch>
        </p:blipFill>
        <p:spPr>
          <a:xfrm>
            <a:off x="1382543" y="1637672"/>
            <a:ext cx="8817314" cy="3582655"/>
          </a:xfrm>
          <a:prstGeom prst="rect">
            <a:avLst/>
          </a:prstGeom>
        </p:spPr>
      </p:pic>
    </p:spTree>
    <p:extLst>
      <p:ext uri="{BB962C8B-B14F-4D97-AF65-F5344CB8AC3E}">
        <p14:creationId xmlns:p14="http://schemas.microsoft.com/office/powerpoint/2010/main" val="3319660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04A2D-FFC5-B2A7-92DF-29C523B182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2FFB96-81D5-BE71-BB57-480A04B2E2B1}"/>
              </a:ext>
            </a:extLst>
          </p:cNvPr>
          <p:cNvSpPr>
            <a:spLocks noGrp="1"/>
          </p:cNvSpPr>
          <p:nvPr>
            <p:ph type="subTitle" idx="1"/>
          </p:nvPr>
        </p:nvSpPr>
        <p:spPr/>
        <p:txBody>
          <a:bodyPr>
            <a:normAutofit/>
          </a:bodyPr>
          <a:lstStyle/>
          <a:p>
            <a:r>
              <a:rPr lang="en-US" sz="4000" dirty="0"/>
              <a:t>Petr </a:t>
            </a:r>
            <a:r>
              <a:rPr lang="en-US" sz="4000" dirty="0" err="1"/>
              <a:t>Špaček</a:t>
            </a:r>
            <a:endParaRPr lang="en-US" sz="4000" dirty="0"/>
          </a:p>
        </p:txBody>
      </p:sp>
    </p:spTree>
    <p:extLst>
      <p:ext uri="{BB962C8B-B14F-4D97-AF65-F5344CB8AC3E}">
        <p14:creationId xmlns:p14="http://schemas.microsoft.com/office/powerpoint/2010/main" val="260362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6FD6B-1D11-6816-D770-FFB0F46EA16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A19621B-2A60-886A-362C-0166AE9B15E1}"/>
              </a:ext>
            </a:extLst>
          </p:cNvPr>
          <p:cNvSpPr>
            <a:spLocks noGrp="1"/>
          </p:cNvSpPr>
          <p:nvPr>
            <p:ph type="title"/>
          </p:nvPr>
        </p:nvSpPr>
        <p:spPr>
          <a:xfrm>
            <a:off x="533400" y="17289"/>
            <a:ext cx="10515600" cy="1325563"/>
          </a:xfrm>
        </p:spPr>
        <p:txBody>
          <a:bodyPr>
            <a:normAutofit/>
          </a:bodyPr>
          <a:lstStyle/>
          <a:p>
            <a:r>
              <a:rPr lang="en-US" dirty="0"/>
              <a:t>OARC 42 Participation</a:t>
            </a:r>
          </a:p>
        </p:txBody>
      </p:sp>
      <p:sp>
        <p:nvSpPr>
          <p:cNvPr id="2" name="Content Placeholder 2">
            <a:extLst>
              <a:ext uri="{FF2B5EF4-FFF2-40B4-BE49-F238E27FC236}">
                <a16:creationId xmlns:a16="http://schemas.microsoft.com/office/drawing/2014/main" id="{EDC023B4-082C-2B1D-21BA-59BBD6599E95}"/>
              </a:ext>
            </a:extLst>
          </p:cNvPr>
          <p:cNvSpPr>
            <a:spLocks noGrp="1"/>
          </p:cNvSpPr>
          <p:nvPr>
            <p:ph idx="1"/>
          </p:nvPr>
        </p:nvSpPr>
        <p:spPr>
          <a:xfrm>
            <a:off x="838200" y="1825625"/>
            <a:ext cx="10515600" cy="4351338"/>
          </a:xfrm>
        </p:spPr>
        <p:txBody>
          <a:bodyPr>
            <a:normAutofit/>
          </a:bodyPr>
          <a:lstStyle/>
          <a:p>
            <a:pPr>
              <a:spcAft>
                <a:spcPts val="600"/>
              </a:spcAft>
            </a:pPr>
            <a:r>
              <a:rPr lang="en-US" dirty="0" err="1"/>
              <a:t>Mattermost</a:t>
            </a:r>
            <a:r>
              <a:rPr lang="en-US" dirty="0"/>
              <a:t> Workshops channel </a:t>
            </a:r>
            <a:r>
              <a:rPr lang="en-US" i="1" dirty="0">
                <a:solidFill>
                  <a:srgbClr val="2E3193"/>
                </a:solidFill>
              </a:rPr>
              <a:t>https://</a:t>
            </a:r>
            <a:r>
              <a:rPr lang="en-US" i="1" dirty="0" err="1">
                <a:solidFill>
                  <a:srgbClr val="2E3193"/>
                </a:solidFill>
              </a:rPr>
              <a:t>chat.dns-oarc.net</a:t>
            </a:r>
            <a:r>
              <a:rPr lang="en-US" i="1" dirty="0">
                <a:solidFill>
                  <a:srgbClr val="2E3193"/>
                </a:solidFill>
              </a:rPr>
              <a:t>/</a:t>
            </a:r>
          </a:p>
          <a:p>
            <a:pPr lvl="1">
              <a:spcAft>
                <a:spcPts val="600"/>
              </a:spcAft>
            </a:pPr>
            <a:r>
              <a:rPr lang="en-US" dirty="0"/>
              <a:t>Q&amp;A</a:t>
            </a:r>
          </a:p>
          <a:p>
            <a:pPr lvl="1">
              <a:spcAft>
                <a:spcPts val="600"/>
              </a:spcAft>
            </a:pPr>
            <a:r>
              <a:rPr lang="en-US" dirty="0"/>
              <a:t>Talk rating polls     </a:t>
            </a:r>
            <a:r>
              <a:rPr lang="en-GB" b="0" i="0" u="none" strike="noStrike" dirty="0">
                <a:solidFill>
                  <a:srgbClr val="FFFFFF"/>
                </a:solidFill>
                <a:effectLst/>
                <a:latin typeface="UICTFontTextStyleBody"/>
              </a:rPr>
              <a:t>👍 😐 👎</a:t>
            </a:r>
            <a:endParaRPr lang="en-US" b="0" i="0" u="none" strike="noStrike" dirty="0">
              <a:solidFill>
                <a:srgbClr val="FFFFFF"/>
              </a:solidFill>
              <a:effectLst/>
              <a:latin typeface="UICTFontTextStyleBody"/>
            </a:endParaRPr>
          </a:p>
          <a:p>
            <a:pPr lvl="1">
              <a:spcAft>
                <a:spcPts val="600"/>
              </a:spcAft>
            </a:pPr>
            <a:r>
              <a:rPr lang="en-US" dirty="0"/>
              <a:t>General discussion</a:t>
            </a:r>
          </a:p>
          <a:p>
            <a:pPr lvl="1">
              <a:spcAft>
                <a:spcPts val="600"/>
              </a:spcAft>
            </a:pPr>
            <a:endParaRPr lang="en-US" sz="3000" dirty="0"/>
          </a:p>
          <a:p>
            <a:pPr>
              <a:spcAft>
                <a:spcPts val="600"/>
              </a:spcAft>
            </a:pPr>
            <a:r>
              <a:rPr lang="en-US" dirty="0"/>
              <a:t>Q&amp;A – Name and affiliation</a:t>
            </a:r>
          </a:p>
          <a:p>
            <a:pPr lvl="1">
              <a:spcAft>
                <a:spcPts val="600"/>
              </a:spcAft>
            </a:pPr>
            <a:r>
              <a:rPr lang="en-US" dirty="0"/>
              <a:t>Microphone</a:t>
            </a:r>
          </a:p>
          <a:p>
            <a:pPr lvl="1">
              <a:spcAft>
                <a:spcPts val="600"/>
              </a:spcAft>
            </a:pPr>
            <a:r>
              <a:rPr lang="en-US" dirty="0" err="1"/>
              <a:t>Mattermost</a:t>
            </a:r>
            <a:r>
              <a:rPr lang="en-US" dirty="0"/>
              <a:t> #questions – Q&amp;A Monitor asks on your behalf</a:t>
            </a:r>
            <a:endParaRPr lang="en-US" b="1" dirty="0"/>
          </a:p>
          <a:p>
            <a:endParaRPr lang="en-US" dirty="0"/>
          </a:p>
        </p:txBody>
      </p:sp>
    </p:spTree>
    <p:extLst>
      <p:ext uri="{BB962C8B-B14F-4D97-AF65-F5344CB8AC3E}">
        <p14:creationId xmlns:p14="http://schemas.microsoft.com/office/powerpoint/2010/main" val="1550477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A3D16-C4DF-F312-647A-2941B5C0837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D3A15C5-F8A7-C968-C023-798820A8D68A}"/>
              </a:ext>
            </a:extLst>
          </p:cNvPr>
          <p:cNvSpPr>
            <a:spLocks noGrp="1"/>
          </p:cNvSpPr>
          <p:nvPr>
            <p:ph type="title"/>
          </p:nvPr>
        </p:nvSpPr>
        <p:spPr>
          <a:xfrm>
            <a:off x="533400" y="17289"/>
            <a:ext cx="10515600" cy="1325563"/>
          </a:xfrm>
        </p:spPr>
        <p:txBody>
          <a:bodyPr>
            <a:normAutofit/>
          </a:bodyPr>
          <a:lstStyle/>
          <a:p>
            <a:r>
              <a:rPr lang="en-US" dirty="0"/>
              <a:t>Lightning Talks</a:t>
            </a:r>
          </a:p>
        </p:txBody>
      </p:sp>
      <p:sp>
        <p:nvSpPr>
          <p:cNvPr id="5" name="Content Placeholder 2">
            <a:extLst>
              <a:ext uri="{FF2B5EF4-FFF2-40B4-BE49-F238E27FC236}">
                <a16:creationId xmlns:a16="http://schemas.microsoft.com/office/drawing/2014/main" id="{1300E597-4FAD-0987-CAAA-FAA1CC521920}"/>
              </a:ext>
            </a:extLst>
          </p:cNvPr>
          <p:cNvSpPr>
            <a:spLocks noGrp="1"/>
          </p:cNvSpPr>
          <p:nvPr>
            <p:ph idx="1"/>
          </p:nvPr>
        </p:nvSpPr>
        <p:spPr>
          <a:xfrm>
            <a:off x="838200" y="1825625"/>
            <a:ext cx="10515600" cy="4351338"/>
          </a:xfrm>
        </p:spPr>
        <p:txBody>
          <a:bodyPr>
            <a:normAutofit/>
          </a:bodyPr>
          <a:lstStyle/>
          <a:p>
            <a:pPr marL="0" indent="0">
              <a:spcAft>
                <a:spcPts val="600"/>
              </a:spcAft>
              <a:buNone/>
            </a:pPr>
            <a:endParaRPr lang="en-US" dirty="0"/>
          </a:p>
          <a:p>
            <a:pPr>
              <a:spcAft>
                <a:spcPts val="600"/>
              </a:spcAft>
            </a:pPr>
            <a:r>
              <a:rPr lang="en-US" dirty="0"/>
              <a:t>30-40 minutes in the final session Friday 9</a:t>
            </a:r>
            <a:r>
              <a:rPr lang="en-US" baseline="30000" dirty="0"/>
              <a:t>th</a:t>
            </a:r>
            <a:r>
              <a:rPr lang="en-US" dirty="0"/>
              <a:t> February</a:t>
            </a:r>
          </a:p>
          <a:p>
            <a:pPr lvl="1">
              <a:spcAft>
                <a:spcPts val="600"/>
              </a:spcAft>
            </a:pPr>
            <a:r>
              <a:rPr lang="en-US" dirty="0"/>
              <a:t>5-10 minutes per talk. No Q&amp;A</a:t>
            </a:r>
          </a:p>
          <a:p>
            <a:pPr>
              <a:spcAft>
                <a:spcPts val="600"/>
              </a:spcAft>
            </a:pPr>
            <a:endParaRPr lang="en-US" sz="3000" dirty="0"/>
          </a:p>
          <a:p>
            <a:pPr>
              <a:spcAft>
                <a:spcPts val="600"/>
              </a:spcAft>
            </a:pPr>
            <a:r>
              <a:rPr lang="en-US" dirty="0"/>
              <a:t>Abstract submissions close 17:00 EST TODAY (8</a:t>
            </a:r>
            <a:r>
              <a:rPr lang="en-US" baseline="30000" dirty="0"/>
              <a:t>th</a:t>
            </a:r>
            <a:r>
              <a:rPr lang="en-US" dirty="0"/>
              <a:t> February)</a:t>
            </a:r>
          </a:p>
          <a:p>
            <a:pPr lvl="1">
              <a:spcAft>
                <a:spcPts val="600"/>
              </a:spcAft>
            </a:pPr>
            <a:r>
              <a:rPr lang="en-US" dirty="0"/>
              <a:t>Call for Presentations @ </a:t>
            </a:r>
            <a:r>
              <a:rPr lang="en-US" i="1" dirty="0">
                <a:solidFill>
                  <a:srgbClr val="2E3193"/>
                </a:solidFill>
              </a:rPr>
              <a:t>https://</a:t>
            </a:r>
            <a:r>
              <a:rPr lang="en-US" i="1" dirty="0" err="1">
                <a:solidFill>
                  <a:srgbClr val="2E3193"/>
                </a:solidFill>
              </a:rPr>
              <a:t>www.dns-oarc.net</a:t>
            </a:r>
            <a:r>
              <a:rPr lang="en-US" i="1" dirty="0">
                <a:solidFill>
                  <a:srgbClr val="2E3193"/>
                </a:solidFill>
              </a:rPr>
              <a:t>/oarc42</a:t>
            </a:r>
          </a:p>
          <a:p>
            <a:pPr lvl="1">
              <a:spcAft>
                <a:spcPts val="600"/>
              </a:spcAft>
            </a:pPr>
            <a:r>
              <a:rPr lang="en-US" dirty="0"/>
              <a:t>PC will select and notify speakers</a:t>
            </a:r>
          </a:p>
          <a:p>
            <a:endParaRPr lang="en-US" dirty="0"/>
          </a:p>
        </p:txBody>
      </p:sp>
    </p:spTree>
    <p:extLst>
      <p:ext uri="{BB962C8B-B14F-4D97-AF65-F5344CB8AC3E}">
        <p14:creationId xmlns:p14="http://schemas.microsoft.com/office/powerpoint/2010/main" val="395746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4C40C-D622-D33B-AA4A-0C3C60DD909C}"/>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3D2D6B-6949-858A-44CB-A7DADF994DE5}"/>
              </a:ext>
            </a:extLst>
          </p:cNvPr>
          <p:cNvPicPr>
            <a:picLocks noGrp="1" noChangeAspect="1"/>
          </p:cNvPicPr>
          <p:nvPr>
            <p:ph idx="1"/>
          </p:nvPr>
        </p:nvPicPr>
        <p:blipFill>
          <a:blip r:embed="rId2"/>
          <a:stretch>
            <a:fillRect/>
          </a:stretch>
        </p:blipFill>
        <p:spPr>
          <a:xfrm>
            <a:off x="1308927" y="239605"/>
            <a:ext cx="9574145" cy="6378790"/>
          </a:xfrm>
          <a:prstGeom prst="rect">
            <a:avLst/>
          </a:prstGeom>
        </p:spPr>
      </p:pic>
      <p:sp>
        <p:nvSpPr>
          <p:cNvPr id="4" name="Title 1">
            <a:extLst>
              <a:ext uri="{FF2B5EF4-FFF2-40B4-BE49-F238E27FC236}">
                <a16:creationId xmlns:a16="http://schemas.microsoft.com/office/drawing/2014/main" id="{55D9DFFA-B0FF-3DF9-26E9-D9EEB0B79143}"/>
              </a:ext>
            </a:extLst>
          </p:cNvPr>
          <p:cNvSpPr>
            <a:spLocks noGrp="1"/>
          </p:cNvSpPr>
          <p:nvPr>
            <p:ph type="title"/>
          </p:nvPr>
        </p:nvSpPr>
        <p:spPr>
          <a:xfrm>
            <a:off x="533400" y="17289"/>
            <a:ext cx="10515600" cy="1325563"/>
          </a:xfrm>
        </p:spPr>
        <p:txBody>
          <a:bodyPr>
            <a:normAutofit/>
          </a:bodyPr>
          <a:lstStyle/>
          <a:p>
            <a:r>
              <a:rPr lang="en-US" b="1" dirty="0"/>
              <a:t>OARC 42 DELUXE+ Sponsor</a:t>
            </a:r>
          </a:p>
        </p:txBody>
      </p:sp>
    </p:spTree>
    <p:extLst>
      <p:ext uri="{BB962C8B-B14F-4D97-AF65-F5344CB8AC3E}">
        <p14:creationId xmlns:p14="http://schemas.microsoft.com/office/powerpoint/2010/main" val="229558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DAD0D-172E-CE0E-D18B-2C646C56314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3713AC6-3F59-5343-8F56-AF51E915860B}"/>
              </a:ext>
            </a:extLst>
          </p:cNvPr>
          <p:cNvSpPr>
            <a:spLocks noGrp="1"/>
          </p:cNvSpPr>
          <p:nvPr>
            <p:ph type="title"/>
          </p:nvPr>
        </p:nvSpPr>
        <p:spPr>
          <a:xfrm>
            <a:off x="533400" y="17289"/>
            <a:ext cx="10515600" cy="1325563"/>
          </a:xfrm>
        </p:spPr>
        <p:txBody>
          <a:bodyPr>
            <a:normAutofit/>
          </a:bodyPr>
          <a:lstStyle/>
          <a:p>
            <a:r>
              <a:rPr lang="en-US" b="1" dirty="0"/>
              <a:t>OARC 42 DELUXE Sponsor</a:t>
            </a:r>
          </a:p>
        </p:txBody>
      </p:sp>
      <p:pic>
        <p:nvPicPr>
          <p:cNvPr id="8" name="Picture 7">
            <a:extLst>
              <a:ext uri="{FF2B5EF4-FFF2-40B4-BE49-F238E27FC236}">
                <a16:creationId xmlns:a16="http://schemas.microsoft.com/office/drawing/2014/main" id="{82DC9EF3-58AA-A31C-C5C1-3FDCB1282DBE}"/>
              </a:ext>
            </a:extLst>
          </p:cNvPr>
          <p:cNvPicPr>
            <a:picLocks noChangeAspect="1"/>
          </p:cNvPicPr>
          <p:nvPr/>
        </p:nvPicPr>
        <p:blipFill>
          <a:blip r:embed="rId2"/>
          <a:stretch>
            <a:fillRect/>
          </a:stretch>
        </p:blipFill>
        <p:spPr>
          <a:xfrm>
            <a:off x="1851212" y="1796389"/>
            <a:ext cx="8489576" cy="3265221"/>
          </a:xfrm>
          <a:prstGeom prst="rect">
            <a:avLst/>
          </a:prstGeom>
        </p:spPr>
      </p:pic>
    </p:spTree>
    <p:extLst>
      <p:ext uri="{BB962C8B-B14F-4D97-AF65-F5344CB8AC3E}">
        <p14:creationId xmlns:p14="http://schemas.microsoft.com/office/powerpoint/2010/main" val="143700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6E58F-31EA-F027-3D52-A9B92B04037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2C5361-98F3-A298-B04F-AB2D633DC681}"/>
              </a:ext>
            </a:extLst>
          </p:cNvPr>
          <p:cNvSpPr>
            <a:spLocks noGrp="1"/>
          </p:cNvSpPr>
          <p:nvPr>
            <p:ph type="title"/>
          </p:nvPr>
        </p:nvSpPr>
        <p:spPr>
          <a:xfrm>
            <a:off x="533400" y="17289"/>
            <a:ext cx="10515600" cy="1325563"/>
          </a:xfrm>
        </p:spPr>
        <p:txBody>
          <a:bodyPr>
            <a:normAutofit/>
          </a:bodyPr>
          <a:lstStyle/>
          <a:p>
            <a:r>
              <a:rPr lang="en-US" b="1" dirty="0"/>
              <a:t>OARC 42 Social Event Sponsors</a:t>
            </a:r>
          </a:p>
        </p:txBody>
      </p:sp>
      <p:pic>
        <p:nvPicPr>
          <p:cNvPr id="2" name="Picture 1">
            <a:extLst>
              <a:ext uri="{FF2B5EF4-FFF2-40B4-BE49-F238E27FC236}">
                <a16:creationId xmlns:a16="http://schemas.microsoft.com/office/drawing/2014/main" id="{DE60E758-EFBD-58C0-0F07-0E3C51756B75}"/>
              </a:ext>
            </a:extLst>
          </p:cNvPr>
          <p:cNvPicPr>
            <a:picLocks noChangeAspect="1"/>
          </p:cNvPicPr>
          <p:nvPr/>
        </p:nvPicPr>
        <p:blipFill>
          <a:blip r:embed="rId2"/>
          <a:stretch>
            <a:fillRect/>
          </a:stretch>
        </p:blipFill>
        <p:spPr>
          <a:xfrm>
            <a:off x="1391165" y="1593864"/>
            <a:ext cx="8800069" cy="6741454"/>
          </a:xfrm>
          <a:prstGeom prst="rect">
            <a:avLst/>
          </a:prstGeom>
        </p:spPr>
      </p:pic>
    </p:spTree>
    <p:extLst>
      <p:ext uri="{BB962C8B-B14F-4D97-AF65-F5344CB8AC3E}">
        <p14:creationId xmlns:p14="http://schemas.microsoft.com/office/powerpoint/2010/main" val="57869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F209-E590-F108-7EAF-73A4EA6BA1BE}"/>
              </a:ext>
            </a:extLst>
          </p:cNvPr>
          <p:cNvSpPr>
            <a:spLocks noGrp="1"/>
          </p:cNvSpPr>
          <p:nvPr>
            <p:ph type="title"/>
          </p:nvPr>
        </p:nvSpPr>
        <p:spPr/>
        <p:txBody>
          <a:bodyPr>
            <a:normAutofit/>
          </a:bodyPr>
          <a:lstStyle/>
          <a:p>
            <a:r>
              <a:rPr lang="en-US" b="1" dirty="0"/>
              <a:t>Hybrid Event</a:t>
            </a:r>
          </a:p>
        </p:txBody>
      </p:sp>
      <p:sp>
        <p:nvSpPr>
          <p:cNvPr id="3" name="Content Placeholder 2">
            <a:extLst>
              <a:ext uri="{FF2B5EF4-FFF2-40B4-BE49-F238E27FC236}">
                <a16:creationId xmlns:a16="http://schemas.microsoft.com/office/drawing/2014/main" id="{0A1F7ED4-77A2-99D7-9CF8-C206CE71C4CE}"/>
              </a:ext>
            </a:extLst>
          </p:cNvPr>
          <p:cNvSpPr>
            <a:spLocks noGrp="1"/>
          </p:cNvSpPr>
          <p:nvPr>
            <p:ph idx="1"/>
          </p:nvPr>
        </p:nvSpPr>
        <p:spPr/>
        <p:txBody>
          <a:bodyPr>
            <a:normAutofit lnSpcReduction="10000"/>
          </a:bodyPr>
          <a:lstStyle/>
          <a:p>
            <a:pPr>
              <a:spcAft>
                <a:spcPts val="600"/>
              </a:spcAft>
            </a:pPr>
            <a:r>
              <a:rPr lang="en-US" dirty="0"/>
              <a:t>DNS-OARC Conduct Policy</a:t>
            </a:r>
          </a:p>
          <a:p>
            <a:pPr lvl="1">
              <a:spcAft>
                <a:spcPts val="600"/>
              </a:spcAft>
            </a:pPr>
            <a:r>
              <a:rPr lang="en-US" i="1" dirty="0">
                <a:solidFill>
                  <a:srgbClr val="2E3193"/>
                </a:solidFill>
                <a:hlinkClick r:id="rId2"/>
              </a:rPr>
              <a:t>https://www.dns-oarc.net/oarc/policies/conduct</a:t>
            </a:r>
            <a:br>
              <a:rPr lang="en-US" i="1" dirty="0">
                <a:solidFill>
                  <a:srgbClr val="2E3193"/>
                </a:solidFill>
              </a:rPr>
            </a:br>
            <a:endParaRPr lang="en-US" b="1" dirty="0"/>
          </a:p>
          <a:p>
            <a:pPr>
              <a:spcAft>
                <a:spcPts val="600"/>
              </a:spcAft>
            </a:pPr>
            <a:r>
              <a:rPr lang="en-US" b="1" dirty="0"/>
              <a:t>Workshop is being recorded</a:t>
            </a:r>
          </a:p>
          <a:p>
            <a:pPr lvl="1">
              <a:spcAft>
                <a:spcPts val="600"/>
              </a:spcAft>
            </a:pPr>
            <a:r>
              <a:rPr lang="en-US" dirty="0"/>
              <a:t>OARC 42 Privacy Policy </a:t>
            </a:r>
            <a:r>
              <a:rPr lang="en-US" i="1" dirty="0">
                <a:solidFill>
                  <a:srgbClr val="2E3193"/>
                </a:solidFill>
              </a:rPr>
              <a:t>https://</a:t>
            </a:r>
            <a:r>
              <a:rPr lang="en-US" i="1" dirty="0" err="1">
                <a:solidFill>
                  <a:srgbClr val="2E3193"/>
                </a:solidFill>
              </a:rPr>
              <a:t>www.dns-oarc.net</a:t>
            </a:r>
            <a:r>
              <a:rPr lang="en-US" i="1" dirty="0">
                <a:solidFill>
                  <a:srgbClr val="2E3193"/>
                </a:solidFill>
              </a:rPr>
              <a:t>/oarc42</a:t>
            </a:r>
          </a:p>
          <a:p>
            <a:pPr lvl="1">
              <a:spcAft>
                <a:spcPts val="600"/>
              </a:spcAft>
            </a:pPr>
            <a:r>
              <a:rPr lang="en-US" i="1" dirty="0"/>
              <a:t>YouTube: </a:t>
            </a:r>
            <a:r>
              <a:rPr lang="en-US" i="1" dirty="0">
                <a:solidFill>
                  <a:srgbClr val="2E3193"/>
                </a:solidFill>
              </a:rPr>
              <a:t>@DNSOARC</a:t>
            </a:r>
            <a:br>
              <a:rPr lang="en-US" i="1" dirty="0">
                <a:solidFill>
                  <a:srgbClr val="2E3193"/>
                </a:solidFill>
              </a:rPr>
            </a:br>
            <a:endParaRPr lang="en-US" dirty="0"/>
          </a:p>
          <a:p>
            <a:pPr>
              <a:spcAft>
                <a:spcPts val="600"/>
              </a:spcAft>
            </a:pPr>
            <a:r>
              <a:rPr lang="en-US" dirty="0"/>
              <a:t>Social media hashtags </a:t>
            </a:r>
          </a:p>
          <a:p>
            <a:pPr marL="0" indent="0">
              <a:spcAft>
                <a:spcPts val="600"/>
              </a:spcAft>
              <a:buNone/>
            </a:pPr>
            <a:r>
              <a:rPr lang="en-US" b="1" dirty="0"/>
              <a:t>#</a:t>
            </a:r>
            <a:r>
              <a:rPr lang="en-US" b="1" dirty="0" err="1"/>
              <a:t>LoveDNS</a:t>
            </a:r>
            <a:r>
              <a:rPr lang="en-US" b="1" dirty="0"/>
              <a:t>			#OARC42		        #</a:t>
            </a:r>
            <a:r>
              <a:rPr lang="en-US" b="1" dirty="0" err="1"/>
              <a:t>LifeUniverseandDNS</a:t>
            </a:r>
            <a:endParaRPr lang="en-US" b="1" dirty="0"/>
          </a:p>
          <a:p>
            <a:endParaRPr lang="en-US" dirty="0"/>
          </a:p>
        </p:txBody>
      </p:sp>
    </p:spTree>
    <p:extLst>
      <p:ext uri="{BB962C8B-B14F-4D97-AF65-F5344CB8AC3E}">
        <p14:creationId xmlns:p14="http://schemas.microsoft.com/office/powerpoint/2010/main" val="237197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C945-4F48-B63C-8D27-63665A946DB4}"/>
              </a:ext>
            </a:extLst>
          </p:cNvPr>
          <p:cNvSpPr>
            <a:spLocks noGrp="1"/>
          </p:cNvSpPr>
          <p:nvPr>
            <p:ph type="title"/>
          </p:nvPr>
        </p:nvSpPr>
        <p:spPr/>
        <p:txBody>
          <a:bodyPr>
            <a:normAutofit/>
          </a:bodyPr>
          <a:lstStyle/>
          <a:p>
            <a:r>
              <a:rPr lang="en-US" b="1" dirty="0"/>
              <a:t>On-site Information</a:t>
            </a:r>
          </a:p>
        </p:txBody>
      </p:sp>
      <p:sp>
        <p:nvSpPr>
          <p:cNvPr id="3" name="Content Placeholder 2">
            <a:extLst>
              <a:ext uri="{FF2B5EF4-FFF2-40B4-BE49-F238E27FC236}">
                <a16:creationId xmlns:a16="http://schemas.microsoft.com/office/drawing/2014/main" id="{51A8FD7D-CE2B-A853-8C9B-4C65775F718C}"/>
              </a:ext>
            </a:extLst>
          </p:cNvPr>
          <p:cNvSpPr>
            <a:spLocks noGrp="1"/>
          </p:cNvSpPr>
          <p:nvPr>
            <p:ph idx="1"/>
          </p:nvPr>
        </p:nvSpPr>
        <p:spPr/>
        <p:txBody>
          <a:bodyPr>
            <a:normAutofit fontScale="92500" lnSpcReduction="10000"/>
          </a:bodyPr>
          <a:lstStyle/>
          <a:p>
            <a:pPr>
              <a:spcAft>
                <a:spcPts val="600"/>
              </a:spcAft>
            </a:pPr>
            <a:r>
              <a:rPr lang="en-US" dirty="0"/>
              <a:t>Wi-Fi:	SSID		</a:t>
            </a:r>
            <a:r>
              <a:rPr lang="en-US" b="1" dirty="0"/>
              <a:t>DNS-OARC</a:t>
            </a:r>
          </a:p>
          <a:p>
            <a:pPr marL="1353495" lvl="3" indent="0">
              <a:spcAft>
                <a:spcPts val="600"/>
              </a:spcAft>
              <a:buNone/>
            </a:pPr>
            <a:r>
              <a:rPr lang="en-US" sz="2400" dirty="0"/>
              <a:t>    	</a:t>
            </a:r>
            <a:r>
              <a:rPr lang="en-US" sz="2800" dirty="0"/>
              <a:t>Password</a:t>
            </a:r>
            <a:r>
              <a:rPr lang="en-US" sz="3600" b="1" dirty="0"/>
              <a:t> 	</a:t>
            </a:r>
            <a:r>
              <a:rPr lang="en-US" sz="2800" b="1" dirty="0"/>
              <a:t>OARC-Workshop</a:t>
            </a:r>
          </a:p>
          <a:p>
            <a:pPr>
              <a:spcAft>
                <a:spcPts val="600"/>
              </a:spcAft>
            </a:pPr>
            <a:endParaRPr lang="en-US" sz="2800" dirty="0"/>
          </a:p>
          <a:p>
            <a:pPr>
              <a:spcAft>
                <a:spcPts val="600"/>
              </a:spcAft>
            </a:pPr>
            <a:r>
              <a:rPr lang="en-US" sz="2800" dirty="0"/>
              <a:t>Food &amp; Drink</a:t>
            </a:r>
          </a:p>
          <a:p>
            <a:pPr>
              <a:spcAft>
                <a:spcPts val="600"/>
              </a:spcAft>
            </a:pPr>
            <a:endParaRPr lang="en-US" sz="2800" dirty="0"/>
          </a:p>
          <a:p>
            <a:pPr>
              <a:spcAft>
                <a:spcPts val="600"/>
              </a:spcAft>
            </a:pPr>
            <a:r>
              <a:rPr lang="en-US" sz="2800" dirty="0"/>
              <a:t>Toilet locations</a:t>
            </a:r>
          </a:p>
          <a:p>
            <a:pPr>
              <a:spcAft>
                <a:spcPts val="600"/>
              </a:spcAft>
            </a:pPr>
            <a:endParaRPr lang="en-US" sz="2800" dirty="0"/>
          </a:p>
          <a:p>
            <a:pPr>
              <a:spcAft>
                <a:spcPts val="600"/>
              </a:spcAft>
            </a:pPr>
            <a:r>
              <a:rPr lang="en-US" sz="2800" dirty="0"/>
              <a:t>Emergency procedures</a:t>
            </a:r>
          </a:p>
          <a:p>
            <a:endParaRPr lang="en-US" dirty="0"/>
          </a:p>
        </p:txBody>
      </p:sp>
    </p:spTree>
    <p:extLst>
      <p:ext uri="{BB962C8B-B14F-4D97-AF65-F5344CB8AC3E}">
        <p14:creationId xmlns:p14="http://schemas.microsoft.com/office/powerpoint/2010/main" val="239523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C945-4F48-B63C-8D27-63665A946DB4}"/>
              </a:ext>
            </a:extLst>
          </p:cNvPr>
          <p:cNvSpPr>
            <a:spLocks noGrp="1"/>
          </p:cNvSpPr>
          <p:nvPr>
            <p:ph type="title"/>
          </p:nvPr>
        </p:nvSpPr>
        <p:spPr/>
        <p:txBody>
          <a:bodyPr>
            <a:normAutofit/>
          </a:bodyPr>
          <a:lstStyle/>
          <a:p>
            <a:r>
              <a:rPr lang="en-US" b="1" dirty="0"/>
              <a:t>COVID-19 Precautions</a:t>
            </a:r>
          </a:p>
        </p:txBody>
      </p:sp>
      <p:sp>
        <p:nvSpPr>
          <p:cNvPr id="3" name="Content Placeholder 2">
            <a:extLst>
              <a:ext uri="{FF2B5EF4-FFF2-40B4-BE49-F238E27FC236}">
                <a16:creationId xmlns:a16="http://schemas.microsoft.com/office/drawing/2014/main" id="{51A8FD7D-CE2B-A853-8C9B-4C65775F718C}"/>
              </a:ext>
            </a:extLst>
          </p:cNvPr>
          <p:cNvSpPr>
            <a:spLocks noGrp="1"/>
          </p:cNvSpPr>
          <p:nvPr>
            <p:ph idx="1"/>
          </p:nvPr>
        </p:nvSpPr>
        <p:spPr/>
        <p:txBody>
          <a:bodyPr>
            <a:normAutofit/>
          </a:bodyPr>
          <a:lstStyle/>
          <a:p>
            <a:r>
              <a:rPr lang="en-US" dirty="0"/>
              <a:t>Pay attention to other Participants’ color code for contact</a:t>
            </a:r>
          </a:p>
          <a:p>
            <a:endParaRPr lang="en-US" dirty="0"/>
          </a:p>
          <a:p>
            <a:endParaRPr lang="en-US" dirty="0"/>
          </a:p>
          <a:p>
            <a:endParaRPr lang="en-US" dirty="0"/>
          </a:p>
          <a:p>
            <a:pPr>
              <a:spcAft>
                <a:spcPts val="600"/>
              </a:spcAft>
            </a:pPr>
            <a:r>
              <a:rPr lang="en-US" b="1" dirty="0"/>
              <a:t>If you feel unwell</a:t>
            </a:r>
          </a:p>
          <a:p>
            <a:pPr lvl="1">
              <a:spcAft>
                <a:spcPts val="600"/>
              </a:spcAft>
            </a:pPr>
            <a:r>
              <a:rPr lang="en-US" dirty="0"/>
              <a:t>Let staff know</a:t>
            </a:r>
          </a:p>
          <a:p>
            <a:pPr lvl="1">
              <a:spcAft>
                <a:spcPts val="600"/>
              </a:spcAft>
            </a:pPr>
            <a:r>
              <a:rPr lang="en-US" dirty="0"/>
              <a:t>Isolate</a:t>
            </a:r>
          </a:p>
          <a:p>
            <a:pPr lvl="1">
              <a:spcAft>
                <a:spcPts val="600"/>
              </a:spcAft>
            </a:pPr>
            <a:r>
              <a:rPr lang="en-US" dirty="0"/>
              <a:t>Attend remotely (remote attendance link will be provided)</a:t>
            </a:r>
          </a:p>
          <a:p>
            <a:pPr lvl="1"/>
            <a:endParaRPr lang="en-US" dirty="0"/>
          </a:p>
        </p:txBody>
      </p:sp>
      <p:pic>
        <p:nvPicPr>
          <p:cNvPr id="1026" name="Picture 2" descr="Rounded Traffic Light SVG, Traffic Light PNG, Traffic Light EPS, Traffic Light image, Traffic Light files image 1">
            <a:extLst>
              <a:ext uri="{FF2B5EF4-FFF2-40B4-BE49-F238E27FC236}">
                <a16:creationId xmlns:a16="http://schemas.microsoft.com/office/drawing/2014/main" id="{02EBDF78-FC83-1B4A-BE1D-09312782E4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472" t="7381" r="35038" b="6666"/>
          <a:stretch/>
        </p:blipFill>
        <p:spPr bwMode="auto">
          <a:xfrm rot="16200000">
            <a:off x="4797562" y="1573301"/>
            <a:ext cx="1282427" cy="280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45863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1417</TotalTime>
  <Words>926</Words>
  <Application>Microsoft Macintosh PowerPoint</Application>
  <PresentationFormat>Widescreen</PresentationFormat>
  <Paragraphs>170</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Meiryo</vt:lpstr>
      <vt:lpstr>Arial</vt:lpstr>
      <vt:lpstr>Calibri</vt:lpstr>
      <vt:lpstr>Calibri Light</vt:lpstr>
      <vt:lpstr>Source Sans Pro</vt:lpstr>
      <vt:lpstr>Trebuchet MS</vt:lpstr>
      <vt:lpstr>UICTFontTextStyleBody</vt:lpstr>
      <vt:lpstr>Wingdings</vt:lpstr>
      <vt:lpstr>Office 2013 - 2022 Theme</vt:lpstr>
      <vt:lpstr>1_Office 2013 - 2022 Theme</vt:lpstr>
      <vt:lpstr>PowerPoint Presentation</vt:lpstr>
      <vt:lpstr>PowerPoint Presentation</vt:lpstr>
      <vt:lpstr>2024 Workshops Patron</vt:lpstr>
      <vt:lpstr>OARC 42 DELUXE+ Sponsor</vt:lpstr>
      <vt:lpstr>OARC 42 DELUXE Sponsor</vt:lpstr>
      <vt:lpstr>OARC 42 Social Event Sponsors</vt:lpstr>
      <vt:lpstr>Hybrid Event</vt:lpstr>
      <vt:lpstr>On-site Information</vt:lpstr>
      <vt:lpstr>COVID-19 Precautions</vt:lpstr>
      <vt:lpstr>Mattermost Chat</vt:lpstr>
      <vt:lpstr>MastoDNS!</vt:lpstr>
      <vt:lpstr>Sponsor presentation</vt:lpstr>
      <vt:lpstr>OARC Team @ OARC 42</vt:lpstr>
      <vt:lpstr>In-person Social</vt:lpstr>
      <vt:lpstr>OARC Update</vt:lpstr>
      <vt:lpstr>OARC’s Mission Statement</vt:lpstr>
      <vt:lpstr>OARC’s Mission Statement</vt:lpstr>
      <vt:lpstr>OARC’s Members</vt:lpstr>
      <vt:lpstr>Since OARC 41…</vt:lpstr>
      <vt:lpstr>Since OARC 41…</vt:lpstr>
      <vt:lpstr>Since OARC 41…</vt:lpstr>
      <vt:lpstr>Future events</vt:lpstr>
      <vt:lpstr>2023 – 2024 Board</vt:lpstr>
      <vt:lpstr>2024 Programme Committee</vt:lpstr>
      <vt:lpstr>Why Become an OARC Member?</vt:lpstr>
      <vt:lpstr>OARC’s Value Proposition</vt:lpstr>
      <vt:lpstr>Wrap up</vt:lpstr>
      <vt:lpstr>PowerPoint Presentation</vt:lpstr>
      <vt:lpstr>Let’s chat, collaborate, and listen</vt:lpstr>
      <vt:lpstr>PowerPoint Presentation</vt:lpstr>
      <vt:lpstr>OARC 42 Participation</vt:lpstr>
      <vt:lpstr>Lightning Talks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Petro</dc:creator>
  <cp:lastModifiedBy>Phil Regnauld</cp:lastModifiedBy>
  <cp:revision>33</cp:revision>
  <dcterms:created xsi:type="dcterms:W3CDTF">2023-08-14T15:37:31Z</dcterms:created>
  <dcterms:modified xsi:type="dcterms:W3CDTF">2024-02-08T13:04:57Z</dcterms:modified>
</cp:coreProperties>
</file>