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4"/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Montserrat SemiBold"/>
      <p:regular r:id="rId36"/>
      <p:bold r:id="rId37"/>
      <p:italic r:id="rId38"/>
      <p:boldItalic r:id="rId39"/>
    </p:embeddedFont>
    <p:embeddedFont>
      <p:font typeface="Montserrat"/>
      <p:regular r:id="rId40"/>
      <p:bold r:id="rId41"/>
      <p:italic r:id="rId42"/>
      <p:boldItalic r:id="rId43"/>
    </p:embeddedFont>
    <p:embeddedFont>
      <p:font typeface="Montserrat Ligh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regular.fntdata"/><Relationship Id="rId20" Type="http://schemas.openxmlformats.org/officeDocument/2006/relationships/slide" Target="slides/slide14.xml"/><Relationship Id="rId42" Type="http://schemas.openxmlformats.org/officeDocument/2006/relationships/font" Target="fonts/Montserrat-italic.fntdata"/><Relationship Id="rId41" Type="http://schemas.openxmlformats.org/officeDocument/2006/relationships/font" Target="fonts/Montserrat-bold.fntdata"/><Relationship Id="rId22" Type="http://schemas.openxmlformats.org/officeDocument/2006/relationships/slide" Target="slides/slide16.xml"/><Relationship Id="rId44" Type="http://schemas.openxmlformats.org/officeDocument/2006/relationships/font" Target="fonts/MontserratLight-regular.fntdata"/><Relationship Id="rId21" Type="http://schemas.openxmlformats.org/officeDocument/2006/relationships/slide" Target="slides/slide15.xml"/><Relationship Id="rId43" Type="http://schemas.openxmlformats.org/officeDocument/2006/relationships/font" Target="fonts/Montserrat-boldItalic.fntdata"/><Relationship Id="rId24" Type="http://schemas.openxmlformats.org/officeDocument/2006/relationships/slide" Target="slides/slide18.xml"/><Relationship Id="rId46" Type="http://schemas.openxmlformats.org/officeDocument/2006/relationships/font" Target="fonts/MontserratLight-italic.fntdata"/><Relationship Id="rId23" Type="http://schemas.openxmlformats.org/officeDocument/2006/relationships/slide" Target="slides/slide17.xml"/><Relationship Id="rId45" Type="http://schemas.openxmlformats.org/officeDocument/2006/relationships/font" Target="fonts/MontserratLight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MontserratLight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MontserratSemiBold-bold.fntdata"/><Relationship Id="rId14" Type="http://schemas.openxmlformats.org/officeDocument/2006/relationships/slide" Target="slides/slide8.xml"/><Relationship Id="rId36" Type="http://schemas.openxmlformats.org/officeDocument/2006/relationships/font" Target="fonts/MontserratSemiBold-regular.fntdata"/><Relationship Id="rId17" Type="http://schemas.openxmlformats.org/officeDocument/2006/relationships/slide" Target="slides/slide11.xml"/><Relationship Id="rId39" Type="http://schemas.openxmlformats.org/officeDocument/2006/relationships/font" Target="fonts/MontserratSemiBold-boldItalic.fntdata"/><Relationship Id="rId16" Type="http://schemas.openxmlformats.org/officeDocument/2006/relationships/slide" Target="slides/slide10.xml"/><Relationship Id="rId38" Type="http://schemas.openxmlformats.org/officeDocument/2006/relationships/font" Target="fonts/MontserratSemiBold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a7ed43e8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30a7ed43e8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a7ed43e89_0_1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0a7ed43e89_0_1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a7ed43e89_0_1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30a7ed43e89_0_1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0a7ed43e89_0_12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30a7ed43e89_0_1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0a7ed43e89_0_1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30a7ed43e89_0_14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0a7ed43e89_0_1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0a7ed43e89_0_1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0a7ed43e89_0_14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30a7ed43e89_0_14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a7ed43e89_0_12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30a7ed43e89_0_12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0a7ed43e89_0_14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0a7ed43e89_0_14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0a7ed43e89_0_12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30a7ed43e89_0_12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0a7ed43e89_0_1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30a7ed43e89_0_12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g30a7ed43e89_0_12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0a7ed43e89_0_2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30a7ed43e89_0_2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0a7ed43e89_0_1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g30a7ed43e89_0_1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0a7ed43e89_0_10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5" name="Google Shape;355;g30a7ed43e89_0_10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0a7ed43e89_0_13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g30a7ed43e89_0_13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g30a7ed43e89_0_13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0a7ed43e89_0_12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30a7ed43e89_0_12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0a7ed43e89_0_13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g30a7ed43e89_0_13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0a7ed43e89_0_13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g30a7ed43e89_0_13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0a7ed43e89_0_13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g30a7ed43e89_0_13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0a7ed43e89_0_13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30a7ed43e89_0_13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1" name="Google Shape;411;g30a7ed43e89_0_13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0a7ed43e89_0_1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30a7ed43e89_0_14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0a7ed43e89_0_8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30a7ed43e89_0_8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0a7ed43e89_0_5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30a7ed43e89_0_5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a7ed43e89_0_4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30a7ed43e89_0_4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g30a7ed43e89_0_4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0a7ed43e89_0_14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g30a7ed43e89_0_14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a7ed43e89_0_7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30a7ed43e89_0_7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a7ed43e89_0_10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30a7ed43e89_0_10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a7ed43e89_0_10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When legitimate (good reputation) domain names have dangling CNAMEs, attackers can add SPF records through the domains the CNAMEs point to.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attacker can pick up an unregistered domain name, publish their own SPF record, while exploiting the origin domain’s reputation.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lang="en-GB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Reasonably well-known method, discussed previously (aka SubdoMailing).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51" name="Google Shape;251;g30a7ed43e89_0_10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0a7ed43e89_0_12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30a7ed43e89_0_12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g30a7ed43e89_0_12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Relationship Id="rId3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Relationship Id="rId3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70474" y="393293"/>
            <a:ext cx="8203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300">
                <a:solidFill>
                  <a:srgbClr val="13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172604" y="1074581"/>
            <a:ext cx="3399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4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1172604" y="1388931"/>
            <a:ext cx="3399000" cy="14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3" type="body"/>
          </p:nvPr>
        </p:nvSpPr>
        <p:spPr>
          <a:xfrm>
            <a:off x="1172604" y="2922452"/>
            <a:ext cx="33987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 i="0" sz="14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4" type="body"/>
          </p:nvPr>
        </p:nvSpPr>
        <p:spPr>
          <a:xfrm>
            <a:off x="1172604" y="3236803"/>
            <a:ext cx="33987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2100" lvl="0" marL="45720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68C"/>
              </a:buClr>
              <a:buSzPts val="1000"/>
              <a:buFont typeface="Arial"/>
              <a:buChar char="•"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5" type="body"/>
          </p:nvPr>
        </p:nvSpPr>
        <p:spPr>
          <a:xfrm>
            <a:off x="413011" y="4824378"/>
            <a:ext cx="3557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800"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 sz="800"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37">
          <p15:clr>
            <a:srgbClr val="FBAE40"/>
          </p15:clr>
        </p15:guide>
        <p15:guide id="2" orient="horz" pos="703">
          <p15:clr>
            <a:srgbClr val="FBAE40"/>
          </p15:clr>
        </p15:guide>
        <p15:guide id="3" pos="4749">
          <p15:clr>
            <a:srgbClr val="FBAE40"/>
          </p15:clr>
        </p15:guide>
        <p15:guide id="4" pos="1221">
          <p15:clr>
            <a:srgbClr val="FBAE40"/>
          </p15:clr>
        </p15:guide>
        <p15:guide id="5" pos="1257">
          <p15:clr>
            <a:srgbClr val="FBAE40"/>
          </p15:clr>
        </p15:guide>
        <p15:guide id="6" orient="horz" pos="12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70474" y="393293"/>
            <a:ext cx="8203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300">
                <a:solidFill>
                  <a:srgbClr val="13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1172604" y="1074581"/>
            <a:ext cx="3399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4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2" type="body"/>
          </p:nvPr>
        </p:nvSpPr>
        <p:spPr>
          <a:xfrm>
            <a:off x="1172604" y="1388931"/>
            <a:ext cx="3399000" cy="14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3" type="body"/>
          </p:nvPr>
        </p:nvSpPr>
        <p:spPr>
          <a:xfrm>
            <a:off x="1172604" y="2922452"/>
            <a:ext cx="33987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4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4" type="body"/>
          </p:nvPr>
        </p:nvSpPr>
        <p:spPr>
          <a:xfrm>
            <a:off x="1172604" y="3236803"/>
            <a:ext cx="33987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2100" lvl="0" marL="45720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68C"/>
              </a:buClr>
              <a:buSzPts val="1000"/>
              <a:buFont typeface="Arial"/>
              <a:buChar char="•"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5" type="body"/>
          </p:nvPr>
        </p:nvSpPr>
        <p:spPr>
          <a:xfrm>
            <a:off x="413011" y="4824378"/>
            <a:ext cx="3557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37">
          <p15:clr>
            <a:srgbClr val="FBAE40"/>
          </p15:clr>
        </p15:guide>
        <p15:guide id="2" orient="horz" pos="703">
          <p15:clr>
            <a:srgbClr val="FBAE40"/>
          </p15:clr>
        </p15:guide>
        <p15:guide id="3" pos="4749">
          <p15:clr>
            <a:srgbClr val="FBAE40"/>
          </p15:clr>
        </p15:guide>
        <p15:guide id="4" pos="1221">
          <p15:clr>
            <a:srgbClr val="FBAE40"/>
          </p15:clr>
        </p15:guide>
        <p15:guide id="5" pos="1257">
          <p15:clr>
            <a:srgbClr val="FBAE40"/>
          </p15:clr>
        </p15:guide>
        <p15:guide id="6" orient="horz" pos="12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0" name="Google Shape;7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334178"/>
            <a:ext cx="9143239" cy="1809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person holding a flag and a flag&#10;&#10;Description automatically generated" id="71" name="Google Shape;7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4052" y="396467"/>
            <a:ext cx="3980770" cy="3980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19697" y="962470"/>
            <a:ext cx="2218127" cy="321855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4178"/>
            <a:ext cx="9143239" cy="180932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79" name="Google Shape;7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13528" y="599633"/>
            <a:ext cx="4184118" cy="418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4178"/>
            <a:ext cx="9143239" cy="180932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84" name="Google Shape;84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87899" y="527057"/>
            <a:ext cx="3812408" cy="3812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4178"/>
            <a:ext cx="9143239" cy="180932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picture containing headdress, helmet, clothing&#10;&#10;Description automatically generated" id="89" name="Google Shape;8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8025" y="494724"/>
            <a:ext cx="4020352" cy="402007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91" name="Google Shape;9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34178"/>
            <a:ext cx="9143239" cy="1809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Slide">
  <p:cSld name="6_Title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picture containing headdress, helmet, clothing&#10;&#10;Description automatically generated" id="94" name="Google Shape;9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68025" y="494724"/>
            <a:ext cx="4020352" cy="4020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mputer&#10;&#10;Description automatically generated" id="95" name="Google Shape;95;p21"/>
          <p:cNvPicPr preferRelativeResize="0"/>
          <p:nvPr/>
        </p:nvPicPr>
        <p:blipFill rotWithShape="1">
          <a:blip r:embed="rId3">
            <a:alphaModFix/>
          </a:blip>
          <a:srcRect b="9477" l="0" r="0" t="0"/>
          <a:stretch/>
        </p:blipFill>
        <p:spPr>
          <a:xfrm>
            <a:off x="-2888" y="3557082"/>
            <a:ext cx="9143996" cy="158641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1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/>
          <p:nvPr/>
        </p:nvSpPr>
        <p:spPr>
          <a:xfrm>
            <a:off x="4515298" y="423090"/>
            <a:ext cx="4532400" cy="4081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2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picture containing computer&#10;&#10;Description automatically generated" id="100" name="Google Shape;100;p22"/>
          <p:cNvPicPr preferRelativeResize="0"/>
          <p:nvPr/>
        </p:nvPicPr>
        <p:blipFill rotWithShape="1">
          <a:blip r:embed="rId3">
            <a:alphaModFix/>
          </a:blip>
          <a:srcRect b="9477" l="0" r="0" t="0"/>
          <a:stretch/>
        </p:blipFill>
        <p:spPr>
          <a:xfrm>
            <a:off x="-2888" y="3557082"/>
            <a:ext cx="9143996" cy="158641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2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19697" y="962470"/>
            <a:ext cx="2218127" cy="321855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3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picture containing computer&#10;&#10;Description automatically generated" id="105" name="Google Shape;105;p23"/>
          <p:cNvPicPr preferRelativeResize="0"/>
          <p:nvPr/>
        </p:nvPicPr>
        <p:blipFill rotWithShape="1">
          <a:blip r:embed="rId3">
            <a:alphaModFix/>
          </a:blip>
          <a:srcRect b="9477" l="0" r="0" t="0"/>
          <a:stretch/>
        </p:blipFill>
        <p:spPr>
          <a:xfrm>
            <a:off x="-2888" y="3557082"/>
            <a:ext cx="9143996" cy="158641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109" name="Google Shape;10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13528" y="599633"/>
            <a:ext cx="4184118" cy="4183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mputer&#10;&#10;Description automatically generated" id="110" name="Google Shape;110;p24"/>
          <p:cNvPicPr preferRelativeResize="0"/>
          <p:nvPr/>
        </p:nvPicPr>
        <p:blipFill rotWithShape="1">
          <a:blip r:embed="rId3">
            <a:alphaModFix/>
          </a:blip>
          <a:srcRect b="9477" l="0" r="0" t="0"/>
          <a:stretch/>
        </p:blipFill>
        <p:spPr>
          <a:xfrm>
            <a:off x="-2888" y="3557082"/>
            <a:ext cx="9143996" cy="158641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4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Slide">
  <p:cSld name="9_Title Slid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/>
          <p:nvPr>
            <p:ph idx="1" type="body"/>
          </p:nvPr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7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close up of a sign&#10;&#10;Description automatically generated" id="114" name="Google Shape;11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87899" y="527057"/>
            <a:ext cx="3812408" cy="3812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mputer&#10;&#10;Description automatically generated" id="115" name="Google Shape;115;p25"/>
          <p:cNvPicPr preferRelativeResize="0"/>
          <p:nvPr/>
        </p:nvPicPr>
        <p:blipFill rotWithShape="1">
          <a:blip r:embed="rId3">
            <a:alphaModFix/>
          </a:blip>
          <a:srcRect b="9477" l="0" r="0" t="0"/>
          <a:stretch/>
        </p:blipFill>
        <p:spPr>
          <a:xfrm>
            <a:off x="-2888" y="3557082"/>
            <a:ext cx="9143996" cy="158641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>
            <p:ph type="ctrTitle"/>
          </p:nvPr>
        </p:nvSpPr>
        <p:spPr>
          <a:xfrm>
            <a:off x="470474" y="1012238"/>
            <a:ext cx="41016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3600"/>
              <a:buFont typeface="Montserrat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78">
          <p15:clr>
            <a:srgbClr val="FBAE40"/>
          </p15:clr>
        </p15:guide>
        <p15:guide id="2" pos="902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s">
  <p:cSld name="1_Content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/>
          <p:nvPr>
            <p:ph type="title"/>
          </p:nvPr>
        </p:nvSpPr>
        <p:spPr>
          <a:xfrm>
            <a:off x="470474" y="1774667"/>
            <a:ext cx="33738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600">
                <a:solidFill>
                  <a:srgbClr val="13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6"/>
          <p:cNvSpPr/>
          <p:nvPr/>
        </p:nvSpPr>
        <p:spPr>
          <a:xfrm>
            <a:off x="8511775" y="4801852"/>
            <a:ext cx="195891" cy="195891"/>
          </a:xfrm>
          <a:custGeom>
            <a:rect b="b" l="l" r="r" t="t"/>
            <a:pathLst>
              <a:path extrusionOk="0" h="430529" w="430530">
                <a:moveTo>
                  <a:pt x="215145" y="430290"/>
                </a:moveTo>
                <a:lnTo>
                  <a:pt x="264476" y="424608"/>
                </a:lnTo>
                <a:lnTo>
                  <a:pt x="309761" y="408423"/>
                </a:lnTo>
                <a:lnTo>
                  <a:pt x="349708" y="383026"/>
                </a:lnTo>
                <a:lnTo>
                  <a:pt x="383026" y="349708"/>
                </a:lnTo>
                <a:lnTo>
                  <a:pt x="408423" y="309761"/>
                </a:lnTo>
                <a:lnTo>
                  <a:pt x="424608" y="264476"/>
                </a:lnTo>
                <a:lnTo>
                  <a:pt x="430290" y="215145"/>
                </a:lnTo>
                <a:lnTo>
                  <a:pt x="424608" y="165813"/>
                </a:lnTo>
                <a:lnTo>
                  <a:pt x="408423" y="120528"/>
                </a:lnTo>
                <a:lnTo>
                  <a:pt x="383026" y="80581"/>
                </a:lnTo>
                <a:lnTo>
                  <a:pt x="349708" y="47264"/>
                </a:lnTo>
                <a:lnTo>
                  <a:pt x="309761" y="21867"/>
                </a:lnTo>
                <a:lnTo>
                  <a:pt x="264476" y="5682"/>
                </a:lnTo>
                <a:lnTo>
                  <a:pt x="215145" y="0"/>
                </a:lnTo>
                <a:lnTo>
                  <a:pt x="165813" y="5682"/>
                </a:lnTo>
                <a:lnTo>
                  <a:pt x="120528" y="21867"/>
                </a:lnTo>
                <a:lnTo>
                  <a:pt x="80581" y="47264"/>
                </a:lnTo>
                <a:lnTo>
                  <a:pt x="47264" y="80581"/>
                </a:lnTo>
                <a:lnTo>
                  <a:pt x="21867" y="120528"/>
                </a:lnTo>
                <a:lnTo>
                  <a:pt x="5682" y="165813"/>
                </a:lnTo>
                <a:lnTo>
                  <a:pt x="0" y="215145"/>
                </a:lnTo>
                <a:lnTo>
                  <a:pt x="5682" y="264476"/>
                </a:lnTo>
                <a:lnTo>
                  <a:pt x="21867" y="309761"/>
                </a:lnTo>
                <a:lnTo>
                  <a:pt x="47264" y="349708"/>
                </a:lnTo>
                <a:lnTo>
                  <a:pt x="80581" y="383026"/>
                </a:lnTo>
                <a:lnTo>
                  <a:pt x="120528" y="408423"/>
                </a:lnTo>
                <a:lnTo>
                  <a:pt x="165813" y="424608"/>
                </a:lnTo>
                <a:lnTo>
                  <a:pt x="215145" y="430290"/>
                </a:lnTo>
                <a:close/>
              </a:path>
            </a:pathLst>
          </a:custGeom>
          <a:noFill/>
          <a:ln cap="flat" cmpd="sng" w="10450">
            <a:solidFill>
              <a:srgbClr val="FFD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6"/>
          <p:cNvSpPr txBox="1"/>
          <p:nvPr>
            <p:ph idx="12" type="sldNum"/>
          </p:nvPr>
        </p:nvSpPr>
        <p:spPr>
          <a:xfrm>
            <a:off x="8511775" y="4829766"/>
            <a:ext cx="1959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342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26"/>
          <p:cNvSpPr txBox="1"/>
          <p:nvPr>
            <p:ph idx="1" type="body"/>
          </p:nvPr>
        </p:nvSpPr>
        <p:spPr>
          <a:xfrm>
            <a:off x="413011" y="4824378"/>
            <a:ext cx="3557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picture containing dark, holding, white, man&#10;&#10;Description automatically generated" id="122" name="Google Shape;12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Divider">
  <p:cSld name="5_Divider"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black, holding, man&#10;&#10;Description automatically generated" id="124" name="Google Shape;12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890" y="1877361"/>
            <a:ext cx="9144002" cy="32661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 txBox="1"/>
          <p:nvPr>
            <p:ph type="title"/>
          </p:nvPr>
        </p:nvSpPr>
        <p:spPr>
          <a:xfrm>
            <a:off x="2561822" y="1601387"/>
            <a:ext cx="59151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7"/>
          <p:cNvSpPr txBox="1"/>
          <p:nvPr>
            <p:ph idx="1" type="body"/>
          </p:nvPr>
        </p:nvSpPr>
        <p:spPr>
          <a:xfrm>
            <a:off x="1140834" y="1494531"/>
            <a:ext cx="11436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54000" spcFirstLastPara="1" rIns="68575" wrap="square" tIns="270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5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7"/>
          <p:cNvSpPr/>
          <p:nvPr/>
        </p:nvSpPr>
        <p:spPr>
          <a:xfrm>
            <a:off x="8511775" y="4801852"/>
            <a:ext cx="195891" cy="195891"/>
          </a:xfrm>
          <a:custGeom>
            <a:rect b="b" l="l" r="r" t="t"/>
            <a:pathLst>
              <a:path extrusionOk="0" h="430529" w="430530">
                <a:moveTo>
                  <a:pt x="215145" y="430290"/>
                </a:moveTo>
                <a:lnTo>
                  <a:pt x="264476" y="424608"/>
                </a:lnTo>
                <a:lnTo>
                  <a:pt x="309761" y="408423"/>
                </a:lnTo>
                <a:lnTo>
                  <a:pt x="349708" y="383026"/>
                </a:lnTo>
                <a:lnTo>
                  <a:pt x="383026" y="349708"/>
                </a:lnTo>
                <a:lnTo>
                  <a:pt x="408423" y="309761"/>
                </a:lnTo>
                <a:lnTo>
                  <a:pt x="424608" y="264476"/>
                </a:lnTo>
                <a:lnTo>
                  <a:pt x="430290" y="215145"/>
                </a:lnTo>
                <a:lnTo>
                  <a:pt x="424608" y="165813"/>
                </a:lnTo>
                <a:lnTo>
                  <a:pt x="408423" y="120528"/>
                </a:lnTo>
                <a:lnTo>
                  <a:pt x="383026" y="80581"/>
                </a:lnTo>
                <a:lnTo>
                  <a:pt x="349708" y="47264"/>
                </a:lnTo>
                <a:lnTo>
                  <a:pt x="309761" y="21867"/>
                </a:lnTo>
                <a:lnTo>
                  <a:pt x="264476" y="5682"/>
                </a:lnTo>
                <a:lnTo>
                  <a:pt x="215145" y="0"/>
                </a:lnTo>
                <a:lnTo>
                  <a:pt x="165813" y="5682"/>
                </a:lnTo>
                <a:lnTo>
                  <a:pt x="120528" y="21867"/>
                </a:lnTo>
                <a:lnTo>
                  <a:pt x="80581" y="47264"/>
                </a:lnTo>
                <a:lnTo>
                  <a:pt x="47264" y="80581"/>
                </a:lnTo>
                <a:lnTo>
                  <a:pt x="21867" y="120528"/>
                </a:lnTo>
                <a:lnTo>
                  <a:pt x="5682" y="165813"/>
                </a:lnTo>
                <a:lnTo>
                  <a:pt x="0" y="215145"/>
                </a:lnTo>
                <a:lnTo>
                  <a:pt x="5682" y="264476"/>
                </a:lnTo>
                <a:lnTo>
                  <a:pt x="21867" y="309761"/>
                </a:lnTo>
                <a:lnTo>
                  <a:pt x="47264" y="349708"/>
                </a:lnTo>
                <a:lnTo>
                  <a:pt x="80581" y="383026"/>
                </a:lnTo>
                <a:lnTo>
                  <a:pt x="120528" y="408423"/>
                </a:lnTo>
                <a:lnTo>
                  <a:pt x="165813" y="424608"/>
                </a:lnTo>
                <a:lnTo>
                  <a:pt x="215145" y="430290"/>
                </a:lnTo>
                <a:close/>
              </a:path>
            </a:pathLst>
          </a:custGeom>
          <a:noFill/>
          <a:ln cap="flat" cmpd="sng" w="10450">
            <a:solidFill>
              <a:srgbClr val="FFD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11775" y="4829766"/>
            <a:ext cx="1959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342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2" type="body"/>
          </p:nvPr>
        </p:nvSpPr>
        <p:spPr>
          <a:xfrm>
            <a:off x="2561821" y="2467783"/>
            <a:ext cx="59151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7"/>
          <p:cNvSpPr txBox="1"/>
          <p:nvPr>
            <p:ph idx="3" type="body"/>
          </p:nvPr>
        </p:nvSpPr>
        <p:spPr>
          <a:xfrm>
            <a:off x="413011" y="4824378"/>
            <a:ext cx="3557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Divider">
  <p:cSld name="6_Divider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132" name="Google Shape;13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1879718"/>
            <a:ext cx="9144002" cy="326378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 txBox="1"/>
          <p:nvPr>
            <p:ph type="title"/>
          </p:nvPr>
        </p:nvSpPr>
        <p:spPr>
          <a:xfrm>
            <a:off x="2561822" y="1601387"/>
            <a:ext cx="59151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6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8"/>
          <p:cNvSpPr txBox="1"/>
          <p:nvPr>
            <p:ph idx="1" type="body"/>
          </p:nvPr>
        </p:nvSpPr>
        <p:spPr>
          <a:xfrm>
            <a:off x="1140834" y="1494531"/>
            <a:ext cx="11436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54000" spcFirstLastPara="1" rIns="68575" wrap="square" tIns="270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5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28"/>
          <p:cNvSpPr/>
          <p:nvPr/>
        </p:nvSpPr>
        <p:spPr>
          <a:xfrm>
            <a:off x="8511775" y="4801852"/>
            <a:ext cx="195891" cy="195891"/>
          </a:xfrm>
          <a:custGeom>
            <a:rect b="b" l="l" r="r" t="t"/>
            <a:pathLst>
              <a:path extrusionOk="0" h="430529" w="430530">
                <a:moveTo>
                  <a:pt x="215145" y="430290"/>
                </a:moveTo>
                <a:lnTo>
                  <a:pt x="264476" y="424608"/>
                </a:lnTo>
                <a:lnTo>
                  <a:pt x="309761" y="408423"/>
                </a:lnTo>
                <a:lnTo>
                  <a:pt x="349708" y="383026"/>
                </a:lnTo>
                <a:lnTo>
                  <a:pt x="383026" y="349708"/>
                </a:lnTo>
                <a:lnTo>
                  <a:pt x="408423" y="309761"/>
                </a:lnTo>
                <a:lnTo>
                  <a:pt x="424608" y="264476"/>
                </a:lnTo>
                <a:lnTo>
                  <a:pt x="430290" y="215145"/>
                </a:lnTo>
                <a:lnTo>
                  <a:pt x="424608" y="165813"/>
                </a:lnTo>
                <a:lnTo>
                  <a:pt x="408423" y="120528"/>
                </a:lnTo>
                <a:lnTo>
                  <a:pt x="383026" y="80581"/>
                </a:lnTo>
                <a:lnTo>
                  <a:pt x="349708" y="47264"/>
                </a:lnTo>
                <a:lnTo>
                  <a:pt x="309761" y="21867"/>
                </a:lnTo>
                <a:lnTo>
                  <a:pt x="264476" y="5682"/>
                </a:lnTo>
                <a:lnTo>
                  <a:pt x="215145" y="0"/>
                </a:lnTo>
                <a:lnTo>
                  <a:pt x="165813" y="5682"/>
                </a:lnTo>
                <a:lnTo>
                  <a:pt x="120528" y="21867"/>
                </a:lnTo>
                <a:lnTo>
                  <a:pt x="80581" y="47264"/>
                </a:lnTo>
                <a:lnTo>
                  <a:pt x="47264" y="80581"/>
                </a:lnTo>
                <a:lnTo>
                  <a:pt x="21867" y="120528"/>
                </a:lnTo>
                <a:lnTo>
                  <a:pt x="5682" y="165813"/>
                </a:lnTo>
                <a:lnTo>
                  <a:pt x="0" y="215145"/>
                </a:lnTo>
                <a:lnTo>
                  <a:pt x="5682" y="264476"/>
                </a:lnTo>
                <a:lnTo>
                  <a:pt x="21867" y="309761"/>
                </a:lnTo>
                <a:lnTo>
                  <a:pt x="47264" y="349708"/>
                </a:lnTo>
                <a:lnTo>
                  <a:pt x="80581" y="383026"/>
                </a:lnTo>
                <a:lnTo>
                  <a:pt x="120528" y="408423"/>
                </a:lnTo>
                <a:lnTo>
                  <a:pt x="165813" y="424608"/>
                </a:lnTo>
                <a:lnTo>
                  <a:pt x="215145" y="430290"/>
                </a:lnTo>
                <a:close/>
              </a:path>
            </a:pathLst>
          </a:custGeom>
          <a:noFill/>
          <a:ln cap="flat" cmpd="sng" w="10450">
            <a:solidFill>
              <a:srgbClr val="FFD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8"/>
          <p:cNvSpPr txBox="1"/>
          <p:nvPr>
            <p:ph idx="12" type="sldNum"/>
          </p:nvPr>
        </p:nvSpPr>
        <p:spPr>
          <a:xfrm>
            <a:off x="8511775" y="4829766"/>
            <a:ext cx="1959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342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7" name="Google Shape;137;p28"/>
          <p:cNvSpPr txBox="1"/>
          <p:nvPr>
            <p:ph idx="2" type="body"/>
          </p:nvPr>
        </p:nvSpPr>
        <p:spPr>
          <a:xfrm>
            <a:off x="2561821" y="2467783"/>
            <a:ext cx="59151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8"/>
          <p:cNvSpPr txBox="1"/>
          <p:nvPr>
            <p:ph idx="3" type="body"/>
          </p:nvPr>
        </p:nvSpPr>
        <p:spPr>
          <a:xfrm>
            <a:off x="413011" y="4824378"/>
            <a:ext cx="3557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Divider">
  <p:cSld name="7_Divider"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food, glass&#10;&#10;Description automatically generated" id="140" name="Google Shape;14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1879718"/>
            <a:ext cx="9144002" cy="326378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9"/>
          <p:cNvSpPr txBox="1"/>
          <p:nvPr>
            <p:ph type="title"/>
          </p:nvPr>
        </p:nvSpPr>
        <p:spPr>
          <a:xfrm>
            <a:off x="2561822" y="1601387"/>
            <a:ext cx="59151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29"/>
          <p:cNvSpPr txBox="1"/>
          <p:nvPr>
            <p:ph idx="1" type="body"/>
          </p:nvPr>
        </p:nvSpPr>
        <p:spPr>
          <a:xfrm>
            <a:off x="1140834" y="1494531"/>
            <a:ext cx="11784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54000" spcFirstLastPara="1" rIns="68575" wrap="square" tIns="270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5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9"/>
          <p:cNvSpPr/>
          <p:nvPr/>
        </p:nvSpPr>
        <p:spPr>
          <a:xfrm>
            <a:off x="8511775" y="4801852"/>
            <a:ext cx="195891" cy="195891"/>
          </a:xfrm>
          <a:custGeom>
            <a:rect b="b" l="l" r="r" t="t"/>
            <a:pathLst>
              <a:path extrusionOk="0" h="430529" w="430530">
                <a:moveTo>
                  <a:pt x="215145" y="430290"/>
                </a:moveTo>
                <a:lnTo>
                  <a:pt x="264476" y="424608"/>
                </a:lnTo>
                <a:lnTo>
                  <a:pt x="309761" y="408423"/>
                </a:lnTo>
                <a:lnTo>
                  <a:pt x="349708" y="383026"/>
                </a:lnTo>
                <a:lnTo>
                  <a:pt x="383026" y="349708"/>
                </a:lnTo>
                <a:lnTo>
                  <a:pt x="408423" y="309761"/>
                </a:lnTo>
                <a:lnTo>
                  <a:pt x="424608" y="264476"/>
                </a:lnTo>
                <a:lnTo>
                  <a:pt x="430290" y="215145"/>
                </a:lnTo>
                <a:lnTo>
                  <a:pt x="424608" y="165813"/>
                </a:lnTo>
                <a:lnTo>
                  <a:pt x="408423" y="120528"/>
                </a:lnTo>
                <a:lnTo>
                  <a:pt x="383026" y="80581"/>
                </a:lnTo>
                <a:lnTo>
                  <a:pt x="349708" y="47264"/>
                </a:lnTo>
                <a:lnTo>
                  <a:pt x="309761" y="21867"/>
                </a:lnTo>
                <a:lnTo>
                  <a:pt x="264476" y="5682"/>
                </a:lnTo>
                <a:lnTo>
                  <a:pt x="215145" y="0"/>
                </a:lnTo>
                <a:lnTo>
                  <a:pt x="165813" y="5682"/>
                </a:lnTo>
                <a:lnTo>
                  <a:pt x="120528" y="21867"/>
                </a:lnTo>
                <a:lnTo>
                  <a:pt x="80581" y="47264"/>
                </a:lnTo>
                <a:lnTo>
                  <a:pt x="47264" y="80581"/>
                </a:lnTo>
                <a:lnTo>
                  <a:pt x="21867" y="120528"/>
                </a:lnTo>
                <a:lnTo>
                  <a:pt x="5682" y="165813"/>
                </a:lnTo>
                <a:lnTo>
                  <a:pt x="0" y="215145"/>
                </a:lnTo>
                <a:lnTo>
                  <a:pt x="5682" y="264476"/>
                </a:lnTo>
                <a:lnTo>
                  <a:pt x="21867" y="309761"/>
                </a:lnTo>
                <a:lnTo>
                  <a:pt x="47264" y="349708"/>
                </a:lnTo>
                <a:lnTo>
                  <a:pt x="80581" y="383026"/>
                </a:lnTo>
                <a:lnTo>
                  <a:pt x="120528" y="408423"/>
                </a:lnTo>
                <a:lnTo>
                  <a:pt x="165813" y="424608"/>
                </a:lnTo>
                <a:lnTo>
                  <a:pt x="215145" y="430290"/>
                </a:lnTo>
                <a:close/>
              </a:path>
            </a:pathLst>
          </a:custGeom>
          <a:noFill/>
          <a:ln cap="flat" cmpd="sng" w="10450">
            <a:solidFill>
              <a:srgbClr val="FFD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9"/>
          <p:cNvSpPr txBox="1"/>
          <p:nvPr>
            <p:ph idx="12" type="sldNum"/>
          </p:nvPr>
        </p:nvSpPr>
        <p:spPr>
          <a:xfrm>
            <a:off x="8511775" y="4829766"/>
            <a:ext cx="1959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342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i="0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marR="0" algn="ctr">
              <a:spcBef>
                <a:spcPts val="0"/>
              </a:spcBef>
              <a:buNone/>
              <a:defRPr b="1" i="0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marR="0" algn="ctr">
              <a:spcBef>
                <a:spcPts val="0"/>
              </a:spcBef>
              <a:buNone/>
              <a:defRPr b="1" i="0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marR="0" algn="ctr">
              <a:spcBef>
                <a:spcPts val="0"/>
              </a:spcBef>
              <a:buNone/>
              <a:defRPr b="1" i="0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marR="0" algn="ctr">
              <a:spcBef>
                <a:spcPts val="0"/>
              </a:spcBef>
              <a:buNone/>
              <a:defRPr b="1" i="0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marR="0" algn="ctr">
              <a:spcBef>
                <a:spcPts val="0"/>
              </a:spcBef>
              <a:buNone/>
              <a:defRPr b="1" i="0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marR="0" algn="ctr">
              <a:spcBef>
                <a:spcPts val="0"/>
              </a:spcBef>
              <a:buNone/>
              <a:defRPr b="1" i="0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marR="0" algn="ctr">
              <a:spcBef>
                <a:spcPts val="0"/>
              </a:spcBef>
              <a:buNone/>
              <a:defRPr b="1" i="0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marR="0" algn="ctr">
              <a:spcBef>
                <a:spcPts val="0"/>
              </a:spcBef>
              <a:buNone/>
              <a:defRPr b="1" i="0" sz="9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29"/>
          <p:cNvSpPr txBox="1"/>
          <p:nvPr>
            <p:ph idx="2" type="body"/>
          </p:nvPr>
        </p:nvSpPr>
        <p:spPr>
          <a:xfrm>
            <a:off x="2561821" y="2467783"/>
            <a:ext cx="59151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9"/>
          <p:cNvSpPr txBox="1"/>
          <p:nvPr>
            <p:ph idx="3" type="body"/>
          </p:nvPr>
        </p:nvSpPr>
        <p:spPr>
          <a:xfrm>
            <a:off x="413011" y="4824378"/>
            <a:ext cx="3557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Divider">
  <p:cSld name="8_Divider"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holding, white, man&#10;&#10;Description automatically generated" id="148" name="Google Shape;14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-2" y="1879718"/>
            <a:ext cx="9144002" cy="326378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0"/>
          <p:cNvSpPr txBox="1"/>
          <p:nvPr>
            <p:ph type="title"/>
          </p:nvPr>
        </p:nvSpPr>
        <p:spPr>
          <a:xfrm>
            <a:off x="2561822" y="1601387"/>
            <a:ext cx="59151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0" name="Google Shape;150;p30"/>
          <p:cNvSpPr txBox="1"/>
          <p:nvPr>
            <p:ph idx="1" type="body"/>
          </p:nvPr>
        </p:nvSpPr>
        <p:spPr>
          <a:xfrm>
            <a:off x="1140834" y="1494531"/>
            <a:ext cx="11436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54000" spcFirstLastPara="1" rIns="68575" wrap="square" tIns="270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5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30"/>
          <p:cNvSpPr/>
          <p:nvPr/>
        </p:nvSpPr>
        <p:spPr>
          <a:xfrm>
            <a:off x="8511775" y="4801852"/>
            <a:ext cx="195891" cy="195891"/>
          </a:xfrm>
          <a:custGeom>
            <a:rect b="b" l="l" r="r" t="t"/>
            <a:pathLst>
              <a:path extrusionOk="0" h="430529" w="430530">
                <a:moveTo>
                  <a:pt x="215145" y="430290"/>
                </a:moveTo>
                <a:lnTo>
                  <a:pt x="264476" y="424608"/>
                </a:lnTo>
                <a:lnTo>
                  <a:pt x="309761" y="408423"/>
                </a:lnTo>
                <a:lnTo>
                  <a:pt x="349708" y="383026"/>
                </a:lnTo>
                <a:lnTo>
                  <a:pt x="383026" y="349708"/>
                </a:lnTo>
                <a:lnTo>
                  <a:pt x="408423" y="309761"/>
                </a:lnTo>
                <a:lnTo>
                  <a:pt x="424608" y="264476"/>
                </a:lnTo>
                <a:lnTo>
                  <a:pt x="430290" y="215145"/>
                </a:lnTo>
                <a:lnTo>
                  <a:pt x="424608" y="165813"/>
                </a:lnTo>
                <a:lnTo>
                  <a:pt x="408423" y="120528"/>
                </a:lnTo>
                <a:lnTo>
                  <a:pt x="383026" y="80581"/>
                </a:lnTo>
                <a:lnTo>
                  <a:pt x="349708" y="47264"/>
                </a:lnTo>
                <a:lnTo>
                  <a:pt x="309761" y="21867"/>
                </a:lnTo>
                <a:lnTo>
                  <a:pt x="264476" y="5682"/>
                </a:lnTo>
                <a:lnTo>
                  <a:pt x="215145" y="0"/>
                </a:lnTo>
                <a:lnTo>
                  <a:pt x="165813" y="5682"/>
                </a:lnTo>
                <a:lnTo>
                  <a:pt x="120528" y="21867"/>
                </a:lnTo>
                <a:lnTo>
                  <a:pt x="80581" y="47264"/>
                </a:lnTo>
                <a:lnTo>
                  <a:pt x="47264" y="80581"/>
                </a:lnTo>
                <a:lnTo>
                  <a:pt x="21867" y="120528"/>
                </a:lnTo>
                <a:lnTo>
                  <a:pt x="5682" y="165813"/>
                </a:lnTo>
                <a:lnTo>
                  <a:pt x="0" y="215145"/>
                </a:lnTo>
                <a:lnTo>
                  <a:pt x="5682" y="264476"/>
                </a:lnTo>
                <a:lnTo>
                  <a:pt x="21867" y="309761"/>
                </a:lnTo>
                <a:lnTo>
                  <a:pt x="47264" y="349708"/>
                </a:lnTo>
                <a:lnTo>
                  <a:pt x="80581" y="383026"/>
                </a:lnTo>
                <a:lnTo>
                  <a:pt x="120528" y="408423"/>
                </a:lnTo>
                <a:lnTo>
                  <a:pt x="165813" y="424608"/>
                </a:lnTo>
                <a:lnTo>
                  <a:pt x="215145" y="430290"/>
                </a:lnTo>
                <a:close/>
              </a:path>
            </a:pathLst>
          </a:custGeom>
          <a:noFill/>
          <a:ln cap="flat" cmpd="sng" w="10450">
            <a:solidFill>
              <a:srgbClr val="FFD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0"/>
          <p:cNvSpPr txBox="1"/>
          <p:nvPr>
            <p:ph idx="12" type="sldNum"/>
          </p:nvPr>
        </p:nvSpPr>
        <p:spPr>
          <a:xfrm>
            <a:off x="8511775" y="4829766"/>
            <a:ext cx="1959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342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3" name="Google Shape;153;p30"/>
          <p:cNvSpPr txBox="1"/>
          <p:nvPr>
            <p:ph idx="2" type="body"/>
          </p:nvPr>
        </p:nvSpPr>
        <p:spPr>
          <a:xfrm>
            <a:off x="2561821" y="2467783"/>
            <a:ext cx="59151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7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3" type="body"/>
          </p:nvPr>
        </p:nvSpPr>
        <p:spPr>
          <a:xfrm>
            <a:off x="413011" y="4824378"/>
            <a:ext cx="3557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image">
  <p:cSld name="2_Title and imag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929" y="3341195"/>
            <a:ext cx="9143876" cy="180559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57" name="Google Shape;157;p31"/>
          <p:cNvSpPr txBox="1"/>
          <p:nvPr>
            <p:ph type="title"/>
          </p:nvPr>
        </p:nvSpPr>
        <p:spPr>
          <a:xfrm>
            <a:off x="470474" y="393293"/>
            <a:ext cx="8203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300">
                <a:solidFill>
                  <a:srgbClr val="13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31"/>
          <p:cNvSpPr/>
          <p:nvPr>
            <p:ph idx="2" type="pic"/>
          </p:nvPr>
        </p:nvSpPr>
        <p:spPr>
          <a:xfrm>
            <a:off x="5022557" y="1074330"/>
            <a:ext cx="3223200" cy="31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31"/>
          <p:cNvSpPr/>
          <p:nvPr/>
        </p:nvSpPr>
        <p:spPr>
          <a:xfrm>
            <a:off x="8511775" y="4801852"/>
            <a:ext cx="195891" cy="195891"/>
          </a:xfrm>
          <a:custGeom>
            <a:rect b="b" l="l" r="r" t="t"/>
            <a:pathLst>
              <a:path extrusionOk="0" h="430529" w="430530">
                <a:moveTo>
                  <a:pt x="215145" y="430290"/>
                </a:moveTo>
                <a:lnTo>
                  <a:pt x="264476" y="424608"/>
                </a:lnTo>
                <a:lnTo>
                  <a:pt x="309761" y="408423"/>
                </a:lnTo>
                <a:lnTo>
                  <a:pt x="349708" y="383026"/>
                </a:lnTo>
                <a:lnTo>
                  <a:pt x="383026" y="349708"/>
                </a:lnTo>
                <a:lnTo>
                  <a:pt x="408423" y="309761"/>
                </a:lnTo>
                <a:lnTo>
                  <a:pt x="424608" y="264476"/>
                </a:lnTo>
                <a:lnTo>
                  <a:pt x="430290" y="215145"/>
                </a:lnTo>
                <a:lnTo>
                  <a:pt x="424608" y="165813"/>
                </a:lnTo>
                <a:lnTo>
                  <a:pt x="408423" y="120528"/>
                </a:lnTo>
                <a:lnTo>
                  <a:pt x="383026" y="80581"/>
                </a:lnTo>
                <a:lnTo>
                  <a:pt x="349708" y="47264"/>
                </a:lnTo>
                <a:lnTo>
                  <a:pt x="309761" y="21867"/>
                </a:lnTo>
                <a:lnTo>
                  <a:pt x="264476" y="5682"/>
                </a:lnTo>
                <a:lnTo>
                  <a:pt x="215145" y="0"/>
                </a:lnTo>
                <a:lnTo>
                  <a:pt x="165813" y="5682"/>
                </a:lnTo>
                <a:lnTo>
                  <a:pt x="120528" y="21867"/>
                </a:lnTo>
                <a:lnTo>
                  <a:pt x="80581" y="47264"/>
                </a:lnTo>
                <a:lnTo>
                  <a:pt x="47264" y="80581"/>
                </a:lnTo>
                <a:lnTo>
                  <a:pt x="21867" y="120528"/>
                </a:lnTo>
                <a:lnTo>
                  <a:pt x="5682" y="165813"/>
                </a:lnTo>
                <a:lnTo>
                  <a:pt x="0" y="215145"/>
                </a:lnTo>
                <a:lnTo>
                  <a:pt x="5682" y="264476"/>
                </a:lnTo>
                <a:lnTo>
                  <a:pt x="21867" y="309761"/>
                </a:lnTo>
                <a:lnTo>
                  <a:pt x="47264" y="349708"/>
                </a:lnTo>
                <a:lnTo>
                  <a:pt x="80581" y="383026"/>
                </a:lnTo>
                <a:lnTo>
                  <a:pt x="120528" y="408423"/>
                </a:lnTo>
                <a:lnTo>
                  <a:pt x="165813" y="424608"/>
                </a:lnTo>
                <a:lnTo>
                  <a:pt x="215145" y="430290"/>
                </a:lnTo>
                <a:close/>
              </a:path>
            </a:pathLst>
          </a:custGeom>
          <a:noFill/>
          <a:ln cap="flat" cmpd="sng" w="10450">
            <a:solidFill>
              <a:srgbClr val="FFD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1"/>
          <p:cNvSpPr txBox="1"/>
          <p:nvPr>
            <p:ph idx="12" type="sldNum"/>
          </p:nvPr>
        </p:nvSpPr>
        <p:spPr>
          <a:xfrm>
            <a:off x="8511775" y="4829766"/>
            <a:ext cx="1959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342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1" name="Google Shape;161;p31"/>
          <p:cNvSpPr txBox="1"/>
          <p:nvPr>
            <p:ph idx="1" type="body"/>
          </p:nvPr>
        </p:nvSpPr>
        <p:spPr>
          <a:xfrm>
            <a:off x="413011" y="4824378"/>
            <a:ext cx="3557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31"/>
          <p:cNvSpPr txBox="1"/>
          <p:nvPr>
            <p:ph idx="3" type="body"/>
          </p:nvPr>
        </p:nvSpPr>
        <p:spPr>
          <a:xfrm>
            <a:off x="1172604" y="1074581"/>
            <a:ext cx="3399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4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31"/>
          <p:cNvSpPr txBox="1"/>
          <p:nvPr>
            <p:ph idx="4" type="body"/>
          </p:nvPr>
        </p:nvSpPr>
        <p:spPr>
          <a:xfrm>
            <a:off x="1172604" y="1388931"/>
            <a:ext cx="3399000" cy="14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31"/>
          <p:cNvSpPr txBox="1"/>
          <p:nvPr>
            <p:ph idx="5" type="body"/>
          </p:nvPr>
        </p:nvSpPr>
        <p:spPr>
          <a:xfrm>
            <a:off x="1172604" y="2922452"/>
            <a:ext cx="33987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4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31"/>
          <p:cNvSpPr txBox="1"/>
          <p:nvPr>
            <p:ph idx="6" type="body"/>
          </p:nvPr>
        </p:nvSpPr>
        <p:spPr>
          <a:xfrm>
            <a:off x="1172604" y="3236803"/>
            <a:ext cx="3398700" cy="9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2100" lvl="0" marL="45720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68C"/>
              </a:buClr>
              <a:buSzPts val="1000"/>
              <a:buFont typeface="Arial"/>
              <a:buChar char="•"/>
              <a:defRPr sz="1000"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ople slide">
  <p:cSld name="People slide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/>
          <p:nvPr>
            <p:ph type="title"/>
          </p:nvPr>
        </p:nvSpPr>
        <p:spPr>
          <a:xfrm>
            <a:off x="470474" y="393293"/>
            <a:ext cx="8203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300">
                <a:solidFill>
                  <a:srgbClr val="13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2"/>
          <p:cNvSpPr txBox="1"/>
          <p:nvPr>
            <p:ph idx="1" type="body"/>
          </p:nvPr>
        </p:nvSpPr>
        <p:spPr>
          <a:xfrm>
            <a:off x="1556733" y="2225192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2"/>
          <p:cNvSpPr/>
          <p:nvPr>
            <p:ph idx="2" type="pic"/>
          </p:nvPr>
        </p:nvSpPr>
        <p:spPr>
          <a:xfrm>
            <a:off x="1890577" y="1046894"/>
            <a:ext cx="1111500" cy="1111200"/>
          </a:xfrm>
          <a:prstGeom prst="ellipse">
            <a:avLst/>
          </a:prstGeom>
          <a:noFill/>
          <a:ln cap="flat" cmpd="sng" w="635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32"/>
          <p:cNvSpPr/>
          <p:nvPr/>
        </p:nvSpPr>
        <p:spPr>
          <a:xfrm>
            <a:off x="8511775" y="4801852"/>
            <a:ext cx="195891" cy="195891"/>
          </a:xfrm>
          <a:custGeom>
            <a:rect b="b" l="l" r="r" t="t"/>
            <a:pathLst>
              <a:path extrusionOk="0" h="430529" w="430530">
                <a:moveTo>
                  <a:pt x="215145" y="430290"/>
                </a:moveTo>
                <a:lnTo>
                  <a:pt x="264476" y="424608"/>
                </a:lnTo>
                <a:lnTo>
                  <a:pt x="309761" y="408423"/>
                </a:lnTo>
                <a:lnTo>
                  <a:pt x="349708" y="383026"/>
                </a:lnTo>
                <a:lnTo>
                  <a:pt x="383026" y="349708"/>
                </a:lnTo>
                <a:lnTo>
                  <a:pt x="408423" y="309761"/>
                </a:lnTo>
                <a:lnTo>
                  <a:pt x="424608" y="264476"/>
                </a:lnTo>
                <a:lnTo>
                  <a:pt x="430290" y="215145"/>
                </a:lnTo>
                <a:lnTo>
                  <a:pt x="424608" y="165813"/>
                </a:lnTo>
                <a:lnTo>
                  <a:pt x="408423" y="120528"/>
                </a:lnTo>
                <a:lnTo>
                  <a:pt x="383026" y="80581"/>
                </a:lnTo>
                <a:lnTo>
                  <a:pt x="349708" y="47264"/>
                </a:lnTo>
                <a:lnTo>
                  <a:pt x="309761" y="21867"/>
                </a:lnTo>
                <a:lnTo>
                  <a:pt x="264476" y="5682"/>
                </a:lnTo>
                <a:lnTo>
                  <a:pt x="215145" y="0"/>
                </a:lnTo>
                <a:lnTo>
                  <a:pt x="165813" y="5682"/>
                </a:lnTo>
                <a:lnTo>
                  <a:pt x="120528" y="21867"/>
                </a:lnTo>
                <a:lnTo>
                  <a:pt x="80581" y="47264"/>
                </a:lnTo>
                <a:lnTo>
                  <a:pt x="47264" y="80581"/>
                </a:lnTo>
                <a:lnTo>
                  <a:pt x="21867" y="120528"/>
                </a:lnTo>
                <a:lnTo>
                  <a:pt x="5682" y="165813"/>
                </a:lnTo>
                <a:lnTo>
                  <a:pt x="0" y="215145"/>
                </a:lnTo>
                <a:lnTo>
                  <a:pt x="5682" y="264476"/>
                </a:lnTo>
                <a:lnTo>
                  <a:pt x="21867" y="309761"/>
                </a:lnTo>
                <a:lnTo>
                  <a:pt x="47264" y="349708"/>
                </a:lnTo>
                <a:lnTo>
                  <a:pt x="80581" y="383026"/>
                </a:lnTo>
                <a:lnTo>
                  <a:pt x="120528" y="408423"/>
                </a:lnTo>
                <a:lnTo>
                  <a:pt x="165813" y="424608"/>
                </a:lnTo>
                <a:lnTo>
                  <a:pt x="215145" y="430290"/>
                </a:lnTo>
                <a:close/>
              </a:path>
            </a:pathLst>
          </a:custGeom>
          <a:noFill/>
          <a:ln cap="flat" cmpd="sng" w="10450">
            <a:solidFill>
              <a:srgbClr val="FFD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2"/>
          <p:cNvSpPr txBox="1"/>
          <p:nvPr>
            <p:ph idx="12" type="sldNum"/>
          </p:nvPr>
        </p:nvSpPr>
        <p:spPr>
          <a:xfrm>
            <a:off x="8511775" y="4829766"/>
            <a:ext cx="1959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342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marR="0" algn="ctr">
              <a:spcBef>
                <a:spcPts val="0"/>
              </a:spcBef>
              <a:buNone/>
              <a:defRPr b="1" i="0" sz="900">
                <a:solidFill>
                  <a:srgbClr val="1427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2" name="Google Shape;172;p32"/>
          <p:cNvSpPr txBox="1"/>
          <p:nvPr>
            <p:ph idx="3" type="body"/>
          </p:nvPr>
        </p:nvSpPr>
        <p:spPr>
          <a:xfrm>
            <a:off x="413011" y="4824378"/>
            <a:ext cx="3557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32"/>
          <p:cNvSpPr/>
          <p:nvPr>
            <p:ph idx="4" type="pic"/>
          </p:nvPr>
        </p:nvSpPr>
        <p:spPr>
          <a:xfrm>
            <a:off x="4038821" y="1046894"/>
            <a:ext cx="1111500" cy="1111200"/>
          </a:xfrm>
          <a:prstGeom prst="ellipse">
            <a:avLst/>
          </a:prstGeom>
          <a:noFill/>
          <a:ln cap="flat" cmpd="sng" w="635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32"/>
          <p:cNvSpPr/>
          <p:nvPr>
            <p:ph idx="5" type="pic"/>
          </p:nvPr>
        </p:nvSpPr>
        <p:spPr>
          <a:xfrm>
            <a:off x="6187066" y="1046894"/>
            <a:ext cx="1111500" cy="1111200"/>
          </a:xfrm>
          <a:prstGeom prst="ellipse">
            <a:avLst/>
          </a:prstGeom>
          <a:noFill/>
          <a:ln cap="flat" cmpd="sng" w="635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32"/>
          <p:cNvSpPr/>
          <p:nvPr>
            <p:ph idx="6" type="pic"/>
          </p:nvPr>
        </p:nvSpPr>
        <p:spPr>
          <a:xfrm>
            <a:off x="2826349" y="2944511"/>
            <a:ext cx="1111500" cy="1111200"/>
          </a:xfrm>
          <a:prstGeom prst="ellipse">
            <a:avLst/>
          </a:prstGeom>
          <a:noFill/>
          <a:ln cap="flat" cmpd="sng" w="635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32"/>
          <p:cNvSpPr/>
          <p:nvPr>
            <p:ph idx="7" type="pic"/>
          </p:nvPr>
        </p:nvSpPr>
        <p:spPr>
          <a:xfrm>
            <a:off x="5173254" y="2944511"/>
            <a:ext cx="1111500" cy="1111200"/>
          </a:xfrm>
          <a:prstGeom prst="ellipse">
            <a:avLst/>
          </a:prstGeom>
          <a:noFill/>
          <a:ln cap="flat" cmpd="sng" w="635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32"/>
          <p:cNvSpPr txBox="1"/>
          <p:nvPr>
            <p:ph idx="8" type="body"/>
          </p:nvPr>
        </p:nvSpPr>
        <p:spPr>
          <a:xfrm>
            <a:off x="1556733" y="2398471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32"/>
          <p:cNvSpPr txBox="1"/>
          <p:nvPr>
            <p:ph idx="9" type="body"/>
          </p:nvPr>
        </p:nvSpPr>
        <p:spPr>
          <a:xfrm>
            <a:off x="3705544" y="2225192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32"/>
          <p:cNvSpPr txBox="1"/>
          <p:nvPr>
            <p:ph idx="13" type="body"/>
          </p:nvPr>
        </p:nvSpPr>
        <p:spPr>
          <a:xfrm>
            <a:off x="3705544" y="2398471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32"/>
          <p:cNvSpPr txBox="1"/>
          <p:nvPr>
            <p:ph idx="14" type="body"/>
          </p:nvPr>
        </p:nvSpPr>
        <p:spPr>
          <a:xfrm>
            <a:off x="5853221" y="2225192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32"/>
          <p:cNvSpPr txBox="1"/>
          <p:nvPr>
            <p:ph idx="15" type="body"/>
          </p:nvPr>
        </p:nvSpPr>
        <p:spPr>
          <a:xfrm>
            <a:off x="5853221" y="2398471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32"/>
          <p:cNvSpPr txBox="1"/>
          <p:nvPr>
            <p:ph idx="16" type="body"/>
          </p:nvPr>
        </p:nvSpPr>
        <p:spPr>
          <a:xfrm>
            <a:off x="2492505" y="4131262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2"/>
          <p:cNvSpPr txBox="1"/>
          <p:nvPr>
            <p:ph idx="17" type="body"/>
          </p:nvPr>
        </p:nvSpPr>
        <p:spPr>
          <a:xfrm>
            <a:off x="2492505" y="4304541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4" name="Google Shape;184;p32"/>
          <p:cNvSpPr txBox="1"/>
          <p:nvPr>
            <p:ph idx="18" type="body"/>
          </p:nvPr>
        </p:nvSpPr>
        <p:spPr>
          <a:xfrm>
            <a:off x="4839410" y="4131262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1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32"/>
          <p:cNvSpPr txBox="1"/>
          <p:nvPr>
            <p:ph idx="19" type="body"/>
          </p:nvPr>
        </p:nvSpPr>
        <p:spPr>
          <a:xfrm>
            <a:off x="4839410" y="4304541"/>
            <a:ext cx="1779000" cy="1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hank you ">
  <p:cSld name="4_Thank you ">
    <p:bg>
      <p:bgPr>
        <a:solidFill>
          <a:schemeClr val="accent6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black, holding, man&#10;&#10;Description automatically generated" id="187" name="Google Shape;18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04" y="0"/>
            <a:ext cx="9144002" cy="666113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3"/>
          <p:cNvSpPr/>
          <p:nvPr/>
        </p:nvSpPr>
        <p:spPr>
          <a:xfrm>
            <a:off x="8511775" y="4801852"/>
            <a:ext cx="195891" cy="195891"/>
          </a:xfrm>
          <a:custGeom>
            <a:rect b="b" l="l" r="r" t="t"/>
            <a:pathLst>
              <a:path extrusionOk="0" h="430529" w="430530">
                <a:moveTo>
                  <a:pt x="215145" y="430290"/>
                </a:moveTo>
                <a:lnTo>
                  <a:pt x="264476" y="424608"/>
                </a:lnTo>
                <a:lnTo>
                  <a:pt x="309761" y="408423"/>
                </a:lnTo>
                <a:lnTo>
                  <a:pt x="349708" y="383026"/>
                </a:lnTo>
                <a:lnTo>
                  <a:pt x="383026" y="349708"/>
                </a:lnTo>
                <a:lnTo>
                  <a:pt x="408423" y="309761"/>
                </a:lnTo>
                <a:lnTo>
                  <a:pt x="424608" y="264476"/>
                </a:lnTo>
                <a:lnTo>
                  <a:pt x="430290" y="215145"/>
                </a:lnTo>
                <a:lnTo>
                  <a:pt x="424608" y="165813"/>
                </a:lnTo>
                <a:lnTo>
                  <a:pt x="408423" y="120528"/>
                </a:lnTo>
                <a:lnTo>
                  <a:pt x="383026" y="80581"/>
                </a:lnTo>
                <a:lnTo>
                  <a:pt x="349708" y="47264"/>
                </a:lnTo>
                <a:lnTo>
                  <a:pt x="309761" y="21867"/>
                </a:lnTo>
                <a:lnTo>
                  <a:pt x="264476" y="5682"/>
                </a:lnTo>
                <a:lnTo>
                  <a:pt x="215145" y="0"/>
                </a:lnTo>
                <a:lnTo>
                  <a:pt x="165813" y="5682"/>
                </a:lnTo>
                <a:lnTo>
                  <a:pt x="120528" y="21867"/>
                </a:lnTo>
                <a:lnTo>
                  <a:pt x="80581" y="47264"/>
                </a:lnTo>
                <a:lnTo>
                  <a:pt x="47264" y="80581"/>
                </a:lnTo>
                <a:lnTo>
                  <a:pt x="21867" y="120528"/>
                </a:lnTo>
                <a:lnTo>
                  <a:pt x="5682" y="165813"/>
                </a:lnTo>
                <a:lnTo>
                  <a:pt x="0" y="215145"/>
                </a:lnTo>
                <a:lnTo>
                  <a:pt x="5682" y="264476"/>
                </a:lnTo>
                <a:lnTo>
                  <a:pt x="21867" y="309761"/>
                </a:lnTo>
                <a:lnTo>
                  <a:pt x="47264" y="349708"/>
                </a:lnTo>
                <a:lnTo>
                  <a:pt x="80581" y="383026"/>
                </a:lnTo>
                <a:lnTo>
                  <a:pt x="120528" y="408423"/>
                </a:lnTo>
                <a:lnTo>
                  <a:pt x="165813" y="424608"/>
                </a:lnTo>
                <a:lnTo>
                  <a:pt x="215145" y="430290"/>
                </a:lnTo>
                <a:close/>
              </a:path>
            </a:pathLst>
          </a:custGeom>
          <a:noFill/>
          <a:ln cap="flat" cmpd="sng" w="10450">
            <a:solidFill>
              <a:srgbClr val="FFD8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3"/>
          <p:cNvSpPr txBox="1"/>
          <p:nvPr>
            <p:ph idx="12" type="sldNum"/>
          </p:nvPr>
        </p:nvSpPr>
        <p:spPr>
          <a:xfrm>
            <a:off x="8511775" y="4829766"/>
            <a:ext cx="1959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0" wrap="square" tIns="342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indent="0" lvl="1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indent="0" lvl="2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indent="0" lvl="3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indent="0" lvl="4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indent="0" lvl="5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indent="0" lvl="6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indent="0" lvl="7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indent="0" lvl="8" marL="0" marR="0" algn="ctr">
              <a:spcBef>
                <a:spcPts val="0"/>
              </a:spcBef>
              <a:buNone/>
              <a:defRPr b="1" i="0" sz="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13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459944" y="273638"/>
            <a:ext cx="80553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1140834" y="1109708"/>
            <a:ext cx="3465900" cy="3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749">
          <p15:clr>
            <a:srgbClr val="F26B43"/>
          </p15:clr>
        </p15:guide>
        <p15:guide id="2" pos="478">
          <p15:clr>
            <a:srgbClr val="F26B43"/>
          </p15:clr>
        </p15:guide>
        <p15:guide id="3" pos="9021">
          <p15:clr>
            <a:srgbClr val="F26B43"/>
          </p15:clr>
        </p15:guide>
        <p15:guide id="4" orient="horz" pos="5137">
          <p15:clr>
            <a:srgbClr val="F26B43"/>
          </p15:clr>
        </p15:guide>
        <p15:guide id="5" orient="horz" pos="703">
          <p15:clr>
            <a:srgbClr val="F26B43"/>
          </p15:clr>
        </p15:guide>
        <p15:guide id="6" pos="1221">
          <p15:clr>
            <a:srgbClr val="F26B43"/>
          </p15:clr>
        </p15:guide>
        <p15:guide id="7" orient="horz" pos="1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7.png"/><Relationship Id="rId7" Type="http://schemas.openxmlformats.org/officeDocument/2006/relationships/image" Target="../media/image32.png"/><Relationship Id="rId8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yellow triangle on a white background&#10;&#10;Description automatically generated" id="194" name="Google Shape;194;p34"/>
          <p:cNvPicPr preferRelativeResize="0"/>
          <p:nvPr/>
        </p:nvPicPr>
        <p:blipFill rotWithShape="1">
          <a:blip r:embed="rId3">
            <a:alphaModFix/>
          </a:blip>
          <a:srcRect b="0" l="18413" r="13438" t="7766"/>
          <a:stretch/>
        </p:blipFill>
        <p:spPr>
          <a:xfrm>
            <a:off x="-301" y="0"/>
            <a:ext cx="9144302" cy="4744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sky with clouds&#10;&#10;Description automatically generated" id="195" name="Google Shape;195;p34"/>
          <p:cNvPicPr preferRelativeResize="0"/>
          <p:nvPr/>
        </p:nvPicPr>
        <p:blipFill rotWithShape="1">
          <a:blip r:embed="rId4">
            <a:alphaModFix/>
          </a:blip>
          <a:srcRect b="0" l="0" r="0" t="24823"/>
          <a:stretch/>
        </p:blipFill>
        <p:spPr>
          <a:xfrm rot="10800000">
            <a:off x="-297" y="3765004"/>
            <a:ext cx="9144297" cy="137849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4"/>
          <p:cNvSpPr txBox="1"/>
          <p:nvPr/>
        </p:nvSpPr>
        <p:spPr>
          <a:xfrm>
            <a:off x="470474" y="2435838"/>
            <a:ext cx="41013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42741"/>
              </a:buClr>
              <a:buSzPts val="2400"/>
              <a:buFont typeface="Montserrat"/>
              <a:buNone/>
            </a:pPr>
            <a:r>
              <a:rPr b="1" lang="en-GB" sz="21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rPr>
              <a:t>DNS-OARC 43 </a:t>
            </a:r>
            <a:r>
              <a:rPr lang="en-GB" sz="21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GB" sz="21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2100">
                <a:solidFill>
                  <a:srgbClr val="142741"/>
                </a:solidFill>
                <a:latin typeface="Montserrat"/>
                <a:ea typeface="Montserrat"/>
                <a:cs typeface="Montserrat"/>
                <a:sym typeface="Montserrat"/>
              </a:rPr>
              <a:t>October 26-27, 2024</a:t>
            </a:r>
            <a:endParaRPr sz="1100"/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377" y="4263885"/>
            <a:ext cx="2723454" cy="90696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4"/>
          <p:cNvSpPr txBox="1"/>
          <p:nvPr/>
        </p:nvSpPr>
        <p:spPr>
          <a:xfrm>
            <a:off x="470475" y="1012250"/>
            <a:ext cx="69477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 fontScale="925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b="1" lang="en-GB" sz="3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From DNS to Inbox: </a:t>
            </a:r>
            <a:r>
              <a:rPr b="1" lang="en-GB" sz="3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Exploiting</a:t>
            </a:r>
            <a:r>
              <a:rPr b="1" lang="en-GB" sz="3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dangling DNS for malicious email</a:t>
            </a:r>
            <a:br>
              <a:rPr b="1" i="0" lang="en-GB" sz="3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SubDoMailing | Classes of domains</a:t>
            </a: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271" name="Google Shape;271;p43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72" name="Google Shape;272;p43"/>
          <p:cNvSpPr txBox="1"/>
          <p:nvPr/>
        </p:nvSpPr>
        <p:spPr>
          <a:xfrm>
            <a:off x="470475" y="701750"/>
            <a:ext cx="7736700" cy="4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Victims (dangling CNAME)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CNAME 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target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domains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SPF 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include</a:t>
            </a: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domains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Infrastructure domains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rabicPeriod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Body/payload domains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sky with clouds&#10;&#10;Description automatically generated" id="273" name="Google Shape;273;p43"/>
          <p:cNvPicPr preferRelativeResize="0"/>
          <p:nvPr/>
        </p:nvPicPr>
        <p:blipFill rotWithShape="1">
          <a:blip r:embed="rId4">
            <a:alphaModFix/>
          </a:blip>
          <a:srcRect b="-1916" l="21822" r="23304" t="44701"/>
          <a:stretch/>
        </p:blipFill>
        <p:spPr>
          <a:xfrm rot="10800000">
            <a:off x="-1" y="3937426"/>
            <a:ext cx="9144001" cy="1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1 | Victim domain (dangling CNAME)</a:t>
            </a: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279" name="Google Shape;279;p44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80" name="Google Shape;280;p44"/>
          <p:cNvSpPr txBox="1"/>
          <p:nvPr/>
        </p:nvSpPr>
        <p:spPr>
          <a:xfrm>
            <a:off x="470475" y="701750"/>
            <a:ext cx="7736700" cy="45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Owned by ‘innocent bystanders’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Zone contains CNAME pointing to another domain that no longer exists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Dangling DNS names enable abuse by third parties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If fixed by the domain owner….the scheme falls apart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High profile domain owners at greater risk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sky with clouds&#10;&#10;Description automatically generated" id="281" name="Google Shape;281;p44"/>
          <p:cNvPicPr preferRelativeResize="0"/>
          <p:nvPr/>
        </p:nvPicPr>
        <p:blipFill rotWithShape="1">
          <a:blip r:embed="rId4">
            <a:alphaModFix/>
          </a:blip>
          <a:srcRect b="-1916" l="21822" r="23304" t="44701"/>
          <a:stretch/>
        </p:blipFill>
        <p:spPr>
          <a:xfrm rot="10800000">
            <a:off x="-1" y="3937426"/>
            <a:ext cx="9144001" cy="1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2 | CNAME target domain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287" name="Google Shape;287;p45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88" name="Google Shape;288;p45"/>
          <p:cNvSpPr txBox="1"/>
          <p:nvPr/>
        </p:nvSpPr>
        <p:spPr>
          <a:xfrm>
            <a:off x="470475" y="701750"/>
            <a:ext cx="8785200" cy="4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en-GB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Domain that the dangling CNAME (victim domain) points to. 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en-GB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Actual name &amp; TLD of target domains determined by the dangling entries, so limited options!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●"/>
            </a:pPr>
            <a:r>
              <a:rPr lang="en-GB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Two main variants: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○"/>
            </a:pPr>
            <a:r>
              <a:rPr lang="en-GB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External services expired domains (e.g. discontinued products)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Char char="○"/>
            </a:pPr>
            <a:r>
              <a:rPr lang="en-GB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Typos of legitimate targets</a:t>
            </a: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sky with clouds&#10;&#10;Description automatically generated" id="289" name="Google Shape;289;p45"/>
          <p:cNvPicPr preferRelativeResize="0"/>
          <p:nvPr/>
        </p:nvPicPr>
        <p:blipFill rotWithShape="1">
          <a:blip r:embed="rId4">
            <a:alphaModFix/>
          </a:blip>
          <a:srcRect b="-1916" l="21822" r="23304" t="44701"/>
          <a:stretch/>
        </p:blipFill>
        <p:spPr>
          <a:xfrm rot="10800000">
            <a:off x="-1" y="3937426"/>
            <a:ext cx="9144001" cy="1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Example | CNAME target domain 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295" name="Google Shape;295;p46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96" name="Google Shape;296;p46"/>
          <p:cNvSpPr txBox="1"/>
          <p:nvPr/>
        </p:nvSpPr>
        <p:spPr>
          <a:xfrm>
            <a:off x="470475" y="1230300"/>
            <a:ext cx="8785200" cy="3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1464D"/>
              </a:buClr>
              <a:buSzPts val="1600"/>
              <a:buFont typeface="Montserrat"/>
              <a:buChar char="●"/>
            </a:pPr>
            <a:r>
              <a:rPr b="1" lang="en-GB" sz="1600">
                <a:solidFill>
                  <a:srgbClr val="3F4350"/>
                </a:solidFill>
                <a:latin typeface="Montserrat"/>
                <a:ea typeface="Montserrat"/>
                <a:cs typeface="Montserrat"/>
                <a:sym typeface="Montserrat"/>
              </a:rPr>
              <a:t>victim-domain.example.com  3600  IN    CNAME </a:t>
            </a:r>
            <a:r>
              <a:rPr b="1"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a3erp-nominacloud.com</a:t>
            </a:r>
            <a:br>
              <a:rPr lang="en-GB" sz="1600">
                <a:solidFill>
                  <a:srgbClr val="41464D"/>
                </a:solidFill>
                <a:highlight>
                  <a:srgbClr val="FFD800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41464D"/>
              </a:solidFill>
              <a:highlight>
                <a:srgbClr val="FFD8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64D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a3erp-nominacloud.com.  172800  IN      NS      054.a3erp-nominacloud.com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a3erp-nominacloud.com.  172800  IN      NS      372.a3erp-nominacloud.com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4146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64D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054.a3erp-nominacloud.com.  3600    IN      A       216.22.11.204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4146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64D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372.a3erp-nominacloud.com.  3600    IN      A       66.63.160.161</a:t>
            </a:r>
            <a:endParaRPr sz="1600">
              <a:solidFill>
                <a:srgbClr val="4146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46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7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3 | SPF include domain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302" name="Google Shape;302;p47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03" name="Google Shape;303;p47"/>
          <p:cNvSpPr txBox="1"/>
          <p:nvPr/>
        </p:nvSpPr>
        <p:spPr>
          <a:xfrm>
            <a:off x="470475" y="701750"/>
            <a:ext cx="7736700" cy="5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Included in CNAME target domains to: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○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expand the available space in SPF records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○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make management easier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Observed containing the live infrastructure (sending IPs) of attackers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 for active reconnaissance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sky with clouds&#10;&#10;Description automatically generated" id="304" name="Google Shape;304;p47"/>
          <p:cNvPicPr preferRelativeResize="0"/>
          <p:nvPr/>
        </p:nvPicPr>
        <p:blipFill rotWithShape="1">
          <a:blip r:embed="rId4">
            <a:alphaModFix/>
          </a:blip>
          <a:srcRect b="-1916" l="21822" r="23304" t="44701"/>
          <a:stretch/>
        </p:blipFill>
        <p:spPr>
          <a:xfrm rot="10800000">
            <a:off x="-1" y="3937426"/>
            <a:ext cx="9144001" cy="1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8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</a:t>
            </a:r>
            <a:r>
              <a:rPr lang="en-GB">
                <a:solidFill>
                  <a:schemeClr val="lt1"/>
                </a:solidFill>
                <a:highlight>
                  <a:schemeClr val="dk1"/>
                </a:highlight>
              </a:rPr>
              <a:t> Example</a:t>
            </a: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| SPF include domain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310" name="Google Shape;310;p48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11" name="Google Shape;311;p48"/>
          <p:cNvSpPr txBox="1"/>
          <p:nvPr/>
        </p:nvSpPr>
        <p:spPr>
          <a:xfrm>
            <a:off x="470475" y="701750"/>
            <a:ext cx="7736700" cy="25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48"/>
          <p:cNvSpPr txBox="1"/>
          <p:nvPr/>
        </p:nvSpPr>
        <p:spPr>
          <a:xfrm>
            <a:off x="470475" y="1031325"/>
            <a:ext cx="8394000" cy="4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1464D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Example: a3erp-nominacloud.com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4146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64D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"v=spf1 include:nicefood.us.com include:jobfinder.us.com include:healthy.de.com include:basket.de.com include:business2.me include:2ad.me -all"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4146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64D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Same for: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1paket.net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galasport.net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ipv4-brasil.com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m2imb.com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martizcx.com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ntgmail.net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>
              <a:solidFill>
                <a:srgbClr val="4146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4 | Infrastructure domain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318" name="Google Shape;318;p49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19" name="Google Shape;319;p49"/>
          <p:cNvSpPr txBox="1"/>
          <p:nvPr/>
        </p:nvSpPr>
        <p:spPr>
          <a:xfrm>
            <a:off x="470475" y="701750"/>
            <a:ext cx="7736700" cy="4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Any other domains used by attacker to conduct campaigns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rDNS for sending IPs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DKIM signing (d=)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sky with clouds&#10;&#10;Description automatically generated" id="320" name="Google Shape;320;p49"/>
          <p:cNvPicPr preferRelativeResize="0"/>
          <p:nvPr/>
        </p:nvPicPr>
        <p:blipFill rotWithShape="1">
          <a:blip r:embed="rId4">
            <a:alphaModFix/>
          </a:blip>
          <a:srcRect b="-1916" l="21822" r="23304" t="44701"/>
          <a:stretch/>
        </p:blipFill>
        <p:spPr>
          <a:xfrm rot="10800000">
            <a:off x="-1" y="3937426"/>
            <a:ext cx="9144001" cy="1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0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</a:t>
            </a:r>
            <a:r>
              <a:rPr lang="en-GB">
                <a:solidFill>
                  <a:schemeClr val="lt1"/>
                </a:solidFill>
                <a:highlight>
                  <a:schemeClr val="dk1"/>
                </a:highlight>
              </a:rPr>
              <a:t> Example</a:t>
            </a: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| Infrastructure domains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326" name="Google Shape;326;p50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27" name="Google Shape;327;p50"/>
          <p:cNvSpPr txBox="1"/>
          <p:nvPr/>
        </p:nvSpPr>
        <p:spPr>
          <a:xfrm>
            <a:off x="470475" y="936750"/>
            <a:ext cx="7736700" cy="3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1464D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Example rDNS domains used/owned by actor: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74.48.156.67  cytivalifesciences.me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74.48.156.68  grow4.me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74.48.156.69  larrysherwood.me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74.48.156.70  karabakh.me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74.48.161.103  canyoututor.me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74.48.161.104  profitability.me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74.48.161.105  tossing.me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4146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64D"/>
              </a:buClr>
              <a:buSzPts val="1600"/>
              <a:buFont typeface="Montserrat"/>
              <a:buChar char="●"/>
            </a:pP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But also: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74.48.151.242  only-slocate.iodesign.me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74.48.151.243  cordial-cdpd.iodesign.me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74.48.151.244  demerit-dod.iodesign.me</a:t>
            </a:r>
            <a:b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600">
                <a:solidFill>
                  <a:srgbClr val="41464D"/>
                </a:solidFill>
                <a:latin typeface="Montserrat"/>
                <a:ea typeface="Montserrat"/>
                <a:cs typeface="Montserrat"/>
                <a:sym typeface="Montserrat"/>
              </a:rPr>
              <a:t> 74.48.151.245  iodesign.me</a:t>
            </a:r>
            <a:endParaRPr sz="1600">
              <a:solidFill>
                <a:srgbClr val="4146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1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5 | Payload domain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333" name="Google Shape;333;p51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34" name="Google Shape;334;p51"/>
          <p:cNvSpPr txBox="1"/>
          <p:nvPr/>
        </p:nvSpPr>
        <p:spPr>
          <a:xfrm>
            <a:off x="470475" y="701750"/>
            <a:ext cx="77367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Included in the body/payload of emails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be third party owned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Can be an abused resource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sky with clouds&#10;&#10;Description automatically generated" id="335" name="Google Shape;335;p51"/>
          <p:cNvPicPr preferRelativeResize="0"/>
          <p:nvPr/>
        </p:nvPicPr>
        <p:blipFill rotWithShape="1">
          <a:blip r:embed="rId4">
            <a:alphaModFix/>
          </a:blip>
          <a:srcRect b="-1916" l="21822" r="23304" t="44701"/>
          <a:stretch/>
        </p:blipFill>
        <p:spPr>
          <a:xfrm rot="10800000">
            <a:off x="-1" y="3937426"/>
            <a:ext cx="9144001" cy="1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/>
          <p:nvPr/>
        </p:nvSpPr>
        <p:spPr>
          <a:xfrm>
            <a:off x="2902577" y="5578811"/>
            <a:ext cx="3318600" cy="13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"/>
              <a:buNone/>
            </a:pPr>
            <a:r>
              <a:rPr b="1" i="0" lang="en-GB" sz="5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25 years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</a:pPr>
            <a:r>
              <a:rPr b="0" i="0" lang="en-GB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the industry</a:t>
            </a:r>
            <a:endParaRPr sz="1100"/>
          </a:p>
        </p:txBody>
      </p:sp>
      <p:pic>
        <p:nvPicPr>
          <p:cNvPr id="342" name="Google Shape;34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3033" y="4263885"/>
            <a:ext cx="2723454" cy="90696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2"/>
          <p:cNvSpPr/>
          <p:nvPr/>
        </p:nvSpPr>
        <p:spPr>
          <a:xfrm>
            <a:off x="0" y="2218200"/>
            <a:ext cx="9144000" cy="707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4" name="Google Shape;3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963" y="2361688"/>
            <a:ext cx="7614075" cy="4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small scratches&#10;&#10;Description automatically generated with medium confidence" id="203" name="Google Shape;20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399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 txBox="1"/>
          <p:nvPr>
            <p:ph type="title"/>
          </p:nvPr>
        </p:nvSpPr>
        <p:spPr>
          <a:xfrm>
            <a:off x="470475" y="393300"/>
            <a:ext cx="47652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Meet the speaker</a:t>
            </a:r>
            <a:endParaRPr b="0" sz="3600"/>
          </a:p>
        </p:txBody>
      </p:sp>
      <p:sp>
        <p:nvSpPr>
          <p:cNvPr id="205" name="Google Shape;205;p35"/>
          <p:cNvSpPr txBox="1"/>
          <p:nvPr/>
        </p:nvSpPr>
        <p:spPr>
          <a:xfrm>
            <a:off x="2567336" y="1476973"/>
            <a:ext cx="194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1427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5"/>
          <p:cNvSpPr txBox="1"/>
          <p:nvPr/>
        </p:nvSpPr>
        <p:spPr>
          <a:xfrm>
            <a:off x="498686" y="1476973"/>
            <a:ext cx="194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1427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5"/>
          <p:cNvSpPr txBox="1"/>
          <p:nvPr/>
        </p:nvSpPr>
        <p:spPr>
          <a:xfrm>
            <a:off x="3203775" y="4121756"/>
            <a:ext cx="2736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Carel Bitter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Head of Data, Spamhaus</a:t>
            </a:r>
            <a:r>
              <a:rPr lang="en-GB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   </a:t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8" name="Google Shape;20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8212" y="905600"/>
            <a:ext cx="2947725" cy="295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"/>
          <p:cNvSpPr txBox="1"/>
          <p:nvPr/>
        </p:nvSpPr>
        <p:spPr>
          <a:xfrm>
            <a:off x="2539118" y="1487304"/>
            <a:ext cx="194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1427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3"/>
          <p:cNvSpPr txBox="1"/>
          <p:nvPr>
            <p:ph idx="12" type="sldNum"/>
          </p:nvPr>
        </p:nvSpPr>
        <p:spPr>
          <a:xfrm>
            <a:off x="8370596" y="47497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-GB" sz="1100">
                <a:solidFill>
                  <a:schemeClr val="lt1"/>
                </a:solidFill>
              </a:rPr>
              <a:t>‹#›</a:t>
            </a:fld>
            <a:endParaRPr b="1" sz="1100">
              <a:solidFill>
                <a:schemeClr val="lt1"/>
              </a:solidFill>
            </a:endParaRPr>
          </a:p>
        </p:txBody>
      </p:sp>
      <p:sp>
        <p:nvSpPr>
          <p:cNvPr id="351" name="Google Shape;351;p53"/>
          <p:cNvSpPr txBox="1"/>
          <p:nvPr/>
        </p:nvSpPr>
        <p:spPr>
          <a:xfrm>
            <a:off x="470475" y="1059525"/>
            <a:ext cx="8453100" cy="3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Victim domain</a:t>
            </a:r>
            <a:b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5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autorigoldi.it.</a:t>
            </a:r>
            <a:br>
              <a:rPr lang="en-GB" sz="15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sz="15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CNAME</a:t>
            </a:r>
            <a:b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5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skoda.autorigoldi.it.		3600	IN  	CNAME   hub.dealerskoda.com.</a:t>
            </a:r>
            <a:br>
              <a:rPr lang="en-GB" sz="15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en-GB" sz="15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hub.dealerskoda.com.	3600	IN  	CNAME   dealerskoda.com.</a:t>
            </a:r>
            <a:br>
              <a:rPr lang="en-GB" sz="15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sz="15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CNAME target</a:t>
            </a:r>
            <a:b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5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dealerskoda.com.    	3600	IN  	TXT 	"v=spf1 include:nicefood.us.com include:jobfinder.us.com include:healthy.de.com include:basket.de.com -all"</a:t>
            </a:r>
            <a:endParaRPr sz="15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2" name="Google Shape;352;p53"/>
          <p:cNvSpPr txBox="1"/>
          <p:nvPr>
            <p:ph type="title"/>
          </p:nvPr>
        </p:nvSpPr>
        <p:spPr>
          <a:xfrm>
            <a:off x="470475" y="393300"/>
            <a:ext cx="79926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SubDoMailing Campaign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/>
          <p:nvPr/>
        </p:nvSpPr>
        <p:spPr>
          <a:xfrm>
            <a:off x="2539118" y="1487304"/>
            <a:ext cx="194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1427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4"/>
          <p:cNvSpPr txBox="1"/>
          <p:nvPr>
            <p:ph type="title"/>
          </p:nvPr>
        </p:nvSpPr>
        <p:spPr>
          <a:xfrm>
            <a:off x="470475" y="393300"/>
            <a:ext cx="75213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lt2"/>
                </a:solidFill>
              </a:rPr>
              <a:t>SubDoMailing campaign 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59" name="Google Shape;359;p54"/>
          <p:cNvSpPr txBox="1"/>
          <p:nvPr>
            <p:ph idx="12" type="sldNum"/>
          </p:nvPr>
        </p:nvSpPr>
        <p:spPr>
          <a:xfrm>
            <a:off x="8370596" y="47497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-GB" sz="1100">
                <a:solidFill>
                  <a:schemeClr val="lt1"/>
                </a:solidFill>
              </a:rPr>
              <a:t>‹#›</a:t>
            </a:fld>
            <a:endParaRPr b="1" sz="1100">
              <a:solidFill>
                <a:schemeClr val="lt1"/>
              </a:solidFill>
            </a:endParaRPr>
          </a:p>
        </p:txBody>
      </p:sp>
      <p:sp>
        <p:nvSpPr>
          <p:cNvPr id="360" name="Google Shape;360;p54"/>
          <p:cNvSpPr txBox="1"/>
          <p:nvPr/>
        </p:nvSpPr>
        <p:spPr>
          <a:xfrm>
            <a:off x="419250" y="1211725"/>
            <a:ext cx="8770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br>
              <a:rPr lang="en-GB" sz="12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2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nicefood.us.com.    	3600	IN  	TXT 	"v=spf1 ip4:194.54.184.139 ip4:194.54.184.140 ip4:194.54.184.141 ip4:194.54.184.142 ip4:194.54.184.143 ip4:194.54.184.152 ip4:194.54.184.153 ip4:198.27.110.66 ip4:198.27.110.75 ip4:149.56.204.126 ip4:198.27.110.69 ip4:198.27.110.72 ip4:198.27.110.74 ip4:83" ".136.49.57 ip4:83.136.49.59 ip4:83.136.49.61 ip4:83.136.49.62 ip4:83.136.49.36 ip4:83.136.49.38 ip4:148.135.102.5 ip4:148.135.102.7 ip4:148.135.102.8 ip4:148.135.102.9 ip4:148.135.102.10 ip4:148.135.50.135 ip4:148.135.50.153 ip4:148.135.50.154 ip4:148.135" ".50.156 ip4:148.135.50.157 ip4:148.135.50.158 ip4:148.135.50.160 ip4:61.97.250.130 ip4:61.97.250.141 ip4:61.97.250.142 ip4:61.97.250.144 ip4:61.97.250.153 ip4:61.97.250.154 ip4:61.97.250.155 ip4:74.208.165.47 ip4:74.208.211.170 ip4:74.208.235.197 ip4:194." "54.184.90 ip4:194.54.184.92 ip4:194.54.184.93 ip4:194.54.184.94 ip4:194.54.184.95 ip4:185.112.82.80 ip4:185.112.82.81 ip4:185.112.82.82 ip4:185.112.82.83 ip4:185.112.82.84 ip4:69.61.104.64 ip4:69.61.104.65 ip4:69.61.104.66 ip4:69.61.104.67 ip4:69.61.104.6" "8 ip4:81.7.3.72 ip4:81.7.3.222 ip4:81.7.3.223 ip4:81.7.3.224 ip4:81.7.3.226 ip4:148.135.33.58 ip4:148.135.33.59 ip4:148.135.33.60 ip4:148.135.33.61 ip4:148.135.33.62 -all"</a:t>
            </a:r>
            <a:endParaRPr sz="12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54"/>
          <p:cNvSpPr txBox="1"/>
          <p:nvPr/>
        </p:nvSpPr>
        <p:spPr>
          <a:xfrm>
            <a:off x="470475" y="994700"/>
            <a:ext cx="417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SPF payload domain</a:t>
            </a:r>
            <a:endParaRPr sz="2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5"/>
          <p:cNvSpPr txBox="1"/>
          <p:nvPr/>
        </p:nvSpPr>
        <p:spPr>
          <a:xfrm>
            <a:off x="2902577" y="5578811"/>
            <a:ext cx="3318600" cy="13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"/>
              <a:buNone/>
            </a:pPr>
            <a:r>
              <a:rPr b="1" i="0" lang="en-GB" sz="5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25 years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</a:pPr>
            <a:r>
              <a:rPr b="0" i="0" lang="en-GB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the industry</a:t>
            </a:r>
            <a:endParaRPr sz="1100"/>
          </a:p>
        </p:txBody>
      </p:sp>
      <p:pic>
        <p:nvPicPr>
          <p:cNvPr id="368" name="Google Shape;368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3033" y="4263885"/>
            <a:ext cx="2723454" cy="90696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5"/>
          <p:cNvSpPr/>
          <p:nvPr/>
        </p:nvSpPr>
        <p:spPr>
          <a:xfrm>
            <a:off x="0" y="2218200"/>
            <a:ext cx="9144000" cy="707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5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9075" y="2371650"/>
            <a:ext cx="6945848" cy="4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What are they mailing?</a:t>
            </a: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377" name="Google Shape;377;p56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378" name="Google Shape;37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6725" y="209150"/>
            <a:ext cx="2710425" cy="47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6"/>
          <p:cNvSpPr txBox="1"/>
          <p:nvPr/>
        </p:nvSpPr>
        <p:spPr>
          <a:xfrm>
            <a:off x="308875" y="1740600"/>
            <a:ext cx="4595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Car insurance spam!</a:t>
            </a:r>
            <a:endParaRPr b="1" sz="4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7"/>
          <p:cNvSpPr txBox="1"/>
          <p:nvPr/>
        </p:nvSpPr>
        <p:spPr>
          <a:xfrm>
            <a:off x="2539118" y="1487304"/>
            <a:ext cx="194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1427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7"/>
          <p:cNvSpPr txBox="1"/>
          <p:nvPr>
            <p:ph idx="12" type="sldNum"/>
          </p:nvPr>
        </p:nvSpPr>
        <p:spPr>
          <a:xfrm>
            <a:off x="8370596" y="47497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-GB" sz="1100">
                <a:solidFill>
                  <a:schemeClr val="lt1"/>
                </a:solidFill>
              </a:rPr>
              <a:t>‹#›</a:t>
            </a:fld>
            <a:endParaRPr b="1" sz="1100">
              <a:solidFill>
                <a:schemeClr val="lt1"/>
              </a:solidFill>
            </a:endParaRPr>
          </a:p>
        </p:txBody>
      </p:sp>
      <p:sp>
        <p:nvSpPr>
          <p:cNvPr id="386" name="Google Shape;386;p57"/>
          <p:cNvSpPr txBox="1"/>
          <p:nvPr>
            <p:ph type="title"/>
          </p:nvPr>
        </p:nvSpPr>
        <p:spPr>
          <a:xfrm>
            <a:off x="470475" y="393300"/>
            <a:ext cx="70686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What are they mailing?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387" name="Google Shape;387;p57"/>
          <p:cNvSpPr txBox="1"/>
          <p:nvPr/>
        </p:nvSpPr>
        <p:spPr>
          <a:xfrm>
            <a:off x="-549700" y="2110050"/>
            <a:ext cx="6923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I feel cheated…</a:t>
            </a:r>
            <a:endParaRPr b="1" sz="4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8" name="Google Shape;38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3887" y="928775"/>
            <a:ext cx="3071524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8"/>
          <p:cNvSpPr txBox="1"/>
          <p:nvPr/>
        </p:nvSpPr>
        <p:spPr>
          <a:xfrm>
            <a:off x="2539118" y="1487304"/>
            <a:ext cx="194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1427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8"/>
          <p:cNvSpPr txBox="1"/>
          <p:nvPr>
            <p:ph idx="12" type="sldNum"/>
          </p:nvPr>
        </p:nvSpPr>
        <p:spPr>
          <a:xfrm>
            <a:off x="8370596" y="47497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-GB" sz="1100">
                <a:solidFill>
                  <a:schemeClr val="lt1"/>
                </a:solidFill>
              </a:rPr>
              <a:t>‹#›</a:t>
            </a:fld>
            <a:endParaRPr b="1" sz="1100">
              <a:solidFill>
                <a:schemeClr val="lt1"/>
              </a:solidFill>
            </a:endParaRPr>
          </a:p>
        </p:txBody>
      </p:sp>
      <p:sp>
        <p:nvSpPr>
          <p:cNvPr id="395" name="Google Shape;395;p58"/>
          <p:cNvSpPr txBox="1"/>
          <p:nvPr>
            <p:ph type="title"/>
          </p:nvPr>
        </p:nvSpPr>
        <p:spPr>
          <a:xfrm>
            <a:off x="470475" y="393300"/>
            <a:ext cx="70686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1"/>
                </a:highlight>
              </a:rPr>
              <a:t>I feel cheated…</a:t>
            </a: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pic>
        <p:nvPicPr>
          <p:cNvPr id="396" name="Google Shape;39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3887" y="928775"/>
            <a:ext cx="3071524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8"/>
          <p:cNvSpPr txBox="1"/>
          <p:nvPr/>
        </p:nvSpPr>
        <p:spPr>
          <a:xfrm>
            <a:off x="758450" y="1582250"/>
            <a:ext cx="43851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Not</a:t>
            </a: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 cool malspam campaign…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 super targeted phishing…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lang="en-GB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an attack targeting the business that owns the exploited domain, but…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398" name="Google Shape;39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325" y="1668250"/>
            <a:ext cx="196123" cy="2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325" y="2182588"/>
            <a:ext cx="196123" cy="28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325" y="2696913"/>
            <a:ext cx="196123" cy="2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9"/>
          <p:cNvSpPr txBox="1"/>
          <p:nvPr/>
        </p:nvSpPr>
        <p:spPr>
          <a:xfrm>
            <a:off x="2539118" y="1487304"/>
            <a:ext cx="194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1427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9"/>
          <p:cNvSpPr txBox="1"/>
          <p:nvPr>
            <p:ph idx="12" type="sldNum"/>
          </p:nvPr>
        </p:nvSpPr>
        <p:spPr>
          <a:xfrm>
            <a:off x="8370596" y="47497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-GB" sz="1100">
                <a:solidFill>
                  <a:schemeClr val="lt1"/>
                </a:solidFill>
              </a:rPr>
              <a:t>‹#›</a:t>
            </a:fld>
            <a:endParaRPr b="1" sz="1100">
              <a:solidFill>
                <a:schemeClr val="lt1"/>
              </a:solidFill>
            </a:endParaRPr>
          </a:p>
        </p:txBody>
      </p:sp>
      <p:sp>
        <p:nvSpPr>
          <p:cNvPr id="407" name="Google Shape;407;p59"/>
          <p:cNvSpPr txBox="1"/>
          <p:nvPr/>
        </p:nvSpPr>
        <p:spPr>
          <a:xfrm>
            <a:off x="1110150" y="1709850"/>
            <a:ext cx="6923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…..this </a:t>
            </a:r>
            <a:r>
              <a:rPr b="1" i="1" lang="en-GB" sz="4000">
                <a:solidFill>
                  <a:srgbClr val="FFD800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r>
              <a:rPr b="1" lang="en-GB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still have happened! 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0"/>
          <p:cNvSpPr txBox="1"/>
          <p:nvPr/>
        </p:nvSpPr>
        <p:spPr>
          <a:xfrm>
            <a:off x="2902577" y="5578811"/>
            <a:ext cx="3318600" cy="13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"/>
              <a:buNone/>
            </a:pPr>
            <a:r>
              <a:rPr b="1" i="0" lang="en-GB" sz="5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25 years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</a:pPr>
            <a:r>
              <a:rPr b="0" i="0" lang="en-GB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the industry</a:t>
            </a:r>
            <a:endParaRPr sz="1100"/>
          </a:p>
        </p:txBody>
      </p:sp>
      <p:pic>
        <p:nvPicPr>
          <p:cNvPr id="414" name="Google Shape;41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3033" y="4263885"/>
            <a:ext cx="2723454" cy="90696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0"/>
          <p:cNvSpPr/>
          <p:nvPr/>
        </p:nvSpPr>
        <p:spPr>
          <a:xfrm>
            <a:off x="0" y="2218200"/>
            <a:ext cx="9144000" cy="707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6" name="Google Shape;416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63" y="2310163"/>
            <a:ext cx="7122276" cy="52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 txBox="1"/>
          <p:nvPr>
            <p:ph type="title"/>
          </p:nvPr>
        </p:nvSpPr>
        <p:spPr>
          <a:xfrm>
            <a:off x="470475" y="393300"/>
            <a:ext cx="5738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What can we do?</a:t>
            </a: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422" name="Google Shape;422;p61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23" name="Google Shape;423;p61"/>
          <p:cNvSpPr txBox="1"/>
          <p:nvPr/>
        </p:nvSpPr>
        <p:spPr>
          <a:xfrm>
            <a:off x="470475" y="1006550"/>
            <a:ext cx="77367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Delete deprecated entries from DNS zone files.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DKIM alignment is a good idea.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Watch this closely - it’s a TTP, so not limited to a single actor.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sky with clouds&#10;&#10;Description automatically generated" id="424" name="Google Shape;424;p61"/>
          <p:cNvPicPr preferRelativeResize="0"/>
          <p:nvPr/>
        </p:nvPicPr>
        <p:blipFill rotWithShape="1">
          <a:blip r:embed="rId4">
            <a:alphaModFix/>
          </a:blip>
          <a:srcRect b="-1916" l="21822" r="23304" t="44701"/>
          <a:stretch/>
        </p:blipFill>
        <p:spPr>
          <a:xfrm rot="10800000">
            <a:off x="-1" y="3937426"/>
            <a:ext cx="9144001" cy="1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small scratches&#10;&#10;Description automatically generated with medium confidence" id="429" name="Google Shape;42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914399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62"/>
          <p:cNvSpPr txBox="1"/>
          <p:nvPr>
            <p:ph type="title"/>
          </p:nvPr>
        </p:nvSpPr>
        <p:spPr>
          <a:xfrm>
            <a:off x="470473" y="393293"/>
            <a:ext cx="71430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Learn more - get in contact</a:t>
            </a:r>
            <a:endParaRPr/>
          </a:p>
        </p:txBody>
      </p:sp>
      <p:sp>
        <p:nvSpPr>
          <p:cNvPr id="431" name="Google Shape;431;p62"/>
          <p:cNvSpPr txBox="1"/>
          <p:nvPr/>
        </p:nvSpPr>
        <p:spPr>
          <a:xfrm>
            <a:off x="3107800" y="1504850"/>
            <a:ext cx="28554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Carel Bitter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Head of Data</a:t>
            </a:r>
            <a:r>
              <a:rPr lang="en-GB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Spamhaus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      </a:t>
            </a: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carel</a:t>
            </a:r>
            <a:r>
              <a:rPr lang="en-GB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@s</a:t>
            </a: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</a:t>
            </a:r>
            <a:r>
              <a:rPr lang="en-GB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mhaus.com</a:t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inkedin Logo PNG, Linkedin Logo Transparent Background - FreeIconsPNG" id="432" name="Google Shape;432;p62"/>
          <p:cNvPicPr preferRelativeResize="0"/>
          <p:nvPr/>
        </p:nvPicPr>
        <p:blipFill rotWithShape="1">
          <a:blip r:embed="rId4">
            <a:alphaModFix/>
          </a:blip>
          <a:srcRect b="33089" l="63773" r="12530" t="33290"/>
          <a:stretch/>
        </p:blipFill>
        <p:spPr>
          <a:xfrm>
            <a:off x="3168570" y="2497704"/>
            <a:ext cx="390647" cy="415688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62"/>
          <p:cNvSpPr txBox="1"/>
          <p:nvPr/>
        </p:nvSpPr>
        <p:spPr>
          <a:xfrm>
            <a:off x="3654707" y="2567048"/>
            <a:ext cx="4045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https://www.linkedin.com/in/</a:t>
            </a: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carelb</a:t>
            </a:r>
            <a:r>
              <a:rPr lang="en-GB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endParaRPr sz="1100"/>
          </a:p>
        </p:txBody>
      </p:sp>
      <p:pic>
        <p:nvPicPr>
          <p:cNvPr descr="A white envelope with a black background&#10;&#10;Description automatically generated" id="434" name="Google Shape;434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2241" y="2096757"/>
            <a:ext cx="443307" cy="35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03033" y="4263885"/>
            <a:ext cx="2723454" cy="90696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2"/>
          <p:cNvSpPr txBox="1"/>
          <p:nvPr/>
        </p:nvSpPr>
        <p:spPr>
          <a:xfrm>
            <a:off x="3654707" y="3014241"/>
            <a:ext cx="4575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https://www.spamhaus.org</a:t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7" name="Google Shape;437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68570" y="2958587"/>
            <a:ext cx="390647" cy="37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125" y="1447813"/>
            <a:ext cx="2097749" cy="210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/>
          <p:nvPr/>
        </p:nvSpPr>
        <p:spPr>
          <a:xfrm>
            <a:off x="470475" y="1232663"/>
            <a:ext cx="60021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98450" lvl="0" marL="34290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ontserrat"/>
              <a:buAutoNum type="arabicPeriod"/>
            </a:pPr>
            <a:r>
              <a:rPr lang="en-GB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is dangling DNS?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34290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ontserrat"/>
              <a:buAutoNum type="arabicPeriod"/>
            </a:pPr>
            <a:r>
              <a:rPr lang="en-GB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Introduction to SubDoMailing?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34290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ontserrat"/>
              <a:buAutoNum type="arabicPeriod"/>
            </a:pPr>
            <a:r>
              <a:rPr lang="en-GB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Case Study: SubDoMailing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34290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ontserrat"/>
              <a:buAutoNum type="arabicPeriod"/>
            </a:pPr>
            <a:r>
              <a:rPr lang="en-GB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are they mailing?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342900" marR="0" rtl="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Montserrat"/>
              <a:buAutoNum type="arabicPeriod"/>
            </a:pPr>
            <a:r>
              <a:rPr lang="en-GB" sz="2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Recommendations</a:t>
            </a:r>
            <a:endParaRPr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36"/>
          <p:cNvSpPr txBox="1"/>
          <p:nvPr>
            <p:ph type="title"/>
          </p:nvPr>
        </p:nvSpPr>
        <p:spPr>
          <a:xfrm>
            <a:off x="470476" y="412538"/>
            <a:ext cx="6414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What we’ll cover</a:t>
            </a:r>
            <a:endParaRPr b="0" sz="3600"/>
          </a:p>
        </p:txBody>
      </p:sp>
      <p:pic>
        <p:nvPicPr>
          <p:cNvPr id="215" name="Google Shape;21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3033" y="4263885"/>
            <a:ext cx="2723454" cy="906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/>
          <p:nvPr/>
        </p:nvSpPr>
        <p:spPr>
          <a:xfrm>
            <a:off x="2902577" y="5578811"/>
            <a:ext cx="3318600" cy="13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"/>
              <a:buNone/>
            </a:pPr>
            <a:r>
              <a:rPr b="1" i="0" lang="en-GB" sz="5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25 years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</a:pPr>
            <a:r>
              <a:rPr b="0" i="0" lang="en-GB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the industry</a:t>
            </a:r>
            <a:endParaRPr sz="1100"/>
          </a:p>
        </p:txBody>
      </p:sp>
      <p:pic>
        <p:nvPicPr>
          <p:cNvPr id="222" name="Google Shape;22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3033" y="4263885"/>
            <a:ext cx="2723454" cy="90696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7"/>
          <p:cNvSpPr/>
          <p:nvPr/>
        </p:nvSpPr>
        <p:spPr>
          <a:xfrm>
            <a:off x="0" y="2218200"/>
            <a:ext cx="9144000" cy="707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700" y="2335850"/>
            <a:ext cx="7668598" cy="4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dk1"/>
            </a:gs>
            <a:gs pos="84000">
              <a:schemeClr val="accent6"/>
            </a:gs>
            <a:gs pos="100000">
              <a:schemeClr val="accent6"/>
            </a:gs>
          </a:gsLst>
          <a:lin ang="5400012" scaled="0"/>
        </a:gra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/>
        </p:nvSpPr>
        <p:spPr>
          <a:xfrm>
            <a:off x="2539118" y="1487304"/>
            <a:ext cx="194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t/>
            </a:r>
            <a:endParaRPr b="0" i="0" sz="1400" u="none" cap="none" strike="noStrike">
              <a:solidFill>
                <a:srgbClr val="1427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8"/>
          <p:cNvSpPr txBox="1"/>
          <p:nvPr>
            <p:ph idx="12" type="sldNum"/>
          </p:nvPr>
        </p:nvSpPr>
        <p:spPr>
          <a:xfrm>
            <a:off x="8370596" y="474975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b="1" lang="en-GB" sz="1100">
                <a:solidFill>
                  <a:schemeClr val="lt1"/>
                </a:solidFill>
              </a:rPr>
              <a:t>‹#›</a:t>
            </a:fld>
            <a:endParaRPr b="1" sz="1100">
              <a:solidFill>
                <a:schemeClr val="lt1"/>
              </a:solidFill>
            </a:endParaRPr>
          </a:p>
        </p:txBody>
      </p:sp>
      <p:sp>
        <p:nvSpPr>
          <p:cNvPr id="231" name="Google Shape;231;p38"/>
          <p:cNvSpPr txBox="1"/>
          <p:nvPr>
            <p:ph type="title"/>
          </p:nvPr>
        </p:nvSpPr>
        <p:spPr>
          <a:xfrm>
            <a:off x="470475" y="393300"/>
            <a:ext cx="75213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lt2"/>
                </a:solidFill>
              </a:rPr>
              <a:t>What is dangling DNS? 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32" name="Google Shape;232;p38"/>
          <p:cNvSpPr txBox="1"/>
          <p:nvPr/>
        </p:nvSpPr>
        <p:spPr>
          <a:xfrm>
            <a:off x="514650" y="1648200"/>
            <a:ext cx="8114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lang="en-GB" sz="3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Misconfigured</a:t>
            </a:r>
            <a:r>
              <a:rPr b="1" lang="en-GB" sz="3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DNS records</a:t>
            </a:r>
            <a:r>
              <a:rPr b="1" lang="en-GB" sz="36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that point to </a:t>
            </a:r>
            <a:r>
              <a:rPr b="1" lang="en-GB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non-existent or expired services.”</a:t>
            </a:r>
            <a:endParaRPr b="1"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>
            <a:off x="470474" y="393300"/>
            <a:ext cx="51864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Exploiting dangling DNS records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238" name="Google Shape;238;p39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39" name="Google Shape;239;p39"/>
          <p:cNvSpPr txBox="1"/>
          <p:nvPr/>
        </p:nvSpPr>
        <p:spPr>
          <a:xfrm>
            <a:off x="470475" y="701750"/>
            <a:ext cx="7316400" cy="3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Leaving DNS records in a zone that is no longer used leaves domain name owners vulnerable to various forms of abuse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Common with CNAME records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Due to decommissioned external services (and typos)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Zone files often seem to be a one way street ;)</a:t>
            </a:r>
            <a:endParaRPr b="1" sz="18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sky with clouds&#10;&#10;Description automatically generated" id="240" name="Google Shape;240;p39"/>
          <p:cNvPicPr preferRelativeResize="0"/>
          <p:nvPr/>
        </p:nvPicPr>
        <p:blipFill rotWithShape="1">
          <a:blip r:embed="rId4">
            <a:alphaModFix/>
          </a:blip>
          <a:srcRect b="-1916" l="21822" r="23304" t="44701"/>
          <a:stretch/>
        </p:blipFill>
        <p:spPr>
          <a:xfrm rot="10800000">
            <a:off x="-1" y="3937426"/>
            <a:ext cx="9144001" cy="1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type="title"/>
          </p:nvPr>
        </p:nvSpPr>
        <p:spPr>
          <a:xfrm>
            <a:off x="470474" y="393300"/>
            <a:ext cx="51864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CNAMES and TEXT records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246" name="Google Shape;246;p40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47" name="Google Shape;247;p40"/>
          <p:cNvSpPr txBox="1"/>
          <p:nvPr/>
        </p:nvSpPr>
        <p:spPr>
          <a:xfrm>
            <a:off x="470475" y="701750"/>
            <a:ext cx="7736700" cy="4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CNAMEs are used to point one domain to another e.g.</a:t>
            </a:r>
            <a:b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800">
                <a:solidFill>
                  <a:srgbClr val="FF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prague.dns-oarc.net -&gt; oarc43.dns-oarc.org</a:t>
            </a:r>
            <a:endParaRPr sz="1800">
              <a:solidFill>
                <a:srgbClr val="FF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By adding a TXT record to the target instead of an A record, </a:t>
            </a:r>
            <a:b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you can publish a SPF record….</a:t>
            </a:r>
            <a:b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…..and use the origin to authenticate emails!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blue sky with clouds&#10;&#10;Description automatically generated" id="248" name="Google Shape;248;p40"/>
          <p:cNvPicPr preferRelativeResize="0"/>
          <p:nvPr/>
        </p:nvPicPr>
        <p:blipFill rotWithShape="1">
          <a:blip r:embed="rId4">
            <a:alphaModFix/>
          </a:blip>
          <a:srcRect b="-1916" l="21822" r="23304" t="44701"/>
          <a:stretch/>
        </p:blipFill>
        <p:spPr>
          <a:xfrm rot="10800000">
            <a:off x="-1" y="3937426"/>
            <a:ext cx="9144001" cy="120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>
            <p:ph type="title"/>
          </p:nvPr>
        </p:nvSpPr>
        <p:spPr>
          <a:xfrm>
            <a:off x="470474" y="393300"/>
            <a:ext cx="51864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highlight>
                  <a:schemeClr val="dk2"/>
                </a:highlight>
              </a:rPr>
              <a:t>Dangling DNS for email </a:t>
            </a:r>
            <a:endParaRPr b="0" sz="3600">
              <a:solidFill>
                <a:schemeClr val="lt1"/>
              </a:solidFill>
              <a:highlight>
                <a:schemeClr val="dk2"/>
              </a:highlight>
            </a:endParaRPr>
          </a:p>
        </p:txBody>
      </p:sp>
      <p:sp>
        <p:nvSpPr>
          <p:cNvPr id="254" name="Google Shape;254;p41"/>
          <p:cNvSpPr txBox="1"/>
          <p:nvPr/>
        </p:nvSpPr>
        <p:spPr>
          <a:xfrm>
            <a:off x="470471" y="1555635"/>
            <a:ext cx="3255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55" name="Google Shape;255;p41"/>
          <p:cNvSpPr txBox="1"/>
          <p:nvPr/>
        </p:nvSpPr>
        <p:spPr>
          <a:xfrm>
            <a:off x="470475" y="701750"/>
            <a:ext cx="77367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1327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6" name="Google Shape;25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763" y="1116800"/>
            <a:ext cx="7596473" cy="351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/>
          <p:nvPr/>
        </p:nvSpPr>
        <p:spPr>
          <a:xfrm>
            <a:off x="2902577" y="5578811"/>
            <a:ext cx="3318600" cy="13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"/>
              <a:buNone/>
            </a:pPr>
            <a:r>
              <a:rPr b="1" i="0" lang="en-GB" sz="5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25 years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</a:pPr>
            <a:r>
              <a:rPr b="0" i="0" lang="en-GB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the industry</a:t>
            </a:r>
            <a:endParaRPr sz="1100"/>
          </a:p>
        </p:txBody>
      </p:sp>
      <p:pic>
        <p:nvPicPr>
          <p:cNvPr id="263" name="Google Shape;26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3033" y="4263885"/>
            <a:ext cx="2723454" cy="90696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2"/>
          <p:cNvSpPr/>
          <p:nvPr/>
        </p:nvSpPr>
        <p:spPr>
          <a:xfrm>
            <a:off x="0" y="2218200"/>
            <a:ext cx="9144000" cy="7071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5" name="Google Shape;26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525" y="2346663"/>
            <a:ext cx="7316951" cy="45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ffice Theme">
  <a:themeElements>
    <a:clrScheme name="Spamhaus">
      <a:dk1>
        <a:srgbClr val="142741"/>
      </a:dk1>
      <a:lt1>
        <a:srgbClr val="FFFFFF"/>
      </a:lt1>
      <a:dk2>
        <a:srgbClr val="142741"/>
      </a:dk2>
      <a:lt2>
        <a:srgbClr val="FFFFFF"/>
      </a:lt2>
      <a:accent1>
        <a:srgbClr val="EEC216"/>
      </a:accent1>
      <a:accent2>
        <a:srgbClr val="1E75DF"/>
      </a:accent2>
      <a:accent3>
        <a:srgbClr val="00858B"/>
      </a:accent3>
      <a:accent4>
        <a:srgbClr val="59ADAD"/>
      </a:accent4>
      <a:accent5>
        <a:srgbClr val="283F65"/>
      </a:accent5>
      <a:accent6>
        <a:srgbClr val="34496F"/>
      </a:accent6>
      <a:hlink>
        <a:srgbClr val="677692"/>
      </a:hlink>
      <a:folHlink>
        <a:srgbClr val="AEB6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