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Lora Medium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Montserrat Black"/>
      <p:bold r:id="rId52"/>
      <p:boldItalic r:id="rId53"/>
    </p:embeddedFont>
    <p:embeddedFont>
      <p:font typeface="Montserrat Medium"/>
      <p:regular r:id="rId54"/>
      <p:bold r:id="rId55"/>
      <p:italic r:id="rId56"/>
      <p:boldItalic r:id="rId57"/>
    </p:embeddedFont>
    <p:embeddedFont>
      <p:font typeface="Lora"/>
      <p:regular r:id="rId58"/>
      <p:bold r:id="rId59"/>
      <p:italic r:id="rId60"/>
      <p:boldItalic r:id="rId61"/>
    </p:embeddedFont>
    <p:embeddedFont>
      <p:font typeface="Old Standard TT"/>
      <p:regular r:id="rId62"/>
      <p:bold r:id="rId63"/>
      <p: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LoraMedium-regular.fntdata"/><Relationship Id="rId43" Type="http://schemas.openxmlformats.org/officeDocument/2006/relationships/slide" Target="slides/slide38.xml"/><Relationship Id="rId46" Type="http://schemas.openxmlformats.org/officeDocument/2006/relationships/font" Target="fonts/LoraMedium-italic.fntdata"/><Relationship Id="rId45" Type="http://schemas.openxmlformats.org/officeDocument/2006/relationships/font" Target="fonts/Lora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regular.fntdata"/><Relationship Id="rId47" Type="http://schemas.openxmlformats.org/officeDocument/2006/relationships/font" Target="fonts/LoraMedium-boldItalic.fntdata"/><Relationship Id="rId49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ldStandardTT-regular.fntdata"/><Relationship Id="rId61" Type="http://schemas.openxmlformats.org/officeDocument/2006/relationships/font" Target="fonts/Lora-boldItalic.fntdata"/><Relationship Id="rId20" Type="http://schemas.openxmlformats.org/officeDocument/2006/relationships/slide" Target="slides/slide15.xml"/><Relationship Id="rId64" Type="http://schemas.openxmlformats.org/officeDocument/2006/relationships/font" Target="fonts/OldStandardTT-italic.fntdata"/><Relationship Id="rId63" Type="http://schemas.openxmlformats.org/officeDocument/2006/relationships/font" Target="fonts/OldStandardT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ora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MontserratBlack-boldItalic.fntdata"/><Relationship Id="rId52" Type="http://schemas.openxmlformats.org/officeDocument/2006/relationships/font" Target="fonts/MontserratBlack-bold.fntdata"/><Relationship Id="rId11" Type="http://schemas.openxmlformats.org/officeDocument/2006/relationships/slide" Target="slides/slide6.xml"/><Relationship Id="rId55" Type="http://schemas.openxmlformats.org/officeDocument/2006/relationships/font" Target="fonts/MontserratMedium-bold.fntdata"/><Relationship Id="rId10" Type="http://schemas.openxmlformats.org/officeDocument/2006/relationships/slide" Target="slides/slide5.xml"/><Relationship Id="rId54" Type="http://schemas.openxmlformats.org/officeDocument/2006/relationships/font" Target="fonts/MontserratMedium-regular.fntdata"/><Relationship Id="rId13" Type="http://schemas.openxmlformats.org/officeDocument/2006/relationships/slide" Target="slides/slide8.xml"/><Relationship Id="rId57" Type="http://schemas.openxmlformats.org/officeDocument/2006/relationships/font" Target="fonts/MontserratMedium-bold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Medium-italic.fntdata"/><Relationship Id="rId15" Type="http://schemas.openxmlformats.org/officeDocument/2006/relationships/slide" Target="slides/slide10.xml"/><Relationship Id="rId59" Type="http://schemas.openxmlformats.org/officeDocument/2006/relationships/font" Target="fonts/Lora-bold.fntdata"/><Relationship Id="rId14" Type="http://schemas.openxmlformats.org/officeDocument/2006/relationships/slide" Target="slides/slide9.xml"/><Relationship Id="rId58" Type="http://schemas.openxmlformats.org/officeDocument/2006/relationships/font" Target="fonts/Lor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05345c7b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05345c7b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05345c7b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05345c7b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3d2ea19a0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3d2ea19a0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05345c7b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05345c7b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Screenshots from the tools ( </a:t>
            </a:r>
            <a:r>
              <a:rPr lang="en"/>
              <a:t>audience</a:t>
            </a:r>
            <a:r>
              <a:rPr lang="en"/>
              <a:t> will be asked to focus on highlighted.)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05345c7b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e05345c7b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05345c7b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05345c7b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3d2ea19a0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3d2ea19a0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05345c7b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05345c7b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3d2ea19a0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3d2ea19a0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3d2ea19a0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3d2ea19a0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05345c7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05345c7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DNS knowledge is focused within the DNS community and sort of thins out as you move outwards from the community.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3d2ea19a0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3d2ea19a0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3d2ea19a0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3d2ea19a0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7fe533ae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07fe533ae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7fe533ae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07fe533ae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7fe533ae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07fe533ae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900b9be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900b9be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900b9bea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900b9bea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3d2ea19a0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3d2ea19a0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a33239e56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0a33239e5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accb83d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accb83d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a33239e5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a33239e5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DNS knowledge is focused within the DNS community and sort of thins out as you move outwards from the community.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a33239e56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0a33239e56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a33239e5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0a33239e5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3d2ea19a0_0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03d2ea19a0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05345c7b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e05345c7b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3d2ea19a0_0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03d2ea19a0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03d2ea19a0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03d2ea19a0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7fe533a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07fe533a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7fe533ae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07fe533ae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0a33239e5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0a33239e5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bce5e35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bce5e35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Various service owners require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knowledge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of DNS to prove domain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ownership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for cert issuance or use functionalities for example Stripe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verify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domain ownership for websites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associated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with a stripe payment account. Google sites requires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knowledge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of DNS to create custom domain feature etc.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05345c7b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05345c7b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Previously</a:t>
            </a:r>
            <a:r>
              <a:rPr lang="en"/>
              <a:t> Google but now Generative AI tools like ChatGPT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674b5d2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674b5d2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Previously Google but now Generative AI tools like ChatGPT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41bc59b8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41bc59b8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05345c7b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05345c7b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6d4219fa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6d4219fa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appian.com/learn/topics/enterprise-ai/what-is-generative-ai#:~:text=Generative%20AI%20is%20the%20kind,speed%20up%20content%20creation%20tasks" TargetMode="External"/><Relationship Id="rId4" Type="http://schemas.openxmlformats.org/officeDocument/2006/relationships/hyperlink" Target="https://learn.microsoft.com/en-us/azure/search/retrieval-augmented-generation-overview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Generative AI and DNS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Own the Narrative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Pallavi Aras-Mathai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11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Gen AI tools used in the research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2067350" y="1073175"/>
            <a:ext cx="3689400" cy="37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Lora Medium"/>
                <a:ea typeface="Lora Medium"/>
                <a:cs typeface="Lora Medium"/>
                <a:sym typeface="Lora Medium"/>
              </a:rPr>
              <a:t>Chat GPT </a:t>
            </a:r>
            <a:endParaRPr sz="4800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37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37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37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>
                <a:latin typeface="Lora Medium"/>
                <a:ea typeface="Lora Medium"/>
                <a:cs typeface="Lora Medium"/>
                <a:sym typeface="Lora Medium"/>
              </a:rPr>
              <a:t>Meta AI</a:t>
            </a:r>
            <a:endParaRPr sz="4800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37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37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4000"/>
              <a:buFont typeface="Arial"/>
              <a:buNone/>
            </a:pPr>
            <a:r>
              <a:t/>
            </a:r>
            <a:endParaRPr sz="2037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6959" l="-7740" r="7739" t="-6960"/>
          <a:stretch/>
        </p:blipFill>
        <p:spPr>
          <a:xfrm>
            <a:off x="839444" y="1073175"/>
            <a:ext cx="101813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541" y="2861050"/>
            <a:ext cx="511925" cy="4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Gen AI research experiment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123900"/>
            <a:ext cx="8520600" cy="339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Questions -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AutoNum type="arabicPeriod"/>
            </a:pP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Can CNAME be added to zone </a:t>
            </a:r>
            <a:r>
              <a:rPr lang="en" sz="2000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a</a:t>
            </a: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pex? 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AutoNum type="arabicPeriod"/>
            </a:pPr>
            <a:r>
              <a:rPr lang="en" sz="2000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 </a:t>
            </a:r>
            <a:endParaRPr sz="2000">
              <a:solidFill>
                <a:srgbClr val="0D0D0D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D0D0D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AutoNum type="arabicPeriod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How do you specify CAA for wildcard FQDN?</a:t>
            </a:r>
            <a:endParaRPr sz="2000"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>
                <a:latin typeface="Lora"/>
                <a:ea typeface="Lora"/>
                <a:cs typeface="Lora"/>
                <a:sym typeface="Lora"/>
              </a:rPr>
              <a:t>Question 1</a:t>
            </a:r>
            <a:endParaRPr b="1" sz="2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Can CNAME be added to zone apex?</a:t>
            </a:r>
            <a:endParaRPr sz="3000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2515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Can CNAME be added to zone apex?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410"/>
              <a:buFont typeface="Arial"/>
              <a:buNone/>
            </a:pPr>
            <a:r>
              <a:t/>
            </a:r>
            <a:endParaRPr sz="2272"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410"/>
              <a:buFont typeface="Arial"/>
              <a:buNone/>
            </a:pPr>
            <a:r>
              <a:t/>
            </a:r>
            <a:endParaRPr b="1" sz="2272">
              <a:highlight>
                <a:schemeClr val="accent3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highlight>
                <a:schemeClr val="accent3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3"/>
              </a:highlight>
            </a:endParaRPr>
          </a:p>
        </p:txBody>
      </p:sp>
      <p:sp>
        <p:nvSpPr>
          <p:cNvPr id="150" name="Google Shape;150;p25"/>
          <p:cNvSpPr/>
          <p:nvPr/>
        </p:nvSpPr>
        <p:spPr>
          <a:xfrm rot="-452475">
            <a:off x="5159743" y="559399"/>
            <a:ext cx="3989521" cy="1758172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ChatGPT is Correct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25" y="2571750"/>
            <a:ext cx="8693700" cy="22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Can CNAME be added to zone apex?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7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/>
          <p:nvPr/>
        </p:nvSpPr>
        <p:spPr>
          <a:xfrm rot="-718276">
            <a:off x="5380866" y="1082"/>
            <a:ext cx="3767380" cy="2024985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Meta AI is </a:t>
            </a: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Correct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00" y="2101675"/>
            <a:ext cx="8758550" cy="25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99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345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Can CNAME be added to zone apex?  - Reality</a:t>
            </a:r>
            <a:endParaRPr b="1" sz="2345"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700"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371125"/>
            <a:ext cx="8520600" cy="37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ra"/>
                <a:ea typeface="Lora"/>
                <a:cs typeface="Lora"/>
                <a:sym typeface="Lora"/>
              </a:rPr>
              <a:t>Correct answer</a:t>
            </a:r>
            <a:endParaRPr sz="2400"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Lora"/>
                <a:ea typeface="Lora"/>
                <a:cs typeface="Lora"/>
                <a:sym typeface="Lora"/>
              </a:rPr>
              <a:t>CNAME cannot be created at zone apex.</a:t>
            </a:r>
            <a:endParaRPr sz="2400"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highlight>
                <a:srgbClr val="B6D7A8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27"/>
          <p:cNvSpPr/>
          <p:nvPr/>
        </p:nvSpPr>
        <p:spPr>
          <a:xfrm rot="-718253">
            <a:off x="4995741" y="2260000"/>
            <a:ext cx="4127558" cy="2427071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AI  tools answered correctly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8" name="Google Shape;16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00">
                <a:latin typeface="Verdana"/>
                <a:ea typeface="Verdana"/>
                <a:cs typeface="Verdana"/>
                <a:sym typeface="Verdana"/>
              </a:rPr>
              <a:t>Question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 2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</a:t>
            </a:r>
            <a:endParaRPr sz="3000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9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D0D0D"/>
              </a:solidFill>
              <a:highlight>
                <a:srgbClr val="F4F4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1256325" y="1423275"/>
            <a:ext cx="2767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00" y="2571750"/>
            <a:ext cx="8710601" cy="18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/>
          <p:nvPr/>
        </p:nvSpPr>
        <p:spPr>
          <a:xfrm rot="-1091442">
            <a:off x="6017191" y="171383"/>
            <a:ext cx="2451598" cy="2069410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Chat GPT is 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381675" y="858750"/>
            <a:ext cx="2536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381675" y="2490888"/>
            <a:ext cx="2536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4">
            <a:alphaModFix/>
          </a:blip>
          <a:srcRect b="6959" l="-7740" r="7739" t="-6960"/>
          <a:stretch/>
        </p:blipFill>
        <p:spPr>
          <a:xfrm>
            <a:off x="121694" y="1999062"/>
            <a:ext cx="101813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AI tools answers are WRONG</a:t>
            </a:r>
            <a:endParaRPr sz="1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929271"/>
            <a:ext cx="9143999" cy="219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/>
          <p:nvPr/>
        </p:nvSpPr>
        <p:spPr>
          <a:xfrm rot="-1091412">
            <a:off x="5681959" y="2442997"/>
            <a:ext cx="3298061" cy="2310700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Meta AI is </a:t>
            </a: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5" name="Google Shape;19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323" y="1414300"/>
            <a:ext cx="419376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311700" y="1242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 - Reality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311700" y="882500"/>
            <a:ext cx="8637000" cy="40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% dig '</a:t>
            </a:r>
            <a:r>
              <a:rPr b="1" lang="en" sz="2264">
                <a:latin typeface="Arial"/>
                <a:ea typeface="Arial"/>
                <a:cs typeface="Arial"/>
                <a:sym typeface="Arial"/>
              </a:rPr>
              <a:t>*.pallavitest.com.</a:t>
            </a:r>
            <a:r>
              <a:rPr lang="en" sz="2264">
                <a:latin typeface="Arial"/>
                <a:ea typeface="Arial"/>
                <a:cs typeface="Arial"/>
                <a:sym typeface="Arial"/>
              </a:rPr>
              <a:t>' +short                  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testgoogle.pallavitest.com.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8.8.8.8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% dig '</a:t>
            </a:r>
            <a:r>
              <a:rPr b="1" lang="en" sz="2264">
                <a:latin typeface="Arial"/>
                <a:ea typeface="Arial"/>
                <a:cs typeface="Arial"/>
                <a:sym typeface="Arial"/>
              </a:rPr>
              <a:t>label.pallavitest.com.</a:t>
            </a:r>
            <a:r>
              <a:rPr lang="en" sz="2264">
                <a:latin typeface="Arial"/>
                <a:ea typeface="Arial"/>
                <a:cs typeface="Arial"/>
                <a:sym typeface="Arial"/>
              </a:rPr>
              <a:t>' +short 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testgoogle.pallavitest.com.</a:t>
            </a:r>
            <a:endParaRPr sz="25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8.8.8.8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% dig </a:t>
            </a:r>
            <a:r>
              <a:rPr b="1" lang="en" sz="2264">
                <a:latin typeface="Arial"/>
                <a:ea typeface="Arial"/>
                <a:cs typeface="Arial"/>
                <a:sym typeface="Arial"/>
              </a:rPr>
              <a:t>'label3.label2.label.pallavitest.com</a:t>
            </a:r>
            <a:r>
              <a:rPr lang="en" sz="2264">
                <a:latin typeface="Arial"/>
                <a:ea typeface="Arial"/>
                <a:cs typeface="Arial"/>
                <a:sym typeface="Arial"/>
              </a:rPr>
              <a:t>.' +short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testgoogle.pallavitest.com.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64">
                <a:latin typeface="Arial"/>
                <a:ea typeface="Arial"/>
                <a:cs typeface="Arial"/>
                <a:sym typeface="Arial"/>
              </a:rPr>
              <a:t>8.8.8.8</a:t>
            </a:r>
            <a:endParaRPr sz="2264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t/>
            </a:r>
            <a:endParaRPr sz="154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813">
              <a:solidFill>
                <a:srgbClr val="FFEE95"/>
              </a:solidFill>
              <a:highlight>
                <a:srgbClr val="15662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5099250" y="1171600"/>
            <a:ext cx="34953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04" name="Google Shape;20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11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Agenda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686850"/>
            <a:ext cx="8520600" cy="42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Generative AI and DNS</a:t>
            </a:r>
            <a:endParaRPr sz="2000"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Context setting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Experiment using Gen AI tools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Own the Narrative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Conclusion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Proposed Solution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ipboard with a pencil on top of it and the word list below it (Provided by Tenor)" id="68" name="Google Shape;68;p14"/>
          <p:cNvPicPr preferRelativeResize="0"/>
          <p:nvPr/>
        </p:nvPicPr>
        <p:blipFill rotWithShape="1">
          <a:blip r:embed="rId3">
            <a:alphaModFix/>
          </a:blip>
          <a:srcRect b="15923" l="3103" r="1983" t="10966"/>
          <a:stretch/>
        </p:blipFill>
        <p:spPr>
          <a:xfrm>
            <a:off x="5318550" y="1517225"/>
            <a:ext cx="3192825" cy="24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How do wildcards resolve a DNS query? - Reality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71600"/>
            <a:ext cx="8637000" cy="3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4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813">
              <a:solidFill>
                <a:srgbClr val="FFEE95"/>
              </a:solidFill>
              <a:highlight>
                <a:srgbClr val="15662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2"/>
          <p:cNvSpPr/>
          <p:nvPr/>
        </p:nvSpPr>
        <p:spPr>
          <a:xfrm rot="-1091431">
            <a:off x="5477720" y="2331863"/>
            <a:ext cx="3434314" cy="2333907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AI tools answers are 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508825" y="1171600"/>
            <a:ext cx="80856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Correct answer:</a:t>
            </a:r>
            <a:endParaRPr sz="21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Wildcard DNS record can resolve multi-label subdomains.</a:t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Question 3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9" name="Google Shape;219;p3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latin typeface="Verdana"/>
                <a:ea typeface="Verdana"/>
                <a:cs typeface="Verdana"/>
                <a:sym typeface="Verdana"/>
              </a:rPr>
              <a:t>How do you specify CAA for wildcard FQDN?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D0D0D"/>
              </a:solidFill>
              <a:highlight>
                <a:srgbClr val="F4F4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00" y="9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b="1" lang="en" sz="2600">
                <a:latin typeface="Lora"/>
                <a:ea typeface="Lora"/>
                <a:cs typeface="Lora"/>
                <a:sym typeface="Lora"/>
              </a:rPr>
              <a:t>How do you specify CAA for wildcard FQDN?</a:t>
            </a:r>
            <a:endParaRPr b="1" sz="2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t/>
            </a:r>
            <a:endParaRPr b="1" sz="1900">
              <a:solidFill>
                <a:srgbClr val="0D0D0D"/>
              </a:solidFill>
              <a:highlight>
                <a:srgbClr val="F4F4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1256325" y="1423275"/>
            <a:ext cx="2767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7" name="Google Shape;227;p34"/>
          <p:cNvSpPr/>
          <p:nvPr/>
        </p:nvSpPr>
        <p:spPr>
          <a:xfrm rot="-1091442">
            <a:off x="6017191" y="171383"/>
            <a:ext cx="2451598" cy="2069410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Chat GPT is 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381675" y="858750"/>
            <a:ext cx="2536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381675" y="2490888"/>
            <a:ext cx="2536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 rotWithShape="1">
          <a:blip r:embed="rId3">
            <a:alphaModFix/>
          </a:blip>
          <a:srcRect b="6959" l="-7740" r="7739" t="-6960"/>
          <a:stretch/>
        </p:blipFill>
        <p:spPr>
          <a:xfrm>
            <a:off x="113369" y="1556187"/>
            <a:ext cx="101813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00" y="2620238"/>
            <a:ext cx="7672167" cy="1532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b="1" lang="en" sz="2600">
                <a:latin typeface="Lora"/>
                <a:ea typeface="Lora"/>
                <a:cs typeface="Lora"/>
                <a:sym typeface="Lora"/>
              </a:rPr>
              <a:t>How do you specify CAA for wildcard FQDN?</a:t>
            </a:r>
            <a:endParaRPr b="1" sz="2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t/>
            </a:r>
            <a:endParaRPr b="1">
              <a:solidFill>
                <a:srgbClr val="0D0D0D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AI tools answers are WRONG</a:t>
            </a:r>
            <a:endParaRPr sz="1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5"/>
          <p:cNvSpPr/>
          <p:nvPr/>
        </p:nvSpPr>
        <p:spPr>
          <a:xfrm rot="-1091404">
            <a:off x="6513774" y="188144"/>
            <a:ext cx="2700949" cy="1670333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Meta AI is 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9" name="Google Shape;23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541750"/>
            <a:ext cx="41937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50" y="2102325"/>
            <a:ext cx="7467799" cy="28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Lora"/>
                <a:ea typeface="Lora"/>
                <a:cs typeface="Lora"/>
                <a:sym typeface="Lora"/>
              </a:rPr>
              <a:t>How do you specify CAA for wildcard FQDN?</a:t>
            </a:r>
            <a:r>
              <a:rPr b="1" lang="en">
                <a:solidFill>
                  <a:srgbClr val="0D0D0D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 - Reality</a:t>
            </a:r>
            <a:endParaRPr b="1"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311700" y="1171600"/>
            <a:ext cx="8637000" cy="3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4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813">
              <a:solidFill>
                <a:srgbClr val="FFEE95"/>
              </a:solidFill>
              <a:highlight>
                <a:srgbClr val="15662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6"/>
          <p:cNvSpPr/>
          <p:nvPr/>
        </p:nvSpPr>
        <p:spPr>
          <a:xfrm rot="-1091431">
            <a:off x="5944670" y="2907738"/>
            <a:ext cx="3434314" cy="2333907"/>
          </a:xfrm>
          <a:prstGeom prst="irregularSeal1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AI tools answers are WRONG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375450" y="1171600"/>
            <a:ext cx="8306700" cy="26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RFC 8659 - </a:t>
            </a:r>
            <a:r>
              <a:rPr lang="en" sz="195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DNS Certification Authority Authorization (CAA) Resource Record</a:t>
            </a:r>
            <a:endParaRPr sz="1950">
              <a:solidFill>
                <a:srgbClr val="22222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12529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Given a request for a specific FQDN X or a request for a Wildcard Domain Name *.X, the Relevant RRset RelevantCAASet(X)</a:t>
            </a:r>
            <a:endParaRPr sz="20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50" name="Google Shape;25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Conclusion of the experiment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6" name="Google Shape;256;p3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</a:t>
            </a:r>
            <a:r>
              <a:rPr lang="en" sz="3000"/>
              <a:t>esponses of GenAI tools, cannot be trusted</a:t>
            </a:r>
            <a:endParaRPr sz="3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57" name="Google Shape;25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37" title="Science!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575" y="2944600"/>
            <a:ext cx="3203700" cy="178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00">
                <a:latin typeface="Lora"/>
                <a:ea typeface="Lora"/>
                <a:cs typeface="Lora"/>
                <a:sym typeface="Lora"/>
              </a:rPr>
              <a:t>Proposed Solution</a:t>
            </a:r>
            <a:endParaRPr b="1" sz="2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4" name="Google Shape;264;p38"/>
          <p:cNvSpPr txBox="1"/>
          <p:nvPr>
            <p:ph idx="1" type="body"/>
          </p:nvPr>
        </p:nvSpPr>
        <p:spPr>
          <a:xfrm>
            <a:off x="3879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4500"/>
              <a:t>DNSchat</a:t>
            </a:r>
            <a:r>
              <a:rPr b="1" lang="en" sz="2000"/>
              <a:t> tool using </a:t>
            </a:r>
            <a:r>
              <a:rPr b="1" lang="en" sz="2000">
                <a:solidFill>
                  <a:srgbClr val="16161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Retrieval Augmented Generation (RAG)</a:t>
            </a:r>
            <a:endParaRPr b="1" sz="2000"/>
          </a:p>
        </p:txBody>
      </p:sp>
      <p:sp>
        <p:nvSpPr>
          <p:cNvPr id="265" name="Google Shape;26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n illustration of a camel in the desert with labtoons.com written below it (Provided by Tenor)"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87900" y="2895350"/>
            <a:ext cx="2834850" cy="15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520">
                <a:latin typeface="Lora"/>
                <a:ea typeface="Lora"/>
                <a:cs typeface="Lora"/>
                <a:sym typeface="Lora"/>
              </a:rPr>
              <a:t>Retrieval Augmented Generation (RAG)</a:t>
            </a:r>
            <a:endParaRPr b="1" sz="252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700"/>
          </a:p>
        </p:txBody>
      </p:sp>
      <p:sp>
        <p:nvSpPr>
          <p:cNvPr id="272" name="Google Shape;272;p3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rgbClr val="161616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Retrieval Augmented Generation (RAG) is an architecture that augments the capabilities of a Large Language Model (LLM) like ChatGPT by adding an information retrieval system that provides grounding data. </a:t>
            </a:r>
            <a:r>
              <a:rPr baseline="30000" lang="en" sz="2600">
                <a:solidFill>
                  <a:srgbClr val="161616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[2]</a:t>
            </a:r>
            <a:endParaRPr baseline="3000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DNSchat tool - Proof of Concept (PoC)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9" name="Google Shape;279;p40"/>
          <p:cNvSpPr txBox="1"/>
          <p:nvPr>
            <p:ph idx="1" type="body"/>
          </p:nvPr>
        </p:nvSpPr>
        <p:spPr>
          <a:xfrm>
            <a:off x="161650" y="1325475"/>
            <a:ext cx="8416500" cy="32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Used Azure Open AI for the POC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Font typeface="Lora"/>
              <a:buChar char="-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Create Azure </a:t>
            </a:r>
            <a:r>
              <a:rPr lang="en" sz="2200">
                <a:latin typeface="Lora"/>
                <a:ea typeface="Lora"/>
                <a:cs typeface="Lora"/>
                <a:sym typeface="Lora"/>
              </a:rPr>
              <a:t>AI service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-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Upload RFC 8659 to the AI service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-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Create Open AI Chatbot linking to the AI service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0" name="Google Shape;28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Question 3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6" name="Google Shape;286;p4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latin typeface="Verdana"/>
                <a:ea typeface="Verdana"/>
                <a:cs typeface="Verdana"/>
                <a:sym typeface="Verdana"/>
              </a:rPr>
              <a:t>How do you specify CAA for wildcard FQDN?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D0D0D"/>
              </a:solidFill>
              <a:highlight>
                <a:srgbClr val="F4F4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11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DNS protocol knowledge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686850"/>
            <a:ext cx="8520600" cy="42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IETF RFC documents 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Blogs like Cloudflare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Mailing lists</a:t>
            </a:r>
            <a:endParaRPr sz="2100"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en" sz="2100">
                <a:latin typeface="Lora"/>
                <a:ea typeface="Lora"/>
                <a:cs typeface="Lora"/>
                <a:sym typeface="Lora"/>
              </a:rPr>
              <a:t>DNS Subject Matter Experts (SME)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 title="a drawing of a swirl of water on a blue surface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925" y="2538400"/>
            <a:ext cx="3821236" cy="23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DnsChat tool - POC</a:t>
            </a:r>
            <a:endParaRPr/>
          </a:p>
        </p:txBody>
      </p:sp>
      <p:sp>
        <p:nvSpPr>
          <p:cNvPr id="293" name="Google Shape;29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50" y="1100400"/>
            <a:ext cx="8220002" cy="38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Next Steps - Own the narrative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0" name="Google Shape;300;p43"/>
          <p:cNvSpPr txBox="1"/>
          <p:nvPr>
            <p:ph idx="1" type="body"/>
          </p:nvPr>
        </p:nvSpPr>
        <p:spPr>
          <a:xfrm>
            <a:off x="311700" y="1162125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Lora Medium"/>
                <a:ea typeface="Lora Medium"/>
                <a:cs typeface="Lora Medium"/>
                <a:sym typeface="Lora Medium"/>
              </a:rPr>
              <a:t>DNSchat</a:t>
            </a:r>
            <a:r>
              <a:rPr lang="en" sz="2000">
                <a:latin typeface="Lora Medium"/>
                <a:ea typeface="Lora Medium"/>
                <a:cs typeface="Lora Medium"/>
                <a:sym typeface="Lora Medium"/>
              </a:rPr>
              <a:t> tool ….</a:t>
            </a:r>
            <a:endParaRPr sz="2000"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Font typeface="Lora Medium"/>
              <a:buChar char="-"/>
            </a:pPr>
            <a:r>
              <a:rPr lang="en" sz="2000">
                <a:latin typeface="Lora Medium"/>
                <a:ea typeface="Lora Medium"/>
                <a:cs typeface="Lora Medium"/>
                <a:sym typeface="Lora Medium"/>
              </a:rPr>
              <a:t>Collaboration with DNS-OARC</a:t>
            </a:r>
            <a:endParaRPr sz="2000"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-"/>
            </a:pPr>
            <a:r>
              <a:rPr lang="en" sz="2000">
                <a:latin typeface="Lora Medium"/>
                <a:ea typeface="Lora Medium"/>
                <a:cs typeface="Lora Medium"/>
                <a:sym typeface="Lora Medium"/>
              </a:rPr>
              <a:t>Managed and verified by DNS community</a:t>
            </a:r>
            <a:endParaRPr sz="2000"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-"/>
            </a:pPr>
            <a:r>
              <a:rPr lang="en" sz="2000">
                <a:latin typeface="Lora Medium"/>
                <a:ea typeface="Lora Medium"/>
                <a:cs typeface="Lora Medium"/>
                <a:sym typeface="Lora Medium"/>
              </a:rPr>
              <a:t>Trustworthy to give correct information</a:t>
            </a:r>
            <a:endParaRPr sz="2000"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301" name="Google Shape;30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4" title="a black question mark with a swirl on it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100" y="578300"/>
            <a:ext cx="2635350" cy="36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type="title"/>
          </p:nvPr>
        </p:nvSpPr>
        <p:spPr>
          <a:xfrm>
            <a:off x="311700" y="18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Reference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311700" y="941475"/>
            <a:ext cx="8520600" cy="36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https://appian.com/learn/topics/enterprise-ai/what-is-generative-ai#:~:text=Generative%20AI%20is%20the%20kind,speed%20up%20content%20creation%20tasks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[2]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https://learn.microsoft.com/en-us/azure/search/retrieval-augmented-generation-overview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80" y="0"/>
            <a:ext cx="88002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166" y="0"/>
            <a:ext cx="64936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175" y="62275"/>
            <a:ext cx="5393725" cy="50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2" name="Google Shape;3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425" y="-53375"/>
            <a:ext cx="6997424" cy="49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Azure Open AI  </a:t>
            </a:r>
            <a:endParaRPr/>
          </a:p>
        </p:txBody>
      </p:sp>
      <p:sp>
        <p:nvSpPr>
          <p:cNvPr id="348" name="Google Shape;348;p5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0" name="Google Shape;3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8714"/>
            <a:ext cx="9144003" cy="382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238825" y="16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Use cases for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non-SME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using DNS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60775" y="948825"/>
            <a:ext cx="5983200" cy="40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Lora"/>
                <a:ea typeface="Lora"/>
                <a:cs typeface="Lora"/>
                <a:sym typeface="Lora"/>
              </a:rPr>
              <a:t>Service Owners add CNAME or TXT </a:t>
            </a:r>
            <a:endParaRPr i="1" sz="2000"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Domain ownership proof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 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indent="-342900" lvl="1" marL="1371600" rtl="0" algn="l">
              <a:spcBef>
                <a:spcPts val="120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Google Sites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Cert issuance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1" marL="1371600" rtl="0" algn="l">
              <a:spcBef>
                <a:spcPts val="120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Domain control validation (DVC)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000">
                <a:latin typeface="Lora"/>
                <a:ea typeface="Lora"/>
                <a:cs typeface="Lora"/>
                <a:sym typeface="Lora"/>
              </a:rPr>
              <a:t>Service Owners add </a:t>
            </a:r>
            <a:r>
              <a:rPr i="1" lang="en" sz="2000">
                <a:latin typeface="Lora"/>
                <a:ea typeface="Lora"/>
                <a:cs typeface="Lora"/>
                <a:sym typeface="Lora"/>
              </a:rPr>
              <a:t>MX records to setup emails</a:t>
            </a:r>
            <a:endParaRPr i="1" sz="2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6" title="a drawing of a swirl of water on a blue surface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275" y="948825"/>
            <a:ext cx="3892875" cy="23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5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Where do non-SMEs find DNS information?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5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Where do non-SMEs find DNS information?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725975" y="2776000"/>
            <a:ext cx="48018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97" name="Google Shape;97;p18" title="batman and robin are running down a city street and talking to each other .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800" y="1017025"/>
            <a:ext cx="5793725" cy="32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Generative (Gen)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Artificial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 Intelligence (AI)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Generative AI is the kind of AI you can use to create new text, visual, and audio content.</a:t>
            </a:r>
            <a:r>
              <a:rPr baseline="30000" lang="en" sz="3700"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[1]</a:t>
            </a:r>
            <a:endParaRPr baseline="30000" sz="5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7530">
                <a:latin typeface="Lora"/>
                <a:ea typeface="Lora"/>
                <a:cs typeface="Lora"/>
                <a:sym typeface="Lora"/>
              </a:rPr>
              <a:t>Do GEN AI tools answer correctly???</a:t>
            </a:r>
            <a:endParaRPr sz="7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00400"/>
            <a:ext cx="5323800" cy="3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5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4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t/>
            </a:r>
            <a:endParaRPr sz="64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 title="Science!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200" y="3011275"/>
            <a:ext cx="3203700" cy="178841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ora"/>
                <a:ea typeface="Lora"/>
                <a:cs typeface="Lora"/>
                <a:sym typeface="Lora"/>
              </a:rPr>
              <a:t>Generative AI research experiment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00400"/>
            <a:ext cx="5323800" cy="3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930">
                <a:latin typeface="Lora"/>
                <a:ea typeface="Lora"/>
                <a:cs typeface="Lora"/>
                <a:sym typeface="Lora"/>
              </a:rPr>
              <a:t>Ask Gen AI tool, DNS related questions of increasing difficulty.</a:t>
            </a:r>
            <a:endParaRPr sz="99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9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930">
                <a:latin typeface="Lora"/>
                <a:ea typeface="Lora"/>
                <a:cs typeface="Lora"/>
                <a:sym typeface="Lora"/>
              </a:rPr>
              <a:t>Verify answers against real world</a:t>
            </a:r>
            <a:endParaRPr sz="99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5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4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6499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 title="Science!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525" y="3077950"/>
            <a:ext cx="3203700" cy="178841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