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48" r:id="rId2"/>
  </p:sldMasterIdLst>
  <p:notesMasterIdLst>
    <p:notesMasterId r:id="rId14"/>
  </p:notesMasterIdLst>
  <p:sldIdLst>
    <p:sldId id="259" r:id="rId3"/>
    <p:sldId id="256" r:id="rId4"/>
    <p:sldId id="261" r:id="rId5"/>
    <p:sldId id="258" r:id="rId6"/>
    <p:sldId id="262" r:id="rId7"/>
    <p:sldId id="265" r:id="rId8"/>
    <p:sldId id="266" r:id="rId9"/>
    <p:sldId id="267" r:id="rId10"/>
    <p:sldId id="268" r:id="rId11"/>
    <p:sldId id="269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9B00"/>
    <a:srgbClr val="11457E"/>
    <a:srgbClr val="D7141A"/>
    <a:srgbClr val="DCDAEE"/>
    <a:srgbClr val="F9E6FA"/>
    <a:srgbClr val="D3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E573A3-A274-4646-BCE5-B5A0D21DA0DB}" v="9" dt="2024-10-21T07:23:57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1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C8792A-2729-475F-B986-15E4BB68AB73}" type="doc">
      <dgm:prSet loTypeId="urn:microsoft.com/office/officeart/2005/8/layout/chevron2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6E830FB8-DAA9-43AD-B54F-816A8F7DFD4C}">
      <dgm:prSet phldrT="[Text]" phldr="0" custT="1"/>
      <dgm:spPr/>
      <dgm:t>
        <a:bodyPr/>
        <a:lstStyle/>
        <a:p>
          <a:pPr>
            <a:buNone/>
          </a:pPr>
          <a:r>
            <a:rPr lang="en-US" sz="180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Reflectors are not in possession of an equal power either.</a:t>
          </a:r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2BF769-DE00-4D11-B328-5F6621E41DB7}" type="parTrans" cxnId="{4667AB0C-2C0F-4254-A176-F0CBACD866CB}">
      <dgm:prSet/>
      <dgm:spPr/>
      <dgm:t>
        <a:bodyPr/>
        <a:lstStyle/>
        <a:p>
          <a:endParaRPr lang="en-US"/>
        </a:p>
      </dgm:t>
    </dgm:pt>
    <dgm:pt modelId="{36515117-4732-4A80-9B28-51E4AB355062}" type="sibTrans" cxnId="{4667AB0C-2C0F-4254-A176-F0CBACD866CB}">
      <dgm:prSet/>
      <dgm:spPr/>
      <dgm:t>
        <a:bodyPr/>
        <a:lstStyle/>
        <a:p>
          <a:endParaRPr lang="en-US"/>
        </a:p>
      </dgm:t>
    </dgm:pt>
    <dgm:pt modelId="{A2ED6756-EFE1-43C5-BBD8-14F269B15D65}">
      <dgm:prSet phldr="0"/>
      <dgm:spPr/>
      <dgm:t>
        <a:bodyPr/>
        <a:lstStyle/>
        <a:p>
          <a:pPr rtl="0"/>
          <a:endParaRPr lang="en-US" b="1">
            <a:latin typeface="Calibri"/>
            <a:ea typeface="Calibri"/>
            <a:cs typeface="Calibri"/>
          </a:endParaRPr>
        </a:p>
      </dgm:t>
    </dgm:pt>
    <dgm:pt modelId="{C448E1A4-00EA-458D-8438-B679838BDE88}" type="parTrans" cxnId="{92DE9997-2FFB-4E01-9CD2-2BDFA5CD706E}">
      <dgm:prSet/>
      <dgm:spPr/>
      <dgm:t>
        <a:bodyPr/>
        <a:lstStyle/>
        <a:p>
          <a:endParaRPr lang="en-US"/>
        </a:p>
      </dgm:t>
    </dgm:pt>
    <dgm:pt modelId="{D29513C8-6EEA-481C-B750-68B8DFBE992D}" type="sibTrans" cxnId="{92DE9997-2FFB-4E01-9CD2-2BDFA5CD706E}">
      <dgm:prSet/>
      <dgm:spPr/>
      <dgm:t>
        <a:bodyPr/>
        <a:lstStyle/>
        <a:p>
          <a:endParaRPr lang="en-US"/>
        </a:p>
      </dgm:t>
    </dgm:pt>
    <dgm:pt modelId="{863324D2-E5D4-4642-A2CE-29C2C940D2A3}">
      <dgm:prSet phldr="0" custT="1"/>
      <dgm:spPr/>
      <dgm:t>
        <a:bodyPr/>
        <a:lstStyle/>
        <a:p>
          <a:pPr algn="l">
            <a:buNone/>
          </a:pPr>
          <a:r>
            <a:rPr lang="en-US" sz="1800">
              <a:latin typeface="Arial"/>
              <a:cs typeface="Arial"/>
            </a:rPr>
            <a:t>We can make our defense efforts more efficient by focusing on the most potent reflectors.</a:t>
          </a:r>
          <a:endParaRPr lang="en-US" sz="1800"/>
        </a:p>
      </dgm:t>
    </dgm:pt>
    <dgm:pt modelId="{B0DF2C49-43C4-4ADD-A9CF-BEB9D996F8EB}" type="parTrans" cxnId="{92CBF3C2-8FAC-4E53-B957-86CA6B288F64}">
      <dgm:prSet/>
      <dgm:spPr/>
      <dgm:t>
        <a:bodyPr/>
        <a:lstStyle/>
        <a:p>
          <a:endParaRPr lang="en-US"/>
        </a:p>
      </dgm:t>
    </dgm:pt>
    <dgm:pt modelId="{64ABF9D7-50B4-4F24-A99A-FC88D4BF516A}" type="sibTrans" cxnId="{92CBF3C2-8FAC-4E53-B957-86CA6B288F64}">
      <dgm:prSet/>
      <dgm:spPr/>
      <dgm:t>
        <a:bodyPr/>
        <a:lstStyle/>
        <a:p>
          <a:endParaRPr lang="en-US"/>
        </a:p>
      </dgm:t>
    </dgm:pt>
    <dgm:pt modelId="{F28E2435-651A-48DB-BB59-A1644D4E2E52}">
      <dgm:prSet phldr="0" custT="1"/>
      <dgm:spPr/>
      <dgm:t>
        <a:bodyPr/>
        <a:lstStyle/>
        <a:p>
          <a:pPr algn="l" rtl="0">
            <a:buNone/>
          </a:pPr>
          <a:r>
            <a:rPr lang="en-US" sz="1800">
              <a:latin typeface="Arial"/>
              <a:cs typeface="Arial"/>
            </a:rPr>
            <a:t>While attackers are cherry picking the </a:t>
          </a:r>
          <a:r>
            <a:rPr lang="en-US" sz="1800" b="1">
              <a:latin typeface="Arial"/>
              <a:cs typeface="Arial"/>
            </a:rPr>
            <a:t>bots</a:t>
          </a:r>
          <a:r>
            <a:rPr lang="en-US" sz="1800">
              <a:latin typeface="Arial"/>
              <a:cs typeface="Arial"/>
            </a:rPr>
            <a:t> to misuse, nothing stops them from doing the same with </a:t>
          </a:r>
          <a:r>
            <a:rPr lang="en-US" sz="1800" b="1">
              <a:latin typeface="Arial"/>
              <a:cs typeface="Arial"/>
            </a:rPr>
            <a:t>reflectors</a:t>
          </a:r>
          <a:r>
            <a:rPr lang="en-US" sz="1800">
              <a:latin typeface="Arial"/>
              <a:cs typeface="Arial"/>
            </a:rPr>
            <a:t>.</a:t>
          </a:r>
          <a:endParaRPr lang="en-US" sz="1800">
            <a:latin typeface="Calibri Light"/>
            <a:ea typeface="Calibri Light"/>
            <a:cs typeface="Calibri Light"/>
          </a:endParaRPr>
        </a:p>
      </dgm:t>
    </dgm:pt>
    <dgm:pt modelId="{00BBD062-3EC1-4901-8E83-E35552F10B30}" type="parTrans" cxnId="{6C19D7B9-6A98-489D-B61A-8F1F25F2A522}">
      <dgm:prSet/>
      <dgm:spPr/>
      <dgm:t>
        <a:bodyPr/>
        <a:lstStyle/>
        <a:p>
          <a:endParaRPr lang="en-US"/>
        </a:p>
      </dgm:t>
    </dgm:pt>
    <dgm:pt modelId="{2497996A-B81C-468D-A20F-77DD427310B1}" type="sibTrans" cxnId="{6C19D7B9-6A98-489D-B61A-8F1F25F2A522}">
      <dgm:prSet/>
      <dgm:spPr/>
      <dgm:t>
        <a:bodyPr/>
        <a:lstStyle/>
        <a:p>
          <a:endParaRPr lang="en-US"/>
        </a:p>
      </dgm:t>
    </dgm:pt>
    <dgm:pt modelId="{0C758281-558F-4E73-B82D-4D4DC5A969E4}">
      <dgm:prSet phldr="0"/>
      <dgm:spPr/>
      <dgm:t>
        <a:bodyPr/>
        <a:lstStyle/>
        <a:p>
          <a:endParaRPr lang="en-US">
            <a:latin typeface="Calibri"/>
            <a:ea typeface="Calibri"/>
            <a:cs typeface="Calibri"/>
          </a:endParaRPr>
        </a:p>
      </dgm:t>
    </dgm:pt>
    <dgm:pt modelId="{34484F7F-F936-483B-93EB-93671AA41512}" type="parTrans" cxnId="{64DAB8A2-6B84-4872-BA01-4B15BB356688}">
      <dgm:prSet/>
      <dgm:spPr/>
      <dgm:t>
        <a:bodyPr/>
        <a:lstStyle/>
        <a:p>
          <a:endParaRPr lang="en-US"/>
        </a:p>
      </dgm:t>
    </dgm:pt>
    <dgm:pt modelId="{0F23F070-B866-4248-A745-229BDE79C576}" type="sibTrans" cxnId="{64DAB8A2-6B84-4872-BA01-4B15BB356688}">
      <dgm:prSet/>
      <dgm:spPr/>
      <dgm:t>
        <a:bodyPr/>
        <a:lstStyle/>
        <a:p>
          <a:endParaRPr lang="en-US"/>
        </a:p>
      </dgm:t>
    </dgm:pt>
    <dgm:pt modelId="{C4F1FEFF-DB73-4E80-A717-708CA0281BE5}">
      <dgm:prSet phldr="0"/>
      <dgm:spPr/>
      <dgm:t>
        <a:bodyPr/>
        <a:lstStyle/>
        <a:p>
          <a:endParaRPr lang="en-US">
            <a:latin typeface="Calibri"/>
            <a:ea typeface="Calibri"/>
            <a:cs typeface="Calibri"/>
          </a:endParaRPr>
        </a:p>
      </dgm:t>
    </dgm:pt>
    <dgm:pt modelId="{79122B30-F4BC-47E9-8AA6-1BCCCCA5AF6E}" type="parTrans" cxnId="{3429DEA7-048D-4D1D-ADB2-3811C9938484}">
      <dgm:prSet/>
      <dgm:spPr/>
      <dgm:t>
        <a:bodyPr/>
        <a:lstStyle/>
        <a:p>
          <a:endParaRPr lang="en-US"/>
        </a:p>
      </dgm:t>
    </dgm:pt>
    <dgm:pt modelId="{4E797C9B-7810-4CA3-9C45-E9E54C1FA6B1}" type="sibTrans" cxnId="{3429DEA7-048D-4D1D-ADB2-3811C9938484}">
      <dgm:prSet/>
      <dgm:spPr/>
      <dgm:t>
        <a:bodyPr/>
        <a:lstStyle/>
        <a:p>
          <a:endParaRPr lang="en-US"/>
        </a:p>
      </dgm:t>
    </dgm:pt>
    <dgm:pt modelId="{61CA7DBF-2FE7-4991-B5AB-15BA976654F8}" type="pres">
      <dgm:prSet presAssocID="{8EC8792A-2729-475F-B986-15E4BB68AB73}" presName="linearFlow" presStyleCnt="0">
        <dgm:presLayoutVars>
          <dgm:dir/>
          <dgm:animLvl val="lvl"/>
          <dgm:resizeHandles val="exact"/>
        </dgm:presLayoutVars>
      </dgm:prSet>
      <dgm:spPr/>
    </dgm:pt>
    <dgm:pt modelId="{9A02C166-FB09-4039-B57C-528B21DDC855}" type="pres">
      <dgm:prSet presAssocID="{A2ED6756-EFE1-43C5-BBD8-14F269B15D65}" presName="composite" presStyleCnt="0"/>
      <dgm:spPr/>
    </dgm:pt>
    <dgm:pt modelId="{D5591634-4642-429B-8DB0-9F6EB202F6D8}" type="pres">
      <dgm:prSet presAssocID="{A2ED6756-EFE1-43C5-BBD8-14F269B15D6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8326313-31BE-493A-BF37-6DFA44DD32A2}" type="pres">
      <dgm:prSet presAssocID="{A2ED6756-EFE1-43C5-BBD8-14F269B15D65}" presName="descendantText" presStyleLbl="alignAcc1" presStyleIdx="0" presStyleCnt="3">
        <dgm:presLayoutVars>
          <dgm:bulletEnabled val="1"/>
        </dgm:presLayoutVars>
      </dgm:prSet>
      <dgm:spPr/>
    </dgm:pt>
    <dgm:pt modelId="{0B8512A7-6544-48B1-9C22-35B75D34AD45}" type="pres">
      <dgm:prSet presAssocID="{D29513C8-6EEA-481C-B750-68B8DFBE992D}" presName="sp" presStyleCnt="0"/>
      <dgm:spPr/>
    </dgm:pt>
    <dgm:pt modelId="{91C14BD0-AF42-4977-AB25-8F10263FF8A7}" type="pres">
      <dgm:prSet presAssocID="{0C758281-558F-4E73-B82D-4D4DC5A969E4}" presName="composite" presStyleCnt="0"/>
      <dgm:spPr/>
    </dgm:pt>
    <dgm:pt modelId="{18320F65-223E-4320-BA1F-24F520391B84}" type="pres">
      <dgm:prSet presAssocID="{0C758281-558F-4E73-B82D-4D4DC5A969E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65828D0-D9DF-40A7-BAF2-10CFE8BFE218}" type="pres">
      <dgm:prSet presAssocID="{0C758281-558F-4E73-B82D-4D4DC5A969E4}" presName="descendantText" presStyleLbl="alignAcc1" presStyleIdx="1" presStyleCnt="3">
        <dgm:presLayoutVars>
          <dgm:bulletEnabled val="1"/>
        </dgm:presLayoutVars>
      </dgm:prSet>
      <dgm:spPr/>
    </dgm:pt>
    <dgm:pt modelId="{ACCE62A1-E9AF-40DD-8BB1-5E9C9FC7035F}" type="pres">
      <dgm:prSet presAssocID="{0F23F070-B866-4248-A745-229BDE79C576}" presName="sp" presStyleCnt="0"/>
      <dgm:spPr/>
    </dgm:pt>
    <dgm:pt modelId="{C58463F9-6101-40A0-93FC-759A5DAF7ECF}" type="pres">
      <dgm:prSet presAssocID="{C4F1FEFF-DB73-4E80-A717-708CA0281BE5}" presName="composite" presStyleCnt="0"/>
      <dgm:spPr/>
    </dgm:pt>
    <dgm:pt modelId="{CB3211B1-2F2E-400A-AB1E-EDA1CA64B2F2}" type="pres">
      <dgm:prSet presAssocID="{C4F1FEFF-DB73-4E80-A717-708CA0281BE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6347D15-22F5-440D-BDDB-D264A1FC86C9}" type="pres">
      <dgm:prSet presAssocID="{C4F1FEFF-DB73-4E80-A717-708CA0281BE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BE1C600-27C7-46DD-99E2-56D0996BE6FE}" type="presOf" srcId="{A2ED6756-EFE1-43C5-BBD8-14F269B15D65}" destId="{D5591634-4642-429B-8DB0-9F6EB202F6D8}" srcOrd="0" destOrd="0" presId="urn:microsoft.com/office/officeart/2005/8/layout/chevron2"/>
    <dgm:cxn modelId="{D112A406-7C25-45AA-9115-7C7F8F0B752C}" type="presOf" srcId="{0C758281-558F-4E73-B82D-4D4DC5A969E4}" destId="{18320F65-223E-4320-BA1F-24F520391B84}" srcOrd="0" destOrd="0" presId="urn:microsoft.com/office/officeart/2005/8/layout/chevron2"/>
    <dgm:cxn modelId="{4667AB0C-2C0F-4254-A176-F0CBACD866CB}" srcId="{A2ED6756-EFE1-43C5-BBD8-14F269B15D65}" destId="{6E830FB8-DAA9-43AD-B54F-816A8F7DFD4C}" srcOrd="0" destOrd="0" parTransId="{F82BF769-DE00-4D11-B328-5F6621E41DB7}" sibTransId="{36515117-4732-4A80-9B28-51E4AB355062}"/>
    <dgm:cxn modelId="{A12D332D-EAB9-4F69-8E4E-7E534D61D0CD}" type="presOf" srcId="{8EC8792A-2729-475F-B986-15E4BB68AB73}" destId="{61CA7DBF-2FE7-4991-B5AB-15BA976654F8}" srcOrd="0" destOrd="0" presId="urn:microsoft.com/office/officeart/2005/8/layout/chevron2"/>
    <dgm:cxn modelId="{D0EC4A31-09A8-4FF4-8F90-BA32C105067A}" type="presOf" srcId="{F28E2435-651A-48DB-BB59-A1644D4E2E52}" destId="{665828D0-D9DF-40A7-BAF2-10CFE8BFE218}" srcOrd="0" destOrd="0" presId="urn:microsoft.com/office/officeart/2005/8/layout/chevron2"/>
    <dgm:cxn modelId="{70838B49-7FDC-417B-99FA-F0FB3DF4D3CA}" type="presOf" srcId="{6E830FB8-DAA9-43AD-B54F-816A8F7DFD4C}" destId="{38326313-31BE-493A-BF37-6DFA44DD32A2}" srcOrd="0" destOrd="0" presId="urn:microsoft.com/office/officeart/2005/8/layout/chevron2"/>
    <dgm:cxn modelId="{92DE9997-2FFB-4E01-9CD2-2BDFA5CD706E}" srcId="{8EC8792A-2729-475F-B986-15E4BB68AB73}" destId="{A2ED6756-EFE1-43C5-BBD8-14F269B15D65}" srcOrd="0" destOrd="0" parTransId="{C448E1A4-00EA-458D-8438-B679838BDE88}" sibTransId="{D29513C8-6EEA-481C-B750-68B8DFBE992D}"/>
    <dgm:cxn modelId="{64DAB8A2-6B84-4872-BA01-4B15BB356688}" srcId="{8EC8792A-2729-475F-B986-15E4BB68AB73}" destId="{0C758281-558F-4E73-B82D-4D4DC5A969E4}" srcOrd="1" destOrd="0" parTransId="{34484F7F-F936-483B-93EB-93671AA41512}" sibTransId="{0F23F070-B866-4248-A745-229BDE79C576}"/>
    <dgm:cxn modelId="{B950ADA5-CBC7-4F7D-ABD1-7002BD086299}" type="presOf" srcId="{863324D2-E5D4-4642-A2CE-29C2C940D2A3}" destId="{D6347D15-22F5-440D-BDDB-D264A1FC86C9}" srcOrd="0" destOrd="0" presId="urn:microsoft.com/office/officeart/2005/8/layout/chevron2"/>
    <dgm:cxn modelId="{3429DEA7-048D-4D1D-ADB2-3811C9938484}" srcId="{8EC8792A-2729-475F-B986-15E4BB68AB73}" destId="{C4F1FEFF-DB73-4E80-A717-708CA0281BE5}" srcOrd="2" destOrd="0" parTransId="{79122B30-F4BC-47E9-8AA6-1BCCCCA5AF6E}" sibTransId="{4E797C9B-7810-4CA3-9C45-E9E54C1FA6B1}"/>
    <dgm:cxn modelId="{6C19D7B9-6A98-489D-B61A-8F1F25F2A522}" srcId="{0C758281-558F-4E73-B82D-4D4DC5A969E4}" destId="{F28E2435-651A-48DB-BB59-A1644D4E2E52}" srcOrd="0" destOrd="0" parTransId="{00BBD062-3EC1-4901-8E83-E35552F10B30}" sibTransId="{2497996A-B81C-468D-A20F-77DD427310B1}"/>
    <dgm:cxn modelId="{92CBF3C2-8FAC-4E53-B957-86CA6B288F64}" srcId="{C4F1FEFF-DB73-4E80-A717-708CA0281BE5}" destId="{863324D2-E5D4-4642-A2CE-29C2C940D2A3}" srcOrd="0" destOrd="0" parTransId="{B0DF2C49-43C4-4ADD-A9CF-BEB9D996F8EB}" sibTransId="{64ABF9D7-50B4-4F24-A99A-FC88D4BF516A}"/>
    <dgm:cxn modelId="{3E02D2E1-F5BB-47E1-A8B1-211751425614}" type="presOf" srcId="{C4F1FEFF-DB73-4E80-A717-708CA0281BE5}" destId="{CB3211B1-2F2E-400A-AB1E-EDA1CA64B2F2}" srcOrd="0" destOrd="0" presId="urn:microsoft.com/office/officeart/2005/8/layout/chevron2"/>
    <dgm:cxn modelId="{2D078D34-0AFA-4E7B-8F95-728C9664FF14}" type="presParOf" srcId="{61CA7DBF-2FE7-4991-B5AB-15BA976654F8}" destId="{9A02C166-FB09-4039-B57C-528B21DDC855}" srcOrd="0" destOrd="0" presId="urn:microsoft.com/office/officeart/2005/8/layout/chevron2"/>
    <dgm:cxn modelId="{04B33DB5-EDD7-40FB-BAEF-ACBC291680CF}" type="presParOf" srcId="{9A02C166-FB09-4039-B57C-528B21DDC855}" destId="{D5591634-4642-429B-8DB0-9F6EB202F6D8}" srcOrd="0" destOrd="0" presId="urn:microsoft.com/office/officeart/2005/8/layout/chevron2"/>
    <dgm:cxn modelId="{F7F4F90D-3C1E-4EE2-982A-1398FD027DDE}" type="presParOf" srcId="{9A02C166-FB09-4039-B57C-528B21DDC855}" destId="{38326313-31BE-493A-BF37-6DFA44DD32A2}" srcOrd="1" destOrd="0" presId="urn:microsoft.com/office/officeart/2005/8/layout/chevron2"/>
    <dgm:cxn modelId="{8FCAF9B4-8BC1-491C-A64D-E0DF6392B0B7}" type="presParOf" srcId="{61CA7DBF-2FE7-4991-B5AB-15BA976654F8}" destId="{0B8512A7-6544-48B1-9C22-35B75D34AD45}" srcOrd="1" destOrd="0" presId="urn:microsoft.com/office/officeart/2005/8/layout/chevron2"/>
    <dgm:cxn modelId="{405FA46F-ED32-4398-A62C-EF7B0B897439}" type="presParOf" srcId="{61CA7DBF-2FE7-4991-B5AB-15BA976654F8}" destId="{91C14BD0-AF42-4977-AB25-8F10263FF8A7}" srcOrd="2" destOrd="0" presId="urn:microsoft.com/office/officeart/2005/8/layout/chevron2"/>
    <dgm:cxn modelId="{453EE2E9-AEA0-449C-86F0-51E426D49053}" type="presParOf" srcId="{91C14BD0-AF42-4977-AB25-8F10263FF8A7}" destId="{18320F65-223E-4320-BA1F-24F520391B84}" srcOrd="0" destOrd="0" presId="urn:microsoft.com/office/officeart/2005/8/layout/chevron2"/>
    <dgm:cxn modelId="{DC592D11-5F42-4478-A83F-E517DF25BA9F}" type="presParOf" srcId="{91C14BD0-AF42-4977-AB25-8F10263FF8A7}" destId="{665828D0-D9DF-40A7-BAF2-10CFE8BFE218}" srcOrd="1" destOrd="0" presId="urn:microsoft.com/office/officeart/2005/8/layout/chevron2"/>
    <dgm:cxn modelId="{BCDC8DF5-F929-4EDC-8258-59B675B42F82}" type="presParOf" srcId="{61CA7DBF-2FE7-4991-B5AB-15BA976654F8}" destId="{ACCE62A1-E9AF-40DD-8BB1-5E9C9FC7035F}" srcOrd="3" destOrd="0" presId="urn:microsoft.com/office/officeart/2005/8/layout/chevron2"/>
    <dgm:cxn modelId="{583EC64B-7DE1-45B5-A785-B727BCCF968F}" type="presParOf" srcId="{61CA7DBF-2FE7-4991-B5AB-15BA976654F8}" destId="{C58463F9-6101-40A0-93FC-759A5DAF7ECF}" srcOrd="4" destOrd="0" presId="urn:microsoft.com/office/officeart/2005/8/layout/chevron2"/>
    <dgm:cxn modelId="{3D1CEB71-81C9-425F-8B97-8EFD720682EC}" type="presParOf" srcId="{C58463F9-6101-40A0-93FC-759A5DAF7ECF}" destId="{CB3211B1-2F2E-400A-AB1E-EDA1CA64B2F2}" srcOrd="0" destOrd="0" presId="urn:microsoft.com/office/officeart/2005/8/layout/chevron2"/>
    <dgm:cxn modelId="{BFBDEF9B-EBC6-4182-B54C-703E380EEC98}" type="presParOf" srcId="{C58463F9-6101-40A0-93FC-759A5DAF7ECF}" destId="{D6347D15-22F5-440D-BDDB-D264A1FC86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91634-4642-429B-8DB0-9F6EB202F6D8}">
      <dsp:nvSpPr>
        <dsp:cNvPr id="0" name=""/>
        <dsp:cNvSpPr/>
      </dsp:nvSpPr>
      <dsp:spPr>
        <a:xfrm rot="5400000">
          <a:off x="-202525" y="203813"/>
          <a:ext cx="1350168" cy="945118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kern="1200">
            <a:latin typeface="Calibri"/>
            <a:ea typeface="Calibri"/>
            <a:cs typeface="Calibri"/>
          </a:endParaRPr>
        </a:p>
      </dsp:txBody>
      <dsp:txXfrm rot="-5400000">
        <a:off x="0" y="473847"/>
        <a:ext cx="945118" cy="405050"/>
      </dsp:txXfrm>
    </dsp:sp>
    <dsp:sp modelId="{38326313-31BE-493A-BF37-6DFA44DD32A2}">
      <dsp:nvSpPr>
        <dsp:cNvPr id="0" name=""/>
        <dsp:cNvSpPr/>
      </dsp:nvSpPr>
      <dsp:spPr>
        <a:xfrm rot="5400000">
          <a:off x="3886087" y="-2939680"/>
          <a:ext cx="877609" cy="67595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Reflectors are not in possession of an equal power either.</a:t>
          </a: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945119" y="44129"/>
        <a:ext cx="6716706" cy="791927"/>
      </dsp:txXfrm>
    </dsp:sp>
    <dsp:sp modelId="{18320F65-223E-4320-BA1F-24F520391B84}">
      <dsp:nvSpPr>
        <dsp:cNvPr id="0" name=""/>
        <dsp:cNvSpPr/>
      </dsp:nvSpPr>
      <dsp:spPr>
        <a:xfrm rot="5400000">
          <a:off x="-202525" y="1356240"/>
          <a:ext cx="1350168" cy="945118"/>
        </a:xfrm>
        <a:prstGeom prst="chevron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Calibri"/>
            <a:ea typeface="Calibri"/>
            <a:cs typeface="Calibri"/>
          </a:endParaRPr>
        </a:p>
      </dsp:txBody>
      <dsp:txXfrm rot="-5400000">
        <a:off x="0" y="1626274"/>
        <a:ext cx="945118" cy="405050"/>
      </dsp:txXfrm>
    </dsp:sp>
    <dsp:sp modelId="{665828D0-D9DF-40A7-BAF2-10CFE8BFE218}">
      <dsp:nvSpPr>
        <dsp:cNvPr id="0" name=""/>
        <dsp:cNvSpPr/>
      </dsp:nvSpPr>
      <dsp:spPr>
        <a:xfrm rot="5400000">
          <a:off x="3886087" y="-1787253"/>
          <a:ext cx="877609" cy="67595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>
              <a:latin typeface="Arial"/>
              <a:cs typeface="Arial"/>
            </a:rPr>
            <a:t>While attackers are cherry picking the </a:t>
          </a:r>
          <a:r>
            <a:rPr lang="en-US" sz="1800" b="1" kern="1200">
              <a:latin typeface="Arial"/>
              <a:cs typeface="Arial"/>
            </a:rPr>
            <a:t>bots</a:t>
          </a:r>
          <a:r>
            <a:rPr lang="en-US" sz="1800" kern="1200">
              <a:latin typeface="Arial"/>
              <a:cs typeface="Arial"/>
            </a:rPr>
            <a:t> to misuse, nothing stops them from doing the same with </a:t>
          </a:r>
          <a:r>
            <a:rPr lang="en-US" sz="1800" b="1" kern="1200">
              <a:latin typeface="Arial"/>
              <a:cs typeface="Arial"/>
            </a:rPr>
            <a:t>reflectors</a:t>
          </a:r>
          <a:r>
            <a:rPr lang="en-US" sz="1800" kern="1200">
              <a:latin typeface="Arial"/>
              <a:cs typeface="Arial"/>
            </a:rPr>
            <a:t>.</a:t>
          </a:r>
          <a:endParaRPr lang="en-US" sz="1800" kern="1200">
            <a:latin typeface="Calibri Light"/>
            <a:ea typeface="Calibri Light"/>
            <a:cs typeface="Calibri Light"/>
          </a:endParaRPr>
        </a:p>
      </dsp:txBody>
      <dsp:txXfrm rot="-5400000">
        <a:off x="945119" y="1196556"/>
        <a:ext cx="6716706" cy="791927"/>
      </dsp:txXfrm>
    </dsp:sp>
    <dsp:sp modelId="{CB3211B1-2F2E-400A-AB1E-EDA1CA64B2F2}">
      <dsp:nvSpPr>
        <dsp:cNvPr id="0" name=""/>
        <dsp:cNvSpPr/>
      </dsp:nvSpPr>
      <dsp:spPr>
        <a:xfrm rot="5400000">
          <a:off x="-202525" y="2508668"/>
          <a:ext cx="1350168" cy="945118"/>
        </a:xfrm>
        <a:prstGeom prst="chevron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Calibri"/>
            <a:ea typeface="Calibri"/>
            <a:cs typeface="Calibri"/>
          </a:endParaRPr>
        </a:p>
      </dsp:txBody>
      <dsp:txXfrm rot="-5400000">
        <a:off x="0" y="2778702"/>
        <a:ext cx="945118" cy="405050"/>
      </dsp:txXfrm>
    </dsp:sp>
    <dsp:sp modelId="{D6347D15-22F5-440D-BDDB-D264A1FC86C9}">
      <dsp:nvSpPr>
        <dsp:cNvPr id="0" name=""/>
        <dsp:cNvSpPr/>
      </dsp:nvSpPr>
      <dsp:spPr>
        <a:xfrm rot="5400000">
          <a:off x="3886087" y="-634825"/>
          <a:ext cx="877609" cy="67595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>
              <a:latin typeface="Arial"/>
              <a:cs typeface="Arial"/>
            </a:rPr>
            <a:t>We can make our defense efforts more efficient by focusing on the most potent reflectors.</a:t>
          </a:r>
          <a:endParaRPr lang="en-US" sz="1800" kern="1200"/>
        </a:p>
      </dsp:txBody>
      <dsp:txXfrm rot="-5400000">
        <a:off x="945119" y="2348984"/>
        <a:ext cx="6716706" cy="791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50472-C7F8-4EAF-B7CF-2806ECDAF1C0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7F41D-9C76-45F6-A807-2CE5B842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4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A8BC-1444-472E-84AD-015FA6E25F62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0869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5C31-F810-46D4-B187-2F6B328BCF89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2590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C1A0-8170-4F00-B9F9-B587DAED9B79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2153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1D1A0-3453-4030-9492-78CBDFAB2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C3388-43D9-424A-900D-155B85425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8D497-AD05-4A9C-A3F6-BBACB6E1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BA7A-E018-4D4C-826D-F372A8F8BD68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BC97A-D3D0-467B-891B-AA0D497A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34A3E-9B2E-44DB-BF24-5B09C8EAB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1815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973C-E23B-4BCF-AAD1-F2347768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A5A21-EA7A-4E0E-8728-1D37F9BA3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87AB6-02B0-4297-BBDB-5F216F19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3359-2995-4389-B1E1-9A134E1571B6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F0B0F-6217-401F-8DF8-8674D5FB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B13D-F207-4234-A117-F6FF2C2F5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2715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288F-C05B-4454-9EF8-A5CF9847E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C3668-773B-43FD-93EA-A1881145B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45479-2BD0-47E7-A03A-1BB184F3D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9CE13-3533-46BA-BA41-618DA6191F01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279A4-32A3-417A-820C-045021DB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16AFB-8EBA-4D3A-9B6B-3D1268F6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1912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B894-035E-4F6D-83D4-EBEC0D5E4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36528-CE95-457D-8806-AA6092D24B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E5C87-5AA8-4AF3-8950-E87632D7C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EEF53-D724-4A53-B3A3-5DB7A852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444F-2019-44D0-952C-70B8D62AD873}" type="datetime1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488FD-D48E-4EEB-A84A-F68E4096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58A2E-A8B7-4AE0-A465-3E5A43D8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449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6E61-53B9-4C52-9B58-1D8DA438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50549-EE09-4640-B15A-2CEEA610F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79AAA-5BB5-4DAF-AA21-B562BFDC1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8753E-325B-4644-94C6-34D715F8E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36416-0C21-4767-8EA6-104BDDDCE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8C32A-72BF-4F16-888F-3FEC61924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A4D9D-7735-4FF2-9BD8-B9B262E04537}" type="datetime1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DB64F7-5285-43AD-BC66-E405450F0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6C7DEF-A610-46F6-BA94-8BABD112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3494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8C71-C26E-4B25-BB31-22C845FC8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7E35B-8CD3-4B5A-AE30-9A735C65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26A6-89A3-4099-ADF4-BFB34C8A5116}" type="datetime1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A8DCA-2D52-45FD-942B-FC56EE8E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58EB0-B647-442D-8ED5-C38945A9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5711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17C60-C085-48AF-B04D-1F3A13441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992C-C2EE-4D00-95E4-C034C80E7CE9}" type="datetime1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5DD323-880C-4129-A51D-C4FDD1B08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78BF4-CBE5-49F9-827F-7480354C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387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975D-D668-42C3-9B35-D35F12EF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27F01-614A-4E70-BF41-5147BD81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BE2A9-6227-40E5-B145-C7AA6C49D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FFB6D-D1E3-4FA7-A3A7-DCB107C27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B697-B288-483B-89D5-B0CA2FF6F090}" type="datetime1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BF219-2DBC-4C53-95F6-E0E77A07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2A43E-9ADA-47B8-B8D0-616E9545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3434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89D2-78A3-4D26-9F04-F7C17571F9D3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221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48DF-7BF6-4FBD-ACA3-C9A59C80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4F786-B61C-4A13-9979-E942DD4A7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ECA56-1B3F-42D5-B7AD-F3F0A1B77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4EB8C-626F-47D5-A0B7-94ADED24C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83CB-6DBD-42F2-ACF4-E8C21FCAED45}" type="datetime1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C43C0-EABE-4BC6-8B07-CD398474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5F50E-4239-47B3-9F93-1380B984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1837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52EB-C8EA-4D4D-93DB-CBC4B618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CF1D5-C6D5-4708-BE1A-A5D02CD5A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52DA8-BB5C-4BF2-9092-BF220A9AA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E76F-51FB-4A37-B37E-50208C9F09EF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21C7C-F14F-458D-A80E-CF2E1726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350FC-6F68-467C-A343-08E99AA4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9267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4C3CFC-D2FB-48BB-B4D6-2F265D03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15055-9630-4A8E-B177-0335BF69E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140CF-50E1-48B1-B0E5-F89606147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FA84-C49C-4D11-8160-3D7BB43DFB62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43ABD-7191-40E0-A67C-D5860645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24F5C-F477-4B69-8FA7-093427BF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4296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3741-B34A-43FE-BAF6-4CDC6CDEBBE0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7386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1DCC-A444-41F1-AC4D-8A52710E39B1}" type="datetime1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3386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00BD-10A4-470D-B36F-8FF1501B0654}" type="datetime1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069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C4F92-6BF1-40CA-B467-87D1DFB5E657}" type="datetime1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4405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6FEE-DF10-4407-B1F9-999262A6D781}" type="datetime1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0864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7CF-4B86-474B-A9B2-84FD4E7C4AA9}" type="datetime1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5195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107F-82B8-4E17-8E65-26A9A106472D}" type="datetime1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781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5F73D-C831-4168-8769-77F52223151C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74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B1E6F-42DE-42C8-8B90-0F099BAB1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99A38-5848-4ED9-947D-9F8874022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A7976-BA25-4545-A0EE-D076BC68B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E33EF-BCCE-472D-8CA2-7191579830CA}" type="datetime1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BFB34-A8E2-45BA-9ED2-550F4F2A1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09D31-E464-4719-AAA6-E094B1DC3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EB927-039F-4F12-ADCB-C5E59B6B1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svg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9031844-D664-1606-BEED-9160E8708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r="-355" b="62298"/>
          <a:stretch/>
        </p:blipFill>
        <p:spPr>
          <a:xfrm>
            <a:off x="1881" y="-1881"/>
            <a:ext cx="12245768" cy="6866706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E54C8C87-9396-44D4-8742-B2B7B4F88942}"/>
              </a:ext>
            </a:extLst>
          </p:cNvPr>
          <p:cNvSpPr/>
          <p:nvPr/>
        </p:nvSpPr>
        <p:spPr>
          <a:xfrm>
            <a:off x="7561150" y="3796671"/>
            <a:ext cx="2042133" cy="3160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 algn="ctr"/>
            <a:r>
              <a:rPr lang="en-US" sz="2000" b="1" spc="-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Ramin Yazdani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0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b="0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b="0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b="0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60FED-187C-9DAA-553D-5C935D945F94}"/>
              </a:ext>
            </a:extLst>
          </p:cNvPr>
          <p:cNvSpPr txBox="1"/>
          <p:nvPr/>
        </p:nvSpPr>
        <p:spPr>
          <a:xfrm>
            <a:off x="4974316" y="1410072"/>
            <a:ext cx="7215803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Characterizing the DDoS Amplification Power of Open DNS Resolvers to Facilitate Prioritized Mitigation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D3099F1F-F2A8-4B97-6DD8-C8D13D45A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4" y="5856790"/>
            <a:ext cx="1724627" cy="862315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9C442AAA-5DB8-68BC-E600-B0AC2BED4F60}"/>
              </a:ext>
            </a:extLst>
          </p:cNvPr>
          <p:cNvSpPr/>
          <p:nvPr/>
        </p:nvSpPr>
        <p:spPr>
          <a:xfrm>
            <a:off x="7209715" y="5406313"/>
            <a:ext cx="2762722" cy="9355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 algn="ctr"/>
            <a:r>
              <a:rPr lang="en-US" sz="1600" spc="-1">
                <a:solidFill>
                  <a:schemeClr val="bg1"/>
                </a:solidFill>
                <a:latin typeface="Arial"/>
                <a:cs typeface="Arial"/>
              </a:rPr>
              <a:t>DNS-OARC 43</a:t>
            </a:r>
          </a:p>
          <a:p>
            <a:pPr algn="ctr"/>
            <a:r>
              <a:rPr lang="en-US" sz="1600" spc="-1">
                <a:solidFill>
                  <a:schemeClr val="bg1"/>
                </a:solidFill>
                <a:latin typeface="Arial"/>
                <a:cs typeface="Arial"/>
              </a:rPr>
              <a:t>27 October 2024</a:t>
            </a:r>
          </a:p>
          <a:p>
            <a:pPr algn="ctr"/>
            <a:r>
              <a:rPr lang="en-US" sz="1600" spc="-1">
                <a:solidFill>
                  <a:schemeClr val="bg1"/>
                </a:solidFill>
                <a:latin typeface="Arial"/>
                <a:cs typeface="Arial"/>
              </a:rPr>
              <a:t>Prague</a:t>
            </a:r>
            <a:endParaRPr lang="en-US" sz="160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b="0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b="0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b="0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b="0" strike="noStrike" spc="-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FE364D-CDBD-66F7-2EF2-6BF5DB8670C7}"/>
              </a:ext>
            </a:extLst>
          </p:cNvPr>
          <p:cNvSpPr/>
          <p:nvPr/>
        </p:nvSpPr>
        <p:spPr>
          <a:xfrm>
            <a:off x="592675" y="1219220"/>
            <a:ext cx="844499" cy="160205"/>
          </a:xfrm>
          <a:prstGeom prst="roundRect">
            <a:avLst/>
          </a:prstGeom>
          <a:solidFill>
            <a:srgbClr val="DCD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ogo with brown squares and blue text&#10;&#10;Description automatically generated">
            <a:extLst>
              <a:ext uri="{FF2B5EF4-FFF2-40B4-BE49-F238E27FC236}">
                <a16:creationId xmlns:a16="http://schemas.microsoft.com/office/drawing/2014/main" id="{B28B54FE-9478-E641-34A1-F5A18C9E9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01" y="336846"/>
            <a:ext cx="912756" cy="10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1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EEBE27E-3C4D-5318-AB0B-23341E9145FF}"/>
              </a:ext>
            </a:extLst>
          </p:cNvPr>
          <p:cNvSpPr txBox="1"/>
          <p:nvPr/>
        </p:nvSpPr>
        <p:spPr>
          <a:xfrm>
            <a:off x="874427" y="624590"/>
            <a:ext cx="10812904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latin typeface="Arial"/>
                <a:cs typeface="Arial"/>
              </a:rPr>
              <a:t>Key Findings (Reflectors in Attacks)</a:t>
            </a:r>
            <a:endParaRPr lang="en-US" sz="2800">
              <a:latin typeface="Arial"/>
              <a:cs typeface="Arial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E0F1B22-8E2B-3F84-FD85-279A80FE1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443" y="6255362"/>
            <a:ext cx="475562" cy="365125"/>
          </a:xfrm>
        </p:spPr>
        <p:txBody>
          <a:bodyPr/>
          <a:lstStyle/>
          <a:p>
            <a:fld id="{48F63A3B-78C7-47BE-AE5E-E10140E04643}" type="slidenum">
              <a:rPr lang="en-US" sz="1600" dirty="0"/>
              <a:pPr/>
              <a:t>10</a:t>
            </a:fld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DFA32B-1FA5-927D-F1B1-B932EACB2809}"/>
              </a:ext>
            </a:extLst>
          </p:cNvPr>
          <p:cNvSpPr txBox="1"/>
          <p:nvPr/>
        </p:nvSpPr>
        <p:spPr>
          <a:xfrm>
            <a:off x="2014567" y="5700184"/>
            <a:ext cx="87238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i="1">
                <a:ea typeface="+mn-lt"/>
                <a:cs typeface="+mn-lt"/>
              </a:rPr>
              <a:t>[4] R. Yazdani et al., Glossy Mirrors: On the Role of Open DNS Resolvers in Reflection and Amplification DDoS Attacks, </a:t>
            </a:r>
            <a:r>
              <a:rPr lang="en-US" sz="1200" b="1" i="1">
                <a:ea typeface="+mn-lt"/>
                <a:cs typeface="+mn-lt"/>
              </a:rPr>
              <a:t>CNSM’24</a:t>
            </a:r>
            <a:r>
              <a:rPr lang="en-US" sz="1200" i="1">
                <a:ea typeface="+mn-lt"/>
                <a:cs typeface="+mn-lt"/>
              </a:rPr>
              <a:t>.</a:t>
            </a:r>
            <a:endParaRPr lang="en-US" sz="1200">
              <a:ea typeface="+mn-lt"/>
              <a:cs typeface="+mn-l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6E875AE-EC56-6C97-4404-EF9E77E2C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3881" y="1639886"/>
            <a:ext cx="3812451" cy="300142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14D2D6F-E9AC-C2D5-D8AE-3141E62FF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1300" y="1659104"/>
            <a:ext cx="3999804" cy="29724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EFA6F8-86A5-3A92-24D4-3C7959170B79}"/>
              </a:ext>
            </a:extLst>
          </p:cNvPr>
          <p:cNvSpPr txBox="1"/>
          <p:nvPr/>
        </p:nvSpPr>
        <p:spPr>
          <a:xfrm>
            <a:off x="6331173" y="4714755"/>
            <a:ext cx="4044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>
                <a:ea typeface="Calibri"/>
                <a:cs typeface="Calibri" panose="020F0502020204030204"/>
              </a:rPr>
              <a:t>Open resolvers with a higher IP churn are involved less in DDoS attacks.</a:t>
            </a:r>
            <a:endParaRPr lang="en-US" sz="1400" b="1">
              <a:cs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51488D-8D8B-B900-2253-4B644530BA2E}"/>
              </a:ext>
            </a:extLst>
          </p:cNvPr>
          <p:cNvSpPr txBox="1"/>
          <p:nvPr/>
        </p:nvSpPr>
        <p:spPr>
          <a:xfrm>
            <a:off x="1642235" y="4658311"/>
            <a:ext cx="381261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>
                <a:ea typeface="Calibri"/>
                <a:cs typeface="Calibri"/>
              </a:rPr>
              <a:t>Open recursive resolvers are not the only contributors to DNS-based DDoS attacks.</a:t>
            </a:r>
          </a:p>
        </p:txBody>
      </p:sp>
    </p:spTree>
    <p:extLst>
      <p:ext uri="{BB962C8B-B14F-4D97-AF65-F5344CB8AC3E}">
        <p14:creationId xmlns:p14="http://schemas.microsoft.com/office/powerpoint/2010/main" val="3634014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A826EC-D384-FF33-5805-E55CAC20316A}"/>
              </a:ext>
            </a:extLst>
          </p:cNvPr>
          <p:cNvSpPr txBox="1"/>
          <p:nvPr/>
        </p:nvSpPr>
        <p:spPr>
          <a:xfrm>
            <a:off x="9110557" y="2728316"/>
            <a:ext cx="19641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Arial"/>
                <a:cs typeface="Arial"/>
              </a:rPr>
              <a:t>Thanks!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FE0DC-FA05-DBB3-8D12-F2E0E1A753C1}"/>
              </a:ext>
            </a:extLst>
          </p:cNvPr>
          <p:cNvSpPr/>
          <p:nvPr/>
        </p:nvSpPr>
        <p:spPr>
          <a:xfrm>
            <a:off x="5321315" y="5149385"/>
            <a:ext cx="3063610" cy="1486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1480" tIns="25560" rIns="51480" bIns="25560" anchor="ctr"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400" b="1" i="1" strike="noStrike" spc="-1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Ramin Yazdani</a:t>
            </a:r>
          </a:p>
          <a:p>
            <a:pPr>
              <a:lnSpc>
                <a:spcPct val="150000"/>
              </a:lnSpc>
              <a:buNone/>
            </a:pPr>
            <a:r>
              <a:rPr lang="en-US" sz="1400" b="1" i="1" spc="-1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r.yazdani@utwente.nl</a:t>
            </a:r>
          </a:p>
          <a:p>
            <a:pPr>
              <a:lnSpc>
                <a:spcPct val="150000"/>
              </a:lnSpc>
              <a:buNone/>
            </a:pPr>
            <a:r>
              <a:rPr lang="en-US" sz="1400" b="1" i="1" strike="noStrike" spc="-1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linkedin.com/in/</a:t>
            </a:r>
            <a:r>
              <a:rPr lang="en-US" sz="1400" b="1" i="1" strike="noStrike" spc="-1" err="1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ramin-yazdani</a:t>
            </a:r>
            <a:endParaRPr lang="en-US" sz="1400" b="1" strike="noStrike" spc="-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0F30FA62-067F-3BF4-C422-C063137B3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3523" y="5422035"/>
            <a:ext cx="351883" cy="351883"/>
          </a:xfrm>
          <a:prstGeom prst="rect">
            <a:avLst/>
          </a:prstGeom>
        </p:spPr>
      </p:pic>
      <p:pic>
        <p:nvPicPr>
          <p:cNvPr id="5" name="Graphic 4" descr="Envelope with solid fill">
            <a:extLst>
              <a:ext uri="{FF2B5EF4-FFF2-40B4-BE49-F238E27FC236}">
                <a16:creationId xmlns:a16="http://schemas.microsoft.com/office/drawing/2014/main" id="{13357B97-0C04-14A9-E171-C91148123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3523" y="5774620"/>
            <a:ext cx="351883" cy="351883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4ADDD20-8BAA-9D80-9E91-B6DA103CF6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52" y="6136335"/>
            <a:ext cx="249626" cy="249626"/>
          </a:xfrm>
          <a:prstGeom prst="rect">
            <a:avLst/>
          </a:prstGeom>
        </p:spPr>
      </p:pic>
      <p:pic>
        <p:nvPicPr>
          <p:cNvPr id="8" name="Picture 7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2FF85F75-E9CD-F50C-6D0A-67035384D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6" y="5663995"/>
            <a:ext cx="1724627" cy="862315"/>
          </a:xfrm>
          <a:prstGeom prst="rect">
            <a:avLst/>
          </a:prstGeom>
        </p:spPr>
      </p:pic>
      <p:pic>
        <p:nvPicPr>
          <p:cNvPr id="11" name="Picture 10" descr="A logo with brown squares and blue text&#10;&#10;Description automatically generated">
            <a:extLst>
              <a:ext uri="{FF2B5EF4-FFF2-40B4-BE49-F238E27FC236}">
                <a16:creationId xmlns:a16="http://schemas.microsoft.com/office/drawing/2014/main" id="{044BCFA4-1BE8-B921-6203-E11D75253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8095" y="5560677"/>
            <a:ext cx="912756" cy="1075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048CE-44DD-2DDB-0DFC-10E9AA297606}"/>
              </a:ext>
            </a:extLst>
          </p:cNvPr>
          <p:cNvSpPr txBox="1"/>
          <p:nvPr/>
        </p:nvSpPr>
        <p:spPr>
          <a:xfrm>
            <a:off x="874427" y="624590"/>
            <a:ext cx="10812904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latin typeface="Arial"/>
                <a:cs typeface="Arial"/>
              </a:rPr>
              <a:t>Conclusions</a:t>
            </a:r>
            <a:endParaRPr lang="en-US" sz="2800">
              <a:latin typeface="Arial"/>
              <a:cs typeface="Arial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A3E7FFE-C62A-60E0-7DF7-90579DD73FDA}"/>
              </a:ext>
            </a:extLst>
          </p:cNvPr>
          <p:cNvSpPr txBox="1"/>
          <p:nvPr/>
        </p:nvSpPr>
        <p:spPr>
          <a:xfrm>
            <a:off x="873632" y="1624351"/>
            <a:ext cx="669735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345" lvl="1"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number of exposed open resolvers is much higher than what attackers typically misuse.</a:t>
            </a:r>
            <a:endParaRPr lang="en-US"/>
          </a:p>
          <a:p>
            <a:pPr marL="347345" lvl="1"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347345" lvl="1"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Our characterization shows differences in the amplification power of open resolvers that can be leveraged for a prioritized mitigation.</a:t>
            </a:r>
          </a:p>
          <a:p>
            <a:pPr marL="347345" lvl="1"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347345" lvl="1" indent="-285750" algn="just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Attackers do not yet fully leverage the diversity among open resolvers, meaning that we can expect the intensity of DNS-based DDoS attacks to grow if we do not take action.</a:t>
            </a:r>
          </a:p>
        </p:txBody>
      </p:sp>
    </p:spTree>
    <p:extLst>
      <p:ext uri="{BB962C8B-B14F-4D97-AF65-F5344CB8AC3E}">
        <p14:creationId xmlns:p14="http://schemas.microsoft.com/office/powerpoint/2010/main" val="220138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53E2D0-41D8-FC35-7195-01FB304DB346}"/>
              </a:ext>
            </a:extLst>
          </p:cNvPr>
          <p:cNvSpPr txBox="1"/>
          <p:nvPr/>
        </p:nvSpPr>
        <p:spPr>
          <a:xfrm>
            <a:off x="874427" y="624590"/>
            <a:ext cx="108129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An Old but Persistent Problem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Devil face with no fill">
            <a:extLst>
              <a:ext uri="{FF2B5EF4-FFF2-40B4-BE49-F238E27FC236}">
                <a16:creationId xmlns:a16="http://schemas.microsoft.com/office/drawing/2014/main" id="{97461F1D-2B58-FAC2-3265-37EEC432F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5109" y="3962037"/>
            <a:ext cx="555523" cy="55552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B3CB525-1F61-219C-8313-631773F7A3B1}"/>
              </a:ext>
            </a:extLst>
          </p:cNvPr>
          <p:cNvSpPr/>
          <p:nvPr/>
        </p:nvSpPr>
        <p:spPr>
          <a:xfrm>
            <a:off x="3857333" y="3020245"/>
            <a:ext cx="1602659" cy="2487561"/>
          </a:xfrm>
          <a:prstGeom prst="roundRect">
            <a:avLst/>
          </a:prstGeom>
          <a:noFill/>
          <a:ln w="19050" cap="flat" cmpd="sng" algn="ctr">
            <a:solidFill>
              <a:srgbClr val="DB9B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2" name="Graphic 3" descr="Target">
            <a:extLst>
              <a:ext uri="{FF2B5EF4-FFF2-40B4-BE49-F238E27FC236}">
                <a16:creationId xmlns:a16="http://schemas.microsoft.com/office/drawing/2014/main" id="{1418C1BD-A259-2F77-C555-08400BFAC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0057" y="3898123"/>
            <a:ext cx="663677" cy="663677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8EF0840-E9F9-1F6A-C542-C7DE1083B709}"/>
              </a:ext>
            </a:extLst>
          </p:cNvPr>
          <p:cNvSpPr/>
          <p:nvPr/>
        </p:nvSpPr>
        <p:spPr>
          <a:xfrm>
            <a:off x="6732005" y="3020245"/>
            <a:ext cx="1602659" cy="2487561"/>
          </a:xfrm>
          <a:prstGeom prst="roundRect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813B046-DD2D-5AC4-DE42-1E15D373D7FB}"/>
              </a:ext>
            </a:extLst>
          </p:cNvPr>
          <p:cNvSpPr/>
          <p:nvPr/>
        </p:nvSpPr>
        <p:spPr>
          <a:xfrm>
            <a:off x="8531940" y="3801036"/>
            <a:ext cx="1074737" cy="877528"/>
          </a:xfrm>
          <a:prstGeom prst="rightArrow">
            <a:avLst>
              <a:gd name="adj1" fmla="val 74650"/>
              <a:gd name="adj2" fmla="val 3655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700623FD-C9FE-D6E2-C069-ECC9C67676DE}"/>
              </a:ext>
            </a:extLst>
          </p:cNvPr>
          <p:cNvSpPr/>
          <p:nvPr/>
        </p:nvSpPr>
        <p:spPr>
          <a:xfrm>
            <a:off x="5558630" y="4076604"/>
            <a:ext cx="1074737" cy="338554"/>
          </a:xfrm>
          <a:prstGeom prst="rightArrow">
            <a:avLst>
              <a:gd name="adj1" fmla="val 74650"/>
              <a:gd name="adj2" fmla="val 6474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FFFF00"/>
              </a:solidFill>
              <a:cs typeface="Calibri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BBAE7BDD-07BF-F0EF-747D-561DB190BBCC}"/>
              </a:ext>
            </a:extLst>
          </p:cNvPr>
          <p:cNvSpPr/>
          <p:nvPr/>
        </p:nvSpPr>
        <p:spPr>
          <a:xfrm>
            <a:off x="2844511" y="4137758"/>
            <a:ext cx="877461" cy="194773"/>
          </a:xfrm>
          <a:prstGeom prst="rightArrow">
            <a:avLst>
              <a:gd name="adj1" fmla="val 74650"/>
              <a:gd name="adj2" fmla="val 5904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F60D9CA-7B88-4BA3-239B-B7E609B2296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8435" y="3189867"/>
            <a:ext cx="450166" cy="4501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0167603-A599-369B-F827-2BA431BD5DB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4441" y="3417613"/>
            <a:ext cx="450166" cy="45016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9C52379-E549-5B11-DDDC-2A056036508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8985" y="3995616"/>
            <a:ext cx="450166" cy="45016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B6F65C-DB3E-7BFA-2A90-80C9DEAEC64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9465" y="4376454"/>
            <a:ext cx="450166" cy="45016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BCA3A8-807C-9EB9-4D0D-457A9933D13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8435" y="4820938"/>
            <a:ext cx="450166" cy="450166"/>
          </a:xfrm>
          <a:prstGeom prst="rect">
            <a:avLst/>
          </a:prstGeom>
        </p:spPr>
      </p:pic>
      <p:sp>
        <p:nvSpPr>
          <p:cNvPr id="66" name="TextBox 13">
            <a:extLst>
              <a:ext uri="{FF2B5EF4-FFF2-40B4-BE49-F238E27FC236}">
                <a16:creationId xmlns:a16="http://schemas.microsoft.com/office/drawing/2014/main" id="{9AFA34D4-26DC-70F5-FA30-03D97B068E30}"/>
              </a:ext>
            </a:extLst>
          </p:cNvPr>
          <p:cNvSpPr txBox="1"/>
          <p:nvPr/>
        </p:nvSpPr>
        <p:spPr>
          <a:xfrm>
            <a:off x="1959672" y="4682436"/>
            <a:ext cx="915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lvl="1" algn="ctr">
              <a:buClr>
                <a:srgbClr val="0070C0"/>
              </a:buClr>
            </a:pP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Attacker</a:t>
            </a:r>
          </a:p>
        </p:txBody>
      </p:sp>
      <p:sp>
        <p:nvSpPr>
          <p:cNvPr id="68" name="TextBox 14">
            <a:extLst>
              <a:ext uri="{FF2B5EF4-FFF2-40B4-BE49-F238E27FC236}">
                <a16:creationId xmlns:a16="http://schemas.microsoft.com/office/drawing/2014/main" id="{7A2E2A61-6A99-4ECC-E59A-83294143342C}"/>
              </a:ext>
            </a:extLst>
          </p:cNvPr>
          <p:cNvSpPr txBox="1"/>
          <p:nvPr/>
        </p:nvSpPr>
        <p:spPr>
          <a:xfrm>
            <a:off x="4156713" y="5571400"/>
            <a:ext cx="91545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lvl="1" algn="ctr">
              <a:buClr>
                <a:srgbClr val="0070C0"/>
              </a:buClr>
            </a:pPr>
            <a:r>
              <a:rPr lang="en-US" sz="1200">
                <a:solidFill>
                  <a:srgbClr val="D39500"/>
                </a:solidFill>
                <a:latin typeface="Arial"/>
                <a:cs typeface="Arial"/>
              </a:rPr>
              <a:t>Botnet</a:t>
            </a:r>
          </a:p>
        </p:txBody>
      </p:sp>
      <p:sp>
        <p:nvSpPr>
          <p:cNvPr id="70" name="TextBox 15">
            <a:extLst>
              <a:ext uri="{FF2B5EF4-FFF2-40B4-BE49-F238E27FC236}">
                <a16:creationId xmlns:a16="http://schemas.microsoft.com/office/drawing/2014/main" id="{8A73938C-7525-7A09-90C3-5667C8273B92}"/>
              </a:ext>
            </a:extLst>
          </p:cNvPr>
          <p:cNvSpPr txBox="1"/>
          <p:nvPr/>
        </p:nvSpPr>
        <p:spPr>
          <a:xfrm>
            <a:off x="6667779" y="5563354"/>
            <a:ext cx="1731109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lvl="1" algn="ctr">
              <a:buClr>
                <a:srgbClr val="0070C0"/>
              </a:buClr>
            </a:pPr>
            <a:r>
              <a:rPr lang="en-US" sz="1200">
                <a:solidFill>
                  <a:srgbClr val="00B0F0"/>
                </a:solidFill>
                <a:latin typeface="Arial"/>
                <a:cs typeface="Arial"/>
              </a:rPr>
              <a:t>Reflectors</a:t>
            </a:r>
            <a:endParaRPr lang="en-US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72" name="TextBox 16">
            <a:extLst>
              <a:ext uri="{FF2B5EF4-FFF2-40B4-BE49-F238E27FC236}">
                <a16:creationId xmlns:a16="http://schemas.microsoft.com/office/drawing/2014/main" id="{ABBCA412-CEF3-3383-58ED-1BA612E58D1E}"/>
              </a:ext>
            </a:extLst>
          </p:cNvPr>
          <p:cNvSpPr txBox="1"/>
          <p:nvPr/>
        </p:nvSpPr>
        <p:spPr>
          <a:xfrm>
            <a:off x="9584170" y="4672602"/>
            <a:ext cx="91545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lvl="1" algn="ctr">
              <a:buClr>
                <a:srgbClr val="0070C0"/>
              </a:buClr>
            </a:pPr>
            <a:r>
              <a:rPr lang="en-US" sz="1200">
                <a:solidFill>
                  <a:srgbClr val="FF0000"/>
                </a:solidFill>
                <a:latin typeface="Arial"/>
                <a:cs typeface="Arial"/>
              </a:rPr>
              <a:t>Victim</a:t>
            </a:r>
          </a:p>
        </p:txBody>
      </p:sp>
      <p:pic>
        <p:nvPicPr>
          <p:cNvPr id="74" name="Graphic 17" descr="Server">
            <a:extLst>
              <a:ext uri="{FF2B5EF4-FFF2-40B4-BE49-F238E27FC236}">
                <a16:creationId xmlns:a16="http://schemas.microsoft.com/office/drawing/2014/main" id="{36D926E4-CB24-945C-6D92-FFDBC60A5F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44030" y="3168824"/>
            <a:ext cx="488367" cy="488367"/>
          </a:xfrm>
          <a:prstGeom prst="rect">
            <a:avLst/>
          </a:prstGeom>
        </p:spPr>
      </p:pic>
      <p:pic>
        <p:nvPicPr>
          <p:cNvPr id="76" name="Graphic 18" descr="Server">
            <a:extLst>
              <a:ext uri="{FF2B5EF4-FFF2-40B4-BE49-F238E27FC236}">
                <a16:creationId xmlns:a16="http://schemas.microsoft.com/office/drawing/2014/main" id="{DA9D7003-C89E-D67F-AAB3-259E93417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90390" y="3324786"/>
            <a:ext cx="488367" cy="488367"/>
          </a:xfrm>
          <a:prstGeom prst="rect">
            <a:avLst/>
          </a:prstGeom>
        </p:spPr>
      </p:pic>
      <p:pic>
        <p:nvPicPr>
          <p:cNvPr id="78" name="Graphic 19" descr="Server">
            <a:extLst>
              <a:ext uri="{FF2B5EF4-FFF2-40B4-BE49-F238E27FC236}">
                <a16:creationId xmlns:a16="http://schemas.microsoft.com/office/drawing/2014/main" id="{3EEB45BE-D2FE-8EF0-1F11-7C5B7B2C5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02023" y="3778484"/>
            <a:ext cx="488367" cy="488367"/>
          </a:xfrm>
          <a:prstGeom prst="rect">
            <a:avLst/>
          </a:prstGeom>
        </p:spPr>
      </p:pic>
      <p:pic>
        <p:nvPicPr>
          <p:cNvPr id="80" name="Graphic 20" descr="Server">
            <a:extLst>
              <a:ext uri="{FF2B5EF4-FFF2-40B4-BE49-F238E27FC236}">
                <a16:creationId xmlns:a16="http://schemas.microsoft.com/office/drawing/2014/main" id="{EF24683A-F8B0-7B4F-06CA-8E7421A30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30643" y="4344332"/>
            <a:ext cx="488367" cy="488367"/>
          </a:xfrm>
          <a:prstGeom prst="rect">
            <a:avLst/>
          </a:prstGeom>
        </p:spPr>
      </p:pic>
      <p:pic>
        <p:nvPicPr>
          <p:cNvPr id="82" name="Graphic 21" descr="Server">
            <a:extLst>
              <a:ext uri="{FF2B5EF4-FFF2-40B4-BE49-F238E27FC236}">
                <a16:creationId xmlns:a16="http://schemas.microsoft.com/office/drawing/2014/main" id="{EE102FA7-0115-53F3-D388-2D2E0872B5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1196" y="4296320"/>
            <a:ext cx="488367" cy="488367"/>
          </a:xfrm>
          <a:prstGeom prst="rect">
            <a:avLst/>
          </a:prstGeom>
        </p:spPr>
      </p:pic>
      <p:pic>
        <p:nvPicPr>
          <p:cNvPr id="84" name="Graphic 22" descr="Server">
            <a:extLst>
              <a:ext uri="{FF2B5EF4-FFF2-40B4-BE49-F238E27FC236}">
                <a16:creationId xmlns:a16="http://schemas.microsoft.com/office/drawing/2014/main" id="{143D7C21-82FE-671C-2BCE-7D9274EE5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9149" y="4872943"/>
            <a:ext cx="488367" cy="488367"/>
          </a:xfrm>
          <a:prstGeom prst="rect">
            <a:avLst/>
          </a:prstGeom>
        </p:spPr>
      </p:pic>
      <p:pic>
        <p:nvPicPr>
          <p:cNvPr id="86" name="Graphic 23" descr="Target">
            <a:extLst>
              <a:ext uri="{FF2B5EF4-FFF2-40B4-BE49-F238E27FC236}">
                <a16:creationId xmlns:a16="http://schemas.microsoft.com/office/drawing/2014/main" id="{DB796318-F141-7485-9533-B247787DF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11911" y="3897397"/>
            <a:ext cx="663677" cy="663677"/>
          </a:xfrm>
          <a:prstGeom prst="rect">
            <a:avLst/>
          </a:prstGeom>
        </p:spPr>
      </p:pic>
      <p:sp>
        <p:nvSpPr>
          <p:cNvPr id="87" name="TextBox 1">
            <a:extLst>
              <a:ext uri="{FF2B5EF4-FFF2-40B4-BE49-F238E27FC236}">
                <a16:creationId xmlns:a16="http://schemas.microsoft.com/office/drawing/2014/main" id="{FA439E6F-423B-7D7A-5CF6-6BEFDCB8E186}"/>
              </a:ext>
            </a:extLst>
          </p:cNvPr>
          <p:cNvSpPr txBox="1"/>
          <p:nvPr/>
        </p:nvSpPr>
        <p:spPr>
          <a:xfrm>
            <a:off x="873632" y="1624351"/>
            <a:ext cx="87105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595" lvl="1">
              <a:buClr>
                <a:srgbClr val="0070C0"/>
              </a:buClr>
            </a:pPr>
            <a:r>
              <a:rPr lang="en-US">
                <a:latin typeface="Arial"/>
                <a:cs typeface="Arial"/>
              </a:rPr>
              <a:t>Reflection-based DDoS attacks continue to disrupt networks and services to date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D315-5BA7-42F7-663F-56AC1193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443" y="6255362"/>
            <a:ext cx="475562" cy="365125"/>
          </a:xfrm>
        </p:spPr>
        <p:txBody>
          <a:bodyPr/>
          <a:lstStyle/>
          <a:p>
            <a:fld id="{48F63A3B-78C7-47BE-AE5E-E10140E04643}" type="slidenum">
              <a:rPr lang="en-US" sz="1600" dirty="0"/>
              <a:t>2</a:t>
            </a:fld>
            <a:endParaRPr lang="en-US" sz="1600"/>
          </a:p>
        </p:txBody>
      </p:sp>
      <p:pic>
        <p:nvPicPr>
          <p:cNvPr id="2" name="Graphic 4">
            <a:extLst>
              <a:ext uri="{FF2B5EF4-FFF2-40B4-BE49-F238E27FC236}">
                <a16:creationId xmlns:a16="http://schemas.microsoft.com/office/drawing/2014/main" id="{2DE34070-F8CE-1199-3595-BADB0F9542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67779" y="2868189"/>
            <a:ext cx="5023786" cy="26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 animBg="1"/>
      <p:bldP spid="39" grpId="0" animBg="1"/>
      <p:bldP spid="41" grpId="0" animBg="1"/>
      <p:bldP spid="43" grpId="0" animBg="1"/>
      <p:bldP spid="66" grpId="0"/>
      <p:bldP spid="68" grpId="0"/>
      <p:bldP spid="70" grpId="0"/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53E2D0-41D8-FC35-7195-01FB304DB346}"/>
              </a:ext>
            </a:extLst>
          </p:cNvPr>
          <p:cNvSpPr txBox="1"/>
          <p:nvPr/>
        </p:nvSpPr>
        <p:spPr>
          <a:xfrm>
            <a:off x="874427" y="624590"/>
            <a:ext cx="10812904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latin typeface="Arial"/>
                <a:cs typeface="Arial"/>
              </a:rPr>
              <a:t>From Mirai to Meris to Mantis</a:t>
            </a:r>
            <a:endParaRPr lang="en-US" sz="280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9A6C55-6E7E-3C19-2E55-BC897A2B9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89" y="3681697"/>
            <a:ext cx="3977269" cy="1923354"/>
          </a:xfrm>
          <a:prstGeom prst="roundRect">
            <a:avLst>
              <a:gd name="adj" fmla="val 404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E7B9B85-CBA0-B254-FFA5-D6239375305F}"/>
              </a:ext>
            </a:extLst>
          </p:cNvPr>
          <p:cNvSpPr txBox="1">
            <a:spLocks/>
          </p:cNvSpPr>
          <p:nvPr/>
        </p:nvSpPr>
        <p:spPr>
          <a:xfrm>
            <a:off x="873940" y="5811147"/>
            <a:ext cx="3489498" cy="469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u="sng">
                <a:latin typeface="Arial"/>
                <a:cs typeface="Arial"/>
              </a:rPr>
              <a:t>Multiple hundred thousands </a:t>
            </a:r>
            <a:r>
              <a:rPr lang="en-US" sz="1200">
                <a:latin typeface="Arial"/>
                <a:cs typeface="Arial"/>
              </a:rPr>
              <a:t>of IoT devices</a:t>
            </a:r>
          </a:p>
          <a:p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2016</a:t>
            </a:r>
            <a:endParaRPr lang="en-US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025F8-4498-0927-8F56-647A5B1FA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987" y="2399870"/>
            <a:ext cx="3774687" cy="2119196"/>
          </a:xfrm>
          <a:prstGeom prst="roundRect">
            <a:avLst>
              <a:gd name="adj" fmla="val 35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2313E8-86DF-6AE1-3864-B2697A560F83}"/>
              </a:ext>
            </a:extLst>
          </p:cNvPr>
          <p:cNvSpPr txBox="1">
            <a:spLocks/>
          </p:cNvSpPr>
          <p:nvPr/>
        </p:nvSpPr>
        <p:spPr>
          <a:xfrm>
            <a:off x="4493285" y="4722360"/>
            <a:ext cx="3516392" cy="357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u="sng">
                <a:latin typeface="Arial"/>
                <a:cs typeface="Arial"/>
              </a:rPr>
              <a:t>Tens of thousands </a:t>
            </a:r>
            <a:r>
              <a:rPr lang="en-US" sz="1200">
                <a:latin typeface="Arial"/>
                <a:cs typeface="Arial"/>
              </a:rPr>
              <a:t>of </a:t>
            </a:r>
            <a:r>
              <a:rPr lang="en-US" sz="1200" err="1">
                <a:latin typeface="Arial"/>
                <a:cs typeface="Arial"/>
              </a:rPr>
              <a:t>Mikrotik</a:t>
            </a:r>
            <a:r>
              <a:rPr lang="en-US" sz="1200">
                <a:latin typeface="Arial"/>
                <a:cs typeface="Arial"/>
              </a:rPr>
              <a:t> routers</a:t>
            </a:r>
          </a:p>
          <a:p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2021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2FAA2-7DB7-4123-3820-D1E046F9E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149" y="1264691"/>
            <a:ext cx="4025588" cy="2259357"/>
          </a:xfrm>
          <a:prstGeom prst="roundRect">
            <a:avLst>
              <a:gd name="adj" fmla="val 299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133D625-525B-13DB-61E5-918B026AD219}"/>
              </a:ext>
            </a:extLst>
          </p:cNvPr>
          <p:cNvSpPr txBox="1">
            <a:spLocks/>
          </p:cNvSpPr>
          <p:nvPr/>
        </p:nvSpPr>
        <p:spPr>
          <a:xfrm>
            <a:off x="7906784" y="3722218"/>
            <a:ext cx="3516392" cy="364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u="sng">
                <a:latin typeface="Arial"/>
                <a:cs typeface="Arial"/>
              </a:rPr>
              <a:t>Thousands</a:t>
            </a:r>
            <a:r>
              <a:rPr lang="en-US" sz="1200">
                <a:latin typeface="Arial"/>
                <a:cs typeface="Arial"/>
              </a:rPr>
              <a:t> of servers and virtual machines</a:t>
            </a:r>
          </a:p>
          <a:p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2022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C006884-77EE-6DE5-A9CA-A0A4E3BC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443" y="6255362"/>
            <a:ext cx="475562" cy="365125"/>
          </a:xfrm>
        </p:spPr>
        <p:txBody>
          <a:bodyPr/>
          <a:lstStyle/>
          <a:p>
            <a:fld id="{48F63A3B-78C7-47BE-AE5E-E10140E04643}" type="slidenum">
              <a:rPr lang="en-US" sz="1600" dirty="0"/>
              <a:pPr/>
              <a:t>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076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4F54FB-88ED-69BD-D9C1-E254912A26E0}"/>
              </a:ext>
            </a:extLst>
          </p:cNvPr>
          <p:cNvSpPr txBox="1"/>
          <p:nvPr/>
        </p:nvSpPr>
        <p:spPr>
          <a:xfrm>
            <a:off x="874427" y="624590"/>
            <a:ext cx="10812904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latin typeface="Arial"/>
                <a:cs typeface="Arial"/>
              </a:rPr>
              <a:t>Our Motivation</a:t>
            </a:r>
            <a:endParaRPr lang="en-US" sz="2800">
              <a:latin typeface="Arial"/>
              <a:cs typeface="Arial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D68230E-8A0B-B38B-906A-0C120372D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443" y="6255362"/>
            <a:ext cx="475562" cy="365125"/>
          </a:xfrm>
        </p:spPr>
        <p:txBody>
          <a:bodyPr/>
          <a:lstStyle/>
          <a:p>
            <a:fld id="{48F63A3B-78C7-47BE-AE5E-E10140E04643}" type="slidenum">
              <a:rPr lang="en-US" sz="1600" dirty="0"/>
              <a:pPr/>
              <a:t>4</a:t>
            </a:fld>
            <a:endParaRPr lang="en-US" sz="16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E308434-7EF0-9374-E469-670BA7876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451767"/>
              </p:ext>
            </p:extLst>
          </p:nvPr>
        </p:nvGraphicFramePr>
        <p:xfrm>
          <a:off x="2032000" y="1985903"/>
          <a:ext cx="7704666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766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591634-4642-429B-8DB0-9F6EB202F6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5591634-4642-429B-8DB0-9F6EB202F6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326313-31BE-493A-BF37-6DFA44DD32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38326313-31BE-493A-BF37-6DFA44DD32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320F65-223E-4320-BA1F-24F520391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18320F65-223E-4320-BA1F-24F520391B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5828D0-D9DF-40A7-BAF2-10CFE8BFE2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665828D0-D9DF-40A7-BAF2-10CFE8BFE2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3211B1-2F2E-400A-AB1E-EDA1CA64B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CB3211B1-2F2E-400A-AB1E-EDA1CA64B2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347D15-22F5-440D-BDDB-D264A1FC8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D6347D15-22F5-440D-BDDB-D264A1FC86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A826EC-D384-FF33-5805-E55CAC20316A}"/>
              </a:ext>
            </a:extLst>
          </p:cNvPr>
          <p:cNvSpPr txBox="1"/>
          <p:nvPr/>
        </p:nvSpPr>
        <p:spPr>
          <a:xfrm>
            <a:off x="3249487" y="2401162"/>
            <a:ext cx="31436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Network connectivity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131F5-3DA3-C6FF-F818-BE027CDB2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226" y="2005725"/>
            <a:ext cx="1192735" cy="10310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F5177AC-38C3-A0AB-BF6F-A713EBB46319}"/>
              </a:ext>
            </a:extLst>
          </p:cNvPr>
          <p:cNvGrpSpPr/>
          <p:nvPr/>
        </p:nvGrpSpPr>
        <p:grpSpPr>
          <a:xfrm>
            <a:off x="1872227" y="4595245"/>
            <a:ext cx="1192734" cy="1033205"/>
            <a:chOff x="7371661" y="5998753"/>
            <a:chExt cx="804779" cy="66656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DC30E6-90A7-2EC6-6028-8075F967100C}"/>
                </a:ext>
              </a:extLst>
            </p:cNvPr>
            <p:cNvGrpSpPr/>
            <p:nvPr/>
          </p:nvGrpSpPr>
          <p:grpSpPr>
            <a:xfrm>
              <a:off x="7371661" y="5998753"/>
              <a:ext cx="676130" cy="597291"/>
              <a:chOff x="7092754" y="2131783"/>
              <a:chExt cx="3983219" cy="382136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872F7E-31D4-BA81-EC93-4FF01F5B2EA6}"/>
                  </a:ext>
                </a:extLst>
              </p:cNvPr>
              <p:cNvSpPr/>
              <p:nvPr/>
            </p:nvSpPr>
            <p:spPr>
              <a:xfrm>
                <a:off x="7528034" y="2995447"/>
                <a:ext cx="3100551" cy="207579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Graphic 1" descr="Envelope outline">
                <a:extLst>
                  <a:ext uri="{FF2B5EF4-FFF2-40B4-BE49-F238E27FC236}">
                    <a16:creationId xmlns:a16="http://schemas.microsoft.com/office/drawing/2014/main" id="{3FFE00F5-C2BB-B8BF-3C45-88C54A73C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092754" y="2131783"/>
                <a:ext cx="3983219" cy="3821360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C2C4A7-FA04-5956-EF9A-516B0AEA57BA}"/>
                </a:ext>
              </a:extLst>
            </p:cNvPr>
            <p:cNvSpPr/>
            <p:nvPr/>
          </p:nvSpPr>
          <p:spPr>
            <a:xfrm>
              <a:off x="7574196" y="6203018"/>
              <a:ext cx="526302" cy="3244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1" descr="Envelope outline">
              <a:extLst>
                <a:ext uri="{FF2B5EF4-FFF2-40B4-BE49-F238E27FC236}">
                  <a16:creationId xmlns:a16="http://schemas.microsoft.com/office/drawing/2014/main" id="{C280BB5C-127F-E894-3382-BE87FC994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00310" y="6068025"/>
              <a:ext cx="676130" cy="59729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941B91-7B62-E03E-0151-8AF33E23AE15}"/>
              </a:ext>
            </a:extLst>
          </p:cNvPr>
          <p:cNvSpPr txBox="1"/>
          <p:nvPr/>
        </p:nvSpPr>
        <p:spPr>
          <a:xfrm>
            <a:off x="874427" y="624590"/>
            <a:ext cx="10812904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latin typeface="Arial"/>
                <a:cs typeface="Arial"/>
              </a:rPr>
              <a:t>Aspects that we Study</a:t>
            </a:r>
            <a:endParaRPr lang="en-US" sz="2800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EA9CB0-EC61-ED01-321F-23F2A836B8F6}"/>
              </a:ext>
            </a:extLst>
          </p:cNvPr>
          <p:cNvSpPr txBox="1"/>
          <p:nvPr/>
        </p:nvSpPr>
        <p:spPr>
          <a:xfrm>
            <a:off x="3249487" y="3664172"/>
            <a:ext cx="32409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Bandwidth Amplification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AF67DB-5C56-58F0-A8D7-349B6CD96CB4}"/>
              </a:ext>
            </a:extLst>
          </p:cNvPr>
          <p:cNvSpPr txBox="1"/>
          <p:nvPr/>
        </p:nvSpPr>
        <p:spPr>
          <a:xfrm>
            <a:off x="3249486" y="4927182"/>
            <a:ext cx="28380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Packet Amplification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6128A-F7CB-E069-0231-7835C4B13BE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8835" y="3267407"/>
            <a:ext cx="1126126" cy="1142099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0A39166-9E18-7B12-9640-8FFF0B1F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443" y="6255362"/>
            <a:ext cx="475562" cy="365125"/>
          </a:xfrm>
        </p:spPr>
        <p:txBody>
          <a:bodyPr/>
          <a:lstStyle/>
          <a:p>
            <a:fld id="{48F63A3B-78C7-47BE-AE5E-E10140E04643}" type="slidenum">
              <a:rPr lang="en-US" sz="1600" dirty="0"/>
              <a:pPr/>
              <a:t>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662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941B91-7B62-E03E-0151-8AF33E23AE15}"/>
              </a:ext>
            </a:extLst>
          </p:cNvPr>
          <p:cNvSpPr txBox="1"/>
          <p:nvPr/>
        </p:nvSpPr>
        <p:spPr>
          <a:xfrm>
            <a:off x="874427" y="624590"/>
            <a:ext cx="10812904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latin typeface="Arial"/>
                <a:cs typeface="Arial"/>
              </a:rPr>
              <a:t>Measurement Setup</a:t>
            </a:r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CA985AF-A4EC-E9FA-EE39-96E5F9AB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443" y="6255362"/>
            <a:ext cx="475562" cy="365125"/>
          </a:xfrm>
        </p:spPr>
        <p:txBody>
          <a:bodyPr/>
          <a:lstStyle/>
          <a:p>
            <a:fld id="{48F63A3B-78C7-47BE-AE5E-E10140E04643}" type="slidenum">
              <a:rPr lang="en-US" sz="1600" dirty="0"/>
              <a:pPr/>
              <a:t>6</a:t>
            </a:fld>
            <a:endParaRPr lang="en-US" sz="16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1FE76C0-25E0-C919-8D39-C24DE4124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3100" y="1568986"/>
            <a:ext cx="8656618" cy="372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5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7B8EFC2-2391-894F-5245-6DEEC4941E7A}"/>
              </a:ext>
            </a:extLst>
          </p:cNvPr>
          <p:cNvSpPr txBox="1"/>
          <p:nvPr/>
        </p:nvSpPr>
        <p:spPr>
          <a:xfrm>
            <a:off x="2015134" y="5705851"/>
            <a:ext cx="87238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i="1">
                <a:ea typeface="+mn-lt"/>
                <a:cs typeface="+mn-lt"/>
              </a:rPr>
              <a:t>[1] R. Yazdani et al., Mirrors in the Sky: On the Potential of Clouds in DNS Reflection-based Denial-of-Service Attacks, </a:t>
            </a:r>
            <a:r>
              <a:rPr lang="en-US" sz="1200" b="1" i="1">
                <a:ea typeface="+mn-lt"/>
                <a:cs typeface="+mn-lt"/>
              </a:rPr>
              <a:t>RAID’22</a:t>
            </a:r>
            <a:r>
              <a:rPr lang="en-US" sz="1200" i="1">
                <a:ea typeface="+mn-lt"/>
                <a:cs typeface="+mn-lt"/>
              </a:rPr>
              <a:t>.</a:t>
            </a:r>
            <a:endParaRPr lang="en-US" sz="1200" i="1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D148D-668E-21EE-E844-9E6DDB3C0227}"/>
              </a:ext>
            </a:extLst>
          </p:cNvPr>
          <p:cNvSpPr txBox="1"/>
          <p:nvPr/>
        </p:nvSpPr>
        <p:spPr>
          <a:xfrm>
            <a:off x="6337619" y="4695413"/>
            <a:ext cx="434289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>
                <a:ea typeface="+mn-lt"/>
                <a:cs typeface="+mn-lt"/>
              </a:rPr>
              <a:t>Some cloud providers expose their infrastructure to reflection-based DDoS attacks.</a:t>
            </a:r>
            <a:endParaRPr lang="en-US" sz="1400" b="1">
              <a:cs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728630-2CCA-3E30-B386-A40441B042EB}"/>
              </a:ext>
            </a:extLst>
          </p:cNvPr>
          <p:cNvSpPr txBox="1"/>
          <p:nvPr/>
        </p:nvSpPr>
        <p:spPr>
          <a:xfrm>
            <a:off x="1048426" y="4698636"/>
            <a:ext cx="44213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>
                <a:ea typeface="+mn-lt"/>
                <a:cs typeface="+mn-lt"/>
              </a:rPr>
              <a:t>A non-negligible share of reflectors are hosted in datacenters/clouds.</a:t>
            </a:r>
            <a:endParaRPr lang="en-US" sz="1400" b="1">
              <a:cs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BE27E-3C4D-5318-AB0B-23341E9145FF}"/>
              </a:ext>
            </a:extLst>
          </p:cNvPr>
          <p:cNvSpPr txBox="1"/>
          <p:nvPr/>
        </p:nvSpPr>
        <p:spPr>
          <a:xfrm>
            <a:off x="874427" y="624590"/>
            <a:ext cx="10812904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latin typeface="Arial"/>
                <a:cs typeface="Arial"/>
              </a:rPr>
              <a:t>Key Findings (Network Connectivity)</a:t>
            </a:r>
            <a:endParaRPr lang="en-US" sz="2800">
              <a:latin typeface="Arial"/>
              <a:cs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D65F8D-75D8-C18C-BA1B-77B5C8289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70" y="5473755"/>
            <a:ext cx="901502" cy="86441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F71F096-0A80-3C59-C8A6-28B4090EB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422" y="1651847"/>
            <a:ext cx="4422169" cy="293183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B7A6030-BDA2-B297-2C6C-2E054E7F312C}"/>
              </a:ext>
            </a:extLst>
          </p:cNvPr>
          <p:cNvSpPr/>
          <p:nvPr/>
        </p:nvSpPr>
        <p:spPr>
          <a:xfrm>
            <a:off x="1883614" y="3252256"/>
            <a:ext cx="418411" cy="487554"/>
          </a:xfrm>
          <a:prstGeom prst="ellipse">
            <a:avLst/>
          </a:prstGeom>
          <a:noFill/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65C594-9026-B91C-36BA-777B6748481C}"/>
              </a:ext>
            </a:extLst>
          </p:cNvPr>
          <p:cNvGrpSpPr/>
          <p:nvPr/>
        </p:nvGrpSpPr>
        <p:grpSpPr>
          <a:xfrm>
            <a:off x="6329681" y="1649940"/>
            <a:ext cx="4346628" cy="2935244"/>
            <a:chOff x="6329681" y="1649940"/>
            <a:chExt cx="4346628" cy="293524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555791-2CF3-A7D4-AE86-F6BB97155D3C}"/>
                </a:ext>
              </a:extLst>
            </p:cNvPr>
            <p:cNvSpPr/>
            <p:nvPr/>
          </p:nvSpPr>
          <p:spPr>
            <a:xfrm>
              <a:off x="6329681" y="1649940"/>
              <a:ext cx="4346628" cy="2935244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986A198-38A2-DC67-7A49-9E6230244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78436" y="2230382"/>
              <a:ext cx="4161460" cy="176841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FA0DA6C-D37F-D41C-BB12-F3943D91AE8E}"/>
                </a:ext>
              </a:extLst>
            </p:cNvPr>
            <p:cNvSpPr/>
            <p:nvPr/>
          </p:nvSpPr>
          <p:spPr>
            <a:xfrm>
              <a:off x="6383997" y="3628318"/>
              <a:ext cx="458072" cy="49264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C2A5350-5D6C-5C9F-295E-FD91F92B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443" y="6255362"/>
            <a:ext cx="475562" cy="365125"/>
          </a:xfrm>
        </p:spPr>
        <p:txBody>
          <a:bodyPr/>
          <a:lstStyle/>
          <a:p>
            <a:fld id="{48F63A3B-78C7-47BE-AE5E-E10140E04643}" type="slidenum">
              <a:rPr lang="en-US" sz="1600" dirty="0"/>
              <a:pPr/>
              <a:t>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213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8D5DC22-06EF-1767-C5A3-0A703C23B6AC}"/>
              </a:ext>
            </a:extLst>
          </p:cNvPr>
          <p:cNvSpPr txBox="1"/>
          <p:nvPr/>
        </p:nvSpPr>
        <p:spPr>
          <a:xfrm>
            <a:off x="6370070" y="4706735"/>
            <a:ext cx="464752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>
                <a:ea typeface="+mn-lt"/>
                <a:cs typeface="+mn-lt"/>
              </a:rPr>
              <a:t>By focusing on just the 20% most potent amplifiers, we can reduce the Internet-wide DNS-reflection attack potential by up to 80%.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BE27E-3C4D-5318-AB0B-23341E9145FF}"/>
              </a:ext>
            </a:extLst>
          </p:cNvPr>
          <p:cNvSpPr txBox="1"/>
          <p:nvPr/>
        </p:nvSpPr>
        <p:spPr>
          <a:xfrm>
            <a:off x="874427" y="624590"/>
            <a:ext cx="10812904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latin typeface="Arial"/>
                <a:cs typeface="Arial"/>
              </a:rPr>
              <a:t>Key Findings (Bandwidth Amplification)</a:t>
            </a:r>
            <a:endParaRPr lang="en-US" sz="2800">
              <a:latin typeface="Arial"/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68BF79-92F8-C860-91DB-5D21FB9D6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40" y="5449006"/>
            <a:ext cx="896472" cy="887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6D59D-B593-E82A-CADF-C3FA77E98436}"/>
              </a:ext>
            </a:extLst>
          </p:cNvPr>
          <p:cNvSpPr txBox="1"/>
          <p:nvPr/>
        </p:nvSpPr>
        <p:spPr>
          <a:xfrm>
            <a:off x="2010957" y="5699528"/>
            <a:ext cx="87238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i="1">
                <a:ea typeface="+mn-lt"/>
                <a:cs typeface="+mn-lt"/>
              </a:rPr>
              <a:t>[2] R. Yazdani et al., A Matter of Degree: Characterizing the Amplification Power of Open DNS Resolvers, </a:t>
            </a:r>
            <a:r>
              <a:rPr lang="en-US" sz="1200" b="1" i="1">
                <a:ea typeface="+mn-lt"/>
                <a:cs typeface="+mn-lt"/>
              </a:rPr>
              <a:t>PAM’22</a:t>
            </a:r>
            <a:r>
              <a:rPr lang="en-US" sz="1200" i="1">
                <a:ea typeface="+mn-lt"/>
                <a:cs typeface="+mn-lt"/>
              </a:rPr>
              <a:t>.</a:t>
            </a:r>
            <a:endParaRPr lang="en-US" sz="1200">
              <a:ea typeface="+mn-lt"/>
              <a:cs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1539573-1530-C77F-29CA-33D082976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348" y="1653352"/>
            <a:ext cx="4644201" cy="2975092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5FC4D2B-8AE6-7C4B-510E-1D54B644D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443" y="6255362"/>
            <a:ext cx="475562" cy="365125"/>
          </a:xfrm>
        </p:spPr>
        <p:txBody>
          <a:bodyPr/>
          <a:lstStyle/>
          <a:p>
            <a:fld id="{48F63A3B-78C7-47BE-AE5E-E10140E04643}" type="slidenum">
              <a:rPr lang="en-US" sz="1600" dirty="0"/>
              <a:pPr/>
              <a:t>8</a:t>
            </a:fld>
            <a:endParaRPr lang="en-US" sz="16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224185F-6C53-675F-EFAE-B4B27059C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7410" y="1650750"/>
            <a:ext cx="3604614" cy="2984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7CB20-4131-B192-226D-D530DD1418D0}"/>
              </a:ext>
            </a:extLst>
          </p:cNvPr>
          <p:cNvSpPr txBox="1"/>
          <p:nvPr/>
        </p:nvSpPr>
        <p:spPr>
          <a:xfrm>
            <a:off x="1896236" y="4705348"/>
            <a:ext cx="36056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 dirty="0">
                <a:ea typeface="+mn-lt"/>
                <a:cs typeface="+mn-lt"/>
              </a:rPr>
              <a:t>A large group of open resolvers lack DNSSEC support. This stands to substantially limit attackers when misusing DNSSEC.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120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">
            <a:extLst>
              <a:ext uri="{FF2B5EF4-FFF2-40B4-BE49-F238E27FC236}">
                <a16:creationId xmlns:a16="http://schemas.microsoft.com/office/drawing/2014/main" id="{64262E5F-5EB1-8C91-768D-AEA0D89CC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1856" y="1655959"/>
            <a:ext cx="4472174" cy="297547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6A0D480-CF26-ACFF-DBD0-50D6209B77BE}"/>
              </a:ext>
            </a:extLst>
          </p:cNvPr>
          <p:cNvSpPr/>
          <p:nvPr/>
        </p:nvSpPr>
        <p:spPr>
          <a:xfrm>
            <a:off x="9206402" y="3871517"/>
            <a:ext cx="1379524" cy="345627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25141C-851C-C385-D515-AA1A3B26713D}"/>
              </a:ext>
            </a:extLst>
          </p:cNvPr>
          <p:cNvSpPr txBox="1"/>
          <p:nvPr/>
        </p:nvSpPr>
        <p:spPr>
          <a:xfrm>
            <a:off x="6331173" y="4714755"/>
            <a:ext cx="446774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>
                <a:ea typeface="+mn-lt"/>
                <a:cs typeface="+mn-lt"/>
              </a:rPr>
              <a:t>DNS middleboxes can be triggered to send tens of thousands of responses, hence increasing their abuse potential in DDoS attacks.</a:t>
            </a:r>
            <a:endParaRPr lang="en-US" sz="1400" b="1">
              <a:cs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BE27E-3C4D-5318-AB0B-23341E9145FF}"/>
              </a:ext>
            </a:extLst>
          </p:cNvPr>
          <p:cNvSpPr txBox="1"/>
          <p:nvPr/>
        </p:nvSpPr>
        <p:spPr>
          <a:xfrm>
            <a:off x="874427" y="624590"/>
            <a:ext cx="10812904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latin typeface="Arial"/>
                <a:cs typeface="Arial"/>
              </a:rPr>
              <a:t>Key Findings (Packet Amplification)</a:t>
            </a:r>
            <a:endParaRPr lang="en-US" sz="2800">
              <a:latin typeface="Arial"/>
              <a:cs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D09F0D2-8BB1-B7DC-73FF-234276399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99" y="5450345"/>
            <a:ext cx="905436" cy="887507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A529DC5-716D-7F7F-EC0E-F8BC6FD6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443" y="6255362"/>
            <a:ext cx="475562" cy="365125"/>
          </a:xfrm>
        </p:spPr>
        <p:txBody>
          <a:bodyPr/>
          <a:lstStyle/>
          <a:p>
            <a:fld id="{48F63A3B-78C7-47BE-AE5E-E10140E04643}" type="slidenum">
              <a:rPr lang="en-US" sz="1600" dirty="0"/>
              <a:pPr/>
              <a:t>9</a:t>
            </a:fld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FC291-5A79-C547-921A-E29831F524F2}"/>
              </a:ext>
            </a:extLst>
          </p:cNvPr>
          <p:cNvSpPr txBox="1"/>
          <p:nvPr/>
        </p:nvSpPr>
        <p:spPr>
          <a:xfrm>
            <a:off x="2011505" y="5706747"/>
            <a:ext cx="872380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i="1">
                <a:ea typeface="+mn-lt"/>
                <a:cs typeface="+mn-lt"/>
              </a:rPr>
              <a:t>[3] R. Yazdani et al., Hazardous Echoes: The DNS Resolvers that Should Be Put on Mute, </a:t>
            </a:r>
            <a:r>
              <a:rPr lang="en-US" sz="1200" b="1" i="1">
                <a:ea typeface="+mn-lt"/>
                <a:cs typeface="+mn-lt"/>
              </a:rPr>
              <a:t>TMA’23</a:t>
            </a:r>
            <a:r>
              <a:rPr lang="en-US" sz="1200" i="1">
                <a:ea typeface="+mn-lt"/>
                <a:cs typeface="+mn-lt"/>
              </a:rPr>
              <a:t>.</a:t>
            </a:r>
            <a:endParaRPr lang="en-US" sz="1200">
              <a:ea typeface="+mn-lt"/>
              <a:cs typeface="+mn-l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8D22858-86AB-6656-D2FF-C298EDD5F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016" y="1653448"/>
            <a:ext cx="4562015" cy="2972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07D0EF-17EC-3C76-418D-0880C4689860}"/>
              </a:ext>
            </a:extLst>
          </p:cNvPr>
          <p:cNvSpPr txBox="1"/>
          <p:nvPr/>
        </p:nvSpPr>
        <p:spPr>
          <a:xfrm>
            <a:off x="946088" y="4714755"/>
            <a:ext cx="456520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>
                <a:ea typeface="+mn-lt"/>
                <a:cs typeface="+mn-lt"/>
              </a:rPr>
              <a:t>Packet amplification happens both on the client end as well as the authoritative nameserver end.</a:t>
            </a:r>
            <a:endParaRPr lang="en-US" sz="1400" b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7581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485</Words>
  <Application>Microsoft Office PowerPoint</Application>
  <PresentationFormat>Widescreen</PresentationFormat>
  <Paragraphs>72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Yazdani, Ramin (UT-EEMCS)</cp:lastModifiedBy>
  <cp:revision>26</cp:revision>
  <dcterms:created xsi:type="dcterms:W3CDTF">2023-08-24T13:03:42Z</dcterms:created>
  <dcterms:modified xsi:type="dcterms:W3CDTF">2024-10-21T07:29:19Z</dcterms:modified>
</cp:coreProperties>
</file>