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6" r:id="rId3"/>
    <p:sldId id="348" r:id="rId4"/>
    <p:sldId id="335" r:id="rId5"/>
    <p:sldId id="336" r:id="rId6"/>
    <p:sldId id="349" r:id="rId7"/>
    <p:sldId id="351" r:id="rId8"/>
    <p:sldId id="337" r:id="rId9"/>
    <p:sldId id="352" r:id="rId10"/>
    <p:sldId id="331" r:id="rId11"/>
    <p:sldId id="300" r:id="rId12"/>
    <p:sldId id="338" r:id="rId13"/>
    <p:sldId id="340" r:id="rId14"/>
    <p:sldId id="341" r:id="rId15"/>
    <p:sldId id="342" r:id="rId16"/>
    <p:sldId id="343" r:id="rId17"/>
    <p:sldId id="322" r:id="rId18"/>
    <p:sldId id="345" r:id="rId19"/>
    <p:sldId id="346" r:id="rId20"/>
    <p:sldId id="347" r:id="rId21"/>
    <p:sldId id="323" r:id="rId22"/>
    <p:sldId id="325" r:id="rId23"/>
    <p:sldId id="29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4F99"/>
    <a:srgbClr val="065543"/>
    <a:srgbClr val="930084"/>
    <a:srgbClr val="66978B"/>
    <a:srgbClr val="940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1" autoAdjust="0"/>
    <p:restoredTop sz="68455" autoAdjust="0"/>
  </p:normalViewPr>
  <p:slideViewPr>
    <p:cSldViewPr snapToGrid="0">
      <p:cViewPr>
        <p:scale>
          <a:sx n="50" d="100"/>
          <a:sy n="50" d="100"/>
        </p:scale>
        <p:origin x="2046" y="6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AC118-29D6-4E28-9AE9-D81C833CF5EF}" type="datetimeFigureOut">
              <a:rPr lang="zh-CN" altLang="en-US" smtClean="0"/>
              <a:t>2024/10/8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A3BDB-3996-41D6-8814-EE6D3001F293}" type="slidenum">
              <a:rPr lang="zh-CN" altLang="en-US" smtClean="0"/>
              <a:t>‹#›</a:t>
            </a:fld>
            <a:endParaRPr lang="zh-CN" altLang="en-US"/>
          </a:p>
        </p:txBody>
      </p:sp>
    </p:spTree>
    <p:extLst>
      <p:ext uri="{BB962C8B-B14F-4D97-AF65-F5344CB8AC3E}">
        <p14:creationId xmlns:p14="http://schemas.microsoft.com/office/powerpoint/2010/main" val="223651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Hello, everyone.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 am Yunyi Zhang, a Ph.D. student from Tsinghua University.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It is a great honor to have the opportunity to present our research findings,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title of my talk is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b="0" i="1" u="none" strike="noStrike" baseline="0" dirty="0">
                <a:latin typeface="微软雅黑" panose="020B0503020204020204" pitchFamily="34" charset="-122"/>
                <a:ea typeface="微软雅黑" panose="020B0503020204020204" pitchFamily="34" charset="-122"/>
              </a:rPr>
              <a:t>Cross the Zone: </a:t>
            </a:r>
            <a:r>
              <a:rPr lang="en-US" altLang="zh-CN" sz="1800" b="0" i="0" u="none" strike="noStrike" baseline="0" dirty="0">
                <a:latin typeface="微软雅黑" panose="020B0503020204020204" pitchFamily="34" charset="-122"/>
                <a:ea typeface="微软雅黑" panose="020B0503020204020204" pitchFamily="34" charset="-122"/>
              </a:rPr>
              <a:t>Toward a Covert Domain Hijacking via Shared DNS Infrastructure</a:t>
            </a:r>
            <a:r>
              <a:rPr lang="zh-CN" altLang="zh-CN" sz="1800" b="0" kern="100" dirty="0">
                <a:effectLst/>
                <a:latin typeface="等线" panose="02010600030101010101" pitchFamily="2" charset="-122"/>
                <a:ea typeface="等线" panose="02010600030101010101" pitchFamily="2" charset="-122"/>
                <a:cs typeface="Times New Roman" panose="02020603050405020304" pitchFamily="18" charset="0"/>
              </a:rPr>
              <a:t>”</a:t>
            </a: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a:t>
            </a:fld>
            <a:endParaRPr lang="zh-CN" altLang="en-US"/>
          </a:p>
        </p:txBody>
      </p:sp>
    </p:spTree>
    <p:extLst>
      <p:ext uri="{BB962C8B-B14F-4D97-AF65-F5344CB8AC3E}">
        <p14:creationId xmlns:p14="http://schemas.microsoft.com/office/powerpoint/2010/main" val="43896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060607"/>
                </a:solidFill>
                <a:effectLst/>
                <a:highlight>
                  <a:srgbClr val="F3F5FA"/>
                </a:highlight>
                <a:latin typeface="-apple-system"/>
              </a:rPr>
              <a:t>How can we discover the shared authoritative servers hidden behind the services?</a:t>
            </a:r>
          </a:p>
          <a:p>
            <a:br>
              <a:rPr lang="zh-CN" altLang="en-US" b="0" i="0" dirty="0">
                <a:solidFill>
                  <a:srgbClr val="060607"/>
                </a:solidFill>
                <a:effectLst/>
                <a:highlight>
                  <a:srgbClr val="F3F5FA"/>
                </a:highlight>
                <a:latin typeface="-apple-system"/>
              </a:rPr>
            </a:br>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10</a:t>
            </a:fld>
            <a:endParaRPr lang="zh-CN" altLang="en-US"/>
          </a:p>
        </p:txBody>
      </p:sp>
    </p:spTree>
    <p:extLst>
      <p:ext uri="{BB962C8B-B14F-4D97-AF65-F5344CB8AC3E}">
        <p14:creationId xmlns:p14="http://schemas.microsoft.com/office/powerpoint/2010/main" val="218279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Let's revisit the concept of shared authoritative servers.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Even without a delegation relationship, as long as they are part of the same shared nameserver group, the authoritative nameserver can return correct responses for domain names without a delegation relationship. </a:t>
            </a: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means that outside of the delegation relationship, the authoritative server can respond with the correct responses.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 illustrated in the figure, ns1.entity-a.com is not the nameserver for www.example2.com, yet it can respond with normal results.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Leveraging this characteristic of shared authoritative servers, we have designed a method for discovering shared authoritative servers based on cross-resolution verification.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B6A3BDB-3996-41D6-8814-EE6D3001F293}" type="slidenum">
              <a:rPr lang="zh-CN" altLang="en-US" smtClean="0"/>
              <a:t>11</a:t>
            </a:fld>
            <a:endParaRPr lang="zh-CN" altLang="en-US"/>
          </a:p>
        </p:txBody>
      </p:sp>
    </p:spTree>
    <p:extLst>
      <p:ext uri="{BB962C8B-B14F-4D97-AF65-F5344CB8AC3E}">
        <p14:creationId xmlns:p14="http://schemas.microsoft.com/office/powerpoint/2010/main" val="227434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Below, I will introduce the process of our method.</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Our detection starts by discovering the NS domains of public hosting providers to uncover shared nameserver pools, as these domains serve as public entry points for accessing and modifying DNS settings in shared nameservers.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First, we collected 72 popular hosting providers from research and blogs over the past five years.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Next, we systematically analyzed the zone files of 1090 TLDs, extracting representative NS.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Finally, we gathered 25,310 NS candidates.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B6A3BDB-3996-41D6-8814-EE6D3001F293}" type="slidenum">
              <a:rPr lang="zh-CN" altLang="en-US" smtClean="0"/>
              <a:t>12</a:t>
            </a:fld>
            <a:endParaRPr lang="zh-CN" altLang="en-US"/>
          </a:p>
        </p:txBody>
      </p:sp>
    </p:spTree>
    <p:extLst>
      <p:ext uri="{BB962C8B-B14F-4D97-AF65-F5344CB8AC3E}">
        <p14:creationId xmlns:p14="http://schemas.microsoft.com/office/powerpoint/2010/main" val="907923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Then, we utilized cross-resolution verification to discover shared nameservers.</a:t>
            </a:r>
          </a:p>
          <a:p>
            <a:pPr>
              <a:lnSpc>
                <a:spcPct val="115000"/>
              </a:lnSpc>
              <a:spcAft>
                <a:spcPts val="800"/>
              </a:spcAft>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first conduct a Cartesian product cross-mapping on our NS candidates.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B6A3BDB-3996-41D6-8814-EE6D3001F293}" type="slidenum">
              <a:rPr lang="zh-CN" altLang="en-US" smtClean="0"/>
              <a:t>13</a:t>
            </a:fld>
            <a:endParaRPr lang="zh-CN" altLang="en-US"/>
          </a:p>
        </p:txBody>
      </p:sp>
    </p:spTree>
    <p:extLst>
      <p:ext uri="{BB962C8B-B14F-4D97-AF65-F5344CB8AC3E}">
        <p14:creationId xmlns:p14="http://schemas.microsoft.com/office/powerpoint/2010/main" val="132415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Despite having carefully curated our set of NS candidates, the scale of testing at this point still reaches 1.9 billion, and we need to further reduce the scale of testing.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14</a:t>
            </a:fld>
            <a:endParaRPr lang="zh-CN" altLang="en-US"/>
          </a:p>
        </p:txBody>
      </p:sp>
    </p:spTree>
    <p:extLst>
      <p:ext uri="{BB962C8B-B14F-4D97-AF65-F5344CB8AC3E}">
        <p14:creationId xmlns:p14="http://schemas.microsoft.com/office/powerpoint/2010/main" val="141082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employ a pruning strategy to reduce resolution tasks.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Our pruning strategy includes three aspects: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Firstly, we found that a group of NS from some service providers are inherently shared, like the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HiChina</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in the figure, so we grouped the NS candidates from the perspective of the providers.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Secondly, we discovered that authoritative servers with the same IP always have the same response, so we reduced requests for different NS domains but with the same IP.</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Finally, we filtered out NS with abnormal responses, such as those that perform recursive operations.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15</a:t>
            </a:fld>
            <a:endParaRPr lang="zh-CN" altLang="en-US"/>
          </a:p>
        </p:txBody>
      </p:sp>
    </p:spTree>
    <p:extLst>
      <p:ext uri="{BB962C8B-B14F-4D97-AF65-F5344CB8AC3E}">
        <p14:creationId xmlns:p14="http://schemas.microsoft.com/office/powerpoint/2010/main" val="78701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Next, we identify the vulnerable entities (i.e., providers or organizations) deploying the shared nameservers.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first use WHOIS, HTTP responses, and domain name strings to determine the owner of the NS domains.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Then, we manually conduct cross-verification to confirm the exploitable service providers and the victims.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16</a:t>
            </a:fld>
            <a:endParaRPr lang="zh-CN" altLang="en-US"/>
          </a:p>
        </p:txBody>
      </p:sp>
    </p:spTree>
    <p:extLst>
      <p:ext uri="{BB962C8B-B14F-4D97-AF65-F5344CB8AC3E}">
        <p14:creationId xmlns:p14="http://schemas.microsoft.com/office/powerpoint/2010/main" val="107816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Next, let me introduce our findings.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Our experimental results demonstrate that shared nameservers are prevalent.</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have discovered a total of 64,415 shared authoritative nameservers.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following figure illustrates the sizes of different shared groups. </a:t>
            </a:r>
          </a:p>
          <a:p>
            <a:pPr>
              <a:lnSpc>
                <a:spcPct val="115000"/>
              </a:lnSpc>
              <a:spcAft>
                <a:spcPts val="800"/>
              </a:spcAft>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altLang="zh-CN" sz="1800" dirty="0" err="1">
                <a:latin typeface="微软雅黑" panose="020B0503020204020204" pitchFamily="34" charset="-122"/>
                <a:ea typeface="微软雅黑" panose="020B0503020204020204" pitchFamily="34" charset="-122"/>
              </a:rPr>
              <a:t>SharedAuth</a:t>
            </a:r>
            <a:r>
              <a:rPr lang="en-US" altLang="zh-CN" sz="1800" dirty="0">
                <a:latin typeface="微软雅黑" panose="020B0503020204020204" pitchFamily="34" charset="-122"/>
                <a:ea typeface="微软雅黑" panose="020B0503020204020204" pitchFamily="34" charset="-122"/>
              </a:rPr>
              <a:t>-I displays larger NS group sizes than </a:t>
            </a:r>
            <a:r>
              <a:rPr lang="en-US" altLang="zh-CN" sz="1800" dirty="0" err="1">
                <a:latin typeface="微软雅黑" panose="020B0503020204020204" pitchFamily="34" charset="-122"/>
                <a:ea typeface="微软雅黑" panose="020B0503020204020204" pitchFamily="34" charset="-122"/>
              </a:rPr>
              <a:t>SharedAuth</a:t>
            </a:r>
            <a:r>
              <a:rPr lang="en-US" altLang="zh-CN" sz="1800" dirty="0">
                <a:latin typeface="微软雅黑" panose="020B0503020204020204" pitchFamily="34" charset="-122"/>
                <a:ea typeface="微软雅黑" panose="020B0503020204020204" pitchFamily="34" charset="-122"/>
              </a:rPr>
              <a:t>-II.</a:t>
            </a:r>
            <a:endParaRPr lang="zh-CN" altLang="en-US" sz="1800" dirty="0">
              <a:latin typeface="微软雅黑" panose="020B0503020204020204" pitchFamily="34" charset="-122"/>
              <a:ea typeface="微软雅黑" panose="020B0503020204020204" pitchFamily="34" charset="-122"/>
            </a:endParaRP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17</a:t>
            </a:fld>
            <a:endParaRPr lang="zh-CN" altLang="en-US"/>
          </a:p>
        </p:txBody>
      </p:sp>
    </p:spTree>
    <p:extLst>
      <p:ext uri="{BB962C8B-B14F-4D97-AF65-F5344CB8AC3E}">
        <p14:creationId xmlns:p14="http://schemas.microsoft.com/office/powerpoint/2010/main" val="99707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also found that a shared group may include many different types of enterprises. These shared infrastructures are often concentrated in a few large service providers.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figure shows the relationship between authoritative nameservers within different shared groups, and it is evident that the central nodes are a few large service providers.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Note that if any nameserver in the shared group is vulnerable, it affects all other entities in that group</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18</a:t>
            </a:fld>
            <a:endParaRPr lang="zh-CN" altLang="en-US"/>
          </a:p>
        </p:txBody>
      </p:sp>
    </p:spTree>
    <p:extLst>
      <p:ext uri="{BB962C8B-B14F-4D97-AF65-F5344CB8AC3E}">
        <p14:creationId xmlns:p14="http://schemas.microsoft.com/office/powerpoint/2010/main" val="320951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Through our analysis, we have identified four scenarios of shared authoritative servers.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tabLst>
                <a:tab pos="457200" algn="l"/>
              </a:tabLs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service subscription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tabLst>
                <a:tab pos="457200" algn="l"/>
              </a:tabLs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Different services within a single corporation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tabLst>
                <a:tab pos="457200" algn="l"/>
              </a:tabLs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infrastructures migration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tabLst>
                <a:tab pos="457200" algn="l"/>
              </a:tabLs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Company mergers and acquisitions</a:t>
            </a:r>
          </a:p>
          <a:p>
            <a:pPr marL="0" lvl="0" indent="0">
              <a:lnSpc>
                <a:spcPct val="115000"/>
              </a:lnSpc>
              <a:spcAft>
                <a:spcPts val="800"/>
              </a:spcAft>
              <a:buFont typeface="Wingdings" panose="05000000000000000000" pitchFamily="2" charset="2"/>
              <a:buNone/>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Taking corporate mergers and acquisitions as an example, when a DNS hosting service provider is acquired, unlike other business that can be quickly switched, the historical authoritative nameservers must remain online, leading to the coexistence of new and old services. For instance, the example shown here illustrates the situation with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Digicert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DNS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DNSMadeEasy</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19</a:t>
            </a:fld>
            <a:endParaRPr lang="zh-CN" altLang="en-US"/>
          </a:p>
        </p:txBody>
      </p:sp>
    </p:spTree>
    <p:extLst>
      <p:ext uri="{BB962C8B-B14F-4D97-AF65-F5344CB8AC3E}">
        <p14:creationId xmlns:p14="http://schemas.microsoft.com/office/powerpoint/2010/main" val="80621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First, I give a brief summary for our work.</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altLang="zh-CN" sz="1800" b="0" dirty="0">
                <a:latin typeface="微软雅黑" panose="020B0503020204020204" pitchFamily="34" charset="-122"/>
                <a:ea typeface="微软雅黑" panose="020B0503020204020204" pitchFamily="34" charset="-122"/>
              </a:rPr>
              <a:t>We uncover a prevalent covert DNS infrastructure deployment practice: </a:t>
            </a:r>
            <a:r>
              <a:rPr lang="en-US" altLang="zh-CN" sz="1800" b="0" dirty="0">
                <a:solidFill>
                  <a:srgbClr val="7030A0"/>
                </a:solidFill>
                <a:latin typeface="微软雅黑" panose="020B0503020204020204" pitchFamily="34" charset="-122"/>
                <a:ea typeface="微软雅黑" panose="020B0503020204020204" pitchFamily="34" charset="-122"/>
              </a:rPr>
              <a:t>shared nameservers infrastructure</a:t>
            </a:r>
            <a:r>
              <a:rPr lang="en-US" altLang="zh-CN" sz="1800" b="0" dirty="0">
                <a:latin typeface="微软雅黑" panose="020B0503020204020204" pitchFamily="34" charset="-122"/>
                <a:ea typeface="微软雅黑" panose="020B0503020204020204" pitchFamily="34" charset="-122"/>
              </a:rPr>
              <a:t>.</a:t>
            </a: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Moreover, we propose the new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XDAuth</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attack. It can </a:t>
            </a:r>
            <a:r>
              <a:rPr lang="en-US" altLang="zh-CN" sz="1800" b="0" dirty="0">
                <a:latin typeface="微软雅黑" panose="020B0503020204020204" pitchFamily="34" charset="-122"/>
                <a:ea typeface="微软雅黑" panose="020B0503020204020204" pitchFamily="34" charset="-122"/>
              </a:rPr>
              <a:t>exploit well-known DNS hosting platforms to take over the domain names of enterprises.</a:t>
            </a:r>
            <a:endParaRPr lang="zh-CN" alt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B6A3BDB-3996-41D6-8814-EE6D3001F293}" type="slidenum">
              <a:rPr lang="zh-CN" altLang="en-US" smtClean="0"/>
              <a:t>2</a:t>
            </a:fld>
            <a:endParaRPr lang="zh-CN" altLang="en-US"/>
          </a:p>
        </p:txBody>
      </p:sp>
    </p:spTree>
    <p:extLst>
      <p:ext uri="{BB962C8B-B14F-4D97-AF65-F5344CB8AC3E}">
        <p14:creationId xmlns:p14="http://schemas.microsoft.com/office/powerpoint/2010/main" val="290018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Through extensive analysis, we have confirmed that 12 major DNS hosting service providers have been affected by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XDAuth</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including Amazon Route 53, NSONE, and others.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Furthermore, we have identified 125,124 affected enterprise domain names of well-known companies, involving brands such as Nike, Canon, Porsche, BBC, etc.</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20</a:t>
            </a:fld>
            <a:endParaRPr lang="zh-CN" altLang="en-US"/>
          </a:p>
        </p:txBody>
      </p:sp>
    </p:spTree>
    <p:extLst>
      <p:ext uri="{BB962C8B-B14F-4D97-AF65-F5344CB8AC3E}">
        <p14:creationId xmlns:p14="http://schemas.microsoft.com/office/powerpoint/2010/main" val="3040624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have responsibly disclosed the vulnerabilities.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As of now, three hosting service providers have acknowledged and fixed the issue.</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McKesson has thanked us for our report and is currently in the process of fix.</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light of the potential trade-offs between availability and security, and following the analysis of well-managed providers, we provide a series of effective mitigation suggestions for hosting providers and domain owners: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pitchFamily="34" charset="-122"/>
              <a:ea typeface="微软雅黑" panose="020B0503020204020204" pitchFamily="34" charset="-122"/>
              <a:cs typeface="ADLaM Display" panose="0201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cs typeface="ADLaM Display" panose="02010000000000000000" pitchFamily="2" charset="0"/>
              </a:rPr>
              <a:t>Improve existing NS allocation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cs typeface="ADLaM Display" panose="02010000000000000000" pitchFamily="2" charset="0"/>
              </a:rPr>
              <a:t>Implementing discontinuation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cs typeface="ADLaM Display" panose="02010000000000000000" pitchFamily="2" charset="0"/>
              </a:rPr>
              <a:t>Maintaining a global status of domain hosting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cs typeface="ADLaM Display" panose="02010000000000000000" pitchFamily="2" charset="0"/>
              </a:rPr>
              <a:t>Performing domain ownership verification by other information, like registration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pitchFamily="34" charset="-122"/>
              <a:ea typeface="微软雅黑" panose="020B0503020204020204" pitchFamily="34" charset="-122"/>
              <a:cs typeface="ADLaM Display" panose="0201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微软雅黑" panose="020B0503020204020204" pitchFamily="34" charset="-122"/>
              <a:ea typeface="微软雅黑" panose="020B0503020204020204" pitchFamily="34" charset="-122"/>
              <a:cs typeface="ADLaM Display" panose="02010000000000000000" pitchFamily="2"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21</a:t>
            </a:fld>
            <a:endParaRPr lang="zh-CN" altLang="en-US"/>
          </a:p>
        </p:txBody>
      </p:sp>
    </p:spTree>
    <p:extLst>
      <p:ext uri="{BB962C8B-B14F-4D97-AF65-F5344CB8AC3E}">
        <p14:creationId xmlns:p14="http://schemas.microsoft.com/office/powerpoint/2010/main" val="404634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Finally, I summarize our work.</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disclosed a new attack surface in DNS infrastructure: the shared nameserver infrastructure.</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 designed a new method to discover shared authoritative servers hidden behind the services.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Our experimental results have shown that shared authoritative servers are very prevalent, but their security threats have not been disclosed before.</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Through large-scale experimental analysis, we have demonstrated the impact of the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XDAuth</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attack in real-world scenarios, identifying a large number of affected hosting service providers and well-known enterprise domain names.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22</a:t>
            </a:fld>
            <a:endParaRPr lang="zh-CN" altLang="en-US"/>
          </a:p>
        </p:txBody>
      </p:sp>
    </p:spTree>
    <p:extLst>
      <p:ext uri="{BB962C8B-B14F-4D97-AF65-F5344CB8AC3E}">
        <p14:creationId xmlns:p14="http://schemas.microsoft.com/office/powerpoint/2010/main" val="54862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23</a:t>
            </a:fld>
            <a:endParaRPr lang="zh-CN" altLang="en-US"/>
          </a:p>
        </p:txBody>
      </p:sp>
    </p:spTree>
    <p:extLst>
      <p:ext uri="{BB962C8B-B14F-4D97-AF65-F5344CB8AC3E}">
        <p14:creationId xmlns:p14="http://schemas.microsoft.com/office/powerpoint/2010/main" val="125120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Since everyone present here is an expert in the field of DNS, </a:t>
            </a: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and the previous reports have already mentioned the background of DNS, I will directly introduce our research content.</a:t>
            </a:r>
          </a:p>
          <a:p>
            <a:pPr>
              <a:lnSpc>
                <a:spcPct val="115000"/>
              </a:lnSpc>
              <a:spcAft>
                <a:spcPts val="800"/>
              </a:spcAft>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What is the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XDAuth</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attack?</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It is a new practical and powerful domain hijacking attack, breaking the authoritative boundaries of the domain zone.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It exploits authoritative nameserver infrastructure flaws.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Below are two figure illustrating traditional domain hijacking attacks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XDAuth</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attacks.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traditional domain hijacking attacks, attackers directly target the vulnerable authoritative server of the target domain, such as ns.vnlue.com.</a:t>
            </a:r>
          </a:p>
        </p:txBody>
      </p:sp>
      <p:sp>
        <p:nvSpPr>
          <p:cNvPr id="4" name="灯片编号占位符 3"/>
          <p:cNvSpPr>
            <a:spLocks noGrp="1"/>
          </p:cNvSpPr>
          <p:nvPr>
            <p:ph type="sldNum" sz="quarter" idx="5"/>
          </p:nvPr>
        </p:nvSpPr>
        <p:spPr/>
        <p:txBody>
          <a:bodyPr/>
          <a:lstStyle/>
          <a:p>
            <a:fld id="{2B6A3BDB-3996-41D6-8814-EE6D3001F293}" type="slidenum">
              <a:rPr lang="zh-CN" altLang="en-US" smtClean="0"/>
              <a:t>3</a:t>
            </a:fld>
            <a:endParaRPr lang="zh-CN" altLang="en-US"/>
          </a:p>
        </p:txBody>
      </p:sp>
    </p:spTree>
    <p:extLst>
      <p:ext uri="{BB962C8B-B14F-4D97-AF65-F5344CB8AC3E}">
        <p14:creationId xmlns:p14="http://schemas.microsoft.com/office/powerpoint/2010/main" val="271257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However, in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XDAuth</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we assume that the authoritative server of the target domain is secure and cannot be directly controlled by attackers. </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this point, attackers exploit the shared nature of the authoritative server to bypass security measures and indirectly manipulate the resource records of the target domain.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2B6A3BDB-3996-41D6-8814-EE6D3001F293}" type="slidenum">
              <a:rPr lang="zh-CN" altLang="en-US" smtClean="0"/>
              <a:t>4</a:t>
            </a:fld>
            <a:endParaRPr lang="zh-CN" altLang="en-US"/>
          </a:p>
        </p:txBody>
      </p:sp>
    </p:spTree>
    <p:extLst>
      <p:ext uri="{BB962C8B-B14F-4D97-AF65-F5344CB8AC3E}">
        <p14:creationId xmlns:p14="http://schemas.microsoft.com/office/powerpoint/2010/main" val="108625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Let's first understand shared authoritative servers.</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2800" b="0" i="0" dirty="0">
                <a:solidFill>
                  <a:srgbClr val="060607"/>
                </a:solidFill>
                <a:effectLst/>
                <a:highlight>
                  <a:srgbClr val="FFFFFF"/>
                </a:highlight>
                <a:latin typeface="-apple-system"/>
              </a:rPr>
              <a:t>In simple terms,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different NS domain names rely on the same NS IPs. As shown in the figure on the right, ns1.entity-a.com and ns1.entity-b.com rely on a shared DNS resource record storage.</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underlying infrastructure lacks operational isolation. As depicted by the dashed lines in the figure, even though ns1.entity-b.com is not the authoritative server for example1.com, it can still manipulate the domain's resource records.</a:t>
            </a:r>
          </a:p>
          <a:p>
            <a:pPr>
              <a:lnSpc>
                <a:spcPct val="115000"/>
              </a:lnSpc>
              <a:spcAft>
                <a:spcPts val="800"/>
              </a:spcAft>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Entities here can be any type of organization, including DNS hosting service providers, registrars, as well as well-known enterprises such as the BBC.</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5</a:t>
            </a:fld>
            <a:endParaRPr lang="zh-CN" altLang="en-US"/>
          </a:p>
        </p:txBody>
      </p:sp>
    </p:spTree>
    <p:extLst>
      <p:ext uri="{BB962C8B-B14F-4D97-AF65-F5344CB8AC3E}">
        <p14:creationId xmlns:p14="http://schemas.microsoft.com/office/powerpoint/2010/main" val="189795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Based on the characteristics of shared authoritative servers, we have categorized them into four types. </a:t>
            </a:r>
          </a:p>
          <a:p>
            <a:pPr>
              <a:lnSpc>
                <a:spcPct val="115000"/>
              </a:lnSpc>
              <a:spcAft>
                <a:spcPts val="800"/>
              </a:spcAft>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most significant difference among them is whether they share the same IP address.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6</a:t>
            </a:fld>
            <a:endParaRPr lang="zh-CN" altLang="en-US"/>
          </a:p>
        </p:txBody>
      </p:sp>
    </p:spTree>
    <p:extLst>
      <p:ext uri="{BB962C8B-B14F-4D97-AF65-F5344CB8AC3E}">
        <p14:creationId xmlns:p14="http://schemas.microsoft.com/office/powerpoint/2010/main" val="335794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 our threat model, the condition for the victim domain is that its authoritative servers are shared and have been cancelled. The controlled NS domain gives them a false sense of security.</a:t>
            </a:r>
          </a:p>
          <a:p>
            <a:pPr>
              <a:lnSpc>
                <a:spcPct val="115000"/>
              </a:lnSpc>
              <a:spcAft>
                <a:spcPts val="80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7</a:t>
            </a:fld>
            <a:endParaRPr lang="zh-CN" altLang="en-US"/>
          </a:p>
        </p:txBody>
      </p:sp>
    </p:spTree>
    <p:extLst>
      <p:ext uri="{BB962C8B-B14F-4D97-AF65-F5344CB8AC3E}">
        <p14:creationId xmlns:p14="http://schemas.microsoft.com/office/powerpoint/2010/main" val="181092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Attackers aim to exploit the shared authoritative servers to bypass security defenses and take over domains that are hosted on secure authoritative servers, particularly those belonging to well-known enterprises.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a:p>
            <a:r>
              <a:rPr lang="en-US" altLang="zh-CN" dirty="0"/>
              <a:t>For example, the attacker hosts the target domain on a weak-entity, whose nameserver is shared with the secure-entity.</a:t>
            </a:r>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8</a:t>
            </a:fld>
            <a:endParaRPr lang="zh-CN" altLang="en-US"/>
          </a:p>
        </p:txBody>
      </p:sp>
    </p:spTree>
    <p:extLst>
      <p:ext uri="{BB962C8B-B14F-4D97-AF65-F5344CB8AC3E}">
        <p14:creationId xmlns:p14="http://schemas.microsoft.com/office/powerpoint/2010/main" val="290325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when a client access the target domain, it get the fake resource record injected by the attacker.</a:t>
            </a:r>
            <a:endParaRPr lang="zh-CN" altLang="en-US" dirty="0"/>
          </a:p>
        </p:txBody>
      </p:sp>
      <p:sp>
        <p:nvSpPr>
          <p:cNvPr id="4" name="灯片编号占位符 3"/>
          <p:cNvSpPr>
            <a:spLocks noGrp="1"/>
          </p:cNvSpPr>
          <p:nvPr>
            <p:ph type="sldNum" sz="quarter" idx="5"/>
          </p:nvPr>
        </p:nvSpPr>
        <p:spPr/>
        <p:txBody>
          <a:bodyPr/>
          <a:lstStyle/>
          <a:p>
            <a:fld id="{2B6A3BDB-3996-41D6-8814-EE6D3001F293}" type="slidenum">
              <a:rPr lang="zh-CN" altLang="en-US" smtClean="0"/>
              <a:t>9</a:t>
            </a:fld>
            <a:endParaRPr lang="zh-CN" altLang="en-US"/>
          </a:p>
        </p:txBody>
      </p:sp>
    </p:spTree>
    <p:extLst>
      <p:ext uri="{BB962C8B-B14F-4D97-AF65-F5344CB8AC3E}">
        <p14:creationId xmlns:p14="http://schemas.microsoft.com/office/powerpoint/2010/main" val="373626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AC8A5-2AF1-96EA-46E7-2B6C7FF8274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A45B7D-B937-D54A-3F42-5581581FA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FF60F2A-D704-01A1-C02A-6900F7F06A1A}"/>
              </a:ext>
            </a:extLst>
          </p:cNvPr>
          <p:cNvSpPr>
            <a:spLocks noGrp="1"/>
          </p:cNvSpPr>
          <p:nvPr>
            <p:ph type="dt" sz="half" idx="10"/>
          </p:nvPr>
        </p:nvSpPr>
        <p:spPr/>
        <p:txBody>
          <a:bodyPr/>
          <a:lstStyle/>
          <a:p>
            <a:fld id="{1D54AB53-A883-4B50-BBC2-CD156FB9B31A}" type="datetime1">
              <a:rPr lang="zh-CN" altLang="en-US" smtClean="0"/>
              <a:t>2024/10/8</a:t>
            </a:fld>
            <a:endParaRPr lang="zh-CN" altLang="en-US"/>
          </a:p>
        </p:txBody>
      </p:sp>
      <p:sp>
        <p:nvSpPr>
          <p:cNvPr id="5" name="页脚占位符 4">
            <a:extLst>
              <a:ext uri="{FF2B5EF4-FFF2-40B4-BE49-F238E27FC236}">
                <a16:creationId xmlns:a16="http://schemas.microsoft.com/office/drawing/2014/main" id="{E4DC799D-B699-7403-7912-1EBD91E12D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75D09C-932C-1484-008B-F5CC4FD40D59}"/>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277751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B059-285E-792A-2F0A-863BB245C3D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229F23-DFA6-2C9B-F72A-F36902A065E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BD3007-481D-C930-4994-D60A143FBB40}"/>
              </a:ext>
            </a:extLst>
          </p:cNvPr>
          <p:cNvSpPr>
            <a:spLocks noGrp="1"/>
          </p:cNvSpPr>
          <p:nvPr>
            <p:ph type="dt" sz="half" idx="10"/>
          </p:nvPr>
        </p:nvSpPr>
        <p:spPr/>
        <p:txBody>
          <a:bodyPr/>
          <a:lstStyle/>
          <a:p>
            <a:fld id="{B4B67455-6B10-4DE2-8A77-90E15502AD42}" type="datetime1">
              <a:rPr lang="zh-CN" altLang="en-US" smtClean="0"/>
              <a:t>2024/10/8</a:t>
            </a:fld>
            <a:endParaRPr lang="zh-CN" altLang="en-US"/>
          </a:p>
        </p:txBody>
      </p:sp>
      <p:sp>
        <p:nvSpPr>
          <p:cNvPr id="5" name="页脚占位符 4">
            <a:extLst>
              <a:ext uri="{FF2B5EF4-FFF2-40B4-BE49-F238E27FC236}">
                <a16:creationId xmlns:a16="http://schemas.microsoft.com/office/drawing/2014/main" id="{B61C7F71-9790-7DB7-BDA8-04690D9D2E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2F9CB9-36B4-00A4-13E4-51215DAA082C}"/>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249567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291461-DC37-C34F-9E3B-DD061B85B4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2A513-F75D-2A3F-1293-43C210C8044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8DC6C2-0B04-E320-D8BE-2A360F57264F}"/>
              </a:ext>
            </a:extLst>
          </p:cNvPr>
          <p:cNvSpPr>
            <a:spLocks noGrp="1"/>
          </p:cNvSpPr>
          <p:nvPr>
            <p:ph type="dt" sz="half" idx="10"/>
          </p:nvPr>
        </p:nvSpPr>
        <p:spPr/>
        <p:txBody>
          <a:bodyPr/>
          <a:lstStyle/>
          <a:p>
            <a:fld id="{D8C99867-AB9A-4794-9BD4-A5A2E93C1979}" type="datetime1">
              <a:rPr lang="zh-CN" altLang="en-US" smtClean="0"/>
              <a:t>2024/10/8</a:t>
            </a:fld>
            <a:endParaRPr lang="zh-CN" altLang="en-US"/>
          </a:p>
        </p:txBody>
      </p:sp>
      <p:sp>
        <p:nvSpPr>
          <p:cNvPr id="5" name="页脚占位符 4">
            <a:extLst>
              <a:ext uri="{FF2B5EF4-FFF2-40B4-BE49-F238E27FC236}">
                <a16:creationId xmlns:a16="http://schemas.microsoft.com/office/drawing/2014/main" id="{D9EB0ED8-2F45-0956-FC42-C99AF86D18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B74FEF-87B4-1DD1-B08D-A7029DDB83C8}"/>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419362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63EE7F-E530-1298-6CFC-05E8F94B23C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8E9161-E554-88B5-BB2E-04A955CF6C4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F3A914-E680-FEE9-A130-2294A27A8ABE}"/>
              </a:ext>
            </a:extLst>
          </p:cNvPr>
          <p:cNvSpPr>
            <a:spLocks noGrp="1"/>
          </p:cNvSpPr>
          <p:nvPr>
            <p:ph type="dt" sz="half" idx="10"/>
          </p:nvPr>
        </p:nvSpPr>
        <p:spPr/>
        <p:txBody>
          <a:bodyPr/>
          <a:lstStyle/>
          <a:p>
            <a:fld id="{53CA1795-85EA-4B9C-BA29-48BAA1D16EAF}" type="datetime1">
              <a:rPr lang="zh-CN" altLang="en-US" smtClean="0"/>
              <a:t>2024/10/8</a:t>
            </a:fld>
            <a:endParaRPr lang="zh-CN" altLang="en-US"/>
          </a:p>
        </p:txBody>
      </p:sp>
      <p:sp>
        <p:nvSpPr>
          <p:cNvPr id="5" name="页脚占位符 4">
            <a:extLst>
              <a:ext uri="{FF2B5EF4-FFF2-40B4-BE49-F238E27FC236}">
                <a16:creationId xmlns:a16="http://schemas.microsoft.com/office/drawing/2014/main" id="{D636E553-EA66-8BCC-1119-7993022F78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6160B6-0345-87AB-15C3-7AF58D259C0F}"/>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56669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60095B-761A-F293-BDF6-E26725EF2EB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25A298D-2421-8601-F134-30D9F02251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7ACDCB-B6EA-DD91-46AA-6024121FDAC4}"/>
              </a:ext>
            </a:extLst>
          </p:cNvPr>
          <p:cNvSpPr>
            <a:spLocks noGrp="1"/>
          </p:cNvSpPr>
          <p:nvPr>
            <p:ph type="dt" sz="half" idx="10"/>
          </p:nvPr>
        </p:nvSpPr>
        <p:spPr/>
        <p:txBody>
          <a:bodyPr/>
          <a:lstStyle/>
          <a:p>
            <a:fld id="{E03E3F5E-B49E-4662-9F6A-7F9EBB954675}" type="datetime1">
              <a:rPr lang="zh-CN" altLang="en-US" smtClean="0"/>
              <a:t>2024/10/8</a:t>
            </a:fld>
            <a:endParaRPr lang="zh-CN" altLang="en-US"/>
          </a:p>
        </p:txBody>
      </p:sp>
      <p:sp>
        <p:nvSpPr>
          <p:cNvPr id="5" name="页脚占位符 4">
            <a:extLst>
              <a:ext uri="{FF2B5EF4-FFF2-40B4-BE49-F238E27FC236}">
                <a16:creationId xmlns:a16="http://schemas.microsoft.com/office/drawing/2014/main" id="{BE92F364-CB51-AFE8-B3B9-E995786506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485A88-EA59-584D-660B-E3C3DEE5EE93}"/>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135453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B10370F-0A0F-C709-5704-03A70B0E0914}"/>
              </a:ext>
            </a:extLst>
          </p:cNvPr>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A648E2B3-7871-ADF5-A4C7-07B7D86AA8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9DA9DA3-C9E0-0503-9C41-CF7F028DBF51}"/>
              </a:ext>
            </a:extLst>
          </p:cNvPr>
          <p:cNvSpPr>
            <a:spLocks noGrp="1"/>
          </p:cNvSpPr>
          <p:nvPr>
            <p:ph type="dt" sz="half" idx="10"/>
          </p:nvPr>
        </p:nvSpPr>
        <p:spPr/>
        <p:txBody>
          <a:bodyPr/>
          <a:lstStyle/>
          <a:p>
            <a:endParaRPr lang="zh-CN" altLang="en-US" dirty="0"/>
          </a:p>
        </p:txBody>
      </p:sp>
      <p:sp>
        <p:nvSpPr>
          <p:cNvPr id="6" name="页脚占位符 5">
            <a:extLst>
              <a:ext uri="{FF2B5EF4-FFF2-40B4-BE49-F238E27FC236}">
                <a16:creationId xmlns:a16="http://schemas.microsoft.com/office/drawing/2014/main" id="{C5BB8C25-B92D-96AE-B6AB-7B3AACF5E6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B92937-2E62-3154-A096-F0A22B502078}"/>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
        <p:nvSpPr>
          <p:cNvPr id="8" name="矩形 7">
            <a:extLst>
              <a:ext uri="{FF2B5EF4-FFF2-40B4-BE49-F238E27FC236}">
                <a16:creationId xmlns:a16="http://schemas.microsoft.com/office/drawing/2014/main" id="{04CACCF3-B95E-9E34-4B3E-FEE036268FC9}"/>
              </a:ext>
            </a:extLst>
          </p:cNvPr>
          <p:cNvSpPr/>
          <p:nvPr userDrawn="1"/>
        </p:nvSpPr>
        <p:spPr>
          <a:xfrm>
            <a:off x="0" y="0"/>
            <a:ext cx="12192000" cy="1096963"/>
          </a:xfrm>
          <a:prstGeom prst="rect">
            <a:avLst/>
          </a:prstGeom>
          <a:solidFill>
            <a:srgbClr val="9300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 name="文本框 1">
            <a:extLst>
              <a:ext uri="{FF2B5EF4-FFF2-40B4-BE49-F238E27FC236}">
                <a16:creationId xmlns:a16="http://schemas.microsoft.com/office/drawing/2014/main" id="{D7F287C5-A119-23BF-EA3D-A1787BC21BFD}"/>
              </a:ext>
            </a:extLst>
          </p:cNvPr>
          <p:cNvSpPr txBox="1"/>
          <p:nvPr userDrawn="1"/>
        </p:nvSpPr>
        <p:spPr>
          <a:xfrm>
            <a:off x="9790980" y="166348"/>
            <a:ext cx="2280386" cy="769441"/>
          </a:xfrm>
          <a:prstGeom prst="rect">
            <a:avLst/>
          </a:prstGeom>
          <a:noFill/>
        </p:spPr>
        <p:txBody>
          <a:bodyPr wrap="square">
            <a:spAutoFit/>
            <a:scene3d>
              <a:camera prst="orthographicFront"/>
              <a:lightRig rig="threePt" dir="t"/>
            </a:scene3d>
            <a:sp3d extrusionH="57150">
              <a:bevelT w="38100" h="38100" prst="angle"/>
            </a:sp3d>
          </a:bodyPr>
          <a:lstStyle/>
          <a:p>
            <a:r>
              <a:rPr lang="en-US" altLang="zh-CN" sz="4400" b="1" dirty="0" err="1">
                <a:solidFill>
                  <a:schemeClr val="bg1"/>
                </a:solidFill>
                <a:effectLst>
                  <a:reflection blurRad="6350" stA="55000" endA="300" endPos="45500" dir="5400000" sy="-100000" algn="bl" rotWithShape="0"/>
                </a:effectLst>
                <a:latin typeface="Aptos ExtraBold" panose="020B0004020202020204" pitchFamily="34" charset="0"/>
              </a:rPr>
              <a:t>XDAuth</a:t>
            </a:r>
            <a:endParaRPr lang="zh-CN" altLang="en-US" sz="4400" b="1" dirty="0">
              <a:solidFill>
                <a:schemeClr val="bg1"/>
              </a:solidFill>
              <a:effectLst>
                <a:reflection blurRad="6350" stA="55000" endA="300" endPos="45500" dir="5400000" sy="-100000" algn="bl" rotWithShape="0"/>
              </a:effectLst>
              <a:latin typeface="Aptos ExtraBold" panose="020B0004020202020204" pitchFamily="34" charset="0"/>
            </a:endParaRPr>
          </a:p>
        </p:txBody>
      </p:sp>
    </p:spTree>
    <p:extLst>
      <p:ext uri="{BB962C8B-B14F-4D97-AF65-F5344CB8AC3E}">
        <p14:creationId xmlns:p14="http://schemas.microsoft.com/office/powerpoint/2010/main" val="35771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223304-FB89-0FC1-06D9-944061AC0BE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A4DE5C0-3AD7-F90E-BFF2-F6D9E7EED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A7BF7CE-A6D9-A042-5DC9-E99EEBE2F94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64CC2D4-BF02-6614-48CB-CF7602089F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0D6F951-2479-675B-70DA-810539C879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61B9D3-3626-7041-BED1-277040F4FD09}"/>
              </a:ext>
            </a:extLst>
          </p:cNvPr>
          <p:cNvSpPr>
            <a:spLocks noGrp="1"/>
          </p:cNvSpPr>
          <p:nvPr>
            <p:ph type="dt" sz="half" idx="10"/>
          </p:nvPr>
        </p:nvSpPr>
        <p:spPr/>
        <p:txBody>
          <a:bodyPr/>
          <a:lstStyle/>
          <a:p>
            <a:fld id="{D7F3F237-B3E2-4E0E-A754-1CCCC20C9B4B}" type="datetime1">
              <a:rPr lang="zh-CN" altLang="en-US" smtClean="0"/>
              <a:t>2024/10/8</a:t>
            </a:fld>
            <a:endParaRPr lang="zh-CN" altLang="en-US"/>
          </a:p>
        </p:txBody>
      </p:sp>
      <p:sp>
        <p:nvSpPr>
          <p:cNvPr id="8" name="页脚占位符 7">
            <a:extLst>
              <a:ext uri="{FF2B5EF4-FFF2-40B4-BE49-F238E27FC236}">
                <a16:creationId xmlns:a16="http://schemas.microsoft.com/office/drawing/2014/main" id="{6292F2C9-DC7B-7B8D-F51C-0F377D53B27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86552BE-478C-F285-BE3A-60488E26AD99}"/>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110038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C2106E-2F60-FBD1-03DE-3A8827FBD4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F28438-4D3F-1462-B92D-4CD94C7695E2}"/>
              </a:ext>
            </a:extLst>
          </p:cNvPr>
          <p:cNvSpPr>
            <a:spLocks noGrp="1"/>
          </p:cNvSpPr>
          <p:nvPr>
            <p:ph type="dt" sz="half" idx="10"/>
          </p:nvPr>
        </p:nvSpPr>
        <p:spPr/>
        <p:txBody>
          <a:bodyPr/>
          <a:lstStyle/>
          <a:p>
            <a:fld id="{E040F251-3392-4666-B668-42A4AA58E9FC}" type="datetime1">
              <a:rPr lang="zh-CN" altLang="en-US" smtClean="0"/>
              <a:t>2024/10/8</a:t>
            </a:fld>
            <a:endParaRPr lang="zh-CN" altLang="en-US"/>
          </a:p>
        </p:txBody>
      </p:sp>
      <p:sp>
        <p:nvSpPr>
          <p:cNvPr id="4" name="页脚占位符 3">
            <a:extLst>
              <a:ext uri="{FF2B5EF4-FFF2-40B4-BE49-F238E27FC236}">
                <a16:creationId xmlns:a16="http://schemas.microsoft.com/office/drawing/2014/main" id="{D97C6D7F-FEA5-52B3-2B8B-BA6D1ADCA38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7252AE6-BC5E-E7B2-EE54-4EC77E9DF01B}"/>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314381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C1E586-FA33-2345-7129-C6C3B3D7B479}"/>
              </a:ext>
            </a:extLst>
          </p:cNvPr>
          <p:cNvSpPr>
            <a:spLocks noGrp="1"/>
          </p:cNvSpPr>
          <p:nvPr>
            <p:ph type="dt" sz="half" idx="10"/>
          </p:nvPr>
        </p:nvSpPr>
        <p:spPr/>
        <p:txBody>
          <a:bodyPr/>
          <a:lstStyle/>
          <a:p>
            <a:fld id="{744EAACC-2803-4C9D-AF22-5C5F5FBEC1AB}" type="datetime1">
              <a:rPr lang="zh-CN" altLang="en-US" smtClean="0"/>
              <a:t>2024/10/8</a:t>
            </a:fld>
            <a:endParaRPr lang="zh-CN" altLang="en-US"/>
          </a:p>
        </p:txBody>
      </p:sp>
      <p:sp>
        <p:nvSpPr>
          <p:cNvPr id="3" name="页脚占位符 2">
            <a:extLst>
              <a:ext uri="{FF2B5EF4-FFF2-40B4-BE49-F238E27FC236}">
                <a16:creationId xmlns:a16="http://schemas.microsoft.com/office/drawing/2014/main" id="{913BC39D-E4D5-77C5-3E53-5E8583E92E5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CF5EEE-AE6D-239E-7726-6D84B34EA2DC}"/>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271528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23DD23-FD01-5D6D-3E67-69A72F5233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06D81F-595C-780F-9967-A5E994F03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628D66-5670-E87A-72D5-555F963F5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9D4E13-A862-87A9-4C66-5516E0CE855D}"/>
              </a:ext>
            </a:extLst>
          </p:cNvPr>
          <p:cNvSpPr>
            <a:spLocks noGrp="1"/>
          </p:cNvSpPr>
          <p:nvPr>
            <p:ph type="dt" sz="half" idx="10"/>
          </p:nvPr>
        </p:nvSpPr>
        <p:spPr/>
        <p:txBody>
          <a:bodyPr/>
          <a:lstStyle/>
          <a:p>
            <a:fld id="{7539CEC8-F7E2-4FC1-A3B4-07E8A4D39116}" type="datetime1">
              <a:rPr lang="zh-CN" altLang="en-US" smtClean="0"/>
              <a:t>2024/10/8</a:t>
            </a:fld>
            <a:endParaRPr lang="zh-CN" altLang="en-US"/>
          </a:p>
        </p:txBody>
      </p:sp>
      <p:sp>
        <p:nvSpPr>
          <p:cNvPr id="6" name="页脚占位符 5">
            <a:extLst>
              <a:ext uri="{FF2B5EF4-FFF2-40B4-BE49-F238E27FC236}">
                <a16:creationId xmlns:a16="http://schemas.microsoft.com/office/drawing/2014/main" id="{D0EAFBCC-505A-53B8-67F7-587E26CEBA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1C3645-6E33-1ED6-FA51-CFA53FA28539}"/>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87653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C9849-B942-E171-3075-16262D9A49D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47D73D-B60C-8664-3A7D-F128A09F2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87AA5E-F693-A471-12BF-EE365A1E4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03D148-8B8A-4292-0711-D3AE1A7B9682}"/>
              </a:ext>
            </a:extLst>
          </p:cNvPr>
          <p:cNvSpPr>
            <a:spLocks noGrp="1"/>
          </p:cNvSpPr>
          <p:nvPr>
            <p:ph type="dt" sz="half" idx="10"/>
          </p:nvPr>
        </p:nvSpPr>
        <p:spPr/>
        <p:txBody>
          <a:bodyPr/>
          <a:lstStyle/>
          <a:p>
            <a:fld id="{A00FE6C6-7669-4922-8519-4226EAF7BDC3}" type="datetime1">
              <a:rPr lang="zh-CN" altLang="en-US" smtClean="0"/>
              <a:t>2024/10/8</a:t>
            </a:fld>
            <a:endParaRPr lang="zh-CN" altLang="en-US"/>
          </a:p>
        </p:txBody>
      </p:sp>
      <p:sp>
        <p:nvSpPr>
          <p:cNvPr id="6" name="页脚占位符 5">
            <a:extLst>
              <a:ext uri="{FF2B5EF4-FFF2-40B4-BE49-F238E27FC236}">
                <a16:creationId xmlns:a16="http://schemas.microsoft.com/office/drawing/2014/main" id="{385FC450-8FA5-0FCF-9E42-DC219CDEEB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64EF19B-7369-A690-4A11-6AA66B6293F1}"/>
              </a:ext>
            </a:extLst>
          </p:cNvPr>
          <p:cNvSpPr>
            <a:spLocks noGrp="1"/>
          </p:cNvSpPr>
          <p:nvPr>
            <p:ph type="sldNum" sz="quarter" idx="12"/>
          </p:nvPr>
        </p:nvSpPr>
        <p:spPr/>
        <p:txBody>
          <a:body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194989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C899D68-FCAE-1F94-F316-11AA054E6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F183903-9F6B-639F-29D8-143EFB58C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57AFDE-EEE8-5F86-DFD6-6745AFBAA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D71703-70F1-4DE3-95BB-A1B32A5AF835}" type="datetime1">
              <a:rPr lang="zh-CN" altLang="en-US" smtClean="0"/>
              <a:t>2024/10/8</a:t>
            </a:fld>
            <a:endParaRPr lang="zh-CN" altLang="en-US"/>
          </a:p>
        </p:txBody>
      </p:sp>
      <p:sp>
        <p:nvSpPr>
          <p:cNvPr id="5" name="页脚占位符 4">
            <a:extLst>
              <a:ext uri="{FF2B5EF4-FFF2-40B4-BE49-F238E27FC236}">
                <a16:creationId xmlns:a16="http://schemas.microsoft.com/office/drawing/2014/main" id="{F68EE0E8-D99F-6E1D-D422-7162D8CE4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1F24F365-B19A-B8F7-6D9A-5C02899F6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AC9BEC-A85D-4BD7-A41B-1F6051B09B6B}" type="slidenum">
              <a:rPr lang="zh-CN" altLang="en-US" smtClean="0"/>
              <a:t>‹#›</a:t>
            </a:fld>
            <a:endParaRPr lang="zh-CN" altLang="en-US"/>
          </a:p>
        </p:txBody>
      </p:sp>
    </p:spTree>
    <p:extLst>
      <p:ext uri="{BB962C8B-B14F-4D97-AF65-F5344CB8AC3E}">
        <p14:creationId xmlns:p14="http://schemas.microsoft.com/office/powerpoint/2010/main" val="43629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a:extLst>
              <a:ext uri="{FF2B5EF4-FFF2-40B4-BE49-F238E27FC236}">
                <a16:creationId xmlns:a16="http://schemas.microsoft.com/office/drawing/2014/main" id="{7A0041D9-710B-FD62-B58A-D5996A115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70"/>
            <a:ext cx="8334375" cy="119062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FD30135A-3094-CE75-8E0F-743D624006B6}"/>
              </a:ext>
            </a:extLst>
          </p:cNvPr>
          <p:cNvSpPr txBox="1"/>
          <p:nvPr/>
        </p:nvSpPr>
        <p:spPr>
          <a:xfrm>
            <a:off x="592668" y="1305342"/>
            <a:ext cx="10989732" cy="1938992"/>
          </a:xfrm>
          <a:prstGeom prst="rect">
            <a:avLst/>
          </a:prstGeom>
          <a:noFill/>
        </p:spPr>
        <p:txBody>
          <a:bodyPr wrap="square">
            <a:spAutoFit/>
          </a:bodyPr>
          <a:lstStyle/>
          <a:p>
            <a:r>
              <a:rPr lang="en-US" altLang="zh-CN" sz="4000" b="1" i="1" u="none" strike="noStrike" baseline="0" dirty="0">
                <a:latin typeface="微软雅黑" panose="020B0503020204020204" pitchFamily="34" charset="-122"/>
                <a:ea typeface="微软雅黑" panose="020B0503020204020204" pitchFamily="34" charset="-122"/>
              </a:rPr>
              <a:t>Cross the Zone:</a:t>
            </a:r>
          </a:p>
          <a:p>
            <a:r>
              <a:rPr lang="en-US" altLang="zh-CN" sz="4000" b="1" i="0" u="none" strike="noStrike" baseline="0" dirty="0">
                <a:latin typeface="微软雅黑" panose="020B0503020204020204" pitchFamily="34" charset="-122"/>
                <a:ea typeface="微软雅黑" panose="020B0503020204020204" pitchFamily="34" charset="-122"/>
              </a:rPr>
              <a:t>Toward a Covert Domain Hijacking via Shared DNS Infrastructure</a:t>
            </a:r>
            <a:endParaRPr lang="zh-CN" altLang="en-US" sz="4000" b="1"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873DE77E-E045-ABAD-6A01-EAB50C33CD1A}"/>
              </a:ext>
            </a:extLst>
          </p:cNvPr>
          <p:cNvSpPr txBox="1"/>
          <p:nvPr/>
        </p:nvSpPr>
        <p:spPr>
          <a:xfrm>
            <a:off x="1451430" y="3588666"/>
            <a:ext cx="8675296" cy="646331"/>
          </a:xfrm>
          <a:prstGeom prst="rect">
            <a:avLst/>
          </a:prstGeom>
          <a:noFill/>
        </p:spPr>
        <p:txBody>
          <a:bodyPr wrap="square">
            <a:spAutoFit/>
          </a:bodyPr>
          <a:lstStyle/>
          <a:p>
            <a:pPr algn="ctr"/>
            <a:r>
              <a:rPr lang="en-US" altLang="zh-CN" b="1" i="0" u="sng" dirty="0">
                <a:solidFill>
                  <a:srgbClr val="212529"/>
                </a:solidFill>
                <a:effectLst/>
                <a:highlight>
                  <a:srgbClr val="FFFFFF"/>
                </a:highlight>
                <a:latin typeface="微软雅黑" panose="020B0503020204020204" pitchFamily="34" charset="-122"/>
                <a:ea typeface="微软雅黑" panose="020B0503020204020204" pitchFamily="34" charset="-122"/>
              </a:rPr>
              <a:t>Yunyi Zhang</a:t>
            </a:r>
            <a:r>
              <a:rPr lang="en-US" altLang="zh-CN" b="0" i="0" dirty="0">
                <a:solidFill>
                  <a:srgbClr val="212529"/>
                </a:solidFill>
                <a:effectLst/>
                <a:highlight>
                  <a:srgbClr val="FFFFFF"/>
                </a:highlight>
                <a:latin typeface="微软雅黑" panose="020B0503020204020204" pitchFamily="34" charset="-122"/>
                <a:ea typeface="微软雅黑" panose="020B0503020204020204" pitchFamily="34" charset="-122"/>
              </a:rPr>
              <a:t>, </a:t>
            </a:r>
            <a:r>
              <a:rPr lang="en-US" altLang="zh-CN" b="0" i="0" dirty="0" err="1">
                <a:solidFill>
                  <a:srgbClr val="212529"/>
                </a:solidFill>
                <a:effectLst/>
                <a:highlight>
                  <a:srgbClr val="FFFFFF"/>
                </a:highlight>
                <a:latin typeface="微软雅黑" panose="020B0503020204020204" pitchFamily="34" charset="-122"/>
                <a:ea typeface="微软雅黑" panose="020B0503020204020204" pitchFamily="34" charset="-122"/>
              </a:rPr>
              <a:t>Mingming</a:t>
            </a:r>
            <a:r>
              <a:rPr lang="en-US" altLang="zh-CN" b="0" i="0" dirty="0">
                <a:solidFill>
                  <a:srgbClr val="212529"/>
                </a:solidFill>
                <a:effectLst/>
                <a:highlight>
                  <a:srgbClr val="FFFFFF"/>
                </a:highlight>
                <a:latin typeface="微软雅黑" panose="020B0503020204020204" pitchFamily="34" charset="-122"/>
                <a:ea typeface="微软雅黑" panose="020B0503020204020204" pitchFamily="34" charset="-122"/>
              </a:rPr>
              <a:t> Zhang, </a:t>
            </a:r>
            <a:r>
              <a:rPr lang="en-US" altLang="zh-CN" b="0" i="0" dirty="0" err="1">
                <a:solidFill>
                  <a:srgbClr val="212529"/>
                </a:solidFill>
                <a:effectLst/>
                <a:highlight>
                  <a:srgbClr val="FFFFFF"/>
                </a:highlight>
                <a:latin typeface="微软雅黑" panose="020B0503020204020204" pitchFamily="34" charset="-122"/>
                <a:ea typeface="微软雅黑" panose="020B0503020204020204" pitchFamily="34" charset="-122"/>
              </a:rPr>
              <a:t>Baojun</a:t>
            </a:r>
            <a:r>
              <a:rPr lang="en-US" altLang="zh-CN" b="0" i="0" dirty="0">
                <a:solidFill>
                  <a:srgbClr val="212529"/>
                </a:solidFill>
                <a:effectLst/>
                <a:highlight>
                  <a:srgbClr val="FFFFFF"/>
                </a:highlight>
                <a:latin typeface="微软雅黑" panose="020B0503020204020204" pitchFamily="34" charset="-122"/>
                <a:ea typeface="微软雅黑" panose="020B0503020204020204" pitchFamily="34" charset="-122"/>
              </a:rPr>
              <a:t> Liu, Zhan Liu, Jia Zhang, </a:t>
            </a:r>
            <a:r>
              <a:rPr lang="en-US" altLang="zh-CN" b="0" i="0" dirty="0" err="1">
                <a:solidFill>
                  <a:srgbClr val="212529"/>
                </a:solidFill>
                <a:effectLst/>
                <a:highlight>
                  <a:srgbClr val="FFFFFF"/>
                </a:highlight>
                <a:latin typeface="微软雅黑" panose="020B0503020204020204" pitchFamily="34" charset="-122"/>
                <a:ea typeface="微软雅黑" panose="020B0503020204020204" pitchFamily="34" charset="-122"/>
              </a:rPr>
              <a:t>Haixin</a:t>
            </a:r>
            <a:r>
              <a:rPr lang="en-US" altLang="zh-CN" b="0" i="0" dirty="0">
                <a:solidFill>
                  <a:srgbClr val="212529"/>
                </a:solidFill>
                <a:effectLst/>
                <a:highlight>
                  <a:srgbClr val="FFFFFF"/>
                </a:highlight>
                <a:latin typeface="微软雅黑" panose="020B0503020204020204" pitchFamily="34" charset="-122"/>
                <a:ea typeface="微软雅黑" panose="020B0503020204020204" pitchFamily="34" charset="-122"/>
              </a:rPr>
              <a:t> Duan, Min Zhang, Fan Shi, </a:t>
            </a:r>
            <a:r>
              <a:rPr lang="en-US" altLang="zh-CN" b="0" i="0" dirty="0" err="1">
                <a:solidFill>
                  <a:srgbClr val="212529"/>
                </a:solidFill>
                <a:effectLst/>
                <a:highlight>
                  <a:srgbClr val="FFFFFF"/>
                </a:highlight>
                <a:latin typeface="微软雅黑" panose="020B0503020204020204" pitchFamily="34" charset="-122"/>
                <a:ea typeface="微软雅黑" panose="020B0503020204020204" pitchFamily="34" charset="-122"/>
              </a:rPr>
              <a:t>Chengxi</a:t>
            </a:r>
            <a:r>
              <a:rPr lang="en-US" altLang="zh-CN" b="0" i="0" dirty="0">
                <a:solidFill>
                  <a:srgbClr val="212529"/>
                </a:solidFill>
                <a:effectLst/>
                <a:highlight>
                  <a:srgbClr val="FFFFFF"/>
                </a:highlight>
                <a:latin typeface="微软雅黑" panose="020B0503020204020204" pitchFamily="34" charset="-122"/>
                <a:ea typeface="微软雅黑" panose="020B0503020204020204" pitchFamily="34" charset="-122"/>
              </a:rPr>
              <a:t> Xu</a:t>
            </a:r>
            <a:endParaRPr lang="zh-CN" altLang="en-US"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E2F3156-4769-5716-B141-23EBAC12C81A}"/>
              </a:ext>
            </a:extLst>
          </p:cNvPr>
          <p:cNvSpPr txBox="1"/>
          <p:nvPr/>
        </p:nvSpPr>
        <p:spPr>
          <a:xfrm>
            <a:off x="4620757" y="4490697"/>
            <a:ext cx="2933553" cy="400110"/>
          </a:xfrm>
          <a:prstGeom prst="rect">
            <a:avLst/>
          </a:prstGeom>
          <a:noFill/>
        </p:spPr>
        <p:txBody>
          <a:bodyPr wrap="square">
            <a:spAutoFit/>
          </a:bodyPr>
          <a:lstStyle/>
          <a:p>
            <a:r>
              <a:rPr lang="it-IT" altLang="zh-CN" sz="2000" b="0" i="0" dirty="0">
                <a:solidFill>
                  <a:srgbClr val="212529"/>
                </a:solidFill>
                <a:effectLst/>
                <a:highlight>
                  <a:srgbClr val="FFFFFF"/>
                </a:highlight>
                <a:latin typeface="微软雅黑" panose="020B0503020204020204" pitchFamily="34" charset="-122"/>
                <a:ea typeface="微软雅黑" panose="020B0503020204020204" pitchFamily="34" charset="-122"/>
              </a:rPr>
              <a:t>October 26, 2024</a:t>
            </a:r>
            <a:endParaRPr lang="zh-CN" altLang="en-US" sz="2000" dirty="0">
              <a:latin typeface="微软雅黑" panose="020B0503020204020204" pitchFamily="34" charset="-122"/>
              <a:ea typeface="微软雅黑" panose="020B0503020204020204" pitchFamily="34" charset="-122"/>
            </a:endParaRPr>
          </a:p>
        </p:txBody>
      </p:sp>
      <p:pic>
        <p:nvPicPr>
          <p:cNvPr id="9" name="Picture 2" descr="Download Tsinghua University (Qinghua, THU) Logo in SVG Vector or PNG File  Format - Logo.wine">
            <a:extLst>
              <a:ext uri="{FF2B5EF4-FFF2-40B4-BE49-F238E27FC236}">
                <a16:creationId xmlns:a16="http://schemas.microsoft.com/office/drawing/2014/main" id="{45BB8F29-6386-3490-65A8-F884731BCE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76" t="29910" r="10070" b="29910"/>
          <a:stretch/>
        </p:blipFill>
        <p:spPr bwMode="auto">
          <a:xfrm>
            <a:off x="6350617" y="5365687"/>
            <a:ext cx="2232393" cy="755461"/>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文本&#10;&#10;描述已自动生成">
            <a:extLst>
              <a:ext uri="{FF2B5EF4-FFF2-40B4-BE49-F238E27FC236}">
                <a16:creationId xmlns:a16="http://schemas.microsoft.com/office/drawing/2014/main" id="{2223D456-D9B2-E4A8-497E-038CA17D3A31}"/>
              </a:ext>
            </a:extLst>
          </p:cNvPr>
          <p:cNvPicPr>
            <a:picLocks noChangeAspect="1"/>
          </p:cNvPicPr>
          <p:nvPr/>
        </p:nvPicPr>
        <p:blipFill rotWithShape="1">
          <a:blip r:embed="rId5"/>
          <a:srcRect l="8350" t="55771" r="12508" b="18844"/>
          <a:stretch/>
        </p:blipFill>
        <p:spPr>
          <a:xfrm>
            <a:off x="3357797" y="5373914"/>
            <a:ext cx="2355272" cy="755461"/>
          </a:xfrm>
          <a:prstGeom prst="rect">
            <a:avLst/>
          </a:prstGeom>
        </p:spPr>
      </p:pic>
      <p:sp>
        <p:nvSpPr>
          <p:cNvPr id="21" name="日期占位符 20">
            <a:extLst>
              <a:ext uri="{FF2B5EF4-FFF2-40B4-BE49-F238E27FC236}">
                <a16:creationId xmlns:a16="http://schemas.microsoft.com/office/drawing/2014/main" id="{1774A664-9DCE-B52D-DA67-FC1725D9E92B}"/>
              </a:ext>
            </a:extLst>
          </p:cNvPr>
          <p:cNvSpPr>
            <a:spLocks noGrp="1"/>
          </p:cNvSpPr>
          <p:nvPr>
            <p:ph type="dt" sz="half" idx="10"/>
          </p:nvPr>
        </p:nvSpPr>
        <p:spPr/>
        <p:txBody>
          <a:bodyPr/>
          <a:lstStyle/>
          <a:p>
            <a:fld id="{4E490899-8881-4A13-BC08-B96B56D38826}" type="datetime1">
              <a:rPr lang="zh-CN" altLang="en-US" smtClean="0"/>
              <a:t>2024/10/8</a:t>
            </a:fld>
            <a:endParaRPr lang="zh-CN" altLang="en-US"/>
          </a:p>
        </p:txBody>
      </p:sp>
      <p:sp>
        <p:nvSpPr>
          <p:cNvPr id="22" name="灯片编号占位符 21">
            <a:extLst>
              <a:ext uri="{FF2B5EF4-FFF2-40B4-BE49-F238E27FC236}">
                <a16:creationId xmlns:a16="http://schemas.microsoft.com/office/drawing/2014/main" id="{180D2407-E0CC-432A-6231-A0062DD49037}"/>
              </a:ext>
            </a:extLst>
          </p:cNvPr>
          <p:cNvSpPr>
            <a:spLocks noGrp="1"/>
          </p:cNvSpPr>
          <p:nvPr>
            <p:ph type="sldNum" sz="quarter" idx="12"/>
          </p:nvPr>
        </p:nvSpPr>
        <p:spPr/>
        <p:txBody>
          <a:bodyPr/>
          <a:lstStyle/>
          <a:p>
            <a:fld id="{43AC9BEC-A85D-4BD7-A41B-1F6051B09B6B}" type="slidenum">
              <a:rPr lang="zh-CN" altLang="en-US" smtClean="0"/>
              <a:t>1</a:t>
            </a:fld>
            <a:endParaRPr lang="zh-CN" altLang="en-US"/>
          </a:p>
        </p:txBody>
      </p:sp>
    </p:spTree>
    <p:extLst>
      <p:ext uri="{BB962C8B-B14F-4D97-AF65-F5344CB8AC3E}">
        <p14:creationId xmlns:p14="http://schemas.microsoft.com/office/powerpoint/2010/main" val="228070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10</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7" y="1287791"/>
            <a:ext cx="9279583" cy="923330"/>
          </a:xfrm>
          <a:prstGeom prst="rect">
            <a:avLst/>
          </a:prstGeom>
          <a:noFill/>
        </p:spPr>
        <p:txBody>
          <a:bodyPr wrap="square">
            <a:spAutoFit/>
          </a:bodyPr>
          <a:lstStyle/>
          <a:p>
            <a:pPr algn="ctr"/>
            <a:r>
              <a:rPr lang="en-US" altLang="zh-CN" sz="5400" b="1" dirty="0">
                <a:solidFill>
                  <a:srgbClr val="0070C0"/>
                </a:solidFill>
                <a:latin typeface="Aptos ExtraBold" panose="020B0004020202020204" pitchFamily="34" charset="0"/>
              </a:rPr>
              <a:t>Question</a:t>
            </a:r>
            <a:endParaRPr lang="zh-CN" altLang="en-US" sz="5400" b="1" dirty="0">
              <a:solidFill>
                <a:srgbClr val="0070C0"/>
              </a:solidFill>
              <a:latin typeface="Aptos ExtraBold" panose="020B0004020202020204" pitchFamily="34" charset="0"/>
            </a:endParaRPr>
          </a:p>
        </p:txBody>
      </p:sp>
      <p:sp>
        <p:nvSpPr>
          <p:cNvPr id="8" name="标题 1">
            <a:extLst>
              <a:ext uri="{FF2B5EF4-FFF2-40B4-BE49-F238E27FC236}">
                <a16:creationId xmlns:a16="http://schemas.microsoft.com/office/drawing/2014/main" id="{E8AC286B-D70E-A5D2-E59D-020215258EF8}"/>
              </a:ext>
            </a:extLst>
          </p:cNvPr>
          <p:cNvSpPr txBox="1">
            <a:spLocks/>
          </p:cNvSpPr>
          <p:nvPr/>
        </p:nvSpPr>
        <p:spPr>
          <a:xfrm>
            <a:off x="973873" y="2861612"/>
            <a:ext cx="10379927" cy="210995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4000" b="1" dirty="0">
                <a:latin typeface="微软雅黑" panose="020B0503020204020204" pitchFamily="34" charset="-122"/>
                <a:ea typeface="微软雅黑" panose="020B0503020204020204" pitchFamily="34" charset="-122"/>
              </a:rPr>
              <a:t>How to discover the shared nameservers hidden behind the services?</a:t>
            </a:r>
          </a:p>
          <a:p>
            <a:pPr algn="ctr">
              <a:lnSpc>
                <a:spcPct val="100000"/>
              </a:lnSpc>
            </a:pPr>
            <a:endParaRPr lang="en-US" altLang="zh-CN"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313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a:extLst>
              <a:ext uri="{FF2B5EF4-FFF2-40B4-BE49-F238E27FC236}">
                <a16:creationId xmlns:a16="http://schemas.microsoft.com/office/drawing/2014/main" id="{27EB8D1E-3981-853F-57D7-77D95E09D4D0}"/>
              </a:ext>
            </a:extLst>
          </p:cNvPr>
          <p:cNvSpPr/>
          <p:nvPr/>
        </p:nvSpPr>
        <p:spPr>
          <a:xfrm>
            <a:off x="3951515" y="5823593"/>
            <a:ext cx="4659085" cy="551580"/>
          </a:xfrm>
          <a:prstGeom prst="roundRect">
            <a:avLst/>
          </a:prstGeom>
          <a:solidFill>
            <a:schemeClr val="accent3">
              <a:lumMod val="60000"/>
              <a:lumOff val="40000"/>
              <a:alpha val="48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a:extLst>
              <a:ext uri="{FF2B5EF4-FFF2-40B4-BE49-F238E27FC236}">
                <a16:creationId xmlns:a16="http://schemas.microsoft.com/office/drawing/2014/main" id="{8C54C39B-AE6D-851E-A54C-545CC40EF4D6}"/>
              </a:ext>
            </a:extLst>
          </p:cNvPr>
          <p:cNvSpPr txBox="1"/>
          <p:nvPr/>
        </p:nvSpPr>
        <p:spPr>
          <a:xfrm>
            <a:off x="3227615" y="5840785"/>
            <a:ext cx="6106884" cy="461665"/>
          </a:xfrm>
          <a:prstGeom prst="rect">
            <a:avLst/>
          </a:prstGeom>
          <a:noFill/>
        </p:spPr>
        <p:txBody>
          <a:bodyPr wrap="square">
            <a:spAutoFit/>
          </a:bodyPr>
          <a:lstStyle/>
          <a:p>
            <a:pPr algn="ctr">
              <a:lnSpc>
                <a:spcPct val="100000"/>
              </a:lnSpc>
            </a:pPr>
            <a:r>
              <a:rPr lang="en-US" altLang="zh-CN" sz="2400" b="1" dirty="0">
                <a:latin typeface="微软雅黑" panose="020B0503020204020204" pitchFamily="34" charset="-122"/>
                <a:ea typeface="微软雅黑" panose="020B0503020204020204" pitchFamily="34" charset="-122"/>
              </a:rPr>
              <a:t>cross-resolution verification</a:t>
            </a:r>
          </a:p>
        </p:txBody>
      </p:sp>
      <p:sp>
        <p:nvSpPr>
          <p:cNvPr id="4" name="日期占位符 3">
            <a:extLst>
              <a:ext uri="{FF2B5EF4-FFF2-40B4-BE49-F238E27FC236}">
                <a16:creationId xmlns:a16="http://schemas.microsoft.com/office/drawing/2014/main" id="{B7678647-4C39-7A32-46D8-6552D02F7EC9}"/>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FFD35513-E3DF-5E77-143A-01035C49A440}"/>
              </a:ext>
            </a:extLst>
          </p:cNvPr>
          <p:cNvSpPr>
            <a:spLocks noGrp="1"/>
          </p:cNvSpPr>
          <p:nvPr>
            <p:ph type="sldNum" sz="quarter" idx="12"/>
          </p:nvPr>
        </p:nvSpPr>
        <p:spPr/>
        <p:txBody>
          <a:bodyPr/>
          <a:lstStyle/>
          <a:p>
            <a:fld id="{43AC9BEC-A85D-4BD7-A41B-1F6051B09B6B}" type="slidenum">
              <a:rPr lang="zh-CN" altLang="en-US" smtClean="0"/>
              <a:t>11</a:t>
            </a:fld>
            <a:endParaRPr lang="zh-CN" altLang="en-US" dirty="0"/>
          </a:p>
        </p:txBody>
      </p:sp>
      <p:sp>
        <p:nvSpPr>
          <p:cNvPr id="6" name="文本框 5">
            <a:extLst>
              <a:ext uri="{FF2B5EF4-FFF2-40B4-BE49-F238E27FC236}">
                <a16:creationId xmlns:a16="http://schemas.microsoft.com/office/drawing/2014/main" id="{A37D5C8F-8524-68C6-7C4A-9884B7589479}"/>
              </a:ext>
            </a:extLst>
          </p:cNvPr>
          <p:cNvSpPr txBox="1"/>
          <p:nvPr/>
        </p:nvSpPr>
        <p:spPr>
          <a:xfrm>
            <a:off x="192315" y="195591"/>
            <a:ext cx="10660742" cy="707886"/>
          </a:xfrm>
          <a:prstGeom prst="rect">
            <a:avLst/>
          </a:prstGeom>
          <a:noFill/>
        </p:spPr>
        <p:txBody>
          <a:bodyPr wrap="square">
            <a:spAutoFit/>
          </a:bodyPr>
          <a:lstStyle/>
          <a:p>
            <a:r>
              <a:rPr lang="en-US" altLang="zh-CN" sz="4000" b="1" dirty="0" err="1">
                <a:solidFill>
                  <a:schemeClr val="bg1"/>
                </a:solidFill>
                <a:latin typeface="Aptos ExtraBold" panose="020B0004020202020204" pitchFamily="34" charset="0"/>
              </a:rPr>
              <a:t>XDAuthChecker</a:t>
            </a:r>
            <a:endParaRPr lang="zh-CN" altLang="en-US" sz="4000" b="1" dirty="0">
              <a:solidFill>
                <a:schemeClr val="bg1"/>
              </a:solidFill>
              <a:latin typeface="Aptos ExtraBold" panose="020B0004020202020204" pitchFamily="34" charset="0"/>
            </a:endParaRPr>
          </a:p>
        </p:txBody>
      </p:sp>
      <p:pic>
        <p:nvPicPr>
          <p:cNvPr id="2" name="图片 1">
            <a:extLst>
              <a:ext uri="{FF2B5EF4-FFF2-40B4-BE49-F238E27FC236}">
                <a16:creationId xmlns:a16="http://schemas.microsoft.com/office/drawing/2014/main" id="{816EA0E9-7CAE-B42D-54DE-F98091C93F89}"/>
              </a:ext>
            </a:extLst>
          </p:cNvPr>
          <p:cNvPicPr>
            <a:picLocks noChangeAspect="1"/>
          </p:cNvPicPr>
          <p:nvPr/>
        </p:nvPicPr>
        <p:blipFill>
          <a:blip r:embed="rId3"/>
          <a:stretch>
            <a:fillRect/>
          </a:stretch>
        </p:blipFill>
        <p:spPr>
          <a:xfrm>
            <a:off x="5162731" y="3088301"/>
            <a:ext cx="5196128" cy="2598064"/>
          </a:xfrm>
          <a:prstGeom prst="rect">
            <a:avLst/>
          </a:prstGeom>
        </p:spPr>
      </p:pic>
      <p:pic>
        <p:nvPicPr>
          <p:cNvPr id="27" name="图形 26">
            <a:extLst>
              <a:ext uri="{FF2B5EF4-FFF2-40B4-BE49-F238E27FC236}">
                <a16:creationId xmlns:a16="http://schemas.microsoft.com/office/drawing/2014/main" id="{FBA466A1-4ABE-2FE7-5D2A-A01742CDB0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0378" y="4129297"/>
            <a:ext cx="543636" cy="516071"/>
          </a:xfrm>
          <a:prstGeom prst="rect">
            <a:avLst/>
          </a:prstGeom>
        </p:spPr>
      </p:pic>
      <p:cxnSp>
        <p:nvCxnSpPr>
          <p:cNvPr id="29" name="直接箭头连接符 28">
            <a:extLst>
              <a:ext uri="{FF2B5EF4-FFF2-40B4-BE49-F238E27FC236}">
                <a16:creationId xmlns:a16="http://schemas.microsoft.com/office/drawing/2014/main" id="{498C2D43-1DEF-3B5C-FF59-D4F047977139}"/>
              </a:ext>
            </a:extLst>
          </p:cNvPr>
          <p:cNvCxnSpPr/>
          <p:nvPr/>
        </p:nvCxnSpPr>
        <p:spPr>
          <a:xfrm>
            <a:off x="2840444" y="4222691"/>
            <a:ext cx="24275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文本框 29">
            <a:extLst>
              <a:ext uri="{FF2B5EF4-FFF2-40B4-BE49-F238E27FC236}">
                <a16:creationId xmlns:a16="http://schemas.microsoft.com/office/drawing/2014/main" id="{BB63132A-296D-DCD1-C726-D828A7AEFEAB}"/>
              </a:ext>
            </a:extLst>
          </p:cNvPr>
          <p:cNvSpPr txBox="1"/>
          <p:nvPr/>
        </p:nvSpPr>
        <p:spPr>
          <a:xfrm>
            <a:off x="2840444" y="3771859"/>
            <a:ext cx="1965520" cy="477054"/>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query</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 www.example2.com</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2" name="直接箭头连接符 31">
            <a:extLst>
              <a:ext uri="{FF2B5EF4-FFF2-40B4-BE49-F238E27FC236}">
                <a16:creationId xmlns:a16="http://schemas.microsoft.com/office/drawing/2014/main" id="{209F4C90-A526-EBD6-FE44-EF21CD315E2E}"/>
              </a:ext>
            </a:extLst>
          </p:cNvPr>
          <p:cNvCxnSpPr/>
          <p:nvPr/>
        </p:nvCxnSpPr>
        <p:spPr>
          <a:xfrm flipH="1">
            <a:off x="2840444" y="4494833"/>
            <a:ext cx="24275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文本框 32">
            <a:extLst>
              <a:ext uri="{FF2B5EF4-FFF2-40B4-BE49-F238E27FC236}">
                <a16:creationId xmlns:a16="http://schemas.microsoft.com/office/drawing/2014/main" id="{25625399-0013-71B5-8D85-E81511732A3A}"/>
              </a:ext>
            </a:extLst>
          </p:cNvPr>
          <p:cNvSpPr txBox="1"/>
          <p:nvPr/>
        </p:nvSpPr>
        <p:spPr>
          <a:xfrm>
            <a:off x="2840445" y="4535230"/>
            <a:ext cx="2076194" cy="669414"/>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response</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 www.example2.com</a:t>
            </a:r>
          </a:p>
          <a:p>
            <a:r>
              <a:rPr lang="en-US" altLang="zh-CN" sz="1400" dirty="0">
                <a:latin typeface="微软雅黑" panose="020B0503020204020204" pitchFamily="34" charset="-122"/>
                <a:ea typeface="微软雅黑" panose="020B0503020204020204" pitchFamily="34" charset="-122"/>
                <a:cs typeface="Arial" panose="020B0604020202020204" pitchFamily="34" charset="0"/>
              </a:rPr>
              <a:t>A   1.2.3.5</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文本框 33">
            <a:extLst>
              <a:ext uri="{FF2B5EF4-FFF2-40B4-BE49-F238E27FC236}">
                <a16:creationId xmlns:a16="http://schemas.microsoft.com/office/drawing/2014/main" id="{01866052-364A-57AB-2174-DB09711A82A1}"/>
              </a:ext>
            </a:extLst>
          </p:cNvPr>
          <p:cNvSpPr txBox="1"/>
          <p:nvPr/>
        </p:nvSpPr>
        <p:spPr>
          <a:xfrm>
            <a:off x="1975663" y="4645368"/>
            <a:ext cx="671895" cy="284693"/>
          </a:xfrm>
          <a:prstGeom prst="rect">
            <a:avLst/>
          </a:prstGeom>
          <a:noFill/>
        </p:spPr>
        <p:txBody>
          <a:bodyPr wrap="square" rtlCol="0">
            <a:spAutoFit/>
          </a:bodyPr>
          <a:lstStyle>
            <a:defPPr>
              <a:defRPr lang="zh-CN"/>
            </a:defPPr>
            <a:lvl1pPr>
              <a:lnSpc>
                <a:spcPts val="1500"/>
              </a:lnSpc>
              <a:defRPr sz="1600">
                <a:latin typeface="Times New Roman" panose="02020603050405020304" pitchFamily="18" charset="0"/>
                <a:cs typeface="Times New Roman" panose="02020603050405020304" pitchFamily="18" charset="0"/>
              </a:defRPr>
            </a:lvl1pPr>
          </a:lstStyle>
          <a:p>
            <a:r>
              <a:rPr lang="en-US" altLang="zh-CN" sz="1400" dirty="0">
                <a:latin typeface="微软雅黑" panose="020B0503020204020204" pitchFamily="34" charset="-122"/>
                <a:ea typeface="微软雅黑" panose="020B0503020204020204" pitchFamily="34" charset="-122"/>
                <a:cs typeface="Arial" panose="020B0604020202020204" pitchFamily="34" charset="0"/>
              </a:rPr>
              <a:t>client</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ectangle 14">
            <a:extLst>
              <a:ext uri="{FF2B5EF4-FFF2-40B4-BE49-F238E27FC236}">
                <a16:creationId xmlns:a16="http://schemas.microsoft.com/office/drawing/2014/main" id="{F2FF6298-DAED-8105-0297-BEBB72BEBB78}"/>
              </a:ext>
            </a:extLst>
          </p:cNvPr>
          <p:cNvSpPr/>
          <p:nvPr/>
        </p:nvSpPr>
        <p:spPr>
          <a:xfrm>
            <a:off x="633384" y="1056289"/>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Response from shard nameservers</a:t>
            </a:r>
          </a:p>
        </p:txBody>
      </p:sp>
      <p:sp>
        <p:nvSpPr>
          <p:cNvPr id="36" name="文本框 35">
            <a:extLst>
              <a:ext uri="{FF2B5EF4-FFF2-40B4-BE49-F238E27FC236}">
                <a16:creationId xmlns:a16="http://schemas.microsoft.com/office/drawing/2014/main" id="{8280B6C0-9814-4803-9611-67BD1D9B5F9F}"/>
              </a:ext>
            </a:extLst>
          </p:cNvPr>
          <p:cNvSpPr txBox="1"/>
          <p:nvPr/>
        </p:nvSpPr>
        <p:spPr>
          <a:xfrm>
            <a:off x="1138502" y="2033825"/>
            <a:ext cx="10420114" cy="1015663"/>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nameservers respond with the correct response, outside of the delegation </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r>
              <a:rPr lang="en-US" altLang="zh-CN" sz="2000" b="1" i="1" dirty="0">
                <a:latin typeface="微软雅黑" panose="020B0503020204020204" pitchFamily="34" charset="-122"/>
                <a:ea typeface="微软雅黑" panose="020B0503020204020204" pitchFamily="34" charset="-122"/>
                <a:cs typeface="ADLaM Display" panose="02010000000000000000" pitchFamily="2" charset="0"/>
              </a:rPr>
              <a:t>ns1.entity-a.com </a:t>
            </a: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respond the query of domain </a:t>
            </a:r>
            <a:r>
              <a:rPr lang="en-US" altLang="zh-CN" sz="2000" b="1" i="1" dirty="0">
                <a:latin typeface="微软雅黑" panose="020B0503020204020204" pitchFamily="34" charset="-122"/>
                <a:ea typeface="微软雅黑" panose="020B0503020204020204" pitchFamily="34" charset="-122"/>
                <a:cs typeface="ADLaM Display" panose="02010000000000000000" pitchFamily="2" charset="0"/>
              </a:rPr>
              <a:t>www.example2.com</a:t>
            </a:r>
          </a:p>
        </p:txBody>
      </p:sp>
    </p:spTree>
    <p:extLst>
      <p:ext uri="{BB962C8B-B14F-4D97-AF65-F5344CB8AC3E}">
        <p14:creationId xmlns:p14="http://schemas.microsoft.com/office/powerpoint/2010/main" val="155851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7678647-4C39-7A32-46D8-6552D02F7EC9}"/>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FFD35513-E3DF-5E77-143A-01035C49A440}"/>
              </a:ext>
            </a:extLst>
          </p:cNvPr>
          <p:cNvSpPr>
            <a:spLocks noGrp="1"/>
          </p:cNvSpPr>
          <p:nvPr>
            <p:ph type="sldNum" sz="quarter" idx="12"/>
          </p:nvPr>
        </p:nvSpPr>
        <p:spPr/>
        <p:txBody>
          <a:bodyPr/>
          <a:lstStyle/>
          <a:p>
            <a:fld id="{43AC9BEC-A85D-4BD7-A41B-1F6051B09B6B}" type="slidenum">
              <a:rPr lang="zh-CN" altLang="en-US" smtClean="0"/>
              <a:t>12</a:t>
            </a:fld>
            <a:endParaRPr lang="zh-CN" altLang="en-US" dirty="0"/>
          </a:p>
        </p:txBody>
      </p:sp>
      <p:sp>
        <p:nvSpPr>
          <p:cNvPr id="6" name="文本框 5">
            <a:extLst>
              <a:ext uri="{FF2B5EF4-FFF2-40B4-BE49-F238E27FC236}">
                <a16:creationId xmlns:a16="http://schemas.microsoft.com/office/drawing/2014/main" id="{A37D5C8F-8524-68C6-7C4A-9884B7589479}"/>
              </a:ext>
            </a:extLst>
          </p:cNvPr>
          <p:cNvSpPr txBox="1"/>
          <p:nvPr/>
        </p:nvSpPr>
        <p:spPr>
          <a:xfrm>
            <a:off x="192315" y="195591"/>
            <a:ext cx="10660742" cy="707886"/>
          </a:xfrm>
          <a:prstGeom prst="rect">
            <a:avLst/>
          </a:prstGeom>
          <a:noFill/>
        </p:spPr>
        <p:txBody>
          <a:bodyPr wrap="square">
            <a:spAutoFit/>
          </a:bodyPr>
          <a:lstStyle/>
          <a:p>
            <a:r>
              <a:rPr lang="en-US" altLang="zh-CN" sz="4000" b="1" dirty="0" err="1">
                <a:solidFill>
                  <a:schemeClr val="bg1"/>
                </a:solidFill>
                <a:latin typeface="Aptos ExtraBold" panose="020B0004020202020204" pitchFamily="34" charset="0"/>
              </a:rPr>
              <a:t>XDAuthChecker</a:t>
            </a:r>
            <a:endParaRPr lang="zh-CN" altLang="en-US" sz="4000" b="1" dirty="0">
              <a:solidFill>
                <a:schemeClr val="bg1"/>
              </a:solidFill>
              <a:latin typeface="Aptos ExtraBold" panose="020B0004020202020204" pitchFamily="34" charset="0"/>
            </a:endParaRPr>
          </a:p>
        </p:txBody>
      </p:sp>
      <p:sp>
        <p:nvSpPr>
          <p:cNvPr id="35" name="Rectangle 14">
            <a:extLst>
              <a:ext uri="{FF2B5EF4-FFF2-40B4-BE49-F238E27FC236}">
                <a16:creationId xmlns:a16="http://schemas.microsoft.com/office/drawing/2014/main" id="{F2FF6298-DAED-8105-0297-BEBB72BEBB78}"/>
              </a:ext>
            </a:extLst>
          </p:cNvPr>
          <p:cNvSpPr/>
          <p:nvPr/>
        </p:nvSpPr>
        <p:spPr>
          <a:xfrm>
            <a:off x="633384" y="1056289"/>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Step 1: Discovering NS Candidates of Hosting Service</a:t>
            </a:r>
          </a:p>
        </p:txBody>
      </p:sp>
      <p:sp>
        <p:nvSpPr>
          <p:cNvPr id="25" name="文本框 24">
            <a:extLst>
              <a:ext uri="{FF2B5EF4-FFF2-40B4-BE49-F238E27FC236}">
                <a16:creationId xmlns:a16="http://schemas.microsoft.com/office/drawing/2014/main" id="{444DFB81-8ECC-4434-0497-736B703EE687}"/>
              </a:ext>
            </a:extLst>
          </p:cNvPr>
          <p:cNvSpPr txBox="1"/>
          <p:nvPr/>
        </p:nvSpPr>
        <p:spPr>
          <a:xfrm>
            <a:off x="7972981" y="3012959"/>
            <a:ext cx="3073910" cy="523220"/>
          </a:xfrm>
          <a:prstGeom prst="rect">
            <a:avLst/>
          </a:prstGeom>
          <a:noFill/>
        </p:spPr>
        <p:txBody>
          <a:bodyPr wrap="square">
            <a:spAutoFit/>
          </a:bodyPr>
          <a:lstStyle/>
          <a:p>
            <a:r>
              <a:rPr lang="en-US" altLang="zh-CN" sz="2800" b="1" i="0" u="none" strike="noStrike" baseline="0" dirty="0">
                <a:solidFill>
                  <a:srgbClr val="7030A0"/>
                </a:solidFill>
                <a:latin typeface="Abadi" panose="020B0604020104020204" pitchFamily="34" charset="0"/>
              </a:rPr>
              <a:t>25,310</a:t>
            </a:r>
            <a:r>
              <a:rPr lang="en-US" altLang="zh-CN" sz="2800" b="1" i="0" u="none" strike="noStrike" baseline="0" dirty="0">
                <a:latin typeface="Abadi" panose="020B0604020104020204" pitchFamily="34" charset="0"/>
              </a:rPr>
              <a:t>  NS seeds</a:t>
            </a:r>
            <a:endParaRPr lang="zh-CN" altLang="en-US" sz="2800" b="1" dirty="0">
              <a:latin typeface="Abadi" panose="020B0604020104020204" pitchFamily="34" charset="0"/>
            </a:endParaRPr>
          </a:p>
        </p:txBody>
      </p:sp>
      <p:sp>
        <p:nvSpPr>
          <p:cNvPr id="26" name="矩形: 圆角 25">
            <a:extLst>
              <a:ext uri="{FF2B5EF4-FFF2-40B4-BE49-F238E27FC236}">
                <a16:creationId xmlns:a16="http://schemas.microsoft.com/office/drawing/2014/main" id="{EE023059-04E6-4AAC-9469-AA697CBA45F5}"/>
              </a:ext>
            </a:extLst>
          </p:cNvPr>
          <p:cNvSpPr/>
          <p:nvPr/>
        </p:nvSpPr>
        <p:spPr>
          <a:xfrm>
            <a:off x="2133600" y="3012959"/>
            <a:ext cx="1741714" cy="8871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Research Report</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6DDBF77D-D6BE-6E88-1327-683A9E2B0CC5}"/>
              </a:ext>
            </a:extLst>
          </p:cNvPr>
          <p:cNvSpPr/>
          <p:nvPr/>
        </p:nvSpPr>
        <p:spPr>
          <a:xfrm>
            <a:off x="2514599" y="2279116"/>
            <a:ext cx="979715" cy="843950"/>
          </a:xfrm>
          <a:prstGeom prst="ellipse">
            <a:avLst/>
          </a:prstGeom>
          <a:solidFill>
            <a:schemeClr val="accent6">
              <a:lumMod val="60000"/>
              <a:lumOff val="4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72</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7" name="矩形: 圆角 36">
            <a:extLst>
              <a:ext uri="{FF2B5EF4-FFF2-40B4-BE49-F238E27FC236}">
                <a16:creationId xmlns:a16="http://schemas.microsoft.com/office/drawing/2014/main" id="{483B220A-E7E5-8853-AFFF-1515FE186C61}"/>
              </a:ext>
            </a:extLst>
          </p:cNvPr>
          <p:cNvSpPr/>
          <p:nvPr/>
        </p:nvSpPr>
        <p:spPr>
          <a:xfrm>
            <a:off x="4862791" y="3012959"/>
            <a:ext cx="1741714" cy="8871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TLD </a:t>
            </a:r>
            <a:r>
              <a:rPr lang="en-US" altLang="zh-CN" b="1" dirty="0" err="1">
                <a:solidFill>
                  <a:schemeClr val="tx1"/>
                </a:solidFill>
                <a:latin typeface="微软雅黑" panose="020B0503020204020204" pitchFamily="34" charset="-122"/>
                <a:ea typeface="微软雅黑" panose="020B0503020204020204" pitchFamily="34" charset="-122"/>
              </a:rPr>
              <a:t>zonefile</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0" name="椭圆 39">
            <a:extLst>
              <a:ext uri="{FF2B5EF4-FFF2-40B4-BE49-F238E27FC236}">
                <a16:creationId xmlns:a16="http://schemas.microsoft.com/office/drawing/2014/main" id="{351D352E-21A3-5B5D-05ED-69F6F317E6F2}"/>
              </a:ext>
            </a:extLst>
          </p:cNvPr>
          <p:cNvSpPr/>
          <p:nvPr/>
        </p:nvSpPr>
        <p:spPr>
          <a:xfrm>
            <a:off x="5243790" y="2271608"/>
            <a:ext cx="979715" cy="843950"/>
          </a:xfrm>
          <a:prstGeom prst="ellipse">
            <a:avLst/>
          </a:prstGeom>
          <a:solidFill>
            <a:schemeClr val="accent6">
              <a:lumMod val="60000"/>
              <a:lumOff val="4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ECC08BB4-16CD-C5DD-CE38-FDEBDBC546CC}"/>
              </a:ext>
            </a:extLst>
          </p:cNvPr>
          <p:cNvSpPr txBox="1"/>
          <p:nvPr/>
        </p:nvSpPr>
        <p:spPr>
          <a:xfrm>
            <a:off x="5243790" y="2501036"/>
            <a:ext cx="979714" cy="400110"/>
          </a:xfrm>
          <a:prstGeom prst="rect">
            <a:avLst/>
          </a:prstGeom>
          <a:noFill/>
        </p:spPr>
        <p:txBody>
          <a:bodyPr wrap="square">
            <a:spAutoFit/>
          </a:bodyPr>
          <a:lstStyle/>
          <a:p>
            <a:pPr algn="ctr"/>
            <a:r>
              <a:rPr lang="en-US" altLang="zh-CN" sz="2000" b="1" dirty="0">
                <a:solidFill>
                  <a:schemeClr val="tx1"/>
                </a:solidFill>
                <a:latin typeface="微软雅黑" panose="020B0503020204020204" pitchFamily="34" charset="-122"/>
                <a:ea typeface="微软雅黑" panose="020B0503020204020204" pitchFamily="34" charset="-122"/>
              </a:rPr>
              <a:t>10,90</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43" name="加号 42">
            <a:extLst>
              <a:ext uri="{FF2B5EF4-FFF2-40B4-BE49-F238E27FC236}">
                <a16:creationId xmlns:a16="http://schemas.microsoft.com/office/drawing/2014/main" id="{C2183F96-A63E-142D-B353-FE8094DC9E5A}"/>
              </a:ext>
            </a:extLst>
          </p:cNvPr>
          <p:cNvSpPr/>
          <p:nvPr/>
        </p:nvSpPr>
        <p:spPr>
          <a:xfrm>
            <a:off x="4091229" y="3028782"/>
            <a:ext cx="544286" cy="416041"/>
          </a:xfrm>
          <a:prstGeom prst="mathPlu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a:extLst>
              <a:ext uri="{FF2B5EF4-FFF2-40B4-BE49-F238E27FC236}">
                <a16:creationId xmlns:a16="http://schemas.microsoft.com/office/drawing/2014/main" id="{5FE0697D-F065-92AE-9849-987F9B787590}"/>
              </a:ext>
            </a:extLst>
          </p:cNvPr>
          <p:cNvPicPr>
            <a:picLocks noChangeAspect="1"/>
          </p:cNvPicPr>
          <p:nvPr/>
        </p:nvPicPr>
        <p:blipFill>
          <a:blip r:embed="rId3"/>
          <a:stretch>
            <a:fillRect/>
          </a:stretch>
        </p:blipFill>
        <p:spPr>
          <a:xfrm>
            <a:off x="6985504" y="2973219"/>
            <a:ext cx="670777" cy="670777"/>
          </a:xfrm>
          <a:prstGeom prst="rect">
            <a:avLst/>
          </a:prstGeom>
        </p:spPr>
      </p:pic>
      <p:pic>
        <p:nvPicPr>
          <p:cNvPr id="46" name="图片 45">
            <a:extLst>
              <a:ext uri="{FF2B5EF4-FFF2-40B4-BE49-F238E27FC236}">
                <a16:creationId xmlns:a16="http://schemas.microsoft.com/office/drawing/2014/main" id="{E228DE59-0D2F-6E2A-FCB3-0D6F35E6CCC7}"/>
              </a:ext>
            </a:extLst>
          </p:cNvPr>
          <p:cNvPicPr>
            <a:picLocks noChangeAspect="1"/>
          </p:cNvPicPr>
          <p:nvPr/>
        </p:nvPicPr>
        <p:blipFill>
          <a:blip r:embed="rId4"/>
          <a:stretch>
            <a:fillRect/>
          </a:stretch>
        </p:blipFill>
        <p:spPr>
          <a:xfrm>
            <a:off x="1160327" y="4680290"/>
            <a:ext cx="3352110" cy="1615240"/>
          </a:xfrm>
          <a:prstGeom prst="rect">
            <a:avLst/>
          </a:prstGeom>
        </p:spPr>
      </p:pic>
    </p:spTree>
    <p:extLst>
      <p:ext uri="{BB962C8B-B14F-4D97-AF65-F5344CB8AC3E}">
        <p14:creationId xmlns:p14="http://schemas.microsoft.com/office/powerpoint/2010/main" val="233386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7678647-4C39-7A32-46D8-6552D02F7EC9}"/>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FFD35513-E3DF-5E77-143A-01035C49A440}"/>
              </a:ext>
            </a:extLst>
          </p:cNvPr>
          <p:cNvSpPr>
            <a:spLocks noGrp="1"/>
          </p:cNvSpPr>
          <p:nvPr>
            <p:ph type="sldNum" sz="quarter" idx="12"/>
          </p:nvPr>
        </p:nvSpPr>
        <p:spPr/>
        <p:txBody>
          <a:bodyPr/>
          <a:lstStyle/>
          <a:p>
            <a:fld id="{43AC9BEC-A85D-4BD7-A41B-1F6051B09B6B}" type="slidenum">
              <a:rPr lang="zh-CN" altLang="en-US" smtClean="0"/>
              <a:t>13</a:t>
            </a:fld>
            <a:endParaRPr lang="zh-CN" altLang="en-US" dirty="0"/>
          </a:p>
        </p:txBody>
      </p:sp>
      <p:sp>
        <p:nvSpPr>
          <p:cNvPr id="6" name="文本框 5">
            <a:extLst>
              <a:ext uri="{FF2B5EF4-FFF2-40B4-BE49-F238E27FC236}">
                <a16:creationId xmlns:a16="http://schemas.microsoft.com/office/drawing/2014/main" id="{A37D5C8F-8524-68C6-7C4A-9884B7589479}"/>
              </a:ext>
            </a:extLst>
          </p:cNvPr>
          <p:cNvSpPr txBox="1"/>
          <p:nvPr/>
        </p:nvSpPr>
        <p:spPr>
          <a:xfrm>
            <a:off x="192315" y="195591"/>
            <a:ext cx="10660742" cy="707886"/>
          </a:xfrm>
          <a:prstGeom prst="rect">
            <a:avLst/>
          </a:prstGeom>
          <a:noFill/>
        </p:spPr>
        <p:txBody>
          <a:bodyPr wrap="square">
            <a:spAutoFit/>
          </a:bodyPr>
          <a:lstStyle/>
          <a:p>
            <a:r>
              <a:rPr lang="en-US" altLang="zh-CN" sz="4000" b="1" dirty="0" err="1">
                <a:solidFill>
                  <a:schemeClr val="bg1"/>
                </a:solidFill>
                <a:latin typeface="Aptos ExtraBold" panose="020B0004020202020204" pitchFamily="34" charset="0"/>
              </a:rPr>
              <a:t>XDAuthChecker</a:t>
            </a:r>
            <a:endParaRPr lang="zh-CN" altLang="en-US" sz="4000" b="1" dirty="0">
              <a:solidFill>
                <a:schemeClr val="bg1"/>
              </a:solidFill>
              <a:latin typeface="Aptos ExtraBold" panose="020B0004020202020204" pitchFamily="34" charset="0"/>
            </a:endParaRPr>
          </a:p>
        </p:txBody>
      </p:sp>
      <p:sp>
        <p:nvSpPr>
          <p:cNvPr id="35" name="Rectangle 14">
            <a:extLst>
              <a:ext uri="{FF2B5EF4-FFF2-40B4-BE49-F238E27FC236}">
                <a16:creationId xmlns:a16="http://schemas.microsoft.com/office/drawing/2014/main" id="{F2FF6298-DAED-8105-0297-BEBB72BEBB78}"/>
              </a:ext>
            </a:extLst>
          </p:cNvPr>
          <p:cNvSpPr/>
          <p:nvPr/>
        </p:nvSpPr>
        <p:spPr>
          <a:xfrm>
            <a:off x="633384" y="1056289"/>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Step 2: Uncovering Shared Nameservers</a:t>
            </a:r>
          </a:p>
        </p:txBody>
      </p:sp>
      <p:sp>
        <p:nvSpPr>
          <p:cNvPr id="3" name="矩形: 圆角 2">
            <a:extLst>
              <a:ext uri="{FF2B5EF4-FFF2-40B4-BE49-F238E27FC236}">
                <a16:creationId xmlns:a16="http://schemas.microsoft.com/office/drawing/2014/main" id="{78CCAE8E-ED54-D5B3-87F9-9B0AFFD9550A}"/>
              </a:ext>
            </a:extLst>
          </p:cNvPr>
          <p:cNvSpPr/>
          <p:nvPr/>
        </p:nvSpPr>
        <p:spPr>
          <a:xfrm>
            <a:off x="1146661" y="1901921"/>
            <a:ext cx="4659085" cy="551580"/>
          </a:xfrm>
          <a:prstGeom prst="roundRect">
            <a:avLst/>
          </a:prstGeom>
          <a:solidFill>
            <a:schemeClr val="accent3">
              <a:lumMod val="60000"/>
              <a:lumOff val="40000"/>
              <a:alpha val="48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2BFA457-92AF-E8A4-9A3A-6C212A0DA5D1}"/>
              </a:ext>
            </a:extLst>
          </p:cNvPr>
          <p:cNvSpPr txBox="1"/>
          <p:nvPr/>
        </p:nvSpPr>
        <p:spPr>
          <a:xfrm>
            <a:off x="422762" y="1961188"/>
            <a:ext cx="6106884" cy="461665"/>
          </a:xfrm>
          <a:prstGeom prst="rect">
            <a:avLst/>
          </a:prstGeom>
          <a:noFill/>
        </p:spPr>
        <p:txBody>
          <a:bodyPr wrap="square">
            <a:spAutoFit/>
          </a:bodyPr>
          <a:lstStyle/>
          <a:p>
            <a:pPr algn="ctr">
              <a:lnSpc>
                <a:spcPct val="100000"/>
              </a:lnSpc>
            </a:pPr>
            <a:r>
              <a:rPr lang="en-US" altLang="zh-CN" sz="2400" b="1" dirty="0">
                <a:latin typeface="微软雅黑" panose="020B0503020204020204" pitchFamily="34" charset="-122"/>
                <a:ea typeface="微软雅黑" panose="020B0503020204020204" pitchFamily="34" charset="-122"/>
              </a:rPr>
              <a:t>cross-resolution verification</a:t>
            </a:r>
          </a:p>
        </p:txBody>
      </p:sp>
      <p:grpSp>
        <p:nvGrpSpPr>
          <p:cNvPr id="8" name="组合 7">
            <a:extLst>
              <a:ext uri="{FF2B5EF4-FFF2-40B4-BE49-F238E27FC236}">
                <a16:creationId xmlns:a16="http://schemas.microsoft.com/office/drawing/2014/main" id="{5F412C3A-3128-A399-B31B-BFEA8E25C2FC}"/>
              </a:ext>
            </a:extLst>
          </p:cNvPr>
          <p:cNvGrpSpPr/>
          <p:nvPr/>
        </p:nvGrpSpPr>
        <p:grpSpPr>
          <a:xfrm>
            <a:off x="730807" y="2687178"/>
            <a:ext cx="2254186" cy="838293"/>
            <a:chOff x="5346035" y="1889787"/>
            <a:chExt cx="1259939" cy="632792"/>
          </a:xfrm>
        </p:grpSpPr>
        <p:sp>
          <p:nvSpPr>
            <p:cNvPr id="9" name="矩形 8">
              <a:extLst>
                <a:ext uri="{FF2B5EF4-FFF2-40B4-BE49-F238E27FC236}">
                  <a16:creationId xmlns:a16="http://schemas.microsoft.com/office/drawing/2014/main" id="{9EBA1DD1-67BF-C13D-36B5-D03081876B16}"/>
                </a:ext>
              </a:extLst>
            </p:cNvPr>
            <p:cNvSpPr/>
            <p:nvPr/>
          </p:nvSpPr>
          <p:spPr>
            <a:xfrm>
              <a:off x="5346036" y="1889787"/>
              <a:ext cx="710842"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domain1</a:t>
              </a:r>
              <a:endParaRPr lang="zh-CN" altLang="en-US" sz="1400" dirty="0">
                <a:solidFill>
                  <a:schemeClr val="tx1"/>
                </a:solidFill>
              </a:endParaRPr>
            </a:p>
          </p:txBody>
        </p:sp>
        <p:sp>
          <p:nvSpPr>
            <p:cNvPr id="10" name="矩形 9">
              <a:extLst>
                <a:ext uri="{FF2B5EF4-FFF2-40B4-BE49-F238E27FC236}">
                  <a16:creationId xmlns:a16="http://schemas.microsoft.com/office/drawing/2014/main" id="{40758D28-A647-C076-CD23-B343C94C073F}"/>
                </a:ext>
              </a:extLst>
            </p:cNvPr>
            <p:cNvSpPr/>
            <p:nvPr/>
          </p:nvSpPr>
          <p:spPr>
            <a:xfrm>
              <a:off x="5346035" y="2245208"/>
              <a:ext cx="710842"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domain2</a:t>
              </a:r>
              <a:endParaRPr lang="zh-CN" altLang="en-US" sz="1400" dirty="0">
                <a:solidFill>
                  <a:schemeClr val="tx1"/>
                </a:solidFill>
              </a:endParaRPr>
            </a:p>
          </p:txBody>
        </p:sp>
        <p:sp>
          <p:nvSpPr>
            <p:cNvPr id="11" name="矩形 10">
              <a:extLst>
                <a:ext uri="{FF2B5EF4-FFF2-40B4-BE49-F238E27FC236}">
                  <a16:creationId xmlns:a16="http://schemas.microsoft.com/office/drawing/2014/main" id="{D89338F0-70C2-1D59-A784-9DC6BADA7AC0}"/>
                </a:ext>
              </a:extLst>
            </p:cNvPr>
            <p:cNvSpPr/>
            <p:nvPr/>
          </p:nvSpPr>
          <p:spPr>
            <a:xfrm>
              <a:off x="6128178" y="1899213"/>
              <a:ext cx="477796"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NS1</a:t>
              </a:r>
              <a:endParaRPr lang="zh-CN" altLang="en-US" sz="1400" dirty="0">
                <a:solidFill>
                  <a:schemeClr val="tx1"/>
                </a:solidFill>
              </a:endParaRPr>
            </a:p>
          </p:txBody>
        </p:sp>
        <p:sp>
          <p:nvSpPr>
            <p:cNvPr id="12" name="矩形 11">
              <a:extLst>
                <a:ext uri="{FF2B5EF4-FFF2-40B4-BE49-F238E27FC236}">
                  <a16:creationId xmlns:a16="http://schemas.microsoft.com/office/drawing/2014/main" id="{DD19094F-B5D6-3052-0975-9C5EF1434FA1}"/>
                </a:ext>
              </a:extLst>
            </p:cNvPr>
            <p:cNvSpPr/>
            <p:nvPr/>
          </p:nvSpPr>
          <p:spPr>
            <a:xfrm>
              <a:off x="6128178" y="2246952"/>
              <a:ext cx="477796"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NS2</a:t>
              </a:r>
              <a:endParaRPr lang="zh-CN" altLang="en-US" sz="1400" dirty="0">
                <a:solidFill>
                  <a:schemeClr val="tx1"/>
                </a:solidFill>
              </a:endParaRPr>
            </a:p>
          </p:txBody>
        </p:sp>
      </p:grpSp>
      <p:sp>
        <p:nvSpPr>
          <p:cNvPr id="13" name="矩形: 圆角 12">
            <a:extLst>
              <a:ext uri="{FF2B5EF4-FFF2-40B4-BE49-F238E27FC236}">
                <a16:creationId xmlns:a16="http://schemas.microsoft.com/office/drawing/2014/main" id="{25E91255-C2EA-C176-E0F8-E7FB3763A4C6}"/>
              </a:ext>
            </a:extLst>
          </p:cNvPr>
          <p:cNvSpPr/>
          <p:nvPr/>
        </p:nvSpPr>
        <p:spPr>
          <a:xfrm>
            <a:off x="633384" y="2630316"/>
            <a:ext cx="2438251" cy="4742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9B6102D3-FE71-B24D-7CF4-A14619BEEA2C}"/>
              </a:ext>
            </a:extLst>
          </p:cNvPr>
          <p:cNvSpPr/>
          <p:nvPr/>
        </p:nvSpPr>
        <p:spPr>
          <a:xfrm>
            <a:off x="633384" y="3134152"/>
            <a:ext cx="2438251" cy="4742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CBA86488-9B80-4F77-E879-55529DF42EAA}"/>
              </a:ext>
            </a:extLst>
          </p:cNvPr>
          <p:cNvGrpSpPr/>
          <p:nvPr/>
        </p:nvGrpSpPr>
        <p:grpSpPr>
          <a:xfrm>
            <a:off x="3883579" y="2738876"/>
            <a:ext cx="2646067" cy="838293"/>
            <a:chOff x="5346035" y="1889787"/>
            <a:chExt cx="1478972" cy="632792"/>
          </a:xfrm>
        </p:grpSpPr>
        <p:sp>
          <p:nvSpPr>
            <p:cNvPr id="17" name="矩形 16">
              <a:extLst>
                <a:ext uri="{FF2B5EF4-FFF2-40B4-BE49-F238E27FC236}">
                  <a16:creationId xmlns:a16="http://schemas.microsoft.com/office/drawing/2014/main" id="{56FCCC67-D0AC-FF5F-B55A-EBE8AB2DACEE}"/>
                </a:ext>
              </a:extLst>
            </p:cNvPr>
            <p:cNvSpPr/>
            <p:nvPr/>
          </p:nvSpPr>
          <p:spPr>
            <a:xfrm>
              <a:off x="5346036" y="1889787"/>
              <a:ext cx="710842"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domain1</a:t>
              </a:r>
              <a:endParaRPr lang="zh-CN" altLang="en-US" sz="1400" dirty="0">
                <a:solidFill>
                  <a:schemeClr val="tx1"/>
                </a:solidFill>
              </a:endParaRPr>
            </a:p>
          </p:txBody>
        </p:sp>
        <p:sp>
          <p:nvSpPr>
            <p:cNvPr id="19" name="矩形 18">
              <a:extLst>
                <a:ext uri="{FF2B5EF4-FFF2-40B4-BE49-F238E27FC236}">
                  <a16:creationId xmlns:a16="http://schemas.microsoft.com/office/drawing/2014/main" id="{4E4DA977-91C2-94D7-4074-44ECE7577A65}"/>
                </a:ext>
              </a:extLst>
            </p:cNvPr>
            <p:cNvSpPr/>
            <p:nvPr/>
          </p:nvSpPr>
          <p:spPr>
            <a:xfrm>
              <a:off x="5346035" y="2245208"/>
              <a:ext cx="710842"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domain2</a:t>
              </a:r>
              <a:endParaRPr lang="zh-CN" altLang="en-US" sz="1400" dirty="0">
                <a:solidFill>
                  <a:schemeClr val="tx1"/>
                </a:solidFill>
              </a:endParaRPr>
            </a:p>
          </p:txBody>
        </p:sp>
        <p:sp>
          <p:nvSpPr>
            <p:cNvPr id="20" name="矩形 19">
              <a:extLst>
                <a:ext uri="{FF2B5EF4-FFF2-40B4-BE49-F238E27FC236}">
                  <a16:creationId xmlns:a16="http://schemas.microsoft.com/office/drawing/2014/main" id="{013F14F1-A2B9-AA00-C1D4-E0B7071FC12D}"/>
                </a:ext>
              </a:extLst>
            </p:cNvPr>
            <p:cNvSpPr/>
            <p:nvPr/>
          </p:nvSpPr>
          <p:spPr>
            <a:xfrm>
              <a:off x="6347211" y="1899213"/>
              <a:ext cx="477796"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NS1</a:t>
              </a:r>
              <a:endParaRPr lang="zh-CN" altLang="en-US" sz="1400" dirty="0">
                <a:solidFill>
                  <a:schemeClr val="tx1"/>
                </a:solidFill>
              </a:endParaRPr>
            </a:p>
          </p:txBody>
        </p:sp>
        <p:sp>
          <p:nvSpPr>
            <p:cNvPr id="21" name="矩形 20">
              <a:extLst>
                <a:ext uri="{FF2B5EF4-FFF2-40B4-BE49-F238E27FC236}">
                  <a16:creationId xmlns:a16="http://schemas.microsoft.com/office/drawing/2014/main" id="{7FFE7039-87B2-3838-18C8-003FEC6804C3}"/>
                </a:ext>
              </a:extLst>
            </p:cNvPr>
            <p:cNvSpPr/>
            <p:nvPr/>
          </p:nvSpPr>
          <p:spPr>
            <a:xfrm>
              <a:off x="6347211" y="2246952"/>
              <a:ext cx="477796"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NS2</a:t>
              </a:r>
              <a:endParaRPr lang="zh-CN" altLang="en-US" sz="1400" dirty="0">
                <a:solidFill>
                  <a:schemeClr val="tx1"/>
                </a:solidFill>
              </a:endParaRPr>
            </a:p>
          </p:txBody>
        </p:sp>
        <p:cxnSp>
          <p:nvCxnSpPr>
            <p:cNvPr id="22" name="直线箭头连接符 10">
              <a:extLst>
                <a:ext uri="{FF2B5EF4-FFF2-40B4-BE49-F238E27FC236}">
                  <a16:creationId xmlns:a16="http://schemas.microsoft.com/office/drawing/2014/main" id="{AF9FBA5B-ADC1-14B2-2370-9BE52E6DBD5A}"/>
                </a:ext>
              </a:extLst>
            </p:cNvPr>
            <p:cNvCxnSpPr>
              <a:stCxn id="17" idx="3"/>
              <a:endCxn id="21" idx="1"/>
            </p:cNvCxnSpPr>
            <p:nvPr/>
          </p:nvCxnSpPr>
          <p:spPr>
            <a:xfrm>
              <a:off x="6056878" y="2027601"/>
              <a:ext cx="290333" cy="35716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23" name="直线箭头连接符 11">
              <a:extLst>
                <a:ext uri="{FF2B5EF4-FFF2-40B4-BE49-F238E27FC236}">
                  <a16:creationId xmlns:a16="http://schemas.microsoft.com/office/drawing/2014/main" id="{1A927FF0-4A27-BA5A-DFCE-60DDAB04DE6C}"/>
                </a:ext>
              </a:extLst>
            </p:cNvPr>
            <p:cNvCxnSpPr>
              <a:cxnSpLocks/>
              <a:stCxn id="19" idx="3"/>
              <a:endCxn id="20" idx="1"/>
            </p:cNvCxnSpPr>
            <p:nvPr/>
          </p:nvCxnSpPr>
          <p:spPr>
            <a:xfrm flipV="1">
              <a:off x="6056877" y="2037027"/>
              <a:ext cx="290334" cy="345995"/>
            </a:xfrm>
            <a:prstGeom prst="straightConnector1">
              <a:avLst/>
            </a:prstGeom>
            <a:ln w="12700">
              <a:prstDash val="sysDash"/>
              <a:tailEnd type="stealth"/>
            </a:ln>
          </p:spPr>
          <p:style>
            <a:lnRef idx="1">
              <a:schemeClr val="dk1"/>
            </a:lnRef>
            <a:fillRef idx="0">
              <a:schemeClr val="dk1"/>
            </a:fillRef>
            <a:effectRef idx="0">
              <a:schemeClr val="dk1"/>
            </a:effectRef>
            <a:fontRef idx="minor">
              <a:schemeClr val="tx1"/>
            </a:fontRef>
          </p:style>
        </p:cxnSp>
      </p:grpSp>
      <p:pic>
        <p:nvPicPr>
          <p:cNvPr id="27" name="图片 26">
            <a:extLst>
              <a:ext uri="{FF2B5EF4-FFF2-40B4-BE49-F238E27FC236}">
                <a16:creationId xmlns:a16="http://schemas.microsoft.com/office/drawing/2014/main" id="{862DFC9C-0257-E486-1D22-FC45851DB700}"/>
              </a:ext>
            </a:extLst>
          </p:cNvPr>
          <p:cNvPicPr>
            <a:picLocks noChangeAspect="1"/>
          </p:cNvPicPr>
          <p:nvPr/>
        </p:nvPicPr>
        <p:blipFill>
          <a:blip r:embed="rId3"/>
          <a:stretch>
            <a:fillRect/>
          </a:stretch>
        </p:blipFill>
        <p:spPr>
          <a:xfrm>
            <a:off x="3238841" y="2843848"/>
            <a:ext cx="558096" cy="558096"/>
          </a:xfrm>
          <a:prstGeom prst="rect">
            <a:avLst/>
          </a:prstGeom>
        </p:spPr>
      </p:pic>
      <p:pic>
        <p:nvPicPr>
          <p:cNvPr id="34" name="图片 33">
            <a:extLst>
              <a:ext uri="{FF2B5EF4-FFF2-40B4-BE49-F238E27FC236}">
                <a16:creationId xmlns:a16="http://schemas.microsoft.com/office/drawing/2014/main" id="{125B6177-BEBD-DC1D-9CEA-1BFB38DA8086}"/>
              </a:ext>
            </a:extLst>
          </p:cNvPr>
          <p:cNvPicPr>
            <a:picLocks noChangeAspect="1"/>
          </p:cNvPicPr>
          <p:nvPr/>
        </p:nvPicPr>
        <p:blipFill>
          <a:blip r:embed="rId4"/>
          <a:stretch>
            <a:fillRect/>
          </a:stretch>
        </p:blipFill>
        <p:spPr>
          <a:xfrm>
            <a:off x="1160327" y="4689007"/>
            <a:ext cx="5346327" cy="1694703"/>
          </a:xfrm>
          <a:prstGeom prst="rect">
            <a:avLst/>
          </a:prstGeom>
        </p:spPr>
      </p:pic>
    </p:spTree>
    <p:extLst>
      <p:ext uri="{BB962C8B-B14F-4D97-AF65-F5344CB8AC3E}">
        <p14:creationId xmlns:p14="http://schemas.microsoft.com/office/powerpoint/2010/main" val="222919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星形: 七角 28">
            <a:extLst>
              <a:ext uri="{FF2B5EF4-FFF2-40B4-BE49-F238E27FC236}">
                <a16:creationId xmlns:a16="http://schemas.microsoft.com/office/drawing/2014/main" id="{20CB6647-B0E8-18DA-A5C8-D83626BD9641}"/>
              </a:ext>
            </a:extLst>
          </p:cNvPr>
          <p:cNvSpPr/>
          <p:nvPr/>
        </p:nvSpPr>
        <p:spPr>
          <a:xfrm>
            <a:off x="6504167" y="1967521"/>
            <a:ext cx="1058139" cy="971960"/>
          </a:xfrm>
          <a:prstGeom prst="star7">
            <a:avLst/>
          </a:prstGeom>
          <a:solidFill>
            <a:srgbClr val="FF0000"/>
          </a:solidFill>
          <a:ln>
            <a:noFill/>
          </a:ln>
          <a:effectLst>
            <a:glow rad="63500">
              <a:schemeClr val="accent4">
                <a:satMod val="175000"/>
                <a:alpha val="40000"/>
              </a:schemeClr>
            </a:glo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a:extLst>
              <a:ext uri="{FF2B5EF4-FFF2-40B4-BE49-F238E27FC236}">
                <a16:creationId xmlns:a16="http://schemas.microsoft.com/office/drawing/2014/main" id="{B7678647-4C39-7A32-46D8-6552D02F7EC9}"/>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FFD35513-E3DF-5E77-143A-01035C49A440}"/>
              </a:ext>
            </a:extLst>
          </p:cNvPr>
          <p:cNvSpPr>
            <a:spLocks noGrp="1"/>
          </p:cNvSpPr>
          <p:nvPr>
            <p:ph type="sldNum" sz="quarter" idx="12"/>
          </p:nvPr>
        </p:nvSpPr>
        <p:spPr/>
        <p:txBody>
          <a:bodyPr/>
          <a:lstStyle/>
          <a:p>
            <a:fld id="{43AC9BEC-A85D-4BD7-A41B-1F6051B09B6B}" type="slidenum">
              <a:rPr lang="zh-CN" altLang="en-US" smtClean="0"/>
              <a:t>14</a:t>
            </a:fld>
            <a:endParaRPr lang="zh-CN" altLang="en-US" dirty="0"/>
          </a:p>
        </p:txBody>
      </p:sp>
      <p:sp>
        <p:nvSpPr>
          <p:cNvPr id="6" name="文本框 5">
            <a:extLst>
              <a:ext uri="{FF2B5EF4-FFF2-40B4-BE49-F238E27FC236}">
                <a16:creationId xmlns:a16="http://schemas.microsoft.com/office/drawing/2014/main" id="{A37D5C8F-8524-68C6-7C4A-9884B7589479}"/>
              </a:ext>
            </a:extLst>
          </p:cNvPr>
          <p:cNvSpPr txBox="1"/>
          <p:nvPr/>
        </p:nvSpPr>
        <p:spPr>
          <a:xfrm>
            <a:off x="192315" y="195591"/>
            <a:ext cx="10660742" cy="707886"/>
          </a:xfrm>
          <a:prstGeom prst="rect">
            <a:avLst/>
          </a:prstGeom>
          <a:noFill/>
        </p:spPr>
        <p:txBody>
          <a:bodyPr wrap="square">
            <a:spAutoFit/>
          </a:bodyPr>
          <a:lstStyle/>
          <a:p>
            <a:r>
              <a:rPr lang="en-US" altLang="zh-CN" sz="4000" b="1" dirty="0" err="1">
                <a:solidFill>
                  <a:schemeClr val="bg1"/>
                </a:solidFill>
                <a:latin typeface="Aptos ExtraBold" panose="020B0004020202020204" pitchFamily="34" charset="0"/>
              </a:rPr>
              <a:t>XDAuthChecker</a:t>
            </a:r>
            <a:endParaRPr lang="zh-CN" altLang="en-US" sz="4000" b="1" dirty="0">
              <a:solidFill>
                <a:schemeClr val="bg1"/>
              </a:solidFill>
              <a:latin typeface="Aptos ExtraBold" panose="020B0004020202020204" pitchFamily="34" charset="0"/>
            </a:endParaRPr>
          </a:p>
        </p:txBody>
      </p:sp>
      <p:sp>
        <p:nvSpPr>
          <p:cNvPr id="35" name="Rectangle 14">
            <a:extLst>
              <a:ext uri="{FF2B5EF4-FFF2-40B4-BE49-F238E27FC236}">
                <a16:creationId xmlns:a16="http://schemas.microsoft.com/office/drawing/2014/main" id="{F2FF6298-DAED-8105-0297-BEBB72BEBB78}"/>
              </a:ext>
            </a:extLst>
          </p:cNvPr>
          <p:cNvSpPr/>
          <p:nvPr/>
        </p:nvSpPr>
        <p:spPr>
          <a:xfrm>
            <a:off x="633384" y="1056289"/>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Step 2: Uncovering Shared Nameservers</a:t>
            </a:r>
          </a:p>
        </p:txBody>
      </p:sp>
      <p:sp>
        <p:nvSpPr>
          <p:cNvPr id="3" name="矩形: 圆角 2">
            <a:extLst>
              <a:ext uri="{FF2B5EF4-FFF2-40B4-BE49-F238E27FC236}">
                <a16:creationId xmlns:a16="http://schemas.microsoft.com/office/drawing/2014/main" id="{78CCAE8E-ED54-D5B3-87F9-9B0AFFD9550A}"/>
              </a:ext>
            </a:extLst>
          </p:cNvPr>
          <p:cNvSpPr/>
          <p:nvPr/>
        </p:nvSpPr>
        <p:spPr>
          <a:xfrm>
            <a:off x="1146661" y="1901921"/>
            <a:ext cx="4659085" cy="551580"/>
          </a:xfrm>
          <a:prstGeom prst="roundRect">
            <a:avLst/>
          </a:prstGeom>
          <a:solidFill>
            <a:schemeClr val="accent3">
              <a:lumMod val="60000"/>
              <a:lumOff val="40000"/>
              <a:alpha val="48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2BFA457-92AF-E8A4-9A3A-6C212A0DA5D1}"/>
              </a:ext>
            </a:extLst>
          </p:cNvPr>
          <p:cNvSpPr txBox="1"/>
          <p:nvPr/>
        </p:nvSpPr>
        <p:spPr>
          <a:xfrm>
            <a:off x="422762" y="1961188"/>
            <a:ext cx="6106884" cy="461665"/>
          </a:xfrm>
          <a:prstGeom prst="rect">
            <a:avLst/>
          </a:prstGeom>
          <a:noFill/>
        </p:spPr>
        <p:txBody>
          <a:bodyPr wrap="square">
            <a:spAutoFit/>
          </a:bodyPr>
          <a:lstStyle/>
          <a:p>
            <a:pPr algn="ctr">
              <a:lnSpc>
                <a:spcPct val="100000"/>
              </a:lnSpc>
            </a:pPr>
            <a:r>
              <a:rPr lang="en-US" altLang="zh-CN" sz="2400" b="1" dirty="0">
                <a:latin typeface="微软雅黑" panose="020B0503020204020204" pitchFamily="34" charset="-122"/>
                <a:ea typeface="微软雅黑" panose="020B0503020204020204" pitchFamily="34" charset="-122"/>
              </a:rPr>
              <a:t>cross-resolution verification</a:t>
            </a:r>
          </a:p>
        </p:txBody>
      </p:sp>
      <p:grpSp>
        <p:nvGrpSpPr>
          <p:cNvPr id="8" name="组合 7">
            <a:extLst>
              <a:ext uri="{FF2B5EF4-FFF2-40B4-BE49-F238E27FC236}">
                <a16:creationId xmlns:a16="http://schemas.microsoft.com/office/drawing/2014/main" id="{5F412C3A-3128-A399-B31B-BFEA8E25C2FC}"/>
              </a:ext>
            </a:extLst>
          </p:cNvPr>
          <p:cNvGrpSpPr/>
          <p:nvPr/>
        </p:nvGrpSpPr>
        <p:grpSpPr>
          <a:xfrm>
            <a:off x="730807" y="2687178"/>
            <a:ext cx="2254186" cy="838293"/>
            <a:chOff x="5346035" y="1889787"/>
            <a:chExt cx="1259939" cy="632792"/>
          </a:xfrm>
        </p:grpSpPr>
        <p:sp>
          <p:nvSpPr>
            <p:cNvPr id="9" name="矩形 8">
              <a:extLst>
                <a:ext uri="{FF2B5EF4-FFF2-40B4-BE49-F238E27FC236}">
                  <a16:creationId xmlns:a16="http://schemas.microsoft.com/office/drawing/2014/main" id="{9EBA1DD1-67BF-C13D-36B5-D03081876B16}"/>
                </a:ext>
              </a:extLst>
            </p:cNvPr>
            <p:cNvSpPr/>
            <p:nvPr/>
          </p:nvSpPr>
          <p:spPr>
            <a:xfrm>
              <a:off x="5346036" y="1889787"/>
              <a:ext cx="710842"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domain1</a:t>
              </a:r>
              <a:endParaRPr lang="zh-CN" altLang="en-US" sz="1400" dirty="0">
                <a:solidFill>
                  <a:schemeClr val="tx1"/>
                </a:solidFill>
              </a:endParaRPr>
            </a:p>
          </p:txBody>
        </p:sp>
        <p:sp>
          <p:nvSpPr>
            <p:cNvPr id="10" name="矩形 9">
              <a:extLst>
                <a:ext uri="{FF2B5EF4-FFF2-40B4-BE49-F238E27FC236}">
                  <a16:creationId xmlns:a16="http://schemas.microsoft.com/office/drawing/2014/main" id="{40758D28-A647-C076-CD23-B343C94C073F}"/>
                </a:ext>
              </a:extLst>
            </p:cNvPr>
            <p:cNvSpPr/>
            <p:nvPr/>
          </p:nvSpPr>
          <p:spPr>
            <a:xfrm>
              <a:off x="5346035" y="2245208"/>
              <a:ext cx="710842"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domain2</a:t>
              </a:r>
              <a:endParaRPr lang="zh-CN" altLang="en-US" sz="1400" dirty="0">
                <a:solidFill>
                  <a:schemeClr val="tx1"/>
                </a:solidFill>
              </a:endParaRPr>
            </a:p>
          </p:txBody>
        </p:sp>
        <p:sp>
          <p:nvSpPr>
            <p:cNvPr id="11" name="矩形 10">
              <a:extLst>
                <a:ext uri="{FF2B5EF4-FFF2-40B4-BE49-F238E27FC236}">
                  <a16:creationId xmlns:a16="http://schemas.microsoft.com/office/drawing/2014/main" id="{D89338F0-70C2-1D59-A784-9DC6BADA7AC0}"/>
                </a:ext>
              </a:extLst>
            </p:cNvPr>
            <p:cNvSpPr/>
            <p:nvPr/>
          </p:nvSpPr>
          <p:spPr>
            <a:xfrm>
              <a:off x="6128178" y="1899213"/>
              <a:ext cx="477796"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NS1</a:t>
              </a:r>
              <a:endParaRPr lang="zh-CN" altLang="en-US" sz="1400" dirty="0">
                <a:solidFill>
                  <a:schemeClr val="tx1"/>
                </a:solidFill>
              </a:endParaRPr>
            </a:p>
          </p:txBody>
        </p:sp>
        <p:sp>
          <p:nvSpPr>
            <p:cNvPr id="12" name="矩形 11">
              <a:extLst>
                <a:ext uri="{FF2B5EF4-FFF2-40B4-BE49-F238E27FC236}">
                  <a16:creationId xmlns:a16="http://schemas.microsoft.com/office/drawing/2014/main" id="{DD19094F-B5D6-3052-0975-9C5EF1434FA1}"/>
                </a:ext>
              </a:extLst>
            </p:cNvPr>
            <p:cNvSpPr/>
            <p:nvPr/>
          </p:nvSpPr>
          <p:spPr>
            <a:xfrm>
              <a:off x="6128178" y="2246952"/>
              <a:ext cx="477796"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NS2</a:t>
              </a:r>
              <a:endParaRPr lang="zh-CN" altLang="en-US" sz="1400" dirty="0">
                <a:solidFill>
                  <a:schemeClr val="tx1"/>
                </a:solidFill>
              </a:endParaRPr>
            </a:p>
          </p:txBody>
        </p:sp>
      </p:grpSp>
      <p:sp>
        <p:nvSpPr>
          <p:cNvPr id="13" name="矩形: 圆角 12">
            <a:extLst>
              <a:ext uri="{FF2B5EF4-FFF2-40B4-BE49-F238E27FC236}">
                <a16:creationId xmlns:a16="http://schemas.microsoft.com/office/drawing/2014/main" id="{25E91255-C2EA-C176-E0F8-E7FB3763A4C6}"/>
              </a:ext>
            </a:extLst>
          </p:cNvPr>
          <p:cNvSpPr/>
          <p:nvPr/>
        </p:nvSpPr>
        <p:spPr>
          <a:xfrm>
            <a:off x="633384" y="2630316"/>
            <a:ext cx="2438251" cy="4742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9B6102D3-FE71-B24D-7CF4-A14619BEEA2C}"/>
              </a:ext>
            </a:extLst>
          </p:cNvPr>
          <p:cNvSpPr/>
          <p:nvPr/>
        </p:nvSpPr>
        <p:spPr>
          <a:xfrm>
            <a:off x="633384" y="3134152"/>
            <a:ext cx="2438251" cy="4742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CBA86488-9B80-4F77-E879-55529DF42EAA}"/>
              </a:ext>
            </a:extLst>
          </p:cNvPr>
          <p:cNvGrpSpPr/>
          <p:nvPr/>
        </p:nvGrpSpPr>
        <p:grpSpPr>
          <a:xfrm>
            <a:off x="3883579" y="2738876"/>
            <a:ext cx="2646067" cy="838293"/>
            <a:chOff x="5346035" y="1889787"/>
            <a:chExt cx="1478972" cy="632792"/>
          </a:xfrm>
        </p:grpSpPr>
        <p:sp>
          <p:nvSpPr>
            <p:cNvPr id="17" name="矩形 16">
              <a:extLst>
                <a:ext uri="{FF2B5EF4-FFF2-40B4-BE49-F238E27FC236}">
                  <a16:creationId xmlns:a16="http://schemas.microsoft.com/office/drawing/2014/main" id="{56FCCC67-D0AC-FF5F-B55A-EBE8AB2DACEE}"/>
                </a:ext>
              </a:extLst>
            </p:cNvPr>
            <p:cNvSpPr/>
            <p:nvPr/>
          </p:nvSpPr>
          <p:spPr>
            <a:xfrm>
              <a:off x="5346036" y="1889787"/>
              <a:ext cx="710842"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domain1</a:t>
              </a:r>
              <a:endParaRPr lang="zh-CN" altLang="en-US" sz="1400" dirty="0">
                <a:solidFill>
                  <a:schemeClr val="tx1"/>
                </a:solidFill>
              </a:endParaRPr>
            </a:p>
          </p:txBody>
        </p:sp>
        <p:sp>
          <p:nvSpPr>
            <p:cNvPr id="19" name="矩形 18">
              <a:extLst>
                <a:ext uri="{FF2B5EF4-FFF2-40B4-BE49-F238E27FC236}">
                  <a16:creationId xmlns:a16="http://schemas.microsoft.com/office/drawing/2014/main" id="{4E4DA977-91C2-94D7-4074-44ECE7577A65}"/>
                </a:ext>
              </a:extLst>
            </p:cNvPr>
            <p:cNvSpPr/>
            <p:nvPr/>
          </p:nvSpPr>
          <p:spPr>
            <a:xfrm>
              <a:off x="5346035" y="2245208"/>
              <a:ext cx="710842"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domain2</a:t>
              </a:r>
              <a:endParaRPr lang="zh-CN" altLang="en-US" sz="1400" dirty="0">
                <a:solidFill>
                  <a:schemeClr val="tx1"/>
                </a:solidFill>
              </a:endParaRPr>
            </a:p>
          </p:txBody>
        </p:sp>
        <p:sp>
          <p:nvSpPr>
            <p:cNvPr id="20" name="矩形 19">
              <a:extLst>
                <a:ext uri="{FF2B5EF4-FFF2-40B4-BE49-F238E27FC236}">
                  <a16:creationId xmlns:a16="http://schemas.microsoft.com/office/drawing/2014/main" id="{013F14F1-A2B9-AA00-C1D4-E0B7071FC12D}"/>
                </a:ext>
              </a:extLst>
            </p:cNvPr>
            <p:cNvSpPr/>
            <p:nvPr/>
          </p:nvSpPr>
          <p:spPr>
            <a:xfrm>
              <a:off x="6347211" y="1899213"/>
              <a:ext cx="477796"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NS1</a:t>
              </a:r>
              <a:endParaRPr lang="zh-CN" altLang="en-US" sz="1400" dirty="0">
                <a:solidFill>
                  <a:schemeClr val="tx1"/>
                </a:solidFill>
              </a:endParaRPr>
            </a:p>
          </p:txBody>
        </p:sp>
        <p:sp>
          <p:nvSpPr>
            <p:cNvPr id="21" name="矩形 20">
              <a:extLst>
                <a:ext uri="{FF2B5EF4-FFF2-40B4-BE49-F238E27FC236}">
                  <a16:creationId xmlns:a16="http://schemas.microsoft.com/office/drawing/2014/main" id="{7FFE7039-87B2-3838-18C8-003FEC6804C3}"/>
                </a:ext>
              </a:extLst>
            </p:cNvPr>
            <p:cNvSpPr/>
            <p:nvPr/>
          </p:nvSpPr>
          <p:spPr>
            <a:xfrm>
              <a:off x="6347211" y="2246952"/>
              <a:ext cx="477796"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NS2</a:t>
              </a:r>
              <a:endParaRPr lang="zh-CN" altLang="en-US" sz="1400" dirty="0">
                <a:solidFill>
                  <a:schemeClr val="tx1"/>
                </a:solidFill>
              </a:endParaRPr>
            </a:p>
          </p:txBody>
        </p:sp>
        <p:cxnSp>
          <p:nvCxnSpPr>
            <p:cNvPr id="22" name="直线箭头连接符 10">
              <a:extLst>
                <a:ext uri="{FF2B5EF4-FFF2-40B4-BE49-F238E27FC236}">
                  <a16:creationId xmlns:a16="http://schemas.microsoft.com/office/drawing/2014/main" id="{AF9FBA5B-ADC1-14B2-2370-9BE52E6DBD5A}"/>
                </a:ext>
              </a:extLst>
            </p:cNvPr>
            <p:cNvCxnSpPr>
              <a:stCxn id="17" idx="3"/>
              <a:endCxn id="21" idx="1"/>
            </p:cNvCxnSpPr>
            <p:nvPr/>
          </p:nvCxnSpPr>
          <p:spPr>
            <a:xfrm>
              <a:off x="6056878" y="2027601"/>
              <a:ext cx="290333" cy="35716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23" name="直线箭头连接符 11">
              <a:extLst>
                <a:ext uri="{FF2B5EF4-FFF2-40B4-BE49-F238E27FC236}">
                  <a16:creationId xmlns:a16="http://schemas.microsoft.com/office/drawing/2014/main" id="{1A927FF0-4A27-BA5A-DFCE-60DDAB04DE6C}"/>
                </a:ext>
              </a:extLst>
            </p:cNvPr>
            <p:cNvCxnSpPr>
              <a:cxnSpLocks/>
              <a:stCxn id="19" idx="3"/>
              <a:endCxn id="20" idx="1"/>
            </p:cNvCxnSpPr>
            <p:nvPr/>
          </p:nvCxnSpPr>
          <p:spPr>
            <a:xfrm flipV="1">
              <a:off x="6056877" y="2037027"/>
              <a:ext cx="290334" cy="345995"/>
            </a:xfrm>
            <a:prstGeom prst="straightConnector1">
              <a:avLst/>
            </a:prstGeom>
            <a:ln w="12700">
              <a:prstDash val="sysDash"/>
              <a:tailEnd type="stealth"/>
            </a:ln>
          </p:spPr>
          <p:style>
            <a:lnRef idx="1">
              <a:schemeClr val="dk1"/>
            </a:lnRef>
            <a:fillRef idx="0">
              <a:schemeClr val="dk1"/>
            </a:fillRef>
            <a:effectRef idx="0">
              <a:schemeClr val="dk1"/>
            </a:effectRef>
            <a:fontRef idx="minor">
              <a:schemeClr val="tx1"/>
            </a:fontRef>
          </p:style>
        </p:cxnSp>
      </p:grpSp>
      <p:pic>
        <p:nvPicPr>
          <p:cNvPr id="27" name="图片 26">
            <a:extLst>
              <a:ext uri="{FF2B5EF4-FFF2-40B4-BE49-F238E27FC236}">
                <a16:creationId xmlns:a16="http://schemas.microsoft.com/office/drawing/2014/main" id="{862DFC9C-0257-E486-1D22-FC45851DB700}"/>
              </a:ext>
            </a:extLst>
          </p:cNvPr>
          <p:cNvPicPr>
            <a:picLocks noChangeAspect="1"/>
          </p:cNvPicPr>
          <p:nvPr/>
        </p:nvPicPr>
        <p:blipFill>
          <a:blip r:embed="rId3"/>
          <a:stretch>
            <a:fillRect/>
          </a:stretch>
        </p:blipFill>
        <p:spPr>
          <a:xfrm>
            <a:off x="3238841" y="2843848"/>
            <a:ext cx="558096" cy="558096"/>
          </a:xfrm>
          <a:prstGeom prst="rect">
            <a:avLst/>
          </a:prstGeom>
        </p:spPr>
      </p:pic>
      <p:sp>
        <p:nvSpPr>
          <p:cNvPr id="28" name="文本框 27">
            <a:extLst>
              <a:ext uri="{FF2B5EF4-FFF2-40B4-BE49-F238E27FC236}">
                <a16:creationId xmlns:a16="http://schemas.microsoft.com/office/drawing/2014/main" id="{AED9AA9D-A227-BF20-2C1D-13EEB71FA692}"/>
              </a:ext>
            </a:extLst>
          </p:cNvPr>
          <p:cNvSpPr txBox="1"/>
          <p:nvPr/>
        </p:nvSpPr>
        <p:spPr>
          <a:xfrm>
            <a:off x="6529645" y="2234873"/>
            <a:ext cx="1286702" cy="523220"/>
          </a:xfrm>
          <a:prstGeom prst="rect">
            <a:avLst/>
          </a:prstGeom>
          <a:noFill/>
          <a:effectLst>
            <a:glow rad="228600">
              <a:schemeClr val="accent4">
                <a:satMod val="175000"/>
                <a:alpha val="40000"/>
              </a:schemeClr>
            </a:glow>
            <a:softEdge rad="63500"/>
          </a:effectLst>
        </p:spPr>
        <p:txBody>
          <a:bodyPr wrap="square">
            <a:spAutoFit/>
          </a:bodyPr>
          <a:lstStyle/>
          <a:p>
            <a:r>
              <a:rPr lang="en-US" altLang="zh-CN" sz="2800" b="1" dirty="0">
                <a:latin typeface="微软雅黑" panose="020B0503020204020204" pitchFamily="34" charset="-122"/>
                <a:ea typeface="微软雅黑" panose="020B0503020204020204" pitchFamily="34" charset="-122"/>
                <a:cs typeface="Aharoni" panose="02010803020104030203" pitchFamily="2" charset="-79"/>
              </a:rPr>
              <a:t>1.9B</a:t>
            </a:r>
            <a:endParaRPr lang="zh-CN" altLang="en-US" sz="2800" b="1" dirty="0">
              <a:latin typeface="微软雅黑" panose="020B0503020204020204" pitchFamily="34" charset="-122"/>
              <a:ea typeface="微软雅黑" panose="020B0503020204020204" pitchFamily="34" charset="-122"/>
              <a:cs typeface="Aharoni" panose="02010803020104030203" pitchFamily="2" charset="-79"/>
            </a:endParaRPr>
          </a:p>
        </p:txBody>
      </p:sp>
      <p:pic>
        <p:nvPicPr>
          <p:cNvPr id="18" name="图片 17">
            <a:extLst>
              <a:ext uri="{FF2B5EF4-FFF2-40B4-BE49-F238E27FC236}">
                <a16:creationId xmlns:a16="http://schemas.microsoft.com/office/drawing/2014/main" id="{66FF7EC6-0D8B-985D-D9F4-FFC08075913A}"/>
              </a:ext>
            </a:extLst>
          </p:cNvPr>
          <p:cNvPicPr>
            <a:picLocks noChangeAspect="1"/>
          </p:cNvPicPr>
          <p:nvPr/>
        </p:nvPicPr>
        <p:blipFill>
          <a:blip r:embed="rId4"/>
          <a:stretch>
            <a:fillRect/>
          </a:stretch>
        </p:blipFill>
        <p:spPr>
          <a:xfrm>
            <a:off x="1160327" y="4689007"/>
            <a:ext cx="5346327" cy="1694703"/>
          </a:xfrm>
          <a:prstGeom prst="rect">
            <a:avLst/>
          </a:prstGeom>
        </p:spPr>
      </p:pic>
    </p:spTree>
    <p:extLst>
      <p:ext uri="{BB962C8B-B14F-4D97-AF65-F5344CB8AC3E}">
        <p14:creationId xmlns:p14="http://schemas.microsoft.com/office/powerpoint/2010/main" val="14703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星形: 七角 28">
            <a:extLst>
              <a:ext uri="{FF2B5EF4-FFF2-40B4-BE49-F238E27FC236}">
                <a16:creationId xmlns:a16="http://schemas.microsoft.com/office/drawing/2014/main" id="{20CB6647-B0E8-18DA-A5C8-D83626BD9641}"/>
              </a:ext>
            </a:extLst>
          </p:cNvPr>
          <p:cNvSpPr/>
          <p:nvPr/>
        </p:nvSpPr>
        <p:spPr>
          <a:xfrm>
            <a:off x="6504167" y="1967521"/>
            <a:ext cx="1058139" cy="971960"/>
          </a:xfrm>
          <a:prstGeom prst="star7">
            <a:avLst/>
          </a:prstGeom>
          <a:solidFill>
            <a:srgbClr val="FF0000"/>
          </a:solidFill>
          <a:ln>
            <a:noFill/>
          </a:ln>
          <a:effectLst>
            <a:glow rad="63500">
              <a:schemeClr val="accent4">
                <a:satMod val="175000"/>
                <a:alpha val="40000"/>
              </a:schemeClr>
            </a:glo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a:extLst>
              <a:ext uri="{FF2B5EF4-FFF2-40B4-BE49-F238E27FC236}">
                <a16:creationId xmlns:a16="http://schemas.microsoft.com/office/drawing/2014/main" id="{B7678647-4C39-7A32-46D8-6552D02F7EC9}"/>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FFD35513-E3DF-5E77-143A-01035C49A440}"/>
              </a:ext>
            </a:extLst>
          </p:cNvPr>
          <p:cNvSpPr>
            <a:spLocks noGrp="1"/>
          </p:cNvSpPr>
          <p:nvPr>
            <p:ph type="sldNum" sz="quarter" idx="12"/>
          </p:nvPr>
        </p:nvSpPr>
        <p:spPr/>
        <p:txBody>
          <a:bodyPr/>
          <a:lstStyle/>
          <a:p>
            <a:fld id="{43AC9BEC-A85D-4BD7-A41B-1F6051B09B6B}" type="slidenum">
              <a:rPr lang="zh-CN" altLang="en-US" smtClean="0"/>
              <a:t>15</a:t>
            </a:fld>
            <a:endParaRPr lang="zh-CN" altLang="en-US" dirty="0"/>
          </a:p>
        </p:txBody>
      </p:sp>
      <p:sp>
        <p:nvSpPr>
          <p:cNvPr id="6" name="文本框 5">
            <a:extLst>
              <a:ext uri="{FF2B5EF4-FFF2-40B4-BE49-F238E27FC236}">
                <a16:creationId xmlns:a16="http://schemas.microsoft.com/office/drawing/2014/main" id="{A37D5C8F-8524-68C6-7C4A-9884B7589479}"/>
              </a:ext>
            </a:extLst>
          </p:cNvPr>
          <p:cNvSpPr txBox="1"/>
          <p:nvPr/>
        </p:nvSpPr>
        <p:spPr>
          <a:xfrm>
            <a:off x="192315" y="195591"/>
            <a:ext cx="10660742" cy="707886"/>
          </a:xfrm>
          <a:prstGeom prst="rect">
            <a:avLst/>
          </a:prstGeom>
          <a:noFill/>
        </p:spPr>
        <p:txBody>
          <a:bodyPr wrap="square">
            <a:spAutoFit/>
          </a:bodyPr>
          <a:lstStyle/>
          <a:p>
            <a:r>
              <a:rPr lang="en-US" altLang="zh-CN" sz="4000" b="1" dirty="0" err="1">
                <a:solidFill>
                  <a:schemeClr val="bg1"/>
                </a:solidFill>
                <a:latin typeface="Aptos ExtraBold" panose="020B0004020202020204" pitchFamily="34" charset="0"/>
              </a:rPr>
              <a:t>XDAuthChecker</a:t>
            </a:r>
            <a:endParaRPr lang="zh-CN" altLang="en-US" sz="4000" b="1" dirty="0">
              <a:solidFill>
                <a:schemeClr val="bg1"/>
              </a:solidFill>
              <a:latin typeface="Aptos ExtraBold" panose="020B0004020202020204" pitchFamily="34" charset="0"/>
            </a:endParaRPr>
          </a:p>
        </p:txBody>
      </p:sp>
      <p:sp>
        <p:nvSpPr>
          <p:cNvPr id="35" name="Rectangle 14">
            <a:extLst>
              <a:ext uri="{FF2B5EF4-FFF2-40B4-BE49-F238E27FC236}">
                <a16:creationId xmlns:a16="http://schemas.microsoft.com/office/drawing/2014/main" id="{F2FF6298-DAED-8105-0297-BEBB72BEBB78}"/>
              </a:ext>
            </a:extLst>
          </p:cNvPr>
          <p:cNvSpPr/>
          <p:nvPr/>
        </p:nvSpPr>
        <p:spPr>
          <a:xfrm>
            <a:off x="633384" y="1056289"/>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Step 2: Uncovering Shared Nameservers</a:t>
            </a:r>
          </a:p>
        </p:txBody>
      </p:sp>
      <p:sp>
        <p:nvSpPr>
          <p:cNvPr id="3" name="矩形: 圆角 2">
            <a:extLst>
              <a:ext uri="{FF2B5EF4-FFF2-40B4-BE49-F238E27FC236}">
                <a16:creationId xmlns:a16="http://schemas.microsoft.com/office/drawing/2014/main" id="{78CCAE8E-ED54-D5B3-87F9-9B0AFFD9550A}"/>
              </a:ext>
            </a:extLst>
          </p:cNvPr>
          <p:cNvSpPr/>
          <p:nvPr/>
        </p:nvSpPr>
        <p:spPr>
          <a:xfrm>
            <a:off x="1146661" y="1901921"/>
            <a:ext cx="4659085" cy="551580"/>
          </a:xfrm>
          <a:prstGeom prst="roundRect">
            <a:avLst/>
          </a:prstGeom>
          <a:solidFill>
            <a:schemeClr val="accent3">
              <a:lumMod val="60000"/>
              <a:lumOff val="40000"/>
              <a:alpha val="48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2BFA457-92AF-E8A4-9A3A-6C212A0DA5D1}"/>
              </a:ext>
            </a:extLst>
          </p:cNvPr>
          <p:cNvSpPr txBox="1"/>
          <p:nvPr/>
        </p:nvSpPr>
        <p:spPr>
          <a:xfrm>
            <a:off x="422762" y="1961188"/>
            <a:ext cx="6106884" cy="461665"/>
          </a:xfrm>
          <a:prstGeom prst="rect">
            <a:avLst/>
          </a:prstGeom>
          <a:noFill/>
        </p:spPr>
        <p:txBody>
          <a:bodyPr wrap="square">
            <a:spAutoFit/>
          </a:bodyPr>
          <a:lstStyle/>
          <a:p>
            <a:pPr algn="ctr">
              <a:lnSpc>
                <a:spcPct val="100000"/>
              </a:lnSpc>
            </a:pPr>
            <a:r>
              <a:rPr lang="en-US" altLang="zh-CN" sz="2400" b="1" dirty="0">
                <a:latin typeface="微软雅黑" panose="020B0503020204020204" pitchFamily="34" charset="-122"/>
                <a:ea typeface="微软雅黑" panose="020B0503020204020204" pitchFamily="34" charset="-122"/>
              </a:rPr>
              <a:t>cross-resolution verification</a:t>
            </a:r>
          </a:p>
        </p:txBody>
      </p:sp>
      <p:grpSp>
        <p:nvGrpSpPr>
          <p:cNvPr id="8" name="组合 7">
            <a:extLst>
              <a:ext uri="{FF2B5EF4-FFF2-40B4-BE49-F238E27FC236}">
                <a16:creationId xmlns:a16="http://schemas.microsoft.com/office/drawing/2014/main" id="{5F412C3A-3128-A399-B31B-BFEA8E25C2FC}"/>
              </a:ext>
            </a:extLst>
          </p:cNvPr>
          <p:cNvGrpSpPr/>
          <p:nvPr/>
        </p:nvGrpSpPr>
        <p:grpSpPr>
          <a:xfrm>
            <a:off x="730807" y="2687178"/>
            <a:ext cx="2254186" cy="838293"/>
            <a:chOff x="5346035" y="1889787"/>
            <a:chExt cx="1259939" cy="632792"/>
          </a:xfrm>
        </p:grpSpPr>
        <p:sp>
          <p:nvSpPr>
            <p:cNvPr id="9" name="矩形 8">
              <a:extLst>
                <a:ext uri="{FF2B5EF4-FFF2-40B4-BE49-F238E27FC236}">
                  <a16:creationId xmlns:a16="http://schemas.microsoft.com/office/drawing/2014/main" id="{9EBA1DD1-67BF-C13D-36B5-D03081876B16}"/>
                </a:ext>
              </a:extLst>
            </p:cNvPr>
            <p:cNvSpPr/>
            <p:nvPr/>
          </p:nvSpPr>
          <p:spPr>
            <a:xfrm>
              <a:off x="5346036" y="1889787"/>
              <a:ext cx="710842"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domain1</a:t>
              </a:r>
              <a:endParaRPr lang="zh-CN" altLang="en-US" sz="1400" dirty="0">
                <a:solidFill>
                  <a:schemeClr val="tx1"/>
                </a:solidFill>
              </a:endParaRPr>
            </a:p>
          </p:txBody>
        </p:sp>
        <p:sp>
          <p:nvSpPr>
            <p:cNvPr id="10" name="矩形 9">
              <a:extLst>
                <a:ext uri="{FF2B5EF4-FFF2-40B4-BE49-F238E27FC236}">
                  <a16:creationId xmlns:a16="http://schemas.microsoft.com/office/drawing/2014/main" id="{40758D28-A647-C076-CD23-B343C94C073F}"/>
                </a:ext>
              </a:extLst>
            </p:cNvPr>
            <p:cNvSpPr/>
            <p:nvPr/>
          </p:nvSpPr>
          <p:spPr>
            <a:xfrm>
              <a:off x="5346035" y="2245208"/>
              <a:ext cx="710842"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domain2</a:t>
              </a:r>
              <a:endParaRPr lang="zh-CN" altLang="en-US" sz="1400" dirty="0">
                <a:solidFill>
                  <a:schemeClr val="tx1"/>
                </a:solidFill>
              </a:endParaRPr>
            </a:p>
          </p:txBody>
        </p:sp>
        <p:sp>
          <p:nvSpPr>
            <p:cNvPr id="11" name="矩形 10">
              <a:extLst>
                <a:ext uri="{FF2B5EF4-FFF2-40B4-BE49-F238E27FC236}">
                  <a16:creationId xmlns:a16="http://schemas.microsoft.com/office/drawing/2014/main" id="{D89338F0-70C2-1D59-A784-9DC6BADA7AC0}"/>
                </a:ext>
              </a:extLst>
            </p:cNvPr>
            <p:cNvSpPr/>
            <p:nvPr/>
          </p:nvSpPr>
          <p:spPr>
            <a:xfrm>
              <a:off x="6128178" y="1899213"/>
              <a:ext cx="477796"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NS1</a:t>
              </a:r>
              <a:endParaRPr lang="zh-CN" altLang="en-US" sz="1400" dirty="0">
                <a:solidFill>
                  <a:schemeClr val="tx1"/>
                </a:solidFill>
              </a:endParaRPr>
            </a:p>
          </p:txBody>
        </p:sp>
        <p:sp>
          <p:nvSpPr>
            <p:cNvPr id="12" name="矩形 11">
              <a:extLst>
                <a:ext uri="{FF2B5EF4-FFF2-40B4-BE49-F238E27FC236}">
                  <a16:creationId xmlns:a16="http://schemas.microsoft.com/office/drawing/2014/main" id="{DD19094F-B5D6-3052-0975-9C5EF1434FA1}"/>
                </a:ext>
              </a:extLst>
            </p:cNvPr>
            <p:cNvSpPr/>
            <p:nvPr/>
          </p:nvSpPr>
          <p:spPr>
            <a:xfrm>
              <a:off x="6128178" y="2246952"/>
              <a:ext cx="477796"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NS2</a:t>
              </a:r>
              <a:endParaRPr lang="zh-CN" altLang="en-US" sz="1400" dirty="0">
                <a:solidFill>
                  <a:schemeClr val="tx1"/>
                </a:solidFill>
              </a:endParaRPr>
            </a:p>
          </p:txBody>
        </p:sp>
      </p:grpSp>
      <p:sp>
        <p:nvSpPr>
          <p:cNvPr id="13" name="矩形: 圆角 12">
            <a:extLst>
              <a:ext uri="{FF2B5EF4-FFF2-40B4-BE49-F238E27FC236}">
                <a16:creationId xmlns:a16="http://schemas.microsoft.com/office/drawing/2014/main" id="{25E91255-C2EA-C176-E0F8-E7FB3763A4C6}"/>
              </a:ext>
            </a:extLst>
          </p:cNvPr>
          <p:cNvSpPr/>
          <p:nvPr/>
        </p:nvSpPr>
        <p:spPr>
          <a:xfrm>
            <a:off x="633384" y="2630316"/>
            <a:ext cx="2438251" cy="4742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9B6102D3-FE71-B24D-7CF4-A14619BEEA2C}"/>
              </a:ext>
            </a:extLst>
          </p:cNvPr>
          <p:cNvSpPr/>
          <p:nvPr/>
        </p:nvSpPr>
        <p:spPr>
          <a:xfrm>
            <a:off x="633384" y="3134152"/>
            <a:ext cx="2438251" cy="4742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CBA86488-9B80-4F77-E879-55529DF42EAA}"/>
              </a:ext>
            </a:extLst>
          </p:cNvPr>
          <p:cNvGrpSpPr/>
          <p:nvPr/>
        </p:nvGrpSpPr>
        <p:grpSpPr>
          <a:xfrm>
            <a:off x="3883579" y="2738876"/>
            <a:ext cx="2646067" cy="838293"/>
            <a:chOff x="5346035" y="1889787"/>
            <a:chExt cx="1478972" cy="632792"/>
          </a:xfrm>
        </p:grpSpPr>
        <p:sp>
          <p:nvSpPr>
            <p:cNvPr id="17" name="矩形 16">
              <a:extLst>
                <a:ext uri="{FF2B5EF4-FFF2-40B4-BE49-F238E27FC236}">
                  <a16:creationId xmlns:a16="http://schemas.microsoft.com/office/drawing/2014/main" id="{56FCCC67-D0AC-FF5F-B55A-EBE8AB2DACEE}"/>
                </a:ext>
              </a:extLst>
            </p:cNvPr>
            <p:cNvSpPr/>
            <p:nvPr/>
          </p:nvSpPr>
          <p:spPr>
            <a:xfrm>
              <a:off x="5346036" y="1889787"/>
              <a:ext cx="710842"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domain1</a:t>
              </a:r>
              <a:endParaRPr lang="zh-CN" altLang="en-US" sz="1400" dirty="0">
                <a:solidFill>
                  <a:schemeClr val="tx1"/>
                </a:solidFill>
              </a:endParaRPr>
            </a:p>
          </p:txBody>
        </p:sp>
        <p:sp>
          <p:nvSpPr>
            <p:cNvPr id="19" name="矩形 18">
              <a:extLst>
                <a:ext uri="{FF2B5EF4-FFF2-40B4-BE49-F238E27FC236}">
                  <a16:creationId xmlns:a16="http://schemas.microsoft.com/office/drawing/2014/main" id="{4E4DA977-91C2-94D7-4074-44ECE7577A65}"/>
                </a:ext>
              </a:extLst>
            </p:cNvPr>
            <p:cNvSpPr/>
            <p:nvPr/>
          </p:nvSpPr>
          <p:spPr>
            <a:xfrm>
              <a:off x="5346035" y="2245208"/>
              <a:ext cx="710842"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domain2</a:t>
              </a:r>
              <a:endParaRPr lang="zh-CN" altLang="en-US" sz="1400" dirty="0">
                <a:solidFill>
                  <a:schemeClr val="tx1"/>
                </a:solidFill>
              </a:endParaRPr>
            </a:p>
          </p:txBody>
        </p:sp>
        <p:sp>
          <p:nvSpPr>
            <p:cNvPr id="20" name="矩形 19">
              <a:extLst>
                <a:ext uri="{FF2B5EF4-FFF2-40B4-BE49-F238E27FC236}">
                  <a16:creationId xmlns:a16="http://schemas.microsoft.com/office/drawing/2014/main" id="{013F14F1-A2B9-AA00-C1D4-E0B7071FC12D}"/>
                </a:ext>
              </a:extLst>
            </p:cNvPr>
            <p:cNvSpPr/>
            <p:nvPr/>
          </p:nvSpPr>
          <p:spPr>
            <a:xfrm>
              <a:off x="6347211" y="1899213"/>
              <a:ext cx="477796" cy="275627"/>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NS1</a:t>
              </a:r>
              <a:endParaRPr lang="zh-CN" altLang="en-US" sz="1400" dirty="0">
                <a:solidFill>
                  <a:schemeClr val="tx1"/>
                </a:solidFill>
              </a:endParaRPr>
            </a:p>
          </p:txBody>
        </p:sp>
        <p:sp>
          <p:nvSpPr>
            <p:cNvPr id="21" name="矩形 20">
              <a:extLst>
                <a:ext uri="{FF2B5EF4-FFF2-40B4-BE49-F238E27FC236}">
                  <a16:creationId xmlns:a16="http://schemas.microsoft.com/office/drawing/2014/main" id="{7FFE7039-87B2-3838-18C8-003FEC6804C3}"/>
                </a:ext>
              </a:extLst>
            </p:cNvPr>
            <p:cNvSpPr/>
            <p:nvPr/>
          </p:nvSpPr>
          <p:spPr>
            <a:xfrm>
              <a:off x="6347211" y="2246952"/>
              <a:ext cx="477796" cy="27562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Helvetica" pitchFamily="2" charset="0"/>
                  <a:ea typeface="Microsoft YaHei" panose="020B0503020204020204" pitchFamily="34" charset="-122"/>
                </a:rPr>
                <a:t>NS2</a:t>
              </a:r>
              <a:endParaRPr lang="zh-CN" altLang="en-US" sz="1400" dirty="0">
                <a:solidFill>
                  <a:schemeClr val="tx1"/>
                </a:solidFill>
              </a:endParaRPr>
            </a:p>
          </p:txBody>
        </p:sp>
        <p:cxnSp>
          <p:nvCxnSpPr>
            <p:cNvPr id="22" name="直线箭头连接符 10">
              <a:extLst>
                <a:ext uri="{FF2B5EF4-FFF2-40B4-BE49-F238E27FC236}">
                  <a16:creationId xmlns:a16="http://schemas.microsoft.com/office/drawing/2014/main" id="{AF9FBA5B-ADC1-14B2-2370-9BE52E6DBD5A}"/>
                </a:ext>
              </a:extLst>
            </p:cNvPr>
            <p:cNvCxnSpPr>
              <a:stCxn id="17" idx="3"/>
              <a:endCxn id="21" idx="1"/>
            </p:cNvCxnSpPr>
            <p:nvPr/>
          </p:nvCxnSpPr>
          <p:spPr>
            <a:xfrm>
              <a:off x="6056878" y="2027601"/>
              <a:ext cx="290333" cy="35716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23" name="直线箭头连接符 11">
              <a:extLst>
                <a:ext uri="{FF2B5EF4-FFF2-40B4-BE49-F238E27FC236}">
                  <a16:creationId xmlns:a16="http://schemas.microsoft.com/office/drawing/2014/main" id="{1A927FF0-4A27-BA5A-DFCE-60DDAB04DE6C}"/>
                </a:ext>
              </a:extLst>
            </p:cNvPr>
            <p:cNvCxnSpPr>
              <a:cxnSpLocks/>
              <a:stCxn id="19" idx="3"/>
              <a:endCxn id="20" idx="1"/>
            </p:cNvCxnSpPr>
            <p:nvPr/>
          </p:nvCxnSpPr>
          <p:spPr>
            <a:xfrm flipV="1">
              <a:off x="6056877" y="2037027"/>
              <a:ext cx="290334" cy="345995"/>
            </a:xfrm>
            <a:prstGeom prst="straightConnector1">
              <a:avLst/>
            </a:prstGeom>
            <a:ln w="12700">
              <a:prstDash val="sysDash"/>
              <a:tailEnd type="stealth"/>
            </a:ln>
          </p:spPr>
          <p:style>
            <a:lnRef idx="1">
              <a:schemeClr val="dk1"/>
            </a:lnRef>
            <a:fillRef idx="0">
              <a:schemeClr val="dk1"/>
            </a:fillRef>
            <a:effectRef idx="0">
              <a:schemeClr val="dk1"/>
            </a:effectRef>
            <a:fontRef idx="minor">
              <a:schemeClr val="tx1"/>
            </a:fontRef>
          </p:style>
        </p:cxnSp>
      </p:grpSp>
      <p:pic>
        <p:nvPicPr>
          <p:cNvPr id="27" name="图片 26">
            <a:extLst>
              <a:ext uri="{FF2B5EF4-FFF2-40B4-BE49-F238E27FC236}">
                <a16:creationId xmlns:a16="http://schemas.microsoft.com/office/drawing/2014/main" id="{862DFC9C-0257-E486-1D22-FC45851DB700}"/>
              </a:ext>
            </a:extLst>
          </p:cNvPr>
          <p:cNvPicPr>
            <a:picLocks noChangeAspect="1"/>
          </p:cNvPicPr>
          <p:nvPr/>
        </p:nvPicPr>
        <p:blipFill>
          <a:blip r:embed="rId3"/>
          <a:stretch>
            <a:fillRect/>
          </a:stretch>
        </p:blipFill>
        <p:spPr>
          <a:xfrm>
            <a:off x="3238841" y="2843848"/>
            <a:ext cx="558096" cy="558096"/>
          </a:xfrm>
          <a:prstGeom prst="rect">
            <a:avLst/>
          </a:prstGeom>
        </p:spPr>
      </p:pic>
      <p:sp>
        <p:nvSpPr>
          <p:cNvPr id="28" name="文本框 27">
            <a:extLst>
              <a:ext uri="{FF2B5EF4-FFF2-40B4-BE49-F238E27FC236}">
                <a16:creationId xmlns:a16="http://schemas.microsoft.com/office/drawing/2014/main" id="{AED9AA9D-A227-BF20-2C1D-13EEB71FA692}"/>
              </a:ext>
            </a:extLst>
          </p:cNvPr>
          <p:cNvSpPr txBox="1"/>
          <p:nvPr/>
        </p:nvSpPr>
        <p:spPr>
          <a:xfrm>
            <a:off x="6529645" y="2234873"/>
            <a:ext cx="1286702" cy="523220"/>
          </a:xfrm>
          <a:prstGeom prst="rect">
            <a:avLst/>
          </a:prstGeom>
          <a:noFill/>
          <a:effectLst>
            <a:glow rad="228600">
              <a:schemeClr val="accent4">
                <a:satMod val="175000"/>
                <a:alpha val="40000"/>
              </a:schemeClr>
            </a:glow>
            <a:softEdge rad="63500"/>
          </a:effectLst>
        </p:spPr>
        <p:txBody>
          <a:bodyPr wrap="square">
            <a:spAutoFit/>
          </a:bodyPr>
          <a:lstStyle/>
          <a:p>
            <a:r>
              <a:rPr lang="en-US" altLang="zh-CN" sz="2800" b="1" dirty="0">
                <a:latin typeface="微软雅黑" panose="020B0503020204020204" pitchFamily="34" charset="-122"/>
                <a:ea typeface="微软雅黑" panose="020B0503020204020204" pitchFamily="34" charset="-122"/>
                <a:cs typeface="Aharoni" panose="02010803020104030203" pitchFamily="2" charset="-79"/>
              </a:rPr>
              <a:t>1.9B</a:t>
            </a:r>
            <a:endParaRPr lang="zh-CN" altLang="en-US" sz="2800"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30" name="文本框 29">
            <a:extLst>
              <a:ext uri="{FF2B5EF4-FFF2-40B4-BE49-F238E27FC236}">
                <a16:creationId xmlns:a16="http://schemas.microsoft.com/office/drawing/2014/main" id="{6803B7C6-B78F-CF1B-0E6D-6C1836FC76CB}"/>
              </a:ext>
            </a:extLst>
          </p:cNvPr>
          <p:cNvSpPr txBox="1"/>
          <p:nvPr/>
        </p:nvSpPr>
        <p:spPr>
          <a:xfrm>
            <a:off x="7758539" y="3059668"/>
            <a:ext cx="4160911" cy="369332"/>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Same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IP</a:t>
            </a:r>
            <a:endParaRPr lang="zh-CN" altLang="en-US"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602236A7-EC3A-194D-8028-F086B607C385}"/>
              </a:ext>
            </a:extLst>
          </p:cNvPr>
          <p:cNvSpPr txBox="1"/>
          <p:nvPr/>
        </p:nvSpPr>
        <p:spPr>
          <a:xfrm>
            <a:off x="7758539" y="3557080"/>
            <a:ext cx="4160911" cy="369332"/>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U</a:t>
            </a:r>
            <a:r>
              <a:rPr lang="en-US" altLang="zh-CN" sz="1800" b="0" i="0" u="none" strike="noStrike" baseline="0" dirty="0">
                <a:latin typeface="微软雅黑" panose="020B0503020204020204" pitchFamily="34" charset="-122"/>
                <a:ea typeface="微软雅黑" panose="020B0503020204020204" pitchFamily="34" charset="-122"/>
              </a:rPr>
              <a:t>nusual resolution behaviors</a:t>
            </a:r>
            <a:endParaRPr lang="zh-CN" altLang="en-US"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E618A6C2-A780-EF15-61A1-D0DCCF340C61}"/>
              </a:ext>
            </a:extLst>
          </p:cNvPr>
          <p:cNvSpPr txBox="1"/>
          <p:nvPr/>
        </p:nvSpPr>
        <p:spPr>
          <a:xfrm>
            <a:off x="7758539" y="2578978"/>
            <a:ext cx="4160911" cy="646331"/>
          </a:xfrm>
          <a:prstGeom prst="rect">
            <a:avLst/>
          </a:prstGeom>
          <a:noFill/>
        </p:spPr>
        <p:txBody>
          <a:bodyPr wrap="square">
            <a:spAutoFit/>
          </a:bodyPr>
          <a:lstStyle/>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Grouped within providers</a:t>
            </a:r>
          </a:p>
          <a:p>
            <a:pPr marL="285750" indent="-285750">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4B4F409E-6EC0-E413-88F1-EC8B93726E51}"/>
              </a:ext>
            </a:extLst>
          </p:cNvPr>
          <p:cNvSpPr txBox="1"/>
          <p:nvPr/>
        </p:nvSpPr>
        <p:spPr>
          <a:xfrm>
            <a:off x="7737255" y="2106793"/>
            <a:ext cx="3257583" cy="369332"/>
          </a:xfrm>
          <a:prstGeom prst="rect">
            <a:avLst/>
          </a:prstGeom>
          <a:noFill/>
        </p:spPr>
        <p:txBody>
          <a:bodyPr wrap="square">
            <a:spAutoFit/>
          </a:bodyPr>
          <a:lstStyle/>
          <a:p>
            <a:r>
              <a:rPr lang="en-US" altLang="zh-CN" b="1" i="0" dirty="0">
                <a:solidFill>
                  <a:srgbClr val="0070C0"/>
                </a:solidFill>
                <a:effectLst/>
                <a:latin typeface="微软雅黑" panose="020B0503020204020204" pitchFamily="34" charset="-122"/>
                <a:ea typeface="微软雅黑" panose="020B0503020204020204" pitchFamily="34" charset="-122"/>
              </a:rPr>
              <a:t>Resolution-task reduction</a:t>
            </a:r>
            <a:endParaRPr lang="zh-CN" altLang="en-US" b="1" dirty="0">
              <a:solidFill>
                <a:srgbClr val="0070C0"/>
              </a:solidFill>
              <a:latin typeface="微软雅黑" panose="020B0503020204020204" pitchFamily="34" charset="-122"/>
              <a:ea typeface="微软雅黑" panose="020B0503020204020204" pitchFamily="34" charset="-122"/>
            </a:endParaRPr>
          </a:p>
        </p:txBody>
      </p:sp>
      <p:pic>
        <p:nvPicPr>
          <p:cNvPr id="24" name="图片 23" descr="图片包含 日程表&#10;&#10;描述已自动生成">
            <a:extLst>
              <a:ext uri="{FF2B5EF4-FFF2-40B4-BE49-F238E27FC236}">
                <a16:creationId xmlns:a16="http://schemas.microsoft.com/office/drawing/2014/main" id="{F02BBC85-F4C5-1479-BF94-17B37F201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230" y="4363874"/>
            <a:ext cx="2710247" cy="2015071"/>
          </a:xfrm>
          <a:prstGeom prst="rect">
            <a:avLst/>
          </a:prstGeom>
        </p:spPr>
      </p:pic>
      <p:sp>
        <p:nvSpPr>
          <p:cNvPr id="25" name="文本框 24">
            <a:extLst>
              <a:ext uri="{FF2B5EF4-FFF2-40B4-BE49-F238E27FC236}">
                <a16:creationId xmlns:a16="http://schemas.microsoft.com/office/drawing/2014/main" id="{0C070712-6B75-ACCC-1129-6247041F565F}"/>
              </a:ext>
            </a:extLst>
          </p:cNvPr>
          <p:cNvSpPr txBox="1"/>
          <p:nvPr/>
        </p:nvSpPr>
        <p:spPr>
          <a:xfrm>
            <a:off x="9261775" y="4181523"/>
            <a:ext cx="1733491" cy="369332"/>
          </a:xfrm>
          <a:prstGeom prst="rect">
            <a:avLst/>
          </a:prstGeom>
          <a:noFill/>
        </p:spPr>
        <p:txBody>
          <a:bodyPr wrap="square">
            <a:spAutoFit/>
          </a:bodyPr>
          <a:lstStyle/>
          <a:p>
            <a:r>
              <a:rPr lang="en-US" altLang="zh-CN" dirty="0" err="1">
                <a:latin typeface="微软雅黑" panose="020B0503020204020204" pitchFamily="34" charset="-122"/>
                <a:ea typeface="微软雅黑" panose="020B0503020204020204" pitchFamily="34" charset="-122"/>
              </a:rPr>
              <a:t>HiChina</a:t>
            </a:r>
            <a:endParaRPr lang="zh-CN" altLang="en-US"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9C3A03A1-5F00-6E19-EFD7-6E25C3BE3AF7}"/>
              </a:ext>
            </a:extLst>
          </p:cNvPr>
          <p:cNvSpPr txBox="1"/>
          <p:nvPr/>
        </p:nvSpPr>
        <p:spPr>
          <a:xfrm>
            <a:off x="9262071" y="5411614"/>
            <a:ext cx="1491156"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GoDaddy</a:t>
            </a:r>
            <a:endParaRPr lang="zh-CN" altLang="en-US" dirty="0">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ABB4D964-F37A-C407-2DBA-DD7451BBA814}"/>
              </a:ext>
            </a:extLst>
          </p:cNvPr>
          <p:cNvSpPr txBox="1"/>
          <p:nvPr/>
        </p:nvSpPr>
        <p:spPr>
          <a:xfrm>
            <a:off x="9395125" y="4643188"/>
            <a:ext cx="2502554"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dns1.hichina.com</a:t>
            </a:r>
            <a:endParaRPr lang="zh-CN" altLang="en-US" sz="16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419D1C50-4FF9-5579-6E34-BED4DCA4DCFA}"/>
              </a:ext>
            </a:extLst>
          </p:cNvPr>
          <p:cNvSpPr txBox="1"/>
          <p:nvPr/>
        </p:nvSpPr>
        <p:spPr>
          <a:xfrm>
            <a:off x="9395125" y="4992427"/>
            <a:ext cx="2502554"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dns2.hichina.com</a:t>
            </a:r>
            <a:endParaRPr lang="zh-CN" altLang="en-US" sz="1600" dirty="0">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DEFCC220-FFDB-EAB9-30D8-06F0D031ECEF}"/>
              </a:ext>
            </a:extLst>
          </p:cNvPr>
          <p:cNvSpPr txBox="1"/>
          <p:nvPr/>
        </p:nvSpPr>
        <p:spPr>
          <a:xfrm>
            <a:off x="9395125" y="5737108"/>
            <a:ext cx="2899096"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ns01.domaincontrol.com</a:t>
            </a:r>
            <a:endParaRPr lang="zh-CN" altLang="en-US" sz="1600" dirty="0">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2A274B5D-B0DF-290E-7390-69C543A29FE7}"/>
              </a:ext>
            </a:extLst>
          </p:cNvPr>
          <p:cNvSpPr txBox="1"/>
          <p:nvPr/>
        </p:nvSpPr>
        <p:spPr>
          <a:xfrm>
            <a:off x="9395124" y="6086347"/>
            <a:ext cx="2999281"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ns02.domaincontrol.com</a:t>
            </a:r>
            <a:endParaRPr lang="zh-CN" altLang="en-US" sz="1600" dirty="0">
              <a:latin typeface="微软雅黑" panose="020B0503020204020204" pitchFamily="34" charset="-122"/>
              <a:ea typeface="微软雅黑" panose="020B0503020204020204" pitchFamily="34" charset="-122"/>
            </a:endParaRPr>
          </a:p>
        </p:txBody>
      </p:sp>
      <p:sp>
        <p:nvSpPr>
          <p:cNvPr id="40" name="矩形: 圆角 39">
            <a:extLst>
              <a:ext uri="{FF2B5EF4-FFF2-40B4-BE49-F238E27FC236}">
                <a16:creationId xmlns:a16="http://schemas.microsoft.com/office/drawing/2014/main" id="{827D9E6E-82E6-A0D0-41FF-127142B00A2A}"/>
              </a:ext>
            </a:extLst>
          </p:cNvPr>
          <p:cNvSpPr/>
          <p:nvPr/>
        </p:nvSpPr>
        <p:spPr>
          <a:xfrm>
            <a:off x="9395124" y="4610530"/>
            <a:ext cx="1871590" cy="757741"/>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a:extLst>
              <a:ext uri="{FF2B5EF4-FFF2-40B4-BE49-F238E27FC236}">
                <a16:creationId xmlns:a16="http://schemas.microsoft.com/office/drawing/2014/main" id="{A6060EBF-C46E-80C9-B978-C7208B3F56A8}"/>
              </a:ext>
            </a:extLst>
          </p:cNvPr>
          <p:cNvSpPr/>
          <p:nvPr/>
        </p:nvSpPr>
        <p:spPr>
          <a:xfrm>
            <a:off x="9395124" y="5753680"/>
            <a:ext cx="2577194" cy="31904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id="{A90AAE1B-F56E-0BE9-1367-28C2FC384559}"/>
              </a:ext>
            </a:extLst>
          </p:cNvPr>
          <p:cNvSpPr/>
          <p:nvPr/>
        </p:nvSpPr>
        <p:spPr>
          <a:xfrm>
            <a:off x="9395124" y="6123949"/>
            <a:ext cx="2577194" cy="31904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B4152485-87A3-87FB-1685-B94A5E7FDD00}"/>
              </a:ext>
            </a:extLst>
          </p:cNvPr>
          <p:cNvSpPr txBox="1"/>
          <p:nvPr/>
        </p:nvSpPr>
        <p:spPr>
          <a:xfrm>
            <a:off x="6638363" y="3679531"/>
            <a:ext cx="1177984" cy="461665"/>
          </a:xfrm>
          <a:prstGeom prst="rect">
            <a:avLst/>
          </a:prstGeom>
          <a:noFill/>
        </p:spPr>
        <p:txBody>
          <a:bodyPr wrap="square">
            <a:spAutoFit/>
          </a:bodyPr>
          <a:lstStyle/>
          <a:p>
            <a:r>
              <a:rPr lang="en-US" altLang="zh-CN" sz="2400" b="1" i="0" u="none" strike="noStrike" baseline="0" dirty="0">
                <a:solidFill>
                  <a:srgbClr val="0070C0"/>
                </a:solidFill>
                <a:latin typeface="微软雅黑" panose="020B0503020204020204" pitchFamily="34" charset="-122"/>
                <a:ea typeface="微软雅黑" panose="020B0503020204020204" pitchFamily="34" charset="-122"/>
                <a:cs typeface="Aharoni" panose="02010803020104030203" pitchFamily="2" charset="-79"/>
              </a:rPr>
              <a:t>0.3B</a:t>
            </a:r>
            <a:endParaRPr lang="zh-CN" altLang="en-US" b="1" dirty="0">
              <a:solidFill>
                <a:srgbClr val="0070C0"/>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4" name="箭头: 虚尾 43">
            <a:extLst>
              <a:ext uri="{FF2B5EF4-FFF2-40B4-BE49-F238E27FC236}">
                <a16:creationId xmlns:a16="http://schemas.microsoft.com/office/drawing/2014/main" id="{68485F0A-0BD4-8E02-D303-BBFAABCAC001}"/>
              </a:ext>
            </a:extLst>
          </p:cNvPr>
          <p:cNvSpPr/>
          <p:nvPr/>
        </p:nvSpPr>
        <p:spPr>
          <a:xfrm rot="5400000">
            <a:off x="6742413" y="3195963"/>
            <a:ext cx="607125" cy="304304"/>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6AD96196-E886-444D-FCF3-90BC292C6EFE}"/>
              </a:ext>
            </a:extLst>
          </p:cNvPr>
          <p:cNvPicPr>
            <a:picLocks noChangeAspect="1"/>
          </p:cNvPicPr>
          <p:nvPr/>
        </p:nvPicPr>
        <p:blipFill>
          <a:blip r:embed="rId5"/>
          <a:stretch>
            <a:fillRect/>
          </a:stretch>
        </p:blipFill>
        <p:spPr>
          <a:xfrm>
            <a:off x="1160327" y="4689007"/>
            <a:ext cx="5346327" cy="1694703"/>
          </a:xfrm>
          <a:prstGeom prst="rect">
            <a:avLst/>
          </a:prstGeom>
        </p:spPr>
      </p:pic>
    </p:spTree>
    <p:extLst>
      <p:ext uri="{BB962C8B-B14F-4D97-AF65-F5344CB8AC3E}">
        <p14:creationId xmlns:p14="http://schemas.microsoft.com/office/powerpoint/2010/main" val="4578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7678647-4C39-7A32-46D8-6552D02F7EC9}"/>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FFD35513-E3DF-5E77-143A-01035C49A440}"/>
              </a:ext>
            </a:extLst>
          </p:cNvPr>
          <p:cNvSpPr>
            <a:spLocks noGrp="1"/>
          </p:cNvSpPr>
          <p:nvPr>
            <p:ph type="sldNum" sz="quarter" idx="12"/>
          </p:nvPr>
        </p:nvSpPr>
        <p:spPr/>
        <p:txBody>
          <a:bodyPr/>
          <a:lstStyle/>
          <a:p>
            <a:fld id="{43AC9BEC-A85D-4BD7-A41B-1F6051B09B6B}" type="slidenum">
              <a:rPr lang="zh-CN" altLang="en-US" smtClean="0"/>
              <a:t>16</a:t>
            </a:fld>
            <a:endParaRPr lang="zh-CN" altLang="en-US" dirty="0"/>
          </a:p>
        </p:txBody>
      </p:sp>
      <p:sp>
        <p:nvSpPr>
          <p:cNvPr id="6" name="文本框 5">
            <a:extLst>
              <a:ext uri="{FF2B5EF4-FFF2-40B4-BE49-F238E27FC236}">
                <a16:creationId xmlns:a16="http://schemas.microsoft.com/office/drawing/2014/main" id="{A37D5C8F-8524-68C6-7C4A-9884B7589479}"/>
              </a:ext>
            </a:extLst>
          </p:cNvPr>
          <p:cNvSpPr txBox="1"/>
          <p:nvPr/>
        </p:nvSpPr>
        <p:spPr>
          <a:xfrm>
            <a:off x="192315" y="195591"/>
            <a:ext cx="10660742" cy="707886"/>
          </a:xfrm>
          <a:prstGeom prst="rect">
            <a:avLst/>
          </a:prstGeom>
          <a:noFill/>
        </p:spPr>
        <p:txBody>
          <a:bodyPr wrap="square">
            <a:spAutoFit/>
          </a:bodyPr>
          <a:lstStyle/>
          <a:p>
            <a:r>
              <a:rPr lang="en-US" altLang="zh-CN" sz="4000" b="1" dirty="0" err="1">
                <a:solidFill>
                  <a:schemeClr val="bg1"/>
                </a:solidFill>
                <a:latin typeface="Aptos ExtraBold" panose="020B0004020202020204" pitchFamily="34" charset="0"/>
              </a:rPr>
              <a:t>XDAuthChecker</a:t>
            </a:r>
            <a:endParaRPr lang="zh-CN" altLang="en-US" sz="4000" b="1" dirty="0">
              <a:solidFill>
                <a:schemeClr val="bg1"/>
              </a:solidFill>
              <a:latin typeface="Aptos ExtraBold" panose="020B0004020202020204" pitchFamily="34" charset="0"/>
            </a:endParaRPr>
          </a:p>
        </p:txBody>
      </p:sp>
      <p:sp>
        <p:nvSpPr>
          <p:cNvPr id="35" name="Rectangle 14">
            <a:extLst>
              <a:ext uri="{FF2B5EF4-FFF2-40B4-BE49-F238E27FC236}">
                <a16:creationId xmlns:a16="http://schemas.microsoft.com/office/drawing/2014/main" id="{F2FF6298-DAED-8105-0297-BEBB72BEBB78}"/>
              </a:ext>
            </a:extLst>
          </p:cNvPr>
          <p:cNvSpPr/>
          <p:nvPr/>
        </p:nvSpPr>
        <p:spPr>
          <a:xfrm>
            <a:off x="633384" y="1056289"/>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Step 3: Identifying Vulnerable Entities</a:t>
            </a:r>
          </a:p>
        </p:txBody>
      </p:sp>
      <p:pic>
        <p:nvPicPr>
          <p:cNvPr id="38" name="图片 37">
            <a:extLst>
              <a:ext uri="{FF2B5EF4-FFF2-40B4-BE49-F238E27FC236}">
                <a16:creationId xmlns:a16="http://schemas.microsoft.com/office/drawing/2014/main" id="{454B50E6-A32A-0F81-8CEB-A14A40B04AC5}"/>
              </a:ext>
            </a:extLst>
          </p:cNvPr>
          <p:cNvPicPr>
            <a:picLocks noChangeAspect="1"/>
          </p:cNvPicPr>
          <p:nvPr/>
        </p:nvPicPr>
        <p:blipFill>
          <a:blip r:embed="rId3"/>
          <a:stretch>
            <a:fillRect/>
          </a:stretch>
        </p:blipFill>
        <p:spPr>
          <a:xfrm>
            <a:off x="1160327" y="4680290"/>
            <a:ext cx="9871346" cy="1697094"/>
          </a:xfrm>
          <a:prstGeom prst="rect">
            <a:avLst/>
          </a:prstGeom>
        </p:spPr>
      </p:pic>
      <p:sp>
        <p:nvSpPr>
          <p:cNvPr id="48" name="文本框 47">
            <a:extLst>
              <a:ext uri="{FF2B5EF4-FFF2-40B4-BE49-F238E27FC236}">
                <a16:creationId xmlns:a16="http://schemas.microsoft.com/office/drawing/2014/main" id="{A2D03CB8-E3C5-367E-0B40-675CF90D842A}"/>
              </a:ext>
            </a:extLst>
          </p:cNvPr>
          <p:cNvSpPr txBox="1"/>
          <p:nvPr/>
        </p:nvSpPr>
        <p:spPr>
          <a:xfrm>
            <a:off x="1160327" y="2090067"/>
            <a:ext cx="5316673" cy="1323439"/>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a:t>
            </a:r>
            <a:r>
              <a:rPr lang="en-US" altLang="zh-CN" sz="2000" b="1" dirty="0">
                <a:latin typeface="微软雅黑" panose="020B0503020204020204" pitchFamily="34" charset="-122"/>
                <a:ea typeface="微软雅黑" panose="020B0503020204020204" pitchFamily="34" charset="-122"/>
                <a:cs typeface="ADLaM Display" panose="02010000000000000000" pitchFamily="2" charset="0"/>
              </a:rPr>
              <a:t>Nameserver owner identification</a:t>
            </a:r>
          </a:p>
          <a:p>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r>
              <a:rPr lang="en-US" altLang="zh-CN" sz="2000" b="1" dirty="0">
                <a:latin typeface="微软雅黑" panose="020B0503020204020204" pitchFamily="34" charset="-122"/>
                <a:ea typeface="微软雅黑" panose="020B0503020204020204" pitchFamily="34" charset="-122"/>
                <a:cs typeface="ADLaM Display" panose="02010000000000000000" pitchFamily="2" charset="0"/>
              </a:rPr>
              <a:t> Cross-entity inspection</a:t>
            </a:r>
          </a:p>
        </p:txBody>
      </p:sp>
      <p:sp>
        <p:nvSpPr>
          <p:cNvPr id="49" name="文本框 48">
            <a:extLst>
              <a:ext uri="{FF2B5EF4-FFF2-40B4-BE49-F238E27FC236}">
                <a16:creationId xmlns:a16="http://schemas.microsoft.com/office/drawing/2014/main" id="{72CEFB21-D9F6-CBC3-3D4E-3942B8F7D42F}"/>
              </a:ext>
            </a:extLst>
          </p:cNvPr>
          <p:cNvSpPr txBox="1"/>
          <p:nvPr/>
        </p:nvSpPr>
        <p:spPr>
          <a:xfrm>
            <a:off x="1513868" y="2551731"/>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WHOIS, HTTP, domain</a:t>
            </a:r>
          </a:p>
        </p:txBody>
      </p:sp>
      <p:sp>
        <p:nvSpPr>
          <p:cNvPr id="50" name="文本框 49">
            <a:extLst>
              <a:ext uri="{FF2B5EF4-FFF2-40B4-BE49-F238E27FC236}">
                <a16:creationId xmlns:a16="http://schemas.microsoft.com/office/drawing/2014/main" id="{9A7E32BE-57D4-01ED-358C-45EA20B438AF}"/>
              </a:ext>
            </a:extLst>
          </p:cNvPr>
          <p:cNvSpPr txBox="1"/>
          <p:nvPr/>
        </p:nvSpPr>
        <p:spPr>
          <a:xfrm>
            <a:off x="1513867" y="3565699"/>
            <a:ext cx="4963133"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free or trial public hosting services</a:t>
            </a:r>
          </a:p>
        </p:txBody>
      </p:sp>
    </p:spTree>
    <p:extLst>
      <p:ext uri="{BB962C8B-B14F-4D97-AF65-F5344CB8AC3E}">
        <p14:creationId xmlns:p14="http://schemas.microsoft.com/office/powerpoint/2010/main" val="7259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C44F13C-A753-24CF-AF16-882167843956}"/>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9F7C61EC-41A2-AAC8-46F0-D5CC21FCD6DB}"/>
              </a:ext>
            </a:extLst>
          </p:cNvPr>
          <p:cNvSpPr>
            <a:spLocks noGrp="1"/>
          </p:cNvSpPr>
          <p:nvPr>
            <p:ph type="sldNum" sz="quarter" idx="12"/>
          </p:nvPr>
        </p:nvSpPr>
        <p:spPr/>
        <p:txBody>
          <a:bodyPr/>
          <a:lstStyle/>
          <a:p>
            <a:fld id="{43AC9BEC-A85D-4BD7-A41B-1F6051B09B6B}" type="slidenum">
              <a:rPr lang="zh-CN" altLang="en-US" smtClean="0"/>
              <a:t>17</a:t>
            </a:fld>
            <a:endParaRPr lang="zh-CN" altLang="en-US"/>
          </a:p>
        </p:txBody>
      </p:sp>
      <p:sp>
        <p:nvSpPr>
          <p:cNvPr id="6" name="文本框 5">
            <a:extLst>
              <a:ext uri="{FF2B5EF4-FFF2-40B4-BE49-F238E27FC236}">
                <a16:creationId xmlns:a16="http://schemas.microsoft.com/office/drawing/2014/main" id="{D313CFD4-19D5-479E-EBAC-7BC9598CE1B4}"/>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Shared nameservers are prevalent</a:t>
            </a:r>
          </a:p>
        </p:txBody>
      </p:sp>
      <p:sp>
        <p:nvSpPr>
          <p:cNvPr id="7" name="文本框 6">
            <a:extLst>
              <a:ext uri="{FF2B5EF4-FFF2-40B4-BE49-F238E27FC236}">
                <a16:creationId xmlns:a16="http://schemas.microsoft.com/office/drawing/2014/main" id="{0EA7C00A-6173-A01A-C2B8-F51EE54269B7}"/>
              </a:ext>
            </a:extLst>
          </p:cNvPr>
          <p:cNvSpPr txBox="1"/>
          <p:nvPr/>
        </p:nvSpPr>
        <p:spPr>
          <a:xfrm>
            <a:off x="3353569" y="6208877"/>
            <a:ext cx="6106117" cy="400110"/>
          </a:xfrm>
          <a:prstGeom prst="rect">
            <a:avLst/>
          </a:prstGeom>
          <a:noFill/>
        </p:spPr>
        <p:txBody>
          <a:bodyPr wrap="square">
            <a:spAutoFit/>
          </a:bodyPr>
          <a:lstStyle/>
          <a:p>
            <a:r>
              <a:rPr lang="en-US" altLang="zh-CN" sz="2000" dirty="0" err="1">
                <a:latin typeface="微软雅黑" panose="020B0503020204020204" pitchFamily="34" charset="-122"/>
                <a:ea typeface="微软雅黑" panose="020B0503020204020204" pitchFamily="34" charset="-122"/>
              </a:rPr>
              <a:t>SharedAuth</a:t>
            </a:r>
            <a:r>
              <a:rPr lang="en-US" altLang="zh-CN" sz="2000" dirty="0">
                <a:latin typeface="微软雅黑" panose="020B0503020204020204" pitchFamily="34" charset="-122"/>
                <a:ea typeface="微软雅黑" panose="020B0503020204020204" pitchFamily="34" charset="-122"/>
              </a:rPr>
              <a:t>-I displaying larger NS group sizes</a:t>
            </a:r>
            <a:endParaRPr lang="zh-CN" altLang="en-US" sz="2000" dirty="0">
              <a:latin typeface="微软雅黑" panose="020B0503020204020204" pitchFamily="34" charset="-122"/>
              <a:ea typeface="微软雅黑" panose="020B0503020204020204" pitchFamily="34" charset="-122"/>
            </a:endParaRPr>
          </a:p>
        </p:txBody>
      </p:sp>
      <p:sp>
        <p:nvSpPr>
          <p:cNvPr id="2" name="Rectangle 14">
            <a:extLst>
              <a:ext uri="{FF2B5EF4-FFF2-40B4-BE49-F238E27FC236}">
                <a16:creationId xmlns:a16="http://schemas.microsoft.com/office/drawing/2014/main" id="{797808A4-6B94-172A-3A20-9DD0A596C3AD}"/>
              </a:ext>
            </a:extLst>
          </p:cNvPr>
          <p:cNvSpPr/>
          <p:nvPr/>
        </p:nvSpPr>
        <p:spPr>
          <a:xfrm>
            <a:off x="720470" y="1078763"/>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64,415 shared nameservers</a:t>
            </a:r>
          </a:p>
        </p:txBody>
      </p:sp>
      <p:sp>
        <p:nvSpPr>
          <p:cNvPr id="36" name="文本框 35">
            <a:extLst>
              <a:ext uri="{FF2B5EF4-FFF2-40B4-BE49-F238E27FC236}">
                <a16:creationId xmlns:a16="http://schemas.microsoft.com/office/drawing/2014/main" id="{93BE9760-C1BC-7B7D-8E59-C482616FC6A4}"/>
              </a:ext>
            </a:extLst>
          </p:cNvPr>
          <p:cNvSpPr txBox="1"/>
          <p:nvPr/>
        </p:nvSpPr>
        <p:spPr>
          <a:xfrm>
            <a:off x="1344383" y="2153806"/>
            <a:ext cx="5316673" cy="830997"/>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2,134 </a:t>
            </a:r>
            <a:r>
              <a:rPr lang="en-US" altLang="zh-CN" sz="2400" dirty="0" err="1">
                <a:latin typeface="微软雅黑" panose="020B0503020204020204" pitchFamily="34" charset="-122"/>
                <a:ea typeface="微软雅黑" panose="020B0503020204020204" pitchFamily="34" charset="-122"/>
                <a:cs typeface="ADLaM Display" panose="02010000000000000000" pitchFamily="2" charset="0"/>
              </a:rPr>
              <a:t>SharedAuth</a:t>
            </a: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-I groups </a:t>
            </a:r>
          </a:p>
          <a:p>
            <a:pPr marL="285750" indent="-285750">
              <a:buFont typeface="Wingdings" panose="05000000000000000000" pitchFamily="2" charset="2"/>
              <a:buChar char="p"/>
            </a:pP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38" name="文本框 37">
            <a:extLst>
              <a:ext uri="{FF2B5EF4-FFF2-40B4-BE49-F238E27FC236}">
                <a16:creationId xmlns:a16="http://schemas.microsoft.com/office/drawing/2014/main" id="{C102E811-BF36-6172-6B2F-5E02BAF480A0}"/>
              </a:ext>
            </a:extLst>
          </p:cNvPr>
          <p:cNvSpPr txBox="1"/>
          <p:nvPr/>
        </p:nvSpPr>
        <p:spPr>
          <a:xfrm>
            <a:off x="1344382" y="2757458"/>
            <a:ext cx="5316673" cy="830997"/>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238 </a:t>
            </a:r>
            <a:r>
              <a:rPr lang="en-US" altLang="zh-CN" sz="2400" dirty="0" err="1">
                <a:latin typeface="微软雅黑" panose="020B0503020204020204" pitchFamily="34" charset="-122"/>
                <a:ea typeface="微软雅黑" panose="020B0503020204020204" pitchFamily="34" charset="-122"/>
                <a:cs typeface="ADLaM Display" panose="02010000000000000000" pitchFamily="2" charset="0"/>
              </a:rPr>
              <a:t>SharedAuth</a:t>
            </a: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-II groups</a:t>
            </a:r>
          </a:p>
          <a:p>
            <a:pPr marL="285750" indent="-285750">
              <a:buFont typeface="Wingdings" panose="05000000000000000000" pitchFamily="2" charset="2"/>
              <a:buChar char="p"/>
            </a:pP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pic>
        <p:nvPicPr>
          <p:cNvPr id="39" name="图片 38">
            <a:extLst>
              <a:ext uri="{FF2B5EF4-FFF2-40B4-BE49-F238E27FC236}">
                <a16:creationId xmlns:a16="http://schemas.microsoft.com/office/drawing/2014/main" id="{0377C4A6-81F3-A5D4-3B7F-76D90D1B0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242" y="3542075"/>
            <a:ext cx="5999516" cy="2598151"/>
          </a:xfrm>
          <a:prstGeom prst="rect">
            <a:avLst/>
          </a:prstGeom>
        </p:spPr>
      </p:pic>
    </p:spTree>
    <p:extLst>
      <p:ext uri="{BB962C8B-B14F-4D97-AF65-F5344CB8AC3E}">
        <p14:creationId xmlns:p14="http://schemas.microsoft.com/office/powerpoint/2010/main" val="3743843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C44F13C-A753-24CF-AF16-882167843956}"/>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9F7C61EC-41A2-AAC8-46F0-D5CC21FCD6DB}"/>
              </a:ext>
            </a:extLst>
          </p:cNvPr>
          <p:cNvSpPr>
            <a:spLocks noGrp="1"/>
          </p:cNvSpPr>
          <p:nvPr>
            <p:ph type="sldNum" sz="quarter" idx="12"/>
          </p:nvPr>
        </p:nvSpPr>
        <p:spPr/>
        <p:txBody>
          <a:bodyPr/>
          <a:lstStyle/>
          <a:p>
            <a:fld id="{43AC9BEC-A85D-4BD7-A41B-1F6051B09B6B}" type="slidenum">
              <a:rPr lang="zh-CN" altLang="en-US" smtClean="0"/>
              <a:t>18</a:t>
            </a:fld>
            <a:endParaRPr lang="zh-CN" altLang="en-US"/>
          </a:p>
        </p:txBody>
      </p:sp>
      <p:sp>
        <p:nvSpPr>
          <p:cNvPr id="6" name="文本框 5">
            <a:extLst>
              <a:ext uri="{FF2B5EF4-FFF2-40B4-BE49-F238E27FC236}">
                <a16:creationId xmlns:a16="http://schemas.microsoft.com/office/drawing/2014/main" id="{D313CFD4-19D5-479E-EBAC-7BC9598CE1B4}"/>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Different entity tend to share nameserver</a:t>
            </a:r>
          </a:p>
        </p:txBody>
      </p:sp>
      <p:sp>
        <p:nvSpPr>
          <p:cNvPr id="8" name="Rectangle 14">
            <a:extLst>
              <a:ext uri="{FF2B5EF4-FFF2-40B4-BE49-F238E27FC236}">
                <a16:creationId xmlns:a16="http://schemas.microsoft.com/office/drawing/2014/main" id="{B1269303-5396-FE84-EDC5-4AC958644B52}"/>
              </a:ext>
            </a:extLst>
          </p:cNvPr>
          <p:cNvSpPr/>
          <p:nvPr/>
        </p:nvSpPr>
        <p:spPr>
          <a:xfrm>
            <a:off x="578955" y="1370079"/>
            <a:ext cx="660561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Clusters of shared nameservers</a:t>
            </a:r>
          </a:p>
        </p:txBody>
      </p:sp>
      <p:pic>
        <p:nvPicPr>
          <p:cNvPr id="9" name="图片 8" descr="图片包含 图示&#10;&#10;描述已自动生成">
            <a:extLst>
              <a:ext uri="{FF2B5EF4-FFF2-40B4-BE49-F238E27FC236}">
                <a16:creationId xmlns:a16="http://schemas.microsoft.com/office/drawing/2014/main" id="{3CDC410E-5728-3A71-22B4-DE9D85822E1A}"/>
              </a:ext>
            </a:extLst>
          </p:cNvPr>
          <p:cNvPicPr>
            <a:picLocks noChangeAspect="1"/>
          </p:cNvPicPr>
          <p:nvPr/>
        </p:nvPicPr>
        <p:blipFill rotWithShape="1">
          <a:blip r:embed="rId3">
            <a:extLst>
              <a:ext uri="{28A0092B-C50C-407E-A947-70E740481C1C}">
                <a14:useLocalDpi xmlns:a14="http://schemas.microsoft.com/office/drawing/2010/main" val="0"/>
              </a:ext>
            </a:extLst>
          </a:blip>
          <a:srcRect b="24572"/>
          <a:stretch/>
        </p:blipFill>
        <p:spPr>
          <a:xfrm>
            <a:off x="2586256" y="3167554"/>
            <a:ext cx="6736461" cy="2396550"/>
          </a:xfrm>
          <a:prstGeom prst="rect">
            <a:avLst/>
          </a:prstGeom>
        </p:spPr>
      </p:pic>
      <p:sp>
        <p:nvSpPr>
          <p:cNvPr id="10" name="文本框 9">
            <a:extLst>
              <a:ext uri="{FF2B5EF4-FFF2-40B4-BE49-F238E27FC236}">
                <a16:creationId xmlns:a16="http://schemas.microsoft.com/office/drawing/2014/main" id="{69E5E228-EC26-53CA-C095-478F6A46EC62}"/>
              </a:ext>
            </a:extLst>
          </p:cNvPr>
          <p:cNvSpPr txBox="1"/>
          <p:nvPr/>
        </p:nvSpPr>
        <p:spPr>
          <a:xfrm>
            <a:off x="1158112" y="2076002"/>
            <a:ext cx="9226860" cy="830997"/>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if any nameserver is vulnerable, it affects all other entities in that group</a:t>
            </a: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2" name="文本框 1">
            <a:extLst>
              <a:ext uri="{FF2B5EF4-FFF2-40B4-BE49-F238E27FC236}">
                <a16:creationId xmlns:a16="http://schemas.microsoft.com/office/drawing/2014/main" id="{A9A4C301-20F4-43EF-C195-BBEE2934E63F}"/>
              </a:ext>
            </a:extLst>
          </p:cNvPr>
          <p:cNvSpPr txBox="1"/>
          <p:nvPr/>
        </p:nvSpPr>
        <p:spPr>
          <a:xfrm>
            <a:off x="3307270" y="5624604"/>
            <a:ext cx="1889763" cy="400110"/>
          </a:xfrm>
          <a:prstGeom prst="rect">
            <a:avLst/>
          </a:prstGeom>
          <a:noFill/>
        </p:spPr>
        <p:txBody>
          <a:bodyPr wrap="square">
            <a:spAutoFit/>
          </a:bodyPr>
          <a:lstStyle/>
          <a:p>
            <a:r>
              <a:rPr lang="en-US" altLang="zh-CN" sz="2000" dirty="0" err="1">
                <a:latin typeface="微软雅黑" panose="020B0503020204020204" pitchFamily="34" charset="-122"/>
                <a:ea typeface="微软雅黑" panose="020B0503020204020204" pitchFamily="34" charset="-122"/>
              </a:rPr>
              <a:t>SharedAuth</a:t>
            </a:r>
            <a:r>
              <a:rPr lang="en-US" altLang="zh-CN" sz="2000" dirty="0">
                <a:latin typeface="微软雅黑" panose="020B0503020204020204" pitchFamily="34" charset="-122"/>
                <a:ea typeface="微软雅黑" panose="020B0503020204020204" pitchFamily="34" charset="-122"/>
              </a:rPr>
              <a:t>-I</a:t>
            </a:r>
            <a:endParaRPr lang="zh-CN" altLang="en-US" sz="20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8FD8CE59-4F0C-3776-3C1A-24EFDD86CFC5}"/>
              </a:ext>
            </a:extLst>
          </p:cNvPr>
          <p:cNvSpPr txBox="1"/>
          <p:nvPr/>
        </p:nvSpPr>
        <p:spPr>
          <a:xfrm>
            <a:off x="6536606" y="5624604"/>
            <a:ext cx="1889763" cy="400110"/>
          </a:xfrm>
          <a:prstGeom prst="rect">
            <a:avLst/>
          </a:prstGeom>
          <a:noFill/>
        </p:spPr>
        <p:txBody>
          <a:bodyPr wrap="square">
            <a:spAutoFit/>
          </a:bodyPr>
          <a:lstStyle/>
          <a:p>
            <a:r>
              <a:rPr lang="en-US" altLang="zh-CN" sz="2000" dirty="0" err="1">
                <a:latin typeface="微软雅黑" panose="020B0503020204020204" pitchFamily="34" charset="-122"/>
                <a:ea typeface="微软雅黑" panose="020B0503020204020204" pitchFamily="34" charset="-122"/>
              </a:rPr>
              <a:t>SharedAuth</a:t>
            </a:r>
            <a:r>
              <a:rPr lang="en-US" altLang="zh-CN" sz="2000" dirty="0">
                <a:latin typeface="微软雅黑" panose="020B0503020204020204" pitchFamily="34" charset="-122"/>
                <a:ea typeface="微软雅黑" panose="020B0503020204020204" pitchFamily="34" charset="-122"/>
              </a:rPr>
              <a:t>-II</a:t>
            </a:r>
            <a:endParaRPr lang="zh-CN" altLang="en-US" sz="2000" dirty="0">
              <a:latin typeface="微软雅黑" panose="020B0503020204020204" pitchFamily="34" charset="-122"/>
              <a:ea typeface="微软雅黑" panose="020B0503020204020204" pitchFamily="34" charset="-122"/>
            </a:endParaRPr>
          </a:p>
        </p:txBody>
      </p:sp>
      <p:cxnSp>
        <p:nvCxnSpPr>
          <p:cNvPr id="11" name="直接连接符 10">
            <a:extLst>
              <a:ext uri="{FF2B5EF4-FFF2-40B4-BE49-F238E27FC236}">
                <a16:creationId xmlns:a16="http://schemas.microsoft.com/office/drawing/2014/main" id="{83D9227E-2620-3F05-C3CA-B713C5E85935}"/>
              </a:ext>
            </a:extLst>
          </p:cNvPr>
          <p:cNvCxnSpPr/>
          <p:nvPr/>
        </p:nvCxnSpPr>
        <p:spPr>
          <a:xfrm>
            <a:off x="3167380" y="5024120"/>
            <a:ext cx="754380" cy="0"/>
          </a:xfrm>
          <a:prstGeom prst="line">
            <a:avLst/>
          </a:prstGeom>
        </p:spPr>
        <p:style>
          <a:lnRef idx="2">
            <a:schemeClr val="dk1"/>
          </a:lnRef>
          <a:fillRef idx="0">
            <a:schemeClr val="dk1"/>
          </a:fillRef>
          <a:effectRef idx="1">
            <a:schemeClr val="dk1"/>
          </a:effectRef>
          <a:fontRef idx="minor">
            <a:schemeClr val="tx1"/>
          </a:fontRef>
        </p:style>
      </p:cxnSp>
      <p:sp>
        <p:nvSpPr>
          <p:cNvPr id="12" name="标注: 弯曲线形(无边框) 11">
            <a:extLst>
              <a:ext uri="{FF2B5EF4-FFF2-40B4-BE49-F238E27FC236}">
                <a16:creationId xmlns:a16="http://schemas.microsoft.com/office/drawing/2014/main" id="{607C1139-058D-ED36-4091-69765329D2A4}"/>
              </a:ext>
            </a:extLst>
          </p:cNvPr>
          <p:cNvSpPr/>
          <p:nvPr/>
        </p:nvSpPr>
        <p:spPr>
          <a:xfrm>
            <a:off x="3228340" y="4994801"/>
            <a:ext cx="899160" cy="152400"/>
          </a:xfrm>
          <a:prstGeom prst="callout2">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8C1447C-984D-E379-B57C-765F5D7EF48B}"/>
              </a:ext>
            </a:extLst>
          </p:cNvPr>
          <p:cNvSpPr txBox="1"/>
          <p:nvPr/>
        </p:nvSpPr>
        <p:spPr>
          <a:xfrm>
            <a:off x="1173480" y="5133582"/>
            <a:ext cx="2133790"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domaincontrol.com</a:t>
            </a:r>
            <a:endParaRPr lang="zh-CN" altLang="en-US" sz="1600" dirty="0">
              <a:latin typeface="微软雅黑" panose="020B0503020204020204" pitchFamily="34" charset="-122"/>
              <a:ea typeface="微软雅黑" panose="020B0503020204020204" pitchFamily="34" charset="-122"/>
            </a:endParaRPr>
          </a:p>
        </p:txBody>
      </p:sp>
      <p:sp>
        <p:nvSpPr>
          <p:cNvPr id="14" name="标注: 弯曲线形(无边框) 13">
            <a:extLst>
              <a:ext uri="{FF2B5EF4-FFF2-40B4-BE49-F238E27FC236}">
                <a16:creationId xmlns:a16="http://schemas.microsoft.com/office/drawing/2014/main" id="{78F3A473-6184-661B-97A2-F386282DD68B}"/>
              </a:ext>
            </a:extLst>
          </p:cNvPr>
          <p:cNvSpPr/>
          <p:nvPr/>
        </p:nvSpPr>
        <p:spPr>
          <a:xfrm rot="10800000">
            <a:off x="3763653" y="3844147"/>
            <a:ext cx="579747" cy="152400"/>
          </a:xfrm>
          <a:prstGeom prst="callout2">
            <a:avLst>
              <a:gd name="adj1" fmla="val 18750"/>
              <a:gd name="adj2" fmla="val -8333"/>
              <a:gd name="adj3" fmla="val 18750"/>
              <a:gd name="adj4" fmla="val -16667"/>
              <a:gd name="adj5" fmla="val 385000"/>
              <a:gd name="adj6" fmla="val -13801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AA161819-D64B-5066-7318-5F0A3AF443B7}"/>
              </a:ext>
            </a:extLst>
          </p:cNvPr>
          <p:cNvCxnSpPr/>
          <p:nvPr/>
        </p:nvCxnSpPr>
        <p:spPr>
          <a:xfrm flipH="1">
            <a:off x="3881763" y="3964906"/>
            <a:ext cx="48830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文本框 16">
            <a:extLst>
              <a:ext uri="{FF2B5EF4-FFF2-40B4-BE49-F238E27FC236}">
                <a16:creationId xmlns:a16="http://schemas.microsoft.com/office/drawing/2014/main" id="{ACF9D5E8-CDFD-30BB-4D8E-5262C2402F26}"/>
              </a:ext>
            </a:extLst>
          </p:cNvPr>
          <p:cNvSpPr txBox="1"/>
          <p:nvPr/>
        </p:nvSpPr>
        <p:spPr>
          <a:xfrm>
            <a:off x="4859746" y="3028147"/>
            <a:ext cx="1325880"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ispapi.net</a:t>
            </a:r>
            <a:endParaRPr lang="zh-CN" altLang="en-US" sz="1600" dirty="0">
              <a:latin typeface="微软雅黑" panose="020B0503020204020204" pitchFamily="34" charset="-122"/>
              <a:ea typeface="微软雅黑" panose="020B0503020204020204" pitchFamily="34" charset="-122"/>
            </a:endParaRPr>
          </a:p>
        </p:txBody>
      </p:sp>
      <p:cxnSp>
        <p:nvCxnSpPr>
          <p:cNvPr id="19" name="直接连接符 18">
            <a:extLst>
              <a:ext uri="{FF2B5EF4-FFF2-40B4-BE49-F238E27FC236}">
                <a16:creationId xmlns:a16="http://schemas.microsoft.com/office/drawing/2014/main" id="{0CD2A754-B89F-13C2-D8B1-B701DA2B143A}"/>
              </a:ext>
            </a:extLst>
          </p:cNvPr>
          <p:cNvCxnSpPr/>
          <p:nvPr/>
        </p:nvCxnSpPr>
        <p:spPr>
          <a:xfrm>
            <a:off x="7734300" y="4229100"/>
            <a:ext cx="373380" cy="0"/>
          </a:xfrm>
          <a:prstGeom prst="line">
            <a:avLst/>
          </a:prstGeom>
        </p:spPr>
        <p:style>
          <a:lnRef idx="2">
            <a:schemeClr val="dk1"/>
          </a:lnRef>
          <a:fillRef idx="0">
            <a:schemeClr val="dk1"/>
          </a:fillRef>
          <a:effectRef idx="1">
            <a:schemeClr val="dk1"/>
          </a:effectRef>
          <a:fontRef idx="minor">
            <a:schemeClr val="tx1"/>
          </a:fontRef>
        </p:style>
      </p:cxnSp>
      <p:sp>
        <p:nvSpPr>
          <p:cNvPr id="20" name="标注: 弯曲线形(无边框) 19">
            <a:extLst>
              <a:ext uri="{FF2B5EF4-FFF2-40B4-BE49-F238E27FC236}">
                <a16:creationId xmlns:a16="http://schemas.microsoft.com/office/drawing/2014/main" id="{FAEF5D8D-F3C3-71FB-451F-3F3580B7BF5B}"/>
              </a:ext>
            </a:extLst>
          </p:cNvPr>
          <p:cNvSpPr/>
          <p:nvPr/>
        </p:nvSpPr>
        <p:spPr>
          <a:xfrm rot="10361327">
            <a:off x="7352623" y="4125244"/>
            <a:ext cx="717633" cy="192418"/>
          </a:xfrm>
          <a:prstGeom prst="callout2">
            <a:avLst>
              <a:gd name="adj1" fmla="val 18750"/>
              <a:gd name="adj2" fmla="val -8333"/>
              <a:gd name="adj3" fmla="val 18750"/>
              <a:gd name="adj4" fmla="val -16667"/>
              <a:gd name="adj5" fmla="val 231304"/>
              <a:gd name="adj6" fmla="val -90202"/>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1579248F-CBF9-4691-8A3B-F5A0E26EAC3F}"/>
              </a:ext>
            </a:extLst>
          </p:cNvPr>
          <p:cNvSpPr txBox="1"/>
          <p:nvPr/>
        </p:nvSpPr>
        <p:spPr>
          <a:xfrm>
            <a:off x="8202577" y="3415351"/>
            <a:ext cx="1325880"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nsone.net</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9642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C44F13C-A753-24CF-AF16-882167843956}"/>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9F7C61EC-41A2-AAC8-46F0-D5CC21FCD6DB}"/>
              </a:ext>
            </a:extLst>
          </p:cNvPr>
          <p:cNvSpPr>
            <a:spLocks noGrp="1"/>
          </p:cNvSpPr>
          <p:nvPr>
            <p:ph type="sldNum" sz="quarter" idx="12"/>
          </p:nvPr>
        </p:nvSpPr>
        <p:spPr/>
        <p:txBody>
          <a:bodyPr/>
          <a:lstStyle/>
          <a:p>
            <a:fld id="{43AC9BEC-A85D-4BD7-A41B-1F6051B09B6B}" type="slidenum">
              <a:rPr lang="zh-CN" altLang="en-US" smtClean="0"/>
              <a:t>19</a:t>
            </a:fld>
            <a:endParaRPr lang="zh-CN" altLang="en-US"/>
          </a:p>
        </p:txBody>
      </p:sp>
      <p:sp>
        <p:nvSpPr>
          <p:cNvPr id="6" name="文本框 5">
            <a:extLst>
              <a:ext uri="{FF2B5EF4-FFF2-40B4-BE49-F238E27FC236}">
                <a16:creationId xmlns:a16="http://schemas.microsoft.com/office/drawing/2014/main" id="{D313CFD4-19D5-479E-EBAC-7BC9598CE1B4}"/>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Different entity tend to share nameserver</a:t>
            </a:r>
          </a:p>
        </p:txBody>
      </p:sp>
      <p:sp>
        <p:nvSpPr>
          <p:cNvPr id="8" name="Rectangle 14">
            <a:extLst>
              <a:ext uri="{FF2B5EF4-FFF2-40B4-BE49-F238E27FC236}">
                <a16:creationId xmlns:a16="http://schemas.microsoft.com/office/drawing/2014/main" id="{B1269303-5396-FE84-EDC5-4AC958644B52}"/>
              </a:ext>
            </a:extLst>
          </p:cNvPr>
          <p:cNvSpPr/>
          <p:nvPr/>
        </p:nvSpPr>
        <p:spPr>
          <a:xfrm>
            <a:off x="578955" y="1370079"/>
            <a:ext cx="660561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Clusters of shared nameservers</a:t>
            </a:r>
          </a:p>
        </p:txBody>
      </p:sp>
      <p:sp>
        <p:nvSpPr>
          <p:cNvPr id="2" name="Rectangle 14">
            <a:extLst>
              <a:ext uri="{FF2B5EF4-FFF2-40B4-BE49-F238E27FC236}">
                <a16:creationId xmlns:a16="http://schemas.microsoft.com/office/drawing/2014/main" id="{9435A382-53B2-7BA4-05F1-CEB5ACDA436F}"/>
              </a:ext>
            </a:extLst>
          </p:cNvPr>
          <p:cNvSpPr/>
          <p:nvPr/>
        </p:nvSpPr>
        <p:spPr>
          <a:xfrm>
            <a:off x="578955" y="1989400"/>
            <a:ext cx="8869845"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Common scenarios of shared nameservers</a:t>
            </a:r>
          </a:p>
        </p:txBody>
      </p:sp>
      <p:sp>
        <p:nvSpPr>
          <p:cNvPr id="3" name="文本框 2">
            <a:extLst>
              <a:ext uri="{FF2B5EF4-FFF2-40B4-BE49-F238E27FC236}">
                <a16:creationId xmlns:a16="http://schemas.microsoft.com/office/drawing/2014/main" id="{30D93D54-48B6-EA95-ED2B-EA4CE8A9BAFE}"/>
              </a:ext>
            </a:extLst>
          </p:cNvPr>
          <p:cNvSpPr txBox="1"/>
          <p:nvPr/>
        </p:nvSpPr>
        <p:spPr>
          <a:xfrm>
            <a:off x="838202" y="2636196"/>
            <a:ext cx="4535118"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service subscription</a:t>
            </a: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11" name="文本框 10">
            <a:extLst>
              <a:ext uri="{FF2B5EF4-FFF2-40B4-BE49-F238E27FC236}">
                <a16:creationId xmlns:a16="http://schemas.microsoft.com/office/drawing/2014/main" id="{CC6B5CE0-AB50-20CF-1DBC-FFCD9134EC9C}"/>
              </a:ext>
            </a:extLst>
          </p:cNvPr>
          <p:cNvSpPr txBox="1"/>
          <p:nvPr/>
        </p:nvSpPr>
        <p:spPr>
          <a:xfrm>
            <a:off x="838200" y="3214065"/>
            <a:ext cx="4839919"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infrastructures migration</a:t>
            </a: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12" name="文本框 11">
            <a:extLst>
              <a:ext uri="{FF2B5EF4-FFF2-40B4-BE49-F238E27FC236}">
                <a16:creationId xmlns:a16="http://schemas.microsoft.com/office/drawing/2014/main" id="{6DA91B90-B4F0-E751-D51B-E0A62EA223CE}"/>
              </a:ext>
            </a:extLst>
          </p:cNvPr>
          <p:cNvSpPr txBox="1"/>
          <p:nvPr/>
        </p:nvSpPr>
        <p:spPr>
          <a:xfrm>
            <a:off x="5268685" y="3214065"/>
            <a:ext cx="6133727"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Company mergers and acquisitions</a:t>
            </a: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13" name="文本框 12">
            <a:extLst>
              <a:ext uri="{FF2B5EF4-FFF2-40B4-BE49-F238E27FC236}">
                <a16:creationId xmlns:a16="http://schemas.microsoft.com/office/drawing/2014/main" id="{1BBAC2AE-4980-4255-9FE0-DAA77C7DE02A}"/>
              </a:ext>
            </a:extLst>
          </p:cNvPr>
          <p:cNvSpPr txBox="1"/>
          <p:nvPr/>
        </p:nvSpPr>
        <p:spPr>
          <a:xfrm>
            <a:off x="4595996" y="2634617"/>
            <a:ext cx="7648431"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Different services within a single corporation</a:t>
            </a: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pic>
        <p:nvPicPr>
          <p:cNvPr id="10" name="图片 9" descr="图示&#10;&#10;描述已自动生成">
            <a:extLst>
              <a:ext uri="{FF2B5EF4-FFF2-40B4-BE49-F238E27FC236}">
                <a16:creationId xmlns:a16="http://schemas.microsoft.com/office/drawing/2014/main" id="{FC56C023-326D-849E-E578-868C1F5E6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96" y="4192440"/>
            <a:ext cx="5021426" cy="1124408"/>
          </a:xfrm>
          <a:prstGeom prst="rect">
            <a:avLst/>
          </a:prstGeom>
        </p:spPr>
      </p:pic>
      <p:sp>
        <p:nvSpPr>
          <p:cNvPr id="15" name="文本框 14">
            <a:extLst>
              <a:ext uri="{FF2B5EF4-FFF2-40B4-BE49-F238E27FC236}">
                <a16:creationId xmlns:a16="http://schemas.microsoft.com/office/drawing/2014/main" id="{2030555E-82C0-22C5-0528-20CC03887843}"/>
              </a:ext>
            </a:extLst>
          </p:cNvPr>
          <p:cNvSpPr txBox="1"/>
          <p:nvPr/>
        </p:nvSpPr>
        <p:spPr>
          <a:xfrm>
            <a:off x="1066795" y="5373593"/>
            <a:ext cx="4485051" cy="369332"/>
          </a:xfrm>
          <a:prstGeom prst="rect">
            <a:avLst/>
          </a:prstGeom>
          <a:noFill/>
        </p:spPr>
        <p:txBody>
          <a:bodyPr wrap="square">
            <a:spAutoFit/>
          </a:bodyPr>
          <a:lstStyle/>
          <a:p>
            <a:r>
              <a:rPr lang="en-US" altLang="zh-CN" b="0" i="0" u="none" strike="noStrike" baseline="0" dirty="0">
                <a:latin typeface="微软雅黑" panose="020B0503020204020204" pitchFamily="34" charset="-122"/>
                <a:ea typeface="微软雅黑" panose="020B0503020204020204" pitchFamily="34" charset="-122"/>
              </a:rPr>
              <a:t>Enterprises use public hosting services</a:t>
            </a:r>
            <a:endParaRPr lang="zh-CN" altLang="en-US" sz="4800" dirty="0">
              <a:latin typeface="微软雅黑" panose="020B0503020204020204" pitchFamily="34" charset="-122"/>
              <a:ea typeface="微软雅黑" panose="020B0503020204020204" pitchFamily="34" charset="-122"/>
            </a:endParaRPr>
          </a:p>
        </p:txBody>
      </p:sp>
      <p:pic>
        <p:nvPicPr>
          <p:cNvPr id="17" name="图片 16" descr="图片包含 图示&#10;&#10;描述已自动生成">
            <a:extLst>
              <a:ext uri="{FF2B5EF4-FFF2-40B4-BE49-F238E27FC236}">
                <a16:creationId xmlns:a16="http://schemas.microsoft.com/office/drawing/2014/main" id="{07D006FD-CDB4-AF56-90E7-6779EE329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080" y="4208885"/>
            <a:ext cx="5447487" cy="1107963"/>
          </a:xfrm>
          <a:prstGeom prst="rect">
            <a:avLst/>
          </a:prstGeom>
        </p:spPr>
      </p:pic>
      <p:sp>
        <p:nvSpPr>
          <p:cNvPr id="18" name="文本框 17">
            <a:extLst>
              <a:ext uri="{FF2B5EF4-FFF2-40B4-BE49-F238E27FC236}">
                <a16:creationId xmlns:a16="http://schemas.microsoft.com/office/drawing/2014/main" id="{531DE5FD-42C3-C8A0-127A-F4EBFF7EEB08}"/>
              </a:ext>
            </a:extLst>
          </p:cNvPr>
          <p:cNvSpPr txBox="1"/>
          <p:nvPr/>
        </p:nvSpPr>
        <p:spPr>
          <a:xfrm>
            <a:off x="6829513" y="5316848"/>
            <a:ext cx="4485051" cy="369332"/>
          </a:xfrm>
          <a:prstGeom prst="rect">
            <a:avLst/>
          </a:prstGeom>
          <a:noFill/>
        </p:spPr>
        <p:txBody>
          <a:bodyPr wrap="square">
            <a:spAutoFit/>
          </a:bodyPr>
          <a:lstStyle/>
          <a:p>
            <a:r>
              <a:rPr lang="en-US" altLang="zh-CN" b="0" i="0" u="none" strike="noStrike" baseline="0" dirty="0">
                <a:latin typeface="微软雅黑" panose="020B0503020204020204" pitchFamily="34" charset="-122"/>
                <a:ea typeface="微软雅黑" panose="020B0503020204020204" pitchFamily="34" charset="-122"/>
              </a:rPr>
              <a:t>Corporate mergers and acquisitions</a:t>
            </a:r>
            <a:endParaRPr lang="zh-CN" altLang="en-US" sz="4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188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38B4E14-4009-A56E-0688-1D1AB0734742}"/>
              </a:ext>
            </a:extLst>
          </p:cNvPr>
          <p:cNvSpPr>
            <a:spLocks noGrp="1"/>
          </p:cNvSpPr>
          <p:nvPr>
            <p:ph type="dt" sz="half" idx="10"/>
          </p:nvPr>
        </p:nvSpPr>
        <p:spPr>
          <a:xfrm>
            <a:off x="838200" y="6356350"/>
            <a:ext cx="2743200" cy="365125"/>
          </a:xfrm>
        </p:spPr>
        <p:txBody>
          <a:bodyPr/>
          <a:lstStyle/>
          <a:p>
            <a:fld id="{3B8ABE21-47B7-424A-A5EA-F3DEAF2AAFDF}"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5F4A7C8B-81FA-E001-3C1C-CE96DAF86ED7}"/>
              </a:ext>
            </a:extLst>
          </p:cNvPr>
          <p:cNvSpPr>
            <a:spLocks noGrp="1"/>
          </p:cNvSpPr>
          <p:nvPr>
            <p:ph type="sldNum" sz="quarter" idx="12"/>
          </p:nvPr>
        </p:nvSpPr>
        <p:spPr/>
        <p:txBody>
          <a:bodyPr/>
          <a:lstStyle/>
          <a:p>
            <a:fld id="{43AC9BEC-A85D-4BD7-A41B-1F6051B09B6B}" type="slidenum">
              <a:rPr lang="zh-CN" altLang="en-US" smtClean="0"/>
              <a:t>2</a:t>
            </a:fld>
            <a:endParaRPr lang="zh-CN" altLang="en-US"/>
          </a:p>
        </p:txBody>
      </p:sp>
      <p:sp>
        <p:nvSpPr>
          <p:cNvPr id="2" name="标题 1">
            <a:extLst>
              <a:ext uri="{FF2B5EF4-FFF2-40B4-BE49-F238E27FC236}">
                <a16:creationId xmlns:a16="http://schemas.microsoft.com/office/drawing/2014/main" id="{DFC6B896-AD92-0264-6C2B-DCFF7D8E35D5}"/>
              </a:ext>
            </a:extLst>
          </p:cNvPr>
          <p:cNvSpPr txBox="1">
            <a:spLocks/>
          </p:cNvSpPr>
          <p:nvPr/>
        </p:nvSpPr>
        <p:spPr>
          <a:xfrm>
            <a:off x="317358" y="1624924"/>
            <a:ext cx="11557284" cy="449059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en-US" altLang="zh-CN" sz="3300" b="1" dirty="0">
                <a:latin typeface="微软雅黑" panose="020B0503020204020204" pitchFamily="34" charset="-122"/>
                <a:ea typeface="微软雅黑" panose="020B0503020204020204" pitchFamily="34" charset="-122"/>
              </a:rPr>
              <a:t>We uncover a prevalent covert DNS infrastructure deployment practice: </a:t>
            </a:r>
            <a:r>
              <a:rPr lang="en-US" altLang="zh-CN" sz="3300" b="1" dirty="0">
                <a:solidFill>
                  <a:srgbClr val="7030A0"/>
                </a:solidFill>
                <a:latin typeface="微软雅黑" panose="020B0503020204020204" pitchFamily="34" charset="-122"/>
                <a:ea typeface="微软雅黑" panose="020B0503020204020204" pitchFamily="34" charset="-122"/>
              </a:rPr>
              <a:t>shared nameservers infrastructure</a:t>
            </a:r>
            <a:r>
              <a:rPr lang="en-US" altLang="zh-CN" sz="3300" b="1" dirty="0">
                <a:latin typeface="微软雅黑" panose="020B0503020204020204" pitchFamily="34" charset="-122"/>
                <a:ea typeface="微软雅黑" panose="020B0503020204020204" pitchFamily="34" charset="-122"/>
              </a:rPr>
              <a:t>.</a:t>
            </a:r>
          </a:p>
          <a:p>
            <a:pPr marL="457200" indent="-457200">
              <a:lnSpc>
                <a:spcPct val="100000"/>
              </a:lnSpc>
              <a:buFont typeface="Arial" panose="020B0604020202020204" pitchFamily="34" charset="0"/>
              <a:buChar char="•"/>
            </a:pPr>
            <a:endParaRPr lang="en-US" altLang="zh-CN" sz="3300" b="1" dirty="0">
              <a:latin typeface="微软雅黑" panose="020B0503020204020204" pitchFamily="34" charset="-122"/>
              <a:ea typeface="微软雅黑" panose="020B0503020204020204" pitchFamily="34" charset="-122"/>
            </a:endParaRPr>
          </a:p>
          <a:p>
            <a:pPr marL="457200" indent="-457200">
              <a:lnSpc>
                <a:spcPct val="100000"/>
              </a:lnSpc>
              <a:buFont typeface="Arial" panose="020B0604020202020204" pitchFamily="34" charset="0"/>
              <a:buChar char="•"/>
            </a:pPr>
            <a:r>
              <a:rPr lang="en-US" altLang="zh-CN" sz="3300" b="1" dirty="0">
                <a:latin typeface="微软雅黑" panose="020B0503020204020204" pitchFamily="34" charset="-122"/>
                <a:ea typeface="微软雅黑" panose="020B0503020204020204" pitchFamily="34" charset="-122"/>
              </a:rPr>
              <a:t>The </a:t>
            </a:r>
            <a:r>
              <a:rPr lang="en-US" altLang="zh-CN" sz="3300" b="1" dirty="0" err="1">
                <a:latin typeface="微软雅黑" panose="020B0503020204020204" pitchFamily="34" charset="-122"/>
                <a:ea typeface="微软雅黑" panose="020B0503020204020204" pitchFamily="34" charset="-122"/>
              </a:rPr>
              <a:t>XDAuth</a:t>
            </a:r>
            <a:r>
              <a:rPr lang="en-US" altLang="zh-CN" sz="3300" b="1" dirty="0">
                <a:latin typeface="微软雅黑" panose="020B0503020204020204" pitchFamily="34" charset="-122"/>
                <a:ea typeface="微软雅黑" panose="020B0503020204020204" pitchFamily="34" charset="-122"/>
              </a:rPr>
              <a:t> attack exploits well-known DNS hosting platforms to take over the domain names of enterprises.</a:t>
            </a:r>
          </a:p>
          <a:p>
            <a:pPr marL="457200" indent="-457200">
              <a:lnSpc>
                <a:spcPct val="100000"/>
              </a:lnSpc>
              <a:buFont typeface="Arial" panose="020B0604020202020204" pitchFamily="34" charset="0"/>
              <a:buChar char="•"/>
            </a:pPr>
            <a:endParaRPr lang="en-US" altLang="zh-CN" sz="2800" b="1" dirty="0">
              <a:solidFill>
                <a:srgbClr val="940285"/>
              </a:solidFill>
              <a:latin typeface="微软雅黑" panose="020B0503020204020204" pitchFamily="34" charset="-122"/>
              <a:ea typeface="微软雅黑" panose="020B0503020204020204" pitchFamily="34" charset="-122"/>
            </a:endParaRPr>
          </a:p>
        </p:txBody>
      </p:sp>
      <p:sp>
        <p:nvSpPr>
          <p:cNvPr id="3" name="文本框 6">
            <a:extLst>
              <a:ext uri="{FF2B5EF4-FFF2-40B4-BE49-F238E27FC236}">
                <a16:creationId xmlns:a16="http://schemas.microsoft.com/office/drawing/2014/main" id="{50823FF8-66E0-EE4B-F0B9-F87A4CAE03AE}"/>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Brief Summary</a:t>
            </a:r>
            <a:endParaRPr lang="zh-CN" altLang="en-US" sz="4000" b="1" dirty="0">
              <a:solidFill>
                <a:schemeClr val="bg1"/>
              </a:solidFill>
              <a:latin typeface="Aptos ExtraBold" panose="020B0004020202020204" pitchFamily="34" charset="0"/>
            </a:endParaRPr>
          </a:p>
        </p:txBody>
      </p:sp>
    </p:spTree>
    <p:extLst>
      <p:ext uri="{BB962C8B-B14F-4D97-AF65-F5344CB8AC3E}">
        <p14:creationId xmlns:p14="http://schemas.microsoft.com/office/powerpoint/2010/main" val="208116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C44F13C-A753-24CF-AF16-882167843956}"/>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9F7C61EC-41A2-AAC8-46F0-D5CC21FCD6DB}"/>
              </a:ext>
            </a:extLst>
          </p:cNvPr>
          <p:cNvSpPr>
            <a:spLocks noGrp="1"/>
          </p:cNvSpPr>
          <p:nvPr>
            <p:ph type="sldNum" sz="quarter" idx="12"/>
          </p:nvPr>
        </p:nvSpPr>
        <p:spPr/>
        <p:txBody>
          <a:bodyPr/>
          <a:lstStyle/>
          <a:p>
            <a:fld id="{43AC9BEC-A85D-4BD7-A41B-1F6051B09B6B}" type="slidenum">
              <a:rPr lang="zh-CN" altLang="en-US" smtClean="0"/>
              <a:t>20</a:t>
            </a:fld>
            <a:endParaRPr lang="zh-CN" altLang="en-US"/>
          </a:p>
        </p:txBody>
      </p:sp>
      <p:sp>
        <p:nvSpPr>
          <p:cNvPr id="6" name="文本框 5">
            <a:extLst>
              <a:ext uri="{FF2B5EF4-FFF2-40B4-BE49-F238E27FC236}">
                <a16:creationId xmlns:a16="http://schemas.microsoft.com/office/drawing/2014/main" id="{D313CFD4-19D5-479E-EBAC-7BC9598CE1B4}"/>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Vulnerable Entities</a:t>
            </a:r>
          </a:p>
        </p:txBody>
      </p:sp>
      <p:sp>
        <p:nvSpPr>
          <p:cNvPr id="8" name="Rectangle 14">
            <a:extLst>
              <a:ext uri="{FF2B5EF4-FFF2-40B4-BE49-F238E27FC236}">
                <a16:creationId xmlns:a16="http://schemas.microsoft.com/office/drawing/2014/main" id="{B1269303-5396-FE84-EDC5-4AC958644B52}"/>
              </a:ext>
            </a:extLst>
          </p:cNvPr>
          <p:cNvSpPr/>
          <p:nvPr/>
        </p:nvSpPr>
        <p:spPr>
          <a:xfrm>
            <a:off x="578955" y="1370079"/>
            <a:ext cx="11193945"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12 mainstream DNS hosting providers</a:t>
            </a:r>
          </a:p>
        </p:txBody>
      </p:sp>
      <p:sp>
        <p:nvSpPr>
          <p:cNvPr id="2" name="Rectangle 14">
            <a:extLst>
              <a:ext uri="{FF2B5EF4-FFF2-40B4-BE49-F238E27FC236}">
                <a16:creationId xmlns:a16="http://schemas.microsoft.com/office/drawing/2014/main" id="{9435A382-53B2-7BA4-05F1-CEB5ACDA436F}"/>
              </a:ext>
            </a:extLst>
          </p:cNvPr>
          <p:cNvSpPr/>
          <p:nvPr/>
        </p:nvSpPr>
        <p:spPr>
          <a:xfrm>
            <a:off x="578955" y="3899865"/>
            <a:ext cx="11053412"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125,124 domains of well-known enterprises/organizations </a:t>
            </a:r>
          </a:p>
          <a:p>
            <a:pPr marL="285750" indent="-285750">
              <a:buFont typeface="Wingdings" pitchFamily="2" charset="2"/>
              <a:buChar char="v"/>
            </a:pPr>
            <a:endPar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Picture 2" descr="DNS Made Easy | Fast and Most Reliable Provider">
            <a:extLst>
              <a:ext uri="{FF2B5EF4-FFF2-40B4-BE49-F238E27FC236}">
                <a16:creationId xmlns:a16="http://schemas.microsoft.com/office/drawing/2014/main" id="{4C765D05-EB80-DFB9-42D7-ABB023E35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322" y="2381957"/>
            <a:ext cx="2068806" cy="851167"/>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徽标, 公司名称&#10;&#10;描述已自动生成">
            <a:extLst>
              <a:ext uri="{FF2B5EF4-FFF2-40B4-BE49-F238E27FC236}">
                <a16:creationId xmlns:a16="http://schemas.microsoft.com/office/drawing/2014/main" id="{ECB4AD36-1E92-6920-C828-C94A1B3FD325}"/>
              </a:ext>
            </a:extLst>
          </p:cNvPr>
          <p:cNvPicPr>
            <a:picLocks noChangeAspect="1"/>
          </p:cNvPicPr>
          <p:nvPr/>
        </p:nvPicPr>
        <p:blipFill rotWithShape="1">
          <a:blip r:embed="rId4"/>
          <a:srcRect t="1670"/>
          <a:stretch/>
        </p:blipFill>
        <p:spPr>
          <a:xfrm>
            <a:off x="998491" y="2194512"/>
            <a:ext cx="1176059" cy="646331"/>
          </a:xfrm>
          <a:prstGeom prst="rect">
            <a:avLst/>
          </a:prstGeom>
        </p:spPr>
      </p:pic>
      <p:pic>
        <p:nvPicPr>
          <p:cNvPr id="16" name="Picture 16" descr="DNSimple Reviews 2023: Details, Pricing, &amp; Features | G2">
            <a:extLst>
              <a:ext uri="{FF2B5EF4-FFF2-40B4-BE49-F238E27FC236}">
                <a16:creationId xmlns:a16="http://schemas.microsoft.com/office/drawing/2014/main" id="{82393561-58CA-56A6-FB7D-30A953BDEC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196" b="28732"/>
          <a:stretch/>
        </p:blipFill>
        <p:spPr bwMode="auto">
          <a:xfrm>
            <a:off x="2878911" y="2139783"/>
            <a:ext cx="1877147" cy="484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Spark Program_Startup_HUAWEI CLOUD">
            <a:extLst>
              <a:ext uri="{FF2B5EF4-FFF2-40B4-BE49-F238E27FC236}">
                <a16:creationId xmlns:a16="http://schemas.microsoft.com/office/drawing/2014/main" id="{21321555-5E14-7900-4406-295D8EED08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019" y="3017306"/>
            <a:ext cx="2746587" cy="547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Squarespace Enters Definitive Agreement to Acquire Google Domains Assets">
            <a:extLst>
              <a:ext uri="{FF2B5EF4-FFF2-40B4-BE49-F238E27FC236}">
                <a16:creationId xmlns:a16="http://schemas.microsoft.com/office/drawing/2014/main" id="{A8EB540B-6757-C5E6-2A53-7FBB5E0BD6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60" t="35833" r="6348" b="35434"/>
          <a:stretch/>
        </p:blipFill>
        <p:spPr bwMode="auto">
          <a:xfrm>
            <a:off x="6584449" y="4577940"/>
            <a:ext cx="2576945" cy="4433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ComLaude – Corporate Domain Name Management">
            <a:extLst>
              <a:ext uri="{FF2B5EF4-FFF2-40B4-BE49-F238E27FC236}">
                <a16:creationId xmlns:a16="http://schemas.microsoft.com/office/drawing/2014/main" id="{380F44DF-4A8C-91B2-8D7A-7FE52D71F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1279" y="5850501"/>
            <a:ext cx="2576945" cy="445457"/>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descr="图片包含 图标&#10;&#10;描述已自动生成">
            <a:extLst>
              <a:ext uri="{FF2B5EF4-FFF2-40B4-BE49-F238E27FC236}">
                <a16:creationId xmlns:a16="http://schemas.microsoft.com/office/drawing/2014/main" id="{9BE252F5-A15B-8CFE-451F-6DA7931C7135}"/>
              </a:ext>
            </a:extLst>
          </p:cNvPr>
          <p:cNvPicPr>
            <a:picLocks noChangeAspect="1"/>
          </p:cNvPicPr>
          <p:nvPr/>
        </p:nvPicPr>
        <p:blipFill>
          <a:blip r:embed="rId9"/>
          <a:stretch>
            <a:fillRect/>
          </a:stretch>
        </p:blipFill>
        <p:spPr>
          <a:xfrm>
            <a:off x="4959429" y="5157444"/>
            <a:ext cx="1404296" cy="544301"/>
          </a:xfrm>
          <a:prstGeom prst="rect">
            <a:avLst/>
          </a:prstGeom>
        </p:spPr>
      </p:pic>
      <p:pic>
        <p:nvPicPr>
          <p:cNvPr id="21" name="Picture 28">
            <a:extLst>
              <a:ext uri="{FF2B5EF4-FFF2-40B4-BE49-F238E27FC236}">
                <a16:creationId xmlns:a16="http://schemas.microsoft.com/office/drawing/2014/main" id="{ECE29981-2DA6-C673-7C23-CAD31983ED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9751" y="5207650"/>
            <a:ext cx="3247973" cy="4438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0" descr="保時捷- 維基百科，自由的百科全書">
            <a:extLst>
              <a:ext uri="{FF2B5EF4-FFF2-40B4-BE49-F238E27FC236}">
                <a16:creationId xmlns:a16="http://schemas.microsoft.com/office/drawing/2014/main" id="{DC9BA270-F4B4-F0B3-23F5-9D7995FC10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5732" y="5372792"/>
            <a:ext cx="1508088" cy="7782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2" descr="Canon Taiwan">
            <a:extLst>
              <a:ext uri="{FF2B5EF4-FFF2-40B4-BE49-F238E27FC236}">
                <a16:creationId xmlns:a16="http://schemas.microsoft.com/office/drawing/2014/main" id="{63800D69-B673-0477-F0C9-7E56DF5E885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412" t="34244" r="13797" b="44635"/>
          <a:stretch/>
        </p:blipFill>
        <p:spPr bwMode="auto">
          <a:xfrm>
            <a:off x="1286568" y="5342156"/>
            <a:ext cx="1775963" cy="5083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6" descr="Nike Logo and symbol, meaning, history, PNG, brand">
            <a:extLst>
              <a:ext uri="{FF2B5EF4-FFF2-40B4-BE49-F238E27FC236}">
                <a16:creationId xmlns:a16="http://schemas.microsoft.com/office/drawing/2014/main" id="{31B5E702-7243-9C05-DD44-25BFED12CEA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42406" y="5759877"/>
            <a:ext cx="1237975" cy="6932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4" descr="Information security specialist for company within cyber security | Zacco  Digital Trust">
            <a:extLst>
              <a:ext uri="{FF2B5EF4-FFF2-40B4-BE49-F238E27FC236}">
                <a16:creationId xmlns:a16="http://schemas.microsoft.com/office/drawing/2014/main" id="{4213A837-928A-6522-AB21-6E609A49C46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4836" y="4686016"/>
            <a:ext cx="1921164" cy="4046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8" descr="SSL Certificates &amp; Certificate Lifecycle Management Solutions | Sectigo®  Official">
            <a:extLst>
              <a:ext uri="{FF2B5EF4-FFF2-40B4-BE49-F238E27FC236}">
                <a16:creationId xmlns:a16="http://schemas.microsoft.com/office/drawing/2014/main" id="{A9009720-CEFF-D708-20FE-407A199B4B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3960" y="4640476"/>
            <a:ext cx="2362427" cy="48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3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86F3D24-ED50-0D1D-3AAC-91385F6000E7}"/>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9A449E36-61FE-9CF7-AF3E-C6BB982E0C0F}"/>
              </a:ext>
            </a:extLst>
          </p:cNvPr>
          <p:cNvSpPr>
            <a:spLocks noGrp="1"/>
          </p:cNvSpPr>
          <p:nvPr>
            <p:ph type="sldNum" sz="quarter" idx="12"/>
          </p:nvPr>
        </p:nvSpPr>
        <p:spPr/>
        <p:txBody>
          <a:bodyPr/>
          <a:lstStyle/>
          <a:p>
            <a:fld id="{43AC9BEC-A85D-4BD7-A41B-1F6051B09B6B}" type="slidenum">
              <a:rPr lang="zh-CN" altLang="en-US" smtClean="0"/>
              <a:t>21</a:t>
            </a:fld>
            <a:endParaRPr lang="zh-CN" altLang="en-US"/>
          </a:p>
        </p:txBody>
      </p:sp>
      <p:sp>
        <p:nvSpPr>
          <p:cNvPr id="6" name="文本框 5">
            <a:extLst>
              <a:ext uri="{FF2B5EF4-FFF2-40B4-BE49-F238E27FC236}">
                <a16:creationId xmlns:a16="http://schemas.microsoft.com/office/drawing/2014/main" id="{62BF0E70-2716-18F3-4ED0-D8D2C6456D12}"/>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Disclosure &amp; Mitigation</a:t>
            </a:r>
          </a:p>
        </p:txBody>
      </p:sp>
      <p:sp>
        <p:nvSpPr>
          <p:cNvPr id="7" name="Rectangle 14">
            <a:extLst>
              <a:ext uri="{FF2B5EF4-FFF2-40B4-BE49-F238E27FC236}">
                <a16:creationId xmlns:a16="http://schemas.microsoft.com/office/drawing/2014/main" id="{F7C5086D-44D3-EDA6-2BDA-26A84A8279D9}"/>
              </a:ext>
            </a:extLst>
          </p:cNvPr>
          <p:cNvSpPr/>
          <p:nvPr/>
        </p:nvSpPr>
        <p:spPr>
          <a:xfrm>
            <a:off x="588888" y="941577"/>
            <a:ext cx="8898012" cy="116854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spcAft>
                <a:spcPts val="600"/>
              </a:spcAft>
              <a:buFont typeface="Wingdings" pitchFamily="2" charset="2"/>
              <a:buChar char="v"/>
            </a:pPr>
            <a:r>
              <a:rPr lang="en-US" altLang="zh-CN" sz="3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Disclosure</a:t>
            </a: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742950" lvl="1" indent="-285750">
              <a:buFont typeface="Wingdings" pitchFamily="2" charset="2"/>
              <a:buChar char="v"/>
            </a:pPr>
            <a:endParaRPr lang="en-US" altLang="zh-CN"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buFont typeface="Wingdings" pitchFamily="2" charset="2"/>
              <a:buChar char="v"/>
            </a:pPr>
            <a:endPar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200000"/>
              </a:lnSpc>
              <a:buFont typeface="Wingdings" pitchFamily="2" charset="2"/>
              <a:buChar char="v"/>
            </a:pPr>
            <a:endPar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4ED3D20B-773B-DFF9-4ABD-467C891442D1}"/>
              </a:ext>
            </a:extLst>
          </p:cNvPr>
          <p:cNvSpPr txBox="1"/>
          <p:nvPr/>
        </p:nvSpPr>
        <p:spPr>
          <a:xfrm>
            <a:off x="952500" y="1953820"/>
            <a:ext cx="1028700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Some providers have confirmed and fixed the issues, like NSONE</a:t>
            </a:r>
            <a:endParaRPr lang="en-US" altLang="zh-CN" sz="2400" b="1"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3" name="文本框 2">
            <a:extLst>
              <a:ext uri="{FF2B5EF4-FFF2-40B4-BE49-F238E27FC236}">
                <a16:creationId xmlns:a16="http://schemas.microsoft.com/office/drawing/2014/main" id="{42674A8E-9D8B-D755-EBB9-D9D724D9246A}"/>
              </a:ext>
            </a:extLst>
          </p:cNvPr>
          <p:cNvSpPr txBox="1"/>
          <p:nvPr/>
        </p:nvSpPr>
        <p:spPr>
          <a:xfrm>
            <a:off x="952500" y="2600227"/>
            <a:ext cx="1040130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McKesson and Nike has confirmed the issue and is working on fix</a:t>
            </a:r>
          </a:p>
        </p:txBody>
      </p:sp>
      <p:sp>
        <p:nvSpPr>
          <p:cNvPr id="9" name="Rectangle 14">
            <a:extLst>
              <a:ext uri="{FF2B5EF4-FFF2-40B4-BE49-F238E27FC236}">
                <a16:creationId xmlns:a16="http://schemas.microsoft.com/office/drawing/2014/main" id="{C2F91CBF-217B-E907-FC32-49D256CD0154}"/>
              </a:ext>
            </a:extLst>
          </p:cNvPr>
          <p:cNvSpPr/>
          <p:nvPr/>
        </p:nvSpPr>
        <p:spPr>
          <a:xfrm>
            <a:off x="588888" y="2948190"/>
            <a:ext cx="8898012" cy="803225"/>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spcAft>
                <a:spcPts val="600"/>
              </a:spcAft>
              <a:buFont typeface="Wingdings" pitchFamily="2" charset="2"/>
              <a:buChar char="v"/>
            </a:pPr>
            <a:r>
              <a:rPr lang="en-US" altLang="zh-CN" sz="3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Mitigation</a:t>
            </a:r>
            <a:endPar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84EB32A0-C036-277E-60C0-644D616257E0}"/>
              </a:ext>
            </a:extLst>
          </p:cNvPr>
          <p:cNvSpPr txBox="1"/>
          <p:nvPr/>
        </p:nvSpPr>
        <p:spPr>
          <a:xfrm>
            <a:off x="952500" y="3980851"/>
            <a:ext cx="740410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Improve existing NS allocation strategy</a:t>
            </a:r>
          </a:p>
        </p:txBody>
      </p:sp>
      <p:sp>
        <p:nvSpPr>
          <p:cNvPr id="11" name="文本框 10">
            <a:extLst>
              <a:ext uri="{FF2B5EF4-FFF2-40B4-BE49-F238E27FC236}">
                <a16:creationId xmlns:a16="http://schemas.microsoft.com/office/drawing/2014/main" id="{AA8F85FB-61FF-F619-E227-992E50A96D13}"/>
              </a:ext>
            </a:extLst>
          </p:cNvPr>
          <p:cNvSpPr txBox="1"/>
          <p:nvPr/>
        </p:nvSpPr>
        <p:spPr>
          <a:xfrm>
            <a:off x="952500" y="4559765"/>
            <a:ext cx="765810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Implementing discontinuation constraints</a:t>
            </a:r>
          </a:p>
        </p:txBody>
      </p:sp>
      <p:sp>
        <p:nvSpPr>
          <p:cNvPr id="12" name="文本框 11">
            <a:extLst>
              <a:ext uri="{FF2B5EF4-FFF2-40B4-BE49-F238E27FC236}">
                <a16:creationId xmlns:a16="http://schemas.microsoft.com/office/drawing/2014/main" id="{6B07E268-8510-C947-DA94-51AF347EAA0C}"/>
              </a:ext>
            </a:extLst>
          </p:cNvPr>
          <p:cNvSpPr txBox="1"/>
          <p:nvPr/>
        </p:nvSpPr>
        <p:spPr>
          <a:xfrm>
            <a:off x="952500" y="5138679"/>
            <a:ext cx="786130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Maintaining a global status of domain hosting</a:t>
            </a:r>
          </a:p>
        </p:txBody>
      </p:sp>
      <p:sp>
        <p:nvSpPr>
          <p:cNvPr id="13" name="文本框 12">
            <a:extLst>
              <a:ext uri="{FF2B5EF4-FFF2-40B4-BE49-F238E27FC236}">
                <a16:creationId xmlns:a16="http://schemas.microsoft.com/office/drawing/2014/main" id="{D649A8A2-943E-3229-8CD8-1B667B3ED48D}"/>
              </a:ext>
            </a:extLst>
          </p:cNvPr>
          <p:cNvSpPr txBox="1"/>
          <p:nvPr/>
        </p:nvSpPr>
        <p:spPr>
          <a:xfrm>
            <a:off x="952500" y="5717592"/>
            <a:ext cx="10071100" cy="461665"/>
          </a:xfrm>
          <a:prstGeom prst="rect">
            <a:avLst/>
          </a:prstGeom>
          <a:noFill/>
        </p:spPr>
        <p:txBody>
          <a:bodyPr wrap="square">
            <a:spAutoFit/>
          </a:bodyPr>
          <a:lstStyle/>
          <a:p>
            <a:pPr marL="285750" indent="-285750">
              <a:buFont typeface="Wingdings" panose="05000000000000000000" pitchFamily="2" charset="2"/>
              <a:buChar char="p"/>
            </a:pPr>
            <a:r>
              <a:rPr lang="en-US" altLang="zh-CN" sz="2400" dirty="0">
                <a:latin typeface="微软雅黑" panose="020B0503020204020204" pitchFamily="34" charset="-122"/>
                <a:ea typeface="微软雅黑" panose="020B0503020204020204" pitchFamily="34" charset="-122"/>
                <a:cs typeface="ADLaM Display" panose="02010000000000000000" pitchFamily="2" charset="0"/>
              </a:rPr>
              <a:t> Performing domain ownership verification by other information</a:t>
            </a:r>
          </a:p>
        </p:txBody>
      </p:sp>
    </p:spTree>
    <p:extLst>
      <p:ext uri="{BB962C8B-B14F-4D97-AF65-F5344CB8AC3E}">
        <p14:creationId xmlns:p14="http://schemas.microsoft.com/office/powerpoint/2010/main" val="363351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28C8D50-8BC5-5357-2C77-4534B4964B5A}"/>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C698E7E-1C4D-36A2-1CAE-4E2195E95D8E}"/>
              </a:ext>
            </a:extLst>
          </p:cNvPr>
          <p:cNvSpPr>
            <a:spLocks noGrp="1"/>
          </p:cNvSpPr>
          <p:nvPr>
            <p:ph type="sldNum" sz="quarter" idx="12"/>
          </p:nvPr>
        </p:nvSpPr>
        <p:spPr/>
        <p:txBody>
          <a:bodyPr/>
          <a:lstStyle/>
          <a:p>
            <a:fld id="{43AC9BEC-A85D-4BD7-A41B-1F6051B09B6B}" type="slidenum">
              <a:rPr lang="zh-CN" altLang="en-US" smtClean="0"/>
              <a:t>22</a:t>
            </a:fld>
            <a:endParaRPr lang="zh-CN" altLang="en-US"/>
          </a:p>
        </p:txBody>
      </p:sp>
      <p:sp>
        <p:nvSpPr>
          <p:cNvPr id="6" name="文本框 5">
            <a:extLst>
              <a:ext uri="{FF2B5EF4-FFF2-40B4-BE49-F238E27FC236}">
                <a16:creationId xmlns:a16="http://schemas.microsoft.com/office/drawing/2014/main" id="{70C59E17-7E7C-F883-088F-622090EF065D}"/>
              </a:ext>
            </a:extLst>
          </p:cNvPr>
          <p:cNvSpPr txBox="1"/>
          <p:nvPr/>
        </p:nvSpPr>
        <p:spPr>
          <a:xfrm>
            <a:off x="192315" y="195591"/>
            <a:ext cx="10660742" cy="707886"/>
          </a:xfrm>
          <a:prstGeom prst="rect">
            <a:avLst/>
          </a:prstGeom>
          <a:noFill/>
        </p:spPr>
        <p:txBody>
          <a:bodyPr wrap="square">
            <a:spAutoFit/>
          </a:bodyPr>
          <a:lstStyle/>
          <a:p>
            <a:r>
              <a:rPr lang="en-US" altLang="zh-CN" sz="4000" b="1" dirty="0">
                <a:solidFill>
                  <a:schemeClr val="bg1"/>
                </a:solidFill>
                <a:latin typeface="Aptos ExtraBold" panose="020B0004020202020204" pitchFamily="34" charset="0"/>
              </a:rPr>
              <a:t>Conclusion</a:t>
            </a:r>
          </a:p>
        </p:txBody>
      </p:sp>
      <p:sp>
        <p:nvSpPr>
          <p:cNvPr id="13" name="Rectangle 14">
            <a:extLst>
              <a:ext uri="{FF2B5EF4-FFF2-40B4-BE49-F238E27FC236}">
                <a16:creationId xmlns:a16="http://schemas.microsoft.com/office/drawing/2014/main" id="{A84D9D20-99C7-5354-20E6-4FD3675CBAE3}"/>
              </a:ext>
            </a:extLst>
          </p:cNvPr>
          <p:cNvSpPr/>
          <p:nvPr/>
        </p:nvSpPr>
        <p:spPr>
          <a:xfrm>
            <a:off x="243144" y="1337767"/>
            <a:ext cx="10559083" cy="3324217"/>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spcAft>
                <a:spcPts val="600"/>
              </a:spcAft>
              <a:buFont typeface="Wingdings" pitchFamily="2" charset="2"/>
              <a:buChar char="v"/>
            </a:pPr>
            <a:r>
              <a:rPr lang="en-US" altLang="zh-CN" sz="3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New attack surface</a:t>
            </a:r>
          </a:p>
          <a:p>
            <a:pPr marL="742950" lvl="1" indent="-285750">
              <a:buFont typeface="Wingdings" pitchFamily="2" charset="2"/>
              <a:buChar char="v"/>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uncover a new attack surface in the DNS infrastructure: </a:t>
            </a:r>
            <a:r>
              <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shared nameservers infrastructure</a:t>
            </a:r>
            <a:endParaRPr lang="en-US" altLang="zh-CN"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200000"/>
              </a:lnSpc>
              <a:spcAft>
                <a:spcPts val="600"/>
              </a:spcAft>
              <a:buFont typeface="Wingdings" pitchFamily="2" charset="2"/>
              <a:buChar char="v"/>
            </a:pPr>
            <a:r>
              <a:rPr lang="en-US" altLang="zh-CN" sz="32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Novel methodology and findings</a:t>
            </a:r>
          </a:p>
          <a:p>
            <a:pPr marL="742950" lvl="1" indent="-285750">
              <a:spcAft>
                <a:spcPts val="1800"/>
              </a:spcAft>
              <a:buFont typeface="Wingdings" pitchFamily="2" charset="2"/>
              <a:buChar char="v"/>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shared authoritative nameservers are </a:t>
            </a:r>
            <a:r>
              <a:rPr lang="en-US" altLang="zh-CN" sz="200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prevalent</a:t>
            </a:r>
          </a:p>
          <a:p>
            <a:pPr marL="742950" lvl="1" indent="-285750">
              <a:spcAft>
                <a:spcPts val="1800"/>
              </a:spcAft>
              <a:buFont typeface="Wingdings" pitchFamily="2" charset="2"/>
              <a:buChar char="v"/>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a novel approach to discovering shared nameserver threats</a:t>
            </a:r>
          </a:p>
          <a:p>
            <a:pPr marL="742950" lvl="1" indent="-285750">
              <a:spcAft>
                <a:spcPts val="1800"/>
              </a:spcAft>
              <a:buFont typeface="Wingdings" pitchFamily="2" charset="2"/>
              <a:buChar char="v"/>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 demonstrate the risk existing in many DNS hosting provider and enterprises</a:t>
            </a:r>
          </a:p>
          <a:p>
            <a:pPr marL="742950" lvl="1" indent="-285750">
              <a:buFont typeface="Wingdings" pitchFamily="2" charset="2"/>
              <a:buChar char="v"/>
            </a:pP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742950" lvl="1" indent="-285750">
              <a:buFont typeface="Wingdings" pitchFamily="2" charset="2"/>
              <a:buChar char="v"/>
            </a:pPr>
            <a:endParaRPr lang="en-US" altLang="zh-CN" sz="240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buFont typeface="Wingdings" pitchFamily="2" charset="2"/>
              <a:buChar char="v"/>
            </a:pPr>
            <a:endParaRPr lang="en-US" altLang="zh-CN" sz="24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200000"/>
              </a:lnSpc>
              <a:buFont typeface="Wingdings" pitchFamily="2" charset="2"/>
              <a:buChar char="v"/>
            </a:pPr>
            <a:endPar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664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
            <a:extLst>
              <a:ext uri="{FF2B5EF4-FFF2-40B4-BE49-F238E27FC236}">
                <a16:creationId xmlns:a16="http://schemas.microsoft.com/office/drawing/2014/main" id="{80BA18EE-045C-BE1B-5050-DC9702491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177" y="5530850"/>
            <a:ext cx="8334375" cy="119062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66C1DC6A-B3BB-7377-12A7-C5E52C16050F}"/>
              </a:ext>
            </a:extLst>
          </p:cNvPr>
          <p:cNvSpPr txBox="1"/>
          <p:nvPr/>
        </p:nvSpPr>
        <p:spPr>
          <a:xfrm>
            <a:off x="1807026" y="1370698"/>
            <a:ext cx="8577944" cy="1938992"/>
          </a:xfrm>
          <a:prstGeom prst="rect">
            <a:avLst/>
          </a:prstGeom>
          <a:noFill/>
        </p:spPr>
        <p:txBody>
          <a:bodyPr wrap="square">
            <a:spAutoFit/>
          </a:bodyPr>
          <a:lstStyle/>
          <a:p>
            <a:pPr algn="ctr"/>
            <a:r>
              <a:rPr lang="zh-CN" altLang="en-US" sz="6000" dirty="0">
                <a:latin typeface="Aptos ExtraBold" panose="020B0004020202020204" pitchFamily="34" charset="0"/>
              </a:rPr>
              <a:t>Thanks for listening!</a:t>
            </a:r>
            <a:endParaRPr lang="en-US" altLang="zh-CN" sz="6000" dirty="0">
              <a:latin typeface="Aptos ExtraBold" panose="020B0004020202020204" pitchFamily="34" charset="0"/>
            </a:endParaRPr>
          </a:p>
          <a:p>
            <a:pPr algn="ctr"/>
            <a:r>
              <a:rPr lang="zh-CN" altLang="en-US" sz="6000" dirty="0">
                <a:latin typeface="Aptos ExtraBold" panose="020B0004020202020204" pitchFamily="34" charset="0"/>
              </a:rPr>
              <a:t>Any question?</a:t>
            </a:r>
          </a:p>
        </p:txBody>
      </p:sp>
      <p:sp>
        <p:nvSpPr>
          <p:cNvPr id="6" name="日期占位符 5">
            <a:extLst>
              <a:ext uri="{FF2B5EF4-FFF2-40B4-BE49-F238E27FC236}">
                <a16:creationId xmlns:a16="http://schemas.microsoft.com/office/drawing/2014/main" id="{33CBBE54-46DA-EFE4-7527-F25CF1117119}"/>
              </a:ext>
            </a:extLst>
          </p:cNvPr>
          <p:cNvSpPr>
            <a:spLocks noGrp="1"/>
          </p:cNvSpPr>
          <p:nvPr>
            <p:ph type="dt" sz="half" idx="10"/>
          </p:nvPr>
        </p:nvSpPr>
        <p:spPr>
          <a:xfrm>
            <a:off x="838200" y="6356350"/>
            <a:ext cx="2743200" cy="365125"/>
          </a:xfrm>
        </p:spPr>
        <p:txBody>
          <a:bodyPr/>
          <a:lstStyle/>
          <a:p>
            <a:fld id="{46EA106E-85B1-4138-BEDF-D720CE92CF27}" type="datetime1">
              <a:rPr lang="zh-CN" altLang="en-US" smtClean="0"/>
              <a:t>2024/10/8</a:t>
            </a:fld>
            <a:endParaRPr lang="zh-CN" altLang="en-US"/>
          </a:p>
        </p:txBody>
      </p:sp>
      <p:sp>
        <p:nvSpPr>
          <p:cNvPr id="7" name="灯片编号占位符 6">
            <a:extLst>
              <a:ext uri="{FF2B5EF4-FFF2-40B4-BE49-F238E27FC236}">
                <a16:creationId xmlns:a16="http://schemas.microsoft.com/office/drawing/2014/main" id="{F2C383E3-875C-0D47-E3BE-C0E9B1958FAF}"/>
              </a:ext>
            </a:extLst>
          </p:cNvPr>
          <p:cNvSpPr>
            <a:spLocks noGrp="1"/>
          </p:cNvSpPr>
          <p:nvPr>
            <p:ph type="sldNum" sz="quarter" idx="12"/>
          </p:nvPr>
        </p:nvSpPr>
        <p:spPr/>
        <p:txBody>
          <a:bodyPr/>
          <a:lstStyle/>
          <a:p>
            <a:fld id="{43AC9BEC-A85D-4BD7-A41B-1F6051B09B6B}" type="slidenum">
              <a:rPr lang="zh-CN" altLang="en-US" smtClean="0"/>
              <a:t>23</a:t>
            </a:fld>
            <a:endParaRPr lang="zh-CN" altLang="en-US"/>
          </a:p>
        </p:txBody>
      </p:sp>
      <p:sp>
        <p:nvSpPr>
          <p:cNvPr id="8" name="文本框 7">
            <a:extLst>
              <a:ext uri="{FF2B5EF4-FFF2-40B4-BE49-F238E27FC236}">
                <a16:creationId xmlns:a16="http://schemas.microsoft.com/office/drawing/2014/main" id="{B4064D7D-5949-9BE2-A8A6-8ECEA00A8FBA}"/>
              </a:ext>
            </a:extLst>
          </p:cNvPr>
          <p:cNvSpPr txBox="1"/>
          <p:nvPr/>
        </p:nvSpPr>
        <p:spPr>
          <a:xfrm>
            <a:off x="5043506" y="3444427"/>
            <a:ext cx="2104984" cy="461665"/>
          </a:xfrm>
          <a:prstGeom prst="rect">
            <a:avLst/>
          </a:prstGeom>
          <a:noFill/>
        </p:spPr>
        <p:txBody>
          <a:bodyPr wrap="square">
            <a:spAutoFit/>
          </a:bodyPr>
          <a:lstStyle/>
          <a:p>
            <a:r>
              <a:rPr lang="it-IT" altLang="zh-CN" sz="2400" b="0" i="0" dirty="0">
                <a:solidFill>
                  <a:srgbClr val="212529"/>
                </a:solidFill>
                <a:effectLst/>
                <a:highlight>
                  <a:srgbClr val="FFFFFF"/>
                </a:highlight>
                <a:latin typeface="微软雅黑" panose="020B0503020204020204" pitchFamily="34" charset="-122"/>
                <a:ea typeface="微软雅黑" panose="020B0503020204020204" pitchFamily="34" charset="-122"/>
              </a:rPr>
              <a:t>Yunyi Zhang</a:t>
            </a:r>
            <a:endParaRPr lang="zh-CN" altLang="en-US" sz="2400" dirty="0">
              <a:latin typeface="微软雅黑" panose="020B0503020204020204" pitchFamily="34" charset="-122"/>
              <a:ea typeface="微软雅黑" panose="020B0503020204020204" pitchFamily="34" charset="-122"/>
            </a:endParaRPr>
          </a:p>
        </p:txBody>
      </p:sp>
      <p:pic>
        <p:nvPicPr>
          <p:cNvPr id="9" name="Picture 2" descr="Download Tsinghua University (Qinghua, THU) Logo in SVG Vector or PNG File  Format - Logo.wine">
            <a:extLst>
              <a:ext uri="{FF2B5EF4-FFF2-40B4-BE49-F238E27FC236}">
                <a16:creationId xmlns:a16="http://schemas.microsoft.com/office/drawing/2014/main" id="{1DBFE3B2-B3D2-E318-4213-B9DB838CA6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76" t="29910" r="10070" b="29910"/>
          <a:stretch/>
        </p:blipFill>
        <p:spPr bwMode="auto">
          <a:xfrm>
            <a:off x="6462283" y="4672424"/>
            <a:ext cx="2232393" cy="755461"/>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文本&#10;&#10;描述已自动生成">
            <a:extLst>
              <a:ext uri="{FF2B5EF4-FFF2-40B4-BE49-F238E27FC236}">
                <a16:creationId xmlns:a16="http://schemas.microsoft.com/office/drawing/2014/main" id="{A61A4165-8674-A50E-E8B4-20FBC976AD85}"/>
              </a:ext>
            </a:extLst>
          </p:cNvPr>
          <p:cNvPicPr>
            <a:picLocks noChangeAspect="1"/>
          </p:cNvPicPr>
          <p:nvPr/>
        </p:nvPicPr>
        <p:blipFill rotWithShape="1">
          <a:blip r:embed="rId5"/>
          <a:srcRect l="8350" t="55771" r="12508" b="18844"/>
          <a:stretch/>
        </p:blipFill>
        <p:spPr>
          <a:xfrm>
            <a:off x="3595406" y="4680651"/>
            <a:ext cx="2355272" cy="755461"/>
          </a:xfrm>
          <a:prstGeom prst="rect">
            <a:avLst/>
          </a:prstGeom>
        </p:spPr>
      </p:pic>
      <p:sp>
        <p:nvSpPr>
          <p:cNvPr id="2" name="文本框 1">
            <a:extLst>
              <a:ext uri="{FF2B5EF4-FFF2-40B4-BE49-F238E27FC236}">
                <a16:creationId xmlns:a16="http://schemas.microsoft.com/office/drawing/2014/main" id="{A267DB69-3F19-6B7D-D416-159BA1C5B958}"/>
              </a:ext>
            </a:extLst>
          </p:cNvPr>
          <p:cNvSpPr txBox="1"/>
          <p:nvPr/>
        </p:nvSpPr>
        <p:spPr>
          <a:xfrm>
            <a:off x="3884596" y="3944732"/>
            <a:ext cx="6097604" cy="461665"/>
          </a:xfrm>
          <a:prstGeom prst="rect">
            <a:avLst/>
          </a:prstGeom>
          <a:noFill/>
        </p:spPr>
        <p:txBody>
          <a:bodyPr wrap="square">
            <a:spAutoFit/>
          </a:bodyPr>
          <a:lstStyle/>
          <a:p>
            <a:r>
              <a:rPr lang="it-IT" altLang="zh-CN" sz="2400" b="0" i="0" dirty="0">
                <a:solidFill>
                  <a:srgbClr val="212529"/>
                </a:solidFill>
                <a:effectLst/>
                <a:highlight>
                  <a:srgbClr val="FFFFFF"/>
                </a:highlight>
                <a:latin typeface="微软雅黑" panose="020B0503020204020204" pitchFamily="34" charset="-122"/>
                <a:ea typeface="微软雅黑" panose="020B0503020204020204" pitchFamily="34" charset="-122"/>
              </a:rPr>
              <a:t>E</a:t>
            </a:r>
            <a:r>
              <a:rPr lang="en-US" altLang="zh-CN" sz="2400" b="0" i="0" dirty="0">
                <a:solidFill>
                  <a:srgbClr val="212529"/>
                </a:solidFill>
                <a:effectLst/>
                <a:highlight>
                  <a:srgbClr val="FFFFFF"/>
                </a:highlight>
                <a:latin typeface="微软雅黑" panose="020B0503020204020204" pitchFamily="34" charset="-122"/>
                <a:ea typeface="微软雅黑" panose="020B0503020204020204" pitchFamily="34" charset="-122"/>
              </a:rPr>
              <a:t>mail: zhangyyzyy@nudt.edu.cn</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533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3</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9567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sp>
        <p:nvSpPr>
          <p:cNvPr id="3" name="Rectangle 14">
            <a:extLst>
              <a:ext uri="{FF2B5EF4-FFF2-40B4-BE49-F238E27FC236}">
                <a16:creationId xmlns:a16="http://schemas.microsoft.com/office/drawing/2014/main" id="{8AFC8E58-CF40-6901-E511-BBCD07B5EDF5}"/>
              </a:ext>
            </a:extLst>
          </p:cNvPr>
          <p:cNvSpPr/>
          <p:nvPr/>
        </p:nvSpPr>
        <p:spPr>
          <a:xfrm>
            <a:off x="684055" y="1351376"/>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What is the </a:t>
            </a:r>
            <a:r>
              <a:rPr lang="en-US" altLang="zh-CN" sz="2800" b="1" dirty="0" err="1">
                <a:solidFill>
                  <a:schemeClr val="tx1"/>
                </a:solidFill>
                <a:latin typeface="Arial" panose="020B0604020202020204" pitchFamily="34" charset="0"/>
                <a:ea typeface="微软雅黑" panose="020B0503020204020204" pitchFamily="34" charset="-122"/>
                <a:cs typeface="Arial" panose="020B0604020202020204" pitchFamily="34" charset="0"/>
              </a:rPr>
              <a:t>XDAuth</a:t>
            </a: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attack</a:t>
            </a:r>
          </a:p>
        </p:txBody>
      </p:sp>
      <p:sp>
        <p:nvSpPr>
          <p:cNvPr id="6" name="文本框 5">
            <a:extLst>
              <a:ext uri="{FF2B5EF4-FFF2-40B4-BE49-F238E27FC236}">
                <a16:creationId xmlns:a16="http://schemas.microsoft.com/office/drawing/2014/main" id="{EB193EE4-5F0D-35E6-9C59-464965BEBAA5}"/>
              </a:ext>
            </a:extLst>
          </p:cNvPr>
          <p:cNvSpPr txBox="1"/>
          <p:nvPr/>
        </p:nvSpPr>
        <p:spPr>
          <a:xfrm>
            <a:off x="1080316" y="2264336"/>
            <a:ext cx="7530284" cy="400110"/>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A new practical and powerful domain hijacking attack</a:t>
            </a:r>
          </a:p>
        </p:txBody>
      </p:sp>
      <p:sp>
        <p:nvSpPr>
          <p:cNvPr id="8" name="文本框 7">
            <a:extLst>
              <a:ext uri="{FF2B5EF4-FFF2-40B4-BE49-F238E27FC236}">
                <a16:creationId xmlns:a16="http://schemas.microsoft.com/office/drawing/2014/main" id="{4DF57E2F-227E-FB40-950D-2CFE2E628601}"/>
              </a:ext>
            </a:extLst>
          </p:cNvPr>
          <p:cNvSpPr txBox="1"/>
          <p:nvPr/>
        </p:nvSpPr>
        <p:spPr>
          <a:xfrm>
            <a:off x="1080316" y="3240884"/>
            <a:ext cx="7701077" cy="400110"/>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Exploiting authoritative nameserver infrastructure flaws</a:t>
            </a:r>
          </a:p>
        </p:txBody>
      </p:sp>
      <p:pic>
        <p:nvPicPr>
          <p:cNvPr id="92" name="图片 91">
            <a:extLst>
              <a:ext uri="{FF2B5EF4-FFF2-40B4-BE49-F238E27FC236}">
                <a16:creationId xmlns:a16="http://schemas.microsoft.com/office/drawing/2014/main" id="{9BC42AB4-952C-908C-1777-8B10B9F8BB0C}"/>
              </a:ext>
            </a:extLst>
          </p:cNvPr>
          <p:cNvPicPr>
            <a:picLocks noChangeAspect="1"/>
          </p:cNvPicPr>
          <p:nvPr/>
        </p:nvPicPr>
        <p:blipFill>
          <a:blip r:embed="rId3"/>
          <a:stretch>
            <a:fillRect/>
          </a:stretch>
        </p:blipFill>
        <p:spPr>
          <a:xfrm>
            <a:off x="2724667" y="4533431"/>
            <a:ext cx="2602878" cy="2063047"/>
          </a:xfrm>
          <a:prstGeom prst="rect">
            <a:avLst/>
          </a:prstGeom>
        </p:spPr>
      </p:pic>
      <p:sp>
        <p:nvSpPr>
          <p:cNvPr id="117" name="文本框 116">
            <a:extLst>
              <a:ext uri="{FF2B5EF4-FFF2-40B4-BE49-F238E27FC236}">
                <a16:creationId xmlns:a16="http://schemas.microsoft.com/office/drawing/2014/main" id="{CB44E656-34B3-BC55-5D21-8E5BFC19CF60}"/>
              </a:ext>
            </a:extLst>
          </p:cNvPr>
          <p:cNvSpPr txBox="1"/>
          <p:nvPr/>
        </p:nvSpPr>
        <p:spPr>
          <a:xfrm>
            <a:off x="1316800" y="2735393"/>
            <a:ext cx="6983746"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break the authoritative boundaries of the domain</a:t>
            </a:r>
          </a:p>
        </p:txBody>
      </p:sp>
      <p:sp>
        <p:nvSpPr>
          <p:cNvPr id="119" name="文本框 118">
            <a:extLst>
              <a:ext uri="{FF2B5EF4-FFF2-40B4-BE49-F238E27FC236}">
                <a16:creationId xmlns:a16="http://schemas.microsoft.com/office/drawing/2014/main" id="{52E51A9C-88CF-D7A0-0695-4FF38963EE58}"/>
              </a:ext>
            </a:extLst>
          </p:cNvPr>
          <p:cNvSpPr txBox="1"/>
          <p:nvPr/>
        </p:nvSpPr>
        <p:spPr>
          <a:xfrm>
            <a:off x="1316800" y="3703534"/>
            <a:ext cx="6983746"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shared nameserver lacking data isolation</a:t>
            </a:r>
          </a:p>
        </p:txBody>
      </p:sp>
      <p:sp>
        <p:nvSpPr>
          <p:cNvPr id="120" name="矩形: 圆角 119">
            <a:extLst>
              <a:ext uri="{FF2B5EF4-FFF2-40B4-BE49-F238E27FC236}">
                <a16:creationId xmlns:a16="http://schemas.microsoft.com/office/drawing/2014/main" id="{08E281FC-1BCA-C450-6D8E-ABDD970DC9F8}"/>
              </a:ext>
            </a:extLst>
          </p:cNvPr>
          <p:cNvSpPr/>
          <p:nvPr/>
        </p:nvSpPr>
        <p:spPr>
          <a:xfrm>
            <a:off x="1203152" y="5479883"/>
            <a:ext cx="1244607" cy="465557"/>
          </a:xfrm>
          <a:prstGeom prst="roundRect">
            <a:avLst/>
          </a:prstGeom>
          <a:solidFill>
            <a:schemeClr val="accent2">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Stale NS</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256982AD-8A5B-C23E-71CA-0CD83E816C2A}"/>
              </a:ext>
            </a:extLst>
          </p:cNvPr>
          <p:cNvSpPr txBox="1"/>
          <p:nvPr/>
        </p:nvSpPr>
        <p:spPr>
          <a:xfrm>
            <a:off x="1080315" y="4065810"/>
            <a:ext cx="7701077" cy="400110"/>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Published in </a:t>
            </a:r>
            <a:r>
              <a:rPr lang="en-US" altLang="zh-CN" sz="2000" b="1" dirty="0">
                <a:latin typeface="微软雅黑" panose="020B0503020204020204" pitchFamily="34" charset="-122"/>
                <a:ea typeface="微软雅黑" panose="020B0503020204020204" pitchFamily="34" charset="-122"/>
                <a:cs typeface="ADLaM Display" panose="02010000000000000000" pitchFamily="2" charset="0"/>
              </a:rPr>
              <a:t>USENIX  Security 2024</a:t>
            </a:r>
          </a:p>
        </p:txBody>
      </p:sp>
    </p:spTree>
    <p:extLst>
      <p:ext uri="{BB962C8B-B14F-4D97-AF65-F5344CB8AC3E}">
        <p14:creationId xmlns:p14="http://schemas.microsoft.com/office/powerpoint/2010/main" val="189752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4</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9694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pic>
        <p:nvPicPr>
          <p:cNvPr id="92" name="图片 91">
            <a:extLst>
              <a:ext uri="{FF2B5EF4-FFF2-40B4-BE49-F238E27FC236}">
                <a16:creationId xmlns:a16="http://schemas.microsoft.com/office/drawing/2014/main" id="{9BC42AB4-952C-908C-1777-8B10B9F8BB0C}"/>
              </a:ext>
            </a:extLst>
          </p:cNvPr>
          <p:cNvPicPr>
            <a:picLocks noChangeAspect="1"/>
          </p:cNvPicPr>
          <p:nvPr/>
        </p:nvPicPr>
        <p:blipFill>
          <a:blip r:embed="rId3"/>
          <a:stretch>
            <a:fillRect/>
          </a:stretch>
        </p:blipFill>
        <p:spPr>
          <a:xfrm>
            <a:off x="2724667" y="4533431"/>
            <a:ext cx="2602878" cy="2063047"/>
          </a:xfrm>
          <a:prstGeom prst="rect">
            <a:avLst/>
          </a:prstGeom>
        </p:spPr>
      </p:pic>
      <p:pic>
        <p:nvPicPr>
          <p:cNvPr id="116" name="图片 115">
            <a:extLst>
              <a:ext uri="{FF2B5EF4-FFF2-40B4-BE49-F238E27FC236}">
                <a16:creationId xmlns:a16="http://schemas.microsoft.com/office/drawing/2014/main" id="{23B1A362-0246-D750-6389-F6FD38B48524}"/>
              </a:ext>
            </a:extLst>
          </p:cNvPr>
          <p:cNvPicPr>
            <a:picLocks noChangeAspect="1"/>
          </p:cNvPicPr>
          <p:nvPr/>
        </p:nvPicPr>
        <p:blipFill>
          <a:blip r:embed="rId4"/>
          <a:stretch>
            <a:fillRect/>
          </a:stretch>
        </p:blipFill>
        <p:spPr>
          <a:xfrm>
            <a:off x="7503296" y="4509783"/>
            <a:ext cx="3275212" cy="2240373"/>
          </a:xfrm>
          <a:prstGeom prst="rect">
            <a:avLst/>
          </a:prstGeom>
        </p:spPr>
      </p:pic>
      <p:sp>
        <p:nvSpPr>
          <p:cNvPr id="120" name="矩形: 圆角 119">
            <a:extLst>
              <a:ext uri="{FF2B5EF4-FFF2-40B4-BE49-F238E27FC236}">
                <a16:creationId xmlns:a16="http://schemas.microsoft.com/office/drawing/2014/main" id="{08E281FC-1BCA-C450-6D8E-ABDD970DC9F8}"/>
              </a:ext>
            </a:extLst>
          </p:cNvPr>
          <p:cNvSpPr/>
          <p:nvPr/>
        </p:nvSpPr>
        <p:spPr>
          <a:xfrm>
            <a:off x="1203152" y="5479883"/>
            <a:ext cx="1244607" cy="465557"/>
          </a:xfrm>
          <a:prstGeom prst="roundRect">
            <a:avLst/>
          </a:prstGeom>
          <a:solidFill>
            <a:schemeClr val="accent2">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Stale NS</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21" name="矩形: 圆角 120">
            <a:extLst>
              <a:ext uri="{FF2B5EF4-FFF2-40B4-BE49-F238E27FC236}">
                <a16:creationId xmlns:a16="http://schemas.microsoft.com/office/drawing/2014/main" id="{11FA18EB-0E2A-11A0-73F2-C9EB9BEE6DDB}"/>
              </a:ext>
            </a:extLst>
          </p:cNvPr>
          <p:cNvSpPr/>
          <p:nvPr/>
        </p:nvSpPr>
        <p:spPr>
          <a:xfrm>
            <a:off x="6112018" y="5479883"/>
            <a:ext cx="1166158" cy="465557"/>
          </a:xfrm>
          <a:prstGeom prst="roundRect">
            <a:avLst/>
          </a:prstGeom>
          <a:solidFill>
            <a:schemeClr val="accent2">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err="1">
                <a:solidFill>
                  <a:schemeClr val="tx1"/>
                </a:solidFill>
                <a:latin typeface="微软雅黑" panose="020B0503020204020204" pitchFamily="34" charset="-122"/>
                <a:ea typeface="微软雅黑" panose="020B0503020204020204" pitchFamily="34" charset="-122"/>
              </a:rPr>
              <a:t>XDAuth</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Rectangle 14">
            <a:extLst>
              <a:ext uri="{FF2B5EF4-FFF2-40B4-BE49-F238E27FC236}">
                <a16:creationId xmlns:a16="http://schemas.microsoft.com/office/drawing/2014/main" id="{63AE4619-32AE-C1BB-86B1-0CBC9864F95A}"/>
              </a:ext>
            </a:extLst>
          </p:cNvPr>
          <p:cNvSpPr/>
          <p:nvPr/>
        </p:nvSpPr>
        <p:spPr>
          <a:xfrm>
            <a:off x="684055" y="1313276"/>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What is the </a:t>
            </a:r>
            <a:r>
              <a:rPr lang="en-US" altLang="zh-CN" sz="2800" b="1" dirty="0" err="1">
                <a:solidFill>
                  <a:schemeClr val="tx1"/>
                </a:solidFill>
                <a:latin typeface="Arial" panose="020B0604020202020204" pitchFamily="34" charset="0"/>
                <a:ea typeface="微软雅黑" panose="020B0503020204020204" pitchFamily="34" charset="-122"/>
                <a:cs typeface="Arial" panose="020B0604020202020204" pitchFamily="34" charset="0"/>
              </a:rPr>
              <a:t>XDAuth</a:t>
            </a: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attack</a:t>
            </a:r>
          </a:p>
        </p:txBody>
      </p:sp>
      <p:sp>
        <p:nvSpPr>
          <p:cNvPr id="9" name="文本框 8">
            <a:extLst>
              <a:ext uri="{FF2B5EF4-FFF2-40B4-BE49-F238E27FC236}">
                <a16:creationId xmlns:a16="http://schemas.microsoft.com/office/drawing/2014/main" id="{6724925B-BA02-5071-FC3D-8D003A63E7DF}"/>
              </a:ext>
            </a:extLst>
          </p:cNvPr>
          <p:cNvSpPr txBox="1"/>
          <p:nvPr/>
        </p:nvSpPr>
        <p:spPr>
          <a:xfrm>
            <a:off x="1080316" y="2226236"/>
            <a:ext cx="7530284" cy="400110"/>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A new practical and powerful domain hijacking attack</a:t>
            </a:r>
          </a:p>
        </p:txBody>
      </p:sp>
      <p:sp>
        <p:nvSpPr>
          <p:cNvPr id="10" name="文本框 9">
            <a:extLst>
              <a:ext uri="{FF2B5EF4-FFF2-40B4-BE49-F238E27FC236}">
                <a16:creationId xmlns:a16="http://schemas.microsoft.com/office/drawing/2014/main" id="{D2CABD8D-769F-9472-1875-EAD452D25A05}"/>
              </a:ext>
            </a:extLst>
          </p:cNvPr>
          <p:cNvSpPr txBox="1"/>
          <p:nvPr/>
        </p:nvSpPr>
        <p:spPr>
          <a:xfrm>
            <a:off x="1080316" y="3202784"/>
            <a:ext cx="7701077" cy="400110"/>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Exploiting authoritative nameserver infrastructure flaws</a:t>
            </a:r>
          </a:p>
        </p:txBody>
      </p:sp>
      <p:sp>
        <p:nvSpPr>
          <p:cNvPr id="11" name="文本框 10">
            <a:extLst>
              <a:ext uri="{FF2B5EF4-FFF2-40B4-BE49-F238E27FC236}">
                <a16:creationId xmlns:a16="http://schemas.microsoft.com/office/drawing/2014/main" id="{70EA6AEC-1975-751C-DD91-8FEAE6D125B8}"/>
              </a:ext>
            </a:extLst>
          </p:cNvPr>
          <p:cNvSpPr txBox="1"/>
          <p:nvPr/>
        </p:nvSpPr>
        <p:spPr>
          <a:xfrm>
            <a:off x="1316800" y="2697293"/>
            <a:ext cx="6983746"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break the authoritative boundaries of the domain</a:t>
            </a:r>
          </a:p>
        </p:txBody>
      </p:sp>
      <p:sp>
        <p:nvSpPr>
          <p:cNvPr id="12" name="文本框 11">
            <a:extLst>
              <a:ext uri="{FF2B5EF4-FFF2-40B4-BE49-F238E27FC236}">
                <a16:creationId xmlns:a16="http://schemas.microsoft.com/office/drawing/2014/main" id="{8A78BDA1-3FC9-C103-E493-1DA167908CCC}"/>
              </a:ext>
            </a:extLst>
          </p:cNvPr>
          <p:cNvSpPr txBox="1"/>
          <p:nvPr/>
        </p:nvSpPr>
        <p:spPr>
          <a:xfrm>
            <a:off x="1316800" y="3665434"/>
            <a:ext cx="6983746"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shared nameserver lacking data isolation</a:t>
            </a:r>
          </a:p>
        </p:txBody>
      </p:sp>
      <p:sp>
        <p:nvSpPr>
          <p:cNvPr id="13" name="文本框 12">
            <a:extLst>
              <a:ext uri="{FF2B5EF4-FFF2-40B4-BE49-F238E27FC236}">
                <a16:creationId xmlns:a16="http://schemas.microsoft.com/office/drawing/2014/main" id="{E5B35B03-D68F-2396-2B9D-C459FECE0C19}"/>
              </a:ext>
            </a:extLst>
          </p:cNvPr>
          <p:cNvSpPr txBox="1"/>
          <p:nvPr/>
        </p:nvSpPr>
        <p:spPr>
          <a:xfrm>
            <a:off x="1080315" y="4027710"/>
            <a:ext cx="7701077" cy="400110"/>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Published in </a:t>
            </a:r>
            <a:r>
              <a:rPr lang="en-US" altLang="zh-CN" sz="2000" b="1" dirty="0">
                <a:latin typeface="微软雅黑" panose="020B0503020204020204" pitchFamily="34" charset="-122"/>
                <a:ea typeface="微软雅黑" panose="020B0503020204020204" pitchFamily="34" charset="-122"/>
                <a:cs typeface="ADLaM Display" panose="02010000000000000000" pitchFamily="2" charset="0"/>
              </a:rPr>
              <a:t>USENIX  Security 2024</a:t>
            </a:r>
          </a:p>
        </p:txBody>
      </p:sp>
    </p:spTree>
    <p:extLst>
      <p:ext uri="{BB962C8B-B14F-4D97-AF65-F5344CB8AC3E}">
        <p14:creationId xmlns:p14="http://schemas.microsoft.com/office/powerpoint/2010/main" val="312328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5</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10329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sp>
        <p:nvSpPr>
          <p:cNvPr id="3" name="Rectangle 14">
            <a:extLst>
              <a:ext uri="{FF2B5EF4-FFF2-40B4-BE49-F238E27FC236}">
                <a16:creationId xmlns:a16="http://schemas.microsoft.com/office/drawing/2014/main" id="{8AFC8E58-CF40-6901-E511-BBCD07B5EDF5}"/>
              </a:ext>
            </a:extLst>
          </p:cNvPr>
          <p:cNvSpPr/>
          <p:nvPr/>
        </p:nvSpPr>
        <p:spPr>
          <a:xfrm>
            <a:off x="785785" y="1526592"/>
            <a:ext cx="4645438"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Shared nameserver</a:t>
            </a:r>
          </a:p>
        </p:txBody>
      </p:sp>
      <p:sp>
        <p:nvSpPr>
          <p:cNvPr id="6" name="文本框 5">
            <a:extLst>
              <a:ext uri="{FF2B5EF4-FFF2-40B4-BE49-F238E27FC236}">
                <a16:creationId xmlns:a16="http://schemas.microsoft.com/office/drawing/2014/main" id="{EB193EE4-5F0D-35E6-9C59-464965BEBAA5}"/>
              </a:ext>
            </a:extLst>
          </p:cNvPr>
          <p:cNvSpPr txBox="1"/>
          <p:nvPr/>
        </p:nvSpPr>
        <p:spPr>
          <a:xfrm>
            <a:off x="1182045" y="2439552"/>
            <a:ext cx="5084748" cy="2246769"/>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Different NS domain names rely on the same underlying infrastructure</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Entities: DNS host provider, Registrar, and other enterprises, e.g., BBC, Nike</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pic>
        <p:nvPicPr>
          <p:cNvPr id="36" name="图片 35">
            <a:extLst>
              <a:ext uri="{FF2B5EF4-FFF2-40B4-BE49-F238E27FC236}">
                <a16:creationId xmlns:a16="http://schemas.microsoft.com/office/drawing/2014/main" id="{6AD4421A-9269-840F-CE7E-4DF0D10A056F}"/>
              </a:ext>
            </a:extLst>
          </p:cNvPr>
          <p:cNvPicPr>
            <a:picLocks noChangeAspect="1"/>
          </p:cNvPicPr>
          <p:nvPr/>
        </p:nvPicPr>
        <p:blipFill>
          <a:blip r:embed="rId3"/>
          <a:stretch>
            <a:fillRect/>
          </a:stretch>
        </p:blipFill>
        <p:spPr>
          <a:xfrm>
            <a:off x="6732491" y="1932922"/>
            <a:ext cx="4280093" cy="2597598"/>
          </a:xfrm>
          <a:prstGeom prst="rect">
            <a:avLst/>
          </a:prstGeom>
        </p:spPr>
      </p:pic>
    </p:spTree>
    <p:extLst>
      <p:ext uri="{BB962C8B-B14F-4D97-AF65-F5344CB8AC3E}">
        <p14:creationId xmlns:p14="http://schemas.microsoft.com/office/powerpoint/2010/main" val="167227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6</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10329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sp>
        <p:nvSpPr>
          <p:cNvPr id="3" name="Rectangle 14">
            <a:extLst>
              <a:ext uri="{FF2B5EF4-FFF2-40B4-BE49-F238E27FC236}">
                <a16:creationId xmlns:a16="http://schemas.microsoft.com/office/drawing/2014/main" id="{8AFC8E58-CF40-6901-E511-BBCD07B5EDF5}"/>
              </a:ext>
            </a:extLst>
          </p:cNvPr>
          <p:cNvSpPr/>
          <p:nvPr/>
        </p:nvSpPr>
        <p:spPr>
          <a:xfrm>
            <a:off x="785785" y="1526592"/>
            <a:ext cx="4645438"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Shared nameserver</a:t>
            </a:r>
          </a:p>
        </p:txBody>
      </p:sp>
      <p:pic>
        <p:nvPicPr>
          <p:cNvPr id="36" name="图片 35">
            <a:extLst>
              <a:ext uri="{FF2B5EF4-FFF2-40B4-BE49-F238E27FC236}">
                <a16:creationId xmlns:a16="http://schemas.microsoft.com/office/drawing/2014/main" id="{6AD4421A-9269-840F-CE7E-4DF0D10A056F}"/>
              </a:ext>
            </a:extLst>
          </p:cNvPr>
          <p:cNvPicPr>
            <a:picLocks noChangeAspect="1"/>
          </p:cNvPicPr>
          <p:nvPr/>
        </p:nvPicPr>
        <p:blipFill>
          <a:blip r:embed="rId3"/>
          <a:stretch>
            <a:fillRect/>
          </a:stretch>
        </p:blipFill>
        <p:spPr>
          <a:xfrm>
            <a:off x="6732491" y="1932922"/>
            <a:ext cx="4280093" cy="2597598"/>
          </a:xfrm>
          <a:prstGeom prst="rect">
            <a:avLst/>
          </a:prstGeom>
        </p:spPr>
      </p:pic>
      <p:sp>
        <p:nvSpPr>
          <p:cNvPr id="37" name="Rectangle 14">
            <a:extLst>
              <a:ext uri="{FF2B5EF4-FFF2-40B4-BE49-F238E27FC236}">
                <a16:creationId xmlns:a16="http://schemas.microsoft.com/office/drawing/2014/main" id="{F65F666C-9C3A-CFC0-E39A-EA0FC8B5E023}"/>
              </a:ext>
            </a:extLst>
          </p:cNvPr>
          <p:cNvSpPr/>
          <p:nvPr/>
        </p:nvSpPr>
        <p:spPr>
          <a:xfrm>
            <a:off x="785784" y="4015831"/>
            <a:ext cx="4645438"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Types of </a:t>
            </a:r>
            <a:r>
              <a:rPr lang="en-US" altLang="zh-CN" sz="2800" b="1" dirty="0" err="1">
                <a:solidFill>
                  <a:schemeClr val="tx1"/>
                </a:solidFill>
                <a:latin typeface="Arial" panose="020B0604020202020204" pitchFamily="34" charset="0"/>
                <a:ea typeface="微软雅黑" panose="020B0503020204020204" pitchFamily="34" charset="-122"/>
                <a:cs typeface="Arial" panose="020B0604020202020204" pitchFamily="34" charset="0"/>
              </a:rPr>
              <a:t>SharedAuth</a:t>
            </a:r>
            <a:endPar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40" name="图片 39">
            <a:extLst>
              <a:ext uri="{FF2B5EF4-FFF2-40B4-BE49-F238E27FC236}">
                <a16:creationId xmlns:a16="http://schemas.microsoft.com/office/drawing/2014/main" id="{E84038AE-7316-4A9C-30CE-93E952DD0EEA}"/>
              </a:ext>
            </a:extLst>
          </p:cNvPr>
          <p:cNvPicPr>
            <a:picLocks noChangeAspect="1"/>
          </p:cNvPicPr>
          <p:nvPr/>
        </p:nvPicPr>
        <p:blipFill>
          <a:blip r:embed="rId4"/>
          <a:stretch>
            <a:fillRect/>
          </a:stretch>
        </p:blipFill>
        <p:spPr>
          <a:xfrm>
            <a:off x="6685193" y="4839171"/>
            <a:ext cx="4466599" cy="1815262"/>
          </a:xfrm>
          <a:prstGeom prst="rect">
            <a:avLst/>
          </a:prstGeom>
        </p:spPr>
      </p:pic>
      <p:sp>
        <p:nvSpPr>
          <p:cNvPr id="41" name="文本框 40">
            <a:extLst>
              <a:ext uri="{FF2B5EF4-FFF2-40B4-BE49-F238E27FC236}">
                <a16:creationId xmlns:a16="http://schemas.microsoft.com/office/drawing/2014/main" id="{BE884585-DDC8-1773-11B5-8ED9D512D95C}"/>
              </a:ext>
            </a:extLst>
          </p:cNvPr>
          <p:cNvSpPr txBox="1"/>
          <p:nvPr/>
        </p:nvSpPr>
        <p:spPr>
          <a:xfrm>
            <a:off x="1193114" y="4986721"/>
            <a:ext cx="5084748" cy="1323439"/>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Different IPs (</a:t>
            </a:r>
            <a:r>
              <a:rPr lang="en-US" altLang="zh-CN" sz="2000" dirty="0" err="1">
                <a:latin typeface="微软雅黑" panose="020B0503020204020204" pitchFamily="34" charset="-122"/>
                <a:ea typeface="微软雅黑" panose="020B0503020204020204" pitchFamily="34" charset="-122"/>
                <a:cs typeface="ADLaM Display" panose="02010000000000000000" pitchFamily="2" charset="0"/>
              </a:rPr>
              <a:t>ShareAuth</a:t>
            </a: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-II and IV)</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Same IPs (</a:t>
            </a:r>
            <a:r>
              <a:rPr lang="en-US" altLang="zh-CN" sz="2000" dirty="0" err="1">
                <a:latin typeface="微软雅黑" panose="020B0503020204020204" pitchFamily="34" charset="-122"/>
                <a:ea typeface="微软雅黑" panose="020B0503020204020204" pitchFamily="34" charset="-122"/>
                <a:cs typeface="ADLaM Display" panose="02010000000000000000" pitchFamily="2" charset="0"/>
              </a:rPr>
              <a:t>ShareAuth</a:t>
            </a: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-I and III)</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2" name="文本框 1">
            <a:extLst>
              <a:ext uri="{FF2B5EF4-FFF2-40B4-BE49-F238E27FC236}">
                <a16:creationId xmlns:a16="http://schemas.microsoft.com/office/drawing/2014/main" id="{15C5E2ED-F1DE-EB40-E40F-346E18193CD4}"/>
              </a:ext>
            </a:extLst>
          </p:cNvPr>
          <p:cNvSpPr txBox="1"/>
          <p:nvPr/>
        </p:nvSpPr>
        <p:spPr>
          <a:xfrm>
            <a:off x="1182045" y="2439552"/>
            <a:ext cx="5084748" cy="2246769"/>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Different NS domain names rely on the same underlying infrastructure</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Entities: DNS host provider, Registrar, and other enterprises, e.g., BBC, Nike</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Tree>
    <p:extLst>
      <p:ext uri="{BB962C8B-B14F-4D97-AF65-F5344CB8AC3E}">
        <p14:creationId xmlns:p14="http://schemas.microsoft.com/office/powerpoint/2010/main" val="307932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7</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10329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sp>
        <p:nvSpPr>
          <p:cNvPr id="3" name="Rectangle 14">
            <a:extLst>
              <a:ext uri="{FF2B5EF4-FFF2-40B4-BE49-F238E27FC236}">
                <a16:creationId xmlns:a16="http://schemas.microsoft.com/office/drawing/2014/main" id="{8AFC8E58-CF40-6901-E511-BBCD07B5EDF5}"/>
              </a:ext>
            </a:extLst>
          </p:cNvPr>
          <p:cNvSpPr/>
          <p:nvPr/>
        </p:nvSpPr>
        <p:spPr>
          <a:xfrm>
            <a:off x="785784" y="1521916"/>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Threat model</a:t>
            </a:r>
          </a:p>
        </p:txBody>
      </p:sp>
      <p:sp>
        <p:nvSpPr>
          <p:cNvPr id="6" name="文本框 5">
            <a:extLst>
              <a:ext uri="{FF2B5EF4-FFF2-40B4-BE49-F238E27FC236}">
                <a16:creationId xmlns:a16="http://schemas.microsoft.com/office/drawing/2014/main" id="{EB193EE4-5F0D-35E6-9C59-464965BEBAA5}"/>
              </a:ext>
            </a:extLst>
          </p:cNvPr>
          <p:cNvSpPr txBox="1"/>
          <p:nvPr/>
        </p:nvSpPr>
        <p:spPr>
          <a:xfrm>
            <a:off x="1239098" y="2472195"/>
            <a:ext cx="2237199" cy="1015663"/>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Conditions </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8" name="文本框 7">
            <a:extLst>
              <a:ext uri="{FF2B5EF4-FFF2-40B4-BE49-F238E27FC236}">
                <a16:creationId xmlns:a16="http://schemas.microsoft.com/office/drawing/2014/main" id="{03A2571B-52A9-E6A2-C0FE-D87061B7E8EB}"/>
              </a:ext>
            </a:extLst>
          </p:cNvPr>
          <p:cNvSpPr txBox="1"/>
          <p:nvPr/>
        </p:nvSpPr>
        <p:spPr>
          <a:xfrm>
            <a:off x="1513868" y="2896074"/>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delegated to shared nameserver</a:t>
            </a:r>
          </a:p>
        </p:txBody>
      </p:sp>
      <p:sp>
        <p:nvSpPr>
          <p:cNvPr id="9" name="文本框 8">
            <a:extLst>
              <a:ext uri="{FF2B5EF4-FFF2-40B4-BE49-F238E27FC236}">
                <a16:creationId xmlns:a16="http://schemas.microsoft.com/office/drawing/2014/main" id="{0A4C0B10-5C3F-E7F9-6CB1-637F46B9B27C}"/>
              </a:ext>
            </a:extLst>
          </p:cNvPr>
          <p:cNvSpPr txBox="1"/>
          <p:nvPr/>
        </p:nvSpPr>
        <p:spPr>
          <a:xfrm>
            <a:off x="1513868" y="3318334"/>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canceled the service </a:t>
            </a:r>
          </a:p>
        </p:txBody>
      </p:sp>
      <p:sp>
        <p:nvSpPr>
          <p:cNvPr id="11" name="矩形: 圆角 10">
            <a:extLst>
              <a:ext uri="{FF2B5EF4-FFF2-40B4-BE49-F238E27FC236}">
                <a16:creationId xmlns:a16="http://schemas.microsoft.com/office/drawing/2014/main" id="{0F0AF18E-6A8A-5284-581F-18BCEFCC59AE}"/>
              </a:ext>
            </a:extLst>
          </p:cNvPr>
          <p:cNvSpPr/>
          <p:nvPr/>
        </p:nvSpPr>
        <p:spPr>
          <a:xfrm>
            <a:off x="2197728" y="3668476"/>
            <a:ext cx="2987167" cy="400110"/>
          </a:xfrm>
          <a:prstGeom prst="roundRect">
            <a:avLst/>
          </a:prstGeom>
          <a:solidFill>
            <a:schemeClr val="accent1">
              <a:alpha val="54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false sense of safety</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31" name="图片 30">
            <a:extLst>
              <a:ext uri="{FF2B5EF4-FFF2-40B4-BE49-F238E27FC236}">
                <a16:creationId xmlns:a16="http://schemas.microsoft.com/office/drawing/2014/main" id="{72FC10C0-993D-8038-F6DB-AAC05C006AC6}"/>
              </a:ext>
            </a:extLst>
          </p:cNvPr>
          <p:cNvPicPr>
            <a:picLocks noChangeAspect="1"/>
          </p:cNvPicPr>
          <p:nvPr/>
        </p:nvPicPr>
        <p:blipFill>
          <a:blip r:embed="rId3"/>
          <a:stretch>
            <a:fillRect/>
          </a:stretch>
        </p:blipFill>
        <p:spPr>
          <a:xfrm>
            <a:off x="3804934" y="4249204"/>
            <a:ext cx="4421583" cy="2594296"/>
          </a:xfrm>
          <a:prstGeom prst="rect">
            <a:avLst/>
          </a:prstGeom>
        </p:spPr>
      </p:pic>
    </p:spTree>
    <p:extLst>
      <p:ext uri="{BB962C8B-B14F-4D97-AF65-F5344CB8AC3E}">
        <p14:creationId xmlns:p14="http://schemas.microsoft.com/office/powerpoint/2010/main" val="17773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8</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10329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sp>
        <p:nvSpPr>
          <p:cNvPr id="3" name="Rectangle 14">
            <a:extLst>
              <a:ext uri="{FF2B5EF4-FFF2-40B4-BE49-F238E27FC236}">
                <a16:creationId xmlns:a16="http://schemas.microsoft.com/office/drawing/2014/main" id="{8AFC8E58-CF40-6901-E511-BBCD07B5EDF5}"/>
              </a:ext>
            </a:extLst>
          </p:cNvPr>
          <p:cNvSpPr/>
          <p:nvPr/>
        </p:nvSpPr>
        <p:spPr>
          <a:xfrm>
            <a:off x="785784" y="1521916"/>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Threat model</a:t>
            </a:r>
          </a:p>
        </p:txBody>
      </p:sp>
      <p:sp>
        <p:nvSpPr>
          <p:cNvPr id="6" name="文本框 5">
            <a:extLst>
              <a:ext uri="{FF2B5EF4-FFF2-40B4-BE49-F238E27FC236}">
                <a16:creationId xmlns:a16="http://schemas.microsoft.com/office/drawing/2014/main" id="{EB193EE4-5F0D-35E6-9C59-464965BEBAA5}"/>
              </a:ext>
            </a:extLst>
          </p:cNvPr>
          <p:cNvSpPr txBox="1"/>
          <p:nvPr/>
        </p:nvSpPr>
        <p:spPr>
          <a:xfrm>
            <a:off x="1239098" y="2472195"/>
            <a:ext cx="2237199" cy="1015663"/>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Conditions </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8" name="文本框 7">
            <a:extLst>
              <a:ext uri="{FF2B5EF4-FFF2-40B4-BE49-F238E27FC236}">
                <a16:creationId xmlns:a16="http://schemas.microsoft.com/office/drawing/2014/main" id="{03A2571B-52A9-E6A2-C0FE-D87061B7E8EB}"/>
              </a:ext>
            </a:extLst>
          </p:cNvPr>
          <p:cNvSpPr txBox="1"/>
          <p:nvPr/>
        </p:nvSpPr>
        <p:spPr>
          <a:xfrm>
            <a:off x="1513868" y="2896074"/>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delegated to shared nameserver</a:t>
            </a:r>
          </a:p>
        </p:txBody>
      </p:sp>
      <p:sp>
        <p:nvSpPr>
          <p:cNvPr id="9" name="文本框 8">
            <a:extLst>
              <a:ext uri="{FF2B5EF4-FFF2-40B4-BE49-F238E27FC236}">
                <a16:creationId xmlns:a16="http://schemas.microsoft.com/office/drawing/2014/main" id="{0A4C0B10-5C3F-E7F9-6CB1-637F46B9B27C}"/>
              </a:ext>
            </a:extLst>
          </p:cNvPr>
          <p:cNvSpPr txBox="1"/>
          <p:nvPr/>
        </p:nvSpPr>
        <p:spPr>
          <a:xfrm>
            <a:off x="1513868" y="3318334"/>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canceled the service </a:t>
            </a:r>
          </a:p>
        </p:txBody>
      </p:sp>
      <p:sp>
        <p:nvSpPr>
          <p:cNvPr id="10" name="文本框 9">
            <a:extLst>
              <a:ext uri="{FF2B5EF4-FFF2-40B4-BE49-F238E27FC236}">
                <a16:creationId xmlns:a16="http://schemas.microsoft.com/office/drawing/2014/main" id="{5FF32CB1-35AB-55B4-8F9D-888CE1C2EB37}"/>
              </a:ext>
            </a:extLst>
          </p:cNvPr>
          <p:cNvSpPr txBox="1"/>
          <p:nvPr/>
        </p:nvSpPr>
        <p:spPr>
          <a:xfrm>
            <a:off x="6373401" y="2472195"/>
            <a:ext cx="2237199" cy="1015663"/>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Target</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11" name="矩形: 圆角 10">
            <a:extLst>
              <a:ext uri="{FF2B5EF4-FFF2-40B4-BE49-F238E27FC236}">
                <a16:creationId xmlns:a16="http://schemas.microsoft.com/office/drawing/2014/main" id="{0F0AF18E-6A8A-5284-581F-18BCEFCC59AE}"/>
              </a:ext>
            </a:extLst>
          </p:cNvPr>
          <p:cNvSpPr/>
          <p:nvPr/>
        </p:nvSpPr>
        <p:spPr>
          <a:xfrm>
            <a:off x="2197728" y="3668476"/>
            <a:ext cx="2987167" cy="400110"/>
          </a:xfrm>
          <a:prstGeom prst="roundRect">
            <a:avLst/>
          </a:prstGeom>
          <a:solidFill>
            <a:schemeClr val="accent1">
              <a:alpha val="54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false sense of safety</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A04EE227-922F-3A46-D493-4D4B4174A4D7}"/>
              </a:ext>
            </a:extLst>
          </p:cNvPr>
          <p:cNvSpPr txBox="1"/>
          <p:nvPr/>
        </p:nvSpPr>
        <p:spPr>
          <a:xfrm>
            <a:off x="6583796" y="2896075"/>
            <a:ext cx="4927661"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break the boundary of nameserver</a:t>
            </a:r>
          </a:p>
        </p:txBody>
      </p:sp>
      <p:sp>
        <p:nvSpPr>
          <p:cNvPr id="13" name="文本框 12">
            <a:extLst>
              <a:ext uri="{FF2B5EF4-FFF2-40B4-BE49-F238E27FC236}">
                <a16:creationId xmlns:a16="http://schemas.microsoft.com/office/drawing/2014/main" id="{55D6E7DD-C9B5-631B-F746-9C8BB3C1EEF8}"/>
              </a:ext>
            </a:extLst>
          </p:cNvPr>
          <p:cNvSpPr txBox="1"/>
          <p:nvPr/>
        </p:nvSpPr>
        <p:spPr>
          <a:xfrm>
            <a:off x="6580043" y="3319525"/>
            <a:ext cx="5157385"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hijack domain by shared nameserver</a:t>
            </a:r>
          </a:p>
        </p:txBody>
      </p:sp>
      <p:sp>
        <p:nvSpPr>
          <p:cNvPr id="14" name="矩形: 圆角 13">
            <a:extLst>
              <a:ext uri="{FF2B5EF4-FFF2-40B4-BE49-F238E27FC236}">
                <a16:creationId xmlns:a16="http://schemas.microsoft.com/office/drawing/2014/main" id="{1F039AD2-F52E-FFD8-D8D5-487B4019FABB}"/>
              </a:ext>
            </a:extLst>
          </p:cNvPr>
          <p:cNvSpPr/>
          <p:nvPr/>
        </p:nvSpPr>
        <p:spPr>
          <a:xfrm>
            <a:off x="7355113" y="3718444"/>
            <a:ext cx="2987167" cy="400110"/>
          </a:xfrm>
          <a:prstGeom prst="roundRect">
            <a:avLst/>
          </a:prstGeom>
          <a:solidFill>
            <a:srgbClr val="FFC000">
              <a:alpha val="54000"/>
            </a:srgb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hijack private domain</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34" name="图片 33">
            <a:extLst>
              <a:ext uri="{FF2B5EF4-FFF2-40B4-BE49-F238E27FC236}">
                <a16:creationId xmlns:a16="http://schemas.microsoft.com/office/drawing/2014/main" id="{D224C54C-7C8C-20D7-B51E-6A1C05F960E2}"/>
              </a:ext>
            </a:extLst>
          </p:cNvPr>
          <p:cNvPicPr>
            <a:picLocks noChangeAspect="1"/>
          </p:cNvPicPr>
          <p:nvPr/>
        </p:nvPicPr>
        <p:blipFill>
          <a:blip r:embed="rId3"/>
          <a:stretch>
            <a:fillRect/>
          </a:stretch>
        </p:blipFill>
        <p:spPr>
          <a:xfrm>
            <a:off x="3804934" y="4228161"/>
            <a:ext cx="6864076" cy="2594296"/>
          </a:xfrm>
          <a:prstGeom prst="rect">
            <a:avLst/>
          </a:prstGeom>
        </p:spPr>
      </p:pic>
    </p:spTree>
    <p:extLst>
      <p:ext uri="{BB962C8B-B14F-4D97-AF65-F5344CB8AC3E}">
        <p14:creationId xmlns:p14="http://schemas.microsoft.com/office/powerpoint/2010/main" val="181107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CFF490D-945A-77E8-ED42-7B4BAD784EDF}"/>
              </a:ext>
            </a:extLst>
          </p:cNvPr>
          <p:cNvPicPr>
            <a:picLocks noChangeAspect="1"/>
          </p:cNvPicPr>
          <p:nvPr/>
        </p:nvPicPr>
        <p:blipFill>
          <a:blip r:embed="rId3"/>
          <a:stretch>
            <a:fillRect/>
          </a:stretch>
        </p:blipFill>
        <p:spPr>
          <a:xfrm>
            <a:off x="851848" y="4240618"/>
            <a:ext cx="9952419" cy="2672537"/>
          </a:xfrm>
          <a:prstGeom prst="rect">
            <a:avLst/>
          </a:prstGeom>
        </p:spPr>
      </p:pic>
      <p:sp>
        <p:nvSpPr>
          <p:cNvPr id="4" name="日期占位符 3">
            <a:extLst>
              <a:ext uri="{FF2B5EF4-FFF2-40B4-BE49-F238E27FC236}">
                <a16:creationId xmlns:a16="http://schemas.microsoft.com/office/drawing/2014/main" id="{FE53E9E0-C337-0472-1D95-7D19ED3158C2}"/>
              </a:ext>
            </a:extLst>
          </p:cNvPr>
          <p:cNvSpPr>
            <a:spLocks noGrp="1"/>
          </p:cNvSpPr>
          <p:nvPr>
            <p:ph type="dt" sz="half" idx="10"/>
          </p:nvPr>
        </p:nvSpPr>
        <p:spPr>
          <a:xfrm>
            <a:off x="838200" y="6356350"/>
            <a:ext cx="2743200" cy="365125"/>
          </a:xfrm>
        </p:spPr>
        <p:txBody>
          <a:bodyPr/>
          <a:lstStyle/>
          <a:p>
            <a:fld id="{D623DFB4-8A1E-4167-98C2-BD2E4523C8A8}" type="datetime1">
              <a:rPr lang="zh-CN" altLang="en-US" smtClean="0"/>
              <a:t>2024/10/8</a:t>
            </a:fld>
            <a:endParaRPr lang="zh-CN" altLang="en-US"/>
          </a:p>
        </p:txBody>
      </p:sp>
      <p:sp>
        <p:nvSpPr>
          <p:cNvPr id="5" name="灯片编号占位符 4">
            <a:extLst>
              <a:ext uri="{FF2B5EF4-FFF2-40B4-BE49-F238E27FC236}">
                <a16:creationId xmlns:a16="http://schemas.microsoft.com/office/drawing/2014/main" id="{A21A182C-679F-549C-6667-83B49C041441}"/>
              </a:ext>
            </a:extLst>
          </p:cNvPr>
          <p:cNvSpPr>
            <a:spLocks noGrp="1"/>
          </p:cNvSpPr>
          <p:nvPr>
            <p:ph type="sldNum" sz="quarter" idx="12"/>
          </p:nvPr>
        </p:nvSpPr>
        <p:spPr/>
        <p:txBody>
          <a:bodyPr/>
          <a:lstStyle/>
          <a:p>
            <a:fld id="{43AC9BEC-A85D-4BD7-A41B-1F6051B09B6B}" type="slidenum">
              <a:rPr lang="zh-CN" altLang="en-US" smtClean="0"/>
              <a:t>9</a:t>
            </a:fld>
            <a:endParaRPr lang="zh-CN" altLang="en-US"/>
          </a:p>
        </p:txBody>
      </p:sp>
      <p:sp>
        <p:nvSpPr>
          <p:cNvPr id="7" name="文本框 6">
            <a:extLst>
              <a:ext uri="{FF2B5EF4-FFF2-40B4-BE49-F238E27FC236}">
                <a16:creationId xmlns:a16="http://schemas.microsoft.com/office/drawing/2014/main" id="{D9B2C501-DC1B-63F6-439E-84BA55BA7082}"/>
              </a:ext>
            </a:extLst>
          </p:cNvPr>
          <p:cNvSpPr txBox="1"/>
          <p:nvPr/>
        </p:nvSpPr>
        <p:spPr>
          <a:xfrm>
            <a:off x="1456208" y="1032907"/>
            <a:ext cx="9279583" cy="830997"/>
          </a:xfrm>
          <a:prstGeom prst="rect">
            <a:avLst/>
          </a:prstGeom>
          <a:noFill/>
        </p:spPr>
        <p:txBody>
          <a:bodyPr wrap="square">
            <a:spAutoFit/>
          </a:bodyPr>
          <a:lstStyle/>
          <a:p>
            <a:pPr algn="ctr"/>
            <a:r>
              <a:rPr lang="en-US" altLang="zh-CN" sz="4800" b="1" dirty="0" err="1">
                <a:solidFill>
                  <a:srgbClr val="0070C0"/>
                </a:solidFill>
                <a:latin typeface="Aptos ExtraBold" panose="020B0004020202020204" pitchFamily="34" charset="0"/>
              </a:rPr>
              <a:t>XDAuth</a:t>
            </a:r>
            <a:r>
              <a:rPr lang="en-US" altLang="zh-CN" sz="4800" b="1" dirty="0">
                <a:solidFill>
                  <a:srgbClr val="0070C0"/>
                </a:solidFill>
                <a:latin typeface="Aptos ExtraBold" panose="020B0004020202020204" pitchFamily="34" charset="0"/>
              </a:rPr>
              <a:t> Attack</a:t>
            </a:r>
            <a:endParaRPr lang="zh-CN" altLang="en-US" sz="4800" b="1" dirty="0">
              <a:solidFill>
                <a:srgbClr val="0070C0"/>
              </a:solidFill>
              <a:latin typeface="Aptos ExtraBold" panose="020B0004020202020204" pitchFamily="34" charset="0"/>
            </a:endParaRPr>
          </a:p>
        </p:txBody>
      </p:sp>
      <p:sp>
        <p:nvSpPr>
          <p:cNvPr id="3" name="Rectangle 14">
            <a:extLst>
              <a:ext uri="{FF2B5EF4-FFF2-40B4-BE49-F238E27FC236}">
                <a16:creationId xmlns:a16="http://schemas.microsoft.com/office/drawing/2014/main" id="{8AFC8E58-CF40-6901-E511-BBCD07B5EDF5}"/>
              </a:ext>
            </a:extLst>
          </p:cNvPr>
          <p:cNvSpPr/>
          <p:nvPr/>
        </p:nvSpPr>
        <p:spPr>
          <a:xfrm>
            <a:off x="785784" y="1521916"/>
            <a:ext cx="9950007" cy="112142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nchorCtr="0"/>
          <a:lstStyle/>
          <a:p>
            <a:pPr marL="285750" indent="-285750">
              <a:lnSpc>
                <a:spcPct val="200000"/>
              </a:lnSpc>
              <a:buFont typeface="Wingdings" pitchFamily="2" charset="2"/>
              <a:buChar char="v"/>
            </a:pPr>
            <a:r>
              <a:rPr lang="en-US" altLang="zh-CN" sz="2800" b="1" dirty="0">
                <a:solidFill>
                  <a:schemeClr val="tx1"/>
                </a:solidFill>
                <a:latin typeface="Arial" panose="020B0604020202020204" pitchFamily="34" charset="0"/>
                <a:ea typeface="微软雅黑" panose="020B0503020204020204" pitchFamily="34" charset="-122"/>
                <a:cs typeface="Arial" panose="020B0604020202020204" pitchFamily="34" charset="0"/>
              </a:rPr>
              <a:t> Threat model</a:t>
            </a:r>
          </a:p>
        </p:txBody>
      </p:sp>
      <p:sp>
        <p:nvSpPr>
          <p:cNvPr id="6" name="文本框 5">
            <a:extLst>
              <a:ext uri="{FF2B5EF4-FFF2-40B4-BE49-F238E27FC236}">
                <a16:creationId xmlns:a16="http://schemas.microsoft.com/office/drawing/2014/main" id="{EB193EE4-5F0D-35E6-9C59-464965BEBAA5}"/>
              </a:ext>
            </a:extLst>
          </p:cNvPr>
          <p:cNvSpPr txBox="1"/>
          <p:nvPr/>
        </p:nvSpPr>
        <p:spPr>
          <a:xfrm>
            <a:off x="1239098" y="2472195"/>
            <a:ext cx="2237199" cy="1015663"/>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Conditions </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8" name="文本框 7">
            <a:extLst>
              <a:ext uri="{FF2B5EF4-FFF2-40B4-BE49-F238E27FC236}">
                <a16:creationId xmlns:a16="http://schemas.microsoft.com/office/drawing/2014/main" id="{03A2571B-52A9-E6A2-C0FE-D87061B7E8EB}"/>
              </a:ext>
            </a:extLst>
          </p:cNvPr>
          <p:cNvSpPr txBox="1"/>
          <p:nvPr/>
        </p:nvSpPr>
        <p:spPr>
          <a:xfrm>
            <a:off x="1513868" y="2896074"/>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delegated to shared nameserver</a:t>
            </a:r>
          </a:p>
        </p:txBody>
      </p:sp>
      <p:sp>
        <p:nvSpPr>
          <p:cNvPr id="9" name="文本框 8">
            <a:extLst>
              <a:ext uri="{FF2B5EF4-FFF2-40B4-BE49-F238E27FC236}">
                <a16:creationId xmlns:a16="http://schemas.microsoft.com/office/drawing/2014/main" id="{0A4C0B10-5C3F-E7F9-6CB1-637F46B9B27C}"/>
              </a:ext>
            </a:extLst>
          </p:cNvPr>
          <p:cNvSpPr txBox="1"/>
          <p:nvPr/>
        </p:nvSpPr>
        <p:spPr>
          <a:xfrm>
            <a:off x="1513868" y="3318334"/>
            <a:ext cx="458213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canceled the service </a:t>
            </a:r>
          </a:p>
        </p:txBody>
      </p:sp>
      <p:sp>
        <p:nvSpPr>
          <p:cNvPr id="10" name="文本框 9">
            <a:extLst>
              <a:ext uri="{FF2B5EF4-FFF2-40B4-BE49-F238E27FC236}">
                <a16:creationId xmlns:a16="http://schemas.microsoft.com/office/drawing/2014/main" id="{5FF32CB1-35AB-55B4-8F9D-888CE1C2EB37}"/>
              </a:ext>
            </a:extLst>
          </p:cNvPr>
          <p:cNvSpPr txBox="1"/>
          <p:nvPr/>
        </p:nvSpPr>
        <p:spPr>
          <a:xfrm>
            <a:off x="6373401" y="2472195"/>
            <a:ext cx="2237199" cy="1015663"/>
          </a:xfrm>
          <a:prstGeom prst="rect">
            <a:avLst/>
          </a:prstGeom>
          <a:noFill/>
        </p:spPr>
        <p:txBody>
          <a:bodyPr wrap="square">
            <a:spAutoFit/>
          </a:bodyPr>
          <a:lstStyle/>
          <a:p>
            <a:pPr marL="285750" indent="-285750">
              <a:buFont typeface="Wingdings" panose="05000000000000000000" pitchFamily="2" charset="2"/>
              <a:buChar char="p"/>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 Target</a:t>
            </a: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a:p>
            <a:pPr marL="285750" indent="-285750">
              <a:buFont typeface="Wingdings" panose="05000000000000000000" pitchFamily="2" charset="2"/>
              <a:buChar char="p"/>
            </a:pPr>
            <a:endParaRPr lang="en-US" altLang="zh-CN" sz="2000" dirty="0">
              <a:latin typeface="微软雅黑" panose="020B0503020204020204" pitchFamily="34" charset="-122"/>
              <a:ea typeface="微软雅黑" panose="020B0503020204020204" pitchFamily="34" charset="-122"/>
              <a:cs typeface="ADLaM Display" panose="02010000000000000000" pitchFamily="2" charset="0"/>
            </a:endParaRPr>
          </a:p>
        </p:txBody>
      </p:sp>
      <p:sp>
        <p:nvSpPr>
          <p:cNvPr id="11" name="矩形: 圆角 10">
            <a:extLst>
              <a:ext uri="{FF2B5EF4-FFF2-40B4-BE49-F238E27FC236}">
                <a16:creationId xmlns:a16="http://schemas.microsoft.com/office/drawing/2014/main" id="{0F0AF18E-6A8A-5284-581F-18BCEFCC59AE}"/>
              </a:ext>
            </a:extLst>
          </p:cNvPr>
          <p:cNvSpPr/>
          <p:nvPr/>
        </p:nvSpPr>
        <p:spPr>
          <a:xfrm>
            <a:off x="2197728" y="3668476"/>
            <a:ext cx="2987167" cy="400110"/>
          </a:xfrm>
          <a:prstGeom prst="roundRect">
            <a:avLst/>
          </a:prstGeom>
          <a:solidFill>
            <a:schemeClr val="accent1">
              <a:alpha val="54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false sense of safety</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A04EE227-922F-3A46-D493-4D4B4174A4D7}"/>
              </a:ext>
            </a:extLst>
          </p:cNvPr>
          <p:cNvSpPr txBox="1"/>
          <p:nvPr/>
        </p:nvSpPr>
        <p:spPr>
          <a:xfrm>
            <a:off x="6583796" y="2896075"/>
            <a:ext cx="4927661"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break the boundary of nameserver</a:t>
            </a:r>
          </a:p>
        </p:txBody>
      </p:sp>
      <p:sp>
        <p:nvSpPr>
          <p:cNvPr id="13" name="文本框 12">
            <a:extLst>
              <a:ext uri="{FF2B5EF4-FFF2-40B4-BE49-F238E27FC236}">
                <a16:creationId xmlns:a16="http://schemas.microsoft.com/office/drawing/2014/main" id="{55D6E7DD-C9B5-631B-F746-9C8BB3C1EEF8}"/>
              </a:ext>
            </a:extLst>
          </p:cNvPr>
          <p:cNvSpPr txBox="1"/>
          <p:nvPr/>
        </p:nvSpPr>
        <p:spPr>
          <a:xfrm>
            <a:off x="6580043" y="3319525"/>
            <a:ext cx="5157385"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ADLaM Display" panose="02010000000000000000" pitchFamily="2" charset="0"/>
              </a:rPr>
              <a:t>hijack domain by shared nameserver</a:t>
            </a:r>
          </a:p>
        </p:txBody>
      </p:sp>
      <p:sp>
        <p:nvSpPr>
          <p:cNvPr id="14" name="矩形: 圆角 13">
            <a:extLst>
              <a:ext uri="{FF2B5EF4-FFF2-40B4-BE49-F238E27FC236}">
                <a16:creationId xmlns:a16="http://schemas.microsoft.com/office/drawing/2014/main" id="{1F039AD2-F52E-FFD8-D8D5-487B4019FABB}"/>
              </a:ext>
            </a:extLst>
          </p:cNvPr>
          <p:cNvSpPr/>
          <p:nvPr/>
        </p:nvSpPr>
        <p:spPr>
          <a:xfrm>
            <a:off x="7355113" y="3718444"/>
            <a:ext cx="2987167" cy="400110"/>
          </a:xfrm>
          <a:prstGeom prst="roundRect">
            <a:avLst/>
          </a:prstGeom>
          <a:solidFill>
            <a:srgbClr val="FFC000">
              <a:alpha val="54000"/>
            </a:srgb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hijack private domain</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232286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9221</TotalTime>
  <Words>2272</Words>
  <Application>Microsoft Office PowerPoint</Application>
  <PresentationFormat>宽屏</PresentationFormat>
  <Paragraphs>374</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-apple-system</vt:lpstr>
      <vt:lpstr>等线</vt:lpstr>
      <vt:lpstr>等线 Light</vt:lpstr>
      <vt:lpstr>微软雅黑</vt:lpstr>
      <vt:lpstr>Abadi</vt:lpstr>
      <vt:lpstr>Aptos ExtraBold</vt:lpstr>
      <vt:lpstr>Arial</vt:lpstr>
      <vt:lpstr>Helvetica</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Yunyi Zhang</dc:creator>
  <cp:lastModifiedBy>Yunyi Zhang</cp:lastModifiedBy>
  <cp:revision>271</cp:revision>
  <dcterms:created xsi:type="dcterms:W3CDTF">2024-07-16T06:37:06Z</dcterms:created>
  <dcterms:modified xsi:type="dcterms:W3CDTF">2024-10-08T01:50:34Z</dcterms:modified>
</cp:coreProperties>
</file>