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259" r:id="rId5"/>
    <p:sldId id="304" r:id="rId6"/>
    <p:sldId id="307" r:id="rId7"/>
    <p:sldId id="313" r:id="rId8"/>
    <p:sldId id="272" r:id="rId9"/>
    <p:sldId id="271" r:id="rId10"/>
    <p:sldId id="274" r:id="rId11"/>
    <p:sldId id="273" r:id="rId12"/>
    <p:sldId id="306" r:id="rId13"/>
    <p:sldId id="309" r:id="rId14"/>
    <p:sldId id="281" r:id="rId15"/>
    <p:sldId id="280" r:id="rId16"/>
    <p:sldId id="282" r:id="rId17"/>
    <p:sldId id="279" r:id="rId18"/>
    <p:sldId id="278" r:id="rId19"/>
    <p:sldId id="310" r:id="rId20"/>
    <p:sldId id="289" r:id="rId21"/>
    <p:sldId id="296" r:id="rId22"/>
    <p:sldId id="298" r:id="rId23"/>
    <p:sldId id="290" r:id="rId24"/>
    <p:sldId id="292" r:id="rId25"/>
    <p:sldId id="293" r:id="rId26"/>
    <p:sldId id="297" r:id="rId27"/>
    <p:sldId id="311" r:id="rId28"/>
    <p:sldId id="301" r:id="rId29"/>
    <p:sldId id="302" r:id="rId30"/>
    <p:sldId id="300" r:id="rId31"/>
    <p:sldId id="303" r:id="rId32"/>
    <p:sldId id="312" r:id="rId33"/>
    <p:sldId id="294" r:id="rId34"/>
    <p:sldId id="308" r:id="rId35"/>
    <p:sldId id="314" r:id="rId36"/>
    <p:sldId id="267"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6">
          <p15:clr>
            <a:srgbClr val="A4A3A4"/>
          </p15:clr>
        </p15:guide>
        <p15:guide id="2" orient="horz" pos="2999">
          <p15:clr>
            <a:srgbClr val="A4A3A4"/>
          </p15:clr>
        </p15:guide>
        <p15:guide id="3" pos="2880">
          <p15:clr>
            <a:srgbClr val="A4A3A4"/>
          </p15:clr>
        </p15:guide>
        <p15:guide id="4" pos="297">
          <p15:clr>
            <a:srgbClr val="A4A3A4"/>
          </p15:clr>
        </p15:guide>
        <p15:guide id="5" pos="5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707070"/>
    <a:srgbClr val="99DDF5"/>
    <a:srgbClr val="FFFFFF"/>
    <a:srgbClr val="D9D9D9"/>
    <a:srgbClr val="0E273E"/>
    <a:srgbClr val="0061A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4"/>
    <p:restoredTop sz="86135" autoAdjust="0"/>
  </p:normalViewPr>
  <p:slideViewPr>
    <p:cSldViewPr snapToGrid="0" snapToObjects="1">
      <p:cViewPr varScale="1">
        <p:scale>
          <a:sx n="138" d="100"/>
          <a:sy n="138" d="100"/>
        </p:scale>
        <p:origin x="1728" y="168"/>
      </p:cViewPr>
      <p:guideLst>
        <p:guide orient="horz" pos="516"/>
        <p:guide orient="horz" pos="2999"/>
        <p:guide pos="2880"/>
        <p:guide pos="297"/>
        <p:guide pos="5481"/>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D5D8B-28EF-7948-92C6-DBCFB1FDB655}" type="datetimeFigureOut">
              <a:rPr lang="en-US" smtClean="0"/>
              <a:t>10/26/24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74E268-7E5A-5F44-B383-E7231468BAC3}" type="slidenum">
              <a:rPr lang="en-US" smtClean="0"/>
              <a:t>‹#›</a:t>
            </a:fld>
            <a:endParaRPr lang="en-US"/>
          </a:p>
        </p:txBody>
      </p:sp>
    </p:spTree>
    <p:extLst>
      <p:ext uri="{BB962C8B-B14F-4D97-AF65-F5344CB8AC3E}">
        <p14:creationId xmlns:p14="http://schemas.microsoft.com/office/powerpoint/2010/main" val="273979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E4639-7281-4FF4-81B7-10FBC2685C5A}" type="datetimeFigureOut">
              <a:rPr lang="en-US" smtClean="0"/>
              <a:t>10/26/24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DCDC1-0459-4649-9404-C11007ADD734}" type="slidenum">
              <a:rPr lang="en-US" smtClean="0"/>
              <a:t>‹#›</a:t>
            </a:fld>
            <a:endParaRPr lang="en-US"/>
          </a:p>
        </p:txBody>
      </p:sp>
    </p:spTree>
    <p:extLst>
      <p:ext uri="{BB962C8B-B14F-4D97-AF65-F5344CB8AC3E}">
        <p14:creationId xmlns:p14="http://schemas.microsoft.com/office/powerpoint/2010/main" val="227900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a:t>
            </a:fld>
            <a:endParaRPr lang="en-US"/>
          </a:p>
        </p:txBody>
      </p:sp>
    </p:spTree>
    <p:extLst>
      <p:ext uri="{BB962C8B-B14F-4D97-AF65-F5344CB8AC3E}">
        <p14:creationId xmlns:p14="http://schemas.microsoft.com/office/powerpoint/2010/main" val="388731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13</a:t>
            </a:fld>
            <a:endParaRPr lang="en-US"/>
          </a:p>
        </p:txBody>
      </p:sp>
    </p:spTree>
    <p:extLst>
      <p:ext uri="{BB962C8B-B14F-4D97-AF65-F5344CB8AC3E}">
        <p14:creationId xmlns:p14="http://schemas.microsoft.com/office/powerpoint/2010/main" val="24250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14</a:t>
            </a:fld>
            <a:endParaRPr lang="en-US"/>
          </a:p>
        </p:txBody>
      </p:sp>
    </p:spTree>
    <p:extLst>
      <p:ext uri="{BB962C8B-B14F-4D97-AF65-F5344CB8AC3E}">
        <p14:creationId xmlns:p14="http://schemas.microsoft.com/office/powerpoint/2010/main" val="224833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15</a:t>
            </a:fld>
            <a:endParaRPr lang="en-US"/>
          </a:p>
        </p:txBody>
      </p:sp>
    </p:spTree>
    <p:extLst>
      <p:ext uri="{BB962C8B-B14F-4D97-AF65-F5344CB8AC3E}">
        <p14:creationId xmlns:p14="http://schemas.microsoft.com/office/powerpoint/2010/main" val="97162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17</a:t>
            </a:fld>
            <a:endParaRPr lang="en-US"/>
          </a:p>
        </p:txBody>
      </p:sp>
    </p:spTree>
    <p:extLst>
      <p:ext uri="{BB962C8B-B14F-4D97-AF65-F5344CB8AC3E}">
        <p14:creationId xmlns:p14="http://schemas.microsoft.com/office/powerpoint/2010/main" val="19987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18</a:t>
            </a:fld>
            <a:endParaRPr lang="en-US"/>
          </a:p>
        </p:txBody>
      </p:sp>
    </p:spTree>
    <p:extLst>
      <p:ext uri="{BB962C8B-B14F-4D97-AF65-F5344CB8AC3E}">
        <p14:creationId xmlns:p14="http://schemas.microsoft.com/office/powerpoint/2010/main" val="3857857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19</a:t>
            </a:fld>
            <a:endParaRPr lang="en-US"/>
          </a:p>
        </p:txBody>
      </p:sp>
    </p:spTree>
    <p:extLst>
      <p:ext uri="{BB962C8B-B14F-4D97-AF65-F5344CB8AC3E}">
        <p14:creationId xmlns:p14="http://schemas.microsoft.com/office/powerpoint/2010/main" val="128321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20</a:t>
            </a:fld>
            <a:endParaRPr lang="en-US"/>
          </a:p>
        </p:txBody>
      </p:sp>
    </p:spTree>
    <p:extLst>
      <p:ext uri="{BB962C8B-B14F-4D97-AF65-F5344CB8AC3E}">
        <p14:creationId xmlns:p14="http://schemas.microsoft.com/office/powerpoint/2010/main" val="38907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21</a:t>
            </a:fld>
            <a:endParaRPr lang="en-US"/>
          </a:p>
        </p:txBody>
      </p:sp>
    </p:spTree>
    <p:extLst>
      <p:ext uri="{BB962C8B-B14F-4D97-AF65-F5344CB8AC3E}">
        <p14:creationId xmlns:p14="http://schemas.microsoft.com/office/powerpoint/2010/main" val="1284799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22</a:t>
            </a:fld>
            <a:endParaRPr lang="en-US"/>
          </a:p>
        </p:txBody>
      </p:sp>
    </p:spTree>
    <p:extLst>
      <p:ext uri="{BB962C8B-B14F-4D97-AF65-F5344CB8AC3E}">
        <p14:creationId xmlns:p14="http://schemas.microsoft.com/office/powerpoint/2010/main" val="3483940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23</a:t>
            </a:fld>
            <a:endParaRPr lang="en-US"/>
          </a:p>
        </p:txBody>
      </p:sp>
    </p:spTree>
    <p:extLst>
      <p:ext uri="{BB962C8B-B14F-4D97-AF65-F5344CB8AC3E}">
        <p14:creationId xmlns:p14="http://schemas.microsoft.com/office/powerpoint/2010/main" val="278077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3</a:t>
            </a:fld>
            <a:endParaRPr lang="en-US"/>
          </a:p>
        </p:txBody>
      </p:sp>
    </p:spTree>
    <p:extLst>
      <p:ext uri="{BB962C8B-B14F-4D97-AF65-F5344CB8AC3E}">
        <p14:creationId xmlns:p14="http://schemas.microsoft.com/office/powerpoint/2010/main" val="51608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25</a:t>
            </a:fld>
            <a:endParaRPr lang="en-US"/>
          </a:p>
        </p:txBody>
      </p:sp>
    </p:spTree>
    <p:extLst>
      <p:ext uri="{BB962C8B-B14F-4D97-AF65-F5344CB8AC3E}">
        <p14:creationId xmlns:p14="http://schemas.microsoft.com/office/powerpoint/2010/main" val="275922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26</a:t>
            </a:fld>
            <a:endParaRPr lang="en-US"/>
          </a:p>
        </p:txBody>
      </p:sp>
    </p:spTree>
    <p:extLst>
      <p:ext uri="{BB962C8B-B14F-4D97-AF65-F5344CB8AC3E}">
        <p14:creationId xmlns:p14="http://schemas.microsoft.com/office/powerpoint/2010/main" val="4194820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27</a:t>
            </a:fld>
            <a:endParaRPr lang="en-US"/>
          </a:p>
        </p:txBody>
      </p:sp>
    </p:spTree>
    <p:extLst>
      <p:ext uri="{BB962C8B-B14F-4D97-AF65-F5344CB8AC3E}">
        <p14:creationId xmlns:p14="http://schemas.microsoft.com/office/powerpoint/2010/main" val="1558613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28</a:t>
            </a:fld>
            <a:endParaRPr lang="en-US"/>
          </a:p>
        </p:txBody>
      </p:sp>
    </p:spTree>
    <p:extLst>
      <p:ext uri="{BB962C8B-B14F-4D97-AF65-F5344CB8AC3E}">
        <p14:creationId xmlns:p14="http://schemas.microsoft.com/office/powerpoint/2010/main" val="340957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30</a:t>
            </a:fld>
            <a:endParaRPr lang="en-US"/>
          </a:p>
        </p:txBody>
      </p:sp>
    </p:spTree>
    <p:extLst>
      <p:ext uri="{BB962C8B-B14F-4D97-AF65-F5344CB8AC3E}">
        <p14:creationId xmlns:p14="http://schemas.microsoft.com/office/powerpoint/2010/main" val="18850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31</a:t>
            </a:fld>
            <a:endParaRPr lang="en-US"/>
          </a:p>
        </p:txBody>
      </p:sp>
    </p:spTree>
    <p:extLst>
      <p:ext uri="{BB962C8B-B14F-4D97-AF65-F5344CB8AC3E}">
        <p14:creationId xmlns:p14="http://schemas.microsoft.com/office/powerpoint/2010/main" val="169611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B96F-8091-BC5A-1F02-8E9948ACB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D4674-8F4F-5A4D-BE89-F47699060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73E77-E003-44D0-6E32-F291CCD4D5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56A01-4157-71E9-6D92-4D9D6ECFA2C8}"/>
              </a:ext>
            </a:extLst>
          </p:cNvPr>
          <p:cNvSpPr>
            <a:spLocks noGrp="1"/>
          </p:cNvSpPr>
          <p:nvPr>
            <p:ph type="sldNum" sz="quarter" idx="5"/>
          </p:nvPr>
        </p:nvSpPr>
        <p:spPr/>
        <p:txBody>
          <a:bodyPr/>
          <a:lstStyle/>
          <a:p>
            <a:fld id="{710DCDC1-0459-4649-9404-C11007ADD734}" type="slidenum">
              <a:rPr lang="en-US" smtClean="0"/>
              <a:t>4</a:t>
            </a:fld>
            <a:endParaRPr lang="en-US"/>
          </a:p>
        </p:txBody>
      </p:sp>
    </p:spTree>
    <p:extLst>
      <p:ext uri="{BB962C8B-B14F-4D97-AF65-F5344CB8AC3E}">
        <p14:creationId xmlns:p14="http://schemas.microsoft.com/office/powerpoint/2010/main" val="237619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6</a:t>
            </a:fld>
            <a:endParaRPr lang="en-US"/>
          </a:p>
        </p:txBody>
      </p:sp>
    </p:spTree>
    <p:extLst>
      <p:ext uri="{BB962C8B-B14F-4D97-AF65-F5344CB8AC3E}">
        <p14:creationId xmlns:p14="http://schemas.microsoft.com/office/powerpoint/2010/main" val="46807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7</a:t>
            </a:fld>
            <a:endParaRPr lang="en-US"/>
          </a:p>
        </p:txBody>
      </p:sp>
    </p:spTree>
    <p:extLst>
      <p:ext uri="{BB962C8B-B14F-4D97-AF65-F5344CB8AC3E}">
        <p14:creationId xmlns:p14="http://schemas.microsoft.com/office/powerpoint/2010/main" val="184405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8</a:t>
            </a:fld>
            <a:endParaRPr lang="en-US"/>
          </a:p>
        </p:txBody>
      </p:sp>
    </p:spTree>
    <p:extLst>
      <p:ext uri="{BB962C8B-B14F-4D97-AF65-F5344CB8AC3E}">
        <p14:creationId xmlns:p14="http://schemas.microsoft.com/office/powerpoint/2010/main" val="389202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9</a:t>
            </a:fld>
            <a:endParaRPr lang="en-US"/>
          </a:p>
        </p:txBody>
      </p:sp>
    </p:spTree>
    <p:extLst>
      <p:ext uri="{BB962C8B-B14F-4D97-AF65-F5344CB8AC3E}">
        <p14:creationId xmlns:p14="http://schemas.microsoft.com/office/powerpoint/2010/main" val="374784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11</a:t>
            </a:fld>
            <a:endParaRPr lang="en-US"/>
          </a:p>
        </p:txBody>
      </p:sp>
    </p:spTree>
    <p:extLst>
      <p:ext uri="{BB962C8B-B14F-4D97-AF65-F5344CB8AC3E}">
        <p14:creationId xmlns:p14="http://schemas.microsoft.com/office/powerpoint/2010/main" val="136448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DCDC1-0459-4649-9404-C11007ADD734}" type="slidenum">
              <a:rPr lang="en-US" smtClean="0"/>
              <a:t>12</a:t>
            </a:fld>
            <a:endParaRPr lang="en-US"/>
          </a:p>
        </p:txBody>
      </p:sp>
    </p:spTree>
    <p:extLst>
      <p:ext uri="{BB962C8B-B14F-4D97-AF65-F5344CB8AC3E}">
        <p14:creationId xmlns:p14="http://schemas.microsoft.com/office/powerpoint/2010/main" val="1362424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Picture 5" descr="VRSN-ROCC-17yr (1 of 3) NEW LowRes.jpg"/>
          <p:cNvPicPr>
            <a:picLocks noChangeAspect="1"/>
          </p:cNvPicPr>
          <p:nvPr userDrawn="1"/>
        </p:nvPicPr>
        <p:blipFill rotWithShape="1">
          <a:blip r:embed="rId2">
            <a:extLst>
              <a:ext uri="{28A0092B-C50C-407E-A947-70E740481C1C}">
                <a14:useLocalDpi xmlns:a14="http://schemas.microsoft.com/office/drawing/2010/main" val="0"/>
              </a:ext>
            </a:extLst>
          </a:blip>
          <a:srcRect l="5000" t="28262" r="16528" b="38280"/>
          <a:stretch/>
        </p:blipFill>
        <p:spPr>
          <a:xfrm>
            <a:off x="0" y="0"/>
            <a:ext cx="9144000" cy="2602622"/>
          </a:xfrm>
          <a:prstGeom prst="rect">
            <a:avLst/>
          </a:prstGeom>
        </p:spPr>
      </p:pic>
    </p:spTree>
    <p:extLst>
      <p:ext uri="{BB962C8B-B14F-4D97-AF65-F5344CB8AC3E}">
        <p14:creationId xmlns:p14="http://schemas.microsoft.com/office/powerpoint/2010/main" val="8201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TLD">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Rectangle 6">
            <a:extLst>
              <a:ext uri="{FF2B5EF4-FFF2-40B4-BE49-F238E27FC236}">
                <a16:creationId xmlns:a16="http://schemas.microsoft.com/office/drawing/2014/main" id="{532510D9-D976-0E3D-398C-3F1CB9FCB6B8}"/>
              </a:ext>
            </a:extLst>
          </p:cNvPr>
          <p:cNvSpPr/>
          <p:nvPr userDrawn="1"/>
        </p:nvSpPr>
        <p:spPr>
          <a:xfrm>
            <a:off x="0" y="-12475"/>
            <a:ext cx="9144000" cy="2565797"/>
          </a:xfrm>
          <a:prstGeom prst="rect">
            <a:avLst/>
          </a:prstGeom>
          <a:gradFill flip="none" rotWithShape="1">
            <a:gsLst>
              <a:gs pos="0">
                <a:srgbClr val="DCDCDC">
                  <a:lumMod val="21620"/>
                  <a:lumOff val="78380"/>
                </a:srgbClr>
              </a:gs>
              <a:gs pos="100000">
                <a:srgbClr val="DCDCDC">
                  <a:lumMod val="25000"/>
                  <a:lumOff val="75000"/>
                </a:srgbClr>
              </a:gs>
              <a:gs pos="85000">
                <a:srgbClr val="FFFFFF"/>
              </a:gs>
              <a:gs pos="15000">
                <a:schemeClr val="bg1"/>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8" name="Picture 7">
            <a:extLst>
              <a:ext uri="{FF2B5EF4-FFF2-40B4-BE49-F238E27FC236}">
                <a16:creationId xmlns:a16="http://schemas.microsoft.com/office/drawing/2014/main" id="{BB1654DD-5567-6427-B063-2FB96FE410E3}"/>
              </a:ext>
            </a:extLst>
          </p:cNvPr>
          <p:cNvPicPr>
            <a:picLocks noChangeAspect="1"/>
          </p:cNvPicPr>
          <p:nvPr userDrawn="1"/>
        </p:nvPicPr>
        <p:blipFill>
          <a:blip r:embed="rId2"/>
          <a:stretch>
            <a:fillRect/>
          </a:stretch>
        </p:blipFill>
        <p:spPr>
          <a:xfrm>
            <a:off x="167489" y="-12475"/>
            <a:ext cx="8809022" cy="2752819"/>
          </a:xfrm>
          <a:prstGeom prst="rect">
            <a:avLst/>
          </a:prstGeom>
        </p:spPr>
      </p:pic>
    </p:spTree>
    <p:extLst>
      <p:ext uri="{BB962C8B-B14F-4D97-AF65-F5344CB8AC3E}">
        <p14:creationId xmlns:p14="http://schemas.microsoft.com/office/powerpoint/2010/main" val="207186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Server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VRSN_PPT_Master2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23902"/>
          <a:stretch/>
        </p:blipFill>
        <p:spPr>
          <a:xfrm>
            <a:off x="0" y="1"/>
            <a:ext cx="9144000" cy="2625436"/>
          </a:xfrm>
          <a:prstGeom prst="rect">
            <a:avLst/>
          </a:prstGeom>
          <a:effectLst>
            <a:outerShdw blurRad="50800" dist="38100" dir="5400000" algn="t" rotWithShape="0">
              <a:prstClr val="black">
                <a:alpha val="40000"/>
              </a:prstClr>
            </a:outerShdw>
          </a:effectLst>
        </p:spPr>
      </p:pic>
      <p:pic>
        <p:nvPicPr>
          <p:cNvPr id="8" name="Picture 7"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361830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Dot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25437"/>
            <a:ext cx="8229600" cy="75096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392632"/>
            <a:ext cx="8229600" cy="1367486"/>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Picture 6" descr="VRSN_PPT_Master3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23903"/>
          <a:stretch/>
        </p:blipFill>
        <p:spPr>
          <a:xfrm>
            <a:off x="0" y="1"/>
            <a:ext cx="9144000" cy="2625436"/>
          </a:xfrm>
          <a:prstGeom prst="rect">
            <a:avLst/>
          </a:prstGeom>
          <a:effectLst>
            <a:outerShdw blurRad="50800" dist="38100" dir="5400000" algn="t" rotWithShape="0">
              <a:prstClr val="black">
                <a:alpha val="40000"/>
              </a:prstClr>
            </a:outerShdw>
          </a:effectLst>
        </p:spPr>
      </p:pic>
      <p:pic>
        <p:nvPicPr>
          <p:cNvPr id="8" name="Picture 7"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190276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73100"/>
            <a:ext cx="9144000" cy="2768600"/>
          </a:xfrm>
          <a:prstGeom prst="rect">
            <a:avLst/>
          </a:prstGeom>
          <a:gradFill>
            <a:gsLst>
              <a:gs pos="0">
                <a:srgbClr val="D4D4D4"/>
              </a:gs>
              <a:gs pos="100000">
                <a:srgbClr val="70707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778669"/>
            <a:ext cx="8229600" cy="8001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1580175"/>
            <a:ext cx="8229600" cy="1748812"/>
          </a:xfrm>
        </p:spPr>
        <p:txBody>
          <a:bodyPr>
            <a:noAutofit/>
          </a:bodyPr>
          <a:lstStyle>
            <a:lvl1pPr marL="0" indent="0">
              <a:buNone/>
              <a:defRPr sz="2000">
                <a:solidFill>
                  <a:schemeClr val="bg1"/>
                </a:solidFill>
              </a:defRPr>
            </a:lvl1pPr>
            <a:lvl2pPr marL="0" indent="0">
              <a:buNone/>
              <a:defRPr sz="1800">
                <a:solidFill>
                  <a:schemeClr val="bg1"/>
                </a:solidFill>
              </a:defRPr>
            </a:lvl2pPr>
            <a:lvl3pPr marL="0" indent="0">
              <a:buNone/>
              <a:defRPr sz="1600">
                <a:solidFill>
                  <a:schemeClr val="bg1"/>
                </a:solidFill>
              </a:defRPr>
            </a:lvl3pPr>
            <a:lvl4pPr marL="0" indent="0">
              <a:buNone/>
              <a:defRPr sz="1400">
                <a:solidFill>
                  <a:schemeClr val="bg1"/>
                </a:solidFill>
              </a:defRPr>
            </a:lvl4pPr>
            <a:lvl5pPr marL="0" indent="0">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591524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Lt Blu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73100"/>
            <a:ext cx="9144000" cy="2768600"/>
          </a:xfrm>
          <a:prstGeom prst="rect">
            <a:avLst/>
          </a:prstGeom>
          <a:gradFill>
            <a:gsLst>
              <a:gs pos="0">
                <a:srgbClr val="61A1D4"/>
              </a:gs>
              <a:gs pos="100000">
                <a:srgbClr val="0061A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778669"/>
            <a:ext cx="8229600" cy="8001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1580175"/>
            <a:ext cx="8229600" cy="1748812"/>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61788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1"/>
          <p:cNvSpPr>
            <a:spLocks noGrp="1"/>
          </p:cNvSpPr>
          <p:nvPr>
            <p:ph type="sldNum" sz="quarter" idx="12"/>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419827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73100"/>
            <a:ext cx="9144000" cy="2768600"/>
          </a:xfrm>
          <a:prstGeom prst="rect">
            <a:avLst/>
          </a:prstGeom>
          <a:gradFill>
            <a:gsLst>
              <a:gs pos="0">
                <a:srgbClr val="0061A3"/>
              </a:gs>
              <a:gs pos="100000">
                <a:srgbClr val="0E273E"/>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778669"/>
            <a:ext cx="8229600" cy="8001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1580175"/>
            <a:ext cx="8229600" cy="1748812"/>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09846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819150"/>
            <a:ext cx="4038600" cy="394096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819150"/>
            <a:ext cx="4038600" cy="3940969"/>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1"/>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0335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Slide Number Placeholder 3"/>
          <p:cNvSpPr>
            <a:spLocks noGrp="1"/>
          </p:cNvSpPr>
          <p:nvPr>
            <p:ph type="sldNum" sz="quarter" idx="11"/>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397725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233251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2800" kern="1200" dirty="0">
                <a:solidFill>
                  <a:srgbClr val="99DDF5"/>
                </a:solidFill>
                <a:latin typeface="+mj-lt"/>
                <a:ea typeface="+mj-ea"/>
                <a:cs typeface="+mj-cs"/>
              </a:defRPr>
            </a:lvl1pPr>
          </a:lstStyle>
          <a:p>
            <a:r>
              <a:rPr lang="en-US" dirty="0"/>
              <a:t>Click to edit Master title style</a:t>
            </a:r>
          </a:p>
        </p:txBody>
      </p:sp>
      <p:sp>
        <p:nvSpPr>
          <p:cNvPr id="9" name="Text Placeholder 8"/>
          <p:cNvSpPr>
            <a:spLocks noGrp="1"/>
          </p:cNvSpPr>
          <p:nvPr>
            <p:ph type="body" sz="quarter" idx="13"/>
          </p:nvPr>
        </p:nvSpPr>
        <p:spPr>
          <a:xfrm>
            <a:off x="471488" y="819150"/>
            <a:ext cx="8215312" cy="3940969"/>
          </a:xfrm>
        </p:spPr>
        <p:txBody>
          <a:bodyPr>
            <a:noAutofit/>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407C8B75-4858-41E6-BEC3-A0853FA4AC5B}" type="slidenum">
              <a:rPr lang="en-US" smtClean="0"/>
              <a:pPr/>
              <a:t>‹#›</a:t>
            </a:fld>
            <a:endParaRPr lang="en-US" dirty="0"/>
          </a:p>
        </p:txBody>
      </p:sp>
      <p:sp>
        <p:nvSpPr>
          <p:cNvPr id="10" name="Rectangle 9"/>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11" name="TextBox 10"/>
          <p:cNvSpPr txBox="1"/>
          <p:nvPr userDrawn="1"/>
        </p:nvSpPr>
        <p:spPr>
          <a:xfrm>
            <a:off x="120650" y="4891087"/>
            <a:ext cx="3035300" cy="138112"/>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r>
              <a:rPr lang="en-US" sz="800" kern="1200" dirty="0">
                <a:solidFill>
                  <a:schemeClr val="bg1"/>
                </a:solidFill>
                <a:effectLst/>
                <a:latin typeface="+mn-lt"/>
                <a:ea typeface="+mn-ea"/>
                <a:cs typeface="+mn-cs"/>
              </a:rPr>
              <a:t>Verisign Public</a:t>
            </a:r>
          </a:p>
        </p:txBody>
      </p:sp>
      <p:pic>
        <p:nvPicPr>
          <p:cNvPr id="6" name="Picture 5">
            <a:extLst>
              <a:ext uri="{FF2B5EF4-FFF2-40B4-BE49-F238E27FC236}">
                <a16:creationId xmlns:a16="http://schemas.microsoft.com/office/drawing/2014/main" id="{7270AF33-1419-27C9-3AC5-E98E95BDB441}"/>
              </a:ext>
            </a:extLst>
          </p:cNvPr>
          <p:cNvPicPr>
            <a:picLocks noChangeAspect="1"/>
          </p:cNvPicPr>
          <p:nvPr userDrawn="1"/>
        </p:nvPicPr>
        <p:blipFill>
          <a:blip r:embed="rId2"/>
          <a:stretch>
            <a:fillRect/>
          </a:stretch>
        </p:blipFill>
        <p:spPr>
          <a:xfrm>
            <a:off x="4077736" y="4713799"/>
            <a:ext cx="988528" cy="395411"/>
          </a:xfrm>
          <a:prstGeom prst="rect">
            <a:avLst/>
          </a:prstGeom>
        </p:spPr>
      </p:pic>
    </p:spTree>
    <p:extLst>
      <p:ext uri="{BB962C8B-B14F-4D97-AF65-F5344CB8AC3E}">
        <p14:creationId xmlns:p14="http://schemas.microsoft.com/office/powerpoint/2010/main" val="28915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er - White">
    <p:spTree>
      <p:nvGrpSpPr>
        <p:cNvPr id="1" name=""/>
        <p:cNvGrpSpPr/>
        <p:nvPr/>
      </p:nvGrpSpPr>
      <p:grpSpPr>
        <a:xfrm>
          <a:off x="0" y="0"/>
          <a:ext cx="0" cy="0"/>
          <a:chOff x="0" y="0"/>
          <a:chExt cx="0" cy="0"/>
        </a:xfrm>
      </p:grpSpPr>
      <p:sp>
        <p:nvSpPr>
          <p:cNvPr id="6" name="Rectangle 5"/>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a:spLocks noChangeArrowheads="1"/>
          </p:cNvSpPr>
          <p:nvPr userDrawn="1"/>
        </p:nvSpPr>
        <p:spPr bwMode="auto">
          <a:xfrm>
            <a:off x="1335650" y="4735719"/>
            <a:ext cx="64727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rgbClr val="7F7F7F"/>
                </a:solidFill>
              </a:rPr>
              <a:t>© 2023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pic>
        <p:nvPicPr>
          <p:cNvPr id="3" name="Picture 2">
            <a:extLst>
              <a:ext uri="{FF2B5EF4-FFF2-40B4-BE49-F238E27FC236}">
                <a16:creationId xmlns:a16="http://schemas.microsoft.com/office/drawing/2014/main" id="{E0F84F89-3C5D-5600-41F0-80E2A3E7EF99}"/>
              </a:ext>
            </a:extLst>
          </p:cNvPr>
          <p:cNvPicPr>
            <a:picLocks noChangeAspect="1"/>
          </p:cNvPicPr>
          <p:nvPr userDrawn="1"/>
        </p:nvPicPr>
        <p:blipFill>
          <a:blip r:embed="rId2"/>
          <a:stretch>
            <a:fillRect/>
          </a:stretch>
        </p:blipFill>
        <p:spPr>
          <a:xfrm>
            <a:off x="2899610" y="725571"/>
            <a:ext cx="3344779" cy="3344779"/>
          </a:xfrm>
          <a:prstGeom prst="rect">
            <a:avLst/>
          </a:prstGeom>
        </p:spPr>
      </p:pic>
    </p:spTree>
    <p:extLst>
      <p:ext uri="{BB962C8B-B14F-4D97-AF65-F5344CB8AC3E}">
        <p14:creationId xmlns:p14="http://schemas.microsoft.com/office/powerpoint/2010/main" val="236924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er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
          <p:cNvSpPr>
            <a:spLocks noChangeArrowheads="1"/>
          </p:cNvSpPr>
          <p:nvPr userDrawn="1"/>
        </p:nvSpPr>
        <p:spPr bwMode="auto">
          <a:xfrm>
            <a:off x="1335650" y="4721608"/>
            <a:ext cx="64727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chemeClr val="bg1"/>
                </a:solidFill>
              </a:rPr>
              <a:t>© 2024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chemeClr val="bg1"/>
              </a:solidFill>
            </a:endParaRPr>
          </a:p>
        </p:txBody>
      </p:sp>
      <p:pic>
        <p:nvPicPr>
          <p:cNvPr id="3" name="Picture 2">
            <a:extLst>
              <a:ext uri="{FF2B5EF4-FFF2-40B4-BE49-F238E27FC236}">
                <a16:creationId xmlns:a16="http://schemas.microsoft.com/office/drawing/2014/main" id="{53552A7A-DEC2-575E-0721-DF92A1761392}"/>
              </a:ext>
            </a:extLst>
          </p:cNvPr>
          <p:cNvPicPr>
            <a:picLocks noChangeAspect="1"/>
          </p:cNvPicPr>
          <p:nvPr userDrawn="1"/>
        </p:nvPicPr>
        <p:blipFill>
          <a:blip r:embed="rId2"/>
          <a:stretch>
            <a:fillRect/>
          </a:stretch>
        </p:blipFill>
        <p:spPr>
          <a:xfrm>
            <a:off x="2889533" y="720561"/>
            <a:ext cx="3344779" cy="3344779"/>
          </a:xfrm>
          <a:prstGeom prst="rect">
            <a:avLst/>
          </a:prstGeom>
        </p:spPr>
      </p:pic>
    </p:spTree>
    <p:extLst>
      <p:ext uri="{BB962C8B-B14F-4D97-AF65-F5344CB8AC3E}">
        <p14:creationId xmlns:p14="http://schemas.microsoft.com/office/powerpoint/2010/main" val="295879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5166"/>
            <a:ext cx="8229600" cy="41833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809244"/>
            <a:ext cx="8229600" cy="394161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74100" y="4902992"/>
            <a:ext cx="355600" cy="114300"/>
          </a:xfrm>
          <a:prstGeom prst="rect">
            <a:avLst/>
          </a:prstGeom>
        </p:spPr>
        <p:txBody>
          <a:bodyPr vert="horz" lIns="91440" tIns="45720" rIns="91440" bIns="45720" rtlCol="0" anchor="ctr">
            <a:noAutofit/>
          </a:bodyPr>
          <a:lstStyle>
            <a:lvl1pPr algn="r">
              <a:defRPr lang="en-US" sz="800" kern="1200" smtClean="0">
                <a:solidFill>
                  <a:schemeClr val="tx1">
                    <a:tint val="75000"/>
                  </a:schemeClr>
                </a:solidFill>
                <a:latin typeface="+mn-lt"/>
                <a:ea typeface="+mn-ea"/>
                <a:cs typeface="+mn-cs"/>
              </a:defRPr>
            </a:lvl1pPr>
          </a:lstStyle>
          <a:p>
            <a:fld id="{407C8B75-4858-41E6-BEC3-A0853FA4AC5B}" type="slidenum">
              <a:rPr lang="en-US" smtClean="0"/>
              <a:pPr/>
              <a:t>‹#›</a:t>
            </a:fld>
            <a:endParaRPr lang="en-US" dirty="0"/>
          </a:p>
        </p:txBody>
      </p:sp>
      <p:sp>
        <p:nvSpPr>
          <p:cNvPr id="8" name="Rectangle 7"/>
          <p:cNvSpPr/>
          <p:nvPr userDrawn="1"/>
        </p:nvSpPr>
        <p:spPr>
          <a:xfrm>
            <a:off x="0" y="5109210"/>
            <a:ext cx="9144000" cy="3429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4" name="TextBox 3"/>
          <p:cNvSpPr txBox="1"/>
          <p:nvPr userDrawn="1"/>
        </p:nvSpPr>
        <p:spPr>
          <a:xfrm>
            <a:off x="120650" y="4891087"/>
            <a:ext cx="3035300" cy="138112"/>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r>
              <a:rPr lang="en-US" sz="800" kern="1200" dirty="0">
                <a:solidFill>
                  <a:schemeClr val="tx1">
                    <a:tint val="75000"/>
                  </a:schemeClr>
                </a:solidFill>
                <a:effectLst/>
                <a:latin typeface="+mn-lt"/>
                <a:ea typeface="+mn-ea"/>
                <a:cs typeface="+mn-cs"/>
              </a:rPr>
              <a:t>Verisign Public</a:t>
            </a:r>
          </a:p>
        </p:txBody>
      </p:sp>
      <p:pic>
        <p:nvPicPr>
          <p:cNvPr id="5" name="Picture 4">
            <a:extLst>
              <a:ext uri="{FF2B5EF4-FFF2-40B4-BE49-F238E27FC236}">
                <a16:creationId xmlns:a16="http://schemas.microsoft.com/office/drawing/2014/main" id="{6D4E2A5E-3083-0CB7-F44C-BF7583311D8C}"/>
              </a:ext>
            </a:extLst>
          </p:cNvPr>
          <p:cNvPicPr>
            <a:picLocks noChangeAspect="1"/>
          </p:cNvPicPr>
          <p:nvPr userDrawn="1"/>
        </p:nvPicPr>
        <p:blipFill>
          <a:blip r:embed="rId16"/>
          <a:stretch>
            <a:fillRect/>
          </a:stretch>
        </p:blipFill>
        <p:spPr>
          <a:xfrm>
            <a:off x="4077736" y="4709091"/>
            <a:ext cx="988528" cy="400119"/>
          </a:xfrm>
          <a:prstGeom prst="rect">
            <a:avLst/>
          </a:prstGeom>
        </p:spPr>
      </p:pic>
    </p:spTree>
    <p:extLst>
      <p:ext uri="{BB962C8B-B14F-4D97-AF65-F5344CB8AC3E}">
        <p14:creationId xmlns:p14="http://schemas.microsoft.com/office/powerpoint/2010/main" val="12294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4" r:id="rId13"/>
    <p:sldLayoutId id="2147483665" r:id="rId14"/>
  </p:sldLayoutIdLst>
  <p:hf hdr="0" ftr="0" dt="0"/>
  <p:txStyles>
    <p:titleStyle>
      <a:lvl1pPr algn="l" defTabSz="914400" rtl="0" eaLnBrk="1" latinLnBrk="0" hangingPunct="1">
        <a:spcBef>
          <a:spcPct val="0"/>
        </a:spcBef>
        <a:buNone/>
        <a:defRPr lang="en-US" sz="2800" kern="1200" dirty="0">
          <a:solidFill>
            <a:srgbClr val="0661A3"/>
          </a:solidFill>
          <a:latin typeface="+mj-lt"/>
          <a:ea typeface="+mj-ea"/>
          <a:cs typeface="+mj-cs"/>
        </a:defRPr>
      </a:lvl1pPr>
    </p:titleStyle>
    <p:bodyStyle>
      <a:lvl1pPr marL="176213" indent="-176213" algn="l" defTabSz="914400" rtl="0" eaLnBrk="1" latinLnBrk="0" hangingPunct="1">
        <a:spcBef>
          <a:spcPts val="900"/>
        </a:spcBef>
        <a:buClr>
          <a:schemeClr val="bg2"/>
        </a:buClr>
        <a:buSzPct val="65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21208" indent="-165100" algn="l" defTabSz="914400" rtl="0" eaLnBrk="1" latinLnBrk="0" hangingPunct="1">
        <a:spcBef>
          <a:spcPts val="900"/>
        </a:spcBef>
        <a:buClr>
          <a:schemeClr val="bg2"/>
        </a:buClr>
        <a:buSzPct val="6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86968" indent="-176213" algn="l" defTabSz="914400" rtl="0" eaLnBrk="1" latinLnBrk="0" hangingPunct="1">
        <a:spcBef>
          <a:spcPts val="900"/>
        </a:spcBef>
        <a:buClr>
          <a:schemeClr val="bg2"/>
        </a:buClr>
        <a:buSzPct val="6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197864" indent="-165100"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14400" indent="-176213"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agnitude.research.ican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57200" y="2967343"/>
            <a:ext cx="8229600" cy="750960"/>
          </a:xfrm>
        </p:spPr>
        <p:txBody>
          <a:bodyPr/>
          <a:lstStyle/>
          <a:p>
            <a:r>
              <a:rPr lang="en-US" dirty="0"/>
              <a:t>Ongoing Issues and Anomalies in Existent and Non-Existent Top-Level Query Names</a:t>
            </a:r>
          </a:p>
        </p:txBody>
      </p:sp>
      <p:sp>
        <p:nvSpPr>
          <p:cNvPr id="12" name="Subtitle 11"/>
          <p:cNvSpPr>
            <a:spLocks noGrp="1"/>
          </p:cNvSpPr>
          <p:nvPr>
            <p:ph type="subTitle" idx="1"/>
          </p:nvPr>
        </p:nvSpPr>
        <p:spPr>
          <a:xfrm>
            <a:off x="457200" y="3829953"/>
            <a:ext cx="8229600" cy="964683"/>
          </a:xfrm>
        </p:spPr>
        <p:txBody>
          <a:bodyPr>
            <a:normAutofit/>
          </a:bodyPr>
          <a:lstStyle/>
          <a:p>
            <a:r>
              <a:rPr lang="en-US" dirty="0"/>
              <a:t>Duane Wessels, Verisign</a:t>
            </a:r>
          </a:p>
          <a:p>
            <a:r>
              <a:rPr lang="en-US" sz="1800" dirty="0"/>
              <a:t>DNS-OARC 43 – October 27, 2024</a:t>
            </a:r>
          </a:p>
        </p:txBody>
      </p:sp>
    </p:spTree>
    <p:extLst>
      <p:ext uri="{BB962C8B-B14F-4D97-AF65-F5344CB8AC3E}">
        <p14:creationId xmlns:p14="http://schemas.microsoft.com/office/powerpoint/2010/main" val="145885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FA5C3-07E9-98B8-166B-3C2823838A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AA048E3-BEF7-4448-9C7B-F8569C2B6E55}"/>
              </a:ext>
            </a:extLst>
          </p:cNvPr>
          <p:cNvSpPr>
            <a:spLocks noGrp="1"/>
          </p:cNvSpPr>
          <p:nvPr>
            <p:ph type="title"/>
          </p:nvPr>
        </p:nvSpPr>
        <p:spPr>
          <a:xfrm>
            <a:off x="457200" y="1771650"/>
            <a:ext cx="8229600" cy="800100"/>
          </a:xfrm>
        </p:spPr>
        <p:txBody>
          <a:bodyPr anchor="ctr"/>
          <a:lstStyle/>
          <a:p>
            <a:pPr algn="ctr"/>
            <a:r>
              <a:rPr lang="en-US" dirty="0"/>
              <a:t>Special Use TLDs</a:t>
            </a:r>
          </a:p>
        </p:txBody>
      </p:sp>
      <p:sp>
        <p:nvSpPr>
          <p:cNvPr id="5" name="Slide Number Placeholder 4">
            <a:extLst>
              <a:ext uri="{FF2B5EF4-FFF2-40B4-BE49-F238E27FC236}">
                <a16:creationId xmlns:a16="http://schemas.microsoft.com/office/drawing/2014/main" id="{9A389280-A8E2-84FC-04CD-C8A93281F990}"/>
              </a:ext>
            </a:extLst>
          </p:cNvPr>
          <p:cNvSpPr>
            <a:spLocks noGrp="1"/>
          </p:cNvSpPr>
          <p:nvPr>
            <p:ph type="sldNum" sz="quarter" idx="15"/>
          </p:nvPr>
        </p:nvSpPr>
        <p:spPr/>
        <p:txBody>
          <a:bodyPr/>
          <a:lstStyle/>
          <a:p>
            <a:fld id="{407C8B75-4858-41E6-BEC3-A0853FA4AC5B}" type="slidenum">
              <a:rPr lang="en-US" smtClean="0"/>
              <a:pPr/>
              <a:t>10</a:t>
            </a:fld>
            <a:endParaRPr lang="en-US" dirty="0"/>
          </a:p>
        </p:txBody>
      </p:sp>
    </p:spTree>
    <p:extLst>
      <p:ext uri="{BB962C8B-B14F-4D97-AF65-F5344CB8AC3E}">
        <p14:creationId xmlns:p14="http://schemas.microsoft.com/office/powerpoint/2010/main" val="31372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a:xfrm>
            <a:off x="457200" y="185166"/>
            <a:ext cx="8229600" cy="418338"/>
          </a:xfrm>
        </p:spPr>
        <p:txBody>
          <a:bodyPr/>
          <a:lstStyle/>
          <a:p>
            <a:r>
              <a:rPr lang="en-US" dirty="0"/>
              <a:t>.local</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11</a:t>
            </a:fld>
            <a:endParaRPr lang="en-US" dirty="0"/>
          </a:p>
        </p:txBody>
      </p:sp>
      <p:sp>
        <p:nvSpPr>
          <p:cNvPr id="3" name="TextBox 2">
            <a:extLst>
              <a:ext uri="{FF2B5EF4-FFF2-40B4-BE49-F238E27FC236}">
                <a16:creationId xmlns:a16="http://schemas.microsoft.com/office/drawing/2014/main" id="{B0D6E5D9-D47A-60A1-62B5-37616EF2235F}"/>
              </a:ext>
            </a:extLst>
          </p:cNvPr>
          <p:cNvSpPr txBox="1"/>
          <p:nvPr/>
        </p:nvSpPr>
        <p:spPr>
          <a:xfrm>
            <a:off x="1851102" y="1434791"/>
            <a:ext cx="5799986" cy="2031325"/>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txBody>
          <a:bodyPr wrap="none" rtlCol="0">
            <a:spAutoFit/>
          </a:bodyPr>
          <a:lstStyle/>
          <a:p>
            <a:r>
              <a:rPr lang="en-US" sz="1400" dirty="0"/>
              <a:t>RFC 6762 – Multicast DNS</a:t>
            </a:r>
          </a:p>
          <a:p>
            <a:endParaRPr lang="en-US" sz="1400" dirty="0"/>
          </a:p>
          <a:p>
            <a:r>
              <a:rPr lang="en-US" sz="1400" dirty="0"/>
              <a:t>Caching DNS servers SHOULD recognize these names as special and</a:t>
            </a:r>
          </a:p>
          <a:p>
            <a:r>
              <a:rPr lang="en-US" sz="1400" dirty="0"/>
              <a:t>SHOULD NOT attempt to look up NS records for them, or otherwise</a:t>
            </a:r>
          </a:p>
          <a:p>
            <a:r>
              <a:rPr lang="en-US" sz="1400" dirty="0"/>
              <a:t>query authoritative DNS servers in an attempt to resolve these names.</a:t>
            </a:r>
          </a:p>
          <a:p>
            <a:r>
              <a:rPr lang="en-US" sz="1400" dirty="0"/>
              <a:t>Instead, caching DNS servers SHOULD generate immediate</a:t>
            </a:r>
          </a:p>
          <a:p>
            <a:r>
              <a:rPr lang="en-US" sz="1400" dirty="0"/>
              <a:t>NXDOMAIN responses for all such queries they may receive (from</a:t>
            </a:r>
          </a:p>
          <a:p>
            <a:r>
              <a:rPr lang="en-US" sz="1400" dirty="0"/>
              <a:t>misbehaving name resolver libraries). This is to avoid unnecessary</a:t>
            </a:r>
          </a:p>
          <a:p>
            <a:r>
              <a:rPr lang="en-US" sz="1400" dirty="0"/>
              <a:t>load on the root name servers and other name servers.</a:t>
            </a:r>
          </a:p>
        </p:txBody>
      </p:sp>
    </p:spTree>
    <p:extLst>
      <p:ext uri="{BB962C8B-B14F-4D97-AF65-F5344CB8AC3E}">
        <p14:creationId xmlns:p14="http://schemas.microsoft.com/office/powerpoint/2010/main" val="306276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.test</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12</a:t>
            </a:fld>
            <a:endParaRPr lang="en-US" dirty="0"/>
          </a:p>
        </p:txBody>
      </p:sp>
      <p:sp>
        <p:nvSpPr>
          <p:cNvPr id="3" name="TextBox 2">
            <a:extLst>
              <a:ext uri="{FF2B5EF4-FFF2-40B4-BE49-F238E27FC236}">
                <a16:creationId xmlns:a16="http://schemas.microsoft.com/office/drawing/2014/main" id="{306DE046-3BF9-4E87-4939-474733FB4F10}"/>
              </a:ext>
            </a:extLst>
          </p:cNvPr>
          <p:cNvSpPr txBox="1"/>
          <p:nvPr/>
        </p:nvSpPr>
        <p:spPr>
          <a:xfrm>
            <a:off x="1851102" y="1434791"/>
            <a:ext cx="5673348" cy="1384995"/>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txBody>
          <a:bodyPr wrap="none" rtlCol="0">
            <a:spAutoFit/>
          </a:bodyPr>
          <a:lstStyle/>
          <a:p>
            <a:r>
              <a:rPr lang="en-US" sz="1400" dirty="0"/>
              <a:t>RFC 6761 – Special-Use Domain Names</a:t>
            </a:r>
          </a:p>
          <a:p>
            <a:endParaRPr lang="en-US" sz="1400" dirty="0"/>
          </a:p>
          <a:p>
            <a:r>
              <a:rPr lang="en-US" sz="1400" dirty="0"/>
              <a:t>Caching DNS servers SHOULD recognize test names as special and</a:t>
            </a:r>
          </a:p>
          <a:p>
            <a:r>
              <a:rPr lang="en-US" sz="1400" dirty="0"/>
              <a:t>SHOULD NOT, by default, attempt to look up NS records for them, ...</a:t>
            </a:r>
          </a:p>
          <a:p>
            <a:r>
              <a:rPr lang="en-US" sz="1400" dirty="0"/>
              <a:t>This is to avoid unnecessary load on the root name servers and other</a:t>
            </a:r>
          </a:p>
          <a:p>
            <a:r>
              <a:rPr lang="en-US" sz="1400" dirty="0"/>
              <a:t>name servers.</a:t>
            </a:r>
          </a:p>
        </p:txBody>
      </p:sp>
    </p:spTree>
    <p:extLst>
      <p:ext uri="{BB962C8B-B14F-4D97-AF65-F5344CB8AC3E}">
        <p14:creationId xmlns:p14="http://schemas.microsoft.com/office/powerpoint/2010/main" val="6218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.localhost</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13</a:t>
            </a:fld>
            <a:endParaRPr lang="en-US" dirty="0"/>
          </a:p>
        </p:txBody>
      </p:sp>
    </p:spTree>
    <p:extLst>
      <p:ext uri="{BB962C8B-B14F-4D97-AF65-F5344CB8AC3E}">
        <p14:creationId xmlns:p14="http://schemas.microsoft.com/office/powerpoint/2010/main" val="103293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.invalid</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14</a:t>
            </a:fld>
            <a:endParaRPr lang="en-US" dirty="0"/>
          </a:p>
        </p:txBody>
      </p:sp>
    </p:spTree>
    <p:extLst>
      <p:ext uri="{BB962C8B-B14F-4D97-AF65-F5344CB8AC3E}">
        <p14:creationId xmlns:p14="http://schemas.microsoft.com/office/powerpoint/2010/main" val="369133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.internal*</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15</a:t>
            </a:fld>
            <a:endParaRPr lang="en-US" dirty="0"/>
          </a:p>
        </p:txBody>
      </p:sp>
      <p:sp>
        <p:nvSpPr>
          <p:cNvPr id="3" name="TextBox 2">
            <a:extLst>
              <a:ext uri="{FF2B5EF4-FFF2-40B4-BE49-F238E27FC236}">
                <a16:creationId xmlns:a16="http://schemas.microsoft.com/office/drawing/2014/main" id="{25DEF10C-C08F-9DE5-1C6E-3B21947FC2AD}"/>
              </a:ext>
            </a:extLst>
          </p:cNvPr>
          <p:cNvSpPr txBox="1"/>
          <p:nvPr/>
        </p:nvSpPr>
        <p:spPr>
          <a:xfrm>
            <a:off x="6754861" y="346952"/>
            <a:ext cx="1931939" cy="253916"/>
          </a:xfrm>
          <a:prstGeom prst="rect">
            <a:avLst/>
          </a:prstGeom>
          <a:noFill/>
        </p:spPr>
        <p:txBody>
          <a:bodyPr wrap="none" rtlCol="0">
            <a:spAutoFit/>
          </a:bodyPr>
          <a:lstStyle/>
          <a:p>
            <a:pPr algn="r"/>
            <a:r>
              <a:rPr lang="en-US" sz="1050" dirty="0"/>
              <a:t>*not (yet?) a special-use TLD</a:t>
            </a:r>
          </a:p>
        </p:txBody>
      </p:sp>
      <p:sp>
        <p:nvSpPr>
          <p:cNvPr id="5" name="Oval 4">
            <a:extLst>
              <a:ext uri="{FF2B5EF4-FFF2-40B4-BE49-F238E27FC236}">
                <a16:creationId xmlns:a16="http://schemas.microsoft.com/office/drawing/2014/main" id="{AE9A622F-B68F-0DB5-F846-8214FB132996}"/>
              </a:ext>
            </a:extLst>
          </p:cNvPr>
          <p:cNvSpPr/>
          <p:nvPr/>
        </p:nvSpPr>
        <p:spPr>
          <a:xfrm>
            <a:off x="5339644" y="1395352"/>
            <a:ext cx="2884311" cy="889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TextBox 6">
            <a:extLst>
              <a:ext uri="{FF2B5EF4-FFF2-40B4-BE49-F238E27FC236}">
                <a16:creationId xmlns:a16="http://schemas.microsoft.com/office/drawing/2014/main" id="{BA451819-0111-D772-6CE8-BD7139DE858A}"/>
              </a:ext>
            </a:extLst>
          </p:cNvPr>
          <p:cNvSpPr txBox="1"/>
          <p:nvPr/>
        </p:nvSpPr>
        <p:spPr>
          <a:xfrm>
            <a:off x="3189111" y="1198972"/>
            <a:ext cx="2105378" cy="954107"/>
          </a:xfrm>
          <a:prstGeom prst="rect">
            <a:avLst/>
          </a:prstGeom>
          <a:solidFill>
            <a:schemeClr val="bg1"/>
          </a:solidFill>
          <a:ln>
            <a:solidFill>
              <a:schemeClr val="bg1">
                <a:lumMod val="50000"/>
              </a:schemeClr>
            </a:solidFill>
          </a:ln>
        </p:spPr>
        <p:txBody>
          <a:bodyPr wrap="square" rtlCol="0">
            <a:spAutoFit/>
          </a:bodyPr>
          <a:lstStyle/>
          <a:p>
            <a:r>
              <a:rPr lang="en-US" sz="1400" dirty="0"/>
              <a:t>Queries leaking from large cloud services provider. Decreased after Verisign outreach.</a:t>
            </a:r>
          </a:p>
        </p:txBody>
      </p:sp>
    </p:spTree>
    <p:extLst>
      <p:ext uri="{BB962C8B-B14F-4D97-AF65-F5344CB8AC3E}">
        <p14:creationId xmlns:p14="http://schemas.microsoft.com/office/powerpoint/2010/main" val="381850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A5F88-B896-D29D-8152-AB6D5D58D7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D71B73-11F4-0281-51B2-1E1D40349599}"/>
              </a:ext>
            </a:extLst>
          </p:cNvPr>
          <p:cNvSpPr>
            <a:spLocks noGrp="1"/>
          </p:cNvSpPr>
          <p:nvPr>
            <p:ph type="title"/>
          </p:nvPr>
        </p:nvSpPr>
        <p:spPr>
          <a:xfrm>
            <a:off x="457200" y="1771650"/>
            <a:ext cx="8229600" cy="800100"/>
          </a:xfrm>
        </p:spPr>
        <p:txBody>
          <a:bodyPr anchor="ctr"/>
          <a:lstStyle/>
          <a:p>
            <a:pPr algn="ctr"/>
            <a:r>
              <a:rPr lang="en-US" dirty="0"/>
              <a:t>Networking Related</a:t>
            </a:r>
          </a:p>
        </p:txBody>
      </p:sp>
      <p:sp>
        <p:nvSpPr>
          <p:cNvPr id="5" name="Slide Number Placeholder 4">
            <a:extLst>
              <a:ext uri="{FF2B5EF4-FFF2-40B4-BE49-F238E27FC236}">
                <a16:creationId xmlns:a16="http://schemas.microsoft.com/office/drawing/2014/main" id="{CB361CED-1A90-F31A-C55B-4640B355B0E1}"/>
              </a:ext>
            </a:extLst>
          </p:cNvPr>
          <p:cNvSpPr>
            <a:spLocks noGrp="1"/>
          </p:cNvSpPr>
          <p:nvPr>
            <p:ph type="sldNum" sz="quarter" idx="15"/>
          </p:nvPr>
        </p:nvSpPr>
        <p:spPr/>
        <p:txBody>
          <a:bodyPr/>
          <a:lstStyle/>
          <a:p>
            <a:fld id="{407C8B75-4858-41E6-BEC3-A0853FA4AC5B}" type="slidenum">
              <a:rPr lang="en-US" smtClean="0"/>
              <a:pPr/>
              <a:t>16</a:t>
            </a:fld>
            <a:endParaRPr lang="en-US" dirty="0"/>
          </a:p>
        </p:txBody>
      </p:sp>
    </p:spTree>
    <p:extLst>
      <p:ext uri="{BB962C8B-B14F-4D97-AF65-F5344CB8AC3E}">
        <p14:creationId xmlns:p14="http://schemas.microsoft.com/office/powerpoint/2010/main" val="132244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bbrouter</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17</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233604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unifi</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18</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113318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zyxel-usg</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19</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9100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5384-0D29-0AA3-0709-5FB736B87DDC}"/>
              </a:ext>
            </a:extLst>
          </p:cNvPr>
          <p:cNvSpPr>
            <a:spLocks noGrp="1"/>
          </p:cNvSpPr>
          <p:nvPr>
            <p:ph type="title"/>
          </p:nvPr>
        </p:nvSpPr>
        <p:spPr/>
        <p:txBody>
          <a:bodyPr/>
          <a:lstStyle/>
          <a:p>
            <a:r>
              <a:rPr lang="en-US" dirty="0"/>
              <a:t>What is this talk about?</a:t>
            </a:r>
          </a:p>
        </p:txBody>
      </p:sp>
      <p:sp>
        <p:nvSpPr>
          <p:cNvPr id="3" name="Content Placeholder 2">
            <a:extLst>
              <a:ext uri="{FF2B5EF4-FFF2-40B4-BE49-F238E27FC236}">
                <a16:creationId xmlns:a16="http://schemas.microsoft.com/office/drawing/2014/main" id="{9044BB73-AE08-41DF-CEDC-6076B598CB79}"/>
              </a:ext>
            </a:extLst>
          </p:cNvPr>
          <p:cNvSpPr>
            <a:spLocks noGrp="1"/>
          </p:cNvSpPr>
          <p:nvPr>
            <p:ph idx="1"/>
          </p:nvPr>
        </p:nvSpPr>
        <p:spPr/>
        <p:txBody>
          <a:bodyPr/>
          <a:lstStyle/>
          <a:p>
            <a:r>
              <a:rPr lang="en-US" dirty="0"/>
              <a:t>Queries to root name servers!</a:t>
            </a:r>
          </a:p>
          <a:p>
            <a:r>
              <a:rPr lang="en-US" dirty="0"/>
              <a:t>Mostly for queries with top-level domains that don’t exist.</a:t>
            </a:r>
          </a:p>
          <a:p>
            <a:r>
              <a:rPr lang="en-US" dirty="0"/>
              <a:t>Data comes from two sources:</a:t>
            </a:r>
          </a:p>
          <a:p>
            <a:pPr lvl="1"/>
            <a:r>
              <a:rPr lang="en-US" dirty="0"/>
              <a:t>A-root &amp; J-root daily summaries</a:t>
            </a:r>
          </a:p>
          <a:p>
            <a:pPr lvl="1"/>
            <a:r>
              <a:rPr lang="en-US" dirty="0"/>
              <a:t>DNS-OARC “Day In The Life” (DITL) annual collections*</a:t>
            </a:r>
          </a:p>
          <a:p>
            <a:r>
              <a:rPr lang="en-US" dirty="0"/>
              <a:t>This is similar to </a:t>
            </a:r>
            <a:r>
              <a:rPr lang="en-US" dirty="0">
                <a:hlinkClick r:id="rId3"/>
              </a:rPr>
              <a:t>ICANN’s DNS Magnitude</a:t>
            </a:r>
            <a:r>
              <a:rPr lang="en-US" dirty="0"/>
              <a:t> data.</a:t>
            </a:r>
          </a:p>
          <a:p>
            <a:pPr lvl="1"/>
            <a:r>
              <a:rPr lang="en-US" dirty="0"/>
              <a:t>Note: here rank is based on query volume, not magnitude.</a:t>
            </a:r>
          </a:p>
          <a:p>
            <a:endParaRPr lang="en-US" dirty="0"/>
          </a:p>
        </p:txBody>
      </p:sp>
      <p:sp>
        <p:nvSpPr>
          <p:cNvPr id="4" name="Slide Number Placeholder 3">
            <a:extLst>
              <a:ext uri="{FF2B5EF4-FFF2-40B4-BE49-F238E27FC236}">
                <a16:creationId xmlns:a16="http://schemas.microsoft.com/office/drawing/2014/main" id="{BD7F0F1E-BBCE-F950-3216-63F8A9111680}"/>
              </a:ext>
            </a:extLst>
          </p:cNvPr>
          <p:cNvSpPr>
            <a:spLocks noGrp="1"/>
          </p:cNvSpPr>
          <p:nvPr>
            <p:ph type="sldNum" sz="quarter" idx="12"/>
          </p:nvPr>
        </p:nvSpPr>
        <p:spPr/>
        <p:txBody>
          <a:bodyPr/>
          <a:lstStyle/>
          <a:p>
            <a:fld id="{407C8B75-4858-41E6-BEC3-A0853FA4AC5B}" type="slidenum">
              <a:rPr lang="en-US" smtClean="0"/>
              <a:pPr/>
              <a:t>2</a:t>
            </a:fld>
            <a:endParaRPr lang="en-US" dirty="0"/>
          </a:p>
        </p:txBody>
      </p:sp>
    </p:spTree>
    <p:extLst>
      <p:ext uri="{BB962C8B-B14F-4D97-AF65-F5344CB8AC3E}">
        <p14:creationId xmlns:p14="http://schemas.microsoft.com/office/powerpoint/2010/main" val="979499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belkin</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20</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293432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dhcp</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21</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39743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dlink</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22</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27029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wifi</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23</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260950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614E-E7FB-6361-302C-BA62BFC15E9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1745B6-DE62-5F28-DE6E-63D18F15CB81}"/>
              </a:ext>
            </a:extLst>
          </p:cNvPr>
          <p:cNvSpPr>
            <a:spLocks noGrp="1"/>
          </p:cNvSpPr>
          <p:nvPr>
            <p:ph type="title"/>
          </p:nvPr>
        </p:nvSpPr>
        <p:spPr>
          <a:xfrm>
            <a:off x="457200" y="1771650"/>
            <a:ext cx="8229600" cy="800100"/>
          </a:xfrm>
        </p:spPr>
        <p:txBody>
          <a:bodyPr anchor="ctr"/>
          <a:lstStyle/>
          <a:p>
            <a:pPr algn="ctr"/>
            <a:r>
              <a:rPr lang="en-US" dirty="0"/>
              <a:t>Cloud Related</a:t>
            </a:r>
          </a:p>
        </p:txBody>
      </p:sp>
      <p:sp>
        <p:nvSpPr>
          <p:cNvPr id="5" name="Slide Number Placeholder 4">
            <a:extLst>
              <a:ext uri="{FF2B5EF4-FFF2-40B4-BE49-F238E27FC236}">
                <a16:creationId xmlns:a16="http://schemas.microsoft.com/office/drawing/2014/main" id="{B3AB17CC-F59C-1ABE-97F3-2C904E60826C}"/>
              </a:ext>
            </a:extLst>
          </p:cNvPr>
          <p:cNvSpPr>
            <a:spLocks noGrp="1"/>
          </p:cNvSpPr>
          <p:nvPr>
            <p:ph type="sldNum" sz="quarter" idx="15"/>
          </p:nvPr>
        </p:nvSpPr>
        <p:spPr/>
        <p:txBody>
          <a:bodyPr/>
          <a:lstStyle/>
          <a:p>
            <a:fld id="{407C8B75-4858-41E6-BEC3-A0853FA4AC5B}" type="slidenum">
              <a:rPr lang="en-US" smtClean="0"/>
              <a:pPr/>
              <a:t>24</a:t>
            </a:fld>
            <a:endParaRPr lang="en-US" dirty="0"/>
          </a:p>
        </p:txBody>
      </p:sp>
    </p:spTree>
    <p:extLst>
      <p:ext uri="{BB962C8B-B14F-4D97-AF65-F5344CB8AC3E}">
        <p14:creationId xmlns:p14="http://schemas.microsoft.com/office/powerpoint/2010/main" val="384712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novalocal</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25</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pic>
        <p:nvPicPr>
          <p:cNvPr id="6" name="Picture 5">
            <a:extLst>
              <a:ext uri="{FF2B5EF4-FFF2-40B4-BE49-F238E27FC236}">
                <a16:creationId xmlns:a16="http://schemas.microsoft.com/office/drawing/2014/main" id="{C9CC2A3D-B8EE-7FD8-D0BB-DCD2F735FED3}"/>
              </a:ext>
            </a:extLst>
          </p:cNvPr>
          <p:cNvPicPr>
            <a:picLocks noChangeAspect="1"/>
          </p:cNvPicPr>
          <p:nvPr/>
        </p:nvPicPr>
        <p:blipFill>
          <a:blip r:embed="rId4"/>
          <a:stretch>
            <a:fillRect/>
          </a:stretch>
        </p:blipFill>
        <p:spPr>
          <a:xfrm>
            <a:off x="1989121" y="1169971"/>
            <a:ext cx="5165758" cy="2803558"/>
          </a:xfrm>
          <a:prstGeom prst="rect">
            <a:avLst/>
          </a:prstGeom>
          <a:ln w="38100">
            <a:solidFill>
              <a:schemeClr val="bg2">
                <a:lumMod val="75000"/>
              </a:schemeClr>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11128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openstacklocal</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26</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pic>
        <p:nvPicPr>
          <p:cNvPr id="6" name="Picture 5">
            <a:extLst>
              <a:ext uri="{FF2B5EF4-FFF2-40B4-BE49-F238E27FC236}">
                <a16:creationId xmlns:a16="http://schemas.microsoft.com/office/drawing/2014/main" id="{7C6E6CA7-1D44-05E6-4029-F1CF0BB54025}"/>
              </a:ext>
            </a:extLst>
          </p:cNvPr>
          <p:cNvPicPr>
            <a:picLocks noChangeAspect="1"/>
          </p:cNvPicPr>
          <p:nvPr/>
        </p:nvPicPr>
        <p:blipFill>
          <a:blip r:embed="rId4"/>
          <a:srcRect/>
          <a:stretch/>
        </p:blipFill>
        <p:spPr>
          <a:xfrm>
            <a:off x="1395941" y="839812"/>
            <a:ext cx="6505681" cy="3003186"/>
          </a:xfrm>
          <a:prstGeom prst="rect">
            <a:avLst/>
          </a:prstGeom>
          <a:ln w="38100">
            <a:solidFill>
              <a:schemeClr val="bg2">
                <a:lumMod val="75000"/>
              </a:schemeClr>
            </a:solidFill>
          </a:ln>
          <a:effectLst>
            <a:outerShdw blurRad="50800" dist="38100" dir="2700000" sx="101000" sy="101000" algn="tl" rotWithShape="0">
              <a:prstClr val="black">
                <a:alpha val="40000"/>
              </a:prstClr>
            </a:outerShdw>
          </a:effectLst>
        </p:spPr>
      </p:pic>
      <p:cxnSp>
        <p:nvCxnSpPr>
          <p:cNvPr id="9" name="Straight Connector 8">
            <a:extLst>
              <a:ext uri="{FF2B5EF4-FFF2-40B4-BE49-F238E27FC236}">
                <a16:creationId xmlns:a16="http://schemas.microsoft.com/office/drawing/2014/main" id="{43BF8C16-6367-BC5A-2B66-E174D5EC999A}"/>
              </a:ext>
            </a:extLst>
          </p:cNvPr>
          <p:cNvCxnSpPr/>
          <p:nvPr/>
        </p:nvCxnSpPr>
        <p:spPr>
          <a:xfrm>
            <a:off x="5404001" y="1820174"/>
            <a:ext cx="9423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p:tgtEl>
                                          <p:spTgt spid="9"/>
                                        </p:tgtEl>
                                        <p:attrNameLst>
                                          <p:attrName>ppt_y</p:attrName>
                                        </p:attrNameLst>
                                      </p:cBhvr>
                                      <p:tavLst>
                                        <p:tav tm="0">
                                          <p:val>
                                            <p:strVal val="#ppt_y+#ppt_h*1.125000"/>
                                          </p:val>
                                        </p:tav>
                                        <p:tav tm="100000">
                                          <p:val>
                                            <p:strVal val="#ppt_y"/>
                                          </p:val>
                                        </p:tav>
                                      </p:tavLst>
                                    </p:anim>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.consul</a:t>
            </a:r>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27</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pic>
        <p:nvPicPr>
          <p:cNvPr id="6" name="Picture 5">
            <a:extLst>
              <a:ext uri="{FF2B5EF4-FFF2-40B4-BE49-F238E27FC236}">
                <a16:creationId xmlns:a16="http://schemas.microsoft.com/office/drawing/2014/main" id="{5CCDA3BB-AF01-594E-C35E-6C2CF4C629C5}"/>
              </a:ext>
            </a:extLst>
          </p:cNvPr>
          <p:cNvPicPr>
            <a:picLocks noChangeAspect="1"/>
          </p:cNvPicPr>
          <p:nvPr/>
        </p:nvPicPr>
        <p:blipFill>
          <a:blip r:embed="rId4"/>
          <a:srcRect/>
          <a:stretch/>
        </p:blipFill>
        <p:spPr>
          <a:xfrm>
            <a:off x="1287966" y="1468157"/>
            <a:ext cx="7473655" cy="2355272"/>
          </a:xfrm>
          <a:prstGeom prst="rect">
            <a:avLst/>
          </a:prstGeom>
          <a:ln w="38100">
            <a:solidFill>
              <a:schemeClr val="bg2">
                <a:lumMod val="75000"/>
              </a:schemeClr>
            </a:solidFill>
          </a:ln>
          <a:effectLst>
            <a:outerShdw blurRad="50800" dist="38100" dir="2700000" sx="101000" sy="101000" algn="tl" rotWithShape="0">
              <a:prstClr val="black">
                <a:alpha val="40000"/>
              </a:prstClr>
            </a:outerShdw>
          </a:effectLst>
        </p:spPr>
      </p:pic>
      <p:sp>
        <p:nvSpPr>
          <p:cNvPr id="3" name="Oval 2">
            <a:extLst>
              <a:ext uri="{FF2B5EF4-FFF2-40B4-BE49-F238E27FC236}">
                <a16:creationId xmlns:a16="http://schemas.microsoft.com/office/drawing/2014/main" id="{0D2C8272-988B-C59F-5C37-E08845E9E948}"/>
              </a:ext>
            </a:extLst>
          </p:cNvPr>
          <p:cNvSpPr/>
          <p:nvPr/>
        </p:nvSpPr>
        <p:spPr>
          <a:xfrm>
            <a:off x="4628444" y="1025640"/>
            <a:ext cx="1140454" cy="1251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TextBox 6">
            <a:extLst>
              <a:ext uri="{FF2B5EF4-FFF2-40B4-BE49-F238E27FC236}">
                <a16:creationId xmlns:a16="http://schemas.microsoft.com/office/drawing/2014/main" id="{7CC2C58B-90A2-41DF-DA49-B35C9241D860}"/>
              </a:ext>
            </a:extLst>
          </p:cNvPr>
          <p:cNvSpPr txBox="1"/>
          <p:nvPr/>
        </p:nvSpPr>
        <p:spPr>
          <a:xfrm>
            <a:off x="2118733" y="860894"/>
            <a:ext cx="2453268" cy="954107"/>
          </a:xfrm>
          <a:prstGeom prst="rect">
            <a:avLst/>
          </a:prstGeom>
          <a:solidFill>
            <a:schemeClr val="bg1"/>
          </a:solidFill>
          <a:ln>
            <a:solidFill>
              <a:schemeClr val="bg1">
                <a:lumMod val="50000"/>
              </a:schemeClr>
            </a:solidFill>
          </a:ln>
        </p:spPr>
        <p:txBody>
          <a:bodyPr wrap="square" rtlCol="0">
            <a:spAutoFit/>
          </a:bodyPr>
          <a:lstStyle/>
          <a:p>
            <a:r>
              <a:rPr lang="en-US" sz="1400" dirty="0"/>
              <a:t>2019/2020 increase coming</a:t>
            </a:r>
          </a:p>
          <a:p>
            <a:r>
              <a:rPr lang="en-US" sz="1400" dirty="0"/>
              <a:t>from a single large recursive DNS provider. Stopped after Verisign outreach.</a:t>
            </a:r>
          </a:p>
        </p:txBody>
      </p:sp>
      <p:sp>
        <p:nvSpPr>
          <p:cNvPr id="8" name="Oval 7">
            <a:extLst>
              <a:ext uri="{FF2B5EF4-FFF2-40B4-BE49-F238E27FC236}">
                <a16:creationId xmlns:a16="http://schemas.microsoft.com/office/drawing/2014/main" id="{D97418C4-717E-9614-8D3B-485F503D0D04}"/>
              </a:ext>
            </a:extLst>
          </p:cNvPr>
          <p:cNvSpPr/>
          <p:nvPr/>
        </p:nvSpPr>
        <p:spPr>
          <a:xfrm>
            <a:off x="7909931" y="1457360"/>
            <a:ext cx="680225" cy="954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 name="TextBox 8">
            <a:extLst>
              <a:ext uri="{FF2B5EF4-FFF2-40B4-BE49-F238E27FC236}">
                <a16:creationId xmlns:a16="http://schemas.microsoft.com/office/drawing/2014/main" id="{93CC50DB-15A7-9790-09A7-5D98F9F21DB8}"/>
              </a:ext>
            </a:extLst>
          </p:cNvPr>
          <p:cNvSpPr txBox="1"/>
          <p:nvPr/>
        </p:nvSpPr>
        <p:spPr>
          <a:xfrm>
            <a:off x="5402766" y="991104"/>
            <a:ext cx="2453268" cy="954107"/>
          </a:xfrm>
          <a:prstGeom prst="rect">
            <a:avLst/>
          </a:prstGeom>
          <a:solidFill>
            <a:schemeClr val="bg1"/>
          </a:solidFill>
          <a:ln>
            <a:solidFill>
              <a:schemeClr val="bg1">
                <a:lumMod val="50000"/>
              </a:schemeClr>
            </a:solidFill>
          </a:ln>
        </p:spPr>
        <p:txBody>
          <a:bodyPr wrap="square" rtlCol="0">
            <a:spAutoFit/>
          </a:bodyPr>
          <a:lstStyle/>
          <a:p>
            <a:r>
              <a:rPr lang="en-US" sz="1400" dirty="0"/>
              <a:t>Recent increase coming</a:t>
            </a:r>
          </a:p>
          <a:p>
            <a:r>
              <a:rPr lang="en-US" sz="1400" dirty="0"/>
              <a:t>from a single large cloud services provider. Stopped after Verisign outreach.</a:t>
            </a:r>
          </a:p>
        </p:txBody>
      </p:sp>
    </p:spTree>
    <p:extLst>
      <p:ext uri="{BB962C8B-B14F-4D97-AF65-F5344CB8AC3E}">
        <p14:creationId xmlns:p14="http://schemas.microsoft.com/office/powerpoint/2010/main" val="24997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scloud</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28</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49766" y="603504"/>
            <a:ext cx="8229600" cy="4114800"/>
          </a:xfrm>
          <a:prstGeom prst="rect">
            <a:avLst/>
          </a:prstGeom>
        </p:spPr>
      </p:pic>
      <p:sp>
        <p:nvSpPr>
          <p:cNvPr id="3" name="Oval 2">
            <a:extLst>
              <a:ext uri="{FF2B5EF4-FFF2-40B4-BE49-F238E27FC236}">
                <a16:creationId xmlns:a16="http://schemas.microsoft.com/office/drawing/2014/main" id="{194F2B83-54B5-D475-7E9C-7141A80EB6CD}"/>
              </a:ext>
            </a:extLst>
          </p:cNvPr>
          <p:cNvSpPr/>
          <p:nvPr/>
        </p:nvSpPr>
        <p:spPr>
          <a:xfrm>
            <a:off x="7909931" y="1457360"/>
            <a:ext cx="680225" cy="954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6" name="TextBox 5">
            <a:extLst>
              <a:ext uri="{FF2B5EF4-FFF2-40B4-BE49-F238E27FC236}">
                <a16:creationId xmlns:a16="http://schemas.microsoft.com/office/drawing/2014/main" id="{5FDD81B2-1190-7FF7-431E-DA38E46D3C8F}"/>
              </a:ext>
            </a:extLst>
          </p:cNvPr>
          <p:cNvSpPr txBox="1"/>
          <p:nvPr/>
        </p:nvSpPr>
        <p:spPr>
          <a:xfrm>
            <a:off x="5080000" y="991104"/>
            <a:ext cx="2776034" cy="1169551"/>
          </a:xfrm>
          <a:prstGeom prst="rect">
            <a:avLst/>
          </a:prstGeom>
          <a:solidFill>
            <a:schemeClr val="bg1"/>
          </a:solidFill>
          <a:ln>
            <a:solidFill>
              <a:schemeClr val="bg1">
                <a:lumMod val="50000"/>
              </a:schemeClr>
            </a:solidFill>
          </a:ln>
        </p:spPr>
        <p:txBody>
          <a:bodyPr wrap="square" rtlCol="0">
            <a:spAutoFit/>
          </a:bodyPr>
          <a:lstStyle/>
          <a:p>
            <a:r>
              <a:rPr lang="en-US" sz="1400" dirty="0"/>
              <a:t>Recent increase coming from a single large cloud services provider. Brought to my attention by Roy Arends.  Stopped after ICANN &amp; Verisign outreach.</a:t>
            </a:r>
          </a:p>
        </p:txBody>
      </p:sp>
    </p:spTree>
    <p:extLst>
      <p:ext uri="{BB962C8B-B14F-4D97-AF65-F5344CB8AC3E}">
        <p14:creationId xmlns:p14="http://schemas.microsoft.com/office/powerpoint/2010/main" val="16191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A0CA-D6E5-9DF3-40D8-0B704B19A0E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31C0FB0-1286-E59F-7749-BEBD380B1E5B}"/>
              </a:ext>
            </a:extLst>
          </p:cNvPr>
          <p:cNvSpPr>
            <a:spLocks noGrp="1"/>
          </p:cNvSpPr>
          <p:nvPr>
            <p:ph type="title"/>
          </p:nvPr>
        </p:nvSpPr>
        <p:spPr>
          <a:xfrm>
            <a:off x="457200" y="1771650"/>
            <a:ext cx="8229600" cy="800100"/>
          </a:xfrm>
        </p:spPr>
        <p:txBody>
          <a:bodyPr anchor="ctr"/>
          <a:lstStyle/>
          <a:p>
            <a:pPr algn="ctr"/>
            <a:r>
              <a:rPr lang="en-US" dirty="0"/>
              <a:t>Software Related</a:t>
            </a:r>
          </a:p>
        </p:txBody>
      </p:sp>
      <p:sp>
        <p:nvSpPr>
          <p:cNvPr id="5" name="Slide Number Placeholder 4">
            <a:extLst>
              <a:ext uri="{FF2B5EF4-FFF2-40B4-BE49-F238E27FC236}">
                <a16:creationId xmlns:a16="http://schemas.microsoft.com/office/drawing/2014/main" id="{EB8CBE98-F0BB-A745-0B58-C0F9C91F62F5}"/>
              </a:ext>
            </a:extLst>
          </p:cNvPr>
          <p:cNvSpPr>
            <a:spLocks noGrp="1"/>
          </p:cNvSpPr>
          <p:nvPr>
            <p:ph type="sldNum" sz="quarter" idx="15"/>
          </p:nvPr>
        </p:nvSpPr>
        <p:spPr/>
        <p:txBody>
          <a:bodyPr/>
          <a:lstStyle/>
          <a:p>
            <a:fld id="{407C8B75-4858-41E6-BEC3-A0853FA4AC5B}" type="slidenum">
              <a:rPr lang="en-US" smtClean="0"/>
              <a:pPr/>
              <a:t>29</a:t>
            </a:fld>
            <a:endParaRPr lang="en-US" dirty="0"/>
          </a:p>
        </p:txBody>
      </p:sp>
    </p:spTree>
    <p:extLst>
      <p:ext uri="{BB962C8B-B14F-4D97-AF65-F5344CB8AC3E}">
        <p14:creationId xmlns:p14="http://schemas.microsoft.com/office/powerpoint/2010/main" val="321408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5906-DA81-E40C-130F-181A47BE7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98975-FBE9-23AA-4B4A-51DA63737BC4}"/>
              </a:ext>
            </a:extLst>
          </p:cNvPr>
          <p:cNvSpPr>
            <a:spLocks noGrp="1"/>
          </p:cNvSpPr>
          <p:nvPr>
            <p:ph type="title"/>
          </p:nvPr>
        </p:nvSpPr>
        <p:spPr/>
        <p:txBody>
          <a:bodyPr/>
          <a:lstStyle/>
          <a:p>
            <a:r>
              <a:rPr lang="en-US" dirty="0"/>
              <a:t>Get ready to see some graphs</a:t>
            </a:r>
          </a:p>
        </p:txBody>
      </p:sp>
      <p:sp>
        <p:nvSpPr>
          <p:cNvPr id="3" name="Content Placeholder 2">
            <a:extLst>
              <a:ext uri="{FF2B5EF4-FFF2-40B4-BE49-F238E27FC236}">
                <a16:creationId xmlns:a16="http://schemas.microsoft.com/office/drawing/2014/main" id="{66EE3CF1-D45E-B3A5-18C8-FCE6BC0C681A}"/>
              </a:ext>
            </a:extLst>
          </p:cNvPr>
          <p:cNvSpPr>
            <a:spLocks noGrp="1"/>
          </p:cNvSpPr>
          <p:nvPr>
            <p:ph idx="1"/>
          </p:nvPr>
        </p:nvSpPr>
        <p:spPr/>
        <p:txBody>
          <a:bodyPr/>
          <a:lstStyle/>
          <a:p>
            <a:r>
              <a:rPr lang="en-US" dirty="0"/>
              <a:t>Two ways of looking at long-term changes in query traffic patterns:</a:t>
            </a:r>
          </a:p>
          <a:p>
            <a:pPr lvl="1"/>
            <a:r>
              <a:rPr lang="en-US" dirty="0"/>
              <a:t>rate – queries per day</a:t>
            </a:r>
          </a:p>
          <a:p>
            <a:pPr lvl="1"/>
            <a:r>
              <a:rPr lang="en-US" dirty="0"/>
              <a:t>rank – popularity</a:t>
            </a:r>
          </a:p>
          <a:p>
            <a:pPr marL="0" indent="0">
              <a:buNone/>
            </a:pPr>
            <a:endParaRPr lang="en-US" dirty="0"/>
          </a:p>
        </p:txBody>
      </p:sp>
      <p:sp>
        <p:nvSpPr>
          <p:cNvPr id="4" name="Slide Number Placeholder 3">
            <a:extLst>
              <a:ext uri="{FF2B5EF4-FFF2-40B4-BE49-F238E27FC236}">
                <a16:creationId xmlns:a16="http://schemas.microsoft.com/office/drawing/2014/main" id="{A94C2A82-F2FD-EB39-1D6C-6AEF3064C044}"/>
              </a:ext>
            </a:extLst>
          </p:cNvPr>
          <p:cNvSpPr>
            <a:spLocks noGrp="1"/>
          </p:cNvSpPr>
          <p:nvPr>
            <p:ph type="sldNum" sz="quarter" idx="12"/>
          </p:nvPr>
        </p:nvSpPr>
        <p:spPr/>
        <p:txBody>
          <a:bodyPr/>
          <a:lstStyle/>
          <a:p>
            <a:fld id="{407C8B75-4858-41E6-BEC3-A0853FA4AC5B}" type="slidenum">
              <a:rPr lang="en-US" smtClean="0"/>
              <a:pPr/>
              <a:t>3</a:t>
            </a:fld>
            <a:endParaRPr lang="en-US" dirty="0"/>
          </a:p>
        </p:txBody>
      </p:sp>
    </p:spTree>
    <p:extLst>
      <p:ext uri="{BB962C8B-B14F-4D97-AF65-F5344CB8AC3E}">
        <p14:creationId xmlns:p14="http://schemas.microsoft.com/office/powerpoint/2010/main" val="208732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getcacheddhcpresultsforcurrentconfig</a:t>
            </a:r>
            <a:endParaRPr lang="en-US" dirty="0"/>
          </a:p>
        </p:txBody>
      </p:sp>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30</a:t>
            </a:fld>
            <a:endParaRPr lang="en-US" dirty="0"/>
          </a:p>
        </p:txBody>
      </p:sp>
      <p:pic>
        <p:nvPicPr>
          <p:cNvPr id="5" name="Picture 4">
            <a:extLst>
              <a:ext uri="{FF2B5EF4-FFF2-40B4-BE49-F238E27FC236}">
                <a16:creationId xmlns:a16="http://schemas.microsoft.com/office/drawing/2014/main" id="{618C784F-4DC0-3AAB-9C61-2C6B09A212D8}"/>
              </a:ext>
            </a:extLst>
          </p:cNvPr>
          <p:cNvPicPr>
            <a:picLocks noChangeAspect="1"/>
          </p:cNvPicPr>
          <p:nvPr/>
        </p:nvPicPr>
        <p:blipFill>
          <a:blip r:embed="rId3"/>
          <a:srcRect/>
          <a:stretch/>
        </p:blipFill>
        <p:spPr>
          <a:xfrm>
            <a:off x="457200" y="603504"/>
            <a:ext cx="8229600" cy="4114800"/>
          </a:xfrm>
          <a:prstGeom prst="rect">
            <a:avLst/>
          </a:prstGeom>
        </p:spPr>
      </p:pic>
      <p:sp>
        <p:nvSpPr>
          <p:cNvPr id="3" name="TextBox 2">
            <a:extLst>
              <a:ext uri="{FF2B5EF4-FFF2-40B4-BE49-F238E27FC236}">
                <a16:creationId xmlns:a16="http://schemas.microsoft.com/office/drawing/2014/main" id="{7C840DF9-A287-D2C2-E259-A76C363558EC}"/>
              </a:ext>
            </a:extLst>
          </p:cNvPr>
          <p:cNvSpPr txBox="1"/>
          <p:nvPr/>
        </p:nvSpPr>
        <p:spPr>
          <a:xfrm>
            <a:off x="2278101" y="1451120"/>
            <a:ext cx="4587798" cy="1538883"/>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1400" dirty="0"/>
              <a:t>Discussed on </a:t>
            </a:r>
            <a:r>
              <a:rPr lang="en-US" sz="1400" dirty="0" err="1"/>
              <a:t>dns</a:t>
            </a:r>
            <a:r>
              <a:rPr lang="en-US" sz="1400" dirty="0"/>
              <a:t>-operations thread by Roy Arends from December 2018</a:t>
            </a:r>
          </a:p>
          <a:p>
            <a:pPr marL="285750" indent="-285750">
              <a:buFont typeface="Arial" panose="020B0604020202020204" pitchFamily="34" charset="0"/>
              <a:buChar char="•"/>
            </a:pPr>
            <a:r>
              <a:rPr lang="en-US" sz="1400" dirty="0"/>
              <a:t>Attributed to Android code base</a:t>
            </a:r>
          </a:p>
          <a:p>
            <a:pPr lvl="1"/>
            <a:r>
              <a:rPr lang="en-US" sz="800" dirty="0">
                <a:latin typeface="Courier New" panose="02070309020205020404" pitchFamily="49" charset="0"/>
                <a:cs typeface="Courier New" panose="02070309020205020404" pitchFamily="49" charset="0"/>
              </a:rPr>
              <a:t>if (</a:t>
            </a:r>
            <a:r>
              <a:rPr lang="en-US" sz="800" dirty="0" err="1">
                <a:latin typeface="Courier New" panose="02070309020205020404" pitchFamily="49" charset="0"/>
                <a:cs typeface="Courier New" panose="02070309020205020404" pitchFamily="49" charset="0"/>
              </a:rPr>
              <a:t>dhcpResults</a:t>
            </a:r>
            <a:r>
              <a:rPr lang="en-US" sz="800" dirty="0">
                <a:latin typeface="Courier New" panose="02070309020205020404" pitchFamily="49" charset="0"/>
                <a:cs typeface="Courier New" panose="02070309020205020404" pitchFamily="49" charset="0"/>
              </a:rPr>
              <a:t> != null) {</a:t>
            </a:r>
          </a:p>
          <a:p>
            <a:pPr lvl="1"/>
            <a:r>
              <a:rPr lang="en-US" sz="800" dirty="0">
                <a:latin typeface="Courier New" panose="02070309020205020404" pitchFamily="49" charset="0"/>
                <a:cs typeface="Courier New" panose="02070309020205020404" pitchFamily="49" charset="0"/>
              </a:rPr>
              <a:t>    </a:t>
            </a:r>
            <a:r>
              <a:rPr lang="en-US" sz="800" dirty="0" err="1">
                <a:latin typeface="Courier New" panose="02070309020205020404" pitchFamily="49" charset="0"/>
                <a:cs typeface="Courier New" panose="02070309020205020404" pitchFamily="49" charset="0"/>
              </a:rPr>
              <a:t>WifiStateMachine.this.stopIpClient</a:t>
            </a:r>
            <a:r>
              <a:rPr lang="en-US" sz="800" dirty="0">
                <a:latin typeface="Courier New" panose="02070309020205020404" pitchFamily="49" charset="0"/>
                <a:cs typeface="Courier New" panose="02070309020205020404" pitchFamily="49" charset="0"/>
              </a:rPr>
              <a:t>();</a:t>
            </a:r>
          </a:p>
          <a:p>
            <a:pPr lvl="1"/>
            <a:r>
              <a:rPr lang="en-US" sz="800" dirty="0">
                <a:latin typeface="Courier New" panose="02070309020205020404" pitchFamily="49" charset="0"/>
                <a:cs typeface="Courier New" panose="02070309020205020404" pitchFamily="49" charset="0"/>
              </a:rPr>
              <a:t>    </a:t>
            </a:r>
            <a:r>
              <a:rPr lang="en-US" sz="800" dirty="0" err="1">
                <a:latin typeface="Courier New" panose="02070309020205020404" pitchFamily="49" charset="0"/>
                <a:cs typeface="Courier New" panose="02070309020205020404" pitchFamily="49" charset="0"/>
              </a:rPr>
              <a:t>dhcpResults.domains</a:t>
            </a:r>
            <a:r>
              <a:rPr lang="en-US" sz="800" dirty="0">
                <a:latin typeface="Courier New" panose="02070309020205020404" pitchFamily="49" charset="0"/>
                <a:cs typeface="Courier New" panose="02070309020205020404" pitchFamily="49" charset="0"/>
              </a:rPr>
              <a:t> = "</a:t>
            </a:r>
            <a:r>
              <a:rPr lang="en-US" sz="800" dirty="0" err="1">
                <a:latin typeface="Courier New" panose="02070309020205020404" pitchFamily="49" charset="0"/>
                <a:cs typeface="Courier New" panose="02070309020205020404" pitchFamily="49" charset="0"/>
              </a:rPr>
              <a:t>getCachedDhcpResultsForCurrentConfig</a:t>
            </a:r>
            <a:r>
              <a:rPr lang="en-US" sz="800" dirty="0">
                <a:latin typeface="Courier New" panose="02070309020205020404" pitchFamily="49" charset="0"/>
                <a:cs typeface="Courier New" panose="02070309020205020404" pitchFamily="49" charset="0"/>
              </a:rPr>
              <a:t>";</a:t>
            </a:r>
          </a:p>
          <a:p>
            <a:pPr marL="285750" indent="-285750">
              <a:buFont typeface="Arial" panose="020B0604020202020204" pitchFamily="34" charset="0"/>
              <a:buChar char="•"/>
            </a:pPr>
            <a:r>
              <a:rPr lang="en-US" sz="1400" dirty="0"/>
              <a:t>”Already factored out” according to Warren Kumari</a:t>
            </a:r>
          </a:p>
          <a:p>
            <a:pPr marL="285750" indent="-285750">
              <a:buFont typeface="Arial" panose="020B0604020202020204" pitchFamily="34" charset="0"/>
              <a:buChar char="•"/>
            </a:pPr>
            <a:r>
              <a:rPr lang="en-US" sz="1400" dirty="0"/>
              <a:t>Yet query volume and rank increasing since 2018</a:t>
            </a:r>
          </a:p>
        </p:txBody>
      </p:sp>
    </p:spTree>
    <p:extLst>
      <p:ext uri="{BB962C8B-B14F-4D97-AF65-F5344CB8AC3E}">
        <p14:creationId xmlns:p14="http://schemas.microsoft.com/office/powerpoint/2010/main" val="855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7D3E6-802E-765E-D1D9-8E6A14290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21FEA-AEF7-C7D9-08C2-28C168F55D0E}"/>
              </a:ext>
            </a:extLst>
          </p:cNvPr>
          <p:cNvSpPr>
            <a:spLocks noGrp="1"/>
          </p:cNvSpPr>
          <p:nvPr>
            <p:ph type="title"/>
          </p:nvPr>
        </p:nvSpPr>
        <p:spPr/>
        <p:txBody>
          <a:bodyPr/>
          <a:lstStyle/>
          <a:p>
            <a:r>
              <a:rPr lang="en-US" dirty="0"/>
              <a:t>.com/</a:t>
            </a:r>
            <a:r>
              <a:rPr lang="en-US" dirty="0" err="1"/>
              <a:t>sdk</a:t>
            </a:r>
            <a:r>
              <a:rPr lang="en-US" dirty="0"/>
              <a:t>-exp</a:t>
            </a:r>
          </a:p>
        </p:txBody>
      </p:sp>
      <p:sp>
        <p:nvSpPr>
          <p:cNvPr id="4" name="Slide Number Placeholder 3">
            <a:extLst>
              <a:ext uri="{FF2B5EF4-FFF2-40B4-BE49-F238E27FC236}">
                <a16:creationId xmlns:a16="http://schemas.microsoft.com/office/drawing/2014/main" id="{ECE7BDE3-6BC5-DF1D-1A90-626F733F0935}"/>
              </a:ext>
            </a:extLst>
          </p:cNvPr>
          <p:cNvSpPr>
            <a:spLocks noGrp="1"/>
          </p:cNvSpPr>
          <p:nvPr>
            <p:ph type="sldNum" sz="quarter" idx="12"/>
          </p:nvPr>
        </p:nvSpPr>
        <p:spPr/>
        <p:txBody>
          <a:bodyPr/>
          <a:lstStyle/>
          <a:p>
            <a:fld id="{407C8B75-4858-41E6-BEC3-A0853FA4AC5B}" type="slidenum">
              <a:rPr lang="en-US" smtClean="0"/>
              <a:pPr/>
              <a:t>31</a:t>
            </a:fld>
            <a:endParaRPr lang="en-US" dirty="0"/>
          </a:p>
        </p:txBody>
      </p:sp>
      <p:pic>
        <p:nvPicPr>
          <p:cNvPr id="5" name="Picture 4">
            <a:extLst>
              <a:ext uri="{FF2B5EF4-FFF2-40B4-BE49-F238E27FC236}">
                <a16:creationId xmlns:a16="http://schemas.microsoft.com/office/drawing/2014/main" id="{274BE949-6D2B-CEBA-1D64-947FAEA1FB71}"/>
              </a:ext>
            </a:extLst>
          </p:cNvPr>
          <p:cNvPicPr>
            <a:picLocks noChangeAspect="1"/>
          </p:cNvPicPr>
          <p:nvPr/>
        </p:nvPicPr>
        <p:blipFill>
          <a:blip r:embed="rId3"/>
          <a:srcRect/>
          <a:stretch/>
        </p:blipFill>
        <p:spPr>
          <a:xfrm>
            <a:off x="457200" y="603504"/>
            <a:ext cx="8229600" cy="4114800"/>
          </a:xfrm>
          <a:prstGeom prst="rect">
            <a:avLst/>
          </a:prstGeom>
        </p:spPr>
      </p:pic>
    </p:spTree>
    <p:extLst>
      <p:ext uri="{BB962C8B-B14F-4D97-AF65-F5344CB8AC3E}">
        <p14:creationId xmlns:p14="http://schemas.microsoft.com/office/powerpoint/2010/main" val="191836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02143-FA2A-CA5C-9EF1-8F0D1A780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D8DC9-64AC-0E2E-1E68-E7DFDC7F372C}"/>
              </a:ext>
            </a:extLst>
          </p:cNvPr>
          <p:cNvSpPr>
            <a:spLocks noGrp="1"/>
          </p:cNvSpPr>
          <p:nvPr>
            <p:ph type="title"/>
          </p:nvPr>
        </p:nvSpPr>
        <p:spPr/>
        <p:txBody>
          <a:bodyPr/>
          <a:lstStyle/>
          <a:p>
            <a:r>
              <a:rPr lang="en-US" dirty="0"/>
              <a:t>What Should Happen Instead?</a:t>
            </a:r>
          </a:p>
        </p:txBody>
      </p:sp>
      <p:sp>
        <p:nvSpPr>
          <p:cNvPr id="3" name="Content Placeholder 2">
            <a:extLst>
              <a:ext uri="{FF2B5EF4-FFF2-40B4-BE49-F238E27FC236}">
                <a16:creationId xmlns:a16="http://schemas.microsoft.com/office/drawing/2014/main" id="{FECC6D05-2AA8-13EE-E5F1-FD4BDFF815C2}"/>
              </a:ext>
            </a:extLst>
          </p:cNvPr>
          <p:cNvSpPr>
            <a:spLocks noGrp="1"/>
          </p:cNvSpPr>
          <p:nvPr>
            <p:ph idx="1"/>
          </p:nvPr>
        </p:nvSpPr>
        <p:spPr/>
        <p:txBody>
          <a:bodyPr/>
          <a:lstStyle/>
          <a:p>
            <a:r>
              <a:rPr lang="en-US" sz="2000" dirty="0"/>
              <a:t>This has been a known problem for at least 20 years.</a:t>
            </a:r>
            <a:r>
              <a:rPr lang="en-US" sz="2000" baseline="30000" dirty="0"/>
              <a:t>*</a:t>
            </a:r>
          </a:p>
          <a:p>
            <a:r>
              <a:rPr lang="en-US" sz="2000" dirty="0"/>
              <a:t>Why does it keep happening?</a:t>
            </a:r>
          </a:p>
          <a:p>
            <a:r>
              <a:rPr lang="en-US" sz="2000" dirty="0"/>
              <a:t>Products that need to have a default domain should not use non-existent, non-standardized TLDs.</a:t>
            </a:r>
          </a:p>
          <a:p>
            <a:pPr lvl="1"/>
            <a:r>
              <a:rPr lang="en-US" sz="1800" dirty="0"/>
              <a:t>Use a name under your own namespace instead!</a:t>
            </a:r>
          </a:p>
          <a:p>
            <a:pPr lvl="1"/>
            <a:r>
              <a:rPr lang="en-US" sz="1800" dirty="0"/>
              <a:t>Or, don’t emit queries using default / example values – force users to change the defaults.</a:t>
            </a:r>
          </a:p>
          <a:p>
            <a:r>
              <a:rPr lang="en-US" sz="2000" dirty="0"/>
              <a:t>Would the community be receptive to an RFC providing guidance for product default domain names?</a:t>
            </a:r>
          </a:p>
          <a:p>
            <a:pPr marL="0" indent="0">
              <a:buNone/>
            </a:pPr>
            <a:endParaRPr lang="en-US" sz="1100" dirty="0"/>
          </a:p>
          <a:p>
            <a:pPr marL="0" indent="0">
              <a:buNone/>
            </a:pPr>
            <a:r>
              <a:rPr lang="en-US" sz="1100" baseline="30000" dirty="0"/>
              <a:t>*</a:t>
            </a:r>
            <a:r>
              <a:rPr lang="en-US" sz="1100" dirty="0"/>
              <a:t> “Wow, That’s a Lot of Packets,” Passive and Active Measurement Workshop (PAM), April 2003</a:t>
            </a:r>
          </a:p>
        </p:txBody>
      </p:sp>
      <p:sp>
        <p:nvSpPr>
          <p:cNvPr id="4" name="Slide Number Placeholder 3">
            <a:extLst>
              <a:ext uri="{FF2B5EF4-FFF2-40B4-BE49-F238E27FC236}">
                <a16:creationId xmlns:a16="http://schemas.microsoft.com/office/drawing/2014/main" id="{F88D4949-2CCF-5B40-9E0F-771C57C186EC}"/>
              </a:ext>
            </a:extLst>
          </p:cNvPr>
          <p:cNvSpPr>
            <a:spLocks noGrp="1"/>
          </p:cNvSpPr>
          <p:nvPr>
            <p:ph type="sldNum" sz="quarter" idx="12"/>
          </p:nvPr>
        </p:nvSpPr>
        <p:spPr/>
        <p:txBody>
          <a:bodyPr/>
          <a:lstStyle/>
          <a:p>
            <a:fld id="{407C8B75-4858-41E6-BEC3-A0853FA4AC5B}" type="slidenum">
              <a:rPr lang="en-US" smtClean="0"/>
              <a:pPr/>
              <a:t>32</a:t>
            </a:fld>
            <a:endParaRPr lang="en-US" dirty="0"/>
          </a:p>
        </p:txBody>
      </p:sp>
    </p:spTree>
    <p:extLst>
      <p:ext uri="{BB962C8B-B14F-4D97-AF65-F5344CB8AC3E}">
        <p14:creationId xmlns:p14="http://schemas.microsoft.com/office/powerpoint/2010/main" val="1266396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45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A8499-FE85-C8C6-7751-BEB22AF55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BE2A6-EFE6-2BC7-D3ED-0BA3DB79650E}"/>
              </a:ext>
            </a:extLst>
          </p:cNvPr>
          <p:cNvSpPr>
            <a:spLocks noGrp="1"/>
          </p:cNvSpPr>
          <p:nvPr>
            <p:ph type="title"/>
          </p:nvPr>
        </p:nvSpPr>
        <p:spPr/>
        <p:txBody>
          <a:bodyPr/>
          <a:lstStyle/>
          <a:p>
            <a:r>
              <a:rPr lang="en-US" dirty="0"/>
              <a:t>Sample</a:t>
            </a:r>
          </a:p>
        </p:txBody>
      </p:sp>
      <p:pic>
        <p:nvPicPr>
          <p:cNvPr id="6" name="Content Placeholder 5">
            <a:extLst>
              <a:ext uri="{FF2B5EF4-FFF2-40B4-BE49-F238E27FC236}">
                <a16:creationId xmlns:a16="http://schemas.microsoft.com/office/drawing/2014/main" id="{B86183B1-688D-EBE0-B724-D0C9ECECBDC3}"/>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0CABFF8F-3484-20AD-3225-FF5A6AFC0B5B}"/>
              </a:ext>
            </a:extLst>
          </p:cNvPr>
          <p:cNvSpPr>
            <a:spLocks noGrp="1"/>
          </p:cNvSpPr>
          <p:nvPr>
            <p:ph type="sldNum" sz="quarter" idx="12"/>
          </p:nvPr>
        </p:nvSpPr>
        <p:spPr/>
        <p:txBody>
          <a:bodyPr/>
          <a:lstStyle/>
          <a:p>
            <a:fld id="{407C8B75-4858-41E6-BEC3-A0853FA4AC5B}" type="slidenum">
              <a:rPr lang="en-US" smtClean="0"/>
              <a:pPr/>
              <a:t>4</a:t>
            </a:fld>
            <a:endParaRPr lang="en-US" dirty="0"/>
          </a:p>
        </p:txBody>
      </p:sp>
      <p:sp>
        <p:nvSpPr>
          <p:cNvPr id="3" name="Rectangle 2">
            <a:extLst>
              <a:ext uri="{FF2B5EF4-FFF2-40B4-BE49-F238E27FC236}">
                <a16:creationId xmlns:a16="http://schemas.microsoft.com/office/drawing/2014/main" id="{82D86E13-6461-D377-CE88-4DC8ED4D3B58}"/>
              </a:ext>
            </a:extLst>
          </p:cNvPr>
          <p:cNvSpPr/>
          <p:nvPr/>
        </p:nvSpPr>
        <p:spPr>
          <a:xfrm>
            <a:off x="4492978" y="688622"/>
            <a:ext cx="282222" cy="14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5" name="TextBox 4">
            <a:extLst>
              <a:ext uri="{FF2B5EF4-FFF2-40B4-BE49-F238E27FC236}">
                <a16:creationId xmlns:a16="http://schemas.microsoft.com/office/drawing/2014/main" id="{1E20601B-0C77-A2F1-6CDF-9B6A6C788B07}"/>
              </a:ext>
            </a:extLst>
          </p:cNvPr>
          <p:cNvSpPr txBox="1"/>
          <p:nvPr/>
        </p:nvSpPr>
        <p:spPr>
          <a:xfrm>
            <a:off x="5996813" y="736390"/>
            <a:ext cx="2521652" cy="307777"/>
          </a:xfrm>
          <a:prstGeom prst="rect">
            <a:avLst/>
          </a:prstGeom>
          <a:solidFill>
            <a:schemeClr val="bg1"/>
          </a:solidFill>
        </p:spPr>
        <p:txBody>
          <a:bodyPr wrap="none" rtlCol="0">
            <a:spAutoFit/>
          </a:bodyPr>
          <a:lstStyle/>
          <a:p>
            <a:r>
              <a:rPr lang="en-US" sz="1400" dirty="0">
                <a:solidFill>
                  <a:srgbClr val="FF0000"/>
                </a:solidFill>
              </a:rPr>
              <a:t>Query rate data from Verisign</a:t>
            </a:r>
          </a:p>
        </p:txBody>
      </p:sp>
      <p:cxnSp>
        <p:nvCxnSpPr>
          <p:cNvPr id="8" name="Straight Arrow Connector 7">
            <a:extLst>
              <a:ext uri="{FF2B5EF4-FFF2-40B4-BE49-F238E27FC236}">
                <a16:creationId xmlns:a16="http://schemas.microsoft.com/office/drawing/2014/main" id="{C42A4897-3161-5A41-D774-3B3C938C1540}"/>
              </a:ext>
            </a:extLst>
          </p:cNvPr>
          <p:cNvCxnSpPr>
            <a:cxnSpLocks/>
            <a:stCxn id="5" idx="2"/>
          </p:cNvCxnSpPr>
          <p:nvPr/>
        </p:nvCxnSpPr>
        <p:spPr>
          <a:xfrm flipH="1">
            <a:off x="6462890" y="1044167"/>
            <a:ext cx="794749" cy="508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AF1D72-C138-33C0-4FD3-C136F77359D7}"/>
              </a:ext>
            </a:extLst>
          </p:cNvPr>
          <p:cNvSpPr txBox="1"/>
          <p:nvPr/>
        </p:nvSpPr>
        <p:spPr>
          <a:xfrm>
            <a:off x="5996813" y="502355"/>
            <a:ext cx="671979" cy="307777"/>
          </a:xfrm>
          <a:prstGeom prst="rect">
            <a:avLst/>
          </a:prstGeom>
          <a:solidFill>
            <a:schemeClr val="bg1"/>
          </a:solidFill>
        </p:spPr>
        <p:txBody>
          <a:bodyPr wrap="none" rtlCol="0">
            <a:spAutoFit/>
          </a:bodyPr>
          <a:lstStyle/>
          <a:p>
            <a:r>
              <a:rPr lang="en-US" sz="1400" dirty="0">
                <a:solidFill>
                  <a:srgbClr val="FF0000"/>
                </a:solidFill>
              </a:rPr>
              <a:t>A-root</a:t>
            </a:r>
          </a:p>
        </p:txBody>
      </p:sp>
      <p:sp>
        <p:nvSpPr>
          <p:cNvPr id="12" name="TextBox 11">
            <a:extLst>
              <a:ext uri="{FF2B5EF4-FFF2-40B4-BE49-F238E27FC236}">
                <a16:creationId xmlns:a16="http://schemas.microsoft.com/office/drawing/2014/main" id="{2124F1A6-1D46-5E39-5232-ED909CAC066D}"/>
              </a:ext>
            </a:extLst>
          </p:cNvPr>
          <p:cNvSpPr txBox="1"/>
          <p:nvPr/>
        </p:nvSpPr>
        <p:spPr>
          <a:xfrm>
            <a:off x="6067778" y="1877449"/>
            <a:ext cx="712054" cy="307777"/>
          </a:xfrm>
          <a:prstGeom prst="rect">
            <a:avLst/>
          </a:prstGeom>
          <a:solidFill>
            <a:schemeClr val="bg1"/>
          </a:solidFill>
        </p:spPr>
        <p:txBody>
          <a:bodyPr wrap="none" rtlCol="0">
            <a:spAutoFit/>
          </a:bodyPr>
          <a:lstStyle/>
          <a:p>
            <a:r>
              <a:rPr lang="en-US" sz="1400" dirty="0">
                <a:solidFill>
                  <a:srgbClr val="FF0000"/>
                </a:solidFill>
              </a:rPr>
              <a:t>J-Root</a:t>
            </a:r>
          </a:p>
        </p:txBody>
      </p:sp>
      <p:cxnSp>
        <p:nvCxnSpPr>
          <p:cNvPr id="15" name="Straight Arrow Connector 14">
            <a:extLst>
              <a:ext uri="{FF2B5EF4-FFF2-40B4-BE49-F238E27FC236}">
                <a16:creationId xmlns:a16="http://schemas.microsoft.com/office/drawing/2014/main" id="{A5D09661-9680-860C-A058-E04291873B92}"/>
              </a:ext>
            </a:extLst>
          </p:cNvPr>
          <p:cNvCxnSpPr>
            <a:cxnSpLocks/>
            <a:stCxn id="12" idx="0"/>
          </p:cNvCxnSpPr>
          <p:nvPr/>
        </p:nvCxnSpPr>
        <p:spPr>
          <a:xfrm flipV="1">
            <a:off x="6423805" y="1650734"/>
            <a:ext cx="0" cy="2267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51F1B7-D677-FCD9-74A7-77B42FA72915}"/>
              </a:ext>
            </a:extLst>
          </p:cNvPr>
          <p:cNvCxnSpPr>
            <a:cxnSpLocks/>
            <a:stCxn id="10" idx="2"/>
          </p:cNvCxnSpPr>
          <p:nvPr/>
        </p:nvCxnSpPr>
        <p:spPr>
          <a:xfrm>
            <a:off x="6332803" y="810132"/>
            <a:ext cx="0" cy="6113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7D2D82B-FD19-419C-567F-5986BC7E9427}"/>
              </a:ext>
            </a:extLst>
          </p:cNvPr>
          <p:cNvSpPr txBox="1"/>
          <p:nvPr/>
        </p:nvSpPr>
        <p:spPr>
          <a:xfrm>
            <a:off x="5407966" y="3788845"/>
            <a:ext cx="2760499" cy="307777"/>
          </a:xfrm>
          <a:prstGeom prst="rect">
            <a:avLst/>
          </a:prstGeom>
          <a:solidFill>
            <a:schemeClr val="bg1"/>
          </a:solidFill>
        </p:spPr>
        <p:txBody>
          <a:bodyPr wrap="none" rtlCol="0">
            <a:spAutoFit/>
          </a:bodyPr>
          <a:lstStyle/>
          <a:p>
            <a:r>
              <a:rPr lang="en-US" sz="1400" dirty="0">
                <a:solidFill>
                  <a:srgbClr val="FF0000"/>
                </a:solidFill>
              </a:rPr>
              <a:t>Query rate ranking from Verisign</a:t>
            </a:r>
          </a:p>
        </p:txBody>
      </p:sp>
      <p:cxnSp>
        <p:nvCxnSpPr>
          <p:cNvPr id="22" name="Straight Arrow Connector 21">
            <a:extLst>
              <a:ext uri="{FF2B5EF4-FFF2-40B4-BE49-F238E27FC236}">
                <a16:creationId xmlns:a16="http://schemas.microsoft.com/office/drawing/2014/main" id="{2A18DB9F-352A-FDCB-AB5A-474BA44990B8}"/>
              </a:ext>
            </a:extLst>
          </p:cNvPr>
          <p:cNvCxnSpPr>
            <a:cxnSpLocks/>
            <a:stCxn id="21" idx="0"/>
          </p:cNvCxnSpPr>
          <p:nvPr/>
        </p:nvCxnSpPr>
        <p:spPr>
          <a:xfrm flipH="1" flipV="1">
            <a:off x="6596510" y="3308592"/>
            <a:ext cx="191706" cy="4802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FF73549-DC11-B676-A609-7CE28EEC1A04}"/>
              </a:ext>
            </a:extLst>
          </p:cNvPr>
          <p:cNvSpPr txBox="1"/>
          <p:nvPr/>
        </p:nvSpPr>
        <p:spPr>
          <a:xfrm>
            <a:off x="1604767" y="793050"/>
            <a:ext cx="1935145" cy="307777"/>
          </a:xfrm>
          <a:prstGeom prst="rect">
            <a:avLst/>
          </a:prstGeom>
          <a:solidFill>
            <a:schemeClr val="bg1"/>
          </a:solidFill>
        </p:spPr>
        <p:txBody>
          <a:bodyPr wrap="none" rtlCol="0">
            <a:spAutoFit/>
          </a:bodyPr>
          <a:lstStyle/>
          <a:p>
            <a:r>
              <a:rPr lang="en-US" sz="1400" dirty="0">
                <a:solidFill>
                  <a:srgbClr val="FF0000"/>
                </a:solidFill>
              </a:rPr>
              <a:t>Data points from DITL</a:t>
            </a:r>
          </a:p>
        </p:txBody>
      </p:sp>
      <p:cxnSp>
        <p:nvCxnSpPr>
          <p:cNvPr id="26" name="Straight Arrow Connector 25">
            <a:extLst>
              <a:ext uri="{FF2B5EF4-FFF2-40B4-BE49-F238E27FC236}">
                <a16:creationId xmlns:a16="http://schemas.microsoft.com/office/drawing/2014/main" id="{C3391F37-D3FB-8BB0-8CE6-6BDA833CFE71}"/>
              </a:ext>
            </a:extLst>
          </p:cNvPr>
          <p:cNvCxnSpPr>
            <a:cxnSpLocks/>
          </p:cNvCxnSpPr>
          <p:nvPr/>
        </p:nvCxnSpPr>
        <p:spPr>
          <a:xfrm flipH="1">
            <a:off x="2059145" y="1100827"/>
            <a:ext cx="513194" cy="5892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5362499-B1C7-B6F8-E33D-D67A99F19D81}"/>
              </a:ext>
            </a:extLst>
          </p:cNvPr>
          <p:cNvCxnSpPr>
            <a:cxnSpLocks/>
            <a:stCxn id="25" idx="2"/>
          </p:cNvCxnSpPr>
          <p:nvPr/>
        </p:nvCxnSpPr>
        <p:spPr>
          <a:xfrm>
            <a:off x="2572340" y="1100827"/>
            <a:ext cx="108772" cy="451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F917B0-4C00-E001-C13C-EB43BF91548E}"/>
              </a:ext>
            </a:extLst>
          </p:cNvPr>
          <p:cNvCxnSpPr>
            <a:cxnSpLocks/>
            <a:stCxn id="25" idx="2"/>
          </p:cNvCxnSpPr>
          <p:nvPr/>
        </p:nvCxnSpPr>
        <p:spPr>
          <a:xfrm flipH="1">
            <a:off x="2059144" y="1100827"/>
            <a:ext cx="513196" cy="20891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1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2" grpId="0" animBg="1"/>
      <p:bldP spid="12" grpId="1" animBg="1"/>
      <p:bldP spid="21" grpId="0" animBg="1"/>
      <p:bldP spid="21" grpId="1"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08165"/>
            <a:ext cx="8229600" cy="800100"/>
          </a:xfrm>
        </p:spPr>
        <p:txBody>
          <a:bodyPr anchor="ctr"/>
          <a:lstStyle/>
          <a:p>
            <a:pPr algn="ctr"/>
            <a:r>
              <a:rPr lang="en-US" dirty="0"/>
              <a:t>TLDs That Exist</a:t>
            </a:r>
          </a:p>
        </p:txBody>
      </p:sp>
      <p:sp>
        <p:nvSpPr>
          <p:cNvPr id="5" name="Slide Number Placeholder 4"/>
          <p:cNvSpPr>
            <a:spLocks noGrp="1"/>
          </p:cNvSpPr>
          <p:nvPr>
            <p:ph type="sldNum" sz="quarter" idx="15"/>
          </p:nvPr>
        </p:nvSpPr>
        <p:spPr/>
        <p:txBody>
          <a:bodyPr/>
          <a:lstStyle/>
          <a:p>
            <a:fld id="{407C8B75-4858-41E6-BEC3-A0853FA4AC5B}" type="slidenum">
              <a:rPr lang="en-US" smtClean="0"/>
              <a:pPr/>
              <a:t>5</a:t>
            </a:fld>
            <a:endParaRPr lang="en-US" dirty="0"/>
          </a:p>
        </p:txBody>
      </p:sp>
    </p:spTree>
    <p:extLst>
      <p:ext uri="{BB962C8B-B14F-4D97-AF65-F5344CB8AC3E}">
        <p14:creationId xmlns:p14="http://schemas.microsoft.com/office/powerpoint/2010/main" val="162465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.com</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6</a:t>
            </a:fld>
            <a:endParaRPr lang="en-US" dirty="0"/>
          </a:p>
        </p:txBody>
      </p:sp>
    </p:spTree>
    <p:extLst>
      <p:ext uri="{BB962C8B-B14F-4D97-AF65-F5344CB8AC3E}">
        <p14:creationId xmlns:p14="http://schemas.microsoft.com/office/powerpoint/2010/main" val="11351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r>
              <a:rPr lang="en-US" dirty="0" err="1"/>
              <a:t>arpa</a:t>
            </a:r>
            <a:endParaRPr lang="en-US" dirty="0"/>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7</a:t>
            </a:fld>
            <a:endParaRPr lang="en-US" dirty="0"/>
          </a:p>
        </p:txBody>
      </p:sp>
      <p:sp>
        <p:nvSpPr>
          <p:cNvPr id="5" name="Oval 4">
            <a:extLst>
              <a:ext uri="{FF2B5EF4-FFF2-40B4-BE49-F238E27FC236}">
                <a16:creationId xmlns:a16="http://schemas.microsoft.com/office/drawing/2014/main" id="{FE9D1270-66D3-D283-8EB4-67A05C2F2B08}"/>
              </a:ext>
            </a:extLst>
          </p:cNvPr>
          <p:cNvSpPr/>
          <p:nvPr/>
        </p:nvSpPr>
        <p:spPr>
          <a:xfrm>
            <a:off x="6905372" y="1123653"/>
            <a:ext cx="794456" cy="1251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TextBox 6">
            <a:extLst>
              <a:ext uri="{FF2B5EF4-FFF2-40B4-BE49-F238E27FC236}">
                <a16:creationId xmlns:a16="http://schemas.microsoft.com/office/drawing/2014/main" id="{69CF8352-727E-29ED-EA77-BD58BA3B65C8}"/>
              </a:ext>
            </a:extLst>
          </p:cNvPr>
          <p:cNvSpPr txBox="1"/>
          <p:nvPr/>
        </p:nvSpPr>
        <p:spPr>
          <a:xfrm>
            <a:off x="4743865" y="958907"/>
            <a:ext cx="2133918" cy="738664"/>
          </a:xfrm>
          <a:prstGeom prst="rect">
            <a:avLst/>
          </a:prstGeom>
          <a:solidFill>
            <a:schemeClr val="bg1"/>
          </a:solidFill>
          <a:ln>
            <a:solidFill>
              <a:schemeClr val="bg1">
                <a:lumMod val="50000"/>
              </a:schemeClr>
            </a:solidFill>
          </a:ln>
        </p:spPr>
        <p:txBody>
          <a:bodyPr wrap="none" rtlCol="0">
            <a:spAutoFit/>
          </a:bodyPr>
          <a:lstStyle/>
          <a:p>
            <a:r>
              <a:rPr lang="en-US" sz="1400" dirty="0"/>
              <a:t>Spike around the start of</a:t>
            </a:r>
          </a:p>
          <a:p>
            <a:r>
              <a:rPr lang="en-US" sz="1400" dirty="0"/>
              <a:t>2023 from a large cloud</a:t>
            </a:r>
          </a:p>
          <a:p>
            <a:r>
              <a:rPr lang="en-US" sz="1400" dirty="0"/>
              <a:t>services provider.</a:t>
            </a:r>
          </a:p>
        </p:txBody>
      </p:sp>
      <p:sp>
        <p:nvSpPr>
          <p:cNvPr id="3" name="Oval 2">
            <a:extLst>
              <a:ext uri="{FF2B5EF4-FFF2-40B4-BE49-F238E27FC236}">
                <a16:creationId xmlns:a16="http://schemas.microsoft.com/office/drawing/2014/main" id="{6B225541-BE72-65A1-34FF-E917093F601F}"/>
              </a:ext>
            </a:extLst>
          </p:cNvPr>
          <p:cNvSpPr/>
          <p:nvPr/>
        </p:nvSpPr>
        <p:spPr>
          <a:xfrm>
            <a:off x="7892344" y="958907"/>
            <a:ext cx="794456" cy="1251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 name="TextBox 7">
            <a:extLst>
              <a:ext uri="{FF2B5EF4-FFF2-40B4-BE49-F238E27FC236}">
                <a16:creationId xmlns:a16="http://schemas.microsoft.com/office/drawing/2014/main" id="{3DA56900-82AD-2A8A-AF80-7A085F72797F}"/>
              </a:ext>
            </a:extLst>
          </p:cNvPr>
          <p:cNvSpPr txBox="1"/>
          <p:nvPr/>
        </p:nvSpPr>
        <p:spPr>
          <a:xfrm>
            <a:off x="5730837" y="794161"/>
            <a:ext cx="2105063" cy="738664"/>
          </a:xfrm>
          <a:prstGeom prst="rect">
            <a:avLst/>
          </a:prstGeom>
          <a:solidFill>
            <a:schemeClr val="bg1"/>
          </a:solidFill>
          <a:ln>
            <a:solidFill>
              <a:schemeClr val="bg1">
                <a:lumMod val="50000"/>
              </a:schemeClr>
            </a:solidFill>
          </a:ln>
        </p:spPr>
        <p:txBody>
          <a:bodyPr wrap="none" rtlCol="0">
            <a:spAutoFit/>
          </a:bodyPr>
          <a:lstStyle/>
          <a:p>
            <a:r>
              <a:rPr lang="en-US" sz="1400" dirty="0"/>
              <a:t>Recent increase coming</a:t>
            </a:r>
          </a:p>
          <a:p>
            <a:r>
              <a:rPr lang="en-US" sz="1400" dirty="0"/>
              <a:t>from the same large</a:t>
            </a:r>
          </a:p>
          <a:p>
            <a:r>
              <a:rPr lang="en-US" sz="1400" dirty="0"/>
              <a:t>cloud services provider.</a:t>
            </a:r>
          </a:p>
        </p:txBody>
      </p:sp>
    </p:spTree>
    <p:extLst>
      <p:ext uri="{BB962C8B-B14F-4D97-AF65-F5344CB8AC3E}">
        <p14:creationId xmlns:p14="http://schemas.microsoft.com/office/powerpoint/2010/main" val="1269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EEF-A8A1-50D0-3264-CE1D79B69766}"/>
              </a:ext>
            </a:extLst>
          </p:cNvPr>
          <p:cNvSpPr>
            <a:spLocks noGrp="1"/>
          </p:cNvSpPr>
          <p:nvPr>
            <p:ph type="title"/>
          </p:nvPr>
        </p:nvSpPr>
        <p:spPr/>
        <p:txBody>
          <a:bodyPr/>
          <a:lstStyle/>
          <a:p>
            <a:r>
              <a:rPr lang="en-US" dirty="0"/>
              <a:t>.</a:t>
            </a:r>
          </a:p>
        </p:txBody>
      </p:sp>
      <p:pic>
        <p:nvPicPr>
          <p:cNvPr id="6" name="Content Placeholder 5">
            <a:extLst>
              <a:ext uri="{FF2B5EF4-FFF2-40B4-BE49-F238E27FC236}">
                <a16:creationId xmlns:a16="http://schemas.microsoft.com/office/drawing/2014/main" id="{63E8B614-5E77-0FAA-BF3F-06C6469702BD}"/>
              </a:ext>
            </a:extLst>
          </p:cNvPr>
          <p:cNvPicPr>
            <a:picLocks noGrp="1" noChangeAspect="1"/>
          </p:cNvPicPr>
          <p:nvPr>
            <p:ph idx="1"/>
          </p:nvPr>
        </p:nvPicPr>
        <p:blipFill>
          <a:blip r:embed="rId3"/>
          <a:srcRect/>
          <a:stretch/>
        </p:blipFill>
        <p:spPr>
          <a:xfrm>
            <a:off x="457200" y="600868"/>
            <a:ext cx="8229600" cy="4114800"/>
          </a:xfrm>
        </p:spPr>
      </p:pic>
      <p:sp>
        <p:nvSpPr>
          <p:cNvPr id="4" name="Slide Number Placeholder 3">
            <a:extLst>
              <a:ext uri="{FF2B5EF4-FFF2-40B4-BE49-F238E27FC236}">
                <a16:creationId xmlns:a16="http://schemas.microsoft.com/office/drawing/2014/main" id="{58F5F9E1-9B81-C482-B831-E76EE0888D22}"/>
              </a:ext>
            </a:extLst>
          </p:cNvPr>
          <p:cNvSpPr>
            <a:spLocks noGrp="1"/>
          </p:cNvSpPr>
          <p:nvPr>
            <p:ph type="sldNum" sz="quarter" idx="12"/>
          </p:nvPr>
        </p:nvSpPr>
        <p:spPr/>
        <p:txBody>
          <a:bodyPr/>
          <a:lstStyle/>
          <a:p>
            <a:fld id="{407C8B75-4858-41E6-BEC3-A0853FA4AC5B}" type="slidenum">
              <a:rPr lang="en-US" smtClean="0"/>
              <a:pPr/>
              <a:t>8</a:t>
            </a:fld>
            <a:endParaRPr lang="en-US" dirty="0"/>
          </a:p>
        </p:txBody>
      </p:sp>
      <p:sp>
        <p:nvSpPr>
          <p:cNvPr id="3" name="Oval 2">
            <a:extLst>
              <a:ext uri="{FF2B5EF4-FFF2-40B4-BE49-F238E27FC236}">
                <a16:creationId xmlns:a16="http://schemas.microsoft.com/office/drawing/2014/main" id="{ED5F7844-8234-496D-F695-0537B9C17893}"/>
              </a:ext>
            </a:extLst>
          </p:cNvPr>
          <p:cNvSpPr/>
          <p:nvPr/>
        </p:nvSpPr>
        <p:spPr>
          <a:xfrm>
            <a:off x="6342239" y="1077427"/>
            <a:ext cx="1228725" cy="1251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TextBox 6">
            <a:extLst>
              <a:ext uri="{FF2B5EF4-FFF2-40B4-BE49-F238E27FC236}">
                <a16:creationId xmlns:a16="http://schemas.microsoft.com/office/drawing/2014/main" id="{2B707432-7CAC-7EC2-D330-22AE6347DBCA}"/>
              </a:ext>
            </a:extLst>
          </p:cNvPr>
          <p:cNvSpPr txBox="1"/>
          <p:nvPr/>
        </p:nvSpPr>
        <p:spPr>
          <a:xfrm>
            <a:off x="4387858" y="1118445"/>
            <a:ext cx="1835759" cy="1384995"/>
          </a:xfrm>
          <a:prstGeom prst="rect">
            <a:avLst/>
          </a:prstGeom>
          <a:solidFill>
            <a:schemeClr val="bg1"/>
          </a:solidFill>
          <a:ln>
            <a:solidFill>
              <a:schemeClr val="bg1">
                <a:lumMod val="50000"/>
              </a:schemeClr>
            </a:solidFill>
          </a:ln>
        </p:spPr>
        <p:txBody>
          <a:bodyPr wrap="none" rtlCol="0">
            <a:spAutoFit/>
          </a:bodyPr>
          <a:lstStyle/>
          <a:p>
            <a:r>
              <a:rPr lang="en-US" sz="1400" dirty="0"/>
              <a:t>Priming queries from</a:t>
            </a:r>
          </a:p>
          <a:p>
            <a:r>
              <a:rPr lang="en-US" sz="1400" dirty="0"/>
              <a:t>resolver software</a:t>
            </a:r>
          </a:p>
          <a:p>
            <a:r>
              <a:rPr lang="en-US" sz="1400" dirty="0"/>
              <a:t>running on large US</a:t>
            </a:r>
          </a:p>
          <a:p>
            <a:r>
              <a:rPr lang="en-US" sz="1400" dirty="0"/>
              <a:t>cable ISP customer</a:t>
            </a:r>
          </a:p>
          <a:p>
            <a:r>
              <a:rPr lang="en-US" sz="1400" dirty="0"/>
              <a:t>premise equipment.</a:t>
            </a:r>
          </a:p>
          <a:p>
            <a:r>
              <a:rPr lang="en-US" sz="1400" dirty="0"/>
              <a:t>Over IPv6!</a:t>
            </a:r>
          </a:p>
        </p:txBody>
      </p:sp>
    </p:spTree>
    <p:extLst>
      <p:ext uri="{BB962C8B-B14F-4D97-AF65-F5344CB8AC3E}">
        <p14:creationId xmlns:p14="http://schemas.microsoft.com/office/powerpoint/2010/main" val="41458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62CB-2586-96F0-C002-4F7A81570C9A}"/>
              </a:ext>
            </a:extLst>
          </p:cNvPr>
          <p:cNvSpPr>
            <a:spLocks noGrp="1"/>
          </p:cNvSpPr>
          <p:nvPr>
            <p:ph type="title"/>
          </p:nvPr>
        </p:nvSpPr>
        <p:spPr/>
        <p:txBody>
          <a:bodyPr/>
          <a:lstStyle/>
          <a:p>
            <a:r>
              <a:rPr lang="en-US" sz="2400" dirty="0"/>
              <a:t>Of the top 20 most-queried TLDs, 12 are not delegated.</a:t>
            </a:r>
          </a:p>
        </p:txBody>
      </p:sp>
      <p:sp>
        <p:nvSpPr>
          <p:cNvPr id="5" name="Slide Number Placeholder 4">
            <a:extLst>
              <a:ext uri="{FF2B5EF4-FFF2-40B4-BE49-F238E27FC236}">
                <a16:creationId xmlns:a16="http://schemas.microsoft.com/office/drawing/2014/main" id="{73C30AFF-60CF-D2E4-A1DB-747A3E2FAB06}"/>
              </a:ext>
            </a:extLst>
          </p:cNvPr>
          <p:cNvSpPr>
            <a:spLocks noGrp="1"/>
          </p:cNvSpPr>
          <p:nvPr>
            <p:ph type="sldNum" sz="quarter" idx="11"/>
          </p:nvPr>
        </p:nvSpPr>
        <p:spPr/>
        <p:txBody>
          <a:bodyPr/>
          <a:lstStyle/>
          <a:p>
            <a:fld id="{407C8B75-4858-41E6-BEC3-A0853FA4AC5B}" type="slidenum">
              <a:rPr lang="en-US" smtClean="0"/>
              <a:pPr/>
              <a:t>9</a:t>
            </a:fld>
            <a:endParaRPr lang="en-US" dirty="0"/>
          </a:p>
        </p:txBody>
      </p:sp>
      <p:graphicFrame>
        <p:nvGraphicFramePr>
          <p:cNvPr id="9" name="Content Placeholder 8">
            <a:extLst>
              <a:ext uri="{FF2B5EF4-FFF2-40B4-BE49-F238E27FC236}">
                <a16:creationId xmlns:a16="http://schemas.microsoft.com/office/drawing/2014/main" id="{49784B80-7694-EB12-9135-10C1D7457741}"/>
              </a:ext>
            </a:extLst>
          </p:cNvPr>
          <p:cNvGraphicFramePr>
            <a:graphicFrameLocks noGrp="1"/>
          </p:cNvGraphicFramePr>
          <p:nvPr>
            <p:ph sz="half" idx="2"/>
            <p:extLst>
              <p:ext uri="{D42A27DB-BD31-4B8C-83A1-F6EECF244321}">
                <p14:modId xmlns:p14="http://schemas.microsoft.com/office/powerpoint/2010/main" val="3562645951"/>
              </p:ext>
            </p:extLst>
          </p:nvPr>
        </p:nvGraphicFramePr>
        <p:xfrm>
          <a:off x="1758461" y="817242"/>
          <a:ext cx="2286000" cy="3352800"/>
        </p:xfrm>
        <a:graphic>
          <a:graphicData uri="http://schemas.openxmlformats.org/drawingml/2006/table">
            <a:tbl>
              <a:tblPr firstRow="1" bandRow="1">
                <a:tableStyleId>{5C22544A-7EE6-4342-B048-85BDC9FD1C3A}</a:tableStyleId>
              </a:tblPr>
              <a:tblGrid>
                <a:gridCol w="897949">
                  <a:extLst>
                    <a:ext uri="{9D8B030D-6E8A-4147-A177-3AD203B41FA5}">
                      <a16:colId xmlns:a16="http://schemas.microsoft.com/office/drawing/2014/main" val="2998474018"/>
                    </a:ext>
                  </a:extLst>
                </a:gridCol>
                <a:gridCol w="1388051">
                  <a:extLst>
                    <a:ext uri="{9D8B030D-6E8A-4147-A177-3AD203B41FA5}">
                      <a16:colId xmlns:a16="http://schemas.microsoft.com/office/drawing/2014/main" val="3409883924"/>
                    </a:ext>
                  </a:extLst>
                </a:gridCol>
              </a:tblGrid>
              <a:tr h="289374">
                <a:tc>
                  <a:txBody>
                    <a:bodyPr/>
                    <a:lstStyle/>
                    <a:p>
                      <a:pPr algn="r"/>
                      <a:r>
                        <a:rPr lang="en-US" sz="1400" dirty="0"/>
                        <a:t>Rank</a:t>
                      </a:r>
                    </a:p>
                  </a:txBody>
                  <a:tcPr/>
                </a:tc>
                <a:tc>
                  <a:txBody>
                    <a:bodyPr/>
                    <a:lstStyle/>
                    <a:p>
                      <a:pPr algn="r"/>
                      <a:r>
                        <a:rPr lang="en-US" sz="1400" dirty="0"/>
                        <a:t>TLD</a:t>
                      </a:r>
                    </a:p>
                  </a:txBody>
                  <a:tcPr/>
                </a:tc>
                <a:extLst>
                  <a:ext uri="{0D108BD9-81ED-4DB2-BD59-A6C34878D82A}">
                    <a16:rowId xmlns:a16="http://schemas.microsoft.com/office/drawing/2014/main" val="807346474"/>
                  </a:ext>
                </a:extLst>
              </a:tr>
              <a:tr h="289374">
                <a:tc>
                  <a:txBody>
                    <a:bodyPr/>
                    <a:lstStyle/>
                    <a:p>
                      <a:pPr algn="r"/>
                      <a:r>
                        <a:rPr lang="en-US" sz="1400" dirty="0">
                          <a:solidFill>
                            <a:schemeClr val="bg1">
                              <a:lumMod val="50000"/>
                            </a:schemeClr>
                          </a:solidFill>
                        </a:rPr>
                        <a:t>1</a:t>
                      </a:r>
                    </a:p>
                  </a:txBody>
                  <a:tcPr/>
                </a:tc>
                <a:tc>
                  <a:txBody>
                    <a:bodyPr/>
                    <a:lstStyle/>
                    <a:p>
                      <a:pPr algn="r"/>
                      <a:r>
                        <a:rPr lang="en-US" sz="1400" dirty="0"/>
                        <a:t>com</a:t>
                      </a:r>
                    </a:p>
                  </a:txBody>
                  <a:tcPr/>
                </a:tc>
                <a:extLst>
                  <a:ext uri="{0D108BD9-81ED-4DB2-BD59-A6C34878D82A}">
                    <a16:rowId xmlns:a16="http://schemas.microsoft.com/office/drawing/2014/main" val="1433302174"/>
                  </a:ext>
                </a:extLst>
              </a:tr>
              <a:tr h="289374">
                <a:tc>
                  <a:txBody>
                    <a:bodyPr/>
                    <a:lstStyle/>
                    <a:p>
                      <a:pPr algn="r"/>
                      <a:r>
                        <a:rPr lang="en-US" sz="1400" dirty="0">
                          <a:solidFill>
                            <a:schemeClr val="bg1">
                              <a:lumMod val="50000"/>
                            </a:schemeClr>
                          </a:solidFill>
                        </a:rPr>
                        <a:t>2</a:t>
                      </a:r>
                    </a:p>
                  </a:txBody>
                  <a:tcPr/>
                </a:tc>
                <a:tc>
                  <a:txBody>
                    <a:bodyPr/>
                    <a:lstStyle/>
                    <a:p>
                      <a:pPr algn="r"/>
                      <a:r>
                        <a:rPr lang="en-US" sz="1400" dirty="0" err="1"/>
                        <a:t>arpa</a:t>
                      </a:r>
                      <a:endParaRPr lang="en-US" sz="1400" dirty="0"/>
                    </a:p>
                  </a:txBody>
                  <a:tcPr/>
                </a:tc>
                <a:extLst>
                  <a:ext uri="{0D108BD9-81ED-4DB2-BD59-A6C34878D82A}">
                    <a16:rowId xmlns:a16="http://schemas.microsoft.com/office/drawing/2014/main" val="1896664205"/>
                  </a:ext>
                </a:extLst>
              </a:tr>
              <a:tr h="289374">
                <a:tc>
                  <a:txBody>
                    <a:bodyPr/>
                    <a:lstStyle/>
                    <a:p>
                      <a:pPr algn="r"/>
                      <a:r>
                        <a:rPr lang="en-US" sz="1400" dirty="0">
                          <a:solidFill>
                            <a:schemeClr val="bg1">
                              <a:lumMod val="50000"/>
                            </a:schemeClr>
                          </a:solidFill>
                        </a:rPr>
                        <a:t>3</a:t>
                      </a:r>
                    </a:p>
                  </a:txBody>
                  <a:tcPr/>
                </a:tc>
                <a:tc>
                  <a:txBody>
                    <a:bodyPr/>
                    <a:lstStyle/>
                    <a:p>
                      <a:pPr algn="r"/>
                      <a:r>
                        <a:rPr lang="en-US" sz="1400" dirty="0"/>
                        <a:t>net</a:t>
                      </a:r>
                    </a:p>
                  </a:txBody>
                  <a:tcPr/>
                </a:tc>
                <a:extLst>
                  <a:ext uri="{0D108BD9-81ED-4DB2-BD59-A6C34878D82A}">
                    <a16:rowId xmlns:a16="http://schemas.microsoft.com/office/drawing/2014/main" val="3292679724"/>
                  </a:ext>
                </a:extLst>
              </a:tr>
              <a:tr h="289374">
                <a:tc>
                  <a:txBody>
                    <a:bodyPr/>
                    <a:lstStyle/>
                    <a:p>
                      <a:pPr algn="r"/>
                      <a:r>
                        <a:rPr lang="en-US" sz="1400" dirty="0">
                          <a:solidFill>
                            <a:schemeClr val="bg1">
                              <a:lumMod val="50000"/>
                            </a:schemeClr>
                          </a:solidFill>
                        </a:rPr>
                        <a:t>4</a:t>
                      </a:r>
                    </a:p>
                  </a:txBody>
                  <a:tcPr/>
                </a:tc>
                <a:tc>
                  <a:txBody>
                    <a:bodyPr/>
                    <a:lstStyle/>
                    <a:p>
                      <a:pPr algn="r"/>
                      <a:r>
                        <a:rPr lang="en-US" sz="1400" dirty="0">
                          <a:solidFill>
                            <a:srgbClr val="FF0000"/>
                          </a:solidFill>
                        </a:rPr>
                        <a:t>local</a:t>
                      </a:r>
                    </a:p>
                  </a:txBody>
                  <a:tcPr/>
                </a:tc>
                <a:extLst>
                  <a:ext uri="{0D108BD9-81ED-4DB2-BD59-A6C34878D82A}">
                    <a16:rowId xmlns:a16="http://schemas.microsoft.com/office/drawing/2014/main" val="2752967162"/>
                  </a:ext>
                </a:extLst>
              </a:tr>
              <a:tr h="289374">
                <a:tc>
                  <a:txBody>
                    <a:bodyPr/>
                    <a:lstStyle/>
                    <a:p>
                      <a:pPr algn="r"/>
                      <a:r>
                        <a:rPr lang="en-US" sz="1400" dirty="0">
                          <a:solidFill>
                            <a:schemeClr val="bg1">
                              <a:lumMod val="50000"/>
                            </a:schemeClr>
                          </a:solidFill>
                        </a:rPr>
                        <a:t>5</a:t>
                      </a:r>
                    </a:p>
                  </a:txBody>
                  <a:tcPr/>
                </a:tc>
                <a:tc>
                  <a:txBody>
                    <a:bodyPr/>
                    <a:lstStyle/>
                    <a:p>
                      <a:pPr algn="r"/>
                      <a:r>
                        <a:rPr lang="en-US" sz="1400" dirty="0"/>
                        <a:t>.</a:t>
                      </a:r>
                    </a:p>
                  </a:txBody>
                  <a:tcPr/>
                </a:tc>
                <a:extLst>
                  <a:ext uri="{0D108BD9-81ED-4DB2-BD59-A6C34878D82A}">
                    <a16:rowId xmlns:a16="http://schemas.microsoft.com/office/drawing/2014/main" val="4234973949"/>
                  </a:ext>
                </a:extLst>
              </a:tr>
              <a:tr h="289374">
                <a:tc>
                  <a:txBody>
                    <a:bodyPr/>
                    <a:lstStyle/>
                    <a:p>
                      <a:pPr algn="r"/>
                      <a:r>
                        <a:rPr lang="en-US" sz="1400" dirty="0">
                          <a:solidFill>
                            <a:schemeClr val="bg1">
                              <a:lumMod val="50000"/>
                            </a:schemeClr>
                          </a:solidFill>
                        </a:rPr>
                        <a:t>6</a:t>
                      </a:r>
                    </a:p>
                  </a:txBody>
                  <a:tcPr/>
                </a:tc>
                <a:tc>
                  <a:txBody>
                    <a:bodyPr/>
                    <a:lstStyle/>
                    <a:p>
                      <a:pPr algn="r"/>
                      <a:r>
                        <a:rPr lang="en-US" sz="1400" dirty="0">
                          <a:solidFill>
                            <a:srgbClr val="FF0000"/>
                          </a:solidFill>
                        </a:rPr>
                        <a:t>test</a:t>
                      </a:r>
                    </a:p>
                  </a:txBody>
                  <a:tcPr/>
                </a:tc>
                <a:extLst>
                  <a:ext uri="{0D108BD9-81ED-4DB2-BD59-A6C34878D82A}">
                    <a16:rowId xmlns:a16="http://schemas.microsoft.com/office/drawing/2014/main" val="2091861002"/>
                  </a:ext>
                </a:extLst>
              </a:tr>
              <a:tr h="289374">
                <a:tc>
                  <a:txBody>
                    <a:bodyPr/>
                    <a:lstStyle/>
                    <a:p>
                      <a:pPr algn="r"/>
                      <a:r>
                        <a:rPr lang="en-US" sz="1400" dirty="0">
                          <a:solidFill>
                            <a:schemeClr val="bg1">
                              <a:lumMod val="50000"/>
                            </a:schemeClr>
                          </a:solidFill>
                        </a:rPr>
                        <a:t>7</a:t>
                      </a:r>
                    </a:p>
                  </a:txBody>
                  <a:tcPr/>
                </a:tc>
                <a:tc>
                  <a:txBody>
                    <a:bodyPr/>
                    <a:lstStyle/>
                    <a:p>
                      <a:pPr algn="r"/>
                      <a:r>
                        <a:rPr lang="en-US" sz="1400" dirty="0" err="1"/>
                        <a:t>ir</a:t>
                      </a:r>
                      <a:endParaRPr lang="en-US" sz="1400" dirty="0"/>
                    </a:p>
                  </a:txBody>
                  <a:tcPr/>
                </a:tc>
                <a:extLst>
                  <a:ext uri="{0D108BD9-81ED-4DB2-BD59-A6C34878D82A}">
                    <a16:rowId xmlns:a16="http://schemas.microsoft.com/office/drawing/2014/main" val="4001668025"/>
                  </a:ext>
                </a:extLst>
              </a:tr>
              <a:tr h="289374">
                <a:tc>
                  <a:txBody>
                    <a:bodyPr/>
                    <a:lstStyle/>
                    <a:p>
                      <a:pPr algn="r"/>
                      <a:r>
                        <a:rPr lang="en-US" sz="1400" dirty="0">
                          <a:solidFill>
                            <a:schemeClr val="bg1">
                              <a:lumMod val="50000"/>
                            </a:schemeClr>
                          </a:solidFill>
                        </a:rPr>
                        <a:t>8</a:t>
                      </a:r>
                    </a:p>
                  </a:txBody>
                  <a:tcPr/>
                </a:tc>
                <a:tc>
                  <a:txBody>
                    <a:bodyPr/>
                    <a:lstStyle/>
                    <a:p>
                      <a:pPr algn="r"/>
                      <a:r>
                        <a:rPr lang="en-US" sz="1400" dirty="0">
                          <a:solidFill>
                            <a:srgbClr val="FF0000"/>
                          </a:solidFill>
                        </a:rPr>
                        <a:t>home</a:t>
                      </a:r>
                    </a:p>
                  </a:txBody>
                  <a:tcPr/>
                </a:tc>
                <a:extLst>
                  <a:ext uri="{0D108BD9-81ED-4DB2-BD59-A6C34878D82A}">
                    <a16:rowId xmlns:a16="http://schemas.microsoft.com/office/drawing/2014/main" val="3187427745"/>
                  </a:ext>
                </a:extLst>
              </a:tr>
              <a:tr h="289374">
                <a:tc>
                  <a:txBody>
                    <a:bodyPr/>
                    <a:lstStyle/>
                    <a:p>
                      <a:pPr algn="r"/>
                      <a:r>
                        <a:rPr lang="en-US" sz="1400" dirty="0">
                          <a:solidFill>
                            <a:schemeClr val="bg1">
                              <a:lumMod val="50000"/>
                            </a:schemeClr>
                          </a:solidFill>
                        </a:rPr>
                        <a:t>9</a:t>
                      </a:r>
                    </a:p>
                  </a:txBody>
                  <a:tcPr/>
                </a:tc>
                <a:tc>
                  <a:txBody>
                    <a:bodyPr/>
                    <a:lstStyle/>
                    <a:p>
                      <a:pPr algn="r"/>
                      <a:r>
                        <a:rPr lang="en-US" sz="1400" dirty="0" err="1"/>
                        <a:t>cn</a:t>
                      </a:r>
                      <a:endParaRPr lang="en-US" sz="1400" dirty="0"/>
                    </a:p>
                  </a:txBody>
                  <a:tcPr/>
                </a:tc>
                <a:extLst>
                  <a:ext uri="{0D108BD9-81ED-4DB2-BD59-A6C34878D82A}">
                    <a16:rowId xmlns:a16="http://schemas.microsoft.com/office/drawing/2014/main" val="3374302908"/>
                  </a:ext>
                </a:extLst>
              </a:tr>
              <a:tr h="295278">
                <a:tc>
                  <a:txBody>
                    <a:bodyPr/>
                    <a:lstStyle/>
                    <a:p>
                      <a:pPr algn="r"/>
                      <a:r>
                        <a:rPr lang="en-US" sz="1400" dirty="0">
                          <a:solidFill>
                            <a:schemeClr val="bg1">
                              <a:lumMod val="50000"/>
                            </a:schemeClr>
                          </a:solidFill>
                        </a:rPr>
                        <a:t>10</a:t>
                      </a:r>
                    </a:p>
                  </a:txBody>
                  <a:tcPr/>
                </a:tc>
                <a:tc>
                  <a:txBody>
                    <a:bodyPr/>
                    <a:lstStyle/>
                    <a:p>
                      <a:pPr algn="r"/>
                      <a:r>
                        <a:rPr lang="en-US" sz="1400" dirty="0">
                          <a:solidFill>
                            <a:srgbClr val="FF0000"/>
                          </a:solidFill>
                        </a:rPr>
                        <a:t>localhost</a:t>
                      </a:r>
                    </a:p>
                  </a:txBody>
                  <a:tcPr/>
                </a:tc>
                <a:extLst>
                  <a:ext uri="{0D108BD9-81ED-4DB2-BD59-A6C34878D82A}">
                    <a16:rowId xmlns:a16="http://schemas.microsoft.com/office/drawing/2014/main" val="3655644112"/>
                  </a:ext>
                </a:extLst>
              </a:tr>
            </a:tbl>
          </a:graphicData>
        </a:graphic>
      </p:graphicFrame>
      <p:graphicFrame>
        <p:nvGraphicFramePr>
          <p:cNvPr id="11" name="Content Placeholder 8">
            <a:extLst>
              <a:ext uri="{FF2B5EF4-FFF2-40B4-BE49-F238E27FC236}">
                <a16:creationId xmlns:a16="http://schemas.microsoft.com/office/drawing/2014/main" id="{B66478DF-2BD8-99B3-B142-239D22ED5605}"/>
              </a:ext>
            </a:extLst>
          </p:cNvPr>
          <p:cNvGraphicFramePr>
            <a:graphicFrameLocks/>
          </p:cNvGraphicFramePr>
          <p:nvPr>
            <p:extLst>
              <p:ext uri="{D42A27DB-BD31-4B8C-83A1-F6EECF244321}">
                <p14:modId xmlns:p14="http://schemas.microsoft.com/office/powerpoint/2010/main" val="2013016284"/>
              </p:ext>
            </p:extLst>
          </p:nvPr>
        </p:nvGraphicFramePr>
        <p:xfrm>
          <a:off x="5099541" y="817242"/>
          <a:ext cx="2286000" cy="3352800"/>
        </p:xfrm>
        <a:graphic>
          <a:graphicData uri="http://schemas.openxmlformats.org/drawingml/2006/table">
            <a:tbl>
              <a:tblPr firstRow="1" bandRow="1">
                <a:tableStyleId>{5C22544A-7EE6-4342-B048-85BDC9FD1C3A}</a:tableStyleId>
              </a:tblPr>
              <a:tblGrid>
                <a:gridCol w="897949">
                  <a:extLst>
                    <a:ext uri="{9D8B030D-6E8A-4147-A177-3AD203B41FA5}">
                      <a16:colId xmlns:a16="http://schemas.microsoft.com/office/drawing/2014/main" val="2998474018"/>
                    </a:ext>
                  </a:extLst>
                </a:gridCol>
                <a:gridCol w="1388051">
                  <a:extLst>
                    <a:ext uri="{9D8B030D-6E8A-4147-A177-3AD203B41FA5}">
                      <a16:colId xmlns:a16="http://schemas.microsoft.com/office/drawing/2014/main" val="3409883924"/>
                    </a:ext>
                  </a:extLst>
                </a:gridCol>
              </a:tblGrid>
              <a:tr h="267095">
                <a:tc>
                  <a:txBody>
                    <a:bodyPr/>
                    <a:lstStyle/>
                    <a:p>
                      <a:pPr algn="r"/>
                      <a:r>
                        <a:rPr lang="en-US" sz="1400" dirty="0"/>
                        <a:t>Rank</a:t>
                      </a:r>
                    </a:p>
                  </a:txBody>
                  <a:tcPr/>
                </a:tc>
                <a:tc>
                  <a:txBody>
                    <a:bodyPr/>
                    <a:lstStyle/>
                    <a:p>
                      <a:pPr algn="r"/>
                      <a:r>
                        <a:rPr lang="en-US" sz="1400" dirty="0"/>
                        <a:t>TLD</a:t>
                      </a:r>
                    </a:p>
                  </a:txBody>
                  <a:tcPr/>
                </a:tc>
                <a:extLst>
                  <a:ext uri="{0D108BD9-81ED-4DB2-BD59-A6C34878D82A}">
                    <a16:rowId xmlns:a16="http://schemas.microsoft.com/office/drawing/2014/main" val="807346474"/>
                  </a:ext>
                </a:extLst>
              </a:tr>
              <a:tr h="267095">
                <a:tc>
                  <a:txBody>
                    <a:bodyPr/>
                    <a:lstStyle/>
                    <a:p>
                      <a:pPr algn="r"/>
                      <a:r>
                        <a:rPr lang="en-US" sz="1400" dirty="0">
                          <a:solidFill>
                            <a:schemeClr val="bg1">
                              <a:lumMod val="50000"/>
                            </a:schemeClr>
                          </a:solidFill>
                        </a:rPr>
                        <a:t>11</a:t>
                      </a:r>
                    </a:p>
                  </a:txBody>
                  <a:tcPr/>
                </a:tc>
                <a:tc>
                  <a:txBody>
                    <a:bodyPr/>
                    <a:lstStyle/>
                    <a:p>
                      <a:pPr algn="r"/>
                      <a:r>
                        <a:rPr lang="en-US" sz="1400" dirty="0"/>
                        <a:t>org</a:t>
                      </a:r>
                    </a:p>
                  </a:txBody>
                  <a:tcPr/>
                </a:tc>
                <a:extLst>
                  <a:ext uri="{0D108BD9-81ED-4DB2-BD59-A6C34878D82A}">
                    <a16:rowId xmlns:a16="http://schemas.microsoft.com/office/drawing/2014/main" val="1433302174"/>
                  </a:ext>
                </a:extLst>
              </a:tr>
              <a:tr h="267095">
                <a:tc>
                  <a:txBody>
                    <a:bodyPr/>
                    <a:lstStyle/>
                    <a:p>
                      <a:pPr algn="r"/>
                      <a:r>
                        <a:rPr lang="en-US" sz="1400" dirty="0">
                          <a:solidFill>
                            <a:schemeClr val="bg1">
                              <a:lumMod val="50000"/>
                            </a:schemeClr>
                          </a:solidFill>
                        </a:rPr>
                        <a:t>12</a:t>
                      </a:r>
                    </a:p>
                  </a:txBody>
                  <a:tcPr/>
                </a:tc>
                <a:tc>
                  <a:txBody>
                    <a:bodyPr/>
                    <a:lstStyle/>
                    <a:p>
                      <a:pPr algn="r"/>
                      <a:r>
                        <a:rPr lang="en-US" sz="1400" dirty="0">
                          <a:solidFill>
                            <a:srgbClr val="FF0000"/>
                          </a:solidFill>
                        </a:rPr>
                        <a:t>internal</a:t>
                      </a:r>
                    </a:p>
                  </a:txBody>
                  <a:tcPr/>
                </a:tc>
                <a:extLst>
                  <a:ext uri="{0D108BD9-81ED-4DB2-BD59-A6C34878D82A}">
                    <a16:rowId xmlns:a16="http://schemas.microsoft.com/office/drawing/2014/main" val="1896664205"/>
                  </a:ext>
                </a:extLst>
              </a:tr>
              <a:tr h="267095">
                <a:tc>
                  <a:txBody>
                    <a:bodyPr/>
                    <a:lstStyle/>
                    <a:p>
                      <a:pPr algn="r"/>
                      <a:r>
                        <a:rPr lang="en-US" sz="1400" dirty="0">
                          <a:solidFill>
                            <a:schemeClr val="bg1">
                              <a:lumMod val="50000"/>
                            </a:schemeClr>
                          </a:solidFill>
                        </a:rPr>
                        <a:t>13</a:t>
                      </a:r>
                    </a:p>
                  </a:txBody>
                  <a:tcPr/>
                </a:tc>
                <a:tc>
                  <a:txBody>
                    <a:bodyPr/>
                    <a:lstStyle/>
                    <a:p>
                      <a:pPr algn="r"/>
                      <a:r>
                        <a:rPr lang="en-US" sz="1400" dirty="0" err="1">
                          <a:solidFill>
                            <a:srgbClr val="FF0000"/>
                          </a:solidFill>
                        </a:rPr>
                        <a:t>lan</a:t>
                      </a:r>
                      <a:endParaRPr lang="en-US" sz="1400" dirty="0">
                        <a:solidFill>
                          <a:srgbClr val="FF0000"/>
                        </a:solidFill>
                      </a:endParaRPr>
                    </a:p>
                  </a:txBody>
                  <a:tcPr/>
                </a:tc>
                <a:extLst>
                  <a:ext uri="{0D108BD9-81ED-4DB2-BD59-A6C34878D82A}">
                    <a16:rowId xmlns:a16="http://schemas.microsoft.com/office/drawing/2014/main" val="3292679724"/>
                  </a:ext>
                </a:extLst>
              </a:tr>
              <a:tr h="267095">
                <a:tc>
                  <a:txBody>
                    <a:bodyPr/>
                    <a:lstStyle/>
                    <a:p>
                      <a:pPr algn="r"/>
                      <a:r>
                        <a:rPr lang="en-US" sz="1400" dirty="0">
                          <a:solidFill>
                            <a:schemeClr val="bg1">
                              <a:lumMod val="50000"/>
                            </a:schemeClr>
                          </a:solidFill>
                        </a:rPr>
                        <a:t>14</a:t>
                      </a:r>
                    </a:p>
                  </a:txBody>
                  <a:tcPr/>
                </a:tc>
                <a:tc>
                  <a:txBody>
                    <a:bodyPr/>
                    <a:lstStyle/>
                    <a:p>
                      <a:pPr algn="r"/>
                      <a:r>
                        <a:rPr lang="en-US" sz="1400" dirty="0" err="1">
                          <a:solidFill>
                            <a:srgbClr val="FF0000"/>
                          </a:solidFill>
                        </a:rPr>
                        <a:t>ctc</a:t>
                      </a:r>
                      <a:endParaRPr lang="en-US" sz="1400" dirty="0">
                        <a:solidFill>
                          <a:srgbClr val="FF0000"/>
                        </a:solidFill>
                      </a:endParaRPr>
                    </a:p>
                  </a:txBody>
                  <a:tcPr/>
                </a:tc>
                <a:extLst>
                  <a:ext uri="{0D108BD9-81ED-4DB2-BD59-A6C34878D82A}">
                    <a16:rowId xmlns:a16="http://schemas.microsoft.com/office/drawing/2014/main" val="2752967162"/>
                  </a:ext>
                </a:extLst>
              </a:tr>
              <a:tr h="267095">
                <a:tc>
                  <a:txBody>
                    <a:bodyPr/>
                    <a:lstStyle/>
                    <a:p>
                      <a:pPr algn="r"/>
                      <a:r>
                        <a:rPr lang="en-US" sz="1400" dirty="0">
                          <a:solidFill>
                            <a:schemeClr val="bg1">
                              <a:lumMod val="50000"/>
                            </a:schemeClr>
                          </a:solidFill>
                        </a:rPr>
                        <a:t>15</a:t>
                      </a:r>
                    </a:p>
                  </a:txBody>
                  <a:tcPr/>
                </a:tc>
                <a:tc>
                  <a:txBody>
                    <a:bodyPr/>
                    <a:lstStyle/>
                    <a:p>
                      <a:pPr algn="r"/>
                      <a:r>
                        <a:rPr lang="en-US" sz="1400" dirty="0">
                          <a:solidFill>
                            <a:srgbClr val="FF0000"/>
                          </a:solidFill>
                        </a:rPr>
                        <a:t>invalid</a:t>
                      </a:r>
                    </a:p>
                  </a:txBody>
                  <a:tcPr/>
                </a:tc>
                <a:extLst>
                  <a:ext uri="{0D108BD9-81ED-4DB2-BD59-A6C34878D82A}">
                    <a16:rowId xmlns:a16="http://schemas.microsoft.com/office/drawing/2014/main" val="4234973949"/>
                  </a:ext>
                </a:extLst>
              </a:tr>
              <a:tr h="267095">
                <a:tc>
                  <a:txBody>
                    <a:bodyPr/>
                    <a:lstStyle/>
                    <a:p>
                      <a:pPr algn="r"/>
                      <a:r>
                        <a:rPr lang="en-US" sz="1400" dirty="0">
                          <a:solidFill>
                            <a:schemeClr val="bg1">
                              <a:lumMod val="50000"/>
                            </a:schemeClr>
                          </a:solidFill>
                        </a:rPr>
                        <a:t>16</a:t>
                      </a:r>
                    </a:p>
                  </a:txBody>
                  <a:tcPr/>
                </a:tc>
                <a:tc>
                  <a:txBody>
                    <a:bodyPr/>
                    <a:lstStyle/>
                    <a:p>
                      <a:pPr algn="r"/>
                      <a:r>
                        <a:rPr lang="en-US" sz="1400" dirty="0" err="1">
                          <a:solidFill>
                            <a:srgbClr val="FF0000"/>
                          </a:solidFill>
                        </a:rPr>
                        <a:t>dhcp</a:t>
                      </a:r>
                      <a:endParaRPr lang="en-US" sz="1400" dirty="0">
                        <a:solidFill>
                          <a:srgbClr val="FF0000"/>
                        </a:solidFill>
                      </a:endParaRPr>
                    </a:p>
                  </a:txBody>
                  <a:tcPr/>
                </a:tc>
                <a:extLst>
                  <a:ext uri="{0D108BD9-81ED-4DB2-BD59-A6C34878D82A}">
                    <a16:rowId xmlns:a16="http://schemas.microsoft.com/office/drawing/2014/main" val="2091861002"/>
                  </a:ext>
                </a:extLst>
              </a:tr>
              <a:tr h="267095">
                <a:tc>
                  <a:txBody>
                    <a:bodyPr/>
                    <a:lstStyle/>
                    <a:p>
                      <a:pPr algn="r"/>
                      <a:r>
                        <a:rPr lang="en-US" sz="1400" dirty="0">
                          <a:solidFill>
                            <a:schemeClr val="bg1">
                              <a:lumMod val="50000"/>
                            </a:schemeClr>
                          </a:solidFill>
                        </a:rPr>
                        <a:t>17</a:t>
                      </a:r>
                    </a:p>
                  </a:txBody>
                  <a:tcPr/>
                </a:tc>
                <a:tc>
                  <a:txBody>
                    <a:bodyPr/>
                    <a:lstStyle/>
                    <a:p>
                      <a:pPr algn="r"/>
                      <a:r>
                        <a:rPr lang="en-US" sz="1400" dirty="0"/>
                        <a:t>io</a:t>
                      </a:r>
                    </a:p>
                  </a:txBody>
                  <a:tcPr/>
                </a:tc>
                <a:extLst>
                  <a:ext uri="{0D108BD9-81ED-4DB2-BD59-A6C34878D82A}">
                    <a16:rowId xmlns:a16="http://schemas.microsoft.com/office/drawing/2014/main" val="4001668025"/>
                  </a:ext>
                </a:extLst>
              </a:tr>
              <a:tr h="267095">
                <a:tc>
                  <a:txBody>
                    <a:bodyPr/>
                    <a:lstStyle/>
                    <a:p>
                      <a:pPr algn="r"/>
                      <a:r>
                        <a:rPr lang="en-US" sz="1400" dirty="0">
                          <a:solidFill>
                            <a:schemeClr val="bg1">
                              <a:lumMod val="50000"/>
                            </a:schemeClr>
                          </a:solidFill>
                        </a:rPr>
                        <a:t>18</a:t>
                      </a:r>
                    </a:p>
                  </a:txBody>
                  <a:tcPr/>
                </a:tc>
                <a:tc>
                  <a:txBody>
                    <a:bodyPr/>
                    <a:lstStyle/>
                    <a:p>
                      <a:pPr algn="r"/>
                      <a:r>
                        <a:rPr lang="en-US" sz="1400" dirty="0" err="1">
                          <a:solidFill>
                            <a:srgbClr val="FF0000"/>
                          </a:solidFill>
                        </a:rPr>
                        <a:t>js</a:t>
                      </a:r>
                      <a:endParaRPr lang="en-US" sz="1400" dirty="0">
                        <a:solidFill>
                          <a:srgbClr val="FF0000"/>
                        </a:solidFill>
                      </a:endParaRPr>
                    </a:p>
                  </a:txBody>
                  <a:tcPr/>
                </a:tc>
                <a:extLst>
                  <a:ext uri="{0D108BD9-81ED-4DB2-BD59-A6C34878D82A}">
                    <a16:rowId xmlns:a16="http://schemas.microsoft.com/office/drawing/2014/main" val="3187427745"/>
                  </a:ext>
                </a:extLst>
              </a:tr>
              <a:tr h="267095">
                <a:tc>
                  <a:txBody>
                    <a:bodyPr/>
                    <a:lstStyle/>
                    <a:p>
                      <a:pPr algn="r"/>
                      <a:r>
                        <a:rPr lang="en-US" sz="1400" dirty="0">
                          <a:solidFill>
                            <a:schemeClr val="bg1">
                              <a:lumMod val="50000"/>
                            </a:schemeClr>
                          </a:solidFill>
                        </a:rPr>
                        <a:t>19</a:t>
                      </a:r>
                    </a:p>
                  </a:txBody>
                  <a:tcPr/>
                </a:tc>
                <a:tc>
                  <a:txBody>
                    <a:bodyPr/>
                    <a:lstStyle/>
                    <a:p>
                      <a:pPr algn="r"/>
                      <a:r>
                        <a:rPr lang="en-US" sz="1400" dirty="0">
                          <a:solidFill>
                            <a:srgbClr val="FF0000"/>
                          </a:solidFill>
                        </a:rPr>
                        <a:t>coms</a:t>
                      </a:r>
                    </a:p>
                  </a:txBody>
                  <a:tcPr/>
                </a:tc>
                <a:extLst>
                  <a:ext uri="{0D108BD9-81ED-4DB2-BD59-A6C34878D82A}">
                    <a16:rowId xmlns:a16="http://schemas.microsoft.com/office/drawing/2014/main" val="3374302908"/>
                  </a:ext>
                </a:extLst>
              </a:tr>
              <a:tr h="289563">
                <a:tc>
                  <a:txBody>
                    <a:bodyPr/>
                    <a:lstStyle/>
                    <a:p>
                      <a:pPr algn="r"/>
                      <a:r>
                        <a:rPr lang="en-US" sz="1400" dirty="0">
                          <a:solidFill>
                            <a:schemeClr val="bg1">
                              <a:lumMod val="50000"/>
                            </a:schemeClr>
                          </a:solidFill>
                        </a:rPr>
                        <a:t>20</a:t>
                      </a:r>
                    </a:p>
                  </a:txBody>
                  <a:tcPr/>
                </a:tc>
                <a:tc>
                  <a:txBody>
                    <a:bodyPr/>
                    <a:lstStyle/>
                    <a:p>
                      <a:pPr algn="r"/>
                      <a:r>
                        <a:rPr lang="en-US" sz="1400" dirty="0" err="1">
                          <a:solidFill>
                            <a:srgbClr val="FF0000"/>
                          </a:solidFill>
                        </a:rPr>
                        <a:t>wifi</a:t>
                      </a:r>
                      <a:endParaRPr lang="en-US" sz="1400" dirty="0">
                        <a:solidFill>
                          <a:srgbClr val="FF0000"/>
                        </a:solidFill>
                      </a:endParaRPr>
                    </a:p>
                  </a:txBody>
                  <a:tcPr/>
                </a:tc>
                <a:extLst>
                  <a:ext uri="{0D108BD9-81ED-4DB2-BD59-A6C34878D82A}">
                    <a16:rowId xmlns:a16="http://schemas.microsoft.com/office/drawing/2014/main" val="3655644112"/>
                  </a:ext>
                </a:extLst>
              </a:tr>
            </a:tbl>
          </a:graphicData>
        </a:graphic>
      </p:graphicFrame>
      <p:sp>
        <p:nvSpPr>
          <p:cNvPr id="8" name="TextBox 7">
            <a:extLst>
              <a:ext uri="{FF2B5EF4-FFF2-40B4-BE49-F238E27FC236}">
                <a16:creationId xmlns:a16="http://schemas.microsoft.com/office/drawing/2014/main" id="{F6AE3B20-C9BE-DCF8-5DF2-BC6E1B1CEEF0}"/>
              </a:ext>
            </a:extLst>
          </p:cNvPr>
          <p:cNvSpPr txBox="1"/>
          <p:nvPr/>
        </p:nvSpPr>
        <p:spPr>
          <a:xfrm>
            <a:off x="457200" y="4321736"/>
            <a:ext cx="3304110" cy="200055"/>
          </a:xfrm>
          <a:prstGeom prst="rect">
            <a:avLst/>
          </a:prstGeom>
          <a:noFill/>
        </p:spPr>
        <p:txBody>
          <a:bodyPr wrap="none" rtlCol="0">
            <a:spAutoFit/>
          </a:bodyPr>
          <a:lstStyle/>
          <a:p>
            <a:r>
              <a:rPr lang="en-US" sz="700" dirty="0"/>
              <a:t>Rank based on query volume. Data from A-root and J-root during August 2024.</a:t>
            </a:r>
          </a:p>
        </p:txBody>
      </p:sp>
    </p:spTree>
    <p:extLst>
      <p:ext uri="{BB962C8B-B14F-4D97-AF65-F5344CB8AC3E}">
        <p14:creationId xmlns:p14="http://schemas.microsoft.com/office/powerpoint/2010/main" val="534650470"/>
      </p:ext>
    </p:extLst>
  </p:cSld>
  <p:clrMapOvr>
    <a:masterClrMapping/>
  </p:clrMapOvr>
</p:sld>
</file>

<file path=ppt/theme/theme1.xml><?xml version="1.0" encoding="utf-8"?>
<a:theme xmlns:a="http://schemas.openxmlformats.org/drawingml/2006/main" name="Verisign Theme 2013">
  <a:themeElements>
    <a:clrScheme name="VRSN Corporate Colors 2013">
      <a:dk1>
        <a:srgbClr val="000000"/>
      </a:dk1>
      <a:lt1>
        <a:srgbClr val="FFFFFF"/>
      </a:lt1>
      <a:dk2>
        <a:srgbClr val="707070"/>
      </a:dk2>
      <a:lt2>
        <a:srgbClr val="0061A3"/>
      </a:lt2>
      <a:accent1>
        <a:srgbClr val="61A1D4"/>
      </a:accent1>
      <a:accent2>
        <a:srgbClr val="6BB02E"/>
      </a:accent2>
      <a:accent3>
        <a:srgbClr val="99D4F5"/>
      </a:accent3>
      <a:accent4>
        <a:srgbClr val="FFCB03"/>
      </a:accent4>
      <a:accent5>
        <a:srgbClr val="5B8F22"/>
      </a:accent5>
      <a:accent6>
        <a:srgbClr val="F2821D"/>
      </a:accent6>
      <a:hlink>
        <a:srgbClr val="1DA4FF"/>
      </a:hlink>
      <a:folHlink>
        <a:srgbClr val="995BD7"/>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e_x0020_Date xmlns="ed4a67f4-52d1-4cb9-9a19-fae63c0a5318" xsi:nil="true"/>
    <SourceOfRecord xmlns="ed4a67f4-52d1-4cb9-9a19-fae63c0a5318">
      <Url xsi:nil="true"/>
      <Description xsi:nil="true"/>
    </SourceOfRecord>
    <ReportOwner xmlns="http://schemas.microsoft.com/sharepoint/v3">
      <UserInfo>
        <DisplayName>Burns, Mike</DisplayName>
        <AccountId>18</AccountId>
        <AccountType/>
      </UserInfo>
    </Report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33CD5CB74A5A4A8061C9B58BB62E43" ma:contentTypeVersion="6" ma:contentTypeDescription="Create a new document." ma:contentTypeScope="" ma:versionID="31f1f45fcdee6ef7c77692fb2e51f82d">
  <xsd:schema xmlns:xsd="http://www.w3.org/2001/XMLSchema" xmlns:xs="http://www.w3.org/2001/XMLSchema" xmlns:p="http://schemas.microsoft.com/office/2006/metadata/properties" xmlns:ns1="http://schemas.microsoft.com/sharepoint/v3" xmlns:ns2="ed4a67f4-52d1-4cb9-9a19-fae63c0a5318" targetNamespace="http://schemas.microsoft.com/office/2006/metadata/properties" ma:root="true" ma:fieldsID="ab5d17bbe200d8033c77e5b41d10d8a6" ns1:_="" ns2:_="">
    <xsd:import namespace="http://schemas.microsoft.com/sharepoint/v3"/>
    <xsd:import namespace="ed4a67f4-52d1-4cb9-9a19-fae63c0a5318"/>
    <xsd:element name="properties">
      <xsd:complexType>
        <xsd:sequence>
          <xsd:element name="documentManagement">
            <xsd:complexType>
              <xsd:all>
                <xsd:element ref="ns1:ReportOwner" minOccurs="0"/>
                <xsd:element ref="ns2:SourceOfRecord" minOccurs="0"/>
                <xsd:element ref="ns2:Expire_x0020_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8"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4a67f4-52d1-4cb9-9a19-fae63c0a5318" elementFormDefault="qualified">
    <xsd:import namespace="http://schemas.microsoft.com/office/2006/documentManagement/types"/>
    <xsd:import namespace="http://schemas.microsoft.com/office/infopath/2007/PartnerControls"/>
    <xsd:element name="SourceOfRecord" ma:index="9" nillable="true" ma:displayName="Source Of Record" ma:description="Allow user to provide where the asset is published" ma:format="Hyperlink" ma:internalName="SourceOfRecord">
      <xsd:complexType>
        <xsd:complexContent>
          <xsd:extension base="dms:URL">
            <xsd:sequence>
              <xsd:element name="Url" type="dms:ValidUrl" minOccurs="0" nillable="true"/>
              <xsd:element name="Description" type="xsd:string" nillable="true"/>
            </xsd:sequence>
          </xsd:extension>
        </xsd:complexContent>
      </xsd:complexType>
    </xsd:element>
    <xsd:element name="Expire_x0020_Date" ma:index="10" nillable="true" ma:displayName="Expire Date" ma:format="DateOnly" ma:internalName="Expire_x0020_Date">
      <xsd:simpleType>
        <xsd:restriction base="dms:DateTime"/>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0E8A94-AECE-44B3-96C0-19B375197BB0}">
  <ds:schemaRefs>
    <ds:schemaRef ds:uri="http://schemas.microsoft.com/office/2006/metadata/properties"/>
    <ds:schemaRef ds:uri="http://schemas.microsoft.com/office/infopath/2007/PartnerControls"/>
    <ds:schemaRef ds:uri="ed4a67f4-52d1-4cb9-9a19-fae63c0a5318"/>
    <ds:schemaRef ds:uri="http://schemas.microsoft.com/sharepoint/v3"/>
  </ds:schemaRefs>
</ds:datastoreItem>
</file>

<file path=customXml/itemProps2.xml><?xml version="1.0" encoding="utf-8"?>
<ds:datastoreItem xmlns:ds="http://schemas.openxmlformats.org/officeDocument/2006/customXml" ds:itemID="{3C067BC3-2D48-43D6-9A2C-2A5D41AD2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4a67f4-52d1-4cb9-9a19-fae63c0a5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7BCB6E-0E54-46C3-B386-FC963A1CB4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11474</TotalTime>
  <Words>721</Words>
  <Application>Microsoft Macintosh PowerPoint</Application>
  <PresentationFormat>On-screen Show (16:9)</PresentationFormat>
  <Paragraphs>199</Paragraphs>
  <Slides>33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Helvetica</vt:lpstr>
      <vt:lpstr>Verisign Theme 2013</vt:lpstr>
      <vt:lpstr>Ongoing Issues and Anomalies in Existent and Non-Existent Top-Level Query Names</vt:lpstr>
      <vt:lpstr>What is this talk about?</vt:lpstr>
      <vt:lpstr>Get ready to see some graphs</vt:lpstr>
      <vt:lpstr>Sample</vt:lpstr>
      <vt:lpstr>TLDs That Exist</vt:lpstr>
      <vt:lpstr>.com</vt:lpstr>
      <vt:lpstr>.arpa</vt:lpstr>
      <vt:lpstr>.</vt:lpstr>
      <vt:lpstr>Of the top 20 most-queried TLDs, 12 are not delegated.</vt:lpstr>
      <vt:lpstr>Special Use TLDs</vt:lpstr>
      <vt:lpstr>.local</vt:lpstr>
      <vt:lpstr>.test</vt:lpstr>
      <vt:lpstr>.localhost</vt:lpstr>
      <vt:lpstr>.invalid</vt:lpstr>
      <vt:lpstr>.internal*</vt:lpstr>
      <vt:lpstr>Networking Related</vt:lpstr>
      <vt:lpstr>.bbrouter</vt:lpstr>
      <vt:lpstr>.unifi</vt:lpstr>
      <vt:lpstr>.zyxel-usg</vt:lpstr>
      <vt:lpstr>.belkin</vt:lpstr>
      <vt:lpstr>.dhcp</vt:lpstr>
      <vt:lpstr>.dlink</vt:lpstr>
      <vt:lpstr>.wifi</vt:lpstr>
      <vt:lpstr>Cloud Related</vt:lpstr>
      <vt:lpstr>.novalocal</vt:lpstr>
      <vt:lpstr>.openstacklocal</vt:lpstr>
      <vt:lpstr>.consul</vt:lpstr>
      <vt:lpstr>.scloud</vt:lpstr>
      <vt:lpstr>Software Related</vt:lpstr>
      <vt:lpstr>.getcacheddhcpresultsforcurrentconfig</vt:lpstr>
      <vt:lpstr>.com/sdk-exp</vt:lpstr>
      <vt:lpstr>What Should Happen Instead?</vt:lpstr>
      <vt:lpstr>PowerPoint Presentation</vt:lpstr>
    </vt:vector>
  </TitlesOfParts>
  <Manager/>
  <Company>Verisign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Verisign Template 2023</dc:title>
  <dc:subject/>
  <dc:creator>jbator</dc:creator>
  <cp:keywords/>
  <dc:description/>
  <cp:lastModifiedBy>Wessels, Duane</cp:lastModifiedBy>
  <cp:revision>78</cp:revision>
  <dcterms:created xsi:type="dcterms:W3CDTF">2013-11-06T02:31:54Z</dcterms:created>
  <dcterms:modified xsi:type="dcterms:W3CDTF">2024-10-26T12:22:05Z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1394110834</vt:i4>
  </property>
  <property fmtid="{D5CDD505-2E9C-101B-9397-08002B2CF9AE}" pid="3" name="_NewReviewCycle">
    <vt:lpwstr/>
  </property>
  <property fmtid="{D5CDD505-2E9C-101B-9397-08002B2CF9AE}" pid="4" name="_EmailSubject">
    <vt:lpwstr>DNS-OARC ECRB feedback</vt:lpwstr>
  </property>
  <property fmtid="{D5CDD505-2E9C-101B-9397-08002B2CF9AE}" pid="5" name="_AuthorEmailDisplayName">
    <vt:lpwstr>Duran, Ashley</vt:lpwstr>
  </property>
  <property fmtid="{D5CDD505-2E9C-101B-9397-08002B2CF9AE}" pid="6" name="_AuthorEmail">
    <vt:lpwstr>aduran@Verisign.com</vt:lpwstr>
  </property>
  <property fmtid="{D5CDD505-2E9C-101B-9397-08002B2CF9AE}" pid="7" name="_PreviousAdHocReviewCycleID">
    <vt:i4>1888325762</vt:i4>
  </property>
  <property fmtid="{D5CDD505-2E9C-101B-9397-08002B2CF9AE}" pid="8" name="ContentTypeId">
    <vt:lpwstr>0x0101007533CD5CB74A5A4A8061C9B58BB62E43</vt:lpwstr>
  </property>
</Properties>
</file>