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62" r:id="rId4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0A7675-9E0B-303D-1BC8-40E12E047336}" v="6" dt="2024-10-26T08:18:10.556"/>
    <p1510:client id="{BBAF9B14-B2F4-B8F0-D88C-4396A85C5151}" v="93" dt="2024-10-26T08:28:19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8ED681C2-D652-4A56-AB5A-C2155C581315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FA61ADEF-D98F-40BD-B3B4-2D8DEB5A254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3144EC65-E2DB-4FB8-BD67-68E912C0D9F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cs-CZ" sz="3200" b="0" u="none" strike="noStrik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C2F455F8-CCCF-42DB-8B00-393D1196F1B9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B96547C5-A99A-4518-AAC4-7B618EE5BCF3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1F70BD52-D07E-4AA4-A82F-2FE88BB7A31F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817C2E7F-F01F-4810-81C2-E017E275CFB5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20F6623C-FD70-4108-80A4-9DA352CAC92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efau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49C672F1-0BEA-4A61-B9E3-FC3AE20B461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10" name="Rectangle 6"/>
          <p:cNvSpPr/>
          <p:nvPr/>
        </p:nvSpPr>
        <p:spPr>
          <a:xfrm>
            <a:off x="5243040" y="106200"/>
            <a:ext cx="1743840" cy="168300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</a:pPr>
            <a:endParaRPr lang="en-DK" sz="1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2" name="Picture 7" descr="A blue and white logo for DNS-OARC"/>
          <p:cNvPicPr/>
          <p:nvPr/>
        </p:nvPicPr>
        <p:blipFill>
          <a:blip r:embed="rId3"/>
          <a:stretch/>
        </p:blipFill>
        <p:spPr>
          <a:xfrm>
            <a:off x="2772360" y="5802120"/>
            <a:ext cx="6646680" cy="948960"/>
          </a:xfrm>
          <a:prstGeom prst="rect">
            <a:avLst/>
          </a:prstGeom>
          <a:ln w="0">
            <a:noFill/>
          </a:ln>
        </p:spPr>
      </p:pic>
      <p:pic>
        <p:nvPicPr>
          <p:cNvPr id="3" name="Picture 10" descr="A logo with a tree&#10;&#10;Description automatically generated"/>
          <p:cNvPicPr/>
          <p:nvPr/>
        </p:nvPicPr>
        <p:blipFill>
          <a:blip r:embed="rId4"/>
          <a:stretch/>
        </p:blipFill>
        <p:spPr>
          <a:xfrm>
            <a:off x="5224680" y="116640"/>
            <a:ext cx="1741680" cy="238680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u="none" strike="noStrik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</a:p>
        </p:txBody>
      </p:sp>
      <p:sp>
        <p:nvSpPr>
          <p:cNvPr id="5" name="PlaceHolder 2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n-US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lang="cs-CZ" sz="14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en-US" sz="12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97939770-9693-464A-A7A0-F91E79B62123}" type="slidenum">
              <a:rPr lang="en-US" sz="12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cs-CZ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cs-CZ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cs-CZ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</a:p>
        </p:txBody>
      </p:sp>
      <p:sp>
        <p:nvSpPr>
          <p:cNvPr id="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u="none" strike="noStrik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u="none" strike="noStrik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u="none" strike="noStrik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u="none" strike="noStrik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u="none" strike="noStrik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u="none" strike="noStrik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u="none" strike="noStrik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6"/>
          <p:cNvCxnSpPr/>
          <p:nvPr/>
        </p:nvCxnSpPr>
        <p:spPr>
          <a:xfrm>
            <a:off x="604440" y="973080"/>
            <a:ext cx="10955520" cy="720"/>
          </a:xfrm>
          <a:prstGeom prst="straightConnector1">
            <a:avLst/>
          </a:prstGeom>
          <a:ln w="41275">
            <a:solidFill>
              <a:srgbClr val="2E3193"/>
            </a:solidFill>
            <a:round/>
          </a:ln>
        </p:spPr>
      </p:cxnSp>
      <p:sp>
        <p:nvSpPr>
          <p:cNvPr id="46" name="Rectangle 6"/>
          <p:cNvSpPr/>
          <p:nvPr/>
        </p:nvSpPr>
        <p:spPr>
          <a:xfrm>
            <a:off x="10744200" y="59040"/>
            <a:ext cx="1249560" cy="194868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457200">
              <a:lnSpc>
                <a:spcPct val="100000"/>
              </a:lnSpc>
            </a:pPr>
            <a:endParaRPr lang="en-DK" sz="1800" b="0" u="none" strike="noStrike">
              <a:solidFill>
                <a:schemeClr val="dk1"/>
              </a:solidFill>
              <a:uFillTx/>
              <a:latin typeface="Calibri"/>
            </a:endParaRPr>
          </a:p>
        </p:txBody>
      </p:sp>
      <p:pic>
        <p:nvPicPr>
          <p:cNvPr id="47" name="Picture 8" descr="A logo with a tree&#10;&#10;Description automatically generated"/>
          <p:cNvPicPr/>
          <p:nvPr/>
        </p:nvPicPr>
        <p:blipFill>
          <a:blip r:embed="rId10"/>
          <a:stretch/>
        </p:blipFill>
        <p:spPr>
          <a:xfrm>
            <a:off x="10778040" y="59040"/>
            <a:ext cx="1327680" cy="1819440"/>
          </a:xfrm>
          <a:prstGeom prst="rect">
            <a:avLst/>
          </a:prstGeom>
          <a:ln w="0">
            <a:noFill/>
          </a:ln>
        </p:spPr>
      </p:pic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33520" y="-2016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4400" b="0" u="none" strike="noStrike">
                <a:solidFill>
                  <a:schemeClr val="dk1"/>
                </a:solidFill>
                <a:uFillTx/>
                <a:latin typeface="Calibri"/>
              </a:rPr>
              <a:t>Click to edit the title text format</a:t>
            </a: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4880" cy="4350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u="none" strike="noStrike">
                <a:solidFill>
                  <a:schemeClr val="dk1"/>
                </a:solidFill>
                <a:uFillTx/>
                <a:latin typeface="Calibri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u="none" strike="noStrike">
                <a:solidFill>
                  <a:schemeClr val="dk1"/>
                </a:solidFill>
                <a:uFillTx/>
                <a:latin typeface="Calibri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u="none" strike="noStrike">
                <a:solidFill>
                  <a:schemeClr val="dk1"/>
                </a:solidFill>
                <a:uFillTx/>
                <a:latin typeface="Calibri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u="none" strike="noStrike">
                <a:solidFill>
                  <a:schemeClr val="dk1"/>
                </a:solidFill>
                <a:uFillTx/>
                <a:latin typeface="Calibri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u="none" strike="noStrike">
                <a:solidFill>
                  <a:schemeClr val="dk1"/>
                </a:solidFill>
                <a:uFillTx/>
                <a:latin typeface="Calibri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u="none" strike="noStrike">
                <a:solidFill>
                  <a:schemeClr val="dk1"/>
                </a:solidFill>
                <a:uFillTx/>
                <a:latin typeface="Calibri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u="none" strike="noStrike">
                <a:solidFill>
                  <a:schemeClr val="dk1"/>
                </a:solidFill>
                <a:uFillTx/>
                <a:latin typeface="Calibri"/>
              </a:rPr>
              <a:t>Seventh Outline Level</a:t>
            </a:r>
          </a:p>
        </p:txBody>
      </p:sp>
      <p:sp>
        <p:nvSpPr>
          <p:cNvPr id="50" name="PlaceHolder 3"/>
          <p:cNvSpPr>
            <a:spLocks noGrp="1"/>
          </p:cNvSpPr>
          <p:nvPr>
            <p:ph type="ftr" idx="19"/>
          </p:nvPr>
        </p:nvSpPr>
        <p:spPr>
          <a:xfrm>
            <a:off x="4038480" y="6356520"/>
            <a:ext cx="411408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n-US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&lt;footer&gt;</a:t>
            </a:r>
            <a:endParaRPr lang="cs-CZ" sz="14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1" name="PlaceHolder 4"/>
          <p:cNvSpPr>
            <a:spLocks noGrp="1"/>
          </p:cNvSpPr>
          <p:nvPr>
            <p:ph type="sldNum" idx="20"/>
          </p:nvPr>
        </p:nvSpPr>
        <p:spPr>
          <a:xfrm>
            <a:off x="86104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tabLst>
                <a:tab pos="0" algn="l"/>
              </a:tabLst>
              <a:defRPr lang="en-US" sz="12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  <a:tabLst>
                <a:tab pos="0" algn="l"/>
              </a:tabLst>
            </a:pPr>
            <a:fld id="{A7010BE3-B389-4597-86B1-99AA0395DE3D}" type="slidenum">
              <a:rPr lang="en-US" sz="1200" b="0" u="none" strike="noStrike">
                <a:solidFill>
                  <a:schemeClr val="dk1">
                    <a:tint val="75000"/>
                  </a:schemeClr>
                </a:solidFill>
                <a:uFillTx/>
                <a:latin typeface="Calibri"/>
              </a:rPr>
              <a:t>‹#›</a:t>
            </a:fld>
            <a:endParaRPr lang="cs-CZ" sz="1200" b="0" u="none" strike="noStrik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2" name="PlaceHolder 5"/>
          <p:cNvSpPr>
            <a:spLocks noGrp="1"/>
          </p:cNvSpPr>
          <p:nvPr>
            <p:ph type="dt" idx="21"/>
          </p:nvPr>
        </p:nvSpPr>
        <p:spPr>
          <a:xfrm>
            <a:off x="838080" y="6356520"/>
            <a:ext cx="2742480" cy="364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cs-CZ" sz="1400" b="0" u="none" strike="noStrik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>
              <a:buNone/>
            </a:pPr>
            <a:r>
              <a:rPr lang="cs-CZ" sz="1400" b="0" u="none" strike="noStrike">
                <a:solidFill>
                  <a:srgbClr val="000000"/>
                </a:solidFill>
                <a:uFillTx/>
                <a:latin typeface="Times New Roman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lnSpcReduction="10000"/>
          </a:bodyPr>
          <a:lstStyle/>
          <a:p>
            <a:pPr algn="ctr">
              <a:spcBef>
                <a:spcPts val="1001"/>
              </a:spcBef>
              <a:tabLst>
                <a:tab pos="0" algn="l"/>
              </a:tabLst>
            </a:pPr>
            <a:r>
              <a:rPr lang="en-US" sz="4000" dirty="0">
                <a:solidFill>
                  <a:srgbClr val="000000"/>
                </a:solidFill>
                <a:latin typeface="Calibri"/>
                <a:cs typeface="Calibri"/>
              </a:rPr>
              <a:t>DoS and Hijacks</a:t>
            </a:r>
            <a:r>
              <a:rPr lang="en-US" sz="4000" u="none" strike="noStrike" dirty="0">
                <a:solidFill>
                  <a:srgbClr val="000000"/>
                </a:solidFill>
                <a:uFillTx/>
                <a:latin typeface="Calibri"/>
                <a:cs typeface="Calibri"/>
              </a:rPr>
              <a:t> panel</a:t>
            </a:r>
            <a:endParaRPr lang="en-US" dirty="0">
              <a:cs typeface="Calibri Light" panose="020F0302020204030204"/>
            </a:endParaRPr>
          </a:p>
          <a:p>
            <a:pPr algn="ctr">
              <a:spcBef>
                <a:spcPts val="1001"/>
              </a:spcBef>
              <a:tabLst>
                <a:tab pos="0" algn="l"/>
              </a:tabLst>
            </a:pPr>
            <a:endParaRPr lang="en-US" sz="4000" dirty="0">
              <a:solidFill>
                <a:schemeClr val="dk1"/>
              </a:solidFill>
              <a:latin typeface="Calibri"/>
              <a:cs typeface="Calibri"/>
            </a:endParaRPr>
          </a:p>
          <a:p>
            <a:pPr algn="ctr">
              <a:tabLst>
                <a:tab pos="0" algn="l"/>
              </a:tabLst>
            </a:pPr>
            <a:r>
              <a:rPr lang="en-US" sz="1700" dirty="0">
                <a:solidFill>
                  <a:schemeClr val="dk1"/>
                </a:solidFill>
                <a:latin typeface="Calibri"/>
                <a:cs typeface="Calibri"/>
              </a:rPr>
              <a:t>Petr Špaček</a:t>
            </a:r>
          </a:p>
          <a:p>
            <a:pPr algn="ctr">
              <a:tabLst>
                <a:tab pos="0" algn="l"/>
              </a:tabLst>
            </a:pPr>
            <a:r>
              <a:rPr lang="en-US" sz="1800" dirty="0">
                <a:solidFill>
                  <a:schemeClr val="dk1"/>
                </a:solidFill>
                <a:latin typeface="Calibri"/>
                <a:cs typeface="Calibri"/>
              </a:rPr>
              <a:t>Raffaele Sommese</a:t>
            </a:r>
            <a:endParaRPr lang="cs-CZ" sz="1800" b="0" u="none" strike="noStrike">
              <a:solidFill>
                <a:schemeClr val="dk1"/>
              </a:solidFill>
              <a:uFillTx/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laceHolder 1"/>
          <p:cNvSpPr>
            <a:spLocks noGrp="1"/>
          </p:cNvSpPr>
          <p:nvPr>
            <p:ph type="title"/>
          </p:nvPr>
        </p:nvSpPr>
        <p:spPr>
          <a:xfrm>
            <a:off x="533520" y="17280"/>
            <a:ext cx="10514880" cy="13248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rmAutofit/>
          </a:bodyPr>
          <a:lstStyle/>
          <a:p>
            <a:pPr>
              <a:tabLst>
                <a:tab pos="0" algn="l"/>
              </a:tabLst>
            </a:pPr>
            <a:r>
              <a:rPr lang="en-US" dirty="0">
                <a:solidFill>
                  <a:schemeClr val="dk1"/>
                </a:solidFill>
                <a:latin typeface="Calibri Light"/>
                <a:cs typeface="Calibri Light"/>
              </a:rPr>
              <a:t>DoS and Hijacks panelist</a:t>
            </a:r>
          </a:p>
        </p:txBody>
      </p:sp>
      <p:sp>
        <p:nvSpPr>
          <p:cNvPr id="208" name="PlaceHolder 2"/>
          <p:cNvSpPr>
            <a:spLocks noGrp="1"/>
          </p:cNvSpPr>
          <p:nvPr>
            <p:ph/>
          </p:nvPr>
        </p:nvSpPr>
        <p:spPr>
          <a:xfrm>
            <a:off x="658080" y="1314867"/>
            <a:ext cx="10514880" cy="4848831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 fontScale="77500" lnSpcReduction="20000"/>
          </a:bodyPr>
          <a:lstStyle/>
          <a:p>
            <a:pPr>
              <a:lnSpc>
                <a:spcPct val="12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Calibri Light"/>
                <a:ea typeface="+mj-lt"/>
                <a:cs typeface="+mj-lt"/>
              </a:rPr>
              <a:t> Characterizing the DDoS Amplification Power of Open DNS Resolvers to Facilitate Prioritized Mitigation (</a:t>
            </a:r>
            <a:r>
              <a:rPr lang="en-US" sz="3200" b="1" dirty="0">
                <a:solidFill>
                  <a:schemeClr val="dk1"/>
                </a:solidFill>
                <a:ea typeface="+mj-lt"/>
                <a:cs typeface="+mj-lt"/>
              </a:rPr>
              <a:t>Ramin Yazdani</a:t>
            </a:r>
            <a:r>
              <a:rPr lang="en-US" sz="3200" b="0" u="none" strike="noStrike" dirty="0">
                <a:solidFill>
                  <a:schemeClr val="dk1"/>
                </a:solidFill>
                <a:uFillTx/>
                <a:ea typeface="+mj-lt"/>
                <a:cs typeface="+mj-lt"/>
              </a:rPr>
              <a:t>, </a:t>
            </a:r>
            <a:r>
              <a:rPr lang="en-US" sz="3200" dirty="0">
                <a:solidFill>
                  <a:schemeClr val="dk1"/>
                </a:solidFill>
                <a:ea typeface="+mj-lt"/>
                <a:cs typeface="+mj-lt"/>
              </a:rPr>
              <a:t>University of Twente)</a:t>
            </a:r>
            <a:endParaRPr lang="en-US" dirty="0">
              <a:solidFill>
                <a:schemeClr val="dk1"/>
              </a:solidFill>
              <a:cs typeface="Calibri Light"/>
            </a:endParaRPr>
          </a:p>
          <a:p>
            <a:pPr>
              <a:lnSpc>
                <a:spcPct val="120000"/>
              </a:lnSpc>
              <a:buClr>
                <a:srgbClr val="000000"/>
              </a:buClr>
            </a:pPr>
            <a:endParaRPr lang="en-US" sz="3200" dirty="0">
              <a:solidFill>
                <a:schemeClr val="dk1"/>
              </a:solidFill>
              <a:ea typeface="+mj-lt"/>
              <a:cs typeface="+mj-lt"/>
            </a:endParaRPr>
          </a:p>
          <a:p>
            <a:pPr>
              <a:lnSpc>
                <a:spcPct val="12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ea typeface="+mj-lt"/>
                <a:cs typeface="+mj-lt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alibri Light"/>
                <a:ea typeface="+mj-lt"/>
                <a:cs typeface="+mj-lt"/>
              </a:rPr>
              <a:t>Transparent DNS Forwarders: A (still) unnoticed component of the ODNS infrastructure (</a:t>
            </a:r>
            <a:r>
              <a:rPr lang="en-US" sz="3200" b="1" dirty="0">
                <a:solidFill>
                  <a:schemeClr val="dk1"/>
                </a:solidFill>
                <a:latin typeface="Calibri Light"/>
                <a:ea typeface="+mj-lt"/>
                <a:cs typeface="+mj-lt"/>
              </a:rPr>
              <a:t>Maynard</a:t>
            </a:r>
            <a:r>
              <a:rPr lang="en-US" sz="3200" b="1" dirty="0">
                <a:solidFill>
                  <a:schemeClr val="dk1"/>
                </a:solidFill>
                <a:ea typeface="+mj-lt"/>
                <a:cs typeface="+mj-lt"/>
              </a:rPr>
              <a:t> Koch</a:t>
            </a:r>
            <a:r>
              <a:rPr lang="en-US" sz="3200" b="0" u="none" strike="noStrike" dirty="0">
                <a:solidFill>
                  <a:schemeClr val="dk1"/>
                </a:solidFill>
                <a:uFillTx/>
                <a:ea typeface="+mj-lt"/>
                <a:cs typeface="+mj-lt"/>
              </a:rPr>
              <a:t>, </a:t>
            </a:r>
            <a:r>
              <a:rPr lang="en-US" sz="3200" dirty="0">
                <a:solidFill>
                  <a:schemeClr val="dk1"/>
                </a:solidFill>
                <a:ea typeface="+mj-lt"/>
                <a:cs typeface="+mj-lt"/>
              </a:rPr>
              <a:t>TU-Dresden)</a:t>
            </a:r>
            <a:endParaRPr lang="en-US" dirty="0">
              <a:solidFill>
                <a:schemeClr val="dk1"/>
              </a:solidFill>
              <a:cs typeface="Calibri Light" panose="020F0302020204030204"/>
            </a:endParaRPr>
          </a:p>
          <a:p>
            <a:pPr>
              <a:lnSpc>
                <a:spcPct val="120000"/>
              </a:lnSpc>
              <a:buClr>
                <a:srgbClr val="000000"/>
              </a:buClr>
            </a:pPr>
            <a:endParaRPr lang="en-US" sz="3200" dirty="0">
              <a:solidFill>
                <a:schemeClr val="dk1"/>
              </a:solidFill>
              <a:ea typeface="+mj-lt"/>
              <a:cs typeface="+mj-lt"/>
            </a:endParaRPr>
          </a:p>
          <a:p>
            <a:pPr>
              <a:lnSpc>
                <a:spcPct val="12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ea typeface="+mj-lt"/>
                <a:cs typeface="+mj-lt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alibri Light"/>
                <a:ea typeface="+mj-lt"/>
                <a:cs typeface="+mj-lt"/>
              </a:rPr>
              <a:t>Cross the Zone: Toward a Covert Domain Hijacking via Shared DNS Infrastructure </a:t>
            </a:r>
            <a:r>
              <a:rPr lang="en-US" sz="3200" dirty="0">
                <a:solidFill>
                  <a:schemeClr val="dk1"/>
                </a:solidFill>
                <a:ea typeface="+mj-lt"/>
                <a:cs typeface="+mj-lt"/>
              </a:rPr>
              <a:t>(</a:t>
            </a:r>
            <a:r>
              <a:rPr lang="en-US" sz="3200" b="1" dirty="0" err="1">
                <a:solidFill>
                  <a:schemeClr val="dk1"/>
                </a:solidFill>
                <a:ea typeface="+mj-lt"/>
                <a:cs typeface="+mj-lt"/>
              </a:rPr>
              <a:t>Yunyi</a:t>
            </a:r>
            <a:r>
              <a:rPr lang="en-US" sz="3200" b="1" u="none" strike="noStrike" dirty="0">
                <a:solidFill>
                  <a:schemeClr val="dk1"/>
                </a:solidFill>
                <a:uFillTx/>
                <a:ea typeface="+mj-lt"/>
                <a:cs typeface="+mj-lt"/>
              </a:rPr>
              <a:t> Zhang</a:t>
            </a:r>
            <a:r>
              <a:rPr lang="en-US" sz="3200" b="0" u="none" strike="noStrike" dirty="0">
                <a:solidFill>
                  <a:schemeClr val="dk1"/>
                </a:solidFill>
                <a:uFillTx/>
                <a:ea typeface="+mj-lt"/>
                <a:cs typeface="+mj-lt"/>
              </a:rPr>
              <a:t>, </a:t>
            </a:r>
            <a:r>
              <a:rPr lang="en-US" sz="3200" dirty="0">
                <a:solidFill>
                  <a:schemeClr val="dk1"/>
                </a:solidFill>
                <a:ea typeface="+mj-lt"/>
                <a:cs typeface="+mj-lt"/>
              </a:rPr>
              <a:t>National </a:t>
            </a:r>
            <a:r>
              <a:rPr lang="en-US" sz="3200" b="0" u="none" strike="noStrike" dirty="0">
                <a:solidFill>
                  <a:schemeClr val="dk1"/>
                </a:solidFill>
                <a:uFillTx/>
                <a:ea typeface="+mj-lt"/>
                <a:cs typeface="+mj-lt"/>
              </a:rPr>
              <a:t>University</a:t>
            </a:r>
            <a:r>
              <a:rPr lang="en-US" sz="3200" dirty="0">
                <a:solidFill>
                  <a:schemeClr val="dk1"/>
                </a:solidFill>
                <a:ea typeface="+mj-lt"/>
                <a:cs typeface="+mj-lt"/>
              </a:rPr>
              <a:t> of Defense Technology/Tsinghua University)</a:t>
            </a:r>
            <a:endParaRPr lang="en-US" dirty="0">
              <a:solidFill>
                <a:schemeClr val="dk1"/>
              </a:solidFill>
              <a:latin typeface="Calibri Light"/>
              <a:ea typeface="+mj-lt"/>
              <a:cs typeface="+mj-lt"/>
            </a:endParaRPr>
          </a:p>
          <a:p>
            <a:pPr>
              <a:lnSpc>
                <a:spcPct val="120000"/>
              </a:lnSpc>
              <a:buClr>
                <a:srgbClr val="000000"/>
              </a:buClr>
              <a:buFont typeface="Arial"/>
              <a:buChar char="•"/>
            </a:pPr>
            <a:endParaRPr lang="en-US" sz="3200" dirty="0">
              <a:solidFill>
                <a:schemeClr val="dk1"/>
              </a:solidFill>
              <a:latin typeface="Calibri Light"/>
              <a:ea typeface="+mj-lt"/>
              <a:cs typeface="+mj-lt"/>
            </a:endParaRPr>
          </a:p>
          <a:p>
            <a:pPr>
              <a:lnSpc>
                <a:spcPct val="120000"/>
              </a:lnSpc>
              <a:buClr>
                <a:srgbClr val="000000"/>
              </a:buClr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Calibri Light"/>
                <a:ea typeface="+mj-lt"/>
                <a:cs typeface="+mj-lt"/>
              </a:rPr>
              <a:t> CVSS scoring often does not work well for DNS (</a:t>
            </a:r>
            <a:r>
              <a:rPr lang="en-US" sz="3200" b="1" dirty="0">
                <a:solidFill>
                  <a:schemeClr val="dk1"/>
                </a:solidFill>
                <a:ea typeface="+mj-lt"/>
                <a:cs typeface="+mj-lt"/>
              </a:rPr>
              <a:t>Cathy Almond</a:t>
            </a:r>
            <a:r>
              <a:rPr lang="en-US" sz="3200" b="0" u="none" strike="noStrike" dirty="0">
                <a:solidFill>
                  <a:schemeClr val="dk1"/>
                </a:solidFill>
                <a:uFillTx/>
                <a:ea typeface="+mj-lt"/>
                <a:cs typeface="+mj-lt"/>
              </a:rPr>
              <a:t>, </a:t>
            </a:r>
            <a:r>
              <a:rPr lang="en-US" sz="3200" dirty="0">
                <a:solidFill>
                  <a:schemeClr val="dk1"/>
                </a:solidFill>
                <a:ea typeface="+mj-lt"/>
                <a:cs typeface="+mj-lt"/>
              </a:rPr>
              <a:t>Internet Systems Consortium)</a:t>
            </a:r>
            <a:endParaRPr lang="en-US">
              <a:solidFill>
                <a:schemeClr val="dk1"/>
              </a:solidFill>
              <a:cs typeface="Calibri Light" panose="020F030202020403020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1836</TotalTime>
  <Words>101</Words>
  <Application>Microsoft Office PowerPoint</Application>
  <PresentationFormat>Widescreen</PresentationFormat>
  <Paragraphs>19</Paragraphs>
  <Slides>2</Slides>
  <Notes>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2013 - 2022 Theme</vt:lpstr>
      <vt:lpstr>Office 2013 - 2022 Theme</vt:lpstr>
      <vt:lpstr>PowerPoint Presentation</vt:lpstr>
      <vt:lpstr>DoS and Hijacks panelist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Rebecca Petro</dc:creator>
  <dc:description/>
  <cp:lastModifiedBy>Petr Špaček</cp:lastModifiedBy>
  <cp:revision>98</cp:revision>
  <dcterms:created xsi:type="dcterms:W3CDTF">2023-08-14T15:37:31Z</dcterms:created>
  <dcterms:modified xsi:type="dcterms:W3CDTF">2024-10-26T10:26:27Z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r8>4</vt:r8>
  </property>
</Properties>
</file>