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p:regular r:id="rId15"/>
      <p:bold r:id="rId16"/>
      <p:italic r:id="rId17"/>
      <p:boldItalic r:id="rId18"/>
    </p:embeddedFont>
    <p:embeddedFont>
      <p:font typeface="Comfortaa"/>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omfortaa-bold.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19" Type="http://schemas.openxmlformats.org/officeDocument/2006/relationships/font" Target="fonts/Comfortaa-regular.fntdata"/><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30f0cfd7e13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2" name="Google Shape;52;g30f0cfd7e13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30f0cfd7e13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30f0cfd7e13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30f0cfd7e13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30f0cfd7e13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0f0cfd7e13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0f0cfd7e13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30f0cfd7e13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30f0cfd7e13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0f0cfd7e13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0f0cfd7e13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0f0cfd7e13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0f0cfd7e13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0f0cfd7e13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30f0cfd7e13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30f0cfd7e13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30f0cfd7e13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flipH="1" rot="5400000">
            <a:off x="4572000" y="571500"/>
            <a:ext cx="5143501" cy="4000499"/>
          </a:xfrm>
          <a:prstGeom prst="rect">
            <a:avLst/>
          </a:prstGeom>
          <a:noFill/>
          <a:ln>
            <a:noFill/>
          </a:ln>
        </p:spPr>
      </p:pic>
      <p:pic>
        <p:nvPicPr>
          <p:cNvPr id="55" name="Google Shape;55;p13"/>
          <p:cNvPicPr preferRelativeResize="0"/>
          <p:nvPr/>
        </p:nvPicPr>
        <p:blipFill rotWithShape="1">
          <a:blip r:embed="rId3">
            <a:alphaModFix/>
          </a:blip>
          <a:srcRect b="0" l="0" r="0" t="0"/>
          <a:stretch/>
        </p:blipFill>
        <p:spPr>
          <a:xfrm flipH="1" rot="5400000">
            <a:off x="-1" y="-1"/>
            <a:ext cx="5143501" cy="5143501"/>
          </a:xfrm>
          <a:prstGeom prst="rect">
            <a:avLst/>
          </a:prstGeom>
          <a:noFill/>
          <a:ln>
            <a:noFill/>
          </a:ln>
        </p:spPr>
      </p:pic>
      <p:pic>
        <p:nvPicPr>
          <p:cNvPr id="56" name="Google Shape;56;p13"/>
          <p:cNvPicPr preferRelativeResize="0"/>
          <p:nvPr/>
        </p:nvPicPr>
        <p:blipFill rotWithShape="1">
          <a:blip r:embed="rId4">
            <a:alphaModFix/>
          </a:blip>
          <a:srcRect b="0" l="0" r="0" t="0"/>
          <a:stretch/>
        </p:blipFill>
        <p:spPr>
          <a:xfrm flipH="1" rot="-5400005">
            <a:off x="4588325" y="607474"/>
            <a:ext cx="5182788" cy="3928553"/>
          </a:xfrm>
          <a:prstGeom prst="rect">
            <a:avLst/>
          </a:prstGeom>
          <a:noFill/>
          <a:ln>
            <a:noFill/>
          </a:ln>
        </p:spPr>
      </p:pic>
      <p:sp>
        <p:nvSpPr>
          <p:cNvPr id="57" name="Google Shape;57;p13"/>
          <p:cNvSpPr txBox="1"/>
          <p:nvPr/>
        </p:nvSpPr>
        <p:spPr>
          <a:xfrm>
            <a:off x="488800" y="1346866"/>
            <a:ext cx="6317400" cy="969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Clr>
                <a:srgbClr val="000000"/>
              </a:buClr>
              <a:buSzPts val="700"/>
              <a:buFont typeface="Arial"/>
              <a:buNone/>
            </a:pPr>
            <a:r>
              <a:t/>
            </a:r>
            <a:endParaRPr b="0" i="0" sz="700" u="none" cap="none" strike="noStrike">
              <a:solidFill>
                <a:srgbClr val="000000"/>
              </a:solidFill>
              <a:latin typeface="Arial"/>
              <a:ea typeface="Arial"/>
              <a:cs typeface="Arial"/>
              <a:sym typeface="Arial"/>
            </a:endParaRPr>
          </a:p>
        </p:txBody>
      </p:sp>
      <p:sp>
        <p:nvSpPr>
          <p:cNvPr id="58" name="Google Shape;58;p13"/>
          <p:cNvSpPr txBox="1"/>
          <p:nvPr/>
        </p:nvSpPr>
        <p:spPr>
          <a:xfrm>
            <a:off x="665013" y="3696590"/>
            <a:ext cx="4055400" cy="11853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24225C"/>
                </a:solidFill>
                <a:latin typeface="Arial"/>
                <a:ea typeface="Arial"/>
                <a:cs typeface="Arial"/>
                <a:sym typeface="Arial"/>
              </a:rPr>
              <a:t>Digitalmedusa.org</a:t>
            </a:r>
            <a:endParaRPr b="0" i="0" sz="1400" u="none" cap="none" strike="noStrike">
              <a:solidFill>
                <a:srgbClr val="24225C"/>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en">
                <a:solidFill>
                  <a:srgbClr val="24225C"/>
                </a:solidFill>
              </a:rPr>
              <a:t>Funded by Digital Infrastructure Insights (Ford Foundation, Sloan, Omidyar, and Schmidt Futures)</a:t>
            </a:r>
            <a:endParaRPr>
              <a:solidFill>
                <a:srgbClr val="24225C"/>
              </a:solidFill>
            </a:endParaRPr>
          </a:p>
          <a:p>
            <a:pPr indent="0" lvl="0" marL="0" marR="0" rtl="0" algn="l">
              <a:lnSpc>
                <a:spcPct val="100000"/>
              </a:lnSpc>
              <a:spcBef>
                <a:spcPts val="0"/>
              </a:spcBef>
              <a:spcAft>
                <a:spcPts val="0"/>
              </a:spcAft>
              <a:buClr>
                <a:srgbClr val="000000"/>
              </a:buClr>
              <a:buSzPts val="1400"/>
              <a:buFont typeface="Arial"/>
              <a:buNone/>
            </a:pPr>
            <a:r>
              <a:t/>
            </a:r>
            <a:endParaRPr b="0" i="0" sz="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24225C"/>
              </a:solidFill>
              <a:latin typeface="Arial"/>
              <a:ea typeface="Arial"/>
              <a:cs typeface="Arial"/>
              <a:sym typeface="Arial"/>
            </a:endParaRPr>
          </a:p>
        </p:txBody>
      </p:sp>
      <p:pic>
        <p:nvPicPr>
          <p:cNvPr id="59" name="Google Shape;59;p13"/>
          <p:cNvPicPr preferRelativeResize="0"/>
          <p:nvPr/>
        </p:nvPicPr>
        <p:blipFill rotWithShape="1">
          <a:blip r:embed="rId5">
            <a:alphaModFix/>
          </a:blip>
          <a:srcRect b="0" l="0" r="0" t="0"/>
          <a:stretch/>
        </p:blipFill>
        <p:spPr>
          <a:xfrm>
            <a:off x="488800" y="159763"/>
            <a:ext cx="3928566" cy="1119900"/>
          </a:xfrm>
          <a:prstGeom prst="rect">
            <a:avLst/>
          </a:prstGeom>
          <a:noFill/>
          <a:ln>
            <a:noFill/>
          </a:ln>
        </p:spPr>
      </p:pic>
      <p:sp>
        <p:nvSpPr>
          <p:cNvPr id="60" name="Google Shape;60;p13"/>
          <p:cNvSpPr txBox="1"/>
          <p:nvPr/>
        </p:nvSpPr>
        <p:spPr>
          <a:xfrm>
            <a:off x="665013" y="1618125"/>
            <a:ext cx="5073600" cy="1169700"/>
          </a:xfrm>
          <a:prstGeom prst="rect">
            <a:avLst/>
          </a:prstGeom>
          <a:noFill/>
          <a:ln>
            <a:noFill/>
          </a:ln>
        </p:spPr>
        <p:txBody>
          <a:bodyPr anchorCtr="0" anchor="t" bIns="45725" lIns="45725" spcFirstLastPara="1" rIns="45725" wrap="square" tIns="45725">
            <a:spAutoFit/>
          </a:bodyPr>
          <a:lstStyle/>
          <a:p>
            <a:pPr indent="0" lvl="0" marL="0" marR="0" rtl="0" algn="l">
              <a:lnSpc>
                <a:spcPct val="100000"/>
              </a:lnSpc>
              <a:spcBef>
                <a:spcPts val="0"/>
              </a:spcBef>
              <a:spcAft>
                <a:spcPts val="0"/>
              </a:spcAft>
              <a:buClr>
                <a:srgbClr val="000000"/>
              </a:buClr>
              <a:buSzPts val="3000"/>
              <a:buFont typeface="Arial"/>
              <a:buNone/>
            </a:pPr>
            <a:r>
              <a:rPr b="1" lang="en" sz="3500">
                <a:latin typeface="Comfortaa"/>
                <a:ea typeface="Comfortaa"/>
                <a:cs typeface="Comfortaa"/>
                <a:sym typeface="Comfortaa"/>
              </a:rPr>
              <a:t>IS BIG DNS TAKING OVER? </a:t>
            </a:r>
            <a:endParaRPr b="1" i="0" sz="3500" u="none" cap="none" strike="noStrike">
              <a:solidFill>
                <a:srgbClr val="000000"/>
              </a:solidFill>
              <a:latin typeface="Comfortaa"/>
              <a:ea typeface="Comfortaa"/>
              <a:cs typeface="Comfortaa"/>
              <a:sym typeface="Comforta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Preliminary report</a:t>
            </a:r>
            <a:endParaRPr/>
          </a:p>
        </p:txBody>
      </p:sp>
      <p:sp>
        <p:nvSpPr>
          <p:cNvPr id="66" name="Google Shape;66;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1700">
                <a:solidFill>
                  <a:srgbClr val="24366E"/>
                </a:solidFill>
                <a:latin typeface="Roboto"/>
                <a:ea typeface="Roboto"/>
                <a:cs typeface="Roboto"/>
                <a:sym typeface="Roboto"/>
              </a:rPr>
              <a:t>In short</a:t>
            </a:r>
            <a:endParaRPr sz="1700">
              <a:solidFill>
                <a:srgbClr val="24366E"/>
              </a:solidFill>
              <a:latin typeface="Roboto"/>
              <a:ea typeface="Roboto"/>
              <a:cs typeface="Roboto"/>
              <a:sym typeface="Roboto"/>
            </a:endParaRPr>
          </a:p>
          <a:p>
            <a:pPr indent="0" lvl="0" marL="457200" rtl="0" algn="l">
              <a:spcBef>
                <a:spcPts val="1200"/>
              </a:spcBef>
              <a:spcAft>
                <a:spcPts val="0"/>
              </a:spcAft>
              <a:buNone/>
            </a:pPr>
            <a:r>
              <a:t/>
            </a:r>
            <a:endParaRPr sz="1700">
              <a:solidFill>
                <a:srgbClr val="24366E"/>
              </a:solidFill>
              <a:latin typeface="Roboto"/>
              <a:ea typeface="Roboto"/>
              <a:cs typeface="Roboto"/>
              <a:sym typeface="Roboto"/>
            </a:endParaRPr>
          </a:p>
          <a:p>
            <a:pPr indent="-336550" lvl="0" marL="457200" rtl="0" algn="l">
              <a:spcBef>
                <a:spcPts val="1000"/>
              </a:spcBef>
              <a:spcAft>
                <a:spcPts val="0"/>
              </a:spcAft>
              <a:buClr>
                <a:srgbClr val="24366E"/>
              </a:buClr>
              <a:buSzPts val="1700"/>
              <a:buFont typeface="Roboto"/>
              <a:buChar char="●"/>
            </a:pPr>
            <a:r>
              <a:rPr lang="en" sz="1700">
                <a:solidFill>
                  <a:srgbClr val="24366E"/>
                </a:solidFill>
                <a:latin typeface="Roboto"/>
                <a:ea typeface="Roboto"/>
                <a:cs typeface="Roboto"/>
                <a:sym typeface="Roboto"/>
              </a:rPr>
              <a:t>Based on APNIC LAB data, Since 2022, the use of public DNS services has halved in many regions. </a:t>
            </a:r>
            <a:endParaRPr sz="1700">
              <a:solidFill>
                <a:srgbClr val="24366E"/>
              </a:solidFill>
              <a:latin typeface="Roboto"/>
              <a:ea typeface="Roboto"/>
              <a:cs typeface="Roboto"/>
              <a:sym typeface="Roboto"/>
            </a:endParaRPr>
          </a:p>
          <a:p>
            <a:pPr indent="0" lvl="0" marL="457200" rtl="0" algn="l">
              <a:spcBef>
                <a:spcPts val="1000"/>
              </a:spcBef>
              <a:spcAft>
                <a:spcPts val="0"/>
              </a:spcAft>
              <a:buNone/>
            </a:pPr>
            <a:r>
              <a:t/>
            </a:r>
            <a:endParaRPr sz="1700">
              <a:solidFill>
                <a:srgbClr val="24366E"/>
              </a:solidFill>
              <a:latin typeface="Roboto"/>
              <a:ea typeface="Roboto"/>
              <a:cs typeface="Roboto"/>
              <a:sym typeface="Roboto"/>
            </a:endParaRPr>
          </a:p>
          <a:p>
            <a:pPr indent="-336550" lvl="0" marL="457200" rtl="0" algn="l">
              <a:spcBef>
                <a:spcPts val="1000"/>
              </a:spcBef>
              <a:spcAft>
                <a:spcPts val="0"/>
              </a:spcAft>
              <a:buClr>
                <a:srgbClr val="24366E"/>
              </a:buClr>
              <a:buSzPts val="1700"/>
              <a:buFont typeface="Roboto"/>
              <a:buChar char="●"/>
            </a:pPr>
            <a:r>
              <a:rPr lang="en" sz="1700">
                <a:solidFill>
                  <a:srgbClr val="24366E"/>
                </a:solidFill>
                <a:latin typeface="Roboto"/>
                <a:ea typeface="Roboto"/>
                <a:cs typeface="Roboto"/>
                <a:sym typeface="Roboto"/>
              </a:rPr>
              <a:t>Study seeking to learn reasons for this drop in usage and global regulatory tracker of government requests to block domain name resolution. It also aims to explore whether there are any kinds of correlation between specific political incidents and changes in the use of public DNS resolvers </a:t>
            </a:r>
            <a:endParaRPr sz="1700">
              <a:solidFill>
                <a:srgbClr val="24366E"/>
              </a:solidFill>
              <a:latin typeface="Roboto"/>
              <a:ea typeface="Roboto"/>
              <a:cs typeface="Roboto"/>
              <a:sym typeface="Roboto"/>
            </a:endParaRPr>
          </a:p>
          <a:p>
            <a:pPr indent="0" lvl="0" marL="0" rtl="0" algn="l">
              <a:spcBef>
                <a:spcPts val="10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72" name="Google Shape;72;p15"/>
          <p:cNvPicPr preferRelativeResize="0"/>
          <p:nvPr/>
        </p:nvPicPr>
        <p:blipFill>
          <a:blip r:embed="rId3">
            <a:alphaModFix/>
          </a:blip>
          <a:stretch>
            <a:fillRect/>
          </a:stretch>
        </p:blipFill>
        <p:spPr>
          <a:xfrm>
            <a:off x="0" y="30675"/>
            <a:ext cx="9144001" cy="51435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820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Low Internet and Press Freedoms, Higher usage of DNS resolvers</a:t>
            </a:r>
            <a:endParaRPr/>
          </a:p>
        </p:txBody>
      </p:sp>
      <p:sp>
        <p:nvSpPr>
          <p:cNvPr id="78" name="Google Shape;78;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solidFill>
                <a:srgbClr val="24366E"/>
              </a:solidFill>
              <a:highlight>
                <a:srgbClr val="FFFFFF"/>
              </a:highlight>
              <a:latin typeface="Roboto"/>
              <a:ea typeface="Roboto"/>
              <a:cs typeface="Roboto"/>
              <a:sym typeface="Roboto"/>
            </a:endParaRPr>
          </a:p>
          <a:p>
            <a:pPr indent="0" lvl="0" marL="0" rtl="0" algn="l">
              <a:spcBef>
                <a:spcPts val="1200"/>
              </a:spcBef>
              <a:spcAft>
                <a:spcPts val="0"/>
              </a:spcAft>
              <a:buNone/>
            </a:pPr>
            <a:r>
              <a:t/>
            </a:r>
            <a:endParaRPr>
              <a:solidFill>
                <a:srgbClr val="24366E"/>
              </a:solidFill>
              <a:highlight>
                <a:srgbClr val="FFFFFF"/>
              </a:highlight>
              <a:latin typeface="Roboto"/>
              <a:ea typeface="Roboto"/>
              <a:cs typeface="Roboto"/>
              <a:sym typeface="Roboto"/>
            </a:endParaRPr>
          </a:p>
          <a:p>
            <a:pPr indent="0" lvl="0" marL="0" rtl="0" algn="l">
              <a:spcBef>
                <a:spcPts val="1200"/>
              </a:spcBef>
              <a:spcAft>
                <a:spcPts val="1200"/>
              </a:spcAft>
              <a:buNone/>
            </a:pPr>
            <a:r>
              <a:rPr lang="en">
                <a:solidFill>
                  <a:srgbClr val="24366E"/>
                </a:solidFill>
                <a:highlight>
                  <a:srgbClr val="FFFFFF"/>
                </a:highlight>
                <a:latin typeface="Roboto"/>
                <a:ea typeface="Roboto"/>
                <a:cs typeface="Roboto"/>
                <a:sym typeface="Roboto"/>
              </a:rPr>
              <a:t>We identified a high percentage of Internet users in regions with low Internet and Press freedoms, including Central Asia and Middle and West Africa, still using public DNS resolvers.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Correlation: Western Africa</a:t>
            </a:r>
            <a:endParaRPr/>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There was a negative correlation between Internet freedom index and usage of open resolvers in Western Africa. Where there was lower Internet freedom, there was a higher usage of public resolvers. </a:t>
            </a:r>
            <a:endParaRPr/>
          </a:p>
        </p:txBody>
      </p:sp>
      <p:pic>
        <p:nvPicPr>
          <p:cNvPr id="85" name="Google Shape;85;p17"/>
          <p:cNvPicPr preferRelativeResize="0"/>
          <p:nvPr/>
        </p:nvPicPr>
        <p:blipFill>
          <a:blip r:embed="rId3">
            <a:alphaModFix/>
          </a:blip>
          <a:stretch>
            <a:fillRect/>
          </a:stretch>
        </p:blipFill>
        <p:spPr>
          <a:xfrm>
            <a:off x="1334625" y="2218000"/>
            <a:ext cx="6332749" cy="282127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Hypothesis </a:t>
            </a:r>
            <a:endParaRPr/>
          </a:p>
        </p:txBody>
      </p:sp>
      <p:sp>
        <p:nvSpPr>
          <p:cNvPr id="91" name="Google Shape;91;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500">
                <a:solidFill>
                  <a:srgbClr val="24366E"/>
                </a:solidFill>
                <a:highlight>
                  <a:srgbClr val="FFFFFF"/>
                </a:highlight>
                <a:latin typeface="Roboto"/>
                <a:ea typeface="Roboto"/>
                <a:cs typeface="Roboto"/>
                <a:sym typeface="Roboto"/>
              </a:rPr>
              <a:t>Our preliminary analysis shows a sharp decline in the use of public DNS resolvers globally. A hypothesis for this drop is an increase in regulatory pressures and content moderation requirements by the governments. While such requests might not directly order domain name blocking at the DNS resolver level, ISPs might find it easier and less costly to follow the blocking order through the DNS resolver.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Next steps </a:t>
            </a:r>
            <a:endParaRPr/>
          </a:p>
        </p:txBody>
      </p:sp>
      <p:sp>
        <p:nvSpPr>
          <p:cNvPr id="97" name="Google Shape;97;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Source other data on the use of public resolvers </a:t>
            </a:r>
            <a:endParaRPr/>
          </a:p>
          <a:p>
            <a:pPr indent="-342900" lvl="0" marL="457200" rtl="0" algn="l">
              <a:spcBef>
                <a:spcPts val="0"/>
              </a:spcBef>
              <a:spcAft>
                <a:spcPts val="0"/>
              </a:spcAft>
              <a:buSzPts val="1800"/>
              <a:buAutoNum type="arabicPeriod"/>
            </a:pPr>
            <a:r>
              <a:rPr lang="en"/>
              <a:t>Work on the Blocking Global Tracker </a:t>
            </a:r>
            <a:endParaRPr/>
          </a:p>
          <a:p>
            <a:pPr indent="-342900" lvl="0" marL="457200" rtl="0" algn="l">
              <a:spcBef>
                <a:spcPts val="0"/>
              </a:spcBef>
              <a:spcAft>
                <a:spcPts val="0"/>
              </a:spcAft>
              <a:buSzPts val="1800"/>
              <a:buAutoNum type="arabicPeriod"/>
            </a:pPr>
            <a:r>
              <a:rPr lang="en"/>
              <a:t>Explore whether there are any correlations between the use of public resolvers and political incidents </a:t>
            </a:r>
            <a:endParaRPr/>
          </a:p>
          <a:p>
            <a:pPr indent="-342900" lvl="0" marL="457200" rtl="0" algn="l">
              <a:spcBef>
                <a:spcPts val="0"/>
              </a:spcBef>
              <a:spcAft>
                <a:spcPts val="0"/>
              </a:spcAft>
              <a:buSzPts val="1800"/>
              <a:buAutoNum type="arabicPeriod"/>
            </a:pPr>
            <a:r>
              <a:rPr lang="en"/>
              <a:t>Consider correlation between the size of the ISPs and public DNS resolver adoption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Questions</a:t>
            </a:r>
            <a:endParaRPr/>
          </a:p>
        </p:txBody>
      </p:sp>
      <p:sp>
        <p:nvSpPr>
          <p:cNvPr id="103" name="Google Shape;103;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What other data sources can we use to explore this issue further? </a:t>
            </a:r>
            <a:endParaRPr/>
          </a:p>
          <a:p>
            <a:pPr indent="-342900" lvl="0" marL="457200" rtl="0" algn="l">
              <a:spcBef>
                <a:spcPts val="0"/>
              </a:spcBef>
              <a:spcAft>
                <a:spcPts val="0"/>
              </a:spcAft>
              <a:buSzPts val="1800"/>
              <a:buAutoNum type="arabicPeriod"/>
            </a:pPr>
            <a:r>
              <a:rPr lang="en"/>
              <a:t>What factors contributes to the public resolver usage trend?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Link to the report </a:t>
            </a:r>
            <a:endParaRPr/>
          </a:p>
        </p:txBody>
      </p:sp>
      <p:pic>
        <p:nvPicPr>
          <p:cNvPr id="109" name="Google Shape;109;p21"/>
          <p:cNvPicPr preferRelativeResize="0"/>
          <p:nvPr/>
        </p:nvPicPr>
        <p:blipFill>
          <a:blip r:embed="rId3">
            <a:alphaModFix/>
          </a:blip>
          <a:stretch>
            <a:fillRect/>
          </a:stretch>
        </p:blipFill>
        <p:spPr>
          <a:xfrm>
            <a:off x="2668600" y="416425"/>
            <a:ext cx="5143499" cy="43106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