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2.wmf" ContentType="image/x-wmf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7" r:id="rId6"/>
    <p:sldMasterId id="2147483658" r:id="rId7"/>
    <p:sldMasterId id="214748366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6A87270-5A7A-4BFE-A8D9-E788E110C51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7E448D-F833-4FBC-9607-ED6BF2665CEA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E32266-DD24-4796-8D00-5D460E54DC91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ffffff"/>
              </a:solidFill>
              <a:latin typeface="Helvetica Neu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ffffff"/>
              </a:solidFill>
              <a:latin typeface="Helvetica Neu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image" Target="../media/image2.wmf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wmf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4" descr=""/>
          <p:cNvPicPr/>
          <p:nvPr/>
        </p:nvPicPr>
        <p:blipFill>
          <a:blip r:embed="rId2"/>
          <a:stretch/>
        </p:blipFill>
        <p:spPr>
          <a:xfrm>
            <a:off x="-51840" y="0"/>
            <a:ext cx="12198240" cy="68612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Mast</a:t>
            </a: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ertit</a:t>
            </a: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elfor</a:t>
            </a: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mat </a:t>
            </a: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bear</a:t>
            </a: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beit</a:t>
            </a: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Grafik 12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Helvetica Neue"/>
              </a:rPr>
              <a:t>Click to edit the outline text format</a:t>
            </a:r>
            <a:endParaRPr b="0" lang="de-DE" sz="2800" spc="-1" strike="noStrike">
              <a:solidFill>
                <a:srgbClr val="ffffff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Second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</a:rPr>
              <a:t>Third Outline Level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</a:rPr>
              <a:t>Fourth Outline Level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Fifth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Sixth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Seventh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Maste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rtitelf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ormat 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bearb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Mastertextformat bearbeiten</a:t>
            </a:r>
            <a:endParaRPr b="0" lang="de-DE" sz="2800" spc="-1" strike="noStrike">
              <a:solidFill>
                <a:srgbClr val="ffffff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Zweite Ebene</a:t>
            </a:r>
            <a:endParaRPr b="0" lang="de-DE" sz="2400" spc="-1" strike="noStrike">
              <a:solidFill>
                <a:srgbClr val="ffffff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Dritte Ebene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Vierte Ebene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Fünfte Ebene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0" name="Grafik 6" descr=""/>
          <p:cNvPicPr/>
          <p:nvPr/>
        </p:nvPicPr>
        <p:blipFill>
          <a:blip r:embed="rId2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Maste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rtitelf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ormat 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bearb</a:t>
            </a: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fik 5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724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Mastertextformat bearbeiten</a:t>
            </a:r>
            <a:endParaRPr b="0" lang="de-DE" sz="2800" spc="-1" strike="noStrike">
              <a:solidFill>
                <a:srgbClr val="ffffff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Zweite Ebene</a:t>
            </a:r>
            <a:endParaRPr b="0" lang="de-DE" sz="2400" spc="-1" strike="noStrike">
              <a:solidFill>
                <a:srgbClr val="ffffff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Dritte Ebene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Vierte Ebene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Fünfte Ebene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4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Click to edit the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title text format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pc="-1" strike="noStrike">
                <a:solidFill>
                  <a:srgbClr val="8b8b8b"/>
                </a:solidFill>
                <a:latin typeface="Helvetica Neue"/>
                <a:ea typeface="Helvetica Neue"/>
              </a:rPr>
              <a:t>Mastertextformat bearbeiten</a:t>
            </a:r>
            <a:endParaRPr b="0" lang="de-DE" sz="2400" spc="-1" strike="noStrike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0" name="Grafik 6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6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Click to edit the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title text format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pc="-1" strike="noStrike">
                <a:solidFill>
                  <a:srgbClr val="8b8b8b"/>
                </a:solidFill>
                <a:latin typeface="Helvetica Neue"/>
                <a:ea typeface="Helvetica Neue"/>
              </a:rPr>
              <a:t>Mastertextformat bearbeiten</a:t>
            </a:r>
            <a:endParaRPr b="0" lang="de-DE" sz="2400" spc="-1" strike="noStrike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4" name="Grafik 6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Click to edit the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title text format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pc="-1" strike="noStrike">
                <a:solidFill>
                  <a:srgbClr val="8b8b8b"/>
                </a:solidFill>
                <a:latin typeface="Helvetica Neue"/>
                <a:ea typeface="Helvetica Neue"/>
              </a:rPr>
              <a:t>Mastertextformat bearbeiten</a:t>
            </a:r>
            <a:endParaRPr b="0" lang="de-DE" sz="2400" spc="-1" strike="noStrike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8" name="Grafik 6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4" descr=""/>
          <p:cNvPicPr/>
          <p:nvPr/>
        </p:nvPicPr>
        <p:blipFill>
          <a:blip r:embed="rId2"/>
          <a:stretch/>
        </p:blipFill>
        <p:spPr>
          <a:xfrm>
            <a:off x="-51840" y="0"/>
            <a:ext cx="12198240" cy="686124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" name="Grafik 12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Helvetica Neue"/>
              </a:rPr>
              <a:t>Click to edit the outline text format</a:t>
            </a:r>
            <a:endParaRPr b="0" lang="de-DE" sz="2800" spc="-1" strike="noStrike">
              <a:solidFill>
                <a:srgbClr val="ffffff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Second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</a:rPr>
              <a:t>Third Outline Level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Helvetica Neue"/>
              </a:rPr>
              <a:t>Fourth Outline Level</a:t>
            </a:r>
            <a:endParaRPr b="0" lang="de-DE" sz="1800" spc="-1" strike="noStrike">
              <a:solidFill>
                <a:srgbClr val="ffffff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Fifth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Sixth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Helvetica Neue"/>
              </a:rPr>
              <a:t>Seventh Outline Level</a:t>
            </a:r>
            <a:endParaRPr b="0" lang="de-DE" sz="2000" spc="-1" strike="noStrike">
              <a:solidFill>
                <a:srgbClr val="ffffff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6" descr="Ein Bild, das Tex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10226880" cy="23871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ffffff"/>
                </a:solidFill>
                <a:latin typeface="Helvetica Neue"/>
                <a:ea typeface="Helvetica Neue Light"/>
              </a:rPr>
              <a:t>DNS Anycast Stack   </a:t>
            </a:r>
            <a:br>
              <a:rPr sz="6000"/>
            </a:br>
            <a:r>
              <a:rPr b="1" lang="de-DE" sz="60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Virtual vs Bare Metal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Untertitel 2"/>
          <p:cNvSpPr/>
          <p:nvPr/>
        </p:nvSpPr>
        <p:spPr>
          <a:xfrm>
            <a:off x="1523880" y="3510000"/>
            <a:ext cx="9143640" cy="1655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rmAutofit fontScale="81218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Denic eG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Dr. Benjamin Schönbach</a:t>
            </a:r>
            <a:br>
              <a:rPr sz="2400"/>
            </a:b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Untertitel 1"/>
          <p:cNvSpPr/>
          <p:nvPr/>
        </p:nvSpPr>
        <p:spPr>
          <a:xfrm>
            <a:off x="1514520" y="4292640"/>
            <a:ext cx="9143640" cy="1655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rmAutofit fontScale="30821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Team DNS 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Jens Finkhäuser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Patrick Fedick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Jürgen Geinitz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Sven Wefels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Marco Prause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Frank Ulbricht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Riyad Islam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Manuel Stausberg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Daniel Brandtner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2400"/>
            </a:b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440" y="36576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Bare Metal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1654920" y="1517760"/>
            <a:ext cx="8897040" cy="499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440" y="36576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Bare Metal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1654920" y="1517760"/>
            <a:ext cx="8888040" cy="499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Conclusion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440" y="1592640"/>
            <a:ext cx="10515240" cy="572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Which stack fits better?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Trade off between….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query performance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administration effort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customer scalability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fast setup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OS portability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Which stack to choose?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High performance &amp; scalability → Bare Metal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huge number of customers on same node</a:t>
            </a:r>
            <a:br>
              <a:rPr sz="2100"/>
            </a:br>
            <a:r>
              <a:rPr b="0" lang="de-DE" sz="2100" spc="-1" strike="noStrike">
                <a:solidFill>
                  <a:srgbClr val="ffffff"/>
                </a:solidFill>
                <a:latin typeface="Helvetica Neue"/>
              </a:rPr>
              <a:t> 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High portability &amp; less administration → Virtual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easy setup and strong OS adaptiveness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5346720" y="1689480"/>
          <a:ext cx="5652720" cy="2903760"/>
        </p:xfrm>
        <a:graphic>
          <a:graphicData uri="http://schemas.openxmlformats.org/drawingml/2006/table">
            <a:tbl>
              <a:tblPr/>
              <a:tblGrid>
                <a:gridCol w="2080440"/>
                <a:gridCol w="1696320"/>
                <a:gridCol w="1876320"/>
              </a:tblGrid>
              <a:tr h="423360">
                <a:tc rowSpan="2"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Capability</a:t>
                      </a:r>
                      <a:endParaRPr b="1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gridSpan="2"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Stack</a:t>
                      </a:r>
                      <a:endParaRPr b="1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1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</a:tr>
              <a:tr h="632520">
                <a:tc vMerge="1"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br>
                        <a:rPr sz="1600"/>
                      </a:b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Bare Metal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br>
                        <a:rPr sz="1600"/>
                      </a:b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Virtual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371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Performance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☺☺☺</a:t>
                      </a:r>
                      <a:endParaRPr b="1" lang="en-US" sz="1600" spc="-1" strike="noStrike">
                        <a:solidFill>
                          <a:srgbClr val="158466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39960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Administration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1" lang="en-US" sz="1600" spc="-1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</a:tr>
              <a:tr h="371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Scalability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35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Setup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☺☺☺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</a:tr>
              <a:tr h="35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Portability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pc="-1" strike="noStrike">
                          <a:solidFill>
                            <a:srgbClr val="1e6a39"/>
                          </a:solidFill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</a:tr>
            </a:tbl>
          </a:graphicData>
        </a:graphic>
      </p:graphicFrame>
      <mc:AlternateContent>
        <mc:Choice xmlns:a14="http://schemas.microsoft.com/office/drawing/2010/main" Requires="a14">
          <p:sp>
            <p:nvSpPr>
              <p:cNvPr id="69" name=""/>
              <p:cNvSpPr txBox="1"/>
              <p:nvPr/>
            </p:nvSpPr>
            <p:spPr>
              <a:xfrm>
                <a:off x="5775840" y="326484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fik 4" descr="Ein Bild, das Tex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71" name="Textfeld 7"/>
          <p:cNvSpPr/>
          <p:nvPr/>
        </p:nvSpPr>
        <p:spPr>
          <a:xfrm>
            <a:off x="4255560" y="2459520"/>
            <a:ext cx="36806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2000" spc="-1" strike="noStrike" cap="all">
                <a:solidFill>
                  <a:srgbClr val="ffffff"/>
                </a:solidFill>
                <a:latin typeface="Helvetica Neue"/>
                <a:ea typeface="Helvetica Neue"/>
              </a:rPr>
              <a:t>Q</a:t>
            </a:r>
            <a:r>
              <a:rPr b="0" lang="de-DE" sz="12000" spc="-1" strike="noStrike" cap="all">
                <a:solidFill>
                  <a:srgbClr val="ffffff"/>
                </a:solidFill>
                <a:latin typeface="Helvetica Neue"/>
                <a:ea typeface="Helvetica Neue"/>
              </a:rPr>
              <a:t>&amp;</a:t>
            </a:r>
            <a:r>
              <a:rPr b="1" lang="de-DE" sz="12000" spc="-1" strike="noStrike" cap="all">
                <a:solidFill>
                  <a:srgbClr val="ffffff"/>
                </a:solidFill>
                <a:latin typeface="Helvetica Neue"/>
                <a:ea typeface="Helvetica Neue"/>
              </a:rPr>
              <a:t>A</a:t>
            </a:r>
            <a:endParaRPr b="0" lang="en-US" sz="1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fik 1" descr="Ein Bild, das Text, orange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73" name="Textfeld 7"/>
          <p:cNvSpPr/>
          <p:nvPr/>
        </p:nvSpPr>
        <p:spPr>
          <a:xfrm>
            <a:off x="4068000" y="3013560"/>
            <a:ext cx="79596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4800" spc="-1" strike="noStrike" cap="all">
                <a:solidFill>
                  <a:srgbClr val="ffffff"/>
                </a:solidFill>
                <a:latin typeface="Helvetica Neue"/>
                <a:ea typeface="Helvetica Neue"/>
              </a:rPr>
              <a:t>ThanK You!</a:t>
            </a:r>
            <a:endParaRPr b="0" lang="en-US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Anycast Stack (AS)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50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289"/>
              </a:spcBef>
              <a:buNone/>
            </a:pPr>
            <a:r>
              <a:rPr b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AS </a:t>
            </a: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   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indent="0" algn="ctr">
              <a:lnSpc>
                <a:spcPct val="90000"/>
              </a:lnSpc>
              <a:spcBef>
                <a:spcPts val="289"/>
              </a:spcBef>
              <a:buNone/>
            </a:pPr>
            <a:r>
              <a:rPr b="0" i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„… </a:t>
            </a:r>
            <a:r>
              <a:rPr b="0" i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the basic runtime environment of a nameserver (NS) and its (sub)processes upon    OS-level including observer and other subsystems (i.e monitoring, networking).“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289"/>
              </a:spcBef>
              <a:buNone/>
            </a:pPr>
            <a:br>
              <a:rPr sz="2100"/>
            </a:b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Virtual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Multiple NS processes within isolated </a:t>
            </a:r>
            <a:r>
              <a:rPr b="1" i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namespaces</a:t>
            </a:r>
            <a:r>
              <a:rPr b="0" i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 (aka containers)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isolated path resolution, PID, UID and network stack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restricted compute resources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br>
              <a:rPr sz="2100"/>
            </a:b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Bare Metal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Multiple NS processes within isolated </a:t>
            </a:r>
            <a:r>
              <a:rPr b="1" i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chroot(s)</a:t>
            </a:r>
            <a:r>
              <a:rPr b="0" i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 (aka filesystem)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isolated path resolution only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shared compute ressource</a:t>
            </a:r>
            <a:r>
              <a:rPr b="0" i="1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Requirements &amp; Motivation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838080" y="1592640"/>
            <a:ext cx="10515240" cy="572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Why stacking?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Cloud computing era leads to more flexibility, less system administration but also managed restriction by providers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Node redundancy vs. DNS traffic vs. Marketing → more nodes with complex routing and high customer awareness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Increasing geopolitical crises impacting global network and node infrastructure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Data science &amp; AI with BIG hunger on DNS related data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145"/>
              </a:spcBef>
              <a:buNone/>
            </a:pPr>
            <a:br>
              <a:rPr sz="2100"/>
            </a:b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Whats needed?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Easy &amp; fast setup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one click install &amp; teardown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Flex routing 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many IXP connects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hard vs. soft routing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6020280" y="4608720"/>
            <a:ext cx="42667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60000" indent="0">
              <a:lnSpc>
                <a:spcPct val="90000"/>
              </a:lnSpc>
              <a:spcBef>
                <a:spcPts val="865"/>
              </a:spcBef>
              <a:buNone/>
            </a:pP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Adaptive platform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on-prem, cloud, hybrid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Multi-Tenancy 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traffic isolation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high scalability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440" y="36612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Big Picture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567000" y="1536120"/>
            <a:ext cx="11613960" cy="494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Bare Metal 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324800" y="1126800"/>
            <a:ext cx="9485640" cy="472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40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Virtual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216360" y="817920"/>
            <a:ext cx="1181844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Demo Time :)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440" y="1592640"/>
            <a:ext cx="10515240" cy="572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Lets setup a virtual anycast stack in less than 5 minutes with…….. 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Orchestrator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k3s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Dual network stack (ipv4/6)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calico (bird)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3 customers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de, nic ,enum</a:t>
            </a:r>
            <a:endParaRPr b="0" lang="de-DE" sz="2100" spc="-1" strike="noStrike">
              <a:solidFill>
                <a:srgbClr val="ffffff"/>
              </a:solidFill>
              <a:latin typeface="Helvetica Neue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6" name=""/>
              <p:cNvSpPr txBox="1"/>
              <p:nvPr/>
            </p:nvSpPr>
            <p:spPr>
              <a:xfrm>
                <a:off x="5775840" y="326484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5589000" y="2477520"/>
            <a:ext cx="4951440" cy="214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Virtual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654920" y="1517760"/>
            <a:ext cx="8888040" cy="499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Virtual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654920" y="1517760"/>
            <a:ext cx="8888040" cy="499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2022-09-26T11:35:43Z</dcterms:created>
  <dc:creator>Ulrich  Retzlaff</dc:creator>
  <dc:description/>
  <dc:language>en-US</dc:language>
  <cp:lastModifiedBy/>
  <cp:lastPrinted>2025-01-16T07:04:00Z</cp:lastPrinted>
  <dcterms:modified xsi:type="dcterms:W3CDTF">2025-01-16T07:03:36Z</dcterms:modified>
  <cp:revision>119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Breitbild</vt:lpwstr>
  </property>
  <property fmtid="{D5CDD505-2E9C-101B-9397-08002B2CF9AE}" pid="4" name="Slides">
    <vt:r8>7</vt:r8>
  </property>
</Properties>
</file>