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9" r:id="rId4"/>
    <p:sldId id="308" r:id="rId5"/>
    <p:sldId id="261" r:id="rId6"/>
    <p:sldId id="300" r:id="rId7"/>
    <p:sldId id="263" r:id="rId8"/>
    <p:sldId id="264" r:id="rId9"/>
    <p:sldId id="266" r:id="rId10"/>
    <p:sldId id="265" r:id="rId11"/>
    <p:sldId id="267" r:id="rId12"/>
    <p:sldId id="276" r:id="rId13"/>
    <p:sldId id="277" r:id="rId14"/>
    <p:sldId id="278" r:id="rId15"/>
    <p:sldId id="279" r:id="rId16"/>
    <p:sldId id="294" r:id="rId17"/>
    <p:sldId id="283" r:id="rId18"/>
    <p:sldId id="295" r:id="rId19"/>
    <p:sldId id="298" r:id="rId20"/>
    <p:sldId id="286" r:id="rId21"/>
    <p:sldId id="296" r:id="rId22"/>
    <p:sldId id="291" r:id="rId23"/>
    <p:sldId id="307" r:id="rId24"/>
    <p:sldId id="301" r:id="rId25"/>
    <p:sldId id="302" r:id="rId26"/>
    <p:sldId id="303" r:id="rId27"/>
    <p:sldId id="304" r:id="rId28"/>
    <p:sldId id="305" r:id="rId29"/>
    <p:sldId id="30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FBFC9-89D0-5758-3ADE-32F3826DB6FE}" v="433" dt="2025-01-22T20:59:12.569"/>
    <p1510:client id="{28209468-E0C2-BBF2-F95B-F65570C16AD2}" v="5156" dt="2025-01-22T01:16:55.397"/>
    <p1510:client id="{BB71970A-6BE2-2A5B-020D-FD6DFE9233FF}" v="110" dt="2025-01-23T16:01:04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Zone Transfer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Bill Snow, </a:t>
            </a:r>
            <a:r>
              <a:rPr lang="en-US" sz="3600" err="1">
                <a:solidFill>
                  <a:srgbClr val="0070C0"/>
                </a:solidFill>
              </a:rPr>
              <a:t>Digicert</a:t>
            </a:r>
            <a:r>
              <a:rPr lang="en-US" sz="3600" dirty="0">
                <a:solidFill>
                  <a:srgbClr val="0070C0"/>
                </a:solidFill>
              </a:rPr>
              <a:t> UltraDNS</a:t>
            </a:r>
          </a:p>
          <a:p>
            <a:r>
              <a:rPr lang="en-US" sz="3600" dirty="0">
                <a:solidFill>
                  <a:srgbClr val="0070C0"/>
                </a:solidFill>
              </a:rPr>
              <a:t>2025-02-06</a:t>
            </a:r>
          </a:p>
        </p:txBody>
      </p:sp>
      <p:pic>
        <p:nvPicPr>
          <p:cNvPr id="4" name="Picture 3" descr="https://www.digicert.com/content/dam/digicert/wordpress-export/digicert-circle.png">
            <a:extLst>
              <a:ext uri="{FF2B5EF4-FFF2-40B4-BE49-F238E27FC236}">
                <a16:creationId xmlns:a16="http://schemas.microsoft.com/office/drawing/2014/main" id="{D1271973-6ABA-B7D5-2587-2DDAE0DF7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1" y="5195482"/>
            <a:ext cx="1751163" cy="16648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E2A3CA-CE04-DA7A-1A52-C99664978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383" y="6157912"/>
            <a:ext cx="5083419" cy="6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Echo server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79802"/>
            <a:ext cx="10519002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not exactly an echo server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answers every AXFR request with the same 30 record template</a:t>
            </a: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...and IXFR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also-notifies</a:t>
            </a:r>
            <a:endParaRPr lang="en-US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+mn-lt"/>
                <a:cs typeface="+mn-lt"/>
              </a:rPr>
              <a:t>soa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serial number is always the current time in </a:t>
            </a:r>
            <a:r>
              <a:rPr lang="en-US" sz="2400" dirty="0" err="1">
                <a:solidFill>
                  <a:srgbClr val="0070C0"/>
                </a:solidFill>
                <a:ea typeface="+mn-lt"/>
                <a:cs typeface="+mn-lt"/>
              </a:rPr>
              <a:t>ms</a:t>
            </a:r>
            <a:endParaRPr lang="en-US" dirty="0" err="1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quick enough. Still hard to make it as quick as knot!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use long refresh times</a:t>
            </a:r>
            <a:endParaRPr lang="en-US" sz="240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test generates notify load on the echo server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400" i="1" dirty="0">
                <a:solidFill>
                  <a:srgbClr val="0070C0"/>
                </a:solidFill>
                <a:ea typeface="+mn-lt"/>
                <a:cs typeface="+mn-lt"/>
              </a:rPr>
              <a:t>every </a:t>
            </a:r>
            <a:r>
              <a:rPr lang="en-US" sz="2400" i="1" err="1">
                <a:solidFill>
                  <a:srgbClr val="0070C0"/>
                </a:solidFill>
                <a:ea typeface="+mn-lt"/>
                <a:cs typeface="+mn-lt"/>
              </a:rPr>
              <a:t>soa</a:t>
            </a:r>
            <a:r>
              <a:rPr lang="en-US" sz="2400" i="1" dirty="0">
                <a:solidFill>
                  <a:srgbClr val="0070C0"/>
                </a:solidFill>
                <a:ea typeface="+mn-lt"/>
                <a:cs typeface="+mn-lt"/>
              </a:rPr>
              <a:t> request is out-of-date</a:t>
            </a:r>
            <a:endParaRPr lang="en-US" i="1"/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46A177-5ADA-FBEC-C67B-B2BC87CC4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2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What's on the target host?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91897"/>
            <a:ext cx="4737479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bind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knot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nsd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powerdns</a:t>
            </a:r>
            <a:r>
              <a:rPr lang="en-US" sz="2400" dirty="0">
                <a:solidFill>
                  <a:srgbClr val="0070C0"/>
                </a:solidFill>
              </a:rPr>
              <a:t> with </a:t>
            </a:r>
            <a:r>
              <a:rPr lang="en-US" sz="2400" dirty="0" err="1">
                <a:solidFill>
                  <a:srgbClr val="0070C0"/>
                </a:solidFill>
              </a:rPr>
              <a:t>postgresql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catalog zones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Picture 6" descr="A diagram of a diagram&#10;&#10;Description automatically generated">
            <a:extLst>
              <a:ext uri="{FF2B5EF4-FFF2-40B4-BE49-F238E27FC236}">
                <a16:creationId xmlns:a16="http://schemas.microsoft.com/office/drawing/2014/main" id="{6FD4384A-A5C3-B18F-9A55-4A813172A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295" y="1926771"/>
            <a:ext cx="6623109" cy="4533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2265EB-4A78-14CE-03B3-4A12B4CE4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67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Benchmark start times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79802"/>
            <a:ext cx="497817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they're all pretty fast up to 10k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knot &amp; </a:t>
            </a:r>
            <a:r>
              <a:rPr lang="en-US" sz="2400" err="1">
                <a:solidFill>
                  <a:srgbClr val="0070C0"/>
                </a:solidFill>
              </a:rPr>
              <a:t>nsd</a:t>
            </a:r>
            <a:r>
              <a:rPr lang="en-US" sz="2400" dirty="0">
                <a:solidFill>
                  <a:srgbClr val="0070C0"/>
                </a:solidFill>
              </a:rPr>
              <a:t> unbothered for a while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test setup seems to work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sanity –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38296F-24E3-C77F-9915-BDBC31476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903" y="1444387"/>
            <a:ext cx="5918164" cy="5026926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B5F97FE-694C-B73E-8F4E-8CE816780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3499" y="3197624"/>
            <a:ext cx="413265" cy="4132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72ECFF-4426-5AB0-060D-FF29117DA9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53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Benchmark the echo server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40300" y="1686666"/>
            <a:ext cx="7195525" cy="23014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around ~3k notifies/s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everything is normal up to 576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think about that as xfr latency (time to respond)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sanity –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B5F97FE-694C-B73E-8F4E-8CE81678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3499" y="3197624"/>
            <a:ext cx="413265" cy="4132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14A8BD-BEAE-C765-4D39-03D3EDB62C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58" y="4296504"/>
            <a:ext cx="2371039" cy="16013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40C05E-011F-29F3-F4E0-F8A37A9294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8991" y="3432432"/>
            <a:ext cx="3980234" cy="3157837"/>
          </a:xfrm>
          <a:prstGeom prst="rect">
            <a:avLst/>
          </a:prstGeom>
        </p:spPr>
      </p:pic>
      <p:pic>
        <p:nvPicPr>
          <p:cNvPr id="10" name="Picture 9" descr="A line graph with numbers and text&#10;&#10;Description automatically generated">
            <a:extLst>
              <a:ext uri="{FF2B5EF4-FFF2-40B4-BE49-F238E27FC236}">
                <a16:creationId xmlns:a16="http://schemas.microsoft.com/office/drawing/2014/main" id="{08415509-85EA-E6F3-E69F-0CC035FCC1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8990" y="137297"/>
            <a:ext cx="3980235" cy="3157837"/>
          </a:xfrm>
          <a:prstGeom prst="rect">
            <a:avLst/>
          </a:prstGeom>
        </p:spPr>
      </p:pic>
      <p:pic>
        <p:nvPicPr>
          <p:cNvPr id="11" name="Picture 10" descr="A line graph with orange dots&#10;&#10;Description automatically generated">
            <a:extLst>
              <a:ext uri="{FF2B5EF4-FFF2-40B4-BE49-F238E27FC236}">
                <a16:creationId xmlns:a16="http://schemas.microsoft.com/office/drawing/2014/main" id="{1A92DCC5-3FF5-B238-6DD6-071A6AF48F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693" y="2951891"/>
            <a:ext cx="4714775" cy="37138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50B9854-5C50-450F-42AD-6270822362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05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Finally some test results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4641997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>
                <a:solidFill>
                  <a:srgbClr val="0070C0"/>
                </a:solidFill>
              </a:rPr>
              <a:t> total 3k notifies</a:t>
            </a:r>
            <a:endParaRPr lang="en-US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pretty fast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concurrent sessions 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qps</a:t>
            </a:r>
            <a:r>
              <a:rPr lang="en-US" sz="2400" dirty="0">
                <a:solidFill>
                  <a:srgbClr val="0070C0"/>
                </a:solidFill>
              </a:rPr>
              <a:t> &lt;1000 (more later)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but this is the response time of the target to the </a:t>
            </a:r>
            <a:r>
              <a:rPr lang="en-US" sz="2400" dirty="0" err="1">
                <a:solidFill>
                  <a:srgbClr val="0070C0"/>
                </a:solidFill>
              </a:rPr>
              <a:t>xfr</a:t>
            </a:r>
            <a:r>
              <a:rPr lang="en-US" sz="2400" dirty="0">
                <a:solidFill>
                  <a:srgbClr val="0070C0"/>
                </a:solidFill>
              </a:rPr>
              <a:t> request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FFE1F6-0D07-2A74-9933-419CA7BF7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298" y="1177018"/>
            <a:ext cx="6973661" cy="52986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92135D-481E-2A26-F084-9EF90491A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75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Average time to transfer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4541144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how long does it take from notify time to test </a:t>
            </a:r>
            <a:r>
              <a:rPr lang="en-US" sz="2400" dirty="0" err="1">
                <a:solidFill>
                  <a:srgbClr val="0070C0"/>
                </a:solidFill>
              </a:rPr>
              <a:t>xfr</a:t>
            </a:r>
            <a:r>
              <a:rPr lang="en-US" sz="2400" dirty="0">
                <a:solidFill>
                  <a:srgbClr val="0070C0"/>
                </a:solidFill>
              </a:rPr>
              <a:t> completion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echo server </a:t>
            </a:r>
            <a:r>
              <a:rPr lang="en-US" sz="2400" dirty="0" err="1">
                <a:solidFill>
                  <a:srgbClr val="0070C0"/>
                </a:solidFill>
              </a:rPr>
              <a:t>ms</a:t>
            </a:r>
            <a:r>
              <a:rPr lang="en-US" sz="2400" dirty="0">
                <a:solidFill>
                  <a:srgbClr val="0070C0"/>
                </a:solidFill>
              </a:rPr>
              <a:t> timestamp trick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kind of nice up to 76</a:t>
            </a:r>
          </a:p>
        </p:txBody>
      </p:sp>
      <p:pic>
        <p:nvPicPr>
          <p:cNvPr id="3" name="Picture 2" descr="A graph of success and latency&#10;&#10;Description automatically generated">
            <a:extLst>
              <a:ext uri="{FF2B5EF4-FFF2-40B4-BE49-F238E27FC236}">
                <a16:creationId xmlns:a16="http://schemas.microsoft.com/office/drawing/2014/main" id="{EEF45804-AB0C-8466-1C34-4A2B15003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983" y="1220881"/>
            <a:ext cx="6814858" cy="52454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4249C3-EAB1-EC1E-5A12-8FAB7D26E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946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XFR transactions per notify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4563556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how many </a:t>
            </a:r>
            <a:r>
              <a:rPr lang="en-US" sz="2400" dirty="0" err="1">
                <a:solidFill>
                  <a:srgbClr val="0070C0"/>
                </a:solidFill>
              </a:rPr>
              <a:t>xfrs</a:t>
            </a:r>
            <a:r>
              <a:rPr lang="en-US" sz="2400" dirty="0">
                <a:solidFill>
                  <a:srgbClr val="0070C0"/>
                </a:solidFill>
              </a:rPr>
              <a:t> do we get per notify?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nsd</a:t>
            </a:r>
            <a:r>
              <a:rPr lang="en-US" sz="2400" dirty="0">
                <a:solidFill>
                  <a:srgbClr val="0070C0"/>
                </a:solidFill>
              </a:rPr>
              <a:t> is a bit wild in this data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refresh timers are difficult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effects of concurrency are sensible (otherwise)</a:t>
            </a:r>
          </a:p>
        </p:txBody>
      </p:sp>
      <p:pic>
        <p:nvPicPr>
          <p:cNvPr id="3" name="Picture 2" descr="A graph with lines and dots&#10;&#10;Description automatically generated">
            <a:extLst>
              <a:ext uri="{FF2B5EF4-FFF2-40B4-BE49-F238E27FC236}">
                <a16:creationId xmlns:a16="http://schemas.microsoft.com/office/drawing/2014/main" id="{2754FFF1-2715-A084-F00D-5F3F94442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395" y="1388968"/>
            <a:ext cx="6792446" cy="50773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705043-97BC-25BD-1EB5-EDF5CBA66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18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Losing transfers</a:t>
            </a:r>
          </a:p>
        </p:txBody>
      </p:sp>
      <p:pic>
        <p:nvPicPr>
          <p:cNvPr id="5" name="Picture 4" descr="https://www.digicert.com/content/dam/digicert/wordpress-export/digicert-circle.png">
            <a:extLst>
              <a:ext uri="{FF2B5EF4-FFF2-40B4-BE49-F238E27FC236}">
                <a16:creationId xmlns:a16="http://schemas.microsoft.com/office/drawing/2014/main" id="{21D4AFA3-DDD0-86B0-1243-23308C0A2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1" y="6069806"/>
            <a:ext cx="790576" cy="7905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6423732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validated the test environment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</a:rPr>
              <a:t> match up log lines to stats</a:t>
            </a: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</a:rPr>
              <a:t> 100% forwarded notifies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receiving no notify errors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receiving no </a:t>
            </a:r>
            <a:r>
              <a:rPr lang="en-US" sz="2400" dirty="0" err="1">
                <a:solidFill>
                  <a:srgbClr val="0070C0"/>
                </a:solidFill>
              </a:rPr>
              <a:t>xfr</a:t>
            </a:r>
            <a:r>
              <a:rPr lang="en-US" sz="2400" dirty="0">
                <a:solidFill>
                  <a:srgbClr val="0070C0"/>
                </a:solidFill>
              </a:rPr>
              <a:t> errors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no nameserver error log lines!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Picture 6" descr="A graph with red dots and white text&#10;&#10;Description automatically generated">
            <a:extLst>
              <a:ext uri="{FF2B5EF4-FFF2-40B4-BE49-F238E27FC236}">
                <a16:creationId xmlns:a16="http://schemas.microsoft.com/office/drawing/2014/main" id="{9F11FA11-4664-2DDA-DD55-2ADCABD53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807" y="3697380"/>
            <a:ext cx="3722034" cy="2768974"/>
          </a:xfrm>
          <a:prstGeom prst="rect">
            <a:avLst/>
          </a:prstGeom>
        </p:spPr>
      </p:pic>
      <p:pic>
        <p:nvPicPr>
          <p:cNvPr id="8" name="Picture 7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ACE214F9-6116-2066-FA54-406D05CFF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0806" y="660586"/>
            <a:ext cx="3722035" cy="27689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D2DDCA-634D-9B37-A675-C66B4D87F6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75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Rate limiting in action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4563556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the nameservers other than bind will only do 1 transfer/second per zone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99F7-9C59-E905-2577-C5D682204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2757" y="1306539"/>
            <a:ext cx="6722552" cy="5161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FB86219-83CC-A722-0A07-E5BEA925B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1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Catalog Zone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Add and remove zones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2D1A93-44A1-CC47-A8DF-76D81B8BA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7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What about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90687"/>
            <a:ext cx="10529887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testing zone transfer performance is complicated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there are data distribution choices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how do we move data around?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how do we test for capacity?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3D3208-6944-66DE-9C85-8815741CF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2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What happens when we add and remove zones?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9523013" cy="22159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 this is a more complicated state machine – what to include?</a:t>
            </a:r>
            <a:endParaRPr lang="en-US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for simplicity – just the catalog for now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Why are you doing this?  Why???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644377-A4B3-4845-4207-9515D33E8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31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What happens when we add and remove zones?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8489793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tweak the echo server</a:t>
            </a: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needs a few zones named after the timestamp</a:t>
            </a: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send notify traffic </a:t>
            </a:r>
            <a:endParaRPr lang="en-US" dirty="0"/>
          </a:p>
          <a:p>
            <a:pPr marL="285750" indent="-285750">
              <a:buFont typeface="Arial,Sans-Serif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The previous install isn't going to work, because there is only one catalog</a:t>
            </a:r>
          </a:p>
          <a:p>
            <a:pPr marL="285750" indent="-285750">
              <a:buFont typeface="Arial,Sans-Serif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 dirty="0" err="1">
                <a:solidFill>
                  <a:srgbClr val="0070C0"/>
                </a:solidFill>
              </a:rPr>
              <a:t>nsd</a:t>
            </a:r>
            <a:r>
              <a:rPr lang="en-US" sz="2400" dirty="0">
                <a:solidFill>
                  <a:srgbClr val="0070C0"/>
                </a:solidFill>
              </a:rPr>
              <a:t> doesn't do multiple catalogs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C02664-7145-E5D8-4C32-B82CCC6B3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18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Catalog update performance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5415962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time from notify to transfer out of the catalog zone (only)</a:t>
            </a:r>
            <a:endParaRPr lang="en-US" dirty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not as performant as zone updates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testable!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6" name="Picture 5" descr="A graph of success and latency&#10;&#10;Description automatically generated">
            <a:extLst>
              <a:ext uri="{FF2B5EF4-FFF2-40B4-BE49-F238E27FC236}">
                <a16:creationId xmlns:a16="http://schemas.microsoft.com/office/drawing/2014/main" id="{226A771F-7D2F-8959-0BE8-9F22864BB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830" y="1371195"/>
            <a:ext cx="5931492" cy="50842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2DAC53-F5EB-CE30-1EDA-A11837B3C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29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Catalog update performance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456355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ideally 4:1 </a:t>
            </a:r>
            <a:r>
              <a:rPr lang="en-US" sz="2400" dirty="0" err="1">
                <a:solidFill>
                  <a:srgbClr val="0070C0"/>
                </a:solidFill>
              </a:rPr>
              <a:t>notify:transfer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each catalog has 3 members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" name="Picture 2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FF83B291-0E97-5C3B-1136-052E44995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982" y="1461602"/>
            <a:ext cx="5815255" cy="49938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10B6D3-35DB-FD0D-B013-0385D6429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07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Catalog update performance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456355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average rate to complete 1k catalog updates</a:t>
            </a:r>
            <a:endParaRPr lang="en-US" dirty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what's up with bind?</a:t>
            </a:r>
          </a:p>
        </p:txBody>
      </p:sp>
      <p:pic>
        <p:nvPicPr>
          <p:cNvPr id="3" name="Picture 2" descr="A graph with orange and pink lines&#10;&#10;Description automatically generated">
            <a:extLst>
              <a:ext uri="{FF2B5EF4-FFF2-40B4-BE49-F238E27FC236}">
                <a16:creationId xmlns:a16="http://schemas.microsoft.com/office/drawing/2014/main" id="{EE30FEBE-9ED8-22FA-DA03-608168F67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728" y="1513263"/>
            <a:ext cx="5763594" cy="4942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421CC8-C476-6CEB-BE31-64F47A61B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96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Catalog update performance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91007"/>
            <a:ext cx="4563556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more than expected transaction timeouts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xfr</a:t>
            </a:r>
            <a:r>
              <a:rPr lang="en-US" sz="2400" dirty="0">
                <a:solidFill>
                  <a:srgbClr val="0070C0"/>
                </a:solidFill>
              </a:rPr>
              <a:t> time was as expected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" name="Picture 2" descr="A graph with red and orange lines&#10;&#10;Description automatically generated">
            <a:extLst>
              <a:ext uri="{FF2B5EF4-FFF2-40B4-BE49-F238E27FC236}">
                <a16:creationId xmlns:a16="http://schemas.microsoft.com/office/drawing/2014/main" id="{9D43DD4B-FE53-36C2-D526-A5F526F56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406" y="3708856"/>
            <a:ext cx="3658408" cy="3146964"/>
          </a:xfrm>
          <a:prstGeom prst="rect">
            <a:avLst/>
          </a:prstGeom>
        </p:spPr>
      </p:pic>
      <p:pic>
        <p:nvPicPr>
          <p:cNvPr id="7" name="Picture 6" descr="A graph of a number of red and orange lines&#10;&#10;Description automatically generated">
            <a:extLst>
              <a:ext uri="{FF2B5EF4-FFF2-40B4-BE49-F238E27FC236}">
                <a16:creationId xmlns:a16="http://schemas.microsoft.com/office/drawing/2014/main" id="{6DB0B70A-185F-35F7-2E2F-01D1485D3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914" y="2179"/>
            <a:ext cx="3658408" cy="3146965"/>
          </a:xfrm>
          <a:prstGeom prst="rect">
            <a:avLst/>
          </a:prstGeom>
        </p:spPr>
      </p:pic>
      <p:pic>
        <p:nvPicPr>
          <p:cNvPr id="8" name="Picture 7" descr="A graph with numbers and a line&#10;&#10;Description automatically generated">
            <a:extLst>
              <a:ext uri="{FF2B5EF4-FFF2-40B4-BE49-F238E27FC236}">
                <a16:creationId xmlns:a16="http://schemas.microsoft.com/office/drawing/2014/main" id="{1C7A0CD8-FF88-5960-FDBF-FA1AB96101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118" y="3618450"/>
            <a:ext cx="3813391" cy="32373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620318-7579-F8D6-8E31-6162CDEAB0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Do we like zone transfers?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0C9701-5973-B4C7-E7EF-D65F01494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16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It depends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79802"/>
            <a:ext cx="1051900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this all seems a lot more complicated than </a:t>
            </a:r>
            <a:r>
              <a:rPr lang="en-US" sz="2400" dirty="0" err="1">
                <a:solidFill>
                  <a:srgbClr val="0070C0"/>
                </a:solidFill>
              </a:rPr>
              <a:t>db</a:t>
            </a:r>
            <a:r>
              <a:rPr lang="en-US" sz="2400" dirty="0">
                <a:solidFill>
                  <a:srgbClr val="0070C0"/>
                </a:solidFill>
              </a:rPr>
              <a:t> replication</a:t>
            </a: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</a:rPr>
              <a:t> on purpose!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maybe that's what you need in your installation, or not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installation-specific tuning is important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916A9D-E225-2F94-7212-E3EB8BB90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23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Future work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79802"/>
            <a:ext cx="10519002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need to deal with the refresh time by caching serial numbers</a:t>
            </a:r>
            <a:endParaRPr lang="en-US" dirty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multi-primary tests, failure scenarios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simulated network latency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more detail in the catalog updates, including member transfer time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improved test performance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8BA863-708D-5B44-B560-823F4281D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64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Thanks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This was fun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6EFFCE-A49B-4799-226F-6E1CAA227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0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Managed DNS and</a:t>
            </a:r>
          </a:p>
          <a:p>
            <a:r>
              <a:rPr lang="en-US" sz="3600" dirty="0">
                <a:solidFill>
                  <a:srgbClr val="0070C0"/>
                </a:solidFill>
              </a:rPr>
              <a:t>Large installations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DA3497-BE8E-33DF-4FD6-8C2A05948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0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Alternatives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90687"/>
            <a:ext cx="10529887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source of truth might be a webapp </a:t>
            </a:r>
            <a:r>
              <a:rPr lang="en-US" sz="2400" dirty="0" err="1">
                <a:solidFill>
                  <a:srgbClr val="0070C0"/>
                </a:solidFill>
                <a:ea typeface="+mn-lt"/>
                <a:cs typeface="+mn-lt"/>
              </a:rPr>
              <a:t>db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, or external primaries</a:t>
            </a: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database replication is a good choice, except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</a:rPr>
              <a:t>head of line problem</a:t>
            </a:r>
            <a:endParaRPr lang="en-US"/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</a:rPr>
              <a:t>monolithic scaling</a:t>
            </a:r>
          </a:p>
          <a:p>
            <a:pPr marL="285750" indent="-285750">
              <a:buFont typeface="Arial,Sans-Serif"/>
              <a:buChar char="•"/>
            </a:pPr>
            <a:endParaRPr lang="en-US" sz="2400">
              <a:solidFill>
                <a:srgbClr val="0070C0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maybe consider zone transfers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DC0B7D-DA8F-BE2E-FF03-41507ACCE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2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Multi-tiered Installations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79802"/>
            <a:ext cx="497817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multi-tiered propagation system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TLDs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distributor servers transfer </a:t>
            </a:r>
            <a:r>
              <a:rPr lang="en-US" sz="2400" dirty="0" err="1">
                <a:solidFill>
                  <a:srgbClr val="0070C0"/>
                </a:solidFill>
                <a:ea typeface="+mn-lt"/>
                <a:cs typeface="+mn-lt"/>
              </a:rPr>
              <a:t>in+out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global</a:t>
            </a:r>
            <a:r>
              <a:rPr lang="en-US" sz="2400">
                <a:solidFill>
                  <a:srgbClr val="0070C0"/>
                </a:solidFill>
                <a:ea typeface="+mn-lt"/>
                <a:cs typeface="+mn-lt"/>
              </a:rPr>
              <a:t> distribution in ~5s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5DF6D8-72CD-1C98-CC34-1C74E21FA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830" y="1262743"/>
            <a:ext cx="5563652" cy="49421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8548A7-13C7-3FEA-8E0E-5099DCE98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9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How are we going to test capacity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A04EE9-CFCE-F4DE-E885-0BCED840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8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Capacity testing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90687"/>
            <a:ext cx="1052988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how do you make a lot of zone transfers at once?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ea typeface="+mn-lt"/>
                <a:cs typeface="+mn-lt"/>
              </a:rPr>
              <a:t>state machine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is annoying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notify, </a:t>
            </a:r>
            <a:r>
              <a:rPr lang="en-US" sz="2400" dirty="0" err="1">
                <a:solidFill>
                  <a:srgbClr val="0070C0"/>
                </a:solidFill>
                <a:ea typeface="+mn-lt"/>
                <a:cs typeface="+mn-lt"/>
              </a:rPr>
              <a:t>soa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, transfer messages – what to measure?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satisfy ourselves with cold start time - it's not a bad upper bound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someone else must do this...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6CBB3C-CF75-80CE-BBA0-759ECEC61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6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Concurrent sessions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AD920-7723-0E79-25D2-580B7C1326E4}"/>
              </a:ext>
            </a:extLst>
          </p:cNvPr>
          <p:cNvSpPr txBox="1"/>
          <p:nvPr/>
        </p:nvSpPr>
        <p:spPr>
          <a:xfrm>
            <a:off x="833436" y="1690687"/>
            <a:ext cx="10529887" cy="43088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how do you make a lot of zone transfers at once?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ea typeface="+mn-lt"/>
                <a:cs typeface="+mn-lt"/>
              </a:rPr>
              <a:t>state machine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is annoying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notify, </a:t>
            </a:r>
            <a:r>
              <a:rPr lang="en-US" sz="2400" dirty="0" err="1">
                <a:solidFill>
                  <a:srgbClr val="0070C0"/>
                </a:solidFill>
                <a:ea typeface="+mn-lt"/>
                <a:cs typeface="+mn-lt"/>
              </a:rPr>
              <a:t>soa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, transfer messages – what to measure?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satisfy ourselves with cold start time - it's not a bad upper bound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someone else must do this</a:t>
            </a:r>
            <a:endParaRPr lang="en-US" dirty="0"/>
          </a:p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the webapp people have lots of state machines</a:t>
            </a:r>
            <a:endParaRPr lang="en-US" dirty="0"/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latin typeface="Consolas"/>
                <a:ea typeface="+mn-lt"/>
                <a:cs typeface="+mn-lt"/>
              </a:rPr>
              <a:t>ab -c &lt;concurrency&gt;</a:t>
            </a:r>
            <a:endParaRPr lang="en-US" dirty="0">
              <a:latin typeface="Consolas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80F34E7-FAF2-BCAF-0764-18E96B31D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87" y="4321629"/>
            <a:ext cx="1440996" cy="15797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9EC1F4-96D9-1B4C-8ED9-56483DD46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0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AA9-93AD-498E-1AAB-80570F4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78F"/>
                </a:solidFill>
              </a:rPr>
              <a:t>Test setup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709E9-5D0C-BF55-CC9E-58D37826C37C}"/>
              </a:ext>
            </a:extLst>
          </p:cNvPr>
          <p:cNvSpPr txBox="1"/>
          <p:nvPr/>
        </p:nvSpPr>
        <p:spPr>
          <a:xfrm>
            <a:off x="833436" y="1679802"/>
            <a:ext cx="497817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endParaRPr lang="en-US" sz="2400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just send a bunch of notifies</a:t>
            </a:r>
            <a:endParaRPr lang="en-US"/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 how many transfers come back?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how long do the transfers take?</a:t>
            </a:r>
          </a:p>
        </p:txBody>
      </p:sp>
      <p:pic>
        <p:nvPicPr>
          <p:cNvPr id="6" name="Picture 5" descr="A diagram of a diagram&#10;&#10;Description automatically generated">
            <a:extLst>
              <a:ext uri="{FF2B5EF4-FFF2-40B4-BE49-F238E27FC236}">
                <a16:creationId xmlns:a16="http://schemas.microsoft.com/office/drawing/2014/main" id="{DA20E5D2-BFA0-D64B-EDB3-8C0DA073F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295" y="1926771"/>
            <a:ext cx="6623109" cy="4533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5DA8B1-3D35-74EC-EB20-074B28200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26" y="6529871"/>
            <a:ext cx="2457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9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Zone Transfer Performance</vt:lpstr>
      <vt:lpstr>What about it?</vt:lpstr>
      <vt:lpstr>Motivation</vt:lpstr>
      <vt:lpstr>Alternatives</vt:lpstr>
      <vt:lpstr>Multi-tiered Installations</vt:lpstr>
      <vt:lpstr>Methodology</vt:lpstr>
      <vt:lpstr>Capacity testing</vt:lpstr>
      <vt:lpstr>Concurrent sessions</vt:lpstr>
      <vt:lpstr>Test setup</vt:lpstr>
      <vt:lpstr>Echo server</vt:lpstr>
      <vt:lpstr>What's on the target host?</vt:lpstr>
      <vt:lpstr>Benchmark start times</vt:lpstr>
      <vt:lpstr>Benchmark the echo server</vt:lpstr>
      <vt:lpstr>Finally some test results</vt:lpstr>
      <vt:lpstr>Average time to transfer</vt:lpstr>
      <vt:lpstr>XFR transactions per notify</vt:lpstr>
      <vt:lpstr>Losing transfers</vt:lpstr>
      <vt:lpstr>Rate limiting in action</vt:lpstr>
      <vt:lpstr>Catalog Zone Updates</vt:lpstr>
      <vt:lpstr>What happens when we add and remove zones?</vt:lpstr>
      <vt:lpstr>What happens when we add and remove zones?</vt:lpstr>
      <vt:lpstr>Catalog update performance</vt:lpstr>
      <vt:lpstr>Catalog update performance</vt:lpstr>
      <vt:lpstr>Catalog update performance</vt:lpstr>
      <vt:lpstr>Catalog update performance</vt:lpstr>
      <vt:lpstr>Conclusions</vt:lpstr>
      <vt:lpstr>It depends</vt:lpstr>
      <vt:lpstr>Future work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1415</cp:revision>
  <dcterms:created xsi:type="dcterms:W3CDTF">2025-01-16T14:08:38Z</dcterms:created>
  <dcterms:modified xsi:type="dcterms:W3CDTF">2025-01-23T18:03:32Z</dcterms:modified>
</cp:coreProperties>
</file>