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3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71" r:id="rId12"/>
    <p:sldId id="267" r:id="rId13"/>
    <p:sldId id="272" r:id="rId14"/>
    <p:sldId id="268" r:id="rId15"/>
    <p:sldId id="269" r:id="rId16"/>
    <p:sldId id="274" r:id="rId17"/>
    <p:sldId id="260" r:id="rId18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10688E-416C-6211-8012-7D9DACB265D9}" v="12" dt="2025-01-22T12:50:29.635"/>
    <p1510:client id="{AE529E12-0AB1-821D-7C96-BAAC642EC87F}" v="404" dt="2025-01-21T19:40:15.2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dnlabs.nl/en/news-and-blogs/taking-another-look-at-query-name-minimization-in-the-dns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damianos-christos-nikou/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sidnlabs.nl/en/news-and-blogs/detection-analysis-and-measurement-of-dns-tunnelling-techniques" TargetMode="Externa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trada.sidnlabs.nl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586" y="704626"/>
            <a:ext cx="10328083" cy="2196950"/>
          </a:xfrm>
        </p:spPr>
        <p:txBody>
          <a:bodyPr anchor="b">
            <a:normAutofit/>
          </a:bodyPr>
          <a:lstStyle/>
          <a:p>
            <a:r>
              <a:rPr lang="en-GB" sz="4800">
                <a:solidFill>
                  <a:srgbClr val="FFFFFF"/>
                </a:solidFill>
              </a:rPr>
              <a:t>Detection, Analysis and Measurement of DNS </a:t>
            </a:r>
            <a:r>
              <a:rPr lang="en-GB" sz="4800" err="1">
                <a:solidFill>
                  <a:srgbClr val="FFFFFF"/>
                </a:solidFill>
              </a:rPr>
              <a:t>Tunneling</a:t>
            </a:r>
            <a:r>
              <a:rPr lang="en-GB" sz="4800">
                <a:solidFill>
                  <a:srgbClr val="FFFFFF"/>
                </a:solidFill>
              </a:rPr>
              <a:t> Techniques</a:t>
            </a:r>
            <a:br>
              <a:rPr lang="en-GB" sz="4800">
                <a:solidFill>
                  <a:srgbClr val="FFFFFF"/>
                </a:solidFill>
              </a:rPr>
            </a:br>
            <a:r>
              <a:rPr lang="en-GB" sz="2000">
                <a:solidFill>
                  <a:srgbClr val="FFFFFF"/>
                </a:solidFill>
                <a:latin typeface="Aptos Display"/>
                <a:ea typeface="Calibri"/>
                <a:cs typeface="Calibri"/>
              </a:rPr>
              <a:t>Master's Thesis Research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6344" y="4638761"/>
            <a:ext cx="5172993" cy="7657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Speaker: Damianos Christos Nikou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5C1F2F1-741B-1856-782E-2EEA0A42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1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C245B0-E9AB-48BD-28FD-6DED93CB32D9}"/>
              </a:ext>
            </a:extLst>
          </p:cNvPr>
          <p:cNvSpPr txBox="1"/>
          <p:nvPr/>
        </p:nvSpPr>
        <p:spPr>
          <a:xfrm>
            <a:off x="4461971" y="5636054"/>
            <a:ext cx="340298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SIDN Supervisor: </a:t>
            </a:r>
            <a:r>
              <a:rPr lang="en-GB">
                <a:latin typeface="Aptos"/>
                <a:cs typeface="Segoe UI"/>
              </a:rPr>
              <a:t>Moritz Müller</a:t>
            </a:r>
            <a:endParaRPr lang="en-US">
              <a:latin typeface="Aptos"/>
            </a:endParaRPr>
          </a:p>
        </p:txBody>
      </p:sp>
      <p:pic>
        <p:nvPicPr>
          <p:cNvPr id="7" name="Picture 6" descr="A logo with a colorful design&#10;&#10;AI-generated content may be incorrect.">
            <a:extLst>
              <a:ext uri="{FF2B5EF4-FFF2-40B4-BE49-F238E27FC236}">
                <a16:creationId xmlns:a16="http://schemas.microsoft.com/office/drawing/2014/main" id="{221B3CA5-3FE3-06B0-BC41-0A6B2C000A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360" y="5171487"/>
            <a:ext cx="2116377" cy="920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42D47-D82F-636E-4264-C02DE64C4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Validation of DNS </a:t>
            </a:r>
            <a:r>
              <a:rPr lang="en-GB" sz="4000" err="1">
                <a:solidFill>
                  <a:srgbClr val="FFFFFF"/>
                </a:solidFill>
              </a:rPr>
              <a:t>Tunneling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9BE7CD7-70B3-298B-2E6B-8089037F6D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6747"/>
              </p:ext>
            </p:extLst>
          </p:nvPr>
        </p:nvGraphicFramePr>
        <p:xfrm>
          <a:off x="1066800" y="2389665"/>
          <a:ext cx="10058400" cy="72669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52675">
                  <a:extLst>
                    <a:ext uri="{9D8B030D-6E8A-4147-A177-3AD203B41FA5}">
                      <a16:colId xmlns:a16="http://schemas.microsoft.com/office/drawing/2014/main" val="348702993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1000668896"/>
                    </a:ext>
                  </a:extLst>
                </a:gridCol>
                <a:gridCol w="2343150">
                  <a:extLst>
                    <a:ext uri="{9D8B030D-6E8A-4147-A177-3AD203B41FA5}">
                      <a16:colId xmlns:a16="http://schemas.microsoft.com/office/drawing/2014/main" val="2174713562"/>
                    </a:ext>
                  </a:extLst>
                </a:gridCol>
                <a:gridCol w="2143125">
                  <a:extLst>
                    <a:ext uri="{9D8B030D-6E8A-4147-A177-3AD203B41FA5}">
                      <a16:colId xmlns:a16="http://schemas.microsoft.com/office/drawing/2014/main" val="2369556637"/>
                    </a:ext>
                  </a:extLst>
                </a:gridCol>
                <a:gridCol w="2047875">
                  <a:extLst>
                    <a:ext uri="{9D8B030D-6E8A-4147-A177-3AD203B41FA5}">
                      <a16:colId xmlns:a16="http://schemas.microsoft.com/office/drawing/2014/main" val="1276519710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algn="ctr" fontAlgn="base">
                        <a:lnSpc>
                          <a:spcPts val="2175"/>
                        </a:lnSpc>
                      </a:pPr>
                      <a:r>
                        <a:rPr lang="nl-NL" sz="1800" b="1" i="0">
                          <a:solidFill>
                            <a:srgbClr val="FFFFFF"/>
                          </a:solidFill>
                          <a:effectLst/>
                          <a:latin typeface="Open Sans" panose="020B0606030504020204" pitchFamily="34" charset="0"/>
                        </a:rPr>
                        <a:t>qname</a:t>
                      </a:r>
                      <a:endParaRPr lang="nl-NL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90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000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175"/>
                        </a:lnSpc>
                      </a:pPr>
                      <a:r>
                        <a:rPr lang="nl-NL" sz="1800" b="1" i="0">
                          <a:solidFill>
                            <a:srgbClr val="FFFFFF"/>
                          </a:solidFill>
                          <a:effectLst/>
                          <a:latin typeface="Open Sans" panose="020B0606030504020204" pitchFamily="34" charset="0"/>
                        </a:rPr>
                        <a:t>ERROR</a:t>
                      </a:r>
                      <a:endParaRPr lang="nl-NL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90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000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175"/>
                        </a:lnSpc>
                      </a:pPr>
                      <a:r>
                        <a:rPr lang="nl-NL" sz="1800" b="1" i="0">
                          <a:solidFill>
                            <a:srgbClr val="FFFFFF"/>
                          </a:solidFill>
                          <a:effectLst/>
                          <a:latin typeface="Open Sans" panose="020B0606030504020204" pitchFamily="34" charset="0"/>
                        </a:rPr>
                        <a:t>ERRORTYPE</a:t>
                      </a:r>
                      <a:endParaRPr lang="nl-NL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90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000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175"/>
                        </a:lnSpc>
                      </a:pPr>
                      <a:r>
                        <a:rPr lang="nl-NL" sz="1800" b="1" i="0">
                          <a:solidFill>
                            <a:srgbClr val="FFFFFF"/>
                          </a:solidFill>
                          <a:effectLst/>
                          <a:latin typeface="Open Sans" panose="020B0606030504020204" pitchFamily="34" charset="0"/>
                        </a:rPr>
                        <a:t>Total Score</a:t>
                      </a:r>
                      <a:endParaRPr lang="nl-NL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90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000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175"/>
                        </a:lnSpc>
                      </a:pPr>
                      <a:r>
                        <a:rPr lang="nl-NL" sz="1800" b="1" i="0">
                          <a:solidFill>
                            <a:srgbClr val="FFFFFF"/>
                          </a:solidFill>
                          <a:effectLst/>
                          <a:latin typeface="Open Sans" panose="020B0606030504020204" pitchFamily="34" charset="0"/>
                        </a:rPr>
                        <a:t>Query Type</a:t>
                      </a:r>
                      <a:endParaRPr lang="nl-NL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90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000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339099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base">
                        <a:lnSpc>
                          <a:spcPts val="2175"/>
                        </a:lnSpc>
                      </a:pPr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yrbbb0.*.*.nl.</a:t>
                      </a:r>
                      <a:endParaRPr lang="nl-NL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90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B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175"/>
                        </a:lnSpc>
                      </a:pPr>
                      <a:r>
                        <a:rPr lang="nl-NL" sz="1800" b="0" i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True</a:t>
                      </a:r>
                      <a:endParaRPr lang="nl-NL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90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B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175"/>
                        </a:lnSpc>
                      </a:pPr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NXDOMAIN</a:t>
                      </a:r>
                      <a:endParaRPr lang="nl-NL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90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B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175"/>
                        </a:lnSpc>
                      </a:pPr>
                      <a:r>
                        <a:rPr lang="nl-NL" sz="1800" b="0" i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5</a:t>
                      </a:r>
                      <a:endParaRPr lang="nl-NL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90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B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175"/>
                        </a:lnSpc>
                      </a:pPr>
                      <a:r>
                        <a:rPr lang="nl-NL" sz="1800" b="0" i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NULL</a:t>
                      </a:r>
                      <a:endParaRPr lang="nl-NL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90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81023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82A8811-767A-AE98-B008-092F913A943A}"/>
              </a:ext>
            </a:extLst>
          </p:cNvPr>
          <p:cNvSpPr txBox="1"/>
          <p:nvPr/>
        </p:nvSpPr>
        <p:spPr>
          <a:xfrm>
            <a:off x="4053840" y="3948482"/>
            <a:ext cx="3952240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b="1">
                <a:latin typeface="Open Sans"/>
                <a:cs typeface="Segoe UI"/>
              </a:rPr>
              <a:t>Score Distribution:</a:t>
            </a:r>
            <a:r>
              <a:rPr lang="nl-NL">
                <a:latin typeface="Open Sans"/>
                <a:cs typeface="Segoe UI"/>
              </a:rPr>
              <a:t>​</a:t>
            </a:r>
          </a:p>
          <a:p>
            <a:pPr marL="285750" indent="-285750">
              <a:buFont typeface="Arial,Sans-Serif"/>
              <a:buChar char="•"/>
            </a:pPr>
            <a:r>
              <a:rPr lang="nl-NL">
                <a:latin typeface="Open Sans"/>
                <a:cs typeface="Arial"/>
              </a:rPr>
              <a:t>NULL RR: 1 point​</a:t>
            </a:r>
          </a:p>
          <a:p>
            <a:pPr marL="285750" indent="-285750">
              <a:buFont typeface="Arial,Sans-Serif"/>
              <a:buChar char="•"/>
            </a:pPr>
            <a:r>
              <a:rPr lang="nl-NL">
                <a:latin typeface="Open Sans"/>
                <a:cs typeface="Arial"/>
              </a:rPr>
              <a:t>Leftmost label "y": 1 point​</a:t>
            </a:r>
          </a:p>
          <a:p>
            <a:pPr marL="285750" indent="-285750">
              <a:buFont typeface="Arial,Sans-Serif"/>
              <a:buChar char="•"/>
            </a:pPr>
            <a:r>
              <a:rPr lang="nl-NL">
                <a:latin typeface="Open Sans"/>
                <a:cs typeface="Arial"/>
              </a:rPr>
              <a:t>Continuous patterns: 2 points​</a:t>
            </a:r>
          </a:p>
          <a:p>
            <a:pPr marL="285750" indent="-285750">
              <a:buFont typeface="Arial,Sans-Serif"/>
              <a:buChar char="•"/>
            </a:pPr>
            <a:r>
              <a:rPr lang="nl-NL">
                <a:latin typeface="Open Sans"/>
                <a:cs typeface="Arial"/>
              </a:rPr>
              <a:t>NXDOMAIN error: 1 point​</a:t>
            </a:r>
          </a:p>
          <a:p>
            <a:r>
              <a:rPr lang="nl-NL">
                <a:latin typeface="Open Sans Bold"/>
                <a:cs typeface="Segoe UI"/>
              </a:rPr>
              <a:t>​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AE57C-9B63-7CEF-C893-45A78D510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522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42D47-D82F-636E-4264-C02DE64C4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Limitations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36EE52-3C1C-DAA5-DEF8-E60993B6BC9D}"/>
              </a:ext>
            </a:extLst>
          </p:cNvPr>
          <p:cNvSpPr txBox="1"/>
          <p:nvPr/>
        </p:nvSpPr>
        <p:spPr>
          <a:xfrm>
            <a:off x="2083078" y="5314098"/>
            <a:ext cx="6211099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/>
              <a:t>Only DNS queries </a:t>
            </a:r>
            <a:endParaRPr lang="en-US" sz="2000">
              <a:latin typeface="Aptos" panose="020B0004020202020204"/>
              <a:ea typeface="Open Sans"/>
              <a:cs typeface="Open Sans"/>
            </a:endParaRPr>
          </a:p>
          <a:p>
            <a:pPr marL="285750" indent="-285750">
              <a:buFont typeface="Arial"/>
              <a:buChar char="•"/>
            </a:pPr>
            <a:r>
              <a:rPr lang="nl-NL" sz="2000" err="1">
                <a:latin typeface="Aptos"/>
                <a:ea typeface="Open Sans"/>
                <a:cs typeface="Open Sans"/>
              </a:rPr>
              <a:t>Investigation</a:t>
            </a:r>
            <a:r>
              <a:rPr lang="nl-NL" sz="2000">
                <a:latin typeface="Aptos"/>
                <a:ea typeface="Open Sans"/>
                <a:cs typeface="Open Sans"/>
              </a:rPr>
              <a:t> </a:t>
            </a:r>
            <a:r>
              <a:rPr lang="nl-NL" sz="2000" err="1">
                <a:latin typeface="Aptos"/>
                <a:ea typeface="Open Sans"/>
                <a:cs typeface="Open Sans"/>
              </a:rPr>
              <a:t>based</a:t>
            </a:r>
            <a:r>
              <a:rPr lang="nl-NL" sz="2000">
                <a:latin typeface="Aptos"/>
                <a:ea typeface="Open Sans"/>
                <a:cs typeface="Open Sans"/>
              </a:rPr>
              <a:t> </a:t>
            </a:r>
            <a:r>
              <a:rPr lang="nl-NL" sz="2000" err="1">
                <a:latin typeface="Aptos"/>
                <a:ea typeface="Open Sans"/>
                <a:cs typeface="Open Sans"/>
              </a:rPr>
              <a:t>only</a:t>
            </a:r>
            <a:r>
              <a:rPr lang="nl-NL" sz="2000">
                <a:latin typeface="Aptos"/>
                <a:ea typeface="Open Sans"/>
                <a:cs typeface="Open Sans"/>
              </a:rPr>
              <a:t> DNS </a:t>
            </a:r>
            <a:r>
              <a:rPr lang="nl-NL" sz="2000" err="1">
                <a:latin typeface="Aptos"/>
                <a:ea typeface="Open Sans"/>
                <a:cs typeface="Open Sans"/>
              </a:rPr>
              <a:t>quries</a:t>
            </a:r>
            <a:endParaRPr lang="nl-NL" sz="2000">
              <a:latin typeface="Aptos"/>
              <a:ea typeface="Open Sans"/>
              <a:cs typeface="Open Sans"/>
            </a:endParaRPr>
          </a:p>
          <a:p>
            <a:pPr marL="285750" indent="-285750">
              <a:buFont typeface="Arial"/>
              <a:buChar char="•"/>
            </a:pPr>
            <a:r>
              <a:rPr lang="nl-NL" sz="2000">
                <a:latin typeface="Aptos"/>
                <a:ea typeface="Open Sans"/>
                <a:cs typeface="Open Sans"/>
              </a:rPr>
              <a:t>Unique DNS data </a:t>
            </a:r>
            <a:r>
              <a:rPr lang="nl-NL" sz="2000" err="1">
                <a:latin typeface="Aptos"/>
                <a:ea typeface="Open Sans"/>
                <a:cs typeface="Open Sans"/>
              </a:rPr>
              <a:t>to</a:t>
            </a:r>
            <a:r>
              <a:rPr lang="nl-NL" sz="2000">
                <a:latin typeface="Aptos"/>
                <a:ea typeface="Open Sans"/>
                <a:cs typeface="Open Sans"/>
              </a:rPr>
              <a:t> </a:t>
            </a:r>
            <a:r>
              <a:rPr lang="nl-NL" sz="2000" err="1">
                <a:latin typeface="Aptos"/>
                <a:ea typeface="Open Sans"/>
                <a:cs typeface="Open Sans"/>
              </a:rPr>
              <a:t>operation</a:t>
            </a:r>
            <a:r>
              <a:rPr lang="nl-NL" sz="2000">
                <a:latin typeface="Aptos"/>
                <a:ea typeface="Open Sans"/>
                <a:cs typeface="Open Sans"/>
              </a:rPr>
              <a:t> of .nl </a:t>
            </a:r>
            <a:r>
              <a:rPr lang="nl-NL" sz="2000" err="1">
                <a:latin typeface="Aptos"/>
                <a:ea typeface="Open Sans"/>
                <a:cs typeface="Open Sans"/>
              </a:rPr>
              <a:t>ccTLD</a:t>
            </a:r>
          </a:p>
          <a:p>
            <a:pPr marL="285750" indent="-285750">
              <a:buFont typeface="Arial"/>
              <a:buChar char="•"/>
            </a:pPr>
            <a:r>
              <a:rPr lang="nl-NL" sz="2000">
                <a:latin typeface="Aptos"/>
                <a:ea typeface="Open Sans"/>
                <a:cs typeface="Open Sans"/>
              </a:rPr>
              <a:t>Hard </a:t>
            </a:r>
            <a:r>
              <a:rPr lang="nl-NL" sz="2000" err="1">
                <a:latin typeface="Aptos"/>
                <a:ea typeface="Open Sans"/>
                <a:cs typeface="Open Sans"/>
              </a:rPr>
              <a:t>to</a:t>
            </a:r>
            <a:r>
              <a:rPr lang="nl-NL" sz="2000">
                <a:latin typeface="Aptos"/>
                <a:ea typeface="Open Sans"/>
                <a:cs typeface="Open Sans"/>
              </a:rPr>
              <a:t> </a:t>
            </a:r>
            <a:r>
              <a:rPr lang="nl-NL" sz="2000" err="1">
                <a:latin typeface="Aptos"/>
                <a:ea typeface="Open Sans"/>
                <a:cs typeface="Open Sans"/>
              </a:rPr>
              <a:t>validate</a:t>
            </a:r>
            <a:r>
              <a:rPr lang="nl-NL" sz="2000">
                <a:latin typeface="Aptos"/>
                <a:ea typeface="Open Sans"/>
                <a:cs typeface="Open Sans"/>
              </a:rPr>
              <a:t> </a:t>
            </a:r>
            <a:r>
              <a:rPr lang="nl-NL" sz="2000" err="1">
                <a:latin typeface="Aptos"/>
                <a:ea typeface="Open Sans"/>
                <a:cs typeface="Open Sans"/>
              </a:rPr>
              <a:t>our</a:t>
            </a:r>
            <a:r>
              <a:rPr lang="nl-NL" sz="2000">
                <a:latin typeface="Aptos"/>
                <a:ea typeface="Open Sans"/>
                <a:cs typeface="Open Sans"/>
              </a:rPr>
              <a:t> </a:t>
            </a:r>
            <a:r>
              <a:rPr lang="nl-NL" sz="2000" err="1">
                <a:latin typeface="Aptos"/>
                <a:ea typeface="Open Sans"/>
                <a:cs typeface="Open Sans"/>
              </a:rPr>
              <a:t>results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988F39-ACE8-D611-0A77-574A93E11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11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4EE91C-A97D-45BF-C2C3-5BC5CB1E70AF}"/>
              </a:ext>
            </a:extLst>
          </p:cNvPr>
          <p:cNvSpPr txBox="1"/>
          <p:nvPr/>
        </p:nvSpPr>
        <p:spPr>
          <a:xfrm>
            <a:off x="1980649" y="1716483"/>
            <a:ext cx="6411636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900"/>
              </a:spcBef>
            </a:pPr>
            <a:r>
              <a:rPr lang="nl-NL" sz="2000">
                <a:latin typeface="Aptos"/>
                <a:ea typeface="Open Sans"/>
                <a:cs typeface="Open Sans"/>
              </a:rPr>
              <a:t>QNAME </a:t>
            </a:r>
            <a:r>
              <a:rPr lang="nl-NL" sz="2000" err="1">
                <a:latin typeface="Aptos"/>
                <a:ea typeface="Open Sans"/>
                <a:cs typeface="Open Sans"/>
              </a:rPr>
              <a:t>Minimization</a:t>
            </a:r>
            <a:endParaRPr lang="nl-NL" sz="2000">
              <a:latin typeface="Aptos"/>
              <a:ea typeface="Open Sans"/>
              <a:cs typeface="Open Sans"/>
            </a:endParaRPr>
          </a:p>
          <a:p>
            <a:pPr marL="647700" lvl="1" indent="-323850">
              <a:spcBef>
                <a:spcPts val="600"/>
              </a:spcBef>
              <a:buFont typeface="Arial"/>
              <a:buChar char="•"/>
            </a:pPr>
            <a:r>
              <a:rPr lang="nl-NL" sz="2000" err="1">
                <a:latin typeface="Aptos"/>
                <a:ea typeface="Open Sans"/>
                <a:cs typeface="Open Sans"/>
              </a:rPr>
              <a:t>Enabled</a:t>
            </a:r>
            <a:r>
              <a:rPr lang="nl-NL" sz="2000">
                <a:latin typeface="Aptos"/>
                <a:ea typeface="Open Sans"/>
                <a:cs typeface="Open Sans"/>
              </a:rPr>
              <a:t> on DNS </a:t>
            </a:r>
            <a:r>
              <a:rPr lang="nl-NL" sz="2000" err="1">
                <a:latin typeface="Aptos"/>
                <a:ea typeface="Open Sans"/>
                <a:cs typeface="Open Sans"/>
              </a:rPr>
              <a:t>resolvers</a:t>
            </a:r>
            <a:r>
              <a:rPr lang="nl-NL" sz="2000">
                <a:latin typeface="Aptos"/>
                <a:ea typeface="Open Sans"/>
                <a:cs typeface="Open Sans"/>
              </a:rPr>
              <a:t> </a:t>
            </a:r>
            <a:r>
              <a:rPr lang="nl-NL" sz="2000" err="1">
                <a:latin typeface="Aptos"/>
                <a:ea typeface="Open Sans"/>
                <a:cs typeface="Open Sans"/>
              </a:rPr>
              <a:t>for</a:t>
            </a:r>
            <a:r>
              <a:rPr lang="nl-NL" sz="2000">
                <a:latin typeface="Aptos"/>
                <a:ea typeface="Open Sans"/>
                <a:cs typeface="Open Sans"/>
              </a:rPr>
              <a:t> privacy </a:t>
            </a:r>
            <a:r>
              <a:rPr lang="nl-NL" sz="2000" err="1">
                <a:latin typeface="Aptos"/>
                <a:ea typeface="Open Sans"/>
                <a:cs typeface="Open Sans"/>
              </a:rPr>
              <a:t>and</a:t>
            </a:r>
            <a:r>
              <a:rPr lang="nl-NL" sz="2000">
                <a:latin typeface="Aptos"/>
                <a:ea typeface="Open Sans"/>
                <a:cs typeface="Open Sans"/>
              </a:rPr>
              <a:t> security</a:t>
            </a:r>
          </a:p>
          <a:p>
            <a:pPr marL="647700" lvl="1" indent="-323850">
              <a:spcBef>
                <a:spcPts val="600"/>
              </a:spcBef>
              <a:buFont typeface="Arial"/>
              <a:buChar char="•"/>
            </a:pPr>
            <a:r>
              <a:rPr lang="nl-NL" sz="2000" err="1">
                <a:latin typeface="Aptos"/>
                <a:ea typeface="Open Sans"/>
                <a:cs typeface="Open Sans"/>
              </a:rPr>
              <a:t>Minimizes</a:t>
            </a:r>
            <a:r>
              <a:rPr lang="nl-NL" sz="2000">
                <a:latin typeface="Aptos"/>
                <a:ea typeface="Open Sans"/>
                <a:cs typeface="Open Sans"/>
              </a:rPr>
              <a:t> </a:t>
            </a:r>
            <a:r>
              <a:rPr lang="nl-NL" sz="2000" err="1">
                <a:latin typeface="Aptos"/>
                <a:ea typeface="Open Sans"/>
                <a:cs typeface="Open Sans"/>
              </a:rPr>
              <a:t>amount</a:t>
            </a:r>
            <a:r>
              <a:rPr lang="nl-NL" sz="2000">
                <a:latin typeface="Aptos"/>
                <a:ea typeface="Open Sans"/>
                <a:cs typeface="Open Sans"/>
              </a:rPr>
              <a:t> of information </a:t>
            </a:r>
            <a:r>
              <a:rPr lang="nl-NL" sz="2000" err="1">
                <a:latin typeface="Aptos"/>
                <a:ea typeface="Open Sans"/>
                <a:cs typeface="Open Sans"/>
              </a:rPr>
              <a:t>leaked</a:t>
            </a:r>
            <a:endParaRPr lang="nl-NL" sz="2000">
              <a:latin typeface="Aptos"/>
              <a:ea typeface="Open Sans"/>
              <a:cs typeface="Open Sans"/>
            </a:endParaRPr>
          </a:p>
        </p:txBody>
      </p:sp>
      <p:pic>
        <p:nvPicPr>
          <p:cNvPr id="7" name="Picture 6" descr="Afbeelding met tekst, diagram, Technische tekening, Plan&#10;&#10;Automatisch gegenereerde beschrijving">
            <a:extLst>
              <a:ext uri="{FF2B5EF4-FFF2-40B4-BE49-F238E27FC236}">
                <a16:creationId xmlns:a16="http://schemas.microsoft.com/office/drawing/2014/main" id="{BCB467D5-9841-8BAE-E075-E4AB90787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6431" y="3006080"/>
            <a:ext cx="6724781" cy="165812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711A9EA-8331-B08C-619E-DDDBD35DB3E3}"/>
              </a:ext>
            </a:extLst>
          </p:cNvPr>
          <p:cNvSpPr txBox="1"/>
          <p:nvPr/>
        </p:nvSpPr>
        <p:spPr>
          <a:xfrm>
            <a:off x="2086136" y="4666365"/>
            <a:ext cx="789776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>
                <a:ea typeface="+mn-lt"/>
                <a:cs typeface="+mn-lt"/>
                <a:hlinkClick r:id="rId3"/>
              </a:rPr>
              <a:t>https://www.sidnlabs.nl/en/news-and-blogs/taking-another-look-at-query-name-minimization-in-the-dns</a:t>
            </a: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1673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42D47-D82F-636E-4264-C02DE64C4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Measurements on .</a:t>
            </a:r>
            <a:r>
              <a:rPr lang="en-GB" sz="4000" err="1">
                <a:solidFill>
                  <a:srgbClr val="FFFFFF"/>
                </a:solidFill>
              </a:rPr>
              <a:t>nl</a:t>
            </a:r>
            <a:r>
              <a:rPr lang="en-GB" sz="4000">
                <a:solidFill>
                  <a:srgbClr val="FFFFFF"/>
                </a:solidFill>
              </a:rPr>
              <a:t> traffic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D1B810-0DF4-9527-5739-99251E8E0B42}"/>
              </a:ext>
            </a:extLst>
          </p:cNvPr>
          <p:cNvSpPr txBox="1"/>
          <p:nvPr/>
        </p:nvSpPr>
        <p:spPr>
          <a:xfrm>
            <a:off x="2220951" y="2418080"/>
            <a:ext cx="3664291" cy="31700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/>
              <a:t>DNS </a:t>
            </a:r>
            <a:r>
              <a:rPr lang="en-GB" sz="2000" err="1"/>
              <a:t>Tunneling</a:t>
            </a:r>
            <a:r>
              <a:rPr lang="en-GB" sz="2000"/>
              <a:t> Measurements</a:t>
            </a:r>
          </a:p>
          <a:p>
            <a:pPr marL="285750" indent="-285750">
              <a:buFont typeface="Arial"/>
              <a:buChar char="•"/>
            </a:pPr>
            <a:r>
              <a:rPr lang="en-GB" sz="2000"/>
              <a:t>Over several months </a:t>
            </a:r>
          </a:p>
          <a:p>
            <a:pPr marL="285750" indent="-285750">
              <a:buFont typeface="Arial"/>
              <a:buChar char="•"/>
            </a:pPr>
            <a:r>
              <a:rPr lang="en-GB" sz="2000"/>
              <a:t>Over a specific date</a:t>
            </a:r>
          </a:p>
          <a:p>
            <a:pPr marL="285750" indent="-285750">
              <a:buFont typeface="Arial"/>
              <a:buChar char="•"/>
            </a:pPr>
            <a:r>
              <a:rPr lang="en-GB" sz="2000"/>
              <a:t>Over a single domain name</a:t>
            </a:r>
          </a:p>
          <a:p>
            <a:endParaRPr lang="en-GB" sz="2000"/>
          </a:p>
          <a:p>
            <a:pPr>
              <a:buFont typeface="Arial"/>
            </a:pPr>
            <a:r>
              <a:rPr lang="en-GB" sz="2000"/>
              <a:t>Attributes</a:t>
            </a:r>
          </a:p>
          <a:p>
            <a:pPr marL="285750" indent="-285750">
              <a:buFont typeface="Arial"/>
              <a:buChar char="•"/>
            </a:pPr>
            <a:r>
              <a:rPr lang="en-GB" sz="2000"/>
              <a:t>Frequency by origin country</a:t>
            </a:r>
          </a:p>
          <a:p>
            <a:pPr marL="285750" indent="-285750">
              <a:buFont typeface="Arial"/>
              <a:buChar char="•"/>
            </a:pPr>
            <a:r>
              <a:rPr lang="en-GB" sz="2000"/>
              <a:t>RR of DNS queries</a:t>
            </a:r>
          </a:p>
          <a:p>
            <a:pPr marL="285750" indent="-285750">
              <a:buFont typeface="Arial"/>
              <a:buChar char="•"/>
            </a:pPr>
            <a:r>
              <a:rPr lang="en-GB" sz="2000"/>
              <a:t>Unique IP addresses</a:t>
            </a:r>
          </a:p>
          <a:p>
            <a:pPr marL="285750" indent="-285750">
              <a:buFont typeface="Arial"/>
              <a:buChar char="•"/>
            </a:pPr>
            <a:r>
              <a:rPr lang="en-GB" sz="2000"/>
              <a:t>Number of DNS queries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C6C7BF-DCAF-E064-BE0B-71A9FB4D7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12</a:t>
            </a:fld>
            <a:endParaRPr lang="en-GB"/>
          </a:p>
        </p:txBody>
      </p:sp>
      <p:pic>
        <p:nvPicPr>
          <p:cNvPr id="3" name="Picture 2" descr="A colorful pie chart and graph">
            <a:extLst>
              <a:ext uri="{FF2B5EF4-FFF2-40B4-BE49-F238E27FC236}">
                <a16:creationId xmlns:a16="http://schemas.microsoft.com/office/drawing/2014/main" id="{FCDC7DD6-EABA-7BD0-FF45-3C5AC79101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2879" r="450" b="12374"/>
          <a:stretch/>
        </p:blipFill>
        <p:spPr>
          <a:xfrm>
            <a:off x="6640551" y="2626113"/>
            <a:ext cx="4105552" cy="275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077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42D47-D82F-636E-4264-C02DE64C4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Measurements on several months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C6C7BF-DCAF-E064-BE0B-71A9FB4D7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13</a:t>
            </a:fld>
            <a:endParaRPr lang="en-GB"/>
          </a:p>
        </p:txBody>
      </p:sp>
      <p:pic>
        <p:nvPicPr>
          <p:cNvPr id="3" name="Picture 2" descr="Afbeelding met tekst, schermopname, diagram, Perceel&#10;&#10;Automatisch gegenereerde beschrijving">
            <a:extLst>
              <a:ext uri="{FF2B5EF4-FFF2-40B4-BE49-F238E27FC236}">
                <a16:creationId xmlns:a16="http://schemas.microsoft.com/office/drawing/2014/main" id="{744CB0B0-D455-B9A1-8652-AA600B3E56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310" y="2162305"/>
            <a:ext cx="4964612" cy="3472841"/>
          </a:xfrm>
          <a:prstGeom prst="rect">
            <a:avLst/>
          </a:prstGeom>
        </p:spPr>
      </p:pic>
      <p:pic>
        <p:nvPicPr>
          <p:cNvPr id="6" name="Picture 5" descr="Afbeelding met tekst, schermopname, Perceel, diagram&#10;&#10;Automatisch gegenereerde beschrijving">
            <a:extLst>
              <a:ext uri="{FF2B5EF4-FFF2-40B4-BE49-F238E27FC236}">
                <a16:creationId xmlns:a16="http://schemas.microsoft.com/office/drawing/2014/main" id="{7E3C1176-BA31-3125-8623-56DA3F66D8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3217" y="2157542"/>
            <a:ext cx="5298770" cy="3482366"/>
          </a:xfrm>
          <a:prstGeom prst="rect">
            <a:avLst/>
          </a:prstGeom>
        </p:spPr>
      </p:pic>
      <p:sp>
        <p:nvSpPr>
          <p:cNvPr id="7" name="Tekstvak 11">
            <a:extLst>
              <a:ext uri="{FF2B5EF4-FFF2-40B4-BE49-F238E27FC236}">
                <a16:creationId xmlns:a16="http://schemas.microsoft.com/office/drawing/2014/main" id="{33CF8BA2-1745-C54A-6C25-64002567E2EA}"/>
              </a:ext>
            </a:extLst>
          </p:cNvPr>
          <p:cNvSpPr txBox="1"/>
          <p:nvPr/>
        </p:nvSpPr>
        <p:spPr>
          <a:xfrm>
            <a:off x="2081143" y="5769912"/>
            <a:ext cx="1421606" cy="276999"/>
          </a:xfrm>
          <a:prstGeom prst="rect">
            <a:avLst/>
          </a:prstGeom>
          <a:noFill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lvl="0">
              <a:defRPr lang="nl-NL"/>
            </a:defPPr>
            <a:lvl1pPr marL="0" lvl="1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4251" lvl="2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8502" lvl="3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2753" lvl="4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7004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1254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5505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9756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4007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>
                <a:ea typeface="Open Sans"/>
                <a:cs typeface="Open Sans"/>
              </a:rPr>
              <a:t>TOTAL DATA</a:t>
            </a:r>
            <a:endParaRPr lang="nl-NL" sz="1800" err="1"/>
          </a:p>
        </p:txBody>
      </p:sp>
      <p:sp>
        <p:nvSpPr>
          <p:cNvPr id="9" name="Tekstvak 2">
            <a:extLst>
              <a:ext uri="{FF2B5EF4-FFF2-40B4-BE49-F238E27FC236}">
                <a16:creationId xmlns:a16="http://schemas.microsoft.com/office/drawing/2014/main" id="{923934DA-C80B-D173-B3A5-8BBB082D7ED1}"/>
              </a:ext>
            </a:extLst>
          </p:cNvPr>
          <p:cNvSpPr txBox="1"/>
          <p:nvPr/>
        </p:nvSpPr>
        <p:spPr>
          <a:xfrm>
            <a:off x="8109063" y="5768675"/>
            <a:ext cx="1736907" cy="276999"/>
          </a:xfrm>
          <a:prstGeom prst="rect">
            <a:avLst/>
          </a:prstGeom>
          <a:noFill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lvl="0">
              <a:defRPr lang="nl-NL"/>
            </a:defPPr>
            <a:lvl1pPr marL="0" lvl="1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4251" lvl="2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8502" lvl="3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2753" lvl="4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7004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1254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5505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9756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4007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>
                <a:ea typeface="Open Sans"/>
                <a:cs typeface="Open Sans"/>
              </a:rPr>
              <a:t>FILTERED DATA</a:t>
            </a:r>
            <a:endParaRPr lang="nl-NL" sz="1800" err="1"/>
          </a:p>
        </p:txBody>
      </p:sp>
    </p:spTree>
    <p:extLst>
      <p:ext uri="{BB962C8B-B14F-4D97-AF65-F5344CB8AC3E}">
        <p14:creationId xmlns:p14="http://schemas.microsoft.com/office/powerpoint/2010/main" val="3223230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42D47-D82F-636E-4264-C02DE64C4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Conclusion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D1B810-0DF4-9527-5739-99251E8E0B42}"/>
              </a:ext>
            </a:extLst>
          </p:cNvPr>
          <p:cNvSpPr txBox="1"/>
          <p:nvPr/>
        </p:nvSpPr>
        <p:spPr>
          <a:xfrm>
            <a:off x="854276" y="2021840"/>
            <a:ext cx="9116025" cy="3653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23850" indent="-323850">
              <a:lnSpc>
                <a:spcPct val="150000"/>
              </a:lnSpc>
              <a:spcBef>
                <a:spcPts val="900"/>
              </a:spcBef>
              <a:buFont typeface="Arial"/>
              <a:buChar char="•"/>
            </a:pPr>
            <a:r>
              <a:rPr lang="nl-NL" dirty="0">
                <a:ea typeface="+mn-lt"/>
                <a:cs typeface="+mn-lt"/>
              </a:rPr>
              <a:t>DNS </a:t>
            </a:r>
            <a:r>
              <a:rPr lang="nl-NL" dirty="0" err="1">
                <a:ea typeface="+mn-lt"/>
                <a:cs typeface="+mn-lt"/>
              </a:rPr>
              <a:t>Tunneling</a:t>
            </a:r>
            <a:r>
              <a:rPr lang="nl-NL" dirty="0">
                <a:ea typeface="+mn-lt"/>
                <a:cs typeface="+mn-lt"/>
              </a:rPr>
              <a:t> is </a:t>
            </a:r>
            <a:r>
              <a:rPr lang="nl-NL" dirty="0" err="1">
                <a:ea typeface="+mn-lt"/>
                <a:cs typeface="+mn-lt"/>
              </a:rPr>
              <a:t>being</a:t>
            </a:r>
            <a:r>
              <a:rPr lang="nl-NL" dirty="0">
                <a:ea typeface="+mn-lt"/>
                <a:cs typeface="+mn-lt"/>
              </a:rPr>
              <a:t> </a:t>
            </a:r>
            <a:r>
              <a:rPr lang="nl-NL" dirty="0" err="1">
                <a:ea typeface="+mn-lt"/>
                <a:cs typeface="+mn-lt"/>
              </a:rPr>
              <a:t>used</a:t>
            </a:r>
            <a:r>
              <a:rPr lang="nl-NL" dirty="0">
                <a:ea typeface="+mn-lt"/>
                <a:cs typeface="+mn-lt"/>
              </a:rPr>
              <a:t> in </a:t>
            </a:r>
            <a:r>
              <a:rPr lang="nl-NL" dirty="0" err="1">
                <a:ea typeface="+mn-lt"/>
                <a:cs typeface="+mn-lt"/>
              </a:rPr>
              <a:t>the</a:t>
            </a:r>
            <a:r>
              <a:rPr lang="nl-NL" dirty="0">
                <a:ea typeface="+mn-lt"/>
                <a:cs typeface="+mn-lt"/>
              </a:rPr>
              <a:t> wild </a:t>
            </a:r>
            <a:r>
              <a:rPr lang="nl-NL" dirty="0" err="1">
                <a:ea typeface="+mn-lt"/>
                <a:cs typeface="+mn-lt"/>
              </a:rPr>
              <a:t>and</a:t>
            </a:r>
            <a:r>
              <a:rPr lang="nl-NL" dirty="0">
                <a:ea typeface="+mn-lt"/>
                <a:cs typeface="+mn-lt"/>
              </a:rPr>
              <a:t> </a:t>
            </a:r>
            <a:r>
              <a:rPr lang="nl-NL" dirty="0" err="1">
                <a:ea typeface="+mn-lt"/>
                <a:cs typeface="+mn-lt"/>
              </a:rPr>
              <a:t>can</a:t>
            </a:r>
            <a:r>
              <a:rPr lang="nl-NL" dirty="0">
                <a:ea typeface="+mn-lt"/>
                <a:cs typeface="+mn-lt"/>
              </a:rPr>
              <a:t> </a:t>
            </a:r>
            <a:r>
              <a:rPr lang="nl-NL" dirty="0" err="1">
                <a:ea typeface="+mn-lt"/>
                <a:cs typeface="+mn-lt"/>
              </a:rPr>
              <a:t>be</a:t>
            </a:r>
            <a:r>
              <a:rPr lang="nl-NL" dirty="0">
                <a:ea typeface="+mn-lt"/>
                <a:cs typeface="+mn-lt"/>
              </a:rPr>
              <a:t> </a:t>
            </a:r>
            <a:r>
              <a:rPr lang="nl-NL" dirty="0" err="1">
                <a:ea typeface="+mn-lt"/>
                <a:cs typeface="+mn-lt"/>
              </a:rPr>
              <a:t>detected</a:t>
            </a:r>
            <a:r>
              <a:rPr lang="nl-NL" dirty="0">
                <a:ea typeface="+mn-lt"/>
                <a:cs typeface="+mn-lt"/>
              </a:rPr>
              <a:t> in </a:t>
            </a:r>
            <a:r>
              <a:rPr lang="nl-NL" dirty="0" err="1">
                <a:ea typeface="+mn-lt"/>
                <a:cs typeface="+mn-lt"/>
              </a:rPr>
              <a:t>ccTLD</a:t>
            </a:r>
            <a:r>
              <a:rPr lang="nl-NL" dirty="0">
                <a:ea typeface="+mn-lt"/>
                <a:cs typeface="+mn-lt"/>
              </a:rPr>
              <a:t> traffic</a:t>
            </a:r>
            <a:endParaRPr lang="en-US" dirty="0">
              <a:ea typeface="+mn-lt"/>
              <a:cs typeface="+mn-lt"/>
            </a:endParaRPr>
          </a:p>
          <a:p>
            <a:pPr marL="323850" indent="-323850">
              <a:lnSpc>
                <a:spcPct val="150000"/>
              </a:lnSpc>
              <a:spcBef>
                <a:spcPts val="900"/>
              </a:spcBef>
              <a:buFont typeface="Arial"/>
              <a:buChar char="•"/>
            </a:pPr>
            <a:r>
              <a:rPr lang="nl-NL" dirty="0">
                <a:latin typeface="Aptos"/>
                <a:ea typeface="Open Sans"/>
                <a:cs typeface="Open Sans"/>
              </a:rPr>
              <a:t>DNS query features like high </a:t>
            </a:r>
            <a:r>
              <a:rPr lang="nl-NL" dirty="0" err="1">
                <a:latin typeface="Aptos"/>
                <a:ea typeface="Open Sans"/>
                <a:cs typeface="Open Sans"/>
              </a:rPr>
              <a:t>entropy</a:t>
            </a:r>
            <a:r>
              <a:rPr lang="nl-NL" dirty="0">
                <a:latin typeface="Aptos"/>
                <a:ea typeface="Open Sans"/>
                <a:cs typeface="Open Sans"/>
              </a:rPr>
              <a:t>, </a:t>
            </a:r>
            <a:r>
              <a:rPr lang="nl-NL" dirty="0" err="1">
                <a:latin typeface="Aptos"/>
                <a:ea typeface="Open Sans"/>
                <a:cs typeface="Open Sans"/>
              </a:rPr>
              <a:t>encoded</a:t>
            </a:r>
            <a:r>
              <a:rPr lang="nl-NL" dirty="0">
                <a:latin typeface="Aptos"/>
                <a:ea typeface="Open Sans"/>
                <a:cs typeface="Open Sans"/>
              </a:rPr>
              <a:t> types, </a:t>
            </a:r>
            <a:r>
              <a:rPr lang="nl-NL" dirty="0" err="1">
                <a:latin typeface="Aptos"/>
                <a:ea typeface="Open Sans"/>
                <a:cs typeface="Open Sans"/>
              </a:rPr>
              <a:t>Uncommon</a:t>
            </a:r>
            <a:r>
              <a:rPr lang="nl-NL" dirty="0">
                <a:latin typeface="Aptos"/>
                <a:ea typeface="Open Sans"/>
                <a:cs typeface="Open Sans"/>
              </a:rPr>
              <a:t> RR, </a:t>
            </a:r>
            <a:r>
              <a:rPr lang="nl-NL" dirty="0" err="1">
                <a:latin typeface="Aptos"/>
                <a:ea typeface="Open Sans"/>
                <a:cs typeface="Open Sans"/>
              </a:rPr>
              <a:t>and</a:t>
            </a:r>
            <a:r>
              <a:rPr lang="nl-NL" dirty="0">
                <a:latin typeface="Aptos"/>
                <a:ea typeface="Open Sans"/>
                <a:cs typeface="Open Sans"/>
              </a:rPr>
              <a:t> NXDOMAIN.</a:t>
            </a:r>
          </a:p>
          <a:p>
            <a:pPr marL="323850" indent="-323850">
              <a:lnSpc>
                <a:spcPct val="150000"/>
              </a:lnSpc>
              <a:spcBef>
                <a:spcPts val="900"/>
              </a:spcBef>
              <a:buFont typeface="Arial"/>
              <a:buChar char="•"/>
            </a:pPr>
            <a:r>
              <a:rPr lang="nl-NL" dirty="0" err="1">
                <a:latin typeface="Aptos"/>
                <a:ea typeface="Open Sans"/>
                <a:cs typeface="Open Sans"/>
              </a:rPr>
              <a:t>Highest</a:t>
            </a:r>
            <a:r>
              <a:rPr lang="nl-NL" dirty="0">
                <a:latin typeface="Aptos"/>
                <a:ea typeface="Open Sans"/>
                <a:cs typeface="Open Sans"/>
              </a:rPr>
              <a:t> ratio </a:t>
            </a:r>
            <a:r>
              <a:rPr lang="nl-NL" dirty="0" err="1">
                <a:latin typeface="Aptos"/>
                <a:ea typeface="Open Sans"/>
                <a:cs typeface="Open Sans"/>
              </a:rPr>
              <a:t>observed</a:t>
            </a:r>
            <a:r>
              <a:rPr lang="nl-NL" dirty="0">
                <a:latin typeface="Aptos"/>
                <a:ea typeface="Open Sans"/>
                <a:cs typeface="Open Sans"/>
              </a:rPr>
              <a:t> </a:t>
            </a:r>
            <a:r>
              <a:rPr lang="nl-NL" dirty="0" err="1">
                <a:latin typeface="Aptos"/>
                <a:ea typeface="Open Sans"/>
                <a:cs typeface="Open Sans"/>
              </a:rPr>
              <a:t>from</a:t>
            </a:r>
            <a:r>
              <a:rPr lang="nl-NL" dirty="0">
                <a:latin typeface="Aptos"/>
                <a:ea typeface="Open Sans"/>
                <a:cs typeface="Open Sans"/>
              </a:rPr>
              <a:t> U.S in .nl traffic.</a:t>
            </a:r>
          </a:p>
          <a:p>
            <a:pPr marL="323850" indent="-323850">
              <a:lnSpc>
                <a:spcPct val="150000"/>
              </a:lnSpc>
              <a:spcBef>
                <a:spcPts val="900"/>
              </a:spcBef>
              <a:buFont typeface="Arial"/>
              <a:buChar char="•"/>
            </a:pPr>
            <a:r>
              <a:rPr lang="nl-NL" dirty="0">
                <a:latin typeface="Aptos"/>
                <a:ea typeface="Open Sans"/>
                <a:cs typeface="Open Sans"/>
              </a:rPr>
              <a:t>Russia </a:t>
            </a:r>
            <a:r>
              <a:rPr lang="nl-NL" dirty="0" err="1">
                <a:latin typeface="Aptos"/>
                <a:ea typeface="Open Sans"/>
                <a:cs typeface="Open Sans"/>
              </a:rPr>
              <a:t>included</a:t>
            </a:r>
            <a:r>
              <a:rPr lang="nl-NL" dirty="0">
                <a:latin typeface="Aptos"/>
                <a:ea typeface="Open Sans"/>
                <a:cs typeface="Open Sans"/>
              </a:rPr>
              <a:t>  on </a:t>
            </a:r>
            <a:r>
              <a:rPr lang="nl-NL" dirty="0" err="1">
                <a:latin typeface="Aptos"/>
                <a:ea typeface="Open Sans"/>
                <a:cs typeface="Open Sans"/>
              </a:rPr>
              <a:t>the</a:t>
            </a:r>
            <a:r>
              <a:rPr lang="nl-NL" dirty="0">
                <a:latin typeface="Aptos"/>
                <a:ea typeface="Open Sans"/>
                <a:cs typeface="Open Sans"/>
              </a:rPr>
              <a:t> top 6 ratio in </a:t>
            </a:r>
            <a:r>
              <a:rPr lang="nl-NL" dirty="0" err="1">
                <a:latin typeface="Aptos"/>
                <a:ea typeface="Open Sans"/>
                <a:cs typeface="Open Sans"/>
              </a:rPr>
              <a:t>potential</a:t>
            </a:r>
            <a:r>
              <a:rPr lang="nl-NL" dirty="0">
                <a:latin typeface="Aptos"/>
                <a:ea typeface="Open Sans"/>
                <a:cs typeface="Open Sans"/>
              </a:rPr>
              <a:t> DNS </a:t>
            </a:r>
            <a:r>
              <a:rPr lang="nl-NL" dirty="0" err="1">
                <a:latin typeface="Aptos"/>
                <a:ea typeface="Open Sans"/>
                <a:cs typeface="Open Sans"/>
              </a:rPr>
              <a:t>tunneling</a:t>
            </a:r>
            <a:r>
              <a:rPr lang="nl-NL" dirty="0">
                <a:latin typeface="Aptos"/>
                <a:ea typeface="Open Sans"/>
                <a:cs typeface="Open Sans"/>
              </a:rPr>
              <a:t> </a:t>
            </a:r>
            <a:r>
              <a:rPr lang="nl-NL" dirty="0" err="1">
                <a:latin typeface="Aptos"/>
                <a:ea typeface="Open Sans"/>
                <a:cs typeface="Open Sans"/>
              </a:rPr>
              <a:t>queries</a:t>
            </a:r>
            <a:r>
              <a:rPr lang="nl-NL" dirty="0">
                <a:latin typeface="Aptos"/>
                <a:ea typeface="Open Sans"/>
                <a:cs typeface="Open Sans"/>
              </a:rPr>
              <a:t> in .nl traffic.</a:t>
            </a:r>
            <a:endParaRPr lang="en-US" dirty="0">
              <a:latin typeface="Aptos"/>
              <a:ea typeface="Open Sans"/>
              <a:cs typeface="Open Sans"/>
            </a:endParaRPr>
          </a:p>
          <a:p>
            <a:pPr marL="323850" indent="-323850">
              <a:lnSpc>
                <a:spcPct val="150000"/>
              </a:lnSpc>
              <a:spcBef>
                <a:spcPts val="900"/>
              </a:spcBef>
              <a:buFont typeface="Arial"/>
              <a:buChar char="•"/>
            </a:pPr>
            <a:r>
              <a:rPr lang="nl-NL" dirty="0" err="1">
                <a:latin typeface="Aptos"/>
                <a:ea typeface="Open Sans"/>
                <a:cs typeface="Open Sans"/>
              </a:rPr>
              <a:t>Detection</a:t>
            </a:r>
            <a:r>
              <a:rPr lang="nl-NL" dirty="0">
                <a:latin typeface="Aptos"/>
                <a:ea typeface="Open Sans"/>
                <a:cs typeface="Open Sans"/>
              </a:rPr>
              <a:t> </a:t>
            </a:r>
            <a:r>
              <a:rPr lang="nl-NL" dirty="0" err="1">
                <a:latin typeface="Aptos"/>
                <a:ea typeface="Open Sans"/>
                <a:cs typeface="Open Sans"/>
              </a:rPr>
              <a:t>almost</a:t>
            </a:r>
            <a:r>
              <a:rPr lang="nl-NL" dirty="0">
                <a:latin typeface="Aptos"/>
                <a:ea typeface="Open Sans"/>
                <a:cs typeface="Open Sans"/>
              </a:rPr>
              <a:t> 3000 </a:t>
            </a:r>
            <a:r>
              <a:rPr lang="nl-NL" dirty="0" err="1">
                <a:latin typeface="Aptos"/>
                <a:ea typeface="Open Sans"/>
                <a:cs typeface="Open Sans"/>
              </a:rPr>
              <a:t>unique</a:t>
            </a:r>
            <a:r>
              <a:rPr lang="nl-NL" dirty="0">
                <a:latin typeface="Aptos"/>
                <a:ea typeface="Open Sans"/>
                <a:cs typeface="Open Sans"/>
              </a:rPr>
              <a:t> </a:t>
            </a:r>
            <a:r>
              <a:rPr lang="nl-NL" dirty="0" err="1">
                <a:latin typeface="Aptos"/>
                <a:ea typeface="Open Sans"/>
                <a:cs typeface="Open Sans"/>
              </a:rPr>
              <a:t>domains</a:t>
            </a:r>
            <a:r>
              <a:rPr lang="nl-NL" dirty="0">
                <a:latin typeface="Aptos"/>
                <a:ea typeface="Open Sans"/>
                <a:cs typeface="Open Sans"/>
              </a:rPr>
              <a:t> </a:t>
            </a:r>
            <a:r>
              <a:rPr lang="nl-NL" dirty="0" err="1">
                <a:latin typeface="Aptos"/>
                <a:ea typeface="Open Sans"/>
                <a:cs typeface="Open Sans"/>
              </a:rPr>
              <a:t>remain</a:t>
            </a:r>
            <a:r>
              <a:rPr lang="nl-NL" dirty="0">
                <a:latin typeface="Aptos"/>
                <a:ea typeface="Open Sans"/>
                <a:cs typeface="Open Sans"/>
              </a:rPr>
              <a:t> in a </a:t>
            </a:r>
            <a:r>
              <a:rPr lang="nl-NL" dirty="0" err="1">
                <a:latin typeface="Aptos"/>
                <a:ea typeface="Open Sans"/>
                <a:cs typeface="Open Sans"/>
              </a:rPr>
              <a:t>specific</a:t>
            </a:r>
            <a:r>
              <a:rPr lang="nl-NL" dirty="0">
                <a:latin typeface="Aptos"/>
                <a:ea typeface="Open Sans"/>
                <a:cs typeface="Open Sans"/>
              </a:rPr>
              <a:t> </a:t>
            </a:r>
            <a:r>
              <a:rPr lang="nl-NL" dirty="0" err="1">
                <a:latin typeface="Aptos"/>
                <a:ea typeface="Open Sans"/>
                <a:cs typeface="Open Sans"/>
              </a:rPr>
              <a:t>day</a:t>
            </a:r>
            <a:r>
              <a:rPr lang="nl-NL" dirty="0">
                <a:latin typeface="Aptos"/>
                <a:ea typeface="Open Sans"/>
                <a:cs typeface="Open Sans"/>
              </a:rPr>
              <a:t>.</a:t>
            </a:r>
          </a:p>
          <a:p>
            <a:pPr marL="323850" indent="-323850">
              <a:lnSpc>
                <a:spcPct val="150000"/>
              </a:lnSpc>
              <a:spcBef>
                <a:spcPts val="900"/>
              </a:spcBef>
              <a:buFont typeface="Arial"/>
              <a:buChar char="•"/>
            </a:pPr>
            <a:r>
              <a:rPr lang="nl-NL" dirty="0">
                <a:latin typeface="Aptos"/>
                <a:ea typeface="Open Sans"/>
                <a:cs typeface="Open Sans"/>
              </a:rPr>
              <a:t>Universal </a:t>
            </a:r>
            <a:r>
              <a:rPr lang="nl-NL" dirty="0" err="1">
                <a:latin typeface="Aptos"/>
                <a:ea typeface="Open Sans"/>
                <a:cs typeface="Open Sans"/>
              </a:rPr>
              <a:t>detection</a:t>
            </a:r>
            <a:r>
              <a:rPr lang="nl-NL" dirty="0">
                <a:latin typeface="Aptos"/>
                <a:ea typeface="Open Sans"/>
                <a:cs typeface="Open Sans"/>
              </a:rPr>
              <a:t> </a:t>
            </a:r>
            <a:r>
              <a:rPr lang="nl-NL" dirty="0" err="1">
                <a:latin typeface="Aptos"/>
                <a:ea typeface="Open Sans"/>
                <a:cs typeface="Open Sans"/>
              </a:rPr>
              <a:t>techniques</a:t>
            </a:r>
            <a:r>
              <a:rPr lang="nl-NL" dirty="0">
                <a:latin typeface="Aptos"/>
                <a:ea typeface="Open Sans"/>
                <a:cs typeface="Open Sans"/>
              </a:rPr>
              <a:t> </a:t>
            </a:r>
            <a:r>
              <a:rPr lang="nl-NL" dirty="0" err="1">
                <a:latin typeface="Aptos"/>
                <a:ea typeface="Open Sans"/>
                <a:cs typeface="Open Sans"/>
              </a:rPr>
              <a:t>apply</a:t>
            </a:r>
            <a:r>
              <a:rPr lang="nl-NL" dirty="0">
                <a:latin typeface="Aptos"/>
                <a:ea typeface="Open Sans"/>
                <a:cs typeface="Open Sans"/>
              </a:rPr>
              <a:t> in </a:t>
            </a:r>
            <a:r>
              <a:rPr lang="nl-NL" dirty="0" err="1">
                <a:latin typeface="Aptos"/>
                <a:ea typeface="Open Sans"/>
                <a:cs typeface="Open Sans"/>
              </a:rPr>
              <a:t>all</a:t>
            </a:r>
            <a:r>
              <a:rPr lang="nl-NL" dirty="0">
                <a:latin typeface="Aptos"/>
                <a:ea typeface="Open Sans"/>
                <a:cs typeface="Open Sans"/>
              </a:rPr>
              <a:t> DNS </a:t>
            </a:r>
            <a:r>
              <a:rPr lang="nl-NL" dirty="0" err="1">
                <a:latin typeface="Aptos"/>
                <a:ea typeface="Open Sans"/>
                <a:cs typeface="Open Sans"/>
              </a:rPr>
              <a:t>hierarchy</a:t>
            </a:r>
            <a:r>
              <a:rPr lang="nl-NL" dirty="0">
                <a:latin typeface="Aptos"/>
                <a:ea typeface="Open Sans"/>
                <a:cs typeface="Open Sans"/>
              </a:rPr>
              <a:t>.</a:t>
            </a:r>
          </a:p>
          <a:p>
            <a:pPr marL="323850" indent="-323850">
              <a:lnSpc>
                <a:spcPct val="150000"/>
              </a:lnSpc>
              <a:spcBef>
                <a:spcPts val="900"/>
              </a:spcBef>
              <a:buFont typeface="Arial"/>
              <a:buChar char="•"/>
            </a:pPr>
            <a:r>
              <a:rPr lang="nl-NL" dirty="0">
                <a:ea typeface="Open Sans"/>
                <a:cs typeface="Open Sans"/>
              </a:rPr>
              <a:t>Common </a:t>
            </a:r>
            <a:r>
              <a:rPr lang="nl-NL" dirty="0" err="1">
                <a:ea typeface="Open Sans"/>
                <a:cs typeface="Open Sans"/>
              </a:rPr>
              <a:t>usage</a:t>
            </a:r>
            <a:r>
              <a:rPr lang="nl-NL" dirty="0">
                <a:ea typeface="Open Sans"/>
                <a:cs typeface="Open Sans"/>
              </a:rPr>
              <a:t> of DNS </a:t>
            </a:r>
            <a:r>
              <a:rPr lang="nl-NL" dirty="0" err="1">
                <a:ea typeface="Open Sans"/>
                <a:cs typeface="Open Sans"/>
              </a:rPr>
              <a:t>tunneling</a:t>
            </a:r>
            <a:r>
              <a:rPr lang="nl-NL" dirty="0">
                <a:ea typeface="Open Sans"/>
                <a:cs typeface="Open Sans"/>
              </a:rPr>
              <a:t> in </a:t>
            </a:r>
            <a:r>
              <a:rPr lang="nl-NL" dirty="0" err="1">
                <a:ea typeface="Open Sans"/>
                <a:cs typeface="Open Sans"/>
              </a:rPr>
              <a:t>daily</a:t>
            </a:r>
            <a:r>
              <a:rPr lang="nl-NL" dirty="0">
                <a:ea typeface="Open Sans"/>
                <a:cs typeface="Open Sans"/>
              </a:rPr>
              <a:t> traffic.</a:t>
            </a:r>
            <a:endParaRPr lang="en-US" dirty="0">
              <a:ea typeface="Open Sans"/>
              <a:cs typeface="Open San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0742ED-E154-483C-7E9F-7300D5EA1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891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42D47-D82F-636E-4264-C02DE64C4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Future Work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D1B810-0DF4-9527-5739-99251E8E0B42}"/>
              </a:ext>
            </a:extLst>
          </p:cNvPr>
          <p:cNvSpPr txBox="1"/>
          <p:nvPr/>
        </p:nvSpPr>
        <p:spPr>
          <a:xfrm>
            <a:off x="3048000" y="2418080"/>
            <a:ext cx="5069840" cy="25915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23850" indent="-323850">
              <a:lnSpc>
                <a:spcPct val="150000"/>
              </a:lnSpc>
              <a:spcBef>
                <a:spcPts val="900"/>
              </a:spcBef>
              <a:buFont typeface="Arial,Sans-Serif"/>
              <a:buChar char="•"/>
            </a:pPr>
            <a:r>
              <a:rPr lang="nl-NL">
                <a:latin typeface="Aptos"/>
                <a:ea typeface="Open Sans"/>
                <a:cs typeface="Open Sans"/>
              </a:rPr>
              <a:t>DNS </a:t>
            </a:r>
            <a:r>
              <a:rPr lang="nl-NL" err="1">
                <a:latin typeface="Aptos"/>
                <a:ea typeface="Open Sans"/>
                <a:cs typeface="Open Sans"/>
              </a:rPr>
              <a:t>Tunneling</a:t>
            </a:r>
            <a:r>
              <a:rPr lang="nl-NL">
                <a:latin typeface="Aptos"/>
                <a:ea typeface="Open Sans"/>
                <a:cs typeface="Open Sans"/>
              </a:rPr>
              <a:t> </a:t>
            </a:r>
            <a:r>
              <a:rPr lang="nl-NL" err="1">
                <a:latin typeface="Aptos"/>
                <a:ea typeface="Open Sans"/>
                <a:cs typeface="Open Sans"/>
              </a:rPr>
              <a:t>with</a:t>
            </a:r>
            <a:r>
              <a:rPr lang="nl-NL">
                <a:latin typeface="Aptos"/>
                <a:ea typeface="Open Sans"/>
                <a:cs typeface="Open Sans"/>
              </a:rPr>
              <a:t> QNAME </a:t>
            </a:r>
            <a:r>
              <a:rPr lang="nl-NL" err="1">
                <a:latin typeface="Aptos"/>
                <a:ea typeface="Open Sans"/>
                <a:cs typeface="Open Sans"/>
              </a:rPr>
              <a:t>Minimization</a:t>
            </a:r>
            <a:endParaRPr lang="nl-NL">
              <a:latin typeface="Aptos"/>
              <a:ea typeface="Open Sans"/>
              <a:cs typeface="Open Sans"/>
            </a:endParaRPr>
          </a:p>
          <a:p>
            <a:pPr marL="323850" indent="-323850">
              <a:lnSpc>
                <a:spcPct val="150000"/>
              </a:lnSpc>
              <a:spcBef>
                <a:spcPts val="900"/>
              </a:spcBef>
              <a:buFont typeface="Arial,Sans-Serif"/>
              <a:buChar char="•"/>
            </a:pPr>
            <a:r>
              <a:rPr lang="nl-NL">
                <a:latin typeface="Aptos"/>
                <a:ea typeface="Open Sans"/>
                <a:cs typeface="Open Sans"/>
              </a:rPr>
              <a:t>More in-</a:t>
            </a:r>
            <a:r>
              <a:rPr lang="nl-NL" err="1">
                <a:latin typeface="Aptos"/>
                <a:ea typeface="Open Sans"/>
                <a:cs typeface="Open Sans"/>
              </a:rPr>
              <a:t>depth</a:t>
            </a:r>
            <a:r>
              <a:rPr lang="nl-NL">
                <a:latin typeface="Aptos"/>
                <a:ea typeface="Open Sans"/>
                <a:cs typeface="Open Sans"/>
              </a:rPr>
              <a:t> analysis of </a:t>
            </a:r>
            <a:r>
              <a:rPr lang="nl-NL" err="1">
                <a:latin typeface="Aptos"/>
                <a:ea typeface="Open Sans"/>
                <a:cs typeface="Open Sans"/>
              </a:rPr>
              <a:t>identified</a:t>
            </a:r>
            <a:r>
              <a:rPr lang="nl-NL">
                <a:latin typeface="Aptos"/>
                <a:ea typeface="Open Sans"/>
                <a:cs typeface="Open Sans"/>
              </a:rPr>
              <a:t> </a:t>
            </a:r>
            <a:r>
              <a:rPr lang="nl-NL" err="1">
                <a:latin typeface="Aptos"/>
                <a:ea typeface="Open Sans"/>
                <a:cs typeface="Open Sans"/>
              </a:rPr>
              <a:t>queries</a:t>
            </a:r>
          </a:p>
          <a:p>
            <a:pPr marL="323850" indent="-323850">
              <a:lnSpc>
                <a:spcPct val="150000"/>
              </a:lnSpc>
              <a:spcBef>
                <a:spcPts val="900"/>
              </a:spcBef>
              <a:buFont typeface="Arial,Sans-Serif"/>
              <a:buChar char="•"/>
            </a:pPr>
            <a:r>
              <a:rPr lang="nl-NL" err="1">
                <a:latin typeface="Aptos"/>
                <a:ea typeface="Open Sans"/>
                <a:cs typeface="Open Sans"/>
              </a:rPr>
              <a:t>Custom</a:t>
            </a:r>
            <a:r>
              <a:rPr lang="nl-NL">
                <a:latin typeface="Aptos"/>
                <a:ea typeface="Open Sans"/>
                <a:cs typeface="Open Sans"/>
              </a:rPr>
              <a:t> Rules on </a:t>
            </a:r>
            <a:r>
              <a:rPr lang="nl-NL" err="1">
                <a:latin typeface="Aptos"/>
                <a:ea typeface="Open Sans"/>
                <a:cs typeface="Open Sans"/>
              </a:rPr>
              <a:t>ccTLDs</a:t>
            </a:r>
            <a:endParaRPr lang="nl-NL">
              <a:latin typeface="Aptos"/>
              <a:ea typeface="Open Sans"/>
              <a:cs typeface="Open Sans"/>
            </a:endParaRPr>
          </a:p>
          <a:p>
            <a:pPr marL="323850" indent="-323850">
              <a:lnSpc>
                <a:spcPct val="150000"/>
              </a:lnSpc>
              <a:spcBef>
                <a:spcPts val="900"/>
              </a:spcBef>
              <a:buFont typeface="Arial,Sans-Serif"/>
              <a:buChar char="•"/>
            </a:pPr>
            <a:r>
              <a:rPr lang="nl-NL" err="1">
                <a:latin typeface="Aptos"/>
                <a:ea typeface="Open Sans"/>
                <a:cs typeface="Open Sans"/>
              </a:rPr>
              <a:t>Custom</a:t>
            </a:r>
            <a:r>
              <a:rPr lang="nl-NL">
                <a:latin typeface="Aptos"/>
                <a:ea typeface="Open Sans"/>
                <a:cs typeface="Open Sans"/>
              </a:rPr>
              <a:t> Rules on Root DNS Servers</a:t>
            </a:r>
          </a:p>
          <a:p>
            <a:pPr marL="323850" indent="-323850">
              <a:lnSpc>
                <a:spcPct val="150000"/>
              </a:lnSpc>
              <a:spcBef>
                <a:spcPts val="900"/>
              </a:spcBef>
              <a:buFont typeface="Arial,Sans-Serif"/>
              <a:buChar char="•"/>
            </a:pPr>
            <a:r>
              <a:rPr lang="nl-NL">
                <a:latin typeface="Aptos"/>
                <a:ea typeface="Open Sans"/>
                <a:cs typeface="Open Sans"/>
              </a:rPr>
              <a:t>Machine Learning </a:t>
            </a:r>
            <a:r>
              <a:rPr lang="nl-NL" err="1">
                <a:latin typeface="Aptos"/>
                <a:ea typeface="Open Sans"/>
                <a:cs typeface="Open Sans"/>
              </a:rPr>
              <a:t>Detection</a:t>
            </a:r>
            <a:r>
              <a:rPr lang="nl-NL">
                <a:latin typeface="Aptos"/>
                <a:ea typeface="Open Sans"/>
                <a:cs typeface="Open Sans"/>
              </a:rPr>
              <a:t> of DNS </a:t>
            </a:r>
            <a:r>
              <a:rPr lang="nl-NL" err="1">
                <a:latin typeface="Aptos"/>
                <a:ea typeface="Open Sans"/>
                <a:cs typeface="Open Sans"/>
              </a:rPr>
              <a:t>tunneling</a:t>
            </a:r>
            <a:endParaRPr lang="nl-NL">
              <a:latin typeface="Aptos"/>
              <a:ea typeface="Open Sans"/>
              <a:cs typeface="Open San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492F05-B297-17CC-5255-04024B70F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903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12192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63054" y="-2653923"/>
            <a:ext cx="6858001" cy="12165846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4763" y="0"/>
            <a:ext cx="6096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-3"/>
            <a:ext cx="12182871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713" y="4049"/>
            <a:ext cx="10216576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F5FE77-2963-2135-E8BB-990D0853B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16</a:t>
            </a:fld>
            <a:endParaRPr lang="en-GB"/>
          </a:p>
        </p:txBody>
      </p:sp>
      <p:pic>
        <p:nvPicPr>
          <p:cNvPr id="7" name="Picture 6" descr="A person with glasses and a white shirt&#10;&#10;AI-generated content may be incorrect.">
            <a:extLst>
              <a:ext uri="{FF2B5EF4-FFF2-40B4-BE49-F238E27FC236}">
                <a16:creationId xmlns:a16="http://schemas.microsoft.com/office/drawing/2014/main" id="{5EE34018-7B38-0D1E-F054-050B0A3F2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062" y="460918"/>
            <a:ext cx="2425570" cy="227714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D85A710-3A32-E635-4997-6671F6E0CF68}"/>
              </a:ext>
            </a:extLst>
          </p:cNvPr>
          <p:cNvSpPr txBox="1"/>
          <p:nvPr/>
        </p:nvSpPr>
        <p:spPr>
          <a:xfrm>
            <a:off x="4005565" y="1970049"/>
            <a:ext cx="779272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>
                <a:solidFill>
                  <a:schemeClr val="bg1"/>
                </a:solidFill>
              </a:rPr>
              <a:t>LinkedIn:</a:t>
            </a:r>
            <a:r>
              <a:rPr lang="en-GB" sz="2000"/>
              <a:t> </a:t>
            </a:r>
            <a:r>
              <a:rPr lang="en-GB" sz="2000">
                <a:ea typeface="+mn-lt"/>
                <a:cs typeface="+mn-lt"/>
                <a:hlinkClick r:id="rId3"/>
              </a:rPr>
              <a:t>https://www.linkedin.com/in/damianos-christos-nikou/</a:t>
            </a:r>
            <a:endParaRPr lang="en-GB" sz="2000"/>
          </a:p>
        </p:txBody>
      </p:sp>
      <p:pic>
        <p:nvPicPr>
          <p:cNvPr id="11" name="Picture 10" descr="A blue and black logo&#10;&#10;AI-generated content may be incorrect.">
            <a:extLst>
              <a:ext uri="{FF2B5EF4-FFF2-40B4-BE49-F238E27FC236}">
                <a16:creationId xmlns:a16="http://schemas.microsoft.com/office/drawing/2014/main" id="{0A496F08-3AF6-FB99-5686-898C421FC6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2806" y="1966331"/>
            <a:ext cx="527827" cy="3605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1A00E0A-3B8D-C3C8-97D0-64541F4E554B}"/>
              </a:ext>
            </a:extLst>
          </p:cNvPr>
          <p:cNvSpPr txBox="1"/>
          <p:nvPr/>
        </p:nvSpPr>
        <p:spPr>
          <a:xfrm>
            <a:off x="2123456" y="3111142"/>
            <a:ext cx="991553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chemeClr val="bg1"/>
                </a:solidFill>
                <a:ea typeface="+mn-lt"/>
                <a:cs typeface="+mn-lt"/>
              </a:rPr>
              <a:t>Thesis:</a:t>
            </a:r>
            <a:r>
              <a:rPr lang="en-GB">
                <a:ea typeface="+mn-lt"/>
                <a:cs typeface="+mn-lt"/>
              </a:rPr>
              <a:t> </a:t>
            </a:r>
            <a:r>
              <a:rPr lang="en-GB">
                <a:ea typeface="+mn-lt"/>
                <a:cs typeface="+mn-lt"/>
                <a:hlinkClick r:id="rId5"/>
              </a:rPr>
              <a:t>https://www.sidnlabs.nl/en/news-and-blogs/detection-analysis-and-measurement-of-dns-tunnelling-techniques</a:t>
            </a:r>
            <a:endParaRPr lang="en-US"/>
          </a:p>
        </p:txBody>
      </p:sp>
      <p:pic>
        <p:nvPicPr>
          <p:cNvPr id="17" name="Picture 16" descr="A logo with a colorful design&#10;&#10;AI-generated content may be incorrect.">
            <a:extLst>
              <a:ext uri="{FF2B5EF4-FFF2-40B4-BE49-F238E27FC236}">
                <a16:creationId xmlns:a16="http://schemas.microsoft.com/office/drawing/2014/main" id="{14575335-D088-24EF-6D4B-ACC436F8D5F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8330" y="3109330"/>
            <a:ext cx="1289328" cy="64123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1238545-A2F1-442D-E85D-D1B15F3E4782}"/>
              </a:ext>
            </a:extLst>
          </p:cNvPr>
          <p:cNvSpPr txBox="1"/>
          <p:nvPr/>
        </p:nvSpPr>
        <p:spPr>
          <a:xfrm>
            <a:off x="1553118" y="4178485"/>
            <a:ext cx="9088863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>
                <a:solidFill>
                  <a:srgbClr val="FFFFFF"/>
                </a:solidFill>
                <a:latin typeface="Aptos Display"/>
              </a:rPr>
              <a:t>Thank You For Your Attention!</a:t>
            </a:r>
            <a:endParaRPr lang="en-GB" sz="4800">
              <a:latin typeface="Aptos Display"/>
            </a:endParaRPr>
          </a:p>
          <a:p>
            <a:pPr algn="l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58470E-ECEA-FAC8-23B3-9C838762A683}"/>
              </a:ext>
            </a:extLst>
          </p:cNvPr>
          <p:cNvSpPr txBox="1"/>
          <p:nvPr/>
        </p:nvSpPr>
        <p:spPr>
          <a:xfrm>
            <a:off x="3197846" y="687637"/>
            <a:ext cx="6277685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Damianos Christos Nikou</a:t>
            </a:r>
          </a:p>
          <a:p>
            <a:r>
              <a:rPr lang="en-GB" sz="2000" dirty="0">
                <a:solidFill>
                  <a:schemeClr val="bg1"/>
                </a:solidFill>
              </a:rPr>
              <a:t>Graduate Student at Radboud University</a:t>
            </a:r>
          </a:p>
        </p:txBody>
      </p:sp>
    </p:spTree>
    <p:extLst>
      <p:ext uri="{BB962C8B-B14F-4D97-AF65-F5344CB8AC3E}">
        <p14:creationId xmlns:p14="http://schemas.microsoft.com/office/powerpoint/2010/main" val="2309974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12192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63054" y="-2653923"/>
            <a:ext cx="6858001" cy="12165846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4763" y="0"/>
            <a:ext cx="6096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-3"/>
            <a:ext cx="12182871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713" y="4049"/>
            <a:ext cx="10216576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4BF26F-99CB-25AD-AEAC-0A6BA2145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6533" y="1650166"/>
            <a:ext cx="8147713" cy="308124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>
                <a:solidFill>
                  <a:srgbClr val="FFFFFF"/>
                </a:solidFill>
              </a:rPr>
              <a:t>QUESTIONS?</a:t>
            </a:r>
            <a:endParaRPr lang="en-US" sz="48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75F3A-8156-5489-7EB2-154D956ED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353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42D47-D82F-636E-4264-C02DE64C4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Research Purpose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980E9-3B5A-B9CD-3D3F-998D51C5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2</a:t>
            </a:fld>
            <a:endParaRPr lang="en-GB"/>
          </a:p>
        </p:txBody>
      </p:sp>
      <p:pic>
        <p:nvPicPr>
          <p:cNvPr id="5" name="Picture 4" descr="Afbeelding met tekst, lijn, diagram, Lettertype&#10;&#10;Automatisch gegenereerde beschrijving">
            <a:extLst>
              <a:ext uri="{FF2B5EF4-FFF2-40B4-BE49-F238E27FC236}">
                <a16:creationId xmlns:a16="http://schemas.microsoft.com/office/drawing/2014/main" id="{C555FF7D-0D9F-42CD-DDFE-1998546551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7323" y="2874010"/>
            <a:ext cx="5752708" cy="277451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CFF6526-780C-474B-9D01-E868222DC83D}"/>
              </a:ext>
            </a:extLst>
          </p:cNvPr>
          <p:cNvSpPr txBox="1"/>
          <p:nvPr/>
        </p:nvSpPr>
        <p:spPr>
          <a:xfrm>
            <a:off x="334703" y="1905621"/>
            <a:ext cx="4830315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/>
              <a:t>Target:</a:t>
            </a:r>
            <a:endParaRPr lang="en-US" sz="2000"/>
          </a:p>
          <a:p>
            <a:pPr marL="285750" indent="-285750">
              <a:buFont typeface="Arial"/>
              <a:buChar char="•"/>
            </a:pPr>
            <a:r>
              <a:rPr lang="en-US" sz="2000"/>
              <a:t>.</a:t>
            </a:r>
            <a:r>
              <a:rPr lang="en-US" sz="2000" err="1"/>
              <a:t>nl</a:t>
            </a:r>
            <a:r>
              <a:rPr lang="en-US" sz="2000"/>
              <a:t> ccTLD</a:t>
            </a:r>
          </a:p>
          <a:p>
            <a:pPr marL="285750" indent="-285750">
              <a:buFont typeface="Arial"/>
              <a:buChar char="•"/>
            </a:pPr>
            <a:r>
              <a:rPr lang="en-US" sz="2000"/>
              <a:t>Detection of DNS tunneling techniques</a:t>
            </a:r>
          </a:p>
          <a:p>
            <a:pPr marL="285750" indent="-285750">
              <a:buFont typeface="Arial"/>
              <a:buChar char="•"/>
            </a:pPr>
            <a:r>
              <a:rPr lang="en-US" sz="2000"/>
              <a:t>Analysis of DNS tunneling queries </a:t>
            </a:r>
          </a:p>
          <a:p>
            <a:pPr marL="285750" indent="-285750">
              <a:buFont typeface="Arial"/>
              <a:buChar char="•"/>
            </a:pPr>
            <a:r>
              <a:rPr lang="en-US" sz="2000"/>
              <a:t>Validation of DNS tunneling queries</a:t>
            </a:r>
          </a:p>
          <a:p>
            <a:pPr marL="285750" indent="-285750">
              <a:buFont typeface="Arial"/>
              <a:buChar char="•"/>
            </a:pPr>
            <a:r>
              <a:rPr lang="en-US" sz="2000"/>
              <a:t>Measurement of DNS tunneling queries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62D15401-74CB-4FDA-0072-A236948E686C}"/>
              </a:ext>
            </a:extLst>
          </p:cNvPr>
          <p:cNvSpPr/>
          <p:nvPr/>
        </p:nvSpPr>
        <p:spPr>
          <a:xfrm>
            <a:off x="5170150" y="4067889"/>
            <a:ext cx="798052" cy="39202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C826D1-CE52-4496-2B5B-2D36C70FC7D1}"/>
              </a:ext>
            </a:extLst>
          </p:cNvPr>
          <p:cNvSpPr txBox="1"/>
          <p:nvPr/>
        </p:nvSpPr>
        <p:spPr>
          <a:xfrm>
            <a:off x="343996" y="4638174"/>
            <a:ext cx="4676630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/>
              <a:t>Implementation:</a:t>
            </a:r>
          </a:p>
          <a:p>
            <a:pPr marL="285750" indent="-285750">
              <a:buFont typeface="Arial"/>
              <a:buChar char="•"/>
            </a:pPr>
            <a:r>
              <a:rPr lang="en-GB" sz="2000"/>
              <a:t>SIDN's authoritative name servers</a:t>
            </a:r>
          </a:p>
          <a:p>
            <a:pPr marL="285750" indent="-285750">
              <a:buFont typeface="Arial"/>
              <a:buChar char="•"/>
            </a:pPr>
            <a:r>
              <a:rPr lang="en-GB" sz="2000"/>
              <a:t>ENTRADA Tool</a:t>
            </a:r>
          </a:p>
        </p:txBody>
      </p:sp>
    </p:spTree>
    <p:extLst>
      <p:ext uri="{BB962C8B-B14F-4D97-AF65-F5344CB8AC3E}">
        <p14:creationId xmlns:p14="http://schemas.microsoft.com/office/powerpoint/2010/main" val="336758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42D47-D82F-636E-4264-C02DE64C4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DNS </a:t>
            </a:r>
            <a:r>
              <a:rPr lang="en-GB" sz="4000" err="1">
                <a:solidFill>
                  <a:srgbClr val="FFFFFF"/>
                </a:solidFill>
              </a:rPr>
              <a:t>Tunneling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97AF0-1F15-1FCF-F8F8-88D2939A2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31" y="2318197"/>
            <a:ext cx="6283057" cy="3683358"/>
          </a:xfrm>
        </p:spPr>
        <p:txBody>
          <a:bodyPr anchor="ctr">
            <a:normAutofit/>
          </a:bodyPr>
          <a:lstStyle/>
          <a:p>
            <a:r>
              <a:rPr lang="en-GB" sz="2000"/>
              <a:t>Embedded data into DNS queries and responses</a:t>
            </a:r>
          </a:p>
          <a:p>
            <a:r>
              <a:rPr lang="en-GB" sz="2000"/>
              <a:t>Covert communication between server and client</a:t>
            </a:r>
          </a:p>
          <a:p>
            <a:r>
              <a:rPr lang="en-GB" sz="2000"/>
              <a:t>Bypass network protection</a:t>
            </a:r>
          </a:p>
          <a:p>
            <a:r>
              <a:rPr lang="en-GB" sz="2000"/>
              <a:t>Hidden into legitimate DNS traffic</a:t>
            </a:r>
          </a:p>
          <a:p>
            <a:r>
              <a:rPr lang="en-GB" sz="2000"/>
              <a:t>Modified authoritative name servers to process exfiltrated data</a:t>
            </a:r>
          </a:p>
          <a:p>
            <a:r>
              <a:rPr lang="en-GB" sz="2000"/>
              <a:t>Transmit data in restricted environments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980E9-3B5A-B9CD-3D3F-998D51C5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3</a:t>
            </a:fld>
            <a:endParaRPr lang="en-GB"/>
          </a:p>
        </p:txBody>
      </p:sp>
      <p:pic>
        <p:nvPicPr>
          <p:cNvPr id="5" name="Picture 4" descr="DNS Tunneling ถูกใช้เพื่อซ่อนการสแกนช่องโหว่ และติดตามอีเมลฟิชชิ่ง -  Bangkok, Thailand | i-secure Co, Ltd.">
            <a:extLst>
              <a:ext uri="{FF2B5EF4-FFF2-40B4-BE49-F238E27FC236}">
                <a16:creationId xmlns:a16="http://schemas.microsoft.com/office/drawing/2014/main" id="{CEDAD964-89BB-B106-A14A-CBF4164D16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9920" y="2882537"/>
            <a:ext cx="4582159" cy="2555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939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42D47-D82F-636E-4264-C02DE64C4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DNS </a:t>
            </a:r>
            <a:r>
              <a:rPr lang="en-GB" sz="4000" err="1">
                <a:solidFill>
                  <a:srgbClr val="FFFFFF"/>
                </a:solidFill>
              </a:rPr>
              <a:t>Tunneling</a:t>
            </a:r>
            <a:r>
              <a:rPr lang="en-GB" sz="4000">
                <a:solidFill>
                  <a:srgbClr val="FFFFFF"/>
                </a:solidFill>
              </a:rPr>
              <a:t>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97AF0-1F15-1FCF-F8F8-88D2939A2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161" y="2339074"/>
            <a:ext cx="4390032" cy="1720948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2000"/>
              <a:t>Client Side</a:t>
            </a:r>
            <a:endParaRPr lang="en-US" sz="2000"/>
          </a:p>
          <a:p>
            <a:pPr>
              <a:lnSpc>
                <a:spcPct val="120000"/>
              </a:lnSpc>
            </a:pPr>
            <a:r>
              <a:rPr lang="en-GB" sz="2000"/>
              <a:t>Installed on user machine</a:t>
            </a:r>
          </a:p>
          <a:p>
            <a:pPr>
              <a:lnSpc>
                <a:spcPct val="120000"/>
              </a:lnSpc>
            </a:pPr>
            <a:r>
              <a:rPr lang="en-GB" sz="2000"/>
              <a:t>Acts as stub resolver</a:t>
            </a:r>
          </a:p>
          <a:p>
            <a:pPr>
              <a:lnSpc>
                <a:spcPct val="120000"/>
              </a:lnSpc>
            </a:pPr>
            <a:r>
              <a:rPr lang="en-GB" sz="2000"/>
              <a:t>Search the server on DNS hierarchy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E89E30-BAD2-E7CC-CE67-CAA65CF9ACF9}"/>
              </a:ext>
            </a:extLst>
          </p:cNvPr>
          <p:cNvSpPr txBox="1"/>
          <p:nvPr/>
        </p:nvSpPr>
        <p:spPr>
          <a:xfrm>
            <a:off x="6209570" y="2336661"/>
            <a:ext cx="5185773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/>
              <a:t>Server Side</a:t>
            </a:r>
            <a:endParaRPr lang="en-US" sz="2000"/>
          </a:p>
          <a:p>
            <a:pPr marL="285750" indent="-285750">
              <a:buFont typeface="Arial"/>
              <a:buChar char="•"/>
            </a:pPr>
            <a:r>
              <a:rPr lang="en-GB" sz="2000"/>
              <a:t>Resides on C2 server</a:t>
            </a:r>
          </a:p>
          <a:p>
            <a:pPr marL="285750" indent="-285750">
              <a:buFont typeface="Arial"/>
              <a:buChar char="•"/>
            </a:pPr>
            <a:r>
              <a:rPr lang="en-GB" sz="2000"/>
              <a:t>Masquerades as authoritative name server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70E742-93BD-AF40-46CD-101BA880D7AA}"/>
              </a:ext>
            </a:extLst>
          </p:cNvPr>
          <p:cNvSpPr txBox="1"/>
          <p:nvPr/>
        </p:nvSpPr>
        <p:spPr>
          <a:xfrm>
            <a:off x="4553597" y="4478752"/>
            <a:ext cx="2128451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DNS Tunnels Types:</a:t>
            </a:r>
            <a:endParaRPr lang="en-US"/>
          </a:p>
          <a:p>
            <a:pPr marL="285750" indent="-285750">
              <a:buFont typeface="Arial"/>
              <a:buChar char="•"/>
            </a:pPr>
            <a:r>
              <a:rPr lang="en-GB"/>
              <a:t>Over UDP</a:t>
            </a:r>
          </a:p>
          <a:p>
            <a:pPr marL="285750" indent="-285750">
              <a:buFont typeface="Arial"/>
              <a:buChar char="•"/>
            </a:pPr>
            <a:r>
              <a:rPr lang="en-GB"/>
              <a:t>Over TCP</a:t>
            </a:r>
          </a:p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B84631-2C08-EBF9-A212-C0F76BC9D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4</a:t>
            </a:fld>
            <a:endParaRPr lang="en-GB"/>
          </a:p>
        </p:txBody>
      </p:sp>
      <p:pic>
        <p:nvPicPr>
          <p:cNvPr id="9" name="Picture 8" descr="A cartoon of a person&#10;&#10;AI-generated content may be incorrect.">
            <a:extLst>
              <a:ext uri="{FF2B5EF4-FFF2-40B4-BE49-F238E27FC236}">
                <a16:creationId xmlns:a16="http://schemas.microsoft.com/office/drawing/2014/main" id="{D70E8C33-57B2-4B07-31E4-0806B341D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068" y="4477213"/>
            <a:ext cx="1183889" cy="96086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8367DE5-DFA6-A112-7596-1761DECAB4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8088" y="4475354"/>
            <a:ext cx="1475677" cy="96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636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42D47-D82F-636E-4264-C02DE64C4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Detection of DNS </a:t>
            </a:r>
            <a:r>
              <a:rPr lang="en-GB" sz="4000" err="1">
                <a:solidFill>
                  <a:srgbClr val="FFFFFF"/>
                </a:solidFill>
              </a:rPr>
              <a:t>Tunneling</a:t>
            </a:r>
            <a:endParaRPr lang="en-GB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97AF0-1F15-1FCF-F8F8-88D2939A2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5380" y="2339074"/>
            <a:ext cx="4003813" cy="1720948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2000"/>
              <a:t>Payload Analysis</a:t>
            </a:r>
          </a:p>
          <a:p>
            <a:pPr>
              <a:lnSpc>
                <a:spcPct val="120000"/>
              </a:lnSpc>
            </a:pPr>
            <a:r>
              <a:rPr lang="en-GB" sz="2000"/>
              <a:t>Size of Request</a:t>
            </a:r>
          </a:p>
          <a:p>
            <a:pPr>
              <a:lnSpc>
                <a:spcPct val="120000"/>
              </a:lnSpc>
            </a:pPr>
            <a:r>
              <a:rPr lang="en-GB" sz="2000"/>
              <a:t>Entropy of Subdomains</a:t>
            </a:r>
          </a:p>
          <a:p>
            <a:pPr>
              <a:lnSpc>
                <a:spcPct val="120000"/>
              </a:lnSpc>
            </a:pPr>
            <a:r>
              <a:rPr lang="en-GB" sz="2000"/>
              <a:t>Uncommon Records Types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E89E30-BAD2-E7CC-CE67-CAA65CF9ACF9}"/>
              </a:ext>
            </a:extLst>
          </p:cNvPr>
          <p:cNvSpPr txBox="1"/>
          <p:nvPr/>
        </p:nvSpPr>
        <p:spPr>
          <a:xfrm>
            <a:off x="6322227" y="2169647"/>
            <a:ext cx="5037091" cy="1885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/>
              <a:t>Traffic Analysis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GB" sz="2000" dirty="0"/>
              <a:t>Volume of DNS Traffic per IP Address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GB" sz="2000" dirty="0"/>
              <a:t>Number of Hostnames per Domain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GB" sz="2000" dirty="0"/>
              <a:t>Volume of NXDOMAIN Responses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328767-088C-C626-DA5D-47E60CD93F77}"/>
              </a:ext>
            </a:extLst>
          </p:cNvPr>
          <p:cNvSpPr txBox="1"/>
          <p:nvPr/>
        </p:nvSpPr>
        <p:spPr>
          <a:xfrm>
            <a:off x="3818907" y="4713266"/>
            <a:ext cx="4065253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/>
              <a:t>Implementation Environments</a:t>
            </a:r>
          </a:p>
          <a:p>
            <a:pPr marL="285750" indent="-285750">
              <a:buFont typeface="Arial"/>
              <a:buChar char="•"/>
            </a:pPr>
            <a:r>
              <a:rPr lang="en-GB" sz="2000"/>
              <a:t>DNS Testbed </a:t>
            </a:r>
          </a:p>
          <a:p>
            <a:pPr marL="285750" indent="-285750">
              <a:buFont typeface="Arial"/>
              <a:buChar char="•"/>
            </a:pPr>
            <a:r>
              <a:rPr lang="en-GB" sz="2000"/>
              <a:t>ENTRADA Tool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0F754-2705-BF4C-DE8B-F2E67BAA5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5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FB4427-C019-CE3D-97D7-8B018472F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1988" y="4437257"/>
            <a:ext cx="1821366" cy="137531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7ED1922-D6BB-3E66-92DA-4CB4CB34D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7256" y="4269988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372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42D47-D82F-636E-4264-C02DE64C4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DNS Testbed Environment</a:t>
            </a:r>
          </a:p>
        </p:txBody>
      </p:sp>
      <p:pic>
        <p:nvPicPr>
          <p:cNvPr id="5" name="Picture 4" descr="Afbeelding met tekst, schets, diagram, Lettertype&#10;&#10;Automatisch gegenereerde beschrijving">
            <a:extLst>
              <a:ext uri="{FF2B5EF4-FFF2-40B4-BE49-F238E27FC236}">
                <a16:creationId xmlns:a16="http://schemas.microsoft.com/office/drawing/2014/main" id="{DF58963B-20D2-24BA-A069-247CDFF25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490" y="1895158"/>
            <a:ext cx="9613900" cy="4245129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792150-08AD-178E-828F-EA9C40BE1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372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42D47-D82F-636E-4264-C02DE64C4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ENTRADA Tool Environment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8047E0-625E-5FDF-9B2F-833234634266}"/>
              </a:ext>
            </a:extLst>
          </p:cNvPr>
          <p:cNvSpPr txBox="1"/>
          <p:nvPr/>
        </p:nvSpPr>
        <p:spPr>
          <a:xfrm>
            <a:off x="461515" y="2529839"/>
            <a:ext cx="5106443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/>
              <a:t>Capabilities</a:t>
            </a:r>
            <a:endParaRPr lang="en-US"/>
          </a:p>
          <a:p>
            <a:pPr marL="342900" indent="-342900">
              <a:buFont typeface="Arial"/>
              <a:buChar char="•"/>
            </a:pPr>
            <a:r>
              <a:rPr lang="en-GB" sz="2000"/>
              <a:t>Open-Source Tool</a:t>
            </a:r>
            <a:endParaRPr lang="en-US"/>
          </a:p>
          <a:p>
            <a:pPr marL="285750" indent="-285750">
              <a:buFont typeface="Arial"/>
              <a:buChar char="•"/>
            </a:pPr>
            <a:r>
              <a:rPr lang="en-GB" sz="2000"/>
              <a:t>Daily DNS traffic of .</a:t>
            </a:r>
            <a:r>
              <a:rPr lang="en-GB" sz="2000" err="1"/>
              <a:t>nl</a:t>
            </a:r>
            <a:endParaRPr lang="en-GB" sz="2000"/>
          </a:p>
          <a:p>
            <a:pPr marL="285750" indent="-285750">
              <a:buFont typeface="Arial"/>
              <a:buChar char="•"/>
            </a:pPr>
            <a:r>
              <a:rPr lang="en-GB" sz="2000"/>
              <a:t>Data more than a year</a:t>
            </a:r>
          </a:p>
          <a:p>
            <a:pPr marL="285750" indent="-285750">
              <a:buFont typeface="Arial"/>
              <a:buChar char="•"/>
            </a:pPr>
            <a:r>
              <a:rPr lang="en-GB" sz="2000"/>
              <a:t>DNS  queries in human-readable format</a:t>
            </a:r>
          </a:p>
          <a:p>
            <a:pPr marL="285750" indent="-285750">
              <a:buFont typeface="Arial"/>
              <a:buChar char="•"/>
            </a:pPr>
            <a:r>
              <a:rPr lang="en-GB" sz="2000"/>
              <a:t>DNS queries captured as PCAP files</a:t>
            </a:r>
          </a:p>
          <a:p>
            <a:pPr marL="285750" indent="-285750">
              <a:buFont typeface="Arial"/>
              <a:buChar char="•"/>
            </a:pPr>
            <a:r>
              <a:rPr lang="en-GB" sz="2000"/>
              <a:t>Select specific datasets of .</a:t>
            </a:r>
            <a:r>
              <a:rPr lang="en-GB" sz="2000" err="1"/>
              <a:t>nl</a:t>
            </a:r>
            <a:r>
              <a:rPr lang="en-GB" sz="2000"/>
              <a:t> traffic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5BE95F-2692-D22C-DB7A-308191496374}"/>
              </a:ext>
            </a:extLst>
          </p:cNvPr>
          <p:cNvSpPr txBox="1"/>
          <p:nvPr/>
        </p:nvSpPr>
        <p:spPr>
          <a:xfrm>
            <a:off x="5407070" y="2529840"/>
            <a:ext cx="6534270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/>
              <a:t>Data Processing</a:t>
            </a:r>
          </a:p>
          <a:p>
            <a:pPr marL="285750" indent="-285750">
              <a:buFont typeface="Arial,Sans-Serif"/>
              <a:buChar char="•"/>
            </a:pPr>
            <a:r>
              <a:rPr lang="en-GB" sz="2000"/>
              <a:t>Custom rules on SQL Queries on DNS queries</a:t>
            </a:r>
            <a:endParaRPr lang="en-US" sz="2000"/>
          </a:p>
          <a:p>
            <a:pPr marL="285750" indent="-285750">
              <a:buFont typeface="Arial"/>
              <a:buChar char="•"/>
            </a:pPr>
            <a:r>
              <a:rPr lang="en-GB" sz="2000"/>
              <a:t>D</a:t>
            </a:r>
            <a:r>
              <a:rPr lang="en-GB" sz="2000">
                <a:ea typeface="+mn-lt"/>
                <a:cs typeface="+mn-lt"/>
              </a:rPr>
              <a:t>rop queries that are unlikely caused by DNS </a:t>
            </a:r>
            <a:r>
              <a:rPr lang="en-GB" sz="2000" err="1">
                <a:ea typeface="+mn-lt"/>
                <a:cs typeface="+mn-lt"/>
              </a:rPr>
              <a:t>tunneling</a:t>
            </a:r>
            <a:endParaRPr lang="en-GB" sz="2000" err="1"/>
          </a:p>
          <a:p>
            <a:pPr marL="285750" indent="-285750">
              <a:buFont typeface="Arial"/>
              <a:buChar char="•"/>
            </a:pPr>
            <a:r>
              <a:rPr lang="en-GB" sz="2000"/>
              <a:t>Select potential DNS </a:t>
            </a:r>
            <a:r>
              <a:rPr lang="en-GB" sz="2000" err="1"/>
              <a:t>tunneling</a:t>
            </a:r>
            <a:r>
              <a:rPr lang="en-GB" sz="2000"/>
              <a:t> queries</a:t>
            </a:r>
          </a:p>
          <a:p>
            <a:pPr marL="285750" indent="-285750">
              <a:buFont typeface="Arial"/>
              <a:buChar char="•"/>
            </a:pPr>
            <a:r>
              <a:rPr lang="en-GB" sz="2000"/>
              <a:t>Application of detection rules on DNS queries</a:t>
            </a:r>
          </a:p>
          <a:p>
            <a:pPr marL="285750" indent="-285750">
              <a:buFont typeface="Arial"/>
              <a:buChar char="•"/>
            </a:pPr>
            <a:r>
              <a:rPr lang="en-GB" sz="2000"/>
              <a:t>Scripts for analysis of DNS packets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17D1BE-15D8-6DD7-758D-07B450D36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7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FF1EA9-0ADB-8686-1447-AB5C07F6D3F5}"/>
              </a:ext>
            </a:extLst>
          </p:cNvPr>
          <p:cNvSpPr txBox="1"/>
          <p:nvPr/>
        </p:nvSpPr>
        <p:spPr>
          <a:xfrm>
            <a:off x="3973339" y="5602432"/>
            <a:ext cx="413379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ENTRADA: </a:t>
            </a:r>
            <a:r>
              <a:rPr lang="en-GB">
                <a:ea typeface="+mn-lt"/>
                <a:cs typeface="+mn-lt"/>
                <a:hlinkClick r:id="rId2"/>
              </a:rPr>
              <a:t>https://entrada.sidnlabs.nl/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841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42D47-D82F-636E-4264-C02DE64C4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Custom Detection Rules</a:t>
            </a:r>
            <a:endParaRPr lang="en-US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A964624-699E-FE75-B172-DA9AC9955657}"/>
              </a:ext>
            </a:extLst>
          </p:cNvPr>
          <p:cNvSpPr>
            <a:spLocks noGrp="1"/>
          </p:cNvSpPr>
          <p:nvPr/>
        </p:nvSpPr>
        <p:spPr bwMode="gray">
          <a:xfrm>
            <a:off x="2249875" y="1835659"/>
            <a:ext cx="7687813" cy="236155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324000" indent="-324000" algn="l" defTabSz="1088610" rtl="0" eaLnBrk="1" latinLnBrk="0" hangingPunct="1">
              <a:spcBef>
                <a:spcPts val="900"/>
              </a:spcBef>
              <a:buFont typeface="Arial" pitchFamily="34" charset="0"/>
              <a:buChar char="•"/>
              <a:defRPr sz="16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8000" indent="-324000" algn="l" defTabSz="1088610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4000" indent="-324000" algn="l" defTabSz="1088610" rtl="0" eaLnBrk="1" latinLnBrk="0" hangingPunct="1">
              <a:spcBef>
                <a:spcPts val="0"/>
              </a:spcBef>
              <a:buFont typeface="+mj-lt"/>
              <a:buAutoNum type="arabicPeriod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088610" rtl="0" eaLnBrk="1" latinLnBrk="0" hangingPunct="1">
              <a:spcBef>
                <a:spcPts val="1800"/>
              </a:spcBef>
              <a:buFont typeface="Arial" pitchFamily="34" charset="0"/>
              <a:buNone/>
              <a:defRPr sz="1600" b="0" kern="1200">
                <a:solidFill>
                  <a:schemeClr val="accent1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4pPr>
            <a:lvl5pPr marL="0" indent="0" algn="l" defTabSz="1088610" rtl="0" eaLnBrk="1" latinLnBrk="0" hangingPunct="1">
              <a:spcBef>
                <a:spcPts val="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4000" indent="0" algn="l" defTabSz="1088610" rtl="0" eaLnBrk="1" latinLnBrk="0" hangingPunct="1">
              <a:spcBef>
                <a:spcPts val="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8000" indent="0" algn="l" defTabSz="1088610" rtl="0" eaLnBrk="1" latinLnBrk="0" hangingPunct="1">
              <a:spcBef>
                <a:spcPts val="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0081" indent="0" algn="l" defTabSz="1088610" rtl="0" eaLnBrk="1" latinLnBrk="0" hangingPunct="1">
              <a:spcBef>
                <a:spcPts val="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1088610" rtl="0" eaLnBrk="1" latinLnBrk="0" hangingPunct="1">
              <a:spcBef>
                <a:spcPts val="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3850" indent="-323850"/>
            <a:r>
              <a:rPr lang="nl-NL" sz="1800" b="1" err="1">
                <a:ea typeface="Open Sans"/>
                <a:cs typeface="Open Sans"/>
              </a:rPr>
              <a:t>Rule</a:t>
            </a:r>
            <a:r>
              <a:rPr lang="nl-NL" sz="1800" b="1">
                <a:ea typeface="Open Sans"/>
                <a:cs typeface="Open Sans"/>
              </a:rPr>
              <a:t> 1</a:t>
            </a:r>
            <a:r>
              <a:rPr lang="nl-NL" sz="1800">
                <a:ea typeface="Open Sans"/>
                <a:cs typeface="Open Sans"/>
              </a:rPr>
              <a:t>: </a:t>
            </a:r>
            <a:r>
              <a:rPr lang="nl-NL" sz="1800" err="1">
                <a:ea typeface="Open Sans"/>
                <a:cs typeface="Open Sans"/>
              </a:rPr>
              <a:t>Entropy</a:t>
            </a:r>
            <a:r>
              <a:rPr lang="nl-NL" sz="1800">
                <a:ea typeface="Open Sans"/>
                <a:cs typeface="Open Sans"/>
              </a:rPr>
              <a:t> &gt; 3.8 of query </a:t>
            </a:r>
            <a:r>
              <a:rPr lang="nl-NL" sz="1800" err="1">
                <a:ea typeface="Open Sans"/>
                <a:cs typeface="Open Sans"/>
              </a:rPr>
              <a:t>names</a:t>
            </a:r>
            <a:r>
              <a:rPr lang="nl-NL" sz="1800">
                <a:ea typeface="Open Sans"/>
                <a:cs typeface="Open Sans"/>
              </a:rPr>
              <a:t> per label</a:t>
            </a:r>
          </a:p>
          <a:p>
            <a:pPr marL="323850" indent="-323850"/>
            <a:r>
              <a:rPr lang="nl-NL" sz="1800" b="1" err="1">
                <a:ea typeface="Open Sans"/>
                <a:cs typeface="Open Sans"/>
              </a:rPr>
              <a:t>Rule</a:t>
            </a:r>
            <a:r>
              <a:rPr lang="nl-NL" sz="1800" b="1">
                <a:ea typeface="Open Sans"/>
                <a:cs typeface="Open Sans"/>
              </a:rPr>
              <a:t> 2</a:t>
            </a:r>
            <a:r>
              <a:rPr lang="nl-NL" sz="1800">
                <a:ea typeface="Open Sans"/>
                <a:cs typeface="Open Sans"/>
              </a:rPr>
              <a:t>: "Base32", "Base64", "</a:t>
            </a:r>
            <a:r>
              <a:rPr lang="nl-NL" sz="1800" err="1">
                <a:ea typeface="Open Sans"/>
                <a:cs typeface="Open Sans"/>
              </a:rPr>
              <a:t>Hex</a:t>
            </a:r>
            <a:r>
              <a:rPr lang="nl-NL" sz="1800">
                <a:ea typeface="Open Sans"/>
                <a:cs typeface="Open Sans"/>
              </a:rPr>
              <a:t>", </a:t>
            </a:r>
            <a:r>
              <a:rPr lang="nl-NL" sz="1800" err="1">
                <a:ea typeface="Open Sans"/>
                <a:cs typeface="Open Sans"/>
              </a:rPr>
              <a:t>and</a:t>
            </a:r>
            <a:r>
              <a:rPr lang="nl-NL" sz="1800">
                <a:ea typeface="Open Sans"/>
                <a:cs typeface="Open Sans"/>
              </a:rPr>
              <a:t> "</a:t>
            </a:r>
            <a:r>
              <a:rPr lang="nl-NL" sz="1800" err="1">
                <a:ea typeface="Open Sans"/>
                <a:cs typeface="Open Sans"/>
              </a:rPr>
              <a:t>NetBIOS</a:t>
            </a:r>
            <a:r>
              <a:rPr lang="nl-NL" sz="1800">
                <a:ea typeface="Open Sans"/>
                <a:cs typeface="Open Sans"/>
              </a:rPr>
              <a:t>" </a:t>
            </a:r>
            <a:r>
              <a:rPr lang="nl-NL" sz="1800" err="1">
                <a:ea typeface="Open Sans"/>
                <a:cs typeface="Open Sans"/>
              </a:rPr>
              <a:t>encoding</a:t>
            </a:r>
            <a:r>
              <a:rPr lang="nl-NL" sz="1800">
                <a:ea typeface="Open Sans"/>
                <a:cs typeface="Open Sans"/>
              </a:rPr>
              <a:t> per label</a:t>
            </a:r>
          </a:p>
          <a:p>
            <a:pPr marL="323850" indent="-323850"/>
            <a:r>
              <a:rPr lang="nl-NL" sz="1800" b="1" err="1">
                <a:ea typeface="Open Sans"/>
                <a:cs typeface="Open Sans"/>
              </a:rPr>
              <a:t>Rule</a:t>
            </a:r>
            <a:r>
              <a:rPr lang="nl-NL" sz="1800" b="1">
                <a:ea typeface="Open Sans"/>
                <a:cs typeface="Open Sans"/>
              </a:rPr>
              <a:t> 3</a:t>
            </a:r>
            <a:r>
              <a:rPr lang="nl-NL" sz="1800">
                <a:ea typeface="Open Sans"/>
                <a:cs typeface="Open Sans"/>
              </a:rPr>
              <a:t>: </a:t>
            </a:r>
            <a:r>
              <a:rPr lang="nl-NL" sz="1800" err="1">
                <a:ea typeface="Open Sans"/>
                <a:cs typeface="Open Sans"/>
              </a:rPr>
              <a:t>Uncommon</a:t>
            </a:r>
            <a:r>
              <a:rPr lang="nl-NL" sz="1800">
                <a:ea typeface="Open Sans"/>
                <a:cs typeface="Open Sans"/>
              </a:rPr>
              <a:t> RR </a:t>
            </a:r>
            <a:r>
              <a:rPr lang="nl-NL" sz="1800" err="1">
                <a:ea typeface="Open Sans"/>
                <a:cs typeface="Open Sans"/>
              </a:rPr>
              <a:t>such</a:t>
            </a:r>
            <a:r>
              <a:rPr lang="nl-NL" sz="1800">
                <a:ea typeface="Open Sans"/>
                <a:cs typeface="Open Sans"/>
              </a:rPr>
              <a:t> as "TXT", "NULL", </a:t>
            </a:r>
            <a:r>
              <a:rPr lang="nl-NL" sz="1800" err="1">
                <a:ea typeface="Open Sans"/>
                <a:cs typeface="Open Sans"/>
              </a:rPr>
              <a:t>and</a:t>
            </a:r>
            <a:r>
              <a:rPr lang="nl-NL" sz="1800">
                <a:ea typeface="Open Sans"/>
                <a:cs typeface="Open Sans"/>
              </a:rPr>
              <a:t> "PRIVATE"</a:t>
            </a:r>
          </a:p>
          <a:p>
            <a:pPr marL="323850" indent="-323850"/>
            <a:r>
              <a:rPr lang="nl-NL" sz="1800" b="1" err="1">
                <a:latin typeface="Arial"/>
                <a:ea typeface="Open Sans"/>
                <a:cs typeface="Arial"/>
              </a:rPr>
              <a:t>Rule</a:t>
            </a:r>
            <a:r>
              <a:rPr lang="nl-NL" sz="1800" b="1">
                <a:latin typeface="Arial"/>
                <a:ea typeface="Open Sans"/>
                <a:cs typeface="Arial"/>
              </a:rPr>
              <a:t> 4</a:t>
            </a:r>
            <a:r>
              <a:rPr lang="nl-NL" sz="1800">
                <a:latin typeface="Arial"/>
                <a:ea typeface="Open Sans"/>
                <a:cs typeface="Arial"/>
              </a:rPr>
              <a:t>: </a:t>
            </a:r>
            <a:r>
              <a:rPr lang="nl-NL" sz="1800" err="1">
                <a:latin typeface="Arial"/>
                <a:ea typeface="Open Sans"/>
                <a:cs typeface="Arial"/>
              </a:rPr>
              <a:t>Continuous</a:t>
            </a:r>
            <a:r>
              <a:rPr lang="nl-NL" sz="1800">
                <a:latin typeface="Arial"/>
                <a:ea typeface="Open Sans"/>
                <a:cs typeface="Arial"/>
              </a:rPr>
              <a:t> </a:t>
            </a:r>
            <a:r>
              <a:rPr lang="nl-NL" sz="1800" err="1">
                <a:latin typeface="Arial"/>
                <a:ea typeface="Open Sans"/>
                <a:cs typeface="Arial"/>
              </a:rPr>
              <a:t>sequences</a:t>
            </a:r>
            <a:r>
              <a:rPr lang="nl-NL" sz="1800">
                <a:latin typeface="Arial"/>
                <a:ea typeface="Open Sans"/>
                <a:cs typeface="Arial"/>
              </a:rPr>
              <a:t> of </a:t>
            </a:r>
            <a:r>
              <a:rPr lang="nl-NL" sz="1800" err="1">
                <a:latin typeface="Arial"/>
                <a:ea typeface="Open Sans"/>
                <a:cs typeface="Arial"/>
              </a:rPr>
              <a:t>characters</a:t>
            </a:r>
            <a:r>
              <a:rPr lang="nl-NL" sz="1800">
                <a:latin typeface="Arial"/>
                <a:ea typeface="Open Sans"/>
                <a:cs typeface="Arial"/>
              </a:rPr>
              <a:t> </a:t>
            </a:r>
            <a:r>
              <a:rPr lang="nl-NL" sz="1800" err="1">
                <a:latin typeface="Arial"/>
                <a:ea typeface="Open Sans"/>
                <a:cs typeface="Arial"/>
              </a:rPr>
              <a:t>and</a:t>
            </a:r>
            <a:r>
              <a:rPr lang="nl-NL" sz="1800">
                <a:latin typeface="Arial"/>
                <a:ea typeface="Open Sans"/>
                <a:cs typeface="Arial"/>
              </a:rPr>
              <a:t> </a:t>
            </a:r>
            <a:r>
              <a:rPr lang="nl-NL" sz="1800" err="1">
                <a:latin typeface="Arial"/>
                <a:ea typeface="Open Sans"/>
                <a:cs typeface="Arial"/>
              </a:rPr>
              <a:t>numbers</a:t>
            </a:r>
            <a:endParaRPr lang="nl-NL" sz="1800">
              <a:latin typeface="Arial"/>
              <a:ea typeface="Open Sans"/>
              <a:cs typeface="Arial"/>
            </a:endParaRPr>
          </a:p>
          <a:p>
            <a:pPr marL="323850" indent="-323850"/>
            <a:r>
              <a:rPr lang="nl-NL" sz="1800" b="1" err="1">
                <a:latin typeface="Arial"/>
                <a:ea typeface="Open Sans"/>
                <a:cs typeface="Arial"/>
              </a:rPr>
              <a:t>Rule</a:t>
            </a:r>
            <a:r>
              <a:rPr lang="nl-NL" sz="1800" b="1">
                <a:latin typeface="Arial"/>
                <a:ea typeface="Open Sans"/>
                <a:cs typeface="Arial"/>
              </a:rPr>
              <a:t> 5</a:t>
            </a:r>
            <a:r>
              <a:rPr lang="nl-NL" sz="1800">
                <a:latin typeface="Arial"/>
                <a:ea typeface="Open Sans"/>
                <a:cs typeface="Arial"/>
              </a:rPr>
              <a:t>: </a:t>
            </a:r>
            <a:r>
              <a:rPr lang="nl-NL" sz="1800" err="1">
                <a:latin typeface="Arial"/>
                <a:ea typeface="Open Sans"/>
                <a:cs typeface="Arial"/>
              </a:rPr>
              <a:t>Characters</a:t>
            </a:r>
            <a:r>
              <a:rPr lang="nl-NL" sz="1800">
                <a:latin typeface="Arial"/>
                <a:ea typeface="Open Sans"/>
                <a:cs typeface="Arial"/>
              </a:rPr>
              <a:t> "</a:t>
            </a:r>
            <a:r>
              <a:rPr lang="nl-NL" sz="1800" err="1">
                <a:latin typeface="Arial"/>
                <a:ea typeface="Open Sans"/>
                <a:cs typeface="Arial"/>
              </a:rPr>
              <a:t>z</a:t>
            </a:r>
            <a:r>
              <a:rPr lang="nl-NL" sz="1800">
                <a:latin typeface="Arial"/>
                <a:ea typeface="Open Sans"/>
                <a:cs typeface="Arial"/>
              </a:rPr>
              <a:t>" or "y" in first letter </a:t>
            </a:r>
            <a:r>
              <a:rPr lang="nl-NL" sz="1800" err="1">
                <a:latin typeface="Arial"/>
                <a:ea typeface="Open Sans"/>
                <a:cs typeface="Arial"/>
              </a:rPr>
              <a:t>and</a:t>
            </a:r>
            <a:r>
              <a:rPr lang="nl-NL" sz="1800">
                <a:latin typeface="Arial"/>
                <a:ea typeface="Open Sans"/>
                <a:cs typeface="Arial"/>
              </a:rPr>
              <a:t> </a:t>
            </a:r>
            <a:r>
              <a:rPr lang="nl-NL" sz="1800" err="1">
                <a:latin typeface="Arial"/>
                <a:ea typeface="Open Sans"/>
                <a:cs typeface="Arial"/>
              </a:rPr>
              <a:t>leftmost</a:t>
            </a:r>
            <a:r>
              <a:rPr lang="nl-NL" sz="1800">
                <a:latin typeface="Arial"/>
                <a:ea typeface="Open Sans"/>
                <a:cs typeface="Arial"/>
              </a:rPr>
              <a:t> label of query</a:t>
            </a:r>
          </a:p>
          <a:p>
            <a:pPr marL="323850" indent="-323850"/>
            <a:r>
              <a:rPr lang="nl-NL" sz="1800" b="1" err="1">
                <a:latin typeface="Arial"/>
                <a:ea typeface="Open Sans"/>
                <a:cs typeface="Arial"/>
              </a:rPr>
              <a:t>Rule</a:t>
            </a:r>
            <a:r>
              <a:rPr lang="nl-NL" sz="1800" b="1">
                <a:latin typeface="Arial"/>
                <a:ea typeface="Open Sans"/>
                <a:cs typeface="Arial"/>
              </a:rPr>
              <a:t> 6</a:t>
            </a:r>
            <a:r>
              <a:rPr lang="nl-NL" sz="1800">
                <a:latin typeface="Arial"/>
                <a:ea typeface="Open Sans"/>
                <a:cs typeface="Arial"/>
              </a:rPr>
              <a:t>: Error types </a:t>
            </a:r>
            <a:r>
              <a:rPr lang="nl-NL" sz="1800" err="1">
                <a:latin typeface="Arial"/>
                <a:ea typeface="Open Sans"/>
                <a:cs typeface="Arial"/>
              </a:rPr>
              <a:t>such</a:t>
            </a:r>
            <a:r>
              <a:rPr lang="nl-NL" sz="1800">
                <a:latin typeface="Arial"/>
                <a:ea typeface="Open Sans"/>
                <a:cs typeface="Arial"/>
              </a:rPr>
              <a:t> as NXDOMAIN responses</a:t>
            </a:r>
          </a:p>
          <a:p>
            <a:pPr marL="323850" indent="-323850"/>
            <a:endParaRPr lang="nl-NL">
              <a:ea typeface="Open Sans"/>
              <a:cs typeface="Open Sans"/>
            </a:endParaRPr>
          </a:p>
          <a:p>
            <a:pPr marL="0" indent="0">
              <a:buNone/>
            </a:pPr>
            <a:endParaRPr lang="nl-NL">
              <a:ea typeface="Open Sans"/>
              <a:cs typeface="Open Sans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6600C8D-6259-705D-C3C0-A836A54609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636527"/>
              </p:ext>
            </p:extLst>
          </p:nvPr>
        </p:nvGraphicFramePr>
        <p:xfrm>
          <a:off x="835068" y="4321479"/>
          <a:ext cx="10428420" cy="115061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258022">
                  <a:extLst>
                    <a:ext uri="{9D8B030D-6E8A-4147-A177-3AD203B41FA5}">
                      <a16:colId xmlns:a16="http://schemas.microsoft.com/office/drawing/2014/main" val="1412165303"/>
                    </a:ext>
                  </a:extLst>
                </a:gridCol>
                <a:gridCol w="3170398">
                  <a:extLst>
                    <a:ext uri="{9D8B030D-6E8A-4147-A177-3AD203B41FA5}">
                      <a16:colId xmlns:a16="http://schemas.microsoft.com/office/drawing/2014/main" val="2970488942"/>
                    </a:ext>
                  </a:extLst>
                </a:gridCol>
              </a:tblGrid>
              <a:tr h="426719">
                <a:tc>
                  <a:txBody>
                    <a:bodyPr/>
                    <a:lstStyle/>
                    <a:p>
                      <a:pPr algn="ctr" fontAlgn="base">
                        <a:lnSpc>
                          <a:spcPts val="2550"/>
                        </a:lnSpc>
                      </a:pPr>
                      <a:r>
                        <a:rPr lang="nl-NL" sz="2100" b="1" err="1">
                          <a:solidFill>
                            <a:srgbClr val="FFFFFF"/>
                          </a:solidFill>
                          <a:effectLst/>
                          <a:latin typeface="Open Sans"/>
                        </a:rPr>
                        <a:t>qname</a:t>
                      </a:r>
                      <a:endParaRPr lang="nl-NL" b="1" err="1">
                        <a:solidFill>
                          <a:srgbClr val="FFFFFF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90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000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175"/>
                        </a:lnSpc>
                      </a:pPr>
                      <a:r>
                        <a:rPr lang="nl-NL" sz="1800" b="1">
                          <a:solidFill>
                            <a:srgbClr val="FFFFFF"/>
                          </a:solidFill>
                          <a:effectLst/>
                          <a:latin typeface="Open Sans"/>
                        </a:rPr>
                        <a:t>QUERY TYPE</a:t>
                      </a:r>
                      <a:endParaRPr lang="nl-NL" b="1">
                        <a:solidFill>
                          <a:srgbClr val="FFFFFF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90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000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46111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>
                        <a:lnSpc>
                          <a:spcPts val="1950"/>
                        </a:lnSpc>
                      </a:pPr>
                      <a:r>
                        <a:rPr lang="nl-NL" sz="1600" b="1">
                          <a:effectLst/>
                          <a:latin typeface="Open Sans"/>
                        </a:rPr>
                        <a:t>y6tbwbiffzn52xyefrhcgv6ns</a:t>
                      </a:r>
                      <a:r>
                        <a:rPr lang="nl-NL" sz="1600">
                          <a:effectLst/>
                          <a:latin typeface="Open Sans"/>
                        </a:rPr>
                        <a:t>.xi7cxcqtkfwpd6pm4cxq.*.*.nl.</a:t>
                      </a:r>
                      <a:endParaRPr lang="nl-NL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90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B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950"/>
                        </a:lnSpc>
                      </a:pPr>
                      <a:r>
                        <a:rPr lang="nl-NL" sz="1600">
                          <a:effectLst/>
                          <a:latin typeface="Open Sans"/>
                        </a:rPr>
                        <a:t>TXT</a:t>
                      </a:r>
                      <a:endParaRPr lang="nl-NL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908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9968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>
                        <a:lnSpc>
                          <a:spcPts val="1950"/>
                        </a:lnSpc>
                      </a:pPr>
                      <a:r>
                        <a:rPr lang="nl-NL" sz="1600">
                          <a:effectLst/>
                          <a:latin typeface="Open Sans"/>
                        </a:rPr>
                        <a:t>aqyrybnsuih67lxpjqjcmgpxndypwira.ipg5namibkuyv7fbmscq.*.*.nl.</a:t>
                      </a:r>
                      <a:endParaRPr lang="nl-NL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950"/>
                        </a:lnSpc>
                      </a:pPr>
                      <a:r>
                        <a:rPr lang="nl-NL" sz="1600">
                          <a:effectLst/>
                          <a:latin typeface="Open Sans"/>
                        </a:rPr>
                        <a:t>TXT</a:t>
                      </a:r>
                      <a:endParaRPr lang="nl-NL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687550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AB2C58-CC41-FB0C-098E-BBC63F2CA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8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1E1B72-F724-5089-72C7-A434FB06BD07}"/>
              </a:ext>
            </a:extLst>
          </p:cNvPr>
          <p:cNvSpPr txBox="1"/>
          <p:nvPr/>
        </p:nvSpPr>
        <p:spPr>
          <a:xfrm>
            <a:off x="2288018" y="5757191"/>
            <a:ext cx="753414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These Rules based on observations of DNS testbed and literature analysis.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400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42D47-D82F-636E-4264-C02DE64C4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Validation of DNS </a:t>
            </a:r>
            <a:r>
              <a:rPr lang="en-GB" sz="4000" err="1">
                <a:solidFill>
                  <a:srgbClr val="FFFFFF"/>
                </a:solidFill>
              </a:rPr>
              <a:t>Tunneling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B1C6AA-982B-E17C-D000-EE6691FAC0AD}"/>
              </a:ext>
            </a:extLst>
          </p:cNvPr>
          <p:cNvSpPr txBox="1"/>
          <p:nvPr/>
        </p:nvSpPr>
        <p:spPr>
          <a:xfrm>
            <a:off x="1239520" y="2272498"/>
            <a:ext cx="7223760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nl-NL" sz="2000" err="1">
                <a:latin typeface="Aptos"/>
                <a:ea typeface="Open Sans"/>
                <a:cs typeface="Open Sans"/>
              </a:rPr>
              <a:t>Develop</a:t>
            </a:r>
            <a:r>
              <a:rPr lang="nl-NL" sz="2000">
                <a:latin typeface="Aptos"/>
                <a:ea typeface="Open Sans"/>
                <a:cs typeface="Open Sans"/>
              </a:rPr>
              <a:t> a scoring system </a:t>
            </a:r>
            <a:r>
              <a:rPr lang="nl-NL" sz="2000" err="1">
                <a:latin typeface="Aptos"/>
                <a:ea typeface="Open Sans"/>
                <a:cs typeface="Open Sans"/>
              </a:rPr>
              <a:t>based</a:t>
            </a:r>
            <a:r>
              <a:rPr lang="nl-NL" sz="2000">
                <a:latin typeface="Aptos"/>
                <a:ea typeface="Open Sans"/>
                <a:cs typeface="Open Sans"/>
              </a:rPr>
              <a:t> on </a:t>
            </a:r>
            <a:r>
              <a:rPr lang="nl-NL" sz="2000" err="1">
                <a:latin typeface="Aptos"/>
                <a:ea typeface="Open Sans"/>
                <a:cs typeface="Open Sans"/>
              </a:rPr>
              <a:t>detection</a:t>
            </a:r>
            <a:r>
              <a:rPr lang="nl-NL" sz="2000">
                <a:latin typeface="Aptos"/>
                <a:ea typeface="Open Sans"/>
                <a:cs typeface="Open Sans"/>
              </a:rPr>
              <a:t> </a:t>
            </a:r>
            <a:r>
              <a:rPr lang="nl-NL" sz="2000" err="1">
                <a:latin typeface="Aptos"/>
                <a:ea typeface="Open Sans"/>
                <a:cs typeface="Open Sans"/>
              </a:rPr>
              <a:t>rules</a:t>
            </a:r>
            <a:r>
              <a:rPr lang="nl-NL" sz="2000">
                <a:latin typeface="Aptos"/>
                <a:ea typeface="Open Sans"/>
                <a:cs typeface="Open Sans"/>
              </a:rPr>
              <a:t>.</a:t>
            </a:r>
            <a:endParaRPr lang="en-US" sz="2000">
              <a:latin typeface="Aptos"/>
              <a:ea typeface="Open Sans"/>
              <a:cs typeface="Open Sans"/>
            </a:endParaRPr>
          </a:p>
          <a:p>
            <a:pPr marL="285750" indent="-285750">
              <a:buFont typeface="Arial"/>
              <a:buChar char="•"/>
            </a:pPr>
            <a:r>
              <a:rPr lang="nl-NL" sz="2000" err="1">
                <a:latin typeface="Aptos"/>
                <a:ea typeface="Open Sans"/>
                <a:cs typeface="Open Sans"/>
              </a:rPr>
              <a:t>Weights</a:t>
            </a:r>
            <a:r>
              <a:rPr lang="nl-NL" sz="2000">
                <a:latin typeface="Aptos"/>
                <a:ea typeface="Open Sans"/>
                <a:cs typeface="Open Sans"/>
              </a:rPr>
              <a:t> of score </a:t>
            </a:r>
            <a:r>
              <a:rPr lang="nl-NL" sz="2000" err="1">
                <a:latin typeface="Aptos"/>
                <a:ea typeface="Open Sans"/>
                <a:cs typeface="Open Sans"/>
              </a:rPr>
              <a:t>based</a:t>
            </a:r>
            <a:r>
              <a:rPr lang="nl-NL" sz="2000">
                <a:latin typeface="Aptos"/>
                <a:ea typeface="Open Sans"/>
                <a:cs typeface="Open Sans"/>
              </a:rPr>
              <a:t> on </a:t>
            </a:r>
            <a:r>
              <a:rPr lang="nl-NL" sz="2000" err="1">
                <a:latin typeface="Aptos"/>
                <a:ea typeface="Open Sans"/>
                <a:cs typeface="Open Sans"/>
              </a:rPr>
              <a:t>literature</a:t>
            </a:r>
            <a:r>
              <a:rPr lang="nl-NL" sz="2000">
                <a:latin typeface="Aptos"/>
                <a:ea typeface="Open Sans"/>
                <a:cs typeface="Open Sans"/>
              </a:rPr>
              <a:t> </a:t>
            </a:r>
            <a:r>
              <a:rPr lang="nl-NL" sz="2000" err="1">
                <a:latin typeface="Aptos"/>
                <a:ea typeface="Open Sans"/>
                <a:cs typeface="Open Sans"/>
              </a:rPr>
              <a:t>and</a:t>
            </a:r>
            <a:r>
              <a:rPr lang="nl-NL" sz="2000">
                <a:latin typeface="Aptos"/>
                <a:ea typeface="Open Sans"/>
                <a:cs typeface="Open Sans"/>
              </a:rPr>
              <a:t> DNS </a:t>
            </a:r>
            <a:r>
              <a:rPr lang="nl-NL" sz="2000" err="1">
                <a:latin typeface="Aptos"/>
                <a:ea typeface="Open Sans"/>
                <a:cs typeface="Open Sans"/>
              </a:rPr>
              <a:t>testbed</a:t>
            </a:r>
            <a:r>
              <a:rPr lang="nl-NL" sz="2000">
                <a:latin typeface="Aptos"/>
                <a:ea typeface="Open Sans"/>
                <a:cs typeface="Open Sans"/>
              </a:rPr>
              <a:t>.</a:t>
            </a:r>
            <a:endParaRPr lang="en-US" sz="2000">
              <a:latin typeface="Aptos"/>
              <a:ea typeface="Open Sans"/>
              <a:cs typeface="Open Sans"/>
            </a:endParaRPr>
          </a:p>
          <a:p>
            <a:pPr marL="285750" indent="-285750">
              <a:buFont typeface="Arial"/>
              <a:buChar char="•"/>
            </a:pPr>
            <a:r>
              <a:rPr lang="nl-NL" sz="2000">
                <a:latin typeface="Aptos"/>
                <a:ea typeface="Open Sans"/>
                <a:cs typeface="Open Sans"/>
              </a:rPr>
              <a:t>Score on DNS </a:t>
            </a:r>
            <a:r>
              <a:rPr lang="nl-NL" sz="2000" err="1">
                <a:latin typeface="Aptos"/>
                <a:ea typeface="Open Sans"/>
                <a:cs typeface="Open Sans"/>
              </a:rPr>
              <a:t>queries</a:t>
            </a:r>
            <a:r>
              <a:rPr lang="nl-NL" sz="2000">
                <a:latin typeface="Aptos"/>
                <a:ea typeface="Open Sans"/>
                <a:cs typeface="Open Sans"/>
              </a:rPr>
              <a:t> </a:t>
            </a:r>
            <a:r>
              <a:rPr lang="nl-NL" sz="2000" err="1">
                <a:latin typeface="Aptos"/>
                <a:ea typeface="Open Sans"/>
                <a:cs typeface="Open Sans"/>
              </a:rPr>
              <a:t>assign</a:t>
            </a:r>
            <a:r>
              <a:rPr lang="nl-NL" sz="2000">
                <a:latin typeface="Aptos"/>
                <a:ea typeface="Open Sans"/>
                <a:cs typeface="Open Sans"/>
              </a:rPr>
              <a:t> </a:t>
            </a:r>
            <a:r>
              <a:rPr lang="nl-NL" sz="2000" err="1">
                <a:latin typeface="Aptos"/>
                <a:ea typeface="Open Sans"/>
                <a:cs typeface="Open Sans"/>
              </a:rPr>
              <a:t>the</a:t>
            </a:r>
            <a:r>
              <a:rPr lang="nl-NL" sz="2000">
                <a:latin typeface="Aptos"/>
                <a:ea typeface="Open Sans"/>
                <a:cs typeface="Open Sans"/>
              </a:rPr>
              <a:t> </a:t>
            </a:r>
            <a:r>
              <a:rPr lang="nl-NL" sz="2000" err="1">
                <a:latin typeface="Aptos"/>
                <a:ea typeface="Open Sans"/>
                <a:cs typeface="Open Sans"/>
              </a:rPr>
              <a:t>likelihood</a:t>
            </a:r>
            <a:r>
              <a:rPr lang="nl-NL" sz="2000">
                <a:latin typeface="Aptos"/>
                <a:ea typeface="Open Sans"/>
                <a:cs typeface="Open Sans"/>
              </a:rPr>
              <a:t> of DNS tunneling.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36EE52-3C1C-DAA5-DEF8-E60993B6BC9D}"/>
              </a:ext>
            </a:extLst>
          </p:cNvPr>
          <p:cNvSpPr txBox="1"/>
          <p:nvPr/>
        </p:nvSpPr>
        <p:spPr>
          <a:xfrm>
            <a:off x="1237572" y="4280190"/>
            <a:ext cx="6465566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/>
              <a:t>Real User Validation </a:t>
            </a:r>
            <a:endParaRPr lang="en-US" sz="2000">
              <a:latin typeface="Aptos" panose="020B0004020202020204"/>
              <a:ea typeface="Open Sans"/>
              <a:cs typeface="Open Sans"/>
            </a:endParaRPr>
          </a:p>
          <a:p>
            <a:pPr marL="285750" indent="-285750">
              <a:buFont typeface="Arial"/>
              <a:buChar char="•"/>
            </a:pPr>
            <a:r>
              <a:rPr lang="nl-NL" sz="2000" err="1">
                <a:latin typeface="Aptos"/>
                <a:ea typeface="Open Sans"/>
                <a:cs typeface="Open Sans"/>
              </a:rPr>
              <a:t>Genuine</a:t>
            </a:r>
            <a:r>
              <a:rPr lang="nl-NL" sz="2000">
                <a:latin typeface="Aptos"/>
                <a:ea typeface="Open Sans"/>
                <a:cs typeface="Open Sans"/>
              </a:rPr>
              <a:t> user </a:t>
            </a:r>
            <a:r>
              <a:rPr lang="nl-NL" sz="2000" err="1">
                <a:latin typeface="Aptos"/>
                <a:ea typeface="Open Sans"/>
                <a:cs typeface="Open Sans"/>
              </a:rPr>
              <a:t>utilizes</a:t>
            </a:r>
            <a:r>
              <a:rPr lang="nl-NL" sz="2000">
                <a:latin typeface="Aptos"/>
                <a:ea typeface="Open Sans"/>
                <a:cs typeface="Open Sans"/>
              </a:rPr>
              <a:t> Iodine DNS </a:t>
            </a:r>
            <a:r>
              <a:rPr lang="nl-NL" sz="2000" err="1">
                <a:latin typeface="Aptos"/>
                <a:ea typeface="Open Sans"/>
                <a:cs typeface="Open Sans"/>
              </a:rPr>
              <a:t>tunneling</a:t>
            </a:r>
            <a:r>
              <a:rPr lang="nl-NL" sz="2000">
                <a:latin typeface="Aptos"/>
                <a:ea typeface="Open Sans"/>
                <a:cs typeface="Open Sans"/>
              </a:rPr>
              <a:t> tool.</a:t>
            </a:r>
          </a:p>
          <a:p>
            <a:pPr marL="285750" indent="-285750">
              <a:buFont typeface="Arial"/>
              <a:buChar char="•"/>
            </a:pPr>
            <a:r>
              <a:rPr lang="nl-NL" sz="2000" err="1">
                <a:latin typeface="Aptos"/>
                <a:ea typeface="Open Sans"/>
                <a:cs typeface="Open Sans"/>
              </a:rPr>
              <a:t>Custom</a:t>
            </a:r>
            <a:r>
              <a:rPr lang="nl-NL" sz="2000">
                <a:latin typeface="Aptos"/>
                <a:ea typeface="Open Sans"/>
                <a:cs typeface="Open Sans"/>
              </a:rPr>
              <a:t> </a:t>
            </a:r>
            <a:r>
              <a:rPr lang="nl-NL" sz="2000" err="1">
                <a:latin typeface="Aptos"/>
                <a:ea typeface="Open Sans"/>
                <a:cs typeface="Open Sans"/>
              </a:rPr>
              <a:t>detection</a:t>
            </a:r>
            <a:r>
              <a:rPr lang="nl-NL" sz="2000">
                <a:latin typeface="Aptos"/>
                <a:ea typeface="Open Sans"/>
                <a:cs typeface="Open Sans"/>
              </a:rPr>
              <a:t> </a:t>
            </a:r>
            <a:r>
              <a:rPr lang="nl-NL" sz="2000" err="1">
                <a:latin typeface="Aptos"/>
                <a:ea typeface="Open Sans"/>
                <a:cs typeface="Open Sans"/>
              </a:rPr>
              <a:t>rules</a:t>
            </a:r>
            <a:r>
              <a:rPr lang="nl-NL" sz="2000">
                <a:latin typeface="Aptos"/>
                <a:ea typeface="Open Sans"/>
                <a:cs typeface="Open Sans"/>
              </a:rPr>
              <a:t> </a:t>
            </a:r>
            <a:r>
              <a:rPr lang="nl-NL" sz="2000" err="1">
                <a:latin typeface="Aptos"/>
                <a:ea typeface="Open Sans"/>
                <a:cs typeface="Open Sans"/>
              </a:rPr>
              <a:t>for</a:t>
            </a:r>
            <a:r>
              <a:rPr lang="nl-NL" sz="2000">
                <a:latin typeface="Aptos"/>
                <a:ea typeface="Open Sans"/>
                <a:cs typeface="Open Sans"/>
              </a:rPr>
              <a:t> DNS </a:t>
            </a:r>
            <a:r>
              <a:rPr lang="nl-NL" sz="2000" err="1">
                <a:latin typeface="Aptos"/>
                <a:ea typeface="Open Sans"/>
                <a:cs typeface="Open Sans"/>
              </a:rPr>
              <a:t>tunneling</a:t>
            </a:r>
            <a:r>
              <a:rPr lang="nl-NL" sz="2000">
                <a:latin typeface="Aptos"/>
                <a:ea typeface="Open Sans"/>
                <a:cs typeface="Open Sans"/>
              </a:rPr>
              <a:t> </a:t>
            </a:r>
            <a:r>
              <a:rPr lang="nl-NL" sz="2000" err="1">
                <a:latin typeface="Aptos"/>
                <a:ea typeface="Open Sans"/>
                <a:cs typeface="Open Sans"/>
              </a:rPr>
              <a:t>queries</a:t>
            </a:r>
            <a:r>
              <a:rPr lang="nl-NL" sz="2000">
                <a:latin typeface="Aptos"/>
                <a:ea typeface="Open Sans"/>
                <a:cs typeface="Open Sans"/>
              </a:rPr>
              <a:t>.</a:t>
            </a:r>
          </a:p>
          <a:p>
            <a:pPr marL="285750" indent="-285750">
              <a:buFont typeface="Arial"/>
              <a:buChar char="•"/>
            </a:pPr>
            <a:r>
              <a:rPr lang="nl-NL" sz="2000" err="1">
                <a:latin typeface="Aptos"/>
                <a:ea typeface="Open Sans"/>
                <a:cs typeface="Open Sans"/>
              </a:rPr>
              <a:t>Detection</a:t>
            </a:r>
            <a:r>
              <a:rPr lang="nl-NL" sz="2000">
                <a:latin typeface="Aptos"/>
                <a:ea typeface="Open Sans"/>
                <a:cs typeface="Open Sans"/>
              </a:rPr>
              <a:t> of DNS </a:t>
            </a:r>
            <a:r>
              <a:rPr lang="nl-NL" sz="2000" err="1">
                <a:latin typeface="Aptos"/>
                <a:ea typeface="Open Sans"/>
                <a:cs typeface="Open Sans"/>
              </a:rPr>
              <a:t>tunneling</a:t>
            </a:r>
            <a:r>
              <a:rPr lang="nl-NL" sz="2000">
                <a:latin typeface="Aptos"/>
                <a:ea typeface="Open Sans"/>
                <a:cs typeface="Open Sans"/>
              </a:rPr>
              <a:t> query.</a:t>
            </a:r>
          </a:p>
          <a:p>
            <a:pPr marL="285750" indent="-285750">
              <a:buFont typeface="Arial"/>
              <a:buChar char="•"/>
            </a:pPr>
            <a:r>
              <a:rPr lang="nl-NL" sz="2000">
                <a:latin typeface="Aptos"/>
                <a:ea typeface="Open Sans"/>
                <a:cs typeface="Open Sans"/>
              </a:rPr>
              <a:t>User </a:t>
            </a:r>
            <a:r>
              <a:rPr lang="nl-NL" sz="2000" err="1">
                <a:latin typeface="Aptos"/>
                <a:ea typeface="Open Sans"/>
                <a:cs typeface="Open Sans"/>
              </a:rPr>
              <a:t>verification</a:t>
            </a:r>
            <a:r>
              <a:rPr lang="nl-NL" sz="2000">
                <a:latin typeface="Aptos"/>
                <a:ea typeface="Open Sans"/>
                <a:cs typeface="Open Sans"/>
              </a:rPr>
              <a:t> of IP </a:t>
            </a:r>
            <a:r>
              <a:rPr lang="nl-NL" sz="2000" err="1">
                <a:latin typeface="Aptos"/>
                <a:ea typeface="Open Sans"/>
                <a:cs typeface="Open Sans"/>
              </a:rPr>
              <a:t>and</a:t>
            </a:r>
            <a:r>
              <a:rPr lang="nl-NL" sz="2000">
                <a:latin typeface="Aptos"/>
                <a:ea typeface="Open Sans"/>
                <a:cs typeface="Open Sans"/>
              </a:rPr>
              <a:t> </a:t>
            </a:r>
            <a:r>
              <a:rPr lang="nl-NL" sz="2000" err="1">
                <a:latin typeface="Aptos"/>
                <a:ea typeface="Open Sans"/>
                <a:cs typeface="Open Sans"/>
              </a:rPr>
              <a:t>validation</a:t>
            </a:r>
            <a:r>
              <a:rPr lang="nl-NL" sz="2000">
                <a:latin typeface="Aptos"/>
                <a:ea typeface="Open Sans"/>
                <a:cs typeface="Open Sans"/>
              </a:rPr>
              <a:t> of </a:t>
            </a:r>
            <a:r>
              <a:rPr lang="nl-NL" sz="2000" err="1">
                <a:latin typeface="Aptos"/>
                <a:ea typeface="Open Sans"/>
                <a:cs typeface="Open Sans"/>
              </a:rPr>
              <a:t>findings</a:t>
            </a:r>
            <a:r>
              <a:rPr lang="nl-NL" sz="2000">
                <a:latin typeface="Aptos"/>
                <a:ea typeface="Open Sans"/>
                <a:cs typeface="Open Sans"/>
              </a:rPr>
              <a:t>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988F39-ACE8-D611-0A77-574A93E11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9</a:t>
            </a:fld>
            <a:endParaRPr lang="en-GB"/>
          </a:p>
        </p:txBody>
      </p:sp>
      <p:pic>
        <p:nvPicPr>
          <p:cNvPr id="6" name="Picture 5" descr="A black and white calendar&#10;&#10;AI-generated content may be incorrect.">
            <a:extLst>
              <a:ext uri="{FF2B5EF4-FFF2-40B4-BE49-F238E27FC236}">
                <a16:creationId xmlns:a16="http://schemas.microsoft.com/office/drawing/2014/main" id="{512F42F8-BFA9-B2F5-08BB-F4A063D5212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-28" t="20938" r="2012" b="17392"/>
          <a:stretch/>
        </p:blipFill>
        <p:spPr>
          <a:xfrm>
            <a:off x="8740051" y="2196210"/>
            <a:ext cx="2284363" cy="1233220"/>
          </a:xfrm>
          <a:prstGeom prst="rect">
            <a:avLst/>
          </a:prstGeom>
        </p:spPr>
      </p:pic>
      <p:pic>
        <p:nvPicPr>
          <p:cNvPr id="7" name="Picture 6" descr="A black check mark in a circle&#10;&#10;AI-generated content may be incorrect.">
            <a:extLst>
              <a:ext uri="{FF2B5EF4-FFF2-40B4-BE49-F238E27FC236}">
                <a16:creationId xmlns:a16="http://schemas.microsoft.com/office/drawing/2014/main" id="{A7516766-4833-8227-25E5-FA329BB987F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7647" t="6250" r="7647" b="8036"/>
          <a:stretch/>
        </p:blipFill>
        <p:spPr>
          <a:xfrm>
            <a:off x="7709210" y="4856355"/>
            <a:ext cx="1336577" cy="89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897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Detection, Analysis and Measurement of DNS Tunneling Techniques Master's Thesis Research</vt:lpstr>
      <vt:lpstr>Research Purpose</vt:lpstr>
      <vt:lpstr>DNS Tunneling</vt:lpstr>
      <vt:lpstr>DNS Tunneling Tools</vt:lpstr>
      <vt:lpstr>Detection of DNS Tunneling</vt:lpstr>
      <vt:lpstr>DNS Testbed Environment</vt:lpstr>
      <vt:lpstr>ENTRADA Tool Environment</vt:lpstr>
      <vt:lpstr>Custom Detection Rules</vt:lpstr>
      <vt:lpstr>Validation of DNS Tunneling</vt:lpstr>
      <vt:lpstr>Validation of DNS Tunneling</vt:lpstr>
      <vt:lpstr>Limitations</vt:lpstr>
      <vt:lpstr>Measurements on .nl traffic</vt:lpstr>
      <vt:lpstr>Measurements on several months</vt:lpstr>
      <vt:lpstr>Conclusion</vt:lpstr>
      <vt:lpstr>Future Work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26</cp:revision>
  <dcterms:created xsi:type="dcterms:W3CDTF">2025-01-11T16:40:05Z</dcterms:created>
  <dcterms:modified xsi:type="dcterms:W3CDTF">2025-01-23T16:54:47Z</dcterms:modified>
</cp:coreProperties>
</file>