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media/image2.jpeg" ContentType="image/jpeg"/>
  <Override PartName="/ppt/media/image3.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3B3B3B"/>
        </a:solidFill>
        <a:effectLst/>
        <a:uFillTx/>
        <a:latin typeface="+mj-lt"/>
        <a:ea typeface="+mj-ea"/>
        <a:cs typeface="+mj-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3B3B3B"/>
        </a:solidFill>
        <a:effectLst/>
        <a:uFillTx/>
        <a:latin typeface="+mj-lt"/>
        <a:ea typeface="+mj-ea"/>
        <a:cs typeface="+mj-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3B3B3B"/>
        </a:solidFill>
        <a:effectLst/>
        <a:uFillTx/>
        <a:latin typeface="+mj-lt"/>
        <a:ea typeface="+mj-ea"/>
        <a:cs typeface="+mj-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3B3B3B"/>
        </a:solidFill>
        <a:effectLst/>
        <a:uFillTx/>
        <a:latin typeface="+mj-lt"/>
        <a:ea typeface="+mj-ea"/>
        <a:cs typeface="+mj-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3B3B3B"/>
        </a:solidFill>
        <a:effectLst/>
        <a:uFillTx/>
        <a:latin typeface="+mj-lt"/>
        <a:ea typeface="+mj-ea"/>
        <a:cs typeface="+mj-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3B3B3B"/>
        </a:solidFill>
        <a:effectLst/>
        <a:uFillTx/>
        <a:latin typeface="+mj-lt"/>
        <a:ea typeface="+mj-ea"/>
        <a:cs typeface="+mj-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3B3B3B"/>
        </a:solidFill>
        <a:effectLst/>
        <a:uFillTx/>
        <a:latin typeface="+mj-lt"/>
        <a:ea typeface="+mj-ea"/>
        <a:cs typeface="+mj-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3B3B3B"/>
        </a:solidFill>
        <a:effectLst/>
        <a:uFillTx/>
        <a:latin typeface="+mj-lt"/>
        <a:ea typeface="+mj-ea"/>
        <a:cs typeface="+mj-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3B3B3B"/>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3B3B3B"/>
        </a:fontRef>
        <a:srgbClr val="3B3B3B"/>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D7E9"/>
          </a:solidFill>
        </a:fill>
      </a:tcStyle>
    </a:wholeTbl>
    <a:band2H>
      <a:tcTxStyle b="def" i="def"/>
      <a:tcStyle>
        <a:tcBdr/>
        <a:fill>
          <a:solidFill>
            <a:srgbClr val="E7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3B3B3B"/>
        </a:fontRef>
        <a:srgbClr val="3B3B3B"/>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3B3B3B"/>
        </a:fontRef>
        <a:srgbClr val="3B3B3B"/>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0CF"/>
          </a:solidFill>
        </a:fill>
      </a:tcStyle>
    </a:wholeTbl>
    <a:band2H>
      <a:tcTxStyle b="def" i="def"/>
      <a:tcStyle>
        <a:tcBdr/>
        <a:fill>
          <a:solidFill>
            <a:srgbClr val="E6F0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3B3B3B"/>
        </a:fontRef>
        <a:srgbClr val="3B3B3B"/>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7E7E7"/>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3B3B3B"/>
        </a:fontRef>
        <a:srgbClr val="3B3B3B"/>
      </a:tcTxStyle>
      <a:tcStyle>
        <a:tcBdr>
          <a:left>
            <a:ln w="12700" cap="flat">
              <a:noFill/>
              <a:miter lim="400000"/>
            </a:ln>
          </a:left>
          <a:right>
            <a:ln w="12700" cap="flat">
              <a:noFill/>
              <a:miter lim="400000"/>
            </a:ln>
          </a:right>
          <a:top>
            <a:ln w="50800" cap="flat">
              <a:solidFill>
                <a:srgbClr val="3B3B3B"/>
              </a:solidFill>
              <a:prstDash val="solid"/>
              <a:round/>
            </a:ln>
          </a:top>
          <a:bottom>
            <a:ln w="25400" cap="flat">
              <a:solidFill>
                <a:srgbClr val="3B3B3B"/>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3B3B3B"/>
              </a:solidFill>
              <a:prstDash val="solid"/>
              <a:round/>
            </a:ln>
          </a:top>
          <a:bottom>
            <a:ln w="25400" cap="flat">
              <a:solidFill>
                <a:srgbClr val="3B3B3B"/>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3B3B3B"/>
        </a:fontRef>
        <a:srgbClr val="3B3B3B"/>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CDCD"/>
          </a:solidFill>
        </a:fill>
      </a:tcStyle>
    </a:wholeTbl>
    <a:band2H>
      <a:tcTxStyle b="def" i="def"/>
      <a:tcStyle>
        <a:tcBdr/>
        <a:fill>
          <a:solidFill>
            <a:srgbClr val="E7E7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3B3B3B"/>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3B3B3B"/>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3B3B3B"/>
          </a:solidFill>
        </a:fill>
      </a:tcStyle>
    </a:firstRow>
  </a:tblStyle>
  <a:tblStyle styleId="{2708684C-4D16-4618-839F-0558EEFCDFE6}" styleName="">
    <a:tblBg/>
    <a:wholeTbl>
      <a:tcTxStyle b="off"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254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4" name="Shape 94"/>
          <p:cNvSpPr/>
          <p:nvPr>
            <p:ph type="sldImg"/>
          </p:nvPr>
        </p:nvSpPr>
        <p:spPr>
          <a:xfrm>
            <a:off x="1143000" y="685800"/>
            <a:ext cx="4572000" cy="3429000"/>
          </a:xfrm>
          <a:prstGeom prst="rect">
            <a:avLst/>
          </a:prstGeom>
        </p:spPr>
        <p:txBody>
          <a:bodyPr/>
          <a:lstStyle/>
          <a:p>
            <a:pPr/>
          </a:p>
        </p:txBody>
      </p:sp>
      <p:sp>
        <p:nvSpPr>
          <p:cNvPr id="95" name="Shape 95"/>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4" name="Title Text"/>
          <p:cNvSpPr txBox="1"/>
          <p:nvPr>
            <p:ph type="title"/>
          </p:nvPr>
        </p:nvSpPr>
        <p:spPr>
          <a:xfrm>
            <a:off x="1524000" y="1122362"/>
            <a:ext cx="9144000" cy="2387601"/>
          </a:xfrm>
          <a:prstGeom prst="rect">
            <a:avLst/>
          </a:prstGeom>
        </p:spPr>
        <p:txBody>
          <a:bodyPr anchor="b"/>
          <a:lstStyle>
            <a:lvl1pPr algn="ctr"/>
          </a:lstStyle>
          <a:p>
            <a:pPr/>
            <a:r>
              <a:t>Title Text</a:t>
            </a:r>
          </a:p>
        </p:txBody>
      </p:sp>
      <p:sp>
        <p:nvSpPr>
          <p:cNvPr id="15" name="Body Level One…"/>
          <p:cNvSpPr txBox="1"/>
          <p:nvPr>
            <p:ph type="body" sz="half" idx="1"/>
          </p:nvPr>
        </p:nvSpPr>
        <p:spPr>
          <a:xfrm>
            <a:off x="1524000" y="3602037"/>
            <a:ext cx="9144000" cy="2133600"/>
          </a:xfrm>
          <a:prstGeom prst="rect">
            <a:avLst/>
          </a:prstGeom>
        </p:spPr>
        <p:txBody>
          <a:bodyPr/>
          <a:lstStyle>
            <a:lvl1pPr marL="0" indent="0" algn="ctr">
              <a:buClrTx/>
              <a:buSzTx/>
              <a:buFontTx/>
              <a:buNone/>
            </a:lvl1pPr>
            <a:lvl2pPr marL="0" indent="457200" algn="ctr">
              <a:buClrTx/>
              <a:buSzTx/>
              <a:buFontTx/>
              <a:buNone/>
            </a:lvl2pPr>
            <a:lvl3pPr marL="0" indent="914400" algn="ctr">
              <a:buClrTx/>
              <a:buSzTx/>
              <a:buFontTx/>
              <a:buNone/>
            </a:lvl3pPr>
            <a:lvl4pPr marL="0" indent="1371600" algn="ctr">
              <a:buClrTx/>
              <a:buSzTx/>
              <a:buFontTx/>
              <a:buNone/>
            </a:lvl4pPr>
            <a:lvl5pPr marL="0" indent="1828800" algn="ctr">
              <a:buClrTx/>
              <a:buSzTx/>
              <a:buFontTx/>
              <a:buNone/>
            </a:lvl5pPr>
          </a:lstStyle>
          <a:p>
            <a:pPr/>
            <a:r>
              <a:t>Body Level One</a:t>
            </a:r>
          </a:p>
          <a:p>
            <a:pPr lvl="1"/>
            <a:r>
              <a:t>Body Level Two</a:t>
            </a:r>
          </a:p>
          <a:p>
            <a:pPr lvl="2"/>
            <a:r>
              <a:t>Body Level Three</a:t>
            </a:r>
          </a:p>
          <a:p>
            <a:pPr lvl="3"/>
            <a:r>
              <a:t>Body Level Four</a:t>
            </a:r>
          </a:p>
          <a:p>
            <a:pPr lvl="4"/>
            <a:r>
              <a:t>Body Level Five</a:t>
            </a:r>
          </a:p>
        </p:txBody>
      </p:sp>
      <p:sp>
        <p:nvSpPr>
          <p:cNvPr id="1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3" name="Title Text"/>
          <p:cNvSpPr txBox="1"/>
          <p:nvPr>
            <p:ph type="title"/>
          </p:nvPr>
        </p:nvSpPr>
        <p:spPr>
          <a:prstGeom prst="rect">
            <a:avLst/>
          </a:prstGeom>
        </p:spPr>
        <p:txBody>
          <a:bodyPr/>
          <a:lstStyle/>
          <a:p>
            <a:pPr/>
            <a:r>
              <a:t>Title Text</a:t>
            </a:r>
          </a:p>
        </p:txBody>
      </p:sp>
      <p:sp>
        <p:nvSpPr>
          <p:cNvPr id="24"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32" name="Title Text"/>
          <p:cNvSpPr txBox="1"/>
          <p:nvPr>
            <p:ph type="title"/>
          </p:nvPr>
        </p:nvSpPr>
        <p:spPr>
          <a:xfrm>
            <a:off x="831850" y="1709738"/>
            <a:ext cx="10515600" cy="2852737"/>
          </a:xfrm>
          <a:prstGeom prst="rect">
            <a:avLst/>
          </a:prstGeom>
        </p:spPr>
        <p:txBody>
          <a:bodyPr anchor="b"/>
          <a:lstStyle/>
          <a:p>
            <a:pPr/>
            <a:r>
              <a:t>Title Text</a:t>
            </a:r>
          </a:p>
        </p:txBody>
      </p:sp>
      <p:sp>
        <p:nvSpPr>
          <p:cNvPr id="33" name="Body Level One…"/>
          <p:cNvSpPr txBox="1"/>
          <p:nvPr>
            <p:ph type="body" sz="quarter" idx="1"/>
          </p:nvPr>
        </p:nvSpPr>
        <p:spPr>
          <a:xfrm>
            <a:off x="831850" y="4589462"/>
            <a:ext cx="10515600" cy="1500188"/>
          </a:xfrm>
          <a:prstGeom prst="rect">
            <a:avLst/>
          </a:prstGeom>
        </p:spPr>
        <p:txBody>
          <a:bodyPr/>
          <a:lstStyle>
            <a:lvl1pPr marL="0" indent="0">
              <a:buClrTx/>
              <a:buSzTx/>
              <a:buFontTx/>
              <a:buNone/>
              <a:defRPr>
                <a:solidFill>
                  <a:schemeClr val="accent1"/>
                </a:solidFill>
              </a:defRPr>
            </a:lvl1pPr>
            <a:lvl2pPr marL="0" indent="457200">
              <a:buClrTx/>
              <a:buSzTx/>
              <a:buFontTx/>
              <a:buNone/>
              <a:defRPr>
                <a:solidFill>
                  <a:schemeClr val="accent1"/>
                </a:solidFill>
              </a:defRPr>
            </a:lvl2pPr>
            <a:lvl3pPr marL="0" indent="914400">
              <a:buClrTx/>
              <a:buSzTx/>
              <a:buFontTx/>
              <a:buNone/>
              <a:defRPr>
                <a:solidFill>
                  <a:schemeClr val="accent1"/>
                </a:solidFill>
              </a:defRPr>
            </a:lvl3pPr>
            <a:lvl4pPr marL="0" indent="1371600">
              <a:buClrTx/>
              <a:buSzTx/>
              <a:buFontTx/>
              <a:buNone/>
              <a:defRPr>
                <a:solidFill>
                  <a:schemeClr val="accent1"/>
                </a:solidFill>
              </a:defRPr>
            </a:lvl4pPr>
            <a:lvl5pPr marL="0" indent="1828800">
              <a:buClrTx/>
              <a:buSzTx/>
              <a:buFontTx/>
              <a:buNone/>
              <a:defRPr>
                <a:solidFill>
                  <a:schemeClr val="accent1"/>
                </a:solidFill>
              </a:defRPr>
            </a:lvl5pPr>
          </a:lstStyle>
          <a:p>
            <a:pPr/>
            <a:r>
              <a:t>Body Level One</a:t>
            </a:r>
          </a:p>
          <a:p>
            <a:pPr lvl="1"/>
            <a:r>
              <a:t>Body Level Two</a:t>
            </a:r>
          </a:p>
          <a:p>
            <a:pPr lvl="2"/>
            <a:r>
              <a:t>Body Level Three</a:t>
            </a:r>
          </a:p>
          <a:p>
            <a:pPr lvl="3"/>
            <a:r>
              <a:t>Body Level Four</a:t>
            </a:r>
          </a:p>
          <a:p>
            <a:pPr lvl="4"/>
            <a:r>
              <a:t>Body Level Five</a:t>
            </a:r>
          </a:p>
        </p:txBody>
      </p:sp>
      <p:sp>
        <p:nvSpPr>
          <p:cNvPr id="3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41" name="Title Text"/>
          <p:cNvSpPr txBox="1"/>
          <p:nvPr>
            <p:ph type="title"/>
          </p:nvPr>
        </p:nvSpPr>
        <p:spPr>
          <a:xfrm>
            <a:off x="838200" y="365125"/>
            <a:ext cx="10515600" cy="1325563"/>
          </a:xfrm>
          <a:prstGeom prst="rect">
            <a:avLst/>
          </a:prstGeom>
        </p:spPr>
        <p:txBody>
          <a:bodyPr/>
          <a:lstStyle/>
          <a:p>
            <a:pPr/>
            <a:r>
              <a:t>Title Text</a:t>
            </a:r>
          </a:p>
        </p:txBody>
      </p:sp>
      <p:sp>
        <p:nvSpPr>
          <p:cNvPr id="42" name="Body Level One…"/>
          <p:cNvSpPr txBox="1"/>
          <p:nvPr>
            <p:ph type="body" sz="half" idx="1"/>
          </p:nvPr>
        </p:nvSpPr>
        <p:spPr>
          <a:xfrm>
            <a:off x="838200" y="1825625"/>
            <a:ext cx="5181600" cy="4251084"/>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50" name="Title Text"/>
          <p:cNvSpPr txBox="1"/>
          <p:nvPr>
            <p:ph type="title"/>
          </p:nvPr>
        </p:nvSpPr>
        <p:spPr>
          <a:xfrm>
            <a:off x="839787" y="365125"/>
            <a:ext cx="10515601" cy="1325563"/>
          </a:xfrm>
          <a:prstGeom prst="rect">
            <a:avLst/>
          </a:prstGeom>
        </p:spPr>
        <p:txBody>
          <a:bodyPr/>
          <a:lstStyle/>
          <a:p>
            <a:pPr/>
            <a:r>
              <a:t>Title Text</a:t>
            </a:r>
          </a:p>
        </p:txBody>
      </p:sp>
      <p:sp>
        <p:nvSpPr>
          <p:cNvPr id="51" name="Body Level One…"/>
          <p:cNvSpPr txBox="1"/>
          <p:nvPr>
            <p:ph type="body" sz="quarter" idx="1"/>
          </p:nvPr>
        </p:nvSpPr>
        <p:spPr>
          <a:xfrm>
            <a:off x="839787" y="1681163"/>
            <a:ext cx="5157789" cy="823913"/>
          </a:xfrm>
          <a:prstGeom prst="rect">
            <a:avLst/>
          </a:prstGeom>
        </p:spPr>
        <p:txBody>
          <a:bodyPr anchor="b"/>
          <a:lstStyle>
            <a:lvl1pPr marL="0" indent="0">
              <a:buClrTx/>
              <a:buSzTx/>
              <a:buFontTx/>
              <a:buNone/>
              <a:defRPr b="1" sz="2400"/>
            </a:lvl1pPr>
            <a:lvl2pPr marL="0" indent="457200">
              <a:buClrTx/>
              <a:buSzTx/>
              <a:buFontTx/>
              <a:buNone/>
              <a:defRPr b="1" sz="2400"/>
            </a:lvl2pPr>
            <a:lvl3pPr marL="0" indent="914400">
              <a:buClrTx/>
              <a:buSzTx/>
              <a:buFontTx/>
              <a:buNone/>
              <a:defRPr b="1" sz="2400"/>
            </a:lvl3pPr>
            <a:lvl4pPr marL="0" indent="1371600">
              <a:buClrTx/>
              <a:buSzTx/>
              <a:buFontTx/>
              <a:buNone/>
              <a:defRPr b="1" sz="2400"/>
            </a:lvl4pPr>
            <a:lvl5pPr marL="0" indent="1828800">
              <a:buClrTx/>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52" name="Text Placeholder 4"/>
          <p:cNvSpPr/>
          <p:nvPr>
            <p:ph type="body" sz="quarter" idx="21"/>
          </p:nvPr>
        </p:nvSpPr>
        <p:spPr>
          <a:xfrm>
            <a:off x="6172200" y="1681163"/>
            <a:ext cx="5183188" cy="823913"/>
          </a:xfrm>
          <a:prstGeom prst="rect">
            <a:avLst/>
          </a:prstGeom>
        </p:spPr>
        <p:txBody>
          <a:bodyPr anchor="b"/>
          <a:lstStyle/>
          <a:p>
            <a:pPr marL="0" indent="0">
              <a:buClrTx/>
              <a:buSzTx/>
              <a:buFontTx/>
              <a:buNone/>
              <a:defRPr sz="2400">
                <a:latin typeface="+mj-lt"/>
                <a:ea typeface="+mj-ea"/>
                <a:cs typeface="+mj-cs"/>
                <a:sym typeface="Calibri"/>
              </a:defRPr>
            </a:pP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60" name="Title Text"/>
          <p:cNvSpPr txBox="1"/>
          <p:nvPr>
            <p:ph type="title"/>
          </p:nvPr>
        </p:nvSpPr>
        <p:spPr>
          <a:xfrm>
            <a:off x="838200" y="365125"/>
            <a:ext cx="10515600" cy="1325563"/>
          </a:xfrm>
          <a:prstGeom prst="rect">
            <a:avLst/>
          </a:prstGeom>
        </p:spPr>
        <p:txBody>
          <a:bodyPr/>
          <a:lstStyle/>
          <a:p>
            <a:pPr/>
            <a:r>
              <a:t>Title Text</a:t>
            </a:r>
          </a:p>
        </p:txBody>
      </p:sp>
      <p:sp>
        <p:nvSpPr>
          <p:cNvPr id="6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5" name="Title Text"/>
          <p:cNvSpPr txBox="1"/>
          <p:nvPr>
            <p:ph type="title"/>
          </p:nvPr>
        </p:nvSpPr>
        <p:spPr>
          <a:xfrm>
            <a:off x="839787" y="457200"/>
            <a:ext cx="3932239" cy="1600200"/>
          </a:xfrm>
          <a:prstGeom prst="rect">
            <a:avLst/>
          </a:prstGeom>
        </p:spPr>
        <p:txBody>
          <a:bodyPr anchor="b"/>
          <a:lstStyle>
            <a:lvl1pPr>
              <a:defRPr sz="3600"/>
            </a:lvl1pPr>
          </a:lstStyle>
          <a:p>
            <a:pPr/>
            <a:r>
              <a:t>Title Text</a:t>
            </a:r>
          </a:p>
        </p:txBody>
      </p:sp>
      <p:sp>
        <p:nvSpPr>
          <p:cNvPr id="76" name="Body Level One…"/>
          <p:cNvSpPr txBox="1"/>
          <p:nvPr>
            <p:ph type="body" sz="half" idx="1"/>
          </p:nvPr>
        </p:nvSpPr>
        <p:spPr>
          <a:xfrm>
            <a:off x="5183187" y="987425"/>
            <a:ext cx="6172201" cy="4873625"/>
          </a:xfrm>
          <a:prstGeom prst="rect">
            <a:avLst/>
          </a:prstGeom>
        </p:spPr>
        <p:txBody>
          <a:bodyPr/>
          <a:lstStyle>
            <a:lvl1pPr>
              <a:defRPr sz="3600"/>
            </a:lvl1pPr>
            <a:lvl2pPr marL="714375" indent="-257175">
              <a:defRPr sz="3600"/>
            </a:lvl2pPr>
            <a:lvl3pPr marL="1208314" indent="-293914">
              <a:defRPr sz="3600"/>
            </a:lvl3pPr>
            <a:lvl4pPr marL="1714500" indent="-342900">
              <a:defRPr sz="3600"/>
            </a:lvl4pPr>
            <a:lvl5pPr marL="2171700" indent="-342900">
              <a:defRPr sz="3600"/>
            </a:lvl5pPr>
          </a:lstStyle>
          <a:p>
            <a:pPr/>
            <a:r>
              <a:t>Body Level One</a:t>
            </a:r>
          </a:p>
          <a:p>
            <a:pPr lvl="1"/>
            <a:r>
              <a:t>Body Level Two</a:t>
            </a:r>
          </a:p>
          <a:p>
            <a:pPr lvl="2"/>
            <a:r>
              <a:t>Body Level Three</a:t>
            </a:r>
          </a:p>
          <a:p>
            <a:pPr lvl="3"/>
            <a:r>
              <a:t>Body Level Four</a:t>
            </a:r>
          </a:p>
          <a:p>
            <a:pPr lvl="4"/>
            <a:r>
              <a:t>Body Level Five</a:t>
            </a:r>
          </a:p>
        </p:txBody>
      </p:sp>
      <p:sp>
        <p:nvSpPr>
          <p:cNvPr id="77" name="Text Placeholder 3"/>
          <p:cNvSpPr/>
          <p:nvPr>
            <p:ph type="body" sz="quarter" idx="21"/>
          </p:nvPr>
        </p:nvSpPr>
        <p:spPr>
          <a:xfrm>
            <a:off x="839787" y="2057400"/>
            <a:ext cx="3932238" cy="3811588"/>
          </a:xfrm>
          <a:prstGeom prst="rect">
            <a:avLst/>
          </a:prstGeom>
        </p:spPr>
        <p:txBody>
          <a:bodyPr/>
          <a:lstStyle/>
          <a:p>
            <a:pPr marL="0" indent="0">
              <a:buClrTx/>
              <a:buSzTx/>
              <a:buFontTx/>
              <a:buNone/>
              <a:defRPr sz="2800">
                <a:latin typeface="+mj-lt"/>
                <a:ea typeface="+mj-ea"/>
                <a:cs typeface="+mj-cs"/>
                <a:sym typeface="Calibri"/>
              </a:defRPr>
            </a:pPr>
          </a:p>
        </p:txBody>
      </p:sp>
      <p:sp>
        <p:nvSpPr>
          <p:cNvPr id="7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5" name="Title Text"/>
          <p:cNvSpPr txBox="1"/>
          <p:nvPr>
            <p:ph type="title"/>
          </p:nvPr>
        </p:nvSpPr>
        <p:spPr>
          <a:xfrm>
            <a:off x="839787" y="457200"/>
            <a:ext cx="3932239" cy="1600200"/>
          </a:xfrm>
          <a:prstGeom prst="rect">
            <a:avLst/>
          </a:prstGeom>
        </p:spPr>
        <p:txBody>
          <a:bodyPr anchor="b"/>
          <a:lstStyle>
            <a:lvl1pPr>
              <a:defRPr sz="3600"/>
            </a:lvl1pPr>
          </a:lstStyle>
          <a:p>
            <a:pPr/>
            <a:r>
              <a:t>Title Text</a:t>
            </a:r>
          </a:p>
        </p:txBody>
      </p:sp>
      <p:sp>
        <p:nvSpPr>
          <p:cNvPr id="86" name="Picture Placeholder 2"/>
          <p:cNvSpPr/>
          <p:nvPr>
            <p:ph type="pic" sz="half" idx="21"/>
          </p:nvPr>
        </p:nvSpPr>
        <p:spPr>
          <a:xfrm>
            <a:off x="5183187" y="995422"/>
            <a:ext cx="6172201" cy="4865627"/>
          </a:xfrm>
          <a:prstGeom prst="rect">
            <a:avLst/>
          </a:prstGeom>
        </p:spPr>
        <p:txBody>
          <a:bodyPr lIns="91439" rIns="91439">
            <a:noAutofit/>
          </a:bodyPr>
          <a:lstStyle/>
          <a:p>
            <a:pPr/>
          </a:p>
        </p:txBody>
      </p:sp>
      <p:sp>
        <p:nvSpPr>
          <p:cNvPr id="87" name="Body Level One…"/>
          <p:cNvSpPr txBox="1"/>
          <p:nvPr>
            <p:ph type="body" sz="quarter" idx="1"/>
          </p:nvPr>
        </p:nvSpPr>
        <p:spPr>
          <a:xfrm>
            <a:off x="839787" y="2057400"/>
            <a:ext cx="3932239" cy="3811588"/>
          </a:xfrm>
          <a:prstGeom prst="rect">
            <a:avLst/>
          </a:prstGeom>
        </p:spPr>
        <p:txBody>
          <a:bodyPr/>
          <a:lstStyle>
            <a:lvl1pPr marL="0" indent="0">
              <a:buClrTx/>
              <a:buSzTx/>
              <a:buFontTx/>
              <a:buNone/>
              <a:defRPr sz="2800"/>
            </a:lvl1pPr>
            <a:lvl2pPr marL="0" indent="457200">
              <a:buClrTx/>
              <a:buSzTx/>
              <a:buFontTx/>
              <a:buNone/>
              <a:defRPr sz="2800"/>
            </a:lvl2pPr>
            <a:lvl3pPr marL="0" indent="914400">
              <a:buClrTx/>
              <a:buSzTx/>
              <a:buFontTx/>
              <a:buNone/>
              <a:defRPr sz="2800"/>
            </a:lvl3pPr>
            <a:lvl4pPr marL="0" indent="1371600">
              <a:buClrTx/>
              <a:buSzTx/>
              <a:buFontTx/>
              <a:buNone/>
              <a:defRPr sz="2800"/>
            </a:lvl4pPr>
            <a:lvl5pPr marL="0" indent="1828800">
              <a:buClrTx/>
              <a:buSzTx/>
              <a:buFontTx/>
              <a:buNone/>
              <a:defRPr sz="2800"/>
            </a:lvl5pPr>
          </a:lstStyle>
          <a:p>
            <a:pPr/>
            <a:r>
              <a:t>Body Level One</a:t>
            </a:r>
          </a:p>
          <a:p>
            <a:pPr lvl="1"/>
            <a:r>
              <a:t>Body Level Two</a:t>
            </a:r>
          </a:p>
          <a:p>
            <a:pPr lvl="2"/>
            <a:r>
              <a:t>Body Level Three</a:t>
            </a:r>
          </a:p>
          <a:p>
            <a:pPr lvl="3"/>
            <a:r>
              <a:t>Body Level Four</a:t>
            </a:r>
          </a:p>
          <a:p>
            <a:pPr lvl="4"/>
            <a:r>
              <a:t>Body Level Five</a:t>
            </a:r>
          </a:p>
        </p:txBody>
      </p:sp>
      <p:sp>
        <p:nvSpPr>
          <p:cNvPr id="8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pic>
        <p:nvPicPr>
          <p:cNvPr id="2" name="Content Placeholder 5" descr="Content Placeholder 5"/>
          <p:cNvPicPr>
            <a:picLocks noChangeAspect="1"/>
          </p:cNvPicPr>
          <p:nvPr/>
        </p:nvPicPr>
        <p:blipFill>
          <a:blip r:embed="rId2">
            <a:extLst/>
          </a:blip>
          <a:stretch>
            <a:fillRect/>
          </a:stretch>
        </p:blipFill>
        <p:spPr>
          <a:xfrm>
            <a:off x="838200" y="6356348"/>
            <a:ext cx="584202" cy="365127"/>
          </a:xfrm>
          <a:prstGeom prst="rect">
            <a:avLst/>
          </a:prstGeom>
          <a:ln w="12700">
            <a:miter lim="400000"/>
          </a:ln>
        </p:spPr>
      </p:pic>
      <p:sp>
        <p:nvSpPr>
          <p:cNvPr id="3" name="Straight Connector 9"/>
          <p:cNvSpPr/>
          <p:nvPr/>
        </p:nvSpPr>
        <p:spPr>
          <a:xfrm>
            <a:off x="-11151" y="73909"/>
            <a:ext cx="12192001" cy="1"/>
          </a:xfrm>
          <a:prstGeom prst="line">
            <a:avLst/>
          </a:prstGeom>
          <a:ln w="57150">
            <a:solidFill>
              <a:schemeClr val="accent1"/>
            </a:solidFill>
            <a:miter/>
          </a:ln>
        </p:spPr>
        <p:txBody>
          <a:bodyPr lIns="45719" rIns="45719"/>
          <a:lstStyle/>
          <a:p>
            <a:pPr>
              <a:defRPr>
                <a:solidFill>
                  <a:srgbClr val="FFFFFF"/>
                </a:solidFill>
              </a:defRPr>
            </a:pPr>
          </a:p>
        </p:txBody>
      </p:sp>
      <p:sp>
        <p:nvSpPr>
          <p:cNvPr id="4" name="Title Text"/>
          <p:cNvSpPr txBox="1"/>
          <p:nvPr>
            <p:ph type="title"/>
          </p:nvPr>
        </p:nvSpPr>
        <p:spPr>
          <a:xfrm>
            <a:off x="838199"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5" name="Body Level One…"/>
          <p:cNvSpPr txBox="1"/>
          <p:nvPr>
            <p:ph type="body" idx="1"/>
          </p:nvPr>
        </p:nvSpPr>
        <p:spPr>
          <a:xfrm>
            <a:off x="838200" y="1825625"/>
            <a:ext cx="10515600" cy="423951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6" name="Slide Number"/>
          <p:cNvSpPr txBox="1"/>
          <p:nvPr>
            <p:ph type="sldNum" sz="quarter" idx="2"/>
          </p:nvPr>
        </p:nvSpPr>
        <p:spPr>
          <a:xfrm>
            <a:off x="11080144" y="6404292"/>
            <a:ext cx="273657" cy="269241"/>
          </a:xfrm>
          <a:prstGeom prst="rect">
            <a:avLst/>
          </a:prstGeom>
          <a:ln w="12700">
            <a:miter lim="400000"/>
          </a:ln>
        </p:spPr>
        <p:txBody>
          <a:bodyPr wrap="none" lIns="45719" rIns="45719" anchor="ctr">
            <a:spAutoFit/>
          </a:bodyPr>
          <a:lstStyle>
            <a:lvl1pPr algn="r">
              <a:defRPr sz="1200">
                <a:solidFill>
                  <a:srgbClr val="44546A"/>
                </a:solidFill>
                <a:latin typeface="+mn-lt"/>
                <a:ea typeface="+mn-ea"/>
                <a:cs typeface="+mn-cs"/>
                <a:sym typeface="Helvetica"/>
              </a:defRPr>
            </a:lvl1pPr>
          </a:lstStyle>
          <a:p>
            <a:pPr/>
            <a:fld id="{86CB4B4D-7CA3-9044-876B-883B54F8677D}" type="slidenum"/>
          </a:p>
        </p:txBody>
      </p:sp>
      <p:sp>
        <p:nvSpPr>
          <p:cNvPr id="7" name="Footer Placeholder 5"/>
          <p:cNvSpPr txBox="1"/>
          <p:nvPr/>
        </p:nvSpPr>
        <p:spPr>
          <a:xfrm>
            <a:off x="4084320" y="6404292"/>
            <a:ext cx="4023360" cy="2692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a:defRPr sz="1200">
                <a:solidFill>
                  <a:srgbClr val="44546A"/>
                </a:solidFill>
              </a:defRPr>
            </a:lvl1pPr>
          </a:lstStyle>
          <a:p>
            <a:pPr/>
            <a:r>
              <a:t>All content © Internet Systems Consortium, Inc.</a:t>
            </a:r>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1" baseline="0" cap="none" i="0" spc="0" strike="noStrike" sz="4800" u="none">
          <a:solidFill>
            <a:srgbClr val="44546A"/>
          </a:solidFill>
          <a:uFillTx/>
          <a:latin typeface="+mn-lt"/>
          <a:ea typeface="+mn-ea"/>
          <a:cs typeface="+mn-cs"/>
          <a:sym typeface="Helvetica"/>
        </a:defRPr>
      </a:lvl1pPr>
      <a:lvl2pPr marL="0" marR="0" indent="0" algn="l" defTabSz="914400" rtl="0" latinLnBrk="0">
        <a:lnSpc>
          <a:spcPct val="90000"/>
        </a:lnSpc>
        <a:spcBef>
          <a:spcPts val="0"/>
        </a:spcBef>
        <a:spcAft>
          <a:spcPts val="0"/>
        </a:spcAft>
        <a:buClrTx/>
        <a:buSzTx/>
        <a:buFontTx/>
        <a:buNone/>
        <a:tabLst/>
        <a:defRPr b="1" baseline="0" cap="none" i="0" spc="0" strike="noStrike" sz="4800" u="none">
          <a:solidFill>
            <a:srgbClr val="44546A"/>
          </a:solidFill>
          <a:uFillTx/>
          <a:latin typeface="+mn-lt"/>
          <a:ea typeface="+mn-ea"/>
          <a:cs typeface="+mn-cs"/>
          <a:sym typeface="Helvetica"/>
        </a:defRPr>
      </a:lvl2pPr>
      <a:lvl3pPr marL="0" marR="0" indent="0" algn="l" defTabSz="914400" rtl="0" latinLnBrk="0">
        <a:lnSpc>
          <a:spcPct val="90000"/>
        </a:lnSpc>
        <a:spcBef>
          <a:spcPts val="0"/>
        </a:spcBef>
        <a:spcAft>
          <a:spcPts val="0"/>
        </a:spcAft>
        <a:buClrTx/>
        <a:buSzTx/>
        <a:buFontTx/>
        <a:buNone/>
        <a:tabLst/>
        <a:defRPr b="1" baseline="0" cap="none" i="0" spc="0" strike="noStrike" sz="4800" u="none">
          <a:solidFill>
            <a:srgbClr val="44546A"/>
          </a:solidFill>
          <a:uFillTx/>
          <a:latin typeface="+mn-lt"/>
          <a:ea typeface="+mn-ea"/>
          <a:cs typeface="+mn-cs"/>
          <a:sym typeface="Helvetica"/>
        </a:defRPr>
      </a:lvl3pPr>
      <a:lvl4pPr marL="0" marR="0" indent="0" algn="l" defTabSz="914400" rtl="0" latinLnBrk="0">
        <a:lnSpc>
          <a:spcPct val="90000"/>
        </a:lnSpc>
        <a:spcBef>
          <a:spcPts val="0"/>
        </a:spcBef>
        <a:spcAft>
          <a:spcPts val="0"/>
        </a:spcAft>
        <a:buClrTx/>
        <a:buSzTx/>
        <a:buFontTx/>
        <a:buNone/>
        <a:tabLst/>
        <a:defRPr b="1" baseline="0" cap="none" i="0" spc="0" strike="noStrike" sz="4800" u="none">
          <a:solidFill>
            <a:srgbClr val="44546A"/>
          </a:solidFill>
          <a:uFillTx/>
          <a:latin typeface="+mn-lt"/>
          <a:ea typeface="+mn-ea"/>
          <a:cs typeface="+mn-cs"/>
          <a:sym typeface="Helvetica"/>
        </a:defRPr>
      </a:lvl4pPr>
      <a:lvl5pPr marL="0" marR="0" indent="0" algn="l" defTabSz="914400" rtl="0" latinLnBrk="0">
        <a:lnSpc>
          <a:spcPct val="90000"/>
        </a:lnSpc>
        <a:spcBef>
          <a:spcPts val="0"/>
        </a:spcBef>
        <a:spcAft>
          <a:spcPts val="0"/>
        </a:spcAft>
        <a:buClrTx/>
        <a:buSzTx/>
        <a:buFontTx/>
        <a:buNone/>
        <a:tabLst/>
        <a:defRPr b="1" baseline="0" cap="none" i="0" spc="0" strike="noStrike" sz="4800" u="none">
          <a:solidFill>
            <a:srgbClr val="44546A"/>
          </a:solidFill>
          <a:uFillTx/>
          <a:latin typeface="+mn-lt"/>
          <a:ea typeface="+mn-ea"/>
          <a:cs typeface="+mn-cs"/>
          <a:sym typeface="Helvetica"/>
        </a:defRPr>
      </a:lvl5pPr>
      <a:lvl6pPr marL="0" marR="0" indent="0" algn="l" defTabSz="914400" rtl="0" latinLnBrk="0">
        <a:lnSpc>
          <a:spcPct val="90000"/>
        </a:lnSpc>
        <a:spcBef>
          <a:spcPts val="0"/>
        </a:spcBef>
        <a:spcAft>
          <a:spcPts val="0"/>
        </a:spcAft>
        <a:buClrTx/>
        <a:buSzTx/>
        <a:buFontTx/>
        <a:buNone/>
        <a:tabLst/>
        <a:defRPr b="1" baseline="0" cap="none" i="0" spc="0" strike="noStrike" sz="4800" u="none">
          <a:solidFill>
            <a:srgbClr val="44546A"/>
          </a:solidFill>
          <a:uFillTx/>
          <a:latin typeface="+mn-lt"/>
          <a:ea typeface="+mn-ea"/>
          <a:cs typeface="+mn-cs"/>
          <a:sym typeface="Helvetica"/>
        </a:defRPr>
      </a:lvl6pPr>
      <a:lvl7pPr marL="0" marR="0" indent="0" algn="l" defTabSz="914400" rtl="0" latinLnBrk="0">
        <a:lnSpc>
          <a:spcPct val="90000"/>
        </a:lnSpc>
        <a:spcBef>
          <a:spcPts val="0"/>
        </a:spcBef>
        <a:spcAft>
          <a:spcPts val="0"/>
        </a:spcAft>
        <a:buClrTx/>
        <a:buSzTx/>
        <a:buFontTx/>
        <a:buNone/>
        <a:tabLst/>
        <a:defRPr b="1" baseline="0" cap="none" i="0" spc="0" strike="noStrike" sz="4800" u="none">
          <a:solidFill>
            <a:srgbClr val="44546A"/>
          </a:solidFill>
          <a:uFillTx/>
          <a:latin typeface="+mn-lt"/>
          <a:ea typeface="+mn-ea"/>
          <a:cs typeface="+mn-cs"/>
          <a:sym typeface="Helvetica"/>
        </a:defRPr>
      </a:lvl7pPr>
      <a:lvl8pPr marL="0" marR="0" indent="0" algn="l" defTabSz="914400" rtl="0" latinLnBrk="0">
        <a:lnSpc>
          <a:spcPct val="90000"/>
        </a:lnSpc>
        <a:spcBef>
          <a:spcPts val="0"/>
        </a:spcBef>
        <a:spcAft>
          <a:spcPts val="0"/>
        </a:spcAft>
        <a:buClrTx/>
        <a:buSzTx/>
        <a:buFontTx/>
        <a:buNone/>
        <a:tabLst/>
        <a:defRPr b="1" baseline="0" cap="none" i="0" spc="0" strike="noStrike" sz="4800" u="none">
          <a:solidFill>
            <a:srgbClr val="44546A"/>
          </a:solidFill>
          <a:uFillTx/>
          <a:latin typeface="+mn-lt"/>
          <a:ea typeface="+mn-ea"/>
          <a:cs typeface="+mn-cs"/>
          <a:sym typeface="Helvetica"/>
        </a:defRPr>
      </a:lvl8pPr>
      <a:lvl9pPr marL="0" marR="0" indent="0" algn="l" defTabSz="914400" rtl="0" latinLnBrk="0">
        <a:lnSpc>
          <a:spcPct val="90000"/>
        </a:lnSpc>
        <a:spcBef>
          <a:spcPts val="0"/>
        </a:spcBef>
        <a:spcAft>
          <a:spcPts val="0"/>
        </a:spcAft>
        <a:buClrTx/>
        <a:buSzTx/>
        <a:buFontTx/>
        <a:buNone/>
        <a:tabLst/>
        <a:defRPr b="1" baseline="0" cap="none" i="0" spc="0" strike="noStrike" sz="4800" u="none">
          <a:solidFill>
            <a:srgbClr val="44546A"/>
          </a:solidFill>
          <a:uFillTx/>
          <a:latin typeface="+mn-lt"/>
          <a:ea typeface="+mn-ea"/>
          <a:cs typeface="+mn-cs"/>
          <a:sym typeface="Helvetica"/>
        </a:defRPr>
      </a:lvl9pPr>
    </p:titleStyle>
    <p:bodyStyle>
      <a:lvl1pPr marL="228600" marR="0" indent="-228600" algn="l" defTabSz="914400" rtl="0" latinLnBrk="0">
        <a:lnSpc>
          <a:spcPct val="90000"/>
        </a:lnSpc>
        <a:spcBef>
          <a:spcPts val="1000"/>
        </a:spcBef>
        <a:spcAft>
          <a:spcPts val="0"/>
        </a:spcAft>
        <a:buClr>
          <a:schemeClr val="accent6"/>
        </a:buClr>
        <a:buSzPct val="100000"/>
        <a:buFont typeface="Arial"/>
        <a:buChar char="•"/>
        <a:tabLst/>
        <a:defRPr b="0" baseline="0" cap="none" i="0" spc="0" strike="noStrike" sz="4000" u="none">
          <a:solidFill>
            <a:srgbClr val="44546A"/>
          </a:solidFill>
          <a:uFillTx/>
          <a:latin typeface="+mn-lt"/>
          <a:ea typeface="+mn-ea"/>
          <a:cs typeface="+mn-cs"/>
          <a:sym typeface="Helvetica"/>
        </a:defRPr>
      </a:lvl1pPr>
      <a:lvl2pPr marL="711200" marR="0" indent="-254000" algn="l" defTabSz="914400" rtl="0" latinLnBrk="0">
        <a:lnSpc>
          <a:spcPct val="90000"/>
        </a:lnSpc>
        <a:spcBef>
          <a:spcPts val="1000"/>
        </a:spcBef>
        <a:spcAft>
          <a:spcPts val="0"/>
        </a:spcAft>
        <a:buClr>
          <a:schemeClr val="accent6"/>
        </a:buClr>
        <a:buSzPct val="100000"/>
        <a:buFont typeface="Arial"/>
        <a:buChar char="•"/>
        <a:tabLst/>
        <a:defRPr b="0" baseline="0" cap="none" i="0" spc="0" strike="noStrike" sz="4000" u="none">
          <a:solidFill>
            <a:srgbClr val="44546A"/>
          </a:solidFill>
          <a:uFillTx/>
          <a:latin typeface="+mn-lt"/>
          <a:ea typeface="+mn-ea"/>
          <a:cs typeface="+mn-cs"/>
          <a:sym typeface="Helvetica"/>
        </a:defRPr>
      </a:lvl2pPr>
      <a:lvl3pPr marL="1200150" marR="0" indent="-285750" algn="l" defTabSz="914400" rtl="0" latinLnBrk="0">
        <a:lnSpc>
          <a:spcPct val="90000"/>
        </a:lnSpc>
        <a:spcBef>
          <a:spcPts val="1000"/>
        </a:spcBef>
        <a:spcAft>
          <a:spcPts val="0"/>
        </a:spcAft>
        <a:buClr>
          <a:schemeClr val="accent6"/>
        </a:buClr>
        <a:buSzPct val="100000"/>
        <a:buFont typeface="Arial"/>
        <a:buChar char="•"/>
        <a:tabLst/>
        <a:defRPr b="0" baseline="0" cap="none" i="0" spc="0" strike="noStrike" sz="4000" u="none">
          <a:solidFill>
            <a:srgbClr val="44546A"/>
          </a:solidFill>
          <a:uFillTx/>
          <a:latin typeface="+mn-lt"/>
          <a:ea typeface="+mn-ea"/>
          <a:cs typeface="+mn-cs"/>
          <a:sym typeface="Helvetica"/>
        </a:defRPr>
      </a:lvl3pPr>
      <a:lvl4pPr marL="1698171" marR="0" indent="-326571" algn="l" defTabSz="914400" rtl="0" latinLnBrk="0">
        <a:lnSpc>
          <a:spcPct val="90000"/>
        </a:lnSpc>
        <a:spcBef>
          <a:spcPts val="1000"/>
        </a:spcBef>
        <a:spcAft>
          <a:spcPts val="0"/>
        </a:spcAft>
        <a:buClr>
          <a:schemeClr val="accent6"/>
        </a:buClr>
        <a:buSzPct val="100000"/>
        <a:buFont typeface="Arial"/>
        <a:buChar char="•"/>
        <a:tabLst/>
        <a:defRPr b="0" baseline="0" cap="none" i="0" spc="0" strike="noStrike" sz="4000" u="none">
          <a:solidFill>
            <a:srgbClr val="44546A"/>
          </a:solidFill>
          <a:uFillTx/>
          <a:latin typeface="+mn-lt"/>
          <a:ea typeface="+mn-ea"/>
          <a:cs typeface="+mn-cs"/>
          <a:sym typeface="Helvetica"/>
        </a:defRPr>
      </a:lvl4pPr>
      <a:lvl5pPr marL="2155371" marR="0" indent="-326571" algn="l" defTabSz="914400" rtl="0" latinLnBrk="0">
        <a:lnSpc>
          <a:spcPct val="90000"/>
        </a:lnSpc>
        <a:spcBef>
          <a:spcPts val="1000"/>
        </a:spcBef>
        <a:spcAft>
          <a:spcPts val="0"/>
        </a:spcAft>
        <a:buClr>
          <a:schemeClr val="accent6"/>
        </a:buClr>
        <a:buSzPct val="100000"/>
        <a:buFont typeface="Arial"/>
        <a:buChar char="•"/>
        <a:tabLst/>
        <a:defRPr b="0" baseline="0" cap="none" i="0" spc="0" strike="noStrike" sz="4000" u="none">
          <a:solidFill>
            <a:srgbClr val="44546A"/>
          </a:solidFill>
          <a:uFillTx/>
          <a:latin typeface="+mn-lt"/>
          <a:ea typeface="+mn-ea"/>
          <a:cs typeface="+mn-cs"/>
          <a:sym typeface="Helvetica"/>
        </a:defRPr>
      </a:lvl5pPr>
      <a:lvl6pPr marL="2794000" marR="0" indent="-508000" algn="l" defTabSz="914400" rtl="0" latinLnBrk="0">
        <a:lnSpc>
          <a:spcPct val="90000"/>
        </a:lnSpc>
        <a:spcBef>
          <a:spcPts val="1000"/>
        </a:spcBef>
        <a:spcAft>
          <a:spcPts val="0"/>
        </a:spcAft>
        <a:buClr>
          <a:schemeClr val="accent6"/>
        </a:buClr>
        <a:buSzPct val="100000"/>
        <a:buFont typeface="Arial"/>
        <a:buChar char="•"/>
        <a:tabLst/>
        <a:defRPr b="0" baseline="0" cap="none" i="0" spc="0" strike="noStrike" sz="4000" u="none">
          <a:solidFill>
            <a:srgbClr val="44546A"/>
          </a:solidFill>
          <a:uFillTx/>
          <a:latin typeface="+mn-lt"/>
          <a:ea typeface="+mn-ea"/>
          <a:cs typeface="+mn-cs"/>
          <a:sym typeface="Helvetica"/>
        </a:defRPr>
      </a:lvl6pPr>
      <a:lvl7pPr marL="3251200" marR="0" indent="-508000" algn="l" defTabSz="914400" rtl="0" latinLnBrk="0">
        <a:lnSpc>
          <a:spcPct val="90000"/>
        </a:lnSpc>
        <a:spcBef>
          <a:spcPts val="1000"/>
        </a:spcBef>
        <a:spcAft>
          <a:spcPts val="0"/>
        </a:spcAft>
        <a:buClr>
          <a:schemeClr val="accent6"/>
        </a:buClr>
        <a:buSzPct val="100000"/>
        <a:buFont typeface="Arial"/>
        <a:buChar char="•"/>
        <a:tabLst/>
        <a:defRPr b="0" baseline="0" cap="none" i="0" spc="0" strike="noStrike" sz="4000" u="none">
          <a:solidFill>
            <a:srgbClr val="44546A"/>
          </a:solidFill>
          <a:uFillTx/>
          <a:latin typeface="+mn-lt"/>
          <a:ea typeface="+mn-ea"/>
          <a:cs typeface="+mn-cs"/>
          <a:sym typeface="Helvetica"/>
        </a:defRPr>
      </a:lvl7pPr>
      <a:lvl8pPr marL="3708400" marR="0" indent="-508000" algn="l" defTabSz="914400" rtl="0" latinLnBrk="0">
        <a:lnSpc>
          <a:spcPct val="90000"/>
        </a:lnSpc>
        <a:spcBef>
          <a:spcPts val="1000"/>
        </a:spcBef>
        <a:spcAft>
          <a:spcPts val="0"/>
        </a:spcAft>
        <a:buClr>
          <a:schemeClr val="accent6"/>
        </a:buClr>
        <a:buSzPct val="100000"/>
        <a:buFont typeface="Arial"/>
        <a:buChar char="•"/>
        <a:tabLst/>
        <a:defRPr b="0" baseline="0" cap="none" i="0" spc="0" strike="noStrike" sz="4000" u="none">
          <a:solidFill>
            <a:srgbClr val="44546A"/>
          </a:solidFill>
          <a:uFillTx/>
          <a:latin typeface="+mn-lt"/>
          <a:ea typeface="+mn-ea"/>
          <a:cs typeface="+mn-cs"/>
          <a:sym typeface="Helvetica"/>
        </a:defRPr>
      </a:lvl8pPr>
      <a:lvl9pPr marL="4165600" marR="0" indent="-508000" algn="l" defTabSz="914400" rtl="0" latinLnBrk="0">
        <a:lnSpc>
          <a:spcPct val="90000"/>
        </a:lnSpc>
        <a:spcBef>
          <a:spcPts val="1000"/>
        </a:spcBef>
        <a:spcAft>
          <a:spcPts val="0"/>
        </a:spcAft>
        <a:buClr>
          <a:schemeClr val="accent6"/>
        </a:buClr>
        <a:buSzPct val="100000"/>
        <a:buFont typeface="Arial"/>
        <a:buChar char="•"/>
        <a:tabLst/>
        <a:defRPr b="0" baseline="0" cap="none" i="0" spc="0" strike="noStrike" sz="4000" u="none">
          <a:solidFill>
            <a:srgbClr val="44546A"/>
          </a:solidFill>
          <a:uFillTx/>
          <a:latin typeface="+mn-lt"/>
          <a:ea typeface="+mn-ea"/>
          <a:cs typeface="+mn-cs"/>
          <a:sym typeface="Helvetica"/>
        </a:defRPr>
      </a:lvl9pPr>
    </p:bodyStyle>
    <p:otherStyle>
      <a:lvl1pPr marL="0" marR="0" indent="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1pPr>
      <a:lvl2pPr marL="0" marR="0" indent="4572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2pPr>
      <a:lvl3pPr marL="0" marR="0" indent="9144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3pPr>
      <a:lvl4pPr marL="0" marR="0" indent="13716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4pPr>
      <a:lvl5pPr marL="0" marR="0" indent="18288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5pPr>
      <a:lvl6pPr marL="0" marR="0" indent="22860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6pPr>
      <a:lvl7pPr marL="0" marR="0" indent="27432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7pPr>
      <a:lvl8pPr marL="0" marR="0" indent="32004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8pPr>
      <a:lvl9pPr marL="0" marR="0" indent="36576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s://www.isc.org/" TargetMode="External"/></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unbound.docs.nlnetlabs.nl/en/latest/manpages/unbound.conf.html#cache-db-module-options" TargetMode="External"/></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gitlab.nic.cz/knot/knot-resolver/-/blob/master/modules/serve_stale/serve_stale.lua" TargetMode="External"/></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 Id="rId3" Type="http://schemas.openxmlformats.org/officeDocument/2006/relationships/hyperlink" Target="https://datatracker.ietf.org/doc/html/rfc8767" TargetMode="External"/></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jpeg"/><Relationship Id="rId3" Type="http://schemas.openxmlformats.org/officeDocument/2006/relationships/hyperlink" Target="https://commons.wikimedia.org/wiki/File:Slice_of_bread_with_mould_(1).jpg" TargetMode="External"/></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kb.isc.org/docs/serve-stale-implementation-details" TargetMode="External"/><Relationship Id="rId3" Type="http://schemas.openxmlformats.org/officeDocument/2006/relationships/hyperlink" Target="https://kb.isc.org/docs/changes-to-serve-stale-option-stale-answer-client-timeout-in-bind-918-and-newer" TargetMode="External"/><Relationship Id="rId4" Type="http://schemas.openxmlformats.org/officeDocument/2006/relationships/hyperlink" Target="https://unbound.docs.nlnetlabs.nl/en/latest/topics/core/serve-stale.html#serving-stale-data" TargetMode="External"/><Relationship Id="rId5" Type="http://schemas.openxmlformats.org/officeDocument/2006/relationships/hyperlink" Target="https://blog.nlnetlabs.nl/some-country-for-old-men/" TargetMode="External"/><Relationship Id="rId6" Type="http://schemas.openxmlformats.org/officeDocument/2006/relationships/hyperlink" Target="https://websites.pages.nic.cz/knot-resolver.cz/documentation/v5.7.4/modules-serve_stale.html" TargetMode="External"/><Relationship Id="rId7" Type="http://schemas.openxmlformats.org/officeDocument/2006/relationships/hyperlink" Target="https://www.knot-resolver.cz/documentation/latest/config-serve-stale.html" TargetMode="External"/><Relationship Id="rId8" Type="http://schemas.openxmlformats.org/officeDocument/2006/relationships/hyperlink" Target="https://gitlab.nic.cz/knot/knot-resolver/-/blob/master/modules/serve_stale/serve_stale.lua" TargetMode="External"/><Relationship Id="rId9" Type="http://schemas.openxmlformats.org/officeDocument/2006/relationships/hyperlink" Target="https://docs.powerdns.com/recursor/appendices/internals.html#serve-stale" TargetMode="External"/><Relationship Id="rId10" Type="http://schemas.openxmlformats.org/officeDocument/2006/relationships/hyperlink" Target="" TargetMode="External"/></Relationships>

</file>

<file path=ppt/slides/_rels/slide2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pixabay.com/users/clickschool-20359891/?utm_source=link-attribution&amp;utm_medium=referral&amp;utm_campaign=image&amp;utm_content=6035975" TargetMode="External"/><Relationship Id="rId3" Type="http://schemas.openxmlformats.org/officeDocument/2006/relationships/hyperlink" Target="https://pixabay.com/" TargetMode="External"/><Relationship Id="rId4" Type="http://schemas.openxmlformats.org/officeDocument/2006/relationships/hyperlink" Target="https://pixabay.com/users/megan_rexazin_conde-6742250/?utm_source=link-attribution&amp;utm_medium=referral&amp;utm_campaign=image&amp;utm_content=6063329" TargetMode="External"/><Relationship Id="rId5" Type="http://schemas.openxmlformats.org/officeDocument/2006/relationships/hyperlink" Target="https://pixabay.com/users/graphicmama-team-2641041/?utm_source=link-attribution&amp;utm_medium=referral&amp;utm_campaign=image&amp;utm_content=1459220" TargetMode="External"/><Relationship Id="rId6" Type="http://schemas.openxmlformats.org/officeDocument/2006/relationships/hyperlink" Target="https://commons.wikimedia.org/wiki/User:Yayamamo" TargetMode="External"/><Relationship Id="rId7" Type="http://schemas.openxmlformats.org/officeDocument/2006/relationships/hyperlink" Target="https://commons.wikimedia.org/wiki/File:201603_server_black.png" TargetMode="External"/></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isc.org/" TargetMode="External"/><Relationship Id="rId3" Type="http://schemas.openxmlformats.org/officeDocument/2006/relationships/hyperlink" Target="https://www.isc.org/download" TargetMode="External"/><Relationship Id="rId4" Type="http://schemas.openxmlformats.org/officeDocument/2006/relationships/hyperlink" Target="https://downloads.isc.org/" TargetMode="External"/><Relationship Id="rId5" Type="http://schemas.openxmlformats.org/officeDocument/2006/relationships/hyperlink" Target="https://www.isc.org/presentations" TargetMode="External"/><Relationship Id="rId6" Type="http://schemas.openxmlformats.org/officeDocument/2006/relationships/hyperlink" Target="https://gitlab.isc.org/" TargetMode="Externa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7" name="Title 1"/>
          <p:cNvSpPr txBox="1"/>
          <p:nvPr>
            <p:ph type="ctrTitle"/>
          </p:nvPr>
        </p:nvSpPr>
        <p:spPr>
          <a:prstGeom prst="rect">
            <a:avLst/>
          </a:prstGeom>
        </p:spPr>
        <p:txBody>
          <a:bodyPr/>
          <a:lstStyle/>
          <a:p>
            <a:pPr/>
            <a:r>
              <a:t>Thinking about Serve Stale</a:t>
            </a:r>
          </a:p>
        </p:txBody>
      </p:sp>
      <p:sp>
        <p:nvSpPr>
          <p:cNvPr id="98" name="Subtitle 2"/>
          <p:cNvSpPr txBox="1"/>
          <p:nvPr>
            <p:ph type="subTitle" sz="half" idx="1"/>
          </p:nvPr>
        </p:nvSpPr>
        <p:spPr>
          <a:prstGeom prst="rect">
            <a:avLst/>
          </a:prstGeom>
        </p:spPr>
        <p:txBody>
          <a:bodyPr/>
          <a:lstStyle/>
          <a:p>
            <a:pPr/>
            <a:r>
              <a:t>Cathy Almond</a:t>
            </a:r>
          </a:p>
          <a:p>
            <a:pPr/>
            <a:r>
              <a:t>2025-02-06 </a:t>
            </a:r>
          </a:p>
          <a:p>
            <a:pPr/>
            <a:r>
              <a:rPr u="sng">
                <a:solidFill>
                  <a:srgbClr val="0563C1"/>
                </a:solidFill>
                <a:uFill>
                  <a:solidFill>
                    <a:srgbClr val="0563C1"/>
                  </a:solidFill>
                </a:uFill>
                <a:hlinkClick r:id="rId2" invalidUrl="" action="" tgtFrame="" tooltip="" history="1" highlightClick="0" endSnd="0"/>
              </a:rPr>
              <a:t>https://www.isc.org</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BIND and stale answers - be aware that:"/>
          <p:cNvSpPr txBox="1"/>
          <p:nvPr>
            <p:ph type="title"/>
          </p:nvPr>
        </p:nvSpPr>
        <p:spPr>
          <a:xfrm>
            <a:off x="838199" y="301273"/>
            <a:ext cx="10515600" cy="1325563"/>
          </a:xfrm>
          <a:prstGeom prst="rect">
            <a:avLst/>
          </a:prstGeom>
        </p:spPr>
        <p:txBody>
          <a:bodyPr/>
          <a:lstStyle>
            <a:lvl1pPr defTabSz="822959">
              <a:defRPr sz="4319"/>
            </a:lvl1pPr>
          </a:lstStyle>
          <a:p>
            <a:pPr/>
            <a:r>
              <a:t>BIND and stale answers - be aware that:</a:t>
            </a:r>
          </a:p>
        </p:txBody>
      </p:sp>
      <p:sp>
        <p:nvSpPr>
          <p:cNvPr id="134" name="BIND’s cache content management strategy is two-fold.  Opportunistic cache cleaning means that in-passing, TTL-expired content is removed.  To enable stale cache, most RRsets that would otherwise be candidates for eviction, are now retained (if possible)"/>
          <p:cNvSpPr txBox="1"/>
          <p:nvPr>
            <p:ph type="body" idx="1"/>
          </p:nvPr>
        </p:nvSpPr>
        <p:spPr>
          <a:xfrm>
            <a:off x="838200" y="1433774"/>
            <a:ext cx="10515600" cy="4631361"/>
          </a:xfrm>
          <a:prstGeom prst="rect">
            <a:avLst/>
          </a:prstGeom>
        </p:spPr>
        <p:txBody>
          <a:bodyPr/>
          <a:lstStyle/>
          <a:p>
            <a:pPr marL="125730" indent="-125730" defTabSz="502920">
              <a:spcBef>
                <a:spcPts val="500"/>
              </a:spcBef>
              <a:defRPr sz="2200"/>
            </a:pPr>
            <a:r>
              <a:t>BIND’s cache content management strategy is two-fold.  Opportunistic cache cleaning means that in-passing, TTL-expired content is removed.  To enable stale cache, most RRsets that would otherwise be candidates for eviction, are now retained (if possible) for the period </a:t>
            </a:r>
            <a:r>
              <a:rPr>
                <a:solidFill>
                  <a:schemeClr val="accent6">
                    <a:lumOff val="-6509"/>
                  </a:schemeClr>
                </a:solidFill>
              </a:rPr>
              <a:t>max-stale-ttl</a:t>
            </a:r>
            <a:r>
              <a:t>.  Therefore your cache memory consumption may increase significantly, up to the point that memory-based (least recently used) cache cleaning is triggered.</a:t>
            </a:r>
          </a:p>
          <a:p>
            <a:pPr marL="125730" indent="-125730" defTabSz="502920">
              <a:spcBef>
                <a:spcPts val="500"/>
              </a:spcBef>
              <a:defRPr sz="2200"/>
            </a:pPr>
            <a:r>
              <a:t>Content received with TTL=0 is not retained for use in stale answers, </a:t>
            </a:r>
            <a:r>
              <a:rPr i="1"/>
              <a:t>unless </a:t>
            </a:r>
            <a:r>
              <a:t>option </a:t>
            </a:r>
            <a:r>
              <a:rPr>
                <a:solidFill>
                  <a:schemeClr val="accent6">
                    <a:lumOff val="-6509"/>
                  </a:schemeClr>
                </a:solidFill>
              </a:rPr>
              <a:t>min-cache-ttl</a:t>
            </a:r>
            <a:r>
              <a:t> has been used to override small or zero TTLs on received RRsets.</a:t>
            </a:r>
          </a:p>
          <a:p>
            <a:pPr marL="125730" indent="-125730" defTabSz="502920">
              <a:spcBef>
                <a:spcPts val="500"/>
              </a:spcBef>
              <a:defRPr sz="2200"/>
            </a:pPr>
            <a:r>
              <a:t>NXDOMAIN RRsets are not retained for use in stale answers (this differs from other implementations).</a:t>
            </a:r>
          </a:p>
          <a:p>
            <a:pPr marL="125730" indent="-125730" defTabSz="502920">
              <a:spcBef>
                <a:spcPts val="500"/>
              </a:spcBef>
              <a:defRPr sz="2200"/>
            </a:pPr>
            <a:r>
              <a:t>BIND automatically adds EDE options 3 (Stale Answer) or 19 (Stale NXDOMAIN) to query responses with stale content (although see above!).</a:t>
            </a:r>
          </a:p>
          <a:p>
            <a:pPr marL="125730" indent="-125730" defTabSz="502920">
              <a:spcBef>
                <a:spcPts val="500"/>
              </a:spcBef>
              <a:defRPr sz="2200"/>
            </a:pPr>
            <a:r>
              <a:t>A SERVFAIL answer due to fetch-limits may instead be replaced with stale content but doesn’t trigger </a:t>
            </a:r>
            <a:r>
              <a:rPr>
                <a:solidFill>
                  <a:schemeClr val="accent6">
                    <a:lumOff val="-6509"/>
                  </a:schemeClr>
                </a:solidFill>
              </a:rPr>
              <a:t>stale-refresh-time</a:t>
            </a:r>
            <a:r>
              <a:t>.</a:t>
            </a:r>
          </a:p>
        </p:txBody>
      </p:sp>
      <p:sp>
        <p:nvSpPr>
          <p:cNvPr id="13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Enabling Serve Stale in Unbound"/>
          <p:cNvSpPr txBox="1"/>
          <p:nvPr>
            <p:ph type="title"/>
          </p:nvPr>
        </p:nvSpPr>
        <p:spPr>
          <a:prstGeom prst="rect">
            <a:avLst/>
          </a:prstGeom>
        </p:spPr>
        <p:txBody>
          <a:bodyPr/>
          <a:lstStyle/>
          <a:p>
            <a:pPr/>
            <a:r>
              <a:t>Enabling Serve Stale in Unbound</a:t>
            </a:r>
          </a:p>
        </p:txBody>
      </p:sp>
      <p:sp>
        <p:nvSpPr>
          <p:cNvPr id="138" name="Enable the serving of stale content (disabled by default):…"/>
          <p:cNvSpPr txBox="1"/>
          <p:nvPr>
            <p:ph type="body" idx="1"/>
          </p:nvPr>
        </p:nvSpPr>
        <p:spPr>
          <a:xfrm>
            <a:off x="838200" y="1537690"/>
            <a:ext cx="10515600" cy="4527445"/>
          </a:xfrm>
          <a:prstGeom prst="rect">
            <a:avLst/>
          </a:prstGeom>
        </p:spPr>
        <p:txBody>
          <a:bodyPr/>
          <a:lstStyle/>
          <a:p>
            <a:pPr marL="125730" indent="-125730" defTabSz="502920">
              <a:spcBef>
                <a:spcPts val="500"/>
              </a:spcBef>
              <a:defRPr sz="2200"/>
            </a:pPr>
            <a:r>
              <a:t>Enable the serving of stale content (disabled by default):</a:t>
            </a:r>
          </a:p>
          <a:p>
            <a:pPr marL="0" indent="0" defTabSz="502920">
              <a:spcBef>
                <a:spcPts val="500"/>
              </a:spcBef>
              <a:buSzTx/>
              <a:buNone/>
              <a:defRPr b="1" sz="2200">
                <a:solidFill>
                  <a:schemeClr val="accent6">
                    <a:lumOff val="-6509"/>
                  </a:schemeClr>
                </a:solidFill>
                <a:latin typeface="Courier New"/>
                <a:ea typeface="Courier New"/>
                <a:cs typeface="Courier New"/>
                <a:sym typeface="Courier New"/>
              </a:defRPr>
            </a:pPr>
            <a:r>
              <a:t>serve-expired: yes</a:t>
            </a:r>
          </a:p>
          <a:p>
            <a:pPr marL="125730" indent="-125730" defTabSz="502920">
              <a:spcBef>
                <a:spcPts val="500"/>
              </a:spcBef>
              <a:defRPr sz="2200"/>
            </a:pPr>
            <a:r>
              <a:t>Enable prefetch (to help keep popular cache up-to-date):</a:t>
            </a:r>
          </a:p>
          <a:p>
            <a:pPr marL="0" indent="0" defTabSz="502920">
              <a:spcBef>
                <a:spcPts val="500"/>
              </a:spcBef>
              <a:buSzTx/>
              <a:buNone/>
              <a:defRPr b="1" sz="2200">
                <a:solidFill>
                  <a:schemeClr val="accent6">
                    <a:lumOff val="-6509"/>
                  </a:schemeClr>
                </a:solidFill>
                <a:latin typeface="Courier New"/>
                <a:ea typeface="Courier New"/>
                <a:cs typeface="Courier New"/>
                <a:sym typeface="Courier New"/>
              </a:defRPr>
            </a:pPr>
            <a:r>
              <a:t>prefetch: yes</a:t>
            </a:r>
          </a:p>
          <a:p>
            <a:pPr marL="125730" indent="-125730" defTabSz="502920">
              <a:spcBef>
                <a:spcPts val="500"/>
              </a:spcBef>
              <a:defRPr sz="2200"/>
            </a:pPr>
            <a:r>
              <a:t>How long do you want stale RRsets to continue to be used for serving stale answers (default is all content is eligible indefinitely; recommendation is 1 day)?</a:t>
            </a:r>
          </a:p>
          <a:p>
            <a:pPr marL="0" indent="0" defTabSz="502920">
              <a:spcBef>
                <a:spcPts val="500"/>
              </a:spcBef>
              <a:buSzTx/>
              <a:buNone/>
              <a:defRPr b="1" sz="2200">
                <a:solidFill>
                  <a:schemeClr val="accent6">
                    <a:lumOff val="-6509"/>
                  </a:schemeClr>
                </a:solidFill>
                <a:latin typeface="Courier New"/>
                <a:ea typeface="Courier New"/>
                <a:cs typeface="Courier New"/>
                <a:sym typeface="Courier New"/>
              </a:defRPr>
            </a:pPr>
            <a:r>
              <a:t>serve-expired-ttl: 86400  # 1 day (in seconds)</a:t>
            </a:r>
          </a:p>
          <a:p>
            <a:pPr marL="125730" indent="-125730" defTabSz="502920">
              <a:spcBef>
                <a:spcPts val="500"/>
              </a:spcBef>
              <a:defRPr sz="2200"/>
            </a:pPr>
            <a:r>
              <a:t>Decide whether or not you want automatic extension of use of expired stale RRsets (default no)</a:t>
            </a:r>
          </a:p>
          <a:p>
            <a:pPr marL="0" indent="0" defTabSz="502920">
              <a:spcBef>
                <a:spcPts val="500"/>
              </a:spcBef>
              <a:buSzTx/>
              <a:buNone/>
              <a:defRPr b="1" sz="2200">
                <a:solidFill>
                  <a:schemeClr val="accent6">
                    <a:lumOff val="-6509"/>
                  </a:schemeClr>
                </a:solidFill>
                <a:latin typeface="Courier New"/>
                <a:ea typeface="Courier New"/>
                <a:cs typeface="Courier New"/>
                <a:sym typeface="Courier New"/>
              </a:defRPr>
            </a:pPr>
            <a:r>
              <a:t>serve-expired-ttl-reset: yes|no</a:t>
            </a:r>
          </a:p>
          <a:p>
            <a:pPr marL="0" indent="0" defTabSz="502920">
              <a:spcBef>
                <a:spcPts val="500"/>
              </a:spcBef>
              <a:buSzTx/>
              <a:buNone/>
              <a:defRPr i="1" sz="2200"/>
            </a:pPr>
            <a:r>
              <a:t>This setting extends/resets the “use this stale until” timestamp added to stale RRsets in cache when a refresh attempt fails. Without it, content is only used stale until the limit specified in serve-expired-ttl.</a:t>
            </a:r>
          </a:p>
        </p:txBody>
      </p:sp>
      <p:sp>
        <p:nvSpPr>
          <p:cNvPr id="139" name="Slide Number"/>
          <p:cNvSpPr txBox="1"/>
          <p:nvPr>
            <p:ph type="sldNum" sz="quarter" idx="2"/>
          </p:nvPr>
        </p:nvSpPr>
        <p:spPr>
          <a:xfrm>
            <a:off x="11091381" y="6404292"/>
            <a:ext cx="262420" cy="2692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Optional) Configuring stale answers in Unbound"/>
          <p:cNvSpPr txBox="1"/>
          <p:nvPr>
            <p:ph type="title"/>
          </p:nvPr>
        </p:nvSpPr>
        <p:spPr>
          <a:prstGeom prst="rect">
            <a:avLst/>
          </a:prstGeom>
        </p:spPr>
        <p:txBody>
          <a:bodyPr/>
          <a:lstStyle>
            <a:lvl1pPr>
              <a:defRPr sz="3500"/>
            </a:lvl1pPr>
          </a:lstStyle>
          <a:p>
            <a:pPr/>
            <a:r>
              <a:t>(Optional) Configuring stale answers in Unbound</a:t>
            </a:r>
          </a:p>
        </p:txBody>
      </p:sp>
      <p:sp>
        <p:nvSpPr>
          <p:cNvPr id="142" name="Configure the TTL used for stale RRsets in query responses (default 30s):…"/>
          <p:cNvSpPr txBox="1"/>
          <p:nvPr>
            <p:ph type="body" idx="1"/>
          </p:nvPr>
        </p:nvSpPr>
        <p:spPr>
          <a:xfrm>
            <a:off x="838200" y="1537690"/>
            <a:ext cx="10515600" cy="4527445"/>
          </a:xfrm>
          <a:prstGeom prst="rect">
            <a:avLst/>
          </a:prstGeom>
        </p:spPr>
        <p:txBody>
          <a:bodyPr/>
          <a:lstStyle/>
          <a:p>
            <a:pPr marL="128015" indent="-128015" defTabSz="512063">
              <a:spcBef>
                <a:spcPts val="500"/>
              </a:spcBef>
              <a:defRPr sz="2240"/>
            </a:pPr>
            <a:r>
              <a:t>Configure the TTL used for stale RRsets in query responses (default 30s):</a:t>
            </a:r>
          </a:p>
          <a:p>
            <a:pPr marL="0" indent="0" defTabSz="512063">
              <a:spcBef>
                <a:spcPts val="500"/>
              </a:spcBef>
              <a:buSzTx/>
              <a:buNone/>
              <a:defRPr b="1" sz="2240">
                <a:solidFill>
                  <a:schemeClr val="accent6">
                    <a:lumOff val="-6509"/>
                  </a:schemeClr>
                </a:solidFill>
                <a:latin typeface="Courier New"/>
                <a:ea typeface="Courier New"/>
                <a:cs typeface="Courier New"/>
                <a:sym typeface="Courier New"/>
              </a:defRPr>
            </a:pPr>
            <a:r>
              <a:t>serve-expired-reply-ttl: 30  # 30 seconds (in seconds)</a:t>
            </a:r>
          </a:p>
          <a:p>
            <a:pPr marL="128015" indent="-128015" defTabSz="512063">
              <a:spcBef>
                <a:spcPts val="500"/>
              </a:spcBef>
              <a:defRPr sz="2240"/>
            </a:pPr>
            <a:r>
              <a:t>How long do clients have to wait for a stale answer instead of the usual recursion timeout and SERVFAIL?</a:t>
            </a:r>
          </a:p>
          <a:p>
            <a:pPr marL="0" indent="0" defTabSz="512063">
              <a:spcBef>
                <a:spcPts val="500"/>
              </a:spcBef>
              <a:buSzTx/>
              <a:buNone/>
              <a:defRPr b="1" sz="2240">
                <a:solidFill>
                  <a:schemeClr val="accent6">
                    <a:lumOff val="-6509"/>
                  </a:schemeClr>
                </a:solidFill>
                <a:latin typeface="Courier New"/>
                <a:ea typeface="Courier New"/>
                <a:cs typeface="Courier New"/>
                <a:sym typeface="Courier New"/>
              </a:defRPr>
            </a:pPr>
            <a:r>
              <a:t>serve-expired-client-timeout: 1800  #1.8 seconds (in milliseconds)</a:t>
            </a:r>
          </a:p>
          <a:p>
            <a:pPr marL="0" indent="0" defTabSz="512063">
              <a:spcBef>
                <a:spcPts val="500"/>
              </a:spcBef>
              <a:buSzTx/>
              <a:buNone/>
              <a:defRPr i="1" sz="2240"/>
            </a:pPr>
            <a:r>
              <a:t>The above example is deliberately just shorter than most client-side query response timeouts of 2 seconds, but the default is zero - respond stale first and attempt to refresh afterwards.</a:t>
            </a:r>
          </a:p>
          <a:p>
            <a:pPr marL="128015" indent="-128015" defTabSz="512063">
              <a:spcBef>
                <a:spcPts val="500"/>
              </a:spcBef>
              <a:defRPr sz="2240"/>
            </a:pPr>
            <a:r>
              <a:t>Configure whether or not you want to send Extended DNS Errors (EDE) in query responses containing stale RRsets:</a:t>
            </a:r>
          </a:p>
          <a:p>
            <a:pPr marL="0" indent="0" defTabSz="512063">
              <a:spcBef>
                <a:spcPts val="500"/>
              </a:spcBef>
              <a:buSzTx/>
              <a:buNone/>
              <a:defRPr b="1" sz="2240">
                <a:solidFill>
                  <a:schemeClr val="accent6">
                    <a:lumOff val="-6509"/>
                  </a:schemeClr>
                </a:solidFill>
                <a:latin typeface="Courier New"/>
                <a:ea typeface="Courier New"/>
                <a:cs typeface="Courier New"/>
                <a:sym typeface="Courier New"/>
              </a:defRPr>
            </a:pPr>
            <a:r>
              <a:t>ede: yes</a:t>
            </a:r>
          </a:p>
          <a:p>
            <a:pPr marL="0" indent="0" defTabSz="512063">
              <a:spcBef>
                <a:spcPts val="500"/>
              </a:spcBef>
              <a:buSzTx/>
              <a:buNone/>
              <a:defRPr b="1" sz="2240">
                <a:solidFill>
                  <a:schemeClr val="accent6">
                    <a:lumOff val="-6509"/>
                  </a:schemeClr>
                </a:solidFill>
                <a:latin typeface="Courier New"/>
                <a:ea typeface="Courier New"/>
                <a:cs typeface="Courier New"/>
                <a:sym typeface="Courier New"/>
              </a:defRPr>
            </a:pPr>
            <a:r>
              <a:t>ede-serve-expired: yes</a:t>
            </a:r>
          </a:p>
        </p:txBody>
      </p:sp>
      <p:sp>
        <p:nvSpPr>
          <p:cNvPr id="14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5" name="Unbound and stale answers - useful to know:"/>
          <p:cNvSpPr txBox="1"/>
          <p:nvPr>
            <p:ph type="title"/>
          </p:nvPr>
        </p:nvSpPr>
        <p:spPr>
          <a:xfrm>
            <a:off x="838199" y="301273"/>
            <a:ext cx="10515600" cy="1325563"/>
          </a:xfrm>
          <a:prstGeom prst="rect">
            <a:avLst/>
          </a:prstGeom>
        </p:spPr>
        <p:txBody>
          <a:bodyPr/>
          <a:lstStyle>
            <a:lvl1pPr>
              <a:defRPr sz="3800"/>
            </a:lvl1pPr>
          </a:lstStyle>
          <a:p>
            <a:pPr/>
            <a:r>
              <a:t>Unbound and stale answers - useful to know:</a:t>
            </a:r>
          </a:p>
        </p:txBody>
      </p:sp>
      <p:sp>
        <p:nvSpPr>
          <p:cNvPr id="146" name="Unbound’s cache content management strategy is based on eviction of RRsets once cache memory limits are reached and on a Least Recently Used (LRU) basis. Enabling Serve Stale therefore is unlikely to change cache composition or memory consumption.…"/>
          <p:cNvSpPr txBox="1"/>
          <p:nvPr>
            <p:ph type="body" idx="1"/>
          </p:nvPr>
        </p:nvSpPr>
        <p:spPr>
          <a:xfrm>
            <a:off x="838200" y="1444055"/>
            <a:ext cx="10515600" cy="4621080"/>
          </a:xfrm>
          <a:prstGeom prst="rect">
            <a:avLst/>
          </a:prstGeom>
        </p:spPr>
        <p:txBody>
          <a:bodyPr/>
          <a:lstStyle/>
          <a:p>
            <a:pPr marL="150876" indent="-150876" defTabSz="603504">
              <a:spcBef>
                <a:spcPts val="600"/>
              </a:spcBef>
              <a:defRPr sz="2640"/>
            </a:pPr>
            <a:r>
              <a:t>Unbound’s cache content management strategy is based on eviction of RRsets once cache memory limits are reached and on a Least Recently Used (LRU) basis. Enabling Serve Stale therefore is unlikely to change cache composition or memory consumption.</a:t>
            </a:r>
          </a:p>
          <a:p>
            <a:pPr marL="150876" indent="-150876" defTabSz="603504">
              <a:spcBef>
                <a:spcPts val="600"/>
              </a:spcBef>
              <a:defRPr sz="2640"/>
            </a:pPr>
            <a:r>
              <a:t>Unbound has an additional back-end cache DB feature available which may change how Serve Stale operates - see </a:t>
            </a:r>
            <a:r>
              <a:rPr u="sng">
                <a:solidFill>
                  <a:srgbClr val="0563C1"/>
                </a:solidFill>
                <a:uFill>
                  <a:solidFill>
                    <a:srgbClr val="0563C1"/>
                  </a:solidFill>
                </a:uFill>
                <a:hlinkClick r:id="rId2" invalidUrl="" action="" tgtFrame="" tooltip="" history="1" highlightClick="0" endSnd="0"/>
              </a:rPr>
              <a:t>https://unbound.docs.nlnetlabs.nl/en/latest/manpages/unbound.conf.html#cache-db-module-options</a:t>
            </a:r>
          </a:p>
          <a:p>
            <a:pPr marL="150876" indent="-150876" defTabSz="603504">
              <a:spcBef>
                <a:spcPts val="600"/>
              </a:spcBef>
              <a:defRPr sz="2640"/>
            </a:pPr>
            <a:r>
              <a:t>Content received with TTL=0 is not retained for use in stale answers (because it is never added to cache) </a:t>
            </a:r>
            <a:r>
              <a:rPr i="1"/>
              <a:t>unless </a:t>
            </a:r>
            <a:r>
              <a:t>options </a:t>
            </a:r>
            <a:r>
              <a:rPr>
                <a:solidFill>
                  <a:schemeClr val="accent6">
                    <a:lumOff val="-6509"/>
                  </a:schemeClr>
                </a:solidFill>
              </a:rPr>
              <a:t>cache-min-ttl</a:t>
            </a:r>
            <a:r>
              <a:t> and/or </a:t>
            </a:r>
            <a:r>
              <a:rPr>
                <a:solidFill>
                  <a:schemeClr val="accent6">
                    <a:lumOff val="-6509"/>
                  </a:schemeClr>
                </a:solidFill>
              </a:rPr>
              <a:t>cache-min-negative-ttl</a:t>
            </a:r>
            <a:r>
              <a:t> have been used to override small or zero TTLs on received RRsets.</a:t>
            </a:r>
          </a:p>
        </p:txBody>
      </p:sp>
      <p:sp>
        <p:nvSpPr>
          <p:cNvPr id="14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Unbound and stale answers - useful to know:"/>
          <p:cNvSpPr txBox="1"/>
          <p:nvPr>
            <p:ph type="title"/>
          </p:nvPr>
        </p:nvSpPr>
        <p:spPr>
          <a:xfrm>
            <a:off x="838199" y="301273"/>
            <a:ext cx="10515600" cy="1325563"/>
          </a:xfrm>
          <a:prstGeom prst="rect">
            <a:avLst/>
          </a:prstGeom>
        </p:spPr>
        <p:txBody>
          <a:bodyPr/>
          <a:lstStyle>
            <a:lvl1pPr>
              <a:defRPr sz="3800"/>
            </a:lvl1pPr>
          </a:lstStyle>
          <a:p>
            <a:pPr/>
            <a:r>
              <a:t>Unbound and stale answers - useful to know:</a:t>
            </a:r>
          </a:p>
        </p:txBody>
      </p:sp>
      <p:sp>
        <p:nvSpPr>
          <p:cNvPr id="150" name="There are no options to directly control how frequently Unbound attempts to refresh stale content before using it again; client queries will continue to use the stale content without initiating a new refresh until 5 seconds have passed since the last fai"/>
          <p:cNvSpPr txBox="1"/>
          <p:nvPr>
            <p:ph type="body" idx="1"/>
          </p:nvPr>
        </p:nvSpPr>
        <p:spPr>
          <a:xfrm>
            <a:off x="838200" y="1444055"/>
            <a:ext cx="10515600" cy="4621080"/>
          </a:xfrm>
          <a:prstGeom prst="rect">
            <a:avLst/>
          </a:prstGeom>
        </p:spPr>
        <p:txBody>
          <a:bodyPr/>
          <a:lstStyle/>
          <a:p>
            <a:pPr marL="162305" indent="-162305" defTabSz="649223">
              <a:spcBef>
                <a:spcPts val="700"/>
              </a:spcBef>
              <a:defRPr sz="2840"/>
            </a:pPr>
            <a:r>
              <a:t>There are no options to directly control how frequently Unbound attempts to refresh stale content before using it again; client queries will continue to use the stale content without initiating a new refresh until 5 seconds have passed since the last failure.</a:t>
            </a:r>
          </a:p>
          <a:p>
            <a:pPr marL="162305" indent="-162305" defTabSz="649223">
              <a:spcBef>
                <a:spcPts val="700"/>
              </a:spcBef>
              <a:defRPr sz="2840"/>
            </a:pPr>
            <a:r>
              <a:t>The client experience with </a:t>
            </a:r>
            <a:r>
              <a:rPr>
                <a:solidFill>
                  <a:schemeClr val="accent6">
                    <a:lumOff val="-6509"/>
                  </a:schemeClr>
                </a:solidFill>
              </a:rPr>
              <a:t>serve-expired-ttl-reset: yes</a:t>
            </a:r>
            <a:r>
              <a:t> can vary because although a failed refresh will reset the </a:t>
            </a:r>
            <a:r>
              <a:rPr>
                <a:solidFill>
                  <a:schemeClr val="accent6">
                    <a:lumOff val="-6509"/>
                  </a:schemeClr>
                </a:solidFill>
              </a:rPr>
              <a:t>serve-expired-ttl</a:t>
            </a:r>
            <a:r>
              <a:t> timer on the RRset, if that RRset was no longer eligible for stale use </a:t>
            </a:r>
            <a:r>
              <a:rPr i="1"/>
              <a:t>before</a:t>
            </a:r>
            <a:r>
              <a:t> the refresh, it won’t be sent to the client until </a:t>
            </a:r>
            <a:r>
              <a:rPr i="1"/>
              <a:t>after</a:t>
            </a:r>
            <a:r>
              <a:t> the refresh attempt has finished processing and has failed (</a:t>
            </a:r>
            <a:r>
              <a:rPr>
                <a:solidFill>
                  <a:schemeClr val="accent6">
                    <a:lumOff val="-6509"/>
                  </a:schemeClr>
                </a:solidFill>
              </a:rPr>
              <a:t>serve-expired-client-timeout</a:t>
            </a:r>
            <a:r>
              <a:t> isn’t used for non-eligible stale content).</a:t>
            </a:r>
          </a:p>
        </p:txBody>
      </p:sp>
      <p:sp>
        <p:nvSpPr>
          <p:cNvPr id="15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Enabling Serve Stale in Knot Resolver"/>
          <p:cNvSpPr txBox="1"/>
          <p:nvPr>
            <p:ph type="title"/>
          </p:nvPr>
        </p:nvSpPr>
        <p:spPr>
          <a:prstGeom prst="rect">
            <a:avLst/>
          </a:prstGeom>
        </p:spPr>
        <p:txBody>
          <a:bodyPr/>
          <a:lstStyle>
            <a:lvl1pPr defTabSz="859536">
              <a:defRPr sz="4512"/>
            </a:lvl1pPr>
          </a:lstStyle>
          <a:p>
            <a:pPr/>
            <a:r>
              <a:t>Enabling Serve Stale in Knot Resolver</a:t>
            </a:r>
          </a:p>
        </p:txBody>
      </p:sp>
      <p:sp>
        <p:nvSpPr>
          <p:cNvPr id="154" name="Enable the serving of stale content (disabled by default):…"/>
          <p:cNvSpPr txBox="1"/>
          <p:nvPr>
            <p:ph type="body" idx="1"/>
          </p:nvPr>
        </p:nvSpPr>
        <p:spPr>
          <a:xfrm>
            <a:off x="838200" y="1537690"/>
            <a:ext cx="10515600" cy="4527445"/>
          </a:xfrm>
          <a:prstGeom prst="rect">
            <a:avLst/>
          </a:prstGeom>
        </p:spPr>
        <p:txBody>
          <a:bodyPr/>
          <a:lstStyle/>
          <a:p>
            <a:pPr marL="187452" indent="-187452" defTabSz="749808">
              <a:spcBef>
                <a:spcPts val="800"/>
              </a:spcBef>
              <a:defRPr sz="3280"/>
            </a:pPr>
            <a:r>
              <a:t>Enable the serving of stale content (disabled by default):</a:t>
            </a:r>
          </a:p>
          <a:p>
            <a:pPr marL="0" indent="0" defTabSz="749808">
              <a:spcBef>
                <a:spcPts val="800"/>
              </a:spcBef>
              <a:buSzTx/>
              <a:buNone/>
              <a:defRPr b="1" sz="3280">
                <a:solidFill>
                  <a:schemeClr val="accent6">
                    <a:lumOff val="-6509"/>
                  </a:schemeClr>
                </a:solidFill>
                <a:latin typeface="Courier New"/>
                <a:ea typeface="Courier New"/>
                <a:cs typeface="Courier New"/>
                <a:sym typeface="Courier New"/>
              </a:defRPr>
            </a:pPr>
            <a:r>
              <a:t>options:</a:t>
            </a:r>
          </a:p>
          <a:p>
            <a:pPr marL="0" indent="0" defTabSz="749808">
              <a:spcBef>
                <a:spcPts val="800"/>
              </a:spcBef>
              <a:buSzTx/>
              <a:buNone/>
              <a:defRPr b="1" sz="3280">
                <a:solidFill>
                  <a:schemeClr val="accent6">
                    <a:lumOff val="-6509"/>
                  </a:schemeClr>
                </a:solidFill>
                <a:latin typeface="Courier New"/>
                <a:ea typeface="Courier New"/>
                <a:cs typeface="Courier New"/>
                <a:sym typeface="Courier New"/>
              </a:defRPr>
            </a:pPr>
            <a:r>
              <a:t>serve-stale: true</a:t>
            </a:r>
          </a:p>
          <a:p>
            <a:pPr marL="0" indent="0" defTabSz="749808">
              <a:spcBef>
                <a:spcPts val="800"/>
              </a:spcBef>
              <a:buSzTx/>
              <a:buNone/>
              <a:defRPr i="1" sz="3280"/>
            </a:pPr>
            <a:r>
              <a:t>This setting enables the use of stale RRsets in order to avoid sending SERVFAIL when cache content can’t be refreshed.  They are usable for up to 24 hours after TTL expiry.  This stale validity period is not directly configurable.</a:t>
            </a:r>
          </a:p>
        </p:txBody>
      </p:sp>
      <p:sp>
        <p:nvSpPr>
          <p:cNvPr id="15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7" name="(Optional) Configuring stale answers in Knot Resolver"/>
          <p:cNvSpPr txBox="1"/>
          <p:nvPr>
            <p:ph type="title"/>
          </p:nvPr>
        </p:nvSpPr>
        <p:spPr>
          <a:prstGeom prst="rect">
            <a:avLst/>
          </a:prstGeom>
        </p:spPr>
        <p:txBody>
          <a:bodyPr/>
          <a:lstStyle>
            <a:lvl1pPr>
              <a:defRPr sz="3800"/>
            </a:lvl1pPr>
          </a:lstStyle>
          <a:p>
            <a:pPr/>
            <a:r>
              <a:t>(Optional) Configuring stale answers in Knot Resolver</a:t>
            </a:r>
          </a:p>
        </p:txBody>
      </p:sp>
      <p:sp>
        <p:nvSpPr>
          <p:cNvPr id="158" name="Adjust how long to wait before retrying unreachable servers (default 1000 ms):…"/>
          <p:cNvSpPr txBox="1"/>
          <p:nvPr>
            <p:ph type="body" idx="1"/>
          </p:nvPr>
        </p:nvSpPr>
        <p:spPr>
          <a:xfrm>
            <a:off x="827049" y="1754255"/>
            <a:ext cx="10515601" cy="4295293"/>
          </a:xfrm>
          <a:prstGeom prst="rect">
            <a:avLst/>
          </a:prstGeom>
        </p:spPr>
        <p:txBody>
          <a:bodyPr/>
          <a:lstStyle/>
          <a:p>
            <a:pPr marL="201168" indent="-201168" defTabSz="804672">
              <a:spcBef>
                <a:spcPts val="800"/>
              </a:spcBef>
              <a:defRPr sz="3520"/>
            </a:pPr>
            <a:r>
              <a:t>Adjust how long to wait before retrying unreachable servers (default 1000 ms):</a:t>
            </a:r>
          </a:p>
          <a:p>
            <a:pPr marL="0" indent="0" defTabSz="804672">
              <a:spcBef>
                <a:spcPts val="800"/>
              </a:spcBef>
              <a:buSzTx/>
              <a:buNone/>
              <a:defRPr b="1" sz="3520">
                <a:solidFill>
                  <a:schemeClr val="accent6">
                    <a:lumOff val="-6509"/>
                  </a:schemeClr>
                </a:solidFill>
                <a:latin typeface="Courier New"/>
                <a:ea typeface="Courier New"/>
                <a:cs typeface="Courier New"/>
                <a:sym typeface="Courier New"/>
              </a:defRPr>
            </a:pPr>
            <a:r>
              <a:t>cache:</a:t>
            </a:r>
          </a:p>
          <a:p>
            <a:pPr marL="0" indent="0" defTabSz="804672">
              <a:spcBef>
                <a:spcPts val="800"/>
              </a:spcBef>
              <a:buSzTx/>
              <a:buNone/>
              <a:defRPr b="1" sz="3520">
                <a:solidFill>
                  <a:schemeClr val="accent6">
                    <a:lumOff val="-6509"/>
                  </a:schemeClr>
                </a:solidFill>
                <a:latin typeface="Courier New"/>
                <a:ea typeface="Courier New"/>
                <a:cs typeface="Courier New"/>
                <a:sym typeface="Courier New"/>
              </a:defRPr>
            </a:pPr>
            <a:r>
              <a:t>ns-timeout: &lt;time ms|s|m|h|d&gt;</a:t>
            </a:r>
          </a:p>
          <a:p>
            <a:pPr marL="0" indent="0" defTabSz="804672">
              <a:spcBef>
                <a:spcPts val="800"/>
              </a:spcBef>
              <a:buSzTx/>
              <a:buNone/>
              <a:defRPr i="1" sz="3520"/>
            </a:pPr>
            <a:r>
              <a:t>As long as as all nameservers are marked unreachable and have been for less than </a:t>
            </a:r>
            <a:r>
              <a:rPr>
                <a:solidFill>
                  <a:schemeClr val="accent6">
                    <a:lumOff val="-6509"/>
                  </a:schemeClr>
                </a:solidFill>
              </a:rPr>
              <a:t>ns-timeout</a:t>
            </a:r>
            <a:r>
              <a:t>, clients will receive immediate stale answers without an attempt to refresh first.</a:t>
            </a:r>
          </a:p>
        </p:txBody>
      </p:sp>
      <p:sp>
        <p:nvSpPr>
          <p:cNvPr id="15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Knot Resolver and stale answers - need to know:"/>
          <p:cNvSpPr txBox="1"/>
          <p:nvPr>
            <p:ph type="title"/>
          </p:nvPr>
        </p:nvSpPr>
        <p:spPr>
          <a:xfrm>
            <a:off x="838199" y="301273"/>
            <a:ext cx="10515600" cy="1325563"/>
          </a:xfrm>
          <a:prstGeom prst="rect">
            <a:avLst/>
          </a:prstGeom>
        </p:spPr>
        <p:txBody>
          <a:bodyPr/>
          <a:lstStyle>
            <a:lvl1pPr>
              <a:defRPr sz="3500"/>
            </a:lvl1pPr>
          </a:lstStyle>
          <a:p>
            <a:pPr/>
            <a:r>
              <a:t>Knot Resolver and stale answers - need to know:</a:t>
            </a:r>
          </a:p>
        </p:txBody>
      </p:sp>
      <p:sp>
        <p:nvSpPr>
          <p:cNvPr id="162" name="Knot Resolver’s cache content management strategy is based on eviction of RRsets once cache memory limits are reached. Enabling serve-stale therefore is unlikely to change cache composition or memory consumption.…"/>
          <p:cNvSpPr txBox="1"/>
          <p:nvPr>
            <p:ph type="body" idx="1"/>
          </p:nvPr>
        </p:nvSpPr>
        <p:spPr>
          <a:xfrm>
            <a:off x="838200" y="1444055"/>
            <a:ext cx="10515600" cy="4621080"/>
          </a:xfrm>
          <a:prstGeom prst="rect">
            <a:avLst/>
          </a:prstGeom>
        </p:spPr>
        <p:txBody>
          <a:bodyPr/>
          <a:lstStyle/>
          <a:p>
            <a:pPr marL="137160" indent="-137160" defTabSz="548640">
              <a:spcBef>
                <a:spcPts val="600"/>
              </a:spcBef>
              <a:defRPr sz="2400"/>
            </a:pPr>
            <a:r>
              <a:t>Knot Resolver’s cache content management strategy is based on eviction of RRsets once cache memory limits are reached. Enabling serve-stale therefore is unlikely to change cache composition or memory consumption.</a:t>
            </a:r>
          </a:p>
          <a:p>
            <a:pPr marL="137160" indent="-137160" defTabSz="548640">
              <a:spcBef>
                <a:spcPts val="600"/>
              </a:spcBef>
              <a:defRPr sz="2400"/>
            </a:pPr>
            <a:r>
              <a:t>Stale RRsets are returned in query responses with a 1 second TTL. </a:t>
            </a:r>
          </a:p>
          <a:p>
            <a:pPr marL="137160" indent="-137160" defTabSz="548640">
              <a:spcBef>
                <a:spcPts val="600"/>
              </a:spcBef>
              <a:defRPr sz="2400"/>
            </a:pPr>
            <a:r>
              <a:t>There is no directly-configurable client query/resolver timeout.</a:t>
            </a:r>
          </a:p>
          <a:p>
            <a:pPr marL="137160" indent="-137160" defTabSz="548640">
              <a:spcBef>
                <a:spcPts val="600"/>
              </a:spcBef>
              <a:defRPr sz="2400"/>
            </a:pPr>
            <a:r>
              <a:t>It’s nevertheless possible to change some timers (e.g. .timeout and .callback) by directly modifying the lua module: </a:t>
            </a:r>
            <a:r>
              <a:rPr u="sng">
                <a:solidFill>
                  <a:srgbClr val="0563C1"/>
                </a:solidFill>
                <a:uFill>
                  <a:solidFill>
                    <a:srgbClr val="0563C1"/>
                  </a:solidFill>
                </a:uFill>
                <a:hlinkClick r:id="rId2" invalidUrl="" action="" tgtFrame="" tooltip="" history="1" highlightClick="0" endSnd="0"/>
              </a:rPr>
              <a:t>https://gitlab.nic.cz/knot/knot-resolver/-/blob/master/modules/serve_stale/serve_stale.lua</a:t>
            </a:r>
          </a:p>
          <a:p>
            <a:pPr marL="137160" indent="-137160" defTabSz="548640">
              <a:spcBef>
                <a:spcPts val="600"/>
              </a:spcBef>
              <a:defRPr sz="2400"/>
            </a:pPr>
            <a:r>
              <a:t>Content received with TTL=0 </a:t>
            </a:r>
            <a:r>
              <a:rPr b="1"/>
              <a:t>is </a:t>
            </a:r>
            <a:r>
              <a:t>eligible to be used in stale answers </a:t>
            </a:r>
            <a:r>
              <a:rPr i="1"/>
              <a:t>even if</a:t>
            </a:r>
            <a:r>
              <a:t> Knot Resolver option </a:t>
            </a:r>
            <a:r>
              <a:rPr>
                <a:solidFill>
                  <a:schemeClr val="accent6">
                    <a:lumOff val="-6509"/>
                  </a:schemeClr>
                </a:solidFill>
              </a:rPr>
              <a:t>cache/ttl-min</a:t>
            </a:r>
            <a:r>
              <a:t> (default 5s) is set to zero.</a:t>
            </a:r>
          </a:p>
          <a:p>
            <a:pPr marL="137160" indent="-137160" defTabSz="548640">
              <a:spcBef>
                <a:spcPts val="600"/>
              </a:spcBef>
              <a:defRPr sz="2400"/>
            </a:pPr>
            <a:r>
              <a:t>Knot Resolver (version 6 and up) automatically adds EDE options 3 or 19 to query responses with stale content.</a:t>
            </a:r>
          </a:p>
        </p:txBody>
      </p:sp>
      <p:sp>
        <p:nvSpPr>
          <p:cNvPr id="16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5" name="Enabling Serve Stale in PowerDNS Recursor"/>
          <p:cNvSpPr txBox="1"/>
          <p:nvPr>
            <p:ph type="title"/>
          </p:nvPr>
        </p:nvSpPr>
        <p:spPr>
          <a:prstGeom prst="rect">
            <a:avLst/>
          </a:prstGeom>
        </p:spPr>
        <p:txBody>
          <a:bodyPr/>
          <a:lstStyle>
            <a:lvl1pPr>
              <a:defRPr sz="3800"/>
            </a:lvl1pPr>
          </a:lstStyle>
          <a:p>
            <a:pPr/>
            <a:r>
              <a:t>Enabling Serve Stale in PowerDNS Recursor</a:t>
            </a:r>
          </a:p>
        </p:txBody>
      </p:sp>
      <p:sp>
        <p:nvSpPr>
          <p:cNvPr id="166" name="Enable the serving of stale content (disabled by default) by choosing how many times to reset a stale RRset’s TTL in the configuration or command line:…"/>
          <p:cNvSpPr txBox="1"/>
          <p:nvPr>
            <p:ph type="body" idx="1"/>
          </p:nvPr>
        </p:nvSpPr>
        <p:spPr>
          <a:xfrm>
            <a:off x="838200" y="1537690"/>
            <a:ext cx="10515600" cy="4527445"/>
          </a:xfrm>
          <a:prstGeom prst="rect">
            <a:avLst/>
          </a:prstGeom>
        </p:spPr>
        <p:txBody>
          <a:bodyPr/>
          <a:lstStyle/>
          <a:p>
            <a:pPr marL="139446" indent="-139446" defTabSz="557784">
              <a:spcBef>
                <a:spcPts val="600"/>
              </a:spcBef>
              <a:defRPr sz="2440"/>
            </a:pPr>
            <a:r>
              <a:t>Enable the serving of stale content (disabled by default) by choosing how many times to reset a stale RRset’s TTL in the configuration or command line:</a:t>
            </a:r>
          </a:p>
          <a:p>
            <a:pPr marL="0" indent="0" defTabSz="557784">
              <a:spcBef>
                <a:spcPts val="600"/>
              </a:spcBef>
              <a:buSzTx/>
              <a:buNone/>
              <a:defRPr b="1" sz="2440">
                <a:solidFill>
                  <a:schemeClr val="accent6">
                    <a:lumOff val="-6509"/>
                  </a:schemeClr>
                </a:solidFill>
                <a:latin typeface="Courier New"/>
                <a:ea typeface="Courier New"/>
                <a:cs typeface="Courier New"/>
                <a:sym typeface="Courier New"/>
              </a:defRPr>
            </a:pPr>
            <a:r>
              <a:t>serve-stale-extensions &lt;count&gt;</a:t>
            </a:r>
          </a:p>
          <a:p>
            <a:pPr marL="0" indent="0" defTabSz="557784">
              <a:spcBef>
                <a:spcPts val="600"/>
              </a:spcBef>
              <a:buSzTx/>
              <a:buNone/>
              <a:defRPr i="1" sz="2440"/>
            </a:pPr>
            <a:r>
              <a:t>This setting defines how many times a stale RRset can be ‘revived’ in cache by giving it a TTL that is the smaller of 30s or the original TTL of the RRset.</a:t>
            </a:r>
          </a:p>
          <a:p>
            <a:pPr marL="0" indent="0" defTabSz="557784">
              <a:spcBef>
                <a:spcPts val="600"/>
              </a:spcBef>
              <a:buSzTx/>
              <a:buNone/>
              <a:defRPr i="1" sz="2440"/>
            </a:pPr>
            <a:r>
              <a:t>The ‘revival’ only happens after the RRset refresh attempt fails.</a:t>
            </a:r>
          </a:p>
          <a:p>
            <a:pPr marL="0" indent="0" defTabSz="557784">
              <a:spcBef>
                <a:spcPts val="600"/>
              </a:spcBef>
              <a:buSzTx/>
              <a:buNone/>
              <a:defRPr i="1" sz="2440"/>
            </a:pPr>
            <a:r>
              <a:t>The ‘revival’ mechanism takes into account how long ago the last extension was done when doing a new extension.  RRsets that are only queried once in a while get the same maximum stale period as compared with RRsets queried very frequently (assuming original TTL&gt;= 30s).</a:t>
            </a:r>
          </a:p>
        </p:txBody>
      </p:sp>
      <p:sp>
        <p:nvSpPr>
          <p:cNvPr id="16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PowerDNS and stale answers - useful to know:"/>
          <p:cNvSpPr txBox="1"/>
          <p:nvPr>
            <p:ph type="title"/>
          </p:nvPr>
        </p:nvSpPr>
        <p:spPr>
          <a:xfrm>
            <a:off x="838199" y="301273"/>
            <a:ext cx="10515600" cy="1325563"/>
          </a:xfrm>
          <a:prstGeom prst="rect">
            <a:avLst/>
          </a:prstGeom>
        </p:spPr>
        <p:txBody>
          <a:bodyPr/>
          <a:lstStyle>
            <a:lvl1pPr>
              <a:defRPr sz="3600"/>
            </a:lvl1pPr>
          </a:lstStyle>
          <a:p>
            <a:pPr/>
            <a:r>
              <a:t>PowerDNS and stale answers - useful to know:</a:t>
            </a:r>
          </a:p>
        </p:txBody>
      </p:sp>
      <p:sp>
        <p:nvSpPr>
          <p:cNvPr id="170" name="PowerDNS Recursor’s cache content management strategy is based both on eviction of expired content and on eviction of RRsets based on LRU once cache memory limits are reached. Enabling Serve Stale defers eviction of expired content until serve-stale-exte"/>
          <p:cNvSpPr txBox="1"/>
          <p:nvPr>
            <p:ph type="body" idx="1"/>
          </p:nvPr>
        </p:nvSpPr>
        <p:spPr>
          <a:xfrm>
            <a:off x="838200" y="1444055"/>
            <a:ext cx="10515600" cy="4621080"/>
          </a:xfrm>
          <a:prstGeom prst="rect">
            <a:avLst/>
          </a:prstGeom>
        </p:spPr>
        <p:txBody>
          <a:bodyPr/>
          <a:lstStyle/>
          <a:p>
            <a:pPr marL="128015" indent="-128015" defTabSz="512063">
              <a:spcBef>
                <a:spcPts val="500"/>
              </a:spcBef>
              <a:defRPr sz="2240"/>
            </a:pPr>
            <a:r>
              <a:t>PowerDNS Recursor’s cache content management strategy is based both on eviction of expired content and on eviction of RRsets based on LRU once cache memory limits are reached. Enabling Serve Stale defers eviction of expired content until </a:t>
            </a:r>
            <a:r>
              <a:rPr>
                <a:solidFill>
                  <a:schemeClr val="accent6">
                    <a:lumOff val="-6509"/>
                  </a:schemeClr>
                </a:solidFill>
              </a:rPr>
              <a:t>serve-stale-extensions</a:t>
            </a:r>
            <a:r>
              <a:t> x 30s.  Therefore your cache memory consumption will increase and there may be more LRU cleaning occurring.</a:t>
            </a:r>
          </a:p>
          <a:p>
            <a:pPr marL="128015" indent="-128015" defTabSz="512063">
              <a:spcBef>
                <a:spcPts val="500"/>
              </a:spcBef>
              <a:defRPr sz="2240"/>
            </a:pPr>
            <a:r>
              <a:t>Content received with TTL=0 </a:t>
            </a:r>
            <a:r>
              <a:rPr b="1"/>
              <a:t>is </a:t>
            </a:r>
            <a:r>
              <a:t>eligible to be used in stale answers </a:t>
            </a:r>
            <a:r>
              <a:rPr i="1"/>
              <a:t>even if</a:t>
            </a:r>
            <a:r>
              <a:t> PowerDNS Recursor option </a:t>
            </a:r>
            <a:r>
              <a:rPr>
                <a:solidFill>
                  <a:schemeClr val="accent6">
                    <a:lumOff val="-6509"/>
                  </a:schemeClr>
                </a:solidFill>
              </a:rPr>
              <a:t>minimum-ttl-override</a:t>
            </a:r>
            <a:r>
              <a:t> (default 1s) is set to zero.</a:t>
            </a:r>
          </a:p>
          <a:p>
            <a:pPr marL="128015" indent="-128015" defTabSz="512063">
              <a:spcBef>
                <a:spcPts val="500"/>
              </a:spcBef>
              <a:defRPr sz="2240"/>
            </a:pPr>
            <a:r>
              <a:t>There is no specific configurable timer for how long to wait for on a refresh attempt before serving stale content; the time to wait is the same, irrespective of whether PowerDNS would respond with SERVFAIL or use stale RRsets.</a:t>
            </a:r>
          </a:p>
          <a:p>
            <a:pPr marL="128015" indent="-128015" defTabSz="512063">
              <a:spcBef>
                <a:spcPts val="500"/>
              </a:spcBef>
              <a:defRPr sz="2240"/>
            </a:pPr>
            <a:r>
              <a:t>The TTL on RRsets used stale is 30s or less, and counts down in cache in the same way as the original RRset’s TTL would have done.</a:t>
            </a:r>
          </a:p>
          <a:p>
            <a:pPr marL="128015" indent="-128015" defTabSz="512063">
              <a:spcBef>
                <a:spcPts val="500"/>
              </a:spcBef>
              <a:defRPr sz="2240"/>
            </a:pPr>
            <a:r>
              <a:t>PowerDNS does not (yet) add EDE options to query responses with stale content, but this is planned as a future feature.</a:t>
            </a:r>
          </a:p>
        </p:txBody>
      </p:sp>
      <p:sp>
        <p:nvSpPr>
          <p:cNvPr id="17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0" name="Image 04-02-2025 at 16.17.jpeg" descr="Image 04-02-2025 at 16.17.jpeg"/>
          <p:cNvPicPr>
            <a:picLocks noChangeAspect="1"/>
          </p:cNvPicPr>
          <p:nvPr/>
        </p:nvPicPr>
        <p:blipFill>
          <a:blip r:embed="rId2">
            <a:extLst/>
          </a:blip>
          <a:stretch>
            <a:fillRect/>
          </a:stretch>
        </p:blipFill>
        <p:spPr>
          <a:xfrm>
            <a:off x="2098451" y="1595164"/>
            <a:ext cx="8864969" cy="5013667"/>
          </a:xfrm>
          <a:prstGeom prst="rect">
            <a:avLst/>
          </a:prstGeom>
          <a:ln w="12700">
            <a:miter lim="400000"/>
          </a:ln>
        </p:spPr>
      </p:pic>
      <p:sp>
        <p:nvSpPr>
          <p:cNvPr id="101" name="Title 1"/>
          <p:cNvSpPr txBox="1"/>
          <p:nvPr>
            <p:ph type="title"/>
          </p:nvPr>
        </p:nvSpPr>
        <p:spPr>
          <a:xfrm>
            <a:off x="838198" y="250540"/>
            <a:ext cx="10515601" cy="904124"/>
          </a:xfrm>
          <a:prstGeom prst="rect">
            <a:avLst/>
          </a:prstGeom>
        </p:spPr>
        <p:txBody>
          <a:bodyPr/>
          <a:lstStyle/>
          <a:p>
            <a:pPr/>
            <a:r>
              <a:t>What is Serve Stale anyway?</a:t>
            </a:r>
          </a:p>
        </p:txBody>
      </p:sp>
      <p:sp>
        <p:nvSpPr>
          <p:cNvPr id="102" name="Content Placeholder 2"/>
          <p:cNvSpPr txBox="1"/>
          <p:nvPr>
            <p:ph type="body" sz="quarter" idx="1"/>
          </p:nvPr>
        </p:nvSpPr>
        <p:spPr>
          <a:xfrm>
            <a:off x="608839" y="1302720"/>
            <a:ext cx="6709362" cy="778336"/>
          </a:xfrm>
          <a:prstGeom prst="rect">
            <a:avLst/>
          </a:prstGeom>
        </p:spPr>
        <p:txBody>
          <a:bodyPr/>
          <a:lstStyle/>
          <a:p>
            <a:pPr marL="0" indent="0" defTabSz="576072">
              <a:spcBef>
                <a:spcPts val="600"/>
              </a:spcBef>
              <a:buSzTx/>
              <a:buNone/>
              <a:defRPr sz="2142"/>
            </a:pPr>
            <a:r>
              <a:rPr u="sng">
                <a:solidFill>
                  <a:srgbClr val="0563C1"/>
                </a:solidFill>
                <a:uFill>
                  <a:solidFill>
                    <a:srgbClr val="0563C1"/>
                  </a:solidFill>
                </a:uFill>
                <a:hlinkClick r:id="rId3" invalidUrl="" action="" tgtFrame="" tooltip="" history="1" highlightClick="0" endSnd="0"/>
              </a:rPr>
              <a:t>https://datatracker.ietf.org/doc/html/rfc8767</a:t>
            </a:r>
          </a:p>
          <a:p>
            <a:pPr marL="0" indent="0" defTabSz="576072">
              <a:spcBef>
                <a:spcPts val="600"/>
              </a:spcBef>
              <a:buSzTx/>
              <a:buNone/>
              <a:defRPr sz="2142"/>
            </a:pPr>
            <a:r>
              <a:t>Serving Stale Data to Improve DNS Resiliency</a:t>
            </a:r>
          </a:p>
        </p:txBody>
      </p:sp>
      <p:sp>
        <p:nvSpPr>
          <p:cNvPr id="103" name="Slide Number Placeholder 4"/>
          <p:cNvSpPr txBox="1"/>
          <p:nvPr>
            <p:ph type="sldNum" sz="quarter" idx="2"/>
          </p:nvPr>
        </p:nvSpPr>
        <p:spPr>
          <a:xfrm>
            <a:off x="11164902" y="6404292"/>
            <a:ext cx="188898" cy="2692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Other resolver implementations exist, for example:"/>
          <p:cNvSpPr txBox="1"/>
          <p:nvPr>
            <p:ph type="title"/>
          </p:nvPr>
        </p:nvSpPr>
        <p:spPr>
          <a:prstGeom prst="rect">
            <a:avLst/>
          </a:prstGeom>
        </p:spPr>
        <p:txBody>
          <a:bodyPr/>
          <a:lstStyle>
            <a:lvl1pPr defTabSz="795527">
              <a:defRPr sz="4176"/>
            </a:lvl1pPr>
          </a:lstStyle>
          <a:p>
            <a:pPr/>
            <a:r>
              <a:t>Other resolver implementations exist, for example:</a:t>
            </a:r>
          </a:p>
        </p:txBody>
      </p:sp>
      <p:sp>
        <p:nvSpPr>
          <p:cNvPr id="174" name="Appliances that use Open Source DNS ‘inside the box’ will almost certainly enable Serve Stale and provide some configuration options.…"/>
          <p:cNvSpPr txBox="1"/>
          <p:nvPr>
            <p:ph type="body" idx="1"/>
          </p:nvPr>
        </p:nvSpPr>
        <p:spPr>
          <a:xfrm>
            <a:off x="838200" y="1903763"/>
            <a:ext cx="10515600" cy="4239510"/>
          </a:xfrm>
          <a:prstGeom prst="rect">
            <a:avLst/>
          </a:prstGeom>
        </p:spPr>
        <p:txBody>
          <a:bodyPr/>
          <a:lstStyle/>
          <a:p>
            <a:pPr marL="162305" indent="-162305" defTabSz="649223">
              <a:spcBef>
                <a:spcPts val="700"/>
              </a:spcBef>
              <a:defRPr sz="2840"/>
            </a:pPr>
            <a:r>
              <a:t>Appliances that use Open Source DNS ‘inside the box’ will almost certainly enable Serve Stale and provide some configuration options.</a:t>
            </a:r>
          </a:p>
          <a:p>
            <a:pPr marL="162305" indent="-162305" defTabSz="649223">
              <a:spcBef>
                <a:spcPts val="700"/>
              </a:spcBef>
              <a:defRPr sz="2840"/>
            </a:pPr>
            <a:r>
              <a:t>Akamai DNS has a switch (default ‘on’) for serving stale content - it is an extension to prefetch functionality for ‘popular’ content</a:t>
            </a:r>
          </a:p>
          <a:p>
            <a:pPr marL="162305" indent="-162305" defTabSz="649223">
              <a:spcBef>
                <a:spcPts val="700"/>
              </a:spcBef>
              <a:defRPr sz="2840"/>
            </a:pPr>
            <a:r>
              <a:t>Cloud-based resolver solutions appear to implement some types of ‘failure mode’ recovery, and this probably includes serving of stale content (</a:t>
            </a:r>
            <a:r>
              <a:rPr i="1"/>
              <a:t>disclaimer - I have not researched this!)</a:t>
            </a:r>
          </a:p>
        </p:txBody>
      </p:sp>
      <p:sp>
        <p:nvSpPr>
          <p:cNvPr id="17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7" name="Not covered in this presentation…"/>
          <p:cNvSpPr txBox="1"/>
          <p:nvPr>
            <p:ph type="title"/>
          </p:nvPr>
        </p:nvSpPr>
        <p:spPr>
          <a:prstGeom prst="rect">
            <a:avLst/>
          </a:prstGeom>
        </p:spPr>
        <p:txBody>
          <a:bodyPr/>
          <a:lstStyle/>
          <a:p>
            <a:pPr/>
            <a:r>
              <a:t>Not covered in this presentation…</a:t>
            </a:r>
          </a:p>
        </p:txBody>
      </p:sp>
      <p:sp>
        <p:nvSpPr>
          <p:cNvPr id="178" name="Logging and statistics (mostly included in software providers’ documentation).…"/>
          <p:cNvSpPr txBox="1"/>
          <p:nvPr>
            <p:ph type="body" idx="1"/>
          </p:nvPr>
        </p:nvSpPr>
        <p:spPr>
          <a:prstGeom prst="rect">
            <a:avLst/>
          </a:prstGeom>
        </p:spPr>
        <p:txBody>
          <a:bodyPr/>
          <a:lstStyle/>
          <a:p>
            <a:pPr marL="137160" indent="-137160" defTabSz="548640">
              <a:spcBef>
                <a:spcPts val="600"/>
              </a:spcBef>
              <a:defRPr sz="2400"/>
            </a:pPr>
            <a:r>
              <a:t>Logging and statistics (mostly included in software providers’ documentation).</a:t>
            </a:r>
          </a:p>
          <a:p>
            <a:pPr marL="137160" indent="-137160" defTabSz="548640">
              <a:spcBef>
                <a:spcPts val="600"/>
              </a:spcBef>
              <a:defRPr sz="2400"/>
            </a:pPr>
            <a:r>
              <a:t>Serve Stale in relation to DNSSEC validation failures and stale DNSSEC material.</a:t>
            </a:r>
          </a:p>
          <a:p>
            <a:pPr marL="137160" indent="-137160" defTabSz="548640">
              <a:spcBef>
                <a:spcPts val="600"/>
              </a:spcBef>
              <a:defRPr sz="2400"/>
            </a:pPr>
            <a:r>
              <a:t>Use of stale cache data when following intermediate referrals.</a:t>
            </a:r>
          </a:p>
          <a:p>
            <a:pPr marL="137160" indent="-137160" defTabSz="548640">
              <a:spcBef>
                <a:spcPts val="600"/>
              </a:spcBef>
              <a:defRPr sz="2400"/>
            </a:pPr>
            <a:r>
              <a:t>Expired cache containing both CNAME/DNAME and other records for the same name (due to different query responses at different times).</a:t>
            </a:r>
          </a:p>
          <a:p>
            <a:pPr marL="137160" indent="-137160" defTabSz="548640">
              <a:spcBef>
                <a:spcPts val="600"/>
              </a:spcBef>
              <a:defRPr sz="2400"/>
            </a:pPr>
            <a:r>
              <a:t>“Fail” responses (as opposed to failure to respond by authoritative servers) - which of these trigger Serve Stale?</a:t>
            </a:r>
          </a:p>
          <a:p>
            <a:pPr marL="0" indent="0" defTabSz="548640">
              <a:spcBef>
                <a:spcPts val="600"/>
              </a:spcBef>
              <a:buSzTx/>
              <a:buNone/>
              <a:defRPr sz="2400"/>
            </a:pPr>
            <a:r>
              <a:rPr i="1"/>
              <a:t>It’s reasonable to assume that the software implementations handle all of the above sanely - but if you need to know - ask your software provider!</a:t>
            </a:r>
          </a:p>
        </p:txBody>
      </p:sp>
      <p:sp>
        <p:nvSpPr>
          <p:cNvPr id="17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1" name="A challenge!"/>
          <p:cNvSpPr txBox="1"/>
          <p:nvPr>
            <p:ph type="title"/>
          </p:nvPr>
        </p:nvSpPr>
        <p:spPr>
          <a:prstGeom prst="rect">
            <a:avLst/>
          </a:prstGeom>
        </p:spPr>
        <p:txBody>
          <a:bodyPr/>
          <a:lstStyle/>
          <a:p>
            <a:pPr/>
            <a:r>
              <a:t>A challenge!</a:t>
            </a:r>
          </a:p>
        </p:txBody>
      </p:sp>
      <p:sp>
        <p:nvSpPr>
          <p:cNvPr id="182" name="Is the Serve Stale feature genuinely useful?…"/>
          <p:cNvSpPr txBox="1"/>
          <p:nvPr>
            <p:ph type="body" idx="1"/>
          </p:nvPr>
        </p:nvSpPr>
        <p:spPr>
          <a:xfrm>
            <a:off x="838200" y="1543426"/>
            <a:ext cx="10515600" cy="4670388"/>
          </a:xfrm>
          <a:prstGeom prst="rect">
            <a:avLst/>
          </a:prstGeom>
        </p:spPr>
        <p:txBody>
          <a:bodyPr/>
          <a:lstStyle/>
          <a:p>
            <a:pPr marL="141731" indent="-141731" defTabSz="566927">
              <a:spcBef>
                <a:spcPts val="600"/>
              </a:spcBef>
              <a:defRPr sz="2480"/>
            </a:pPr>
            <a:r>
              <a:t>Is the Serve Stale feature genuinely useful?</a:t>
            </a:r>
          </a:p>
          <a:p>
            <a:pPr marL="141731" indent="-141731" defTabSz="566927">
              <a:spcBef>
                <a:spcPts val="600"/>
              </a:spcBef>
              <a:defRPr sz="2480"/>
            </a:pPr>
            <a:r>
              <a:t>Do operators of resolvers know for certain that it is helping their servers?</a:t>
            </a:r>
          </a:p>
          <a:p>
            <a:pPr marL="141731" indent="-141731" defTabSz="566927">
              <a:spcBef>
                <a:spcPts val="600"/>
              </a:spcBef>
              <a:defRPr sz="2480"/>
            </a:pPr>
            <a:r>
              <a:t>I have never yet heard of a situation where having Serve Stale enabled ‘saved the day’ - but would love to hear from anyone who has one!</a:t>
            </a:r>
          </a:p>
          <a:p>
            <a:pPr marL="141731" indent="-141731" defTabSz="566927">
              <a:spcBef>
                <a:spcPts val="600"/>
              </a:spcBef>
              <a:defRPr sz="2480"/>
            </a:pPr>
            <a:r>
              <a:t>One ‘useful’ that is perhaps passing under the radar might be that resolvers are ‘smoothing over’ short term authoritative server unavailability or slowdowns.  </a:t>
            </a:r>
            <a:r>
              <a:rPr i="1"/>
              <a:t>Would we even know that this is happening?</a:t>
            </a:r>
            <a:endParaRPr i="1"/>
          </a:p>
          <a:p>
            <a:pPr marL="141731" indent="-141731" defTabSz="566927">
              <a:spcBef>
                <a:spcPts val="600"/>
              </a:spcBef>
              <a:defRPr sz="2480"/>
            </a:pPr>
            <a:r>
              <a:t>What do we think about </a:t>
            </a:r>
            <a:r>
              <a:rPr i="1"/>
              <a:t>‘serve stale content first, refresh afterwards’ </a:t>
            </a:r>
            <a:r>
              <a:t>(available in some implementations) - and does that count as ‘useful'?</a:t>
            </a:r>
          </a:p>
          <a:p>
            <a:pPr marL="141731" indent="-141731" defTabSz="566927">
              <a:spcBef>
                <a:spcPts val="600"/>
              </a:spcBef>
              <a:defRPr sz="2480"/>
            </a:pPr>
            <a:r>
              <a:t>Analysis of Resolver logging and statistics from servers in production environments </a:t>
            </a:r>
            <a:r>
              <a:rPr i="1"/>
              <a:t>might</a:t>
            </a:r>
            <a:r>
              <a:t> be the starting point for an assessment of the practical benefits of the Serve Stale feature - a talk for OARC45?</a:t>
            </a:r>
          </a:p>
        </p:txBody>
      </p:sp>
      <p:sp>
        <p:nvSpPr>
          <p:cNvPr id="18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5" name="Title 1"/>
          <p:cNvSpPr txBox="1"/>
          <p:nvPr>
            <p:ph type="title"/>
          </p:nvPr>
        </p:nvSpPr>
        <p:spPr>
          <a:xfrm>
            <a:off x="700048" y="1762125"/>
            <a:ext cx="5305372" cy="1325563"/>
          </a:xfrm>
          <a:prstGeom prst="rect">
            <a:avLst/>
          </a:prstGeom>
        </p:spPr>
        <p:txBody>
          <a:bodyPr/>
          <a:lstStyle>
            <a:lvl1pPr>
              <a:defRPr sz="4300"/>
            </a:lvl1pPr>
          </a:lstStyle>
          <a:p>
            <a:pPr/>
            <a:r>
              <a:t>Discussion time …</a:t>
            </a:r>
          </a:p>
        </p:txBody>
      </p:sp>
      <p:sp>
        <p:nvSpPr>
          <p:cNvPr id="186" name="Slide Number Placeholder 3"/>
          <p:cNvSpPr txBox="1"/>
          <p:nvPr>
            <p:ph type="sldNum" sz="quarter" idx="2"/>
          </p:nvPr>
        </p:nvSpPr>
        <p:spPr>
          <a:xfrm>
            <a:off x="11080144" y="6404292"/>
            <a:ext cx="273657" cy="2692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187" name="1024px-Slice_of_bread_with_mould_(1).jpg" descr="1024px-Slice_of_bread_with_mould_(1).jpg"/>
          <p:cNvPicPr>
            <a:picLocks noChangeAspect="1"/>
          </p:cNvPicPr>
          <p:nvPr/>
        </p:nvPicPr>
        <p:blipFill>
          <a:blip r:embed="rId2">
            <a:extLst/>
          </a:blip>
          <a:srcRect l="0" t="16599" r="0" b="16599"/>
          <a:stretch>
            <a:fillRect/>
          </a:stretch>
        </p:blipFill>
        <p:spPr>
          <a:xfrm>
            <a:off x="6366666" y="1775391"/>
            <a:ext cx="4950904" cy="3307218"/>
          </a:xfrm>
          <a:prstGeom prst="rect">
            <a:avLst/>
          </a:prstGeom>
          <a:ln w="12700">
            <a:miter lim="400000"/>
          </a:ln>
        </p:spPr>
      </p:pic>
      <p:sp>
        <p:nvSpPr>
          <p:cNvPr id="188" name="Photo by Vincent van Zeijst via Wikimedia Commons"/>
          <p:cNvSpPr txBox="1"/>
          <p:nvPr/>
        </p:nvSpPr>
        <p:spPr>
          <a:xfrm>
            <a:off x="6336710" y="5141912"/>
            <a:ext cx="2716124" cy="231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900" u="sng">
                <a:solidFill>
                  <a:srgbClr val="0563C1"/>
                </a:solidFill>
                <a:uFill>
                  <a:solidFill>
                    <a:srgbClr val="0563C1"/>
                  </a:solidFill>
                </a:uFill>
                <a:hlinkClick r:id="rId3" invalidUrl="" action="" tgtFrame="" tooltip="" history="1" highlightClick="0" endSnd="0"/>
              </a:defRPr>
            </a:lvl1pPr>
          </a:lstStyle>
          <a:p>
            <a:pPr>
              <a:defRPr u="none">
                <a:solidFill>
                  <a:srgbClr val="3B3B3B"/>
                </a:solidFill>
                <a:uFillTx/>
              </a:defRPr>
            </a:pPr>
            <a:r>
              <a:rPr u="sng">
                <a:solidFill>
                  <a:srgbClr val="0563C1"/>
                </a:solidFill>
                <a:uFill>
                  <a:solidFill>
                    <a:srgbClr val="0563C1"/>
                  </a:solidFill>
                </a:uFill>
                <a:hlinkClick r:id="rId3" invalidUrl="" action="" tgtFrame="" tooltip="" history="1" highlightClick="0" endSnd="0"/>
              </a:rPr>
              <a:t>Photo by Vincent van Zeijst via Wikimedia Commons</a:t>
            </a:r>
          </a:p>
        </p:txBody>
      </p:sp>
      <p:sp>
        <p:nvSpPr>
          <p:cNvPr id="189" name="RFC 8767: “Stale bread is better than no bread.”"/>
          <p:cNvSpPr txBox="1"/>
          <p:nvPr/>
        </p:nvSpPr>
        <p:spPr>
          <a:xfrm>
            <a:off x="889423" y="3243579"/>
            <a:ext cx="4534115" cy="8788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500"/>
            </a:lvl1pPr>
          </a:lstStyle>
          <a:p>
            <a:pPr/>
            <a:r>
              <a:t>RFC 8767: “Stale bread is better than no bread.”</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References:"/>
          <p:cNvSpPr txBox="1"/>
          <p:nvPr>
            <p:ph type="title"/>
          </p:nvPr>
        </p:nvSpPr>
        <p:spPr>
          <a:prstGeom prst="rect">
            <a:avLst/>
          </a:prstGeom>
        </p:spPr>
        <p:txBody>
          <a:bodyPr/>
          <a:lstStyle/>
          <a:p>
            <a:pPr/>
            <a:r>
              <a:t>References:</a:t>
            </a:r>
          </a:p>
        </p:txBody>
      </p:sp>
      <p:sp>
        <p:nvSpPr>
          <p:cNvPr id="192" name="https://kb.isc.org/docs/serve-stale-implementation-details…"/>
          <p:cNvSpPr txBox="1"/>
          <p:nvPr>
            <p:ph type="body" idx="1"/>
          </p:nvPr>
        </p:nvSpPr>
        <p:spPr>
          <a:xfrm>
            <a:off x="838200" y="1420160"/>
            <a:ext cx="10515600" cy="4723113"/>
          </a:xfrm>
          <a:prstGeom prst="rect">
            <a:avLst/>
          </a:prstGeom>
        </p:spPr>
        <p:txBody>
          <a:bodyPr/>
          <a:lstStyle/>
          <a:p>
            <a:pPr marL="128015" indent="-128015" defTabSz="512063">
              <a:spcBef>
                <a:spcPts val="500"/>
              </a:spcBef>
              <a:defRPr sz="2240"/>
            </a:pPr>
            <a:r>
              <a:rPr u="sng">
                <a:solidFill>
                  <a:srgbClr val="0563C1"/>
                </a:solidFill>
                <a:uFill>
                  <a:solidFill>
                    <a:srgbClr val="0563C1"/>
                  </a:solidFill>
                </a:uFill>
                <a:hlinkClick r:id="rId2" invalidUrl="" action="" tgtFrame="" tooltip="" history="1" highlightClick="0" endSnd="0"/>
              </a:rPr>
              <a:t>https://kb.isc.org/docs/serve-stale-implementation-details</a:t>
            </a:r>
          </a:p>
          <a:p>
            <a:pPr marL="128015" indent="-128015" defTabSz="512063">
              <a:spcBef>
                <a:spcPts val="500"/>
              </a:spcBef>
              <a:defRPr sz="2240"/>
            </a:pPr>
            <a:r>
              <a:rPr u="sng">
                <a:solidFill>
                  <a:srgbClr val="0563C1"/>
                </a:solidFill>
                <a:uFill>
                  <a:solidFill>
                    <a:srgbClr val="0563C1"/>
                  </a:solidFill>
                </a:uFill>
                <a:hlinkClick r:id="rId3" invalidUrl="" action="" tgtFrame="" tooltip="" history="1" highlightClick="0" endSnd="0"/>
              </a:rPr>
              <a:t>https://kb.isc.org/docs/changes-to-serve-stale-option-stale-answer-client-timeout-in-bind-918-and-newer</a:t>
            </a:r>
          </a:p>
          <a:p>
            <a:pPr marL="128015" indent="-128015" defTabSz="512063">
              <a:spcBef>
                <a:spcPts val="500"/>
              </a:spcBef>
              <a:defRPr sz="2240"/>
            </a:pPr>
            <a:r>
              <a:rPr u="sng">
                <a:solidFill>
                  <a:srgbClr val="0563C1"/>
                </a:solidFill>
                <a:uFill>
                  <a:solidFill>
                    <a:srgbClr val="0563C1"/>
                  </a:solidFill>
                </a:uFill>
                <a:hlinkClick r:id="rId4" invalidUrl="" action="" tgtFrame="" tooltip="" history="1" highlightClick="0" endSnd="0"/>
              </a:rPr>
              <a:t>https://unbound.docs.nlnetlabs.nl/en/latest/topics/core/serve-stale.html#serving-stale-data</a:t>
            </a:r>
          </a:p>
          <a:p>
            <a:pPr marL="128015" indent="-128015" defTabSz="512063">
              <a:spcBef>
                <a:spcPts val="500"/>
              </a:spcBef>
              <a:defRPr sz="2240"/>
            </a:pPr>
            <a:r>
              <a:rPr u="sng">
                <a:solidFill>
                  <a:srgbClr val="0563C1"/>
                </a:solidFill>
                <a:uFill>
                  <a:solidFill>
                    <a:srgbClr val="0563C1"/>
                  </a:solidFill>
                </a:uFill>
                <a:hlinkClick r:id="rId5" invalidUrl="" action="" tgtFrame="" tooltip="" history="1" highlightClick="0" endSnd="0"/>
              </a:rPr>
              <a:t>https://blog.nlnetlabs.nl/some-country-for-old-men/</a:t>
            </a:r>
          </a:p>
          <a:p>
            <a:pPr marL="128015" indent="-128015" defTabSz="512063">
              <a:spcBef>
                <a:spcPts val="500"/>
              </a:spcBef>
              <a:defRPr sz="2240"/>
            </a:pPr>
            <a:r>
              <a:rPr u="sng">
                <a:solidFill>
                  <a:srgbClr val="0563C1"/>
                </a:solidFill>
                <a:uFill>
                  <a:solidFill>
                    <a:srgbClr val="0563C1"/>
                  </a:solidFill>
                </a:uFill>
                <a:hlinkClick r:id="rId6" invalidUrl="" action="" tgtFrame="" tooltip="" history="1" highlightClick="0" endSnd="0"/>
              </a:rPr>
              <a:t>https://websites.pages.nic.cz/knot-resolver.cz/documentation/v5.7.4/modules-serve_stale.html</a:t>
            </a:r>
          </a:p>
          <a:p>
            <a:pPr marL="128015" indent="-128015" defTabSz="512063">
              <a:spcBef>
                <a:spcPts val="500"/>
              </a:spcBef>
              <a:defRPr sz="2240"/>
            </a:pPr>
            <a:r>
              <a:rPr u="sng">
                <a:solidFill>
                  <a:srgbClr val="0563C1"/>
                </a:solidFill>
                <a:uFill>
                  <a:solidFill>
                    <a:srgbClr val="0563C1"/>
                  </a:solidFill>
                </a:uFill>
                <a:hlinkClick r:id="rId7" invalidUrl="" action="" tgtFrame="" tooltip="" history="1" highlightClick="0" endSnd="0"/>
              </a:rPr>
              <a:t>https://www.knot-resolver.cz/documentation/latest/config-serve-stale.html</a:t>
            </a:r>
          </a:p>
          <a:p>
            <a:pPr marL="128015" indent="-128015" defTabSz="512063">
              <a:spcBef>
                <a:spcPts val="500"/>
              </a:spcBef>
              <a:defRPr sz="2240"/>
            </a:pPr>
            <a:r>
              <a:rPr u="sng">
                <a:solidFill>
                  <a:srgbClr val="0563C1"/>
                </a:solidFill>
                <a:uFill>
                  <a:solidFill>
                    <a:srgbClr val="0563C1"/>
                  </a:solidFill>
                </a:uFill>
                <a:hlinkClick r:id="rId8" invalidUrl="" action="" tgtFrame="" tooltip="" history="1" highlightClick="0" endSnd="0"/>
              </a:rPr>
              <a:t>https://gitlab.nic.cz/knot/knot-resolver/-/blob/master/modules/serve_stale/serve_stale.lua</a:t>
            </a:r>
          </a:p>
          <a:p>
            <a:pPr marL="128015" indent="-128015" defTabSz="512063">
              <a:spcBef>
                <a:spcPts val="500"/>
              </a:spcBef>
              <a:defRPr sz="2240"/>
            </a:pPr>
            <a:r>
              <a:rPr u="sng">
                <a:solidFill>
                  <a:srgbClr val="0563C1"/>
                </a:solidFill>
                <a:uFill>
                  <a:solidFill>
                    <a:srgbClr val="0563C1"/>
                  </a:solidFill>
                </a:uFill>
                <a:hlinkClick r:id="rId9" invalidUrl="" action="" tgtFrame="" tooltip="" history="1" highlightClick="0" endSnd="0"/>
              </a:rPr>
              <a:t>https://docs.powerdns.com/recursor/appendices/internals.html#serve-stale</a:t>
            </a:r>
          </a:p>
          <a:p>
            <a:pPr marL="128015" indent="-128015" defTabSz="512063">
              <a:spcBef>
                <a:spcPts val="500"/>
              </a:spcBef>
              <a:defRPr sz="2240"/>
            </a:pPr>
            <a:r>
              <a:rPr u="sng">
                <a:solidFill>
                  <a:srgbClr val="0563C1"/>
                </a:solidFill>
                <a:uFill>
                  <a:solidFill>
                    <a:srgbClr val="0563C1"/>
                  </a:solidFill>
                </a:uFill>
                <a:hlinkClick r:id="rId10" invalidUrl="" action="" tgtFrame="" tooltip="" history="1" highlightClick="0" endSnd="0"/>
              </a:rPr>
              <a:t>https://docs.powerdns.com/recursor/settings.html#</a:t>
            </a:r>
          </a:p>
        </p:txBody>
      </p:sp>
      <p:sp>
        <p:nvSpPr>
          <p:cNvPr id="19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5" name="Thanks to:"/>
          <p:cNvSpPr txBox="1"/>
          <p:nvPr>
            <p:ph type="title"/>
          </p:nvPr>
        </p:nvSpPr>
        <p:spPr>
          <a:prstGeom prst="rect">
            <a:avLst/>
          </a:prstGeom>
        </p:spPr>
        <p:txBody>
          <a:bodyPr/>
          <a:lstStyle/>
          <a:p>
            <a:pPr/>
            <a:r>
              <a:t>Thanks to:</a:t>
            </a:r>
          </a:p>
        </p:txBody>
      </p:sp>
      <p:sp>
        <p:nvSpPr>
          <p:cNvPr id="196" name="Wouter Wijngaards and Yorgos Thessalonikefs from NLnet Labs for detailed information about Unbound's Serve Stale implementation…"/>
          <p:cNvSpPr txBox="1"/>
          <p:nvPr>
            <p:ph type="body" sz="half" idx="1"/>
          </p:nvPr>
        </p:nvSpPr>
        <p:spPr>
          <a:xfrm>
            <a:off x="838200" y="1461749"/>
            <a:ext cx="10515601" cy="2348507"/>
          </a:xfrm>
          <a:prstGeom prst="rect">
            <a:avLst/>
          </a:prstGeom>
        </p:spPr>
        <p:txBody>
          <a:bodyPr/>
          <a:lstStyle/>
          <a:p>
            <a:pPr marL="144018" indent="-144018" defTabSz="576072">
              <a:spcBef>
                <a:spcPts val="600"/>
              </a:spcBef>
              <a:defRPr sz="2520"/>
            </a:pPr>
            <a:r>
              <a:t>Wouter Wijngaards and Yorgos Thessalonikefs from NLnet Labs for detailed information about Unbound's Serve Stale implementation</a:t>
            </a:r>
          </a:p>
          <a:p>
            <a:pPr marL="144018" indent="-144018" defTabSz="576072">
              <a:spcBef>
                <a:spcPts val="600"/>
              </a:spcBef>
              <a:defRPr sz="2520"/>
            </a:pPr>
            <a:r>
              <a:t>Vladimir Cunat of CZ.NIC for explaining what happens with the different configuration options in Knot Resolver</a:t>
            </a:r>
          </a:p>
          <a:p>
            <a:pPr marL="144018" indent="-144018" defTabSz="576072">
              <a:spcBef>
                <a:spcPts val="600"/>
              </a:spcBef>
              <a:defRPr sz="2520"/>
            </a:pPr>
            <a:r>
              <a:t>Otto Moerbeek at PowerDNS for disentangling in my mind the different approach taken to Serve Stale by PowerDNS Recursor</a:t>
            </a:r>
          </a:p>
        </p:txBody>
      </p:sp>
      <p:sp>
        <p:nvSpPr>
          <p:cNvPr id="19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98" name="Also acknowledging the royalty-free image creators contributing to slide 2:…"/>
          <p:cNvSpPr txBox="1"/>
          <p:nvPr/>
        </p:nvSpPr>
        <p:spPr>
          <a:xfrm>
            <a:off x="827049" y="3780847"/>
            <a:ext cx="10515600" cy="23485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defTabSz="914400">
              <a:lnSpc>
                <a:spcPct val="90000"/>
              </a:lnSpc>
              <a:defRPr b="1" sz="2400">
                <a:solidFill>
                  <a:srgbClr val="44546A"/>
                </a:solidFill>
                <a:latin typeface="+mn-lt"/>
                <a:ea typeface="+mn-ea"/>
                <a:cs typeface="+mn-cs"/>
                <a:sym typeface="Helvetica"/>
              </a:defRPr>
            </a:pPr>
            <a:r>
              <a:t>Also acknowledging the royalty-free image creators contributing to slide 2:</a:t>
            </a:r>
          </a:p>
          <a:p>
            <a:pPr marL="240631" indent="-240631" defTabSz="914400">
              <a:lnSpc>
                <a:spcPct val="90000"/>
              </a:lnSpc>
              <a:buSzPct val="100000"/>
              <a:buChar char="•"/>
              <a:defRPr sz="2000">
                <a:solidFill>
                  <a:srgbClr val="44546A"/>
                </a:solidFill>
                <a:latin typeface="+mn-lt"/>
                <a:ea typeface="+mn-ea"/>
                <a:cs typeface="+mn-cs"/>
                <a:sym typeface="Helvetica"/>
              </a:defRPr>
            </a:pPr>
            <a:r>
              <a:rPr u="sng">
                <a:solidFill>
                  <a:srgbClr val="0563C1"/>
                </a:solidFill>
                <a:uFill>
                  <a:solidFill>
                    <a:srgbClr val="0563C1"/>
                  </a:solidFill>
                </a:uFill>
                <a:hlinkClick r:id="rId2" invalidUrl="" action="" tgtFrame="" tooltip="" history="1" highlightClick="0" endSnd="0"/>
              </a:rPr>
              <a:t>clickschool</a:t>
            </a:r>
            <a:r>
              <a:t> of </a:t>
            </a:r>
            <a:r>
              <a:rPr u="sng">
                <a:solidFill>
                  <a:srgbClr val="0563C1"/>
                </a:solidFill>
                <a:uFill>
                  <a:solidFill>
                    <a:srgbClr val="0563C1"/>
                  </a:solidFill>
                </a:uFill>
                <a:hlinkClick r:id="rId3" invalidUrl="" action="" tgtFrame="" tooltip="" history="1" highlightClick="0" endSnd="0"/>
              </a:rPr>
              <a:t>Pixabay</a:t>
            </a:r>
          </a:p>
          <a:p>
            <a:pPr marL="240631" indent="-240631" defTabSz="914400">
              <a:lnSpc>
                <a:spcPct val="90000"/>
              </a:lnSpc>
              <a:buSzPct val="100000"/>
              <a:buChar char="•"/>
              <a:defRPr sz="2000">
                <a:solidFill>
                  <a:srgbClr val="44546A"/>
                </a:solidFill>
                <a:latin typeface="+mn-lt"/>
                <a:ea typeface="+mn-ea"/>
                <a:cs typeface="+mn-cs"/>
                <a:sym typeface="Helvetica"/>
              </a:defRPr>
            </a:pPr>
            <a:r>
              <a:rPr u="sng">
                <a:solidFill>
                  <a:srgbClr val="0563C1"/>
                </a:solidFill>
                <a:uFill>
                  <a:solidFill>
                    <a:srgbClr val="0563C1"/>
                  </a:solidFill>
                </a:uFill>
                <a:hlinkClick r:id="rId4" invalidUrl="" action="" tgtFrame="" tooltip="" history="1" highlightClick="0" endSnd="0"/>
              </a:rPr>
              <a:t>Megan Rexazin Conde</a:t>
            </a:r>
            <a:r>
              <a:t> of </a:t>
            </a:r>
            <a:r>
              <a:rPr u="sng">
                <a:solidFill>
                  <a:srgbClr val="0563C1"/>
                </a:solidFill>
                <a:uFill>
                  <a:solidFill>
                    <a:srgbClr val="0563C1"/>
                  </a:solidFill>
                </a:uFill>
                <a:hlinkClick r:id="rId3" invalidUrl="" action="" tgtFrame="" tooltip="" history="1" highlightClick="0" endSnd="0"/>
              </a:rPr>
              <a:t>Pixabay</a:t>
            </a:r>
          </a:p>
          <a:p>
            <a:pPr marL="240631" indent="-240631" defTabSz="914400">
              <a:lnSpc>
                <a:spcPct val="90000"/>
              </a:lnSpc>
              <a:buSzPct val="100000"/>
              <a:buChar char="•"/>
              <a:defRPr sz="2000">
                <a:solidFill>
                  <a:srgbClr val="44546A"/>
                </a:solidFill>
                <a:latin typeface="+mn-lt"/>
                <a:ea typeface="+mn-ea"/>
                <a:cs typeface="+mn-cs"/>
                <a:sym typeface="Helvetica"/>
              </a:defRPr>
            </a:pPr>
            <a:r>
              <a:rPr u="sng">
                <a:solidFill>
                  <a:srgbClr val="0563C1"/>
                </a:solidFill>
                <a:uFill>
                  <a:solidFill>
                    <a:srgbClr val="0563C1"/>
                  </a:solidFill>
                </a:uFill>
                <a:hlinkClick r:id="rId5" invalidUrl="" action="" tgtFrame="" tooltip="" history="1" highlightClick="0" endSnd="0"/>
              </a:rPr>
              <a:t>GraphicMama-team</a:t>
            </a:r>
            <a:r>
              <a:t> of </a:t>
            </a:r>
            <a:r>
              <a:rPr u="sng">
                <a:solidFill>
                  <a:srgbClr val="0563C1"/>
                </a:solidFill>
                <a:uFill>
                  <a:solidFill>
                    <a:srgbClr val="0563C1"/>
                  </a:solidFill>
                </a:uFill>
                <a:hlinkClick r:id="rId3" invalidUrl="" action="" tgtFrame="" tooltip="" history="1" highlightClick="0" endSnd="0"/>
              </a:rPr>
              <a:t>Pixabay</a:t>
            </a:r>
          </a:p>
          <a:p>
            <a:pPr marL="240631" indent="-240631" defTabSz="914400">
              <a:lnSpc>
                <a:spcPct val="90000"/>
              </a:lnSpc>
              <a:buSzPct val="100000"/>
              <a:buChar char="•"/>
              <a:defRPr sz="2000">
                <a:solidFill>
                  <a:srgbClr val="44546A"/>
                </a:solidFill>
                <a:latin typeface="+mn-lt"/>
                <a:ea typeface="+mn-ea"/>
                <a:cs typeface="+mn-cs"/>
                <a:sym typeface="Helvetica"/>
              </a:defRPr>
            </a:pPr>
            <a:r>
              <a:rPr u="sng">
                <a:solidFill>
                  <a:srgbClr val="0563C1"/>
                </a:solidFill>
                <a:uFill>
                  <a:solidFill>
                    <a:srgbClr val="0563C1"/>
                  </a:solidFill>
                </a:uFill>
                <a:hlinkClick r:id="rId6" invalidUrl="" action="" tgtFrame="" tooltip="" history="1" highlightClick="0" endSnd="0"/>
              </a:rPr>
              <a:t>Yayamamo</a:t>
            </a:r>
            <a:r>
              <a:t> of </a:t>
            </a:r>
            <a:r>
              <a:rPr u="sng">
                <a:solidFill>
                  <a:srgbClr val="0563C1"/>
                </a:solidFill>
                <a:uFill>
                  <a:solidFill>
                    <a:srgbClr val="0563C1"/>
                  </a:solidFill>
                </a:uFill>
                <a:hlinkClick r:id="rId7" invalidUrl="" action="" tgtFrame="" tooltip="" history="1" highlightClick="0" endSnd="0"/>
              </a:rPr>
              <a:t>Wikimedia Commons</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0" name="Title 3"/>
          <p:cNvSpPr txBox="1"/>
          <p:nvPr>
            <p:ph type="title"/>
          </p:nvPr>
        </p:nvSpPr>
        <p:spPr>
          <a:xfrm>
            <a:off x="838198" y="365125"/>
            <a:ext cx="10515601" cy="1325563"/>
          </a:xfrm>
          <a:prstGeom prst="rect">
            <a:avLst/>
          </a:prstGeom>
        </p:spPr>
        <p:txBody>
          <a:bodyPr/>
          <a:lstStyle/>
          <a:p>
            <a:pPr/>
            <a:r>
              <a:t>Thank you for listening.</a:t>
            </a:r>
          </a:p>
        </p:txBody>
      </p:sp>
      <p:sp>
        <p:nvSpPr>
          <p:cNvPr id="201" name="Content Placeholder 4"/>
          <p:cNvSpPr txBox="1"/>
          <p:nvPr>
            <p:ph type="body" idx="1"/>
          </p:nvPr>
        </p:nvSpPr>
        <p:spPr>
          <a:xfrm>
            <a:off x="838200" y="1953328"/>
            <a:ext cx="10515600" cy="4239511"/>
          </a:xfrm>
          <a:prstGeom prst="rect">
            <a:avLst/>
          </a:prstGeom>
        </p:spPr>
        <p:txBody>
          <a:bodyPr/>
          <a:lstStyle/>
          <a:p>
            <a:pPr>
              <a:lnSpc>
                <a:spcPct val="81000"/>
              </a:lnSpc>
            </a:pPr>
            <a:r>
              <a:t>ISC main website: </a:t>
            </a:r>
            <a:r>
              <a:rPr u="sng">
                <a:solidFill>
                  <a:srgbClr val="0563C1"/>
                </a:solidFill>
                <a:uFill>
                  <a:solidFill>
                    <a:srgbClr val="0563C1"/>
                  </a:solidFill>
                </a:uFill>
                <a:hlinkClick r:id="rId2" invalidUrl="" action="" tgtFrame="" tooltip="" history="1" highlightClick="0" endSnd="0"/>
              </a:rPr>
              <a:t>https://www.isc.org</a:t>
            </a:r>
          </a:p>
          <a:p>
            <a:pPr>
              <a:lnSpc>
                <a:spcPct val="81000"/>
              </a:lnSpc>
            </a:pPr>
            <a:r>
              <a:t>Software downloads: </a:t>
            </a:r>
            <a:r>
              <a:rPr u="sng">
                <a:solidFill>
                  <a:srgbClr val="0563C1"/>
                </a:solidFill>
                <a:uFill>
                  <a:solidFill>
                    <a:srgbClr val="0563C1"/>
                  </a:solidFill>
                </a:uFill>
                <a:hlinkClick r:id="rId3" invalidUrl="" action="" tgtFrame="" tooltip="" history="1" highlightClick="0" endSnd="0"/>
              </a:rPr>
              <a:t>https://www.isc.org/download</a:t>
            </a:r>
            <a:r>
              <a:t> or </a:t>
            </a:r>
            <a:r>
              <a:rPr u="sng">
                <a:solidFill>
                  <a:srgbClr val="0563C1"/>
                </a:solidFill>
                <a:uFill>
                  <a:solidFill>
                    <a:srgbClr val="0563C1"/>
                  </a:solidFill>
                </a:uFill>
                <a:hlinkClick r:id="rId4" invalidUrl="" action="" tgtFrame="" tooltip="" history="1" highlightClick="0" endSnd="0"/>
              </a:rPr>
              <a:t>https://downloads.isc.org</a:t>
            </a:r>
          </a:p>
          <a:p>
            <a:pPr>
              <a:lnSpc>
                <a:spcPct val="81000"/>
              </a:lnSpc>
            </a:pPr>
            <a:r>
              <a:t>Presentations: </a:t>
            </a:r>
            <a:r>
              <a:rPr u="sng">
                <a:solidFill>
                  <a:srgbClr val="0563C1"/>
                </a:solidFill>
                <a:uFill>
                  <a:solidFill>
                    <a:srgbClr val="0563C1"/>
                  </a:solidFill>
                </a:uFill>
                <a:hlinkClick r:id="rId5" invalidUrl="" action="" tgtFrame="" tooltip="" history="1" highlightClick="0" endSnd="0"/>
              </a:rPr>
              <a:t>https://www.isc.org/presentations</a:t>
            </a:r>
          </a:p>
          <a:p>
            <a:pPr>
              <a:lnSpc>
                <a:spcPct val="81000"/>
              </a:lnSpc>
            </a:pPr>
            <a:r>
              <a:t>Main GitLab: </a:t>
            </a:r>
            <a:r>
              <a:rPr u="sng">
                <a:solidFill>
                  <a:srgbClr val="0563C1"/>
                </a:solidFill>
                <a:uFill>
                  <a:solidFill>
                    <a:srgbClr val="0563C1"/>
                  </a:solidFill>
                </a:uFill>
                <a:hlinkClick r:id="rId6" invalidUrl="" action="" tgtFrame="" tooltip="" history="1" highlightClick="0" endSnd="0"/>
              </a:rPr>
              <a:t>https://gitlab.isc.org</a:t>
            </a:r>
          </a:p>
        </p:txBody>
      </p:sp>
      <p:sp>
        <p:nvSpPr>
          <p:cNvPr id="202" name="Slide Number Placeholder 2"/>
          <p:cNvSpPr txBox="1"/>
          <p:nvPr>
            <p:ph type="sldNum" sz="quarter" idx="2"/>
          </p:nvPr>
        </p:nvSpPr>
        <p:spPr>
          <a:xfrm>
            <a:off x="11080144" y="6404292"/>
            <a:ext cx="273657" cy="2692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5" name="Title 1"/>
          <p:cNvSpPr txBox="1"/>
          <p:nvPr>
            <p:ph type="title"/>
          </p:nvPr>
        </p:nvSpPr>
        <p:spPr>
          <a:xfrm>
            <a:off x="838198" y="416311"/>
            <a:ext cx="10515601" cy="1325564"/>
          </a:xfrm>
          <a:prstGeom prst="rect">
            <a:avLst/>
          </a:prstGeom>
        </p:spPr>
        <p:txBody>
          <a:bodyPr/>
          <a:lstStyle/>
          <a:p>
            <a:pPr/>
            <a:r>
              <a:t>How might this work?</a:t>
            </a:r>
          </a:p>
        </p:txBody>
      </p:sp>
      <p:sp>
        <p:nvSpPr>
          <p:cNvPr id="106" name="Content Placeholder 2"/>
          <p:cNvSpPr txBox="1"/>
          <p:nvPr>
            <p:ph type="body" idx="1"/>
          </p:nvPr>
        </p:nvSpPr>
        <p:spPr>
          <a:xfrm>
            <a:off x="838200" y="1722373"/>
            <a:ext cx="10515601" cy="4239510"/>
          </a:xfrm>
          <a:prstGeom prst="rect">
            <a:avLst/>
          </a:prstGeom>
        </p:spPr>
        <p:txBody>
          <a:bodyPr/>
          <a:lstStyle/>
          <a:p>
            <a:pPr marL="187452" indent="-187452" defTabSz="749808">
              <a:spcBef>
                <a:spcPts val="800"/>
              </a:spcBef>
              <a:defRPr sz="3280"/>
            </a:pPr>
            <a:r>
              <a:t>How long do you want to keep ‘stale’ cache content?</a:t>
            </a:r>
          </a:p>
          <a:p>
            <a:pPr marL="187452" indent="-187452" defTabSz="749808">
              <a:spcBef>
                <a:spcPts val="800"/>
              </a:spcBef>
              <a:defRPr sz="3280"/>
            </a:pPr>
            <a:r>
              <a:t>How long do you keep a client waiting before providing a stale answer?</a:t>
            </a:r>
          </a:p>
          <a:p>
            <a:pPr marL="187452" indent="-187452" defTabSz="749808">
              <a:spcBef>
                <a:spcPts val="800"/>
              </a:spcBef>
              <a:defRPr sz="3280"/>
            </a:pPr>
            <a:r>
              <a:t>How often do you try to refresh stale content?</a:t>
            </a:r>
          </a:p>
          <a:p>
            <a:pPr marL="187452" indent="-187452" defTabSz="749808">
              <a:spcBef>
                <a:spcPts val="800"/>
              </a:spcBef>
              <a:defRPr sz="3280"/>
            </a:pPr>
            <a:r>
              <a:t>Should you give up eventually and stop serving stale RRsets?</a:t>
            </a:r>
          </a:p>
          <a:p>
            <a:pPr marL="187452" indent="-187452" defTabSz="749808">
              <a:spcBef>
                <a:spcPts val="800"/>
              </a:spcBef>
              <a:defRPr sz="3280"/>
            </a:pPr>
            <a:r>
              <a:t>Should you indicate to the client that the answer is old data?  </a:t>
            </a:r>
          </a:p>
        </p:txBody>
      </p:sp>
      <p:sp>
        <p:nvSpPr>
          <p:cNvPr id="107" name="Slide Number Placeholder 4"/>
          <p:cNvSpPr txBox="1"/>
          <p:nvPr>
            <p:ph type="sldNum" sz="quarter" idx="2"/>
          </p:nvPr>
        </p:nvSpPr>
        <p:spPr>
          <a:xfrm>
            <a:off x="11164902" y="6404292"/>
            <a:ext cx="188898" cy="2692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9" name="Title 1"/>
          <p:cNvSpPr txBox="1"/>
          <p:nvPr>
            <p:ph type="title"/>
          </p:nvPr>
        </p:nvSpPr>
        <p:spPr>
          <a:xfrm>
            <a:off x="838198" y="416311"/>
            <a:ext cx="10515601" cy="1325564"/>
          </a:xfrm>
          <a:prstGeom prst="rect">
            <a:avLst/>
          </a:prstGeom>
        </p:spPr>
        <p:txBody>
          <a:bodyPr/>
          <a:lstStyle/>
          <a:p>
            <a:pPr/>
            <a:r>
              <a:t>RFC 8767 says:</a:t>
            </a:r>
          </a:p>
        </p:txBody>
      </p:sp>
      <p:sp>
        <p:nvSpPr>
          <p:cNvPr id="110" name="Content Placeholder 2"/>
          <p:cNvSpPr txBox="1"/>
          <p:nvPr>
            <p:ph type="body" idx="1"/>
          </p:nvPr>
        </p:nvSpPr>
        <p:spPr>
          <a:xfrm>
            <a:off x="838200" y="1722373"/>
            <a:ext cx="10515600" cy="4239510"/>
          </a:xfrm>
          <a:prstGeom prst="rect">
            <a:avLst/>
          </a:prstGeom>
        </p:spPr>
        <p:txBody>
          <a:bodyPr/>
          <a:lstStyle/>
          <a:p>
            <a:pPr marL="0" indent="0" defTabSz="630936">
              <a:spcBef>
                <a:spcPts val="600"/>
              </a:spcBef>
              <a:buClrTx/>
              <a:buSzTx/>
              <a:buFontTx/>
              <a:buNone/>
              <a:defRPr sz="2760"/>
            </a:pPr>
            <a:r>
              <a:t>Four notable timers drive considerations for the use of stale data:</a:t>
            </a:r>
          </a:p>
          <a:p>
            <a:pPr marL="157734" indent="-157734" defTabSz="630936">
              <a:spcBef>
                <a:spcPts val="600"/>
              </a:spcBef>
              <a:defRPr sz="2760"/>
            </a:pPr>
            <a:r>
              <a:t>A client response timer, which is the maximum amount of time a recursive resolver should allow between the receipt of a resolution request and sending its response.</a:t>
            </a:r>
          </a:p>
          <a:p>
            <a:pPr marL="157734" indent="-157734" defTabSz="630936">
              <a:spcBef>
                <a:spcPts val="600"/>
              </a:spcBef>
              <a:defRPr sz="2760"/>
            </a:pPr>
            <a:r>
              <a:t>A query resolution timer, which caps the total amount of time a recursive resolver spends processing the query.</a:t>
            </a:r>
          </a:p>
          <a:p>
            <a:pPr marL="157734" indent="-157734" defTabSz="630936">
              <a:spcBef>
                <a:spcPts val="600"/>
              </a:spcBef>
              <a:defRPr sz="2760"/>
            </a:pPr>
            <a:r>
              <a:t>A failure recheck timer, which limits the frequency at which a failed lookup will be attempted again.</a:t>
            </a:r>
          </a:p>
          <a:p>
            <a:pPr marL="157734" indent="-157734" defTabSz="630936">
              <a:spcBef>
                <a:spcPts val="600"/>
              </a:spcBef>
              <a:defRPr sz="2760"/>
            </a:pPr>
            <a:r>
              <a:t>A maximum stale timer, which caps the amount of time that records will be kept past their expiration.</a:t>
            </a:r>
          </a:p>
        </p:txBody>
      </p:sp>
      <p:sp>
        <p:nvSpPr>
          <p:cNvPr id="111" name="Slide Number Placeholder 4"/>
          <p:cNvSpPr txBox="1"/>
          <p:nvPr>
            <p:ph type="sldNum" sz="quarter" idx="2"/>
          </p:nvPr>
        </p:nvSpPr>
        <p:spPr>
          <a:xfrm>
            <a:off x="11164902" y="6404292"/>
            <a:ext cx="188898" cy="2692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838198" y="416311"/>
            <a:ext cx="10515601" cy="1325564"/>
          </a:xfrm>
          <a:prstGeom prst="rect">
            <a:avLst/>
          </a:prstGeom>
        </p:spPr>
        <p:txBody>
          <a:bodyPr/>
          <a:lstStyle/>
          <a:p>
            <a:pPr/>
            <a:r>
              <a:t>RFC 8767 also talks about:</a:t>
            </a:r>
          </a:p>
        </p:txBody>
      </p:sp>
      <p:sp>
        <p:nvSpPr>
          <p:cNvPr id="114" name="Content Placeholder 2"/>
          <p:cNvSpPr txBox="1"/>
          <p:nvPr>
            <p:ph type="body" idx="1"/>
          </p:nvPr>
        </p:nvSpPr>
        <p:spPr>
          <a:xfrm>
            <a:off x="838200" y="1722373"/>
            <a:ext cx="10515600" cy="4239510"/>
          </a:xfrm>
          <a:prstGeom prst="rect">
            <a:avLst/>
          </a:prstGeom>
        </p:spPr>
        <p:txBody>
          <a:bodyPr/>
          <a:lstStyle/>
          <a:p>
            <a:pPr marL="178307" indent="-178307" defTabSz="713231">
              <a:spcBef>
                <a:spcPts val="700"/>
              </a:spcBef>
              <a:defRPr sz="3120"/>
            </a:pPr>
            <a:r>
              <a:t>What TTL should you put on a stale RRset?</a:t>
            </a:r>
          </a:p>
          <a:p>
            <a:pPr marL="178307" indent="-178307" defTabSz="713231">
              <a:spcBef>
                <a:spcPts val="700"/>
              </a:spcBef>
              <a:defRPr sz="3120"/>
            </a:pPr>
            <a:r>
              <a:t>Should you ever serve stale RRsets that were originally received with TTL=0 (‘don’t cache’)?</a:t>
            </a:r>
          </a:p>
          <a:p>
            <a:pPr marL="178307" indent="-178307" defTabSz="713231">
              <a:spcBef>
                <a:spcPts val="700"/>
              </a:spcBef>
              <a:defRPr sz="3120"/>
            </a:pPr>
            <a:r>
              <a:t>Also use stale content in-path to getting the answers for the client query (such as NS records and addresses?)</a:t>
            </a:r>
          </a:p>
          <a:p>
            <a:pPr marL="178307" indent="-178307" defTabSz="713231">
              <a:spcBef>
                <a:spcPts val="700"/>
              </a:spcBef>
              <a:defRPr sz="3120"/>
            </a:pPr>
            <a:r>
              <a:t>Does receipt of a non-authoritative error (e.g. FORMERR, SERVFAIL, REFUSED) count as a failed refresh?</a:t>
            </a:r>
          </a:p>
          <a:p>
            <a:pPr marL="178307" indent="-178307" defTabSz="713231">
              <a:spcBef>
                <a:spcPts val="700"/>
              </a:spcBef>
              <a:defRPr sz="3120"/>
            </a:pPr>
            <a:r>
              <a:t>Can you signal that stale answers have been provided</a:t>
            </a:r>
          </a:p>
        </p:txBody>
      </p:sp>
      <p:sp>
        <p:nvSpPr>
          <p:cNvPr id="115" name="Slide Number Placeholder 4"/>
          <p:cNvSpPr txBox="1"/>
          <p:nvPr>
            <p:ph type="sldNum" sz="quarter" idx="2"/>
          </p:nvPr>
        </p:nvSpPr>
        <p:spPr>
          <a:xfrm>
            <a:off x="11164902" y="6404292"/>
            <a:ext cx="188898" cy="2692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7" name="Phew! Let’s talk about actually using it!"/>
          <p:cNvSpPr txBox="1"/>
          <p:nvPr>
            <p:ph type="title"/>
          </p:nvPr>
        </p:nvSpPr>
        <p:spPr>
          <a:prstGeom prst="rect">
            <a:avLst/>
          </a:prstGeom>
        </p:spPr>
        <p:txBody>
          <a:bodyPr/>
          <a:lstStyle>
            <a:lvl1pPr defTabSz="832104">
              <a:defRPr sz="4368"/>
            </a:lvl1pPr>
          </a:lstStyle>
          <a:p>
            <a:pPr/>
            <a:r>
              <a:t>Phew! Let’s talk about actually using it!</a:t>
            </a:r>
          </a:p>
        </p:txBody>
      </p:sp>
      <p:sp>
        <p:nvSpPr>
          <p:cNvPr id="118" name="Two main things for operators to consider when enabling Serve Stale:…"/>
          <p:cNvSpPr txBox="1"/>
          <p:nvPr>
            <p:ph type="body" idx="1"/>
          </p:nvPr>
        </p:nvSpPr>
        <p:spPr>
          <a:prstGeom prst="rect">
            <a:avLst/>
          </a:prstGeom>
        </p:spPr>
        <p:txBody>
          <a:bodyPr/>
          <a:lstStyle/>
          <a:p>
            <a:pPr marL="0" indent="0" defTabSz="722376">
              <a:spcBef>
                <a:spcPts val="700"/>
              </a:spcBef>
              <a:buSzTx/>
              <a:buNone/>
              <a:defRPr sz="3160"/>
            </a:pPr>
            <a:r>
              <a:t>Two main things for operators to consider when enabling Serve Stale:</a:t>
            </a:r>
          </a:p>
          <a:p>
            <a:pPr marL="451484" indent="-451484" defTabSz="722376">
              <a:spcBef>
                <a:spcPts val="700"/>
              </a:spcBef>
              <a:buAutoNum type="arabicPeriod" startAt="1"/>
              <a:defRPr sz="3160"/>
            </a:pPr>
            <a:r>
              <a:t>Cache - how long can/should you keep stale RRsets in cache and will there be any memory consumption implications of this for your server(s)</a:t>
            </a:r>
          </a:p>
          <a:p>
            <a:pPr marL="451484" indent="-451484" defTabSz="722376">
              <a:spcBef>
                <a:spcPts val="700"/>
              </a:spcBef>
              <a:buAutoNum type="arabicPeriod" startAt="1"/>
              <a:defRPr sz="3160"/>
            </a:pPr>
            <a:r>
              <a:t>User experience - how long should clients wait before being served with stale content, and how often should they expect their resolver to attempt to refresh the old content</a:t>
            </a:r>
          </a:p>
        </p:txBody>
      </p:sp>
      <p:sp>
        <p:nvSpPr>
          <p:cNvPr id="119" name="Slide Number"/>
          <p:cNvSpPr txBox="1"/>
          <p:nvPr>
            <p:ph type="sldNum" sz="quarter" idx="2"/>
          </p:nvPr>
        </p:nvSpPr>
        <p:spPr>
          <a:xfrm>
            <a:off x="11164902" y="6404292"/>
            <a:ext cx="188898" cy="2692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1" name="Title 1"/>
          <p:cNvSpPr txBox="1"/>
          <p:nvPr>
            <p:ph type="title"/>
          </p:nvPr>
        </p:nvSpPr>
        <p:spPr>
          <a:xfrm>
            <a:off x="838198" y="416311"/>
            <a:ext cx="10515601" cy="1325564"/>
          </a:xfrm>
          <a:prstGeom prst="rect">
            <a:avLst/>
          </a:prstGeom>
        </p:spPr>
        <p:txBody>
          <a:bodyPr/>
          <a:lstStyle>
            <a:lvl1pPr defTabSz="804672">
              <a:defRPr sz="4224"/>
            </a:lvl1pPr>
          </a:lstStyle>
          <a:p>
            <a:pPr/>
            <a:r>
              <a:t>How to enable and configure Serve-Stale</a:t>
            </a:r>
          </a:p>
        </p:txBody>
      </p:sp>
      <p:sp>
        <p:nvSpPr>
          <p:cNvPr id="122" name="Content Placeholder 2"/>
          <p:cNvSpPr txBox="1"/>
          <p:nvPr>
            <p:ph type="body" idx="1"/>
          </p:nvPr>
        </p:nvSpPr>
        <p:spPr>
          <a:xfrm>
            <a:off x="827049" y="1722373"/>
            <a:ext cx="10515601" cy="4239510"/>
          </a:xfrm>
          <a:prstGeom prst="rect">
            <a:avLst/>
          </a:prstGeom>
        </p:spPr>
        <p:txBody>
          <a:bodyPr/>
          <a:lstStyle/>
          <a:p>
            <a:pPr marL="0" indent="0">
              <a:buSzTx/>
              <a:buNone/>
            </a:pPr>
            <a:r>
              <a:t>What you need to think about and how to configure Serve Stale in:</a:t>
            </a:r>
          </a:p>
          <a:p>
            <a:pPr/>
            <a:r>
              <a:t>BIND</a:t>
            </a:r>
          </a:p>
          <a:p>
            <a:pPr/>
            <a:r>
              <a:t>Unbound</a:t>
            </a:r>
          </a:p>
          <a:p>
            <a:pPr/>
            <a:r>
              <a:t>Knot Resolver</a:t>
            </a:r>
          </a:p>
          <a:p>
            <a:pPr/>
            <a:r>
              <a:t>PowerDNS Recursor</a:t>
            </a:r>
          </a:p>
        </p:txBody>
      </p:sp>
      <p:sp>
        <p:nvSpPr>
          <p:cNvPr id="123" name="Slide Number Placeholder 4"/>
          <p:cNvSpPr txBox="1"/>
          <p:nvPr>
            <p:ph type="sldNum" sz="quarter" idx="2"/>
          </p:nvPr>
        </p:nvSpPr>
        <p:spPr>
          <a:xfrm>
            <a:off x="11164902" y="6404292"/>
            <a:ext cx="188898" cy="2692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Enabling Serve Stale in BIND"/>
          <p:cNvSpPr txBox="1"/>
          <p:nvPr>
            <p:ph type="title"/>
          </p:nvPr>
        </p:nvSpPr>
        <p:spPr>
          <a:prstGeom prst="rect">
            <a:avLst/>
          </a:prstGeom>
        </p:spPr>
        <p:txBody>
          <a:bodyPr/>
          <a:lstStyle/>
          <a:p>
            <a:pPr/>
            <a:r>
              <a:t>Enabling Serve Stale in BIND</a:t>
            </a:r>
          </a:p>
        </p:txBody>
      </p:sp>
      <p:sp>
        <p:nvSpPr>
          <p:cNvPr id="126" name="Enable the stale cache (off by default in all currently supported versions):…"/>
          <p:cNvSpPr txBox="1"/>
          <p:nvPr>
            <p:ph type="body" idx="1"/>
          </p:nvPr>
        </p:nvSpPr>
        <p:spPr>
          <a:xfrm>
            <a:off x="838200" y="1537690"/>
            <a:ext cx="10515600" cy="4527445"/>
          </a:xfrm>
          <a:prstGeom prst="rect">
            <a:avLst/>
          </a:prstGeom>
        </p:spPr>
        <p:txBody>
          <a:bodyPr/>
          <a:lstStyle/>
          <a:p>
            <a:pPr marL="141731" indent="-141731" defTabSz="566927">
              <a:spcBef>
                <a:spcPts val="600"/>
              </a:spcBef>
              <a:defRPr sz="2480"/>
            </a:pPr>
            <a:r>
              <a:t>Enable the stale cache (off by default in all currently supported versions):</a:t>
            </a:r>
          </a:p>
          <a:p>
            <a:pPr marL="0" indent="0" defTabSz="566927">
              <a:spcBef>
                <a:spcPts val="600"/>
              </a:spcBef>
              <a:buSzTx/>
              <a:buNone/>
              <a:defRPr b="1" sz="2480">
                <a:solidFill>
                  <a:schemeClr val="accent6">
                    <a:lumOff val="-6509"/>
                  </a:schemeClr>
                </a:solidFill>
                <a:latin typeface="Courier New"/>
                <a:ea typeface="Courier New"/>
                <a:cs typeface="Courier New"/>
                <a:sym typeface="Courier New"/>
              </a:defRPr>
            </a:pPr>
            <a:r>
              <a:t>stale-cache-enable yes;</a:t>
            </a:r>
          </a:p>
          <a:p>
            <a:pPr marL="141731" indent="-141731" defTabSz="566927">
              <a:spcBef>
                <a:spcPts val="600"/>
              </a:spcBef>
              <a:defRPr sz="2480"/>
            </a:pPr>
            <a:r>
              <a:t>Configure how long to retain stale content (default 1 day):</a:t>
            </a:r>
          </a:p>
          <a:p>
            <a:pPr marL="0" indent="0" defTabSz="566927">
              <a:spcBef>
                <a:spcPts val="600"/>
              </a:spcBef>
              <a:buSzTx/>
              <a:buNone/>
              <a:defRPr b="1" sz="2480">
                <a:solidFill>
                  <a:schemeClr val="accent6">
                    <a:lumOff val="-6509"/>
                  </a:schemeClr>
                </a:solidFill>
                <a:latin typeface="Courier New"/>
                <a:ea typeface="Courier New"/>
                <a:cs typeface="Courier New"/>
                <a:sym typeface="Courier New"/>
              </a:defRPr>
            </a:pPr>
            <a:r>
              <a:t>max-stale-ttl 24H;</a:t>
            </a:r>
          </a:p>
          <a:p>
            <a:pPr marL="141731" indent="-141731" defTabSz="566927">
              <a:spcBef>
                <a:spcPts val="600"/>
              </a:spcBef>
              <a:defRPr sz="2480"/>
            </a:pPr>
            <a:r>
              <a:t>Are you going to enable serving of stale answers now, or turn the feature on/off when required?</a:t>
            </a:r>
          </a:p>
          <a:p>
            <a:pPr marL="0" indent="0" defTabSz="566927">
              <a:spcBef>
                <a:spcPts val="600"/>
              </a:spcBef>
              <a:buSzTx/>
              <a:buNone/>
              <a:defRPr b="1" sz="2480">
                <a:solidFill>
                  <a:schemeClr val="accent6">
                    <a:lumOff val="-6509"/>
                  </a:schemeClr>
                </a:solidFill>
                <a:latin typeface="Courier New"/>
                <a:ea typeface="Courier New"/>
                <a:cs typeface="Courier New"/>
                <a:sym typeface="Courier New"/>
              </a:defRPr>
            </a:pPr>
            <a:r>
              <a:t>stale-answer-enable yes;</a:t>
            </a:r>
          </a:p>
          <a:p>
            <a:pPr marL="0" indent="0" defTabSz="566927">
              <a:spcBef>
                <a:spcPts val="600"/>
              </a:spcBef>
              <a:buSzTx/>
              <a:buNone/>
              <a:defRPr sz="2480"/>
            </a:pPr>
            <a:r>
              <a:t>or</a:t>
            </a:r>
          </a:p>
          <a:p>
            <a:pPr marL="0" indent="0" defTabSz="566927">
              <a:spcBef>
                <a:spcPts val="600"/>
              </a:spcBef>
              <a:buSzTx/>
              <a:buNone/>
              <a:defRPr b="1" sz="2480">
                <a:solidFill>
                  <a:schemeClr val="accent5"/>
                </a:solidFill>
                <a:latin typeface="Courier New"/>
                <a:ea typeface="Courier New"/>
                <a:cs typeface="Courier New"/>
                <a:sym typeface="Courier New"/>
              </a:defRPr>
            </a:pPr>
            <a:r>
              <a:t>rndc serve-stale on|off|reset</a:t>
            </a:r>
          </a:p>
          <a:p>
            <a:pPr marL="0" indent="0" defTabSz="566927">
              <a:spcBef>
                <a:spcPts val="600"/>
              </a:spcBef>
              <a:buSzTx/>
              <a:buNone/>
              <a:defRPr i="1" sz="2480"/>
            </a:pPr>
            <a:r>
              <a:t>Note that you can’t enable stale answers without first starting BIND with stale cache enabled - no stale cache means no stale answers available.</a:t>
            </a:r>
          </a:p>
        </p:txBody>
      </p:sp>
      <p:sp>
        <p:nvSpPr>
          <p:cNvPr id="127" name="Slide Number"/>
          <p:cNvSpPr txBox="1"/>
          <p:nvPr>
            <p:ph type="sldNum" sz="quarter" idx="2"/>
          </p:nvPr>
        </p:nvSpPr>
        <p:spPr>
          <a:xfrm>
            <a:off x="11164902" y="6404292"/>
            <a:ext cx="188898" cy="2692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9" name="(Optional) Configuring stale answers in BIND"/>
          <p:cNvSpPr txBox="1"/>
          <p:nvPr>
            <p:ph type="title"/>
          </p:nvPr>
        </p:nvSpPr>
        <p:spPr>
          <a:prstGeom prst="rect">
            <a:avLst/>
          </a:prstGeom>
        </p:spPr>
        <p:txBody>
          <a:bodyPr/>
          <a:lstStyle>
            <a:lvl1pPr>
              <a:defRPr sz="3800"/>
            </a:lvl1pPr>
          </a:lstStyle>
          <a:p>
            <a:pPr/>
            <a:r>
              <a:t>(Optional) Configuring stale answers in BIND</a:t>
            </a:r>
          </a:p>
        </p:txBody>
      </p:sp>
      <p:sp>
        <p:nvSpPr>
          <p:cNvPr id="130" name="These options are only effective when both stale-cache-enable and stale-answers-enable are set to ‘yes’.…"/>
          <p:cNvSpPr txBox="1"/>
          <p:nvPr>
            <p:ph type="body" idx="1"/>
          </p:nvPr>
        </p:nvSpPr>
        <p:spPr>
          <a:xfrm>
            <a:off x="838200" y="1537690"/>
            <a:ext cx="10515600" cy="4527445"/>
          </a:xfrm>
          <a:prstGeom prst="rect">
            <a:avLst/>
          </a:prstGeom>
        </p:spPr>
        <p:txBody>
          <a:bodyPr/>
          <a:lstStyle/>
          <a:p>
            <a:pPr marL="0" indent="0" defTabSz="502920">
              <a:spcBef>
                <a:spcPts val="500"/>
              </a:spcBef>
              <a:buSzTx/>
              <a:buNone/>
              <a:defRPr i="1" sz="2200"/>
            </a:pPr>
            <a:r>
              <a:t>These options are only effective when both stale-cache-enable and stale-answers-enable are set to ‘yes’.</a:t>
            </a:r>
          </a:p>
          <a:p>
            <a:pPr marL="125730" indent="-125730" defTabSz="502920">
              <a:spcBef>
                <a:spcPts val="500"/>
              </a:spcBef>
              <a:defRPr sz="2200"/>
            </a:pPr>
            <a:r>
              <a:t>Configure the TTL used for stale RRsets in query responses (default 30s):</a:t>
            </a:r>
          </a:p>
          <a:p>
            <a:pPr marL="0" indent="0" defTabSz="502920">
              <a:spcBef>
                <a:spcPts val="500"/>
              </a:spcBef>
              <a:buSzTx/>
              <a:buNone/>
              <a:defRPr b="1" sz="2200">
                <a:solidFill>
                  <a:schemeClr val="accent6">
                    <a:lumOff val="-6509"/>
                  </a:schemeClr>
                </a:solidFill>
                <a:latin typeface="Courier New"/>
                <a:ea typeface="Courier New"/>
                <a:cs typeface="Courier New"/>
                <a:sym typeface="Courier New"/>
              </a:defRPr>
            </a:pPr>
            <a:r>
              <a:t>stale-answer-ttl 30s;</a:t>
            </a:r>
          </a:p>
          <a:p>
            <a:pPr marL="125730" indent="-125730" defTabSz="502920">
              <a:spcBef>
                <a:spcPts val="500"/>
              </a:spcBef>
              <a:defRPr sz="2200"/>
            </a:pPr>
            <a:r>
              <a:t>How long to serve stale before reattempting to refresh (default 30s):</a:t>
            </a:r>
          </a:p>
          <a:p>
            <a:pPr marL="0" indent="0" defTabSz="502920">
              <a:spcBef>
                <a:spcPts val="500"/>
              </a:spcBef>
              <a:buSzTx/>
              <a:buNone/>
              <a:defRPr b="1" sz="2200">
                <a:solidFill>
                  <a:schemeClr val="accent6">
                    <a:lumOff val="-6509"/>
                  </a:schemeClr>
                </a:solidFill>
                <a:latin typeface="Courier New"/>
                <a:ea typeface="Courier New"/>
                <a:cs typeface="Courier New"/>
                <a:sym typeface="Courier New"/>
              </a:defRPr>
            </a:pPr>
            <a:r>
              <a:t>stale-refresh-time 30s;</a:t>
            </a:r>
          </a:p>
          <a:p>
            <a:pPr marL="125730" indent="-125730" defTabSz="502920">
              <a:spcBef>
                <a:spcPts val="500"/>
              </a:spcBef>
              <a:defRPr sz="2200"/>
            </a:pPr>
            <a:r>
              <a:t>How long do clients have to wait for a stale answer instead of the usual recursion timeout and SERVFAIL?</a:t>
            </a:r>
          </a:p>
          <a:p>
            <a:pPr marL="0" indent="0" defTabSz="502920">
              <a:spcBef>
                <a:spcPts val="500"/>
              </a:spcBef>
              <a:buSzTx/>
              <a:buNone/>
              <a:defRPr b="1" sz="2200">
                <a:solidFill>
                  <a:schemeClr val="accent6">
                    <a:lumOff val="-6509"/>
                  </a:schemeClr>
                </a:solidFill>
                <a:latin typeface="Courier New"/>
                <a:ea typeface="Courier New"/>
                <a:cs typeface="Courier New"/>
                <a:sym typeface="Courier New"/>
              </a:defRPr>
            </a:pPr>
            <a:r>
              <a:t>stale-answer-client-timeout &lt;duration&gt;;</a:t>
            </a:r>
          </a:p>
          <a:p>
            <a:pPr marL="0" indent="0" defTabSz="502920">
              <a:spcBef>
                <a:spcPts val="500"/>
              </a:spcBef>
              <a:buSzTx/>
              <a:buNone/>
              <a:defRPr i="1" sz="2200"/>
            </a:pPr>
            <a:r>
              <a:t>The duration above can be either zero (‘0’) or disabled/off (default off).  Recursion duration is controlled by option ‘resolver-query-timeout’, default 10s. </a:t>
            </a:r>
            <a:r>
              <a:rPr b="1"/>
              <a:t>ISC support recommends not altering this!</a:t>
            </a:r>
            <a:endParaRPr b="1"/>
          </a:p>
        </p:txBody>
      </p:sp>
      <p:sp>
        <p:nvSpPr>
          <p:cNvPr id="131" name="Slide Number"/>
          <p:cNvSpPr txBox="1"/>
          <p:nvPr>
            <p:ph type="sldNum" sz="quarter" idx="2"/>
          </p:nvPr>
        </p:nvSpPr>
        <p:spPr>
          <a:xfrm>
            <a:off x="11164902" y="6404292"/>
            <a:ext cx="188898" cy="2692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ISCmaster">
  <a:themeElements>
    <a:clrScheme name="ISCmaster">
      <a:dk1>
        <a:srgbClr val="3B3B3B"/>
      </a:dk1>
      <a:lt1>
        <a:srgbClr val="E7E6E6"/>
      </a:lt1>
      <a:dk2>
        <a:srgbClr val="A7A7A7"/>
      </a:dk2>
      <a:lt2>
        <a:srgbClr val="535353"/>
      </a:lt2>
      <a:accent1>
        <a:srgbClr val="2A7FC2"/>
      </a:accent1>
      <a:accent2>
        <a:srgbClr val="ED7D31"/>
      </a:accent2>
      <a:accent3>
        <a:srgbClr val="A5A5A5"/>
      </a:accent3>
      <a:accent4>
        <a:srgbClr val="FFC000"/>
      </a:accent4>
      <a:accent5>
        <a:srgbClr val="CE070B"/>
      </a:accent5>
      <a:accent6>
        <a:srgbClr val="00A652"/>
      </a:accent6>
      <a:hlink>
        <a:srgbClr val="0000FF"/>
      </a:hlink>
      <a:folHlink>
        <a:srgbClr val="FF00FF"/>
      </a:folHlink>
    </a:clrScheme>
    <a:fontScheme name="ISCmaster">
      <a:majorFont>
        <a:latin typeface="Calibri"/>
        <a:ea typeface="Calibri"/>
        <a:cs typeface="Calibri"/>
      </a:majorFont>
      <a:minorFont>
        <a:latin typeface="Helvetica"/>
        <a:ea typeface="Helvetica"/>
        <a:cs typeface="Helvetica"/>
      </a:minorFont>
    </a:fontScheme>
    <a:fmtScheme name="ISCmaste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3B3B3B"/>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3B3B3B"/>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ISCmaster">
  <a:themeElements>
    <a:clrScheme name="ISCmaster">
      <a:dk1>
        <a:srgbClr val="000000"/>
      </a:dk1>
      <a:lt1>
        <a:srgbClr val="FFFFFF"/>
      </a:lt1>
      <a:dk2>
        <a:srgbClr val="A7A7A7"/>
      </a:dk2>
      <a:lt2>
        <a:srgbClr val="535353"/>
      </a:lt2>
      <a:accent1>
        <a:srgbClr val="2A7FC2"/>
      </a:accent1>
      <a:accent2>
        <a:srgbClr val="ED7D31"/>
      </a:accent2>
      <a:accent3>
        <a:srgbClr val="A5A5A5"/>
      </a:accent3>
      <a:accent4>
        <a:srgbClr val="FFC000"/>
      </a:accent4>
      <a:accent5>
        <a:srgbClr val="CE070B"/>
      </a:accent5>
      <a:accent6>
        <a:srgbClr val="00A652"/>
      </a:accent6>
      <a:hlink>
        <a:srgbClr val="0000FF"/>
      </a:hlink>
      <a:folHlink>
        <a:srgbClr val="FF00FF"/>
      </a:folHlink>
    </a:clrScheme>
    <a:fontScheme name="ISCmaster">
      <a:majorFont>
        <a:latin typeface="Calibri"/>
        <a:ea typeface="Calibri"/>
        <a:cs typeface="Calibri"/>
      </a:majorFont>
      <a:minorFont>
        <a:latin typeface="Helvetica"/>
        <a:ea typeface="Helvetica"/>
        <a:cs typeface="Helvetica"/>
      </a:minorFont>
    </a:fontScheme>
    <a:fmtScheme name="ISCmaste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3B3B3B"/>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3B3B3B"/>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