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Consolas" panose="020B0609020204030204" pitchFamily="49" charset="0"/>
      <p:regular r:id="rId34"/>
      <p:bold r:id="rId35"/>
      <p:italic r:id="rId36"/>
      <p:boldItalic r:id="rId37"/>
    </p:embeddedFont>
    <p:embeddedFont>
      <p:font typeface="Roboto" panose="020000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DC599DD-786B-4838-81FB-5C350032CDCC}">
  <a:tblStyle styleId="{3DC599DD-786B-4838-81FB-5C350032CDC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69"/>
  </p:normalViewPr>
  <p:slideViewPr>
    <p:cSldViewPr snapToGrid="0">
      <p:cViewPr varScale="1">
        <p:scale>
          <a:sx n="152" d="100"/>
          <a:sy n="152" d="100"/>
        </p:scale>
        <p:origin x="720" y="17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1a14656272_0_4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1a14656272_0_4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1a14656272_0_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31a14656272_0_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3" name="Google Shape;183;g31a14656272_0_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af422244cd_0_1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af422244cd_0_1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a:p>
        </p:txBody>
      </p:sp>
      <p:sp>
        <p:nvSpPr>
          <p:cNvPr id="204" name="Google Shape;204;g2af422244cd_0_15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2ca8e5ba51_4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g32ca8e5ba51_4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a:p>
        </p:txBody>
      </p:sp>
      <p:sp>
        <p:nvSpPr>
          <p:cNvPr id="214" name="Google Shape;214;g32ca8e5ba51_4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2ca8e5ba51_4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32ca8e5ba51_4_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endParaRPr b="0"/>
          </a:p>
        </p:txBody>
      </p:sp>
      <p:sp>
        <p:nvSpPr>
          <p:cNvPr id="225" name="Google Shape;225;g32ca8e5ba51_4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32ca8e5ba51_1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32ca8e5ba51_1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2ce7139fee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32ce7139fee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endParaRPr b="0"/>
          </a:p>
        </p:txBody>
      </p:sp>
      <p:sp>
        <p:nvSpPr>
          <p:cNvPr id="246" name="Google Shape;246;g32ce7139fee_0_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31a14656272_0_1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31a14656272_0_15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259" name="Google Shape;259;g31a14656272_0_15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2d63c1616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g32d63c1616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287" name="Google Shape;287;g32d63c1616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2ce7139fe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6" name="Google Shape;316;g32ce7139fee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317" name="Google Shape;317;g32ce7139fee_0_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32ce7139fee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7" name="Google Shape;337;g32ce7139fee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338" name="Google Shape;338;g32ce7139fee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1a9c16677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1a9c1667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1a14656272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31a14656272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363" name="Google Shape;363;g31a14656272_0_1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2af42b85aff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g2af42b85aff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391" name="Google Shape;391;g2af42b85aff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2af42b85aff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2af42b85aff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417" name="Google Shape;417;g2af42b85aff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31a14656272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31a14656272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31a14656272_0_2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31a14656272_0_2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453" name="Google Shape;453;g31a14656272_0_2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2d823dbbd6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2d823dbbd6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2d81eaa8199_4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g2d81eaa8199_4_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476" name="Google Shape;476;g2d81eaa8199_4_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d81eaa8199_4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g2d81eaa8199_4_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a:p>
        </p:txBody>
      </p:sp>
      <p:sp>
        <p:nvSpPr>
          <p:cNvPr id="494" name="Google Shape;494;g2d81eaa8199_4_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32ca8e5ba51_1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5" name="Google Shape;505;g32ca8e5ba51_1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a:p>
        </p:txBody>
      </p:sp>
      <p:sp>
        <p:nvSpPr>
          <p:cNvPr id="506" name="Google Shape;506;g32ca8e5ba51_1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2d81eaa8199_4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g2d81eaa8199_4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b="0"/>
          </a:p>
        </p:txBody>
      </p:sp>
      <p:sp>
        <p:nvSpPr>
          <p:cNvPr id="517" name="Google Shape;517;g2d81eaa8199_4_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1a14656272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31a14656272_0_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4000"/>
          </a:p>
          <a:p>
            <a:pPr marL="285750" marR="0" lvl="0" indent="-107950" algn="l" rtl="0">
              <a:lnSpc>
                <a:spcPct val="100000"/>
              </a:lnSpc>
              <a:spcBef>
                <a:spcPts val="0"/>
              </a:spcBef>
              <a:spcAft>
                <a:spcPts val="0"/>
              </a:spcAft>
              <a:buClr>
                <a:schemeClr val="dk1"/>
              </a:buClr>
              <a:buSzPts val="2800"/>
              <a:buFont typeface="Arial"/>
              <a:buNone/>
            </a:pPr>
            <a:endParaRPr sz="2800"/>
          </a:p>
          <a:p>
            <a:pPr marL="285750" marR="0" lvl="0" indent="-171450" algn="l" rtl="0">
              <a:lnSpc>
                <a:spcPct val="100000"/>
              </a:lnSpc>
              <a:spcBef>
                <a:spcPts val="0"/>
              </a:spcBef>
              <a:spcAft>
                <a:spcPts val="0"/>
              </a:spcAft>
              <a:buClr>
                <a:schemeClr val="dk1"/>
              </a:buClr>
              <a:buSzPts val="1800"/>
              <a:buFont typeface="Arial"/>
              <a:buNone/>
            </a:pPr>
            <a:endParaRPr sz="180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p:txBody>
      </p:sp>
      <p:sp>
        <p:nvSpPr>
          <p:cNvPr id="76" name="Google Shape;76;g31a14656272_0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32ce7139fe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g32ce7139fe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a:p>
            <a:pPr marL="0" lvl="0" indent="0" algn="l" rtl="0">
              <a:spcBef>
                <a:spcPts val="0"/>
              </a:spcBef>
              <a:spcAft>
                <a:spcPts val="0"/>
              </a:spcAft>
              <a:buClr>
                <a:schemeClr val="dk1"/>
              </a:buClr>
              <a:buSzPts val="1200"/>
              <a:buFont typeface="Arial"/>
              <a:buNone/>
            </a:pPr>
            <a:endParaRPr b="0"/>
          </a:p>
        </p:txBody>
      </p:sp>
      <p:sp>
        <p:nvSpPr>
          <p:cNvPr id="528" name="Google Shape;528;g32ce7139fe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7dce2c834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d7dce2c8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d816803aa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2d816803aa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84" name="Google Shape;84;g2d816803aa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af3ac0972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2af3ac0972d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a:p>
            <a:pPr marL="285750" marR="0" lvl="0" indent="-171450" algn="l" rtl="0">
              <a:lnSpc>
                <a:spcPct val="100000"/>
              </a:lnSpc>
              <a:spcBef>
                <a:spcPts val="0"/>
              </a:spcBef>
              <a:spcAft>
                <a:spcPts val="0"/>
              </a:spcAft>
              <a:buClr>
                <a:schemeClr val="dk1"/>
              </a:buClr>
              <a:buSzPts val="1800"/>
              <a:buFont typeface="Arial"/>
              <a:buNone/>
            </a:pPr>
            <a:endParaRPr sz="180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p:txBody>
      </p:sp>
      <p:sp>
        <p:nvSpPr>
          <p:cNvPr id="96" name="Google Shape;96;g2af3ac0972d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2ca8e5ba51_1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32ca8e5ba51_1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a:p>
            <a:pPr marL="285750" marR="0" lvl="0" indent="-171450" algn="l" rtl="0">
              <a:lnSpc>
                <a:spcPct val="100000"/>
              </a:lnSpc>
              <a:spcBef>
                <a:spcPts val="0"/>
              </a:spcBef>
              <a:spcAft>
                <a:spcPts val="0"/>
              </a:spcAft>
              <a:buClr>
                <a:schemeClr val="dk1"/>
              </a:buClr>
              <a:buSzPts val="1800"/>
              <a:buFont typeface="Arial"/>
              <a:buNone/>
            </a:pPr>
            <a:endParaRPr sz="1800">
              <a:latin typeface="Arial"/>
              <a:ea typeface="Arial"/>
              <a:cs typeface="Arial"/>
              <a:sym typeface="Arial"/>
            </a:endParaRPr>
          </a:p>
          <a:p>
            <a:pPr marL="171450" marR="0" lvl="0" indent="-95250" algn="l" rtl="0">
              <a:lnSpc>
                <a:spcPct val="100000"/>
              </a:lnSpc>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a:p>
            <a:pPr marL="0" lvl="0" indent="0" algn="l" rtl="0">
              <a:spcBef>
                <a:spcPts val="0"/>
              </a:spcBef>
              <a:spcAft>
                <a:spcPts val="0"/>
              </a:spcAft>
              <a:buClr>
                <a:schemeClr val="dk1"/>
              </a:buClr>
              <a:buSzPts val="1200"/>
              <a:buFont typeface="Arial"/>
              <a:buNone/>
            </a:pPr>
            <a:endParaRPr b="0"/>
          </a:p>
        </p:txBody>
      </p:sp>
      <p:sp>
        <p:nvSpPr>
          <p:cNvPr id="115" name="Google Shape;115;g32ca8e5ba51_1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1a14656272_0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31a14656272_0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135" name="Google Shape;135;g31a14656272_0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af422244cd_0_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g2af422244cd_0_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sz="1200"/>
          </a:p>
        </p:txBody>
      </p:sp>
      <p:sp>
        <p:nvSpPr>
          <p:cNvPr id="152" name="Google Shape;152;g2af422244cd_0_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1a14656272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g31a14656272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71" name="Google Shape;171;g31a14656272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Arial"/>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
              <a:t>‹#›</a:t>
            </a:fld>
            <a:endParaRPr/>
          </a:p>
        </p:txBody>
      </p:sp>
      <p:pic>
        <p:nvPicPr>
          <p:cNvPr id="56" name="Google Shape;56;p13"/>
          <p:cNvPicPr preferRelativeResize="0"/>
          <p:nvPr/>
        </p:nvPicPr>
        <p:blipFill>
          <a:blip r:embed="rId2">
            <a:alphaModFix amt="30000"/>
          </a:blip>
          <a:stretch>
            <a:fillRect/>
          </a:stretch>
        </p:blipFill>
        <p:spPr>
          <a:xfrm>
            <a:off x="0" y="0"/>
            <a:ext cx="9144000" cy="51435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s://www.vindit.dk/err_ech_fallback_certificate_invalid/"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hyperlink" Target="https://community.cloudflare.com/t/ech-with-split-dns/711539" TargetMode="External"/><Relationship Id="rId5" Type="http://schemas.openxmlformats.org/officeDocument/2006/relationships/image" Target="../media/image14.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hyperlink" Target="https://keyinfra.cs.virginia.edu/dns_http/artifact/#dataset"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hyperlink" Target="https://dl.acm.org/doi/abs/10.1145/3646547.3688410"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hyperlink" Target="https://github.com/27justin/ohmyech" TargetMode="External"/><Relationship Id="rId5" Type="http://schemas.openxmlformats.org/officeDocument/2006/relationships/hyperlink" Target="https://www.mozilla.org/en-US/firefox/129.0/releasenotes/" TargetMode="Externa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keyinfra.cs.virginia.edu"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tranco-list.e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community.cloudflare.com/t/early-hints-and-encrypted-client-hello-ech-are-currently-disabled-globally/567730"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3600"/>
              <a:t>Exploration of the deployment and use of the DNS HTTPS Resource Record</a:t>
            </a:r>
            <a:endParaRPr sz="3600">
              <a:solidFill>
                <a:srgbClr val="666666"/>
              </a:solidFill>
            </a:endParaRPr>
          </a:p>
        </p:txBody>
      </p:sp>
      <p:sp>
        <p:nvSpPr>
          <p:cNvPr id="62" name="Google Shape;62;p14"/>
          <p:cNvSpPr txBox="1">
            <a:spLocks noGrp="1"/>
          </p:cNvSpPr>
          <p:nvPr>
            <p:ph type="subTitle" idx="1"/>
          </p:nvPr>
        </p:nvSpPr>
        <p:spPr>
          <a:xfrm>
            <a:off x="311700" y="2834125"/>
            <a:ext cx="8520600" cy="1316100"/>
          </a:xfrm>
          <a:prstGeom prst="rect">
            <a:avLst/>
          </a:prstGeom>
        </p:spPr>
        <p:txBody>
          <a:bodyPr spcFirstLastPara="1" wrap="square" lIns="91425" tIns="91425" rIns="91425" bIns="91425" anchor="t" anchorCtr="0">
            <a:normAutofit fontScale="92500" lnSpcReduction="20000"/>
          </a:bodyPr>
          <a:lstStyle/>
          <a:p>
            <a:pPr marL="0" lvl="0" indent="0" algn="ctr" rtl="0">
              <a:spcBef>
                <a:spcPts val="0"/>
              </a:spcBef>
              <a:spcAft>
                <a:spcPts val="0"/>
              </a:spcAft>
              <a:buNone/>
            </a:pPr>
            <a:r>
              <a:rPr lang="en" sz="2291"/>
              <a:t>DNS OARC 44 Workshop</a:t>
            </a:r>
            <a:endParaRPr sz="2291"/>
          </a:p>
          <a:p>
            <a:pPr marL="0" lvl="0" indent="0" algn="ctr" rtl="0">
              <a:spcBef>
                <a:spcPts val="0"/>
              </a:spcBef>
              <a:spcAft>
                <a:spcPts val="0"/>
              </a:spcAft>
              <a:buNone/>
            </a:pPr>
            <a:r>
              <a:rPr lang="en" sz="2291"/>
              <a:t>Feb 6th, 2025</a:t>
            </a:r>
            <a:endParaRPr sz="2291"/>
          </a:p>
          <a:p>
            <a:pPr marL="0" lvl="0" indent="0" algn="ctr" rtl="0">
              <a:spcBef>
                <a:spcPts val="0"/>
              </a:spcBef>
              <a:spcAft>
                <a:spcPts val="0"/>
              </a:spcAft>
              <a:buNone/>
            </a:pPr>
            <a:endParaRPr/>
          </a:p>
          <a:p>
            <a:pPr marL="0" lvl="0" indent="0" algn="ctr" rtl="0">
              <a:spcBef>
                <a:spcPts val="0"/>
              </a:spcBef>
              <a:spcAft>
                <a:spcPts val="0"/>
              </a:spcAft>
              <a:buNone/>
            </a:pPr>
            <a:r>
              <a:rPr lang="en" sz="1940" b="1"/>
              <a:t>Hongying Dong</a:t>
            </a:r>
            <a:r>
              <a:rPr lang="en" sz="1940"/>
              <a:t>*, </a:t>
            </a:r>
            <a:r>
              <a:rPr lang="en" sz="1940" b="1"/>
              <a:t>Yizhe Zhang</a:t>
            </a:r>
            <a:r>
              <a:rPr lang="en" sz="1940"/>
              <a:t>*, Hyeonmin Lee, Shumon Huque, Yixin Sun</a:t>
            </a:r>
            <a:endParaRPr sz="1240"/>
          </a:p>
        </p:txBody>
      </p:sp>
      <p:sp>
        <p:nvSpPr>
          <p:cNvPr id="63" name="Google Shape;63;p14"/>
          <p:cNvSpPr txBox="1"/>
          <p:nvPr/>
        </p:nvSpPr>
        <p:spPr>
          <a:xfrm>
            <a:off x="6144000" y="4767900"/>
            <a:ext cx="3000000" cy="37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40">
                <a:solidFill>
                  <a:schemeClr val="dk2"/>
                </a:solidFill>
              </a:rPr>
              <a:t>*Both authors contributed equally</a:t>
            </a:r>
            <a:endParaRPr sz="1240">
              <a:solidFill>
                <a:schemeClr val="dk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3"/>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10</a:t>
            </a:fld>
            <a:endParaRPr/>
          </a:p>
        </p:txBody>
      </p:sp>
      <p:grpSp>
        <p:nvGrpSpPr>
          <p:cNvPr id="186" name="Google Shape;186;p23"/>
          <p:cNvGrpSpPr/>
          <p:nvPr/>
        </p:nvGrpSpPr>
        <p:grpSpPr>
          <a:xfrm>
            <a:off x="528493" y="1279179"/>
            <a:ext cx="8105820" cy="1809269"/>
            <a:chOff x="72572" y="384075"/>
            <a:chExt cx="10807760" cy="2412359"/>
          </a:xfrm>
        </p:grpSpPr>
        <p:sp>
          <p:nvSpPr>
            <p:cNvPr id="187" name="Google Shape;187;p23"/>
            <p:cNvSpPr/>
            <p:nvPr/>
          </p:nvSpPr>
          <p:spPr>
            <a:xfrm>
              <a:off x="947201" y="384075"/>
              <a:ext cx="1451700" cy="14517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8" name="Google Shape;188;p23"/>
            <p:cNvSpPr/>
            <p:nvPr/>
          </p:nvSpPr>
          <p:spPr>
            <a:xfrm>
              <a:off x="72572" y="1856042"/>
              <a:ext cx="32262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89" name="Google Shape;189;p23"/>
            <p:cNvSpPr txBox="1"/>
            <p:nvPr/>
          </p:nvSpPr>
          <p:spPr>
            <a:xfrm>
              <a:off x="72572" y="1856042"/>
              <a:ext cx="32262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500" b="1">
                  <a:solidFill>
                    <a:schemeClr val="dk1"/>
                  </a:solidFill>
                </a:rPr>
                <a:t>Employment of different name servers</a:t>
              </a:r>
              <a:endParaRPr sz="1100" b="1"/>
            </a:p>
          </p:txBody>
        </p:sp>
        <p:sp>
          <p:nvSpPr>
            <p:cNvPr id="190" name="Google Shape;190;p23"/>
            <p:cNvSpPr/>
            <p:nvPr/>
          </p:nvSpPr>
          <p:spPr>
            <a:xfrm>
              <a:off x="4738014" y="384075"/>
              <a:ext cx="1451700" cy="1451700"/>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1" name="Google Shape;191;p23"/>
            <p:cNvSpPr/>
            <p:nvPr/>
          </p:nvSpPr>
          <p:spPr>
            <a:xfrm>
              <a:off x="3850802" y="2076434"/>
              <a:ext cx="32262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2" name="Google Shape;192;p23"/>
            <p:cNvSpPr txBox="1"/>
            <p:nvPr/>
          </p:nvSpPr>
          <p:spPr>
            <a:xfrm>
              <a:off x="3850802" y="2076434"/>
              <a:ext cx="32262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500" b="1">
                  <a:solidFill>
                    <a:schemeClr val="dk1"/>
                  </a:solidFill>
                </a:rPr>
                <a:t>Change of name servers</a:t>
              </a:r>
              <a:endParaRPr sz="1100" b="1"/>
            </a:p>
          </p:txBody>
        </p:sp>
        <p:sp>
          <p:nvSpPr>
            <p:cNvPr id="193" name="Google Shape;193;p23"/>
            <p:cNvSpPr/>
            <p:nvPr/>
          </p:nvSpPr>
          <p:spPr>
            <a:xfrm>
              <a:off x="8528826" y="384075"/>
              <a:ext cx="1451700" cy="1451700"/>
            </a:xfrm>
            <a:prstGeom prst="rect">
              <a:avLst/>
            </a:prstGeom>
            <a:blipFill rotWithShape="1">
              <a:blip r:embed="rId5">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4" name="Google Shape;194;p23"/>
            <p:cNvSpPr/>
            <p:nvPr/>
          </p:nvSpPr>
          <p:spPr>
            <a:xfrm>
              <a:off x="7654132" y="2076434"/>
              <a:ext cx="3226200" cy="720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95" name="Google Shape;195;p23"/>
            <p:cNvSpPr txBox="1"/>
            <p:nvPr/>
          </p:nvSpPr>
          <p:spPr>
            <a:xfrm>
              <a:off x="7654132" y="2076434"/>
              <a:ext cx="3226200" cy="720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dk1"/>
                </a:buClr>
                <a:buSzPts val="1500"/>
                <a:buFont typeface="Arial"/>
                <a:buNone/>
              </a:pPr>
              <a:r>
                <a:rPr lang="en" sz="1500" b="1">
                  <a:solidFill>
                    <a:schemeClr val="dk1"/>
                  </a:solidFill>
                </a:rPr>
                <a:t>Change in configurations</a:t>
              </a:r>
              <a:endParaRPr sz="1100" b="1"/>
            </a:p>
          </p:txBody>
        </p:sp>
      </p:grpSp>
      <p:sp>
        <p:nvSpPr>
          <p:cNvPr id="196" name="Google Shape;196;p23"/>
          <p:cNvSpPr txBox="1"/>
          <p:nvPr/>
        </p:nvSpPr>
        <p:spPr>
          <a:xfrm>
            <a:off x="528475" y="2925100"/>
            <a:ext cx="2642100" cy="11466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chemeClr val="dk1"/>
              </a:buClr>
              <a:buSzPts val="1400"/>
              <a:buFont typeface="Arial"/>
              <a:buChar char="•"/>
            </a:pPr>
            <a:r>
              <a:rPr lang="en">
                <a:solidFill>
                  <a:schemeClr val="dk1"/>
                </a:solidFill>
              </a:rPr>
              <a:t>Domains</a:t>
            </a:r>
            <a:r>
              <a:rPr lang="en" sz="1400">
                <a:solidFill>
                  <a:schemeClr val="dk1"/>
                </a:solidFill>
                <a:latin typeface="Arial"/>
                <a:ea typeface="Arial"/>
                <a:cs typeface="Arial"/>
                <a:sym typeface="Arial"/>
              </a:rPr>
              <a:t> utilize a mixture of Cloudflare and other name servers </a:t>
            </a:r>
            <a:r>
              <a:rPr lang="en">
                <a:solidFill>
                  <a:schemeClr val="dk1"/>
                </a:solidFill>
              </a:rPr>
              <a:t>when HTTPS records are observed to be deactivated. </a:t>
            </a:r>
            <a:endParaRPr sz="1400">
              <a:solidFill>
                <a:schemeClr val="dk1"/>
              </a:solidFill>
              <a:latin typeface="Arial"/>
              <a:ea typeface="Arial"/>
              <a:cs typeface="Arial"/>
              <a:sym typeface="Arial"/>
            </a:endParaRPr>
          </a:p>
        </p:txBody>
      </p:sp>
      <p:sp>
        <p:nvSpPr>
          <p:cNvPr id="197" name="Google Shape;197;p23"/>
          <p:cNvSpPr txBox="1"/>
          <p:nvPr/>
        </p:nvSpPr>
        <p:spPr>
          <a:xfrm>
            <a:off x="3247051" y="2925095"/>
            <a:ext cx="2768700" cy="9312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chemeClr val="dk1"/>
              </a:buClr>
              <a:buSzPts val="1400"/>
              <a:buFont typeface="Arial"/>
              <a:buChar char="•"/>
            </a:pPr>
            <a:r>
              <a:rPr lang="en">
                <a:solidFill>
                  <a:schemeClr val="dk1"/>
                </a:solidFill>
              </a:rPr>
              <a:t>D</a:t>
            </a:r>
            <a:r>
              <a:rPr lang="en" sz="1400">
                <a:solidFill>
                  <a:schemeClr val="dk1"/>
                </a:solidFill>
                <a:latin typeface="Arial"/>
                <a:ea typeface="Arial"/>
                <a:cs typeface="Arial"/>
                <a:sym typeface="Arial"/>
              </a:rPr>
              <a:t>omains </a:t>
            </a:r>
            <a:r>
              <a:rPr lang="en" sz="1400">
                <a:solidFill>
                  <a:schemeClr val="dk1"/>
                </a:solidFill>
              </a:rPr>
              <a:t>lose</a:t>
            </a:r>
            <a:r>
              <a:rPr lang="en" sz="1400" b="1">
                <a:solidFill>
                  <a:schemeClr val="dk1"/>
                </a:solidFill>
              </a:rPr>
              <a:t> </a:t>
            </a:r>
            <a:r>
              <a:rPr lang="en" sz="1400">
                <a:solidFill>
                  <a:schemeClr val="dk1"/>
                </a:solidFill>
                <a:latin typeface="Arial"/>
                <a:ea typeface="Arial"/>
                <a:cs typeface="Arial"/>
                <a:sym typeface="Arial"/>
              </a:rPr>
              <a:t>their HTTPS records when switching name servers from Cloudflare to non-Cloudflare name servers.  </a:t>
            </a:r>
            <a:endParaRPr sz="1400">
              <a:solidFill>
                <a:schemeClr val="dk1"/>
              </a:solidFill>
              <a:latin typeface="Arial"/>
              <a:ea typeface="Arial"/>
              <a:cs typeface="Arial"/>
              <a:sym typeface="Arial"/>
            </a:endParaRPr>
          </a:p>
        </p:txBody>
      </p:sp>
      <p:sp>
        <p:nvSpPr>
          <p:cNvPr id="198" name="Google Shape;198;p23"/>
          <p:cNvSpPr txBox="1"/>
          <p:nvPr/>
        </p:nvSpPr>
        <p:spPr>
          <a:xfrm>
            <a:off x="6078875" y="2925100"/>
            <a:ext cx="2768700" cy="931200"/>
          </a:xfrm>
          <a:prstGeom prst="rect">
            <a:avLst/>
          </a:prstGeom>
          <a:noFill/>
          <a:ln>
            <a:noFill/>
          </a:ln>
        </p:spPr>
        <p:txBody>
          <a:bodyPr spcFirstLastPara="1" wrap="square" lIns="68575" tIns="34275" rIns="68575" bIns="34275" anchor="t" anchorCtr="0">
            <a:spAutoFit/>
          </a:bodyPr>
          <a:lstStyle/>
          <a:p>
            <a:pPr marL="215900" marR="0" lvl="0" indent="-215900" algn="l" rtl="0">
              <a:spcBef>
                <a:spcPts val="0"/>
              </a:spcBef>
              <a:spcAft>
                <a:spcPts val="0"/>
              </a:spcAft>
              <a:buClr>
                <a:schemeClr val="dk1"/>
              </a:buClr>
              <a:buSzPts val="1400"/>
              <a:buFont typeface="Arial"/>
              <a:buChar char="•"/>
            </a:pPr>
            <a:r>
              <a:rPr lang="en" sz="1400">
                <a:solidFill>
                  <a:schemeClr val="dk1"/>
                </a:solidFill>
                <a:latin typeface="Arial"/>
                <a:ea typeface="Arial"/>
                <a:cs typeface="Arial"/>
                <a:sym typeface="Arial"/>
              </a:rPr>
              <a:t>Cloudflare automatically generate an HTTPS record for domains when they have the "proxied" option turned on.  </a:t>
            </a:r>
            <a:endParaRPr sz="1400">
              <a:solidFill>
                <a:schemeClr val="dk1"/>
              </a:solidFill>
              <a:latin typeface="Arial"/>
              <a:ea typeface="Arial"/>
              <a:cs typeface="Arial"/>
              <a:sym typeface="Arial"/>
            </a:endParaRPr>
          </a:p>
        </p:txBody>
      </p:sp>
      <p:sp>
        <p:nvSpPr>
          <p:cNvPr id="199" name="Google Shape;199;p23"/>
          <p:cNvSpPr txBox="1">
            <a:spLocks noGrp="1"/>
          </p:cNvSpPr>
          <p:nvPr>
            <p:ph type="title"/>
          </p:nvPr>
        </p:nvSpPr>
        <p:spPr>
          <a:xfrm>
            <a:off x="528475" y="184375"/>
            <a:ext cx="82746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Inconsistent Use of HTTPS Records</a:t>
            </a:r>
            <a:endParaRPr sz="2400"/>
          </a:p>
        </p:txBody>
      </p:sp>
      <p:sp>
        <p:nvSpPr>
          <p:cNvPr id="200" name="Google Shape;200;p23"/>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4"/>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207" name="Google Shape;207;p24"/>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800"/>
              <a:buFont typeface="Arial"/>
              <a:buNone/>
            </a:pPr>
            <a:r>
              <a:rPr lang="en" sz="2400"/>
              <a:t>Client Experiment Setups</a:t>
            </a:r>
            <a:endParaRPr sz="2400"/>
          </a:p>
        </p:txBody>
      </p:sp>
      <p:sp>
        <p:nvSpPr>
          <p:cNvPr id="208" name="Google Shape;208;p24"/>
          <p:cNvSpPr txBox="1"/>
          <p:nvPr/>
        </p:nvSpPr>
        <p:spPr>
          <a:xfrm>
            <a:off x="1516500" y="3140125"/>
            <a:ext cx="62634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Char char="●"/>
            </a:pPr>
            <a:r>
              <a:rPr lang="en" sz="1800">
                <a:solidFill>
                  <a:schemeClr val="dk1"/>
                </a:solidFill>
              </a:rPr>
              <a:t>Website Server: Nginx</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Browsers: </a:t>
            </a:r>
            <a:r>
              <a:rPr lang="en" sz="1800" b="1">
                <a:solidFill>
                  <a:schemeClr val="dk1"/>
                </a:solidFill>
              </a:rPr>
              <a:t>Chrome, Safari, Edge, Firefox</a:t>
            </a:r>
            <a:endParaRPr sz="1800" b="1">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DNS authoritative server: Bind9</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Public DNS Resolver: </a:t>
            </a:r>
            <a:r>
              <a:rPr lang="en" sz="1800">
                <a:solidFill>
                  <a:schemeClr val="dk1"/>
                </a:solidFill>
                <a:latin typeface="Consolas"/>
                <a:ea typeface="Consolas"/>
                <a:cs typeface="Consolas"/>
                <a:sym typeface="Consolas"/>
              </a:rPr>
              <a:t>8.8.8.8.</a:t>
            </a:r>
            <a:endParaRPr sz="1800">
              <a:solidFill>
                <a:schemeClr val="dk1"/>
              </a:solidFill>
              <a:latin typeface="Consolas"/>
              <a:ea typeface="Consolas"/>
              <a:cs typeface="Consolas"/>
              <a:sym typeface="Consolas"/>
            </a:endParaRPr>
          </a:p>
        </p:txBody>
      </p:sp>
      <p:pic>
        <p:nvPicPr>
          <p:cNvPr id="209" name="Google Shape;209;p24"/>
          <p:cNvPicPr preferRelativeResize="0"/>
          <p:nvPr/>
        </p:nvPicPr>
        <p:blipFill>
          <a:blip r:embed="rId3">
            <a:alphaModFix/>
          </a:blip>
          <a:stretch>
            <a:fillRect/>
          </a:stretch>
        </p:blipFill>
        <p:spPr>
          <a:xfrm>
            <a:off x="1400675" y="1525400"/>
            <a:ext cx="6263401" cy="1317100"/>
          </a:xfrm>
          <a:prstGeom prst="rect">
            <a:avLst/>
          </a:prstGeom>
          <a:noFill/>
          <a:ln>
            <a:noFill/>
          </a:ln>
        </p:spPr>
      </p:pic>
      <p:sp>
        <p:nvSpPr>
          <p:cNvPr id="210" name="Google Shape;210;p24"/>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12</a:t>
            </a:fld>
            <a:endParaRPr/>
          </a:p>
        </p:txBody>
      </p:sp>
      <p:sp>
        <p:nvSpPr>
          <p:cNvPr id="217" name="Google Shape;217;p25"/>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800"/>
              <a:buFont typeface="Arial"/>
              <a:buNone/>
            </a:pPr>
            <a:r>
              <a:rPr lang="en" sz="2400"/>
              <a:t>Browsers’ Support of HTTPS RR</a:t>
            </a:r>
            <a:endParaRPr sz="2400"/>
          </a:p>
        </p:txBody>
      </p:sp>
      <p:pic>
        <p:nvPicPr>
          <p:cNvPr id="218" name="Google Shape;218;p25"/>
          <p:cNvPicPr preferRelativeResize="0"/>
          <p:nvPr/>
        </p:nvPicPr>
        <p:blipFill rotWithShape="1">
          <a:blip r:embed="rId3">
            <a:alphaModFix/>
          </a:blip>
          <a:srcRect b="44973"/>
          <a:stretch/>
        </p:blipFill>
        <p:spPr>
          <a:xfrm>
            <a:off x="860400" y="1359138"/>
            <a:ext cx="7550397" cy="1385559"/>
          </a:xfrm>
          <a:prstGeom prst="rect">
            <a:avLst/>
          </a:prstGeom>
          <a:noFill/>
          <a:ln>
            <a:noFill/>
          </a:ln>
        </p:spPr>
      </p:pic>
      <p:sp>
        <p:nvSpPr>
          <p:cNvPr id="219" name="Google Shape;219;p25"/>
          <p:cNvSpPr txBox="1"/>
          <p:nvPr/>
        </p:nvSpPr>
        <p:spPr>
          <a:xfrm>
            <a:off x="294000" y="4223525"/>
            <a:ext cx="8556000" cy="7005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Solid-filled circle - the record or parameter is utilized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Half solid-filled circle - the record or parameter is utilized, yet some essential function associated is lacked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Unfilled circle - no support</a:t>
            </a:r>
            <a:endParaRPr sz="1200">
              <a:solidFill>
                <a:schemeClr val="dk1"/>
              </a:solidFill>
            </a:endParaRPr>
          </a:p>
        </p:txBody>
      </p:sp>
      <p:sp>
        <p:nvSpPr>
          <p:cNvPr id="220" name="Google Shape;220;p25"/>
          <p:cNvSpPr txBox="1"/>
          <p:nvPr/>
        </p:nvSpPr>
        <p:spPr>
          <a:xfrm>
            <a:off x="294000" y="2900338"/>
            <a:ext cx="86832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All four browsers send </a:t>
            </a:r>
            <a:r>
              <a:rPr lang="en" sz="1600" b="1">
                <a:solidFill>
                  <a:schemeClr val="dk1"/>
                </a:solidFill>
              </a:rPr>
              <a:t>HTTPS </a:t>
            </a:r>
            <a:r>
              <a:rPr lang="en" sz="1600">
                <a:solidFill>
                  <a:schemeClr val="dk1"/>
                </a:solidFill>
              </a:rPr>
              <a:t>queries, together with </a:t>
            </a:r>
            <a:r>
              <a:rPr lang="en" sz="1600" b="1">
                <a:solidFill>
                  <a:schemeClr val="dk1"/>
                </a:solidFill>
              </a:rPr>
              <a:t>A </a:t>
            </a:r>
            <a:r>
              <a:rPr lang="en" sz="1600">
                <a:solidFill>
                  <a:schemeClr val="dk1"/>
                </a:solidFill>
              </a:rPr>
              <a:t>and </a:t>
            </a:r>
            <a:r>
              <a:rPr lang="en" sz="1600" b="1">
                <a:solidFill>
                  <a:schemeClr val="dk1"/>
                </a:solidFill>
              </a:rPr>
              <a:t>AAAA</a:t>
            </a:r>
            <a:r>
              <a:rPr lang="en" sz="1600">
                <a:solidFill>
                  <a:schemeClr val="dk1"/>
                </a:solidFill>
              </a:rPr>
              <a:t> query</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Safari send traffic to port 80 when directed to visit </a:t>
            </a:r>
            <a:r>
              <a:rPr lang="en" sz="1600">
                <a:solidFill>
                  <a:schemeClr val="dk1"/>
                </a:solidFill>
                <a:latin typeface="Consolas"/>
                <a:ea typeface="Consolas"/>
                <a:cs typeface="Consolas"/>
                <a:sym typeface="Consolas"/>
              </a:rPr>
              <a:t>{apex}</a:t>
            </a:r>
            <a:r>
              <a:rPr lang="en" sz="1600">
                <a:solidFill>
                  <a:schemeClr val="dk1"/>
                </a:solidFill>
              </a:rPr>
              <a:t> and </a:t>
            </a:r>
            <a:r>
              <a:rPr lang="en" sz="1600">
                <a:solidFill>
                  <a:schemeClr val="dk1"/>
                </a:solidFill>
                <a:latin typeface="Consolas"/>
                <a:ea typeface="Consolas"/>
                <a:cs typeface="Consolas"/>
                <a:sym typeface="Consolas"/>
              </a:rPr>
              <a:t>http://{apex}</a:t>
            </a:r>
            <a:endParaRPr sz="1600">
              <a:solidFill>
                <a:schemeClr val="dk1"/>
              </a:solidFill>
              <a:latin typeface="Consolas"/>
              <a:ea typeface="Consolas"/>
              <a:cs typeface="Consolas"/>
              <a:sym typeface="Consolas"/>
            </a:endParaRPr>
          </a:p>
        </p:txBody>
      </p:sp>
      <p:sp>
        <p:nvSpPr>
          <p:cNvPr id="221" name="Google Shape;221;p25"/>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6"/>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13</a:t>
            </a:fld>
            <a:endParaRPr/>
          </a:p>
        </p:txBody>
      </p:sp>
      <p:sp>
        <p:nvSpPr>
          <p:cNvPr id="228" name="Google Shape;228;p26"/>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Browsers</a:t>
            </a:r>
            <a:r>
              <a:rPr lang="en" sz="2400"/>
              <a:t>’</a:t>
            </a:r>
            <a:r>
              <a:rPr lang="en" sz="2400">
                <a:latin typeface="Arial"/>
                <a:ea typeface="Arial"/>
                <a:cs typeface="Arial"/>
                <a:sym typeface="Arial"/>
              </a:rPr>
              <a:t> </a:t>
            </a:r>
            <a:r>
              <a:rPr lang="en" sz="2400"/>
              <a:t>Support</a:t>
            </a:r>
            <a:r>
              <a:rPr lang="en" sz="2400">
                <a:latin typeface="Arial"/>
                <a:ea typeface="Arial"/>
                <a:cs typeface="Arial"/>
                <a:sym typeface="Arial"/>
              </a:rPr>
              <a:t> of HTTPS R</a:t>
            </a:r>
            <a:r>
              <a:rPr lang="en" sz="2400"/>
              <a:t>R</a:t>
            </a:r>
            <a:endParaRPr sz="2400">
              <a:latin typeface="Arial"/>
              <a:ea typeface="Arial"/>
              <a:cs typeface="Arial"/>
              <a:sym typeface="Arial"/>
            </a:endParaRPr>
          </a:p>
        </p:txBody>
      </p:sp>
      <p:sp>
        <p:nvSpPr>
          <p:cNvPr id="229" name="Google Shape;229;p26"/>
          <p:cNvSpPr txBox="1"/>
          <p:nvPr/>
        </p:nvSpPr>
        <p:spPr>
          <a:xfrm>
            <a:off x="319975" y="2760001"/>
            <a:ext cx="86832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Parameter: </a:t>
            </a:r>
            <a:r>
              <a:rPr lang="en" sz="1600" b="1">
                <a:solidFill>
                  <a:schemeClr val="dk1"/>
                </a:solidFill>
              </a:rPr>
              <a:t>alpn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Limited 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b="1">
                <a:solidFill>
                  <a:schemeClr val="dk1"/>
                </a:solidFill>
              </a:rPr>
              <a:t>AliasMode </a:t>
            </a:r>
            <a:r>
              <a:rPr lang="en" sz="1600">
                <a:solidFill>
                  <a:schemeClr val="dk1"/>
                </a:solidFill>
              </a:rPr>
              <a:t>and other parameters</a:t>
            </a:r>
            <a:endParaRPr sz="1600">
              <a:solidFill>
                <a:schemeClr val="dk1"/>
              </a:solidFill>
            </a:endParaRPr>
          </a:p>
          <a:p>
            <a:pPr marL="457200" lvl="0" indent="-330200" algn="l" rtl="0">
              <a:spcBef>
                <a:spcPts val="0"/>
              </a:spcBef>
              <a:spcAft>
                <a:spcPts val="0"/>
              </a:spcAft>
              <a:buClr>
                <a:schemeClr val="dk1"/>
              </a:buClr>
              <a:buSzPts val="1600"/>
              <a:buChar char="●"/>
            </a:pPr>
            <a:r>
              <a:rPr lang="en" sz="1600" b="1">
                <a:solidFill>
                  <a:schemeClr val="dk1"/>
                </a:solidFill>
              </a:rPr>
              <a:t>Inconsistent handling:</a:t>
            </a:r>
            <a:endParaRPr sz="1600" b="1">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Firefox* and Safari connect to the IPs in </a:t>
            </a:r>
            <a:r>
              <a:rPr lang="en" sz="1600" b="1" i="1">
                <a:solidFill>
                  <a:schemeClr val="dk1"/>
                </a:solidFill>
              </a:rPr>
              <a:t>IP Hints</a:t>
            </a:r>
            <a:r>
              <a:rPr lang="en" sz="1600" i="1">
                <a:solidFill>
                  <a:schemeClr val="dk1"/>
                </a:solidFill>
              </a:rPr>
              <a:t> </a:t>
            </a:r>
            <a:r>
              <a:rPr lang="en" sz="1600">
                <a:solidFill>
                  <a:schemeClr val="dk1"/>
                </a:solidFill>
              </a:rPr>
              <a:t>parameter.</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Chrome and Edge connect to the IPs in </a:t>
            </a:r>
            <a:r>
              <a:rPr lang="en" sz="1600" b="1" i="1">
                <a:solidFill>
                  <a:schemeClr val="dk1"/>
                </a:solidFill>
              </a:rPr>
              <a:t>A/AAAA</a:t>
            </a:r>
            <a:r>
              <a:rPr lang="en" sz="1600">
                <a:solidFill>
                  <a:schemeClr val="dk1"/>
                </a:solidFill>
              </a:rPr>
              <a:t> records.</a:t>
            </a:r>
            <a:endParaRPr sz="1600">
              <a:solidFill>
                <a:schemeClr val="dk1"/>
              </a:solidFill>
            </a:endParaRPr>
          </a:p>
        </p:txBody>
      </p:sp>
      <p:sp>
        <p:nvSpPr>
          <p:cNvPr id="230" name="Google Shape;230;p26"/>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
        <p:nvSpPr>
          <p:cNvPr id="231" name="Google Shape;231;p26"/>
          <p:cNvSpPr txBox="1"/>
          <p:nvPr/>
        </p:nvSpPr>
        <p:spPr>
          <a:xfrm>
            <a:off x="497225" y="4523275"/>
            <a:ext cx="63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*Firefox now visit IPs in A/AAAA records. </a:t>
            </a:r>
            <a:endParaRPr>
              <a:solidFill>
                <a:schemeClr val="dk1"/>
              </a:solidFill>
            </a:endParaRPr>
          </a:p>
        </p:txBody>
      </p:sp>
      <p:pic>
        <p:nvPicPr>
          <p:cNvPr id="232" name="Google Shape;232;p26"/>
          <p:cNvPicPr preferRelativeResize="0"/>
          <p:nvPr/>
        </p:nvPicPr>
        <p:blipFill rotWithShape="1">
          <a:blip r:embed="rId3">
            <a:alphaModFix/>
          </a:blip>
          <a:srcRect b="71698"/>
          <a:stretch/>
        </p:blipFill>
        <p:spPr>
          <a:xfrm>
            <a:off x="796800" y="979550"/>
            <a:ext cx="7550397" cy="698357"/>
          </a:xfrm>
          <a:prstGeom prst="rect">
            <a:avLst/>
          </a:prstGeom>
          <a:noFill/>
          <a:ln>
            <a:noFill/>
          </a:ln>
        </p:spPr>
      </p:pic>
      <p:pic>
        <p:nvPicPr>
          <p:cNvPr id="233" name="Google Shape;233;p26"/>
          <p:cNvPicPr preferRelativeResize="0"/>
          <p:nvPr/>
        </p:nvPicPr>
        <p:blipFill rotWithShape="1">
          <a:blip r:embed="rId3">
            <a:alphaModFix/>
          </a:blip>
          <a:srcRect t="54400"/>
          <a:stretch/>
        </p:blipFill>
        <p:spPr>
          <a:xfrm>
            <a:off x="796800" y="1634808"/>
            <a:ext cx="7550397" cy="112519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RFC Standards: ipv4hint/ipv6hint in HTTPS RR</a:t>
            </a:r>
            <a:endParaRPr/>
          </a:p>
        </p:txBody>
      </p:sp>
      <p:sp>
        <p:nvSpPr>
          <p:cNvPr id="239" name="Google Shape;239;p27"/>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
        <p:nvSpPr>
          <p:cNvPr id="240" name="Google Shape;240;p27"/>
          <p:cNvSpPr/>
          <p:nvPr/>
        </p:nvSpPr>
        <p:spPr>
          <a:xfrm flipH="1">
            <a:off x="289650" y="143000"/>
            <a:ext cx="1708200" cy="224700"/>
          </a:xfrm>
          <a:prstGeom prst="round1Rect">
            <a:avLst>
              <a:gd name="adj" fmla="val 50000"/>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Background</a:t>
            </a:r>
            <a:endParaRPr sz="1200" b="1">
              <a:solidFill>
                <a:schemeClr val="lt1"/>
              </a:solidFill>
            </a:endParaRPr>
          </a:p>
        </p:txBody>
      </p:sp>
      <p:sp>
        <p:nvSpPr>
          <p:cNvPr id="241" name="Google Shape;241;p27"/>
          <p:cNvSpPr txBox="1"/>
          <p:nvPr/>
        </p:nvSpPr>
        <p:spPr>
          <a:xfrm>
            <a:off x="628650" y="913475"/>
            <a:ext cx="57528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2"/>
                </a:solidFill>
              </a:rPr>
              <a:t>https://datatracker.ietf.org/doc/rfc9460/</a:t>
            </a:r>
            <a:endParaRPr sz="1500">
              <a:solidFill>
                <a:schemeClr val="dk2"/>
              </a:solidFill>
            </a:endParaRPr>
          </a:p>
        </p:txBody>
      </p:sp>
      <p:sp>
        <p:nvSpPr>
          <p:cNvPr id="242" name="Google Shape;242;p27"/>
          <p:cNvSpPr txBox="1"/>
          <p:nvPr/>
        </p:nvSpPr>
        <p:spPr>
          <a:xfrm>
            <a:off x="705150" y="1609938"/>
            <a:ext cx="7756200" cy="2539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700">
                <a:solidFill>
                  <a:schemeClr val="dk2"/>
                </a:solidFill>
              </a:rPr>
              <a:t>The "ipv4hint" and "ipv6hint" keys convey IP addresses that clients MAY use to reach the service. If A and AAAA records for TargetName are locally available, the client SHOULD ignore these hints. Otherwise, clients SHOULD perform A and/or AAAA queries for TargetName per Section 3, and clients SHOULD use the IP address in those responses for future connections. Clients MAY opt to terminate any connections using the addresses in hints and instead switch to the addresses in response to the TargetName query. Failure to use A and/or AAAA response addresses could negatively impact load balancing or other geo-aware features and thereby degrade client performance.</a:t>
            </a:r>
            <a:endParaRPr sz="17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8"/>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249" name="Google Shape;249;p28"/>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Browsers</a:t>
            </a:r>
            <a:r>
              <a:rPr lang="en" sz="2400"/>
              <a:t>’</a:t>
            </a:r>
            <a:r>
              <a:rPr lang="en" sz="2400">
                <a:latin typeface="Arial"/>
                <a:ea typeface="Arial"/>
                <a:cs typeface="Arial"/>
                <a:sym typeface="Arial"/>
              </a:rPr>
              <a:t> </a:t>
            </a:r>
            <a:r>
              <a:rPr lang="en" sz="2400"/>
              <a:t>Support</a:t>
            </a:r>
            <a:r>
              <a:rPr lang="en" sz="2400">
                <a:latin typeface="Arial"/>
                <a:ea typeface="Arial"/>
                <a:cs typeface="Arial"/>
                <a:sym typeface="Arial"/>
              </a:rPr>
              <a:t> of HTTPS R</a:t>
            </a:r>
            <a:r>
              <a:rPr lang="en" sz="2400"/>
              <a:t>R</a:t>
            </a:r>
            <a:endParaRPr sz="2400">
              <a:latin typeface="Arial"/>
              <a:ea typeface="Arial"/>
              <a:cs typeface="Arial"/>
              <a:sym typeface="Arial"/>
            </a:endParaRPr>
          </a:p>
        </p:txBody>
      </p:sp>
      <p:sp>
        <p:nvSpPr>
          <p:cNvPr id="250" name="Google Shape;250;p28"/>
          <p:cNvSpPr txBox="1"/>
          <p:nvPr/>
        </p:nvSpPr>
        <p:spPr>
          <a:xfrm>
            <a:off x="319975" y="2760001"/>
            <a:ext cx="86832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Parameter: </a:t>
            </a:r>
            <a:r>
              <a:rPr lang="en" sz="1600" b="1">
                <a:solidFill>
                  <a:schemeClr val="dk1"/>
                </a:solidFill>
              </a:rPr>
              <a:t>alpn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Limited 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b="1">
                <a:solidFill>
                  <a:schemeClr val="dk1"/>
                </a:solidFill>
              </a:rPr>
              <a:t>AliasMode </a:t>
            </a:r>
            <a:r>
              <a:rPr lang="en" sz="1600">
                <a:solidFill>
                  <a:schemeClr val="dk1"/>
                </a:solidFill>
              </a:rPr>
              <a:t>and other parameters</a:t>
            </a:r>
            <a:endParaRPr sz="1600">
              <a:solidFill>
                <a:schemeClr val="dk1"/>
              </a:solidFill>
            </a:endParaRPr>
          </a:p>
          <a:p>
            <a:pPr marL="457200" lvl="0" indent="-330200" algn="l" rtl="0">
              <a:spcBef>
                <a:spcPts val="0"/>
              </a:spcBef>
              <a:spcAft>
                <a:spcPts val="0"/>
              </a:spcAft>
              <a:buClr>
                <a:schemeClr val="dk1"/>
              </a:buClr>
              <a:buSzPts val="1600"/>
              <a:buChar char="●"/>
            </a:pPr>
            <a:r>
              <a:rPr lang="en" sz="1600" b="1">
                <a:solidFill>
                  <a:schemeClr val="dk1"/>
                </a:solidFill>
              </a:rPr>
              <a:t>Inconsistent handling:</a:t>
            </a:r>
            <a:endParaRPr sz="1600" b="1">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Firefox* and Safari connect to the IPs in </a:t>
            </a:r>
            <a:r>
              <a:rPr lang="en" sz="1600" b="1" i="1">
                <a:solidFill>
                  <a:schemeClr val="dk1"/>
                </a:solidFill>
              </a:rPr>
              <a:t>IP Hints</a:t>
            </a:r>
            <a:r>
              <a:rPr lang="en" sz="1600" i="1">
                <a:solidFill>
                  <a:schemeClr val="dk1"/>
                </a:solidFill>
              </a:rPr>
              <a:t> </a:t>
            </a:r>
            <a:r>
              <a:rPr lang="en" sz="1600">
                <a:solidFill>
                  <a:schemeClr val="dk1"/>
                </a:solidFill>
              </a:rPr>
              <a:t>parameter.</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Chrome and Edge connect to the IPs in </a:t>
            </a:r>
            <a:r>
              <a:rPr lang="en" sz="1600" b="1" i="1">
                <a:solidFill>
                  <a:schemeClr val="dk1"/>
                </a:solidFill>
              </a:rPr>
              <a:t>A/AAAA</a:t>
            </a:r>
            <a:r>
              <a:rPr lang="en" sz="1600">
                <a:solidFill>
                  <a:schemeClr val="dk1"/>
                </a:solidFill>
              </a:rPr>
              <a:t> records.</a:t>
            </a:r>
            <a:endParaRPr sz="1600">
              <a:solidFill>
                <a:schemeClr val="dk1"/>
              </a:solidFill>
            </a:endParaRPr>
          </a:p>
        </p:txBody>
      </p:sp>
      <p:sp>
        <p:nvSpPr>
          <p:cNvPr id="251" name="Google Shape;251;p28"/>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
        <p:nvSpPr>
          <p:cNvPr id="252" name="Google Shape;252;p28"/>
          <p:cNvSpPr txBox="1"/>
          <p:nvPr/>
        </p:nvSpPr>
        <p:spPr>
          <a:xfrm>
            <a:off x="497225" y="4523275"/>
            <a:ext cx="631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*Firefox now visit IPs in A/AAAA records. </a:t>
            </a:r>
            <a:endParaRPr>
              <a:solidFill>
                <a:schemeClr val="dk1"/>
              </a:solidFill>
            </a:endParaRPr>
          </a:p>
        </p:txBody>
      </p:sp>
      <p:pic>
        <p:nvPicPr>
          <p:cNvPr id="253" name="Google Shape;253;p28"/>
          <p:cNvPicPr preferRelativeResize="0"/>
          <p:nvPr/>
        </p:nvPicPr>
        <p:blipFill rotWithShape="1">
          <a:blip r:embed="rId3">
            <a:alphaModFix/>
          </a:blip>
          <a:srcRect b="71698"/>
          <a:stretch/>
        </p:blipFill>
        <p:spPr>
          <a:xfrm>
            <a:off x="796800" y="979550"/>
            <a:ext cx="7550397" cy="698357"/>
          </a:xfrm>
          <a:prstGeom prst="rect">
            <a:avLst/>
          </a:prstGeom>
          <a:noFill/>
          <a:ln>
            <a:noFill/>
          </a:ln>
        </p:spPr>
      </p:pic>
      <p:pic>
        <p:nvPicPr>
          <p:cNvPr id="254" name="Google Shape;254;p28"/>
          <p:cNvPicPr preferRelativeResize="0"/>
          <p:nvPr/>
        </p:nvPicPr>
        <p:blipFill rotWithShape="1">
          <a:blip r:embed="rId3">
            <a:alphaModFix/>
          </a:blip>
          <a:srcRect t="54400"/>
          <a:stretch/>
        </p:blipFill>
        <p:spPr>
          <a:xfrm>
            <a:off x="796800" y="1634808"/>
            <a:ext cx="7550397" cy="1125193"/>
          </a:xfrm>
          <a:prstGeom prst="rect">
            <a:avLst/>
          </a:prstGeom>
          <a:noFill/>
          <a:ln>
            <a:noFill/>
          </a:ln>
        </p:spPr>
      </p:pic>
      <p:sp>
        <p:nvSpPr>
          <p:cNvPr id="255" name="Google Shape;255;p28"/>
          <p:cNvSpPr txBox="1"/>
          <p:nvPr/>
        </p:nvSpPr>
        <p:spPr>
          <a:xfrm>
            <a:off x="2825400" y="2701375"/>
            <a:ext cx="6318600" cy="831300"/>
          </a:xfrm>
          <a:prstGeom prst="rect">
            <a:avLst/>
          </a:prstGeom>
          <a:noFill/>
          <a:ln w="9525" cap="flat" cmpd="sng">
            <a:solidFill>
              <a:srgbClr val="D83729"/>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rgbClr val="D83729"/>
                </a:solidFill>
              </a:rPr>
              <a:t>Take away:</a:t>
            </a:r>
            <a:endParaRPr>
              <a:solidFill>
                <a:srgbClr val="D83729"/>
              </a:solidFill>
            </a:endParaRPr>
          </a:p>
          <a:p>
            <a:pPr marL="457200" lvl="0" indent="-317500" algn="l" rtl="0">
              <a:spcBef>
                <a:spcPts val="0"/>
              </a:spcBef>
              <a:spcAft>
                <a:spcPts val="0"/>
              </a:spcAft>
              <a:buClr>
                <a:srgbClr val="D83729"/>
              </a:buClr>
              <a:buSzPts val="1400"/>
              <a:buAutoNum type="arabicPeriod"/>
            </a:pPr>
            <a:r>
              <a:rPr lang="en">
                <a:solidFill>
                  <a:srgbClr val="D83729"/>
                </a:solidFill>
              </a:rPr>
              <a:t>Be aware of varying support levels for the HTTPS RR parameter</a:t>
            </a:r>
            <a:endParaRPr>
              <a:solidFill>
                <a:srgbClr val="D83729"/>
              </a:solidFill>
            </a:endParaRPr>
          </a:p>
          <a:p>
            <a:pPr marL="457200" lvl="0" indent="-317500" algn="l" rtl="0">
              <a:spcBef>
                <a:spcPts val="0"/>
              </a:spcBef>
              <a:spcAft>
                <a:spcPts val="0"/>
              </a:spcAft>
              <a:buClr>
                <a:srgbClr val="D83729"/>
              </a:buClr>
              <a:buSzPts val="1400"/>
              <a:buAutoNum type="arabicPeriod"/>
            </a:pPr>
            <a:r>
              <a:rPr lang="en">
                <a:solidFill>
                  <a:srgbClr val="D83729"/>
                </a:solidFill>
              </a:rPr>
              <a:t>Ensure IP consistency and connectivity across A/AAAA and IP hints.</a:t>
            </a:r>
            <a:endParaRPr>
              <a:solidFill>
                <a:srgbClr val="D8372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262" name="Google Shape;262;p29"/>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Shared Mode ECH</a:t>
            </a:r>
            <a:endParaRPr sz="2400">
              <a:latin typeface="Arial"/>
              <a:ea typeface="Arial"/>
              <a:cs typeface="Arial"/>
              <a:sym typeface="Arial"/>
            </a:endParaRPr>
          </a:p>
        </p:txBody>
      </p:sp>
      <p:pic>
        <p:nvPicPr>
          <p:cNvPr id="263" name="Google Shape;263;p29"/>
          <p:cNvPicPr preferRelativeResize="0"/>
          <p:nvPr/>
        </p:nvPicPr>
        <p:blipFill rotWithShape="1">
          <a:blip r:embed="rId3">
            <a:alphaModFix/>
          </a:blip>
          <a:srcRect l="33862" t="12111" b="44433"/>
          <a:stretch/>
        </p:blipFill>
        <p:spPr>
          <a:xfrm>
            <a:off x="364775" y="1251100"/>
            <a:ext cx="4270535" cy="851650"/>
          </a:xfrm>
          <a:prstGeom prst="rect">
            <a:avLst/>
          </a:prstGeom>
          <a:noFill/>
          <a:ln>
            <a:noFill/>
          </a:ln>
        </p:spPr>
      </p:pic>
      <p:sp>
        <p:nvSpPr>
          <p:cNvPr id="264" name="Google Shape;264;p29"/>
          <p:cNvSpPr txBox="1"/>
          <p:nvPr/>
        </p:nvSpPr>
        <p:spPr>
          <a:xfrm>
            <a:off x="630288" y="2044350"/>
            <a:ext cx="3739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Client-Facing and Backend Combined.</a:t>
            </a:r>
            <a:endParaRPr sz="1600">
              <a:solidFill>
                <a:schemeClr val="dk1"/>
              </a:solidFill>
            </a:endParaRPr>
          </a:p>
        </p:txBody>
      </p:sp>
      <p:pic>
        <p:nvPicPr>
          <p:cNvPr id="265" name="Google Shape;265;p29"/>
          <p:cNvPicPr preferRelativeResize="0"/>
          <p:nvPr/>
        </p:nvPicPr>
        <p:blipFill rotWithShape="1">
          <a:blip r:embed="rId4">
            <a:alphaModFix/>
          </a:blip>
          <a:srcRect b="14624"/>
          <a:stretch/>
        </p:blipFill>
        <p:spPr>
          <a:xfrm>
            <a:off x="582800" y="2604275"/>
            <a:ext cx="3674600" cy="1042750"/>
          </a:xfrm>
          <a:prstGeom prst="rect">
            <a:avLst/>
          </a:prstGeom>
          <a:noFill/>
          <a:ln>
            <a:noFill/>
          </a:ln>
        </p:spPr>
      </p:pic>
      <p:grpSp>
        <p:nvGrpSpPr>
          <p:cNvPr id="266" name="Google Shape;266;p29"/>
          <p:cNvGrpSpPr/>
          <p:nvPr/>
        </p:nvGrpSpPr>
        <p:grpSpPr>
          <a:xfrm>
            <a:off x="5199475" y="373363"/>
            <a:ext cx="3739400" cy="726225"/>
            <a:chOff x="5123275" y="754363"/>
            <a:chExt cx="3739400" cy="726225"/>
          </a:xfrm>
        </p:grpSpPr>
        <p:pic>
          <p:nvPicPr>
            <p:cNvPr id="267" name="Google Shape;267;p29"/>
            <p:cNvPicPr preferRelativeResize="0"/>
            <p:nvPr/>
          </p:nvPicPr>
          <p:blipFill>
            <a:blip r:embed="rId5">
              <a:alphaModFix/>
            </a:blip>
            <a:stretch>
              <a:fillRect/>
            </a:stretch>
          </p:blipFill>
          <p:spPr>
            <a:xfrm>
              <a:off x="5123275" y="754369"/>
              <a:ext cx="726225" cy="726211"/>
            </a:xfrm>
            <a:prstGeom prst="rect">
              <a:avLst/>
            </a:prstGeom>
            <a:noFill/>
            <a:ln>
              <a:noFill/>
            </a:ln>
          </p:spPr>
        </p:pic>
        <p:pic>
          <p:nvPicPr>
            <p:cNvPr id="268" name="Google Shape;268;p29"/>
            <p:cNvPicPr preferRelativeResize="0"/>
            <p:nvPr/>
          </p:nvPicPr>
          <p:blipFill>
            <a:blip r:embed="rId6">
              <a:alphaModFix/>
            </a:blip>
            <a:stretch>
              <a:fillRect/>
            </a:stretch>
          </p:blipFill>
          <p:spPr>
            <a:xfrm>
              <a:off x="8136450" y="754363"/>
              <a:ext cx="726225" cy="726225"/>
            </a:xfrm>
            <a:prstGeom prst="rect">
              <a:avLst/>
            </a:prstGeom>
            <a:noFill/>
            <a:ln>
              <a:noFill/>
            </a:ln>
          </p:spPr>
        </p:pic>
      </p:grpSp>
      <p:cxnSp>
        <p:nvCxnSpPr>
          <p:cNvPr id="269" name="Google Shape;269;p29"/>
          <p:cNvCxnSpPr/>
          <p:nvPr/>
        </p:nvCxnSpPr>
        <p:spPr>
          <a:xfrm>
            <a:off x="5562587" y="1099580"/>
            <a:ext cx="0" cy="3732000"/>
          </a:xfrm>
          <a:prstGeom prst="straightConnector1">
            <a:avLst/>
          </a:prstGeom>
          <a:noFill/>
          <a:ln w="38100" cap="flat" cmpd="sng">
            <a:solidFill>
              <a:schemeClr val="dk2"/>
            </a:solidFill>
            <a:prstDash val="solid"/>
            <a:round/>
            <a:headEnd type="none" w="med" len="med"/>
            <a:tailEnd type="none" w="med" len="med"/>
          </a:ln>
        </p:spPr>
      </p:cxnSp>
      <p:cxnSp>
        <p:nvCxnSpPr>
          <p:cNvPr id="270" name="Google Shape;270;p29"/>
          <p:cNvCxnSpPr/>
          <p:nvPr/>
        </p:nvCxnSpPr>
        <p:spPr>
          <a:xfrm>
            <a:off x="8619262" y="1104963"/>
            <a:ext cx="0" cy="1332900"/>
          </a:xfrm>
          <a:prstGeom prst="straightConnector1">
            <a:avLst/>
          </a:prstGeom>
          <a:noFill/>
          <a:ln w="38100" cap="flat" cmpd="sng">
            <a:solidFill>
              <a:schemeClr val="dk2"/>
            </a:solidFill>
            <a:prstDash val="solid"/>
            <a:round/>
            <a:headEnd type="none" w="med" len="med"/>
            <a:tailEnd type="none" w="med" len="med"/>
          </a:ln>
        </p:spPr>
      </p:cxnSp>
      <p:cxnSp>
        <p:nvCxnSpPr>
          <p:cNvPr id="271" name="Google Shape;271;p29"/>
          <p:cNvCxnSpPr/>
          <p:nvPr/>
        </p:nvCxnSpPr>
        <p:spPr>
          <a:xfrm>
            <a:off x="5756212" y="1179392"/>
            <a:ext cx="2847600" cy="566700"/>
          </a:xfrm>
          <a:prstGeom prst="straightConnector1">
            <a:avLst/>
          </a:prstGeom>
          <a:noFill/>
          <a:ln w="19050" cap="flat" cmpd="sng">
            <a:solidFill>
              <a:schemeClr val="dk2"/>
            </a:solidFill>
            <a:prstDash val="solid"/>
            <a:round/>
            <a:headEnd type="none" w="med" len="med"/>
            <a:tailEnd type="triangle" w="med" len="med"/>
          </a:ln>
        </p:spPr>
      </p:cxnSp>
      <p:sp>
        <p:nvSpPr>
          <p:cNvPr id="272" name="Google Shape;272;p29"/>
          <p:cNvSpPr txBox="1"/>
          <p:nvPr/>
        </p:nvSpPr>
        <p:spPr>
          <a:xfrm>
            <a:off x="6116800" y="1099575"/>
            <a:ext cx="2126400" cy="554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Q: A/AAAA/HTTPS of </a:t>
            </a:r>
            <a:r>
              <a:rPr lang="en" sz="1200" b="1">
                <a:solidFill>
                  <a:srgbClr val="4A86E8"/>
                </a:solidFill>
              </a:rPr>
              <a:t>private.example-ech.com</a:t>
            </a:r>
            <a:endParaRPr sz="1200" b="1">
              <a:solidFill>
                <a:srgbClr val="4A86E8"/>
              </a:solidFill>
            </a:endParaRPr>
          </a:p>
        </p:txBody>
      </p:sp>
      <p:cxnSp>
        <p:nvCxnSpPr>
          <p:cNvPr id="273" name="Google Shape;273;p29"/>
          <p:cNvCxnSpPr/>
          <p:nvPr/>
        </p:nvCxnSpPr>
        <p:spPr>
          <a:xfrm flipH="1">
            <a:off x="5688300" y="1869750"/>
            <a:ext cx="2916600" cy="700800"/>
          </a:xfrm>
          <a:prstGeom prst="straightConnector1">
            <a:avLst/>
          </a:prstGeom>
          <a:noFill/>
          <a:ln w="19050" cap="flat" cmpd="sng">
            <a:solidFill>
              <a:schemeClr val="dk2"/>
            </a:solidFill>
            <a:prstDash val="solid"/>
            <a:round/>
            <a:headEnd type="none" w="med" len="med"/>
            <a:tailEnd type="triangle" w="med" len="med"/>
          </a:ln>
        </p:spPr>
      </p:cxnSp>
      <p:sp>
        <p:nvSpPr>
          <p:cNvPr id="274" name="Google Shape;274;p29"/>
          <p:cNvSpPr txBox="1"/>
          <p:nvPr/>
        </p:nvSpPr>
        <p:spPr>
          <a:xfrm>
            <a:off x="6001875" y="1798200"/>
            <a:ext cx="2361000" cy="1108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R:</a:t>
            </a:r>
            <a:r>
              <a:rPr lang="en" sz="1200" b="1">
                <a:solidFill>
                  <a:srgbClr val="4A86E8"/>
                </a:solidFill>
              </a:rPr>
              <a:t>private.example-ech.com</a:t>
            </a:r>
            <a:br>
              <a:rPr lang="en" sz="1200" b="1">
                <a:solidFill>
                  <a:srgbClr val="4A86E8"/>
                </a:solidFill>
              </a:rPr>
            </a:br>
            <a:r>
              <a:rPr lang="en" sz="1200">
                <a:solidFill>
                  <a:schemeClr val="dk1"/>
                </a:solidFill>
              </a:rPr>
              <a:t>A: </a:t>
            </a:r>
            <a:r>
              <a:rPr lang="en" sz="1200" b="1">
                <a:solidFill>
                  <a:schemeClr val="dk1"/>
                </a:solidFill>
              </a:rPr>
              <a:t>1.2.3.4</a:t>
            </a:r>
            <a:endParaRPr sz="1200" b="1">
              <a:solidFill>
                <a:srgbClr val="4A86E8"/>
              </a:solidFill>
            </a:endParaRPr>
          </a:p>
          <a:p>
            <a:pPr marL="0" lvl="0" indent="0" algn="l" rtl="0">
              <a:spcBef>
                <a:spcPts val="0"/>
              </a:spcBef>
              <a:spcAft>
                <a:spcPts val="0"/>
              </a:spcAft>
              <a:buNone/>
            </a:pPr>
            <a:r>
              <a:rPr lang="en" sz="1200">
                <a:solidFill>
                  <a:schemeClr val="dk1"/>
                </a:solidFill>
              </a:rPr>
              <a:t>HTTPS:</a:t>
            </a:r>
            <a:br>
              <a:rPr lang="en" sz="1200">
                <a:solidFill>
                  <a:schemeClr val="dk1"/>
                </a:solidFill>
              </a:rPr>
            </a:br>
            <a:r>
              <a:rPr lang="en" sz="1200">
                <a:solidFill>
                  <a:schemeClr val="dk1"/>
                </a:solidFill>
              </a:rPr>
              <a:t>ech={...,</a:t>
            </a:r>
            <a:r>
              <a:rPr lang="en" sz="1200" b="1">
                <a:solidFill>
                  <a:srgbClr val="B02B20"/>
                </a:solidFill>
              </a:rPr>
              <a:t>public.example-ech.com</a:t>
            </a:r>
            <a:r>
              <a:rPr lang="en" sz="1200">
                <a:solidFill>
                  <a:schemeClr val="dk1"/>
                </a:solidFill>
              </a:rPr>
              <a:t>,....} </a:t>
            </a:r>
            <a:endParaRPr sz="1200">
              <a:solidFill>
                <a:schemeClr val="dk1"/>
              </a:solidFill>
            </a:endParaRPr>
          </a:p>
        </p:txBody>
      </p:sp>
      <p:cxnSp>
        <p:nvCxnSpPr>
          <p:cNvPr id="275" name="Google Shape;275;p29"/>
          <p:cNvCxnSpPr/>
          <p:nvPr/>
        </p:nvCxnSpPr>
        <p:spPr>
          <a:xfrm>
            <a:off x="4738800" y="2841925"/>
            <a:ext cx="4386000" cy="0"/>
          </a:xfrm>
          <a:prstGeom prst="straightConnector1">
            <a:avLst/>
          </a:prstGeom>
          <a:noFill/>
          <a:ln w="9525" cap="flat" cmpd="sng">
            <a:solidFill>
              <a:srgbClr val="1F5C99"/>
            </a:solidFill>
            <a:prstDash val="lgDash"/>
            <a:round/>
            <a:headEnd type="none" w="med" len="med"/>
            <a:tailEnd type="none" w="med" len="med"/>
          </a:ln>
        </p:spPr>
      </p:cxnSp>
      <p:sp>
        <p:nvSpPr>
          <p:cNvPr id="276" name="Google Shape;276;p29"/>
          <p:cNvSpPr txBox="1"/>
          <p:nvPr/>
        </p:nvSpPr>
        <p:spPr>
          <a:xfrm>
            <a:off x="4602004" y="1653675"/>
            <a:ext cx="945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rPr>
              <a:t>DNS</a:t>
            </a:r>
            <a:endParaRPr sz="1600">
              <a:solidFill>
                <a:schemeClr val="dk1"/>
              </a:solidFill>
            </a:endParaRPr>
          </a:p>
          <a:p>
            <a:pPr marL="0" lvl="0" indent="0" algn="l" rtl="0">
              <a:spcBef>
                <a:spcPts val="0"/>
              </a:spcBef>
              <a:spcAft>
                <a:spcPts val="0"/>
              </a:spcAft>
              <a:buNone/>
            </a:pPr>
            <a:r>
              <a:rPr lang="en" sz="1600">
                <a:solidFill>
                  <a:schemeClr val="dk1"/>
                </a:solidFill>
              </a:rPr>
              <a:t>Session</a:t>
            </a:r>
            <a:endParaRPr sz="1600">
              <a:solidFill>
                <a:schemeClr val="dk1"/>
              </a:solidFill>
            </a:endParaRPr>
          </a:p>
        </p:txBody>
      </p:sp>
      <p:pic>
        <p:nvPicPr>
          <p:cNvPr id="277" name="Google Shape;277;p29"/>
          <p:cNvPicPr preferRelativeResize="0"/>
          <p:nvPr/>
        </p:nvPicPr>
        <p:blipFill>
          <a:blip r:embed="rId6">
            <a:alphaModFix/>
          </a:blip>
          <a:stretch>
            <a:fillRect/>
          </a:stretch>
        </p:blipFill>
        <p:spPr>
          <a:xfrm>
            <a:off x="8256137" y="2926088"/>
            <a:ext cx="726225" cy="726225"/>
          </a:xfrm>
          <a:prstGeom prst="rect">
            <a:avLst/>
          </a:prstGeom>
          <a:noFill/>
          <a:ln>
            <a:noFill/>
          </a:ln>
        </p:spPr>
      </p:pic>
      <p:cxnSp>
        <p:nvCxnSpPr>
          <p:cNvPr id="278" name="Google Shape;278;p29"/>
          <p:cNvCxnSpPr/>
          <p:nvPr/>
        </p:nvCxnSpPr>
        <p:spPr>
          <a:xfrm>
            <a:off x="8627387" y="3511013"/>
            <a:ext cx="0" cy="1332900"/>
          </a:xfrm>
          <a:prstGeom prst="straightConnector1">
            <a:avLst/>
          </a:prstGeom>
          <a:noFill/>
          <a:ln w="38100" cap="flat" cmpd="sng">
            <a:solidFill>
              <a:schemeClr val="dk2"/>
            </a:solidFill>
            <a:prstDash val="solid"/>
            <a:round/>
            <a:headEnd type="none" w="med" len="med"/>
            <a:tailEnd type="none" w="med" len="med"/>
          </a:ln>
        </p:spPr>
      </p:cxnSp>
      <p:sp>
        <p:nvSpPr>
          <p:cNvPr id="279" name="Google Shape;279;p29"/>
          <p:cNvSpPr txBox="1"/>
          <p:nvPr/>
        </p:nvSpPr>
        <p:spPr>
          <a:xfrm>
            <a:off x="7170099" y="336775"/>
            <a:ext cx="1446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DNS Resolver</a:t>
            </a:r>
            <a:endParaRPr sz="1300">
              <a:solidFill>
                <a:schemeClr val="dk1"/>
              </a:solidFill>
            </a:endParaRPr>
          </a:p>
        </p:txBody>
      </p:sp>
      <p:sp>
        <p:nvSpPr>
          <p:cNvPr id="280" name="Google Shape;280;p29"/>
          <p:cNvSpPr txBox="1"/>
          <p:nvPr/>
        </p:nvSpPr>
        <p:spPr>
          <a:xfrm>
            <a:off x="6708270" y="2910663"/>
            <a:ext cx="1879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TLS Server at </a:t>
            </a:r>
            <a:r>
              <a:rPr lang="en" sz="1300" b="1">
                <a:solidFill>
                  <a:schemeClr val="dk1"/>
                </a:solidFill>
              </a:rPr>
              <a:t>1.2.3.4</a:t>
            </a:r>
            <a:endParaRPr sz="1300" b="1">
              <a:solidFill>
                <a:schemeClr val="dk1"/>
              </a:solidFill>
            </a:endParaRPr>
          </a:p>
        </p:txBody>
      </p:sp>
      <p:sp>
        <p:nvSpPr>
          <p:cNvPr id="281" name="Google Shape;281;p29"/>
          <p:cNvSpPr txBox="1"/>
          <p:nvPr/>
        </p:nvSpPr>
        <p:spPr>
          <a:xfrm>
            <a:off x="4647954" y="3353075"/>
            <a:ext cx="945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rPr>
              <a:t>TLS</a:t>
            </a:r>
            <a:endParaRPr sz="1600">
              <a:solidFill>
                <a:schemeClr val="dk1"/>
              </a:solidFill>
            </a:endParaRPr>
          </a:p>
          <a:p>
            <a:pPr marL="0" lvl="0" indent="0" algn="ctr" rtl="0">
              <a:spcBef>
                <a:spcPts val="0"/>
              </a:spcBef>
              <a:spcAft>
                <a:spcPts val="0"/>
              </a:spcAft>
              <a:buNone/>
            </a:pPr>
            <a:r>
              <a:rPr lang="en" sz="1600">
                <a:solidFill>
                  <a:schemeClr val="dk1"/>
                </a:solidFill>
              </a:rPr>
              <a:t>Session</a:t>
            </a:r>
            <a:endParaRPr sz="1600">
              <a:solidFill>
                <a:schemeClr val="dk1"/>
              </a:solidFill>
            </a:endParaRPr>
          </a:p>
        </p:txBody>
      </p:sp>
      <p:sp>
        <p:nvSpPr>
          <p:cNvPr id="282" name="Google Shape;282;p29"/>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
        <p:nvSpPr>
          <p:cNvPr id="283" name="Google Shape;283;p29"/>
          <p:cNvSpPr txBox="1"/>
          <p:nvPr/>
        </p:nvSpPr>
        <p:spPr>
          <a:xfrm>
            <a:off x="594450" y="3699650"/>
            <a:ext cx="4671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Safari does not support ECH mode yet.</a:t>
            </a:r>
            <a:endParaRPr>
              <a:solidFill>
                <a:schemeClr val="dk1"/>
              </a:solidFill>
            </a:endParaRPr>
          </a:p>
          <a:p>
            <a:pPr marL="0" lvl="0" indent="0" algn="l" rtl="0">
              <a:spcBef>
                <a:spcPts val="0"/>
              </a:spcBef>
              <a:spcAft>
                <a:spcPts val="0"/>
              </a:spcAft>
              <a:buNone/>
            </a:pPr>
            <a:r>
              <a:rPr lang="en">
                <a:solidFill>
                  <a:schemeClr val="dk1"/>
                </a:solidFill>
              </a:rPr>
              <a:t>Solid-fill circle: successful connection.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Falls back to regular TLS connection.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Successful ECH connection with retry mechanism.</a:t>
            </a:r>
            <a:endParaRPr>
              <a:solidFill>
                <a:schemeClr val="dk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90" name="Google Shape;290;p30"/>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Shared Mode ECH</a:t>
            </a:r>
            <a:endParaRPr sz="2400">
              <a:latin typeface="Arial"/>
              <a:ea typeface="Arial"/>
              <a:cs typeface="Arial"/>
              <a:sym typeface="Arial"/>
            </a:endParaRPr>
          </a:p>
        </p:txBody>
      </p:sp>
      <p:pic>
        <p:nvPicPr>
          <p:cNvPr id="291" name="Google Shape;291;p30"/>
          <p:cNvPicPr preferRelativeResize="0"/>
          <p:nvPr/>
        </p:nvPicPr>
        <p:blipFill rotWithShape="1">
          <a:blip r:embed="rId3">
            <a:alphaModFix/>
          </a:blip>
          <a:srcRect l="33862" t="12111" b="44433"/>
          <a:stretch/>
        </p:blipFill>
        <p:spPr>
          <a:xfrm>
            <a:off x="364775" y="1251100"/>
            <a:ext cx="4270535" cy="851650"/>
          </a:xfrm>
          <a:prstGeom prst="rect">
            <a:avLst/>
          </a:prstGeom>
          <a:noFill/>
          <a:ln>
            <a:noFill/>
          </a:ln>
        </p:spPr>
      </p:pic>
      <p:sp>
        <p:nvSpPr>
          <p:cNvPr id="292" name="Google Shape;292;p30"/>
          <p:cNvSpPr txBox="1"/>
          <p:nvPr/>
        </p:nvSpPr>
        <p:spPr>
          <a:xfrm>
            <a:off x="630288" y="2044350"/>
            <a:ext cx="37395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1"/>
                </a:solidFill>
              </a:rPr>
              <a:t>Client-Facing and Backend Combined.</a:t>
            </a:r>
            <a:endParaRPr sz="1600">
              <a:solidFill>
                <a:schemeClr val="dk1"/>
              </a:solidFill>
            </a:endParaRPr>
          </a:p>
        </p:txBody>
      </p:sp>
      <p:pic>
        <p:nvPicPr>
          <p:cNvPr id="293" name="Google Shape;293;p30"/>
          <p:cNvPicPr preferRelativeResize="0"/>
          <p:nvPr/>
        </p:nvPicPr>
        <p:blipFill rotWithShape="1">
          <a:blip r:embed="rId4">
            <a:alphaModFix/>
          </a:blip>
          <a:srcRect b="14624"/>
          <a:stretch/>
        </p:blipFill>
        <p:spPr>
          <a:xfrm>
            <a:off x="582800" y="2604275"/>
            <a:ext cx="3674600" cy="1042750"/>
          </a:xfrm>
          <a:prstGeom prst="rect">
            <a:avLst/>
          </a:prstGeom>
          <a:noFill/>
          <a:ln>
            <a:noFill/>
          </a:ln>
        </p:spPr>
      </p:pic>
      <p:grpSp>
        <p:nvGrpSpPr>
          <p:cNvPr id="294" name="Google Shape;294;p30"/>
          <p:cNvGrpSpPr/>
          <p:nvPr/>
        </p:nvGrpSpPr>
        <p:grpSpPr>
          <a:xfrm>
            <a:off x="5199475" y="373363"/>
            <a:ext cx="3739400" cy="726225"/>
            <a:chOff x="5123275" y="754363"/>
            <a:chExt cx="3739400" cy="726225"/>
          </a:xfrm>
        </p:grpSpPr>
        <p:pic>
          <p:nvPicPr>
            <p:cNvPr id="295" name="Google Shape;295;p30"/>
            <p:cNvPicPr preferRelativeResize="0"/>
            <p:nvPr/>
          </p:nvPicPr>
          <p:blipFill>
            <a:blip r:embed="rId5">
              <a:alphaModFix/>
            </a:blip>
            <a:stretch>
              <a:fillRect/>
            </a:stretch>
          </p:blipFill>
          <p:spPr>
            <a:xfrm>
              <a:off x="5123275" y="754369"/>
              <a:ext cx="726225" cy="726211"/>
            </a:xfrm>
            <a:prstGeom prst="rect">
              <a:avLst/>
            </a:prstGeom>
            <a:noFill/>
            <a:ln>
              <a:noFill/>
            </a:ln>
          </p:spPr>
        </p:pic>
        <p:pic>
          <p:nvPicPr>
            <p:cNvPr id="296" name="Google Shape;296;p30"/>
            <p:cNvPicPr preferRelativeResize="0"/>
            <p:nvPr/>
          </p:nvPicPr>
          <p:blipFill>
            <a:blip r:embed="rId6">
              <a:alphaModFix/>
            </a:blip>
            <a:stretch>
              <a:fillRect/>
            </a:stretch>
          </p:blipFill>
          <p:spPr>
            <a:xfrm>
              <a:off x="8136450" y="754363"/>
              <a:ext cx="726225" cy="726225"/>
            </a:xfrm>
            <a:prstGeom prst="rect">
              <a:avLst/>
            </a:prstGeom>
            <a:noFill/>
            <a:ln>
              <a:noFill/>
            </a:ln>
          </p:spPr>
        </p:pic>
      </p:grpSp>
      <p:cxnSp>
        <p:nvCxnSpPr>
          <p:cNvPr id="297" name="Google Shape;297;p30"/>
          <p:cNvCxnSpPr/>
          <p:nvPr/>
        </p:nvCxnSpPr>
        <p:spPr>
          <a:xfrm>
            <a:off x="5562587" y="1099580"/>
            <a:ext cx="0" cy="3732000"/>
          </a:xfrm>
          <a:prstGeom prst="straightConnector1">
            <a:avLst/>
          </a:prstGeom>
          <a:noFill/>
          <a:ln w="38100" cap="flat" cmpd="sng">
            <a:solidFill>
              <a:schemeClr val="dk2"/>
            </a:solidFill>
            <a:prstDash val="solid"/>
            <a:round/>
            <a:headEnd type="none" w="med" len="med"/>
            <a:tailEnd type="none" w="med" len="med"/>
          </a:ln>
        </p:spPr>
      </p:cxnSp>
      <p:cxnSp>
        <p:nvCxnSpPr>
          <p:cNvPr id="298" name="Google Shape;298;p30"/>
          <p:cNvCxnSpPr/>
          <p:nvPr/>
        </p:nvCxnSpPr>
        <p:spPr>
          <a:xfrm>
            <a:off x="8619262" y="1104963"/>
            <a:ext cx="0" cy="1332900"/>
          </a:xfrm>
          <a:prstGeom prst="straightConnector1">
            <a:avLst/>
          </a:prstGeom>
          <a:noFill/>
          <a:ln w="38100" cap="flat" cmpd="sng">
            <a:solidFill>
              <a:schemeClr val="dk2"/>
            </a:solidFill>
            <a:prstDash val="solid"/>
            <a:round/>
            <a:headEnd type="none" w="med" len="med"/>
            <a:tailEnd type="none" w="med" len="med"/>
          </a:ln>
        </p:spPr>
      </p:cxnSp>
      <p:cxnSp>
        <p:nvCxnSpPr>
          <p:cNvPr id="299" name="Google Shape;299;p30"/>
          <p:cNvCxnSpPr/>
          <p:nvPr/>
        </p:nvCxnSpPr>
        <p:spPr>
          <a:xfrm>
            <a:off x="5756212" y="1179392"/>
            <a:ext cx="2847600" cy="566700"/>
          </a:xfrm>
          <a:prstGeom prst="straightConnector1">
            <a:avLst/>
          </a:prstGeom>
          <a:noFill/>
          <a:ln w="19050" cap="flat" cmpd="sng">
            <a:solidFill>
              <a:schemeClr val="dk2"/>
            </a:solidFill>
            <a:prstDash val="solid"/>
            <a:round/>
            <a:headEnd type="none" w="med" len="med"/>
            <a:tailEnd type="triangle" w="med" len="med"/>
          </a:ln>
        </p:spPr>
      </p:cxnSp>
      <p:sp>
        <p:nvSpPr>
          <p:cNvPr id="300" name="Google Shape;300;p30"/>
          <p:cNvSpPr txBox="1"/>
          <p:nvPr/>
        </p:nvSpPr>
        <p:spPr>
          <a:xfrm>
            <a:off x="6116800" y="1099575"/>
            <a:ext cx="2126400" cy="554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Q: A/AAAA/HTTPS of </a:t>
            </a:r>
            <a:r>
              <a:rPr lang="en" sz="1200" b="1">
                <a:solidFill>
                  <a:srgbClr val="4A86E8"/>
                </a:solidFill>
              </a:rPr>
              <a:t>private.example-ech.com</a:t>
            </a:r>
            <a:endParaRPr sz="1200" b="1">
              <a:solidFill>
                <a:srgbClr val="4A86E8"/>
              </a:solidFill>
            </a:endParaRPr>
          </a:p>
        </p:txBody>
      </p:sp>
      <p:cxnSp>
        <p:nvCxnSpPr>
          <p:cNvPr id="301" name="Google Shape;301;p30"/>
          <p:cNvCxnSpPr/>
          <p:nvPr/>
        </p:nvCxnSpPr>
        <p:spPr>
          <a:xfrm flipH="1">
            <a:off x="5688300" y="1869750"/>
            <a:ext cx="2916600" cy="700800"/>
          </a:xfrm>
          <a:prstGeom prst="straightConnector1">
            <a:avLst/>
          </a:prstGeom>
          <a:noFill/>
          <a:ln w="19050" cap="flat" cmpd="sng">
            <a:solidFill>
              <a:schemeClr val="dk2"/>
            </a:solidFill>
            <a:prstDash val="solid"/>
            <a:round/>
            <a:headEnd type="none" w="med" len="med"/>
            <a:tailEnd type="triangle" w="med" len="med"/>
          </a:ln>
        </p:spPr>
      </p:cxnSp>
      <p:sp>
        <p:nvSpPr>
          <p:cNvPr id="302" name="Google Shape;302;p30"/>
          <p:cNvSpPr txBox="1"/>
          <p:nvPr/>
        </p:nvSpPr>
        <p:spPr>
          <a:xfrm>
            <a:off x="6001875" y="1798200"/>
            <a:ext cx="2361000" cy="11082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R:</a:t>
            </a:r>
            <a:r>
              <a:rPr lang="en" sz="1200" b="1">
                <a:solidFill>
                  <a:srgbClr val="4A86E8"/>
                </a:solidFill>
              </a:rPr>
              <a:t>private.example-ech.com</a:t>
            </a:r>
            <a:br>
              <a:rPr lang="en" sz="1200" b="1">
                <a:solidFill>
                  <a:srgbClr val="4A86E8"/>
                </a:solidFill>
              </a:rPr>
            </a:br>
            <a:r>
              <a:rPr lang="en" sz="1200">
                <a:solidFill>
                  <a:schemeClr val="dk1"/>
                </a:solidFill>
              </a:rPr>
              <a:t>A: </a:t>
            </a:r>
            <a:r>
              <a:rPr lang="en" sz="1200" b="1">
                <a:solidFill>
                  <a:schemeClr val="dk1"/>
                </a:solidFill>
              </a:rPr>
              <a:t>1.2.3.4</a:t>
            </a:r>
            <a:endParaRPr sz="1200" b="1">
              <a:solidFill>
                <a:srgbClr val="4A86E8"/>
              </a:solidFill>
            </a:endParaRPr>
          </a:p>
          <a:p>
            <a:pPr marL="0" lvl="0" indent="0" algn="l" rtl="0">
              <a:spcBef>
                <a:spcPts val="0"/>
              </a:spcBef>
              <a:spcAft>
                <a:spcPts val="0"/>
              </a:spcAft>
              <a:buNone/>
            </a:pPr>
            <a:r>
              <a:rPr lang="en" sz="1200">
                <a:solidFill>
                  <a:schemeClr val="dk1"/>
                </a:solidFill>
              </a:rPr>
              <a:t>HTTPS:</a:t>
            </a:r>
            <a:br>
              <a:rPr lang="en" sz="1200">
                <a:solidFill>
                  <a:schemeClr val="dk1"/>
                </a:solidFill>
              </a:rPr>
            </a:br>
            <a:r>
              <a:rPr lang="en" sz="1200">
                <a:solidFill>
                  <a:schemeClr val="dk1"/>
                </a:solidFill>
              </a:rPr>
              <a:t>ech={...,</a:t>
            </a:r>
            <a:r>
              <a:rPr lang="en" sz="1200" b="1">
                <a:solidFill>
                  <a:srgbClr val="B02B20"/>
                </a:solidFill>
              </a:rPr>
              <a:t>public.example-ech.com</a:t>
            </a:r>
            <a:r>
              <a:rPr lang="en" sz="1200">
                <a:solidFill>
                  <a:schemeClr val="dk1"/>
                </a:solidFill>
              </a:rPr>
              <a:t>,....} </a:t>
            </a:r>
            <a:endParaRPr sz="1200">
              <a:solidFill>
                <a:schemeClr val="dk1"/>
              </a:solidFill>
            </a:endParaRPr>
          </a:p>
        </p:txBody>
      </p:sp>
      <p:cxnSp>
        <p:nvCxnSpPr>
          <p:cNvPr id="303" name="Google Shape;303;p30"/>
          <p:cNvCxnSpPr/>
          <p:nvPr/>
        </p:nvCxnSpPr>
        <p:spPr>
          <a:xfrm>
            <a:off x="4738800" y="2841925"/>
            <a:ext cx="4386000" cy="0"/>
          </a:xfrm>
          <a:prstGeom prst="straightConnector1">
            <a:avLst/>
          </a:prstGeom>
          <a:noFill/>
          <a:ln w="9525" cap="flat" cmpd="sng">
            <a:solidFill>
              <a:srgbClr val="1F5C99"/>
            </a:solidFill>
            <a:prstDash val="lgDash"/>
            <a:round/>
            <a:headEnd type="none" w="med" len="med"/>
            <a:tailEnd type="none" w="med" len="med"/>
          </a:ln>
        </p:spPr>
      </p:cxnSp>
      <p:sp>
        <p:nvSpPr>
          <p:cNvPr id="304" name="Google Shape;304;p30"/>
          <p:cNvSpPr txBox="1"/>
          <p:nvPr/>
        </p:nvSpPr>
        <p:spPr>
          <a:xfrm>
            <a:off x="4602004" y="1653675"/>
            <a:ext cx="945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rPr>
              <a:t>DNS</a:t>
            </a:r>
            <a:endParaRPr sz="1600">
              <a:solidFill>
                <a:schemeClr val="dk1"/>
              </a:solidFill>
            </a:endParaRPr>
          </a:p>
          <a:p>
            <a:pPr marL="0" lvl="0" indent="0" algn="l" rtl="0">
              <a:spcBef>
                <a:spcPts val="0"/>
              </a:spcBef>
              <a:spcAft>
                <a:spcPts val="0"/>
              </a:spcAft>
              <a:buNone/>
            </a:pPr>
            <a:r>
              <a:rPr lang="en" sz="1600">
                <a:solidFill>
                  <a:schemeClr val="dk1"/>
                </a:solidFill>
              </a:rPr>
              <a:t>Session</a:t>
            </a:r>
            <a:endParaRPr sz="1600">
              <a:solidFill>
                <a:schemeClr val="dk1"/>
              </a:solidFill>
            </a:endParaRPr>
          </a:p>
        </p:txBody>
      </p:sp>
      <p:cxnSp>
        <p:nvCxnSpPr>
          <p:cNvPr id="305" name="Google Shape;305;p30"/>
          <p:cNvCxnSpPr/>
          <p:nvPr/>
        </p:nvCxnSpPr>
        <p:spPr>
          <a:xfrm>
            <a:off x="5699675" y="3056700"/>
            <a:ext cx="2927700" cy="904200"/>
          </a:xfrm>
          <a:prstGeom prst="straightConnector1">
            <a:avLst/>
          </a:prstGeom>
          <a:noFill/>
          <a:ln w="19050" cap="flat" cmpd="sng">
            <a:solidFill>
              <a:schemeClr val="dk2"/>
            </a:solidFill>
            <a:prstDash val="solid"/>
            <a:round/>
            <a:headEnd type="none" w="med" len="med"/>
            <a:tailEnd type="triangle" w="med" len="med"/>
          </a:ln>
        </p:spPr>
      </p:cxnSp>
      <p:sp>
        <p:nvSpPr>
          <p:cNvPr id="306" name="Google Shape;306;p30"/>
          <p:cNvSpPr txBox="1"/>
          <p:nvPr/>
        </p:nvSpPr>
        <p:spPr>
          <a:xfrm>
            <a:off x="5821850" y="3347525"/>
            <a:ext cx="2361000" cy="1293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ClientHello:</a:t>
            </a:r>
            <a:endParaRPr sz="1200">
              <a:solidFill>
                <a:schemeClr val="dk1"/>
              </a:solidFill>
            </a:endParaRPr>
          </a:p>
          <a:p>
            <a:pPr marL="0" lvl="0" indent="0" algn="l" rtl="0">
              <a:spcBef>
                <a:spcPts val="0"/>
              </a:spcBef>
              <a:spcAft>
                <a:spcPts val="0"/>
              </a:spcAft>
              <a:buNone/>
            </a:pPr>
            <a:r>
              <a:rPr lang="en" sz="1200">
                <a:solidFill>
                  <a:schemeClr val="dk1"/>
                </a:solidFill>
              </a:rPr>
              <a:t>IP: </a:t>
            </a:r>
            <a:r>
              <a:rPr lang="en" sz="1200" b="1">
                <a:solidFill>
                  <a:schemeClr val="dk1"/>
                </a:solidFill>
              </a:rPr>
              <a:t>1.2.3.4</a:t>
            </a:r>
            <a:endParaRPr sz="1200" b="1">
              <a:solidFill>
                <a:schemeClr val="dk1"/>
              </a:solidFill>
            </a:endParaRPr>
          </a:p>
          <a:p>
            <a:pPr marL="0" lvl="0" indent="0" algn="l" rtl="0">
              <a:spcBef>
                <a:spcPts val="0"/>
              </a:spcBef>
              <a:spcAft>
                <a:spcPts val="0"/>
              </a:spcAft>
              <a:buNone/>
            </a:pPr>
            <a:r>
              <a:rPr lang="en" sz="1200">
                <a:solidFill>
                  <a:schemeClr val="dk1"/>
                </a:solidFill>
              </a:rPr>
              <a:t>Outer SNI: </a:t>
            </a:r>
            <a:r>
              <a:rPr lang="en" sz="1200" b="1">
                <a:solidFill>
                  <a:srgbClr val="B02B20"/>
                </a:solidFill>
              </a:rPr>
              <a:t>public.example-ech.com</a:t>
            </a:r>
            <a:endParaRPr sz="1200">
              <a:solidFill>
                <a:schemeClr val="dk1"/>
              </a:solidFill>
            </a:endParaRPr>
          </a:p>
          <a:p>
            <a:pPr marL="0" lvl="0" indent="0" algn="l" rtl="0">
              <a:spcBef>
                <a:spcPts val="0"/>
              </a:spcBef>
              <a:spcAft>
                <a:spcPts val="0"/>
              </a:spcAft>
              <a:buNone/>
            </a:pPr>
            <a:r>
              <a:rPr lang="en" sz="1200">
                <a:solidFill>
                  <a:schemeClr val="dk1"/>
                </a:solidFill>
              </a:rPr>
              <a:t>Inner SNI (encrypted):</a:t>
            </a:r>
            <a:endParaRPr sz="1200">
              <a:solidFill>
                <a:schemeClr val="dk1"/>
              </a:solidFill>
            </a:endParaRPr>
          </a:p>
          <a:p>
            <a:pPr marL="0" lvl="0" indent="0" algn="l" rtl="0">
              <a:spcBef>
                <a:spcPts val="0"/>
              </a:spcBef>
              <a:spcAft>
                <a:spcPts val="0"/>
              </a:spcAft>
              <a:buNone/>
            </a:pPr>
            <a:r>
              <a:rPr lang="en" sz="1200" b="1">
                <a:solidFill>
                  <a:srgbClr val="4A86E8"/>
                </a:solidFill>
              </a:rPr>
              <a:t>private.example-ech.com</a:t>
            </a:r>
            <a:endParaRPr sz="1200" b="1">
              <a:solidFill>
                <a:srgbClr val="4A86E8"/>
              </a:solidFill>
            </a:endParaRPr>
          </a:p>
        </p:txBody>
      </p:sp>
      <p:pic>
        <p:nvPicPr>
          <p:cNvPr id="307" name="Google Shape;307;p30"/>
          <p:cNvPicPr preferRelativeResize="0"/>
          <p:nvPr/>
        </p:nvPicPr>
        <p:blipFill>
          <a:blip r:embed="rId6">
            <a:alphaModFix/>
          </a:blip>
          <a:stretch>
            <a:fillRect/>
          </a:stretch>
        </p:blipFill>
        <p:spPr>
          <a:xfrm>
            <a:off x="8256137" y="2926088"/>
            <a:ext cx="726225" cy="726225"/>
          </a:xfrm>
          <a:prstGeom prst="rect">
            <a:avLst/>
          </a:prstGeom>
          <a:noFill/>
          <a:ln>
            <a:noFill/>
          </a:ln>
        </p:spPr>
      </p:pic>
      <p:cxnSp>
        <p:nvCxnSpPr>
          <p:cNvPr id="308" name="Google Shape;308;p30"/>
          <p:cNvCxnSpPr/>
          <p:nvPr/>
        </p:nvCxnSpPr>
        <p:spPr>
          <a:xfrm>
            <a:off x="8627387" y="3511013"/>
            <a:ext cx="0" cy="1332900"/>
          </a:xfrm>
          <a:prstGeom prst="straightConnector1">
            <a:avLst/>
          </a:prstGeom>
          <a:noFill/>
          <a:ln w="38100" cap="flat" cmpd="sng">
            <a:solidFill>
              <a:schemeClr val="dk2"/>
            </a:solidFill>
            <a:prstDash val="solid"/>
            <a:round/>
            <a:headEnd type="none" w="med" len="med"/>
            <a:tailEnd type="none" w="med" len="med"/>
          </a:ln>
        </p:spPr>
      </p:cxnSp>
      <p:sp>
        <p:nvSpPr>
          <p:cNvPr id="309" name="Google Shape;309;p30"/>
          <p:cNvSpPr txBox="1"/>
          <p:nvPr/>
        </p:nvSpPr>
        <p:spPr>
          <a:xfrm>
            <a:off x="7170099" y="336775"/>
            <a:ext cx="14469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DNS Resolver</a:t>
            </a:r>
            <a:endParaRPr sz="1300">
              <a:solidFill>
                <a:schemeClr val="dk1"/>
              </a:solidFill>
            </a:endParaRPr>
          </a:p>
        </p:txBody>
      </p:sp>
      <p:sp>
        <p:nvSpPr>
          <p:cNvPr id="310" name="Google Shape;310;p30"/>
          <p:cNvSpPr txBox="1"/>
          <p:nvPr/>
        </p:nvSpPr>
        <p:spPr>
          <a:xfrm>
            <a:off x="6708270" y="2910663"/>
            <a:ext cx="1879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TLS Server at </a:t>
            </a:r>
            <a:r>
              <a:rPr lang="en" sz="1300" b="1">
                <a:solidFill>
                  <a:schemeClr val="dk1"/>
                </a:solidFill>
              </a:rPr>
              <a:t>1.2.3.4</a:t>
            </a:r>
            <a:endParaRPr sz="1300" b="1">
              <a:solidFill>
                <a:schemeClr val="dk1"/>
              </a:solidFill>
            </a:endParaRPr>
          </a:p>
        </p:txBody>
      </p:sp>
      <p:sp>
        <p:nvSpPr>
          <p:cNvPr id="311" name="Google Shape;311;p30"/>
          <p:cNvSpPr txBox="1"/>
          <p:nvPr/>
        </p:nvSpPr>
        <p:spPr>
          <a:xfrm>
            <a:off x="4647954" y="3353075"/>
            <a:ext cx="945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rPr>
              <a:t>TLS</a:t>
            </a:r>
            <a:endParaRPr sz="1600">
              <a:solidFill>
                <a:schemeClr val="dk1"/>
              </a:solidFill>
            </a:endParaRPr>
          </a:p>
          <a:p>
            <a:pPr marL="0" lvl="0" indent="0" algn="ctr" rtl="0">
              <a:spcBef>
                <a:spcPts val="0"/>
              </a:spcBef>
              <a:spcAft>
                <a:spcPts val="0"/>
              </a:spcAft>
              <a:buNone/>
            </a:pPr>
            <a:r>
              <a:rPr lang="en" sz="1600">
                <a:solidFill>
                  <a:schemeClr val="dk1"/>
                </a:solidFill>
              </a:rPr>
              <a:t>Session</a:t>
            </a:r>
            <a:endParaRPr sz="1600">
              <a:solidFill>
                <a:schemeClr val="dk1"/>
              </a:solidFill>
            </a:endParaRPr>
          </a:p>
        </p:txBody>
      </p:sp>
      <p:sp>
        <p:nvSpPr>
          <p:cNvPr id="312" name="Google Shape;312;p30"/>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
        <p:nvSpPr>
          <p:cNvPr id="313" name="Google Shape;313;p30"/>
          <p:cNvSpPr txBox="1"/>
          <p:nvPr/>
        </p:nvSpPr>
        <p:spPr>
          <a:xfrm>
            <a:off x="594450" y="3699650"/>
            <a:ext cx="46710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Safari does not support ECH mode yet.</a:t>
            </a:r>
            <a:endParaRPr>
              <a:solidFill>
                <a:schemeClr val="dk1"/>
              </a:solidFill>
            </a:endParaRPr>
          </a:p>
          <a:p>
            <a:pPr marL="0" lvl="0" indent="0" algn="l" rtl="0">
              <a:spcBef>
                <a:spcPts val="0"/>
              </a:spcBef>
              <a:spcAft>
                <a:spcPts val="0"/>
              </a:spcAft>
              <a:buNone/>
            </a:pPr>
            <a:r>
              <a:rPr lang="en">
                <a:solidFill>
                  <a:schemeClr val="dk1"/>
                </a:solidFill>
              </a:rPr>
              <a:t>Solid-fill circle: successful connection.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Falls back to regular TLS connection.</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Successful ECH connection with retry mechanism.</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1"/>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18</a:t>
            </a:fld>
            <a:endParaRPr/>
          </a:p>
        </p:txBody>
      </p:sp>
      <p:sp>
        <p:nvSpPr>
          <p:cNvPr id="320" name="Google Shape;320;p31"/>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Split Mode ECH</a:t>
            </a:r>
            <a:endParaRPr sz="2400">
              <a:latin typeface="Arial"/>
              <a:ea typeface="Arial"/>
              <a:cs typeface="Arial"/>
              <a:sym typeface="Arial"/>
            </a:endParaRPr>
          </a:p>
        </p:txBody>
      </p:sp>
      <p:pic>
        <p:nvPicPr>
          <p:cNvPr id="321" name="Google Shape;321;p31"/>
          <p:cNvPicPr preferRelativeResize="0"/>
          <p:nvPr/>
        </p:nvPicPr>
        <p:blipFill>
          <a:blip r:embed="rId3">
            <a:alphaModFix/>
          </a:blip>
          <a:stretch>
            <a:fillRect/>
          </a:stretch>
        </p:blipFill>
        <p:spPr>
          <a:xfrm>
            <a:off x="4589875" y="1224682"/>
            <a:ext cx="726225" cy="726211"/>
          </a:xfrm>
          <a:prstGeom prst="rect">
            <a:avLst/>
          </a:prstGeom>
          <a:noFill/>
          <a:ln>
            <a:noFill/>
          </a:ln>
        </p:spPr>
      </p:pic>
      <p:sp>
        <p:nvSpPr>
          <p:cNvPr id="322" name="Google Shape;322;p31"/>
          <p:cNvSpPr txBox="1"/>
          <p:nvPr/>
        </p:nvSpPr>
        <p:spPr>
          <a:xfrm>
            <a:off x="5361875" y="994650"/>
            <a:ext cx="2387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Q: A/AAAA/HTTPS of </a:t>
            </a:r>
            <a:r>
              <a:rPr lang="en" sz="1300" b="1">
                <a:solidFill>
                  <a:srgbClr val="4A86E8"/>
                </a:solidFill>
              </a:rPr>
              <a:t>private-example-ech.com</a:t>
            </a:r>
            <a:endParaRPr sz="1300" b="1">
              <a:solidFill>
                <a:srgbClr val="4A86E8"/>
              </a:solidFill>
            </a:endParaRPr>
          </a:p>
        </p:txBody>
      </p:sp>
      <p:sp>
        <p:nvSpPr>
          <p:cNvPr id="323" name="Google Shape;323;p31"/>
          <p:cNvSpPr txBox="1"/>
          <p:nvPr/>
        </p:nvSpPr>
        <p:spPr>
          <a:xfrm>
            <a:off x="5256400" y="1660475"/>
            <a:ext cx="41211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R:</a:t>
            </a:r>
            <a:r>
              <a:rPr lang="en" sz="1300" b="1">
                <a:solidFill>
                  <a:srgbClr val="4A86E8"/>
                </a:solidFill>
              </a:rPr>
              <a:t>private-example-ech.com</a:t>
            </a:r>
            <a:endParaRPr sz="1300" b="1">
              <a:solidFill>
                <a:srgbClr val="4A86E8"/>
              </a:solidFill>
            </a:endParaRPr>
          </a:p>
          <a:p>
            <a:pPr marL="0" lvl="0" indent="0" algn="l" rtl="0">
              <a:spcBef>
                <a:spcPts val="0"/>
              </a:spcBef>
              <a:spcAft>
                <a:spcPts val="0"/>
              </a:spcAft>
              <a:buNone/>
            </a:pPr>
            <a:r>
              <a:rPr lang="en" sz="1300">
                <a:solidFill>
                  <a:schemeClr val="dk1"/>
                </a:solidFill>
              </a:rPr>
              <a:t>HTTPS:ech={...,</a:t>
            </a:r>
            <a:r>
              <a:rPr lang="en" sz="1300" b="1">
                <a:solidFill>
                  <a:srgbClr val="B02B20"/>
                </a:solidFill>
              </a:rPr>
              <a:t>public-example-ech.com</a:t>
            </a:r>
            <a:r>
              <a:rPr lang="en" sz="1300">
                <a:solidFill>
                  <a:schemeClr val="dk1"/>
                </a:solidFill>
              </a:rPr>
              <a:t>,....} </a:t>
            </a:r>
            <a:br>
              <a:rPr lang="en" sz="1300">
                <a:solidFill>
                  <a:schemeClr val="dk1"/>
                </a:solidFill>
              </a:rPr>
            </a:br>
            <a:r>
              <a:rPr lang="en" sz="1300">
                <a:solidFill>
                  <a:schemeClr val="dk1"/>
                </a:solidFill>
              </a:rPr>
              <a:t>A: </a:t>
            </a:r>
            <a:r>
              <a:rPr lang="en" sz="1300" b="1">
                <a:solidFill>
                  <a:srgbClr val="B02B20"/>
                </a:solidFill>
              </a:rPr>
              <a:t>1.2.3.4</a:t>
            </a:r>
            <a:endParaRPr sz="1300" b="1">
              <a:solidFill>
                <a:srgbClr val="B02B20"/>
              </a:solidFill>
            </a:endParaRPr>
          </a:p>
        </p:txBody>
      </p:sp>
      <p:sp>
        <p:nvSpPr>
          <p:cNvPr id="324" name="Google Shape;324;p31"/>
          <p:cNvSpPr txBox="1"/>
          <p:nvPr/>
        </p:nvSpPr>
        <p:spPr>
          <a:xfrm>
            <a:off x="7557125" y="733275"/>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DNS Resolver</a:t>
            </a:r>
            <a:endParaRPr>
              <a:solidFill>
                <a:schemeClr val="dk1"/>
              </a:solidFill>
            </a:endParaRPr>
          </a:p>
        </p:txBody>
      </p:sp>
      <p:cxnSp>
        <p:nvCxnSpPr>
          <p:cNvPr id="325" name="Google Shape;325;p31"/>
          <p:cNvCxnSpPr/>
          <p:nvPr/>
        </p:nvCxnSpPr>
        <p:spPr>
          <a:xfrm>
            <a:off x="5407628" y="1514275"/>
            <a:ext cx="2296200" cy="0"/>
          </a:xfrm>
          <a:prstGeom prst="straightConnector1">
            <a:avLst/>
          </a:prstGeom>
          <a:noFill/>
          <a:ln w="19050" cap="flat" cmpd="sng">
            <a:solidFill>
              <a:schemeClr val="dk2"/>
            </a:solidFill>
            <a:prstDash val="solid"/>
            <a:round/>
            <a:headEnd type="none" w="med" len="med"/>
            <a:tailEnd type="triangle" w="med" len="med"/>
          </a:ln>
        </p:spPr>
      </p:cxnSp>
      <p:cxnSp>
        <p:nvCxnSpPr>
          <p:cNvPr id="326" name="Google Shape;326;p31"/>
          <p:cNvCxnSpPr/>
          <p:nvPr/>
        </p:nvCxnSpPr>
        <p:spPr>
          <a:xfrm rot="10800000">
            <a:off x="5369886" y="1702625"/>
            <a:ext cx="2296200" cy="0"/>
          </a:xfrm>
          <a:prstGeom prst="straightConnector1">
            <a:avLst/>
          </a:prstGeom>
          <a:noFill/>
          <a:ln w="19050" cap="flat" cmpd="sng">
            <a:solidFill>
              <a:schemeClr val="dk2"/>
            </a:solidFill>
            <a:prstDash val="solid"/>
            <a:round/>
            <a:headEnd type="none" w="med" len="med"/>
            <a:tailEnd type="triangle" w="med" len="med"/>
          </a:ln>
        </p:spPr>
      </p:cxnSp>
      <p:sp>
        <p:nvSpPr>
          <p:cNvPr id="327" name="Google Shape;327;p31"/>
          <p:cNvSpPr txBox="1"/>
          <p:nvPr/>
        </p:nvSpPr>
        <p:spPr>
          <a:xfrm>
            <a:off x="378100" y="2239175"/>
            <a:ext cx="4414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Client facing:</a:t>
            </a:r>
            <a:r>
              <a:rPr lang="en" b="1">
                <a:solidFill>
                  <a:srgbClr val="B02B20"/>
                </a:solidFill>
              </a:rPr>
              <a:t> </a:t>
            </a:r>
            <a:r>
              <a:rPr lang="en">
                <a:solidFill>
                  <a:srgbClr val="B02B20"/>
                </a:solidFill>
              </a:rPr>
              <a:t>public-example-ech.com    at   1.2.3.4</a:t>
            </a:r>
            <a:endParaRPr>
              <a:solidFill>
                <a:srgbClr val="B02B20"/>
              </a:solidFill>
            </a:endParaRPr>
          </a:p>
          <a:p>
            <a:pPr marL="0" lvl="0" indent="0" algn="l" rtl="0">
              <a:spcBef>
                <a:spcPts val="0"/>
              </a:spcBef>
              <a:spcAft>
                <a:spcPts val="0"/>
              </a:spcAft>
              <a:buNone/>
            </a:pPr>
            <a:r>
              <a:rPr lang="en" b="1">
                <a:solidFill>
                  <a:schemeClr val="dk1"/>
                </a:solidFill>
              </a:rPr>
              <a:t>Back end: </a:t>
            </a:r>
            <a:r>
              <a:rPr lang="en">
                <a:solidFill>
                  <a:srgbClr val="4A86E8"/>
                </a:solidFill>
              </a:rPr>
              <a:t>private-example-ech.com   at   2.2.3.4</a:t>
            </a:r>
            <a:endParaRPr>
              <a:solidFill>
                <a:srgbClr val="4A86E8"/>
              </a:solidFill>
            </a:endParaRPr>
          </a:p>
          <a:p>
            <a:pPr marL="0" lvl="0" indent="0" algn="l" rtl="0">
              <a:spcBef>
                <a:spcPts val="0"/>
              </a:spcBef>
              <a:spcAft>
                <a:spcPts val="0"/>
              </a:spcAft>
              <a:buClr>
                <a:schemeClr val="dk1"/>
              </a:buClr>
              <a:buSzPts val="1100"/>
              <a:buFont typeface="Arial"/>
              <a:buNone/>
            </a:pPr>
            <a:endParaRPr b="1">
              <a:solidFill>
                <a:srgbClr val="B02B20"/>
              </a:solidFill>
            </a:endParaRPr>
          </a:p>
          <a:p>
            <a:pPr marL="0" lvl="0" indent="0" algn="l" rtl="0">
              <a:spcBef>
                <a:spcPts val="0"/>
              </a:spcBef>
              <a:spcAft>
                <a:spcPts val="0"/>
              </a:spcAft>
              <a:buClr>
                <a:schemeClr val="dk1"/>
              </a:buClr>
              <a:buSzPts val="1100"/>
              <a:buFont typeface="Arial"/>
              <a:buNone/>
            </a:pPr>
            <a:r>
              <a:rPr lang="en" b="1">
                <a:solidFill>
                  <a:schemeClr val="dk1"/>
                </a:solidFill>
              </a:rPr>
              <a:t>Zone Config for </a:t>
            </a:r>
            <a:r>
              <a:rPr lang="en" b="1">
                <a:solidFill>
                  <a:srgbClr val="4A86E8"/>
                </a:solidFill>
              </a:rPr>
              <a:t>private-example-ech.com</a:t>
            </a:r>
            <a:r>
              <a:rPr lang="en" b="1">
                <a:solidFill>
                  <a:schemeClr val="dk1"/>
                </a:solidFill>
              </a:rPr>
              <a:t>:</a:t>
            </a:r>
            <a:endParaRPr b="1">
              <a:solidFill>
                <a:srgbClr val="4A86E8"/>
              </a:solidFill>
            </a:endParaRPr>
          </a:p>
          <a:p>
            <a:pPr marL="0" lvl="0" indent="0" algn="l" rtl="0">
              <a:spcBef>
                <a:spcPts val="0"/>
              </a:spcBef>
              <a:spcAft>
                <a:spcPts val="0"/>
              </a:spcAft>
              <a:buNone/>
            </a:pPr>
            <a:r>
              <a:rPr lang="en">
                <a:solidFill>
                  <a:schemeClr val="dk1"/>
                </a:solidFill>
              </a:rPr>
              <a:t>HTTPS: …. ech={...,</a:t>
            </a:r>
            <a:r>
              <a:rPr lang="en" b="1">
                <a:solidFill>
                  <a:srgbClr val="B02B20"/>
                </a:solidFill>
              </a:rPr>
              <a:t>public-example-ech.com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a:t>
            </a:r>
            <a:r>
              <a:rPr lang="en" b="1">
                <a:solidFill>
                  <a:srgbClr val="B02B20"/>
                </a:solidFill>
              </a:rPr>
              <a:t>1.2.3.4</a:t>
            </a:r>
            <a:endParaRPr>
              <a:solidFill>
                <a:srgbClr val="B02B20"/>
              </a:solidFill>
            </a:endParaRPr>
          </a:p>
        </p:txBody>
      </p:sp>
      <p:cxnSp>
        <p:nvCxnSpPr>
          <p:cNvPr id="328" name="Google Shape;328;p31"/>
          <p:cNvCxnSpPr/>
          <p:nvPr/>
        </p:nvCxnSpPr>
        <p:spPr>
          <a:xfrm>
            <a:off x="4955075" y="2048300"/>
            <a:ext cx="0" cy="2698800"/>
          </a:xfrm>
          <a:prstGeom prst="straightConnector1">
            <a:avLst/>
          </a:prstGeom>
          <a:noFill/>
          <a:ln w="38100" cap="flat" cmpd="sng">
            <a:solidFill>
              <a:schemeClr val="dk2"/>
            </a:solidFill>
            <a:prstDash val="solid"/>
            <a:round/>
            <a:headEnd type="none" w="med" len="med"/>
            <a:tailEnd type="none" w="med" len="med"/>
          </a:ln>
        </p:spPr>
      </p:cxnSp>
      <p:grpSp>
        <p:nvGrpSpPr>
          <p:cNvPr id="329" name="Google Shape;329;p31"/>
          <p:cNvGrpSpPr/>
          <p:nvPr/>
        </p:nvGrpSpPr>
        <p:grpSpPr>
          <a:xfrm>
            <a:off x="415000" y="994650"/>
            <a:ext cx="4121100" cy="924375"/>
            <a:chOff x="197675" y="974050"/>
            <a:chExt cx="4121100" cy="924375"/>
          </a:xfrm>
        </p:grpSpPr>
        <p:pic>
          <p:nvPicPr>
            <p:cNvPr id="330" name="Google Shape;330;p31"/>
            <p:cNvPicPr preferRelativeResize="0"/>
            <p:nvPr/>
          </p:nvPicPr>
          <p:blipFill rotWithShape="1">
            <a:blip r:embed="rId4">
              <a:alphaModFix/>
            </a:blip>
            <a:srcRect l="33862" t="56543" b="10740"/>
            <a:stretch/>
          </p:blipFill>
          <p:spPr>
            <a:xfrm>
              <a:off x="197675" y="1279675"/>
              <a:ext cx="4121100" cy="618750"/>
            </a:xfrm>
            <a:prstGeom prst="rect">
              <a:avLst/>
            </a:prstGeom>
            <a:noFill/>
            <a:ln>
              <a:noFill/>
            </a:ln>
          </p:spPr>
        </p:pic>
        <p:sp>
          <p:nvSpPr>
            <p:cNvPr id="331" name="Google Shape;331;p31"/>
            <p:cNvSpPr txBox="1"/>
            <p:nvPr/>
          </p:nvSpPr>
          <p:spPr>
            <a:xfrm>
              <a:off x="1304325" y="9740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Split Mode Topology</a:t>
              </a:r>
              <a:endParaRPr>
                <a:solidFill>
                  <a:schemeClr val="dk1"/>
                </a:solidFill>
              </a:endParaRPr>
            </a:p>
          </p:txBody>
        </p:sp>
      </p:grpSp>
      <p:sp>
        <p:nvSpPr>
          <p:cNvPr id="332" name="Google Shape;332;p31"/>
          <p:cNvSpPr txBox="1"/>
          <p:nvPr/>
        </p:nvSpPr>
        <p:spPr>
          <a:xfrm>
            <a:off x="1297425" y="3439763"/>
            <a:ext cx="2715300" cy="384900"/>
          </a:xfrm>
          <a:prstGeom prst="rect">
            <a:avLst/>
          </a:prstGeom>
          <a:solidFill>
            <a:schemeClr val="lt1"/>
          </a:solidFill>
          <a:ln w="19050" cap="flat" cmpd="sng">
            <a:solidFill>
              <a:srgbClr val="B02B2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B02B20"/>
                </a:solidFill>
              </a:rPr>
              <a:t>&lt; Point to client-facing server.</a:t>
            </a:r>
            <a:endParaRPr sz="1300" b="1">
              <a:solidFill>
                <a:srgbClr val="B02B20"/>
              </a:solidFill>
            </a:endParaRPr>
          </a:p>
        </p:txBody>
      </p:sp>
      <p:sp>
        <p:nvSpPr>
          <p:cNvPr id="333" name="Google Shape;333;p31"/>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334" name="Google Shape;334;p31"/>
          <p:cNvPicPr preferRelativeResize="0"/>
          <p:nvPr/>
        </p:nvPicPr>
        <p:blipFill>
          <a:blip r:embed="rId5">
            <a:alphaModFix/>
          </a:blip>
          <a:stretch>
            <a:fillRect/>
          </a:stretch>
        </p:blipFill>
        <p:spPr>
          <a:xfrm>
            <a:off x="7795351" y="1143653"/>
            <a:ext cx="888250" cy="888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19</a:t>
            </a:fld>
            <a:endParaRPr/>
          </a:p>
        </p:txBody>
      </p:sp>
      <p:sp>
        <p:nvSpPr>
          <p:cNvPr id="341" name="Google Shape;341;p32"/>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Split Mode ECH</a:t>
            </a:r>
            <a:endParaRPr sz="2400">
              <a:latin typeface="Arial"/>
              <a:ea typeface="Arial"/>
              <a:cs typeface="Arial"/>
              <a:sym typeface="Arial"/>
            </a:endParaRPr>
          </a:p>
        </p:txBody>
      </p:sp>
      <p:pic>
        <p:nvPicPr>
          <p:cNvPr id="342" name="Google Shape;342;p32"/>
          <p:cNvPicPr preferRelativeResize="0"/>
          <p:nvPr/>
        </p:nvPicPr>
        <p:blipFill>
          <a:blip r:embed="rId3">
            <a:alphaModFix/>
          </a:blip>
          <a:stretch>
            <a:fillRect/>
          </a:stretch>
        </p:blipFill>
        <p:spPr>
          <a:xfrm>
            <a:off x="4589875" y="1224682"/>
            <a:ext cx="726225" cy="726211"/>
          </a:xfrm>
          <a:prstGeom prst="rect">
            <a:avLst/>
          </a:prstGeom>
          <a:noFill/>
          <a:ln>
            <a:noFill/>
          </a:ln>
        </p:spPr>
      </p:pic>
      <p:sp>
        <p:nvSpPr>
          <p:cNvPr id="343" name="Google Shape;343;p32"/>
          <p:cNvSpPr txBox="1"/>
          <p:nvPr/>
        </p:nvSpPr>
        <p:spPr>
          <a:xfrm>
            <a:off x="5361875" y="994650"/>
            <a:ext cx="2387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Q: A/AAAA/HTTPS of </a:t>
            </a:r>
            <a:r>
              <a:rPr lang="en" sz="1300" b="1">
                <a:solidFill>
                  <a:srgbClr val="4A86E8"/>
                </a:solidFill>
              </a:rPr>
              <a:t>private-example-ech.com</a:t>
            </a:r>
            <a:endParaRPr sz="1300" b="1">
              <a:solidFill>
                <a:srgbClr val="4A86E8"/>
              </a:solidFill>
            </a:endParaRPr>
          </a:p>
        </p:txBody>
      </p:sp>
      <p:sp>
        <p:nvSpPr>
          <p:cNvPr id="344" name="Google Shape;344;p32"/>
          <p:cNvSpPr txBox="1"/>
          <p:nvPr/>
        </p:nvSpPr>
        <p:spPr>
          <a:xfrm>
            <a:off x="5256400" y="1660475"/>
            <a:ext cx="41211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R:</a:t>
            </a:r>
            <a:r>
              <a:rPr lang="en" sz="1300" b="1">
                <a:solidFill>
                  <a:srgbClr val="4A86E8"/>
                </a:solidFill>
              </a:rPr>
              <a:t>private-example-ech.com</a:t>
            </a:r>
            <a:endParaRPr sz="1300" b="1">
              <a:solidFill>
                <a:srgbClr val="4A86E8"/>
              </a:solidFill>
            </a:endParaRPr>
          </a:p>
          <a:p>
            <a:pPr marL="0" lvl="0" indent="0" algn="l" rtl="0">
              <a:spcBef>
                <a:spcPts val="0"/>
              </a:spcBef>
              <a:spcAft>
                <a:spcPts val="0"/>
              </a:spcAft>
              <a:buNone/>
            </a:pPr>
            <a:r>
              <a:rPr lang="en" sz="1300">
                <a:solidFill>
                  <a:schemeClr val="dk1"/>
                </a:solidFill>
              </a:rPr>
              <a:t>HTTPS:ech={...,</a:t>
            </a:r>
            <a:r>
              <a:rPr lang="en" sz="1300" b="1">
                <a:solidFill>
                  <a:srgbClr val="B02B20"/>
                </a:solidFill>
              </a:rPr>
              <a:t>public-example-ech.com</a:t>
            </a:r>
            <a:r>
              <a:rPr lang="en" sz="1300">
                <a:solidFill>
                  <a:schemeClr val="dk1"/>
                </a:solidFill>
              </a:rPr>
              <a:t>,....} </a:t>
            </a:r>
            <a:br>
              <a:rPr lang="en" sz="1300">
                <a:solidFill>
                  <a:schemeClr val="dk1"/>
                </a:solidFill>
              </a:rPr>
            </a:br>
            <a:r>
              <a:rPr lang="en" sz="1300">
                <a:solidFill>
                  <a:schemeClr val="dk1"/>
                </a:solidFill>
              </a:rPr>
              <a:t>A: </a:t>
            </a:r>
            <a:r>
              <a:rPr lang="en" sz="1300" b="1">
                <a:solidFill>
                  <a:srgbClr val="B02B20"/>
                </a:solidFill>
              </a:rPr>
              <a:t>1.2.3.4</a:t>
            </a:r>
            <a:endParaRPr sz="1300" b="1">
              <a:solidFill>
                <a:srgbClr val="B02B20"/>
              </a:solidFill>
            </a:endParaRPr>
          </a:p>
        </p:txBody>
      </p:sp>
      <p:sp>
        <p:nvSpPr>
          <p:cNvPr id="345" name="Google Shape;345;p32"/>
          <p:cNvSpPr txBox="1"/>
          <p:nvPr/>
        </p:nvSpPr>
        <p:spPr>
          <a:xfrm>
            <a:off x="7557125" y="733275"/>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DNS Resolver</a:t>
            </a:r>
            <a:endParaRPr>
              <a:solidFill>
                <a:schemeClr val="dk1"/>
              </a:solidFill>
            </a:endParaRPr>
          </a:p>
        </p:txBody>
      </p:sp>
      <p:cxnSp>
        <p:nvCxnSpPr>
          <p:cNvPr id="346" name="Google Shape;346;p32"/>
          <p:cNvCxnSpPr/>
          <p:nvPr/>
        </p:nvCxnSpPr>
        <p:spPr>
          <a:xfrm>
            <a:off x="5407628" y="1514275"/>
            <a:ext cx="2296200" cy="0"/>
          </a:xfrm>
          <a:prstGeom prst="straightConnector1">
            <a:avLst/>
          </a:prstGeom>
          <a:noFill/>
          <a:ln w="19050" cap="flat" cmpd="sng">
            <a:solidFill>
              <a:schemeClr val="dk2"/>
            </a:solidFill>
            <a:prstDash val="solid"/>
            <a:round/>
            <a:headEnd type="none" w="med" len="med"/>
            <a:tailEnd type="triangle" w="med" len="med"/>
          </a:ln>
        </p:spPr>
      </p:cxnSp>
      <p:cxnSp>
        <p:nvCxnSpPr>
          <p:cNvPr id="347" name="Google Shape;347;p32"/>
          <p:cNvCxnSpPr/>
          <p:nvPr/>
        </p:nvCxnSpPr>
        <p:spPr>
          <a:xfrm rot="10800000">
            <a:off x="5369886" y="1702625"/>
            <a:ext cx="2296200" cy="0"/>
          </a:xfrm>
          <a:prstGeom prst="straightConnector1">
            <a:avLst/>
          </a:prstGeom>
          <a:noFill/>
          <a:ln w="19050" cap="flat" cmpd="sng">
            <a:solidFill>
              <a:schemeClr val="dk2"/>
            </a:solidFill>
            <a:prstDash val="solid"/>
            <a:round/>
            <a:headEnd type="none" w="med" len="med"/>
            <a:tailEnd type="triangle" w="med" len="med"/>
          </a:ln>
        </p:spPr>
      </p:cxnSp>
      <p:sp>
        <p:nvSpPr>
          <p:cNvPr id="348" name="Google Shape;348;p32"/>
          <p:cNvSpPr txBox="1"/>
          <p:nvPr/>
        </p:nvSpPr>
        <p:spPr>
          <a:xfrm>
            <a:off x="378100" y="2239175"/>
            <a:ext cx="4414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Client facing:</a:t>
            </a:r>
            <a:r>
              <a:rPr lang="en" b="1">
                <a:solidFill>
                  <a:srgbClr val="B02B20"/>
                </a:solidFill>
              </a:rPr>
              <a:t> </a:t>
            </a:r>
            <a:r>
              <a:rPr lang="en">
                <a:solidFill>
                  <a:srgbClr val="B02B20"/>
                </a:solidFill>
              </a:rPr>
              <a:t>public-example-ech.com    at   1.2.3.4</a:t>
            </a:r>
            <a:endParaRPr>
              <a:solidFill>
                <a:srgbClr val="B02B20"/>
              </a:solidFill>
            </a:endParaRPr>
          </a:p>
          <a:p>
            <a:pPr marL="0" lvl="0" indent="0" algn="l" rtl="0">
              <a:spcBef>
                <a:spcPts val="0"/>
              </a:spcBef>
              <a:spcAft>
                <a:spcPts val="0"/>
              </a:spcAft>
              <a:buNone/>
            </a:pPr>
            <a:r>
              <a:rPr lang="en" b="1">
                <a:solidFill>
                  <a:schemeClr val="dk1"/>
                </a:solidFill>
              </a:rPr>
              <a:t>Back end: </a:t>
            </a:r>
            <a:r>
              <a:rPr lang="en">
                <a:solidFill>
                  <a:srgbClr val="4A86E8"/>
                </a:solidFill>
              </a:rPr>
              <a:t>private-example-ech.com   at   2.2.3.4</a:t>
            </a:r>
            <a:endParaRPr>
              <a:solidFill>
                <a:srgbClr val="4A86E8"/>
              </a:solidFill>
            </a:endParaRPr>
          </a:p>
          <a:p>
            <a:pPr marL="0" lvl="0" indent="0" algn="l" rtl="0">
              <a:spcBef>
                <a:spcPts val="0"/>
              </a:spcBef>
              <a:spcAft>
                <a:spcPts val="0"/>
              </a:spcAft>
              <a:buClr>
                <a:schemeClr val="dk1"/>
              </a:buClr>
              <a:buSzPts val="1100"/>
              <a:buFont typeface="Arial"/>
              <a:buNone/>
            </a:pPr>
            <a:endParaRPr b="1">
              <a:solidFill>
                <a:srgbClr val="B02B20"/>
              </a:solidFill>
            </a:endParaRPr>
          </a:p>
          <a:p>
            <a:pPr marL="0" lvl="0" indent="0" algn="l" rtl="0">
              <a:spcBef>
                <a:spcPts val="0"/>
              </a:spcBef>
              <a:spcAft>
                <a:spcPts val="0"/>
              </a:spcAft>
              <a:buClr>
                <a:schemeClr val="dk1"/>
              </a:buClr>
              <a:buSzPts val="1100"/>
              <a:buFont typeface="Arial"/>
              <a:buNone/>
            </a:pPr>
            <a:r>
              <a:rPr lang="en" b="1">
                <a:solidFill>
                  <a:schemeClr val="dk1"/>
                </a:solidFill>
              </a:rPr>
              <a:t>Zone Config for </a:t>
            </a:r>
            <a:r>
              <a:rPr lang="en" b="1">
                <a:solidFill>
                  <a:srgbClr val="4A86E8"/>
                </a:solidFill>
              </a:rPr>
              <a:t>private-example-ech.com</a:t>
            </a:r>
            <a:r>
              <a:rPr lang="en" b="1">
                <a:solidFill>
                  <a:schemeClr val="dk1"/>
                </a:solidFill>
              </a:rPr>
              <a:t>:</a:t>
            </a:r>
            <a:endParaRPr b="1">
              <a:solidFill>
                <a:srgbClr val="4A86E8"/>
              </a:solidFill>
            </a:endParaRPr>
          </a:p>
          <a:p>
            <a:pPr marL="0" lvl="0" indent="0" algn="l" rtl="0">
              <a:spcBef>
                <a:spcPts val="0"/>
              </a:spcBef>
              <a:spcAft>
                <a:spcPts val="0"/>
              </a:spcAft>
              <a:buNone/>
            </a:pPr>
            <a:r>
              <a:rPr lang="en">
                <a:solidFill>
                  <a:schemeClr val="dk1"/>
                </a:solidFill>
              </a:rPr>
              <a:t>HTTPS: …. ech={...,</a:t>
            </a:r>
            <a:r>
              <a:rPr lang="en" b="1">
                <a:solidFill>
                  <a:srgbClr val="B02B20"/>
                </a:solidFill>
              </a:rPr>
              <a:t>public-example-ech.com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a:t>
            </a:r>
            <a:r>
              <a:rPr lang="en" b="1">
                <a:solidFill>
                  <a:srgbClr val="B02B20"/>
                </a:solidFill>
              </a:rPr>
              <a:t>1.2.3.4</a:t>
            </a:r>
            <a:endParaRPr>
              <a:solidFill>
                <a:srgbClr val="B02B20"/>
              </a:solidFill>
            </a:endParaRPr>
          </a:p>
        </p:txBody>
      </p:sp>
      <p:pic>
        <p:nvPicPr>
          <p:cNvPr id="349" name="Google Shape;349;p32"/>
          <p:cNvPicPr preferRelativeResize="0"/>
          <p:nvPr/>
        </p:nvPicPr>
        <p:blipFill>
          <a:blip r:embed="rId4">
            <a:alphaModFix/>
          </a:blip>
          <a:stretch>
            <a:fillRect/>
          </a:stretch>
        </p:blipFill>
        <p:spPr>
          <a:xfrm>
            <a:off x="7795351" y="2899165"/>
            <a:ext cx="888250" cy="888250"/>
          </a:xfrm>
          <a:prstGeom prst="rect">
            <a:avLst/>
          </a:prstGeom>
          <a:noFill/>
          <a:ln>
            <a:noFill/>
          </a:ln>
        </p:spPr>
      </p:pic>
      <p:cxnSp>
        <p:nvCxnSpPr>
          <p:cNvPr id="350" name="Google Shape;350;p32"/>
          <p:cNvCxnSpPr/>
          <p:nvPr/>
        </p:nvCxnSpPr>
        <p:spPr>
          <a:xfrm>
            <a:off x="4955075" y="2048300"/>
            <a:ext cx="0" cy="2698800"/>
          </a:xfrm>
          <a:prstGeom prst="straightConnector1">
            <a:avLst/>
          </a:prstGeom>
          <a:noFill/>
          <a:ln w="38100" cap="flat" cmpd="sng">
            <a:solidFill>
              <a:schemeClr val="dk2"/>
            </a:solidFill>
            <a:prstDash val="solid"/>
            <a:round/>
            <a:headEnd type="none" w="med" len="med"/>
            <a:tailEnd type="none" w="med" len="med"/>
          </a:ln>
        </p:spPr>
      </p:cxnSp>
      <p:sp>
        <p:nvSpPr>
          <p:cNvPr id="351" name="Google Shape;351;p32"/>
          <p:cNvSpPr txBox="1"/>
          <p:nvPr/>
        </p:nvSpPr>
        <p:spPr>
          <a:xfrm>
            <a:off x="7469225" y="2687413"/>
            <a:ext cx="15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Server at </a:t>
            </a:r>
            <a:r>
              <a:rPr lang="en" b="1">
                <a:solidFill>
                  <a:srgbClr val="B02B20"/>
                </a:solidFill>
              </a:rPr>
              <a:t>1.2.3.4</a:t>
            </a:r>
            <a:endParaRPr b="1">
              <a:solidFill>
                <a:srgbClr val="B02B20"/>
              </a:solidFill>
            </a:endParaRPr>
          </a:p>
        </p:txBody>
      </p:sp>
      <p:grpSp>
        <p:nvGrpSpPr>
          <p:cNvPr id="352" name="Google Shape;352;p32"/>
          <p:cNvGrpSpPr/>
          <p:nvPr/>
        </p:nvGrpSpPr>
        <p:grpSpPr>
          <a:xfrm>
            <a:off x="415000" y="994650"/>
            <a:ext cx="4121100" cy="924375"/>
            <a:chOff x="197675" y="974050"/>
            <a:chExt cx="4121100" cy="924375"/>
          </a:xfrm>
        </p:grpSpPr>
        <p:pic>
          <p:nvPicPr>
            <p:cNvPr id="353" name="Google Shape;353;p32"/>
            <p:cNvPicPr preferRelativeResize="0"/>
            <p:nvPr/>
          </p:nvPicPr>
          <p:blipFill rotWithShape="1">
            <a:blip r:embed="rId5">
              <a:alphaModFix/>
            </a:blip>
            <a:srcRect l="33862" t="56543" b="10740"/>
            <a:stretch/>
          </p:blipFill>
          <p:spPr>
            <a:xfrm>
              <a:off x="197675" y="1279675"/>
              <a:ext cx="4121100" cy="618750"/>
            </a:xfrm>
            <a:prstGeom prst="rect">
              <a:avLst/>
            </a:prstGeom>
            <a:noFill/>
            <a:ln>
              <a:noFill/>
            </a:ln>
          </p:spPr>
        </p:pic>
        <p:sp>
          <p:nvSpPr>
            <p:cNvPr id="354" name="Google Shape;354;p32"/>
            <p:cNvSpPr txBox="1"/>
            <p:nvPr/>
          </p:nvSpPr>
          <p:spPr>
            <a:xfrm>
              <a:off x="1304325" y="9740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Split Mode Topology</a:t>
              </a:r>
              <a:endParaRPr>
                <a:solidFill>
                  <a:schemeClr val="dk1"/>
                </a:solidFill>
              </a:endParaRPr>
            </a:p>
          </p:txBody>
        </p:sp>
      </p:grpSp>
      <p:sp>
        <p:nvSpPr>
          <p:cNvPr id="355" name="Google Shape;355;p32"/>
          <p:cNvSpPr txBox="1"/>
          <p:nvPr/>
        </p:nvSpPr>
        <p:spPr>
          <a:xfrm>
            <a:off x="5099875" y="2569875"/>
            <a:ext cx="3021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ClientHello:</a:t>
            </a:r>
            <a:endParaRPr>
              <a:solidFill>
                <a:schemeClr val="dk1"/>
              </a:solidFill>
            </a:endParaRPr>
          </a:p>
          <a:p>
            <a:pPr marL="0" lvl="0" indent="0" algn="l" rtl="0">
              <a:spcBef>
                <a:spcPts val="0"/>
              </a:spcBef>
              <a:spcAft>
                <a:spcPts val="0"/>
              </a:spcAft>
              <a:buNone/>
            </a:pPr>
            <a:r>
              <a:rPr lang="en">
                <a:solidFill>
                  <a:schemeClr val="dk1"/>
                </a:solidFill>
              </a:rPr>
              <a:t>IP: </a:t>
            </a:r>
            <a:r>
              <a:rPr lang="en" b="1">
                <a:solidFill>
                  <a:srgbClr val="B02B20"/>
                </a:solidFill>
              </a:rPr>
              <a:t>1.2.3.4</a:t>
            </a:r>
            <a:endParaRPr b="1">
              <a:solidFill>
                <a:srgbClr val="B02B20"/>
              </a:solidFill>
            </a:endParaRPr>
          </a:p>
          <a:p>
            <a:pPr marL="0" lvl="0" indent="0" algn="l" rtl="0">
              <a:spcBef>
                <a:spcPts val="0"/>
              </a:spcBef>
              <a:spcAft>
                <a:spcPts val="0"/>
              </a:spcAft>
              <a:buNone/>
            </a:pPr>
            <a:r>
              <a:rPr lang="en">
                <a:solidFill>
                  <a:schemeClr val="dk1"/>
                </a:solidFill>
              </a:rPr>
              <a:t>Outer SNI: </a:t>
            </a:r>
            <a:r>
              <a:rPr lang="en" b="1">
                <a:solidFill>
                  <a:srgbClr val="B02B20"/>
                </a:solidFill>
              </a:rPr>
              <a:t>public-example-ech.com</a:t>
            </a:r>
            <a:endParaRPr>
              <a:solidFill>
                <a:schemeClr val="dk1"/>
              </a:solidFill>
            </a:endParaRPr>
          </a:p>
          <a:p>
            <a:pPr marL="0" lvl="0" indent="0" algn="l" rtl="0">
              <a:spcBef>
                <a:spcPts val="0"/>
              </a:spcBef>
              <a:spcAft>
                <a:spcPts val="0"/>
              </a:spcAft>
              <a:buNone/>
            </a:pPr>
            <a:r>
              <a:rPr lang="en">
                <a:solidFill>
                  <a:schemeClr val="dk1"/>
                </a:solidFill>
              </a:rPr>
              <a:t>Inner SNI (encrypted):</a:t>
            </a:r>
            <a:endParaRPr>
              <a:solidFill>
                <a:schemeClr val="dk1"/>
              </a:solidFill>
            </a:endParaRPr>
          </a:p>
          <a:p>
            <a:pPr marL="0" lvl="0" indent="0" algn="l" rtl="0">
              <a:spcBef>
                <a:spcPts val="0"/>
              </a:spcBef>
              <a:spcAft>
                <a:spcPts val="0"/>
              </a:spcAft>
              <a:buNone/>
            </a:pPr>
            <a:r>
              <a:rPr lang="en" b="1">
                <a:solidFill>
                  <a:srgbClr val="4A86E8"/>
                </a:solidFill>
              </a:rPr>
              <a:t>private-example-ech.com</a:t>
            </a:r>
            <a:endParaRPr b="1">
              <a:solidFill>
                <a:srgbClr val="4A86E8"/>
              </a:solidFill>
            </a:endParaRPr>
          </a:p>
        </p:txBody>
      </p:sp>
      <p:cxnSp>
        <p:nvCxnSpPr>
          <p:cNvPr id="356" name="Google Shape;356;p32"/>
          <p:cNvCxnSpPr/>
          <p:nvPr/>
        </p:nvCxnSpPr>
        <p:spPr>
          <a:xfrm rot="10800000" flipH="1">
            <a:off x="4976525" y="3301425"/>
            <a:ext cx="2634900" cy="14400"/>
          </a:xfrm>
          <a:prstGeom prst="straightConnector1">
            <a:avLst/>
          </a:prstGeom>
          <a:noFill/>
          <a:ln w="19050" cap="flat" cmpd="sng">
            <a:solidFill>
              <a:schemeClr val="dk2"/>
            </a:solidFill>
            <a:prstDash val="solid"/>
            <a:round/>
            <a:headEnd type="none" w="med" len="med"/>
            <a:tailEnd type="triangle" w="med" len="med"/>
          </a:ln>
        </p:spPr>
      </p:cxnSp>
      <p:sp>
        <p:nvSpPr>
          <p:cNvPr id="357" name="Google Shape;357;p32"/>
          <p:cNvSpPr txBox="1"/>
          <p:nvPr/>
        </p:nvSpPr>
        <p:spPr>
          <a:xfrm>
            <a:off x="1297425" y="3439763"/>
            <a:ext cx="2715300" cy="384900"/>
          </a:xfrm>
          <a:prstGeom prst="rect">
            <a:avLst/>
          </a:prstGeom>
          <a:solidFill>
            <a:schemeClr val="lt1"/>
          </a:solidFill>
          <a:ln w="19050" cap="flat" cmpd="sng">
            <a:solidFill>
              <a:srgbClr val="B02B2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B02B20"/>
                </a:solidFill>
              </a:rPr>
              <a:t>&lt; Point to client-facing server.</a:t>
            </a:r>
            <a:endParaRPr sz="1300" b="1">
              <a:solidFill>
                <a:srgbClr val="B02B20"/>
              </a:solidFill>
            </a:endParaRPr>
          </a:p>
        </p:txBody>
      </p:sp>
      <p:sp>
        <p:nvSpPr>
          <p:cNvPr id="358" name="Google Shape;358;p32"/>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359" name="Google Shape;359;p32"/>
          <p:cNvPicPr preferRelativeResize="0"/>
          <p:nvPr/>
        </p:nvPicPr>
        <p:blipFill>
          <a:blip r:embed="rId4">
            <a:alphaModFix/>
          </a:blip>
          <a:stretch>
            <a:fillRect/>
          </a:stretch>
        </p:blipFill>
        <p:spPr>
          <a:xfrm>
            <a:off x="7795351" y="1143653"/>
            <a:ext cx="888250" cy="88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800"/>
              <a:buFont typeface="Arial"/>
              <a:buNone/>
            </a:pPr>
            <a:r>
              <a:rPr lang="en" sz="2400"/>
              <a:t>HTTPS Resource Records</a:t>
            </a:r>
            <a:endParaRPr sz="2400"/>
          </a:p>
        </p:txBody>
      </p:sp>
      <p:sp>
        <p:nvSpPr>
          <p:cNvPr id="69" name="Google Shape;69;p15"/>
          <p:cNvSpPr txBox="1">
            <a:spLocks noGrp="1"/>
          </p:cNvSpPr>
          <p:nvPr>
            <p:ph type="body" idx="1"/>
          </p:nvPr>
        </p:nvSpPr>
        <p:spPr>
          <a:xfrm>
            <a:off x="144150" y="1117350"/>
            <a:ext cx="8785200" cy="3961500"/>
          </a:xfrm>
          <a:prstGeom prst="rect">
            <a:avLst/>
          </a:prstGeom>
        </p:spPr>
        <p:txBody>
          <a:bodyPr spcFirstLastPara="1" wrap="square" lIns="68575" tIns="34275" rIns="68575" bIns="34275" anchor="t" anchorCtr="0">
            <a:noAutofit/>
          </a:bodyPr>
          <a:lstStyle/>
          <a:p>
            <a:pPr marL="457200" lvl="0" indent="0" algn="l" rtl="0">
              <a:lnSpc>
                <a:spcPct val="100000"/>
              </a:lnSpc>
              <a:spcBef>
                <a:spcPts val="0"/>
              </a:spcBef>
              <a:spcAft>
                <a:spcPts val="0"/>
              </a:spcAft>
              <a:buNone/>
            </a:pPr>
            <a:r>
              <a:rPr lang="en" sz="1600">
                <a:solidFill>
                  <a:schemeClr val="dk1"/>
                </a:solidFill>
                <a:highlight>
                  <a:schemeClr val="lt1"/>
                </a:highlight>
              </a:rPr>
              <a:t>DNS HTTPS resource records</a:t>
            </a:r>
            <a:endParaRPr sz="1600">
              <a:solidFill>
                <a:schemeClr val="dk1"/>
              </a:solidFill>
              <a:highlight>
                <a:schemeClr val="lt1"/>
              </a:highlight>
            </a:endParaRPr>
          </a:p>
          <a:p>
            <a:pPr marL="914400" lvl="0" indent="-317500" algn="l" rtl="0">
              <a:lnSpc>
                <a:spcPct val="100000"/>
              </a:lnSpc>
              <a:spcBef>
                <a:spcPts val="0"/>
              </a:spcBef>
              <a:spcAft>
                <a:spcPts val="0"/>
              </a:spcAft>
              <a:buSzPts val="1400"/>
              <a:buChar char="●"/>
            </a:pPr>
            <a:r>
              <a:rPr lang="en" sz="1400">
                <a:solidFill>
                  <a:schemeClr val="dk1"/>
                </a:solidFill>
                <a:highlight>
                  <a:schemeClr val="lt1"/>
                </a:highlight>
              </a:rPr>
              <a:t>SVCB (service binding) record tailored to the HTTPS protocol, providing essential information for accessing HTTPS services</a:t>
            </a:r>
            <a:endParaRPr sz="1400">
              <a:solidFill>
                <a:schemeClr val="dk1"/>
              </a:solidFill>
              <a:highlight>
                <a:schemeClr val="lt1"/>
              </a:highlight>
            </a:endParaRPr>
          </a:p>
          <a:p>
            <a:pPr marL="914400" lvl="0" indent="-317500" algn="l" rtl="0">
              <a:lnSpc>
                <a:spcPct val="100000"/>
              </a:lnSpc>
              <a:spcBef>
                <a:spcPts val="0"/>
              </a:spcBef>
              <a:spcAft>
                <a:spcPts val="0"/>
              </a:spcAft>
              <a:buSzPts val="1400"/>
              <a:buChar char="●"/>
            </a:pPr>
            <a:r>
              <a:rPr lang="en" sz="1400">
                <a:solidFill>
                  <a:schemeClr val="dk1"/>
                </a:solidFill>
                <a:highlight>
                  <a:schemeClr val="lt1"/>
                </a:highlight>
              </a:rPr>
              <a:t>Two modes: ServiceMode vs. AliasMode (</a:t>
            </a:r>
            <a:r>
              <a:rPr lang="en" sz="1400">
                <a:solidFill>
                  <a:schemeClr val="dk1"/>
                </a:solidFill>
                <a:highlight>
                  <a:schemeClr val="lt1"/>
                </a:highlight>
                <a:latin typeface="Consolas"/>
                <a:ea typeface="Consolas"/>
                <a:cs typeface="Consolas"/>
                <a:sym typeface="Consolas"/>
              </a:rPr>
              <a:t>SvcPriority </a:t>
            </a:r>
            <a:r>
              <a:rPr lang="en" sz="1400">
                <a:solidFill>
                  <a:schemeClr val="dk1"/>
                </a:solidFill>
                <a:highlight>
                  <a:schemeClr val="lt1"/>
                </a:highlight>
              </a:rPr>
              <a:t>parameter)</a:t>
            </a:r>
            <a:endParaRPr sz="1400">
              <a:solidFill>
                <a:schemeClr val="dk1"/>
              </a:solidFill>
              <a:highlight>
                <a:schemeClr val="lt1"/>
              </a:highlight>
            </a:endParaRPr>
          </a:p>
          <a:p>
            <a:pPr marL="0" lvl="0" indent="0" algn="l" rtl="0">
              <a:lnSpc>
                <a:spcPct val="100000"/>
              </a:lnSpc>
              <a:spcBef>
                <a:spcPts val="0"/>
              </a:spcBef>
              <a:spcAft>
                <a:spcPts val="0"/>
              </a:spcAft>
              <a:buNone/>
            </a:pPr>
            <a:endParaRPr sz="1200">
              <a:solidFill>
                <a:schemeClr val="dk1"/>
              </a:solidFill>
              <a:highlight>
                <a:schemeClr val="lt1"/>
              </a:highlight>
            </a:endParaRPr>
          </a:p>
          <a:p>
            <a:pPr marL="0" lvl="0" indent="0" algn="l" rtl="0">
              <a:lnSpc>
                <a:spcPct val="100000"/>
              </a:lnSpc>
              <a:spcBef>
                <a:spcPts val="0"/>
              </a:spcBef>
              <a:spcAft>
                <a:spcPts val="0"/>
              </a:spcAft>
              <a:buNone/>
            </a:pPr>
            <a:endParaRPr sz="1200">
              <a:solidFill>
                <a:schemeClr val="dk1"/>
              </a:solidFill>
              <a:highlight>
                <a:schemeClr val="lt1"/>
              </a:highlight>
            </a:endParaRPr>
          </a:p>
          <a:p>
            <a:pPr marL="0" lvl="0" indent="0" algn="l" rtl="0">
              <a:lnSpc>
                <a:spcPct val="100000"/>
              </a:lnSpc>
              <a:spcBef>
                <a:spcPts val="0"/>
              </a:spcBef>
              <a:spcAft>
                <a:spcPts val="0"/>
              </a:spcAft>
              <a:buNone/>
            </a:pPr>
            <a:endParaRPr sz="1200">
              <a:solidFill>
                <a:schemeClr val="dk1"/>
              </a:solidFill>
              <a:highlight>
                <a:schemeClr val="lt1"/>
              </a:highlight>
            </a:endParaRPr>
          </a:p>
          <a:p>
            <a:pPr marL="0" lvl="0" indent="457200" algn="l" rtl="0">
              <a:lnSpc>
                <a:spcPct val="100000"/>
              </a:lnSpc>
              <a:spcBef>
                <a:spcPts val="0"/>
              </a:spcBef>
              <a:spcAft>
                <a:spcPts val="0"/>
              </a:spcAft>
              <a:buNone/>
            </a:pPr>
            <a:r>
              <a:rPr lang="en" sz="1600">
                <a:solidFill>
                  <a:schemeClr val="dk1"/>
                </a:solidFill>
                <a:highlight>
                  <a:schemeClr val="lt1"/>
                </a:highlight>
              </a:rPr>
              <a:t>DNS HTTPS record benefits</a:t>
            </a:r>
            <a:endParaRPr sz="1600">
              <a:solidFill>
                <a:schemeClr val="dk1"/>
              </a:solidFill>
              <a:highlight>
                <a:schemeClr val="lt1"/>
              </a:highlight>
            </a:endParaRPr>
          </a:p>
          <a:p>
            <a:pPr marL="914400" lvl="0" indent="-311150" algn="l" rtl="0">
              <a:lnSpc>
                <a:spcPct val="100000"/>
              </a:lnSpc>
              <a:spcBef>
                <a:spcPts val="0"/>
              </a:spcBef>
              <a:spcAft>
                <a:spcPts val="0"/>
              </a:spcAft>
              <a:buSzPts val="1300"/>
              <a:buChar char="●"/>
            </a:pPr>
            <a:r>
              <a:rPr lang="en" sz="1300">
                <a:solidFill>
                  <a:schemeClr val="dk1"/>
                </a:solidFill>
                <a:highlight>
                  <a:schemeClr val="lt1"/>
                </a:highlight>
              </a:rPr>
              <a:t>C</a:t>
            </a:r>
            <a:r>
              <a:rPr lang="en" sz="1400">
                <a:solidFill>
                  <a:schemeClr val="dk1"/>
                </a:solidFill>
                <a:highlight>
                  <a:schemeClr val="lt1"/>
                </a:highlight>
              </a:rPr>
              <a:t>ompared to </a:t>
            </a:r>
            <a:r>
              <a:rPr lang="en" sz="1400" b="1" i="1">
                <a:solidFill>
                  <a:schemeClr val="dk1"/>
                </a:solidFill>
                <a:highlight>
                  <a:schemeClr val="lt1"/>
                </a:highlight>
              </a:rPr>
              <a:t>CNAME</a:t>
            </a:r>
            <a:r>
              <a:rPr lang="en" sz="1400">
                <a:solidFill>
                  <a:schemeClr val="dk1"/>
                </a:solidFill>
                <a:highlight>
                  <a:schemeClr val="lt1"/>
                </a:highlight>
              </a:rPr>
              <a:t>:</a:t>
            </a:r>
            <a:endParaRPr sz="1400">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Can coexist with other record types at an owner name. So allows name redirection at any location within the zone, including zone apexes.</a:t>
            </a:r>
            <a:endParaRPr>
              <a:solidFill>
                <a:schemeClr val="dk1"/>
              </a:solidFill>
              <a:highlight>
                <a:schemeClr val="lt1"/>
              </a:highlight>
            </a:endParaRPr>
          </a:p>
          <a:p>
            <a:pPr marL="914400" lvl="0" indent="-317500" algn="l" rtl="0">
              <a:spcBef>
                <a:spcPts val="0"/>
              </a:spcBef>
              <a:spcAft>
                <a:spcPts val="0"/>
              </a:spcAft>
              <a:buSzPts val="1400"/>
              <a:buChar char="●"/>
            </a:pPr>
            <a:r>
              <a:rPr lang="en" sz="1400">
                <a:solidFill>
                  <a:schemeClr val="dk1"/>
                </a:solidFill>
                <a:highlight>
                  <a:schemeClr val="lt1"/>
                </a:highlight>
              </a:rPr>
              <a:t>Compared to </a:t>
            </a:r>
            <a:r>
              <a:rPr lang="en" sz="1400" b="1" i="1">
                <a:solidFill>
                  <a:schemeClr val="dk1"/>
                </a:solidFill>
                <a:highlight>
                  <a:schemeClr val="lt1"/>
                </a:highlight>
              </a:rPr>
              <a:t>SRV</a:t>
            </a:r>
            <a:r>
              <a:rPr lang="en" sz="1400">
                <a:solidFill>
                  <a:schemeClr val="dk1"/>
                </a:solidFill>
                <a:highlight>
                  <a:schemeClr val="lt1"/>
                </a:highlight>
              </a:rPr>
              <a:t>:</a:t>
            </a:r>
            <a:endParaRPr sz="1400">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Is tailored to the HTTP protocol, and crucially has been adopted by the web community (which has in the past been opposed to any proposed use of SRV for name redirection).</a:t>
            </a:r>
            <a:endParaRPr>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Supports a more flexible record name format that allows deployment of wildcards.</a:t>
            </a:r>
            <a:endParaRPr>
              <a:solidFill>
                <a:schemeClr val="dk1"/>
              </a:solidFill>
              <a:highlight>
                <a:schemeClr val="lt1"/>
              </a:highlight>
            </a:endParaRPr>
          </a:p>
          <a:p>
            <a:pPr marL="914400" lvl="0" indent="-317500" algn="l" rtl="0">
              <a:spcBef>
                <a:spcPts val="0"/>
              </a:spcBef>
              <a:spcAft>
                <a:spcPts val="0"/>
              </a:spcAft>
              <a:buSzPts val="1400"/>
              <a:buChar char="●"/>
            </a:pPr>
            <a:r>
              <a:rPr lang="en" sz="1400">
                <a:solidFill>
                  <a:schemeClr val="dk1"/>
                </a:solidFill>
                <a:highlight>
                  <a:schemeClr val="lt1"/>
                </a:highlight>
              </a:rPr>
              <a:t>Supports an extensible parameter framework that provides indication of other capabilities:</a:t>
            </a:r>
            <a:endParaRPr sz="1400">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Supported protocols (ALPN etc)</a:t>
            </a:r>
            <a:endParaRPr>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IP address hints</a:t>
            </a:r>
            <a:endParaRPr>
              <a:solidFill>
                <a:schemeClr val="dk1"/>
              </a:solidFill>
              <a:highlight>
                <a:schemeClr val="lt1"/>
              </a:highlight>
            </a:endParaRPr>
          </a:p>
          <a:p>
            <a:pPr marL="1371600" lvl="1" indent="-317500" algn="l" rtl="0">
              <a:spcBef>
                <a:spcPts val="0"/>
              </a:spcBef>
              <a:spcAft>
                <a:spcPts val="0"/>
              </a:spcAft>
              <a:buSzPts val="1400"/>
              <a:buChar char="○"/>
            </a:pPr>
            <a:r>
              <a:rPr lang="en">
                <a:solidFill>
                  <a:schemeClr val="dk1"/>
                </a:solidFill>
                <a:highlight>
                  <a:schemeClr val="lt1"/>
                </a:highlight>
              </a:rPr>
              <a:t>Cryptographic parameters to enable use of TLS Encrypted Client Hello</a:t>
            </a:r>
            <a:endParaRPr>
              <a:solidFill>
                <a:schemeClr val="dk1"/>
              </a:solidFill>
              <a:highlight>
                <a:schemeClr val="lt1"/>
              </a:highlight>
            </a:endParaRPr>
          </a:p>
          <a:p>
            <a:pPr marL="596900" lvl="0" indent="-165100" algn="l" rtl="0">
              <a:lnSpc>
                <a:spcPct val="100000"/>
              </a:lnSpc>
              <a:spcBef>
                <a:spcPts val="1200"/>
              </a:spcBef>
              <a:spcAft>
                <a:spcPts val="0"/>
              </a:spcAft>
              <a:buNone/>
            </a:pPr>
            <a:endParaRPr sz="1200">
              <a:solidFill>
                <a:srgbClr val="434343"/>
              </a:solidFill>
            </a:endParaRPr>
          </a:p>
          <a:p>
            <a:pPr marL="596900" lvl="0" indent="-165100" algn="l" rtl="0">
              <a:lnSpc>
                <a:spcPct val="100000"/>
              </a:lnSpc>
              <a:spcBef>
                <a:spcPts val="0"/>
              </a:spcBef>
              <a:spcAft>
                <a:spcPts val="0"/>
              </a:spcAft>
              <a:buNone/>
            </a:pPr>
            <a:endParaRPr sz="1200">
              <a:solidFill>
                <a:srgbClr val="434343"/>
              </a:solidFill>
            </a:endParaRPr>
          </a:p>
          <a:p>
            <a:pPr marL="0" lvl="0" indent="0" algn="l" rtl="0">
              <a:lnSpc>
                <a:spcPct val="100000"/>
              </a:lnSpc>
              <a:spcBef>
                <a:spcPts val="0"/>
              </a:spcBef>
              <a:spcAft>
                <a:spcPts val="0"/>
              </a:spcAft>
              <a:buNone/>
            </a:pPr>
            <a:endParaRPr sz="1200">
              <a:solidFill>
                <a:srgbClr val="434343"/>
              </a:solidFill>
            </a:endParaRPr>
          </a:p>
        </p:txBody>
      </p:sp>
      <p:sp>
        <p:nvSpPr>
          <p:cNvPr id="70" name="Google Shape;70;p15"/>
          <p:cNvSpPr/>
          <p:nvPr/>
        </p:nvSpPr>
        <p:spPr>
          <a:xfrm>
            <a:off x="990400" y="2069337"/>
            <a:ext cx="7341300" cy="473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Calibri"/>
                <a:ea typeface="Calibri"/>
                <a:cs typeface="Calibri"/>
                <a:sym typeface="Calibri"/>
              </a:rPr>
              <a:t>example.com.  300  IN  HTTPS  0  anotherdomain.com</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example.com.  300  IN  HTTPS  1  .     alpn=h3     ech={version,...,public_name=</a:t>
            </a:r>
            <a:r>
              <a:rPr lang="en" sz="1300">
                <a:solidFill>
                  <a:schemeClr val="accent1"/>
                </a:solidFill>
                <a:latin typeface="Calibri"/>
                <a:ea typeface="Calibri"/>
                <a:cs typeface="Calibri"/>
                <a:sym typeface="Calibri"/>
              </a:rPr>
              <a:t>public.com</a:t>
            </a:r>
            <a:r>
              <a:rPr lang="en" sz="1300">
                <a:latin typeface="Calibri"/>
                <a:ea typeface="Calibri"/>
                <a:cs typeface="Calibri"/>
                <a:sym typeface="Calibri"/>
              </a:rPr>
              <a:t>,…,Keyconfig,…}</a:t>
            </a:r>
            <a:endParaRPr sz="1300">
              <a:latin typeface="Calibri"/>
              <a:ea typeface="Calibri"/>
              <a:cs typeface="Calibri"/>
              <a:sym typeface="Calibri"/>
            </a:endParaRPr>
          </a:p>
        </p:txBody>
      </p:sp>
      <p:sp>
        <p:nvSpPr>
          <p:cNvPr id="71" name="Google Shape;71;p15"/>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a:t>
            </a:fld>
            <a:endParaRPr/>
          </a:p>
        </p:txBody>
      </p:sp>
      <p:sp>
        <p:nvSpPr>
          <p:cNvPr id="72" name="Google Shape;72;p15"/>
          <p:cNvSpPr/>
          <p:nvPr/>
        </p:nvSpPr>
        <p:spPr>
          <a:xfrm flipH="1">
            <a:off x="289650" y="143000"/>
            <a:ext cx="1708200" cy="224700"/>
          </a:xfrm>
          <a:prstGeom prst="round1Rect">
            <a:avLst>
              <a:gd name="adj" fmla="val 50000"/>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Background</a:t>
            </a:r>
            <a:endParaRPr sz="1200" b="1">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3"/>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366" name="Google Shape;366;p33"/>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Split Mode ECH</a:t>
            </a:r>
            <a:endParaRPr sz="2400">
              <a:latin typeface="Arial"/>
              <a:ea typeface="Arial"/>
              <a:cs typeface="Arial"/>
              <a:sym typeface="Arial"/>
            </a:endParaRPr>
          </a:p>
        </p:txBody>
      </p:sp>
      <p:pic>
        <p:nvPicPr>
          <p:cNvPr id="367" name="Google Shape;367;p33"/>
          <p:cNvPicPr preferRelativeResize="0"/>
          <p:nvPr/>
        </p:nvPicPr>
        <p:blipFill>
          <a:blip r:embed="rId3">
            <a:alphaModFix/>
          </a:blip>
          <a:stretch>
            <a:fillRect/>
          </a:stretch>
        </p:blipFill>
        <p:spPr>
          <a:xfrm>
            <a:off x="4589875" y="1224682"/>
            <a:ext cx="726225" cy="726211"/>
          </a:xfrm>
          <a:prstGeom prst="rect">
            <a:avLst/>
          </a:prstGeom>
          <a:noFill/>
          <a:ln>
            <a:noFill/>
          </a:ln>
        </p:spPr>
      </p:pic>
      <p:sp>
        <p:nvSpPr>
          <p:cNvPr id="368" name="Google Shape;368;p33"/>
          <p:cNvSpPr txBox="1"/>
          <p:nvPr/>
        </p:nvSpPr>
        <p:spPr>
          <a:xfrm>
            <a:off x="5361875" y="994650"/>
            <a:ext cx="2387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Q: A/AAAA/HTTPS of </a:t>
            </a:r>
            <a:r>
              <a:rPr lang="en" sz="1300" b="1">
                <a:solidFill>
                  <a:srgbClr val="4A86E8"/>
                </a:solidFill>
              </a:rPr>
              <a:t>private-example-ech.com</a:t>
            </a:r>
            <a:endParaRPr sz="1300" b="1">
              <a:solidFill>
                <a:srgbClr val="4A86E8"/>
              </a:solidFill>
            </a:endParaRPr>
          </a:p>
        </p:txBody>
      </p:sp>
      <p:sp>
        <p:nvSpPr>
          <p:cNvPr id="369" name="Google Shape;369;p33"/>
          <p:cNvSpPr txBox="1"/>
          <p:nvPr/>
        </p:nvSpPr>
        <p:spPr>
          <a:xfrm>
            <a:off x="5256400" y="1660475"/>
            <a:ext cx="41211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R:</a:t>
            </a:r>
            <a:r>
              <a:rPr lang="en" sz="1300" b="1">
                <a:solidFill>
                  <a:srgbClr val="4A86E8"/>
                </a:solidFill>
              </a:rPr>
              <a:t>private-example-ech.com</a:t>
            </a:r>
            <a:endParaRPr sz="1300" b="1">
              <a:solidFill>
                <a:srgbClr val="4A86E8"/>
              </a:solidFill>
            </a:endParaRPr>
          </a:p>
          <a:p>
            <a:pPr marL="0" lvl="0" indent="0" algn="l" rtl="0">
              <a:spcBef>
                <a:spcPts val="0"/>
              </a:spcBef>
              <a:spcAft>
                <a:spcPts val="0"/>
              </a:spcAft>
              <a:buNone/>
            </a:pPr>
            <a:r>
              <a:rPr lang="en" sz="1300">
                <a:solidFill>
                  <a:schemeClr val="dk1"/>
                </a:solidFill>
              </a:rPr>
              <a:t>HTTPS:ech={...,</a:t>
            </a:r>
            <a:r>
              <a:rPr lang="en" sz="1300" b="1">
                <a:solidFill>
                  <a:srgbClr val="B02B20"/>
                </a:solidFill>
              </a:rPr>
              <a:t>public-example-ech.com</a:t>
            </a:r>
            <a:r>
              <a:rPr lang="en" sz="1300">
                <a:solidFill>
                  <a:schemeClr val="dk1"/>
                </a:solidFill>
              </a:rPr>
              <a:t>,....} </a:t>
            </a:r>
            <a:br>
              <a:rPr lang="en" sz="1300">
                <a:solidFill>
                  <a:schemeClr val="dk1"/>
                </a:solidFill>
              </a:rPr>
            </a:br>
            <a:r>
              <a:rPr lang="en" sz="1300">
                <a:solidFill>
                  <a:schemeClr val="dk1"/>
                </a:solidFill>
              </a:rPr>
              <a:t>A: </a:t>
            </a:r>
            <a:r>
              <a:rPr lang="en" sz="1300" b="1">
                <a:solidFill>
                  <a:srgbClr val="B02B20"/>
                </a:solidFill>
              </a:rPr>
              <a:t>1.2.3.4</a:t>
            </a:r>
            <a:endParaRPr sz="1300" b="1">
              <a:solidFill>
                <a:srgbClr val="B02B20"/>
              </a:solidFill>
            </a:endParaRPr>
          </a:p>
        </p:txBody>
      </p:sp>
      <p:sp>
        <p:nvSpPr>
          <p:cNvPr id="370" name="Google Shape;370;p33"/>
          <p:cNvSpPr txBox="1"/>
          <p:nvPr/>
        </p:nvSpPr>
        <p:spPr>
          <a:xfrm>
            <a:off x="7557125" y="733275"/>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DNS Resolver</a:t>
            </a:r>
            <a:endParaRPr>
              <a:solidFill>
                <a:schemeClr val="dk1"/>
              </a:solidFill>
            </a:endParaRPr>
          </a:p>
        </p:txBody>
      </p:sp>
      <p:cxnSp>
        <p:nvCxnSpPr>
          <p:cNvPr id="371" name="Google Shape;371;p33"/>
          <p:cNvCxnSpPr/>
          <p:nvPr/>
        </p:nvCxnSpPr>
        <p:spPr>
          <a:xfrm>
            <a:off x="5407628" y="1514275"/>
            <a:ext cx="2296200" cy="0"/>
          </a:xfrm>
          <a:prstGeom prst="straightConnector1">
            <a:avLst/>
          </a:prstGeom>
          <a:noFill/>
          <a:ln w="19050" cap="flat" cmpd="sng">
            <a:solidFill>
              <a:schemeClr val="dk2"/>
            </a:solidFill>
            <a:prstDash val="solid"/>
            <a:round/>
            <a:headEnd type="none" w="med" len="med"/>
            <a:tailEnd type="triangle" w="med" len="med"/>
          </a:ln>
        </p:spPr>
      </p:cxnSp>
      <p:cxnSp>
        <p:nvCxnSpPr>
          <p:cNvPr id="372" name="Google Shape;372;p33"/>
          <p:cNvCxnSpPr/>
          <p:nvPr/>
        </p:nvCxnSpPr>
        <p:spPr>
          <a:xfrm rot="10800000">
            <a:off x="5369886" y="1702625"/>
            <a:ext cx="2296200" cy="0"/>
          </a:xfrm>
          <a:prstGeom prst="straightConnector1">
            <a:avLst/>
          </a:prstGeom>
          <a:noFill/>
          <a:ln w="19050" cap="flat" cmpd="sng">
            <a:solidFill>
              <a:schemeClr val="dk2"/>
            </a:solidFill>
            <a:prstDash val="solid"/>
            <a:round/>
            <a:headEnd type="none" w="med" len="med"/>
            <a:tailEnd type="triangle" w="med" len="med"/>
          </a:ln>
        </p:spPr>
      </p:cxnSp>
      <p:sp>
        <p:nvSpPr>
          <p:cNvPr id="373" name="Google Shape;373;p33"/>
          <p:cNvSpPr txBox="1"/>
          <p:nvPr/>
        </p:nvSpPr>
        <p:spPr>
          <a:xfrm>
            <a:off x="378100" y="2239175"/>
            <a:ext cx="44145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Client facing:</a:t>
            </a:r>
            <a:r>
              <a:rPr lang="en" b="1">
                <a:solidFill>
                  <a:srgbClr val="B02B20"/>
                </a:solidFill>
              </a:rPr>
              <a:t> </a:t>
            </a:r>
            <a:r>
              <a:rPr lang="en">
                <a:solidFill>
                  <a:srgbClr val="B02B20"/>
                </a:solidFill>
              </a:rPr>
              <a:t>public-example-ech.com    at   1.2.3.4</a:t>
            </a:r>
            <a:endParaRPr>
              <a:solidFill>
                <a:srgbClr val="B02B20"/>
              </a:solidFill>
            </a:endParaRPr>
          </a:p>
          <a:p>
            <a:pPr marL="0" lvl="0" indent="0" algn="l" rtl="0">
              <a:spcBef>
                <a:spcPts val="0"/>
              </a:spcBef>
              <a:spcAft>
                <a:spcPts val="0"/>
              </a:spcAft>
              <a:buNone/>
            </a:pPr>
            <a:r>
              <a:rPr lang="en" b="1">
                <a:solidFill>
                  <a:schemeClr val="dk1"/>
                </a:solidFill>
              </a:rPr>
              <a:t>Back end: </a:t>
            </a:r>
            <a:r>
              <a:rPr lang="en">
                <a:solidFill>
                  <a:srgbClr val="4A86E8"/>
                </a:solidFill>
              </a:rPr>
              <a:t>private-example-ech.com   at   2.2.3.4</a:t>
            </a:r>
            <a:endParaRPr>
              <a:solidFill>
                <a:srgbClr val="4A86E8"/>
              </a:solidFill>
            </a:endParaRPr>
          </a:p>
          <a:p>
            <a:pPr marL="0" lvl="0" indent="0" algn="l" rtl="0">
              <a:spcBef>
                <a:spcPts val="0"/>
              </a:spcBef>
              <a:spcAft>
                <a:spcPts val="0"/>
              </a:spcAft>
              <a:buClr>
                <a:schemeClr val="dk1"/>
              </a:buClr>
              <a:buSzPts val="1100"/>
              <a:buFont typeface="Arial"/>
              <a:buNone/>
            </a:pPr>
            <a:endParaRPr b="1">
              <a:solidFill>
                <a:srgbClr val="B02B20"/>
              </a:solidFill>
            </a:endParaRPr>
          </a:p>
          <a:p>
            <a:pPr marL="0" lvl="0" indent="0" algn="l" rtl="0">
              <a:spcBef>
                <a:spcPts val="0"/>
              </a:spcBef>
              <a:spcAft>
                <a:spcPts val="0"/>
              </a:spcAft>
              <a:buClr>
                <a:schemeClr val="dk1"/>
              </a:buClr>
              <a:buSzPts val="1100"/>
              <a:buFont typeface="Arial"/>
              <a:buNone/>
            </a:pPr>
            <a:r>
              <a:rPr lang="en" b="1">
                <a:solidFill>
                  <a:schemeClr val="dk1"/>
                </a:solidFill>
              </a:rPr>
              <a:t>Zone Config for </a:t>
            </a:r>
            <a:r>
              <a:rPr lang="en" b="1">
                <a:solidFill>
                  <a:srgbClr val="4A86E8"/>
                </a:solidFill>
              </a:rPr>
              <a:t>private-example-ech.com</a:t>
            </a:r>
            <a:r>
              <a:rPr lang="en" b="1">
                <a:solidFill>
                  <a:schemeClr val="dk1"/>
                </a:solidFill>
              </a:rPr>
              <a:t>:</a:t>
            </a:r>
            <a:endParaRPr b="1">
              <a:solidFill>
                <a:srgbClr val="4A86E8"/>
              </a:solidFill>
            </a:endParaRPr>
          </a:p>
          <a:p>
            <a:pPr marL="0" lvl="0" indent="0" algn="l" rtl="0">
              <a:spcBef>
                <a:spcPts val="0"/>
              </a:spcBef>
              <a:spcAft>
                <a:spcPts val="0"/>
              </a:spcAft>
              <a:buNone/>
            </a:pPr>
            <a:r>
              <a:rPr lang="en">
                <a:solidFill>
                  <a:schemeClr val="dk1"/>
                </a:solidFill>
              </a:rPr>
              <a:t>HTTPS: …. ech={...,</a:t>
            </a:r>
            <a:r>
              <a:rPr lang="en" b="1">
                <a:solidFill>
                  <a:srgbClr val="B02B20"/>
                </a:solidFill>
              </a:rPr>
              <a:t>public-example-ech.com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a:t>
            </a:r>
            <a:r>
              <a:rPr lang="en" b="1">
                <a:solidFill>
                  <a:srgbClr val="B02B20"/>
                </a:solidFill>
              </a:rPr>
              <a:t>1.2.3.4</a:t>
            </a:r>
            <a:endParaRPr>
              <a:solidFill>
                <a:srgbClr val="B02B20"/>
              </a:solidFill>
            </a:endParaRPr>
          </a:p>
        </p:txBody>
      </p:sp>
      <p:pic>
        <p:nvPicPr>
          <p:cNvPr id="374" name="Google Shape;374;p33"/>
          <p:cNvPicPr preferRelativeResize="0"/>
          <p:nvPr/>
        </p:nvPicPr>
        <p:blipFill>
          <a:blip r:embed="rId4">
            <a:alphaModFix/>
          </a:blip>
          <a:stretch>
            <a:fillRect/>
          </a:stretch>
        </p:blipFill>
        <p:spPr>
          <a:xfrm>
            <a:off x="7795351" y="2899165"/>
            <a:ext cx="888250" cy="888250"/>
          </a:xfrm>
          <a:prstGeom prst="rect">
            <a:avLst/>
          </a:prstGeom>
          <a:noFill/>
          <a:ln>
            <a:noFill/>
          </a:ln>
        </p:spPr>
      </p:pic>
      <p:cxnSp>
        <p:nvCxnSpPr>
          <p:cNvPr id="375" name="Google Shape;375;p33"/>
          <p:cNvCxnSpPr/>
          <p:nvPr/>
        </p:nvCxnSpPr>
        <p:spPr>
          <a:xfrm>
            <a:off x="4955075" y="2048300"/>
            <a:ext cx="0" cy="2698800"/>
          </a:xfrm>
          <a:prstGeom prst="straightConnector1">
            <a:avLst/>
          </a:prstGeom>
          <a:noFill/>
          <a:ln w="38100" cap="flat" cmpd="sng">
            <a:solidFill>
              <a:schemeClr val="dk2"/>
            </a:solidFill>
            <a:prstDash val="solid"/>
            <a:round/>
            <a:headEnd type="none" w="med" len="med"/>
            <a:tailEnd type="none" w="med" len="med"/>
          </a:ln>
        </p:spPr>
      </p:cxnSp>
      <p:sp>
        <p:nvSpPr>
          <p:cNvPr id="376" name="Google Shape;376;p33"/>
          <p:cNvSpPr txBox="1"/>
          <p:nvPr/>
        </p:nvSpPr>
        <p:spPr>
          <a:xfrm>
            <a:off x="7469225" y="2687413"/>
            <a:ext cx="1540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Server at </a:t>
            </a:r>
            <a:r>
              <a:rPr lang="en" b="1">
                <a:solidFill>
                  <a:srgbClr val="B02B20"/>
                </a:solidFill>
              </a:rPr>
              <a:t>1.2.3.4</a:t>
            </a:r>
            <a:endParaRPr b="1">
              <a:solidFill>
                <a:srgbClr val="B02B20"/>
              </a:solidFill>
            </a:endParaRPr>
          </a:p>
        </p:txBody>
      </p:sp>
      <p:grpSp>
        <p:nvGrpSpPr>
          <p:cNvPr id="377" name="Google Shape;377;p33"/>
          <p:cNvGrpSpPr/>
          <p:nvPr/>
        </p:nvGrpSpPr>
        <p:grpSpPr>
          <a:xfrm>
            <a:off x="415000" y="994650"/>
            <a:ext cx="4121100" cy="924375"/>
            <a:chOff x="197675" y="974050"/>
            <a:chExt cx="4121100" cy="924375"/>
          </a:xfrm>
        </p:grpSpPr>
        <p:pic>
          <p:nvPicPr>
            <p:cNvPr id="378" name="Google Shape;378;p33"/>
            <p:cNvPicPr preferRelativeResize="0"/>
            <p:nvPr/>
          </p:nvPicPr>
          <p:blipFill rotWithShape="1">
            <a:blip r:embed="rId5">
              <a:alphaModFix/>
            </a:blip>
            <a:srcRect l="33862" t="56543" b="10740"/>
            <a:stretch/>
          </p:blipFill>
          <p:spPr>
            <a:xfrm>
              <a:off x="197675" y="1279675"/>
              <a:ext cx="4121100" cy="618750"/>
            </a:xfrm>
            <a:prstGeom prst="rect">
              <a:avLst/>
            </a:prstGeom>
            <a:noFill/>
            <a:ln>
              <a:noFill/>
            </a:ln>
          </p:spPr>
        </p:pic>
        <p:sp>
          <p:nvSpPr>
            <p:cNvPr id="379" name="Google Shape;379;p33"/>
            <p:cNvSpPr txBox="1"/>
            <p:nvPr/>
          </p:nvSpPr>
          <p:spPr>
            <a:xfrm>
              <a:off x="1304325" y="9740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Split Mode Topology</a:t>
              </a:r>
              <a:endParaRPr>
                <a:solidFill>
                  <a:schemeClr val="dk1"/>
                </a:solidFill>
              </a:endParaRPr>
            </a:p>
          </p:txBody>
        </p:sp>
      </p:grpSp>
      <p:sp>
        <p:nvSpPr>
          <p:cNvPr id="380" name="Google Shape;380;p33"/>
          <p:cNvSpPr txBox="1"/>
          <p:nvPr/>
        </p:nvSpPr>
        <p:spPr>
          <a:xfrm>
            <a:off x="5099875" y="2569875"/>
            <a:ext cx="30216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ClientHello:</a:t>
            </a:r>
            <a:endParaRPr>
              <a:solidFill>
                <a:schemeClr val="dk1"/>
              </a:solidFill>
            </a:endParaRPr>
          </a:p>
          <a:p>
            <a:pPr marL="0" lvl="0" indent="0" algn="l" rtl="0">
              <a:spcBef>
                <a:spcPts val="0"/>
              </a:spcBef>
              <a:spcAft>
                <a:spcPts val="0"/>
              </a:spcAft>
              <a:buNone/>
            </a:pPr>
            <a:r>
              <a:rPr lang="en">
                <a:solidFill>
                  <a:schemeClr val="dk1"/>
                </a:solidFill>
              </a:rPr>
              <a:t>IP: </a:t>
            </a:r>
            <a:r>
              <a:rPr lang="en" b="1">
                <a:solidFill>
                  <a:srgbClr val="B02B20"/>
                </a:solidFill>
              </a:rPr>
              <a:t>1.2.3.4</a:t>
            </a:r>
            <a:endParaRPr b="1">
              <a:solidFill>
                <a:srgbClr val="B02B20"/>
              </a:solidFill>
            </a:endParaRPr>
          </a:p>
          <a:p>
            <a:pPr marL="0" lvl="0" indent="0" algn="l" rtl="0">
              <a:spcBef>
                <a:spcPts val="0"/>
              </a:spcBef>
              <a:spcAft>
                <a:spcPts val="0"/>
              </a:spcAft>
              <a:buNone/>
            </a:pPr>
            <a:r>
              <a:rPr lang="en">
                <a:solidFill>
                  <a:schemeClr val="dk1"/>
                </a:solidFill>
              </a:rPr>
              <a:t>Outer SNI: </a:t>
            </a:r>
            <a:r>
              <a:rPr lang="en" b="1">
                <a:solidFill>
                  <a:srgbClr val="B02B20"/>
                </a:solidFill>
              </a:rPr>
              <a:t>public-example-ech.com</a:t>
            </a:r>
            <a:endParaRPr>
              <a:solidFill>
                <a:schemeClr val="dk1"/>
              </a:solidFill>
            </a:endParaRPr>
          </a:p>
          <a:p>
            <a:pPr marL="0" lvl="0" indent="0" algn="l" rtl="0">
              <a:spcBef>
                <a:spcPts val="0"/>
              </a:spcBef>
              <a:spcAft>
                <a:spcPts val="0"/>
              </a:spcAft>
              <a:buNone/>
            </a:pPr>
            <a:r>
              <a:rPr lang="en">
                <a:solidFill>
                  <a:schemeClr val="dk1"/>
                </a:solidFill>
              </a:rPr>
              <a:t>Inner SNI (encrypted):</a:t>
            </a:r>
            <a:endParaRPr>
              <a:solidFill>
                <a:schemeClr val="dk1"/>
              </a:solidFill>
            </a:endParaRPr>
          </a:p>
          <a:p>
            <a:pPr marL="0" lvl="0" indent="0" algn="l" rtl="0">
              <a:spcBef>
                <a:spcPts val="0"/>
              </a:spcBef>
              <a:spcAft>
                <a:spcPts val="0"/>
              </a:spcAft>
              <a:buNone/>
            </a:pPr>
            <a:r>
              <a:rPr lang="en" b="1">
                <a:solidFill>
                  <a:srgbClr val="4A86E8"/>
                </a:solidFill>
              </a:rPr>
              <a:t>private-example-ech.com</a:t>
            </a:r>
            <a:endParaRPr b="1">
              <a:solidFill>
                <a:srgbClr val="4A86E8"/>
              </a:solidFill>
            </a:endParaRPr>
          </a:p>
        </p:txBody>
      </p:sp>
      <p:cxnSp>
        <p:nvCxnSpPr>
          <p:cNvPr id="381" name="Google Shape;381;p33"/>
          <p:cNvCxnSpPr/>
          <p:nvPr/>
        </p:nvCxnSpPr>
        <p:spPr>
          <a:xfrm rot="10800000" flipH="1">
            <a:off x="4976525" y="3301425"/>
            <a:ext cx="2634900" cy="14400"/>
          </a:xfrm>
          <a:prstGeom prst="straightConnector1">
            <a:avLst/>
          </a:prstGeom>
          <a:noFill/>
          <a:ln w="19050" cap="flat" cmpd="sng">
            <a:solidFill>
              <a:schemeClr val="dk2"/>
            </a:solidFill>
            <a:prstDash val="solid"/>
            <a:round/>
            <a:headEnd type="none" w="med" len="med"/>
            <a:tailEnd type="triangle" w="med" len="med"/>
          </a:ln>
        </p:spPr>
      </p:cxnSp>
      <p:sp>
        <p:nvSpPr>
          <p:cNvPr id="382" name="Google Shape;382;p33"/>
          <p:cNvSpPr txBox="1"/>
          <p:nvPr/>
        </p:nvSpPr>
        <p:spPr>
          <a:xfrm>
            <a:off x="1297425" y="3439763"/>
            <a:ext cx="2715300" cy="384900"/>
          </a:xfrm>
          <a:prstGeom prst="rect">
            <a:avLst/>
          </a:prstGeom>
          <a:solidFill>
            <a:schemeClr val="lt1"/>
          </a:solidFill>
          <a:ln w="19050" cap="flat" cmpd="sng">
            <a:solidFill>
              <a:srgbClr val="B02B2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rgbClr val="B02B20"/>
                </a:solidFill>
              </a:rPr>
              <a:t>&lt; Point to client-facing server.</a:t>
            </a:r>
            <a:endParaRPr sz="1300" b="1">
              <a:solidFill>
                <a:srgbClr val="B02B20"/>
              </a:solidFill>
            </a:endParaRPr>
          </a:p>
        </p:txBody>
      </p:sp>
      <p:sp>
        <p:nvSpPr>
          <p:cNvPr id="383" name="Google Shape;383;p33"/>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384" name="Google Shape;384;p33"/>
          <p:cNvPicPr preferRelativeResize="0"/>
          <p:nvPr/>
        </p:nvPicPr>
        <p:blipFill>
          <a:blip r:embed="rId4">
            <a:alphaModFix/>
          </a:blip>
          <a:stretch>
            <a:fillRect/>
          </a:stretch>
        </p:blipFill>
        <p:spPr>
          <a:xfrm>
            <a:off x="7795351" y="1143653"/>
            <a:ext cx="888250" cy="888250"/>
          </a:xfrm>
          <a:prstGeom prst="rect">
            <a:avLst/>
          </a:prstGeom>
          <a:noFill/>
          <a:ln>
            <a:noFill/>
          </a:ln>
        </p:spPr>
      </p:pic>
      <p:sp>
        <p:nvSpPr>
          <p:cNvPr id="385" name="Google Shape;385;p33"/>
          <p:cNvSpPr txBox="1"/>
          <p:nvPr/>
        </p:nvSpPr>
        <p:spPr>
          <a:xfrm>
            <a:off x="6286650" y="4585350"/>
            <a:ext cx="15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Server at </a:t>
            </a:r>
            <a:r>
              <a:rPr lang="en" b="1">
                <a:solidFill>
                  <a:srgbClr val="4A86E8"/>
                </a:solidFill>
              </a:rPr>
              <a:t>2.2.3.4</a:t>
            </a:r>
            <a:endParaRPr b="1">
              <a:solidFill>
                <a:srgbClr val="4A86E8"/>
              </a:solidFill>
            </a:endParaRPr>
          </a:p>
        </p:txBody>
      </p:sp>
      <p:pic>
        <p:nvPicPr>
          <p:cNvPr id="386" name="Google Shape;386;p33"/>
          <p:cNvPicPr preferRelativeResize="0"/>
          <p:nvPr/>
        </p:nvPicPr>
        <p:blipFill>
          <a:blip r:embed="rId4">
            <a:alphaModFix/>
          </a:blip>
          <a:stretch>
            <a:fillRect/>
          </a:stretch>
        </p:blipFill>
        <p:spPr>
          <a:xfrm>
            <a:off x="7799551" y="4217728"/>
            <a:ext cx="888250" cy="888250"/>
          </a:xfrm>
          <a:prstGeom prst="rect">
            <a:avLst/>
          </a:prstGeom>
          <a:noFill/>
          <a:ln>
            <a:noFill/>
          </a:ln>
        </p:spPr>
      </p:pic>
      <p:cxnSp>
        <p:nvCxnSpPr>
          <p:cNvPr id="387" name="Google Shape;387;p33"/>
          <p:cNvCxnSpPr>
            <a:endCxn id="386" idx="0"/>
          </p:cNvCxnSpPr>
          <p:nvPr/>
        </p:nvCxnSpPr>
        <p:spPr>
          <a:xfrm>
            <a:off x="8238276" y="3790528"/>
            <a:ext cx="5400" cy="427200"/>
          </a:xfrm>
          <a:prstGeom prst="straightConnector1">
            <a:avLst/>
          </a:prstGeom>
          <a:noFill/>
          <a:ln w="19050" cap="flat" cmpd="sng">
            <a:solidFill>
              <a:schemeClr val="dk2"/>
            </a:solidFill>
            <a:prstDash val="solid"/>
            <a:round/>
            <a:headEnd type="triangl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4"/>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21</a:t>
            </a:fld>
            <a:endParaRPr/>
          </a:p>
        </p:txBody>
      </p:sp>
      <p:sp>
        <p:nvSpPr>
          <p:cNvPr id="394" name="Google Shape;394;p34"/>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Split Mode ECH</a:t>
            </a:r>
            <a:r>
              <a:rPr lang="en" sz="2400"/>
              <a:t>: </a:t>
            </a:r>
            <a:r>
              <a:rPr lang="en" sz="2400">
                <a:latin typeface="Arial"/>
                <a:ea typeface="Arial"/>
                <a:cs typeface="Arial"/>
                <a:sym typeface="Arial"/>
              </a:rPr>
              <a:t>Misconfiguration</a:t>
            </a:r>
            <a:endParaRPr sz="2400">
              <a:latin typeface="Arial"/>
              <a:ea typeface="Arial"/>
              <a:cs typeface="Arial"/>
              <a:sym typeface="Arial"/>
            </a:endParaRPr>
          </a:p>
        </p:txBody>
      </p:sp>
      <p:pic>
        <p:nvPicPr>
          <p:cNvPr id="395" name="Google Shape;395;p34"/>
          <p:cNvPicPr preferRelativeResize="0"/>
          <p:nvPr/>
        </p:nvPicPr>
        <p:blipFill>
          <a:blip r:embed="rId3">
            <a:alphaModFix/>
          </a:blip>
          <a:stretch>
            <a:fillRect/>
          </a:stretch>
        </p:blipFill>
        <p:spPr>
          <a:xfrm>
            <a:off x="4589875" y="1224682"/>
            <a:ext cx="726225" cy="726211"/>
          </a:xfrm>
          <a:prstGeom prst="rect">
            <a:avLst/>
          </a:prstGeom>
          <a:noFill/>
          <a:ln>
            <a:noFill/>
          </a:ln>
        </p:spPr>
      </p:pic>
      <p:sp>
        <p:nvSpPr>
          <p:cNvPr id="396" name="Google Shape;396;p34"/>
          <p:cNvSpPr txBox="1"/>
          <p:nvPr/>
        </p:nvSpPr>
        <p:spPr>
          <a:xfrm>
            <a:off x="5361875" y="994650"/>
            <a:ext cx="2387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Q: A/AAAA/HTTPS of </a:t>
            </a:r>
            <a:r>
              <a:rPr lang="en" sz="1300" b="1">
                <a:solidFill>
                  <a:srgbClr val="4A86E8"/>
                </a:solidFill>
              </a:rPr>
              <a:t>private-example-ech.com</a:t>
            </a:r>
            <a:endParaRPr sz="1300" b="1">
              <a:solidFill>
                <a:srgbClr val="4A86E8"/>
              </a:solidFill>
            </a:endParaRPr>
          </a:p>
        </p:txBody>
      </p:sp>
      <p:sp>
        <p:nvSpPr>
          <p:cNvPr id="397" name="Google Shape;397;p34"/>
          <p:cNvSpPr txBox="1"/>
          <p:nvPr/>
        </p:nvSpPr>
        <p:spPr>
          <a:xfrm>
            <a:off x="5256450" y="1664238"/>
            <a:ext cx="37206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R:</a:t>
            </a:r>
            <a:r>
              <a:rPr lang="en" sz="1300" b="1">
                <a:solidFill>
                  <a:srgbClr val="4A86E8"/>
                </a:solidFill>
              </a:rPr>
              <a:t>private-example-ech.com</a:t>
            </a:r>
            <a:endParaRPr sz="1300" b="1">
              <a:solidFill>
                <a:srgbClr val="4A86E8"/>
              </a:solidFill>
            </a:endParaRPr>
          </a:p>
          <a:p>
            <a:pPr marL="0" lvl="0" indent="0" algn="l" rtl="0">
              <a:spcBef>
                <a:spcPts val="0"/>
              </a:spcBef>
              <a:spcAft>
                <a:spcPts val="0"/>
              </a:spcAft>
              <a:buNone/>
            </a:pPr>
            <a:r>
              <a:rPr lang="en" sz="1300">
                <a:solidFill>
                  <a:schemeClr val="dk1"/>
                </a:solidFill>
              </a:rPr>
              <a:t>HTTPS:ech={...,</a:t>
            </a:r>
            <a:r>
              <a:rPr lang="en" sz="1300" b="1">
                <a:solidFill>
                  <a:srgbClr val="B02B20"/>
                </a:solidFill>
              </a:rPr>
              <a:t>public-example-ech.com</a:t>
            </a:r>
            <a:r>
              <a:rPr lang="en" sz="1300">
                <a:solidFill>
                  <a:schemeClr val="dk1"/>
                </a:solidFill>
              </a:rPr>
              <a:t>,....} </a:t>
            </a:r>
            <a:br>
              <a:rPr lang="en" sz="1300">
                <a:solidFill>
                  <a:schemeClr val="dk1"/>
                </a:solidFill>
              </a:rPr>
            </a:br>
            <a:r>
              <a:rPr lang="en" sz="1300">
                <a:solidFill>
                  <a:schemeClr val="dk1"/>
                </a:solidFill>
              </a:rPr>
              <a:t>A: </a:t>
            </a:r>
            <a:r>
              <a:rPr lang="en" sz="1300" b="1">
                <a:solidFill>
                  <a:srgbClr val="4A86E8"/>
                </a:solidFill>
              </a:rPr>
              <a:t>2.2.3.4</a:t>
            </a:r>
            <a:endParaRPr sz="1300" b="1">
              <a:solidFill>
                <a:srgbClr val="B02B20"/>
              </a:solidFill>
            </a:endParaRPr>
          </a:p>
        </p:txBody>
      </p:sp>
      <p:sp>
        <p:nvSpPr>
          <p:cNvPr id="398" name="Google Shape;398;p34"/>
          <p:cNvSpPr txBox="1"/>
          <p:nvPr/>
        </p:nvSpPr>
        <p:spPr>
          <a:xfrm>
            <a:off x="7557125" y="733275"/>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DNS Resolver</a:t>
            </a:r>
            <a:endParaRPr>
              <a:solidFill>
                <a:schemeClr val="dk1"/>
              </a:solidFill>
            </a:endParaRPr>
          </a:p>
        </p:txBody>
      </p:sp>
      <p:cxnSp>
        <p:nvCxnSpPr>
          <p:cNvPr id="399" name="Google Shape;399;p34"/>
          <p:cNvCxnSpPr/>
          <p:nvPr/>
        </p:nvCxnSpPr>
        <p:spPr>
          <a:xfrm>
            <a:off x="5407628" y="1514275"/>
            <a:ext cx="2296200" cy="0"/>
          </a:xfrm>
          <a:prstGeom prst="straightConnector1">
            <a:avLst/>
          </a:prstGeom>
          <a:noFill/>
          <a:ln w="19050" cap="flat" cmpd="sng">
            <a:solidFill>
              <a:schemeClr val="dk2"/>
            </a:solidFill>
            <a:prstDash val="solid"/>
            <a:round/>
            <a:headEnd type="none" w="med" len="med"/>
            <a:tailEnd type="triangle" w="med" len="med"/>
          </a:ln>
        </p:spPr>
      </p:cxnSp>
      <p:cxnSp>
        <p:nvCxnSpPr>
          <p:cNvPr id="400" name="Google Shape;400;p34"/>
          <p:cNvCxnSpPr/>
          <p:nvPr/>
        </p:nvCxnSpPr>
        <p:spPr>
          <a:xfrm rot="10800000">
            <a:off x="5369886" y="1702625"/>
            <a:ext cx="2296200" cy="0"/>
          </a:xfrm>
          <a:prstGeom prst="straightConnector1">
            <a:avLst/>
          </a:prstGeom>
          <a:noFill/>
          <a:ln w="19050" cap="flat" cmpd="sng">
            <a:solidFill>
              <a:schemeClr val="dk2"/>
            </a:solidFill>
            <a:prstDash val="solid"/>
            <a:round/>
            <a:headEnd type="none" w="med" len="med"/>
            <a:tailEnd type="triangle" w="med" len="med"/>
          </a:ln>
        </p:spPr>
      </p:cxnSp>
      <p:sp>
        <p:nvSpPr>
          <p:cNvPr id="401" name="Google Shape;401;p34"/>
          <p:cNvSpPr txBox="1"/>
          <p:nvPr/>
        </p:nvSpPr>
        <p:spPr>
          <a:xfrm>
            <a:off x="377450" y="2239175"/>
            <a:ext cx="4385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Client facing:</a:t>
            </a:r>
            <a:r>
              <a:rPr lang="en" b="1">
                <a:solidFill>
                  <a:srgbClr val="B02B20"/>
                </a:solidFill>
              </a:rPr>
              <a:t> </a:t>
            </a:r>
            <a:r>
              <a:rPr lang="en">
                <a:solidFill>
                  <a:srgbClr val="B02B20"/>
                </a:solidFill>
              </a:rPr>
              <a:t>public-example-ech.com    at   1.2.3.4</a:t>
            </a:r>
            <a:endParaRPr>
              <a:solidFill>
                <a:srgbClr val="B02B20"/>
              </a:solidFill>
            </a:endParaRPr>
          </a:p>
          <a:p>
            <a:pPr marL="0" lvl="0" indent="0" algn="l" rtl="0">
              <a:spcBef>
                <a:spcPts val="0"/>
              </a:spcBef>
              <a:spcAft>
                <a:spcPts val="0"/>
              </a:spcAft>
              <a:buNone/>
            </a:pPr>
            <a:r>
              <a:rPr lang="en" b="1">
                <a:solidFill>
                  <a:schemeClr val="dk1"/>
                </a:solidFill>
              </a:rPr>
              <a:t>Back end: </a:t>
            </a:r>
            <a:r>
              <a:rPr lang="en">
                <a:solidFill>
                  <a:srgbClr val="4A86E8"/>
                </a:solidFill>
              </a:rPr>
              <a:t>private-example-ech.com   at   2.2.3.4</a:t>
            </a:r>
            <a:endParaRPr>
              <a:solidFill>
                <a:srgbClr val="4A86E8"/>
              </a:solidFill>
            </a:endParaRPr>
          </a:p>
          <a:p>
            <a:pPr marL="0" lvl="0" indent="0" algn="l" rtl="0">
              <a:spcBef>
                <a:spcPts val="0"/>
              </a:spcBef>
              <a:spcAft>
                <a:spcPts val="0"/>
              </a:spcAft>
              <a:buClr>
                <a:schemeClr val="dk1"/>
              </a:buClr>
              <a:buSzPts val="1100"/>
              <a:buFont typeface="Arial"/>
              <a:buNone/>
            </a:pPr>
            <a:endParaRPr b="1">
              <a:solidFill>
                <a:srgbClr val="B02B20"/>
              </a:solidFill>
            </a:endParaRPr>
          </a:p>
          <a:p>
            <a:pPr marL="0" lvl="0" indent="0" algn="l" rtl="0">
              <a:spcBef>
                <a:spcPts val="0"/>
              </a:spcBef>
              <a:spcAft>
                <a:spcPts val="0"/>
              </a:spcAft>
              <a:buClr>
                <a:schemeClr val="dk1"/>
              </a:buClr>
              <a:buSzPts val="1100"/>
              <a:buFont typeface="Arial"/>
              <a:buNone/>
            </a:pPr>
            <a:r>
              <a:rPr lang="en" b="1">
                <a:solidFill>
                  <a:schemeClr val="dk1"/>
                </a:solidFill>
              </a:rPr>
              <a:t>Zone Config for </a:t>
            </a:r>
            <a:r>
              <a:rPr lang="en" b="1">
                <a:solidFill>
                  <a:srgbClr val="4A86E8"/>
                </a:solidFill>
              </a:rPr>
              <a:t>private-example-ech.com</a:t>
            </a:r>
            <a:r>
              <a:rPr lang="en" b="1">
                <a:solidFill>
                  <a:schemeClr val="dk1"/>
                </a:solidFill>
              </a:rPr>
              <a:t>:</a:t>
            </a:r>
            <a:endParaRPr b="1">
              <a:solidFill>
                <a:srgbClr val="4A86E8"/>
              </a:solidFill>
            </a:endParaRPr>
          </a:p>
          <a:p>
            <a:pPr marL="0" lvl="0" indent="0" algn="l" rtl="0">
              <a:spcBef>
                <a:spcPts val="0"/>
              </a:spcBef>
              <a:spcAft>
                <a:spcPts val="0"/>
              </a:spcAft>
              <a:buNone/>
            </a:pPr>
            <a:r>
              <a:rPr lang="en">
                <a:solidFill>
                  <a:schemeClr val="dk1"/>
                </a:solidFill>
              </a:rPr>
              <a:t>HTTPS: …. ech={...,</a:t>
            </a:r>
            <a:r>
              <a:rPr lang="en" b="1">
                <a:solidFill>
                  <a:srgbClr val="B02B20"/>
                </a:solidFill>
              </a:rPr>
              <a:t>public-example-ech.com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a:t>
            </a:r>
            <a:r>
              <a:rPr lang="en" b="1">
                <a:solidFill>
                  <a:srgbClr val="4A86E8"/>
                </a:solidFill>
              </a:rPr>
              <a:t>2.2.3.4</a:t>
            </a:r>
            <a:endParaRPr>
              <a:solidFill>
                <a:srgbClr val="B02B20"/>
              </a:solidFill>
            </a:endParaRPr>
          </a:p>
        </p:txBody>
      </p:sp>
      <p:grpSp>
        <p:nvGrpSpPr>
          <p:cNvPr id="402" name="Google Shape;402;p34"/>
          <p:cNvGrpSpPr/>
          <p:nvPr/>
        </p:nvGrpSpPr>
        <p:grpSpPr>
          <a:xfrm>
            <a:off x="415000" y="994650"/>
            <a:ext cx="4121100" cy="924375"/>
            <a:chOff x="197675" y="974050"/>
            <a:chExt cx="4121100" cy="924375"/>
          </a:xfrm>
        </p:grpSpPr>
        <p:pic>
          <p:nvPicPr>
            <p:cNvPr id="403" name="Google Shape;403;p34"/>
            <p:cNvPicPr preferRelativeResize="0"/>
            <p:nvPr/>
          </p:nvPicPr>
          <p:blipFill rotWithShape="1">
            <a:blip r:embed="rId4">
              <a:alphaModFix/>
            </a:blip>
            <a:srcRect l="33862" t="56543" b="10740"/>
            <a:stretch/>
          </p:blipFill>
          <p:spPr>
            <a:xfrm>
              <a:off x="197675" y="1279675"/>
              <a:ext cx="4121100" cy="618750"/>
            </a:xfrm>
            <a:prstGeom prst="rect">
              <a:avLst/>
            </a:prstGeom>
            <a:noFill/>
            <a:ln>
              <a:noFill/>
            </a:ln>
          </p:spPr>
        </p:pic>
        <p:sp>
          <p:nvSpPr>
            <p:cNvPr id="404" name="Google Shape;404;p34"/>
            <p:cNvSpPr txBox="1"/>
            <p:nvPr/>
          </p:nvSpPr>
          <p:spPr>
            <a:xfrm>
              <a:off x="1304325" y="9740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Split Mode Topology</a:t>
              </a:r>
              <a:endParaRPr>
                <a:solidFill>
                  <a:schemeClr val="dk1"/>
                </a:solidFill>
              </a:endParaRPr>
            </a:p>
          </p:txBody>
        </p:sp>
      </p:grpSp>
      <p:sp>
        <p:nvSpPr>
          <p:cNvPr id="405" name="Google Shape;405;p34"/>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406" name="Google Shape;406;p34"/>
          <p:cNvPicPr preferRelativeResize="0"/>
          <p:nvPr/>
        </p:nvPicPr>
        <p:blipFill>
          <a:blip r:embed="rId5">
            <a:alphaModFix/>
          </a:blip>
          <a:stretch>
            <a:fillRect/>
          </a:stretch>
        </p:blipFill>
        <p:spPr>
          <a:xfrm>
            <a:off x="7795351" y="1143653"/>
            <a:ext cx="888250" cy="888250"/>
          </a:xfrm>
          <a:prstGeom prst="rect">
            <a:avLst/>
          </a:prstGeom>
          <a:noFill/>
          <a:ln>
            <a:noFill/>
          </a:ln>
        </p:spPr>
      </p:pic>
      <p:sp>
        <p:nvSpPr>
          <p:cNvPr id="407" name="Google Shape;407;p34"/>
          <p:cNvSpPr txBox="1"/>
          <p:nvPr/>
        </p:nvSpPr>
        <p:spPr>
          <a:xfrm>
            <a:off x="7485125" y="2889275"/>
            <a:ext cx="15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Server at </a:t>
            </a:r>
            <a:r>
              <a:rPr lang="en" b="1">
                <a:solidFill>
                  <a:srgbClr val="4A86E8"/>
                </a:solidFill>
              </a:rPr>
              <a:t>2.2.3.4</a:t>
            </a:r>
            <a:endParaRPr b="1">
              <a:solidFill>
                <a:srgbClr val="4A86E8"/>
              </a:solidFill>
            </a:endParaRPr>
          </a:p>
        </p:txBody>
      </p:sp>
      <p:sp>
        <p:nvSpPr>
          <p:cNvPr id="408" name="Google Shape;408;p34"/>
          <p:cNvSpPr txBox="1"/>
          <p:nvPr/>
        </p:nvSpPr>
        <p:spPr>
          <a:xfrm>
            <a:off x="5047375" y="2533925"/>
            <a:ext cx="2941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ClientHello:</a:t>
            </a:r>
            <a:endParaRPr>
              <a:solidFill>
                <a:schemeClr val="dk1"/>
              </a:solidFill>
            </a:endParaRPr>
          </a:p>
          <a:p>
            <a:pPr marL="0" lvl="0" indent="0" algn="l" rtl="0">
              <a:spcBef>
                <a:spcPts val="0"/>
              </a:spcBef>
              <a:spcAft>
                <a:spcPts val="0"/>
              </a:spcAft>
              <a:buNone/>
            </a:pPr>
            <a:r>
              <a:rPr lang="en">
                <a:solidFill>
                  <a:schemeClr val="dk1"/>
                </a:solidFill>
              </a:rPr>
              <a:t>IP: </a:t>
            </a:r>
            <a:r>
              <a:rPr lang="en" b="1">
                <a:solidFill>
                  <a:srgbClr val="4A86E8"/>
                </a:solidFill>
              </a:rPr>
              <a:t>2.2.3.4</a:t>
            </a:r>
            <a:endParaRPr b="1">
              <a:solidFill>
                <a:srgbClr val="4A86E8"/>
              </a:solidFill>
            </a:endParaRPr>
          </a:p>
          <a:p>
            <a:pPr marL="0" lvl="0" indent="0" algn="l" rtl="0">
              <a:spcBef>
                <a:spcPts val="0"/>
              </a:spcBef>
              <a:spcAft>
                <a:spcPts val="0"/>
              </a:spcAft>
              <a:buNone/>
            </a:pPr>
            <a:r>
              <a:rPr lang="en">
                <a:solidFill>
                  <a:schemeClr val="dk1"/>
                </a:solidFill>
              </a:rPr>
              <a:t>Outer SNI: </a:t>
            </a:r>
            <a:r>
              <a:rPr lang="en" b="1">
                <a:solidFill>
                  <a:srgbClr val="B02B20"/>
                </a:solidFill>
              </a:rPr>
              <a:t>public-example-ech.com</a:t>
            </a:r>
            <a:endParaRPr>
              <a:solidFill>
                <a:schemeClr val="dk1"/>
              </a:solidFill>
            </a:endParaRPr>
          </a:p>
          <a:p>
            <a:pPr marL="0" lvl="0" indent="0" algn="l" rtl="0">
              <a:spcBef>
                <a:spcPts val="0"/>
              </a:spcBef>
              <a:spcAft>
                <a:spcPts val="0"/>
              </a:spcAft>
              <a:buNone/>
            </a:pPr>
            <a:r>
              <a:rPr lang="en">
                <a:solidFill>
                  <a:schemeClr val="dk1"/>
                </a:solidFill>
              </a:rPr>
              <a:t>Inner SNI (encrypted):</a:t>
            </a:r>
            <a:endParaRPr>
              <a:solidFill>
                <a:schemeClr val="dk1"/>
              </a:solidFill>
            </a:endParaRPr>
          </a:p>
          <a:p>
            <a:pPr marL="0" lvl="0" indent="0" algn="l" rtl="0">
              <a:spcBef>
                <a:spcPts val="0"/>
              </a:spcBef>
              <a:spcAft>
                <a:spcPts val="0"/>
              </a:spcAft>
              <a:buNone/>
            </a:pPr>
            <a:r>
              <a:rPr lang="en" b="1">
                <a:solidFill>
                  <a:srgbClr val="4A86E8"/>
                </a:solidFill>
              </a:rPr>
              <a:t>private-example-ech.com</a:t>
            </a:r>
            <a:endParaRPr b="1">
              <a:solidFill>
                <a:srgbClr val="4A86E8"/>
              </a:solidFill>
            </a:endParaRPr>
          </a:p>
        </p:txBody>
      </p:sp>
      <p:sp>
        <p:nvSpPr>
          <p:cNvPr id="409" name="Google Shape;409;p34"/>
          <p:cNvSpPr txBox="1"/>
          <p:nvPr/>
        </p:nvSpPr>
        <p:spPr>
          <a:xfrm>
            <a:off x="5047375" y="4088825"/>
            <a:ext cx="3835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B02B20"/>
                </a:solidFill>
              </a:rPr>
              <a:t>Reject:</a:t>
            </a:r>
            <a:endParaRPr b="1">
              <a:solidFill>
                <a:srgbClr val="B02B20"/>
              </a:solidFill>
            </a:endParaRPr>
          </a:p>
          <a:p>
            <a:pPr marL="0" lvl="0" indent="0" algn="l" rtl="0">
              <a:spcBef>
                <a:spcPts val="0"/>
              </a:spcBef>
              <a:spcAft>
                <a:spcPts val="0"/>
              </a:spcAft>
              <a:buNone/>
            </a:pPr>
            <a:r>
              <a:rPr lang="en">
                <a:solidFill>
                  <a:schemeClr val="dk1"/>
                </a:solidFill>
              </a:rPr>
              <a:t>Since public-example-ech.com </a:t>
            </a:r>
            <a:r>
              <a:rPr lang="en" b="1" i="1">
                <a:solidFill>
                  <a:schemeClr val="dk1"/>
                </a:solidFill>
              </a:rPr>
              <a:t>not</a:t>
            </a:r>
            <a:r>
              <a:rPr lang="en">
                <a:solidFill>
                  <a:schemeClr val="dk1"/>
                </a:solidFill>
              </a:rPr>
              <a:t> hosted on 2.2.3.4</a:t>
            </a:r>
            <a:endParaRPr>
              <a:solidFill>
                <a:schemeClr val="dk1"/>
              </a:solidFill>
            </a:endParaRPr>
          </a:p>
        </p:txBody>
      </p:sp>
      <p:cxnSp>
        <p:nvCxnSpPr>
          <p:cNvPr id="410" name="Google Shape;410;p34"/>
          <p:cNvCxnSpPr/>
          <p:nvPr/>
        </p:nvCxnSpPr>
        <p:spPr>
          <a:xfrm>
            <a:off x="5161975" y="3959850"/>
            <a:ext cx="2504100" cy="0"/>
          </a:xfrm>
          <a:prstGeom prst="straightConnector1">
            <a:avLst/>
          </a:prstGeom>
          <a:noFill/>
          <a:ln w="19050" cap="flat" cmpd="sng">
            <a:solidFill>
              <a:schemeClr val="dk2"/>
            </a:solidFill>
            <a:prstDash val="solid"/>
            <a:round/>
            <a:headEnd type="none" w="med" len="med"/>
            <a:tailEnd type="triangle" w="med" len="med"/>
          </a:ln>
        </p:spPr>
      </p:cxnSp>
      <p:cxnSp>
        <p:nvCxnSpPr>
          <p:cNvPr id="411" name="Google Shape;411;p34"/>
          <p:cNvCxnSpPr/>
          <p:nvPr/>
        </p:nvCxnSpPr>
        <p:spPr>
          <a:xfrm rot="10800000">
            <a:off x="5124525" y="4088825"/>
            <a:ext cx="2504100" cy="0"/>
          </a:xfrm>
          <a:prstGeom prst="straightConnector1">
            <a:avLst/>
          </a:prstGeom>
          <a:noFill/>
          <a:ln w="19050" cap="flat" cmpd="sng">
            <a:solidFill>
              <a:schemeClr val="dk2"/>
            </a:solidFill>
            <a:prstDash val="solid"/>
            <a:round/>
            <a:headEnd type="none" w="med" len="med"/>
            <a:tailEnd type="triangle" w="med" len="med"/>
          </a:ln>
        </p:spPr>
      </p:cxnSp>
      <p:pic>
        <p:nvPicPr>
          <p:cNvPr id="412" name="Google Shape;412;p34"/>
          <p:cNvPicPr preferRelativeResize="0"/>
          <p:nvPr/>
        </p:nvPicPr>
        <p:blipFill>
          <a:blip r:embed="rId5">
            <a:alphaModFix/>
          </a:blip>
          <a:stretch>
            <a:fillRect/>
          </a:stretch>
        </p:blipFill>
        <p:spPr>
          <a:xfrm>
            <a:off x="7795351" y="3287653"/>
            <a:ext cx="888250" cy="888250"/>
          </a:xfrm>
          <a:prstGeom prst="rect">
            <a:avLst/>
          </a:prstGeom>
          <a:noFill/>
          <a:ln>
            <a:noFill/>
          </a:ln>
        </p:spPr>
      </p:pic>
      <p:cxnSp>
        <p:nvCxnSpPr>
          <p:cNvPr id="413" name="Google Shape;413;p34"/>
          <p:cNvCxnSpPr/>
          <p:nvPr/>
        </p:nvCxnSpPr>
        <p:spPr>
          <a:xfrm flipH="1">
            <a:off x="4950875" y="2048300"/>
            <a:ext cx="4200" cy="223020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5"/>
          <p:cNvSpPr/>
          <p:nvPr/>
        </p:nvSpPr>
        <p:spPr>
          <a:xfrm>
            <a:off x="337175" y="3666700"/>
            <a:ext cx="4460400" cy="1336200"/>
          </a:xfrm>
          <a:prstGeom prst="roundRect">
            <a:avLst>
              <a:gd name="adj" fmla="val 16667"/>
            </a:avLst>
          </a:prstGeom>
          <a:solidFill>
            <a:schemeClr val="lt1"/>
          </a:solidFill>
          <a:ln w="19050" cap="flat" cmpd="sng">
            <a:solidFill>
              <a:srgbClr val="176B2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highlight>
                <a:schemeClr val="lt1"/>
              </a:highlight>
            </a:endParaRPr>
          </a:p>
        </p:txBody>
      </p:sp>
      <p:sp>
        <p:nvSpPr>
          <p:cNvPr id="420" name="Google Shape;420;p35"/>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22</a:t>
            </a:fld>
            <a:endParaRPr/>
          </a:p>
        </p:txBody>
      </p:sp>
      <p:sp>
        <p:nvSpPr>
          <p:cNvPr id="421" name="Google Shape;421;p35"/>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Split Mode ECH</a:t>
            </a:r>
            <a:r>
              <a:rPr lang="en" sz="2400"/>
              <a:t>: Misconfiguration</a:t>
            </a:r>
            <a:endParaRPr sz="2400">
              <a:latin typeface="Arial"/>
              <a:ea typeface="Arial"/>
              <a:cs typeface="Arial"/>
              <a:sym typeface="Arial"/>
            </a:endParaRPr>
          </a:p>
        </p:txBody>
      </p:sp>
      <p:pic>
        <p:nvPicPr>
          <p:cNvPr id="422" name="Google Shape;422;p35"/>
          <p:cNvPicPr preferRelativeResize="0"/>
          <p:nvPr/>
        </p:nvPicPr>
        <p:blipFill>
          <a:blip r:embed="rId3">
            <a:alphaModFix/>
          </a:blip>
          <a:stretch>
            <a:fillRect/>
          </a:stretch>
        </p:blipFill>
        <p:spPr>
          <a:xfrm>
            <a:off x="4589875" y="1224682"/>
            <a:ext cx="726225" cy="726211"/>
          </a:xfrm>
          <a:prstGeom prst="rect">
            <a:avLst/>
          </a:prstGeom>
          <a:noFill/>
          <a:ln>
            <a:noFill/>
          </a:ln>
        </p:spPr>
      </p:pic>
      <p:sp>
        <p:nvSpPr>
          <p:cNvPr id="423" name="Google Shape;423;p35"/>
          <p:cNvSpPr txBox="1"/>
          <p:nvPr/>
        </p:nvSpPr>
        <p:spPr>
          <a:xfrm>
            <a:off x="5361875" y="994650"/>
            <a:ext cx="23877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Q: A/AAAA/HTTPS of </a:t>
            </a:r>
            <a:r>
              <a:rPr lang="en" sz="1300" b="1">
                <a:solidFill>
                  <a:srgbClr val="4A86E8"/>
                </a:solidFill>
              </a:rPr>
              <a:t>private-example-ech.com</a:t>
            </a:r>
            <a:endParaRPr sz="1300" b="1">
              <a:solidFill>
                <a:srgbClr val="4A86E8"/>
              </a:solidFill>
            </a:endParaRPr>
          </a:p>
        </p:txBody>
      </p:sp>
      <p:sp>
        <p:nvSpPr>
          <p:cNvPr id="424" name="Google Shape;424;p35"/>
          <p:cNvSpPr txBox="1"/>
          <p:nvPr/>
        </p:nvSpPr>
        <p:spPr>
          <a:xfrm>
            <a:off x="5256450" y="1664238"/>
            <a:ext cx="37206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R:</a:t>
            </a:r>
            <a:r>
              <a:rPr lang="en" sz="1300" b="1">
                <a:solidFill>
                  <a:srgbClr val="4A86E8"/>
                </a:solidFill>
              </a:rPr>
              <a:t>private-example-ech.com</a:t>
            </a:r>
            <a:endParaRPr sz="1300" b="1">
              <a:solidFill>
                <a:srgbClr val="4A86E8"/>
              </a:solidFill>
            </a:endParaRPr>
          </a:p>
          <a:p>
            <a:pPr marL="0" lvl="0" indent="0" algn="l" rtl="0">
              <a:spcBef>
                <a:spcPts val="0"/>
              </a:spcBef>
              <a:spcAft>
                <a:spcPts val="0"/>
              </a:spcAft>
              <a:buNone/>
            </a:pPr>
            <a:r>
              <a:rPr lang="en" sz="1300">
                <a:solidFill>
                  <a:schemeClr val="dk1"/>
                </a:solidFill>
              </a:rPr>
              <a:t>HTTPS:ech={...,</a:t>
            </a:r>
            <a:r>
              <a:rPr lang="en" sz="1300" b="1">
                <a:solidFill>
                  <a:srgbClr val="B02B20"/>
                </a:solidFill>
              </a:rPr>
              <a:t>public-example-ech.com</a:t>
            </a:r>
            <a:r>
              <a:rPr lang="en" sz="1300">
                <a:solidFill>
                  <a:schemeClr val="dk1"/>
                </a:solidFill>
              </a:rPr>
              <a:t>,....} </a:t>
            </a:r>
            <a:br>
              <a:rPr lang="en" sz="1300">
                <a:solidFill>
                  <a:schemeClr val="dk1"/>
                </a:solidFill>
              </a:rPr>
            </a:br>
            <a:r>
              <a:rPr lang="en" sz="1300">
                <a:solidFill>
                  <a:schemeClr val="dk1"/>
                </a:solidFill>
              </a:rPr>
              <a:t>A: </a:t>
            </a:r>
            <a:r>
              <a:rPr lang="en" sz="1300" b="1">
                <a:solidFill>
                  <a:srgbClr val="4A86E8"/>
                </a:solidFill>
              </a:rPr>
              <a:t>2.2.3.4</a:t>
            </a:r>
            <a:endParaRPr sz="1300" b="1">
              <a:solidFill>
                <a:srgbClr val="B02B20"/>
              </a:solidFill>
            </a:endParaRPr>
          </a:p>
        </p:txBody>
      </p:sp>
      <p:sp>
        <p:nvSpPr>
          <p:cNvPr id="425" name="Google Shape;425;p35"/>
          <p:cNvSpPr txBox="1"/>
          <p:nvPr/>
        </p:nvSpPr>
        <p:spPr>
          <a:xfrm>
            <a:off x="7557125" y="733275"/>
            <a:ext cx="136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DNS Resolver</a:t>
            </a:r>
            <a:endParaRPr>
              <a:solidFill>
                <a:schemeClr val="dk1"/>
              </a:solidFill>
            </a:endParaRPr>
          </a:p>
        </p:txBody>
      </p:sp>
      <p:cxnSp>
        <p:nvCxnSpPr>
          <p:cNvPr id="426" name="Google Shape;426;p35"/>
          <p:cNvCxnSpPr/>
          <p:nvPr/>
        </p:nvCxnSpPr>
        <p:spPr>
          <a:xfrm>
            <a:off x="5407628" y="1514275"/>
            <a:ext cx="2296200" cy="0"/>
          </a:xfrm>
          <a:prstGeom prst="straightConnector1">
            <a:avLst/>
          </a:prstGeom>
          <a:noFill/>
          <a:ln w="19050" cap="flat" cmpd="sng">
            <a:solidFill>
              <a:schemeClr val="dk2"/>
            </a:solidFill>
            <a:prstDash val="solid"/>
            <a:round/>
            <a:headEnd type="none" w="med" len="med"/>
            <a:tailEnd type="triangle" w="med" len="med"/>
          </a:ln>
        </p:spPr>
      </p:cxnSp>
      <p:cxnSp>
        <p:nvCxnSpPr>
          <p:cNvPr id="427" name="Google Shape;427;p35"/>
          <p:cNvCxnSpPr/>
          <p:nvPr/>
        </p:nvCxnSpPr>
        <p:spPr>
          <a:xfrm rot="10800000">
            <a:off x="5369886" y="1702625"/>
            <a:ext cx="2296200" cy="0"/>
          </a:xfrm>
          <a:prstGeom prst="straightConnector1">
            <a:avLst/>
          </a:prstGeom>
          <a:noFill/>
          <a:ln w="19050" cap="flat" cmpd="sng">
            <a:solidFill>
              <a:schemeClr val="dk2"/>
            </a:solidFill>
            <a:prstDash val="solid"/>
            <a:round/>
            <a:headEnd type="none" w="med" len="med"/>
            <a:tailEnd type="triangle" w="med" len="med"/>
          </a:ln>
        </p:spPr>
      </p:cxnSp>
      <p:sp>
        <p:nvSpPr>
          <p:cNvPr id="428" name="Google Shape;428;p35"/>
          <p:cNvSpPr txBox="1"/>
          <p:nvPr/>
        </p:nvSpPr>
        <p:spPr>
          <a:xfrm>
            <a:off x="377450" y="2239175"/>
            <a:ext cx="43851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dk1"/>
                </a:solidFill>
              </a:rPr>
              <a:t>Client facing:</a:t>
            </a:r>
            <a:r>
              <a:rPr lang="en" b="1">
                <a:solidFill>
                  <a:srgbClr val="B02B20"/>
                </a:solidFill>
              </a:rPr>
              <a:t> </a:t>
            </a:r>
            <a:r>
              <a:rPr lang="en">
                <a:solidFill>
                  <a:srgbClr val="B02B20"/>
                </a:solidFill>
              </a:rPr>
              <a:t>public-example-ech.com    at   1.2.3.4</a:t>
            </a:r>
            <a:endParaRPr>
              <a:solidFill>
                <a:srgbClr val="B02B20"/>
              </a:solidFill>
            </a:endParaRPr>
          </a:p>
          <a:p>
            <a:pPr marL="0" lvl="0" indent="0" algn="l" rtl="0">
              <a:spcBef>
                <a:spcPts val="0"/>
              </a:spcBef>
              <a:spcAft>
                <a:spcPts val="0"/>
              </a:spcAft>
              <a:buNone/>
            </a:pPr>
            <a:r>
              <a:rPr lang="en" b="1">
                <a:solidFill>
                  <a:schemeClr val="dk1"/>
                </a:solidFill>
              </a:rPr>
              <a:t>Back end: </a:t>
            </a:r>
            <a:r>
              <a:rPr lang="en">
                <a:solidFill>
                  <a:srgbClr val="4A86E8"/>
                </a:solidFill>
              </a:rPr>
              <a:t>private-example-ech.com   at   2.2.3.4</a:t>
            </a:r>
            <a:endParaRPr>
              <a:solidFill>
                <a:srgbClr val="4A86E8"/>
              </a:solidFill>
            </a:endParaRPr>
          </a:p>
          <a:p>
            <a:pPr marL="0" lvl="0" indent="0" algn="l" rtl="0">
              <a:spcBef>
                <a:spcPts val="0"/>
              </a:spcBef>
              <a:spcAft>
                <a:spcPts val="0"/>
              </a:spcAft>
              <a:buClr>
                <a:schemeClr val="dk1"/>
              </a:buClr>
              <a:buSzPts val="1100"/>
              <a:buFont typeface="Arial"/>
              <a:buNone/>
            </a:pPr>
            <a:endParaRPr b="1">
              <a:solidFill>
                <a:srgbClr val="B02B20"/>
              </a:solidFill>
            </a:endParaRPr>
          </a:p>
          <a:p>
            <a:pPr marL="0" lvl="0" indent="0" algn="l" rtl="0">
              <a:spcBef>
                <a:spcPts val="0"/>
              </a:spcBef>
              <a:spcAft>
                <a:spcPts val="0"/>
              </a:spcAft>
              <a:buClr>
                <a:schemeClr val="dk1"/>
              </a:buClr>
              <a:buSzPts val="1100"/>
              <a:buFont typeface="Arial"/>
              <a:buNone/>
            </a:pPr>
            <a:r>
              <a:rPr lang="en" b="1">
                <a:solidFill>
                  <a:schemeClr val="dk1"/>
                </a:solidFill>
              </a:rPr>
              <a:t>Zone Config for </a:t>
            </a:r>
            <a:r>
              <a:rPr lang="en" b="1">
                <a:solidFill>
                  <a:srgbClr val="4A86E8"/>
                </a:solidFill>
              </a:rPr>
              <a:t>private-example-ech.com</a:t>
            </a:r>
            <a:r>
              <a:rPr lang="en" b="1">
                <a:solidFill>
                  <a:schemeClr val="dk1"/>
                </a:solidFill>
              </a:rPr>
              <a:t>:</a:t>
            </a:r>
            <a:endParaRPr b="1">
              <a:solidFill>
                <a:srgbClr val="4A86E8"/>
              </a:solidFill>
            </a:endParaRPr>
          </a:p>
          <a:p>
            <a:pPr marL="0" lvl="0" indent="0" algn="l" rtl="0">
              <a:spcBef>
                <a:spcPts val="0"/>
              </a:spcBef>
              <a:spcAft>
                <a:spcPts val="0"/>
              </a:spcAft>
              <a:buNone/>
            </a:pPr>
            <a:r>
              <a:rPr lang="en">
                <a:solidFill>
                  <a:schemeClr val="dk1"/>
                </a:solidFill>
              </a:rPr>
              <a:t>HTTPS: …. ech={...,</a:t>
            </a:r>
            <a:r>
              <a:rPr lang="en" b="1">
                <a:solidFill>
                  <a:srgbClr val="B02B20"/>
                </a:solidFill>
              </a:rPr>
              <a:t>public-example-ech.com</a:t>
            </a: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 </a:t>
            </a:r>
            <a:r>
              <a:rPr lang="en" b="1">
                <a:solidFill>
                  <a:srgbClr val="4A86E8"/>
                </a:solidFill>
              </a:rPr>
              <a:t>2.2.3.4</a:t>
            </a:r>
            <a:endParaRPr>
              <a:solidFill>
                <a:srgbClr val="B02B20"/>
              </a:solidFill>
            </a:endParaRPr>
          </a:p>
        </p:txBody>
      </p:sp>
      <p:grpSp>
        <p:nvGrpSpPr>
          <p:cNvPr id="429" name="Google Shape;429;p35"/>
          <p:cNvGrpSpPr/>
          <p:nvPr/>
        </p:nvGrpSpPr>
        <p:grpSpPr>
          <a:xfrm>
            <a:off x="415000" y="994650"/>
            <a:ext cx="4121100" cy="924375"/>
            <a:chOff x="197675" y="974050"/>
            <a:chExt cx="4121100" cy="924375"/>
          </a:xfrm>
        </p:grpSpPr>
        <p:pic>
          <p:nvPicPr>
            <p:cNvPr id="430" name="Google Shape;430;p35"/>
            <p:cNvPicPr preferRelativeResize="0"/>
            <p:nvPr/>
          </p:nvPicPr>
          <p:blipFill rotWithShape="1">
            <a:blip r:embed="rId4">
              <a:alphaModFix/>
            </a:blip>
            <a:srcRect l="33862" t="56543" b="10740"/>
            <a:stretch/>
          </p:blipFill>
          <p:spPr>
            <a:xfrm>
              <a:off x="197675" y="1279675"/>
              <a:ext cx="4121100" cy="618750"/>
            </a:xfrm>
            <a:prstGeom prst="rect">
              <a:avLst/>
            </a:prstGeom>
            <a:noFill/>
            <a:ln>
              <a:noFill/>
            </a:ln>
          </p:spPr>
        </p:pic>
        <p:sp>
          <p:nvSpPr>
            <p:cNvPr id="431" name="Google Shape;431;p35"/>
            <p:cNvSpPr txBox="1"/>
            <p:nvPr/>
          </p:nvSpPr>
          <p:spPr>
            <a:xfrm>
              <a:off x="1304325" y="974050"/>
              <a:ext cx="2397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Split Mode Topology</a:t>
              </a:r>
              <a:endParaRPr>
                <a:solidFill>
                  <a:schemeClr val="dk1"/>
                </a:solidFill>
              </a:endParaRPr>
            </a:p>
          </p:txBody>
        </p:sp>
      </p:grpSp>
      <p:sp>
        <p:nvSpPr>
          <p:cNvPr id="432" name="Google Shape;432;p35"/>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433" name="Google Shape;433;p35"/>
          <p:cNvPicPr preferRelativeResize="0"/>
          <p:nvPr/>
        </p:nvPicPr>
        <p:blipFill>
          <a:blip r:embed="rId5">
            <a:alphaModFix/>
          </a:blip>
          <a:stretch>
            <a:fillRect/>
          </a:stretch>
        </p:blipFill>
        <p:spPr>
          <a:xfrm>
            <a:off x="7795351" y="1143653"/>
            <a:ext cx="888250" cy="888250"/>
          </a:xfrm>
          <a:prstGeom prst="rect">
            <a:avLst/>
          </a:prstGeom>
          <a:noFill/>
          <a:ln>
            <a:noFill/>
          </a:ln>
        </p:spPr>
      </p:pic>
      <p:sp>
        <p:nvSpPr>
          <p:cNvPr id="434" name="Google Shape;434;p35"/>
          <p:cNvSpPr txBox="1"/>
          <p:nvPr/>
        </p:nvSpPr>
        <p:spPr>
          <a:xfrm>
            <a:off x="7485125" y="2889275"/>
            <a:ext cx="1508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Server at </a:t>
            </a:r>
            <a:r>
              <a:rPr lang="en" b="1">
                <a:solidFill>
                  <a:srgbClr val="4A86E8"/>
                </a:solidFill>
              </a:rPr>
              <a:t>2.2.3.4</a:t>
            </a:r>
            <a:endParaRPr b="1">
              <a:solidFill>
                <a:srgbClr val="4A86E8"/>
              </a:solidFill>
            </a:endParaRPr>
          </a:p>
        </p:txBody>
      </p:sp>
      <p:sp>
        <p:nvSpPr>
          <p:cNvPr id="435" name="Google Shape;435;p35"/>
          <p:cNvSpPr txBox="1"/>
          <p:nvPr/>
        </p:nvSpPr>
        <p:spPr>
          <a:xfrm>
            <a:off x="5047375" y="2533925"/>
            <a:ext cx="29412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ClientHello:</a:t>
            </a:r>
            <a:endParaRPr>
              <a:solidFill>
                <a:schemeClr val="dk1"/>
              </a:solidFill>
            </a:endParaRPr>
          </a:p>
          <a:p>
            <a:pPr marL="0" lvl="0" indent="0" algn="l" rtl="0">
              <a:spcBef>
                <a:spcPts val="0"/>
              </a:spcBef>
              <a:spcAft>
                <a:spcPts val="0"/>
              </a:spcAft>
              <a:buNone/>
            </a:pPr>
            <a:r>
              <a:rPr lang="en">
                <a:solidFill>
                  <a:schemeClr val="dk1"/>
                </a:solidFill>
              </a:rPr>
              <a:t>IP: </a:t>
            </a:r>
            <a:r>
              <a:rPr lang="en" b="1">
                <a:solidFill>
                  <a:srgbClr val="4A86E8"/>
                </a:solidFill>
              </a:rPr>
              <a:t>2.2.3.4</a:t>
            </a:r>
            <a:endParaRPr b="1">
              <a:solidFill>
                <a:srgbClr val="4A86E8"/>
              </a:solidFill>
            </a:endParaRPr>
          </a:p>
          <a:p>
            <a:pPr marL="0" lvl="0" indent="0" algn="l" rtl="0">
              <a:spcBef>
                <a:spcPts val="0"/>
              </a:spcBef>
              <a:spcAft>
                <a:spcPts val="0"/>
              </a:spcAft>
              <a:buNone/>
            </a:pPr>
            <a:r>
              <a:rPr lang="en">
                <a:solidFill>
                  <a:schemeClr val="dk1"/>
                </a:solidFill>
              </a:rPr>
              <a:t>Outer SNI: </a:t>
            </a:r>
            <a:r>
              <a:rPr lang="en" b="1">
                <a:solidFill>
                  <a:srgbClr val="B02B20"/>
                </a:solidFill>
              </a:rPr>
              <a:t>public-example-ech.com</a:t>
            </a:r>
            <a:endParaRPr>
              <a:solidFill>
                <a:schemeClr val="dk1"/>
              </a:solidFill>
            </a:endParaRPr>
          </a:p>
          <a:p>
            <a:pPr marL="0" lvl="0" indent="0" algn="l" rtl="0">
              <a:spcBef>
                <a:spcPts val="0"/>
              </a:spcBef>
              <a:spcAft>
                <a:spcPts val="0"/>
              </a:spcAft>
              <a:buNone/>
            </a:pPr>
            <a:r>
              <a:rPr lang="en">
                <a:solidFill>
                  <a:schemeClr val="dk1"/>
                </a:solidFill>
              </a:rPr>
              <a:t>Inner SNI (encrypted):</a:t>
            </a:r>
            <a:endParaRPr>
              <a:solidFill>
                <a:schemeClr val="dk1"/>
              </a:solidFill>
            </a:endParaRPr>
          </a:p>
          <a:p>
            <a:pPr marL="0" lvl="0" indent="0" algn="l" rtl="0">
              <a:spcBef>
                <a:spcPts val="0"/>
              </a:spcBef>
              <a:spcAft>
                <a:spcPts val="0"/>
              </a:spcAft>
              <a:buNone/>
            </a:pPr>
            <a:r>
              <a:rPr lang="en" b="1">
                <a:solidFill>
                  <a:srgbClr val="4A86E8"/>
                </a:solidFill>
              </a:rPr>
              <a:t>private-example-ech.com</a:t>
            </a:r>
            <a:endParaRPr b="1">
              <a:solidFill>
                <a:srgbClr val="4A86E8"/>
              </a:solidFill>
            </a:endParaRPr>
          </a:p>
        </p:txBody>
      </p:sp>
      <p:sp>
        <p:nvSpPr>
          <p:cNvPr id="436" name="Google Shape;436;p35"/>
          <p:cNvSpPr txBox="1"/>
          <p:nvPr/>
        </p:nvSpPr>
        <p:spPr>
          <a:xfrm>
            <a:off x="5047375" y="4088825"/>
            <a:ext cx="3835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rgbClr val="B02B20"/>
                </a:solidFill>
              </a:rPr>
              <a:t>Reject:</a:t>
            </a:r>
            <a:endParaRPr b="1">
              <a:solidFill>
                <a:srgbClr val="B02B20"/>
              </a:solidFill>
            </a:endParaRPr>
          </a:p>
          <a:p>
            <a:pPr marL="0" lvl="0" indent="0" algn="l" rtl="0">
              <a:spcBef>
                <a:spcPts val="0"/>
              </a:spcBef>
              <a:spcAft>
                <a:spcPts val="0"/>
              </a:spcAft>
              <a:buNone/>
            </a:pPr>
            <a:r>
              <a:rPr lang="en">
                <a:solidFill>
                  <a:schemeClr val="dk1"/>
                </a:solidFill>
              </a:rPr>
              <a:t>Since public-example-ech.com </a:t>
            </a:r>
            <a:r>
              <a:rPr lang="en" b="1" i="1">
                <a:solidFill>
                  <a:schemeClr val="dk1"/>
                </a:solidFill>
              </a:rPr>
              <a:t>not</a:t>
            </a:r>
            <a:r>
              <a:rPr lang="en">
                <a:solidFill>
                  <a:schemeClr val="dk1"/>
                </a:solidFill>
              </a:rPr>
              <a:t> hosted on 2.2.3.4</a:t>
            </a:r>
            <a:endParaRPr>
              <a:solidFill>
                <a:schemeClr val="dk1"/>
              </a:solidFill>
            </a:endParaRPr>
          </a:p>
        </p:txBody>
      </p:sp>
      <p:cxnSp>
        <p:nvCxnSpPr>
          <p:cNvPr id="437" name="Google Shape;437;p35"/>
          <p:cNvCxnSpPr/>
          <p:nvPr/>
        </p:nvCxnSpPr>
        <p:spPr>
          <a:xfrm>
            <a:off x="5161975" y="3959850"/>
            <a:ext cx="2504100" cy="0"/>
          </a:xfrm>
          <a:prstGeom prst="straightConnector1">
            <a:avLst/>
          </a:prstGeom>
          <a:noFill/>
          <a:ln w="19050" cap="flat" cmpd="sng">
            <a:solidFill>
              <a:schemeClr val="dk2"/>
            </a:solidFill>
            <a:prstDash val="solid"/>
            <a:round/>
            <a:headEnd type="none" w="med" len="med"/>
            <a:tailEnd type="triangle" w="med" len="med"/>
          </a:ln>
        </p:spPr>
      </p:cxnSp>
      <p:cxnSp>
        <p:nvCxnSpPr>
          <p:cNvPr id="438" name="Google Shape;438;p35"/>
          <p:cNvCxnSpPr/>
          <p:nvPr/>
        </p:nvCxnSpPr>
        <p:spPr>
          <a:xfrm rot="10800000">
            <a:off x="5124525" y="4088825"/>
            <a:ext cx="2504100" cy="0"/>
          </a:xfrm>
          <a:prstGeom prst="straightConnector1">
            <a:avLst/>
          </a:prstGeom>
          <a:noFill/>
          <a:ln w="19050" cap="flat" cmpd="sng">
            <a:solidFill>
              <a:schemeClr val="dk2"/>
            </a:solidFill>
            <a:prstDash val="solid"/>
            <a:round/>
            <a:headEnd type="none" w="med" len="med"/>
            <a:tailEnd type="triangle" w="med" len="med"/>
          </a:ln>
        </p:spPr>
      </p:cxnSp>
      <p:pic>
        <p:nvPicPr>
          <p:cNvPr id="439" name="Google Shape;439;p35"/>
          <p:cNvPicPr preferRelativeResize="0"/>
          <p:nvPr/>
        </p:nvPicPr>
        <p:blipFill>
          <a:blip r:embed="rId5">
            <a:alphaModFix/>
          </a:blip>
          <a:stretch>
            <a:fillRect/>
          </a:stretch>
        </p:blipFill>
        <p:spPr>
          <a:xfrm>
            <a:off x="7795351" y="3287653"/>
            <a:ext cx="888250" cy="888250"/>
          </a:xfrm>
          <a:prstGeom prst="rect">
            <a:avLst/>
          </a:prstGeom>
          <a:noFill/>
          <a:ln>
            <a:noFill/>
          </a:ln>
        </p:spPr>
      </p:pic>
      <p:cxnSp>
        <p:nvCxnSpPr>
          <p:cNvPr id="440" name="Google Shape;440;p35"/>
          <p:cNvCxnSpPr/>
          <p:nvPr/>
        </p:nvCxnSpPr>
        <p:spPr>
          <a:xfrm flipH="1">
            <a:off x="4950875" y="2048300"/>
            <a:ext cx="4200" cy="2230200"/>
          </a:xfrm>
          <a:prstGeom prst="straightConnector1">
            <a:avLst/>
          </a:prstGeom>
          <a:noFill/>
          <a:ln w="38100" cap="flat" cmpd="sng">
            <a:solidFill>
              <a:schemeClr val="dk2"/>
            </a:solidFill>
            <a:prstDash val="solid"/>
            <a:round/>
            <a:headEnd type="none" w="med" len="med"/>
            <a:tailEnd type="none" w="med" len="med"/>
          </a:ln>
        </p:spPr>
      </p:cxnSp>
      <p:sp>
        <p:nvSpPr>
          <p:cNvPr id="441" name="Google Shape;441;p35"/>
          <p:cNvSpPr txBox="1"/>
          <p:nvPr/>
        </p:nvSpPr>
        <p:spPr>
          <a:xfrm>
            <a:off x="426125" y="3644825"/>
            <a:ext cx="4460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Chrome and Edge will hardfail the connection</a:t>
            </a:r>
            <a:endParaRPr sz="1500">
              <a:solidFill>
                <a:schemeClr val="dk1"/>
              </a:solidFill>
            </a:endParaRPr>
          </a:p>
          <a:p>
            <a:pPr marL="0" lvl="0" indent="0" algn="l" rtl="0">
              <a:spcBef>
                <a:spcPts val="0"/>
              </a:spcBef>
              <a:spcAft>
                <a:spcPts val="0"/>
              </a:spcAft>
              <a:buNone/>
            </a:pPr>
            <a:r>
              <a:rPr lang="en" sz="1500">
                <a:solidFill>
                  <a:schemeClr val="dk1"/>
                </a:solidFill>
              </a:rPr>
              <a:t>Firefox now falls back to non-ECH connection</a:t>
            </a:r>
            <a:endParaRPr sz="1500">
              <a:solidFill>
                <a:schemeClr val="dk1"/>
              </a:solidFill>
            </a:endParaRPr>
          </a:p>
        </p:txBody>
      </p:sp>
      <p:sp>
        <p:nvSpPr>
          <p:cNvPr id="442" name="Google Shape;442;p35"/>
          <p:cNvSpPr txBox="1"/>
          <p:nvPr/>
        </p:nvSpPr>
        <p:spPr>
          <a:xfrm>
            <a:off x="426125" y="4217800"/>
            <a:ext cx="7364100" cy="78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Impacting Cloudflare’s customers: </a:t>
            </a:r>
            <a:endParaRPr>
              <a:solidFill>
                <a:schemeClr val="dk1"/>
              </a:solidFill>
            </a:endParaRPr>
          </a:p>
          <a:p>
            <a:pPr marL="0" lvl="0" indent="0" algn="l" rtl="0">
              <a:spcBef>
                <a:spcPts val="0"/>
              </a:spcBef>
              <a:spcAft>
                <a:spcPts val="0"/>
              </a:spcAft>
              <a:buNone/>
            </a:pPr>
            <a:r>
              <a:rPr lang="en" sz="1250" u="sng">
                <a:solidFill>
                  <a:schemeClr val="hlink"/>
                </a:solidFill>
                <a:hlinkClick r:id="rId6"/>
              </a:rPr>
              <a:t>https://community.cloudflare.com/t/ech-with-split-dns/711539</a:t>
            </a:r>
            <a:endParaRPr sz="1250">
              <a:solidFill>
                <a:schemeClr val="dk1"/>
              </a:solidFill>
            </a:endParaRPr>
          </a:p>
          <a:p>
            <a:pPr marL="0" lvl="0" indent="0" algn="l" rtl="0">
              <a:spcBef>
                <a:spcPts val="0"/>
              </a:spcBef>
              <a:spcAft>
                <a:spcPts val="0"/>
              </a:spcAft>
              <a:buNone/>
            </a:pPr>
            <a:r>
              <a:rPr lang="en" sz="1250" u="sng">
                <a:solidFill>
                  <a:schemeClr val="hlink"/>
                </a:solidFill>
                <a:hlinkClick r:id="rId7"/>
              </a:rPr>
              <a:t>https://www.vindit.dk/err_ech_fallback_certificate_invalid/</a:t>
            </a:r>
            <a:endParaRPr sz="1250">
              <a:solidFill>
                <a:schemeClr val="dk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6"/>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sz="2600"/>
              <a:t>Public Release - DNS Datasets</a:t>
            </a:r>
            <a:endParaRPr sz="2600"/>
          </a:p>
        </p:txBody>
      </p:sp>
      <p:sp>
        <p:nvSpPr>
          <p:cNvPr id="448" name="Google Shape;448;p36"/>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rmAutofit/>
          </a:bodyPr>
          <a:lstStyle/>
          <a:p>
            <a:pPr marL="457200" lvl="0" indent="-330200" algn="l" rtl="0">
              <a:lnSpc>
                <a:spcPct val="100000"/>
              </a:lnSpc>
              <a:spcBef>
                <a:spcPts val="0"/>
              </a:spcBef>
              <a:spcAft>
                <a:spcPts val="0"/>
              </a:spcAft>
              <a:buSzPts val="1600"/>
              <a:buChar char="●"/>
            </a:pPr>
            <a:r>
              <a:rPr lang="en" sz="1600">
                <a:solidFill>
                  <a:schemeClr val="dk1"/>
                </a:solidFill>
              </a:rPr>
              <a:t>Parsed data (in CSV format):</a:t>
            </a:r>
            <a:endParaRPr sz="1600">
              <a:solidFill>
                <a:schemeClr val="dk1"/>
              </a:solidFill>
            </a:endParaRPr>
          </a:p>
          <a:p>
            <a:pPr marL="914400" lvl="1" indent="-330200" algn="l" rtl="0">
              <a:lnSpc>
                <a:spcPct val="100000"/>
              </a:lnSpc>
              <a:spcBef>
                <a:spcPts val="0"/>
              </a:spcBef>
              <a:spcAft>
                <a:spcPts val="0"/>
              </a:spcAft>
              <a:buSzPts val="1600"/>
              <a:buChar char="○"/>
            </a:pPr>
            <a:r>
              <a:rPr lang="en" sz="1600">
                <a:solidFill>
                  <a:schemeClr val="dk1"/>
                </a:solidFill>
              </a:rPr>
              <a:t>Daily DNS HTTPS scans of top 1M sites</a:t>
            </a:r>
            <a:endParaRPr sz="1600">
              <a:solidFill>
                <a:schemeClr val="dk1"/>
              </a:solidFill>
            </a:endParaRPr>
          </a:p>
          <a:p>
            <a:pPr marL="914400" lvl="1" indent="-330200" algn="l" rtl="0">
              <a:lnSpc>
                <a:spcPct val="100000"/>
              </a:lnSpc>
              <a:spcBef>
                <a:spcPts val="0"/>
              </a:spcBef>
              <a:spcAft>
                <a:spcPts val="0"/>
              </a:spcAft>
              <a:buSzPts val="1600"/>
              <a:buChar char="○"/>
            </a:pPr>
            <a:r>
              <a:rPr lang="en" sz="1600">
                <a:solidFill>
                  <a:schemeClr val="dk1"/>
                </a:solidFill>
              </a:rPr>
              <a:t>One tarball per month, starting May 2023, and ongoing (</a:t>
            </a:r>
            <a:r>
              <a:rPr lang="en" sz="1600" i="1">
                <a:solidFill>
                  <a:schemeClr val="dk1"/>
                </a:solidFill>
              </a:rPr>
              <a:t>updated monthly</a:t>
            </a:r>
            <a:r>
              <a:rPr lang="en" sz="1600">
                <a:solidFill>
                  <a:schemeClr val="dk1"/>
                </a:solidFill>
              </a:rPr>
              <a:t>)</a:t>
            </a:r>
            <a:endParaRPr sz="1600">
              <a:solidFill>
                <a:schemeClr val="dk1"/>
              </a:solidFill>
            </a:endParaRPr>
          </a:p>
          <a:p>
            <a:pPr marL="914400" lvl="1" indent="-330200" algn="l" rtl="0">
              <a:lnSpc>
                <a:spcPct val="100000"/>
              </a:lnSpc>
              <a:spcBef>
                <a:spcPts val="0"/>
              </a:spcBef>
              <a:spcAft>
                <a:spcPts val="0"/>
              </a:spcAft>
              <a:buSzPts val="1600"/>
              <a:buChar char="○"/>
            </a:pPr>
            <a:r>
              <a:rPr lang="en" sz="1600" u="sng">
                <a:solidFill>
                  <a:srgbClr val="467886"/>
                </a:solidFill>
                <a:hlinkClick r:id="rId3">
                  <a:extLst>
                    <a:ext uri="{A12FA001-AC4F-418D-AE19-62706E023703}">
                      <ahyp:hlinkClr xmlns:ahyp="http://schemas.microsoft.com/office/drawing/2018/hyperlinkcolor" val="tx"/>
                    </a:ext>
                  </a:extLst>
                </a:hlinkClick>
              </a:rPr>
              <a:t>https://keyinfra.cs.virginia.edu/dns_http/artifact/#dataset</a:t>
            </a:r>
            <a:endParaRPr sz="1600">
              <a:solidFill>
                <a:schemeClr val="dk1"/>
              </a:solidFill>
            </a:endParaRPr>
          </a:p>
          <a:p>
            <a:pPr marL="914400" lvl="0" indent="0" algn="l" rtl="0">
              <a:lnSpc>
                <a:spcPct val="100000"/>
              </a:lnSpc>
              <a:spcBef>
                <a:spcPts val="0"/>
              </a:spcBef>
              <a:spcAft>
                <a:spcPts val="0"/>
              </a:spcAft>
              <a:buNone/>
            </a:pPr>
            <a:endParaRPr sz="1600">
              <a:solidFill>
                <a:schemeClr val="dk1"/>
              </a:solidFill>
            </a:endParaRPr>
          </a:p>
          <a:p>
            <a:pPr marL="457200" lvl="0" indent="-330200" algn="l" rtl="0">
              <a:lnSpc>
                <a:spcPct val="100000"/>
              </a:lnSpc>
              <a:spcBef>
                <a:spcPts val="0"/>
              </a:spcBef>
              <a:spcAft>
                <a:spcPts val="0"/>
              </a:spcAft>
              <a:buSzPts val="1600"/>
              <a:buChar char="●"/>
            </a:pPr>
            <a:r>
              <a:rPr lang="en" sz="1600">
                <a:solidFill>
                  <a:schemeClr val="dk1"/>
                </a:solidFill>
              </a:rPr>
              <a:t>Raw data:</a:t>
            </a:r>
            <a:endParaRPr sz="1600">
              <a:solidFill>
                <a:schemeClr val="dk1"/>
              </a:solidFill>
            </a:endParaRPr>
          </a:p>
          <a:p>
            <a:pPr marL="914400" lvl="1" indent="-330200" algn="l" rtl="0">
              <a:lnSpc>
                <a:spcPct val="100000"/>
              </a:lnSpc>
              <a:spcBef>
                <a:spcPts val="0"/>
              </a:spcBef>
              <a:spcAft>
                <a:spcPts val="0"/>
              </a:spcAft>
              <a:buSzPts val="1600"/>
              <a:buChar char="○"/>
            </a:pPr>
            <a:r>
              <a:rPr lang="en" sz="1600">
                <a:solidFill>
                  <a:schemeClr val="dk1"/>
                </a:solidFill>
              </a:rPr>
              <a:t>Contact us</a:t>
            </a:r>
            <a:endParaRPr sz="1600">
              <a:solidFill>
                <a:schemeClr val="dk1"/>
              </a:solidFill>
            </a:endParaRPr>
          </a:p>
          <a:p>
            <a:pPr marL="457200" lvl="0" indent="-330200" algn="l" rtl="0">
              <a:lnSpc>
                <a:spcPct val="100000"/>
              </a:lnSpc>
              <a:spcBef>
                <a:spcPts val="0"/>
              </a:spcBef>
              <a:spcAft>
                <a:spcPts val="0"/>
              </a:spcAft>
              <a:buClr>
                <a:schemeClr val="dk1"/>
              </a:buClr>
              <a:buSzPts val="1600"/>
              <a:buChar char="●"/>
            </a:pPr>
            <a:r>
              <a:rPr lang="en" sz="1600">
                <a:solidFill>
                  <a:schemeClr val="dk1"/>
                </a:solidFill>
              </a:rPr>
              <a:t>Paper with more details:</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a:solidFill>
                  <a:schemeClr val="dk1"/>
                </a:solidFill>
              </a:rPr>
              <a:t>IMC’24-Exploring the Ecosystem of DNS HTTPS Resource Records: An End-to-End Perspective</a:t>
            </a:r>
            <a:endParaRPr sz="1600">
              <a:solidFill>
                <a:schemeClr val="dk1"/>
              </a:solidFill>
            </a:endParaRPr>
          </a:p>
          <a:p>
            <a:pPr marL="914400" lvl="1" indent="-330200" algn="l" rtl="0">
              <a:lnSpc>
                <a:spcPct val="100000"/>
              </a:lnSpc>
              <a:spcBef>
                <a:spcPts val="0"/>
              </a:spcBef>
              <a:spcAft>
                <a:spcPts val="0"/>
              </a:spcAft>
              <a:buClr>
                <a:schemeClr val="dk1"/>
              </a:buClr>
              <a:buSzPts val="1600"/>
              <a:buChar char="○"/>
            </a:pPr>
            <a:r>
              <a:rPr lang="en" sz="1600" u="sng">
                <a:solidFill>
                  <a:schemeClr val="hlink"/>
                </a:solidFill>
                <a:hlinkClick r:id="rId4"/>
              </a:rPr>
              <a:t>https://dl.acm.org/doi/abs/10.1145/3646547.3688410</a:t>
            </a:r>
            <a:r>
              <a:rPr lang="en" sz="1600">
                <a:solidFill>
                  <a:schemeClr val="dk1"/>
                </a:solidFill>
              </a:rPr>
              <a:t> </a:t>
            </a:r>
            <a:endParaRPr sz="1600">
              <a:solidFill>
                <a:schemeClr val="dk1"/>
              </a:solidFill>
            </a:endParaRPr>
          </a:p>
        </p:txBody>
      </p:sp>
      <p:sp>
        <p:nvSpPr>
          <p:cNvPr id="449" name="Google Shape;449;p36"/>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37"/>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24</a:t>
            </a:fld>
            <a:endParaRPr/>
          </a:p>
        </p:txBody>
      </p:sp>
      <p:sp>
        <p:nvSpPr>
          <p:cNvPr id="456" name="Google Shape;456;p37"/>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Summary and Discussion</a:t>
            </a:r>
            <a:endParaRPr sz="2400">
              <a:latin typeface="Arial"/>
              <a:ea typeface="Arial"/>
              <a:cs typeface="Arial"/>
              <a:sym typeface="Arial"/>
            </a:endParaRPr>
          </a:p>
        </p:txBody>
      </p:sp>
      <p:grpSp>
        <p:nvGrpSpPr>
          <p:cNvPr id="457" name="Google Shape;457;p37"/>
          <p:cNvGrpSpPr/>
          <p:nvPr/>
        </p:nvGrpSpPr>
        <p:grpSpPr>
          <a:xfrm>
            <a:off x="5632317" y="1189775"/>
            <a:ext cx="3305858" cy="3483050"/>
            <a:chOff x="5632317" y="1189775"/>
            <a:chExt cx="3305858" cy="3483050"/>
          </a:xfrm>
        </p:grpSpPr>
        <p:sp>
          <p:nvSpPr>
            <p:cNvPr id="458" name="Google Shape;458;p37"/>
            <p:cNvSpPr/>
            <p:nvPr/>
          </p:nvSpPr>
          <p:spPr>
            <a:xfrm>
              <a:off x="5632317" y="1189775"/>
              <a:ext cx="3305700" cy="669000"/>
            </a:xfrm>
            <a:prstGeom prst="chevron">
              <a:avLst>
                <a:gd name="adj" fmla="val 50000"/>
              </a:avLst>
            </a:prstGeom>
            <a:solidFill>
              <a:srgbClr val="D8372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Recommendations</a:t>
              </a:r>
              <a:endParaRPr>
                <a:solidFill>
                  <a:srgbClr val="FFFFFF"/>
                </a:solidFill>
                <a:latin typeface="Roboto"/>
                <a:ea typeface="Roboto"/>
                <a:cs typeface="Roboto"/>
                <a:sym typeface="Roboto"/>
              </a:endParaRPr>
            </a:p>
          </p:txBody>
        </p:sp>
        <p:sp>
          <p:nvSpPr>
            <p:cNvPr id="459" name="Google Shape;459;p37"/>
            <p:cNvSpPr txBox="1"/>
            <p:nvPr/>
          </p:nvSpPr>
          <p:spPr>
            <a:xfrm>
              <a:off x="5844875" y="2057125"/>
              <a:ext cx="30933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Operators should take to correct configure HTTPS records.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Cloud providers and domain administrators should take major browsers’ support into account when integrating HTTPS records </a:t>
              </a:r>
              <a:endParaRPr sz="1200">
                <a:latin typeface="Roboto"/>
                <a:ea typeface="Roboto"/>
                <a:cs typeface="Roboto"/>
                <a:sym typeface="Roboto"/>
              </a:endParaRPr>
            </a:p>
          </p:txBody>
        </p:sp>
      </p:grpSp>
      <p:grpSp>
        <p:nvGrpSpPr>
          <p:cNvPr id="460" name="Google Shape;460;p37"/>
          <p:cNvGrpSpPr/>
          <p:nvPr/>
        </p:nvGrpSpPr>
        <p:grpSpPr>
          <a:xfrm>
            <a:off x="0" y="1189989"/>
            <a:ext cx="3546900" cy="3482836"/>
            <a:chOff x="0" y="1189989"/>
            <a:chExt cx="3546900" cy="3482836"/>
          </a:xfrm>
        </p:grpSpPr>
        <p:sp>
          <p:nvSpPr>
            <p:cNvPr id="461" name="Google Shape;461;p37"/>
            <p:cNvSpPr/>
            <p:nvPr/>
          </p:nvSpPr>
          <p:spPr>
            <a:xfrm>
              <a:off x="0" y="1189989"/>
              <a:ext cx="3546900" cy="669000"/>
            </a:xfrm>
            <a:prstGeom prst="homePlate">
              <a:avLst>
                <a:gd name="adj" fmla="val 50000"/>
              </a:avLst>
            </a:prstGeom>
            <a:solidFill>
              <a:srgbClr val="801F1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DNS HTTPS records support</a:t>
              </a:r>
              <a:endParaRPr>
                <a:solidFill>
                  <a:srgbClr val="FFFFFF"/>
                </a:solidFill>
                <a:latin typeface="Roboto"/>
                <a:ea typeface="Roboto"/>
                <a:cs typeface="Roboto"/>
                <a:sym typeface="Roboto"/>
              </a:endParaRPr>
            </a:p>
          </p:txBody>
        </p:sp>
        <p:sp>
          <p:nvSpPr>
            <p:cNvPr id="462" name="Google Shape;462;p37"/>
            <p:cNvSpPr txBox="1"/>
            <p:nvPr/>
          </p:nvSpPr>
          <p:spPr>
            <a:xfrm>
              <a:off x="138550" y="2057125"/>
              <a:ext cx="28749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Over 20% of domains in the Tranco list support HTTPS records, with Cloudflare playing a crucial role in this adoption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 noticeable increase in support from other major DNS providers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Four major web browsers support HTTPS record lookups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		</a:t>
              </a:r>
              <a:endParaRPr sz="1100">
                <a:solidFill>
                  <a:schemeClr val="dk1"/>
                </a:solidFill>
              </a:endParaRPr>
            </a:p>
            <a:p>
              <a:pPr marL="0" lvl="0" indent="0" algn="l" rtl="0">
                <a:lnSpc>
                  <a:spcPct val="115000"/>
                </a:lnSpc>
                <a:spcBef>
                  <a:spcPts val="0"/>
                </a:spcBef>
                <a:spcAft>
                  <a:spcPts val="0"/>
                </a:spcAft>
                <a:buNone/>
              </a:pPr>
              <a:endParaRPr sz="1200">
                <a:latin typeface="Roboto"/>
                <a:ea typeface="Roboto"/>
                <a:cs typeface="Roboto"/>
                <a:sym typeface="Roboto"/>
              </a:endParaRPr>
            </a:p>
          </p:txBody>
        </p:sp>
      </p:grpSp>
      <p:grpSp>
        <p:nvGrpSpPr>
          <p:cNvPr id="463" name="Google Shape;463;p37"/>
          <p:cNvGrpSpPr/>
          <p:nvPr/>
        </p:nvGrpSpPr>
        <p:grpSpPr>
          <a:xfrm>
            <a:off x="2944248" y="1189775"/>
            <a:ext cx="3169179" cy="3483050"/>
            <a:chOff x="2944200" y="1189775"/>
            <a:chExt cx="3305704" cy="3483050"/>
          </a:xfrm>
        </p:grpSpPr>
        <p:sp>
          <p:nvSpPr>
            <p:cNvPr id="464" name="Google Shape;464;p37"/>
            <p:cNvSpPr/>
            <p:nvPr/>
          </p:nvSpPr>
          <p:spPr>
            <a:xfrm>
              <a:off x="2944204" y="1189775"/>
              <a:ext cx="3305700" cy="669000"/>
            </a:xfrm>
            <a:prstGeom prst="chevron">
              <a:avLst>
                <a:gd name="adj" fmla="val 50000"/>
              </a:avLst>
            </a:prstGeom>
            <a:solidFill>
              <a:srgbClr val="B02B2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Roboto"/>
                  <a:ea typeface="Roboto"/>
                  <a:cs typeface="Roboto"/>
                  <a:sym typeface="Roboto"/>
                </a:rPr>
                <a:t>Challenges and issues</a:t>
              </a:r>
              <a:endParaRPr>
                <a:solidFill>
                  <a:srgbClr val="FFFFFF"/>
                </a:solidFill>
                <a:latin typeface="Roboto"/>
                <a:ea typeface="Roboto"/>
                <a:cs typeface="Roboto"/>
                <a:sym typeface="Roboto"/>
              </a:endParaRPr>
            </a:p>
          </p:txBody>
        </p:sp>
        <p:sp>
          <p:nvSpPr>
            <p:cNvPr id="465" name="Google Shape;465;p37"/>
            <p:cNvSpPr txBox="1"/>
            <p:nvPr/>
          </p:nvSpPr>
          <p:spPr>
            <a:xfrm>
              <a:off x="2944200" y="2057125"/>
              <a:ext cx="3305700" cy="26157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The lack of DNSSEC protection for many HTTPS records, particularly those using ECH </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The complexities of managing HTTPS records, including issues related to IP consistency and ECH configurations</a:t>
              </a:r>
              <a:endParaRPr sz="1200">
                <a:latin typeface="Roboto"/>
                <a:ea typeface="Roboto"/>
                <a:cs typeface="Roboto"/>
                <a:sym typeface="Roboto"/>
              </a:endParaRPr>
            </a:p>
            <a:p>
              <a:pPr marL="457200" lvl="0" indent="-304800" algn="l" rtl="0">
                <a:lnSpc>
                  <a:spcPct val="115000"/>
                </a:lnSpc>
                <a:spcBef>
                  <a:spcPts val="0"/>
                </a:spcBef>
                <a:spcAft>
                  <a:spcPts val="0"/>
                </a:spcAft>
                <a:buSzPts val="1200"/>
                <a:buFont typeface="Roboto"/>
                <a:buChar char="●"/>
              </a:pPr>
              <a:r>
                <a:rPr lang="en" sz="1200">
                  <a:latin typeface="Roboto"/>
                  <a:ea typeface="Roboto"/>
                  <a:cs typeface="Roboto"/>
                  <a:sym typeface="Roboto"/>
                </a:rPr>
                <a:t>Browsers’ handling of HTTPS records can lead to connection failures </a:t>
              </a:r>
              <a:endParaRPr sz="1200">
                <a:latin typeface="Roboto"/>
                <a:ea typeface="Roboto"/>
                <a:cs typeface="Roboto"/>
                <a:sym typeface="Roboto"/>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38"/>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Thank you! </a:t>
            </a:r>
            <a:endParaRPr/>
          </a:p>
        </p:txBody>
      </p:sp>
      <p:sp>
        <p:nvSpPr>
          <p:cNvPr id="471" name="Google Shape;471;p38"/>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25</a:t>
            </a:fld>
            <a:endParaRPr/>
          </a:p>
        </p:txBody>
      </p:sp>
      <p:sp>
        <p:nvSpPr>
          <p:cNvPr id="472" name="Google Shape;472;p38"/>
          <p:cNvSpPr txBox="1"/>
          <p:nvPr/>
        </p:nvSpPr>
        <p:spPr>
          <a:xfrm>
            <a:off x="779025" y="1448175"/>
            <a:ext cx="575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We appreciate any questions. </a:t>
            </a:r>
            <a:endParaRPr sz="1800">
              <a:solidFill>
                <a:schemeClr val="dk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39"/>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26</a:t>
            </a:fld>
            <a:endParaRPr/>
          </a:p>
        </p:txBody>
      </p:sp>
      <p:sp>
        <p:nvSpPr>
          <p:cNvPr id="479" name="Google Shape;479;p39"/>
          <p:cNvSpPr txBox="1">
            <a:spLocks noGrp="1"/>
          </p:cNvSpPr>
          <p:nvPr>
            <p:ph type="title"/>
          </p:nvPr>
        </p:nvSpPr>
        <p:spPr>
          <a:xfrm>
            <a:off x="528475" y="184375"/>
            <a:ext cx="80655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Active Updates in the Community </a:t>
            </a:r>
            <a:endParaRPr sz="2400">
              <a:latin typeface="Arial"/>
              <a:ea typeface="Arial"/>
              <a:cs typeface="Arial"/>
              <a:sym typeface="Arial"/>
            </a:endParaRPr>
          </a:p>
        </p:txBody>
      </p:sp>
      <p:sp>
        <p:nvSpPr>
          <p:cNvPr id="480" name="Google Shape;480;p39"/>
          <p:cNvSpPr txBox="1"/>
          <p:nvPr/>
        </p:nvSpPr>
        <p:spPr>
          <a:xfrm>
            <a:off x="746025" y="1369700"/>
            <a:ext cx="7836000" cy="19086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Firefox updates on DNS HTTPS records and ECH.</a:t>
            </a:r>
            <a:r>
              <a:rPr lang="en" sz="1600" baseline="30000">
                <a:solidFill>
                  <a:schemeClr val="dk1"/>
                </a:solidFill>
              </a:rPr>
              <a:t>1</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New ECH fallback mechanisms.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New DNS HTTPS resolving mechanisms.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Browser addon to track ECH status.</a:t>
            </a:r>
            <a:r>
              <a:rPr lang="en" sz="1600" baseline="30000">
                <a:solidFill>
                  <a:schemeClr val="dk1"/>
                </a:solidFill>
              </a:rPr>
              <a:t>2</a:t>
            </a:r>
            <a:endParaRPr sz="1600" baseline="30000">
              <a:solidFill>
                <a:schemeClr val="dk1"/>
              </a:solidFill>
            </a:endParaRPr>
          </a:p>
          <a:p>
            <a:pPr marL="0" lvl="0" indent="0" algn="l" rtl="0">
              <a:spcBef>
                <a:spcPts val="0"/>
              </a:spcBef>
              <a:spcAft>
                <a:spcPts val="0"/>
              </a:spcAft>
              <a:buNone/>
            </a:pPr>
            <a:endParaRPr sz="1600">
              <a:solidFill>
                <a:schemeClr val="dk1"/>
              </a:solidFill>
            </a:endParaRPr>
          </a:p>
          <a:p>
            <a:pPr marL="0" lvl="0" indent="0" algn="l" rtl="0">
              <a:spcBef>
                <a:spcPts val="0"/>
              </a:spcBef>
              <a:spcAft>
                <a:spcPts val="0"/>
              </a:spcAft>
              <a:buNone/>
            </a:pPr>
            <a:endParaRPr sz="1600">
              <a:solidFill>
                <a:schemeClr val="dk1"/>
              </a:solidFill>
            </a:endParaRPr>
          </a:p>
          <a:p>
            <a:pPr marL="457200" lvl="0" indent="0" algn="l" rtl="0">
              <a:spcBef>
                <a:spcPts val="0"/>
              </a:spcBef>
              <a:spcAft>
                <a:spcPts val="0"/>
              </a:spcAft>
              <a:buNone/>
            </a:pPr>
            <a:r>
              <a:rPr lang="en" sz="1600">
                <a:solidFill>
                  <a:schemeClr val="dk1"/>
                </a:solidFill>
              </a:rPr>
              <a:t>	</a:t>
            </a:r>
            <a:endParaRPr sz="1600">
              <a:solidFill>
                <a:schemeClr val="dk1"/>
              </a:solidFill>
            </a:endParaRPr>
          </a:p>
        </p:txBody>
      </p:sp>
      <p:sp>
        <p:nvSpPr>
          <p:cNvPr id="481" name="Google Shape;481;p39"/>
          <p:cNvSpPr txBox="1"/>
          <p:nvPr/>
        </p:nvSpPr>
        <p:spPr>
          <a:xfrm>
            <a:off x="746025" y="2834925"/>
            <a:ext cx="80004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Cloudflare switch on ECH deployment for many websites.</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See if the cloudflare hosted website is encrypted </a:t>
            </a:r>
            <a:r>
              <a:rPr lang="en" sz="1600" i="1">
                <a:solidFill>
                  <a:schemeClr val="accent1"/>
                </a:solidFill>
              </a:rPr>
              <a:t>“{domain}/cdn-cgi/trace”</a:t>
            </a:r>
            <a:endParaRPr sz="1600" i="1">
              <a:solidFill>
                <a:schemeClr val="accent1"/>
              </a:solidFill>
            </a:endParaRPr>
          </a:p>
        </p:txBody>
      </p:sp>
      <p:sp>
        <p:nvSpPr>
          <p:cNvPr id="482" name="Google Shape;482;p39"/>
          <p:cNvSpPr txBox="1"/>
          <p:nvPr/>
        </p:nvSpPr>
        <p:spPr>
          <a:xfrm>
            <a:off x="443825" y="1066800"/>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rPr>
              <a:t>Client Side</a:t>
            </a:r>
            <a:endParaRPr b="1"/>
          </a:p>
        </p:txBody>
      </p:sp>
      <p:grpSp>
        <p:nvGrpSpPr>
          <p:cNvPr id="483" name="Google Shape;483;p39"/>
          <p:cNvGrpSpPr/>
          <p:nvPr/>
        </p:nvGrpSpPr>
        <p:grpSpPr>
          <a:xfrm>
            <a:off x="4657305" y="2192641"/>
            <a:ext cx="3185040" cy="317985"/>
            <a:chOff x="4962225" y="2257137"/>
            <a:chExt cx="3555525" cy="355013"/>
          </a:xfrm>
        </p:grpSpPr>
        <p:pic>
          <p:nvPicPr>
            <p:cNvPr id="484" name="Google Shape;484;p39"/>
            <p:cNvPicPr preferRelativeResize="0"/>
            <p:nvPr/>
          </p:nvPicPr>
          <p:blipFill>
            <a:blip r:embed="rId3">
              <a:alphaModFix/>
            </a:blip>
            <a:stretch>
              <a:fillRect/>
            </a:stretch>
          </p:blipFill>
          <p:spPr>
            <a:xfrm>
              <a:off x="4962225" y="2257525"/>
              <a:ext cx="3555525" cy="354625"/>
            </a:xfrm>
            <a:prstGeom prst="rect">
              <a:avLst/>
            </a:prstGeom>
            <a:noFill/>
            <a:ln>
              <a:noFill/>
            </a:ln>
          </p:spPr>
        </p:pic>
        <p:sp>
          <p:nvSpPr>
            <p:cNvPr id="485" name="Google Shape;485;p39"/>
            <p:cNvSpPr/>
            <p:nvPr/>
          </p:nvSpPr>
          <p:spPr>
            <a:xfrm>
              <a:off x="7956227" y="2257137"/>
              <a:ext cx="319500" cy="3546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86" name="Google Shape;486;p39"/>
          <p:cNvSpPr txBox="1"/>
          <p:nvPr/>
        </p:nvSpPr>
        <p:spPr>
          <a:xfrm>
            <a:off x="443825" y="2510875"/>
            <a:ext cx="3000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dk1"/>
                </a:solidFill>
              </a:rPr>
              <a:t>Server Side</a:t>
            </a:r>
            <a:endParaRPr b="1"/>
          </a:p>
        </p:txBody>
      </p:sp>
      <p:grpSp>
        <p:nvGrpSpPr>
          <p:cNvPr id="487" name="Google Shape;487;p39"/>
          <p:cNvGrpSpPr/>
          <p:nvPr/>
        </p:nvGrpSpPr>
        <p:grpSpPr>
          <a:xfrm>
            <a:off x="1750375" y="3512025"/>
            <a:ext cx="2851200" cy="820026"/>
            <a:chOff x="1521775" y="3816825"/>
            <a:chExt cx="2851200" cy="820026"/>
          </a:xfrm>
        </p:grpSpPr>
        <p:pic>
          <p:nvPicPr>
            <p:cNvPr id="488" name="Google Shape;488;p39"/>
            <p:cNvPicPr preferRelativeResize="0"/>
            <p:nvPr/>
          </p:nvPicPr>
          <p:blipFill rotWithShape="1">
            <a:blip r:embed="rId4">
              <a:alphaModFix/>
            </a:blip>
            <a:srcRect t="51429" b="18798"/>
            <a:stretch/>
          </p:blipFill>
          <p:spPr>
            <a:xfrm>
              <a:off x="1521775" y="3816825"/>
              <a:ext cx="2851200" cy="820026"/>
            </a:xfrm>
            <a:prstGeom prst="rect">
              <a:avLst/>
            </a:prstGeom>
            <a:noFill/>
            <a:ln w="9525" cap="flat" cmpd="sng">
              <a:solidFill>
                <a:schemeClr val="dk2"/>
              </a:solidFill>
              <a:prstDash val="solid"/>
              <a:round/>
              <a:headEnd type="none" w="sm" len="sm"/>
              <a:tailEnd type="none" w="sm" len="sm"/>
            </a:ln>
          </p:spPr>
        </p:pic>
        <p:sp>
          <p:nvSpPr>
            <p:cNvPr id="489" name="Google Shape;489;p39"/>
            <p:cNvSpPr/>
            <p:nvPr/>
          </p:nvSpPr>
          <p:spPr>
            <a:xfrm>
              <a:off x="1531762" y="4308498"/>
              <a:ext cx="1474500" cy="205800"/>
            </a:xfrm>
            <a:prstGeom prst="roundRect">
              <a:avLst>
                <a:gd name="adj" fmla="val 16667"/>
              </a:avLst>
            </a:prstGeom>
            <a:noFill/>
            <a:ln w="28575"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0" name="Google Shape;490;p39"/>
          <p:cNvSpPr txBox="1"/>
          <p:nvPr/>
        </p:nvSpPr>
        <p:spPr>
          <a:xfrm>
            <a:off x="669825" y="4477075"/>
            <a:ext cx="7310100" cy="523200"/>
          </a:xfrm>
          <a:prstGeom prst="rect">
            <a:avLst/>
          </a:prstGeom>
          <a:noFill/>
          <a:ln>
            <a:noFill/>
          </a:ln>
        </p:spPr>
        <p:txBody>
          <a:bodyPr spcFirstLastPara="1" wrap="square" lIns="91425" tIns="91425" rIns="91425" bIns="91425" anchor="t" anchorCtr="0">
            <a:spAutoFit/>
          </a:bodyPr>
          <a:lstStyle/>
          <a:p>
            <a:pPr marL="457200" lvl="0" indent="-298450" algn="l" rtl="0">
              <a:spcBef>
                <a:spcPts val="0"/>
              </a:spcBef>
              <a:spcAft>
                <a:spcPts val="0"/>
              </a:spcAft>
              <a:buSzPts val="1100"/>
              <a:buAutoNum type="arabicPeriod"/>
            </a:pPr>
            <a:r>
              <a:rPr lang="en" sz="1100" u="sng">
                <a:solidFill>
                  <a:schemeClr val="hlink"/>
                </a:solidFill>
                <a:hlinkClick r:id="rId5"/>
              </a:rPr>
              <a:t>https://www.mozilla.org/en-US/firefox/129.0/releasenotes/</a:t>
            </a:r>
            <a:r>
              <a:rPr lang="en" sz="1100">
                <a:solidFill>
                  <a:schemeClr val="dk1"/>
                </a:solidFill>
              </a:rPr>
              <a:t> </a:t>
            </a:r>
            <a:endParaRPr sz="1100">
              <a:solidFill>
                <a:schemeClr val="dk1"/>
              </a:solidFill>
            </a:endParaRPr>
          </a:p>
          <a:p>
            <a:pPr marL="457200" lvl="0" indent="-298450" algn="l" rtl="0">
              <a:spcBef>
                <a:spcPts val="0"/>
              </a:spcBef>
              <a:spcAft>
                <a:spcPts val="0"/>
              </a:spcAft>
              <a:buSzPts val="1100"/>
              <a:buAutoNum type="arabicPeriod"/>
            </a:pPr>
            <a:r>
              <a:rPr lang="en" sz="1100" u="sng">
                <a:solidFill>
                  <a:schemeClr val="hlink"/>
                </a:solidFill>
                <a:hlinkClick r:id="rId6"/>
              </a:rPr>
              <a:t>https://github.com/27justin/ohmyech</a:t>
            </a:r>
            <a:endParaRPr sz="1100">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0"/>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27</a:t>
            </a:fld>
            <a:endParaRPr/>
          </a:p>
        </p:txBody>
      </p:sp>
      <p:sp>
        <p:nvSpPr>
          <p:cNvPr id="497" name="Google Shape;497;p40"/>
          <p:cNvSpPr txBox="1"/>
          <p:nvPr/>
        </p:nvSpPr>
        <p:spPr>
          <a:xfrm>
            <a:off x="2447425" y="4485025"/>
            <a:ext cx="4117800" cy="2538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1200">
                <a:solidFill>
                  <a:schemeClr val="dk1"/>
                </a:solidFill>
              </a:rPr>
              <a:t>Non-</a:t>
            </a:r>
            <a:r>
              <a:rPr lang="en" sz="1200">
                <a:solidFill>
                  <a:schemeClr val="dk1"/>
                </a:solidFill>
                <a:latin typeface="Arial"/>
                <a:ea typeface="Arial"/>
                <a:cs typeface="Arial"/>
                <a:sym typeface="Arial"/>
              </a:rPr>
              <a:t>Cloudflare </a:t>
            </a:r>
            <a:r>
              <a:rPr lang="en" sz="1200">
                <a:solidFill>
                  <a:schemeClr val="dk1"/>
                </a:solidFill>
              </a:rPr>
              <a:t>DNS providers supporting HTTPS records</a:t>
            </a:r>
            <a:endParaRPr sz="900"/>
          </a:p>
        </p:txBody>
      </p:sp>
      <p:sp>
        <p:nvSpPr>
          <p:cNvPr id="498" name="Google Shape;498;p40"/>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Name Servers Support of HTTPS RR</a:t>
            </a:r>
            <a:endParaRPr sz="2400"/>
          </a:p>
        </p:txBody>
      </p:sp>
      <p:sp>
        <p:nvSpPr>
          <p:cNvPr id="499" name="Google Shape;499;p40"/>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sp>
        <p:nvSpPr>
          <p:cNvPr id="500" name="Google Shape;500;p40"/>
          <p:cNvSpPr txBox="1"/>
          <p:nvPr/>
        </p:nvSpPr>
        <p:spPr>
          <a:xfrm>
            <a:off x="6195200" y="141025"/>
            <a:ext cx="26058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00">
                <a:solidFill>
                  <a:schemeClr val="dk1"/>
                </a:solidFill>
              </a:rPr>
              <a:t>Average ratio:</a:t>
            </a:r>
            <a:endParaRPr sz="1500">
              <a:solidFill>
                <a:schemeClr val="dk1"/>
              </a:solidFill>
            </a:endParaRPr>
          </a:p>
          <a:p>
            <a:pPr marL="0" lvl="0" indent="0" algn="l" rtl="0">
              <a:spcBef>
                <a:spcPts val="0"/>
              </a:spcBef>
              <a:spcAft>
                <a:spcPts val="0"/>
              </a:spcAft>
              <a:buNone/>
            </a:pPr>
            <a:r>
              <a:rPr lang="en" sz="1500">
                <a:solidFill>
                  <a:schemeClr val="dk1"/>
                </a:solidFill>
              </a:rPr>
              <a:t>Cloudflare related: 99.85%</a:t>
            </a:r>
            <a:endParaRPr sz="1500">
              <a:solidFill>
                <a:schemeClr val="dk1"/>
              </a:solidFill>
            </a:endParaRPr>
          </a:p>
          <a:p>
            <a:pPr marL="0" lvl="0" indent="0" algn="l" rtl="0">
              <a:spcBef>
                <a:spcPts val="0"/>
              </a:spcBef>
              <a:spcAft>
                <a:spcPts val="0"/>
              </a:spcAft>
              <a:buNone/>
            </a:pPr>
            <a:r>
              <a:rPr lang="en" sz="1500">
                <a:solidFill>
                  <a:schemeClr val="dk1"/>
                </a:solidFill>
              </a:rPr>
              <a:t>Others: 0.15%</a:t>
            </a:r>
            <a:endParaRPr sz="1500">
              <a:solidFill>
                <a:schemeClr val="dk1"/>
              </a:solidFill>
            </a:endParaRPr>
          </a:p>
        </p:txBody>
      </p:sp>
      <p:pic>
        <p:nvPicPr>
          <p:cNvPr id="501" name="Google Shape;501;p40"/>
          <p:cNvPicPr preferRelativeResize="0"/>
          <p:nvPr/>
        </p:nvPicPr>
        <p:blipFill>
          <a:blip r:embed="rId3">
            <a:alphaModFix/>
          </a:blip>
          <a:stretch>
            <a:fillRect/>
          </a:stretch>
        </p:blipFill>
        <p:spPr>
          <a:xfrm>
            <a:off x="724063" y="2177776"/>
            <a:ext cx="7695877" cy="2307249"/>
          </a:xfrm>
          <a:prstGeom prst="rect">
            <a:avLst/>
          </a:prstGeom>
          <a:noFill/>
          <a:ln>
            <a:noFill/>
          </a:ln>
        </p:spPr>
      </p:pic>
      <p:sp>
        <p:nvSpPr>
          <p:cNvPr id="502" name="Google Shape;502;p40"/>
          <p:cNvSpPr txBox="1"/>
          <p:nvPr/>
        </p:nvSpPr>
        <p:spPr>
          <a:xfrm>
            <a:off x="604675" y="1120675"/>
            <a:ext cx="7803300" cy="877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 sz="1500">
                <a:solidFill>
                  <a:schemeClr val="dk1"/>
                </a:solidFill>
              </a:rPr>
              <a:t>Other observed non-Cloudflare DNS providers/entities that support HTTPS RR:</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Entities:Google, Facebook, etc. </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Providers: GoDaddy, NS1, Akamai, AWS, Domeneshop, deSEC, etc.</a:t>
            </a:r>
            <a:endParaRPr sz="1500">
              <a:solidFill>
                <a:schemeClr val="dk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1"/>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28</a:t>
            </a:fld>
            <a:endParaRPr/>
          </a:p>
        </p:txBody>
      </p:sp>
      <p:sp>
        <p:nvSpPr>
          <p:cNvPr id="509" name="Google Shape;509;p41"/>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HTTPS RR Parameters</a:t>
            </a:r>
            <a:endParaRPr sz="2400"/>
          </a:p>
        </p:txBody>
      </p:sp>
      <p:sp>
        <p:nvSpPr>
          <p:cNvPr id="510" name="Google Shape;510;p41"/>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sp>
        <p:nvSpPr>
          <p:cNvPr id="511" name="Google Shape;511;p41"/>
          <p:cNvSpPr txBox="1"/>
          <p:nvPr/>
        </p:nvSpPr>
        <p:spPr>
          <a:xfrm>
            <a:off x="604675" y="1120675"/>
            <a:ext cx="7803300" cy="1800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 sz="1500">
                <a:solidFill>
                  <a:schemeClr val="dk1"/>
                </a:solidFill>
              </a:rPr>
              <a:t>Cloudflare HTTPS RR practices:</a:t>
            </a: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0" lvl="0" indent="0" algn="l" rtl="0">
              <a:spcBef>
                <a:spcPts val="0"/>
              </a:spcBef>
              <a:spcAft>
                <a:spcPts val="0"/>
              </a:spcAft>
              <a:buNone/>
            </a:pP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Other DNS providers’ HTTPS RR practices: </a:t>
            </a:r>
            <a:endParaRPr sz="1500">
              <a:solidFill>
                <a:schemeClr val="dk1"/>
              </a:solidFill>
            </a:endParaRPr>
          </a:p>
          <a:p>
            <a:pPr marL="914400" lvl="0" indent="0" algn="l" rtl="0">
              <a:spcBef>
                <a:spcPts val="0"/>
              </a:spcBef>
              <a:spcAft>
                <a:spcPts val="0"/>
              </a:spcAft>
              <a:buNone/>
            </a:pPr>
            <a:endParaRPr sz="1500">
              <a:solidFill>
                <a:schemeClr val="dk1"/>
              </a:solidFill>
            </a:endParaRPr>
          </a:p>
        </p:txBody>
      </p:sp>
      <p:pic>
        <p:nvPicPr>
          <p:cNvPr id="512" name="Google Shape;512;p41"/>
          <p:cNvPicPr preferRelativeResize="0"/>
          <p:nvPr/>
        </p:nvPicPr>
        <p:blipFill>
          <a:blip r:embed="rId3">
            <a:alphaModFix/>
          </a:blip>
          <a:stretch>
            <a:fillRect/>
          </a:stretch>
        </p:blipFill>
        <p:spPr>
          <a:xfrm>
            <a:off x="1162613" y="1497875"/>
            <a:ext cx="4016374" cy="692475"/>
          </a:xfrm>
          <a:prstGeom prst="rect">
            <a:avLst/>
          </a:prstGeom>
          <a:noFill/>
          <a:ln>
            <a:noFill/>
          </a:ln>
        </p:spPr>
      </p:pic>
      <p:pic>
        <p:nvPicPr>
          <p:cNvPr id="513" name="Google Shape;513;p41"/>
          <p:cNvPicPr preferRelativeResize="0"/>
          <p:nvPr/>
        </p:nvPicPr>
        <p:blipFill>
          <a:blip r:embed="rId4">
            <a:alphaModFix/>
          </a:blip>
          <a:stretch>
            <a:fillRect/>
          </a:stretch>
        </p:blipFill>
        <p:spPr>
          <a:xfrm>
            <a:off x="1162625" y="2682325"/>
            <a:ext cx="5103575" cy="14852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2"/>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29</a:t>
            </a:fld>
            <a:endParaRPr/>
          </a:p>
        </p:txBody>
      </p:sp>
      <p:sp>
        <p:nvSpPr>
          <p:cNvPr id="520" name="Google Shape;520;p42"/>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Browser Support</a:t>
            </a:r>
            <a:endParaRPr sz="2400">
              <a:latin typeface="Arial"/>
              <a:ea typeface="Arial"/>
              <a:cs typeface="Arial"/>
              <a:sym typeface="Arial"/>
            </a:endParaRPr>
          </a:p>
        </p:txBody>
      </p:sp>
      <p:pic>
        <p:nvPicPr>
          <p:cNvPr id="521" name="Google Shape;521;p42"/>
          <p:cNvPicPr preferRelativeResize="0"/>
          <p:nvPr/>
        </p:nvPicPr>
        <p:blipFill rotWithShape="1">
          <a:blip r:embed="rId3">
            <a:alphaModFix/>
          </a:blip>
          <a:srcRect b="44973"/>
          <a:stretch/>
        </p:blipFill>
        <p:spPr>
          <a:xfrm>
            <a:off x="315850" y="1414475"/>
            <a:ext cx="8512302" cy="1562076"/>
          </a:xfrm>
          <a:prstGeom prst="rect">
            <a:avLst/>
          </a:prstGeom>
          <a:noFill/>
          <a:ln>
            <a:noFill/>
          </a:ln>
        </p:spPr>
      </p:pic>
      <p:sp>
        <p:nvSpPr>
          <p:cNvPr id="522" name="Google Shape;522;p42"/>
          <p:cNvSpPr txBox="1"/>
          <p:nvPr/>
        </p:nvSpPr>
        <p:spPr>
          <a:xfrm>
            <a:off x="294000" y="4223525"/>
            <a:ext cx="8556000" cy="700500"/>
          </a:xfrm>
          <a:prstGeom prst="rect">
            <a:avLst/>
          </a:prstGeom>
          <a:noFill/>
          <a:ln>
            <a:noFill/>
          </a:ln>
        </p:spPr>
        <p:txBody>
          <a:bodyPr spcFirstLastPara="1" wrap="square" lIns="91425" tIns="91425" rIns="91425" bIns="91425" anchor="t" anchorCtr="0">
            <a:noAutofit/>
          </a:bodyPr>
          <a:lstStyle/>
          <a:p>
            <a:pPr marL="457200" lvl="0" indent="-304800" algn="l" rtl="0">
              <a:spcBef>
                <a:spcPts val="0"/>
              </a:spcBef>
              <a:spcAft>
                <a:spcPts val="0"/>
              </a:spcAft>
              <a:buClr>
                <a:schemeClr val="dk1"/>
              </a:buClr>
              <a:buSzPts val="1200"/>
              <a:buChar char="●"/>
            </a:pPr>
            <a:r>
              <a:rPr lang="en" sz="1200">
                <a:solidFill>
                  <a:schemeClr val="dk1"/>
                </a:solidFill>
              </a:rPr>
              <a:t>Solid-filled circle - the record or parameter is utilized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Half solid-filled circle - the record or parameter is utilized, yet some essential function associated is lacked</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Unfilled circle - no support</a:t>
            </a:r>
            <a:endParaRPr sz="1200">
              <a:solidFill>
                <a:schemeClr val="dk1"/>
              </a:solidFill>
            </a:endParaRPr>
          </a:p>
        </p:txBody>
      </p:sp>
      <p:sp>
        <p:nvSpPr>
          <p:cNvPr id="523" name="Google Shape;523;p42"/>
          <p:cNvSpPr txBox="1"/>
          <p:nvPr/>
        </p:nvSpPr>
        <p:spPr>
          <a:xfrm>
            <a:off x="294000" y="3433738"/>
            <a:ext cx="8683200" cy="677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All four browsers send </a:t>
            </a:r>
            <a:r>
              <a:rPr lang="en" sz="1600" b="1">
                <a:solidFill>
                  <a:schemeClr val="dk1"/>
                </a:solidFill>
              </a:rPr>
              <a:t>HTTPS </a:t>
            </a:r>
            <a:r>
              <a:rPr lang="en" sz="1600">
                <a:solidFill>
                  <a:schemeClr val="dk1"/>
                </a:solidFill>
              </a:rPr>
              <a:t>queries, together with </a:t>
            </a:r>
            <a:r>
              <a:rPr lang="en" sz="1600" b="1">
                <a:solidFill>
                  <a:schemeClr val="dk1"/>
                </a:solidFill>
              </a:rPr>
              <a:t>A </a:t>
            </a:r>
            <a:r>
              <a:rPr lang="en" sz="1600">
                <a:solidFill>
                  <a:schemeClr val="dk1"/>
                </a:solidFill>
              </a:rPr>
              <a:t>and </a:t>
            </a:r>
            <a:r>
              <a:rPr lang="en" sz="1600" b="1">
                <a:solidFill>
                  <a:schemeClr val="dk1"/>
                </a:solidFill>
              </a:rPr>
              <a:t>AAAA</a:t>
            </a:r>
            <a:r>
              <a:rPr lang="en" sz="1600">
                <a:solidFill>
                  <a:schemeClr val="dk1"/>
                </a:solidFill>
              </a:rPr>
              <a:t> query</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Safari send traffic to port 80 when directed to visit </a:t>
            </a:r>
            <a:r>
              <a:rPr lang="en" sz="1600">
                <a:solidFill>
                  <a:schemeClr val="dk1"/>
                </a:solidFill>
                <a:latin typeface="Consolas"/>
                <a:ea typeface="Consolas"/>
                <a:cs typeface="Consolas"/>
                <a:sym typeface="Consolas"/>
              </a:rPr>
              <a:t>{apex}</a:t>
            </a:r>
            <a:r>
              <a:rPr lang="en" sz="1600">
                <a:solidFill>
                  <a:schemeClr val="dk1"/>
                </a:solidFill>
              </a:rPr>
              <a:t> and </a:t>
            </a:r>
            <a:r>
              <a:rPr lang="en" sz="1600">
                <a:solidFill>
                  <a:schemeClr val="dk1"/>
                </a:solidFill>
                <a:latin typeface="Consolas"/>
                <a:ea typeface="Consolas"/>
                <a:cs typeface="Consolas"/>
                <a:sym typeface="Consolas"/>
              </a:rPr>
              <a:t>http://{apex}</a:t>
            </a:r>
            <a:endParaRPr sz="1600">
              <a:solidFill>
                <a:schemeClr val="dk1"/>
              </a:solidFill>
              <a:latin typeface="Consolas"/>
              <a:ea typeface="Consolas"/>
              <a:cs typeface="Consolas"/>
              <a:sym typeface="Consolas"/>
            </a:endParaRPr>
          </a:p>
        </p:txBody>
      </p:sp>
      <p:sp>
        <p:nvSpPr>
          <p:cNvPr id="524" name="Google Shape;524;p42"/>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79" name="Google Shape;79;p16"/>
          <p:cNvSpPr txBox="1">
            <a:spLocks noGrp="1"/>
          </p:cNvSpPr>
          <p:nvPr>
            <p:ph type="title"/>
          </p:nvPr>
        </p:nvSpPr>
        <p:spPr>
          <a:xfrm>
            <a:off x="528485" y="184368"/>
            <a:ext cx="59598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Overview</a:t>
            </a:r>
            <a:endParaRPr sz="2400"/>
          </a:p>
        </p:txBody>
      </p:sp>
      <p:sp>
        <p:nvSpPr>
          <p:cNvPr id="80" name="Google Shape;80;p16"/>
          <p:cNvSpPr txBox="1"/>
          <p:nvPr/>
        </p:nvSpPr>
        <p:spPr>
          <a:xfrm>
            <a:off x="457901" y="1127275"/>
            <a:ext cx="7948500" cy="3393900"/>
          </a:xfrm>
          <a:prstGeom prst="rect">
            <a:avLst/>
          </a:prstGeom>
          <a:noFill/>
          <a:ln>
            <a:noFill/>
          </a:ln>
        </p:spPr>
        <p:txBody>
          <a:bodyPr spcFirstLastPara="1" wrap="square" lIns="68575" tIns="34275" rIns="68575" bIns="34275" anchor="t" anchorCtr="0">
            <a:spAutoFit/>
          </a:bodyPr>
          <a:lstStyle/>
          <a:p>
            <a:pPr marL="457200" marR="0" lvl="0" indent="-330200" algn="l" rtl="0">
              <a:spcBef>
                <a:spcPts val="0"/>
              </a:spcBef>
              <a:spcAft>
                <a:spcPts val="0"/>
              </a:spcAft>
              <a:buSzPts val="1600"/>
              <a:buChar char="●"/>
            </a:pPr>
            <a:r>
              <a:rPr lang="en" sz="1600">
                <a:solidFill>
                  <a:schemeClr val="dk1"/>
                </a:solidFill>
              </a:rPr>
              <a:t>Server-side HTTPS records deployment among Tranco 1M domains</a:t>
            </a:r>
            <a:endParaRPr sz="1600">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HTTPS records adoption rate</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Name servers support of HTTPS records</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ECH deployment</a:t>
            </a:r>
            <a:endParaRPr>
              <a:solidFill>
                <a:schemeClr val="dk1"/>
              </a:solidFill>
            </a:endParaRPr>
          </a:p>
          <a:p>
            <a:pPr marL="1371600" marR="0" lvl="2" indent="-317500" algn="l" rtl="0">
              <a:spcBef>
                <a:spcPts val="0"/>
              </a:spcBef>
              <a:spcAft>
                <a:spcPts val="0"/>
              </a:spcAft>
              <a:buClr>
                <a:schemeClr val="dk1"/>
              </a:buClr>
              <a:buSzPts val="1400"/>
              <a:buChar char="■"/>
            </a:pPr>
            <a:r>
              <a:rPr lang="en">
                <a:solidFill>
                  <a:schemeClr val="dk1"/>
                </a:solidFill>
              </a:rPr>
              <a:t>Key rotation</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DNSSEC deployment</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IP inconsistency in HTTPS records</a:t>
            </a:r>
            <a:endParaRPr>
              <a:solidFill>
                <a:schemeClr val="dk1"/>
              </a:solidFill>
            </a:endParaRPr>
          </a:p>
          <a:p>
            <a:pPr marL="1371600" marR="0" lvl="2" indent="-317500" algn="l" rtl="0">
              <a:spcBef>
                <a:spcPts val="0"/>
              </a:spcBef>
              <a:spcAft>
                <a:spcPts val="0"/>
              </a:spcAft>
              <a:buClr>
                <a:schemeClr val="dk1"/>
              </a:buClr>
              <a:buSzPts val="1400"/>
              <a:buChar char="■"/>
            </a:pPr>
            <a:r>
              <a:rPr lang="en">
                <a:solidFill>
                  <a:schemeClr val="dk1"/>
                </a:solidFill>
              </a:rPr>
              <a:t>Potential connection issues</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Inconsistent use of HTTPS records</a:t>
            </a:r>
            <a:endParaRPr>
              <a:solidFill>
                <a:schemeClr val="dk1"/>
              </a:solidFill>
            </a:endParaRPr>
          </a:p>
          <a:p>
            <a:pPr marL="914400" marR="0" lvl="0" indent="0" algn="l" rtl="0">
              <a:spcBef>
                <a:spcPts val="0"/>
              </a:spcBef>
              <a:spcAft>
                <a:spcPts val="0"/>
              </a:spcAft>
              <a:buNone/>
            </a:pPr>
            <a:endParaRPr sz="1600">
              <a:solidFill>
                <a:schemeClr val="dk1"/>
              </a:solidFill>
            </a:endParaRPr>
          </a:p>
          <a:p>
            <a:pPr marL="457200" marR="0" lvl="0" indent="-330200" algn="l" rtl="0">
              <a:spcBef>
                <a:spcPts val="0"/>
              </a:spcBef>
              <a:spcAft>
                <a:spcPts val="0"/>
              </a:spcAft>
              <a:buClr>
                <a:schemeClr val="dk1"/>
              </a:buClr>
              <a:buSzPts val="1600"/>
              <a:buChar char="●"/>
            </a:pPr>
            <a:r>
              <a:rPr lang="en" sz="1600">
                <a:solidFill>
                  <a:schemeClr val="dk1"/>
                </a:solidFill>
              </a:rPr>
              <a:t>Client-side HTTPS records support</a:t>
            </a:r>
            <a:endParaRPr sz="1600">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Major browsers support</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ECH share-mode support</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ECH split-mode support</a:t>
            </a:r>
            <a:endParaRPr>
              <a:solidFill>
                <a:schemeClr val="dk1"/>
              </a:solidFill>
            </a:endParaRPr>
          </a:p>
          <a:p>
            <a:pPr marL="1371600" marR="0" lvl="2" indent="-317500" algn="l" rtl="0">
              <a:spcBef>
                <a:spcPts val="0"/>
              </a:spcBef>
              <a:spcAft>
                <a:spcPts val="0"/>
              </a:spcAft>
              <a:buClr>
                <a:schemeClr val="dk1"/>
              </a:buClr>
              <a:buSzPts val="1400"/>
              <a:buChar char="■"/>
            </a:pPr>
            <a:r>
              <a:rPr lang="en">
                <a:solidFill>
                  <a:schemeClr val="dk1"/>
                </a:solidFill>
              </a:rPr>
              <a:t>Potential error configuration</a:t>
            </a:r>
            <a:endParaRPr>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43"/>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30</a:t>
            </a:fld>
            <a:endParaRPr/>
          </a:p>
        </p:txBody>
      </p:sp>
      <p:sp>
        <p:nvSpPr>
          <p:cNvPr id="531" name="Google Shape;531;p43"/>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Browsers</a:t>
            </a:r>
            <a:r>
              <a:rPr lang="en" sz="2400"/>
              <a:t>’</a:t>
            </a:r>
            <a:r>
              <a:rPr lang="en" sz="2400">
                <a:latin typeface="Arial"/>
                <a:ea typeface="Arial"/>
                <a:cs typeface="Arial"/>
                <a:sym typeface="Arial"/>
              </a:rPr>
              <a:t> </a:t>
            </a:r>
            <a:r>
              <a:rPr lang="en" sz="2400"/>
              <a:t>Support</a:t>
            </a:r>
            <a:r>
              <a:rPr lang="en" sz="2400">
                <a:latin typeface="Arial"/>
                <a:ea typeface="Arial"/>
                <a:cs typeface="Arial"/>
                <a:sym typeface="Arial"/>
              </a:rPr>
              <a:t> of HTTPS R</a:t>
            </a:r>
            <a:r>
              <a:rPr lang="en" sz="2400"/>
              <a:t>R</a:t>
            </a:r>
            <a:endParaRPr sz="2400">
              <a:latin typeface="Arial"/>
              <a:ea typeface="Arial"/>
              <a:cs typeface="Arial"/>
              <a:sym typeface="Arial"/>
            </a:endParaRPr>
          </a:p>
        </p:txBody>
      </p:sp>
      <p:sp>
        <p:nvSpPr>
          <p:cNvPr id="532" name="Google Shape;532;p43"/>
          <p:cNvSpPr txBox="1"/>
          <p:nvPr/>
        </p:nvSpPr>
        <p:spPr>
          <a:xfrm>
            <a:off x="528475" y="921926"/>
            <a:ext cx="8683200" cy="2154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Char char="●"/>
            </a:pPr>
            <a:r>
              <a:rPr lang="en" sz="1600">
                <a:solidFill>
                  <a:schemeClr val="dk1"/>
                </a:solidFill>
              </a:rPr>
              <a:t>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All browsers send </a:t>
            </a:r>
            <a:r>
              <a:rPr lang="en" sz="1600" b="1">
                <a:solidFill>
                  <a:schemeClr val="dk1"/>
                </a:solidFill>
              </a:rPr>
              <a:t>HTTPS </a:t>
            </a:r>
            <a:r>
              <a:rPr lang="en" sz="1600">
                <a:solidFill>
                  <a:schemeClr val="dk1"/>
                </a:solidFill>
              </a:rPr>
              <a:t>queries, together with </a:t>
            </a:r>
            <a:r>
              <a:rPr lang="en" sz="1600" b="1">
                <a:solidFill>
                  <a:schemeClr val="dk1"/>
                </a:solidFill>
              </a:rPr>
              <a:t>A </a:t>
            </a:r>
            <a:r>
              <a:rPr lang="en" sz="1600">
                <a:solidFill>
                  <a:schemeClr val="dk1"/>
                </a:solidFill>
              </a:rPr>
              <a:t>and </a:t>
            </a:r>
            <a:r>
              <a:rPr lang="en" sz="1600" b="1">
                <a:solidFill>
                  <a:schemeClr val="dk1"/>
                </a:solidFill>
              </a:rPr>
              <a:t>AAAA</a:t>
            </a:r>
            <a:r>
              <a:rPr lang="en" sz="1600">
                <a:solidFill>
                  <a:schemeClr val="dk1"/>
                </a:solidFill>
              </a:rPr>
              <a:t> query</a:t>
            </a:r>
            <a:endParaRPr sz="1600" b="1">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Parameter: </a:t>
            </a:r>
            <a:r>
              <a:rPr lang="en" sz="1600" b="1">
                <a:solidFill>
                  <a:schemeClr val="dk1"/>
                </a:solidFill>
              </a:rPr>
              <a:t>alpn</a:t>
            </a:r>
            <a:endParaRPr sz="1600" b="1">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Limited support:</a:t>
            </a:r>
            <a:endParaRPr sz="1600">
              <a:solidFill>
                <a:schemeClr val="dk1"/>
              </a:solidFill>
            </a:endParaRPr>
          </a:p>
          <a:p>
            <a:pPr marL="914400" lvl="1" indent="-330200" algn="l" rtl="0">
              <a:spcBef>
                <a:spcPts val="0"/>
              </a:spcBef>
              <a:spcAft>
                <a:spcPts val="0"/>
              </a:spcAft>
              <a:buClr>
                <a:schemeClr val="dk1"/>
              </a:buClr>
              <a:buSzPts val="1600"/>
              <a:buChar char="○"/>
            </a:pPr>
            <a:r>
              <a:rPr lang="en" sz="1600" b="1">
                <a:solidFill>
                  <a:schemeClr val="dk1"/>
                </a:solidFill>
              </a:rPr>
              <a:t>AliasMode </a:t>
            </a:r>
            <a:r>
              <a:rPr lang="en" sz="1600">
                <a:solidFill>
                  <a:schemeClr val="dk1"/>
                </a:solidFill>
              </a:rPr>
              <a:t>and other parameters</a:t>
            </a:r>
            <a:endParaRPr sz="1600">
              <a:solidFill>
                <a:schemeClr val="dk1"/>
              </a:solidFill>
            </a:endParaRPr>
          </a:p>
          <a:p>
            <a:pPr marL="457200" lvl="0" indent="-330200" algn="l" rtl="0">
              <a:spcBef>
                <a:spcPts val="0"/>
              </a:spcBef>
              <a:spcAft>
                <a:spcPts val="0"/>
              </a:spcAft>
              <a:buClr>
                <a:schemeClr val="dk1"/>
              </a:buClr>
              <a:buSzPts val="1600"/>
              <a:buChar char="●"/>
            </a:pPr>
            <a:r>
              <a:rPr lang="en" sz="1600">
                <a:solidFill>
                  <a:schemeClr val="dk1"/>
                </a:solidFill>
              </a:rPr>
              <a:t>Inconsistent handling</a:t>
            </a:r>
            <a:r>
              <a:rPr lang="en" sz="1600" b="1">
                <a:solidFill>
                  <a:schemeClr val="dk1"/>
                </a:solidFill>
              </a:rPr>
              <a:t>:</a:t>
            </a:r>
            <a:endParaRPr sz="1600" b="1">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Firefox* and Safari connect to the IPs in </a:t>
            </a:r>
            <a:r>
              <a:rPr lang="en" sz="1600" b="1" i="1">
                <a:solidFill>
                  <a:schemeClr val="dk1"/>
                </a:solidFill>
              </a:rPr>
              <a:t>IP Hints</a:t>
            </a:r>
            <a:r>
              <a:rPr lang="en" sz="1600" i="1">
                <a:solidFill>
                  <a:schemeClr val="dk1"/>
                </a:solidFill>
              </a:rPr>
              <a:t> </a:t>
            </a:r>
            <a:r>
              <a:rPr lang="en" sz="1600">
                <a:solidFill>
                  <a:schemeClr val="dk1"/>
                </a:solidFill>
              </a:rPr>
              <a:t>parameter.</a:t>
            </a:r>
            <a:endParaRPr sz="1600">
              <a:solidFill>
                <a:schemeClr val="dk1"/>
              </a:solidFill>
            </a:endParaRPr>
          </a:p>
          <a:p>
            <a:pPr marL="914400" lvl="1" indent="-330200" algn="l" rtl="0">
              <a:spcBef>
                <a:spcPts val="0"/>
              </a:spcBef>
              <a:spcAft>
                <a:spcPts val="0"/>
              </a:spcAft>
              <a:buClr>
                <a:schemeClr val="dk1"/>
              </a:buClr>
              <a:buSzPts val="1600"/>
              <a:buChar char="○"/>
            </a:pPr>
            <a:r>
              <a:rPr lang="en" sz="1600">
                <a:solidFill>
                  <a:schemeClr val="dk1"/>
                </a:solidFill>
              </a:rPr>
              <a:t>Chrome and Edge connect to the IPs in </a:t>
            </a:r>
            <a:r>
              <a:rPr lang="en" sz="1600" b="1" i="1">
                <a:solidFill>
                  <a:schemeClr val="dk1"/>
                </a:solidFill>
              </a:rPr>
              <a:t>A/AAAA</a:t>
            </a:r>
            <a:r>
              <a:rPr lang="en" sz="1600">
                <a:solidFill>
                  <a:schemeClr val="dk1"/>
                </a:solidFill>
              </a:rPr>
              <a:t> records.</a:t>
            </a:r>
            <a:endParaRPr sz="1600">
              <a:solidFill>
                <a:schemeClr val="dk1"/>
              </a:solidFill>
            </a:endParaRPr>
          </a:p>
        </p:txBody>
      </p:sp>
      <p:sp>
        <p:nvSpPr>
          <p:cNvPr id="533" name="Google Shape;533;p43"/>
          <p:cNvSpPr/>
          <p:nvPr/>
        </p:nvSpPr>
        <p:spPr>
          <a:xfrm flipH="1">
            <a:off x="289650" y="143000"/>
            <a:ext cx="1708200" cy="224700"/>
          </a:xfrm>
          <a:prstGeom prst="round1Rect">
            <a:avLst>
              <a:gd name="adj" fmla="val 50000"/>
            </a:avLst>
          </a:prstGeom>
          <a:solidFill>
            <a:srgbClr val="99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Client-side analysis</a:t>
            </a:r>
            <a:endParaRPr sz="1200" b="1">
              <a:solidFill>
                <a:schemeClr val="lt1"/>
              </a:solidFill>
            </a:endParaRPr>
          </a:p>
        </p:txBody>
      </p:sp>
      <p:pic>
        <p:nvPicPr>
          <p:cNvPr id="534" name="Google Shape;534;p43"/>
          <p:cNvPicPr preferRelativeResize="0"/>
          <p:nvPr/>
        </p:nvPicPr>
        <p:blipFill>
          <a:blip r:embed="rId3">
            <a:alphaModFix/>
          </a:blip>
          <a:stretch>
            <a:fillRect/>
          </a:stretch>
        </p:blipFill>
        <p:spPr>
          <a:xfrm>
            <a:off x="732275" y="3041513"/>
            <a:ext cx="5698255" cy="1802838"/>
          </a:xfrm>
          <a:prstGeom prst="rect">
            <a:avLst/>
          </a:prstGeom>
          <a:noFill/>
          <a:ln>
            <a:noFill/>
          </a:ln>
        </p:spPr>
      </p:pic>
      <p:sp>
        <p:nvSpPr>
          <p:cNvPr id="535" name="Google Shape;535;p43"/>
          <p:cNvSpPr txBox="1"/>
          <p:nvPr/>
        </p:nvSpPr>
        <p:spPr>
          <a:xfrm>
            <a:off x="6430525" y="4167250"/>
            <a:ext cx="25344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*Firefox now visit IPs in A/AAAA records. </a:t>
            </a: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4"/>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Clr>
                <a:schemeClr val="dk1"/>
              </a:buClr>
              <a:buSzPts val="1800"/>
              <a:buFont typeface="Arial"/>
              <a:buNone/>
            </a:pPr>
            <a:r>
              <a:rPr lang="en" sz="2400"/>
              <a:t>Background</a:t>
            </a:r>
            <a:endParaRPr sz="2400"/>
          </a:p>
        </p:txBody>
      </p:sp>
      <p:sp>
        <p:nvSpPr>
          <p:cNvPr id="541" name="Google Shape;541;p44"/>
          <p:cNvSpPr txBox="1">
            <a:spLocks noGrp="1"/>
          </p:cNvSpPr>
          <p:nvPr>
            <p:ph type="body" idx="1"/>
          </p:nvPr>
        </p:nvSpPr>
        <p:spPr>
          <a:xfrm>
            <a:off x="204650" y="1059075"/>
            <a:ext cx="5615100" cy="3751800"/>
          </a:xfrm>
          <a:prstGeom prst="rect">
            <a:avLst/>
          </a:prstGeom>
        </p:spPr>
        <p:txBody>
          <a:bodyPr spcFirstLastPara="1" wrap="square" lIns="68575" tIns="34275" rIns="68575" bIns="34275" anchor="t" anchorCtr="0">
            <a:noAutofit/>
          </a:bodyPr>
          <a:lstStyle/>
          <a:p>
            <a:pPr marL="457200" lvl="0" indent="0" algn="l" rtl="0">
              <a:lnSpc>
                <a:spcPct val="100000"/>
              </a:lnSpc>
              <a:spcBef>
                <a:spcPts val="0"/>
              </a:spcBef>
              <a:spcAft>
                <a:spcPts val="0"/>
              </a:spcAft>
              <a:buNone/>
            </a:pPr>
            <a:r>
              <a:rPr lang="en" sz="1400">
                <a:solidFill>
                  <a:schemeClr val="dk1"/>
                </a:solidFill>
              </a:rPr>
              <a:t>DNS HTTPS resource records</a:t>
            </a:r>
            <a:endParaRPr sz="1400">
              <a:solidFill>
                <a:schemeClr val="dk1"/>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SVCB (service binding) record tailored to the HTTPS protocol</a:t>
            </a:r>
            <a:endParaRPr sz="1200">
              <a:solidFill>
                <a:srgbClr val="434343"/>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Provide essential information for accessing HTTPS services</a:t>
            </a:r>
            <a:endParaRPr sz="1200">
              <a:solidFill>
                <a:srgbClr val="434343"/>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Two modes: ServiceMode vs. AliasMode (</a:t>
            </a:r>
            <a:r>
              <a:rPr lang="en" sz="1200">
                <a:solidFill>
                  <a:srgbClr val="434343"/>
                </a:solidFill>
                <a:latin typeface="Consolas"/>
                <a:ea typeface="Consolas"/>
                <a:cs typeface="Consolas"/>
                <a:sym typeface="Consolas"/>
              </a:rPr>
              <a:t>SvcPriority </a:t>
            </a:r>
            <a:r>
              <a:rPr lang="en" sz="1200">
                <a:solidFill>
                  <a:srgbClr val="434343"/>
                </a:solidFill>
              </a:rPr>
              <a:t>parameter)</a:t>
            </a:r>
            <a:endParaRPr sz="1200">
              <a:solidFill>
                <a:srgbClr val="434343"/>
              </a:solidFill>
            </a:endParaRPr>
          </a:p>
          <a:p>
            <a:pPr marL="596900" lvl="0" indent="-165100" algn="l" rtl="0">
              <a:lnSpc>
                <a:spcPct val="100000"/>
              </a:lnSpc>
              <a:spcBef>
                <a:spcPts val="0"/>
              </a:spcBef>
              <a:spcAft>
                <a:spcPts val="0"/>
              </a:spcAft>
              <a:buNone/>
            </a:pPr>
            <a:endParaRPr sz="1200">
              <a:solidFill>
                <a:srgbClr val="434343"/>
              </a:solidFill>
            </a:endParaRPr>
          </a:p>
          <a:p>
            <a:pPr marL="596900" lvl="0" indent="-165100" algn="l" rtl="0">
              <a:lnSpc>
                <a:spcPct val="100000"/>
              </a:lnSpc>
              <a:spcBef>
                <a:spcPts val="0"/>
              </a:spcBef>
              <a:spcAft>
                <a:spcPts val="0"/>
              </a:spcAft>
              <a:buNone/>
            </a:pPr>
            <a:endParaRPr sz="1200">
              <a:solidFill>
                <a:srgbClr val="434343"/>
              </a:solidFill>
            </a:endParaRPr>
          </a:p>
          <a:p>
            <a:pPr marL="0" lvl="0" indent="0" algn="l" rtl="0">
              <a:lnSpc>
                <a:spcPct val="100000"/>
              </a:lnSpc>
              <a:spcBef>
                <a:spcPts val="0"/>
              </a:spcBef>
              <a:spcAft>
                <a:spcPts val="0"/>
              </a:spcAft>
              <a:buNone/>
            </a:pPr>
            <a:br>
              <a:rPr lang="en" sz="1200">
                <a:solidFill>
                  <a:srgbClr val="434343"/>
                </a:solidFill>
              </a:rPr>
            </a:br>
            <a:endParaRPr sz="1200">
              <a:solidFill>
                <a:srgbClr val="434343"/>
              </a:solidFill>
            </a:endParaRPr>
          </a:p>
          <a:p>
            <a:pPr marL="457200" lvl="0" indent="0" algn="l" rtl="0">
              <a:lnSpc>
                <a:spcPct val="100000"/>
              </a:lnSpc>
              <a:spcBef>
                <a:spcPts val="0"/>
              </a:spcBef>
              <a:spcAft>
                <a:spcPts val="0"/>
              </a:spcAft>
              <a:buNone/>
            </a:pPr>
            <a:r>
              <a:rPr lang="en" sz="1400">
                <a:solidFill>
                  <a:schemeClr val="dk1"/>
                </a:solidFill>
              </a:rPr>
              <a:t>Encrypted ClientHello (ECH)</a:t>
            </a:r>
            <a:endParaRPr sz="1400">
              <a:solidFill>
                <a:schemeClr val="dk1"/>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Allow client to encrypt its initial ClientHello message in a TLS session</a:t>
            </a:r>
            <a:endParaRPr sz="1200">
              <a:solidFill>
                <a:srgbClr val="434343"/>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ECH public key is delivered through DNS HTTPS records</a:t>
            </a:r>
            <a:br>
              <a:rPr lang="en" sz="1200">
                <a:solidFill>
                  <a:srgbClr val="434343"/>
                </a:solidFill>
              </a:rPr>
            </a:br>
            <a:br>
              <a:rPr lang="en" sz="1200">
                <a:solidFill>
                  <a:srgbClr val="434343"/>
                </a:solidFill>
              </a:rPr>
            </a:br>
            <a:endParaRPr sz="1200">
              <a:solidFill>
                <a:srgbClr val="434343"/>
              </a:solidFill>
            </a:endParaRPr>
          </a:p>
          <a:p>
            <a:pPr marL="596900" lvl="0" indent="-165100" algn="l" rtl="0">
              <a:lnSpc>
                <a:spcPct val="100000"/>
              </a:lnSpc>
              <a:spcBef>
                <a:spcPts val="0"/>
              </a:spcBef>
              <a:spcAft>
                <a:spcPts val="0"/>
              </a:spcAft>
              <a:buNone/>
            </a:pPr>
            <a:br>
              <a:rPr lang="en" sz="1200">
                <a:solidFill>
                  <a:srgbClr val="434343"/>
                </a:solidFill>
              </a:rPr>
            </a:br>
            <a:endParaRPr sz="1200">
              <a:solidFill>
                <a:srgbClr val="434343"/>
              </a:solidFill>
            </a:endParaRPr>
          </a:p>
          <a:p>
            <a:pPr marL="457200" lvl="0" indent="0" algn="l" rtl="0">
              <a:lnSpc>
                <a:spcPct val="100000"/>
              </a:lnSpc>
              <a:spcBef>
                <a:spcPts val="0"/>
              </a:spcBef>
              <a:spcAft>
                <a:spcPts val="0"/>
              </a:spcAft>
              <a:buNone/>
            </a:pPr>
            <a:r>
              <a:rPr lang="en" sz="1400">
                <a:solidFill>
                  <a:schemeClr val="dk1"/>
                </a:solidFill>
              </a:rPr>
              <a:t>Domain Name System Security Extensions (DNSSEC)</a:t>
            </a:r>
            <a:endParaRPr sz="1400">
              <a:solidFill>
                <a:schemeClr val="dk1"/>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Secure DNS by authenticating responses to domain name lookups</a:t>
            </a:r>
            <a:endParaRPr sz="1200">
              <a:solidFill>
                <a:srgbClr val="434343"/>
              </a:solidFill>
            </a:endParaRPr>
          </a:p>
          <a:p>
            <a:pPr marL="914400" lvl="1" indent="-304800" algn="l" rtl="0">
              <a:lnSpc>
                <a:spcPct val="100000"/>
              </a:lnSpc>
              <a:spcBef>
                <a:spcPts val="0"/>
              </a:spcBef>
              <a:spcAft>
                <a:spcPts val="0"/>
              </a:spcAft>
              <a:buClr>
                <a:srgbClr val="434343"/>
              </a:buClr>
              <a:buSzPts val="1200"/>
              <a:buChar char="○"/>
            </a:pPr>
            <a:r>
              <a:rPr lang="en" sz="1200">
                <a:solidFill>
                  <a:srgbClr val="434343"/>
                </a:solidFill>
              </a:rPr>
              <a:t>Protect DNS against threats like cache poisoning </a:t>
            </a:r>
            <a:endParaRPr sz="1200">
              <a:solidFill>
                <a:srgbClr val="434343"/>
              </a:solidFill>
            </a:endParaRPr>
          </a:p>
        </p:txBody>
      </p:sp>
      <p:grpSp>
        <p:nvGrpSpPr>
          <p:cNvPr id="542" name="Google Shape;542;p44"/>
          <p:cNvGrpSpPr/>
          <p:nvPr/>
        </p:nvGrpSpPr>
        <p:grpSpPr>
          <a:xfrm>
            <a:off x="5808879" y="1026115"/>
            <a:ext cx="3035187" cy="1070504"/>
            <a:chOff x="732068" y="3910321"/>
            <a:chExt cx="4702800" cy="1070504"/>
          </a:xfrm>
        </p:grpSpPr>
        <p:sp>
          <p:nvSpPr>
            <p:cNvPr id="543" name="Google Shape;543;p44"/>
            <p:cNvSpPr txBox="1"/>
            <p:nvPr/>
          </p:nvSpPr>
          <p:spPr>
            <a:xfrm>
              <a:off x="732068" y="4241925"/>
              <a:ext cx="4702800" cy="73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ClientHello</a:t>
              </a:r>
              <a:endParaRPr sz="1200" b="1">
                <a:solidFill>
                  <a:schemeClr val="dk1"/>
                </a:solidFill>
              </a:endParaRPr>
            </a:p>
            <a:p>
              <a:pPr marL="0" lvl="0" indent="0" algn="ctr" rtl="0">
                <a:spcBef>
                  <a:spcPts val="0"/>
                </a:spcBef>
                <a:spcAft>
                  <a:spcPts val="0"/>
                </a:spcAft>
                <a:buNone/>
              </a:pPr>
              <a:r>
                <a:rPr lang="en" sz="1200">
                  <a:solidFill>
                    <a:schemeClr val="dk1"/>
                  </a:solidFill>
                </a:rPr>
                <a:t> Sensitive Info</a:t>
              </a:r>
              <a:endParaRPr sz="1200">
                <a:solidFill>
                  <a:schemeClr val="dk1"/>
                </a:solidFill>
              </a:endParaRPr>
            </a:p>
            <a:p>
              <a:pPr marL="0" lvl="0" indent="0" algn="ctr" rtl="0">
                <a:spcBef>
                  <a:spcPts val="0"/>
                </a:spcBef>
                <a:spcAft>
                  <a:spcPts val="0"/>
                </a:spcAft>
                <a:buNone/>
              </a:pPr>
              <a:r>
                <a:rPr lang="en" sz="1200" b="1">
                  <a:solidFill>
                    <a:schemeClr val="dk1"/>
                  </a:solidFill>
                </a:rPr>
                <a:t>(SNI: </a:t>
              </a:r>
              <a:r>
                <a:rPr lang="en" sz="1200" b="1">
                  <a:solidFill>
                    <a:srgbClr val="B02B20"/>
                  </a:solidFill>
                </a:rPr>
                <a:t>example.com</a:t>
              </a:r>
              <a:r>
                <a:rPr lang="en" sz="1200"/>
                <a:t>, ALPN, key share…)</a:t>
              </a:r>
              <a:endParaRPr sz="1200"/>
            </a:p>
          </p:txBody>
        </p:sp>
        <p:sp>
          <p:nvSpPr>
            <p:cNvPr id="544" name="Google Shape;544;p44"/>
            <p:cNvSpPr txBox="1"/>
            <p:nvPr/>
          </p:nvSpPr>
          <p:spPr>
            <a:xfrm>
              <a:off x="1046314" y="3910321"/>
              <a:ext cx="4074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ClientHello without ECH</a:t>
              </a:r>
              <a:endParaRPr sz="1200"/>
            </a:p>
          </p:txBody>
        </p:sp>
      </p:grpSp>
      <p:grpSp>
        <p:nvGrpSpPr>
          <p:cNvPr id="545" name="Google Shape;545;p44"/>
          <p:cNvGrpSpPr/>
          <p:nvPr/>
        </p:nvGrpSpPr>
        <p:grpSpPr>
          <a:xfrm>
            <a:off x="5591743" y="2495424"/>
            <a:ext cx="3475009" cy="1815324"/>
            <a:chOff x="4565258" y="2618018"/>
            <a:chExt cx="4428456" cy="1404832"/>
          </a:xfrm>
        </p:grpSpPr>
        <p:grpSp>
          <p:nvGrpSpPr>
            <p:cNvPr id="546" name="Google Shape;546;p44"/>
            <p:cNvGrpSpPr/>
            <p:nvPr/>
          </p:nvGrpSpPr>
          <p:grpSpPr>
            <a:xfrm>
              <a:off x="4565258" y="2825101"/>
              <a:ext cx="4428456" cy="1197748"/>
              <a:chOff x="749770" y="3071734"/>
              <a:chExt cx="4172278" cy="1021098"/>
            </a:xfrm>
          </p:grpSpPr>
          <p:sp>
            <p:nvSpPr>
              <p:cNvPr id="547" name="Google Shape;547;p44"/>
              <p:cNvSpPr/>
              <p:nvPr/>
            </p:nvSpPr>
            <p:spPr>
              <a:xfrm>
                <a:off x="825539" y="3097732"/>
                <a:ext cx="4080900" cy="995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48" name="Google Shape;548;p44"/>
              <p:cNvSpPr txBox="1"/>
              <p:nvPr/>
            </p:nvSpPr>
            <p:spPr>
              <a:xfrm>
                <a:off x="749770" y="3071734"/>
                <a:ext cx="4080900" cy="48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Outer ClientHello</a:t>
                </a:r>
                <a:endParaRPr sz="1200" b="1">
                  <a:solidFill>
                    <a:schemeClr val="dk1"/>
                  </a:solidFill>
                </a:endParaRPr>
              </a:p>
              <a:p>
                <a:pPr marL="0" lvl="0" indent="0" algn="ctr" rtl="0">
                  <a:spcBef>
                    <a:spcPts val="0"/>
                  </a:spcBef>
                  <a:spcAft>
                    <a:spcPts val="0"/>
                  </a:spcAft>
                  <a:buNone/>
                </a:pPr>
                <a:r>
                  <a:rPr lang="en" sz="1200">
                    <a:solidFill>
                      <a:schemeClr val="dk1"/>
                    </a:solidFill>
                  </a:rPr>
                  <a:t>Non-sensitive Info</a:t>
                </a:r>
                <a:endParaRPr sz="1200">
                  <a:solidFill>
                    <a:schemeClr val="dk1"/>
                  </a:solidFill>
                </a:endParaRPr>
              </a:p>
              <a:p>
                <a:pPr marL="0" lvl="0" indent="0" algn="ctr" rtl="0">
                  <a:spcBef>
                    <a:spcPts val="0"/>
                  </a:spcBef>
                  <a:spcAft>
                    <a:spcPts val="0"/>
                  </a:spcAft>
                  <a:buNone/>
                </a:pPr>
                <a:r>
                  <a:rPr lang="en" sz="1200" b="1">
                    <a:solidFill>
                      <a:schemeClr val="dk1"/>
                    </a:solidFill>
                  </a:rPr>
                  <a:t>(Outer SNI: </a:t>
                </a:r>
                <a:r>
                  <a:rPr lang="en" sz="1200" b="1">
                    <a:solidFill>
                      <a:schemeClr val="accent1"/>
                    </a:solidFill>
                  </a:rPr>
                  <a:t>public.com</a:t>
                </a:r>
                <a:r>
                  <a:rPr lang="en" sz="1200"/>
                  <a:t>, ALPN, key share…)</a:t>
                </a:r>
                <a:endParaRPr sz="1200"/>
              </a:p>
            </p:txBody>
          </p:sp>
          <p:sp>
            <p:nvSpPr>
              <p:cNvPr id="549" name="Google Shape;549;p44"/>
              <p:cNvSpPr/>
              <p:nvPr/>
            </p:nvSpPr>
            <p:spPr>
              <a:xfrm>
                <a:off x="910005" y="3517737"/>
                <a:ext cx="3920700" cy="52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550" name="Google Shape;550;p44"/>
              <p:cNvSpPr txBox="1"/>
              <p:nvPr/>
            </p:nvSpPr>
            <p:spPr>
              <a:xfrm>
                <a:off x="841147" y="3548929"/>
                <a:ext cx="4080900" cy="48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(Encrypted) Inner ClientHello</a:t>
                </a:r>
                <a:endParaRPr sz="1200" b="1">
                  <a:solidFill>
                    <a:schemeClr val="dk1"/>
                  </a:solidFill>
                </a:endParaRPr>
              </a:p>
              <a:p>
                <a:pPr marL="0" lvl="0" indent="0" algn="ctr" rtl="0">
                  <a:spcBef>
                    <a:spcPts val="0"/>
                  </a:spcBef>
                  <a:spcAft>
                    <a:spcPts val="0"/>
                  </a:spcAft>
                  <a:buNone/>
                </a:pPr>
                <a:r>
                  <a:rPr lang="en" sz="1200" b="1">
                    <a:solidFill>
                      <a:schemeClr val="dk1"/>
                    </a:solidFill>
                  </a:rPr>
                  <a:t> </a:t>
                </a:r>
                <a:r>
                  <a:rPr lang="en" sz="1200">
                    <a:solidFill>
                      <a:schemeClr val="dk1"/>
                    </a:solidFill>
                  </a:rPr>
                  <a:t>Sensitive Info</a:t>
                </a:r>
                <a:endParaRPr sz="1200">
                  <a:solidFill>
                    <a:schemeClr val="dk1"/>
                  </a:solidFill>
                </a:endParaRPr>
              </a:p>
              <a:p>
                <a:pPr marL="0" lvl="0" indent="0" algn="ctr" rtl="0">
                  <a:spcBef>
                    <a:spcPts val="0"/>
                  </a:spcBef>
                  <a:spcAft>
                    <a:spcPts val="0"/>
                  </a:spcAft>
                  <a:buNone/>
                </a:pPr>
                <a:r>
                  <a:rPr lang="en" sz="1200" b="1">
                    <a:solidFill>
                      <a:schemeClr val="dk1"/>
                    </a:solidFill>
                  </a:rPr>
                  <a:t>(Inter SNI: </a:t>
                </a:r>
                <a:r>
                  <a:rPr lang="en" sz="1200" b="1">
                    <a:solidFill>
                      <a:srgbClr val="B02B20"/>
                    </a:solidFill>
                  </a:rPr>
                  <a:t>example.com</a:t>
                </a:r>
                <a:r>
                  <a:rPr lang="en" sz="1200"/>
                  <a:t>, ALPN, key share…)</a:t>
                </a:r>
                <a:endParaRPr sz="1200"/>
              </a:p>
            </p:txBody>
          </p:sp>
        </p:grpSp>
        <p:sp>
          <p:nvSpPr>
            <p:cNvPr id="551" name="Google Shape;551;p44"/>
            <p:cNvSpPr txBox="1"/>
            <p:nvPr/>
          </p:nvSpPr>
          <p:spPr>
            <a:xfrm>
              <a:off x="4774257" y="2618018"/>
              <a:ext cx="4074300" cy="28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ClientHello with ECH</a:t>
              </a:r>
              <a:endParaRPr sz="1200"/>
            </a:p>
          </p:txBody>
        </p:sp>
      </p:grpSp>
      <p:sp>
        <p:nvSpPr>
          <p:cNvPr id="552" name="Google Shape;552;p44"/>
          <p:cNvSpPr/>
          <p:nvPr/>
        </p:nvSpPr>
        <p:spPr>
          <a:xfrm>
            <a:off x="1187950" y="3647525"/>
            <a:ext cx="3979500" cy="435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Calibri"/>
                <a:ea typeface="Calibri"/>
                <a:cs typeface="Calibri"/>
                <a:sym typeface="Calibri"/>
              </a:rPr>
              <a:t>example.com.  300  IN  HTTPS  1  .  alpn=h3</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ech={version,...,public_name=</a:t>
            </a:r>
            <a:r>
              <a:rPr lang="en" sz="1200">
                <a:solidFill>
                  <a:schemeClr val="accent1"/>
                </a:solidFill>
                <a:latin typeface="Calibri"/>
                <a:ea typeface="Calibri"/>
                <a:cs typeface="Calibri"/>
                <a:sym typeface="Calibri"/>
              </a:rPr>
              <a:t>public.com</a:t>
            </a:r>
            <a:r>
              <a:rPr lang="en" sz="1200">
                <a:latin typeface="Calibri"/>
                <a:ea typeface="Calibri"/>
                <a:cs typeface="Calibri"/>
                <a:sym typeface="Calibri"/>
              </a:rPr>
              <a:t>,…,Keyconfig,…}</a:t>
            </a:r>
            <a:endParaRPr sz="1200">
              <a:latin typeface="Calibri"/>
              <a:ea typeface="Calibri"/>
              <a:cs typeface="Calibri"/>
              <a:sym typeface="Calibri"/>
            </a:endParaRPr>
          </a:p>
        </p:txBody>
      </p:sp>
      <p:sp>
        <p:nvSpPr>
          <p:cNvPr id="553" name="Google Shape;553;p44"/>
          <p:cNvSpPr/>
          <p:nvPr/>
        </p:nvSpPr>
        <p:spPr>
          <a:xfrm>
            <a:off x="1172300" y="2106350"/>
            <a:ext cx="3995100" cy="435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Calibri"/>
                <a:ea typeface="Calibri"/>
                <a:cs typeface="Calibri"/>
                <a:sym typeface="Calibri"/>
              </a:rPr>
              <a:t>example.com.  300  IN  HTTPS  0  anotherdomain.com</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example.com.  300  IN  HTTPS  1  .  alpn=h3  ipv4hint=1.2.3.4.</a:t>
            </a:r>
            <a:endParaRPr sz="1200">
              <a:latin typeface="Calibri"/>
              <a:ea typeface="Calibri"/>
              <a:cs typeface="Calibri"/>
              <a:sym typeface="Calibri"/>
            </a:endParaRPr>
          </a:p>
        </p:txBody>
      </p:sp>
      <p:sp>
        <p:nvSpPr>
          <p:cNvPr id="554" name="Google Shape;554;p44"/>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87" name="Google Shape;87;p17"/>
          <p:cNvSpPr txBox="1"/>
          <p:nvPr/>
        </p:nvSpPr>
        <p:spPr>
          <a:xfrm>
            <a:off x="449375" y="1151050"/>
            <a:ext cx="5935500" cy="3270900"/>
          </a:xfrm>
          <a:prstGeom prst="rect">
            <a:avLst/>
          </a:prstGeom>
          <a:noFill/>
          <a:ln>
            <a:noFill/>
          </a:ln>
        </p:spPr>
        <p:txBody>
          <a:bodyPr spcFirstLastPara="1" wrap="square" lIns="68575" tIns="34275" rIns="68575" bIns="34275" anchor="t" anchorCtr="0">
            <a:spAutoFit/>
          </a:bodyPr>
          <a:lstStyle/>
          <a:p>
            <a:pPr marL="457200" marR="0" lvl="0" indent="-330200" algn="l" rtl="0">
              <a:spcBef>
                <a:spcPts val="0"/>
              </a:spcBef>
              <a:spcAft>
                <a:spcPts val="0"/>
              </a:spcAft>
              <a:buSzPts val="1600"/>
              <a:buChar char="●"/>
            </a:pPr>
            <a:r>
              <a:rPr lang="en" sz="1600">
                <a:solidFill>
                  <a:schemeClr val="dk1"/>
                </a:solidFill>
              </a:rPr>
              <a:t>Target domains: Tranco 1M list* </a:t>
            </a:r>
            <a:endParaRPr sz="1600">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Apex: </a:t>
            </a:r>
            <a:r>
              <a:rPr lang="en" sz="1600" i="1">
                <a:solidFill>
                  <a:schemeClr val="dk1"/>
                </a:solidFill>
              </a:rPr>
              <a:t>example.com.</a:t>
            </a:r>
            <a:endParaRPr sz="1600" i="1">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www: </a:t>
            </a:r>
            <a:r>
              <a:rPr lang="en" sz="1600" i="1">
                <a:solidFill>
                  <a:schemeClr val="dk1"/>
                </a:solidFill>
              </a:rPr>
              <a:t>www.example.com.</a:t>
            </a:r>
            <a:endParaRPr sz="1600" i="1">
              <a:solidFill>
                <a:schemeClr val="dk1"/>
              </a:solidFill>
            </a:endParaRPr>
          </a:p>
          <a:p>
            <a:pPr marL="457200" marR="0" lvl="0" indent="-330200" algn="l" rtl="0">
              <a:spcBef>
                <a:spcPts val="0"/>
              </a:spcBef>
              <a:spcAft>
                <a:spcPts val="0"/>
              </a:spcAft>
              <a:buClr>
                <a:schemeClr val="dk1"/>
              </a:buClr>
              <a:buSzPts val="1600"/>
              <a:buChar char="●"/>
            </a:pPr>
            <a:r>
              <a:rPr lang="en" sz="1600">
                <a:solidFill>
                  <a:schemeClr val="dk1"/>
                </a:solidFill>
              </a:rPr>
              <a:t>Public resolvers:</a:t>
            </a:r>
            <a:endParaRPr sz="1600">
              <a:solidFill>
                <a:schemeClr val="dk1"/>
              </a:solidFill>
            </a:endParaRPr>
          </a:p>
          <a:p>
            <a:pPr marL="914400" marR="0" lvl="1" indent="-330200" algn="l" rtl="0">
              <a:spcBef>
                <a:spcPts val="0"/>
              </a:spcBef>
              <a:spcAft>
                <a:spcPts val="0"/>
              </a:spcAft>
              <a:buClr>
                <a:schemeClr val="dk1"/>
              </a:buClr>
              <a:buSzPts val="1600"/>
              <a:buFont typeface="Consolas"/>
              <a:buChar char="○"/>
            </a:pPr>
            <a:r>
              <a:rPr lang="en" sz="1600">
                <a:solidFill>
                  <a:schemeClr val="dk1"/>
                </a:solidFill>
                <a:latin typeface="Consolas"/>
                <a:ea typeface="Consolas"/>
                <a:cs typeface="Consolas"/>
                <a:sym typeface="Consolas"/>
              </a:rPr>
              <a:t>8.8.8.8. </a:t>
            </a:r>
            <a:endParaRPr sz="1600">
              <a:solidFill>
                <a:schemeClr val="dk1"/>
              </a:solidFill>
              <a:latin typeface="Consolas"/>
              <a:ea typeface="Consolas"/>
              <a:cs typeface="Consolas"/>
              <a:sym typeface="Consolas"/>
            </a:endParaRPr>
          </a:p>
          <a:p>
            <a:pPr marL="914400" marR="0" lvl="1" indent="-330200" algn="l" rtl="0">
              <a:spcBef>
                <a:spcPts val="0"/>
              </a:spcBef>
              <a:spcAft>
                <a:spcPts val="0"/>
              </a:spcAft>
              <a:buClr>
                <a:schemeClr val="dk1"/>
              </a:buClr>
              <a:buSzPts val="1600"/>
              <a:buFont typeface="Consolas"/>
              <a:buChar char="○"/>
            </a:pPr>
            <a:r>
              <a:rPr lang="en" sz="1600">
                <a:solidFill>
                  <a:schemeClr val="dk1"/>
                </a:solidFill>
                <a:latin typeface="Consolas"/>
                <a:ea typeface="Consolas"/>
                <a:cs typeface="Consolas"/>
                <a:sym typeface="Consolas"/>
              </a:rPr>
              <a:t>1.1.1.1.</a:t>
            </a:r>
            <a:endParaRPr sz="1600">
              <a:solidFill>
                <a:schemeClr val="dk1"/>
              </a:solidFill>
              <a:latin typeface="Consolas"/>
              <a:ea typeface="Consolas"/>
              <a:cs typeface="Consolas"/>
              <a:sym typeface="Consolas"/>
            </a:endParaRPr>
          </a:p>
          <a:p>
            <a:pPr marL="457200" marR="0" lvl="0" indent="-330200" algn="l" rtl="0">
              <a:spcBef>
                <a:spcPts val="0"/>
              </a:spcBef>
              <a:spcAft>
                <a:spcPts val="0"/>
              </a:spcAft>
              <a:buClr>
                <a:schemeClr val="dk1"/>
              </a:buClr>
              <a:buSzPts val="1600"/>
              <a:buChar char="●"/>
            </a:pPr>
            <a:r>
              <a:rPr lang="en" sz="1600">
                <a:solidFill>
                  <a:schemeClr val="dk1"/>
                </a:solidFill>
              </a:rPr>
              <a:t>Scan frequency:</a:t>
            </a:r>
            <a:endParaRPr sz="1600">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Daily</a:t>
            </a:r>
            <a:endParaRPr sz="1600">
              <a:solidFill>
                <a:schemeClr val="dk1"/>
              </a:solidFill>
            </a:endParaRPr>
          </a:p>
          <a:p>
            <a:pPr marL="457200" marR="0" lvl="0" indent="-330200" algn="l" rtl="0">
              <a:spcBef>
                <a:spcPts val="0"/>
              </a:spcBef>
              <a:spcAft>
                <a:spcPts val="0"/>
              </a:spcAft>
              <a:buClr>
                <a:schemeClr val="dk1"/>
              </a:buClr>
              <a:buSzPts val="1600"/>
              <a:buChar char="●"/>
            </a:pPr>
            <a:r>
              <a:rPr lang="en" sz="1600">
                <a:solidFill>
                  <a:schemeClr val="dk1"/>
                </a:solidFill>
              </a:rPr>
              <a:t>DNS records type:</a:t>
            </a:r>
            <a:endParaRPr sz="1600">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HTTPS, A, AAAA</a:t>
            </a:r>
            <a:endParaRPr sz="1600">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SOA, NS</a:t>
            </a:r>
            <a:endParaRPr sz="1600">
              <a:solidFill>
                <a:schemeClr val="dk1"/>
              </a:solidFill>
            </a:endParaRPr>
          </a:p>
          <a:p>
            <a:pPr marL="457200" marR="0" lvl="0" indent="-330200" algn="l" rtl="0">
              <a:spcBef>
                <a:spcPts val="0"/>
              </a:spcBef>
              <a:spcAft>
                <a:spcPts val="0"/>
              </a:spcAft>
              <a:buClr>
                <a:schemeClr val="dk1"/>
              </a:buClr>
              <a:buSzPts val="1600"/>
              <a:buChar char="●"/>
            </a:pPr>
            <a:r>
              <a:rPr lang="en" sz="1600">
                <a:solidFill>
                  <a:schemeClr val="dk1"/>
                </a:solidFill>
              </a:rPr>
              <a:t>Enrichment data:</a:t>
            </a:r>
            <a:endParaRPr sz="1600">
              <a:solidFill>
                <a:schemeClr val="dk1"/>
              </a:solidFill>
            </a:endParaRPr>
          </a:p>
          <a:p>
            <a:pPr marL="914400" marR="0" lvl="1" indent="-330200" algn="l" rtl="0">
              <a:spcBef>
                <a:spcPts val="0"/>
              </a:spcBef>
              <a:spcAft>
                <a:spcPts val="0"/>
              </a:spcAft>
              <a:buClr>
                <a:schemeClr val="dk1"/>
              </a:buClr>
              <a:buSzPts val="1600"/>
              <a:buChar char="○"/>
            </a:pPr>
            <a:r>
              <a:rPr lang="en" sz="1600">
                <a:solidFill>
                  <a:schemeClr val="dk1"/>
                </a:solidFill>
              </a:rPr>
              <a:t>WHOIS</a:t>
            </a:r>
            <a:endParaRPr sz="1600">
              <a:solidFill>
                <a:schemeClr val="dk1"/>
              </a:solidFill>
            </a:endParaRPr>
          </a:p>
        </p:txBody>
      </p:sp>
      <p:sp>
        <p:nvSpPr>
          <p:cNvPr id="88" name="Google Shape;88;p17"/>
          <p:cNvSpPr txBox="1">
            <a:spLocks noGrp="1"/>
          </p:cNvSpPr>
          <p:nvPr>
            <p:ph type="title"/>
          </p:nvPr>
        </p:nvSpPr>
        <p:spPr>
          <a:xfrm>
            <a:off x="528485" y="184368"/>
            <a:ext cx="59598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Datasets</a:t>
            </a:r>
            <a:endParaRPr sz="2400"/>
          </a:p>
        </p:txBody>
      </p:sp>
      <p:sp>
        <p:nvSpPr>
          <p:cNvPr id="89" name="Google Shape;89;p17"/>
          <p:cNvSpPr txBox="1"/>
          <p:nvPr/>
        </p:nvSpPr>
        <p:spPr>
          <a:xfrm>
            <a:off x="5143425" y="3457775"/>
            <a:ext cx="2546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Available dataset at:</a:t>
            </a:r>
            <a:endParaRPr/>
          </a:p>
          <a:p>
            <a:pPr marL="0" lvl="0" indent="0" algn="l" rtl="0">
              <a:spcBef>
                <a:spcPts val="0"/>
              </a:spcBef>
              <a:spcAft>
                <a:spcPts val="0"/>
              </a:spcAft>
              <a:buNone/>
            </a:pPr>
            <a:r>
              <a:rPr lang="en" u="sng">
                <a:solidFill>
                  <a:schemeClr val="hlink"/>
                </a:solidFill>
                <a:hlinkClick r:id="rId3"/>
              </a:rPr>
              <a:t>https://keyinfra.cs.virginia.edu</a:t>
            </a:r>
            <a:r>
              <a:rPr lang="en"/>
              <a:t> </a:t>
            </a:r>
            <a:endParaRPr/>
          </a:p>
        </p:txBody>
      </p:sp>
      <p:sp>
        <p:nvSpPr>
          <p:cNvPr id="90" name="Google Shape;90;p17"/>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graphicFrame>
        <p:nvGraphicFramePr>
          <p:cNvPr id="91" name="Google Shape;91;p17"/>
          <p:cNvGraphicFramePr/>
          <p:nvPr/>
        </p:nvGraphicFramePr>
        <p:xfrm>
          <a:off x="3835650" y="2185275"/>
          <a:ext cx="3000000" cy="3000000"/>
        </p:xfrm>
        <a:graphic>
          <a:graphicData uri="http://schemas.openxmlformats.org/drawingml/2006/table">
            <a:tbl>
              <a:tblPr>
                <a:noFill/>
                <a:tableStyleId>{3DC599DD-786B-4838-81FB-5C350032CDCC}</a:tableStyleId>
              </a:tblPr>
              <a:tblGrid>
                <a:gridCol w="1523075">
                  <a:extLst>
                    <a:ext uri="{9D8B030D-6E8A-4147-A177-3AD203B41FA5}">
                      <a16:colId xmlns:a16="http://schemas.microsoft.com/office/drawing/2014/main" val="20000"/>
                    </a:ext>
                  </a:extLst>
                </a:gridCol>
                <a:gridCol w="1697400">
                  <a:extLst>
                    <a:ext uri="{9D8B030D-6E8A-4147-A177-3AD203B41FA5}">
                      <a16:colId xmlns:a16="http://schemas.microsoft.com/office/drawing/2014/main" val="20001"/>
                    </a:ext>
                  </a:extLst>
                </a:gridCol>
                <a:gridCol w="1844725">
                  <a:extLst>
                    <a:ext uri="{9D8B030D-6E8A-4147-A177-3AD203B41FA5}">
                      <a16:colId xmlns:a16="http://schemas.microsoft.com/office/drawing/2014/main" val="20002"/>
                    </a:ext>
                  </a:extLst>
                </a:gridCol>
              </a:tblGrid>
              <a:tr h="365475">
                <a:tc gridSpan="2">
                  <a:txBody>
                    <a:bodyPr/>
                    <a:lstStyle/>
                    <a:p>
                      <a:pPr marL="0" lvl="0" indent="0" algn="ctr" rtl="0">
                        <a:spcBef>
                          <a:spcPts val="0"/>
                        </a:spcBef>
                        <a:spcAft>
                          <a:spcPts val="0"/>
                        </a:spcAft>
                        <a:buNone/>
                      </a:pPr>
                      <a:r>
                        <a:rPr lang="en"/>
                        <a:t>Data Type</a:t>
                      </a:r>
                      <a:endParaRPr/>
                    </a:p>
                  </a:txBody>
                  <a:tcPr marL="91425" marR="91425" marT="91425" marB="91425"/>
                </a:tc>
                <a:tc hMerge="1">
                  <a:txBody>
                    <a:bodyPr/>
                    <a:lstStyle/>
                    <a:p>
                      <a:endParaRPr lang="en-US"/>
                    </a:p>
                  </a:txBody>
                  <a:tcPr/>
                </a:tc>
                <a:tc>
                  <a:txBody>
                    <a:bodyPr/>
                    <a:lstStyle/>
                    <a:p>
                      <a:pPr marL="0" lvl="0" indent="0" algn="ctr" rtl="0">
                        <a:spcBef>
                          <a:spcPts val="0"/>
                        </a:spcBef>
                        <a:spcAft>
                          <a:spcPts val="0"/>
                        </a:spcAft>
                        <a:buNone/>
                      </a:pPr>
                      <a:r>
                        <a:rPr lang="en"/>
                        <a:t>Collection Period</a:t>
                      </a:r>
                      <a:endParaRPr/>
                    </a:p>
                  </a:txBody>
                  <a:tcPr marL="91425" marR="91425" marT="91425" marB="91425"/>
                </a:tc>
                <a:extLst>
                  <a:ext uri="{0D108BD9-81ED-4DB2-BD59-A6C34878D82A}">
                    <a16:rowId xmlns:a16="http://schemas.microsoft.com/office/drawing/2014/main" val="10000"/>
                  </a:ext>
                </a:extLst>
              </a:tr>
              <a:tr h="410050">
                <a:tc rowSpan="2">
                  <a:txBody>
                    <a:bodyPr/>
                    <a:lstStyle/>
                    <a:p>
                      <a:pPr marL="0" lvl="0" indent="0" algn="ctr" rtl="0">
                        <a:spcBef>
                          <a:spcPts val="0"/>
                        </a:spcBef>
                        <a:spcAft>
                          <a:spcPts val="0"/>
                        </a:spcAft>
                        <a:buNone/>
                      </a:pPr>
                      <a:r>
                        <a:rPr lang="en"/>
                        <a:t>Domain</a:t>
                      </a:r>
                      <a:endParaRPr/>
                    </a:p>
                    <a:p>
                      <a:pPr marL="0" lvl="0" indent="0" algn="ctr" rtl="0">
                        <a:spcBef>
                          <a:spcPts val="0"/>
                        </a:spcBef>
                        <a:spcAft>
                          <a:spcPts val="0"/>
                        </a:spcAft>
                        <a:buNone/>
                      </a:pPr>
                      <a:r>
                        <a:rPr lang="en"/>
                        <a:t>(Apex, www)</a:t>
                      </a:r>
                      <a:endParaRPr/>
                    </a:p>
                  </a:txBody>
                  <a:tcPr marL="91425" marR="91425" marT="91425" marB="91425"/>
                </a:tc>
                <a:tc>
                  <a:txBody>
                    <a:bodyPr/>
                    <a:lstStyle/>
                    <a:p>
                      <a:pPr marL="0" lvl="0" indent="0" algn="ctr" rtl="0">
                        <a:spcBef>
                          <a:spcPts val="0"/>
                        </a:spcBef>
                        <a:spcAft>
                          <a:spcPts val="0"/>
                        </a:spcAft>
                        <a:buNone/>
                      </a:pPr>
                      <a:r>
                        <a:rPr lang="en"/>
                        <a:t>HTTPS, A, AAAA</a:t>
                      </a:r>
                      <a:endParaRPr/>
                    </a:p>
                  </a:txBody>
                  <a:tcPr marL="91425" marR="91425" marT="91425" marB="91425"/>
                </a:tc>
                <a:tc>
                  <a:txBody>
                    <a:bodyPr/>
                    <a:lstStyle/>
                    <a:p>
                      <a:pPr marL="0" lvl="0" indent="0" algn="ctr" rtl="0">
                        <a:spcBef>
                          <a:spcPts val="0"/>
                        </a:spcBef>
                        <a:spcAft>
                          <a:spcPts val="0"/>
                        </a:spcAft>
                        <a:buNone/>
                      </a:pPr>
                      <a:r>
                        <a:rPr lang="en"/>
                        <a:t>2023-05-08 – now</a:t>
                      </a:r>
                      <a:endParaRPr/>
                    </a:p>
                  </a:txBody>
                  <a:tcPr marL="91425" marR="91425" marT="91425" marB="91425"/>
                </a:tc>
                <a:extLst>
                  <a:ext uri="{0D108BD9-81ED-4DB2-BD59-A6C34878D82A}">
                    <a16:rowId xmlns:a16="http://schemas.microsoft.com/office/drawing/2014/main" val="10001"/>
                  </a:ext>
                </a:extLst>
              </a:tr>
              <a:tr h="365475">
                <a:tc vMerge="1">
                  <a:txBody>
                    <a:bodyPr/>
                    <a:lstStyle/>
                    <a:p>
                      <a:endParaRPr lang="en-US"/>
                    </a:p>
                  </a:txBody>
                  <a:tcPr/>
                </a:tc>
                <a:tc>
                  <a:txBody>
                    <a:bodyPr/>
                    <a:lstStyle/>
                    <a:p>
                      <a:pPr marL="0" lvl="0" indent="0" algn="ctr" rtl="0">
                        <a:spcBef>
                          <a:spcPts val="0"/>
                        </a:spcBef>
                        <a:spcAft>
                          <a:spcPts val="0"/>
                        </a:spcAft>
                        <a:buNone/>
                      </a:pPr>
                      <a:r>
                        <a:rPr lang="en"/>
                        <a:t>SOA, NS</a:t>
                      </a:r>
                      <a:endParaRPr/>
                    </a:p>
                  </a:txBody>
                  <a:tcPr marL="91425" marR="91425" marT="91425" marB="91425"/>
                </a:tc>
                <a:tc>
                  <a:txBody>
                    <a:bodyPr/>
                    <a:lstStyle/>
                    <a:p>
                      <a:pPr marL="0" lvl="0" indent="0" algn="ctr" rtl="0">
                        <a:spcBef>
                          <a:spcPts val="0"/>
                        </a:spcBef>
                        <a:spcAft>
                          <a:spcPts val="0"/>
                        </a:spcAft>
                        <a:buClr>
                          <a:schemeClr val="dk1"/>
                        </a:buClr>
                        <a:buSzPts val="1100"/>
                        <a:buFont typeface="Arial"/>
                        <a:buNone/>
                      </a:pPr>
                      <a:r>
                        <a:rPr lang="en">
                          <a:solidFill>
                            <a:schemeClr val="dk1"/>
                          </a:solidFill>
                        </a:rPr>
                        <a:t>2023-08-16 – now</a:t>
                      </a:r>
                      <a:endParaRPr/>
                    </a:p>
                  </a:txBody>
                  <a:tcPr marL="91425" marR="91425" marT="91425" marB="91425"/>
                </a:tc>
                <a:extLst>
                  <a:ext uri="{0D108BD9-81ED-4DB2-BD59-A6C34878D82A}">
                    <a16:rowId xmlns:a16="http://schemas.microsoft.com/office/drawing/2014/main" val="10002"/>
                  </a:ext>
                </a:extLst>
              </a:tr>
            </a:tbl>
          </a:graphicData>
        </a:graphic>
      </p:graphicFrame>
      <p:sp>
        <p:nvSpPr>
          <p:cNvPr id="92" name="Google Shape;92;p17"/>
          <p:cNvSpPr txBox="1"/>
          <p:nvPr/>
        </p:nvSpPr>
        <p:spPr>
          <a:xfrm>
            <a:off x="4056150" y="1260375"/>
            <a:ext cx="4844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 ranking of the top one million websites based on their popularity and usage (</a:t>
            </a:r>
            <a:r>
              <a:rPr lang="en" u="sng">
                <a:solidFill>
                  <a:schemeClr val="accent5"/>
                </a:solidFill>
                <a:hlinkClick r:id="rId4">
                  <a:extLst>
                    <a:ext uri="{A12FA001-AC4F-418D-AE19-62706E023703}">
                      <ahyp:hlinkClr xmlns:ahyp="http://schemas.microsoft.com/office/drawing/2018/hyperlinkcolor" val="tx"/>
                    </a:ext>
                  </a:extLst>
                </a:hlinkClick>
              </a:rPr>
              <a:t>https://tranco-list.eu/</a:t>
            </a:r>
            <a:r>
              <a:rPr lang="en">
                <a:solidFill>
                  <a:schemeClr val="dk1"/>
                </a:solidFill>
              </a:rPr>
              <a: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1058675" y="2575075"/>
            <a:ext cx="7126825" cy="2279325"/>
          </a:xfrm>
          <a:prstGeom prst="rect">
            <a:avLst/>
          </a:prstGeom>
          <a:noFill/>
          <a:ln>
            <a:noFill/>
          </a:ln>
        </p:spPr>
      </p:pic>
      <p:sp>
        <p:nvSpPr>
          <p:cNvPr id="99" name="Google Shape;99;p18"/>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100" name="Google Shape;100;p18"/>
          <p:cNvSpPr txBox="1">
            <a:spLocks noGrp="1"/>
          </p:cNvSpPr>
          <p:nvPr>
            <p:ph type="title"/>
          </p:nvPr>
        </p:nvSpPr>
        <p:spPr>
          <a:xfrm>
            <a:off x="528475" y="184375"/>
            <a:ext cx="78687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HTTPS RR Adoption Rate &amp; Name Server Support</a:t>
            </a:r>
            <a:endParaRPr sz="2400"/>
          </a:p>
        </p:txBody>
      </p:sp>
      <p:sp>
        <p:nvSpPr>
          <p:cNvPr id="101" name="Google Shape;101;p18"/>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grpSp>
        <p:nvGrpSpPr>
          <p:cNvPr id="102" name="Google Shape;102;p18"/>
          <p:cNvGrpSpPr/>
          <p:nvPr/>
        </p:nvGrpSpPr>
        <p:grpSpPr>
          <a:xfrm>
            <a:off x="1818694" y="4692050"/>
            <a:ext cx="2205118" cy="461700"/>
            <a:chOff x="2147695" y="3786500"/>
            <a:chExt cx="1668900" cy="461700"/>
          </a:xfrm>
        </p:grpSpPr>
        <p:sp>
          <p:nvSpPr>
            <p:cNvPr id="103" name="Google Shape;103;p18"/>
            <p:cNvSpPr txBox="1"/>
            <p:nvPr/>
          </p:nvSpPr>
          <p:spPr>
            <a:xfrm>
              <a:off x="2616295" y="3786500"/>
              <a:ext cx="573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2023</a:t>
              </a:r>
              <a:endParaRPr sz="1800">
                <a:solidFill>
                  <a:schemeClr val="dk2"/>
                </a:solidFill>
              </a:endParaRPr>
            </a:p>
          </p:txBody>
        </p:sp>
        <p:cxnSp>
          <p:nvCxnSpPr>
            <p:cNvPr id="104" name="Google Shape;104;p18"/>
            <p:cNvCxnSpPr>
              <a:stCxn id="103" idx="1"/>
            </p:cNvCxnSpPr>
            <p:nvPr/>
          </p:nvCxnSpPr>
          <p:spPr>
            <a:xfrm rot="10800000">
              <a:off x="2147695" y="4017350"/>
              <a:ext cx="468600" cy="0"/>
            </a:xfrm>
            <a:prstGeom prst="straightConnector1">
              <a:avLst/>
            </a:prstGeom>
            <a:noFill/>
            <a:ln w="9525" cap="flat" cmpd="sng">
              <a:solidFill>
                <a:schemeClr val="dk2"/>
              </a:solidFill>
              <a:prstDash val="solid"/>
              <a:round/>
              <a:headEnd type="none" w="med" len="med"/>
              <a:tailEnd type="triangle" w="med" len="med"/>
            </a:ln>
          </p:spPr>
        </p:cxnSp>
        <p:cxnSp>
          <p:nvCxnSpPr>
            <p:cNvPr id="105" name="Google Shape;105;p18"/>
            <p:cNvCxnSpPr>
              <a:stCxn id="103" idx="3"/>
            </p:cNvCxnSpPr>
            <p:nvPr/>
          </p:nvCxnSpPr>
          <p:spPr>
            <a:xfrm rot="10800000" flipH="1">
              <a:off x="3190195" y="4008650"/>
              <a:ext cx="626400" cy="8700"/>
            </a:xfrm>
            <a:prstGeom prst="straightConnector1">
              <a:avLst/>
            </a:prstGeom>
            <a:noFill/>
            <a:ln w="9525" cap="flat" cmpd="sng">
              <a:solidFill>
                <a:schemeClr val="dk2"/>
              </a:solidFill>
              <a:prstDash val="solid"/>
              <a:round/>
              <a:headEnd type="none" w="med" len="med"/>
              <a:tailEnd type="triangle" w="med" len="med"/>
            </a:ln>
          </p:spPr>
        </p:cxnSp>
      </p:grpSp>
      <p:grpSp>
        <p:nvGrpSpPr>
          <p:cNvPr id="106" name="Google Shape;106;p18"/>
          <p:cNvGrpSpPr/>
          <p:nvPr/>
        </p:nvGrpSpPr>
        <p:grpSpPr>
          <a:xfrm>
            <a:off x="4200325" y="4692050"/>
            <a:ext cx="3574800" cy="461700"/>
            <a:chOff x="4200325" y="3777650"/>
            <a:chExt cx="3574800" cy="461700"/>
          </a:xfrm>
        </p:grpSpPr>
        <p:sp>
          <p:nvSpPr>
            <p:cNvPr id="107" name="Google Shape;107;p18"/>
            <p:cNvSpPr txBox="1"/>
            <p:nvPr/>
          </p:nvSpPr>
          <p:spPr>
            <a:xfrm>
              <a:off x="5628025" y="3777650"/>
              <a:ext cx="7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2024</a:t>
              </a:r>
              <a:endParaRPr sz="1800">
                <a:solidFill>
                  <a:schemeClr val="dk2"/>
                </a:solidFill>
              </a:endParaRPr>
            </a:p>
          </p:txBody>
        </p:sp>
        <p:cxnSp>
          <p:nvCxnSpPr>
            <p:cNvPr id="108" name="Google Shape;108;p18"/>
            <p:cNvCxnSpPr>
              <a:stCxn id="107" idx="1"/>
            </p:cNvCxnSpPr>
            <p:nvPr/>
          </p:nvCxnSpPr>
          <p:spPr>
            <a:xfrm rot="10800000">
              <a:off x="4200325" y="3993800"/>
              <a:ext cx="1427700" cy="14700"/>
            </a:xfrm>
            <a:prstGeom prst="straightConnector1">
              <a:avLst/>
            </a:prstGeom>
            <a:noFill/>
            <a:ln w="9525" cap="flat" cmpd="sng">
              <a:solidFill>
                <a:schemeClr val="dk2"/>
              </a:solidFill>
              <a:prstDash val="solid"/>
              <a:round/>
              <a:headEnd type="none" w="med" len="med"/>
              <a:tailEnd type="triangle" w="med" len="med"/>
            </a:ln>
          </p:spPr>
        </p:cxnSp>
        <p:cxnSp>
          <p:nvCxnSpPr>
            <p:cNvPr id="109" name="Google Shape;109;p18"/>
            <p:cNvCxnSpPr>
              <a:stCxn id="107" idx="3"/>
            </p:cNvCxnSpPr>
            <p:nvPr/>
          </p:nvCxnSpPr>
          <p:spPr>
            <a:xfrm>
              <a:off x="6345325" y="4008500"/>
              <a:ext cx="1429800" cy="0"/>
            </a:xfrm>
            <a:prstGeom prst="straightConnector1">
              <a:avLst/>
            </a:prstGeom>
            <a:noFill/>
            <a:ln w="9525" cap="flat" cmpd="sng">
              <a:solidFill>
                <a:schemeClr val="dk2"/>
              </a:solidFill>
              <a:prstDash val="solid"/>
              <a:round/>
              <a:headEnd type="none" w="med" len="med"/>
              <a:tailEnd type="triangle" w="med" len="med"/>
            </a:ln>
          </p:spPr>
        </p:cxnSp>
      </p:grpSp>
      <p:sp>
        <p:nvSpPr>
          <p:cNvPr id="110" name="Google Shape;110;p18"/>
          <p:cNvSpPr txBox="1"/>
          <p:nvPr/>
        </p:nvSpPr>
        <p:spPr>
          <a:xfrm>
            <a:off x="451800" y="927525"/>
            <a:ext cx="7803300" cy="15699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Char char="●"/>
            </a:pPr>
            <a:r>
              <a:rPr lang="en" sz="1500">
                <a:solidFill>
                  <a:schemeClr val="dk1"/>
                </a:solidFill>
              </a:rPr>
              <a:t>Adoption rate: &gt;20% among Tranco 1 million domains</a:t>
            </a:r>
            <a:endParaRPr sz="15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Name Servers:</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Cloudflare related: 99.85%</a:t>
            </a:r>
            <a:endParaRPr sz="1500">
              <a:solidFill>
                <a:schemeClr val="dk1"/>
              </a:solidFill>
            </a:endParaRPr>
          </a:p>
          <a:p>
            <a:pPr marL="914400" lvl="1" indent="-323850" algn="l" rtl="0">
              <a:spcBef>
                <a:spcPts val="0"/>
              </a:spcBef>
              <a:spcAft>
                <a:spcPts val="0"/>
              </a:spcAft>
              <a:buClr>
                <a:schemeClr val="dk1"/>
              </a:buClr>
              <a:buSzPts val="1500"/>
              <a:buChar char="○"/>
            </a:pPr>
            <a:r>
              <a:rPr lang="en" sz="1500">
                <a:solidFill>
                  <a:schemeClr val="dk1"/>
                </a:solidFill>
              </a:rPr>
              <a:t>Others: 0.15%</a:t>
            </a:r>
            <a:endParaRPr sz="1500">
              <a:solidFill>
                <a:schemeClr val="dk1"/>
              </a:solidFill>
            </a:endParaRPr>
          </a:p>
          <a:p>
            <a:pPr marL="1371600" lvl="2" indent="-323850" algn="l" rtl="0">
              <a:spcBef>
                <a:spcPts val="0"/>
              </a:spcBef>
              <a:spcAft>
                <a:spcPts val="0"/>
              </a:spcAft>
              <a:buClr>
                <a:schemeClr val="dk1"/>
              </a:buClr>
              <a:buSzPts val="1500"/>
              <a:buChar char="■"/>
            </a:pPr>
            <a:r>
              <a:rPr lang="en" sz="1500">
                <a:solidFill>
                  <a:schemeClr val="dk1"/>
                </a:solidFill>
              </a:rPr>
              <a:t>Entities:Google, Facebook, etc. </a:t>
            </a:r>
            <a:endParaRPr sz="1500">
              <a:solidFill>
                <a:schemeClr val="dk1"/>
              </a:solidFill>
            </a:endParaRPr>
          </a:p>
          <a:p>
            <a:pPr marL="1371600" lvl="2" indent="-323850" algn="l" rtl="0">
              <a:spcBef>
                <a:spcPts val="0"/>
              </a:spcBef>
              <a:spcAft>
                <a:spcPts val="0"/>
              </a:spcAft>
              <a:buClr>
                <a:schemeClr val="dk1"/>
              </a:buClr>
              <a:buSzPts val="1500"/>
              <a:buChar char="■"/>
            </a:pPr>
            <a:r>
              <a:rPr lang="en" sz="1500">
                <a:solidFill>
                  <a:schemeClr val="dk1"/>
                </a:solidFill>
              </a:rPr>
              <a:t>Providers: GoDaddy, NS1, Akamai, AWS, Domeneshop, deSEC, etc.</a:t>
            </a:r>
            <a:endParaRPr sz="1500">
              <a:solidFill>
                <a:schemeClr val="dk1"/>
              </a:solidFill>
            </a:endParaRPr>
          </a:p>
        </p:txBody>
      </p:sp>
      <p:sp>
        <p:nvSpPr>
          <p:cNvPr id="111" name="Google Shape;111;p18"/>
          <p:cNvSpPr txBox="1"/>
          <p:nvPr/>
        </p:nvSpPr>
        <p:spPr>
          <a:xfrm>
            <a:off x="1940825" y="2394775"/>
            <a:ext cx="1592700" cy="4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B02B20"/>
                </a:solidFill>
              </a:rPr>
              <a:t>Tranco ranking </a:t>
            </a:r>
            <a:endParaRPr sz="1500">
              <a:solidFill>
                <a:srgbClr val="B02B20"/>
              </a:solidFill>
            </a:endParaRPr>
          </a:p>
          <a:p>
            <a:pPr marL="0" lvl="0" indent="0" algn="l" rtl="0">
              <a:spcBef>
                <a:spcPts val="0"/>
              </a:spcBef>
              <a:spcAft>
                <a:spcPts val="0"/>
              </a:spcAft>
              <a:buNone/>
            </a:pPr>
            <a:r>
              <a:rPr lang="en" sz="1500">
                <a:solidFill>
                  <a:srgbClr val="B02B20"/>
                </a:solidFill>
              </a:rPr>
              <a:t>source change</a:t>
            </a:r>
            <a:endParaRPr sz="1500">
              <a:solidFill>
                <a:srgbClr val="B02B2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18" name="Google Shape;118;p19"/>
          <p:cNvSpPr txBox="1">
            <a:spLocks noGrp="1"/>
          </p:cNvSpPr>
          <p:nvPr>
            <p:ph type="title"/>
          </p:nvPr>
        </p:nvSpPr>
        <p:spPr>
          <a:xfrm>
            <a:off x="528475" y="184375"/>
            <a:ext cx="78687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Encrypted ClientHello (ECH)</a:t>
            </a:r>
            <a:endParaRPr sz="2400"/>
          </a:p>
        </p:txBody>
      </p:sp>
      <p:sp>
        <p:nvSpPr>
          <p:cNvPr id="119" name="Google Shape;119;p19"/>
          <p:cNvSpPr txBox="1"/>
          <p:nvPr/>
        </p:nvSpPr>
        <p:spPr>
          <a:xfrm>
            <a:off x="390875" y="1288050"/>
            <a:ext cx="4830900" cy="30015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Char char="●"/>
            </a:pPr>
            <a:r>
              <a:rPr lang="en">
                <a:solidFill>
                  <a:schemeClr val="dk1"/>
                </a:solidFill>
              </a:rPr>
              <a:t>Allow clients to encrypt its initial ClientHello message in a TLS session. </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ECH public key is delivered through DNS HTTPS records.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Important for ECH clients to make DNS queries over an encrypted transport like DoT (DNS over TLS) and DoH (DNS over HTTPS), etc. </a:t>
            </a:r>
            <a:endParaRPr>
              <a:solidFill>
                <a:schemeClr val="dk1"/>
              </a:solidFill>
            </a:endParaRPr>
          </a:p>
          <a:p>
            <a:pPr marL="457200" lvl="0" indent="0" algn="l" rtl="0">
              <a:spcBef>
                <a:spcPts val="0"/>
              </a:spcBef>
              <a:spcAft>
                <a:spcPts val="0"/>
              </a:spcAft>
              <a:buNone/>
            </a:pPr>
            <a:endParaRPr sz="1500">
              <a:solidFill>
                <a:schemeClr val="dk1"/>
              </a:solidFill>
            </a:endParaRPr>
          </a:p>
        </p:txBody>
      </p:sp>
      <p:sp>
        <p:nvSpPr>
          <p:cNvPr id="120" name="Google Shape;120;p19"/>
          <p:cNvSpPr/>
          <p:nvPr/>
        </p:nvSpPr>
        <p:spPr>
          <a:xfrm>
            <a:off x="778800" y="2401425"/>
            <a:ext cx="4133400" cy="6084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300">
                <a:latin typeface="Calibri"/>
                <a:ea typeface="Calibri"/>
                <a:cs typeface="Calibri"/>
                <a:sym typeface="Calibri"/>
              </a:rPr>
              <a:t>example.com.  300  IN  HTTPS  1  .  alpn=h3</a:t>
            </a:r>
            <a:endParaRPr sz="1300">
              <a:latin typeface="Calibri"/>
              <a:ea typeface="Calibri"/>
              <a:cs typeface="Calibri"/>
              <a:sym typeface="Calibri"/>
            </a:endParaRPr>
          </a:p>
          <a:p>
            <a:pPr marL="0" lvl="0" indent="0" algn="l" rtl="0">
              <a:spcBef>
                <a:spcPts val="0"/>
              </a:spcBef>
              <a:spcAft>
                <a:spcPts val="0"/>
              </a:spcAft>
              <a:buNone/>
            </a:pPr>
            <a:r>
              <a:rPr lang="en" sz="1300">
                <a:latin typeface="Calibri"/>
                <a:ea typeface="Calibri"/>
                <a:cs typeface="Calibri"/>
                <a:sym typeface="Calibri"/>
              </a:rPr>
              <a:t>ech={version,...,public_name=</a:t>
            </a:r>
            <a:r>
              <a:rPr lang="en" sz="1300">
                <a:solidFill>
                  <a:schemeClr val="accent1"/>
                </a:solidFill>
                <a:latin typeface="Calibri"/>
                <a:ea typeface="Calibri"/>
                <a:cs typeface="Calibri"/>
                <a:sym typeface="Calibri"/>
              </a:rPr>
              <a:t>public.com</a:t>
            </a:r>
            <a:r>
              <a:rPr lang="en" sz="1300">
                <a:latin typeface="Calibri"/>
                <a:ea typeface="Calibri"/>
                <a:cs typeface="Calibri"/>
                <a:sym typeface="Calibri"/>
              </a:rPr>
              <a:t>,…,Keyconfig,…}</a:t>
            </a:r>
            <a:endParaRPr sz="1300">
              <a:latin typeface="Calibri"/>
              <a:ea typeface="Calibri"/>
              <a:cs typeface="Calibri"/>
              <a:sym typeface="Calibri"/>
            </a:endParaRPr>
          </a:p>
        </p:txBody>
      </p:sp>
      <p:grpSp>
        <p:nvGrpSpPr>
          <p:cNvPr id="121" name="Google Shape;121;p19"/>
          <p:cNvGrpSpPr/>
          <p:nvPr/>
        </p:nvGrpSpPr>
        <p:grpSpPr>
          <a:xfrm>
            <a:off x="5504079" y="1248340"/>
            <a:ext cx="3035187" cy="1153079"/>
            <a:chOff x="495936" y="4056346"/>
            <a:chExt cx="4702800" cy="1153079"/>
          </a:xfrm>
        </p:grpSpPr>
        <p:sp>
          <p:nvSpPr>
            <p:cNvPr id="122" name="Google Shape;122;p19"/>
            <p:cNvSpPr txBox="1"/>
            <p:nvPr/>
          </p:nvSpPr>
          <p:spPr>
            <a:xfrm>
              <a:off x="495936" y="4470525"/>
              <a:ext cx="4702800" cy="738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ClientHello</a:t>
              </a:r>
              <a:endParaRPr sz="1200" b="1">
                <a:solidFill>
                  <a:schemeClr val="dk1"/>
                </a:solidFill>
              </a:endParaRPr>
            </a:p>
            <a:p>
              <a:pPr marL="0" lvl="0" indent="0" algn="ctr" rtl="0">
                <a:spcBef>
                  <a:spcPts val="0"/>
                </a:spcBef>
                <a:spcAft>
                  <a:spcPts val="0"/>
                </a:spcAft>
                <a:buNone/>
              </a:pPr>
              <a:r>
                <a:rPr lang="en" sz="1200">
                  <a:solidFill>
                    <a:schemeClr val="dk1"/>
                  </a:solidFill>
                </a:rPr>
                <a:t> Sensitive Info</a:t>
              </a:r>
              <a:endParaRPr sz="1200">
                <a:solidFill>
                  <a:schemeClr val="dk1"/>
                </a:solidFill>
              </a:endParaRPr>
            </a:p>
            <a:p>
              <a:pPr marL="0" lvl="0" indent="0" algn="ctr" rtl="0">
                <a:spcBef>
                  <a:spcPts val="0"/>
                </a:spcBef>
                <a:spcAft>
                  <a:spcPts val="0"/>
                </a:spcAft>
                <a:buNone/>
              </a:pPr>
              <a:r>
                <a:rPr lang="en" sz="1200" b="1">
                  <a:solidFill>
                    <a:schemeClr val="dk1"/>
                  </a:solidFill>
                </a:rPr>
                <a:t>(SNI: </a:t>
              </a:r>
              <a:r>
                <a:rPr lang="en" sz="1200" b="1">
                  <a:solidFill>
                    <a:srgbClr val="B02B20"/>
                  </a:solidFill>
                </a:rPr>
                <a:t>example.com</a:t>
              </a:r>
              <a:r>
                <a:rPr lang="en" sz="1200"/>
                <a:t>, ALPN, key share…)</a:t>
              </a:r>
              <a:endParaRPr sz="1200"/>
            </a:p>
          </p:txBody>
        </p:sp>
        <p:sp>
          <p:nvSpPr>
            <p:cNvPr id="123" name="Google Shape;123;p19"/>
            <p:cNvSpPr txBox="1"/>
            <p:nvPr/>
          </p:nvSpPr>
          <p:spPr>
            <a:xfrm>
              <a:off x="810181" y="4056346"/>
              <a:ext cx="4074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ClientHello without ECH</a:t>
              </a:r>
              <a:endParaRPr sz="1200"/>
            </a:p>
          </p:txBody>
        </p:sp>
      </p:grpSp>
      <p:grpSp>
        <p:nvGrpSpPr>
          <p:cNvPr id="124" name="Google Shape;124;p19"/>
          <p:cNvGrpSpPr/>
          <p:nvPr/>
        </p:nvGrpSpPr>
        <p:grpSpPr>
          <a:xfrm>
            <a:off x="5286943" y="2724024"/>
            <a:ext cx="3475009" cy="1815324"/>
            <a:chOff x="4565258" y="2618018"/>
            <a:chExt cx="4428456" cy="1404832"/>
          </a:xfrm>
        </p:grpSpPr>
        <p:grpSp>
          <p:nvGrpSpPr>
            <p:cNvPr id="125" name="Google Shape;125;p19"/>
            <p:cNvGrpSpPr/>
            <p:nvPr/>
          </p:nvGrpSpPr>
          <p:grpSpPr>
            <a:xfrm>
              <a:off x="4565258" y="2825101"/>
              <a:ext cx="4428456" cy="1197748"/>
              <a:chOff x="749770" y="3071734"/>
              <a:chExt cx="4172278" cy="1021098"/>
            </a:xfrm>
          </p:grpSpPr>
          <p:sp>
            <p:nvSpPr>
              <p:cNvPr id="126" name="Google Shape;126;p19"/>
              <p:cNvSpPr/>
              <p:nvPr/>
            </p:nvSpPr>
            <p:spPr>
              <a:xfrm>
                <a:off x="825539" y="3097732"/>
                <a:ext cx="4080900" cy="995100"/>
              </a:xfrm>
              <a:prstGeom prst="rect">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27" name="Google Shape;127;p19"/>
              <p:cNvSpPr txBox="1"/>
              <p:nvPr/>
            </p:nvSpPr>
            <p:spPr>
              <a:xfrm>
                <a:off x="749770" y="3071734"/>
                <a:ext cx="4080900" cy="48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Outer ClientHello</a:t>
                </a:r>
                <a:endParaRPr sz="1200" b="1">
                  <a:solidFill>
                    <a:schemeClr val="dk1"/>
                  </a:solidFill>
                </a:endParaRPr>
              </a:p>
              <a:p>
                <a:pPr marL="0" lvl="0" indent="0" algn="ctr" rtl="0">
                  <a:spcBef>
                    <a:spcPts val="0"/>
                  </a:spcBef>
                  <a:spcAft>
                    <a:spcPts val="0"/>
                  </a:spcAft>
                  <a:buNone/>
                </a:pPr>
                <a:r>
                  <a:rPr lang="en" sz="1200">
                    <a:solidFill>
                      <a:schemeClr val="dk1"/>
                    </a:solidFill>
                  </a:rPr>
                  <a:t>Non-sensitive Info</a:t>
                </a:r>
                <a:endParaRPr sz="1200">
                  <a:solidFill>
                    <a:schemeClr val="dk1"/>
                  </a:solidFill>
                </a:endParaRPr>
              </a:p>
              <a:p>
                <a:pPr marL="0" lvl="0" indent="0" algn="ctr" rtl="0">
                  <a:spcBef>
                    <a:spcPts val="0"/>
                  </a:spcBef>
                  <a:spcAft>
                    <a:spcPts val="0"/>
                  </a:spcAft>
                  <a:buNone/>
                </a:pPr>
                <a:r>
                  <a:rPr lang="en" sz="1200" b="1">
                    <a:solidFill>
                      <a:schemeClr val="dk1"/>
                    </a:solidFill>
                  </a:rPr>
                  <a:t>(Outer SNI: </a:t>
                </a:r>
                <a:r>
                  <a:rPr lang="en" sz="1200" b="1">
                    <a:solidFill>
                      <a:schemeClr val="accent1"/>
                    </a:solidFill>
                  </a:rPr>
                  <a:t>public.com</a:t>
                </a:r>
                <a:r>
                  <a:rPr lang="en" sz="1200"/>
                  <a:t>, ALPN, key share…)</a:t>
                </a:r>
                <a:endParaRPr sz="1200"/>
              </a:p>
            </p:txBody>
          </p:sp>
          <p:sp>
            <p:nvSpPr>
              <p:cNvPr id="128" name="Google Shape;128;p19"/>
              <p:cNvSpPr/>
              <p:nvPr/>
            </p:nvSpPr>
            <p:spPr>
              <a:xfrm>
                <a:off x="910005" y="3517737"/>
                <a:ext cx="3920700" cy="5280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300"/>
              </a:p>
            </p:txBody>
          </p:sp>
          <p:sp>
            <p:nvSpPr>
              <p:cNvPr id="129" name="Google Shape;129;p19"/>
              <p:cNvSpPr txBox="1"/>
              <p:nvPr/>
            </p:nvSpPr>
            <p:spPr>
              <a:xfrm>
                <a:off x="841147" y="3548929"/>
                <a:ext cx="4080900" cy="48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a:solidFill>
                      <a:schemeClr val="dk1"/>
                    </a:solidFill>
                  </a:rPr>
                  <a:t>(Encrypted) Inner ClientHello</a:t>
                </a:r>
                <a:endParaRPr sz="1200" b="1">
                  <a:solidFill>
                    <a:schemeClr val="dk1"/>
                  </a:solidFill>
                </a:endParaRPr>
              </a:p>
              <a:p>
                <a:pPr marL="0" lvl="0" indent="0" algn="ctr" rtl="0">
                  <a:spcBef>
                    <a:spcPts val="0"/>
                  </a:spcBef>
                  <a:spcAft>
                    <a:spcPts val="0"/>
                  </a:spcAft>
                  <a:buNone/>
                </a:pPr>
                <a:r>
                  <a:rPr lang="en" sz="1200" b="1">
                    <a:solidFill>
                      <a:schemeClr val="dk1"/>
                    </a:solidFill>
                  </a:rPr>
                  <a:t> </a:t>
                </a:r>
                <a:r>
                  <a:rPr lang="en" sz="1200">
                    <a:solidFill>
                      <a:schemeClr val="dk1"/>
                    </a:solidFill>
                  </a:rPr>
                  <a:t>Sensitive Info</a:t>
                </a:r>
                <a:endParaRPr sz="1200">
                  <a:solidFill>
                    <a:schemeClr val="dk1"/>
                  </a:solidFill>
                </a:endParaRPr>
              </a:p>
              <a:p>
                <a:pPr marL="0" lvl="0" indent="0" algn="ctr" rtl="0">
                  <a:spcBef>
                    <a:spcPts val="0"/>
                  </a:spcBef>
                  <a:spcAft>
                    <a:spcPts val="0"/>
                  </a:spcAft>
                  <a:buNone/>
                </a:pPr>
                <a:r>
                  <a:rPr lang="en" sz="1200" b="1">
                    <a:solidFill>
                      <a:schemeClr val="dk1"/>
                    </a:solidFill>
                  </a:rPr>
                  <a:t>(Inter SNI: </a:t>
                </a:r>
                <a:r>
                  <a:rPr lang="en" sz="1200" b="1">
                    <a:solidFill>
                      <a:srgbClr val="B02B20"/>
                    </a:solidFill>
                  </a:rPr>
                  <a:t>example.com</a:t>
                </a:r>
                <a:r>
                  <a:rPr lang="en" sz="1200"/>
                  <a:t>, ALPN, key share…)</a:t>
                </a:r>
                <a:endParaRPr sz="1200"/>
              </a:p>
            </p:txBody>
          </p:sp>
        </p:grpSp>
        <p:sp>
          <p:nvSpPr>
            <p:cNvPr id="130" name="Google Shape;130;p19"/>
            <p:cNvSpPr txBox="1"/>
            <p:nvPr/>
          </p:nvSpPr>
          <p:spPr>
            <a:xfrm>
              <a:off x="4774257" y="2618018"/>
              <a:ext cx="4074300" cy="28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solidFill>
                    <a:schemeClr val="dk1"/>
                  </a:solidFill>
                </a:rPr>
                <a:t>ClientHello with ECH</a:t>
              </a:r>
              <a:endParaRPr sz="1200"/>
            </a:p>
          </p:txBody>
        </p:sp>
      </p:grpSp>
      <p:sp>
        <p:nvSpPr>
          <p:cNvPr id="131" name="Google Shape;131;p19"/>
          <p:cNvSpPr/>
          <p:nvPr/>
        </p:nvSpPr>
        <p:spPr>
          <a:xfrm flipH="1">
            <a:off x="289650" y="143000"/>
            <a:ext cx="1708200" cy="224700"/>
          </a:xfrm>
          <a:prstGeom prst="round1Rect">
            <a:avLst>
              <a:gd name="adj" fmla="val 50000"/>
            </a:avLst>
          </a:prstGeom>
          <a:solidFill>
            <a:srgbClr val="66666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Background</a:t>
            </a:r>
            <a:endParaRPr sz="1200" b="1">
              <a:solidFill>
                <a:schemeClr val="l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0"/>
          <p:cNvSpPr/>
          <p:nvPr/>
        </p:nvSpPr>
        <p:spPr>
          <a:xfrm>
            <a:off x="4653850" y="1457200"/>
            <a:ext cx="4418400" cy="3264000"/>
          </a:xfrm>
          <a:prstGeom prst="roundRect">
            <a:avLst>
              <a:gd name="adj" fmla="val 16667"/>
            </a:avLst>
          </a:prstGeom>
          <a:solidFill>
            <a:srgbClr val="000000">
              <a:alpha val="0"/>
            </a:srgbClr>
          </a:solidFill>
          <a:ln w="2857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20"/>
          <p:cNvSpPr/>
          <p:nvPr/>
        </p:nvSpPr>
        <p:spPr>
          <a:xfrm>
            <a:off x="178750" y="1246000"/>
            <a:ext cx="4418400" cy="3610200"/>
          </a:xfrm>
          <a:prstGeom prst="roundRect">
            <a:avLst>
              <a:gd name="adj" fmla="val 16667"/>
            </a:avLst>
          </a:prstGeom>
          <a:solidFill>
            <a:srgbClr val="000000">
              <a:alpha val="0"/>
            </a:srgbClr>
          </a:solidFill>
          <a:ln w="28575" cap="flat" cmpd="sng">
            <a:solidFill>
              <a:srgbClr val="3D85C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20"/>
          <p:cNvSpPr txBox="1"/>
          <p:nvPr/>
        </p:nvSpPr>
        <p:spPr>
          <a:xfrm>
            <a:off x="157300" y="1658775"/>
            <a:ext cx="4236300" cy="14745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Major player: Cloudflare</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Cloudflare </a:t>
            </a:r>
            <a:r>
              <a:rPr lang="en" b="1">
                <a:solidFill>
                  <a:schemeClr val="dk1"/>
                </a:solidFill>
              </a:rPr>
              <a:t>disabled </a:t>
            </a:r>
            <a:r>
              <a:rPr lang="en">
                <a:solidFill>
                  <a:schemeClr val="dk1"/>
                </a:solidFill>
              </a:rPr>
              <a:t>ECH in early Oct, 2023 </a:t>
            </a:r>
            <a:endParaRPr>
              <a:solidFill>
                <a:schemeClr val="dk1"/>
              </a:solidFill>
            </a:endParaRPr>
          </a:p>
          <a:p>
            <a:pPr marL="457200" lvl="0" indent="0" algn="l" rtl="0">
              <a:spcBef>
                <a:spcPts val="0"/>
              </a:spcBef>
              <a:spcAft>
                <a:spcPts val="0"/>
              </a:spcAft>
              <a:buNone/>
            </a:pPr>
            <a:r>
              <a:rPr lang="en">
                <a:solidFill>
                  <a:schemeClr val="dk1"/>
                </a:solidFill>
              </a:rPr>
              <a:t>(</a:t>
            </a:r>
            <a:r>
              <a:rPr lang="en" u="sng">
                <a:solidFill>
                  <a:schemeClr val="hlink"/>
                </a:solidFill>
                <a:hlinkClick r:id="rId3"/>
              </a:rPr>
              <a:t>https://community.cloudflare.com/t/early-hints-and-encrypted-client-hello-ech-are-currently-disabled-globally/567730</a:t>
            </a:r>
            <a:r>
              <a:rPr lang="en">
                <a:solidFill>
                  <a:schemeClr val="dk1"/>
                </a:solidFill>
              </a:rPr>
              <a:t>)</a:t>
            </a:r>
            <a:endParaRPr>
              <a:solidFill>
                <a:schemeClr val="dk1"/>
              </a:solidFill>
            </a:endParaRPr>
          </a:p>
          <a:p>
            <a:pPr marL="457200" lvl="0" indent="0" algn="l" rtl="0">
              <a:spcBef>
                <a:spcPts val="0"/>
              </a:spcBef>
              <a:spcAft>
                <a:spcPts val="0"/>
              </a:spcAft>
              <a:buNone/>
            </a:pPr>
            <a:r>
              <a:rPr lang="en">
                <a:solidFill>
                  <a:schemeClr val="dk1"/>
                </a:solidFill>
              </a:rPr>
              <a:t>and </a:t>
            </a:r>
            <a:r>
              <a:rPr lang="en" b="1">
                <a:solidFill>
                  <a:schemeClr val="dk1"/>
                </a:solidFill>
              </a:rPr>
              <a:t>re-enabled</a:t>
            </a:r>
            <a:r>
              <a:rPr lang="en">
                <a:solidFill>
                  <a:schemeClr val="dk1"/>
                </a:solidFill>
              </a:rPr>
              <a:t> since mid Aug, 2024.</a:t>
            </a:r>
            <a:endParaRPr>
              <a:solidFill>
                <a:schemeClr val="dk1"/>
              </a:solidFill>
            </a:endParaRPr>
          </a:p>
        </p:txBody>
      </p:sp>
      <p:sp>
        <p:nvSpPr>
          <p:cNvPr id="140" name="Google Shape;140;p20"/>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latin typeface="Arial"/>
                <a:ea typeface="Arial"/>
                <a:cs typeface="Arial"/>
                <a:sym typeface="Arial"/>
              </a:rPr>
              <a:t>ECH Deployment and </a:t>
            </a:r>
            <a:r>
              <a:rPr lang="en" sz="2400"/>
              <a:t>Key Rotation</a:t>
            </a:r>
            <a:endParaRPr sz="2400"/>
          </a:p>
        </p:txBody>
      </p:sp>
      <p:sp>
        <p:nvSpPr>
          <p:cNvPr id="141" name="Google Shape;141;p20"/>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pic>
        <p:nvPicPr>
          <p:cNvPr id="142" name="Google Shape;142;p20"/>
          <p:cNvPicPr preferRelativeResize="0"/>
          <p:nvPr/>
        </p:nvPicPr>
        <p:blipFill rotWithShape="1">
          <a:blip r:embed="rId4">
            <a:alphaModFix/>
          </a:blip>
          <a:srcRect r="1584"/>
          <a:stretch/>
        </p:blipFill>
        <p:spPr>
          <a:xfrm>
            <a:off x="245741" y="3133175"/>
            <a:ext cx="4284401" cy="1392275"/>
          </a:xfrm>
          <a:prstGeom prst="rect">
            <a:avLst/>
          </a:prstGeom>
          <a:noFill/>
          <a:ln>
            <a:noFill/>
          </a:ln>
        </p:spPr>
      </p:pic>
      <p:pic>
        <p:nvPicPr>
          <p:cNvPr id="143" name="Google Shape;143;p20"/>
          <p:cNvPicPr preferRelativeResize="0"/>
          <p:nvPr/>
        </p:nvPicPr>
        <p:blipFill rotWithShape="1">
          <a:blip r:embed="rId5">
            <a:alphaModFix/>
          </a:blip>
          <a:srcRect/>
          <a:stretch/>
        </p:blipFill>
        <p:spPr>
          <a:xfrm>
            <a:off x="4804725" y="2904550"/>
            <a:ext cx="4103700" cy="1312455"/>
          </a:xfrm>
          <a:prstGeom prst="rect">
            <a:avLst/>
          </a:prstGeom>
          <a:noFill/>
          <a:ln>
            <a:noFill/>
          </a:ln>
        </p:spPr>
      </p:pic>
      <p:sp>
        <p:nvSpPr>
          <p:cNvPr id="144" name="Google Shape;144;p20"/>
          <p:cNvSpPr txBox="1"/>
          <p:nvPr/>
        </p:nvSpPr>
        <p:spPr>
          <a:xfrm>
            <a:off x="1533700" y="1302400"/>
            <a:ext cx="19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ECH Deployment</a:t>
            </a:r>
            <a:endParaRPr/>
          </a:p>
        </p:txBody>
      </p:sp>
      <p:sp>
        <p:nvSpPr>
          <p:cNvPr id="145" name="Google Shape;145;p20"/>
          <p:cNvSpPr txBox="1"/>
          <p:nvPr/>
        </p:nvSpPr>
        <p:spPr>
          <a:xfrm>
            <a:off x="4572000" y="1573875"/>
            <a:ext cx="4488900" cy="12621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Frequent ECH configuration rotation, with intervals ranging from 1.1 to 1.4 hours.</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Necessity of the</a:t>
            </a:r>
            <a:r>
              <a:rPr lang="en" b="1">
                <a:solidFill>
                  <a:schemeClr val="dk1"/>
                </a:solidFill>
              </a:rPr>
              <a:t> ECH retry mechanism</a:t>
            </a:r>
            <a:r>
              <a:rPr lang="en">
                <a:solidFill>
                  <a:schemeClr val="dk1"/>
                </a:solidFill>
              </a:rPr>
              <a:t> on the client-facing server.</a:t>
            </a:r>
            <a:endParaRPr>
              <a:solidFill>
                <a:schemeClr val="dk1"/>
              </a:solidFill>
            </a:endParaRPr>
          </a:p>
        </p:txBody>
      </p:sp>
      <p:sp>
        <p:nvSpPr>
          <p:cNvPr id="146" name="Google Shape;146;p20"/>
          <p:cNvSpPr txBox="1"/>
          <p:nvPr/>
        </p:nvSpPr>
        <p:spPr>
          <a:xfrm>
            <a:off x="4868325" y="4169375"/>
            <a:ext cx="42363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solidFill>
                  <a:schemeClr val="dk1"/>
                </a:solidFill>
              </a:rPr>
              <a:t>Measurement conducted from July 21 to July 27, 2023. </a:t>
            </a:r>
            <a:endParaRPr sz="1300"/>
          </a:p>
        </p:txBody>
      </p:sp>
      <p:sp>
        <p:nvSpPr>
          <p:cNvPr id="147" name="Google Shape;147;p20"/>
          <p:cNvSpPr txBox="1"/>
          <p:nvPr/>
        </p:nvSpPr>
        <p:spPr>
          <a:xfrm>
            <a:off x="5910400" y="1531000"/>
            <a:ext cx="190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ECH Key Rotation</a:t>
            </a:r>
            <a:endParaRPr/>
          </a:p>
        </p:txBody>
      </p:sp>
      <p:sp>
        <p:nvSpPr>
          <p:cNvPr id="148" name="Google Shape;148;p20"/>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55" name="Google Shape;155;p21"/>
          <p:cNvSpPr txBox="1"/>
          <p:nvPr/>
        </p:nvSpPr>
        <p:spPr>
          <a:xfrm>
            <a:off x="3155126" y="4696550"/>
            <a:ext cx="3085500" cy="284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a:solidFill>
                  <a:schemeClr val="dk1"/>
                </a:solidFill>
              </a:rPr>
              <a:t>HTTPS with RRSIG and AD-bit</a:t>
            </a:r>
            <a:endParaRPr sz="1100"/>
          </a:p>
        </p:txBody>
      </p:sp>
      <p:sp>
        <p:nvSpPr>
          <p:cNvPr id="156" name="Google Shape;156;p21"/>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HTTPS RR </a:t>
            </a:r>
            <a:r>
              <a:rPr lang="en" sz="2400">
                <a:latin typeface="Arial"/>
                <a:ea typeface="Arial"/>
                <a:cs typeface="Arial"/>
                <a:sym typeface="Arial"/>
              </a:rPr>
              <a:t>and DNSSEC Deployment</a:t>
            </a:r>
            <a:endParaRPr sz="2400"/>
          </a:p>
        </p:txBody>
      </p:sp>
      <p:sp>
        <p:nvSpPr>
          <p:cNvPr id="157" name="Google Shape;157;p21"/>
          <p:cNvSpPr txBox="1"/>
          <p:nvPr/>
        </p:nvSpPr>
        <p:spPr>
          <a:xfrm>
            <a:off x="455600" y="920800"/>
            <a:ext cx="8132700" cy="942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DNSSEC ensures the integrity and authenticity of DNS records. </a:t>
            </a:r>
            <a:endParaRPr>
              <a:solidFill>
                <a:schemeClr val="dk1"/>
              </a:solidFill>
            </a:endParaRPr>
          </a:p>
          <a:p>
            <a:pPr marL="457200" lvl="0" indent="-317500" algn="l" rtl="0">
              <a:spcBef>
                <a:spcPts val="0"/>
              </a:spcBef>
              <a:spcAft>
                <a:spcPts val="0"/>
              </a:spcAft>
              <a:buClr>
                <a:schemeClr val="dk1"/>
              </a:buClr>
              <a:buSzPts val="1400"/>
              <a:buChar char="●"/>
            </a:pPr>
            <a:r>
              <a:rPr lang="en" b="1">
                <a:solidFill>
                  <a:schemeClr val="dk1"/>
                </a:solidFill>
              </a:rPr>
              <a:t>&lt;10 % </a:t>
            </a:r>
            <a:r>
              <a:rPr lang="en">
                <a:solidFill>
                  <a:schemeClr val="dk1"/>
                </a:solidFill>
              </a:rPr>
              <a:t>apex domain are signed protected by DNSSEC.</a:t>
            </a: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Deploying DNSSEC for HTTPS records is important to prevent them from being dropped or spoofed and in the case of ECH, downgrading the privacy of the SNI name.</a:t>
            </a: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p:txBody>
      </p:sp>
      <p:sp>
        <p:nvSpPr>
          <p:cNvPr id="158" name="Google Shape;158;p21"/>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pic>
        <p:nvPicPr>
          <p:cNvPr id="159" name="Google Shape;159;p21"/>
          <p:cNvPicPr preferRelativeResize="0"/>
          <p:nvPr/>
        </p:nvPicPr>
        <p:blipFill>
          <a:blip r:embed="rId3">
            <a:alphaModFix/>
          </a:blip>
          <a:stretch>
            <a:fillRect/>
          </a:stretch>
        </p:blipFill>
        <p:spPr>
          <a:xfrm>
            <a:off x="807425" y="1892450"/>
            <a:ext cx="7780900" cy="2488525"/>
          </a:xfrm>
          <a:prstGeom prst="rect">
            <a:avLst/>
          </a:prstGeom>
          <a:noFill/>
          <a:ln>
            <a:noFill/>
          </a:ln>
        </p:spPr>
      </p:pic>
      <p:grpSp>
        <p:nvGrpSpPr>
          <p:cNvPr id="160" name="Google Shape;160;p21"/>
          <p:cNvGrpSpPr/>
          <p:nvPr/>
        </p:nvGrpSpPr>
        <p:grpSpPr>
          <a:xfrm>
            <a:off x="1459350" y="4234850"/>
            <a:ext cx="2642629" cy="461700"/>
            <a:chOff x="1306950" y="3777650"/>
            <a:chExt cx="2642629" cy="461700"/>
          </a:xfrm>
        </p:grpSpPr>
        <p:sp>
          <p:nvSpPr>
            <p:cNvPr id="161" name="Google Shape;161;p21"/>
            <p:cNvSpPr txBox="1"/>
            <p:nvPr/>
          </p:nvSpPr>
          <p:spPr>
            <a:xfrm>
              <a:off x="2231550" y="3777650"/>
              <a:ext cx="706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2023</a:t>
              </a:r>
              <a:endParaRPr sz="1800">
                <a:solidFill>
                  <a:schemeClr val="dk2"/>
                </a:solidFill>
              </a:endParaRPr>
            </a:p>
          </p:txBody>
        </p:sp>
        <p:cxnSp>
          <p:nvCxnSpPr>
            <p:cNvPr id="162" name="Google Shape;162;p21"/>
            <p:cNvCxnSpPr>
              <a:stCxn id="161" idx="1"/>
            </p:cNvCxnSpPr>
            <p:nvPr/>
          </p:nvCxnSpPr>
          <p:spPr>
            <a:xfrm rot="10800000">
              <a:off x="1306950" y="4008500"/>
              <a:ext cx="924600" cy="0"/>
            </a:xfrm>
            <a:prstGeom prst="straightConnector1">
              <a:avLst/>
            </a:prstGeom>
            <a:noFill/>
            <a:ln w="9525" cap="flat" cmpd="sng">
              <a:solidFill>
                <a:schemeClr val="dk2"/>
              </a:solidFill>
              <a:prstDash val="solid"/>
              <a:round/>
              <a:headEnd type="none" w="med" len="med"/>
              <a:tailEnd type="triangle" w="med" len="med"/>
            </a:ln>
          </p:spPr>
        </p:cxnSp>
        <p:cxnSp>
          <p:nvCxnSpPr>
            <p:cNvPr id="163" name="Google Shape;163;p21"/>
            <p:cNvCxnSpPr/>
            <p:nvPr/>
          </p:nvCxnSpPr>
          <p:spPr>
            <a:xfrm>
              <a:off x="2883979" y="4008500"/>
              <a:ext cx="1065600" cy="0"/>
            </a:xfrm>
            <a:prstGeom prst="straightConnector1">
              <a:avLst/>
            </a:prstGeom>
            <a:noFill/>
            <a:ln w="9525" cap="flat" cmpd="sng">
              <a:solidFill>
                <a:schemeClr val="dk2"/>
              </a:solidFill>
              <a:prstDash val="solid"/>
              <a:round/>
              <a:headEnd type="none" w="med" len="med"/>
              <a:tailEnd type="triangle" w="med" len="med"/>
            </a:ln>
          </p:spPr>
        </p:cxnSp>
      </p:grpSp>
      <p:grpSp>
        <p:nvGrpSpPr>
          <p:cNvPr id="164" name="Google Shape;164;p21"/>
          <p:cNvGrpSpPr/>
          <p:nvPr/>
        </p:nvGrpSpPr>
        <p:grpSpPr>
          <a:xfrm>
            <a:off x="4232175" y="4234850"/>
            <a:ext cx="4241100" cy="461700"/>
            <a:chOff x="4155975" y="3777650"/>
            <a:chExt cx="4241100" cy="461700"/>
          </a:xfrm>
        </p:grpSpPr>
        <p:sp>
          <p:nvSpPr>
            <p:cNvPr id="165" name="Google Shape;165;p21"/>
            <p:cNvSpPr txBox="1"/>
            <p:nvPr/>
          </p:nvSpPr>
          <p:spPr>
            <a:xfrm>
              <a:off x="5874975" y="3777650"/>
              <a:ext cx="71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rPr>
                <a:t>2024</a:t>
              </a:r>
              <a:endParaRPr sz="1800">
                <a:solidFill>
                  <a:schemeClr val="dk2"/>
                </a:solidFill>
              </a:endParaRPr>
            </a:p>
          </p:txBody>
        </p:sp>
        <p:cxnSp>
          <p:nvCxnSpPr>
            <p:cNvPr id="166" name="Google Shape;166;p21"/>
            <p:cNvCxnSpPr>
              <a:stCxn id="165" idx="1"/>
            </p:cNvCxnSpPr>
            <p:nvPr/>
          </p:nvCxnSpPr>
          <p:spPr>
            <a:xfrm rot="10800000">
              <a:off x="4155975" y="4008500"/>
              <a:ext cx="1719000" cy="0"/>
            </a:xfrm>
            <a:prstGeom prst="straightConnector1">
              <a:avLst/>
            </a:prstGeom>
            <a:noFill/>
            <a:ln w="9525" cap="flat" cmpd="sng">
              <a:solidFill>
                <a:schemeClr val="dk2"/>
              </a:solidFill>
              <a:prstDash val="solid"/>
              <a:round/>
              <a:headEnd type="none" w="med" len="med"/>
              <a:tailEnd type="triangle" w="med" len="med"/>
            </a:ln>
          </p:spPr>
        </p:cxnSp>
        <p:cxnSp>
          <p:nvCxnSpPr>
            <p:cNvPr id="167" name="Google Shape;167;p21"/>
            <p:cNvCxnSpPr>
              <a:stCxn id="165" idx="3"/>
            </p:cNvCxnSpPr>
            <p:nvPr/>
          </p:nvCxnSpPr>
          <p:spPr>
            <a:xfrm>
              <a:off x="6592275" y="4008500"/>
              <a:ext cx="1804800" cy="0"/>
            </a:xfrm>
            <a:prstGeom prst="straightConnector1">
              <a:avLst/>
            </a:prstGeom>
            <a:noFill/>
            <a:ln w="9525" cap="flat" cmpd="sng">
              <a:solidFill>
                <a:schemeClr val="dk2"/>
              </a:solidFill>
              <a:prstDash val="solid"/>
              <a:round/>
              <a:headEnd type="none" w="med" len="med"/>
              <a:tailEnd type="triangle" w="med" len="med"/>
            </a:ln>
          </p:spPr>
        </p:cxn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2"/>
          <p:cNvSpPr txBox="1">
            <a:spLocks noGrp="1"/>
          </p:cNvSpPr>
          <p:nvPr>
            <p:ph type="sldNum" idx="12"/>
          </p:nvPr>
        </p:nvSpPr>
        <p:spPr>
          <a:xfrm>
            <a:off x="8515350" y="4738835"/>
            <a:ext cx="461700" cy="273900"/>
          </a:xfrm>
          <a:prstGeom prst="rect">
            <a:avLst/>
          </a:prstGeom>
          <a:noFill/>
          <a:ln>
            <a:noFill/>
          </a:ln>
        </p:spPr>
        <p:txBody>
          <a:bodyPr spcFirstLastPara="1" wrap="square" lIns="68575" tIns="34275" rIns="68575" bIns="3427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74" name="Google Shape;174;p22"/>
          <p:cNvSpPr txBox="1"/>
          <p:nvPr/>
        </p:nvSpPr>
        <p:spPr>
          <a:xfrm>
            <a:off x="447050" y="1116713"/>
            <a:ext cx="7375200" cy="2439600"/>
          </a:xfrm>
          <a:prstGeom prst="rect">
            <a:avLst/>
          </a:prstGeom>
          <a:noFill/>
          <a:ln>
            <a:noFill/>
          </a:ln>
        </p:spPr>
        <p:txBody>
          <a:bodyPr spcFirstLastPara="1" wrap="square" lIns="68575" tIns="34275" rIns="68575" bIns="34275" anchor="t" anchorCtr="0">
            <a:spAutoFit/>
          </a:bodyPr>
          <a:lstStyle/>
          <a:p>
            <a:pPr marL="457200" marR="0" lvl="0" indent="-317500" algn="l" rtl="0">
              <a:spcBef>
                <a:spcPts val="0"/>
              </a:spcBef>
              <a:spcAft>
                <a:spcPts val="0"/>
              </a:spcAft>
              <a:buClr>
                <a:schemeClr val="dk1"/>
              </a:buClr>
              <a:buSzPts val="1400"/>
              <a:buChar char="●"/>
            </a:pPr>
            <a:r>
              <a:rPr lang="en">
                <a:solidFill>
                  <a:schemeClr val="dk1"/>
                </a:solidFill>
              </a:rPr>
              <a:t>Observed 974 unique domains has IP inconsistency (inconsistency in either HTTPS and A records or HTTPS and AAAA records).</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3,275 unique </a:t>
            </a:r>
            <a:r>
              <a:rPr lang="en" i="1">
                <a:solidFill>
                  <a:schemeClr val="dk1"/>
                </a:solidFill>
              </a:rPr>
              <a:t>{domain, date}</a:t>
            </a:r>
            <a:r>
              <a:rPr lang="en">
                <a:solidFill>
                  <a:schemeClr val="dk1"/>
                </a:solidFill>
              </a:rPr>
              <a:t> </a:t>
            </a:r>
            <a:r>
              <a:rPr lang="en" i="1">
                <a:solidFill>
                  <a:schemeClr val="dk1"/>
                </a:solidFill>
              </a:rPr>
              <a:t>tuples</a:t>
            </a:r>
            <a:endParaRPr i="1">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Average 18.89 days in duration</a:t>
            </a:r>
            <a:endParaRPr>
              <a:solidFill>
                <a:schemeClr val="dk1"/>
              </a:solidFill>
            </a:endParaRPr>
          </a:p>
          <a:p>
            <a:pPr marL="215900" marR="0" lvl="0" indent="-127000" algn="l" rtl="0">
              <a:spcBef>
                <a:spcPts val="0"/>
              </a:spcBef>
              <a:spcAft>
                <a:spcPts val="0"/>
              </a:spcAft>
              <a:buClr>
                <a:schemeClr val="dk1"/>
              </a:buClr>
              <a:buSzPts val="1400"/>
              <a:buFont typeface="Arial"/>
              <a:buNone/>
            </a:pPr>
            <a:endParaRPr>
              <a:solidFill>
                <a:schemeClr val="dk1"/>
              </a:solidFill>
              <a:latin typeface="Arial"/>
              <a:ea typeface="Arial"/>
              <a:cs typeface="Arial"/>
              <a:sym typeface="Arial"/>
            </a:endParaRPr>
          </a:p>
          <a:p>
            <a:pPr marL="457200" marR="0" lvl="0" indent="-317500" algn="l" rtl="0">
              <a:spcBef>
                <a:spcPts val="0"/>
              </a:spcBef>
              <a:spcAft>
                <a:spcPts val="0"/>
              </a:spcAft>
              <a:buClr>
                <a:schemeClr val="dk1"/>
              </a:buClr>
              <a:buSzPts val="1400"/>
              <a:buChar char="●"/>
            </a:pPr>
            <a:r>
              <a:rPr lang="en">
                <a:solidFill>
                  <a:schemeClr val="dk1"/>
                </a:solidFill>
              </a:rPr>
              <a:t>Potential connectivity issue (only test on IPv4)</a:t>
            </a:r>
            <a:endParaRPr>
              <a:solidFill>
                <a:schemeClr val="dk1"/>
              </a:solidFill>
            </a:endParaRPr>
          </a:p>
          <a:p>
            <a:pPr marL="914400" marR="0" lvl="1" indent="-317500" algn="l" rtl="0">
              <a:spcBef>
                <a:spcPts val="0"/>
              </a:spcBef>
              <a:spcAft>
                <a:spcPts val="0"/>
              </a:spcAft>
              <a:buClr>
                <a:schemeClr val="dk1"/>
              </a:buClr>
              <a:buSzPts val="1400"/>
              <a:buChar char="○"/>
            </a:pPr>
            <a:r>
              <a:rPr lang="en">
                <a:solidFill>
                  <a:schemeClr val="dk1"/>
                </a:solidFill>
              </a:rPr>
              <a:t>570 </a:t>
            </a:r>
            <a:r>
              <a:rPr lang="en" i="1">
                <a:solidFill>
                  <a:schemeClr val="dk1"/>
                </a:solidFill>
              </a:rPr>
              <a:t>{domain, date}</a:t>
            </a:r>
            <a:r>
              <a:rPr lang="en">
                <a:solidFill>
                  <a:schemeClr val="dk1"/>
                </a:solidFill>
              </a:rPr>
              <a:t> </a:t>
            </a:r>
            <a:r>
              <a:rPr lang="en" i="1">
                <a:solidFill>
                  <a:schemeClr val="dk1"/>
                </a:solidFill>
              </a:rPr>
              <a:t>tuples </a:t>
            </a:r>
            <a:r>
              <a:rPr lang="en" b="0" i="0" u="none" strike="noStrike" cap="none">
                <a:solidFill>
                  <a:schemeClr val="dk1"/>
                </a:solidFill>
                <a:latin typeface="Arial"/>
                <a:ea typeface="Arial"/>
                <a:cs typeface="Arial"/>
                <a:sym typeface="Arial"/>
              </a:rPr>
              <a:t>have both ipv4hints and A r</a:t>
            </a:r>
            <a:r>
              <a:rPr lang="en">
                <a:solidFill>
                  <a:schemeClr val="dk1"/>
                </a:solidFill>
              </a:rPr>
              <a:t>ecords</a:t>
            </a:r>
            <a:endParaRPr>
              <a:solidFill>
                <a:schemeClr val="dk1"/>
              </a:solidFill>
            </a:endParaRPr>
          </a:p>
          <a:p>
            <a:pPr marL="1371600" marR="0" lvl="2" indent="-317500" algn="l" rtl="0">
              <a:spcBef>
                <a:spcPts val="0"/>
              </a:spcBef>
              <a:spcAft>
                <a:spcPts val="0"/>
              </a:spcAft>
              <a:buClr>
                <a:schemeClr val="dk1"/>
              </a:buClr>
              <a:buSzPts val="1400"/>
              <a:buChar char="■"/>
            </a:pPr>
            <a:r>
              <a:rPr lang="en">
                <a:solidFill>
                  <a:schemeClr val="dk1"/>
                </a:solidFill>
              </a:rPr>
              <a:t>79 (&lt;14%) reachable via both </a:t>
            </a:r>
            <a:r>
              <a:rPr lang="en" b="1">
                <a:solidFill>
                  <a:schemeClr val="dk1"/>
                </a:solidFill>
              </a:rPr>
              <a:t>ipv4hints </a:t>
            </a:r>
            <a:r>
              <a:rPr lang="en" b="0" i="0" u="none" strike="noStrike" cap="none">
                <a:solidFill>
                  <a:schemeClr val="dk1"/>
                </a:solidFill>
                <a:latin typeface="Arial"/>
                <a:ea typeface="Arial"/>
                <a:cs typeface="Arial"/>
                <a:sym typeface="Arial"/>
              </a:rPr>
              <a:t>and </a:t>
            </a:r>
            <a:r>
              <a:rPr lang="en" b="1" i="0" u="none" strike="noStrike" cap="none">
                <a:solidFill>
                  <a:schemeClr val="dk1"/>
                </a:solidFill>
              </a:rPr>
              <a:t>A </a:t>
            </a:r>
            <a:r>
              <a:rPr lang="en">
                <a:solidFill>
                  <a:schemeClr val="dk1"/>
                </a:solidFill>
              </a:rPr>
              <a:t>records</a:t>
            </a:r>
            <a:endParaRPr/>
          </a:p>
          <a:p>
            <a:pPr marL="1371600" marR="0" lvl="2" indent="-317500" algn="l" rtl="0">
              <a:spcBef>
                <a:spcPts val="0"/>
              </a:spcBef>
              <a:spcAft>
                <a:spcPts val="0"/>
              </a:spcAft>
              <a:buClr>
                <a:schemeClr val="dk1"/>
              </a:buClr>
              <a:buSzPts val="1400"/>
              <a:buChar char="■"/>
            </a:pPr>
            <a:r>
              <a:rPr lang="en">
                <a:solidFill>
                  <a:srgbClr val="D83729"/>
                </a:solidFill>
              </a:rPr>
              <a:t>438</a:t>
            </a:r>
            <a:r>
              <a:rPr lang="en" b="0" i="0" u="none" strike="noStrike" cap="none">
                <a:solidFill>
                  <a:schemeClr val="dk1"/>
                </a:solidFill>
                <a:latin typeface="Arial"/>
                <a:ea typeface="Arial"/>
                <a:cs typeface="Arial"/>
                <a:sym typeface="Arial"/>
              </a:rPr>
              <a:t> </a:t>
            </a:r>
            <a:r>
              <a:rPr lang="en">
                <a:solidFill>
                  <a:schemeClr val="dk1"/>
                </a:solidFill>
              </a:rPr>
              <a:t>accessible only </a:t>
            </a:r>
            <a:r>
              <a:rPr lang="en" b="0" i="0" u="none" strike="noStrike" cap="none">
                <a:solidFill>
                  <a:schemeClr val="dk1"/>
                </a:solidFill>
                <a:latin typeface="Arial"/>
                <a:ea typeface="Arial"/>
                <a:cs typeface="Arial"/>
                <a:sym typeface="Arial"/>
              </a:rPr>
              <a:t>via </a:t>
            </a:r>
            <a:r>
              <a:rPr lang="en" b="1">
                <a:solidFill>
                  <a:schemeClr val="dk1"/>
                </a:solidFill>
              </a:rPr>
              <a:t>ipv4hints</a:t>
            </a:r>
            <a:r>
              <a:rPr lang="en">
                <a:solidFill>
                  <a:schemeClr val="dk1"/>
                </a:solidFill>
              </a:rPr>
              <a:t> in HTTPS records</a:t>
            </a:r>
            <a:endParaRPr/>
          </a:p>
          <a:p>
            <a:pPr marL="1371600" marR="0" lvl="2" indent="-317500" algn="l" rtl="0">
              <a:spcBef>
                <a:spcPts val="0"/>
              </a:spcBef>
              <a:spcAft>
                <a:spcPts val="0"/>
              </a:spcAft>
              <a:buClr>
                <a:schemeClr val="dk1"/>
              </a:buClr>
              <a:buSzPts val="1400"/>
              <a:buChar char="■"/>
            </a:pPr>
            <a:r>
              <a:rPr lang="en">
                <a:solidFill>
                  <a:srgbClr val="D83729"/>
                </a:solidFill>
              </a:rPr>
              <a:t>43</a:t>
            </a:r>
            <a:r>
              <a:rPr lang="en" b="0" i="0" u="none" strike="noStrike" cap="none">
                <a:solidFill>
                  <a:schemeClr val="dk1"/>
                </a:solidFill>
                <a:latin typeface="Arial"/>
                <a:ea typeface="Arial"/>
                <a:cs typeface="Arial"/>
                <a:sym typeface="Arial"/>
              </a:rPr>
              <a:t> accessible only via </a:t>
            </a:r>
            <a:r>
              <a:rPr lang="en" b="1" i="0" u="none" strike="noStrike" cap="none">
                <a:solidFill>
                  <a:schemeClr val="dk1"/>
                </a:solidFill>
              </a:rPr>
              <a:t>A</a:t>
            </a:r>
            <a:r>
              <a:rPr lang="en" b="0" i="0" u="none" strike="noStrike" cap="none">
                <a:solidFill>
                  <a:schemeClr val="dk1"/>
                </a:solidFill>
                <a:latin typeface="Arial"/>
                <a:ea typeface="Arial"/>
                <a:cs typeface="Arial"/>
                <a:sym typeface="Arial"/>
              </a:rPr>
              <a:t> records</a:t>
            </a:r>
            <a:endParaRPr b="0" i="0" u="none" strike="noStrike" cap="none">
              <a:solidFill>
                <a:schemeClr val="dk1"/>
              </a:solidFill>
              <a:latin typeface="Arial"/>
              <a:ea typeface="Arial"/>
              <a:cs typeface="Arial"/>
              <a:sym typeface="Arial"/>
            </a:endParaRPr>
          </a:p>
          <a:p>
            <a:pPr marL="1371600" marR="0" lvl="2" indent="-317500" algn="l" rtl="0">
              <a:spcBef>
                <a:spcPts val="0"/>
              </a:spcBef>
              <a:spcAft>
                <a:spcPts val="0"/>
              </a:spcAft>
              <a:buClr>
                <a:schemeClr val="dk1"/>
              </a:buClr>
              <a:buSzPts val="1400"/>
              <a:buChar char="■"/>
            </a:pPr>
            <a:r>
              <a:rPr lang="en">
                <a:solidFill>
                  <a:srgbClr val="D83729"/>
                </a:solidFill>
              </a:rPr>
              <a:t>10</a:t>
            </a:r>
            <a:r>
              <a:rPr lang="en">
                <a:solidFill>
                  <a:schemeClr val="dk1"/>
                </a:solidFill>
              </a:rPr>
              <a:t> cannot be accessed</a:t>
            </a:r>
            <a:endParaRPr>
              <a:solidFill>
                <a:schemeClr val="dk1"/>
              </a:solidFill>
            </a:endParaRPr>
          </a:p>
        </p:txBody>
      </p:sp>
      <p:sp>
        <p:nvSpPr>
          <p:cNvPr id="175" name="Google Shape;175;p22"/>
          <p:cNvSpPr txBox="1">
            <a:spLocks noGrp="1"/>
          </p:cNvSpPr>
          <p:nvPr>
            <p:ph type="title"/>
          </p:nvPr>
        </p:nvSpPr>
        <p:spPr>
          <a:xfrm>
            <a:off x="528472" y="184375"/>
            <a:ext cx="7550400" cy="9429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1800"/>
              <a:buFont typeface="Arial"/>
              <a:buNone/>
            </a:pPr>
            <a:r>
              <a:rPr lang="en" sz="2400"/>
              <a:t>IP Inconsistency in HTTPS RR and A/AAAA records</a:t>
            </a:r>
            <a:endParaRPr sz="2400"/>
          </a:p>
        </p:txBody>
      </p:sp>
      <p:sp>
        <p:nvSpPr>
          <p:cNvPr id="176" name="Google Shape;176;p22"/>
          <p:cNvSpPr/>
          <p:nvPr/>
        </p:nvSpPr>
        <p:spPr>
          <a:xfrm flipH="1">
            <a:off x="289650" y="143000"/>
            <a:ext cx="1708200" cy="224700"/>
          </a:xfrm>
          <a:prstGeom prst="round1Rect">
            <a:avLst>
              <a:gd name="adj" fmla="val 50000"/>
            </a:avLst>
          </a:prstGeom>
          <a:solidFill>
            <a:srgbClr val="1260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chemeClr val="lt1"/>
                </a:solidFill>
              </a:rPr>
              <a:t>Server-side analysis</a:t>
            </a:r>
            <a:endParaRPr sz="1200" b="1">
              <a:solidFill>
                <a:schemeClr val="lt1"/>
              </a:solidFill>
            </a:endParaRPr>
          </a:p>
        </p:txBody>
      </p:sp>
      <p:sp>
        <p:nvSpPr>
          <p:cNvPr id="177" name="Google Shape;177;p22"/>
          <p:cNvSpPr/>
          <p:nvPr/>
        </p:nvSpPr>
        <p:spPr>
          <a:xfrm>
            <a:off x="1217400" y="3556327"/>
            <a:ext cx="6709200" cy="942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libri"/>
                <a:ea typeface="Calibri"/>
                <a:cs typeface="Calibri"/>
                <a:sym typeface="Calibri"/>
              </a:rPr>
              <a:t>example.com.  300  IN  HTTPS  1  .  alpn=h3  ipv4hint=</a:t>
            </a:r>
            <a:r>
              <a:rPr lang="en" b="1">
                <a:solidFill>
                  <a:schemeClr val="accent1"/>
                </a:solidFill>
                <a:latin typeface="Calibri"/>
                <a:ea typeface="Calibri"/>
                <a:cs typeface="Calibri"/>
                <a:sym typeface="Calibri"/>
              </a:rPr>
              <a:t>IPv4A</a:t>
            </a:r>
            <a:r>
              <a:rPr lang="en">
                <a:latin typeface="Calibri"/>
                <a:ea typeface="Calibri"/>
                <a:cs typeface="Calibri"/>
                <a:sym typeface="Calibri"/>
              </a:rPr>
              <a:t>   ipv6hint=</a:t>
            </a:r>
            <a:r>
              <a:rPr lang="en" b="1">
                <a:solidFill>
                  <a:schemeClr val="accent1"/>
                </a:solidFill>
                <a:latin typeface="Calibri"/>
                <a:ea typeface="Calibri"/>
                <a:cs typeface="Calibri"/>
                <a:sym typeface="Calibri"/>
              </a:rPr>
              <a:t>IPv6A</a:t>
            </a:r>
            <a:endParaRPr b="1">
              <a:solidFill>
                <a:schemeClr val="accent1"/>
              </a:solidFill>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r>
              <a:rPr lang="en">
                <a:solidFill>
                  <a:schemeClr val="dk1"/>
                </a:solidFill>
                <a:latin typeface="Calibri"/>
                <a:ea typeface="Calibri"/>
                <a:cs typeface="Calibri"/>
                <a:sym typeface="Calibri"/>
              </a:rPr>
              <a:t>example.com.  300  IN  A  		</a:t>
            </a:r>
            <a:r>
              <a:rPr lang="en" b="1">
                <a:solidFill>
                  <a:srgbClr val="B45F06"/>
                </a:solidFill>
                <a:latin typeface="Calibri"/>
                <a:ea typeface="Calibri"/>
                <a:cs typeface="Calibri"/>
                <a:sym typeface="Calibri"/>
              </a:rPr>
              <a:t>IPv4B</a:t>
            </a:r>
            <a:endParaRPr b="1">
              <a:solidFill>
                <a:srgbClr val="B45F06"/>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a:solidFill>
                  <a:schemeClr val="dk1"/>
                </a:solidFill>
                <a:latin typeface="Calibri"/>
                <a:ea typeface="Calibri"/>
                <a:cs typeface="Calibri"/>
                <a:sym typeface="Calibri"/>
              </a:rPr>
              <a:t>example.com.  300  IN  AAAA		</a:t>
            </a:r>
            <a:r>
              <a:rPr lang="en" b="1">
                <a:solidFill>
                  <a:srgbClr val="B45F06"/>
                </a:solidFill>
                <a:latin typeface="Calibri"/>
                <a:ea typeface="Calibri"/>
                <a:cs typeface="Calibri"/>
                <a:sym typeface="Calibri"/>
              </a:rPr>
              <a:t>IPv6B</a:t>
            </a:r>
            <a:endParaRPr b="1">
              <a:solidFill>
                <a:srgbClr val="B45F06"/>
              </a:solidFill>
              <a:latin typeface="Calibri"/>
              <a:ea typeface="Calibri"/>
              <a:cs typeface="Calibri"/>
              <a:sym typeface="Calibri"/>
            </a:endParaRPr>
          </a:p>
        </p:txBody>
      </p:sp>
      <p:sp>
        <p:nvSpPr>
          <p:cNvPr id="178" name="Google Shape;178;p22"/>
          <p:cNvSpPr txBox="1"/>
          <p:nvPr/>
        </p:nvSpPr>
        <p:spPr>
          <a:xfrm>
            <a:off x="1122625" y="4490425"/>
            <a:ext cx="7470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The IPv4hint/IPv6hint </a:t>
            </a:r>
            <a:r>
              <a:rPr lang="en" b="1">
                <a:solidFill>
                  <a:schemeClr val="dk1"/>
                </a:solidFill>
              </a:rPr>
              <a:t>differs from</a:t>
            </a:r>
            <a:r>
              <a:rPr lang="en">
                <a:solidFill>
                  <a:schemeClr val="dk1"/>
                </a:solidFill>
              </a:rPr>
              <a:t> the IP addresses specified in the A/AAAA records</a:t>
            </a:r>
            <a:endParaRPr/>
          </a:p>
        </p:txBody>
      </p:sp>
      <p:sp>
        <p:nvSpPr>
          <p:cNvPr id="179" name="Google Shape;179;p22"/>
          <p:cNvSpPr txBox="1"/>
          <p:nvPr/>
        </p:nvSpPr>
        <p:spPr>
          <a:xfrm>
            <a:off x="5298275" y="727075"/>
            <a:ext cx="3155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From July, 2024 to December, 2024</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2890</Words>
  <Application>Microsoft Macintosh PowerPoint</Application>
  <PresentationFormat>On-screen Show (16:9)</PresentationFormat>
  <Paragraphs>505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Consolas</vt:lpstr>
      <vt:lpstr>Roboto</vt:lpstr>
      <vt:lpstr>Calibri</vt:lpstr>
      <vt:lpstr>Simple Light</vt:lpstr>
      <vt:lpstr>Exploration of the deployment and use of the DNS HTTPS Resource Record</vt:lpstr>
      <vt:lpstr>HTTPS Resource Records</vt:lpstr>
      <vt:lpstr>Overview</vt:lpstr>
      <vt:lpstr>Datasets</vt:lpstr>
      <vt:lpstr>HTTPS RR Adoption Rate &amp; Name Server Support</vt:lpstr>
      <vt:lpstr>Encrypted ClientHello (ECH)</vt:lpstr>
      <vt:lpstr>ECH Deployment and Key Rotation</vt:lpstr>
      <vt:lpstr>HTTPS RR and DNSSEC Deployment</vt:lpstr>
      <vt:lpstr>IP Inconsistency in HTTPS RR and A/AAAA records</vt:lpstr>
      <vt:lpstr>Inconsistent Use of HTTPS Records</vt:lpstr>
      <vt:lpstr>Client Experiment Setups</vt:lpstr>
      <vt:lpstr>Browsers’ Support of HTTPS RR</vt:lpstr>
      <vt:lpstr>Browsers’ Support of HTTPS RR</vt:lpstr>
      <vt:lpstr>RFC Standards: ipv4hint/ipv6hint in HTTPS RR</vt:lpstr>
      <vt:lpstr>Browsers’ Support of HTTPS RR</vt:lpstr>
      <vt:lpstr>Shared Mode ECH</vt:lpstr>
      <vt:lpstr>Shared Mode ECH</vt:lpstr>
      <vt:lpstr>Split Mode ECH</vt:lpstr>
      <vt:lpstr>Split Mode ECH</vt:lpstr>
      <vt:lpstr>Split Mode ECH</vt:lpstr>
      <vt:lpstr>Split Mode ECH: Misconfiguration</vt:lpstr>
      <vt:lpstr>Split Mode ECH: Misconfiguration</vt:lpstr>
      <vt:lpstr>Public Release - DNS Datasets</vt:lpstr>
      <vt:lpstr>Summary and Discussion</vt:lpstr>
      <vt:lpstr>Thank you! </vt:lpstr>
      <vt:lpstr>Active Updates in the Community </vt:lpstr>
      <vt:lpstr>Name Servers Support of HTTPS RR</vt:lpstr>
      <vt:lpstr>HTTPS RR Parameters</vt:lpstr>
      <vt:lpstr>Browser Support</vt:lpstr>
      <vt:lpstr>Browsers’ Support of HTTPS RR</vt:lpstr>
      <vt:lpstr>Background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Zhang, Yizhe (yz6me)</cp:lastModifiedBy>
  <cp:revision>1</cp:revision>
  <dcterms:modified xsi:type="dcterms:W3CDTF">2025-02-06T15:05:16Z</dcterms:modified>
</cp:coreProperties>
</file>