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0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_rels/presentation.xml.rels" ContentType="application/vnd.openxmlformats-package.relationships+xml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16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7.png" ContentType="image/png"/>
  <Override PartName="/ppt/media/image19.png" ContentType="image/png"/>
  <Override PartName="/ppt/media/image12.jpeg" ContentType="image/jpeg"/>
  <Override PartName="/ppt/media/image11.svg" ContentType="image/svg"/>
  <Override PartName="/ppt/media/image18.png" ContentType="image/png"/>
  <Override PartName="/ppt/media/image20.png" ContentType="image/png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FD5885-58E4-4681-AC18-AEBB146F98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55F3F07A-32DA-4F09-8DEF-02BBF85A6E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82CE24A2-8533-44F5-86D2-BC81F461BB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0A975C47-B550-4001-A564-3948C301D4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13213B-C066-4A9D-8A1A-E1F5F566B3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0A989C9-3E92-4968-918D-DC2942B0EB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3EBC0FE-C492-4A51-84C5-96F7180C3F8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EBD1710-D90E-4E0D-AC0D-1C24C1655A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1B8751B-2AA1-47B7-B343-A0D8330A5B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6DAB76F-80AE-4C90-8FAB-FFAC96B984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1E80805-CC47-4D61-8629-6D32C69A3C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DF901AC-DA8B-4D14-BF5F-075A676407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0" name="Straight Connector 6"/>
          <p:cNvCxnSpPr/>
          <p:nvPr/>
        </p:nvCxnSpPr>
        <p:spPr>
          <a:xfrm>
            <a:off x="604440" y="1009080"/>
            <a:ext cx="10956960" cy="216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1" name="Rectangle 6"/>
          <p:cNvSpPr/>
          <p:nvPr/>
        </p:nvSpPr>
        <p:spPr>
          <a:xfrm>
            <a:off x="5029200" y="106200"/>
            <a:ext cx="2197440" cy="1681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DK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2" name="Picture 7" descr="A blue and white logo for DNS-OARC"/>
          <p:cNvPicPr/>
          <p:nvPr/>
        </p:nvPicPr>
        <p:blipFill>
          <a:blip r:embed="rId2"/>
          <a:stretch/>
        </p:blipFill>
        <p:spPr>
          <a:xfrm>
            <a:off x="2772360" y="5802120"/>
            <a:ext cx="6645240" cy="94752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 descr=""/>
          <p:cNvPicPr/>
          <p:nvPr/>
        </p:nvPicPr>
        <p:blipFill>
          <a:blip r:embed="rId3"/>
          <a:stretch/>
        </p:blipFill>
        <p:spPr>
          <a:xfrm>
            <a:off x="4800600" y="-263880"/>
            <a:ext cx="2656800" cy="26568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AC7D0447-9D4F-412F-8B58-4DBDB12FD6A3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/>
          <p:nvPr/>
        </p:nvSpPr>
        <p:spPr>
          <a:xfrm>
            <a:off x="10744200" y="59040"/>
            <a:ext cx="1248120" cy="1947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DK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0" name="Picture 70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7680" cy="875880"/>
          </a:xfrm>
          <a:prstGeom prst="rect">
            <a:avLst/>
          </a:prstGeom>
          <a:ln w="0">
            <a:noFill/>
          </a:ln>
        </p:spPr>
      </p:pic>
      <p:cxnSp>
        <p:nvCxnSpPr>
          <p:cNvPr id="91" name="Straight Connector 6"/>
          <p:cNvCxnSpPr/>
          <p:nvPr/>
        </p:nvCxnSpPr>
        <p:spPr>
          <a:xfrm flipV="1">
            <a:off x="340200" y="1000800"/>
            <a:ext cx="10395000" cy="720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Click to edit the outline text format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Sixth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Seventh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B29483AD-2620-4553-91C6-67825277E80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"/>
          <p:cNvPicPr/>
          <p:nvPr/>
        </p:nvPicPr>
        <p:blipFill>
          <a:blip r:embed="rId2"/>
          <a:stretch/>
        </p:blipFill>
        <p:spPr>
          <a:xfrm>
            <a:off x="10744200" y="266040"/>
            <a:ext cx="1327680" cy="875880"/>
          </a:xfrm>
          <a:prstGeom prst="rect">
            <a:avLst/>
          </a:prstGeom>
          <a:ln w="0">
            <a:noFill/>
          </a:ln>
        </p:spPr>
      </p:pic>
      <p:cxnSp>
        <p:nvCxnSpPr>
          <p:cNvPr id="12" name="Straight Connector 6"/>
          <p:cNvCxnSpPr/>
          <p:nvPr/>
        </p:nvCxnSpPr>
        <p:spPr>
          <a:xfrm flipV="1">
            <a:off x="350640" y="1000800"/>
            <a:ext cx="10395000" cy="720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87CC1874-D116-4362-8B67-8849325EFD5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"/>
          <p:cNvPicPr/>
          <p:nvPr/>
        </p:nvPicPr>
        <p:blipFill>
          <a:blip r:embed="rId2"/>
          <a:stretch/>
        </p:blipFill>
        <p:spPr>
          <a:xfrm>
            <a:off x="10744200" y="266040"/>
            <a:ext cx="1327680" cy="875880"/>
          </a:xfrm>
          <a:prstGeom prst="rect">
            <a:avLst/>
          </a:prstGeom>
          <a:ln w="0">
            <a:noFill/>
          </a:ln>
        </p:spPr>
      </p:pic>
      <p:cxnSp>
        <p:nvCxnSpPr>
          <p:cNvPr id="20" name="Straight Connector 6"/>
          <p:cNvCxnSpPr/>
          <p:nvPr/>
        </p:nvCxnSpPr>
        <p:spPr>
          <a:xfrm flipV="1">
            <a:off x="350640" y="1000800"/>
            <a:ext cx="10395000" cy="720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Click to edit the outline text format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Sixth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Seventh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7684DF2-8AB7-4E90-A900-C6A113533FAC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"/>
          <p:cNvPicPr/>
          <p:nvPr/>
        </p:nvPicPr>
        <p:blipFill>
          <a:blip r:embed="rId2"/>
          <a:stretch/>
        </p:blipFill>
        <p:spPr>
          <a:xfrm>
            <a:off x="10744200" y="266040"/>
            <a:ext cx="1327680" cy="875880"/>
          </a:xfrm>
          <a:prstGeom prst="rect">
            <a:avLst/>
          </a:prstGeom>
          <a:ln w="0">
            <a:noFill/>
          </a:ln>
        </p:spPr>
      </p:pic>
      <p:cxnSp>
        <p:nvCxnSpPr>
          <p:cNvPr id="29" name="Straight Connector 6"/>
          <p:cNvCxnSpPr/>
          <p:nvPr/>
        </p:nvCxnSpPr>
        <p:spPr>
          <a:xfrm flipV="1">
            <a:off x="350640" y="1000800"/>
            <a:ext cx="10395000" cy="720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Click to edit the outline text format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Sixth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Seventh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8FEEE9B4-F942-4641-B441-C78E465FF8D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/>
          <p:nvPr/>
        </p:nvSpPr>
        <p:spPr>
          <a:xfrm>
            <a:off x="10744200" y="59040"/>
            <a:ext cx="1248120" cy="1947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DK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38" name="Picture 37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7680" cy="875880"/>
          </a:xfrm>
          <a:prstGeom prst="rect">
            <a:avLst/>
          </a:prstGeom>
          <a:ln w="0">
            <a:noFill/>
          </a:ln>
        </p:spPr>
      </p:pic>
      <p:cxnSp>
        <p:nvCxnSpPr>
          <p:cNvPr id="39" name="Straight Connector 6"/>
          <p:cNvCxnSpPr/>
          <p:nvPr/>
        </p:nvCxnSpPr>
        <p:spPr>
          <a:xfrm flipV="1">
            <a:off x="340200" y="1000800"/>
            <a:ext cx="10395000" cy="720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DAAF0728-52AA-423F-B30B-3BDBFC0A97A2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6"/>
          <p:cNvSpPr/>
          <p:nvPr/>
        </p:nvSpPr>
        <p:spPr>
          <a:xfrm>
            <a:off x="10744200" y="59040"/>
            <a:ext cx="1248120" cy="1947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DK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47" name="Picture 46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7680" cy="875880"/>
          </a:xfrm>
          <a:prstGeom prst="rect">
            <a:avLst/>
          </a:prstGeom>
          <a:ln w="0">
            <a:noFill/>
          </a:ln>
        </p:spPr>
      </p:pic>
      <p:cxnSp>
        <p:nvCxnSpPr>
          <p:cNvPr id="48" name="Straight Connector 6"/>
          <p:cNvCxnSpPr/>
          <p:nvPr/>
        </p:nvCxnSpPr>
        <p:spPr>
          <a:xfrm flipV="1">
            <a:off x="340200" y="1000800"/>
            <a:ext cx="10395000" cy="720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Click to edit the outline text format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Sixth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Seventh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87720E89-E754-44B2-B359-B32FC98AAB98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/>
          <p:cNvSpPr/>
          <p:nvPr/>
        </p:nvSpPr>
        <p:spPr>
          <a:xfrm>
            <a:off x="10744200" y="59040"/>
            <a:ext cx="1248120" cy="1947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DK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57" name="Picture 56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7680" cy="875880"/>
          </a:xfrm>
          <a:prstGeom prst="rect">
            <a:avLst/>
          </a:prstGeom>
          <a:ln w="0">
            <a:noFill/>
          </a:ln>
        </p:spPr>
      </p:pic>
      <p:cxnSp>
        <p:nvCxnSpPr>
          <p:cNvPr id="58" name="Straight Connector 6"/>
          <p:cNvCxnSpPr/>
          <p:nvPr/>
        </p:nvCxnSpPr>
        <p:spPr>
          <a:xfrm flipV="1">
            <a:off x="340200" y="1000800"/>
            <a:ext cx="10395000" cy="720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9F3BB308-2046-49A2-A405-7534412372D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"/>
          <p:cNvSpPr/>
          <p:nvPr/>
        </p:nvSpPr>
        <p:spPr>
          <a:xfrm>
            <a:off x="10744200" y="59040"/>
            <a:ext cx="1248120" cy="1947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DK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66" name="Picture 56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7680" cy="875880"/>
          </a:xfrm>
          <a:prstGeom prst="rect">
            <a:avLst/>
          </a:prstGeom>
          <a:ln w="0">
            <a:noFill/>
          </a:ln>
        </p:spPr>
      </p:pic>
      <p:cxnSp>
        <p:nvCxnSpPr>
          <p:cNvPr id="67" name="Straight Connector 6"/>
          <p:cNvCxnSpPr/>
          <p:nvPr/>
        </p:nvCxnSpPr>
        <p:spPr>
          <a:xfrm flipV="1">
            <a:off x="340200" y="1000800"/>
            <a:ext cx="10395000" cy="720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Click to edit the outline text format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Sixth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Seventh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3DF7518-4FD0-46A9-B3F4-67321E07B3D4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"/>
          <p:cNvSpPr/>
          <p:nvPr/>
        </p:nvSpPr>
        <p:spPr>
          <a:xfrm>
            <a:off x="10744200" y="59040"/>
            <a:ext cx="1248120" cy="1947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DK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6" name="Picture 56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7680" cy="875880"/>
          </a:xfrm>
          <a:prstGeom prst="rect">
            <a:avLst/>
          </a:prstGeom>
          <a:ln w="0">
            <a:noFill/>
          </a:ln>
        </p:spPr>
      </p:pic>
      <p:cxnSp>
        <p:nvCxnSpPr>
          <p:cNvPr id="77" name="Straight Connector 6"/>
          <p:cNvCxnSpPr/>
          <p:nvPr/>
        </p:nvCxnSpPr>
        <p:spPr>
          <a:xfrm flipV="1">
            <a:off x="340200" y="1000800"/>
            <a:ext cx="10395000" cy="720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Click to edit the outline text format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Sixth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Seventh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205D2317-E4CB-4C11-A6F2-FECA2ABD851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3"/>
    <p:sldLayoutId id="2147483666" r:id="rId4"/>
    <p:sldLayoutId id="2147483667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svg"/><Relationship Id="rId9" Type="http://schemas.openxmlformats.org/officeDocument/2006/relationships/image" Target="../media/image12.jpeg"/><Relationship Id="rId10" Type="http://schemas.openxmlformats.org/officeDocument/2006/relationships/image" Target="../media/image13.png"/><Relationship Id="rId1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/>
          <p:nvPr/>
        </p:nvSpPr>
        <p:spPr>
          <a:xfrm>
            <a:off x="617400" y="2847600"/>
            <a:ext cx="11107080" cy="11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90000"/>
              </a:lnSpc>
            </a:pPr>
            <a:r>
              <a:rPr b="1" lang="en-US" sz="4400" strike="noStrike" u="none">
                <a:solidFill>
                  <a:srgbClr val="5c5fcd"/>
                </a:solidFill>
                <a:uFillTx/>
                <a:latin typeface="Calibri"/>
              </a:rPr>
              <a:t>Welcome &amp; Information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PlaceHolder 2"/>
          <p:cNvSpPr/>
          <p:nvPr/>
        </p:nvSpPr>
        <p:spPr>
          <a:xfrm>
            <a:off x="617400" y="4169880"/>
            <a:ext cx="11107080" cy="173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 defTabSz="9144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trike="noStrike" u="none">
                <a:solidFill>
                  <a:schemeClr val="accent1"/>
                </a:solidFill>
                <a:uFillTx/>
                <a:latin typeface="Courier New"/>
              </a:rPr>
              <a:t>#ItsAlwaysDNS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Rectangle 81"/>
          <p:cNvSpPr/>
          <p:nvPr/>
        </p:nvSpPr>
        <p:spPr>
          <a:xfrm>
            <a:off x="4800600" y="2286000"/>
            <a:ext cx="2530440" cy="75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DK" sz="4000" strike="noStrike" u="none">
                <a:solidFill>
                  <a:srgbClr val="280099"/>
                </a:solidFill>
                <a:uFillTx/>
                <a:latin typeface="Watford"/>
              </a:rPr>
              <a:t>OARC 44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OARC Mission Statement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0480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  <a:ea typeface="PingFang SC"/>
              </a:rPr>
              <a:t>DNS</a:t>
            </a:r>
            <a:r>
              <a:rPr b="1" lang="en-US" sz="3600" strike="noStrike" u="none">
                <a:solidFill>
                  <a:schemeClr val="dk1"/>
                </a:solidFill>
                <a:uFillTx/>
                <a:latin typeface="Calibri Light"/>
                <a:ea typeface="PingFang SC"/>
              </a:rPr>
              <a:t> </a:t>
            </a:r>
            <a:r>
              <a:rPr b="0" lang="en-US" sz="3600" strike="noStrike" u="none">
                <a:solidFill>
                  <a:schemeClr val="dk1"/>
                </a:solidFill>
                <a:uFillTx/>
                <a:latin typeface="Calibri"/>
                <a:ea typeface="PingFang SC"/>
              </a:rPr>
              <a:t> </a:t>
            </a:r>
            <a:r>
              <a:rPr b="1" lang="en-US" sz="4200" strike="noStrike" u="none">
                <a:solidFill>
                  <a:schemeClr val="dk1"/>
                </a:solidFill>
                <a:uFillTx/>
                <a:latin typeface="Calibri"/>
                <a:ea typeface="PingFang SC"/>
              </a:rPr>
              <a:t>O</a:t>
            </a:r>
            <a:r>
              <a:rPr b="0" lang="en-US" sz="3600" strike="noStrike" u="none">
                <a:solidFill>
                  <a:schemeClr val="dk1"/>
                </a:solidFill>
                <a:uFillTx/>
                <a:latin typeface="Calibri"/>
                <a:ea typeface="PingFang SC"/>
              </a:rPr>
              <a:t>perations </a:t>
            </a:r>
            <a:r>
              <a:rPr b="1" lang="en-US" sz="4200" strike="noStrike" u="none">
                <a:solidFill>
                  <a:schemeClr val="dk1"/>
                </a:solidFill>
                <a:uFillTx/>
                <a:latin typeface="Calibri"/>
                <a:ea typeface="PingFang SC"/>
              </a:rPr>
              <a:t>A</a:t>
            </a:r>
            <a:r>
              <a:rPr b="0" lang="en-US" sz="3600" strike="noStrike" u="none">
                <a:solidFill>
                  <a:schemeClr val="dk1"/>
                </a:solidFill>
                <a:uFillTx/>
                <a:latin typeface="Calibri"/>
                <a:ea typeface="PingFang SC"/>
              </a:rPr>
              <a:t>nalysis and </a:t>
            </a:r>
            <a:r>
              <a:rPr b="1" lang="en-US" sz="4200" strike="noStrike" u="none">
                <a:solidFill>
                  <a:schemeClr val="dk1"/>
                </a:solidFill>
                <a:uFillTx/>
                <a:latin typeface="Calibri"/>
                <a:ea typeface="PingFang SC"/>
              </a:rPr>
              <a:t>R</a:t>
            </a:r>
            <a:r>
              <a:rPr b="0" lang="en-US" sz="3600" strike="noStrike" u="none">
                <a:solidFill>
                  <a:schemeClr val="dk1"/>
                </a:solidFill>
                <a:uFillTx/>
                <a:latin typeface="Calibri"/>
                <a:ea typeface="PingFang SC"/>
              </a:rPr>
              <a:t>esearch </a:t>
            </a:r>
            <a:r>
              <a:rPr b="1" lang="en-US" sz="4200" strike="noStrike" u="none">
                <a:solidFill>
                  <a:schemeClr val="dk1"/>
                </a:solidFill>
                <a:uFillTx/>
                <a:latin typeface="Calibri"/>
                <a:ea typeface="PingFang SC"/>
              </a:rPr>
              <a:t>C</a:t>
            </a:r>
            <a:r>
              <a:rPr b="0" lang="en-US" sz="3600" strike="noStrike" u="none">
                <a:solidFill>
                  <a:schemeClr val="dk1"/>
                </a:solidFill>
                <a:uFillTx/>
                <a:latin typeface="Calibri"/>
                <a:ea typeface="PingFang SC"/>
              </a:rPr>
              <a:t>enter</a:t>
            </a:r>
            <a:endParaRPr b="0" lang="en-US" sz="3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600" strike="noStrike" u="none">
                <a:solidFill>
                  <a:schemeClr val="dk1"/>
                </a:solidFill>
                <a:uFillTx/>
                <a:latin typeface="Calibri"/>
                <a:ea typeface="PingFang SC"/>
              </a:rPr>
              <a:t>a nonprofit, membership organization</a:t>
            </a:r>
            <a:endParaRPr b="0" lang="en-US" sz="3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600" strike="noStrike" u="none">
                <a:solidFill>
                  <a:schemeClr val="dk1"/>
                </a:solidFill>
                <a:uFillTx/>
                <a:latin typeface="Calibri"/>
                <a:ea typeface="PingFang SC"/>
              </a:rPr>
              <a:t>improve the security, stability, and understanding of the Internet's DNS infrastructure</a:t>
            </a:r>
            <a:endParaRPr b="0" lang="en-US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OARC Mission Statement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Promote &amp; conduct research with operational relevance through data collection and analysis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Offer useful services and tools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Build relationships among its community of members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Facilitate an environment where information can be shared responsibly 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Enable knowledge transfer by organizing open workshops 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Increase public awareness of the DNS's significance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Why Become an OARC Member?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Be part of the premier community of DNS technical experts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Help support the development of software tools and services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Access and analyze a unique dataset collected on DNS infrastructure across the globe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Coordinated incident response with trusted peers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Keep OARC neutral and free of operator and vendor influence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OARC Members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8" name="Picture 106" descr=""/>
          <p:cNvPicPr/>
          <p:nvPr/>
        </p:nvPicPr>
        <p:blipFill>
          <a:blip r:embed="rId1"/>
          <a:stretch/>
        </p:blipFill>
        <p:spPr>
          <a:xfrm>
            <a:off x="2743560" y="914400"/>
            <a:ext cx="6628320" cy="662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What's new since </a:t>
            </a:r>
            <a:r>
              <a:rPr b="0" lang="en-DK" sz="4000" strike="noStrike" u="none">
                <a:solidFill>
                  <a:schemeClr val="dk1"/>
                </a:solidFill>
                <a:uFillTx/>
                <a:latin typeface="Watford"/>
                <a:ea typeface="PingFang SC"/>
              </a:rPr>
              <a:t>OARC 43</a:t>
            </a:r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?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838080" y="1371600"/>
            <a:ext cx="10513440" cy="480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OARC initiatives: DNS BCP @ OARC</a:t>
            </a:r>
            <a:br>
              <a:rPr sz="2800"/>
            </a:b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Making the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O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 in OARC more prominent</a:t>
            </a:r>
            <a:br>
              <a:rPr sz="2800"/>
            </a:b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BCP Panel discussion this afternoon: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  <a:ea typeface="HelveticaNeue"/>
              </a:rPr>
              <a:t>Should the OARC community have a role</a:t>
            </a:r>
            <a:br>
              <a:rPr sz="2800"/>
            </a:b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  <a:ea typeface="HelveticaNeue"/>
              </a:rPr>
              <a:t> in identifying and promoting</a:t>
            </a:r>
            <a:br>
              <a:rPr sz="2800"/>
            </a:b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  <a:ea typeface="HelveticaNeue"/>
              </a:rPr>
              <a:t>DNS Best Current Practices?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What's new since </a:t>
            </a:r>
            <a:r>
              <a:rPr b="0" lang="en-DK" sz="4000" strike="noStrike" u="none">
                <a:solidFill>
                  <a:schemeClr val="dk1"/>
                </a:solidFill>
                <a:uFillTx/>
                <a:latin typeface="Watford"/>
                <a:ea typeface="PingFang SC"/>
              </a:rPr>
              <a:t>OARC 43</a:t>
            </a:r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?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38080" y="1371600"/>
            <a:ext cx="10513440" cy="3199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           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OARC software and services news</a:t>
            </a:r>
            <a:br>
              <a:rPr sz="2800"/>
            </a:b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DNS Scope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 prototype preview 2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improved UI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now mobile friendly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come test for yourself! Find Jerry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43" name="Picture 111" descr=""/>
          <p:cNvPicPr/>
          <p:nvPr/>
        </p:nvPicPr>
        <p:blipFill>
          <a:blip r:embed="rId1"/>
          <a:stretch/>
        </p:blipFill>
        <p:spPr>
          <a:xfrm>
            <a:off x="8229600" y="1371600"/>
            <a:ext cx="3216600" cy="5028480"/>
          </a:xfrm>
          <a:prstGeom prst="rect">
            <a:avLst/>
          </a:prstGeom>
          <a:ln w="0">
            <a:noFill/>
          </a:ln>
        </p:spPr>
      </p:pic>
      <p:sp>
        <p:nvSpPr>
          <p:cNvPr id="144" name="Rectangle 112"/>
          <p:cNvSpPr/>
          <p:nvPr/>
        </p:nvSpPr>
        <p:spPr>
          <a:xfrm>
            <a:off x="921600" y="4431600"/>
            <a:ext cx="7078680" cy="186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Crunchy DITL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project done - Thanks Verisign!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but work continues, next step: try and load all of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DITL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!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interested? Come talk to Jerry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What's new since </a:t>
            </a:r>
            <a:r>
              <a:rPr b="0" lang="en-DK" sz="4000" strike="noStrike" u="none">
                <a:solidFill>
                  <a:schemeClr val="dk1"/>
                </a:solidFill>
                <a:uFillTx/>
                <a:latin typeface="Watford"/>
                <a:ea typeface="PingFang SC"/>
              </a:rPr>
              <a:t>OARC 43</a:t>
            </a:r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?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38080" y="1371600"/>
            <a:ext cx="10513440" cy="479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OARC software and services news</a:t>
            </a:r>
            <a:br>
              <a:rPr sz="2800"/>
            </a:b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47" name="Picture 115" descr=""/>
          <p:cNvPicPr/>
          <p:nvPr/>
        </p:nvPicPr>
        <p:blipFill>
          <a:blip r:embed="rId1"/>
          <a:stretch/>
        </p:blipFill>
        <p:spPr>
          <a:xfrm>
            <a:off x="5471280" y="3200400"/>
            <a:ext cx="928800" cy="928800"/>
          </a:xfrm>
          <a:prstGeom prst="rect">
            <a:avLst/>
          </a:prstGeom>
          <a:ln w="0">
            <a:noFill/>
          </a:ln>
        </p:spPr>
      </p:pic>
      <p:sp>
        <p:nvSpPr>
          <p:cNvPr id="148" name="PlaceHolder 7"/>
          <p:cNvSpPr/>
          <p:nvPr/>
        </p:nvSpPr>
        <p:spPr>
          <a:xfrm>
            <a:off x="838080" y="1825920"/>
            <a:ext cx="10513440" cy="43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  <a:ea typeface="PingFang SC"/>
              </a:rPr>
              <a:t>Future </a:t>
            </a:r>
            <a:r>
              <a:rPr b="0" lang="en-DK" sz="4000" strike="noStrike" u="none">
                <a:solidFill>
                  <a:schemeClr val="dk1"/>
                </a:solidFill>
                <a:uFillTx/>
                <a:latin typeface="Watford"/>
                <a:ea typeface="PingFang SC"/>
              </a:rPr>
              <a:t>OARC</a:t>
            </a: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  <a:ea typeface="PingFang SC"/>
              </a:rPr>
              <a:t> events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rgbClr val="000000"/>
                </a:solidFill>
                <a:uFillTx/>
                <a:latin typeface="Calibri"/>
              </a:rPr>
              <a:t>We are currently scouting multiple options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rgbClr val="000000"/>
                </a:solidFill>
                <a:uFillTx/>
                <a:latin typeface="Calibri"/>
              </a:rPr>
              <a:t>We will have announcements in the coming weeks for both</a:t>
            </a:r>
            <a:br>
              <a:rPr sz="2800"/>
            </a:br>
            <a:r>
              <a:rPr b="0" lang="en-GB" sz="2800" strike="noStrike" u="none">
                <a:solidFill>
                  <a:srgbClr val="000000"/>
                </a:solidFill>
                <a:uFillTx/>
                <a:latin typeface="Source Sans Pro"/>
                <a:ea typeface="Arial"/>
              </a:rPr>
              <a:t>OARC 45 &amp; OARC 46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rgbClr val="000000"/>
                </a:solidFill>
                <a:uFillTx/>
                <a:latin typeface="Source Sans Pro"/>
                <a:ea typeface="Arial"/>
              </a:rPr>
              <a:t>Please consider supporting an OARC workshop via Sponsorship, Patronage, or a donation: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108000" indent="0" algn="ctr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algn="l" pos="0"/>
              </a:tabLst>
            </a:pPr>
            <a:r>
              <a:rPr b="1" lang="en-GB" sz="2800" strike="noStrike" u="none">
                <a:solidFill>
                  <a:srgbClr val="000000"/>
                </a:solidFill>
                <a:uFillTx/>
                <a:latin typeface="Source Sans Pro"/>
                <a:ea typeface="Arial"/>
              </a:rPr>
              <a:t>https://www.dns-oarc.net/workshop/patronage-sponsorship 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108000" indent="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Mentor initiative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Help newcomers feel welcome and understand what makes OARC the great community it is!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Why don't you take a second to introduce yourself to the person to either side of you (assuming you don't already know them :)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DK" sz="4000" strike="noStrike" u="none">
                <a:solidFill>
                  <a:schemeClr val="dk1"/>
                </a:solidFill>
                <a:uFillTx/>
                <a:latin typeface="Watford"/>
                <a:ea typeface="PingFang SC"/>
              </a:rPr>
              <a:t>OARC</a:t>
            </a:r>
            <a:r>
              <a:rPr b="1" lang="en-US" sz="6000" strike="noStrike" u="none">
                <a:solidFill>
                  <a:schemeClr val="dk1"/>
                </a:solidFill>
                <a:uFillTx/>
                <a:latin typeface="Calibri Light"/>
                <a:ea typeface="PingFang SC"/>
              </a:rPr>
              <a:t> </a:t>
            </a:r>
            <a:r>
              <a:rPr b="1" lang="en-DK" sz="4400" strike="noStrike" u="none">
                <a:solidFill>
                  <a:schemeClr val="dk1"/>
                </a:solidFill>
                <a:uFillTx/>
                <a:latin typeface="Calibri light"/>
                <a:ea typeface="PingFang SC"/>
              </a:rPr>
              <a:t>Board Chair Update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3520" y="158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Housekeeping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DNS-OARC Conduct Policy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2e3193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2800" strike="noStrike" u="none">
                <a:solidFill>
                  <a:srgbClr val="0563c1"/>
                </a:solidFill>
                <a:uFillTx/>
                <a:latin typeface="Calibri"/>
              </a:rPr>
              <a:t>https://www.dns-oarc.net/oarc/policies/conduct</a:t>
            </a:r>
            <a:br>
              <a:rPr sz="2800"/>
            </a:br>
            <a:r>
              <a:rPr b="1" i="1" lang="en-US" sz="2800" strike="noStrike" u="none">
                <a:solidFill>
                  <a:srgbClr val="2e3193"/>
                </a:solidFill>
                <a:uFillTx/>
                <a:latin typeface="Calibri"/>
              </a:rPr>
              <a:t> 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Workshop is being recorded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2800" strike="noStrike" u="none">
                <a:solidFill>
                  <a:schemeClr val="dk1"/>
                </a:solidFill>
                <a:uFillTx/>
                <a:latin typeface="Calibri"/>
              </a:rPr>
              <a:t>YouTube: </a:t>
            </a:r>
            <a:r>
              <a:rPr b="0" i="1" lang="en-US" sz="2800" strike="noStrike" u="none">
                <a:solidFill>
                  <a:srgbClr val="2e3193"/>
                </a:solidFill>
                <a:uFillTx/>
                <a:latin typeface="Calibri"/>
              </a:rPr>
              <a:t>@DNSOARC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Wrap up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183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To our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OARC Members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 and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Supporters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,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Programme Committee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,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Speakers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, and all of you who signed up to attend, in person or remotely - and of course, our sponsors: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6" name="TextBox 257"/>
          <p:cNvSpPr/>
          <p:nvPr/>
        </p:nvSpPr>
        <p:spPr>
          <a:xfrm>
            <a:off x="544680" y="3447720"/>
            <a:ext cx="11107080" cy="11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457200">
              <a:lnSpc>
                <a:spcPct val="100000"/>
              </a:lnSpc>
              <a:spcBef>
                <a:spcPts val="879"/>
              </a:spcBef>
              <a:tabLst>
                <a:tab algn="l" pos="118800"/>
                <a:tab algn="l" pos="568080"/>
                <a:tab algn="l" pos="1017360"/>
                <a:tab algn="l" pos="1466640"/>
                <a:tab algn="l" pos="1915920"/>
                <a:tab algn="l" pos="2365200"/>
                <a:tab algn="l" pos="2814480"/>
                <a:tab algn="l" pos="3263760"/>
                <a:tab algn="l" pos="3713040"/>
                <a:tab algn="l" pos="4162320"/>
                <a:tab algn="l" pos="4611600"/>
                <a:tab algn="l" pos="5060880"/>
                <a:tab algn="l" pos="5510160"/>
                <a:tab algn="l" pos="5959440"/>
                <a:tab algn="l" pos="6408720"/>
                <a:tab algn="l" pos="6858000"/>
                <a:tab algn="l" pos="7306920"/>
                <a:tab algn="l" pos="7756200"/>
                <a:tab algn="l" pos="8205480"/>
                <a:tab algn="l" pos="8654760"/>
              </a:tabLst>
            </a:pPr>
            <a:r>
              <a:rPr b="1" lang="en-GB" sz="4400" strike="noStrike" u="none">
                <a:solidFill>
                  <a:srgbClr val="5c5fcd"/>
                </a:solidFill>
                <a:uFillTx/>
                <a:latin typeface="Arial"/>
              </a:rPr>
              <a:t>THANK YOU!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33520" y="1728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MastoDNS!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8" name="Content Placeholder 2"/>
          <p:cNvSpPr/>
          <p:nvPr/>
        </p:nvSpPr>
        <p:spPr>
          <a:xfrm>
            <a:off x="838080" y="1825560"/>
            <a:ext cx="6137280" cy="43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2e3193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2800" strike="noStrike" u="none">
                <a:solidFill>
                  <a:srgbClr val="2e3193"/>
                </a:solidFill>
                <a:uFillTx/>
                <a:latin typeface="Calibri"/>
              </a:rPr>
              <a:t>https://mastodns.net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Follow</a:t>
            </a:r>
            <a:r>
              <a:rPr b="1" i="1" lang="en-US" sz="2800" strike="noStrike" u="none">
                <a:solidFill>
                  <a:srgbClr val="2e3193"/>
                </a:solidFill>
                <a:uFillTx/>
                <a:latin typeface="Calibri"/>
              </a:rPr>
              <a:t> </a:t>
            </a:r>
            <a:r>
              <a:rPr b="0" i="1" lang="en-US" sz="2800" strike="noStrike" u="none">
                <a:solidFill>
                  <a:srgbClr val="2e3193"/>
                </a:solidFill>
                <a:uFillTx/>
                <a:latin typeface="Calibri"/>
              </a:rPr>
              <a:t>@dnsoarc@mastodns.net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Follow </a:t>
            </a:r>
            <a:r>
              <a:rPr b="0" i="1" lang="en-US" sz="2800" strike="noStrike" u="none">
                <a:solidFill>
                  <a:srgbClr val="2e3193"/>
                </a:solidFill>
                <a:uFillTx/>
                <a:latin typeface="Calibri"/>
              </a:rPr>
              <a:t>@oliphaunt@mastodns.net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9" name="Picture 6" descr="A stuffed animal of a mammoth&#10;&#10;Description automatically generated"/>
          <p:cNvPicPr/>
          <p:nvPr/>
        </p:nvPicPr>
        <p:blipFill>
          <a:blip r:embed="rId1"/>
          <a:stretch/>
        </p:blipFill>
        <p:spPr>
          <a:xfrm>
            <a:off x="6436440" y="1596240"/>
            <a:ext cx="5151960" cy="2899800"/>
          </a:xfrm>
          <a:prstGeom prst="rect">
            <a:avLst/>
          </a:prstGeom>
          <a:ln w="0">
            <a:noFill/>
          </a:ln>
        </p:spPr>
      </p:pic>
      <p:sp>
        <p:nvSpPr>
          <p:cNvPr id="160" name="TextBox 7"/>
          <p:cNvSpPr/>
          <p:nvPr/>
        </p:nvSpPr>
        <p:spPr>
          <a:xfrm>
            <a:off x="6402960" y="4552920"/>
            <a:ext cx="49485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OliPhaunt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On Site Information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9160" y="169704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Wi-Fi:   SSID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DNS-OARC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0" defTabSz="914400">
              <a:lnSpc>
                <a:spcPct val="90000"/>
              </a:lnSpc>
              <a:spcBef>
                <a:spcPts val="850"/>
              </a:spcBef>
              <a:buNone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Password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OARC-Workshop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Food &amp; Drink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Toilet locations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Emergency procedures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uFillTx/>
                <a:latin typeface="Calibri"/>
              </a:rPr>
              <a:t>Let’s chat, collaborate, and listen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39160" y="173988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uFillTx/>
                <a:latin typeface="Calibri"/>
              </a:rPr>
              <a:t>Staff, PC, Board, Mentors</a:t>
            </a:r>
            <a:endParaRPr b="0" lang="en-US" sz="3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uFillTx/>
                <a:latin typeface="Calibri"/>
              </a:rPr>
              <a:t>Share your opinions and questions</a:t>
            </a:r>
            <a:endParaRPr b="0" lang="en-US" sz="3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uFillTx/>
                <a:latin typeface="Calibri"/>
              </a:rPr>
              <a:t>Connect with people you meet</a:t>
            </a:r>
            <a:endParaRPr b="0" lang="en-US" sz="3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uFillTx/>
                <a:latin typeface="Calibri"/>
              </a:rPr>
              <a:t>Follow the OARC blog, and social media</a:t>
            </a:r>
            <a:endParaRPr b="0" lang="en-US" sz="3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dk1"/>
                </a:solidFill>
                <a:uFillTx/>
                <a:latin typeface="Calibri"/>
              </a:rPr>
              <a:t>#LoveDNS      #OARC44      #ItsAlwaysDNS</a:t>
            </a:r>
            <a:endParaRPr b="0" lang="en-US" sz="3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8" name="Picture 3" descr=""/>
          <p:cNvPicPr/>
          <p:nvPr/>
        </p:nvPicPr>
        <p:blipFill>
          <a:blip r:embed="rId1"/>
          <a:stretch/>
        </p:blipFill>
        <p:spPr>
          <a:xfrm>
            <a:off x="9198360" y="2591640"/>
            <a:ext cx="1674000" cy="167400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4" descr=""/>
          <p:cNvPicPr/>
          <p:nvPr/>
        </p:nvPicPr>
        <p:blipFill>
          <a:blip r:embed="rId2"/>
          <a:stretch/>
        </p:blipFill>
        <p:spPr>
          <a:xfrm>
            <a:off x="10413720" y="1677600"/>
            <a:ext cx="1193040" cy="119304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5" descr=""/>
          <p:cNvPicPr/>
          <p:nvPr/>
        </p:nvPicPr>
        <p:blipFill>
          <a:blip r:embed="rId3"/>
          <a:stretch/>
        </p:blipFill>
        <p:spPr>
          <a:xfrm>
            <a:off x="8174880" y="2979360"/>
            <a:ext cx="1032840" cy="105624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6" descr=""/>
          <p:cNvPicPr/>
          <p:nvPr/>
        </p:nvPicPr>
        <p:blipFill>
          <a:blip r:embed="rId4"/>
          <a:stretch/>
        </p:blipFill>
        <p:spPr>
          <a:xfrm>
            <a:off x="8209800" y="1519920"/>
            <a:ext cx="2026440" cy="135072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7" descr=""/>
          <p:cNvPicPr/>
          <p:nvPr/>
        </p:nvPicPr>
        <p:blipFill>
          <a:blip r:embed="rId5"/>
          <a:stretch/>
        </p:blipFill>
        <p:spPr>
          <a:xfrm>
            <a:off x="9842040" y="4973040"/>
            <a:ext cx="1414080" cy="99792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8" descr=""/>
          <p:cNvPicPr/>
          <p:nvPr/>
        </p:nvPicPr>
        <p:blipFill>
          <a:blip r:embed="rId6"/>
          <a:stretch/>
        </p:blipFill>
        <p:spPr>
          <a:xfrm>
            <a:off x="7274160" y="4156560"/>
            <a:ext cx="1015560" cy="1015560"/>
          </a:xfrm>
          <a:prstGeom prst="rect">
            <a:avLst/>
          </a:prstGeom>
          <a:ln w="0">
            <a:noFill/>
          </a:ln>
        </p:spPr>
      </p:pic>
      <p:pic>
        <p:nvPicPr>
          <p:cNvPr id="114" name="Graphic 9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6830280" y="1491120"/>
            <a:ext cx="1674000" cy="167400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10" descr="A logo of a mail&#10;&#10;Description automatically generated"/>
          <p:cNvPicPr/>
          <p:nvPr/>
        </p:nvPicPr>
        <p:blipFill>
          <a:blip r:embed="rId9"/>
          <a:stretch/>
        </p:blipFill>
        <p:spPr>
          <a:xfrm>
            <a:off x="9905400" y="4021560"/>
            <a:ext cx="2056320" cy="87624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11" descr="A blue and black logo&#10;&#10;Description automatically generated"/>
          <p:cNvPicPr/>
          <p:nvPr/>
        </p:nvPicPr>
        <p:blipFill>
          <a:blip r:embed="rId10"/>
          <a:stretch/>
        </p:blipFill>
        <p:spPr>
          <a:xfrm>
            <a:off x="8444160" y="4953960"/>
            <a:ext cx="1244520" cy="105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3520" y="1728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Sponsors and Patrons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8" name="Rectangle 84"/>
          <p:cNvSpPr/>
          <p:nvPr/>
        </p:nvSpPr>
        <p:spPr>
          <a:xfrm>
            <a:off x="311040" y="4114800"/>
            <a:ext cx="5860080" cy="6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3800" strike="noStrike" u="none">
                <a:solidFill>
                  <a:srgbClr val="221e80"/>
                </a:solidFill>
                <a:uFillTx/>
                <a:latin typeface="Helvetica-Bold"/>
              </a:rPr>
              <a:t>2025 Workshops Patron</a:t>
            </a:r>
            <a:endParaRPr b="0" lang="en-US" sz="3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9" name="Picture 85" descr=""/>
          <p:cNvPicPr/>
          <p:nvPr/>
        </p:nvPicPr>
        <p:blipFill>
          <a:blip r:embed="rId1"/>
          <a:stretch/>
        </p:blipFill>
        <p:spPr>
          <a:xfrm>
            <a:off x="996840" y="2286000"/>
            <a:ext cx="4259880" cy="1729800"/>
          </a:xfrm>
          <a:prstGeom prst="rect">
            <a:avLst/>
          </a:prstGeom>
          <a:ln w="0">
            <a:noFill/>
          </a:ln>
        </p:spPr>
      </p:pic>
      <p:sp>
        <p:nvSpPr>
          <p:cNvPr id="120" name="Rectangle 86"/>
          <p:cNvSpPr/>
          <p:nvPr/>
        </p:nvSpPr>
        <p:spPr>
          <a:xfrm>
            <a:off x="7543800" y="4114800"/>
            <a:ext cx="4114080" cy="75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3800" strike="noStrike" u="none">
                <a:solidFill>
                  <a:srgbClr val="221e80"/>
                </a:solidFill>
                <a:uFillTx/>
                <a:latin typeface="Helvetica-Bold"/>
                <a:ea typeface="Helvetica-Bold"/>
              </a:rPr>
              <a:t>Deluxe Sponsor</a:t>
            </a:r>
            <a:endParaRPr b="0" lang="en-US" sz="3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Picture 87" descr=""/>
          <p:cNvPicPr/>
          <p:nvPr/>
        </p:nvPicPr>
        <p:blipFill>
          <a:blip r:embed="rId2"/>
          <a:stretch/>
        </p:blipFill>
        <p:spPr>
          <a:xfrm>
            <a:off x="7772400" y="2514600"/>
            <a:ext cx="3427920" cy="137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33520" y="1728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DK" sz="4000" strike="noStrike" u="none">
                <a:solidFill>
                  <a:schemeClr val="dk1"/>
                </a:solidFill>
                <a:uFillTx/>
                <a:latin typeface="Watford"/>
              </a:rPr>
              <a:t>OARC 44</a:t>
            </a:r>
            <a:r>
              <a:rPr b="0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 Participation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Mattermost Workshops channel on </a:t>
            </a:r>
            <a:r>
              <a:rPr b="0" i="1" lang="en-US" sz="2800" strike="noStrike" u="none">
                <a:solidFill>
                  <a:srgbClr val="2e3193"/>
                </a:solidFill>
                <a:uFillTx/>
                <a:latin typeface="Calibri"/>
              </a:rPr>
              <a:t>https://chat.dns-oarc.net/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Q&amp;A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Talk rating polls     </a:t>
            </a:r>
            <a:r>
              <a:rPr b="0" lang="en-GB" sz="2400" strike="noStrike" u="none">
                <a:solidFill>
                  <a:srgbClr val="ffffff"/>
                </a:solidFill>
                <a:uFillTx/>
                <a:latin typeface="UICTFontTextStyleBody"/>
              </a:rPr>
              <a:t>👍 😐 👎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General discussion - Public channels are open to anyone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Talk to us if you need some assistance on getting signed up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Q&amp;A – Name and affiliation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Microphone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Mattermost #questions – Q&amp;A Monitor asks on your behalf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33520" y="158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  <a:ea typeface="PingFang SC"/>
              </a:rPr>
              <a:t>OARC Team @ </a:t>
            </a:r>
            <a:r>
              <a:rPr b="0" lang="en-DK" sz="4000" strike="noStrike" u="none">
                <a:solidFill>
                  <a:schemeClr val="dk1"/>
                </a:solidFill>
                <a:uFillTx/>
                <a:latin typeface="Watford"/>
                <a:ea typeface="PingFang SC"/>
              </a:rPr>
              <a:t>OARC 44</a:t>
            </a:r>
            <a:endParaRPr b="0" lang="en-US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In Atlanta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Staff: Phil, Denesh, Jerry, Mike, Matt, Steve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PC: Cathy, Tijay, Merike, Marcelo, Raffaele, Puneet, 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Board: Joao, Ray, Mauricio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Remote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Staff: @rbcapetro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PC:  @willem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Board: @benno, @jabley, @jake.zack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6858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6858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In-person Social TONIGHT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-7539480" y="627660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Will be held at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Fahrenheit 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– one block away from this venue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Time: 6 PM – 8:30 PM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Registration is required, and please </a:t>
            </a:r>
            <a:r>
              <a:rPr b="0" i="1" lang="en-US" sz="2800" strike="noStrike" u="none">
                <a:solidFill>
                  <a:schemeClr val="dk1"/>
                </a:solidFill>
                <a:uFillTx/>
                <a:latin typeface="Calibri"/>
              </a:rPr>
              <a:t>wear your badge!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8" name="Rectangle 96"/>
          <p:cNvSpPr/>
          <p:nvPr/>
        </p:nvSpPr>
        <p:spPr>
          <a:xfrm>
            <a:off x="228600" y="2057400"/>
            <a:ext cx="8000280" cy="340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It's not too late to register!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When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: Thursday, February 6th, 2025, 18:00 - 20:00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Where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: Metro Diner &amp; Bar (just around the corner)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Delegate badge will be required to enter the OARC</a:t>
            </a:r>
            <a:br>
              <a:rPr sz="2800"/>
            </a:b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social event and any +1s (and +2s) / guests will need to arrive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with the OARC 44 attendee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Come and hang out for snacks, drinks and karaoke!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9" name="Picture 97" descr=""/>
          <p:cNvPicPr/>
          <p:nvPr/>
        </p:nvPicPr>
        <p:blipFill>
          <a:blip r:embed="rId1"/>
          <a:stretch/>
        </p:blipFill>
        <p:spPr>
          <a:xfrm>
            <a:off x="8229600" y="2344680"/>
            <a:ext cx="3629880" cy="359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  <a:ea typeface="PingFang SC"/>
              </a:rPr>
              <a:t>DNS-OARC</a:t>
            </a:r>
            <a:r>
              <a:rPr b="1" lang="en-US" sz="6000" strike="noStrike" u="none">
                <a:solidFill>
                  <a:schemeClr val="dk1"/>
                </a:solidFill>
                <a:uFillTx/>
                <a:latin typeface="Calibri Light"/>
                <a:ea typeface="PingFang SC"/>
              </a:rPr>
              <a:t> </a:t>
            </a:r>
            <a:r>
              <a:rPr b="1" lang="en-DK" sz="4400" strike="noStrike" u="none">
                <a:solidFill>
                  <a:schemeClr val="dk1"/>
                </a:solidFill>
                <a:uFillTx/>
                <a:latin typeface="Calibri light"/>
                <a:ea typeface="PingFang SC"/>
              </a:rPr>
              <a:t>Update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2618</TotalTime>
  <Application>LibreOffice/24.8.2.1$MacOSX_AARCH64 LibreOffice_project/0f794b6e29741098670a3b95d60478a65d05ef13</Application>
  <AppVersion>15.0000</AppVersion>
  <Words>764</Words>
  <Paragraphs>129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2023-08-14T15:37:31Z</dcterms:created>
  <dc:creator>Rebecca Petro</dc:creator>
  <dc:description/>
  <dc:language>en-US</dc:language>
  <cp:lastModifiedBy/>
  <cp:lastPrinted>2025-02-06T07:55:40Z</cp:lastPrinted>
  <dcterms:modified xsi:type="dcterms:W3CDTF">2025-02-06T08:43:25Z</dcterms:modified>
  <cp:revision>67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PresentationFormat">
    <vt:lpwstr>Widescreen</vt:lpwstr>
  </property>
  <property fmtid="{D5CDD505-2E9C-101B-9397-08002B2CF9AE}" pid="4" name="Slides">
    <vt:i4>22</vt:i4>
  </property>
</Properties>
</file>