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_rels/slideLayout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2" r:id="rId8"/>
    <p:sldMasterId id="2147483664" r:id="rId9"/>
    <p:sldMasterId id="2147483666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125570-B09B-44F4-A039-4F7F53728F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3FC2358-A59D-4D8F-BB03-AB0AC7B3D8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9C51302-4888-45C5-A55F-138FC887C4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57E430-04B3-41CB-8E5C-7BC9EF77EF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252523F-2994-46EB-A609-5DBECF55B8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6A44B5E-E32F-4583-9753-60A1C77354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12BCE0-CB67-49EE-ADF8-93FFE08FCC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6DC7785-5372-4B6E-A7C8-BECA52998F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12CEC76-72CF-4433-A482-20C75A3741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152AD73-0850-4383-823D-356CDE4AD1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7A211EE-E12D-474A-8F02-7673F9402C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0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5243040" y="106200"/>
            <a:ext cx="1742400" cy="1681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" name="Picture 7" descr="A blue and white logo for DNS-OARC"/>
          <p:cNvPicPr/>
          <p:nvPr/>
        </p:nvPicPr>
        <p:blipFill>
          <a:blip r:embed="rId2"/>
          <a:stretch/>
        </p:blipFill>
        <p:spPr>
          <a:xfrm>
            <a:off x="2772360" y="5802120"/>
            <a:ext cx="6645240" cy="947520"/>
          </a:xfrm>
          <a:prstGeom prst="rect">
            <a:avLst/>
          </a:prstGeom>
          <a:ln w="0">
            <a:noFill/>
          </a:ln>
        </p:spPr>
      </p:pic>
      <p:cxnSp>
        <p:nvCxnSpPr>
          <p:cNvPr id="2" name="Straight Connector 6"/>
          <p:cNvCxnSpPr/>
          <p:nvPr/>
        </p:nvCxnSpPr>
        <p:spPr>
          <a:xfrm>
            <a:off x="604440" y="1009440"/>
            <a:ext cx="10958040" cy="324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pic>
        <p:nvPicPr>
          <p:cNvPr id="3" name="Picture 2" descr=""/>
          <p:cNvPicPr/>
          <p:nvPr/>
        </p:nvPicPr>
        <p:blipFill>
          <a:blip r:embed="rId3"/>
          <a:stretch/>
        </p:blipFill>
        <p:spPr>
          <a:xfrm>
            <a:off x="4800600" y="-263520"/>
            <a:ext cx="2655720" cy="2655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32EDDA0-6321-464F-98F8-78AA3CC479C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12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B941A6B-2506-4CE8-A128-88F7EE65F826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20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4F9E927-B175-4568-B3E6-0D870A53D5C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29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828CAA8-DF37-4DF6-AE6C-8EC155737EC2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37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234D60E-CD11-4E68-A8C4-EB4659DD49D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46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F401B42-0B47-4F9E-B8BD-5D093147235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  <p:sldLayoutId id="2147483660" r:id="rId4"/>
    <p:sldLayoutId id="2147483661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59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60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4453C67-7EC5-435F-97BF-382B889C4D71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"/>
          <p:cNvSpPr/>
          <p:nvPr/>
        </p:nvSpPr>
        <p:spPr>
          <a:xfrm>
            <a:off x="10744200" y="59040"/>
            <a:ext cx="1248120" cy="19472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DK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9" name="Picture 10" descr=""/>
          <p:cNvPicPr/>
          <p:nvPr/>
        </p:nvPicPr>
        <p:blipFill>
          <a:blip r:embed="rId2"/>
          <a:stretch/>
        </p:blipFill>
        <p:spPr>
          <a:xfrm>
            <a:off x="1073376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70" name="Straight Connector 6"/>
          <p:cNvCxnSpPr/>
          <p:nvPr/>
        </p:nvCxnSpPr>
        <p:spPr>
          <a:xfrm flipV="1">
            <a:off x="34020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54F0177-F3EE-4CD3-B08A-FB8764D025D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7" descr=""/>
          <p:cNvPicPr/>
          <p:nvPr/>
        </p:nvPicPr>
        <p:blipFill>
          <a:blip r:embed="rId2"/>
          <a:stretch/>
        </p:blipFill>
        <p:spPr>
          <a:xfrm>
            <a:off x="10744200" y="266040"/>
            <a:ext cx="1326600" cy="874800"/>
          </a:xfrm>
          <a:prstGeom prst="rect">
            <a:avLst/>
          </a:prstGeom>
          <a:ln w="0">
            <a:noFill/>
          </a:ln>
        </p:spPr>
      </p:pic>
      <p:cxnSp>
        <p:nvCxnSpPr>
          <p:cNvPr id="79" name="Straight Connector 6"/>
          <p:cNvCxnSpPr/>
          <p:nvPr/>
        </p:nvCxnSpPr>
        <p:spPr>
          <a:xfrm flipV="1">
            <a:off x="350640" y="1000800"/>
            <a:ext cx="10396080" cy="8280"/>
          </a:xfrm>
          <a:prstGeom prst="straightConnector1">
            <a:avLst/>
          </a:prstGeom>
          <a:ln w="41275">
            <a:solidFill>
              <a:srgbClr val="2e3193"/>
            </a:solidFill>
            <a:round/>
          </a:ln>
        </p:spPr>
      </p:cxn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B8C04C2E-14CE-46E3-9AA9-4E32D5B500B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chat.dns-oarc.net/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dns-oarc.net/workshop/patronage-sponsorship" TargetMode="External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/>
          <p:nvPr/>
        </p:nvSpPr>
        <p:spPr>
          <a:xfrm>
            <a:off x="617400" y="2847600"/>
            <a:ext cx="11107080" cy="115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1" lang="en-US" sz="6000" strike="noStrike" u="none">
                <a:solidFill>
                  <a:srgbClr val="5c5fcd"/>
                </a:solidFill>
                <a:uFillTx/>
                <a:latin typeface="Calibri"/>
              </a:rPr>
              <a:t>Wrap-Up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Meiryo"/>
            </a:endParaRPr>
          </a:p>
        </p:txBody>
      </p:sp>
      <p:grpSp>
        <p:nvGrpSpPr>
          <p:cNvPr id="89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5760" y="0"/>
            <a:ext cx="11097720" cy="6855840"/>
            <a:chOff x="545760" y="0"/>
            <a:chExt cx="11097720" cy="6855840"/>
          </a:xfrm>
        </p:grpSpPr>
        <p:sp>
          <p:nvSpPr>
            <p:cNvPr id="90" name="Freeform: Shape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905400" y="0"/>
              <a:ext cx="10342800" cy="6855840"/>
            </a:xfrm>
            <a:custGeom>
              <a:avLst/>
              <a:gdLst>
                <a:gd name="textAreaLeft" fmla="*/ -1080 w 10342800"/>
                <a:gd name="textAreaRight" fmla="*/ 10343880 w 10342800"/>
                <a:gd name="textAreaTop" fmla="*/ 0 h 6855840"/>
                <a:gd name="textAreaBottom" fmla="*/ 6858000 h 6855840"/>
              </a:gdLst>
              <a:ahLst/>
              <a:rect l="textAreaLeft" t="textAreaTop" r="textAreaRight" b="textAreaBottom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91" name="Freeform: Shape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706680" y="0"/>
              <a:ext cx="2484000" cy="6855840"/>
            </a:xfrm>
            <a:custGeom>
              <a:avLst/>
              <a:gdLst>
                <a:gd name="textAreaLeft" fmla="*/ -1080 w 2484000"/>
                <a:gd name="textAreaRight" fmla="*/ 2485080 w 2484000"/>
                <a:gd name="textAreaTop" fmla="*/ 0 h 6855840"/>
                <a:gd name="textAreaBottom" fmla="*/ 6858000 h 6855840"/>
              </a:gdLst>
              <a:ahLst/>
              <a:rect l="textAreaLeft" t="textAreaTop" r="textAreaRight" b="textAreaBottom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uFillTx/>
                <a:latin typeface="Meiryo"/>
              </a:endParaRPr>
            </a:p>
          </p:txBody>
        </p:sp>
        <p:sp>
          <p:nvSpPr>
            <p:cNvPr id="92" name="Freeform: Shap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75160" y="0"/>
              <a:ext cx="2484000" cy="6855840"/>
            </a:xfrm>
            <a:custGeom>
              <a:avLst/>
              <a:gdLst>
                <a:gd name="textAreaLeft" fmla="*/ 0 w 2484000"/>
                <a:gd name="textAreaRight" fmla="*/ 2486160 w 2484000"/>
                <a:gd name="textAreaTop" fmla="*/ 0 h 6855840"/>
                <a:gd name="textAreaBottom" fmla="*/ 6858000 h 6855840"/>
              </a:gdLst>
              <a:ahLst/>
              <a:rect l="textAreaLeft" t="textAreaTop" r="textAreaRight" b="textAreaBottom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uFillTx/>
                <a:latin typeface="Meiryo"/>
              </a:endParaRPr>
            </a:p>
          </p:txBody>
        </p:sp>
        <p:sp>
          <p:nvSpPr>
            <p:cNvPr id="93" name="Freeform: Shap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545400" y="0"/>
              <a:ext cx="2207160" cy="6855840"/>
            </a:xfrm>
            <a:custGeom>
              <a:avLst/>
              <a:gdLst>
                <a:gd name="textAreaLeft" fmla="*/ 1080 w 2207160"/>
                <a:gd name="textAreaRight" fmla="*/ 2210400 w 2207160"/>
                <a:gd name="textAreaTop" fmla="*/ 0 h 6855840"/>
                <a:gd name="textAreaBottom" fmla="*/ 6858000 h 6855840"/>
              </a:gdLst>
              <a:ahLst/>
              <a:rect l="textAreaLeft" t="textAreaTop" r="textAreaRight" b="textAreaBottom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uFillTx/>
                <a:latin typeface="Meiryo"/>
              </a:endParaRPr>
            </a:p>
          </p:txBody>
        </p:sp>
        <p:sp>
          <p:nvSpPr>
            <p:cNvPr id="94" name="Freeform: Shape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436320" y="0"/>
              <a:ext cx="2207160" cy="6855840"/>
            </a:xfrm>
            <a:custGeom>
              <a:avLst/>
              <a:gdLst>
                <a:gd name="textAreaLeft" fmla="*/ 0 w 2207160"/>
                <a:gd name="textAreaRight" fmla="*/ 2209320 w 2207160"/>
                <a:gd name="textAreaTop" fmla="*/ 0 h 6855840"/>
                <a:gd name="textAreaBottom" fmla="*/ 6858000 h 6855840"/>
              </a:gdLst>
              <a:ahLst/>
              <a:rect l="textAreaLeft" t="textAreaTop" r="textAreaRight" b="textAreaBottom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uFillTx/>
                <a:latin typeface="Meiryo"/>
              </a:endParaRPr>
            </a:p>
          </p:txBody>
        </p:sp>
      </p:grp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57200" y="228600"/>
            <a:ext cx="11482200" cy="574056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7863120" y="1265760"/>
            <a:ext cx="4251960" cy="376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3520" y="17280"/>
            <a:ext cx="10512360" cy="132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Thank you to our Sponsors and Patrons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Rectangle 1"/>
          <p:cNvSpPr/>
          <p:nvPr/>
        </p:nvSpPr>
        <p:spPr>
          <a:xfrm>
            <a:off x="311040" y="4114800"/>
            <a:ext cx="5859000" cy="62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3800" strike="noStrike" u="none">
                <a:solidFill>
                  <a:srgbClr val="221e80"/>
                </a:solidFill>
                <a:uFillTx/>
                <a:latin typeface="Helvetica-Bold"/>
              </a:rPr>
              <a:t>2025 Workshops Patron</a:t>
            </a:r>
            <a:endParaRPr b="0" lang="en-US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996840" y="2286000"/>
            <a:ext cx="4258800" cy="172872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2"/>
          <p:cNvSpPr/>
          <p:nvPr/>
        </p:nvSpPr>
        <p:spPr>
          <a:xfrm>
            <a:off x="7543800" y="4114800"/>
            <a:ext cx="4113000" cy="75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en-US" sz="3800" strike="noStrike" u="none">
                <a:solidFill>
                  <a:srgbClr val="221e80"/>
                </a:solidFill>
                <a:uFillTx/>
                <a:latin typeface="Helvetica-Bold"/>
                <a:ea typeface="Helvetica-Bold"/>
              </a:rPr>
              <a:t>Deluxe Sponsor</a:t>
            </a:r>
            <a:endParaRPr b="0" lang="en-US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7772400" y="2514600"/>
            <a:ext cx="3426840" cy="13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Special thanks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OARC Team for making things run smoothly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OARC's Program Committee for putting together a great set of talks, shepherding the speakers through the process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The Speakers, for bringing this content to OARC - without them, we'd have no workshop!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And, of course, thanks to all participants for showing up - in person, and remotely!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Don’t forget!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Workshop evaluation survey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800" strike="noStrike" u="sng">
                <a:solidFill>
                  <a:schemeClr val="dk1"/>
                </a:solidFill>
                <a:uFillTx/>
                <a:latin typeface="Calibri"/>
              </a:rPr>
              <a:t>https://www.surveyhero.com/c/oarc44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Sign up to our Mattermost platform if you haven’t already done so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en-US" sz="2800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https://chat.dns-oarc.net/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9144000" y="1828800"/>
            <a:ext cx="2513880" cy="25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Don’t forget!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Picture 1" descr="A stuffed animal of a mammoth&#10;&#10;Description automatically generated"/>
          <p:cNvPicPr/>
          <p:nvPr/>
        </p:nvPicPr>
        <p:blipFill>
          <a:blip r:embed="rId1"/>
          <a:stretch/>
        </p:blipFill>
        <p:spPr>
          <a:xfrm>
            <a:off x="6436440" y="1596240"/>
            <a:ext cx="5151960" cy="2899800"/>
          </a:xfrm>
          <a:prstGeom prst="rect">
            <a:avLst/>
          </a:prstGeom>
          <a:ln w="0">
            <a:noFill/>
          </a:ln>
        </p:spPr>
      </p:pic>
      <p:sp>
        <p:nvSpPr>
          <p:cNvPr id="109" name="TextBox 1"/>
          <p:cNvSpPr/>
          <p:nvPr/>
        </p:nvSpPr>
        <p:spPr>
          <a:xfrm>
            <a:off x="6402960" y="4552920"/>
            <a:ext cx="4948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en-US" sz="2800" strike="noStrike" u="none">
                <a:solidFill>
                  <a:schemeClr val="dk1"/>
                </a:solidFill>
                <a:uFillTx/>
                <a:latin typeface="Calibri"/>
              </a:rPr>
              <a:t>OliPhaunt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Content Placeholder 1"/>
          <p:cNvSpPr/>
          <p:nvPr/>
        </p:nvSpPr>
        <p:spPr>
          <a:xfrm>
            <a:off x="838080" y="1825560"/>
            <a:ext cx="6137280" cy="434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e3193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https://mastodns.net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Follow</a:t>
            </a:r>
            <a:r>
              <a:rPr b="1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@dnsoarc@mastodns.net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Follow </a:t>
            </a:r>
            <a:r>
              <a:rPr b="0" i="1" lang="en-US" sz="2800" strike="noStrike" u="none">
                <a:solidFill>
                  <a:srgbClr val="2e3193"/>
                </a:solidFill>
                <a:uFillTx/>
                <a:latin typeface="Calibri"/>
              </a:rPr>
              <a:t>@oliphaunt@mastodns.net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Supporting OARC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  <a:ea typeface="Arial"/>
              </a:rPr>
              <a:t>Please consider supporting an OARC workshop via Sponsorship, Patronage, or a donation: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r>
              <a:rPr b="0" lang="en-GB" sz="2800" strike="noStrike" u="none">
                <a:solidFill>
                  <a:srgbClr val="0563c1"/>
                </a:solidFill>
                <a:uFillTx/>
                <a:latin typeface="Source Sans Pro"/>
                <a:ea typeface="Arial"/>
                <a:hlinkClick r:id="rId1"/>
              </a:rPr>
              <a:t>https://www.dns-oarc.net/workshop/patronage-sponsorship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Or even better - become a member! Come talk to us.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08000" indent="0" algn="ctr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08000"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3520" y="-2016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400" strike="noStrike" u="none">
                <a:solidFill>
                  <a:schemeClr val="dk1"/>
                </a:solidFill>
                <a:uFillTx/>
                <a:latin typeface="Calibri Light"/>
              </a:rPr>
              <a:t>Future events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</a:rPr>
              <a:t>We are co-organizing a DNS Hackathon together with RIPE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spcAft>
                <a:spcPts val="1199"/>
              </a:spcAft>
              <a:buNone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  <a:ea typeface="HelveticaNeue"/>
              </a:rPr>
              <a:t>15-16 March 2025 in Stockholm, the weekend before NETNOD Meeting</a:t>
            </a:r>
            <a:endParaRPr b="0" lang="en-US" sz="2800" strike="noStrike" u="none">
              <a:solidFill>
                <a:srgbClr val="262626"/>
              </a:solidFill>
              <a:uFillTx/>
              <a:latin typeface="HelveticaNeue"/>
              <a:ea typeface="HelveticaNeue"/>
            </a:endParaRPr>
          </a:p>
          <a:p>
            <a:pPr indent="0">
              <a:spcAft>
                <a:spcPts val="1199"/>
              </a:spcAft>
              <a:buNone/>
            </a:pPr>
            <a:r>
              <a:rPr b="0" lang="en-GB" sz="2800" strike="noStrike" u="none">
                <a:solidFill>
                  <a:srgbClr val="262626"/>
                </a:solidFill>
                <a:uFillTx/>
                <a:latin typeface="HelveticaNeue"/>
                <a:ea typeface="HelveticaNeue"/>
              </a:rPr>
              <a:t>https://labs.ripe.net/author/becha/join-the-dns-hackathon-2025/</a:t>
            </a:r>
            <a:endParaRPr b="0" lang="en-US" sz="2800" strike="noStrike" u="none">
              <a:solidFill>
                <a:srgbClr val="262626"/>
              </a:solidFill>
              <a:uFillTx/>
              <a:latin typeface="HelveticaNeue"/>
              <a:ea typeface="HelveticaNeue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rgbClr val="000000"/>
                </a:solidFill>
                <a:uFillTx/>
                <a:latin typeface="Source Sans Pro"/>
              </a:rPr>
              <a:t>We'll be announcing our next events in the coming weeks!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 defTabSz="914400">
              <a:lnSpc>
                <a:spcPct val="90000"/>
              </a:lnSpc>
              <a:spcBef>
                <a:spcPts val="1001"/>
              </a:spcBef>
              <a:spcAft>
                <a:spcPts val="1434"/>
              </a:spcAft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3429720" y="4800600"/>
            <a:ext cx="4799880" cy="16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6000" strike="noStrike" u="none">
                <a:solidFill>
                  <a:srgbClr val="5c5fcd"/>
                </a:solidFill>
                <a:uFillTx/>
                <a:latin typeface="Calibri"/>
              </a:rPr>
              <a:t>See you soon!</a:t>
            </a:r>
            <a:endParaRPr b="0" lang="en-US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9144000" y="4114800"/>
            <a:ext cx="3047400" cy="269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1623</TotalTime>
  <Application>LibreOffice/24.8.2.1$MacOSX_AARCH64 LibreOffice_project/0f794b6e29741098670a3b95d60478a65d05ef13</Application>
  <AppVersion>15.0000</AppVersion>
  <Words>171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2023-08-14T15:37:31Z</dcterms:created>
  <dc:creator>Rebecca Petro</dc:creator>
  <dc:description/>
  <dc:language>en-US</dc:language>
  <cp:lastModifiedBy/>
  <cp:lastPrinted>2025-02-07T10:17:53Z</cp:lastPrinted>
  <dcterms:modified xsi:type="dcterms:W3CDTF">2025-02-07T15:24:56Z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