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284040"/>
            <a:ext cx="10514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284040"/>
            <a:ext cx="10514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284040"/>
            <a:ext cx="10514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" name="Straight Connector 6"/>
          <p:cNvCxnSpPr/>
          <p:nvPr/>
        </p:nvCxnSpPr>
        <p:spPr>
          <a:xfrm>
            <a:off x="604800" y="1009080"/>
            <a:ext cx="10956960" cy="216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pic>
        <p:nvPicPr>
          <p:cNvPr id="4" name="" descr=""/>
          <p:cNvPicPr/>
          <p:nvPr/>
        </p:nvPicPr>
        <p:blipFill>
          <a:blip r:embed="rId2"/>
          <a:stretch/>
        </p:blipFill>
        <p:spPr>
          <a:xfrm>
            <a:off x="4800960" y="-263880"/>
            <a:ext cx="2656800" cy="2656800"/>
          </a:xfrm>
          <a:prstGeom prst="rect">
            <a:avLst/>
          </a:prstGeom>
          <a:ln w="0">
            <a:noFill/>
          </a:ln>
        </p:spPr>
      </p:pic>
      <p:pic>
        <p:nvPicPr>
          <p:cNvPr id="5" name="Picture 7" descr="A blue and white logo for DNS-OARC"/>
          <p:cNvPicPr/>
          <p:nvPr/>
        </p:nvPicPr>
        <p:blipFill>
          <a:blip r:embed="rId3"/>
          <a:stretch/>
        </p:blipFill>
        <p:spPr>
          <a:xfrm>
            <a:off x="2772720" y="5802120"/>
            <a:ext cx="6645240" cy="947520"/>
          </a:xfrm>
          <a:prstGeom prst="rect">
            <a:avLst/>
          </a:prstGeom>
          <a:ln w="0"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" name="" descr=""/>
          <p:cNvPicPr/>
          <p:nvPr/>
        </p:nvPicPr>
        <p:blipFill>
          <a:blip r:embed="rId2"/>
          <a:stretch/>
        </p:blipFill>
        <p:spPr>
          <a:xfrm>
            <a:off x="10734120" y="266400"/>
            <a:ext cx="1327680" cy="875880"/>
          </a:xfrm>
          <a:prstGeom prst="rect">
            <a:avLst/>
          </a:prstGeom>
          <a:ln w="0">
            <a:noFill/>
          </a:ln>
        </p:spPr>
      </p:pic>
      <p:cxnSp>
        <p:nvCxnSpPr>
          <p:cNvPr id="11" name="Straight Connector 6"/>
          <p:cNvCxnSpPr/>
          <p:nvPr/>
        </p:nvCxnSpPr>
        <p:spPr>
          <a:xfrm flipV="1">
            <a:off x="340560" y="1001160"/>
            <a:ext cx="10395000" cy="720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3"/>
    <p:sldLayoutId id="2147483652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www.manrs.org/" TargetMode="External"/><Relationship Id="rId2" Type="http://schemas.openxmlformats.org/officeDocument/2006/relationships/hyperlink" Target="https://www.kindns.org/" TargetMode="External"/><Relationship Id="rId3" Type="http://schemas.openxmlformats.org/officeDocument/2006/relationships/hyperlink" Target="https://www.ripe.net/publications/docs/ripe-823/" TargetMode="External"/><Relationship Id="rId4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chat.dns-oarc.net/" TargetMode="External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600200" y="2942280"/>
            <a:ext cx="9143280" cy="1654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lnSpcReduction="9999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en-US" sz="4000" strike="noStrike" u="none">
                <a:solidFill>
                  <a:schemeClr val="dk1"/>
                </a:solidFill>
                <a:uFillTx/>
                <a:latin typeface="Arial"/>
                <a:ea typeface="Arial"/>
              </a:rPr>
              <a:t>Panel discussion:</a:t>
            </a:r>
            <a:br>
              <a:rPr sz="4000"/>
            </a:br>
            <a:r>
              <a:rPr b="1" lang="en-US" sz="4000" strike="noStrike" u="none">
                <a:solidFill>
                  <a:schemeClr val="dk1"/>
                </a:solidFill>
                <a:uFillTx/>
                <a:latin typeface="Arial"/>
                <a:ea typeface="Arial"/>
              </a:rPr>
              <a:t>DNS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en-US" sz="4000" strike="noStrike" u="none">
                <a:solidFill>
                  <a:schemeClr val="dk1"/>
                </a:solidFill>
                <a:uFillTx/>
                <a:latin typeface="Trebuchet MS"/>
                <a:ea typeface="Trebuchet MS"/>
              </a:rPr>
              <a:t>Best Current Practices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OARC’s role - who’s “We ?”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Promote discussions around this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MatterMost channel 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Open Sans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BCP “committee/working group”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Open Sans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Panel Session at OARC Meetings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Support &amp; collaborate with initiatives to measure effect of BCPs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Do they have the positive outcomes expected 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How do we make them measurable?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What metrics do we measure/collect 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From where 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By whom ?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Open Sans"/>
                <a:ea typeface="Open Sans"/>
              </a:rPr>
              <a:t>That ‘O’ in OARC…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DNS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34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Operations</a:t>
            </a:r>
            <a:endParaRPr b="0" lang="en-US" sz="3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Analysis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&amp;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Research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Open Sans"/>
                <a:ea typeface="Open Sans"/>
              </a:rPr>
              <a:t>Center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Google Shape;96;p2"/>
          <p:cNvSpPr/>
          <p:nvPr/>
        </p:nvSpPr>
        <p:spPr>
          <a:xfrm>
            <a:off x="1326240" y="2301480"/>
            <a:ext cx="3702600" cy="6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Who participates in OARC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0">
              <a:lnSpc>
                <a:spcPct val="90000"/>
              </a:lnSpc>
              <a:buNone/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Software developers &amp; vendors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Researchers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5076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Operators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Best Common Practices ?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509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01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Recommended DNS deployment, configuration and operational guidelines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0">
              <a:lnSpc>
                <a:spcPct val="9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... that a majority of operators agree is beneficial to a robust, reliable and secure DNS infrastructure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Source of these BCPs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509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Some are guided by operational experience and measurements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They may become configuration defaults, or lead to changes in the protocol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They may also influence policy making processes (“what do experts say/do ?”)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019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Some of these guidelines and recommendations are driven by policy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0"/>
              </a:tabLst>
            </a:pPr>
            <a:r>
              <a:rPr b="0" lang="en-US" sz="259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NIS2,  CRA, US executive order on CyberSec 14144)</a:t>
            </a:r>
            <a:endParaRPr b="0" lang="en-US" sz="259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019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Some originate from best practices in other operational areas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e.g.: MANRS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Best Practice Initiatives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  <a:ea typeface="Open Sans"/>
              </a:rPr>
              <a:t>Routing: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  <a:ea typeface="Rubik"/>
              </a:rPr>
              <a:t>Mutually Agreed Norms for Routing Security (MANRS)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0">
              <a:lnSpc>
                <a:spcPct val="90000"/>
              </a:lnSpc>
              <a:spcBef>
                <a:spcPts val="1134"/>
              </a:spcBef>
              <a:buNone/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  <a:ea typeface="Rubik"/>
                <a:hlinkClick r:id="rId1"/>
              </a:rPr>
              <a:t>https://www.manrs.org/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1c2c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  <a:ea typeface="Rubik"/>
              </a:rPr>
              <a:t>DNS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c1c2c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Knowledge-Sharing and Instantiating Norms for DNS and Naming Security - 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  <a:ea typeface="Arial"/>
                <a:hlinkClick r:id="rId2"/>
              </a:rPr>
              <a:t>https://www.kindns.org/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  <a:ea typeface="Trebuchet MS"/>
              </a:rPr>
              <a:t>RIPE-823 Resolver Recommendations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  <a:ea typeface="Trebuchet MS"/>
                <a:hlinkClick r:id="rId3"/>
              </a:rPr>
              <a:t>https://www.ripe.net/publications/docs/ripe-823/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5076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Who decides ?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03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In summary: the community!</a:t>
            </a:r>
            <a:br>
              <a:rPr sz="2800"/>
            </a:b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Open Sans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Who is the DNS community? :-)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5076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Arial"/>
                <a:ea typeface="Open Sans"/>
              </a:rPr>
              <a:t>What can OARC do ?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OARC is the place where these discussions are happening: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dns-operations mailing list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  <a:hlinkClick r:id="rId1"/>
              </a:rPr>
              <a:t>chat.dns-oarc.net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 MatterMost server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OARC meetings</a:t>
            </a:r>
            <a:br>
              <a:rPr sz="2400"/>
            </a:b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 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Wouldn’t be OARC the place to evaluate DNS Best Practices?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Proving ground for new ideas and improvements to the DNS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Review, refine or retire existing BCPs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Draw the line between </a:t>
            </a:r>
            <a:r>
              <a:rPr b="0" i="1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desirable 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and </a:t>
            </a:r>
            <a:r>
              <a:rPr b="0" i="1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recommended</a:t>
            </a:r>
            <a:r>
              <a:rPr b="1" i="1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practices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0">
              <a:lnSpc>
                <a:spcPct val="90000"/>
              </a:lnSpc>
              <a:spcBef>
                <a:spcPts val="850"/>
              </a:spcBef>
              <a:buNone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Not all best practices apply to everyone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Define the scope - zone content affects operations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685800" indent="-7632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292680"/>
            <a:ext cx="10514880" cy="60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2e3193"/>
                </a:solidFill>
                <a:uFillTx/>
                <a:latin typeface="Open Sans"/>
                <a:ea typeface="Open Sans"/>
              </a:rPr>
              <a:t>Outcomes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838080" y="1306440"/>
            <a:ext cx="10514880" cy="487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Goal of this panel 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buClr>
                <a:srgbClr val="000000"/>
              </a:buClr>
              <a:buFont typeface="Open Sans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Does the OARC community believe this is a worthy undertaking ? 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Define the scope (ops, systems, network, content)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Consider existing initiatives (KINDNS, RIPE, MANRS, etc.) to avoid duplicating effort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Review, validate, categorize, prioritize existing BCPs</a:t>
            </a:r>
            <a:br>
              <a:rPr sz="2800"/>
            </a:b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 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Arial"/>
                <a:ea typeface="Open Sans"/>
              </a:rPr>
              <a:t>Improve robustness, resilience and reliability of the DNS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2e3193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2e3193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2023-08-14T15:37:31Z</dcterms:created>
  <dc:creator>Rebecca Petro</dc:creator>
  <dc:description/>
  <dc:language>en-US</dc:language>
  <cp:lastModifiedBy/>
  <dcterms:modified xsi:type="dcterms:W3CDTF">2025-02-05T18:22:15Z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