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7" name="Shape 13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rcRect l="4885" t="0" r="0" b="0"/>
          <a:stretch>
            <a:fillRect/>
          </a:stretch>
        </p:blipFill>
        <p:spPr>
          <a:xfrm>
            <a:off x="0" y="5908319"/>
            <a:ext cx="6322320" cy="949321"/>
          </a:xfrm>
          <a:prstGeom prst="rect">
            <a:avLst/>
          </a:prstGeom>
          <a:ln w="12700">
            <a:miter lim="400000"/>
          </a:ln>
        </p:spPr>
      </p:pic>
      <p:sp>
        <p:nvSpPr>
          <p:cNvPr id="8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b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8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800">
                <a:latin typeface="+mn-lt"/>
                <a:ea typeface="+mn-ea"/>
                <a:cs typeface="+mn-cs"/>
                <a:sym typeface="Helvetica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1800">
                <a:latin typeface="+mn-lt"/>
                <a:ea typeface="+mn-ea"/>
                <a:cs typeface="+mn-cs"/>
                <a:sym typeface="Helvetica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1800">
                <a:latin typeface="+mn-lt"/>
                <a:ea typeface="+mn-ea"/>
                <a:cs typeface="+mn-cs"/>
                <a:sym typeface="Helvetica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1800">
                <a:latin typeface="+mn-lt"/>
                <a:ea typeface="+mn-ea"/>
                <a:cs typeface="+mn-cs"/>
                <a:sym typeface="Helvetica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1800"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lide Number"/>
          <p:cNvSpPr txBox="1"/>
          <p:nvPr>
            <p:ph type="sldNum" sz="quarter" idx="2"/>
          </p:nvPr>
        </p:nvSpPr>
        <p:spPr>
          <a:xfrm>
            <a:off x="11094696" y="6404240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b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00" name="Body Level One…"/>
          <p:cNvSpPr txBox="1"/>
          <p:nvPr>
            <p:ph type="body" sz="half" idx="1"/>
          </p:nvPr>
        </p:nvSpPr>
        <p:spPr>
          <a:xfrm>
            <a:off x="838080" y="1306440"/>
            <a:ext cx="5131080" cy="487044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800">
                <a:latin typeface="+mn-lt"/>
                <a:ea typeface="+mn-ea"/>
                <a:cs typeface="+mn-cs"/>
                <a:sym typeface="Helvetica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1800">
                <a:latin typeface="+mn-lt"/>
                <a:ea typeface="+mn-ea"/>
                <a:cs typeface="+mn-cs"/>
                <a:sym typeface="Helvetica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1800">
                <a:latin typeface="+mn-lt"/>
                <a:ea typeface="+mn-ea"/>
                <a:cs typeface="+mn-cs"/>
                <a:sym typeface="Helvetica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1800">
                <a:latin typeface="+mn-lt"/>
                <a:ea typeface="+mn-ea"/>
                <a:cs typeface="+mn-cs"/>
                <a:sym typeface="Helvetica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1800"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xfrm>
            <a:off x="11094696" y="6404240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lide Number"/>
          <p:cNvSpPr txBox="1"/>
          <p:nvPr>
            <p:ph type="sldNum" sz="quarter" idx="2"/>
          </p:nvPr>
        </p:nvSpPr>
        <p:spPr>
          <a:xfrm>
            <a:off x="11094696" y="6404240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b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6" name="Slide Number"/>
          <p:cNvSpPr txBox="1"/>
          <p:nvPr>
            <p:ph type="sldNum" sz="quarter" idx="2"/>
          </p:nvPr>
        </p:nvSpPr>
        <p:spPr>
          <a:xfrm>
            <a:off x="11094696" y="6404240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lide Number"/>
          <p:cNvSpPr txBox="1"/>
          <p:nvPr>
            <p:ph type="sldNum" sz="quarter" idx="2"/>
          </p:nvPr>
        </p:nvSpPr>
        <p:spPr>
          <a:xfrm>
            <a:off x="11094696" y="6404240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lide Number"/>
          <p:cNvSpPr txBox="1"/>
          <p:nvPr>
            <p:ph type="sldNum" sz="quarter" idx="2"/>
          </p:nvPr>
        </p:nvSpPr>
        <p:spPr>
          <a:xfrm>
            <a:off x="11094696" y="6404240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"/>
          <p:cNvSpPr txBox="1"/>
          <p:nvPr>
            <p:ph type="sldNum" sz="quarter" idx="2"/>
          </p:nvPr>
        </p:nvSpPr>
        <p:spPr>
          <a:xfrm>
            <a:off x="11094696" y="6404240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"/>
          <p:cNvSpPr txBox="1"/>
          <p:nvPr>
            <p:ph type="sldNum" sz="quarter" idx="2"/>
          </p:nvPr>
        </p:nvSpPr>
        <p:spPr>
          <a:xfrm>
            <a:off x="11094696" y="6404240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"/>
          <p:cNvSpPr txBox="1"/>
          <p:nvPr>
            <p:ph type="sldNum" sz="quarter" idx="2"/>
          </p:nvPr>
        </p:nvSpPr>
        <p:spPr>
          <a:xfrm>
            <a:off x="11094696" y="6404240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rcRect l="4885" t="0" r="0" b="0"/>
          <a:stretch>
            <a:fillRect/>
          </a:stretch>
        </p:blipFill>
        <p:spPr>
          <a:xfrm>
            <a:off x="0" y="5908319"/>
            <a:ext cx="6322320" cy="949321"/>
          </a:xfrm>
          <a:prstGeom prst="rect">
            <a:avLst/>
          </a:prstGeom>
          <a:ln w="12700">
            <a:miter lim="400000"/>
          </a:ln>
        </p:spPr>
      </p:pic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rcRect l="4885" t="0" r="0" b="0"/>
          <a:stretch>
            <a:fillRect/>
          </a:stretch>
        </p:blipFill>
        <p:spPr>
          <a:xfrm>
            <a:off x="0" y="5908319"/>
            <a:ext cx="6322320" cy="949321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rcRect l="4885" t="0" r="0" b="0"/>
          <a:stretch>
            <a:fillRect/>
          </a:stretch>
        </p:blipFill>
        <p:spPr>
          <a:xfrm>
            <a:off x="0" y="5908319"/>
            <a:ext cx="6322320" cy="949321"/>
          </a:xfrm>
          <a:prstGeom prst="rect">
            <a:avLst/>
          </a:prstGeom>
          <a:ln w="12700">
            <a:miter lim="400000"/>
          </a:ln>
        </p:spPr>
      </p:pic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rcRect l="4885" t="0" r="0" b="0"/>
          <a:stretch>
            <a:fillRect/>
          </a:stretch>
        </p:blipFill>
        <p:spPr>
          <a:xfrm>
            <a:off x="0" y="5908319"/>
            <a:ext cx="6322320" cy="949321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b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1800">
                <a:latin typeface="+mn-lt"/>
                <a:ea typeface="+mn-ea"/>
                <a:cs typeface="+mn-cs"/>
                <a:sym typeface="Helvetica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1800">
                <a:latin typeface="+mn-lt"/>
                <a:ea typeface="+mn-ea"/>
                <a:cs typeface="+mn-cs"/>
                <a:sym typeface="Helvetica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1800">
                <a:latin typeface="+mn-lt"/>
                <a:ea typeface="+mn-ea"/>
                <a:cs typeface="+mn-cs"/>
                <a:sym typeface="Helvetica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1800">
                <a:latin typeface="+mn-lt"/>
                <a:ea typeface="+mn-ea"/>
                <a:cs typeface="+mn-cs"/>
                <a:sym typeface="Helvetica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1800"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080" y="292680"/>
            <a:ext cx="10515241" cy="60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080" y="1306440"/>
            <a:ext cx="10515241" cy="4870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400" u="none">
          <a:solidFill>
            <a:srgbClr val="A9ABE5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400" u="none">
          <a:solidFill>
            <a:srgbClr val="A9ABE5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400" u="none">
          <a:solidFill>
            <a:srgbClr val="A9ABE5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400" u="none">
          <a:solidFill>
            <a:srgbClr val="A9ABE5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400" u="none">
          <a:solidFill>
            <a:srgbClr val="A9ABE5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400" u="none">
          <a:solidFill>
            <a:srgbClr val="A9ABE5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400" u="none">
          <a:solidFill>
            <a:srgbClr val="A9ABE5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400" u="none">
          <a:solidFill>
            <a:srgbClr val="A9ABE5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400" u="none">
          <a:solidFill>
            <a:srgbClr val="A9ABE5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431999" marR="0" indent="-323999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993600" marR="0" indent="-4536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75000"/>
        <a:buFont typeface="Wingdings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455999" marR="0" indent="-4480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Wingdings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847999" marR="0" indent="-3360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75000"/>
        <a:buFont typeface="Wingdings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246399" marR="0" indent="-302399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Wingdings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78399" marR="0" indent="-302399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Wingdings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110399" marR="0" indent="-302399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Wingdings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 txBox="1"/>
          <p:nvPr>
            <p:ph type="title"/>
          </p:nvPr>
        </p:nvSpPr>
        <p:spPr>
          <a:xfrm>
            <a:off x="1523879" y="657360"/>
            <a:ext cx="9143642" cy="2157480"/>
          </a:xfrm>
          <a:prstGeom prst="rect">
            <a:avLst/>
          </a:prstGeom>
        </p:spPr>
        <p:txBody>
          <a:bodyPr lIns="45719" tIns="45719" rIns="45719" bIns="45719"/>
          <a:lstStyle/>
          <a:p>
            <a:pPr>
              <a:defRPr>
                <a:solidFill>
                  <a:srgbClr val="280099"/>
                </a:solidFill>
                <a:latin typeface="Watford"/>
                <a:ea typeface="Watford"/>
                <a:cs typeface="Watford"/>
                <a:sym typeface="Watford"/>
              </a:defRPr>
            </a:pPr>
            <a:r>
              <a:t>DNS-OARC</a:t>
            </a:r>
            <a:br/>
          </a:p>
        </p:txBody>
      </p:sp>
      <p:sp>
        <p:nvSpPr>
          <p:cNvPr id="140" name="PlaceHolder 2"/>
          <p:cNvSpPr txBox="1"/>
          <p:nvPr>
            <p:ph type="body" sz="quarter" idx="1"/>
          </p:nvPr>
        </p:nvSpPr>
        <p:spPr>
          <a:xfrm>
            <a:off x="1524179" y="2386800"/>
            <a:ext cx="9143642" cy="165528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431999" algn="ctr">
              <a:spcBef>
                <a:spcPts val="1000"/>
              </a:spcBef>
              <a:buSzTx/>
              <a:buFont typeface="Wingdings"/>
              <a:buNone/>
              <a:defRPr b="1" sz="4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Future Submissions: Insights from the Programme Committee</a:t>
            </a:r>
          </a:p>
        </p:txBody>
      </p:sp>
      <p:pic>
        <p:nvPicPr>
          <p:cNvPr id="141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18559" y="4965839"/>
            <a:ext cx="5651281" cy="1891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 txBox="1"/>
          <p:nvPr>
            <p:ph type="title"/>
          </p:nvPr>
        </p:nvSpPr>
        <p:spPr>
          <a:xfrm>
            <a:off x="838079" y="292680"/>
            <a:ext cx="10515242" cy="841515"/>
          </a:xfrm>
          <a:prstGeom prst="rect">
            <a:avLst/>
          </a:prstGeom>
        </p:spPr>
        <p:txBody>
          <a:bodyPr lIns="45719" tIns="45719" rIns="45719" bIns="45719"/>
          <a:lstStyle>
            <a:lvl1pPr algn="ctr">
              <a:lnSpc>
                <a:spcPct val="81000"/>
              </a:lnSpc>
              <a:defRPr sz="4700">
                <a:solidFill>
                  <a:srgbClr val="2E319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DNS-OARC</a:t>
            </a:r>
          </a:p>
        </p:txBody>
      </p:sp>
      <p:sp>
        <p:nvSpPr>
          <p:cNvPr id="144" name="PlaceHolder 2"/>
          <p:cNvSpPr txBox="1"/>
          <p:nvPr>
            <p:ph type="body" idx="1"/>
          </p:nvPr>
        </p:nvSpPr>
        <p:spPr>
          <a:xfrm>
            <a:off x="838379" y="1306440"/>
            <a:ext cx="10515242" cy="3929591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4500">
                <a:latin typeface="Open Sans"/>
                <a:ea typeface="Open Sans"/>
                <a:cs typeface="Open Sans"/>
                <a:sym typeface="Open Sans"/>
              </a:defRPr>
            </a:pPr>
            <a:r>
              <a:t>      DNS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4500">
                <a:latin typeface="Open Sans"/>
                <a:ea typeface="Open Sans"/>
                <a:cs typeface="Open Sans"/>
                <a:sym typeface="Open Sans"/>
              </a:defRPr>
            </a:pPr>
            <a:r>
              <a:t>Operations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4500">
                <a:latin typeface="Open Sans"/>
                <a:ea typeface="Open Sans"/>
                <a:cs typeface="Open Sans"/>
                <a:sym typeface="Open Sans"/>
              </a:defRPr>
            </a:pPr>
            <a:r>
              <a:t>Analysis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4500">
                <a:latin typeface="Open Sans"/>
                <a:ea typeface="Open Sans"/>
                <a:cs typeface="Open Sans"/>
                <a:sym typeface="Open Sans"/>
              </a:defRPr>
            </a:pPr>
            <a:r>
              <a:t>Research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i="1" sz="4500">
                <a:latin typeface="Open Sans"/>
                <a:ea typeface="Open Sans"/>
                <a:cs typeface="Open Sans"/>
                <a:sym typeface="Open Sans"/>
              </a:defRPr>
            </a:pPr>
            <a:r>
              <a:t>Center</a:t>
            </a:r>
          </a:p>
        </p:txBody>
      </p:sp>
      <p:sp>
        <p:nvSpPr>
          <p:cNvPr id="145" name="Shape"/>
          <p:cNvSpPr/>
          <p:nvPr/>
        </p:nvSpPr>
        <p:spPr>
          <a:xfrm>
            <a:off x="1316755" y="1448816"/>
            <a:ext cx="637523" cy="5633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F2600"/>
          </a:solidFill>
          <a:ln w="12700">
            <a:miter lim="400000"/>
          </a:ln>
        </p:spPr>
        <p:txBody>
          <a:bodyPr lIns="0" tIns="0" rIns="0" bIns="0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6" name="Shape"/>
          <p:cNvSpPr/>
          <p:nvPr/>
        </p:nvSpPr>
        <p:spPr>
          <a:xfrm>
            <a:off x="3432150" y="1448816"/>
            <a:ext cx="637523" cy="5633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F2600"/>
          </a:solidFill>
          <a:ln w="12700">
            <a:miter lim="400000"/>
          </a:ln>
        </p:spPr>
        <p:txBody>
          <a:bodyPr lIns="0" tIns="0" rIns="0" bIns="0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 txBox="1"/>
          <p:nvPr>
            <p:ph type="title"/>
          </p:nvPr>
        </p:nvSpPr>
        <p:spPr>
          <a:xfrm>
            <a:off x="838379" y="292679"/>
            <a:ext cx="10515242" cy="949326"/>
          </a:xfrm>
          <a:prstGeom prst="rect">
            <a:avLst/>
          </a:prstGeom>
        </p:spPr>
        <p:txBody>
          <a:bodyPr lIns="45719" tIns="45719" rIns="45719" bIns="45719"/>
          <a:lstStyle>
            <a:lvl1pPr algn="ctr" defTabSz="822959">
              <a:lnSpc>
                <a:spcPct val="81000"/>
              </a:lnSpc>
              <a:defRPr sz="3600">
                <a:solidFill>
                  <a:srgbClr val="2E319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Workshop attendees and presenters - who are we?</a:t>
            </a:r>
          </a:p>
        </p:txBody>
      </p:sp>
      <p:sp>
        <p:nvSpPr>
          <p:cNvPr id="149" name="PlaceHolder 2"/>
          <p:cNvSpPr txBox="1"/>
          <p:nvPr>
            <p:ph type="body" sz="half" idx="1"/>
          </p:nvPr>
        </p:nvSpPr>
        <p:spPr>
          <a:xfrm>
            <a:off x="838379" y="1520027"/>
            <a:ext cx="5177154" cy="4332412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2800">
                <a:latin typeface="Open Sans"/>
                <a:ea typeface="Open Sans"/>
                <a:cs typeface="Open Sans"/>
                <a:sym typeface="Open Sans"/>
              </a:defRPr>
            </a:pPr>
            <a:r>
              <a:t>ISPs (big and small)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2800">
                <a:latin typeface="Open Sans"/>
                <a:ea typeface="Open Sans"/>
                <a:cs typeface="Open Sans"/>
                <a:sym typeface="Open Sans"/>
              </a:defRPr>
            </a:pPr>
            <a:r>
              <a:t>Large corporate DNS teams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2800">
                <a:latin typeface="Open Sans"/>
                <a:ea typeface="Open Sans"/>
                <a:cs typeface="Open Sans"/>
                <a:sym typeface="Open Sans"/>
              </a:defRPr>
            </a:pPr>
            <a:r>
              <a:t>Small company sysadmins/netops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2800">
                <a:latin typeface="Open Sans"/>
                <a:ea typeface="Open Sans"/>
                <a:cs typeface="Open Sans"/>
                <a:sym typeface="Open Sans"/>
              </a:defRPr>
            </a:pPr>
            <a:r>
              <a:t>DNS software providers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2800">
                <a:latin typeface="Open Sans"/>
                <a:ea typeface="Open Sans"/>
                <a:cs typeface="Open Sans"/>
                <a:sym typeface="Open Sans"/>
              </a:defRPr>
            </a:pPr>
            <a:r>
              <a:t>DNS hosting organisations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2800">
                <a:latin typeface="Open Sans"/>
                <a:ea typeface="Open Sans"/>
                <a:cs typeface="Open Sans"/>
                <a:sym typeface="Open Sans"/>
              </a:defRPr>
            </a:pPr>
            <a:r>
              <a:t>TLD operators</a:t>
            </a:r>
          </a:p>
        </p:txBody>
      </p:sp>
      <p:sp>
        <p:nvSpPr>
          <p:cNvPr id="150" name="PlaceHolder 2"/>
          <p:cNvSpPr txBox="1"/>
          <p:nvPr/>
        </p:nvSpPr>
        <p:spPr>
          <a:xfrm>
            <a:off x="6271820" y="1520027"/>
            <a:ext cx="5375369" cy="43324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2800">
                <a:latin typeface="Open Sans"/>
                <a:ea typeface="Open Sans"/>
                <a:cs typeface="Open Sans"/>
                <a:sym typeface="Open Sans"/>
              </a:defRPr>
            </a:pPr>
            <a:r>
              <a:t>Name registries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2800">
                <a:latin typeface="Open Sans"/>
                <a:ea typeface="Open Sans"/>
                <a:cs typeface="Open Sans"/>
                <a:sym typeface="Open Sans"/>
              </a:defRPr>
            </a:pPr>
            <a:r>
              <a:t>Cloud resolver service operators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2800">
                <a:latin typeface="Open Sans"/>
                <a:ea typeface="Open Sans"/>
                <a:cs typeface="Open Sans"/>
                <a:sym typeface="Open Sans"/>
              </a:defRPr>
            </a:pPr>
            <a:r>
              <a:t>Protocol "gurus"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2800">
                <a:latin typeface="Open Sans"/>
                <a:ea typeface="Open Sans"/>
                <a:cs typeface="Open Sans"/>
                <a:sym typeface="Open Sans"/>
              </a:defRPr>
            </a:pPr>
            <a:r>
              <a:t>Academics and researchers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2800">
                <a:latin typeface="Open Sans"/>
                <a:ea typeface="Open Sans"/>
                <a:cs typeface="Open Sans"/>
                <a:sym typeface="Open Sans"/>
              </a:defRPr>
            </a:pPr>
            <a:r>
              <a:t>Policy makers and observers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2800">
                <a:latin typeface="Open Sans"/>
                <a:ea typeface="Open Sans"/>
                <a:cs typeface="Open Sans"/>
                <a:sym typeface="Open Sans"/>
              </a:defRPr>
            </a:pPr>
            <a:r>
              <a:t>Tool developers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2800">
                <a:latin typeface="Open Sans"/>
                <a:ea typeface="Open Sans"/>
                <a:cs typeface="Open Sans"/>
                <a:sym typeface="Open Sans"/>
              </a:defRPr>
            </a:pPr>
            <a:r>
              <a:t>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 txBox="1"/>
          <p:nvPr>
            <p:ph type="title"/>
          </p:nvPr>
        </p:nvSpPr>
        <p:spPr>
          <a:xfrm>
            <a:off x="838379" y="292680"/>
            <a:ext cx="10515242" cy="608041"/>
          </a:xfrm>
          <a:prstGeom prst="rect">
            <a:avLst/>
          </a:prstGeom>
        </p:spPr>
        <p:txBody>
          <a:bodyPr lIns="45719" tIns="45719" rIns="45719" bIns="45719"/>
          <a:lstStyle>
            <a:lvl1pPr algn="ctr" defTabSz="786384">
              <a:lnSpc>
                <a:spcPct val="81000"/>
              </a:lnSpc>
              <a:defRPr sz="3440">
                <a:solidFill>
                  <a:srgbClr val="2E319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Workshop topics - what do we want to hear about?</a:t>
            </a:r>
          </a:p>
        </p:txBody>
      </p:sp>
      <p:sp>
        <p:nvSpPr>
          <p:cNvPr id="153" name="PlaceHolder 2"/>
          <p:cNvSpPr txBox="1"/>
          <p:nvPr>
            <p:ph type="body" idx="1"/>
          </p:nvPr>
        </p:nvSpPr>
        <p:spPr>
          <a:xfrm>
            <a:off x="838379" y="1306440"/>
            <a:ext cx="10515242" cy="4245120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08026" indent="-208026" defTabSz="832104">
              <a:lnSpc>
                <a:spcPct val="90000"/>
              </a:lnSpc>
              <a:spcBef>
                <a:spcPts val="900"/>
              </a:spcBef>
              <a:buClr>
                <a:srgbClr val="000000"/>
              </a:buClr>
              <a:buSzPct val="100000"/>
              <a:buFont typeface="Arial"/>
              <a:buChar char="•"/>
              <a:defRPr sz="2548">
                <a:latin typeface="Open Sans"/>
                <a:ea typeface="Open Sans"/>
                <a:cs typeface="Open Sans"/>
                <a:sym typeface="Open Sans"/>
              </a:defRPr>
            </a:pPr>
            <a:r>
              <a:t>This how to do it (e.g. DNS cookies in Anycast, RPZ, DNSSEC ...)</a:t>
            </a:r>
          </a:p>
          <a:p>
            <a:pPr marL="208026" indent="-208026" defTabSz="832104">
              <a:lnSpc>
                <a:spcPct val="90000"/>
              </a:lnSpc>
              <a:spcBef>
                <a:spcPts val="900"/>
              </a:spcBef>
              <a:buClr>
                <a:srgbClr val="000000"/>
              </a:buClr>
              <a:buSzPct val="100000"/>
              <a:buFont typeface="Arial"/>
              <a:buChar char="•"/>
              <a:defRPr sz="2548">
                <a:latin typeface="Open Sans"/>
                <a:ea typeface="Open Sans"/>
                <a:cs typeface="Open Sans"/>
                <a:sym typeface="Open Sans"/>
              </a:defRPr>
            </a:pPr>
            <a:r>
              <a:t>Tools and tooling developed and deployed</a:t>
            </a:r>
          </a:p>
          <a:p>
            <a:pPr marL="208026" indent="-208026" defTabSz="832104">
              <a:lnSpc>
                <a:spcPct val="90000"/>
              </a:lnSpc>
              <a:spcBef>
                <a:spcPts val="900"/>
              </a:spcBef>
              <a:buClr>
                <a:srgbClr val="000000"/>
              </a:buClr>
              <a:buSzPct val="100000"/>
              <a:buFont typeface="Arial"/>
              <a:buChar char="•"/>
              <a:defRPr sz="2548">
                <a:latin typeface="Open Sans"/>
                <a:ea typeface="Open Sans"/>
                <a:cs typeface="Open Sans"/>
                <a:sym typeface="Open Sans"/>
              </a:defRPr>
            </a:pPr>
            <a:r>
              <a:t>Cautionary tales</a:t>
            </a:r>
          </a:p>
          <a:p>
            <a:pPr marL="208026" indent="-208026" defTabSz="832104">
              <a:lnSpc>
                <a:spcPct val="90000"/>
              </a:lnSpc>
              <a:spcBef>
                <a:spcPts val="900"/>
              </a:spcBef>
              <a:buClr>
                <a:srgbClr val="000000"/>
              </a:buClr>
              <a:buSzPct val="100000"/>
              <a:buFont typeface="Arial"/>
              <a:buChar char="•"/>
              <a:defRPr sz="2548">
                <a:latin typeface="Open Sans"/>
                <a:ea typeface="Open Sans"/>
                <a:cs typeface="Open Sans"/>
                <a:sym typeface="Open Sans"/>
              </a:defRPr>
            </a:pPr>
            <a:r>
              <a:t>Data-driven research and analysis</a:t>
            </a:r>
          </a:p>
          <a:p>
            <a:pPr marL="208026" indent="-208026" defTabSz="832104">
              <a:lnSpc>
                <a:spcPct val="90000"/>
              </a:lnSpc>
              <a:spcBef>
                <a:spcPts val="900"/>
              </a:spcBef>
              <a:buClr>
                <a:srgbClr val="000000"/>
              </a:buClr>
              <a:buSzPct val="100000"/>
              <a:buFont typeface="Arial"/>
              <a:buChar char="•"/>
              <a:defRPr sz="2548">
                <a:latin typeface="Open Sans"/>
                <a:ea typeface="Open Sans"/>
                <a:cs typeface="Open Sans"/>
                <a:sym typeface="Open Sans"/>
              </a:defRPr>
            </a:pPr>
            <a:r>
              <a:t>What's coming next?</a:t>
            </a:r>
          </a:p>
          <a:p>
            <a:pPr lvl="1" marL="602180" indent="-255470" defTabSz="832104">
              <a:lnSpc>
                <a:spcPct val="90000"/>
              </a:lnSpc>
              <a:spcBef>
                <a:spcPts val="900"/>
              </a:spcBef>
              <a:buSzPct val="100000"/>
              <a:buChar char="•"/>
              <a:defRPr sz="2548">
                <a:latin typeface="Open Sans"/>
                <a:ea typeface="Open Sans"/>
                <a:cs typeface="Open Sans"/>
                <a:sym typeface="Open Sans"/>
              </a:defRPr>
            </a:pPr>
            <a:r>
              <a:t>new protocol/protocol extensions</a:t>
            </a:r>
          </a:p>
          <a:p>
            <a:pPr lvl="1" marL="602180" indent="-255470" defTabSz="832104">
              <a:lnSpc>
                <a:spcPct val="90000"/>
              </a:lnSpc>
              <a:spcBef>
                <a:spcPts val="900"/>
              </a:spcBef>
              <a:buSzPct val="100000"/>
              <a:buChar char="•"/>
              <a:defRPr sz="2548">
                <a:latin typeface="Open Sans"/>
                <a:ea typeface="Open Sans"/>
                <a:cs typeface="Open Sans"/>
                <a:sym typeface="Open Sans"/>
              </a:defRPr>
            </a:pPr>
            <a:r>
              <a:t>next generation name space management</a:t>
            </a:r>
          </a:p>
          <a:p>
            <a:pPr lvl="1" marL="602180" indent="-255470" defTabSz="832104">
              <a:lnSpc>
                <a:spcPct val="90000"/>
              </a:lnSpc>
              <a:spcBef>
                <a:spcPts val="900"/>
              </a:spcBef>
              <a:buSzPct val="100000"/>
              <a:buChar char="•"/>
              <a:defRPr sz="2548">
                <a:latin typeface="Open Sans"/>
                <a:ea typeface="Open Sans"/>
                <a:cs typeface="Open Sans"/>
                <a:sym typeface="Open Sans"/>
              </a:defRPr>
            </a:pPr>
            <a:r>
              <a:t>global/regional policies and legislation</a:t>
            </a:r>
          </a:p>
          <a:p>
            <a:pPr marL="208026" indent="-208026" defTabSz="832104">
              <a:lnSpc>
                <a:spcPct val="90000"/>
              </a:lnSpc>
              <a:spcBef>
                <a:spcPts val="900"/>
              </a:spcBef>
              <a:buClr>
                <a:srgbClr val="000000"/>
              </a:buClr>
              <a:buSzPct val="100000"/>
              <a:buFont typeface="Arial"/>
              <a:buChar char="•"/>
              <a:defRPr sz="2548">
                <a:latin typeface="Open Sans"/>
                <a:ea typeface="Open Sans"/>
                <a:cs typeface="Open Sans"/>
                <a:sym typeface="Open Sans"/>
              </a:defRPr>
            </a:pPr>
            <a:r>
              <a:t>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 txBox="1"/>
          <p:nvPr>
            <p:ph type="title"/>
          </p:nvPr>
        </p:nvSpPr>
        <p:spPr>
          <a:xfrm>
            <a:off x="838379" y="292680"/>
            <a:ext cx="10515242" cy="856130"/>
          </a:xfrm>
          <a:prstGeom prst="rect">
            <a:avLst/>
          </a:prstGeom>
        </p:spPr>
        <p:txBody>
          <a:bodyPr lIns="45719" tIns="45719" rIns="45719" bIns="45719"/>
          <a:lstStyle>
            <a:lvl1pPr algn="ctr">
              <a:lnSpc>
                <a:spcPct val="81000"/>
              </a:lnSpc>
              <a:defRPr sz="4800">
                <a:solidFill>
                  <a:srgbClr val="2E319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Workshop speakers</a:t>
            </a:r>
          </a:p>
        </p:txBody>
      </p:sp>
      <p:sp>
        <p:nvSpPr>
          <p:cNvPr id="156" name="PlaceHolder 2"/>
          <p:cNvSpPr txBox="1"/>
          <p:nvPr>
            <p:ph type="body" idx="1"/>
          </p:nvPr>
        </p:nvSpPr>
        <p:spPr>
          <a:xfrm>
            <a:off x="838379" y="1306440"/>
            <a:ext cx="10515242" cy="4870440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3200">
                <a:latin typeface="Open Sans"/>
                <a:ea typeface="Open Sans"/>
                <a:cs typeface="Open Sans"/>
                <a:sym typeface="Open Sans"/>
              </a:defRPr>
            </a:pPr>
            <a:r>
              <a:t>Do you have something to share?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3200">
                <a:latin typeface="Open Sans"/>
                <a:ea typeface="Open Sans"/>
                <a:cs typeface="Open Sans"/>
                <a:sym typeface="Open Sans"/>
              </a:defRPr>
            </a:pPr>
            <a:r>
              <a:t>Submit an abstract.  You don't need slides right away, just a good idea and clear explanation of what you'll be talking about and the takeaways from it for the potential audience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3200">
                <a:latin typeface="Open Sans"/>
                <a:ea typeface="Open Sans"/>
                <a:cs typeface="Open Sans"/>
                <a:sym typeface="Open Sans"/>
              </a:defRPr>
            </a:pPr>
            <a:r>
              <a:t>If you think something is interesting - chances are that the Programme Committee will think so too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 txBox="1"/>
          <p:nvPr>
            <p:ph type="title"/>
          </p:nvPr>
        </p:nvSpPr>
        <p:spPr>
          <a:xfrm>
            <a:off x="838379" y="305761"/>
            <a:ext cx="10515242" cy="1289457"/>
          </a:xfrm>
          <a:prstGeom prst="rect">
            <a:avLst/>
          </a:prstGeom>
        </p:spPr>
        <p:txBody>
          <a:bodyPr lIns="45719" tIns="45719" rIns="45719" bIns="45719"/>
          <a:lstStyle>
            <a:lvl1pPr algn="ctr">
              <a:lnSpc>
                <a:spcPct val="81000"/>
              </a:lnSpc>
              <a:defRPr sz="4600">
                <a:solidFill>
                  <a:srgbClr val="2E319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Over to you!</a:t>
            </a:r>
          </a:p>
        </p:txBody>
      </p:sp>
      <p:sp>
        <p:nvSpPr>
          <p:cNvPr id="159" name="PlaceHolder 2"/>
          <p:cNvSpPr txBox="1"/>
          <p:nvPr>
            <p:ph type="body" idx="1"/>
          </p:nvPr>
        </p:nvSpPr>
        <p:spPr>
          <a:xfrm>
            <a:off x="838379" y="1606089"/>
            <a:ext cx="10515242" cy="3859840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3300">
                <a:latin typeface="Open Sans"/>
                <a:ea typeface="Open Sans"/>
                <a:cs typeface="Open Sans"/>
                <a:sym typeface="Open Sans"/>
              </a:defRPr>
            </a:pPr>
            <a:r>
              <a:t>Look out for the announcement of the next workshop dates and venue (coming soon...)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3300">
                <a:latin typeface="Open Sans"/>
                <a:ea typeface="Open Sans"/>
                <a:cs typeface="Open Sans"/>
                <a:sym typeface="Open Sans"/>
              </a:defRPr>
            </a:pPr>
            <a:r>
              <a:t>Be ready for the CfP for OARC 45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Arial"/>
              <a:buChar char="•"/>
              <a:defRPr sz="3300">
                <a:latin typeface="Open Sans"/>
                <a:ea typeface="Open Sans"/>
                <a:cs typeface="Open Sans"/>
                <a:sym typeface="Open Sans"/>
              </a:defRPr>
            </a:pPr>
            <a:r>
              <a:t>Over to you, our fabulous content contributors!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