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78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9" r:id="rId15"/>
    <p:sldId id="272" r:id="rId16"/>
    <p:sldId id="273" r:id="rId17"/>
    <p:sldId id="274" r:id="rId18"/>
    <p:sldId id="275" r:id="rId19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9"/>
    <p:restoredTop sz="94676"/>
  </p:normalViewPr>
  <p:slideViewPr>
    <p:cSldViewPr snapToGrid="0">
      <p:cViewPr varScale="1">
        <p:scale>
          <a:sx n="105" d="100"/>
          <a:sy n="105" d="100"/>
        </p:scale>
        <p:origin x="224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1FD5885-58E4-4681-AC18-AEBB146F98B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3EBC0FE-C492-4A51-84C5-96F7180C3F8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" name="Picture 7" descr="A blue and white logo for DNS-OARC">
            <a:extLst>
              <a:ext uri="{FF2B5EF4-FFF2-40B4-BE49-F238E27FC236}">
                <a16:creationId xmlns:a16="http://schemas.microsoft.com/office/drawing/2014/main" id="{48C60891-0729-246E-F234-9882256EC7ED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2772360" y="5802120"/>
            <a:ext cx="6645240" cy="9475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1996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5029200" y="106200"/>
            <a:ext cx="2197440" cy="1681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DK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AC7D0447-9D4F-412F-8B58-4DBDB12FD6A3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/>
          <p:nvPr/>
        </p:nvSpPr>
        <p:spPr>
          <a:xfrm>
            <a:off x="542460" y="5258582"/>
            <a:ext cx="11107080" cy="115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4400" b="1" u="none" strike="noStrike" dirty="0">
                <a:solidFill>
                  <a:srgbClr val="5C5FCD"/>
                </a:solidFill>
                <a:uFillTx/>
                <a:latin typeface="Calibri"/>
              </a:rPr>
              <a:t>Welcome </a:t>
            </a:r>
            <a:r>
              <a:rPr lang="en-US" sz="4400" b="1" dirty="0">
                <a:solidFill>
                  <a:srgbClr val="5C5FCD"/>
                </a:solidFill>
                <a:latin typeface="Calibri"/>
              </a:rPr>
              <a:t>&amp; </a:t>
            </a:r>
            <a:r>
              <a:rPr lang="en-US" sz="4400" b="1" u="none" strike="noStrike" dirty="0">
                <a:solidFill>
                  <a:srgbClr val="5C5FCD"/>
                </a:solidFill>
                <a:uFillTx/>
                <a:latin typeface="Calibri"/>
              </a:rPr>
              <a:t>Information</a:t>
            </a:r>
            <a:endParaRPr lang="en-US" sz="4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62410-CC55-18CA-4F2E-C764B8EB9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648" y="-1658112"/>
            <a:ext cx="7918704" cy="7918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850F4C-0162-3446-E1BD-1BA6278A079A}"/>
              </a:ext>
            </a:extLst>
          </p:cNvPr>
          <p:cNvSpPr txBox="1"/>
          <p:nvPr/>
        </p:nvSpPr>
        <p:spPr>
          <a:xfrm>
            <a:off x="5240797" y="4425696"/>
            <a:ext cx="1710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623B16"/>
                </a:solidFill>
              </a:rPr>
              <a:t>DNS Week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04804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30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4400" b="1" u="none" strike="noStrike" dirty="0">
                <a:solidFill>
                  <a:schemeClr val="dk1"/>
                </a:solidFill>
                <a:uFillTx/>
                <a:latin typeface="Calibri Light"/>
                <a:ea typeface="PingFang SC"/>
              </a:rPr>
              <a:t>DNS</a:t>
            </a:r>
            <a:r>
              <a:rPr lang="en-US" sz="3600" b="1" u="none" strike="noStrike" dirty="0">
                <a:solidFill>
                  <a:schemeClr val="dk1"/>
                </a:solidFill>
                <a:uFillTx/>
                <a:latin typeface="Calibri Light"/>
                <a:ea typeface="PingFang SC"/>
              </a:rPr>
              <a:t> </a:t>
            </a:r>
            <a:r>
              <a:rPr lang="en-US" sz="3600" b="0" u="none" strike="noStrike" dirty="0">
                <a:solidFill>
                  <a:schemeClr val="dk1"/>
                </a:solidFill>
                <a:uFillTx/>
                <a:latin typeface="Calibri"/>
                <a:ea typeface="PingFang SC"/>
              </a:rPr>
              <a:t> </a:t>
            </a:r>
            <a:r>
              <a:rPr lang="en-US" sz="4200" b="1" u="none" strike="noStrike" dirty="0">
                <a:solidFill>
                  <a:schemeClr val="dk1"/>
                </a:solidFill>
                <a:uFillTx/>
                <a:latin typeface="Calibri"/>
                <a:ea typeface="PingFang SC"/>
              </a:rPr>
              <a:t>O</a:t>
            </a:r>
            <a:r>
              <a:rPr lang="en-US" sz="3600" b="0" u="none" strike="noStrike" dirty="0">
                <a:solidFill>
                  <a:schemeClr val="dk1"/>
                </a:solidFill>
                <a:uFillTx/>
                <a:latin typeface="Calibri"/>
                <a:ea typeface="PingFang SC"/>
              </a:rPr>
              <a:t>perations </a:t>
            </a:r>
            <a:r>
              <a:rPr lang="en-US" sz="4200" b="1" u="none" strike="noStrike" dirty="0">
                <a:solidFill>
                  <a:schemeClr val="dk1"/>
                </a:solidFill>
                <a:uFillTx/>
                <a:latin typeface="Calibri"/>
                <a:ea typeface="PingFang SC"/>
              </a:rPr>
              <a:t>A</a:t>
            </a:r>
            <a:r>
              <a:rPr lang="en-US" sz="3600" b="0" u="none" strike="noStrike" dirty="0">
                <a:solidFill>
                  <a:schemeClr val="dk1"/>
                </a:solidFill>
                <a:uFillTx/>
                <a:latin typeface="Calibri"/>
                <a:ea typeface="PingFang SC"/>
              </a:rPr>
              <a:t>nalysis and </a:t>
            </a:r>
            <a:r>
              <a:rPr lang="en-US" sz="4200" b="1" u="none" strike="noStrike" dirty="0">
                <a:solidFill>
                  <a:schemeClr val="dk1"/>
                </a:solidFill>
                <a:uFillTx/>
                <a:latin typeface="Calibri"/>
                <a:ea typeface="PingFang SC"/>
              </a:rPr>
              <a:t>R</a:t>
            </a:r>
            <a:r>
              <a:rPr lang="en-US" sz="3600" b="0" u="none" strike="noStrike" dirty="0">
                <a:solidFill>
                  <a:schemeClr val="dk1"/>
                </a:solidFill>
                <a:uFillTx/>
                <a:latin typeface="Calibri"/>
                <a:ea typeface="PingFang SC"/>
              </a:rPr>
              <a:t>esearch </a:t>
            </a:r>
            <a:r>
              <a:rPr lang="en-US" sz="4200" b="1" u="none" strike="noStrike" dirty="0">
                <a:solidFill>
                  <a:schemeClr val="dk1"/>
                </a:solidFill>
                <a:uFillTx/>
                <a:latin typeface="Calibri"/>
                <a:ea typeface="PingFang SC"/>
              </a:rPr>
              <a:t>C</a:t>
            </a:r>
            <a:r>
              <a:rPr lang="en-US" sz="3600" b="0" u="none" strike="noStrike" dirty="0">
                <a:solidFill>
                  <a:schemeClr val="dk1"/>
                </a:solidFill>
                <a:uFillTx/>
                <a:latin typeface="Calibri"/>
                <a:ea typeface="PingFang SC"/>
              </a:rPr>
              <a:t>enter</a:t>
            </a:r>
            <a:endParaRPr lang="en-US" sz="36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16000" indent="-216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600" b="0" u="none" strike="noStrike" dirty="0">
                <a:solidFill>
                  <a:schemeClr val="dk1"/>
                </a:solidFill>
                <a:uFillTx/>
                <a:latin typeface="Calibri"/>
                <a:ea typeface="PingFang SC"/>
              </a:rPr>
              <a:t>a nonprofit, membership organization</a:t>
            </a:r>
            <a:endParaRPr lang="en-US" sz="36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16000" indent="-216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600" b="0" u="none" strike="noStrike" dirty="0">
                <a:solidFill>
                  <a:schemeClr val="dk1"/>
                </a:solidFill>
                <a:uFillTx/>
                <a:latin typeface="Calibri"/>
                <a:ea typeface="PingFang SC"/>
              </a:rPr>
              <a:t>improve the security, stability, and understanding of the Internet's DNS infrastructure</a:t>
            </a:r>
            <a:endParaRPr lang="en-US" sz="36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533520" y="1517871"/>
            <a:ext cx="11347184" cy="406606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Promote </a:t>
            </a:r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DNS research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operational relevance through</a:t>
            </a:r>
            <a:b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collection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analysis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 workshops to enable </a:t>
            </a:r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 transfer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and maintain </a:t>
            </a:r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 and software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</a:t>
            </a:r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peer network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DNS operators, developers &amp; researchers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Facilitate a </a:t>
            </a:r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trusted environment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information sharing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</a:t>
            </a:r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awareness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DNS's significance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Contribute to </a:t>
            </a:r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security, stability and resiliency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DNS</a:t>
            </a:r>
          </a:p>
        </p:txBody>
      </p:sp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 dirty="0">
                <a:solidFill>
                  <a:schemeClr val="dk1"/>
                </a:solidFill>
                <a:uFillTx/>
                <a:latin typeface="Calibri Light"/>
              </a:rPr>
              <a:t>OARC Mission</a:t>
            </a:r>
            <a:endParaRPr lang="en-US" sz="44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2E0D4A-C339-F5AD-62BD-E97371FABDBB}"/>
              </a:ext>
            </a:extLst>
          </p:cNvPr>
          <p:cNvSpPr/>
          <p:nvPr/>
        </p:nvSpPr>
        <p:spPr>
          <a:xfrm>
            <a:off x="2403050" y="5837994"/>
            <a:ext cx="697081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92144" y="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 dirty="0">
                <a:solidFill>
                  <a:schemeClr val="dk1"/>
                </a:solidFill>
                <a:uFillTx/>
                <a:latin typeface="Calibri Light"/>
              </a:rPr>
              <a:t>OARC Members</a:t>
            </a:r>
            <a:endParaRPr lang="en-US" sz="44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3" name="Picture 2" descr="A tree with many words&#10;&#10;AI-generated content may be incorrect.">
            <a:extLst>
              <a:ext uri="{FF2B5EF4-FFF2-40B4-BE49-F238E27FC236}">
                <a16:creationId xmlns:a16="http://schemas.microsoft.com/office/drawing/2014/main" id="{3770F0C2-84E6-F650-CB74-EC04797C9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77800"/>
            <a:ext cx="6502400" cy="6502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402944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b="0" u="none" strike="noStrike" dirty="0">
                <a:solidFill>
                  <a:schemeClr val="dk1"/>
                </a:solidFill>
                <a:uFillTx/>
                <a:latin typeface="Calibri"/>
              </a:rPr>
              <a:t>Community of DNS technical experts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b="0" u="none" strike="noStrike" dirty="0">
                <a:solidFill>
                  <a:schemeClr val="dk1"/>
                </a:solidFill>
                <a:uFillTx/>
                <a:latin typeface="Calibri"/>
              </a:rPr>
              <a:t>Support the development of software tools and services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dirty="0">
                <a:solidFill>
                  <a:schemeClr val="dk1"/>
                </a:solidFill>
                <a:latin typeface="Calibri"/>
              </a:rPr>
              <a:t>Share and access data, historically significant archives, DITL</a:t>
            </a:r>
            <a:endParaRPr lang="en-US" sz="30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b="0" u="none" strike="noStrike" dirty="0">
                <a:solidFill>
                  <a:schemeClr val="dk1"/>
                </a:solidFill>
                <a:uFillTx/>
                <a:latin typeface="Calibri"/>
              </a:rPr>
              <a:t>Place to evaluate incidents &amp; coordinate response with trusted peers</a:t>
            </a: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 dirty="0">
                <a:solidFill>
                  <a:schemeClr val="dk1"/>
                </a:solidFill>
                <a:uFillTx/>
                <a:latin typeface="Calibri Light"/>
              </a:rPr>
              <a:t>Why Become an OARC Member?</a:t>
            </a:r>
            <a:endParaRPr lang="en-US" sz="44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A1BD-CFD6-9E8E-052D-24589103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PingFang SC"/>
                <a:cs typeface="Calibri" panose="020F0502020204030204" pitchFamily="34" charset="0"/>
              </a:rPr>
              <a:t>What's new since </a:t>
            </a:r>
            <a:r>
              <a:rPr lang="en-DK" sz="4000">
                <a:solidFill>
                  <a:schemeClr val="dk1"/>
                </a:solidFill>
                <a:latin typeface="Watford"/>
                <a:ea typeface="PingFang SC"/>
              </a:rPr>
              <a:t>OARC 4</a:t>
            </a:r>
            <a:r>
              <a:rPr lang="en-US" sz="4000" dirty="0">
                <a:solidFill>
                  <a:schemeClr val="dk1"/>
                </a:solidFill>
                <a:latin typeface="Watford"/>
                <a:ea typeface="PingFang SC"/>
              </a:rPr>
              <a:t>4</a:t>
            </a:r>
            <a:r>
              <a:rPr lang="en-US" dirty="0">
                <a:solidFill>
                  <a:srgbClr val="000000"/>
                </a:solidFill>
                <a:latin typeface="Arial"/>
                <a:ea typeface="PingFang SC"/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DB9C-C35B-9236-F75D-6E6586697ED0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457200" indent="-457200"/>
            <a:r>
              <a:rPr lang="en-US" sz="30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All of DITL data imported until 2024 into Crunchy DITL</a:t>
            </a:r>
          </a:p>
          <a:p>
            <a:pPr marL="914400" lvl="1" indent="-457200"/>
            <a:r>
              <a:rPr lang="en-US" sz="26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Talk to Jerry and get a demo!</a:t>
            </a:r>
          </a:p>
          <a:p>
            <a:pPr marL="742950" lvl="1" indent="-285750"/>
            <a:endParaRPr lang="en-US" sz="30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571500" indent="-571500"/>
            <a:r>
              <a:rPr lang="en-US" sz="30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BCP discussion has made progress… stay tuned</a:t>
            </a:r>
          </a:p>
          <a:p>
            <a:pPr marL="571500" indent="-571500"/>
            <a:endParaRPr lang="en-US" sz="30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07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1" u="none" strike="noStrike" dirty="0">
                <a:solidFill>
                  <a:srgbClr val="000000"/>
                </a:solidFill>
                <a:uFillTx/>
                <a:latin typeface="Calibri"/>
              </a:rPr>
              <a:t>OARC 46</a:t>
            </a:r>
            <a:r>
              <a:rPr lang="en-US" sz="2800" b="0" u="none" strike="noStrike" dirty="0">
                <a:solidFill>
                  <a:srgbClr val="000000"/>
                </a:solidFill>
                <a:uFillTx/>
                <a:latin typeface="Calibri"/>
              </a:rPr>
              <a:t> – May 16 &amp; 17, 2026 - Edinburgh, Scotland, before RIPE 94</a:t>
            </a:r>
          </a:p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 dirty="0">
                <a:solidFill>
                  <a:srgbClr val="000000"/>
                </a:solidFill>
                <a:uFillTx/>
                <a:latin typeface="Calibri"/>
              </a:rPr>
              <a:t>We have an RFP out for </a:t>
            </a:r>
            <a:r>
              <a:rPr lang="en-US" sz="2800" b="1" u="none" strike="noStrike" dirty="0">
                <a:solidFill>
                  <a:srgbClr val="000000"/>
                </a:solidFill>
                <a:uFillTx/>
                <a:latin typeface="Calibri"/>
              </a:rPr>
              <a:t>OARC 47 </a:t>
            </a:r>
            <a:r>
              <a:rPr lang="en-US" sz="2800" u="none" strike="noStrike" dirty="0">
                <a:solidFill>
                  <a:srgbClr val="000000"/>
                </a:solidFill>
                <a:uFillTx/>
                <a:latin typeface="Calibri"/>
              </a:rPr>
              <a:t>– soon to be announced!</a:t>
            </a:r>
            <a:endParaRPr lang="en-US" sz="2800" b="1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None/>
              <a:tabLst>
                <a:tab pos="0" algn="l"/>
              </a:tabLst>
            </a:pPr>
            <a:r>
              <a:rPr lang="en-GB" sz="2800" b="0" u="none" strike="noStrike" dirty="0">
                <a:solidFill>
                  <a:srgbClr val="000000"/>
                </a:solidFill>
                <a:uFillTx/>
                <a:latin typeface="Source Sans Pro"/>
                <a:ea typeface="Arial"/>
              </a:rPr>
              <a:t>Please consider supporting an OARC workshop via Sponsorship, Patronage, or a donation:</a:t>
            </a: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108000" indent="0" algn="ctr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None/>
              <a:tabLst>
                <a:tab pos="0" algn="l"/>
              </a:tabLst>
            </a:pPr>
            <a:r>
              <a:rPr lang="en-GB" sz="2800" b="1" u="none" strike="noStrike" dirty="0">
                <a:solidFill>
                  <a:srgbClr val="000000"/>
                </a:solidFill>
                <a:uFillTx/>
                <a:latin typeface="Source Sans Pro"/>
                <a:ea typeface="Arial"/>
              </a:rPr>
              <a:t>https://</a:t>
            </a:r>
            <a:r>
              <a:rPr lang="en-GB" sz="2800" b="1" u="none" strike="noStrike" dirty="0" err="1">
                <a:solidFill>
                  <a:srgbClr val="000000"/>
                </a:solidFill>
                <a:uFillTx/>
                <a:latin typeface="Source Sans Pro"/>
                <a:ea typeface="Arial"/>
              </a:rPr>
              <a:t>www.dns-oarc.net</a:t>
            </a:r>
            <a:r>
              <a:rPr lang="en-GB" sz="2800" b="1" u="none" strike="noStrike" dirty="0">
                <a:solidFill>
                  <a:srgbClr val="000000"/>
                </a:solidFill>
                <a:uFillTx/>
                <a:latin typeface="Source Sans Pro"/>
                <a:ea typeface="Arial"/>
              </a:rPr>
              <a:t>/workshop/patronage-sponsorship </a:t>
            </a: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108000" indent="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None/>
              <a:tabLst>
                <a:tab pos="0" algn="l"/>
              </a:tabLst>
            </a:pP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>
                <a:solidFill>
                  <a:schemeClr val="dk1"/>
                </a:solidFill>
                <a:uFillTx/>
                <a:latin typeface="Calibri Light"/>
                <a:ea typeface="PingFang SC"/>
              </a:rPr>
              <a:t>Future </a:t>
            </a:r>
            <a:r>
              <a:rPr lang="en-DK" sz="4000" b="0" u="none" strike="noStrike">
                <a:solidFill>
                  <a:schemeClr val="dk1"/>
                </a:solidFill>
                <a:uFillTx/>
                <a:latin typeface="Watford"/>
                <a:ea typeface="PingFang SC"/>
              </a:rPr>
              <a:t>OARC</a:t>
            </a:r>
            <a:r>
              <a:rPr lang="en-US" sz="4400" b="1" u="none" strike="noStrike">
                <a:solidFill>
                  <a:schemeClr val="dk1"/>
                </a:solidFill>
                <a:uFillTx/>
                <a:latin typeface="Calibri Light"/>
                <a:ea typeface="PingFang SC"/>
              </a:rPr>
              <a:t> events</a:t>
            </a:r>
            <a:endParaRPr lang="en-US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dirty="0">
                <a:solidFill>
                  <a:schemeClr val="dk1"/>
                </a:solidFill>
                <a:latin typeface="Calibri"/>
              </a:rPr>
              <a:t>31 First-time attendees!</a:t>
            </a:r>
            <a:endParaRPr lang="en-US" sz="30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b="0" u="none" strike="noStrike" dirty="0">
                <a:solidFill>
                  <a:schemeClr val="dk1"/>
                </a:solidFill>
                <a:uFillTx/>
                <a:latin typeface="Calibri"/>
              </a:rPr>
              <a:t>Help newcomers feel welcome and understand what makes OARC the great community it is!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b="0" u="none" strike="noStrike" dirty="0">
                <a:solidFill>
                  <a:schemeClr val="dk1"/>
                </a:solidFill>
                <a:uFillTx/>
                <a:latin typeface="Calibri"/>
              </a:rPr>
              <a:t>Why don't you take a second to introduce yourself to the person to either side of you (assuming you don't already know them :)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00" dirty="0">
                <a:solidFill>
                  <a:schemeClr val="dk1"/>
                </a:solidFill>
                <a:latin typeface="Calibri"/>
              </a:rPr>
              <a:t>Mentors, please make yourselves known</a:t>
            </a:r>
            <a:endParaRPr lang="en-US" sz="30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30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 dirty="0">
                <a:solidFill>
                  <a:schemeClr val="dk1"/>
                </a:solidFill>
                <a:uFillTx/>
                <a:latin typeface="Calibri Light"/>
              </a:rPr>
              <a:t>Mentor-Mentee initiative</a:t>
            </a:r>
            <a:endParaRPr lang="en-US" sz="44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DK" sz="4000" b="0" u="none" strike="noStrike">
                <a:solidFill>
                  <a:schemeClr val="dk1"/>
                </a:solidFill>
                <a:uFillTx/>
                <a:latin typeface="Watford"/>
                <a:ea typeface="PingFang SC"/>
              </a:rPr>
              <a:t>OARC</a:t>
            </a:r>
            <a:r>
              <a:rPr lang="en-US" sz="6000" b="1" u="none" strike="noStrike" dirty="0">
                <a:solidFill>
                  <a:schemeClr val="dk1"/>
                </a:solidFill>
                <a:uFillTx/>
                <a:latin typeface="Calibri Light"/>
                <a:ea typeface="PingFang SC"/>
              </a:rPr>
              <a:t> </a:t>
            </a:r>
            <a:r>
              <a:rPr lang="en-DK" sz="4400" b="1" u="none" strike="noStrike">
                <a:solidFill>
                  <a:schemeClr val="dk1"/>
                </a:solidFill>
                <a:uFillTx/>
                <a:latin typeface="Calibri light"/>
                <a:ea typeface="PingFang SC"/>
              </a:rPr>
              <a:t>Board Chair </a:t>
            </a:r>
            <a:r>
              <a:rPr lang="en-US" sz="4400" b="1" u="none" strike="noStrike" dirty="0">
                <a:solidFill>
                  <a:schemeClr val="dk1"/>
                </a:solidFill>
                <a:uFillTx/>
                <a:latin typeface="Calibri light"/>
                <a:ea typeface="PingFang SC"/>
              </a:rPr>
              <a:t>Welcome</a:t>
            </a:r>
            <a:endParaRPr lang="en-US" sz="44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183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Calibri"/>
              </a:rPr>
              <a:t>To our </a:t>
            </a:r>
            <a:r>
              <a:rPr lang="en-US" sz="2800" b="1" u="none" strike="noStrike">
                <a:solidFill>
                  <a:schemeClr val="dk1"/>
                </a:solidFill>
                <a:uFillTx/>
                <a:latin typeface="Calibri"/>
              </a:rPr>
              <a:t>OARC Members</a:t>
            </a:r>
            <a:r>
              <a:rPr lang="en-US" sz="2800" b="0" u="none" strike="noStrike">
                <a:solidFill>
                  <a:schemeClr val="dk1"/>
                </a:solidFill>
                <a:uFillTx/>
                <a:latin typeface="Calibri"/>
              </a:rPr>
              <a:t> and </a:t>
            </a:r>
            <a:r>
              <a:rPr lang="en-US" sz="2800" b="1" u="none" strike="noStrike">
                <a:solidFill>
                  <a:schemeClr val="dk1"/>
                </a:solidFill>
                <a:uFillTx/>
                <a:latin typeface="Calibri"/>
              </a:rPr>
              <a:t>Supporters</a:t>
            </a:r>
            <a:r>
              <a:rPr lang="en-US" sz="2800" b="0" u="none" strike="noStrike">
                <a:solidFill>
                  <a:schemeClr val="dk1"/>
                </a:solidFill>
                <a:uFillTx/>
                <a:latin typeface="Calibri"/>
              </a:rPr>
              <a:t>, </a:t>
            </a:r>
            <a:r>
              <a:rPr lang="en-US" sz="2800" b="1" u="none" strike="noStrike">
                <a:solidFill>
                  <a:schemeClr val="dk1"/>
                </a:solidFill>
                <a:uFillTx/>
                <a:latin typeface="Calibri"/>
              </a:rPr>
              <a:t>Programme Committee</a:t>
            </a:r>
            <a:r>
              <a:rPr lang="en-US" sz="2800" b="0" u="none" strike="noStrike">
                <a:solidFill>
                  <a:schemeClr val="dk1"/>
                </a:solidFill>
                <a:uFillTx/>
                <a:latin typeface="Calibri"/>
              </a:rPr>
              <a:t>, </a:t>
            </a:r>
            <a:r>
              <a:rPr lang="en-US" sz="2800" b="1" u="none" strike="noStrike">
                <a:solidFill>
                  <a:schemeClr val="dk1"/>
                </a:solidFill>
                <a:uFillTx/>
                <a:latin typeface="Calibri"/>
              </a:rPr>
              <a:t>Speakers</a:t>
            </a:r>
            <a:r>
              <a:rPr lang="en-US" sz="2800" b="0" u="none" strike="noStrike">
                <a:solidFill>
                  <a:schemeClr val="dk1"/>
                </a:solidFill>
                <a:uFillTx/>
                <a:latin typeface="Calibri"/>
              </a:rPr>
              <a:t>, and all of you who signed up to attend, in person or remotely - and of course, our sponsors:</a:t>
            </a: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6" name="TextBox 257"/>
          <p:cNvSpPr/>
          <p:nvPr/>
        </p:nvSpPr>
        <p:spPr>
          <a:xfrm>
            <a:off x="544680" y="3447720"/>
            <a:ext cx="11107080" cy="115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457200">
              <a:lnSpc>
                <a:spcPct val="100000"/>
              </a:lnSpc>
              <a:spcBef>
                <a:spcPts val="879"/>
              </a:spcBef>
              <a:tabLst>
                <a:tab pos="118800" algn="l"/>
                <a:tab pos="568080" algn="l"/>
                <a:tab pos="1017360" algn="l"/>
                <a:tab pos="1466640" algn="l"/>
                <a:tab pos="1915920" algn="l"/>
                <a:tab pos="2365200" algn="l"/>
                <a:tab pos="2814480" algn="l"/>
                <a:tab pos="3263760" algn="l"/>
                <a:tab pos="3713040" algn="l"/>
                <a:tab pos="4162320" algn="l"/>
                <a:tab pos="4611600" algn="l"/>
                <a:tab pos="5060880" algn="l"/>
                <a:tab pos="5510160" algn="l"/>
                <a:tab pos="5959440" algn="l"/>
                <a:tab pos="6408720" algn="l"/>
                <a:tab pos="6858000" algn="l"/>
                <a:tab pos="7306920" algn="l"/>
                <a:tab pos="7756200" algn="l"/>
                <a:tab pos="8205480" algn="l"/>
                <a:tab pos="8654760" algn="l"/>
              </a:tabLst>
            </a:pPr>
            <a:r>
              <a:rPr lang="en-GB" sz="4400" b="1" u="none" strike="noStrike">
                <a:solidFill>
                  <a:srgbClr val="5C5FCD"/>
                </a:solidFill>
                <a:uFillTx/>
                <a:latin typeface="Arial"/>
              </a:rPr>
              <a:t>THANK YOU!</a:t>
            </a: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B089AC-F8EE-6363-7406-9FEE20C67D98}"/>
              </a:ext>
            </a:extLst>
          </p:cNvPr>
          <p:cNvSpPr/>
          <p:nvPr/>
        </p:nvSpPr>
        <p:spPr>
          <a:xfrm>
            <a:off x="2403050" y="5837994"/>
            <a:ext cx="697081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84"/>
          <p:cNvSpPr/>
          <p:nvPr/>
        </p:nvSpPr>
        <p:spPr>
          <a:xfrm>
            <a:off x="3651312" y="2470776"/>
            <a:ext cx="5860080" cy="62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200" b="1" u="none" strike="noStrike" dirty="0">
                <a:solidFill>
                  <a:srgbClr val="221E80"/>
                </a:solidFill>
                <a:uFillTx/>
                <a:latin typeface="Helvetica-Bold"/>
              </a:rPr>
              <a:t>2025 Workshops Patron</a:t>
            </a:r>
            <a:endParaRPr lang="en-US" sz="3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33520" y="1728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 dirty="0">
                <a:solidFill>
                  <a:schemeClr val="dk1"/>
                </a:solidFill>
                <a:uFillTx/>
                <a:latin typeface="Calibri Light"/>
              </a:rPr>
              <a:t>Sponsors and Patrons</a:t>
            </a:r>
            <a:endParaRPr lang="en-US" sz="44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19" name="Picture 85"/>
          <p:cNvPicPr/>
          <p:nvPr/>
        </p:nvPicPr>
        <p:blipFill>
          <a:blip r:embed="rId2"/>
          <a:stretch/>
        </p:blipFill>
        <p:spPr>
          <a:xfrm>
            <a:off x="3879825" y="1061345"/>
            <a:ext cx="4017266" cy="1631282"/>
          </a:xfrm>
          <a:prstGeom prst="rect">
            <a:avLst/>
          </a:prstGeom>
          <a:ln w="0">
            <a:noFill/>
          </a:ln>
        </p:spPr>
      </p:pic>
      <p:sp>
        <p:nvSpPr>
          <p:cNvPr id="120" name="Rectangle 86"/>
          <p:cNvSpPr/>
          <p:nvPr/>
        </p:nvSpPr>
        <p:spPr>
          <a:xfrm>
            <a:off x="4145577" y="5875752"/>
            <a:ext cx="4356667" cy="75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200" b="1" u="none" strike="noStrike" dirty="0">
                <a:solidFill>
                  <a:srgbClr val="221E80"/>
                </a:solidFill>
                <a:uFillTx/>
                <a:latin typeface="Helvetica-Bold"/>
                <a:ea typeface="Helvetica-Bold"/>
              </a:rPr>
              <a:t>Deluxe Sponsors</a:t>
            </a:r>
            <a:endParaRPr lang="en-US" sz="3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1" name="Picture 87"/>
          <p:cNvPicPr/>
          <p:nvPr/>
        </p:nvPicPr>
        <p:blipFill>
          <a:blip r:embed="rId3"/>
          <a:stretch/>
        </p:blipFill>
        <p:spPr>
          <a:xfrm>
            <a:off x="8502244" y="4079298"/>
            <a:ext cx="3219438" cy="1290886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2" descr="Netnod Logo">
            <a:extLst>
              <a:ext uri="{FF2B5EF4-FFF2-40B4-BE49-F238E27FC236}">
                <a16:creationId xmlns:a16="http://schemas.microsoft.com/office/drawing/2014/main" id="{F584BBFA-D073-D830-99F9-B21145DFC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1" y="3689374"/>
            <a:ext cx="1833798" cy="193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EB74AC9-BBCB-5560-F538-39887B0C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22" y="4079298"/>
            <a:ext cx="4043635" cy="11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D2CF7-02DE-ABC9-E150-D497F3B73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499223-4EBF-0D67-3860-39A80BEC8F4E}"/>
              </a:ext>
            </a:extLst>
          </p:cNvPr>
          <p:cNvSpPr/>
          <p:nvPr/>
        </p:nvSpPr>
        <p:spPr>
          <a:xfrm>
            <a:off x="2695699" y="5854535"/>
            <a:ext cx="697081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PlaceHolder 1">
            <a:extLst>
              <a:ext uri="{FF2B5EF4-FFF2-40B4-BE49-F238E27FC236}">
                <a16:creationId xmlns:a16="http://schemas.microsoft.com/office/drawing/2014/main" id="{7349761D-F0F1-CFD6-3393-AC769B1F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20" y="1728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 dirty="0">
                <a:solidFill>
                  <a:schemeClr val="dk1"/>
                </a:solidFill>
                <a:uFillTx/>
                <a:latin typeface="Calibri Light"/>
              </a:rPr>
              <a:t>Sponsors and Patrons</a:t>
            </a:r>
            <a:endParaRPr lang="en-US" sz="44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0" name="Rectangle 86">
            <a:extLst>
              <a:ext uri="{FF2B5EF4-FFF2-40B4-BE49-F238E27FC236}">
                <a16:creationId xmlns:a16="http://schemas.microsoft.com/office/drawing/2014/main" id="{00EF711D-1166-E3BB-BC18-FC9162C1800F}"/>
              </a:ext>
            </a:extLst>
          </p:cNvPr>
          <p:cNvSpPr/>
          <p:nvPr/>
        </p:nvSpPr>
        <p:spPr>
          <a:xfrm>
            <a:off x="1266701" y="4472769"/>
            <a:ext cx="5558844" cy="75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200" b="1" dirty="0">
                <a:solidFill>
                  <a:srgbClr val="221E80"/>
                </a:solidFill>
                <a:latin typeface="Helvetica-Bold"/>
              </a:rPr>
              <a:t>Special thanks to our OARC 45 Hosting Partner</a:t>
            </a:r>
            <a:endParaRPr lang="en-US" sz="3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26" name="Picture 2" descr="Netnod Logo">
            <a:extLst>
              <a:ext uri="{FF2B5EF4-FFF2-40B4-BE49-F238E27FC236}">
                <a16:creationId xmlns:a16="http://schemas.microsoft.com/office/drawing/2014/main" id="{1E9881D9-69CC-4290-A35B-6CC389370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45" y="3864218"/>
            <a:ext cx="2248395" cy="23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me - Nominet">
            <a:extLst>
              <a:ext uri="{FF2B5EF4-FFF2-40B4-BE49-F238E27FC236}">
                <a16:creationId xmlns:a16="http://schemas.microsoft.com/office/drawing/2014/main" id="{BF3CAC82-96C4-701A-1F1B-51038B39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45" y="1632471"/>
            <a:ext cx="1629686" cy="162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84">
            <a:extLst>
              <a:ext uri="{FF2B5EF4-FFF2-40B4-BE49-F238E27FC236}">
                <a16:creationId xmlns:a16="http://schemas.microsoft.com/office/drawing/2014/main" id="{4417D154-0559-B519-658E-212EC82BDF8C}"/>
              </a:ext>
            </a:extLst>
          </p:cNvPr>
          <p:cNvSpPr/>
          <p:nvPr/>
        </p:nvSpPr>
        <p:spPr>
          <a:xfrm>
            <a:off x="1457892" y="2131208"/>
            <a:ext cx="5860080" cy="62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200" b="1" dirty="0">
                <a:solidFill>
                  <a:srgbClr val="221E80"/>
                </a:solidFill>
                <a:latin typeface="Helvetica-Bold"/>
              </a:rPr>
              <a:t>OARC 45 Drinks Sponsor</a:t>
            </a:r>
            <a:endParaRPr lang="en-US" sz="3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61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DNS-OARC Conduct Policy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2E3193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i="1" u="none" strike="noStrike" dirty="0">
                <a:solidFill>
                  <a:srgbClr val="0563C1"/>
                </a:solidFill>
                <a:uFillTx/>
                <a:latin typeface="Calibri"/>
              </a:rPr>
              <a:t>https://</a:t>
            </a:r>
            <a:r>
              <a:rPr lang="en-US" sz="2800" b="0" i="1" u="none" strike="noStrike" dirty="0" err="1">
                <a:solidFill>
                  <a:srgbClr val="0563C1"/>
                </a:solidFill>
                <a:uFillTx/>
                <a:latin typeface="Calibri"/>
              </a:rPr>
              <a:t>www.dns-oarc.net</a:t>
            </a:r>
            <a:r>
              <a:rPr lang="en-US" sz="2800" b="0" i="1" u="none" strike="noStrike" dirty="0">
                <a:solidFill>
                  <a:srgbClr val="0563C1"/>
                </a:solidFill>
                <a:uFillTx/>
                <a:latin typeface="Calibri"/>
              </a:rPr>
              <a:t>/</a:t>
            </a:r>
            <a:r>
              <a:rPr lang="en-US" sz="2800" b="0" i="1" u="none" strike="noStrike" dirty="0" err="1">
                <a:solidFill>
                  <a:srgbClr val="0563C1"/>
                </a:solidFill>
                <a:uFillTx/>
                <a:latin typeface="Calibri"/>
              </a:rPr>
              <a:t>oarc</a:t>
            </a:r>
            <a:r>
              <a:rPr lang="en-US" sz="2800" b="0" i="1" u="none" strike="noStrike" dirty="0">
                <a:solidFill>
                  <a:srgbClr val="0563C1"/>
                </a:solidFill>
                <a:uFillTx/>
                <a:latin typeface="Calibri"/>
              </a:rPr>
              <a:t>/policies/conduct</a:t>
            </a:r>
            <a:br>
              <a:rPr sz="2800" dirty="0"/>
            </a:br>
            <a:r>
              <a:rPr lang="en-US" sz="2800" b="1" i="1" u="none" strike="noStrike" dirty="0">
                <a:solidFill>
                  <a:srgbClr val="2E3193"/>
                </a:solidFill>
                <a:uFillTx/>
                <a:latin typeface="Calibri"/>
              </a:rPr>
              <a:t> </a:t>
            </a: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Workshop is being recorded</a:t>
            </a:r>
            <a:endParaRPr lang="en-US" sz="2800" i="1" dirty="0">
              <a:solidFill>
                <a:schemeClr val="dk1"/>
              </a:solidFill>
              <a:latin typeface="Calibri"/>
            </a:endParaRPr>
          </a:p>
          <a:p>
            <a:pPr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tabLst>
                <a:tab pos="0" algn="l"/>
              </a:tabLst>
            </a:pPr>
            <a:r>
              <a:rPr lang="en-US" sz="2800" b="0" i="1" u="none" strike="noStrike" dirty="0">
                <a:solidFill>
                  <a:schemeClr val="dk1"/>
                </a:solidFill>
                <a:uFillTx/>
                <a:latin typeface="Calibri"/>
              </a:rPr>
              <a:t>		</a:t>
            </a:r>
            <a:r>
              <a:rPr lang="en-US" sz="2800" b="0" i="1" u="none" strike="noStrike" dirty="0" err="1">
                <a:solidFill>
                  <a:schemeClr val="dk1"/>
                </a:solidFill>
                <a:uFillTx/>
                <a:latin typeface="Calibri"/>
              </a:rPr>
              <a:t>youtube</a:t>
            </a:r>
            <a:r>
              <a:rPr lang="en-US" sz="2800" i="1" dirty="0" err="1">
                <a:solidFill>
                  <a:schemeClr val="dk1"/>
                </a:solidFill>
                <a:latin typeface="Calibri"/>
              </a:rPr>
              <a:t>.com</a:t>
            </a:r>
            <a:r>
              <a:rPr lang="en-US" sz="2800" i="1" dirty="0">
                <a:solidFill>
                  <a:schemeClr val="dk1"/>
                </a:solidFill>
                <a:latin typeface="Calibri"/>
              </a:rPr>
              <a:t>/</a:t>
            </a:r>
            <a:r>
              <a:rPr lang="en-US" sz="2800" b="0" i="1" u="none" strike="noStrike" dirty="0">
                <a:solidFill>
                  <a:srgbClr val="2E3193"/>
                </a:solidFill>
                <a:uFillTx/>
                <a:latin typeface="Calibri"/>
              </a:rPr>
              <a:t>@DNSOARC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dirty="0">
                <a:solidFill>
                  <a:schemeClr val="dk1"/>
                </a:solidFill>
                <a:latin typeface="Calibri"/>
              </a:rPr>
              <a:t>Social Media		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Calibri"/>
              </a:rPr>
              <a:t>#</a:t>
            </a:r>
            <a:r>
              <a:rPr lang="en-US" sz="2800" b="1" u="none" strike="noStrike" dirty="0" err="1">
                <a:solidFill>
                  <a:schemeClr val="dk1"/>
                </a:solidFill>
                <a:uFillTx/>
                <a:latin typeface="Calibri"/>
              </a:rPr>
              <a:t>LoveDNS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Calibri"/>
              </a:rPr>
              <a:t>      #OARC45	#</a:t>
            </a:r>
            <a:r>
              <a:rPr lang="en-US" sz="2800" b="1" u="none" strike="noStrike" dirty="0" err="1">
                <a:solidFill>
                  <a:schemeClr val="dk1"/>
                </a:solidFill>
                <a:uFillTx/>
                <a:latin typeface="Calibri"/>
              </a:rPr>
              <a:t>ItsAlwaysDNS</a:t>
            </a: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457200" lvl="1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tabLst>
                <a:tab pos="0" algn="l"/>
              </a:tabLst>
            </a:pPr>
            <a:endParaRPr lang="en-US" sz="2800" i="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33520" y="158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 dirty="0">
                <a:solidFill>
                  <a:schemeClr val="dk1"/>
                </a:solidFill>
                <a:uFillTx/>
                <a:latin typeface="Calibri Light"/>
              </a:rPr>
              <a:t>Practical information</a:t>
            </a:r>
            <a:endParaRPr lang="en-US" sz="44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9160" y="169704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Wi-Fi:  	 SSID		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Calibri"/>
              </a:rPr>
              <a:t>DNS-OARC</a:t>
            </a: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1296000" lvl="2" indent="0" defTabSz="914400">
              <a:lnSpc>
                <a:spcPct val="90000"/>
              </a:lnSpc>
              <a:spcBef>
                <a:spcPts val="850"/>
              </a:spcBef>
              <a:buNone/>
            </a:pP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	Password	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Calibri"/>
              </a:rPr>
              <a:t>OARC-Workshop</a:t>
            </a: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Breaks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Toilet locations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Emergency procedures</a:t>
            </a: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en-US" sz="18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4400" b="0" u="none" strike="noStrike" dirty="0">
                <a:solidFill>
                  <a:schemeClr val="dk1"/>
                </a:solidFill>
                <a:uFillTx/>
                <a:latin typeface="Calibri"/>
              </a:rPr>
              <a:t>On Site Information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86FBC0-1564-6F00-EC42-A9C2A9FFD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800" y="1697040"/>
            <a:ext cx="3606800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 dirty="0" err="1">
                <a:solidFill>
                  <a:schemeClr val="dk1"/>
                </a:solidFill>
                <a:uFillTx/>
                <a:latin typeface="Calibri"/>
              </a:rPr>
              <a:t>Mattermost</a:t>
            </a: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Calibri"/>
              </a:rPr>
              <a:t>Workshops</a:t>
            </a: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 channel on </a:t>
            </a:r>
            <a:r>
              <a:rPr lang="en-US" sz="2800" b="0" i="1" u="none" strike="noStrike" dirty="0">
                <a:solidFill>
                  <a:srgbClr val="2E3193"/>
                </a:solidFill>
                <a:uFillTx/>
                <a:latin typeface="Calibri"/>
              </a:rPr>
              <a:t>https://</a:t>
            </a:r>
            <a:r>
              <a:rPr lang="en-US" sz="2800" b="0" i="1" u="none" strike="noStrike" dirty="0" err="1">
                <a:solidFill>
                  <a:srgbClr val="2E3193"/>
                </a:solidFill>
                <a:uFillTx/>
                <a:latin typeface="Calibri"/>
              </a:rPr>
              <a:t>chat.dns-oarc.net</a:t>
            </a:r>
            <a:r>
              <a:rPr lang="en-US" sz="2800" b="0" i="1" u="none" strike="noStrike" dirty="0">
                <a:solidFill>
                  <a:srgbClr val="2E3193"/>
                </a:solidFill>
                <a:uFillTx/>
                <a:latin typeface="Calibri"/>
              </a:rPr>
              <a:t>/</a:t>
            </a: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 dirty="0">
                <a:solidFill>
                  <a:schemeClr val="dk1"/>
                </a:solidFill>
                <a:uFillTx/>
                <a:latin typeface="Calibri"/>
              </a:rPr>
              <a:t>Q&amp;A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 dirty="0">
                <a:solidFill>
                  <a:schemeClr val="dk1"/>
                </a:solidFill>
                <a:uFillTx/>
                <a:latin typeface="Calibri"/>
              </a:rPr>
              <a:t>Talk rating polls     </a:t>
            </a:r>
            <a:r>
              <a:rPr lang="en-GB" sz="2400" b="0" u="none" strike="noStrike" dirty="0">
                <a:solidFill>
                  <a:srgbClr val="FFFFFF"/>
                </a:solidFill>
                <a:uFillTx/>
                <a:latin typeface="UICTFontTextStyleBody"/>
              </a:rPr>
              <a:t>👍 😐 👎 J</a:t>
            </a:r>
            <a:r>
              <a:rPr lang="en-US" sz="2400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GB" sz="2400" b="0" u="none" strike="noStrike" dirty="0">
                <a:solidFill>
                  <a:srgbClr val="FFFFFF"/>
                </a:solidFill>
                <a:uFillTx/>
                <a:latin typeface="UICTFontTextStyleBody"/>
              </a:rPr>
              <a:t>n</a:t>
            </a:r>
            <a:endParaRPr lang="en-US" sz="24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 dirty="0">
                <a:solidFill>
                  <a:schemeClr val="dk1"/>
                </a:solidFill>
                <a:uFillTx/>
                <a:latin typeface="Calibri"/>
              </a:rPr>
              <a:t>General discussion - Public channels are open to anyone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 dirty="0">
                <a:solidFill>
                  <a:schemeClr val="dk1"/>
                </a:solidFill>
                <a:uFillTx/>
                <a:latin typeface="Calibri"/>
              </a:rPr>
              <a:t>Talk to us if you need some assistance on getting signed up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Q&amp;A – Name and affiliation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 dirty="0">
                <a:solidFill>
                  <a:schemeClr val="dk1"/>
                </a:solidFill>
                <a:uFillTx/>
                <a:latin typeface="Calibri"/>
              </a:rPr>
              <a:t>Microphone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 dirty="0" err="1">
                <a:solidFill>
                  <a:schemeClr val="dk1"/>
                </a:solidFill>
                <a:uFillTx/>
                <a:latin typeface="Calibri"/>
              </a:rPr>
              <a:t>Mattermost</a:t>
            </a:r>
            <a:r>
              <a:rPr lang="en-US" sz="2400" b="0" u="none" strike="noStrike" dirty="0">
                <a:solidFill>
                  <a:schemeClr val="dk1"/>
                </a:solidFill>
                <a:uFillTx/>
                <a:latin typeface="Calibri"/>
              </a:rPr>
              <a:t> #question – Q&amp;A Monitor asks on your behalf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33520" y="1728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DK" sz="4000" b="0" u="none" strike="noStrike">
                <a:solidFill>
                  <a:schemeClr val="dk1"/>
                </a:solidFill>
                <a:uFillTx/>
                <a:latin typeface="Watford"/>
              </a:rPr>
              <a:t>OARC 4</a:t>
            </a:r>
            <a:r>
              <a:rPr lang="en-US" sz="4000" b="0" u="none" strike="noStrike" dirty="0">
                <a:solidFill>
                  <a:schemeClr val="dk1"/>
                </a:solidFill>
                <a:uFillTx/>
                <a:latin typeface="Watford"/>
              </a:rPr>
              <a:t>5</a:t>
            </a:r>
            <a:r>
              <a:rPr lang="en-US" sz="4400" b="0" u="none" strike="noStrike" dirty="0">
                <a:solidFill>
                  <a:schemeClr val="dk1"/>
                </a:solidFill>
                <a:uFillTx/>
                <a:latin typeface="Calibri Light"/>
              </a:rPr>
              <a:t> Participation</a:t>
            </a:r>
            <a:endParaRPr lang="en-US" sz="44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Stockholm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 dirty="0">
                <a:solidFill>
                  <a:schemeClr val="dk1"/>
                </a:solidFill>
                <a:uFillTx/>
                <a:latin typeface="Calibri"/>
              </a:rPr>
              <a:t>Staff: Steve, Matt , Jerry, Phil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 dirty="0">
                <a:solidFill>
                  <a:schemeClr val="dk1"/>
                </a:solidFill>
                <a:uFillTx/>
                <a:latin typeface="Calibri"/>
              </a:rPr>
              <a:t>PC: Cathy, Marcelo, Raffaele, Puneet, Willem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 dirty="0">
                <a:solidFill>
                  <a:schemeClr val="dk1"/>
                </a:solidFill>
                <a:uFillTx/>
                <a:latin typeface="Calibri"/>
              </a:rPr>
              <a:t>Board: Joao, Ray, Mauricio, Joe, Jake, Benno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</a:rPr>
              <a:t>Secretary: Keith</a:t>
            </a:r>
            <a:endParaRPr lang="en-US" sz="24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4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Remote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 dirty="0">
                <a:solidFill>
                  <a:schemeClr val="dk1"/>
                </a:solidFill>
                <a:uFillTx/>
                <a:latin typeface="Calibri"/>
              </a:rPr>
              <a:t>Staff: @</a:t>
            </a:r>
            <a:r>
              <a:rPr lang="en-US" sz="2400" b="0" u="none" strike="noStrike" dirty="0" err="1">
                <a:solidFill>
                  <a:schemeClr val="dk1"/>
                </a:solidFill>
                <a:uFillTx/>
                <a:latin typeface="Calibri"/>
              </a:rPr>
              <a:t>rbcapetro</a:t>
            </a:r>
            <a:endParaRPr lang="en-US" sz="24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 dirty="0">
                <a:solidFill>
                  <a:schemeClr val="dk1"/>
                </a:solidFill>
                <a:uFillTx/>
                <a:latin typeface="Calibri"/>
              </a:rPr>
              <a:t>PC:  @</a:t>
            </a:r>
            <a:r>
              <a:rPr lang="en-US" sz="2400" b="0" u="none" strike="noStrike" dirty="0" err="1">
                <a:solidFill>
                  <a:schemeClr val="dk1"/>
                </a:solidFill>
                <a:uFillTx/>
                <a:latin typeface="Calibri"/>
              </a:rPr>
              <a:t>tijay</a:t>
            </a:r>
            <a:r>
              <a:rPr lang="en-US" sz="2400" b="0" u="none" strike="noStrike" dirty="0">
                <a:solidFill>
                  <a:schemeClr val="dk1"/>
                </a:solidFill>
                <a:uFillTx/>
                <a:latin typeface="Calibri"/>
              </a:rPr>
              <a:t>, @</a:t>
            </a:r>
            <a:r>
              <a:rPr lang="en-US" sz="2400" b="0" u="none" strike="noStrike" dirty="0" err="1">
                <a:solidFill>
                  <a:schemeClr val="dk1"/>
                </a:solidFill>
                <a:uFillTx/>
                <a:latin typeface="Calibri"/>
              </a:rPr>
              <a:t>merike</a:t>
            </a:r>
            <a:endParaRPr lang="en-US" sz="24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6858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33520" y="158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>
              <a:tabLst>
                <a:tab pos="0" algn="l"/>
              </a:tabLst>
            </a:pPr>
            <a:r>
              <a:rPr lang="en-DK" sz="4000" b="0" u="none" strike="noStrike">
                <a:solidFill>
                  <a:schemeClr val="dk1"/>
                </a:solidFill>
                <a:uFillTx/>
                <a:latin typeface="Watford"/>
                <a:ea typeface="PingFang SC"/>
              </a:rPr>
              <a:t>OARC 4</a:t>
            </a:r>
            <a:r>
              <a:rPr lang="en-US" sz="4000" b="0" u="none" strike="noStrike" dirty="0">
                <a:solidFill>
                  <a:schemeClr val="dk1"/>
                </a:solidFill>
                <a:uFillTx/>
                <a:latin typeface="Watford"/>
                <a:ea typeface="PingFang SC"/>
              </a:rPr>
              <a:t>5  </a:t>
            </a:r>
            <a:r>
              <a:rPr lang="en-US" sz="4000" b="1" dirty="0">
                <a:solidFill>
                  <a:schemeClr val="dk1"/>
                </a:solidFill>
                <a:ea typeface="PingFang SC"/>
              </a:rPr>
              <a:t>Team </a:t>
            </a:r>
            <a:endParaRPr lang="en-US" sz="40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-7539480" y="627660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Calibri"/>
              </a:rPr>
              <a:t>Will be held at </a:t>
            </a:r>
            <a:r>
              <a:rPr lang="en-US" sz="2800" b="1" u="none" strike="noStrike">
                <a:solidFill>
                  <a:schemeClr val="dk1"/>
                </a:solidFill>
                <a:uFillTx/>
                <a:latin typeface="Calibri"/>
              </a:rPr>
              <a:t>Fahrenheit </a:t>
            </a:r>
            <a:r>
              <a:rPr lang="en-US" sz="2800" b="0" u="none" strike="noStrike">
                <a:solidFill>
                  <a:schemeClr val="dk1"/>
                </a:solidFill>
                <a:uFillTx/>
                <a:latin typeface="Calibri"/>
              </a:rPr>
              <a:t>– one block away from this venue</a:t>
            </a: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Calibri"/>
              </a:rPr>
              <a:t>Time: 6 PM – 8:30 PM</a:t>
            </a: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Calibri"/>
              </a:rPr>
              <a:t>Registration is required, and please </a:t>
            </a:r>
            <a:r>
              <a:rPr lang="en-US" sz="2800" b="0" i="1" u="none" strike="noStrike">
                <a:solidFill>
                  <a:schemeClr val="dk1"/>
                </a:solidFill>
                <a:uFillTx/>
                <a:latin typeface="Calibri"/>
              </a:rPr>
              <a:t>wear your badge!</a:t>
            </a: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 dirty="0">
                <a:solidFill>
                  <a:schemeClr val="dk1"/>
                </a:solidFill>
                <a:uFillTx/>
                <a:latin typeface="Calibri Light"/>
              </a:rPr>
              <a:t>In-person Social TONIGHT</a:t>
            </a:r>
            <a:endParaRPr lang="en-US" sz="44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8" name="Rectangle 96"/>
          <p:cNvSpPr/>
          <p:nvPr/>
        </p:nvSpPr>
        <p:spPr>
          <a:xfrm>
            <a:off x="1790100" y="1443942"/>
            <a:ext cx="9256860" cy="42160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</a:pPr>
            <a:r>
              <a:rPr lang="en-US" sz="2800" b="1" u="none" strike="noStrike" dirty="0">
                <a:solidFill>
                  <a:schemeClr val="dk1"/>
                </a:solidFill>
                <a:uFillTx/>
                <a:latin typeface="Calibri"/>
              </a:rPr>
              <a:t>You may still be able to register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1" u="none" strike="noStrike" dirty="0">
                <a:solidFill>
                  <a:srgbClr val="000000"/>
                </a:solidFill>
                <a:uFillTx/>
                <a:latin typeface="Calibri"/>
              </a:rPr>
              <a:t>When</a:t>
            </a:r>
            <a:r>
              <a:rPr lang="en-US" sz="2800" b="0" u="none" strike="noStrike" dirty="0">
                <a:solidFill>
                  <a:srgbClr val="000000"/>
                </a:solidFill>
                <a:uFillTx/>
                <a:latin typeface="Calibri"/>
              </a:rPr>
              <a:t>: Tuesday, October 7th, 2025, 18:00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1" u="none" strike="noStrike" dirty="0">
                <a:solidFill>
                  <a:srgbClr val="000000"/>
                </a:solidFill>
                <a:uFillTx/>
                <a:latin typeface="Calibri"/>
              </a:rPr>
              <a:t>Where</a:t>
            </a:r>
            <a:r>
              <a:rPr lang="en-US" sz="2800" b="0" u="none" strike="noStrike" dirty="0">
                <a:solidFill>
                  <a:srgbClr val="000000"/>
                </a:solidFill>
                <a:uFillTx/>
                <a:latin typeface="Calibri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11</a:t>
            </a:r>
            <a:r>
              <a:rPr lang="en-US" sz="2800" baseline="30000" dirty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floor (outside this door)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Badge required for attending</a:t>
            </a: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chemeClr val="dk1"/>
                </a:solidFill>
                <a:latin typeface="Calibri"/>
              </a:rPr>
              <a:t>Collect drinks tickets for yourself &amp; +1’s – 15:15, Reg. desk</a:t>
            </a: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Thank </a:t>
            </a:r>
            <a:r>
              <a:rPr lang="en-US" sz="2800" dirty="0">
                <a:solidFill>
                  <a:schemeClr val="dk1"/>
                </a:solidFill>
                <a:latin typeface="Calibri"/>
              </a:rPr>
              <a:t>you to our sponsors! 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 dirty="0">
                <a:solidFill>
                  <a:schemeClr val="dk1"/>
                </a:solidFill>
                <a:uFillTx/>
                <a:latin typeface="Calibri Light"/>
                <a:ea typeface="PingFang SC"/>
              </a:rPr>
              <a:t>About DNS-OARC</a:t>
            </a:r>
            <a:endParaRPr lang="en-US" sz="44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2771</TotalTime>
  <Words>606</Words>
  <Application>Microsoft Macintosh PowerPoint</Application>
  <PresentationFormat>Widescreen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PingFang SC</vt:lpstr>
      <vt:lpstr>Arial</vt:lpstr>
      <vt:lpstr>Calibri</vt:lpstr>
      <vt:lpstr>Calibri light</vt:lpstr>
      <vt:lpstr>Calibri light</vt:lpstr>
      <vt:lpstr>Helvetica-Bold</vt:lpstr>
      <vt:lpstr>Open Sans</vt:lpstr>
      <vt:lpstr>Source Sans Pro</vt:lpstr>
      <vt:lpstr>Symbol</vt:lpstr>
      <vt:lpstr>Times New Roman</vt:lpstr>
      <vt:lpstr>UICTFontTextStyleBody</vt:lpstr>
      <vt:lpstr>Watford</vt:lpstr>
      <vt:lpstr>Wingdings</vt:lpstr>
      <vt:lpstr>Default</vt:lpstr>
      <vt:lpstr>PowerPoint Presentation</vt:lpstr>
      <vt:lpstr>Sponsors and Patrons</vt:lpstr>
      <vt:lpstr>Sponsors and Patrons</vt:lpstr>
      <vt:lpstr>Practical information</vt:lpstr>
      <vt:lpstr>On Site Information</vt:lpstr>
      <vt:lpstr>OARC 45 Participation</vt:lpstr>
      <vt:lpstr>OARC 45  Team </vt:lpstr>
      <vt:lpstr>In-person Social TONIGHT</vt:lpstr>
      <vt:lpstr>About DNS-OARC</vt:lpstr>
      <vt:lpstr>PowerPoint Presentation</vt:lpstr>
      <vt:lpstr>OARC Mission</vt:lpstr>
      <vt:lpstr>OARC Members</vt:lpstr>
      <vt:lpstr>Why Become an OARC Member?</vt:lpstr>
      <vt:lpstr>What's new since OARC 44?</vt:lpstr>
      <vt:lpstr>Future OARC events</vt:lpstr>
      <vt:lpstr>Mentor-Mentee initiative</vt:lpstr>
      <vt:lpstr>OARC Board Chair Welcome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Rebecca Petro</dc:creator>
  <dc:description/>
  <cp:lastModifiedBy>Phil Regnauld</cp:lastModifiedBy>
  <cp:revision>72</cp:revision>
  <cp:lastPrinted>2025-02-06T07:55:40Z</cp:lastPrinted>
  <dcterms:created xsi:type="dcterms:W3CDTF">2023-08-14T15:37:31Z</dcterms:created>
  <dcterms:modified xsi:type="dcterms:W3CDTF">2025-10-07T03:32:07Z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PresentationFormat">
    <vt:lpwstr>Widescreen</vt:lpwstr>
  </property>
  <property fmtid="{D5CDD505-2E9C-101B-9397-08002B2CF9AE}" pid="4" name="Slides">
    <vt:i4>22</vt:i4>
  </property>
</Properties>
</file>