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78" r:id="rId4"/>
    <p:sldId id="259" r:id="rId5"/>
    <p:sldId id="281" r:id="rId6"/>
    <p:sldId id="280" r:id="rId7"/>
    <p:sldId id="279" r:id="rId8"/>
    <p:sldId id="261" r:id="rId9"/>
    <p:sldId id="262" r:id="rId10"/>
    <p:sldId id="263" r:id="rId11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9"/>
    <p:restoredTop sz="94676"/>
  </p:normalViewPr>
  <p:slideViewPr>
    <p:cSldViewPr snapToGrid="0">
      <p:cViewPr varScale="1">
        <p:scale>
          <a:sx n="105" d="100"/>
          <a:sy n="105" d="100"/>
        </p:scale>
        <p:origin x="224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FD5885-58E4-4681-AC18-AEBB146F98B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EBC0FE-C492-4A51-84C5-96F7180C3F8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" name="Picture 7" descr="A blue and white logo for DNS-OARC">
            <a:extLst>
              <a:ext uri="{FF2B5EF4-FFF2-40B4-BE49-F238E27FC236}">
                <a16:creationId xmlns:a16="http://schemas.microsoft.com/office/drawing/2014/main" id="{48C60891-0729-246E-F234-9882256EC7E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2772360" y="5802120"/>
            <a:ext cx="6645240" cy="9475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199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5029200" y="106200"/>
            <a:ext cx="2197440" cy="1681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DK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C7D0447-9D4F-412F-8B58-4DBDB12FD6A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etnod.se/netnod-tech-meeting-2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dns-oarc.net/" TargetMode="External"/><Relationship Id="rId2" Type="http://schemas.openxmlformats.org/officeDocument/2006/relationships/hyperlink" Target="https://www.surveyhero.com/c/OARC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s-oarc.net/workshop/patronage-sponsorshi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/>
          <p:nvPr/>
        </p:nvSpPr>
        <p:spPr>
          <a:xfrm>
            <a:off x="542460" y="5258582"/>
            <a:ext cx="11107080" cy="11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400" b="1" u="none" strike="noStrike" dirty="0">
                <a:solidFill>
                  <a:srgbClr val="5C5FCD"/>
                </a:solidFill>
                <a:uFillTx/>
                <a:latin typeface="Calibri"/>
              </a:rPr>
              <a:t>Wrap Up</a:t>
            </a:r>
            <a:endParaRPr lang="en-US" sz="4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68448-65D7-AACE-AE7E-9C2E6E90B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8" y="976884"/>
            <a:ext cx="7772400" cy="3886200"/>
          </a:xfrm>
          <a:prstGeom prst="rect">
            <a:avLst/>
          </a:prstGeom>
        </p:spPr>
      </p:pic>
      <p:pic>
        <p:nvPicPr>
          <p:cNvPr id="5" name="Picture 4" descr="Lagom no background.png">
            <a:extLst>
              <a:ext uri="{FF2B5EF4-FFF2-40B4-BE49-F238E27FC236}">
                <a16:creationId xmlns:a16="http://schemas.microsoft.com/office/drawing/2014/main" id="{8FC173B9-C146-040A-5B22-3EA6702666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14" r="-3" b="2908"/>
          <a:stretch>
            <a:fillRect/>
          </a:stretch>
        </p:blipFill>
        <p:spPr>
          <a:xfrm>
            <a:off x="4595810" y="441658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dk1"/>
                </a:solidFill>
                <a:uFillTx/>
                <a:latin typeface="Calibri Light"/>
              </a:rPr>
              <a:t>Future events</a:t>
            </a: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 dirty="0">
                <a:solidFill>
                  <a:srgbClr val="000000"/>
                </a:solidFill>
                <a:uFillTx/>
                <a:latin typeface="Source Sans Pro"/>
              </a:rPr>
              <a:t>OARC 46 will be taking place in Edinburgh, Scotland</a:t>
            </a:r>
            <a:br>
              <a:rPr lang="en-US" sz="2800" b="0" u="none" strike="noStrike" dirty="0">
                <a:solidFill>
                  <a:srgbClr val="000000"/>
                </a:solidFill>
                <a:uFillTx/>
                <a:latin typeface="Source Sans Pro"/>
              </a:rPr>
            </a:br>
            <a:r>
              <a:rPr lang="en-US" sz="2800" b="0" u="none" strike="noStrike" dirty="0">
                <a:solidFill>
                  <a:srgbClr val="000000"/>
                </a:solidFill>
                <a:uFillTx/>
                <a:latin typeface="Source Sans Pro"/>
              </a:rPr>
              <a:t>May 17 &amp; 18, 2026, prior to RIPE 94</a:t>
            </a:r>
          </a:p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  <a:latin typeface="Source Sans Pro"/>
              </a:rPr>
              <a:t>We plan to announce OARC 47 in the coming weeks.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551265" y="3924276"/>
            <a:ext cx="4799880" cy="161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u="none" strike="noStrike" dirty="0">
                <a:solidFill>
                  <a:srgbClr val="5C5FCD"/>
                </a:solidFill>
                <a:uFillTx/>
                <a:latin typeface="Calibri"/>
              </a:rPr>
              <a:t>See you soon!</a:t>
            </a:r>
            <a:endParaRPr lang="en-US" sz="6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" name="Picture 1" descr="Lagom no background.png">
            <a:extLst>
              <a:ext uri="{FF2B5EF4-FFF2-40B4-BE49-F238E27FC236}">
                <a16:creationId xmlns:a16="http://schemas.microsoft.com/office/drawing/2014/main" id="{EFF8221F-F115-0E6D-5FAF-2455E54C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14" r="-3" b="2908"/>
          <a:stretch>
            <a:fillRect/>
          </a:stretch>
        </p:blipFill>
        <p:spPr>
          <a:xfrm>
            <a:off x="8351145" y="1825560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B089AC-F8EE-6363-7406-9FEE20C67D98}"/>
              </a:ext>
            </a:extLst>
          </p:cNvPr>
          <p:cNvSpPr/>
          <p:nvPr/>
        </p:nvSpPr>
        <p:spPr>
          <a:xfrm>
            <a:off x="2403050" y="5837994"/>
            <a:ext cx="697081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84"/>
          <p:cNvSpPr/>
          <p:nvPr/>
        </p:nvSpPr>
        <p:spPr>
          <a:xfrm>
            <a:off x="3651312" y="2470776"/>
            <a:ext cx="5860080" cy="62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u="none" strike="noStrike" dirty="0">
                <a:solidFill>
                  <a:srgbClr val="221E80"/>
                </a:solidFill>
                <a:uFillTx/>
                <a:latin typeface="Helvetica-Bold"/>
              </a:rPr>
              <a:t>2025 Workshops Patron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Sponsors and Patrons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9" name="Picture 85"/>
          <p:cNvPicPr/>
          <p:nvPr/>
        </p:nvPicPr>
        <p:blipFill>
          <a:blip r:embed="rId2"/>
          <a:stretch/>
        </p:blipFill>
        <p:spPr>
          <a:xfrm>
            <a:off x="3879825" y="1061345"/>
            <a:ext cx="4017266" cy="1631282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86"/>
          <p:cNvSpPr/>
          <p:nvPr/>
        </p:nvSpPr>
        <p:spPr>
          <a:xfrm>
            <a:off x="4145577" y="5875752"/>
            <a:ext cx="4356667" cy="7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u="none" strike="noStrike" dirty="0">
                <a:solidFill>
                  <a:srgbClr val="221E80"/>
                </a:solidFill>
                <a:uFillTx/>
                <a:latin typeface="Helvetica-Bold"/>
                <a:ea typeface="Helvetica-Bold"/>
              </a:rPr>
              <a:t>Deluxe Sponsors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Picture 87"/>
          <p:cNvPicPr/>
          <p:nvPr/>
        </p:nvPicPr>
        <p:blipFill>
          <a:blip r:embed="rId3"/>
          <a:stretch/>
        </p:blipFill>
        <p:spPr>
          <a:xfrm>
            <a:off x="8502244" y="4079298"/>
            <a:ext cx="3219438" cy="1290886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Netnod Logo">
            <a:extLst>
              <a:ext uri="{FF2B5EF4-FFF2-40B4-BE49-F238E27FC236}">
                <a16:creationId xmlns:a16="http://schemas.microsoft.com/office/drawing/2014/main" id="{F584BBFA-D073-D830-99F9-B21145DF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1" y="3689374"/>
            <a:ext cx="1833798" cy="19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B74AC9-BBCB-5560-F538-39887B0C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22" y="4079298"/>
            <a:ext cx="4043635" cy="11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2CF7-02DE-ABC9-E150-D497F3B7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9223-4EBF-0D67-3860-39A80BEC8F4E}"/>
              </a:ext>
            </a:extLst>
          </p:cNvPr>
          <p:cNvSpPr/>
          <p:nvPr/>
        </p:nvSpPr>
        <p:spPr>
          <a:xfrm>
            <a:off x="2695699" y="5854535"/>
            <a:ext cx="697081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laceHolder 1">
            <a:extLst>
              <a:ext uri="{FF2B5EF4-FFF2-40B4-BE49-F238E27FC236}">
                <a16:creationId xmlns:a16="http://schemas.microsoft.com/office/drawing/2014/main" id="{7349761D-F0F1-CFD6-3393-AC769B1F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Sponsors and Patrons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0" name="Rectangle 86">
            <a:extLst>
              <a:ext uri="{FF2B5EF4-FFF2-40B4-BE49-F238E27FC236}">
                <a16:creationId xmlns:a16="http://schemas.microsoft.com/office/drawing/2014/main" id="{00EF711D-1166-E3BB-BC18-FC9162C1800F}"/>
              </a:ext>
            </a:extLst>
          </p:cNvPr>
          <p:cNvSpPr/>
          <p:nvPr/>
        </p:nvSpPr>
        <p:spPr>
          <a:xfrm>
            <a:off x="1266701" y="4472769"/>
            <a:ext cx="5558844" cy="7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dirty="0">
                <a:solidFill>
                  <a:srgbClr val="221E80"/>
                </a:solidFill>
                <a:latin typeface="Helvetica-Bold"/>
              </a:rPr>
              <a:t>Special thanks to our OARC 45 Hosting Partner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6" name="Picture 2" descr="Netnod Logo">
            <a:extLst>
              <a:ext uri="{FF2B5EF4-FFF2-40B4-BE49-F238E27FC236}">
                <a16:creationId xmlns:a16="http://schemas.microsoft.com/office/drawing/2014/main" id="{1E9881D9-69CC-4290-A35B-6CC38937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5" y="3864218"/>
            <a:ext cx="2248395" cy="23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me - Nominet">
            <a:extLst>
              <a:ext uri="{FF2B5EF4-FFF2-40B4-BE49-F238E27FC236}">
                <a16:creationId xmlns:a16="http://schemas.microsoft.com/office/drawing/2014/main" id="{BF3CAC82-96C4-701A-1F1B-51038B39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5" y="1632471"/>
            <a:ext cx="1629686" cy="16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4">
            <a:extLst>
              <a:ext uri="{FF2B5EF4-FFF2-40B4-BE49-F238E27FC236}">
                <a16:creationId xmlns:a16="http://schemas.microsoft.com/office/drawing/2014/main" id="{4417D154-0559-B519-658E-212EC82BDF8C}"/>
              </a:ext>
            </a:extLst>
          </p:cNvPr>
          <p:cNvSpPr/>
          <p:nvPr/>
        </p:nvSpPr>
        <p:spPr>
          <a:xfrm>
            <a:off x="1457892" y="2131208"/>
            <a:ext cx="5860080" cy="62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dirty="0">
                <a:solidFill>
                  <a:srgbClr val="221E80"/>
                </a:solidFill>
                <a:latin typeface="Helvetica-Bold"/>
              </a:rPr>
              <a:t>OARC 45 Drinks Sponsor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61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This was the first DNS Week…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It won’t be the last </a:t>
            </a: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  <a:sym typeface="Wingdings" pitchFamily="2" charset="2"/>
              </a:rPr>
              <a:t></a:t>
            </a:r>
            <a:endParaRPr lang="en-US" sz="2800" dirty="0">
              <a:solidFill>
                <a:srgbClr val="000000"/>
              </a:solidFill>
              <a:latin typeface="Arial"/>
              <a:sym typeface="Wingdings" pitchFamily="2" charset="2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 dirty="0">
                <a:solidFill>
                  <a:srgbClr val="000000"/>
                </a:solidFill>
                <a:uFillTx/>
                <a:latin typeface="Arial"/>
                <a:sym typeface="Wingdings" pitchFamily="2" charset="2"/>
              </a:rPr>
              <a:t>Thanks to</a:t>
            </a:r>
            <a:endParaRPr lang="en-US" sz="2800" dirty="0">
              <a:solidFill>
                <a:srgbClr val="000000"/>
              </a:solidFill>
              <a:latin typeface="Arial"/>
              <a:sym typeface="Wingdings" pitchFamily="2" charset="2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sym typeface="Wingdings" pitchFamily="2" charset="2"/>
            </a:endParaRPr>
          </a:p>
        </p:txBody>
      </p:sp>
      <p:pic>
        <p:nvPicPr>
          <p:cNvPr id="2050" name="Picture 2" descr="GitHub - CENTRprojects/awesome-dns: A curated list of Domain Name System  (DNS) related tools">
            <a:extLst>
              <a:ext uri="{FF2B5EF4-FFF2-40B4-BE49-F238E27FC236}">
                <a16:creationId xmlns:a16="http://schemas.microsoft.com/office/drawing/2014/main" id="{9EA4B345-060C-F7E3-4485-7B667F9A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74" y="3642191"/>
            <a:ext cx="1521968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ormation for press | Netnod">
            <a:extLst>
              <a:ext uri="{FF2B5EF4-FFF2-40B4-BE49-F238E27FC236}">
                <a16:creationId xmlns:a16="http://schemas.microsoft.com/office/drawing/2014/main" id="{601C7187-9DFA-562C-139E-7FE8A79A2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58" y="3642191"/>
            <a:ext cx="1367638" cy="14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typ Internetstiftelsen positive - Internetstiftelsen">
            <a:extLst>
              <a:ext uri="{FF2B5EF4-FFF2-40B4-BE49-F238E27FC236}">
                <a16:creationId xmlns:a16="http://schemas.microsoft.com/office/drawing/2014/main" id="{32DBC597-6129-7950-EE23-22843079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01" y="4000140"/>
            <a:ext cx="2592597" cy="7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540CE650-C85C-47C7-4A0B-823819E6C969}"/>
              </a:ext>
            </a:extLst>
          </p:cNvPr>
          <p:cNvSpPr txBox="1">
            <a:spLocks/>
          </p:cNvSpPr>
          <p:nvPr/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US" b="1" dirty="0">
                <a:solidFill>
                  <a:schemeClr val="dk1"/>
                </a:solidFill>
                <a:latin typeface="Calibri Light"/>
              </a:rPr>
              <a:t>DNS Week!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14699-6F4A-49B9-3260-9B93E1C69C32}"/>
              </a:ext>
            </a:extLst>
          </p:cNvPr>
          <p:cNvSpPr txBox="1"/>
          <p:nvPr/>
        </p:nvSpPr>
        <p:spPr>
          <a:xfrm>
            <a:off x="7555691" y="4141565"/>
            <a:ext cx="3985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sym typeface="Wingdings" pitchFamily="2" charset="2"/>
              </a:rPr>
              <a:t>for  making it possible!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21B7-67F2-48AF-AC59-923DC477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2">
            <a:extLst>
              <a:ext uri="{FF2B5EF4-FFF2-40B4-BE49-F238E27FC236}">
                <a16:creationId xmlns:a16="http://schemas.microsoft.com/office/drawing/2014/main" id="{FC2397AC-F954-D6FD-CB86-1DC2D144BCF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sym typeface="Wingdings" pitchFamily="2" charset="2"/>
              </a:rPr>
              <a:t>One more day to go – we hope you signed up!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sym typeface="Wingdings" pitchFamily="2" charset="2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sym typeface="Wingdings" pitchFamily="2" charset="2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sym typeface="Wingdings" pitchFamily="2" charset="2"/>
            </a:endParaRPr>
          </a:p>
          <a:p>
            <a:pPr algn="ctr"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</a:pPr>
            <a:br>
              <a:rPr lang="en-US" sz="2800" dirty="0">
                <a:solidFill>
                  <a:srgbClr val="000000"/>
                </a:solidFill>
                <a:latin typeface="Arial"/>
                <a:sym typeface="Wingdings" pitchFamily="2" charset="2"/>
                <a:hlinkClick r:id="rId2"/>
              </a:rPr>
            </a:br>
            <a:br>
              <a:rPr lang="en-US" sz="2800" dirty="0">
                <a:solidFill>
                  <a:srgbClr val="000000"/>
                </a:solidFill>
                <a:latin typeface="Arial"/>
                <a:sym typeface="Wingdings" pitchFamily="2" charset="2"/>
                <a:hlinkClick r:id="rId2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  <a:sym typeface="Wingdings" pitchFamily="2" charset="2"/>
                <a:hlinkClick r:id="rId2"/>
              </a:rPr>
              <a:t>https://www.netnod.se/netnod-tech-meeting-2025</a:t>
            </a:r>
            <a:endParaRPr lang="en-US" sz="2800" dirty="0">
              <a:solidFill>
                <a:srgbClr val="000000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D42ADB7-C678-12BA-2B84-E4B9DE4B0D28}"/>
              </a:ext>
            </a:extLst>
          </p:cNvPr>
          <p:cNvSpPr txBox="1">
            <a:spLocks/>
          </p:cNvSpPr>
          <p:nvPr/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US" b="1" dirty="0">
                <a:solidFill>
                  <a:schemeClr val="dk1"/>
                </a:solidFill>
                <a:latin typeface="Calibri Light"/>
              </a:rPr>
              <a:t>DNS Week!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905AB-1C4B-DEC2-A5FD-176D4873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00" y="2381971"/>
            <a:ext cx="7772400" cy="2532969"/>
          </a:xfrm>
          <a:prstGeom prst="rect">
            <a:avLst/>
          </a:prstGeom>
        </p:spPr>
      </p:pic>
      <p:pic>
        <p:nvPicPr>
          <p:cNvPr id="2052" name="Picture 4" descr="Information for press | Netnod">
            <a:extLst>
              <a:ext uri="{FF2B5EF4-FFF2-40B4-BE49-F238E27FC236}">
                <a16:creationId xmlns:a16="http://schemas.microsoft.com/office/drawing/2014/main" id="{28DBF5DB-28DC-93BF-4494-26EE2B3B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62" y="2381971"/>
            <a:ext cx="1367638" cy="14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1E9E-56D0-EF56-3AE1-8DD4C310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9074AC72-C03B-E338-6289-36DCAC13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Special thanks</a:t>
            </a:r>
            <a:endParaRPr lang="en-US" sz="4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A6112017-E7B2-CE7A-1571-F256A7DE14B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OARC Team for making things run smoothly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OARC's Program Committee for putting together a great set of talks, shepherding the speakers through the process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The Speakers, for bringing this content to OARC - without them, we'd have no workshop!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And, of course, thanks to all participants for showing up - in person, and remotely!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43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dk1"/>
                </a:solidFill>
                <a:uFillTx/>
                <a:latin typeface="Calibri Light"/>
              </a:rPr>
              <a:t>Don’t forget!</a:t>
            </a: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52864" y="155670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Workshop evaluation survey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tabLst>
                <a:tab pos="0" algn="l"/>
              </a:tabLst>
            </a:pPr>
            <a:r>
              <a:rPr lang="en-US" sz="2800" u="sng" dirty="0">
                <a:solidFill>
                  <a:schemeClr val="dk1"/>
                </a:solidFill>
                <a:latin typeface="Calibri"/>
                <a:hlinkClick r:id="rId2"/>
              </a:rPr>
              <a:t>https://www.surveyhero.com/c/OARC45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Sign up to our </a:t>
            </a:r>
            <a:r>
              <a:rPr lang="en-US" sz="2800" b="0" u="none" strike="noStrike" dirty="0" err="1">
                <a:solidFill>
                  <a:schemeClr val="dk1"/>
                </a:solidFill>
                <a:uFillTx/>
                <a:latin typeface="Calibri"/>
              </a:rPr>
              <a:t>Mattermost</a:t>
            </a:r>
            <a:r>
              <a:rPr lang="en-US" sz="2800" b="0" u="none" strike="noStrike" dirty="0">
                <a:solidFill>
                  <a:schemeClr val="dk1"/>
                </a:solidFill>
                <a:uFillTx/>
                <a:latin typeface="Calibri"/>
              </a:rPr>
              <a:t> platform if you haven’t already done so</a:t>
            </a:r>
            <a:r>
              <a:rPr lang="en-US" sz="2800" b="0" u="none" strike="noStrike" dirty="0">
                <a:solidFill>
                  <a:srgbClr val="000000"/>
                </a:solidFill>
                <a:uFillTx/>
                <a:latin typeface="Arial"/>
              </a:rPr>
              <a:t>: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tabLst>
                <a:tab pos="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			    </a:t>
            </a:r>
            <a:r>
              <a:rPr lang="en-US" sz="2800" b="0" i="1" u="sng" strike="noStrike" dirty="0">
                <a:solidFill>
                  <a:srgbClr val="0563C1"/>
                </a:solidFill>
                <a:uFillTx/>
                <a:latin typeface="Calibri"/>
                <a:hlinkClick r:id="rId3"/>
              </a:rPr>
              <a:t>https://chat.dns-oarc.net/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6" name="Picture 2" descr="OARC 45 Participant Survey QR Code">
            <a:extLst>
              <a:ext uri="{FF2B5EF4-FFF2-40B4-BE49-F238E27FC236}">
                <a16:creationId xmlns:a16="http://schemas.microsoft.com/office/drawing/2014/main" id="{DBF07A84-AE60-245E-B6A3-66C3C682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36" y="95214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dk1"/>
                </a:solidFill>
                <a:uFillTx/>
                <a:latin typeface="Calibri Light"/>
              </a:rPr>
              <a:t>Don’t forget!</a:t>
            </a: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8" name="Picture 1" descr="A stuffed animal of a mammoth&#10;&#10;Description automatically generated"/>
          <p:cNvPicPr/>
          <p:nvPr/>
        </p:nvPicPr>
        <p:blipFill>
          <a:blip r:embed="rId2"/>
          <a:stretch/>
        </p:blipFill>
        <p:spPr>
          <a:xfrm>
            <a:off x="6436440" y="1596240"/>
            <a:ext cx="5151960" cy="2899800"/>
          </a:xfrm>
          <a:prstGeom prst="rect">
            <a:avLst/>
          </a:prstGeom>
          <a:ln w="0">
            <a:noFill/>
          </a:ln>
        </p:spPr>
      </p:pic>
      <p:sp>
        <p:nvSpPr>
          <p:cNvPr id="109" name="TextBox 1"/>
          <p:cNvSpPr/>
          <p:nvPr/>
        </p:nvSpPr>
        <p:spPr>
          <a:xfrm>
            <a:off x="6402960" y="4552920"/>
            <a:ext cx="49485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uFillTx/>
                <a:latin typeface="Calibri"/>
              </a:rPr>
              <a:t>OliPhaunt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Content Placeholder 1"/>
          <p:cNvSpPr/>
          <p:nvPr/>
        </p:nvSpPr>
        <p:spPr>
          <a:xfrm>
            <a:off x="838080" y="1825560"/>
            <a:ext cx="6137280" cy="43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2E3193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i="1" u="none" strike="noStrike">
                <a:solidFill>
                  <a:srgbClr val="2E3193"/>
                </a:solidFill>
                <a:uFillTx/>
                <a:latin typeface="Calibri"/>
              </a:rPr>
              <a:t>https://mastodns.net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Follow</a:t>
            </a:r>
            <a:r>
              <a:rPr lang="en-US" sz="2800" b="1" i="1" u="none" strike="noStrike">
                <a:solidFill>
                  <a:srgbClr val="2E3193"/>
                </a:solidFill>
                <a:uFillTx/>
                <a:latin typeface="Calibri"/>
              </a:rPr>
              <a:t> </a:t>
            </a:r>
            <a:r>
              <a:rPr lang="en-US" sz="2800" b="0" i="1" u="none" strike="noStrike">
                <a:solidFill>
                  <a:srgbClr val="2E3193"/>
                </a:solidFill>
                <a:uFillTx/>
                <a:latin typeface="Calibri"/>
              </a:rPr>
              <a:t>@dnsoarc@mastodns.net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Follow </a:t>
            </a:r>
            <a:r>
              <a:rPr lang="en-US" sz="2800" b="0" i="1" u="none" strike="noStrike">
                <a:solidFill>
                  <a:srgbClr val="2E3193"/>
                </a:solidFill>
                <a:uFillTx/>
                <a:latin typeface="Calibri"/>
              </a:rPr>
              <a:t>@oliphaunt@mastodns.net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dk1"/>
                </a:solidFill>
                <a:uFillTx/>
                <a:latin typeface="Calibri Light"/>
              </a:rPr>
              <a:t>Supporting OARC</a:t>
            </a: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uFillTx/>
                <a:latin typeface="Source Sans Pro"/>
                <a:ea typeface="Arial"/>
              </a:rPr>
              <a:t>Please consider supporting an OARC workshop via Sponsorship, Patronage, or a donation: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pos="0" algn="l"/>
              </a:tabLst>
            </a:pPr>
            <a:r>
              <a:rPr lang="en-GB" sz="2800" b="0" u="none" strike="noStrike">
                <a:solidFill>
                  <a:srgbClr val="0563C1"/>
                </a:solidFill>
                <a:uFillTx/>
                <a:latin typeface="Source Sans Pro"/>
                <a:ea typeface="Arial"/>
                <a:hlinkClick r:id="rId2"/>
              </a:rPr>
              <a:t>https://www.dns-oarc.net/workshop/patronage-sponsorship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Or even better - become a member! Come talk to us.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8000" indent="0" algn="ctr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8000" indent="0" defTabSz="9144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pos="0" algn="l"/>
              </a:tabLst>
            </a:pP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4638</TotalTime>
  <Words>283</Words>
  <Application>Microsoft Macintosh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Helvetica-Bold</vt:lpstr>
      <vt:lpstr>Source Sans Pro</vt:lpstr>
      <vt:lpstr>Symbol</vt:lpstr>
      <vt:lpstr>Times New Roman</vt:lpstr>
      <vt:lpstr>Wingdings</vt:lpstr>
      <vt:lpstr>Default</vt:lpstr>
      <vt:lpstr>PowerPoint Presentation</vt:lpstr>
      <vt:lpstr>Sponsors and Patrons</vt:lpstr>
      <vt:lpstr>Sponsors and Patrons</vt:lpstr>
      <vt:lpstr>PowerPoint Presentation</vt:lpstr>
      <vt:lpstr>PowerPoint Presentation</vt:lpstr>
      <vt:lpstr>Special thanks</vt:lpstr>
      <vt:lpstr>Don’t forget!</vt:lpstr>
      <vt:lpstr>Don’t forget!</vt:lpstr>
      <vt:lpstr>Supporting OARC</vt:lpstr>
      <vt:lpstr>Future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Rebecca Petro</dc:creator>
  <dc:description/>
  <cp:lastModifiedBy>Phil Regnauld</cp:lastModifiedBy>
  <cp:revision>74</cp:revision>
  <cp:lastPrinted>2025-02-06T07:55:40Z</cp:lastPrinted>
  <dcterms:created xsi:type="dcterms:W3CDTF">2023-08-14T15:37:31Z</dcterms:created>
  <dcterms:modified xsi:type="dcterms:W3CDTF">2025-10-08T10:38:25Z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PresentationFormat">
    <vt:lpwstr>Widescreen</vt:lpwstr>
  </property>
  <property fmtid="{D5CDD505-2E9C-101B-9397-08002B2CF9AE}" pid="4" name="Slides">
    <vt:i4>22</vt:i4>
  </property>
</Properties>
</file>