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261" r:id="rId5"/>
    <p:sldId id="272" r:id="rId6"/>
    <p:sldId id="280" r:id="rId7"/>
    <p:sldId id="281" r:id="rId8"/>
    <p:sldId id="282" r:id="rId9"/>
    <p:sldId id="283" r:id="rId10"/>
    <p:sldId id="284" r:id="rId11"/>
    <p:sldId id="285" r:id="rId12"/>
    <p:sldId id="268" r:id="rId13"/>
    <p:sldId id="286" r:id="rId14"/>
    <p:sldId id="287" r:id="rId15"/>
    <p:sldId id="288" r:id="rId16"/>
    <p:sldId id="289" r:id="rId17"/>
    <p:sldId id="273" r:id="rId18"/>
    <p:sldId id="274" r:id="rId19"/>
    <p:sldId id="275" r:id="rId20"/>
    <p:sldId id="276" r:id="rId21"/>
    <p:sldId id="290" r:id="rId22"/>
    <p:sldId id="279" r:id="rId23"/>
    <p:sldId id="277" r:id="rId24"/>
    <p:sldId id="291"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16">
          <p15:clr>
            <a:srgbClr val="A4A3A4"/>
          </p15:clr>
        </p15:guide>
        <p15:guide id="2" orient="horz" pos="2999">
          <p15:clr>
            <a:srgbClr val="A4A3A4"/>
          </p15:clr>
        </p15:guide>
        <p15:guide id="3" pos="2880">
          <p15:clr>
            <a:srgbClr val="A4A3A4"/>
          </p15:clr>
        </p15:guide>
        <p15:guide id="4" pos="297">
          <p15:clr>
            <a:srgbClr val="A4A3A4"/>
          </p15:clr>
        </p15:guide>
        <p15:guide id="5" pos="54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C46"/>
    <a:srgbClr val="9ED8DB"/>
    <a:srgbClr val="0061A3"/>
    <a:srgbClr val="D4D4D4"/>
    <a:srgbClr val="707070"/>
    <a:srgbClr val="99DDF5"/>
    <a:srgbClr val="FFFFFF"/>
    <a:srgbClr val="D9D9D9"/>
    <a:srgbClr val="0E273E"/>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55"/>
    <p:restoredTop sz="75479" autoAdjust="0"/>
  </p:normalViewPr>
  <p:slideViewPr>
    <p:cSldViewPr snapToGrid="0" snapToObjects="1">
      <p:cViewPr varScale="1">
        <p:scale>
          <a:sx n="126" d="100"/>
          <a:sy n="126" d="100"/>
        </p:scale>
        <p:origin x="2432" y="176"/>
      </p:cViewPr>
      <p:guideLst>
        <p:guide orient="horz" pos="516"/>
        <p:guide orient="horz" pos="2999"/>
        <p:guide pos="2880"/>
        <p:guide pos="297"/>
        <p:guide pos="5481"/>
      </p:guideLst>
    </p:cSldViewPr>
  </p:slideViewPr>
  <p:notesTextViewPr>
    <p:cViewPr>
      <p:scale>
        <a:sx n="1" d="1"/>
        <a:sy n="1" d="1"/>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2D5D8B-28EF-7948-92C6-DBCFB1FDB655}" type="datetimeFigureOut">
              <a:rPr lang="en-US" smtClean="0"/>
              <a:t>10/1/25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74E268-7E5A-5F44-B383-E7231468BAC3}" type="slidenum">
              <a:rPr lang="en-US" smtClean="0"/>
              <a:t>‹#›</a:t>
            </a:fld>
            <a:endParaRPr lang="en-US"/>
          </a:p>
        </p:txBody>
      </p:sp>
    </p:spTree>
    <p:extLst>
      <p:ext uri="{BB962C8B-B14F-4D97-AF65-F5344CB8AC3E}">
        <p14:creationId xmlns:p14="http://schemas.microsoft.com/office/powerpoint/2010/main" val="2739793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EE4639-7281-4FF4-81B7-10FBC2685C5A}" type="datetimeFigureOut">
              <a:rPr lang="en-US" smtClean="0"/>
              <a:t>10/1/25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0DCDC1-0459-4649-9404-C11007ADD734}" type="slidenum">
              <a:rPr lang="en-US" smtClean="0"/>
              <a:t>‹#›</a:t>
            </a:fld>
            <a:endParaRPr lang="en-US"/>
          </a:p>
        </p:txBody>
      </p:sp>
    </p:spTree>
    <p:extLst>
      <p:ext uri="{BB962C8B-B14F-4D97-AF65-F5344CB8AC3E}">
        <p14:creationId xmlns:p14="http://schemas.microsoft.com/office/powerpoint/2010/main" val="2279005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402B2F66-51D2-A345-8D99-EB667A9E3CA9}"/>
            </a:ext>
          </a:extLst>
        </p:cNvPr>
        <p:cNvGrpSpPr/>
        <p:nvPr/>
      </p:nvGrpSpPr>
      <p:grpSpPr>
        <a:xfrm>
          <a:off x="0" y="0"/>
          <a:ext cx="0" cy="0"/>
          <a:chOff x="0" y="0"/>
          <a:chExt cx="0" cy="0"/>
        </a:xfrm>
      </p:grpSpPr>
      <p:sp>
        <p:nvSpPr>
          <p:cNvPr id="69" name="Google Shape;69;p3:notes">
            <a:extLst>
              <a:ext uri="{FF2B5EF4-FFF2-40B4-BE49-F238E27FC236}">
                <a16:creationId xmlns:a16="http://schemas.microsoft.com/office/drawing/2014/main" id="{DAD81EFA-DDFA-4961-2E63-BECB3B79222D}"/>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 name="Google Shape;70;p3:notes">
            <a:extLst>
              <a:ext uri="{FF2B5EF4-FFF2-40B4-BE49-F238E27FC236}">
                <a16:creationId xmlns:a16="http://schemas.microsoft.com/office/drawing/2014/main" id="{FDADD6E4-59E2-9F5D-332E-45AFF8638A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8378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07BC225E-4D86-8C82-958E-FC2C0B1EA4CE}"/>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E6D2AE2F-E6EF-74C8-432B-EFB0DC7DDD2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2:notes">
            <a:extLst>
              <a:ext uri="{FF2B5EF4-FFF2-40B4-BE49-F238E27FC236}">
                <a16:creationId xmlns:a16="http://schemas.microsoft.com/office/drawing/2014/main" id="{D8CF9ABB-C57F-1140-FFB5-995155E133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0274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AE4E80F3-5E94-F696-0874-2E676B167CC7}"/>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7D3B51BE-3676-C486-DC22-CF4F4D59FCA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2:notes">
            <a:extLst>
              <a:ext uri="{FF2B5EF4-FFF2-40B4-BE49-F238E27FC236}">
                <a16:creationId xmlns:a16="http://schemas.microsoft.com/office/drawing/2014/main" id="{05AC5669-ADD5-6011-DE63-DCEEB58222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5081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6B66852A-7AB2-0932-EDE9-21F8EB75426C}"/>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89421ADA-7850-73E0-E8CC-14F74BF4467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2:notes">
            <a:extLst>
              <a:ext uri="{FF2B5EF4-FFF2-40B4-BE49-F238E27FC236}">
                <a16:creationId xmlns:a16="http://schemas.microsoft.com/office/drawing/2014/main" id="{57303467-23EC-0E19-8B75-F3A97348F6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8996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05D4F612-42C6-B013-FA33-337E69A55443}"/>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9A23689F-975A-9C86-E761-1BF40DFC2E4A}"/>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2:notes">
            <a:extLst>
              <a:ext uri="{FF2B5EF4-FFF2-40B4-BE49-F238E27FC236}">
                <a16:creationId xmlns:a16="http://schemas.microsoft.com/office/drawing/2014/main" id="{FD96BA57-CA3A-A125-13D2-21FEFD26FB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9037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6DCD3981-53C9-D782-953A-C0462485DE2B}"/>
            </a:ext>
          </a:extLst>
        </p:cNvPr>
        <p:cNvGrpSpPr/>
        <p:nvPr/>
      </p:nvGrpSpPr>
      <p:grpSpPr>
        <a:xfrm>
          <a:off x="0" y="0"/>
          <a:ext cx="0" cy="0"/>
          <a:chOff x="0" y="0"/>
          <a:chExt cx="0" cy="0"/>
        </a:xfrm>
      </p:grpSpPr>
      <p:sp>
        <p:nvSpPr>
          <p:cNvPr id="69" name="Google Shape;69;p3:notes">
            <a:extLst>
              <a:ext uri="{FF2B5EF4-FFF2-40B4-BE49-F238E27FC236}">
                <a16:creationId xmlns:a16="http://schemas.microsoft.com/office/drawing/2014/main" id="{4857EA30-701E-C85F-8A1C-524DF96DFA4F}"/>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 name="Google Shape;70;p3:notes">
            <a:extLst>
              <a:ext uri="{FF2B5EF4-FFF2-40B4-BE49-F238E27FC236}">
                <a16:creationId xmlns:a16="http://schemas.microsoft.com/office/drawing/2014/main" id="{B1172F30-8C24-FEBD-3692-A3D7095BBA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3606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C971C01F-896A-1929-5844-BF5488C9C833}"/>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F658153E-91C1-CC6A-29EB-77D3D147C1E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63" name="Google Shape;63;p2:notes">
            <a:extLst>
              <a:ext uri="{FF2B5EF4-FFF2-40B4-BE49-F238E27FC236}">
                <a16:creationId xmlns:a16="http://schemas.microsoft.com/office/drawing/2014/main" id="{6C1B5150-308F-F015-9E05-3B571D246B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9163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5CFD83C2-D3EC-911B-4B5A-BD8A59887714}"/>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9C2823AF-C79E-E8A7-2957-2DD8EF2ADE9F}"/>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Tx/>
              <a:buChar char="-"/>
            </a:pPr>
            <a:endParaRPr lang="en-US" dirty="0"/>
          </a:p>
        </p:txBody>
      </p:sp>
      <p:sp>
        <p:nvSpPr>
          <p:cNvPr id="63" name="Google Shape;63;p2:notes">
            <a:extLst>
              <a:ext uri="{FF2B5EF4-FFF2-40B4-BE49-F238E27FC236}">
                <a16:creationId xmlns:a16="http://schemas.microsoft.com/office/drawing/2014/main" id="{135C359E-FB6D-8B24-ABF9-9313001EFC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2998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8B8C4FBF-1EEE-4B2A-CBDF-3E151D3E8B1C}"/>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A5CC9463-4F4F-385B-091A-91B34C34846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2:notes">
            <a:extLst>
              <a:ext uri="{FF2B5EF4-FFF2-40B4-BE49-F238E27FC236}">
                <a16:creationId xmlns:a16="http://schemas.microsoft.com/office/drawing/2014/main" id="{36995020-E12F-EE43-09B6-DFB8D462B2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7315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DCDC1-0459-4649-9404-C11007ADD734}" type="slidenum">
              <a:rPr lang="en-US" smtClean="0"/>
              <a:t>20</a:t>
            </a:fld>
            <a:endParaRPr lang="en-US"/>
          </a:p>
        </p:txBody>
      </p:sp>
    </p:spTree>
    <p:extLst>
      <p:ext uri="{BB962C8B-B14F-4D97-AF65-F5344CB8AC3E}">
        <p14:creationId xmlns:p14="http://schemas.microsoft.com/office/powerpoint/2010/main" val="19014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0160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17920FB9-394A-EAB1-401D-08C2BBB83EC8}"/>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B6FEFC80-6DE0-2707-2D2A-5525E68556F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2:notes">
            <a:extLst>
              <a:ext uri="{FF2B5EF4-FFF2-40B4-BE49-F238E27FC236}">
                <a16:creationId xmlns:a16="http://schemas.microsoft.com/office/drawing/2014/main" id="{89D5A5CD-0058-8A75-C659-323F5E0D31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4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0822E93B-1E5F-05C2-B2F8-CE4E2D67E84A}"/>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CF73B4C9-C0F3-4D26-F93E-84A8564F3084}"/>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63" name="Google Shape;63;p2:notes">
            <a:extLst>
              <a:ext uri="{FF2B5EF4-FFF2-40B4-BE49-F238E27FC236}">
                <a16:creationId xmlns:a16="http://schemas.microsoft.com/office/drawing/2014/main" id="{9282A47E-A824-BB85-05A8-AEA17A20FE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6616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ED862166-741F-5FFE-B6F7-CF24C80C43BB}"/>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B5F8E606-645D-19BA-8EE6-2EC6D9994AB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63" name="Google Shape;63;p2:notes">
            <a:extLst>
              <a:ext uri="{FF2B5EF4-FFF2-40B4-BE49-F238E27FC236}">
                <a16:creationId xmlns:a16="http://schemas.microsoft.com/office/drawing/2014/main" id="{C65498EA-D90D-3FB2-DEA8-61399C3628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0037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F9E88449-3942-F30A-70EE-1CE8D674EAC2}"/>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439CC113-D5F7-7EA6-49AE-E141BC136DC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63" name="Google Shape;63;p2:notes">
            <a:extLst>
              <a:ext uri="{FF2B5EF4-FFF2-40B4-BE49-F238E27FC236}">
                <a16:creationId xmlns:a16="http://schemas.microsoft.com/office/drawing/2014/main" id="{023965BE-E9F7-C0E9-D0AC-116E765D4D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0276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6D04CB94-A33C-1D99-B14B-ED73A3EA03EA}"/>
            </a:ext>
          </a:extLst>
        </p:cNvPr>
        <p:cNvGrpSpPr/>
        <p:nvPr/>
      </p:nvGrpSpPr>
      <p:grpSpPr>
        <a:xfrm>
          <a:off x="0" y="0"/>
          <a:ext cx="0" cy="0"/>
          <a:chOff x="0" y="0"/>
          <a:chExt cx="0" cy="0"/>
        </a:xfrm>
      </p:grpSpPr>
      <p:sp>
        <p:nvSpPr>
          <p:cNvPr id="62" name="Google Shape;62;p2:notes">
            <a:extLst>
              <a:ext uri="{FF2B5EF4-FFF2-40B4-BE49-F238E27FC236}">
                <a16:creationId xmlns:a16="http://schemas.microsoft.com/office/drawing/2014/main" id="{1CA8B194-5110-335E-24D6-1543EFCFF9F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2:notes">
            <a:extLst>
              <a:ext uri="{FF2B5EF4-FFF2-40B4-BE49-F238E27FC236}">
                <a16:creationId xmlns:a16="http://schemas.microsoft.com/office/drawing/2014/main" id="{AB56418D-2F85-4142-75FF-122EFF9B77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4822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625437"/>
            <a:ext cx="8229600" cy="750960"/>
          </a:xfrm>
        </p:spPr>
        <p:txBody>
          <a:bodyPr anchor="b">
            <a:noAutofit/>
          </a:bodyPr>
          <a:lstStyle>
            <a:lvl1pP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200" y="3392632"/>
            <a:ext cx="8229600" cy="1367486"/>
          </a:xfrm>
        </p:spPr>
        <p:txBody>
          <a:bodyPr>
            <a:noAutofit/>
          </a:bodyPr>
          <a:lstStyle>
            <a:lvl1pPr marL="0" indent="0" algn="l">
              <a:buNone/>
              <a:defRPr lang="en-US" sz="2400" b="0" i="0" kern="1200" dirty="0">
                <a:solidFill>
                  <a:schemeClr val="bg1"/>
                </a:solidFill>
                <a:latin typeface="Helvetica Neue" panose="02000503000000020004" pitchFamily="2"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5" name="Rectangle 14"/>
          <p:cNvSpPr/>
          <p:nvPr userDrawn="1"/>
        </p:nvSpPr>
        <p:spPr>
          <a:xfrm>
            <a:off x="0" y="5117919"/>
            <a:ext cx="9144000" cy="3429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Helvetica Neue" panose="02000503000000020004" pitchFamily="2" charset="0"/>
            </a:endParaRPr>
          </a:p>
        </p:txBody>
      </p:sp>
      <p:pic>
        <p:nvPicPr>
          <p:cNvPr id="6" name="Picture 5" descr="VRSN-ROCC-17yr (1 of 3) NEW LowRes.jpg"/>
          <p:cNvPicPr>
            <a:picLocks noChangeAspect="1"/>
          </p:cNvPicPr>
          <p:nvPr userDrawn="1"/>
        </p:nvPicPr>
        <p:blipFill rotWithShape="1">
          <a:blip r:embed="rId2">
            <a:extLst>
              <a:ext uri="{28A0092B-C50C-407E-A947-70E740481C1C}">
                <a14:useLocalDpi xmlns:a14="http://schemas.microsoft.com/office/drawing/2010/main" val="0"/>
              </a:ext>
            </a:extLst>
          </a:blip>
          <a:srcRect l="5000" t="28262" r="16528" b="38280"/>
          <a:stretch/>
        </p:blipFill>
        <p:spPr>
          <a:xfrm>
            <a:off x="0" y="0"/>
            <a:ext cx="9144000" cy="2602622"/>
          </a:xfrm>
          <a:prstGeom prst="rect">
            <a:avLst/>
          </a:prstGeom>
          <a:effectLst/>
        </p:spPr>
      </p:pic>
      <p:pic>
        <p:nvPicPr>
          <p:cNvPr id="4" name="Picture 3">
            <a:extLst>
              <a:ext uri="{FF2B5EF4-FFF2-40B4-BE49-F238E27FC236}">
                <a16:creationId xmlns:a16="http://schemas.microsoft.com/office/drawing/2014/main" id="{0DB0A37D-6923-4146-E306-202CD1427A51}"/>
              </a:ext>
            </a:extLst>
          </p:cNvPr>
          <p:cNvPicPr>
            <a:picLocks noChangeAspect="1"/>
          </p:cNvPicPr>
          <p:nvPr userDrawn="1"/>
        </p:nvPicPr>
        <p:blipFill rotWithShape="1">
          <a:blip r:embed="rId3"/>
          <a:srcRect l="7873" t="8441" r="8138" b="12002"/>
          <a:stretch/>
        </p:blipFill>
        <p:spPr>
          <a:xfrm>
            <a:off x="8058615" y="4071300"/>
            <a:ext cx="916052" cy="867718"/>
          </a:xfrm>
          <a:prstGeom prst="rect">
            <a:avLst/>
          </a:prstGeom>
        </p:spPr>
      </p:pic>
    </p:spTree>
    <p:extLst>
      <p:ext uri="{BB962C8B-B14F-4D97-AF65-F5344CB8AC3E}">
        <p14:creationId xmlns:p14="http://schemas.microsoft.com/office/powerpoint/2010/main" val="820181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T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625437"/>
            <a:ext cx="8229600" cy="750960"/>
          </a:xfrm>
        </p:spPr>
        <p:txBody>
          <a:bodyPr anchor="b">
            <a:noAutofit/>
          </a:bodyPr>
          <a:lstStyle>
            <a:lvl1pP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200" y="3392632"/>
            <a:ext cx="8229600" cy="1367486"/>
          </a:xfrm>
        </p:spPr>
        <p:txBody>
          <a:bodyPr>
            <a:noAutofit/>
          </a:bodyPr>
          <a:lstStyle>
            <a:lvl1pPr marL="0" indent="0" algn="l">
              <a:buNone/>
              <a:defRPr lang="en-US" sz="2400" b="0" i="0" kern="1200" dirty="0">
                <a:solidFill>
                  <a:schemeClr val="bg1"/>
                </a:solidFill>
                <a:latin typeface="Helvetica Neue" panose="02000503000000020004" pitchFamily="2"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5" name="Rectangle 14"/>
          <p:cNvSpPr/>
          <p:nvPr userDrawn="1"/>
        </p:nvSpPr>
        <p:spPr>
          <a:xfrm>
            <a:off x="0" y="5117919"/>
            <a:ext cx="9144000" cy="3429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Helvetica Neue" panose="02000503000000020004" pitchFamily="2" charset="0"/>
            </a:endParaRPr>
          </a:p>
        </p:txBody>
      </p:sp>
      <p:sp>
        <p:nvSpPr>
          <p:cNvPr id="7" name="Rectangle 6">
            <a:extLst>
              <a:ext uri="{FF2B5EF4-FFF2-40B4-BE49-F238E27FC236}">
                <a16:creationId xmlns:a16="http://schemas.microsoft.com/office/drawing/2014/main" id="{532510D9-D976-0E3D-398C-3F1CB9FCB6B8}"/>
              </a:ext>
            </a:extLst>
          </p:cNvPr>
          <p:cNvSpPr/>
          <p:nvPr userDrawn="1"/>
        </p:nvSpPr>
        <p:spPr>
          <a:xfrm>
            <a:off x="0" y="-12475"/>
            <a:ext cx="9144000" cy="2565797"/>
          </a:xfrm>
          <a:prstGeom prst="rect">
            <a:avLst/>
          </a:prstGeom>
          <a:gradFill flip="none" rotWithShape="1">
            <a:gsLst>
              <a:gs pos="0">
                <a:srgbClr val="DCDCDC">
                  <a:lumMod val="21620"/>
                  <a:lumOff val="78380"/>
                </a:srgbClr>
              </a:gs>
              <a:gs pos="100000">
                <a:srgbClr val="DCDCDC">
                  <a:lumMod val="25000"/>
                  <a:lumOff val="75000"/>
                </a:srgbClr>
              </a:gs>
              <a:gs pos="85000">
                <a:srgbClr val="FFFFFF"/>
              </a:gs>
              <a:gs pos="15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Helvetica Neue" panose="02000503000000020004" pitchFamily="2" charset="0"/>
            </a:endParaRPr>
          </a:p>
        </p:txBody>
      </p:sp>
      <p:pic>
        <p:nvPicPr>
          <p:cNvPr id="6" name="Picture 5">
            <a:extLst>
              <a:ext uri="{FF2B5EF4-FFF2-40B4-BE49-F238E27FC236}">
                <a16:creationId xmlns:a16="http://schemas.microsoft.com/office/drawing/2014/main" id="{83C55172-F483-8AE4-FA6A-21599D42D2E7}"/>
              </a:ext>
            </a:extLst>
          </p:cNvPr>
          <p:cNvPicPr>
            <a:picLocks noChangeAspect="1"/>
          </p:cNvPicPr>
          <p:nvPr userDrawn="1"/>
        </p:nvPicPr>
        <p:blipFill rotWithShape="1">
          <a:blip r:embed="rId2"/>
          <a:srcRect l="3514" t="8418" r="3400" b="10933"/>
          <a:stretch/>
        </p:blipFill>
        <p:spPr>
          <a:xfrm>
            <a:off x="186267" y="383382"/>
            <a:ext cx="8746066" cy="1884254"/>
          </a:xfrm>
          <a:prstGeom prst="rect">
            <a:avLst/>
          </a:prstGeom>
        </p:spPr>
      </p:pic>
    </p:spTree>
    <p:extLst>
      <p:ext uri="{BB962C8B-B14F-4D97-AF65-F5344CB8AC3E}">
        <p14:creationId xmlns:p14="http://schemas.microsoft.com/office/powerpoint/2010/main" val="207186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 Server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625437"/>
            <a:ext cx="8229600" cy="750960"/>
          </a:xfrm>
        </p:spPr>
        <p:txBody>
          <a:bodyPr anchor="b">
            <a:noAutofit/>
          </a:bodyPr>
          <a:lstStyle>
            <a:lvl1pP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200" y="3392632"/>
            <a:ext cx="8229600" cy="1367486"/>
          </a:xfrm>
        </p:spPr>
        <p:txBody>
          <a:bodyPr>
            <a:noAutofit/>
          </a:bodyPr>
          <a:lstStyle>
            <a:lvl1pPr marL="0" indent="0" algn="l">
              <a:buNone/>
              <a:defRPr lang="en-US" sz="2400" b="0" i="0" kern="1200" dirty="0">
                <a:solidFill>
                  <a:schemeClr val="bg1"/>
                </a:solidFill>
                <a:latin typeface="Helvetica Neue" panose="02000503000000020004" pitchFamily="2"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VRSN_PPT_Master2_FullSlide.jpg"/>
          <p:cNvPicPr>
            <a:picLocks noChangeAspect="1"/>
          </p:cNvPicPr>
          <p:nvPr userDrawn="1"/>
        </p:nvPicPr>
        <p:blipFill rotWithShape="1">
          <a:blip r:embed="rId2" cstate="screen">
            <a:extLst>
              <a:ext uri="{28A0092B-C50C-407E-A947-70E740481C1C}">
                <a14:useLocalDpi xmlns:a14="http://schemas.microsoft.com/office/drawing/2010/main"/>
              </a:ext>
            </a:extLst>
          </a:blip>
          <a:srcRect b="23902"/>
          <a:stretch/>
        </p:blipFill>
        <p:spPr>
          <a:xfrm>
            <a:off x="0" y="1"/>
            <a:ext cx="9144000" cy="2625436"/>
          </a:xfrm>
          <a:prstGeom prst="rect">
            <a:avLst/>
          </a:prstGeom>
          <a:effectLst/>
        </p:spPr>
      </p:pic>
      <p:sp>
        <p:nvSpPr>
          <p:cNvPr id="4" name="Rectangle 3">
            <a:extLst>
              <a:ext uri="{FF2B5EF4-FFF2-40B4-BE49-F238E27FC236}">
                <a16:creationId xmlns:a16="http://schemas.microsoft.com/office/drawing/2014/main" id="{1D9BA0B5-0D16-2A64-5ACB-D29FE95333F8}"/>
              </a:ext>
            </a:extLst>
          </p:cNvPr>
          <p:cNvSpPr/>
          <p:nvPr userDrawn="1"/>
        </p:nvSpPr>
        <p:spPr>
          <a:xfrm>
            <a:off x="0" y="5117919"/>
            <a:ext cx="9144000" cy="3429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Helvetica Neue" panose="02000503000000020004" pitchFamily="2" charset="0"/>
            </a:endParaRPr>
          </a:p>
        </p:txBody>
      </p:sp>
      <p:pic>
        <p:nvPicPr>
          <p:cNvPr id="6" name="Picture 5">
            <a:extLst>
              <a:ext uri="{FF2B5EF4-FFF2-40B4-BE49-F238E27FC236}">
                <a16:creationId xmlns:a16="http://schemas.microsoft.com/office/drawing/2014/main" id="{9D0BF92D-4B47-E190-33B5-40D0A912C36A}"/>
              </a:ext>
            </a:extLst>
          </p:cNvPr>
          <p:cNvPicPr>
            <a:picLocks noChangeAspect="1"/>
          </p:cNvPicPr>
          <p:nvPr userDrawn="1"/>
        </p:nvPicPr>
        <p:blipFill rotWithShape="1">
          <a:blip r:embed="rId3"/>
          <a:srcRect l="7873" t="8441" r="8138" b="12002"/>
          <a:stretch/>
        </p:blipFill>
        <p:spPr>
          <a:xfrm>
            <a:off x="7801101" y="132955"/>
            <a:ext cx="1173566" cy="1111645"/>
          </a:xfrm>
          <a:prstGeom prst="rect">
            <a:avLst/>
          </a:prstGeom>
        </p:spPr>
      </p:pic>
    </p:spTree>
    <p:extLst>
      <p:ext uri="{BB962C8B-B14F-4D97-AF65-F5344CB8AC3E}">
        <p14:creationId xmlns:p14="http://schemas.microsoft.com/office/powerpoint/2010/main" val="3618301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Dot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625437"/>
            <a:ext cx="8229600" cy="750960"/>
          </a:xfrm>
        </p:spPr>
        <p:txBody>
          <a:bodyPr anchor="b">
            <a:noAutofit/>
          </a:bodyPr>
          <a:lstStyle>
            <a:lvl1pP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7200" y="3392632"/>
            <a:ext cx="8229600" cy="1367486"/>
          </a:xfrm>
        </p:spPr>
        <p:txBody>
          <a:bodyPr>
            <a:noAutofit/>
          </a:bodyPr>
          <a:lstStyle>
            <a:lvl1pPr marL="0" indent="0" algn="l">
              <a:buNone/>
              <a:defRPr lang="en-US" sz="2400" b="0" i="0" kern="1200" dirty="0">
                <a:solidFill>
                  <a:schemeClr val="bg1"/>
                </a:solidFill>
                <a:latin typeface="Helvetica Neue" panose="02000503000000020004" pitchFamily="2"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VRSN_PPT_Master3_FullSlide.jpg"/>
          <p:cNvPicPr>
            <a:picLocks noChangeAspect="1"/>
          </p:cNvPicPr>
          <p:nvPr userDrawn="1"/>
        </p:nvPicPr>
        <p:blipFill rotWithShape="1">
          <a:blip r:embed="rId2" cstate="screen">
            <a:extLst>
              <a:ext uri="{28A0092B-C50C-407E-A947-70E740481C1C}">
                <a14:useLocalDpi xmlns:a14="http://schemas.microsoft.com/office/drawing/2010/main"/>
              </a:ext>
            </a:extLst>
          </a:blip>
          <a:srcRect b="23903"/>
          <a:stretch/>
        </p:blipFill>
        <p:spPr>
          <a:xfrm>
            <a:off x="0" y="1"/>
            <a:ext cx="9144000" cy="2625436"/>
          </a:xfrm>
          <a:prstGeom prst="rect">
            <a:avLst/>
          </a:prstGeom>
          <a:effectLst/>
        </p:spPr>
      </p:pic>
      <p:sp>
        <p:nvSpPr>
          <p:cNvPr id="4" name="Rectangle 3">
            <a:extLst>
              <a:ext uri="{FF2B5EF4-FFF2-40B4-BE49-F238E27FC236}">
                <a16:creationId xmlns:a16="http://schemas.microsoft.com/office/drawing/2014/main" id="{17F77D99-6010-FBE8-6FB1-FEF59305D2EB}"/>
              </a:ext>
            </a:extLst>
          </p:cNvPr>
          <p:cNvSpPr/>
          <p:nvPr userDrawn="1"/>
        </p:nvSpPr>
        <p:spPr>
          <a:xfrm>
            <a:off x="0" y="5117919"/>
            <a:ext cx="9144000" cy="3429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Helvetica Neue" panose="02000503000000020004" pitchFamily="2" charset="0"/>
            </a:endParaRPr>
          </a:p>
        </p:txBody>
      </p:sp>
      <p:pic>
        <p:nvPicPr>
          <p:cNvPr id="6" name="Picture 5">
            <a:extLst>
              <a:ext uri="{FF2B5EF4-FFF2-40B4-BE49-F238E27FC236}">
                <a16:creationId xmlns:a16="http://schemas.microsoft.com/office/drawing/2014/main" id="{6E0212DB-4C48-42DA-F552-EACC9303C0F3}"/>
              </a:ext>
            </a:extLst>
          </p:cNvPr>
          <p:cNvPicPr>
            <a:picLocks noChangeAspect="1"/>
          </p:cNvPicPr>
          <p:nvPr userDrawn="1"/>
        </p:nvPicPr>
        <p:blipFill rotWithShape="1">
          <a:blip r:embed="rId3"/>
          <a:srcRect l="7873" t="8441" r="8138" b="12002"/>
          <a:stretch/>
        </p:blipFill>
        <p:spPr>
          <a:xfrm>
            <a:off x="7801101" y="132955"/>
            <a:ext cx="1173566" cy="1111645"/>
          </a:xfrm>
          <a:prstGeom prst="rect">
            <a:avLst/>
          </a:prstGeom>
        </p:spPr>
      </p:pic>
    </p:spTree>
    <p:extLst>
      <p:ext uri="{BB962C8B-B14F-4D97-AF65-F5344CB8AC3E}">
        <p14:creationId xmlns:p14="http://schemas.microsoft.com/office/powerpoint/2010/main" val="1902763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Lt Blue">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0" y="673100"/>
            <a:ext cx="9144000" cy="2768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b="0" i="0" dirty="0">
              <a:latin typeface="Helvetica Neue" panose="02000503000000020004" pitchFamily="2" charset="0"/>
            </a:endParaRPr>
          </a:p>
        </p:txBody>
      </p:sp>
      <p:sp>
        <p:nvSpPr>
          <p:cNvPr id="11" name="Title 10"/>
          <p:cNvSpPr>
            <a:spLocks noGrp="1"/>
          </p:cNvSpPr>
          <p:nvPr>
            <p:ph type="title"/>
          </p:nvPr>
        </p:nvSpPr>
        <p:spPr>
          <a:xfrm>
            <a:off x="457200" y="778669"/>
            <a:ext cx="8229600" cy="800100"/>
          </a:xfrm>
        </p:spPr>
        <p:txBody>
          <a:bodyPr anchor="b" anchorCtr="0">
            <a:noAutofit/>
          </a:bodyPr>
          <a:lstStyle>
            <a:lvl1pPr>
              <a:defRPr sz="3200">
                <a:solidFill>
                  <a:schemeClr val="bg1"/>
                </a:solidFill>
              </a:defRPr>
            </a:lvl1pPr>
          </a:lstStyle>
          <a:p>
            <a:r>
              <a:rPr lang="en-US" dirty="0"/>
              <a:t>Click to edit Master title style</a:t>
            </a:r>
          </a:p>
        </p:txBody>
      </p:sp>
      <p:sp>
        <p:nvSpPr>
          <p:cNvPr id="17" name="Text Placeholder 16"/>
          <p:cNvSpPr>
            <a:spLocks noGrp="1"/>
          </p:cNvSpPr>
          <p:nvPr>
            <p:ph type="body" sz="quarter" idx="13"/>
          </p:nvPr>
        </p:nvSpPr>
        <p:spPr>
          <a:xfrm>
            <a:off x="457200" y="1580175"/>
            <a:ext cx="8229600" cy="1748812"/>
          </a:xfrm>
        </p:spPr>
        <p:txBody>
          <a:bodyPr>
            <a:noAutofit/>
          </a:bodyPr>
          <a:lstStyle>
            <a:lvl1pPr marL="0" indent="0">
              <a:buNone/>
              <a:defRPr sz="2000">
                <a:solidFill>
                  <a:schemeClr val="bg1"/>
                </a:solidFill>
              </a:defRPr>
            </a:lvl1pPr>
            <a:lvl2pPr marL="0" indent="0">
              <a:buNone/>
              <a:defRPr sz="1800">
                <a:solidFill>
                  <a:schemeClr val="bg1"/>
                </a:solidFill>
              </a:defRPr>
            </a:lvl2pPr>
            <a:lvl3pPr marL="0" indent="0">
              <a:buNone/>
              <a:defRPr sz="1600">
                <a:solidFill>
                  <a:schemeClr val="bg1"/>
                </a:solidFill>
              </a:defRPr>
            </a:lvl3pPr>
            <a:lvl4pPr marL="0" indent="0">
              <a:buNone/>
              <a:defRPr sz="1400">
                <a:solidFill>
                  <a:schemeClr val="bg1"/>
                </a:solidFill>
              </a:defRPr>
            </a:lvl4pPr>
            <a:lvl5pPr marL="0" indent="0">
              <a:buNone/>
              <a:defRPr sz="1400" b="0" i="0">
                <a:solidFill>
                  <a:schemeClr val="bg1"/>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5"/>
          </p:nvPr>
        </p:nvSpPr>
        <p:spPr/>
        <p:txBody>
          <a:bodyPr/>
          <a:lstStyle/>
          <a:p>
            <a:fld id="{407C8B75-4858-41E6-BEC3-A0853FA4AC5B}" type="slidenum">
              <a:rPr lang="en-US" smtClean="0"/>
              <a:pPr/>
              <a:t>‹#›</a:t>
            </a:fld>
            <a:endParaRPr lang="en-US" dirty="0"/>
          </a:p>
        </p:txBody>
      </p:sp>
      <p:sp>
        <p:nvSpPr>
          <p:cNvPr id="2" name="Rectangle 1">
            <a:extLst>
              <a:ext uri="{FF2B5EF4-FFF2-40B4-BE49-F238E27FC236}">
                <a16:creationId xmlns:a16="http://schemas.microsoft.com/office/drawing/2014/main" id="{09F3419B-72A5-2DFF-944F-B0013BDDA7A7}"/>
              </a:ext>
            </a:extLst>
          </p:cNvPr>
          <p:cNvSpPr/>
          <p:nvPr userDrawn="1"/>
        </p:nvSpPr>
        <p:spPr>
          <a:xfrm>
            <a:off x="0" y="5117919"/>
            <a:ext cx="9144000" cy="3429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Helvetica Neue" panose="02000503000000020004" pitchFamily="2" charset="0"/>
            </a:endParaRPr>
          </a:p>
        </p:txBody>
      </p:sp>
    </p:spTree>
    <p:extLst>
      <p:ext uri="{BB962C8B-B14F-4D97-AF65-F5344CB8AC3E}">
        <p14:creationId xmlns:p14="http://schemas.microsoft.com/office/powerpoint/2010/main" val="617880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 Lt Blue">
  <p:cSld name="1_Section Header - Lt Blue">
    <p:bg>
      <p:bgPr>
        <a:solidFill>
          <a:schemeClr val="lt1"/>
        </a:solidFill>
        <a:effectLst/>
      </p:bgPr>
    </p:bg>
    <p:spTree>
      <p:nvGrpSpPr>
        <p:cNvPr id="1" name="Shape 26"/>
        <p:cNvGrpSpPr/>
        <p:nvPr/>
      </p:nvGrpSpPr>
      <p:grpSpPr>
        <a:xfrm>
          <a:off x="0" y="0"/>
          <a:ext cx="0" cy="0"/>
          <a:chOff x="0" y="0"/>
          <a:chExt cx="0" cy="0"/>
        </a:xfrm>
      </p:grpSpPr>
      <p:sp>
        <p:nvSpPr>
          <p:cNvPr id="2" name="Rectangle 1">
            <a:extLst>
              <a:ext uri="{FF2B5EF4-FFF2-40B4-BE49-F238E27FC236}">
                <a16:creationId xmlns:a16="http://schemas.microsoft.com/office/drawing/2014/main" id="{0A051547-8F33-3B7C-652E-6F050682D79A}"/>
              </a:ext>
            </a:extLst>
          </p:cNvPr>
          <p:cNvSpPr/>
          <p:nvPr userDrawn="1"/>
        </p:nvSpPr>
        <p:spPr>
          <a:xfrm>
            <a:off x="7563394" y="4212772"/>
            <a:ext cx="1580606" cy="861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Helvetica Neue" panose="02000503000000020004" pitchFamily="2" charset="0"/>
            </a:endParaRPr>
          </a:p>
        </p:txBody>
      </p:sp>
      <p:sp>
        <p:nvSpPr>
          <p:cNvPr id="27" name="Google Shape;27;p11"/>
          <p:cNvSpPr txBox="1">
            <a:spLocks noGrp="1"/>
          </p:cNvSpPr>
          <p:nvPr>
            <p:ph type="sldNum" idx="12"/>
          </p:nvPr>
        </p:nvSpPr>
        <p:spPr>
          <a:xfrm>
            <a:off x="1866905" y="4902992"/>
            <a:ext cx="355600" cy="1143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9" name="Google Shape;29;p11"/>
          <p:cNvSpPr/>
          <p:nvPr/>
        </p:nvSpPr>
        <p:spPr>
          <a:xfrm>
            <a:off x="0" y="899319"/>
            <a:ext cx="9144000" cy="2708274"/>
          </a:xfrm>
          <a:prstGeom prst="rect">
            <a:avLst/>
          </a:prstGeom>
          <a:gradFill>
            <a:gsLst>
              <a:gs pos="0">
                <a:srgbClr val="61A1D4"/>
              </a:gs>
              <a:gs pos="100000">
                <a:srgbClr val="0061A3"/>
              </a:gs>
            </a:gsLst>
            <a:lin ang="162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Helvetica Neue"/>
              <a:ea typeface="Helvetica Neue"/>
              <a:cs typeface="Helvetica Neue"/>
              <a:sym typeface="Helvetica Neue"/>
            </a:endParaRPr>
          </a:p>
        </p:txBody>
      </p:sp>
      <p:sp>
        <p:nvSpPr>
          <p:cNvPr id="30" name="Google Shape;30;p11"/>
          <p:cNvSpPr txBox="1">
            <a:spLocks noGrp="1"/>
          </p:cNvSpPr>
          <p:nvPr>
            <p:ph type="title"/>
          </p:nvPr>
        </p:nvSpPr>
        <p:spPr>
          <a:xfrm>
            <a:off x="496025" y="1127919"/>
            <a:ext cx="8229600" cy="800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3200"/>
              <a:buFont typeface="Helvetica Neue"/>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496025" y="1928020"/>
            <a:ext cx="8229600" cy="1070950"/>
          </a:xfrm>
          <a:prstGeom prst="rect">
            <a:avLst/>
          </a:prstGeom>
          <a:noFill/>
          <a:ln>
            <a:noFill/>
          </a:ln>
        </p:spPr>
        <p:txBody>
          <a:bodyPr spcFirstLastPara="1" wrap="square" lIns="91425" tIns="45700" rIns="91425" bIns="45700" anchor="t" anchorCtr="0">
            <a:noAutofit/>
          </a:bodyPr>
          <a:lstStyle>
            <a:lvl1pPr marL="342900" lvl="0" indent="-171450" algn="l">
              <a:spcBef>
                <a:spcPts val="675"/>
              </a:spcBef>
              <a:spcAft>
                <a:spcPts val="0"/>
              </a:spcAft>
              <a:buSzPts val="1300"/>
              <a:buNone/>
              <a:defRPr sz="1500">
                <a:solidFill>
                  <a:srgbClr val="99DDF5"/>
                </a:solidFill>
              </a:defRPr>
            </a:lvl1pPr>
            <a:lvl2pPr marL="685800" lvl="1" indent="-171450" algn="l">
              <a:spcBef>
                <a:spcPts val="675"/>
              </a:spcBef>
              <a:spcAft>
                <a:spcPts val="0"/>
              </a:spcAft>
              <a:buSzPts val="1170"/>
              <a:buNone/>
              <a:defRPr sz="1350">
                <a:solidFill>
                  <a:srgbClr val="99DDF5"/>
                </a:solidFill>
              </a:defRPr>
            </a:lvl2pPr>
            <a:lvl3pPr marL="1028700" lvl="2" indent="-171450" algn="l">
              <a:spcBef>
                <a:spcPts val="675"/>
              </a:spcBef>
              <a:spcAft>
                <a:spcPts val="0"/>
              </a:spcAft>
              <a:buSzPts val="1040"/>
              <a:buNone/>
              <a:defRPr sz="1200">
                <a:solidFill>
                  <a:srgbClr val="99DDF5"/>
                </a:solidFill>
              </a:defRPr>
            </a:lvl3pPr>
            <a:lvl4pPr marL="1371600" lvl="3" indent="-171450" algn="l">
              <a:spcBef>
                <a:spcPts val="675"/>
              </a:spcBef>
              <a:spcAft>
                <a:spcPts val="0"/>
              </a:spcAft>
              <a:buSzPts val="910"/>
              <a:buNone/>
              <a:defRPr sz="1050">
                <a:solidFill>
                  <a:srgbClr val="99DDF5"/>
                </a:solidFill>
              </a:defRPr>
            </a:lvl4pPr>
            <a:lvl5pPr marL="1714500" lvl="4" indent="-171450" algn="l">
              <a:spcBef>
                <a:spcPts val="675"/>
              </a:spcBef>
              <a:spcAft>
                <a:spcPts val="0"/>
              </a:spcAft>
              <a:buSzPts val="910"/>
              <a:buNone/>
              <a:defRPr sz="1050">
                <a:solidFill>
                  <a:srgbClr val="99DDF5"/>
                </a:solidFill>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3701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400" baseline="0"/>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Slide Number Placeholder 11"/>
          <p:cNvSpPr>
            <a:spLocks noGrp="1"/>
          </p:cNvSpPr>
          <p:nvPr>
            <p:ph type="sldNum" sz="quarter" idx="12"/>
          </p:nvPr>
        </p:nvSpPr>
        <p:spPr/>
        <p:txBody>
          <a:bodyPr/>
          <a:lstStyle/>
          <a:p>
            <a:fld id="{407C8B75-4858-41E6-BEC3-A0853FA4AC5B}" type="slidenum">
              <a:rPr lang="en-US" smtClean="0"/>
              <a:pPr/>
              <a:t>‹#›</a:t>
            </a:fld>
            <a:endParaRPr lang="en-US" dirty="0"/>
          </a:p>
        </p:txBody>
      </p:sp>
    </p:spTree>
    <p:extLst>
      <p:ext uri="{BB962C8B-B14F-4D97-AF65-F5344CB8AC3E}">
        <p14:creationId xmlns:p14="http://schemas.microsoft.com/office/powerpoint/2010/main" val="4198273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0" y="673100"/>
            <a:ext cx="9144000" cy="2768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b="0" i="0" dirty="0">
              <a:latin typeface="Helvetica Neue" panose="02000503000000020004" pitchFamily="2" charset="0"/>
            </a:endParaRPr>
          </a:p>
        </p:txBody>
      </p:sp>
      <p:sp>
        <p:nvSpPr>
          <p:cNvPr id="11" name="Title 10"/>
          <p:cNvSpPr>
            <a:spLocks noGrp="1"/>
          </p:cNvSpPr>
          <p:nvPr>
            <p:ph type="title"/>
          </p:nvPr>
        </p:nvSpPr>
        <p:spPr>
          <a:xfrm>
            <a:off x="457200" y="778669"/>
            <a:ext cx="8229600" cy="800100"/>
          </a:xfrm>
        </p:spPr>
        <p:txBody>
          <a:bodyPr anchor="b" anchorCtr="0">
            <a:noAutofit/>
          </a:bodyPr>
          <a:lstStyle>
            <a:lvl1pPr>
              <a:defRPr sz="3200">
                <a:solidFill>
                  <a:schemeClr val="bg1"/>
                </a:solidFill>
              </a:defRPr>
            </a:lvl1pPr>
          </a:lstStyle>
          <a:p>
            <a:r>
              <a:rPr lang="en-US" dirty="0"/>
              <a:t>Click to edit Master title style</a:t>
            </a:r>
          </a:p>
        </p:txBody>
      </p:sp>
      <p:sp>
        <p:nvSpPr>
          <p:cNvPr id="17" name="Text Placeholder 16"/>
          <p:cNvSpPr>
            <a:spLocks noGrp="1"/>
          </p:cNvSpPr>
          <p:nvPr>
            <p:ph type="body" sz="quarter" idx="13"/>
          </p:nvPr>
        </p:nvSpPr>
        <p:spPr>
          <a:xfrm>
            <a:off x="457200" y="1580175"/>
            <a:ext cx="8229600" cy="1748812"/>
          </a:xfrm>
        </p:spPr>
        <p:txBody>
          <a:bodyPr>
            <a:noAutofit/>
          </a:bodyPr>
          <a:lstStyle>
            <a:lvl1pPr marL="0" indent="0">
              <a:buNone/>
              <a:defRPr sz="2000">
                <a:solidFill>
                  <a:schemeClr val="bg1"/>
                </a:solidFill>
              </a:defRPr>
            </a:lvl1pPr>
            <a:lvl2pPr marL="0" indent="0">
              <a:buNone/>
              <a:defRPr sz="1800">
                <a:solidFill>
                  <a:schemeClr val="bg1"/>
                </a:solidFill>
              </a:defRPr>
            </a:lvl2pPr>
            <a:lvl3pPr marL="0" indent="0">
              <a:buNone/>
              <a:defRPr sz="1600">
                <a:solidFill>
                  <a:schemeClr val="bg1"/>
                </a:solidFill>
              </a:defRPr>
            </a:lvl3pPr>
            <a:lvl4pPr marL="0" indent="0">
              <a:buNone/>
              <a:defRPr sz="1400">
                <a:solidFill>
                  <a:schemeClr val="bg1"/>
                </a:solidFill>
              </a:defRPr>
            </a:lvl4pPr>
            <a:lvl5pPr marL="0" indent="0">
              <a:buNone/>
              <a:defRPr sz="1400" b="0" i="0">
                <a:solidFill>
                  <a:schemeClr val="bg1"/>
                </a:solidFill>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407C8B75-4858-41E6-BEC3-A0853FA4AC5B}" type="slidenum">
              <a:rPr lang="en-US" smtClean="0"/>
              <a:pPr/>
              <a:t>‹#›</a:t>
            </a:fld>
            <a:endParaRPr lang="en-US" dirty="0"/>
          </a:p>
        </p:txBody>
      </p:sp>
    </p:spTree>
    <p:extLst>
      <p:ext uri="{BB962C8B-B14F-4D97-AF65-F5344CB8AC3E}">
        <p14:creationId xmlns:p14="http://schemas.microsoft.com/office/powerpoint/2010/main" val="20984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sz="half" idx="1"/>
          </p:nvPr>
        </p:nvSpPr>
        <p:spPr>
          <a:xfrm>
            <a:off x="457200" y="819150"/>
            <a:ext cx="4038600" cy="394096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819150"/>
            <a:ext cx="4038600" cy="394096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1"/>
          </p:nvPr>
        </p:nvSpPr>
        <p:spPr/>
        <p:txBody>
          <a:bodyPr/>
          <a:lstStyle/>
          <a:p>
            <a:fld id="{407C8B75-4858-41E6-BEC3-A0853FA4AC5B}" type="slidenum">
              <a:rPr lang="en-US" smtClean="0"/>
              <a:pPr/>
              <a:t>‹#›</a:t>
            </a:fld>
            <a:endParaRPr lang="en-US" dirty="0"/>
          </a:p>
        </p:txBody>
      </p:sp>
    </p:spTree>
    <p:extLst>
      <p:ext uri="{BB962C8B-B14F-4D97-AF65-F5344CB8AC3E}">
        <p14:creationId xmlns:p14="http://schemas.microsoft.com/office/powerpoint/2010/main" val="203358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4" name="Slide Number Placeholder 3"/>
          <p:cNvSpPr>
            <a:spLocks noGrp="1"/>
          </p:cNvSpPr>
          <p:nvPr>
            <p:ph type="sldNum" sz="quarter" idx="11"/>
          </p:nvPr>
        </p:nvSpPr>
        <p:spPr/>
        <p:txBody>
          <a:bodyPr/>
          <a:lstStyle/>
          <a:p>
            <a:fld id="{407C8B75-4858-41E6-BEC3-A0853FA4AC5B}" type="slidenum">
              <a:rPr lang="en-US" smtClean="0"/>
              <a:pPr/>
              <a:t>‹#›</a:t>
            </a:fld>
            <a:endParaRPr lang="en-US" dirty="0"/>
          </a:p>
        </p:txBody>
      </p:sp>
    </p:spTree>
    <p:extLst>
      <p:ext uri="{BB962C8B-B14F-4D97-AF65-F5344CB8AC3E}">
        <p14:creationId xmlns:p14="http://schemas.microsoft.com/office/powerpoint/2010/main" val="3977253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407C8B75-4858-41E6-BEC3-A0853FA4AC5B}" type="slidenum">
              <a:rPr lang="en-US" smtClean="0"/>
              <a:pPr/>
              <a:t>‹#›</a:t>
            </a:fld>
            <a:endParaRPr lang="en-US" dirty="0"/>
          </a:p>
        </p:txBody>
      </p:sp>
    </p:spTree>
    <p:extLst>
      <p:ext uri="{BB962C8B-B14F-4D97-AF65-F5344CB8AC3E}">
        <p14:creationId xmlns:p14="http://schemas.microsoft.com/office/powerpoint/2010/main" val="2332518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4400" rtl="0" eaLnBrk="1" latinLnBrk="0" hangingPunct="1">
              <a:spcBef>
                <a:spcPct val="0"/>
              </a:spcBef>
              <a:buNone/>
              <a:defRPr lang="en-US" sz="2800" b="0" i="0" kern="1200" dirty="0">
                <a:solidFill>
                  <a:schemeClr val="bg1"/>
                </a:solidFill>
                <a:latin typeface="Helvetica Neue" panose="02000503000000020004" pitchFamily="2" charset="0"/>
                <a:ea typeface="+mj-ea"/>
                <a:cs typeface="+mj-cs"/>
              </a:defRPr>
            </a:lvl1pPr>
          </a:lstStyle>
          <a:p>
            <a:r>
              <a:rPr lang="en-US" dirty="0"/>
              <a:t>Click to edit Master title style</a:t>
            </a:r>
          </a:p>
        </p:txBody>
      </p:sp>
      <p:sp>
        <p:nvSpPr>
          <p:cNvPr id="9" name="Text Placeholder 8"/>
          <p:cNvSpPr>
            <a:spLocks noGrp="1"/>
          </p:cNvSpPr>
          <p:nvPr>
            <p:ph type="body" sz="quarter" idx="13"/>
          </p:nvPr>
        </p:nvSpPr>
        <p:spPr>
          <a:xfrm>
            <a:off x="471488" y="819150"/>
            <a:ext cx="8215312" cy="3940969"/>
          </a:xfrm>
        </p:spPr>
        <p:txBody>
          <a:bodyPr>
            <a:noAutofit/>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lide Number Placeholder 7"/>
          <p:cNvSpPr>
            <a:spLocks noGrp="1"/>
          </p:cNvSpPr>
          <p:nvPr>
            <p:ph type="sldNum" sz="quarter" idx="15"/>
          </p:nvPr>
        </p:nvSpPr>
        <p:spPr/>
        <p:txBody>
          <a:bodyPr/>
          <a:lstStyle>
            <a:lvl1pPr>
              <a:defRPr>
                <a:solidFill>
                  <a:schemeClr val="bg1"/>
                </a:solidFill>
              </a:defRPr>
            </a:lvl1pPr>
          </a:lstStyle>
          <a:p>
            <a:fld id="{407C8B75-4858-41E6-BEC3-A0853FA4AC5B}" type="slidenum">
              <a:rPr lang="en-US" smtClean="0"/>
              <a:pPr/>
              <a:t>‹#›</a:t>
            </a:fld>
            <a:endParaRPr lang="en-US" dirty="0"/>
          </a:p>
        </p:txBody>
      </p:sp>
      <p:sp>
        <p:nvSpPr>
          <p:cNvPr id="10" name="Rectangle 9"/>
          <p:cNvSpPr/>
          <p:nvPr userDrawn="1"/>
        </p:nvSpPr>
        <p:spPr>
          <a:xfrm>
            <a:off x="0" y="5117919"/>
            <a:ext cx="9144000" cy="3429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en-US" b="0" i="0" dirty="0">
              <a:latin typeface="Helvetica Neue" panose="02000503000000020004" pitchFamily="2" charset="0"/>
            </a:endParaRPr>
          </a:p>
        </p:txBody>
      </p:sp>
      <p:sp>
        <p:nvSpPr>
          <p:cNvPr id="11" name="TextBox 10"/>
          <p:cNvSpPr txBox="1"/>
          <p:nvPr userDrawn="1"/>
        </p:nvSpPr>
        <p:spPr>
          <a:xfrm>
            <a:off x="120650" y="4891087"/>
            <a:ext cx="3035300" cy="138112"/>
          </a:xfrm>
          <a:prstGeom prst="rect">
            <a:avLst/>
          </a:prstGeom>
        </p:spPr>
        <p:txBody>
          <a:bodyPr vert="horz" lIns="91440" tIns="45720" rIns="91440" bIns="45720" rtlCol="0" anchor="ctr">
            <a:noAutofit/>
          </a:bodyPr>
          <a:lstStyle>
            <a:defPPr>
              <a:defRPr lang="en-US"/>
            </a:defPPr>
            <a:lvl1pPr>
              <a:defRPr sz="800">
                <a:solidFill>
                  <a:schemeClr val="tx1">
                    <a:tint val="75000"/>
                  </a:schemeClr>
                </a:solidFill>
              </a:defRPr>
            </a:lvl1pPr>
          </a:lstStyle>
          <a:p>
            <a:r>
              <a:rPr lang="en-US" sz="800" b="0" i="0" kern="1200" dirty="0">
                <a:solidFill>
                  <a:schemeClr val="bg1"/>
                </a:solidFill>
                <a:effectLst/>
                <a:latin typeface="Helvetica Neue" panose="02000503000000020004" pitchFamily="2" charset="0"/>
                <a:ea typeface="+mn-ea"/>
                <a:cs typeface="+mn-cs"/>
              </a:rPr>
              <a:t>Verisign Public</a:t>
            </a:r>
          </a:p>
        </p:txBody>
      </p:sp>
      <p:pic>
        <p:nvPicPr>
          <p:cNvPr id="5" name="Picture 4">
            <a:extLst>
              <a:ext uri="{FF2B5EF4-FFF2-40B4-BE49-F238E27FC236}">
                <a16:creationId xmlns:a16="http://schemas.microsoft.com/office/drawing/2014/main" id="{B5AE651E-80BE-C4DC-4B15-B605039A8E97}"/>
              </a:ext>
            </a:extLst>
          </p:cNvPr>
          <p:cNvPicPr>
            <a:picLocks noChangeAspect="1"/>
          </p:cNvPicPr>
          <p:nvPr userDrawn="1"/>
        </p:nvPicPr>
        <p:blipFill>
          <a:blip r:embed="rId2"/>
          <a:stretch>
            <a:fillRect/>
          </a:stretch>
        </p:blipFill>
        <p:spPr>
          <a:xfrm>
            <a:off x="4082531" y="4708407"/>
            <a:ext cx="988528" cy="402080"/>
          </a:xfrm>
          <a:prstGeom prst="rect">
            <a:avLst/>
          </a:prstGeom>
        </p:spPr>
      </p:pic>
    </p:spTree>
    <p:extLst>
      <p:ext uri="{BB962C8B-B14F-4D97-AF65-F5344CB8AC3E}">
        <p14:creationId xmlns:p14="http://schemas.microsoft.com/office/powerpoint/2010/main" val="28915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er - White">
    <p:spTree>
      <p:nvGrpSpPr>
        <p:cNvPr id="1" name=""/>
        <p:cNvGrpSpPr/>
        <p:nvPr/>
      </p:nvGrpSpPr>
      <p:grpSpPr>
        <a:xfrm>
          <a:off x="0" y="0"/>
          <a:ext cx="0" cy="0"/>
          <a:chOff x="0" y="0"/>
          <a:chExt cx="0" cy="0"/>
        </a:xfrm>
      </p:grpSpPr>
      <p:sp>
        <p:nvSpPr>
          <p:cNvPr id="6" name="Rectangle 5"/>
          <p:cNvSpPr/>
          <p:nvPr userDrawn="1"/>
        </p:nvSpPr>
        <p:spPr>
          <a:xfrm>
            <a:off x="0" y="5117919"/>
            <a:ext cx="9144000" cy="3429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panose="02000503000000020004" pitchFamily="2" charset="0"/>
            </a:endParaRPr>
          </a:p>
        </p:txBody>
      </p:sp>
      <p:sp>
        <p:nvSpPr>
          <p:cNvPr id="5" name="Rectangle 9"/>
          <p:cNvSpPr>
            <a:spLocks noChangeArrowheads="1"/>
          </p:cNvSpPr>
          <p:nvPr userDrawn="1"/>
        </p:nvSpPr>
        <p:spPr bwMode="auto">
          <a:xfrm>
            <a:off x="1335650" y="4735719"/>
            <a:ext cx="64727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lvl="1" algn="ctr">
              <a:buFont typeface="Arial" charset="0"/>
              <a:buNone/>
            </a:pPr>
            <a:r>
              <a:rPr lang="en-US" sz="700" b="0" i="0" dirty="0">
                <a:solidFill>
                  <a:srgbClr val="7F7F7F"/>
                </a:solidFill>
                <a:latin typeface="Helvetica Neue" panose="02000503000000020004" pitchFamily="2" charset="0"/>
              </a:rPr>
              <a:t>© 2025 VeriSign, Inc. All rights reserved. VERISIGN and other trademarks, service marks, and designs are registered or unregistered trademarks of VeriSign, Inc. and its subsidiaries in the United States and in foreign countries. All other trademarks are property of their respective owners.</a:t>
            </a:r>
          </a:p>
        </p:txBody>
      </p:sp>
      <p:pic>
        <p:nvPicPr>
          <p:cNvPr id="4" name="Picture 3">
            <a:extLst>
              <a:ext uri="{FF2B5EF4-FFF2-40B4-BE49-F238E27FC236}">
                <a16:creationId xmlns:a16="http://schemas.microsoft.com/office/drawing/2014/main" id="{988273C8-5868-30C4-FE62-E0D5495DE0E4}"/>
              </a:ext>
            </a:extLst>
          </p:cNvPr>
          <p:cNvPicPr>
            <a:picLocks noChangeAspect="1"/>
          </p:cNvPicPr>
          <p:nvPr userDrawn="1"/>
        </p:nvPicPr>
        <p:blipFill rotWithShape="1">
          <a:blip r:embed="rId2"/>
          <a:srcRect l="7321" t="9953" r="7958" b="14243"/>
          <a:stretch/>
        </p:blipFill>
        <p:spPr>
          <a:xfrm>
            <a:off x="3437466" y="1337733"/>
            <a:ext cx="2252133" cy="2015068"/>
          </a:xfrm>
          <a:prstGeom prst="rect">
            <a:avLst/>
          </a:prstGeom>
        </p:spPr>
      </p:pic>
    </p:spTree>
    <p:extLst>
      <p:ext uri="{BB962C8B-B14F-4D97-AF65-F5344CB8AC3E}">
        <p14:creationId xmlns:p14="http://schemas.microsoft.com/office/powerpoint/2010/main" val="236924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er - Dark">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5117919"/>
            <a:ext cx="9144000" cy="3429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panose="02000503000000020004" pitchFamily="2" charset="0"/>
            </a:endParaRPr>
          </a:p>
        </p:txBody>
      </p:sp>
      <p:sp>
        <p:nvSpPr>
          <p:cNvPr id="7" name="Rectangle 9"/>
          <p:cNvSpPr>
            <a:spLocks noChangeArrowheads="1"/>
          </p:cNvSpPr>
          <p:nvPr userDrawn="1"/>
        </p:nvSpPr>
        <p:spPr bwMode="auto">
          <a:xfrm>
            <a:off x="1335650" y="4721608"/>
            <a:ext cx="64727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lvl="1" algn="ctr">
              <a:buFont typeface="Arial" charset="0"/>
              <a:buNone/>
            </a:pPr>
            <a:r>
              <a:rPr lang="en-US" sz="700" b="0" i="0" dirty="0">
                <a:solidFill>
                  <a:schemeClr val="bg1"/>
                </a:solidFill>
                <a:latin typeface="Helvetica Neue" panose="02000503000000020004" pitchFamily="2" charset="0"/>
              </a:rPr>
              <a:t>© 2025 VeriSign, Inc. All rights reserved. VERISIGN and other trademarks, service marks, and designs are registered or unregistered trademarks of VeriSign, Inc. and its subsidiaries in the United States and in foreign countries. All other trademarks are property of their respective owners.</a:t>
            </a:r>
          </a:p>
        </p:txBody>
      </p:sp>
      <p:pic>
        <p:nvPicPr>
          <p:cNvPr id="11" name="Picture 10">
            <a:extLst>
              <a:ext uri="{FF2B5EF4-FFF2-40B4-BE49-F238E27FC236}">
                <a16:creationId xmlns:a16="http://schemas.microsoft.com/office/drawing/2014/main" id="{50DDA324-0676-90B7-D75F-CFEA0DBDA736}"/>
              </a:ext>
            </a:extLst>
          </p:cNvPr>
          <p:cNvPicPr>
            <a:picLocks noChangeAspect="1"/>
          </p:cNvPicPr>
          <p:nvPr userDrawn="1"/>
        </p:nvPicPr>
        <p:blipFill rotWithShape="1">
          <a:blip r:embed="rId2"/>
          <a:srcRect l="7319" t="9949" r="8358" b="12410"/>
          <a:stretch/>
        </p:blipFill>
        <p:spPr>
          <a:xfrm>
            <a:off x="3437466" y="1337733"/>
            <a:ext cx="2243667" cy="2065867"/>
          </a:xfrm>
          <a:prstGeom prst="rect">
            <a:avLst/>
          </a:prstGeom>
        </p:spPr>
      </p:pic>
    </p:spTree>
    <p:extLst>
      <p:ext uri="{BB962C8B-B14F-4D97-AF65-F5344CB8AC3E}">
        <p14:creationId xmlns:p14="http://schemas.microsoft.com/office/powerpoint/2010/main" val="2958793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5166"/>
            <a:ext cx="8229600" cy="41833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809244"/>
            <a:ext cx="8229600" cy="394161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8674100" y="4902992"/>
            <a:ext cx="355600" cy="114300"/>
          </a:xfrm>
          <a:prstGeom prst="rect">
            <a:avLst/>
          </a:prstGeom>
        </p:spPr>
        <p:txBody>
          <a:bodyPr vert="horz" lIns="91440" tIns="45720" rIns="91440" bIns="45720" rtlCol="0" anchor="ctr">
            <a:noAutofit/>
          </a:bodyPr>
          <a:lstStyle>
            <a:lvl1pPr algn="r">
              <a:defRPr lang="en-US" sz="800" b="0" i="0" kern="1200" smtClean="0">
                <a:solidFill>
                  <a:schemeClr val="tx1">
                    <a:tint val="75000"/>
                  </a:schemeClr>
                </a:solidFill>
                <a:latin typeface="Helvetica Neue" panose="02000503000000020004" pitchFamily="2" charset="0"/>
                <a:ea typeface="+mn-ea"/>
                <a:cs typeface="+mn-cs"/>
              </a:defRPr>
            </a:lvl1pPr>
          </a:lstStyle>
          <a:p>
            <a:fld id="{407C8B75-4858-41E6-BEC3-A0853FA4AC5B}" type="slidenum">
              <a:rPr lang="en-US" smtClean="0"/>
              <a:pPr/>
              <a:t>‹#›</a:t>
            </a:fld>
            <a:endParaRPr lang="en-US" dirty="0"/>
          </a:p>
        </p:txBody>
      </p:sp>
      <p:sp>
        <p:nvSpPr>
          <p:cNvPr id="8" name="Rectangle 7"/>
          <p:cNvSpPr/>
          <p:nvPr userDrawn="1"/>
        </p:nvSpPr>
        <p:spPr>
          <a:xfrm>
            <a:off x="0" y="5117919"/>
            <a:ext cx="9144000" cy="3429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l"/>
            <a:endParaRPr lang="en-US" b="0" i="0" dirty="0">
              <a:latin typeface="Helvetica Neue" panose="02000503000000020004" pitchFamily="2" charset="0"/>
            </a:endParaRPr>
          </a:p>
        </p:txBody>
      </p:sp>
      <p:sp>
        <p:nvSpPr>
          <p:cNvPr id="4" name="TextBox 3"/>
          <p:cNvSpPr txBox="1"/>
          <p:nvPr userDrawn="1"/>
        </p:nvSpPr>
        <p:spPr>
          <a:xfrm>
            <a:off x="120650" y="4891087"/>
            <a:ext cx="3035300" cy="138112"/>
          </a:xfrm>
          <a:prstGeom prst="rect">
            <a:avLst/>
          </a:prstGeom>
        </p:spPr>
        <p:txBody>
          <a:bodyPr vert="horz" lIns="91440" tIns="45720" rIns="91440" bIns="45720" rtlCol="0" anchor="ctr">
            <a:noAutofit/>
          </a:bodyPr>
          <a:lstStyle>
            <a:defPPr>
              <a:defRPr lang="en-US"/>
            </a:defPPr>
            <a:lvl1pPr>
              <a:defRPr sz="800">
                <a:solidFill>
                  <a:schemeClr val="tx1">
                    <a:tint val="75000"/>
                  </a:schemeClr>
                </a:solidFill>
              </a:defRPr>
            </a:lvl1pPr>
          </a:lstStyle>
          <a:p>
            <a:r>
              <a:rPr lang="en-US" sz="800" b="0" i="0" kern="1200" dirty="0">
                <a:solidFill>
                  <a:schemeClr val="tx1">
                    <a:tint val="75000"/>
                  </a:schemeClr>
                </a:solidFill>
                <a:effectLst/>
                <a:latin typeface="Helvetica Neue" panose="02000503000000020004" pitchFamily="2" charset="0"/>
                <a:ea typeface="+mn-ea"/>
                <a:cs typeface="+mn-cs"/>
              </a:rPr>
              <a:t>Verisign Public</a:t>
            </a:r>
          </a:p>
        </p:txBody>
      </p:sp>
      <p:pic>
        <p:nvPicPr>
          <p:cNvPr id="9" name="Picture 8">
            <a:extLst>
              <a:ext uri="{FF2B5EF4-FFF2-40B4-BE49-F238E27FC236}">
                <a16:creationId xmlns:a16="http://schemas.microsoft.com/office/drawing/2014/main" id="{10A973E7-4C95-59E7-AD2B-F293CD5600D5}"/>
              </a:ext>
            </a:extLst>
          </p:cNvPr>
          <p:cNvPicPr>
            <a:picLocks noChangeAspect="1"/>
          </p:cNvPicPr>
          <p:nvPr userDrawn="1"/>
        </p:nvPicPr>
        <p:blipFill>
          <a:blip r:embed="rId16"/>
          <a:stretch>
            <a:fillRect/>
          </a:stretch>
        </p:blipFill>
        <p:spPr>
          <a:xfrm>
            <a:off x="4087263" y="4706941"/>
            <a:ext cx="988528" cy="402080"/>
          </a:xfrm>
          <a:prstGeom prst="rect">
            <a:avLst/>
          </a:prstGeom>
        </p:spPr>
      </p:pic>
    </p:spTree>
    <p:extLst>
      <p:ext uri="{BB962C8B-B14F-4D97-AF65-F5344CB8AC3E}">
        <p14:creationId xmlns:p14="http://schemas.microsoft.com/office/powerpoint/2010/main" val="1229456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5" r:id="rId13"/>
    <p:sldLayoutId id="2147483666" r:id="rId14"/>
  </p:sldLayoutIdLst>
  <p:hf hdr="0" ftr="0" dt="0"/>
  <p:txStyles>
    <p:titleStyle>
      <a:lvl1pPr algn="l" defTabSz="914400" rtl="0" eaLnBrk="1" latinLnBrk="0" hangingPunct="1">
        <a:spcBef>
          <a:spcPct val="0"/>
        </a:spcBef>
        <a:buNone/>
        <a:defRPr lang="en-US" sz="2800" b="0" i="0" kern="1200" dirty="0">
          <a:solidFill>
            <a:srgbClr val="0661A3"/>
          </a:solidFill>
          <a:latin typeface="Helvetica Neue" panose="02000503000000020004" pitchFamily="2" charset="0"/>
          <a:ea typeface="+mj-ea"/>
          <a:cs typeface="+mj-cs"/>
        </a:defRPr>
      </a:lvl1pPr>
    </p:titleStyle>
    <p:bodyStyle>
      <a:lvl1pPr marL="176213" indent="-176213" algn="l" defTabSz="914400" rtl="0" eaLnBrk="1" latinLnBrk="0" hangingPunct="1">
        <a:spcBef>
          <a:spcPts val="900"/>
        </a:spcBef>
        <a:buClr>
          <a:schemeClr val="bg2"/>
        </a:buClr>
        <a:buSzPct val="65000"/>
        <a:buFont typeface="Arial" panose="020B0604020202020204" pitchFamily="34" charset="0"/>
        <a:buChar char="•"/>
        <a:defRPr sz="2400" b="0" i="0" kern="1200">
          <a:solidFill>
            <a:schemeClr val="tx1">
              <a:lumMod val="75000"/>
              <a:lumOff val="25000"/>
            </a:schemeClr>
          </a:solidFill>
          <a:latin typeface="Helvetica Neue" panose="02000503000000020004" pitchFamily="2" charset="0"/>
          <a:ea typeface="+mn-ea"/>
          <a:cs typeface="+mn-cs"/>
        </a:defRPr>
      </a:lvl1pPr>
      <a:lvl2pPr marL="521208" indent="-165100" algn="l" defTabSz="914400" rtl="0" eaLnBrk="1" latinLnBrk="0" hangingPunct="1">
        <a:spcBef>
          <a:spcPts val="900"/>
        </a:spcBef>
        <a:buClr>
          <a:schemeClr val="bg2"/>
        </a:buClr>
        <a:buSzPct val="65000"/>
        <a:buFont typeface="Arial" panose="020B0604020202020204" pitchFamily="34" charset="0"/>
        <a:buChar char="•"/>
        <a:defRPr sz="2000" b="0" i="0" kern="1200">
          <a:solidFill>
            <a:schemeClr val="tx1">
              <a:lumMod val="75000"/>
              <a:lumOff val="25000"/>
            </a:schemeClr>
          </a:solidFill>
          <a:latin typeface="Helvetica Neue" panose="02000503000000020004" pitchFamily="2" charset="0"/>
          <a:ea typeface="+mn-ea"/>
          <a:cs typeface="+mn-cs"/>
        </a:defRPr>
      </a:lvl2pPr>
      <a:lvl3pPr marL="886968" indent="-176213" algn="l" defTabSz="914400" rtl="0" eaLnBrk="1" latinLnBrk="0" hangingPunct="1">
        <a:spcBef>
          <a:spcPts val="900"/>
        </a:spcBef>
        <a:buClr>
          <a:schemeClr val="bg2"/>
        </a:buClr>
        <a:buSzPct val="65000"/>
        <a:buFont typeface="Arial" panose="020B0604020202020204" pitchFamily="34" charset="0"/>
        <a:buChar char="•"/>
        <a:defRPr sz="1800" b="0" i="0" kern="1200">
          <a:solidFill>
            <a:schemeClr val="tx1">
              <a:lumMod val="75000"/>
              <a:lumOff val="25000"/>
            </a:schemeClr>
          </a:solidFill>
          <a:latin typeface="Helvetica Neue" panose="02000503000000020004" pitchFamily="2" charset="0"/>
          <a:ea typeface="+mn-ea"/>
          <a:cs typeface="+mn-cs"/>
        </a:defRPr>
      </a:lvl3pPr>
      <a:lvl4pPr marL="1197864" indent="-165100" algn="l" defTabSz="914400" rtl="0" eaLnBrk="1" latinLnBrk="0" hangingPunct="1">
        <a:spcBef>
          <a:spcPts val="900"/>
        </a:spcBef>
        <a:buClr>
          <a:schemeClr val="bg2"/>
        </a:buClr>
        <a:buSzPct val="65000"/>
        <a:buFont typeface="Arial" panose="020B0604020202020204" pitchFamily="34" charset="0"/>
        <a:buChar char="•"/>
        <a:defRPr sz="1600" b="0" i="0" kern="1200">
          <a:solidFill>
            <a:schemeClr val="tx1">
              <a:lumMod val="75000"/>
              <a:lumOff val="25000"/>
            </a:schemeClr>
          </a:solidFill>
          <a:latin typeface="Helvetica Neue" panose="02000503000000020004" pitchFamily="2" charset="0"/>
          <a:ea typeface="+mn-ea"/>
          <a:cs typeface="+mn-cs"/>
        </a:defRPr>
      </a:lvl4pPr>
      <a:lvl5pPr marL="914400" indent="-176213" algn="l" defTabSz="914400" rtl="0" eaLnBrk="1" latinLnBrk="0" hangingPunct="1">
        <a:spcBef>
          <a:spcPts val="900"/>
        </a:spcBef>
        <a:buClr>
          <a:schemeClr val="bg2"/>
        </a:buClr>
        <a:buSzPct val="65000"/>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zfr.dns-oarc.net/root-zone-trends.pn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trans-trust.verisignlabs.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457200" y="2625437"/>
            <a:ext cx="8229600" cy="1079460"/>
          </a:xfrm>
        </p:spPr>
        <p:txBody>
          <a:bodyPr/>
          <a:lstStyle/>
          <a:p>
            <a:r>
              <a:rPr lang="en-GB" dirty="0"/>
              <a:t>Who do you trust? Exploring the transitive trust graph of delegated TLDs</a:t>
            </a:r>
            <a:endParaRPr lang="en-US" dirty="0"/>
          </a:p>
        </p:txBody>
      </p:sp>
      <p:sp>
        <p:nvSpPr>
          <p:cNvPr id="12" name="Subtitle 11"/>
          <p:cNvSpPr>
            <a:spLocks noGrp="1"/>
          </p:cNvSpPr>
          <p:nvPr>
            <p:ph type="subTitle" idx="1"/>
          </p:nvPr>
        </p:nvSpPr>
        <p:spPr>
          <a:xfrm>
            <a:off x="457200" y="3704897"/>
            <a:ext cx="8229600" cy="1367486"/>
          </a:xfrm>
        </p:spPr>
        <p:txBody>
          <a:bodyPr/>
          <a:lstStyle/>
          <a:p>
            <a:pPr>
              <a:spcBef>
                <a:spcPts val="0"/>
              </a:spcBef>
            </a:pPr>
            <a:r>
              <a:rPr lang="en-US" dirty="0"/>
              <a:t>William Carroll and Matthew Thomas</a:t>
            </a:r>
          </a:p>
        </p:txBody>
      </p:sp>
    </p:spTree>
    <p:extLst>
      <p:ext uri="{BB962C8B-B14F-4D97-AF65-F5344CB8AC3E}">
        <p14:creationId xmlns:p14="http://schemas.microsoft.com/office/powerpoint/2010/main" val="1978180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 name="Google Shape;12;p8">
            <a:extLst>
              <a:ext uri="{FF2B5EF4-FFF2-40B4-BE49-F238E27FC236}">
                <a16:creationId xmlns:a16="http://schemas.microsoft.com/office/drawing/2014/main" id="{0C7E0555-BA79-2582-1080-70A3E75D8E7B}"/>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10</a:t>
            </a:fld>
            <a:endParaRPr lang="en-US" sz="600"/>
          </a:p>
        </p:txBody>
      </p:sp>
      <p:pic>
        <p:nvPicPr>
          <p:cNvPr id="10" name="root_2x.mov">
            <a:hlinkClick r:id="" action="ppaction://media"/>
            <a:extLst>
              <a:ext uri="{FF2B5EF4-FFF2-40B4-BE49-F238E27FC236}">
                <a16:creationId xmlns:a16="http://schemas.microsoft.com/office/drawing/2014/main" id="{F2C85E0E-1710-58A9-A03F-A933AE3881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56" y="21982"/>
            <a:ext cx="9143999"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54B63635-9C59-994F-4E56-9EABEDE2823E}"/>
            </a:ext>
          </a:extLst>
        </p:cNvPr>
        <p:cNvGrpSpPr/>
        <p:nvPr/>
      </p:nvGrpSpPr>
      <p:grpSpPr>
        <a:xfrm>
          <a:off x="0" y="0"/>
          <a:ext cx="0" cy="0"/>
          <a:chOff x="0" y="0"/>
          <a:chExt cx="0" cy="0"/>
        </a:xfrm>
      </p:grpSpPr>
      <p:sp>
        <p:nvSpPr>
          <p:cNvPr id="72" name="Google Shape;72;p3">
            <a:extLst>
              <a:ext uri="{FF2B5EF4-FFF2-40B4-BE49-F238E27FC236}">
                <a16:creationId xmlns:a16="http://schemas.microsoft.com/office/drawing/2014/main" id="{C0F8CC12-A45C-BC7E-7FC5-D055436E394E}"/>
              </a:ext>
            </a:extLst>
          </p:cNvPr>
          <p:cNvSpPr txBox="1">
            <a:spLocks noGrp="1"/>
          </p:cNvSpPr>
          <p:nvPr>
            <p:ph type="title"/>
          </p:nvPr>
        </p:nvSpPr>
        <p:spPr>
          <a:xfrm>
            <a:off x="322117" y="2728120"/>
            <a:ext cx="8489374" cy="376669"/>
          </a:xfrm>
          <a:prstGeom prst="rect">
            <a:avLst/>
          </a:prstGeom>
          <a:noFill/>
          <a:ln>
            <a:noFill/>
          </a:ln>
        </p:spPr>
        <p:txBody>
          <a:bodyPr spcFirstLastPara="1" vert="horz" wrap="square" lIns="68569" tIns="34275" rIns="68569" bIns="34275" rtlCol="0" anchor="b" anchorCtr="0">
            <a:noAutofit/>
          </a:bodyPr>
          <a:lstStyle/>
          <a:p>
            <a:r>
              <a:rPr lang="en-US" dirty="0"/>
              <a:t>Preliminary Findings</a:t>
            </a:r>
            <a:endParaRPr dirty="0"/>
          </a:p>
        </p:txBody>
      </p:sp>
      <p:sp>
        <p:nvSpPr>
          <p:cNvPr id="4" name="Google Shape;12;p8">
            <a:extLst>
              <a:ext uri="{FF2B5EF4-FFF2-40B4-BE49-F238E27FC236}">
                <a16:creationId xmlns:a16="http://schemas.microsoft.com/office/drawing/2014/main" id="{8D4E6DD1-2D2A-2B06-707C-BCDD5DA7056A}"/>
              </a:ext>
            </a:extLst>
          </p:cNvPr>
          <p:cNvSpPr txBox="1">
            <a:spLocks noGrp="1"/>
          </p:cNvSpPr>
          <p:nvPr>
            <p:ph type="sldNum" idx="12"/>
          </p:nvPr>
        </p:nvSpPr>
        <p:spPr>
          <a:xfrm>
            <a:off x="1418653" y="4909824"/>
            <a:ext cx="355600" cy="114300"/>
          </a:xfrm>
          <a:prstGeom prst="rect">
            <a:avLst/>
          </a:prstGeom>
          <a:noFill/>
          <a:ln>
            <a:noFill/>
          </a:ln>
        </p:spPr>
        <p:txBody>
          <a:bodyPr spcFirstLastPara="1" vert="horz" wrap="square" lIns="68569" tIns="34275" rIns="68569" bIns="34275" rtlCol="0" anchor="ctr" anchorCtr="0">
            <a:noAutofit/>
          </a:bodyPr>
          <a:lstStyle>
            <a:lvl1pPr marL="0" marR="0" lvl="0" indent="0" algn="r" rtl="0">
              <a:spcBef>
                <a:spcPts val="0"/>
              </a:spcBef>
              <a:buNone/>
              <a:defRPr sz="6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buNone/>
              <a:defRPr sz="6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buNone/>
              <a:defRPr sz="6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buNone/>
              <a:defRPr sz="6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buNone/>
              <a:defRPr sz="6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buNone/>
              <a:defRPr sz="6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buNone/>
              <a:defRPr sz="6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buNone/>
              <a:defRPr sz="6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buNone/>
              <a:defRPr sz="6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mtClean="0"/>
              <a:pPr/>
              <a:t>11</a:t>
            </a:fld>
            <a:endParaRPr lang="en-US"/>
          </a:p>
        </p:txBody>
      </p:sp>
    </p:spTree>
    <p:extLst>
      <p:ext uri="{BB962C8B-B14F-4D97-AF65-F5344CB8AC3E}">
        <p14:creationId xmlns:p14="http://schemas.microsoft.com/office/powerpoint/2010/main" val="160414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0-#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9ADCBECA-00E2-54E2-604E-400827C448DE}"/>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F0CE7FE7-15EC-854F-DAF9-54BA189BD2B2}"/>
              </a:ext>
            </a:extLst>
          </p:cNvPr>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dirty="0"/>
              <a:t>Finding #1: Significant amounts of Fully-in-bailiwick TLDs</a:t>
            </a:r>
            <a:endParaRPr dirty="0"/>
          </a:p>
        </p:txBody>
      </p:sp>
      <p:sp>
        <p:nvSpPr>
          <p:cNvPr id="66" name="Google Shape;66;p2">
            <a:extLst>
              <a:ext uri="{FF2B5EF4-FFF2-40B4-BE49-F238E27FC236}">
                <a16:creationId xmlns:a16="http://schemas.microsoft.com/office/drawing/2014/main" id="{DC0ED933-3409-AB49-454A-6FE6D4AD41DA}"/>
              </a:ext>
            </a:extLst>
          </p:cNvPr>
          <p:cNvSpPr txBox="1">
            <a:spLocks noGrp="1"/>
          </p:cNvSpPr>
          <p:nvPr>
            <p:ph type="body" idx="1"/>
          </p:nvPr>
        </p:nvSpPr>
        <p:spPr>
          <a:xfrm>
            <a:off x="332509" y="809244"/>
            <a:ext cx="3051011" cy="1885547"/>
          </a:xfrm>
          <a:prstGeom prst="rect">
            <a:avLst/>
          </a:prstGeom>
          <a:noFill/>
          <a:ln>
            <a:noFill/>
          </a:ln>
        </p:spPr>
        <p:txBody>
          <a:bodyPr spcFirstLastPara="1" vert="horz" wrap="square" lIns="68569" tIns="34275" rIns="68569" bIns="34275" rtlCol="0" anchor="t" anchorCtr="0">
            <a:noAutofit/>
          </a:bodyPr>
          <a:lstStyle/>
          <a:p>
            <a:pPr marL="132160" indent="-132160">
              <a:spcBef>
                <a:spcPts val="0"/>
              </a:spcBef>
              <a:buSzPts val="1560"/>
            </a:pPr>
            <a:r>
              <a:rPr lang="en-US" dirty="0"/>
              <a:t>All name dependencies exist inside the TLD’s namespace.</a:t>
            </a:r>
          </a:p>
          <a:p>
            <a:pPr marL="132160" indent="-132160">
              <a:spcBef>
                <a:spcPts val="0"/>
              </a:spcBef>
              <a:buSzPts val="1560"/>
            </a:pPr>
            <a:endParaRPr lang="en-US" dirty="0"/>
          </a:p>
        </p:txBody>
      </p:sp>
      <p:sp>
        <p:nvSpPr>
          <p:cNvPr id="5" name="Google Shape;12;p8">
            <a:extLst>
              <a:ext uri="{FF2B5EF4-FFF2-40B4-BE49-F238E27FC236}">
                <a16:creationId xmlns:a16="http://schemas.microsoft.com/office/drawing/2014/main" id="{25513869-0595-D28C-3518-D1A6D6F75F8A}"/>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12</a:t>
            </a:fld>
            <a:endParaRPr lang="en-US" sz="600"/>
          </a:p>
        </p:txBody>
      </p:sp>
      <p:pic>
        <p:nvPicPr>
          <p:cNvPr id="4098" name="Picture 2">
            <a:extLst>
              <a:ext uri="{FF2B5EF4-FFF2-40B4-BE49-F238E27FC236}">
                <a16:creationId xmlns:a16="http://schemas.microsoft.com/office/drawing/2014/main" id="{71BC6A1A-9239-D4AE-C772-A825355AF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521" y="739604"/>
            <a:ext cx="3083201" cy="20208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759343E5-C16D-ECED-FC7E-F62F6FFCC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873" y="739604"/>
            <a:ext cx="2425220" cy="204044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84C24965-F4C8-5F9A-84BE-508DD1582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892" y="2884894"/>
            <a:ext cx="3083201" cy="174155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66;p2">
            <a:extLst>
              <a:ext uri="{FF2B5EF4-FFF2-40B4-BE49-F238E27FC236}">
                <a16:creationId xmlns:a16="http://schemas.microsoft.com/office/drawing/2014/main" id="{A739B608-9A8B-81CF-834A-1437CA07989F}"/>
              </a:ext>
            </a:extLst>
          </p:cNvPr>
          <p:cNvSpPr txBox="1">
            <a:spLocks/>
          </p:cNvSpPr>
          <p:nvPr/>
        </p:nvSpPr>
        <p:spPr>
          <a:xfrm>
            <a:off x="332508" y="3034417"/>
            <a:ext cx="5262617" cy="144251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02895" algn="l" rtl="0">
              <a:lnSpc>
                <a:spcPct val="100000"/>
              </a:lnSpc>
              <a:spcBef>
                <a:spcPts val="900"/>
              </a:spcBef>
              <a:spcAft>
                <a:spcPts val="0"/>
              </a:spcAft>
              <a:buClr>
                <a:schemeClr val="lt2"/>
              </a:buClr>
              <a:buSzPts val="1170"/>
              <a:buFont typeface="Arial"/>
              <a:buChar char="•"/>
              <a:defRPr sz="2400" b="0" i="0" u="none" strike="noStrike" cap="none">
                <a:solidFill>
                  <a:srgbClr val="3F3F3F"/>
                </a:solidFill>
                <a:latin typeface="Helvetica Neue"/>
                <a:ea typeface="Helvetica Neue"/>
                <a:cs typeface="Helvetica Neue"/>
                <a:sym typeface="Helvetica Neue"/>
              </a:defRPr>
            </a:lvl1pPr>
            <a:lvl2pPr marL="914400" marR="0" lvl="1" indent="-302894" algn="l" rtl="0">
              <a:lnSpc>
                <a:spcPct val="100000"/>
              </a:lnSpc>
              <a:spcBef>
                <a:spcPts val="900"/>
              </a:spcBef>
              <a:spcAft>
                <a:spcPts val="0"/>
              </a:spcAft>
              <a:buClr>
                <a:schemeClr val="lt2"/>
              </a:buClr>
              <a:buSzPts val="1170"/>
              <a:buFont typeface="Arial"/>
              <a:buChar char="•"/>
              <a:defRPr sz="2000" b="0" i="0" u="none" strike="noStrike" cap="none">
                <a:solidFill>
                  <a:srgbClr val="3F3F3F"/>
                </a:solidFill>
                <a:latin typeface="Helvetica Neue"/>
                <a:ea typeface="Helvetica Neue"/>
                <a:cs typeface="Helvetica Neue"/>
                <a:sym typeface="Helvetica Neue"/>
              </a:defRPr>
            </a:lvl2pPr>
            <a:lvl3pPr marL="1371600" marR="0" lvl="2" indent="-302894" algn="l" rtl="0">
              <a:lnSpc>
                <a:spcPct val="100000"/>
              </a:lnSpc>
              <a:spcBef>
                <a:spcPts val="900"/>
              </a:spcBef>
              <a:spcAft>
                <a:spcPts val="0"/>
              </a:spcAft>
              <a:buClr>
                <a:schemeClr val="lt2"/>
              </a:buClr>
              <a:buSzPts val="1170"/>
              <a:buFont typeface="Arial"/>
              <a:buChar char="•"/>
              <a:defRPr sz="1800" b="0" i="0" u="none" strike="noStrike" cap="none">
                <a:solidFill>
                  <a:srgbClr val="3F3F3F"/>
                </a:solidFill>
                <a:latin typeface="Helvetica Neue"/>
                <a:ea typeface="Helvetica Neue"/>
                <a:cs typeface="Helvetica Neue"/>
                <a:sym typeface="Helvetica Neue"/>
              </a:defRPr>
            </a:lvl3pPr>
            <a:lvl4pPr marL="1828800" marR="0" lvl="3" indent="-302894" algn="l" rtl="0">
              <a:lnSpc>
                <a:spcPct val="100000"/>
              </a:lnSpc>
              <a:spcBef>
                <a:spcPts val="900"/>
              </a:spcBef>
              <a:spcAft>
                <a:spcPts val="0"/>
              </a:spcAft>
              <a:buClr>
                <a:schemeClr val="lt2"/>
              </a:buClr>
              <a:buSzPts val="1170"/>
              <a:buFont typeface="Arial"/>
              <a:buChar char="•"/>
              <a:defRPr sz="1600" b="0" i="0" u="none" strike="noStrike" cap="none">
                <a:solidFill>
                  <a:srgbClr val="3F3F3F"/>
                </a:solidFill>
                <a:latin typeface="Helvetica Neue"/>
                <a:ea typeface="Helvetica Neue"/>
                <a:cs typeface="Helvetica Neue"/>
                <a:sym typeface="Helvetica Neue"/>
              </a:defRPr>
            </a:lvl4pPr>
            <a:lvl5pPr marL="2286000" marR="0" lvl="4" indent="-302895" algn="l" rtl="0">
              <a:lnSpc>
                <a:spcPct val="100000"/>
              </a:lnSpc>
              <a:spcBef>
                <a:spcPts val="900"/>
              </a:spcBef>
              <a:spcAft>
                <a:spcPts val="0"/>
              </a:spcAft>
              <a:buClr>
                <a:schemeClr val="lt2"/>
              </a:buClr>
              <a:buSzPts val="1170"/>
              <a:buFont typeface="Arial"/>
              <a:buChar char="•"/>
              <a:defRPr sz="1600" b="0" i="0" u="none" strike="noStrike" cap="none">
                <a:solidFill>
                  <a:srgbClr val="3F3F3F"/>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9pPr>
          </a:lstStyle>
          <a:p>
            <a:pPr marL="0" indent="0">
              <a:spcBef>
                <a:spcPts val="0"/>
              </a:spcBef>
              <a:buSzPts val="1560"/>
              <a:buNone/>
            </a:pPr>
            <a:r>
              <a:rPr lang="en-US" sz="1800" b="1" i="1" dirty="0"/>
              <a:t>938 (65%) of 1,440 TLDs have no dependencies outside themselves.*</a:t>
            </a:r>
          </a:p>
          <a:p>
            <a:pPr marL="0" indent="0">
              <a:spcBef>
                <a:spcPts val="0"/>
              </a:spcBef>
              <a:buSzPts val="1560"/>
              <a:buNone/>
            </a:pPr>
            <a:r>
              <a:rPr lang="en-US" sz="1800" b="1" i="1" dirty="0"/>
              <a:t>79 have only additional net SLDs only.</a:t>
            </a:r>
          </a:p>
          <a:p>
            <a:pPr marL="0" indent="0">
              <a:spcBef>
                <a:spcPts val="0"/>
              </a:spcBef>
              <a:buSzPts val="1560"/>
              <a:buNone/>
            </a:pPr>
            <a:r>
              <a:rPr lang="en-US" sz="1800" b="1" i="1" dirty="0"/>
              <a:t>39 have only additional com/net SLDs only.</a:t>
            </a:r>
          </a:p>
          <a:p>
            <a:pPr marL="0" indent="0">
              <a:spcBef>
                <a:spcPts val="0"/>
              </a:spcBef>
              <a:buSzPts val="1560"/>
              <a:buNone/>
            </a:pPr>
            <a:endParaRPr lang="en-US" sz="1800" b="1" i="1" dirty="0"/>
          </a:p>
          <a:p>
            <a:pPr marL="0" indent="0">
              <a:spcBef>
                <a:spcPts val="0"/>
              </a:spcBef>
              <a:buSzPts val="1560"/>
              <a:buNone/>
            </a:pPr>
            <a:endParaRPr lang="en-US" sz="1800" b="1" i="1" dirty="0"/>
          </a:p>
        </p:txBody>
      </p:sp>
      <p:sp>
        <p:nvSpPr>
          <p:cNvPr id="2" name="TextBox 1">
            <a:extLst>
              <a:ext uri="{FF2B5EF4-FFF2-40B4-BE49-F238E27FC236}">
                <a16:creationId xmlns:a16="http://schemas.microsoft.com/office/drawing/2014/main" id="{2E5E220C-5086-0A9A-78BB-D94C053CB153}"/>
              </a:ext>
            </a:extLst>
          </p:cNvPr>
          <p:cNvSpPr txBox="1"/>
          <p:nvPr/>
        </p:nvSpPr>
        <p:spPr>
          <a:xfrm>
            <a:off x="332508" y="4292597"/>
            <a:ext cx="5425904" cy="261610"/>
          </a:xfrm>
          <a:prstGeom prst="rect">
            <a:avLst/>
          </a:prstGeom>
          <a:noFill/>
        </p:spPr>
        <p:txBody>
          <a:bodyPr wrap="square" rtlCol="0">
            <a:spAutoFit/>
          </a:bodyPr>
          <a:lstStyle/>
          <a:p>
            <a:r>
              <a:rPr lang="en-US" sz="1100" dirty="0">
                <a:latin typeface="Helvetica Neue" panose="02000503000000020004" pitchFamily="2" charset="0"/>
              </a:rPr>
              <a:t>* excepting dependencies on gtld-servers.net.,</a:t>
            </a:r>
            <a:r>
              <a:rPr lang="en-US" sz="1100" dirty="0" err="1">
                <a:latin typeface="Helvetica Neue" panose="02000503000000020004" pitchFamily="2" charset="0"/>
              </a:rPr>
              <a:t>nstld.com</a:t>
            </a:r>
            <a:r>
              <a:rPr lang="en-US" sz="1100" dirty="0">
                <a:latin typeface="Helvetica Neue" panose="02000503000000020004" pitchFamily="2" charset="0"/>
              </a:rPr>
              <a:t>., and root-</a:t>
            </a:r>
            <a:r>
              <a:rPr lang="en-US" sz="1100" dirty="0" err="1">
                <a:latin typeface="Helvetica Neue" panose="02000503000000020004" pitchFamily="2" charset="0"/>
              </a:rPr>
              <a:t>servers.net</a:t>
            </a:r>
            <a:r>
              <a:rPr lang="en-US" sz="1100" dirty="0">
                <a:latin typeface="Helvetica Neue" panose="02000503000000020004" pitchFamily="2" charset="0"/>
              </a:rPr>
              <a:t>. </a:t>
            </a:r>
          </a:p>
        </p:txBody>
      </p:sp>
    </p:spTree>
    <p:extLst>
      <p:ext uri="{BB962C8B-B14F-4D97-AF65-F5344CB8AC3E}">
        <p14:creationId xmlns:p14="http://schemas.microsoft.com/office/powerpoint/2010/main" val="123161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dissolve">
                                      <p:cBhvr>
                                        <p:cTn id="11" dur="500"/>
                                        <p:tgtEl>
                                          <p:spTgt spid="410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dissolve">
                                      <p:cBhvr>
                                        <p:cTn id="15" dur="500"/>
                                        <p:tgtEl>
                                          <p:spTgt spid="4104"/>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00F70F30-7E9E-6BA2-C19C-8DF5DE6D2965}"/>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E9CDF9F8-10F9-FD1B-3FD6-E86C39836925}"/>
              </a:ext>
            </a:extLst>
          </p:cNvPr>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sz="2000" dirty="0"/>
              <a:t>Finding #2: Consolidation of Shared NS by Registry Operators</a:t>
            </a:r>
            <a:endParaRPr sz="2000" dirty="0"/>
          </a:p>
        </p:txBody>
      </p:sp>
      <p:sp>
        <p:nvSpPr>
          <p:cNvPr id="5" name="Google Shape;12;p8">
            <a:extLst>
              <a:ext uri="{FF2B5EF4-FFF2-40B4-BE49-F238E27FC236}">
                <a16:creationId xmlns:a16="http://schemas.microsoft.com/office/drawing/2014/main" id="{4FE432A3-B6D5-C5E7-8D37-4089DC3CF2AC}"/>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13</a:t>
            </a:fld>
            <a:endParaRPr lang="en-US" sz="600"/>
          </a:p>
        </p:txBody>
      </p:sp>
      <p:pic>
        <p:nvPicPr>
          <p:cNvPr id="7170" name="Picture 2">
            <a:extLst>
              <a:ext uri="{FF2B5EF4-FFF2-40B4-BE49-F238E27FC236}">
                <a16:creationId xmlns:a16="http://schemas.microsoft.com/office/drawing/2014/main" id="{81CB753D-9EC1-320C-3E68-FDF78DF6A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745" y="3594538"/>
            <a:ext cx="1880365" cy="12174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D90D5D1-B980-58D5-8465-A10B785F2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5770" y="737674"/>
            <a:ext cx="2527658" cy="243033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1DFEDF16-629E-1B93-E11C-DCDD3EEA9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5282" y="3302176"/>
            <a:ext cx="2028146" cy="15698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DEF41548-2BFF-F082-FB90-4D3C1040C929}"/>
              </a:ext>
            </a:extLst>
          </p:cNvPr>
          <p:cNvGraphicFramePr>
            <a:graphicFrameLocks noGrp="1"/>
          </p:cNvGraphicFramePr>
          <p:nvPr>
            <p:extLst>
              <p:ext uri="{D42A27DB-BD31-4B8C-83A1-F6EECF244321}">
                <p14:modId xmlns:p14="http://schemas.microsoft.com/office/powerpoint/2010/main" val="853083818"/>
              </p:ext>
            </p:extLst>
          </p:nvPr>
        </p:nvGraphicFramePr>
        <p:xfrm>
          <a:off x="332508" y="883897"/>
          <a:ext cx="5910637" cy="2616046"/>
        </p:xfrm>
        <a:graphic>
          <a:graphicData uri="http://schemas.openxmlformats.org/drawingml/2006/table">
            <a:tbl>
              <a:tblPr bandRow="1">
                <a:tableStyleId>{3C2FFA5D-87B4-456A-9821-1D502468CF0F}</a:tableStyleId>
              </a:tblPr>
              <a:tblGrid>
                <a:gridCol w="5184671">
                  <a:extLst>
                    <a:ext uri="{9D8B030D-6E8A-4147-A177-3AD203B41FA5}">
                      <a16:colId xmlns:a16="http://schemas.microsoft.com/office/drawing/2014/main" val="3788027848"/>
                    </a:ext>
                  </a:extLst>
                </a:gridCol>
                <a:gridCol w="725966">
                  <a:extLst>
                    <a:ext uri="{9D8B030D-6E8A-4147-A177-3AD203B41FA5}">
                      <a16:colId xmlns:a16="http://schemas.microsoft.com/office/drawing/2014/main" val="3282866611"/>
                    </a:ext>
                  </a:extLst>
                </a:gridCol>
              </a:tblGrid>
              <a:tr h="152678">
                <a:tc>
                  <a:txBody>
                    <a:bodyPr/>
                    <a:lstStyle/>
                    <a:p>
                      <a:pPr algn="ctr" fontAlgn="b"/>
                      <a:r>
                        <a:rPr lang="en-US" sz="900" b="1" i="0" u="none" strike="noStrike" dirty="0">
                          <a:solidFill>
                            <a:srgbClr val="000000"/>
                          </a:solidFill>
                          <a:effectLst/>
                          <a:latin typeface="Helvetica Neue" panose="02000503000000020004" pitchFamily="2" charset="0"/>
                        </a:rPr>
                        <a:t>SLD Dependencies</a:t>
                      </a:r>
                      <a:endParaRPr lang="en-US" sz="900" b="1"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r>
                        <a:rPr lang="en-US" sz="900" b="1" i="0" u="none" strike="noStrike" dirty="0">
                          <a:solidFill>
                            <a:srgbClr val="000000"/>
                          </a:solidFill>
                          <a:effectLst/>
                          <a:latin typeface="Helvetica Neue" panose="02000503000000020004" pitchFamily="2" charset="0"/>
                        </a:rPr>
                        <a:t>TLD Count</a:t>
                      </a:r>
                      <a:endParaRPr lang="en-US" sz="900" b="1" i="0" u="none" strike="noStrike" dirty="0">
                        <a:solidFill>
                          <a:srgbClr val="000000"/>
                        </a:solidFill>
                        <a:effectLst/>
                        <a:latin typeface="Aptos Narrow" panose="020B0004020202020204" pitchFamily="34" charset="0"/>
                      </a:endParaRPr>
                    </a:p>
                  </a:txBody>
                  <a:tcPr marL="7144" marR="7144" marT="7144" marB="0" anchor="b"/>
                </a:tc>
                <a:extLst>
                  <a:ext uri="{0D108BD9-81ED-4DB2-BD59-A6C34878D82A}">
                    <a16:rowId xmlns:a16="http://schemas.microsoft.com/office/drawing/2014/main" val="2616514180"/>
                  </a:ext>
                </a:extLst>
              </a:tr>
              <a:tr h="281978">
                <a:tc>
                  <a:txBody>
                    <a:bodyPr/>
                    <a:lstStyle/>
                    <a:p>
                      <a:pPr algn="l" fontAlgn="b">
                        <a:buNone/>
                      </a:pPr>
                      <a:r>
                        <a:rPr lang="en-US" sz="900" b="0" i="0" u="none" strike="noStrike" dirty="0" err="1">
                          <a:solidFill>
                            <a:srgbClr val="000000"/>
                          </a:solidFill>
                          <a:effectLst/>
                          <a:latin typeface="Aptos Narrow" panose="020B0004020202020204" pitchFamily="34" charset="0"/>
                        </a:rPr>
                        <a:t>afilias-nst.info</a:t>
                      </a:r>
                      <a:r>
                        <a:rPr lang="en-US" sz="900" b="0" i="0" u="none" strike="noStrike" dirty="0">
                          <a:solidFill>
                            <a:srgbClr val="000000"/>
                          </a:solidFill>
                          <a:effectLst/>
                          <a:latin typeface="Aptos Narrow" panose="020B0004020202020204" pitchFamily="34" charset="0"/>
                        </a:rPr>
                        <a:t>., </a:t>
                      </a:r>
                      <a:r>
                        <a:rPr lang="en-US" sz="900" b="0" i="0" u="none" strike="noStrike" dirty="0" err="1">
                          <a:solidFill>
                            <a:srgbClr val="000000"/>
                          </a:solidFill>
                          <a:effectLst/>
                          <a:latin typeface="Aptos Narrow" panose="020B0004020202020204" pitchFamily="34" charset="0"/>
                        </a:rPr>
                        <a:t>afilias-nst.org</a:t>
                      </a:r>
                      <a:r>
                        <a:rPr lang="en-US" sz="900" b="0" i="0" u="none" strike="noStrike" dirty="0">
                          <a:solidFill>
                            <a:srgbClr val="000000"/>
                          </a:solidFill>
                          <a:effectLst/>
                          <a:latin typeface="Aptos Narrow" panose="020B0004020202020204" pitchFamily="34" charset="0"/>
                        </a:rPr>
                        <a:t>., </a:t>
                      </a:r>
                      <a:r>
                        <a:rPr lang="en-US" sz="900" b="0" i="0" u="none" strike="noStrike" dirty="0" err="1">
                          <a:solidFill>
                            <a:srgbClr val="000000"/>
                          </a:solidFill>
                          <a:effectLst/>
                          <a:latin typeface="Aptos Narrow" panose="020B0004020202020204" pitchFamily="34" charset="0"/>
                        </a:rPr>
                        <a:t>gtld-servers.net</a:t>
                      </a:r>
                      <a:r>
                        <a:rPr lang="en-US" sz="900" b="0" i="0" u="none" strike="noStrike" dirty="0">
                          <a:solidFill>
                            <a:srgbClr val="000000"/>
                          </a:solidFill>
                          <a:effectLst/>
                          <a:latin typeface="Aptos Narrow" panose="020B0004020202020204" pitchFamily="34" charset="0"/>
                        </a:rPr>
                        <a:t>., </a:t>
                      </a:r>
                      <a:r>
                        <a:rPr lang="en-US" sz="900" b="0" i="0" u="none" strike="noStrike" dirty="0" err="1">
                          <a:solidFill>
                            <a:srgbClr val="000000"/>
                          </a:solidFill>
                          <a:effectLst/>
                          <a:latin typeface="Aptos Narrow" panose="020B0004020202020204" pitchFamily="34" charset="0"/>
                        </a:rPr>
                        <a:t>nstld.com</a:t>
                      </a:r>
                      <a:r>
                        <a:rPr lang="en-US" sz="900" b="0" i="0" u="none" strike="noStrike" dirty="0">
                          <a:solidFill>
                            <a:srgbClr val="000000"/>
                          </a:solidFill>
                          <a:effectLst/>
                          <a:latin typeface="Aptos Narrow" panose="020B0004020202020204" pitchFamily="34" charset="0"/>
                        </a:rPr>
                        <a:t>., root-</a:t>
                      </a:r>
                      <a:r>
                        <a:rPr lang="en-US" sz="900" b="0" i="0" u="none" strike="noStrike" dirty="0" err="1">
                          <a:solidFill>
                            <a:srgbClr val="000000"/>
                          </a:solidFill>
                          <a:effectLst/>
                          <a:latin typeface="Aptos Narrow" panose="020B0004020202020204" pitchFamily="34" charset="0"/>
                        </a:rPr>
                        <a:t>servers.net</a:t>
                      </a:r>
                      <a:r>
                        <a:rPr lang="en-US" sz="900" b="0" i="0" u="none" strike="noStrike" dirty="0">
                          <a:solidFill>
                            <a:srgbClr val="000000"/>
                          </a:solidFill>
                          <a:effectLst/>
                          <a:latin typeface="Aptos Narrow" panose="020B0004020202020204" pitchFamily="34" charset="0"/>
                        </a:rPr>
                        <a:t>., </a:t>
                      </a:r>
                      <a:r>
                        <a:rPr lang="en-US" sz="900" b="0" i="0" u="none" strike="noStrike" dirty="0" err="1">
                          <a:solidFill>
                            <a:srgbClr val="000000"/>
                          </a:solidFill>
                          <a:effectLst/>
                          <a:latin typeface="Aptos Narrow" panose="020B0004020202020204" pitchFamily="34" charset="0"/>
                        </a:rPr>
                        <a:t>trs-dns.com</a:t>
                      </a:r>
                      <a:r>
                        <a:rPr lang="en-US" sz="900" b="0" i="0" u="none" strike="noStrike" dirty="0">
                          <a:solidFill>
                            <a:srgbClr val="000000"/>
                          </a:solidFill>
                          <a:effectLst/>
                          <a:latin typeface="Aptos Narrow" panose="020B0004020202020204" pitchFamily="34" charset="0"/>
                        </a:rPr>
                        <a:t>., </a:t>
                      </a:r>
                      <a:r>
                        <a:rPr lang="en-US" sz="900" b="0" i="0" u="none" strike="noStrike" dirty="0" err="1">
                          <a:solidFill>
                            <a:srgbClr val="000000"/>
                          </a:solidFill>
                          <a:effectLst/>
                          <a:latin typeface="Aptos Narrow" panose="020B0004020202020204" pitchFamily="34" charset="0"/>
                        </a:rPr>
                        <a:t>trs-dns.info</a:t>
                      </a:r>
                      <a:r>
                        <a:rPr lang="en-US" sz="900" b="0" i="0" u="none" strike="noStrike" dirty="0">
                          <a:solidFill>
                            <a:srgbClr val="000000"/>
                          </a:solidFill>
                          <a:effectLst/>
                          <a:latin typeface="Aptos Narrow" panose="020B0004020202020204" pitchFamily="34" charset="0"/>
                        </a:rPr>
                        <a:t>., </a:t>
                      </a:r>
                      <a:r>
                        <a:rPr lang="en-US" sz="900" b="0" i="0" u="none" strike="noStrike" dirty="0" err="1">
                          <a:solidFill>
                            <a:srgbClr val="000000"/>
                          </a:solidFill>
                          <a:effectLst/>
                          <a:latin typeface="Aptos Narrow" panose="020B0004020202020204" pitchFamily="34" charset="0"/>
                        </a:rPr>
                        <a:t>trs-dns.net</a:t>
                      </a:r>
                      <a:r>
                        <a:rPr lang="en-US" sz="900" b="0" i="0" u="none" strike="noStrike" dirty="0">
                          <a:solidFill>
                            <a:srgbClr val="000000"/>
                          </a:solidFill>
                          <a:effectLst/>
                          <a:latin typeface="Aptos Narrow" panose="020B0004020202020204" pitchFamily="34" charset="0"/>
                        </a:rPr>
                        <a:t>., </a:t>
                      </a:r>
                      <a:r>
                        <a:rPr lang="en-US" sz="900" b="0" i="0" u="none" strike="noStrike" dirty="0" err="1">
                          <a:solidFill>
                            <a:srgbClr val="000000"/>
                          </a:solidFill>
                          <a:effectLst/>
                          <a:latin typeface="Aptos Narrow" panose="020B0004020202020204" pitchFamily="34" charset="0"/>
                        </a:rPr>
                        <a:t>trs-dns.org</a:t>
                      </a:r>
                      <a:r>
                        <a:rPr lang="en-US" sz="900" b="0" i="0" u="none" strike="noStrike" dirty="0">
                          <a:solidFill>
                            <a:srgbClr val="000000"/>
                          </a:solidFill>
                          <a:effectLst/>
                          <a:latin typeface="Aptos Narrow" panose="020B0004020202020204" pitchFamily="34" charset="0"/>
                        </a:rPr>
                        <a:t>.</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59</a:t>
                      </a:r>
                    </a:p>
                  </a:txBody>
                  <a:tcPr marL="7144" marR="7144" marT="7144" marB="0" anchor="b"/>
                </a:tc>
                <a:extLst>
                  <a:ext uri="{0D108BD9-81ED-4DB2-BD59-A6C34878D82A}">
                    <a16:rowId xmlns:a16="http://schemas.microsoft.com/office/drawing/2014/main" val="3893843400"/>
                  </a:ext>
                </a:extLst>
              </a:tr>
              <a:tr h="152678">
                <a:tc>
                  <a:txBody>
                    <a:bodyPr/>
                    <a:lstStyle/>
                    <a:p>
                      <a:pPr algn="l" fontAlgn="b">
                        <a:buNone/>
                      </a:pPr>
                      <a:r>
                        <a:rPr lang="en-US" sz="900" b="0" i="0" u="none" strike="noStrike">
                          <a:solidFill>
                            <a:srgbClr val="000000"/>
                          </a:solidFill>
                          <a:effectLst/>
                          <a:latin typeface="Aptos Narrow" panose="020B0004020202020204" pitchFamily="34" charset="0"/>
                        </a:rPr>
                        <a:t>gmoregistry.net., root-servers.net.</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47</a:t>
                      </a:r>
                    </a:p>
                  </a:txBody>
                  <a:tcPr marL="7144" marR="7144" marT="7144" marB="0" anchor="b"/>
                </a:tc>
                <a:extLst>
                  <a:ext uri="{0D108BD9-81ED-4DB2-BD59-A6C34878D82A}">
                    <a16:rowId xmlns:a16="http://schemas.microsoft.com/office/drawing/2014/main" val="288667502"/>
                  </a:ext>
                </a:extLst>
              </a:tr>
              <a:tr h="152678">
                <a:tc>
                  <a:txBody>
                    <a:bodyPr/>
                    <a:lstStyle/>
                    <a:p>
                      <a:pPr algn="l" fontAlgn="b">
                        <a:buNone/>
                      </a:pPr>
                      <a:r>
                        <a:rPr lang="en-US" sz="900" b="0" i="0" u="none" strike="noStrike">
                          <a:solidFill>
                            <a:srgbClr val="000000"/>
                          </a:solidFill>
                          <a:effectLst/>
                          <a:latin typeface="Aptos Narrow" panose="020B0004020202020204" pitchFamily="34" charset="0"/>
                        </a:rPr>
                        <a:t>charlestonroadregistry.com., google.com., gtld-servers.net., nstld.com., root-servers.net.</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46</a:t>
                      </a:r>
                    </a:p>
                  </a:txBody>
                  <a:tcPr marL="7144" marR="7144" marT="7144" marB="0" anchor="b"/>
                </a:tc>
                <a:extLst>
                  <a:ext uri="{0D108BD9-81ED-4DB2-BD59-A6C34878D82A}">
                    <a16:rowId xmlns:a16="http://schemas.microsoft.com/office/drawing/2014/main" val="3423927499"/>
                  </a:ext>
                </a:extLst>
              </a:tr>
              <a:tr h="281978">
                <a:tc>
                  <a:txBody>
                    <a:bodyPr/>
                    <a:lstStyle/>
                    <a:p>
                      <a:pPr algn="l" fontAlgn="b">
                        <a:buNone/>
                      </a:pPr>
                      <a:r>
                        <a:rPr lang="en-US" sz="900" b="0" i="0" u="none" strike="noStrike">
                          <a:solidFill>
                            <a:srgbClr val="000000"/>
                          </a:solidFill>
                          <a:effectLst/>
                          <a:latin typeface="Aptos Narrow" panose="020B0004020202020204" pitchFamily="34" charset="0"/>
                        </a:rPr>
                        <a:t>de.net., denic.de., denic.net., irondns.de., irondns.net., knipp.de., knipp.net., nic.de., root-servers.net.</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26</a:t>
                      </a:r>
                    </a:p>
                  </a:txBody>
                  <a:tcPr marL="7144" marR="7144" marT="7144" marB="0" anchor="b"/>
                </a:tc>
                <a:extLst>
                  <a:ext uri="{0D108BD9-81ED-4DB2-BD59-A6C34878D82A}">
                    <a16:rowId xmlns:a16="http://schemas.microsoft.com/office/drawing/2014/main" val="1143469078"/>
                  </a:ext>
                </a:extLst>
              </a:tr>
              <a:tr h="281978">
                <a:tc>
                  <a:txBody>
                    <a:bodyPr/>
                    <a:lstStyle/>
                    <a:p>
                      <a:pPr algn="l" fontAlgn="b">
                        <a:buNone/>
                      </a:pPr>
                      <a:r>
                        <a:rPr lang="en-US" sz="900" b="0" i="0" u="none" strike="noStrike">
                          <a:solidFill>
                            <a:srgbClr val="000000"/>
                          </a:solidFill>
                          <a:effectLst/>
                          <a:latin typeface="Aptos Narrow" panose="020B0004020202020204" pitchFamily="34" charset="0"/>
                        </a:rPr>
                        <a:t>afilias-nst.info., afilias-nst.org., cernet.net., dns.cn., gtld-servers.net., gtld.biz., nstld.com., root-servers.net., zdnscloud.biz., zdnscloud.cn., zdnscloud.com., zdnscloud.info., zdnscloud.net.</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22</a:t>
                      </a:r>
                    </a:p>
                  </a:txBody>
                  <a:tcPr marL="7144" marR="7144" marT="7144" marB="0" anchor="b"/>
                </a:tc>
                <a:extLst>
                  <a:ext uri="{0D108BD9-81ED-4DB2-BD59-A6C34878D82A}">
                    <a16:rowId xmlns:a16="http://schemas.microsoft.com/office/drawing/2014/main" val="2958651480"/>
                  </a:ext>
                </a:extLst>
              </a:tr>
              <a:tr h="152678">
                <a:tc>
                  <a:txBody>
                    <a:bodyPr/>
                    <a:lstStyle/>
                    <a:p>
                      <a:pPr algn="l" fontAlgn="b">
                        <a:buNone/>
                      </a:pPr>
                      <a:r>
                        <a:rPr lang="en-US" sz="900" b="0" i="0" u="none" strike="noStrike">
                          <a:solidFill>
                            <a:srgbClr val="000000"/>
                          </a:solidFill>
                          <a:effectLst/>
                          <a:latin typeface="Aptos Narrow" panose="020B0004020202020204" pitchFamily="34" charset="0"/>
                        </a:rPr>
                        <a:t>gtld-servers.net., nstld.com., root-servers.net.</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21</a:t>
                      </a:r>
                    </a:p>
                  </a:txBody>
                  <a:tcPr marL="7144" marR="7144" marT="7144" marB="0" anchor="b"/>
                </a:tc>
                <a:extLst>
                  <a:ext uri="{0D108BD9-81ED-4DB2-BD59-A6C34878D82A}">
                    <a16:rowId xmlns:a16="http://schemas.microsoft.com/office/drawing/2014/main" val="2357005044"/>
                  </a:ext>
                </a:extLst>
              </a:tr>
              <a:tr h="419388">
                <a:tc>
                  <a:txBody>
                    <a:bodyPr/>
                    <a:lstStyle/>
                    <a:p>
                      <a:pPr algn="l" fontAlgn="b">
                        <a:buNone/>
                      </a:pPr>
                      <a:r>
                        <a:rPr lang="en-US" sz="900" b="0" i="0" u="none" strike="noStrike">
                          <a:solidFill>
                            <a:srgbClr val="000000"/>
                          </a:solidFill>
                          <a:effectLst/>
                          <a:latin typeface="Aptos Narrow" panose="020B0004020202020204" pitchFamily="34" charset="0"/>
                        </a:rPr>
                        <a:t>afilias-nst.info., afilias-nst.org., afrinic.net., akam.net., apnic.net., arin.net., ca-servers.ca., d-zone.ca., dns.br., dnsnode.net., lacnic.net., lactld.org., netnod.se., nic.cl., ns.se., pch.net., ripe.net., root-servers.net.</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18</a:t>
                      </a:r>
                    </a:p>
                  </a:txBody>
                  <a:tcPr marL="7144" marR="7144" marT="7144" marB="0" anchor="b"/>
                </a:tc>
                <a:extLst>
                  <a:ext uri="{0D108BD9-81ED-4DB2-BD59-A6C34878D82A}">
                    <a16:rowId xmlns:a16="http://schemas.microsoft.com/office/drawing/2014/main" val="3330051062"/>
                  </a:ext>
                </a:extLst>
              </a:tr>
              <a:tr h="152678">
                <a:tc>
                  <a:txBody>
                    <a:bodyPr/>
                    <a:lstStyle/>
                    <a:p>
                      <a:pPr algn="l" fontAlgn="b">
                        <a:buNone/>
                      </a:pPr>
                      <a:r>
                        <a:rPr lang="en-US" sz="900" b="0" i="0" u="none" strike="noStrike">
                          <a:solidFill>
                            <a:srgbClr val="000000"/>
                          </a:solidFill>
                          <a:effectLst/>
                          <a:latin typeface="Aptos Narrow" panose="020B0004020202020204" pitchFamily="34" charset="0"/>
                        </a:rPr>
                        <a:t>nic.fr., root-servers.net.</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17</a:t>
                      </a:r>
                    </a:p>
                  </a:txBody>
                  <a:tcPr marL="7144" marR="7144" marT="7144" marB="0" anchor="b"/>
                </a:tc>
                <a:extLst>
                  <a:ext uri="{0D108BD9-81ED-4DB2-BD59-A6C34878D82A}">
                    <a16:rowId xmlns:a16="http://schemas.microsoft.com/office/drawing/2014/main" val="1583781540"/>
                  </a:ext>
                </a:extLst>
              </a:tr>
              <a:tr h="152678">
                <a:tc>
                  <a:txBody>
                    <a:bodyPr/>
                    <a:lstStyle/>
                    <a:p>
                      <a:pPr algn="l" fontAlgn="b">
                        <a:buNone/>
                      </a:pPr>
                      <a:r>
                        <a:rPr lang="en-US" sz="900" b="0" i="0" u="none" strike="noStrike">
                          <a:solidFill>
                            <a:srgbClr val="000000"/>
                          </a:solidFill>
                          <a:effectLst/>
                          <a:latin typeface="Aptos Narrow" panose="020B0004020202020204" pitchFamily="34" charset="0"/>
                        </a:rPr>
                        <a:t>afilias-nst.info., afilias-nst.org., root-servers.net.</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10</a:t>
                      </a:r>
                    </a:p>
                  </a:txBody>
                  <a:tcPr marL="7144" marR="7144" marT="7144" marB="0" anchor="b"/>
                </a:tc>
                <a:extLst>
                  <a:ext uri="{0D108BD9-81ED-4DB2-BD59-A6C34878D82A}">
                    <a16:rowId xmlns:a16="http://schemas.microsoft.com/office/drawing/2014/main" val="430874195"/>
                  </a:ext>
                </a:extLst>
              </a:tr>
              <a:tr h="281978">
                <a:tc>
                  <a:txBody>
                    <a:bodyPr/>
                    <a:lstStyle/>
                    <a:p>
                      <a:pPr algn="l" fontAlgn="b">
                        <a:buNone/>
                      </a:pPr>
                      <a:r>
                        <a:rPr lang="en-US" sz="900" b="0" i="0" u="none" strike="noStrike">
                          <a:solidFill>
                            <a:srgbClr val="000000"/>
                          </a:solidFill>
                          <a:effectLst/>
                          <a:latin typeface="Aptos Narrow" panose="020B0004020202020204" pitchFamily="34" charset="0"/>
                        </a:rPr>
                        <a:t>alidns.com., aliyun.com., cernet.net., dns.cn., gtld-servers.net., hichina.com., nstld.com., root-servers.net., teleinfo.cn., teleinfoo.com.</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10</a:t>
                      </a:r>
                    </a:p>
                  </a:txBody>
                  <a:tcPr marL="7144" marR="7144" marT="7144" marB="0" anchor="b"/>
                </a:tc>
                <a:extLst>
                  <a:ext uri="{0D108BD9-81ED-4DB2-BD59-A6C34878D82A}">
                    <a16:rowId xmlns:a16="http://schemas.microsoft.com/office/drawing/2014/main" val="3082354912"/>
                  </a:ext>
                </a:extLst>
              </a:tr>
              <a:tr h="152678">
                <a:tc>
                  <a:txBody>
                    <a:bodyPr/>
                    <a:lstStyle/>
                    <a:p>
                      <a:pPr algn="l" fontAlgn="b">
                        <a:buNone/>
                      </a:pPr>
                      <a:r>
                        <a:rPr lang="en-US" sz="900" b="0" i="0" u="none" strike="noStrike">
                          <a:solidFill>
                            <a:srgbClr val="000000"/>
                          </a:solidFill>
                          <a:effectLst/>
                          <a:latin typeface="Aptos Narrow" panose="020B0004020202020204" pitchFamily="34" charset="0"/>
                        </a:rPr>
                        <a:t>rcode0.net., root-servers.net.</a:t>
                      </a:r>
                    </a:p>
                  </a:txBody>
                  <a:tcPr marL="7144" marR="7144" marT="7144" marB="0" anchor="b"/>
                </a:tc>
                <a:tc>
                  <a:txBody>
                    <a:bodyPr/>
                    <a:lstStyle/>
                    <a:p>
                      <a:pPr algn="r" fontAlgn="b">
                        <a:buNone/>
                      </a:pPr>
                      <a:r>
                        <a:rPr lang="en-US" sz="900" b="0" i="0" u="none" strike="noStrike" dirty="0">
                          <a:solidFill>
                            <a:srgbClr val="000000"/>
                          </a:solidFill>
                          <a:effectLst/>
                          <a:latin typeface="Aptos Narrow" panose="020B0004020202020204" pitchFamily="34" charset="0"/>
                        </a:rPr>
                        <a:t>8</a:t>
                      </a:r>
                    </a:p>
                  </a:txBody>
                  <a:tcPr marL="7144" marR="7144" marT="7144" marB="0" anchor="b"/>
                </a:tc>
                <a:extLst>
                  <a:ext uri="{0D108BD9-81ED-4DB2-BD59-A6C34878D82A}">
                    <a16:rowId xmlns:a16="http://schemas.microsoft.com/office/drawing/2014/main" val="4203087658"/>
                  </a:ext>
                </a:extLst>
              </a:tr>
            </a:tbl>
          </a:graphicData>
        </a:graphic>
      </p:graphicFrame>
    </p:spTree>
    <p:extLst>
      <p:ext uri="{BB962C8B-B14F-4D97-AF65-F5344CB8AC3E}">
        <p14:creationId xmlns:p14="http://schemas.microsoft.com/office/powerpoint/2010/main" val="321605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dissolve">
                                      <p:cBhvr>
                                        <p:cTn id="11" dur="500"/>
                                        <p:tgtEl>
                                          <p:spTgt spid="717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dissolve">
                                      <p:cBhvr>
                                        <p:cTn id="15" dur="500"/>
                                        <p:tgtEl>
                                          <p:spTgt spid="7174"/>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14ED14A1-141A-C64F-CBE8-27AA6621E359}"/>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F105DD71-13E4-5941-D19B-357DF9E89CFB}"/>
              </a:ext>
            </a:extLst>
          </p:cNvPr>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sz="2000" dirty="0"/>
              <a:t>Finding #3: Legacy TLDs and ccTLDs Have Larger Trans-Trust Areas</a:t>
            </a:r>
            <a:endParaRPr sz="2000" dirty="0"/>
          </a:p>
        </p:txBody>
      </p:sp>
      <p:sp>
        <p:nvSpPr>
          <p:cNvPr id="5" name="Google Shape;12;p8">
            <a:extLst>
              <a:ext uri="{FF2B5EF4-FFF2-40B4-BE49-F238E27FC236}">
                <a16:creationId xmlns:a16="http://schemas.microsoft.com/office/drawing/2014/main" id="{E5FFAF99-3431-D8FC-8315-559942B8607F}"/>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14</a:t>
            </a:fld>
            <a:endParaRPr lang="en-US" sz="600"/>
          </a:p>
        </p:txBody>
      </p:sp>
      <p:pic>
        <p:nvPicPr>
          <p:cNvPr id="6146" name="Picture 2">
            <a:extLst>
              <a:ext uri="{FF2B5EF4-FFF2-40B4-BE49-F238E27FC236}">
                <a16:creationId xmlns:a16="http://schemas.microsoft.com/office/drawing/2014/main" id="{32CD2A15-FF6B-600E-2368-75EB94209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681" y="782790"/>
            <a:ext cx="1811313" cy="12772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947C894-D80F-CACE-291F-5926BFC4D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177" y="2694791"/>
            <a:ext cx="1811314" cy="12801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39BDDDE-AD8E-8CF1-48C1-8E26680B6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178" y="782790"/>
            <a:ext cx="1811313" cy="128011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8374889E-D2F2-82F6-6056-2EFB2941B72E}"/>
              </a:ext>
            </a:extLst>
          </p:cNvPr>
          <p:cNvSpPr/>
          <p:nvPr/>
        </p:nvSpPr>
        <p:spPr>
          <a:xfrm>
            <a:off x="5750086" y="889120"/>
            <a:ext cx="766667" cy="634793"/>
          </a:xfrm>
          <a:prstGeom prst="ellipse">
            <a:avLst/>
          </a:prstGeom>
          <a:noFill/>
          <a:ln w="603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latin typeface="Helvetica Neue" panose="02000503000000020004" pitchFamily="2" charset="0"/>
            </a:endParaRPr>
          </a:p>
        </p:txBody>
      </p:sp>
      <p:graphicFrame>
        <p:nvGraphicFramePr>
          <p:cNvPr id="11" name="Table 10">
            <a:extLst>
              <a:ext uri="{FF2B5EF4-FFF2-40B4-BE49-F238E27FC236}">
                <a16:creationId xmlns:a16="http://schemas.microsoft.com/office/drawing/2014/main" id="{D061E5D2-8E55-1818-F4B7-BF7AA5D5CD5D}"/>
              </a:ext>
            </a:extLst>
          </p:cNvPr>
          <p:cNvGraphicFramePr>
            <a:graphicFrameLocks noGrp="1"/>
          </p:cNvGraphicFramePr>
          <p:nvPr/>
        </p:nvGraphicFramePr>
        <p:xfrm>
          <a:off x="386537" y="761830"/>
          <a:ext cx="4502052" cy="3213075"/>
        </p:xfrm>
        <a:graphic>
          <a:graphicData uri="http://schemas.openxmlformats.org/drawingml/2006/table">
            <a:tbl>
              <a:tblPr bandRow="1">
                <a:tableStyleId>{3C2FFA5D-87B4-456A-9821-1D502468CF0F}</a:tableStyleId>
              </a:tblPr>
              <a:tblGrid>
                <a:gridCol w="713424">
                  <a:extLst>
                    <a:ext uri="{9D8B030D-6E8A-4147-A177-3AD203B41FA5}">
                      <a16:colId xmlns:a16="http://schemas.microsoft.com/office/drawing/2014/main" val="3030125812"/>
                    </a:ext>
                  </a:extLst>
                </a:gridCol>
                <a:gridCol w="376354">
                  <a:extLst>
                    <a:ext uri="{9D8B030D-6E8A-4147-A177-3AD203B41FA5}">
                      <a16:colId xmlns:a16="http://schemas.microsoft.com/office/drawing/2014/main" val="2505020505"/>
                    </a:ext>
                  </a:extLst>
                </a:gridCol>
                <a:gridCol w="501805">
                  <a:extLst>
                    <a:ext uri="{9D8B030D-6E8A-4147-A177-3AD203B41FA5}">
                      <a16:colId xmlns:a16="http://schemas.microsoft.com/office/drawing/2014/main" val="3222050708"/>
                    </a:ext>
                  </a:extLst>
                </a:gridCol>
                <a:gridCol w="643983">
                  <a:extLst>
                    <a:ext uri="{9D8B030D-6E8A-4147-A177-3AD203B41FA5}">
                      <a16:colId xmlns:a16="http://schemas.microsoft.com/office/drawing/2014/main" val="1039092293"/>
                    </a:ext>
                  </a:extLst>
                </a:gridCol>
                <a:gridCol w="426534">
                  <a:extLst>
                    <a:ext uri="{9D8B030D-6E8A-4147-A177-3AD203B41FA5}">
                      <a16:colId xmlns:a16="http://schemas.microsoft.com/office/drawing/2014/main" val="3875886732"/>
                    </a:ext>
                  </a:extLst>
                </a:gridCol>
                <a:gridCol w="510168">
                  <a:extLst>
                    <a:ext uri="{9D8B030D-6E8A-4147-A177-3AD203B41FA5}">
                      <a16:colId xmlns:a16="http://schemas.microsoft.com/office/drawing/2014/main" val="1852264105"/>
                    </a:ext>
                  </a:extLst>
                </a:gridCol>
                <a:gridCol w="426534">
                  <a:extLst>
                    <a:ext uri="{9D8B030D-6E8A-4147-A177-3AD203B41FA5}">
                      <a16:colId xmlns:a16="http://schemas.microsoft.com/office/drawing/2014/main" val="3742568138"/>
                    </a:ext>
                  </a:extLst>
                </a:gridCol>
                <a:gridCol w="468352">
                  <a:extLst>
                    <a:ext uri="{9D8B030D-6E8A-4147-A177-3AD203B41FA5}">
                      <a16:colId xmlns:a16="http://schemas.microsoft.com/office/drawing/2014/main" val="2895305002"/>
                    </a:ext>
                  </a:extLst>
                </a:gridCol>
                <a:gridCol w="434898">
                  <a:extLst>
                    <a:ext uri="{9D8B030D-6E8A-4147-A177-3AD203B41FA5}">
                      <a16:colId xmlns:a16="http://schemas.microsoft.com/office/drawing/2014/main" val="455895589"/>
                    </a:ext>
                  </a:extLst>
                </a:gridCol>
              </a:tblGrid>
              <a:tr h="335547">
                <a:tc>
                  <a:txBody>
                    <a:bodyPr/>
                    <a:lstStyle/>
                    <a:p>
                      <a:pPr algn="ctr" fontAlgn="b">
                        <a:buNone/>
                      </a:pPr>
                      <a:endParaRPr lang="en-US" sz="900" b="1"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buNone/>
                      </a:pPr>
                      <a:r>
                        <a:rPr lang="en-US" sz="900" b="1" i="0" u="none" strike="noStrike" dirty="0">
                          <a:solidFill>
                            <a:srgbClr val="000000"/>
                          </a:solidFill>
                          <a:effectLst/>
                          <a:latin typeface="Aptos Narrow" panose="020B0004020202020204" pitchFamily="34" charset="0"/>
                        </a:rPr>
                        <a:t>ccTLD</a:t>
                      </a:r>
                    </a:p>
                  </a:txBody>
                  <a:tcPr marL="7144" marR="7144" marT="7144" marB="0" anchor="b"/>
                </a:tc>
                <a:tc>
                  <a:txBody>
                    <a:bodyPr/>
                    <a:lstStyle/>
                    <a:p>
                      <a:pPr algn="ctr" fontAlgn="b">
                        <a:buNone/>
                      </a:pPr>
                      <a:endParaRPr lang="en-US" sz="900" b="1"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buNone/>
                      </a:pPr>
                      <a:r>
                        <a:rPr lang="en-US" sz="900" b="1" i="0" u="none" strike="noStrike" dirty="0">
                          <a:solidFill>
                            <a:srgbClr val="000000"/>
                          </a:solidFill>
                          <a:effectLst/>
                          <a:latin typeface="Aptos Narrow" panose="020B0004020202020204" pitchFamily="34" charset="0"/>
                        </a:rPr>
                        <a:t>Legacy gTLD</a:t>
                      </a:r>
                    </a:p>
                  </a:txBody>
                  <a:tcPr marL="7144" marR="7144" marT="7144" marB="0" anchor="b"/>
                </a:tc>
                <a:tc>
                  <a:txBody>
                    <a:bodyPr/>
                    <a:lstStyle/>
                    <a:p>
                      <a:pPr algn="ctr" fontAlgn="b">
                        <a:buNone/>
                      </a:pPr>
                      <a:endParaRPr lang="en-US" sz="900" b="1"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buNone/>
                      </a:pPr>
                      <a:r>
                        <a:rPr lang="en-US" sz="900" b="1" i="0" u="none" strike="noStrike" dirty="0">
                          <a:solidFill>
                            <a:srgbClr val="000000"/>
                          </a:solidFill>
                          <a:effectLst/>
                          <a:latin typeface="Aptos Narrow" panose="020B0004020202020204" pitchFamily="34" charset="0"/>
                        </a:rPr>
                        <a:t>New gTLD</a:t>
                      </a:r>
                    </a:p>
                  </a:txBody>
                  <a:tcPr marL="7144" marR="7144" marT="7144" marB="0" anchor="b"/>
                </a:tc>
                <a:tc>
                  <a:txBody>
                    <a:bodyPr/>
                    <a:lstStyle/>
                    <a:p>
                      <a:pPr algn="ctr" fontAlgn="b">
                        <a:buNone/>
                      </a:pPr>
                      <a:endParaRPr lang="en-US" sz="900" b="1"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buNone/>
                      </a:pPr>
                      <a:r>
                        <a:rPr lang="en-US" sz="900" b="1" i="0" u="none" strike="noStrike" dirty="0">
                          <a:solidFill>
                            <a:srgbClr val="000000"/>
                          </a:solidFill>
                          <a:effectLst/>
                          <a:latin typeface="Aptos Narrow" panose="020B0004020202020204" pitchFamily="34" charset="0"/>
                        </a:rPr>
                        <a:t>Total </a:t>
                      </a:r>
                    </a:p>
                  </a:txBody>
                  <a:tcPr marL="7144" marR="7144" marT="7144" marB="0" anchor="b"/>
                </a:tc>
                <a:tc>
                  <a:txBody>
                    <a:bodyPr/>
                    <a:lstStyle/>
                    <a:p>
                      <a:pPr algn="ctr" fontAlgn="b">
                        <a:buNone/>
                      </a:pPr>
                      <a:endParaRPr lang="en-US" sz="900" b="1" i="0" u="none" strike="noStrike" dirty="0">
                        <a:solidFill>
                          <a:srgbClr val="000000"/>
                        </a:solidFill>
                        <a:effectLst/>
                        <a:latin typeface="Aptos Narrow" panose="020B0004020202020204" pitchFamily="34" charset="0"/>
                      </a:endParaRPr>
                    </a:p>
                  </a:txBody>
                  <a:tcPr marL="7144" marR="7144" marT="7144" marB="0" anchor="b"/>
                </a:tc>
                <a:extLst>
                  <a:ext uri="{0D108BD9-81ED-4DB2-BD59-A6C34878D82A}">
                    <a16:rowId xmlns:a16="http://schemas.microsoft.com/office/drawing/2014/main" val="1759148860"/>
                  </a:ext>
                </a:extLst>
              </a:tr>
              <a:tr h="281464">
                <a:tc>
                  <a:txBody>
                    <a:bodyPr/>
                    <a:lstStyle/>
                    <a:p>
                      <a:pPr algn="ctr" fontAlgn="b">
                        <a:buNone/>
                      </a:pPr>
                      <a:r>
                        <a:rPr lang="en-US" sz="900" b="1" i="0" u="none" strike="noStrike">
                          <a:solidFill>
                            <a:srgbClr val="000000"/>
                          </a:solidFill>
                          <a:effectLst/>
                          <a:latin typeface="Aptos Narrow" panose="020B0004020202020204" pitchFamily="34" charset="0"/>
                        </a:rPr>
                        <a:t>TLD Dependencies</a:t>
                      </a:r>
                    </a:p>
                  </a:txBody>
                  <a:tcPr marL="7144" marR="7144" marT="7144" marB="0" anchor="b"/>
                </a:tc>
                <a:tc>
                  <a:txBody>
                    <a:bodyPr/>
                    <a:lstStyle/>
                    <a:p>
                      <a:pPr algn="ctr" fontAlgn="b">
                        <a:buNone/>
                      </a:pPr>
                      <a:r>
                        <a:rPr lang="en-US" sz="900" b="1" i="0" u="none" strike="noStrike">
                          <a:solidFill>
                            <a:srgbClr val="000000"/>
                          </a:solidFill>
                          <a:effectLst/>
                          <a:latin typeface="Aptos Narrow" panose="020B0004020202020204" pitchFamily="34" charset="0"/>
                        </a:rPr>
                        <a:t>TLDs</a:t>
                      </a:r>
                    </a:p>
                  </a:txBody>
                  <a:tcPr marL="7144" marR="7144" marT="7144" marB="0" anchor="b"/>
                </a:tc>
                <a:tc>
                  <a:txBody>
                    <a:bodyPr/>
                    <a:lstStyle/>
                    <a:p>
                      <a:pPr algn="ctr" fontAlgn="b">
                        <a:buNone/>
                      </a:pPr>
                      <a:r>
                        <a:rPr lang="en-US" sz="900" b="1" i="0" u="none" strike="noStrike">
                          <a:solidFill>
                            <a:srgbClr val="000000"/>
                          </a:solidFill>
                          <a:effectLst/>
                          <a:latin typeface="Aptos Narrow" panose="020B0004020202020204" pitchFamily="34" charset="0"/>
                        </a:rPr>
                        <a:t>%</a:t>
                      </a:r>
                    </a:p>
                  </a:txBody>
                  <a:tcPr marL="7144" marR="7144" marT="7144" marB="0" anchor="b"/>
                </a:tc>
                <a:tc>
                  <a:txBody>
                    <a:bodyPr/>
                    <a:lstStyle/>
                    <a:p>
                      <a:pPr algn="ctr" fontAlgn="b">
                        <a:buNone/>
                      </a:pPr>
                      <a:r>
                        <a:rPr lang="en-US" sz="900" b="1" i="0" u="none" strike="noStrike">
                          <a:solidFill>
                            <a:srgbClr val="000000"/>
                          </a:solidFill>
                          <a:effectLst/>
                          <a:latin typeface="Aptos Narrow" panose="020B0004020202020204" pitchFamily="34" charset="0"/>
                        </a:rPr>
                        <a:t>TLDs</a:t>
                      </a:r>
                    </a:p>
                  </a:txBody>
                  <a:tcPr marL="7144" marR="7144" marT="7144" marB="0" anchor="b"/>
                </a:tc>
                <a:tc>
                  <a:txBody>
                    <a:bodyPr/>
                    <a:lstStyle/>
                    <a:p>
                      <a:pPr algn="ctr" fontAlgn="b">
                        <a:buNone/>
                      </a:pPr>
                      <a:r>
                        <a:rPr lang="en-US" sz="900" b="1" i="0" u="none" strike="noStrike">
                          <a:solidFill>
                            <a:srgbClr val="000000"/>
                          </a:solidFill>
                          <a:effectLst/>
                          <a:latin typeface="Aptos Narrow" panose="020B0004020202020204" pitchFamily="34" charset="0"/>
                        </a:rPr>
                        <a:t>%</a:t>
                      </a:r>
                    </a:p>
                  </a:txBody>
                  <a:tcPr marL="7144" marR="7144" marT="7144" marB="0" anchor="b"/>
                </a:tc>
                <a:tc>
                  <a:txBody>
                    <a:bodyPr/>
                    <a:lstStyle/>
                    <a:p>
                      <a:pPr algn="ctr" fontAlgn="b">
                        <a:buNone/>
                      </a:pPr>
                      <a:r>
                        <a:rPr lang="en-US" sz="900" b="1" i="0" u="none" strike="noStrike">
                          <a:solidFill>
                            <a:srgbClr val="000000"/>
                          </a:solidFill>
                          <a:effectLst/>
                          <a:latin typeface="Aptos Narrow" panose="020B0004020202020204" pitchFamily="34" charset="0"/>
                        </a:rPr>
                        <a:t>TLDs</a:t>
                      </a:r>
                    </a:p>
                  </a:txBody>
                  <a:tcPr marL="7144" marR="7144" marT="7144" marB="0" anchor="b"/>
                </a:tc>
                <a:tc>
                  <a:txBody>
                    <a:bodyPr/>
                    <a:lstStyle/>
                    <a:p>
                      <a:pPr algn="ctr" fontAlgn="b">
                        <a:buNone/>
                      </a:pPr>
                      <a:r>
                        <a:rPr lang="en-US" sz="900" b="1" i="0" u="none" strike="noStrike" dirty="0">
                          <a:solidFill>
                            <a:srgbClr val="000000"/>
                          </a:solidFill>
                          <a:effectLst/>
                          <a:latin typeface="Aptos Narrow" panose="020B0004020202020204" pitchFamily="34" charset="0"/>
                        </a:rPr>
                        <a:t>%</a:t>
                      </a:r>
                    </a:p>
                  </a:txBody>
                  <a:tcPr marL="7144" marR="7144" marT="7144" marB="0" anchor="b"/>
                </a:tc>
                <a:tc>
                  <a:txBody>
                    <a:bodyPr/>
                    <a:lstStyle/>
                    <a:p>
                      <a:pPr algn="ctr" fontAlgn="b">
                        <a:buNone/>
                      </a:pPr>
                      <a:r>
                        <a:rPr lang="en-US" sz="900" b="1" i="0" u="none" strike="noStrike" dirty="0">
                          <a:solidFill>
                            <a:srgbClr val="000000"/>
                          </a:solidFill>
                          <a:effectLst/>
                          <a:latin typeface="Aptos Narrow" panose="020B0004020202020204" pitchFamily="34" charset="0"/>
                        </a:rPr>
                        <a:t>TLDs</a:t>
                      </a:r>
                    </a:p>
                  </a:txBody>
                  <a:tcPr marL="7144" marR="7144" marT="7144" marB="0" anchor="b"/>
                </a:tc>
                <a:tc>
                  <a:txBody>
                    <a:bodyPr/>
                    <a:lstStyle/>
                    <a:p>
                      <a:pPr algn="ctr" fontAlgn="b">
                        <a:buNone/>
                      </a:pPr>
                      <a:r>
                        <a:rPr lang="en-US" sz="900" b="1" i="0" u="none" strike="noStrike" dirty="0">
                          <a:solidFill>
                            <a:srgbClr val="000000"/>
                          </a:solidFill>
                          <a:effectLst/>
                          <a:latin typeface="Aptos Narrow" panose="020B0004020202020204" pitchFamily="34" charset="0"/>
                        </a:rPr>
                        <a:t>%</a:t>
                      </a:r>
                    </a:p>
                  </a:txBody>
                  <a:tcPr marL="7144" marR="7144" marT="7144" marB="0" anchor="b"/>
                </a:tc>
                <a:extLst>
                  <a:ext uri="{0D108BD9-81ED-4DB2-BD59-A6C34878D82A}">
                    <a16:rowId xmlns:a16="http://schemas.microsoft.com/office/drawing/2014/main" val="2800981082"/>
                  </a:ext>
                </a:extLst>
              </a:tr>
              <a:tr h="209630">
                <a:tc>
                  <a:txBody>
                    <a:bodyPr/>
                    <a:lstStyle/>
                    <a:p>
                      <a:pPr algn="r" fontAlgn="b">
                        <a:buNone/>
                      </a:pPr>
                      <a:r>
                        <a:rPr lang="en-US" sz="900" b="0" i="0" u="none" strike="noStrike">
                          <a:solidFill>
                            <a:srgbClr val="000000"/>
                          </a:solidFill>
                          <a:effectLst/>
                          <a:latin typeface="Aptos Narrow" panose="020B0004020202020204" pitchFamily="34" charset="0"/>
                        </a:rPr>
                        <a:t>2</a:t>
                      </a:r>
                    </a:p>
                  </a:txBody>
                  <a:tcPr marL="7144" marR="7144" marT="7144" marB="0" anchor="b"/>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5%</a:t>
                      </a:r>
                    </a:p>
                  </a:txBody>
                  <a:tcPr marL="7144" marR="7144" marT="7144" marB="0" anchor="b"/>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extLst>
                  <a:ext uri="{0D108BD9-81ED-4DB2-BD59-A6C34878D82A}">
                    <a16:rowId xmlns:a16="http://schemas.microsoft.com/office/drawing/2014/main" val="1415510103"/>
                  </a:ext>
                </a:extLst>
              </a:tr>
              <a:tr h="217448">
                <a:tc>
                  <a:txBody>
                    <a:bodyPr/>
                    <a:lstStyle/>
                    <a:p>
                      <a:pPr algn="r" fontAlgn="b">
                        <a:buNone/>
                      </a:pPr>
                      <a:r>
                        <a:rPr lang="en-US" sz="900" b="0" i="0" u="none" strike="noStrike" dirty="0">
                          <a:solidFill>
                            <a:srgbClr val="000000"/>
                          </a:solidFill>
                          <a:effectLst/>
                          <a:latin typeface="Aptos Narrow" panose="020B0004020202020204" pitchFamily="34" charset="0"/>
                        </a:rPr>
                        <a:t>3</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108</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43%</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8</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38%</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898</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77%</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1,014</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70%</a:t>
                      </a:r>
                    </a:p>
                  </a:txBody>
                  <a:tcPr marL="7144" marR="7144" marT="7144" marB="0" anchor="b"/>
                </a:tc>
                <a:extLst>
                  <a:ext uri="{0D108BD9-81ED-4DB2-BD59-A6C34878D82A}">
                    <a16:rowId xmlns:a16="http://schemas.microsoft.com/office/drawing/2014/main" val="4114277632"/>
                  </a:ext>
                </a:extLst>
              </a:tr>
              <a:tr h="175632">
                <a:tc>
                  <a:txBody>
                    <a:bodyPr/>
                    <a:lstStyle/>
                    <a:p>
                      <a:pPr algn="r" fontAlgn="b">
                        <a:buNone/>
                      </a:pPr>
                      <a:r>
                        <a:rPr lang="en-US" sz="900" b="0" i="0" u="none" strike="noStrike">
                          <a:solidFill>
                            <a:srgbClr val="000000"/>
                          </a:solidFill>
                          <a:effectLst/>
                          <a:latin typeface="Aptos Narrow" panose="020B0004020202020204" pitchFamily="34" charset="0"/>
                        </a:rPr>
                        <a:t>4</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25</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6</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29%</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147</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13%</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178</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12%</a:t>
                      </a:r>
                    </a:p>
                  </a:txBody>
                  <a:tcPr marL="7144" marR="7144" marT="7144" marB="0" anchor="b"/>
                </a:tc>
                <a:extLst>
                  <a:ext uri="{0D108BD9-81ED-4DB2-BD59-A6C34878D82A}">
                    <a16:rowId xmlns:a16="http://schemas.microsoft.com/office/drawing/2014/main" val="242169123"/>
                  </a:ext>
                </a:extLst>
              </a:tr>
              <a:tr h="183995">
                <a:tc>
                  <a:txBody>
                    <a:bodyPr/>
                    <a:lstStyle/>
                    <a:p>
                      <a:pPr algn="r" fontAlgn="b">
                        <a:buNone/>
                      </a:pPr>
                      <a:r>
                        <a:rPr lang="en-US" sz="900" b="0" i="0" u="none" strike="noStrike" dirty="0">
                          <a:solidFill>
                            <a:srgbClr val="000000"/>
                          </a:solidFill>
                          <a:effectLst/>
                          <a:latin typeface="Aptos Narrow" panose="020B0004020202020204" pitchFamily="34" charset="0"/>
                        </a:rPr>
                        <a:t>5</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19</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8%</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4</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19%</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44</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3%</a:t>
                      </a:r>
                    </a:p>
                  </a:txBody>
                  <a:tcPr marL="7144" marR="7144" marT="7144" marB="0" anchor="b"/>
                </a:tc>
                <a:extLst>
                  <a:ext uri="{0D108BD9-81ED-4DB2-BD59-A6C34878D82A}">
                    <a16:rowId xmlns:a16="http://schemas.microsoft.com/office/drawing/2014/main" val="2912641400"/>
                  </a:ext>
                </a:extLst>
              </a:tr>
              <a:tr h="181684">
                <a:tc>
                  <a:txBody>
                    <a:bodyPr/>
                    <a:lstStyle/>
                    <a:p>
                      <a:pPr algn="r" fontAlgn="b">
                        <a:buNone/>
                      </a:pPr>
                      <a:r>
                        <a:rPr lang="en-US" sz="900" b="0" i="0" u="none" strike="noStrike">
                          <a:solidFill>
                            <a:srgbClr val="000000"/>
                          </a:solidFill>
                          <a:effectLst/>
                          <a:latin typeface="Aptos Narrow" panose="020B0004020202020204" pitchFamily="34" charset="0"/>
                        </a:rPr>
                        <a:t>6</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19</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8%</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5%</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64</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5%</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84</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6%</a:t>
                      </a:r>
                    </a:p>
                  </a:txBody>
                  <a:tcPr marL="7144" marR="7144" marT="7144" marB="0" anchor="b"/>
                </a:tc>
                <a:extLst>
                  <a:ext uri="{0D108BD9-81ED-4DB2-BD59-A6C34878D82A}">
                    <a16:rowId xmlns:a16="http://schemas.microsoft.com/office/drawing/2014/main" val="2573229622"/>
                  </a:ext>
                </a:extLst>
              </a:tr>
              <a:tr h="181684">
                <a:tc>
                  <a:txBody>
                    <a:bodyPr/>
                    <a:lstStyle/>
                    <a:p>
                      <a:pPr algn="r" fontAlgn="b">
                        <a:buNone/>
                      </a:pPr>
                      <a:r>
                        <a:rPr lang="en-US" sz="900" b="0" i="0" u="none" strike="noStrike">
                          <a:solidFill>
                            <a:srgbClr val="000000"/>
                          </a:solidFill>
                          <a:effectLst/>
                          <a:latin typeface="Aptos Narrow" panose="020B0004020202020204" pitchFamily="34" charset="0"/>
                        </a:rPr>
                        <a:t>7</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7</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3%</a:t>
                      </a:r>
                    </a:p>
                  </a:txBody>
                  <a:tcPr marL="7144" marR="7144" marT="7144" marB="0" anchor="b"/>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4</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extLst>
                  <a:ext uri="{0D108BD9-81ED-4DB2-BD59-A6C34878D82A}">
                    <a16:rowId xmlns:a16="http://schemas.microsoft.com/office/drawing/2014/main" val="2576935651"/>
                  </a:ext>
                </a:extLst>
              </a:tr>
              <a:tr h="181684">
                <a:tc>
                  <a:txBody>
                    <a:bodyPr/>
                    <a:lstStyle/>
                    <a:p>
                      <a:pPr algn="r" fontAlgn="b">
                        <a:buNone/>
                      </a:pPr>
                      <a:r>
                        <a:rPr lang="en-US" sz="900" b="0" i="0" u="none" strike="noStrike">
                          <a:solidFill>
                            <a:srgbClr val="000000"/>
                          </a:solidFill>
                          <a:effectLst/>
                          <a:latin typeface="Aptos Narrow" panose="020B0004020202020204" pitchFamily="34" charset="0"/>
                        </a:rPr>
                        <a:t>8</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3</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23</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26</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a:t>
                      </a:r>
                    </a:p>
                  </a:txBody>
                  <a:tcPr marL="7144" marR="7144" marT="7144" marB="0" anchor="b"/>
                </a:tc>
                <a:extLst>
                  <a:ext uri="{0D108BD9-81ED-4DB2-BD59-A6C34878D82A}">
                    <a16:rowId xmlns:a16="http://schemas.microsoft.com/office/drawing/2014/main" val="3676332562"/>
                  </a:ext>
                </a:extLst>
              </a:tr>
              <a:tr h="174203">
                <a:tc>
                  <a:txBody>
                    <a:bodyPr/>
                    <a:lstStyle/>
                    <a:p>
                      <a:pPr algn="r" fontAlgn="b">
                        <a:buNone/>
                      </a:pPr>
                      <a:r>
                        <a:rPr lang="en-US" sz="900" b="0" i="0" u="none" strike="noStrike">
                          <a:solidFill>
                            <a:srgbClr val="000000"/>
                          </a:solidFill>
                          <a:effectLst/>
                          <a:latin typeface="Aptos Narrow" panose="020B0004020202020204" pitchFamily="34" charset="0"/>
                        </a:rPr>
                        <a:t>9</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28</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11%</a:t>
                      </a:r>
                    </a:p>
                  </a:txBody>
                  <a:tcPr marL="7144" marR="7144" marT="7144" marB="0" anchor="b"/>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29</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a:t>
                      </a:r>
                    </a:p>
                  </a:txBody>
                  <a:tcPr marL="7144" marR="7144" marT="7144" marB="0" anchor="b"/>
                </a:tc>
                <a:extLst>
                  <a:ext uri="{0D108BD9-81ED-4DB2-BD59-A6C34878D82A}">
                    <a16:rowId xmlns:a16="http://schemas.microsoft.com/office/drawing/2014/main" val="135897809"/>
                  </a:ext>
                </a:extLst>
              </a:tr>
              <a:tr h="181684">
                <a:tc>
                  <a:txBody>
                    <a:bodyPr/>
                    <a:lstStyle/>
                    <a:p>
                      <a:pPr algn="r" fontAlgn="b">
                        <a:buNone/>
                      </a:pPr>
                      <a:r>
                        <a:rPr lang="en-US" sz="900" b="0" i="0" u="none" strike="noStrike">
                          <a:solidFill>
                            <a:srgbClr val="000000"/>
                          </a:solidFill>
                          <a:effectLst/>
                          <a:latin typeface="Aptos Narrow" panose="020B0004020202020204" pitchFamily="34" charset="0"/>
                        </a:rPr>
                        <a:t>10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8%</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5%</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6</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28</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a:t>
                      </a:r>
                    </a:p>
                  </a:txBody>
                  <a:tcPr marL="7144" marR="7144" marT="7144" marB="0" anchor="b"/>
                </a:tc>
                <a:extLst>
                  <a:ext uri="{0D108BD9-81ED-4DB2-BD59-A6C34878D82A}">
                    <a16:rowId xmlns:a16="http://schemas.microsoft.com/office/drawing/2014/main" val="1233387869"/>
                  </a:ext>
                </a:extLst>
              </a:tr>
              <a:tr h="181684">
                <a:tc>
                  <a:txBody>
                    <a:bodyPr/>
                    <a:lstStyle/>
                    <a:p>
                      <a:pPr algn="r" fontAlgn="b">
                        <a:buNone/>
                      </a:pPr>
                      <a:r>
                        <a:rPr lang="en-US" sz="900" b="0" i="0" u="none" strike="noStrike">
                          <a:solidFill>
                            <a:srgbClr val="000000"/>
                          </a:solidFill>
                          <a:effectLst/>
                          <a:latin typeface="Aptos Narrow" panose="020B0004020202020204" pitchFamily="34" charset="0"/>
                        </a:rPr>
                        <a:t>11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15</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6%</a:t>
                      </a:r>
                    </a:p>
                  </a:txBody>
                  <a:tcPr marL="7144" marR="7144" marT="7144" marB="0" anchor="b"/>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4</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19</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extLst>
                  <a:ext uri="{0D108BD9-81ED-4DB2-BD59-A6C34878D82A}">
                    <a16:rowId xmlns:a16="http://schemas.microsoft.com/office/drawing/2014/main" val="3815403799"/>
                  </a:ext>
                </a:extLst>
              </a:tr>
              <a:tr h="181684">
                <a:tc>
                  <a:txBody>
                    <a:bodyPr/>
                    <a:lstStyle/>
                    <a:p>
                      <a:pPr algn="r" fontAlgn="b">
                        <a:buNone/>
                      </a:pPr>
                      <a:r>
                        <a:rPr lang="en-US" sz="900" b="0" i="0" u="none" strike="noStrike">
                          <a:solidFill>
                            <a:srgbClr val="000000"/>
                          </a:solidFill>
                          <a:effectLst/>
                          <a:latin typeface="Aptos Narrow" panose="020B0004020202020204" pitchFamily="34" charset="0"/>
                        </a:rPr>
                        <a:t>12</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3</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extLst>
                  <a:ext uri="{0D108BD9-81ED-4DB2-BD59-A6C34878D82A}">
                    <a16:rowId xmlns:a16="http://schemas.microsoft.com/office/drawing/2014/main" val="2880455615"/>
                  </a:ext>
                </a:extLst>
              </a:tr>
              <a:tr h="181684">
                <a:tc>
                  <a:txBody>
                    <a:bodyPr/>
                    <a:lstStyle/>
                    <a:p>
                      <a:pPr algn="r" fontAlgn="b">
                        <a:buNone/>
                      </a:pPr>
                      <a:r>
                        <a:rPr lang="en-US" sz="900" b="0" i="0" u="none" strike="noStrike">
                          <a:solidFill>
                            <a:srgbClr val="000000"/>
                          </a:solidFill>
                          <a:effectLst/>
                          <a:latin typeface="Aptos Narrow" panose="020B0004020202020204" pitchFamily="34" charset="0"/>
                        </a:rPr>
                        <a:t>13</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2</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extLst>
                  <a:ext uri="{0D108BD9-81ED-4DB2-BD59-A6C34878D82A}">
                    <a16:rowId xmlns:a16="http://schemas.microsoft.com/office/drawing/2014/main" val="3566002544"/>
                  </a:ext>
                </a:extLst>
              </a:tr>
              <a:tr h="181684">
                <a:tc>
                  <a:txBody>
                    <a:bodyPr/>
                    <a:lstStyle/>
                    <a:p>
                      <a:pPr algn="r" fontAlgn="b">
                        <a:buNone/>
                      </a:pPr>
                      <a:r>
                        <a:rPr lang="en-US" sz="900" b="0" i="0" u="none" strike="noStrike" dirty="0">
                          <a:solidFill>
                            <a:srgbClr val="000000"/>
                          </a:solidFill>
                          <a:effectLst/>
                          <a:latin typeface="Aptos Narrow" panose="020B0004020202020204" pitchFamily="34" charset="0"/>
                        </a:rPr>
                        <a:t>14</a:t>
                      </a:r>
                    </a:p>
                  </a:txBody>
                  <a:tcPr marL="7144" marR="7144" marT="7144" marB="0" anchor="b"/>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1</a:t>
                      </a:r>
                    </a:p>
                  </a:txBody>
                  <a:tcPr marL="7144" marR="7144" marT="7144" marB="0" anchor="b"/>
                </a:tc>
                <a:tc>
                  <a:txBody>
                    <a:bodyPr/>
                    <a:lstStyle/>
                    <a:p>
                      <a:pPr algn="r" fontAlgn="b">
                        <a:buNone/>
                      </a:pPr>
                      <a:r>
                        <a:rPr lang="en-US" sz="900" b="0" i="0" u="none" strike="noStrike">
                          <a:solidFill>
                            <a:srgbClr val="000000"/>
                          </a:solidFill>
                          <a:effectLst/>
                          <a:latin typeface="Aptos Narrow" panose="020B0004020202020204" pitchFamily="34" charset="0"/>
                        </a:rPr>
                        <a:t>0%</a:t>
                      </a:r>
                    </a:p>
                  </a:txBody>
                  <a:tcPr marL="7144" marR="7144" marT="7144" marB="0" anchor="b"/>
                </a:tc>
                <a:extLst>
                  <a:ext uri="{0D108BD9-81ED-4DB2-BD59-A6C34878D82A}">
                    <a16:rowId xmlns:a16="http://schemas.microsoft.com/office/drawing/2014/main" val="3312726835"/>
                  </a:ext>
                </a:extLst>
              </a:tr>
              <a:tr h="181684">
                <a:tc>
                  <a:txBody>
                    <a:bodyPr/>
                    <a:lstStyle/>
                    <a:p>
                      <a:pPr algn="l" fontAlgn="b">
                        <a:buNone/>
                      </a:pPr>
                      <a:r>
                        <a:rPr lang="en-US" sz="900" b="1" i="0" u="none" strike="noStrike">
                          <a:solidFill>
                            <a:srgbClr val="000000"/>
                          </a:solidFill>
                          <a:effectLst/>
                          <a:latin typeface="Aptos Narrow" panose="020B0004020202020204" pitchFamily="34" charset="0"/>
                        </a:rPr>
                        <a:t>Grand Total</a:t>
                      </a:r>
                    </a:p>
                  </a:txBody>
                  <a:tcPr marL="7144" marR="7144" marT="7144" marB="0" anchor="b"/>
                </a:tc>
                <a:tc>
                  <a:txBody>
                    <a:bodyPr/>
                    <a:lstStyle/>
                    <a:p>
                      <a:pPr algn="r" fontAlgn="b">
                        <a:buNone/>
                      </a:pPr>
                      <a:r>
                        <a:rPr lang="en-US" sz="900" b="1" i="0" u="none" strike="noStrike">
                          <a:solidFill>
                            <a:srgbClr val="000000"/>
                          </a:solidFill>
                          <a:effectLst/>
                          <a:latin typeface="Aptos Narrow" panose="020B0004020202020204" pitchFamily="34" charset="0"/>
                        </a:rPr>
                        <a:t>249</a:t>
                      </a:r>
                    </a:p>
                  </a:txBody>
                  <a:tcPr marL="7144" marR="7144" marT="7144" marB="0" anchor="b"/>
                </a:tc>
                <a:tc>
                  <a:txBody>
                    <a:bodyPr/>
                    <a:lstStyle/>
                    <a:p>
                      <a:pPr algn="r" fontAlgn="b">
                        <a:buNone/>
                      </a:pPr>
                      <a:r>
                        <a:rPr lang="en-US" sz="900" b="1" i="0" u="none" strike="noStrike">
                          <a:solidFill>
                            <a:srgbClr val="000000"/>
                          </a:solidFill>
                          <a:effectLst/>
                          <a:latin typeface="Aptos Narrow" panose="020B0004020202020204" pitchFamily="34" charset="0"/>
                        </a:rPr>
                        <a:t>100%</a:t>
                      </a:r>
                    </a:p>
                  </a:txBody>
                  <a:tcPr marL="7144" marR="7144" marT="7144" marB="0" anchor="b"/>
                </a:tc>
                <a:tc>
                  <a:txBody>
                    <a:bodyPr/>
                    <a:lstStyle/>
                    <a:p>
                      <a:pPr algn="r" fontAlgn="b">
                        <a:buNone/>
                      </a:pPr>
                      <a:r>
                        <a:rPr lang="en-US" sz="900" b="1" i="0" u="none" strike="noStrike">
                          <a:solidFill>
                            <a:srgbClr val="000000"/>
                          </a:solidFill>
                          <a:effectLst/>
                          <a:latin typeface="Aptos Narrow" panose="020B0004020202020204" pitchFamily="34" charset="0"/>
                        </a:rPr>
                        <a:t>21</a:t>
                      </a:r>
                    </a:p>
                  </a:txBody>
                  <a:tcPr marL="7144" marR="7144" marT="7144" marB="0" anchor="b"/>
                </a:tc>
                <a:tc>
                  <a:txBody>
                    <a:bodyPr/>
                    <a:lstStyle/>
                    <a:p>
                      <a:pPr algn="r" fontAlgn="b">
                        <a:buNone/>
                      </a:pPr>
                      <a:r>
                        <a:rPr lang="en-US" sz="900" b="1" i="0" u="none" strike="noStrike">
                          <a:solidFill>
                            <a:srgbClr val="000000"/>
                          </a:solidFill>
                          <a:effectLst/>
                          <a:latin typeface="Aptos Narrow" panose="020B0004020202020204" pitchFamily="34" charset="0"/>
                        </a:rPr>
                        <a:t>100%</a:t>
                      </a:r>
                    </a:p>
                  </a:txBody>
                  <a:tcPr marL="7144" marR="7144" marT="7144" marB="0" anchor="b"/>
                </a:tc>
                <a:tc>
                  <a:txBody>
                    <a:bodyPr/>
                    <a:lstStyle/>
                    <a:p>
                      <a:pPr algn="r" fontAlgn="b">
                        <a:buNone/>
                      </a:pPr>
                      <a:r>
                        <a:rPr lang="en-US" sz="900" b="1" i="0" u="none" strike="noStrike">
                          <a:solidFill>
                            <a:srgbClr val="000000"/>
                          </a:solidFill>
                          <a:effectLst/>
                          <a:latin typeface="Aptos Narrow" panose="020B0004020202020204" pitchFamily="34" charset="0"/>
                        </a:rPr>
                        <a:t>1,170</a:t>
                      </a:r>
                    </a:p>
                  </a:txBody>
                  <a:tcPr marL="7144" marR="7144" marT="7144" marB="0" anchor="b"/>
                </a:tc>
                <a:tc>
                  <a:txBody>
                    <a:bodyPr/>
                    <a:lstStyle/>
                    <a:p>
                      <a:pPr algn="r" fontAlgn="b">
                        <a:buNone/>
                      </a:pPr>
                      <a:r>
                        <a:rPr lang="en-US" sz="900" b="1" i="0" u="none" strike="noStrike">
                          <a:solidFill>
                            <a:srgbClr val="000000"/>
                          </a:solidFill>
                          <a:effectLst/>
                          <a:latin typeface="Aptos Narrow" panose="020B0004020202020204" pitchFamily="34" charset="0"/>
                        </a:rPr>
                        <a:t>100%</a:t>
                      </a:r>
                    </a:p>
                  </a:txBody>
                  <a:tcPr marL="7144" marR="7144" marT="7144" marB="0" anchor="b"/>
                </a:tc>
                <a:tc>
                  <a:txBody>
                    <a:bodyPr/>
                    <a:lstStyle/>
                    <a:p>
                      <a:pPr algn="r" fontAlgn="b">
                        <a:buNone/>
                      </a:pPr>
                      <a:r>
                        <a:rPr lang="en-US" sz="900" b="1" i="0" u="none" strike="noStrike">
                          <a:solidFill>
                            <a:srgbClr val="000000"/>
                          </a:solidFill>
                          <a:effectLst/>
                          <a:latin typeface="Aptos Narrow" panose="020B0004020202020204" pitchFamily="34" charset="0"/>
                        </a:rPr>
                        <a:t>1,440</a:t>
                      </a:r>
                    </a:p>
                  </a:txBody>
                  <a:tcPr marL="7144" marR="7144" marT="7144" marB="0" anchor="b"/>
                </a:tc>
                <a:tc>
                  <a:txBody>
                    <a:bodyPr/>
                    <a:lstStyle/>
                    <a:p>
                      <a:pPr algn="r" fontAlgn="b">
                        <a:buNone/>
                      </a:pPr>
                      <a:r>
                        <a:rPr lang="en-US" sz="900" b="1" i="0" u="none" strike="noStrike" dirty="0">
                          <a:solidFill>
                            <a:srgbClr val="000000"/>
                          </a:solidFill>
                          <a:effectLst/>
                          <a:latin typeface="Aptos Narrow" panose="020B0004020202020204" pitchFamily="34" charset="0"/>
                        </a:rPr>
                        <a:t>100%</a:t>
                      </a:r>
                    </a:p>
                  </a:txBody>
                  <a:tcPr marL="7144" marR="7144" marT="7144" marB="0" anchor="b"/>
                </a:tc>
                <a:extLst>
                  <a:ext uri="{0D108BD9-81ED-4DB2-BD59-A6C34878D82A}">
                    <a16:rowId xmlns:a16="http://schemas.microsoft.com/office/drawing/2014/main" val="126778764"/>
                  </a:ext>
                </a:extLst>
              </a:tr>
            </a:tbl>
          </a:graphicData>
        </a:graphic>
      </p:graphicFrame>
    </p:spTree>
    <p:extLst>
      <p:ext uri="{BB962C8B-B14F-4D97-AF65-F5344CB8AC3E}">
        <p14:creationId xmlns:p14="http://schemas.microsoft.com/office/powerpoint/2010/main" val="316112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heckerboard(across)">
                                      <p:cBhvr>
                                        <p:cTn id="7" dur="500"/>
                                        <p:tgtEl>
                                          <p:spTgt spid="614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150"/>
                                        </p:tgtEl>
                                        <p:attrNameLst>
                                          <p:attrName>style.visibility</p:attrName>
                                        </p:attrNameLst>
                                      </p:cBhvr>
                                      <p:to>
                                        <p:strVal val="visible"/>
                                      </p:to>
                                    </p:set>
                                    <p:animEffect transition="in" filter="dissolve">
                                      <p:cBhvr>
                                        <p:cTn id="15" dur="500"/>
                                        <p:tgtEl>
                                          <p:spTgt spid="6150"/>
                                        </p:tgtEl>
                                      </p:cBhvr>
                                    </p:animEffect>
                                  </p:childTnLst>
                                </p:cTn>
                              </p:par>
                              <p:par>
                                <p:cTn id="16" presetID="9" presetClass="entr" presetSubtype="0"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dissolve">
                                      <p:cBhvr>
                                        <p:cTn id="18" dur="500"/>
                                        <p:tgtEl>
                                          <p:spTgt spid="6148"/>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ppt_y</p:attrName>
                                        </p:attrNameLst>
                                      </p:cBhvr>
                                      <p:tavLst>
                                        <p:tav tm="0">
                                          <p:val>
                                            <p:strVal val="#ppt_y+#ppt_h*1.125000"/>
                                          </p:val>
                                        </p:tav>
                                        <p:tav tm="100000">
                                          <p:val>
                                            <p:strVal val="#ppt_y"/>
                                          </p:val>
                                        </p:tav>
                                      </p:tavLst>
                                    </p:anim>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009A0DAA-0BC2-699C-0B44-5127699D958B}"/>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1F27C981-FBF5-3C8E-F1D0-CFC22A5AA574}"/>
              </a:ext>
            </a:extLst>
          </p:cNvPr>
          <p:cNvSpPr txBox="1">
            <a:spLocks noGrp="1"/>
          </p:cNvSpPr>
          <p:nvPr>
            <p:ph type="title"/>
          </p:nvPr>
        </p:nvSpPr>
        <p:spPr>
          <a:xfrm>
            <a:off x="374072" y="12853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sz="1800" dirty="0"/>
              <a:t>Finding #4: COM/NET are the Most Relied Upon TLDs for Additional SLD Dependencies</a:t>
            </a:r>
            <a:endParaRPr sz="1800" dirty="0"/>
          </a:p>
        </p:txBody>
      </p:sp>
      <p:sp>
        <p:nvSpPr>
          <p:cNvPr id="5" name="Google Shape;12;p8">
            <a:extLst>
              <a:ext uri="{FF2B5EF4-FFF2-40B4-BE49-F238E27FC236}">
                <a16:creationId xmlns:a16="http://schemas.microsoft.com/office/drawing/2014/main" id="{3A04EF96-E96E-E156-551F-33ABD0217B56}"/>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15</a:t>
            </a:fld>
            <a:endParaRPr lang="en-US" sz="600"/>
          </a:p>
        </p:txBody>
      </p:sp>
      <p:pic>
        <p:nvPicPr>
          <p:cNvPr id="9218" name="Picture 2">
            <a:extLst>
              <a:ext uri="{FF2B5EF4-FFF2-40B4-BE49-F238E27FC236}">
                <a16:creationId xmlns:a16="http://schemas.microsoft.com/office/drawing/2014/main" id="{07EFB09E-5529-42F2-D498-D85ABD3A4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315" y="675315"/>
            <a:ext cx="4088048" cy="35968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C2842D4F-7BAF-B4CF-7B2C-DC9A3E059FBC}"/>
              </a:ext>
            </a:extLst>
          </p:cNvPr>
          <p:cNvGraphicFramePr>
            <a:graphicFrameLocks noGrp="1"/>
          </p:cNvGraphicFramePr>
          <p:nvPr/>
        </p:nvGraphicFramePr>
        <p:xfrm>
          <a:off x="415636" y="675317"/>
          <a:ext cx="4156364" cy="3617495"/>
        </p:xfrm>
        <a:graphic>
          <a:graphicData uri="http://schemas.openxmlformats.org/drawingml/2006/table">
            <a:tbl>
              <a:tblPr bandRow="1">
                <a:tableStyleId>{3C2FFA5D-87B4-456A-9821-1D502468CF0F}</a:tableStyleId>
              </a:tblPr>
              <a:tblGrid>
                <a:gridCol w="3013364">
                  <a:extLst>
                    <a:ext uri="{9D8B030D-6E8A-4147-A177-3AD203B41FA5}">
                      <a16:colId xmlns:a16="http://schemas.microsoft.com/office/drawing/2014/main" val="1924707891"/>
                    </a:ext>
                  </a:extLst>
                </a:gridCol>
                <a:gridCol w="1143000">
                  <a:extLst>
                    <a:ext uri="{9D8B030D-6E8A-4147-A177-3AD203B41FA5}">
                      <a16:colId xmlns:a16="http://schemas.microsoft.com/office/drawing/2014/main" val="4255135752"/>
                    </a:ext>
                  </a:extLst>
                </a:gridCol>
              </a:tblGrid>
              <a:tr h="212884">
                <a:tc>
                  <a:txBody>
                    <a:bodyPr/>
                    <a:lstStyle/>
                    <a:p>
                      <a:pPr algn="ctr" fontAlgn="b"/>
                      <a:r>
                        <a:rPr lang="en-US" sz="1400" b="0" i="0" u="none" strike="noStrike" dirty="0">
                          <a:solidFill>
                            <a:srgbClr val="000000"/>
                          </a:solidFill>
                          <a:effectLst/>
                          <a:latin typeface="Helvetica Neue" panose="02000503000000020004" pitchFamily="2" charset="0"/>
                        </a:rPr>
                        <a:t>Additional SLD Dependency TLDs</a:t>
                      </a:r>
                      <a:endParaRPr lang="en-US" sz="1400" b="1" i="0" u="none" strike="noStrike" dirty="0">
                        <a:solidFill>
                          <a:srgbClr val="000000"/>
                        </a:solidFill>
                        <a:effectLst/>
                        <a:latin typeface="Aptos Narrow" panose="020B0004020202020204" pitchFamily="34" charset="0"/>
                      </a:endParaRPr>
                    </a:p>
                  </a:txBody>
                  <a:tcPr marL="7144" marR="7144" marT="7144" marB="0" anchor="b"/>
                </a:tc>
                <a:tc>
                  <a:txBody>
                    <a:bodyPr/>
                    <a:lstStyle/>
                    <a:p>
                      <a:pPr algn="ctr" fontAlgn="b"/>
                      <a:r>
                        <a:rPr lang="en-US" sz="1400" b="0" i="0" u="none" strike="noStrike" dirty="0">
                          <a:solidFill>
                            <a:srgbClr val="000000"/>
                          </a:solidFill>
                          <a:effectLst/>
                          <a:latin typeface="Helvetica Neue" panose="02000503000000020004" pitchFamily="2" charset="0"/>
                        </a:rPr>
                        <a:t>TLDs</a:t>
                      </a:r>
                      <a:endParaRPr lang="en-US" sz="1400" b="1" i="0" u="none" strike="noStrike" dirty="0">
                        <a:solidFill>
                          <a:srgbClr val="000000"/>
                        </a:solidFill>
                        <a:effectLst/>
                        <a:latin typeface="Aptos Narrow" panose="020B0004020202020204" pitchFamily="34" charset="0"/>
                      </a:endParaRPr>
                    </a:p>
                  </a:txBody>
                  <a:tcPr marL="7144" marR="7144" marT="7144" marB="0" anchor="b"/>
                </a:tc>
                <a:extLst>
                  <a:ext uri="{0D108BD9-81ED-4DB2-BD59-A6C34878D82A}">
                    <a16:rowId xmlns:a16="http://schemas.microsoft.com/office/drawing/2014/main" val="4068925212"/>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net</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77</a:t>
                      </a:r>
                    </a:p>
                  </a:txBody>
                  <a:tcPr marL="7144" marR="7144" marT="7144" marB="0" anchor="b"/>
                </a:tc>
                <a:extLst>
                  <a:ext uri="{0D108BD9-81ED-4DB2-BD59-A6C34878D82A}">
                    <a16:rowId xmlns:a16="http://schemas.microsoft.com/office/drawing/2014/main" val="2485347699"/>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com, info, net, org</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61</a:t>
                      </a:r>
                    </a:p>
                  </a:txBody>
                  <a:tcPr marL="7144" marR="7144" marT="7144" marB="0" anchor="b"/>
                </a:tc>
                <a:extLst>
                  <a:ext uri="{0D108BD9-81ED-4DB2-BD59-A6C34878D82A}">
                    <a16:rowId xmlns:a16="http://schemas.microsoft.com/office/drawing/2014/main" val="1178966049"/>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com</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50</a:t>
                      </a:r>
                    </a:p>
                  </a:txBody>
                  <a:tcPr marL="7144" marR="7144" marT="7144" marB="0" anchor="b"/>
                </a:tc>
                <a:extLst>
                  <a:ext uri="{0D108BD9-81ED-4DB2-BD59-A6C34878D82A}">
                    <a16:rowId xmlns:a16="http://schemas.microsoft.com/office/drawing/2014/main" val="2906250583"/>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de, net</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28</a:t>
                      </a:r>
                    </a:p>
                  </a:txBody>
                  <a:tcPr marL="7144" marR="7144" marT="7144" marB="0" anchor="b"/>
                </a:tc>
                <a:extLst>
                  <a:ext uri="{0D108BD9-81ED-4DB2-BD59-A6C34878D82A}">
                    <a16:rowId xmlns:a16="http://schemas.microsoft.com/office/drawing/2014/main" val="1165239607"/>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br, ca, cl, info, net, org, se</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26</a:t>
                      </a:r>
                    </a:p>
                  </a:txBody>
                  <a:tcPr marL="7144" marR="7144" marT="7144" marB="0" anchor="b"/>
                </a:tc>
                <a:extLst>
                  <a:ext uri="{0D108BD9-81ED-4DB2-BD59-A6C34878D82A}">
                    <a16:rowId xmlns:a16="http://schemas.microsoft.com/office/drawing/2014/main" val="2360777793"/>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biz, cn, com, info, net, org</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22</a:t>
                      </a:r>
                    </a:p>
                  </a:txBody>
                  <a:tcPr marL="7144" marR="7144" marT="7144" marB="0" anchor="b"/>
                </a:tc>
                <a:extLst>
                  <a:ext uri="{0D108BD9-81ED-4DB2-BD59-A6C34878D82A}">
                    <a16:rowId xmlns:a16="http://schemas.microsoft.com/office/drawing/2014/main" val="2205278668"/>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fr</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18</a:t>
                      </a:r>
                    </a:p>
                  </a:txBody>
                  <a:tcPr marL="7144" marR="7144" marT="7144" marB="0" anchor="b"/>
                </a:tc>
                <a:extLst>
                  <a:ext uri="{0D108BD9-81ED-4DB2-BD59-A6C34878D82A}">
                    <a16:rowId xmlns:a16="http://schemas.microsoft.com/office/drawing/2014/main" val="3819802854"/>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info, org</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10</a:t>
                      </a:r>
                    </a:p>
                  </a:txBody>
                  <a:tcPr marL="7144" marR="7144" marT="7144" marB="0" anchor="b"/>
                </a:tc>
                <a:extLst>
                  <a:ext uri="{0D108BD9-81ED-4DB2-BD59-A6C34878D82A}">
                    <a16:rowId xmlns:a16="http://schemas.microsoft.com/office/drawing/2014/main" val="2261020928"/>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cn, com, net</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10</a:t>
                      </a:r>
                    </a:p>
                  </a:txBody>
                  <a:tcPr marL="7144" marR="7144" marT="7144" marB="0" anchor="b"/>
                </a:tc>
                <a:extLst>
                  <a:ext uri="{0D108BD9-81ED-4DB2-BD59-A6C34878D82A}">
                    <a16:rowId xmlns:a16="http://schemas.microsoft.com/office/drawing/2014/main" val="3485097975"/>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cn, net</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8</a:t>
                      </a:r>
                    </a:p>
                  </a:txBody>
                  <a:tcPr marL="7144" marR="7144" marT="7144" marB="0" anchor="b"/>
                </a:tc>
                <a:extLst>
                  <a:ext uri="{0D108BD9-81ED-4DB2-BD59-A6C34878D82A}">
                    <a16:rowId xmlns:a16="http://schemas.microsoft.com/office/drawing/2014/main" val="308147834"/>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br, ca, cl, fr, info, net, org, se</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7</a:t>
                      </a:r>
                    </a:p>
                  </a:txBody>
                  <a:tcPr marL="7144" marR="7144" marT="7144" marB="0" anchor="b"/>
                </a:tc>
                <a:extLst>
                  <a:ext uri="{0D108BD9-81ED-4DB2-BD59-A6C34878D82A}">
                    <a16:rowId xmlns:a16="http://schemas.microsoft.com/office/drawing/2014/main" val="1699052752"/>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uk</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7</a:t>
                      </a:r>
                    </a:p>
                  </a:txBody>
                  <a:tcPr marL="7144" marR="7144" marT="7144" marB="0" anchor="b"/>
                </a:tc>
                <a:extLst>
                  <a:ext uri="{0D108BD9-81ED-4DB2-BD59-A6C34878D82A}">
                    <a16:rowId xmlns:a16="http://schemas.microsoft.com/office/drawing/2014/main" val="4083884207"/>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br, ca, cl, com, edu, info, net, org, se</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6</a:t>
                      </a:r>
                    </a:p>
                  </a:txBody>
                  <a:tcPr marL="7144" marR="7144" marT="7144" marB="0" anchor="b"/>
                </a:tc>
                <a:extLst>
                  <a:ext uri="{0D108BD9-81ED-4DB2-BD59-A6C34878D82A}">
                    <a16:rowId xmlns:a16="http://schemas.microsoft.com/office/drawing/2014/main" val="4079446150"/>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br, ca, cl, com, info, net, org, se</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6</a:t>
                      </a:r>
                    </a:p>
                  </a:txBody>
                  <a:tcPr marL="7144" marR="7144" marT="7144" marB="0" anchor="b"/>
                </a:tc>
                <a:extLst>
                  <a:ext uri="{0D108BD9-81ED-4DB2-BD59-A6C34878D82A}">
                    <a16:rowId xmlns:a16="http://schemas.microsoft.com/office/drawing/2014/main" val="231693019"/>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au</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6</a:t>
                      </a:r>
                    </a:p>
                  </a:txBody>
                  <a:tcPr marL="7144" marR="7144" marT="7144" marB="0" anchor="b"/>
                </a:tc>
                <a:extLst>
                  <a:ext uri="{0D108BD9-81ED-4DB2-BD59-A6C34878D82A}">
                    <a16:rowId xmlns:a16="http://schemas.microsoft.com/office/drawing/2014/main" val="3784271870"/>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com, net</a:t>
                      </a:r>
                    </a:p>
                  </a:txBody>
                  <a:tcPr marL="7144" marR="7144" marT="7144" marB="0" anchor="b"/>
                </a:tc>
                <a:tc>
                  <a:txBody>
                    <a:bodyPr/>
                    <a:lstStyle/>
                    <a:p>
                      <a:pPr algn="r" fontAlgn="b">
                        <a:buNone/>
                      </a:pPr>
                      <a:r>
                        <a:rPr lang="en-US" sz="1100" b="0" i="0" u="none" strike="noStrike">
                          <a:solidFill>
                            <a:srgbClr val="000000"/>
                          </a:solidFill>
                          <a:effectLst/>
                          <a:latin typeface="Aptos Narrow" panose="020B0004020202020204" pitchFamily="34" charset="0"/>
                        </a:rPr>
                        <a:t>5</a:t>
                      </a:r>
                    </a:p>
                  </a:txBody>
                  <a:tcPr marL="7144" marR="7144" marT="7144" marB="0" anchor="b"/>
                </a:tc>
                <a:extLst>
                  <a:ext uri="{0D108BD9-81ED-4DB2-BD59-A6C34878D82A}">
                    <a16:rowId xmlns:a16="http://schemas.microsoft.com/office/drawing/2014/main" val="1205964045"/>
                  </a:ext>
                </a:extLst>
              </a:tr>
              <a:tr h="199823">
                <a:tc>
                  <a:txBody>
                    <a:bodyPr/>
                    <a:lstStyle/>
                    <a:p>
                      <a:pPr algn="l" fontAlgn="b">
                        <a:buNone/>
                      </a:pPr>
                      <a:r>
                        <a:rPr lang="en-US" sz="1100" b="0" i="0" u="none" strike="noStrike">
                          <a:solidFill>
                            <a:srgbClr val="000000"/>
                          </a:solidFill>
                          <a:effectLst/>
                          <a:latin typeface="Aptos Narrow" panose="020B0004020202020204" pitchFamily="34" charset="0"/>
                        </a:rPr>
                        <a:t>br</a:t>
                      </a:r>
                    </a:p>
                  </a:txBody>
                  <a:tcPr marL="7144" marR="7144" marT="7144" marB="0" anchor="b"/>
                </a:tc>
                <a:tc>
                  <a:txBody>
                    <a:bodyPr/>
                    <a:lstStyle/>
                    <a:p>
                      <a:pPr algn="r" fontAlgn="b">
                        <a:buNone/>
                      </a:pPr>
                      <a:r>
                        <a:rPr lang="en-US" sz="1100" b="0" i="0" u="none" strike="noStrike" dirty="0">
                          <a:solidFill>
                            <a:srgbClr val="000000"/>
                          </a:solidFill>
                          <a:effectLst/>
                          <a:latin typeface="Aptos Narrow" panose="020B0004020202020204" pitchFamily="34" charset="0"/>
                        </a:rPr>
                        <a:t>5</a:t>
                      </a:r>
                    </a:p>
                  </a:txBody>
                  <a:tcPr marL="7144" marR="7144" marT="7144" marB="0" anchor="b"/>
                </a:tc>
                <a:extLst>
                  <a:ext uri="{0D108BD9-81ED-4DB2-BD59-A6C34878D82A}">
                    <a16:rowId xmlns:a16="http://schemas.microsoft.com/office/drawing/2014/main" val="2119307119"/>
                  </a:ext>
                </a:extLst>
              </a:tr>
            </a:tbl>
          </a:graphicData>
        </a:graphic>
      </p:graphicFrame>
      <p:sp>
        <p:nvSpPr>
          <p:cNvPr id="2" name="TextBox 1">
            <a:extLst>
              <a:ext uri="{FF2B5EF4-FFF2-40B4-BE49-F238E27FC236}">
                <a16:creationId xmlns:a16="http://schemas.microsoft.com/office/drawing/2014/main" id="{22C56935-680A-0A1E-6056-2CC17E5BB0B2}"/>
              </a:ext>
            </a:extLst>
          </p:cNvPr>
          <p:cNvSpPr txBox="1"/>
          <p:nvPr/>
        </p:nvSpPr>
        <p:spPr>
          <a:xfrm>
            <a:off x="415637" y="4272132"/>
            <a:ext cx="8312726" cy="300082"/>
          </a:xfrm>
          <a:prstGeom prst="rect">
            <a:avLst/>
          </a:prstGeom>
          <a:noFill/>
        </p:spPr>
        <p:txBody>
          <a:bodyPr wrap="square" rtlCol="0">
            <a:spAutoFit/>
          </a:bodyPr>
          <a:lstStyle/>
          <a:p>
            <a:r>
              <a:rPr lang="en-US" sz="1350" dirty="0">
                <a:latin typeface="Helvetica Neue" panose="02000503000000020004" pitchFamily="2" charset="0"/>
              </a:rPr>
              <a:t>Legacy gTLDs and ccTLDs remain the most relied-upon TLDs by other TLDs.</a:t>
            </a:r>
          </a:p>
        </p:txBody>
      </p:sp>
    </p:spTree>
    <p:extLst>
      <p:ext uri="{BB962C8B-B14F-4D97-AF65-F5344CB8AC3E}">
        <p14:creationId xmlns:p14="http://schemas.microsoft.com/office/powerpoint/2010/main" val="401111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EAE48389-027F-E310-DFB2-B7C898B566A4}"/>
            </a:ext>
          </a:extLst>
        </p:cNvPr>
        <p:cNvGrpSpPr/>
        <p:nvPr/>
      </p:nvGrpSpPr>
      <p:grpSpPr>
        <a:xfrm>
          <a:off x="0" y="0"/>
          <a:ext cx="0" cy="0"/>
          <a:chOff x="0" y="0"/>
          <a:chExt cx="0" cy="0"/>
        </a:xfrm>
      </p:grpSpPr>
      <p:sp>
        <p:nvSpPr>
          <p:cNvPr id="72" name="Google Shape;72;p3">
            <a:extLst>
              <a:ext uri="{FF2B5EF4-FFF2-40B4-BE49-F238E27FC236}">
                <a16:creationId xmlns:a16="http://schemas.microsoft.com/office/drawing/2014/main" id="{8BCF7251-CBB5-D446-0F5D-525455EEC714}"/>
              </a:ext>
            </a:extLst>
          </p:cNvPr>
          <p:cNvSpPr txBox="1">
            <a:spLocks noGrp="1"/>
          </p:cNvSpPr>
          <p:nvPr>
            <p:ph type="title"/>
          </p:nvPr>
        </p:nvSpPr>
        <p:spPr>
          <a:xfrm>
            <a:off x="322117" y="2728120"/>
            <a:ext cx="8489374" cy="376669"/>
          </a:xfrm>
          <a:prstGeom prst="rect">
            <a:avLst/>
          </a:prstGeom>
          <a:noFill/>
          <a:ln>
            <a:noFill/>
          </a:ln>
        </p:spPr>
        <p:txBody>
          <a:bodyPr spcFirstLastPara="1" vert="horz" wrap="square" lIns="68569" tIns="34275" rIns="68569" bIns="34275" rtlCol="0" anchor="b" anchorCtr="0">
            <a:noAutofit/>
          </a:bodyPr>
          <a:lstStyle/>
          <a:p>
            <a:r>
              <a:rPr lang="en-US" dirty="0"/>
              <a:t>Looking Back to Prepare for the Future</a:t>
            </a:r>
            <a:endParaRPr dirty="0"/>
          </a:p>
        </p:txBody>
      </p:sp>
      <p:sp>
        <p:nvSpPr>
          <p:cNvPr id="4" name="Google Shape;12;p8">
            <a:extLst>
              <a:ext uri="{FF2B5EF4-FFF2-40B4-BE49-F238E27FC236}">
                <a16:creationId xmlns:a16="http://schemas.microsoft.com/office/drawing/2014/main" id="{E82D75E0-008E-8553-4A63-0B2219947DF5}"/>
              </a:ext>
            </a:extLst>
          </p:cNvPr>
          <p:cNvSpPr txBox="1">
            <a:spLocks noGrp="1"/>
          </p:cNvSpPr>
          <p:nvPr>
            <p:ph type="sldNum" idx="12"/>
          </p:nvPr>
        </p:nvSpPr>
        <p:spPr>
          <a:xfrm>
            <a:off x="1418653" y="4909824"/>
            <a:ext cx="355600" cy="114300"/>
          </a:xfrm>
          <a:prstGeom prst="rect">
            <a:avLst/>
          </a:prstGeom>
          <a:noFill/>
          <a:ln>
            <a:noFill/>
          </a:ln>
        </p:spPr>
        <p:txBody>
          <a:bodyPr spcFirstLastPara="1" vert="horz" wrap="square" lIns="68569" tIns="34275" rIns="68569" bIns="34275" rtlCol="0" anchor="ctr" anchorCtr="0">
            <a:noAutofit/>
          </a:bodyPr>
          <a:lstStyle>
            <a:lvl1pPr marL="0" marR="0" lvl="0" indent="0" algn="r" rtl="0">
              <a:spcBef>
                <a:spcPts val="0"/>
              </a:spcBef>
              <a:buNone/>
              <a:defRPr sz="6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buNone/>
              <a:defRPr sz="6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buNone/>
              <a:defRPr sz="6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buNone/>
              <a:defRPr sz="6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buNone/>
              <a:defRPr sz="6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buNone/>
              <a:defRPr sz="6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buNone/>
              <a:defRPr sz="6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buNone/>
              <a:defRPr sz="6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buNone/>
              <a:defRPr sz="6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mtClean="0"/>
              <a:pPr/>
              <a:t>16</a:t>
            </a:fld>
            <a:endParaRPr lang="en-US"/>
          </a:p>
        </p:txBody>
      </p:sp>
    </p:spTree>
    <p:extLst>
      <p:ext uri="{BB962C8B-B14F-4D97-AF65-F5344CB8AC3E}">
        <p14:creationId xmlns:p14="http://schemas.microsoft.com/office/powerpoint/2010/main" val="299049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0-#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5F9938DF-E319-6FA8-5470-86339AE82F07}"/>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5F3D4F63-D4D7-6E3F-9876-44F2B6E53C0A}"/>
              </a:ext>
            </a:extLst>
          </p:cNvPr>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dirty="0"/>
              <a:t>Achieving Balance</a:t>
            </a:r>
            <a:endParaRPr dirty="0"/>
          </a:p>
        </p:txBody>
      </p:sp>
      <p:sp>
        <p:nvSpPr>
          <p:cNvPr id="5" name="Google Shape;12;p8">
            <a:extLst>
              <a:ext uri="{FF2B5EF4-FFF2-40B4-BE49-F238E27FC236}">
                <a16:creationId xmlns:a16="http://schemas.microsoft.com/office/drawing/2014/main" id="{79D4F091-4DB4-E01F-D098-BE41E9A9C421}"/>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17</a:t>
            </a:fld>
            <a:endParaRPr lang="en-US" sz="600"/>
          </a:p>
        </p:txBody>
      </p:sp>
      <p:sp>
        <p:nvSpPr>
          <p:cNvPr id="3" name="TextBox 2">
            <a:extLst>
              <a:ext uri="{FF2B5EF4-FFF2-40B4-BE49-F238E27FC236}">
                <a16:creationId xmlns:a16="http://schemas.microsoft.com/office/drawing/2014/main" id="{568EE9F8-8B16-A184-EC78-DAF08B5CB7D3}"/>
              </a:ext>
            </a:extLst>
          </p:cNvPr>
          <p:cNvSpPr txBox="1"/>
          <p:nvPr/>
        </p:nvSpPr>
        <p:spPr>
          <a:xfrm>
            <a:off x="332508" y="677354"/>
            <a:ext cx="7487286" cy="1715854"/>
          </a:xfrm>
          <a:prstGeom prst="rect">
            <a:avLst/>
          </a:prstGeom>
          <a:noFill/>
        </p:spPr>
        <p:txBody>
          <a:bodyPr wrap="square" rtlCol="0">
            <a:spAutoFit/>
          </a:bodyPr>
          <a:lstStyle/>
          <a:p>
            <a:r>
              <a:rPr lang="en-US" dirty="0"/>
              <a:t>“</a:t>
            </a:r>
            <a:r>
              <a:rPr lang="en-US" dirty="0">
                <a:solidFill>
                  <a:srgbClr val="3F3F3F"/>
                </a:solidFill>
                <a:latin typeface="Helvetica Neue"/>
                <a:ea typeface="Helvetica Neue"/>
                <a:cs typeface="Helvetica Neue"/>
                <a:sym typeface="Helvetica Neue"/>
              </a:rPr>
              <a:t>There is a balancing act between the complexity, overhead, and resilience of DNS' control plane, and finding an operational sweet spot is an important open research challenge.</a:t>
            </a:r>
            <a:r>
              <a:rPr lang="en-US" dirty="0"/>
              <a:t>”</a:t>
            </a:r>
            <a:endParaRPr lang="en-US" dirty="0">
              <a:solidFill>
                <a:srgbClr val="3F3F3F"/>
              </a:solidFill>
              <a:latin typeface="Helvetica Neue"/>
              <a:ea typeface="Helvetica Neue"/>
              <a:cs typeface="Helvetica Neue"/>
              <a:sym typeface="Helvetica Neue"/>
            </a:endParaRPr>
          </a:p>
          <a:p>
            <a:r>
              <a:rPr lang="en-US" dirty="0">
                <a:solidFill>
                  <a:srgbClr val="3F3F3F"/>
                </a:solidFill>
                <a:latin typeface="Helvetica Neue"/>
                <a:ea typeface="Helvetica Neue"/>
                <a:cs typeface="Helvetica Neue"/>
                <a:sym typeface="Helvetica Neue"/>
              </a:rPr>
              <a:t>- Eric Osterweil, Danny McPherson, and </a:t>
            </a:r>
            <a:r>
              <a:rPr lang="en-US" dirty="0" err="1">
                <a:solidFill>
                  <a:srgbClr val="3F3F3F"/>
                </a:solidFill>
                <a:latin typeface="Helvetica Neue"/>
                <a:ea typeface="Helvetica Neue"/>
                <a:cs typeface="Helvetica Neue"/>
                <a:sym typeface="Helvetica Neue"/>
              </a:rPr>
              <a:t>Lixia</a:t>
            </a:r>
            <a:r>
              <a:rPr lang="en-US" dirty="0">
                <a:solidFill>
                  <a:srgbClr val="3F3F3F"/>
                </a:solidFill>
                <a:latin typeface="Helvetica Neue"/>
                <a:ea typeface="Helvetica Neue"/>
                <a:cs typeface="Helvetica Neue"/>
                <a:sym typeface="Helvetica Neue"/>
              </a:rPr>
              <a:t> Zhang, 2011. Operational Implications of the DNS Control Plane.</a:t>
            </a:r>
          </a:p>
          <a:p>
            <a:endParaRPr lang="en-US" sz="1350" dirty="0">
              <a:latin typeface="Helvetica Neue" panose="02000503000000020004" pitchFamily="2" charset="0"/>
            </a:endParaRPr>
          </a:p>
        </p:txBody>
      </p:sp>
    </p:spTree>
    <p:extLst>
      <p:ext uri="{BB962C8B-B14F-4D97-AF65-F5344CB8AC3E}">
        <p14:creationId xmlns:p14="http://schemas.microsoft.com/office/powerpoint/2010/main" val="275364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50A41CCD-50D5-602C-0D26-9FC6D9D6D258}"/>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2BF8542D-AB9D-D964-B470-6270550009B7}"/>
              </a:ext>
            </a:extLst>
          </p:cNvPr>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dirty="0"/>
              <a:t>Root Zone Trends Over Time</a:t>
            </a:r>
            <a:endParaRPr dirty="0"/>
          </a:p>
        </p:txBody>
      </p:sp>
      <p:sp>
        <p:nvSpPr>
          <p:cNvPr id="66" name="Google Shape;66;p2">
            <a:extLst>
              <a:ext uri="{FF2B5EF4-FFF2-40B4-BE49-F238E27FC236}">
                <a16:creationId xmlns:a16="http://schemas.microsoft.com/office/drawing/2014/main" id="{3CDA2A5F-4452-970B-64F0-CBE627F2E1D7}"/>
              </a:ext>
            </a:extLst>
          </p:cNvPr>
          <p:cNvSpPr txBox="1">
            <a:spLocks noGrp="1"/>
          </p:cNvSpPr>
          <p:nvPr>
            <p:ph type="body" idx="1"/>
          </p:nvPr>
        </p:nvSpPr>
        <p:spPr>
          <a:xfrm>
            <a:off x="332508" y="925923"/>
            <a:ext cx="3906982" cy="3316690"/>
          </a:xfrm>
          <a:prstGeom prst="rect">
            <a:avLst/>
          </a:prstGeom>
          <a:noFill/>
          <a:ln>
            <a:noFill/>
          </a:ln>
        </p:spPr>
        <p:txBody>
          <a:bodyPr spcFirstLastPara="1" vert="horz" wrap="square" lIns="68569" tIns="34275" rIns="68569" bIns="34275" rtlCol="0" anchor="t" anchorCtr="0">
            <a:noAutofit/>
          </a:bodyPr>
          <a:lstStyle/>
          <a:p>
            <a:pPr marL="132160" indent="-132160">
              <a:spcBef>
                <a:spcPts val="0"/>
              </a:spcBef>
              <a:buSzPts val="1560"/>
            </a:pPr>
            <a:r>
              <a:rPr lang="en-US" dirty="0"/>
              <a:t>Significant changes in root zone</a:t>
            </a:r>
          </a:p>
          <a:p>
            <a:pPr marL="475060" lvl="1" indent="-132160">
              <a:spcBef>
                <a:spcPts val="0"/>
              </a:spcBef>
              <a:buSzPts val="1560"/>
            </a:pPr>
            <a:r>
              <a:rPr lang="en-US" dirty="0"/>
              <a:t>New gTLD program</a:t>
            </a:r>
          </a:p>
          <a:p>
            <a:pPr marL="475060" lvl="1" indent="-132160">
              <a:spcBef>
                <a:spcPts val="0"/>
              </a:spcBef>
              <a:buSzPts val="1560"/>
            </a:pPr>
            <a:r>
              <a:rPr lang="en-US" dirty="0"/>
              <a:t>IPv6 glue deployment</a:t>
            </a:r>
          </a:p>
          <a:p>
            <a:pPr marL="475060" lvl="1" indent="-132160">
              <a:spcBef>
                <a:spcPts val="0"/>
              </a:spcBef>
              <a:buSzPts val="1560"/>
            </a:pPr>
            <a:r>
              <a:rPr lang="en-US" dirty="0"/>
              <a:t>DNSSEC DS record growth</a:t>
            </a:r>
          </a:p>
          <a:p>
            <a:pPr marL="475060" lvl="1" indent="-132160">
              <a:spcBef>
                <a:spcPts val="0"/>
              </a:spcBef>
              <a:buSzPts val="1560"/>
            </a:pPr>
            <a:r>
              <a:rPr lang="en-US" dirty="0"/>
              <a:t>Registry operator consolidation</a:t>
            </a:r>
            <a:endParaRPr dirty="0"/>
          </a:p>
        </p:txBody>
      </p:sp>
      <p:sp>
        <p:nvSpPr>
          <p:cNvPr id="5" name="Google Shape;12;p8">
            <a:extLst>
              <a:ext uri="{FF2B5EF4-FFF2-40B4-BE49-F238E27FC236}">
                <a16:creationId xmlns:a16="http://schemas.microsoft.com/office/drawing/2014/main" id="{17AF030A-C954-4103-3F95-BF80EB7C3895}"/>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18</a:t>
            </a:fld>
            <a:endParaRPr lang="en-US" sz="600"/>
          </a:p>
        </p:txBody>
      </p:sp>
      <p:pic>
        <p:nvPicPr>
          <p:cNvPr id="1026" name="Picture 2">
            <a:extLst>
              <a:ext uri="{FF2B5EF4-FFF2-40B4-BE49-F238E27FC236}">
                <a16:creationId xmlns:a16="http://schemas.microsoft.com/office/drawing/2014/main" id="{30D6FFF9-5B65-2327-8E05-9DD2A287F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491" y="913405"/>
            <a:ext cx="4696690" cy="331669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66;p2">
            <a:extLst>
              <a:ext uri="{FF2B5EF4-FFF2-40B4-BE49-F238E27FC236}">
                <a16:creationId xmlns:a16="http://schemas.microsoft.com/office/drawing/2014/main" id="{9F30E208-5E24-A1D9-9A9B-C0BEEFE24BDD}"/>
              </a:ext>
            </a:extLst>
          </p:cNvPr>
          <p:cNvSpPr txBox="1">
            <a:spLocks/>
          </p:cNvSpPr>
          <p:nvPr/>
        </p:nvSpPr>
        <p:spPr>
          <a:xfrm>
            <a:off x="4423991" y="4314494"/>
            <a:ext cx="3636819" cy="101052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02895" algn="l" rtl="0">
              <a:lnSpc>
                <a:spcPct val="100000"/>
              </a:lnSpc>
              <a:spcBef>
                <a:spcPts val="900"/>
              </a:spcBef>
              <a:spcAft>
                <a:spcPts val="0"/>
              </a:spcAft>
              <a:buClr>
                <a:schemeClr val="lt2"/>
              </a:buClr>
              <a:buSzPts val="1170"/>
              <a:buFont typeface="Arial"/>
              <a:buChar char="•"/>
              <a:defRPr sz="2400" b="0" i="0" u="none" strike="noStrike" cap="none">
                <a:solidFill>
                  <a:srgbClr val="3F3F3F"/>
                </a:solidFill>
                <a:latin typeface="Helvetica Neue"/>
                <a:ea typeface="Helvetica Neue"/>
                <a:cs typeface="Helvetica Neue"/>
                <a:sym typeface="Helvetica Neue"/>
              </a:defRPr>
            </a:lvl1pPr>
            <a:lvl2pPr marL="914400" marR="0" lvl="1" indent="-302894" algn="l" rtl="0">
              <a:lnSpc>
                <a:spcPct val="100000"/>
              </a:lnSpc>
              <a:spcBef>
                <a:spcPts val="900"/>
              </a:spcBef>
              <a:spcAft>
                <a:spcPts val="0"/>
              </a:spcAft>
              <a:buClr>
                <a:schemeClr val="lt2"/>
              </a:buClr>
              <a:buSzPts val="1170"/>
              <a:buFont typeface="Arial"/>
              <a:buChar char="•"/>
              <a:defRPr sz="2000" b="0" i="0" u="none" strike="noStrike" cap="none">
                <a:solidFill>
                  <a:srgbClr val="3F3F3F"/>
                </a:solidFill>
                <a:latin typeface="Helvetica Neue"/>
                <a:ea typeface="Helvetica Neue"/>
                <a:cs typeface="Helvetica Neue"/>
                <a:sym typeface="Helvetica Neue"/>
              </a:defRPr>
            </a:lvl2pPr>
            <a:lvl3pPr marL="1371600" marR="0" lvl="2" indent="-302894" algn="l" rtl="0">
              <a:lnSpc>
                <a:spcPct val="100000"/>
              </a:lnSpc>
              <a:spcBef>
                <a:spcPts val="900"/>
              </a:spcBef>
              <a:spcAft>
                <a:spcPts val="0"/>
              </a:spcAft>
              <a:buClr>
                <a:schemeClr val="lt2"/>
              </a:buClr>
              <a:buSzPts val="1170"/>
              <a:buFont typeface="Arial"/>
              <a:buChar char="•"/>
              <a:defRPr sz="1800" b="0" i="0" u="none" strike="noStrike" cap="none">
                <a:solidFill>
                  <a:srgbClr val="3F3F3F"/>
                </a:solidFill>
                <a:latin typeface="Helvetica Neue"/>
                <a:ea typeface="Helvetica Neue"/>
                <a:cs typeface="Helvetica Neue"/>
                <a:sym typeface="Helvetica Neue"/>
              </a:defRPr>
            </a:lvl3pPr>
            <a:lvl4pPr marL="1828800" marR="0" lvl="3" indent="-302894" algn="l" rtl="0">
              <a:lnSpc>
                <a:spcPct val="100000"/>
              </a:lnSpc>
              <a:spcBef>
                <a:spcPts val="900"/>
              </a:spcBef>
              <a:spcAft>
                <a:spcPts val="0"/>
              </a:spcAft>
              <a:buClr>
                <a:schemeClr val="lt2"/>
              </a:buClr>
              <a:buSzPts val="1170"/>
              <a:buFont typeface="Arial"/>
              <a:buChar char="•"/>
              <a:defRPr sz="1600" b="0" i="0" u="none" strike="noStrike" cap="none">
                <a:solidFill>
                  <a:srgbClr val="3F3F3F"/>
                </a:solidFill>
                <a:latin typeface="Helvetica Neue"/>
                <a:ea typeface="Helvetica Neue"/>
                <a:cs typeface="Helvetica Neue"/>
                <a:sym typeface="Helvetica Neue"/>
              </a:defRPr>
            </a:lvl4pPr>
            <a:lvl5pPr marL="2286000" marR="0" lvl="4" indent="-302895" algn="l" rtl="0">
              <a:lnSpc>
                <a:spcPct val="100000"/>
              </a:lnSpc>
              <a:spcBef>
                <a:spcPts val="900"/>
              </a:spcBef>
              <a:spcAft>
                <a:spcPts val="0"/>
              </a:spcAft>
              <a:buClr>
                <a:schemeClr val="lt2"/>
              </a:buClr>
              <a:buSzPts val="1170"/>
              <a:buFont typeface="Arial"/>
              <a:buChar char="•"/>
              <a:defRPr sz="1600" b="0" i="0" u="none" strike="noStrike" cap="none">
                <a:solidFill>
                  <a:srgbClr val="3F3F3F"/>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9pPr>
          </a:lstStyle>
          <a:p>
            <a:pPr marL="0" indent="0">
              <a:spcBef>
                <a:spcPts val="0"/>
              </a:spcBef>
              <a:buSzPts val="1560"/>
              <a:buNone/>
            </a:pPr>
            <a:r>
              <a:rPr lang="en-US" sz="900" dirty="0"/>
              <a:t>Source: </a:t>
            </a:r>
            <a:r>
              <a:rPr lang="en-US" sz="900" dirty="0">
                <a:hlinkClick r:id="rId4"/>
              </a:rPr>
              <a:t>https://</a:t>
            </a:r>
            <a:r>
              <a:rPr lang="en-US" sz="900" dirty="0" err="1">
                <a:hlinkClick r:id="rId4"/>
              </a:rPr>
              <a:t>zfr.dns-oarc.net</a:t>
            </a:r>
            <a:r>
              <a:rPr lang="en-US" sz="900" dirty="0">
                <a:hlinkClick r:id="rId4"/>
              </a:rPr>
              <a:t>/root-zone-</a:t>
            </a:r>
            <a:r>
              <a:rPr lang="en-US" sz="900" dirty="0" err="1">
                <a:hlinkClick r:id="rId4"/>
              </a:rPr>
              <a:t>trends.png</a:t>
            </a:r>
            <a:endParaRPr lang="en-US" sz="900" dirty="0"/>
          </a:p>
        </p:txBody>
      </p:sp>
    </p:spTree>
    <p:extLst>
      <p:ext uri="{BB962C8B-B14F-4D97-AF65-F5344CB8AC3E}">
        <p14:creationId xmlns:p14="http://schemas.microsoft.com/office/powerpoint/2010/main" val="252472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2015FBC7-BF62-2957-94B5-453B90A48114}"/>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655814A7-1756-20DC-C8B5-B8C767C157AD}"/>
              </a:ext>
            </a:extLst>
          </p:cNvPr>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dirty="0"/>
              <a:t>Future Work</a:t>
            </a:r>
            <a:endParaRPr dirty="0"/>
          </a:p>
        </p:txBody>
      </p:sp>
      <p:sp>
        <p:nvSpPr>
          <p:cNvPr id="66" name="Google Shape;66;p2">
            <a:extLst>
              <a:ext uri="{FF2B5EF4-FFF2-40B4-BE49-F238E27FC236}">
                <a16:creationId xmlns:a16="http://schemas.microsoft.com/office/drawing/2014/main" id="{B961BCFA-5903-955D-0D09-D1F591B1F05E}"/>
              </a:ext>
            </a:extLst>
          </p:cNvPr>
          <p:cNvSpPr txBox="1">
            <a:spLocks noGrp="1"/>
          </p:cNvSpPr>
          <p:nvPr>
            <p:ph type="body" idx="1"/>
          </p:nvPr>
        </p:nvSpPr>
        <p:spPr>
          <a:xfrm>
            <a:off x="332508" y="904662"/>
            <a:ext cx="8131268" cy="1838538"/>
          </a:xfrm>
          <a:prstGeom prst="rect">
            <a:avLst/>
          </a:prstGeom>
          <a:noFill/>
          <a:ln>
            <a:noFill/>
          </a:ln>
        </p:spPr>
        <p:txBody>
          <a:bodyPr spcFirstLastPara="1" vert="horz" wrap="square" lIns="68569" tIns="34275" rIns="68569" bIns="34275" rtlCol="0" anchor="t" anchorCtr="0">
            <a:noAutofit/>
          </a:bodyPr>
          <a:lstStyle/>
          <a:p>
            <a:pPr marL="132160" indent="-132160">
              <a:spcBef>
                <a:spcPts val="0"/>
              </a:spcBef>
              <a:buSzPts val="1560"/>
            </a:pPr>
            <a:r>
              <a:rPr lang="en-US" dirty="0"/>
              <a:t>Automated daily maps (complete)</a:t>
            </a:r>
          </a:p>
          <a:p>
            <a:pPr marL="132160" indent="-132160">
              <a:spcBef>
                <a:spcPts val="0"/>
              </a:spcBef>
              <a:buSzPts val="1560"/>
            </a:pPr>
            <a:r>
              <a:rPr lang="en-US" dirty="0"/>
              <a:t>Resolver IP/network structure integration (BGP, ASN, etc.)</a:t>
            </a:r>
          </a:p>
          <a:p>
            <a:pPr marL="132160" indent="-132160">
              <a:spcBef>
                <a:spcPts val="0"/>
              </a:spcBef>
              <a:buSzPts val="1560"/>
            </a:pPr>
            <a:r>
              <a:rPr lang="en-US" dirty="0"/>
              <a:t>Resolver software/versions</a:t>
            </a:r>
          </a:p>
          <a:p>
            <a:pPr marL="132160" indent="-132160">
              <a:spcBef>
                <a:spcPts val="0"/>
              </a:spcBef>
              <a:buSzPts val="1560"/>
            </a:pPr>
            <a:r>
              <a:rPr lang="en-US" dirty="0"/>
              <a:t>Risk scoring</a:t>
            </a:r>
          </a:p>
          <a:p>
            <a:pPr marL="132160" indent="-132160">
              <a:spcBef>
                <a:spcPts val="0"/>
              </a:spcBef>
              <a:buSzPts val="1560"/>
            </a:pPr>
            <a:r>
              <a:rPr lang="en-US" dirty="0"/>
              <a:t>Monitoring and alerting</a:t>
            </a:r>
          </a:p>
          <a:p>
            <a:pPr marL="132160" indent="-132160">
              <a:spcBef>
                <a:spcPts val="0"/>
              </a:spcBef>
              <a:buSzPts val="1560"/>
            </a:pPr>
            <a:r>
              <a:rPr lang="en-US" dirty="0"/>
              <a:t>Targeted community education and awareness</a:t>
            </a:r>
            <a:endParaRPr dirty="0"/>
          </a:p>
        </p:txBody>
      </p:sp>
      <p:sp>
        <p:nvSpPr>
          <p:cNvPr id="5" name="Google Shape;12;p8">
            <a:extLst>
              <a:ext uri="{FF2B5EF4-FFF2-40B4-BE49-F238E27FC236}">
                <a16:creationId xmlns:a16="http://schemas.microsoft.com/office/drawing/2014/main" id="{D892B7EA-F8E0-557E-1C45-6E8E6D7F1DA0}"/>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19</a:t>
            </a:fld>
            <a:endParaRPr lang="en-US" sz="600"/>
          </a:p>
        </p:txBody>
      </p:sp>
    </p:spTree>
    <p:extLst>
      <p:ext uri="{BB962C8B-B14F-4D97-AF65-F5344CB8AC3E}">
        <p14:creationId xmlns:p14="http://schemas.microsoft.com/office/powerpoint/2010/main" val="2198705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2"/>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dirty="0"/>
              <a:t>Background: Original Verisign Transitive Trust Research</a:t>
            </a:r>
            <a:endParaRPr dirty="0"/>
          </a:p>
        </p:txBody>
      </p:sp>
      <p:sp>
        <p:nvSpPr>
          <p:cNvPr id="66" name="Google Shape;66;p2"/>
          <p:cNvSpPr txBox="1">
            <a:spLocks noGrp="1"/>
          </p:cNvSpPr>
          <p:nvPr>
            <p:ph type="body" idx="1"/>
          </p:nvPr>
        </p:nvSpPr>
        <p:spPr>
          <a:xfrm>
            <a:off x="332508" y="951011"/>
            <a:ext cx="6109856" cy="2131383"/>
          </a:xfrm>
          <a:prstGeom prst="rect">
            <a:avLst/>
          </a:prstGeom>
          <a:noFill/>
          <a:ln>
            <a:noFill/>
          </a:ln>
        </p:spPr>
        <p:txBody>
          <a:bodyPr spcFirstLastPara="1" vert="horz" wrap="square" lIns="68569" tIns="34275" rIns="68569" bIns="34275" rtlCol="0" anchor="t" anchorCtr="0">
            <a:noAutofit/>
          </a:bodyPr>
          <a:lstStyle/>
          <a:p>
            <a:pPr marL="132160" indent="-132160">
              <a:spcBef>
                <a:spcPts val="0"/>
              </a:spcBef>
              <a:buSzPts val="1560"/>
            </a:pPr>
            <a:r>
              <a:rPr lang="en-US" sz="2000" dirty="0"/>
              <a:t>2010 Verisign research by Osterweil &amp; McPherson</a:t>
            </a:r>
            <a:r>
              <a:rPr lang="en-US" sz="2000" baseline="30000" dirty="0"/>
              <a:t>1</a:t>
            </a:r>
          </a:p>
          <a:p>
            <a:pPr marL="132160" indent="-132160">
              <a:spcBef>
                <a:spcPts val="0"/>
              </a:spcBef>
              <a:buSzPts val="1560"/>
            </a:pPr>
            <a:r>
              <a:rPr lang="en-US" sz="2000" dirty="0"/>
              <a:t>Uses </a:t>
            </a:r>
            <a:r>
              <a:rPr lang="en-US" sz="2000" b="1" dirty="0"/>
              <a:t>Transitive Trust</a:t>
            </a:r>
            <a:r>
              <a:rPr lang="en-US" sz="2000" dirty="0"/>
              <a:t> concept</a:t>
            </a:r>
            <a:r>
              <a:rPr lang="en-US" sz="2000" baseline="30000" dirty="0"/>
              <a:t>2</a:t>
            </a:r>
          </a:p>
          <a:p>
            <a:pPr marL="132160" indent="-132160">
              <a:spcBef>
                <a:spcPts val="0"/>
              </a:spcBef>
              <a:buSzPts val="1560"/>
            </a:pPr>
            <a:endParaRPr sz="2000" dirty="0"/>
          </a:p>
        </p:txBody>
      </p:sp>
      <p:sp>
        <p:nvSpPr>
          <p:cNvPr id="5" name="Google Shape;12;p8">
            <a:extLst>
              <a:ext uri="{FF2B5EF4-FFF2-40B4-BE49-F238E27FC236}">
                <a16:creationId xmlns:a16="http://schemas.microsoft.com/office/drawing/2014/main" id="{6A6CB93A-9FF3-9B07-36EB-31C3AEAD8B0C}"/>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2</a:t>
            </a:fld>
            <a:endParaRPr lang="en-US" sz="600"/>
          </a:p>
        </p:txBody>
      </p:sp>
      <p:pic>
        <p:nvPicPr>
          <p:cNvPr id="2" name="Picture 1">
            <a:extLst>
              <a:ext uri="{FF2B5EF4-FFF2-40B4-BE49-F238E27FC236}">
                <a16:creationId xmlns:a16="http://schemas.microsoft.com/office/drawing/2014/main" id="{5B6BE0CD-D984-174B-08B4-C3149E934610}"/>
              </a:ext>
            </a:extLst>
          </p:cNvPr>
          <p:cNvPicPr>
            <a:picLocks noChangeAspect="1"/>
          </p:cNvPicPr>
          <p:nvPr/>
        </p:nvPicPr>
        <p:blipFill>
          <a:blip r:embed="rId3"/>
          <a:stretch>
            <a:fillRect/>
          </a:stretch>
        </p:blipFill>
        <p:spPr>
          <a:xfrm>
            <a:off x="2439698" y="2016702"/>
            <a:ext cx="4181475" cy="923925"/>
          </a:xfrm>
          <a:prstGeom prst="rect">
            <a:avLst/>
          </a:prstGeom>
        </p:spPr>
      </p:pic>
      <p:sp>
        <p:nvSpPr>
          <p:cNvPr id="4" name="Google Shape;66;p2">
            <a:extLst>
              <a:ext uri="{FF2B5EF4-FFF2-40B4-BE49-F238E27FC236}">
                <a16:creationId xmlns:a16="http://schemas.microsoft.com/office/drawing/2014/main" id="{4A103D9B-2DF1-6E2D-822F-E578DB84245B}"/>
              </a:ext>
            </a:extLst>
          </p:cNvPr>
          <p:cNvSpPr txBox="1">
            <a:spLocks/>
          </p:cNvSpPr>
          <p:nvPr/>
        </p:nvSpPr>
        <p:spPr>
          <a:xfrm>
            <a:off x="287901" y="3138572"/>
            <a:ext cx="7038450" cy="67646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02895" algn="l" rtl="0">
              <a:lnSpc>
                <a:spcPct val="100000"/>
              </a:lnSpc>
              <a:spcBef>
                <a:spcPts val="900"/>
              </a:spcBef>
              <a:spcAft>
                <a:spcPts val="0"/>
              </a:spcAft>
              <a:buClr>
                <a:schemeClr val="lt2"/>
              </a:buClr>
              <a:buSzPts val="1170"/>
              <a:buFont typeface="Arial"/>
              <a:buChar char="•"/>
              <a:defRPr sz="2400" b="0" i="0" u="none" strike="noStrike" cap="none">
                <a:solidFill>
                  <a:srgbClr val="3F3F3F"/>
                </a:solidFill>
                <a:latin typeface="Helvetica Neue"/>
                <a:ea typeface="Helvetica Neue"/>
                <a:cs typeface="Helvetica Neue"/>
                <a:sym typeface="Helvetica Neue"/>
              </a:defRPr>
            </a:lvl1pPr>
            <a:lvl2pPr marL="914400" marR="0" lvl="1" indent="-302894" algn="l" rtl="0">
              <a:lnSpc>
                <a:spcPct val="100000"/>
              </a:lnSpc>
              <a:spcBef>
                <a:spcPts val="900"/>
              </a:spcBef>
              <a:spcAft>
                <a:spcPts val="0"/>
              </a:spcAft>
              <a:buClr>
                <a:schemeClr val="lt2"/>
              </a:buClr>
              <a:buSzPts val="1170"/>
              <a:buFont typeface="Arial"/>
              <a:buChar char="•"/>
              <a:defRPr sz="2000" b="0" i="0" u="none" strike="noStrike" cap="none">
                <a:solidFill>
                  <a:srgbClr val="3F3F3F"/>
                </a:solidFill>
                <a:latin typeface="Helvetica Neue"/>
                <a:ea typeface="Helvetica Neue"/>
                <a:cs typeface="Helvetica Neue"/>
                <a:sym typeface="Helvetica Neue"/>
              </a:defRPr>
            </a:lvl2pPr>
            <a:lvl3pPr marL="1371600" marR="0" lvl="2" indent="-302894" algn="l" rtl="0">
              <a:lnSpc>
                <a:spcPct val="100000"/>
              </a:lnSpc>
              <a:spcBef>
                <a:spcPts val="900"/>
              </a:spcBef>
              <a:spcAft>
                <a:spcPts val="0"/>
              </a:spcAft>
              <a:buClr>
                <a:schemeClr val="lt2"/>
              </a:buClr>
              <a:buSzPts val="1170"/>
              <a:buFont typeface="Arial"/>
              <a:buChar char="•"/>
              <a:defRPr sz="1800" b="0" i="0" u="none" strike="noStrike" cap="none">
                <a:solidFill>
                  <a:srgbClr val="3F3F3F"/>
                </a:solidFill>
                <a:latin typeface="Helvetica Neue"/>
                <a:ea typeface="Helvetica Neue"/>
                <a:cs typeface="Helvetica Neue"/>
                <a:sym typeface="Helvetica Neue"/>
              </a:defRPr>
            </a:lvl3pPr>
            <a:lvl4pPr marL="1828800" marR="0" lvl="3" indent="-302894" algn="l" rtl="0">
              <a:lnSpc>
                <a:spcPct val="100000"/>
              </a:lnSpc>
              <a:spcBef>
                <a:spcPts val="900"/>
              </a:spcBef>
              <a:spcAft>
                <a:spcPts val="0"/>
              </a:spcAft>
              <a:buClr>
                <a:schemeClr val="lt2"/>
              </a:buClr>
              <a:buSzPts val="1170"/>
              <a:buFont typeface="Arial"/>
              <a:buChar char="•"/>
              <a:defRPr sz="1600" b="0" i="0" u="none" strike="noStrike" cap="none">
                <a:solidFill>
                  <a:srgbClr val="3F3F3F"/>
                </a:solidFill>
                <a:latin typeface="Helvetica Neue"/>
                <a:ea typeface="Helvetica Neue"/>
                <a:cs typeface="Helvetica Neue"/>
                <a:sym typeface="Helvetica Neue"/>
              </a:defRPr>
            </a:lvl4pPr>
            <a:lvl5pPr marL="2286000" marR="0" lvl="4" indent="-302895" algn="l" rtl="0">
              <a:lnSpc>
                <a:spcPct val="100000"/>
              </a:lnSpc>
              <a:spcBef>
                <a:spcPts val="900"/>
              </a:spcBef>
              <a:spcAft>
                <a:spcPts val="0"/>
              </a:spcAft>
              <a:buClr>
                <a:schemeClr val="lt2"/>
              </a:buClr>
              <a:buSzPts val="1170"/>
              <a:buFont typeface="Arial"/>
              <a:buChar char="•"/>
              <a:defRPr sz="1600" b="0" i="0" u="none" strike="noStrike" cap="none">
                <a:solidFill>
                  <a:srgbClr val="3F3F3F"/>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Helvetica Neue"/>
                <a:ea typeface="Helvetica Neue"/>
                <a:cs typeface="Helvetica Neue"/>
                <a:sym typeface="Helvetica Neue"/>
              </a:defRPr>
            </a:lvl9pPr>
          </a:lstStyle>
          <a:p>
            <a:pPr marL="132160" indent="-132160">
              <a:spcBef>
                <a:spcPts val="0"/>
              </a:spcBef>
              <a:buSzPts val="1560"/>
            </a:pPr>
            <a:r>
              <a:rPr lang="en-US" sz="1800" dirty="0"/>
              <a:t>Tool: </a:t>
            </a:r>
            <a:r>
              <a:rPr lang="en-US" sz="1800" dirty="0">
                <a:hlinkClick r:id="rId4"/>
              </a:rPr>
              <a:t>trans-trust.verisignlabs.com</a:t>
            </a:r>
            <a:endParaRPr lang="en-US" sz="1800" dirty="0"/>
          </a:p>
          <a:p>
            <a:pPr marL="132160" indent="-132160">
              <a:spcBef>
                <a:spcPts val="0"/>
              </a:spcBef>
              <a:buSzPts val="1560"/>
            </a:pPr>
            <a:r>
              <a:rPr lang="en-US" sz="1800" dirty="0"/>
              <a:t>Focused on a </a:t>
            </a:r>
            <a:r>
              <a:rPr lang="en-US" sz="1800" i="1" dirty="0"/>
              <a:t>single </a:t>
            </a:r>
            <a:r>
              <a:rPr lang="en-US" sz="1800" dirty="0"/>
              <a:t>domain at a time</a:t>
            </a:r>
          </a:p>
          <a:p>
            <a:pPr marL="132160" indent="-132160">
              <a:spcBef>
                <a:spcPts val="0"/>
              </a:spcBef>
              <a:buSzPts val="1560"/>
            </a:pPr>
            <a:endParaRPr lang="en-US" sz="1800" dirty="0"/>
          </a:p>
        </p:txBody>
      </p:sp>
      <p:sp>
        <p:nvSpPr>
          <p:cNvPr id="6" name="TextBox 5">
            <a:extLst>
              <a:ext uri="{FF2B5EF4-FFF2-40B4-BE49-F238E27FC236}">
                <a16:creationId xmlns:a16="http://schemas.microsoft.com/office/drawing/2014/main" id="{468B3AAC-D893-6AB6-B167-94FC20341F98}"/>
              </a:ext>
            </a:extLst>
          </p:cNvPr>
          <p:cNvSpPr txBox="1"/>
          <p:nvPr/>
        </p:nvSpPr>
        <p:spPr>
          <a:xfrm>
            <a:off x="332508" y="4243254"/>
            <a:ext cx="7487286" cy="900246"/>
          </a:xfrm>
          <a:prstGeom prst="rect">
            <a:avLst/>
          </a:prstGeom>
          <a:noFill/>
        </p:spPr>
        <p:txBody>
          <a:bodyPr wrap="square" rtlCol="0">
            <a:spAutoFit/>
          </a:bodyPr>
          <a:lstStyle/>
          <a:p>
            <a:r>
              <a:rPr lang="en-US" sz="1050" baseline="30000" dirty="0">
                <a:latin typeface="Helvetica Neue" panose="02000503000000020004" pitchFamily="2" charset="0"/>
              </a:rPr>
              <a:t>1</a:t>
            </a:r>
            <a:r>
              <a:rPr lang="en-US" sz="1050" dirty="0">
                <a:latin typeface="Helvetica Neue" panose="02000503000000020004" pitchFamily="2" charset="0"/>
              </a:rPr>
              <a:t> Eric Osterweil, Danny McPherson, and </a:t>
            </a:r>
            <a:r>
              <a:rPr lang="en-US" sz="1050" dirty="0" err="1">
                <a:latin typeface="Helvetica Neue" panose="02000503000000020004" pitchFamily="2" charset="0"/>
              </a:rPr>
              <a:t>Lixia</a:t>
            </a:r>
            <a:r>
              <a:rPr lang="en-US" sz="1050" dirty="0">
                <a:latin typeface="Helvetica Neue" panose="02000503000000020004" pitchFamily="2" charset="0"/>
              </a:rPr>
              <a:t> Zhang, 2011. Operational Implications of the DNS Control Plane.</a:t>
            </a:r>
          </a:p>
          <a:p>
            <a:r>
              <a:rPr lang="en-US" sz="1050" baseline="30000" dirty="0">
                <a:latin typeface="Helvetica Neue" panose="02000503000000020004" pitchFamily="2" charset="0"/>
              </a:rPr>
              <a:t>2 </a:t>
            </a:r>
            <a:r>
              <a:rPr lang="en-US" sz="1050" dirty="0">
                <a:latin typeface="Helvetica Neue" panose="02000503000000020004" pitchFamily="2" charset="0"/>
              </a:rPr>
              <a:t>Venugopalan Ramasubramanian and Emin Gün </a:t>
            </a:r>
            <a:r>
              <a:rPr lang="en-US" sz="1050" dirty="0" err="1">
                <a:latin typeface="Helvetica Neue" panose="02000503000000020004" pitchFamily="2" charset="0"/>
              </a:rPr>
              <a:t>Sirer</a:t>
            </a:r>
            <a:r>
              <a:rPr lang="en-US" sz="1050" dirty="0">
                <a:latin typeface="Helvetica Neue" panose="02000503000000020004" pitchFamily="2" charset="0"/>
              </a:rPr>
              <a:t>. 2005. Perils of transitive trust in the domain name system. In Proceedings of the 5th ACM SIGCOMM conference on Internet measurement (IMC '05). USENIX Association, USA, 35.</a:t>
            </a:r>
          </a:p>
          <a:p>
            <a:endParaRPr lang="en-US" sz="1050" dirty="0">
              <a:latin typeface="Helvetica Neue" panose="02000503000000020004" pitchFamily="2" charset="0"/>
            </a:endParaRPr>
          </a:p>
          <a:p>
            <a:endParaRPr lang="en-US" sz="1050" dirty="0">
              <a:latin typeface="Helvetica Neue" panose="02000503000000020004"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6">
                                            <p:txEl>
                                              <p:pRg st="0" end="0"/>
                                            </p:txEl>
                                          </p:spTgt>
                                        </p:tgtEl>
                                        <p:attrNameLst>
                                          <p:attrName>style.visibility</p:attrName>
                                        </p:attrNameLst>
                                      </p:cBhvr>
                                      <p:to>
                                        <p:strVal val="visible"/>
                                      </p:to>
                                    </p:set>
                                    <p:anim calcmode="lin" valueType="num">
                                      <p:cBhvr additive="base">
                                        <p:cTn id="11"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6">
                                            <p:txEl>
                                              <p:pRg st="1" end="1"/>
                                            </p:txEl>
                                          </p:spTgt>
                                        </p:tgtEl>
                                        <p:attrNameLst>
                                          <p:attrName>style.visibility</p:attrName>
                                        </p:attrNameLst>
                                      </p:cBhvr>
                                      <p:to>
                                        <p:strVal val="visible"/>
                                      </p:to>
                                    </p:set>
                                    <p:anim calcmode="lin" valueType="num">
                                      <p:cBhvr additive="base">
                                        <p:cTn id="16" dur="500" fill="hold"/>
                                        <p:tgtEl>
                                          <p:spTgt spid="6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6">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3"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uiExpand="1" build="p"/>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1064C4-BE7C-1CD0-C4A6-013272CCB884}"/>
              </a:ext>
            </a:extLst>
          </p:cNvPr>
          <p:cNvSpPr>
            <a:spLocks noGrp="1"/>
          </p:cNvSpPr>
          <p:nvPr>
            <p:ph type="body" idx="1"/>
          </p:nvPr>
        </p:nvSpPr>
        <p:spPr>
          <a:xfrm>
            <a:off x="2237591" y="1253258"/>
            <a:ext cx="4668819" cy="2636984"/>
          </a:xfrm>
        </p:spPr>
        <p:txBody>
          <a:bodyPr/>
          <a:lstStyle/>
          <a:p>
            <a:pPr marL="115729" indent="0" algn="ctr">
              <a:buNone/>
            </a:pPr>
            <a:r>
              <a:rPr lang="en-US" sz="14925" dirty="0">
                <a:solidFill>
                  <a:schemeClr val="tx2"/>
                </a:solidFill>
              </a:rPr>
              <a:t>Q&amp;A</a:t>
            </a:r>
          </a:p>
        </p:txBody>
      </p:sp>
      <p:sp>
        <p:nvSpPr>
          <p:cNvPr id="4" name="Slide Number Placeholder 3">
            <a:extLst>
              <a:ext uri="{FF2B5EF4-FFF2-40B4-BE49-F238E27FC236}">
                <a16:creationId xmlns:a16="http://schemas.microsoft.com/office/drawing/2014/main" id="{75EF102A-CE05-6722-F060-3E8CDAEEB5F1}"/>
              </a:ext>
            </a:extLst>
          </p:cNvPr>
          <p:cNvSpPr>
            <a:spLocks noGrp="1"/>
          </p:cNvSpPr>
          <p:nvPr>
            <p:ph type="sldNum" idx="12"/>
          </p:nvPr>
        </p:nvSpPr>
        <p:spPr/>
        <p:txBody>
          <a:bodyPr/>
          <a:lstStyle/>
          <a:p>
            <a:fld id="{00000000-1234-1234-1234-123412341234}" type="slidenum">
              <a:rPr lang="en-US" smtClean="0"/>
              <a:pPr/>
              <a:t>20</a:t>
            </a:fld>
            <a:endParaRPr lang="en-US" dirty="0"/>
          </a:p>
        </p:txBody>
      </p:sp>
    </p:spTree>
    <p:extLst>
      <p:ext uri="{BB962C8B-B14F-4D97-AF65-F5344CB8AC3E}">
        <p14:creationId xmlns:p14="http://schemas.microsoft.com/office/powerpoint/2010/main" val="3429844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7"/>
          <p:cNvSpPr txBox="1"/>
          <p:nvPr/>
        </p:nvSpPr>
        <p:spPr>
          <a:xfrm>
            <a:off x="3132667" y="4900083"/>
            <a:ext cx="685800" cy="685800"/>
          </a:xfrm>
          <a:prstGeom prst="rect">
            <a:avLst/>
          </a:prstGeom>
          <a:noFill/>
          <a:ln>
            <a:noFill/>
          </a:ln>
        </p:spPr>
        <p:txBody>
          <a:bodyPr spcFirstLastPara="1" wrap="square" lIns="68569" tIns="34275" rIns="68569" bIns="34275" anchor="t" anchorCtr="0">
            <a:noAutofit/>
          </a:bodyPr>
          <a:lstStyle/>
          <a:p>
            <a:endParaRPr sz="1350">
              <a:solidFill>
                <a:schemeClr val="dk1"/>
              </a:solidFill>
              <a:latin typeface="Helvetica Neue"/>
              <a:ea typeface="Helvetica Neue"/>
              <a:cs typeface="Helvetica Neue"/>
              <a:sym typeface="Helvetica Neue"/>
            </a:endParaRPr>
          </a:p>
        </p:txBody>
      </p:sp>
      <p:sp>
        <p:nvSpPr>
          <p:cNvPr id="101" name="Google Shape;101;p7"/>
          <p:cNvSpPr txBox="1"/>
          <p:nvPr/>
        </p:nvSpPr>
        <p:spPr>
          <a:xfrm>
            <a:off x="1862667" y="4889500"/>
            <a:ext cx="685800" cy="685800"/>
          </a:xfrm>
          <a:prstGeom prst="rect">
            <a:avLst/>
          </a:prstGeom>
          <a:noFill/>
          <a:ln>
            <a:noFill/>
          </a:ln>
        </p:spPr>
        <p:txBody>
          <a:bodyPr spcFirstLastPara="1" wrap="square" lIns="68569" tIns="34275" rIns="68569" bIns="34275" anchor="t" anchorCtr="0">
            <a:noAutofit/>
          </a:bodyPr>
          <a:lstStyle/>
          <a:p>
            <a:endParaRPr sz="1350">
              <a:solidFill>
                <a:schemeClr val="dk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7493-3588-792F-4921-E63BC3A3C802}"/>
              </a:ext>
            </a:extLst>
          </p:cNvPr>
          <p:cNvSpPr>
            <a:spLocks noGrp="1"/>
          </p:cNvSpPr>
          <p:nvPr>
            <p:ph type="title"/>
          </p:nvPr>
        </p:nvSpPr>
        <p:spPr/>
        <p:txBody>
          <a:bodyPr/>
          <a:lstStyle/>
          <a:p>
            <a:r>
              <a:rPr lang="en-US" dirty="0"/>
              <a:t>Why Transitive Trust Matters</a:t>
            </a:r>
          </a:p>
        </p:txBody>
      </p:sp>
      <p:sp>
        <p:nvSpPr>
          <p:cNvPr id="3" name="Text Placeholder 2">
            <a:extLst>
              <a:ext uri="{FF2B5EF4-FFF2-40B4-BE49-F238E27FC236}">
                <a16:creationId xmlns:a16="http://schemas.microsoft.com/office/drawing/2014/main" id="{C6BCD2B2-483A-6CCC-7679-36C42EEC91A5}"/>
              </a:ext>
            </a:extLst>
          </p:cNvPr>
          <p:cNvSpPr>
            <a:spLocks noGrp="1"/>
          </p:cNvSpPr>
          <p:nvPr>
            <p:ph type="body" idx="1"/>
          </p:nvPr>
        </p:nvSpPr>
        <p:spPr/>
        <p:txBody>
          <a:bodyPr/>
          <a:lstStyle/>
          <a:p>
            <a:pPr marL="115729" indent="0">
              <a:buNone/>
            </a:pPr>
            <a:r>
              <a:rPr lang="en-US" dirty="0"/>
              <a:t>Trusted Computing Base size affects:</a:t>
            </a:r>
          </a:p>
          <a:p>
            <a:pPr lvl="1"/>
            <a:r>
              <a:rPr lang="en-US" dirty="0"/>
              <a:t>redundancy and resilience</a:t>
            </a:r>
          </a:p>
          <a:p>
            <a:pPr lvl="1"/>
            <a:r>
              <a:rPr lang="en-US" dirty="0"/>
              <a:t>vulnerabilities (attack surface)</a:t>
            </a:r>
          </a:p>
          <a:p>
            <a:pPr lvl="1"/>
            <a:r>
              <a:rPr lang="en-US" dirty="0"/>
              <a:t>operational cost and complexity</a:t>
            </a:r>
          </a:p>
          <a:p>
            <a:pPr lvl="1"/>
            <a:r>
              <a:rPr lang="en-US" dirty="0"/>
              <a:t>performance</a:t>
            </a:r>
          </a:p>
          <a:p>
            <a:pPr lvl="1"/>
            <a:endParaRPr lang="en-US" dirty="0"/>
          </a:p>
          <a:p>
            <a:endParaRPr lang="en-US" dirty="0"/>
          </a:p>
        </p:txBody>
      </p:sp>
      <p:sp>
        <p:nvSpPr>
          <p:cNvPr id="4" name="Slide Number Placeholder 3">
            <a:extLst>
              <a:ext uri="{FF2B5EF4-FFF2-40B4-BE49-F238E27FC236}">
                <a16:creationId xmlns:a16="http://schemas.microsoft.com/office/drawing/2014/main" id="{292FE2F9-0914-1AFD-D005-2F0B498F8B5E}"/>
              </a:ext>
            </a:extLst>
          </p:cNvPr>
          <p:cNvSpPr>
            <a:spLocks noGrp="1"/>
          </p:cNvSpPr>
          <p:nvPr>
            <p:ph type="sldNum" idx="12"/>
          </p:nvPr>
        </p:nvSpPr>
        <p:spPr/>
        <p:txBody>
          <a:bodyPr/>
          <a:lstStyle/>
          <a:p>
            <a:fld id="{00000000-1234-1234-1234-123412341234}" type="slidenum">
              <a:rPr lang="en-US" smtClean="0"/>
              <a:pPr/>
              <a:t>3</a:t>
            </a:fld>
            <a:endParaRPr lang="en-US" dirty="0"/>
          </a:p>
        </p:txBody>
      </p:sp>
    </p:spTree>
    <p:extLst>
      <p:ext uri="{BB962C8B-B14F-4D97-AF65-F5344CB8AC3E}">
        <p14:creationId xmlns:p14="http://schemas.microsoft.com/office/powerpoint/2010/main" val="238291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4A90CEBE-C93A-6D4F-A34E-4B8120AF7E91}"/>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4D76D600-A0B0-305D-5173-D6958504D6B0}"/>
              </a:ext>
            </a:extLst>
          </p:cNvPr>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dirty="0"/>
              <a:t>SLD Example: Transitive Trust Graph of </a:t>
            </a:r>
            <a:r>
              <a:rPr lang="en-US" dirty="0" err="1"/>
              <a:t>Verisignlabs.com</a:t>
            </a:r>
            <a:endParaRPr dirty="0"/>
          </a:p>
        </p:txBody>
      </p:sp>
      <p:pic>
        <p:nvPicPr>
          <p:cNvPr id="12" name="Picture 11">
            <a:extLst>
              <a:ext uri="{FF2B5EF4-FFF2-40B4-BE49-F238E27FC236}">
                <a16:creationId xmlns:a16="http://schemas.microsoft.com/office/drawing/2014/main" id="{69231512-AC08-7BFE-7AB3-21188DB8FFB8}"/>
              </a:ext>
            </a:extLst>
          </p:cNvPr>
          <p:cNvPicPr>
            <a:picLocks noChangeAspect="1"/>
          </p:cNvPicPr>
          <p:nvPr/>
        </p:nvPicPr>
        <p:blipFill>
          <a:blip r:embed="rId3"/>
          <a:stretch>
            <a:fillRect/>
          </a:stretch>
        </p:blipFill>
        <p:spPr>
          <a:xfrm>
            <a:off x="112354" y="1200150"/>
            <a:ext cx="8919293" cy="2743200"/>
          </a:xfrm>
          <a:prstGeom prst="rect">
            <a:avLst/>
          </a:prstGeom>
        </p:spPr>
      </p:pic>
    </p:spTree>
    <p:extLst>
      <p:ext uri="{BB962C8B-B14F-4D97-AF65-F5344CB8AC3E}">
        <p14:creationId xmlns:p14="http://schemas.microsoft.com/office/powerpoint/2010/main" val="3073269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1B5E677E-6BCF-A3F4-79B0-CF8B6FF1D247}"/>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CA7AFDB3-8F5A-8679-DD8C-9BEB4AF5F97F}"/>
              </a:ext>
            </a:extLst>
          </p:cNvPr>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dirty="0"/>
              <a:t>Some TLDs Have Few Dependencies</a:t>
            </a:r>
            <a:endParaRPr dirty="0"/>
          </a:p>
        </p:txBody>
      </p:sp>
      <p:sp>
        <p:nvSpPr>
          <p:cNvPr id="5" name="Google Shape;12;p8">
            <a:extLst>
              <a:ext uri="{FF2B5EF4-FFF2-40B4-BE49-F238E27FC236}">
                <a16:creationId xmlns:a16="http://schemas.microsoft.com/office/drawing/2014/main" id="{B23ACB4E-81CE-E48E-B7CA-C17D4B2734AD}"/>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5</a:t>
            </a:fld>
            <a:endParaRPr lang="en-US" sz="600"/>
          </a:p>
        </p:txBody>
      </p:sp>
      <p:pic>
        <p:nvPicPr>
          <p:cNvPr id="4" name="Picture 3">
            <a:extLst>
              <a:ext uri="{FF2B5EF4-FFF2-40B4-BE49-F238E27FC236}">
                <a16:creationId xmlns:a16="http://schemas.microsoft.com/office/drawing/2014/main" id="{B3738814-52E1-7323-D420-738CA8793A7B}"/>
              </a:ext>
            </a:extLst>
          </p:cNvPr>
          <p:cNvPicPr>
            <a:picLocks noChangeAspect="1"/>
          </p:cNvPicPr>
          <p:nvPr/>
        </p:nvPicPr>
        <p:blipFill>
          <a:blip r:embed="rId3"/>
          <a:srcRect/>
          <a:stretch/>
        </p:blipFill>
        <p:spPr>
          <a:xfrm>
            <a:off x="244718" y="1381992"/>
            <a:ext cx="8578950" cy="2358736"/>
          </a:xfrm>
          <a:prstGeom prst="rect">
            <a:avLst/>
          </a:prstGeom>
        </p:spPr>
      </p:pic>
    </p:spTree>
    <p:extLst>
      <p:ext uri="{BB962C8B-B14F-4D97-AF65-F5344CB8AC3E}">
        <p14:creationId xmlns:p14="http://schemas.microsoft.com/office/powerpoint/2010/main" val="367362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A41D4A18-F7FB-A55B-D23E-0A034ECFBEC1}"/>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4A413261-FFFD-1270-B314-1567698B7AC0}"/>
              </a:ext>
            </a:extLst>
          </p:cNvPr>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dirty="0"/>
              <a:t>Some TLDs Have </a:t>
            </a:r>
            <a:r>
              <a:rPr lang="en-US" b="1" dirty="0"/>
              <a:t>Many </a:t>
            </a:r>
            <a:r>
              <a:rPr lang="en-US" dirty="0"/>
              <a:t>Dependencies</a:t>
            </a:r>
            <a:endParaRPr dirty="0"/>
          </a:p>
        </p:txBody>
      </p:sp>
      <p:sp>
        <p:nvSpPr>
          <p:cNvPr id="5" name="Google Shape;12;p8">
            <a:extLst>
              <a:ext uri="{FF2B5EF4-FFF2-40B4-BE49-F238E27FC236}">
                <a16:creationId xmlns:a16="http://schemas.microsoft.com/office/drawing/2014/main" id="{2FC970F0-43DA-7582-8A1B-E850A00E704C}"/>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6</a:t>
            </a:fld>
            <a:endParaRPr lang="en-US" sz="600"/>
          </a:p>
        </p:txBody>
      </p:sp>
      <p:pic>
        <p:nvPicPr>
          <p:cNvPr id="4" name="Picture 3">
            <a:extLst>
              <a:ext uri="{FF2B5EF4-FFF2-40B4-BE49-F238E27FC236}">
                <a16:creationId xmlns:a16="http://schemas.microsoft.com/office/drawing/2014/main" id="{7E0370D1-666C-B5D6-8962-751EECAFBD70}"/>
              </a:ext>
            </a:extLst>
          </p:cNvPr>
          <p:cNvPicPr>
            <a:picLocks noChangeAspect="1"/>
          </p:cNvPicPr>
          <p:nvPr/>
        </p:nvPicPr>
        <p:blipFill>
          <a:blip r:embed="rId3"/>
          <a:srcRect/>
          <a:stretch/>
        </p:blipFill>
        <p:spPr>
          <a:xfrm>
            <a:off x="139676" y="758537"/>
            <a:ext cx="8788400" cy="3595255"/>
          </a:xfrm>
          <a:prstGeom prst="rect">
            <a:avLst/>
          </a:prstGeom>
        </p:spPr>
      </p:pic>
    </p:spTree>
    <p:extLst>
      <p:ext uri="{BB962C8B-B14F-4D97-AF65-F5344CB8AC3E}">
        <p14:creationId xmlns:p14="http://schemas.microsoft.com/office/powerpoint/2010/main" val="414934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0F53D334-7D9B-262A-B80D-E4CC16DC31BE}"/>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AFC92705-D685-6051-8DC3-F6B626A051FC}"/>
              </a:ext>
            </a:extLst>
          </p:cNvPr>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dirty="0"/>
              <a:t>Every TLD Transitively Trusts .NET</a:t>
            </a:r>
            <a:endParaRPr dirty="0"/>
          </a:p>
        </p:txBody>
      </p:sp>
      <p:sp>
        <p:nvSpPr>
          <p:cNvPr id="2" name="Oval 1">
            <a:extLst>
              <a:ext uri="{FF2B5EF4-FFF2-40B4-BE49-F238E27FC236}">
                <a16:creationId xmlns:a16="http://schemas.microsoft.com/office/drawing/2014/main" id="{33ED5D70-CCE5-A473-6F14-AF2EA40CA67F}"/>
              </a:ext>
            </a:extLst>
          </p:cNvPr>
          <p:cNvSpPr/>
          <p:nvPr/>
        </p:nvSpPr>
        <p:spPr>
          <a:xfrm>
            <a:off x="779318" y="2067792"/>
            <a:ext cx="1111827" cy="10598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Helvetica Neue" panose="02000503000000020004" pitchFamily="2" charset="0"/>
              </a:rPr>
              <a:t>All TLDs</a:t>
            </a:r>
          </a:p>
        </p:txBody>
      </p:sp>
      <p:sp>
        <p:nvSpPr>
          <p:cNvPr id="3" name="Oval 2">
            <a:extLst>
              <a:ext uri="{FF2B5EF4-FFF2-40B4-BE49-F238E27FC236}">
                <a16:creationId xmlns:a16="http://schemas.microsoft.com/office/drawing/2014/main" id="{4091B1D6-5FEB-0D63-6288-DC7072D60CE9}"/>
              </a:ext>
            </a:extLst>
          </p:cNvPr>
          <p:cNvSpPr/>
          <p:nvPr/>
        </p:nvSpPr>
        <p:spPr>
          <a:xfrm>
            <a:off x="2821131" y="2067791"/>
            <a:ext cx="1111827" cy="10598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Helvetica Neue" panose="02000503000000020004" pitchFamily="2" charset="0"/>
              </a:rPr>
              <a:t>ROOT-SERVERS</a:t>
            </a:r>
            <a:br>
              <a:rPr lang="en-US" sz="1000" dirty="0">
                <a:latin typeface="Helvetica Neue" panose="02000503000000020004" pitchFamily="2" charset="0"/>
              </a:rPr>
            </a:br>
            <a:r>
              <a:rPr lang="en-US" sz="1000" dirty="0">
                <a:latin typeface="Helvetica Neue" panose="02000503000000020004" pitchFamily="2" charset="0"/>
              </a:rPr>
              <a:t>.NET.</a:t>
            </a:r>
          </a:p>
        </p:txBody>
      </p:sp>
      <p:sp>
        <p:nvSpPr>
          <p:cNvPr id="4" name="Oval 3">
            <a:extLst>
              <a:ext uri="{FF2B5EF4-FFF2-40B4-BE49-F238E27FC236}">
                <a16:creationId xmlns:a16="http://schemas.microsoft.com/office/drawing/2014/main" id="{3D55691F-10CE-CE8F-FBFD-DE6AA7482FEC}"/>
              </a:ext>
            </a:extLst>
          </p:cNvPr>
          <p:cNvSpPr/>
          <p:nvPr/>
        </p:nvSpPr>
        <p:spPr>
          <a:xfrm>
            <a:off x="4862945" y="2067791"/>
            <a:ext cx="1111827" cy="10598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Helvetica Neue" panose="02000503000000020004" pitchFamily="2" charset="0"/>
              </a:rPr>
              <a:t>NET.</a:t>
            </a:r>
          </a:p>
        </p:txBody>
      </p:sp>
      <p:sp>
        <p:nvSpPr>
          <p:cNvPr id="5" name="Oval 4">
            <a:extLst>
              <a:ext uri="{FF2B5EF4-FFF2-40B4-BE49-F238E27FC236}">
                <a16:creationId xmlns:a16="http://schemas.microsoft.com/office/drawing/2014/main" id="{6259D4AE-7246-B33E-C138-D85EDCAE14E9}"/>
              </a:ext>
            </a:extLst>
          </p:cNvPr>
          <p:cNvSpPr/>
          <p:nvPr/>
        </p:nvSpPr>
        <p:spPr>
          <a:xfrm>
            <a:off x="6904758" y="2041814"/>
            <a:ext cx="1111827" cy="10598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Helvetica Neue" panose="02000503000000020004" pitchFamily="2" charset="0"/>
              </a:rPr>
              <a:t>Root Zone</a:t>
            </a:r>
          </a:p>
          <a:p>
            <a:pPr algn="ctr"/>
            <a:r>
              <a:rPr lang="en-US" sz="1000" dirty="0">
                <a:latin typeface="Helvetica Neue" panose="02000503000000020004" pitchFamily="2" charset="0"/>
              </a:rPr>
              <a:t>.</a:t>
            </a:r>
          </a:p>
        </p:txBody>
      </p:sp>
      <p:cxnSp>
        <p:nvCxnSpPr>
          <p:cNvPr id="7" name="Straight Arrow Connector 6">
            <a:extLst>
              <a:ext uri="{FF2B5EF4-FFF2-40B4-BE49-F238E27FC236}">
                <a16:creationId xmlns:a16="http://schemas.microsoft.com/office/drawing/2014/main" id="{59BC3A5A-1CAD-806B-D3C8-E120C82A6AAC}"/>
              </a:ext>
            </a:extLst>
          </p:cNvPr>
          <p:cNvCxnSpPr>
            <a:cxnSpLocks/>
          </p:cNvCxnSpPr>
          <p:nvPr/>
        </p:nvCxnSpPr>
        <p:spPr>
          <a:xfrm>
            <a:off x="1930131" y="2597727"/>
            <a:ext cx="802678"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80B4AFD-69C7-FB68-6149-4BCBB73CA9D0}"/>
              </a:ext>
            </a:extLst>
          </p:cNvPr>
          <p:cNvCxnSpPr>
            <a:cxnSpLocks/>
          </p:cNvCxnSpPr>
          <p:nvPr/>
        </p:nvCxnSpPr>
        <p:spPr>
          <a:xfrm>
            <a:off x="3987528" y="2597726"/>
            <a:ext cx="802678"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9F4BB46-340F-8B9D-C899-917539D2E552}"/>
              </a:ext>
            </a:extLst>
          </p:cNvPr>
          <p:cNvCxnSpPr>
            <a:cxnSpLocks/>
          </p:cNvCxnSpPr>
          <p:nvPr/>
        </p:nvCxnSpPr>
        <p:spPr>
          <a:xfrm>
            <a:off x="6050124" y="2597726"/>
            <a:ext cx="802678"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470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9"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par>
                          <p:cTn id="36" fill="hold">
                            <p:stCondLst>
                              <p:cond delay="3500"/>
                            </p:stCondLst>
                            <p:childTnLst>
                              <p:par>
                                <p:cTn id="37" presetID="19" presetClass="emph" presetSubtype="0" repeatCount="indefinite" fill="hold" nodeType="afterEffect">
                                  <p:stCondLst>
                                    <p:cond delay="0"/>
                                  </p:stCondLst>
                                  <p:childTnLst>
                                    <p:animClr clrSpc="rgb" dir="cw">
                                      <p:cBhvr override="childStyle">
                                        <p:cTn id="38" dur="500" fill="hold"/>
                                        <p:tgtEl>
                                          <p:spTgt spid="4">
                                            <p:txEl>
                                              <p:pRg st="0" end="0"/>
                                            </p:txEl>
                                          </p:spTgt>
                                        </p:tgtEl>
                                        <p:attrNameLst>
                                          <p:attrName>style.color</p:attrName>
                                        </p:attrNameLst>
                                      </p:cBhvr>
                                      <p:to>
                                        <a:srgbClr val="BF0000"/>
                                      </p:to>
                                    </p:animClr>
                                    <p:animClr clrSpc="rgb" dir="cw">
                                      <p:cBhvr>
                                        <p:cTn id="39" dur="500" fill="hold"/>
                                        <p:tgtEl>
                                          <p:spTgt spid="4">
                                            <p:txEl>
                                              <p:pRg st="0" end="0"/>
                                            </p:txEl>
                                          </p:spTgt>
                                        </p:tgtEl>
                                        <p:attrNameLst>
                                          <p:attrName>fillcolor</p:attrName>
                                        </p:attrNameLst>
                                      </p:cBhvr>
                                      <p:to>
                                        <a:srgbClr val="BF0000"/>
                                      </p:to>
                                    </p:animClr>
                                    <p:set>
                                      <p:cBhvr>
                                        <p:cTn id="40" dur="500" fill="hold"/>
                                        <p:tgtEl>
                                          <p:spTgt spid="4">
                                            <p:txEl>
                                              <p:pRg st="0" end="0"/>
                                            </p:txEl>
                                          </p:spTgt>
                                        </p:tgtEl>
                                        <p:attrNameLst>
                                          <p:attrName>fill.type</p:attrName>
                                        </p:attrNameLst>
                                      </p:cBhvr>
                                      <p:to>
                                        <p:strVal val="solid"/>
                                      </p:to>
                                    </p:set>
                                    <p:set>
                                      <p:cBhvr>
                                        <p:cTn id="41" dur="500" fill="hold"/>
                                        <p:tgtEl>
                                          <p:spTgt spid="4">
                                            <p:txEl>
                                              <p:pRg st="0" end="0"/>
                                            </p:txEl>
                                          </p:spTgt>
                                        </p:tgtEl>
                                        <p:attrNameLst>
                                          <p:attrName>fill.on</p:attrName>
                                        </p:attrNameLst>
                                      </p:cBhvr>
                                      <p:to>
                                        <p:strVal val="true"/>
                                      </p:to>
                                    </p:set>
                                  </p:childTnLst>
                                </p:cTn>
                              </p:par>
                            </p:childTnLst>
                          </p:cTn>
                        </p:par>
                        <p:par>
                          <p:cTn id="42" fill="hold">
                            <p:stCondLst>
                              <p:cond delay="4000"/>
                            </p:stCondLst>
                            <p:childTnLst>
                              <p:par>
                                <p:cTn id="43" presetID="8" presetClass="emph" presetSubtype="0" repeatCount="indefinite" fill="hold" nodeType="afterEffect">
                                  <p:stCondLst>
                                    <p:cond delay="0"/>
                                  </p:stCondLst>
                                  <p:childTnLst>
                                    <p:animRot by="21600000">
                                      <p:cBhvr>
                                        <p:cTn id="44" dur="2000" fill="hold"/>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3"/>
          <p:cNvSpPr txBox="1">
            <a:spLocks noGrp="1"/>
          </p:cNvSpPr>
          <p:nvPr>
            <p:ph type="title"/>
          </p:nvPr>
        </p:nvSpPr>
        <p:spPr>
          <a:xfrm>
            <a:off x="322117" y="2728120"/>
            <a:ext cx="8489374" cy="376669"/>
          </a:xfrm>
          <a:prstGeom prst="rect">
            <a:avLst/>
          </a:prstGeom>
          <a:noFill/>
          <a:ln>
            <a:noFill/>
          </a:ln>
        </p:spPr>
        <p:txBody>
          <a:bodyPr spcFirstLastPara="1" vert="horz" wrap="square" lIns="68569" tIns="34275" rIns="68569" bIns="34275" rtlCol="0" anchor="b" anchorCtr="0">
            <a:noAutofit/>
          </a:bodyPr>
          <a:lstStyle/>
          <a:p>
            <a:r>
              <a:rPr lang="en-US" dirty="0"/>
              <a:t>Expanding the Scope: From One Domain to All TLDs</a:t>
            </a:r>
            <a:endParaRPr dirty="0"/>
          </a:p>
        </p:txBody>
      </p:sp>
      <p:sp>
        <p:nvSpPr>
          <p:cNvPr id="4" name="Google Shape;12;p8">
            <a:extLst>
              <a:ext uri="{FF2B5EF4-FFF2-40B4-BE49-F238E27FC236}">
                <a16:creationId xmlns:a16="http://schemas.microsoft.com/office/drawing/2014/main" id="{57E2935F-299B-C76B-2704-736D2D135542}"/>
              </a:ext>
            </a:extLst>
          </p:cNvPr>
          <p:cNvSpPr txBox="1">
            <a:spLocks noGrp="1"/>
          </p:cNvSpPr>
          <p:nvPr>
            <p:ph type="sldNum" idx="12"/>
          </p:nvPr>
        </p:nvSpPr>
        <p:spPr>
          <a:xfrm>
            <a:off x="1418653" y="4909824"/>
            <a:ext cx="355600" cy="114300"/>
          </a:xfrm>
          <a:prstGeom prst="rect">
            <a:avLst/>
          </a:prstGeom>
          <a:noFill/>
          <a:ln>
            <a:noFill/>
          </a:ln>
        </p:spPr>
        <p:txBody>
          <a:bodyPr spcFirstLastPara="1" vert="horz" wrap="square" lIns="68569" tIns="34275" rIns="68569" bIns="34275" rtlCol="0" anchor="ctr" anchorCtr="0">
            <a:noAutofit/>
          </a:bodyPr>
          <a:lstStyle>
            <a:lvl1pPr marL="0" marR="0" lvl="0" indent="0" algn="r" rtl="0">
              <a:spcBef>
                <a:spcPts val="0"/>
              </a:spcBef>
              <a:buNone/>
              <a:defRPr sz="6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buNone/>
              <a:defRPr sz="6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buNone/>
              <a:defRPr sz="6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buNone/>
              <a:defRPr sz="6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buNone/>
              <a:defRPr sz="6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buNone/>
              <a:defRPr sz="6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buNone/>
              <a:defRPr sz="6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buNone/>
              <a:defRPr sz="6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buNone/>
              <a:defRPr sz="6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0-#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E04A4A46-D227-FAFD-2171-EE9D5DB8406A}"/>
            </a:ext>
          </a:extLst>
        </p:cNvPr>
        <p:cNvGrpSpPr/>
        <p:nvPr/>
      </p:nvGrpSpPr>
      <p:grpSpPr>
        <a:xfrm>
          <a:off x="0" y="0"/>
          <a:ext cx="0" cy="0"/>
          <a:chOff x="0" y="0"/>
          <a:chExt cx="0" cy="0"/>
        </a:xfrm>
      </p:grpSpPr>
      <p:sp>
        <p:nvSpPr>
          <p:cNvPr id="65" name="Google Shape;65;p2">
            <a:extLst>
              <a:ext uri="{FF2B5EF4-FFF2-40B4-BE49-F238E27FC236}">
                <a16:creationId xmlns:a16="http://schemas.microsoft.com/office/drawing/2014/main" id="{05EB53E2-26F7-391C-C546-2000C97274FC}"/>
              </a:ext>
            </a:extLst>
          </p:cNvPr>
          <p:cNvSpPr txBox="1">
            <a:spLocks noGrp="1"/>
          </p:cNvSpPr>
          <p:nvPr>
            <p:ph type="title"/>
          </p:nvPr>
        </p:nvSpPr>
        <p:spPr>
          <a:xfrm>
            <a:off x="332508" y="185166"/>
            <a:ext cx="8395855" cy="418338"/>
          </a:xfrm>
          <a:prstGeom prst="rect">
            <a:avLst/>
          </a:prstGeom>
          <a:noFill/>
          <a:ln>
            <a:noFill/>
          </a:ln>
        </p:spPr>
        <p:txBody>
          <a:bodyPr spcFirstLastPara="1" vert="horz" wrap="square" lIns="68569" tIns="34275" rIns="68569" bIns="34275" rtlCol="0" anchor="ctr" anchorCtr="0">
            <a:noAutofit/>
          </a:bodyPr>
          <a:lstStyle/>
          <a:p>
            <a:pPr>
              <a:buSzPts val="2800"/>
            </a:pPr>
            <a:r>
              <a:rPr lang="en-US" dirty="0"/>
              <a:t>A Wholistic View of Transitive Trust at the Root</a:t>
            </a:r>
            <a:endParaRPr dirty="0"/>
          </a:p>
        </p:txBody>
      </p:sp>
      <p:sp>
        <p:nvSpPr>
          <p:cNvPr id="66" name="Google Shape;66;p2">
            <a:extLst>
              <a:ext uri="{FF2B5EF4-FFF2-40B4-BE49-F238E27FC236}">
                <a16:creationId xmlns:a16="http://schemas.microsoft.com/office/drawing/2014/main" id="{36758A63-6929-F524-AFF5-C3DCD3CBD598}"/>
              </a:ext>
            </a:extLst>
          </p:cNvPr>
          <p:cNvSpPr txBox="1">
            <a:spLocks noGrp="1"/>
          </p:cNvSpPr>
          <p:nvPr>
            <p:ph type="body" idx="1"/>
          </p:nvPr>
        </p:nvSpPr>
        <p:spPr>
          <a:xfrm>
            <a:off x="332509" y="809244"/>
            <a:ext cx="3766155" cy="3941618"/>
          </a:xfrm>
          <a:prstGeom prst="rect">
            <a:avLst/>
          </a:prstGeom>
          <a:noFill/>
          <a:ln>
            <a:noFill/>
          </a:ln>
        </p:spPr>
        <p:txBody>
          <a:bodyPr spcFirstLastPara="1" vert="horz" wrap="square" lIns="68569" tIns="34275" rIns="68569" bIns="34275" rtlCol="0" anchor="t" anchorCtr="0">
            <a:noAutofit/>
          </a:bodyPr>
          <a:lstStyle/>
          <a:p>
            <a:pPr marL="132160" indent="-132160">
              <a:spcBef>
                <a:spcPts val="0"/>
              </a:spcBef>
              <a:buSzPts val="1560"/>
            </a:pPr>
            <a:r>
              <a:rPr lang="en-US" sz="2000" dirty="0"/>
              <a:t>Run transitive trust lookups for every TLD in the root zone</a:t>
            </a:r>
          </a:p>
          <a:p>
            <a:pPr marL="132160" indent="-132160">
              <a:spcBef>
                <a:spcPts val="0"/>
              </a:spcBef>
              <a:buSzPts val="1560"/>
            </a:pPr>
            <a:r>
              <a:rPr lang="en-US" sz="2000" dirty="0"/>
              <a:t>Merge results into one single directed graph</a:t>
            </a:r>
          </a:p>
          <a:p>
            <a:pPr marL="132160" indent="-132160">
              <a:spcBef>
                <a:spcPts val="0"/>
              </a:spcBef>
              <a:buSzPts val="1560"/>
            </a:pPr>
            <a:r>
              <a:rPr lang="en-US" sz="2000" dirty="0"/>
              <a:t>Label nodes appropriately</a:t>
            </a:r>
          </a:p>
          <a:p>
            <a:pPr marL="132160" indent="-132160">
              <a:spcBef>
                <a:spcPts val="0"/>
              </a:spcBef>
              <a:buSzPts val="1560"/>
            </a:pPr>
            <a:r>
              <a:rPr lang="en-US" sz="2000" dirty="0"/>
              <a:t>Size nodes based on “degree”</a:t>
            </a:r>
            <a:endParaRPr sz="2000" dirty="0"/>
          </a:p>
        </p:txBody>
      </p:sp>
      <p:sp>
        <p:nvSpPr>
          <p:cNvPr id="5" name="Google Shape;12;p8">
            <a:extLst>
              <a:ext uri="{FF2B5EF4-FFF2-40B4-BE49-F238E27FC236}">
                <a16:creationId xmlns:a16="http://schemas.microsoft.com/office/drawing/2014/main" id="{BA3BC922-BF9A-4E57-C2A9-08DCDC0960F6}"/>
              </a:ext>
            </a:extLst>
          </p:cNvPr>
          <p:cNvSpPr txBox="1">
            <a:spLocks/>
          </p:cNvSpPr>
          <p:nvPr/>
        </p:nvSpPr>
        <p:spPr>
          <a:xfrm>
            <a:off x="1418653" y="4909824"/>
            <a:ext cx="355600" cy="1143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Font typeface="Arial"/>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US" sz="600"/>
              <a:pPr/>
              <a:t>9</a:t>
            </a:fld>
            <a:endParaRPr lang="en-US" sz="600"/>
          </a:p>
        </p:txBody>
      </p:sp>
      <p:pic>
        <p:nvPicPr>
          <p:cNvPr id="2" name="Picture 1">
            <a:extLst>
              <a:ext uri="{FF2B5EF4-FFF2-40B4-BE49-F238E27FC236}">
                <a16:creationId xmlns:a16="http://schemas.microsoft.com/office/drawing/2014/main" id="{0F017339-1E25-72E3-8728-B35313F24F14}"/>
              </a:ext>
            </a:extLst>
          </p:cNvPr>
          <p:cNvPicPr>
            <a:picLocks noChangeAspect="1"/>
          </p:cNvPicPr>
          <p:nvPr/>
        </p:nvPicPr>
        <p:blipFill>
          <a:blip r:embed="rId3"/>
          <a:stretch>
            <a:fillRect/>
          </a:stretch>
        </p:blipFill>
        <p:spPr>
          <a:xfrm>
            <a:off x="4140662" y="874986"/>
            <a:ext cx="4670855" cy="3736428"/>
          </a:xfrm>
          <a:prstGeom prst="rect">
            <a:avLst/>
          </a:prstGeom>
        </p:spPr>
      </p:pic>
      <p:pic>
        <p:nvPicPr>
          <p:cNvPr id="3" name="Picture 2">
            <a:extLst>
              <a:ext uri="{FF2B5EF4-FFF2-40B4-BE49-F238E27FC236}">
                <a16:creationId xmlns:a16="http://schemas.microsoft.com/office/drawing/2014/main" id="{F0500680-9595-99D9-8C14-CB5BE329CF5A}"/>
              </a:ext>
            </a:extLst>
          </p:cNvPr>
          <p:cNvPicPr>
            <a:picLocks noChangeAspect="1"/>
          </p:cNvPicPr>
          <p:nvPr/>
        </p:nvPicPr>
        <p:blipFill>
          <a:blip r:embed="rId4"/>
          <a:stretch>
            <a:fillRect/>
          </a:stretch>
        </p:blipFill>
        <p:spPr>
          <a:xfrm>
            <a:off x="372457" y="2743200"/>
            <a:ext cx="355600" cy="1765300"/>
          </a:xfrm>
          <a:prstGeom prst="rect">
            <a:avLst/>
          </a:prstGeom>
        </p:spPr>
      </p:pic>
      <p:sp>
        <p:nvSpPr>
          <p:cNvPr id="4" name="TextBox 3">
            <a:extLst>
              <a:ext uri="{FF2B5EF4-FFF2-40B4-BE49-F238E27FC236}">
                <a16:creationId xmlns:a16="http://schemas.microsoft.com/office/drawing/2014/main" id="{5DBBEE9F-B68B-1747-7378-BBB50C5BB40F}"/>
              </a:ext>
            </a:extLst>
          </p:cNvPr>
          <p:cNvSpPr txBox="1"/>
          <p:nvPr/>
        </p:nvSpPr>
        <p:spPr>
          <a:xfrm>
            <a:off x="768005" y="2743200"/>
            <a:ext cx="1930400" cy="307777"/>
          </a:xfrm>
          <a:prstGeom prst="rect">
            <a:avLst/>
          </a:prstGeom>
          <a:noFill/>
        </p:spPr>
        <p:txBody>
          <a:bodyPr wrap="square" rtlCol="0">
            <a:spAutoFit/>
          </a:bodyPr>
          <a:lstStyle/>
          <a:p>
            <a:r>
              <a:rPr lang="en-US" sz="1400" dirty="0"/>
              <a:t>nameserver</a:t>
            </a:r>
          </a:p>
        </p:txBody>
      </p:sp>
      <p:sp>
        <p:nvSpPr>
          <p:cNvPr id="6" name="TextBox 5">
            <a:extLst>
              <a:ext uri="{FF2B5EF4-FFF2-40B4-BE49-F238E27FC236}">
                <a16:creationId xmlns:a16="http://schemas.microsoft.com/office/drawing/2014/main" id="{A229E100-6F7B-584E-1223-31E1735A77F7}"/>
              </a:ext>
            </a:extLst>
          </p:cNvPr>
          <p:cNvSpPr txBox="1"/>
          <p:nvPr/>
        </p:nvSpPr>
        <p:spPr>
          <a:xfrm>
            <a:off x="768005" y="3050977"/>
            <a:ext cx="1930400" cy="307777"/>
          </a:xfrm>
          <a:prstGeom prst="rect">
            <a:avLst/>
          </a:prstGeom>
          <a:noFill/>
        </p:spPr>
        <p:txBody>
          <a:bodyPr wrap="square" rtlCol="0">
            <a:spAutoFit/>
          </a:bodyPr>
          <a:lstStyle/>
          <a:p>
            <a:r>
              <a:rPr lang="en-US" sz="1400" dirty="0"/>
              <a:t>Child zone</a:t>
            </a:r>
          </a:p>
        </p:txBody>
      </p:sp>
      <p:sp>
        <p:nvSpPr>
          <p:cNvPr id="7" name="TextBox 6">
            <a:extLst>
              <a:ext uri="{FF2B5EF4-FFF2-40B4-BE49-F238E27FC236}">
                <a16:creationId xmlns:a16="http://schemas.microsoft.com/office/drawing/2014/main" id="{864265D7-633C-E03A-8F6A-95DD748651A6}"/>
              </a:ext>
            </a:extLst>
          </p:cNvPr>
          <p:cNvSpPr txBox="1"/>
          <p:nvPr/>
        </p:nvSpPr>
        <p:spPr>
          <a:xfrm>
            <a:off x="768005" y="3358754"/>
            <a:ext cx="1930400" cy="307777"/>
          </a:xfrm>
          <a:prstGeom prst="rect">
            <a:avLst/>
          </a:prstGeom>
          <a:noFill/>
        </p:spPr>
        <p:txBody>
          <a:bodyPr wrap="square" rtlCol="0">
            <a:spAutoFit/>
          </a:bodyPr>
          <a:lstStyle/>
          <a:p>
            <a:r>
              <a:rPr lang="en-US" sz="1400" dirty="0" err="1"/>
              <a:t>nGTLD</a:t>
            </a:r>
            <a:endParaRPr lang="en-US" sz="1400" dirty="0"/>
          </a:p>
        </p:txBody>
      </p:sp>
      <p:sp>
        <p:nvSpPr>
          <p:cNvPr id="8" name="TextBox 7">
            <a:extLst>
              <a:ext uri="{FF2B5EF4-FFF2-40B4-BE49-F238E27FC236}">
                <a16:creationId xmlns:a16="http://schemas.microsoft.com/office/drawing/2014/main" id="{4E84CCCD-BED7-4A24-445F-362CAE5F923A}"/>
              </a:ext>
            </a:extLst>
          </p:cNvPr>
          <p:cNvSpPr txBox="1"/>
          <p:nvPr/>
        </p:nvSpPr>
        <p:spPr>
          <a:xfrm>
            <a:off x="768005" y="3663772"/>
            <a:ext cx="1930400" cy="307777"/>
          </a:xfrm>
          <a:prstGeom prst="rect">
            <a:avLst/>
          </a:prstGeom>
          <a:noFill/>
        </p:spPr>
        <p:txBody>
          <a:bodyPr wrap="square" rtlCol="0">
            <a:spAutoFit/>
          </a:bodyPr>
          <a:lstStyle/>
          <a:p>
            <a:r>
              <a:rPr lang="en-US" sz="1400" dirty="0"/>
              <a:t>ccTLD</a:t>
            </a:r>
          </a:p>
        </p:txBody>
      </p:sp>
      <p:sp>
        <p:nvSpPr>
          <p:cNvPr id="9" name="TextBox 8">
            <a:extLst>
              <a:ext uri="{FF2B5EF4-FFF2-40B4-BE49-F238E27FC236}">
                <a16:creationId xmlns:a16="http://schemas.microsoft.com/office/drawing/2014/main" id="{D96D3A21-95D5-6512-5F98-8D6CA9873A06}"/>
              </a:ext>
            </a:extLst>
          </p:cNvPr>
          <p:cNvSpPr txBox="1"/>
          <p:nvPr/>
        </p:nvSpPr>
        <p:spPr>
          <a:xfrm>
            <a:off x="768005" y="3968790"/>
            <a:ext cx="1930400" cy="307777"/>
          </a:xfrm>
          <a:prstGeom prst="rect">
            <a:avLst/>
          </a:prstGeom>
          <a:noFill/>
        </p:spPr>
        <p:txBody>
          <a:bodyPr wrap="square" rtlCol="0">
            <a:spAutoFit/>
          </a:bodyPr>
          <a:lstStyle/>
          <a:p>
            <a:r>
              <a:rPr lang="en-US" sz="1400" dirty="0"/>
              <a:t>Original TLD</a:t>
            </a:r>
          </a:p>
        </p:txBody>
      </p:sp>
      <p:sp>
        <p:nvSpPr>
          <p:cNvPr id="10" name="TextBox 9">
            <a:extLst>
              <a:ext uri="{FF2B5EF4-FFF2-40B4-BE49-F238E27FC236}">
                <a16:creationId xmlns:a16="http://schemas.microsoft.com/office/drawing/2014/main" id="{1C16CADC-7130-94AB-1D37-80C60819BE6D}"/>
              </a:ext>
            </a:extLst>
          </p:cNvPr>
          <p:cNvSpPr txBox="1"/>
          <p:nvPr/>
        </p:nvSpPr>
        <p:spPr>
          <a:xfrm>
            <a:off x="768711" y="4271049"/>
            <a:ext cx="1930400" cy="307777"/>
          </a:xfrm>
          <a:prstGeom prst="rect">
            <a:avLst/>
          </a:prstGeom>
          <a:noFill/>
        </p:spPr>
        <p:txBody>
          <a:bodyPr wrap="square" rtlCol="0">
            <a:spAutoFit/>
          </a:bodyPr>
          <a:lstStyle/>
          <a:p>
            <a:r>
              <a:rPr lang="en-US" sz="1400" dirty="0"/>
              <a:t>Root</a:t>
            </a:r>
          </a:p>
        </p:txBody>
      </p:sp>
    </p:spTree>
    <p:extLst>
      <p:ext uri="{BB962C8B-B14F-4D97-AF65-F5344CB8AC3E}">
        <p14:creationId xmlns:p14="http://schemas.microsoft.com/office/powerpoint/2010/main" val="348747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blinds(horizontal)">
                                      <p:cBhvr>
                                        <p:cTn id="7" dur="500"/>
                                        <p:tgtEl>
                                          <p:spTgt spid="66">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6">
                                            <p:txEl>
                                              <p:pRg st="1" end="1"/>
                                            </p:txEl>
                                          </p:spTgt>
                                        </p:tgtEl>
                                        <p:attrNameLst>
                                          <p:attrName>style.visibility</p:attrName>
                                        </p:attrNameLst>
                                      </p:cBhvr>
                                      <p:to>
                                        <p:strVal val="visible"/>
                                      </p:to>
                                    </p:set>
                                    <p:animEffect transition="in" filter="blinds(horizontal)">
                                      <p:cBhvr>
                                        <p:cTn id="11" dur="500"/>
                                        <p:tgtEl>
                                          <p:spTgt spid="66">
                                            <p:txEl>
                                              <p:pRg st="1" end="1"/>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66">
                                            <p:txEl>
                                              <p:pRg st="2" end="2"/>
                                            </p:txEl>
                                          </p:spTgt>
                                        </p:tgtEl>
                                        <p:attrNameLst>
                                          <p:attrName>style.visibility</p:attrName>
                                        </p:attrNameLst>
                                      </p:cBhvr>
                                      <p:to>
                                        <p:strVal val="visible"/>
                                      </p:to>
                                    </p:set>
                                    <p:animEffect transition="in" filter="blinds(horizontal)">
                                      <p:cBhvr>
                                        <p:cTn id="15" dur="500"/>
                                        <p:tgtEl>
                                          <p:spTgt spid="66">
                                            <p:txEl>
                                              <p:pRg st="2" end="2"/>
                                            </p:txEl>
                                          </p:spTgt>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66">
                                            <p:txEl>
                                              <p:pRg st="3" end="3"/>
                                            </p:txEl>
                                          </p:spTgt>
                                        </p:tgtEl>
                                        <p:attrNameLst>
                                          <p:attrName>style.visibility</p:attrName>
                                        </p:attrNameLst>
                                      </p:cBhvr>
                                      <p:to>
                                        <p:strVal val="visible"/>
                                      </p:to>
                                    </p:set>
                                    <p:animEffect transition="in" filter="blinds(horizontal)">
                                      <p:cBhvr>
                                        <p:cTn id="19" dur="500"/>
                                        <p:tgtEl>
                                          <p:spTgt spid="66">
                                            <p:txEl>
                                              <p:pRg st="3" end="3"/>
                                            </p:txEl>
                                          </p:spTgt>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uild="p"/>
    </p:bldLst>
  </p:timing>
</p:sld>
</file>

<file path=ppt/theme/theme1.xml><?xml version="1.0" encoding="utf-8"?>
<a:theme xmlns:a="http://schemas.openxmlformats.org/drawingml/2006/main" name="Verisign Theme 2013">
  <a:themeElements>
    <a:clrScheme name="VRSN Corporate Colors 2013">
      <a:dk1>
        <a:srgbClr val="000000"/>
      </a:dk1>
      <a:lt1>
        <a:srgbClr val="FFFFFF"/>
      </a:lt1>
      <a:dk2>
        <a:srgbClr val="707070"/>
      </a:dk2>
      <a:lt2>
        <a:srgbClr val="0061A3"/>
      </a:lt2>
      <a:accent1>
        <a:srgbClr val="61A1D4"/>
      </a:accent1>
      <a:accent2>
        <a:srgbClr val="6BB02E"/>
      </a:accent2>
      <a:accent3>
        <a:srgbClr val="99D4F5"/>
      </a:accent3>
      <a:accent4>
        <a:srgbClr val="FFCB03"/>
      </a:accent4>
      <a:accent5>
        <a:srgbClr val="5B8F22"/>
      </a:accent5>
      <a:accent6>
        <a:srgbClr val="F2821D"/>
      </a:accent6>
      <a:hlink>
        <a:srgbClr val="1DA4FF"/>
      </a:hlink>
      <a:folHlink>
        <a:srgbClr val="995BD7"/>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ourceOfRecord xmlns="ed4a67f4-52d1-4cb9-9a19-fae63c0a5318">
      <Url xsi:nil="true"/>
      <Description xsi:nil="true"/>
    </SourceOfRecord>
    <ReportOwner xmlns="http://schemas.microsoft.com/sharepoint/v3">
      <UserInfo>
        <DisplayName>Burns, Mike</DisplayName>
        <AccountId>18</AccountId>
        <AccountType/>
      </UserInfo>
    </ReportOwn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33CD5CB74A5A4A8061C9B58BB62E43" ma:contentTypeVersion="6" ma:contentTypeDescription="Create a new document." ma:contentTypeScope="" ma:versionID="2ac7e52c9b1869452569d936ac902e30">
  <xsd:schema xmlns:xsd="http://www.w3.org/2001/XMLSchema" xmlns:xs="http://www.w3.org/2001/XMLSchema" xmlns:p="http://schemas.microsoft.com/office/2006/metadata/properties" xmlns:ns1="http://schemas.microsoft.com/sharepoint/v3" xmlns:ns2="ed4a67f4-52d1-4cb9-9a19-fae63c0a5318" targetNamespace="http://schemas.microsoft.com/office/2006/metadata/properties" ma:root="true" ma:fieldsID="b00381d01b11b257378fb12d6cbecd53" ns1:_="" ns2:_="">
    <xsd:import namespace="http://schemas.microsoft.com/sharepoint/v3"/>
    <xsd:import namespace="ed4a67f4-52d1-4cb9-9a19-fae63c0a5318"/>
    <xsd:element name="properties">
      <xsd:complexType>
        <xsd:sequence>
          <xsd:element name="documentManagement">
            <xsd:complexType>
              <xsd:all>
                <xsd:element ref="ns1:ReportOwner" minOccurs="0"/>
                <xsd:element ref="ns2:SourceOfRecor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eportOwner" ma:index="8" nillable="true" ma:displayName="Owner" ma:description="Owner of this document" ma:list="UserInfo" ma:internalName="Report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d4a67f4-52d1-4cb9-9a19-fae63c0a5318" elementFormDefault="qualified">
    <xsd:import namespace="http://schemas.microsoft.com/office/2006/documentManagement/types"/>
    <xsd:import namespace="http://schemas.microsoft.com/office/infopath/2007/PartnerControls"/>
    <xsd:element name="SourceOfRecord" ma:index="9" nillable="true" ma:displayName="Source Of Record" ma:description="Allow user to provide where the asset is published" ma:format="Hyperlink" ma:internalName="SourceOfRecord">
      <xsd:complexType>
        <xsd:complexContent>
          <xsd:extension base="dms:URL">
            <xsd:sequence>
              <xsd:element name="Url" type="dms:ValidUrl" minOccurs="0" nillable="true"/>
              <xsd:element name="Description" type="xsd:string" nillable="true"/>
            </xsd:sequence>
          </xsd:extension>
        </xsd:complexContent>
      </xsd:complexType>
    </xsd:element>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0E8A94-AECE-44B3-96C0-19B375197BB0}">
  <ds:schemaRefs>
    <ds:schemaRef ds:uri="http://purl.org/dc/terms/"/>
    <ds:schemaRef ds:uri="http://schemas.openxmlformats.org/package/2006/metadata/core-properties"/>
    <ds:schemaRef ds:uri="http://purl.org/dc/dcmitype/"/>
    <ds:schemaRef ds:uri="http://schemas.microsoft.com/office/2006/documentManagement/types"/>
    <ds:schemaRef ds:uri="http://schemas.microsoft.com/sharepoint/v3"/>
    <ds:schemaRef ds:uri="ed4a67f4-52d1-4cb9-9a19-fae63c0a5318"/>
    <ds:schemaRef ds:uri="http://www.w3.org/XML/1998/namespace"/>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EC7BCB6E-0E54-46C3-B386-FC963A1CB401}">
  <ds:schemaRefs>
    <ds:schemaRef ds:uri="http://schemas.microsoft.com/sharepoint/v3/contenttype/forms"/>
  </ds:schemaRefs>
</ds:datastoreItem>
</file>

<file path=customXml/itemProps3.xml><?xml version="1.0" encoding="utf-8"?>
<ds:datastoreItem xmlns:ds="http://schemas.openxmlformats.org/officeDocument/2006/customXml" ds:itemID="{1DAD2EFE-5ECC-4C9C-9153-F4433F0121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d4a67f4-52d1-4cb9-9a19-fae63c0a53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3776</TotalTime>
  <Words>1137</Words>
  <Application>Microsoft Macintosh PowerPoint</Application>
  <PresentationFormat>On-screen Show (16:9)</PresentationFormat>
  <Paragraphs>273</Paragraphs>
  <Slides>21</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 Narrow</vt:lpstr>
      <vt:lpstr>Arial</vt:lpstr>
      <vt:lpstr>Calibri</vt:lpstr>
      <vt:lpstr>Helvetica Neue</vt:lpstr>
      <vt:lpstr>Verisign Theme 2013</vt:lpstr>
      <vt:lpstr>Who do you trust? Exploring the transitive trust graph of delegated TLDs</vt:lpstr>
      <vt:lpstr>Background: Original Verisign Transitive Trust Research</vt:lpstr>
      <vt:lpstr>Why Transitive Trust Matters</vt:lpstr>
      <vt:lpstr>SLD Example: Transitive Trust Graph of Verisignlabs.com</vt:lpstr>
      <vt:lpstr>Some TLDs Have Few Dependencies</vt:lpstr>
      <vt:lpstr>Some TLDs Have Many Dependencies</vt:lpstr>
      <vt:lpstr>Every TLD Transitively Trusts .NET</vt:lpstr>
      <vt:lpstr>Expanding the Scope: From One Domain to All TLDs</vt:lpstr>
      <vt:lpstr>A Wholistic View of Transitive Trust at the Root</vt:lpstr>
      <vt:lpstr>PowerPoint Presentation</vt:lpstr>
      <vt:lpstr>Preliminary Findings</vt:lpstr>
      <vt:lpstr>Finding #1: Significant amounts of Fully-in-bailiwick TLDs</vt:lpstr>
      <vt:lpstr>Finding #2: Consolidation of Shared NS by Registry Operators</vt:lpstr>
      <vt:lpstr>Finding #3: Legacy TLDs and ccTLDs Have Larger Trans-Trust Areas</vt:lpstr>
      <vt:lpstr>Finding #4: COM/NET are the Most Relied Upon TLDs for Additional SLD Dependencies</vt:lpstr>
      <vt:lpstr>Looking Back to Prepare for the Future</vt:lpstr>
      <vt:lpstr>Achieving Balance</vt:lpstr>
      <vt:lpstr>Root Zone Trends Over Time</vt:lpstr>
      <vt:lpstr>Future Work</vt:lpstr>
      <vt:lpstr>PowerPoint Presentation</vt:lpstr>
      <vt:lpstr>PowerPoint Presentation</vt:lpstr>
    </vt:vector>
  </TitlesOfParts>
  <Manager/>
  <Company>Verisign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Verisign Template 2023</dc:title>
  <dc:subject/>
  <dc:creator>jbator</dc:creator>
  <cp:keywords/>
  <dc:description/>
  <cp:lastModifiedBy>Thomas, Matthew</cp:lastModifiedBy>
  <cp:revision>83</cp:revision>
  <dcterms:created xsi:type="dcterms:W3CDTF">2013-11-06T02:31:54Z</dcterms:created>
  <dcterms:modified xsi:type="dcterms:W3CDTF">2025-10-01T23:54:40Z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-371681880</vt:i4>
  </property>
  <property fmtid="{D5CDD505-2E9C-101B-9397-08002B2CF9AE}" pid="3" name="_NewReviewCycle">
    <vt:lpwstr/>
  </property>
  <property fmtid="{D5CDD505-2E9C-101B-9397-08002B2CF9AE}" pid="4" name="_EmailSubject">
    <vt:lpwstr>latest corp ppt templates</vt:lpwstr>
  </property>
  <property fmtid="{D5CDD505-2E9C-101B-9397-08002B2CF9AE}" pid="5" name="_AuthorEmailDisplayName">
    <vt:lpwstr>Clark, Paul</vt:lpwstr>
  </property>
  <property fmtid="{D5CDD505-2E9C-101B-9397-08002B2CF9AE}" pid="6" name="_AuthorEmail">
    <vt:lpwstr>pclark@verisign.com</vt:lpwstr>
  </property>
  <property fmtid="{D5CDD505-2E9C-101B-9397-08002B2CF9AE}" pid="7" name="_PreviousAdHocReviewCycleID">
    <vt:i4>235010477</vt:i4>
  </property>
  <property fmtid="{D5CDD505-2E9C-101B-9397-08002B2CF9AE}" pid="8" name="ContentTypeId">
    <vt:lpwstr>0x0101007533CD5CB74A5A4A8061C9B58BB62E43</vt:lpwstr>
  </property>
</Properties>
</file>