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858000" cy="9144000"/>
  <p:embeddedFontLst>
    <p:embeddedFont>
      <p:font typeface="Montserrat SemiBold"/>
      <p:regular r:id="rId14"/>
      <p:bold r:id="rId15"/>
      <p:italic r:id="rId16"/>
      <p:boldItalic r:id="rId17"/>
    </p:embeddedFont>
    <p:embeddedFont>
      <p:font typeface="Montserra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22" roundtripDataSignature="AMtx7mjs40zmrq5K7qS5Lh1jw9/CnJzU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Montserrat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SemiBold-bold.fntdata"/><Relationship Id="rId14" Type="http://schemas.openxmlformats.org/officeDocument/2006/relationships/font" Target="fonts/MontserratSemiBold-regular.fntdata"/><Relationship Id="rId17" Type="http://schemas.openxmlformats.org/officeDocument/2006/relationships/font" Target="fonts/MontserratSemiBold-boldItalic.fntdata"/><Relationship Id="rId16" Type="http://schemas.openxmlformats.org/officeDocument/2006/relationships/font" Target="fonts/MontserratSemiBold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bold.fntdata"/><Relationship Id="rId6" Type="http://schemas.openxmlformats.org/officeDocument/2006/relationships/slide" Target="slides/slide1.xml"/><Relationship Id="rId18" Type="http://schemas.openxmlformats.org/officeDocument/2006/relationships/font" Target="fonts/Montserrat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388b5d8eef6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" name="Google Shape;42;g388b5d8eef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I am Kate Gerry, Director of Interconnection at NetActuate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We provide edge compute, used by multiple gTLD and ccTLD providers due to our extensive Anycast tuning.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88b5d8eef6_1_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" name="Google Shape;51;g388b5d8eef6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Simply put, Anycast is announcing the same BGP prefix across the internet, from geographically diverse nodes.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It takes a lot of tuning to prevent sinkholes, where traffic may originate in Brazil but a provider will choose a ‘cheaper’ peering path in Europe over local transit in Brazil.</a:t>
            </a:r>
            <a:endParaRPr/>
          </a:p>
          <a:p>
            <a:pPr indent="-2984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/>
              <a:t>This commonly occurs because regional ISPs will peer on IX route-servers in far-off regions, but refuse to peer locally, causing scenic routing.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more countries that you deploy in, the more granular your control.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88b5d8eef6_1_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388b5d8eef6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-US"/>
              <a:t>ISPs still end up increasing their local-preference for those IX routes, causing scenic routing across oceans instead of utilizing local transit</a:t>
            </a:r>
            <a:endParaRPr/>
          </a:p>
          <a:p>
            <a: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/>
              <a:t>Some large transit networks do not accept BGP communities to force transit routes to have the same local preference as peering</a:t>
            </a:r>
            <a:endParaRPr/>
          </a:p>
          <a:p>
            <a: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-US"/>
              <a:t>This same network will provide IPv6 transit over peering, with the same increased local preference</a:t>
            </a:r>
            <a:endParaRPr/>
          </a:p>
          <a:p>
            <a: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-US"/>
              <a:t>This has caused a lot of issues and confusion when an IPv6 peering session is turned up as transit by accident</a:t>
            </a:r>
            <a:endParaRPr/>
          </a:p>
          <a:p>
            <a: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Customers sometimes attempt to augment their anycast deployment themselves, without notifying your NOC first. For example, I had a customer sinkhole all of their traffic to a random provider in New Zealand, effectively causing a partial outage.</a:t>
            </a:r>
            <a:endParaRPr/>
          </a:p>
          <a:p>
            <a: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/>
              <a:t>When this happens, what does </a:t>
            </a:r>
            <a:r>
              <a:rPr lang="en-US"/>
              <a:t>the</a:t>
            </a:r>
            <a:r>
              <a:rPr lang="en-US"/>
              <a:t> customer do? They complain at you of course!</a:t>
            </a:r>
            <a:endParaRPr/>
          </a:p>
          <a:p>
            <a: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-US"/>
              <a:t>This is where having a NOC that can quickly identify the source of the problem quickly is a requirement</a:t>
            </a:r>
            <a:endParaRPr/>
          </a:p>
          <a:p>
            <a: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/>
              <a:t>Thankfully this is easily solvable with a quick "BGP Shut"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88b5d8eef6_1_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g388b5d8eef6_1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Government regulations include logging and reporting.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Censorship is no longer limited to authoritarian regimes, now court orders are forcing content providers to restrict content depending on geographic region.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If you want to continue doing business in those countries, you must abide by those orders.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8b5d8eef6_1_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g388b5d8eef6_1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This has been the solution for common 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The easiest way to handle this is to follow your local countries laws and tell the rest of the world "No"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Doing this can cause you a world of hurt, with overly broad court orders possibly blocking your traffic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Even when complying with all laws, you still "pick and choose". For example, </a:t>
            </a:r>
            <a:r>
              <a:rPr lang="en-US">
                <a:solidFill>
                  <a:schemeClr val="dk1"/>
                </a:solidFill>
              </a:rPr>
              <a:t>'Your pornography website is illegal in our country, comply with our regulations "or else"' letters throughout the years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84e3e0168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84e3e016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GeoIP: You can comply with legal requirements by investing in your development team and increase complexity by adding a GeoIP module.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This can increase CPU usage and you're reliant on the accuracy of the database, not where the packet originated from.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Anycast: You can censor or create custom A/Quad A records for specific domains on a per-locale basis.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You could also do Anycast with TCP and have your entire site in that region custom for local regulations.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Anycast for DNS and GeoIP databases requires multiple records depending on the legal situation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Anycast for TCP will require mirrored databases/etc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In all cases, Anycast will require a globally mirrored deployment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84e3e01688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84e3e0168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One point of pain are pen register orders. If you're lucky, they will accept your logs, but if you're unlucky, you will have a court order to connect their monitoring device(s) to your hardware, sniffing all traffic.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/>
              <a:t>They are just looking at Source/Destination headers, so SSL doesn't really matter.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Only enable exhaustive logging on clusters where the local laws demand it. This way you can limit the amount of storage your logs require, maintain more customer privacy.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There is uncertainty whether Anycast works well for TCP applications, which in most cases it works just fine, like any other ECMP load-balanced application, you're just </a:t>
            </a:r>
            <a:r>
              <a:rPr lang="en-US"/>
              <a:t>going</a:t>
            </a:r>
            <a:r>
              <a:rPr lang="en-US"/>
              <a:t> across the internet. If you're afraid of deploying like this, it may make sense to direct users to unicast address space for local compute.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One of the benefits of </a:t>
            </a:r>
            <a:r>
              <a:rPr lang="en-US"/>
              <a:t>deploying your compute with Anycast is that your DNS resolver is remote from your end-user.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/>
              <a:t>When the destination IP address is anycast, the end-user will always direct to the logically closest compute node.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88b5d8eef6_1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Thank you for putting up with me today! This is my first presentation, so I apologize for all rough edges!</a:t>
            </a:r>
            <a:endParaRPr/>
          </a:p>
        </p:txBody>
      </p:sp>
      <p:sp>
        <p:nvSpPr>
          <p:cNvPr id="87" name="Google Shape;87;g388b5d8eef6_1_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9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Montserrat SemiBold"/>
              <a:buNone/>
              <a:defRPr i="0" sz="6000" u="none" cap="none" strike="noStrike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9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4400"/>
              <a:buNone/>
              <a:defRPr i="0" sz="4400" u="none" cap="none" strike="noStrike">
                <a:solidFill>
                  <a:srgbClr val="0058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6" name="Google Shape;36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/>
          <p:nvPr/>
        </p:nvSpPr>
        <p:spPr>
          <a:xfrm>
            <a:off x="656216" y="6217920"/>
            <a:ext cx="2022438" cy="49485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4400"/>
              <a:buNone/>
              <a:defRPr i="0" sz="4400" u="none" cap="none" strike="noStrike">
                <a:solidFill>
                  <a:srgbClr val="0058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6000"/>
              <a:buNone/>
              <a:defRPr i="0" sz="6000" u="none" cap="none" strike="noStrike">
                <a:solidFill>
                  <a:srgbClr val="0058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2286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228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2286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2286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NOG Slide Template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4400"/>
              <a:buNone/>
              <a:defRPr i="0" sz="4400" u="none" cap="none" strike="noStrike">
                <a:solidFill>
                  <a:srgbClr val="0058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ection Header Alt">
  <p:cSld name="1_Section Header Al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6000"/>
              <a:buNone/>
              <a:defRPr i="0" sz="6000" u="none" cap="none" strike="noStrike">
                <a:solidFill>
                  <a:srgbClr val="0058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1" name="Google Shape;21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2286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228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2286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2286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6000"/>
              <a:buFont typeface="Montserrat SemiBold"/>
              <a:buNone/>
              <a:defRPr i="0" sz="6000" u="none" cap="none" strike="noStrike">
                <a:solidFill>
                  <a:srgbClr val="0058CD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 Alt">
  <p:cSld name="1_Title Slide Al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6000"/>
              <a:buFont typeface="Montserrat SemiBold"/>
              <a:buNone/>
              <a:defRPr i="0" sz="6000" u="none" cap="none" strike="noStrike">
                <a:solidFill>
                  <a:srgbClr val="0058CD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7" name="Google Shape;27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Alt">
  <p:cSld name="Title and Content Al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4400"/>
              <a:buNone/>
              <a:defRPr i="0" sz="4400" u="none" cap="none" strike="noStrike">
                <a:solidFill>
                  <a:srgbClr val="0058C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Google Shape;30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None/>
              <a:defRPr i="0" sz="6000" u="none" cap="none" strike="noStrike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17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2286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228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2286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2286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4400"/>
              <a:buFont typeface="Montserrat SemiBold"/>
              <a:buNone/>
              <a:defRPr b="0" i="0" sz="4400" u="none" cap="none" strike="noStrike">
                <a:solidFill>
                  <a:srgbClr val="0058CD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388b5d8eef6_1_0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4000">
                <a:solidFill>
                  <a:schemeClr val="dk1"/>
                </a:solidFill>
              </a:rPr>
              <a:t>Using Anycast to Balance Local Regulatory Demands with Global Availability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45" name="Google Shape;45;g388b5d8eef6_1_0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en-US">
                <a:solidFill>
                  <a:srgbClr val="757070"/>
                </a:solidFill>
              </a:rPr>
              <a:t>2025-OCT-08</a:t>
            </a:r>
            <a:endParaRPr/>
          </a:p>
        </p:txBody>
      </p:sp>
      <p:pic>
        <p:nvPicPr>
          <p:cNvPr id="46" name="Google Shape;46;g388b5d8eef6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62900" y="5583236"/>
            <a:ext cx="3835400" cy="1067519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g388b5d8eef6_1_0"/>
          <p:cNvSpPr txBox="1"/>
          <p:nvPr/>
        </p:nvSpPr>
        <p:spPr>
          <a:xfrm>
            <a:off x="499596" y="4896429"/>
            <a:ext cx="3796232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Kate Gerry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Director of Interconnection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kate@netactuate.com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qr code on a white background&#10;&#10;AI-generated content may be incorrect." id="48" name="Google Shape;48;g388b5d8eef6_1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59900" y="3144836"/>
            <a:ext cx="2438400" cy="243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88b5d8eef6_1_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4400"/>
              <a:buNone/>
            </a:pPr>
            <a:r>
              <a:rPr lang="en-US"/>
              <a:t>What is Anycast?</a:t>
            </a:r>
            <a:endParaRPr/>
          </a:p>
        </p:txBody>
      </p:sp>
      <p:sp>
        <p:nvSpPr>
          <p:cNvPr id="54" name="Google Shape;54;g388b5d8eef6_1_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Announcement of the same /24 globally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Anycast works best for UDP services, but many networks are using Anycast for TCP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Easy to deploy, can be difficult to maintain</a:t>
            </a:r>
            <a:endParaRPr/>
          </a:p>
          <a:p>
            <a: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The more diverse your Anycast POPs, the more granular your control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This offers you the ability to perform rolling maintenance without an interruption in services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88b5d8eef6_1_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4400"/>
              <a:buNone/>
            </a:pPr>
            <a:r>
              <a:rPr lang="en-US"/>
              <a:t>Common Anycast Problems</a:t>
            </a:r>
            <a:endParaRPr/>
          </a:p>
        </p:txBody>
      </p:sp>
      <p:sp>
        <p:nvSpPr>
          <p:cNvPr id="60" name="Google Shape;60;g388b5d8eef6_1_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ISPs join and leave Internet Exchanges without notice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Often networks leave IXes in local markets but stay connected to foreign exchanges</a:t>
            </a:r>
            <a:endParaRPr/>
          </a:p>
          <a:p>
            <a: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Performance issues are often discovered by customer complaints, since you cannot have eyeballs in every customer market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Monitoring can be done by checking flow against GeoIP data, but you cannot troubleshoot every ASN, only the most popular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88b5d8eef6_1_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4400"/>
              <a:buNone/>
            </a:pPr>
            <a:r>
              <a:rPr lang="en-US"/>
              <a:t>Recent Problems</a:t>
            </a:r>
            <a:endParaRPr/>
          </a:p>
        </p:txBody>
      </p:sp>
      <p:sp>
        <p:nvSpPr>
          <p:cNvPr id="66" name="Google Shape;66;g388b5d8eef6_1_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Increased government regulations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Enforcing localized logging and reporting requirements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Content blocking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Data sovereignty</a:t>
            </a:r>
            <a:endParaRPr/>
          </a:p>
          <a:p>
            <a: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Legal orders</a:t>
            </a:r>
            <a:endParaRPr/>
          </a:p>
          <a:p>
            <a:pPr indent="-3810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Block specific domains in individual regions</a:t>
            </a:r>
            <a:endParaRPr/>
          </a:p>
          <a:p>
            <a:pPr indent="-3810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Direct traffic to a government "black box"</a:t>
            </a:r>
            <a:endParaRPr/>
          </a:p>
          <a:p>
            <a: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High latency and Load balancing</a:t>
            </a:r>
            <a:endParaRPr/>
          </a:p>
          <a:p>
            <a:pPr indent="-3810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Sites/services have a lot more international users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88b5d8eef6_1_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4400"/>
              <a:buNone/>
            </a:pPr>
            <a:r>
              <a:rPr lang="en-US"/>
              <a:t>Solutions</a:t>
            </a:r>
            <a:endParaRPr/>
          </a:p>
        </p:txBody>
      </p:sp>
      <p:sp>
        <p:nvSpPr>
          <p:cNvPr id="72" name="Google Shape;72;g388b5d8eef6_1_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Do nothing, do not utilize Anycast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Possibility of legal ramifications, DNS and/or IP blocking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Performance depends on how geographically close the user is to the server</a:t>
            </a:r>
            <a:endParaRPr/>
          </a:p>
          <a:p>
            <a: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Comply with the legal order globally with or without Anycast</a:t>
            </a:r>
            <a:endParaRPr/>
          </a:p>
          <a:p>
            <a:pPr indent="-3810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This approach reduces your legal liability</a:t>
            </a:r>
            <a:endParaRPr/>
          </a:p>
          <a:p>
            <a:pPr indent="-3810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Impacts customers the most</a:t>
            </a:r>
            <a:endParaRPr/>
          </a:p>
          <a:p>
            <a:pPr indent="-3810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The laws of the United States impact the users of Ireland</a:t>
            </a:r>
            <a:endParaRPr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84e3e01688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Solutions (Cont)</a:t>
            </a:r>
            <a:endParaRPr/>
          </a:p>
        </p:txBody>
      </p:sp>
      <p:sp>
        <p:nvSpPr>
          <p:cNvPr id="78" name="Google Shape;78;g384e3e01688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l">
              <a:lnSpc>
                <a:spcPct val="98181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Ingest a GeoIP database</a:t>
            </a:r>
            <a:endParaRPr/>
          </a:p>
          <a:p>
            <a:pPr indent="-381000" lvl="1" marL="914400" rtl="0" algn="l">
              <a:lnSpc>
                <a:spcPct val="98181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Deal with false-positive / false-negatives</a:t>
            </a:r>
            <a:endParaRPr/>
          </a:p>
          <a:p>
            <a:pPr indent="-381000" lvl="1" marL="914400" rtl="0" algn="l">
              <a:lnSpc>
                <a:spcPct val="98181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Increased development cost</a:t>
            </a:r>
            <a:endParaRPr/>
          </a:p>
          <a:p>
            <a:pPr indent="-381000" lvl="1" marL="914400" rtl="0" algn="l">
              <a:lnSpc>
                <a:spcPct val="98181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This can be done hand-in-hand with Anycast</a:t>
            </a:r>
            <a:endParaRPr/>
          </a:p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C</a:t>
            </a:r>
            <a:r>
              <a:rPr lang="en-US"/>
              <a:t>omply with legal orders in-region with Anycast</a:t>
            </a:r>
            <a:endParaRPr/>
          </a:p>
          <a:p>
            <a:pPr indent="-406400" lvl="1" marL="9144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Easily block xyzstreamingsports.io where a legal order is enforced by applying the changes on a single region</a:t>
            </a:r>
            <a:endParaRPr/>
          </a:p>
          <a:p>
            <a:pPr indent="-381000" lvl="1" marL="914400" rtl="0" algn="l"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As a side effect, globally, users will have low latency responses, improving performance</a:t>
            </a:r>
            <a:endParaRPr/>
          </a:p>
          <a:p>
            <a:pPr indent="0" lvl="0" marL="0" rtl="0" algn="l">
              <a:lnSpc>
                <a:spcPct val="98181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84e3e01688_0_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Solutions (Cont)</a:t>
            </a:r>
            <a:endParaRPr/>
          </a:p>
        </p:txBody>
      </p:sp>
      <p:sp>
        <p:nvSpPr>
          <p:cNvPr id="84" name="Google Shape;84;g384e3e01688_0_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Comply with a government's "pen register" orders</a:t>
            </a:r>
            <a:endParaRPr/>
          </a:p>
          <a:p>
            <a:pPr indent="-381000" lvl="1" marL="9144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Only give them PCAP data from the regions that they have authority in</a:t>
            </a:r>
            <a:endParaRPr/>
          </a:p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Direct users to local edge compute clusters</a:t>
            </a:r>
            <a:endParaRPr/>
          </a:p>
          <a:p>
            <a:pPr indent="-381000" lvl="1" marL="9144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This delivers the application to the user locally, with minimal crossing of international borders</a:t>
            </a:r>
            <a:endParaRPr/>
          </a:p>
          <a:p>
            <a:pPr indent="-381000" lvl="1" marL="9144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Works hand-in-hand with Anycast</a:t>
            </a:r>
            <a:endParaRPr/>
          </a:p>
          <a:p>
            <a:pPr indent="0" lvl="0" marL="0" rtl="0" algn="l">
              <a:lnSpc>
                <a:spcPct val="98181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88b5d8eef6_1_2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8CD"/>
              </a:buClr>
              <a:buSzPts val="6000"/>
              <a:buNone/>
            </a:pPr>
            <a:r>
              <a:rPr lang="en-US"/>
              <a:t>Thank you</a:t>
            </a:r>
            <a:endParaRPr/>
          </a:p>
        </p:txBody>
      </p:sp>
      <p:sp>
        <p:nvSpPr>
          <p:cNvPr id="90" name="Google Shape;90;g388b5d8eef6_1_2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r>
              <a:rPr lang="en-US"/>
              <a:t>2025-OCT-08</a:t>
            </a:r>
            <a:endParaRPr/>
          </a:p>
        </p:txBody>
      </p:sp>
      <p:pic>
        <p:nvPicPr>
          <p:cNvPr id="91" name="Google Shape;91;g388b5d8eef6_1_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0255" y="5583367"/>
            <a:ext cx="3831884" cy="10665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eme v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