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56" r:id="rId2"/>
    <p:sldId id="330" r:id="rId3"/>
    <p:sldId id="335" r:id="rId4"/>
    <p:sldId id="326" r:id="rId5"/>
    <p:sldId id="288" r:id="rId6"/>
    <p:sldId id="290" r:id="rId7"/>
    <p:sldId id="327" r:id="rId8"/>
    <p:sldId id="291" r:id="rId9"/>
    <p:sldId id="294" r:id="rId10"/>
    <p:sldId id="295" r:id="rId11"/>
    <p:sldId id="338" r:id="rId12"/>
    <p:sldId id="339" r:id="rId13"/>
    <p:sldId id="299" r:id="rId14"/>
    <p:sldId id="341" r:id="rId15"/>
    <p:sldId id="302" r:id="rId16"/>
    <p:sldId id="342" r:id="rId17"/>
    <p:sldId id="304" r:id="rId18"/>
    <p:sldId id="343" r:id="rId19"/>
    <p:sldId id="344" r:id="rId20"/>
    <p:sldId id="345" r:id="rId21"/>
    <p:sldId id="305" r:id="rId22"/>
    <p:sldId id="258" r:id="rId23"/>
  </p:sldIdLst>
  <p:sldSz cx="9906000" cy="6858000" type="A4"/>
  <p:notesSz cx="6858000" cy="9144000"/>
  <p:defaultTextStyle>
    <a:defPPr>
      <a:defRPr lang="de-DE"/>
    </a:defPPr>
    <a:lvl1pPr marL="0" algn="l" defTabSz="836835" rtl="0" eaLnBrk="1" latinLnBrk="0" hangingPunct="1">
      <a:defRPr sz="1647" kern="1200">
        <a:solidFill>
          <a:schemeClr val="tx1"/>
        </a:solidFill>
        <a:latin typeface="+mn-lt"/>
        <a:ea typeface="+mn-ea"/>
        <a:cs typeface="+mn-cs"/>
      </a:defRPr>
    </a:lvl1pPr>
    <a:lvl2pPr marL="418418" algn="l" defTabSz="836835" rtl="0" eaLnBrk="1" latinLnBrk="0" hangingPunct="1">
      <a:defRPr sz="1647" kern="1200">
        <a:solidFill>
          <a:schemeClr val="tx1"/>
        </a:solidFill>
        <a:latin typeface="+mn-lt"/>
        <a:ea typeface="+mn-ea"/>
        <a:cs typeface="+mn-cs"/>
      </a:defRPr>
    </a:lvl2pPr>
    <a:lvl3pPr marL="836835" algn="l" defTabSz="836835" rtl="0" eaLnBrk="1" latinLnBrk="0" hangingPunct="1">
      <a:defRPr sz="1647" kern="1200">
        <a:solidFill>
          <a:schemeClr val="tx1"/>
        </a:solidFill>
        <a:latin typeface="+mn-lt"/>
        <a:ea typeface="+mn-ea"/>
        <a:cs typeface="+mn-cs"/>
      </a:defRPr>
    </a:lvl3pPr>
    <a:lvl4pPr marL="1255253" algn="l" defTabSz="836835" rtl="0" eaLnBrk="1" latinLnBrk="0" hangingPunct="1">
      <a:defRPr sz="1647" kern="1200">
        <a:solidFill>
          <a:schemeClr val="tx1"/>
        </a:solidFill>
        <a:latin typeface="+mn-lt"/>
        <a:ea typeface="+mn-ea"/>
        <a:cs typeface="+mn-cs"/>
      </a:defRPr>
    </a:lvl4pPr>
    <a:lvl5pPr marL="1673670" algn="l" defTabSz="836835" rtl="0" eaLnBrk="1" latinLnBrk="0" hangingPunct="1">
      <a:defRPr sz="1647" kern="1200">
        <a:solidFill>
          <a:schemeClr val="tx1"/>
        </a:solidFill>
        <a:latin typeface="+mn-lt"/>
        <a:ea typeface="+mn-ea"/>
        <a:cs typeface="+mn-cs"/>
      </a:defRPr>
    </a:lvl5pPr>
    <a:lvl6pPr marL="2092088" algn="l" defTabSz="836835" rtl="0" eaLnBrk="1" latinLnBrk="0" hangingPunct="1">
      <a:defRPr sz="1647" kern="1200">
        <a:solidFill>
          <a:schemeClr val="tx1"/>
        </a:solidFill>
        <a:latin typeface="+mn-lt"/>
        <a:ea typeface="+mn-ea"/>
        <a:cs typeface="+mn-cs"/>
      </a:defRPr>
    </a:lvl6pPr>
    <a:lvl7pPr marL="2510505" algn="l" defTabSz="836835" rtl="0" eaLnBrk="1" latinLnBrk="0" hangingPunct="1">
      <a:defRPr sz="1647" kern="1200">
        <a:solidFill>
          <a:schemeClr val="tx1"/>
        </a:solidFill>
        <a:latin typeface="+mn-lt"/>
        <a:ea typeface="+mn-ea"/>
        <a:cs typeface="+mn-cs"/>
      </a:defRPr>
    </a:lvl7pPr>
    <a:lvl8pPr marL="2928923" algn="l" defTabSz="836835" rtl="0" eaLnBrk="1" latinLnBrk="0" hangingPunct="1">
      <a:defRPr sz="1647" kern="1200">
        <a:solidFill>
          <a:schemeClr val="tx1"/>
        </a:solidFill>
        <a:latin typeface="+mn-lt"/>
        <a:ea typeface="+mn-ea"/>
        <a:cs typeface="+mn-cs"/>
      </a:defRPr>
    </a:lvl8pPr>
    <a:lvl9pPr marL="3347340" algn="l" defTabSz="836835" rtl="0" eaLnBrk="1" latinLnBrk="0" hangingPunct="1">
      <a:defRPr sz="16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74"/>
  </p:normalViewPr>
  <p:slideViewPr>
    <p:cSldViewPr snapToGrid="0" snapToObjects="1">
      <p:cViewPr varScale="1">
        <p:scale>
          <a:sx n="127" d="100"/>
          <a:sy n="127" d="100"/>
        </p:scale>
        <p:origin x="9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4FDA0-7C2F-1C4B-9880-1E032186F641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70739-8FA2-BD44-88BE-EB02E522C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0100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277B7-A66C-A845-A2D5-2F1D075C3DCF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98B81-C49C-E342-BE2D-ED130456912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6835" rtl="0" eaLnBrk="1" latinLnBrk="0" hangingPunct="1">
      <a:defRPr sz="1098" kern="1200">
        <a:solidFill>
          <a:schemeClr val="tx1"/>
        </a:solidFill>
        <a:latin typeface="+mn-lt"/>
        <a:ea typeface="+mn-ea"/>
        <a:cs typeface="+mn-cs"/>
      </a:defRPr>
    </a:lvl1pPr>
    <a:lvl2pPr marL="418418" algn="l" defTabSz="836835" rtl="0" eaLnBrk="1" latinLnBrk="0" hangingPunct="1">
      <a:defRPr sz="1098" kern="1200">
        <a:solidFill>
          <a:schemeClr val="tx1"/>
        </a:solidFill>
        <a:latin typeface="+mn-lt"/>
        <a:ea typeface="+mn-ea"/>
        <a:cs typeface="+mn-cs"/>
      </a:defRPr>
    </a:lvl2pPr>
    <a:lvl3pPr marL="836835" algn="l" defTabSz="836835" rtl="0" eaLnBrk="1" latinLnBrk="0" hangingPunct="1">
      <a:defRPr sz="1098" kern="1200">
        <a:solidFill>
          <a:schemeClr val="tx1"/>
        </a:solidFill>
        <a:latin typeface="+mn-lt"/>
        <a:ea typeface="+mn-ea"/>
        <a:cs typeface="+mn-cs"/>
      </a:defRPr>
    </a:lvl3pPr>
    <a:lvl4pPr marL="1255253" algn="l" defTabSz="836835" rtl="0" eaLnBrk="1" latinLnBrk="0" hangingPunct="1">
      <a:defRPr sz="1098" kern="1200">
        <a:solidFill>
          <a:schemeClr val="tx1"/>
        </a:solidFill>
        <a:latin typeface="+mn-lt"/>
        <a:ea typeface="+mn-ea"/>
        <a:cs typeface="+mn-cs"/>
      </a:defRPr>
    </a:lvl4pPr>
    <a:lvl5pPr marL="1673670" algn="l" defTabSz="836835" rtl="0" eaLnBrk="1" latinLnBrk="0" hangingPunct="1">
      <a:defRPr sz="1098" kern="1200">
        <a:solidFill>
          <a:schemeClr val="tx1"/>
        </a:solidFill>
        <a:latin typeface="+mn-lt"/>
        <a:ea typeface="+mn-ea"/>
        <a:cs typeface="+mn-cs"/>
      </a:defRPr>
    </a:lvl5pPr>
    <a:lvl6pPr marL="2092088" algn="l" defTabSz="836835" rtl="0" eaLnBrk="1" latinLnBrk="0" hangingPunct="1">
      <a:defRPr sz="1098" kern="1200">
        <a:solidFill>
          <a:schemeClr val="tx1"/>
        </a:solidFill>
        <a:latin typeface="+mn-lt"/>
        <a:ea typeface="+mn-ea"/>
        <a:cs typeface="+mn-cs"/>
      </a:defRPr>
    </a:lvl6pPr>
    <a:lvl7pPr marL="2510505" algn="l" defTabSz="836835" rtl="0" eaLnBrk="1" latinLnBrk="0" hangingPunct="1">
      <a:defRPr sz="1098" kern="1200">
        <a:solidFill>
          <a:schemeClr val="tx1"/>
        </a:solidFill>
        <a:latin typeface="+mn-lt"/>
        <a:ea typeface="+mn-ea"/>
        <a:cs typeface="+mn-cs"/>
      </a:defRPr>
    </a:lvl7pPr>
    <a:lvl8pPr marL="2928923" algn="l" defTabSz="836835" rtl="0" eaLnBrk="1" latinLnBrk="0" hangingPunct="1">
      <a:defRPr sz="1098" kern="1200">
        <a:solidFill>
          <a:schemeClr val="tx1"/>
        </a:solidFill>
        <a:latin typeface="+mn-lt"/>
        <a:ea typeface="+mn-ea"/>
        <a:cs typeface="+mn-cs"/>
      </a:defRPr>
    </a:lvl8pPr>
    <a:lvl9pPr marL="3347340" algn="l" defTabSz="836835" rtl="0" eaLnBrk="1" latinLnBrk="0" hangingPunct="1">
      <a:defRPr sz="10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991501"/>
            <a:ext cx="8420100" cy="1397384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4388885"/>
            <a:ext cx="7429500" cy="41291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13" name="Textplatzhalt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742950" y="660400"/>
            <a:ext cx="8420100" cy="516759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800" baseline="0">
                <a:solidFill>
                  <a:schemeClr val="bg1"/>
                </a:solidFill>
                <a:latin typeface="Calibri Light" charset="0"/>
              </a:defRPr>
            </a:lvl1pPr>
          </a:lstStyle>
          <a:p>
            <a:pPr algn="ctr"/>
            <a:r>
              <a:rPr lang="de-DE" sz="1500" dirty="0"/>
              <a:t>Adressatenkreis/Event · Status</a:t>
            </a:r>
            <a:endParaRPr lang="en-US" sz="1500" dirty="0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742950" y="5779880"/>
            <a:ext cx="8420100" cy="268814"/>
          </a:xfrm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B38BB9-0152-5E42-92EB-A1D723F67F9F}" type="datetimeFigureOut">
              <a:rPr lang="de-DE" sz="1600" smtClean="0"/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19.05.17</a:t>
            </a:fld>
            <a:r>
              <a:rPr lang="de-DE" dirty="0"/>
              <a:t> · Vortragende/</a:t>
            </a:r>
            <a:r>
              <a:rPr lang="de-DE" dirty="0" err="1"/>
              <a:t>r</a:t>
            </a:r>
            <a:r>
              <a:rPr lang="de-DE" dirty="0"/>
              <a:t> · Funktion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41036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677150" y="6482629"/>
            <a:ext cx="2228850" cy="301756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836835" rtl="0" eaLnBrk="1" latinLnBrk="0" hangingPunct="1">
              <a:defRPr sz="1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18418" algn="l" defTabSz="836835" rtl="0" eaLnBrk="1" latinLnBrk="0" hangingPunct="1">
              <a:defRPr sz="1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6835" algn="l" defTabSz="836835" rtl="0" eaLnBrk="1" latinLnBrk="0" hangingPunct="1">
              <a:defRPr sz="1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253" algn="l" defTabSz="836835" rtl="0" eaLnBrk="1" latinLnBrk="0" hangingPunct="1">
              <a:defRPr sz="1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3670" algn="l" defTabSz="836835" rtl="0" eaLnBrk="1" latinLnBrk="0" hangingPunct="1">
              <a:defRPr sz="1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2088" algn="l" defTabSz="836835" rtl="0" eaLnBrk="1" latinLnBrk="0" hangingPunct="1">
              <a:defRPr sz="1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0505" algn="l" defTabSz="836835" rtl="0" eaLnBrk="1" latinLnBrk="0" hangingPunct="1">
              <a:defRPr sz="1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8923" algn="l" defTabSz="836835" rtl="0" eaLnBrk="1" latinLnBrk="0" hangingPunct="1">
              <a:defRPr sz="1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47340" algn="l" defTabSz="836835" rtl="0" eaLnBrk="1" latinLnBrk="0" hangingPunct="1">
              <a:defRPr sz="1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9D457F3-BAEE-004E-9545-7815D061DA8A}" type="slidenum">
              <a:rPr lang="de-DE" smtClean="0"/>
              <a:pPr algn="r"/>
              <a:t>‹Nr.›</a:t>
            </a:fld>
            <a:r>
              <a:rPr lang="de-DE" dirty="0"/>
              <a:t> · </a:t>
            </a:r>
            <a:r>
              <a:rPr lang="de-DE" dirty="0" err="1"/>
              <a:t>www.</a:t>
            </a:r>
            <a:r>
              <a:rPr lang="de-DE" b="1" dirty="0" err="1"/>
              <a:t>rcode</a:t>
            </a:r>
            <a:r>
              <a:rPr lang="de-DE" dirty="0" err="1"/>
              <a:t>zero.at</a:t>
            </a:r>
            <a:endParaRPr lang="de-DE" b="0" dirty="0"/>
          </a:p>
        </p:txBody>
      </p:sp>
    </p:spTree>
    <p:extLst>
      <p:ext uri="{BB962C8B-B14F-4D97-AF65-F5344CB8AC3E}">
        <p14:creationId xmlns:p14="http://schemas.microsoft.com/office/powerpoint/2010/main" val="859633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3429807"/>
            <a:ext cx="8420100" cy="139738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Anycast DNS Local Nodes and Routing Problems due to Asymmetric Routing on Internet Exchanges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742950" y="5779879"/>
            <a:ext cx="8420100" cy="419303"/>
          </a:xfrm>
        </p:spPr>
        <p:txBody>
          <a:bodyPr>
            <a:normAutofit/>
          </a:bodyPr>
          <a:lstStyle/>
          <a:p>
            <a:r>
              <a:rPr lang="de-DE" sz="1600" dirty="0"/>
              <a:t>Klaus Darilion · Head </a:t>
            </a:r>
            <a:r>
              <a:rPr lang="de-DE" sz="1600" dirty="0" err="1"/>
              <a:t>of</a:t>
            </a:r>
            <a:r>
              <a:rPr lang="de-DE" sz="1600" dirty="0"/>
              <a:t> Operations · klaus.darilion@nic.at</a:t>
            </a:r>
          </a:p>
        </p:txBody>
      </p:sp>
      <p:sp>
        <p:nvSpPr>
          <p:cNvPr id="7" name="Textplatzhalter 3"/>
          <p:cNvSpPr txBox="1">
            <a:spLocks/>
          </p:cNvSpPr>
          <p:nvPr/>
        </p:nvSpPr>
        <p:spPr>
          <a:xfrm>
            <a:off x="1332497" y="143641"/>
            <a:ext cx="8420100" cy="516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2800" kern="1200" baseline="0">
                <a:solidFill>
                  <a:schemeClr val="bg1"/>
                </a:solidFill>
                <a:latin typeface="Calibri Light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600" dirty="0"/>
              <a:t>DNS OARC 45, 7.+8.10.2025 Stockholm</a:t>
            </a:r>
          </a:p>
        </p:txBody>
      </p:sp>
    </p:spTree>
    <p:extLst>
      <p:ext uri="{BB962C8B-B14F-4D97-AF65-F5344CB8AC3E}">
        <p14:creationId xmlns:p14="http://schemas.microsoft.com/office/powerpoint/2010/main" val="1236403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Anycast</a:t>
            </a:r>
            <a:r>
              <a:rPr lang="de-DE" dirty="0"/>
              <a:t> </a:t>
            </a:r>
            <a:r>
              <a:rPr lang="de-DE" dirty="0" err="1"/>
              <a:t>Local</a:t>
            </a:r>
            <a:r>
              <a:rPr lang="de-DE" dirty="0"/>
              <a:t> </a:t>
            </a:r>
            <a:r>
              <a:rPr lang="de-DE" dirty="0" err="1"/>
              <a:t>Node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The </a:t>
            </a:r>
            <a:r>
              <a:rPr lang="de-AT" dirty="0" err="1"/>
              <a:t>transit</a:t>
            </a:r>
            <a:r>
              <a:rPr lang="de-AT" dirty="0"/>
              <a:t> </a:t>
            </a:r>
            <a:r>
              <a:rPr lang="de-AT" dirty="0" err="1"/>
              <a:t>provider</a:t>
            </a:r>
            <a:r>
              <a:rPr lang="de-AT" dirty="0"/>
              <a:t> on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management</a:t>
            </a:r>
            <a:r>
              <a:rPr lang="de-AT" dirty="0"/>
              <a:t> link </a:t>
            </a:r>
            <a:r>
              <a:rPr lang="de-AT" dirty="0" err="1"/>
              <a:t>only</a:t>
            </a:r>
            <a:r>
              <a:rPr lang="de-AT" dirty="0"/>
              <a:t> </a:t>
            </a:r>
            <a:r>
              <a:rPr lang="de-AT" dirty="0" err="1"/>
              <a:t>knows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unicast</a:t>
            </a:r>
            <a:r>
              <a:rPr lang="de-AT" dirty="0"/>
              <a:t> IP </a:t>
            </a:r>
            <a:r>
              <a:rPr lang="de-AT" dirty="0" err="1"/>
              <a:t>address</a:t>
            </a:r>
            <a:endParaRPr lang="de-AT" dirty="0"/>
          </a:p>
          <a:p>
            <a:pPr lvl="1"/>
            <a:r>
              <a:rPr lang="de-AT" dirty="0"/>
              <a:t>BCP38? On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manamgent</a:t>
            </a:r>
            <a:r>
              <a:rPr lang="de-AT" dirty="0"/>
              <a:t> link </a:t>
            </a:r>
            <a:r>
              <a:rPr lang="de-AT" dirty="0" err="1"/>
              <a:t>only</a:t>
            </a:r>
            <a:r>
              <a:rPr lang="de-AT" dirty="0"/>
              <a:t> </a:t>
            </a:r>
            <a:r>
              <a:rPr lang="de-AT" dirty="0" err="1"/>
              <a:t>traffic</a:t>
            </a:r>
            <a:r>
              <a:rPr lang="de-AT" dirty="0"/>
              <a:t> </a:t>
            </a:r>
            <a:r>
              <a:rPr lang="de-AT" dirty="0" err="1"/>
              <a:t>originating</a:t>
            </a:r>
            <a:r>
              <a:rPr lang="de-AT" dirty="0"/>
              <a:t> </a:t>
            </a:r>
            <a:r>
              <a:rPr lang="de-AT" dirty="0" err="1"/>
              <a:t>from</a:t>
            </a:r>
            <a:r>
              <a:rPr lang="de-AT" dirty="0"/>
              <a:t> </a:t>
            </a:r>
            <a:r>
              <a:rPr lang="de-AT" dirty="0" err="1"/>
              <a:t>that</a:t>
            </a:r>
            <a:r>
              <a:rPr lang="de-AT" dirty="0"/>
              <a:t> </a:t>
            </a:r>
            <a:r>
              <a:rPr lang="de-AT" dirty="0" err="1"/>
              <a:t>mgmt</a:t>
            </a:r>
            <a:r>
              <a:rPr lang="de-AT" dirty="0"/>
              <a:t> IP </a:t>
            </a:r>
            <a:r>
              <a:rPr lang="de-AT" dirty="0" err="1"/>
              <a:t>is</a:t>
            </a:r>
            <a:r>
              <a:rPr lang="de-AT" dirty="0"/>
              <a:t> </a:t>
            </a:r>
            <a:r>
              <a:rPr lang="de-AT" dirty="0" err="1"/>
              <a:t>accepted</a:t>
            </a:r>
            <a:endParaRPr lang="de-AT" dirty="0"/>
          </a:p>
        </p:txBody>
      </p:sp>
      <p:sp>
        <p:nvSpPr>
          <p:cNvPr id="5" name="Wolke 4">
            <a:extLst>
              <a:ext uri="{FF2B5EF4-FFF2-40B4-BE49-F238E27FC236}">
                <a16:creationId xmlns:a16="http://schemas.microsoft.com/office/drawing/2014/main" id="{64BB82D6-0AE7-C2DD-BE8D-850CDEC1D245}"/>
              </a:ext>
            </a:extLst>
          </p:cNvPr>
          <p:cNvSpPr/>
          <p:nvPr/>
        </p:nvSpPr>
        <p:spPr>
          <a:xfrm>
            <a:off x="290086" y="5131220"/>
            <a:ext cx="2251994" cy="985596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Internet</a:t>
            </a:r>
            <a:endParaRPr lang="en-US" dirty="0"/>
          </a:p>
        </p:txBody>
      </p:sp>
      <p:sp>
        <p:nvSpPr>
          <p:cNvPr id="14" name="Wolke 13">
            <a:extLst>
              <a:ext uri="{FF2B5EF4-FFF2-40B4-BE49-F238E27FC236}">
                <a16:creationId xmlns:a16="http://schemas.microsoft.com/office/drawing/2014/main" id="{0CD26852-822E-B3D3-E156-7C788D2AB53A}"/>
              </a:ext>
            </a:extLst>
          </p:cNvPr>
          <p:cNvSpPr/>
          <p:nvPr/>
        </p:nvSpPr>
        <p:spPr>
          <a:xfrm>
            <a:off x="3169935" y="5131221"/>
            <a:ext cx="2570833" cy="985594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Host</a:t>
            </a:r>
            <a:br>
              <a:rPr lang="de-AT" sz="1800" dirty="0"/>
            </a:br>
            <a:r>
              <a:rPr lang="de-AT" sz="1800" dirty="0"/>
              <a:t>e.g. TREX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40AB7E60-1E70-58A6-7D62-6494C5F8C6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7671602" y="5309648"/>
            <a:ext cx="1832675" cy="628738"/>
          </a:xfrm>
          <a:prstGeom prst="rect">
            <a:avLst/>
          </a:prstGeom>
        </p:spPr>
      </p:pic>
      <p:sp>
        <p:nvSpPr>
          <p:cNvPr id="24" name="Textfeld 23">
            <a:extLst>
              <a:ext uri="{FF2B5EF4-FFF2-40B4-BE49-F238E27FC236}">
                <a16:creationId xmlns:a16="http://schemas.microsoft.com/office/drawing/2014/main" id="{F94025FF-A3D3-A8D2-96A6-532236EB0643}"/>
              </a:ext>
            </a:extLst>
          </p:cNvPr>
          <p:cNvSpPr txBox="1"/>
          <p:nvPr/>
        </p:nvSpPr>
        <p:spPr>
          <a:xfrm>
            <a:off x="8039245" y="6012754"/>
            <a:ext cx="1331925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</a:t>
            </a:r>
            <a:endParaRPr lang="en-US" dirty="0"/>
          </a:p>
        </p:txBody>
      </p: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9590B742-A71C-7953-71EB-A76410A6FD6E}"/>
              </a:ext>
            </a:extLst>
          </p:cNvPr>
          <p:cNvCxnSpPr>
            <a:cxnSpLocks/>
            <a:endCxn id="14" idx="0"/>
          </p:cNvCxnSpPr>
          <p:nvPr/>
        </p:nvCxnSpPr>
        <p:spPr>
          <a:xfrm flipH="1">
            <a:off x="5738626" y="5624017"/>
            <a:ext cx="1932976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E452D269-94D0-C6DB-87A2-CE86D2F2ECF4}"/>
              </a:ext>
            </a:extLst>
          </p:cNvPr>
          <p:cNvSpPr/>
          <p:nvPr/>
        </p:nvSpPr>
        <p:spPr>
          <a:xfrm>
            <a:off x="5451534" y="5219717"/>
            <a:ext cx="576591" cy="71867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70667B14-459E-C44F-B22D-E6E41EDFCFC5}"/>
              </a:ext>
            </a:extLst>
          </p:cNvPr>
          <p:cNvCxnSpPr>
            <a:cxnSpLocks/>
            <a:stCxn id="14" idx="2"/>
            <a:endCxn id="5" idx="0"/>
          </p:cNvCxnSpPr>
          <p:nvPr/>
        </p:nvCxnSpPr>
        <p:spPr>
          <a:xfrm flipH="1">
            <a:off x="2540203" y="5624018"/>
            <a:ext cx="63770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06923601-1E79-6053-FC37-1F079A6AE6D5}"/>
              </a:ext>
            </a:extLst>
          </p:cNvPr>
          <p:cNvSpPr/>
          <p:nvPr/>
        </p:nvSpPr>
        <p:spPr>
          <a:xfrm>
            <a:off x="7629891" y="5498948"/>
            <a:ext cx="181368" cy="1813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C1C872E8-E380-CAED-894B-C9842CA91248}"/>
              </a:ext>
            </a:extLst>
          </p:cNvPr>
          <p:cNvSpPr/>
          <p:nvPr/>
        </p:nvSpPr>
        <p:spPr>
          <a:xfrm>
            <a:off x="8388752" y="5277233"/>
            <a:ext cx="181368" cy="181368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Wolke 29">
            <a:extLst>
              <a:ext uri="{FF2B5EF4-FFF2-40B4-BE49-F238E27FC236}">
                <a16:creationId xmlns:a16="http://schemas.microsoft.com/office/drawing/2014/main" id="{B43B8AAA-5D02-4B3D-5ABA-690DE554A85E}"/>
              </a:ext>
            </a:extLst>
          </p:cNvPr>
          <p:cNvSpPr/>
          <p:nvPr/>
        </p:nvSpPr>
        <p:spPr>
          <a:xfrm>
            <a:off x="3303042" y="3751313"/>
            <a:ext cx="2570833" cy="992090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Peers</a:t>
            </a:r>
            <a:br>
              <a:rPr lang="de-AT" sz="1800" dirty="0"/>
            </a:br>
            <a:endParaRPr lang="de-AT" sz="1800" dirty="0"/>
          </a:p>
        </p:txBody>
      </p: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022D1DE0-3AB9-B394-1FE1-5156ED89E810}"/>
              </a:ext>
            </a:extLst>
          </p:cNvPr>
          <p:cNvCxnSpPr>
            <a:cxnSpLocks/>
            <a:stCxn id="29" idx="1"/>
            <a:endCxn id="30" idx="0"/>
          </p:cNvCxnSpPr>
          <p:nvPr/>
        </p:nvCxnSpPr>
        <p:spPr>
          <a:xfrm flipH="1" flipV="1">
            <a:off x="5871733" y="4247358"/>
            <a:ext cx="2543580" cy="10564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2" name="Textfeld 31">
            <a:extLst>
              <a:ext uri="{FF2B5EF4-FFF2-40B4-BE49-F238E27FC236}">
                <a16:creationId xmlns:a16="http://schemas.microsoft.com/office/drawing/2014/main" id="{EF2F4506-60B0-B709-C15B-7F84AE623F0D}"/>
              </a:ext>
            </a:extLst>
          </p:cNvPr>
          <p:cNvSpPr txBox="1"/>
          <p:nvPr/>
        </p:nvSpPr>
        <p:spPr>
          <a:xfrm>
            <a:off x="6159090" y="5624031"/>
            <a:ext cx="18326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Unicast IP</a:t>
            </a:r>
          </a:p>
          <a:p>
            <a:r>
              <a:rPr lang="en-US" sz="1600" dirty="0" err="1"/>
              <a:t>src</a:t>
            </a:r>
            <a:r>
              <a:rPr lang="en-US" sz="1600" dirty="0"/>
              <a:t>=195.140.195.86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40784270-9F23-C7FE-460A-B67B388DE13F}"/>
              </a:ext>
            </a:extLst>
          </p:cNvPr>
          <p:cNvSpPr txBox="1"/>
          <p:nvPr/>
        </p:nvSpPr>
        <p:spPr>
          <a:xfrm>
            <a:off x="7075427" y="4190801"/>
            <a:ext cx="18326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dirty="0"/>
              <a:t>BGP </a:t>
            </a:r>
            <a:r>
              <a:rPr lang="de-AT" sz="1600" dirty="0" err="1"/>
              <a:t>Anycast</a:t>
            </a:r>
            <a:r>
              <a:rPr lang="de-AT" sz="1600" dirty="0"/>
              <a:t> </a:t>
            </a:r>
            <a:r>
              <a:rPr lang="de-AT" sz="1600" dirty="0" err="1"/>
              <a:t>Prefix</a:t>
            </a:r>
            <a:r>
              <a:rPr lang="de-AT" sz="1600" dirty="0"/>
              <a:t>: </a:t>
            </a:r>
            <a:r>
              <a:rPr lang="de-AT" sz="1600" dirty="0" err="1"/>
              <a:t>src</a:t>
            </a:r>
            <a:r>
              <a:rPr lang="de-AT" sz="1600" dirty="0"/>
              <a:t>=194.0.25.0/24</a:t>
            </a:r>
          </a:p>
        </p:txBody>
      </p:sp>
    </p:spTree>
    <p:extLst>
      <p:ext uri="{BB962C8B-B14F-4D97-AF65-F5344CB8AC3E}">
        <p14:creationId xmlns:p14="http://schemas.microsoft.com/office/powerpoint/2010/main" val="1086930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DED23-E815-6BA5-AF7D-750970159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3. </a:t>
            </a:r>
            <a:r>
              <a:rPr lang="de-DE" dirty="0" err="1"/>
              <a:t>Symmetric</a:t>
            </a:r>
            <a:r>
              <a:rPr lang="de-DE" dirty="0"/>
              <a:t> </a:t>
            </a:r>
            <a:r>
              <a:rPr lang="de-DE" dirty="0" err="1"/>
              <a:t>vs</a:t>
            </a:r>
            <a:r>
              <a:rPr lang="de-DE" dirty="0"/>
              <a:t> </a:t>
            </a:r>
            <a:r>
              <a:rPr lang="de-DE" dirty="0" err="1"/>
              <a:t>Asymmetric</a:t>
            </a:r>
            <a:r>
              <a:rPr lang="de-DE" dirty="0"/>
              <a:t> Routing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3CD09E-59D5-9877-DFCA-38CF19251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39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91B20-5A84-DCD6-0F64-B366B2279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2EC60F59-2844-0293-E813-0DC120E144D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7489900" y="4301984"/>
            <a:ext cx="1832675" cy="62873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CCB8AEE3-CF0B-AB9B-234E-60EFEE4C9C4B}"/>
              </a:ext>
            </a:extLst>
          </p:cNvPr>
          <p:cNvSpPr txBox="1"/>
          <p:nvPr/>
        </p:nvSpPr>
        <p:spPr>
          <a:xfrm>
            <a:off x="7857543" y="5005090"/>
            <a:ext cx="1331925" cy="599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 Tampere</a:t>
            </a:r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ECB27B-0EF3-0D52-E9CC-F44752BF8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Peering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195541-B71A-D819-B0A8-559966BFC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1398049"/>
          </a:xfrm>
        </p:spPr>
        <p:txBody>
          <a:bodyPr/>
          <a:lstStyle/>
          <a:p>
            <a:r>
              <a:rPr lang="de-AT" dirty="0"/>
              <a:t>Every AS </a:t>
            </a:r>
            <a:r>
              <a:rPr lang="de-AT" dirty="0" err="1"/>
              <a:t>announces</a:t>
            </a:r>
            <a:r>
              <a:rPr lang="de-AT" dirty="0"/>
              <a:t> </a:t>
            </a:r>
            <a:r>
              <a:rPr lang="de-AT" dirty="0" err="1"/>
              <a:t>its</a:t>
            </a:r>
            <a:r>
              <a:rPr lang="de-AT" dirty="0"/>
              <a:t> own (and </a:t>
            </a:r>
            <a:r>
              <a:rPr lang="de-AT" dirty="0" err="1"/>
              <a:t>customer</a:t>
            </a:r>
            <a:r>
              <a:rPr lang="de-AT" dirty="0"/>
              <a:t>) </a:t>
            </a:r>
            <a:r>
              <a:rPr lang="de-AT" dirty="0" err="1"/>
              <a:t>prefixes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peers</a:t>
            </a:r>
            <a:endParaRPr lang="de-AT" dirty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8345B88-9B6D-44DC-8CB4-B84BEE7FD2FE}"/>
              </a:ext>
            </a:extLst>
          </p:cNvPr>
          <p:cNvSpPr/>
          <p:nvPr/>
        </p:nvSpPr>
        <p:spPr>
          <a:xfrm>
            <a:off x="6005684" y="4884228"/>
            <a:ext cx="13548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dirty="0"/>
              <a:t>194.0.25.0/24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64DF65C6-BBC7-6C31-7391-D2142E5E62FF}"/>
              </a:ext>
            </a:extLst>
          </p:cNvPr>
          <p:cNvSpPr/>
          <p:nvPr/>
        </p:nvSpPr>
        <p:spPr>
          <a:xfrm>
            <a:off x="3487567" y="4057980"/>
            <a:ext cx="13548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dirty="0"/>
              <a:t>195.74.0.0/19</a:t>
            </a:r>
          </a:p>
        </p:txBody>
      </p:sp>
      <p:sp>
        <p:nvSpPr>
          <p:cNvPr id="4" name="Wolke 3">
            <a:extLst>
              <a:ext uri="{FF2B5EF4-FFF2-40B4-BE49-F238E27FC236}">
                <a16:creationId xmlns:a16="http://schemas.microsoft.com/office/drawing/2014/main" id="{F06D8120-D364-29E3-5EC4-34088B09EFBC}"/>
              </a:ext>
            </a:extLst>
          </p:cNvPr>
          <p:cNvSpPr/>
          <p:nvPr/>
        </p:nvSpPr>
        <p:spPr>
          <a:xfrm>
            <a:off x="1166486" y="4196187"/>
            <a:ext cx="2251994" cy="1057682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Elisa AS719</a:t>
            </a:r>
            <a:endParaRPr lang="en-US" dirty="0"/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9C0FE43F-2FBC-798B-421A-76867F575F6D}"/>
              </a:ext>
            </a:extLst>
          </p:cNvPr>
          <p:cNvCxnSpPr>
            <a:cxnSpLocks/>
          </p:cNvCxnSpPr>
          <p:nvPr/>
        </p:nvCxnSpPr>
        <p:spPr>
          <a:xfrm flipH="1">
            <a:off x="3514017" y="4845719"/>
            <a:ext cx="38465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4555E9E6-3F1E-C021-7CFF-2D146CAB2FFD}"/>
              </a:ext>
            </a:extLst>
          </p:cNvPr>
          <p:cNvCxnSpPr>
            <a:cxnSpLocks/>
          </p:cNvCxnSpPr>
          <p:nvPr/>
        </p:nvCxnSpPr>
        <p:spPr>
          <a:xfrm>
            <a:off x="3514017" y="4414662"/>
            <a:ext cx="38465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9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Symmetric</a:t>
            </a:r>
            <a:r>
              <a:rPr lang="de-DE" dirty="0"/>
              <a:t> Routing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1038" y="1825624"/>
            <a:ext cx="8543925" cy="4522421"/>
          </a:xfrm>
        </p:spPr>
        <p:txBody>
          <a:bodyPr>
            <a:normAutofit/>
          </a:bodyPr>
          <a:lstStyle/>
          <a:p>
            <a:r>
              <a:rPr lang="de-AT" dirty="0"/>
              <a:t>Peer </a:t>
            </a:r>
            <a:r>
              <a:rPr lang="de-AT" dirty="0" err="1"/>
              <a:t>sends</a:t>
            </a:r>
            <a:r>
              <a:rPr lang="de-AT" dirty="0"/>
              <a:t> DNS </a:t>
            </a:r>
            <a:r>
              <a:rPr lang="de-AT" dirty="0" err="1"/>
              <a:t>request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us</a:t>
            </a:r>
            <a:r>
              <a:rPr lang="de-AT" dirty="0"/>
              <a:t> via IX</a:t>
            </a:r>
          </a:p>
          <a:p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respond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DNS Response via IX</a:t>
            </a:r>
            <a:endParaRPr lang="de-AT" dirty="0"/>
          </a:p>
        </p:txBody>
      </p:sp>
      <p:sp>
        <p:nvSpPr>
          <p:cNvPr id="11" name="Rechteck 10"/>
          <p:cNvSpPr/>
          <p:nvPr/>
        </p:nvSpPr>
        <p:spPr>
          <a:xfrm>
            <a:off x="4357496" y="5285685"/>
            <a:ext cx="215956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DNS Response</a:t>
            </a:r>
            <a:b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194.0.25.10</a:t>
            </a:r>
          </a:p>
          <a:p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195.74.4.6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89EE9F7C-F460-071D-F9CE-D81633C07A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7489900" y="4301984"/>
            <a:ext cx="1832675" cy="628738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FBD4B7C1-C9BA-A24B-7A62-72A57554FCF1}"/>
              </a:ext>
            </a:extLst>
          </p:cNvPr>
          <p:cNvSpPr txBox="1"/>
          <p:nvPr/>
        </p:nvSpPr>
        <p:spPr>
          <a:xfrm>
            <a:off x="7857543" y="5005090"/>
            <a:ext cx="1331925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</a:t>
            </a:r>
            <a:endParaRPr lang="en-US" dirty="0"/>
          </a:p>
        </p:txBody>
      </p:sp>
      <p:sp>
        <p:nvSpPr>
          <p:cNvPr id="23" name="Wolke 22">
            <a:extLst>
              <a:ext uri="{FF2B5EF4-FFF2-40B4-BE49-F238E27FC236}">
                <a16:creationId xmlns:a16="http://schemas.microsoft.com/office/drawing/2014/main" id="{17D35DE4-913C-5C86-469D-400FBDBAC431}"/>
              </a:ext>
            </a:extLst>
          </p:cNvPr>
          <p:cNvSpPr/>
          <p:nvPr/>
        </p:nvSpPr>
        <p:spPr>
          <a:xfrm>
            <a:off x="1166486" y="4196187"/>
            <a:ext cx="2251994" cy="1057682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Elisa AS719</a:t>
            </a:r>
            <a:endParaRPr lang="en-US" dirty="0"/>
          </a:p>
        </p:txBody>
      </p: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1E3BB57A-CD44-0ED9-3062-C23F6D2B4C2C}"/>
              </a:ext>
            </a:extLst>
          </p:cNvPr>
          <p:cNvCxnSpPr>
            <a:cxnSpLocks/>
          </p:cNvCxnSpPr>
          <p:nvPr/>
        </p:nvCxnSpPr>
        <p:spPr>
          <a:xfrm flipH="1">
            <a:off x="3514017" y="4845719"/>
            <a:ext cx="38465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82C92562-3C8D-9E30-5697-7978DDBA2139}"/>
              </a:ext>
            </a:extLst>
          </p:cNvPr>
          <p:cNvCxnSpPr>
            <a:cxnSpLocks/>
          </p:cNvCxnSpPr>
          <p:nvPr/>
        </p:nvCxnSpPr>
        <p:spPr>
          <a:xfrm>
            <a:off x="3514017" y="4414662"/>
            <a:ext cx="38465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6" name="Rechteck 25">
            <a:extLst>
              <a:ext uri="{FF2B5EF4-FFF2-40B4-BE49-F238E27FC236}">
                <a16:creationId xmlns:a16="http://schemas.microsoft.com/office/drawing/2014/main" id="{78124564-E3FB-FDB9-1C71-C3CB53AE680A}"/>
              </a:ext>
            </a:extLst>
          </p:cNvPr>
          <p:cNvSpPr/>
          <p:nvPr/>
        </p:nvSpPr>
        <p:spPr>
          <a:xfrm>
            <a:off x="4357496" y="3033804"/>
            <a:ext cx="215956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DNS Request</a:t>
            </a:r>
            <a:b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195.74.4.6</a:t>
            </a:r>
          </a:p>
          <a:p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194.0.25.10</a:t>
            </a:r>
          </a:p>
          <a:p>
            <a:endParaRPr lang="de-AT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862A6CEA-D9DE-94FA-1E6E-14C25ABE8EAC}"/>
              </a:ext>
            </a:extLst>
          </p:cNvPr>
          <p:cNvSpPr/>
          <p:nvPr/>
        </p:nvSpPr>
        <p:spPr>
          <a:xfrm>
            <a:off x="6005684" y="4884228"/>
            <a:ext cx="13548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dirty="0"/>
              <a:t>194.0.25.0/24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7CCF83A6-7FC1-6BFB-913F-C91C8BADEAE4}"/>
              </a:ext>
            </a:extLst>
          </p:cNvPr>
          <p:cNvSpPr/>
          <p:nvPr/>
        </p:nvSpPr>
        <p:spPr>
          <a:xfrm>
            <a:off x="3487567" y="4050231"/>
            <a:ext cx="13548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dirty="0"/>
              <a:t>195.74.0.0/19</a:t>
            </a:r>
          </a:p>
        </p:txBody>
      </p:sp>
    </p:spTree>
    <p:extLst>
      <p:ext uri="{BB962C8B-B14F-4D97-AF65-F5344CB8AC3E}">
        <p14:creationId xmlns:p14="http://schemas.microsoft.com/office/powerpoint/2010/main" val="381760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95E7B-A27F-1EE0-7ABC-68EBBFF77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490407-0F4A-24BA-CAB8-B3D07251E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Asymmetric</a:t>
            </a:r>
            <a:r>
              <a:rPr lang="de-DE" dirty="0"/>
              <a:t> Routing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30225A-CD20-B39F-6B8B-44C4ED4C8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825624"/>
            <a:ext cx="8543925" cy="5032376"/>
          </a:xfrm>
        </p:spPr>
        <p:txBody>
          <a:bodyPr>
            <a:normAutofit/>
          </a:bodyPr>
          <a:lstStyle/>
          <a:p>
            <a:r>
              <a:rPr lang="de-AT" dirty="0"/>
              <a:t>Peer </a:t>
            </a:r>
            <a:r>
              <a:rPr lang="de-AT" dirty="0" err="1"/>
              <a:t>sends</a:t>
            </a:r>
            <a:r>
              <a:rPr lang="de-AT" dirty="0"/>
              <a:t> DNS </a:t>
            </a:r>
            <a:r>
              <a:rPr lang="de-AT" dirty="0" err="1"/>
              <a:t>request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us</a:t>
            </a:r>
            <a:r>
              <a:rPr lang="de-AT" dirty="0"/>
              <a:t> via IX</a:t>
            </a:r>
          </a:p>
          <a:p>
            <a:r>
              <a:rPr lang="de-AT" dirty="0" err="1"/>
              <a:t>No</a:t>
            </a:r>
            <a:r>
              <a:rPr lang="de-AT" dirty="0"/>
              <a:t> Route </a:t>
            </a:r>
            <a:r>
              <a:rPr lang="de-AT" dirty="0" err="1"/>
              <a:t>to</a:t>
            </a:r>
            <a:r>
              <a:rPr lang="de-AT" dirty="0"/>
              <a:t> send Response via Internet Exchange</a:t>
            </a:r>
          </a:p>
          <a:p>
            <a:endParaRPr lang="de-AT" dirty="0"/>
          </a:p>
          <a:p>
            <a:endParaRPr lang="de-AT" dirty="0"/>
          </a:p>
          <a:p>
            <a:endParaRPr lang="de-AT" dirty="0"/>
          </a:p>
          <a:p>
            <a:pPr marL="0" indent="0">
              <a:buNone/>
            </a:pPr>
            <a:endParaRPr lang="de-AT" dirty="0"/>
          </a:p>
          <a:p>
            <a:r>
              <a:rPr lang="de-AT" dirty="0" err="1"/>
              <a:t>How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route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response</a:t>
            </a:r>
            <a:r>
              <a:rPr lang="de-AT" dirty="0"/>
              <a:t>?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A1819A84-62E1-A5FA-AA2B-539B437293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7489900" y="3652082"/>
            <a:ext cx="1832675" cy="628738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1ED55CB8-3DBA-32F9-4419-EE9A6D3C2154}"/>
              </a:ext>
            </a:extLst>
          </p:cNvPr>
          <p:cNvSpPr txBox="1"/>
          <p:nvPr/>
        </p:nvSpPr>
        <p:spPr>
          <a:xfrm>
            <a:off x="7857543" y="4355188"/>
            <a:ext cx="1331925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</a:t>
            </a:r>
            <a:endParaRPr lang="en-US" dirty="0"/>
          </a:p>
        </p:txBody>
      </p:sp>
      <p:sp>
        <p:nvSpPr>
          <p:cNvPr id="23" name="Wolke 22">
            <a:extLst>
              <a:ext uri="{FF2B5EF4-FFF2-40B4-BE49-F238E27FC236}">
                <a16:creationId xmlns:a16="http://schemas.microsoft.com/office/drawing/2014/main" id="{90E80064-8699-89EF-61F1-2D6C1D2B59FD}"/>
              </a:ext>
            </a:extLst>
          </p:cNvPr>
          <p:cNvSpPr/>
          <p:nvPr/>
        </p:nvSpPr>
        <p:spPr>
          <a:xfrm>
            <a:off x="1166486" y="3546285"/>
            <a:ext cx="2251994" cy="1057682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Elisa AS719</a:t>
            </a:r>
            <a:endParaRPr lang="en-US" dirty="0"/>
          </a:p>
        </p:txBody>
      </p: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E2F07A8A-E948-760C-F5B7-C2FED4D9455C}"/>
              </a:ext>
            </a:extLst>
          </p:cNvPr>
          <p:cNvCxnSpPr>
            <a:cxnSpLocks/>
          </p:cNvCxnSpPr>
          <p:nvPr/>
        </p:nvCxnSpPr>
        <p:spPr>
          <a:xfrm flipH="1">
            <a:off x="3514017" y="4195817"/>
            <a:ext cx="38465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7F5A0105-C858-89C6-782D-76B6FB136B65}"/>
              </a:ext>
            </a:extLst>
          </p:cNvPr>
          <p:cNvCxnSpPr>
            <a:cxnSpLocks/>
          </p:cNvCxnSpPr>
          <p:nvPr/>
        </p:nvCxnSpPr>
        <p:spPr>
          <a:xfrm>
            <a:off x="3514017" y="3764760"/>
            <a:ext cx="38465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" name="Rechteck 4">
            <a:extLst>
              <a:ext uri="{FF2B5EF4-FFF2-40B4-BE49-F238E27FC236}">
                <a16:creationId xmlns:a16="http://schemas.microsoft.com/office/drawing/2014/main" id="{E24A1091-1D82-C2CA-B7BA-7A1E50C5BDD1}"/>
              </a:ext>
            </a:extLst>
          </p:cNvPr>
          <p:cNvSpPr/>
          <p:nvPr/>
        </p:nvSpPr>
        <p:spPr>
          <a:xfrm>
            <a:off x="4864185" y="2861720"/>
            <a:ext cx="228299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DNS Request</a:t>
            </a:r>
            <a:b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de-AT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80.88.96.253</a:t>
            </a:r>
          </a:p>
          <a:p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194.0.25.10</a:t>
            </a:r>
          </a:p>
          <a:p>
            <a:endParaRPr lang="de-AT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3E456057-C7C6-9133-DD1E-9F33593B7D77}"/>
              </a:ext>
            </a:extLst>
          </p:cNvPr>
          <p:cNvSpPr/>
          <p:nvPr/>
        </p:nvSpPr>
        <p:spPr>
          <a:xfrm>
            <a:off x="6005684" y="4234326"/>
            <a:ext cx="13548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dirty="0"/>
              <a:t>194.0.25.0/24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501C622-F89B-0A9D-422D-8598D8A4CFC6}"/>
              </a:ext>
            </a:extLst>
          </p:cNvPr>
          <p:cNvSpPr/>
          <p:nvPr/>
        </p:nvSpPr>
        <p:spPr>
          <a:xfrm>
            <a:off x="3487567" y="3400329"/>
            <a:ext cx="13548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dirty="0"/>
              <a:t>195.74.0.0/19</a:t>
            </a:r>
          </a:p>
        </p:txBody>
      </p:sp>
      <p:sp>
        <p:nvSpPr>
          <p:cNvPr id="4" name="Wolke 3">
            <a:extLst>
              <a:ext uri="{FF2B5EF4-FFF2-40B4-BE49-F238E27FC236}">
                <a16:creationId xmlns:a16="http://schemas.microsoft.com/office/drawing/2014/main" id="{CEC9A9D0-0441-EDD3-166F-900000260B40}"/>
              </a:ext>
            </a:extLst>
          </p:cNvPr>
          <p:cNvSpPr/>
          <p:nvPr/>
        </p:nvSpPr>
        <p:spPr>
          <a:xfrm>
            <a:off x="1484011" y="5362292"/>
            <a:ext cx="2251994" cy="985596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Internet</a:t>
            </a:r>
            <a:endParaRPr lang="en-US" dirty="0"/>
          </a:p>
        </p:txBody>
      </p:sp>
      <p:sp>
        <p:nvSpPr>
          <p:cNvPr id="8" name="Wolke 7">
            <a:extLst>
              <a:ext uri="{FF2B5EF4-FFF2-40B4-BE49-F238E27FC236}">
                <a16:creationId xmlns:a16="http://schemas.microsoft.com/office/drawing/2014/main" id="{95B2A83E-80D2-F35A-8730-4A7642E29C29}"/>
              </a:ext>
            </a:extLst>
          </p:cNvPr>
          <p:cNvSpPr/>
          <p:nvPr/>
        </p:nvSpPr>
        <p:spPr>
          <a:xfrm>
            <a:off x="4363860" y="5362293"/>
            <a:ext cx="2570833" cy="985594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Host</a:t>
            </a:r>
            <a:br>
              <a:rPr lang="de-AT" sz="1800" dirty="0"/>
            </a:br>
            <a:r>
              <a:rPr lang="de-AT" sz="1800" dirty="0"/>
              <a:t>e.g. TREX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BBF22E3A-81DD-058A-2856-3F6FDE3DAF12}"/>
              </a:ext>
            </a:extLst>
          </p:cNvPr>
          <p:cNvCxnSpPr>
            <a:cxnSpLocks/>
            <a:stCxn id="12" idx="3"/>
            <a:endCxn id="8" idx="0"/>
          </p:cNvCxnSpPr>
          <p:nvPr/>
        </p:nvCxnSpPr>
        <p:spPr>
          <a:xfrm flipH="1">
            <a:off x="6932551" y="4304359"/>
            <a:ext cx="770185" cy="155073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7AE25406-BE78-925D-D037-A6192512F047}"/>
              </a:ext>
            </a:extLst>
          </p:cNvPr>
          <p:cNvCxnSpPr>
            <a:cxnSpLocks/>
            <a:stCxn id="8" idx="2"/>
            <a:endCxn id="4" idx="0"/>
          </p:cNvCxnSpPr>
          <p:nvPr/>
        </p:nvCxnSpPr>
        <p:spPr>
          <a:xfrm flipH="1">
            <a:off x="3734128" y="5855090"/>
            <a:ext cx="63770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2" name="Ellipse 11">
            <a:extLst>
              <a:ext uri="{FF2B5EF4-FFF2-40B4-BE49-F238E27FC236}">
                <a16:creationId xmlns:a16="http://schemas.microsoft.com/office/drawing/2014/main" id="{385A66D2-D3F8-981E-437E-959C56C084FA}"/>
              </a:ext>
            </a:extLst>
          </p:cNvPr>
          <p:cNvSpPr/>
          <p:nvPr/>
        </p:nvSpPr>
        <p:spPr>
          <a:xfrm>
            <a:off x="7676175" y="4149552"/>
            <a:ext cx="181368" cy="1813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7DACA2DB-D1EA-22CF-072B-E0724A3F0FD5}"/>
              </a:ext>
            </a:extLst>
          </p:cNvPr>
          <p:cNvSpPr/>
          <p:nvPr/>
        </p:nvSpPr>
        <p:spPr>
          <a:xfrm>
            <a:off x="7250076" y="4992445"/>
            <a:ext cx="22829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DNS Response</a:t>
            </a:r>
            <a:b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194.0.25.10</a:t>
            </a:r>
          </a:p>
          <a:p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de-AT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80.88.96.253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7D478C6-D3BB-0C3F-70A6-ADFF8399914E}"/>
              </a:ext>
            </a:extLst>
          </p:cNvPr>
          <p:cNvSpPr txBox="1"/>
          <p:nvPr/>
        </p:nvSpPr>
        <p:spPr>
          <a:xfrm>
            <a:off x="6444336" y="5094234"/>
            <a:ext cx="161148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8000" b="1" dirty="0">
                <a:solidFill>
                  <a:srgbClr val="FF0000"/>
                </a:solidFill>
              </a:rPr>
              <a:t>X</a:t>
            </a:r>
            <a:endParaRPr lang="en-US" sz="8000" b="1" dirty="0">
              <a:solidFill>
                <a:srgbClr val="FF0000"/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14FF2AD-0404-0F4A-9F86-5EF1E1B8E25F}"/>
              </a:ext>
            </a:extLst>
          </p:cNvPr>
          <p:cNvSpPr txBox="1"/>
          <p:nvPr/>
        </p:nvSpPr>
        <p:spPr>
          <a:xfrm>
            <a:off x="6411319" y="6091501"/>
            <a:ext cx="13548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BCP38</a:t>
            </a:r>
            <a:endParaRPr lang="en-US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3A6EA0DF-2E13-FBB1-FDEE-2D7629762BB0}"/>
              </a:ext>
            </a:extLst>
          </p:cNvPr>
          <p:cNvSpPr txBox="1"/>
          <p:nvPr/>
        </p:nvSpPr>
        <p:spPr>
          <a:xfrm>
            <a:off x="6444336" y="489872"/>
            <a:ext cx="2878240" cy="1077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Clients will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experience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timeouts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That‘s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how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aware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issue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.) </a:t>
            </a:r>
            <a:endParaRPr lang="en-US" dirty="0"/>
          </a:p>
        </p:txBody>
      </p: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1C5DDC2A-D3F6-8DD7-948D-7191EEB9B295}"/>
              </a:ext>
            </a:extLst>
          </p:cNvPr>
          <p:cNvCxnSpPr>
            <a:cxnSpLocks/>
          </p:cNvCxnSpPr>
          <p:nvPr/>
        </p:nvCxnSpPr>
        <p:spPr>
          <a:xfrm flipH="1" flipV="1">
            <a:off x="7827649" y="4317735"/>
            <a:ext cx="1430331" cy="286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feld 35">
            <a:extLst>
              <a:ext uri="{FF2B5EF4-FFF2-40B4-BE49-F238E27FC236}">
                <a16:creationId xmlns:a16="http://schemas.microsoft.com/office/drawing/2014/main" id="{63CCC24C-4090-E9B3-9F75-9D329DAB2D17}"/>
              </a:ext>
            </a:extLst>
          </p:cNvPr>
          <p:cNvSpPr txBox="1"/>
          <p:nvPr/>
        </p:nvSpPr>
        <p:spPr>
          <a:xfrm>
            <a:off x="8798362" y="4534319"/>
            <a:ext cx="1091826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 err="1"/>
              <a:t>Unicast</a:t>
            </a:r>
            <a:r>
              <a:rPr lang="de-DE" dirty="0"/>
              <a:t> 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0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4" grpId="0" animBg="1"/>
      <p:bldP spid="8" grpId="0" animBg="1"/>
      <p:bldP spid="12" grpId="0" animBg="1"/>
      <p:bldP spid="17" grpId="0"/>
      <p:bldP spid="18" grpId="0"/>
      <p:bldP spid="20" grpId="0"/>
      <p:bldP spid="22" grpId="0" animBg="1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solve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issue</a:t>
            </a:r>
            <a:r>
              <a:rPr lang="de-DE" dirty="0"/>
              <a:t>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must</a:t>
            </a:r>
            <a:r>
              <a:rPr lang="de-DE" dirty="0"/>
              <a:t> </a:t>
            </a:r>
            <a:r>
              <a:rPr lang="de-DE" dirty="0" err="1"/>
              <a:t>forward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response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someone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routes</a:t>
            </a:r>
            <a:r>
              <a:rPr lang="de-DE" dirty="0"/>
              <a:t> </a:t>
            </a:r>
            <a:r>
              <a:rPr lang="de-DE" dirty="0" err="1"/>
              <a:t>it</a:t>
            </a: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 err="1"/>
              <a:t>Mgmt</a:t>
            </a:r>
            <a:r>
              <a:rPr lang="de-DE" dirty="0"/>
              <a:t> </a:t>
            </a:r>
            <a:r>
              <a:rPr lang="de-DE" dirty="0" err="1"/>
              <a:t>traffic</a:t>
            </a:r>
            <a:r>
              <a:rPr lang="de-DE" dirty="0"/>
              <a:t> </a:t>
            </a:r>
            <a:r>
              <a:rPr lang="de-DE" dirty="0" err="1"/>
              <a:t>provider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tweak</a:t>
            </a:r>
            <a:r>
              <a:rPr lang="de-DE" dirty="0"/>
              <a:t> BCP38 </a:t>
            </a:r>
            <a:r>
              <a:rPr lang="de-DE" dirty="0" err="1"/>
              <a:t>filter</a:t>
            </a:r>
            <a:endParaRPr lang="de-DE" dirty="0"/>
          </a:p>
          <a:p>
            <a:pPr lvl="1"/>
            <a:r>
              <a:rPr lang="de-DE" dirty="0" err="1"/>
              <a:t>disable</a:t>
            </a:r>
            <a:r>
              <a:rPr lang="de-DE" dirty="0"/>
              <a:t> BCP38, </a:t>
            </a:r>
            <a:r>
              <a:rPr lang="de-DE" dirty="0" err="1"/>
              <a:t>static</a:t>
            </a:r>
            <a:r>
              <a:rPr lang="de-DE" dirty="0"/>
              <a:t> </a:t>
            </a:r>
            <a:r>
              <a:rPr lang="de-DE" dirty="0" err="1"/>
              <a:t>allow</a:t>
            </a:r>
            <a:r>
              <a:rPr lang="de-DE" dirty="0"/>
              <a:t>-list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Anycast</a:t>
            </a:r>
            <a:r>
              <a:rPr lang="de-DE" dirty="0"/>
              <a:t> </a:t>
            </a:r>
            <a:r>
              <a:rPr lang="de-DE" dirty="0" err="1"/>
              <a:t>prefixes</a:t>
            </a:r>
            <a:r>
              <a:rPr lang="de-DE" dirty="0"/>
              <a:t>, ..</a:t>
            </a:r>
          </a:p>
          <a:p>
            <a:pPr lvl="1"/>
            <a:r>
              <a:rPr lang="de-DE" dirty="0" err="1"/>
              <a:t>preferred</a:t>
            </a:r>
            <a:endParaRPr lang="de-DE" dirty="0"/>
          </a:p>
          <a:p>
            <a:pPr lvl="1"/>
            <a:r>
              <a:rPr lang="de-DE" dirty="0"/>
              <a:t>not </a:t>
            </a:r>
            <a:r>
              <a:rPr lang="de-DE" dirty="0" err="1"/>
              <a:t>always</a:t>
            </a:r>
            <a:r>
              <a:rPr lang="de-DE" dirty="0"/>
              <a:t> possible </a:t>
            </a:r>
            <a:r>
              <a:rPr lang="de-DE" dirty="0" err="1"/>
              <a:t>or</a:t>
            </a:r>
            <a:r>
              <a:rPr lang="de-DE" dirty="0"/>
              <a:t> simple not </a:t>
            </a:r>
            <a:r>
              <a:rPr lang="de-DE" dirty="0" err="1"/>
              <a:t>wanted</a:t>
            </a: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 err="1"/>
              <a:t>Beg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buy</a:t>
            </a:r>
            <a:r>
              <a:rPr lang="de-DE" dirty="0"/>
              <a:t> </a:t>
            </a:r>
            <a:r>
              <a:rPr lang="de-DE" dirty="0" err="1"/>
              <a:t>transit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ISP</a:t>
            </a:r>
          </a:p>
          <a:p>
            <a:pPr lvl="1"/>
            <a:r>
              <a:rPr lang="de-DE" dirty="0"/>
              <a:t>potential extra </a:t>
            </a:r>
            <a:r>
              <a:rPr lang="de-DE" dirty="0" err="1"/>
              <a:t>costs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transit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cross</a:t>
            </a:r>
            <a:r>
              <a:rPr lang="de-DE" dirty="0"/>
              <a:t> connect </a:t>
            </a:r>
            <a:r>
              <a:rPr lang="de-DE" dirty="0" err="1"/>
              <a:t>patches</a:t>
            </a:r>
            <a:endParaRPr lang="de-DE" dirty="0"/>
          </a:p>
          <a:p>
            <a:pPr lvl="1"/>
            <a:r>
              <a:rPr lang="de-DE" dirty="0" err="1"/>
              <a:t>def</a:t>
            </a:r>
            <a:r>
              <a:rPr lang="de-DE" dirty="0"/>
              <a:t>. route via IX </a:t>
            </a:r>
            <a:r>
              <a:rPr lang="de-DE" dirty="0" err="1"/>
              <a:t>may</a:t>
            </a:r>
            <a:r>
              <a:rPr lang="de-DE" dirty="0"/>
              <a:t> break IX </a:t>
            </a:r>
            <a:r>
              <a:rPr lang="de-DE" dirty="0" err="1"/>
              <a:t>term</a:t>
            </a:r>
            <a:endParaRPr lang="de-DE" dirty="0"/>
          </a:p>
          <a:p>
            <a:pPr lvl="1"/>
            <a:r>
              <a:rPr lang="de-DE" dirty="0" err="1"/>
              <a:t>takes</a:t>
            </a:r>
            <a:r>
              <a:rPr lang="de-DE" dirty="0"/>
              <a:t> time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Tunnel </a:t>
            </a:r>
            <a:r>
              <a:rPr lang="de-DE" dirty="0" err="1"/>
              <a:t>traffic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global </a:t>
            </a:r>
            <a:r>
              <a:rPr lang="de-DE" dirty="0" err="1"/>
              <a:t>node</a:t>
            </a:r>
            <a:endParaRPr lang="de-DE" dirty="0"/>
          </a:p>
          <a:p>
            <a:r>
              <a:rPr lang="de-DE" dirty="0" err="1"/>
              <a:t>Or</a:t>
            </a:r>
            <a:r>
              <a:rPr lang="de-DE" dirty="0"/>
              <a:t> a </a:t>
            </a:r>
            <a:r>
              <a:rPr lang="de-DE" dirty="0" err="1"/>
              <a:t>combination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2+3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5917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1B1887-3A94-B7D4-FBEA-03E17EE5C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410367"/>
            <a:ext cx="8543925" cy="338555"/>
          </a:xfrm>
        </p:spPr>
        <p:txBody>
          <a:bodyPr>
            <a:normAutofit fontScale="90000"/>
          </a:bodyPr>
          <a:lstStyle/>
          <a:p>
            <a:br>
              <a:rPr lang="de-DE" dirty="0"/>
            </a:br>
            <a:endParaRPr lang="en-US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F6F136F-F80E-9CDA-B702-64609B824C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7004452" y="1004735"/>
            <a:ext cx="1832675" cy="62873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2503F7D4-A5BB-6C60-3B9D-6A7BEC80C11C}"/>
              </a:ext>
            </a:extLst>
          </p:cNvPr>
          <p:cNvSpPr txBox="1"/>
          <p:nvPr/>
        </p:nvSpPr>
        <p:spPr>
          <a:xfrm>
            <a:off x="7372095" y="1630351"/>
            <a:ext cx="2182610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 </a:t>
            </a:r>
            <a:r>
              <a:rPr lang="de-DE" b="1" dirty="0" err="1"/>
              <a:t>Local</a:t>
            </a:r>
            <a:r>
              <a:rPr lang="de-DE" dirty="0"/>
              <a:t> Node</a:t>
            </a:r>
            <a:endParaRPr lang="en-US" dirty="0"/>
          </a:p>
        </p:txBody>
      </p:sp>
      <p:sp>
        <p:nvSpPr>
          <p:cNvPr id="6" name="Wolke 5">
            <a:extLst>
              <a:ext uri="{FF2B5EF4-FFF2-40B4-BE49-F238E27FC236}">
                <a16:creationId xmlns:a16="http://schemas.microsoft.com/office/drawing/2014/main" id="{0423161D-03BC-9FAA-B39D-50C93E7E510C}"/>
              </a:ext>
            </a:extLst>
          </p:cNvPr>
          <p:cNvSpPr/>
          <p:nvPr/>
        </p:nvSpPr>
        <p:spPr>
          <a:xfrm>
            <a:off x="681038" y="898938"/>
            <a:ext cx="2251994" cy="1057682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Elisa AS719</a:t>
            </a:r>
            <a:endParaRPr lang="en-US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BA8284A-9012-9A25-9C38-29665C6021B0}"/>
              </a:ext>
            </a:extLst>
          </p:cNvPr>
          <p:cNvSpPr/>
          <p:nvPr/>
        </p:nvSpPr>
        <p:spPr>
          <a:xfrm>
            <a:off x="4378737" y="214373"/>
            <a:ext cx="228299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DNS Request</a:t>
            </a:r>
            <a:b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de-AT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80.88.96.253</a:t>
            </a:r>
          </a:p>
          <a:p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194.0.25.10</a:t>
            </a:r>
          </a:p>
          <a:p>
            <a:endParaRPr lang="de-AT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Wolke 11">
            <a:extLst>
              <a:ext uri="{FF2B5EF4-FFF2-40B4-BE49-F238E27FC236}">
                <a16:creationId xmlns:a16="http://schemas.microsoft.com/office/drawing/2014/main" id="{D883464D-D32B-3B2E-DD35-4DAC0F5DDC77}"/>
              </a:ext>
            </a:extLst>
          </p:cNvPr>
          <p:cNvSpPr/>
          <p:nvPr/>
        </p:nvSpPr>
        <p:spPr>
          <a:xfrm>
            <a:off x="998563" y="2714944"/>
            <a:ext cx="2251994" cy="2081779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Internet</a:t>
            </a:r>
            <a:endParaRPr lang="en-US" dirty="0"/>
          </a:p>
        </p:txBody>
      </p:sp>
      <p:sp>
        <p:nvSpPr>
          <p:cNvPr id="13" name="Wolke 12">
            <a:extLst>
              <a:ext uri="{FF2B5EF4-FFF2-40B4-BE49-F238E27FC236}">
                <a16:creationId xmlns:a16="http://schemas.microsoft.com/office/drawing/2014/main" id="{E4EA17C4-E958-48CC-C842-D6BAC5A49456}"/>
              </a:ext>
            </a:extLst>
          </p:cNvPr>
          <p:cNvSpPr/>
          <p:nvPr/>
        </p:nvSpPr>
        <p:spPr>
          <a:xfrm>
            <a:off x="3878412" y="2714946"/>
            <a:ext cx="2570833" cy="985594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Host</a:t>
            </a:r>
            <a:br>
              <a:rPr lang="de-AT" sz="1800" dirty="0"/>
            </a:br>
            <a:r>
              <a:rPr lang="de-AT" sz="1800" dirty="0"/>
              <a:t>e.g. TREX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45CACCF1-1E39-65FA-BBF1-012509BDE751}"/>
              </a:ext>
            </a:extLst>
          </p:cNvPr>
          <p:cNvSpPr/>
          <p:nvPr/>
        </p:nvSpPr>
        <p:spPr>
          <a:xfrm>
            <a:off x="983061" y="5150635"/>
            <a:ext cx="22829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DNS Response</a:t>
            </a:r>
            <a:b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194.0.25.10</a:t>
            </a:r>
          </a:p>
          <a:p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de-AT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80.88.96.253</a:t>
            </a:r>
          </a:p>
        </p:txBody>
      </p:sp>
      <p:sp>
        <p:nvSpPr>
          <p:cNvPr id="21" name="Wolke 20">
            <a:extLst>
              <a:ext uri="{FF2B5EF4-FFF2-40B4-BE49-F238E27FC236}">
                <a16:creationId xmlns:a16="http://schemas.microsoft.com/office/drawing/2014/main" id="{59C9D4E3-D96C-9B8B-3A95-8EC0E7230F7F}"/>
              </a:ext>
            </a:extLst>
          </p:cNvPr>
          <p:cNvSpPr/>
          <p:nvPr/>
        </p:nvSpPr>
        <p:spPr>
          <a:xfrm>
            <a:off x="4090901" y="4333333"/>
            <a:ext cx="2570833" cy="1081552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Transit Provider</a:t>
            </a:r>
            <a:br>
              <a:rPr lang="de-AT" sz="1800" dirty="0"/>
            </a:br>
            <a:r>
              <a:rPr lang="de-AT" sz="1800" dirty="0"/>
              <a:t>e.g. </a:t>
            </a:r>
            <a:r>
              <a:rPr lang="de-AT" sz="1800" dirty="0" err="1"/>
              <a:t>Netactuate</a:t>
            </a:r>
            <a:endParaRPr lang="de-AT" sz="1800" dirty="0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21389E3A-005B-9213-7A99-2BF3EC2AA4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7004452" y="4559739"/>
            <a:ext cx="1832675" cy="628738"/>
          </a:xfrm>
          <a:prstGeom prst="rect">
            <a:avLst/>
          </a:prstGeom>
        </p:spPr>
      </p:pic>
      <p:sp>
        <p:nvSpPr>
          <p:cNvPr id="28" name="Textfeld 27">
            <a:extLst>
              <a:ext uri="{FF2B5EF4-FFF2-40B4-BE49-F238E27FC236}">
                <a16:creationId xmlns:a16="http://schemas.microsoft.com/office/drawing/2014/main" id="{D4FFE897-E4EE-9ADA-7E5C-40666892E5C6}"/>
              </a:ext>
            </a:extLst>
          </p:cNvPr>
          <p:cNvSpPr txBox="1"/>
          <p:nvPr/>
        </p:nvSpPr>
        <p:spPr>
          <a:xfrm>
            <a:off x="7372095" y="5182735"/>
            <a:ext cx="2282997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 </a:t>
            </a:r>
            <a:r>
              <a:rPr lang="de-DE" b="1" dirty="0"/>
              <a:t>Global</a:t>
            </a:r>
            <a:r>
              <a:rPr lang="de-DE" dirty="0"/>
              <a:t> Node</a:t>
            </a:r>
            <a:endParaRPr lang="en-US" dirty="0"/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7DE8254F-51A1-B981-B0F8-1940AD82F2C9}"/>
              </a:ext>
            </a:extLst>
          </p:cNvPr>
          <p:cNvCxnSpPr>
            <a:cxnSpLocks/>
          </p:cNvCxnSpPr>
          <p:nvPr/>
        </p:nvCxnSpPr>
        <p:spPr>
          <a:xfrm>
            <a:off x="2933032" y="1170121"/>
            <a:ext cx="5250073" cy="0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0" name="Gerade Verbindung mit Pfeil 39">
            <a:extLst>
              <a:ext uri="{FF2B5EF4-FFF2-40B4-BE49-F238E27FC236}">
                <a16:creationId xmlns:a16="http://schemas.microsoft.com/office/drawing/2014/main" id="{96FDE785-4406-98BB-F6F8-D482493DB700}"/>
              </a:ext>
            </a:extLst>
          </p:cNvPr>
          <p:cNvCxnSpPr>
            <a:cxnSpLocks/>
          </p:cNvCxnSpPr>
          <p:nvPr/>
        </p:nvCxnSpPr>
        <p:spPr>
          <a:xfrm flipH="1">
            <a:off x="7372095" y="1507246"/>
            <a:ext cx="811010" cy="3839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6" name="Freihandform: Form 45">
            <a:extLst>
              <a:ext uri="{FF2B5EF4-FFF2-40B4-BE49-F238E27FC236}">
                <a16:creationId xmlns:a16="http://schemas.microsoft.com/office/drawing/2014/main" id="{DB11F5F4-DD0D-EAB8-A1BC-696E7D1211BD}"/>
              </a:ext>
            </a:extLst>
          </p:cNvPr>
          <p:cNvSpPr/>
          <p:nvPr/>
        </p:nvSpPr>
        <p:spPr>
          <a:xfrm>
            <a:off x="2068955" y="1511085"/>
            <a:ext cx="5603623" cy="3510366"/>
          </a:xfrm>
          <a:custGeom>
            <a:avLst/>
            <a:gdLst>
              <a:gd name="connsiteX0" fmla="*/ 5215248 w 5603623"/>
              <a:gd name="connsiteY0" fmla="*/ 0 h 3510366"/>
              <a:gd name="connsiteX1" fmla="*/ 3533682 w 5603623"/>
              <a:gd name="connsiteY1" fmla="*/ 1573078 h 3510366"/>
              <a:gd name="connsiteX2" fmla="*/ 69 w 5603623"/>
              <a:gd name="connsiteY2" fmla="*/ 2200759 h 3510366"/>
              <a:gd name="connsiteX3" fmla="*/ 3440692 w 5603623"/>
              <a:gd name="connsiteY3" fmla="*/ 3060915 h 3510366"/>
              <a:gd name="connsiteX4" fmla="*/ 5277242 w 5603623"/>
              <a:gd name="connsiteY4" fmla="*/ 2960176 h 3510366"/>
              <a:gd name="connsiteX5" fmla="*/ 5602706 w 5603623"/>
              <a:gd name="connsiteY5" fmla="*/ 3510366 h 3510366"/>
              <a:gd name="connsiteX6" fmla="*/ 5602706 w 5603623"/>
              <a:gd name="connsiteY6" fmla="*/ 3510366 h 3510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3623" h="3510366">
                <a:moveTo>
                  <a:pt x="5215248" y="0"/>
                </a:moveTo>
                <a:cubicBezTo>
                  <a:pt x="4809063" y="603142"/>
                  <a:pt x="4402879" y="1206285"/>
                  <a:pt x="3533682" y="1573078"/>
                </a:cubicBezTo>
                <a:cubicBezTo>
                  <a:pt x="2664485" y="1939871"/>
                  <a:pt x="15567" y="1952786"/>
                  <a:pt x="69" y="2200759"/>
                </a:cubicBezTo>
                <a:cubicBezTo>
                  <a:pt x="-15429" y="2448732"/>
                  <a:pt x="2561163" y="2934346"/>
                  <a:pt x="3440692" y="3060915"/>
                </a:cubicBezTo>
                <a:cubicBezTo>
                  <a:pt x="4320221" y="3187485"/>
                  <a:pt x="4916906" y="2885268"/>
                  <a:pt x="5277242" y="2960176"/>
                </a:cubicBezTo>
                <a:cubicBezTo>
                  <a:pt x="5637578" y="3035084"/>
                  <a:pt x="5602706" y="3510366"/>
                  <a:pt x="5602706" y="3510366"/>
                </a:cubicBezTo>
                <a:lnTo>
                  <a:pt x="5602706" y="3510366"/>
                </a:lnTo>
              </a:path>
            </a:pathLst>
          </a:custGeom>
          <a:noFill/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ihandform: Form 49">
            <a:extLst>
              <a:ext uri="{FF2B5EF4-FFF2-40B4-BE49-F238E27FC236}">
                <a16:creationId xmlns:a16="http://schemas.microsoft.com/office/drawing/2014/main" id="{969FD6C1-502A-B1D2-DB27-8B3AF6164FBD}"/>
              </a:ext>
            </a:extLst>
          </p:cNvPr>
          <p:cNvSpPr/>
          <p:nvPr/>
        </p:nvSpPr>
        <p:spPr>
          <a:xfrm>
            <a:off x="1139125" y="1987385"/>
            <a:ext cx="6509289" cy="3201093"/>
          </a:xfrm>
          <a:custGeom>
            <a:avLst/>
            <a:gdLst>
              <a:gd name="connsiteX0" fmla="*/ 7090475 w 7090475"/>
              <a:gd name="connsiteY0" fmla="*/ 3169403 h 3266688"/>
              <a:gd name="connsiteX1" fmla="*/ 3905573 w 7090475"/>
              <a:gd name="connsiteY1" fmla="*/ 3208149 h 3266688"/>
              <a:gd name="connsiteX2" fmla="*/ 1340603 w 7090475"/>
              <a:gd name="connsiteY2" fmla="*/ 2479729 h 3266688"/>
              <a:gd name="connsiteX3" fmla="*/ 0 w 7090475"/>
              <a:gd name="connsiteY3" fmla="*/ 0 h 3266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0475" h="3266688">
                <a:moveTo>
                  <a:pt x="7090475" y="3169403"/>
                </a:moveTo>
                <a:cubicBezTo>
                  <a:pt x="5977180" y="3246249"/>
                  <a:pt x="4863885" y="3323095"/>
                  <a:pt x="3905573" y="3208149"/>
                </a:cubicBezTo>
                <a:cubicBezTo>
                  <a:pt x="2947261" y="3093203"/>
                  <a:pt x="1991532" y="3014421"/>
                  <a:pt x="1340603" y="2479729"/>
                </a:cubicBezTo>
                <a:cubicBezTo>
                  <a:pt x="689674" y="1945037"/>
                  <a:pt x="344837" y="972518"/>
                  <a:pt x="0" y="0"/>
                </a:cubicBezTo>
              </a:path>
            </a:pathLst>
          </a:custGeom>
          <a:ln w="38100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D99CE5A8-8382-2434-D4FC-5F4421B9D43A}"/>
              </a:ext>
            </a:extLst>
          </p:cNvPr>
          <p:cNvSpPr txBox="1"/>
          <p:nvPr/>
        </p:nvSpPr>
        <p:spPr>
          <a:xfrm>
            <a:off x="6636521" y="2375852"/>
            <a:ext cx="18326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GRE Tunnel</a:t>
            </a:r>
            <a:endParaRPr lang="en-US" dirty="0"/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DE56013E-706D-2078-5B9B-A4BC85C2D3CF}"/>
              </a:ext>
            </a:extLst>
          </p:cNvPr>
          <p:cNvSpPr/>
          <p:nvPr/>
        </p:nvSpPr>
        <p:spPr>
          <a:xfrm>
            <a:off x="7401126" y="1960353"/>
            <a:ext cx="22829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DNS Response</a:t>
            </a:r>
            <a:b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194.0.25.10</a:t>
            </a:r>
          </a:p>
          <a:p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de-AT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80.88.96.253</a:t>
            </a:r>
          </a:p>
        </p:txBody>
      </p:sp>
    </p:spTree>
    <p:extLst>
      <p:ext uri="{BB962C8B-B14F-4D97-AF65-F5344CB8AC3E}">
        <p14:creationId xmlns:p14="http://schemas.microsoft.com/office/powerpoint/2010/main" val="20495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"/>
                                            </p:cond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46" grpId="0" animBg="1"/>
      <p:bldP spid="50" grpId="0" animBg="1"/>
      <p:bldP spid="52" grpId="0"/>
      <p:bldP spid="53" grpId="0"/>
      <p:bldP spid="5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Implementation Routing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2 separate </a:t>
            </a:r>
            <a:r>
              <a:rPr lang="de-DE" dirty="0" err="1"/>
              <a:t>routing</a:t>
            </a:r>
            <a:r>
              <a:rPr lang="de-DE" dirty="0"/>
              <a:t> </a:t>
            </a:r>
            <a:r>
              <a:rPr lang="de-DE" dirty="0" err="1"/>
              <a:t>tables</a:t>
            </a:r>
            <a:r>
              <a:rPr lang="de-DE" dirty="0"/>
              <a:t> (</a:t>
            </a:r>
            <a:r>
              <a:rPr lang="de-DE" dirty="0" err="1"/>
              <a:t>idea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en-US" dirty="0"/>
              <a:t>Aleksi Suhonen)</a:t>
            </a:r>
            <a:endParaRPr lang="de-DE" dirty="0"/>
          </a:p>
          <a:p>
            <a:pPr lvl="1"/>
            <a:r>
              <a:rPr lang="de-DE" dirty="0" err="1"/>
              <a:t>default</a:t>
            </a:r>
            <a:r>
              <a:rPr lang="de-DE" dirty="0"/>
              <a:t> </a:t>
            </a:r>
            <a:r>
              <a:rPr lang="de-DE" dirty="0" err="1"/>
              <a:t>routing</a:t>
            </a:r>
            <a:r>
              <a:rPr lang="de-DE" dirty="0"/>
              <a:t> </a:t>
            </a:r>
            <a:r>
              <a:rPr lang="de-DE" dirty="0" err="1"/>
              <a:t>table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mgmt</a:t>
            </a:r>
            <a:r>
              <a:rPr lang="de-DE" dirty="0"/>
              <a:t> </a:t>
            </a:r>
            <a:r>
              <a:rPr lang="de-DE" dirty="0" err="1"/>
              <a:t>traffic</a:t>
            </a:r>
            <a:endParaRPr lang="de-DE" dirty="0"/>
          </a:p>
          <a:p>
            <a:pPr lvl="1"/>
            <a:r>
              <a:rPr lang="de-DE" dirty="0" err="1"/>
              <a:t>table</a:t>
            </a:r>
            <a:r>
              <a:rPr lang="de-DE" dirty="0"/>
              <a:t> "2"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anycast</a:t>
            </a:r>
            <a:r>
              <a:rPr lang="de-DE" dirty="0"/>
              <a:t> DNS </a:t>
            </a:r>
            <a:r>
              <a:rPr lang="de-DE" dirty="0" err="1"/>
              <a:t>traffic</a:t>
            </a:r>
            <a:endParaRPr lang="de-DE" dirty="0"/>
          </a:p>
          <a:p>
            <a:r>
              <a:rPr lang="de-DE" dirty="0"/>
              <a:t>Feed IX </a:t>
            </a:r>
            <a:r>
              <a:rPr lang="de-DE" dirty="0" err="1"/>
              <a:t>routes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table</a:t>
            </a:r>
            <a:r>
              <a:rPr lang="de-DE" dirty="0"/>
              <a:t> 2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route-map from-ix permit 10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 table 2</a:t>
            </a:r>
            <a:endParaRPr lang="de-DE" dirty="0"/>
          </a:p>
          <a:p>
            <a:r>
              <a:rPr lang="de-DE" dirty="0"/>
              <a:t>Activate </a:t>
            </a:r>
            <a:r>
              <a:rPr lang="de-DE" dirty="0" err="1"/>
              <a:t>table</a:t>
            </a:r>
            <a:r>
              <a:rPr lang="de-DE" dirty="0"/>
              <a:t> 2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Anycast</a:t>
            </a:r>
            <a:r>
              <a:rPr lang="de-DE" dirty="0"/>
              <a:t> DNS </a:t>
            </a:r>
            <a:r>
              <a:rPr lang="de-DE" dirty="0" err="1"/>
              <a:t>traffic</a:t>
            </a:r>
            <a:endParaRPr lang="de-DE" dirty="0"/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routing-policy: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- from: 194.0.25.0/24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table: 2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1959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DE45C-F0A1-2430-EF7E-B0926C53B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A72CDE-9863-91C4-EAAF-9AEB21651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Implementation GRE Tunnel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C727FE-FC9F-33EE-C372-54AC515E2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Create GRE Tunnel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tunnels: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ip6gre-toglobal: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mode: ip6gre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local: 2a00:11c0:4a:10::165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remote: 2a02:850:ffe7::1</a:t>
            </a:r>
          </a:p>
          <a:p>
            <a:pPr marL="457200" lvl="1" indent="0">
              <a:buNone/>
            </a:pPr>
            <a:endParaRPr lang="de-DE" dirty="0"/>
          </a:p>
          <a:p>
            <a:r>
              <a:rPr lang="de-DE" dirty="0"/>
              <a:t>Add </a:t>
            </a:r>
            <a:r>
              <a:rPr lang="de-DE" dirty="0" err="1"/>
              <a:t>default</a:t>
            </a:r>
            <a:r>
              <a:rPr lang="de-DE" dirty="0"/>
              <a:t> route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tunnel</a:t>
            </a:r>
            <a:endParaRPr lang="de-DE" dirty="0"/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! Make a static rule with higher distance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!(eBGP=20, iBGP=200) to act only as fallback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! May be overruled by a BGP default route</a:t>
            </a:r>
          </a:p>
          <a:p>
            <a:pPr marL="457200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route 0.0.0.0/0 ip6gre-toglobal 250 table 2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ipv6 route ::/0 ip6gre-toglobal 250 table 2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1863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00B3B-B372-3D7D-4C91-D207A2EC0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AFE041-4C76-EB4E-A659-A385FEF99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Implementation GRE Tunnel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A3EDF4-F93C-876D-40E2-1BEAAE461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Create GRE Tunnel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tunnels: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ip6gre-toglobal: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mode: ip6gre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local: 2a00:11c0:4a:10::165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remote: 2a02:850:ffe7::1</a:t>
            </a:r>
          </a:p>
          <a:p>
            <a:pPr marL="457200" lvl="1" indent="0">
              <a:buNone/>
            </a:pPr>
            <a:endParaRPr lang="de-DE" dirty="0"/>
          </a:p>
          <a:p>
            <a:r>
              <a:rPr lang="de-DE" dirty="0"/>
              <a:t>Add </a:t>
            </a:r>
            <a:r>
              <a:rPr lang="de-DE" dirty="0" err="1"/>
              <a:t>default</a:t>
            </a:r>
            <a:r>
              <a:rPr lang="de-DE" dirty="0"/>
              <a:t> route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tunnel</a:t>
            </a:r>
            <a:endParaRPr lang="de-DE" dirty="0"/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! Make a static rule with higher distance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!(eBGP=20, iBGP=200) to act only as fallback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! May be overruled by a BGP default route</a:t>
            </a:r>
          </a:p>
          <a:p>
            <a:pPr marL="457200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route 0.0.0.0/0 ip6gre-toglobal 250 table 2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ipv6 route ::/0 ip6gre-toglobal 250 table 2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1295709F-C059-199F-5D97-1D59D13261E5}"/>
              </a:ext>
            </a:extLst>
          </p:cNvPr>
          <p:cNvSpPr/>
          <p:nvPr/>
        </p:nvSpPr>
        <p:spPr>
          <a:xfrm>
            <a:off x="3463871" y="3091913"/>
            <a:ext cx="3053166" cy="82141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40EF8B8-90F4-0891-A684-5836A555903F}"/>
              </a:ext>
            </a:extLst>
          </p:cNvPr>
          <p:cNvSpPr txBox="1"/>
          <p:nvPr/>
        </p:nvSpPr>
        <p:spPr>
          <a:xfrm>
            <a:off x="6762051" y="1722107"/>
            <a:ext cx="2878240" cy="8382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Which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global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endParaRPr lang="de-AT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AT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used</a:t>
            </a:r>
            <a:r>
              <a:rPr lang="de-AT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97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80BF3F-2EF2-23A4-59D2-24501F9DA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Executive Summary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993EB7-788D-4C6B-9682-A1763B111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BCP 38 / RFC 2827: Network Ingress Filtering</a:t>
            </a:r>
          </a:p>
          <a:p>
            <a:pPr lvl="1"/>
            <a:r>
              <a:rPr lang="en-US" dirty="0"/>
              <a:t>Prevent IP address spoofing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err="1"/>
              <a:t>Anycast</a:t>
            </a:r>
            <a:r>
              <a:rPr lang="de-DE" dirty="0"/>
              <a:t> DNS </a:t>
            </a:r>
            <a:r>
              <a:rPr lang="de-DE" dirty="0" err="1"/>
              <a:t>Local</a:t>
            </a:r>
            <a:r>
              <a:rPr lang="de-DE" dirty="0"/>
              <a:t> Node</a:t>
            </a:r>
          </a:p>
          <a:p>
            <a:pPr lvl="1"/>
            <a:r>
              <a:rPr lang="de-DE" dirty="0" err="1"/>
              <a:t>Anycast</a:t>
            </a:r>
            <a:r>
              <a:rPr lang="de-DE" dirty="0"/>
              <a:t> </a:t>
            </a:r>
            <a:r>
              <a:rPr lang="de-DE" dirty="0" err="1"/>
              <a:t>Prefix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announced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IX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err="1"/>
              <a:t>Asymmetric</a:t>
            </a:r>
            <a:r>
              <a:rPr lang="de-DE" dirty="0"/>
              <a:t> Routing</a:t>
            </a:r>
          </a:p>
          <a:p>
            <a:pPr lvl="1"/>
            <a:r>
              <a:rPr lang="de-DE" dirty="0"/>
              <a:t>Request </a:t>
            </a:r>
            <a:r>
              <a:rPr lang="de-DE" dirty="0" err="1"/>
              <a:t>received</a:t>
            </a:r>
            <a:r>
              <a:rPr lang="de-DE" dirty="0"/>
              <a:t> via IX</a:t>
            </a:r>
          </a:p>
          <a:p>
            <a:pPr lvl="1"/>
            <a:r>
              <a:rPr lang="de-DE" dirty="0" err="1"/>
              <a:t>No</a:t>
            </a:r>
            <a:r>
              <a:rPr lang="de-DE" dirty="0"/>
              <a:t> route </a:t>
            </a:r>
            <a:r>
              <a:rPr lang="de-DE" dirty="0" err="1"/>
              <a:t>to</a:t>
            </a:r>
            <a:r>
              <a:rPr lang="de-DE" dirty="0"/>
              <a:t> send </a:t>
            </a:r>
            <a:r>
              <a:rPr lang="de-DE" dirty="0" err="1"/>
              <a:t>response</a:t>
            </a:r>
            <a:r>
              <a:rPr lang="de-DE" dirty="0"/>
              <a:t> on IX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 If that 3 meet together -&gt; Problem</a:t>
            </a:r>
            <a:endParaRPr lang="de-DE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7697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59791-AD53-C32C-6C19-9E41F9159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8C6DAD-216D-0766-3173-DEEA99D9C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410367"/>
            <a:ext cx="8543925" cy="1325563"/>
          </a:xfrm>
        </p:spPr>
        <p:txBody>
          <a:bodyPr>
            <a:normAutofit/>
          </a:bodyPr>
          <a:lstStyle/>
          <a:p>
            <a:r>
              <a:rPr lang="de-DE" dirty="0" err="1"/>
              <a:t>Anycast</a:t>
            </a:r>
            <a:r>
              <a:rPr lang="de-DE" dirty="0"/>
              <a:t> GRE</a:t>
            </a:r>
            <a:endParaRPr lang="en-US" dirty="0"/>
          </a:p>
        </p:txBody>
      </p:sp>
      <p:sp>
        <p:nvSpPr>
          <p:cNvPr id="29" name="Inhaltsplatzhalter 28">
            <a:extLst>
              <a:ext uri="{FF2B5EF4-FFF2-40B4-BE49-F238E27FC236}">
                <a16:creationId xmlns:a16="http://schemas.microsoft.com/office/drawing/2014/main" id="{71E493F4-D5BD-6E56-FAC3-ABC3C0756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Automatic</a:t>
            </a:r>
            <a:r>
              <a:rPr lang="de-DE" dirty="0"/>
              <a:t> </a:t>
            </a:r>
            <a:r>
              <a:rPr lang="de-DE" dirty="0" err="1"/>
              <a:t>nearest</a:t>
            </a:r>
            <a:r>
              <a:rPr lang="de-DE" dirty="0"/>
              <a:t> </a:t>
            </a:r>
            <a:r>
              <a:rPr lang="de-DE" dirty="0" err="1"/>
              <a:t>node</a:t>
            </a:r>
            <a:endParaRPr lang="de-DE" dirty="0"/>
          </a:p>
          <a:p>
            <a:r>
              <a:rPr lang="de-DE" dirty="0"/>
              <a:t>Failover </a:t>
            </a:r>
            <a:r>
              <a:rPr lang="de-DE" dirty="0" err="1"/>
              <a:t>during</a:t>
            </a:r>
            <a:r>
              <a:rPr lang="de-DE" dirty="0"/>
              <a:t> global</a:t>
            </a:r>
            <a:br>
              <a:rPr lang="de-DE" dirty="0"/>
            </a:br>
            <a:r>
              <a:rPr lang="de-DE" dirty="0" err="1"/>
              <a:t>node</a:t>
            </a:r>
            <a:r>
              <a:rPr lang="de-DE" dirty="0"/>
              <a:t> </a:t>
            </a:r>
            <a:r>
              <a:rPr lang="de-DE" dirty="0" err="1"/>
              <a:t>maintenance</a:t>
            </a:r>
            <a:endParaRPr lang="en-US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689FE23-4E87-BE66-31F0-94D4C03197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7004452" y="1004735"/>
            <a:ext cx="1832675" cy="62873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AB1B86D-09F6-C17A-1737-D10209C1E3BC}"/>
              </a:ext>
            </a:extLst>
          </p:cNvPr>
          <p:cNvSpPr txBox="1"/>
          <p:nvPr/>
        </p:nvSpPr>
        <p:spPr>
          <a:xfrm>
            <a:off x="6898074" y="1652427"/>
            <a:ext cx="2182610" cy="599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 </a:t>
            </a:r>
            <a:r>
              <a:rPr lang="de-DE" b="1" dirty="0" err="1"/>
              <a:t>Local</a:t>
            </a:r>
            <a:r>
              <a:rPr lang="de-DE" dirty="0"/>
              <a:t> Node Tampere</a:t>
            </a:r>
            <a:endParaRPr lang="en-US" dirty="0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43182525-75BB-1C79-2B83-2F75CA2FA4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7004452" y="4559739"/>
            <a:ext cx="1832675" cy="628738"/>
          </a:xfrm>
          <a:prstGeom prst="rect">
            <a:avLst/>
          </a:prstGeom>
        </p:spPr>
      </p:pic>
      <p:sp>
        <p:nvSpPr>
          <p:cNvPr id="28" name="Textfeld 27">
            <a:extLst>
              <a:ext uri="{FF2B5EF4-FFF2-40B4-BE49-F238E27FC236}">
                <a16:creationId xmlns:a16="http://schemas.microsoft.com/office/drawing/2014/main" id="{DCD429A7-D43C-E3E6-9353-3ED3350F24AE}"/>
              </a:ext>
            </a:extLst>
          </p:cNvPr>
          <p:cNvSpPr txBox="1"/>
          <p:nvPr/>
        </p:nvSpPr>
        <p:spPr>
          <a:xfrm>
            <a:off x="7041606" y="5177854"/>
            <a:ext cx="2282997" cy="599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 </a:t>
            </a:r>
            <a:r>
              <a:rPr lang="de-DE" b="1" dirty="0"/>
              <a:t>Global</a:t>
            </a:r>
            <a:r>
              <a:rPr lang="de-DE" dirty="0"/>
              <a:t> Node</a:t>
            </a:r>
            <a:br>
              <a:rPr lang="de-DE" dirty="0"/>
            </a:br>
            <a:r>
              <a:rPr lang="de-DE" dirty="0" err="1"/>
              <a:t>Warsaw</a:t>
            </a:r>
            <a:endParaRPr lang="en-US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52BA738-1F8A-1A35-63FE-342D4392DF5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363429" y="4559739"/>
            <a:ext cx="1832675" cy="628738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488A307E-64DA-7745-3D29-0C8AAF8A4D21}"/>
              </a:ext>
            </a:extLst>
          </p:cNvPr>
          <p:cNvSpPr txBox="1"/>
          <p:nvPr/>
        </p:nvSpPr>
        <p:spPr>
          <a:xfrm>
            <a:off x="400583" y="5177854"/>
            <a:ext cx="2282997" cy="599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 </a:t>
            </a:r>
            <a:r>
              <a:rPr lang="de-DE" b="1" dirty="0"/>
              <a:t>Global</a:t>
            </a:r>
            <a:r>
              <a:rPr lang="de-DE" dirty="0"/>
              <a:t> Node</a:t>
            </a:r>
            <a:br>
              <a:rPr lang="de-DE" dirty="0"/>
            </a:br>
            <a:r>
              <a:rPr lang="de-DE" dirty="0"/>
              <a:t>Stockholm</a:t>
            </a:r>
            <a:endParaRPr lang="en-US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E20BE4A8-7FC3-D29E-BD6B-A21297F2D9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3683940" y="4559739"/>
            <a:ext cx="1832675" cy="628738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C2C98A17-4C4F-4E1F-41B4-0229D17AD68A}"/>
              </a:ext>
            </a:extLst>
          </p:cNvPr>
          <p:cNvSpPr txBox="1"/>
          <p:nvPr/>
        </p:nvSpPr>
        <p:spPr>
          <a:xfrm>
            <a:off x="3721094" y="5177854"/>
            <a:ext cx="2282997" cy="599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 </a:t>
            </a:r>
            <a:r>
              <a:rPr lang="de-DE" b="1" dirty="0"/>
              <a:t>Global</a:t>
            </a:r>
            <a:r>
              <a:rPr lang="de-DE" dirty="0"/>
              <a:t> Node</a:t>
            </a:r>
            <a:br>
              <a:rPr lang="de-DE" dirty="0"/>
            </a:br>
            <a:r>
              <a:rPr lang="de-DE" dirty="0"/>
              <a:t>Riga</a:t>
            </a:r>
            <a:endParaRPr lang="en-US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16A3DB9-3ABD-2A9C-8F1E-4815808A152A}"/>
              </a:ext>
            </a:extLst>
          </p:cNvPr>
          <p:cNvSpPr txBox="1"/>
          <p:nvPr/>
        </p:nvSpPr>
        <p:spPr>
          <a:xfrm>
            <a:off x="363429" y="5806592"/>
            <a:ext cx="9470246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2a02:850:ffe7::1           2a02:850:ffe7::1         2a02:850:ffe7::1</a:t>
            </a:r>
            <a:endParaRPr lang="en-US" dirty="0"/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0F4858F2-48D5-FFC2-9605-73FA270AE6F9}"/>
              </a:ext>
            </a:extLst>
          </p:cNvPr>
          <p:cNvCxnSpPr>
            <a:stCxn id="4" idx="2"/>
            <a:endCxn id="22" idx="0"/>
          </p:cNvCxnSpPr>
          <p:nvPr/>
        </p:nvCxnSpPr>
        <p:spPr>
          <a:xfrm>
            <a:off x="7920790" y="1633473"/>
            <a:ext cx="0" cy="2926266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4C98717A-8104-7AA2-09A1-F93DCEC6E325}"/>
              </a:ext>
            </a:extLst>
          </p:cNvPr>
          <p:cNvCxnSpPr>
            <a:cxnSpLocks/>
            <a:stCxn id="4" idx="1"/>
            <a:endCxn id="10" idx="0"/>
          </p:cNvCxnSpPr>
          <p:nvPr/>
        </p:nvCxnSpPr>
        <p:spPr>
          <a:xfrm flipH="1">
            <a:off x="4600278" y="1319104"/>
            <a:ext cx="2404174" cy="3240635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AE3D881A-64DE-9F79-D350-075446F67A63}"/>
              </a:ext>
            </a:extLst>
          </p:cNvPr>
          <p:cNvCxnSpPr>
            <a:cxnSpLocks/>
            <a:stCxn id="4" idx="1"/>
            <a:endCxn id="3" idx="0"/>
          </p:cNvCxnSpPr>
          <p:nvPr/>
        </p:nvCxnSpPr>
        <p:spPr>
          <a:xfrm flipH="1">
            <a:off x="1279767" y="1319104"/>
            <a:ext cx="5724685" cy="3240635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4375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Summary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Anycast</a:t>
            </a:r>
            <a:r>
              <a:rPr lang="de-DE" dirty="0"/>
              <a:t> GRE </a:t>
            </a:r>
            <a:r>
              <a:rPr lang="de-DE" dirty="0" err="1"/>
              <a:t>tunnel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local</a:t>
            </a:r>
            <a:r>
              <a:rPr lang="de-DE" dirty="0"/>
              <a:t> </a:t>
            </a:r>
            <a:r>
              <a:rPr lang="de-DE" dirty="0" err="1"/>
              <a:t>nodes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global </a:t>
            </a:r>
            <a:r>
              <a:rPr lang="de-DE" dirty="0" err="1"/>
              <a:t>nodes</a:t>
            </a:r>
            <a:endParaRPr lang="de-DE" dirty="0"/>
          </a:p>
          <a:p>
            <a:r>
              <a:rPr lang="de-DE" dirty="0" err="1"/>
              <a:t>Local</a:t>
            </a:r>
            <a:r>
              <a:rPr lang="de-DE" dirty="0"/>
              <a:t> host </a:t>
            </a:r>
            <a:r>
              <a:rPr lang="de-DE" dirty="0" err="1"/>
              <a:t>does</a:t>
            </a:r>
            <a:r>
              <a:rPr lang="de-DE" dirty="0"/>
              <a:t> BCP38?</a:t>
            </a:r>
          </a:p>
          <a:p>
            <a:pPr lvl="1"/>
            <a:r>
              <a:rPr lang="de-DE" dirty="0"/>
              <a:t>Default route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anycast</a:t>
            </a:r>
            <a:r>
              <a:rPr lang="de-DE" dirty="0"/>
              <a:t> DNS </a:t>
            </a:r>
            <a:r>
              <a:rPr lang="de-DE" dirty="0" err="1"/>
              <a:t>traffic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GRE </a:t>
            </a:r>
            <a:r>
              <a:rPr lang="de-DE" dirty="0" err="1"/>
              <a:t>tunnel</a:t>
            </a:r>
            <a:endParaRPr lang="de-DE" dirty="0"/>
          </a:p>
          <a:p>
            <a:pPr lvl="1"/>
            <a:r>
              <a:rPr lang="de-DE" dirty="0" err="1"/>
              <a:t>Optionally</a:t>
            </a:r>
            <a:r>
              <a:rPr lang="de-DE" dirty="0"/>
              <a:t> </a:t>
            </a:r>
            <a:r>
              <a:rPr lang="de-DE" dirty="0" err="1"/>
              <a:t>add</a:t>
            </a:r>
            <a:r>
              <a:rPr lang="de-DE" dirty="0"/>
              <a:t> BGP-</a:t>
            </a:r>
            <a:r>
              <a:rPr lang="de-DE" dirty="0" err="1"/>
              <a:t>based</a:t>
            </a:r>
            <a:r>
              <a:rPr lang="de-DE" dirty="0"/>
              <a:t> </a:t>
            </a:r>
            <a:r>
              <a:rPr lang="de-DE" dirty="0" err="1"/>
              <a:t>default</a:t>
            </a:r>
            <a:r>
              <a:rPr lang="de-DE" dirty="0"/>
              <a:t> route </a:t>
            </a:r>
            <a:r>
              <a:rPr lang="de-DE" dirty="0" err="1"/>
              <a:t>sponsored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a </a:t>
            </a:r>
            <a:r>
              <a:rPr lang="de-DE" dirty="0" err="1"/>
              <a:t>local</a:t>
            </a:r>
            <a:r>
              <a:rPr lang="de-DE" dirty="0"/>
              <a:t> ISP (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added</a:t>
            </a:r>
            <a:r>
              <a:rPr lang="de-DE" dirty="0"/>
              <a:t> </a:t>
            </a:r>
            <a:r>
              <a:rPr lang="de-DE" dirty="0" err="1"/>
              <a:t>later</a:t>
            </a:r>
            <a:r>
              <a:rPr lang="de-DE" dirty="0"/>
              <a:t>)</a:t>
            </a:r>
          </a:p>
          <a:p>
            <a:r>
              <a:rPr lang="de-DE" dirty="0" err="1"/>
              <a:t>We</a:t>
            </a:r>
            <a:r>
              <a:rPr lang="de-DE" dirty="0"/>
              <a:t> still support IXs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local</a:t>
            </a:r>
            <a:r>
              <a:rPr lang="de-DE" dirty="0"/>
              <a:t> </a:t>
            </a:r>
            <a:r>
              <a:rPr lang="de-DE" dirty="0" err="1"/>
              <a:t>nodes</a:t>
            </a:r>
            <a:endParaRPr lang="de-DE" dirty="0"/>
          </a:p>
          <a:p>
            <a:endParaRPr lang="de-DE" dirty="0"/>
          </a:p>
          <a:p>
            <a:r>
              <a:rPr lang="de-DE" dirty="0" err="1"/>
              <a:t>How</a:t>
            </a:r>
            <a:r>
              <a:rPr lang="de-DE" dirty="0"/>
              <a:t> do </a:t>
            </a:r>
            <a:r>
              <a:rPr lang="de-DE" dirty="0" err="1"/>
              <a:t>others</a:t>
            </a:r>
            <a:r>
              <a:rPr lang="de-DE" dirty="0"/>
              <a:t> </a:t>
            </a:r>
            <a:r>
              <a:rPr lang="de-DE" dirty="0" err="1"/>
              <a:t>anycast</a:t>
            </a:r>
            <a:r>
              <a:rPr lang="de-DE" dirty="0"/>
              <a:t> </a:t>
            </a:r>
            <a:r>
              <a:rPr lang="de-DE" dirty="0" err="1"/>
              <a:t>providers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local</a:t>
            </a:r>
            <a:r>
              <a:rPr lang="de-DE" dirty="0"/>
              <a:t> </a:t>
            </a:r>
            <a:r>
              <a:rPr lang="de-DE" dirty="0" err="1"/>
              <a:t>nodes</a:t>
            </a:r>
            <a:r>
              <a:rPr lang="de-DE" dirty="0"/>
              <a:t> </a:t>
            </a:r>
            <a:r>
              <a:rPr lang="de-DE" dirty="0" err="1"/>
              <a:t>solve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problem</a:t>
            </a:r>
            <a:r>
              <a:rPr lang="de-DE" dirty="0"/>
              <a:t>?</a:t>
            </a:r>
          </a:p>
          <a:p>
            <a:pPr lvl="1"/>
            <a:endParaRPr lang="de-DE" dirty="0"/>
          </a:p>
          <a:p>
            <a:endParaRPr lang="de-DE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015005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tertitel 2"/>
          <p:cNvSpPr>
            <a:spLocks noGrp="1"/>
          </p:cNvSpPr>
          <p:nvPr>
            <p:ph type="subTitle" idx="1"/>
          </p:nvPr>
        </p:nvSpPr>
        <p:spPr>
          <a:xfrm>
            <a:off x="1238250" y="3646281"/>
            <a:ext cx="7429500" cy="2332486"/>
          </a:xfrm>
        </p:spPr>
        <p:txBody>
          <a:bodyPr>
            <a:normAutofit/>
          </a:bodyPr>
          <a:lstStyle/>
          <a:p>
            <a:pPr lvl="0"/>
            <a:r>
              <a:rPr lang="de-DE" b="1" dirty="0">
                <a:solidFill>
                  <a:srgbClr val="FFFFFF"/>
                </a:solidFill>
              </a:rPr>
              <a:t>Klaus Darilion · Head </a:t>
            </a:r>
            <a:r>
              <a:rPr lang="de-DE" b="1" dirty="0" err="1">
                <a:solidFill>
                  <a:srgbClr val="FFFFFF"/>
                </a:solidFill>
              </a:rPr>
              <a:t>of</a:t>
            </a:r>
            <a:r>
              <a:rPr lang="de-DE" b="1" dirty="0">
                <a:solidFill>
                  <a:srgbClr val="FFFFFF"/>
                </a:solidFill>
              </a:rPr>
              <a:t> Operations</a:t>
            </a:r>
          </a:p>
          <a:p>
            <a:pPr lvl="0"/>
            <a:r>
              <a:rPr lang="de-DE" sz="1600" dirty="0">
                <a:solidFill>
                  <a:srgbClr val="FFFFFF"/>
                </a:solidFill>
                <a:latin typeface="Calibri Light" panose="020F0302020204030204"/>
              </a:rPr>
              <a:t>klaus.darilion@nic.at</a:t>
            </a:r>
          </a:p>
        </p:txBody>
      </p:sp>
    </p:spTree>
    <p:extLst>
      <p:ext uri="{BB962C8B-B14F-4D97-AF65-F5344CB8AC3E}">
        <p14:creationId xmlns:p14="http://schemas.microsoft.com/office/powerpoint/2010/main" val="1309399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0719F-FF0E-DB40-A815-DD4EE7EC6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6E6035-2496-4F46-CCB1-66FF03D80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1. BCP 38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3E179C-81BF-8B43-5EAF-6A9ACC6A2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ISP </a:t>
            </a:r>
            <a:r>
              <a:rPr lang="de-DE" dirty="0" err="1"/>
              <a:t>assigns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IP </a:t>
            </a:r>
            <a:r>
              <a:rPr lang="de-DE" dirty="0" err="1"/>
              <a:t>address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customer</a:t>
            </a:r>
            <a:endParaRPr lang="de-DE" dirty="0"/>
          </a:p>
          <a:p>
            <a:r>
              <a:rPr lang="de-DE" dirty="0"/>
              <a:t>ISP </a:t>
            </a:r>
            <a:r>
              <a:rPr lang="de-DE" dirty="0" err="1"/>
              <a:t>verifies</a:t>
            </a:r>
            <a:r>
              <a:rPr lang="de-DE" dirty="0"/>
              <a:t> </a:t>
            </a:r>
            <a:r>
              <a:rPr lang="de-DE" dirty="0" err="1"/>
              <a:t>src</a:t>
            </a:r>
            <a:r>
              <a:rPr lang="de-DE" dirty="0"/>
              <a:t> IP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packets</a:t>
            </a:r>
            <a:r>
              <a:rPr lang="de-DE" dirty="0"/>
              <a:t> </a:t>
            </a:r>
            <a:r>
              <a:rPr lang="de-DE" dirty="0" err="1"/>
              <a:t>sent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customer</a:t>
            </a:r>
            <a:endParaRPr lang="de-DE" dirty="0"/>
          </a:p>
          <a:p>
            <a:pPr lvl="1"/>
            <a:r>
              <a:rPr lang="de-DE" dirty="0" err="1"/>
              <a:t>must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assigned</a:t>
            </a:r>
            <a:r>
              <a:rPr lang="de-DE" dirty="0"/>
              <a:t> </a:t>
            </a:r>
            <a:r>
              <a:rPr lang="de-DE" dirty="0" err="1"/>
              <a:t>addresses</a:t>
            </a:r>
            <a:endParaRPr lang="de-DE" dirty="0"/>
          </a:p>
          <a:p>
            <a:pPr lvl="1"/>
            <a:r>
              <a:rPr lang="de-DE" dirty="0" err="1"/>
              <a:t>then</a:t>
            </a:r>
            <a:r>
              <a:rPr lang="de-DE" dirty="0"/>
              <a:t> ISP will route </a:t>
            </a:r>
            <a:r>
              <a:rPr lang="de-DE" dirty="0" err="1"/>
              <a:t>the</a:t>
            </a:r>
            <a:r>
              <a:rPr lang="de-DE" dirty="0"/>
              <a:t> packet</a:t>
            </a:r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r>
              <a:rPr lang="de-DE" dirty="0" err="1"/>
              <a:t>customer</a:t>
            </a:r>
            <a:r>
              <a:rPr lang="de-DE" dirty="0"/>
              <a:t> </a:t>
            </a:r>
            <a:r>
              <a:rPr lang="de-DE" dirty="0" err="1"/>
              <a:t>uses</a:t>
            </a:r>
            <a:r>
              <a:rPr lang="de-DE" dirty="0"/>
              <a:t> a </a:t>
            </a:r>
            <a:r>
              <a:rPr lang="de-DE" dirty="0" err="1"/>
              <a:t>wrong</a:t>
            </a:r>
            <a:r>
              <a:rPr lang="de-DE" dirty="0"/>
              <a:t> source IP </a:t>
            </a:r>
            <a:r>
              <a:rPr lang="de-DE" dirty="0" err="1"/>
              <a:t>address</a:t>
            </a:r>
            <a:endParaRPr lang="de-DE" dirty="0"/>
          </a:p>
          <a:p>
            <a:pPr lvl="1"/>
            <a:r>
              <a:rPr lang="de-DE" dirty="0" err="1"/>
              <a:t>packets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dropped</a:t>
            </a:r>
            <a:endParaRPr lang="de-DE" dirty="0"/>
          </a:p>
          <a:p>
            <a:pPr marL="457200" lvl="1" indent="0">
              <a:buNone/>
            </a:pPr>
            <a:endParaRPr lang="de-DE" dirty="0"/>
          </a:p>
          <a:p>
            <a:endParaRPr lang="de-DE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Wolke 3">
            <a:extLst>
              <a:ext uri="{FF2B5EF4-FFF2-40B4-BE49-F238E27FC236}">
                <a16:creationId xmlns:a16="http://schemas.microsoft.com/office/drawing/2014/main" id="{5177E8C3-375E-4E85-9F9C-0EA366FA50D5}"/>
              </a:ext>
            </a:extLst>
          </p:cNvPr>
          <p:cNvSpPr/>
          <p:nvPr/>
        </p:nvSpPr>
        <p:spPr>
          <a:xfrm>
            <a:off x="423193" y="3614824"/>
            <a:ext cx="2251994" cy="1398049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Internet</a:t>
            </a:r>
            <a:endParaRPr lang="en-US" sz="1600" dirty="0"/>
          </a:p>
        </p:txBody>
      </p:sp>
      <p:sp>
        <p:nvSpPr>
          <p:cNvPr id="5" name="Wolke 4">
            <a:extLst>
              <a:ext uri="{FF2B5EF4-FFF2-40B4-BE49-F238E27FC236}">
                <a16:creationId xmlns:a16="http://schemas.microsoft.com/office/drawing/2014/main" id="{A7547C46-5EC9-4025-809F-664B0E2F0A28}"/>
              </a:ext>
            </a:extLst>
          </p:cNvPr>
          <p:cNvSpPr/>
          <p:nvPr/>
        </p:nvSpPr>
        <p:spPr>
          <a:xfrm>
            <a:off x="3621881" y="3614824"/>
            <a:ext cx="2251994" cy="1398049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ISP 176.58.88.0/21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2C63ACA-6BD8-A0FE-DD4F-D6E46A1609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4709" y="3999479"/>
            <a:ext cx="2067213" cy="628738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DC008565-323F-E9C6-271E-88CE58F1FEFA}"/>
              </a:ext>
            </a:extLst>
          </p:cNvPr>
          <p:cNvSpPr txBox="1"/>
          <p:nvPr/>
        </p:nvSpPr>
        <p:spPr>
          <a:xfrm>
            <a:off x="8043620" y="4702585"/>
            <a:ext cx="1460657" cy="599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Customer-IP</a:t>
            </a:r>
            <a:br>
              <a:rPr lang="de-DE" dirty="0"/>
            </a:br>
            <a:r>
              <a:rPr lang="de-DE" dirty="0"/>
              <a:t>176.58.91.106</a:t>
            </a:r>
            <a:endParaRPr lang="en-US" dirty="0"/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FDD49BD7-FF83-6A2E-ADED-CA2259A69D4C}"/>
              </a:ext>
            </a:extLst>
          </p:cNvPr>
          <p:cNvCxnSpPr>
            <a:stCxn id="7" idx="1"/>
            <a:endCxn id="5" idx="0"/>
          </p:cNvCxnSpPr>
          <p:nvPr/>
        </p:nvCxnSpPr>
        <p:spPr>
          <a:xfrm flipH="1">
            <a:off x="5871998" y="4313848"/>
            <a:ext cx="1932711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" name="Ellipse 15">
            <a:extLst>
              <a:ext uri="{FF2B5EF4-FFF2-40B4-BE49-F238E27FC236}">
                <a16:creationId xmlns:a16="http://schemas.microsoft.com/office/drawing/2014/main" id="{C7EE4A21-945A-6200-9D0F-A66BD18779E6}"/>
              </a:ext>
            </a:extLst>
          </p:cNvPr>
          <p:cNvSpPr/>
          <p:nvPr/>
        </p:nvSpPr>
        <p:spPr>
          <a:xfrm>
            <a:off x="5584641" y="3909548"/>
            <a:ext cx="576591" cy="71867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3989E16E-DB73-EE8D-AF24-FA9C5D1FA87B}"/>
              </a:ext>
            </a:extLst>
          </p:cNvPr>
          <p:cNvCxnSpPr/>
          <p:nvPr/>
        </p:nvCxnSpPr>
        <p:spPr>
          <a:xfrm flipH="1">
            <a:off x="2673310" y="4313848"/>
            <a:ext cx="948571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414A526A-283D-14F7-B341-D4BD20766961}"/>
              </a:ext>
            </a:extLst>
          </p:cNvPr>
          <p:cNvSpPr txBox="1"/>
          <p:nvPr/>
        </p:nvSpPr>
        <p:spPr>
          <a:xfrm>
            <a:off x="6090536" y="3844065"/>
            <a:ext cx="1832675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 err="1"/>
              <a:t>src</a:t>
            </a:r>
            <a:r>
              <a:rPr lang="de-DE" dirty="0"/>
              <a:t>= 176.58.91.106</a:t>
            </a:r>
            <a:endParaRPr lang="en-US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FCEB443-95F2-1033-A59D-0D1DB6A15725}"/>
              </a:ext>
            </a:extLst>
          </p:cNvPr>
          <p:cNvSpPr txBox="1"/>
          <p:nvPr/>
        </p:nvSpPr>
        <p:spPr>
          <a:xfrm>
            <a:off x="6131720" y="4420727"/>
            <a:ext cx="1832675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 err="1"/>
              <a:t>src</a:t>
            </a:r>
            <a:r>
              <a:rPr lang="de-DE" dirty="0"/>
              <a:t>=8.8.8.8</a:t>
            </a:r>
            <a:endParaRPr lang="en-US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D717465-9C50-7439-9E67-473941EFF5ED}"/>
              </a:ext>
            </a:extLst>
          </p:cNvPr>
          <p:cNvSpPr txBox="1"/>
          <p:nvPr/>
        </p:nvSpPr>
        <p:spPr>
          <a:xfrm>
            <a:off x="5765220" y="4266300"/>
            <a:ext cx="9105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600" b="1" dirty="0">
                <a:solidFill>
                  <a:srgbClr val="FF0000"/>
                </a:solidFill>
              </a:rPr>
              <a:t>X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62ABB51-7F46-E032-E4DF-E075D3FB80A6}"/>
              </a:ext>
            </a:extLst>
          </p:cNvPr>
          <p:cNvSpPr txBox="1"/>
          <p:nvPr/>
        </p:nvSpPr>
        <p:spPr>
          <a:xfrm>
            <a:off x="5091628" y="5734394"/>
            <a:ext cx="3059941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Many of our providers perform BCP38 filtering</a:t>
            </a:r>
          </a:p>
        </p:txBody>
      </p:sp>
    </p:spTree>
    <p:extLst>
      <p:ext uri="{BB962C8B-B14F-4D97-AF65-F5344CB8AC3E}">
        <p14:creationId xmlns:p14="http://schemas.microsoft.com/office/powerpoint/2010/main" val="111483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9" grpId="0"/>
      <p:bldP spid="16" grpId="0" animBg="1"/>
      <p:bldP spid="10" grpId="0"/>
      <p:bldP spid="8" grpId="0"/>
      <p:bldP spid="12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D75F9C-5A07-7C00-E023-C786171C8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 „</a:t>
            </a:r>
            <a:r>
              <a:rPr lang="de-DE" dirty="0" err="1"/>
              <a:t>Local</a:t>
            </a:r>
            <a:r>
              <a:rPr lang="de-DE" dirty="0"/>
              <a:t> Node“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40E98D-A325-1127-F37A-8D41E1635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Let‘s</a:t>
            </a:r>
            <a:r>
              <a:rPr lang="de-DE" dirty="0"/>
              <a:t> </a:t>
            </a:r>
            <a:r>
              <a:rPr lang="de-DE" dirty="0" err="1"/>
              <a:t>describe</a:t>
            </a:r>
            <a:r>
              <a:rPr lang="de-DE" dirty="0"/>
              <a:t> </a:t>
            </a:r>
            <a:r>
              <a:rPr lang="de-DE" dirty="0" err="1"/>
              <a:t>terminology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989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"Transit"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talk</a:t>
            </a:r>
            <a:r>
              <a:rPr lang="de-AT" dirty="0"/>
              <a:t> </a:t>
            </a:r>
            <a:r>
              <a:rPr lang="de-AT" dirty="0" err="1"/>
              <a:t>with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"</a:t>
            </a:r>
            <a:r>
              <a:rPr lang="de-AT" dirty="0" err="1"/>
              <a:t>whole</a:t>
            </a:r>
            <a:r>
              <a:rPr lang="de-AT" dirty="0"/>
              <a:t>" Internet, </a:t>
            </a:r>
            <a:r>
              <a:rPr lang="de-AT" dirty="0" err="1"/>
              <a:t>we</a:t>
            </a:r>
            <a:r>
              <a:rPr lang="de-AT" dirty="0"/>
              <a:t> </a:t>
            </a:r>
            <a:r>
              <a:rPr lang="de-AT" dirty="0" err="1"/>
              <a:t>need</a:t>
            </a:r>
            <a:r>
              <a:rPr lang="de-AT" dirty="0"/>
              <a:t> a </a:t>
            </a:r>
            <a:r>
              <a:rPr lang="de-AT" dirty="0" err="1"/>
              <a:t>provider</a:t>
            </a:r>
            <a:r>
              <a:rPr lang="de-AT" dirty="0"/>
              <a:t> </a:t>
            </a:r>
            <a:r>
              <a:rPr lang="de-AT" dirty="0" err="1"/>
              <a:t>that</a:t>
            </a:r>
            <a:r>
              <a:rPr lang="de-AT" dirty="0"/>
              <a:t> </a:t>
            </a:r>
            <a:r>
              <a:rPr lang="de-AT" dirty="0" err="1"/>
              <a:t>forwards</a:t>
            </a:r>
            <a:r>
              <a:rPr lang="de-AT" dirty="0"/>
              <a:t> (</a:t>
            </a:r>
            <a:r>
              <a:rPr lang="de-AT" dirty="0" err="1"/>
              <a:t>transit</a:t>
            </a:r>
            <a:r>
              <a:rPr lang="de-AT" dirty="0"/>
              <a:t>) </a:t>
            </a:r>
            <a:r>
              <a:rPr lang="de-AT" dirty="0" err="1"/>
              <a:t>our</a:t>
            </a:r>
            <a:r>
              <a:rPr lang="de-AT" dirty="0"/>
              <a:t> </a:t>
            </a:r>
            <a:r>
              <a:rPr lang="de-AT" dirty="0" err="1"/>
              <a:t>packets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destintations</a:t>
            </a:r>
            <a:endParaRPr lang="de-AT" dirty="0"/>
          </a:p>
          <a:p>
            <a:r>
              <a:rPr lang="de-AT" dirty="0"/>
              <a:t>This </a:t>
            </a:r>
            <a:r>
              <a:rPr lang="de-AT" dirty="0" err="1"/>
              <a:t>provider</a:t>
            </a:r>
            <a:r>
              <a:rPr lang="de-AT" dirty="0"/>
              <a:t> </a:t>
            </a:r>
            <a:r>
              <a:rPr lang="de-AT" dirty="0" err="1"/>
              <a:t>is</a:t>
            </a:r>
            <a:r>
              <a:rPr lang="de-AT" dirty="0"/>
              <a:t> </a:t>
            </a:r>
            <a:r>
              <a:rPr lang="de-AT" dirty="0" err="1"/>
              <a:t>called</a:t>
            </a:r>
            <a:r>
              <a:rPr lang="de-AT" dirty="0"/>
              <a:t> "</a:t>
            </a:r>
            <a:r>
              <a:rPr lang="de-AT" dirty="0" err="1"/>
              <a:t>transit</a:t>
            </a:r>
            <a:r>
              <a:rPr lang="de-AT" dirty="0"/>
              <a:t> </a:t>
            </a:r>
            <a:r>
              <a:rPr lang="de-AT" dirty="0" err="1"/>
              <a:t>provider</a:t>
            </a:r>
            <a:r>
              <a:rPr lang="de-AT" dirty="0"/>
              <a:t>" (</a:t>
            </a:r>
            <a:r>
              <a:rPr lang="de-AT" dirty="0" err="1"/>
              <a:t>or</a:t>
            </a:r>
            <a:r>
              <a:rPr lang="de-AT" dirty="0"/>
              <a:t> "</a:t>
            </a:r>
            <a:r>
              <a:rPr lang="de-AT" dirty="0" err="1"/>
              <a:t>upstream</a:t>
            </a:r>
            <a:r>
              <a:rPr lang="de-AT" dirty="0"/>
              <a:t> </a:t>
            </a:r>
            <a:r>
              <a:rPr lang="de-AT" dirty="0" err="1"/>
              <a:t>provider</a:t>
            </a:r>
            <a:r>
              <a:rPr lang="de-AT" dirty="0"/>
              <a:t>")</a:t>
            </a:r>
          </a:p>
          <a:p>
            <a:r>
              <a:rPr lang="de-AT" dirty="0" err="1"/>
              <a:t>We</a:t>
            </a:r>
            <a:r>
              <a:rPr lang="de-AT" dirty="0"/>
              <a:t> </a:t>
            </a:r>
            <a:r>
              <a:rPr lang="de-AT" dirty="0" err="1"/>
              <a:t>have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pay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transit</a:t>
            </a:r>
            <a:r>
              <a:rPr lang="de-AT" dirty="0"/>
              <a:t> </a:t>
            </a:r>
            <a:r>
              <a:rPr lang="de-AT" dirty="0" err="1"/>
              <a:t>provider</a:t>
            </a:r>
            <a:endParaRPr lang="de-AT" dirty="0"/>
          </a:p>
        </p:txBody>
      </p:sp>
      <p:sp>
        <p:nvSpPr>
          <p:cNvPr id="8" name="Wolke 7">
            <a:extLst>
              <a:ext uri="{FF2B5EF4-FFF2-40B4-BE49-F238E27FC236}">
                <a16:creationId xmlns:a16="http://schemas.microsoft.com/office/drawing/2014/main" id="{E48BC8EA-E80E-A39B-01B3-B93CC5A57ECD}"/>
              </a:ext>
            </a:extLst>
          </p:cNvPr>
          <p:cNvSpPr/>
          <p:nvPr/>
        </p:nvSpPr>
        <p:spPr>
          <a:xfrm>
            <a:off x="423193" y="4423046"/>
            <a:ext cx="2251994" cy="1398049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Internet</a:t>
            </a:r>
            <a:endParaRPr lang="en-US" dirty="0"/>
          </a:p>
        </p:txBody>
      </p:sp>
      <p:sp>
        <p:nvSpPr>
          <p:cNvPr id="9" name="Wolke 8">
            <a:extLst>
              <a:ext uri="{FF2B5EF4-FFF2-40B4-BE49-F238E27FC236}">
                <a16:creationId xmlns:a16="http://schemas.microsoft.com/office/drawing/2014/main" id="{8E371F08-061C-5943-CDCC-FF4FD95C2506}"/>
              </a:ext>
            </a:extLst>
          </p:cNvPr>
          <p:cNvSpPr/>
          <p:nvPr/>
        </p:nvSpPr>
        <p:spPr>
          <a:xfrm>
            <a:off x="3303042" y="4423046"/>
            <a:ext cx="2570833" cy="1398049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Transit Provider</a:t>
            </a:r>
            <a:br>
              <a:rPr lang="de-AT" sz="1800" dirty="0"/>
            </a:br>
            <a:r>
              <a:rPr lang="de-AT" sz="1800" dirty="0"/>
              <a:t>e.g. </a:t>
            </a:r>
            <a:r>
              <a:rPr lang="de-AT" sz="1800" dirty="0" err="1"/>
              <a:t>Netactuate</a:t>
            </a:r>
            <a:endParaRPr lang="de-AT" sz="1800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536CA68-18F7-E3BA-D695-FCA1BABAE6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7804709" y="4807701"/>
            <a:ext cx="1832675" cy="628738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47127A0F-54EC-F71C-2F82-B53D7DE6CAD7}"/>
              </a:ext>
            </a:extLst>
          </p:cNvPr>
          <p:cNvSpPr txBox="1"/>
          <p:nvPr/>
        </p:nvSpPr>
        <p:spPr>
          <a:xfrm>
            <a:off x="8172352" y="5510807"/>
            <a:ext cx="1331925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</a:t>
            </a:r>
            <a:endParaRPr lang="en-US" dirty="0"/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E08041BC-4787-32AB-69A8-B5FE933156B7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5871733" y="5122070"/>
            <a:ext cx="1932976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E3610B47-DA0A-70C7-99AB-1C612470C43D}"/>
              </a:ext>
            </a:extLst>
          </p:cNvPr>
          <p:cNvCxnSpPr>
            <a:cxnSpLocks/>
            <a:stCxn id="9" idx="2"/>
            <a:endCxn id="8" idx="0"/>
          </p:cNvCxnSpPr>
          <p:nvPr/>
        </p:nvCxnSpPr>
        <p:spPr>
          <a:xfrm flipH="1">
            <a:off x="2673310" y="5122071"/>
            <a:ext cx="63770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710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"</a:t>
            </a:r>
            <a:r>
              <a:rPr lang="de-DE" dirty="0"/>
              <a:t>Peering</a:t>
            </a:r>
            <a:r>
              <a:rPr lang="de-AT" dirty="0"/>
              <a:t>"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Connectivity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some</a:t>
            </a:r>
            <a:r>
              <a:rPr lang="de-AT" dirty="0"/>
              <a:t> </a:t>
            </a:r>
            <a:r>
              <a:rPr lang="de-AT" dirty="0" err="1"/>
              <a:t>other</a:t>
            </a:r>
            <a:r>
              <a:rPr lang="de-AT" dirty="0"/>
              <a:t> </a:t>
            </a:r>
            <a:r>
              <a:rPr lang="de-AT" dirty="0" err="1"/>
              <a:t>networks</a:t>
            </a:r>
            <a:r>
              <a:rPr lang="de-AT" dirty="0"/>
              <a:t> (</a:t>
            </a:r>
            <a:r>
              <a:rPr lang="de-AT" dirty="0" err="1"/>
              <a:t>only</a:t>
            </a:r>
            <a:r>
              <a:rPr lang="de-AT" dirty="0"/>
              <a:t> </a:t>
            </a:r>
            <a:r>
              <a:rPr lang="de-AT" dirty="0" err="1"/>
              <a:t>that</a:t>
            </a:r>
            <a:r>
              <a:rPr lang="de-AT" dirty="0"/>
              <a:t> </a:t>
            </a:r>
            <a:r>
              <a:rPr lang="de-AT" dirty="0" err="1"/>
              <a:t>networks</a:t>
            </a:r>
            <a:r>
              <a:rPr lang="de-AT" dirty="0"/>
              <a:t>)</a:t>
            </a:r>
          </a:p>
          <a:p>
            <a:r>
              <a:rPr lang="de-AT" dirty="0" err="1"/>
              <a:t>No</a:t>
            </a:r>
            <a:r>
              <a:rPr lang="de-AT" dirty="0"/>
              <a:t> </a:t>
            </a:r>
            <a:r>
              <a:rPr lang="de-AT" dirty="0" err="1"/>
              <a:t>connectivity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remaining</a:t>
            </a:r>
            <a:r>
              <a:rPr lang="de-AT" dirty="0"/>
              <a:t> Internet</a:t>
            </a:r>
          </a:p>
          <a:p>
            <a:r>
              <a:rPr lang="de-AT" dirty="0" err="1"/>
              <a:t>Usually</a:t>
            </a:r>
            <a:r>
              <a:rPr lang="de-AT" dirty="0"/>
              <a:t> </a:t>
            </a:r>
            <a:r>
              <a:rPr lang="de-AT" dirty="0" err="1"/>
              <a:t>free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costs</a:t>
            </a:r>
            <a:r>
              <a:rPr lang="de-AT" dirty="0"/>
              <a:t> (</a:t>
            </a:r>
            <a:r>
              <a:rPr lang="de-AT" dirty="0" err="1"/>
              <a:t>except</a:t>
            </a:r>
            <a:r>
              <a:rPr lang="de-AT" dirty="0"/>
              <a:t> switch </a:t>
            </a:r>
            <a:r>
              <a:rPr lang="de-AT" dirty="0" err="1"/>
              <a:t>port</a:t>
            </a:r>
            <a:r>
              <a:rPr lang="de-AT" dirty="0"/>
              <a:t> </a:t>
            </a:r>
            <a:r>
              <a:rPr lang="de-AT" dirty="0" err="1"/>
              <a:t>costs</a:t>
            </a:r>
            <a:r>
              <a:rPr lang="de-AT" dirty="0"/>
              <a:t> at </a:t>
            </a:r>
            <a:r>
              <a:rPr lang="de-AT" dirty="0" err="1"/>
              <a:t>the</a:t>
            </a:r>
            <a:r>
              <a:rPr lang="de-AT" dirty="0"/>
              <a:t> IX)</a:t>
            </a:r>
          </a:p>
        </p:txBody>
      </p:sp>
      <p:sp>
        <p:nvSpPr>
          <p:cNvPr id="9" name="Wolke 8"/>
          <p:cNvSpPr/>
          <p:nvPr/>
        </p:nvSpPr>
        <p:spPr>
          <a:xfrm>
            <a:off x="7136513" y="447978"/>
            <a:ext cx="2338755" cy="888533"/>
          </a:xfrm>
          <a:prstGeom prst="cloud">
            <a:avLst/>
          </a:prstGeom>
          <a:solidFill>
            <a:schemeClr val="tx1">
              <a:lumMod val="40000"/>
              <a:lumOff val="60000"/>
            </a:schemeClr>
          </a:solidFill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100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2E2D0EBB-66FD-90B9-8C04-03073C9952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7804709" y="5295895"/>
            <a:ext cx="1832675" cy="628738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2D5D30AA-6DE5-5791-2143-F6A5CEE61706}"/>
              </a:ext>
            </a:extLst>
          </p:cNvPr>
          <p:cNvSpPr txBox="1"/>
          <p:nvPr/>
        </p:nvSpPr>
        <p:spPr>
          <a:xfrm>
            <a:off x="8172352" y="5999001"/>
            <a:ext cx="1331925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</a:t>
            </a:r>
            <a:endParaRPr lang="en-US" dirty="0"/>
          </a:p>
        </p:txBody>
      </p:sp>
      <p:sp>
        <p:nvSpPr>
          <p:cNvPr id="19" name="Wolke 18">
            <a:extLst>
              <a:ext uri="{FF2B5EF4-FFF2-40B4-BE49-F238E27FC236}">
                <a16:creationId xmlns:a16="http://schemas.microsoft.com/office/drawing/2014/main" id="{6EAF9FEA-DEAA-B0A8-1CA9-362EFD6A8FA3}"/>
              </a:ext>
            </a:extLst>
          </p:cNvPr>
          <p:cNvSpPr/>
          <p:nvPr/>
        </p:nvSpPr>
        <p:spPr>
          <a:xfrm>
            <a:off x="3303042" y="4051183"/>
            <a:ext cx="2570833" cy="1072480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Peers</a:t>
            </a:r>
            <a:br>
              <a:rPr lang="de-AT" sz="1800" dirty="0"/>
            </a:br>
            <a:r>
              <a:rPr lang="de-AT" sz="1800" dirty="0"/>
              <a:t>e.g. LINX, </a:t>
            </a:r>
            <a:r>
              <a:rPr lang="de-AT" sz="1800" dirty="0" err="1"/>
              <a:t>SwissIX</a:t>
            </a:r>
            <a:r>
              <a:rPr lang="de-AT" sz="1800" dirty="0"/>
              <a:t>, </a:t>
            </a:r>
            <a:r>
              <a:rPr lang="de-AT" sz="1800" dirty="0" err="1"/>
              <a:t>GigaPIX</a:t>
            </a:r>
            <a:endParaRPr lang="de-AT" sz="1800" dirty="0"/>
          </a:p>
        </p:txBody>
      </p: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E2196603-5C86-E3B2-4A4A-7EB81AB74F9F}"/>
              </a:ext>
            </a:extLst>
          </p:cNvPr>
          <p:cNvCxnSpPr>
            <a:cxnSpLocks/>
            <a:stCxn id="12" idx="1"/>
            <a:endCxn id="19" idx="0"/>
          </p:cNvCxnSpPr>
          <p:nvPr/>
        </p:nvCxnSpPr>
        <p:spPr>
          <a:xfrm flipH="1" flipV="1">
            <a:off x="5871733" y="4587423"/>
            <a:ext cx="1932976" cy="102284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27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088220C3-6429-C73E-08F0-0393214539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3786236" y="4579951"/>
            <a:ext cx="1832675" cy="628738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4904F82D-A9CE-42AC-7335-44AC979A9DAA}"/>
              </a:ext>
            </a:extLst>
          </p:cNvPr>
          <p:cNvSpPr txBox="1"/>
          <p:nvPr/>
        </p:nvSpPr>
        <p:spPr>
          <a:xfrm>
            <a:off x="4153879" y="5283057"/>
            <a:ext cx="1331925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</a:t>
            </a:r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F5E21A1-1CEB-9523-9997-633086AA4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Anycast</a:t>
            </a:r>
            <a:r>
              <a:rPr lang="de-DE" dirty="0"/>
              <a:t> DNS Server </a:t>
            </a:r>
            <a:r>
              <a:rPr lang="de-DE" dirty="0" err="1"/>
              <a:t>Addressing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D56B2D-E471-37DB-714C-DF132BE19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Every </a:t>
            </a:r>
            <a:r>
              <a:rPr lang="de-DE" dirty="0" err="1"/>
              <a:t>server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2 </a:t>
            </a:r>
            <a:r>
              <a:rPr lang="de-DE" dirty="0" err="1"/>
              <a:t>categories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IP </a:t>
            </a:r>
            <a:r>
              <a:rPr lang="de-DE" dirty="0" err="1"/>
              <a:t>addresses</a:t>
            </a:r>
            <a:endParaRPr lang="de-DE" dirty="0"/>
          </a:p>
          <a:p>
            <a:pPr lvl="1"/>
            <a:r>
              <a:rPr lang="de-DE" dirty="0"/>
              <a:t>A </a:t>
            </a:r>
            <a:r>
              <a:rPr lang="de-DE" dirty="0" err="1"/>
              <a:t>Unicast</a:t>
            </a:r>
            <a:r>
              <a:rPr lang="de-DE" dirty="0"/>
              <a:t> (</a:t>
            </a:r>
            <a:r>
              <a:rPr lang="de-DE" dirty="0" err="1"/>
              <a:t>globally</a:t>
            </a:r>
            <a:r>
              <a:rPr lang="de-DE" dirty="0"/>
              <a:t> </a:t>
            </a:r>
            <a:r>
              <a:rPr lang="de-DE" dirty="0" err="1"/>
              <a:t>unique</a:t>
            </a:r>
            <a:r>
              <a:rPr lang="de-DE" dirty="0"/>
              <a:t>) IP </a:t>
            </a:r>
            <a:r>
              <a:rPr lang="de-DE" dirty="0" err="1"/>
              <a:t>address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server</a:t>
            </a:r>
            <a:r>
              <a:rPr lang="de-DE" dirty="0"/>
              <a:t> </a:t>
            </a:r>
            <a:r>
              <a:rPr lang="de-DE" dirty="0" err="1"/>
              <a:t>management</a:t>
            </a:r>
            <a:endParaRPr lang="de-DE" dirty="0"/>
          </a:p>
          <a:p>
            <a:pPr lvl="1"/>
            <a:r>
              <a:rPr lang="de-DE" dirty="0"/>
              <a:t>The </a:t>
            </a:r>
            <a:r>
              <a:rPr lang="de-DE" dirty="0" err="1"/>
              <a:t>Anycast</a:t>
            </a:r>
            <a:r>
              <a:rPr lang="de-DE" dirty="0"/>
              <a:t> IP </a:t>
            </a:r>
            <a:r>
              <a:rPr lang="de-DE" dirty="0" err="1"/>
              <a:t>addresses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DNS </a:t>
            </a:r>
            <a:r>
              <a:rPr lang="de-DE" dirty="0" err="1"/>
              <a:t>service</a:t>
            </a:r>
            <a:endParaRPr lang="en-US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7D783A2B-72F8-E28D-2464-259C28640348}"/>
              </a:ext>
            </a:extLst>
          </p:cNvPr>
          <p:cNvSpPr/>
          <p:nvPr/>
        </p:nvSpPr>
        <p:spPr>
          <a:xfrm>
            <a:off x="3823855" y="4859167"/>
            <a:ext cx="181368" cy="1813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8084230-6338-AD94-8052-818999E34698}"/>
              </a:ext>
            </a:extLst>
          </p:cNvPr>
          <p:cNvSpPr/>
          <p:nvPr/>
        </p:nvSpPr>
        <p:spPr>
          <a:xfrm>
            <a:off x="5425944" y="4859167"/>
            <a:ext cx="181368" cy="181368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9E33335-D3CB-0253-F92D-9715C791E997}"/>
              </a:ext>
            </a:extLst>
          </p:cNvPr>
          <p:cNvSpPr/>
          <p:nvPr/>
        </p:nvSpPr>
        <p:spPr>
          <a:xfrm>
            <a:off x="506321" y="4375518"/>
            <a:ext cx="1896813" cy="324952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My Notebook</a:t>
            </a:r>
            <a:endParaRPr lang="en-US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AF803DB-A1F4-E365-C23D-835018E04B15}"/>
              </a:ext>
            </a:extLst>
          </p:cNvPr>
          <p:cNvSpPr/>
          <p:nvPr/>
        </p:nvSpPr>
        <p:spPr>
          <a:xfrm>
            <a:off x="506321" y="4787375"/>
            <a:ext cx="1896813" cy="324952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Hidden Master DNS</a:t>
            </a:r>
            <a:endParaRPr lang="en-US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F26D2FF-EBB4-9041-A6CF-84CE3728F7F4}"/>
              </a:ext>
            </a:extLst>
          </p:cNvPr>
          <p:cNvSpPr/>
          <p:nvPr/>
        </p:nvSpPr>
        <p:spPr>
          <a:xfrm>
            <a:off x="506321" y="5199232"/>
            <a:ext cx="1896813" cy="324952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Monitoring System</a:t>
            </a:r>
            <a:endParaRPr lang="en-US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81A790B-EBAB-F654-2101-B2D666044C0D}"/>
              </a:ext>
            </a:extLst>
          </p:cNvPr>
          <p:cNvSpPr/>
          <p:nvPr/>
        </p:nvSpPr>
        <p:spPr>
          <a:xfrm>
            <a:off x="506321" y="5611089"/>
            <a:ext cx="1896813" cy="324952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Statistics</a:t>
            </a:r>
            <a:endParaRPr lang="en-US" dirty="0"/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B6E6FA5A-79B1-E866-1879-E98873661ECB}"/>
              </a:ext>
            </a:extLst>
          </p:cNvPr>
          <p:cNvCxnSpPr>
            <a:cxnSpLocks/>
            <a:stCxn id="8" idx="3"/>
            <a:endCxn id="5" idx="1"/>
          </p:cNvCxnSpPr>
          <p:nvPr/>
        </p:nvCxnSpPr>
        <p:spPr>
          <a:xfrm>
            <a:off x="2403134" y="4537994"/>
            <a:ext cx="1447282" cy="347734"/>
          </a:xfrm>
          <a:prstGeom prst="straightConnector1">
            <a:avLst/>
          </a:prstGeom>
          <a:ln w="28575">
            <a:solidFill>
              <a:srgbClr val="0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>
            <a:extLst>
              <a:ext uri="{FF2B5EF4-FFF2-40B4-BE49-F238E27FC236}">
                <a16:creationId xmlns:a16="http://schemas.microsoft.com/office/drawing/2014/main" id="{1542FAA4-7660-F955-AFD9-AD1FA0DC6C47}"/>
              </a:ext>
            </a:extLst>
          </p:cNvPr>
          <p:cNvSpPr txBox="1"/>
          <p:nvPr/>
        </p:nvSpPr>
        <p:spPr>
          <a:xfrm>
            <a:off x="2467257" y="4300971"/>
            <a:ext cx="508210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SSH</a:t>
            </a:r>
            <a:endParaRPr lang="en-US" dirty="0"/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47B3DAD6-0422-5995-DFCB-52FC3E742137}"/>
              </a:ext>
            </a:extLst>
          </p:cNvPr>
          <p:cNvCxnSpPr>
            <a:cxnSpLocks/>
            <a:stCxn id="9" idx="3"/>
            <a:endCxn id="5" idx="2"/>
          </p:cNvCxnSpPr>
          <p:nvPr/>
        </p:nvCxnSpPr>
        <p:spPr>
          <a:xfrm>
            <a:off x="2403134" y="4949851"/>
            <a:ext cx="1420721" cy="0"/>
          </a:xfrm>
          <a:prstGeom prst="straightConnector1">
            <a:avLst/>
          </a:prstGeom>
          <a:ln w="28575">
            <a:solidFill>
              <a:srgbClr val="0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29128DCE-865E-F141-7CC1-26667AC50382}"/>
              </a:ext>
            </a:extLst>
          </p:cNvPr>
          <p:cNvCxnSpPr>
            <a:cxnSpLocks/>
            <a:stCxn id="10" idx="3"/>
            <a:endCxn id="5" idx="2"/>
          </p:cNvCxnSpPr>
          <p:nvPr/>
        </p:nvCxnSpPr>
        <p:spPr>
          <a:xfrm flipV="1">
            <a:off x="2403134" y="4949851"/>
            <a:ext cx="1420721" cy="411857"/>
          </a:xfrm>
          <a:prstGeom prst="straightConnector1">
            <a:avLst/>
          </a:prstGeom>
          <a:ln w="28575">
            <a:solidFill>
              <a:srgbClr val="0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175D28DD-7897-E1AC-B2BA-519DB52E4B9D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2403134" y="5040535"/>
            <a:ext cx="1447282" cy="733030"/>
          </a:xfrm>
          <a:prstGeom prst="straightConnector1">
            <a:avLst/>
          </a:prstGeom>
          <a:ln w="28575">
            <a:solidFill>
              <a:srgbClr val="0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>
            <a:extLst>
              <a:ext uri="{FF2B5EF4-FFF2-40B4-BE49-F238E27FC236}">
                <a16:creationId xmlns:a16="http://schemas.microsoft.com/office/drawing/2014/main" id="{1B62E6FE-DAE6-6FCC-8405-27CE8649BE52}"/>
              </a:ext>
            </a:extLst>
          </p:cNvPr>
          <p:cNvSpPr txBox="1"/>
          <p:nvPr/>
        </p:nvSpPr>
        <p:spPr>
          <a:xfrm>
            <a:off x="2395688" y="4653351"/>
            <a:ext cx="831161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AXFR</a:t>
            </a:r>
            <a:endParaRPr lang="en-US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90407878-466B-0F15-D5C7-9F6640284B30}"/>
              </a:ext>
            </a:extLst>
          </p:cNvPr>
          <p:cNvSpPr/>
          <p:nvPr/>
        </p:nvSpPr>
        <p:spPr>
          <a:xfrm>
            <a:off x="7730837" y="4245506"/>
            <a:ext cx="1896813" cy="324952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DNS Clients</a:t>
            </a:r>
            <a:endParaRPr lang="en-US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E1A9EC5-E27B-8C17-990A-55897248C9EC}"/>
              </a:ext>
            </a:extLst>
          </p:cNvPr>
          <p:cNvSpPr/>
          <p:nvPr/>
        </p:nvSpPr>
        <p:spPr>
          <a:xfrm>
            <a:off x="7730837" y="5244574"/>
            <a:ext cx="1896813" cy="324952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DNS Clients</a:t>
            </a:r>
            <a:endParaRPr lang="en-US" dirty="0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9C0889F9-9A41-118B-D5C3-C168EFE06F16}"/>
              </a:ext>
            </a:extLst>
          </p:cNvPr>
          <p:cNvSpPr txBox="1"/>
          <p:nvPr/>
        </p:nvSpPr>
        <p:spPr>
          <a:xfrm rot="5400000">
            <a:off x="8410024" y="4939427"/>
            <a:ext cx="674464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…</a:t>
            </a:r>
            <a:endParaRPr lang="en-US" dirty="0"/>
          </a:p>
        </p:txBody>
      </p: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E416C434-04A6-D598-B1A3-095F987B81FA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5516628" y="4282889"/>
            <a:ext cx="2214209" cy="576278"/>
          </a:xfrm>
          <a:prstGeom prst="straightConnector1">
            <a:avLst/>
          </a:prstGeom>
          <a:ln w="28575">
            <a:solidFill>
              <a:srgbClr val="0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>
            <a:extLst>
              <a:ext uri="{FF2B5EF4-FFF2-40B4-BE49-F238E27FC236}">
                <a16:creationId xmlns:a16="http://schemas.microsoft.com/office/drawing/2014/main" id="{C6205BE0-8D0A-49E7-5FB0-EF7032DB7D1D}"/>
              </a:ext>
            </a:extLst>
          </p:cNvPr>
          <p:cNvCxnSpPr>
            <a:cxnSpLocks/>
            <a:stCxn id="6" idx="6"/>
          </p:cNvCxnSpPr>
          <p:nvPr/>
        </p:nvCxnSpPr>
        <p:spPr>
          <a:xfrm flipV="1">
            <a:off x="5607312" y="4435289"/>
            <a:ext cx="2114886" cy="514562"/>
          </a:xfrm>
          <a:prstGeom prst="straightConnector1">
            <a:avLst/>
          </a:prstGeom>
          <a:ln w="28575">
            <a:solidFill>
              <a:srgbClr val="0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2AB36A18-1768-1152-95C1-8C96321F1425}"/>
              </a:ext>
            </a:extLst>
          </p:cNvPr>
          <p:cNvCxnSpPr>
            <a:cxnSpLocks/>
          </p:cNvCxnSpPr>
          <p:nvPr/>
        </p:nvCxnSpPr>
        <p:spPr>
          <a:xfrm flipH="1" flipV="1">
            <a:off x="4005223" y="5040535"/>
            <a:ext cx="216169" cy="960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C2124786-1FEA-A297-F600-EA4CAE65B9B1}"/>
              </a:ext>
            </a:extLst>
          </p:cNvPr>
          <p:cNvCxnSpPr>
            <a:cxnSpLocks/>
          </p:cNvCxnSpPr>
          <p:nvPr/>
        </p:nvCxnSpPr>
        <p:spPr>
          <a:xfrm flipV="1">
            <a:off x="5211821" y="5040535"/>
            <a:ext cx="214123" cy="7906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feld 46">
            <a:extLst>
              <a:ext uri="{FF2B5EF4-FFF2-40B4-BE49-F238E27FC236}">
                <a16:creationId xmlns:a16="http://schemas.microsoft.com/office/drawing/2014/main" id="{D08E179C-2526-F7EC-641C-62B32EA089E1}"/>
              </a:ext>
            </a:extLst>
          </p:cNvPr>
          <p:cNvSpPr txBox="1"/>
          <p:nvPr/>
        </p:nvSpPr>
        <p:spPr>
          <a:xfrm>
            <a:off x="4880031" y="5919086"/>
            <a:ext cx="1091826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 err="1"/>
              <a:t>Anycast</a:t>
            </a:r>
            <a:r>
              <a:rPr lang="de-DE" dirty="0"/>
              <a:t> IP</a:t>
            </a:r>
            <a:endParaRPr lang="en-US" dirty="0"/>
          </a:p>
        </p:txBody>
      </p:sp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AA24575B-7768-D084-20F3-F5EBDC5F6808}"/>
              </a:ext>
            </a:extLst>
          </p:cNvPr>
          <p:cNvCxnSpPr>
            <a:cxnSpLocks/>
          </p:cNvCxnSpPr>
          <p:nvPr/>
        </p:nvCxnSpPr>
        <p:spPr>
          <a:xfrm flipH="1" flipV="1">
            <a:off x="5516628" y="5075514"/>
            <a:ext cx="2221765" cy="426000"/>
          </a:xfrm>
          <a:prstGeom prst="straightConnector1">
            <a:avLst/>
          </a:prstGeom>
          <a:ln w="28575">
            <a:solidFill>
              <a:srgbClr val="0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>
            <a:extLst>
              <a:ext uri="{FF2B5EF4-FFF2-40B4-BE49-F238E27FC236}">
                <a16:creationId xmlns:a16="http://schemas.microsoft.com/office/drawing/2014/main" id="{1F306E0F-9F72-FA02-0BD7-950E73E08CC8}"/>
              </a:ext>
            </a:extLst>
          </p:cNvPr>
          <p:cNvCxnSpPr>
            <a:cxnSpLocks/>
            <a:stCxn id="6" idx="6"/>
          </p:cNvCxnSpPr>
          <p:nvPr/>
        </p:nvCxnSpPr>
        <p:spPr>
          <a:xfrm>
            <a:off x="5607312" y="4949851"/>
            <a:ext cx="2114886" cy="338663"/>
          </a:xfrm>
          <a:prstGeom prst="straightConnector1">
            <a:avLst/>
          </a:prstGeom>
          <a:ln w="28575">
            <a:solidFill>
              <a:srgbClr val="0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B76E7A38-D6FF-E4C2-F0AE-348F2F7414B2}"/>
              </a:ext>
            </a:extLst>
          </p:cNvPr>
          <p:cNvSpPr txBox="1"/>
          <p:nvPr/>
        </p:nvSpPr>
        <p:spPr>
          <a:xfrm>
            <a:off x="3476588" y="5939750"/>
            <a:ext cx="1091826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 err="1"/>
              <a:t>Unicast</a:t>
            </a:r>
            <a:r>
              <a:rPr lang="de-DE" dirty="0"/>
              <a:t> 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62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6" grpId="0"/>
      <p:bldP spid="26" grpId="0"/>
      <p:bldP spid="29" grpId="0" animBg="1"/>
      <p:bldP spid="30" grpId="0" animBg="1"/>
      <p:bldP spid="32" grpId="0"/>
      <p:bldP spid="47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RcodeZero „Global Node“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3099368"/>
          </a:xfrm>
        </p:spPr>
        <p:txBody>
          <a:bodyPr>
            <a:normAutofit/>
          </a:bodyPr>
          <a:lstStyle/>
          <a:p>
            <a:r>
              <a:rPr lang="de-AT" dirty="0"/>
              <a:t>Single network link </a:t>
            </a:r>
            <a:r>
              <a:rPr lang="de-AT" dirty="0" err="1"/>
              <a:t>for</a:t>
            </a:r>
            <a:r>
              <a:rPr lang="de-AT" dirty="0"/>
              <a:t>:</a:t>
            </a:r>
          </a:p>
          <a:p>
            <a:pPr lvl="1"/>
            <a:r>
              <a:rPr lang="de-AT" dirty="0"/>
              <a:t>Management </a:t>
            </a:r>
            <a:r>
              <a:rPr lang="de-AT" dirty="0" err="1"/>
              <a:t>traffic</a:t>
            </a:r>
            <a:endParaRPr lang="de-AT" dirty="0"/>
          </a:p>
          <a:p>
            <a:pPr lvl="1"/>
            <a:r>
              <a:rPr lang="de-AT" dirty="0" err="1"/>
              <a:t>Anycast</a:t>
            </a:r>
            <a:r>
              <a:rPr lang="de-AT" dirty="0"/>
              <a:t> DNS </a:t>
            </a:r>
            <a:r>
              <a:rPr lang="de-AT" dirty="0" err="1"/>
              <a:t>traffic</a:t>
            </a:r>
            <a:endParaRPr lang="de-AT" dirty="0"/>
          </a:p>
          <a:p>
            <a:r>
              <a:rPr lang="de-AT" dirty="0"/>
              <a:t>Transit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mgmt-traffic</a:t>
            </a:r>
            <a:r>
              <a:rPr lang="de-AT" dirty="0"/>
              <a:t> and </a:t>
            </a:r>
            <a:r>
              <a:rPr lang="de-AT" dirty="0" err="1"/>
              <a:t>anycast</a:t>
            </a:r>
            <a:r>
              <a:rPr lang="de-AT" dirty="0"/>
              <a:t> </a:t>
            </a:r>
            <a:r>
              <a:rPr lang="de-AT" dirty="0" err="1"/>
              <a:t>traffic</a:t>
            </a:r>
            <a:endParaRPr lang="de-AT" dirty="0"/>
          </a:p>
          <a:p>
            <a:pPr lvl="1"/>
            <a:r>
              <a:rPr lang="de-AT" dirty="0"/>
              <a:t>The </a:t>
            </a:r>
            <a:r>
              <a:rPr lang="de-AT" dirty="0" err="1"/>
              <a:t>provider</a:t>
            </a:r>
            <a:r>
              <a:rPr lang="de-AT" dirty="0"/>
              <a:t> </a:t>
            </a:r>
            <a:r>
              <a:rPr lang="de-AT" dirty="0" err="1"/>
              <a:t>knows</a:t>
            </a:r>
            <a:r>
              <a:rPr lang="de-AT" dirty="0"/>
              <a:t> </a:t>
            </a:r>
            <a:r>
              <a:rPr lang="de-AT" dirty="0" err="1"/>
              <a:t>our</a:t>
            </a:r>
            <a:r>
              <a:rPr lang="de-AT" dirty="0"/>
              <a:t> </a:t>
            </a:r>
            <a:r>
              <a:rPr lang="de-AT" dirty="0" err="1"/>
              <a:t>mgmt</a:t>
            </a:r>
            <a:r>
              <a:rPr lang="de-AT" dirty="0"/>
              <a:t> IP</a:t>
            </a:r>
          </a:p>
          <a:p>
            <a:pPr lvl="1"/>
            <a:r>
              <a:rPr lang="de-AT" dirty="0"/>
              <a:t>The </a:t>
            </a:r>
            <a:r>
              <a:rPr lang="de-AT" dirty="0" err="1"/>
              <a:t>provider</a:t>
            </a:r>
            <a:r>
              <a:rPr lang="de-AT" dirty="0"/>
              <a:t> </a:t>
            </a:r>
            <a:r>
              <a:rPr lang="de-AT" dirty="0" err="1"/>
              <a:t>learns</a:t>
            </a:r>
            <a:r>
              <a:rPr lang="de-AT" dirty="0"/>
              <a:t> </a:t>
            </a:r>
            <a:r>
              <a:rPr lang="de-AT" dirty="0" err="1"/>
              <a:t>our</a:t>
            </a:r>
            <a:r>
              <a:rPr lang="de-AT" dirty="0"/>
              <a:t> </a:t>
            </a:r>
            <a:r>
              <a:rPr lang="de-AT" dirty="0" err="1"/>
              <a:t>anycast</a:t>
            </a:r>
            <a:r>
              <a:rPr lang="de-AT" dirty="0"/>
              <a:t> IP </a:t>
            </a:r>
            <a:r>
              <a:rPr lang="de-AT" dirty="0" err="1"/>
              <a:t>addresses</a:t>
            </a:r>
            <a:r>
              <a:rPr lang="de-AT" dirty="0"/>
              <a:t> (BGP)</a:t>
            </a:r>
          </a:p>
          <a:p>
            <a:pPr lvl="1"/>
            <a:r>
              <a:rPr lang="de-AT" dirty="0" err="1"/>
              <a:t>Allows</a:t>
            </a:r>
            <a:r>
              <a:rPr lang="de-AT" dirty="0"/>
              <a:t> </a:t>
            </a:r>
            <a:r>
              <a:rPr lang="de-AT" dirty="0" err="1"/>
              <a:t>outgoing</a:t>
            </a:r>
            <a:r>
              <a:rPr lang="de-AT" dirty="0"/>
              <a:t> </a:t>
            </a:r>
            <a:r>
              <a:rPr lang="de-AT" dirty="0" err="1"/>
              <a:t>data</a:t>
            </a:r>
            <a:r>
              <a:rPr lang="de-AT" dirty="0"/>
              <a:t> </a:t>
            </a:r>
            <a:r>
              <a:rPr lang="de-AT" dirty="0" err="1"/>
              <a:t>with</a:t>
            </a:r>
            <a:r>
              <a:rPr lang="de-AT" dirty="0"/>
              <a:t> </a:t>
            </a:r>
            <a:r>
              <a:rPr lang="de-AT" dirty="0" err="1"/>
              <a:t>mgmt</a:t>
            </a:r>
            <a:r>
              <a:rPr lang="de-AT" dirty="0"/>
              <a:t> and </a:t>
            </a:r>
            <a:r>
              <a:rPr lang="de-AT" dirty="0" err="1"/>
              <a:t>anycast</a:t>
            </a:r>
            <a:r>
              <a:rPr lang="de-AT" dirty="0"/>
              <a:t> IP </a:t>
            </a:r>
            <a:r>
              <a:rPr lang="de-AT" dirty="0" err="1"/>
              <a:t>as</a:t>
            </a:r>
            <a:r>
              <a:rPr lang="de-AT" dirty="0"/>
              <a:t> source</a:t>
            </a:r>
          </a:p>
        </p:txBody>
      </p:sp>
      <p:sp>
        <p:nvSpPr>
          <p:cNvPr id="21" name="Wolke 20">
            <a:extLst>
              <a:ext uri="{FF2B5EF4-FFF2-40B4-BE49-F238E27FC236}">
                <a16:creationId xmlns:a16="http://schemas.microsoft.com/office/drawing/2014/main" id="{96296E83-AAB9-B284-2B50-2EEA47905871}"/>
              </a:ext>
            </a:extLst>
          </p:cNvPr>
          <p:cNvSpPr/>
          <p:nvPr/>
        </p:nvSpPr>
        <p:spPr>
          <a:xfrm>
            <a:off x="290086" y="5083242"/>
            <a:ext cx="2251994" cy="1081552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Internet, Peers and Tier 1</a:t>
            </a:r>
            <a:endParaRPr lang="en-US" dirty="0"/>
          </a:p>
        </p:txBody>
      </p:sp>
      <p:sp>
        <p:nvSpPr>
          <p:cNvPr id="22" name="Wolke 21">
            <a:extLst>
              <a:ext uri="{FF2B5EF4-FFF2-40B4-BE49-F238E27FC236}">
                <a16:creationId xmlns:a16="http://schemas.microsoft.com/office/drawing/2014/main" id="{5CB0A17F-1828-4720-1373-5A58A740E9A8}"/>
              </a:ext>
            </a:extLst>
          </p:cNvPr>
          <p:cNvSpPr/>
          <p:nvPr/>
        </p:nvSpPr>
        <p:spPr>
          <a:xfrm>
            <a:off x="3169935" y="5083242"/>
            <a:ext cx="2570833" cy="1081552"/>
          </a:xfrm>
          <a:prstGeom prst="cloud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Transit Provider</a:t>
            </a:r>
            <a:br>
              <a:rPr lang="de-AT" sz="1800" dirty="0"/>
            </a:br>
            <a:r>
              <a:rPr lang="de-AT" sz="1800" dirty="0"/>
              <a:t>e.g. </a:t>
            </a:r>
            <a:r>
              <a:rPr lang="de-AT" sz="1800" dirty="0" err="1"/>
              <a:t>Netactuate</a:t>
            </a:r>
            <a:endParaRPr lang="de-AT" sz="1800" dirty="0"/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C3FE3AA9-4128-DBE3-EADC-53819BE8C6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346"/>
          <a:stretch/>
        </p:blipFill>
        <p:spPr>
          <a:xfrm>
            <a:off x="7671602" y="5309648"/>
            <a:ext cx="1832675" cy="628738"/>
          </a:xfrm>
          <a:prstGeom prst="rect">
            <a:avLst/>
          </a:prstGeom>
        </p:spPr>
      </p:pic>
      <p:sp>
        <p:nvSpPr>
          <p:cNvPr id="24" name="Textfeld 23">
            <a:extLst>
              <a:ext uri="{FF2B5EF4-FFF2-40B4-BE49-F238E27FC236}">
                <a16:creationId xmlns:a16="http://schemas.microsoft.com/office/drawing/2014/main" id="{6C42561C-F84B-86E1-1C2B-A7209F64690E}"/>
              </a:ext>
            </a:extLst>
          </p:cNvPr>
          <p:cNvSpPr txBox="1"/>
          <p:nvPr/>
        </p:nvSpPr>
        <p:spPr>
          <a:xfrm>
            <a:off x="8039245" y="6012754"/>
            <a:ext cx="1331925" cy="34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RcodeZero</a:t>
            </a:r>
            <a:endParaRPr lang="en-US" dirty="0"/>
          </a:p>
        </p:txBody>
      </p: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955597C3-202F-F119-DAD3-50977A0F6252}"/>
              </a:ext>
            </a:extLst>
          </p:cNvPr>
          <p:cNvCxnSpPr>
            <a:cxnSpLocks/>
            <a:endCxn id="22" idx="0"/>
          </p:cNvCxnSpPr>
          <p:nvPr/>
        </p:nvCxnSpPr>
        <p:spPr>
          <a:xfrm flipH="1">
            <a:off x="5738626" y="5624017"/>
            <a:ext cx="1932976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D174583C-920E-28CD-8F4A-35423E301334}"/>
              </a:ext>
            </a:extLst>
          </p:cNvPr>
          <p:cNvSpPr/>
          <p:nvPr/>
        </p:nvSpPr>
        <p:spPr>
          <a:xfrm>
            <a:off x="5451534" y="5219717"/>
            <a:ext cx="576591" cy="71867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40433A9D-FCE6-1969-1296-5FA4E79E683A}"/>
              </a:ext>
            </a:extLst>
          </p:cNvPr>
          <p:cNvSpPr txBox="1"/>
          <p:nvPr/>
        </p:nvSpPr>
        <p:spPr>
          <a:xfrm>
            <a:off x="6069836" y="5087575"/>
            <a:ext cx="183267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dirty="0"/>
              <a:t>BGP </a:t>
            </a:r>
            <a:r>
              <a:rPr lang="de-AT" sz="1600" dirty="0" err="1"/>
              <a:t>Anycast</a:t>
            </a:r>
            <a:r>
              <a:rPr lang="de-AT" sz="1600" dirty="0"/>
              <a:t> </a:t>
            </a:r>
            <a:r>
              <a:rPr lang="de-AT" sz="1600" dirty="0" err="1"/>
              <a:t>Prefix</a:t>
            </a:r>
            <a:r>
              <a:rPr lang="de-AT" sz="1600" dirty="0"/>
              <a:t>: </a:t>
            </a:r>
            <a:r>
              <a:rPr lang="de-AT" sz="1600" dirty="0" err="1"/>
              <a:t>src</a:t>
            </a:r>
            <a:r>
              <a:rPr lang="de-AT" sz="1600" dirty="0"/>
              <a:t>=194.0.25.0/24</a:t>
            </a:r>
          </a:p>
          <a:p>
            <a:r>
              <a:rPr lang="en-US" sz="1600" dirty="0"/>
              <a:t>Unicast IP</a:t>
            </a:r>
          </a:p>
          <a:p>
            <a:r>
              <a:rPr lang="en-US" sz="1600" dirty="0" err="1"/>
              <a:t>src</a:t>
            </a:r>
            <a:r>
              <a:rPr lang="en-US" sz="1600" dirty="0"/>
              <a:t>=176.58.91.106</a:t>
            </a:r>
          </a:p>
        </p:txBody>
      </p: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28339232-0BE6-D520-896A-DC640084C929}"/>
              </a:ext>
            </a:extLst>
          </p:cNvPr>
          <p:cNvCxnSpPr>
            <a:cxnSpLocks/>
            <a:stCxn id="22" idx="2"/>
            <a:endCxn id="21" idx="0"/>
          </p:cNvCxnSpPr>
          <p:nvPr/>
        </p:nvCxnSpPr>
        <p:spPr>
          <a:xfrm flipH="1">
            <a:off x="2540203" y="5624018"/>
            <a:ext cx="63770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B9CCCBBF-47D4-502C-BFEA-2EAA7C6E2D7F}"/>
              </a:ext>
            </a:extLst>
          </p:cNvPr>
          <p:cNvSpPr/>
          <p:nvPr/>
        </p:nvSpPr>
        <p:spPr>
          <a:xfrm>
            <a:off x="7629891" y="5498948"/>
            <a:ext cx="181368" cy="1813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431EBF74-9EB6-191C-2B20-55526ABDF256}"/>
              </a:ext>
            </a:extLst>
          </p:cNvPr>
          <p:cNvSpPr/>
          <p:nvPr/>
        </p:nvSpPr>
        <p:spPr>
          <a:xfrm>
            <a:off x="7629891" y="5592405"/>
            <a:ext cx="181368" cy="181368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41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RcodeZero </a:t>
            </a:r>
            <a:r>
              <a:rPr lang="de-DE" dirty="0" err="1"/>
              <a:t>Local</a:t>
            </a:r>
            <a:r>
              <a:rPr lang="de-DE" dirty="0"/>
              <a:t> Node (IX </a:t>
            </a:r>
            <a:r>
              <a:rPr lang="de-DE" dirty="0" err="1"/>
              <a:t>nodes</a:t>
            </a:r>
            <a:r>
              <a:rPr lang="de-DE" dirty="0"/>
              <a:t>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The IX </a:t>
            </a:r>
            <a:r>
              <a:rPr lang="de-AT" dirty="0" err="1"/>
              <a:t>provides</a:t>
            </a:r>
            <a:r>
              <a:rPr lang="de-AT" dirty="0"/>
              <a:t> </a:t>
            </a:r>
            <a:r>
              <a:rPr lang="de-AT" dirty="0" err="1"/>
              <a:t>free</a:t>
            </a:r>
            <a:r>
              <a:rPr lang="de-AT" dirty="0"/>
              <a:t> </a:t>
            </a:r>
            <a:r>
              <a:rPr lang="de-AT" dirty="0" err="1"/>
              <a:t>colocation</a:t>
            </a:r>
            <a:r>
              <a:rPr lang="de-AT" dirty="0"/>
              <a:t> and IP </a:t>
            </a:r>
            <a:r>
              <a:rPr lang="de-AT" dirty="0" err="1"/>
              <a:t>connectivity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server</a:t>
            </a:r>
            <a:r>
              <a:rPr lang="de-AT" dirty="0"/>
              <a:t> </a:t>
            </a:r>
            <a:r>
              <a:rPr lang="de-AT" dirty="0" err="1"/>
              <a:t>management</a:t>
            </a:r>
            <a:endParaRPr lang="de-AT" dirty="0"/>
          </a:p>
          <a:p>
            <a:r>
              <a:rPr lang="de-AT" dirty="0" err="1"/>
              <a:t>Additionally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DNS </a:t>
            </a:r>
            <a:r>
              <a:rPr lang="de-AT" dirty="0" err="1"/>
              <a:t>server</a:t>
            </a:r>
            <a:r>
              <a:rPr lang="de-AT" dirty="0"/>
              <a:t> </a:t>
            </a:r>
            <a:r>
              <a:rPr lang="de-AT" dirty="0" err="1"/>
              <a:t>is</a:t>
            </a:r>
            <a:r>
              <a:rPr lang="de-AT" dirty="0"/>
              <a:t> </a:t>
            </a:r>
            <a:r>
              <a:rPr lang="de-AT" dirty="0" err="1"/>
              <a:t>directly</a:t>
            </a:r>
            <a:r>
              <a:rPr lang="de-AT" dirty="0"/>
              <a:t> </a:t>
            </a:r>
            <a:r>
              <a:rPr lang="de-AT" dirty="0" err="1"/>
              <a:t>connected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an Internet Exchange (</a:t>
            </a:r>
            <a:r>
              <a:rPr lang="de-AT" dirty="0" err="1"/>
              <a:t>peerings</a:t>
            </a:r>
            <a:r>
              <a:rPr lang="de-AT" dirty="0"/>
              <a:t>)</a:t>
            </a:r>
          </a:p>
          <a:p>
            <a:r>
              <a:rPr lang="de-AT" dirty="0"/>
              <a:t>The </a:t>
            </a:r>
            <a:r>
              <a:rPr lang="de-AT" dirty="0" err="1"/>
              <a:t>server</a:t>
            </a:r>
            <a:r>
              <a:rPr lang="de-AT" dirty="0"/>
              <a:t> </a:t>
            </a:r>
            <a:r>
              <a:rPr lang="de-AT" dirty="0" err="1"/>
              <a:t>has</a:t>
            </a:r>
            <a:r>
              <a:rPr lang="de-AT" dirty="0"/>
              <a:t> 2 network links</a:t>
            </a:r>
          </a:p>
          <a:p>
            <a:pPr lvl="1"/>
            <a:r>
              <a:rPr lang="de-AT" dirty="0"/>
              <a:t>Management </a:t>
            </a:r>
            <a:r>
              <a:rPr lang="de-AT" dirty="0" err="1"/>
              <a:t>traffic</a:t>
            </a:r>
            <a:r>
              <a:rPr lang="de-AT" dirty="0"/>
              <a:t> </a:t>
            </a:r>
            <a:r>
              <a:rPr lang="de-AT" dirty="0" err="1"/>
              <a:t>with</a:t>
            </a:r>
            <a:r>
              <a:rPr lang="de-AT" dirty="0"/>
              <a:t> </a:t>
            </a:r>
            <a:r>
              <a:rPr lang="de-AT" dirty="0" err="1"/>
              <a:t>transit</a:t>
            </a:r>
            <a:endParaRPr lang="de-AT" dirty="0"/>
          </a:p>
          <a:p>
            <a:pPr lvl="1"/>
            <a:r>
              <a:rPr lang="de-AT" dirty="0"/>
              <a:t>Service </a:t>
            </a:r>
            <a:r>
              <a:rPr lang="de-AT" dirty="0" err="1"/>
              <a:t>traffic</a:t>
            </a:r>
            <a:r>
              <a:rPr lang="de-AT" dirty="0"/>
              <a:t> (</a:t>
            </a:r>
            <a:r>
              <a:rPr lang="de-AT" dirty="0" err="1"/>
              <a:t>Anycast</a:t>
            </a:r>
            <a:r>
              <a:rPr lang="de-AT" dirty="0"/>
              <a:t> DNS) </a:t>
            </a:r>
            <a:r>
              <a:rPr lang="de-AT" dirty="0" err="1"/>
              <a:t>with</a:t>
            </a:r>
            <a:r>
              <a:rPr lang="de-AT" dirty="0"/>
              <a:t> </a:t>
            </a:r>
            <a:r>
              <a:rPr lang="de-AT" dirty="0" err="1"/>
              <a:t>peerings</a:t>
            </a:r>
            <a:r>
              <a:rPr lang="de-AT" dirty="0"/>
              <a:t> </a:t>
            </a:r>
            <a:r>
              <a:rPr lang="de-AT" dirty="0" err="1"/>
              <a:t>only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017164305"/>
      </p:ext>
    </p:extLst>
  </p:cSld>
  <p:clrMapOvr>
    <a:masterClrMapping/>
  </p:clrMapOvr>
</p:sld>
</file>

<file path=ppt/theme/theme1.xml><?xml version="1.0" encoding="utf-8"?>
<a:theme xmlns:a="http://schemas.openxmlformats.org/drawingml/2006/main" name="RcodeZero DNS">
  <a:themeElements>
    <a:clrScheme name="Benutzerdefiniert 1">
      <a:dk1>
        <a:srgbClr val="004477"/>
      </a:dk1>
      <a:lt1>
        <a:srgbClr val="FFFFFF"/>
      </a:lt1>
      <a:dk2>
        <a:srgbClr val="666666"/>
      </a:dk2>
      <a:lt2>
        <a:srgbClr val="DDDDDD"/>
      </a:lt2>
      <a:accent1>
        <a:srgbClr val="DD2211"/>
      </a:accent1>
      <a:accent2>
        <a:srgbClr val="AA1122"/>
      </a:accent2>
      <a:accent3>
        <a:srgbClr val="004477"/>
      </a:accent3>
      <a:accent4>
        <a:srgbClr val="0088DD"/>
      </a:accent4>
      <a:accent5>
        <a:srgbClr val="77BB22"/>
      </a:accent5>
      <a:accent6>
        <a:srgbClr val="FFAA00"/>
      </a:accent6>
      <a:hlink>
        <a:srgbClr val="DD2211"/>
      </a:hlink>
      <a:folHlink>
        <a:srgbClr val="AA1122"/>
      </a:folHlink>
    </a:clrScheme>
    <a:fontScheme name="Office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codeZero_Praesentation" id="{E3A8B5FD-9050-9142-B5EB-B1CC173811A5}" vid="{DE96BE38-199A-6D4D-A30C-A4E2164E7A01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RcodeZero_Praesentation</Template>
  <TotalTime>0</TotalTime>
  <Words>1118</Words>
  <Application>Microsoft Office PowerPoint</Application>
  <PresentationFormat>A4-Papier (210 x 297 mm)</PresentationFormat>
  <Paragraphs>215</Paragraphs>
  <Slides>22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Courier New</vt:lpstr>
      <vt:lpstr>Symbol</vt:lpstr>
      <vt:lpstr>Wingdings</vt:lpstr>
      <vt:lpstr>RcodeZero DNS</vt:lpstr>
      <vt:lpstr>Anycast DNS Local Nodes and Routing Problems due to Asymmetric Routing on Internet Exchanges</vt:lpstr>
      <vt:lpstr>Executive Summary</vt:lpstr>
      <vt:lpstr>1. BCP 38</vt:lpstr>
      <vt:lpstr>2. „Local Node“</vt:lpstr>
      <vt:lpstr>"Transit"</vt:lpstr>
      <vt:lpstr>"Peering"</vt:lpstr>
      <vt:lpstr>Anycast DNS Server Addressing</vt:lpstr>
      <vt:lpstr>RcodeZero „Global Node“</vt:lpstr>
      <vt:lpstr>RcodeZero Local Node (IX nodes)</vt:lpstr>
      <vt:lpstr>Anycast Local Node</vt:lpstr>
      <vt:lpstr>3. Symmetric vs Asymmetric Routing</vt:lpstr>
      <vt:lpstr>Peering</vt:lpstr>
      <vt:lpstr>Symmetric Routing</vt:lpstr>
      <vt:lpstr>Asymmetric Routing</vt:lpstr>
      <vt:lpstr>How to solve the issue?</vt:lpstr>
      <vt:lpstr> </vt:lpstr>
      <vt:lpstr>Implementation Routing</vt:lpstr>
      <vt:lpstr>Implementation GRE Tunnel</vt:lpstr>
      <vt:lpstr>Implementation GRE Tunnel</vt:lpstr>
      <vt:lpstr>Anycast GRE</vt:lpstr>
      <vt:lpstr>Summary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Migrate from PowerDNS to Knot with help of Catalog Zones</dc:title>
  <dc:creator>Klaus Darilion</dc:creator>
  <cp:lastModifiedBy>Klaus Darilion</cp:lastModifiedBy>
  <cp:revision>59</cp:revision>
  <dcterms:created xsi:type="dcterms:W3CDTF">2023-07-25T06:12:23Z</dcterms:created>
  <dcterms:modified xsi:type="dcterms:W3CDTF">2025-09-22T11:05:48Z</dcterms:modified>
</cp:coreProperties>
</file>