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699" r:id="rId3"/>
    <p:sldId id="749" r:id="rId4"/>
    <p:sldId id="649" r:id="rId5"/>
    <p:sldId id="751" r:id="rId6"/>
    <p:sldId id="752" r:id="rId7"/>
    <p:sldId id="698" r:id="rId8"/>
    <p:sldId id="736" r:id="rId9"/>
    <p:sldId id="737" r:id="rId10"/>
    <p:sldId id="738" r:id="rId11"/>
    <p:sldId id="739" r:id="rId12"/>
    <p:sldId id="746" r:id="rId13"/>
    <p:sldId id="745" r:id="rId14"/>
    <p:sldId id="747" r:id="rId15"/>
    <p:sldId id="748" r:id="rId16"/>
    <p:sldId id="743" r:id="rId17"/>
    <p:sldId id="750" r:id="rId18"/>
    <p:sldId id="744" r:id="rId19"/>
    <p:sldId id="697" r:id="rId20"/>
    <p:sldId id="691" r:id="rId21"/>
    <p:sldId id="761" r:id="rId22"/>
    <p:sldId id="763" r:id="rId23"/>
    <p:sldId id="695" r:id="rId24"/>
    <p:sldId id="675" r:id="rId25"/>
    <p:sldId id="628" r:id="rId26"/>
    <p:sldId id="702" r:id="rId27"/>
    <p:sldId id="725" r:id="rId28"/>
    <p:sldId id="757" r:id="rId29"/>
    <p:sldId id="732" r:id="rId30"/>
    <p:sldId id="733" r:id="rId31"/>
    <p:sldId id="707" r:id="rId32"/>
    <p:sldId id="714" r:id="rId33"/>
    <p:sldId id="735" r:id="rId34"/>
    <p:sldId id="758" r:id="rId35"/>
    <p:sldId id="756" r:id="rId36"/>
    <p:sldId id="759" r:id="rId37"/>
    <p:sldId id="760" r:id="rId38"/>
    <p:sldId id="729" r:id="rId39"/>
    <p:sldId id="726" r:id="rId40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/>
    <p:restoredTop sz="64434"/>
  </p:normalViewPr>
  <p:slideViewPr>
    <p:cSldViewPr snapToGrid="0">
      <p:cViewPr>
        <p:scale>
          <a:sx n="64" d="100"/>
          <a:sy n="64" d="100"/>
        </p:scale>
        <p:origin x="2192" y="736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0A715-9E4C-4449-BA9F-B69AAEDD46AB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6C255-885D-784A-9C44-41C69B77A36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0065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05728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3590D-C913-2511-C854-579269FF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0B532-C5AD-2B99-1035-9F676B96E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24A0F-DDE4-69BC-9AF9-46D02DB85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altLang="ko-KR" sz="1200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F313C-1B36-C37F-9119-5AC9F890E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85223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BA6D-F047-62C7-3D7C-DC9B1BBEE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B3519-D367-9252-CEEA-2790A82FA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F6056-4866-B7FD-C94B-6A8D9BAD7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sz="12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89013-2F7E-F7F9-8905-6273020F4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06530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65FB6-2C38-2D8B-7749-4A7CEA592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EF52D-D454-4CCB-B0F7-5610BBB9B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54CD19-9E12-DEE5-0D18-C8B817359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8A4A7-47F1-A7F3-2997-9C64B66B0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0470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75C12-BAC2-AF9B-D8EA-4D2076CF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6B767-0D21-D42C-3CB4-825754518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AC5B07-1BF0-397C-DDB0-226208B08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E2FD5-0510-350A-EDF5-88C8D1935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4609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83402-D7CE-9025-78FD-EC5A9B8FA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2B627-5693-3399-5B2A-C59A73DC1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AB5F6B-DF2A-8ECA-200D-E754A5486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AEE86-6557-67EC-3440-71C06090F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58044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006C4-5F86-E608-BBB7-D0D466E24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0DCE9F-DD15-E366-814A-6403E1178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8B6D66-F2A1-099E-B696-0A901D13A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61C85-C5D8-6967-2BDF-E09421FF4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2066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4FC4B-CF6B-2348-3F6E-B9D80F39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0D0DEF-3C93-F157-FED3-7DA55CC09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C5B9A8-587B-3595-0061-F984CED82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B869B-050F-0174-6679-E01DB3D04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33761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CF938-586D-6A68-91BC-D267C615C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F820F-CBEB-7A26-B365-5E6B95277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B4D91-86D6-B902-E139-18A1A7DAD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777E1-569E-EE9B-672D-5998896ED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78199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6840A-7458-14F6-1794-5F622B79A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2F204-73B8-F54D-880C-A94FD5D0D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DB7A6C-F1D6-4CD0-E6A4-21231BDEC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sz="12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0C5CA-2B12-37B1-1C5E-312453CE3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3070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D217E-B517-CFEE-34BF-3EBD81F6A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842F7-44FA-B7F4-F6FC-3A38894EE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5BF3B-AE6E-0661-763E-1C02E54D1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629DE-265E-4800-E51F-2CBD8CBB0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4778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D6EE2-D826-78B2-0A5F-BC1116A87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337D2-7136-852D-3578-899DD4D65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CEEF8-5940-7875-9D5F-D0D9FD9D9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A4E5C-1E9F-5C42-1048-423DABC63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5703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F1B8B-673E-66E2-09A9-02229E3E3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4F8C2-C39D-77A0-6EE8-20DA54960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F39229-401F-9818-DBB0-3196729CA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538F1-5C7D-B5E5-9A35-5FCB080E4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33313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5985F-58F8-DD0D-1CD4-03D6D7E6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B9752-3D84-98B6-7F52-25307A0A3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31328-6FDD-2232-C55F-83F179EE4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9A398-24BD-D9AA-B648-7F07D87D6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21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38987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09CD5-6401-0D0B-19A3-99A036FD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937C5B-1918-DF90-F432-00E2F4366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61EF58-0BE6-B009-7D7E-72E22B645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1D7B1-AF0E-A48D-D043-B7775E0746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27425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A46B-CC16-B6E2-0524-8F342ED01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F91EC-41CE-BB1E-A5FA-AD68EF9FF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D336F-EB4A-6993-A851-9757D759C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7AE2C-6226-40D4-9315-BDD133656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44253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24CFA-5C98-13CF-22E4-DC30B39A1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5C4C7-9026-3C92-06B8-2BE0A591B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25DF29-76E2-38C5-E5B4-570FAEC6B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03398-C3D8-574C-31BC-31FB30BF2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24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62541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79174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1475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57603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C4330-0B51-084E-67BC-6B2840DB1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F5FA3-31ED-45E8-7710-2F7306C33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DDFF1-94D9-345C-79DA-2927CCA66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3314F-106D-7BC0-0EC1-4B2377BA6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4214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1CF4-38F2-C7CD-775A-3AC700971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C839E-9E4E-9189-AECF-B6B485E7E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C1ACC0-5C4A-963E-0617-6207D349B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51E0C-1389-D68B-F1C2-6EA584E9A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6710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7A0A-715C-15DD-7981-36721ACB3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E15F30-05B3-3F2F-E527-F1EE92C29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2BB54-69EA-A30F-C580-779B8FB7C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53393-CC59-2C4D-E54F-2616A9D3D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28090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899CD-84D7-A9FC-7BAC-7B79FB3AA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E4C83-EA43-7365-464A-A7DFD675F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29FE6-289E-BF09-D23C-45F32632F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C2188-49AA-58DF-AB66-6244253B3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91477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78771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060655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19057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3926F-51F7-8854-C0B9-CEB4BC7F9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3B73F-71DE-FAEE-E4F4-0D9920DD9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3A873-FD63-D390-90E4-A11F34460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FEFD9-EC37-C3B8-9F29-4719CD506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2287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B40AC-4568-46C3-FF96-032BC0858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D5E4C7-5656-B60D-09D3-5AC6CE318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E11F2D-4FB9-A2C7-5FB4-1849763DA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4A90E-7CAB-39E0-D301-AFAD4BF0C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495828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BA314-B6D4-5141-D829-A638C677D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49A94-9297-AA8E-29D9-B9A1B6776C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BE6F19-5A2B-D8CA-6BB2-4373217E6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E7061-6A27-223B-F101-4C0A392EB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795443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64AA2-338D-0265-48A6-58DAB832B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383BE-9137-3F49-C588-F5ADCA97C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40374-DAC0-8279-446A-7D840F8FD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15A2E-75C7-81DA-3313-B412B36654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84126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97861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256F-71FE-30CE-E21E-E91258E96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78F377-E49D-F8E3-A866-ACFC2A21A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2FA799-C94E-8CFE-C7F4-0B4C2D4F5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1610C-97C8-3DCF-71F1-7C28C0B7A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C255-885D-784A-9C44-41C69B77A369}" type="slidenum">
              <a:rPr lang="en-CH" smtClean="0"/>
              <a:t>39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548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C085-C3BD-478E-105B-3BE066CD0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FD809A-663C-433C-5A98-C9B21A31A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BD37A-01FE-3DA1-192F-D8AC89A6B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BACC-BCEF-261C-327B-8BB4EE41A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5837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C1BC7-EFF6-5CC4-61D0-909438DC3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34027-0580-2237-C08A-4131389D6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8682D-62E9-001C-E264-550F74184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8F011-41E4-E6B6-C70B-D343A2EE0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93135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CA186-030F-3878-DFC2-C46CFF930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4F831-3CD3-4A87-AA1B-929A413C3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F2C2D-5721-F922-79BE-926649351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35282-8C79-412A-5C44-11AF4A2E1E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44716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278B-D120-B094-204D-40DDEE95D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D97FB9-E718-D2DB-9E81-9037894F8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1189F-9D0A-FF08-F212-B4C38E9D7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71D49-D691-DB81-4177-A29F5EFDE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10935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166F-5EFE-A77C-9E39-8F7B8AC4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8E550-DDCA-72A8-EB91-6A6B6A02A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D88D3D-8926-34DE-3396-65AFA2B1C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sz="12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30D81-2D7B-79B4-C5CE-29F9DC7A2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68847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87205-E6D1-3707-DD00-FF27B0CEE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CB3FAC-1B04-6AF6-DA9A-9F42B9209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DFB38-E8D3-5998-D404-58F7CC23E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sz="12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63A68-8AD0-C8F3-110B-88C16402E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F481-42F7-7345-8D88-A9603F146079}" type="slidenum">
              <a:rPr lang="en-CH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429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C9E8-B5DF-B0A8-4BE4-FA37B1BB1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7CDD0-390A-9F14-F78B-DEBF8619A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6A150-B9B5-2B29-5173-719FA1AE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3BD52-B99F-2123-2039-8D5A1CB3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D91A3-D921-8B1B-7904-72DB99BA6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3864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35D7F-74BC-5340-3DAA-3E9BBE61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3BBF05-0F3A-1089-DFDB-5BAA3C30F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03473-1D53-41E6-39A5-E0284F89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5176D-411E-B833-382C-4220C6A3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0420B-F42F-C208-8A85-3CD9C4D5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5597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2F10EB-22F6-1CB7-7474-3CD6684D2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DB26F-9ED5-7A9D-94E5-BF34CB9FC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ABCF-6FF0-FB29-BE36-D9885263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4284C-7699-B1E6-5A36-49D3D0C9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12907-32CA-5655-0BB1-36D8D9827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5057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8135B-9DAD-895B-4EBC-EDFAC38B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50824-D1BA-D9CF-7FE6-4FB4EF5F5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24B79-15BE-5F3B-C69A-BE81A5BB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B31EF-F524-E55D-D184-C11376D24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4C6D4-A653-68E8-2655-90D7B42A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1457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42F32-6ED5-01ED-4ADD-49BE41D24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5C400-3F72-511B-C84D-5B6A5330C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1DB29-EB47-022D-0471-F9512AAD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E3A67-8E81-8F9D-1C05-85FCD190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B23E5-D1B4-1B31-439B-36979355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4785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6E282-FCEE-E1CA-3D3D-B673BD77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244C6-E4FD-69C0-55EB-1D2D98D3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C2926-B274-34B8-620F-7E59D8330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FE9BE-9AB7-4467-3ED3-9F411214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D32E7-9F76-832E-E3BD-45F437BB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7A3F9-5B51-D85A-2370-62B2BFCA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201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84FAB-E62F-BF1A-7B0A-488F17D1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27F55-F987-67EE-7221-A007BD378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EE4D4-8644-1A34-AC5A-30361E072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08EFB-9C8B-C683-8C9C-6C2E10980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03FCB-CF46-7C3B-212D-9E002455E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73AC6F-F679-4243-6C27-91B8215C3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06CC2-5BF8-6558-22C0-F1806043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3A71EB-11F9-5CF4-8B49-50274965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1574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8A34-5A1A-C58C-903C-C1A7C85B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A73EC-B819-2860-5ADF-213A8120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64A6C-861E-E9E2-1399-4636D219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9574C-C4AA-6BB8-E05D-5604A34A8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861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E04C7-3109-AFB7-21F6-990CB8DE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AA630-3A3E-BCA4-D350-4152FD8F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3898E-7234-4021-4D63-B939D334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7321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0DC0-AB4D-C0D5-4B6D-74C02E7F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13A91-C0FF-5DC2-4081-7960B354A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4620D-82ED-5536-47EA-D8DDF81ED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721E1-A280-97AE-B7E7-0F59CAE52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CD42F-FC63-0F9D-0D79-00F9B480F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43E1E-404E-AFFE-76F1-4DD9488EE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6121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804A-9DB7-83D0-7240-B9ED5C62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015CC-F818-24AC-C4D6-F4F7E4A3A0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089B9-EE7B-E88E-8928-5873D7FE9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8AFD7-2457-1827-EE6B-9B689622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C8001-A23E-A365-26EE-50C41A1E7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DB386-A781-AA9A-4668-9E5867B5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6724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2860F-4973-2167-8131-2ED334BD5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8BF70-F047-0998-A826-84131B406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B314-C3F4-AD51-B16D-E61F0A612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27727-BB32-8D47-9C31-3A2C84FB23E7}" type="datetimeFigureOut">
              <a:rPr lang="en-CH" smtClean="0"/>
              <a:t>04.10.2025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DAC1F-929D-6F22-C65E-ABE16CD71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15B6F-A2A5-910D-AFAF-DE8A7BD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35DB0-1F2D-BE4B-91F2-009FBB63558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936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514565-9769-FBA3-98E3-C302AAA2C9C5}"/>
              </a:ext>
            </a:extLst>
          </p:cNvPr>
          <p:cNvSpPr txBox="1"/>
          <p:nvPr/>
        </p:nvSpPr>
        <p:spPr>
          <a:xfrm>
            <a:off x="-48126" y="1715538"/>
            <a:ext cx="1238437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chemeClr val="accent2"/>
                </a:solidFill>
                <a:latin typeface="Abadi" panose="020F0502020204030204" pitchFamily="34" charset="0"/>
                <a:ea typeface="ADLaM Display" panose="02010000000000000000" pitchFamily="2" charset="77"/>
                <a:cs typeface="Abadi" panose="020F0502020204030204" pitchFamily="34" charset="0"/>
              </a:rPr>
              <a:t>LLMs for DNS Abuse Detection:</a:t>
            </a:r>
          </a:p>
          <a:p>
            <a:pPr lvl="0" algn="ctr"/>
            <a:r>
              <a:rPr lang="en-US" sz="4800" b="1" dirty="0">
                <a:solidFill>
                  <a:schemeClr val="accent2"/>
                </a:solidFill>
                <a:latin typeface="Abadi" panose="020F0502020204030204" pitchFamily="34" charset="0"/>
                <a:ea typeface="ADLaM Display" panose="02010000000000000000" pitchFamily="2" charset="77"/>
                <a:cs typeface="Abadi" panose="020F0502020204030204" pitchFamily="34" charset="0"/>
              </a:rPr>
              <a:t>Promising or Overhyped?</a:t>
            </a:r>
          </a:p>
          <a:p>
            <a:pPr lvl="0" algn="ctr"/>
            <a:endParaRPr lang="en-US" altLang="ko-KR" sz="1000" b="1" dirty="0">
              <a:solidFill>
                <a:schemeClr val="bg2">
                  <a:lumMod val="90000"/>
                </a:schemeClr>
              </a:solidFill>
              <a:latin typeface="Abadi" panose="020F0502020204030204" pitchFamily="34" charset="0"/>
              <a:ea typeface="ADLaM Display" panose="02010000000000000000" pitchFamily="2" charset="77"/>
              <a:cs typeface="Abadi" panose="020F0502020204030204" pitchFamily="34" charset="0"/>
            </a:endParaRPr>
          </a:p>
          <a:p>
            <a:pPr lvl="0" algn="ctr"/>
            <a:r>
              <a:rPr lang="en-US" altLang="ko-KR" sz="3600" b="1" dirty="0">
                <a:solidFill>
                  <a:schemeClr val="bg2">
                    <a:lumMod val="90000"/>
                  </a:schemeClr>
                </a:solidFill>
                <a:latin typeface="Abadi" panose="020F0502020204030204" pitchFamily="34" charset="0"/>
                <a:ea typeface="ADLaM Display" panose="02010000000000000000" pitchFamily="2" charset="77"/>
                <a:cs typeface="Abadi" panose="020F0502020204030204" pitchFamily="34" charset="0"/>
              </a:rPr>
              <a:t>(early-stage work)</a:t>
            </a:r>
            <a:endParaRPr lang="en-GB" sz="3600" b="1" dirty="0">
              <a:solidFill>
                <a:schemeClr val="bg2">
                  <a:lumMod val="90000"/>
                </a:schemeClr>
              </a:solidFill>
              <a:latin typeface="Abadi" panose="020F0502020204030204" pitchFamily="34" charset="0"/>
              <a:ea typeface="ADLaM Display" panose="02010000000000000000" pitchFamily="2" charset="77"/>
              <a:cs typeface="Abad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9D9ED-E409-8C0E-2131-0C0A1D312059}"/>
              </a:ext>
            </a:extLst>
          </p:cNvPr>
          <p:cNvSpPr txBox="1"/>
          <p:nvPr/>
        </p:nvSpPr>
        <p:spPr>
          <a:xfrm>
            <a:off x="910683" y="4347830"/>
            <a:ext cx="103706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4400" dirty="0">
                <a:latin typeface="Abadi" panose="020B0604020104020204" pitchFamily="34" charset="0"/>
                <a:cs typeface="Calibri" panose="020F0502020204030204" pitchFamily="34" charset="0"/>
              </a:rPr>
              <a:t>Jihye Kim</a:t>
            </a:r>
          </a:p>
          <a:p>
            <a:pPr algn="ctr"/>
            <a:r>
              <a:rPr lang="en-US" altLang="ko-KR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Network Security Researcher</a:t>
            </a:r>
            <a:endParaRPr lang="en-US" altLang="ko-KR" sz="4000" dirty="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3600" b="1" dirty="0">
                <a:latin typeface="Abadi" panose="020B0604020104020204" pitchFamily="34" charset="0"/>
                <a:cs typeface="Calibri" panose="020F0502020204030204" pitchFamily="34" charset="0"/>
              </a:rPr>
              <a:t>DNS-OARC 45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C2D765-5642-23EA-41DD-DEA87566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6" y="185843"/>
            <a:ext cx="3373889" cy="7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B139EF-2BB2-EAA6-E4F6-0A46EF99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994" y="146839"/>
            <a:ext cx="3454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42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39C0A-AFA7-F5B9-15A3-99E3E7756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A673B1-40AC-B5FB-A9B7-A2D782FD5CC9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7B8E790-6B6E-B7EC-B0D0-03286A432297}"/>
              </a:ext>
            </a:extLst>
          </p:cNvPr>
          <p:cNvSpPr txBox="1"/>
          <p:nvPr/>
        </p:nvSpPr>
        <p:spPr>
          <a:xfrm>
            <a:off x="411727" y="50104"/>
            <a:ext cx="1278668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ko-KR" alt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 i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>
                <a:latin typeface="Abadi" panose="020B0604020104020204" pitchFamily="34" charset="0"/>
                <a:cs typeface="Calibri" panose="020F0502020204030204" pitchFamily="34" charset="0"/>
              </a:rPr>
              <a:t>Why DNS is a good input</a:t>
            </a:r>
            <a:r>
              <a:rPr lang="en-US" altLang="ko-KR" sz="3200" b="1" i="1">
                <a:latin typeface="Abadi" panose="020B0604020104020204" pitchFamily="34" charset="0"/>
                <a:cs typeface="Calibri" panose="020F0502020204030204" pitchFamily="34" charset="0"/>
              </a:rPr>
              <a:t>?</a:t>
            </a:r>
            <a:endParaRPr lang="en-US" sz="3200" b="1" i="1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Check mark simple flat icon vector illustration. Check icon ...">
            <a:extLst>
              <a:ext uri="{FF2B5EF4-FFF2-40B4-BE49-F238E27FC236}">
                <a16:creationId xmlns:a16="http://schemas.microsoft.com/office/drawing/2014/main" id="{974B7A93-146A-E852-6644-8725B0745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297284" y="4130162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0C8586-AC6C-485A-8E4C-D7683016D918}"/>
              </a:ext>
            </a:extLst>
          </p:cNvPr>
          <p:cNvSpPr txBox="1"/>
          <p:nvPr/>
        </p:nvSpPr>
        <p:spPr>
          <a:xfrm>
            <a:off x="890600" y="1574902"/>
            <a:ext cx="11169125" cy="427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Symbolic and text-based: naturally fits LLM tokenization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Human-readable, structurally complex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Real-world </a:t>
            </a: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attack surface with diverse threats</a:t>
            </a:r>
            <a:endParaRPr lang="en-CH" sz="3500"/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Benchmark for structured reasoning</a:t>
            </a:r>
          </a:p>
        </p:txBody>
      </p:sp>
    </p:spTree>
    <p:extLst>
      <p:ext uri="{BB962C8B-B14F-4D97-AF65-F5344CB8AC3E}">
        <p14:creationId xmlns:p14="http://schemas.microsoft.com/office/powerpoint/2010/main" val="218553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82CAB-33E1-5C61-DC10-5E31BE11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E1B7AD-9244-29B3-7510-61DA1D767CCC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4711ED0-C14F-1B22-74C1-A563A491B982}"/>
              </a:ext>
            </a:extLst>
          </p:cNvPr>
          <p:cNvSpPr txBox="1"/>
          <p:nvPr/>
        </p:nvSpPr>
        <p:spPr>
          <a:xfrm>
            <a:off x="411727" y="50104"/>
            <a:ext cx="1278668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ko-KR" alt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 i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>
                <a:latin typeface="Abadi" panose="020B0604020104020204" pitchFamily="34" charset="0"/>
                <a:cs typeface="Calibri" panose="020F0502020204030204" pitchFamily="34" charset="0"/>
              </a:rPr>
              <a:t>Why DNS is a good input</a:t>
            </a:r>
            <a:r>
              <a:rPr lang="en-US" altLang="ko-KR" sz="3200" b="1" i="1">
                <a:latin typeface="Abadi" panose="020B0604020104020204" pitchFamily="34" charset="0"/>
                <a:cs typeface="Calibri" panose="020F0502020204030204" pitchFamily="34" charset="0"/>
              </a:rPr>
              <a:t>?</a:t>
            </a:r>
            <a:endParaRPr lang="en-US" sz="3200" b="1" i="1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Check mark simple flat icon vector illustration. Check icon ...">
            <a:extLst>
              <a:ext uri="{FF2B5EF4-FFF2-40B4-BE49-F238E27FC236}">
                <a16:creationId xmlns:a16="http://schemas.microsoft.com/office/drawing/2014/main" id="{ADAB216D-9CEE-0852-5130-4D70888EF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310802" y="5288022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1AD244-E868-C5E7-A485-51E8285E6267}"/>
              </a:ext>
            </a:extLst>
          </p:cNvPr>
          <p:cNvSpPr txBox="1"/>
          <p:nvPr/>
        </p:nvSpPr>
        <p:spPr>
          <a:xfrm>
            <a:off x="890600" y="1574902"/>
            <a:ext cx="11169125" cy="427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Symbolic and text-based: naturally fits LLM tokenization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Human-readable, structurally complex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Real-world attack surface with diverse threats</a:t>
            </a:r>
            <a:endParaRPr lang="en-CH" sz="3500">
              <a:solidFill>
                <a:schemeClr val="bg2"/>
              </a:solidFill>
            </a:endParaRP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Benchmark</a:t>
            </a: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 for structured reasoning</a:t>
            </a:r>
          </a:p>
        </p:txBody>
      </p:sp>
    </p:spTree>
    <p:extLst>
      <p:ext uri="{BB962C8B-B14F-4D97-AF65-F5344CB8AC3E}">
        <p14:creationId xmlns:p14="http://schemas.microsoft.com/office/powerpoint/2010/main" val="1853534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6F090-6164-AC2C-BF48-F675A25F6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1F864C-87AF-8BBF-5A8F-8A7A668E6271}"/>
              </a:ext>
            </a:extLst>
          </p:cNvPr>
          <p:cNvSpPr txBox="1"/>
          <p:nvPr/>
        </p:nvSpPr>
        <p:spPr>
          <a:xfrm>
            <a:off x="1252913" y="1541787"/>
            <a:ext cx="10629829" cy="427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Semantic / context</a:t>
            </a: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 detection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Prompt-based Zero / Few-shot generalization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Explainability via natural language</a:t>
            </a:r>
            <a:endParaRPr lang="en-CH" sz="3500">
              <a:solidFill>
                <a:schemeClr val="bg2"/>
              </a:solidFill>
            </a:endParaRP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Actionable response generation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6727EE-EA84-496D-9362-371955DB3A05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9" name="Picture 8" descr="Check mark simple flat icon vector illustration. Check icon ...">
            <a:extLst>
              <a:ext uri="{FF2B5EF4-FFF2-40B4-BE49-F238E27FC236}">
                <a16:creationId xmlns:a16="http://schemas.microsoft.com/office/drawing/2014/main" id="{17F88B73-EE66-8BE3-A205-8BC4CD934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36812" y="1774672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034A08E4-825B-C3B8-76FA-AA09264C2798}"/>
              </a:ext>
            </a:extLst>
          </p:cNvPr>
          <p:cNvSpPr txBox="1"/>
          <p:nvPr/>
        </p:nvSpPr>
        <p:spPr>
          <a:xfrm>
            <a:off x="342715" y="67357"/>
            <a:ext cx="1278668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>
                <a:latin typeface="Abadi" panose="020B0604020104020204" pitchFamily="34" charset="0"/>
                <a:cs typeface="Calibri" panose="020F0502020204030204" pitchFamily="34" charset="0"/>
              </a:rPr>
              <a:t>Why LLMs are good for DNS?</a:t>
            </a:r>
            <a:endParaRPr lang="en-US" sz="3200" b="1" i="1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04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0BDC4-7F7B-3664-C3EB-C0C6556EE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5A2454-B606-91BB-99F6-5EF77B2582E7}"/>
              </a:ext>
            </a:extLst>
          </p:cNvPr>
          <p:cNvSpPr txBox="1"/>
          <p:nvPr/>
        </p:nvSpPr>
        <p:spPr>
          <a:xfrm>
            <a:off x="1252913" y="1541787"/>
            <a:ext cx="10629829" cy="427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Semantic / context detection</a:t>
            </a:r>
          </a:p>
          <a:p>
            <a:pPr lvl="0" algn="l">
              <a:lnSpc>
                <a:spcPct val="150000"/>
              </a:lnSpc>
            </a:pPr>
            <a:endParaRPr lang="en-US" sz="15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Prompt-based </a:t>
            </a: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Zero / Few-shot </a:t>
            </a: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generalization</a:t>
            </a:r>
          </a:p>
          <a:p>
            <a:pPr lvl="0" algn="l">
              <a:lnSpc>
                <a:spcPct val="150000"/>
              </a:lnSpc>
            </a:pPr>
            <a:endParaRPr lang="en-US" sz="15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Explainability via natural language</a:t>
            </a:r>
            <a:endParaRPr lang="en-CH" sz="3500">
              <a:solidFill>
                <a:schemeClr val="bg2"/>
              </a:solidFill>
            </a:endParaRP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Actionable response generation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05AC8C-ED0A-546C-9E04-80A801FFF9AE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" name="Picture 9" descr="Check mark simple flat icon vector illustration. Check icon ...">
            <a:extLst>
              <a:ext uri="{FF2B5EF4-FFF2-40B4-BE49-F238E27FC236}">
                <a16:creationId xmlns:a16="http://schemas.microsoft.com/office/drawing/2014/main" id="{98FE4728-8222-5D66-FF63-A8C0F25D7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25092" y="2913852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D870F58-92F3-8AB7-471A-7B519D719EBE}"/>
              </a:ext>
            </a:extLst>
          </p:cNvPr>
          <p:cNvSpPr txBox="1"/>
          <p:nvPr/>
        </p:nvSpPr>
        <p:spPr>
          <a:xfrm>
            <a:off x="342715" y="67357"/>
            <a:ext cx="1278668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>
                <a:latin typeface="Abadi" panose="020B0604020104020204" pitchFamily="34" charset="0"/>
                <a:cs typeface="Calibri" panose="020F0502020204030204" pitchFamily="34" charset="0"/>
              </a:rPr>
              <a:t>Why LLMs are good for DNS?</a:t>
            </a:r>
            <a:endParaRPr lang="en-US" sz="3200" b="1" i="1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9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9A4C-F070-89B7-F3D9-E624B330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64CEC6-7C2A-72C5-3D78-C356E7DEB158}"/>
              </a:ext>
            </a:extLst>
          </p:cNvPr>
          <p:cNvSpPr txBox="1"/>
          <p:nvPr/>
        </p:nvSpPr>
        <p:spPr>
          <a:xfrm>
            <a:off x="1252913" y="1541787"/>
            <a:ext cx="10629829" cy="427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Semantic / context detection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Prompt-based Zero / Few-shot generalization</a:t>
            </a:r>
          </a:p>
          <a:p>
            <a:pPr lvl="0" algn="l">
              <a:lnSpc>
                <a:spcPct val="150000"/>
              </a:lnSpc>
            </a:pPr>
            <a:endParaRPr lang="en-US" sz="15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Explainability</a:t>
            </a: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 via natural language</a:t>
            </a:r>
            <a:endParaRPr lang="en-CH" sz="3500"/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Actionable response generation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C56487-F262-A90C-6749-68CCC564E648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1" name="Picture 10" descr="Check mark simple flat icon vector illustration. Check icon ...">
            <a:extLst>
              <a:ext uri="{FF2B5EF4-FFF2-40B4-BE49-F238E27FC236}">
                <a16:creationId xmlns:a16="http://schemas.microsoft.com/office/drawing/2014/main" id="{6B60D466-8570-5766-083B-1B356D019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25091" y="4078404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9CBE39DE-0EE9-BAA3-0235-CBD3FE7A8518}"/>
              </a:ext>
            </a:extLst>
          </p:cNvPr>
          <p:cNvSpPr txBox="1"/>
          <p:nvPr/>
        </p:nvSpPr>
        <p:spPr>
          <a:xfrm>
            <a:off x="342715" y="67357"/>
            <a:ext cx="1278668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>
                <a:latin typeface="Abadi" panose="020B0604020104020204" pitchFamily="34" charset="0"/>
                <a:cs typeface="Calibri" panose="020F0502020204030204" pitchFamily="34" charset="0"/>
              </a:rPr>
              <a:t>Why LLMs are good for DNS?</a:t>
            </a:r>
            <a:endParaRPr lang="en-US" sz="3200" b="1" i="1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59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7C811-3593-F8D5-DE88-94B1A1843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81106E-EA5F-803F-CF08-75F20D59CD84}"/>
              </a:ext>
            </a:extLst>
          </p:cNvPr>
          <p:cNvSpPr txBox="1"/>
          <p:nvPr/>
        </p:nvSpPr>
        <p:spPr>
          <a:xfrm>
            <a:off x="1252913" y="1541787"/>
            <a:ext cx="10629829" cy="427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Semantic / context detection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Prompt-based Zero / Few-shot generalization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Explainability via natural language</a:t>
            </a:r>
            <a:endParaRPr lang="en-CH" sz="3500">
              <a:solidFill>
                <a:schemeClr val="bg2"/>
              </a:solidFill>
            </a:endParaRPr>
          </a:p>
          <a:p>
            <a:pPr lvl="0" algn="l">
              <a:lnSpc>
                <a:spcPct val="150000"/>
              </a:lnSpc>
            </a:pPr>
            <a:endParaRPr lang="en-US" sz="15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Actionable </a:t>
            </a: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response </a:t>
            </a: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generation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DC155-4EAA-9BD4-872B-840E96EB3AED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2" name="Picture 11" descr="Check mark simple flat icon vector illustration. Check icon ...">
            <a:extLst>
              <a:ext uri="{FF2B5EF4-FFF2-40B4-BE49-F238E27FC236}">
                <a16:creationId xmlns:a16="http://schemas.microsoft.com/office/drawing/2014/main" id="{ACC5F96A-1E5C-6B04-D952-5EDD916F2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38609" y="5236266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F56F0327-98A0-8353-A53B-5B95C6739D1E}"/>
              </a:ext>
            </a:extLst>
          </p:cNvPr>
          <p:cNvSpPr txBox="1"/>
          <p:nvPr/>
        </p:nvSpPr>
        <p:spPr>
          <a:xfrm>
            <a:off x="342715" y="67357"/>
            <a:ext cx="1278668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>
                <a:latin typeface="Abadi" panose="020B0604020104020204" pitchFamily="34" charset="0"/>
                <a:cs typeface="Calibri" panose="020F0502020204030204" pitchFamily="34" charset="0"/>
              </a:rPr>
              <a:t>Why LLMs are good for DNS?</a:t>
            </a:r>
            <a:endParaRPr lang="en-US" sz="3200" b="1" i="1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86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A5B1-C3F0-110A-2284-ECD45D08C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45021F-CF41-2C70-86C4-998A4F23DE7C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C22EE0-CF33-8F2C-DB35-83530967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259958"/>
              </p:ext>
            </p:extLst>
          </p:nvPr>
        </p:nvGraphicFramePr>
        <p:xfrm>
          <a:off x="534862" y="1281509"/>
          <a:ext cx="11122276" cy="51779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11482">
                  <a:extLst>
                    <a:ext uri="{9D8B030D-6E8A-4147-A177-3AD203B41FA5}">
                      <a16:colId xmlns:a16="http://schemas.microsoft.com/office/drawing/2014/main" val="356618722"/>
                    </a:ext>
                  </a:extLst>
                </a:gridCol>
                <a:gridCol w="4473300">
                  <a:extLst>
                    <a:ext uri="{9D8B030D-6E8A-4147-A177-3AD203B41FA5}">
                      <a16:colId xmlns:a16="http://schemas.microsoft.com/office/drawing/2014/main" val="1593599731"/>
                    </a:ext>
                  </a:extLst>
                </a:gridCol>
                <a:gridCol w="4537494">
                  <a:extLst>
                    <a:ext uri="{9D8B030D-6E8A-4147-A177-3AD203B41FA5}">
                      <a16:colId xmlns:a16="http://schemas.microsoft.com/office/drawing/2014/main" val="2742166837"/>
                    </a:ext>
                  </a:extLst>
                </a:gridCol>
              </a:tblGrid>
              <a:tr h="414918">
                <a:tc>
                  <a:txBody>
                    <a:bodyPr/>
                    <a:lstStyle/>
                    <a:p>
                      <a:pPr algn="ctr"/>
                      <a:r>
                        <a:rPr lang="en-CH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 ML/Statistical Approach</a:t>
                      </a:r>
                      <a:endParaRPr lang="en-CH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LLM-based Approach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670201"/>
                  </a:ext>
                </a:extLst>
              </a:tr>
              <a:tr h="952613"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H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CH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486382"/>
                  </a:ext>
                </a:extLst>
              </a:tr>
              <a:tr h="952613"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CH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665232"/>
                  </a:ext>
                </a:extLst>
              </a:tr>
              <a:tr h="952613"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CH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717595"/>
                  </a:ext>
                </a:extLst>
              </a:tr>
              <a:tr h="952613"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CH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7938385"/>
                  </a:ext>
                </a:extLst>
              </a:tr>
              <a:tr h="952613"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CH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820369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BED1FF-49C7-C2D0-0B01-32FA5F9C4B19}"/>
              </a:ext>
            </a:extLst>
          </p:cNvPr>
          <p:cNvSpPr txBox="1"/>
          <p:nvPr/>
        </p:nvSpPr>
        <p:spPr>
          <a:xfrm>
            <a:off x="247339" y="1973980"/>
            <a:ext cx="26338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Input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994DE3-62EE-400E-1690-02E0E11F0568}"/>
              </a:ext>
            </a:extLst>
          </p:cNvPr>
          <p:cNvSpPr txBox="1"/>
          <p:nvPr/>
        </p:nvSpPr>
        <p:spPr>
          <a:xfrm>
            <a:off x="276836" y="2921477"/>
            <a:ext cx="26338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Adaptability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9D78F7-E710-9C0D-4A93-1D82C30CA698}"/>
              </a:ext>
            </a:extLst>
          </p:cNvPr>
          <p:cNvSpPr txBox="1"/>
          <p:nvPr/>
        </p:nvSpPr>
        <p:spPr>
          <a:xfrm>
            <a:off x="264642" y="3905007"/>
            <a:ext cx="26338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Explainability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2AAB2A-7062-009F-BD7C-BB4A8A3932AA}"/>
              </a:ext>
            </a:extLst>
          </p:cNvPr>
          <p:cNvSpPr txBox="1"/>
          <p:nvPr/>
        </p:nvSpPr>
        <p:spPr>
          <a:xfrm>
            <a:off x="247338" y="4643442"/>
            <a:ext cx="26338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Attack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Coverage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CE594F-B56E-0308-3338-099D825D710E}"/>
              </a:ext>
            </a:extLst>
          </p:cNvPr>
          <p:cNvSpPr txBox="1"/>
          <p:nvPr/>
        </p:nvSpPr>
        <p:spPr>
          <a:xfrm>
            <a:off x="264642" y="5801528"/>
            <a:ext cx="26338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Weakness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68909D-59E6-325D-5FBA-C0F6500AF07E}"/>
              </a:ext>
            </a:extLst>
          </p:cNvPr>
          <p:cNvSpPr txBox="1"/>
          <p:nvPr/>
        </p:nvSpPr>
        <p:spPr>
          <a:xfrm>
            <a:off x="2660174" y="1779755"/>
            <a:ext cx="43936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Hand-crafted features, 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flow statsistics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FC24F9-9511-129C-0168-4CA5E5EC2903}"/>
              </a:ext>
            </a:extLst>
          </p:cNvPr>
          <p:cNvSpPr txBox="1"/>
          <p:nvPr/>
        </p:nvSpPr>
        <p:spPr>
          <a:xfrm>
            <a:off x="2557918" y="2748439"/>
            <a:ext cx="45502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Strong in-domain;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Weaker on novel attacks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31126C-0512-A46F-292A-0DE356ED7E11}"/>
              </a:ext>
            </a:extLst>
          </p:cNvPr>
          <p:cNvSpPr txBox="1"/>
          <p:nvPr/>
        </p:nvSpPr>
        <p:spPr>
          <a:xfrm>
            <a:off x="2609677" y="3709485"/>
            <a:ext cx="45502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Limited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(scores, feature weights)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1C4277-D4BE-01FB-9759-F30FD947642C}"/>
              </a:ext>
            </a:extLst>
          </p:cNvPr>
          <p:cNvSpPr txBox="1"/>
          <p:nvPr/>
        </p:nvSpPr>
        <p:spPr>
          <a:xfrm>
            <a:off x="2661436" y="4639762"/>
            <a:ext cx="45502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Good for volumetric 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&amp; known patterns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33366C-3B70-7909-3A88-50073CEC8544}"/>
              </a:ext>
            </a:extLst>
          </p:cNvPr>
          <p:cNvSpPr txBox="1"/>
          <p:nvPr/>
        </p:nvSpPr>
        <p:spPr>
          <a:xfrm>
            <a:off x="2780611" y="5603182"/>
            <a:ext cx="42387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Efficient but brittle 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to unseen variants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42D262-D2F8-5452-8675-7B28D8B689D5}"/>
              </a:ext>
            </a:extLst>
          </p:cNvPr>
          <p:cNvSpPr txBox="1"/>
          <p:nvPr/>
        </p:nvSpPr>
        <p:spPr>
          <a:xfrm>
            <a:off x="7263441" y="1810195"/>
            <a:ext cx="43936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Raw/semi-structured DNS sequences + features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13CE80-72ED-E18A-4B90-9F561BD5169C}"/>
              </a:ext>
            </a:extLst>
          </p:cNvPr>
          <p:cNvSpPr txBox="1"/>
          <p:nvPr/>
        </p:nvSpPr>
        <p:spPr>
          <a:xfrm>
            <a:off x="7281956" y="2745614"/>
            <a:ext cx="43936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Prompt-based zero/few-shot;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adapts with minimal training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61CADA-603F-2A3B-68D7-C0C567BC1A27}"/>
              </a:ext>
            </a:extLst>
          </p:cNvPr>
          <p:cNvSpPr txBox="1"/>
          <p:nvPr/>
        </p:nvSpPr>
        <p:spPr>
          <a:xfrm>
            <a:off x="7281956" y="3693531"/>
            <a:ext cx="43936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Natural-language explanations,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Human-readable reasoning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28F145-FF84-34F4-08EF-EC95DCF4FEB9}"/>
              </a:ext>
            </a:extLst>
          </p:cNvPr>
          <p:cNvSpPr txBox="1"/>
          <p:nvPr/>
        </p:nvSpPr>
        <p:spPr>
          <a:xfrm>
            <a:off x="7263440" y="4666121"/>
            <a:ext cx="43936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Broader: flooding, amplification, semantic abuses, policy misuses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062C58-5E1D-8E5A-2716-28FCA5D4F85A}"/>
              </a:ext>
            </a:extLst>
          </p:cNvPr>
          <p:cNvSpPr txBox="1"/>
          <p:nvPr/>
        </p:nvSpPr>
        <p:spPr>
          <a:xfrm>
            <a:off x="7281955" y="5610997"/>
            <a:ext cx="43936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Higher cost/latency, </a:t>
            </a:r>
          </a:p>
          <a:p>
            <a:pPr lvl="0" algn="ctr"/>
            <a:r>
              <a:rPr lang="en-US" sz="2200">
                <a:latin typeface="Abadi" panose="020B0604020104020204" pitchFamily="34" charset="0"/>
                <a:cs typeface="Calibri" panose="020F0502020204030204" pitchFamily="34" charset="0"/>
              </a:rPr>
              <a:t>adversarial risks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680C0F0E-6E0F-323F-4BA9-A4DEF2BC5F0A}"/>
              </a:ext>
            </a:extLst>
          </p:cNvPr>
          <p:cNvSpPr txBox="1"/>
          <p:nvPr/>
        </p:nvSpPr>
        <p:spPr>
          <a:xfrm>
            <a:off x="394474" y="69820"/>
            <a:ext cx="12148333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 vs.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Traditional Methods</a:t>
            </a:r>
            <a:endParaRPr lang="en-US" sz="4000" b="1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E12B40-E655-3EE4-4BCD-915180953075}"/>
              </a:ext>
            </a:extLst>
          </p:cNvPr>
          <p:cNvSpPr/>
          <p:nvPr/>
        </p:nvSpPr>
        <p:spPr>
          <a:xfrm>
            <a:off x="7159923" y="1278537"/>
            <a:ext cx="4515729" cy="5177983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7905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EDD38-35D1-BF3B-5ABF-0A4E006A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E06A73-0D54-E0B9-5595-F07CB0F14748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AD678B-888D-82DB-0E61-718E73817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9" y="2159029"/>
            <a:ext cx="4435551" cy="2957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AFDE71-C02E-6B25-5DF1-7F4F3A48974F}"/>
              </a:ext>
            </a:extLst>
          </p:cNvPr>
          <p:cNvSpPr txBox="1"/>
          <p:nvPr/>
        </p:nvSpPr>
        <p:spPr>
          <a:xfrm>
            <a:off x="5485843" y="2480515"/>
            <a:ext cx="69356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2800">
                <a:solidFill>
                  <a:schemeClr val="accent3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Create Synthetic DNS Attack Traffic </a:t>
            </a:r>
          </a:p>
          <a:p>
            <a:pPr lvl="0" algn="l"/>
            <a:endParaRPr lang="en-US" sz="3000">
              <a:solidFill>
                <a:schemeClr val="bg2">
                  <a:lumMod val="90000"/>
                </a:schemeClr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US" sz="2800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Detect and Explain DNS Attack Traffic</a:t>
            </a:r>
          </a:p>
          <a:p>
            <a:pPr lvl="0" algn="l"/>
            <a:endParaRPr lang="en-US" sz="3000">
              <a:solidFill>
                <a:schemeClr val="bg2">
                  <a:lumMod val="90000"/>
                </a:schemeClr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US" sz="2800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Confuse Detector with Adversarial Traffic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04BF918-52EC-D507-1B71-28E83ECFB365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</a:t>
            </a:r>
            <a:r>
              <a:rPr lang="ko-KR" alt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i="1">
                <a:latin typeface="Abadi" panose="020B0604020104020204" pitchFamily="34" charset="0"/>
                <a:cs typeface="Calibri" panose="020F0502020204030204" pitchFamily="34" charset="0"/>
              </a:rPr>
              <a:t>How Can LLMs be effectively used?</a:t>
            </a:r>
            <a:endParaRPr lang="en-US" sz="4000" b="1" i="1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2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C1DE0-66DA-ADCC-B66F-B454D4186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01ECC0-6A72-5472-A221-BFD40D35C9E8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563215-51FA-DCFC-AE98-BC02FA1F68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08" r="33420" b="1505"/>
          <a:stretch>
            <a:fillRect/>
          </a:stretch>
        </p:blipFill>
        <p:spPr>
          <a:xfrm>
            <a:off x="180490" y="1459139"/>
            <a:ext cx="2444250" cy="46157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BED259-3547-9D9F-0B15-C0EF2C2E9F8C}"/>
              </a:ext>
            </a:extLst>
          </p:cNvPr>
          <p:cNvSpPr txBox="1"/>
          <p:nvPr/>
        </p:nvSpPr>
        <p:spPr>
          <a:xfrm>
            <a:off x="4273622" y="2520512"/>
            <a:ext cx="773788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Create Synthetic DNS Attack Traffic </a:t>
            </a:r>
          </a:p>
          <a:p>
            <a:pPr lvl="0" algn="l"/>
            <a:endParaRPr lang="en-US" sz="3200">
              <a:solidFill>
                <a:schemeClr val="bg2">
                  <a:lumMod val="90000"/>
                </a:schemeClr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US" sz="3600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Detect and Explain DNS Attack Traffic</a:t>
            </a:r>
          </a:p>
          <a:p>
            <a:pPr lvl="0" algn="l"/>
            <a:endParaRPr lang="en-US" sz="3200">
              <a:solidFill>
                <a:schemeClr val="bg2">
                  <a:lumMod val="90000"/>
                </a:schemeClr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Confuse Detector with Adversarial Traffic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B3862-A763-A2F1-B9C3-8A8978CA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024"/>
          <a:stretch>
            <a:fillRect/>
          </a:stretch>
        </p:blipFill>
        <p:spPr>
          <a:xfrm>
            <a:off x="2377852" y="1170455"/>
            <a:ext cx="1291653" cy="277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051AE-E795-1E60-8D4B-0B2ACF65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580"/>
          <a:stretch>
            <a:fillRect/>
          </a:stretch>
        </p:blipFill>
        <p:spPr>
          <a:xfrm>
            <a:off x="2504458" y="4178551"/>
            <a:ext cx="1291652" cy="2576623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D77EE661-381E-6523-DA8D-46E7C3EF135F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</a:t>
            </a:r>
            <a:r>
              <a:rPr lang="ko-KR" alt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b="1" i="1">
                <a:latin typeface="Abadi" panose="020B0604020104020204" pitchFamily="34" charset="0"/>
                <a:cs typeface="Calibri" panose="020F0502020204030204" pitchFamily="34" charset="0"/>
              </a:rPr>
              <a:t>How Can LLMs be effectively used?</a:t>
            </a:r>
            <a:endParaRPr lang="en-US" sz="4000" b="1" i="1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67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53880-AA98-D2DA-E7F0-796C0D5EE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B2F89076-7DEE-D709-094E-DFA5E4C7374F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DNS Abuse Taxonomy</a:t>
            </a:r>
            <a:endParaRPr lang="en-US" sz="40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6A65E7-621A-D824-FD7A-F8FF518EEDCF}"/>
              </a:ext>
            </a:extLst>
          </p:cNvPr>
          <p:cNvSpPr txBox="1"/>
          <p:nvPr/>
        </p:nvSpPr>
        <p:spPr>
          <a:xfrm>
            <a:off x="411727" y="1164964"/>
            <a:ext cx="6380864" cy="1149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en-US" sz="3200">
                <a:latin typeface="Abadi" panose="020B0604020104020204" pitchFamily="34" charset="0"/>
                <a:cs typeface="Calibri" panose="020F0502020204030204" pitchFamily="34" charset="0"/>
              </a:rPr>
              <a:t>DNS as </a:t>
            </a:r>
            <a:r>
              <a:rPr lang="en-US" sz="32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tool</a:t>
            </a:r>
            <a:r>
              <a:rPr lang="en-US" sz="3200">
                <a:latin typeface="Abadi" panose="020B0604020104020204" pitchFamily="34" charset="0"/>
                <a:cs typeface="Calibri" panose="020F0502020204030204" pitchFamily="34" charset="0"/>
              </a:rPr>
              <a:t> or </a:t>
            </a:r>
            <a:r>
              <a:rPr lang="en-US" sz="32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target</a:t>
            </a:r>
            <a:r>
              <a:rPr lang="en-US" sz="3200">
                <a:latin typeface="Abadi" panose="020B0604020104020204" pitchFamily="34" charset="0"/>
                <a:cs typeface="Calibri" panose="020F0502020204030204" pitchFamily="34" charset="0"/>
              </a:rPr>
              <a:t> for </a:t>
            </a:r>
            <a:r>
              <a:rPr lang="en-US" sz="4000" b="1" u="sng">
                <a:latin typeface="Abadi" panose="020B0604020104020204" pitchFamily="34" charset="0"/>
                <a:cs typeface="Calibri" panose="020F0502020204030204" pitchFamily="34" charset="0"/>
              </a:rPr>
              <a:t>DDoS</a:t>
            </a:r>
            <a:r>
              <a:rPr lang="en-US" sz="32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endParaRPr lang="en-US" sz="32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6508FF-B1CE-C209-1A8B-A8D3F5550BCB}"/>
              </a:ext>
            </a:extLst>
          </p:cNvPr>
          <p:cNvGrpSpPr/>
          <p:nvPr/>
        </p:nvGrpSpPr>
        <p:grpSpPr>
          <a:xfrm rot="5400000">
            <a:off x="3055832" y="4085489"/>
            <a:ext cx="562034" cy="234287"/>
            <a:chOff x="4116039" y="6101150"/>
            <a:chExt cx="576869" cy="20730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2E41301-C514-AF6D-B273-7969BD18F64A}"/>
                </a:ext>
              </a:extLst>
            </p:cNvPr>
            <p:cNvCxnSpPr/>
            <p:nvPr/>
          </p:nvCxnSpPr>
          <p:spPr>
            <a:xfrm>
              <a:off x="4116039" y="6101150"/>
              <a:ext cx="576868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90B0542-4140-A06E-AE0A-E35BFD8261C8}"/>
                </a:ext>
              </a:extLst>
            </p:cNvPr>
            <p:cNvCxnSpPr/>
            <p:nvPr/>
          </p:nvCxnSpPr>
          <p:spPr>
            <a:xfrm>
              <a:off x="4116040" y="6204804"/>
              <a:ext cx="576868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522ACCC-5410-6FA4-B78F-2B6E3B426D4A}"/>
                </a:ext>
              </a:extLst>
            </p:cNvPr>
            <p:cNvCxnSpPr/>
            <p:nvPr/>
          </p:nvCxnSpPr>
          <p:spPr>
            <a:xfrm>
              <a:off x="4116040" y="6308457"/>
              <a:ext cx="576868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216D963-F1A4-B590-9665-0B9FEB64D8EB}"/>
              </a:ext>
            </a:extLst>
          </p:cNvPr>
          <p:cNvSpPr txBox="1"/>
          <p:nvPr/>
        </p:nvSpPr>
        <p:spPr>
          <a:xfrm>
            <a:off x="2895010" y="5060512"/>
            <a:ext cx="1085168" cy="499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Victim</a:t>
            </a:r>
            <a:endParaRPr lang="en-US" sz="20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1EAF3D-3D28-F65A-816D-36F0603A9587}"/>
              </a:ext>
            </a:extLst>
          </p:cNvPr>
          <p:cNvSpPr txBox="1"/>
          <p:nvPr/>
        </p:nvSpPr>
        <p:spPr>
          <a:xfrm>
            <a:off x="898120" y="3265633"/>
            <a:ext cx="1198197" cy="62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Attacker</a:t>
            </a:r>
            <a:endParaRPr lang="en-US" sz="20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AB4709-F8FE-B2F4-8C86-D97C9969F828}"/>
              </a:ext>
            </a:extLst>
          </p:cNvPr>
          <p:cNvSpPr txBox="1"/>
          <p:nvPr/>
        </p:nvSpPr>
        <p:spPr>
          <a:xfrm>
            <a:off x="2814466" y="3280441"/>
            <a:ext cx="1198197" cy="62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Resolver</a:t>
            </a:r>
            <a:endParaRPr lang="en-US" sz="20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D49B1F-6D0F-10BC-9EC0-AA34BF33E76F}"/>
              </a:ext>
            </a:extLst>
          </p:cNvPr>
          <p:cNvSpPr txBox="1"/>
          <p:nvPr/>
        </p:nvSpPr>
        <p:spPr>
          <a:xfrm>
            <a:off x="4450041" y="3508180"/>
            <a:ext cx="1665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Authoritative server</a:t>
            </a:r>
            <a:endParaRPr lang="en-US" sz="20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E95B36-8458-8F3E-2FBC-4DE24EA7E029}"/>
              </a:ext>
            </a:extLst>
          </p:cNvPr>
          <p:cNvCxnSpPr/>
          <p:nvPr/>
        </p:nvCxnSpPr>
        <p:spPr>
          <a:xfrm>
            <a:off x="2096316" y="3105950"/>
            <a:ext cx="57686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2F5C77-1507-A247-3C71-0CB769CD8B0B}"/>
              </a:ext>
            </a:extLst>
          </p:cNvPr>
          <p:cNvCxnSpPr/>
          <p:nvPr/>
        </p:nvCxnSpPr>
        <p:spPr>
          <a:xfrm>
            <a:off x="2096317" y="3209604"/>
            <a:ext cx="57686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2AFD5E-4938-533A-C2E0-FFA0F6CF1D56}"/>
              </a:ext>
            </a:extLst>
          </p:cNvPr>
          <p:cNvCxnSpPr/>
          <p:nvPr/>
        </p:nvCxnSpPr>
        <p:spPr>
          <a:xfrm>
            <a:off x="2096317" y="3313257"/>
            <a:ext cx="57686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E21463-6AA4-289D-1F21-6E7BAE9DAFA2}"/>
              </a:ext>
            </a:extLst>
          </p:cNvPr>
          <p:cNvCxnSpPr/>
          <p:nvPr/>
        </p:nvCxnSpPr>
        <p:spPr>
          <a:xfrm>
            <a:off x="4032328" y="3105950"/>
            <a:ext cx="576868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842F33E-4180-5A2E-57EE-9ED66A85D020}"/>
              </a:ext>
            </a:extLst>
          </p:cNvPr>
          <p:cNvCxnSpPr/>
          <p:nvPr/>
        </p:nvCxnSpPr>
        <p:spPr>
          <a:xfrm>
            <a:off x="4032329" y="3209604"/>
            <a:ext cx="576868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BEA6BD-3D37-338C-B06F-4CDB8137CB9F}"/>
              </a:ext>
            </a:extLst>
          </p:cNvPr>
          <p:cNvCxnSpPr/>
          <p:nvPr/>
        </p:nvCxnSpPr>
        <p:spPr>
          <a:xfrm>
            <a:off x="4032329" y="3313257"/>
            <a:ext cx="576868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2F9F2B19-95A2-32B4-1C77-0BA27C0A9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10" y="2846336"/>
            <a:ext cx="884884" cy="7265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DC4662-339F-E9F3-D930-AA0A29BB0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262" y="2806640"/>
            <a:ext cx="678066" cy="6651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C461A9-0E6F-F77A-3311-3AAAB454F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356" y="2839309"/>
            <a:ext cx="884884" cy="726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AB095D-6B35-EDFE-F057-D3DBF8BE2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10" y="4579892"/>
            <a:ext cx="884884" cy="726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72063-ED02-D766-29E4-05A085D22ADA}"/>
              </a:ext>
            </a:extLst>
          </p:cNvPr>
          <p:cNvSpPr txBox="1"/>
          <p:nvPr/>
        </p:nvSpPr>
        <p:spPr>
          <a:xfrm>
            <a:off x="7576824" y="1290371"/>
            <a:ext cx="4644995" cy="4578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en-US" sz="3000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Flooding</a:t>
            </a:r>
          </a:p>
          <a:p>
            <a:pPr lvl="0" algn="l">
              <a:lnSpc>
                <a:spcPct val="200000"/>
              </a:lnSpc>
            </a:pPr>
            <a:r>
              <a:rPr lang="en-US" sz="3000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Reflection</a:t>
            </a:r>
            <a:r>
              <a:rPr lang="ko-KR" altLang="en-US" sz="3000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000">
                <a:latin typeface="Abadi" panose="020B0604020104020204" pitchFamily="34" charset="0"/>
                <a:cs typeface="Calibri" panose="020F0502020204030204" pitchFamily="34" charset="0"/>
              </a:rPr>
              <a:t>/</a:t>
            </a:r>
            <a:r>
              <a:rPr lang="ko-KR" altLang="en-US" sz="30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000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Amplification</a:t>
            </a:r>
            <a:endParaRPr lang="en-US" sz="300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200000"/>
              </a:lnSpc>
            </a:pPr>
            <a:r>
              <a:rPr lang="en-US" sz="3000" u="none" strike="noStrike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Redirection</a:t>
            </a:r>
          </a:p>
          <a:p>
            <a:pPr lvl="0" algn="l">
              <a:lnSpc>
                <a:spcPct val="200000"/>
              </a:lnSpc>
            </a:pPr>
            <a:r>
              <a:rPr lang="en-US" sz="3000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Subversion</a:t>
            </a:r>
          </a:p>
          <a:p>
            <a:pPr lvl="0" algn="l">
              <a:lnSpc>
                <a:spcPct val="200000"/>
              </a:lnSpc>
            </a:pPr>
            <a:r>
              <a:rPr lang="en-US" sz="3000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DNSSEC </a:t>
            </a:r>
            <a:r>
              <a:rPr lang="en-US" sz="3000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Abuse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F23284-7F0A-34FC-68CB-C298CF2EBDAD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6" name="Picture 5" descr="Check mark simple flat icon vector illustration. Check icon ...">
            <a:extLst>
              <a:ext uri="{FF2B5EF4-FFF2-40B4-BE49-F238E27FC236}">
                <a16:creationId xmlns:a16="http://schemas.microsoft.com/office/drawing/2014/main" id="{D45EAD5C-7FDA-12FA-71E9-783D2281D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940798" y="1605006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heck mark simple flat icon vector illustration. Check icon ...">
            <a:extLst>
              <a:ext uri="{FF2B5EF4-FFF2-40B4-BE49-F238E27FC236}">
                <a16:creationId xmlns:a16="http://schemas.microsoft.com/office/drawing/2014/main" id="{F087073D-95B3-F5AF-79EB-5BDDA1C0F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950149" y="2463630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eck mark simple flat icon vector illustration. Check icon ...">
            <a:extLst>
              <a:ext uri="{FF2B5EF4-FFF2-40B4-BE49-F238E27FC236}">
                <a16:creationId xmlns:a16="http://schemas.microsoft.com/office/drawing/2014/main" id="{F83AC015-828D-7FC5-7CA0-75907B738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950447" y="3414471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heck mark simple flat icon vector illustration. Check icon ...">
            <a:extLst>
              <a:ext uri="{FF2B5EF4-FFF2-40B4-BE49-F238E27FC236}">
                <a16:creationId xmlns:a16="http://schemas.microsoft.com/office/drawing/2014/main" id="{51D4164B-DA5F-6FE0-FE57-87AA1CE4D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978564" y="4346217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eck mark simple flat icon vector illustration. Check icon ...">
            <a:extLst>
              <a:ext uri="{FF2B5EF4-FFF2-40B4-BE49-F238E27FC236}">
                <a16:creationId xmlns:a16="http://schemas.microsoft.com/office/drawing/2014/main" id="{E6D2B867-F93A-49BA-44B8-917BDD4C3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6950149" y="5323681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4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5C109-CC06-EB18-8B2D-6B49B4980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LM Everywhere! My Journey into LMM and Inference as a Service - Part Ι">
            <a:extLst>
              <a:ext uri="{FF2B5EF4-FFF2-40B4-BE49-F238E27FC236}">
                <a16:creationId xmlns:a16="http://schemas.microsoft.com/office/drawing/2014/main" id="{7C7816BD-ECF1-282C-C393-DC71DE542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53" y="1932318"/>
            <a:ext cx="6050693" cy="337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E0EA573B-13E8-CC64-9409-BBB8FD66B936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LLMs are Everywhere!</a:t>
            </a:r>
            <a:endParaRPr lang="en-US" sz="40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25D9C-FBD9-D216-6AAA-C5AB7948E6C3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68136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B726A-B722-F488-50F1-97199913D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C16C170-2B8F-13E2-2E38-277C7B2C4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791206"/>
              </p:ext>
            </p:extLst>
          </p:nvPr>
        </p:nvGraphicFramePr>
        <p:xfrm>
          <a:off x="631200" y="1119856"/>
          <a:ext cx="10929600" cy="53524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7444">
                  <a:extLst>
                    <a:ext uri="{9D8B030D-6E8A-4147-A177-3AD203B41FA5}">
                      <a16:colId xmlns:a16="http://schemas.microsoft.com/office/drawing/2014/main" val="3251288981"/>
                    </a:ext>
                  </a:extLst>
                </a:gridCol>
                <a:gridCol w="5233489">
                  <a:extLst>
                    <a:ext uri="{9D8B030D-6E8A-4147-A177-3AD203B41FA5}">
                      <a16:colId xmlns:a16="http://schemas.microsoft.com/office/drawing/2014/main" val="1888063937"/>
                    </a:ext>
                  </a:extLst>
                </a:gridCol>
                <a:gridCol w="3218667">
                  <a:extLst>
                    <a:ext uri="{9D8B030D-6E8A-4147-A177-3AD203B41FA5}">
                      <a16:colId xmlns:a16="http://schemas.microsoft.com/office/drawing/2014/main" val="1448203601"/>
                    </a:ext>
                  </a:extLst>
                </a:gridCol>
              </a:tblGrid>
              <a:tr h="369824"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0759595"/>
                  </a:ext>
                </a:extLst>
              </a:tr>
              <a:tr h="860066"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311956"/>
                  </a:ext>
                </a:extLst>
              </a:tr>
              <a:tr h="1030645"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1777824"/>
                  </a:ext>
                </a:extLst>
              </a:tr>
              <a:tr h="1030645"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414699"/>
                  </a:ext>
                </a:extLst>
              </a:tr>
              <a:tr h="1030645"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784857"/>
                  </a:ext>
                </a:extLst>
              </a:tr>
              <a:tr h="1030645"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878908"/>
                  </a:ext>
                </a:extLst>
              </a:tr>
            </a:tbl>
          </a:graphicData>
        </a:graphic>
      </p:graphicFrame>
      <p:sp>
        <p:nvSpPr>
          <p:cNvPr id="4" name="TextBox 6">
            <a:extLst>
              <a:ext uri="{FF2B5EF4-FFF2-40B4-BE49-F238E27FC236}">
                <a16:creationId xmlns:a16="http://schemas.microsoft.com/office/drawing/2014/main" id="{6748E948-AF99-46C3-6493-A4BD31A9FB2E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DNS Abuse Taxonomy</a:t>
            </a:r>
            <a:endParaRPr lang="en-US" sz="4000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BCFB3-D579-8C47-7BB3-47527F7ABC27}"/>
              </a:ext>
            </a:extLst>
          </p:cNvPr>
          <p:cNvSpPr txBox="1"/>
          <p:nvPr/>
        </p:nvSpPr>
        <p:spPr>
          <a:xfrm>
            <a:off x="763164" y="1374735"/>
            <a:ext cx="2244334" cy="4901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4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Flooding</a:t>
            </a: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5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4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Reflection</a:t>
            </a:r>
          </a:p>
          <a:p>
            <a:pPr lvl="0" algn="ctr"/>
            <a:r>
              <a:rPr lang="en-US" altLang="ko-KR" sz="24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/Amplification</a:t>
            </a:r>
            <a:endParaRPr lang="en-US" sz="2400" b="1" u="sng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 u="sng" strike="noStrike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b="1" u="sng" strike="noStrike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400" b="1" u="sng" strike="noStrike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Redirection</a:t>
            </a:r>
          </a:p>
          <a:p>
            <a:pPr lvl="0" algn="ctr"/>
            <a:endParaRPr lang="en-US" sz="1000" b="1" u="sng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3600" b="1" u="sng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4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Subversion</a:t>
            </a:r>
          </a:p>
          <a:p>
            <a:pPr lvl="0" algn="ctr"/>
            <a:endParaRPr lang="en-US" sz="36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4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DNSSEC</a:t>
            </a:r>
            <a:r>
              <a:rPr lang="en-US" sz="2400" b="1" u="sng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24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Abuse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622F9-5C8C-11F4-6541-5A1A6C9B5625}"/>
              </a:ext>
            </a:extLst>
          </p:cNvPr>
          <p:cNvSpPr txBox="1"/>
          <p:nvPr/>
        </p:nvSpPr>
        <p:spPr>
          <a:xfrm>
            <a:off x="992819" y="852665"/>
            <a:ext cx="11467932" cy="647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ko-KR" altLang="en-US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Abuse Type                  </a:t>
            </a:r>
            <a:r>
              <a:rPr lang="ko-KR" altLang="en-US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 </a:t>
            </a:r>
            <a:r>
              <a:rPr lang="ko-KR" altLang="en-US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Description       </a:t>
            </a:r>
            <a:r>
              <a:rPr lang="ko-KR" altLang="en-US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 </a:t>
            </a:r>
            <a:r>
              <a:rPr lang="en-US" altLang="ko-KR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</a:t>
            </a:r>
            <a:r>
              <a:rPr lang="ko-KR" altLang="en-US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  </a:t>
            </a:r>
            <a:r>
              <a:rPr lang="en-US" sz="21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Related DDoS Vector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ECEA0-26FB-F528-D777-99EF72F78055}"/>
              </a:ext>
            </a:extLst>
          </p:cNvPr>
          <p:cNvSpPr txBox="1"/>
          <p:nvPr/>
        </p:nvSpPr>
        <p:spPr>
          <a:xfrm>
            <a:off x="3187472" y="1551481"/>
            <a:ext cx="51982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Sending excessive DNS queries </a:t>
            </a:r>
          </a:p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to exhaust server resources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40544-5ACD-7712-448E-0E2A96243E0F}"/>
              </a:ext>
            </a:extLst>
          </p:cNvPr>
          <p:cNvSpPr txBox="1"/>
          <p:nvPr/>
        </p:nvSpPr>
        <p:spPr>
          <a:xfrm>
            <a:off x="3187471" y="2497817"/>
            <a:ext cx="51982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Exploiting resolvers to reflect </a:t>
            </a:r>
          </a:p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and amplify traffic toward a victim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5ACB9B-7E53-9BED-2086-284DA3624CFA}"/>
              </a:ext>
            </a:extLst>
          </p:cNvPr>
          <p:cNvSpPr txBox="1"/>
          <p:nvPr/>
        </p:nvSpPr>
        <p:spPr>
          <a:xfrm>
            <a:off x="3067990" y="3531410"/>
            <a:ext cx="54450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Manipulating DNS responses to </a:t>
            </a:r>
          </a:p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redirect traffic</a:t>
            </a:r>
            <a:r>
              <a:rPr lang="ko-KR" altLang="en-US" sz="21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(e.g., to a botnet controller)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B991CA-A9A0-0D77-0C09-B055FBD40FE9}"/>
              </a:ext>
            </a:extLst>
          </p:cNvPr>
          <p:cNvSpPr txBox="1"/>
          <p:nvPr/>
        </p:nvSpPr>
        <p:spPr>
          <a:xfrm>
            <a:off x="3721502" y="4566068"/>
            <a:ext cx="46454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Compromising domain registration </a:t>
            </a:r>
          </a:p>
          <a:p>
            <a:pPr lvl="0" algn="l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or zone control to manipulate traffic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EE76B8-4947-57FE-18CA-D70A2364E54A}"/>
              </a:ext>
            </a:extLst>
          </p:cNvPr>
          <p:cNvSpPr txBox="1"/>
          <p:nvPr/>
        </p:nvSpPr>
        <p:spPr>
          <a:xfrm>
            <a:off x="3187474" y="5633113"/>
            <a:ext cx="49854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Abusing DNSSEC’s large responses or misconfigurations to overwhelm systems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874CF7-09EA-A4B8-B3FC-CB86CD12133D}"/>
              </a:ext>
            </a:extLst>
          </p:cNvPr>
          <p:cNvSpPr txBox="1"/>
          <p:nvPr/>
        </p:nvSpPr>
        <p:spPr>
          <a:xfrm>
            <a:off x="8548136" y="1549726"/>
            <a:ext cx="286127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Direct DDoS</a:t>
            </a:r>
            <a:r>
              <a:rPr lang="en-US" altLang="ko-KR" sz="2100">
                <a:latin typeface="Abadi" panose="020B060402010402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Resource exhaustion</a:t>
            </a:r>
          </a:p>
          <a:p>
            <a:pPr lvl="0" algn="ctr"/>
            <a:endParaRPr lang="en-US" sz="21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E434E0-DB84-BDBA-D66E-C1626C79DBD7}"/>
              </a:ext>
            </a:extLst>
          </p:cNvPr>
          <p:cNvSpPr txBox="1"/>
          <p:nvPr/>
        </p:nvSpPr>
        <p:spPr>
          <a:xfrm>
            <a:off x="8624438" y="2694199"/>
            <a:ext cx="26726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Amplification DDoS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CC72F8-BA29-6C14-9676-C9A7CD454473}"/>
              </a:ext>
            </a:extLst>
          </p:cNvPr>
          <p:cNvSpPr txBox="1"/>
          <p:nvPr/>
        </p:nvSpPr>
        <p:spPr>
          <a:xfrm>
            <a:off x="8612565" y="3498636"/>
            <a:ext cx="26726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Indirect DDoS</a:t>
            </a:r>
            <a:r>
              <a:rPr lang="en-US" altLang="ko-KR" sz="2100">
                <a:latin typeface="Abadi" panose="020B0604020104020204" pitchFamily="34" charset="0"/>
                <a:cs typeface="Calibri" panose="020F0502020204030204" pitchFamily="34" charset="0"/>
              </a:rPr>
              <a:t>,</a:t>
            </a:r>
          </a:p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Traffic Manipulation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CFD2D7-86AB-D7F0-3DE0-7CE314BE204F}"/>
              </a:ext>
            </a:extLst>
          </p:cNvPr>
          <p:cNvSpPr txBox="1"/>
          <p:nvPr/>
        </p:nvSpPr>
        <p:spPr>
          <a:xfrm>
            <a:off x="8611890" y="4554777"/>
            <a:ext cx="26906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Indirect DDoS,</a:t>
            </a:r>
          </a:p>
          <a:p>
            <a:pPr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Traffic Manipulation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8C4F07-A4CA-4575-59D4-E82D3842A8A5}"/>
              </a:ext>
            </a:extLst>
          </p:cNvPr>
          <p:cNvSpPr txBox="1"/>
          <p:nvPr/>
        </p:nvSpPr>
        <p:spPr>
          <a:xfrm>
            <a:off x="8501757" y="5650605"/>
            <a:ext cx="28745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Amplification DDoS,</a:t>
            </a:r>
          </a:p>
          <a:p>
            <a:pPr lvl="0" algn="ctr"/>
            <a:r>
              <a:rPr lang="en-US" sz="2100">
                <a:latin typeface="Abadi" panose="020B0604020104020204" pitchFamily="34" charset="0"/>
                <a:cs typeface="Calibri" panose="020F0502020204030204" pitchFamily="34" charset="0"/>
              </a:rPr>
              <a:t>Resource exhaustion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595B2A-6C6A-E457-0493-F683CEF999A0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49774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F815C-5C49-7612-73F9-1380911C0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32298DAF-5F98-A69C-5314-FBAEEF42562A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DNS Abuse Taxonomy</a:t>
            </a:r>
            <a:endParaRPr lang="en-US" sz="4000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32FC4-3ECD-6EEC-7B5D-C640CDAECA76}"/>
              </a:ext>
            </a:extLst>
          </p:cNvPr>
          <p:cNvSpPr txBox="1"/>
          <p:nvPr/>
        </p:nvSpPr>
        <p:spPr>
          <a:xfrm>
            <a:off x="1529909" y="777238"/>
            <a:ext cx="10880998" cy="72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ko-KR" alt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Abuse Type                  </a:t>
            </a:r>
            <a:r>
              <a:rPr lang="ko-KR" alt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Description       </a:t>
            </a:r>
            <a:r>
              <a:rPr lang="ko-KR" alt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 </a:t>
            </a:r>
            <a:r>
              <a:rPr lang="en-US" altLang="ko-KR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</a:t>
            </a:r>
            <a:r>
              <a:rPr lang="ko-KR" alt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</a:t>
            </a:r>
            <a:r>
              <a:rPr 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Related DDoS Vector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ED45F6B-3DE6-2080-C653-F7C2AEB61118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7625F0-7BA5-637C-F091-2529B0B3D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285829"/>
              </p:ext>
            </p:extLst>
          </p:nvPr>
        </p:nvGraphicFramePr>
        <p:xfrm>
          <a:off x="548972" y="1016376"/>
          <a:ext cx="5337720" cy="54007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3628">
                  <a:extLst>
                    <a:ext uri="{9D8B030D-6E8A-4147-A177-3AD203B41FA5}">
                      <a16:colId xmlns:a16="http://schemas.microsoft.com/office/drawing/2014/main" val="3251288981"/>
                    </a:ext>
                  </a:extLst>
                </a:gridCol>
                <a:gridCol w="3584092">
                  <a:extLst>
                    <a:ext uri="{9D8B030D-6E8A-4147-A177-3AD203B41FA5}">
                      <a16:colId xmlns:a16="http://schemas.microsoft.com/office/drawing/2014/main" val="1888063937"/>
                    </a:ext>
                  </a:extLst>
                </a:gridCol>
              </a:tblGrid>
              <a:tr h="417436"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0759595"/>
                  </a:ext>
                </a:extLst>
              </a:tr>
              <a:tr h="417436">
                <a:tc rowSpan="4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311956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1777824"/>
                  </a:ext>
                </a:extLst>
              </a:tr>
              <a:tr h="808938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414699"/>
                  </a:ext>
                </a:extLst>
              </a:tr>
              <a:tr h="834872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878908"/>
                  </a:ext>
                </a:extLst>
              </a:tr>
              <a:tr h="417436">
                <a:tc rowSpan="6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642842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730919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0015418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406716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5560279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4147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0399C7-D6F9-B48B-D8FB-AD58A48DD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791505"/>
              </p:ext>
            </p:extLst>
          </p:nvPr>
        </p:nvGraphicFramePr>
        <p:xfrm>
          <a:off x="6298896" y="1022190"/>
          <a:ext cx="5337720" cy="54224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4955">
                  <a:extLst>
                    <a:ext uri="{9D8B030D-6E8A-4147-A177-3AD203B41FA5}">
                      <a16:colId xmlns:a16="http://schemas.microsoft.com/office/drawing/2014/main" val="3251288981"/>
                    </a:ext>
                  </a:extLst>
                </a:gridCol>
                <a:gridCol w="3622765">
                  <a:extLst>
                    <a:ext uri="{9D8B030D-6E8A-4147-A177-3AD203B41FA5}">
                      <a16:colId xmlns:a16="http://schemas.microsoft.com/office/drawing/2014/main" val="1888063937"/>
                    </a:ext>
                  </a:extLst>
                </a:gridCol>
              </a:tblGrid>
              <a:tr h="417436"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0759595"/>
                  </a:ext>
                </a:extLst>
              </a:tr>
              <a:tr h="417436">
                <a:tc rowSpan="5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311956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1777824"/>
                  </a:ext>
                </a:extLst>
              </a:tr>
              <a:tr h="416040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>
                    <a:solidFill>
                      <a:schemeClr val="accent2">
                        <a:tint val="40000"/>
                        <a:alpha val="9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414699"/>
                  </a:ext>
                </a:extLst>
              </a:tr>
              <a:tr h="416039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>
                    <a:solidFill>
                      <a:schemeClr val="accent2">
                        <a:tint val="40000"/>
                        <a:alpha val="9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482044"/>
                  </a:ext>
                </a:extLst>
              </a:tr>
              <a:tr h="416040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>
                    <a:solidFill>
                      <a:schemeClr val="accent2">
                        <a:tint val="40000"/>
                        <a:alpha val="9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573"/>
                  </a:ext>
                </a:extLst>
              </a:tr>
              <a:tr h="417436">
                <a:tc rowSpan="3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784857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878908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5184238"/>
                  </a:ext>
                </a:extLst>
              </a:tr>
              <a:tr h="417436">
                <a:tc rowSpan="4">
                  <a:txBody>
                    <a:bodyPr/>
                    <a:lstStyle/>
                    <a:p>
                      <a:pPr lvl="0" algn="ctr"/>
                      <a:endParaRPr lang="en-US" sz="800">
                        <a:latin typeface="Abadi" panose="020B060402010402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/>
                      <a:r>
                        <a:rPr lang="en-US" sz="2000" b="1" u="sng">
                          <a:solidFill>
                            <a:srgbClr val="0070C0"/>
                          </a:solidFill>
                          <a:latin typeface="Abadi" panose="020B0604020104020204" pitchFamily="34" charset="0"/>
                          <a:cs typeface="Calibri" panose="020F0502020204030204" pitchFamily="34" charset="0"/>
                        </a:rPr>
                        <a:t>DNSSEC</a:t>
                      </a:r>
                    </a:p>
                    <a:p>
                      <a:pPr lvl="0" algn="ctr"/>
                      <a:r>
                        <a:rPr lang="en-US" sz="2000" b="1" u="sng">
                          <a:solidFill>
                            <a:srgbClr val="C00000"/>
                          </a:solidFill>
                          <a:latin typeface="Abadi" panose="020B0604020104020204" pitchFamily="34" charset="0"/>
                          <a:cs typeface="Calibri" panose="020F0502020204030204" pitchFamily="34" charset="0"/>
                        </a:rPr>
                        <a:t>Abuse</a:t>
                      </a:r>
                    </a:p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642842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730919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0015418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4067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4E8CB6-7541-454D-5ACC-3E8CA802F4E2}"/>
              </a:ext>
            </a:extLst>
          </p:cNvPr>
          <p:cNvSpPr txBox="1"/>
          <p:nvPr/>
        </p:nvSpPr>
        <p:spPr>
          <a:xfrm>
            <a:off x="286376" y="2106646"/>
            <a:ext cx="224433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2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0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Flooding</a:t>
            </a:r>
          </a:p>
          <a:p>
            <a:pPr lvl="0" algn="ctr"/>
            <a:endParaRPr lang="en-US" sz="2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0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Reflection</a:t>
            </a:r>
          </a:p>
          <a:p>
            <a:pPr lvl="0" algn="ctr"/>
            <a:r>
              <a:rPr lang="en-US" altLang="ko-KR" sz="20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/Amplification</a:t>
            </a:r>
            <a:endParaRPr lang="en-US" sz="2000" b="1" u="sng">
              <a:solidFill>
                <a:srgbClr val="C0000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7AFEB-BF29-D907-7103-038F79F1D95F}"/>
              </a:ext>
            </a:extLst>
          </p:cNvPr>
          <p:cNvSpPr txBox="1"/>
          <p:nvPr/>
        </p:nvSpPr>
        <p:spPr>
          <a:xfrm>
            <a:off x="6055009" y="1840347"/>
            <a:ext cx="224433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2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0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Redirection</a:t>
            </a:r>
          </a:p>
          <a:p>
            <a:pPr lvl="0" algn="ctr"/>
            <a:endParaRPr lang="en-US" sz="2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2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en-US" sz="20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</a:p>
          <a:p>
            <a:pPr lvl="0" algn="ctr"/>
            <a:r>
              <a:rPr lang="en-US" sz="20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Subversion</a:t>
            </a:r>
            <a:endParaRPr lang="en-US" sz="2400" b="1" u="sng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89CBB6-5241-18DE-7CEA-4AC4D3164E10}"/>
              </a:ext>
            </a:extLst>
          </p:cNvPr>
          <p:cNvSpPr txBox="1"/>
          <p:nvPr/>
        </p:nvSpPr>
        <p:spPr>
          <a:xfrm>
            <a:off x="2179359" y="1802107"/>
            <a:ext cx="3803736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Response Flooding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41D8B-74F9-32EB-FD13-9D50821C3226}"/>
              </a:ext>
            </a:extLst>
          </p:cNvPr>
          <p:cNvSpPr txBox="1"/>
          <p:nvPr/>
        </p:nvSpPr>
        <p:spPr>
          <a:xfrm>
            <a:off x="2222365" y="2323346"/>
            <a:ext cx="380373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NXDOMAIN Flooding</a:t>
            </a:r>
          </a:p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(slow</a:t>
            </a:r>
            <a:r>
              <a:rPr lang="ko-KR" altLang="en-US" sz="19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900">
                <a:latin typeface="Abadi" panose="020B0604020104020204" pitchFamily="34" charset="0"/>
                <a:cs typeface="Calibri" panose="020F0502020204030204" pitchFamily="34" charset="0"/>
              </a:rPr>
              <a:t>d</a:t>
            </a:r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rip, random subdomain)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64AB4F-3C09-BEC7-90DC-00FF94D8BA2D}"/>
              </a:ext>
            </a:extLst>
          </p:cNvPr>
          <p:cNvSpPr txBox="1"/>
          <p:nvPr/>
        </p:nvSpPr>
        <p:spPr>
          <a:xfrm>
            <a:off x="2223570" y="3839811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iDNS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485045-0789-D82A-BF6D-4EF0D563ECBF}"/>
              </a:ext>
            </a:extLst>
          </p:cNvPr>
          <p:cNvSpPr txBox="1"/>
          <p:nvPr/>
        </p:nvSpPr>
        <p:spPr>
          <a:xfrm>
            <a:off x="2236096" y="4259298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TsuNAME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979321-D75A-A813-8707-21D09E8BE768}"/>
              </a:ext>
            </a:extLst>
          </p:cNvPr>
          <p:cNvSpPr txBox="1"/>
          <p:nvPr/>
        </p:nvSpPr>
        <p:spPr>
          <a:xfrm>
            <a:off x="2236096" y="4698807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Unchained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FEA6A6-1E56-78DE-5CAB-B68FC91AFF27}"/>
              </a:ext>
            </a:extLst>
          </p:cNvPr>
          <p:cNvSpPr txBox="1"/>
          <p:nvPr/>
        </p:nvSpPr>
        <p:spPr>
          <a:xfrm>
            <a:off x="2223570" y="5106351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NXNS Attack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F64AA7-7EE0-B349-FC4D-B7D404A0410E}"/>
              </a:ext>
            </a:extLst>
          </p:cNvPr>
          <p:cNvSpPr txBox="1"/>
          <p:nvPr/>
        </p:nvSpPr>
        <p:spPr>
          <a:xfrm>
            <a:off x="2210186" y="5505639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NRDelegation Attack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091FC3-D86F-99C5-7083-F4BB1D530EEF}"/>
              </a:ext>
            </a:extLst>
          </p:cNvPr>
          <p:cNvSpPr txBox="1"/>
          <p:nvPr/>
        </p:nvSpPr>
        <p:spPr>
          <a:xfrm>
            <a:off x="2210186" y="5907101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Loop Attack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44C016-4783-08C4-AC8D-929B047FC4A7}"/>
              </a:ext>
            </a:extLst>
          </p:cNvPr>
          <p:cNvSpPr txBox="1"/>
          <p:nvPr/>
        </p:nvSpPr>
        <p:spPr>
          <a:xfrm>
            <a:off x="2199866" y="1373074"/>
            <a:ext cx="3795755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Query Flooding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BBF8A7-FC97-F887-CDDD-C5C81092F8DB}"/>
              </a:ext>
            </a:extLst>
          </p:cNvPr>
          <p:cNvSpPr txBox="1"/>
          <p:nvPr/>
        </p:nvSpPr>
        <p:spPr>
          <a:xfrm>
            <a:off x="7952423" y="1373234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Kaminsky Attack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20A9B2-71FE-C8F6-8142-2BC1108F05ED}"/>
              </a:ext>
            </a:extLst>
          </p:cNvPr>
          <p:cNvSpPr txBox="1"/>
          <p:nvPr/>
        </p:nvSpPr>
        <p:spPr>
          <a:xfrm>
            <a:off x="7964949" y="1830299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 Cache Poisoning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367E07-B945-1062-A08B-CC706C395D5E}"/>
              </a:ext>
            </a:extLst>
          </p:cNvPr>
          <p:cNvSpPr txBox="1"/>
          <p:nvPr/>
        </p:nvSpPr>
        <p:spPr>
          <a:xfrm>
            <a:off x="7964949" y="2232230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SAD DNS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B71806-C0A7-0EA9-8AF5-C46EFCC368FE}"/>
              </a:ext>
            </a:extLst>
          </p:cNvPr>
          <p:cNvSpPr txBox="1"/>
          <p:nvPr/>
        </p:nvSpPr>
        <p:spPr>
          <a:xfrm>
            <a:off x="7952423" y="2615015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Domain Hijacking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9EDA0E-7790-6E11-01E5-A25A2254DBED}"/>
              </a:ext>
            </a:extLst>
          </p:cNvPr>
          <p:cNvSpPr txBox="1"/>
          <p:nvPr/>
        </p:nvSpPr>
        <p:spPr>
          <a:xfrm>
            <a:off x="7939039" y="3054302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Packet Interception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B72C25-B99C-FD16-D2AB-B43696F57A08}"/>
              </a:ext>
            </a:extLst>
          </p:cNvPr>
          <p:cNvSpPr txBox="1"/>
          <p:nvPr/>
        </p:nvSpPr>
        <p:spPr>
          <a:xfrm>
            <a:off x="7939039" y="3455764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 Tunneling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E680BC-943F-87B8-C916-C6465A013127}"/>
              </a:ext>
            </a:extLst>
          </p:cNvPr>
          <p:cNvSpPr txBox="1"/>
          <p:nvPr/>
        </p:nvSpPr>
        <p:spPr>
          <a:xfrm>
            <a:off x="7939039" y="3878150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Fast Flux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AAD20E-70E5-E5DD-4E99-511BBA0FCCFF}"/>
              </a:ext>
            </a:extLst>
          </p:cNvPr>
          <p:cNvSpPr txBox="1"/>
          <p:nvPr/>
        </p:nvSpPr>
        <p:spPr>
          <a:xfrm>
            <a:off x="7952423" y="4296158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DGA (Malware C2 Infra)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F19ED5-01CE-224B-4C6C-BB91BE3AAA98}"/>
              </a:ext>
            </a:extLst>
          </p:cNvPr>
          <p:cNvSpPr txBox="1"/>
          <p:nvPr/>
        </p:nvSpPr>
        <p:spPr>
          <a:xfrm>
            <a:off x="7952423" y="4720498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DNSSEC Amplification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CFFBAF-8516-CA47-3F4B-9A799315424F}"/>
              </a:ext>
            </a:extLst>
          </p:cNvPr>
          <p:cNvSpPr txBox="1"/>
          <p:nvPr/>
        </p:nvSpPr>
        <p:spPr>
          <a:xfrm>
            <a:off x="7952423" y="5137803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NSEC/NSEC3 Walking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54CD5E-077A-0486-DE78-45A5F1EE0A67}"/>
              </a:ext>
            </a:extLst>
          </p:cNvPr>
          <p:cNvSpPr txBox="1"/>
          <p:nvPr/>
        </p:nvSpPr>
        <p:spPr>
          <a:xfrm>
            <a:off x="7952423" y="5547395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Bogus DNSSEC Data Injection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CA2858-A1AC-F68D-296C-37A3BB748718}"/>
              </a:ext>
            </a:extLst>
          </p:cNvPr>
          <p:cNvSpPr txBox="1"/>
          <p:nvPr/>
        </p:nvSpPr>
        <p:spPr>
          <a:xfrm>
            <a:off x="7939039" y="5958377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Algorithm Downgrade Attack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91CBC-4928-BFB3-889F-9A19299C1871}"/>
              </a:ext>
            </a:extLst>
          </p:cNvPr>
          <p:cNvSpPr txBox="1"/>
          <p:nvPr/>
        </p:nvSpPr>
        <p:spPr>
          <a:xfrm>
            <a:off x="606514" y="1028902"/>
            <a:ext cx="1660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Class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B391A8-C8FF-E662-DFCF-0BA0730EA6DE}"/>
              </a:ext>
            </a:extLst>
          </p:cNvPr>
          <p:cNvSpPr txBox="1"/>
          <p:nvPr/>
        </p:nvSpPr>
        <p:spPr>
          <a:xfrm>
            <a:off x="2222397" y="1024234"/>
            <a:ext cx="3677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Subclass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73CEAA-DB27-5BDE-CA9D-8CA1F5DD4A06}"/>
              </a:ext>
            </a:extLst>
          </p:cNvPr>
          <p:cNvSpPr txBox="1"/>
          <p:nvPr/>
        </p:nvSpPr>
        <p:spPr>
          <a:xfrm>
            <a:off x="6171179" y="1021044"/>
            <a:ext cx="194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Class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1B5F43-C7BB-A775-692E-5EBD9651C2D8}"/>
              </a:ext>
            </a:extLst>
          </p:cNvPr>
          <p:cNvSpPr txBox="1"/>
          <p:nvPr/>
        </p:nvSpPr>
        <p:spPr>
          <a:xfrm>
            <a:off x="8119802" y="1016376"/>
            <a:ext cx="3419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Subclass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CBD0F6-54FD-6E93-F700-BEA1DB234F13}"/>
              </a:ext>
            </a:extLst>
          </p:cNvPr>
          <p:cNvSpPr txBox="1"/>
          <p:nvPr/>
        </p:nvSpPr>
        <p:spPr>
          <a:xfrm>
            <a:off x="2268985" y="3010502"/>
            <a:ext cx="380373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Resolution Failure Flooding</a:t>
            </a:r>
          </a:p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(domain lock-up, </a:t>
            </a:r>
          </a:p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phantom subdomain)</a:t>
            </a:r>
          </a:p>
        </p:txBody>
      </p:sp>
    </p:spTree>
    <p:extLst>
      <p:ext uri="{BB962C8B-B14F-4D97-AF65-F5344CB8AC3E}">
        <p14:creationId xmlns:p14="http://schemas.microsoft.com/office/powerpoint/2010/main" val="1094157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47D0F-091C-EEA1-A195-E62909648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3B44B2BB-6E43-18F5-63D2-2D60FD939712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DNS Abuse Taxonomy</a:t>
            </a:r>
            <a:endParaRPr lang="en-US" sz="4000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81F34-5056-477E-52C2-F956A255393F}"/>
              </a:ext>
            </a:extLst>
          </p:cNvPr>
          <p:cNvSpPr txBox="1"/>
          <p:nvPr/>
        </p:nvSpPr>
        <p:spPr>
          <a:xfrm>
            <a:off x="1529909" y="777238"/>
            <a:ext cx="10880998" cy="72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</a:pPr>
            <a:r>
              <a:rPr lang="ko-KR" alt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Abuse Type                  </a:t>
            </a:r>
            <a:r>
              <a:rPr lang="ko-KR" alt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Description       </a:t>
            </a:r>
            <a:r>
              <a:rPr lang="ko-KR" alt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 </a:t>
            </a:r>
            <a:r>
              <a:rPr lang="en-US" altLang="ko-KR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</a:t>
            </a:r>
            <a:r>
              <a:rPr lang="ko-KR" alt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</a:t>
            </a:r>
            <a:r>
              <a:rPr lang="en-US" sz="2400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Related DDoS Vector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0271347-9654-71D4-C1B1-CAAD666948AA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66ABE8-4EC8-5542-728B-C6C8CA4C7503}"/>
              </a:ext>
            </a:extLst>
          </p:cNvPr>
          <p:cNvGraphicFramePr>
            <a:graphicFrameLocks noGrp="1"/>
          </p:cNvGraphicFramePr>
          <p:nvPr/>
        </p:nvGraphicFramePr>
        <p:xfrm>
          <a:off x="548972" y="1016376"/>
          <a:ext cx="5337720" cy="54007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3628">
                  <a:extLst>
                    <a:ext uri="{9D8B030D-6E8A-4147-A177-3AD203B41FA5}">
                      <a16:colId xmlns:a16="http://schemas.microsoft.com/office/drawing/2014/main" val="3251288981"/>
                    </a:ext>
                  </a:extLst>
                </a:gridCol>
                <a:gridCol w="3584092">
                  <a:extLst>
                    <a:ext uri="{9D8B030D-6E8A-4147-A177-3AD203B41FA5}">
                      <a16:colId xmlns:a16="http://schemas.microsoft.com/office/drawing/2014/main" val="1888063937"/>
                    </a:ext>
                  </a:extLst>
                </a:gridCol>
              </a:tblGrid>
              <a:tr h="417436"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0759595"/>
                  </a:ext>
                </a:extLst>
              </a:tr>
              <a:tr h="417436">
                <a:tc rowSpan="4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311956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1777824"/>
                  </a:ext>
                </a:extLst>
              </a:tr>
              <a:tr h="808938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9414699"/>
                  </a:ext>
                </a:extLst>
              </a:tr>
              <a:tr h="834872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878908"/>
                  </a:ext>
                </a:extLst>
              </a:tr>
              <a:tr h="417436">
                <a:tc rowSpan="6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642842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730919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0015418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406716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5560279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4147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773095-4DBE-A46D-84D1-C2EA85BA07A9}"/>
              </a:ext>
            </a:extLst>
          </p:cNvPr>
          <p:cNvGraphicFramePr>
            <a:graphicFrameLocks noGrp="1"/>
          </p:cNvGraphicFramePr>
          <p:nvPr/>
        </p:nvGraphicFramePr>
        <p:xfrm>
          <a:off x="6298896" y="1022190"/>
          <a:ext cx="5337720" cy="54224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4955">
                  <a:extLst>
                    <a:ext uri="{9D8B030D-6E8A-4147-A177-3AD203B41FA5}">
                      <a16:colId xmlns:a16="http://schemas.microsoft.com/office/drawing/2014/main" val="3251288981"/>
                    </a:ext>
                  </a:extLst>
                </a:gridCol>
                <a:gridCol w="3622765">
                  <a:extLst>
                    <a:ext uri="{9D8B030D-6E8A-4147-A177-3AD203B41FA5}">
                      <a16:colId xmlns:a16="http://schemas.microsoft.com/office/drawing/2014/main" val="1888063937"/>
                    </a:ext>
                  </a:extLst>
                </a:gridCol>
              </a:tblGrid>
              <a:tr h="417436"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0759595"/>
                  </a:ext>
                </a:extLst>
              </a:tr>
              <a:tr h="417436">
                <a:tc rowSpan="5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311956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1777824"/>
                  </a:ext>
                </a:extLst>
              </a:tr>
              <a:tr h="416040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>
                    <a:solidFill>
                      <a:schemeClr val="accent2">
                        <a:tint val="40000"/>
                        <a:alpha val="9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414699"/>
                  </a:ext>
                </a:extLst>
              </a:tr>
              <a:tr h="416039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>
                    <a:solidFill>
                      <a:schemeClr val="accent2">
                        <a:tint val="40000"/>
                        <a:alpha val="9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482044"/>
                  </a:ext>
                </a:extLst>
              </a:tr>
              <a:tr h="416040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>
                    <a:solidFill>
                      <a:schemeClr val="accent2">
                        <a:tint val="40000"/>
                        <a:alpha val="9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573"/>
                  </a:ext>
                </a:extLst>
              </a:tr>
              <a:tr h="417436">
                <a:tc rowSpan="3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784857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878908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5184238"/>
                  </a:ext>
                </a:extLst>
              </a:tr>
              <a:tr h="417436">
                <a:tc rowSpan="4">
                  <a:txBody>
                    <a:bodyPr/>
                    <a:lstStyle/>
                    <a:p>
                      <a:pPr lvl="0" algn="ctr"/>
                      <a:endParaRPr lang="en-US" sz="800">
                        <a:latin typeface="Abadi" panose="020B060402010402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/>
                      <a:r>
                        <a:rPr lang="en-US" sz="2000" b="1" u="sng">
                          <a:solidFill>
                            <a:srgbClr val="0070C0"/>
                          </a:solidFill>
                          <a:latin typeface="Abadi" panose="020B0604020104020204" pitchFamily="34" charset="0"/>
                          <a:cs typeface="Calibri" panose="020F0502020204030204" pitchFamily="34" charset="0"/>
                        </a:rPr>
                        <a:t>DNSSEC</a:t>
                      </a:r>
                    </a:p>
                    <a:p>
                      <a:pPr lvl="0" algn="ctr"/>
                      <a:r>
                        <a:rPr lang="en-US" sz="2000" b="1" u="sng">
                          <a:solidFill>
                            <a:srgbClr val="C00000"/>
                          </a:solidFill>
                          <a:latin typeface="Abadi" panose="020B0604020104020204" pitchFamily="34" charset="0"/>
                          <a:cs typeface="Calibri" panose="020F0502020204030204" pitchFamily="34" charset="0"/>
                        </a:rPr>
                        <a:t>Abuse</a:t>
                      </a:r>
                    </a:p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642842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730919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0015418"/>
                  </a:ext>
                </a:extLst>
              </a:tr>
              <a:tr h="417436">
                <a:tc vMerge="1"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H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4067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1B0F16-640C-4264-6E2C-A5F34CFB9B8C}"/>
              </a:ext>
            </a:extLst>
          </p:cNvPr>
          <p:cNvSpPr txBox="1"/>
          <p:nvPr/>
        </p:nvSpPr>
        <p:spPr>
          <a:xfrm>
            <a:off x="286376" y="2106646"/>
            <a:ext cx="224433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2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0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Flooding</a:t>
            </a:r>
          </a:p>
          <a:p>
            <a:pPr lvl="0" algn="ctr"/>
            <a:endParaRPr lang="en-US" sz="2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0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0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Reflection</a:t>
            </a:r>
          </a:p>
          <a:p>
            <a:pPr lvl="0" algn="ctr"/>
            <a:r>
              <a:rPr lang="en-US" altLang="ko-KR" sz="20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/Amplification</a:t>
            </a:r>
            <a:endParaRPr lang="en-US" sz="2000" b="1" u="sng">
              <a:solidFill>
                <a:srgbClr val="C0000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FA757-4E43-7763-F35A-76F1A8B898B6}"/>
              </a:ext>
            </a:extLst>
          </p:cNvPr>
          <p:cNvSpPr txBox="1"/>
          <p:nvPr/>
        </p:nvSpPr>
        <p:spPr>
          <a:xfrm>
            <a:off x="6055009" y="1840347"/>
            <a:ext cx="224433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2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20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Redirection</a:t>
            </a:r>
          </a:p>
          <a:p>
            <a:pPr lvl="0" algn="ctr"/>
            <a:endParaRPr lang="en-US" sz="2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endParaRPr lang="en-US" sz="1400" b="1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2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en-US" sz="20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</a:p>
          <a:p>
            <a:pPr lvl="0" algn="ctr"/>
            <a:r>
              <a:rPr lang="en-US" sz="2000" b="1" u="sng">
                <a:solidFill>
                  <a:srgbClr val="0070C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Subversion</a:t>
            </a:r>
            <a:endParaRPr lang="en-US" sz="2400" b="1" u="sng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7C6FD-EE76-6AEA-3594-958911E53AA0}"/>
              </a:ext>
            </a:extLst>
          </p:cNvPr>
          <p:cNvSpPr txBox="1"/>
          <p:nvPr/>
        </p:nvSpPr>
        <p:spPr>
          <a:xfrm>
            <a:off x="2179359" y="1802107"/>
            <a:ext cx="3803736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Response Flooding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28154E-3F48-9FD5-D388-ABEDE9A1D83B}"/>
              </a:ext>
            </a:extLst>
          </p:cNvPr>
          <p:cNvSpPr txBox="1"/>
          <p:nvPr/>
        </p:nvSpPr>
        <p:spPr>
          <a:xfrm>
            <a:off x="2222365" y="2323346"/>
            <a:ext cx="380373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NXDOMAIN Flooding</a:t>
            </a:r>
          </a:p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(slow</a:t>
            </a:r>
            <a:r>
              <a:rPr lang="ko-KR" altLang="en-US" sz="19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900">
                <a:latin typeface="Abadi" panose="020B0604020104020204" pitchFamily="34" charset="0"/>
                <a:cs typeface="Calibri" panose="020F0502020204030204" pitchFamily="34" charset="0"/>
              </a:rPr>
              <a:t>d</a:t>
            </a:r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rip, random subdomain)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22979E-62E6-E7C6-0A7D-45DC0FC0AC5F}"/>
              </a:ext>
            </a:extLst>
          </p:cNvPr>
          <p:cNvSpPr txBox="1"/>
          <p:nvPr/>
        </p:nvSpPr>
        <p:spPr>
          <a:xfrm>
            <a:off x="2223570" y="3839811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iDNS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CE1BC2-8388-687C-E274-8A509A2BDB94}"/>
              </a:ext>
            </a:extLst>
          </p:cNvPr>
          <p:cNvSpPr txBox="1"/>
          <p:nvPr/>
        </p:nvSpPr>
        <p:spPr>
          <a:xfrm>
            <a:off x="2236096" y="4259298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TsuNAME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E7A927-139A-4CD3-618C-C8BA40C1EAC7}"/>
              </a:ext>
            </a:extLst>
          </p:cNvPr>
          <p:cNvSpPr txBox="1"/>
          <p:nvPr/>
        </p:nvSpPr>
        <p:spPr>
          <a:xfrm>
            <a:off x="2236096" y="4698807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Unchained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D785CD-346B-771C-DD05-A2FFB29DF277}"/>
              </a:ext>
            </a:extLst>
          </p:cNvPr>
          <p:cNvSpPr txBox="1"/>
          <p:nvPr/>
        </p:nvSpPr>
        <p:spPr>
          <a:xfrm>
            <a:off x="2223570" y="5106351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NXNS Attack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26778B-2CB7-7E18-B22B-921D34696E7E}"/>
              </a:ext>
            </a:extLst>
          </p:cNvPr>
          <p:cNvSpPr txBox="1"/>
          <p:nvPr/>
        </p:nvSpPr>
        <p:spPr>
          <a:xfrm>
            <a:off x="2210186" y="5505639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NRDelegation Attack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A3369-0BE8-E324-B335-0CF76423B2E3}"/>
              </a:ext>
            </a:extLst>
          </p:cNvPr>
          <p:cNvSpPr txBox="1"/>
          <p:nvPr/>
        </p:nvSpPr>
        <p:spPr>
          <a:xfrm>
            <a:off x="2210186" y="5907101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Loop Attack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B65022-6451-BB6B-2EE0-A4B3513E9E79}"/>
              </a:ext>
            </a:extLst>
          </p:cNvPr>
          <p:cNvSpPr txBox="1"/>
          <p:nvPr/>
        </p:nvSpPr>
        <p:spPr>
          <a:xfrm>
            <a:off x="2199866" y="1373074"/>
            <a:ext cx="3795755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Query Flooding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0BC30A-4718-3F29-2ACB-54864FB5F84C}"/>
              </a:ext>
            </a:extLst>
          </p:cNvPr>
          <p:cNvSpPr txBox="1"/>
          <p:nvPr/>
        </p:nvSpPr>
        <p:spPr>
          <a:xfrm>
            <a:off x="7952423" y="1373234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Kaminsky Attack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4E4A4E-F0A9-D97F-E906-05394142EAAA}"/>
              </a:ext>
            </a:extLst>
          </p:cNvPr>
          <p:cNvSpPr txBox="1"/>
          <p:nvPr/>
        </p:nvSpPr>
        <p:spPr>
          <a:xfrm>
            <a:off x="7964949" y="1830299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 Cache Poisoning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09E4E3-59FD-DCCE-48D7-86E9C58CBA57}"/>
              </a:ext>
            </a:extLst>
          </p:cNvPr>
          <p:cNvSpPr txBox="1"/>
          <p:nvPr/>
        </p:nvSpPr>
        <p:spPr>
          <a:xfrm>
            <a:off x="7964949" y="2232230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SAD DNS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2FF9BB-00B7-82D3-4C3D-543EB7BDED95}"/>
              </a:ext>
            </a:extLst>
          </p:cNvPr>
          <p:cNvSpPr txBox="1"/>
          <p:nvPr/>
        </p:nvSpPr>
        <p:spPr>
          <a:xfrm>
            <a:off x="7952423" y="2615015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Domain Hijacking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9BF015-E80B-00D5-2986-7AADF01CBEA9}"/>
              </a:ext>
            </a:extLst>
          </p:cNvPr>
          <p:cNvSpPr txBox="1"/>
          <p:nvPr/>
        </p:nvSpPr>
        <p:spPr>
          <a:xfrm>
            <a:off x="7939039" y="3054302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Packet Interception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A5A659-4524-C802-70DF-8683787CDE09}"/>
              </a:ext>
            </a:extLst>
          </p:cNvPr>
          <p:cNvSpPr txBox="1"/>
          <p:nvPr/>
        </p:nvSpPr>
        <p:spPr>
          <a:xfrm>
            <a:off x="7939039" y="3455764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 Tunneling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A44CA9-99A2-F97F-D41C-C81F82187F24}"/>
              </a:ext>
            </a:extLst>
          </p:cNvPr>
          <p:cNvSpPr txBox="1"/>
          <p:nvPr/>
        </p:nvSpPr>
        <p:spPr>
          <a:xfrm>
            <a:off x="7939039" y="3878150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Fast Flux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55799-A306-2507-34A8-D02A18C82A2A}"/>
              </a:ext>
            </a:extLst>
          </p:cNvPr>
          <p:cNvSpPr txBox="1"/>
          <p:nvPr/>
        </p:nvSpPr>
        <p:spPr>
          <a:xfrm>
            <a:off x="7952423" y="4296158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DGA (Malware C2 Infra)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819134-FE82-4A40-EBD6-217BDFFDE1C4}"/>
              </a:ext>
            </a:extLst>
          </p:cNvPr>
          <p:cNvSpPr txBox="1"/>
          <p:nvPr/>
        </p:nvSpPr>
        <p:spPr>
          <a:xfrm>
            <a:off x="7952423" y="4720498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DNSSEC Amplification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0CAFF9-6656-4382-25A8-C70CF8C9C7C5}"/>
              </a:ext>
            </a:extLst>
          </p:cNvPr>
          <p:cNvSpPr txBox="1"/>
          <p:nvPr/>
        </p:nvSpPr>
        <p:spPr>
          <a:xfrm>
            <a:off x="7952423" y="5137803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NSEC/NSEC3 Walking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B810D1-F32A-F019-2FE5-732A3B719280}"/>
              </a:ext>
            </a:extLst>
          </p:cNvPr>
          <p:cNvSpPr txBox="1"/>
          <p:nvPr/>
        </p:nvSpPr>
        <p:spPr>
          <a:xfrm>
            <a:off x="7952423" y="5547395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Bogus DNSSEC Data Injection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D67766-0FE6-E160-C00A-FF7D2A617A29}"/>
              </a:ext>
            </a:extLst>
          </p:cNvPr>
          <p:cNvSpPr txBox="1"/>
          <p:nvPr/>
        </p:nvSpPr>
        <p:spPr>
          <a:xfrm>
            <a:off x="7939039" y="5958377"/>
            <a:ext cx="3803736" cy="50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Algorithm Downgrade Attack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88CEC-9AE8-E4A7-E5A2-92D459623A6C}"/>
              </a:ext>
            </a:extLst>
          </p:cNvPr>
          <p:cNvSpPr txBox="1"/>
          <p:nvPr/>
        </p:nvSpPr>
        <p:spPr>
          <a:xfrm>
            <a:off x="606514" y="1028902"/>
            <a:ext cx="1660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Class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B2917-7651-1A69-E924-5720BB94EA56}"/>
              </a:ext>
            </a:extLst>
          </p:cNvPr>
          <p:cNvSpPr txBox="1"/>
          <p:nvPr/>
        </p:nvSpPr>
        <p:spPr>
          <a:xfrm>
            <a:off x="2222397" y="1024234"/>
            <a:ext cx="3677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Subclass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B79E50-B90A-FEE4-80CB-0A9A88D4766C}"/>
              </a:ext>
            </a:extLst>
          </p:cNvPr>
          <p:cNvSpPr txBox="1"/>
          <p:nvPr/>
        </p:nvSpPr>
        <p:spPr>
          <a:xfrm>
            <a:off x="6171179" y="1021044"/>
            <a:ext cx="1948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Class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812A9F-9E43-63C5-406E-98F52952FE75}"/>
              </a:ext>
            </a:extLst>
          </p:cNvPr>
          <p:cNvSpPr txBox="1"/>
          <p:nvPr/>
        </p:nvSpPr>
        <p:spPr>
          <a:xfrm>
            <a:off x="8119802" y="1016376"/>
            <a:ext cx="3419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>
                <a:solidFill>
                  <a:schemeClr val="bg1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Subclass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94BDCC-716F-0E26-D683-7CDB280ED098}"/>
              </a:ext>
            </a:extLst>
          </p:cNvPr>
          <p:cNvSpPr txBox="1"/>
          <p:nvPr/>
        </p:nvSpPr>
        <p:spPr>
          <a:xfrm>
            <a:off x="2268985" y="3010502"/>
            <a:ext cx="380373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Resolution Failure Flooding</a:t>
            </a:r>
          </a:p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(domain lock-up, </a:t>
            </a:r>
          </a:p>
          <a:p>
            <a:pPr lvl="0" algn="ctr"/>
            <a:r>
              <a:rPr lang="en-US" sz="1900">
                <a:latin typeface="Abadi" panose="020B0604020104020204" pitchFamily="34" charset="0"/>
                <a:cs typeface="Calibri" panose="020F0502020204030204" pitchFamily="34" charset="0"/>
              </a:rPr>
              <a:t>phantom subdomain)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D9EC7-8B22-E7BE-AA1C-9736F3C5B08D}"/>
              </a:ext>
            </a:extLst>
          </p:cNvPr>
          <p:cNvSpPr/>
          <p:nvPr/>
        </p:nvSpPr>
        <p:spPr>
          <a:xfrm>
            <a:off x="561869" y="1036760"/>
            <a:ext cx="5337720" cy="292110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57498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054F8-8CA8-1350-48BC-4877701D2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BC64648D-B29B-B657-05D5-8E88E305E10A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DNS Abuse Taxonomy</a:t>
            </a:r>
            <a:endParaRPr lang="en-US" sz="4000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C291F9B-3EEF-627A-47C5-880439AED9E0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236BD-6DD5-B793-9163-7838A8856E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97" t="2378"/>
          <a:stretch>
            <a:fillRect/>
          </a:stretch>
        </p:blipFill>
        <p:spPr>
          <a:xfrm>
            <a:off x="25111" y="852666"/>
            <a:ext cx="7446194" cy="5970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868331-9A67-BB7A-E407-B61135F79A6B}"/>
              </a:ext>
            </a:extLst>
          </p:cNvPr>
          <p:cNvSpPr/>
          <p:nvPr/>
        </p:nvSpPr>
        <p:spPr>
          <a:xfrm>
            <a:off x="632745" y="1755105"/>
            <a:ext cx="6553200" cy="4572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E49466A2-04E5-DC38-0E95-A20A680DB855}"/>
              </a:ext>
            </a:extLst>
          </p:cNvPr>
          <p:cNvSpPr/>
          <p:nvPr/>
        </p:nvSpPr>
        <p:spPr>
          <a:xfrm>
            <a:off x="1034140" y="2224831"/>
            <a:ext cx="717630" cy="93827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455B73-F5C6-1688-8FE3-083C7AC3F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178" y="2767167"/>
            <a:ext cx="6703291" cy="411017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A9B87FC-40F3-6F43-A958-811BAF606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097911"/>
              </p:ext>
            </p:extLst>
          </p:nvPr>
        </p:nvGraphicFramePr>
        <p:xfrm>
          <a:off x="673557" y="3176411"/>
          <a:ext cx="10800750" cy="213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421">
                  <a:extLst>
                    <a:ext uri="{9D8B030D-6E8A-4147-A177-3AD203B41FA5}">
                      <a16:colId xmlns:a16="http://schemas.microsoft.com/office/drawing/2014/main" val="766986430"/>
                    </a:ext>
                  </a:extLst>
                </a:gridCol>
                <a:gridCol w="2292780">
                  <a:extLst>
                    <a:ext uri="{9D8B030D-6E8A-4147-A177-3AD203B41FA5}">
                      <a16:colId xmlns:a16="http://schemas.microsoft.com/office/drawing/2014/main" val="847368925"/>
                    </a:ext>
                  </a:extLst>
                </a:gridCol>
                <a:gridCol w="3285797">
                  <a:extLst>
                    <a:ext uri="{9D8B030D-6E8A-4147-A177-3AD203B41FA5}">
                      <a16:colId xmlns:a16="http://schemas.microsoft.com/office/drawing/2014/main" val="1167127183"/>
                    </a:ext>
                  </a:extLst>
                </a:gridCol>
                <a:gridCol w="1098130">
                  <a:extLst>
                    <a:ext uri="{9D8B030D-6E8A-4147-A177-3AD203B41FA5}">
                      <a16:colId xmlns:a16="http://schemas.microsoft.com/office/drawing/2014/main" val="1048682290"/>
                    </a:ext>
                  </a:extLst>
                </a:gridCol>
                <a:gridCol w="1340959">
                  <a:extLst>
                    <a:ext uri="{9D8B030D-6E8A-4147-A177-3AD203B41FA5}">
                      <a16:colId xmlns:a16="http://schemas.microsoft.com/office/drawing/2014/main" val="709003906"/>
                    </a:ext>
                  </a:extLst>
                </a:gridCol>
                <a:gridCol w="1174663">
                  <a:extLst>
                    <a:ext uri="{9D8B030D-6E8A-4147-A177-3AD203B41FA5}">
                      <a16:colId xmlns:a16="http://schemas.microsoft.com/office/drawing/2014/main" val="4198714909"/>
                    </a:ext>
                  </a:extLst>
                </a:gridCol>
              </a:tblGrid>
              <a:tr h="652971"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355742"/>
                  </a:ext>
                </a:extLst>
              </a:tr>
              <a:tr h="1479320"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692647"/>
                  </a:ext>
                </a:extLst>
              </a:tr>
            </a:tbl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id="{225ECBC5-4FA4-E8CF-2FE3-4883D7C136A8}"/>
              </a:ext>
            </a:extLst>
          </p:cNvPr>
          <p:cNvSpPr txBox="1"/>
          <p:nvPr/>
        </p:nvSpPr>
        <p:spPr>
          <a:xfrm>
            <a:off x="646414" y="3102285"/>
            <a:ext cx="7221097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ko-KR" altLang="en-US" sz="16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GB" sz="1600" b="1">
                <a:latin typeface="Abadi" panose="020B0604020104020204" pitchFamily="34" charset="0"/>
                <a:cs typeface="Calibri" panose="020F0502020204030204" pitchFamily="34" charset="0"/>
              </a:rPr>
              <a:t>Attack Name         Key Characteristics                    Traffic Features</a:t>
            </a:r>
            <a:endParaRPr lang="en-US" sz="1600" b="1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92E315D-C40E-D599-342D-DA2350DA8403}"/>
              </a:ext>
            </a:extLst>
          </p:cNvPr>
          <p:cNvSpPr txBox="1"/>
          <p:nvPr/>
        </p:nvSpPr>
        <p:spPr>
          <a:xfrm>
            <a:off x="7773821" y="3150578"/>
            <a:ext cx="128164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GB" sz="1600" b="1">
                <a:latin typeface="Abadi" panose="020B0604020104020204" pitchFamily="34" charset="0"/>
                <a:cs typeface="Calibri" panose="020F0502020204030204" pitchFamily="34" charset="0"/>
              </a:rPr>
              <a:t>Traffic</a:t>
            </a:r>
          </a:p>
          <a:p>
            <a:pPr lvl="0" algn="ctr"/>
            <a:r>
              <a:rPr lang="en-GB" sz="1600" b="1">
                <a:latin typeface="Abadi" panose="020B0604020104020204" pitchFamily="34" charset="0"/>
                <a:cs typeface="Calibri" panose="020F0502020204030204" pitchFamily="34" charset="0"/>
              </a:rPr>
              <a:t>Generation</a:t>
            </a:r>
            <a:endParaRPr lang="en-US" sz="1600" b="1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5C12EF4-AA27-C4FB-F9B1-5C02CD2EE810}"/>
              </a:ext>
            </a:extLst>
          </p:cNvPr>
          <p:cNvSpPr txBox="1"/>
          <p:nvPr/>
        </p:nvSpPr>
        <p:spPr>
          <a:xfrm>
            <a:off x="8992310" y="3139965"/>
            <a:ext cx="127663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GB" sz="1600" b="1">
                <a:latin typeface="Abadi" panose="020B0604020104020204" pitchFamily="34" charset="0"/>
                <a:cs typeface="Calibri" panose="020F0502020204030204" pitchFamily="34" charset="0"/>
              </a:rPr>
              <a:t>LLM</a:t>
            </a:r>
          </a:p>
          <a:p>
            <a:pPr lvl="0" algn="ctr"/>
            <a:r>
              <a:rPr lang="en-GB" sz="1600" b="1">
                <a:latin typeface="Abadi" panose="020B0604020104020204" pitchFamily="34" charset="0"/>
                <a:cs typeface="Calibri" panose="020F0502020204030204" pitchFamily="34" charset="0"/>
              </a:rPr>
              <a:t>Detectability</a:t>
            </a:r>
            <a:endParaRPr lang="en-US" sz="1600" b="1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54679BC-C8EF-F03A-3E81-0230ADD37A17}"/>
              </a:ext>
            </a:extLst>
          </p:cNvPr>
          <p:cNvSpPr txBox="1"/>
          <p:nvPr/>
        </p:nvSpPr>
        <p:spPr>
          <a:xfrm>
            <a:off x="10239261" y="3150578"/>
            <a:ext cx="127663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GB" sz="1600" b="1">
                <a:latin typeface="Abadi" panose="020B0604020104020204" pitchFamily="34" charset="0"/>
                <a:cs typeface="Calibri" panose="020F0502020204030204" pitchFamily="34" charset="0"/>
              </a:rPr>
              <a:t>Deception</a:t>
            </a:r>
          </a:p>
          <a:p>
            <a:pPr lvl="0" algn="ctr"/>
            <a:r>
              <a:rPr lang="en-GB" sz="1600" b="1">
                <a:latin typeface="Abadi" panose="020B0604020104020204" pitchFamily="34" charset="0"/>
                <a:cs typeface="Calibri" panose="020F0502020204030204" pitchFamily="34" charset="0"/>
              </a:rPr>
              <a:t>Risk</a:t>
            </a:r>
            <a:endParaRPr lang="en-US" sz="1600" b="1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01E09DC-D8DE-21F8-1ADB-2A54F9BB3759}"/>
              </a:ext>
            </a:extLst>
          </p:cNvPr>
          <p:cNvSpPr txBox="1"/>
          <p:nvPr/>
        </p:nvSpPr>
        <p:spPr>
          <a:xfrm>
            <a:off x="717692" y="4149591"/>
            <a:ext cx="1514063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50000"/>
              </a:lnSpc>
            </a:pPr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NXDOMAIN</a:t>
            </a:r>
          </a:p>
          <a:p>
            <a:pPr lvl="0" algn="ctr">
              <a:lnSpc>
                <a:spcPct val="150000"/>
              </a:lnSpc>
            </a:pPr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Flooding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146CFC2D-2228-2B74-98BF-8A1C8964D9AE}"/>
              </a:ext>
            </a:extLst>
          </p:cNvPr>
          <p:cNvSpPr txBox="1"/>
          <p:nvPr/>
        </p:nvSpPr>
        <p:spPr>
          <a:xfrm>
            <a:off x="2060559" y="3994260"/>
            <a:ext cx="2741453" cy="11064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50000"/>
              </a:lnSpc>
            </a:pPr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Random/non-existent</a:t>
            </a:r>
          </a:p>
          <a:p>
            <a:pPr lvl="0" algn="ctr">
              <a:lnSpc>
                <a:spcPct val="150000"/>
              </a:lnSpc>
            </a:pPr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Subdomains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90160308-34C5-6232-71F7-9FF4F4499160}"/>
              </a:ext>
            </a:extLst>
          </p:cNvPr>
          <p:cNvSpPr txBox="1"/>
          <p:nvPr/>
        </p:nvSpPr>
        <p:spPr>
          <a:xfrm>
            <a:off x="4381595" y="3978938"/>
            <a:ext cx="3609477" cy="11064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en-US">
                <a:latin typeface="Abadi" panose="020B0604020104020204" pitchFamily="34" charset="0"/>
                <a:cs typeface="Calibri" panose="020F0502020204030204" pitchFamily="34" charset="0"/>
              </a:rPr>
              <a:t>RCODE(3)_ratio </a:t>
            </a:r>
            <a:r>
              <a:rPr lang="en-GB"/>
              <a:t>↑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>
                <a:latin typeface="Abadi" panose="020B0604020104020204" pitchFamily="34" charset="0"/>
                <a:cs typeface="Calibri" panose="020F0502020204030204" pitchFamily="34" charset="0"/>
              </a:rPr>
              <a:t>query_rate_and_entropy </a:t>
            </a:r>
            <a:r>
              <a:rPr lang="en-GB"/>
              <a:t>↑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>
                <a:latin typeface="Abadi" panose="020B0604020104020204" pitchFamily="34" charset="0"/>
                <a:cs typeface="Calibri" panose="020F0502020204030204" pitchFamily="34" charset="0"/>
              </a:rPr>
              <a:t>unique_qname_count</a:t>
            </a:r>
            <a:r>
              <a:rPr lang="en-GB"/>
              <a:t> ↑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>
                <a:latin typeface="Abadi" panose="020B0604020104020204" pitchFamily="34" charset="0"/>
                <a:cs typeface="Calibri" panose="020F0502020204030204" pitchFamily="34" charset="0"/>
              </a:rPr>
              <a:t>qname_dist_entropy_norm</a:t>
            </a:r>
            <a:r>
              <a:rPr lang="en-GB"/>
              <a:t> ↑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9D7C12E4-BB92-4DD7-5878-C8F445267921}"/>
              </a:ext>
            </a:extLst>
          </p:cNvPr>
          <p:cNvSpPr txBox="1"/>
          <p:nvPr/>
        </p:nvSpPr>
        <p:spPr>
          <a:xfrm>
            <a:off x="7991072" y="3968949"/>
            <a:ext cx="898160" cy="11064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50000"/>
              </a:lnSpc>
            </a:pPr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Easy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38810F73-F8E5-66C5-94B9-FD27DF2ADBE8}"/>
              </a:ext>
            </a:extLst>
          </p:cNvPr>
          <p:cNvSpPr txBox="1"/>
          <p:nvPr/>
        </p:nvSpPr>
        <p:spPr>
          <a:xfrm>
            <a:off x="9180713" y="3965361"/>
            <a:ext cx="898160" cy="11064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50000"/>
              </a:lnSpc>
            </a:pPr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High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D53D24EC-88D7-409E-8414-1CBA7949F510}"/>
              </a:ext>
            </a:extLst>
          </p:cNvPr>
          <p:cNvSpPr txBox="1"/>
          <p:nvPr/>
        </p:nvSpPr>
        <p:spPr>
          <a:xfrm>
            <a:off x="10355537" y="3980859"/>
            <a:ext cx="1072276" cy="110642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50000"/>
              </a:lnSpc>
            </a:pPr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Moderate</a:t>
            </a:r>
            <a:endParaRPr lang="en-US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997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5281-45DE-9A8C-4F0E-54266C9B0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B7B5D9-84EB-B941-4309-BE7395871C2C}"/>
              </a:ext>
            </a:extLst>
          </p:cNvPr>
          <p:cNvCxnSpPr>
            <a:cxnSpLocks/>
          </p:cNvCxnSpPr>
          <p:nvPr/>
        </p:nvCxnSpPr>
        <p:spPr>
          <a:xfrm>
            <a:off x="6448566" y="3264726"/>
            <a:ext cx="0" cy="2573893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686752E-A97A-4107-9965-CC2D257F44DF}"/>
              </a:ext>
            </a:extLst>
          </p:cNvPr>
          <p:cNvSpPr/>
          <p:nvPr/>
        </p:nvSpPr>
        <p:spPr>
          <a:xfrm>
            <a:off x="4667589" y="1195182"/>
            <a:ext cx="3852298" cy="2051511"/>
          </a:xfrm>
          <a:prstGeom prst="round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532D7E-FAB9-6AEF-D146-F032BBA30DFF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E5A46-9D46-F6F4-8DFB-46BE2FA4A807}"/>
              </a:ext>
            </a:extLst>
          </p:cNvPr>
          <p:cNvSpPr txBox="1"/>
          <p:nvPr/>
        </p:nvSpPr>
        <p:spPr>
          <a:xfrm>
            <a:off x="4882171" y="1145552"/>
            <a:ext cx="4100633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400" u="none" strike="noStrike">
                <a:latin typeface="Abadi" panose="020B0604020104020204" pitchFamily="34" charset="0"/>
                <a:cs typeface="Calibri" panose="020F0502020204030204" pitchFamily="34" charset="0"/>
              </a:rPr>
              <a:t>dns_attack_taxonomy.json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C3342F-AC22-C2FC-4F9A-4E902F2A6653}"/>
              </a:ext>
            </a:extLst>
          </p:cNvPr>
          <p:cNvSpPr txBox="1"/>
          <p:nvPr/>
        </p:nvSpPr>
        <p:spPr>
          <a:xfrm>
            <a:off x="4994005" y="1909410"/>
            <a:ext cx="4202258" cy="999540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- Class / </a:t>
            </a:r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SubClass</a:t>
            </a:r>
          </a:p>
          <a:p>
            <a:pPr lvl="0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- Explanation</a:t>
            </a:r>
          </a:p>
          <a:p>
            <a:pPr lvl="0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- Feature_Conditions</a:t>
            </a:r>
          </a:p>
          <a:p>
            <a:pPr lvl="0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- Example_Instance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1415D67-A74C-1804-D0AC-6E9C8B7EA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859" y="2417266"/>
            <a:ext cx="3852297" cy="22257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Wireshark • Go Deep">
            <a:extLst>
              <a:ext uri="{FF2B5EF4-FFF2-40B4-BE49-F238E27FC236}">
                <a16:creationId xmlns:a16="http://schemas.microsoft.com/office/drawing/2014/main" id="{2718B02A-C9CE-855D-D9DB-A3200D00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05" y="1256235"/>
            <a:ext cx="642282" cy="6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21E33-6E85-0D3B-B6E7-82C94E54ECE6}"/>
              </a:ext>
            </a:extLst>
          </p:cNvPr>
          <p:cNvSpPr txBox="1"/>
          <p:nvPr/>
        </p:nvSpPr>
        <p:spPr>
          <a:xfrm>
            <a:off x="2488600" y="1358721"/>
            <a:ext cx="1599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RAW (.p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cap)</a:t>
            </a:r>
            <a:endParaRPr lang="en-CH" sz="20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240561-C417-66EC-3927-749CC06196AB}"/>
              </a:ext>
            </a:extLst>
          </p:cNvPr>
          <p:cNvSpPr/>
          <p:nvPr/>
        </p:nvSpPr>
        <p:spPr>
          <a:xfrm>
            <a:off x="2432328" y="1259270"/>
            <a:ext cx="1599516" cy="6222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FDC1C0-DD31-6495-0C8B-85CD6880BB6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232086" y="1881533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FE1B01-1B78-5723-FA9D-B525EC1852DC}"/>
              </a:ext>
            </a:extLst>
          </p:cNvPr>
          <p:cNvSpPr/>
          <p:nvPr/>
        </p:nvSpPr>
        <p:spPr>
          <a:xfrm>
            <a:off x="2064563" y="2304650"/>
            <a:ext cx="2391510" cy="552060"/>
          </a:xfrm>
          <a:prstGeom prst="round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07765E-66EA-4D0B-F643-DE41E2A1E9E3}"/>
              </a:ext>
            </a:extLst>
          </p:cNvPr>
          <p:cNvSpPr txBox="1"/>
          <p:nvPr/>
        </p:nvSpPr>
        <p:spPr>
          <a:xfrm>
            <a:off x="2350365" y="2198542"/>
            <a:ext cx="19650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dns_extractor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5D75A94-D92B-35D0-949E-130CEA3D21B0}"/>
              </a:ext>
            </a:extLst>
          </p:cNvPr>
          <p:cNvSpPr/>
          <p:nvPr/>
        </p:nvSpPr>
        <p:spPr>
          <a:xfrm>
            <a:off x="2064564" y="3254146"/>
            <a:ext cx="2391510" cy="5498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DDCC42-6E34-C6FB-A52A-6A09280CD7B7}"/>
              </a:ext>
            </a:extLst>
          </p:cNvPr>
          <p:cNvSpPr txBox="1"/>
          <p:nvPr/>
        </p:nvSpPr>
        <p:spPr>
          <a:xfrm>
            <a:off x="2125281" y="3147902"/>
            <a:ext cx="2792680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compute_features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FAD4400-52FC-19E0-A085-0B76EF35BBDB}"/>
              </a:ext>
            </a:extLst>
          </p:cNvPr>
          <p:cNvCxnSpPr>
            <a:cxnSpLocks/>
          </p:cNvCxnSpPr>
          <p:nvPr/>
        </p:nvCxnSpPr>
        <p:spPr>
          <a:xfrm>
            <a:off x="3232086" y="2849241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2E63BF6-0ECD-2625-B390-C874D900F763}"/>
              </a:ext>
            </a:extLst>
          </p:cNvPr>
          <p:cNvSpPr/>
          <p:nvPr/>
        </p:nvSpPr>
        <p:spPr>
          <a:xfrm>
            <a:off x="2064563" y="4195740"/>
            <a:ext cx="2391510" cy="57187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481DFA-1500-6A59-D6E5-BF44327EA05C}"/>
              </a:ext>
            </a:extLst>
          </p:cNvPr>
          <p:cNvSpPr txBox="1"/>
          <p:nvPr/>
        </p:nvSpPr>
        <p:spPr>
          <a:xfrm>
            <a:off x="2412508" y="4111331"/>
            <a:ext cx="1839183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llm_formatter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87164A-66BE-70EE-8BA2-63F9BB8EC3B6}"/>
              </a:ext>
            </a:extLst>
          </p:cNvPr>
          <p:cNvCxnSpPr>
            <a:cxnSpLocks/>
          </p:cNvCxnSpPr>
          <p:nvPr/>
        </p:nvCxnSpPr>
        <p:spPr>
          <a:xfrm>
            <a:off x="3232086" y="3792004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7911C85-3370-9DEB-0B60-57D93E489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46" y="5323956"/>
            <a:ext cx="1369477" cy="71955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C591156-BB20-4273-A101-09C9FCCE2CBE}"/>
              </a:ext>
            </a:extLst>
          </p:cNvPr>
          <p:cNvCxnSpPr>
            <a:cxnSpLocks/>
          </p:cNvCxnSpPr>
          <p:nvPr/>
        </p:nvCxnSpPr>
        <p:spPr>
          <a:xfrm>
            <a:off x="3228773" y="4767226"/>
            <a:ext cx="0" cy="60862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97A3127-49D1-9271-17D7-3C23CA42AEC1}"/>
              </a:ext>
            </a:extLst>
          </p:cNvPr>
          <p:cNvSpPr txBox="1"/>
          <p:nvPr/>
        </p:nvSpPr>
        <p:spPr>
          <a:xfrm>
            <a:off x="819004" y="5948225"/>
            <a:ext cx="1197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FLAN-T5 </a:t>
            </a:r>
          </a:p>
          <a:p>
            <a:pPr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CH" sz="200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821EE3F-80E3-B7BB-C864-528AD52C90B2}"/>
              </a:ext>
            </a:extLst>
          </p:cNvPr>
          <p:cNvSpPr/>
          <p:nvPr/>
        </p:nvSpPr>
        <p:spPr>
          <a:xfrm>
            <a:off x="4936003" y="3719305"/>
            <a:ext cx="2456973" cy="173559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EA0E67-6044-9250-29F2-B6243F6A9B97}"/>
              </a:ext>
            </a:extLst>
          </p:cNvPr>
          <p:cNvSpPr txBox="1"/>
          <p:nvPr/>
        </p:nvSpPr>
        <p:spPr>
          <a:xfrm>
            <a:off x="5136961" y="3460351"/>
            <a:ext cx="2199668" cy="2207473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dns_llm_train.json</a:t>
            </a:r>
          </a:p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dns_llm_val.json</a:t>
            </a:r>
          </a:p>
          <a:p>
            <a:pPr lvl="0" algn="l"/>
            <a:r>
              <a:rPr lang="en-US" u="none" strike="noStrike">
                <a:latin typeface="Abadi" panose="020B0604020104020204" pitchFamily="34" charset="0"/>
                <a:cs typeface="Calibri" panose="020F0502020204030204" pitchFamily="34" charset="0"/>
              </a:rPr>
              <a:t> &gt; input_text: prompt</a:t>
            </a:r>
          </a:p>
          <a:p>
            <a:pPr lvl="0" algn="l"/>
            <a:r>
              <a:rPr lang="en-US">
                <a:latin typeface="Abadi" panose="020B0604020104020204" pitchFamily="34" charset="0"/>
                <a:cs typeface="Calibri" panose="020F0502020204030204" pitchFamily="34" charset="0"/>
              </a:rPr>
              <a:t> &gt; target_text:</a:t>
            </a:r>
          </a:p>
          <a:p>
            <a:pPr lvl="0" algn="l"/>
            <a:r>
              <a:rPr lang="en-US" u="none" strike="noStrike">
                <a:latin typeface="Abadi" panose="020B0604020104020204" pitchFamily="34" charset="0"/>
                <a:cs typeface="Calibri" panose="020F0502020204030204" pitchFamily="34" charset="0"/>
              </a:rPr>
              <a:t>    structured JSON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2E1F6FB-13C3-CCF3-D26B-DBFB89569CF1}"/>
              </a:ext>
            </a:extLst>
          </p:cNvPr>
          <p:cNvCxnSpPr>
            <a:cxnSpLocks/>
          </p:cNvCxnSpPr>
          <p:nvPr/>
        </p:nvCxnSpPr>
        <p:spPr>
          <a:xfrm>
            <a:off x="4456073" y="4485041"/>
            <a:ext cx="492440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666734-0DA3-5898-CA7F-2833FB0E2FE0}"/>
              </a:ext>
            </a:extLst>
          </p:cNvPr>
          <p:cNvSpPr/>
          <p:nvPr/>
        </p:nvSpPr>
        <p:spPr>
          <a:xfrm>
            <a:off x="170934" y="1274231"/>
            <a:ext cx="1698404" cy="1815573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3D700-6D82-5894-630B-035DEA734E45}"/>
              </a:ext>
            </a:extLst>
          </p:cNvPr>
          <p:cNvSpPr txBox="1"/>
          <p:nvPr/>
        </p:nvSpPr>
        <p:spPr>
          <a:xfrm>
            <a:off x="363724" y="1795902"/>
            <a:ext cx="1487326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400" u="none" strike="noStrike">
                <a:latin typeface="Abadi" panose="020B0604020104020204" pitchFamily="34" charset="0"/>
                <a:cs typeface="Calibri" panose="020F0502020204030204" pitchFamily="34" charset="0"/>
              </a:rPr>
              <a:t>From </a:t>
            </a:r>
          </a:p>
          <a:p>
            <a:pPr lvl="0" algn="l"/>
            <a:r>
              <a:rPr lang="en-US" sz="2400">
                <a:latin typeface="Abadi" panose="020B0604020104020204" pitchFamily="34" charset="0"/>
                <a:cs typeface="Calibri" panose="020F0502020204030204" pitchFamily="34" charset="0"/>
              </a:rPr>
              <a:t>data </a:t>
            </a:r>
          </a:p>
          <a:p>
            <a:pPr lvl="0" algn="l"/>
            <a:r>
              <a:rPr lang="en-US" sz="2400">
                <a:latin typeface="Abadi" panose="020B0604020104020204" pitchFamily="34" charset="0"/>
                <a:cs typeface="Calibri" panose="020F0502020204030204" pitchFamily="34" charset="0"/>
              </a:rPr>
              <a:t>collection</a:t>
            </a:r>
          </a:p>
          <a:p>
            <a:pPr lvl="0" algn="l"/>
            <a:r>
              <a:rPr lang="en-US" sz="2400" u="none" strike="noStrike">
                <a:latin typeface="Abadi" panose="020B060402010402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39748-033A-A65F-358A-0E7EFB3FBFD6}"/>
              </a:ext>
            </a:extLst>
          </p:cNvPr>
          <p:cNvSpPr txBox="1"/>
          <p:nvPr/>
        </p:nvSpPr>
        <p:spPr>
          <a:xfrm>
            <a:off x="7879989" y="1064059"/>
            <a:ext cx="4100633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r"/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Knowledge Base</a:t>
            </a:r>
          </a:p>
          <a:p>
            <a:pPr lvl="0" algn="r"/>
            <a:r>
              <a:rPr lang="en-US" altLang="ko-KR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Protocol + Attack knowledge)</a:t>
            </a:r>
            <a:endParaRPr lang="en-US" sz="2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71600E-B338-EE7A-62EB-E53D00C5C840}"/>
              </a:ext>
            </a:extLst>
          </p:cNvPr>
          <p:cNvSpPr txBox="1"/>
          <p:nvPr/>
        </p:nvSpPr>
        <p:spPr>
          <a:xfrm>
            <a:off x="8321037" y="4726164"/>
            <a:ext cx="3666093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r"/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Gradio Web UI</a:t>
            </a:r>
            <a:endParaRPr lang="en-US" sz="2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8D08835-439B-E1CE-4C96-A4281CE39E5F}"/>
              </a:ext>
            </a:extLst>
          </p:cNvPr>
          <p:cNvSpPr/>
          <p:nvPr/>
        </p:nvSpPr>
        <p:spPr>
          <a:xfrm>
            <a:off x="4987178" y="5838619"/>
            <a:ext cx="2391510" cy="57187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0FCE52-3DBE-307F-0B08-8C389C4C31EF}"/>
              </a:ext>
            </a:extLst>
          </p:cNvPr>
          <p:cNvSpPr txBox="1"/>
          <p:nvPr/>
        </p:nvSpPr>
        <p:spPr>
          <a:xfrm>
            <a:off x="5363701" y="5754210"/>
            <a:ext cx="18993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app_dns_t5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1BB259-9A08-072E-ED7B-96CEA036EA08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7378688" y="6124558"/>
            <a:ext cx="715220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F3F734F-B47A-C104-36B5-EB8883EEC480}"/>
              </a:ext>
            </a:extLst>
          </p:cNvPr>
          <p:cNvSpPr/>
          <p:nvPr/>
        </p:nvSpPr>
        <p:spPr>
          <a:xfrm>
            <a:off x="2087117" y="5405577"/>
            <a:ext cx="2391510" cy="762624"/>
          </a:xfrm>
          <a:prstGeom prst="roundRect">
            <a:avLst/>
          </a:prstGeom>
          <a:solidFill>
            <a:srgbClr val="00206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9A348A-A190-83F8-5CF8-8FA6C69108DE}"/>
              </a:ext>
            </a:extLst>
          </p:cNvPr>
          <p:cNvSpPr txBox="1"/>
          <p:nvPr/>
        </p:nvSpPr>
        <p:spPr>
          <a:xfrm>
            <a:off x="2030953" y="5413399"/>
            <a:ext cx="24296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train_t5.py</a:t>
            </a:r>
          </a:p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p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redict_t5.py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C5579FE-3AE8-45E7-1C08-7EADD510BD76}"/>
              </a:ext>
            </a:extLst>
          </p:cNvPr>
          <p:cNvSpPr/>
          <p:nvPr/>
        </p:nvSpPr>
        <p:spPr>
          <a:xfrm>
            <a:off x="459989" y="3715166"/>
            <a:ext cx="1249455" cy="549815"/>
          </a:xfrm>
          <a:prstGeom prst="roundRect">
            <a:avLst/>
          </a:prstGeom>
          <a:solidFill>
            <a:srgbClr val="7F7D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0FDF35-9544-1CF6-10E4-578DC21E6A02}"/>
              </a:ext>
            </a:extLst>
          </p:cNvPr>
          <p:cNvSpPr txBox="1"/>
          <p:nvPr/>
        </p:nvSpPr>
        <p:spPr>
          <a:xfrm>
            <a:off x="548842" y="3608922"/>
            <a:ext cx="1232461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cluster.py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51AB89-0EAE-DE34-8B74-BFBA2B2E2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275" y="1885800"/>
            <a:ext cx="2852923" cy="8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ABBCE-12D5-5FBB-4AD8-E206E0748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035" y="5323955"/>
            <a:ext cx="3901093" cy="1411093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BB80E9E2-F925-B419-8A88-4FDFAC198DEB}"/>
              </a:ext>
            </a:extLst>
          </p:cNvPr>
          <p:cNvSpPr txBox="1"/>
          <p:nvPr/>
        </p:nvSpPr>
        <p:spPr>
          <a:xfrm>
            <a:off x="340069" y="140047"/>
            <a:ext cx="8092731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DNS Abuse Detection WorkFlow</a:t>
            </a:r>
          </a:p>
        </p:txBody>
      </p:sp>
    </p:spTree>
    <p:extLst>
      <p:ext uri="{BB962C8B-B14F-4D97-AF65-F5344CB8AC3E}">
        <p14:creationId xmlns:p14="http://schemas.microsoft.com/office/powerpoint/2010/main" val="825800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FC931-F42D-01E6-FBEC-4298832F51B3}"/>
              </a:ext>
            </a:extLst>
          </p:cNvPr>
          <p:cNvSpPr/>
          <p:nvPr/>
        </p:nvSpPr>
        <p:spPr>
          <a:xfrm>
            <a:off x="418367" y="129797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1A8C3-BC38-6A8F-9B79-FE7FCCFBC136}"/>
              </a:ext>
            </a:extLst>
          </p:cNvPr>
          <p:cNvSpPr/>
          <p:nvPr/>
        </p:nvSpPr>
        <p:spPr>
          <a:xfrm>
            <a:off x="4460721" y="129797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9957B-8B3F-8F38-0987-152DC67FE06B}"/>
              </a:ext>
            </a:extLst>
          </p:cNvPr>
          <p:cNvSpPr/>
          <p:nvPr/>
        </p:nvSpPr>
        <p:spPr>
          <a:xfrm>
            <a:off x="8617083" y="129797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CAD-805B-4EBF-84FB-B5F7C155A751}"/>
              </a:ext>
            </a:extLst>
          </p:cNvPr>
          <p:cNvSpPr txBox="1"/>
          <p:nvPr/>
        </p:nvSpPr>
        <p:spPr>
          <a:xfrm>
            <a:off x="835062" y="67214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Input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21CEA-06C1-3F08-EAB6-520D7738E4CE}"/>
              </a:ext>
            </a:extLst>
          </p:cNvPr>
          <p:cNvSpPr txBox="1"/>
          <p:nvPr/>
        </p:nvSpPr>
        <p:spPr>
          <a:xfrm>
            <a:off x="4803604" y="64928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FC1BB-D530-6C3F-BEFF-F2534858A42C}"/>
              </a:ext>
            </a:extLst>
          </p:cNvPr>
          <p:cNvSpPr txBox="1"/>
          <p:nvPr/>
        </p:nvSpPr>
        <p:spPr>
          <a:xfrm>
            <a:off x="8896618" y="672142"/>
            <a:ext cx="20764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Output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265B76-CE54-66C9-3967-2EF1F8AD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613" y="2201707"/>
            <a:ext cx="1699452" cy="3023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9F5820-436C-DC59-1402-EF8C9025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529" y="2159498"/>
            <a:ext cx="1686020" cy="3146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FCD05C-8317-D21A-1D76-2335A9F03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132" y="2156809"/>
            <a:ext cx="1700424" cy="3146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F87425-75A1-7D95-59C2-8384527D9890}"/>
              </a:ext>
            </a:extLst>
          </p:cNvPr>
          <p:cNvSpPr txBox="1"/>
          <p:nvPr/>
        </p:nvSpPr>
        <p:spPr>
          <a:xfrm>
            <a:off x="310472" y="4875695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datasets/features?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DC59B-1F76-7C5D-12CC-B05329B09E9A}"/>
              </a:ext>
            </a:extLst>
          </p:cNvPr>
          <p:cNvSpPr txBox="1"/>
          <p:nvPr/>
        </p:nvSpPr>
        <p:spPr>
          <a:xfrm>
            <a:off x="4404759" y="4969487"/>
            <a:ext cx="3618691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LLM family/version?</a:t>
            </a:r>
          </a:p>
          <a:p>
            <a:pPr lvl="0" algn="l">
              <a:lnSpc>
                <a:spcPct val="150000"/>
              </a:lnSpc>
            </a:pPr>
            <a:r>
              <a:rPr lang="en-US" sz="2400" u="none" strike="noStrike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How you’ll feed data?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86279-53AA-1571-66F5-62A6A441D8E4}"/>
              </a:ext>
            </a:extLst>
          </p:cNvPr>
          <p:cNvSpPr txBox="1"/>
          <p:nvPr/>
        </p:nvSpPr>
        <p:spPr>
          <a:xfrm>
            <a:off x="8622335" y="4683437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What you want back?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7FA1F8-9C23-DC17-49D9-511506E7A54C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3CC45DB-6914-CFD0-8BC5-88D26607EEC6}"/>
              </a:ext>
            </a:extLst>
          </p:cNvPr>
          <p:cNvSpPr txBox="1"/>
          <p:nvPr/>
        </p:nvSpPr>
        <p:spPr>
          <a:xfrm>
            <a:off x="340069" y="209059"/>
            <a:ext cx="8092731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DNS Abuse Detection WorkFlow</a:t>
            </a:r>
          </a:p>
        </p:txBody>
      </p:sp>
    </p:spTree>
    <p:extLst>
      <p:ext uri="{BB962C8B-B14F-4D97-AF65-F5344CB8AC3E}">
        <p14:creationId xmlns:p14="http://schemas.microsoft.com/office/powerpoint/2010/main" val="3822516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C8D58-7B04-2394-C70F-9933E0C11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B631A9-DD3F-A999-C0F9-9DDF3BE6D1E9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8E48B-27DC-47D9-7718-D6B3DED9FB08}"/>
              </a:ext>
            </a:extLst>
          </p:cNvPr>
          <p:cNvSpPr txBox="1"/>
          <p:nvPr/>
        </p:nvSpPr>
        <p:spPr>
          <a:xfrm>
            <a:off x="575982" y="67214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Input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B5DDD-E2E1-845B-FA73-667DDD7DA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73" y="2517997"/>
            <a:ext cx="1700964" cy="30237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EFF0CF-B0A5-9FA2-8483-4465E30F487B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8F7D7A1-BFFF-602B-EB37-B5EEDDECF2BE}"/>
              </a:ext>
            </a:extLst>
          </p:cNvPr>
          <p:cNvSpPr txBox="1"/>
          <p:nvPr/>
        </p:nvSpPr>
        <p:spPr>
          <a:xfrm>
            <a:off x="340070" y="209059"/>
            <a:ext cx="3125802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Input Models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A784F0-2D94-8F42-9810-A2771FFC2A3A}"/>
              </a:ext>
            </a:extLst>
          </p:cNvPr>
          <p:cNvSpPr txBox="1"/>
          <p:nvPr/>
        </p:nvSpPr>
        <p:spPr>
          <a:xfrm>
            <a:off x="5678971" y="1145343"/>
            <a:ext cx="6172697" cy="214978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/>
            <a:r>
              <a:rPr lang="en-US" sz="2600">
                <a:latin typeface="Abadi" panose="020B0604020104020204" pitchFamily="34" charset="0"/>
                <a:cs typeface="Calibri" panose="020F0502020204030204" pitchFamily="34" charset="0"/>
              </a:rPr>
              <a:t>- Benign traffic:</a:t>
            </a:r>
          </a:p>
          <a:p>
            <a:pPr lvl="0" algn="l"/>
            <a:r>
              <a:rPr lang="en-US" sz="2600">
                <a:latin typeface="Abadi" panose="020B0604020104020204" pitchFamily="34" charset="0"/>
                <a:cs typeface="Calibri" panose="020F0502020204030204" pitchFamily="34" charset="0"/>
              </a:rPr>
              <a:t>   &gt; OPENINTEL datasets</a:t>
            </a:r>
            <a:r>
              <a:rPr lang="ko-KR" altLang="en-US" sz="26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(ground baseline)</a:t>
            </a:r>
          </a:p>
          <a:p>
            <a:pPr lvl="0" algn="l"/>
            <a:r>
              <a:rPr lang="ko-KR" altLang="en-US" sz="2600">
                <a:latin typeface="Abadi" panose="020B0604020104020204" pitchFamily="34" charset="0"/>
                <a:cs typeface="Calibri" panose="020F0502020204030204" pitchFamily="34" charset="0"/>
              </a:rPr>
              <a:t>  </a:t>
            </a:r>
            <a:endParaRPr lang="en-US" altLang="ko-KR" sz="26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-</a:t>
            </a:r>
            <a:r>
              <a:rPr lang="ko-KR" altLang="en-US" sz="26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A</a:t>
            </a:r>
            <a:r>
              <a:rPr lang="en-US" sz="2600">
                <a:latin typeface="Abadi" panose="020B0604020104020204" pitchFamily="34" charset="0"/>
                <a:cs typeface="Calibri" panose="020F0502020204030204" pitchFamily="34" charset="0"/>
              </a:rPr>
              <a:t>ttack traffic: </a:t>
            </a:r>
          </a:p>
          <a:p>
            <a:pPr lvl="0" algn="l"/>
            <a:r>
              <a:rPr lang="ko-KR" altLang="en-US" sz="2600"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&gt;</a:t>
            </a:r>
            <a:r>
              <a:rPr lang="ko-KR" altLang="en-US" sz="26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Open-source attack datasets</a:t>
            </a:r>
            <a:endParaRPr lang="en-US" sz="26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94003F-7293-2668-846D-E6F1FAB66091}"/>
              </a:ext>
            </a:extLst>
          </p:cNvPr>
          <p:cNvSpPr/>
          <p:nvPr/>
        </p:nvSpPr>
        <p:spPr>
          <a:xfrm>
            <a:off x="4103674" y="889397"/>
            <a:ext cx="1162771" cy="18066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433FC-F11E-AF8A-1DBB-03E6C33E8968}"/>
              </a:ext>
            </a:extLst>
          </p:cNvPr>
          <p:cNvSpPr txBox="1"/>
          <p:nvPr/>
        </p:nvSpPr>
        <p:spPr>
          <a:xfrm>
            <a:off x="5678971" y="3632704"/>
            <a:ext cx="6348168" cy="214978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/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-</a:t>
            </a:r>
            <a:r>
              <a:rPr lang="ko-KR" alt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Traffic Generators + LLM-augmentation</a:t>
            </a:r>
            <a:endParaRPr lang="en-US" sz="2600">
              <a:solidFill>
                <a:schemeClr val="bg2">
                  <a:lumMod val="90000"/>
                </a:schemeClr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ko-KR" alt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&gt;</a:t>
            </a:r>
            <a:r>
              <a:rPr lang="ko-KR" alt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Flamethrower</a:t>
            </a:r>
          </a:p>
          <a:p>
            <a:pPr lvl="0" algn="l"/>
            <a:r>
              <a:rPr 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&gt; Scapy, TRex, MoonGen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0EADA8-F644-B472-CA21-A8F07162699B}"/>
              </a:ext>
            </a:extLst>
          </p:cNvPr>
          <p:cNvSpPr txBox="1"/>
          <p:nvPr/>
        </p:nvSpPr>
        <p:spPr>
          <a:xfrm>
            <a:off x="5769903" y="5107345"/>
            <a:ext cx="6126009" cy="86874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/>
            <a:r>
              <a:rPr 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(Optional) </a:t>
            </a:r>
          </a:p>
          <a:p>
            <a:pPr lvl="0" algn="l"/>
            <a:r>
              <a:rPr 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Q. Traffic logs from DNS Operators?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6BA7D-8C3D-528B-80D9-E0C17A48EBCA}"/>
              </a:ext>
            </a:extLst>
          </p:cNvPr>
          <p:cNvSpPr txBox="1"/>
          <p:nvPr/>
        </p:nvSpPr>
        <p:spPr>
          <a:xfrm>
            <a:off x="364132" y="4959780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datasets/features?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4E83C4-1C99-2BDB-F013-3720E8F929B6}"/>
              </a:ext>
            </a:extLst>
          </p:cNvPr>
          <p:cNvGrpSpPr/>
          <p:nvPr/>
        </p:nvGrpSpPr>
        <p:grpSpPr>
          <a:xfrm rot="16200000">
            <a:off x="1951319" y="3051316"/>
            <a:ext cx="5498448" cy="1162776"/>
            <a:chOff x="909317" y="3338200"/>
            <a:chExt cx="3101576" cy="19518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B91CD5B-6473-6F58-4105-8E7A62D48AEB}"/>
                </a:ext>
              </a:extLst>
            </p:cNvPr>
            <p:cNvSpPr/>
            <p:nvPr/>
          </p:nvSpPr>
          <p:spPr>
            <a:xfrm>
              <a:off x="2454450" y="3338200"/>
              <a:ext cx="1556443" cy="19518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E86BDE6-18A0-7D0F-0FBB-68EBAF9E6D6C}"/>
                </a:ext>
              </a:extLst>
            </p:cNvPr>
            <p:cNvSpPr/>
            <p:nvPr/>
          </p:nvSpPr>
          <p:spPr>
            <a:xfrm>
              <a:off x="909317" y="3338201"/>
              <a:ext cx="2079160" cy="195185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5FD9BC5-67A8-8348-113E-920412A53DED}"/>
              </a:ext>
            </a:extLst>
          </p:cNvPr>
          <p:cNvSpPr txBox="1"/>
          <p:nvPr/>
        </p:nvSpPr>
        <p:spPr>
          <a:xfrm>
            <a:off x="4089667" y="1060224"/>
            <a:ext cx="1209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</a:p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5A4CD8-97C7-CB85-5ADF-A8E54868DE3C}"/>
              </a:ext>
            </a:extLst>
          </p:cNvPr>
          <p:cNvSpPr txBox="1"/>
          <p:nvPr/>
        </p:nvSpPr>
        <p:spPr>
          <a:xfrm>
            <a:off x="4135593" y="4144163"/>
            <a:ext cx="112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Synthetic</a:t>
            </a:r>
          </a:p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Attack Datasets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A77ACD-91C4-B6DD-9557-58BF1F07E3B6}"/>
              </a:ext>
            </a:extLst>
          </p:cNvPr>
          <p:cNvSpPr/>
          <p:nvPr/>
        </p:nvSpPr>
        <p:spPr>
          <a:xfrm>
            <a:off x="4113232" y="5495221"/>
            <a:ext cx="1153213" cy="87642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45" name="Picture 2" descr="Wireshark • Go Deep">
            <a:extLst>
              <a:ext uri="{FF2B5EF4-FFF2-40B4-BE49-F238E27FC236}">
                <a16:creationId xmlns:a16="http://schemas.microsoft.com/office/drawing/2014/main" id="{30C9B57D-6696-279E-811D-6D44CA44C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40" y="2001636"/>
            <a:ext cx="428865" cy="41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E21D802-B660-9B6A-4AD4-6E594875AB15}"/>
              </a:ext>
            </a:extLst>
          </p:cNvPr>
          <p:cNvSpPr txBox="1"/>
          <p:nvPr/>
        </p:nvSpPr>
        <p:spPr>
          <a:xfrm>
            <a:off x="3957040" y="5532301"/>
            <a:ext cx="1458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Adversarial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endParaRPr lang="en-CH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8189F9-21C4-C41F-BE90-E40C0E898474}"/>
              </a:ext>
            </a:extLst>
          </p:cNvPr>
          <p:cNvSpPr txBox="1"/>
          <p:nvPr/>
        </p:nvSpPr>
        <p:spPr>
          <a:xfrm>
            <a:off x="4119699" y="2770196"/>
            <a:ext cx="112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DNS Server</a:t>
            </a:r>
          </a:p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Logs</a:t>
            </a:r>
          </a:p>
        </p:txBody>
      </p:sp>
    </p:spTree>
    <p:extLst>
      <p:ext uri="{BB962C8B-B14F-4D97-AF65-F5344CB8AC3E}">
        <p14:creationId xmlns:p14="http://schemas.microsoft.com/office/powerpoint/2010/main" val="3709237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5608E-68CD-BEF8-4457-3A40186F4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FE565D-6AA8-379B-6B4E-7F5CA37A757D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2E7FD-2743-1AFB-5182-C16E0ED1B296}"/>
              </a:ext>
            </a:extLst>
          </p:cNvPr>
          <p:cNvSpPr txBox="1"/>
          <p:nvPr/>
        </p:nvSpPr>
        <p:spPr>
          <a:xfrm>
            <a:off x="575982" y="67214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Input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579D73-EA3C-51DA-13FD-4FE9B45E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73" y="2517997"/>
            <a:ext cx="1700964" cy="30237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BDC4EB-3313-5EBE-B7A3-533598285E93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00FA46FC-EBC7-ED1B-9F8B-C6A2041CF319}"/>
              </a:ext>
            </a:extLst>
          </p:cNvPr>
          <p:cNvSpPr txBox="1"/>
          <p:nvPr/>
        </p:nvSpPr>
        <p:spPr>
          <a:xfrm>
            <a:off x="340069" y="209059"/>
            <a:ext cx="3240039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Input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E72E0-39D4-6235-CA91-0A88C712FF18}"/>
              </a:ext>
            </a:extLst>
          </p:cNvPr>
          <p:cNvSpPr txBox="1"/>
          <p:nvPr/>
        </p:nvSpPr>
        <p:spPr>
          <a:xfrm>
            <a:off x="364132" y="4959780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datasets/features?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0F958C-C2EF-F106-EA53-3E2DAF037415}"/>
              </a:ext>
            </a:extLst>
          </p:cNvPr>
          <p:cNvGrpSpPr/>
          <p:nvPr/>
        </p:nvGrpSpPr>
        <p:grpSpPr>
          <a:xfrm rot="16200000">
            <a:off x="1900249" y="3051316"/>
            <a:ext cx="5498448" cy="1162776"/>
            <a:chOff x="909317" y="3338200"/>
            <a:chExt cx="3101576" cy="1951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AFE33D-1519-3A73-85A1-4D4E605414AE}"/>
                </a:ext>
              </a:extLst>
            </p:cNvPr>
            <p:cNvSpPr/>
            <p:nvPr/>
          </p:nvSpPr>
          <p:spPr>
            <a:xfrm>
              <a:off x="2454450" y="3338200"/>
              <a:ext cx="1556443" cy="19518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53ADF-61C2-2F7F-E925-AC4D8F8ADF0B}"/>
                </a:ext>
              </a:extLst>
            </p:cNvPr>
            <p:cNvSpPr/>
            <p:nvPr/>
          </p:nvSpPr>
          <p:spPr>
            <a:xfrm>
              <a:off x="909317" y="3338201"/>
              <a:ext cx="2079160" cy="195185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4E2DBB2-A5A3-0357-30F8-1BCBC6F6C839}"/>
              </a:ext>
            </a:extLst>
          </p:cNvPr>
          <p:cNvSpPr txBox="1"/>
          <p:nvPr/>
        </p:nvSpPr>
        <p:spPr>
          <a:xfrm>
            <a:off x="4038597" y="1060224"/>
            <a:ext cx="1209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</a:p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332B37-E363-3192-F56A-453D80886548}"/>
              </a:ext>
            </a:extLst>
          </p:cNvPr>
          <p:cNvSpPr/>
          <p:nvPr/>
        </p:nvSpPr>
        <p:spPr>
          <a:xfrm>
            <a:off x="4062162" y="5495221"/>
            <a:ext cx="1153213" cy="87642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8" name="Picture 2" descr="Wireshark • Go Deep">
            <a:extLst>
              <a:ext uri="{FF2B5EF4-FFF2-40B4-BE49-F238E27FC236}">
                <a16:creationId xmlns:a16="http://schemas.microsoft.com/office/drawing/2014/main" id="{DF4F2E82-FAE2-18C5-6935-316D64AC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070" y="2001636"/>
            <a:ext cx="428865" cy="41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CDE52E-9D19-9EF5-D5E6-856340A6BC99}"/>
              </a:ext>
            </a:extLst>
          </p:cNvPr>
          <p:cNvSpPr txBox="1"/>
          <p:nvPr/>
        </p:nvSpPr>
        <p:spPr>
          <a:xfrm>
            <a:off x="3905970" y="5532301"/>
            <a:ext cx="1458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Adversarial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endParaRPr lang="en-CH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E0652F-8EB5-3348-4E09-7F3F0C8B7B44}"/>
              </a:ext>
            </a:extLst>
          </p:cNvPr>
          <p:cNvSpPr txBox="1"/>
          <p:nvPr/>
        </p:nvSpPr>
        <p:spPr>
          <a:xfrm>
            <a:off x="4068629" y="2770196"/>
            <a:ext cx="112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DNS Server</a:t>
            </a:r>
          </a:p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Logs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5183C-B976-FDF7-BBA4-41FFF8A9A7AD}"/>
              </a:ext>
            </a:extLst>
          </p:cNvPr>
          <p:cNvSpPr txBox="1"/>
          <p:nvPr/>
        </p:nvSpPr>
        <p:spPr>
          <a:xfrm>
            <a:off x="5627901" y="3632704"/>
            <a:ext cx="6348168" cy="214978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/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-</a:t>
            </a:r>
            <a:r>
              <a:rPr lang="ko-KR" altLang="en-US" sz="26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Traffic Generators + LLM-augmentation</a:t>
            </a:r>
            <a:endParaRPr lang="en-US" sz="26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ko-KR" altLang="en-US" sz="2600"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&gt;</a:t>
            </a:r>
            <a:r>
              <a:rPr lang="ko-KR" altLang="en-US" sz="26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latin typeface="Abadi" panose="020B0604020104020204" pitchFamily="34" charset="0"/>
                <a:cs typeface="Calibri" panose="020F0502020204030204" pitchFamily="34" charset="0"/>
              </a:rPr>
              <a:t>Flamethrower</a:t>
            </a:r>
          </a:p>
          <a:p>
            <a:pPr lvl="0" algn="l"/>
            <a:r>
              <a:rPr lang="en-US" sz="2600">
                <a:latin typeface="Abadi" panose="020B0604020104020204" pitchFamily="34" charset="0"/>
                <a:cs typeface="Calibri" panose="020F0502020204030204" pitchFamily="34" charset="0"/>
              </a:rPr>
              <a:t>   &gt; Scapy, TRex, MoonGen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42A3E-1084-C2A5-A7BF-AC58187F2E4B}"/>
              </a:ext>
            </a:extLst>
          </p:cNvPr>
          <p:cNvSpPr txBox="1"/>
          <p:nvPr/>
        </p:nvSpPr>
        <p:spPr>
          <a:xfrm>
            <a:off x="5627901" y="1253049"/>
            <a:ext cx="6172697" cy="214978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/>
            <a:r>
              <a:rPr 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- Benign traffic:</a:t>
            </a:r>
          </a:p>
          <a:p>
            <a:pPr lvl="0" algn="l"/>
            <a:r>
              <a:rPr 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&gt; OPENINTEL datasets</a:t>
            </a:r>
            <a:r>
              <a:rPr lang="ko-KR" alt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(ground baseline)</a:t>
            </a:r>
          </a:p>
          <a:p>
            <a:pPr lvl="0" algn="l"/>
            <a:endParaRPr lang="en-US" altLang="ko-KR" sz="2600">
              <a:solidFill>
                <a:schemeClr val="bg2">
                  <a:lumMod val="90000"/>
                </a:schemeClr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-</a:t>
            </a:r>
            <a:r>
              <a:rPr lang="ko-KR" alt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</a:t>
            </a:r>
            <a:r>
              <a:rPr 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ttack traffic: </a:t>
            </a:r>
          </a:p>
          <a:p>
            <a:pPr lvl="0" algn="l"/>
            <a:r>
              <a:rPr lang="ko-KR" alt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&gt;</a:t>
            </a:r>
            <a:r>
              <a:rPr lang="ko-KR" alt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Open-source attack datasets</a:t>
            </a:r>
            <a:endParaRPr lang="en-US" sz="2600">
              <a:solidFill>
                <a:schemeClr val="bg2">
                  <a:lumMod val="90000"/>
                </a:schemeClr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ED173-5B03-0E10-1BDB-1BBC92CDE2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260"/>
          <a:stretch>
            <a:fillRect/>
          </a:stretch>
        </p:blipFill>
        <p:spPr>
          <a:xfrm>
            <a:off x="5518353" y="1119355"/>
            <a:ext cx="6172697" cy="22874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9F83BF-1663-529E-5FE4-4EB47E602956}"/>
              </a:ext>
            </a:extLst>
          </p:cNvPr>
          <p:cNvSpPr/>
          <p:nvPr/>
        </p:nvSpPr>
        <p:spPr>
          <a:xfrm>
            <a:off x="4065667" y="3657554"/>
            <a:ext cx="1162771" cy="180661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90CDE5-7061-00FB-2D13-DDEF79ECA32A}"/>
              </a:ext>
            </a:extLst>
          </p:cNvPr>
          <p:cNvSpPr txBox="1"/>
          <p:nvPr/>
        </p:nvSpPr>
        <p:spPr>
          <a:xfrm>
            <a:off x="4084523" y="4144163"/>
            <a:ext cx="1122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Synthetic</a:t>
            </a:r>
          </a:p>
          <a:p>
            <a:pPr algn="ctr"/>
            <a:r>
              <a:rPr lang="en-CH" sz="1600" b="1">
                <a:latin typeface="Arial" panose="020B0604020202020204" pitchFamily="34" charset="0"/>
                <a:cs typeface="Arial" panose="020B0604020202020204" pitchFamily="34" charset="0"/>
              </a:rPr>
              <a:t>Attack Datasets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B78AD-56D7-0175-4A68-39A224D2180E}"/>
              </a:ext>
            </a:extLst>
          </p:cNvPr>
          <p:cNvSpPr txBox="1"/>
          <p:nvPr/>
        </p:nvSpPr>
        <p:spPr>
          <a:xfrm>
            <a:off x="5627901" y="5169757"/>
            <a:ext cx="6126009" cy="86874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/>
            <a:r>
              <a:rPr 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(Optional) </a:t>
            </a:r>
          </a:p>
          <a:p>
            <a:pPr lvl="0" algn="l"/>
            <a:r>
              <a:rPr lang="en-US" sz="2600">
                <a:solidFill>
                  <a:schemeClr val="bg2">
                    <a:lumMod val="9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Q. Traffic logs from DNS Operators?</a:t>
            </a:r>
          </a:p>
        </p:txBody>
      </p:sp>
    </p:spTree>
    <p:extLst>
      <p:ext uri="{BB962C8B-B14F-4D97-AF65-F5344CB8AC3E}">
        <p14:creationId xmlns:p14="http://schemas.microsoft.com/office/powerpoint/2010/main" val="4268404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AAF8E-D570-41DA-1710-11B858E42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D899F9-7492-1E3E-3360-77130DC1B29E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DF128-1BF3-20E7-84F4-DB516CE04506}"/>
              </a:ext>
            </a:extLst>
          </p:cNvPr>
          <p:cNvSpPr txBox="1"/>
          <p:nvPr/>
        </p:nvSpPr>
        <p:spPr>
          <a:xfrm>
            <a:off x="575982" y="67214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Input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2B870-28EA-8CE0-B43E-EBC2FFF5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73" y="2517997"/>
            <a:ext cx="1700964" cy="30237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B06990-507E-4A84-8D78-D4A50745C14A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5A62FC98-AF98-03D1-4E59-3A722D0364AA}"/>
              </a:ext>
            </a:extLst>
          </p:cNvPr>
          <p:cNvSpPr txBox="1"/>
          <p:nvPr/>
        </p:nvSpPr>
        <p:spPr>
          <a:xfrm>
            <a:off x="340069" y="209059"/>
            <a:ext cx="3073563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Input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B937C-ECF3-A06B-5AA3-1447FF272E56}"/>
              </a:ext>
            </a:extLst>
          </p:cNvPr>
          <p:cNvSpPr txBox="1"/>
          <p:nvPr/>
        </p:nvSpPr>
        <p:spPr>
          <a:xfrm>
            <a:off x="364132" y="4959780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datasets/features?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Wireshark • Go Deep">
            <a:extLst>
              <a:ext uri="{FF2B5EF4-FFF2-40B4-BE49-F238E27FC236}">
                <a16:creationId xmlns:a16="http://schemas.microsoft.com/office/drawing/2014/main" id="{9C0E40E8-5F06-9991-7167-A3788D1D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97" y="1603177"/>
            <a:ext cx="642282" cy="6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D9B580-1E48-1514-5EE6-12A774B46486}"/>
              </a:ext>
            </a:extLst>
          </p:cNvPr>
          <p:cNvSpPr txBox="1"/>
          <p:nvPr/>
        </p:nvSpPr>
        <p:spPr>
          <a:xfrm>
            <a:off x="3682392" y="1705663"/>
            <a:ext cx="1599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RAW (.p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cap)</a:t>
            </a:r>
            <a:endParaRPr lang="en-CH" sz="200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B596353-298F-8679-A48D-4A43836039D7}"/>
              </a:ext>
            </a:extLst>
          </p:cNvPr>
          <p:cNvSpPr/>
          <p:nvPr/>
        </p:nvSpPr>
        <p:spPr>
          <a:xfrm>
            <a:off x="3626120" y="1606212"/>
            <a:ext cx="1599516" cy="6222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49A2BA-8B47-5B85-67E0-E9C7467BBD8E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425878" y="2228475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24B7B4A-BF75-4233-CE5A-D0ADFBD7CFCA}"/>
              </a:ext>
            </a:extLst>
          </p:cNvPr>
          <p:cNvSpPr/>
          <p:nvPr/>
        </p:nvSpPr>
        <p:spPr>
          <a:xfrm>
            <a:off x="3258355" y="2651592"/>
            <a:ext cx="2391510" cy="552060"/>
          </a:xfrm>
          <a:prstGeom prst="round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BAD0BE-9800-3017-A663-803C83F33405}"/>
              </a:ext>
            </a:extLst>
          </p:cNvPr>
          <p:cNvSpPr txBox="1"/>
          <p:nvPr/>
        </p:nvSpPr>
        <p:spPr>
          <a:xfrm>
            <a:off x="3544157" y="2545484"/>
            <a:ext cx="19650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dns_extractor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9F064A-0A3F-DA09-2E5F-18F372156334}"/>
              </a:ext>
            </a:extLst>
          </p:cNvPr>
          <p:cNvSpPr/>
          <p:nvPr/>
        </p:nvSpPr>
        <p:spPr>
          <a:xfrm>
            <a:off x="3258356" y="3601088"/>
            <a:ext cx="2391510" cy="5498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8AFE3D-683F-A056-04F8-E987BBDC0122}"/>
              </a:ext>
            </a:extLst>
          </p:cNvPr>
          <p:cNvCxnSpPr>
            <a:cxnSpLocks/>
          </p:cNvCxnSpPr>
          <p:nvPr/>
        </p:nvCxnSpPr>
        <p:spPr>
          <a:xfrm>
            <a:off x="4425878" y="3196183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08748D9-E399-3F6B-9875-1334D9CEFE93}"/>
              </a:ext>
            </a:extLst>
          </p:cNvPr>
          <p:cNvSpPr/>
          <p:nvPr/>
        </p:nvSpPr>
        <p:spPr>
          <a:xfrm>
            <a:off x="3258355" y="4542682"/>
            <a:ext cx="2391510" cy="57187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7DFDF1-ED6E-0EED-C2D3-97EC1173E9E0}"/>
              </a:ext>
            </a:extLst>
          </p:cNvPr>
          <p:cNvSpPr txBox="1"/>
          <p:nvPr/>
        </p:nvSpPr>
        <p:spPr>
          <a:xfrm>
            <a:off x="3606300" y="4458273"/>
            <a:ext cx="1839183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llm_formatter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AD8A26-FA40-C709-EAAC-2E48C50AFA2F}"/>
              </a:ext>
            </a:extLst>
          </p:cNvPr>
          <p:cNvCxnSpPr>
            <a:cxnSpLocks/>
          </p:cNvCxnSpPr>
          <p:nvPr/>
        </p:nvCxnSpPr>
        <p:spPr>
          <a:xfrm>
            <a:off x="4425878" y="4138946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B030656-500C-E839-9C1B-231AF72CFE0C}"/>
              </a:ext>
            </a:extLst>
          </p:cNvPr>
          <p:cNvSpPr txBox="1"/>
          <p:nvPr/>
        </p:nvSpPr>
        <p:spPr>
          <a:xfrm>
            <a:off x="3355581" y="3505658"/>
            <a:ext cx="2792680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compute_features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C65EB4-00FC-85FC-045A-4212A2EF451D}"/>
              </a:ext>
            </a:extLst>
          </p:cNvPr>
          <p:cNvSpPr/>
          <p:nvPr/>
        </p:nvSpPr>
        <p:spPr>
          <a:xfrm>
            <a:off x="3293386" y="2658852"/>
            <a:ext cx="2356471" cy="53818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FC1E9-7B0B-DEFE-31CD-5D619AAE19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904"/>
          <a:stretch>
            <a:fillRect/>
          </a:stretch>
        </p:blipFill>
        <p:spPr>
          <a:xfrm>
            <a:off x="7029982" y="286974"/>
            <a:ext cx="3690781" cy="3644180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1A647056-7BE8-3DF0-3B66-7CB8909C27BC}"/>
              </a:ext>
            </a:extLst>
          </p:cNvPr>
          <p:cNvSpPr txBox="1"/>
          <p:nvPr/>
        </p:nvSpPr>
        <p:spPr>
          <a:xfrm>
            <a:off x="6720162" y="3989321"/>
            <a:ext cx="502591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STD_COLS (Local Features)</a:t>
            </a:r>
            <a:endParaRPr lang="en-GB" altLang="ko-KR" sz="2800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BB07FAB3-57E0-B7CE-C712-1F26EBCBA849}"/>
              </a:ext>
            </a:extLst>
          </p:cNvPr>
          <p:cNvSpPr txBox="1"/>
          <p:nvPr/>
        </p:nvSpPr>
        <p:spPr>
          <a:xfrm>
            <a:off x="6552719" y="4755639"/>
            <a:ext cx="5381265" cy="1704849"/>
          </a:xfrm>
          <a:prstGeom prst="rect">
            <a:avLst/>
          </a:prstGeom>
          <a:noFill/>
        </p:spPr>
        <p:txBody>
          <a:bodyPr lIns="0" tIns="0" rIns="0" bIns="0" rtlCol="0" anchor="t"/>
          <a:lstStyle/>
          <a:p>
            <a:pPr lvl="0"/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frame.time_epoch, ip.src, ipv6.src, </a:t>
            </a:r>
          </a:p>
          <a:p>
            <a:pPr lvl="0"/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dns.flags.response, dns.qry.name, dns.resp.name, </a:t>
            </a:r>
          </a:p>
          <a:p>
            <a:pPr lvl="0"/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dns.resp.ttl, dns.resp.len, dns.flags.rcode, </a:t>
            </a:r>
          </a:p>
          <a:p>
            <a:pPr lvl="0"/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dns.count.answers, dns.count.add_rr, </a:t>
            </a:r>
          </a:p>
          <a:p>
            <a:pPr lvl="0"/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udp.length, frame.len</a:t>
            </a:r>
          </a:p>
          <a:p>
            <a:pPr lvl="0"/>
            <a:endParaRPr lang="en-GB" altLang="ko-KR" sz="26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10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BB1D6-CE13-6A16-4B00-B74BDE268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9EA044-8540-4ECD-E167-9B74DE822E30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536A9C-2A6C-6965-75E2-D0C91DD52F6A}"/>
              </a:ext>
            </a:extLst>
          </p:cNvPr>
          <p:cNvSpPr txBox="1"/>
          <p:nvPr/>
        </p:nvSpPr>
        <p:spPr>
          <a:xfrm>
            <a:off x="575982" y="67214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Input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CA5B1-F7DB-9652-C5A9-5E7156D3F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73" y="2517997"/>
            <a:ext cx="1700964" cy="30237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0CF486-39C2-4437-A58E-AF55F8909A04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93B74FF-B2E4-A2FB-7D97-62AA5DB141BE}"/>
              </a:ext>
            </a:extLst>
          </p:cNvPr>
          <p:cNvSpPr txBox="1"/>
          <p:nvPr/>
        </p:nvSpPr>
        <p:spPr>
          <a:xfrm>
            <a:off x="340069" y="209059"/>
            <a:ext cx="3073563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Input Models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0A53E8E2-857C-BAAB-9337-0DB0E1B79FAA}"/>
              </a:ext>
            </a:extLst>
          </p:cNvPr>
          <p:cNvSpPr txBox="1"/>
          <p:nvPr/>
        </p:nvSpPr>
        <p:spPr>
          <a:xfrm>
            <a:off x="6210456" y="3079297"/>
            <a:ext cx="566360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Outputs for DNS analysis </a:t>
            </a:r>
          </a:p>
          <a:p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and LLM prompting: </a:t>
            </a:r>
          </a:p>
          <a:p>
            <a:pPr lvl="0"/>
            <a:endParaRPr lang="en-US" altLang="ko-KR" sz="280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--mode packet</a:t>
            </a:r>
          </a:p>
          <a:p>
            <a:pPr lvl="0"/>
            <a:endParaRPr lang="en-US" altLang="ko-KR" sz="28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Fine-grained per-packet context  </a:t>
            </a: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+ </a:t>
            </a:r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file-level aggregates</a:t>
            </a:r>
            <a:endParaRPr lang="en-US" altLang="ko-KR" sz="28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endParaRPr lang="en-US" altLang="ko-KR" sz="28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--mode window</a:t>
            </a:r>
          </a:p>
          <a:p>
            <a:pPr lvl="0"/>
            <a:endParaRPr lang="en-US" altLang="ko-KR" sz="28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Sliding-window aggregaton over </a:t>
            </a: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--window seconds; 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&gt; </a:t>
            </a:r>
            <a:r>
              <a:rPr lang="en-GB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Per-window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2CAD5F-A8CE-CC0C-CA25-28253A572522}"/>
              </a:ext>
            </a:extLst>
          </p:cNvPr>
          <p:cNvSpPr txBox="1"/>
          <p:nvPr/>
        </p:nvSpPr>
        <p:spPr>
          <a:xfrm>
            <a:off x="364132" y="4959780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datasets/features?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 descr="Wireshark • Go Deep">
            <a:extLst>
              <a:ext uri="{FF2B5EF4-FFF2-40B4-BE49-F238E27FC236}">
                <a16:creationId xmlns:a16="http://schemas.microsoft.com/office/drawing/2014/main" id="{ADFF12BB-0130-D4E5-5953-78FDBEC4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97" y="1603177"/>
            <a:ext cx="642282" cy="6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9E4A04F-C6B2-82DC-7614-AF6FD2560021}"/>
              </a:ext>
            </a:extLst>
          </p:cNvPr>
          <p:cNvSpPr txBox="1"/>
          <p:nvPr/>
        </p:nvSpPr>
        <p:spPr>
          <a:xfrm>
            <a:off x="3682392" y="1705663"/>
            <a:ext cx="1599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RAW (.p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cap)</a:t>
            </a:r>
            <a:endParaRPr lang="en-CH" sz="200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7B85DC0-FF63-A2A5-D742-4EF20647FEA9}"/>
              </a:ext>
            </a:extLst>
          </p:cNvPr>
          <p:cNvSpPr/>
          <p:nvPr/>
        </p:nvSpPr>
        <p:spPr>
          <a:xfrm>
            <a:off x="3626120" y="1606212"/>
            <a:ext cx="1599516" cy="6222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D75AC50-3444-C3D1-4B48-ADFC97AA3ED6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4425878" y="2228475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1985E82-A903-BE37-800D-9380441D7A20}"/>
              </a:ext>
            </a:extLst>
          </p:cNvPr>
          <p:cNvSpPr/>
          <p:nvPr/>
        </p:nvSpPr>
        <p:spPr>
          <a:xfrm>
            <a:off x="3258355" y="2651592"/>
            <a:ext cx="2391510" cy="552060"/>
          </a:xfrm>
          <a:prstGeom prst="round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D6CDAE9-4C74-50EC-8AF7-54AFD8FE3800}"/>
              </a:ext>
            </a:extLst>
          </p:cNvPr>
          <p:cNvSpPr txBox="1"/>
          <p:nvPr/>
        </p:nvSpPr>
        <p:spPr>
          <a:xfrm>
            <a:off x="3544157" y="2545484"/>
            <a:ext cx="19650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dns_extractor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7D3DB60-78FC-E534-5741-6BF91A714017}"/>
              </a:ext>
            </a:extLst>
          </p:cNvPr>
          <p:cNvSpPr/>
          <p:nvPr/>
        </p:nvSpPr>
        <p:spPr>
          <a:xfrm>
            <a:off x="3258356" y="3601088"/>
            <a:ext cx="2391510" cy="5498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8FFCCF5-ED60-4D7E-1A22-B454B1EABD32}"/>
              </a:ext>
            </a:extLst>
          </p:cNvPr>
          <p:cNvCxnSpPr>
            <a:cxnSpLocks/>
          </p:cNvCxnSpPr>
          <p:nvPr/>
        </p:nvCxnSpPr>
        <p:spPr>
          <a:xfrm>
            <a:off x="4425878" y="3196183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9AF2082-8F38-C0D9-F88F-14BE88B4C2C5}"/>
              </a:ext>
            </a:extLst>
          </p:cNvPr>
          <p:cNvSpPr/>
          <p:nvPr/>
        </p:nvSpPr>
        <p:spPr>
          <a:xfrm>
            <a:off x="3258355" y="4542682"/>
            <a:ext cx="2391510" cy="57187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D3E3C33-6E77-F682-0A87-64041F345754}"/>
              </a:ext>
            </a:extLst>
          </p:cNvPr>
          <p:cNvSpPr txBox="1"/>
          <p:nvPr/>
        </p:nvSpPr>
        <p:spPr>
          <a:xfrm>
            <a:off x="3606300" y="4458273"/>
            <a:ext cx="1839183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llm_formatter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E3E15D9-089E-C80C-CC67-F8D2A2BBC800}"/>
              </a:ext>
            </a:extLst>
          </p:cNvPr>
          <p:cNvCxnSpPr>
            <a:cxnSpLocks/>
          </p:cNvCxnSpPr>
          <p:nvPr/>
        </p:nvCxnSpPr>
        <p:spPr>
          <a:xfrm>
            <a:off x="4425878" y="4138946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2AB68E7-D231-E0F6-DF54-709DE9698DC1}"/>
              </a:ext>
            </a:extLst>
          </p:cNvPr>
          <p:cNvSpPr txBox="1"/>
          <p:nvPr/>
        </p:nvSpPr>
        <p:spPr>
          <a:xfrm>
            <a:off x="3355581" y="3505658"/>
            <a:ext cx="2792680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compute_features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200A9C7-8617-32C7-3702-9DFAC401C4AE}"/>
              </a:ext>
            </a:extLst>
          </p:cNvPr>
          <p:cNvSpPr/>
          <p:nvPr/>
        </p:nvSpPr>
        <p:spPr>
          <a:xfrm>
            <a:off x="3293386" y="3607756"/>
            <a:ext cx="2356471" cy="53818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1050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B44DC-1190-EB50-8F0F-386F58333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FEB5A335-60EA-B34A-A93C-C3D190612C7C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LLMs are Everywhere!</a:t>
            </a:r>
            <a:endParaRPr lang="en-US" sz="40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FAE21-35DF-BE91-31CA-02DC581AA89C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E024F4-9EA8-6ED6-4644-B73DBECB4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"/>
          <a:stretch>
            <a:fillRect/>
          </a:stretch>
        </p:blipFill>
        <p:spPr bwMode="auto">
          <a:xfrm>
            <a:off x="176639" y="0"/>
            <a:ext cx="12015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79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10329-EBDC-2FC9-4AAA-6FCB04719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E3862C-8099-B38E-BEA1-ACC9752AEB11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122EA-6813-ACB9-F7DB-D710C6DAF4E9}"/>
              </a:ext>
            </a:extLst>
          </p:cNvPr>
          <p:cNvSpPr txBox="1"/>
          <p:nvPr/>
        </p:nvSpPr>
        <p:spPr>
          <a:xfrm>
            <a:off x="575982" y="67214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Input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557E8-4AB2-6BAB-6144-7ED33517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73" y="2517997"/>
            <a:ext cx="1700964" cy="30237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B82BFD-348F-BCBB-FA31-0AF40D81762A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6C3D5C18-5947-3122-10F9-F3E82E53E0DD}"/>
              </a:ext>
            </a:extLst>
          </p:cNvPr>
          <p:cNvSpPr txBox="1"/>
          <p:nvPr/>
        </p:nvSpPr>
        <p:spPr>
          <a:xfrm>
            <a:off x="340069" y="209059"/>
            <a:ext cx="3073563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Input Models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7A758A-D6F6-A517-44B5-A4DAB4C4E5DD}"/>
              </a:ext>
            </a:extLst>
          </p:cNvPr>
          <p:cNvSpPr txBox="1"/>
          <p:nvPr/>
        </p:nvSpPr>
        <p:spPr>
          <a:xfrm>
            <a:off x="364132" y="4959780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datasets/features?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Wireshark • Go Deep">
            <a:extLst>
              <a:ext uri="{FF2B5EF4-FFF2-40B4-BE49-F238E27FC236}">
                <a16:creationId xmlns:a16="http://schemas.microsoft.com/office/drawing/2014/main" id="{C2DDCBF8-0B15-B0A9-697D-25E8064D8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97" y="1603177"/>
            <a:ext cx="642282" cy="6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7986D5-4407-E3C7-78B2-46A169C26411}"/>
              </a:ext>
            </a:extLst>
          </p:cNvPr>
          <p:cNvSpPr txBox="1"/>
          <p:nvPr/>
        </p:nvSpPr>
        <p:spPr>
          <a:xfrm>
            <a:off x="3682392" y="1705663"/>
            <a:ext cx="1599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RAW (.p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cap)</a:t>
            </a:r>
            <a:endParaRPr lang="en-CH" sz="20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2E4F1FC-63E2-2759-FE4B-FA2FC64178AE}"/>
              </a:ext>
            </a:extLst>
          </p:cNvPr>
          <p:cNvSpPr/>
          <p:nvPr/>
        </p:nvSpPr>
        <p:spPr>
          <a:xfrm>
            <a:off x="3626120" y="1606212"/>
            <a:ext cx="1599516" cy="6222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92A4BA-7A16-357F-1186-7C52C24CFE6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425878" y="2228475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FDD8217-F760-0B00-8B07-6FC27DD76702}"/>
              </a:ext>
            </a:extLst>
          </p:cNvPr>
          <p:cNvSpPr/>
          <p:nvPr/>
        </p:nvSpPr>
        <p:spPr>
          <a:xfrm>
            <a:off x="3258355" y="2651592"/>
            <a:ext cx="2391510" cy="552060"/>
          </a:xfrm>
          <a:prstGeom prst="round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1C0DD-0DDE-7EB5-01DF-99986D4EFE9A}"/>
              </a:ext>
            </a:extLst>
          </p:cNvPr>
          <p:cNvSpPr txBox="1"/>
          <p:nvPr/>
        </p:nvSpPr>
        <p:spPr>
          <a:xfrm>
            <a:off x="3544157" y="2545484"/>
            <a:ext cx="19650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dns_extractor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92779B6-DFA2-2D33-3391-8BF5A3465698}"/>
              </a:ext>
            </a:extLst>
          </p:cNvPr>
          <p:cNvSpPr/>
          <p:nvPr/>
        </p:nvSpPr>
        <p:spPr>
          <a:xfrm>
            <a:off x="3258356" y="3601088"/>
            <a:ext cx="2391510" cy="5498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965C8A-38D2-72AB-1F86-304925BA3663}"/>
              </a:ext>
            </a:extLst>
          </p:cNvPr>
          <p:cNvCxnSpPr>
            <a:cxnSpLocks/>
          </p:cNvCxnSpPr>
          <p:nvPr/>
        </p:nvCxnSpPr>
        <p:spPr>
          <a:xfrm>
            <a:off x="4425878" y="3196183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FAED4A5-388C-68C6-E4D1-501C769990A2}"/>
              </a:ext>
            </a:extLst>
          </p:cNvPr>
          <p:cNvSpPr/>
          <p:nvPr/>
        </p:nvSpPr>
        <p:spPr>
          <a:xfrm>
            <a:off x="3258355" y="4542682"/>
            <a:ext cx="2391510" cy="57187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EA8CD-EF9C-8A9A-3E57-36E49206C1B7}"/>
              </a:ext>
            </a:extLst>
          </p:cNvPr>
          <p:cNvSpPr txBox="1"/>
          <p:nvPr/>
        </p:nvSpPr>
        <p:spPr>
          <a:xfrm>
            <a:off x="3606300" y="4458273"/>
            <a:ext cx="1839183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llm_formatter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21C68B-B2D3-A7BD-F8E0-B372F7B938A6}"/>
              </a:ext>
            </a:extLst>
          </p:cNvPr>
          <p:cNvCxnSpPr>
            <a:cxnSpLocks/>
          </p:cNvCxnSpPr>
          <p:nvPr/>
        </p:nvCxnSpPr>
        <p:spPr>
          <a:xfrm>
            <a:off x="4425878" y="4138946"/>
            <a:ext cx="0" cy="4154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8351616-DB3E-33E0-EAE9-4BCB514F731B}"/>
              </a:ext>
            </a:extLst>
          </p:cNvPr>
          <p:cNvSpPr txBox="1"/>
          <p:nvPr/>
        </p:nvSpPr>
        <p:spPr>
          <a:xfrm>
            <a:off x="3355581" y="3505658"/>
            <a:ext cx="2792680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compute_features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C8AB61-AD62-92EF-9072-C75A8CE1FE80}"/>
              </a:ext>
            </a:extLst>
          </p:cNvPr>
          <p:cNvSpPr/>
          <p:nvPr/>
        </p:nvSpPr>
        <p:spPr>
          <a:xfrm>
            <a:off x="3293386" y="4556660"/>
            <a:ext cx="2356471" cy="53818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EDC57F4B-7E1C-A2A7-BAE6-9291486C5120}"/>
              </a:ext>
            </a:extLst>
          </p:cNvPr>
          <p:cNvSpPr txBox="1"/>
          <p:nvPr/>
        </p:nvSpPr>
        <p:spPr>
          <a:xfrm>
            <a:off x="6133933" y="3102326"/>
            <a:ext cx="6794005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Converts ‘features.csv’ into JSONL </a:t>
            </a:r>
          </a:p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for T5 training or inference prompts</a:t>
            </a:r>
          </a:p>
          <a:p>
            <a:pPr lvl="0"/>
            <a:endParaRPr lang="en-US" altLang="ko-KR" sz="320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--mode infer </a:t>
            </a:r>
          </a:p>
          <a:p>
            <a:pPr lvl="0"/>
            <a:endParaRPr lang="en-US" altLang="ko-KR" sz="105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Build/keep ‘</a:t>
            </a:r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input_text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,’ </a:t>
            </a: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append schema suffix, and write </a:t>
            </a: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all prompts to ‘</a:t>
            </a:r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out_val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’</a:t>
            </a:r>
          </a:p>
          <a:p>
            <a:pPr lvl="0"/>
            <a:endParaRPr lang="en-US" altLang="ko-KR" sz="320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--mode train</a:t>
            </a:r>
          </a:p>
          <a:p>
            <a:pPr lvl="0"/>
            <a:endParaRPr lang="en-US" altLang="ko-KR" sz="105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Requires ‘</a:t>
            </a:r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label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’; </a:t>
            </a: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performs safe train/val split</a:t>
            </a: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Use taxonomy to build ‘</a:t>
            </a:r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target_text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’</a:t>
            </a:r>
            <a:endParaRPr lang="en-GB" altLang="ko-KR" sz="24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65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0A54E-B29A-571E-0C0D-027B4EB30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147A145-FA00-6386-60CF-CB96DAAAE995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68499EA-90E1-DF11-BD1A-80CEE9BCC35A}"/>
              </a:ext>
            </a:extLst>
          </p:cNvPr>
          <p:cNvSpPr txBox="1"/>
          <p:nvPr/>
        </p:nvSpPr>
        <p:spPr>
          <a:xfrm>
            <a:off x="384449" y="510972"/>
            <a:ext cx="11578037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LLM </a:t>
            </a:r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Models</a:t>
            </a:r>
          </a:p>
          <a:p>
            <a:pPr lvl="0" algn="l"/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984F97-32B7-F761-EFD5-0D643341B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446936"/>
              </p:ext>
            </p:extLst>
          </p:nvPr>
        </p:nvGraphicFramePr>
        <p:xfrm>
          <a:off x="3992125" y="1992321"/>
          <a:ext cx="7996351" cy="39696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11188">
                  <a:extLst>
                    <a:ext uri="{9D8B030D-6E8A-4147-A177-3AD203B41FA5}">
                      <a16:colId xmlns:a16="http://schemas.microsoft.com/office/drawing/2014/main" val="1593599731"/>
                    </a:ext>
                  </a:extLst>
                </a:gridCol>
                <a:gridCol w="981445">
                  <a:extLst>
                    <a:ext uri="{9D8B030D-6E8A-4147-A177-3AD203B41FA5}">
                      <a16:colId xmlns:a16="http://schemas.microsoft.com/office/drawing/2014/main" val="2963055023"/>
                    </a:ext>
                  </a:extLst>
                </a:gridCol>
                <a:gridCol w="5603718">
                  <a:extLst>
                    <a:ext uri="{9D8B030D-6E8A-4147-A177-3AD203B41FA5}">
                      <a16:colId xmlns:a16="http://schemas.microsoft.com/office/drawing/2014/main" val="2742166837"/>
                    </a:ext>
                  </a:extLst>
                </a:gridCol>
              </a:tblGrid>
              <a:tr h="51745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en-CH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Characteristics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9670201"/>
                  </a:ext>
                </a:extLst>
              </a:tr>
              <a:tr h="1154336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Decoder-only</a:t>
                      </a:r>
                      <a:endParaRPr lang="en-CH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endParaRPr lang="en-CH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486382"/>
                  </a:ext>
                </a:extLst>
              </a:tr>
              <a:tr h="1004258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Encoder-only</a:t>
                      </a:r>
                      <a:endParaRPr lang="en-CH" sz="2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CH" sz="1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665232"/>
                  </a:ext>
                </a:extLst>
              </a:tr>
              <a:tr h="1293621">
                <a:tc>
                  <a:txBody>
                    <a:bodyPr/>
                    <a:lstStyle/>
                    <a:p>
                      <a:pPr algn="ctr"/>
                      <a:r>
                        <a:rPr lang="en-CH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Encoder-Decoder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H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H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CH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2717595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EF3F23A-7161-AA62-7D9D-FEC7F79D59FE}"/>
              </a:ext>
            </a:extLst>
          </p:cNvPr>
          <p:cNvSpPr/>
          <p:nvPr/>
        </p:nvSpPr>
        <p:spPr>
          <a:xfrm>
            <a:off x="4008809" y="4704886"/>
            <a:ext cx="7953677" cy="12571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BE109-F053-E444-30FA-D7DFB0A173F6}"/>
              </a:ext>
            </a:extLst>
          </p:cNvPr>
          <p:cNvSpPr txBox="1"/>
          <p:nvPr/>
        </p:nvSpPr>
        <p:spPr>
          <a:xfrm>
            <a:off x="2683816" y="1204643"/>
            <a:ext cx="9424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We need “ </a:t>
            </a:r>
            <a:r>
              <a:rPr lang="en-US" sz="2800" u="sng">
                <a:solidFill>
                  <a:schemeClr val="tx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Classification + Explanation + Generation </a:t>
            </a:r>
            <a:r>
              <a:rPr lang="en-US" sz="2800">
                <a:solidFill>
                  <a:schemeClr val="tx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+ … ”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4894D1-2C23-B826-38E9-BB32DCB5062C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35DF69-E6C9-44D5-C589-5626D4A14AE7}"/>
              </a:ext>
            </a:extLst>
          </p:cNvPr>
          <p:cNvSpPr txBox="1"/>
          <p:nvPr/>
        </p:nvSpPr>
        <p:spPr>
          <a:xfrm>
            <a:off x="682545" y="754146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71DA33-4618-812B-91F8-767A8AC80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58" y="2329237"/>
            <a:ext cx="1686020" cy="3146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AE38A-4901-DC17-79DA-A390A275BBF7}"/>
              </a:ext>
            </a:extLst>
          </p:cNvPr>
          <p:cNvSpPr txBox="1"/>
          <p:nvPr/>
        </p:nvSpPr>
        <p:spPr>
          <a:xfrm>
            <a:off x="6498833" y="2565483"/>
            <a:ext cx="60094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Strong at log/query </a:t>
            </a:r>
            <a:r>
              <a:rPr lang="en-US" sz="20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generation</a:t>
            </a:r>
          </a:p>
          <a:p>
            <a:pPr lvl="0" algn="l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Autoregressive: predicts next token sequentially</a:t>
            </a:r>
          </a:p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Less suitable for classification/detection tasks</a:t>
            </a:r>
            <a:endParaRPr lang="en-US" sz="2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153EA-F557-7714-7F96-A6C70A1BB43C}"/>
              </a:ext>
            </a:extLst>
          </p:cNvPr>
          <p:cNvSpPr txBox="1"/>
          <p:nvPr/>
        </p:nvSpPr>
        <p:spPr>
          <a:xfrm>
            <a:off x="5379228" y="2560694"/>
            <a:ext cx="990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GPT-Family,</a:t>
            </a:r>
          </a:p>
          <a:p>
            <a:pPr lvl="0" algn="ctr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LLaMA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D39A19-D847-1619-401C-4EA5F2C1BB35}"/>
              </a:ext>
            </a:extLst>
          </p:cNvPr>
          <p:cNvSpPr txBox="1"/>
          <p:nvPr/>
        </p:nvSpPr>
        <p:spPr>
          <a:xfrm>
            <a:off x="5473965" y="3830786"/>
            <a:ext cx="9201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BERT-,</a:t>
            </a:r>
          </a:p>
          <a:p>
            <a:pPr lvl="0" algn="l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Family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AE360-1972-EC71-27F5-AB1BA18552F1}"/>
              </a:ext>
            </a:extLst>
          </p:cNvPr>
          <p:cNvSpPr txBox="1"/>
          <p:nvPr/>
        </p:nvSpPr>
        <p:spPr>
          <a:xfrm>
            <a:off x="5412523" y="4784756"/>
            <a:ext cx="9557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u="sng">
                <a:solidFill>
                  <a:srgbClr val="C00000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T5,</a:t>
            </a:r>
          </a:p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BART,</a:t>
            </a:r>
          </a:p>
          <a:p>
            <a:pPr lvl="0" algn="ctr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UL2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82572-A3A7-A631-C3CE-BB0806C822E7}"/>
              </a:ext>
            </a:extLst>
          </p:cNvPr>
          <p:cNvSpPr txBox="1"/>
          <p:nvPr/>
        </p:nvSpPr>
        <p:spPr>
          <a:xfrm>
            <a:off x="6512377" y="3676554"/>
            <a:ext cx="48638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High accuracy in </a:t>
            </a:r>
            <a:r>
              <a:rPr lang="en-US" sz="20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detection/classification</a:t>
            </a:r>
          </a:p>
          <a:p>
            <a:pPr lvl="0" algn="l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Cannot generate outputs; </a:t>
            </a:r>
          </a:p>
          <a:p>
            <a:pPr lvl="0" algn="l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Limited explanatory 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6E521-2637-02DF-8FDC-6AD69F56E413}"/>
              </a:ext>
            </a:extLst>
          </p:cNvPr>
          <p:cNvSpPr txBox="1"/>
          <p:nvPr/>
        </p:nvSpPr>
        <p:spPr>
          <a:xfrm>
            <a:off x="6396278" y="4967564"/>
            <a:ext cx="5712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Supports </a:t>
            </a:r>
            <a:r>
              <a:rPr lang="en-US" sz="20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detection, explanation, and generation</a:t>
            </a:r>
          </a:p>
          <a:p>
            <a:pPr lvl="0" algn="l"/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Larger parameter size / higher computational cost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39BB3-ADE3-7157-C52E-2487FCE7DE1E}"/>
              </a:ext>
            </a:extLst>
          </p:cNvPr>
          <p:cNvSpPr txBox="1"/>
          <p:nvPr/>
        </p:nvSpPr>
        <p:spPr>
          <a:xfrm>
            <a:off x="296585" y="4987947"/>
            <a:ext cx="3618691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LLM family/version?</a:t>
            </a:r>
          </a:p>
          <a:p>
            <a:pPr lvl="0" algn="l">
              <a:lnSpc>
                <a:spcPct val="150000"/>
              </a:lnSpc>
            </a:pPr>
            <a:r>
              <a:rPr lang="en-US" sz="2400" u="none" strike="noStrike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How you’ll feed data?</a:t>
            </a:r>
          </a:p>
        </p:txBody>
      </p:sp>
    </p:spTree>
    <p:extLst>
      <p:ext uri="{BB962C8B-B14F-4D97-AF65-F5344CB8AC3E}">
        <p14:creationId xmlns:p14="http://schemas.microsoft.com/office/powerpoint/2010/main" val="2893452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1302-AB0B-D760-DAB4-3159D14E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C4B6BD-FA21-159B-364B-77580479226B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EA1A8C-E591-E749-885F-C7EBC6F5D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58" y="2329237"/>
            <a:ext cx="1686020" cy="3146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E99BA5-F00D-4AA5-A819-92ACE545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1" t="-385" r="1477" b="385"/>
          <a:stretch>
            <a:fillRect/>
          </a:stretch>
        </p:blipFill>
        <p:spPr>
          <a:xfrm>
            <a:off x="3342279" y="1389413"/>
            <a:ext cx="8620208" cy="3751427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08B661EC-9C59-3F8F-B7FC-662C7B6AA308}"/>
              </a:ext>
            </a:extLst>
          </p:cNvPr>
          <p:cNvSpPr txBox="1"/>
          <p:nvPr/>
        </p:nvSpPr>
        <p:spPr>
          <a:xfrm>
            <a:off x="384449" y="510972"/>
            <a:ext cx="11578037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LLM </a:t>
            </a:r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Models</a:t>
            </a:r>
          </a:p>
          <a:p>
            <a:pPr lvl="0" algn="l"/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BEF1AB2-CC68-BD1B-56C2-73A52AB1B76C}"/>
              </a:ext>
            </a:extLst>
          </p:cNvPr>
          <p:cNvSpPr txBox="1"/>
          <p:nvPr/>
        </p:nvSpPr>
        <p:spPr>
          <a:xfrm>
            <a:off x="5151982" y="5169757"/>
            <a:ext cx="6881250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sz="2800">
                <a:latin typeface="Abadi" panose="020B0604020104020204" pitchFamily="34" charset="0"/>
                <a:cs typeface="Calibri" panose="020F0502020204030204" pitchFamily="34" charset="0"/>
              </a:rPr>
              <a:t>T5: Text-to-Text Transfer Transformer </a:t>
            </a:r>
            <a:endParaRPr lang="en-US" sz="28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80012-F34B-C387-831D-98DF73C10008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7CE9E-55CE-1C7D-86D1-EB61A960F9EB}"/>
              </a:ext>
            </a:extLst>
          </p:cNvPr>
          <p:cNvSpPr txBox="1"/>
          <p:nvPr/>
        </p:nvSpPr>
        <p:spPr>
          <a:xfrm>
            <a:off x="682545" y="754146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CCC9F-5A33-6F8E-0639-41AF2033FFB6}"/>
              </a:ext>
            </a:extLst>
          </p:cNvPr>
          <p:cNvSpPr txBox="1"/>
          <p:nvPr/>
        </p:nvSpPr>
        <p:spPr>
          <a:xfrm>
            <a:off x="296585" y="4987947"/>
            <a:ext cx="3618691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LLM family/version?</a:t>
            </a:r>
          </a:p>
          <a:p>
            <a:pPr lvl="0" algn="l">
              <a:lnSpc>
                <a:spcPct val="150000"/>
              </a:lnSpc>
            </a:pPr>
            <a:r>
              <a:rPr lang="en-US" sz="2400" u="none" strike="noStrike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How you’ll feed data?</a:t>
            </a:r>
          </a:p>
        </p:txBody>
      </p:sp>
    </p:spTree>
    <p:extLst>
      <p:ext uri="{BB962C8B-B14F-4D97-AF65-F5344CB8AC3E}">
        <p14:creationId xmlns:p14="http://schemas.microsoft.com/office/powerpoint/2010/main" val="2148159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03766-D964-CEFD-658B-B1B4FF36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0C84F1-3C2F-8717-B010-78C301252DE6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021D55-05F0-9D80-AF1B-42D014EB2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58" y="2329237"/>
            <a:ext cx="1686020" cy="314661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EFBF94BB-CC15-2CAA-0E11-B6063760F05E}"/>
              </a:ext>
            </a:extLst>
          </p:cNvPr>
          <p:cNvSpPr txBox="1"/>
          <p:nvPr/>
        </p:nvSpPr>
        <p:spPr>
          <a:xfrm>
            <a:off x="384449" y="510972"/>
            <a:ext cx="3017657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LLM </a:t>
            </a:r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Models</a:t>
            </a:r>
          </a:p>
          <a:p>
            <a:pPr lvl="0" algn="l"/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92099-9215-C3DC-5E53-BE112C182B1A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E1BAD-6296-395B-A4FB-45F3F260A09A}"/>
              </a:ext>
            </a:extLst>
          </p:cNvPr>
          <p:cNvSpPr txBox="1"/>
          <p:nvPr/>
        </p:nvSpPr>
        <p:spPr>
          <a:xfrm>
            <a:off x="682545" y="754146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B9141-87C3-8A6F-62B2-EAFFA480DC8C}"/>
              </a:ext>
            </a:extLst>
          </p:cNvPr>
          <p:cNvSpPr/>
          <p:nvPr/>
        </p:nvSpPr>
        <p:spPr>
          <a:xfrm>
            <a:off x="3651552" y="3198331"/>
            <a:ext cx="2356471" cy="7626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E9BD640-56E5-2814-2E17-D7695038832F}"/>
              </a:ext>
            </a:extLst>
          </p:cNvPr>
          <p:cNvSpPr txBox="1"/>
          <p:nvPr/>
        </p:nvSpPr>
        <p:spPr>
          <a:xfrm>
            <a:off x="6544204" y="3429000"/>
            <a:ext cx="5484885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T5 Training &amp; Inference Scripts</a:t>
            </a:r>
          </a:p>
          <a:p>
            <a:pPr lvl="0"/>
            <a:endParaRPr lang="en-US" altLang="ko-KR" sz="280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train_t5.py</a:t>
            </a:r>
          </a:p>
          <a:p>
            <a:pPr lvl="0"/>
            <a:endParaRPr lang="en-US" altLang="ko-KR" sz="100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400">
                <a:latin typeface="Abadi" panose="020B0604020104020204" pitchFamily="34" charset="0"/>
                <a:cs typeface="Calibri" panose="020F0502020204030204" pitchFamily="34" charset="0"/>
              </a:rPr>
              <a:t>Fine-tunes T5 on DNS prompts/targets with robust metrics</a:t>
            </a:r>
          </a:p>
          <a:p>
            <a:pPr lvl="0"/>
            <a:r>
              <a:rPr lang="en-US" altLang="ko-KR" sz="2400">
                <a:latin typeface="Abadi" panose="020B0604020104020204" pitchFamily="34" charset="0"/>
                <a:cs typeface="Calibri" panose="020F0502020204030204" pitchFamily="34" charset="0"/>
              </a:rPr>
              <a:t>Tokenizer/Model: </a:t>
            </a:r>
            <a:r>
              <a:rPr lang="en-US" altLang="ko-KR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AutoTokenizer, AutoModelForSeq2SeqLM  </a:t>
            </a:r>
          </a:p>
          <a:p>
            <a:pPr lvl="0"/>
            <a:endParaRPr lang="en-US" altLang="ko-KR" sz="280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predict_t5.py</a:t>
            </a:r>
          </a:p>
          <a:p>
            <a:pPr lvl="0"/>
            <a:endParaRPr lang="en-US" altLang="ko-KR" sz="1000">
              <a:solidFill>
                <a:srgbClr val="0070C0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ko-KR" sz="2400">
                <a:latin typeface="Abadi" panose="020B0604020104020204" pitchFamily="34" charset="0"/>
                <a:cs typeface="Calibri" panose="020F0502020204030204" pitchFamily="34" charset="0"/>
              </a:rPr>
              <a:t>Batch-generated normalized single-line JSON per input</a:t>
            </a:r>
            <a:endParaRPr lang="en-GB" altLang="ko-KR" sz="20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3B51D8-4FF8-2CED-A158-42C2C13F9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035" y="1801548"/>
            <a:ext cx="1369477" cy="719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8DFC5-B944-93B5-0DDE-A3FA4580EFBE}"/>
              </a:ext>
            </a:extLst>
          </p:cNvPr>
          <p:cNvSpPr txBox="1"/>
          <p:nvPr/>
        </p:nvSpPr>
        <p:spPr>
          <a:xfrm>
            <a:off x="4215394" y="2441315"/>
            <a:ext cx="1197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FLAN-T5 </a:t>
            </a:r>
          </a:p>
          <a:p>
            <a:pPr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CH" sz="20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AFDA53C-2670-91C1-38D9-C2EFBF9EF993}"/>
              </a:ext>
            </a:extLst>
          </p:cNvPr>
          <p:cNvSpPr/>
          <p:nvPr/>
        </p:nvSpPr>
        <p:spPr>
          <a:xfrm>
            <a:off x="3616879" y="3198331"/>
            <a:ext cx="2391510" cy="762624"/>
          </a:xfrm>
          <a:prstGeom prst="roundRect">
            <a:avLst/>
          </a:prstGeom>
          <a:solidFill>
            <a:srgbClr val="00206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FD312-9F57-E055-C81E-844357CAF11B}"/>
              </a:ext>
            </a:extLst>
          </p:cNvPr>
          <p:cNvSpPr txBox="1"/>
          <p:nvPr/>
        </p:nvSpPr>
        <p:spPr>
          <a:xfrm>
            <a:off x="3560715" y="3206153"/>
            <a:ext cx="24296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train_t5.py</a:t>
            </a:r>
          </a:p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p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redict_t5.py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F08680E-EDE7-A5A1-ED7F-EDDE932317EC}"/>
              </a:ext>
            </a:extLst>
          </p:cNvPr>
          <p:cNvSpPr/>
          <p:nvPr/>
        </p:nvSpPr>
        <p:spPr>
          <a:xfrm>
            <a:off x="3647876" y="4752862"/>
            <a:ext cx="2391510" cy="57187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307C2-59E7-5CEC-214E-728DBC1838CA}"/>
              </a:ext>
            </a:extLst>
          </p:cNvPr>
          <p:cNvSpPr txBox="1"/>
          <p:nvPr/>
        </p:nvSpPr>
        <p:spPr>
          <a:xfrm>
            <a:off x="4008901" y="4668453"/>
            <a:ext cx="18993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app_dns_t5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405D2A-3584-048D-E80A-498AB1F6226F}"/>
              </a:ext>
            </a:extLst>
          </p:cNvPr>
          <p:cNvCxnSpPr>
            <a:cxnSpLocks/>
          </p:cNvCxnSpPr>
          <p:nvPr/>
        </p:nvCxnSpPr>
        <p:spPr>
          <a:xfrm>
            <a:off x="4829788" y="3960955"/>
            <a:ext cx="0" cy="79190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0AA369-CBD6-FD5D-626D-8C8DBBDF5910}"/>
              </a:ext>
            </a:extLst>
          </p:cNvPr>
          <p:cNvSpPr txBox="1"/>
          <p:nvPr/>
        </p:nvSpPr>
        <p:spPr>
          <a:xfrm>
            <a:off x="296585" y="4987947"/>
            <a:ext cx="3618691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LLM family/version?</a:t>
            </a:r>
          </a:p>
          <a:p>
            <a:pPr lvl="0" algn="l">
              <a:lnSpc>
                <a:spcPct val="150000"/>
              </a:lnSpc>
            </a:pPr>
            <a:r>
              <a:rPr lang="en-US" sz="2400" u="none" strike="noStrike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How you’ll feed data?</a:t>
            </a:r>
          </a:p>
        </p:txBody>
      </p:sp>
    </p:spTree>
    <p:extLst>
      <p:ext uri="{BB962C8B-B14F-4D97-AF65-F5344CB8AC3E}">
        <p14:creationId xmlns:p14="http://schemas.microsoft.com/office/powerpoint/2010/main" val="1998129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224C6-4A24-4CC2-1082-7CFE183A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C28E98D-6459-D530-1E76-D43CBF84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38" r="13745"/>
          <a:stretch>
            <a:fillRect/>
          </a:stretch>
        </p:blipFill>
        <p:spPr>
          <a:xfrm>
            <a:off x="5448264" y="335054"/>
            <a:ext cx="5354367" cy="5867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11F65F-C316-EF8B-2C43-F4094EF0AA33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544B88-CC8A-639A-DAA1-05564A67F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258" y="2329237"/>
            <a:ext cx="1686020" cy="314661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410B83D4-63F5-7F47-A292-5BD0546C7388}"/>
              </a:ext>
            </a:extLst>
          </p:cNvPr>
          <p:cNvSpPr txBox="1"/>
          <p:nvPr/>
        </p:nvSpPr>
        <p:spPr>
          <a:xfrm>
            <a:off x="384449" y="510972"/>
            <a:ext cx="3289193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LLM </a:t>
            </a:r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Models</a:t>
            </a:r>
          </a:p>
          <a:p>
            <a:pPr lvl="0" algn="l"/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7F9AF0-FAE6-6139-9FDE-5DFB7B33CA2A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5AB44-18C3-E405-06E7-5F0A1B830E09}"/>
              </a:ext>
            </a:extLst>
          </p:cNvPr>
          <p:cNvSpPr txBox="1"/>
          <p:nvPr/>
        </p:nvSpPr>
        <p:spPr>
          <a:xfrm>
            <a:off x="682545" y="754146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DDA26-C910-0108-191F-995608A3E4A6}"/>
              </a:ext>
            </a:extLst>
          </p:cNvPr>
          <p:cNvSpPr txBox="1"/>
          <p:nvPr/>
        </p:nvSpPr>
        <p:spPr>
          <a:xfrm>
            <a:off x="296585" y="4987947"/>
            <a:ext cx="3618691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LLM family/version?</a:t>
            </a:r>
          </a:p>
          <a:p>
            <a:pPr lvl="0" algn="l">
              <a:lnSpc>
                <a:spcPct val="150000"/>
              </a:lnSpc>
            </a:pPr>
            <a:r>
              <a:rPr lang="en-US" sz="2400" u="none" strike="noStrike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How you’ll feed data?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3931B0-C70F-D23A-28A1-7ECFACAA3248}"/>
              </a:ext>
            </a:extLst>
          </p:cNvPr>
          <p:cNvSpPr txBox="1"/>
          <p:nvPr/>
        </p:nvSpPr>
        <p:spPr>
          <a:xfrm>
            <a:off x="3474720" y="4318984"/>
            <a:ext cx="2144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Self-attention </a:t>
            </a:r>
            <a:endParaRPr lang="en-CH" sz="240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40136F-C396-8401-6FE3-F9660E13301F}"/>
              </a:ext>
            </a:extLst>
          </p:cNvPr>
          <p:cNvSpPr txBox="1"/>
          <p:nvPr/>
        </p:nvSpPr>
        <p:spPr>
          <a:xfrm>
            <a:off x="9823503" y="5804860"/>
            <a:ext cx="2570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Cross-attention </a:t>
            </a:r>
            <a:endParaRPr lang="en-CH" sz="2400">
              <a:solidFill>
                <a:schemeClr val="accent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CCED67-88F4-39F9-A116-5FD78B81AB99}"/>
              </a:ext>
            </a:extLst>
          </p:cNvPr>
          <p:cNvSpPr/>
          <p:nvPr/>
        </p:nvSpPr>
        <p:spPr>
          <a:xfrm>
            <a:off x="5914854" y="5939819"/>
            <a:ext cx="1087200" cy="288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79543D-16D3-E575-A16A-67B0E114156E}"/>
              </a:ext>
            </a:extLst>
          </p:cNvPr>
          <p:cNvSpPr/>
          <p:nvPr/>
        </p:nvSpPr>
        <p:spPr>
          <a:xfrm>
            <a:off x="9105692" y="351096"/>
            <a:ext cx="1087200" cy="288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5E364D-1F4C-522F-AE41-1D89AEEE8825}"/>
              </a:ext>
            </a:extLst>
          </p:cNvPr>
          <p:cNvSpPr txBox="1"/>
          <p:nvPr/>
        </p:nvSpPr>
        <p:spPr>
          <a:xfrm>
            <a:off x="4030492" y="3568075"/>
            <a:ext cx="1318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latin typeface="Abadi" panose="020B0604020104020204" pitchFamily="34" charset="0"/>
                <a:cs typeface="Calibri" panose="020F0502020204030204" pitchFamily="34" charset="0"/>
              </a:rPr>
              <a:t>12x </a:t>
            </a:r>
          </a:p>
          <a:p>
            <a:pPr algn="r"/>
            <a:r>
              <a:rPr lang="en-US" sz="2400">
                <a:latin typeface="Abadi" panose="020B0604020104020204" pitchFamily="34" charset="0"/>
                <a:cs typeface="Calibri" panose="020F0502020204030204" pitchFamily="34" charset="0"/>
              </a:rPr>
              <a:t>Encoder</a:t>
            </a:r>
            <a:endParaRPr lang="en-CH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E68A2B-22DD-DB98-194F-74450495617A}"/>
              </a:ext>
            </a:extLst>
          </p:cNvPr>
          <p:cNvSpPr txBox="1"/>
          <p:nvPr/>
        </p:nvSpPr>
        <p:spPr>
          <a:xfrm>
            <a:off x="10680387" y="5021989"/>
            <a:ext cx="1408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badi" panose="020B0604020104020204" pitchFamily="34" charset="0"/>
                <a:cs typeface="Calibri" panose="020F0502020204030204" pitchFamily="34" charset="0"/>
              </a:rPr>
              <a:t>12x </a:t>
            </a:r>
          </a:p>
          <a:p>
            <a:r>
              <a:rPr lang="en-US" sz="2400">
                <a:latin typeface="Abadi" panose="020B0604020104020204" pitchFamily="34" charset="0"/>
                <a:cs typeface="Calibri" panose="020F0502020204030204" pitchFamily="34" charset="0"/>
              </a:rPr>
              <a:t>Decoder</a:t>
            </a:r>
            <a:endParaRPr lang="en-CH" sz="2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96DBF0-4E94-2F8B-8874-726995250F59}"/>
              </a:ext>
            </a:extLst>
          </p:cNvPr>
          <p:cNvSpPr txBox="1"/>
          <p:nvPr/>
        </p:nvSpPr>
        <p:spPr>
          <a:xfrm>
            <a:off x="5119147" y="6266525"/>
            <a:ext cx="3293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Formmated DNS Log</a:t>
            </a:r>
            <a:endParaRPr lang="en-CH" sz="2400">
              <a:solidFill>
                <a:schemeClr val="accent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6C062F-D4A4-BF81-B085-4A93EC378824}"/>
              </a:ext>
            </a:extLst>
          </p:cNvPr>
          <p:cNvSpPr txBox="1"/>
          <p:nvPr/>
        </p:nvSpPr>
        <p:spPr>
          <a:xfrm>
            <a:off x="7031746" y="348533"/>
            <a:ext cx="16774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JSON token</a:t>
            </a:r>
          </a:p>
          <a:p>
            <a:pPr algn="r"/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sequence</a:t>
            </a:r>
            <a:endParaRPr lang="en-CH" sz="2400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97A075-6293-049B-B3BE-B1CD4792B3BA}"/>
              </a:ext>
            </a:extLst>
          </p:cNvPr>
          <p:cNvSpPr txBox="1"/>
          <p:nvPr/>
        </p:nvSpPr>
        <p:spPr>
          <a:xfrm>
            <a:off x="4004591" y="278951"/>
            <a:ext cx="333964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>
                <a:latin typeface="Abadi" panose="020B0604020104020204" pitchFamily="34" charset="0"/>
                <a:cs typeface="Calibri" panose="020F0502020204030204" pitchFamily="34" charset="0"/>
              </a:rPr>
              <a:t>T5-Base</a:t>
            </a:r>
            <a:r>
              <a:rPr lang="ko-KR" altLang="en-US" sz="3200" b="1" u="sng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</a:p>
          <a:p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 large</a:t>
            </a:r>
          </a:p>
          <a:p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 small</a:t>
            </a:r>
          </a:p>
          <a:p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        …</a:t>
            </a:r>
            <a:endParaRPr lang="en-CH" sz="2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34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0786E-3A83-E683-D519-9B4CFD49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ED9D849-6A91-3612-868D-445CAF5ECABF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804ECC-50F5-DD75-F633-EE6F3B2F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58" y="2329237"/>
            <a:ext cx="1686020" cy="314661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8A526FE-F531-65EA-FA60-14E7E4E422DF}"/>
              </a:ext>
            </a:extLst>
          </p:cNvPr>
          <p:cNvSpPr txBox="1"/>
          <p:nvPr/>
        </p:nvSpPr>
        <p:spPr>
          <a:xfrm>
            <a:off x="384450" y="510972"/>
            <a:ext cx="3334884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LLM </a:t>
            </a:r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Models</a:t>
            </a:r>
          </a:p>
          <a:p>
            <a:pPr lvl="0" algn="l"/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EFBC7AD-0504-9649-E72D-D1EF39377072}"/>
              </a:ext>
            </a:extLst>
          </p:cNvPr>
          <p:cNvSpPr txBox="1"/>
          <p:nvPr/>
        </p:nvSpPr>
        <p:spPr>
          <a:xfrm>
            <a:off x="4838630" y="3789187"/>
            <a:ext cx="7203320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sz="2800">
                <a:latin typeface="Abadi" panose="020B0604020104020204" pitchFamily="34" charset="0"/>
                <a:cs typeface="Calibri" panose="020F0502020204030204" pitchFamily="34" charset="0"/>
              </a:rPr>
              <a:t>- 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Knowledge base as </a:t>
            </a:r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RAG: </a:t>
            </a:r>
          </a:p>
          <a:p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&gt;</a:t>
            </a:r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Up-to-date data reasoning from RFCs </a:t>
            </a:r>
          </a:p>
          <a:p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    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and attack reports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A3D5D-E455-878E-2CA9-9A4C496F2201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E5DDC8-21C0-7561-A9CD-B74BED1EC925}"/>
              </a:ext>
            </a:extLst>
          </p:cNvPr>
          <p:cNvSpPr txBox="1"/>
          <p:nvPr/>
        </p:nvSpPr>
        <p:spPr>
          <a:xfrm>
            <a:off x="682545" y="754146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7DE3F-8EB1-50E4-678E-6B416B232B3A}"/>
              </a:ext>
            </a:extLst>
          </p:cNvPr>
          <p:cNvSpPr txBox="1"/>
          <p:nvPr/>
        </p:nvSpPr>
        <p:spPr>
          <a:xfrm>
            <a:off x="296585" y="4987947"/>
            <a:ext cx="3618691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Which LLM family/version?</a:t>
            </a:r>
          </a:p>
          <a:p>
            <a:pPr lvl="0" algn="l">
              <a:lnSpc>
                <a:spcPct val="150000"/>
              </a:lnSpc>
            </a:pPr>
            <a:r>
              <a:rPr lang="en-US" sz="2400" u="none" strike="noStrike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How you’ll feed data?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9ED546-7F93-F4B1-145F-74F87C87B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64" y="4704277"/>
            <a:ext cx="2711384" cy="2106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04226-1606-588A-9A02-2640D8F743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062" r="19169" b="4786"/>
          <a:stretch>
            <a:fillRect/>
          </a:stretch>
        </p:blipFill>
        <p:spPr>
          <a:xfrm>
            <a:off x="5175535" y="5335552"/>
            <a:ext cx="894287" cy="774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F5337D-1297-9F27-4953-2E89CD29D4B0}"/>
              </a:ext>
            </a:extLst>
          </p:cNvPr>
          <p:cNvSpPr txBox="1"/>
          <p:nvPr/>
        </p:nvSpPr>
        <p:spPr>
          <a:xfrm>
            <a:off x="4942148" y="6027392"/>
            <a:ext cx="1322393" cy="415498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Flan-T5</a:t>
            </a:r>
            <a:endParaRPr lang="en-US" sz="2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2C33D3-DD03-AC30-21B6-A94D823920BB}"/>
              </a:ext>
            </a:extLst>
          </p:cNvPr>
          <p:cNvSpPr/>
          <p:nvPr/>
        </p:nvSpPr>
        <p:spPr>
          <a:xfrm>
            <a:off x="9172194" y="5295380"/>
            <a:ext cx="2105895" cy="8943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FA4352-2042-CE3E-4BE8-4D02498AD6A0}"/>
              </a:ext>
            </a:extLst>
          </p:cNvPr>
          <p:cNvSpPr txBox="1"/>
          <p:nvPr/>
        </p:nvSpPr>
        <p:spPr>
          <a:xfrm>
            <a:off x="9083233" y="4812108"/>
            <a:ext cx="2171761" cy="415498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Knowledge Base</a:t>
            </a:r>
            <a:endParaRPr lang="en-US" sz="2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DE33C3-C802-F380-FE45-435A5F52CC28}"/>
              </a:ext>
            </a:extLst>
          </p:cNvPr>
          <p:cNvCxnSpPr>
            <a:cxnSpLocks/>
          </p:cNvCxnSpPr>
          <p:nvPr/>
        </p:nvCxnSpPr>
        <p:spPr>
          <a:xfrm flipV="1">
            <a:off x="7846911" y="5537060"/>
            <a:ext cx="689117" cy="175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7A25F7-837F-9B1B-53E5-A9E0DFABAE44}"/>
              </a:ext>
            </a:extLst>
          </p:cNvPr>
          <p:cNvCxnSpPr>
            <a:cxnSpLocks/>
          </p:cNvCxnSpPr>
          <p:nvPr/>
        </p:nvCxnSpPr>
        <p:spPr>
          <a:xfrm flipV="1">
            <a:off x="7828465" y="5881498"/>
            <a:ext cx="689117" cy="175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3D6E6C2-7F9A-19A8-CC5F-3F2280F83C6B}"/>
              </a:ext>
            </a:extLst>
          </p:cNvPr>
          <p:cNvSpPr txBox="1"/>
          <p:nvPr/>
        </p:nvSpPr>
        <p:spPr>
          <a:xfrm>
            <a:off x="7501580" y="5087631"/>
            <a:ext cx="1322393" cy="415498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search</a:t>
            </a:r>
            <a:endParaRPr lang="en-US" sz="2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1E25D5-EF67-4E5C-2881-EDAA39538DCF}"/>
              </a:ext>
            </a:extLst>
          </p:cNvPr>
          <p:cNvSpPr txBox="1"/>
          <p:nvPr/>
        </p:nvSpPr>
        <p:spPr>
          <a:xfrm>
            <a:off x="7525472" y="5920018"/>
            <a:ext cx="1322393" cy="415498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retrieve</a:t>
            </a:r>
            <a:endParaRPr lang="en-US" sz="2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13BEBE-DBCF-5284-1F0F-03B9C4E9C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630" y="1144469"/>
            <a:ext cx="3678952" cy="2125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760C326A-F717-B6E8-C196-547D91E4218D}"/>
              </a:ext>
            </a:extLst>
          </p:cNvPr>
          <p:cNvSpPr txBox="1"/>
          <p:nvPr/>
        </p:nvSpPr>
        <p:spPr>
          <a:xfrm>
            <a:off x="4800404" y="524858"/>
            <a:ext cx="6530985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sz="2800">
                <a:latin typeface="Abadi" panose="020B0604020104020204" pitchFamily="34" charset="0"/>
                <a:cs typeface="Calibri" panose="020F0502020204030204" pitchFamily="34" charset="0"/>
              </a:rPr>
              <a:t>- 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DNS attack taxonomy for </a:t>
            </a:r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 Inference: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9581915-A891-8BB3-D53E-7C24FA644FA8}"/>
              </a:ext>
            </a:extLst>
          </p:cNvPr>
          <p:cNvSpPr/>
          <p:nvPr/>
        </p:nvSpPr>
        <p:spPr>
          <a:xfrm>
            <a:off x="9191719" y="2279719"/>
            <a:ext cx="2000566" cy="9260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56FAC9-2718-41CD-A245-8D8ECDFA4579}"/>
              </a:ext>
            </a:extLst>
          </p:cNvPr>
          <p:cNvSpPr txBox="1"/>
          <p:nvPr/>
        </p:nvSpPr>
        <p:spPr>
          <a:xfrm>
            <a:off x="9364754" y="2379288"/>
            <a:ext cx="2356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dns_attack_</a:t>
            </a:r>
          </a:p>
          <a:p>
            <a:r>
              <a:rPr lang="en-US" altLang="ko-KR" sz="2000">
                <a:latin typeface="Abadi" panose="020B0604020104020204" pitchFamily="34" charset="0"/>
                <a:cs typeface="Calibri" panose="020F0502020204030204" pitchFamily="34" charset="0"/>
              </a:rPr>
              <a:t>taxonomy.json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A7BC80-EFB0-A123-8E58-23E9ECD3797D}"/>
              </a:ext>
            </a:extLst>
          </p:cNvPr>
          <p:cNvSpPr txBox="1"/>
          <p:nvPr/>
        </p:nvSpPr>
        <p:spPr>
          <a:xfrm>
            <a:off x="8772370" y="5018619"/>
            <a:ext cx="2846682" cy="1420985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kb_rfcs.json</a:t>
            </a:r>
          </a:p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kb_attacks.json</a:t>
            </a:r>
            <a:endParaRPr lang="en-US" sz="2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20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E893-245A-1DBC-A896-42F711C6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87ACE3D-D79E-C4D0-3A68-7DEB8E58A3E0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3190241-06AC-788B-0372-14EF45B94F61}"/>
              </a:ext>
            </a:extLst>
          </p:cNvPr>
          <p:cNvSpPr txBox="1"/>
          <p:nvPr/>
        </p:nvSpPr>
        <p:spPr>
          <a:xfrm>
            <a:off x="340070" y="209059"/>
            <a:ext cx="3417266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Output </a:t>
            </a:r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875BC-8B2C-C904-7DB6-02F77C4A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65" y="2456551"/>
            <a:ext cx="1700424" cy="3146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6FFF34-2964-FB29-4225-ADAD352C35CE}"/>
              </a:ext>
            </a:extLst>
          </p:cNvPr>
          <p:cNvSpPr txBox="1"/>
          <p:nvPr/>
        </p:nvSpPr>
        <p:spPr>
          <a:xfrm>
            <a:off x="371314" y="4873267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What you want back?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A555816A-FFBB-D340-4C84-A804561CE6EE}"/>
              </a:ext>
            </a:extLst>
          </p:cNvPr>
          <p:cNvSpPr txBox="1"/>
          <p:nvPr/>
        </p:nvSpPr>
        <p:spPr>
          <a:xfrm>
            <a:off x="6168304" y="1539093"/>
            <a:ext cx="5867762" cy="4269329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PCAP to Inference: End-to-End Demo</a:t>
            </a:r>
          </a:p>
          <a:p>
            <a:pPr lvl="0"/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 - Gradio Web UI</a:t>
            </a:r>
          </a:p>
          <a:p>
            <a:pPr lvl="0"/>
            <a:endParaRPr lang="en-US" altLang="ko-KR" sz="10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GB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Summary Card (Gradio HTML): 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- Class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- Subclass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- Score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- Explanation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- Mitigation</a:t>
            </a:r>
          </a:p>
          <a:p>
            <a:pPr lvl="0"/>
            <a:endParaRPr lang="en-GB" altLang="ko-KR" sz="10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GB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CSV (labelled): 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per-row + final aggregated label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4D4110-7FAB-3901-C21F-13EEA10C9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883" y="1801548"/>
            <a:ext cx="1369477" cy="7195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286D28-134F-04E7-6BCD-E48A4C40AEF0}"/>
              </a:ext>
            </a:extLst>
          </p:cNvPr>
          <p:cNvSpPr txBox="1"/>
          <p:nvPr/>
        </p:nvSpPr>
        <p:spPr>
          <a:xfrm>
            <a:off x="4000242" y="2441315"/>
            <a:ext cx="1197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FLAN-T5 </a:t>
            </a:r>
          </a:p>
          <a:p>
            <a:pPr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CH" sz="200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8E1C975-7A08-F1EB-8513-9ADC12ADD79D}"/>
              </a:ext>
            </a:extLst>
          </p:cNvPr>
          <p:cNvSpPr/>
          <p:nvPr/>
        </p:nvSpPr>
        <p:spPr>
          <a:xfrm>
            <a:off x="3401727" y="3198331"/>
            <a:ext cx="2391510" cy="762624"/>
          </a:xfrm>
          <a:prstGeom prst="roundRect">
            <a:avLst/>
          </a:prstGeom>
          <a:solidFill>
            <a:srgbClr val="00206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D26CF4-C57D-D103-6CFA-5B67AEF344DB}"/>
              </a:ext>
            </a:extLst>
          </p:cNvPr>
          <p:cNvSpPr txBox="1"/>
          <p:nvPr/>
        </p:nvSpPr>
        <p:spPr>
          <a:xfrm>
            <a:off x="3345563" y="3206153"/>
            <a:ext cx="24296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train_t5.py</a:t>
            </a:r>
          </a:p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p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redict_t5.py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B9AF772-D7D8-ABB2-516E-C533D4EC0121}"/>
              </a:ext>
            </a:extLst>
          </p:cNvPr>
          <p:cNvSpPr/>
          <p:nvPr/>
        </p:nvSpPr>
        <p:spPr>
          <a:xfrm>
            <a:off x="3432724" y="4752862"/>
            <a:ext cx="2391510" cy="57187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F2C434-2286-4ADA-A90D-E0B383A817D5}"/>
              </a:ext>
            </a:extLst>
          </p:cNvPr>
          <p:cNvSpPr txBox="1"/>
          <p:nvPr/>
        </p:nvSpPr>
        <p:spPr>
          <a:xfrm>
            <a:off x="3793749" y="4668453"/>
            <a:ext cx="18993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app_dns_t5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936992A-E6D5-7FCB-3872-049C9D026943}"/>
              </a:ext>
            </a:extLst>
          </p:cNvPr>
          <p:cNvCxnSpPr>
            <a:cxnSpLocks/>
          </p:cNvCxnSpPr>
          <p:nvPr/>
        </p:nvCxnSpPr>
        <p:spPr>
          <a:xfrm>
            <a:off x="4614636" y="3960955"/>
            <a:ext cx="0" cy="79190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94494B9-F367-CA70-93C0-56C94F15A6AA}"/>
              </a:ext>
            </a:extLst>
          </p:cNvPr>
          <p:cNvSpPr/>
          <p:nvPr/>
        </p:nvSpPr>
        <p:spPr>
          <a:xfrm>
            <a:off x="3443064" y="4759577"/>
            <a:ext cx="2356471" cy="57187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449E08-51EF-FE79-133A-A4E7E8A419A8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5BD4B0-4178-D6FA-19FA-29490F5B6A0A}"/>
              </a:ext>
            </a:extLst>
          </p:cNvPr>
          <p:cNvSpPr txBox="1"/>
          <p:nvPr/>
        </p:nvSpPr>
        <p:spPr>
          <a:xfrm>
            <a:off x="575982" y="67214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Output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11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7432A-A0D9-B2DE-08D2-90C6AC318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6ABEDBE-094F-63F0-9C5B-8B9548E3891C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6B029BF3-A441-83B7-1477-568FBC5B69F9}"/>
              </a:ext>
            </a:extLst>
          </p:cNvPr>
          <p:cNvSpPr txBox="1"/>
          <p:nvPr/>
        </p:nvSpPr>
        <p:spPr>
          <a:xfrm>
            <a:off x="340070" y="209059"/>
            <a:ext cx="3417266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pPr lvl="0" algn="l"/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Output </a:t>
            </a:r>
            <a:r>
              <a:rPr lang="en-US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366A4-F48A-26EE-15D2-DDE63D72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565" y="2456551"/>
            <a:ext cx="1700424" cy="3146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4B056C-A9E6-B7B4-29A0-606E42327A3D}"/>
              </a:ext>
            </a:extLst>
          </p:cNvPr>
          <p:cNvSpPr txBox="1"/>
          <p:nvPr/>
        </p:nvSpPr>
        <p:spPr>
          <a:xfrm>
            <a:off x="371314" y="4873267"/>
            <a:ext cx="341726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24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What you want back?</a:t>
            </a:r>
            <a:endParaRPr lang="en-US" sz="2400" u="none" strike="noStrike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B359045-7C1A-D7F1-7829-2196CB8B7B59}"/>
              </a:ext>
            </a:extLst>
          </p:cNvPr>
          <p:cNvSpPr txBox="1"/>
          <p:nvPr/>
        </p:nvSpPr>
        <p:spPr>
          <a:xfrm>
            <a:off x="6168304" y="1539093"/>
            <a:ext cx="5867762" cy="4269329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/>
            <a:r>
              <a:rPr lang="en-US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PCAP to Inference: End-to-End Demo</a:t>
            </a:r>
          </a:p>
          <a:p>
            <a:pPr lvl="0"/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2800">
                <a:latin typeface="Abadi" panose="020B0604020104020204" pitchFamily="34" charset="0"/>
                <a:cs typeface="Calibri" panose="020F0502020204030204" pitchFamily="34" charset="0"/>
              </a:rPr>
              <a:t>- Grafana/Prometheus</a:t>
            </a:r>
          </a:p>
          <a:p>
            <a:pPr lvl="0"/>
            <a:endParaRPr lang="en-US" altLang="ko-KR" sz="32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GB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Prometheus: 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- exports/metrics (port: 9108); </a:t>
            </a:r>
          </a:p>
          <a:p>
            <a:pPr lvl="0"/>
            <a:endParaRPr lang="en-GB" altLang="ko-KR" sz="28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GB" altLang="ko-KR" sz="28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Grafana Panels: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- dns_pipeline_seconds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- dns_label_ratio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- dns_final_score</a:t>
            </a:r>
          </a:p>
          <a:p>
            <a:pPr lvl="0"/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28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GB" altLang="ko-KR" sz="2800">
                <a:latin typeface="Abadi" panose="020B0604020104020204" pitchFamily="34" charset="0"/>
                <a:cs typeface="Calibri" panose="020F0502020204030204" pitchFamily="34" charset="0"/>
              </a:rPr>
              <a:t>- dns_nxdomain_ratio …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540B8A-6EA5-23B7-C493-A62E8F2BA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883" y="1801548"/>
            <a:ext cx="1369477" cy="7195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AE3FA92-9F90-7A66-DB02-12766B30F3E2}"/>
              </a:ext>
            </a:extLst>
          </p:cNvPr>
          <p:cNvSpPr txBox="1"/>
          <p:nvPr/>
        </p:nvSpPr>
        <p:spPr>
          <a:xfrm>
            <a:off x="4000242" y="2441315"/>
            <a:ext cx="1197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FLAN-T5 </a:t>
            </a:r>
          </a:p>
          <a:p>
            <a:pPr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Model</a:t>
            </a:r>
            <a:endParaRPr lang="en-CH" sz="200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E661668-5FE4-E63B-43C7-F9ECF612C1B1}"/>
              </a:ext>
            </a:extLst>
          </p:cNvPr>
          <p:cNvSpPr/>
          <p:nvPr/>
        </p:nvSpPr>
        <p:spPr>
          <a:xfrm>
            <a:off x="3401727" y="3198331"/>
            <a:ext cx="2391510" cy="762624"/>
          </a:xfrm>
          <a:prstGeom prst="roundRect">
            <a:avLst/>
          </a:prstGeom>
          <a:solidFill>
            <a:srgbClr val="00206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1EA7D8-749E-6E3F-2CD0-ACEC287A2EC9}"/>
              </a:ext>
            </a:extLst>
          </p:cNvPr>
          <p:cNvSpPr txBox="1"/>
          <p:nvPr/>
        </p:nvSpPr>
        <p:spPr>
          <a:xfrm>
            <a:off x="3345563" y="3206153"/>
            <a:ext cx="24296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train_t5.py</a:t>
            </a:r>
          </a:p>
          <a:p>
            <a:pPr lvl="0" algn="ctr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p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redict_t5.py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008C163-ED88-DFBA-C47F-482730ABAD21}"/>
              </a:ext>
            </a:extLst>
          </p:cNvPr>
          <p:cNvSpPr/>
          <p:nvPr/>
        </p:nvSpPr>
        <p:spPr>
          <a:xfrm>
            <a:off x="3432724" y="4752862"/>
            <a:ext cx="2391510" cy="57187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44BF35-FF42-6020-6A12-C60710FABBA4}"/>
              </a:ext>
            </a:extLst>
          </p:cNvPr>
          <p:cNvSpPr txBox="1"/>
          <p:nvPr/>
        </p:nvSpPr>
        <p:spPr>
          <a:xfrm>
            <a:off x="3793749" y="4668453"/>
            <a:ext cx="1899332" cy="728737"/>
          </a:xfrm>
          <a:prstGeom prst="rect">
            <a:avLst/>
          </a:prstGeom>
          <a:noFill/>
        </p:spPr>
        <p:txBody>
          <a:bodyPr lIns="0" tIns="0" rIns="0" bIns="0" rtlCol="0" anchor="ctr"/>
          <a:lstStyle/>
          <a:p>
            <a:pPr lvl="0" algn="l"/>
            <a:r>
              <a:rPr lang="en-US" sz="2000">
                <a:latin typeface="Abadi" panose="020B0604020104020204" pitchFamily="34" charset="0"/>
                <a:cs typeface="Calibri" panose="020F0502020204030204" pitchFamily="34" charset="0"/>
              </a:rPr>
              <a:t>app_dns_t5</a:t>
            </a:r>
            <a:r>
              <a:rPr lang="en-US" sz="2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.py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59E0D0-7191-7D3C-5775-DDF5514ED8D5}"/>
              </a:ext>
            </a:extLst>
          </p:cNvPr>
          <p:cNvCxnSpPr>
            <a:cxnSpLocks/>
          </p:cNvCxnSpPr>
          <p:nvPr/>
        </p:nvCxnSpPr>
        <p:spPr>
          <a:xfrm>
            <a:off x="4614636" y="3960955"/>
            <a:ext cx="0" cy="79190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7ECE8EF-BC71-EB2B-75D7-B7FF8443BB15}"/>
              </a:ext>
            </a:extLst>
          </p:cNvPr>
          <p:cNvSpPr/>
          <p:nvPr/>
        </p:nvSpPr>
        <p:spPr>
          <a:xfrm>
            <a:off x="3443064" y="4759577"/>
            <a:ext cx="2356471" cy="57187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A8B789-2249-CC74-1729-2167D071714B}"/>
              </a:ext>
            </a:extLst>
          </p:cNvPr>
          <p:cNvSpPr/>
          <p:nvPr/>
        </p:nvSpPr>
        <p:spPr>
          <a:xfrm>
            <a:off x="326927" y="1389413"/>
            <a:ext cx="789709" cy="378034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3673C2-DC78-6187-BEE1-B5862662F534}"/>
              </a:ext>
            </a:extLst>
          </p:cNvPr>
          <p:cNvSpPr txBox="1"/>
          <p:nvPr/>
        </p:nvSpPr>
        <p:spPr>
          <a:xfrm>
            <a:off x="575982" y="672142"/>
            <a:ext cx="1962115" cy="194743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US" sz="4000">
                <a:latin typeface="Abadi" panose="020B0604020104020204" pitchFamily="34" charset="0"/>
                <a:cs typeface="Calibri" panose="020F0502020204030204" pitchFamily="34" charset="0"/>
              </a:rPr>
              <a:t>Output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310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CEC65-2391-D82E-8617-27B579126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21C6C-3BB4-97EE-DD3D-6CC0B5F23126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900A57B0-7BA9-B6EE-A9A1-A4A20443F49F}"/>
              </a:ext>
            </a:extLst>
          </p:cNvPr>
          <p:cNvSpPr txBox="1"/>
          <p:nvPr/>
        </p:nvSpPr>
        <p:spPr>
          <a:xfrm>
            <a:off x="371326" y="190998"/>
            <a:ext cx="11578037" cy="72873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ctr"/>
          <a:lstStyle/>
          <a:p>
            <a:r>
              <a:rPr lang="en-US" altLang="ko-KR" sz="4000" u="none" strike="noStrike">
                <a:latin typeface="Abadi" panose="020B0604020104020204" pitchFamily="34" charset="0"/>
                <a:cs typeface="Calibri" panose="020F0502020204030204" pitchFamily="34" charset="0"/>
              </a:rPr>
              <a:t>Future Work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86095-827D-69F3-DC4A-71523EFDE196}"/>
              </a:ext>
            </a:extLst>
          </p:cNvPr>
          <p:cNvSpPr txBox="1"/>
          <p:nvPr/>
        </p:nvSpPr>
        <p:spPr>
          <a:xfrm>
            <a:off x="1136266" y="1401587"/>
            <a:ext cx="1146328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Short-term: </a:t>
            </a:r>
            <a:r>
              <a:rPr lang="en-US" sz="3000">
                <a:latin typeface="Abadi" panose="020B0604020104020204" pitchFamily="34" charset="0"/>
                <a:cs typeface="Calibri" panose="020F0502020204030204" pitchFamily="34" charset="0"/>
              </a:rPr>
              <a:t>Datasets</a:t>
            </a:r>
            <a:r>
              <a:rPr lang="en-US" altLang="ko-KR" sz="3000">
                <a:latin typeface="Abadi" panose="020B0604020104020204" pitchFamily="34" charset="0"/>
                <a:cs typeface="Calibri" panose="020F0502020204030204" pitchFamily="34" charset="0"/>
              </a:rPr>
              <a:t>,</a:t>
            </a:r>
            <a:r>
              <a:rPr lang="ko-KR" altLang="en-US" sz="3000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000">
                <a:latin typeface="Abadi" panose="020B0604020104020204" pitchFamily="34" charset="0"/>
                <a:cs typeface="Calibri" panose="020F0502020204030204" pitchFamily="34" charset="0"/>
              </a:rPr>
              <a:t>Benchmarking</a:t>
            </a:r>
            <a:endParaRPr lang="en-US" sz="30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800">
                <a:latin typeface="Abadi" panose="020B0604020104020204" pitchFamily="34" charset="0"/>
                <a:cs typeface="Calibri" panose="020F0502020204030204" pitchFamily="34" charset="0"/>
              </a:rPr>
              <a:t>    &gt; Benchmark diverse DNS datasets </a:t>
            </a:r>
          </a:p>
          <a:p>
            <a:pPr lvl="0"/>
            <a:r>
              <a:rPr lang="en-US" sz="2800">
                <a:latin typeface="Abadi" panose="020B0604020104020204" pitchFamily="34" charset="0"/>
                <a:cs typeface="Calibri" panose="020F0502020204030204" pitchFamily="34" charset="0"/>
              </a:rPr>
              <a:t>    &gt; Compare across model families (Traditional MLs vs. LLMs)</a:t>
            </a:r>
            <a:endParaRPr lang="en-US" sz="9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endParaRPr lang="en-US" sz="2800"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0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Mid-term: </a:t>
            </a:r>
            <a:r>
              <a:rPr lang="en-US" sz="3000">
                <a:latin typeface="Abadi" panose="020B0604020104020204" pitchFamily="34" charset="0"/>
                <a:cs typeface="Calibri" panose="020F0502020204030204" pitchFamily="34" charset="0"/>
              </a:rPr>
              <a:t>Develop a Synthetic / Adversarial Traffic Framework</a:t>
            </a:r>
          </a:p>
          <a:p>
            <a:pPr lvl="0"/>
            <a:r>
              <a:rPr lang="en-US" sz="2800">
                <a:latin typeface="Abadi" panose="020B0604020104020204" pitchFamily="34" charset="0"/>
                <a:cs typeface="Calibri" panose="020F0502020204030204" pitchFamily="34" charset="0"/>
              </a:rPr>
              <a:t>    &gt; Adversarial Robustness Testing  </a:t>
            </a:r>
          </a:p>
          <a:p>
            <a:pPr lvl="0"/>
            <a:r>
              <a:rPr lang="en-US" sz="2800">
                <a:latin typeface="Abadi" panose="020B0604020104020204" pitchFamily="34" charset="0"/>
                <a:cs typeface="Calibri" panose="020F0502020204030204" pitchFamily="34" charset="0"/>
              </a:rPr>
              <a:t>    &gt; Improve Trustworthiness</a:t>
            </a:r>
          </a:p>
          <a:p>
            <a:pPr lvl="0" algn="l"/>
            <a:endParaRPr lang="en-US" sz="2800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US" sz="30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Long-term: </a:t>
            </a:r>
            <a:r>
              <a:rPr lang="en-US" sz="3000">
                <a:latin typeface="Abadi" panose="020B0604020104020204" pitchFamily="34" charset="0"/>
                <a:cs typeface="Calibri" panose="020F0502020204030204" pitchFamily="34" charset="0"/>
              </a:rPr>
              <a:t>Towards Operator-grade Deployment</a:t>
            </a:r>
          </a:p>
          <a:p>
            <a:pPr lvl="0" algn="l"/>
            <a:endParaRPr lang="en-US" sz="3200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Check mark simple flat icon vector illustration. Check icon ...">
            <a:extLst>
              <a:ext uri="{FF2B5EF4-FFF2-40B4-BE49-F238E27FC236}">
                <a16:creationId xmlns:a16="http://schemas.microsoft.com/office/drawing/2014/main" id="{255EAE2D-DD50-A7BE-06D4-9B6A58ACD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557177" y="1467689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eck mark simple flat icon vector illustration. Check icon ...">
            <a:extLst>
              <a:ext uri="{FF2B5EF4-FFF2-40B4-BE49-F238E27FC236}">
                <a16:creationId xmlns:a16="http://schemas.microsoft.com/office/drawing/2014/main" id="{6070D783-7F38-D005-AC4E-46CC7E3B3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557175" y="3227492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heck mark simple flat icon vector illustration. Check icon ...">
            <a:extLst>
              <a:ext uri="{FF2B5EF4-FFF2-40B4-BE49-F238E27FC236}">
                <a16:creationId xmlns:a16="http://schemas.microsoft.com/office/drawing/2014/main" id="{258814AF-BA28-02F5-ECEA-4888F745C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557174" y="4932594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37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AA3F-6DD6-208B-2F0B-D719E0B56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E73615F-C846-E448-4DE7-5E9D1068ED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H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CC893A-6B29-AD94-96D2-74D09C7564E8}"/>
              </a:ext>
            </a:extLst>
          </p:cNvPr>
          <p:cNvSpPr txBox="1">
            <a:spLocks/>
          </p:cNvSpPr>
          <p:nvPr/>
        </p:nvSpPr>
        <p:spPr>
          <a:xfrm>
            <a:off x="2719468" y="2957318"/>
            <a:ext cx="7057863" cy="15208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6600">
                <a:latin typeface="Abadi" panose="020B0604020104020204" pitchFamily="34" charset="0"/>
                <a:cs typeface="Calibri" panose="020F0502020204030204" pitchFamily="34" charset="0"/>
              </a:rPr>
              <a:t>Simple DEMO</a:t>
            </a:r>
            <a:r>
              <a:rPr lang="en-US" altLang="ko-KR" sz="4800">
                <a:latin typeface="Abadi" panose="020B0604020104020204" pitchFamily="34" charset="0"/>
                <a:cs typeface="Calibri" panose="020F0502020204030204" pitchFamily="34" charset="0"/>
              </a:rPr>
              <a:t> (3m)</a:t>
            </a:r>
          </a:p>
        </p:txBody>
      </p:sp>
    </p:spTree>
    <p:extLst>
      <p:ext uri="{BB962C8B-B14F-4D97-AF65-F5344CB8AC3E}">
        <p14:creationId xmlns:p14="http://schemas.microsoft.com/office/powerpoint/2010/main" val="222287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CFE60-C67B-75C2-B29D-0DAFD0D5B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creen Recording 2025-09-16 at 11.47.03">
            <a:hlinkClick r:id="" action="ppaction://media"/>
            <a:extLst>
              <a:ext uri="{FF2B5EF4-FFF2-40B4-BE49-F238E27FC236}">
                <a16:creationId xmlns:a16="http://schemas.microsoft.com/office/drawing/2014/main" id="{51747391-075E-5983-08C2-E63694F67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9826" y="0"/>
            <a:ext cx="8212347" cy="6859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B5A8B7-0546-BA56-F119-78555BC5E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292" y="2630905"/>
            <a:ext cx="4210972" cy="145983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769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E6615-2174-FB44-D94E-1A38DF05F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78D2DDD0-79BF-3D17-90A1-2193BB3BE9E8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LLM-Assisted PRotocol Attack Discovery 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B38356-0BF4-470A-AEBF-23F403883D7F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1B5FF-2DCB-AC99-D32A-3BBF0211A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0611"/>
            <a:ext cx="12192000" cy="3720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2D13C5-78B5-5918-CD93-CB0F402209D4}"/>
              </a:ext>
            </a:extLst>
          </p:cNvPr>
          <p:cNvSpPr/>
          <p:nvPr/>
        </p:nvSpPr>
        <p:spPr>
          <a:xfrm>
            <a:off x="130144" y="2912646"/>
            <a:ext cx="900000" cy="7760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9DEA617-98E8-4DE7-D34C-F6F229CF6887}"/>
              </a:ext>
            </a:extLst>
          </p:cNvPr>
          <p:cNvSpPr txBox="1"/>
          <p:nvPr/>
        </p:nvSpPr>
        <p:spPr>
          <a:xfrm>
            <a:off x="2375675" y="5586732"/>
            <a:ext cx="9580537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/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[1] Aygun, R. Can, Yehuda Afek, Anat Bremler-Barr, and Leonard Kleinrock. </a:t>
            </a:r>
          </a:p>
          <a:p>
            <a:pPr lvl="0" algn="r"/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“LAPRAD: LLM-Assisted Protocol Attack Discovery</a:t>
            </a:r>
            <a:r>
              <a:rPr lang="en-US" altLang="ko-KR">
                <a:latin typeface="Abadi" panose="020B0604020104020204" pitchFamily="34" charset="0"/>
                <a:cs typeface="Calibri" panose="020F0502020204030204" pitchFamily="34" charset="0"/>
              </a:rPr>
              <a:t>,</a:t>
            </a:r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”</a:t>
            </a:r>
            <a:r>
              <a:rPr lang="en-US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i="1">
                <a:latin typeface="Abadi" panose="020B0604020104020204" pitchFamily="34" charset="0"/>
                <a:cs typeface="Calibri" panose="020F0502020204030204" pitchFamily="34" charset="0"/>
              </a:rPr>
              <a:t>IFIP Networking IOCRCI Workshop</a:t>
            </a:r>
            <a:endParaRPr lang="en-US" i="1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97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75BBA-A12C-37D5-BE4A-F38E8D1E4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6ECD24A8-16F4-7397-CD59-0603270E1714}"/>
              </a:ext>
            </a:extLst>
          </p:cNvPr>
          <p:cNvSpPr txBox="1"/>
          <p:nvPr/>
        </p:nvSpPr>
        <p:spPr>
          <a:xfrm>
            <a:off x="411727" y="50104"/>
            <a:ext cx="10629829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50000"/>
              </a:lnSpc>
            </a:pPr>
            <a:r>
              <a:rPr lang="en-GB" sz="4000">
                <a:latin typeface="Abadi" panose="020B0604020104020204" pitchFamily="34" charset="0"/>
                <a:cs typeface="Calibri" panose="020F0502020204030204" pitchFamily="34" charset="0"/>
              </a:rPr>
              <a:t>LLMs for DGA Detection</a:t>
            </a:r>
            <a:endParaRPr lang="en-US" sz="4000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152F9-6248-8588-D04B-87B3AC7F3E33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4E2FE2-B77A-B8B9-6E7E-08484BFDB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90" y="1203963"/>
            <a:ext cx="6429555" cy="4450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DE158B-4816-8096-A967-60ACA537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50" y="1832166"/>
            <a:ext cx="4954312" cy="351136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1AEFB43-E570-F48D-7D50-E1485BE24DDB}"/>
              </a:ext>
            </a:extLst>
          </p:cNvPr>
          <p:cNvSpPr txBox="1"/>
          <p:nvPr/>
        </p:nvSpPr>
        <p:spPr>
          <a:xfrm>
            <a:off x="189354" y="5848355"/>
            <a:ext cx="11813291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/>
            <a:r>
              <a:rPr lang="en-GB">
                <a:latin typeface="Abadi" panose="020B0604020104020204" pitchFamily="34" charset="0"/>
                <a:cs typeface="Calibri" panose="020F0502020204030204" pitchFamily="34" charset="0"/>
              </a:rPr>
              <a:t>[2] </a:t>
            </a:r>
            <a:r>
              <a:rPr lang="en-US">
                <a:latin typeface="Abadi" panose="020B0604020104020204" pitchFamily="34" charset="0"/>
                <a:cs typeface="Calibri" panose="020F0502020204030204" pitchFamily="34" charset="0"/>
              </a:rPr>
              <a:t>Alqahtani, Hamed, and Gulshan Kumar. “Large Language Models for Effective Detection of Algorithmically Generated Domains: A Comprehensive Review.” </a:t>
            </a:r>
            <a:r>
              <a:rPr lang="en-US" i="1">
                <a:latin typeface="Abadi" panose="020B0604020104020204" pitchFamily="34" charset="0"/>
                <a:cs typeface="Calibri" panose="020F0502020204030204" pitchFamily="34" charset="0"/>
              </a:rPr>
              <a:t>Computer Modeling in Engineering &amp; Sciences 144, no. 2 (2025): 1439.</a:t>
            </a:r>
            <a:endParaRPr lang="en-US" i="1" u="none" strike="noStrike"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51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C2004-3F37-A609-8943-ED99A9641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E162AC3-ED05-18E1-44C2-EFEBE2EE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58" y="0"/>
            <a:ext cx="8055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32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CF372-5DDB-E1B2-A93F-E81687FAB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6DAEB9-165E-01F7-01AA-1233EC118AF8}"/>
              </a:ext>
            </a:extLst>
          </p:cNvPr>
          <p:cNvSpPr txBox="1"/>
          <p:nvPr/>
        </p:nvSpPr>
        <p:spPr>
          <a:xfrm>
            <a:off x="890600" y="1574902"/>
            <a:ext cx="11169125" cy="427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Symbolic</a:t>
            </a: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 and </a:t>
            </a: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text-based</a:t>
            </a: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: naturally fits </a:t>
            </a:r>
            <a:r>
              <a:rPr lang="en-US" sz="3500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 tokenization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Human-readable, structurally complex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Real-world attack surface with diverse threats</a:t>
            </a:r>
            <a:endParaRPr lang="en-CH" sz="3500">
              <a:solidFill>
                <a:schemeClr val="bg2"/>
              </a:solidFill>
            </a:endParaRP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Benchmark for structured reasoning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C5EE7-5209-2D89-B5F1-B0BCE55DBB69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9" name="Picture 8" descr="Check mark simple flat icon vector illustration. Check icon ...">
            <a:extLst>
              <a:ext uri="{FF2B5EF4-FFF2-40B4-BE49-F238E27FC236}">
                <a16:creationId xmlns:a16="http://schemas.microsoft.com/office/drawing/2014/main" id="{54234845-A997-3E4A-7C67-E444B6DF7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309005" y="1774672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9E13DC84-72D5-E795-45BA-6C85A3BF0146}"/>
              </a:ext>
            </a:extLst>
          </p:cNvPr>
          <p:cNvSpPr txBox="1"/>
          <p:nvPr/>
        </p:nvSpPr>
        <p:spPr>
          <a:xfrm>
            <a:off x="411727" y="50104"/>
            <a:ext cx="1278668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ko-KR" alt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 i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>
                <a:latin typeface="Abadi" panose="020B0604020104020204" pitchFamily="34" charset="0"/>
                <a:cs typeface="Calibri" panose="020F0502020204030204" pitchFamily="34" charset="0"/>
              </a:rPr>
              <a:t>Why DNS is a good input</a:t>
            </a:r>
            <a:r>
              <a:rPr lang="en-US" altLang="ko-KR" sz="3200" b="1" i="1">
                <a:latin typeface="Abadi" panose="020B0604020104020204" pitchFamily="34" charset="0"/>
                <a:cs typeface="Calibri" panose="020F0502020204030204" pitchFamily="34" charset="0"/>
              </a:rPr>
              <a:t>?</a:t>
            </a:r>
            <a:endParaRPr lang="en-US" sz="3200" b="1" i="1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8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E663E-810C-50E8-2ECB-C53F13AF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DE628-6EDE-B920-007E-FFF32E7ABFC2}"/>
              </a:ext>
            </a:extLst>
          </p:cNvPr>
          <p:cNvSpPr/>
          <p:nvPr/>
        </p:nvSpPr>
        <p:spPr>
          <a:xfrm>
            <a:off x="-19304" y="123929"/>
            <a:ext cx="195943" cy="728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E1A36AF-6586-6E7E-1815-B040A4A13E31}"/>
              </a:ext>
            </a:extLst>
          </p:cNvPr>
          <p:cNvSpPr txBox="1"/>
          <p:nvPr/>
        </p:nvSpPr>
        <p:spPr>
          <a:xfrm>
            <a:off x="411727" y="50104"/>
            <a:ext cx="12786688" cy="72873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DNS</a:t>
            </a:r>
            <a:r>
              <a:rPr lang="ko-KR" alt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latin typeface="Abadi" panose="020B0604020104020204" pitchFamily="34" charset="0"/>
                <a:cs typeface="Calibri" panose="020F0502020204030204" pitchFamily="34" charset="0"/>
              </a:rPr>
              <a:t>for</a:t>
            </a:r>
            <a:r>
              <a:rPr lang="ko-KR" altLang="en-US" sz="4000" b="1"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LLMs</a:t>
            </a:r>
            <a:r>
              <a:rPr lang="en-US" altLang="ko-KR" sz="4000" b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:</a:t>
            </a:r>
            <a:r>
              <a:rPr lang="ko-KR" altLang="en-US" sz="3200" b="1" i="1">
                <a:solidFill>
                  <a:schemeClr val="accent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>
                <a:latin typeface="Abadi" panose="020B0604020104020204" pitchFamily="34" charset="0"/>
                <a:cs typeface="Calibri" panose="020F0502020204030204" pitchFamily="34" charset="0"/>
              </a:rPr>
              <a:t>Why DNS is a good input</a:t>
            </a:r>
            <a:r>
              <a:rPr lang="en-US" altLang="ko-KR" sz="3200" b="1" i="1">
                <a:latin typeface="Abadi" panose="020B0604020104020204" pitchFamily="34" charset="0"/>
                <a:cs typeface="Calibri" panose="020F0502020204030204" pitchFamily="34" charset="0"/>
              </a:rPr>
              <a:t>?</a:t>
            </a:r>
            <a:endParaRPr lang="en-US" sz="3200" b="1" i="1">
              <a:solidFill>
                <a:schemeClr val="accent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074CD-8C0E-30AC-3051-FFA98273119B}"/>
              </a:ext>
            </a:extLst>
          </p:cNvPr>
          <p:cNvSpPr txBox="1"/>
          <p:nvPr/>
        </p:nvSpPr>
        <p:spPr>
          <a:xfrm>
            <a:off x="890600" y="1574902"/>
            <a:ext cx="11169125" cy="427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Symbolic and text-based: naturally fits LLM tokenization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</a:pPr>
            <a:r>
              <a:rPr lang="en-US" sz="3500">
                <a:latin typeface="Abadi" panose="020B0604020104020204" pitchFamily="34" charset="0"/>
                <a:cs typeface="Calibri" panose="020F0502020204030204" pitchFamily="34" charset="0"/>
              </a:rPr>
              <a:t>Human-readable, structurally complex</a:t>
            </a: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Real-world attack surface with diverse threats</a:t>
            </a:r>
            <a:endParaRPr lang="en-CH" sz="3500">
              <a:solidFill>
                <a:schemeClr val="bg2"/>
              </a:solidFill>
            </a:endParaRPr>
          </a:p>
          <a:p>
            <a:pPr lvl="0" algn="l">
              <a:lnSpc>
                <a:spcPct val="150000"/>
              </a:lnSpc>
            </a:pPr>
            <a:endParaRPr lang="en-US" sz="1500">
              <a:solidFill>
                <a:schemeClr val="bg2"/>
              </a:solidFill>
              <a:latin typeface="Abadi" panose="020B060402010402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chemeClr val="bg2"/>
                </a:solidFill>
                <a:latin typeface="Abadi" panose="020B0604020104020204" pitchFamily="34" charset="0"/>
                <a:cs typeface="Calibri" panose="020F0502020204030204" pitchFamily="34" charset="0"/>
              </a:rPr>
              <a:t>Benchmark for structured reasoning</a:t>
            </a:r>
          </a:p>
        </p:txBody>
      </p:sp>
      <p:pic>
        <p:nvPicPr>
          <p:cNvPr id="17" name="Picture 16" descr="Check mark simple flat icon vector illustration. Check icon ...">
            <a:extLst>
              <a:ext uri="{FF2B5EF4-FFF2-40B4-BE49-F238E27FC236}">
                <a16:creationId xmlns:a16="http://schemas.microsoft.com/office/drawing/2014/main" id="{033565D4-E3CE-CB1B-BD93-BFE1259E4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808" r="20886" b="20802"/>
          <a:stretch/>
        </p:blipFill>
        <p:spPr bwMode="auto">
          <a:xfrm>
            <a:off x="309005" y="2982370"/>
            <a:ext cx="435485" cy="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726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107269</TotalTime>
  <Words>1890</Words>
  <Application>Microsoft Macintosh PowerPoint</Application>
  <PresentationFormat>Widescreen</PresentationFormat>
  <Paragraphs>609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Abadi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Jihye Kim</dc:creator>
  <cp:lastModifiedBy>Jihye Kim</cp:lastModifiedBy>
  <cp:revision>3067</cp:revision>
  <dcterms:created xsi:type="dcterms:W3CDTF">2025-04-27T11:14:21Z</dcterms:created>
  <dcterms:modified xsi:type="dcterms:W3CDTF">2025-10-04T11:31:34Z</dcterms:modified>
</cp:coreProperties>
</file>