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1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49"/>
    <p:restoredTop sz="94610"/>
  </p:normalViewPr>
  <p:slideViewPr>
    <p:cSldViewPr snapToGrid="0" snapToObjects="1">
      <p:cViewPr varScale="1">
        <p:scale>
          <a:sx n="185" d="100"/>
          <a:sy n="185" d="100"/>
        </p:scale>
        <p:origin x="17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45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https://www.notion.so/enslabs/Marketing-Calendar-1897a8b1f0ed8000aa13d29f1869c48f?pvs=4
How should others in ENS use this resource? 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CE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209550"/>
            <a:ext cx="8686800" cy="47244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228600" y="209550"/>
            <a:ext cx="4348163" cy="3171825"/>
          </a:xfrm>
          <a:prstGeom prst="roundRect">
            <a:avLst/>
          </a:prstGeom>
          <a:noFill/>
          <a:ln w="12700">
            <a:solidFill>
              <a:srgbClr val="008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6015038" y="209550"/>
            <a:ext cx="1452563" cy="3171825"/>
          </a:xfrm>
          <a:prstGeom prst="roundRect">
            <a:avLst/>
          </a:prstGeom>
          <a:noFill/>
          <a:ln w="12700">
            <a:solidFill>
              <a:srgbClr val="008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576763" y="3381375"/>
            <a:ext cx="2895600" cy="1557338"/>
          </a:xfrm>
          <a:prstGeom prst="roundRect">
            <a:avLst>
              <a:gd name="adj" fmla="val 8220"/>
            </a:avLst>
          </a:prstGeom>
          <a:noFill/>
          <a:ln w="12700">
            <a:solidFill>
              <a:srgbClr val="008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7467600" y="1824038"/>
            <a:ext cx="1443038" cy="1557338"/>
          </a:xfrm>
          <a:prstGeom prst="roundRect">
            <a:avLst>
              <a:gd name="adj" fmla="val 8871"/>
            </a:avLst>
          </a:prstGeom>
          <a:noFill/>
          <a:ln w="12700">
            <a:solidFill>
              <a:srgbClr val="008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7472363" y="3381375"/>
            <a:ext cx="1443038" cy="1557338"/>
          </a:xfrm>
          <a:prstGeom prst="roundRect">
            <a:avLst>
              <a:gd name="adj" fmla="val 8871"/>
            </a:avLst>
          </a:prstGeom>
          <a:noFill/>
          <a:ln w="12700">
            <a:solidFill>
              <a:srgbClr val="008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3133725" y="3381375"/>
            <a:ext cx="1443038" cy="1557338"/>
          </a:xfrm>
          <a:prstGeom prst="roundRect">
            <a:avLst>
              <a:gd name="adj" fmla="val 8871"/>
            </a:avLst>
          </a:prstGeom>
          <a:solidFill>
            <a:srgbClr val="CEE1E8"/>
          </a:solidFill>
          <a:ln w="12700">
            <a:solidFill>
              <a:srgbClr val="008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228600" y="3381375"/>
            <a:ext cx="2909287" cy="1558822"/>
          </a:xfrm>
          <a:prstGeom prst="roundRect">
            <a:avLst/>
          </a:prstGeom>
          <a:noFill/>
          <a:ln w="12700">
            <a:solidFill>
              <a:srgbClr val="0080BC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428625" y="3833832"/>
            <a:ext cx="2152650" cy="657781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3443288" y="3602831"/>
            <a:ext cx="143242" cy="143242"/>
          </a:xfrm>
          <a:prstGeom prst="roundRect">
            <a:avLst/>
          </a:prstGeom>
          <a:solidFill>
            <a:srgbClr val="CEE1E8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8096250" y="4567238"/>
            <a:ext cx="503529" cy="287068"/>
          </a:xfrm>
          <a:prstGeom prst="roundRect">
            <a:avLst>
              <a:gd name="adj" fmla="val 18967"/>
            </a:avLst>
          </a:prstGeom>
          <a:solidFill>
            <a:srgbClr val="F5329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472362" y="3448050"/>
            <a:ext cx="508292" cy="287068"/>
          </a:xfrm>
          <a:prstGeom prst="roundRect">
            <a:avLst>
              <a:gd name="adj" fmla="val 18967"/>
            </a:avLst>
          </a:prstGeom>
          <a:solidFill>
            <a:srgbClr val="FFF72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7458075" y="4252913"/>
            <a:ext cx="665454" cy="287068"/>
          </a:xfrm>
          <a:prstGeom prst="roundRect">
            <a:avLst>
              <a:gd name="adj" fmla="val 18967"/>
            </a:avLst>
          </a:prstGeom>
          <a:solidFill>
            <a:srgbClr val="007C23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7681912" y="3948112"/>
            <a:ext cx="738188" cy="285750"/>
          </a:xfrm>
          <a:prstGeom prst="roundRect">
            <a:avLst>
              <a:gd name="adj" fmla="val 19055"/>
            </a:avLst>
          </a:prstGeom>
          <a:solidFill>
            <a:srgbClr val="0080B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8277225" y="3643313"/>
            <a:ext cx="666750" cy="285750"/>
          </a:xfrm>
          <a:prstGeom prst="roundRect">
            <a:avLst>
              <a:gd name="adj" fmla="val 19055"/>
            </a:avLst>
          </a:prstGeom>
          <a:solidFill>
            <a:srgbClr val="674D49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6763" y="209550"/>
            <a:ext cx="1443038" cy="3176588"/>
          </a:xfrm>
          <a:prstGeom prst="rect">
            <a:avLst/>
          </a:prstGeom>
        </p:spPr>
      </p:pic>
      <p:pic>
        <p:nvPicPr>
          <p:cNvPr id="1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01" y="2943051"/>
            <a:ext cx="1443038" cy="1557338"/>
          </a:xfrm>
          <a:prstGeom prst="rect">
            <a:avLst/>
          </a:prstGeom>
        </p:spPr>
      </p:pic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5288" y="1785937"/>
            <a:ext cx="1421542" cy="1557338"/>
          </a:xfrm>
          <a:prstGeom prst="rect">
            <a:avLst/>
          </a:prstGeom>
        </p:spPr>
      </p:pic>
      <p:pic>
        <p:nvPicPr>
          <p:cNvPr id="2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413" y="3910013"/>
            <a:ext cx="1639051" cy="509435"/>
          </a:xfrm>
          <a:prstGeom prst="rect">
            <a:avLst/>
          </a:prstGeom>
        </p:spPr>
      </p:pic>
      <p:sp>
        <p:nvSpPr>
          <p:cNvPr id="21" name="Text 15"/>
          <p:cNvSpPr/>
          <p:nvPr/>
        </p:nvSpPr>
        <p:spPr>
          <a:xfrm>
            <a:off x="428625" y="1190625"/>
            <a:ext cx="4414838" cy="1371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3000" kern="0" spc="-60" dirty="0">
                <a:solidFill>
                  <a:srgbClr val="093C52">
                    <a:alpha val="99000"/>
                  </a:srgbClr>
                </a:solidFill>
                <a:latin typeface="ABC Monument Grotesk" pitchFamily="34" charset="0"/>
                <a:ea typeface="ABC Monument Grotesk" pitchFamily="34" charset="-122"/>
                <a:cs typeface="ABC Monument Grotesk" pitchFamily="34" charset="-120"/>
              </a:rPr>
              <a:t>Web2 Woes &amp;  Web3 Warfare: </a:t>
            </a:r>
            <a:endParaRPr lang="en-US" sz="3000" dirty="0"/>
          </a:p>
          <a:p>
            <a:pPr marL="0" indent="0" algn="l">
              <a:lnSpc>
                <a:spcPts val="2700"/>
              </a:lnSpc>
              <a:buNone/>
            </a:pPr>
            <a:r>
              <a:rPr lang="en-US" sz="3000" kern="0" spc="-60" dirty="0">
                <a:solidFill>
                  <a:srgbClr val="093C52">
                    <a:alpha val="99000"/>
                  </a:srgbClr>
                </a:solidFill>
                <a:latin typeface="ABC Monument Grotesk" pitchFamily="34" charset="0"/>
                <a:ea typeface="ABC Monument Grotesk" pitchFamily="34" charset="-122"/>
                <a:cs typeface="ABC Monument Grotesk" pitchFamily="34" charset="-120"/>
              </a:rPr>
              <a:t>Detecting &amp; Dissecting DNS Abuse </a:t>
            </a:r>
            <a:endParaRPr lang="en-US" sz="3000" dirty="0"/>
          </a:p>
        </p:txBody>
      </p:sp>
      <p:sp>
        <p:nvSpPr>
          <p:cNvPr id="22" name="Text 16"/>
          <p:cNvSpPr/>
          <p:nvPr/>
        </p:nvSpPr>
        <p:spPr>
          <a:xfrm>
            <a:off x="428625" y="3833832"/>
            <a:ext cx="2400300" cy="4667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856"/>
              </a:lnSpc>
              <a:buNone/>
            </a:pPr>
            <a:r>
              <a:rPr lang="en-US" sz="1933" dirty="0">
                <a:solidFill>
                  <a:srgbClr val="0080BC">
                    <a:alpha val="99000"/>
                  </a:srgbClr>
                </a:solidFill>
                <a:latin typeface="ABC Monument Grotesk" pitchFamily="34" charset="0"/>
                <a:ea typeface="ABC Monument Grotesk" pitchFamily="34" charset="-122"/>
                <a:cs typeface="ABC Monument Grotesk" pitchFamily="34" charset="-120"/>
              </a:rPr>
              <a:t>Alexander Urbelis</a:t>
            </a:r>
            <a:endParaRPr lang="en-US" sz="1933" dirty="0"/>
          </a:p>
          <a:p>
            <a:pPr marL="0" indent="0" algn="l">
              <a:lnSpc>
                <a:spcPts val="1856"/>
              </a:lnSpc>
              <a:buNone/>
            </a:pPr>
            <a:r>
              <a:rPr lang="en-US" sz="1933" dirty="0">
                <a:solidFill>
                  <a:srgbClr val="0080BC">
                    <a:alpha val="99000"/>
                  </a:srgbClr>
                </a:solidFill>
                <a:latin typeface="ABC Monument Grotesk" pitchFamily="34" charset="0"/>
                <a:ea typeface="ABC Monument Grotesk" pitchFamily="34" charset="-122"/>
                <a:cs typeface="ABC Monument Grotesk" pitchFamily="34" charset="-120"/>
              </a:rPr>
              <a:t>urbelis.eth</a:t>
            </a:r>
            <a:endParaRPr lang="en-US" sz="1933" dirty="0"/>
          </a:p>
        </p:txBody>
      </p:sp>
      <p:sp>
        <p:nvSpPr>
          <p:cNvPr id="23" name="Text 17"/>
          <p:cNvSpPr/>
          <p:nvPr/>
        </p:nvSpPr>
        <p:spPr>
          <a:xfrm>
            <a:off x="428625" y="4367788"/>
            <a:ext cx="2609850" cy="1238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972"/>
              </a:lnSpc>
              <a:buNone/>
            </a:pPr>
            <a:r>
              <a:rPr lang="en-US" sz="1013" dirty="0">
                <a:solidFill>
                  <a:srgbClr val="0080BC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General Counsel / CISO, ENS Labs Ltd.</a:t>
            </a:r>
            <a:endParaRPr lang="en-US" sz="1013" dirty="0"/>
          </a:p>
        </p:txBody>
      </p:sp>
      <p:sp>
        <p:nvSpPr>
          <p:cNvPr id="24" name="Text 18"/>
          <p:cNvSpPr/>
          <p:nvPr/>
        </p:nvSpPr>
        <p:spPr>
          <a:xfrm>
            <a:off x="8362950" y="3707606"/>
            <a:ext cx="952500" cy="157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220"/>
              </a:lnSpc>
              <a:buNone/>
            </a:pPr>
            <a:r>
              <a:rPr lang="en-US" sz="1271" dirty="0">
                <a:solidFill>
                  <a:srgbClr val="F8F6D6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.cb.id</a:t>
            </a:r>
            <a:endParaRPr lang="en-US" sz="1271" dirty="0"/>
          </a:p>
        </p:txBody>
      </p:sp>
      <p:sp>
        <p:nvSpPr>
          <p:cNvPr id="25" name="Text 19"/>
          <p:cNvSpPr/>
          <p:nvPr/>
        </p:nvSpPr>
        <p:spPr>
          <a:xfrm>
            <a:off x="7827169" y="4014283"/>
            <a:ext cx="904875" cy="1534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220"/>
              </a:lnSpc>
              <a:buNone/>
            </a:pPr>
            <a:r>
              <a:rPr lang="en-US" sz="1271" dirty="0">
                <a:solidFill>
                  <a:srgbClr val="F6F6F6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.base</a:t>
            </a:r>
            <a:endParaRPr lang="en-US" sz="1271" dirty="0"/>
          </a:p>
        </p:txBody>
      </p:sp>
      <p:sp>
        <p:nvSpPr>
          <p:cNvPr id="26" name="Text 20"/>
          <p:cNvSpPr/>
          <p:nvPr/>
        </p:nvSpPr>
        <p:spPr>
          <a:xfrm>
            <a:off x="7543152" y="4317866"/>
            <a:ext cx="952500" cy="157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220"/>
              </a:lnSpc>
              <a:buNone/>
            </a:pPr>
            <a:r>
              <a:rPr lang="en-US" sz="1271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.linea</a:t>
            </a:r>
            <a:endParaRPr lang="en-US" sz="1271" dirty="0"/>
          </a:p>
        </p:txBody>
      </p:sp>
      <p:sp>
        <p:nvSpPr>
          <p:cNvPr id="27" name="Text 21"/>
          <p:cNvSpPr/>
          <p:nvPr/>
        </p:nvSpPr>
        <p:spPr>
          <a:xfrm>
            <a:off x="7557440" y="3513003"/>
            <a:ext cx="795338" cy="157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220"/>
              </a:lnSpc>
              <a:buNone/>
            </a:pPr>
            <a:r>
              <a:rPr lang="en-US" sz="1271" dirty="0">
                <a:solidFill>
                  <a:srgbClr val="F5329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.eth</a:t>
            </a:r>
            <a:endParaRPr lang="en-US" sz="1271" dirty="0"/>
          </a:p>
        </p:txBody>
      </p:sp>
      <p:sp>
        <p:nvSpPr>
          <p:cNvPr id="28" name="Text 22"/>
          <p:cNvSpPr/>
          <p:nvPr/>
        </p:nvSpPr>
        <p:spPr>
          <a:xfrm>
            <a:off x="8181327" y="4632191"/>
            <a:ext cx="790575" cy="157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220"/>
              </a:lnSpc>
              <a:buNone/>
            </a:pPr>
            <a:r>
              <a:rPr lang="en-US" sz="1271" dirty="0">
                <a:solidFill>
                  <a:srgbClr val="F2C4DA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.uni</a:t>
            </a:r>
            <a:endParaRPr lang="en-US" sz="127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93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871538"/>
            <a:ext cx="5905500" cy="427196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90500" y="2843213"/>
            <a:ext cx="4262438" cy="10763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252"/>
              </a:lnSpc>
              <a:buNone/>
            </a:pPr>
            <a:r>
              <a:rPr lang="en-US" sz="4725" kern="0" spc="-94" dirty="0">
                <a:solidFill>
                  <a:srgbClr val="CEE1E8">
                    <a:alpha val="99000"/>
                  </a:srgbClr>
                </a:solidFill>
                <a:latin typeface="ABC Monument Grotesk" pitchFamily="34" charset="0"/>
                <a:ea typeface="ABC Monument Grotesk" pitchFamily="34" charset="-122"/>
                <a:cs typeface="ABC Monument Grotesk" pitchFamily="34" charset="-120"/>
              </a:rPr>
              <a:t>What to do about all this?</a:t>
            </a:r>
            <a:endParaRPr lang="en-US" sz="47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93C52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51"/>
            <a:ext cx="4572000" cy="51428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184879" y="704538"/>
            <a:ext cx="4267200" cy="34290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6733"/>
              </a:lnSpc>
              <a:buNone/>
            </a:pPr>
            <a:r>
              <a:rPr lang="en-US" sz="3563" i="1" kern="0" spc="-71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UDRPs /</a:t>
            </a:r>
            <a:endParaRPr lang="en-US" sz="3563" dirty="0"/>
          </a:p>
          <a:p>
            <a:pPr marL="0" indent="0" algn="l">
              <a:lnSpc>
                <a:spcPts val="6733"/>
              </a:lnSpc>
              <a:buNone/>
            </a:pPr>
            <a:r>
              <a:rPr lang="en-US" sz="3563" i="1" kern="0" spc="-71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Takedowns / Blocklists /</a:t>
            </a:r>
            <a:endParaRPr lang="en-US" sz="3563" dirty="0"/>
          </a:p>
          <a:p>
            <a:pPr marL="0" indent="0" algn="l">
              <a:lnSpc>
                <a:spcPts val="6733"/>
              </a:lnSpc>
              <a:buNone/>
            </a:pPr>
            <a:r>
              <a:rPr lang="en-US" sz="3563" i="1" kern="0" spc="-71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Reports /</a:t>
            </a:r>
          </a:p>
          <a:p>
            <a:pPr marL="0" indent="0" algn="l">
              <a:lnSpc>
                <a:spcPts val="6733"/>
              </a:lnSpc>
              <a:buNone/>
            </a:pPr>
            <a:r>
              <a:rPr lang="en-US" sz="2000" i="1" kern="0" spc="-71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</a:rPr>
              <a:t>Always reactive, always chasing</a:t>
            </a:r>
          </a:p>
          <a:p>
            <a:pPr marL="0" indent="0" algn="l">
              <a:lnSpc>
                <a:spcPct val="200000"/>
              </a:lnSpc>
              <a:buNone/>
            </a:pPr>
            <a:r>
              <a:rPr lang="en-US" sz="2000" i="1" kern="0" spc="-71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</a:rPr>
              <a:t>How to get ahead of the game?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EE1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772400" y="0"/>
            <a:ext cx="1371600" cy="5143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09600" y="981075"/>
            <a:ext cx="6705600" cy="3413859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486" y="-312295"/>
            <a:ext cx="4624844" cy="546922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09600" y="442130"/>
            <a:ext cx="7162800" cy="538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252"/>
              </a:lnSpc>
              <a:buNone/>
            </a:pPr>
            <a:r>
              <a:rPr lang="en-US" sz="4725" kern="0" spc="-94" dirty="0">
                <a:solidFill>
                  <a:srgbClr val="093C52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A Modest Proposal</a:t>
            </a:r>
            <a:endParaRPr lang="en-US" sz="4725" dirty="0"/>
          </a:p>
        </p:txBody>
      </p:sp>
      <p:sp>
        <p:nvSpPr>
          <p:cNvPr id="6" name="Text 3"/>
          <p:cNvSpPr/>
          <p:nvPr/>
        </p:nvSpPr>
        <p:spPr>
          <a:xfrm>
            <a:off x="609600" y="1349699"/>
            <a:ext cx="7924800" cy="253841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036"/>
              </a:lnSpc>
              <a:buNone/>
            </a:pPr>
            <a:r>
              <a:rPr lang="en-US" sz="3450" dirty="0">
                <a:solidFill>
                  <a:srgbClr val="093C52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Share intel amongst the ecosystem</a:t>
            </a:r>
          </a:p>
          <a:p>
            <a:pPr marL="0" indent="0" algn="l">
              <a:lnSpc>
                <a:spcPts val="4036"/>
              </a:lnSpc>
              <a:buNone/>
            </a:pPr>
            <a:r>
              <a:rPr lang="en-US" sz="3450" dirty="0">
                <a:solidFill>
                  <a:srgbClr val="093C52">
                    <a:alpha val="99000"/>
                  </a:srgbClr>
                </a:solidFill>
                <a:latin typeface="ABC Marist" pitchFamily="34" charset="0"/>
              </a:rPr>
              <a:t>Disperse through SEAL (web3 alliance)</a:t>
            </a:r>
            <a:endParaRPr lang="en-US" sz="3450" dirty="0"/>
          </a:p>
          <a:p>
            <a:pPr marL="0" indent="0" algn="l">
              <a:lnSpc>
                <a:spcPts val="4036"/>
              </a:lnSpc>
              <a:buNone/>
            </a:pPr>
            <a:r>
              <a:rPr lang="en-US" sz="3450" dirty="0">
                <a:solidFill>
                  <a:srgbClr val="093C52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Prioritize abuse reporting</a:t>
            </a:r>
            <a:endParaRPr lang="en-US" sz="3450" dirty="0"/>
          </a:p>
          <a:p>
            <a:pPr marL="0" indent="0" algn="l">
              <a:lnSpc>
                <a:spcPts val="4036"/>
              </a:lnSpc>
              <a:buNone/>
            </a:pPr>
            <a:r>
              <a:rPr lang="en-US" sz="3450" dirty="0">
                <a:solidFill>
                  <a:srgbClr val="093C52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Reclaim domains &amp; collect intel</a:t>
            </a:r>
            <a:endParaRPr lang="en-US" sz="3450" dirty="0"/>
          </a:p>
          <a:p>
            <a:pPr marL="0" indent="0" algn="l">
              <a:lnSpc>
                <a:spcPts val="4036"/>
              </a:lnSpc>
              <a:buNone/>
            </a:pPr>
            <a:r>
              <a:rPr lang="en-US" sz="3450" dirty="0">
                <a:solidFill>
                  <a:srgbClr val="093C52">
                    <a:alpha val="99000"/>
                  </a:srgbClr>
                </a:solidFill>
                <a:latin typeface="ABC Marist" pitchFamily="34" charset="0"/>
              </a:rPr>
              <a:t>Evolve the UDRP / DNS abuse process</a:t>
            </a:r>
            <a:endParaRPr lang="en-US" sz="34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93C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524000" cy="5143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609600" y="933450"/>
            <a:ext cx="8077200" cy="3280509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609600" y="933450"/>
            <a:ext cx="8534400" cy="538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>
              <a:lnSpc>
                <a:spcPts val="4252"/>
              </a:lnSpc>
              <a:buNone/>
            </a:pPr>
            <a:r>
              <a:rPr lang="en-US" sz="4725" kern="0" spc="-94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Web3 on the Offense</a:t>
            </a:r>
            <a:endParaRPr lang="en-US" sz="4725" dirty="0"/>
          </a:p>
        </p:txBody>
      </p:sp>
      <p:sp>
        <p:nvSpPr>
          <p:cNvPr id="5" name="Text 3"/>
          <p:cNvSpPr/>
          <p:nvPr/>
        </p:nvSpPr>
        <p:spPr>
          <a:xfrm>
            <a:off x="609600" y="1808897"/>
            <a:ext cx="8534400" cy="24050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>
              <a:lnSpc>
                <a:spcPts val="2106"/>
              </a:lnSpc>
            </a:pPr>
            <a:r>
              <a:rPr lang="en-US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Common grievance | Registration pattern | Same rights at issue</a:t>
            </a:r>
            <a:endParaRPr lang="en-US" sz="1800" dirty="0">
              <a:solidFill>
                <a:srgbClr val="CEE1E8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r">
              <a:lnSpc>
                <a:spcPts val="2106"/>
              </a:lnSpc>
              <a:buNone/>
            </a:pPr>
            <a:r>
              <a:rPr lang="en-US" sz="1800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Come together and file the largest UDRP Complaint ever</a:t>
            </a:r>
            <a:endParaRPr lang="en-US" sz="1800" dirty="0"/>
          </a:p>
          <a:p>
            <a:pPr marL="0" indent="0" algn="r">
              <a:lnSpc>
                <a:spcPts val="2106"/>
              </a:lnSpc>
              <a:buNone/>
            </a:pPr>
            <a:r>
              <a:rPr lang="en-US" sz="1800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Reclaim </a:t>
            </a:r>
            <a:r>
              <a:rPr lang="en-US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thousands of malicious </a:t>
            </a:r>
            <a:r>
              <a:rPr lang="en-US" sz="1800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threat actor domains</a:t>
            </a:r>
            <a:endParaRPr lang="en-US" sz="1800" dirty="0"/>
          </a:p>
          <a:p>
            <a:pPr algn="r">
              <a:lnSpc>
                <a:spcPts val="2106"/>
              </a:lnSpc>
            </a:pPr>
            <a:r>
              <a:rPr lang="en-US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Warning shot to threat actors that we are watching</a:t>
            </a:r>
            <a:endParaRPr lang="en-US" sz="1800" dirty="0">
              <a:solidFill>
                <a:srgbClr val="CEE1E8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r">
              <a:lnSpc>
                <a:spcPts val="2106"/>
              </a:lnSpc>
              <a:buNone/>
            </a:pPr>
            <a:r>
              <a:rPr lang="en-US" sz="1800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Gather intel from registrations / domains / logs</a:t>
            </a:r>
            <a:endParaRPr lang="en-US" sz="1800" dirty="0"/>
          </a:p>
          <a:p>
            <a:pPr marL="0" indent="0" algn="r">
              <a:lnSpc>
                <a:spcPts val="2106"/>
              </a:lnSpc>
              <a:buNone/>
            </a:pPr>
            <a:r>
              <a:rPr lang="en-US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</a:rPr>
              <a:t>Law enforcement involvement / US interest</a:t>
            </a:r>
            <a:endParaRPr lang="en-US" sz="1800" dirty="0"/>
          </a:p>
          <a:p>
            <a:pPr marL="0" indent="0" algn="r">
              <a:lnSpc>
                <a:spcPts val="2106"/>
              </a:lnSpc>
              <a:buNone/>
            </a:pPr>
            <a:r>
              <a:rPr lang="en-US" sz="1800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Evolve DNS Abuse reporting process</a:t>
            </a:r>
            <a:endParaRPr lang="en-US" dirty="0">
              <a:solidFill>
                <a:srgbClr val="CEE1E8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r">
              <a:lnSpc>
                <a:spcPts val="2106"/>
              </a:lnSpc>
              <a:buNone/>
            </a:pPr>
            <a:r>
              <a:rPr lang="en-US" sz="1800" dirty="0">
                <a:solidFill>
                  <a:srgbClr val="CEE1E8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Community is safer together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3957638"/>
            <a:ext cx="9144000" cy="118586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571500" y="2671763"/>
            <a:ext cx="5181600" cy="16383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571500" y="571500"/>
            <a:ext cx="5562600" cy="80486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457450" y="2671763"/>
            <a:ext cx="3295650" cy="1017545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17" y="1707154"/>
            <a:ext cx="2288607" cy="22753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2347" y="504825"/>
            <a:ext cx="486534" cy="653423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4942" y="985300"/>
            <a:ext cx="594504" cy="919700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8094" y="1251475"/>
            <a:ext cx="486534" cy="653423"/>
          </a:xfrm>
          <a:prstGeom prst="rect">
            <a:avLst/>
          </a:prstGeom>
        </p:spPr>
      </p:pic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7522" y="504825"/>
            <a:ext cx="594504" cy="919700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571500" y="571500"/>
            <a:ext cx="6019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3600"/>
              </a:lnSpc>
              <a:buNone/>
            </a:pPr>
            <a:r>
              <a:rPr lang="en-US" sz="3750" kern="0" spc="-112" dirty="0">
                <a:solidFill>
                  <a:srgbClr val="431C11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Thank You for Listening</a:t>
            </a:r>
            <a:endParaRPr lang="en-US" sz="3750" dirty="0"/>
          </a:p>
        </p:txBody>
      </p:sp>
      <p:sp>
        <p:nvSpPr>
          <p:cNvPr id="12" name="Text 5"/>
          <p:cNvSpPr/>
          <p:nvPr/>
        </p:nvSpPr>
        <p:spPr>
          <a:xfrm>
            <a:off x="571500" y="1179316"/>
            <a:ext cx="6656044" cy="2952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340"/>
              </a:lnSpc>
              <a:buNone/>
            </a:pPr>
            <a:r>
              <a:rPr lang="en-US" sz="2438" kern="0" spc="-73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Let’s share intel, be in touch, and connect in Dublin</a:t>
            </a:r>
            <a:endParaRPr lang="en-US" sz="2438" dirty="0"/>
          </a:p>
        </p:txBody>
      </p:sp>
      <p:sp>
        <p:nvSpPr>
          <p:cNvPr id="13" name="Text 6"/>
          <p:cNvSpPr/>
          <p:nvPr/>
        </p:nvSpPr>
        <p:spPr>
          <a:xfrm>
            <a:off x="3157895" y="1690541"/>
            <a:ext cx="3438525" cy="723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848"/>
              </a:lnSpc>
              <a:buNone/>
            </a:pPr>
            <a:r>
              <a:rPr lang="en-US" sz="2966" dirty="0">
                <a:solidFill>
                  <a:srgbClr val="431C11">
                    <a:alpha val="99000"/>
                  </a:srgbClr>
                </a:solidFill>
                <a:latin typeface="ABC Monument Grotesk" pitchFamily="34" charset="0"/>
                <a:ea typeface="ABC Monument Grotesk" pitchFamily="34" charset="-122"/>
                <a:cs typeface="ABC Monument Grotesk" pitchFamily="34" charset="-120"/>
              </a:rPr>
              <a:t>Alexander Urbelis</a:t>
            </a:r>
            <a:endParaRPr lang="en-US" sz="2966" dirty="0"/>
          </a:p>
          <a:p>
            <a:pPr marL="0" indent="0" algn="l">
              <a:lnSpc>
                <a:spcPts val="2848"/>
              </a:lnSpc>
              <a:buNone/>
            </a:pPr>
            <a:r>
              <a:rPr lang="en-US" sz="2966" dirty="0">
                <a:solidFill>
                  <a:srgbClr val="431C11">
                    <a:alpha val="99000"/>
                  </a:srgbClr>
                </a:solidFill>
                <a:latin typeface="ABC Monument Grotesk" pitchFamily="34" charset="0"/>
                <a:ea typeface="ABC Monument Grotesk" pitchFamily="34" charset="-122"/>
                <a:cs typeface="ABC Monument Grotesk" pitchFamily="34" charset="-120"/>
              </a:rPr>
              <a:t>urbelis.eth</a:t>
            </a:r>
            <a:endParaRPr lang="en-US" sz="2966" dirty="0"/>
          </a:p>
        </p:txBody>
      </p:sp>
      <p:sp>
        <p:nvSpPr>
          <p:cNvPr id="14" name="Text 7"/>
          <p:cNvSpPr/>
          <p:nvPr/>
        </p:nvSpPr>
        <p:spPr>
          <a:xfrm>
            <a:off x="3157895" y="2492271"/>
            <a:ext cx="3752850" cy="190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492"/>
              </a:lnSpc>
              <a:buNone/>
            </a:pPr>
            <a:r>
              <a:rPr lang="en-US" sz="1554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General Counsel / CISO, ENS Labs Ltd.</a:t>
            </a:r>
            <a:endParaRPr lang="en-US" sz="1554" dirty="0"/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A251CCB6-F485-556D-7047-6F40C42B7133}"/>
              </a:ext>
            </a:extLst>
          </p:cNvPr>
          <p:cNvSpPr/>
          <p:nvPr/>
        </p:nvSpPr>
        <p:spPr>
          <a:xfrm>
            <a:off x="3157895" y="2749593"/>
            <a:ext cx="3752850" cy="190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492"/>
              </a:lnSpc>
              <a:buNone/>
            </a:pPr>
            <a:r>
              <a:rPr lang="en-US" sz="1554" dirty="0" err="1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alex@ens.domains</a:t>
            </a:r>
            <a:endParaRPr lang="en-US" sz="1554" dirty="0"/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61233AC4-4056-B355-4E79-A8361B84D793}"/>
              </a:ext>
            </a:extLst>
          </p:cNvPr>
          <p:cNvSpPr/>
          <p:nvPr/>
        </p:nvSpPr>
        <p:spPr>
          <a:xfrm>
            <a:off x="3157895" y="3028950"/>
            <a:ext cx="3752850" cy="190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492"/>
              </a:lnSpc>
              <a:buNone/>
            </a:pPr>
            <a:r>
              <a:rPr lang="en-US" sz="1554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Telegram: </a:t>
            </a:r>
            <a:r>
              <a:rPr lang="en-US" sz="1554" dirty="0" err="1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aurbelis</a:t>
            </a:r>
            <a:endParaRPr lang="en-US" sz="1554" dirty="0"/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894925AF-7FC2-A60A-55C6-40F2F65A33F0}"/>
              </a:ext>
            </a:extLst>
          </p:cNvPr>
          <p:cNvSpPr/>
          <p:nvPr/>
        </p:nvSpPr>
        <p:spPr>
          <a:xfrm>
            <a:off x="3157895" y="3570343"/>
            <a:ext cx="3752850" cy="190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492"/>
              </a:lnSpc>
              <a:buNone/>
            </a:pPr>
            <a:r>
              <a:rPr lang="en-US" sz="1554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Signal: alex.8998</a:t>
            </a:r>
            <a:endParaRPr lang="en-US" sz="1554" dirty="0"/>
          </a:p>
        </p:txBody>
      </p:sp>
      <p:pic>
        <p:nvPicPr>
          <p:cNvPr id="19" name="Picture 18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E8413B70-7460-8CBC-6288-D42D1EAEF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72671" y="2309898"/>
            <a:ext cx="1733549" cy="1733549"/>
          </a:xfrm>
          <a:prstGeom prst="rect">
            <a:avLst/>
          </a:prstGeom>
        </p:spPr>
      </p:pic>
      <p:sp>
        <p:nvSpPr>
          <p:cNvPr id="20" name="Text 7">
            <a:extLst>
              <a:ext uri="{FF2B5EF4-FFF2-40B4-BE49-F238E27FC236}">
                <a16:creationId xmlns:a16="http://schemas.microsoft.com/office/drawing/2014/main" id="{CC19572B-D30E-4621-9461-8DDA5ABA48F9}"/>
              </a:ext>
            </a:extLst>
          </p:cNvPr>
          <p:cNvSpPr/>
          <p:nvPr/>
        </p:nvSpPr>
        <p:spPr>
          <a:xfrm>
            <a:off x="3157895" y="3302013"/>
            <a:ext cx="3752850" cy="190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492"/>
              </a:lnSpc>
              <a:buNone/>
            </a:pPr>
            <a:r>
              <a:rPr lang="en-US" sz="1554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X / Twitter: </a:t>
            </a:r>
            <a:r>
              <a:rPr lang="en-US" sz="1554" dirty="0" err="1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aurbelis</a:t>
            </a:r>
            <a:endParaRPr lang="en-US" sz="1554" dirty="0"/>
          </a:p>
        </p:txBody>
      </p:sp>
      <p:sp>
        <p:nvSpPr>
          <p:cNvPr id="21" name="Text 7">
            <a:extLst>
              <a:ext uri="{FF2B5EF4-FFF2-40B4-BE49-F238E27FC236}">
                <a16:creationId xmlns:a16="http://schemas.microsoft.com/office/drawing/2014/main" id="{1632FF74-245C-68CA-41D5-DF62906D490A}"/>
              </a:ext>
            </a:extLst>
          </p:cNvPr>
          <p:cNvSpPr/>
          <p:nvPr/>
        </p:nvSpPr>
        <p:spPr>
          <a:xfrm>
            <a:off x="3157895" y="3857462"/>
            <a:ext cx="3752850" cy="190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492"/>
              </a:lnSpc>
              <a:buNone/>
            </a:pPr>
            <a:r>
              <a:rPr lang="en-US" sz="1554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LinkedIn: </a:t>
            </a:r>
            <a:endParaRPr lang="en-US" sz="1554" dirty="0"/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EE71FF9C-6F5B-2B00-2495-8B4C24DAC65A}"/>
              </a:ext>
            </a:extLst>
          </p:cNvPr>
          <p:cNvCxnSpPr>
            <a:cxnSpLocks/>
          </p:cNvCxnSpPr>
          <p:nvPr/>
        </p:nvCxnSpPr>
        <p:spPr>
          <a:xfrm flipV="1">
            <a:off x="4152640" y="3640029"/>
            <a:ext cx="2758105" cy="300306"/>
          </a:xfrm>
          <a:prstGeom prst="bentConnector3">
            <a:avLst>
              <a:gd name="adj1" fmla="val 48754"/>
            </a:avLst>
          </a:prstGeom>
          <a:ln w="38100">
            <a:solidFill>
              <a:srgbClr val="431C1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F6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0"/>
          <p:cNvSpPr/>
          <p:nvPr/>
        </p:nvSpPr>
        <p:spPr>
          <a:xfrm>
            <a:off x="7262813" y="0"/>
            <a:ext cx="1881187" cy="5143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1190625" y="1933575"/>
            <a:ext cx="1004887" cy="229706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428625" y="1220053"/>
            <a:ext cx="6405563" cy="3494822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307" y="1220053"/>
            <a:ext cx="2338387" cy="23215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0625" y="1933575"/>
            <a:ext cx="1004887" cy="22970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28625" y="428625"/>
            <a:ext cx="6862763" cy="53816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252"/>
              </a:lnSpc>
              <a:buNone/>
            </a:pPr>
            <a:r>
              <a:rPr lang="en-US" sz="4725" kern="0" spc="-94" dirty="0">
                <a:solidFill>
                  <a:srgbClr val="431C11">
                    <a:alpha val="99000"/>
                  </a:srgbClr>
                </a:solidFill>
                <a:latin typeface="ABC Monument Grotesk Mono" pitchFamily="34" charset="0"/>
                <a:ea typeface="ABC Monument Grotesk Mono" pitchFamily="34" charset="-122"/>
                <a:cs typeface="ABC Monument Grotesk Mono" pitchFamily="34" charset="-120"/>
              </a:rPr>
              <a:t>whoami</a:t>
            </a:r>
            <a:endParaRPr lang="en-US" sz="4725" dirty="0"/>
          </a:p>
        </p:txBody>
      </p:sp>
      <p:sp>
        <p:nvSpPr>
          <p:cNvPr id="9" name="Text 4"/>
          <p:cNvSpPr/>
          <p:nvPr/>
        </p:nvSpPr>
        <p:spPr>
          <a:xfrm>
            <a:off x="400050" y="1150143"/>
            <a:ext cx="6862763" cy="26193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General Counsel / CISO of ENS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Former CISO of NFL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Professor of Law, King’s College, London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DNS-based cyber threat intel platform creator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Technology Advisory Board of Human Rights First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Member of the UL Security Council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Background in defense and intelligence in the US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Co-host of a Hacker-focused radio show in NY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Published in FT, CNN, The Intercept, 2600 Magazine</a:t>
            </a:r>
            <a:endParaRPr lang="en-US" sz="1575" dirty="0"/>
          </a:p>
          <a:p>
            <a:pPr marL="342900" indent="-342900" algn="l">
              <a:lnSpc>
                <a:spcPts val="2047"/>
              </a:lnSpc>
              <a:buSzPct val="100000"/>
              <a:buChar char="•"/>
            </a:pPr>
            <a:r>
              <a:rPr lang="en-US" sz="1575" dirty="0">
                <a:solidFill>
                  <a:srgbClr val="431C11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Was a hacker way before it was cool</a:t>
            </a:r>
            <a:endParaRPr lang="en-US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330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910013" cy="514350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80975" y="442913"/>
            <a:ext cx="8782050" cy="4519613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2871788" y="-100012"/>
            <a:ext cx="7143750" cy="714375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4602960" y="2250065"/>
            <a:ext cx="364173" cy="364173"/>
          </a:xfrm>
          <a:prstGeom prst="roundRect">
            <a:avLst/>
          </a:prstGeom>
          <a:solidFill>
            <a:srgbClr val="033010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175" y="2035398"/>
            <a:ext cx="2369787" cy="3313064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3763" y="733430"/>
            <a:ext cx="3433228" cy="4615033"/>
          </a:xfrm>
          <a:prstGeom prst="rect">
            <a:avLst/>
          </a:prstGeom>
        </p:spPr>
      </p:pic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3750" y="831352"/>
            <a:ext cx="6015212" cy="451711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80975" y="2166938"/>
            <a:ext cx="3429000" cy="10763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4252"/>
              </a:lnSpc>
              <a:buNone/>
            </a:pPr>
            <a:r>
              <a:rPr lang="en-US" sz="4725" kern="0" spc="-94" dirty="0">
                <a:solidFill>
                  <a:srgbClr val="C5DDCC">
                    <a:alpha val="99000"/>
                  </a:srgbClr>
                </a:solidFill>
                <a:latin typeface="ABC Monument Grotesk" pitchFamily="34" charset="0"/>
                <a:ea typeface="ABC Monument Grotesk" pitchFamily="34" charset="-122"/>
                <a:cs typeface="ABC Monument Grotesk" pitchFamily="34" charset="-120"/>
              </a:rPr>
              <a:t>The DNS is Dangerous</a:t>
            </a:r>
            <a:endParaRPr lang="en-US" sz="47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C5DDC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4419600" y="0"/>
            <a:ext cx="4724400" cy="5143500"/>
          </a:xfrm>
          <a:prstGeom prst="rect">
            <a:avLst/>
          </a:prstGeom>
          <a:solidFill>
            <a:srgbClr val="033010"/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00175"/>
            <a:ext cx="3295650" cy="284321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72013" y="1752600"/>
            <a:ext cx="4672013" cy="2143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Created a DNS-based threat intel system</a:t>
            </a:r>
            <a:endParaRPr lang="en-US" sz="1350" dirty="0"/>
          </a:p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We identify malicious domains daily</a:t>
            </a:r>
            <a:endParaRPr lang="en-US" sz="1350" dirty="0"/>
          </a:p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Cloudflare -&gt; Hiding the host</a:t>
            </a:r>
            <a:endParaRPr lang="en-US" sz="1350" dirty="0"/>
          </a:p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Attacks / fraud persist</a:t>
            </a:r>
            <a:endParaRPr lang="en-US" sz="1350" dirty="0"/>
          </a:p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Volume and velocity are alarming </a:t>
            </a:r>
            <a:endParaRPr lang="en-US" sz="1350" dirty="0"/>
          </a:p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Propelled on X / Twitter</a:t>
            </a:r>
            <a:endParaRPr lang="en-US" sz="1350" dirty="0"/>
          </a:p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Linktree usage is common</a:t>
            </a:r>
            <a:endParaRPr lang="en-US" sz="1350" dirty="0"/>
          </a:p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Wallet drainer smart contract</a:t>
            </a:r>
            <a:endParaRPr lang="en-US" sz="1350" dirty="0"/>
          </a:p>
          <a:p>
            <a:pPr marL="342900" indent="-342900" algn="l">
              <a:lnSpc>
                <a:spcPts val="1890"/>
              </a:lnSpc>
              <a:buSzPct val="100000"/>
              <a:buChar char="•"/>
            </a:pPr>
            <a:r>
              <a:rPr lang="en-US" sz="1350" kern="0" spc="-13" dirty="0">
                <a:solidFill>
                  <a:srgbClr val="C5DDCC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Attacks stood up surprisingly quickly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457200" y="904875"/>
            <a:ext cx="2871788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b="1" kern="0" spc="-50" dirty="0">
                <a:solidFill>
                  <a:srgbClr val="007C23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Bad Guys Abound</a:t>
            </a:r>
            <a:endParaRPr lang="en-US" sz="22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5D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295275"/>
            <a:ext cx="5010150" cy="454818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534025" y="623888"/>
            <a:ext cx="2090737" cy="3429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b="1" kern="0" spc="-50" dirty="0">
                <a:solidFill>
                  <a:srgbClr val="007C23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The Attacks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534025" y="795338"/>
            <a:ext cx="3467100" cy="326707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Pernicious and persistent </a:t>
            </a:r>
          </a:p>
          <a:p>
            <a:pPr marL="0" indent="0" algn="l">
              <a:lnSpc>
                <a:spcPts val="1725"/>
              </a:lnSpc>
              <a:buNone/>
            </a:pP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Can cause significant losses</a:t>
            </a: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endParaRPr lang="en-US" sz="1500" dirty="0">
              <a:solidFill>
                <a:srgbClr val="007C23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Clear case of DNS Abuse</a:t>
            </a:r>
          </a:p>
          <a:p>
            <a:pPr marL="0" indent="0" algn="l">
              <a:lnSpc>
                <a:spcPts val="1725"/>
              </a:lnSpc>
              <a:buNone/>
            </a:pPr>
            <a:endParaRPr lang="en-US" sz="1500" dirty="0">
              <a:solidFill>
                <a:srgbClr val="007C23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Chicken &amp; egg reporting issue</a:t>
            </a:r>
          </a:p>
          <a:p>
            <a:pPr marL="0" indent="0" algn="l">
              <a:lnSpc>
                <a:spcPts val="1725"/>
              </a:lnSpc>
              <a:buNone/>
            </a:pPr>
            <a:endParaRPr lang="en-US" sz="1500" dirty="0">
              <a:solidFill>
                <a:srgbClr val="007C23">
                  <a:alpha val="99000"/>
                </a:srgbClr>
              </a:solidFill>
              <a:latin typeface="ABC Monument Grotesk Semi-Mono" pitchFamily="34" charset="0"/>
            </a:endParaRP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</a:rPr>
              <a:t>Law enforcement not available</a:t>
            </a: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endParaRPr lang="en-US" sz="1500" dirty="0">
              <a:solidFill>
                <a:srgbClr val="007C23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An onboarding concern for web3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5D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884295" y="537695"/>
            <a:ext cx="3867150" cy="33813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678"/>
              </a:lnSpc>
              <a:buNone/>
            </a:pPr>
            <a:r>
              <a:rPr lang="en-US" sz="2625" i="1" kern="0" spc="-52" dirty="0">
                <a:solidFill>
                  <a:srgbClr val="F6F6F6">
                    <a:alpha val="99000"/>
                  </a:srgbClr>
                </a:solidFill>
                <a:latin typeface="ABC Monument Grotesk Mono" pitchFamily="34" charset="0"/>
                <a:ea typeface="ABC Monument Grotesk Mono" pitchFamily="34" charset="-122"/>
                <a:cs typeface="ABC Monument Grotesk Mono" pitchFamily="34" charset="-120"/>
              </a:rPr>
              <a:t>Consistent Thread</a:t>
            </a:r>
            <a:endParaRPr lang="en-US" sz="26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5D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33010">
              <a:alpha val="60000"/>
            </a:srgbClr>
          </a:solidFill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3366" y="-758048"/>
            <a:ext cx="2663838" cy="665959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666" y="-255376"/>
            <a:ext cx="2663838" cy="5788621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4396" y="-274648"/>
            <a:ext cx="3156699" cy="5807894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99" y="-311103"/>
            <a:ext cx="1887493" cy="5416503"/>
          </a:xfrm>
          <a:prstGeom prst="rect">
            <a:avLst/>
          </a:prstGeom>
        </p:spPr>
      </p:pic>
      <p:pic>
        <p:nvPicPr>
          <p:cNvPr id="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8388" y="-472040"/>
            <a:ext cx="2081212" cy="5577440"/>
          </a:xfrm>
          <a:prstGeom prst="rect">
            <a:avLst/>
          </a:prstGeom>
        </p:spPr>
      </p:pic>
      <p:pic>
        <p:nvPicPr>
          <p:cNvPr id="8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399" y="-559355"/>
            <a:ext cx="1749441" cy="5702856"/>
          </a:xfrm>
          <a:prstGeom prst="rect">
            <a:avLst/>
          </a:prstGeom>
        </p:spPr>
      </p:pic>
      <p:sp>
        <p:nvSpPr>
          <p:cNvPr id="9" name="Text 1"/>
          <p:cNvSpPr/>
          <p:nvPr/>
        </p:nvSpPr>
        <p:spPr>
          <a:xfrm>
            <a:off x="674557" y="1516085"/>
            <a:ext cx="8394492" cy="17621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6928"/>
              </a:lnSpc>
              <a:buNone/>
            </a:pPr>
            <a:r>
              <a:rPr lang="en-US" sz="6792" i="1" kern="0" spc="-136" dirty="0">
                <a:solidFill>
                  <a:srgbClr val="F6F6F6">
                    <a:alpha val="99000"/>
                  </a:srgbClr>
                </a:solidFill>
                <a:latin typeface="ABC Marist" pitchFamily="34" charset="0"/>
                <a:ea typeface="ABC Marist" pitchFamily="34" charset="-122"/>
                <a:cs typeface="ABC Marist" pitchFamily="34" charset="-120"/>
              </a:rPr>
              <a:t>2,200+ Attacks on web3 and defi entities</a:t>
            </a:r>
            <a:endParaRPr lang="en-US" sz="679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C5D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1950" y="923925"/>
            <a:ext cx="3448050" cy="3295650"/>
          </a:xfrm>
          <a:prstGeom prst="rect">
            <a:avLst/>
          </a:prstGeom>
          <a:noFill/>
          <a:ln/>
        </p:spPr>
        <p:txBody>
          <a:bodyPr/>
          <a:lstStyle/>
          <a:p>
            <a:endParaRPr lang="en-US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50" y="0"/>
            <a:ext cx="501015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61950" y="247650"/>
            <a:ext cx="3905250" cy="685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250" b="1" kern="0" spc="-50" dirty="0">
                <a:solidFill>
                  <a:srgbClr val="007C23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Tracking &amp;</a:t>
            </a:r>
            <a:endParaRPr lang="en-US" sz="2250" dirty="0"/>
          </a:p>
          <a:p>
            <a:pPr marL="0" indent="0" algn="l">
              <a:lnSpc>
                <a:spcPts val="2700"/>
              </a:lnSpc>
              <a:buNone/>
            </a:pPr>
            <a:r>
              <a:rPr lang="en-US" sz="2250" b="1" kern="0" spc="-50" dirty="0">
                <a:solidFill>
                  <a:srgbClr val="007C23">
                    <a:alpha val="99000"/>
                  </a:srgbClr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Threat Detection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228600" y="1423987"/>
            <a:ext cx="3905250" cy="23241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Consistent infrastructure </a:t>
            </a:r>
          </a:p>
          <a:p>
            <a:pPr marL="0" indent="0" algn="l">
              <a:lnSpc>
                <a:spcPts val="1725"/>
              </a:lnSpc>
              <a:buNone/>
            </a:pP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Consistent DNS configuration</a:t>
            </a:r>
          </a:p>
          <a:p>
            <a:pPr marL="0" indent="0" algn="l">
              <a:lnSpc>
                <a:spcPts val="1725"/>
              </a:lnSpc>
              <a:buNone/>
            </a:pP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Wrote bash script to track NS record</a:t>
            </a: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changes every ten minutes</a:t>
            </a: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endParaRPr lang="en-US" sz="1500" dirty="0">
              <a:solidFill>
                <a:srgbClr val="007C23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NS records -&gt; Cloudflare = attack</a:t>
            </a: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endParaRPr lang="en-US" sz="1500" dirty="0">
              <a:solidFill>
                <a:srgbClr val="007C23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 err="1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wget</a:t>
            </a: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 -m [target domain]</a:t>
            </a: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endParaRPr lang="en-US" sz="1500" dirty="0">
              <a:solidFill>
                <a:srgbClr val="007C23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Evidence and indicators</a:t>
            </a:r>
            <a:endParaRPr lang="en-US" sz="1500" dirty="0"/>
          </a:p>
          <a:p>
            <a:pPr marL="0" indent="0" algn="l">
              <a:lnSpc>
                <a:spcPts val="1725"/>
              </a:lnSpc>
              <a:buNone/>
            </a:pPr>
            <a:endParaRPr lang="en-US" sz="1500" dirty="0">
              <a:solidFill>
                <a:srgbClr val="007C23">
                  <a:alpha val="99000"/>
                </a:srgbClr>
              </a:solidFill>
              <a:latin typeface="ABC Monument Grotesk Semi-Mono" pitchFamily="34" charset="0"/>
              <a:ea typeface="ABC Monument Grotesk Semi-Mono" pitchFamily="34" charset="-122"/>
              <a:cs typeface="ABC Monument Grotesk Semi-Mono" pitchFamily="34" charset="-120"/>
            </a:endParaRPr>
          </a:p>
          <a:p>
            <a:pPr marL="0" indent="0" algn="l">
              <a:lnSpc>
                <a:spcPts val="1725"/>
              </a:lnSpc>
              <a:buNone/>
            </a:pPr>
            <a:r>
              <a:rPr lang="en-US" sz="1500" dirty="0">
                <a:solidFill>
                  <a:srgbClr val="007C23">
                    <a:alpha val="99000"/>
                  </a:srgbClr>
                </a:solidFill>
                <a:latin typeface="ABC Monument Grotesk Semi-Mono" pitchFamily="34" charset="0"/>
                <a:ea typeface="ABC Monument Grotesk Semi-Mono" pitchFamily="34" charset="-122"/>
                <a:cs typeface="ABC Monument Grotesk Semi-Mono" pitchFamily="34" charset="-120"/>
              </a:rPr>
              <a:t>Reliable early warning system 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C5DD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875" y="-185737"/>
            <a:ext cx="3505200" cy="3119438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628650"/>
            <a:ext cx="3676650" cy="3328988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23837" y="2295525"/>
            <a:ext cx="3200400" cy="2847975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0725" y="2043113"/>
            <a:ext cx="4743450" cy="3100388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0"/>
            <a:ext cx="1676400" cy="4619625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2450" y="3052763"/>
            <a:ext cx="4781550" cy="2090738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-185737"/>
            <a:ext cx="5167313" cy="3571875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57600" y="2295525"/>
            <a:ext cx="1133475" cy="2462213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67600" y="2309813"/>
            <a:ext cx="1676400" cy="28336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454</Words>
  <Application>Microsoft Macintosh PowerPoint</Application>
  <PresentationFormat>On-screen Show (16:9)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ABC Marist</vt:lpstr>
      <vt:lpstr>ABC Monument Grotesk</vt:lpstr>
      <vt:lpstr>ABC Monument Grotesk Mono</vt:lpstr>
      <vt:lpstr>ABC Monument Grotesk Semi-Mono</vt:lpstr>
      <vt:lpstr>Arial</vt:lpstr>
      <vt:lpstr>Inter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Alexander Urbelis</cp:lastModifiedBy>
  <cp:revision>4</cp:revision>
  <dcterms:created xsi:type="dcterms:W3CDTF">2025-09-30T20:31:43Z</dcterms:created>
  <dcterms:modified xsi:type="dcterms:W3CDTF">2025-10-02T15:52:22Z</dcterms:modified>
</cp:coreProperties>
</file>