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media/image1.png" ContentType="image/png"/>
  <Override PartName="/ppt/media/image5.png" ContentType="image/png"/>
  <Override PartName="/ppt/media/image13.png" ContentType="image/png"/>
  <Override PartName="/ppt/media/image4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8.png" ContentType="image/png"/>
  <Override PartName="/ppt/media/image16.png" ContentType="image/png"/>
  <Override PartName="/ppt/media/image17.png" ContentType="image/png"/>
  <Override PartName="/ppt/media/image11.png" ContentType="image/png"/>
  <Override PartName="/ppt/media/image3.png" ContentType="image/png"/>
  <Override PartName="/ppt/media/image18.png" ContentType="image/png"/>
  <Override PartName="/ppt/media/image10.png" ContentType="image/png"/>
  <Override PartName="/ppt/media/image7.png" ContentType="image/png"/>
  <Override PartName="/ppt/media/image20.png" ContentType="image/png"/>
  <Override PartName="/ppt/media/image12.emf" ContentType="image/x-emf"/>
  <Override PartName="/ppt/media/image9.png" ContentType="image/png"/>
  <Override PartName="/ppt/media/image19.png" ContentType="image/png"/>
  <Override PartName="/ppt/media/image2.wmf" ContentType="image/x-wmf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6" r:id="rId6"/>
    <p:sldMasterId id="2147483657" r:id="rId7"/>
    <p:sldMasterId id="214748365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move the slide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D18D729-6F97-4A08-9689-656B115A71C4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9AC799-EA4A-4637-81F4-D63ACB927C8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A0A6B8D-00B8-4330-A34C-C156F5A88AA3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image" Target="../media/image2.wmf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image" Target="../media/image2.wmf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5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wmf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 descr=""/>
          <p:cNvPicPr/>
          <p:nvPr/>
        </p:nvPicPr>
        <p:blipFill>
          <a:blip r:embed="rId2"/>
          <a:stretch/>
        </p:blipFill>
        <p:spPr>
          <a:xfrm>
            <a:off x="-51840" y="0"/>
            <a:ext cx="12198240" cy="686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60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Mastertitelformat bearbeiten</a:t>
            </a:r>
            <a:endParaRPr b="0" lang="de-DE" sz="60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4" name="Grafik 12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Click to edit the outline text format</a:t>
            </a:r>
            <a:endParaRPr b="0" lang="de-DE" sz="2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Second Outline Level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Third Outline Level</a:t>
            </a:r>
            <a:endParaRPr b="0" lang="de-DE" sz="1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Fourth Outline Level</a:t>
            </a:r>
            <a:endParaRPr b="0" lang="de-DE" sz="1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Fifth Outline Level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Sixth Outline Level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Seventh Outline Level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Mastertitelformat bearbeiten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Mastertextformat bearbeiten</a:t>
            </a:r>
            <a:endParaRPr b="0" lang="de-DE" sz="2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Zweite Ebene</a:t>
            </a:r>
            <a:endParaRPr b="0" lang="de-DE" sz="24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Dritte Ebene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Vierte Ebene</a:t>
            </a:r>
            <a:endParaRPr b="0" lang="de-DE" sz="1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Fünfte Ebene</a:t>
            </a:r>
            <a:endParaRPr b="0" lang="de-DE" sz="1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  <p:pic>
        <p:nvPicPr>
          <p:cNvPr id="12" name="Grafik 6" descr=""/>
          <p:cNvPicPr/>
          <p:nvPr/>
        </p:nvPicPr>
        <p:blipFill>
          <a:blip r:embed="rId2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3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Mastertitelformat bearbeiten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17" name="Grafik 5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8724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Mastertextformat bearbeiten</a:t>
            </a:r>
            <a:endParaRPr b="0" lang="de-DE" sz="2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Zweite Ebene</a:t>
            </a:r>
            <a:endParaRPr b="0" lang="de-DE" sz="24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Dritte Ebene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Vierte Ebene</a:t>
            </a:r>
            <a:endParaRPr b="0" lang="de-DE" sz="1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Fünfte Ebene</a:t>
            </a:r>
            <a:endParaRPr b="0" lang="de-DE" sz="1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4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trike="noStrike" u="none">
                <a:solidFill>
                  <a:srgbClr val="8b8b8b"/>
                </a:solidFill>
                <a:effectLst/>
                <a:uFillTx/>
                <a:latin typeface="Helvetica Neue"/>
                <a:ea typeface="Helvetica Neue"/>
              </a:rPr>
              <a:t>Mastertextformat bearbeiten</a:t>
            </a:r>
            <a:endParaRPr b="0" lang="de-DE" sz="24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  <p:pic>
        <p:nvPicPr>
          <p:cNvPr id="22" name="Grafik 6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4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trike="noStrike" u="none">
                <a:solidFill>
                  <a:srgbClr val="8b8b8b"/>
                </a:solidFill>
                <a:effectLst/>
                <a:uFillTx/>
                <a:latin typeface="Helvetica Neue"/>
                <a:ea typeface="Helvetica Neue"/>
              </a:rPr>
              <a:t>Mastertextformat bearbeiten</a:t>
            </a:r>
            <a:endParaRPr b="0" lang="de-DE" sz="24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  <p:pic>
        <p:nvPicPr>
          <p:cNvPr id="26" name="Grafik 6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4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b="0" lang="de-DE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2400" strike="noStrike" u="none">
                <a:solidFill>
                  <a:srgbClr val="8b8b8b"/>
                </a:solidFill>
                <a:effectLst/>
                <a:uFillTx/>
                <a:latin typeface="Helvetica Neue"/>
                <a:ea typeface="Helvetica Neue"/>
              </a:rPr>
              <a:t>Mastertextformat bearbeiten</a:t>
            </a:r>
            <a:endParaRPr b="0" lang="de-DE" sz="24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  <p:pic>
        <p:nvPicPr>
          <p:cNvPr id="30" name="Grafik 6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37a9d"/>
            </a:gs>
            <a:gs pos="100000">
              <a:srgbClr val="003f50"/>
            </a:gs>
          </a:gsLst>
          <a:lin ang="12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4" descr=""/>
          <p:cNvPicPr/>
          <p:nvPr/>
        </p:nvPicPr>
        <p:blipFill>
          <a:blip r:embed="rId2"/>
          <a:stretch/>
        </p:blipFill>
        <p:spPr>
          <a:xfrm>
            <a:off x="-51840" y="0"/>
            <a:ext cx="12198240" cy="686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60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Mastertitelformat bearbeiten</a:t>
            </a:r>
            <a:endParaRPr b="0" lang="de-DE" sz="60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33" name="Grafik 12" descr=""/>
          <p:cNvPicPr/>
          <p:nvPr/>
        </p:nvPicPr>
        <p:blipFill>
          <a:blip r:embed="rId3"/>
          <a:stretch/>
        </p:blipFill>
        <p:spPr>
          <a:xfrm>
            <a:off x="11231280" y="5913720"/>
            <a:ext cx="716760" cy="71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Click to edit the outline text format</a:t>
            </a:r>
            <a:endParaRPr b="0" lang="de-DE" sz="2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Second Outline Level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Third Outline Level</a:t>
            </a:r>
            <a:endParaRPr b="0" lang="de-DE" sz="1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Fourth Outline Level</a:t>
            </a:r>
            <a:endParaRPr b="0" lang="de-DE" sz="18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Fifth Outline Level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Sixth Outline Level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Seventh Outline Level</a:t>
            </a:r>
            <a:endParaRPr b="0" lang="de-DE" sz="20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2.emf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2" descr="Ein Bild, das Tex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707760" cy="23871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de-DE" sz="60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 Light"/>
              </a:rPr>
              <a:t>DSC Exporter   </a:t>
            </a:r>
            <a:br>
              <a:rPr sz="6000"/>
            </a:br>
            <a:r>
              <a:rPr b="1" lang="de-DE" sz="42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Lightweight &amp; Realtime Observability of DSC Data</a:t>
            </a:r>
            <a:endParaRPr b="0" lang="de-DE" sz="42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" name="Untertitel 5"/>
          <p:cNvSpPr/>
          <p:nvPr/>
        </p:nvSpPr>
        <p:spPr>
          <a:xfrm>
            <a:off x="1523880" y="3618000"/>
            <a:ext cx="9143640" cy="16552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rmAutofit fontScale="47500" lnSpcReduction="19999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40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Denic eG</a:t>
            </a:r>
            <a:br>
              <a:rPr sz="4000"/>
            </a:br>
            <a:r>
              <a:rPr b="0" lang="de-DE" sz="40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B.Sc. Max Klebe </a:t>
            </a:r>
            <a:br>
              <a:rPr sz="4000"/>
            </a:br>
            <a:r>
              <a:rPr b="0" lang="de-DE" sz="40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Dr. Benjamin Schönbach</a:t>
            </a:r>
            <a:br>
              <a:rPr sz="2400"/>
            </a:br>
            <a:endParaRPr b="0" lang="en-US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2400"/>
            </a:br>
            <a:br>
              <a:rPr sz="2400"/>
            </a:br>
            <a:r>
              <a:rPr b="0" lang="de-DE" sz="24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	</a:t>
            </a:r>
            <a:br>
              <a:rPr sz="2400"/>
            </a:br>
            <a:r>
              <a:rPr b="0" lang="de-DE" sz="24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	</a:t>
            </a:r>
            <a:br>
              <a:rPr sz="2400"/>
            </a:br>
            <a:r>
              <a:rPr b="0" lang="de-DE" sz="24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" name="Untertitel 6"/>
          <p:cNvSpPr/>
          <p:nvPr/>
        </p:nvSpPr>
        <p:spPr>
          <a:xfrm>
            <a:off x="1514520" y="4508640"/>
            <a:ext cx="9143640" cy="16552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t">
            <a:normAutofit fontScale="25000" lnSpcReduction="19999"/>
          </a:bodyPr>
          <a:p>
            <a:pPr marL="180000" indent="-3600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Team DNS 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Patrick Fedick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Jürgen Geinitz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Sven Wefels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Marco Prause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Frank Ulbricht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Riyad Islam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Manuel Stausberg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Daniel Brandtner</a:t>
            </a:r>
            <a:br>
              <a:rPr sz="6600"/>
            </a:br>
            <a:r>
              <a:rPr b="0" lang="de-DE" sz="66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April John</a:t>
            </a:r>
            <a:endParaRPr b="0" lang="en-US" sz="6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2400"/>
            </a:br>
            <a:br>
              <a:rPr sz="2400"/>
            </a:br>
            <a:r>
              <a:rPr b="0" lang="de-DE" sz="24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	</a:t>
            </a:r>
            <a:br>
              <a:rPr sz="2400"/>
            </a:br>
            <a:r>
              <a:rPr b="0" lang="de-DE" sz="24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	</a:t>
            </a:r>
            <a:br>
              <a:rPr sz="2400"/>
            </a:br>
            <a:r>
              <a:rPr b="0" lang="de-DE" sz="2400" strike="noStrike" u="none">
                <a:solidFill>
                  <a:srgbClr val="ffffff"/>
                </a:solidFill>
                <a:effectLst/>
                <a:uFillTx/>
                <a:latin typeface="Helvetica Neue Light"/>
                <a:ea typeface="Helvetica Neue Light"/>
              </a:rPr>
              <a:t>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Comparison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63" name=""/>
          <p:cNvGraphicFramePr/>
          <p:nvPr/>
        </p:nvGraphicFramePr>
        <p:xfrm>
          <a:off x="1606680" y="2084760"/>
          <a:ext cx="8857440" cy="3571560"/>
        </p:xfrm>
        <a:graphic>
          <a:graphicData uri="http://schemas.openxmlformats.org/drawingml/2006/table">
            <a:tbl>
              <a:tblPr/>
              <a:tblGrid>
                <a:gridCol w="1470600"/>
                <a:gridCol w="1495800"/>
                <a:gridCol w="1422720"/>
                <a:gridCol w="1523520"/>
                <a:gridCol w="1523520"/>
                <a:gridCol w="1421640"/>
              </a:tblGrid>
              <a:tr h="37044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1" lang="en-US" sz="1600" strike="noStrike" u="none">
                        <a:solidFill>
                          <a:srgbClr val="158466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7044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16173"/>
                    </a:solidFill>
                  </a:tcPr>
                </a:tc>
              </a:tr>
              <a:tr h="37044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1617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972f"/>
                    </a:solidFill>
                  </a:tcPr>
                </a:tc>
              </a:tr>
              <a:tr h="35244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244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1617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  <a:tr h="35244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e1617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1617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1617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4992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972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</a:tr>
              <a:tr h="353520">
                <a:tc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7bc65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mc:AlternateContent>
        <mc:Choice xmlns:a14="http://schemas.microsoft.com/office/drawing/2010/main" Requires="a14">
          <p:sp>
            <p:nvSpPr>
              <p:cNvPr id="64" name=""/>
              <p:cNvSpPr txBox="1"/>
              <p:nvPr/>
            </p:nvSpPr>
            <p:spPr>
              <a:xfrm>
                <a:off x="5168520" y="2844000"/>
                <a:ext cx="1269720" cy="634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>
          <p:sp>
            <p:nvSpPr>
              <p:cNvPr id="64" name=""/>
              <p:cNvSpPr txBox="1"/>
              <p:nvPr/>
            </p:nvSpPr>
            <p:spPr>
              <a:xfrm>
                <a:off x="5168520" y="2844000"/>
                <a:ext cx="1269720" cy="634680"/>
              </a:xfrm>
              <a:prstGeom prst="rect">
                <a:avLst/>
              </a:prstGeom>
              <a:blipFill>
                <a:blip r:embed="rId1"/>
                <a:stretch>
                  <a:fillRect/>
                </a:stretch>
              </a:blipFill>
            </p:spPr>
          </p:sp>
        </mc:Fallback>
      </mc:AlternateContent>
      <p:graphicFrame>
        <p:nvGraphicFramePr>
          <p:cNvPr id="65" name=""/>
          <p:cNvGraphicFramePr/>
          <p:nvPr/>
        </p:nvGraphicFramePr>
        <p:xfrm>
          <a:off x="704520" y="2090880"/>
          <a:ext cx="868680" cy="3591000"/>
        </p:xfrm>
        <a:graphic>
          <a:graphicData uri="http://schemas.openxmlformats.org/drawingml/2006/table">
            <a:tbl>
              <a:tblPr/>
              <a:tblGrid>
                <a:gridCol w="869040"/>
              </a:tblGrid>
              <a:tr h="3456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10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4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9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4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8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4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7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4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6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470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5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696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4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4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3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4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5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"/>
          <p:cNvGraphicFramePr/>
          <p:nvPr/>
        </p:nvGraphicFramePr>
        <p:xfrm>
          <a:off x="1596960" y="5782320"/>
          <a:ext cx="8978400" cy="349560"/>
        </p:xfrm>
        <a:graphic>
          <a:graphicData uri="http://schemas.openxmlformats.org/drawingml/2006/table">
            <a:tbl>
              <a:tblPr/>
              <a:tblGrid>
                <a:gridCol w="1640520"/>
                <a:gridCol w="1351080"/>
                <a:gridCol w="1415880"/>
                <a:gridCol w="1519200"/>
                <a:gridCol w="1532880"/>
                <a:gridCol w="1519200"/>
              </a:tblGrid>
              <a:tr h="346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6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1000</a:t>
                      </a:r>
                      <a:endParaRPr b="1" lang="en-US" sz="1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2000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4000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6000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8000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10000</a:t>
                      </a:r>
                      <a:endParaRPr b="1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" name=""/>
          <p:cNvSpPr txBox="1"/>
          <p:nvPr/>
        </p:nvSpPr>
        <p:spPr>
          <a:xfrm rot="16200000">
            <a:off x="327240" y="3380040"/>
            <a:ext cx="98100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Δt (min)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4869000" y="6182640"/>
            <a:ext cx="2073600" cy="346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Incoming files/min</a:t>
            </a: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9" name=""/>
          <p:cNvGraphicFramePr/>
          <p:nvPr/>
        </p:nvGraphicFramePr>
        <p:xfrm>
          <a:off x="10622520" y="2081160"/>
          <a:ext cx="1263960" cy="1049400"/>
        </p:xfrm>
        <a:graphic>
          <a:graphicData uri="http://schemas.openxmlformats.org/drawingml/2006/table">
            <a:tbl>
              <a:tblPr/>
              <a:tblGrid>
                <a:gridCol w="1264320"/>
              </a:tblGrid>
              <a:tr h="319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Exporter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77bc65"/>
                    </a:solidFill>
                  </a:tcPr>
                </a:tc>
              </a:tr>
              <a:tr h="319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Datatool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72f"/>
                    </a:solidFill>
                  </a:tcPr>
                </a:tc>
              </a:tr>
              <a:tr h="319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/>
                      <a:r>
                        <a:rPr b="0" lang="en-US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Presenter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16173"/>
                    </a:solidFill>
                  </a:tcPr>
                </a:tc>
              </a:tr>
            </a:tbl>
          </a:graphicData>
        </a:graphic>
      </p:graphicFrame>
      <p:sp>
        <p:nvSpPr>
          <p:cNvPr id="70" name=""/>
          <p:cNvSpPr txBox="1"/>
          <p:nvPr/>
        </p:nvSpPr>
        <p:spPr>
          <a:xfrm>
            <a:off x="1554480" y="1466640"/>
            <a:ext cx="9286560" cy="68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  <a:ea typeface="Noto Sans CJK SC"/>
              </a:rPr>
              <a:t>Δt </a:t>
            </a:r>
            <a:r>
              <a:rPr b="0" lang="en-US" sz="2100" strike="noStrike" u="none">
                <a:solidFill>
                  <a:srgbClr val="ffffff"/>
                </a:solidFill>
                <a:effectLst/>
                <a:uFillTx/>
                <a:latin typeface="Arial"/>
                <a:ea typeface="Noto Sans CJK SC"/>
              </a:rPr>
              <a:t>: delay</a:t>
            </a:r>
            <a:r>
              <a:rPr b="0" i="1" lang="en-US" sz="2100" strike="noStrike" u="none">
                <a:solidFill>
                  <a:srgbClr val="ffffff"/>
                </a:solidFill>
                <a:effectLst/>
                <a:uFillTx/>
                <a:latin typeface="Arial"/>
                <a:ea typeface="Noto Sans CJK SC"/>
              </a:rPr>
              <a:t> between collector(s) </a:t>
            </a:r>
            <a:r>
              <a:rPr b="0" i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output until visualization appearance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Conclusion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440" y="1592640"/>
            <a:ext cx="10515240" cy="572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Which solution fits better?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Trade off between….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processing performance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long term archiving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customer scalability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realtime analysis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community support 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Which solution to choose?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High performance &amp; realtime capability → Exporter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45"/>
              </a:spcBef>
              <a:spcAft>
                <a:spcPts val="431"/>
              </a:spcAft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huge number of parallel DSC files from multiple nodes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High scalability &amp; archiving → Datatool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scalable and solid archiving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  <p:graphicFrame>
        <p:nvGraphicFramePr>
          <p:cNvPr id="73" name=""/>
          <p:cNvGraphicFramePr/>
          <p:nvPr/>
        </p:nvGraphicFramePr>
        <p:xfrm>
          <a:off x="5323680" y="1773720"/>
          <a:ext cx="5912280" cy="2844720"/>
        </p:xfrm>
        <a:graphic>
          <a:graphicData uri="http://schemas.openxmlformats.org/drawingml/2006/table">
            <a:tbl>
              <a:tblPr/>
              <a:tblGrid>
                <a:gridCol w="1634040"/>
                <a:gridCol w="1332360"/>
                <a:gridCol w="1422720"/>
                <a:gridCol w="1523520"/>
              </a:tblGrid>
              <a:tr h="392760">
                <a:tc rowSpan="2"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Capability</a:t>
                      </a:r>
                      <a:endParaRPr b="1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gridSpan="3"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Stack</a:t>
                      </a:r>
                      <a:endParaRPr b="1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endParaRPr b="1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endParaRPr b="1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b3b3b3"/>
                    </a:solidFill>
                  </a:tcPr>
                </a:tc>
              </a:tr>
              <a:tr h="632520">
                <a:tc vMerge="1">
                  <a:txBody>
                    <a:bodyPr lIns="90000" rIns="90000" tIns="46800" bIns="46800" anchor="t">
                      <a:noAutofit/>
                    </a:bodyPr>
                    <a:p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br>
                        <a:rPr sz="1600"/>
                      </a:b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Presenter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br>
                        <a:rPr sz="1600"/>
                      </a:b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Exporter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/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Datatool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371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Performance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</a:t>
                      </a:r>
                      <a:endParaRPr b="1" lang="en-US" sz="1600" strike="noStrike" u="none">
                        <a:solidFill>
                          <a:srgbClr val="158466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/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371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Scalability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</a:tr>
              <a:tr h="371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Realtime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>
                      <a:noFill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353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Archiving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81d41a"/>
                    </a:solidFill>
                  </a:tcPr>
                </a:tc>
              </a:tr>
              <a:tr h="353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Open Source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☺☺</a:t>
                      </a:r>
                      <a:r>
                        <a:rPr b="1" lang="en-US" sz="1600" strike="noStrike" u="none">
                          <a:solidFill>
                            <a:srgbClr val="1e6a39"/>
                          </a:solidFill>
                          <a:effectLst/>
                          <a:uFillTx/>
                          <a:latin typeface="OpenSymbol"/>
                          <a:ea typeface="OpenSymbol"/>
                        </a:rPr>
                        <a:t>☺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mc:AlternateContent>
        <mc:Choice xmlns:a14="http://schemas.microsoft.com/office/drawing/2010/main" Requires="a14">
          <p:sp>
            <p:nvSpPr>
              <p:cNvPr id="74" name=""/>
              <p:cNvSpPr txBox="1"/>
              <p:nvPr/>
            </p:nvSpPr>
            <p:spPr>
              <a:xfrm>
                <a:off x="5775840" y="326484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>
          <p:sp>
            <p:nvSpPr>
              <p:cNvPr id="74" name=""/>
              <p:cNvSpPr txBox="1"/>
              <p:nvPr/>
            </p:nvSpPr>
            <p:spPr>
              <a:xfrm>
                <a:off x="5775840" y="3264840"/>
                <a:ext cx="719640" cy="359640"/>
              </a:xfrm>
              <a:prstGeom prst="rect">
                <a:avLst/>
              </a:prstGeom>
              <a:blipFill>
                <a:blip r:embed="rId1"/>
                <a:stretch>
                  <a:fillRect/>
                </a:stretch>
              </a:blipFill>
            </p:spPr>
          </p:sp>
        </mc:Fallback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/>
          </p:nvPr>
        </p:nvSpPr>
        <p:spPr>
          <a:xfrm>
            <a:off x="838440" y="1592640"/>
            <a:ext cx="10515240" cy="572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9"/>
              </a:spcBef>
              <a:spcAft>
                <a:spcPts val="1440"/>
              </a:spcAft>
              <a:buNone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Check it out ….. 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864000" indent="0">
              <a:lnSpc>
                <a:spcPct val="90000"/>
              </a:lnSpc>
              <a:spcBef>
                <a:spcPts val="1134"/>
              </a:spcBef>
            </a:pPr>
            <a:r>
              <a:rPr b="1" lang="de-DE" sz="28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https://github.com/DENICeG/dscexporter</a:t>
            </a:r>
            <a:br>
              <a:rPr sz="2100"/>
            </a:b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</a:rPr>
              <a:t> 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7996680" y="5881320"/>
            <a:ext cx="2842200" cy="97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Hunger for more?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8" name=""/>
              <p:cNvSpPr txBox="1"/>
              <p:nvPr/>
            </p:nvSpPr>
            <p:spPr>
              <a:xfrm>
                <a:off x="5775840" y="3264840"/>
                <a:ext cx="719640" cy="359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/>
                </a14:m>
              </a:p>
            </p:txBody>
          </p:sp>
        </mc:Choice>
        <mc:Fallback>
          <p:sp>
            <p:nvSpPr>
              <p:cNvPr id="78" name=""/>
              <p:cNvSpPr txBox="1"/>
              <p:nvPr/>
            </p:nvSpPr>
            <p:spPr>
              <a:xfrm>
                <a:off x="5775840" y="3264840"/>
                <a:ext cx="719640" cy="359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</p:sp>
        </mc:Fallback>
      </mc:AlternateContent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1593000" y="3106080"/>
            <a:ext cx="3021120" cy="198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4"/>
          <a:stretch/>
        </p:blipFill>
        <p:spPr>
          <a:xfrm>
            <a:off x="4445280" y="2783880"/>
            <a:ext cx="7384320" cy="3106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5"/>
          <a:srcRect l="499" t="-496" r="249" b="0"/>
          <a:stretch/>
        </p:blipFill>
        <p:spPr>
          <a:xfrm>
            <a:off x="846000" y="4248720"/>
            <a:ext cx="7272360" cy="221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6"/>
          <a:stretch/>
        </p:blipFill>
        <p:spPr>
          <a:xfrm>
            <a:off x="864360" y="2136240"/>
            <a:ext cx="766080" cy="76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7"/>
          <a:stretch/>
        </p:blipFill>
        <p:spPr>
          <a:xfrm>
            <a:off x="9370800" y="1844280"/>
            <a:ext cx="2460240" cy="122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8"/>
          <a:stretch/>
        </p:blipFill>
        <p:spPr>
          <a:xfrm>
            <a:off x="11301480" y="1457280"/>
            <a:ext cx="634680" cy="862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fik 4" descr="Ein Bild, das Tex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feld 7"/>
          <p:cNvSpPr/>
          <p:nvPr/>
        </p:nvSpPr>
        <p:spPr>
          <a:xfrm>
            <a:off x="4255560" y="2459520"/>
            <a:ext cx="368064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2000" strike="noStrike" u="none" cap="all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Q</a:t>
            </a:r>
            <a:r>
              <a:rPr b="0" lang="de-DE" sz="12000" strike="noStrike" u="none" cap="all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&amp;</a:t>
            </a:r>
            <a:r>
              <a:rPr b="1" lang="de-DE" sz="12000" strike="noStrike" u="none" cap="all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A</a:t>
            </a:r>
            <a:endParaRPr b="0" lang="en-US" sz="1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fik 1" descr="Ein Bild, das Text, orange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Textfeld 7"/>
          <p:cNvSpPr/>
          <p:nvPr/>
        </p:nvSpPr>
        <p:spPr>
          <a:xfrm>
            <a:off x="4068000" y="3013560"/>
            <a:ext cx="795960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4800" strike="noStrike" u="none" cap="all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ThanK You!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DSC and its legacy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50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289"/>
              </a:spcBef>
              <a:buNone/>
            </a:pPr>
            <a:r>
              <a:rPr b="1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DSC </a:t>
            </a: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   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indent="0" algn="ctr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i="1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„… DSC uses distributed system for collecting, visualizing, and archiving DNS measurements...“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289"/>
              </a:spcBef>
              <a:buNone/>
            </a:pPr>
            <a:br>
              <a:rPr sz="2100"/>
            </a:b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Collector(s)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1440"/>
              </a:spcBef>
              <a:spcAft>
                <a:spcPts val="431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Distributed instances for collecting and processing of DNS data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processing of captured DNS raw data into unified DSC output (.xml)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sync of processed output (.xml) towards presenter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br>
              <a:rPr sz="2100"/>
            </a:b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Presenter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1225"/>
              </a:spcBef>
              <a:spcAft>
                <a:spcPts val="431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Centralized instance for visualization and archiving of DNS data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no DNS raw data processing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queued import of pre-processed DNS data 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Requirements &amp; Motivation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592640"/>
            <a:ext cx="10515240" cy="5722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Why distributed?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Cloud computing era leads to high flexibility → more nodes with one click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Nodes vs. Observability vs. Cybersecurity → more nodes with complex networking and high safety &amp; security &amp; sustainable awareness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Easy to scale and multi-tenancy for large anycast DNS services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Since performance DNS servers upload (raw) data anyways, collection of processed DSC output adds less load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145"/>
              </a:spcBef>
              <a:buNone/>
            </a:pPr>
            <a:br>
              <a:rPr sz="2100"/>
            </a:b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Whats needed?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Easy &amp; fast setup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easy install &amp; scale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Open source stacking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living community support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020280" y="4500720"/>
            <a:ext cx="575820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60000" indent="0">
              <a:lnSpc>
                <a:spcPct val="90000"/>
              </a:lnSpc>
              <a:spcBef>
                <a:spcPts val="865"/>
              </a:spcBef>
              <a:buNone/>
            </a:pP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Adaptive observability &amp; visualization 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Prometheus, Grafana etc.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86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Multi-Tenancy 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lvl="1" marL="360000">
              <a:lnSpc>
                <a:spcPct val="9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anycast customer isolation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Presenter vs. Exporter vs. Datatool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537560"/>
            <a:ext cx="10921680" cy="50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720"/>
              </a:spcBef>
              <a:buNone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Presenter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265320">
              <a:lnSpc>
                <a:spcPct val="90000"/>
              </a:lnSpc>
              <a:spcBef>
                <a:spcPts val="72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Visualization &amp; archiving of DSC data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720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integrated front-end for visualization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720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attached text file database for archiving (.dat)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720"/>
              </a:spcBef>
              <a:buNone/>
            </a:pPr>
            <a:br>
              <a:rPr sz="2100"/>
            </a:b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Exporter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72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Real-Time export of DSC data as metrics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REST API and multiprocess based service architecture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flexible scraping and visualization by exisiting observability frameworks (i.e. prometheus + grafana)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indent="0">
              <a:lnSpc>
                <a:spcPct val="90000"/>
              </a:lnSpc>
              <a:spcBef>
                <a:spcPts val="720"/>
              </a:spcBef>
              <a:buNone/>
            </a:pPr>
            <a:br>
              <a:rPr sz="2100"/>
            </a:b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Datatool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360000">
              <a:lnSpc>
                <a:spcPct val="90000"/>
              </a:lnSpc>
              <a:spcBef>
                <a:spcPts val="72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Collection of scripts for DSC data import/export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no front-end/api → just pure data processing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  <a:p>
            <a:pPr marL="720000">
              <a:lnSpc>
                <a:spcPct val="90000"/>
              </a:lnSpc>
              <a:spcBef>
                <a:spcPts val="431"/>
              </a:spcBef>
              <a:buClr>
                <a:srgbClr val="ffffff"/>
              </a:buClr>
              <a:buSzPct val="45000"/>
              <a:buFont typeface="Wingdings" charset="2"/>
              <a:buChar char=""/>
            </a:pPr>
            <a:r>
              <a:rPr b="0" lang="de-DE" sz="21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cyclic import of processed DSC data into various datasources (i.e. influxdb)</a:t>
            </a:r>
            <a:endParaRPr b="0" lang="de-DE" sz="2100" strike="noStrike" u="none">
              <a:solidFill>
                <a:srgbClr val="ffffff"/>
              </a:solidFill>
              <a:effectLst/>
              <a:uFillTx/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440" y="36612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Big Picture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675360" y="1074240"/>
            <a:ext cx="12191760" cy="5106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40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Datatool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950400" y="1635480"/>
            <a:ext cx="9824040" cy="5005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40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Exporter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951120" y="1634400"/>
            <a:ext cx="9824400" cy="500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Performance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631880" y="1882800"/>
            <a:ext cx="8930160" cy="4638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724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de-DE" sz="4400" strike="noStrike" u="none"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</a:rPr>
              <a:t>Realtime</a:t>
            </a:r>
            <a:endParaRPr b="0" lang="de-DE" sz="44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1630800" y="1881720"/>
            <a:ext cx="8931600" cy="4638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Application>LibreOffice/25.8.1.1$MacOSX_AARCH64 LibreOffice_project/54047653041915e595ad4e45cccea684809c77b5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2022-09-26T11:35:43Z</dcterms:created>
  <dc:creator>Ulrich  Retzlaff</dc:creator>
  <dc:description/>
  <dc:language>de-DE</dc:language>
  <cp:lastModifiedBy/>
  <cp:lastPrinted>2025-09-19T10:55:22Z</cp:lastPrinted>
  <dcterms:modified xsi:type="dcterms:W3CDTF">2025-09-19T10:55:03Z</dcterms:modified>
  <cp:revision>198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Breitbild</vt:lpwstr>
  </property>
  <property fmtid="{D5CDD505-2E9C-101B-9397-08002B2CF9AE}" pid="4" name="Slides">
    <vt:r8>7</vt:r8>
  </property>
</Properties>
</file>