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C5_A412678C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BA_467352F4.xml" ContentType="application/vnd.ms-powerpoint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217_FDE7FE41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modernComment_23C_65120923.xml" ContentType="application/vnd.ms-powerpoint.comments+xml"/>
  <Override PartName="/ppt/notesSlides/notesSlide32.xml" ContentType="application/vnd.openxmlformats-officedocument.presentationml.notesSlide+xml"/>
  <Override PartName="/ppt/comments/modernComment_221_3FC1A61F.xml" ContentType="application/vnd.ms-powerpoint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modernComment_218_4E2E3A93.xml" ContentType="application/vnd.ms-powerpoint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modernComment_21A_8443F9DF.xml" ContentType="application/vnd.ms-powerpoint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omments/modernComment_216_FB0412B2.xml" ContentType="application/vnd.ms-powerpoint.comments+xml"/>
  <Override PartName="/ppt/notesSlides/notesSlide44.xml" ContentType="application/vnd.openxmlformats-officedocument.presentationml.notesSlide+xml"/>
  <Override PartName="/ppt/comments/modernComment_239_3DB16F97.xml" ContentType="application/vnd.ms-powerpoint.comment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29" r:id="rId3"/>
    <p:sldId id="548" r:id="rId4"/>
    <p:sldId id="550" r:id="rId5"/>
    <p:sldId id="551" r:id="rId6"/>
    <p:sldId id="547" r:id="rId7"/>
    <p:sldId id="554" r:id="rId8"/>
    <p:sldId id="556" r:id="rId9"/>
    <p:sldId id="557" r:id="rId10"/>
    <p:sldId id="558" r:id="rId11"/>
    <p:sldId id="559" r:id="rId12"/>
    <p:sldId id="524" r:id="rId13"/>
    <p:sldId id="561" r:id="rId14"/>
    <p:sldId id="562" r:id="rId15"/>
    <p:sldId id="440" r:id="rId16"/>
    <p:sldId id="468" r:id="rId17"/>
    <p:sldId id="451" r:id="rId18"/>
    <p:sldId id="452" r:id="rId19"/>
    <p:sldId id="453" r:id="rId20"/>
    <p:sldId id="456" r:id="rId21"/>
    <p:sldId id="457" r:id="rId22"/>
    <p:sldId id="458" r:id="rId23"/>
    <p:sldId id="442" r:id="rId24"/>
    <p:sldId id="459" r:id="rId25"/>
    <p:sldId id="528" r:id="rId26"/>
    <p:sldId id="535" r:id="rId27"/>
    <p:sldId id="529" r:id="rId28"/>
    <p:sldId id="462" r:id="rId29"/>
    <p:sldId id="565" r:id="rId30"/>
    <p:sldId id="567" r:id="rId31"/>
    <p:sldId id="571" r:id="rId32"/>
    <p:sldId id="572" r:id="rId33"/>
    <p:sldId id="545" r:id="rId34"/>
    <p:sldId id="576" r:id="rId35"/>
    <p:sldId id="536" r:id="rId36"/>
    <p:sldId id="532" r:id="rId37"/>
    <p:sldId id="573" r:id="rId38"/>
    <p:sldId id="538" r:id="rId39"/>
    <p:sldId id="574" r:id="rId40"/>
    <p:sldId id="417" r:id="rId41"/>
    <p:sldId id="543" r:id="rId42"/>
    <p:sldId id="564" r:id="rId43"/>
    <p:sldId id="577" r:id="rId44"/>
    <p:sldId id="578" r:id="rId45"/>
    <p:sldId id="534" r:id="rId46"/>
    <p:sldId id="569" r:id="rId47"/>
    <p:sldId id="570" r:id="rId48"/>
    <p:sldId id="568" r:id="rId49"/>
    <p:sldId id="56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403A25-D9AD-74F7-33C1-CD56EA494A3A}" name="Hendriks, Remi (UT-EEMCS)" initials="" userId="S::remi.hendriks@utwente.nl::23d919a2-f9cd-4839-81c6-7a218847e1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8"/>
    <p:restoredTop sz="94686"/>
  </p:normalViewPr>
  <p:slideViewPr>
    <p:cSldViewPr snapToGrid="0">
      <p:cViewPr varScale="1">
        <p:scale>
          <a:sx n="174" d="100"/>
          <a:sy n="174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modernComment_1BA_467352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B2EE7E-A9F8-644D-AA73-3F188B69EF6B}" authorId="{AD403A25-D9AD-74F7-33C1-CD56EA494A3A}" created="2026-04-20T12:46:53.8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81962996" sldId="442"/>
      <ac:spMk id="10" creationId="{131CB263-AEAD-D488-BBC3-55ACC6107E2B}"/>
      <ac:txMk cp="351">
        <ac:context len="353" hash="1752985893"/>
      </ac:txMk>
    </ac:txMkLst>
    <p188:pos x="5700471" y="3193728"/>
    <p188:txBody>
      <a:bodyPr/>
      <a:lstStyle/>
      <a:p>
        <a:r>
          <a:rPr lang="en-US"/>
          <a:t>Use ‘use-cases’ and make it relevant to the DNS</a:t>
        </a:r>
      </a:p>
    </p188:txBody>
  </p188:cm>
</p188:cmLst>
</file>

<file path=ppt/comments/modernComment_1C5_A41267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63F094-410C-A140-B040-860E7EBB6563}" authorId="{AD403A25-D9AD-74F7-33C1-CD56EA494A3A}" created="2026-04-20T12:45:40.918">
    <pc:sldMkLst xmlns:pc="http://schemas.microsoft.com/office/powerpoint/2013/main/command">
      <pc:docMk/>
      <pc:sldMk cId="2752669580" sldId="453"/>
    </pc:sldMkLst>
    <p188:txBody>
      <a:bodyPr/>
      <a:lstStyle/>
      <a:p>
        <a:r>
          <a:rPr lang="en-US"/>
          <a:t>Cut down
</a:t>
        </a:r>
      </a:p>
    </p188:txBody>
  </p188:cm>
</p188:cmLst>
</file>

<file path=ppt/comments/modernComment_216_FB0412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59304C-C7EC-9640-91A0-A121F906F90E}" authorId="{AD403A25-D9AD-74F7-33C1-CD56EA494A3A}" created="2026-04-20T12:48:56.704">
    <pc:sldMkLst xmlns:pc="http://schemas.microsoft.com/office/powerpoint/2013/main/command">
      <pc:docMk/>
      <pc:sldMk cId="4211348146" sldId="534"/>
    </pc:sldMkLst>
    <p188:replyLst>
      <p188:reply id="{EC1CDD19-0141-A143-A7A8-96CAB94FBF64}" authorId="{AD403A25-D9AD-74F7-33C1-CD56EA494A3A}" created="2026-04-20T12:49:08.872">
        <p188:txBody>
          <a:bodyPr/>
          <a:lstStyle/>
          <a:p>
            <a:r>
              <a:rPr lang="en-US"/>
              <a:t>Useful to detect load-balancing/flipping situations</a:t>
            </a:r>
          </a:p>
        </p188:txBody>
      </p188:reply>
      <p188:reply id="{2DF40551-CCCC-F24F-B868-984C4728E9A6}" authorId="{AD403A25-D9AD-74F7-33C1-CD56EA494A3A}" created="2026-04-20T12:49:15.006">
        <p188:txBody>
          <a:bodyPr/>
          <a:lstStyle/>
          <a:p>
            <a:r>
              <a:rPr lang="en-US"/>
              <a:t>That breaks dns over tcp</a:t>
            </a:r>
          </a:p>
        </p188:txBody>
      </p188:reply>
    </p188:replyLst>
    <p188:txBody>
      <a:bodyPr/>
      <a:lstStyle/>
      <a:p>
        <a:r>
          <a:rPr lang="en-US"/>
          <a:t>If you operate a large auth nameserver, other organizations may route to multiple PoPs. Cloudflare can suboptimally route to you at different endpoints
Drop slide, but explain this</a:t>
        </a:r>
      </a:p>
    </p188:txBody>
  </p188:cm>
</p188:cmLst>
</file>

<file path=ppt/comments/modernComment_217_FDE7FE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4073A6-7DF6-3D45-B3EA-F949338D5B7F}" authorId="{AD403A25-D9AD-74F7-33C1-CD56EA494A3A}" created="2026-04-20T12:49:48.245">
    <pc:sldMkLst xmlns:pc="http://schemas.microsoft.com/office/powerpoint/2013/main/command">
      <pc:docMk/>
      <pc:sldMk cId="4259839553" sldId="535"/>
    </pc:sldMkLst>
    <p188:txBody>
      <a:bodyPr/>
      <a:lstStyle/>
      <a:p>
        <a:r>
          <a:rPr lang="en-US"/>
          <a:t>Mention this is data SIDN
Make more clear throughout that they are using it in production</a:t>
        </a:r>
      </a:p>
    </p188:txBody>
  </p188:cm>
</p188:cmLst>
</file>

<file path=ppt/comments/modernComment_218_4E2E3A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A6AAE6-D452-9F45-973B-DECC2B653468}" authorId="{AD403A25-D9AD-74F7-33C1-CD56EA494A3A}" created="2026-04-20T12:52:22.250">
    <pc:sldMkLst xmlns:pc="http://schemas.microsoft.com/office/powerpoint/2013/main/command">
      <pc:docMk/>
      <pc:sldMk cId="1311652499" sldId="536"/>
    </pc:sldMkLst>
    <p188:txBody>
      <a:bodyPr/>
      <a:lstStyle/>
      <a:p>
        <a:r>
          <a:rPr lang="en-US"/>
          <a:t>Better story telling. Why is this insightful. How does this help an operator get closer to optimal routing</a:t>
        </a:r>
      </a:p>
    </p188:txBody>
  </p188:cm>
</p188:cmLst>
</file>

<file path=ppt/comments/modernComment_21A_8443F9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F6AC96-2EDA-7149-9B2F-66F405020767}" authorId="{AD403A25-D9AD-74F7-33C1-CD56EA494A3A}" created="2026-04-20T12:51:03.924">
    <pc:sldMkLst xmlns:pc="http://schemas.microsoft.com/office/powerpoint/2013/main/command">
      <pc:docMk/>
      <pc:sldMk cId="2219047391" sldId="538"/>
    </pc:sldMkLst>
    <p188:replyLst>
      <p188:reply id="{D4A44D7C-7BE8-0641-A396-1199A07AC72F}" authorId="{AD403A25-D9AD-74F7-33C1-CD56EA494A3A}" created="2026-04-20T12:51:29.919">
        <p188:txBody>
          <a:bodyPr/>
          <a:lstStyle/>
          <a:p>
            <a:r>
              <a:rPr lang="en-US"/>
              <a:t>Explain the software can help make better placement decisions using RTTs</a:t>
            </a:r>
          </a:p>
        </p188:txBody>
      </p188:reply>
    </p188:replyLst>
    <p188:txBody>
      <a:bodyPr/>
      <a:lstStyle/>
      <a:p>
        <a:r>
          <a:rPr lang="en-US"/>
          <a:t>Explain what this means. If you deploy to minimize TTL, doesn’t lead to better performance
Give the argument</a:t>
        </a:r>
      </a:p>
    </p188:txBody>
  </p188:cm>
</p188:cmLst>
</file>

<file path=ppt/comments/modernComment_221_3FC1A6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2FFBC9-E424-8D47-A968-AA09233DC7CB}" authorId="{AD403A25-D9AD-74F7-33C1-CD56EA494A3A}" created="2026-04-20T12:53:38.732">
    <pc:sldMkLst xmlns:pc="http://schemas.microsoft.com/office/powerpoint/2013/main/command">
      <pc:docMk/>
      <pc:sldMk cId="1069655583" sldId="545"/>
    </pc:sldMkLst>
    <p188:replyLst>
      <p188:reply id="{6EC27C12-2881-9941-8374-8D13ED6B3D57}" authorId="{AD403A25-D9AD-74F7-33C1-CD56EA494A3A}" created="2026-04-20T12:54:14.099">
        <p188:txBody>
          <a:bodyPr/>
          <a:lstStyle/>
          <a:p>
            <a:r>
              <a:rPr lang="en-US"/>
              <a:t>Mention earlier on (start of results section) are applicable for vultr, so you can make better decisions based on these case studies I am showing
</a:t>
            </a:r>
          </a:p>
        </p188:txBody>
      </p188:reply>
    </p188:replyLst>
    <p188:txBody>
      <a:bodyPr/>
      <a:lstStyle/>
      <a:p>
        <a:r>
          <a:rPr lang="en-US"/>
          <a:t>Better story telling
Mention this is an example for vultr</a:t>
        </a:r>
      </a:p>
    </p188:txBody>
  </p188:cm>
</p188:cmLst>
</file>

<file path=ppt/comments/modernComment_239_3DB16F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2992B9-BA14-E049-B4C0-58CE92F0FC0B}" authorId="{AD403A25-D9AD-74F7-33C1-CD56EA494A3A}" created="2026-04-26T17:35:52.42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35038615" sldId="569"/>
      <ac:spMk id="10" creationId="{D15BEE5E-3E0A-6A54-F071-74531EFAC42B}"/>
      <ac:txMk cp="162" len="8">
        <ac:context len="400" hash="2896012729"/>
      </ac:txMk>
    </ac:txMkLst>
    <p188:pos x="1516778" y="1302298"/>
    <p188:txBody>
      <a:bodyPr/>
      <a:lstStyle/>
      <a:p>
        <a:r>
          <a:rPr lang="en-US"/>
          <a:t>TODO these are not takeaways
</a:t>
        </a:r>
      </a:p>
    </p188:txBody>
  </p188:cm>
</p188:cmLst>
</file>

<file path=ppt/comments/modernComment_23C_651209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CFE946-A3B7-184F-8955-85DF0EB7B594}" authorId="{AD403A25-D9AD-74F7-33C1-CD56EA494A3A}" created="2026-04-26T17:41:45.0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95680803" sldId="572"/>
      <ac:picMk id="4" creationId="{A9903A51-06A3-CD45-3466-AAC3BC4557AC}"/>
    </ac:deMkLst>
    <p188:txBody>
      <a:bodyPr/>
      <a:lstStyle/>
      <a:p>
        <a:r>
          <a:rPr lang="en-US"/>
          <a:t>What happened to Brazil?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2A5BC-923A-B546-881E-0D54344CE1A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6FA22-0871-2E49-97BF-B9F744D6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DF618-99C5-2152-96BF-F29E2C15E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064E3-F336-B7FF-9288-DA950B97F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733EF-BFD2-43DF-4A4D-667F02DF6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BA214-79DF-7EDF-8AD4-326804A61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9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74C9F-AED0-9665-A315-4897A52F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F266D-70CE-CFA9-A639-420DDE1CA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9EE4C-FF97-2F07-E1E5-DEB448A27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6BF90-8CA9-A4AF-84D2-8EDD4B7DE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0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C785-2618-1FC9-5A3B-B48B8E13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B299A-821B-EFA0-8CB9-B00F1351D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99CE2-C569-7FFE-5FCD-BB5B53917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And Anycast is widely used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Critical internet infrastructure uses it, like the DNS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On the bottom right here you see the root letter deployments that combined have 2,000 sites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Another example are content delivery networks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379DC-8AA6-ABD0-930C-0F08CB0B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5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61995-F403-A754-BCFA-C33F95E77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BFF97D-0F3E-8C8F-CA53-1858ACEAD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405DD-9104-4BB4-70BC-21341D92E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And Anycast is widely used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Critical internet infrastructure uses it, like the DNS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On the bottom right here you see the root letter deployments that combined have 2,000 sites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Another example are content delivery networks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FAA0B-1975-A9B4-5D5D-F09BDFCFA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A07F5-0E73-4BD3-E44C-2A4579932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D3639-B24A-616E-3F9D-67E01E467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DDBD3-51A0-0880-30A5-B237124FE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And Anycast is widely used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Critical internet infrastructure uses it, like the DNS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On the bottom right here you see the root letter deployments that combined have 2,000 sites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Another example are content delivery networks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B662F-DB18-674B-19EC-73EEBC0D8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83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CE3C-F4A9-693D-DCAE-E92076BB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FFA66-E3CB-20A6-B4F3-E353B8123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1ACE5-C28B-B012-62F7-5096F6A11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 as mentioned. Sub-optimal anycast routing hurts performance</a:t>
            </a:r>
          </a:p>
          <a:p>
            <a:r>
              <a:rPr lang="en-US" dirty="0">
                <a:cs typeface="Calibri"/>
              </a:rPr>
              <a:t>Furthermore, the networks experiencing such behavior may change over time as Internet routing is dynamic</a:t>
            </a:r>
          </a:p>
          <a:p>
            <a:r>
              <a:rPr lang="en-US" dirty="0">
                <a:cs typeface="Calibri"/>
              </a:rPr>
              <a:t>For this reason, anycast operators would need active traffic engineering to solve these cases</a:t>
            </a:r>
          </a:p>
          <a:p>
            <a:r>
              <a:rPr lang="en-US" dirty="0">
                <a:cs typeface="Calibri"/>
              </a:rPr>
              <a:t>And to make traffic engineering decisions, performance metrics are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CC622-46AA-BE8F-F1A0-F6F5B2A1C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6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9016D-78D4-3884-D2D3-1AF8A813F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F87F7-DD48-D314-DD93-0E7BE2C98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9838B-57B0-F54A-058C-A38830EC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There is three main options to obtain these metrics</a:t>
            </a:r>
          </a:p>
          <a:p>
            <a:r>
              <a:rPr lang="en-US" dirty="0">
                <a:cs typeface="Calibri"/>
              </a:rPr>
              <a:t>The first is with passive traffic analysis. But then you see problems when they happen, and you cannot pro-actively prevent them</a:t>
            </a:r>
          </a:p>
          <a:p>
            <a:r>
              <a:rPr lang="en-US" dirty="0">
                <a:cs typeface="Calibri"/>
              </a:rPr>
              <a:t>Furthermore, if you run DNS over UDP you gain no metrics on the RTT that clients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C45C5-DD15-2B0C-0250-04943E3B3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2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96D0-851B-5E93-803C-1AB5676F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54710-246F-B5C5-0720-1444EDA1E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413ED-6D76-8B3D-1C9C-6F0AFA947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Next, you can use a probing platform like RIPE Atlas</a:t>
            </a:r>
          </a:p>
          <a:p>
            <a:r>
              <a:rPr lang="en-US" dirty="0">
                <a:cs typeface="Calibri"/>
              </a:rPr>
              <a:t>But these platforms have a limited number of probes you can use</a:t>
            </a:r>
          </a:p>
          <a:p>
            <a:r>
              <a:rPr lang="en-US" dirty="0">
                <a:cs typeface="Calibri"/>
              </a:rPr>
              <a:t>And there are restrictions in place as it is a shared platform.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54621-DFDF-37E8-2928-F34AC432C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0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8A0F-BF2B-78F5-96E0-E5A7E3866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46BEC-B47B-4FA0-49D7-886077C5C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B94FB-B69B-A21E-178A-0F302570C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third option is to do active probing using your anycast source IP, which I will discuss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24798-06EA-51B4-AACD-5AC28794D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74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8F3F-0D17-21E8-AD20-04A4426C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544D3-42FB-3CF4-DA67-8090E664F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3EAEF-9ABB-2B63-7C85-8987A59C4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 our tooling builds on </a:t>
            </a:r>
            <a:r>
              <a:rPr lang="en-US" dirty="0" err="1">
                <a:cs typeface="Calibri"/>
              </a:rPr>
              <a:t>Verfploeter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Which allows operators to map anycast catchments</a:t>
            </a:r>
          </a:p>
          <a:p>
            <a:r>
              <a:rPr lang="en-US" dirty="0">
                <a:cs typeface="Calibri"/>
              </a:rPr>
              <a:t>A catchment is a mapping of a client to the anycast site that ‘catches’ its traffic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This is achieved by sending a ping with an anycast source IP and see where the reply comes back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this figure the light blue dots are the anycast deployment being measured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B8040-900E-05D0-C646-5F804BCC9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8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FA4DB-1AB4-A464-79B2-F5BE2274F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97413-F53C-CDB2-DA3A-75600E091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74599-C888-477A-75BF-352C1D6D9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 you send a ping from the anycast deployment to this client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2BB9D-0C19-61F7-3B86-B9665F0FB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7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AE2D-5B6E-BE39-AC8B-8BD6F2BC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EE93B-5715-E7FF-9AA4-91DA14762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A2859-3793-BDCC-9F15-9B0F195F3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5C7C1-B3BB-EA2A-03A3-0554ED752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6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695AB-0422-34FB-4D47-8396E1B9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0C796-12E0-51F1-D45D-4ABE4C86B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C9318-DC77-5636-4034-BC2777CC0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Then you see where its reply ends up</a:t>
            </a:r>
          </a:p>
          <a:p>
            <a:r>
              <a:rPr lang="en-US" dirty="0">
                <a:cs typeface="Calibri"/>
              </a:rPr>
              <a:t>In this case the client located in Oklahoma city routes to the anycast site in Salt Lake 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46CA-17CA-6F0F-E0CA-83A075A36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28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8797-C6B5-8F1C-AB1B-45890024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27BAC-A79D-2EEF-A40C-49880E620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D30F1-A247-05C0-EB25-FCC32661B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Verfploeter</a:t>
            </a:r>
            <a:r>
              <a:rPr lang="en-US" dirty="0">
                <a:cs typeface="Calibri"/>
              </a:rPr>
              <a:t> allows operators to map a large number of hosts as there are many ping responsive hosts on the Internet</a:t>
            </a:r>
          </a:p>
          <a:p>
            <a:r>
              <a:rPr lang="en-US" dirty="0">
                <a:cs typeface="Calibri"/>
              </a:rPr>
              <a:t>And it allows operators to measure proactively</a:t>
            </a:r>
          </a:p>
          <a:p>
            <a:r>
              <a:rPr lang="en-US" dirty="0">
                <a:cs typeface="Calibri"/>
              </a:rPr>
              <a:t>But the problems are that it cannot measure RTT</a:t>
            </a:r>
          </a:p>
          <a:p>
            <a:r>
              <a:rPr lang="en-US" dirty="0">
                <a:cs typeface="Calibri"/>
              </a:rPr>
              <a:t>It does not know what the optimal site would be; so in this case it is unclear which of the four locations would be best for this client</a:t>
            </a:r>
          </a:p>
          <a:p>
            <a:r>
              <a:rPr lang="en-US" dirty="0">
                <a:cs typeface="Calibri"/>
              </a:rPr>
              <a:t>And finally, catchment can be deceiving if you think back about the long path through New York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AB412-ABCD-9671-366C-9D05BDE38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7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7D43-D443-FD36-8439-89458E866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4CEEB-B5BE-C5DE-E929-A8C4F69A2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C84BA-46E6-AC72-D85B-517AD6B5A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 answer these concerns we built an improved </a:t>
            </a:r>
            <a:r>
              <a:rPr lang="en-US" dirty="0" err="1">
                <a:cs typeface="Calibri"/>
              </a:rPr>
              <a:t>Verfploeter</a:t>
            </a:r>
            <a:r>
              <a:rPr lang="en-US" dirty="0">
                <a:cs typeface="Calibri"/>
              </a:rPr>
              <a:t> that also allows for measuring the anycast RTT</a:t>
            </a:r>
          </a:p>
          <a:p>
            <a:r>
              <a:rPr lang="en-US" dirty="0">
                <a:cs typeface="Calibri"/>
              </a:rPr>
              <a:t>And perform unicast probing to infer the optimal site</a:t>
            </a:r>
          </a:p>
          <a:p>
            <a:r>
              <a:rPr lang="en-US" dirty="0">
                <a:cs typeface="Calibri"/>
              </a:rPr>
              <a:t>There is many types of measurements possible, which I will not go over due to time</a:t>
            </a:r>
          </a:p>
          <a:p>
            <a:r>
              <a:rPr lang="en-US" dirty="0">
                <a:cs typeface="Calibri"/>
              </a:rPr>
              <a:t>It has a low resource usage</a:t>
            </a:r>
          </a:p>
          <a:p>
            <a:r>
              <a:rPr lang="en-US" dirty="0">
                <a:cs typeface="Calibri"/>
              </a:rPr>
              <a:t>And it has a very small image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D21EA-3F13-F8D7-268D-E32FECA66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9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6BED-F333-5263-7877-B10924A3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74EB8-2F8C-0CA1-B1F6-A84430B22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0747E-4045-CA93-91C9-DE50AF22A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 the first features is measuring anycast RTT</a:t>
            </a:r>
          </a:p>
          <a:p>
            <a:r>
              <a:rPr lang="en-US" dirty="0">
                <a:cs typeface="Calibri"/>
              </a:rPr>
              <a:t>Where you first send a discovery probe to see in which catchment the client resides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A81C0-3F9A-FEAC-0245-1B1911FA8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78686-3635-BB66-A5D8-5BA8A182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56097-DB13-24A8-C48D-34911B80B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3218D-8E9F-CEC4-72D6-26676A7F4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Then you send a second ping from the catcher, and you can measure the RTT just like regular unicast 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9FF93-709E-94E7-B367-712E2DDF1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95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C8A7-D673-4444-D1F6-5A5976BCB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829FD-BF77-EF60-5125-2F88A5BEE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E0900-6319-A5C1-B5C2-77ABD139A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A02B0-F6B0-6B0C-489A-52B661A7F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D6268-59C0-D176-96E7-D34F259AA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E97F9-E9EC-FE29-44A7-3348F56CD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1FAB2-F5EB-5A76-51E3-033015F02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second main feature is measuring optimal routing</a:t>
            </a:r>
          </a:p>
          <a:p>
            <a:r>
              <a:rPr lang="en-US" dirty="0">
                <a:cs typeface="Calibri"/>
              </a:rPr>
              <a:t>This is achieved by probing the client from all anycast sites using their unicast IPs</a:t>
            </a:r>
          </a:p>
          <a:p>
            <a:r>
              <a:rPr lang="en-US" dirty="0">
                <a:cs typeface="Calibri"/>
              </a:rPr>
              <a:t>This gives the RTT that the client has to each individual anycast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3134F-0A0C-B22F-2E1C-CC3124BC1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5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40BC4-1407-7FB2-1B31-5D8820AC3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4BDE1-0366-5A43-C86B-0BFDA436A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1BA69-5AB6-BEE5-3C3F-11088ABCA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Knowing these RTTs allows you to know what the best anycast site would be</a:t>
            </a:r>
          </a:p>
          <a:p>
            <a:r>
              <a:rPr lang="en-US" dirty="0">
                <a:cs typeface="Calibri"/>
              </a:rPr>
              <a:t>And also quantifying the possible improvement that can be gained by directing the client towards the nearest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EF49-AFF6-3925-E882-1D22EA78B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0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BC3F-299E-63A8-9479-A60553A3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62FC7-8A55-F88B-5369-676A21CCD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5E618-D1CA-C4CE-C331-258048BBA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Knowing these RTTs allows you to know what the best anycast site would be</a:t>
            </a:r>
          </a:p>
          <a:p>
            <a:r>
              <a:rPr lang="en-US" dirty="0">
                <a:cs typeface="Calibri"/>
              </a:rPr>
              <a:t>And also quantifying the possible improvement that can be gained by directing the client towards the nearest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6FDA9-2714-2EB3-6F0D-B16B7775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76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AB27D-0539-308E-06AE-0737F4E1E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0AC04-B769-9B09-80AF-A90983DBB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41FBD-8AC8-479A-9906-0D7A92861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1D113-02EE-0321-19A9-E1171BD47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6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1E0AB-735D-5A66-1407-F59F2866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CEBC5-50CA-4246-269C-D527705D0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6BAAA-A7DE-859C-1582-AA6172701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FB0E7-BB56-75FF-0F56-63D7EF6D0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24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EBFC5-1F9B-12E5-16F4-FBE29DAC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3AA88-B58F-DB7B-7C74-1450D0554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DE265-C1D1-D28E-3E58-E16145571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FD629-FB29-923A-3AD4-FC3276FB3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82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0D9B9-7350-24BC-44FA-6C27B27F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6E60A-A648-5DD4-A6B7-BA3A71016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E37AF-5596-B265-B797-8E5C3BFAF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BAD9D-5934-E03F-63ED-30065E9BD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6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39EE6-FB22-8742-234B-3A76F2EC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5C7E1-4C23-AB19-DFF8-3C4EEA94C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ECF28-E2D4-C4BF-B867-83B031826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B22EB-5E51-4D50-378F-74323C800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0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92F7-CCB8-2760-9982-2C9FC97B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E351D-6ADB-F942-1D2C-4FC7C8874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7695D-6D6C-E8B9-061C-165A87560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88D00-A663-C2C7-8FED-56F8E0A55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7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438B-A9FB-1138-87F3-4F4FEBC0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43936-3532-9CC4-BA76-47DEFD026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29FF7-E51B-17CE-2970-FC6DE879E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5C9F1-B500-F9A4-3AD4-9A1145A9D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58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B089F-2D13-A64A-F87D-A7668DF01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078FC-EE3F-A294-FAA4-CF43F4251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150E0-0A44-0F77-FC48-CB0768E6F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3981-858A-EB51-FAC2-2FA5E0F03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4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E792-2E7B-CBBE-B3D1-6689A377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F289C-9494-7ECA-3012-95249FC2F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9C819-5B76-A232-158F-6982BB365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1A5AB-392C-8356-1990-9246CA60A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06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78A05-C763-F0D4-990F-18AD06F6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3FCEF-7DE8-2130-A61E-7E342A289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F78F1-00F0-9A7B-2056-35545DA86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113D3-6394-A7DB-2CC0-808FCAD44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91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B1F3C-6D30-D5DF-DED6-5BBD25733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D74AF-04C2-D31C-7295-09E92EF41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D1729-4631-7A44-838E-C0EC05878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4A969-82A5-56B0-C94E-A9C07A5A7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34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BF60-89FA-5802-5BDD-B04375B0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50997-09EB-93C0-9A4A-F13AB7226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F2561-3AC4-A9E5-DF09-6E3813069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658B5-7E70-E8D2-1EFA-BADD37879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5B71-51D4-9454-8D76-2CC4F3BB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50C29-E96D-5B04-5A85-31B753D83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55519-6B38-6850-2FE0-74EC57BB4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22A8E-2C25-630F-9D61-48941EC48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3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6B03-3436-CEA0-401C-AEBCA5AD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DF48D-865F-9310-6439-221ADE43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81606-141F-AB06-A77D-69D7F71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C21FE-0425-F04C-5A63-2847D2E7B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66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A08B-8145-B7D4-CE42-092BFA893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6D2B1-AF79-2261-629D-242D48E23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EA036-E47D-A315-B165-75CB50F3C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EB792-BDBB-7440-3659-35F526054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795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E2E9-47A4-49BB-C8CC-FF9C0617B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CFA3B-A6A4-6842-67BA-2E6CC028E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E2865-D548-F4E0-C47A-E42B01B2D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2EE4F-9D53-75AD-6E5F-87E126B8A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97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457B6-5C19-AB3C-C212-D570B92A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88D53-C769-2465-2AB4-E4CE5E9A2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732F8-1D6B-C765-0564-A0ED8E3C8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F4CDD-A6DC-45E0-3A07-E5E1D160B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C4C8-94BB-42E0-A51E-783B52B01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63C3E-3445-32A2-86B7-C47F2B748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E3D7C-C45A-4C35-5AE9-D7105EB37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AF3-68BB-1239-C959-7335C008A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58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44F6-6E0A-2B4F-645F-2158DD81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C4DBB-5181-738F-6C56-FBF7E34EB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58A6A-0E0F-485B-292A-F6FD12052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tooling supports ping, TCP, and UDP probing and both IPv4 and Ipv6</a:t>
            </a:r>
          </a:p>
          <a:p>
            <a:r>
              <a:rPr lang="en-US" dirty="0">
                <a:cs typeface="Calibri"/>
              </a:rPr>
              <a:t>We also implement a divide-and-conquer style measurement to do quick catchment measurements</a:t>
            </a:r>
          </a:p>
          <a:p>
            <a:r>
              <a:rPr lang="en-US" dirty="0">
                <a:cs typeface="Calibri"/>
              </a:rPr>
              <a:t>We allow for measuring multiple prefixes </a:t>
            </a:r>
            <a:r>
              <a:rPr lang="en-US" dirty="0" err="1">
                <a:cs typeface="Calibri"/>
              </a:rPr>
              <a:t>simultaenously</a:t>
            </a:r>
            <a:r>
              <a:rPr lang="en-US" dirty="0">
                <a:cs typeface="Calibri"/>
              </a:rPr>
              <a:t>, such that you can do a side-by-side comparison.</a:t>
            </a:r>
          </a:p>
          <a:p>
            <a:r>
              <a:rPr lang="en-US" dirty="0">
                <a:cs typeface="Calibri"/>
              </a:rPr>
              <a:t>For example you can duplicate an announcement, and then withdraw a site or add a site in the duplicate. And then compare what effects the change has on the catchments but also on the overall RTT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AD03-3370-B6D3-8FAC-7ECEACCBB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48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FFBC0-4175-839B-3AEA-8FA072B56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DBA98-B8ED-3CC4-F036-D679B15EE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139BB-169A-154C-BA1F-2F6A9E929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Knowing these RTTs allows you to know what the best anycast site would be</a:t>
            </a:r>
          </a:p>
          <a:p>
            <a:r>
              <a:rPr lang="en-US" dirty="0">
                <a:cs typeface="Calibri"/>
              </a:rPr>
              <a:t>And also quantifying the possible improvement that can be gained by directing the client towards the nearest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695DD-2B26-991B-CCAF-1AC5E383E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700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4072-43C3-A542-7340-8C4C1587E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B031B-1AA5-5728-794B-716BD1B28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99FE4-F787-B20A-DF73-785332793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Knowing these RTTs allows you to know what the best anycast site would be</a:t>
            </a:r>
          </a:p>
          <a:p>
            <a:r>
              <a:rPr lang="en-US" dirty="0">
                <a:cs typeface="Calibri"/>
              </a:rPr>
              <a:t>And also quantifying the possible improvement that can be gained by directing the client towards the nearest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BFDA0-6D93-474B-AB55-386F24E53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9169-93DE-A4FE-2DF2-B3504F48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E5A66-7F2B-171E-4A02-481E7B2DE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022DC-86F5-BB8A-B690-8234413AF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A9721-3354-CC94-BDCB-8873B7E1E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2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0EACB-05A2-F2D8-D91D-4A9F44B3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AC8F8-ECC4-679B-144D-B6CE37B70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064BD-1CE6-2604-74B5-442E0C0B5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7AD3C-4656-E949-1217-437D055CD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9C9F4-3AEB-D7B1-A801-951E14A71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B1DAF-9D63-0C6C-C5DE-5A81949D7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31838D-000A-8602-7A29-D5100DC37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EFE85-66FA-52B6-AC02-0F051EEA4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8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E58C2-F39D-30C5-E8B7-6C533EDE2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3C5201-E266-D0FA-5413-4D2A27A4E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6B9FE-4004-A725-9E4A-11B200C06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EFCF1-5787-6866-614E-1F2AFE5C7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5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1B05-A6B6-8659-3830-751780072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AF3F9-B051-F926-9DE1-25368114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F1680-FBCA-B9BE-5F93-57BF6CF80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Anycast is the practice of making an IP address available in multiple locations</a:t>
            </a:r>
            <a:br>
              <a:rPr lang="en-US" dirty="0">
                <a:ea typeface="Calibri" panose="020F0502020204030204"/>
                <a:cs typeface="Calibri" panose="020F0502020204030204"/>
              </a:rPr>
            </a:br>
            <a:r>
              <a:rPr lang="en-US" dirty="0">
                <a:ea typeface="Calibri" panose="020F0502020204030204"/>
                <a:cs typeface="Calibri" panose="020F0502020204030204"/>
              </a:rPr>
              <a:t>This is achieved by announcing a single IP prefix at each location using BGP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The main motivation is that it allows for load-distribution, improved resiliency, and it reduces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453D8-0EB0-5755-0C5E-0C738ED45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441A1-1765-4131-B6C3-26D3939F774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0412-043D-A7E9-1DF4-BD278FE25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16913-FA27-7A33-6013-BC7AC99E0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8E49-585B-5371-2028-32794767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1CDA-603C-44EE-D28D-3313D35C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52CCE-42D6-56C0-1B7E-801B3A90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F57F-7B7A-AFE7-9D1F-0E41FA75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D5DC5-F4B2-D21D-8611-F4147FFB2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A7B-5B36-8139-CF5D-FDC5B1F1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55F02-D628-6F5E-71A4-E94E6A08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51E67-2AFC-63DF-9D2B-215E1AF8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43806-4B2C-5816-70CA-FE9830BD5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2065-8B25-6289-EFE3-ADC40C68F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64014-D922-2222-B730-53114DE8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73007-1FDD-1A57-E09A-6D531C67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01511-98F1-85C0-22D6-C188754D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8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07F5-75AD-468B-6054-80508FBE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CEB5-97E3-01A1-2F74-7FEECA504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BB738-6024-01B2-1B34-459DFAFA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EB83-F453-865F-CA99-39CEFB8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8ACC1-3AEA-011C-0286-4AAA0513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4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284A-281D-4CAC-1CE0-1D90DA46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FD335-1138-17F2-9DB7-3CEB4FD55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C944F-9B98-E21D-F3F6-5CB92AC8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46637-95D8-C52B-BF9D-C1B5B3A9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E30D-C90E-F26A-F431-4F106901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4EDC-A099-0FD2-7908-B6218239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CAC81-F857-7D8E-F153-A810AD45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4E4F4-309A-95BC-ED60-51DA9654C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0E02B-0050-3E00-7B0E-EC1923CC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A3C50-F230-4579-1952-484D36EF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80728-22C3-6361-2414-C674D31D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6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EC17-FAE4-0682-13FB-38AACD15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D5638-C202-3822-B3E9-D4AFF6BB7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F8DF3-C56F-2F18-5D29-CE21CE72D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FCB8B-A992-8D19-6573-C36948740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357FE-65A4-0969-80DA-5BE6C62A5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F4982-4620-3260-5727-1D458A1A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68C24-2797-1624-778E-A1123716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C03D46-81CB-0EB1-2C6B-0F03032F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7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2C83-8551-6711-0F6D-BF88D834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EC837F-4DA5-69FA-BB99-7CF26E32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BCE35-AD97-E2FB-5D1D-EA8C20D2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C8E67-815D-992A-42E6-0C3ACE6C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47F9E-278A-7E3D-47FA-1F02A177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07666-3B5B-1523-C177-5DB69EDD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BADB5-35EA-FC8F-3592-7057115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B7F3-0543-9EA5-2DF5-826601DD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039B0-EFD2-080D-2B2C-2136221F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2FB55-C510-C3EF-1357-992FDF55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FC9A2-7909-D819-4DE4-AE9EB966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9BA21-DE54-2A6B-EE71-59B2233C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792F2-7EB3-69EC-E3D4-6E96D4FE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5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F18B-7DF5-66CF-0719-F4224C25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D7F38-9FC0-288C-290B-BBEB9B1A7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B8138-041E-BADF-510A-2A4160234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CB8A4-2868-E715-1D71-B30E5075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6A283-8330-7BBF-1B68-AF219F74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F08D4-FE3A-DADB-C640-A4EF761F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B38D9-EC71-DA32-8343-1D6F63D6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FE760-F485-5C18-6CC7-D04BDBCF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30619-18CD-3420-CC47-382CA9167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37033-C5F4-4443-B9E5-ACAA68080E89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B1932-91CE-756D-7152-1FD6EDE19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14452-27D8-A9FE-F64A-35AAE58B0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9443A2-7E4D-B345-85A3-0CACCEF0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5_A412678C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18/10/relationships/comments" Target="../comments/modernComment_1BA_467352F4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7_FDE7FE4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C_6512092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1_3FC1A61F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8_4E2E3A9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A_8443F9DF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remi.Hendriks@utwente.n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6_FB0412B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9_3DB16F9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oot-server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2D86-ADFD-5E4F-5AE5-CBF395E28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Measuring Anycast Routing: </a:t>
            </a:r>
            <a:r>
              <a:rPr lang="en-US" sz="4400" i="1" dirty="0"/>
              <a:t>Catchment, RTT, and Optimal routing</a:t>
            </a:r>
            <a:br>
              <a:rPr lang="en-US" sz="4400" i="1" dirty="0"/>
            </a:br>
            <a:r>
              <a:rPr lang="en-US" sz="4400" i="1" dirty="0"/>
              <a:t>of your DNS deployment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E6DDD-6023-2AA5-BB0B-FF1030CA2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20603050405020304" pitchFamily="18" charset="0"/>
                <a:cs typeface="Arial" panose="02020603050405020304" pitchFamily="18" charset="0"/>
              </a:rPr>
              <a:t>OARC-46, EDINBURGH, MAY’26</a:t>
            </a:r>
          </a:p>
          <a:p>
            <a:r>
              <a:rPr lang="en-US" dirty="0">
                <a:latin typeface="Arial" panose="02020603050405020304" pitchFamily="18" charset="0"/>
                <a:cs typeface="Arial" panose="02020603050405020304" pitchFamily="18" charset="0"/>
              </a:rPr>
              <a:t>Remi Hendriks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B640D-5984-7FD3-D836-DC1E8BC2C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6" t="32680" r="3918" b="32938"/>
          <a:stretch/>
        </p:blipFill>
        <p:spPr>
          <a:xfrm>
            <a:off x="4635054" y="5558346"/>
            <a:ext cx="2921892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1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94D46-1011-826C-2017-2D4C8ADA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33D1-2970-8583-19A6-59F32E23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75F974-5DD7-F21F-4377-F84AFAF7A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63% of these run anycast DNS services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DNS anycast deployments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All root letters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Auth NS (</a:t>
            </a:r>
            <a:r>
              <a:rPr lang="en-US" i="1" dirty="0">
                <a:latin typeface="Arial"/>
                <a:cs typeface="Arial"/>
              </a:rPr>
              <a:t>e.g., </a:t>
            </a:r>
            <a:r>
              <a:rPr lang="en-US" dirty="0">
                <a:latin typeface="Arial"/>
                <a:cs typeface="Arial"/>
              </a:rPr>
              <a:t>ccTLDs)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Second-level 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1C27C-A985-6BFB-55FC-390DA480B6D2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97F89-3A08-7E6C-8332-049FBCEC4894}"/>
              </a:ext>
            </a:extLst>
          </p:cNvPr>
          <p:cNvSpPr txBox="1"/>
          <p:nvPr/>
        </p:nvSpPr>
        <p:spPr>
          <a:xfrm>
            <a:off x="5620743" y="6309360"/>
            <a:ext cx="649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Source: https://</a:t>
            </a:r>
            <a:r>
              <a:rPr lang="en-US" sz="1200" i="1" dirty="0" err="1"/>
              <a:t>manycast.net</a:t>
            </a:r>
            <a:r>
              <a:rPr lang="en-US" sz="1200" i="1" dirty="0"/>
              <a:t>/?q=</a:t>
            </a:r>
            <a:r>
              <a:rPr lang="en-US" sz="1200" i="1" dirty="0" err="1"/>
              <a:t>google.com</a:t>
            </a:r>
            <a:r>
              <a:rPr lang="en-US" sz="1200" i="1" dirty="0"/>
              <a:t> </a:t>
            </a:r>
          </a:p>
          <a:p>
            <a:pPr algn="ctr"/>
            <a:r>
              <a:rPr lang="en-US" sz="1200" i="1" dirty="0"/>
              <a:t>“Example: NS anycast deployments for </a:t>
            </a:r>
            <a:r>
              <a:rPr lang="en-US" sz="1200" i="1" dirty="0" err="1"/>
              <a:t>google.com</a:t>
            </a:r>
            <a:r>
              <a:rPr lang="en-US" sz="1200" i="1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8F31A-E31C-6C19-11A4-0BF396D8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790" y="3140091"/>
            <a:ext cx="6324976" cy="31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70DD4-4191-0366-C647-4E3D5B5C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62F9-B3DD-2A63-4546-A1088C8C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B0D81-6144-D304-2A9D-D48066A21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63% of these run anycast DNS services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DNS anycast deployments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All root letters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Auth NS (</a:t>
            </a:r>
            <a:r>
              <a:rPr lang="en-US" i="1" dirty="0">
                <a:latin typeface="Arial"/>
                <a:cs typeface="Arial"/>
              </a:rPr>
              <a:t>e.g., </a:t>
            </a:r>
            <a:r>
              <a:rPr lang="en-US" dirty="0">
                <a:latin typeface="Arial"/>
                <a:cs typeface="Arial"/>
              </a:rPr>
              <a:t>ccTLDs)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Second-level NS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Resolvers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2FBD5-BCFD-418B-9D24-6180D174F4AD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2B6B6-1B4F-F86A-E282-56378AE9BF27}"/>
              </a:ext>
            </a:extLst>
          </p:cNvPr>
          <p:cNvSpPr txBox="1"/>
          <p:nvPr/>
        </p:nvSpPr>
        <p:spPr>
          <a:xfrm>
            <a:off x="5620743" y="6309360"/>
            <a:ext cx="649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Source: https://</a:t>
            </a:r>
            <a:r>
              <a:rPr lang="en-US" sz="1200" i="1" dirty="0" err="1"/>
              <a:t>manycast.net</a:t>
            </a:r>
            <a:r>
              <a:rPr lang="en-US" sz="1200" i="1" dirty="0"/>
              <a:t>/?q=86.54.11.1 </a:t>
            </a:r>
          </a:p>
          <a:p>
            <a:pPr algn="ctr"/>
            <a:r>
              <a:rPr lang="en-US" sz="1200" i="1" dirty="0"/>
              <a:t>“Example: DNS4EU public DNS resolver locations”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E8BA2-DBC3-2DE6-278B-E21F9EB6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243" y="3052814"/>
            <a:ext cx="4949951" cy="32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2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3AA6-F3B1-9F6F-21A0-A1401341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F1FC-B0A9-15F6-FB72-43AA808C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Problem Statement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80E09C-FA56-A877-CFCC-8CD1A2156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relies on BGP to route clients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But.. BGP routes based on shortest path -&gt; not performance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Transits may perform cold-potato routing toward distant </a:t>
            </a:r>
            <a:r>
              <a:rPr lang="en-US" dirty="0" err="1">
                <a:latin typeface="Arial"/>
                <a:cs typeface="Arial"/>
              </a:rPr>
              <a:t>PoPs</a:t>
            </a:r>
            <a:endParaRPr lang="en-US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Remote-peering at IXPs can route client sub-optimally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06937-424B-BB95-F4A1-7D7AA7DB0063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03/19</a:t>
            </a:r>
          </a:p>
        </p:txBody>
      </p:sp>
    </p:spTree>
    <p:extLst>
      <p:ext uri="{BB962C8B-B14F-4D97-AF65-F5344CB8AC3E}">
        <p14:creationId xmlns:p14="http://schemas.microsoft.com/office/powerpoint/2010/main" val="254294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ABBD-6471-C9BB-DEEF-F37D4CD2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E71F-063F-3E2A-26A6-A8C8EFCC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Problem Statement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1D49F2-22EE-E0E6-D8E3-773A66D7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relies on BGP to route clients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But.. BGP routes based on shortest path -&gt; not performance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Case A) Client routes to a distant </a:t>
            </a:r>
            <a:r>
              <a:rPr lang="en-US" dirty="0" err="1">
                <a:latin typeface="Arial"/>
                <a:cs typeface="Arial"/>
              </a:rPr>
              <a:t>PoP</a:t>
            </a:r>
            <a:endParaRPr lang="en-US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727C3-B013-9EA9-6083-122AF8EB50D3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03/19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CCCF2-1218-3C88-D8DB-23C864D24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489" y="3664173"/>
            <a:ext cx="8973203" cy="2912966"/>
          </a:xfrm>
          <a:prstGeom prst="rect">
            <a:avLst/>
          </a:prstGeom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A4E20240-7A6C-7430-41C4-EC8EFAD182AD}"/>
              </a:ext>
            </a:extLst>
          </p:cNvPr>
          <p:cNvSpPr/>
          <p:nvPr/>
        </p:nvSpPr>
        <p:spPr>
          <a:xfrm>
            <a:off x="6733181" y="5080487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DF415B-18FB-10F1-4E52-34258B480A69}"/>
              </a:ext>
            </a:extLst>
          </p:cNvPr>
          <p:cNvCxnSpPr>
            <a:cxnSpLocks/>
          </p:cNvCxnSpPr>
          <p:nvPr/>
        </p:nvCxnSpPr>
        <p:spPr>
          <a:xfrm flipH="1">
            <a:off x="3286897" y="5179242"/>
            <a:ext cx="3446284" cy="8581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46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A2FC2-AEAD-D5FA-3E8A-B5E4DB3DA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5810-7438-0F00-90B2-5288E5196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Problem Statement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11724E-9B7D-5A12-A1C3-D537830C1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relies on BGP to route clients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But.. BGP routes based on shortest path -&gt; not performance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Case B) Client routes to a nearby </a:t>
            </a:r>
            <a:r>
              <a:rPr lang="en-US" dirty="0" err="1">
                <a:latin typeface="Arial"/>
                <a:cs typeface="Arial"/>
              </a:rPr>
              <a:t>PoP</a:t>
            </a:r>
            <a:r>
              <a:rPr lang="en-US" dirty="0">
                <a:latin typeface="Arial"/>
                <a:cs typeface="Arial"/>
              </a:rPr>
              <a:t>, with a long/slow path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E.g., </a:t>
            </a:r>
            <a:r>
              <a:rPr lang="en-US" dirty="0">
                <a:latin typeface="Arial"/>
                <a:cs typeface="Arial"/>
              </a:rPr>
              <a:t>boomerang routing</a:t>
            </a:r>
          </a:p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71149-82D9-02C3-C1F8-ABDB925B1E56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03/19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F681C-CDB1-5A88-999F-C673FEEF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1" y="3674409"/>
            <a:ext cx="8941672" cy="2902730"/>
          </a:xfrm>
          <a:prstGeom prst="rect">
            <a:avLst/>
          </a:prstGeom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813F0220-4D74-6866-25DD-1DBD95C2425F}"/>
              </a:ext>
            </a:extLst>
          </p:cNvPr>
          <p:cNvSpPr/>
          <p:nvPr/>
        </p:nvSpPr>
        <p:spPr>
          <a:xfrm>
            <a:off x="6733181" y="5080487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5E3ED3-BA6F-CDD9-3660-0CFDA94761C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435178" y="5171927"/>
            <a:ext cx="3298003" cy="256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FE6A57-900D-8736-596C-2B3055B6FE21}"/>
              </a:ext>
            </a:extLst>
          </p:cNvPr>
          <p:cNvCxnSpPr>
            <a:cxnSpLocks/>
          </p:cNvCxnSpPr>
          <p:nvPr/>
        </p:nvCxnSpPr>
        <p:spPr>
          <a:xfrm flipV="1">
            <a:off x="3435178" y="5263367"/>
            <a:ext cx="3575222" cy="255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81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E12CE-90F4-1C08-7213-A21F4005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C8C1-F513-791B-C27A-A12FFBDD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Motivation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9F86E1-A502-DBD3-6579-DD5AC5C3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routing can be sub-optimal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Clients reaching distant </a:t>
            </a:r>
            <a:r>
              <a:rPr lang="en-US" dirty="0" err="1">
                <a:latin typeface="Arial"/>
                <a:cs typeface="Arial"/>
              </a:rPr>
              <a:t>PoPs</a:t>
            </a:r>
            <a:endParaRPr lang="en-US" dirty="0">
              <a:latin typeface="Arial"/>
              <a:cs typeface="Arial"/>
            </a:endParaRPr>
          </a:p>
          <a:p>
            <a:pPr lvl="2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High latencies, long paths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Poor load distribution amongst </a:t>
            </a:r>
            <a:r>
              <a:rPr lang="en-US" dirty="0" err="1">
                <a:latin typeface="Arial"/>
                <a:cs typeface="Arial"/>
              </a:rPr>
              <a:t>PoPs</a:t>
            </a:r>
            <a:endParaRPr lang="en-US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Performance metrics help with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Infrastructure (expansion) planning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Making traffic engineering decisions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But how to get these metrics?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64B00-0A8C-D2E1-BA96-6381061F6084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04/19</a:t>
            </a:r>
          </a:p>
        </p:txBody>
      </p:sp>
    </p:spTree>
    <p:extLst>
      <p:ext uri="{BB962C8B-B14F-4D97-AF65-F5344CB8AC3E}">
        <p14:creationId xmlns:p14="http://schemas.microsoft.com/office/powerpoint/2010/main" val="235668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F1B2-B87E-83E7-905F-B40DD1675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05D4-BE93-33A0-4361-DD60E1BA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Monitoring DNS routing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8731C1-2D89-B4CF-7244-76870197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Option 1) Passive DNS traffic analysis</a:t>
            </a:r>
          </a:p>
          <a:p>
            <a:pPr marL="0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r>
              <a:rPr lang="en-US" b="1" dirty="0">
                <a:latin typeface="Arial"/>
                <a:cs typeface="Arial"/>
              </a:rPr>
              <a:t>Pros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Data already available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No burden of active measurements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High coverage (all existing clients)</a:t>
            </a:r>
          </a:p>
          <a:p>
            <a:pPr marL="457200" lvl="1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r>
              <a:rPr lang="en-US" b="1" dirty="0">
                <a:latin typeface="Arial"/>
                <a:cs typeface="Arial"/>
              </a:rPr>
              <a:t>Cons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Cannot prevent issues pro-actively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RTT unknown</a:t>
            </a:r>
          </a:p>
          <a:p>
            <a:pPr lvl="2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*Can be inferred from DNS over TCP traffic (requires random truncation)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Not available when strategizing new </a:t>
            </a:r>
            <a:r>
              <a:rPr lang="en-US" dirty="0" err="1">
                <a:latin typeface="Arial"/>
                <a:cs typeface="Arial"/>
              </a:rPr>
              <a:t>PoP</a:t>
            </a:r>
            <a:r>
              <a:rPr lang="en-US" dirty="0">
                <a:latin typeface="Arial"/>
                <a:cs typeface="Arial"/>
              </a:rPr>
              <a:t> placements</a:t>
            </a:r>
          </a:p>
          <a:p>
            <a:pPr lvl="1"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97AE0-C364-48DD-86DB-427D3EDA858B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05/19</a:t>
            </a:r>
          </a:p>
        </p:txBody>
      </p:sp>
    </p:spTree>
    <p:extLst>
      <p:ext uri="{BB962C8B-B14F-4D97-AF65-F5344CB8AC3E}">
        <p14:creationId xmlns:p14="http://schemas.microsoft.com/office/powerpoint/2010/main" val="266230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56A1D-1E07-D745-4679-72C9D67D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9433-09F1-95C1-8540-107DC783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Monitoring DNS routing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8EAB62-223A-F0B1-12C9-ED11812F2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Option 2) Probing platforms</a:t>
            </a:r>
          </a:p>
          <a:p>
            <a:pPr marL="0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r>
              <a:rPr lang="en-US" b="1" dirty="0">
                <a:latin typeface="Arial"/>
                <a:cs typeface="Arial"/>
              </a:rPr>
              <a:t>Pros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Can measure on-demand</a:t>
            </a:r>
          </a:p>
          <a:p>
            <a:pPr lvl="2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E.g., </a:t>
            </a:r>
            <a:r>
              <a:rPr lang="en-US" dirty="0">
                <a:latin typeface="Arial"/>
                <a:cs typeface="Arial"/>
              </a:rPr>
              <a:t>to measure effects of traffic changes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RTTs available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Does not require user traffic</a:t>
            </a:r>
          </a:p>
          <a:p>
            <a:pPr lvl="2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Experimental deployments/prefixes</a:t>
            </a:r>
          </a:p>
          <a:p>
            <a:pPr marL="457200" lvl="1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r>
              <a:rPr lang="en-US" b="1" dirty="0">
                <a:latin typeface="Arial"/>
                <a:cs typeface="Arial"/>
              </a:rPr>
              <a:t>Cons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Rate-limiting restrictions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Often credit costs involved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Limited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FBFEC-D3C1-10FE-1F21-667DEE8D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508"/>
          <a:stretch/>
        </p:blipFill>
        <p:spPr>
          <a:xfrm>
            <a:off x="6629058" y="3476038"/>
            <a:ext cx="5332046" cy="2870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065CC-3A6B-104A-37E4-FFE6C4D6D48C}"/>
              </a:ext>
            </a:extLst>
          </p:cNvPr>
          <p:cNvSpPr txBox="1"/>
          <p:nvPr/>
        </p:nvSpPr>
        <p:spPr>
          <a:xfrm>
            <a:off x="6629058" y="6346908"/>
            <a:ext cx="533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RIPE Atlas probe 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55536-2EE3-5FE8-9FF9-AC7C79AFB561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05/19</a:t>
            </a:r>
          </a:p>
        </p:txBody>
      </p:sp>
    </p:spTree>
    <p:extLst>
      <p:ext uri="{BB962C8B-B14F-4D97-AF65-F5344CB8AC3E}">
        <p14:creationId xmlns:p14="http://schemas.microsoft.com/office/powerpoint/2010/main" val="1065923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D245-C728-0F44-886D-B80C274A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D68-73EB-B9C8-B48D-114B2CA0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Monitoring DNS routing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A706A2-1FFF-0488-3C56-0104A75B6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  <a:p>
            <a:pPr marL="0" indent="0">
              <a:buClr>
                <a:srgbClr val="EF53A5"/>
              </a:buClr>
              <a:buNone/>
            </a:pPr>
            <a:r>
              <a:rPr lang="en-US" dirty="0">
                <a:latin typeface="Arial"/>
                <a:cs typeface="Arial"/>
              </a:rPr>
              <a:t>Option 3) Probing responsive hosts with anycast source 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C4300-57F2-BBFC-B658-233D308B98F3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05/19</a:t>
            </a:r>
          </a:p>
        </p:txBody>
      </p:sp>
    </p:spTree>
    <p:extLst>
      <p:ext uri="{BB962C8B-B14F-4D97-AF65-F5344CB8AC3E}">
        <p14:creationId xmlns:p14="http://schemas.microsoft.com/office/powerpoint/2010/main" val="276917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1AB50-4F09-B52B-AF93-CD99C6A3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D948EB2-1915-32D1-D9B8-07D61DEF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3805" y="2409948"/>
            <a:ext cx="7118196" cy="4451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1EECA-69C6-9FC2-BBE2-D8F8E8E7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Previous work</a:t>
            </a:r>
            <a:br>
              <a:rPr lang="en-US" b="1" dirty="0"/>
            </a:br>
            <a:r>
              <a:rPr lang="en-US" b="1" dirty="0" err="1"/>
              <a:t>Verfploeter</a:t>
            </a:r>
            <a:endParaRPr lang="en-US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5CBD97-C224-9C9C-13D3-45D1039E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Verfploeter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maps anycast catchments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I.e., which anycast site ‘catches’ which traffic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How?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Ping host with anycast source IP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See where the ping reply comes back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228600" lvl="1" indent="0">
              <a:buClr>
                <a:srgbClr val="EF53A5"/>
              </a:buClr>
              <a:buNone/>
            </a:pP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228600" lvl="1" indent="0">
              <a:buClr>
                <a:srgbClr val="EF53A5"/>
              </a:buClr>
              <a:buNone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5A1B1-AEE9-6440-ED7E-35EB52F746E7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06/19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9347D-86C0-0A56-ECDD-C8914AD506A0}"/>
              </a:ext>
            </a:extLst>
          </p:cNvPr>
          <p:cNvSpPr txBox="1"/>
          <p:nvPr/>
        </p:nvSpPr>
        <p:spPr>
          <a:xfrm>
            <a:off x="1556018" y="6550223"/>
            <a:ext cx="427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[1] </a:t>
            </a:r>
            <a:r>
              <a:rPr lang="en-US" sz="1400" dirty="0"/>
              <a:t>https://</a:t>
            </a:r>
            <a:r>
              <a:rPr lang="en-US" sz="1400" dirty="0" err="1"/>
              <a:t>dl.acm.org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/10.1145/3131365.3131371</a:t>
            </a:r>
          </a:p>
        </p:txBody>
      </p:sp>
    </p:spTree>
    <p:extLst>
      <p:ext uri="{BB962C8B-B14F-4D97-AF65-F5344CB8AC3E}">
        <p14:creationId xmlns:p14="http://schemas.microsoft.com/office/powerpoint/2010/main" val="27526695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1FAB8-F3EB-598E-32AB-AF5D7482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F6F6-D510-80C9-AA81-C7BB1707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Motivation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38B906-F7B0-6F14-8665-B6197244A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Anycast: Making an IP address available in multiple Points of Presence (</a:t>
            </a:r>
            <a:r>
              <a:rPr lang="en-US" dirty="0" err="1">
                <a:latin typeface="Arial"/>
                <a:cs typeface="Arial"/>
              </a:rPr>
              <a:t>PoPs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How</a:t>
            </a:r>
            <a:r>
              <a:rPr lang="en-US" dirty="0">
                <a:latin typeface="Arial"/>
                <a:cs typeface="Arial"/>
              </a:rPr>
              <a:t>? - Announcing an IP prefix at multiple locations using BGP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89E5C-976A-24FD-93AF-77847B3E1305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01/19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E06C9-7C8C-D8A4-D443-40971F723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88" y="3540557"/>
            <a:ext cx="9094424" cy="2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28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CA966-3520-A17D-5EC9-E4354974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F89FEE6-6B80-3480-5741-100A4A248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7522" y="2415791"/>
            <a:ext cx="7114478" cy="4442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1FFB9-103E-0AA3-FBD9-CD1D565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Previous work</a:t>
            </a:r>
            <a:br>
              <a:rPr lang="en-US" b="1" dirty="0"/>
            </a:br>
            <a:r>
              <a:rPr lang="en-US" b="1" dirty="0" err="1"/>
              <a:t>Verfploeter</a:t>
            </a:r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CEBDD9-BC07-0945-544C-7BDBE0976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Verfploeter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maps anycast catchments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I.e., which anycast site ‘catches’ which traffic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How?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Ping host with anycast source IP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See where the ping reply comes back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228600" lvl="1" indent="0">
              <a:buClr>
                <a:srgbClr val="EF53A5"/>
              </a:buClr>
              <a:buNone/>
            </a:pP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4EEAB-6479-0C2B-0EC1-2F7A980E5DAF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06/19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50039-D38E-5BED-8085-6222F57E45E7}"/>
              </a:ext>
            </a:extLst>
          </p:cNvPr>
          <p:cNvSpPr txBox="1"/>
          <p:nvPr/>
        </p:nvSpPr>
        <p:spPr>
          <a:xfrm>
            <a:off x="1556018" y="6550223"/>
            <a:ext cx="427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[1] </a:t>
            </a:r>
            <a:r>
              <a:rPr lang="en-US" sz="1400" dirty="0"/>
              <a:t>https://</a:t>
            </a:r>
            <a:r>
              <a:rPr lang="en-US" sz="1400" dirty="0" err="1"/>
              <a:t>dl.acm.org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/10.1145/3131365.3131371</a:t>
            </a:r>
          </a:p>
        </p:txBody>
      </p:sp>
    </p:spTree>
    <p:extLst>
      <p:ext uri="{BB962C8B-B14F-4D97-AF65-F5344CB8AC3E}">
        <p14:creationId xmlns:p14="http://schemas.microsoft.com/office/powerpoint/2010/main" val="406732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FE593-F30B-D1C9-F360-D40837DBF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074D06-7404-42BD-60E1-4725DF48B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8015" y="2416098"/>
            <a:ext cx="7113986" cy="4441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5ADC0-4FA7-55DF-525A-334BCD09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Previous work</a:t>
            </a:r>
            <a:br>
              <a:rPr lang="en-US" b="1" dirty="0"/>
            </a:br>
            <a:r>
              <a:rPr lang="en-US" b="1" dirty="0" err="1"/>
              <a:t>Verfploeter</a:t>
            </a:r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BE155F-3863-8326-3215-0BB1DE767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Verfploeter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maps anycast catchments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I.e., which anycast site ‘catches’ which traffic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How?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Ping host with anycast source IP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See where the ping reply comes back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228600" lvl="1" indent="0">
              <a:buClr>
                <a:srgbClr val="EF53A5"/>
              </a:buClr>
              <a:buNone/>
            </a:pP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marL="228600" lvl="1" indent="0">
              <a:buClr>
                <a:srgbClr val="EF53A5"/>
              </a:buClr>
              <a:buNone/>
            </a:pP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 marL="228600" lvl="1" indent="0">
              <a:buClr>
                <a:srgbClr val="EF53A5"/>
              </a:buClr>
              <a:buNone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8091D-A5B4-3CB5-EA91-D6197E194CBE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06/19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3222F-46E5-A53D-3E9A-66F12415AA6B}"/>
              </a:ext>
            </a:extLst>
          </p:cNvPr>
          <p:cNvSpPr txBox="1"/>
          <p:nvPr/>
        </p:nvSpPr>
        <p:spPr>
          <a:xfrm>
            <a:off x="1556018" y="6550223"/>
            <a:ext cx="427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[1] </a:t>
            </a:r>
            <a:r>
              <a:rPr lang="en-US" sz="1400" dirty="0"/>
              <a:t>https://</a:t>
            </a:r>
            <a:r>
              <a:rPr lang="en-US" sz="1400" dirty="0" err="1"/>
              <a:t>dl.acm.org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/10.1145/3131365.3131371</a:t>
            </a:r>
          </a:p>
        </p:txBody>
      </p:sp>
    </p:spTree>
    <p:extLst>
      <p:ext uri="{BB962C8B-B14F-4D97-AF65-F5344CB8AC3E}">
        <p14:creationId xmlns:p14="http://schemas.microsoft.com/office/powerpoint/2010/main" val="378084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6F5E-709C-049D-EA43-6A57B1B9C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B028-D29B-8115-F8DF-B4D1A709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Previous work</a:t>
            </a:r>
            <a:br>
              <a:rPr lang="en-US" b="1" dirty="0"/>
            </a:br>
            <a:r>
              <a:rPr lang="en-US" b="1" dirty="0" err="1"/>
              <a:t>Verfploeter</a:t>
            </a:r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1C4730-7DE7-EEC0-D15A-1039E196A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EF53A5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Verfploeter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maps anycast catchments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I.e., which anycast site ‘catches’ which traffic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How?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Ping host with anycast source IP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See where the ping reply comes back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Advantages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Covers 4 million /24s with ICMP responsive hosts</a:t>
            </a:r>
          </a:p>
          <a:p>
            <a:pPr lvl="2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70k+ ASes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Can measure pro-actively / on-demand</a:t>
            </a:r>
          </a:p>
          <a:p>
            <a:pPr lvl="2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Experimental prefixes, traffic changes, …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Disadvantages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Cannot measure RTTs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Not always clear what is the ‘optimal’ site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Nearby catchment does not guarantee a good path</a:t>
            </a:r>
          </a:p>
          <a:p>
            <a:pPr lvl="2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Boomerang routing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9AFC286-8CBD-9B99-A20D-F164A985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1323" y="2537599"/>
            <a:ext cx="5642355" cy="3523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4A264-EB3C-2DD3-A873-C9D20003761F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06/19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3D2E0-EA25-1EE5-9378-14F0CC00B275}"/>
              </a:ext>
            </a:extLst>
          </p:cNvPr>
          <p:cNvSpPr txBox="1"/>
          <p:nvPr/>
        </p:nvSpPr>
        <p:spPr>
          <a:xfrm>
            <a:off x="1556018" y="6550223"/>
            <a:ext cx="427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[1] </a:t>
            </a:r>
            <a:r>
              <a:rPr lang="en-US" sz="1400" dirty="0"/>
              <a:t>https://</a:t>
            </a:r>
            <a:r>
              <a:rPr lang="en-US" sz="1400" dirty="0" err="1"/>
              <a:t>dl.acm.org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/10.1145/3131365.3131371</a:t>
            </a:r>
          </a:p>
        </p:txBody>
      </p:sp>
    </p:spTree>
    <p:extLst>
      <p:ext uri="{BB962C8B-B14F-4D97-AF65-F5344CB8AC3E}">
        <p14:creationId xmlns:p14="http://schemas.microsoft.com/office/powerpoint/2010/main" val="360794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C50FC-4E7B-2295-F537-C2A3FDFA5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F4BD-5C2F-6894-77DB-CD6783A4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Our open-source tooling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1CB263-AEAD-D488-BBC3-55ACC610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Builds on the anycast probing method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Designed as a ‘Swiss knife’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Large variety of supported measurements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Low resource usage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8 MB static binary or docker image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Supports TCP (SYNACK) and UDP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Increases coverage by 10%+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Measure catchments using multiple protocols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Supports IPv6</a:t>
            </a:r>
          </a:p>
          <a:p>
            <a:pPr lvl="1"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 descr="Victorinox Swiss Army – Swiss Champ Pocket Knife">
            <a:extLst>
              <a:ext uri="{FF2B5EF4-FFF2-40B4-BE49-F238E27FC236}">
                <a16:creationId xmlns:a16="http://schemas.microsoft.com/office/drawing/2014/main" id="{A34B0E9F-EB09-1B27-0383-35949F84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032" y="1421946"/>
            <a:ext cx="5837237" cy="51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cker Logo, symbol, meaning, history, PNG, brand">
            <a:extLst>
              <a:ext uri="{FF2B5EF4-FFF2-40B4-BE49-F238E27FC236}">
                <a16:creationId xmlns:a16="http://schemas.microsoft.com/office/drawing/2014/main" id="{BAF42D66-C1F8-7CE6-6A30-B25A9997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30" y="5508544"/>
            <a:ext cx="2399033" cy="13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e Rust programming language wants to expand its reach - SD Times">
            <a:extLst>
              <a:ext uri="{FF2B5EF4-FFF2-40B4-BE49-F238E27FC236}">
                <a16:creationId xmlns:a16="http://schemas.microsoft.com/office/drawing/2014/main" id="{C3D03ED5-0FA9-4CE3-A8B8-EAB5869C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23" y="3547875"/>
            <a:ext cx="1234437" cy="123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s of FreeBSD - JapaneseClass.jp">
            <a:extLst>
              <a:ext uri="{FF2B5EF4-FFF2-40B4-BE49-F238E27FC236}">
                <a16:creationId xmlns:a16="http://schemas.microsoft.com/office/drawing/2014/main" id="{2AC7E6E2-437B-6CFF-F530-6ACFD670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032" y="2413592"/>
            <a:ext cx="1169547" cy="11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Linux">
            <a:extLst>
              <a:ext uri="{FF2B5EF4-FFF2-40B4-BE49-F238E27FC236}">
                <a16:creationId xmlns:a16="http://schemas.microsoft.com/office/drawing/2014/main" id="{DBB3F98E-32D4-0F59-41AF-555F84DF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60" y="4909570"/>
            <a:ext cx="1583033" cy="17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0140B-E7AF-8F1B-B784-E23326063A36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07/19</a:t>
            </a:r>
          </a:p>
        </p:txBody>
      </p:sp>
    </p:spTree>
    <p:extLst>
      <p:ext uri="{BB962C8B-B14F-4D97-AF65-F5344CB8AC3E}">
        <p14:creationId xmlns:p14="http://schemas.microsoft.com/office/powerpoint/2010/main" val="11819629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543D2-7900-A9D9-373A-26D6521BE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2420-2A73-AFE6-5B29-ED32FD90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cases</a:t>
            </a:r>
            <a:br>
              <a:rPr lang="en-US" b="1" dirty="0"/>
            </a:br>
            <a:r>
              <a:rPr lang="en-US" b="1" i="1" dirty="0"/>
              <a:t>Anycast RTT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E10C32-9B48-3ED1-80D5-8FB004C0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b="1" dirty="0">
                <a:latin typeface="Arial"/>
                <a:cs typeface="Arial"/>
              </a:rPr>
              <a:t>Probe 1: assess catchment  (discovery probe)</a:t>
            </a:r>
          </a:p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Probe 2: probe from catcher (measurement probe)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RTT = receive time – transmit time</a:t>
            </a:r>
          </a:p>
          <a:p>
            <a:pPr lvl="1">
              <a:buClr>
                <a:srgbClr val="EF53A5"/>
              </a:buClr>
              <a:buFont typeface="Arial" panose="020B0604020202020204" pitchFamily="34" charset="0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AB55BB4-9BA8-9F7E-61F7-E9D7CA1D4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983" y="2601521"/>
            <a:ext cx="6817018" cy="4256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06196-7679-0545-6528-F0D2D852CEB4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8/19</a:t>
            </a:r>
          </a:p>
        </p:txBody>
      </p:sp>
    </p:spTree>
    <p:extLst>
      <p:ext uri="{BB962C8B-B14F-4D97-AF65-F5344CB8AC3E}">
        <p14:creationId xmlns:p14="http://schemas.microsoft.com/office/powerpoint/2010/main" val="3669530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A168-6B6D-8B04-E88D-8E8CC4E4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6659-E2F7-5754-94DB-29D9A8BC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cases</a:t>
            </a:r>
            <a:br>
              <a:rPr lang="en-US" b="1" dirty="0"/>
            </a:br>
            <a:r>
              <a:rPr lang="en-US" b="1" i="1" dirty="0"/>
              <a:t>Anycast RTT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2F8346-7F74-D2A5-660C-38ADC6F6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8940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Probe 1: assess catchment  (discovery probe)</a:t>
            </a:r>
          </a:p>
          <a:p>
            <a:pPr>
              <a:buClr>
                <a:srgbClr val="EF53A5"/>
              </a:buClr>
            </a:pPr>
            <a:r>
              <a:rPr lang="en-US" sz="1800" b="1" dirty="0">
                <a:latin typeface="Arial"/>
                <a:cs typeface="Arial"/>
              </a:rPr>
              <a:t>Probe 2: probe from catcher (measurement probe)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RTT = receive time – transmit time</a:t>
            </a: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0EC42B7-CE2F-DB9F-CC17-E89AFDF68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087" y="2584728"/>
            <a:ext cx="6843913" cy="4273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9B9C1-9675-E3F5-5D94-4ED8B52DE2F8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8/19</a:t>
            </a:r>
          </a:p>
        </p:txBody>
      </p:sp>
    </p:spTree>
    <p:extLst>
      <p:ext uri="{BB962C8B-B14F-4D97-AF65-F5344CB8AC3E}">
        <p14:creationId xmlns:p14="http://schemas.microsoft.com/office/powerpoint/2010/main" val="1712480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4E10E-1336-E6CA-FA8E-EB9EF24E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0A31-CC90-2E41-E579-C80030D9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Validating Anycast RTTs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2FCE71-C48A-1DED-D30B-E985AD8F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Data from SIDN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Tooling measures anycast RTTs (x-axis)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TCP handshake latencies (y-axis)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From DNS over TCP queries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Clr>
                <a:srgbClr val="EF53A5"/>
              </a:buClr>
              <a:buNone/>
            </a:pPr>
            <a:r>
              <a:rPr lang="en-US" sz="2000" dirty="0">
                <a:latin typeface="Arial"/>
                <a:cs typeface="Arial"/>
              </a:rPr>
              <a:t>Takeaways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Strong correlation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Measured RTTs are good indicators of performance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RTTs mostly protocol agnostic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Similar for both TCP and ICMP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B1AB1-285C-9F85-0B1A-0A56425D0714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9/19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D0B75-755F-19ED-0107-9CA8706F3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8263"/>
            <a:ext cx="5644438" cy="49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395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286C-D2C7-92F6-CCDD-8A5F408C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EAD2-50F2-5A45-9A3E-93028749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cases</a:t>
            </a:r>
            <a:br>
              <a:rPr lang="en-US" b="1" dirty="0"/>
            </a:br>
            <a:r>
              <a:rPr lang="en-US" b="1" i="1" dirty="0"/>
              <a:t>Inferring optimal Routing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87C250-8507-056A-FE5F-2959A71D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Probe target from all VPs using unicast IPs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Measures RTT with all possible sites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Site with lowest RTT -&gt; ‘optimal’ site</a:t>
            </a:r>
          </a:p>
          <a:p>
            <a:pPr marL="228600" lvl="1" indent="0">
              <a:buClr>
                <a:srgbClr val="EF53A5"/>
              </a:buClr>
              <a:buNone/>
            </a:pPr>
            <a:endParaRPr lang="en-US" sz="1600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DB205B-C763-AE4D-A8A2-AAC524735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278" y="2495834"/>
            <a:ext cx="6439876" cy="402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B1EB3-A669-C17A-4F6C-C72358B88E1F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10/19</a:t>
            </a:r>
          </a:p>
        </p:txBody>
      </p:sp>
    </p:spTree>
    <p:extLst>
      <p:ext uri="{BB962C8B-B14F-4D97-AF65-F5344CB8AC3E}">
        <p14:creationId xmlns:p14="http://schemas.microsoft.com/office/powerpoint/2010/main" val="1515965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C100-8C56-B371-E13E-DABDF0860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8E16-D33F-798F-AD97-538778D3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cases</a:t>
            </a:r>
            <a:br>
              <a:rPr lang="en-US" b="1" dirty="0"/>
            </a:br>
            <a:r>
              <a:rPr lang="en-US" b="1" i="1" dirty="0"/>
              <a:t>Inferring optimal Routing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94F2EC-FC74-96AE-E25C-7DB9D7F4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Probe target from all VPs using unicast IPs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Measures RTT with all possible sites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Site with lowest RTT -&gt; ‘optimal’ site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Allows for: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Identifying best site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Quantifying possible RTT improvement</a:t>
            </a: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8B7A0C-6089-13EA-035A-B09B4D126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278" y="2495834"/>
            <a:ext cx="6439876" cy="4020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DD290C-C340-A5A6-FAA0-B1AEE21E7509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10/19</a:t>
            </a:r>
          </a:p>
        </p:txBody>
      </p:sp>
    </p:spTree>
    <p:extLst>
      <p:ext uri="{BB962C8B-B14F-4D97-AF65-F5344CB8AC3E}">
        <p14:creationId xmlns:p14="http://schemas.microsoft.com/office/powerpoint/2010/main" val="1369752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D8460-DA44-816A-0D9C-F98FBECA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90D9-15F5-C97C-DF3C-151DA303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Results</a:t>
            </a:r>
            <a:endParaRPr lang="en-US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27712C-2F2C-BB87-E7CD-80D11BB2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Measurement results for our anycast testbed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Deployed with </a:t>
            </a:r>
            <a:r>
              <a:rPr lang="en-US" sz="1800" dirty="0" err="1">
                <a:latin typeface="Arial"/>
                <a:cs typeface="Arial"/>
              </a:rPr>
              <a:t>Vultr</a:t>
            </a:r>
            <a:r>
              <a:rPr lang="en-US" sz="1800" dirty="0">
                <a:latin typeface="Arial"/>
                <a:cs typeface="Arial"/>
              </a:rPr>
              <a:t> (32 </a:t>
            </a:r>
            <a:r>
              <a:rPr lang="en-US" sz="1800" dirty="0" err="1">
                <a:latin typeface="Arial"/>
                <a:cs typeface="Arial"/>
              </a:rPr>
              <a:t>PoPs</a:t>
            </a:r>
            <a:r>
              <a:rPr lang="en-US" sz="1800" dirty="0">
                <a:latin typeface="Arial"/>
                <a:cs typeface="Arial"/>
              </a:rPr>
              <a:t>)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Results meant to showcase the usefulness of the tooling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Representative for those that anycast their DNS using </a:t>
            </a:r>
            <a:r>
              <a:rPr lang="en-US" sz="2000" dirty="0" err="1">
                <a:latin typeface="Arial"/>
                <a:cs typeface="Arial"/>
              </a:rPr>
              <a:t>Vultr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CF5B4-A855-FE79-18B9-2E5BCC62321F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11/19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27F0A-6748-B79C-326F-D88A2264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63" y="3250527"/>
            <a:ext cx="6192273" cy="31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6D1B-67FB-C30C-9439-F660EFCE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45E0-AACA-3213-D7C9-EEE9333C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Motivation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8779CA-E3E4-C7A4-F019-609BE056C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Anycast: Making an IP address available in multiple Points of Presence (</a:t>
            </a:r>
            <a:r>
              <a:rPr lang="en-US" dirty="0" err="1">
                <a:latin typeface="Arial"/>
                <a:cs typeface="Arial"/>
              </a:rPr>
              <a:t>PoPs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How</a:t>
            </a:r>
            <a:r>
              <a:rPr lang="en-US" dirty="0">
                <a:latin typeface="Arial"/>
                <a:cs typeface="Arial"/>
              </a:rPr>
              <a:t>? - Announcing an IP prefix at multiple locations using BGP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Why?</a:t>
            </a:r>
            <a:r>
              <a:rPr lang="en-US" dirty="0">
                <a:latin typeface="Arial"/>
                <a:cs typeface="Arial"/>
              </a:rPr>
              <a:t> - </a:t>
            </a:r>
            <a:r>
              <a:rPr lang="en-US" b="1" dirty="0">
                <a:latin typeface="Arial"/>
                <a:cs typeface="Arial"/>
              </a:rPr>
              <a:t>Distribute load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21672-A1DE-5F88-46B5-47A2884AE009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01/19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2BC11-0492-5E46-9CF0-AB72FEB9E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88" y="3540557"/>
            <a:ext cx="9094424" cy="2952318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18F002EB-5CB4-7708-4482-4999EE182506}"/>
              </a:ext>
            </a:extLst>
          </p:cNvPr>
          <p:cNvSpPr/>
          <p:nvPr/>
        </p:nvSpPr>
        <p:spPr>
          <a:xfrm>
            <a:off x="2716443" y="481334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117F9E1D-C908-3EB4-3994-E6BCFF2C4393}"/>
              </a:ext>
            </a:extLst>
          </p:cNvPr>
          <p:cNvSpPr/>
          <p:nvPr/>
        </p:nvSpPr>
        <p:spPr>
          <a:xfrm>
            <a:off x="6889700" y="499622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29DA4507-065A-84E8-1B27-6D54805715AF}"/>
              </a:ext>
            </a:extLst>
          </p:cNvPr>
          <p:cNvSpPr/>
          <p:nvPr/>
        </p:nvSpPr>
        <p:spPr>
          <a:xfrm>
            <a:off x="2193341" y="5872888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687B636D-2E6E-B0D9-62EF-4FF7B0EFA808}"/>
              </a:ext>
            </a:extLst>
          </p:cNvPr>
          <p:cNvSpPr/>
          <p:nvPr/>
        </p:nvSpPr>
        <p:spPr>
          <a:xfrm>
            <a:off x="8879434" y="508766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B9D0FDAF-CBA1-E2FF-6E54-AC74297C0AC9}"/>
              </a:ext>
            </a:extLst>
          </p:cNvPr>
          <p:cNvSpPr/>
          <p:nvPr/>
        </p:nvSpPr>
        <p:spPr>
          <a:xfrm>
            <a:off x="8360055" y="4475684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95D444-1AA0-85D6-48BB-4970ABEAA5B8}"/>
              </a:ext>
            </a:extLst>
          </p:cNvPr>
          <p:cNvCxnSpPr>
            <a:stCxn id="4" idx="6"/>
          </p:cNvCxnSpPr>
          <p:nvPr/>
        </p:nvCxnSpPr>
        <p:spPr>
          <a:xfrm>
            <a:off x="2884693" y="4904783"/>
            <a:ext cx="161703" cy="111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DDAB0F-0850-BA49-BD84-74CCB434258E}"/>
              </a:ext>
            </a:extLst>
          </p:cNvPr>
          <p:cNvCxnSpPr>
            <a:cxnSpLocks/>
          </p:cNvCxnSpPr>
          <p:nvPr/>
        </p:nvCxnSpPr>
        <p:spPr>
          <a:xfrm>
            <a:off x="2315779" y="6052313"/>
            <a:ext cx="172352" cy="220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82A018-9B99-243C-BEF5-5FE15B27FC27}"/>
              </a:ext>
            </a:extLst>
          </p:cNvPr>
          <p:cNvCxnSpPr>
            <a:cxnSpLocks/>
          </p:cNvCxnSpPr>
          <p:nvPr/>
        </p:nvCxnSpPr>
        <p:spPr>
          <a:xfrm flipV="1">
            <a:off x="7057950" y="5087663"/>
            <a:ext cx="98433" cy="33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7DDE2D-D86D-C647-8192-1CA3E1871831}"/>
              </a:ext>
            </a:extLst>
          </p:cNvPr>
          <p:cNvCxnSpPr>
            <a:cxnSpLocks/>
          </p:cNvCxnSpPr>
          <p:nvPr/>
        </p:nvCxnSpPr>
        <p:spPr>
          <a:xfrm flipH="1" flipV="1">
            <a:off x="8360055" y="4297680"/>
            <a:ext cx="84125" cy="178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5DD563-B7BE-1F05-2127-A54C65E06805}"/>
              </a:ext>
            </a:extLst>
          </p:cNvPr>
          <p:cNvCxnSpPr>
            <a:cxnSpLocks/>
          </p:cNvCxnSpPr>
          <p:nvPr/>
        </p:nvCxnSpPr>
        <p:spPr>
          <a:xfrm>
            <a:off x="8963559" y="5212718"/>
            <a:ext cx="84125" cy="379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013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7480-6FBD-53A4-78CD-98302995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1B2B-72F8-5F85-81FE-D540B379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F73BC3-E836-D2B5-5530-5A0F8B9E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Latencies experienced by networks connecting to </a:t>
            </a:r>
            <a:r>
              <a:rPr lang="en-US" sz="2000" dirty="0" err="1">
                <a:latin typeface="Arial"/>
                <a:cs typeface="Arial"/>
              </a:rPr>
              <a:t>Vultr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01066-EC5F-9DD9-29DF-8E3A412F4EC5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12/19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DC051-DF8F-F715-A565-BC0FBA13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69" y="2239347"/>
            <a:ext cx="8899862" cy="42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142B-19B5-7B05-A42E-ACE31F82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A838-DCC9-7B2B-0127-5D164325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2CEE20-A445-B514-2CB5-4D15711E8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Optimal latencies for networks towards </a:t>
            </a:r>
            <a:r>
              <a:rPr lang="en-US" sz="2000" dirty="0" err="1">
                <a:latin typeface="Arial"/>
                <a:cs typeface="Arial"/>
              </a:rPr>
              <a:t>Vultr</a:t>
            </a:r>
            <a:r>
              <a:rPr lang="en-US" sz="2000" dirty="0">
                <a:latin typeface="Arial"/>
                <a:cs typeface="Aria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A6E49-3A6A-D003-EE1C-12D790C0232D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12/19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4F517-BD69-F44D-5CAC-FDA64930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99" y="2199307"/>
            <a:ext cx="8165002" cy="39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71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94BD5-2501-2100-E9F7-6A0A65B2B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2FB8-220D-7ADC-D1FC-5B3DDC84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7F28FB-FC68-E066-0A0A-BF7F372A6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Optimal latencies for networks towards </a:t>
            </a:r>
            <a:r>
              <a:rPr lang="en-US" sz="2000" dirty="0" err="1">
                <a:latin typeface="Arial"/>
                <a:cs typeface="Arial"/>
              </a:rPr>
              <a:t>Vultr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Takeaways: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Latencies shows who routes good, who routes bad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Optimal latencies show who ‘could’ route good -&gt; TE needed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And who ‘cannot’ route good -&gt; </a:t>
            </a:r>
            <a:r>
              <a:rPr lang="en-US" sz="1800" dirty="0" err="1">
                <a:latin typeface="Arial"/>
                <a:cs typeface="Arial"/>
              </a:rPr>
              <a:t>PoP</a:t>
            </a:r>
            <a:r>
              <a:rPr lang="en-US" sz="1800" dirty="0">
                <a:latin typeface="Arial"/>
                <a:cs typeface="Arial"/>
              </a:rPr>
              <a:t> placement needed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C0B11-57E8-C13B-BCF2-B9270AC8E218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12/19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F6E6E-47FE-1345-C549-4CC43F56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71" y="3429000"/>
            <a:ext cx="5462929" cy="2643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03A51-06A3-CD45-3466-AAC3BC45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39" y="3520966"/>
            <a:ext cx="5365055" cy="25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08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E7DE8-FDDE-5811-A55E-3529EB536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31702-8B71-FD6D-D6D9-41E94D03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Quantifying Improvement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9C199F-0F52-047E-6879-3B418310C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Zooming in on China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Horrible median RTT (215)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Optimal can lower it to 110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Still bad however..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If you anycast using </a:t>
            </a:r>
            <a:r>
              <a:rPr lang="en-US" sz="2000" dirty="0" err="1">
                <a:latin typeface="Arial"/>
                <a:cs typeface="Arial"/>
              </a:rPr>
              <a:t>Vultr</a:t>
            </a:r>
            <a:endParaRPr lang="en-US" sz="20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Expect poor connectivity with China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E66BA-CAA9-4DB7-6089-5DCA37530282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13/19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740A9-FA1D-2604-FC20-06E3BCB0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97" y="1281717"/>
            <a:ext cx="5841304" cy="55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55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D82B-2C2A-1530-0BD7-0CB12FC02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7F2B-21DE-158B-52A6-CEA186CA3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Quantifying Improvement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136A-4969-1ABA-3B94-73CE493D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Zooming in on China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Horrible median RTT (215)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Optimal can lower it to 110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Still bad however..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66ED85-D6DB-12CB-A798-DFB2D1747F5D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13/19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AB183-F99C-C3C0-341A-8EAAD846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97" y="1281717"/>
            <a:ext cx="5841304" cy="5513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0E6B2-9B06-7205-8E16-625598F7C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13" y="3004460"/>
            <a:ext cx="5654623" cy="30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94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64EFF-6A5B-6C9D-415C-46B2BF99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48D2-3C49-7537-B041-47D2C8B5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RTTs</a:t>
            </a:r>
            <a:br>
              <a:rPr lang="en-US" b="1" dirty="0"/>
            </a:br>
            <a:r>
              <a:rPr lang="en-US" b="1" dirty="0"/>
              <a:t>mx-</a:t>
            </a:r>
            <a:r>
              <a:rPr lang="en-US" b="1" dirty="0" err="1"/>
              <a:t>mex</a:t>
            </a:r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F06BDF-2A7A-7498-2712-56754BB2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Actual (left) and optimal (right) RTTs for our second-largest </a:t>
            </a:r>
            <a:r>
              <a:rPr lang="en-US" sz="2000" dirty="0" err="1">
                <a:latin typeface="Arial"/>
                <a:cs typeface="Arial"/>
              </a:rPr>
              <a:t>PoP</a:t>
            </a:r>
            <a:r>
              <a:rPr lang="en-US" sz="2000" dirty="0">
                <a:latin typeface="Arial"/>
                <a:cs typeface="Arial"/>
              </a:rPr>
              <a:t> by catchment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RTTs are optimal for Mexican networks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But south US networks have good RTTs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RTT gain probably not worth the traffic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B3E93-9C52-949F-2741-1B7C039613C6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14/19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83B1B-D214-C474-57F0-657E864CB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30" y="3249873"/>
            <a:ext cx="5780650" cy="2842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A20B8-E2DF-7B57-C75C-3D794F190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873" y="3108868"/>
            <a:ext cx="6017797" cy="28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524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336-C7DC-F29B-E13A-9DFE40D9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E30-A300-EDA2-5AA1-FE7C49A5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 against Catchment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C76EFD-9E43-9840-2A9F-AA8BF39CC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Measured anycast RTTs (y-axes)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Distance from catching </a:t>
            </a:r>
            <a:r>
              <a:rPr lang="en-US" sz="2000" dirty="0" err="1">
                <a:latin typeface="Arial"/>
                <a:cs typeface="Arial"/>
              </a:rPr>
              <a:t>PoP</a:t>
            </a:r>
            <a:r>
              <a:rPr lang="en-US" sz="2000" dirty="0">
                <a:latin typeface="Arial"/>
                <a:cs typeface="Arial"/>
              </a:rPr>
              <a:t> (x-axis)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Using </a:t>
            </a:r>
            <a:r>
              <a:rPr lang="en-US" sz="1600" dirty="0" err="1">
                <a:latin typeface="Arial"/>
                <a:cs typeface="Arial"/>
              </a:rPr>
              <a:t>IPInfo</a:t>
            </a:r>
            <a:endParaRPr lang="en-US" sz="1600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3341-5C20-F13D-5CE4-48894460D7E0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15/19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DBF18-F1CB-823D-193A-690965B9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79" y="2784558"/>
            <a:ext cx="9027442" cy="40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07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F61B1-1A5A-D80D-50C1-B2EA3FBFB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CE4F-BD5C-C9BE-0A58-5314C778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RTT against Catchment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9AF0B6-F214-DBCA-D331-1DD7A040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Measured anycast RTTs (y-axes)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Distance from catching </a:t>
            </a:r>
            <a:r>
              <a:rPr lang="en-US" sz="2000" dirty="0" err="1">
                <a:latin typeface="Arial"/>
                <a:cs typeface="Arial"/>
              </a:rPr>
              <a:t>PoP</a:t>
            </a:r>
            <a:r>
              <a:rPr lang="en-US" sz="2000" dirty="0">
                <a:latin typeface="Arial"/>
                <a:cs typeface="Arial"/>
              </a:rPr>
              <a:t> (x-axis)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Using </a:t>
            </a:r>
            <a:r>
              <a:rPr lang="en-US" sz="1600" dirty="0" err="1">
                <a:latin typeface="Arial"/>
                <a:cs typeface="Arial"/>
              </a:rPr>
              <a:t>IPInfo</a:t>
            </a:r>
            <a:endParaRPr lang="en-US" sz="1600" dirty="0">
              <a:latin typeface="Arial"/>
              <a:cs typeface="Arial"/>
            </a:endParaRPr>
          </a:p>
          <a:p>
            <a:pPr>
              <a:buClr>
                <a:srgbClr val="EF53A5"/>
              </a:buClr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Clr>
                <a:srgbClr val="EF53A5"/>
              </a:buClr>
              <a:buNone/>
            </a:pPr>
            <a:r>
              <a:rPr lang="en-US" sz="1800" dirty="0">
                <a:latin typeface="Arial"/>
                <a:cs typeface="Arial"/>
              </a:rPr>
              <a:t>Takeaways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Catchments can be misleading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Catchment inferred distance =/= path length</a:t>
            </a:r>
          </a:p>
          <a:p>
            <a:pPr lvl="1">
              <a:buClr>
                <a:srgbClr val="EF53A5"/>
              </a:buClr>
            </a:pPr>
            <a:r>
              <a:rPr lang="en-US" sz="1600" i="1" dirty="0">
                <a:latin typeface="Arial"/>
                <a:cs typeface="Arial"/>
              </a:rPr>
              <a:t>E.g., </a:t>
            </a:r>
            <a:r>
              <a:rPr lang="en-US" sz="1600" dirty="0">
                <a:latin typeface="Arial"/>
                <a:cs typeface="Arial"/>
              </a:rPr>
              <a:t>boomerang routes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RTT is a better indicator of performance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Accounts for congested links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Accounts for long paths (to nearby targets)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1C733-53EC-5FF3-2748-F56D11E89076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15/19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1BF81-DB04-444F-868B-99F67A5C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689" y="3173573"/>
            <a:ext cx="5873496" cy="265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3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E53F-C988-B52C-04A4-306BF4EF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61DB-70F7-CDD6-8B65-9B62ECCC2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TTL as performance indicator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E10857-0E82-BAA5-6872-F17A32BB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EF53A5"/>
              </a:buClr>
              <a:buNone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A9EE4-E0B6-95B9-D550-615D50A3CEF4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16/19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36F55-A958-6B9A-A747-60C5F669C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66" y="1754265"/>
            <a:ext cx="9670067" cy="44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73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9191A-011A-DF7B-24DB-59B2CDFE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9871-B28E-88AB-E371-323ABD48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TTL as performance indicator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372FA4-A0C6-B399-C1FC-1CE88ED7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TTL is a poor indicator of performance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E.g., tunneling (single hop -&gt; large distance &amp; RTT inflation)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If you optimize your DNS deployment for TTL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This will not improve performance for clients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Tooling gives better metrics</a:t>
            </a:r>
          </a:p>
          <a:p>
            <a:pPr lvl="1"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RTTs and catchments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530B4-8581-37EF-1FC6-2490912902B9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16/19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5FFD0-DCF7-5CE8-85D8-D67360696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49656"/>
            <a:ext cx="5782873" cy="26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9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2EADF-E09D-4157-359B-B9126251C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FF7E-0BFA-7C7C-51C8-D4025E46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Motivation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CF1442-C5B2-1F0B-16B9-1B063CC7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Anycast: Making an IP address available in multiple Points of Presence (</a:t>
            </a:r>
            <a:r>
              <a:rPr lang="en-US" dirty="0" err="1">
                <a:latin typeface="Arial"/>
                <a:cs typeface="Arial"/>
              </a:rPr>
              <a:t>PoPs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How</a:t>
            </a:r>
            <a:r>
              <a:rPr lang="en-US" dirty="0">
                <a:latin typeface="Arial"/>
                <a:cs typeface="Arial"/>
              </a:rPr>
              <a:t>? - Announcing an IP prefix at multiple locations using BGP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Why?</a:t>
            </a:r>
            <a:r>
              <a:rPr lang="en-US" dirty="0">
                <a:latin typeface="Arial"/>
                <a:cs typeface="Arial"/>
              </a:rPr>
              <a:t> - Distribute load, </a:t>
            </a:r>
            <a:r>
              <a:rPr lang="en-US" b="1" dirty="0">
                <a:latin typeface="Arial"/>
                <a:cs typeface="Arial"/>
              </a:rPr>
              <a:t>reduce latency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5AF61-7B33-7A31-2854-7E8E298E0C3E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01/19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F8DDC-9348-0AD7-609C-3C87EB8E5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88" y="3548795"/>
            <a:ext cx="9094424" cy="2952318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6A3729D7-0290-A22A-EA96-8751267B6FBB}"/>
              </a:ext>
            </a:extLst>
          </p:cNvPr>
          <p:cNvSpPr/>
          <p:nvPr/>
        </p:nvSpPr>
        <p:spPr>
          <a:xfrm>
            <a:off x="2716443" y="481334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EA4D64BC-C251-172F-7A8F-ED1775BA06B3}"/>
              </a:ext>
            </a:extLst>
          </p:cNvPr>
          <p:cNvSpPr/>
          <p:nvPr/>
        </p:nvSpPr>
        <p:spPr>
          <a:xfrm>
            <a:off x="6889700" y="499622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4CA77764-39BB-7F24-D565-508D30373D59}"/>
              </a:ext>
            </a:extLst>
          </p:cNvPr>
          <p:cNvSpPr/>
          <p:nvPr/>
        </p:nvSpPr>
        <p:spPr>
          <a:xfrm>
            <a:off x="2193341" y="5872888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1F4780A6-B9E4-181A-01D0-FA811502A6AE}"/>
              </a:ext>
            </a:extLst>
          </p:cNvPr>
          <p:cNvSpPr/>
          <p:nvPr/>
        </p:nvSpPr>
        <p:spPr>
          <a:xfrm>
            <a:off x="8879434" y="508766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EEBD71B4-3804-163A-2073-6D19330E0721}"/>
              </a:ext>
            </a:extLst>
          </p:cNvPr>
          <p:cNvSpPr/>
          <p:nvPr/>
        </p:nvSpPr>
        <p:spPr>
          <a:xfrm>
            <a:off x="8360055" y="4475684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917218-7DB5-61D5-250A-0DF65E63C8B0}"/>
              </a:ext>
            </a:extLst>
          </p:cNvPr>
          <p:cNvCxnSpPr>
            <a:stCxn id="4" idx="6"/>
          </p:cNvCxnSpPr>
          <p:nvPr/>
        </p:nvCxnSpPr>
        <p:spPr>
          <a:xfrm>
            <a:off x="2884693" y="4904783"/>
            <a:ext cx="161703" cy="111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C440FA-6FB7-56E4-D17E-D66C79377440}"/>
              </a:ext>
            </a:extLst>
          </p:cNvPr>
          <p:cNvCxnSpPr>
            <a:cxnSpLocks/>
          </p:cNvCxnSpPr>
          <p:nvPr/>
        </p:nvCxnSpPr>
        <p:spPr>
          <a:xfrm>
            <a:off x="2315779" y="6052313"/>
            <a:ext cx="172352" cy="220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A67AC0-E938-025B-C02C-BE8F1E368D4B}"/>
              </a:ext>
            </a:extLst>
          </p:cNvPr>
          <p:cNvCxnSpPr>
            <a:cxnSpLocks/>
          </p:cNvCxnSpPr>
          <p:nvPr/>
        </p:nvCxnSpPr>
        <p:spPr>
          <a:xfrm flipV="1">
            <a:off x="7057950" y="5087663"/>
            <a:ext cx="98433" cy="33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6C97A1-300F-F4B4-397A-898F3FD9BB90}"/>
              </a:ext>
            </a:extLst>
          </p:cNvPr>
          <p:cNvCxnSpPr>
            <a:cxnSpLocks/>
          </p:cNvCxnSpPr>
          <p:nvPr/>
        </p:nvCxnSpPr>
        <p:spPr>
          <a:xfrm flipH="1" flipV="1">
            <a:off x="8360055" y="4297680"/>
            <a:ext cx="84125" cy="178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01F2FD-5EAF-E363-9684-6A4624937055}"/>
              </a:ext>
            </a:extLst>
          </p:cNvPr>
          <p:cNvCxnSpPr>
            <a:cxnSpLocks/>
          </p:cNvCxnSpPr>
          <p:nvPr/>
        </p:nvCxnSpPr>
        <p:spPr>
          <a:xfrm>
            <a:off x="8963559" y="5212718"/>
            <a:ext cx="84125" cy="379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B8655F-80B1-A0AD-AFDC-12B09600F4C5}"/>
              </a:ext>
            </a:extLst>
          </p:cNvPr>
          <p:cNvSpPr txBox="1"/>
          <p:nvPr/>
        </p:nvSpPr>
        <p:spPr>
          <a:xfrm>
            <a:off x="2574165" y="5005895"/>
            <a:ext cx="7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7ms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EAA9B-036C-3430-BBDB-2DB5251703C9}"/>
              </a:ext>
            </a:extLst>
          </p:cNvPr>
          <p:cNvSpPr txBox="1"/>
          <p:nvPr/>
        </p:nvSpPr>
        <p:spPr>
          <a:xfrm>
            <a:off x="2359356" y="5832163"/>
            <a:ext cx="7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522DE-8D70-2F6F-659C-BFB2CD6DB23F}"/>
              </a:ext>
            </a:extLst>
          </p:cNvPr>
          <p:cNvSpPr txBox="1"/>
          <p:nvPr/>
        </p:nvSpPr>
        <p:spPr>
          <a:xfrm>
            <a:off x="6828599" y="4686800"/>
            <a:ext cx="7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F0C272-D66F-931C-E14D-F0C84D6D7F16}"/>
              </a:ext>
            </a:extLst>
          </p:cNvPr>
          <p:cNvSpPr txBox="1"/>
          <p:nvPr/>
        </p:nvSpPr>
        <p:spPr>
          <a:xfrm>
            <a:off x="8271284" y="5280978"/>
            <a:ext cx="7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35ms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CD671C-7724-BCBE-561C-BEFA2C9F199A}"/>
              </a:ext>
            </a:extLst>
          </p:cNvPr>
          <p:cNvSpPr txBox="1"/>
          <p:nvPr/>
        </p:nvSpPr>
        <p:spPr>
          <a:xfrm>
            <a:off x="8402117" y="4243348"/>
            <a:ext cx="7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12ms</a:t>
            </a:r>
          </a:p>
        </p:txBody>
      </p:sp>
    </p:spTree>
    <p:extLst>
      <p:ext uri="{BB962C8B-B14F-4D97-AF65-F5344CB8AC3E}">
        <p14:creationId xmlns:p14="http://schemas.microsoft.com/office/powerpoint/2010/main" val="3354764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05BD0-72CB-AD07-E8D0-8435EF209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1BE7-FEE8-7357-5BD7-5907E30F1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Other improvements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11156C-B60B-DAEC-1A8B-0F5D932FF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traceroute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Time exceeded replies can map additional networks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Helps with troubleshooting suboptimal paths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Measure networks experiencing anycast site flipping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A95FD-C194-3ADF-82CD-82A8C05961AD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17/19</a:t>
            </a:r>
          </a:p>
        </p:txBody>
      </p:sp>
    </p:spTree>
    <p:extLst>
      <p:ext uri="{BB962C8B-B14F-4D97-AF65-F5344CB8AC3E}">
        <p14:creationId xmlns:p14="http://schemas.microsoft.com/office/powerpoint/2010/main" val="1607339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97CC6-0A8B-154D-E8D8-02B407033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85B-5308-AA16-2C55-13C3CAD9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F6D626-7105-B4D1-889D-FD6F050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We built </a:t>
            </a:r>
            <a:r>
              <a:rPr lang="en-US" dirty="0" err="1">
                <a:latin typeface="Arial"/>
                <a:cs typeface="Arial"/>
              </a:rPr>
              <a:t>MAnycastR</a:t>
            </a:r>
            <a:r>
              <a:rPr lang="en-US" dirty="0">
                <a:latin typeface="Arial"/>
                <a:cs typeface="Arial"/>
              </a:rPr>
              <a:t> (publicly available at </a:t>
            </a:r>
            <a:r>
              <a:rPr lang="en-US" dirty="0" err="1">
                <a:latin typeface="Arial"/>
                <a:cs typeface="Arial"/>
              </a:rPr>
              <a:t>github.com</a:t>
            </a:r>
            <a:r>
              <a:rPr lang="en-US" dirty="0">
                <a:latin typeface="Arial"/>
                <a:cs typeface="Arial"/>
              </a:rPr>
              <a:t>/</a:t>
            </a:r>
            <a:r>
              <a:rPr lang="en-US" dirty="0" err="1">
                <a:latin typeface="Arial"/>
                <a:cs typeface="Arial"/>
              </a:rPr>
              <a:t>rhendriks</a:t>
            </a:r>
            <a:r>
              <a:rPr lang="en-US" dirty="0">
                <a:latin typeface="Arial"/>
                <a:cs typeface="Arial"/>
              </a:rPr>
              <a:t>/</a:t>
            </a:r>
            <a:r>
              <a:rPr lang="en-US" dirty="0" err="1">
                <a:latin typeface="Arial"/>
                <a:cs typeface="Arial"/>
              </a:rPr>
              <a:t>MAnycastR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Originally designed for research purposes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census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Showcases highlight its operational value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Catchment and latency mappings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Can help with TE decisions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And with </a:t>
            </a:r>
            <a:r>
              <a:rPr lang="en-US" dirty="0" err="1">
                <a:latin typeface="Arial"/>
                <a:cs typeface="Arial"/>
              </a:rPr>
              <a:t>PoP</a:t>
            </a:r>
            <a:r>
              <a:rPr lang="en-US" dirty="0">
                <a:latin typeface="Arial"/>
                <a:cs typeface="Arial"/>
              </a:rPr>
              <a:t> placement strategizing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Tooling might be helpful in attack mitigation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Measure traffic redirection results after applying them in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FF4D9-A3EA-B11E-BEE2-D8A176036D2C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18/19</a:t>
            </a:r>
          </a:p>
        </p:txBody>
      </p:sp>
    </p:spTree>
    <p:extLst>
      <p:ext uri="{BB962C8B-B14F-4D97-AF65-F5344CB8AC3E}">
        <p14:creationId xmlns:p14="http://schemas.microsoft.com/office/powerpoint/2010/main" val="1289776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9BD9F-B7AC-6014-C4EE-8AD0256C0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9ADF-C560-2FC2-0906-3C0C0FCF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Q&amp;A / Discussion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1194C7-102C-09B5-0F95-3E41BAC5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What do you (DNS operators) care about?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Does RTT matter for DNS anycast?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Do you optimize for short paths?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Is load-distribution more important?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Does this tooling help with realizing these goals?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What requirements do you have for using it?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What features would you like to see?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We are open to feedback from the community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Interested in active collaborations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Especially for measuring anycast routing in developing regions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  <a:sym typeface="Wingdings" pitchFamily="2" charset="2"/>
              </a:rPr>
              <a:t>Contact: </a:t>
            </a:r>
            <a:r>
              <a:rPr lang="en-US" dirty="0">
                <a:latin typeface="Arial"/>
                <a:cs typeface="Arial"/>
                <a:sym typeface="Wingdings" pitchFamily="2" charset="2"/>
                <a:hlinkClick r:id="rId3"/>
              </a:rPr>
              <a:t>remi.hendriks@utwente.nl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2EACB-02F7-3679-8D11-B007CFA77374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19/19</a:t>
            </a:r>
          </a:p>
        </p:txBody>
      </p:sp>
    </p:spTree>
    <p:extLst>
      <p:ext uri="{BB962C8B-B14F-4D97-AF65-F5344CB8AC3E}">
        <p14:creationId xmlns:p14="http://schemas.microsoft.com/office/powerpoint/2010/main" val="3152011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BAEA-CFB6-0E70-9924-7AFE0B82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F92C-B6A0-DFF5-2DE2-AE2A663DC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4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428D2-A392-ED1C-13F5-121A28406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E8CA-149F-8149-D42F-C4CD99DE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Appendix slides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6D9C0E-0BB9-75F0-DC05-DE0D3885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E4295-1D6D-F863-0916-5021A98513C3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17/17</a:t>
            </a:r>
          </a:p>
        </p:txBody>
      </p:sp>
    </p:spTree>
    <p:extLst>
      <p:ext uri="{BB962C8B-B14F-4D97-AF65-F5344CB8AC3E}">
        <p14:creationId xmlns:p14="http://schemas.microsoft.com/office/powerpoint/2010/main" val="398460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10DB8-0D0D-B0F6-381D-6E9563732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AF52-C81B-5741-868E-5179ABC4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Catchment Analysis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0ABD2F-9E03-5C1B-EC1E-E1FF0CDD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Grouping catchments by ASN / announced BGP prefix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Most ASes/prefixes route consistently to the same </a:t>
            </a:r>
            <a:r>
              <a:rPr lang="en-US" sz="1600" dirty="0" err="1">
                <a:latin typeface="Arial"/>
                <a:cs typeface="Arial"/>
              </a:rPr>
              <a:t>PoP</a:t>
            </a: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Long tail -&gt; ASes with private backbone / global presence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80D7A-A6B7-4C72-993F-22043E8827B5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10/17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F9619-C82B-BD2D-CBB4-F010EF901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38" y="2528471"/>
            <a:ext cx="9996395" cy="38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1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78E3-CFB0-F398-9821-4CB1ED15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A9A8-D923-B445-D6CD-49A0DFCD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Catchment Analysis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5BEE5E-3E0A-6A54-F071-74531EFA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Grouping catchments by ASN / announced BGP prefix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Most ASes/prefixes route consistently to the same </a:t>
            </a:r>
            <a:r>
              <a:rPr lang="en-US" sz="1600" dirty="0" err="1">
                <a:latin typeface="Arial"/>
                <a:cs typeface="Arial"/>
              </a:rPr>
              <a:t>PoP</a:t>
            </a: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Long tail -&gt; ASes with private backbone / global presence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Takeaway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82% of ASes have homogenous routing properties (same catchment for all networks)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18% require multiple TE decisions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Long tail (CDNs)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Clr>
                <a:srgbClr val="EF53A5"/>
              </a:buClr>
              <a:buNone/>
            </a:pPr>
            <a:r>
              <a:rPr lang="en-US" sz="2000" dirty="0">
                <a:latin typeface="Arial"/>
                <a:cs typeface="Arial"/>
              </a:rPr>
              <a:t>Recommendation</a:t>
            </a:r>
          </a:p>
          <a:p>
            <a:pPr marL="0" indent="0">
              <a:buClr>
                <a:srgbClr val="EF53A5"/>
              </a:buClr>
              <a:buNone/>
            </a:pPr>
            <a:r>
              <a:rPr lang="en-US" sz="2000" dirty="0">
                <a:latin typeface="Arial"/>
                <a:cs typeface="Arial"/>
              </a:rPr>
              <a:t>DNS operators must expect some networks (especially CDNs) to reach multiple </a:t>
            </a:r>
            <a:r>
              <a:rPr lang="en-US" sz="2000" dirty="0" err="1">
                <a:latin typeface="Arial"/>
                <a:cs typeface="Arial"/>
              </a:rPr>
              <a:t>PoPs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84569-F5A6-0309-29F1-5040300DEB5B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10/17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B803E-5CAC-90C8-4324-AA675FAA7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912" y="3502437"/>
            <a:ext cx="8186575" cy="31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86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30739-3442-916C-73EE-6D923237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AFE0-BCB6-647B-FCB5-CFC0507A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Catchment Analysis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1EC30D-4223-00A5-5112-EC9DF302D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sz="1800" dirty="0">
                <a:latin typeface="Arial"/>
                <a:cs typeface="Arial"/>
              </a:rPr>
              <a:t>Grouping catchments by ASN / announced BGP prefix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Most ASes/prefixes route consistently to the same </a:t>
            </a:r>
            <a:r>
              <a:rPr lang="en-US" sz="1600" dirty="0" err="1">
                <a:latin typeface="Arial"/>
                <a:cs typeface="Arial"/>
              </a:rPr>
              <a:t>PoP</a:t>
            </a: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Long tail -&gt; ASes with private backbone / global presence</a:t>
            </a:r>
          </a:p>
          <a:p>
            <a:pPr>
              <a:buClr>
                <a:srgbClr val="EF53A5"/>
              </a:buClr>
            </a:pPr>
            <a:r>
              <a:rPr lang="en-US" sz="2000" dirty="0">
                <a:latin typeface="Arial"/>
                <a:cs typeface="Arial"/>
              </a:rPr>
              <a:t>Takeaway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82% of ASes consistently route to a single </a:t>
            </a:r>
            <a:r>
              <a:rPr lang="en-US" sz="1600" dirty="0" err="1">
                <a:latin typeface="Arial"/>
                <a:cs typeface="Arial"/>
              </a:rPr>
              <a:t>PoP</a:t>
            </a:r>
            <a:endParaRPr lang="en-US" sz="1600" dirty="0">
              <a:latin typeface="Arial"/>
              <a:cs typeface="Arial"/>
            </a:endParaRP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18% to multiple</a:t>
            </a:r>
          </a:p>
          <a:p>
            <a:pPr lvl="1">
              <a:buClr>
                <a:srgbClr val="EF53A5"/>
              </a:buClr>
            </a:pPr>
            <a:r>
              <a:rPr lang="en-US" sz="1600" dirty="0">
                <a:latin typeface="Arial"/>
                <a:cs typeface="Arial"/>
              </a:rPr>
              <a:t>Long tail (CDNs)</a:t>
            </a:r>
          </a:p>
          <a:p>
            <a:pPr lvl="1">
              <a:buClr>
                <a:srgbClr val="EF53A5"/>
              </a:buClr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Clr>
                <a:srgbClr val="EF53A5"/>
              </a:buClr>
              <a:buNone/>
            </a:pPr>
            <a:r>
              <a:rPr lang="en-US" sz="2000" dirty="0">
                <a:latin typeface="Arial"/>
                <a:cs typeface="Arial"/>
              </a:rPr>
              <a:t>Recommendation</a:t>
            </a:r>
          </a:p>
          <a:p>
            <a:pPr marL="0" indent="0">
              <a:buClr>
                <a:srgbClr val="EF53A5"/>
              </a:buClr>
              <a:buNone/>
            </a:pPr>
            <a:r>
              <a:rPr lang="en-US" sz="2000" dirty="0">
                <a:latin typeface="Arial"/>
                <a:cs typeface="Arial"/>
              </a:rPr>
              <a:t>DNS operators must expect some networks (especially CDNs) to reach multiple </a:t>
            </a:r>
            <a:r>
              <a:rPr lang="en-US" sz="2000" dirty="0" err="1">
                <a:latin typeface="Arial"/>
                <a:cs typeface="Arial"/>
              </a:rPr>
              <a:t>PoPs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AF388-B138-3AFA-38C6-18A7DC9A3845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10/17</a:t>
            </a:r>
          </a:p>
        </p:txBody>
      </p:sp>
    </p:spTree>
    <p:extLst>
      <p:ext uri="{BB962C8B-B14F-4D97-AF65-F5344CB8AC3E}">
        <p14:creationId xmlns:p14="http://schemas.microsoft.com/office/powerpoint/2010/main" val="3201007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E0FE-2100-B792-6166-6573FA6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695E-9139-FF4D-9834-CAADA5D0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Catchments</a:t>
            </a:r>
            <a:endParaRPr lang="en-US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864EED-BE8F-D820-AD18-10071282C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EF53A5"/>
              </a:buClr>
              <a:buNone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5340C-48E4-5B97-4874-D0A0DCCFE07F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07/17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2DED6-9C76-6443-7AB4-A94E2A624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73" y="1505620"/>
            <a:ext cx="10097654" cy="47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53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47577-5944-7494-453A-9511B7E2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F4-75BD-1FB5-D786-963D14BE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Catchments</a:t>
            </a:r>
            <a:endParaRPr lang="en-US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5AEAD4-077A-7A87-2EA7-6B8B851D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04177-B442-68C0-DA90-73A166ADDDF9}"/>
              </a:ext>
            </a:extLst>
          </p:cNvPr>
          <p:cNvSpPr txBox="1"/>
          <p:nvPr/>
        </p:nvSpPr>
        <p:spPr>
          <a:xfrm>
            <a:off x="0" y="6150114"/>
            <a:ext cx="179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53A5"/>
                </a:solidFill>
              </a:rPr>
              <a:t>07/17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8F6B4-A3E2-6012-1082-9860409BD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72" y="1640987"/>
            <a:ext cx="9457127" cy="45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C89F-AF8B-5C4E-09D0-69D1059B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3A57-F2D9-6D61-3159-68A41230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Motivation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0CC24D-A208-EACF-3258-DFF0AE30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Anycast: Making an IP address available in multiple Points of Presence (</a:t>
            </a:r>
            <a:r>
              <a:rPr lang="en-US" dirty="0" err="1">
                <a:latin typeface="Arial"/>
                <a:cs typeface="Arial"/>
              </a:rPr>
              <a:t>PoPs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How</a:t>
            </a:r>
            <a:r>
              <a:rPr lang="en-US" dirty="0">
                <a:latin typeface="Arial"/>
                <a:cs typeface="Arial"/>
              </a:rPr>
              <a:t>? - Announcing an IP prefix at multiple locations using BGP</a:t>
            </a:r>
          </a:p>
          <a:p>
            <a:pPr lvl="1">
              <a:buClr>
                <a:srgbClr val="EF53A5"/>
              </a:buClr>
            </a:pPr>
            <a:r>
              <a:rPr lang="en-US" i="1" dirty="0">
                <a:latin typeface="Arial"/>
                <a:cs typeface="Arial"/>
              </a:rPr>
              <a:t>Why?</a:t>
            </a:r>
            <a:r>
              <a:rPr lang="en-US" dirty="0">
                <a:latin typeface="Arial"/>
                <a:cs typeface="Arial"/>
              </a:rPr>
              <a:t> - Distribute load, reduce latency, </a:t>
            </a:r>
            <a:r>
              <a:rPr lang="en-US" b="1" dirty="0">
                <a:latin typeface="Arial"/>
                <a:cs typeface="Arial"/>
              </a:rPr>
              <a:t>resiliency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7A85E-DDD1-FA94-E8A8-32E9F06885BA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01/19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D81BD-21A8-9543-8203-6922DF42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88" y="3540557"/>
            <a:ext cx="9094424" cy="2952318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B86E327D-1129-F0BB-4290-8F5532E70010}"/>
              </a:ext>
            </a:extLst>
          </p:cNvPr>
          <p:cNvSpPr/>
          <p:nvPr/>
        </p:nvSpPr>
        <p:spPr>
          <a:xfrm>
            <a:off x="2716443" y="481334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434A25BB-FEDD-D5FB-7487-0D719CC91E44}"/>
              </a:ext>
            </a:extLst>
          </p:cNvPr>
          <p:cNvSpPr/>
          <p:nvPr/>
        </p:nvSpPr>
        <p:spPr>
          <a:xfrm>
            <a:off x="6889700" y="499622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62F032D0-9507-584A-8B8C-5A3E7B048DE3}"/>
              </a:ext>
            </a:extLst>
          </p:cNvPr>
          <p:cNvSpPr/>
          <p:nvPr/>
        </p:nvSpPr>
        <p:spPr>
          <a:xfrm>
            <a:off x="2193341" y="5872888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1F0C574B-2177-ACD1-8AD9-FDA6254FF1B2}"/>
              </a:ext>
            </a:extLst>
          </p:cNvPr>
          <p:cNvSpPr/>
          <p:nvPr/>
        </p:nvSpPr>
        <p:spPr>
          <a:xfrm>
            <a:off x="8879434" y="5087663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F0D80689-A27A-808C-D214-973C0D8F64A1}"/>
              </a:ext>
            </a:extLst>
          </p:cNvPr>
          <p:cNvSpPr/>
          <p:nvPr/>
        </p:nvSpPr>
        <p:spPr>
          <a:xfrm>
            <a:off x="8360055" y="4475684"/>
            <a:ext cx="168250" cy="18288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2DAD1E-E38E-3CCA-3C72-4FB6609A799F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2884693" y="4886036"/>
            <a:ext cx="612413" cy="187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062A2E-ECD5-52AE-3BAF-E59BECC5F310}"/>
              </a:ext>
            </a:extLst>
          </p:cNvPr>
          <p:cNvCxnSpPr>
            <a:cxnSpLocks/>
          </p:cNvCxnSpPr>
          <p:nvPr/>
        </p:nvCxnSpPr>
        <p:spPr>
          <a:xfrm>
            <a:off x="2315779" y="6052313"/>
            <a:ext cx="172352" cy="220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A232CD-E192-F766-F0F5-D7B73D2F6800}"/>
              </a:ext>
            </a:extLst>
          </p:cNvPr>
          <p:cNvCxnSpPr>
            <a:cxnSpLocks/>
          </p:cNvCxnSpPr>
          <p:nvPr/>
        </p:nvCxnSpPr>
        <p:spPr>
          <a:xfrm flipV="1">
            <a:off x="7057950" y="5087663"/>
            <a:ext cx="98433" cy="33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07921E-066B-DD65-6C67-9F170AC16C9E}"/>
              </a:ext>
            </a:extLst>
          </p:cNvPr>
          <p:cNvCxnSpPr>
            <a:cxnSpLocks/>
          </p:cNvCxnSpPr>
          <p:nvPr/>
        </p:nvCxnSpPr>
        <p:spPr>
          <a:xfrm flipH="1" flipV="1">
            <a:off x="8360055" y="4297680"/>
            <a:ext cx="84125" cy="178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62F764-CC21-E294-477C-A54C2751C7F3}"/>
              </a:ext>
            </a:extLst>
          </p:cNvPr>
          <p:cNvCxnSpPr>
            <a:cxnSpLocks/>
          </p:cNvCxnSpPr>
          <p:nvPr/>
        </p:nvCxnSpPr>
        <p:spPr>
          <a:xfrm>
            <a:off x="8963559" y="5212718"/>
            <a:ext cx="84125" cy="379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9FB539AB-DE20-F818-A53E-D7955208FCD5}"/>
              </a:ext>
            </a:extLst>
          </p:cNvPr>
          <p:cNvSpPr/>
          <p:nvPr/>
        </p:nvSpPr>
        <p:spPr>
          <a:xfrm>
            <a:off x="2972002" y="4886036"/>
            <a:ext cx="168250" cy="216495"/>
          </a:xfrm>
          <a:prstGeom prst="noSmoking">
            <a:avLst/>
          </a:prstGeom>
          <a:solidFill>
            <a:srgbClr val="EF53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8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66C91-4E68-1DB0-C493-F5761BEC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9818-9D3B-060C-09BE-7176E8C9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90C181-63A2-C008-664D-3CBAC14B4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4FA0C-65F1-74D9-24F8-B226D9324245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49D2B-BDC4-DC43-1B10-CCCF27646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84301"/>
            <a:ext cx="7772400" cy="153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8EED0-0133-397F-9711-29AE7F1B622F}"/>
              </a:ext>
            </a:extLst>
          </p:cNvPr>
          <p:cNvSpPr txBox="1"/>
          <p:nvPr/>
        </p:nvSpPr>
        <p:spPr>
          <a:xfrm>
            <a:off x="2209800" y="531438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Statistics from </a:t>
            </a:r>
            <a:r>
              <a:rPr lang="en-US" i="1" dirty="0" err="1"/>
              <a:t>manycast.net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353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82A53-A951-E975-100C-7475ECFA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B88FD-AA14-C538-5059-273A4FD4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D1341D-BF52-EB3D-BC17-C3CF8A72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63% of these run anycast DNS services</a:t>
            </a:r>
          </a:p>
          <a:p>
            <a:pPr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AD7E2-D999-46FD-79DA-791BCF2479FA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399CB-5C04-BFFB-43BC-FBECD5D3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84301"/>
            <a:ext cx="7772400" cy="153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559D9-EA90-6762-4E8F-52D14B7E920A}"/>
              </a:ext>
            </a:extLst>
          </p:cNvPr>
          <p:cNvSpPr txBox="1"/>
          <p:nvPr/>
        </p:nvSpPr>
        <p:spPr>
          <a:xfrm>
            <a:off x="2209800" y="531438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Statistics from </a:t>
            </a:r>
            <a:r>
              <a:rPr lang="en-US" i="1" dirty="0" err="1"/>
              <a:t>manycast.net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433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72B56-D350-BF19-B949-306BB7EE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76CF-2D80-ABB7-0D0B-FADCDE2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519875-BCB5-D2C1-52F9-686C19C7C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63% of these run anycast DNS services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DNS anycast deployments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All root letters</a:t>
            </a:r>
          </a:p>
          <a:p>
            <a:pPr lvl="1">
              <a:buClr>
                <a:srgbClr val="EF53A5"/>
              </a:buClr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7AE6C-43BC-D259-5CC9-06623ED08234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063C76-B9FB-CBDF-2F85-548ED3CD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743" y="2889688"/>
            <a:ext cx="6497546" cy="34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660DA-7994-B7C9-A9A3-BC6D3B36630F}"/>
              </a:ext>
            </a:extLst>
          </p:cNvPr>
          <p:cNvSpPr txBox="1"/>
          <p:nvPr/>
        </p:nvSpPr>
        <p:spPr>
          <a:xfrm>
            <a:off x="5620743" y="6309360"/>
            <a:ext cx="649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Source: </a:t>
            </a:r>
            <a:r>
              <a:rPr lang="en-US" sz="1200" i="1" dirty="0">
                <a:hlinkClick r:id="rId4"/>
              </a:rPr>
              <a:t>root-</a:t>
            </a:r>
            <a:r>
              <a:rPr lang="en-US" sz="1200" i="1" dirty="0" err="1">
                <a:hlinkClick r:id="rId4"/>
              </a:rPr>
              <a:t>servers.org</a:t>
            </a:r>
            <a:endParaRPr lang="en-US" sz="1200" i="1" dirty="0"/>
          </a:p>
          <a:p>
            <a:pPr algn="ctr"/>
            <a:r>
              <a:rPr lang="en-US" sz="1200" i="1" dirty="0"/>
              <a:t>“All 12 DNS root-letters are deployed using anycast; combined totaling 1,988 sites”</a:t>
            </a:r>
          </a:p>
        </p:txBody>
      </p:sp>
    </p:spTree>
    <p:extLst>
      <p:ext uri="{BB962C8B-B14F-4D97-AF65-F5344CB8AC3E}">
        <p14:creationId xmlns:p14="http://schemas.microsoft.com/office/powerpoint/2010/main" val="164906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6D39-EE5E-A4BA-FB1E-FACFE7B5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822F-D2E7-C913-A72A-815AC758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  <a:br>
              <a:rPr lang="en-US" b="1" dirty="0"/>
            </a:br>
            <a:r>
              <a:rPr lang="en-US" b="1" i="1" dirty="0"/>
              <a:t>Anycast and the DNS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4AB89D-47E3-1F85-98C6-2845F580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897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Anycast is widely used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Over 1,000 ASes deploy anycast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63% of these run anycast DNS services</a:t>
            </a:r>
          </a:p>
          <a:p>
            <a:pPr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DNS anycast deployments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All root letters</a:t>
            </a:r>
          </a:p>
          <a:p>
            <a:pPr lvl="1">
              <a:buClr>
                <a:srgbClr val="EF53A5"/>
              </a:buClr>
            </a:pPr>
            <a:r>
              <a:rPr lang="en-US" dirty="0">
                <a:latin typeface="Arial"/>
                <a:cs typeface="Arial"/>
              </a:rPr>
              <a:t>Auth NS (</a:t>
            </a:r>
            <a:r>
              <a:rPr lang="en-US" i="1" dirty="0">
                <a:latin typeface="Arial"/>
                <a:cs typeface="Arial"/>
              </a:rPr>
              <a:t>e.g., </a:t>
            </a:r>
            <a:r>
              <a:rPr lang="en-US" dirty="0">
                <a:latin typeface="Arial"/>
                <a:cs typeface="Arial"/>
              </a:rPr>
              <a:t>ccTLDs)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BF06B-7A5D-C8FF-8E6C-908A0C4903FE}"/>
              </a:ext>
            </a:extLst>
          </p:cNvPr>
          <p:cNvSpPr txBox="1"/>
          <p:nvPr/>
        </p:nvSpPr>
        <p:spPr>
          <a:xfrm>
            <a:off x="234" y="6112111"/>
            <a:ext cx="16855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dirty="0">
                <a:solidFill>
                  <a:srgbClr val="EF53A5"/>
                </a:solidFill>
              </a:rPr>
              <a:t>02/19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3E42A-7FB5-3D23-FB26-79C3FFF61FA9}"/>
              </a:ext>
            </a:extLst>
          </p:cNvPr>
          <p:cNvSpPr txBox="1"/>
          <p:nvPr/>
        </p:nvSpPr>
        <p:spPr>
          <a:xfrm>
            <a:off x="5620743" y="6309360"/>
            <a:ext cx="649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Source: </a:t>
            </a:r>
            <a:r>
              <a:rPr lang="en-US" sz="1200" i="1" dirty="0" err="1"/>
              <a:t>manycast.net</a:t>
            </a:r>
            <a:r>
              <a:rPr lang="en-US" sz="1200" i="1" dirty="0"/>
              <a:t>/?q=.</a:t>
            </a:r>
            <a:r>
              <a:rPr lang="en-US" sz="1200" i="1" dirty="0" err="1"/>
              <a:t>fr</a:t>
            </a:r>
            <a:endParaRPr lang="en-US" sz="1200" i="1" dirty="0"/>
          </a:p>
          <a:p>
            <a:pPr algn="ctr"/>
            <a:r>
              <a:rPr lang="en-US" sz="1200" i="1" dirty="0"/>
              <a:t>“Example: NS anycast deployments for .</a:t>
            </a:r>
            <a:r>
              <a:rPr lang="en-US" sz="1200" i="1" dirty="0" err="1"/>
              <a:t>fr</a:t>
            </a:r>
            <a:r>
              <a:rPr lang="en-US" sz="1200" i="1" dirty="0"/>
              <a:t> (France)”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326BE-ACF8-2F76-F442-3605825E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850" y="3264262"/>
            <a:ext cx="6297916" cy="30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2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19955</TotalTime>
  <Words>4561</Words>
  <Application>Microsoft Macintosh PowerPoint</Application>
  <PresentationFormat>Widescreen</PresentationFormat>
  <Paragraphs>608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Office Theme</vt:lpstr>
      <vt:lpstr>Measuring Anycast Routing: Catchment, RTT, and Optimal routing of your DNS deployment</vt:lpstr>
      <vt:lpstr>Introduction Motivation</vt:lpstr>
      <vt:lpstr>Introduction Motivation</vt:lpstr>
      <vt:lpstr>Introduction Motivation</vt:lpstr>
      <vt:lpstr>Introduction Motivation</vt:lpstr>
      <vt:lpstr>Introduction Anycast and the DNS</vt:lpstr>
      <vt:lpstr>Introduction Anycast and the DNS</vt:lpstr>
      <vt:lpstr>Introduction Anycast and the DNS</vt:lpstr>
      <vt:lpstr>Introduction Anycast and the DNS</vt:lpstr>
      <vt:lpstr>Introduction Anycast and the DNS</vt:lpstr>
      <vt:lpstr>Introduction Anycast and the DNS</vt:lpstr>
      <vt:lpstr>Introduction Problem Statement</vt:lpstr>
      <vt:lpstr>Introduction Problem Statement</vt:lpstr>
      <vt:lpstr>Introduction Problem Statement</vt:lpstr>
      <vt:lpstr>Introduction Motivation</vt:lpstr>
      <vt:lpstr>Monitoring DNS routing</vt:lpstr>
      <vt:lpstr>Monitoring DNS routing</vt:lpstr>
      <vt:lpstr>Monitoring DNS routing</vt:lpstr>
      <vt:lpstr>Previous work Verfploeter</vt:lpstr>
      <vt:lpstr>Previous work Verfploeter</vt:lpstr>
      <vt:lpstr>Previous work Verfploeter</vt:lpstr>
      <vt:lpstr>Previous work Verfploeter</vt:lpstr>
      <vt:lpstr>Our open-source tooling</vt:lpstr>
      <vt:lpstr>Use cases Anycast RTT</vt:lpstr>
      <vt:lpstr>Use cases Anycast RTT</vt:lpstr>
      <vt:lpstr>Validating Anycast RTTs</vt:lpstr>
      <vt:lpstr>Use cases Inferring optimal Routing</vt:lpstr>
      <vt:lpstr>Use cases Inferring optimal Routing</vt:lpstr>
      <vt:lpstr>Results</vt:lpstr>
      <vt:lpstr>RTTs</vt:lpstr>
      <vt:lpstr>RTTs</vt:lpstr>
      <vt:lpstr>RTTs</vt:lpstr>
      <vt:lpstr>Quantifying Improvement</vt:lpstr>
      <vt:lpstr>Quantifying Improvement</vt:lpstr>
      <vt:lpstr>RTTs mx-mex</vt:lpstr>
      <vt:lpstr>RTT against Catchment</vt:lpstr>
      <vt:lpstr>RTT against Catchment</vt:lpstr>
      <vt:lpstr>TTL as performance indicator</vt:lpstr>
      <vt:lpstr>TTL as performance indicator</vt:lpstr>
      <vt:lpstr>Other improvements</vt:lpstr>
      <vt:lpstr>Conclusion</vt:lpstr>
      <vt:lpstr>Q&amp;A / Discussion</vt:lpstr>
      <vt:lpstr>PowerPoint Presentation</vt:lpstr>
      <vt:lpstr>Appendix slides</vt:lpstr>
      <vt:lpstr>Catchment Analysis</vt:lpstr>
      <vt:lpstr>Catchment Analysis</vt:lpstr>
      <vt:lpstr>Catchment Analysis</vt:lpstr>
      <vt:lpstr>Catchments</vt:lpstr>
      <vt:lpstr>Catchments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Hendriks, Remi (UT-EEMCS)</dc:creator>
  <cp:lastModifiedBy>Hendriks, Remi (UT-EEMCS)</cp:lastModifiedBy>
  <cp:revision>12</cp:revision>
  <dcterms:created xsi:type="dcterms:W3CDTF">2025-12-01T10:12:20Z</dcterms:created>
  <dcterms:modified xsi:type="dcterms:W3CDTF">2026-04-30T13:36:03Z</dcterms:modified>
</cp:coreProperties>
</file>