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theme/theme3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presProps.xml" ContentType="application/vnd.openxmlformats-officedocument.presentationml.presProps+xml"/>
  <Override PartName="/ppt/media/image3.tif" ContentType="image/tiff"/>
  <Override PartName="/ppt/media/image4.tif" ContentType="image/tiff"/>
  <Override PartName="/ppt/media/image9.tif" ContentType="image/tiff"/>
  <Override PartName="/ppt/media/image8.tif" ContentType="image/tiff"/>
  <Override PartName="/ppt/notesMasters/notesMaster1.xml" ContentType="application/vnd.openxmlformats-officedocument.presentationml.notesMaster+xml"/>
  <Override PartName="/ppt/slides/slide12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13.xml" ContentType="application/vnd.openxmlformats-officedocument.presentationml.slide+xml"/>
  <Override PartName="/ppt/slides/slide9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4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</p:sldIdLst>
  <p:sldSz cx="24384000" cy="13716000"/>
  <p:notesSz cx="6858000" cy="9144000"/>
</p:presentation>
</file>

<file path=ppt/presProps.xml><?xml version="1.0" encoding="utf-8"?>
<p:presentationPr xmlns:a="http://schemas.openxmlformats.org/drawingml/2006/main" xmlns:p="http://schemas.openxmlformats.org/presentationml/2006/main" xmlns:r="http://schemas.openxmlformats.org/officeDocument/2006/relationships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lang="en-GB" sz="4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move the slide</a:t>
            </a:r>
            <a:endParaRPr lang="en-GB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lang="en-GB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notes format</a:t>
            </a:r>
            <a:endParaRPr lang="en-GB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lang="en-GB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&lt;header&gt;</a:t>
            </a:r>
            <a:endParaRPr lang="en-GB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dt" idx="3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lang="en-GB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</a:pPr>
            <a:r>
              <a:rPr lang="en-GB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lang="en-GB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" name="PlaceHolder 5"/>
          <p:cNvSpPr>
            <a:spLocks noGrp="1"/>
          </p:cNvSpPr>
          <p:nvPr>
            <p:ph type="ft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lang="en-GB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en-GB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lang="en-GB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" name="PlaceHolder 6"/>
          <p:cNvSpPr>
            <a:spLocks noGrp="1"/>
          </p:cNvSpPr>
          <p:nvPr>
            <p:ph type="sldNum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lang="en-GB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</a:pPr>
            <a:fld id="{E866D402-B2A6-4D2C-BE1F-76D9B103D2AF}" type="slidenum">
              <a:rPr lang="en-GB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lang="en-GB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280" cy="3428280"/>
          </a:xfrm>
          <a:prstGeom prst="rect">
            <a:avLst/>
          </a:prstGeom>
          <a:ln w="0">
            <a:noFill/>
          </a:ln>
        </p:spPr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8480" cy="4114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290880" indent="-290880">
              <a:lnSpc>
                <a:spcPct val="100000"/>
              </a:lnSpc>
              <a:buClr>
                <a:srgbClr val="000000"/>
              </a:buClr>
              <a:buSzPct val="125000"/>
              <a:buFont typeface="OpenSymbol"/>
              <a:buChar char="-"/>
            </a:pPr>
            <a:r>
              <a:rPr lang="en-GB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Who I am.</a:t>
            </a:r>
            <a:endParaRPr lang="en-GB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90880" indent="-290880">
              <a:lnSpc>
                <a:spcPct val="100000"/>
              </a:lnSpc>
              <a:buClr>
                <a:srgbClr val="000000"/>
              </a:buClr>
              <a:buSzPct val="125000"/>
              <a:buFont typeface="OpenSymbol"/>
              <a:buChar char="-"/>
            </a:pPr>
            <a:r>
              <a:rPr lang="en-GB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Here today re Cascade.</a:t>
            </a:r>
            <a:endParaRPr lang="en-GB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90880" indent="-290880">
              <a:lnSpc>
                <a:spcPct val="100000"/>
              </a:lnSpc>
              <a:buClr>
                <a:srgbClr val="000000"/>
              </a:buClr>
              <a:buSzPct val="125000"/>
              <a:buFont typeface="OpenSymbol"/>
              <a:buChar char="-"/>
            </a:pPr>
            <a:r>
              <a:rPr lang="en-GB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But first, a little recap of how we got here…</a:t>
            </a:r>
            <a:endParaRPr lang="en-GB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280" cy="3428280"/>
          </a:xfrm>
          <a:prstGeom prst="rect">
            <a:avLst/>
          </a:prstGeom>
          <a:ln w="0">
            <a:noFill/>
          </a:ln>
        </p:spPr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8480" cy="4114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en-GB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- TODO: Add defrag diagram?</a:t>
            </a:r>
            <a:endParaRPr lang="en-GB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280" cy="3428280"/>
          </a:xfrm>
          <a:prstGeom prst="rect">
            <a:avLst/>
          </a:prstGeom>
          <a:ln w="0">
            <a:noFill/>
          </a:ln>
        </p:spPr>
      </p:sp>
      <p:sp>
        <p:nvSpPr>
          <p:cNvPr id="116" name="PlaceHolder 2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8480" cy="4114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en-GB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NOTIFY in/out: trigger Cascade and downstream name servers to refresh their copy of upstream zones.</a:t>
            </a:r>
            <a:endParaRPr lang="en-GB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en-GB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IXFR in/out: reduce zone transfer time, re-sign only changed records.</a:t>
            </a:r>
            <a:endParaRPr lang="en-GB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en-GB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TSIG in/out: authenticate zone transfer related communication with up and downstream name servers.</a:t>
            </a:r>
            <a:endParaRPr lang="en-GB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280" cy="3428280"/>
          </a:xfrm>
          <a:prstGeom prst="rect">
            <a:avLst/>
          </a:prstGeom>
          <a:ln w="0">
            <a:noFill/>
          </a:ln>
        </p:spPr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8480" cy="4114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en-GB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Ods2cascade: tool to assist with migration from OpenDNSSEC. </a:t>
            </a:r>
            <a:endParaRPr lang="en-GB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en-GB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Need a specific OpenDNSSEC feature in Cascade? Let us know!</a:t>
            </a:r>
            <a:endParaRPr lang="en-GB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280" cy="3428280"/>
          </a:xfrm>
          <a:prstGeom prst="rect">
            <a:avLst/>
          </a:prstGeom>
          <a:ln w="0">
            <a:noFill/>
          </a:ln>
        </p:spPr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8480" cy="4114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290880" indent="-290880">
              <a:lnSpc>
                <a:spcPct val="100000"/>
              </a:lnSpc>
              <a:buClr>
                <a:srgbClr val="000000"/>
              </a:buClr>
              <a:buSzPct val="125000"/>
              <a:buFont typeface="OpenSymbol"/>
              <a:buChar char="-"/>
            </a:pPr>
            <a:r>
              <a:rPr lang="en-GB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Arya showed: startup, SystemD, config file, SoftHSM, zone status, review hooks.</a:t>
            </a:r>
            <a:endParaRPr lang="en-GB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90880" indent="-290880">
              <a:lnSpc>
                <a:spcPct val="100000"/>
              </a:lnSpc>
              <a:buClr>
                <a:srgbClr val="000000"/>
              </a:buClr>
              <a:buSzPct val="125000"/>
              <a:buFont typeface="OpenSymbol"/>
              <a:buChar char="-"/>
            </a:pPr>
            <a:r>
              <a:rPr lang="en-GB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Use large text! YubiHSM? NSD upstream with TSIG, Cascade inc signing, NSD downstream with TSIG, remove </a:t>
            </a:r>
            <a:endParaRPr lang="en-GB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280" cy="3428280"/>
          </a:xfrm>
          <a:prstGeom prst="rect">
            <a:avLst/>
          </a:prstGeom>
          <a:ln w="0">
            <a:noFill/>
          </a:ln>
        </p:spPr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8480" cy="4114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290880" indent="-290880">
              <a:lnSpc>
                <a:spcPct val="100000"/>
              </a:lnSpc>
              <a:buClr>
                <a:srgbClr val="000000"/>
              </a:buClr>
              <a:buSzPct val="125000"/>
              <a:buFont typeface="OpenSymbol"/>
              <a:buChar char="-"/>
            </a:pPr>
            <a:r>
              <a:rPr lang="en-GB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We make DNS software.</a:t>
            </a:r>
            <a:endParaRPr lang="en-GB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90880" indent="-290880">
              <a:lnSpc>
                <a:spcPct val="100000"/>
              </a:lnSpc>
              <a:buClr>
                <a:srgbClr val="000000"/>
              </a:buClr>
              <a:buSzPct val="125000"/>
              <a:buFont typeface="OpenSymbol"/>
              <a:buChar char="-"/>
            </a:pPr>
            <a:r>
              <a:rPr lang="en-GB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One being OpenDNSSEC.</a:t>
            </a:r>
            <a:endParaRPr lang="en-GB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90880" indent="-290880">
              <a:lnSpc>
                <a:spcPct val="100000"/>
              </a:lnSpc>
              <a:buClr>
                <a:srgbClr val="000000"/>
              </a:buClr>
              <a:buSzPct val="125000"/>
              <a:buFont typeface="OpenSymbol"/>
              <a:buChar char="-"/>
            </a:pPr>
            <a:r>
              <a:rPr lang="en-GB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Served us well for 16 years but …</a:t>
            </a:r>
            <a:endParaRPr lang="en-GB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280" cy="3428280"/>
          </a:xfrm>
          <a:prstGeom prst="rect">
            <a:avLst/>
          </a:prstGeom>
          <a:ln w="0">
            <a:noFill/>
          </a:ln>
        </p:spPr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8480" cy="4114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290880" indent="-290880">
              <a:lnSpc>
                <a:spcPct val="100000"/>
              </a:lnSpc>
              <a:buClr>
                <a:srgbClr val="000000"/>
              </a:buClr>
              <a:buSzPct val="125000"/>
              <a:buFont typeface="OpenSymbol"/>
              <a:buChar char="-"/>
            </a:pPr>
            <a:r>
              <a:rPr lang="en-GB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Things change.</a:t>
            </a:r>
            <a:endParaRPr lang="en-GB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90880" indent="-290880">
              <a:lnSpc>
                <a:spcPct val="100000"/>
              </a:lnSpc>
              <a:buClr>
                <a:srgbClr val="000000"/>
              </a:buClr>
              <a:buSzPct val="125000"/>
              <a:buFont typeface="OpenSymbol"/>
              <a:buChar char="-"/>
            </a:pPr>
            <a:r>
              <a:rPr lang="en-GB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Difficult to maintain and extend OpenDNSSEC.</a:t>
            </a:r>
            <a:endParaRPr lang="en-GB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90880" indent="-290880">
              <a:lnSpc>
                <a:spcPct val="100000"/>
              </a:lnSpc>
              <a:buClr>
                <a:srgbClr val="000000"/>
              </a:buClr>
              <a:buSzPct val="125000"/>
              <a:buFont typeface="OpenSymbol"/>
              <a:buChar char="-"/>
            </a:pPr>
            <a:r>
              <a:rPr lang="en-GB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Best use of our resources now is to make something new…</a:t>
            </a:r>
            <a:endParaRPr lang="en-GB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280" cy="3428280"/>
          </a:xfrm>
          <a:prstGeom prst="rect">
            <a:avLst/>
          </a:prstGeom>
          <a:ln w="0">
            <a:noFill/>
          </a:ln>
        </p:spPr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8480" cy="4114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290880" indent="-290880">
              <a:lnSpc>
                <a:spcPct val="100000"/>
              </a:lnSpc>
              <a:buClr>
                <a:srgbClr val="000000"/>
              </a:buClr>
              <a:buSzPct val="125000"/>
              <a:buFont typeface="OpenSymbol"/>
              <a:buChar char="-"/>
            </a:pPr>
            <a:r>
              <a:rPr lang="en-GB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So, hey Cascade!</a:t>
            </a:r>
            <a:endParaRPr lang="en-GB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90880" indent="-290880">
              <a:lnSpc>
                <a:spcPct val="100000"/>
              </a:lnSpc>
              <a:buClr>
                <a:srgbClr val="000000"/>
              </a:buClr>
              <a:buSzPct val="125000"/>
              <a:buFont typeface="OpenSymbol"/>
              <a:buChar char="-"/>
            </a:pPr>
            <a:r>
              <a:rPr lang="en-GB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Alpha release.</a:t>
            </a:r>
            <a:endParaRPr lang="en-GB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90880" indent="-290880">
              <a:lnSpc>
                <a:spcPct val="100000"/>
              </a:lnSpc>
              <a:buClr>
                <a:srgbClr val="000000"/>
              </a:buClr>
              <a:buSzPct val="125000"/>
              <a:buFont typeface="OpenSymbol"/>
              <a:buChar char="-"/>
            </a:pPr>
            <a:r>
              <a:rPr lang="en-GB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But then what?</a:t>
            </a:r>
            <a:endParaRPr lang="en-GB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280" cy="3428280"/>
          </a:xfrm>
          <a:prstGeom prst="rect">
            <a:avLst/>
          </a:prstGeom>
          <a:ln w="0">
            <a:noFill/>
          </a:ln>
        </p:spPr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8480" cy="4114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290880" indent="-290880">
              <a:lnSpc>
                <a:spcPct val="100000"/>
              </a:lnSpc>
              <a:buClr>
                <a:srgbClr val="000000"/>
              </a:buClr>
              <a:buSzPct val="125000"/>
              <a:buFont typeface="OpenSymbol"/>
              <a:buChar char="-"/>
            </a:pPr>
            <a:r>
              <a:rPr lang="en-GB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Brings us back to today.</a:t>
            </a:r>
            <a:endParaRPr lang="en-GB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90880" indent="-290880">
              <a:lnSpc>
                <a:spcPct val="100000"/>
              </a:lnSpc>
              <a:buClr>
                <a:srgbClr val="000000"/>
              </a:buClr>
              <a:buSzPct val="125000"/>
              <a:buFont typeface="OpenSymbol"/>
              <a:buChar char="-"/>
            </a:pPr>
            <a:r>
              <a:rPr lang="en-GB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Cascade progress update.</a:t>
            </a:r>
            <a:endParaRPr lang="en-GB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90880" indent="-290880">
              <a:lnSpc>
                <a:spcPct val="100000"/>
              </a:lnSpc>
              <a:buClr>
                <a:srgbClr val="000000"/>
              </a:buClr>
              <a:buSzPct val="125000"/>
              <a:buFont typeface="OpenSymbol"/>
              <a:buChar char="-"/>
            </a:pPr>
            <a:r>
              <a:rPr lang="en-GB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Very much appreciate the help we get…</a:t>
            </a:r>
            <a:endParaRPr lang="en-GB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280" cy="3428280"/>
          </a:xfrm>
          <a:prstGeom prst="rect">
            <a:avLst/>
          </a:prstGeom>
          <a:ln w="0">
            <a:noFill/>
          </a:ln>
        </p:spPr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8480" cy="4114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290880" indent="-290880">
              <a:lnSpc>
                <a:spcPct val="100000"/>
              </a:lnSpc>
              <a:buClr>
                <a:srgbClr val="000000"/>
              </a:buClr>
              <a:buSzPct val="125000"/>
              <a:buFont typeface="OpenSymbol"/>
              <a:buChar char="-"/>
            </a:pPr>
            <a:r>
              <a:rPr lang="en-GB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JP Mens.</a:t>
            </a:r>
            <a:endParaRPr lang="en-GB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90880" indent="-290880">
              <a:lnSpc>
                <a:spcPct val="100000"/>
              </a:lnSpc>
              <a:buClr>
                <a:srgbClr val="000000"/>
              </a:buClr>
              <a:buSzPct val="125000"/>
              <a:buFont typeface="OpenSymbol"/>
              <a:buChar char="-"/>
            </a:pPr>
            <a:r>
              <a:rPr lang="en-GB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Stéphane Bortzmeyer.</a:t>
            </a:r>
            <a:endParaRPr lang="en-GB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280" cy="3428280"/>
          </a:xfrm>
          <a:prstGeom prst="rect">
            <a:avLst/>
          </a:prstGeom>
          <a:ln w="0">
            <a:noFill/>
          </a:ln>
        </p:spPr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8480" cy="4114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290880" indent="-290880">
              <a:lnSpc>
                <a:spcPct val="100000"/>
              </a:lnSpc>
              <a:buClr>
                <a:srgbClr val="000000"/>
              </a:buClr>
              <a:buSzPct val="125000"/>
              <a:buFont typeface="OpenSymbol"/>
              <a:buChar char="-"/>
            </a:pPr>
            <a:r>
              <a:rPr lang="en-GB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So, what is Cascade, quick intro.</a:t>
            </a:r>
            <a:endParaRPr lang="en-GB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90880" indent="-290880">
              <a:lnSpc>
                <a:spcPct val="100000"/>
              </a:lnSpc>
              <a:buClr>
                <a:srgbClr val="000000"/>
              </a:buClr>
              <a:buSzPct val="125000"/>
              <a:buFont typeface="OpenSymbol"/>
              <a:buChar char="-"/>
            </a:pPr>
            <a:r>
              <a:rPr lang="en-GB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No DB, optional HSM, built-in review, separate key manager.</a:t>
            </a:r>
            <a:endParaRPr lang="en-GB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280" cy="3428280"/>
          </a:xfrm>
          <a:prstGeom prst="rect">
            <a:avLst/>
          </a:prstGeom>
          <a:ln w="0">
            <a:noFill/>
          </a:ln>
        </p:spPr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8480" cy="4114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en-GB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- TODO: Add defrag diagram?</a:t>
            </a:r>
            <a:endParaRPr lang="en-GB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2.png"/><Relationship Id="rId5" Type="http://schemas.openxmlformats.org/officeDocument/2006/relationships/image" Target="../media/image1.png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Title &amp; Subtitl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Lnet Labs_Brandlogo_Black.pdf" descr="NLnet Labs_Brandlogo_Black.pdf" hidden="1"/>
          <p:cNvPicPr/>
          <p:nvPr/>
        </p:nvPicPr>
        <p:blipFill>
          <a:blip r:embed="rId2">
            <a:alphaModFix amt="15000"/>
          </a:blip>
          <a:srcRect l="0" t="834" r="0" b="834"/>
          <a:stretch/>
        </p:blipFill>
        <p:spPr>
          <a:xfrm>
            <a:off x="-3483360" y="-2070360"/>
            <a:ext cx="11161440" cy="11510280"/>
          </a:xfrm>
          <a:prstGeom prst="rect">
            <a:avLst/>
          </a:prstGeom>
          <a:noFill/>
          <a:ln w="12700">
            <a:noFill/>
          </a:ln>
        </p:spPr>
      </p:pic>
      <p:sp>
        <p:nvSpPr>
          <p:cNvPr id="3" name="Lijn"/>
          <p:cNvSpPr/>
          <p:nvPr/>
        </p:nvSpPr>
        <p:spPr>
          <a:xfrm>
            <a:off x="-38520" y="2300040"/>
            <a:ext cx="24461280" cy="360"/>
          </a:xfrm>
          <a:prstGeom prst="line">
            <a:avLst/>
          </a:prstGeom>
          <a:ln w="25400">
            <a:solidFill>
              <a:srgbClr val="929292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lang="en-GB" sz="3200" b="0" u="none" strike="noStrike"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</a:endParaRPr>
          </a:p>
        </p:txBody>
      </p:sp>
      <p:pic>
        <p:nvPicPr>
          <p:cNvPr id="4" name="NLnet Labs_Wordlogo_Black.pdf" descr="NLnet Labs_Wordlogo_Black.pdf" hidden="1"/>
          <p:cNvPicPr/>
          <p:nvPr/>
        </p:nvPicPr>
        <p:blipFill>
          <a:blip r:embed="rId3"/>
          <a:stretch/>
        </p:blipFill>
        <p:spPr>
          <a:xfrm>
            <a:off x="20212560" y="12749040"/>
            <a:ext cx="3714480" cy="550080"/>
          </a:xfrm>
          <a:prstGeom prst="rect">
            <a:avLst/>
          </a:prstGeom>
          <a:noFill/>
          <a:ln w="12700">
            <a:noFill/>
          </a:ln>
        </p:spPr>
      </p:pic>
      <p:sp>
        <p:nvSpPr>
          <p:cNvPr id="5" name="Lijn"/>
          <p:cNvSpPr/>
          <p:nvPr/>
        </p:nvSpPr>
        <p:spPr>
          <a:xfrm>
            <a:off x="-38520" y="12314160"/>
            <a:ext cx="24461280" cy="360"/>
          </a:xfrm>
          <a:prstGeom prst="line">
            <a:avLst/>
          </a:prstGeom>
          <a:ln w="25400">
            <a:solidFill>
              <a:srgbClr val="929292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lang="en-GB" sz="3200" b="0" u="none" strike="noStrike"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</a:endParaRPr>
          </a:p>
        </p:txBody>
      </p:sp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1778040" y="2298600"/>
            <a:ext cx="20827440" cy="4647600"/>
          </a:xfrm>
          <a:prstGeom prst="rect">
            <a:avLst/>
          </a:prstGeom>
          <a:noFill/>
          <a:ln w="12600">
            <a:noFill/>
          </a:ln>
        </p:spPr>
        <p:txBody>
          <a:bodyPr lIns="50760" rIns="50760" tIns="50760" bIns="50760" anchor="b">
            <a:noAutofit/>
          </a:bodyPr>
          <a:p>
            <a:pPr indent="0" algn="ctr" defTabSz="825480">
              <a:lnSpc>
                <a:spcPct val="100000"/>
              </a:lnSpc>
              <a:buNone/>
              <a:tabLst>
                <a:tab algn="l" pos="0"/>
              </a:tabLst>
            </a:pPr>
            <a:r>
              <a:rPr lang="en-GB" sz="10000" b="0" u="none" strike="noStrike">
                <a:solidFill>
                  <a:srgbClr val="000000"/>
                </a:solidFill>
                <a:effectLst/>
                <a:uFillTx/>
                <a:latin typeface="P22 Mackinac Pro Medium"/>
                <a:ea typeface="P22 Mackinac Pro Medium"/>
              </a:rPr>
              <a:t>Titeltekst</a:t>
            </a:r>
            <a:endParaRPr lang="en-GB" sz="10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1778040" y="7074000"/>
            <a:ext cx="20827440" cy="4740120"/>
          </a:xfrm>
          <a:prstGeom prst="rect">
            <a:avLst/>
          </a:prstGeom>
          <a:noFill/>
          <a:ln w="12600">
            <a:noFill/>
          </a:ln>
        </p:spPr>
        <p:txBody>
          <a:bodyPr lIns="50760" rIns="50760" tIns="50760" bIns="50760" anchor="t">
            <a:noAutofit/>
          </a:bodyPr>
          <a:p>
            <a:pPr indent="0" algn="ctr" defTabSz="825480">
              <a:lnSpc>
                <a:spcPct val="100000"/>
              </a:lnSpc>
              <a:buNone/>
              <a:tabLst>
                <a:tab algn="l" pos="0"/>
              </a:tabLst>
            </a:pPr>
            <a:r>
              <a:rPr lang="en-GB" sz="5400" b="0" u="none" strike="noStrike">
                <a:solidFill>
                  <a:srgbClr val="000000"/>
                </a:solidFill>
                <a:effectLst/>
                <a:uFillTx/>
                <a:latin typeface="Montserrat Thin Medium"/>
                <a:ea typeface="Montserrat Thin Medium"/>
              </a:rPr>
              <a:t>Hoofdtekst - niveau één</a:t>
            </a:r>
            <a:endParaRPr lang="en-GB" sz="5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 defTabSz="825480">
              <a:lnSpc>
                <a:spcPct val="100000"/>
              </a:lnSpc>
              <a:buNone/>
              <a:tabLst>
                <a:tab algn="l" pos="0"/>
              </a:tabLst>
            </a:pPr>
            <a:r>
              <a:rPr lang="en-GB" sz="5400" b="0" u="none" strike="noStrike">
                <a:solidFill>
                  <a:srgbClr val="000000"/>
                </a:solidFill>
                <a:effectLst/>
                <a:uFillTx/>
                <a:latin typeface="Montserrat Thin Medium"/>
                <a:ea typeface="Montserrat Thin Medium"/>
              </a:rPr>
              <a:t>Hoofdtekst - niveau twee</a:t>
            </a:r>
            <a:endParaRPr lang="en-GB" sz="5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 defTabSz="825480">
              <a:lnSpc>
                <a:spcPct val="100000"/>
              </a:lnSpc>
              <a:buNone/>
              <a:tabLst>
                <a:tab algn="l" pos="0"/>
              </a:tabLst>
            </a:pPr>
            <a:r>
              <a:rPr lang="en-GB" sz="5400" b="0" u="none" strike="noStrike">
                <a:solidFill>
                  <a:srgbClr val="000000"/>
                </a:solidFill>
                <a:effectLst/>
                <a:uFillTx/>
                <a:latin typeface="Montserrat Thin Medium"/>
                <a:ea typeface="Montserrat Thin Medium"/>
              </a:rPr>
              <a:t>Hoofdtekst - niveau drie</a:t>
            </a:r>
            <a:endParaRPr lang="en-GB" sz="5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 defTabSz="825480">
              <a:lnSpc>
                <a:spcPct val="100000"/>
              </a:lnSpc>
              <a:buNone/>
              <a:tabLst>
                <a:tab algn="l" pos="0"/>
              </a:tabLst>
            </a:pPr>
            <a:r>
              <a:rPr lang="en-GB" sz="5400" b="0" u="none" strike="noStrike">
                <a:solidFill>
                  <a:srgbClr val="000000"/>
                </a:solidFill>
                <a:effectLst/>
                <a:uFillTx/>
                <a:latin typeface="Montserrat Thin Medium"/>
                <a:ea typeface="Montserrat Thin Medium"/>
              </a:rPr>
              <a:t>Hoofdtekst - niveau vier</a:t>
            </a:r>
            <a:endParaRPr lang="en-GB" sz="5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 defTabSz="825480">
              <a:lnSpc>
                <a:spcPct val="100000"/>
              </a:lnSpc>
              <a:buNone/>
              <a:tabLst>
                <a:tab algn="l" pos="0"/>
              </a:tabLst>
            </a:pPr>
            <a:r>
              <a:rPr lang="en-GB" sz="5400" b="0" u="none" strike="noStrike">
                <a:solidFill>
                  <a:srgbClr val="000000"/>
                </a:solidFill>
                <a:effectLst/>
                <a:uFillTx/>
                <a:latin typeface="Montserrat Thin Medium"/>
                <a:ea typeface="Montserrat Thin Medium"/>
              </a:rPr>
              <a:t>Hoofdtekst - niveau vijf</a:t>
            </a:r>
            <a:endParaRPr lang="en-GB" sz="5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8" name="NLnet Labs_Wordlogo_Black.pdf" descr="NLnet Labs_Wordlogo_Black.pdf"/>
          <p:cNvPicPr/>
          <p:nvPr/>
        </p:nvPicPr>
        <p:blipFill>
          <a:blip r:embed="rId4"/>
          <a:stretch/>
        </p:blipFill>
        <p:spPr>
          <a:xfrm>
            <a:off x="16784280" y="12053160"/>
            <a:ext cx="6943320" cy="1028880"/>
          </a:xfrm>
          <a:prstGeom prst="rect">
            <a:avLst/>
          </a:prstGeom>
          <a:noFill/>
          <a:ln w="12700">
            <a:noFill/>
          </a:ln>
        </p:spPr>
      </p:pic>
      <p:pic>
        <p:nvPicPr>
          <p:cNvPr id="9" name="NLnet Labs_Brandlogo_Black.pdf" descr="NLnet Labs_Brandlogo_Black.pdf"/>
          <p:cNvPicPr/>
          <p:nvPr/>
        </p:nvPicPr>
        <p:blipFill>
          <a:blip r:embed="rId5">
            <a:alphaModFix amt="15000"/>
          </a:blip>
          <a:srcRect l="0" t="834" r="0" b="834"/>
          <a:stretch/>
        </p:blipFill>
        <p:spPr>
          <a:xfrm>
            <a:off x="-3483360" y="-2070360"/>
            <a:ext cx="11161440" cy="11510280"/>
          </a:xfrm>
          <a:prstGeom prst="rect">
            <a:avLst/>
          </a:prstGeom>
          <a:noFill/>
          <a:ln w="12700">
            <a:noFill/>
          </a:ln>
        </p:spPr>
      </p:pic>
      <p:sp>
        <p:nvSpPr>
          <p:cNvPr id="10" name="PlaceHolder 3"/>
          <p:cNvSpPr>
            <a:spLocks noGrp="1"/>
          </p:cNvSpPr>
          <p:nvPr>
            <p:ph type="sldNum" idx="1"/>
          </p:nvPr>
        </p:nvSpPr>
        <p:spPr>
          <a:xfrm>
            <a:off x="11959200" y="13080960"/>
            <a:ext cx="452520" cy="460440"/>
          </a:xfrm>
          <a:prstGeom prst="rect">
            <a:avLst/>
          </a:prstGeom>
          <a:noFill/>
          <a:ln w="12600">
            <a:noFill/>
          </a:ln>
        </p:spPr>
        <p:txBody>
          <a:bodyPr lIns="50760" rIns="50760" tIns="50760" bIns="50760" anchor="t">
            <a:noAutofit/>
          </a:bodyPr>
          <a:p>
            <a:pPr indent="0">
              <a:buNone/>
            </a:pPr>
            <a:endParaRPr lang="en-GB" sz="18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ubtitle &amp; Bullets &amp; Logo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NLnet Labs_Brandlogo_Black.pdf" descr="NLnet Labs_Brandlogo_Black.pdf"/>
          <p:cNvPicPr/>
          <p:nvPr/>
        </p:nvPicPr>
        <p:blipFill>
          <a:blip r:embed="rId2">
            <a:alphaModFix amt="15000"/>
          </a:blip>
          <a:srcRect l="0" t="834" r="0" b="834"/>
          <a:stretch/>
        </p:blipFill>
        <p:spPr>
          <a:xfrm>
            <a:off x="-3483360" y="-2070360"/>
            <a:ext cx="11161440" cy="11510280"/>
          </a:xfrm>
          <a:prstGeom prst="rect">
            <a:avLst/>
          </a:prstGeom>
          <a:noFill/>
          <a:ln w="12700">
            <a:noFill/>
          </a:ln>
        </p:spPr>
      </p:pic>
      <p:sp>
        <p:nvSpPr>
          <p:cNvPr id="12" name="Lijn"/>
          <p:cNvSpPr/>
          <p:nvPr/>
        </p:nvSpPr>
        <p:spPr>
          <a:xfrm>
            <a:off x="-38520" y="2300040"/>
            <a:ext cx="24461280" cy="360"/>
          </a:xfrm>
          <a:prstGeom prst="line">
            <a:avLst/>
          </a:prstGeom>
          <a:ln w="25400">
            <a:solidFill>
              <a:srgbClr val="929292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lang="en-GB" sz="3200" b="0" u="none" strike="noStrike"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</a:endParaRPr>
          </a:p>
        </p:txBody>
      </p:sp>
      <p:pic>
        <p:nvPicPr>
          <p:cNvPr id="13" name="NLnet Labs_Wordlogo_Black.pdf" descr="NLnet Labs_Wordlogo_Black.pdf"/>
          <p:cNvPicPr/>
          <p:nvPr/>
        </p:nvPicPr>
        <p:blipFill>
          <a:blip r:embed="rId3"/>
          <a:stretch/>
        </p:blipFill>
        <p:spPr>
          <a:xfrm>
            <a:off x="20212560" y="12749040"/>
            <a:ext cx="3714480" cy="550080"/>
          </a:xfrm>
          <a:prstGeom prst="rect">
            <a:avLst/>
          </a:prstGeom>
          <a:noFill/>
          <a:ln w="12700">
            <a:noFill/>
          </a:ln>
        </p:spPr>
      </p:pic>
      <p:sp>
        <p:nvSpPr>
          <p:cNvPr id="14" name="Lijn"/>
          <p:cNvSpPr/>
          <p:nvPr/>
        </p:nvSpPr>
        <p:spPr>
          <a:xfrm>
            <a:off x="-38520" y="12314160"/>
            <a:ext cx="24461280" cy="360"/>
          </a:xfrm>
          <a:prstGeom prst="line">
            <a:avLst/>
          </a:prstGeom>
          <a:ln w="25400">
            <a:solidFill>
              <a:srgbClr val="929292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lang="en-GB" sz="3200" b="0" u="none" strike="noStrike"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</a:endParaRPr>
          </a:p>
        </p:txBody>
      </p:sp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1689120" y="355680"/>
            <a:ext cx="21004920" cy="2285280"/>
          </a:xfrm>
          <a:prstGeom prst="rect">
            <a:avLst/>
          </a:prstGeom>
          <a:noFill/>
          <a:ln w="12600">
            <a:noFill/>
          </a:ln>
        </p:spPr>
        <p:txBody>
          <a:bodyPr lIns="50760" rIns="50760" tIns="50760" bIns="50760" anchor="ctr">
            <a:noAutofit/>
          </a:bodyPr>
          <a:p>
            <a:pPr indent="0" algn="ctr" defTabSz="825480">
              <a:lnSpc>
                <a:spcPct val="100000"/>
              </a:lnSpc>
              <a:buNone/>
              <a:tabLst>
                <a:tab algn="l" pos="0"/>
              </a:tabLst>
            </a:pPr>
            <a:r>
              <a:rPr lang="en-GB" sz="10000" b="0" u="none" strike="noStrike">
                <a:solidFill>
                  <a:srgbClr val="000000"/>
                </a:solidFill>
                <a:effectLst/>
                <a:uFillTx/>
                <a:latin typeface="P22 Mackinac Pro Medium"/>
                <a:ea typeface="P22 Mackinac Pro Medium"/>
              </a:rPr>
              <a:t>Titeltekst</a:t>
            </a:r>
            <a:endParaRPr lang="en-GB" sz="10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1689120" y="4203000"/>
            <a:ext cx="21004920" cy="8242200"/>
          </a:xfrm>
          <a:prstGeom prst="rect">
            <a:avLst/>
          </a:prstGeom>
          <a:noFill/>
          <a:ln w="12600">
            <a:noFill/>
          </a:ln>
        </p:spPr>
        <p:txBody>
          <a:bodyPr lIns="50760" rIns="50760" tIns="50760" bIns="50760" anchor="t">
            <a:noAutofit/>
          </a:bodyPr>
          <a:p>
            <a:pPr marL="635040" indent="-635040" defTabSz="825480">
              <a:lnSpc>
                <a:spcPct val="100000"/>
              </a:lnSpc>
              <a:spcBef>
                <a:spcPts val="5899"/>
              </a:spcBef>
              <a:buClr>
                <a:srgbClr val="323232"/>
              </a:buClr>
              <a:buSzPct val="125000"/>
              <a:buFont typeface="Symbol" charset="2"/>
              <a:buChar char=""/>
            </a:pPr>
            <a:r>
              <a:rPr lang="en-GB" sz="4800" b="0" u="none" strike="noStrike">
                <a:solidFill>
                  <a:srgbClr val="323232"/>
                </a:solidFill>
                <a:effectLst/>
                <a:uFillTx/>
                <a:latin typeface="Montserrat Thin Regular"/>
                <a:ea typeface="Montserrat Thin Regular"/>
              </a:rPr>
              <a:t>Hoofdtekst - niveau één</a:t>
            </a:r>
            <a:endParaRPr lang="en-GB" sz="4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70080" lvl="1" indent="-635040" defTabSz="825480">
              <a:lnSpc>
                <a:spcPct val="100000"/>
              </a:lnSpc>
              <a:spcBef>
                <a:spcPts val="5899"/>
              </a:spcBef>
              <a:buClr>
                <a:srgbClr val="323232"/>
              </a:buClr>
              <a:buSzPct val="125000"/>
              <a:buFont typeface="Symbol" charset="2"/>
              <a:buChar char=""/>
            </a:pPr>
            <a:r>
              <a:rPr lang="en-GB" sz="4800" b="0" u="none" strike="noStrike">
                <a:solidFill>
                  <a:srgbClr val="323232"/>
                </a:solidFill>
                <a:effectLst/>
                <a:uFillTx/>
                <a:latin typeface="Montserrat Thin Regular"/>
                <a:ea typeface="Montserrat Thin Regular"/>
              </a:rPr>
              <a:t>Hoofdtekst - niveau twee</a:t>
            </a:r>
            <a:endParaRPr lang="en-GB" sz="4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905120" lvl="2" indent="-635040" defTabSz="825480">
              <a:lnSpc>
                <a:spcPct val="100000"/>
              </a:lnSpc>
              <a:spcBef>
                <a:spcPts val="5899"/>
              </a:spcBef>
              <a:buClr>
                <a:srgbClr val="323232"/>
              </a:buClr>
              <a:buSzPct val="125000"/>
              <a:buFont typeface="Symbol" charset="2"/>
              <a:buChar char=""/>
            </a:pPr>
            <a:r>
              <a:rPr lang="en-GB" sz="4800" b="0" u="none" strike="noStrike">
                <a:solidFill>
                  <a:srgbClr val="323232"/>
                </a:solidFill>
                <a:effectLst/>
                <a:uFillTx/>
                <a:latin typeface="Montserrat Thin Regular"/>
                <a:ea typeface="Montserrat Thin Regular"/>
              </a:rPr>
              <a:t>Hoofdtekst - niveau drie</a:t>
            </a:r>
            <a:endParaRPr lang="en-GB" sz="4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40160" lvl="3" indent="-635040" defTabSz="825480">
              <a:lnSpc>
                <a:spcPct val="100000"/>
              </a:lnSpc>
              <a:spcBef>
                <a:spcPts val="5899"/>
              </a:spcBef>
              <a:buClr>
                <a:srgbClr val="323232"/>
              </a:buClr>
              <a:buSzPct val="125000"/>
              <a:buFont typeface="Symbol" charset="2"/>
              <a:buChar char=""/>
            </a:pPr>
            <a:r>
              <a:rPr lang="en-GB" sz="4800" b="0" u="none" strike="noStrike">
                <a:solidFill>
                  <a:srgbClr val="323232"/>
                </a:solidFill>
                <a:effectLst/>
                <a:uFillTx/>
                <a:latin typeface="Montserrat Thin Regular"/>
                <a:ea typeface="Montserrat Thin Regular"/>
              </a:rPr>
              <a:t>Hoofdtekst - niveau vier</a:t>
            </a:r>
            <a:endParaRPr lang="en-GB" sz="4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174840" lvl="4" indent="-635040" defTabSz="825480">
              <a:lnSpc>
                <a:spcPct val="100000"/>
              </a:lnSpc>
              <a:spcBef>
                <a:spcPts val="5899"/>
              </a:spcBef>
              <a:buClr>
                <a:srgbClr val="323232"/>
              </a:buClr>
              <a:buSzPct val="125000"/>
              <a:buFont typeface="Symbol" charset="2"/>
              <a:buChar char=""/>
            </a:pPr>
            <a:r>
              <a:rPr lang="en-GB" sz="4800" b="0" u="none" strike="noStrike">
                <a:solidFill>
                  <a:srgbClr val="323232"/>
                </a:solidFill>
                <a:effectLst/>
                <a:uFillTx/>
                <a:latin typeface="Montserrat Thin Regular"/>
                <a:ea typeface="Montserrat Thin Regular"/>
              </a:rPr>
              <a:t>Hoofdtekst - niveau vijf</a:t>
            </a:r>
            <a:endParaRPr lang="en-GB" sz="4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sldNum" idx="2"/>
          </p:nvPr>
        </p:nvSpPr>
        <p:spPr>
          <a:xfrm>
            <a:off x="11959200" y="13080960"/>
            <a:ext cx="452520" cy="460440"/>
          </a:xfrm>
          <a:prstGeom prst="rect">
            <a:avLst/>
          </a:prstGeom>
          <a:noFill/>
          <a:ln w="12600">
            <a:noFill/>
          </a:ln>
        </p:spPr>
        <p:txBody>
          <a:bodyPr lIns="50760" rIns="50760" tIns="50760" bIns="50760" anchor="t">
            <a:noAutofit/>
          </a:bodyPr>
          <a:p>
            <a:pPr indent="0">
              <a:buNone/>
            </a:pPr>
            <a:endParaRPr lang="en-GB" sz="18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4.png"/><Relationship Id="rId6" Type="http://schemas.openxmlformats.org/officeDocument/2006/relationships/image" Target="../media/image14.png"/><Relationship Id="rId7" Type="http://schemas.openxmlformats.org/officeDocument/2006/relationships/image" Target="../media/image14.png"/><Relationship Id="rId8" Type="http://schemas.openxmlformats.org/officeDocument/2006/relationships/slideLayout" Target="../slideLayouts/slideLayout2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tif"/><Relationship Id="rId2" Type="http://schemas.openxmlformats.org/officeDocument/2006/relationships/image" Target="../media/image4.tif"/><Relationship Id="rId3" Type="http://schemas.openxmlformats.org/officeDocument/2006/relationships/image" Target="../media/image5.png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tif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9.tif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1778040" y="2311560"/>
            <a:ext cx="20827440" cy="4647600"/>
          </a:xfrm>
          <a:prstGeom prst="rect">
            <a:avLst/>
          </a:prstGeom>
          <a:noFill/>
          <a:ln w="12600">
            <a:noFill/>
          </a:ln>
        </p:spPr>
        <p:txBody>
          <a:bodyPr lIns="50760" rIns="50760" tIns="50760" bIns="50760" anchor="b">
            <a:noAutofit/>
          </a:bodyPr>
          <a:p>
            <a:pPr indent="0" algn="ctr" defTabSz="825480">
              <a:lnSpc>
                <a:spcPct val="100000"/>
              </a:lnSpc>
              <a:buNone/>
              <a:tabLst>
                <a:tab algn="l" pos="0"/>
              </a:tabLst>
            </a:pPr>
            <a:r>
              <a:rPr lang="en-GB" sz="10000" b="0" u="none" strike="noStrike">
                <a:solidFill>
                  <a:srgbClr val="000000"/>
                </a:solidFill>
                <a:effectLst/>
                <a:uFillTx/>
                <a:latin typeface="P22 Mackinac Pro Medium"/>
                <a:ea typeface="P22 Mackinac Pro Medium"/>
              </a:rPr>
              <a:t>Cascade: Beyond alpha</a:t>
            </a:r>
            <a:endParaRPr lang="en-GB" sz="10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subTitle"/>
          </p:nvPr>
        </p:nvSpPr>
        <p:spPr>
          <a:xfrm>
            <a:off x="1778040" y="7074000"/>
            <a:ext cx="20827440" cy="4740120"/>
          </a:xfrm>
          <a:prstGeom prst="rect">
            <a:avLst/>
          </a:prstGeom>
          <a:noFill/>
          <a:ln w="12600">
            <a:noFill/>
          </a:ln>
        </p:spPr>
        <p:txBody>
          <a:bodyPr lIns="50760" rIns="50760" tIns="50760" bIns="50760" anchor="t">
            <a:noAutofit/>
          </a:bodyPr>
          <a:p>
            <a:pPr indent="0" algn="ctr" defTabSz="825480">
              <a:lnSpc>
                <a:spcPct val="100000"/>
              </a:lnSpc>
              <a:buNone/>
              <a:tabLst>
                <a:tab algn="l" pos="0"/>
              </a:tabLst>
            </a:pPr>
            <a:r>
              <a:rPr lang="en-GB" sz="5400" b="0" u="none" strike="noStrike">
                <a:solidFill>
                  <a:srgbClr val="000000"/>
                </a:solidFill>
                <a:effectLst/>
                <a:uFillTx/>
                <a:latin typeface="Montserrat Thin Medium"/>
                <a:ea typeface="Montserrat Thin Medium"/>
              </a:rPr>
              <a:t>Ximon Eighteen - OARC 46</a:t>
            </a:r>
            <a:endParaRPr lang="en-GB" sz="5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1689120" y="355680"/>
            <a:ext cx="21004920" cy="2285280"/>
          </a:xfrm>
          <a:prstGeom prst="rect">
            <a:avLst/>
          </a:prstGeom>
          <a:noFill/>
          <a:ln w="12600">
            <a:noFill/>
          </a:ln>
        </p:spPr>
        <p:txBody>
          <a:bodyPr lIns="50760" rIns="50760" tIns="50760" bIns="50760" anchor="ctr">
            <a:noAutofit/>
          </a:bodyPr>
          <a:p>
            <a:pPr indent="0" algn="ctr" defTabSz="825480">
              <a:lnSpc>
                <a:spcPct val="100000"/>
              </a:lnSpc>
              <a:buNone/>
              <a:tabLst>
                <a:tab algn="l" pos="0"/>
              </a:tabLst>
            </a:pPr>
            <a:r>
              <a:rPr lang="en-GB" sz="10000" b="0" u="none" strike="noStrike">
                <a:solidFill>
                  <a:srgbClr val="000000"/>
                </a:solidFill>
                <a:effectLst/>
                <a:uFillTx/>
                <a:latin typeface="P22 Mackinac Pro Medium"/>
                <a:ea typeface="P22 Mackinac Pro Medium"/>
              </a:rPr>
              <a:t>Deterministic Incremental Signing</a:t>
            </a:r>
            <a:endParaRPr lang="en-GB" sz="10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1689120" y="3350160"/>
            <a:ext cx="21004920" cy="6301800"/>
          </a:xfrm>
          <a:prstGeom prst="rect">
            <a:avLst/>
          </a:prstGeom>
          <a:noFill/>
          <a:ln w="12600">
            <a:noFill/>
          </a:ln>
        </p:spPr>
        <p:txBody>
          <a:bodyPr lIns="50760" rIns="50760" tIns="50760" bIns="50760" anchor="t">
            <a:noAutofit/>
          </a:bodyPr>
          <a:p>
            <a:pPr marL="635040" indent="-635040" defTabSz="825480">
              <a:lnSpc>
                <a:spcPct val="100000"/>
              </a:lnSpc>
              <a:spcBef>
                <a:spcPts val="5899"/>
              </a:spcBef>
              <a:buClr>
                <a:srgbClr val="323232"/>
              </a:buClr>
              <a:buSzPct val="125000"/>
              <a:buFont typeface="Symbol" charset="2"/>
              <a:buChar char=""/>
            </a:pPr>
            <a:r>
              <a:rPr lang="en-GB" sz="4800" b="0" u="none" strike="noStrike">
                <a:solidFill>
                  <a:srgbClr val="323232"/>
                </a:solidFill>
                <a:effectLst/>
                <a:uFillTx/>
                <a:latin typeface="Montserrat Thin Regular"/>
                <a:ea typeface="Montserrat Thin Regular"/>
              </a:rPr>
              <a:t>Signs only changes to the zone, regenerating the NSEC(3) chain if needed.</a:t>
            </a:r>
            <a:endParaRPr lang="en-GB" sz="4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35040" indent="-635040" defTabSz="825480">
              <a:lnSpc>
                <a:spcPct val="100000"/>
              </a:lnSpc>
              <a:spcBef>
                <a:spcPts val="5899"/>
              </a:spcBef>
              <a:buClr>
                <a:srgbClr val="323232"/>
              </a:buClr>
              <a:buSzPct val="125000"/>
              <a:buFont typeface="Symbol" charset="2"/>
              <a:buChar char=""/>
            </a:pPr>
            <a:r>
              <a:rPr lang="en-GB" sz="4800" b="0" u="none" strike="noStrike">
                <a:solidFill>
                  <a:srgbClr val="323232"/>
                </a:solidFill>
                <a:effectLst/>
                <a:uFillTx/>
                <a:latin typeface="Montserrat Thin Regular"/>
                <a:ea typeface="Montserrat Thin Regular"/>
              </a:rPr>
              <a:t>Why? Speed, predictable resource usage, IXFR size.</a:t>
            </a:r>
            <a:endParaRPr lang="en-GB" sz="4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35040" indent="-635040" defTabSz="825480">
              <a:lnSpc>
                <a:spcPct val="100000"/>
              </a:lnSpc>
              <a:spcBef>
                <a:spcPts val="5899"/>
              </a:spcBef>
              <a:buClr>
                <a:srgbClr val="323232"/>
              </a:buClr>
              <a:buSzPct val="125000"/>
              <a:buFont typeface="Symbol" charset="2"/>
              <a:buChar char=""/>
            </a:pPr>
            <a:r>
              <a:rPr lang="en-GB" sz="4800" b="0" u="none" strike="noStrike">
                <a:solidFill>
                  <a:srgbClr val="323232"/>
                </a:solidFill>
                <a:effectLst/>
                <a:uFillTx/>
                <a:latin typeface="Montserrat Thin Regular"/>
                <a:ea typeface="Montserrat Thin Regular"/>
              </a:rPr>
              <a:t>Predictable resigning, chunk by chunk at specific intervals.</a:t>
            </a:r>
            <a:endParaRPr lang="en-GB" sz="4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35040" indent="-635040" defTabSz="825480">
              <a:lnSpc>
                <a:spcPct val="100000"/>
              </a:lnSpc>
              <a:spcBef>
                <a:spcPts val="5899"/>
              </a:spcBef>
              <a:buClr>
                <a:srgbClr val="323232"/>
              </a:buClr>
              <a:buSzPct val="125000"/>
              <a:buFont typeface="Symbol" charset="2"/>
              <a:buChar char=""/>
            </a:pPr>
            <a:r>
              <a:rPr lang="en-GB" sz="4800" b="0" u="none" strike="noStrike">
                <a:solidFill>
                  <a:srgbClr val="323232"/>
                </a:solidFill>
                <a:effectLst/>
                <a:uFillTx/>
                <a:latin typeface="Montserrat Thin Regular"/>
                <a:ea typeface="Montserrat Thin Regular"/>
              </a:rPr>
              <a:t>Integrated with automated key roll support.</a:t>
            </a:r>
            <a:endParaRPr lang="en-GB" sz="4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9" name=""/>
          <p:cNvSpPr/>
          <p:nvPr/>
        </p:nvSpPr>
        <p:spPr>
          <a:xfrm>
            <a:off x="0" y="0"/>
            <a:ext cx="24383880" cy="13716000"/>
          </a:xfrm>
          <a:prstGeom prst="rect">
            <a:avLst/>
          </a:prstGeom>
          <a:solidFill>
            <a:srgbClr val="ffffff">
              <a:alpha val="81000"/>
            </a:srgbClr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lang="en-GB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70" name=""/>
          <p:cNvPicPr/>
          <p:nvPr/>
        </p:nvPicPr>
        <p:blipFill>
          <a:blip r:embed="rId1"/>
          <a:stretch/>
        </p:blipFill>
        <p:spPr>
          <a:xfrm>
            <a:off x="3323880" y="355680"/>
            <a:ext cx="17672400" cy="129643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1689120" y="355680"/>
            <a:ext cx="21004920" cy="2285280"/>
          </a:xfrm>
          <a:prstGeom prst="rect">
            <a:avLst/>
          </a:prstGeom>
          <a:noFill/>
          <a:ln w="12600">
            <a:noFill/>
          </a:ln>
        </p:spPr>
        <p:txBody>
          <a:bodyPr lIns="50760" rIns="50760" tIns="50760" bIns="50760" anchor="ctr">
            <a:noAutofit/>
          </a:bodyPr>
          <a:p>
            <a:pPr indent="0" algn="ctr" defTabSz="825480">
              <a:lnSpc>
                <a:spcPct val="100000"/>
              </a:lnSpc>
              <a:buNone/>
              <a:tabLst>
                <a:tab algn="l" pos="0"/>
              </a:tabLst>
            </a:pPr>
            <a:r>
              <a:rPr lang="en-GB" sz="10000" b="0" u="none" strike="noStrike">
                <a:solidFill>
                  <a:srgbClr val="000000"/>
                </a:solidFill>
                <a:effectLst/>
                <a:uFillTx/>
                <a:latin typeface="P22 Mackinac Pro Medium"/>
                <a:ea typeface="P22 Mackinac Pro Medium"/>
              </a:rPr>
              <a:t>Zone Transfer Improvements</a:t>
            </a:r>
            <a:endParaRPr lang="en-GB" sz="10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/>
          </p:nvPr>
        </p:nvSpPr>
        <p:spPr>
          <a:xfrm>
            <a:off x="1689120" y="4168080"/>
            <a:ext cx="21004920" cy="6278040"/>
          </a:xfrm>
          <a:prstGeom prst="rect">
            <a:avLst/>
          </a:prstGeom>
          <a:noFill/>
          <a:ln w="12600">
            <a:noFill/>
          </a:ln>
        </p:spPr>
        <p:txBody>
          <a:bodyPr lIns="50760" rIns="50760" tIns="50760" bIns="50760" anchor="t">
            <a:noAutofit/>
          </a:bodyPr>
          <a:p>
            <a:pPr indent="0" defTabSz="825480">
              <a:lnSpc>
                <a:spcPct val="100000"/>
              </a:lnSpc>
              <a:spcBef>
                <a:spcPts val="5899"/>
              </a:spcBef>
              <a:buNone/>
              <a:tabLst>
                <a:tab algn="l" pos="0"/>
              </a:tabLst>
            </a:pPr>
            <a:r>
              <a:rPr lang="en-GB" sz="4800" b="0" u="none" strike="noStrike">
                <a:solidFill>
                  <a:srgbClr val="323232"/>
                </a:solidFill>
                <a:effectLst/>
                <a:uFillTx/>
                <a:latin typeface="Montserrat Thin Regular"/>
                <a:ea typeface="Montserrat Thin Regular"/>
              </a:rPr>
              <a:t>Added support for:</a:t>
            </a:r>
            <a:endParaRPr lang="en-GB" sz="4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35040" indent="-635040" defTabSz="825480">
              <a:lnSpc>
                <a:spcPct val="100000"/>
              </a:lnSpc>
              <a:spcBef>
                <a:spcPts val="5899"/>
              </a:spcBef>
              <a:buClr>
                <a:srgbClr val="323232"/>
              </a:buClr>
              <a:buSzPct val="125000"/>
              <a:buFont typeface="Symbol" charset="2"/>
              <a:buChar char=""/>
              <a:tabLst>
                <a:tab algn="l" pos="0"/>
              </a:tabLst>
            </a:pPr>
            <a:r>
              <a:rPr lang="en-GB" sz="4800" b="0" u="none" strike="noStrike">
                <a:solidFill>
                  <a:srgbClr val="323232"/>
                </a:solidFill>
                <a:effectLst/>
                <a:uFillTx/>
                <a:latin typeface="Montserrat Thin Regular"/>
                <a:ea typeface="Montserrat Thin Regular"/>
              </a:rPr>
              <a:t>RFC 1995 Incremental Zone Transfer in DNS </a:t>
            </a:r>
            <a:endParaRPr lang="en-GB" sz="4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35040" indent="-635040" defTabSz="825480">
              <a:lnSpc>
                <a:spcPct val="100000"/>
              </a:lnSpc>
              <a:spcBef>
                <a:spcPts val="5899"/>
              </a:spcBef>
              <a:buClr>
                <a:srgbClr val="323232"/>
              </a:buClr>
              <a:buSzPct val="125000"/>
              <a:buFont typeface="Symbol" charset="2"/>
              <a:buChar char=""/>
              <a:tabLst>
                <a:tab algn="l" pos="0"/>
              </a:tabLst>
            </a:pPr>
            <a:r>
              <a:rPr lang="en-GB" sz="4800" b="0" u="none" strike="noStrike">
                <a:solidFill>
                  <a:srgbClr val="323232"/>
                </a:solidFill>
                <a:effectLst/>
                <a:uFillTx/>
                <a:latin typeface="Montserrat Thin Regular"/>
                <a:ea typeface="Montserrat Thin Regular"/>
              </a:rPr>
              <a:t>RFC 1996 A Mechanism for Prompt Notification of Zone Changes (DNS NOTIFY)</a:t>
            </a:r>
            <a:endParaRPr lang="en-GB" sz="4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35040" indent="-635040" defTabSz="825480">
              <a:lnSpc>
                <a:spcPct val="100000"/>
              </a:lnSpc>
              <a:spcBef>
                <a:spcPts val="5899"/>
              </a:spcBef>
              <a:buClr>
                <a:srgbClr val="323232"/>
              </a:buClr>
              <a:buSzPct val="125000"/>
              <a:buFont typeface="Symbol" charset="2"/>
              <a:buChar char=""/>
              <a:tabLst>
                <a:tab algn="l" pos="0"/>
              </a:tabLst>
            </a:pPr>
            <a:r>
              <a:rPr lang="en-GB" sz="4800" b="0" u="none" strike="noStrike">
                <a:solidFill>
                  <a:srgbClr val="323232"/>
                </a:solidFill>
                <a:effectLst/>
                <a:uFillTx/>
                <a:latin typeface="Montserrat Thin Regular"/>
                <a:ea typeface="Montserrat Thin Regular"/>
              </a:rPr>
              <a:t>RFC 8945 Secret Key Transaction Authentication for DNS (TSIG)</a:t>
            </a:r>
            <a:endParaRPr lang="en-GB" sz="4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1689120" y="355680"/>
            <a:ext cx="21004920" cy="2285280"/>
          </a:xfrm>
          <a:prstGeom prst="rect">
            <a:avLst/>
          </a:prstGeom>
          <a:noFill/>
          <a:ln w="12600">
            <a:noFill/>
          </a:ln>
        </p:spPr>
        <p:txBody>
          <a:bodyPr lIns="50760" rIns="50760" tIns="50760" bIns="50760" anchor="ctr">
            <a:noAutofit/>
          </a:bodyPr>
          <a:p>
            <a:pPr indent="0" algn="ctr" defTabSz="825480">
              <a:lnSpc>
                <a:spcPct val="100000"/>
              </a:lnSpc>
              <a:buNone/>
              <a:tabLst>
                <a:tab algn="l" pos="0"/>
              </a:tabLst>
            </a:pPr>
            <a:r>
              <a:rPr lang="en-GB" sz="10000" b="0" u="none" strike="noStrike">
                <a:solidFill>
                  <a:srgbClr val="000000"/>
                </a:solidFill>
                <a:effectLst/>
                <a:uFillTx/>
                <a:latin typeface="P22 Mackinac Pro Medium"/>
                <a:ea typeface="P22 Mackinac Pro Medium"/>
              </a:rPr>
              <a:t>For OpenDNSSEC Users</a:t>
            </a:r>
            <a:endParaRPr lang="en-GB" sz="10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1689120" y="3830040"/>
            <a:ext cx="21004920" cy="6953760"/>
          </a:xfrm>
          <a:prstGeom prst="rect">
            <a:avLst/>
          </a:prstGeom>
          <a:noFill/>
          <a:ln w="12600">
            <a:noFill/>
          </a:ln>
        </p:spPr>
        <p:txBody>
          <a:bodyPr lIns="50760" rIns="50760" tIns="50760" bIns="50760" anchor="t">
            <a:noAutofit/>
          </a:bodyPr>
          <a:p>
            <a:pPr marL="1270080" lvl="1" indent="-635040" defTabSz="825480">
              <a:lnSpc>
                <a:spcPct val="100000"/>
              </a:lnSpc>
              <a:spcBef>
                <a:spcPts val="5899"/>
              </a:spcBef>
              <a:buClr>
                <a:srgbClr val="323232"/>
              </a:buClr>
              <a:buSzPct val="125000"/>
              <a:buFont typeface="Symbol" charset="2"/>
              <a:buChar char=""/>
            </a:pPr>
            <a:r>
              <a:rPr lang="en-GB" sz="4800" b="0" u="none" strike="noStrike">
                <a:solidFill>
                  <a:srgbClr val="323232"/>
                </a:solidFill>
                <a:effectLst/>
                <a:uFillTx/>
                <a:latin typeface="GalixMono-Regular"/>
                <a:ea typeface="GalixMono-Regular"/>
              </a:rPr>
              <a:t>ods2cascade</a:t>
            </a:r>
            <a:endParaRPr lang="en-GB" sz="4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70080" lvl="1" indent="-635040" defTabSz="825480">
              <a:lnSpc>
                <a:spcPct val="100000"/>
              </a:lnSpc>
              <a:spcBef>
                <a:spcPts val="5899"/>
              </a:spcBef>
              <a:buClr>
                <a:srgbClr val="323232"/>
              </a:buClr>
              <a:buSzPct val="125000"/>
              <a:buFont typeface="Symbol" charset="2"/>
              <a:buChar char=""/>
            </a:pPr>
            <a:r>
              <a:rPr lang="en-GB" sz="4800" b="0" u="none" strike="noStrike">
                <a:solidFill>
                  <a:srgbClr val="323232"/>
                </a:solidFill>
                <a:effectLst/>
                <a:uFillTx/>
                <a:latin typeface="Montserrat Thin Regular"/>
                <a:ea typeface="Montserrat Thin Regular"/>
              </a:rPr>
              <a:t>Generates Cascade configuration and setup commands tailored to your OpenDNSSEC deployment. </a:t>
            </a:r>
            <a:endParaRPr lang="en-GB" sz="4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70080" lvl="1" indent="-635040" defTabSz="825480">
              <a:lnSpc>
                <a:spcPct val="100000"/>
              </a:lnSpc>
              <a:spcBef>
                <a:spcPts val="5899"/>
              </a:spcBef>
              <a:buClr>
                <a:srgbClr val="323232"/>
              </a:buClr>
              <a:buSzPct val="125000"/>
              <a:buFont typeface="Symbol" charset="2"/>
              <a:buChar char=""/>
            </a:pPr>
            <a:r>
              <a:rPr lang="en-GB" sz="4800" b="0" u="none" strike="noStrike">
                <a:solidFill>
                  <a:srgbClr val="323232"/>
                </a:solidFill>
                <a:effectLst/>
                <a:uFillTx/>
                <a:latin typeface="Montserrat Thin Regular"/>
                <a:ea typeface="Montserrat Thin Regular"/>
              </a:rPr>
              <a:t>Requires </a:t>
            </a:r>
            <a:r>
              <a:rPr lang="en-GB" sz="4800" b="0" i="1" u="none" strike="noStrike">
                <a:solidFill>
                  <a:srgbClr val="323232"/>
                </a:solidFill>
                <a:effectLst/>
                <a:uFillTx/>
                <a:latin typeface="Montserrat Thin Bold"/>
                <a:ea typeface="Montserrat Thin Bold"/>
              </a:rPr>
              <a:t>read-only</a:t>
            </a:r>
            <a:r>
              <a:rPr lang="en-GB" sz="4800" b="0" u="none" strike="noStrike">
                <a:solidFill>
                  <a:srgbClr val="323232"/>
                </a:solidFill>
                <a:effectLst/>
                <a:uFillTx/>
                <a:latin typeface="Montserrat Thin Regular"/>
                <a:ea typeface="Montserrat Thin Regular"/>
              </a:rPr>
              <a:t> access to your OpenDNSSEC configuration and state (files and database).</a:t>
            </a:r>
            <a:endParaRPr lang="en-GB" sz="4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905120" lvl="2" indent="-635040" defTabSz="825480">
              <a:lnSpc>
                <a:spcPct val="100000"/>
              </a:lnSpc>
              <a:spcBef>
                <a:spcPts val="5899"/>
              </a:spcBef>
              <a:buClr>
                <a:srgbClr val="323232"/>
              </a:buClr>
              <a:buSzPct val="125000"/>
              <a:buFont typeface="Symbol" charset="2"/>
              <a:buChar char=""/>
            </a:pPr>
            <a:r>
              <a:rPr lang="en-GB" sz="4800" b="0" u="none" strike="noStrike">
                <a:solidFill>
                  <a:srgbClr val="323232"/>
                </a:solidFill>
                <a:effectLst/>
                <a:uFillTx/>
                <a:latin typeface="Montserrat Thin Regular"/>
                <a:ea typeface="Montserrat Thin Regular"/>
              </a:rPr>
              <a:t>Does </a:t>
            </a:r>
            <a:r>
              <a:rPr lang="en-GB" sz="4800" b="0" u="none" strike="noStrike">
                <a:solidFill>
                  <a:srgbClr val="323232"/>
                </a:solidFill>
                <a:effectLst/>
                <a:uFillTx/>
                <a:latin typeface="Montserrat Thin Bold"/>
                <a:ea typeface="Montserrat Thin Bold"/>
              </a:rPr>
              <a:t>NOT</a:t>
            </a:r>
            <a:r>
              <a:rPr lang="en-GB" sz="4800" b="0" u="none" strike="noStrike">
                <a:solidFill>
                  <a:srgbClr val="323232"/>
                </a:solidFill>
                <a:effectLst/>
                <a:uFillTx/>
                <a:latin typeface="Montserrat Thin Regular"/>
                <a:ea typeface="Montserrat Thin Regular"/>
              </a:rPr>
              <a:t> make changes to your setup.</a:t>
            </a:r>
            <a:endParaRPr lang="en-GB" sz="4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1689120" y="355680"/>
            <a:ext cx="21004920" cy="2285280"/>
          </a:xfrm>
          <a:prstGeom prst="rect">
            <a:avLst/>
          </a:prstGeom>
          <a:noFill/>
          <a:ln w="12600">
            <a:noFill/>
          </a:ln>
        </p:spPr>
        <p:txBody>
          <a:bodyPr lIns="50760" rIns="50760" tIns="50760" bIns="50760" anchor="ctr">
            <a:noAutofit/>
          </a:bodyPr>
          <a:p>
            <a:pPr indent="0" algn="ctr" defTabSz="825480">
              <a:lnSpc>
                <a:spcPct val="100000"/>
              </a:lnSpc>
              <a:buNone/>
              <a:tabLst>
                <a:tab algn="l" pos="0"/>
              </a:tabLst>
            </a:pPr>
            <a:r>
              <a:rPr lang="en-GB" sz="10000" b="0" u="none" strike="noStrike">
                <a:solidFill>
                  <a:srgbClr val="000000"/>
                </a:solidFill>
                <a:effectLst/>
                <a:uFillTx/>
                <a:latin typeface="P22 Mackinac Pro Medium"/>
                <a:ea typeface="P22 Mackinac Pro Medium"/>
              </a:rPr>
              <a:t>Production Ready June 2026</a:t>
            </a:r>
            <a:endParaRPr lang="en-GB" sz="10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1689120" y="3858480"/>
            <a:ext cx="21004920" cy="6897240"/>
          </a:xfrm>
          <a:prstGeom prst="rect">
            <a:avLst/>
          </a:prstGeom>
          <a:noFill/>
          <a:ln w="12600">
            <a:noFill/>
          </a:ln>
        </p:spPr>
        <p:txBody>
          <a:bodyPr lIns="50760" rIns="50760" tIns="50760" bIns="50760" anchor="t">
            <a:noAutofit/>
          </a:bodyPr>
          <a:p>
            <a:pPr marL="635040" indent="-635040" defTabSz="825480">
              <a:lnSpc>
                <a:spcPct val="100000"/>
              </a:lnSpc>
              <a:spcBef>
                <a:spcPts val="5899"/>
              </a:spcBef>
              <a:buClr>
                <a:srgbClr val="323232"/>
              </a:buClr>
              <a:buSzPct val="125000"/>
              <a:buFont typeface="Symbol" charset="2"/>
              <a:buChar char=""/>
            </a:pPr>
            <a:r>
              <a:rPr lang="en-GB" sz="4800" b="0" u="none" strike="noStrike">
                <a:solidFill>
                  <a:srgbClr val="323232"/>
                </a:solidFill>
                <a:effectLst/>
                <a:uFillTx/>
                <a:latin typeface="Montserrat Thin Regular"/>
                <a:ea typeface="Montserrat Thin Regular"/>
              </a:rPr>
              <a:t>Beta release available now-ish.</a:t>
            </a:r>
            <a:endParaRPr lang="en-GB" sz="4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35040" indent="-635040" defTabSz="825480">
              <a:lnSpc>
                <a:spcPct val="100000"/>
              </a:lnSpc>
              <a:spcBef>
                <a:spcPts val="5899"/>
              </a:spcBef>
              <a:buClr>
                <a:srgbClr val="323232"/>
              </a:buClr>
              <a:buSzPct val="125000"/>
              <a:buFont typeface="Symbol" charset="2"/>
              <a:buChar char=""/>
            </a:pPr>
            <a:r>
              <a:rPr lang="en-GB" sz="4800" b="0" u="none" strike="noStrike">
                <a:solidFill>
                  <a:srgbClr val="323232"/>
                </a:solidFill>
                <a:effectLst/>
                <a:uFillTx/>
                <a:latin typeface="Montserrat Thin Regular"/>
                <a:ea typeface="Montserrat Thin Regular"/>
              </a:rPr>
              <a:t>For TLD operators with a few large zones.</a:t>
            </a:r>
            <a:endParaRPr lang="en-GB" sz="4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35040" indent="-635040" defTabSz="825480">
              <a:lnSpc>
                <a:spcPct val="100000"/>
              </a:lnSpc>
              <a:spcBef>
                <a:spcPts val="5899"/>
              </a:spcBef>
              <a:buClr>
                <a:srgbClr val="323232"/>
              </a:buClr>
              <a:buSzPct val="125000"/>
              <a:buFont typeface="Symbol" charset="2"/>
              <a:buChar char=""/>
            </a:pPr>
            <a:r>
              <a:rPr lang="en-GB" sz="4800" b="0" u="none" strike="noStrike">
                <a:solidFill>
                  <a:srgbClr val="323232"/>
                </a:solidFill>
                <a:effectLst/>
                <a:uFillTx/>
                <a:latin typeface="Montserrat Thin Regular"/>
                <a:ea typeface="Montserrat Thin Regular"/>
              </a:rPr>
              <a:t>Not (yet) intended for operators with many small zones.</a:t>
            </a:r>
            <a:endParaRPr lang="en-GB" sz="4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35040" indent="-635040" defTabSz="825480">
              <a:lnSpc>
                <a:spcPct val="100000"/>
              </a:lnSpc>
              <a:spcBef>
                <a:spcPts val="5899"/>
              </a:spcBef>
              <a:buClr>
                <a:srgbClr val="323232"/>
              </a:buClr>
              <a:buSzPct val="125000"/>
              <a:buFont typeface="Symbol" charset="2"/>
              <a:buChar char=""/>
            </a:pPr>
            <a:r>
              <a:rPr lang="en-GB" sz="4800" b="0" u="none" strike="noStrike">
                <a:solidFill>
                  <a:srgbClr val="323232"/>
                </a:solidFill>
                <a:effectLst/>
                <a:uFillTx/>
                <a:latin typeface="Montserrat Thin Regular"/>
                <a:ea typeface="Montserrat Thin Regular"/>
              </a:rPr>
              <a:t>Available as DEB and RPM packages or to build from sources.</a:t>
            </a:r>
            <a:endParaRPr lang="en-GB" sz="4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35040" indent="-635040" defTabSz="825480">
              <a:lnSpc>
                <a:spcPct val="100000"/>
              </a:lnSpc>
              <a:spcBef>
                <a:spcPts val="5899"/>
              </a:spcBef>
              <a:buClr>
                <a:srgbClr val="323232"/>
              </a:buClr>
              <a:buSzPct val="125000"/>
              <a:buFont typeface="Symbol" charset="2"/>
              <a:buChar char=""/>
            </a:pPr>
            <a:r>
              <a:rPr lang="en-GB" sz="4800" b="0" u="none" strike="noStrike">
                <a:solidFill>
                  <a:srgbClr val="323232"/>
                </a:solidFill>
                <a:effectLst/>
                <a:uFillTx/>
                <a:latin typeface="Montserrat Thin Regular"/>
                <a:ea typeface="Montserrat Thin Regular"/>
              </a:rPr>
              <a:t>Contact us for support with migration.</a:t>
            </a:r>
            <a:endParaRPr lang="en-GB" sz="4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1778040" y="2298600"/>
            <a:ext cx="20827440" cy="4647600"/>
          </a:xfrm>
          <a:prstGeom prst="rect">
            <a:avLst/>
          </a:prstGeom>
          <a:noFill/>
          <a:ln w="12600">
            <a:noFill/>
          </a:ln>
        </p:spPr>
        <p:txBody>
          <a:bodyPr lIns="50760" rIns="50760" tIns="50760" bIns="50760" anchor="b">
            <a:noAutofit/>
          </a:bodyPr>
          <a:p>
            <a:pPr indent="0" algn="ctr" defTabSz="825480">
              <a:lnSpc>
                <a:spcPct val="100000"/>
              </a:lnSpc>
              <a:buNone/>
              <a:tabLst>
                <a:tab algn="l" pos="0"/>
              </a:tabLst>
            </a:pPr>
            <a:r>
              <a:rPr lang="en-GB" sz="10000" b="0" u="none" strike="noStrike">
                <a:solidFill>
                  <a:srgbClr val="000000"/>
                </a:solidFill>
                <a:effectLst/>
                <a:uFillTx/>
                <a:latin typeface="P22 Mackinac Pro Medium"/>
                <a:ea typeface="P22 Mackinac Pro Medium"/>
              </a:rPr>
              <a:t>Cascade: Beyond alpha</a:t>
            </a:r>
            <a:endParaRPr lang="en-GB" sz="10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subTitle"/>
          </p:nvPr>
        </p:nvSpPr>
        <p:spPr>
          <a:xfrm>
            <a:off x="1778040" y="7074000"/>
            <a:ext cx="20827440" cy="4740120"/>
          </a:xfrm>
          <a:prstGeom prst="rect">
            <a:avLst/>
          </a:prstGeom>
          <a:noFill/>
          <a:ln w="12600">
            <a:noFill/>
          </a:ln>
        </p:spPr>
        <p:txBody>
          <a:bodyPr lIns="50760" rIns="50760" tIns="50760" bIns="50760" anchor="t">
            <a:noAutofit/>
          </a:bodyPr>
          <a:p>
            <a:pPr indent="0" algn="ctr" defTabSz="825480">
              <a:lnSpc>
                <a:spcPct val="100000"/>
              </a:lnSpc>
              <a:buNone/>
              <a:tabLst>
                <a:tab algn="l" pos="0"/>
              </a:tabLst>
            </a:pPr>
            <a:r>
              <a:rPr lang="en-GB" sz="5400" b="0" u="none" strike="noStrike">
                <a:solidFill>
                  <a:srgbClr val="000000"/>
                </a:solidFill>
                <a:effectLst/>
                <a:uFillTx/>
                <a:latin typeface="Montserrat Thin Medium"/>
                <a:ea typeface="Montserrat Thin Medium"/>
              </a:rPr>
              <a:t>Demo time!</a:t>
            </a:r>
            <a:endParaRPr lang="en-GB" sz="5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1689120" y="355680"/>
            <a:ext cx="21004920" cy="2285280"/>
          </a:xfrm>
          <a:prstGeom prst="rect">
            <a:avLst/>
          </a:prstGeom>
          <a:noFill/>
          <a:ln w="12600">
            <a:noFill/>
          </a:ln>
        </p:spPr>
        <p:txBody>
          <a:bodyPr lIns="50760" rIns="50760" tIns="50760" bIns="50760" anchor="ctr">
            <a:noAutofit/>
          </a:bodyPr>
          <a:p>
            <a:pPr indent="0" algn="ctr" defTabSz="825480">
              <a:lnSpc>
                <a:spcPct val="100000"/>
              </a:lnSpc>
              <a:buNone/>
              <a:tabLst>
                <a:tab algn="l" pos="0"/>
              </a:tabLst>
            </a:pPr>
            <a:r>
              <a:rPr lang="en-GB" sz="10000" b="0" u="none" strike="noStrike">
                <a:solidFill>
                  <a:srgbClr val="000000"/>
                </a:solidFill>
                <a:effectLst/>
                <a:uFillTx/>
                <a:latin typeface="P22 Mackinac Pro Medium"/>
                <a:ea typeface="P22 Mackinac Pro Medium"/>
              </a:rPr>
              <a:t>Demo Setup</a:t>
            </a:r>
            <a:endParaRPr lang="en-GB" sz="10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80" name=""/>
          <p:cNvPicPr/>
          <p:nvPr/>
        </p:nvPicPr>
        <p:blipFill>
          <a:blip r:embed="rId1"/>
          <a:stretch/>
        </p:blipFill>
        <p:spPr>
          <a:xfrm>
            <a:off x="15187680" y="3138480"/>
            <a:ext cx="8571960" cy="83811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81" name=""/>
          <p:cNvPicPr/>
          <p:nvPr/>
        </p:nvPicPr>
        <p:blipFill>
          <a:blip r:embed="rId2"/>
          <a:stretch/>
        </p:blipFill>
        <p:spPr>
          <a:xfrm>
            <a:off x="14940000" y="3780000"/>
            <a:ext cx="2339640" cy="24933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2" name=""/>
          <p:cNvSpPr/>
          <p:nvPr/>
        </p:nvSpPr>
        <p:spPr>
          <a:xfrm>
            <a:off x="17820000" y="2340000"/>
            <a:ext cx="3777840" cy="920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lang="en-GB" sz="4800" b="0" u="none" strike="noStrike">
                <a:solidFill>
                  <a:srgbClr val="323232"/>
                </a:solidFill>
                <a:effectLst/>
                <a:uFillTx/>
                <a:latin typeface="Montserrat Thin Regular"/>
                <a:ea typeface="Montserrat Thin Regular"/>
              </a:rPr>
              <a:t>Amsterdam</a:t>
            </a:r>
            <a:endParaRPr lang="en-GB" sz="4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3" name=""/>
          <p:cNvSpPr/>
          <p:nvPr/>
        </p:nvSpPr>
        <p:spPr>
          <a:xfrm>
            <a:off x="2161800" y="2340000"/>
            <a:ext cx="3777840" cy="920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lang="en-GB" sz="4800" b="0" u="none" strike="noStrike">
                <a:solidFill>
                  <a:srgbClr val="323232"/>
                </a:solidFill>
                <a:effectLst/>
                <a:uFillTx/>
                <a:latin typeface="Montserrat Thin Regular"/>
                <a:ea typeface="Montserrat Thin Regular"/>
              </a:rPr>
              <a:t>Edinburgh</a:t>
            </a:r>
            <a:endParaRPr lang="en-GB" sz="4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84" name=""/>
          <p:cNvPicPr/>
          <p:nvPr/>
        </p:nvPicPr>
        <p:blipFill>
          <a:blip r:embed="rId3"/>
          <a:stretch/>
        </p:blipFill>
        <p:spPr>
          <a:xfrm>
            <a:off x="809280" y="6300000"/>
            <a:ext cx="5714280" cy="39902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85" name=""/>
          <p:cNvPicPr/>
          <p:nvPr/>
        </p:nvPicPr>
        <p:blipFill>
          <a:blip r:embed="rId4"/>
          <a:stretch/>
        </p:blipFill>
        <p:spPr>
          <a:xfrm>
            <a:off x="4320000" y="8027280"/>
            <a:ext cx="3439440" cy="36723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6" name=""/>
          <p:cNvSpPr/>
          <p:nvPr/>
        </p:nvSpPr>
        <p:spPr>
          <a:xfrm>
            <a:off x="5220000" y="11340000"/>
            <a:ext cx="3079440" cy="920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lang="en-GB" sz="4800" b="0" u="none" strike="noStrike">
                <a:solidFill>
                  <a:srgbClr val="323232"/>
                </a:solidFill>
                <a:effectLst/>
                <a:uFillTx/>
                <a:latin typeface="Montserrat Thin Regular"/>
                <a:ea typeface="Montserrat Thin Regular"/>
              </a:rPr>
              <a:t>Cascade</a:t>
            </a:r>
            <a:endParaRPr lang="en-GB" sz="4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87" name=""/>
          <p:cNvPicPr/>
          <p:nvPr/>
        </p:nvPicPr>
        <p:blipFill>
          <a:blip r:embed="rId5"/>
          <a:stretch/>
        </p:blipFill>
        <p:spPr>
          <a:xfrm>
            <a:off x="4320360" y="8027280"/>
            <a:ext cx="3439440" cy="36723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8" name=""/>
          <p:cNvSpPr/>
          <p:nvPr/>
        </p:nvSpPr>
        <p:spPr>
          <a:xfrm>
            <a:off x="5220360" y="11340000"/>
            <a:ext cx="3079440" cy="920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lang="en-GB" sz="4800" b="0" u="none" strike="noStrike">
                <a:solidFill>
                  <a:srgbClr val="323232"/>
                </a:solidFill>
                <a:effectLst/>
                <a:uFillTx/>
                <a:latin typeface="Montserrat Thin Regular"/>
                <a:ea typeface="Montserrat Thin Regular"/>
              </a:rPr>
              <a:t>Cascade</a:t>
            </a:r>
            <a:endParaRPr lang="en-GB" sz="4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89" name=""/>
          <p:cNvPicPr/>
          <p:nvPr/>
        </p:nvPicPr>
        <p:blipFill>
          <a:blip r:embed="rId6"/>
          <a:stretch/>
        </p:blipFill>
        <p:spPr>
          <a:xfrm>
            <a:off x="4320000" y="8027280"/>
            <a:ext cx="3439440" cy="36723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90" name=""/>
          <p:cNvSpPr/>
          <p:nvPr/>
        </p:nvSpPr>
        <p:spPr>
          <a:xfrm>
            <a:off x="5220000" y="11340000"/>
            <a:ext cx="3079440" cy="920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lang="en-GB" sz="4800" b="0" u="none" strike="noStrike">
                <a:solidFill>
                  <a:srgbClr val="323232"/>
                </a:solidFill>
                <a:effectLst/>
                <a:uFillTx/>
                <a:latin typeface="Montserrat Thin Regular"/>
                <a:ea typeface="Montserrat Thin Regular"/>
              </a:rPr>
              <a:t>Cascade</a:t>
            </a:r>
            <a:endParaRPr lang="en-GB" sz="4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91" name=""/>
          <p:cNvPicPr/>
          <p:nvPr/>
        </p:nvPicPr>
        <p:blipFill>
          <a:blip r:embed="rId7"/>
          <a:stretch/>
        </p:blipFill>
        <p:spPr>
          <a:xfrm>
            <a:off x="14020200" y="7920000"/>
            <a:ext cx="3439440" cy="36723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92" name=""/>
          <p:cNvSpPr/>
          <p:nvPr/>
        </p:nvSpPr>
        <p:spPr>
          <a:xfrm>
            <a:off x="12240000" y="11232720"/>
            <a:ext cx="6299640" cy="100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lang="en-GB" sz="4800" b="0" u="none" strike="noStrike">
                <a:solidFill>
                  <a:srgbClr val="323232"/>
                </a:solidFill>
                <a:effectLst/>
                <a:uFillTx/>
                <a:latin typeface="Montserrat Thin Regular"/>
                <a:ea typeface="Montserrat Thin Regular"/>
              </a:rPr>
              <a:t>Cascade HSM Bridge</a:t>
            </a:r>
            <a:endParaRPr lang="en-GB" sz="4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3" name=""/>
          <p:cNvSpPr/>
          <p:nvPr/>
        </p:nvSpPr>
        <p:spPr>
          <a:xfrm>
            <a:off x="7599600" y="9180000"/>
            <a:ext cx="6260040" cy="899640"/>
          </a:xfrm>
          <a:prstGeom prst="leftRightArrow">
            <a:avLst>
              <a:gd name="adj1" fmla="val 50000"/>
              <a:gd name="adj2" fmla="val 138476"/>
            </a:avLst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lang="en-GB" sz="1800" b="0" u="none" strike="noStrike">
              <a:solidFill>
                <a:srgbClr val="000000"/>
              </a:solidFill>
              <a:effectLst/>
              <a:uFillTx/>
              <a:latin typeface="Arial"/>
              <a:ea typeface="Avenir Next Demi Bold"/>
            </a:endParaRPr>
          </a:p>
        </p:txBody>
      </p:sp>
      <p:sp>
        <p:nvSpPr>
          <p:cNvPr id="94" name=""/>
          <p:cNvSpPr/>
          <p:nvPr/>
        </p:nvSpPr>
        <p:spPr>
          <a:xfrm rot="5400000">
            <a:off x="14927040" y="6826680"/>
            <a:ext cx="2005920" cy="899640"/>
          </a:xfrm>
          <a:prstGeom prst="leftRightArrow">
            <a:avLst>
              <a:gd name="adj1" fmla="val 50000"/>
              <a:gd name="adj2" fmla="val 44378"/>
            </a:avLst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lang="en-GB" sz="1800" b="0" u="none" strike="noStrike">
              <a:solidFill>
                <a:srgbClr val="000000"/>
              </a:solidFill>
              <a:effectLst/>
              <a:uFillTx/>
              <a:latin typeface="Arial"/>
              <a:ea typeface="Avenir Next Demi Bold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1778040" y="2298600"/>
            <a:ext cx="20827440" cy="4647600"/>
          </a:xfrm>
          <a:prstGeom prst="rect">
            <a:avLst/>
          </a:prstGeom>
          <a:noFill/>
          <a:ln w="12600">
            <a:noFill/>
          </a:ln>
        </p:spPr>
        <p:txBody>
          <a:bodyPr lIns="50760" rIns="50760" tIns="50760" bIns="50760" anchor="b">
            <a:noAutofit/>
          </a:bodyPr>
          <a:p>
            <a:pPr indent="0" algn="ctr" defTabSz="825480">
              <a:lnSpc>
                <a:spcPct val="100000"/>
              </a:lnSpc>
              <a:buNone/>
              <a:tabLst>
                <a:tab algn="l" pos="0"/>
              </a:tabLst>
            </a:pPr>
            <a:r>
              <a:rPr lang="en-GB" sz="10000" b="0" u="none" strike="noStrike">
                <a:solidFill>
                  <a:srgbClr val="000000"/>
                </a:solidFill>
                <a:effectLst/>
                <a:uFillTx/>
                <a:latin typeface="P22 Mackinac Pro Medium"/>
                <a:ea typeface="P22 Mackinac Pro Medium"/>
              </a:rPr>
              <a:t>Cascade: Beyond alpha</a:t>
            </a:r>
            <a:endParaRPr lang="en-GB" sz="10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subTitle"/>
          </p:nvPr>
        </p:nvSpPr>
        <p:spPr>
          <a:xfrm>
            <a:off x="1778040" y="7074000"/>
            <a:ext cx="20827440" cy="4740120"/>
          </a:xfrm>
          <a:prstGeom prst="rect">
            <a:avLst/>
          </a:prstGeom>
          <a:noFill/>
          <a:ln w="12600">
            <a:noFill/>
          </a:ln>
        </p:spPr>
        <p:txBody>
          <a:bodyPr lIns="50760" rIns="50760" tIns="50760" bIns="50760" anchor="t">
            <a:noAutofit/>
          </a:bodyPr>
          <a:p>
            <a:pPr indent="0" algn="ctr" defTabSz="759600">
              <a:lnSpc>
                <a:spcPct val="100000"/>
              </a:lnSpc>
              <a:buNone/>
              <a:tabLst>
                <a:tab algn="l" pos="0"/>
              </a:tabLst>
            </a:pPr>
            <a:r>
              <a:rPr lang="en-GB" sz="4970" b="0" u="none" strike="noStrike">
                <a:solidFill>
                  <a:srgbClr val="000000"/>
                </a:solidFill>
                <a:effectLst/>
                <a:uFillTx/>
                <a:latin typeface="Montserrat Thin Medium"/>
                <a:ea typeface="Montserrat Thin Medium"/>
              </a:rPr>
              <a:t>Coming June 2026</a:t>
            </a:r>
            <a:endParaRPr lang="en-GB" sz="497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 defTabSz="759600">
              <a:lnSpc>
                <a:spcPct val="100000"/>
              </a:lnSpc>
              <a:buNone/>
              <a:tabLst>
                <a:tab algn="l" pos="0"/>
              </a:tabLst>
            </a:pPr>
            <a:endParaRPr lang="en-GB" sz="497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 defTabSz="759600">
              <a:lnSpc>
                <a:spcPct val="100000"/>
              </a:lnSpc>
              <a:buNone/>
              <a:tabLst>
                <a:tab algn="l" pos="0"/>
              </a:tabLst>
            </a:pPr>
            <a:r>
              <a:rPr lang="en-GB" sz="4970" b="0" u="none" strike="noStrike">
                <a:solidFill>
                  <a:srgbClr val="000000"/>
                </a:solidFill>
                <a:effectLst/>
                <a:uFillTx/>
                <a:latin typeface="Montserrat Thin Regular"/>
                <a:ea typeface="Montserrat Thin Regular"/>
              </a:rPr>
              <a:t>Check it out at [docs.]cascade.nlnetlabs.nl</a:t>
            </a:r>
            <a:endParaRPr lang="en-GB" sz="497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 defTabSz="759600">
              <a:lnSpc>
                <a:spcPct val="100000"/>
              </a:lnSpc>
              <a:buNone/>
              <a:tabLst>
                <a:tab algn="l" pos="0"/>
              </a:tabLst>
            </a:pPr>
            <a:endParaRPr lang="en-GB" sz="497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 defTabSz="759600">
              <a:lnSpc>
                <a:spcPct val="100000"/>
              </a:lnSpc>
              <a:buNone/>
              <a:tabLst>
                <a:tab algn="l" pos="0"/>
              </a:tabLst>
            </a:pPr>
            <a:r>
              <a:rPr lang="en-GB" sz="4970" b="0" u="none" strike="noStrike">
                <a:solidFill>
                  <a:srgbClr val="000000"/>
                </a:solidFill>
                <a:effectLst/>
                <a:uFillTx/>
                <a:latin typeface="Montserrat Thin Regular"/>
                <a:ea typeface="Montserrat Thin Regular"/>
              </a:rPr>
              <a:t>Join us at community.nlnetlabs.nl</a:t>
            </a:r>
            <a:endParaRPr lang="en-GB" sz="497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689120" y="355680"/>
            <a:ext cx="21004920" cy="2285280"/>
          </a:xfrm>
          <a:prstGeom prst="rect">
            <a:avLst/>
          </a:prstGeom>
          <a:noFill/>
          <a:ln w="12600">
            <a:noFill/>
          </a:ln>
        </p:spPr>
        <p:txBody>
          <a:bodyPr lIns="50760" rIns="50760" tIns="50760" bIns="50760" anchor="ctr">
            <a:noAutofit/>
          </a:bodyPr>
          <a:p>
            <a:pPr indent="0" algn="ctr" defTabSz="825480">
              <a:lnSpc>
                <a:spcPct val="100000"/>
              </a:lnSpc>
              <a:buNone/>
              <a:tabLst>
                <a:tab algn="l" pos="0"/>
              </a:tabLst>
            </a:pPr>
            <a:r>
              <a:rPr lang="en-GB" sz="10000" b="0" u="none" strike="noStrike">
                <a:solidFill>
                  <a:srgbClr val="000000"/>
                </a:solidFill>
                <a:effectLst/>
                <a:uFillTx/>
                <a:latin typeface="P22 Mackinac Pro Medium"/>
                <a:ea typeface="P22 Mackinac Pro Medium"/>
              </a:rPr>
              <a:t>Open Source DNS</a:t>
            </a:r>
            <a:endParaRPr lang="en-GB" sz="10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7" name="Afbeelding" descr="Afbeelding"/>
          <p:cNvPicPr/>
          <p:nvPr/>
        </p:nvPicPr>
        <p:blipFill>
          <a:blip r:embed="rId1"/>
          <a:stretch/>
        </p:blipFill>
        <p:spPr>
          <a:xfrm>
            <a:off x="1853640" y="3862440"/>
            <a:ext cx="7898760" cy="4126680"/>
          </a:xfrm>
          <a:prstGeom prst="rect">
            <a:avLst/>
          </a:prstGeom>
          <a:noFill/>
          <a:ln w="12700">
            <a:noFill/>
          </a:ln>
        </p:spPr>
      </p:pic>
      <p:pic>
        <p:nvPicPr>
          <p:cNvPr id="28" name="Afbeelding" descr="Afbeelding"/>
          <p:cNvPicPr/>
          <p:nvPr/>
        </p:nvPicPr>
        <p:blipFill>
          <a:blip r:embed="rId2"/>
          <a:stretch/>
        </p:blipFill>
        <p:spPr>
          <a:xfrm>
            <a:off x="11989440" y="3932280"/>
            <a:ext cx="10540440" cy="3987000"/>
          </a:xfrm>
          <a:prstGeom prst="rect">
            <a:avLst/>
          </a:prstGeom>
          <a:noFill/>
          <a:ln w="12700">
            <a:noFill/>
          </a:ln>
        </p:spPr>
      </p:pic>
      <p:grpSp>
        <p:nvGrpSpPr>
          <p:cNvPr id="29" name="Groepeer"/>
          <p:cNvGrpSpPr/>
          <p:nvPr/>
        </p:nvGrpSpPr>
        <p:grpSpPr>
          <a:xfrm>
            <a:off x="7769160" y="8082720"/>
            <a:ext cx="9138600" cy="2420640"/>
            <a:chOff x="7769160" y="8082720"/>
            <a:chExt cx="9138600" cy="2420640"/>
          </a:xfrm>
        </p:grpSpPr>
        <p:pic>
          <p:nvPicPr>
            <p:cNvPr id="30" name="ODS logo.png" descr="ODS logo.png"/>
            <p:cNvPicPr/>
            <p:nvPr/>
          </p:nvPicPr>
          <p:blipFill>
            <a:blip r:embed="rId3"/>
            <a:stretch/>
          </p:blipFill>
          <p:spPr>
            <a:xfrm>
              <a:off x="7769160" y="8082720"/>
              <a:ext cx="2279160" cy="2420640"/>
            </a:xfrm>
            <a:prstGeom prst="rect">
              <a:avLst/>
            </a:prstGeom>
            <a:noFill/>
            <a:ln w="12700">
              <a:noFill/>
            </a:ln>
          </p:spPr>
        </p:pic>
        <p:sp>
          <p:nvSpPr>
            <p:cNvPr id="31" name="OpenDNSSEC"/>
            <p:cNvSpPr/>
            <p:nvPr/>
          </p:nvSpPr>
          <p:spPr>
            <a:xfrm>
              <a:off x="10533960" y="8696520"/>
              <a:ext cx="6373800" cy="119304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wrap="none" lIns="50760" rIns="50760" tIns="50760" bIns="50760" anchor="ctr">
              <a:spAutoFit/>
            </a:bodyPr>
            <a:p>
              <a:pPr algn="ctr" defTabSz="825480">
                <a:lnSpc>
                  <a:spcPct val="100000"/>
                </a:lnSpc>
                <a:tabLst>
                  <a:tab algn="l" pos="0"/>
                </a:tabLst>
              </a:pPr>
              <a:r>
                <a:rPr lang="en-GB" sz="7000" b="0" u="none" strike="noStrike">
                  <a:solidFill>
                    <a:srgbClr val="000000"/>
                  </a:solidFill>
                  <a:effectLst/>
                  <a:uFillTx/>
                  <a:latin typeface="Montserrat Thin Regular"/>
                  <a:ea typeface="Montserrat Thin Regular"/>
                </a:rPr>
                <a:t>OpenDNSSEC</a:t>
              </a:r>
              <a:endParaRPr lang="en-GB" sz="70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Lijn"/>
          <p:cNvSpPr/>
          <p:nvPr/>
        </p:nvSpPr>
        <p:spPr>
          <a:xfrm flipV="1">
            <a:off x="21443760" y="4677480"/>
            <a:ext cx="360" cy="1835280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lang="en-GB" sz="3200" b="0" u="none" strike="noStrike"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</a:endParaRPr>
          </a:p>
        </p:txBody>
      </p:sp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1689120" y="355680"/>
            <a:ext cx="21004920" cy="2285280"/>
          </a:xfrm>
          <a:prstGeom prst="rect">
            <a:avLst/>
          </a:prstGeom>
          <a:noFill/>
          <a:ln w="12600">
            <a:noFill/>
          </a:ln>
        </p:spPr>
        <p:txBody>
          <a:bodyPr lIns="50760" rIns="50760" tIns="50760" bIns="50760" anchor="ctr">
            <a:noAutofit/>
          </a:bodyPr>
          <a:p>
            <a:pPr indent="0" algn="ctr" defTabSz="825480">
              <a:lnSpc>
                <a:spcPct val="100000"/>
              </a:lnSpc>
              <a:buNone/>
              <a:tabLst>
                <a:tab algn="l" pos="0"/>
              </a:tabLst>
            </a:pPr>
            <a:r>
              <a:rPr lang="en-GB" sz="10000" b="0" u="none" strike="noStrike">
                <a:solidFill>
                  <a:srgbClr val="000000"/>
                </a:solidFill>
                <a:effectLst/>
                <a:uFillTx/>
                <a:latin typeface="P22 Mackinac Pro Medium"/>
                <a:ea typeface="P22 Mackinac Pro Medium"/>
              </a:rPr>
              <a:t>Goodbye OpenDNSSEC…</a:t>
            </a:r>
            <a:endParaRPr lang="en-GB" sz="10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4" name="Lijn"/>
          <p:cNvSpPr/>
          <p:nvPr/>
        </p:nvSpPr>
        <p:spPr>
          <a:xfrm>
            <a:off x="1142280" y="6484320"/>
            <a:ext cx="22098960" cy="360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lang="en-GB" sz="3200" b="0" u="none" strike="noStrike"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</a:endParaRPr>
          </a:p>
        </p:txBody>
      </p:sp>
      <p:sp>
        <p:nvSpPr>
          <p:cNvPr id="35" name="Lijn"/>
          <p:cNvSpPr/>
          <p:nvPr/>
        </p:nvSpPr>
        <p:spPr>
          <a:xfrm flipV="1">
            <a:off x="3144960" y="4677480"/>
            <a:ext cx="360" cy="1835280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lang="en-GB" sz="3200" b="0" u="none" strike="noStrike"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</a:endParaRPr>
          </a:p>
        </p:txBody>
      </p:sp>
      <p:sp>
        <p:nvSpPr>
          <p:cNvPr id="36" name="Formal announcement…"/>
          <p:cNvSpPr/>
          <p:nvPr/>
        </p:nvSpPr>
        <p:spPr>
          <a:xfrm>
            <a:off x="895680" y="7668360"/>
            <a:ext cx="4548960" cy="151056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rIns="50760" tIns="50760" bIns="50760" anchor="ctr">
            <a:spAutoFit/>
          </a:bodyPr>
          <a:p>
            <a:pPr algn="just" defTabSz="825480">
              <a:lnSpc>
                <a:spcPct val="100000"/>
              </a:lnSpc>
              <a:tabLst>
                <a:tab algn="l" pos="0"/>
              </a:tabLst>
            </a:pPr>
            <a:r>
              <a:rPr lang="en-GB" sz="3000" b="0" u="none" strike="noStrike">
                <a:solidFill>
                  <a:srgbClr val="000000"/>
                </a:solidFill>
                <a:effectLst/>
                <a:uFillTx/>
                <a:latin typeface="Montserrat Thin Regular"/>
                <a:ea typeface="Montserrat Thin Regular"/>
              </a:rPr>
              <a:t>Formal announcement</a:t>
            </a:r>
            <a:endParaRPr lang="en-GB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just" defTabSz="825480">
              <a:lnSpc>
                <a:spcPct val="100000"/>
              </a:lnSpc>
              <a:tabLst>
                <a:tab algn="l" pos="0"/>
              </a:tabLst>
            </a:pPr>
            <a:r>
              <a:rPr lang="en-GB" sz="3000" b="0" u="none" strike="noStrike">
                <a:solidFill>
                  <a:srgbClr val="000000"/>
                </a:solidFill>
                <a:effectLst/>
                <a:uFillTx/>
                <a:latin typeface="Montserrat Thin Regular"/>
                <a:ea typeface="Montserrat Thin Regular"/>
              </a:rPr>
              <a:t>of OpenDNSSEC</a:t>
            </a:r>
            <a:endParaRPr lang="en-GB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just" defTabSz="825480">
              <a:lnSpc>
                <a:spcPct val="100000"/>
              </a:lnSpc>
              <a:tabLst>
                <a:tab algn="l" pos="0"/>
              </a:tabLst>
            </a:pPr>
            <a:r>
              <a:rPr lang="en-GB" sz="3000" b="0" u="none" strike="noStrike">
                <a:solidFill>
                  <a:srgbClr val="000000"/>
                </a:solidFill>
                <a:effectLst/>
                <a:uFillTx/>
                <a:latin typeface="Montserrat Thin Regular"/>
                <a:ea typeface="Montserrat Thin Regular"/>
              </a:rPr>
              <a:t>End-of-Life</a:t>
            </a:r>
            <a:endParaRPr lang="en-GB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" name="Rechthoek"/>
          <p:cNvSpPr/>
          <p:nvPr/>
        </p:nvSpPr>
        <p:spPr>
          <a:xfrm>
            <a:off x="1145520" y="5590800"/>
            <a:ext cx="2018880" cy="905400"/>
          </a:xfrm>
          <a:prstGeom prst="rect">
            <a:avLst/>
          </a:prstGeom>
          <a:gradFill rotWithShape="0">
            <a:gsLst>
              <a:gs pos="0">
                <a:srgbClr val="61d836"/>
              </a:gs>
              <a:gs pos="100000">
                <a:srgbClr val="027001"/>
              </a:gs>
            </a:gsLst>
            <a:lin ang="5400000"/>
          </a:gradFill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 defTabSz="825480">
              <a:lnSpc>
                <a:spcPct val="100000"/>
              </a:lnSpc>
              <a:tabLst>
                <a:tab algn="l" pos="0"/>
              </a:tabLst>
            </a:pPr>
            <a:endParaRPr lang="en-GB" sz="3200" b="0" u="none" strike="noStrike"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</a:endParaRPr>
          </a:p>
        </p:txBody>
      </p:sp>
      <p:sp>
        <p:nvSpPr>
          <p:cNvPr id="38" name="Rechthoek"/>
          <p:cNvSpPr/>
          <p:nvPr/>
        </p:nvSpPr>
        <p:spPr>
          <a:xfrm>
            <a:off x="21449520" y="5590800"/>
            <a:ext cx="2018880" cy="905400"/>
          </a:xfrm>
          <a:prstGeom prst="rect">
            <a:avLst/>
          </a:prstGeom>
          <a:gradFill rotWithShape="0">
            <a:gsLst>
              <a:gs pos="0">
                <a:srgbClr val="ff644e"/>
              </a:gs>
              <a:gs pos="100000">
                <a:srgbClr val="b51600"/>
              </a:gs>
            </a:gsLst>
            <a:lin ang="5400000"/>
          </a:gradFill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 defTabSz="825480">
              <a:lnSpc>
                <a:spcPct val="100000"/>
              </a:lnSpc>
              <a:tabLst>
                <a:tab algn="l" pos="0"/>
              </a:tabLst>
            </a:pPr>
            <a:endParaRPr lang="en-GB" sz="3200" b="0" u="none" strike="noStrike"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</a:endParaRPr>
          </a:p>
        </p:txBody>
      </p:sp>
      <p:sp>
        <p:nvSpPr>
          <p:cNvPr id="39" name="Rechthoek"/>
          <p:cNvSpPr/>
          <p:nvPr/>
        </p:nvSpPr>
        <p:spPr>
          <a:xfrm>
            <a:off x="3153240" y="5590800"/>
            <a:ext cx="18289080" cy="905400"/>
          </a:xfrm>
          <a:prstGeom prst="rect">
            <a:avLst/>
          </a:prstGeom>
          <a:gradFill rotWithShape="0">
            <a:gsLst>
              <a:gs pos="0">
                <a:srgbClr val="fae232"/>
              </a:gs>
              <a:gs pos="100000">
                <a:srgbClr val="fe9301"/>
              </a:gs>
            </a:gsLst>
            <a:lin ang="5400000"/>
          </a:gradFill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 defTabSz="825480">
              <a:lnSpc>
                <a:spcPct val="100000"/>
              </a:lnSpc>
              <a:tabLst>
                <a:tab algn="l" pos="0"/>
              </a:tabLst>
            </a:pPr>
            <a:endParaRPr lang="en-GB" sz="3200" b="0" u="none" strike="noStrike"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</a:endParaRPr>
          </a:p>
        </p:txBody>
      </p:sp>
      <p:sp>
        <p:nvSpPr>
          <p:cNvPr id="40" name="No further updates or support will be provided."/>
          <p:cNvSpPr/>
          <p:nvPr/>
        </p:nvSpPr>
        <p:spPr>
          <a:xfrm>
            <a:off x="19150920" y="7668360"/>
            <a:ext cx="4753080" cy="151056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 anchor="ctr">
            <a:spAutoFit/>
          </a:bodyPr>
          <a:p>
            <a:pPr defTabSz="825480">
              <a:lnSpc>
                <a:spcPct val="100000"/>
              </a:lnSpc>
              <a:tabLst>
                <a:tab algn="l" pos="0"/>
              </a:tabLst>
            </a:pPr>
            <a:r>
              <a:rPr lang="en-GB" sz="3000" b="0" u="none" strike="noStrike">
                <a:solidFill>
                  <a:srgbClr val="000000"/>
                </a:solidFill>
                <a:effectLst/>
                <a:uFillTx/>
                <a:latin typeface="Montserrat Thin Regular"/>
                <a:ea typeface="Montserrat Thin Regular"/>
              </a:rPr>
              <a:t>No further updates or support will be provided.</a:t>
            </a:r>
            <a:endParaRPr lang="en-GB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1" name="Ongoing support for OpenDNSSEC.…"/>
          <p:cNvSpPr/>
          <p:nvPr/>
        </p:nvSpPr>
        <p:spPr>
          <a:xfrm>
            <a:off x="8263080" y="7668360"/>
            <a:ext cx="7857000" cy="151056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 anchor="ctr">
            <a:spAutoFit/>
          </a:bodyPr>
          <a:p>
            <a:pPr marL="396720" indent="-396720" defTabSz="825480">
              <a:lnSpc>
                <a:spcPct val="100000"/>
              </a:lnSpc>
              <a:buClr>
                <a:srgbClr val="000000"/>
              </a:buClr>
              <a:buSzPct val="125000"/>
              <a:buFont typeface="Symbol" charset="2"/>
              <a:buChar char=""/>
            </a:pPr>
            <a:r>
              <a:rPr lang="en-GB" sz="3000" b="0" u="none" strike="noStrike">
                <a:solidFill>
                  <a:srgbClr val="000000"/>
                </a:solidFill>
                <a:effectLst/>
                <a:uFillTx/>
                <a:latin typeface="Montserrat Thin Regular"/>
                <a:ea typeface="Montserrat Thin Regular"/>
              </a:rPr>
              <a:t>Ongoing support for OpenDNSSEC.</a:t>
            </a:r>
            <a:endParaRPr lang="en-GB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96720" indent="-396720" defTabSz="825480">
              <a:lnSpc>
                <a:spcPct val="100000"/>
              </a:lnSpc>
              <a:buClr>
                <a:srgbClr val="000000"/>
              </a:buClr>
              <a:buSzPct val="125000"/>
              <a:buFont typeface="Symbol" charset="2"/>
              <a:buChar char=""/>
            </a:pPr>
            <a:r>
              <a:rPr lang="en-GB" sz="3000" b="0" u="none" strike="noStrike">
                <a:solidFill>
                  <a:srgbClr val="000000"/>
                </a:solidFill>
                <a:effectLst/>
                <a:uFillTx/>
                <a:latin typeface="Montserrat Thin Regular"/>
                <a:ea typeface="Montserrat Thin Regular"/>
              </a:rPr>
              <a:t>Critical bug fixes and security updates.</a:t>
            </a:r>
            <a:endParaRPr lang="en-GB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96720" indent="-396720" defTabSz="825480">
              <a:lnSpc>
                <a:spcPct val="100000"/>
              </a:lnSpc>
              <a:buClr>
                <a:srgbClr val="000000"/>
              </a:buClr>
              <a:buSzPct val="125000"/>
              <a:buFont typeface="Symbol" charset="2"/>
              <a:buChar char=""/>
            </a:pPr>
            <a:r>
              <a:rPr lang="en-GB" sz="3000" b="0" u="none" strike="noStrike">
                <a:solidFill>
                  <a:srgbClr val="000000"/>
                </a:solidFill>
                <a:effectLst/>
                <a:uFillTx/>
                <a:latin typeface="Montserrat Thin Regular"/>
                <a:ea typeface="Montserrat Thin Regular"/>
              </a:rPr>
              <a:t>No new features will be developed.</a:t>
            </a:r>
            <a:endParaRPr lang="en-GB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2" name="3 October 2025"/>
          <p:cNvSpPr/>
          <p:nvPr/>
        </p:nvSpPr>
        <p:spPr>
          <a:xfrm>
            <a:off x="683640" y="3670200"/>
            <a:ext cx="4973040" cy="87552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rIns="50760" tIns="50760" bIns="50760" anchor="ctr">
            <a:spAutoFit/>
          </a:bodyPr>
          <a:p>
            <a:pPr defTabSz="825480">
              <a:lnSpc>
                <a:spcPct val="100000"/>
              </a:lnSpc>
              <a:tabLst>
                <a:tab algn="l" pos="0"/>
              </a:tabLst>
            </a:pPr>
            <a:r>
              <a:rPr lang="en-GB" sz="5000" b="0" u="none" strike="noStrike">
                <a:solidFill>
                  <a:srgbClr val="000000"/>
                </a:solidFill>
                <a:effectLst/>
                <a:uFillTx/>
                <a:latin typeface="Montserrat Thin Medium"/>
                <a:ea typeface="Montserrat Thin Medium"/>
              </a:rPr>
              <a:t>3 October 2025</a:t>
            </a:r>
            <a:endParaRPr lang="en-GB" sz="5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3" name="October 2027"/>
          <p:cNvSpPr/>
          <p:nvPr/>
        </p:nvSpPr>
        <p:spPr>
          <a:xfrm>
            <a:off x="19067040" y="3670200"/>
            <a:ext cx="4753080" cy="87552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 anchor="ctr">
            <a:spAutoFit/>
          </a:bodyPr>
          <a:p>
            <a:pPr algn="ctr" defTabSz="825480">
              <a:lnSpc>
                <a:spcPct val="100000"/>
              </a:lnSpc>
              <a:tabLst>
                <a:tab algn="l" pos="0"/>
              </a:tabLst>
            </a:pPr>
            <a:r>
              <a:rPr lang="en-GB" sz="5000" b="0" u="none" strike="noStrike">
                <a:solidFill>
                  <a:srgbClr val="000000"/>
                </a:solidFill>
                <a:effectLst/>
                <a:uFillTx/>
                <a:latin typeface="Montserrat Thin Medium"/>
                <a:ea typeface="Montserrat Thin Medium"/>
              </a:rPr>
              <a:t>October 2027</a:t>
            </a:r>
            <a:endParaRPr lang="en-GB" sz="5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1689120" y="355680"/>
            <a:ext cx="21004920" cy="2285280"/>
          </a:xfrm>
          <a:prstGeom prst="rect">
            <a:avLst/>
          </a:prstGeom>
          <a:noFill/>
          <a:ln w="12600">
            <a:noFill/>
          </a:ln>
        </p:spPr>
        <p:txBody>
          <a:bodyPr lIns="50760" rIns="50760" tIns="50760" bIns="50760" anchor="ctr">
            <a:noAutofit/>
          </a:bodyPr>
          <a:p>
            <a:pPr indent="0" algn="ctr" defTabSz="825480">
              <a:lnSpc>
                <a:spcPct val="100000"/>
              </a:lnSpc>
              <a:buNone/>
              <a:tabLst>
                <a:tab algn="l" pos="0"/>
              </a:tabLst>
            </a:pPr>
            <a:r>
              <a:rPr lang="en-GB" sz="10000" b="0" u="none" strike="noStrike">
                <a:solidFill>
                  <a:srgbClr val="000000"/>
                </a:solidFill>
                <a:effectLst/>
                <a:uFillTx/>
                <a:latin typeface="P22 Mackinac Pro Medium"/>
                <a:ea typeface="P22 Mackinac Pro Medium"/>
              </a:rPr>
              <a:t>…Hello Cascade</a:t>
            </a:r>
            <a:endParaRPr lang="en-GB" sz="10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45" name="geplakte-film.png" descr="geplakte-film.png"/>
          <p:cNvPicPr/>
          <p:nvPr/>
        </p:nvPicPr>
        <p:blipFill>
          <a:blip r:embed="rId1"/>
          <a:stretch/>
        </p:blipFill>
        <p:spPr>
          <a:xfrm>
            <a:off x="3365640" y="2849760"/>
            <a:ext cx="17652240" cy="8914680"/>
          </a:xfrm>
          <a:prstGeom prst="rect">
            <a:avLst/>
          </a:prstGeom>
          <a:noFill/>
          <a:ln w="1270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1689120" y="355680"/>
            <a:ext cx="21004920" cy="2285280"/>
          </a:xfrm>
          <a:prstGeom prst="rect">
            <a:avLst/>
          </a:prstGeom>
          <a:noFill/>
          <a:ln w="12600">
            <a:noFill/>
          </a:ln>
        </p:spPr>
        <p:txBody>
          <a:bodyPr lIns="50760" rIns="50760" tIns="50760" bIns="50760" anchor="ctr">
            <a:noAutofit/>
          </a:bodyPr>
          <a:p>
            <a:pPr indent="0" algn="ctr" defTabSz="825480">
              <a:lnSpc>
                <a:spcPct val="100000"/>
              </a:lnSpc>
              <a:buNone/>
              <a:tabLst>
                <a:tab algn="l" pos="0"/>
              </a:tabLst>
            </a:pPr>
            <a:r>
              <a:rPr lang="en-GB" sz="10000" b="0" u="none" strike="noStrike">
                <a:solidFill>
                  <a:srgbClr val="000000"/>
                </a:solidFill>
                <a:effectLst/>
                <a:uFillTx/>
                <a:latin typeface="P22 Mackinac Pro Medium"/>
                <a:ea typeface="P22 Mackinac Pro Medium"/>
              </a:rPr>
              <a:t>OARC </a:t>
            </a:r>
            <a:r>
              <a:rPr lang="en-GB" sz="10000" b="0" u="none" strike="sngStrike">
                <a:solidFill>
                  <a:srgbClr val="000000"/>
                </a:solidFill>
                <a:effectLst/>
                <a:uFillTx/>
                <a:latin typeface="P22 Mackinac Pro Medium"/>
                <a:ea typeface="P22 Mackinac Pro Medium"/>
              </a:rPr>
              <a:t>45</a:t>
            </a:r>
            <a:r>
              <a:rPr lang="en-GB" sz="10000" b="0" u="none" strike="noStrike">
                <a:solidFill>
                  <a:srgbClr val="000000"/>
                </a:solidFill>
                <a:effectLst/>
                <a:uFillTx/>
                <a:latin typeface="P22 Mackinac Pro Medium"/>
                <a:ea typeface="P22 Mackinac Pro Medium"/>
              </a:rPr>
              <a:t> 46</a:t>
            </a:r>
            <a:endParaRPr lang="en-GB" sz="10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7" name="Alpha"/>
          <p:cNvSpPr/>
          <p:nvPr/>
        </p:nvSpPr>
        <p:spPr>
          <a:xfrm>
            <a:off x="3839040" y="5257800"/>
            <a:ext cx="7659720" cy="319968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rIns="50760" tIns="50760" bIns="50760" anchor="ctr">
            <a:spAutoFit/>
          </a:bodyPr>
          <a:p>
            <a:pPr algn="ctr" defTabSz="825480">
              <a:lnSpc>
                <a:spcPct val="100000"/>
              </a:lnSpc>
              <a:tabLst>
                <a:tab algn="l" pos="0"/>
              </a:tabLst>
            </a:pPr>
            <a:r>
              <a:rPr lang="en-GB" sz="20000" b="0" u="none" strike="sngStrike">
                <a:solidFill>
                  <a:srgbClr val="000000"/>
                </a:solidFill>
                <a:effectLst/>
                <a:uFillTx/>
                <a:latin typeface="Montserrat Thin Medium"/>
                <a:ea typeface="Montserrat Thin Medium"/>
              </a:rPr>
              <a:t>Alpha</a:t>
            </a:r>
            <a:endParaRPr lang="en-GB" sz="20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8" name="Beta"/>
          <p:cNvSpPr/>
          <p:nvPr/>
        </p:nvSpPr>
        <p:spPr>
          <a:xfrm>
            <a:off x="14320800" y="5257800"/>
            <a:ext cx="6111720" cy="319968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rIns="50760" tIns="50760" bIns="50760" anchor="ctr">
            <a:spAutoFit/>
          </a:bodyPr>
          <a:p>
            <a:pPr algn="ctr" defTabSz="825480">
              <a:lnSpc>
                <a:spcPct val="100000"/>
              </a:lnSpc>
              <a:tabLst>
                <a:tab algn="l" pos="0"/>
              </a:tabLst>
            </a:pPr>
            <a:r>
              <a:rPr lang="en-GB" sz="20000" b="0" u="none" strike="noStrike">
                <a:solidFill>
                  <a:srgbClr val="000000"/>
                </a:solidFill>
                <a:effectLst/>
                <a:uFillTx/>
                <a:latin typeface="Montserrat Thin Medium"/>
                <a:ea typeface="Montserrat Thin Medium"/>
              </a:rPr>
              <a:t>Beta</a:t>
            </a:r>
            <a:endParaRPr lang="en-GB" sz="20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1689120" y="355680"/>
            <a:ext cx="21004920" cy="2285280"/>
          </a:xfrm>
          <a:prstGeom prst="rect">
            <a:avLst/>
          </a:prstGeom>
          <a:noFill/>
          <a:ln w="12600">
            <a:noFill/>
          </a:ln>
        </p:spPr>
        <p:txBody>
          <a:bodyPr lIns="50760" rIns="50760" tIns="50760" bIns="50760" anchor="ctr">
            <a:noAutofit/>
          </a:bodyPr>
          <a:p>
            <a:pPr indent="0" algn="ctr" defTabSz="825480">
              <a:lnSpc>
                <a:spcPct val="100000"/>
              </a:lnSpc>
              <a:buNone/>
              <a:tabLst>
                <a:tab algn="l" pos="0"/>
              </a:tabLst>
            </a:pPr>
            <a:r>
              <a:rPr lang="en-GB" sz="10000" b="0" u="none" strike="noStrike">
                <a:solidFill>
                  <a:srgbClr val="000000"/>
                </a:solidFill>
                <a:effectLst/>
                <a:uFillTx/>
                <a:latin typeface="P22 Mackinac Pro Medium"/>
                <a:ea typeface="P22 Mackinac Pro Medium"/>
              </a:rPr>
              <a:t>Thankyou!</a:t>
            </a:r>
            <a:endParaRPr lang="en-GB" sz="10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50" name="Groepeer"/>
          <p:cNvGrpSpPr/>
          <p:nvPr/>
        </p:nvGrpSpPr>
        <p:grpSpPr>
          <a:xfrm>
            <a:off x="2973240" y="4084200"/>
            <a:ext cx="6095160" cy="7059600"/>
            <a:chOff x="2973240" y="4084200"/>
            <a:chExt cx="6095160" cy="7059600"/>
          </a:xfrm>
        </p:grpSpPr>
        <p:pic>
          <p:nvPicPr>
            <p:cNvPr id="51" name="geplakte-film.png" descr="geplakte-film.png"/>
            <p:cNvPicPr/>
            <p:nvPr/>
          </p:nvPicPr>
          <p:blipFill>
            <a:blip r:embed="rId1"/>
            <a:stretch/>
          </p:blipFill>
          <p:spPr>
            <a:xfrm>
              <a:off x="2973240" y="4084200"/>
              <a:ext cx="6095160" cy="6095160"/>
            </a:xfrm>
            <a:prstGeom prst="rect">
              <a:avLst/>
            </a:prstGeom>
            <a:noFill/>
            <a:ln w="12700">
              <a:noFill/>
            </a:ln>
          </p:spPr>
        </p:pic>
        <p:sp>
          <p:nvSpPr>
            <p:cNvPr id="52" name="Nominet DNS Fund"/>
            <p:cNvSpPr/>
            <p:nvPr/>
          </p:nvSpPr>
          <p:spPr>
            <a:xfrm>
              <a:off x="4069800" y="10572840"/>
              <a:ext cx="3902040" cy="57096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wrap="none" lIns="50760" rIns="50760" tIns="50760" bIns="50760" anchor="ctr">
              <a:spAutoFit/>
            </a:bodyPr>
            <a:p>
              <a:pPr algn="ctr" defTabSz="825480">
                <a:lnSpc>
                  <a:spcPct val="100000"/>
                </a:lnSpc>
                <a:tabLst>
                  <a:tab algn="l" pos="0"/>
                </a:tabLst>
              </a:pPr>
              <a:r>
                <a:rPr lang="en-GB" sz="3000" b="0" u="none" strike="noStrike">
                  <a:solidFill>
                    <a:srgbClr val="000000"/>
                  </a:solidFill>
                  <a:effectLst/>
                  <a:uFillTx/>
                  <a:latin typeface="Montserrat Thin Medium"/>
                  <a:ea typeface="Montserrat Thin Medium"/>
                </a:rPr>
                <a:t>Nominet DNS Fund</a:t>
              </a:r>
              <a:endParaRPr lang="en-GB" sz="30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pic>
        <p:nvPicPr>
          <p:cNvPr id="53" name="Afbeelding" descr="Afbeelding"/>
          <p:cNvPicPr/>
          <p:nvPr/>
        </p:nvPicPr>
        <p:blipFill>
          <a:blip r:embed="rId2"/>
          <a:stretch/>
        </p:blipFill>
        <p:spPr>
          <a:xfrm>
            <a:off x="12354480" y="4201560"/>
            <a:ext cx="9460800" cy="2907720"/>
          </a:xfrm>
          <a:prstGeom prst="rect">
            <a:avLst/>
          </a:prstGeom>
          <a:noFill/>
          <a:ln w="12700">
            <a:noFill/>
          </a:ln>
        </p:spPr>
      </p:pic>
      <p:sp>
        <p:nvSpPr>
          <p:cNvPr id="54" name="&amp; alpha testers!"/>
          <p:cNvSpPr/>
          <p:nvPr/>
        </p:nvSpPr>
        <p:spPr>
          <a:xfrm>
            <a:off x="12265200" y="10139040"/>
            <a:ext cx="6023520" cy="102816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rIns="50760" tIns="50760" bIns="50760" anchor="ctr">
            <a:spAutoFit/>
          </a:bodyPr>
          <a:p>
            <a:pPr algn="ctr" defTabSz="825480">
              <a:lnSpc>
                <a:spcPct val="100000"/>
              </a:lnSpc>
              <a:tabLst>
                <a:tab algn="l" pos="0"/>
              </a:tabLst>
            </a:pPr>
            <a:r>
              <a:rPr lang="en-GB" sz="6000" b="0" u="none" strike="noStrike">
                <a:solidFill>
                  <a:srgbClr val="000000"/>
                </a:solidFill>
                <a:effectLst/>
                <a:uFillTx/>
                <a:latin typeface="Montserrat Thin Medium"/>
                <a:ea typeface="Montserrat Thin Medium"/>
              </a:rPr>
              <a:t>&amp; alpha testers!</a:t>
            </a:r>
            <a:endParaRPr lang="en-GB" sz="6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1689120" y="355680"/>
            <a:ext cx="21004920" cy="2285280"/>
          </a:xfrm>
          <a:prstGeom prst="rect">
            <a:avLst/>
          </a:prstGeom>
          <a:noFill/>
          <a:ln w="12600">
            <a:noFill/>
          </a:ln>
        </p:spPr>
        <p:txBody>
          <a:bodyPr lIns="50760" rIns="50760" tIns="50760" bIns="50760" anchor="ctr">
            <a:noAutofit/>
          </a:bodyPr>
          <a:p>
            <a:pPr indent="0" algn="ctr" defTabSz="825480">
              <a:lnSpc>
                <a:spcPct val="100000"/>
              </a:lnSpc>
              <a:buNone/>
              <a:tabLst>
                <a:tab algn="l" pos="0"/>
              </a:tabLst>
            </a:pPr>
            <a:r>
              <a:rPr lang="en-GB" sz="10000" b="0" u="none" strike="noStrike">
                <a:solidFill>
                  <a:srgbClr val="000000"/>
                </a:solidFill>
                <a:effectLst/>
                <a:uFillTx/>
                <a:latin typeface="P22 Mackinac Pro Medium"/>
                <a:ea typeface="P22 Mackinac Pro Medium"/>
              </a:rPr>
              <a:t>Recap: Cascade Architecture</a:t>
            </a:r>
            <a:endParaRPr lang="en-GB" sz="10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56" name="Afbeelding" descr="Afbeelding"/>
          <p:cNvPicPr/>
          <p:nvPr/>
        </p:nvPicPr>
        <p:blipFill>
          <a:blip r:embed="rId1"/>
          <a:stretch/>
        </p:blipFill>
        <p:spPr>
          <a:xfrm>
            <a:off x="2035440" y="2451960"/>
            <a:ext cx="20312280" cy="9709920"/>
          </a:xfrm>
          <a:prstGeom prst="rect">
            <a:avLst/>
          </a:prstGeom>
          <a:noFill/>
          <a:ln w="1270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1689120" y="355680"/>
            <a:ext cx="21004920" cy="2285280"/>
          </a:xfrm>
          <a:prstGeom prst="rect">
            <a:avLst/>
          </a:prstGeom>
          <a:noFill/>
          <a:ln w="12600">
            <a:noFill/>
          </a:ln>
        </p:spPr>
        <p:txBody>
          <a:bodyPr lIns="50760" rIns="50760" tIns="50760" bIns="50760" anchor="ctr">
            <a:noAutofit/>
          </a:bodyPr>
          <a:p>
            <a:pPr indent="0" algn="ctr" defTabSz="825480">
              <a:lnSpc>
                <a:spcPct val="100000"/>
              </a:lnSpc>
              <a:buNone/>
              <a:tabLst>
                <a:tab algn="l" pos="0"/>
              </a:tabLst>
            </a:pPr>
            <a:r>
              <a:rPr lang="en-GB" sz="10000" b="0" u="none" strike="noStrike">
                <a:solidFill>
                  <a:srgbClr val="000000"/>
                </a:solidFill>
                <a:effectLst/>
                <a:uFillTx/>
                <a:latin typeface="P22 Mackinac Pro Medium"/>
                <a:ea typeface="P22 Mackinac Pro Medium"/>
              </a:rPr>
              <a:t>Beyond Alpha</a:t>
            </a:r>
            <a:endParaRPr lang="en-GB" sz="10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/>
          </p:nvPr>
        </p:nvSpPr>
        <p:spPr>
          <a:xfrm>
            <a:off x="1689120" y="2640600"/>
            <a:ext cx="21004920" cy="9238680"/>
          </a:xfrm>
          <a:prstGeom prst="rect">
            <a:avLst/>
          </a:prstGeom>
          <a:noFill/>
          <a:ln w="12600">
            <a:noFill/>
          </a:ln>
        </p:spPr>
        <p:txBody>
          <a:bodyPr lIns="50760" rIns="50760" tIns="50760" bIns="50760" anchor="t">
            <a:noAutofit/>
          </a:bodyPr>
          <a:p>
            <a:pPr marL="596880" indent="-596880" defTabSz="775800">
              <a:lnSpc>
                <a:spcPct val="100000"/>
              </a:lnSpc>
              <a:spcBef>
                <a:spcPts val="5499"/>
              </a:spcBef>
              <a:buClr>
                <a:srgbClr val="323232"/>
              </a:buClr>
              <a:buSzPct val="125000"/>
              <a:buFont typeface="Symbol" charset="2"/>
              <a:buChar char=""/>
            </a:pPr>
            <a:r>
              <a:rPr lang="en-GB" sz="4510" b="0" u="none" strike="noStrike">
                <a:solidFill>
                  <a:srgbClr val="323232"/>
                </a:solidFill>
                <a:effectLst/>
                <a:uFillTx/>
                <a:latin typeface="Montserrat Thin Regular"/>
                <a:ea typeface="Montserrat Thin Regular"/>
              </a:rPr>
              <a:t>Re-designed to be more robust.</a:t>
            </a:r>
            <a:endParaRPr lang="en-GB" sz="451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596880" indent="-596880" defTabSz="775800">
              <a:lnSpc>
                <a:spcPct val="100000"/>
              </a:lnSpc>
              <a:spcBef>
                <a:spcPts val="5499"/>
              </a:spcBef>
              <a:buClr>
                <a:srgbClr val="323232"/>
              </a:buClr>
              <a:buSzPct val="125000"/>
              <a:buFont typeface="Symbol" charset="2"/>
              <a:buChar char=""/>
            </a:pPr>
            <a:r>
              <a:rPr lang="en-GB" sz="4510" b="0" u="none" strike="noStrike">
                <a:solidFill>
                  <a:srgbClr val="323232"/>
                </a:solidFill>
                <a:effectLst/>
                <a:uFillTx/>
                <a:latin typeface="Montserrat Thin Regular"/>
                <a:ea typeface="Montserrat Thin Regular"/>
              </a:rPr>
              <a:t>Deterministic incremental signing.</a:t>
            </a:r>
            <a:endParaRPr lang="en-GB" sz="451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596880" indent="-596880" defTabSz="775800">
              <a:lnSpc>
                <a:spcPct val="100000"/>
              </a:lnSpc>
              <a:spcBef>
                <a:spcPts val="5499"/>
              </a:spcBef>
              <a:buClr>
                <a:srgbClr val="323232"/>
              </a:buClr>
              <a:buSzPct val="125000"/>
              <a:buFont typeface="Symbol" charset="2"/>
              <a:buChar char=""/>
            </a:pPr>
            <a:r>
              <a:rPr lang="en-GB" sz="4510" b="0" u="none" strike="noStrike">
                <a:solidFill>
                  <a:srgbClr val="323232"/>
                </a:solidFill>
                <a:effectLst/>
                <a:uFillTx/>
                <a:latin typeface="Montserrat Thin Regular"/>
                <a:ea typeface="Montserrat Thin Regular"/>
              </a:rPr>
              <a:t>Persistence and restoration of signed zones.</a:t>
            </a:r>
            <a:endParaRPr lang="en-GB" sz="451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596880" indent="-596880" defTabSz="775800">
              <a:lnSpc>
                <a:spcPct val="100000"/>
              </a:lnSpc>
              <a:spcBef>
                <a:spcPts val="5499"/>
              </a:spcBef>
              <a:buClr>
                <a:srgbClr val="323232"/>
              </a:buClr>
              <a:buSzPct val="125000"/>
              <a:buFont typeface="Symbol" charset="2"/>
              <a:buChar char=""/>
            </a:pPr>
            <a:r>
              <a:rPr lang="en-GB" sz="4510" b="0" u="none" strike="noStrike">
                <a:solidFill>
                  <a:srgbClr val="323232"/>
                </a:solidFill>
                <a:effectLst/>
                <a:uFillTx/>
                <a:latin typeface="Montserrat Thin Regular"/>
                <a:ea typeface="Montserrat Thin Regular"/>
              </a:rPr>
              <a:t>Zone transfer improvements.</a:t>
            </a:r>
            <a:endParaRPr lang="en-GB" sz="451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596880" indent="-596880" defTabSz="775800">
              <a:lnSpc>
                <a:spcPct val="100000"/>
              </a:lnSpc>
              <a:spcBef>
                <a:spcPts val="5499"/>
              </a:spcBef>
              <a:buClr>
                <a:srgbClr val="323232"/>
              </a:buClr>
              <a:buSzPct val="125000"/>
              <a:buFont typeface="Symbol" charset="2"/>
              <a:buChar char=""/>
            </a:pPr>
            <a:r>
              <a:rPr lang="en-GB" sz="4510" b="0" u="none" strike="noStrike">
                <a:solidFill>
                  <a:srgbClr val="323232"/>
                </a:solidFill>
                <a:effectLst/>
                <a:uFillTx/>
                <a:latin typeface="Montserrat Thin Regular"/>
                <a:ea typeface="Montserrat Thin Regular"/>
              </a:rPr>
              <a:t>Monitoring via Prometheus metrics.</a:t>
            </a:r>
            <a:endParaRPr lang="en-GB" sz="451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596880" indent="-596880" defTabSz="775800">
              <a:lnSpc>
                <a:spcPct val="100000"/>
              </a:lnSpc>
              <a:spcBef>
                <a:spcPts val="5499"/>
              </a:spcBef>
              <a:buClr>
                <a:srgbClr val="323232"/>
              </a:buClr>
              <a:buSzPct val="125000"/>
              <a:buFont typeface="Symbol" charset="2"/>
              <a:buChar char=""/>
            </a:pPr>
            <a:r>
              <a:rPr lang="en-GB" sz="4510" b="0" u="none" strike="noStrike">
                <a:solidFill>
                  <a:srgbClr val="323232"/>
                </a:solidFill>
                <a:effectLst/>
                <a:uFillTx/>
                <a:latin typeface="Montserrat Thin Regular"/>
                <a:ea typeface="Montserrat Thin Regular"/>
              </a:rPr>
              <a:t>Support for more DNS record types.</a:t>
            </a:r>
            <a:endParaRPr lang="en-GB" sz="451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596880" indent="-596880" defTabSz="775800">
              <a:lnSpc>
                <a:spcPct val="100000"/>
              </a:lnSpc>
              <a:spcBef>
                <a:spcPts val="5499"/>
              </a:spcBef>
              <a:buClr>
                <a:srgbClr val="323232"/>
              </a:buClr>
              <a:buSzPct val="125000"/>
              <a:buFont typeface="Symbol" charset="2"/>
              <a:buChar char=""/>
            </a:pPr>
            <a:r>
              <a:rPr lang="en-GB" sz="4510" b="0" u="none" strike="noStrike">
                <a:solidFill>
                  <a:srgbClr val="323232"/>
                </a:solidFill>
                <a:effectLst/>
                <a:uFillTx/>
                <a:latin typeface="Montserrat Thin Regular"/>
                <a:ea typeface="Montserrat Thin Regular"/>
              </a:rPr>
              <a:t>Maintenance mode.</a:t>
            </a:r>
            <a:endParaRPr lang="en-GB" sz="451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9" name="NEW"/>
          <p:cNvSpPr/>
          <p:nvPr/>
        </p:nvSpPr>
        <p:spPr>
          <a:xfrm>
            <a:off x="16266600" y="3716640"/>
            <a:ext cx="3364920" cy="137088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rIns="50760" tIns="50760" bIns="50760" anchor="ctr">
            <a:spAutoFit/>
          </a:bodyPr>
          <a:p>
            <a:pPr algn="ctr" defTabSz="825480">
              <a:lnSpc>
                <a:spcPct val="100000"/>
              </a:lnSpc>
              <a:tabLst>
                <a:tab algn="l" pos="0"/>
              </a:tabLst>
            </a:pPr>
            <a:r>
              <a:rPr lang="en-GB" sz="10000" b="1" u="none" strike="noStrike">
                <a:solidFill>
                  <a:schemeClr val="accent3">
                    <a:lumOff val="-18240"/>
                  </a:schemeClr>
                </a:solidFill>
                <a:effectLst/>
                <a:uFillTx/>
                <a:latin typeface="P22 Mackinac Pro Book"/>
                <a:ea typeface="P22 Mackinac Pro Book"/>
              </a:rPr>
              <a:t>NEW</a:t>
            </a:r>
            <a:endParaRPr lang="en-GB" sz="10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0" name="NEW"/>
          <p:cNvSpPr/>
          <p:nvPr/>
        </p:nvSpPr>
        <p:spPr>
          <a:xfrm>
            <a:off x="16266600" y="5162400"/>
            <a:ext cx="3364920" cy="137088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rIns="50760" tIns="50760" bIns="50760" anchor="ctr">
            <a:spAutoFit/>
          </a:bodyPr>
          <a:p>
            <a:pPr algn="ctr" defTabSz="825480">
              <a:lnSpc>
                <a:spcPct val="100000"/>
              </a:lnSpc>
              <a:tabLst>
                <a:tab algn="l" pos="0"/>
              </a:tabLst>
            </a:pPr>
            <a:r>
              <a:rPr lang="en-GB" sz="10000" b="1" u="none" strike="noStrike">
                <a:solidFill>
                  <a:schemeClr val="accent3">
                    <a:lumOff val="-18240"/>
                  </a:schemeClr>
                </a:solidFill>
                <a:effectLst/>
                <a:uFillTx/>
                <a:latin typeface="P22 Mackinac Pro Book"/>
                <a:ea typeface="P22 Mackinac Pro Book"/>
              </a:rPr>
              <a:t>NEW</a:t>
            </a:r>
            <a:endParaRPr lang="en-GB" sz="10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1" name="NEW"/>
          <p:cNvSpPr/>
          <p:nvPr/>
        </p:nvSpPr>
        <p:spPr>
          <a:xfrm>
            <a:off x="16266600" y="6608160"/>
            <a:ext cx="3364920" cy="137088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rIns="50760" tIns="50760" bIns="50760" anchor="ctr">
            <a:spAutoFit/>
          </a:bodyPr>
          <a:p>
            <a:pPr algn="ctr" defTabSz="825480">
              <a:lnSpc>
                <a:spcPct val="100000"/>
              </a:lnSpc>
              <a:tabLst>
                <a:tab algn="l" pos="0"/>
              </a:tabLst>
            </a:pPr>
            <a:r>
              <a:rPr lang="en-GB" sz="10000" b="1" u="none" strike="noStrike">
                <a:solidFill>
                  <a:schemeClr val="accent3">
                    <a:lumOff val="-18240"/>
                  </a:schemeClr>
                </a:solidFill>
                <a:effectLst/>
                <a:uFillTx/>
                <a:latin typeface="P22 Mackinac Pro Book"/>
                <a:ea typeface="P22 Mackinac Pro Book"/>
              </a:rPr>
              <a:t>NEW</a:t>
            </a:r>
            <a:endParaRPr lang="en-GB" sz="10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2" name="NEW"/>
          <p:cNvSpPr/>
          <p:nvPr/>
        </p:nvSpPr>
        <p:spPr>
          <a:xfrm>
            <a:off x="16266600" y="8053920"/>
            <a:ext cx="3364920" cy="137088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rIns="50760" tIns="50760" bIns="50760" anchor="ctr">
            <a:spAutoFit/>
          </a:bodyPr>
          <a:p>
            <a:pPr algn="ctr" defTabSz="825480">
              <a:lnSpc>
                <a:spcPct val="100000"/>
              </a:lnSpc>
              <a:tabLst>
                <a:tab algn="l" pos="0"/>
              </a:tabLst>
            </a:pPr>
            <a:r>
              <a:rPr lang="en-GB" sz="10000" b="1" u="none" strike="noStrike">
                <a:solidFill>
                  <a:schemeClr val="accent3">
                    <a:lumOff val="-18240"/>
                  </a:schemeClr>
                </a:solidFill>
                <a:effectLst/>
                <a:uFillTx/>
                <a:latin typeface="P22 Mackinac Pro Book"/>
                <a:ea typeface="P22 Mackinac Pro Book"/>
              </a:rPr>
              <a:t>NEW</a:t>
            </a:r>
            <a:endParaRPr lang="en-GB" sz="10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3" name="NEW"/>
          <p:cNvSpPr/>
          <p:nvPr/>
        </p:nvSpPr>
        <p:spPr>
          <a:xfrm>
            <a:off x="16266600" y="9499320"/>
            <a:ext cx="3364920" cy="137088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rIns="50760" tIns="50760" bIns="50760" anchor="ctr">
            <a:spAutoFit/>
          </a:bodyPr>
          <a:p>
            <a:pPr algn="ctr" defTabSz="825480">
              <a:lnSpc>
                <a:spcPct val="100000"/>
              </a:lnSpc>
              <a:tabLst>
                <a:tab algn="l" pos="0"/>
              </a:tabLst>
            </a:pPr>
            <a:r>
              <a:rPr lang="en-GB" sz="10000" b="1" u="none" strike="noStrike">
                <a:solidFill>
                  <a:schemeClr val="accent3">
                    <a:lumOff val="-18240"/>
                  </a:schemeClr>
                </a:solidFill>
                <a:effectLst/>
                <a:uFillTx/>
                <a:latin typeface="P22 Mackinac Pro Book"/>
                <a:ea typeface="P22 Mackinac Pro Book"/>
              </a:rPr>
              <a:t>NEW</a:t>
            </a:r>
            <a:endParaRPr lang="en-GB" sz="10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4" name="NEW"/>
          <p:cNvSpPr/>
          <p:nvPr/>
        </p:nvSpPr>
        <p:spPr>
          <a:xfrm>
            <a:off x="16266600" y="10945080"/>
            <a:ext cx="3364920" cy="137088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rIns="50760" tIns="50760" bIns="50760" anchor="ctr">
            <a:spAutoFit/>
          </a:bodyPr>
          <a:p>
            <a:pPr algn="ctr" defTabSz="825480">
              <a:lnSpc>
                <a:spcPct val="100000"/>
              </a:lnSpc>
              <a:tabLst>
                <a:tab algn="l" pos="0"/>
              </a:tabLst>
            </a:pPr>
            <a:r>
              <a:rPr lang="en-GB" sz="10000" b="1" u="none" strike="noStrike">
                <a:solidFill>
                  <a:schemeClr val="accent3">
                    <a:lumOff val="-18240"/>
                  </a:schemeClr>
                </a:solidFill>
                <a:effectLst/>
                <a:uFillTx/>
                <a:latin typeface="P22 Mackinac Pro Book"/>
                <a:ea typeface="P22 Mackinac Pro Book"/>
              </a:rPr>
              <a:t>NEW</a:t>
            </a:r>
            <a:endParaRPr lang="en-GB" sz="10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1689120" y="355680"/>
            <a:ext cx="21004920" cy="2285280"/>
          </a:xfrm>
          <a:prstGeom prst="rect">
            <a:avLst/>
          </a:prstGeom>
          <a:noFill/>
          <a:ln w="12600">
            <a:noFill/>
          </a:ln>
        </p:spPr>
        <p:txBody>
          <a:bodyPr lIns="50760" rIns="50760" tIns="50760" bIns="50760" anchor="ctr">
            <a:noAutofit/>
          </a:bodyPr>
          <a:p>
            <a:pPr indent="0" algn="ctr" defTabSz="825480">
              <a:lnSpc>
                <a:spcPct val="100000"/>
              </a:lnSpc>
              <a:buNone/>
              <a:tabLst>
                <a:tab algn="l" pos="0"/>
              </a:tabLst>
            </a:pPr>
            <a:r>
              <a:rPr lang="en-GB" sz="10000" b="0" u="none" strike="noStrike">
                <a:solidFill>
                  <a:srgbClr val="000000"/>
                </a:solidFill>
                <a:effectLst/>
                <a:uFillTx/>
                <a:latin typeface="P22 Mackinac Pro Medium"/>
                <a:ea typeface="P22 Mackinac Pro Medium"/>
              </a:rPr>
              <a:t>Deterministic Incremental Signing</a:t>
            </a:r>
            <a:endParaRPr lang="en-GB" sz="10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/>
          </p:nvPr>
        </p:nvSpPr>
        <p:spPr>
          <a:xfrm>
            <a:off x="1689120" y="3350160"/>
            <a:ext cx="21004920" cy="6301800"/>
          </a:xfrm>
          <a:prstGeom prst="rect">
            <a:avLst/>
          </a:prstGeom>
          <a:noFill/>
          <a:ln w="12600">
            <a:noFill/>
          </a:ln>
        </p:spPr>
        <p:txBody>
          <a:bodyPr lIns="50760" rIns="50760" tIns="50760" bIns="50760" anchor="t">
            <a:noAutofit/>
          </a:bodyPr>
          <a:p>
            <a:pPr marL="635040" indent="-635040" defTabSz="825480">
              <a:lnSpc>
                <a:spcPct val="100000"/>
              </a:lnSpc>
              <a:spcBef>
                <a:spcPts val="5899"/>
              </a:spcBef>
              <a:buClr>
                <a:srgbClr val="323232"/>
              </a:buClr>
              <a:buSzPct val="125000"/>
              <a:buFont typeface="Symbol" charset="2"/>
              <a:buChar char=""/>
            </a:pPr>
            <a:r>
              <a:rPr lang="en-GB" sz="4800" b="0" u="none" strike="noStrike">
                <a:solidFill>
                  <a:srgbClr val="323232"/>
                </a:solidFill>
                <a:effectLst/>
                <a:uFillTx/>
                <a:latin typeface="Montserrat Thin Regular"/>
                <a:ea typeface="Montserrat Thin Regular"/>
              </a:rPr>
              <a:t>Signs only changes to the zone, regenerating the NSEC(3) chain if needed.</a:t>
            </a:r>
            <a:endParaRPr lang="en-GB" sz="4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35040" indent="-635040" defTabSz="825480">
              <a:lnSpc>
                <a:spcPct val="100000"/>
              </a:lnSpc>
              <a:spcBef>
                <a:spcPts val="5899"/>
              </a:spcBef>
              <a:buClr>
                <a:srgbClr val="323232"/>
              </a:buClr>
              <a:buSzPct val="125000"/>
              <a:buFont typeface="Symbol" charset="2"/>
              <a:buChar char=""/>
            </a:pPr>
            <a:r>
              <a:rPr lang="en-GB" sz="4800" b="0" u="none" strike="noStrike">
                <a:solidFill>
                  <a:srgbClr val="323232"/>
                </a:solidFill>
                <a:effectLst/>
                <a:uFillTx/>
                <a:latin typeface="Montserrat Thin Regular"/>
                <a:ea typeface="Montserrat Thin Regular"/>
              </a:rPr>
              <a:t>Why? Speed, predictable resource usage, IXFR size.</a:t>
            </a:r>
            <a:endParaRPr lang="en-GB" sz="4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35040" indent="-635040" defTabSz="825480">
              <a:lnSpc>
                <a:spcPct val="100000"/>
              </a:lnSpc>
              <a:spcBef>
                <a:spcPts val="5899"/>
              </a:spcBef>
              <a:buClr>
                <a:srgbClr val="323232"/>
              </a:buClr>
              <a:buSzPct val="125000"/>
              <a:buFont typeface="Symbol" charset="2"/>
              <a:buChar char=""/>
            </a:pPr>
            <a:r>
              <a:rPr lang="en-GB" sz="4800" b="0" u="none" strike="noStrike">
                <a:solidFill>
                  <a:srgbClr val="323232"/>
                </a:solidFill>
                <a:effectLst/>
                <a:uFillTx/>
                <a:latin typeface="Montserrat Thin Regular"/>
                <a:ea typeface="Montserrat Thin Regular"/>
              </a:rPr>
              <a:t>Predictable resigning, chunk by chunk at specific intervals.</a:t>
            </a:r>
            <a:endParaRPr lang="en-GB" sz="4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35040" indent="-635040" defTabSz="825480">
              <a:lnSpc>
                <a:spcPct val="100000"/>
              </a:lnSpc>
              <a:spcBef>
                <a:spcPts val="5899"/>
              </a:spcBef>
              <a:buClr>
                <a:srgbClr val="323232"/>
              </a:buClr>
              <a:buSzPct val="125000"/>
              <a:buFont typeface="Symbol" charset="2"/>
              <a:buChar char=""/>
            </a:pPr>
            <a:r>
              <a:rPr lang="en-GB" sz="4800" b="0" u="none" strike="noStrike">
                <a:solidFill>
                  <a:srgbClr val="323232"/>
                </a:solidFill>
                <a:effectLst/>
                <a:uFillTx/>
                <a:latin typeface="Montserrat Thin Regular"/>
                <a:ea typeface="Montserrat Thin Regular"/>
              </a:rPr>
              <a:t>Integrated with automated key roll support.</a:t>
            </a:r>
            <a:endParaRPr lang="en-GB" sz="4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Avenir Next Demi Bold" pitchFamily="0" charset="1"/>
        <a:ea typeface="Avenir Next Demi Bold" pitchFamily="0" charset="1"/>
        <a:cs typeface="Avenir Next Demi Bold" pitchFamily="0" charset="1"/>
      </a:majorFont>
      <a:minorFont>
        <a:latin typeface="Avenir Next Demi Bold" pitchFamily="0" charset="1"/>
        <a:ea typeface="Avenir Next Demi Bold" pitchFamily="0" charset="1"/>
        <a:cs typeface="Avenir Next Demi Bold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</TotalTime>
  <Application>LibreOffice/25.8.7.2$Linux_X86_64 LibreOffice_project/580$Build-2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/>
  <dc:language>en-GB</dc:language>
  <cp:lastModifiedBy/>
  <dcterms:modified xsi:type="dcterms:W3CDTF">2026-05-15T17:57:11Z</dcterms:modified>
  <cp:revision>2</cp:revision>
  <dc:subject/>
  <dc:title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