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sldIdLst>
    <p:sldId id="256" r:id="rId2"/>
    <p:sldId id="275" r:id="rId3"/>
    <p:sldId id="261" r:id="rId4"/>
    <p:sldId id="260" r:id="rId5"/>
    <p:sldId id="277" r:id="rId6"/>
    <p:sldId id="293" r:id="rId7"/>
    <p:sldId id="294" r:id="rId8"/>
    <p:sldId id="295" r:id="rId9"/>
    <p:sldId id="262" r:id="rId10"/>
    <p:sldId id="273" r:id="rId11"/>
    <p:sldId id="274" r:id="rId12"/>
    <p:sldId id="278" r:id="rId13"/>
    <p:sldId id="296" r:id="rId14"/>
    <p:sldId id="297" r:id="rId15"/>
    <p:sldId id="290" r:id="rId16"/>
    <p:sldId id="263" r:id="rId17"/>
    <p:sldId id="279" r:id="rId18"/>
    <p:sldId id="299" r:id="rId19"/>
    <p:sldId id="301" r:id="rId20"/>
    <p:sldId id="300" r:id="rId21"/>
    <p:sldId id="281" r:id="rId22"/>
    <p:sldId id="302" r:id="rId23"/>
    <p:sldId id="280" r:id="rId24"/>
    <p:sldId id="265" r:id="rId25"/>
    <p:sldId id="303" r:id="rId26"/>
    <p:sldId id="304" r:id="rId27"/>
    <p:sldId id="291" r:id="rId28"/>
    <p:sldId id="284" r:id="rId29"/>
    <p:sldId id="305" r:id="rId30"/>
    <p:sldId id="266" r:id="rId31"/>
    <p:sldId id="287" r:id="rId32"/>
    <p:sldId id="286" r:id="rId33"/>
    <p:sldId id="289" r:id="rId34"/>
    <p:sldId id="306" r:id="rId35"/>
    <p:sldId id="308" r:id="rId36"/>
    <p:sldId id="309" r:id="rId37"/>
    <p:sldId id="311" r:id="rId38"/>
    <p:sldId id="313" r:id="rId39"/>
    <p:sldId id="312" r:id="rId40"/>
    <p:sldId id="269"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178D06-FE93-FBC7-A0B6-DBDB1AB7A5E8}" name="Mingming Zhang" initials="MZ" userId="ef5e6281798e582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ngming Zhang" initials="MZ" lastIdx="4" clrIdx="0">
    <p:extLst>
      <p:ext uri="{19B8F6BF-5375-455C-9EA6-DF929625EA0E}">
        <p15:presenceInfo xmlns:p15="http://schemas.microsoft.com/office/powerpoint/2012/main" userId="ef5e6281798e5822" providerId="Windows Live"/>
      </p:ext>
    </p:extLst>
  </p:cmAuthor>
  <p:cmAuthor id="2" name="Yunyi Zhang" initials="YZ" lastIdx="4" clrIdx="1">
    <p:extLst>
      <p:ext uri="{19B8F6BF-5375-455C-9EA6-DF929625EA0E}">
        <p15:presenceInfo xmlns:p15="http://schemas.microsoft.com/office/powerpoint/2012/main" userId="a8bc68258e41a8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D131D"/>
    <a:srgbClr val="C1182E"/>
    <a:srgbClr val="9B2D1F"/>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80"/>
    <p:restoredTop sz="79839" autoAdjust="0"/>
  </p:normalViewPr>
  <p:slideViewPr>
    <p:cSldViewPr snapToGrid="0">
      <p:cViewPr varScale="1">
        <p:scale>
          <a:sx n="102" d="100"/>
          <a:sy n="102" d="100"/>
        </p:scale>
        <p:origin x="17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E84B27-DC4E-1D49-AFFF-8232D6162365}" type="doc">
      <dgm:prSet loTypeId="urn:microsoft.com/office/officeart/2005/8/layout/hChevron3" loCatId="" qsTypeId="urn:microsoft.com/office/officeart/2005/8/quickstyle/simple1" qsCatId="simple" csTypeId="urn:microsoft.com/office/officeart/2005/8/colors/accent1_2" csCatId="accent1" phldr="1"/>
      <dgm:spPr/>
    </dgm:pt>
    <dgm:pt modelId="{31194811-8034-2848-8444-7BCFCBE06607}">
      <dgm:prSet phldrT="[文本]" custT="1"/>
      <dgm:spPr>
        <a:solidFill>
          <a:schemeClr val="accent5">
            <a:lumMod val="20000"/>
            <a:lumOff val="80000"/>
          </a:schemeClr>
        </a:solidFill>
      </dgm:spPr>
      <dgm:t>
        <a:bodyPr/>
        <a:lstStyle/>
        <a:p>
          <a:r>
            <a:rPr lang="en-US" altLang="zh-CN" sz="1800" b="1" dirty="0">
              <a:solidFill>
                <a:schemeClr val="tx1"/>
              </a:solidFill>
              <a:latin typeface="Verdana" panose="020B0604030504040204" pitchFamily="34" charset="0"/>
              <a:ea typeface="Verdana" panose="020B0604030504040204" pitchFamily="34" charset="0"/>
              <a:cs typeface="Verdana" panose="020B0604030504040204" pitchFamily="34" charset="0"/>
            </a:rPr>
            <a:t>Registration</a:t>
          </a:r>
          <a:r>
            <a:rPr lang="zh-CN" altLang="en-US" sz="1800" b="1" dirty="0">
              <a:solidFill>
                <a:schemeClr val="tx1"/>
              </a:solidFill>
              <a:latin typeface="Verdana" panose="020B0604030504040204" pitchFamily="34" charset="0"/>
              <a:cs typeface="Verdana" panose="020B0604030504040204" pitchFamily="34" charset="0"/>
            </a:rPr>
            <a:t> </a:t>
          </a:r>
          <a:r>
            <a:rPr lang="en-US" altLang="zh-CN" sz="1800" b="1" dirty="0">
              <a:solidFill>
                <a:schemeClr val="tx1"/>
              </a:solidFill>
              <a:latin typeface="Verdana" panose="020B0604030504040204" pitchFamily="34" charset="0"/>
              <a:ea typeface="Verdana" panose="020B0604030504040204" pitchFamily="34" charset="0"/>
              <a:cs typeface="Verdana" panose="020B0604030504040204" pitchFamily="34" charset="0"/>
            </a:rPr>
            <a:t>1-10</a:t>
          </a:r>
          <a:r>
            <a:rPr lang="zh-CN" altLang="en-US" sz="1800" b="1" dirty="0">
              <a:solidFill>
                <a:schemeClr val="tx1"/>
              </a:solidFill>
              <a:latin typeface="Verdana" panose="020B0604030504040204" pitchFamily="34" charset="0"/>
              <a:cs typeface="Verdana" panose="020B0604030504040204" pitchFamily="34" charset="0"/>
            </a:rPr>
            <a:t> </a:t>
          </a:r>
          <a:r>
            <a:rPr lang="en-US" altLang="zh-CN" sz="1800" b="1" dirty="0">
              <a:solidFill>
                <a:schemeClr val="tx1"/>
              </a:solidFill>
              <a:latin typeface="Verdana" panose="020B0604030504040204" pitchFamily="34" charset="0"/>
              <a:ea typeface="Verdana" panose="020B0604030504040204" pitchFamily="34" charset="0"/>
              <a:cs typeface="Verdana" panose="020B0604030504040204" pitchFamily="34" charset="0"/>
            </a:rPr>
            <a:t>years</a:t>
          </a:r>
          <a:endParaRPr lang="zh-CN" altLang="en-US" sz="1800" b="1" dirty="0">
            <a:solidFill>
              <a:schemeClr val="tx1"/>
            </a:solidFill>
            <a:latin typeface="Verdana" panose="020B0604030504040204" pitchFamily="34" charset="0"/>
            <a:cs typeface="Verdana" panose="020B0604030504040204" pitchFamily="34" charset="0"/>
          </a:endParaRPr>
        </a:p>
      </dgm:t>
    </dgm:pt>
    <dgm:pt modelId="{B56011BB-FC82-E945-80BD-3F5086A239CE}" type="parTrans" cxnId="{9728E872-6A3B-6F44-95C4-50708C49BF90}">
      <dgm:prSet/>
      <dgm:spPr/>
      <dgm:t>
        <a:bodyPr/>
        <a:lstStyle/>
        <a:p>
          <a:endParaRPr lang="zh-CN" altLang="en-US" sz="1800" b="1">
            <a:solidFill>
              <a:schemeClr val="tx1"/>
            </a:solidFill>
            <a:latin typeface="Verdana" panose="020B0604030504040204" pitchFamily="34" charset="0"/>
            <a:cs typeface="Verdana" panose="020B0604030504040204" pitchFamily="34" charset="0"/>
          </a:endParaRPr>
        </a:p>
      </dgm:t>
    </dgm:pt>
    <dgm:pt modelId="{E461DE04-BF5F-9545-8FDD-F60F1504C8F0}" type="sibTrans" cxnId="{9728E872-6A3B-6F44-95C4-50708C49BF90}">
      <dgm:prSet/>
      <dgm:spPr/>
      <dgm:t>
        <a:bodyPr/>
        <a:lstStyle/>
        <a:p>
          <a:endParaRPr lang="zh-CN" altLang="en-US" sz="1800" b="1">
            <a:solidFill>
              <a:schemeClr val="tx1"/>
            </a:solidFill>
            <a:latin typeface="Verdana" panose="020B0604030504040204" pitchFamily="34" charset="0"/>
            <a:cs typeface="Verdana" panose="020B0604030504040204" pitchFamily="34" charset="0"/>
          </a:endParaRPr>
        </a:p>
      </dgm:t>
    </dgm:pt>
    <dgm:pt modelId="{FF916098-C7D4-2443-B4F7-9190B100D309}">
      <dgm:prSet phldrT="[文本]" custT="1"/>
      <dgm:spPr>
        <a:solidFill>
          <a:schemeClr val="accent4">
            <a:lumMod val="20000"/>
            <a:lumOff val="80000"/>
          </a:schemeClr>
        </a:solidFill>
      </dgm:spPr>
      <dgm:t>
        <a:bodyPr/>
        <a:lstStyle/>
        <a:p>
          <a:r>
            <a:rPr lang="en-US" altLang="zh-CN" sz="1800" b="1" dirty="0">
              <a:solidFill>
                <a:schemeClr val="tx1"/>
              </a:solidFill>
              <a:latin typeface="Verdana" panose="020B0604030504040204" pitchFamily="34" charset="0"/>
              <a:ea typeface="Verdana" panose="020B0604030504040204" pitchFamily="34" charset="0"/>
              <a:cs typeface="Verdana" panose="020B0604030504040204" pitchFamily="34" charset="0"/>
            </a:rPr>
            <a:t>Auto</a:t>
          </a:r>
          <a:r>
            <a:rPr lang="zh-CN" altLang="en-US" sz="1800" b="1" dirty="0">
              <a:solidFill>
                <a:schemeClr val="tx1"/>
              </a:solidFill>
              <a:latin typeface="Verdana" panose="020B0604030504040204" pitchFamily="34" charset="0"/>
              <a:cs typeface="Verdana" panose="020B0604030504040204" pitchFamily="34" charset="0"/>
            </a:rPr>
            <a:t> </a:t>
          </a:r>
          <a:r>
            <a:rPr lang="en-US" altLang="zh-CN" sz="1800" b="1" dirty="0">
              <a:solidFill>
                <a:schemeClr val="tx1"/>
              </a:solidFill>
              <a:latin typeface="Verdana" panose="020B0604030504040204" pitchFamily="34" charset="0"/>
              <a:ea typeface="Verdana" panose="020B0604030504040204" pitchFamily="34" charset="0"/>
              <a:cs typeface="Verdana" panose="020B0604030504040204" pitchFamily="34" charset="0"/>
            </a:rPr>
            <a:t>renew</a:t>
          </a:r>
          <a:r>
            <a:rPr lang="zh-CN" altLang="en-US" sz="1800" b="1" dirty="0">
              <a:solidFill>
                <a:schemeClr val="tx1"/>
              </a:solidFill>
              <a:latin typeface="Verdana" panose="020B0604030504040204" pitchFamily="34" charset="0"/>
              <a:cs typeface="Verdana" panose="020B0604030504040204" pitchFamily="34" charset="0"/>
            </a:rPr>
            <a:t> </a:t>
          </a:r>
          <a:r>
            <a:rPr lang="en-US" altLang="zh-CN" sz="1800" b="1" dirty="0">
              <a:solidFill>
                <a:schemeClr val="tx1"/>
              </a:solidFill>
              <a:latin typeface="Verdana" panose="020B0604030504040204" pitchFamily="34" charset="0"/>
              <a:ea typeface="Verdana" panose="020B0604030504040204" pitchFamily="34" charset="0"/>
              <a:cs typeface="Verdana" panose="020B0604030504040204" pitchFamily="34" charset="0"/>
            </a:rPr>
            <a:t>grace</a:t>
          </a:r>
          <a:r>
            <a:rPr lang="zh-CN" altLang="en-US" sz="1800" b="1" dirty="0">
              <a:solidFill>
                <a:schemeClr val="tx1"/>
              </a:solidFill>
              <a:latin typeface="Verdana" panose="020B0604030504040204" pitchFamily="34" charset="0"/>
              <a:cs typeface="Verdana" panose="020B0604030504040204" pitchFamily="34" charset="0"/>
            </a:rPr>
            <a:t> </a:t>
          </a:r>
          <a:r>
            <a:rPr lang="en-US" altLang="zh-CN" sz="1800" b="1" dirty="0">
              <a:solidFill>
                <a:schemeClr val="tx1"/>
              </a:solidFill>
              <a:latin typeface="Verdana" panose="020B0604030504040204" pitchFamily="34" charset="0"/>
              <a:ea typeface="Verdana" panose="020B0604030504040204" pitchFamily="34" charset="0"/>
              <a:cs typeface="Verdana" panose="020B0604030504040204" pitchFamily="34" charset="0"/>
            </a:rPr>
            <a:t>period</a:t>
          </a:r>
          <a:endParaRPr lang="zh-CN" altLang="en-US" sz="1800" b="1" dirty="0">
            <a:solidFill>
              <a:schemeClr val="tx1"/>
            </a:solidFill>
            <a:latin typeface="Verdana" panose="020B0604030504040204" pitchFamily="34" charset="0"/>
            <a:cs typeface="Verdana" panose="020B0604030504040204" pitchFamily="34" charset="0"/>
          </a:endParaRPr>
        </a:p>
      </dgm:t>
    </dgm:pt>
    <dgm:pt modelId="{306BF587-23E7-AC48-8646-CB0F9222AFBB}" type="parTrans" cxnId="{55E6CD9D-33A6-F14A-B345-81D80EAB0D3E}">
      <dgm:prSet/>
      <dgm:spPr/>
      <dgm:t>
        <a:bodyPr/>
        <a:lstStyle/>
        <a:p>
          <a:endParaRPr lang="zh-CN" altLang="en-US" sz="1800" b="1">
            <a:solidFill>
              <a:schemeClr val="tx1"/>
            </a:solidFill>
            <a:latin typeface="Verdana" panose="020B0604030504040204" pitchFamily="34" charset="0"/>
            <a:cs typeface="Verdana" panose="020B0604030504040204" pitchFamily="34" charset="0"/>
          </a:endParaRPr>
        </a:p>
      </dgm:t>
    </dgm:pt>
    <dgm:pt modelId="{5F008A97-C9DA-0049-BB90-40F75F74881D}" type="sibTrans" cxnId="{55E6CD9D-33A6-F14A-B345-81D80EAB0D3E}">
      <dgm:prSet/>
      <dgm:spPr/>
      <dgm:t>
        <a:bodyPr/>
        <a:lstStyle/>
        <a:p>
          <a:endParaRPr lang="zh-CN" altLang="en-US" sz="1800" b="1">
            <a:solidFill>
              <a:schemeClr val="tx1"/>
            </a:solidFill>
            <a:latin typeface="Verdana" panose="020B0604030504040204" pitchFamily="34" charset="0"/>
            <a:cs typeface="Verdana" panose="020B0604030504040204" pitchFamily="34" charset="0"/>
          </a:endParaRPr>
        </a:p>
      </dgm:t>
    </dgm:pt>
    <dgm:pt modelId="{53157B17-3FBE-6E45-A788-C923AB7B2B8F}">
      <dgm:prSet phldrT="[文本]" custT="1"/>
      <dgm:spPr>
        <a:solidFill>
          <a:schemeClr val="accent2">
            <a:lumMod val="20000"/>
            <a:lumOff val="80000"/>
          </a:schemeClr>
        </a:solidFill>
      </dgm:spPr>
      <dgm:t>
        <a:bodyPr/>
        <a:lstStyle/>
        <a:p>
          <a:r>
            <a:rPr lang="en-US" altLang="zh-CN" sz="1800" b="1" dirty="0">
              <a:solidFill>
                <a:schemeClr val="tx1"/>
              </a:solidFill>
              <a:latin typeface="Verdana" panose="020B0604030504040204" pitchFamily="34" charset="0"/>
              <a:ea typeface="Verdana" panose="020B0604030504040204" pitchFamily="34" charset="0"/>
              <a:cs typeface="Verdana" panose="020B0604030504040204" pitchFamily="34" charset="0"/>
            </a:rPr>
            <a:t>Redemption</a:t>
          </a:r>
          <a:r>
            <a:rPr lang="zh-CN" altLang="en-US" sz="1800" b="1" dirty="0">
              <a:solidFill>
                <a:schemeClr val="tx1"/>
              </a:solidFill>
              <a:latin typeface="Verdana" panose="020B0604030504040204" pitchFamily="34" charset="0"/>
              <a:cs typeface="Verdana" panose="020B0604030504040204" pitchFamily="34" charset="0"/>
            </a:rPr>
            <a:t> </a:t>
          </a:r>
          <a:r>
            <a:rPr lang="en-US" altLang="zh-CN" sz="1800" b="1" dirty="0">
              <a:solidFill>
                <a:schemeClr val="tx1"/>
              </a:solidFill>
              <a:latin typeface="Verdana" panose="020B0604030504040204" pitchFamily="34" charset="0"/>
              <a:ea typeface="Verdana" panose="020B0604030504040204" pitchFamily="34" charset="0"/>
              <a:cs typeface="Verdana" panose="020B0604030504040204" pitchFamily="34" charset="0"/>
            </a:rPr>
            <a:t>period</a:t>
          </a:r>
          <a:endParaRPr lang="zh-CN" altLang="en-US" sz="1800" b="1" dirty="0">
            <a:solidFill>
              <a:schemeClr val="tx1"/>
            </a:solidFill>
            <a:latin typeface="Verdana" panose="020B0604030504040204" pitchFamily="34" charset="0"/>
            <a:cs typeface="Verdana" panose="020B0604030504040204" pitchFamily="34" charset="0"/>
          </a:endParaRPr>
        </a:p>
      </dgm:t>
    </dgm:pt>
    <dgm:pt modelId="{EF377673-42C1-214D-9C1C-4EC928683401}" type="parTrans" cxnId="{5339AC49-54A7-A241-B1EB-4A50375BD79A}">
      <dgm:prSet/>
      <dgm:spPr/>
      <dgm:t>
        <a:bodyPr/>
        <a:lstStyle/>
        <a:p>
          <a:endParaRPr lang="zh-CN" altLang="en-US" sz="1800" b="1">
            <a:solidFill>
              <a:schemeClr val="tx1"/>
            </a:solidFill>
            <a:latin typeface="Verdana" panose="020B0604030504040204" pitchFamily="34" charset="0"/>
            <a:cs typeface="Verdana" panose="020B0604030504040204" pitchFamily="34" charset="0"/>
          </a:endParaRPr>
        </a:p>
      </dgm:t>
    </dgm:pt>
    <dgm:pt modelId="{68A60374-F6D1-CB4F-AB16-05B03CE8C351}" type="sibTrans" cxnId="{5339AC49-54A7-A241-B1EB-4A50375BD79A}">
      <dgm:prSet/>
      <dgm:spPr/>
      <dgm:t>
        <a:bodyPr/>
        <a:lstStyle/>
        <a:p>
          <a:endParaRPr lang="zh-CN" altLang="en-US" sz="1800" b="1">
            <a:solidFill>
              <a:schemeClr val="tx1"/>
            </a:solidFill>
            <a:latin typeface="Verdana" panose="020B0604030504040204" pitchFamily="34" charset="0"/>
            <a:cs typeface="Verdana" panose="020B0604030504040204" pitchFamily="34" charset="0"/>
          </a:endParaRPr>
        </a:p>
      </dgm:t>
    </dgm:pt>
    <dgm:pt modelId="{B126598D-DA22-C844-8C32-C4D44A715A27}">
      <dgm:prSet phldrT="[文本]" custT="1"/>
      <dgm:spPr>
        <a:solidFill>
          <a:schemeClr val="accent6">
            <a:lumMod val="20000"/>
            <a:lumOff val="80000"/>
          </a:schemeClr>
        </a:solidFill>
      </dgm:spPr>
      <dgm:t>
        <a:bodyPr/>
        <a:lstStyle/>
        <a:p>
          <a:r>
            <a:rPr lang="en-US" altLang="zh-CN" sz="1800" b="1" dirty="0">
              <a:solidFill>
                <a:schemeClr val="tx1"/>
              </a:solidFill>
              <a:latin typeface="Verdana" panose="020B0604030504040204" pitchFamily="34" charset="0"/>
              <a:ea typeface="Verdana" panose="020B0604030504040204" pitchFamily="34" charset="0"/>
              <a:cs typeface="Verdana" panose="020B0604030504040204" pitchFamily="34" charset="0"/>
            </a:rPr>
            <a:t>Pending</a:t>
          </a:r>
          <a:r>
            <a:rPr lang="zh-CN" altLang="en-US" sz="1800" b="1" dirty="0">
              <a:solidFill>
                <a:schemeClr val="tx1"/>
              </a:solidFill>
              <a:latin typeface="Verdana" panose="020B0604030504040204" pitchFamily="34" charset="0"/>
              <a:cs typeface="Verdana" panose="020B0604030504040204" pitchFamily="34" charset="0"/>
            </a:rPr>
            <a:t> </a:t>
          </a:r>
          <a:r>
            <a:rPr lang="en-US" altLang="zh-CN" sz="1800" b="1" dirty="0">
              <a:solidFill>
                <a:schemeClr val="tx1"/>
              </a:solidFill>
              <a:latin typeface="Verdana" panose="020B0604030504040204" pitchFamily="34" charset="0"/>
              <a:ea typeface="Verdana" panose="020B0604030504040204" pitchFamily="34" charset="0"/>
              <a:cs typeface="Verdana" panose="020B0604030504040204" pitchFamily="34" charset="0"/>
            </a:rPr>
            <a:t>delete</a:t>
          </a:r>
          <a:endParaRPr lang="zh-CN" altLang="en-US" sz="1800" b="1" dirty="0">
            <a:solidFill>
              <a:schemeClr val="tx1"/>
            </a:solidFill>
            <a:latin typeface="Verdana" panose="020B0604030504040204" pitchFamily="34" charset="0"/>
            <a:cs typeface="Verdana" panose="020B0604030504040204" pitchFamily="34" charset="0"/>
          </a:endParaRPr>
        </a:p>
      </dgm:t>
    </dgm:pt>
    <dgm:pt modelId="{E97C479F-C95A-AC43-B1AC-EC8D6379694D}" type="parTrans" cxnId="{60400D92-3739-BD4F-BC02-866C9CDC390E}">
      <dgm:prSet/>
      <dgm:spPr/>
      <dgm:t>
        <a:bodyPr/>
        <a:lstStyle/>
        <a:p>
          <a:endParaRPr lang="zh-CN" altLang="en-US" sz="1800" b="1">
            <a:solidFill>
              <a:schemeClr val="tx1"/>
            </a:solidFill>
            <a:latin typeface="Verdana" panose="020B0604030504040204" pitchFamily="34" charset="0"/>
            <a:cs typeface="Verdana" panose="020B0604030504040204" pitchFamily="34" charset="0"/>
          </a:endParaRPr>
        </a:p>
      </dgm:t>
    </dgm:pt>
    <dgm:pt modelId="{A9805014-8136-DA4A-8B4D-9680E7CC7567}" type="sibTrans" cxnId="{60400D92-3739-BD4F-BC02-866C9CDC390E}">
      <dgm:prSet/>
      <dgm:spPr/>
      <dgm:t>
        <a:bodyPr/>
        <a:lstStyle/>
        <a:p>
          <a:endParaRPr lang="zh-CN" altLang="en-US" sz="1800" b="1">
            <a:solidFill>
              <a:schemeClr val="tx1"/>
            </a:solidFill>
            <a:latin typeface="Verdana" panose="020B0604030504040204" pitchFamily="34" charset="0"/>
            <a:cs typeface="Verdana" panose="020B0604030504040204" pitchFamily="34" charset="0"/>
          </a:endParaRPr>
        </a:p>
      </dgm:t>
    </dgm:pt>
    <dgm:pt modelId="{9D75F829-6769-3244-B730-CC8E1C936D8B}" type="pres">
      <dgm:prSet presAssocID="{8FE84B27-DC4E-1D49-AFFF-8232D6162365}" presName="Name0" presStyleCnt="0">
        <dgm:presLayoutVars>
          <dgm:dir/>
          <dgm:resizeHandles val="exact"/>
        </dgm:presLayoutVars>
      </dgm:prSet>
      <dgm:spPr/>
    </dgm:pt>
    <dgm:pt modelId="{87CC35A3-05E2-4147-B893-F74AE798186D}" type="pres">
      <dgm:prSet presAssocID="{31194811-8034-2848-8444-7BCFCBE06607}" presName="parTxOnly" presStyleLbl="node1" presStyleIdx="0" presStyleCnt="4" custScaleX="100189">
        <dgm:presLayoutVars>
          <dgm:bulletEnabled val="1"/>
        </dgm:presLayoutVars>
      </dgm:prSet>
      <dgm:spPr/>
    </dgm:pt>
    <dgm:pt modelId="{D037CA8D-9945-1D43-BAF9-7B616DB05E46}" type="pres">
      <dgm:prSet presAssocID="{E461DE04-BF5F-9545-8FDD-F60F1504C8F0}" presName="parSpace" presStyleCnt="0"/>
      <dgm:spPr/>
    </dgm:pt>
    <dgm:pt modelId="{838C1405-1ED9-214D-8B31-9AD582753764}" type="pres">
      <dgm:prSet presAssocID="{FF916098-C7D4-2443-B4F7-9190B100D309}" presName="parTxOnly" presStyleLbl="node1" presStyleIdx="1" presStyleCnt="4">
        <dgm:presLayoutVars>
          <dgm:bulletEnabled val="1"/>
        </dgm:presLayoutVars>
      </dgm:prSet>
      <dgm:spPr/>
    </dgm:pt>
    <dgm:pt modelId="{EABAC7C6-BDEE-B942-911C-EE44A59D922C}" type="pres">
      <dgm:prSet presAssocID="{5F008A97-C9DA-0049-BB90-40F75F74881D}" presName="parSpace" presStyleCnt="0"/>
      <dgm:spPr/>
    </dgm:pt>
    <dgm:pt modelId="{4DF1A7C1-A2C9-C14F-B8A3-66D80EB0B388}" type="pres">
      <dgm:prSet presAssocID="{53157B17-3FBE-6E45-A788-C923AB7B2B8F}" presName="parTxOnly" presStyleLbl="node1" presStyleIdx="2" presStyleCnt="4">
        <dgm:presLayoutVars>
          <dgm:bulletEnabled val="1"/>
        </dgm:presLayoutVars>
      </dgm:prSet>
      <dgm:spPr/>
    </dgm:pt>
    <dgm:pt modelId="{3D4962CE-8FB5-0F4F-817A-F44F8EA9D349}" type="pres">
      <dgm:prSet presAssocID="{68A60374-F6D1-CB4F-AB16-05B03CE8C351}" presName="parSpace" presStyleCnt="0"/>
      <dgm:spPr/>
    </dgm:pt>
    <dgm:pt modelId="{2AC4654C-5D95-C540-8578-E606B6C5AAB5}" type="pres">
      <dgm:prSet presAssocID="{B126598D-DA22-C844-8C32-C4D44A715A27}" presName="parTxOnly" presStyleLbl="node1" presStyleIdx="3" presStyleCnt="4" custScaleX="71495" custLinFactNeighborX="90974" custLinFactNeighborY="-2213">
        <dgm:presLayoutVars>
          <dgm:bulletEnabled val="1"/>
        </dgm:presLayoutVars>
      </dgm:prSet>
      <dgm:spPr/>
    </dgm:pt>
  </dgm:ptLst>
  <dgm:cxnLst>
    <dgm:cxn modelId="{15F3DB44-B6D8-F743-A129-C533181C68E1}" type="presOf" srcId="{31194811-8034-2848-8444-7BCFCBE06607}" destId="{87CC35A3-05E2-4147-B893-F74AE798186D}" srcOrd="0" destOrd="0" presId="urn:microsoft.com/office/officeart/2005/8/layout/hChevron3"/>
    <dgm:cxn modelId="{5339AC49-54A7-A241-B1EB-4A50375BD79A}" srcId="{8FE84B27-DC4E-1D49-AFFF-8232D6162365}" destId="{53157B17-3FBE-6E45-A788-C923AB7B2B8F}" srcOrd="2" destOrd="0" parTransId="{EF377673-42C1-214D-9C1C-4EC928683401}" sibTransId="{68A60374-F6D1-CB4F-AB16-05B03CE8C351}"/>
    <dgm:cxn modelId="{9728E872-6A3B-6F44-95C4-50708C49BF90}" srcId="{8FE84B27-DC4E-1D49-AFFF-8232D6162365}" destId="{31194811-8034-2848-8444-7BCFCBE06607}" srcOrd="0" destOrd="0" parTransId="{B56011BB-FC82-E945-80BD-3F5086A239CE}" sibTransId="{E461DE04-BF5F-9545-8FDD-F60F1504C8F0}"/>
    <dgm:cxn modelId="{18F18F74-602A-6843-AC70-35CAF7E94F5F}" type="presOf" srcId="{8FE84B27-DC4E-1D49-AFFF-8232D6162365}" destId="{9D75F829-6769-3244-B730-CC8E1C936D8B}" srcOrd="0" destOrd="0" presId="urn:microsoft.com/office/officeart/2005/8/layout/hChevron3"/>
    <dgm:cxn modelId="{60400D92-3739-BD4F-BC02-866C9CDC390E}" srcId="{8FE84B27-DC4E-1D49-AFFF-8232D6162365}" destId="{B126598D-DA22-C844-8C32-C4D44A715A27}" srcOrd="3" destOrd="0" parTransId="{E97C479F-C95A-AC43-B1AC-EC8D6379694D}" sibTransId="{A9805014-8136-DA4A-8B4D-9680E7CC7567}"/>
    <dgm:cxn modelId="{55E6CD9D-33A6-F14A-B345-81D80EAB0D3E}" srcId="{8FE84B27-DC4E-1D49-AFFF-8232D6162365}" destId="{FF916098-C7D4-2443-B4F7-9190B100D309}" srcOrd="1" destOrd="0" parTransId="{306BF587-23E7-AC48-8646-CB0F9222AFBB}" sibTransId="{5F008A97-C9DA-0049-BB90-40F75F74881D}"/>
    <dgm:cxn modelId="{4FA89CBF-D707-4749-914C-0B306995D39C}" type="presOf" srcId="{FF916098-C7D4-2443-B4F7-9190B100D309}" destId="{838C1405-1ED9-214D-8B31-9AD582753764}" srcOrd="0" destOrd="0" presId="urn:microsoft.com/office/officeart/2005/8/layout/hChevron3"/>
    <dgm:cxn modelId="{ABCBDEC2-339A-1849-98FF-5EC474A18CB2}" type="presOf" srcId="{B126598D-DA22-C844-8C32-C4D44A715A27}" destId="{2AC4654C-5D95-C540-8578-E606B6C5AAB5}" srcOrd="0" destOrd="0" presId="urn:microsoft.com/office/officeart/2005/8/layout/hChevron3"/>
    <dgm:cxn modelId="{9544A9C4-5714-B44E-86EA-0C3B7B5D0A46}" type="presOf" srcId="{53157B17-3FBE-6E45-A788-C923AB7B2B8F}" destId="{4DF1A7C1-A2C9-C14F-B8A3-66D80EB0B388}" srcOrd="0" destOrd="0" presId="urn:microsoft.com/office/officeart/2005/8/layout/hChevron3"/>
    <dgm:cxn modelId="{AF560A86-3928-D441-9EBF-A215AFEA9E2A}" type="presParOf" srcId="{9D75F829-6769-3244-B730-CC8E1C936D8B}" destId="{87CC35A3-05E2-4147-B893-F74AE798186D}" srcOrd="0" destOrd="0" presId="urn:microsoft.com/office/officeart/2005/8/layout/hChevron3"/>
    <dgm:cxn modelId="{45BED322-129A-3F40-8016-E3ACE9F38B0B}" type="presParOf" srcId="{9D75F829-6769-3244-B730-CC8E1C936D8B}" destId="{D037CA8D-9945-1D43-BAF9-7B616DB05E46}" srcOrd="1" destOrd="0" presId="urn:microsoft.com/office/officeart/2005/8/layout/hChevron3"/>
    <dgm:cxn modelId="{1865439D-A993-6042-80D4-A9B819FB0ACA}" type="presParOf" srcId="{9D75F829-6769-3244-B730-CC8E1C936D8B}" destId="{838C1405-1ED9-214D-8B31-9AD582753764}" srcOrd="2" destOrd="0" presId="urn:microsoft.com/office/officeart/2005/8/layout/hChevron3"/>
    <dgm:cxn modelId="{4DDC0A8C-EE1D-D247-B9F4-EFE2B17B14AA}" type="presParOf" srcId="{9D75F829-6769-3244-B730-CC8E1C936D8B}" destId="{EABAC7C6-BDEE-B942-911C-EE44A59D922C}" srcOrd="3" destOrd="0" presId="urn:microsoft.com/office/officeart/2005/8/layout/hChevron3"/>
    <dgm:cxn modelId="{6EB56324-248E-B343-A77A-4A120A30BF0E}" type="presParOf" srcId="{9D75F829-6769-3244-B730-CC8E1C936D8B}" destId="{4DF1A7C1-A2C9-C14F-B8A3-66D80EB0B388}" srcOrd="4" destOrd="0" presId="urn:microsoft.com/office/officeart/2005/8/layout/hChevron3"/>
    <dgm:cxn modelId="{420A4923-FA59-324C-A9AD-4EF103F2418F}" type="presParOf" srcId="{9D75F829-6769-3244-B730-CC8E1C936D8B}" destId="{3D4962CE-8FB5-0F4F-817A-F44F8EA9D349}" srcOrd="5" destOrd="0" presId="urn:microsoft.com/office/officeart/2005/8/layout/hChevron3"/>
    <dgm:cxn modelId="{CE7B8D29-CD36-1F40-BAE4-8127A498AFCB}" type="presParOf" srcId="{9D75F829-6769-3244-B730-CC8E1C936D8B}" destId="{2AC4654C-5D95-C540-8578-E606B6C5AAB5}"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C35A3-05E2-4147-B893-F74AE798186D}">
      <dsp:nvSpPr>
        <dsp:cNvPr id="0" name=""/>
        <dsp:cNvSpPr/>
      </dsp:nvSpPr>
      <dsp:spPr>
        <a:xfrm>
          <a:off x="522" y="0"/>
          <a:ext cx="2914824" cy="805272"/>
        </a:xfrm>
        <a:prstGeom prst="homePlate">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Registration</a:t>
          </a:r>
          <a:r>
            <a:rPr lang="zh-CN" altLang="en-US" sz="1800" b="1" kern="1200" dirty="0">
              <a:solidFill>
                <a:schemeClr val="tx1"/>
              </a:solidFill>
              <a:latin typeface="Verdana" panose="020B0604030504040204" pitchFamily="34" charset="0"/>
              <a:cs typeface="Verdana" panose="020B0604030504040204" pitchFamily="34" charset="0"/>
            </a:rPr>
            <a:t> </a:t>
          </a:r>
          <a:r>
            <a:rPr lang="en-US" altLang="zh-CN" sz="18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1-10</a:t>
          </a:r>
          <a:r>
            <a:rPr lang="zh-CN" altLang="en-US" sz="1800" b="1" kern="1200" dirty="0">
              <a:solidFill>
                <a:schemeClr val="tx1"/>
              </a:solidFill>
              <a:latin typeface="Verdana" panose="020B0604030504040204" pitchFamily="34" charset="0"/>
              <a:cs typeface="Verdana" panose="020B0604030504040204" pitchFamily="34" charset="0"/>
            </a:rPr>
            <a:t> </a:t>
          </a:r>
          <a:r>
            <a:rPr lang="en-US" altLang="zh-CN" sz="18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years</a:t>
          </a:r>
          <a:endParaRPr lang="zh-CN" altLang="en-US" sz="1800" b="1" kern="1200" dirty="0">
            <a:solidFill>
              <a:schemeClr val="tx1"/>
            </a:solidFill>
            <a:latin typeface="Verdana" panose="020B0604030504040204" pitchFamily="34" charset="0"/>
            <a:cs typeface="Verdana" panose="020B0604030504040204" pitchFamily="34" charset="0"/>
          </a:endParaRPr>
        </a:p>
      </dsp:txBody>
      <dsp:txXfrm>
        <a:off x="522" y="0"/>
        <a:ext cx="2713506" cy="805272"/>
      </dsp:txXfrm>
    </dsp:sp>
    <dsp:sp modelId="{838C1405-1ED9-214D-8B31-9AD582753764}">
      <dsp:nvSpPr>
        <dsp:cNvPr id="0" name=""/>
        <dsp:cNvSpPr/>
      </dsp:nvSpPr>
      <dsp:spPr>
        <a:xfrm>
          <a:off x="2333481" y="0"/>
          <a:ext cx="2909325" cy="805272"/>
        </a:xfrm>
        <a:prstGeom prst="chevron">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Auto</a:t>
          </a:r>
          <a:r>
            <a:rPr lang="zh-CN" altLang="en-US" sz="1800" b="1" kern="1200" dirty="0">
              <a:solidFill>
                <a:schemeClr val="tx1"/>
              </a:solidFill>
              <a:latin typeface="Verdana" panose="020B0604030504040204" pitchFamily="34" charset="0"/>
              <a:cs typeface="Verdana" panose="020B0604030504040204" pitchFamily="34" charset="0"/>
            </a:rPr>
            <a:t> </a:t>
          </a:r>
          <a:r>
            <a:rPr lang="en-US" altLang="zh-CN" sz="18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renew</a:t>
          </a:r>
          <a:r>
            <a:rPr lang="zh-CN" altLang="en-US" sz="1800" b="1" kern="1200" dirty="0">
              <a:solidFill>
                <a:schemeClr val="tx1"/>
              </a:solidFill>
              <a:latin typeface="Verdana" panose="020B0604030504040204" pitchFamily="34" charset="0"/>
              <a:cs typeface="Verdana" panose="020B0604030504040204" pitchFamily="34" charset="0"/>
            </a:rPr>
            <a:t> </a:t>
          </a:r>
          <a:r>
            <a:rPr lang="en-US" altLang="zh-CN" sz="18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grace</a:t>
          </a:r>
          <a:r>
            <a:rPr lang="zh-CN" altLang="en-US" sz="1800" b="1" kern="1200" dirty="0">
              <a:solidFill>
                <a:schemeClr val="tx1"/>
              </a:solidFill>
              <a:latin typeface="Verdana" panose="020B0604030504040204" pitchFamily="34" charset="0"/>
              <a:cs typeface="Verdana" panose="020B0604030504040204" pitchFamily="34" charset="0"/>
            </a:rPr>
            <a:t> </a:t>
          </a:r>
          <a:r>
            <a:rPr lang="en-US" altLang="zh-CN" sz="18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period</a:t>
          </a:r>
          <a:endParaRPr lang="zh-CN" altLang="en-US" sz="1800" b="1" kern="1200" dirty="0">
            <a:solidFill>
              <a:schemeClr val="tx1"/>
            </a:solidFill>
            <a:latin typeface="Verdana" panose="020B0604030504040204" pitchFamily="34" charset="0"/>
            <a:cs typeface="Verdana" panose="020B0604030504040204" pitchFamily="34" charset="0"/>
          </a:endParaRPr>
        </a:p>
      </dsp:txBody>
      <dsp:txXfrm>
        <a:off x="2736117" y="0"/>
        <a:ext cx="2104053" cy="805272"/>
      </dsp:txXfrm>
    </dsp:sp>
    <dsp:sp modelId="{4DF1A7C1-A2C9-C14F-B8A3-66D80EB0B388}">
      <dsp:nvSpPr>
        <dsp:cNvPr id="0" name=""/>
        <dsp:cNvSpPr/>
      </dsp:nvSpPr>
      <dsp:spPr>
        <a:xfrm>
          <a:off x="4660942" y="0"/>
          <a:ext cx="2909325" cy="805272"/>
        </a:xfrm>
        <a:prstGeom prst="chevron">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Redemption</a:t>
          </a:r>
          <a:r>
            <a:rPr lang="zh-CN" altLang="en-US" sz="1800" b="1" kern="1200" dirty="0">
              <a:solidFill>
                <a:schemeClr val="tx1"/>
              </a:solidFill>
              <a:latin typeface="Verdana" panose="020B0604030504040204" pitchFamily="34" charset="0"/>
              <a:cs typeface="Verdana" panose="020B0604030504040204" pitchFamily="34" charset="0"/>
            </a:rPr>
            <a:t> </a:t>
          </a:r>
          <a:r>
            <a:rPr lang="en-US" altLang="zh-CN" sz="18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period</a:t>
          </a:r>
          <a:endParaRPr lang="zh-CN" altLang="en-US" sz="1800" b="1" kern="1200" dirty="0">
            <a:solidFill>
              <a:schemeClr val="tx1"/>
            </a:solidFill>
            <a:latin typeface="Verdana" panose="020B0604030504040204" pitchFamily="34" charset="0"/>
            <a:cs typeface="Verdana" panose="020B0604030504040204" pitchFamily="34" charset="0"/>
          </a:endParaRPr>
        </a:p>
      </dsp:txBody>
      <dsp:txXfrm>
        <a:off x="5063578" y="0"/>
        <a:ext cx="2104053" cy="805272"/>
      </dsp:txXfrm>
    </dsp:sp>
    <dsp:sp modelId="{2AC4654C-5D95-C540-8578-E606B6C5AAB5}">
      <dsp:nvSpPr>
        <dsp:cNvPr id="0" name=""/>
        <dsp:cNvSpPr/>
      </dsp:nvSpPr>
      <dsp:spPr>
        <a:xfrm>
          <a:off x="6988925" y="0"/>
          <a:ext cx="2080022" cy="805272"/>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Pending</a:t>
          </a:r>
          <a:r>
            <a:rPr lang="zh-CN" altLang="en-US" sz="1800" b="1" kern="1200" dirty="0">
              <a:solidFill>
                <a:schemeClr val="tx1"/>
              </a:solidFill>
              <a:latin typeface="Verdana" panose="020B0604030504040204" pitchFamily="34" charset="0"/>
              <a:cs typeface="Verdana" panose="020B0604030504040204" pitchFamily="34" charset="0"/>
            </a:rPr>
            <a:t> </a:t>
          </a:r>
          <a:r>
            <a:rPr lang="en-US" altLang="zh-CN" sz="18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delete</a:t>
          </a:r>
          <a:endParaRPr lang="zh-CN" altLang="en-US" sz="1800" b="1" kern="1200" dirty="0">
            <a:solidFill>
              <a:schemeClr val="tx1"/>
            </a:solidFill>
            <a:latin typeface="Verdana" panose="020B0604030504040204" pitchFamily="34" charset="0"/>
            <a:cs typeface="Verdana" panose="020B0604030504040204" pitchFamily="34" charset="0"/>
          </a:endParaRPr>
        </a:p>
      </dsp:txBody>
      <dsp:txXfrm>
        <a:off x="7391561" y="0"/>
        <a:ext cx="1274750" cy="80527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57813-5420-BE4F-88DA-FE43989A9787}" type="datetimeFigureOut">
              <a:rPr kumimoji="1" lang="zh-CN" altLang="en-US" smtClean="0"/>
              <a:t>2026/4/29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6EA8A-B2EC-2F47-8FCF-79A90F918BBB}" type="slidenum">
              <a:rPr kumimoji="1" lang="zh-CN" altLang="en-US" smtClean="0"/>
              <a:t>‹#›</a:t>
            </a:fld>
            <a:endParaRPr kumimoji="1" lang="zh-CN" altLang="en-US"/>
          </a:p>
        </p:txBody>
      </p:sp>
    </p:spTree>
    <p:extLst>
      <p:ext uri="{BB962C8B-B14F-4D97-AF65-F5344CB8AC3E}">
        <p14:creationId xmlns:p14="http://schemas.microsoft.com/office/powerpoint/2010/main" val="391750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blogs.infoblox.com/threat-intelligence/who-knew-domain-hijacking-is-so-easy/"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eclypsium.com/blog/ducks-now-sitting-dns-internet-infrastructure-insecurity/"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Hello, everyone. I’m</a:t>
            </a:r>
            <a:r>
              <a:rPr kumimoji="1" lang="zh-CN" altLang="en-US" dirty="0"/>
              <a:t> </a:t>
            </a:r>
            <a:r>
              <a:rPr kumimoji="1" lang="en-US" altLang="zh-CN" dirty="0" err="1"/>
              <a:t>Yunyi</a:t>
            </a:r>
            <a:r>
              <a:rPr kumimoji="1" lang="zh-CN" altLang="en-US" dirty="0"/>
              <a:t> </a:t>
            </a:r>
            <a:r>
              <a:rPr kumimoji="1" lang="en-US" altLang="zh-CN" dirty="0"/>
              <a:t>from</a:t>
            </a:r>
            <a:r>
              <a:rPr kumimoji="1" lang="zh-CN" altLang="en-US" dirty="0"/>
              <a:t> </a:t>
            </a:r>
            <a:r>
              <a:rPr kumimoji="1" lang="en-US" altLang="zh-CN" dirty="0"/>
              <a:t>Tsinghua University.</a:t>
            </a:r>
          </a:p>
          <a:p>
            <a:endParaRPr kumimoji="1" lang="en-US" altLang="zh-CN" dirty="0"/>
          </a:p>
          <a:p>
            <a:r>
              <a:rPr lang="en-US" altLang="zh-CN" dirty="0"/>
              <a:t>I’m glad to be here to present the exciting new research from my colleagues. </a:t>
            </a:r>
          </a:p>
          <a:p>
            <a:endParaRPr lang="en-US" altLang="zh-CN" dirty="0"/>
          </a:p>
          <a:p>
            <a:r>
              <a:rPr lang="en-US" altLang="zh-CN" dirty="0"/>
              <a:t>I‘ll be walking you through their empirical work on the</a:t>
            </a:r>
            <a:r>
              <a:rPr lang="zh-CN" altLang="en-US" dirty="0"/>
              <a:t> </a:t>
            </a:r>
            <a:r>
              <a:rPr lang="en-US" altLang="zh-CN" dirty="0"/>
              <a:t>security</a:t>
            </a:r>
            <a:r>
              <a:rPr lang="zh-CN" altLang="en-US" dirty="0"/>
              <a:t> </a:t>
            </a:r>
            <a:r>
              <a:rPr lang="en-US" altLang="zh-CN" dirty="0"/>
              <a:t>flaws</a:t>
            </a:r>
            <a:r>
              <a:rPr lang="zh-CN" altLang="en-US" dirty="0"/>
              <a:t> </a:t>
            </a:r>
            <a:r>
              <a:rPr lang="en-US" altLang="zh-CN" dirty="0"/>
              <a:t>of</a:t>
            </a:r>
            <a:r>
              <a:rPr lang="zh-CN" altLang="en-US" dirty="0"/>
              <a:t> </a:t>
            </a:r>
            <a:r>
              <a:rPr lang="en-US" altLang="zh-CN" dirty="0"/>
              <a:t>domain</a:t>
            </a:r>
            <a:r>
              <a:rPr lang="zh-CN" altLang="en-US" dirty="0"/>
              <a:t> </a:t>
            </a:r>
            <a:r>
              <a:rPr lang="en-US" altLang="zh-CN" dirty="0"/>
              <a:t>registry operation.</a:t>
            </a:r>
            <a:endParaRPr kumimoji="1" lang="en-US" altLang="zh-CN" dirty="0"/>
          </a:p>
        </p:txBody>
      </p:sp>
      <p:sp>
        <p:nvSpPr>
          <p:cNvPr id="4" name="灯片编号占位符 3"/>
          <p:cNvSpPr>
            <a:spLocks noGrp="1"/>
          </p:cNvSpPr>
          <p:nvPr>
            <p:ph type="sldNum" sz="quarter" idx="5"/>
          </p:nvPr>
        </p:nvSpPr>
        <p:spPr/>
        <p:txBody>
          <a:bodyPr/>
          <a:lstStyle/>
          <a:p>
            <a:fld id="{9606EA8A-B2EC-2F47-8FCF-79A90F918BBB}" type="slidenum">
              <a:rPr kumimoji="1" lang="zh-CN" altLang="en-US" smtClean="0"/>
              <a:t>1</a:t>
            </a:fld>
            <a:endParaRPr kumimoji="1" lang="zh-CN" altLang="en-US"/>
          </a:p>
        </p:txBody>
      </p:sp>
    </p:spTree>
    <p:extLst>
      <p:ext uri="{BB962C8B-B14F-4D97-AF65-F5344CB8AC3E}">
        <p14:creationId xmlns:p14="http://schemas.microsoft.com/office/powerpoint/2010/main" val="36664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Registry security is still underexplored, mainly because EPP implementations vary and are often opaque</a:t>
            </a:r>
            <a:r>
              <a:rPr lang="en-US" altLang="zh-CN" dirty="0"/>
              <a:t>;</a:t>
            </a:r>
            <a:r>
              <a:rPr lang="zh-CN" altLang="en-US" dirty="0"/>
              <a:t> </a:t>
            </a:r>
            <a:r>
              <a:rPr kumimoji="1" lang="en-US" altLang="zh-CN" dirty="0"/>
              <a:t>And</a:t>
            </a:r>
            <a:r>
              <a:rPr kumimoji="1" lang="zh-CN" altLang="en-US" dirty="0"/>
              <a:t> </a:t>
            </a:r>
            <a:r>
              <a:rPr lang="en-US" dirty="0"/>
              <a:t>access is limited to accredited registrars.</a:t>
            </a:r>
            <a:endParaRPr kumimoji="1" lang="zh-CN" altLang="en-US" dirty="0"/>
          </a:p>
        </p:txBody>
      </p:sp>
      <p:sp>
        <p:nvSpPr>
          <p:cNvPr id="4" name="灯片编号占位符 3"/>
          <p:cNvSpPr>
            <a:spLocks noGrp="1"/>
          </p:cNvSpPr>
          <p:nvPr>
            <p:ph type="sldNum" sz="quarter" idx="5"/>
          </p:nvPr>
        </p:nvSpPr>
        <p:spPr/>
        <p:txBody>
          <a:bodyPr/>
          <a:lstStyle/>
          <a:p>
            <a:fld id="{9606EA8A-B2EC-2F47-8FCF-79A90F918BBB}" type="slidenum">
              <a:rPr kumimoji="1" lang="zh-CN" altLang="en-US" smtClean="0"/>
              <a:t>10</a:t>
            </a:fld>
            <a:endParaRPr kumimoji="1" lang="zh-CN" altLang="en-US"/>
          </a:p>
        </p:txBody>
      </p:sp>
    </p:spTree>
    <p:extLst>
      <p:ext uri="{BB962C8B-B14F-4D97-AF65-F5344CB8AC3E}">
        <p14:creationId xmlns:p14="http://schemas.microsoft.com/office/powerpoint/2010/main" val="27771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set out to find a way to roughly infer internal operations using public data—like TLD zone files, registration records, and registrar interfaces.</a:t>
            </a:r>
            <a:endParaRPr kumimoji="1" lang="zh-CN" altLang="en-US" dirty="0"/>
          </a:p>
        </p:txBody>
      </p:sp>
      <p:sp>
        <p:nvSpPr>
          <p:cNvPr id="4" name="灯片编号占位符 3"/>
          <p:cNvSpPr>
            <a:spLocks noGrp="1"/>
          </p:cNvSpPr>
          <p:nvPr>
            <p:ph type="sldNum" sz="quarter" idx="5"/>
          </p:nvPr>
        </p:nvSpPr>
        <p:spPr/>
        <p:txBody>
          <a:bodyPr/>
          <a:lstStyle/>
          <a:p>
            <a:fld id="{9606EA8A-B2EC-2F47-8FCF-79A90F918BBB}" type="slidenum">
              <a:rPr kumimoji="1" lang="zh-CN" altLang="en-US" smtClean="0"/>
              <a:t>11</a:t>
            </a:fld>
            <a:endParaRPr kumimoji="1" lang="zh-CN" altLang="en-US"/>
          </a:p>
        </p:txBody>
      </p:sp>
    </p:spTree>
    <p:extLst>
      <p:ext uri="{BB962C8B-B14F-4D97-AF65-F5344CB8AC3E}">
        <p14:creationId xmlns:p14="http://schemas.microsoft.com/office/powerpoint/2010/main" val="4235722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D9B7B-C463-F02D-A447-1A52C02DBA2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2D34A9F-07F6-DE2E-58C2-09A97DD49F6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F892E1D-6523-61D5-8545-E2AA878F4896}"/>
              </a:ext>
            </a:extLst>
          </p:cNvPr>
          <p:cNvSpPr>
            <a:spLocks noGrp="1"/>
          </p:cNvSpPr>
          <p:nvPr>
            <p:ph type="body" idx="1"/>
          </p:nvPr>
        </p:nvSpPr>
        <p:spPr/>
        <p:txBody>
          <a:bodyPr/>
          <a:lstStyle/>
          <a:p>
            <a:r>
              <a:rPr lang="en-US" dirty="0"/>
              <a:t>Here’s an example. </a:t>
            </a:r>
          </a:p>
          <a:p>
            <a:r>
              <a:rPr lang="en-US" dirty="0"/>
              <a:t>We observed that </a:t>
            </a:r>
            <a:r>
              <a:rPr lang="en-US" altLang="zh-CN" dirty="0"/>
              <a:t>all</a:t>
            </a:r>
            <a:r>
              <a:rPr lang="en-US" dirty="0"/>
              <a:t> changes to domain delegation records ultimately involves the registry, either supporting a request from the registrant or registrar, or initiating the update itself.</a:t>
            </a:r>
          </a:p>
          <a:p>
            <a:endParaRPr kumimoji="1" lang="en-US" altLang="zh-CN" dirty="0"/>
          </a:p>
          <a:p>
            <a:endParaRPr kumimoji="1" lang="en-US" altLang="zh-CN" dirty="0"/>
          </a:p>
          <a:p>
            <a:endParaRPr kumimoji="1" lang="en-US" altLang="zh-CN" dirty="0"/>
          </a:p>
          <a:p>
            <a:r>
              <a:rPr kumimoji="1" lang="en-US" altLang="zh-CN" dirty="0"/>
              <a:t>-----------------------</a:t>
            </a:r>
          </a:p>
          <a:p>
            <a:r>
              <a:rPr kumimoji="1" lang="zh-CN" altLang="en-US" dirty="0"/>
              <a:t>这里给出了一个域名授权记录更改的例子。</a:t>
            </a:r>
            <a:endParaRPr kumimoji="1" lang="en-US" altLang="zh-CN" dirty="0"/>
          </a:p>
          <a:p>
            <a:r>
              <a:rPr kumimoji="1" lang="zh-CN" altLang="en-US" dirty="0"/>
              <a:t>域名授权记录的每一次更改都与注册局有关。</a:t>
            </a:r>
            <a:endParaRPr kumimoji="1" lang="en-US" altLang="zh-CN" dirty="0"/>
          </a:p>
          <a:p>
            <a:r>
              <a:rPr kumimoji="1" lang="zh-CN" altLang="en-US" dirty="0"/>
              <a:t>可能是注册者申请，注册局协助修改。</a:t>
            </a:r>
            <a:endParaRPr kumimoji="1" lang="en-US" altLang="zh-CN" dirty="0"/>
          </a:p>
          <a:p>
            <a:r>
              <a:rPr kumimoji="1" lang="zh-CN" altLang="en-US" dirty="0"/>
              <a:t>也可能是注册局自主修改。</a:t>
            </a:r>
          </a:p>
        </p:txBody>
      </p:sp>
      <p:sp>
        <p:nvSpPr>
          <p:cNvPr id="4" name="灯片编号占位符 3">
            <a:extLst>
              <a:ext uri="{FF2B5EF4-FFF2-40B4-BE49-F238E27FC236}">
                <a16:creationId xmlns:a16="http://schemas.microsoft.com/office/drawing/2014/main" id="{B123E51B-B006-17FF-2254-DC854C311DC8}"/>
              </a:ext>
            </a:extLst>
          </p:cNvPr>
          <p:cNvSpPr>
            <a:spLocks noGrp="1"/>
          </p:cNvSpPr>
          <p:nvPr>
            <p:ph type="sldNum" sz="quarter" idx="5"/>
          </p:nvPr>
        </p:nvSpPr>
        <p:spPr/>
        <p:txBody>
          <a:bodyPr/>
          <a:lstStyle/>
          <a:p>
            <a:fld id="{9606EA8A-B2EC-2F47-8FCF-79A90F918BBB}" type="slidenum">
              <a:rPr kumimoji="1" lang="zh-CN" altLang="en-US" smtClean="0"/>
              <a:t>12</a:t>
            </a:fld>
            <a:endParaRPr kumimoji="1" lang="zh-CN" altLang="en-US"/>
          </a:p>
        </p:txBody>
      </p:sp>
    </p:spTree>
    <p:extLst>
      <p:ext uri="{BB962C8B-B14F-4D97-AF65-F5344CB8AC3E}">
        <p14:creationId xmlns:p14="http://schemas.microsoft.com/office/powerpoint/2010/main" val="2549806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9F71F-AC47-1BEA-695D-DFF150CDDA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3406204-A75D-8CAD-870E-CB6014EF506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0FCBCD4-DD2C-6956-5C42-DB9D36AFDDBB}"/>
              </a:ext>
            </a:extLst>
          </p:cNvPr>
          <p:cNvSpPr>
            <a:spLocks noGrp="1"/>
          </p:cNvSpPr>
          <p:nvPr>
            <p:ph type="body" idx="1"/>
          </p:nvPr>
        </p:nvSpPr>
        <p:spPr/>
        <p:txBody>
          <a:bodyPr/>
          <a:lstStyle/>
          <a:p>
            <a:r>
              <a:rPr lang="en-US" dirty="0"/>
              <a:t>Here’s an example. </a:t>
            </a:r>
          </a:p>
          <a:p>
            <a:r>
              <a:rPr lang="en-US" dirty="0"/>
              <a:t>We observed that </a:t>
            </a:r>
            <a:r>
              <a:rPr lang="en-US" altLang="zh-CN" dirty="0"/>
              <a:t>all</a:t>
            </a:r>
            <a:r>
              <a:rPr lang="en-US" dirty="0"/>
              <a:t> changes to domain delegation records ultimately involves the registry, either supporting a request from the registrant or registrar, or initiating the update itself.</a:t>
            </a:r>
          </a:p>
          <a:p>
            <a:endParaRPr kumimoji="1" lang="en-US" altLang="zh-CN" dirty="0"/>
          </a:p>
          <a:p>
            <a:endParaRPr kumimoji="1" lang="en-US" altLang="zh-CN" dirty="0"/>
          </a:p>
          <a:p>
            <a:endParaRPr kumimoji="1" lang="en-US" altLang="zh-CN" dirty="0"/>
          </a:p>
          <a:p>
            <a:r>
              <a:rPr kumimoji="1" lang="en-US" altLang="zh-CN" dirty="0"/>
              <a:t>-----------------------</a:t>
            </a:r>
          </a:p>
          <a:p>
            <a:r>
              <a:rPr kumimoji="1" lang="zh-CN" altLang="en-US" dirty="0"/>
              <a:t>这里给出了一个域名授权记录更改的例子。</a:t>
            </a:r>
            <a:endParaRPr kumimoji="1" lang="en-US" altLang="zh-CN" dirty="0"/>
          </a:p>
          <a:p>
            <a:r>
              <a:rPr kumimoji="1" lang="zh-CN" altLang="en-US" dirty="0"/>
              <a:t>域名授权记录的每一次更改都与注册局有关。</a:t>
            </a:r>
            <a:endParaRPr kumimoji="1" lang="en-US" altLang="zh-CN" dirty="0"/>
          </a:p>
          <a:p>
            <a:r>
              <a:rPr kumimoji="1" lang="zh-CN" altLang="en-US" dirty="0"/>
              <a:t>可能是注册者申请，注册局协助修改。</a:t>
            </a:r>
            <a:endParaRPr kumimoji="1" lang="en-US" altLang="zh-CN" dirty="0"/>
          </a:p>
          <a:p>
            <a:r>
              <a:rPr kumimoji="1" lang="zh-CN" altLang="en-US" dirty="0"/>
              <a:t>也可能是注册局自主修改。</a:t>
            </a:r>
          </a:p>
        </p:txBody>
      </p:sp>
      <p:sp>
        <p:nvSpPr>
          <p:cNvPr id="4" name="灯片编号占位符 3">
            <a:extLst>
              <a:ext uri="{FF2B5EF4-FFF2-40B4-BE49-F238E27FC236}">
                <a16:creationId xmlns:a16="http://schemas.microsoft.com/office/drawing/2014/main" id="{ADCE112B-CFC7-5F46-45CE-B241E8F5369D}"/>
              </a:ext>
            </a:extLst>
          </p:cNvPr>
          <p:cNvSpPr>
            <a:spLocks noGrp="1"/>
          </p:cNvSpPr>
          <p:nvPr>
            <p:ph type="sldNum" sz="quarter" idx="5"/>
          </p:nvPr>
        </p:nvSpPr>
        <p:spPr/>
        <p:txBody>
          <a:bodyPr/>
          <a:lstStyle/>
          <a:p>
            <a:fld id="{9606EA8A-B2EC-2F47-8FCF-79A90F918BBB}" type="slidenum">
              <a:rPr kumimoji="1" lang="zh-CN" altLang="en-US" smtClean="0"/>
              <a:t>13</a:t>
            </a:fld>
            <a:endParaRPr kumimoji="1" lang="zh-CN" altLang="en-US"/>
          </a:p>
        </p:txBody>
      </p:sp>
    </p:spTree>
    <p:extLst>
      <p:ext uri="{BB962C8B-B14F-4D97-AF65-F5344CB8AC3E}">
        <p14:creationId xmlns:p14="http://schemas.microsoft.com/office/powerpoint/2010/main" val="78916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2D51C-D33D-692B-DB85-D44A4DA9BB4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C2304B2-ECC5-E81E-DD50-93EAE21BA04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D095A92-53F0-B749-D737-6BD5BE967CFF}"/>
              </a:ext>
            </a:extLst>
          </p:cNvPr>
          <p:cNvSpPr>
            <a:spLocks noGrp="1"/>
          </p:cNvSpPr>
          <p:nvPr>
            <p:ph type="body" idx="1"/>
          </p:nvPr>
        </p:nvSpPr>
        <p:spPr/>
        <p:txBody>
          <a:bodyPr/>
          <a:lstStyle/>
          <a:p>
            <a:r>
              <a:rPr lang="en-US" dirty="0"/>
              <a:t>Here’s an example. </a:t>
            </a:r>
          </a:p>
          <a:p>
            <a:r>
              <a:rPr lang="en-US" dirty="0"/>
              <a:t>We observed that </a:t>
            </a:r>
            <a:r>
              <a:rPr lang="en-US" altLang="zh-CN" dirty="0"/>
              <a:t>all</a:t>
            </a:r>
            <a:r>
              <a:rPr lang="en-US" dirty="0"/>
              <a:t> changes to domain delegation records ultimately involves the registry, either supporting a request from the registrant or registrar, or initiating the update itself.</a:t>
            </a:r>
          </a:p>
          <a:p>
            <a:endParaRPr kumimoji="1" lang="en-US" altLang="zh-CN" dirty="0"/>
          </a:p>
          <a:p>
            <a:endParaRPr kumimoji="1" lang="en-US" altLang="zh-CN" dirty="0"/>
          </a:p>
          <a:p>
            <a:endParaRPr kumimoji="1" lang="en-US" altLang="zh-CN" dirty="0"/>
          </a:p>
          <a:p>
            <a:r>
              <a:rPr kumimoji="1" lang="en-US" altLang="zh-CN" dirty="0"/>
              <a:t>-----------------------</a:t>
            </a:r>
          </a:p>
          <a:p>
            <a:r>
              <a:rPr kumimoji="1" lang="zh-CN" altLang="en-US" dirty="0"/>
              <a:t>这里给出了一个域名授权记录更改的例子。</a:t>
            </a:r>
            <a:endParaRPr kumimoji="1" lang="en-US" altLang="zh-CN" dirty="0"/>
          </a:p>
          <a:p>
            <a:r>
              <a:rPr kumimoji="1" lang="zh-CN" altLang="en-US" dirty="0"/>
              <a:t>域名授权记录的每一次更改都与注册局有关。</a:t>
            </a:r>
            <a:endParaRPr kumimoji="1" lang="en-US" altLang="zh-CN" dirty="0"/>
          </a:p>
          <a:p>
            <a:r>
              <a:rPr kumimoji="1" lang="zh-CN" altLang="en-US" dirty="0"/>
              <a:t>可能是注册者申请，注册局协助修改。</a:t>
            </a:r>
            <a:endParaRPr kumimoji="1" lang="en-US" altLang="zh-CN" dirty="0"/>
          </a:p>
          <a:p>
            <a:r>
              <a:rPr kumimoji="1" lang="zh-CN" altLang="en-US" dirty="0"/>
              <a:t>也可能是注册局自主修改。</a:t>
            </a:r>
          </a:p>
        </p:txBody>
      </p:sp>
      <p:sp>
        <p:nvSpPr>
          <p:cNvPr id="4" name="灯片编号占位符 3">
            <a:extLst>
              <a:ext uri="{FF2B5EF4-FFF2-40B4-BE49-F238E27FC236}">
                <a16:creationId xmlns:a16="http://schemas.microsoft.com/office/drawing/2014/main" id="{1197E82F-48E3-CD0A-CF6F-ACE13413E23E}"/>
              </a:ext>
            </a:extLst>
          </p:cNvPr>
          <p:cNvSpPr>
            <a:spLocks noGrp="1"/>
          </p:cNvSpPr>
          <p:nvPr>
            <p:ph type="sldNum" sz="quarter" idx="5"/>
          </p:nvPr>
        </p:nvSpPr>
        <p:spPr/>
        <p:txBody>
          <a:bodyPr/>
          <a:lstStyle/>
          <a:p>
            <a:fld id="{9606EA8A-B2EC-2F47-8FCF-79A90F918BBB}" type="slidenum">
              <a:rPr kumimoji="1" lang="zh-CN" altLang="en-US" smtClean="0"/>
              <a:t>14</a:t>
            </a:fld>
            <a:endParaRPr kumimoji="1" lang="zh-CN" altLang="en-US"/>
          </a:p>
        </p:txBody>
      </p:sp>
    </p:spTree>
    <p:extLst>
      <p:ext uri="{BB962C8B-B14F-4D97-AF65-F5344CB8AC3E}">
        <p14:creationId xmlns:p14="http://schemas.microsoft.com/office/powerpoint/2010/main" val="3106394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CEE8C-9BFF-D21E-EE37-2A3A3BB6C5E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4E40E96-AC53-A113-08D5-7AACAC2DA15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5D4F3B4-82DD-C57D-9176-6DB75532C3CF}"/>
              </a:ext>
            </a:extLst>
          </p:cNvPr>
          <p:cNvSpPr>
            <a:spLocks noGrp="1"/>
          </p:cNvSpPr>
          <p:nvPr>
            <p:ph type="body" idx="1"/>
          </p:nvPr>
        </p:nvSpPr>
        <p:spPr/>
        <p:txBody>
          <a:bodyPr/>
          <a:lstStyle/>
          <a:p>
            <a:r>
              <a:rPr lang="en-US" dirty="0"/>
              <a:t>Building on these ideas, we designed the following analysis process.</a:t>
            </a:r>
            <a:br>
              <a:rPr lang="en-US" dirty="0"/>
            </a:br>
            <a:r>
              <a:rPr lang="en-US" dirty="0"/>
              <a:t>First, we collected zone files from over 1,000 top-level domains and over 7 billion domain registration records.</a:t>
            </a:r>
            <a:endParaRPr lang="en-US" altLang="zh-CN" dirty="0"/>
          </a:p>
          <a:p>
            <a:r>
              <a:rPr lang="en-US" b="0" dirty="0"/>
              <a:t>Next, we extracted delegation records and checked each domain’s existence and registration status.</a:t>
            </a:r>
            <a:br>
              <a:rPr lang="en-US" b="0" dirty="0"/>
            </a:br>
            <a:r>
              <a:rPr lang="en-US" b="0" dirty="0"/>
              <a:t>Finally, we analyzed </a:t>
            </a:r>
            <a:r>
              <a:rPr lang="en-US" altLang="zh-CN" b="0" dirty="0"/>
              <a:t>operation</a:t>
            </a:r>
            <a:r>
              <a:rPr lang="zh-CN" altLang="en-US" b="0" dirty="0"/>
              <a:t> </a:t>
            </a:r>
            <a:r>
              <a:rPr lang="en-US" altLang="zh-CN" b="0" dirty="0"/>
              <a:t>flaws</a:t>
            </a:r>
            <a:r>
              <a:rPr lang="en-US" b="0" dirty="0"/>
              <a:t> across three key phases: domain creation, management, and deletion.</a:t>
            </a:r>
          </a:p>
          <a:p>
            <a:endParaRPr lang="en-US" altLang="zh-CN" dirty="0"/>
          </a:p>
          <a:p>
            <a:endParaRPr lang="en-US" altLang="zh-CN" dirty="0"/>
          </a:p>
          <a:p>
            <a:endParaRPr lang="en-US" altLang="zh-CN" dirty="0"/>
          </a:p>
          <a:p>
            <a:endParaRPr lang="en-US" altLang="zh-CN" dirty="0"/>
          </a:p>
          <a:p>
            <a:r>
              <a:rPr lang="en-US" altLang="zh-CN" dirty="0"/>
              <a:t>-------------------</a:t>
            </a:r>
          </a:p>
          <a:p>
            <a:r>
              <a:rPr lang="zh-CN" altLang="en-US" dirty="0"/>
              <a:t>基于上述思想，我们设计了如下的流程，</a:t>
            </a:r>
            <a:endParaRPr lang="en-US" altLang="zh-CN" dirty="0"/>
          </a:p>
          <a:p>
            <a:r>
              <a:rPr lang="zh-CN" altLang="en-US" dirty="0"/>
              <a:t>我们首先收集了</a:t>
            </a:r>
            <a:r>
              <a:rPr lang="en-US" altLang="zh-CN" dirty="0"/>
              <a:t>1000</a:t>
            </a:r>
            <a:r>
              <a:rPr lang="zh-CN" altLang="en-US" dirty="0"/>
              <a:t>多个顶级域的区域文件，和超过</a:t>
            </a:r>
            <a:r>
              <a:rPr lang="en-US" altLang="zh-CN" dirty="0"/>
              <a:t>70</a:t>
            </a:r>
            <a:r>
              <a:rPr lang="zh-CN" altLang="en-US" dirty="0"/>
              <a:t>亿的域名注册历史数据，</a:t>
            </a:r>
            <a:endParaRPr lang="en-US" altLang="zh-CN" dirty="0"/>
          </a:p>
          <a:p>
            <a:r>
              <a:rPr lang="zh-CN" altLang="en-US" dirty="0"/>
              <a:t>然后，提取每个域名的授权记录，构建域名状态，然后分析域名创建、管理和删除三个关键阶段的缺陷</a:t>
            </a:r>
            <a:endParaRPr lang="en-US" altLang="zh-CN" dirty="0"/>
          </a:p>
        </p:txBody>
      </p:sp>
      <p:sp>
        <p:nvSpPr>
          <p:cNvPr id="4" name="灯片编号占位符 3">
            <a:extLst>
              <a:ext uri="{FF2B5EF4-FFF2-40B4-BE49-F238E27FC236}">
                <a16:creationId xmlns:a16="http://schemas.microsoft.com/office/drawing/2014/main" id="{F34B4A24-9F5A-CA34-346D-291756AA59F8}"/>
              </a:ext>
            </a:extLst>
          </p:cNvPr>
          <p:cNvSpPr>
            <a:spLocks noGrp="1"/>
          </p:cNvSpPr>
          <p:nvPr>
            <p:ph type="sldNum" sz="quarter" idx="5"/>
          </p:nvPr>
        </p:nvSpPr>
        <p:spPr/>
        <p:txBody>
          <a:bodyPr/>
          <a:lstStyle/>
          <a:p>
            <a:fld id="{9606EA8A-B2EC-2F47-8FCF-79A90F918BBB}" type="slidenum">
              <a:rPr kumimoji="1" lang="zh-CN" altLang="en-US" smtClean="0"/>
              <a:t>15</a:t>
            </a:fld>
            <a:endParaRPr kumimoji="1" lang="zh-CN" altLang="en-US"/>
          </a:p>
        </p:txBody>
      </p:sp>
    </p:spTree>
    <p:extLst>
      <p:ext uri="{BB962C8B-B14F-4D97-AF65-F5344CB8AC3E}">
        <p14:creationId xmlns:p14="http://schemas.microsoft.com/office/powerpoint/2010/main" val="1020933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Through</a:t>
            </a:r>
            <a:r>
              <a:rPr lang="en-US" dirty="0"/>
              <a:t> this process, we uncovered three flaws in registry operations</a:t>
            </a:r>
            <a:r>
              <a:rPr lang="en-US" altLang="zh-CN" dirty="0"/>
              <a:t>,</a:t>
            </a:r>
            <a:r>
              <a:rPr lang="zh-CN" altLang="en-US" dirty="0"/>
              <a:t> </a:t>
            </a:r>
            <a:r>
              <a:rPr lang="en-US" dirty="0"/>
              <a:t>which I’ll go over next.</a:t>
            </a:r>
            <a:endParaRPr lang="zh-CN" altLang="en-US" dirty="0"/>
          </a:p>
        </p:txBody>
      </p:sp>
      <p:sp>
        <p:nvSpPr>
          <p:cNvPr id="4" name="灯片编号占位符 3"/>
          <p:cNvSpPr>
            <a:spLocks noGrp="1"/>
          </p:cNvSpPr>
          <p:nvPr>
            <p:ph type="sldNum" sz="quarter" idx="5"/>
          </p:nvPr>
        </p:nvSpPr>
        <p:spPr/>
        <p:txBody>
          <a:bodyPr/>
          <a:lstStyle/>
          <a:p>
            <a:fld id="{9606EA8A-B2EC-2F47-8FCF-79A90F918BBB}" type="slidenum">
              <a:rPr kumimoji="1" lang="zh-CN" altLang="en-US" smtClean="0"/>
              <a:t>16</a:t>
            </a:fld>
            <a:endParaRPr kumimoji="1" lang="zh-CN" altLang="en-US"/>
          </a:p>
        </p:txBody>
      </p:sp>
    </p:spTree>
    <p:extLst>
      <p:ext uri="{BB962C8B-B14F-4D97-AF65-F5344CB8AC3E}">
        <p14:creationId xmlns:p14="http://schemas.microsoft.com/office/powerpoint/2010/main" val="3026588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domain creation phase, we find an interesting issue. </a:t>
            </a:r>
          </a:p>
          <a:p>
            <a:endParaRPr lang="en-US" altLang="zh-CN" dirty="0"/>
          </a:p>
          <a:p>
            <a:r>
              <a:rPr lang="en-US" altLang="zh-CN" dirty="0"/>
              <a:t>@When someone registers an internationalized domain name, </a:t>
            </a:r>
          </a:p>
          <a:p>
            <a:r>
              <a:rPr lang="en-US" altLang="zh-CN" dirty="0"/>
              <a:t>@some registries or registrars automatically add the corresponding IDN variant to the zone file,</a:t>
            </a:r>
          </a:p>
          <a:p>
            <a:r>
              <a:rPr lang="en-US" altLang="zh-CN" dirty="0"/>
              <a:t>@and configure both domains with identical name servers, without informing the registrant.</a:t>
            </a:r>
          </a:p>
          <a:p>
            <a:endParaRPr lang="en-US" altLang="zh-CN" dirty="0"/>
          </a:p>
          <a:p>
            <a:r>
              <a:rPr lang="en-US" altLang="zh-CN" dirty="0"/>
              <a:t>We </a:t>
            </a:r>
            <a:r>
              <a:rPr lang="en-US" altLang="zh-CN" i="0" dirty="0"/>
              <a:t>call the registered domain’s variant a </a:t>
            </a:r>
            <a:r>
              <a:rPr lang="en-US" altLang="zh-CN" i="0" dirty="0" err="1"/>
              <a:t>TwinDomain</a:t>
            </a:r>
            <a:r>
              <a:rPr lang="en-US" altLang="zh-CN" i="0" dirty="0"/>
              <a:t>. Here's an example.</a:t>
            </a:r>
          </a:p>
          <a:p>
            <a:r>
              <a:rPr lang="en-US" altLang="zh-CN" i="0" dirty="0"/>
              <a:t>The </a:t>
            </a:r>
            <a:r>
              <a:rPr lang="en-US" altLang="zh-CN" i="0" dirty="0" err="1"/>
              <a:t>PrimaryDomain</a:t>
            </a:r>
            <a:r>
              <a:rPr lang="en-US" altLang="zh-CN" i="0" dirty="0"/>
              <a:t> and its </a:t>
            </a:r>
            <a:r>
              <a:rPr lang="en-US" altLang="zh-CN" i="0" dirty="0" err="1"/>
              <a:t>TwinDomain</a:t>
            </a:r>
            <a:r>
              <a:rPr lang="en-US" altLang="zh-CN" i="0" dirty="0"/>
              <a:t> represent the </a:t>
            </a:r>
            <a:r>
              <a:rPr lang="en-US" altLang="zh-CN" dirty="0"/>
              <a:t>same name or entity, but use different character sets—like Simplified and Traditional Chinese.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Unlike homograph domains, these IDN variants typically belong to the same owner.</a:t>
            </a:r>
          </a:p>
          <a:p>
            <a:endParaRPr lang="en-US" altLang="zh-CN" dirty="0"/>
          </a:p>
          <a:p>
            <a:endParaRPr lang="en-US" altLang="zh-CN" dirty="0"/>
          </a:p>
          <a:p>
            <a:endParaRPr lang="en-US" altLang="zh-CN" dirty="0"/>
          </a:p>
          <a:p>
            <a:r>
              <a:rPr lang="en-US" altLang="zh-CN" dirty="0"/>
              <a:t>------------------</a:t>
            </a:r>
          </a:p>
          <a:p>
            <a:r>
              <a:rPr lang="zh-CN" altLang="en-US" dirty="0"/>
              <a:t>在域名注册阶段，我们发现</a:t>
            </a:r>
            <a:r>
              <a:rPr lang="zh-CN" altLang="en-US" sz="1200" b="0" kern="1200" dirty="0">
                <a:solidFill>
                  <a:schemeClr val="tx1"/>
                </a:solidFill>
                <a:effectLst/>
                <a:latin typeface="+mn-lt"/>
                <a:ea typeface="+mn-ea"/>
                <a:cs typeface="+mn-cs"/>
              </a:rPr>
              <a:t>当注册者注册国际化域名时，一些注册局</a:t>
            </a:r>
            <a:r>
              <a:rPr lang="en-US" altLang="zh-CN" sz="1200" b="0" kern="1200" dirty="0">
                <a:solidFill>
                  <a:schemeClr val="tx1"/>
                </a:solidFill>
                <a:effectLst/>
                <a:latin typeface="+mn-lt"/>
                <a:ea typeface="+mn-ea"/>
                <a:cs typeface="+mn-cs"/>
              </a:rPr>
              <a:t>/</a:t>
            </a:r>
            <a:r>
              <a:rPr lang="zh-CN" altLang="en-US" sz="1200" b="0" kern="1200" dirty="0">
                <a:solidFill>
                  <a:schemeClr val="tx1"/>
                </a:solidFill>
                <a:effectLst/>
                <a:latin typeface="+mn-lt"/>
                <a:ea typeface="+mn-ea"/>
                <a:cs typeface="+mn-cs"/>
              </a:rPr>
              <a:t>注册商会自动添加相应的变体域名，我们称为之双子域名，而不通知注册者。</a:t>
            </a:r>
            <a:endParaRPr lang="en-US" altLang="zh-CN" sz="1200" b="0" kern="1200" dirty="0">
              <a:solidFill>
                <a:schemeClr val="tx1"/>
              </a:solidFill>
              <a:effectLst/>
              <a:latin typeface="+mn-lt"/>
              <a:ea typeface="+mn-ea"/>
              <a:cs typeface="+mn-cs"/>
            </a:endParaRPr>
          </a:p>
          <a:p>
            <a:r>
              <a:rPr lang="zh-CN" altLang="en-US" sz="1200" b="0" kern="1200" dirty="0">
                <a:solidFill>
                  <a:schemeClr val="tx1"/>
                </a:solidFill>
                <a:effectLst/>
                <a:latin typeface="+mn-lt"/>
                <a:ea typeface="+mn-ea"/>
                <a:cs typeface="+mn-cs"/>
              </a:rPr>
              <a:t>被添加的域名与注册域名相同的含义，但是由不同字符组成，比如中文中的简体和繁体</a:t>
            </a:r>
            <a:endParaRPr lang="en-US" altLang="zh-CN" sz="1200" b="0" kern="1200" dirty="0">
              <a:solidFill>
                <a:schemeClr val="tx1"/>
              </a:solidFill>
              <a:effectLst/>
              <a:latin typeface="+mn-lt"/>
              <a:ea typeface="+mn-ea"/>
              <a:cs typeface="+mn-cs"/>
            </a:endParaRPr>
          </a:p>
          <a:p>
            <a:r>
              <a:rPr lang="zh-CN" altLang="en-US" sz="1200" b="0" kern="1200" dirty="0">
                <a:solidFill>
                  <a:schemeClr val="tx1"/>
                </a:solidFill>
                <a:effectLst/>
                <a:latin typeface="+mn-lt"/>
                <a:ea typeface="+mn-ea"/>
                <a:cs typeface="+mn-cs"/>
              </a:rPr>
              <a:t>下面这张图展示了整个步骤。</a:t>
            </a:r>
            <a:r>
              <a:rPr lang="en-US" altLang="zh-CN" sz="1200" b="0" kern="1200" dirty="0">
                <a:solidFill>
                  <a:schemeClr val="tx1"/>
                </a:solidFill>
                <a:effectLst/>
                <a:latin typeface="+mn-lt"/>
                <a:ea typeface="+mn-ea"/>
                <a:cs typeface="+mn-cs"/>
              </a:rPr>
              <a:t>1</a:t>
            </a:r>
            <a:endParaRPr lang="zh-CN" altLang="en-US" sz="1200" b="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9606EA8A-B2EC-2F47-8FCF-79A90F918BBB}" type="slidenum">
              <a:rPr kumimoji="1" lang="zh-CN" altLang="en-US" smtClean="0"/>
              <a:t>17</a:t>
            </a:fld>
            <a:endParaRPr kumimoji="1" lang="zh-CN" altLang="en-US"/>
          </a:p>
        </p:txBody>
      </p:sp>
    </p:spTree>
    <p:extLst>
      <p:ext uri="{BB962C8B-B14F-4D97-AF65-F5344CB8AC3E}">
        <p14:creationId xmlns:p14="http://schemas.microsoft.com/office/powerpoint/2010/main" val="333142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A7CA6-B52A-7A72-DC94-6956A1F37BF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5285AAD-8971-1087-1169-A6CC9EE86A6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9DC2657-CF2C-DA02-C395-D42F7BBBE8B9}"/>
              </a:ext>
            </a:extLst>
          </p:cNvPr>
          <p:cNvSpPr>
            <a:spLocks noGrp="1"/>
          </p:cNvSpPr>
          <p:nvPr>
            <p:ph type="body" idx="1"/>
          </p:nvPr>
        </p:nvSpPr>
        <p:spPr/>
        <p:txBody>
          <a:bodyPr/>
          <a:lstStyle/>
          <a:p>
            <a:r>
              <a:rPr lang="en-US" altLang="zh-CN" dirty="0"/>
              <a:t>In the domain creation phase, we find an interesting issue. </a:t>
            </a:r>
          </a:p>
          <a:p>
            <a:endParaRPr lang="en-US" altLang="zh-CN" dirty="0"/>
          </a:p>
          <a:p>
            <a:r>
              <a:rPr lang="en-US" altLang="zh-CN" dirty="0"/>
              <a:t>@When someone registers an internationalized domain name, </a:t>
            </a:r>
          </a:p>
          <a:p>
            <a:r>
              <a:rPr lang="en-US" altLang="zh-CN" dirty="0"/>
              <a:t>@some registries or registrars automatically add the corresponding IDN variant to the zone file,</a:t>
            </a:r>
          </a:p>
          <a:p>
            <a:r>
              <a:rPr lang="en-US" altLang="zh-CN" dirty="0"/>
              <a:t>@and configure both domains with identical name servers, without informing the registrant.</a:t>
            </a:r>
          </a:p>
          <a:p>
            <a:endParaRPr lang="en-US" altLang="zh-CN" dirty="0"/>
          </a:p>
          <a:p>
            <a:r>
              <a:rPr lang="en-US" altLang="zh-CN" dirty="0"/>
              <a:t>We </a:t>
            </a:r>
            <a:r>
              <a:rPr lang="en-US" altLang="zh-CN" i="0" dirty="0"/>
              <a:t>call the registered domain’s variant a </a:t>
            </a:r>
            <a:r>
              <a:rPr lang="en-US" altLang="zh-CN" i="0" dirty="0" err="1"/>
              <a:t>TwinDomain</a:t>
            </a:r>
            <a:r>
              <a:rPr lang="en-US" altLang="zh-CN" i="0" dirty="0"/>
              <a:t>. Here's an example.</a:t>
            </a:r>
          </a:p>
          <a:p>
            <a:r>
              <a:rPr lang="en-US" altLang="zh-CN" i="0" dirty="0"/>
              <a:t>The </a:t>
            </a:r>
            <a:r>
              <a:rPr lang="en-US" altLang="zh-CN" i="0" dirty="0" err="1"/>
              <a:t>PrimaryDomain</a:t>
            </a:r>
            <a:r>
              <a:rPr lang="en-US" altLang="zh-CN" i="0" dirty="0"/>
              <a:t> and its </a:t>
            </a:r>
            <a:r>
              <a:rPr lang="en-US" altLang="zh-CN" i="0" dirty="0" err="1"/>
              <a:t>TwinDomain</a:t>
            </a:r>
            <a:r>
              <a:rPr lang="en-US" altLang="zh-CN" i="0" dirty="0"/>
              <a:t> represent the </a:t>
            </a:r>
            <a:r>
              <a:rPr lang="en-US" altLang="zh-CN" dirty="0"/>
              <a:t>same name or entity, but use different character sets—like Simplified and Traditional Chinese.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Unlike homograph domains, these IDN variants typically belong to the same owner.</a:t>
            </a:r>
          </a:p>
          <a:p>
            <a:endParaRPr lang="en-US" altLang="zh-CN" dirty="0"/>
          </a:p>
          <a:p>
            <a:endParaRPr lang="en-US" altLang="zh-CN" dirty="0"/>
          </a:p>
          <a:p>
            <a:endParaRPr lang="en-US" altLang="zh-CN" dirty="0"/>
          </a:p>
          <a:p>
            <a:r>
              <a:rPr lang="en-US" altLang="zh-CN" dirty="0"/>
              <a:t>------------------</a:t>
            </a:r>
          </a:p>
          <a:p>
            <a:r>
              <a:rPr lang="zh-CN" altLang="en-US" dirty="0"/>
              <a:t>在域名注册阶段，我们发现</a:t>
            </a:r>
            <a:r>
              <a:rPr lang="zh-CN" altLang="en-US" sz="1200" b="0" kern="1200" dirty="0">
                <a:solidFill>
                  <a:schemeClr val="tx1"/>
                </a:solidFill>
                <a:effectLst/>
                <a:latin typeface="+mn-lt"/>
                <a:ea typeface="+mn-ea"/>
                <a:cs typeface="+mn-cs"/>
              </a:rPr>
              <a:t>当注册者注册国际化域名时，一些注册局</a:t>
            </a:r>
            <a:r>
              <a:rPr lang="en-US" altLang="zh-CN" sz="1200" b="0" kern="1200" dirty="0">
                <a:solidFill>
                  <a:schemeClr val="tx1"/>
                </a:solidFill>
                <a:effectLst/>
                <a:latin typeface="+mn-lt"/>
                <a:ea typeface="+mn-ea"/>
                <a:cs typeface="+mn-cs"/>
              </a:rPr>
              <a:t>/</a:t>
            </a:r>
            <a:r>
              <a:rPr lang="zh-CN" altLang="en-US" sz="1200" b="0" kern="1200" dirty="0">
                <a:solidFill>
                  <a:schemeClr val="tx1"/>
                </a:solidFill>
                <a:effectLst/>
                <a:latin typeface="+mn-lt"/>
                <a:ea typeface="+mn-ea"/>
                <a:cs typeface="+mn-cs"/>
              </a:rPr>
              <a:t>注册商会自动添加相应的变体域名，我们称为之双子域名，而不通知注册者。</a:t>
            </a:r>
            <a:endParaRPr lang="en-US" altLang="zh-CN" sz="1200" b="0" kern="1200" dirty="0">
              <a:solidFill>
                <a:schemeClr val="tx1"/>
              </a:solidFill>
              <a:effectLst/>
              <a:latin typeface="+mn-lt"/>
              <a:ea typeface="+mn-ea"/>
              <a:cs typeface="+mn-cs"/>
            </a:endParaRPr>
          </a:p>
          <a:p>
            <a:r>
              <a:rPr lang="zh-CN" altLang="en-US" sz="1200" b="0" kern="1200" dirty="0">
                <a:solidFill>
                  <a:schemeClr val="tx1"/>
                </a:solidFill>
                <a:effectLst/>
                <a:latin typeface="+mn-lt"/>
                <a:ea typeface="+mn-ea"/>
                <a:cs typeface="+mn-cs"/>
              </a:rPr>
              <a:t>被添加的域名与注册域名相同的含义，但是由不同字符组成，比如中文中的简体和繁体</a:t>
            </a:r>
            <a:endParaRPr lang="en-US" altLang="zh-CN" sz="1200" b="0" kern="1200" dirty="0">
              <a:solidFill>
                <a:schemeClr val="tx1"/>
              </a:solidFill>
              <a:effectLst/>
              <a:latin typeface="+mn-lt"/>
              <a:ea typeface="+mn-ea"/>
              <a:cs typeface="+mn-cs"/>
            </a:endParaRPr>
          </a:p>
          <a:p>
            <a:r>
              <a:rPr lang="zh-CN" altLang="en-US" sz="1200" b="0" kern="1200" dirty="0">
                <a:solidFill>
                  <a:schemeClr val="tx1"/>
                </a:solidFill>
                <a:effectLst/>
                <a:latin typeface="+mn-lt"/>
                <a:ea typeface="+mn-ea"/>
                <a:cs typeface="+mn-cs"/>
              </a:rPr>
              <a:t>下面这张图展示了整个步骤。</a:t>
            </a:r>
            <a:r>
              <a:rPr lang="en-US" altLang="zh-CN" sz="1200" b="0" kern="1200" dirty="0">
                <a:solidFill>
                  <a:schemeClr val="tx1"/>
                </a:solidFill>
                <a:effectLst/>
                <a:latin typeface="+mn-lt"/>
                <a:ea typeface="+mn-ea"/>
                <a:cs typeface="+mn-cs"/>
              </a:rPr>
              <a:t>1</a:t>
            </a:r>
            <a:endParaRPr lang="zh-CN" altLang="en-US" sz="1200" b="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3516B5DE-1A8E-3FFB-A03B-1CCD872F2A71}"/>
              </a:ext>
            </a:extLst>
          </p:cNvPr>
          <p:cNvSpPr>
            <a:spLocks noGrp="1"/>
          </p:cNvSpPr>
          <p:nvPr>
            <p:ph type="sldNum" sz="quarter" idx="5"/>
          </p:nvPr>
        </p:nvSpPr>
        <p:spPr/>
        <p:txBody>
          <a:bodyPr/>
          <a:lstStyle/>
          <a:p>
            <a:fld id="{9606EA8A-B2EC-2F47-8FCF-79A90F918BBB}" type="slidenum">
              <a:rPr kumimoji="1" lang="zh-CN" altLang="en-US" smtClean="0"/>
              <a:t>18</a:t>
            </a:fld>
            <a:endParaRPr kumimoji="1" lang="zh-CN" altLang="en-US"/>
          </a:p>
        </p:txBody>
      </p:sp>
    </p:spTree>
    <p:extLst>
      <p:ext uri="{BB962C8B-B14F-4D97-AF65-F5344CB8AC3E}">
        <p14:creationId xmlns:p14="http://schemas.microsoft.com/office/powerpoint/2010/main" val="108941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CB666-A305-A87F-CC59-EF1129E2A20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9B958B8-BDC8-C576-B85A-AF12EDB1574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DA45A87-4028-70EA-FDF3-46D782AFABBF}"/>
              </a:ext>
            </a:extLst>
          </p:cNvPr>
          <p:cNvSpPr>
            <a:spLocks noGrp="1"/>
          </p:cNvSpPr>
          <p:nvPr>
            <p:ph type="body" idx="1"/>
          </p:nvPr>
        </p:nvSpPr>
        <p:spPr/>
        <p:txBody>
          <a:bodyPr/>
          <a:lstStyle/>
          <a:p>
            <a:r>
              <a:rPr lang="en-US" altLang="zh-CN" dirty="0"/>
              <a:t>In the domain creation phase, we find an interesting issue. </a:t>
            </a:r>
          </a:p>
          <a:p>
            <a:endParaRPr lang="en-US" altLang="zh-CN" dirty="0"/>
          </a:p>
          <a:p>
            <a:r>
              <a:rPr lang="en-US" altLang="zh-CN" dirty="0"/>
              <a:t>@When someone registers an internationalized domain name, </a:t>
            </a:r>
          </a:p>
          <a:p>
            <a:r>
              <a:rPr lang="en-US" altLang="zh-CN" dirty="0"/>
              <a:t>@some registries or registrars automatically add the corresponding IDN variant to the zone file,</a:t>
            </a:r>
          </a:p>
          <a:p>
            <a:r>
              <a:rPr lang="en-US" altLang="zh-CN" dirty="0"/>
              <a:t>@and configure both domains with identical name servers, without informing the registrant.</a:t>
            </a:r>
          </a:p>
          <a:p>
            <a:endParaRPr lang="en-US" altLang="zh-CN" dirty="0"/>
          </a:p>
          <a:p>
            <a:r>
              <a:rPr lang="en-US" altLang="zh-CN" dirty="0"/>
              <a:t>We </a:t>
            </a:r>
            <a:r>
              <a:rPr lang="en-US" altLang="zh-CN" i="0" dirty="0"/>
              <a:t>call the registered domain’s variant a </a:t>
            </a:r>
            <a:r>
              <a:rPr lang="en-US" altLang="zh-CN" i="0" dirty="0" err="1"/>
              <a:t>TwinDomain</a:t>
            </a:r>
            <a:r>
              <a:rPr lang="en-US" altLang="zh-CN" i="0" dirty="0"/>
              <a:t>. Here's an example.</a:t>
            </a:r>
          </a:p>
          <a:p>
            <a:r>
              <a:rPr lang="en-US" altLang="zh-CN" i="0" dirty="0"/>
              <a:t>The </a:t>
            </a:r>
            <a:r>
              <a:rPr lang="en-US" altLang="zh-CN" i="0" dirty="0" err="1"/>
              <a:t>PrimaryDomain</a:t>
            </a:r>
            <a:r>
              <a:rPr lang="en-US" altLang="zh-CN" i="0" dirty="0"/>
              <a:t> and its </a:t>
            </a:r>
            <a:r>
              <a:rPr lang="en-US" altLang="zh-CN" i="0" dirty="0" err="1"/>
              <a:t>TwinDomain</a:t>
            </a:r>
            <a:r>
              <a:rPr lang="en-US" altLang="zh-CN" i="0" dirty="0"/>
              <a:t> represent the </a:t>
            </a:r>
            <a:r>
              <a:rPr lang="en-US" altLang="zh-CN" dirty="0"/>
              <a:t>same name or entity, but use different character sets—like Simplified and Traditional Chinese.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Unlike homograph domains, these IDN variants typically belong to the same owner.</a:t>
            </a:r>
          </a:p>
          <a:p>
            <a:endParaRPr lang="en-US" altLang="zh-CN" dirty="0"/>
          </a:p>
          <a:p>
            <a:endParaRPr lang="en-US" altLang="zh-CN" dirty="0"/>
          </a:p>
          <a:p>
            <a:endParaRPr lang="en-US" altLang="zh-CN" dirty="0"/>
          </a:p>
          <a:p>
            <a:r>
              <a:rPr lang="en-US" altLang="zh-CN" dirty="0"/>
              <a:t>------------------</a:t>
            </a:r>
          </a:p>
          <a:p>
            <a:r>
              <a:rPr lang="zh-CN" altLang="en-US" dirty="0"/>
              <a:t>在域名注册阶段，我们发现</a:t>
            </a:r>
            <a:r>
              <a:rPr lang="zh-CN" altLang="en-US" sz="1200" b="0" kern="1200" dirty="0">
                <a:solidFill>
                  <a:schemeClr val="tx1"/>
                </a:solidFill>
                <a:effectLst/>
                <a:latin typeface="+mn-lt"/>
                <a:ea typeface="+mn-ea"/>
                <a:cs typeface="+mn-cs"/>
              </a:rPr>
              <a:t>当注册者注册国际化域名时，一些注册局</a:t>
            </a:r>
            <a:r>
              <a:rPr lang="en-US" altLang="zh-CN" sz="1200" b="0" kern="1200" dirty="0">
                <a:solidFill>
                  <a:schemeClr val="tx1"/>
                </a:solidFill>
                <a:effectLst/>
                <a:latin typeface="+mn-lt"/>
                <a:ea typeface="+mn-ea"/>
                <a:cs typeface="+mn-cs"/>
              </a:rPr>
              <a:t>/</a:t>
            </a:r>
            <a:r>
              <a:rPr lang="zh-CN" altLang="en-US" sz="1200" b="0" kern="1200" dirty="0">
                <a:solidFill>
                  <a:schemeClr val="tx1"/>
                </a:solidFill>
                <a:effectLst/>
                <a:latin typeface="+mn-lt"/>
                <a:ea typeface="+mn-ea"/>
                <a:cs typeface="+mn-cs"/>
              </a:rPr>
              <a:t>注册商会自动添加相应的变体域名，我们称为之双子域名，而不通知注册者。</a:t>
            </a:r>
            <a:endParaRPr lang="en-US" altLang="zh-CN" sz="1200" b="0" kern="1200" dirty="0">
              <a:solidFill>
                <a:schemeClr val="tx1"/>
              </a:solidFill>
              <a:effectLst/>
              <a:latin typeface="+mn-lt"/>
              <a:ea typeface="+mn-ea"/>
              <a:cs typeface="+mn-cs"/>
            </a:endParaRPr>
          </a:p>
          <a:p>
            <a:r>
              <a:rPr lang="zh-CN" altLang="en-US" sz="1200" b="0" kern="1200" dirty="0">
                <a:solidFill>
                  <a:schemeClr val="tx1"/>
                </a:solidFill>
                <a:effectLst/>
                <a:latin typeface="+mn-lt"/>
                <a:ea typeface="+mn-ea"/>
                <a:cs typeface="+mn-cs"/>
              </a:rPr>
              <a:t>被添加的域名与注册域名相同的含义，但是由不同字符组成，比如中文中的简体和繁体</a:t>
            </a:r>
            <a:endParaRPr lang="en-US" altLang="zh-CN" sz="1200" b="0" kern="1200" dirty="0">
              <a:solidFill>
                <a:schemeClr val="tx1"/>
              </a:solidFill>
              <a:effectLst/>
              <a:latin typeface="+mn-lt"/>
              <a:ea typeface="+mn-ea"/>
              <a:cs typeface="+mn-cs"/>
            </a:endParaRPr>
          </a:p>
          <a:p>
            <a:r>
              <a:rPr lang="zh-CN" altLang="en-US" sz="1200" b="0" kern="1200" dirty="0">
                <a:solidFill>
                  <a:schemeClr val="tx1"/>
                </a:solidFill>
                <a:effectLst/>
                <a:latin typeface="+mn-lt"/>
                <a:ea typeface="+mn-ea"/>
                <a:cs typeface="+mn-cs"/>
              </a:rPr>
              <a:t>下面这张图展示了整个步骤。</a:t>
            </a:r>
            <a:r>
              <a:rPr lang="en-US" altLang="zh-CN" sz="1200" b="0" kern="1200" dirty="0">
                <a:solidFill>
                  <a:schemeClr val="tx1"/>
                </a:solidFill>
                <a:effectLst/>
                <a:latin typeface="+mn-lt"/>
                <a:ea typeface="+mn-ea"/>
                <a:cs typeface="+mn-cs"/>
              </a:rPr>
              <a:t>1</a:t>
            </a:r>
            <a:endParaRPr lang="zh-CN" altLang="en-US" sz="1200" b="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184A5420-83F7-26A9-FF73-E49C25A33343}"/>
              </a:ext>
            </a:extLst>
          </p:cNvPr>
          <p:cNvSpPr>
            <a:spLocks noGrp="1"/>
          </p:cNvSpPr>
          <p:nvPr>
            <p:ph type="sldNum" sz="quarter" idx="5"/>
          </p:nvPr>
        </p:nvSpPr>
        <p:spPr/>
        <p:txBody>
          <a:bodyPr/>
          <a:lstStyle/>
          <a:p>
            <a:fld id="{9606EA8A-B2EC-2F47-8FCF-79A90F918BBB}" type="slidenum">
              <a:rPr kumimoji="1" lang="zh-CN" altLang="en-US" smtClean="0"/>
              <a:t>19</a:t>
            </a:fld>
            <a:endParaRPr kumimoji="1" lang="zh-CN" altLang="en-US"/>
          </a:p>
        </p:txBody>
      </p:sp>
    </p:spTree>
    <p:extLst>
      <p:ext uri="{BB962C8B-B14F-4D97-AF65-F5344CB8AC3E}">
        <p14:creationId xmlns:p14="http://schemas.microsoft.com/office/powerpoint/2010/main" val="219544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presents a top-down analysis of domain name</a:t>
            </a:r>
            <a:r>
              <a:rPr lang="zh-CN" altLang="en-US" dirty="0"/>
              <a:t> </a:t>
            </a:r>
            <a:r>
              <a:rPr lang="en-US" dirty="0"/>
              <a:t>registration from the perspective of domain registries. We reveal a range of complex factors that influence the operations of domain name objects.</a:t>
            </a:r>
          </a:p>
          <a:p>
            <a:endParaRPr lang="en-US" dirty="0"/>
          </a:p>
          <a:p>
            <a:r>
              <a:rPr lang="en-US" dirty="0"/>
              <a:t>Through empirical analysis, we identify three flawed operational practices spanning the domain lifecycle — including creation, management, and deletion. These flaws are present in six major registry backends and expose over 1.6 million domain names to risks of takeover and hijacking.</a:t>
            </a:r>
          </a:p>
        </p:txBody>
      </p:sp>
      <p:sp>
        <p:nvSpPr>
          <p:cNvPr id="4" name="Slide Number Placeholder 3"/>
          <p:cNvSpPr>
            <a:spLocks noGrp="1"/>
          </p:cNvSpPr>
          <p:nvPr>
            <p:ph type="sldNum" sz="quarter" idx="5"/>
          </p:nvPr>
        </p:nvSpPr>
        <p:spPr/>
        <p:txBody>
          <a:bodyPr/>
          <a:lstStyle/>
          <a:p>
            <a:fld id="{9606EA8A-B2EC-2F47-8FCF-79A90F918BBB}" type="slidenum">
              <a:rPr kumimoji="1" lang="zh-CN" altLang="en-US" smtClean="0"/>
              <a:t>2</a:t>
            </a:fld>
            <a:endParaRPr kumimoji="1" lang="zh-CN" altLang="en-US"/>
          </a:p>
        </p:txBody>
      </p:sp>
    </p:spTree>
    <p:extLst>
      <p:ext uri="{BB962C8B-B14F-4D97-AF65-F5344CB8AC3E}">
        <p14:creationId xmlns:p14="http://schemas.microsoft.com/office/powerpoint/2010/main" val="1435085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EF127-B3F0-D6BF-6D5D-1B8391B92A7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8642F83-70A5-836B-61BA-D9292BF85F0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DA55D19-FC3F-484E-ECEF-8FAC0DEC3931}"/>
              </a:ext>
            </a:extLst>
          </p:cNvPr>
          <p:cNvSpPr>
            <a:spLocks noGrp="1"/>
          </p:cNvSpPr>
          <p:nvPr>
            <p:ph type="body" idx="1"/>
          </p:nvPr>
        </p:nvSpPr>
        <p:spPr/>
        <p:txBody>
          <a:bodyPr/>
          <a:lstStyle/>
          <a:p>
            <a:r>
              <a:rPr lang="en-US" altLang="zh-CN" dirty="0"/>
              <a:t>In the domain creation phase, we find an interesting issue. </a:t>
            </a:r>
          </a:p>
          <a:p>
            <a:endParaRPr lang="en-US" altLang="zh-CN" dirty="0"/>
          </a:p>
          <a:p>
            <a:r>
              <a:rPr lang="en-US" altLang="zh-CN" dirty="0"/>
              <a:t>@When someone registers an internationalized domain name, </a:t>
            </a:r>
          </a:p>
          <a:p>
            <a:r>
              <a:rPr lang="en-US" altLang="zh-CN" dirty="0"/>
              <a:t>@some registries or registrars automatically add the corresponding IDN variant to the zone file,</a:t>
            </a:r>
          </a:p>
          <a:p>
            <a:r>
              <a:rPr lang="en-US" altLang="zh-CN" dirty="0"/>
              <a:t>@and configure both domains with identical name servers, without informing the registrant.</a:t>
            </a:r>
          </a:p>
          <a:p>
            <a:endParaRPr lang="en-US" altLang="zh-CN" dirty="0"/>
          </a:p>
          <a:p>
            <a:r>
              <a:rPr lang="en-US" altLang="zh-CN" dirty="0"/>
              <a:t>We </a:t>
            </a:r>
            <a:r>
              <a:rPr lang="en-US" altLang="zh-CN" i="0" dirty="0"/>
              <a:t>call the registered domain’s variant a </a:t>
            </a:r>
            <a:r>
              <a:rPr lang="en-US" altLang="zh-CN" i="0" dirty="0" err="1"/>
              <a:t>TwinDomain</a:t>
            </a:r>
            <a:r>
              <a:rPr lang="en-US" altLang="zh-CN" i="0" dirty="0"/>
              <a:t>. Here's an example.</a:t>
            </a:r>
          </a:p>
          <a:p>
            <a:r>
              <a:rPr lang="en-US" altLang="zh-CN" i="0" dirty="0"/>
              <a:t>The </a:t>
            </a:r>
            <a:r>
              <a:rPr lang="en-US" altLang="zh-CN" i="0" dirty="0" err="1"/>
              <a:t>PrimaryDomain</a:t>
            </a:r>
            <a:r>
              <a:rPr lang="en-US" altLang="zh-CN" i="0" dirty="0"/>
              <a:t> and its </a:t>
            </a:r>
            <a:r>
              <a:rPr lang="en-US" altLang="zh-CN" i="0" dirty="0" err="1"/>
              <a:t>TwinDomain</a:t>
            </a:r>
            <a:r>
              <a:rPr lang="en-US" altLang="zh-CN" i="0" dirty="0"/>
              <a:t> represent the </a:t>
            </a:r>
            <a:r>
              <a:rPr lang="en-US" altLang="zh-CN" dirty="0"/>
              <a:t>same name or entity, but use different character sets—like Simplified and Traditional Chinese.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Unlike homograph domains, these IDN variants typically belong to the same owner.</a:t>
            </a:r>
          </a:p>
          <a:p>
            <a:endParaRPr lang="en-US" altLang="zh-CN" dirty="0"/>
          </a:p>
          <a:p>
            <a:endParaRPr lang="en-US" altLang="zh-CN" dirty="0"/>
          </a:p>
          <a:p>
            <a:endParaRPr lang="en-US" altLang="zh-CN" dirty="0"/>
          </a:p>
          <a:p>
            <a:r>
              <a:rPr lang="en-US" altLang="zh-CN" dirty="0"/>
              <a:t>------------------</a:t>
            </a:r>
          </a:p>
          <a:p>
            <a:r>
              <a:rPr lang="zh-CN" altLang="en-US" dirty="0"/>
              <a:t>在域名注册阶段，我们发现</a:t>
            </a:r>
            <a:r>
              <a:rPr lang="zh-CN" altLang="en-US" sz="1200" b="0" kern="1200" dirty="0">
                <a:solidFill>
                  <a:schemeClr val="tx1"/>
                </a:solidFill>
                <a:effectLst/>
                <a:latin typeface="+mn-lt"/>
                <a:ea typeface="+mn-ea"/>
                <a:cs typeface="+mn-cs"/>
              </a:rPr>
              <a:t>当注册者注册国际化域名时，一些注册局</a:t>
            </a:r>
            <a:r>
              <a:rPr lang="en-US" altLang="zh-CN" sz="1200" b="0" kern="1200" dirty="0">
                <a:solidFill>
                  <a:schemeClr val="tx1"/>
                </a:solidFill>
                <a:effectLst/>
                <a:latin typeface="+mn-lt"/>
                <a:ea typeface="+mn-ea"/>
                <a:cs typeface="+mn-cs"/>
              </a:rPr>
              <a:t>/</a:t>
            </a:r>
            <a:r>
              <a:rPr lang="zh-CN" altLang="en-US" sz="1200" b="0" kern="1200" dirty="0">
                <a:solidFill>
                  <a:schemeClr val="tx1"/>
                </a:solidFill>
                <a:effectLst/>
                <a:latin typeface="+mn-lt"/>
                <a:ea typeface="+mn-ea"/>
                <a:cs typeface="+mn-cs"/>
              </a:rPr>
              <a:t>注册商会自动添加相应的变体域名，我们称为之双子域名，而不通知注册者。</a:t>
            </a:r>
            <a:endParaRPr lang="en-US" altLang="zh-CN" sz="1200" b="0" kern="1200" dirty="0">
              <a:solidFill>
                <a:schemeClr val="tx1"/>
              </a:solidFill>
              <a:effectLst/>
              <a:latin typeface="+mn-lt"/>
              <a:ea typeface="+mn-ea"/>
              <a:cs typeface="+mn-cs"/>
            </a:endParaRPr>
          </a:p>
          <a:p>
            <a:r>
              <a:rPr lang="zh-CN" altLang="en-US" sz="1200" b="0" kern="1200" dirty="0">
                <a:solidFill>
                  <a:schemeClr val="tx1"/>
                </a:solidFill>
                <a:effectLst/>
                <a:latin typeface="+mn-lt"/>
                <a:ea typeface="+mn-ea"/>
                <a:cs typeface="+mn-cs"/>
              </a:rPr>
              <a:t>被添加的域名与注册域名相同的含义，但是由不同字符组成，比如中文中的简体和繁体</a:t>
            </a:r>
            <a:endParaRPr lang="en-US" altLang="zh-CN" sz="1200" b="0" kern="1200" dirty="0">
              <a:solidFill>
                <a:schemeClr val="tx1"/>
              </a:solidFill>
              <a:effectLst/>
              <a:latin typeface="+mn-lt"/>
              <a:ea typeface="+mn-ea"/>
              <a:cs typeface="+mn-cs"/>
            </a:endParaRPr>
          </a:p>
          <a:p>
            <a:r>
              <a:rPr lang="zh-CN" altLang="en-US" sz="1200" b="0" kern="1200" dirty="0">
                <a:solidFill>
                  <a:schemeClr val="tx1"/>
                </a:solidFill>
                <a:effectLst/>
                <a:latin typeface="+mn-lt"/>
                <a:ea typeface="+mn-ea"/>
                <a:cs typeface="+mn-cs"/>
              </a:rPr>
              <a:t>下面这张图展示了整个步骤。</a:t>
            </a:r>
            <a:r>
              <a:rPr lang="en-US" altLang="zh-CN" sz="1200" b="0" kern="1200" dirty="0">
                <a:solidFill>
                  <a:schemeClr val="tx1"/>
                </a:solidFill>
                <a:effectLst/>
                <a:latin typeface="+mn-lt"/>
                <a:ea typeface="+mn-ea"/>
                <a:cs typeface="+mn-cs"/>
              </a:rPr>
              <a:t>1</a:t>
            </a:r>
            <a:endParaRPr lang="zh-CN" altLang="en-US" sz="1200" b="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4AA148C8-E58A-4F8B-B1EA-9A6804878BBD}"/>
              </a:ext>
            </a:extLst>
          </p:cNvPr>
          <p:cNvSpPr>
            <a:spLocks noGrp="1"/>
          </p:cNvSpPr>
          <p:nvPr>
            <p:ph type="sldNum" sz="quarter" idx="5"/>
          </p:nvPr>
        </p:nvSpPr>
        <p:spPr/>
        <p:txBody>
          <a:bodyPr/>
          <a:lstStyle/>
          <a:p>
            <a:fld id="{9606EA8A-B2EC-2F47-8FCF-79A90F918BBB}" type="slidenum">
              <a:rPr kumimoji="1" lang="zh-CN" altLang="en-US" smtClean="0"/>
              <a:t>20</a:t>
            </a:fld>
            <a:endParaRPr kumimoji="1" lang="zh-CN" altLang="en-US"/>
          </a:p>
        </p:txBody>
      </p:sp>
    </p:spTree>
    <p:extLst>
      <p:ext uri="{BB962C8B-B14F-4D97-AF65-F5344CB8AC3E}">
        <p14:creationId xmlns:p14="http://schemas.microsoft.com/office/powerpoint/2010/main" val="348290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concern is that, we found attackers can exploit </a:t>
            </a:r>
            <a:r>
              <a:rPr lang="en-US" altLang="zh-CN" dirty="0" err="1"/>
              <a:t>TwinDomains</a:t>
            </a:r>
            <a:r>
              <a:rPr lang="en-US" altLang="zh-CN" dirty="0"/>
              <a:t> for malicious purposes—at zero cost.</a:t>
            </a:r>
          </a:p>
          <a:p>
            <a:endParaRPr lang="en-US" altLang="zh-CN" dirty="0"/>
          </a:p>
          <a:p>
            <a:r>
              <a:rPr lang="en-US" altLang="zh-CN" dirty="0"/>
              <a:t>Here’s how it works:</a:t>
            </a:r>
          </a:p>
          <a:p>
            <a:br>
              <a:rPr lang="en-US" altLang="zh-CN" dirty="0"/>
            </a:br>
            <a:r>
              <a:rPr lang="en-US" altLang="zh-CN" dirty="0"/>
              <a:t>@If a registrant hosts their </a:t>
            </a:r>
            <a:r>
              <a:rPr lang="en-US" altLang="zh-CN" i="1" dirty="0" err="1"/>
              <a:t>PrimaryDomain</a:t>
            </a:r>
            <a:r>
              <a:rPr lang="en-US" altLang="zh-CN" dirty="0"/>
              <a:t> with a provider that allows users to deploy any domain without ownership verification,</a:t>
            </a:r>
          </a:p>
          <a:p>
            <a:r>
              <a:rPr lang="en-US" altLang="zh-CN" dirty="0"/>
              <a:t>and the registry or registrar automatically syncs the same name server settings to the </a:t>
            </a:r>
            <a:r>
              <a:rPr lang="en-US" altLang="zh-CN" i="1" dirty="0" err="1"/>
              <a:t>TwinDomain</a:t>
            </a:r>
            <a:r>
              <a:rPr lang="en-US" altLang="zh-CN" dirty="0"/>
              <a:t>,</a:t>
            </a:r>
            <a:br>
              <a:rPr lang="en-US" altLang="zh-CN" dirty="0"/>
            </a:br>
            <a:r>
              <a:rPr lang="en-US" altLang="zh-CN" dirty="0"/>
              <a:t>then the </a:t>
            </a:r>
            <a:r>
              <a:rPr lang="en-US" altLang="zh-CN" i="1" dirty="0" err="1"/>
              <a:t>TwinDomain</a:t>
            </a:r>
            <a:r>
              <a:rPr lang="en-US" altLang="zh-CN" dirty="0"/>
              <a:t> is also delegated to that provider.</a:t>
            </a:r>
          </a:p>
          <a:p>
            <a:endParaRPr lang="en-US" altLang="zh-CN" dirty="0"/>
          </a:p>
          <a:p>
            <a:r>
              <a:rPr lang="en-US" altLang="zh-CN" dirty="0"/>
              <a:t>@At this point, an attacker can simply claim the </a:t>
            </a:r>
            <a:r>
              <a:rPr lang="en-US" altLang="zh-CN" i="1" dirty="0" err="1"/>
              <a:t>TwinDomain</a:t>
            </a:r>
            <a:r>
              <a:rPr lang="en-US" altLang="zh-CN" dirty="0"/>
              <a:t> on the same hosting platform and point it to a malicious IP—effectively abusing the domain without ever registering it.</a:t>
            </a:r>
          </a:p>
          <a:p>
            <a:endParaRPr lang="en-US" altLang="zh-CN" dirty="0"/>
          </a:p>
          <a:p>
            <a:endParaRPr lang="en-US" altLang="zh-CN" dirty="0"/>
          </a:p>
          <a:p>
            <a:endParaRPr lang="en-US" altLang="zh-CN" dirty="0"/>
          </a:p>
          <a:p>
            <a:r>
              <a:rPr lang="en-US" altLang="zh-CN" dirty="0"/>
              <a:t>------------------------</a:t>
            </a:r>
          </a:p>
          <a:p>
            <a:r>
              <a:rPr lang="zh-CN" altLang="en-US" dirty="0"/>
              <a:t>进一步地，我们发现攻击者可以利用这些双子域名零成本实现滥用活动。</a:t>
            </a:r>
            <a:endParaRPr lang="en-US" altLang="zh-CN" dirty="0"/>
          </a:p>
          <a:p>
            <a:r>
              <a:rPr lang="zh-CN" altLang="en-US" dirty="0"/>
              <a:t>下面展示了我们的威胁模型。</a:t>
            </a:r>
            <a:endParaRPr lang="en-US" altLang="zh-CN" dirty="0"/>
          </a:p>
          <a:p>
            <a:r>
              <a:rPr lang="zh-CN" altLang="en-US" dirty="0"/>
              <a:t>如果注册者目前使用了</a:t>
            </a:r>
            <a:r>
              <a:rPr lang="en-US" altLang="zh-CN" dirty="0"/>
              <a:t>DNS</a:t>
            </a:r>
            <a:r>
              <a:rPr lang="zh-CN" altLang="en-US" dirty="0"/>
              <a:t>托管服务商，且该服务商允许用户非授权的托管任意域名，则攻击者可以滥用双子域名。</a:t>
            </a:r>
          </a:p>
        </p:txBody>
      </p:sp>
      <p:sp>
        <p:nvSpPr>
          <p:cNvPr id="4" name="灯片编号占位符 3"/>
          <p:cNvSpPr>
            <a:spLocks noGrp="1"/>
          </p:cNvSpPr>
          <p:nvPr>
            <p:ph type="sldNum" sz="quarter" idx="5"/>
          </p:nvPr>
        </p:nvSpPr>
        <p:spPr/>
        <p:txBody>
          <a:bodyPr/>
          <a:lstStyle/>
          <a:p>
            <a:fld id="{9606EA8A-B2EC-2F47-8FCF-79A90F918BBB}" type="slidenum">
              <a:rPr kumimoji="1" lang="zh-CN" altLang="en-US" smtClean="0"/>
              <a:t>21</a:t>
            </a:fld>
            <a:endParaRPr kumimoji="1" lang="zh-CN" altLang="en-US"/>
          </a:p>
        </p:txBody>
      </p:sp>
    </p:spTree>
    <p:extLst>
      <p:ext uri="{BB962C8B-B14F-4D97-AF65-F5344CB8AC3E}">
        <p14:creationId xmlns:p14="http://schemas.microsoft.com/office/powerpoint/2010/main" val="2138568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81701-5466-FC5B-90E8-55D2C4C6BD1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05EA13C-0BAD-7E01-FEAA-76A0F480B2D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C251489-04D8-DF76-0F78-CEDE23A6E80D}"/>
              </a:ext>
            </a:extLst>
          </p:cNvPr>
          <p:cNvSpPr>
            <a:spLocks noGrp="1"/>
          </p:cNvSpPr>
          <p:nvPr>
            <p:ph type="body" idx="1"/>
          </p:nvPr>
        </p:nvSpPr>
        <p:spPr/>
        <p:txBody>
          <a:bodyPr/>
          <a:lstStyle/>
          <a:p>
            <a:r>
              <a:rPr lang="en-US" altLang="zh-CN" dirty="0"/>
              <a:t>The concern is that, we found attackers can exploit </a:t>
            </a:r>
            <a:r>
              <a:rPr lang="en-US" altLang="zh-CN" dirty="0" err="1"/>
              <a:t>TwinDomains</a:t>
            </a:r>
            <a:r>
              <a:rPr lang="en-US" altLang="zh-CN" dirty="0"/>
              <a:t> for malicious purposes—at zero cost.</a:t>
            </a:r>
          </a:p>
          <a:p>
            <a:endParaRPr lang="en-US" altLang="zh-CN" dirty="0"/>
          </a:p>
          <a:p>
            <a:r>
              <a:rPr lang="en-US" altLang="zh-CN" dirty="0"/>
              <a:t>Here’s how it works:</a:t>
            </a:r>
          </a:p>
          <a:p>
            <a:br>
              <a:rPr lang="en-US" altLang="zh-CN" dirty="0"/>
            </a:br>
            <a:r>
              <a:rPr lang="en-US" altLang="zh-CN" dirty="0"/>
              <a:t>@If a registrant hosts their </a:t>
            </a:r>
            <a:r>
              <a:rPr lang="en-US" altLang="zh-CN" i="1" dirty="0" err="1"/>
              <a:t>PrimaryDomain</a:t>
            </a:r>
            <a:r>
              <a:rPr lang="en-US" altLang="zh-CN" dirty="0"/>
              <a:t> with a provider that allows users to deploy any domain without ownership verification,</a:t>
            </a:r>
          </a:p>
          <a:p>
            <a:r>
              <a:rPr lang="en-US" altLang="zh-CN" dirty="0"/>
              <a:t>and the registry or registrar automatically syncs the same name server settings to the </a:t>
            </a:r>
            <a:r>
              <a:rPr lang="en-US" altLang="zh-CN" i="1" dirty="0" err="1"/>
              <a:t>TwinDomain</a:t>
            </a:r>
            <a:r>
              <a:rPr lang="en-US" altLang="zh-CN" dirty="0"/>
              <a:t>,</a:t>
            </a:r>
            <a:br>
              <a:rPr lang="en-US" altLang="zh-CN" dirty="0"/>
            </a:br>
            <a:r>
              <a:rPr lang="en-US" altLang="zh-CN" dirty="0"/>
              <a:t>then the </a:t>
            </a:r>
            <a:r>
              <a:rPr lang="en-US" altLang="zh-CN" i="1" dirty="0" err="1"/>
              <a:t>TwinDomain</a:t>
            </a:r>
            <a:r>
              <a:rPr lang="en-US" altLang="zh-CN" dirty="0"/>
              <a:t> is also delegated to that provider.</a:t>
            </a:r>
          </a:p>
          <a:p>
            <a:endParaRPr lang="en-US" altLang="zh-CN" dirty="0"/>
          </a:p>
          <a:p>
            <a:r>
              <a:rPr lang="en-US" altLang="zh-CN" dirty="0"/>
              <a:t>@At this point, an attacker can simply claim the </a:t>
            </a:r>
            <a:r>
              <a:rPr lang="en-US" altLang="zh-CN" i="1" dirty="0" err="1"/>
              <a:t>TwinDomain</a:t>
            </a:r>
            <a:r>
              <a:rPr lang="en-US" altLang="zh-CN" dirty="0"/>
              <a:t> on the same hosting platform and point it to a malicious IP—effectively abusing the domain without ever registering it.</a:t>
            </a:r>
          </a:p>
          <a:p>
            <a:endParaRPr lang="en-US" altLang="zh-CN" dirty="0"/>
          </a:p>
          <a:p>
            <a:endParaRPr lang="en-US" altLang="zh-CN" dirty="0"/>
          </a:p>
          <a:p>
            <a:endParaRPr lang="en-US" altLang="zh-CN" dirty="0"/>
          </a:p>
          <a:p>
            <a:r>
              <a:rPr lang="en-US" altLang="zh-CN" dirty="0"/>
              <a:t>------------------------</a:t>
            </a:r>
          </a:p>
          <a:p>
            <a:r>
              <a:rPr lang="zh-CN" altLang="en-US" dirty="0"/>
              <a:t>进一步地，我们发现攻击者可以利用这些双子域名零成本实现滥用活动。</a:t>
            </a:r>
            <a:endParaRPr lang="en-US" altLang="zh-CN" dirty="0"/>
          </a:p>
          <a:p>
            <a:r>
              <a:rPr lang="zh-CN" altLang="en-US" dirty="0"/>
              <a:t>下面展示了我们的威胁模型。</a:t>
            </a:r>
            <a:endParaRPr lang="en-US" altLang="zh-CN" dirty="0"/>
          </a:p>
          <a:p>
            <a:r>
              <a:rPr lang="zh-CN" altLang="en-US" dirty="0"/>
              <a:t>如果注册者目前使用了</a:t>
            </a:r>
            <a:r>
              <a:rPr lang="en-US" altLang="zh-CN" dirty="0"/>
              <a:t>DNS</a:t>
            </a:r>
            <a:r>
              <a:rPr lang="zh-CN" altLang="en-US" dirty="0"/>
              <a:t>托管服务商，且该服务商允许用户非授权的托管任意域名，则攻击者可以滥用双子域名。</a:t>
            </a:r>
          </a:p>
        </p:txBody>
      </p:sp>
      <p:sp>
        <p:nvSpPr>
          <p:cNvPr id="4" name="灯片编号占位符 3">
            <a:extLst>
              <a:ext uri="{FF2B5EF4-FFF2-40B4-BE49-F238E27FC236}">
                <a16:creationId xmlns:a16="http://schemas.microsoft.com/office/drawing/2014/main" id="{130B776F-12E1-091F-60A3-A9B938C01516}"/>
              </a:ext>
            </a:extLst>
          </p:cNvPr>
          <p:cNvSpPr>
            <a:spLocks noGrp="1"/>
          </p:cNvSpPr>
          <p:nvPr>
            <p:ph type="sldNum" sz="quarter" idx="5"/>
          </p:nvPr>
        </p:nvSpPr>
        <p:spPr/>
        <p:txBody>
          <a:bodyPr/>
          <a:lstStyle/>
          <a:p>
            <a:fld id="{9606EA8A-B2EC-2F47-8FCF-79A90F918BBB}" type="slidenum">
              <a:rPr kumimoji="1" lang="zh-CN" altLang="en-US" smtClean="0"/>
              <a:t>22</a:t>
            </a:fld>
            <a:endParaRPr kumimoji="1" lang="zh-CN" altLang="en-US"/>
          </a:p>
        </p:txBody>
      </p:sp>
    </p:spTree>
    <p:extLst>
      <p:ext uri="{BB962C8B-B14F-4D97-AF65-F5344CB8AC3E}">
        <p14:creationId xmlns:p14="http://schemas.microsoft.com/office/powerpoint/2010/main" val="2201710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found over 8,000 pairs of </a:t>
            </a:r>
            <a:r>
              <a:rPr lang="en-US" altLang="zh-CN" dirty="0" err="1"/>
              <a:t>TwinDomains</a:t>
            </a:r>
            <a:r>
              <a:rPr lang="en-US" altLang="zh-CN" dirty="0"/>
              <a:t>—and more than 6,000 of them were at risk of being taken over.</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Even more concerning, we discovered some </a:t>
            </a:r>
            <a:r>
              <a:rPr lang="en-US" altLang="zh-CN" dirty="0" err="1"/>
              <a:t>TwinDomains</a:t>
            </a:r>
            <a:r>
              <a:rPr lang="en-US" altLang="zh-CN" dirty="0"/>
              <a:t> were already being actively abused.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As the example here, one of them was used for a range of malicious activities—all within just a single month.</a:t>
            </a:r>
          </a:p>
          <a:p>
            <a:endParaRPr lang="en-US" altLang="zh-CN" dirty="0"/>
          </a:p>
          <a:p>
            <a:endParaRPr lang="en-US" altLang="zh-CN" dirty="0"/>
          </a:p>
          <a:p>
            <a:endParaRPr lang="en-US" altLang="zh-CN" dirty="0"/>
          </a:p>
          <a:p>
            <a:endParaRPr lang="en-US" altLang="zh-CN" dirty="0"/>
          </a:p>
          <a:p>
            <a:r>
              <a:rPr lang="en-US" altLang="zh-CN" dirty="0"/>
              <a:t>-------</a:t>
            </a:r>
          </a:p>
          <a:p>
            <a:r>
              <a:rPr lang="zh-CN" altLang="en-US" dirty="0"/>
              <a:t>通过大规模的评估，我们发现了</a:t>
            </a:r>
            <a:r>
              <a:rPr lang="en-US" altLang="zh-CN" dirty="0"/>
              <a:t>8866</a:t>
            </a:r>
            <a:r>
              <a:rPr lang="zh-CN" altLang="en-US" dirty="0"/>
              <a:t>组双子域名，其中</a:t>
            </a:r>
            <a:r>
              <a:rPr lang="en-US" altLang="zh-CN" dirty="0"/>
              <a:t>6017</a:t>
            </a:r>
            <a:r>
              <a:rPr lang="zh-CN" altLang="en-US" dirty="0"/>
              <a:t>个域名存在被劫持风险。</a:t>
            </a:r>
            <a:endParaRPr lang="en-US" altLang="zh-CN" dirty="0"/>
          </a:p>
          <a:p>
            <a:r>
              <a:rPr lang="zh-CN" altLang="en-US" dirty="0"/>
              <a:t>同时，我们还发现，双子域名已经被攻击者积极的滥用。</a:t>
            </a:r>
            <a:endParaRPr lang="en-US" altLang="zh-CN" dirty="0"/>
          </a:p>
          <a:p>
            <a:r>
              <a:rPr lang="zh-CN" altLang="en-US" dirty="0"/>
              <a:t>如左边图所示，在间隔一个月之后，我们发现一个双子域名被滥用于不同的恶意活动。</a:t>
            </a:r>
          </a:p>
        </p:txBody>
      </p:sp>
      <p:sp>
        <p:nvSpPr>
          <p:cNvPr id="4" name="灯片编号占位符 3"/>
          <p:cNvSpPr>
            <a:spLocks noGrp="1"/>
          </p:cNvSpPr>
          <p:nvPr>
            <p:ph type="sldNum" sz="quarter" idx="5"/>
          </p:nvPr>
        </p:nvSpPr>
        <p:spPr/>
        <p:txBody>
          <a:bodyPr/>
          <a:lstStyle/>
          <a:p>
            <a:fld id="{9606EA8A-B2EC-2F47-8FCF-79A90F918BBB}" type="slidenum">
              <a:rPr kumimoji="1" lang="zh-CN" altLang="en-US" smtClean="0"/>
              <a:t>23</a:t>
            </a:fld>
            <a:endParaRPr kumimoji="1" lang="zh-CN" altLang="en-US"/>
          </a:p>
        </p:txBody>
      </p:sp>
    </p:spTree>
    <p:extLst>
      <p:ext uri="{BB962C8B-B14F-4D97-AF65-F5344CB8AC3E}">
        <p14:creationId xmlns:p14="http://schemas.microsoft.com/office/powerpoint/2010/main" val="3761988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During the domain creation phase, we noticed something unusual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@some registries add every host object submitted by registrars directly into the zone file, without doing proper checks or cleanup.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@Through data-driven analysis, </a:t>
            </a:r>
            <a:r>
              <a:rPr lang="en-US" altLang="zh-CN" dirty="0"/>
              <a:t>we summarize two common modes registries handle host objects: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One mode is to add them to the zone file as soon as they're registered.</a:t>
            </a:r>
            <a:endParaRPr kumimoji="1" lang="en-US" altLang="zh-CN" dirty="0"/>
          </a:p>
          <a:p>
            <a:endParaRPr kumimoji="1" lang="en-US" altLang="zh-CN" dirty="0"/>
          </a:p>
          <a:p>
            <a:endParaRPr kumimoji="1" lang="en-US" altLang="zh-CN" dirty="0"/>
          </a:p>
          <a:p>
            <a:r>
              <a:rPr kumimoji="1" lang="en-US" altLang="zh-CN" dirty="0"/>
              <a:t>---------------------</a:t>
            </a:r>
          </a:p>
          <a:p>
            <a:r>
              <a:rPr kumimoji="1" lang="zh-CN" altLang="en-US" dirty="0"/>
              <a:t>在域名管理阶段，</a:t>
            </a:r>
            <a:endParaRPr kumimoji="1" lang="en-US" altLang="zh-CN" dirty="0"/>
          </a:p>
          <a:p>
            <a:r>
              <a:rPr kumimoji="1" lang="zh-CN" altLang="en-US" dirty="0"/>
              <a:t>我们发现</a:t>
            </a:r>
            <a:r>
              <a:rPr lang="zh-CN" altLang="en-US" sz="1200" b="0" kern="1200" dirty="0">
                <a:solidFill>
                  <a:schemeClr val="tx1"/>
                </a:solidFill>
                <a:effectLst/>
                <a:latin typeface="+mn-lt"/>
                <a:ea typeface="+mn-ea"/>
                <a:cs typeface="+mn-cs"/>
              </a:rPr>
              <a:t>有些注册局经常将所有注册器配置的主机对象添加到区域文件中，而不进行适当的检查或清除。</a:t>
            </a:r>
            <a:endParaRPr lang="en-US" altLang="zh-CN" sz="1200" b="0" kern="1200" dirty="0">
              <a:solidFill>
                <a:schemeClr val="tx1"/>
              </a:solidFill>
              <a:effectLst/>
              <a:latin typeface="+mn-lt"/>
              <a:ea typeface="+mn-ea"/>
              <a:cs typeface="+mn-cs"/>
            </a:endParaRPr>
          </a:p>
          <a:p>
            <a:endParaRPr kumimoji="1" lang="en-US" altLang="zh-CN" sz="1200" b="0" kern="1200" dirty="0">
              <a:solidFill>
                <a:schemeClr val="tx1"/>
              </a:solidFill>
              <a:effectLst/>
              <a:latin typeface="+mn-lt"/>
              <a:ea typeface="+mn-ea"/>
              <a:cs typeface="+mn-cs"/>
            </a:endParaRPr>
          </a:p>
          <a:p>
            <a:r>
              <a:rPr kumimoji="1" lang="zh-CN" altLang="en-US" sz="1200" b="0" kern="1200" dirty="0">
                <a:solidFill>
                  <a:schemeClr val="tx1"/>
                </a:solidFill>
                <a:effectLst/>
                <a:latin typeface="+mn-lt"/>
                <a:ea typeface="+mn-ea"/>
                <a:cs typeface="+mn-cs"/>
              </a:rPr>
              <a:t>通过分析，我们总结了两种对胶水记录的管理模式。</a:t>
            </a:r>
            <a:endParaRPr kumimoji="1" lang="en-US" altLang="zh-CN" sz="1200" b="0" kern="1200" dirty="0">
              <a:solidFill>
                <a:schemeClr val="tx1"/>
              </a:solidFill>
              <a:effectLst/>
              <a:latin typeface="+mn-lt"/>
              <a:ea typeface="+mn-ea"/>
              <a:cs typeface="+mn-cs"/>
            </a:endParaRPr>
          </a:p>
          <a:p>
            <a:r>
              <a:rPr kumimoji="1" lang="zh-CN" altLang="en-US" sz="1200" b="0" kern="1200" dirty="0">
                <a:solidFill>
                  <a:schemeClr val="tx1"/>
                </a:solidFill>
                <a:effectLst/>
                <a:latin typeface="+mn-lt"/>
                <a:ea typeface="+mn-ea"/>
                <a:cs typeface="+mn-cs"/>
              </a:rPr>
              <a:t>模式</a:t>
            </a:r>
            <a:r>
              <a:rPr kumimoji="1" lang="en-US" altLang="zh-CN" sz="1200" b="0" kern="1200" dirty="0">
                <a:solidFill>
                  <a:schemeClr val="tx1"/>
                </a:solidFill>
                <a:effectLst/>
                <a:latin typeface="+mn-lt"/>
                <a:ea typeface="+mn-ea"/>
                <a:cs typeface="+mn-cs"/>
              </a:rPr>
              <a:t>1</a:t>
            </a:r>
            <a:r>
              <a:rPr kumimoji="1" lang="zh-CN" altLang="en-US" sz="1200" b="0" kern="1200" dirty="0">
                <a:solidFill>
                  <a:schemeClr val="tx1"/>
                </a:solidFill>
                <a:effectLst/>
                <a:latin typeface="+mn-lt"/>
                <a:ea typeface="+mn-ea"/>
                <a:cs typeface="+mn-cs"/>
              </a:rPr>
              <a:t>，只要注册就写到区域文件中</a:t>
            </a:r>
            <a:endParaRPr kumimoji="1" lang="zh-CN" altLang="en-US" dirty="0"/>
          </a:p>
        </p:txBody>
      </p:sp>
      <p:sp>
        <p:nvSpPr>
          <p:cNvPr id="4" name="灯片编号占位符 3"/>
          <p:cNvSpPr>
            <a:spLocks noGrp="1"/>
          </p:cNvSpPr>
          <p:nvPr>
            <p:ph type="sldNum" sz="quarter" idx="5"/>
          </p:nvPr>
        </p:nvSpPr>
        <p:spPr/>
        <p:txBody>
          <a:bodyPr/>
          <a:lstStyle/>
          <a:p>
            <a:fld id="{9606EA8A-B2EC-2F47-8FCF-79A90F918BBB}" type="slidenum">
              <a:rPr kumimoji="1" lang="zh-CN" altLang="en-US" smtClean="0"/>
              <a:t>24</a:t>
            </a:fld>
            <a:endParaRPr kumimoji="1" lang="zh-CN" altLang="en-US"/>
          </a:p>
        </p:txBody>
      </p:sp>
    </p:spTree>
    <p:extLst>
      <p:ext uri="{BB962C8B-B14F-4D97-AF65-F5344CB8AC3E}">
        <p14:creationId xmlns:p14="http://schemas.microsoft.com/office/powerpoint/2010/main" val="1470572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F0B25-3B30-83D7-446F-29439EFDE87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3D6335F-B732-1E0D-B6D9-A260EF1371E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E60D4D0-83AA-AF5E-315C-EEECED999D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During the domain creation phase, we noticed something unusual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@some registries add every host object submitted by registrars directly into the zone file, without doing proper checks or cleanup.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@Through data-driven analysis, </a:t>
            </a:r>
            <a:r>
              <a:rPr lang="en-US" altLang="zh-CN" dirty="0"/>
              <a:t>we summarize two common modes registries handle host objects: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One mode is to add them to the zone file as soon as they're registered.</a:t>
            </a:r>
            <a:endParaRPr kumimoji="1" lang="en-US" altLang="zh-CN" dirty="0"/>
          </a:p>
          <a:p>
            <a:endParaRPr kumimoji="1" lang="en-US" altLang="zh-CN" dirty="0"/>
          </a:p>
          <a:p>
            <a:endParaRPr kumimoji="1" lang="en-US" altLang="zh-CN" dirty="0"/>
          </a:p>
          <a:p>
            <a:r>
              <a:rPr kumimoji="1" lang="en-US" altLang="zh-CN" dirty="0"/>
              <a:t>---------------------</a:t>
            </a:r>
          </a:p>
          <a:p>
            <a:r>
              <a:rPr kumimoji="1" lang="zh-CN" altLang="en-US" dirty="0"/>
              <a:t>在域名管理阶段，</a:t>
            </a:r>
            <a:endParaRPr kumimoji="1" lang="en-US" altLang="zh-CN" dirty="0"/>
          </a:p>
          <a:p>
            <a:r>
              <a:rPr kumimoji="1" lang="zh-CN" altLang="en-US" dirty="0"/>
              <a:t>我们发现</a:t>
            </a:r>
            <a:r>
              <a:rPr lang="zh-CN" altLang="en-US" sz="1200" b="0" kern="1200" dirty="0">
                <a:solidFill>
                  <a:schemeClr val="tx1"/>
                </a:solidFill>
                <a:effectLst/>
                <a:latin typeface="+mn-lt"/>
                <a:ea typeface="+mn-ea"/>
                <a:cs typeface="+mn-cs"/>
              </a:rPr>
              <a:t>有些注册局经常将所有注册器配置的主机对象添加到区域文件中，而不进行适当的检查或清除。</a:t>
            </a:r>
            <a:endParaRPr lang="en-US" altLang="zh-CN" sz="1200" b="0" kern="1200" dirty="0">
              <a:solidFill>
                <a:schemeClr val="tx1"/>
              </a:solidFill>
              <a:effectLst/>
              <a:latin typeface="+mn-lt"/>
              <a:ea typeface="+mn-ea"/>
              <a:cs typeface="+mn-cs"/>
            </a:endParaRPr>
          </a:p>
          <a:p>
            <a:endParaRPr kumimoji="1" lang="en-US" altLang="zh-CN" sz="1200" b="0" kern="1200" dirty="0">
              <a:solidFill>
                <a:schemeClr val="tx1"/>
              </a:solidFill>
              <a:effectLst/>
              <a:latin typeface="+mn-lt"/>
              <a:ea typeface="+mn-ea"/>
              <a:cs typeface="+mn-cs"/>
            </a:endParaRPr>
          </a:p>
          <a:p>
            <a:r>
              <a:rPr kumimoji="1" lang="zh-CN" altLang="en-US" sz="1200" b="0" kern="1200" dirty="0">
                <a:solidFill>
                  <a:schemeClr val="tx1"/>
                </a:solidFill>
                <a:effectLst/>
                <a:latin typeface="+mn-lt"/>
                <a:ea typeface="+mn-ea"/>
                <a:cs typeface="+mn-cs"/>
              </a:rPr>
              <a:t>通过分析，我们总结了两种对胶水记录的管理模式。</a:t>
            </a:r>
            <a:endParaRPr kumimoji="1" lang="en-US" altLang="zh-CN" sz="1200" b="0" kern="1200" dirty="0">
              <a:solidFill>
                <a:schemeClr val="tx1"/>
              </a:solidFill>
              <a:effectLst/>
              <a:latin typeface="+mn-lt"/>
              <a:ea typeface="+mn-ea"/>
              <a:cs typeface="+mn-cs"/>
            </a:endParaRPr>
          </a:p>
          <a:p>
            <a:r>
              <a:rPr kumimoji="1" lang="zh-CN" altLang="en-US" sz="1200" b="0" kern="1200" dirty="0">
                <a:solidFill>
                  <a:schemeClr val="tx1"/>
                </a:solidFill>
                <a:effectLst/>
                <a:latin typeface="+mn-lt"/>
                <a:ea typeface="+mn-ea"/>
                <a:cs typeface="+mn-cs"/>
              </a:rPr>
              <a:t>模式</a:t>
            </a:r>
            <a:r>
              <a:rPr kumimoji="1" lang="en-US" altLang="zh-CN" sz="1200" b="0" kern="1200" dirty="0">
                <a:solidFill>
                  <a:schemeClr val="tx1"/>
                </a:solidFill>
                <a:effectLst/>
                <a:latin typeface="+mn-lt"/>
                <a:ea typeface="+mn-ea"/>
                <a:cs typeface="+mn-cs"/>
              </a:rPr>
              <a:t>1</a:t>
            </a:r>
            <a:r>
              <a:rPr kumimoji="1" lang="zh-CN" altLang="en-US" sz="1200" b="0" kern="1200" dirty="0">
                <a:solidFill>
                  <a:schemeClr val="tx1"/>
                </a:solidFill>
                <a:effectLst/>
                <a:latin typeface="+mn-lt"/>
                <a:ea typeface="+mn-ea"/>
                <a:cs typeface="+mn-cs"/>
              </a:rPr>
              <a:t>，只要注册就写到区域文件中</a:t>
            </a:r>
            <a:endParaRPr kumimoji="1" lang="zh-CN" altLang="en-US" dirty="0"/>
          </a:p>
        </p:txBody>
      </p:sp>
      <p:sp>
        <p:nvSpPr>
          <p:cNvPr id="4" name="灯片编号占位符 3">
            <a:extLst>
              <a:ext uri="{FF2B5EF4-FFF2-40B4-BE49-F238E27FC236}">
                <a16:creationId xmlns:a16="http://schemas.microsoft.com/office/drawing/2014/main" id="{7C43CEC3-45EA-926E-9025-CE2546881316}"/>
              </a:ext>
            </a:extLst>
          </p:cNvPr>
          <p:cNvSpPr>
            <a:spLocks noGrp="1"/>
          </p:cNvSpPr>
          <p:nvPr>
            <p:ph type="sldNum" sz="quarter" idx="5"/>
          </p:nvPr>
        </p:nvSpPr>
        <p:spPr/>
        <p:txBody>
          <a:bodyPr/>
          <a:lstStyle/>
          <a:p>
            <a:fld id="{9606EA8A-B2EC-2F47-8FCF-79A90F918BBB}" type="slidenum">
              <a:rPr kumimoji="1" lang="zh-CN" altLang="en-US" smtClean="0"/>
              <a:t>25</a:t>
            </a:fld>
            <a:endParaRPr kumimoji="1" lang="zh-CN" altLang="en-US"/>
          </a:p>
        </p:txBody>
      </p:sp>
    </p:spTree>
    <p:extLst>
      <p:ext uri="{BB962C8B-B14F-4D97-AF65-F5344CB8AC3E}">
        <p14:creationId xmlns:p14="http://schemas.microsoft.com/office/powerpoint/2010/main" val="2776867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D2929-DDFE-44B1-D3FC-1D936B3A109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D21B6F9-E4A6-E858-61B3-253F277A2C6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94C21B0-A11C-58BF-C94B-CE07100344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During the domain creation phase, we noticed something unusual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@some registries add every host object submitted by registrars directly into the zone file, without doing proper checks or cleanup.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@Through data-driven analysis, </a:t>
            </a:r>
            <a:r>
              <a:rPr lang="en-US" altLang="zh-CN" dirty="0"/>
              <a:t>we summarize two common modes registries handle host objects: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One mode is to add them to the zone file as soon as they're registered.</a:t>
            </a:r>
            <a:endParaRPr kumimoji="1" lang="en-US" altLang="zh-CN" dirty="0"/>
          </a:p>
          <a:p>
            <a:endParaRPr kumimoji="1" lang="en-US" altLang="zh-CN" dirty="0"/>
          </a:p>
          <a:p>
            <a:endParaRPr kumimoji="1" lang="en-US" altLang="zh-CN" dirty="0"/>
          </a:p>
          <a:p>
            <a:r>
              <a:rPr kumimoji="1" lang="en-US" altLang="zh-CN" dirty="0"/>
              <a:t>---------------------</a:t>
            </a:r>
          </a:p>
          <a:p>
            <a:r>
              <a:rPr kumimoji="1" lang="zh-CN" altLang="en-US" dirty="0"/>
              <a:t>在域名管理阶段，</a:t>
            </a:r>
            <a:endParaRPr kumimoji="1" lang="en-US" altLang="zh-CN" dirty="0"/>
          </a:p>
          <a:p>
            <a:r>
              <a:rPr kumimoji="1" lang="zh-CN" altLang="en-US" dirty="0"/>
              <a:t>我们发现</a:t>
            </a:r>
            <a:r>
              <a:rPr lang="zh-CN" altLang="en-US" sz="1200" b="0" kern="1200" dirty="0">
                <a:solidFill>
                  <a:schemeClr val="tx1"/>
                </a:solidFill>
                <a:effectLst/>
                <a:latin typeface="+mn-lt"/>
                <a:ea typeface="+mn-ea"/>
                <a:cs typeface="+mn-cs"/>
              </a:rPr>
              <a:t>有些注册局经常将所有注册器配置的主机对象添加到区域文件中，而不进行适当的检查或清除。</a:t>
            </a:r>
            <a:endParaRPr lang="en-US" altLang="zh-CN" sz="1200" b="0" kern="1200" dirty="0">
              <a:solidFill>
                <a:schemeClr val="tx1"/>
              </a:solidFill>
              <a:effectLst/>
              <a:latin typeface="+mn-lt"/>
              <a:ea typeface="+mn-ea"/>
              <a:cs typeface="+mn-cs"/>
            </a:endParaRPr>
          </a:p>
          <a:p>
            <a:endParaRPr kumimoji="1" lang="en-US" altLang="zh-CN" sz="1200" b="0" kern="1200" dirty="0">
              <a:solidFill>
                <a:schemeClr val="tx1"/>
              </a:solidFill>
              <a:effectLst/>
              <a:latin typeface="+mn-lt"/>
              <a:ea typeface="+mn-ea"/>
              <a:cs typeface="+mn-cs"/>
            </a:endParaRPr>
          </a:p>
          <a:p>
            <a:r>
              <a:rPr kumimoji="1" lang="zh-CN" altLang="en-US" sz="1200" b="0" kern="1200" dirty="0">
                <a:solidFill>
                  <a:schemeClr val="tx1"/>
                </a:solidFill>
                <a:effectLst/>
                <a:latin typeface="+mn-lt"/>
                <a:ea typeface="+mn-ea"/>
                <a:cs typeface="+mn-cs"/>
              </a:rPr>
              <a:t>通过分析，我们总结了两种对胶水记录的管理模式。</a:t>
            </a:r>
            <a:endParaRPr kumimoji="1" lang="en-US" altLang="zh-CN" sz="1200" b="0" kern="1200" dirty="0">
              <a:solidFill>
                <a:schemeClr val="tx1"/>
              </a:solidFill>
              <a:effectLst/>
              <a:latin typeface="+mn-lt"/>
              <a:ea typeface="+mn-ea"/>
              <a:cs typeface="+mn-cs"/>
            </a:endParaRPr>
          </a:p>
          <a:p>
            <a:r>
              <a:rPr kumimoji="1" lang="zh-CN" altLang="en-US" sz="1200" b="0" kern="1200" dirty="0">
                <a:solidFill>
                  <a:schemeClr val="tx1"/>
                </a:solidFill>
                <a:effectLst/>
                <a:latin typeface="+mn-lt"/>
                <a:ea typeface="+mn-ea"/>
                <a:cs typeface="+mn-cs"/>
              </a:rPr>
              <a:t>模式</a:t>
            </a:r>
            <a:r>
              <a:rPr kumimoji="1" lang="en-US" altLang="zh-CN" sz="1200" b="0" kern="1200" dirty="0">
                <a:solidFill>
                  <a:schemeClr val="tx1"/>
                </a:solidFill>
                <a:effectLst/>
                <a:latin typeface="+mn-lt"/>
                <a:ea typeface="+mn-ea"/>
                <a:cs typeface="+mn-cs"/>
              </a:rPr>
              <a:t>1</a:t>
            </a:r>
            <a:r>
              <a:rPr kumimoji="1" lang="zh-CN" altLang="en-US" sz="1200" b="0" kern="1200" dirty="0">
                <a:solidFill>
                  <a:schemeClr val="tx1"/>
                </a:solidFill>
                <a:effectLst/>
                <a:latin typeface="+mn-lt"/>
                <a:ea typeface="+mn-ea"/>
                <a:cs typeface="+mn-cs"/>
              </a:rPr>
              <a:t>，只要注册就写到区域文件中</a:t>
            </a:r>
            <a:endParaRPr kumimoji="1" lang="zh-CN" altLang="en-US" dirty="0"/>
          </a:p>
        </p:txBody>
      </p:sp>
      <p:sp>
        <p:nvSpPr>
          <p:cNvPr id="4" name="灯片编号占位符 3">
            <a:extLst>
              <a:ext uri="{FF2B5EF4-FFF2-40B4-BE49-F238E27FC236}">
                <a16:creationId xmlns:a16="http://schemas.microsoft.com/office/drawing/2014/main" id="{236BC317-1A94-7B3F-A1C3-DE5AEFB4DBE2}"/>
              </a:ext>
            </a:extLst>
          </p:cNvPr>
          <p:cNvSpPr>
            <a:spLocks noGrp="1"/>
          </p:cNvSpPr>
          <p:nvPr>
            <p:ph type="sldNum" sz="quarter" idx="5"/>
          </p:nvPr>
        </p:nvSpPr>
        <p:spPr/>
        <p:txBody>
          <a:bodyPr/>
          <a:lstStyle/>
          <a:p>
            <a:fld id="{9606EA8A-B2EC-2F47-8FCF-79A90F918BBB}" type="slidenum">
              <a:rPr kumimoji="1" lang="zh-CN" altLang="en-US" smtClean="0"/>
              <a:t>26</a:t>
            </a:fld>
            <a:endParaRPr kumimoji="1" lang="zh-CN" altLang="en-US"/>
          </a:p>
        </p:txBody>
      </p:sp>
    </p:spTree>
    <p:extLst>
      <p:ext uri="{BB962C8B-B14F-4D97-AF65-F5344CB8AC3E}">
        <p14:creationId xmlns:p14="http://schemas.microsoft.com/office/powerpoint/2010/main" val="1586460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other is more cautious—it only adds them when they’re actually used in an in-domain delegation.</a:t>
            </a:r>
          </a:p>
          <a:p>
            <a:endParaRPr kumimoji="1" lang="en-US" altLang="zh-CN" dirty="0"/>
          </a:p>
        </p:txBody>
      </p:sp>
      <p:sp>
        <p:nvSpPr>
          <p:cNvPr id="4" name="灯片编号占位符 3"/>
          <p:cNvSpPr>
            <a:spLocks noGrp="1"/>
          </p:cNvSpPr>
          <p:nvPr>
            <p:ph type="sldNum" sz="quarter" idx="5"/>
          </p:nvPr>
        </p:nvSpPr>
        <p:spPr/>
        <p:txBody>
          <a:bodyPr/>
          <a:lstStyle/>
          <a:p>
            <a:fld id="{9606EA8A-B2EC-2F47-8FCF-79A90F918BBB}" type="slidenum">
              <a:rPr kumimoji="1" lang="zh-CN" altLang="en-US" smtClean="0"/>
              <a:t>27</a:t>
            </a:fld>
            <a:endParaRPr kumimoji="1" lang="zh-CN" altLang="en-US"/>
          </a:p>
        </p:txBody>
      </p:sp>
    </p:spTree>
    <p:extLst>
      <p:ext uri="{BB962C8B-B14F-4D97-AF65-F5344CB8AC3E}">
        <p14:creationId xmlns:p14="http://schemas.microsoft.com/office/powerpoint/2010/main" val="1572535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851B6-AA55-8EFA-AC7C-D46504A82BE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E6C3732-81D3-2AAC-3665-75DD8BB414C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B3EF363-8C25-8DBC-AE6D-5230FC827F5B}"/>
              </a:ext>
            </a:extLst>
          </p:cNvPr>
          <p:cNvSpPr>
            <a:spLocks noGrp="1"/>
          </p:cNvSpPr>
          <p:nvPr>
            <p:ph type="body" idx="1"/>
          </p:nvPr>
        </p:nvSpPr>
        <p:spPr/>
        <p:txBody>
          <a:bodyPr/>
          <a:lstStyle/>
          <a:p>
            <a:r>
              <a:rPr lang="en-US" altLang="zh-CN" dirty="0"/>
              <a:t>Using the method we introduced last year to identify stale glue records,</a:t>
            </a:r>
          </a:p>
          <a:p>
            <a:r>
              <a:rPr lang="en-US" altLang="zh-CN" dirty="0"/>
              <a:t>we analyzed over 1,000 top-level domains and found that Mode-1 led to around 80k stale glue records that attackers could potentially exploit.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t>@Our findings show that </a:t>
            </a:r>
            <a:r>
              <a:rPr lang="en-US" altLang="zh-CN" b="0" dirty="0">
                <a:solidFill>
                  <a:schemeClr val="bg1"/>
                </a:solidFill>
                <a:latin typeface="Verdana" panose="020B0604030504040204" pitchFamily="34" charset="0"/>
                <a:ea typeface="Verdana" panose="020B0604030504040204" pitchFamily="34" charset="0"/>
                <a:cs typeface="Verdana" panose="020B0604030504040204" pitchFamily="34" charset="0"/>
              </a:rPr>
              <a:t>the registry’s glue record management strategy is the key factor </a:t>
            </a:r>
            <a:r>
              <a:rPr lang="en-US" altLang="zh-CN" b="0" dirty="0"/>
              <a:t>behind the large number of stale glue records</a:t>
            </a:r>
          </a:p>
          <a:p>
            <a:endParaRPr kumimoji="1" lang="en-US" altLang="zh-CN" dirty="0"/>
          </a:p>
        </p:txBody>
      </p:sp>
      <p:sp>
        <p:nvSpPr>
          <p:cNvPr id="4" name="灯片编号占位符 3">
            <a:extLst>
              <a:ext uri="{FF2B5EF4-FFF2-40B4-BE49-F238E27FC236}">
                <a16:creationId xmlns:a16="http://schemas.microsoft.com/office/drawing/2014/main" id="{E9104070-52B8-38F5-33AD-70D5DA0DFBE8}"/>
              </a:ext>
            </a:extLst>
          </p:cNvPr>
          <p:cNvSpPr>
            <a:spLocks noGrp="1"/>
          </p:cNvSpPr>
          <p:nvPr>
            <p:ph type="sldNum" sz="quarter" idx="5"/>
          </p:nvPr>
        </p:nvSpPr>
        <p:spPr/>
        <p:txBody>
          <a:bodyPr/>
          <a:lstStyle/>
          <a:p>
            <a:fld id="{9606EA8A-B2EC-2F47-8FCF-79A90F918BBB}" type="slidenum">
              <a:rPr kumimoji="1" lang="zh-CN" altLang="en-US" smtClean="0"/>
              <a:t>28</a:t>
            </a:fld>
            <a:endParaRPr kumimoji="1" lang="zh-CN" altLang="en-US"/>
          </a:p>
        </p:txBody>
      </p:sp>
    </p:spTree>
    <p:extLst>
      <p:ext uri="{BB962C8B-B14F-4D97-AF65-F5344CB8AC3E}">
        <p14:creationId xmlns:p14="http://schemas.microsoft.com/office/powerpoint/2010/main" val="2063851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F3EEC-F7A2-D405-0EDB-576736F20DB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928BE0D-8934-7A1F-69AC-788F54A441A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15BC3BF-C6BB-4151-0E4C-FDB408D8736C}"/>
              </a:ext>
            </a:extLst>
          </p:cNvPr>
          <p:cNvSpPr>
            <a:spLocks noGrp="1"/>
          </p:cNvSpPr>
          <p:nvPr>
            <p:ph type="body" idx="1"/>
          </p:nvPr>
        </p:nvSpPr>
        <p:spPr/>
        <p:txBody>
          <a:bodyPr/>
          <a:lstStyle/>
          <a:p>
            <a:r>
              <a:rPr lang="en-US" altLang="zh-CN" dirty="0"/>
              <a:t>Using the method we introduced last year to identify stale glue records,</a:t>
            </a:r>
          </a:p>
          <a:p>
            <a:r>
              <a:rPr lang="en-US" altLang="zh-CN" dirty="0"/>
              <a:t>we analyzed over 1,000 top-level domains and found that Mode-1 led to around 80k stale glue records that attackers could potentially exploit.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t>@Our findings show that </a:t>
            </a:r>
            <a:r>
              <a:rPr lang="en-US" altLang="zh-CN" b="0" dirty="0">
                <a:solidFill>
                  <a:schemeClr val="bg1"/>
                </a:solidFill>
                <a:latin typeface="Verdana" panose="020B0604030504040204" pitchFamily="34" charset="0"/>
                <a:ea typeface="Verdana" panose="020B0604030504040204" pitchFamily="34" charset="0"/>
                <a:cs typeface="Verdana" panose="020B0604030504040204" pitchFamily="34" charset="0"/>
              </a:rPr>
              <a:t>the registry’s glue record management strategy is the key factor </a:t>
            </a:r>
            <a:r>
              <a:rPr lang="en-US" altLang="zh-CN" b="0" dirty="0"/>
              <a:t>behind the large number of stale glue records</a:t>
            </a:r>
          </a:p>
          <a:p>
            <a:endParaRPr kumimoji="1" lang="en-US" altLang="zh-CN" dirty="0"/>
          </a:p>
        </p:txBody>
      </p:sp>
      <p:sp>
        <p:nvSpPr>
          <p:cNvPr id="4" name="灯片编号占位符 3">
            <a:extLst>
              <a:ext uri="{FF2B5EF4-FFF2-40B4-BE49-F238E27FC236}">
                <a16:creationId xmlns:a16="http://schemas.microsoft.com/office/drawing/2014/main" id="{B7F190BD-3B25-5D4B-AAC2-35BD98072563}"/>
              </a:ext>
            </a:extLst>
          </p:cNvPr>
          <p:cNvSpPr>
            <a:spLocks noGrp="1"/>
          </p:cNvSpPr>
          <p:nvPr>
            <p:ph type="sldNum" sz="quarter" idx="5"/>
          </p:nvPr>
        </p:nvSpPr>
        <p:spPr/>
        <p:txBody>
          <a:bodyPr/>
          <a:lstStyle/>
          <a:p>
            <a:fld id="{9606EA8A-B2EC-2F47-8FCF-79A90F918BBB}" type="slidenum">
              <a:rPr kumimoji="1" lang="zh-CN" altLang="en-US" smtClean="0"/>
              <a:t>29</a:t>
            </a:fld>
            <a:endParaRPr kumimoji="1" lang="zh-CN" altLang="en-US"/>
          </a:p>
        </p:txBody>
      </p:sp>
    </p:spTree>
    <p:extLst>
      <p:ext uri="{BB962C8B-B14F-4D97-AF65-F5344CB8AC3E}">
        <p14:creationId xmlns:p14="http://schemas.microsoft.com/office/powerpoint/2010/main" val="90418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Domain names serve as essential digital identifiers in our daily lives. We rely on them to access websites, send emails, and connect to a wide range of online services.</a:t>
            </a:r>
          </a:p>
          <a:p>
            <a:endParaRPr kumimoji="1" lang="en-US" altLang="zh-CN" dirty="0"/>
          </a:p>
          <a:p>
            <a:r>
              <a:rPr lang="en-US" dirty="0"/>
              <a:t>Users typically acquire domain names through registrars, such as GoDaddy or Namecheap. The ultimate authority</a:t>
            </a:r>
            <a:r>
              <a:rPr lang="zh-CN" altLang="en-US" dirty="0"/>
              <a:t> </a:t>
            </a:r>
            <a:r>
              <a:rPr lang="en-US" altLang="zh-CN" dirty="0"/>
              <a:t>of</a:t>
            </a:r>
            <a:r>
              <a:rPr lang="zh-CN" altLang="en-US" dirty="0"/>
              <a:t> </a:t>
            </a:r>
            <a:r>
              <a:rPr lang="en-US" altLang="zh-CN" dirty="0"/>
              <a:t>domain</a:t>
            </a:r>
            <a:r>
              <a:rPr lang="zh-CN" altLang="en-US" dirty="0"/>
              <a:t> </a:t>
            </a:r>
            <a:r>
              <a:rPr lang="en-US" altLang="zh-CN" dirty="0"/>
              <a:t>registration</a:t>
            </a:r>
            <a:r>
              <a:rPr lang="en-US" dirty="0"/>
              <a:t> lies with domain registries</a:t>
            </a:r>
            <a:r>
              <a:rPr lang="zh-CN" altLang="en-US" dirty="0"/>
              <a:t> </a:t>
            </a:r>
            <a:r>
              <a:rPr lang="en-US" altLang="zh-CN" dirty="0"/>
              <a:t>like</a:t>
            </a:r>
            <a:r>
              <a:rPr lang="zh-CN" altLang="en-US" dirty="0"/>
              <a:t> </a:t>
            </a:r>
            <a:r>
              <a:rPr lang="en-US" altLang="zh-CN" dirty="0"/>
              <a:t>VeriSign.</a:t>
            </a:r>
            <a:r>
              <a:rPr lang="zh-CN" altLang="en-US" dirty="0"/>
              <a:t> </a:t>
            </a:r>
            <a:r>
              <a:rPr lang="en-US" altLang="zh-CN" dirty="0"/>
              <a:t>They</a:t>
            </a:r>
            <a:r>
              <a:rPr lang="en-US" dirty="0"/>
              <a:t> are responsible for managing top-level domains and maintaining the integrity of registration records.</a:t>
            </a:r>
            <a:r>
              <a:rPr lang="zh-CN" altLang="en-US" dirty="0"/>
              <a:t> </a:t>
            </a:r>
            <a:r>
              <a:rPr lang="en-US" dirty="0"/>
              <a:t>Because registries oversee entire namespaces, any vulnerability or misconfiguration at the registry level can have widespread consequences—potentially affecting millions of domains and their users.</a:t>
            </a:r>
            <a:endParaRPr kumimoji="1" lang="zh-CN" altLang="en-US" dirty="0"/>
          </a:p>
        </p:txBody>
      </p:sp>
      <p:sp>
        <p:nvSpPr>
          <p:cNvPr id="4" name="灯片编号占位符 3"/>
          <p:cNvSpPr>
            <a:spLocks noGrp="1"/>
          </p:cNvSpPr>
          <p:nvPr>
            <p:ph type="sldNum" sz="quarter" idx="5"/>
          </p:nvPr>
        </p:nvSpPr>
        <p:spPr/>
        <p:txBody>
          <a:bodyPr/>
          <a:lstStyle/>
          <a:p>
            <a:fld id="{9606EA8A-B2EC-2F47-8FCF-79A90F918BBB}" type="slidenum">
              <a:rPr kumimoji="1" lang="zh-CN" altLang="en-US" smtClean="0"/>
              <a:t>3</a:t>
            </a:fld>
            <a:endParaRPr kumimoji="1" lang="zh-CN" altLang="en-US"/>
          </a:p>
        </p:txBody>
      </p:sp>
    </p:spTree>
    <p:extLst>
      <p:ext uri="{BB962C8B-B14F-4D97-AF65-F5344CB8AC3E}">
        <p14:creationId xmlns:p14="http://schemas.microsoft.com/office/powerpoint/2010/main" val="2588658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Let’s review the domain name lifecycle.</a:t>
            </a:r>
            <a:br>
              <a:rPr lang="en-US" altLang="zh-CN" dirty="0"/>
            </a:br>
            <a:r>
              <a:rPr lang="en-US" altLang="zh-CN" dirty="0"/>
              <a:t>When a domain expires, the registry is supposed to clean up all the resource records linked to it.</a:t>
            </a:r>
            <a:br>
              <a:rPr lang="en-US" altLang="zh-CN" dirty="0"/>
            </a:br>
            <a:r>
              <a:rPr lang="en-US" altLang="zh-CN" dirty="0"/>
              <a:t>But what if that cleanup doesn’t happen properly? What could go wrong?</a:t>
            </a:r>
            <a:endParaRPr lang="zh-CN" altLang="en-US" dirty="0"/>
          </a:p>
        </p:txBody>
      </p:sp>
      <p:sp>
        <p:nvSpPr>
          <p:cNvPr id="4" name="灯片编号占位符 3"/>
          <p:cNvSpPr>
            <a:spLocks noGrp="1"/>
          </p:cNvSpPr>
          <p:nvPr>
            <p:ph type="sldNum" sz="quarter" idx="5"/>
          </p:nvPr>
        </p:nvSpPr>
        <p:spPr/>
        <p:txBody>
          <a:bodyPr/>
          <a:lstStyle/>
          <a:p>
            <a:fld id="{9606EA8A-B2EC-2F47-8FCF-79A90F918BBB}" type="slidenum">
              <a:rPr kumimoji="1" lang="zh-CN" altLang="en-US" smtClean="0"/>
              <a:t>30</a:t>
            </a:fld>
            <a:endParaRPr kumimoji="1" lang="zh-CN" altLang="en-US"/>
          </a:p>
        </p:txBody>
      </p:sp>
    </p:spTree>
    <p:extLst>
      <p:ext uri="{BB962C8B-B14F-4D97-AF65-F5344CB8AC3E}">
        <p14:creationId xmlns:p14="http://schemas.microsoft.com/office/powerpoint/2010/main" val="4217182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6990F-9F00-2D79-95F3-E673F7774AE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DD76119-E4FA-319E-FAA2-7AE02E019B4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F0C8F49-1879-40DF-724D-C85F9D295B91}"/>
              </a:ext>
            </a:extLst>
          </p:cNvPr>
          <p:cNvSpPr>
            <a:spLocks noGrp="1"/>
          </p:cNvSpPr>
          <p:nvPr>
            <p:ph type="body" idx="1"/>
          </p:nvPr>
        </p:nvSpPr>
        <p:spPr/>
        <p:txBody>
          <a:bodyPr/>
          <a:lstStyle/>
          <a:p>
            <a:endParaRPr lang="en-US" altLang="zh-CN" dirty="0"/>
          </a:p>
          <a:p>
            <a:r>
              <a:rPr lang="en-US" altLang="zh-CN" dirty="0"/>
              <a:t>We found that in some cases, even after a domain expires, its delegation records are still left behind in the zone file. We call these </a:t>
            </a:r>
            <a:r>
              <a:rPr lang="en-US" altLang="zh-CN" i="1" dirty="0"/>
              <a:t>relic domains</a:t>
            </a:r>
            <a:r>
              <a:rPr lang="en-US" altLang="zh-CN" dirty="0"/>
              <a:t>.</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Depending on their current status, we break them into two types: </a:t>
            </a:r>
            <a:r>
              <a:rPr lang="en-US" altLang="zh-CN" i="1" dirty="0"/>
              <a:t>untapped</a:t>
            </a:r>
            <a:r>
              <a:rPr lang="en-US" altLang="zh-CN" dirty="0"/>
              <a:t> and </a:t>
            </a:r>
            <a:r>
              <a:rPr lang="en-US" altLang="zh-CN" i="1" dirty="0"/>
              <a:t>resurrected</a:t>
            </a:r>
            <a:r>
              <a:rPr lang="en-US" altLang="zh-CN" dirty="0"/>
              <a:t> relic domains</a:t>
            </a:r>
            <a:r>
              <a:rPr lang="zh-CN" altLang="en-US" dirty="0"/>
              <a:t>：</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 Untapped relic domains haven’t been re-registered after expiring. Since there’s no admin anymore, their delegation records just sit in the zone file, unmanaged.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 Resurrected relic domains have been re-registered—but the new registrar doesn’t control the old delegation records. They can add new ones, but they can’t remove the leftover, or ‘zombie’, records.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table shows examples of the resource records and registration status for both types. </a:t>
            </a:r>
          </a:p>
          <a:p>
            <a:r>
              <a:rPr lang="en-US" altLang="zh-CN" dirty="0"/>
              <a:t>The domain exa.com has different NS records in the zone file and WHOIS record, which means there are legacy delegation records in the zone file.</a:t>
            </a:r>
          </a:p>
          <a:p>
            <a:r>
              <a:rPr lang="en-US" altLang="zh-CN" dirty="0"/>
              <a:t>The domain name bar.com is not registered, but there is an NS record in the zone file.</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a:t>
            </a:r>
          </a:p>
          <a:p>
            <a:r>
              <a:rPr lang="zh-CN" altLang="en-US" dirty="0"/>
              <a:t>我们发现，域名过期后，一些域名的权威资源记录没有被清理，我们将这些域名称之为 遗迹域名。</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根据遗迹域名的当前注册状态，我们将其划分为两种类型，</a:t>
            </a:r>
            <a:r>
              <a:rPr lang="en-US" altLang="zh-CN" sz="1200" b="1" dirty="0">
                <a:solidFill>
                  <a:schemeClr val="bg1"/>
                </a:solidFill>
                <a:latin typeface="+mn-ea"/>
                <a:cs typeface="思源黑体 CN Regular" panose="020B0500000000000000" charset="-122"/>
              </a:rPr>
              <a:t>untapped relic domains </a:t>
            </a:r>
            <a:r>
              <a:rPr lang="zh-CN" altLang="en-US" sz="1200" b="1" dirty="0">
                <a:solidFill>
                  <a:schemeClr val="bg1"/>
                </a:solidFill>
                <a:latin typeface="+mn-ea"/>
                <a:cs typeface="思源黑体 CN Regular" panose="020B0500000000000000" charset="-122"/>
              </a:rPr>
              <a:t>和 </a:t>
            </a:r>
            <a:r>
              <a:rPr lang="en-US" altLang="zh-CN" sz="1200" b="1" dirty="0">
                <a:solidFill>
                  <a:schemeClr val="bg1"/>
                </a:solidFill>
                <a:latin typeface="+mn-ea"/>
              </a:rPr>
              <a:t>resurrected relic domains</a:t>
            </a:r>
            <a:r>
              <a:rPr lang="en-US" altLang="zh-CN" sz="1200" b="1" dirty="0">
                <a:solidFill>
                  <a:schemeClr val="bg1"/>
                </a:solidFill>
                <a:latin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b="1" dirty="0">
              <a:solidFill>
                <a:schemeClr val="bg1"/>
              </a:solidFill>
              <a:latin typeface="+mn-ea"/>
              <a:cs typeface="思源黑体 CN Regular" panose="020B0500000000000000"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bg1"/>
                </a:solidFill>
                <a:latin typeface="+mn-ea"/>
                <a:cs typeface="思源黑体 CN Regular" panose="020B0500000000000000" charset="-122"/>
              </a:rPr>
              <a:t>untapped relic domains : </a:t>
            </a:r>
            <a:r>
              <a:rPr lang="zh-CN" altLang="en-US" sz="1200" b="1" dirty="0">
                <a:solidFill>
                  <a:schemeClr val="bg1"/>
                </a:solidFill>
                <a:latin typeface="+mn-ea"/>
                <a:cs typeface="思源黑体 CN Regular" panose="020B0500000000000000" charset="-122"/>
              </a:rPr>
              <a:t>过期之后还没有被重新注册，</a:t>
            </a:r>
            <a:r>
              <a:rPr lang="en-US" altLang="zh-CN" sz="1200" dirty="0">
                <a:solidFill>
                  <a:schemeClr val="tx1">
                    <a:lumMod val="85000"/>
                    <a:lumOff val="15000"/>
                  </a:schemeClr>
                </a:solidFill>
                <a:latin typeface="Arial" panose="020B0604020202020204" pitchFamily="34" charset="0"/>
                <a:cs typeface="Arial" panose="020B0604020202020204" pitchFamily="34" charset="0"/>
              </a:rPr>
              <a:t>The domain's delegation record has lost its administrator, so it remains in the zone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b="1" dirty="0">
              <a:solidFill>
                <a:schemeClr val="bg1"/>
              </a:solidFill>
              <a:latin typeface="+mn-ea"/>
              <a:cs typeface="思源黑体 CN Regular" panose="020B0500000000000000"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bg1"/>
                </a:solidFill>
                <a:latin typeface="+mn-ea"/>
              </a:rPr>
              <a:t>resurrected relic domains: </a:t>
            </a:r>
            <a:r>
              <a:rPr lang="zh-CN" altLang="en-US" sz="1200" b="1" dirty="0">
                <a:solidFill>
                  <a:schemeClr val="bg1"/>
                </a:solidFill>
                <a:latin typeface="+mn-ea"/>
              </a:rPr>
              <a:t>过期之后又被重新注册，</a:t>
            </a:r>
            <a:r>
              <a:rPr lang="en-US" altLang="zh-CN" sz="1200" dirty="0">
                <a:latin typeface="Arial" panose="020B0604020202020204" pitchFamily="34" charset="0"/>
                <a:ea typeface="微软雅黑" panose="020B0503020204020204" pitchFamily="34" charset="-122"/>
                <a:cs typeface="Arial" panose="020B0604020202020204" pitchFamily="34" charset="0"/>
              </a:rPr>
              <a:t>The new registrar does not have authority over the old delegation records. It can add new records but cannot delete zombie records.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b="1" dirty="0">
              <a:solidFill>
                <a:schemeClr val="bg1"/>
              </a:solidFill>
              <a:latin typeface="+mn-ea"/>
            </a:endParaRPr>
          </a:p>
          <a:p>
            <a:r>
              <a:rPr lang="zh-CN" altLang="en-US" dirty="0"/>
              <a:t>下面展示了两种域名的资源记录和注册状态样例。</a:t>
            </a:r>
          </a:p>
        </p:txBody>
      </p:sp>
      <p:sp>
        <p:nvSpPr>
          <p:cNvPr id="4" name="灯片编号占位符 3">
            <a:extLst>
              <a:ext uri="{FF2B5EF4-FFF2-40B4-BE49-F238E27FC236}">
                <a16:creationId xmlns:a16="http://schemas.microsoft.com/office/drawing/2014/main" id="{A6E7D510-0003-B077-02A9-4B5B4AA292AB}"/>
              </a:ext>
            </a:extLst>
          </p:cNvPr>
          <p:cNvSpPr>
            <a:spLocks noGrp="1"/>
          </p:cNvSpPr>
          <p:nvPr>
            <p:ph type="sldNum" sz="quarter" idx="5"/>
          </p:nvPr>
        </p:nvSpPr>
        <p:spPr/>
        <p:txBody>
          <a:bodyPr/>
          <a:lstStyle/>
          <a:p>
            <a:fld id="{9606EA8A-B2EC-2F47-8FCF-79A90F918BBB}" type="slidenum">
              <a:rPr kumimoji="1" lang="zh-CN" altLang="en-US" smtClean="0"/>
              <a:t>31</a:t>
            </a:fld>
            <a:endParaRPr kumimoji="1" lang="zh-CN" altLang="en-US"/>
          </a:p>
        </p:txBody>
      </p:sp>
    </p:spTree>
    <p:extLst>
      <p:ext uri="{BB962C8B-B14F-4D97-AF65-F5344CB8AC3E}">
        <p14:creationId xmlns:p14="http://schemas.microsoft.com/office/powerpoint/2010/main" val="3366058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By looking at domain delegation records and status data, we found over 3k untapped relic domains across 11 TLDs—like .top, .app, and .</a:t>
            </a:r>
            <a:r>
              <a:rPr lang="en-US" altLang="zh-CN" dirty="0" err="1"/>
              <a:t>vip</a:t>
            </a:r>
            <a:r>
              <a:rPr lang="en-US" altLang="zh-CN" dirty="0"/>
              <a:t>.</a:t>
            </a:r>
          </a:p>
          <a:p>
            <a:pPr algn="l"/>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also identified 19 resurrected relic domains spread across 13 TLDs.</a:t>
            </a:r>
          </a:p>
          <a:p>
            <a:pPr algn="l"/>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Altogether, these cases involve six major registry backends, including big names like Google and ZDNS."</a:t>
            </a:r>
          </a:p>
          <a:p>
            <a:pPr algn="l"/>
            <a:endParaRPr lang="en-US" altLang="zh-CN" dirty="0"/>
          </a:p>
          <a:p>
            <a:pPr algn="l"/>
            <a:endParaRPr lang="en-US" altLang="zh-CN" dirty="0"/>
          </a:p>
          <a:p>
            <a:pPr algn="l"/>
            <a:endParaRPr lang="en-US" altLang="zh-CN" dirty="0"/>
          </a:p>
          <a:p>
            <a:pPr algn="l"/>
            <a:endParaRPr lang="en-US" altLang="zh-CN" dirty="0"/>
          </a:p>
          <a:p>
            <a:pPr algn="l"/>
            <a:endParaRPr lang="en-US" altLang="zh-CN" dirty="0"/>
          </a:p>
          <a:p>
            <a:pPr algn="l"/>
            <a:endParaRPr lang="en-US" altLang="zh-CN" dirty="0"/>
          </a:p>
          <a:p>
            <a:pPr algn="l"/>
            <a:r>
              <a:rPr lang="en-US" altLang="zh-CN" dirty="0"/>
              <a:t>-----------------------------</a:t>
            </a:r>
          </a:p>
          <a:p>
            <a:pPr algn="l"/>
            <a:r>
              <a:rPr lang="zh-CN" altLang="en-US" dirty="0"/>
              <a:t>利用域名授权记录和注册状态的差异性分析，我们共发现了</a:t>
            </a:r>
            <a:r>
              <a:rPr lang="en-US" altLang="zh-CN"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3,425</a:t>
            </a:r>
            <a:r>
              <a:rPr lang="zh-CN" altLang="en-US"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个</a:t>
            </a:r>
            <a:r>
              <a:rPr lang="en-US" altLang="zh-CN" sz="1200" b="1" dirty="0">
                <a:solidFill>
                  <a:schemeClr val="bg1"/>
                </a:solidFill>
                <a:latin typeface="+mn-ea"/>
                <a:cs typeface="思源黑体 CN Regular" panose="020B0500000000000000" charset="-122"/>
              </a:rPr>
              <a:t>untapped relic domains</a:t>
            </a:r>
            <a:r>
              <a:rPr lang="zh-CN" altLang="en-US" sz="1200" b="1" dirty="0">
                <a:solidFill>
                  <a:schemeClr val="bg1"/>
                </a:solidFill>
                <a:latin typeface="+mn-ea"/>
                <a:cs typeface="思源黑体 CN Regular" panose="020B0500000000000000" charset="-122"/>
              </a:rPr>
              <a:t>，覆盖了</a:t>
            </a:r>
            <a:r>
              <a:rPr lang="en-US" altLang="zh-CN" sz="1200" b="1" dirty="0">
                <a:solidFill>
                  <a:schemeClr val="bg1"/>
                </a:solidFill>
                <a:latin typeface="+mn-ea"/>
                <a:cs typeface="思源黑体 CN Regular" panose="020B0500000000000000" charset="-122"/>
              </a:rPr>
              <a:t>11</a:t>
            </a:r>
            <a:r>
              <a:rPr lang="zh-CN" altLang="en-US" sz="1200" b="1" dirty="0">
                <a:solidFill>
                  <a:schemeClr val="bg1"/>
                </a:solidFill>
                <a:latin typeface="+mn-ea"/>
                <a:cs typeface="思源黑体 CN Regular" panose="020B0500000000000000" charset="-122"/>
              </a:rPr>
              <a:t>个顶级域，如 </a:t>
            </a:r>
            <a:r>
              <a:rPr lang="en-US" altLang="zh-CN" dirty="0">
                <a:latin typeface="微软雅黑" panose="020B0503020204020204" pitchFamily="34" charset="-122"/>
                <a:ea typeface="微软雅黑" panose="020B0503020204020204" pitchFamily="34" charset="-122"/>
                <a:cs typeface="Arial" panose="020B0604020202020204" pitchFamily="34" charset="0"/>
              </a:rPr>
              <a:t>top</a:t>
            </a:r>
            <a:r>
              <a:rPr lang="zh-CN" altLang="en-US" dirty="0">
                <a:latin typeface="微软雅黑" panose="020B0503020204020204" pitchFamily="34" charset="-122"/>
                <a:ea typeface="微软雅黑" panose="020B0503020204020204" pitchFamily="34" charset="-122"/>
                <a:cs typeface="Arial" panose="020B0604020202020204" pitchFamily="34" charset="0"/>
              </a:rPr>
              <a:t>，</a:t>
            </a:r>
            <a:r>
              <a:rPr lang="en-US" altLang="zh-CN" dirty="0">
                <a:latin typeface="微软雅黑" panose="020B0503020204020204" pitchFamily="34" charset="-122"/>
                <a:ea typeface="微软雅黑" panose="020B0503020204020204" pitchFamily="34" charset="-122"/>
                <a:cs typeface="Arial" panose="020B0604020202020204" pitchFamily="34" charset="0"/>
              </a:rPr>
              <a:t>app</a:t>
            </a:r>
            <a:r>
              <a:rPr lang="zh-CN" altLang="en-US" dirty="0">
                <a:latin typeface="微软雅黑" panose="020B0503020204020204" pitchFamily="34" charset="-122"/>
                <a:ea typeface="微软雅黑" panose="020B0503020204020204" pitchFamily="34" charset="-122"/>
                <a:cs typeface="Arial" panose="020B0604020202020204" pitchFamily="34" charset="0"/>
              </a:rPr>
              <a:t>，</a:t>
            </a:r>
            <a:r>
              <a:rPr lang="en-US" altLang="zh-CN" dirty="0" err="1">
                <a:latin typeface="微软雅黑" panose="020B0503020204020204" pitchFamily="34" charset="-122"/>
                <a:ea typeface="微软雅黑" panose="020B0503020204020204" pitchFamily="34" charset="-122"/>
                <a:cs typeface="Arial" panose="020B0604020202020204" pitchFamily="34" charset="0"/>
              </a:rPr>
              <a:t>vip</a:t>
            </a:r>
            <a:r>
              <a:rPr lang="en-US" altLang="zh-CN" dirty="0">
                <a:latin typeface="微软雅黑" panose="020B0503020204020204" pitchFamily="34" charset="-122"/>
                <a:ea typeface="微软雅黑" panose="020B0503020204020204" pitchFamily="34" charset="-122"/>
                <a:cs typeface="Arial" panose="020B0604020202020204" pitchFamily="34" charset="0"/>
              </a:rPr>
              <a:t>, </a:t>
            </a:r>
            <a:r>
              <a:rPr lang="zh-CN" altLang="en-US" dirty="0">
                <a:latin typeface="微软雅黑" panose="020B0503020204020204" pitchFamily="34" charset="-122"/>
                <a:ea typeface="微软雅黑" panose="020B0503020204020204" pitchFamily="34" charset="-122"/>
                <a:cs typeface="Arial" panose="020B0604020202020204" pitchFamily="34" charset="0"/>
              </a:rPr>
              <a:t>我爱你</a:t>
            </a:r>
            <a:endParaRPr lang="en-US" altLang="zh-CN" dirty="0">
              <a:latin typeface="微软雅黑" panose="020B0503020204020204" pitchFamily="34" charset="-122"/>
              <a:ea typeface="微软雅黑" panose="020B0503020204020204" pitchFamily="34" charset="-122"/>
              <a:cs typeface="Arial" panose="020B0604020202020204" pitchFamily="34" charset="0"/>
            </a:endParaRPr>
          </a:p>
          <a:p>
            <a:pPr algn="l"/>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19 </a:t>
            </a: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个</a:t>
            </a:r>
            <a:r>
              <a:rPr lang="en-US" altLang="zh-CN" sz="1200" b="1" dirty="0">
                <a:solidFill>
                  <a:schemeClr val="bg1"/>
                </a:solidFill>
                <a:latin typeface="+mn-ea"/>
              </a:rPr>
              <a:t>resurrected relic domains</a:t>
            </a:r>
            <a:r>
              <a:rPr lang="zh-CN" altLang="en-US" sz="1200" b="1" dirty="0">
                <a:solidFill>
                  <a:schemeClr val="bg1"/>
                </a:solidFill>
                <a:latin typeface="+mn-ea"/>
              </a:rPr>
              <a:t>，涉及</a:t>
            </a:r>
            <a:r>
              <a:rPr lang="en-US" altLang="zh-CN" sz="1200" b="1" dirty="0">
                <a:solidFill>
                  <a:schemeClr val="bg1"/>
                </a:solidFill>
                <a:latin typeface="+mn-ea"/>
              </a:rPr>
              <a:t>13</a:t>
            </a:r>
            <a:r>
              <a:rPr lang="zh-CN" altLang="en-US" sz="1200" b="1" dirty="0">
                <a:solidFill>
                  <a:schemeClr val="bg1"/>
                </a:solidFill>
                <a:latin typeface="+mn-ea"/>
              </a:rPr>
              <a:t>个顶级域。</a:t>
            </a:r>
            <a:endParaRPr lang="en-US" altLang="zh-CN" sz="1200" b="1" dirty="0">
              <a:solidFill>
                <a:schemeClr val="bg1"/>
              </a:solidFill>
              <a:latin typeface="+mn-ea"/>
            </a:endParaRPr>
          </a:p>
          <a:p>
            <a:pPr algn="l"/>
            <a:r>
              <a:rPr lang="zh-CN" altLang="en-US" sz="1200" b="1" dirty="0">
                <a:solidFill>
                  <a:schemeClr val="bg1"/>
                </a:solidFill>
                <a:latin typeface="+mn-ea"/>
              </a:rPr>
              <a:t>这些顶级域共涉及了</a:t>
            </a:r>
            <a:r>
              <a:rPr lang="en-US" altLang="zh-CN" sz="1200" b="1" dirty="0">
                <a:solidFill>
                  <a:schemeClr val="bg1"/>
                </a:solidFill>
                <a:latin typeface="+mn-ea"/>
              </a:rPr>
              <a:t>6</a:t>
            </a:r>
            <a:r>
              <a:rPr lang="zh-CN" altLang="en-US" sz="1200" b="1" dirty="0">
                <a:solidFill>
                  <a:schemeClr val="bg1"/>
                </a:solidFill>
                <a:latin typeface="+mn-ea"/>
              </a:rPr>
              <a:t>个主流的注册局后端，包括</a:t>
            </a:r>
            <a:r>
              <a:rPr lang="en-US" altLang="zh-CN" sz="1200" b="1" dirty="0">
                <a:solidFill>
                  <a:schemeClr val="bg1"/>
                </a:solidFill>
                <a:latin typeface="+mn-ea"/>
              </a:rPr>
              <a:t>Google, ZDNS</a:t>
            </a:r>
            <a:r>
              <a:rPr lang="zh-CN" altLang="en-US" sz="1200" b="1" dirty="0">
                <a:solidFill>
                  <a:schemeClr val="bg1"/>
                </a:solidFill>
                <a:latin typeface="+mn-ea"/>
              </a:rPr>
              <a:t>。</a:t>
            </a:r>
            <a:endParaRPr lang="en-US" altLang="zh-CN" sz="1200" b="1" dirty="0">
              <a:solidFill>
                <a:schemeClr val="bg1"/>
              </a:solidFill>
              <a:latin typeface="+mn-ea"/>
            </a:endParaRPr>
          </a:p>
          <a:p>
            <a:pPr algn="l"/>
            <a:endParaRPr lang="en-US" altLang="zh-CN" sz="1200" b="1" dirty="0">
              <a:solidFill>
                <a:schemeClr val="bg1"/>
              </a:solidFill>
              <a:latin typeface="+mn-ea"/>
            </a:endParaRPr>
          </a:p>
          <a:p>
            <a:pPr algn="l"/>
            <a:r>
              <a:rPr lang="zh-CN" altLang="en-US" sz="1200" b="1" dirty="0">
                <a:solidFill>
                  <a:schemeClr val="bg1"/>
                </a:solidFill>
                <a:latin typeface="+mn-ea"/>
              </a:rPr>
              <a:t>进一步地，我们统计了这些注册局后端服务的顶级域，发现他们共服务了</a:t>
            </a:r>
            <a:r>
              <a:rPr lang="en-US" altLang="zh-CN" sz="1200" b="1" dirty="0">
                <a:solidFill>
                  <a:schemeClr val="bg1"/>
                </a:solidFill>
                <a:latin typeface="+mn-ea"/>
              </a:rPr>
              <a:t>812</a:t>
            </a:r>
            <a:r>
              <a:rPr lang="zh-CN" altLang="en-US" sz="1200" b="1" dirty="0">
                <a:solidFill>
                  <a:schemeClr val="bg1"/>
                </a:solidFill>
                <a:latin typeface="+mn-ea"/>
              </a:rPr>
              <a:t>个顶级域，意味着超过半数的顶级域都受该问题的影响。</a:t>
            </a:r>
          </a:p>
          <a:p>
            <a:pPr algn="l"/>
            <a:endParaRPr lang="zh-CN" altLang="en-US" sz="1200" b="1" dirty="0">
              <a:solidFill>
                <a:schemeClr val="bg1"/>
              </a:solidFill>
              <a:latin typeface="+mn-ea"/>
              <a:cs typeface="思源黑体 CN Regular" panose="020B0500000000000000" charset="-122"/>
            </a:endParaRPr>
          </a:p>
          <a:p>
            <a:endParaRPr lang="zh-CN" altLang="en-US" dirty="0"/>
          </a:p>
        </p:txBody>
      </p:sp>
      <p:sp>
        <p:nvSpPr>
          <p:cNvPr id="4" name="灯片编号占位符 3"/>
          <p:cNvSpPr>
            <a:spLocks noGrp="1"/>
          </p:cNvSpPr>
          <p:nvPr>
            <p:ph type="sldNum" sz="quarter" idx="5"/>
          </p:nvPr>
        </p:nvSpPr>
        <p:spPr/>
        <p:txBody>
          <a:bodyPr/>
          <a:lstStyle/>
          <a:p>
            <a:fld id="{9606EA8A-B2EC-2F47-8FCF-79A90F918BBB}" type="slidenum">
              <a:rPr kumimoji="1" lang="zh-CN" altLang="en-US" smtClean="0"/>
              <a:t>32</a:t>
            </a:fld>
            <a:endParaRPr kumimoji="1" lang="zh-CN" altLang="en-US"/>
          </a:p>
        </p:txBody>
      </p:sp>
    </p:spTree>
    <p:extLst>
      <p:ext uri="{BB962C8B-B14F-4D97-AF65-F5344CB8AC3E}">
        <p14:creationId xmlns:p14="http://schemas.microsoft.com/office/powerpoint/2010/main" val="1135692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6322C-3B52-1B04-CEE8-70C49031981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1191163-1B0E-93F9-2100-58FE717D9F2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FA5735E-041B-53AA-0CF7-800228E65462}"/>
              </a:ext>
            </a:extLst>
          </p:cNvPr>
          <p:cNvSpPr>
            <a:spLocks noGrp="1"/>
          </p:cNvSpPr>
          <p:nvPr>
            <p:ph type="body" idx="1"/>
          </p:nvPr>
        </p:nvSpPr>
        <p:spPr/>
        <p:txBody>
          <a:bodyPr/>
          <a:lstStyle/>
          <a:p>
            <a:r>
              <a:rPr lang="en-US" altLang="zh-CN" dirty="0"/>
              <a:t>To figure out what was causing these relic domains, we teamed up with a registry service provider.</a:t>
            </a:r>
          </a:p>
          <a:p>
            <a:r>
              <a:rPr lang="en-US" altLang="zh-CN" dirty="0"/>
              <a:t>We found that when a domain enters the </a:t>
            </a:r>
            <a:r>
              <a:rPr lang="en-US" altLang="zh-CN" i="1" dirty="0" err="1"/>
              <a:t>pendingDelete</a:t>
            </a:r>
            <a:r>
              <a:rPr lang="en-US" altLang="zh-CN" dirty="0"/>
              <a:t> phase</a:t>
            </a:r>
            <a:r>
              <a:rPr lang="zh-CN" altLang="en-US" dirty="0"/>
              <a:t>，</a:t>
            </a:r>
            <a:r>
              <a:rPr lang="en-US" altLang="zh-CN" dirty="0"/>
              <a:t>@and also has a </a:t>
            </a:r>
            <a:r>
              <a:rPr lang="en-US" altLang="zh-CN" i="1" dirty="0" err="1"/>
              <a:t>serverHold</a:t>
            </a:r>
            <a:r>
              <a:rPr lang="en-US" altLang="zh-CN" dirty="0"/>
              <a:t> status due to some issue, the overlap between these two statuses can confuse the system.</a:t>
            </a:r>
          </a:p>
          <a:p>
            <a:r>
              <a:rPr lang="en-US" altLang="zh-CN" dirty="0"/>
              <a:t>As a result, the software fails to properly delete the delegation records.</a:t>
            </a:r>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responsibly disclosed this issue to all affected registries.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Currently, both Google and ZDNS have identified the problem and fixed it.</a:t>
            </a: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r>
              <a:rPr lang="en-US" altLang="zh-CN" sz="1200" b="1" dirty="0">
                <a:solidFill>
                  <a:schemeClr val="bg1"/>
                </a:solidFill>
                <a:latin typeface="+mn-ea"/>
                <a:cs typeface="思源黑体 CN Regular" panose="020B0500000000000000" charset="-122"/>
              </a:rPr>
              <a:t>-------------</a:t>
            </a:r>
            <a:endParaRPr lang="zh-CN" altLang="en-US" sz="1200" b="1" dirty="0">
              <a:solidFill>
                <a:schemeClr val="bg1"/>
              </a:solidFill>
              <a:latin typeface="+mn-ea"/>
              <a:cs typeface="思源黑体 CN Regular" panose="020B0500000000000000"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为了确定遗迹域名产生的原因，我们与一家注册局服务商合作，最终发现，是域名生命周期中删除阶段</a:t>
            </a:r>
            <a:r>
              <a:rPr kumimoji="1" lang="en-US" altLang="zh-CN" sz="1200" b="1" dirty="0" err="1">
                <a:latin typeface="微软雅黑" panose="020B0503020204020204" pitchFamily="34" charset="-122"/>
                <a:ea typeface="微软雅黑" panose="020B0503020204020204" pitchFamily="34" charset="-122"/>
              </a:rPr>
              <a:t>p</a:t>
            </a:r>
            <a:r>
              <a:rPr lang="en-US" altLang="zh-CN" sz="1200" b="1" dirty="0" err="1">
                <a:latin typeface="微软雅黑" panose="020B0503020204020204" pitchFamily="34" charset="-122"/>
                <a:ea typeface="微软雅黑" panose="020B0503020204020204" pitchFamily="34" charset="-122"/>
              </a:rPr>
              <a:t>endingDelete</a:t>
            </a:r>
            <a:r>
              <a:rPr lang="en-US" altLang="zh-CN" sz="1200" b="1" dirty="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（要过期）</a:t>
            </a:r>
            <a:r>
              <a:rPr lang="zh-CN" altLang="en-US" sz="1200" dirty="0">
                <a:latin typeface="微软雅黑" panose="020B0503020204020204" pitchFamily="34" charset="-122"/>
                <a:ea typeface="微软雅黑" panose="020B0503020204020204" pitchFamily="34" charset="-122"/>
              </a:rPr>
              <a:t>状态和</a:t>
            </a:r>
            <a:r>
              <a:rPr lang="zh-CN" altLang="en-US" sz="1200" b="1" dirty="0">
                <a:latin typeface="微软雅黑" panose="020B0503020204020204" pitchFamily="34" charset="-122"/>
                <a:ea typeface="微软雅黑" panose="020B0503020204020204" pitchFamily="34" charset="-122"/>
              </a:rPr>
              <a:t> </a:t>
            </a:r>
            <a:r>
              <a:rPr lang="en-US" altLang="zh-CN" sz="1200" b="1" dirty="0" err="1">
                <a:latin typeface="微软雅黑" panose="020B0503020204020204" pitchFamily="34" charset="-122"/>
                <a:ea typeface="微软雅黑" panose="020B0503020204020204" pitchFamily="34" charset="-122"/>
              </a:rPr>
              <a:t>serverHold</a:t>
            </a:r>
            <a:r>
              <a:rPr lang="zh-CN" altLang="en-US" sz="1200" b="1" dirty="0">
                <a:latin typeface="微软雅黑" panose="020B0503020204020204" pitchFamily="34" charset="-122"/>
                <a:ea typeface="微软雅黑" panose="020B0503020204020204" pitchFamily="34" charset="-122"/>
              </a:rPr>
              <a:t>（有一些异常）</a:t>
            </a:r>
            <a:r>
              <a:rPr lang="en-US" altLang="zh-CN" sz="1200" b="1"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状态的重合导致软件无法正常删除域名的授权记录。</a:t>
            </a:r>
            <a:endParaRPr lang="en-US" altLang="zh-CN" sz="120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微软雅黑" panose="020B0503020204020204" pitchFamily="34" charset="-122"/>
                <a:ea typeface="微软雅黑" panose="020B0503020204020204" pitchFamily="34" charset="-122"/>
              </a:rPr>
              <a:t>我们对所有注册局进行了负责任的披露，目前谷歌和</a:t>
            </a:r>
            <a:r>
              <a:rPr lang="en-US" altLang="zh-CN" sz="1200" dirty="0" err="1">
                <a:latin typeface="微软雅黑" panose="020B0503020204020204" pitchFamily="34" charset="-122"/>
                <a:ea typeface="微软雅黑" panose="020B0503020204020204" pitchFamily="34" charset="-122"/>
              </a:rPr>
              <a:t>zdns</a:t>
            </a:r>
            <a:r>
              <a:rPr lang="zh-CN" altLang="en-US" sz="1200" dirty="0">
                <a:latin typeface="微软雅黑" panose="020B0503020204020204" pitchFamily="34" charset="-122"/>
                <a:ea typeface="微软雅黑" panose="020B0503020204020204" pitchFamily="34" charset="-122"/>
              </a:rPr>
              <a:t>已经确定并修复了该问题。</a:t>
            </a:r>
            <a:endParaRPr lang="zh-CN" altLang="en-US" dirty="0"/>
          </a:p>
        </p:txBody>
      </p:sp>
      <p:sp>
        <p:nvSpPr>
          <p:cNvPr id="4" name="灯片编号占位符 3">
            <a:extLst>
              <a:ext uri="{FF2B5EF4-FFF2-40B4-BE49-F238E27FC236}">
                <a16:creationId xmlns:a16="http://schemas.microsoft.com/office/drawing/2014/main" id="{F320C1F1-5833-AB1B-0EC8-3B8E48F19094}"/>
              </a:ext>
            </a:extLst>
          </p:cNvPr>
          <p:cNvSpPr>
            <a:spLocks noGrp="1"/>
          </p:cNvSpPr>
          <p:nvPr>
            <p:ph type="sldNum" sz="quarter" idx="5"/>
          </p:nvPr>
        </p:nvSpPr>
        <p:spPr/>
        <p:txBody>
          <a:bodyPr/>
          <a:lstStyle/>
          <a:p>
            <a:fld id="{9606EA8A-B2EC-2F47-8FCF-79A90F918BBB}" type="slidenum">
              <a:rPr kumimoji="1" lang="zh-CN" altLang="en-US" smtClean="0"/>
              <a:t>33</a:t>
            </a:fld>
            <a:endParaRPr kumimoji="1" lang="zh-CN" altLang="en-US"/>
          </a:p>
        </p:txBody>
      </p:sp>
    </p:spTree>
    <p:extLst>
      <p:ext uri="{BB962C8B-B14F-4D97-AF65-F5344CB8AC3E}">
        <p14:creationId xmlns:p14="http://schemas.microsoft.com/office/powerpoint/2010/main" val="395345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0299-B15E-29D9-100C-41F52812379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554FCD2-9815-0200-37FB-5476D8FA9A5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2B4A379-C7EE-9F29-A459-0156ECB06A75}"/>
              </a:ext>
            </a:extLst>
          </p:cNvPr>
          <p:cNvSpPr>
            <a:spLocks noGrp="1"/>
          </p:cNvSpPr>
          <p:nvPr>
            <p:ph type="body" idx="1"/>
          </p:nvPr>
        </p:nvSpPr>
        <p:spPr/>
        <p:txBody>
          <a:bodyPr/>
          <a:lstStyle/>
          <a:p>
            <a:r>
              <a:rPr lang="en-US" altLang="zh-CN" dirty="0"/>
              <a:t>To figure out what was causing these relic domains, we teamed up with a registry service provider.</a:t>
            </a:r>
          </a:p>
          <a:p>
            <a:r>
              <a:rPr lang="en-US" altLang="zh-CN" dirty="0"/>
              <a:t>We found that when a domain enters the </a:t>
            </a:r>
            <a:r>
              <a:rPr lang="en-US" altLang="zh-CN" i="1" dirty="0" err="1"/>
              <a:t>pendingDelete</a:t>
            </a:r>
            <a:r>
              <a:rPr lang="en-US" altLang="zh-CN" dirty="0"/>
              <a:t> phase</a:t>
            </a:r>
            <a:r>
              <a:rPr lang="zh-CN" altLang="en-US" dirty="0"/>
              <a:t>，</a:t>
            </a:r>
            <a:r>
              <a:rPr lang="en-US" altLang="zh-CN" dirty="0"/>
              <a:t>@and also has a </a:t>
            </a:r>
            <a:r>
              <a:rPr lang="en-US" altLang="zh-CN" i="1" dirty="0" err="1"/>
              <a:t>serverHold</a:t>
            </a:r>
            <a:r>
              <a:rPr lang="en-US" altLang="zh-CN" dirty="0"/>
              <a:t> status due to some issue, the overlap between these two statuses can confuse the system.</a:t>
            </a:r>
          </a:p>
          <a:p>
            <a:r>
              <a:rPr lang="en-US" altLang="zh-CN" dirty="0"/>
              <a:t>As a result, the software fails to properly delete the delegation records.</a:t>
            </a:r>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responsibly disclosed this issue to all affected registries.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Currently, both Google and ZDNS have identified the problem and fixed it.</a:t>
            </a: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endParaRPr lang="en-US" altLang="zh-CN" sz="1200" b="1" dirty="0">
              <a:solidFill>
                <a:schemeClr val="bg1"/>
              </a:solidFill>
              <a:latin typeface="+mn-ea"/>
              <a:cs typeface="思源黑体 CN Regular" panose="020B0500000000000000" charset="-122"/>
            </a:endParaRPr>
          </a:p>
          <a:p>
            <a:pPr algn="l"/>
            <a:r>
              <a:rPr lang="en-US" altLang="zh-CN" sz="1200" b="1" dirty="0">
                <a:solidFill>
                  <a:schemeClr val="bg1"/>
                </a:solidFill>
                <a:latin typeface="+mn-ea"/>
                <a:cs typeface="思源黑体 CN Regular" panose="020B0500000000000000" charset="-122"/>
              </a:rPr>
              <a:t>-------------</a:t>
            </a:r>
            <a:endParaRPr lang="zh-CN" altLang="en-US" sz="1200" b="1" dirty="0">
              <a:solidFill>
                <a:schemeClr val="bg1"/>
              </a:solidFill>
              <a:latin typeface="+mn-ea"/>
              <a:cs typeface="思源黑体 CN Regular" panose="020B0500000000000000"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为了确定遗迹域名产生的原因，我们与一家注册局服务商合作，最终发现，是域名生命周期中删除阶段</a:t>
            </a:r>
            <a:r>
              <a:rPr kumimoji="1" lang="en-US" altLang="zh-CN" sz="1200" b="1" dirty="0" err="1">
                <a:latin typeface="微软雅黑" panose="020B0503020204020204" pitchFamily="34" charset="-122"/>
                <a:ea typeface="微软雅黑" panose="020B0503020204020204" pitchFamily="34" charset="-122"/>
              </a:rPr>
              <a:t>p</a:t>
            </a:r>
            <a:r>
              <a:rPr lang="en-US" altLang="zh-CN" sz="1200" b="1" dirty="0" err="1">
                <a:latin typeface="微软雅黑" panose="020B0503020204020204" pitchFamily="34" charset="-122"/>
                <a:ea typeface="微软雅黑" panose="020B0503020204020204" pitchFamily="34" charset="-122"/>
              </a:rPr>
              <a:t>endingDelete</a:t>
            </a:r>
            <a:r>
              <a:rPr lang="en-US" altLang="zh-CN" sz="1200" b="1" dirty="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（要过期）</a:t>
            </a:r>
            <a:r>
              <a:rPr lang="zh-CN" altLang="en-US" sz="1200" dirty="0">
                <a:latin typeface="微软雅黑" panose="020B0503020204020204" pitchFamily="34" charset="-122"/>
                <a:ea typeface="微软雅黑" panose="020B0503020204020204" pitchFamily="34" charset="-122"/>
              </a:rPr>
              <a:t>状态和</a:t>
            </a:r>
            <a:r>
              <a:rPr lang="zh-CN" altLang="en-US" sz="1200" b="1" dirty="0">
                <a:latin typeface="微软雅黑" panose="020B0503020204020204" pitchFamily="34" charset="-122"/>
                <a:ea typeface="微软雅黑" panose="020B0503020204020204" pitchFamily="34" charset="-122"/>
              </a:rPr>
              <a:t> </a:t>
            </a:r>
            <a:r>
              <a:rPr lang="en-US" altLang="zh-CN" sz="1200" b="1" dirty="0" err="1">
                <a:latin typeface="微软雅黑" panose="020B0503020204020204" pitchFamily="34" charset="-122"/>
                <a:ea typeface="微软雅黑" panose="020B0503020204020204" pitchFamily="34" charset="-122"/>
              </a:rPr>
              <a:t>serverHold</a:t>
            </a:r>
            <a:r>
              <a:rPr lang="zh-CN" altLang="en-US" sz="1200" b="1" dirty="0">
                <a:latin typeface="微软雅黑" panose="020B0503020204020204" pitchFamily="34" charset="-122"/>
                <a:ea typeface="微软雅黑" panose="020B0503020204020204" pitchFamily="34" charset="-122"/>
              </a:rPr>
              <a:t>（有一些异常）</a:t>
            </a:r>
            <a:r>
              <a:rPr lang="en-US" altLang="zh-CN" sz="1200" b="1"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状态的重合导致软件无法正常删除域名的授权记录。</a:t>
            </a:r>
            <a:endParaRPr lang="en-US" altLang="zh-CN" sz="120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微软雅黑" panose="020B0503020204020204" pitchFamily="34" charset="-122"/>
                <a:ea typeface="微软雅黑" panose="020B0503020204020204" pitchFamily="34" charset="-122"/>
              </a:rPr>
              <a:t>我们对所有注册局进行了负责任的披露，目前谷歌和</a:t>
            </a:r>
            <a:r>
              <a:rPr lang="en-US" altLang="zh-CN" sz="1200" dirty="0" err="1">
                <a:latin typeface="微软雅黑" panose="020B0503020204020204" pitchFamily="34" charset="-122"/>
                <a:ea typeface="微软雅黑" panose="020B0503020204020204" pitchFamily="34" charset="-122"/>
              </a:rPr>
              <a:t>zdns</a:t>
            </a:r>
            <a:r>
              <a:rPr lang="zh-CN" altLang="en-US" sz="1200" dirty="0">
                <a:latin typeface="微软雅黑" panose="020B0503020204020204" pitchFamily="34" charset="-122"/>
                <a:ea typeface="微软雅黑" panose="020B0503020204020204" pitchFamily="34" charset="-122"/>
              </a:rPr>
              <a:t>已经确定并修复了该问题。</a:t>
            </a:r>
            <a:endParaRPr lang="zh-CN" altLang="en-US" dirty="0"/>
          </a:p>
        </p:txBody>
      </p:sp>
      <p:sp>
        <p:nvSpPr>
          <p:cNvPr id="4" name="灯片编号占位符 3">
            <a:extLst>
              <a:ext uri="{FF2B5EF4-FFF2-40B4-BE49-F238E27FC236}">
                <a16:creationId xmlns:a16="http://schemas.microsoft.com/office/drawing/2014/main" id="{FDD13B03-DB61-3C49-232F-C462AFAD5452}"/>
              </a:ext>
            </a:extLst>
          </p:cNvPr>
          <p:cNvSpPr>
            <a:spLocks noGrp="1"/>
          </p:cNvSpPr>
          <p:nvPr>
            <p:ph type="sldNum" sz="quarter" idx="5"/>
          </p:nvPr>
        </p:nvSpPr>
        <p:spPr/>
        <p:txBody>
          <a:bodyPr/>
          <a:lstStyle/>
          <a:p>
            <a:fld id="{9606EA8A-B2EC-2F47-8FCF-79A90F918BBB}" type="slidenum">
              <a:rPr kumimoji="1" lang="zh-CN" altLang="en-US" smtClean="0"/>
              <a:t>34</a:t>
            </a:fld>
            <a:endParaRPr kumimoji="1" lang="zh-CN" altLang="en-US"/>
          </a:p>
        </p:txBody>
      </p:sp>
    </p:spTree>
    <p:extLst>
      <p:ext uri="{BB962C8B-B14F-4D97-AF65-F5344CB8AC3E}">
        <p14:creationId xmlns:p14="http://schemas.microsoft.com/office/powerpoint/2010/main" val="3216573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0299-B15E-29D9-100C-41F52812379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554FCD2-9815-0200-37FB-5476D8FA9A5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2B4A379-C7EE-9F29-A459-0156ECB06A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无论是</a:t>
            </a:r>
            <a:r>
              <a:rPr lang="en-US" altLang="zh-CN" dirty="0"/>
              <a:t>hi</a:t>
            </a:r>
            <a:r>
              <a:rPr lang="zh-CN" altLang="en-US" dirty="0"/>
              <a:t>注册者、注册商和注册局的什么操作，最终导致的都是</a:t>
            </a:r>
            <a:r>
              <a:rPr lang="en-US" altLang="zh-CN" dirty="0"/>
              <a:t>stale</a:t>
            </a:r>
            <a:r>
              <a:rPr lang="zh-CN" altLang="en-US" dirty="0"/>
              <a:t> </a:t>
            </a:r>
            <a:r>
              <a:rPr lang="en-US" altLang="zh-CN" dirty="0"/>
              <a:t>or</a:t>
            </a:r>
            <a:r>
              <a:rPr lang="zh-CN" altLang="en-US" dirty="0"/>
              <a:t> </a:t>
            </a:r>
            <a:r>
              <a:rPr lang="en-US" altLang="zh-CN" dirty="0"/>
              <a:t>dangling</a:t>
            </a:r>
            <a:r>
              <a:rPr lang="zh-CN" altLang="en-US" dirty="0"/>
              <a:t> 的资源记录。</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我们都任务他们是有害的，但是我们却一直都在逃避，将其归结在用户操作错误上。</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我们在回顾一下。</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Dangling</a:t>
            </a:r>
            <a:r>
              <a:rPr lang="zh-CN" altLang="en-US" dirty="0"/>
              <a:t> 风险在</a:t>
            </a:r>
            <a:r>
              <a:rPr lang="en-US" altLang="zh-CN" dirty="0"/>
              <a:t>2016</a:t>
            </a:r>
            <a:r>
              <a:rPr lang="zh-CN" altLang="en-US" dirty="0"/>
              <a:t>年被提出，并且在近几年持续有新的风险被披露。</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并且有研究表明，</a:t>
            </a:r>
            <a:r>
              <a:rPr lang="en-US" altLang="zh-CN" dirty="0"/>
              <a:t>dangling</a:t>
            </a:r>
            <a:r>
              <a:rPr lang="zh-CN" altLang="en-US" dirty="0"/>
              <a:t> 风险正在被广泛的滥用。</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我认为我们</a:t>
            </a:r>
            <a:r>
              <a:rPr lang="zh-CN" altLang="en-US" sz="1200" b="0" i="0" kern="1200" dirty="0">
                <a:solidFill>
                  <a:schemeClr val="tx1"/>
                </a:solidFill>
                <a:effectLst/>
                <a:latin typeface="+mn-lt"/>
                <a:ea typeface="+mn-ea"/>
                <a:cs typeface="+mn-cs"/>
              </a:rPr>
              <a:t>是时候来通过技术方案缓解这个风险了。我们都不会想下一个十年我们仍于该威胁同行。</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陈旧的</a:t>
            </a:r>
            <a:r>
              <a:rPr lang="en-US" altLang="zh-CN" dirty="0"/>
              <a:t>/</a:t>
            </a:r>
            <a:r>
              <a:rPr lang="zh-CN" altLang="en-US" dirty="0"/>
              <a:t>遗弃的资源记录被利用并不是一件新鲜事。</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Dangling</a:t>
            </a:r>
            <a:r>
              <a:rPr lang="zh-CN" altLang="en-US" dirty="0"/>
              <a:t> </a:t>
            </a:r>
            <a:r>
              <a:rPr lang="en-US" altLang="zh-CN" dirty="0"/>
              <a:t>record</a:t>
            </a:r>
            <a:r>
              <a:rPr lang="zh-CN" altLang="en-US" dirty="0"/>
              <a:t> 威胁在</a:t>
            </a:r>
            <a:r>
              <a:rPr lang="en-US" altLang="zh-CN" dirty="0"/>
              <a:t>10</a:t>
            </a:r>
            <a:r>
              <a:rPr lang="zh-CN" altLang="en-US" dirty="0"/>
              <a:t>年前就已经被披露。</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我们的最近几项研究工作以及</a:t>
            </a:r>
            <a:r>
              <a:rPr lang="en-US" altLang="zh-CN" dirty="0"/>
              <a:t>2024</a:t>
            </a:r>
            <a:r>
              <a:rPr lang="zh-CN" altLang="en-US" dirty="0"/>
              <a:t>年</a:t>
            </a:r>
            <a:r>
              <a:rPr lang="en" altLang="zh-CN" sz="1200" b="0" i="0" u="sng" kern="1200" dirty="0">
                <a:solidFill>
                  <a:schemeClr val="tx1"/>
                </a:solidFill>
                <a:effectLst/>
                <a:latin typeface="+mn-lt"/>
                <a:ea typeface="+mn-ea"/>
                <a:cs typeface="+mn-cs"/>
                <a:hlinkClick r:id="rId3"/>
              </a:rPr>
              <a:t>Infoblox</a:t>
            </a:r>
            <a:r>
              <a:rPr lang="en" altLang="zh-CN" sz="1200" b="0" i="0" kern="1200" dirty="0">
                <a:solidFill>
                  <a:schemeClr val="tx1"/>
                </a:solidFill>
                <a:effectLst/>
                <a:latin typeface="+mn-lt"/>
                <a:ea typeface="+mn-ea"/>
                <a:cs typeface="+mn-cs"/>
              </a:rPr>
              <a:t> and </a:t>
            </a:r>
            <a:r>
              <a:rPr lang="en" altLang="zh-CN" sz="1200" b="0" i="0" u="none" strike="noStrike" kern="1200" dirty="0">
                <a:solidFill>
                  <a:schemeClr val="tx1"/>
                </a:solidFill>
                <a:effectLst/>
                <a:latin typeface="+mn-lt"/>
                <a:ea typeface="+mn-ea"/>
                <a:cs typeface="+mn-cs"/>
                <a:hlinkClick r:id="rId4"/>
              </a:rPr>
              <a:t>Eclypsium</a:t>
            </a:r>
            <a:r>
              <a:rPr lang="en" altLang="zh-CN" sz="1200" b="0" i="0" kern="1200" dirty="0">
                <a:solidFill>
                  <a:schemeClr val="tx1"/>
                </a:solidFill>
                <a:effectLst/>
                <a:latin typeface="+mn-lt"/>
                <a:ea typeface="+mn-ea"/>
                <a:cs typeface="+mn-cs"/>
              </a:rPr>
              <a:t> </a:t>
            </a:r>
            <a:r>
              <a:rPr lang="zh-CN" altLang="en" sz="1200" b="0" i="0" kern="1200" dirty="0">
                <a:solidFill>
                  <a:schemeClr val="tx1"/>
                </a:solidFill>
                <a:effectLst/>
                <a:latin typeface="+mn-lt"/>
                <a:ea typeface="+mn-ea"/>
                <a:cs typeface="+mn-cs"/>
              </a:rPr>
              <a:t>联合</a:t>
            </a:r>
            <a:r>
              <a:rPr lang="zh-CN" altLang="en-US" sz="1200" b="0" i="0" kern="1200" dirty="0">
                <a:solidFill>
                  <a:schemeClr val="tx1"/>
                </a:solidFill>
                <a:effectLst/>
                <a:latin typeface="+mn-lt"/>
                <a:ea typeface="+mn-ea"/>
                <a:cs typeface="+mn-cs"/>
              </a:rPr>
              <a:t>披露的</a:t>
            </a:r>
            <a:r>
              <a:rPr lang="en" altLang="zh-CN" sz="1200" b="1" i="0" kern="1200" dirty="0">
                <a:solidFill>
                  <a:schemeClr val="tx1"/>
                </a:solidFill>
                <a:effectLst/>
                <a:latin typeface="+mn-lt"/>
                <a:ea typeface="+mn-ea"/>
                <a:cs typeface="+mn-cs"/>
              </a:rPr>
              <a:t>Sitting Ducks</a:t>
            </a:r>
            <a:r>
              <a:rPr lang="en" altLang="zh-CN" sz="1200" b="0" i="0" kern="1200" dirty="0">
                <a:solidFill>
                  <a:schemeClr val="tx1"/>
                </a:solidFill>
                <a:effectLst/>
                <a:latin typeface="+mn-lt"/>
                <a:ea typeface="+mn-ea"/>
                <a:cs typeface="+mn-cs"/>
              </a:rPr>
              <a:t> attack</a:t>
            </a:r>
            <a:r>
              <a:rPr lang="zh-CN" altLang="en-US" sz="1200" b="0" i="0" kern="1200" dirty="0">
                <a:solidFill>
                  <a:schemeClr val="tx1"/>
                </a:solidFill>
                <a:effectLst/>
                <a:latin typeface="+mn-lt"/>
                <a:ea typeface="+mn-ea"/>
                <a:cs typeface="+mn-cs"/>
              </a:rPr>
              <a:t>，都表明风险依然存在，并且正在被利用。</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a:solidFill>
                  <a:schemeClr val="tx1"/>
                </a:solidFill>
                <a:effectLst/>
                <a:latin typeface="+mn-lt"/>
                <a:ea typeface="+mn-ea"/>
                <a:cs typeface="+mn-cs"/>
              </a:rPr>
              <a:t>很多时候大多数服务商都认为这是一个管理问题，这是域名注册者的失误导致的风险。</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a:solidFill>
                  <a:schemeClr val="tx1"/>
                </a:solidFill>
                <a:effectLst/>
                <a:latin typeface="+mn-lt"/>
                <a:ea typeface="+mn-ea"/>
                <a:cs typeface="+mn-cs"/>
              </a:rPr>
              <a:t>每个人都会犯错，特别是面对大规模的复杂的资源记录配置。</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a:solidFill>
                  <a:schemeClr val="tx1"/>
                </a:solidFill>
                <a:effectLst/>
                <a:latin typeface="+mn-lt"/>
                <a:ea typeface="+mn-ea"/>
                <a:cs typeface="+mn-cs"/>
              </a:rPr>
              <a:t>你无法改变人，但是我们可以改变方案。</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a:solidFill>
                  <a:schemeClr val="tx1"/>
                </a:solidFill>
                <a:effectLst/>
                <a:latin typeface="+mn-lt"/>
                <a:ea typeface="+mn-ea"/>
                <a:cs typeface="+mn-cs"/>
              </a:rPr>
              <a:t>是时候来通过技术方案缓解这个风险了。我们都不会想下一个十年我们仍于该威胁同行。</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endParaRPr>
          </a:p>
          <a:p>
            <a:r>
              <a:rPr lang="en" altLang="zh-CN" sz="1200" b="0" i="0" kern="1200" dirty="0">
                <a:solidFill>
                  <a:schemeClr val="tx1"/>
                </a:solidFill>
                <a:effectLst/>
                <a:latin typeface="+mn-lt"/>
                <a:ea typeface="+mn-ea"/>
                <a:cs typeface="+mn-cs"/>
              </a:rPr>
              <a:t>There is evidence indicating that...</a:t>
            </a:r>
          </a:p>
          <a:p>
            <a:br>
              <a:rPr lang="en" altLang="zh-CN" dirty="0"/>
            </a:br>
            <a:endParaRPr lang="en-US" altLang="zh-CN" dirty="0"/>
          </a:p>
        </p:txBody>
      </p:sp>
      <p:sp>
        <p:nvSpPr>
          <p:cNvPr id="4" name="灯片编号占位符 3">
            <a:extLst>
              <a:ext uri="{FF2B5EF4-FFF2-40B4-BE49-F238E27FC236}">
                <a16:creationId xmlns:a16="http://schemas.microsoft.com/office/drawing/2014/main" id="{FDD13B03-DB61-3C49-232F-C462AFAD5452}"/>
              </a:ext>
            </a:extLst>
          </p:cNvPr>
          <p:cNvSpPr>
            <a:spLocks noGrp="1"/>
          </p:cNvSpPr>
          <p:nvPr>
            <p:ph type="sldNum" sz="quarter" idx="5"/>
          </p:nvPr>
        </p:nvSpPr>
        <p:spPr/>
        <p:txBody>
          <a:bodyPr/>
          <a:lstStyle/>
          <a:p>
            <a:fld id="{9606EA8A-B2EC-2F47-8FCF-79A90F918BBB}" type="slidenum">
              <a:rPr kumimoji="1" lang="zh-CN" altLang="en-US" smtClean="0"/>
              <a:t>35</a:t>
            </a:fld>
            <a:endParaRPr kumimoji="1" lang="zh-CN" altLang="en-US"/>
          </a:p>
        </p:txBody>
      </p:sp>
    </p:spTree>
    <p:extLst>
      <p:ext uri="{BB962C8B-B14F-4D97-AF65-F5344CB8AC3E}">
        <p14:creationId xmlns:p14="http://schemas.microsoft.com/office/powerpoint/2010/main" val="1406113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0299-B15E-29D9-100C-41F52812379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554FCD2-9815-0200-37FB-5476D8FA9A5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2B4A379-C7EE-9F29-A459-0156ECB06A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一些厂商已经做了很多的努力，比如</a:t>
            </a:r>
            <a:r>
              <a:rPr lang="en-US" altLang="zh-CN" dirty="0"/>
              <a:t>AWS</a:t>
            </a:r>
            <a:r>
              <a:rPr lang="zh-CN" altLang="en-US" dirty="0"/>
              <a:t>、</a:t>
            </a:r>
            <a:r>
              <a:rPr lang="en-US" altLang="zh-CN" dirty="0"/>
              <a:t>google</a:t>
            </a:r>
            <a:r>
              <a:rPr lang="zh-CN" altLang="en-US" dirty="0"/>
              <a:t>等。他们通过安全的</a:t>
            </a:r>
            <a:r>
              <a:rPr lang="en-US" altLang="zh-CN" dirty="0"/>
              <a:t>NS</a:t>
            </a:r>
            <a:r>
              <a:rPr lang="zh-CN" altLang="en-US" dirty="0"/>
              <a:t>分配算法来避免攻击者获取必要的攻击资源。</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但是很多厂商没有足够大的资源池来实现，他们通常为全部用户提供相同的</a:t>
            </a:r>
            <a:r>
              <a:rPr lang="en-US" altLang="zh-CN" dirty="0"/>
              <a:t>NS</a:t>
            </a:r>
            <a:r>
              <a:rPr lang="zh-CN" altLang="en-US" dirty="0"/>
              <a:t>集合。</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我们的分析中已经发现有个别厂商通过一些操作已经较好的规避了该风险，比如 </a:t>
            </a:r>
            <a:r>
              <a:rPr lang="en-US" altLang="zh-CN" dirty="0"/>
              <a:t>AWS, google cloud.</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他们通过安全的</a:t>
            </a:r>
            <a:r>
              <a:rPr lang="en-US" altLang="zh-CN" dirty="0"/>
              <a:t>NS</a:t>
            </a:r>
            <a:r>
              <a:rPr lang="zh-CN" altLang="en-US" dirty="0"/>
              <a:t>分配算法来避免攻击者获取必要的资源。</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方案是有效的，但是很难推广至所有服务商。</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这里我们提出一个更加轻量级的方案，服务取消确认。</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Dangling</a:t>
            </a:r>
            <a:r>
              <a:rPr lang="zh-CN" altLang="en-US" dirty="0"/>
              <a:t> </a:t>
            </a:r>
            <a:r>
              <a:rPr lang="en-US" altLang="zh-CN" dirty="0"/>
              <a:t>record</a:t>
            </a:r>
            <a:r>
              <a:rPr lang="zh-CN" altLang="en-US" dirty="0"/>
              <a:t> 威胁的核心在于停止服务的资源记录没有被清除。</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因此，我们设计了一套验证策略。</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在用户尝试取消托管服务时，服务商增加一项额外的验证，只有用户已经删除或者更改了资源记录，才真正将服务撤销。</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这样可以强制用户删除停止服务的资源记录。</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同时对于当前服务商的服务逻辑也不会造成破坏。</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开放的检测服务</a:t>
            </a:r>
            <a:r>
              <a:rPr lang="en-US" altLang="zh-CN" dirty="0"/>
              <a:t>】</a:t>
            </a:r>
            <a:r>
              <a:rPr lang="zh-CN" altLang="en-US" dirty="0"/>
              <a:t>：受限的，</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a:extLst>
              <a:ext uri="{FF2B5EF4-FFF2-40B4-BE49-F238E27FC236}">
                <a16:creationId xmlns:a16="http://schemas.microsoft.com/office/drawing/2014/main" id="{FDD13B03-DB61-3C49-232F-C462AFAD5452}"/>
              </a:ext>
            </a:extLst>
          </p:cNvPr>
          <p:cNvSpPr>
            <a:spLocks noGrp="1"/>
          </p:cNvSpPr>
          <p:nvPr>
            <p:ph type="sldNum" sz="quarter" idx="5"/>
          </p:nvPr>
        </p:nvSpPr>
        <p:spPr/>
        <p:txBody>
          <a:bodyPr/>
          <a:lstStyle/>
          <a:p>
            <a:fld id="{9606EA8A-B2EC-2F47-8FCF-79A90F918BBB}" type="slidenum">
              <a:rPr kumimoji="1" lang="zh-CN" altLang="en-US" smtClean="0"/>
              <a:t>36</a:t>
            </a:fld>
            <a:endParaRPr kumimoji="1" lang="zh-CN" altLang="en-US"/>
          </a:p>
        </p:txBody>
      </p:sp>
    </p:spTree>
    <p:extLst>
      <p:ext uri="{BB962C8B-B14F-4D97-AF65-F5344CB8AC3E}">
        <p14:creationId xmlns:p14="http://schemas.microsoft.com/office/powerpoint/2010/main" val="3744113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0299-B15E-29D9-100C-41F52812379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554FCD2-9815-0200-37FB-5476D8FA9A5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2B4A379-C7EE-9F29-A459-0156ECB06A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Dangling</a:t>
            </a:r>
            <a:r>
              <a:rPr lang="zh-CN" altLang="en-US" dirty="0"/>
              <a:t> </a:t>
            </a:r>
            <a:r>
              <a:rPr lang="en-US" altLang="zh-CN" dirty="0"/>
              <a:t>record</a:t>
            </a:r>
            <a:r>
              <a:rPr lang="zh-CN" altLang="en-US" dirty="0"/>
              <a:t> 威胁的核心在于停止服务的资源记录没有被清除。</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因此，我们设计了一套验证策略。</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在用户尝试取消托管服务时，服务商增加一项额外的验证，只有用户已经删除或者更改了资源记录，才真正将服务撤销。</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这样可以强制用户删除停止服务的资源记录。</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同时对于当前服务商的服务逻辑也不会造成破坏。</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开放的检测服务</a:t>
            </a:r>
            <a:r>
              <a:rPr lang="en-US" altLang="zh-CN" dirty="0"/>
              <a:t>】</a:t>
            </a:r>
            <a:r>
              <a:rPr lang="zh-CN" altLang="en-US" dirty="0"/>
              <a:t>：受限的，</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a:extLst>
              <a:ext uri="{FF2B5EF4-FFF2-40B4-BE49-F238E27FC236}">
                <a16:creationId xmlns:a16="http://schemas.microsoft.com/office/drawing/2014/main" id="{FDD13B03-DB61-3C49-232F-C462AFAD5452}"/>
              </a:ext>
            </a:extLst>
          </p:cNvPr>
          <p:cNvSpPr>
            <a:spLocks noGrp="1"/>
          </p:cNvSpPr>
          <p:nvPr>
            <p:ph type="sldNum" sz="quarter" idx="5"/>
          </p:nvPr>
        </p:nvSpPr>
        <p:spPr/>
        <p:txBody>
          <a:bodyPr/>
          <a:lstStyle/>
          <a:p>
            <a:fld id="{9606EA8A-B2EC-2F47-8FCF-79A90F918BBB}" type="slidenum">
              <a:rPr kumimoji="1" lang="zh-CN" altLang="en-US" smtClean="0"/>
              <a:t>37</a:t>
            </a:fld>
            <a:endParaRPr kumimoji="1" lang="zh-CN" altLang="en-US"/>
          </a:p>
        </p:txBody>
      </p:sp>
    </p:spTree>
    <p:extLst>
      <p:ext uri="{BB962C8B-B14F-4D97-AF65-F5344CB8AC3E}">
        <p14:creationId xmlns:p14="http://schemas.microsoft.com/office/powerpoint/2010/main" val="3392480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0299-B15E-29D9-100C-41F52812379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554FCD2-9815-0200-37FB-5476D8FA9A5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2B4A379-C7EE-9F29-A459-0156ECB06A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Dangling</a:t>
            </a:r>
            <a:r>
              <a:rPr lang="zh-CN" altLang="en-US" dirty="0"/>
              <a:t> </a:t>
            </a:r>
            <a:r>
              <a:rPr lang="en-US" altLang="zh-CN" dirty="0"/>
              <a:t>record</a:t>
            </a:r>
            <a:r>
              <a:rPr lang="zh-CN" altLang="en-US" dirty="0"/>
              <a:t> 威胁的核心在于停止服务的资源记录没有被清除。</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因此，我们设计了一套验证策略，我们称之为</a:t>
            </a:r>
            <a:r>
              <a:rPr lang="en-US" altLang="zh-CN" dirty="0"/>
              <a:t>double</a:t>
            </a:r>
            <a:r>
              <a:rPr lang="zh-CN" altLang="en-US" dirty="0"/>
              <a:t> </a:t>
            </a:r>
            <a:r>
              <a:rPr lang="en-US" altLang="zh-CN" dirty="0"/>
              <a:t>clear</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在用户尝试取消托管服务时，服务商增加一项额外的验证，只有用户已经删除或者更改了资源记录，才真正将服务撤销。</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这样可以强制用户删除停止服务的资源记录。</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同时对于当前服务商的服务逻辑也不会造成破坏。</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开放的检测服务</a:t>
            </a:r>
            <a:r>
              <a:rPr lang="en-US" altLang="zh-CN" dirty="0"/>
              <a:t>】</a:t>
            </a:r>
            <a:r>
              <a:rPr lang="zh-CN" altLang="en-US" dirty="0"/>
              <a:t>：受限的，</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a:extLst>
              <a:ext uri="{FF2B5EF4-FFF2-40B4-BE49-F238E27FC236}">
                <a16:creationId xmlns:a16="http://schemas.microsoft.com/office/drawing/2014/main" id="{FDD13B03-DB61-3C49-232F-C462AFAD5452}"/>
              </a:ext>
            </a:extLst>
          </p:cNvPr>
          <p:cNvSpPr>
            <a:spLocks noGrp="1"/>
          </p:cNvSpPr>
          <p:nvPr>
            <p:ph type="sldNum" sz="quarter" idx="5"/>
          </p:nvPr>
        </p:nvSpPr>
        <p:spPr/>
        <p:txBody>
          <a:bodyPr/>
          <a:lstStyle/>
          <a:p>
            <a:fld id="{9606EA8A-B2EC-2F47-8FCF-79A90F918BBB}" type="slidenum">
              <a:rPr kumimoji="1" lang="zh-CN" altLang="en-US" smtClean="0"/>
              <a:t>39</a:t>
            </a:fld>
            <a:endParaRPr kumimoji="1" lang="zh-CN" altLang="en-US"/>
          </a:p>
        </p:txBody>
      </p:sp>
    </p:spTree>
    <p:extLst>
      <p:ext uri="{BB962C8B-B14F-4D97-AF65-F5344CB8AC3E}">
        <p14:creationId xmlns:p14="http://schemas.microsoft.com/office/powerpoint/2010/main" val="989176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That brings us to the end of this presentation. Thank you so much for your attention!</a:t>
            </a:r>
          </a:p>
          <a:p>
            <a:r>
              <a:rPr lang="en-US" altLang="zh-CN" dirty="0"/>
              <a:t>If you're interested in this work, or if you have any questions, please don't hesitate to reach out to the authors via these emails. </a:t>
            </a:r>
          </a:p>
          <a:p>
            <a:endParaRPr lang="en-US" altLang="zh-CN" dirty="0"/>
          </a:p>
        </p:txBody>
      </p:sp>
      <p:sp>
        <p:nvSpPr>
          <p:cNvPr id="4" name="灯片编号占位符 3"/>
          <p:cNvSpPr>
            <a:spLocks noGrp="1"/>
          </p:cNvSpPr>
          <p:nvPr>
            <p:ph type="sldNum" sz="quarter" idx="5"/>
          </p:nvPr>
        </p:nvSpPr>
        <p:spPr/>
        <p:txBody>
          <a:bodyPr/>
          <a:lstStyle/>
          <a:p>
            <a:fld id="{9606EA8A-B2EC-2F47-8FCF-79A90F918BBB}" type="slidenum">
              <a:rPr kumimoji="1" lang="zh-CN" altLang="en-US" smtClean="0"/>
              <a:t>40</a:t>
            </a:fld>
            <a:endParaRPr kumimoji="1" lang="zh-CN" altLang="en-US"/>
          </a:p>
        </p:txBody>
      </p:sp>
    </p:spTree>
    <p:extLst>
      <p:ext uri="{BB962C8B-B14F-4D97-AF65-F5344CB8AC3E}">
        <p14:creationId xmlns:p14="http://schemas.microsoft.com/office/powerpoint/2010/main" val="3982709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kern="1200" dirty="0">
                <a:solidFill>
                  <a:schemeClr val="tx1"/>
                </a:solidFill>
                <a:effectLst/>
                <a:latin typeface="+mn-lt"/>
                <a:ea typeface="+mn-ea"/>
                <a:cs typeface="+mn-cs"/>
              </a:rPr>
              <a:t>Registrars and registries exchange domain name data and manage the domain lifecycle through the Extensible Provisioning Protocol (EPP).</a:t>
            </a:r>
          </a:p>
          <a:p>
            <a:endParaRPr lang="en-US" altLang="zh-CN" sz="1200" b="0" dirty="0">
              <a:solidFill>
                <a:srgbClr val="9B2D1F"/>
              </a:solidFill>
            </a:endParaRPr>
          </a:p>
          <a:p>
            <a:r>
              <a:rPr lang="en-US" dirty="0"/>
              <a:t>EPP status codes </a:t>
            </a:r>
            <a:r>
              <a:rPr lang="en-US" altLang="zh-CN" dirty="0"/>
              <a:t>reflect</a:t>
            </a:r>
            <a:r>
              <a:rPr lang="en-US" dirty="0"/>
              <a:t> a domain’s </a:t>
            </a:r>
            <a:r>
              <a:rPr lang="en-US" altLang="zh-CN" dirty="0"/>
              <a:t>lifecycle</a:t>
            </a:r>
            <a:r>
              <a:rPr lang="zh-CN" altLang="en-US" dirty="0"/>
              <a:t> </a:t>
            </a:r>
            <a:r>
              <a:rPr lang="en-US" dirty="0"/>
              <a:t>phase and what actions are allowed.</a:t>
            </a:r>
            <a:r>
              <a:rPr lang="zh-CN" altLang="en-US" dirty="0"/>
              <a:t> </a:t>
            </a:r>
            <a:r>
              <a:rPr lang="en-US" altLang="zh-CN" dirty="0"/>
              <a:t>The</a:t>
            </a:r>
            <a:r>
              <a:rPr lang="zh-CN" altLang="en-US" dirty="0"/>
              <a:t> </a:t>
            </a:r>
            <a:r>
              <a:rPr lang="en-US" altLang="zh-CN" dirty="0"/>
              <a:t>table</a:t>
            </a:r>
            <a:r>
              <a:rPr lang="zh-CN" altLang="en-US" dirty="0"/>
              <a:t> </a:t>
            </a:r>
            <a:r>
              <a:rPr lang="en-US" altLang="zh-CN" dirty="0"/>
              <a:t>show</a:t>
            </a:r>
            <a:r>
              <a:rPr lang="zh-CN" altLang="en-US" dirty="0"/>
              <a:t> </a:t>
            </a:r>
            <a:r>
              <a:rPr lang="en-US" altLang="zh-CN" dirty="0"/>
              <a:t>some</a:t>
            </a:r>
            <a:r>
              <a:rPr lang="zh-CN" altLang="en-US" dirty="0"/>
              <a:t> </a:t>
            </a:r>
            <a:r>
              <a:rPr lang="en-US" altLang="zh-CN" dirty="0"/>
              <a:t>status</a:t>
            </a:r>
            <a:r>
              <a:rPr lang="zh-CN" altLang="en-US" dirty="0"/>
              <a:t> </a:t>
            </a:r>
            <a:r>
              <a:rPr lang="en-US" altLang="zh-CN" dirty="0" err="1"/>
              <a:t>cose</a:t>
            </a:r>
            <a:r>
              <a:rPr lang="en-US" altLang="zh-CN" dirty="0"/>
              <a:t>.</a:t>
            </a:r>
            <a:endParaRPr lang="en-US" dirty="0"/>
          </a:p>
        </p:txBody>
      </p:sp>
      <p:sp>
        <p:nvSpPr>
          <p:cNvPr id="4" name="灯片编号占位符 3"/>
          <p:cNvSpPr>
            <a:spLocks noGrp="1"/>
          </p:cNvSpPr>
          <p:nvPr>
            <p:ph type="sldNum" sz="quarter" idx="5"/>
          </p:nvPr>
        </p:nvSpPr>
        <p:spPr/>
        <p:txBody>
          <a:bodyPr/>
          <a:lstStyle/>
          <a:p>
            <a:fld id="{9606EA8A-B2EC-2F47-8FCF-79A90F918BBB}" type="slidenum">
              <a:rPr kumimoji="1" lang="zh-CN" altLang="en-US" smtClean="0"/>
              <a:t>4</a:t>
            </a:fld>
            <a:endParaRPr kumimoji="1" lang="zh-CN" altLang="en-US"/>
          </a:p>
        </p:txBody>
      </p:sp>
    </p:spTree>
    <p:extLst>
      <p:ext uri="{BB962C8B-B14F-4D97-AF65-F5344CB8AC3E}">
        <p14:creationId xmlns:p14="http://schemas.microsoft.com/office/powerpoint/2010/main" val="174547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B2B2A-8F32-17E4-7D90-AEA1EABF100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AC9D286-4251-5D8E-E6FA-2ED893E4C77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F196D0E-9952-E92B-4757-7DDC7B7636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all know that a domain has to be registered before it can be used.</a:t>
            </a:r>
            <a:r>
              <a:rPr lang="zh-CN" altLang="en-US" dirty="0"/>
              <a:t> </a:t>
            </a:r>
            <a:r>
              <a:rPr lang="en-US" dirty="0"/>
              <a:t>But we’ve found something strange—some domains are accessible even though they’re not registered.</a:t>
            </a:r>
            <a:endParaRPr kumimoji="1" lang="en-US" altLang="zh-CN" dirty="0"/>
          </a:p>
          <a:p>
            <a:endParaRPr kumimoji="1" lang="en-US" altLang="zh-CN" dirty="0"/>
          </a:p>
          <a:p>
            <a:r>
              <a:rPr lang="en-US" dirty="0"/>
              <a:t>Here’s an example: the domain on the left is registered with Ali</a:t>
            </a:r>
            <a:r>
              <a:rPr lang="en-US" altLang="zh-CN" dirty="0"/>
              <a:t>baba</a:t>
            </a:r>
            <a:r>
              <a:rPr lang="zh-CN" altLang="en-US" dirty="0"/>
              <a:t> </a:t>
            </a:r>
            <a:r>
              <a:rPr lang="en-US" dirty="0"/>
              <a:t>Cloud, and its website works as expected.</a:t>
            </a:r>
            <a:r>
              <a:rPr lang="zh-CN" altLang="en-US" dirty="0"/>
              <a:t> </a:t>
            </a:r>
            <a:r>
              <a:rPr lang="en-US" dirty="0"/>
              <a:t>But the one on the right</a:t>
            </a:r>
            <a:r>
              <a:rPr lang="zh-CN" altLang="en-US" dirty="0"/>
              <a:t> </a:t>
            </a:r>
            <a:r>
              <a:rPr lang="en-US" dirty="0"/>
              <a:t>doesn’t show up in any registration data</a:t>
            </a:r>
            <a:r>
              <a:rPr lang="en-US" altLang="zh-CN" dirty="0"/>
              <a:t>,</a:t>
            </a:r>
            <a:r>
              <a:rPr lang="zh-CN" altLang="en-US" dirty="0"/>
              <a:t> </a:t>
            </a:r>
            <a:r>
              <a:rPr lang="en-US" dirty="0"/>
              <a:t>yet its website is still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Pretty odd, right? We suspect there may be some unrecorded activity at the registry level causing this.</a:t>
            </a:r>
          </a:p>
          <a:p>
            <a:br>
              <a:rPr lang="en-US" dirty="0"/>
            </a:br>
            <a:br>
              <a:rPr lang="en-US" dirty="0"/>
            </a:br>
            <a:endParaRPr kumimoji="1" lang="en-US" altLang="zh-CN" dirty="0"/>
          </a:p>
          <a:p>
            <a:r>
              <a:rPr kumimoji="1" lang="en-US" altLang="zh-CN" dirty="0"/>
              <a:t>---------------</a:t>
            </a:r>
          </a:p>
          <a:p>
            <a:r>
              <a:rPr kumimoji="1" lang="zh-CN" altLang="en-US" dirty="0"/>
              <a:t>注册后域名才能被使用，这是我们的常识。</a:t>
            </a:r>
            <a:endParaRPr kumimoji="1" lang="en-US" altLang="zh-CN" dirty="0"/>
          </a:p>
          <a:p>
            <a:r>
              <a:rPr kumimoji="1" lang="zh-CN" altLang="en-US" dirty="0"/>
              <a:t>但是，我们却发现了一些非常奇怪的域名，他们没有被注册，却可以访问。</a:t>
            </a:r>
            <a:endParaRPr kumimoji="1" lang="en-US" altLang="zh-CN" dirty="0"/>
          </a:p>
          <a:p>
            <a:r>
              <a:rPr kumimoji="1" lang="zh-CN" altLang="en-US" dirty="0"/>
              <a:t>这里给出了一个例子。</a:t>
            </a:r>
            <a:endParaRPr kumimoji="1" lang="en-US" altLang="zh-CN" dirty="0"/>
          </a:p>
          <a:p>
            <a:r>
              <a:rPr kumimoji="1" lang="zh-CN" altLang="en-US" dirty="0"/>
              <a:t>左边的域名是在阿里云注册，我们可以访问他的网页。</a:t>
            </a:r>
            <a:endParaRPr kumimoji="1" lang="en-US" altLang="zh-CN" dirty="0"/>
          </a:p>
          <a:p>
            <a:r>
              <a:rPr kumimoji="1" lang="zh-CN" altLang="en-US" dirty="0"/>
              <a:t>右边的域名，我们无法找到他的注册数据，但是却可以访问他的网页。</a:t>
            </a:r>
            <a:endParaRPr kumimoji="1" lang="en-US" altLang="zh-CN" dirty="0"/>
          </a:p>
          <a:p>
            <a:r>
              <a:rPr kumimoji="1" lang="zh-CN" altLang="en-US" dirty="0"/>
              <a:t>这是非常奇怪的？我们怀疑是注册局某些未记录的操作导致了这个问题。</a:t>
            </a:r>
          </a:p>
        </p:txBody>
      </p:sp>
      <p:sp>
        <p:nvSpPr>
          <p:cNvPr id="4" name="灯片编号占位符 3">
            <a:extLst>
              <a:ext uri="{FF2B5EF4-FFF2-40B4-BE49-F238E27FC236}">
                <a16:creationId xmlns:a16="http://schemas.microsoft.com/office/drawing/2014/main" id="{396BDAD6-5374-08BC-D40D-451564E7A021}"/>
              </a:ext>
            </a:extLst>
          </p:cNvPr>
          <p:cNvSpPr>
            <a:spLocks noGrp="1"/>
          </p:cNvSpPr>
          <p:nvPr>
            <p:ph type="sldNum" sz="quarter" idx="5"/>
          </p:nvPr>
        </p:nvSpPr>
        <p:spPr/>
        <p:txBody>
          <a:bodyPr/>
          <a:lstStyle/>
          <a:p>
            <a:fld id="{9606EA8A-B2EC-2F47-8FCF-79A90F918BBB}" type="slidenum">
              <a:rPr kumimoji="1" lang="zh-CN" altLang="en-US" smtClean="0"/>
              <a:t>5</a:t>
            </a:fld>
            <a:endParaRPr kumimoji="1" lang="zh-CN" altLang="en-US"/>
          </a:p>
        </p:txBody>
      </p:sp>
    </p:spTree>
    <p:extLst>
      <p:ext uri="{BB962C8B-B14F-4D97-AF65-F5344CB8AC3E}">
        <p14:creationId xmlns:p14="http://schemas.microsoft.com/office/powerpoint/2010/main" val="13749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48B06-74BC-E7C8-5579-B5021F97A0F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575DDAE-6B31-FE82-0B3B-714D993CEC2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CD1BB3E-1C24-6B94-EA20-3CBC2E2FF1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all know that a domain has to be registered before it can be used.</a:t>
            </a:r>
            <a:r>
              <a:rPr lang="zh-CN" altLang="en-US" dirty="0"/>
              <a:t> </a:t>
            </a:r>
            <a:r>
              <a:rPr lang="en-US" dirty="0"/>
              <a:t>But we’ve found something strange—some domains are accessible even though they’re not registered.</a:t>
            </a:r>
            <a:endParaRPr kumimoji="1" lang="en-US" altLang="zh-CN" dirty="0"/>
          </a:p>
          <a:p>
            <a:endParaRPr kumimoji="1" lang="en-US" altLang="zh-CN" dirty="0"/>
          </a:p>
          <a:p>
            <a:r>
              <a:rPr lang="en-US" dirty="0"/>
              <a:t>Here’s an example: the domain on the left is registered with Ali</a:t>
            </a:r>
            <a:r>
              <a:rPr lang="en-US" altLang="zh-CN" dirty="0"/>
              <a:t>baba</a:t>
            </a:r>
            <a:r>
              <a:rPr lang="zh-CN" altLang="en-US" dirty="0"/>
              <a:t> </a:t>
            </a:r>
            <a:r>
              <a:rPr lang="en-US" dirty="0"/>
              <a:t>Cloud, and its website works as expected.</a:t>
            </a:r>
            <a:r>
              <a:rPr lang="zh-CN" altLang="en-US" dirty="0"/>
              <a:t> </a:t>
            </a:r>
            <a:r>
              <a:rPr lang="en-US" dirty="0"/>
              <a:t>But the one on the right</a:t>
            </a:r>
            <a:r>
              <a:rPr lang="zh-CN" altLang="en-US" dirty="0"/>
              <a:t> </a:t>
            </a:r>
            <a:r>
              <a:rPr lang="en-US" dirty="0"/>
              <a:t>doesn’t show up in any registration data</a:t>
            </a:r>
            <a:r>
              <a:rPr lang="en-US" altLang="zh-CN" dirty="0"/>
              <a:t>,</a:t>
            </a:r>
            <a:r>
              <a:rPr lang="zh-CN" altLang="en-US" dirty="0"/>
              <a:t> </a:t>
            </a:r>
            <a:r>
              <a:rPr lang="en-US" dirty="0"/>
              <a:t>yet its website is still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Pretty odd, right? We suspect there may be some unrecorded activity at the registry level causing this.</a:t>
            </a:r>
          </a:p>
          <a:p>
            <a:br>
              <a:rPr lang="en-US" dirty="0"/>
            </a:br>
            <a:br>
              <a:rPr lang="en-US" dirty="0"/>
            </a:br>
            <a:endParaRPr kumimoji="1" lang="en-US" altLang="zh-CN" dirty="0"/>
          </a:p>
          <a:p>
            <a:r>
              <a:rPr kumimoji="1" lang="en-US" altLang="zh-CN" dirty="0"/>
              <a:t>---------------</a:t>
            </a:r>
          </a:p>
          <a:p>
            <a:r>
              <a:rPr kumimoji="1" lang="zh-CN" altLang="en-US" dirty="0"/>
              <a:t>注册后域名才能被使用，这是我们的常识。</a:t>
            </a:r>
            <a:endParaRPr kumimoji="1" lang="en-US" altLang="zh-CN" dirty="0"/>
          </a:p>
          <a:p>
            <a:r>
              <a:rPr kumimoji="1" lang="zh-CN" altLang="en-US" dirty="0"/>
              <a:t>但是，我们却发现了一些非常奇怪的域名，他们没有被注册，却可以访问。</a:t>
            </a:r>
            <a:endParaRPr kumimoji="1" lang="en-US" altLang="zh-CN" dirty="0"/>
          </a:p>
          <a:p>
            <a:r>
              <a:rPr kumimoji="1" lang="zh-CN" altLang="en-US" dirty="0"/>
              <a:t>这里给出了一个例子。</a:t>
            </a:r>
            <a:endParaRPr kumimoji="1" lang="en-US" altLang="zh-CN" dirty="0"/>
          </a:p>
          <a:p>
            <a:r>
              <a:rPr kumimoji="1" lang="zh-CN" altLang="en-US" dirty="0"/>
              <a:t>左边的域名是在阿里云注册，我们可以访问他的网页。</a:t>
            </a:r>
            <a:endParaRPr kumimoji="1" lang="en-US" altLang="zh-CN" dirty="0"/>
          </a:p>
          <a:p>
            <a:r>
              <a:rPr kumimoji="1" lang="zh-CN" altLang="en-US" dirty="0"/>
              <a:t>右边的域名，我们无法找到他的注册数据，但是却可以访问他的网页。</a:t>
            </a:r>
            <a:endParaRPr kumimoji="1" lang="en-US" altLang="zh-CN" dirty="0"/>
          </a:p>
          <a:p>
            <a:r>
              <a:rPr kumimoji="1" lang="zh-CN" altLang="en-US" dirty="0"/>
              <a:t>这是非常奇怪的？我们怀疑是注册局某些未记录的操作导致了这个问题。</a:t>
            </a:r>
          </a:p>
        </p:txBody>
      </p:sp>
      <p:sp>
        <p:nvSpPr>
          <p:cNvPr id="4" name="灯片编号占位符 3">
            <a:extLst>
              <a:ext uri="{FF2B5EF4-FFF2-40B4-BE49-F238E27FC236}">
                <a16:creationId xmlns:a16="http://schemas.microsoft.com/office/drawing/2014/main" id="{A6717720-386D-F4DC-82C0-AE93F0331731}"/>
              </a:ext>
            </a:extLst>
          </p:cNvPr>
          <p:cNvSpPr>
            <a:spLocks noGrp="1"/>
          </p:cNvSpPr>
          <p:nvPr>
            <p:ph type="sldNum" sz="quarter" idx="5"/>
          </p:nvPr>
        </p:nvSpPr>
        <p:spPr/>
        <p:txBody>
          <a:bodyPr/>
          <a:lstStyle/>
          <a:p>
            <a:fld id="{9606EA8A-B2EC-2F47-8FCF-79A90F918BBB}" type="slidenum">
              <a:rPr kumimoji="1" lang="zh-CN" altLang="en-US" smtClean="0"/>
              <a:t>6</a:t>
            </a:fld>
            <a:endParaRPr kumimoji="1" lang="zh-CN" altLang="en-US"/>
          </a:p>
        </p:txBody>
      </p:sp>
    </p:spTree>
    <p:extLst>
      <p:ext uri="{BB962C8B-B14F-4D97-AF65-F5344CB8AC3E}">
        <p14:creationId xmlns:p14="http://schemas.microsoft.com/office/powerpoint/2010/main" val="1604231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1C44D-3765-51CA-E9AF-028FAF09531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3E767DF-211D-700D-E977-0A37855BD91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1194C44-782B-73DB-EAFD-0601BA2E30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all know that a domain has to be registered before it can be used.</a:t>
            </a:r>
            <a:r>
              <a:rPr lang="zh-CN" altLang="en-US" dirty="0"/>
              <a:t> </a:t>
            </a:r>
            <a:r>
              <a:rPr lang="en-US" dirty="0"/>
              <a:t>But we’ve found something strange—some domains are accessible even though they’re not registered.</a:t>
            </a:r>
            <a:endParaRPr kumimoji="1" lang="en-US" altLang="zh-CN" dirty="0"/>
          </a:p>
          <a:p>
            <a:endParaRPr kumimoji="1" lang="en-US" altLang="zh-CN" dirty="0"/>
          </a:p>
          <a:p>
            <a:r>
              <a:rPr lang="en-US" dirty="0"/>
              <a:t>Here’s an example: the domain on the left is registered with Ali</a:t>
            </a:r>
            <a:r>
              <a:rPr lang="en-US" altLang="zh-CN" dirty="0"/>
              <a:t>baba</a:t>
            </a:r>
            <a:r>
              <a:rPr lang="zh-CN" altLang="en-US" dirty="0"/>
              <a:t> </a:t>
            </a:r>
            <a:r>
              <a:rPr lang="en-US" dirty="0"/>
              <a:t>Cloud, and its website works as expected.</a:t>
            </a:r>
            <a:r>
              <a:rPr lang="zh-CN" altLang="en-US" dirty="0"/>
              <a:t> </a:t>
            </a:r>
            <a:r>
              <a:rPr lang="en-US" dirty="0"/>
              <a:t>But the one on the right</a:t>
            </a:r>
            <a:r>
              <a:rPr lang="zh-CN" altLang="en-US" dirty="0"/>
              <a:t> </a:t>
            </a:r>
            <a:r>
              <a:rPr lang="en-US" dirty="0"/>
              <a:t>doesn’t show up in any registration data</a:t>
            </a:r>
            <a:r>
              <a:rPr lang="en-US" altLang="zh-CN" dirty="0"/>
              <a:t>,</a:t>
            </a:r>
            <a:r>
              <a:rPr lang="zh-CN" altLang="en-US" dirty="0"/>
              <a:t> </a:t>
            </a:r>
            <a:r>
              <a:rPr lang="en-US" dirty="0"/>
              <a:t>yet its website is still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Pretty odd, right? We suspect there may be some unrecorded activity at the registry level causing this.</a:t>
            </a:r>
          </a:p>
          <a:p>
            <a:br>
              <a:rPr lang="en-US" dirty="0"/>
            </a:br>
            <a:br>
              <a:rPr lang="en-US" dirty="0"/>
            </a:br>
            <a:endParaRPr kumimoji="1" lang="en-US" altLang="zh-CN" dirty="0"/>
          </a:p>
          <a:p>
            <a:r>
              <a:rPr kumimoji="1" lang="en-US" altLang="zh-CN" dirty="0"/>
              <a:t>---------------</a:t>
            </a:r>
          </a:p>
          <a:p>
            <a:r>
              <a:rPr kumimoji="1" lang="zh-CN" altLang="en-US" dirty="0"/>
              <a:t>注册后域名才能被使用，这是我们的常识。</a:t>
            </a:r>
            <a:endParaRPr kumimoji="1" lang="en-US" altLang="zh-CN" dirty="0"/>
          </a:p>
          <a:p>
            <a:r>
              <a:rPr kumimoji="1" lang="zh-CN" altLang="en-US" dirty="0"/>
              <a:t>但是，我们却发现了一些非常奇怪的域名，他们没有被注册，却可以访问。</a:t>
            </a:r>
            <a:endParaRPr kumimoji="1" lang="en-US" altLang="zh-CN" dirty="0"/>
          </a:p>
          <a:p>
            <a:r>
              <a:rPr kumimoji="1" lang="zh-CN" altLang="en-US" dirty="0"/>
              <a:t>这里给出了一个例子。</a:t>
            </a:r>
            <a:endParaRPr kumimoji="1" lang="en-US" altLang="zh-CN" dirty="0"/>
          </a:p>
          <a:p>
            <a:r>
              <a:rPr kumimoji="1" lang="zh-CN" altLang="en-US" dirty="0"/>
              <a:t>左边的域名是在阿里云注册，我们可以访问他的网页。</a:t>
            </a:r>
            <a:endParaRPr kumimoji="1" lang="en-US" altLang="zh-CN" dirty="0"/>
          </a:p>
          <a:p>
            <a:r>
              <a:rPr kumimoji="1" lang="zh-CN" altLang="en-US" dirty="0"/>
              <a:t>右边的域名，我们无法找到他的注册数据，但是却可以访问他的网页。</a:t>
            </a:r>
            <a:endParaRPr kumimoji="1" lang="en-US" altLang="zh-CN" dirty="0"/>
          </a:p>
          <a:p>
            <a:r>
              <a:rPr kumimoji="1" lang="zh-CN" altLang="en-US" dirty="0"/>
              <a:t>这是非常奇怪的？我们怀疑是注册局某些未记录的操作导致了这个问题。</a:t>
            </a:r>
          </a:p>
        </p:txBody>
      </p:sp>
      <p:sp>
        <p:nvSpPr>
          <p:cNvPr id="4" name="灯片编号占位符 3">
            <a:extLst>
              <a:ext uri="{FF2B5EF4-FFF2-40B4-BE49-F238E27FC236}">
                <a16:creationId xmlns:a16="http://schemas.microsoft.com/office/drawing/2014/main" id="{885A7F3F-2285-1959-FD86-32AAE2406A52}"/>
              </a:ext>
            </a:extLst>
          </p:cNvPr>
          <p:cNvSpPr>
            <a:spLocks noGrp="1"/>
          </p:cNvSpPr>
          <p:nvPr>
            <p:ph type="sldNum" sz="quarter" idx="5"/>
          </p:nvPr>
        </p:nvSpPr>
        <p:spPr/>
        <p:txBody>
          <a:bodyPr/>
          <a:lstStyle/>
          <a:p>
            <a:fld id="{9606EA8A-B2EC-2F47-8FCF-79A90F918BBB}" type="slidenum">
              <a:rPr kumimoji="1" lang="zh-CN" altLang="en-US" smtClean="0"/>
              <a:t>7</a:t>
            </a:fld>
            <a:endParaRPr kumimoji="1" lang="zh-CN" altLang="en-US"/>
          </a:p>
        </p:txBody>
      </p:sp>
    </p:spTree>
    <p:extLst>
      <p:ext uri="{BB962C8B-B14F-4D97-AF65-F5344CB8AC3E}">
        <p14:creationId xmlns:p14="http://schemas.microsoft.com/office/powerpoint/2010/main" val="403166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7E87-25D0-B64F-3BAA-201AED5A51E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B44DF1A-715C-75CF-80E2-DC6A02CE355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DC3A6E7-7B86-AAC8-E420-553C47B653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all know that a domain has to be registered before it can be used.</a:t>
            </a:r>
            <a:r>
              <a:rPr lang="zh-CN" altLang="en-US" dirty="0"/>
              <a:t> </a:t>
            </a:r>
            <a:r>
              <a:rPr lang="en-US" dirty="0"/>
              <a:t>But we’ve found something strange—some domains are accessible even though they’re not registered.</a:t>
            </a:r>
            <a:endParaRPr kumimoji="1" lang="en-US" altLang="zh-CN" dirty="0"/>
          </a:p>
          <a:p>
            <a:endParaRPr kumimoji="1" lang="en-US" altLang="zh-CN" dirty="0"/>
          </a:p>
          <a:p>
            <a:r>
              <a:rPr lang="en-US" dirty="0"/>
              <a:t>Here’s an example: the domain on the left is registered with Ali</a:t>
            </a:r>
            <a:r>
              <a:rPr lang="en-US" altLang="zh-CN" dirty="0"/>
              <a:t>baba</a:t>
            </a:r>
            <a:r>
              <a:rPr lang="zh-CN" altLang="en-US" dirty="0"/>
              <a:t> </a:t>
            </a:r>
            <a:r>
              <a:rPr lang="en-US" dirty="0"/>
              <a:t>Cloud, and its website works as expected.</a:t>
            </a:r>
            <a:r>
              <a:rPr lang="zh-CN" altLang="en-US" dirty="0"/>
              <a:t> </a:t>
            </a:r>
            <a:r>
              <a:rPr lang="en-US" dirty="0"/>
              <a:t>But the one on the right</a:t>
            </a:r>
            <a:r>
              <a:rPr lang="zh-CN" altLang="en-US" dirty="0"/>
              <a:t> </a:t>
            </a:r>
            <a:r>
              <a:rPr lang="en-US" dirty="0"/>
              <a:t>doesn’t show up in any registration data</a:t>
            </a:r>
            <a:r>
              <a:rPr lang="en-US" altLang="zh-CN" dirty="0"/>
              <a:t>,</a:t>
            </a:r>
            <a:r>
              <a:rPr lang="zh-CN" altLang="en-US" dirty="0"/>
              <a:t> </a:t>
            </a:r>
            <a:r>
              <a:rPr lang="en-US" dirty="0"/>
              <a:t>yet its website is still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Pretty odd, right? We suspect there may be some unrecorded activity at the registry level causing this.</a:t>
            </a:r>
          </a:p>
          <a:p>
            <a:br>
              <a:rPr lang="en-US" dirty="0"/>
            </a:br>
            <a:br>
              <a:rPr lang="en-US" dirty="0"/>
            </a:br>
            <a:endParaRPr kumimoji="1" lang="en-US" altLang="zh-CN" dirty="0"/>
          </a:p>
          <a:p>
            <a:r>
              <a:rPr kumimoji="1" lang="en-US" altLang="zh-CN" dirty="0"/>
              <a:t>---------------</a:t>
            </a:r>
          </a:p>
          <a:p>
            <a:r>
              <a:rPr kumimoji="1" lang="zh-CN" altLang="en-US" dirty="0"/>
              <a:t>注册后域名才能被使用，这是我们的常识。</a:t>
            </a:r>
            <a:endParaRPr kumimoji="1" lang="en-US" altLang="zh-CN" dirty="0"/>
          </a:p>
          <a:p>
            <a:r>
              <a:rPr kumimoji="1" lang="zh-CN" altLang="en-US" dirty="0"/>
              <a:t>但是，我们却发现了一些非常奇怪的域名，他们没有被注册，却可以访问。</a:t>
            </a:r>
            <a:endParaRPr kumimoji="1" lang="en-US" altLang="zh-CN" dirty="0"/>
          </a:p>
          <a:p>
            <a:r>
              <a:rPr kumimoji="1" lang="zh-CN" altLang="en-US" dirty="0"/>
              <a:t>这里给出了一个例子。</a:t>
            </a:r>
            <a:endParaRPr kumimoji="1" lang="en-US" altLang="zh-CN" dirty="0"/>
          </a:p>
          <a:p>
            <a:r>
              <a:rPr kumimoji="1" lang="zh-CN" altLang="en-US" dirty="0"/>
              <a:t>左边的域名是在阿里云注册，我们可以访问他的网页。</a:t>
            </a:r>
            <a:endParaRPr kumimoji="1" lang="en-US" altLang="zh-CN" dirty="0"/>
          </a:p>
          <a:p>
            <a:r>
              <a:rPr kumimoji="1" lang="zh-CN" altLang="en-US" dirty="0"/>
              <a:t>右边的域名，我们无法找到他的注册数据，但是却可以访问他的网页。</a:t>
            </a:r>
            <a:endParaRPr kumimoji="1" lang="en-US" altLang="zh-CN" dirty="0"/>
          </a:p>
          <a:p>
            <a:r>
              <a:rPr kumimoji="1" lang="zh-CN" altLang="en-US" dirty="0"/>
              <a:t>这是非常奇怪的？我们怀疑是注册局某些未记录的操作导致了这个问题。</a:t>
            </a:r>
          </a:p>
        </p:txBody>
      </p:sp>
      <p:sp>
        <p:nvSpPr>
          <p:cNvPr id="4" name="灯片编号占位符 3">
            <a:extLst>
              <a:ext uri="{FF2B5EF4-FFF2-40B4-BE49-F238E27FC236}">
                <a16:creationId xmlns:a16="http://schemas.microsoft.com/office/drawing/2014/main" id="{DA69E83F-3989-BD0F-B1F2-09BC174FBB4B}"/>
              </a:ext>
            </a:extLst>
          </p:cNvPr>
          <p:cNvSpPr>
            <a:spLocks noGrp="1"/>
          </p:cNvSpPr>
          <p:nvPr>
            <p:ph type="sldNum" sz="quarter" idx="5"/>
          </p:nvPr>
        </p:nvSpPr>
        <p:spPr/>
        <p:txBody>
          <a:bodyPr/>
          <a:lstStyle/>
          <a:p>
            <a:fld id="{9606EA8A-B2EC-2F47-8FCF-79A90F918BBB}" type="slidenum">
              <a:rPr kumimoji="1" lang="zh-CN" altLang="en-US" smtClean="0"/>
              <a:t>8</a:t>
            </a:fld>
            <a:endParaRPr kumimoji="1" lang="zh-CN" altLang="en-US"/>
          </a:p>
        </p:txBody>
      </p:sp>
    </p:spTree>
    <p:extLst>
      <p:ext uri="{BB962C8B-B14F-4D97-AF65-F5344CB8AC3E}">
        <p14:creationId xmlns:p14="http://schemas.microsoft.com/office/powerpoint/2010/main" val="155415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Previous incidents have shown threats involving domain management.</a:t>
            </a:r>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paper from IMC 2021 showed that undocumented operations at some registries left a large number of domains vulnerable to hijacking.</a:t>
            </a:r>
            <a:br>
              <a:rPr lang="en-US" dirty="0"/>
            </a:br>
            <a:r>
              <a:rPr lang="en-US" dirty="0"/>
              <a:t>And in 2023, a blog post revealed flaws in EPP server implementations that could allow attackers to gain </a:t>
            </a:r>
            <a:r>
              <a:rPr lang="en-US" altLang="zh-CN" dirty="0"/>
              <a:t>control</a:t>
            </a:r>
            <a:r>
              <a:rPr lang="zh-CN" altLang="en-US" dirty="0"/>
              <a:t> </a:t>
            </a:r>
            <a:r>
              <a:rPr lang="en-US" altLang="zh-CN" dirty="0"/>
              <a:t>over</a:t>
            </a:r>
            <a:r>
              <a:rPr lang="zh-CN" altLang="en-US" dirty="0"/>
              <a:t> </a:t>
            </a:r>
            <a:r>
              <a:rPr lang="en-US" altLang="zh-CN" dirty="0"/>
              <a:t>the</a:t>
            </a:r>
            <a:r>
              <a:rPr lang="en-US" dirty="0"/>
              <a:t> entire top-level domains."</a:t>
            </a:r>
          </a:p>
          <a:p>
            <a:endParaRPr kumimoji="1" lang="en-US" altLang="zh-CN" dirty="0"/>
          </a:p>
          <a:p>
            <a:r>
              <a:rPr lang="en-US" dirty="0"/>
              <a:t>Building on these incidents, </a:t>
            </a:r>
            <a:r>
              <a:rPr lang="en-US" altLang="zh-CN" dirty="0"/>
              <a:t>we</a:t>
            </a:r>
            <a:r>
              <a:rPr lang="zh-CN" altLang="en-US" dirty="0"/>
              <a:t> </a:t>
            </a:r>
            <a:r>
              <a:rPr lang="en-US" altLang="zh-CN" dirty="0"/>
              <a:t>attempt</a:t>
            </a:r>
            <a:r>
              <a:rPr lang="en-US" dirty="0"/>
              <a:t> to conduct a thorough analysis of how domain registries operate</a:t>
            </a:r>
            <a:r>
              <a:rPr lang="en-US" altLang="zh-CN" dirty="0"/>
              <a:t>.</a:t>
            </a:r>
            <a:endParaRPr kumimoji="1" lang="en-US" altLang="zh-CN" dirty="0"/>
          </a:p>
          <a:p>
            <a:endParaRPr kumimoji="1" lang="en-US" altLang="zh-CN" dirty="0"/>
          </a:p>
          <a:p>
            <a:endParaRPr kumimoji="1" lang="en-US" altLang="zh-CN" dirty="0"/>
          </a:p>
          <a:p>
            <a:r>
              <a:rPr kumimoji="1" lang="en-US" altLang="zh-CN" dirty="0"/>
              <a:t>---------------</a:t>
            </a:r>
          </a:p>
          <a:p>
            <a:r>
              <a:rPr kumimoji="1" lang="zh-CN" altLang="en-US" dirty="0"/>
              <a:t>我们为什么这么想呢？</a:t>
            </a:r>
            <a:endParaRPr kumimoji="1" lang="en-US" altLang="zh-CN" dirty="0"/>
          </a:p>
          <a:p>
            <a:r>
              <a:rPr kumimoji="1" lang="zh-CN" altLang="en-US" dirty="0"/>
              <a:t>因为注册局之前确实发生过这样的事。</a:t>
            </a:r>
            <a:endParaRPr kumimoji="1" lang="en-US" altLang="zh-CN" dirty="0"/>
          </a:p>
          <a:p>
            <a:endParaRPr kumimoji="1" lang="en-US" altLang="zh-CN" dirty="0"/>
          </a:p>
          <a:p>
            <a:r>
              <a:rPr kumimoji="1" lang="en-US" altLang="zh-CN" dirty="0"/>
              <a:t>IMC21</a:t>
            </a:r>
            <a:r>
              <a:rPr kumimoji="1" lang="zh-CN" altLang="en-US" dirty="0"/>
              <a:t>的一篇文章揭露了注册局未记录的一些操作导致大量域名面临域名劫持风险。</a:t>
            </a:r>
            <a:endParaRPr kumimoji="1" lang="en-US" altLang="zh-CN" dirty="0"/>
          </a:p>
          <a:p>
            <a:r>
              <a:rPr kumimoji="1" lang="en-US" altLang="zh-CN" dirty="0"/>
              <a:t>2023</a:t>
            </a:r>
            <a:r>
              <a:rPr kumimoji="1" lang="zh-CN" altLang="en-US" dirty="0"/>
              <a:t>年，一篇博客披露了</a:t>
            </a:r>
            <a:r>
              <a:rPr kumimoji="1" lang="en-US" altLang="zh-CN" dirty="0"/>
              <a:t>EPP</a:t>
            </a:r>
            <a:r>
              <a:rPr kumimoji="1" lang="zh-CN" altLang="en-US" dirty="0"/>
              <a:t>服务器的实现缺陷，可以获得顶级域的管理权限。</a:t>
            </a:r>
          </a:p>
        </p:txBody>
      </p:sp>
      <p:sp>
        <p:nvSpPr>
          <p:cNvPr id="4" name="灯片编号占位符 3"/>
          <p:cNvSpPr>
            <a:spLocks noGrp="1"/>
          </p:cNvSpPr>
          <p:nvPr>
            <p:ph type="sldNum" sz="quarter" idx="5"/>
          </p:nvPr>
        </p:nvSpPr>
        <p:spPr/>
        <p:txBody>
          <a:bodyPr/>
          <a:lstStyle/>
          <a:p>
            <a:fld id="{9606EA8A-B2EC-2F47-8FCF-79A90F918BBB}" type="slidenum">
              <a:rPr kumimoji="1" lang="zh-CN" altLang="en-US" smtClean="0"/>
              <a:t>9</a:t>
            </a:fld>
            <a:endParaRPr kumimoji="1" lang="zh-CN" altLang="en-US"/>
          </a:p>
        </p:txBody>
      </p:sp>
    </p:spTree>
    <p:extLst>
      <p:ext uri="{BB962C8B-B14F-4D97-AF65-F5344CB8AC3E}">
        <p14:creationId xmlns:p14="http://schemas.microsoft.com/office/powerpoint/2010/main" val="2506578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BFAA0-F672-EEB5-1E43-05CC3B336C19}"/>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CD2715B4-C4E9-BCF6-E5E7-A80D876AE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D5D73FC7-ADAE-D254-AD56-D18485F33406}"/>
              </a:ext>
            </a:extLst>
          </p:cNvPr>
          <p:cNvSpPr>
            <a:spLocks noGrp="1"/>
          </p:cNvSpPr>
          <p:nvPr>
            <p:ph type="dt" sz="half" idx="10"/>
          </p:nvPr>
        </p:nvSpPr>
        <p:spPr/>
        <p:txBody>
          <a:bodyPr/>
          <a:lstStyle/>
          <a:p>
            <a:fld id="{9F87DEC5-CEC2-594E-8DC5-EFA8CFCF633A}" type="datetime1">
              <a:rPr kumimoji="1" lang="zh-CN" altLang="en-US" smtClean="0"/>
              <a:t>2026/4/29</a:t>
            </a:fld>
            <a:endParaRPr kumimoji="1" lang="zh-CN" altLang="en-US"/>
          </a:p>
        </p:txBody>
      </p:sp>
      <p:sp>
        <p:nvSpPr>
          <p:cNvPr id="5" name="页脚占位符 4">
            <a:extLst>
              <a:ext uri="{FF2B5EF4-FFF2-40B4-BE49-F238E27FC236}">
                <a16:creationId xmlns:a16="http://schemas.microsoft.com/office/drawing/2014/main" id="{74627717-5CFE-CDF9-C127-CAB3FEDE13D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47DF317-C45E-A98A-EC46-2C5541EC8945}"/>
              </a:ext>
            </a:extLst>
          </p:cNvPr>
          <p:cNvSpPr>
            <a:spLocks noGrp="1"/>
          </p:cNvSpPr>
          <p:nvPr>
            <p:ph type="sldNum" sz="quarter" idx="12"/>
          </p:nvPr>
        </p:nvSpPr>
        <p:spPr/>
        <p:txBody>
          <a:bodyPr/>
          <a:lstStyle/>
          <a:p>
            <a:fld id="{ECB2A585-D384-3C44-A3CD-1FCB5462ACD9}" type="slidenum">
              <a:rPr kumimoji="1" lang="zh-CN" altLang="en-US" smtClean="0"/>
              <a:t>‹#›</a:t>
            </a:fld>
            <a:endParaRPr kumimoji="1" lang="zh-CN" altLang="en-US"/>
          </a:p>
        </p:txBody>
      </p:sp>
    </p:spTree>
    <p:extLst>
      <p:ext uri="{BB962C8B-B14F-4D97-AF65-F5344CB8AC3E}">
        <p14:creationId xmlns:p14="http://schemas.microsoft.com/office/powerpoint/2010/main" val="231853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F1DEC0-54C3-B7EB-858F-D971C100901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7CAB90C8-D505-BBC7-BAE9-DABD6FCDE9D0}"/>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24BF8AF-9085-8F4A-9541-E26BE3DFA09D}"/>
              </a:ext>
            </a:extLst>
          </p:cNvPr>
          <p:cNvSpPr>
            <a:spLocks noGrp="1"/>
          </p:cNvSpPr>
          <p:nvPr>
            <p:ph type="dt" sz="half" idx="10"/>
          </p:nvPr>
        </p:nvSpPr>
        <p:spPr/>
        <p:txBody>
          <a:bodyPr/>
          <a:lstStyle/>
          <a:p>
            <a:fld id="{9D507075-C7B6-764F-9C89-13EA3C51BD0D}" type="datetime1">
              <a:rPr kumimoji="1" lang="zh-CN" altLang="en-US" smtClean="0"/>
              <a:t>2026/4/29</a:t>
            </a:fld>
            <a:endParaRPr kumimoji="1" lang="zh-CN" altLang="en-US"/>
          </a:p>
        </p:txBody>
      </p:sp>
      <p:sp>
        <p:nvSpPr>
          <p:cNvPr id="5" name="页脚占位符 4">
            <a:extLst>
              <a:ext uri="{FF2B5EF4-FFF2-40B4-BE49-F238E27FC236}">
                <a16:creationId xmlns:a16="http://schemas.microsoft.com/office/drawing/2014/main" id="{8EC09078-26D3-3475-06B0-6F981E93581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C8F1F064-A4CA-9960-45B8-22AC91201CB7}"/>
              </a:ext>
            </a:extLst>
          </p:cNvPr>
          <p:cNvSpPr>
            <a:spLocks noGrp="1"/>
          </p:cNvSpPr>
          <p:nvPr>
            <p:ph type="sldNum" sz="quarter" idx="12"/>
          </p:nvPr>
        </p:nvSpPr>
        <p:spPr/>
        <p:txBody>
          <a:bodyPr/>
          <a:lstStyle/>
          <a:p>
            <a:fld id="{ECB2A585-D384-3C44-A3CD-1FCB5462ACD9}" type="slidenum">
              <a:rPr kumimoji="1" lang="zh-CN" altLang="en-US" smtClean="0"/>
              <a:t>‹#›</a:t>
            </a:fld>
            <a:endParaRPr kumimoji="1" lang="zh-CN" altLang="en-US"/>
          </a:p>
        </p:txBody>
      </p:sp>
    </p:spTree>
    <p:extLst>
      <p:ext uri="{BB962C8B-B14F-4D97-AF65-F5344CB8AC3E}">
        <p14:creationId xmlns:p14="http://schemas.microsoft.com/office/powerpoint/2010/main" val="225462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CAFC8C6-FB58-6108-9382-01169301ED5B}"/>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页脚占位符 2">
            <a:extLst>
              <a:ext uri="{FF2B5EF4-FFF2-40B4-BE49-F238E27FC236}">
                <a16:creationId xmlns:a16="http://schemas.microsoft.com/office/drawing/2014/main" id="{99A9C462-3B50-0D22-AA21-CCCD70D5DDC4}"/>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F1C91144-6229-25EB-2611-DA550AE8CB94}"/>
              </a:ext>
            </a:extLst>
          </p:cNvPr>
          <p:cNvSpPr>
            <a:spLocks noGrp="1"/>
          </p:cNvSpPr>
          <p:nvPr>
            <p:ph type="sldNum" sz="quarter" idx="12"/>
          </p:nvPr>
        </p:nvSpPr>
        <p:spPr/>
        <p:txBody>
          <a:bodyPr/>
          <a:lstStyle/>
          <a:p>
            <a:fld id="{ECB2A585-D384-3C44-A3CD-1FCB5462ACD9}" type="slidenum">
              <a:rPr kumimoji="1" lang="zh-CN" altLang="en-US" smtClean="0"/>
              <a:t>‹#›</a:t>
            </a:fld>
            <a:endParaRPr kumimoji="1" lang="zh-CN" altLang="en-US"/>
          </a:p>
        </p:txBody>
      </p:sp>
      <p:sp>
        <p:nvSpPr>
          <p:cNvPr id="5" name="矩形 4">
            <a:extLst>
              <a:ext uri="{FF2B5EF4-FFF2-40B4-BE49-F238E27FC236}">
                <a16:creationId xmlns:a16="http://schemas.microsoft.com/office/drawing/2014/main" id="{D071F75D-4202-A7F1-BFD9-3F22603BA294}"/>
              </a:ext>
            </a:extLst>
          </p:cNvPr>
          <p:cNvSpPr/>
          <p:nvPr userDrawn="1"/>
        </p:nvSpPr>
        <p:spPr>
          <a:xfrm>
            <a:off x="0" y="0"/>
            <a:ext cx="12192000" cy="757238"/>
          </a:xfrm>
          <a:prstGeom prst="rect">
            <a:avLst/>
          </a:prstGeom>
          <a:solidFill>
            <a:srgbClr val="9B2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 name="标题 8">
            <a:extLst>
              <a:ext uri="{FF2B5EF4-FFF2-40B4-BE49-F238E27FC236}">
                <a16:creationId xmlns:a16="http://schemas.microsoft.com/office/drawing/2014/main" id="{25314B7E-0BB2-AB09-850A-C7866CBFCA1C}"/>
              </a:ext>
            </a:extLst>
          </p:cNvPr>
          <p:cNvSpPr>
            <a:spLocks noGrp="1"/>
          </p:cNvSpPr>
          <p:nvPr>
            <p:ph type="title" hasCustomPrompt="1"/>
          </p:nvPr>
        </p:nvSpPr>
        <p:spPr>
          <a:xfrm>
            <a:off x="345281" y="75406"/>
            <a:ext cx="9415463" cy="606425"/>
          </a:xfrm>
        </p:spPr>
        <p:txBody>
          <a:bodyPr>
            <a:normAutofit/>
          </a:bodyPr>
          <a:lstStyle>
            <a:lvl1pPr>
              <a:defRPr sz="3200" b="1">
                <a:solidFill>
                  <a:schemeClr val="bg1"/>
                </a:solidFill>
                <a:latin typeface=""/>
              </a:defRPr>
            </a:lvl1pPr>
          </a:lstStyle>
          <a:p>
            <a:r>
              <a:rPr kumimoji="1" lang="en-US" altLang="zh-CN" dirty="0"/>
              <a:t>Overview</a:t>
            </a:r>
            <a:endParaRPr kumimoji="1" lang="zh-CN" altLang="en-US" dirty="0"/>
          </a:p>
        </p:txBody>
      </p:sp>
    </p:spTree>
    <p:extLst>
      <p:ext uri="{BB962C8B-B14F-4D97-AF65-F5344CB8AC3E}">
        <p14:creationId xmlns:p14="http://schemas.microsoft.com/office/powerpoint/2010/main" val="3896292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04BDEFF-57EF-7E6C-CAFC-1732923864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DE65BB62-6EF5-6AB9-FBB1-2586127AAB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568BB15-C632-22BC-790B-EEB324A0EA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2063F-8A17-5346-A323-0F17C3C475A8}" type="datetime1">
              <a:rPr kumimoji="1" lang="zh-CN" altLang="en-US" smtClean="0"/>
              <a:t>2026/4/29</a:t>
            </a:fld>
            <a:endParaRPr kumimoji="1" lang="zh-CN" altLang="en-US"/>
          </a:p>
        </p:txBody>
      </p:sp>
      <p:sp>
        <p:nvSpPr>
          <p:cNvPr id="5" name="页脚占位符 4">
            <a:extLst>
              <a:ext uri="{FF2B5EF4-FFF2-40B4-BE49-F238E27FC236}">
                <a16:creationId xmlns:a16="http://schemas.microsoft.com/office/drawing/2014/main" id="{DBA2CF40-86DE-08DC-B937-3938A0F369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DCBB677A-4AD7-EC6C-EFF4-30025D2718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2A585-D384-3C44-A3CD-1FCB5462ACD9}" type="slidenum">
              <a:rPr kumimoji="1" lang="zh-CN" altLang="en-US" smtClean="0"/>
              <a:t>‹#›</a:t>
            </a:fld>
            <a:endParaRPr kumimoji="1" lang="zh-CN" altLang="en-US"/>
          </a:p>
        </p:txBody>
      </p:sp>
    </p:spTree>
    <p:extLst>
      <p:ext uri="{BB962C8B-B14F-4D97-AF65-F5344CB8AC3E}">
        <p14:creationId xmlns:p14="http://schemas.microsoft.com/office/powerpoint/2010/main" val="2955919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8.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3.png"/><Relationship Id="rId5" Type="http://schemas.openxmlformats.org/officeDocument/2006/relationships/image" Target="../media/image30.jpeg"/><Relationship Id="rId10" Type="http://schemas.openxmlformats.org/officeDocument/2006/relationships/image" Target="../media/image32.jpeg"/><Relationship Id="rId4" Type="http://schemas.openxmlformats.org/officeDocument/2006/relationships/image" Target="../media/image29.jpe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8.png"/><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3.png"/><Relationship Id="rId5" Type="http://schemas.openxmlformats.org/officeDocument/2006/relationships/image" Target="../media/image30.jpeg"/><Relationship Id="rId10" Type="http://schemas.openxmlformats.org/officeDocument/2006/relationships/image" Target="../media/image37.png"/><Relationship Id="rId4" Type="http://schemas.openxmlformats.org/officeDocument/2006/relationships/image" Target="../media/image29.jpe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0.sv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image" Target="../media/image3.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notesSlide" Target="../notesSlides/notesSlide3.xml"/><Relationship Id="rId16" Type="http://schemas.microsoft.com/office/2007/relationships/hdphoto" Target="../media/hdphoto2.wdp"/><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7EED143-9BEB-42F6-701B-8E73FE99F0CF}"/>
              </a:ext>
            </a:extLst>
          </p:cNvPr>
          <p:cNvSpPr txBox="1"/>
          <p:nvPr/>
        </p:nvSpPr>
        <p:spPr>
          <a:xfrm>
            <a:off x="435204" y="1424868"/>
            <a:ext cx="10922727" cy="1323439"/>
          </a:xfrm>
          <a:prstGeom prst="rect">
            <a:avLst/>
          </a:prstGeom>
          <a:noFill/>
        </p:spPr>
        <p:txBody>
          <a:bodyPr wrap="square">
            <a:spAutoFit/>
          </a:bodyPr>
          <a:lstStyle/>
          <a:p>
            <a:pPr algn="ctr"/>
            <a:r>
              <a:rPr lang="en-US" altLang="zh-CN" sz="4000" b="1" i="0" dirty="0">
                <a:solidFill>
                  <a:srgbClr val="333333"/>
                </a:solidFill>
                <a:effectLst/>
                <a:latin typeface="Arial" panose="020B0604020202020204" pitchFamily="34" charset="0"/>
                <a:ea typeface="Verdana" panose="020B0604030504040204" pitchFamily="34" charset="0"/>
                <a:cs typeface="Arial" panose="020B0604020202020204" pitchFamily="34" charset="0"/>
              </a:rPr>
              <a:t>Misty Registry: An Empirical Study of Flawed Domain Registry Operation</a:t>
            </a:r>
            <a:endParaRPr lang="en-US" altLang="zh-CN" sz="4000" dirty="0">
              <a:effectLst/>
              <a:latin typeface="Arial" panose="020B0604020202020204" pitchFamily="34" charset="0"/>
              <a:ea typeface="Verdana" panose="020B060403050404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4480F284-5C98-8FC2-646E-D211AE1D53B8}"/>
              </a:ext>
            </a:extLst>
          </p:cNvPr>
          <p:cNvSpPr txBox="1"/>
          <p:nvPr/>
        </p:nvSpPr>
        <p:spPr>
          <a:xfrm>
            <a:off x="876024" y="3998703"/>
            <a:ext cx="10523862" cy="954107"/>
          </a:xfrm>
          <a:prstGeom prst="rect">
            <a:avLst/>
          </a:prstGeom>
          <a:noFill/>
        </p:spPr>
        <p:txBody>
          <a:bodyPr wrap="square">
            <a:spAutoFit/>
          </a:bodyPr>
          <a:lstStyle/>
          <a:p>
            <a:pPr algn="ctr"/>
            <a:r>
              <a:rPr lang="en-US" altLang="zh-CN" sz="2800" i="0" dirty="0" err="1">
                <a:effectLst/>
                <a:latin typeface="Arial" panose="020B0604020202020204" pitchFamily="34" charset="0"/>
                <a:cs typeface="Arial" panose="020B0604020202020204" pitchFamily="34" charset="0"/>
              </a:rPr>
              <a:t>Yunyi</a:t>
            </a:r>
            <a:r>
              <a:rPr lang="zh-CN" altLang="en-US" sz="2800" i="0" dirty="0">
                <a:effectLst/>
                <a:latin typeface="Arial" panose="020B0604020202020204" pitchFamily="34" charset="0"/>
                <a:cs typeface="Arial" panose="020B0604020202020204" pitchFamily="34" charset="0"/>
              </a:rPr>
              <a:t> </a:t>
            </a:r>
            <a:r>
              <a:rPr lang="en-US" altLang="zh-CN" sz="2800" i="0" dirty="0">
                <a:effectLst/>
                <a:latin typeface="Arial" panose="020B0604020202020204" pitchFamily="34" charset="0"/>
                <a:cs typeface="Arial" panose="020B0604020202020204" pitchFamily="34" charset="0"/>
              </a:rPr>
              <a:t>Zhang</a:t>
            </a:r>
          </a:p>
          <a:p>
            <a:pPr algn="ctr"/>
            <a:r>
              <a:rPr lang="en-US" altLang="zh-CN" sz="2800" dirty="0">
                <a:latin typeface="Arial" panose="020B0604020202020204" pitchFamily="34" charset="0"/>
                <a:cs typeface="Arial" panose="020B0604020202020204" pitchFamily="34" charset="0"/>
              </a:rPr>
              <a:t>Tsinghua</a:t>
            </a:r>
            <a:r>
              <a:rPr lang="zh-CN" altLang="en-US" sz="2800" dirty="0">
                <a:latin typeface="Arial" panose="020B0604020202020204" pitchFamily="34" charset="0"/>
                <a:cs typeface="Arial" panose="020B0604020202020204" pitchFamily="34" charset="0"/>
              </a:rPr>
              <a:t> </a:t>
            </a:r>
            <a:r>
              <a:rPr lang="en-US" altLang="zh-CN" sz="2800" dirty="0">
                <a:latin typeface="Arial" panose="020B0604020202020204" pitchFamily="34" charset="0"/>
                <a:cs typeface="Arial" panose="020B0604020202020204" pitchFamily="34" charset="0"/>
              </a:rPr>
              <a:t>University</a:t>
            </a:r>
            <a:endParaRPr lang="en-US" altLang="zh-CN" sz="2800" i="0" dirty="0">
              <a:effectLst/>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BDAC9FC9-DCBE-1FBE-7891-DF9C009D2B02}"/>
              </a:ext>
            </a:extLst>
          </p:cNvPr>
          <p:cNvSpPr/>
          <p:nvPr/>
        </p:nvSpPr>
        <p:spPr>
          <a:xfrm>
            <a:off x="41955" y="6498432"/>
            <a:ext cx="12192000" cy="414337"/>
          </a:xfrm>
          <a:prstGeom prst="rect">
            <a:avLst/>
          </a:prstGeom>
          <a:solidFill>
            <a:srgbClr val="9B2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6" name="图片 5">
            <a:extLst>
              <a:ext uri="{FF2B5EF4-FFF2-40B4-BE49-F238E27FC236}">
                <a16:creationId xmlns:a16="http://schemas.microsoft.com/office/drawing/2014/main" id="{89D38875-EC8A-094E-B13B-56B5169A890A}"/>
              </a:ext>
            </a:extLst>
          </p:cNvPr>
          <p:cNvPicPr/>
          <p:nvPr/>
        </p:nvPicPr>
        <p:blipFill rotWithShape="1">
          <a:blip r:embed="rId3" cstate="print">
            <a:extLst>
              <a:ext uri="{28A0092B-C50C-407E-A947-70E740481C1C}">
                <a14:useLocalDpi xmlns:a14="http://schemas.microsoft.com/office/drawing/2010/main" val="0"/>
              </a:ext>
            </a:extLst>
          </a:blip>
          <a:srcRect t="20586" b="27820"/>
          <a:stretch/>
        </p:blipFill>
        <p:spPr>
          <a:xfrm>
            <a:off x="4376993" y="5248567"/>
            <a:ext cx="3438013" cy="1225149"/>
          </a:xfrm>
          <a:prstGeom prst="rect">
            <a:avLst/>
          </a:prstGeom>
        </p:spPr>
      </p:pic>
      <p:pic>
        <p:nvPicPr>
          <p:cNvPr id="2" name="图片 1">
            <a:extLst>
              <a:ext uri="{FF2B5EF4-FFF2-40B4-BE49-F238E27FC236}">
                <a16:creationId xmlns:a16="http://schemas.microsoft.com/office/drawing/2014/main" id="{A61275BC-1AB9-1746-B0CE-008925AE4AA5}"/>
              </a:ext>
            </a:extLst>
          </p:cNvPr>
          <p:cNvPicPr>
            <a:picLocks noChangeAspect="1"/>
          </p:cNvPicPr>
          <p:nvPr/>
        </p:nvPicPr>
        <p:blipFill>
          <a:blip r:embed="rId4"/>
          <a:stretch>
            <a:fillRect/>
          </a:stretch>
        </p:blipFill>
        <p:spPr>
          <a:xfrm>
            <a:off x="0" y="157803"/>
            <a:ext cx="6464595" cy="923514"/>
          </a:xfrm>
          <a:prstGeom prst="rect">
            <a:avLst/>
          </a:prstGeom>
        </p:spPr>
      </p:pic>
      <p:sp>
        <p:nvSpPr>
          <p:cNvPr id="8" name="文本框 7">
            <a:extLst>
              <a:ext uri="{FF2B5EF4-FFF2-40B4-BE49-F238E27FC236}">
                <a16:creationId xmlns:a16="http://schemas.microsoft.com/office/drawing/2014/main" id="{EA8DF82A-D2F6-904C-944B-550BA7AE6D49}"/>
              </a:ext>
            </a:extLst>
          </p:cNvPr>
          <p:cNvSpPr txBox="1"/>
          <p:nvPr/>
        </p:nvSpPr>
        <p:spPr>
          <a:xfrm>
            <a:off x="834068" y="3019562"/>
            <a:ext cx="10523862" cy="707886"/>
          </a:xfrm>
          <a:prstGeom prst="rect">
            <a:avLst/>
          </a:prstGeom>
          <a:noFill/>
        </p:spPr>
        <p:txBody>
          <a:bodyPr wrap="square">
            <a:spAutoFit/>
          </a:bodyPr>
          <a:lstStyle/>
          <a:p>
            <a:pPr algn="ctr"/>
            <a:r>
              <a:rPr lang="en-US" altLang="zh-CN" sz="2000" i="0" dirty="0" err="1">
                <a:solidFill>
                  <a:schemeClr val="bg2">
                    <a:lumMod val="50000"/>
                  </a:schemeClr>
                </a:solidFill>
                <a:effectLst/>
                <a:latin typeface="Open Sans" panose="020B0606030504020204" pitchFamily="34" charset="0"/>
              </a:rPr>
              <a:t>Mingming</a:t>
            </a:r>
            <a:r>
              <a:rPr lang="en-US" altLang="zh-CN" sz="2000" i="0" dirty="0">
                <a:solidFill>
                  <a:schemeClr val="bg2">
                    <a:lumMod val="50000"/>
                  </a:schemeClr>
                </a:solidFill>
                <a:effectLst/>
                <a:latin typeface="Open Sans" panose="020B0606030504020204" pitchFamily="34" charset="0"/>
              </a:rPr>
              <a:t> Zhang, </a:t>
            </a:r>
            <a:r>
              <a:rPr lang="en-US" altLang="zh-CN" sz="2000" i="0" dirty="0" err="1">
                <a:solidFill>
                  <a:schemeClr val="bg2">
                    <a:lumMod val="50000"/>
                  </a:schemeClr>
                </a:solidFill>
                <a:effectLst/>
                <a:latin typeface="Open Sans" panose="020B0606030504020204" pitchFamily="34" charset="0"/>
              </a:rPr>
              <a:t>Yunyi</a:t>
            </a:r>
            <a:r>
              <a:rPr lang="en-US" altLang="zh-CN" sz="2000" i="0" dirty="0">
                <a:solidFill>
                  <a:schemeClr val="bg2">
                    <a:lumMod val="50000"/>
                  </a:schemeClr>
                </a:solidFill>
                <a:effectLst/>
                <a:latin typeface="Open Sans" panose="020B0606030504020204" pitchFamily="34" charset="0"/>
              </a:rPr>
              <a:t> Zhang, </a:t>
            </a:r>
            <a:r>
              <a:rPr lang="en-US" altLang="zh-CN" sz="2000" i="0" dirty="0" err="1">
                <a:solidFill>
                  <a:schemeClr val="bg2">
                    <a:lumMod val="50000"/>
                  </a:schemeClr>
                </a:solidFill>
                <a:effectLst/>
                <a:latin typeface="Open Sans" panose="020B0606030504020204" pitchFamily="34" charset="0"/>
              </a:rPr>
              <a:t>Baojun</a:t>
            </a:r>
            <a:r>
              <a:rPr lang="en-US" altLang="zh-CN" sz="2000" i="0" dirty="0">
                <a:solidFill>
                  <a:schemeClr val="bg2">
                    <a:lumMod val="50000"/>
                  </a:schemeClr>
                </a:solidFill>
                <a:effectLst/>
                <a:latin typeface="Open Sans" panose="020B0606030504020204" pitchFamily="34" charset="0"/>
              </a:rPr>
              <a:t> Liu,</a:t>
            </a:r>
            <a:r>
              <a:rPr lang="zh-CN" altLang="en-US" sz="2000" i="0" dirty="0">
                <a:solidFill>
                  <a:schemeClr val="bg2">
                    <a:lumMod val="50000"/>
                  </a:schemeClr>
                </a:solidFill>
                <a:effectLst/>
                <a:latin typeface="Open Sans" panose="020B0606030504020204" pitchFamily="34" charset="0"/>
              </a:rPr>
              <a:t> </a:t>
            </a:r>
            <a:r>
              <a:rPr lang="en-US" altLang="zh-CN" sz="2000" i="0" dirty="0" err="1">
                <a:solidFill>
                  <a:schemeClr val="bg2">
                    <a:lumMod val="50000"/>
                  </a:schemeClr>
                </a:solidFill>
                <a:effectLst/>
                <a:latin typeface="Open Sans" panose="020B0606030504020204" pitchFamily="34" charset="0"/>
              </a:rPr>
              <a:t>Haixin</a:t>
            </a:r>
            <a:r>
              <a:rPr lang="en-US" altLang="zh-CN" sz="2000" i="0" dirty="0">
                <a:solidFill>
                  <a:schemeClr val="bg2">
                    <a:lumMod val="50000"/>
                  </a:schemeClr>
                </a:solidFill>
                <a:effectLst/>
                <a:latin typeface="Open Sans" panose="020B0606030504020204" pitchFamily="34" charset="0"/>
              </a:rPr>
              <a:t> </a:t>
            </a:r>
            <a:r>
              <a:rPr lang="en-US" altLang="zh-CN" sz="2000" i="0" dirty="0" err="1">
                <a:solidFill>
                  <a:schemeClr val="bg2">
                    <a:lumMod val="50000"/>
                  </a:schemeClr>
                </a:solidFill>
                <a:effectLst/>
                <a:latin typeface="Open Sans" panose="020B0606030504020204" pitchFamily="34" charset="0"/>
              </a:rPr>
              <a:t>Duan</a:t>
            </a:r>
            <a:r>
              <a:rPr lang="en-US" altLang="zh-CN" sz="2000" i="0" dirty="0">
                <a:solidFill>
                  <a:schemeClr val="bg2">
                    <a:lumMod val="50000"/>
                  </a:schemeClr>
                </a:solidFill>
                <a:effectLst/>
                <a:latin typeface="Open Sans" panose="020B0606030504020204" pitchFamily="34" charset="0"/>
              </a:rPr>
              <a:t>, Min Zhang, </a:t>
            </a:r>
          </a:p>
          <a:p>
            <a:pPr algn="ctr"/>
            <a:r>
              <a:rPr lang="en-US" altLang="zh-CN" sz="2000" i="0" dirty="0">
                <a:solidFill>
                  <a:schemeClr val="bg2">
                    <a:lumMod val="50000"/>
                  </a:schemeClr>
                </a:solidFill>
                <a:effectLst/>
                <a:latin typeface="Open Sans" panose="020B0606030504020204" pitchFamily="34" charset="0"/>
              </a:rPr>
              <a:t>Fan Shi, and </a:t>
            </a:r>
            <a:r>
              <a:rPr lang="en-US" altLang="zh-CN" sz="2000" i="0" dirty="0" err="1">
                <a:solidFill>
                  <a:schemeClr val="bg2">
                    <a:lumMod val="50000"/>
                  </a:schemeClr>
                </a:solidFill>
                <a:effectLst/>
                <a:latin typeface="Open Sans" panose="020B0606030504020204" pitchFamily="34" charset="0"/>
              </a:rPr>
              <a:t>Chengxi</a:t>
            </a:r>
            <a:r>
              <a:rPr lang="en-US" altLang="zh-CN" sz="2000" i="0" dirty="0">
                <a:solidFill>
                  <a:schemeClr val="bg2">
                    <a:lumMod val="50000"/>
                  </a:schemeClr>
                </a:solidFill>
                <a:effectLst/>
                <a:latin typeface="Open Sans" panose="020B0606030504020204" pitchFamily="34" charset="0"/>
              </a:rPr>
              <a:t> Xu</a:t>
            </a:r>
          </a:p>
        </p:txBody>
      </p:sp>
    </p:spTree>
    <p:extLst>
      <p:ext uri="{BB962C8B-B14F-4D97-AF65-F5344CB8AC3E}">
        <p14:creationId xmlns:p14="http://schemas.microsoft.com/office/powerpoint/2010/main" val="2139588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磁盘 10">
            <a:extLst>
              <a:ext uri="{FF2B5EF4-FFF2-40B4-BE49-F238E27FC236}">
                <a16:creationId xmlns:a16="http://schemas.microsoft.com/office/drawing/2014/main" id="{99F0B196-8841-A147-0BFA-BC99B6842310}"/>
              </a:ext>
            </a:extLst>
          </p:cNvPr>
          <p:cNvSpPr/>
          <p:nvPr/>
        </p:nvSpPr>
        <p:spPr>
          <a:xfrm>
            <a:off x="5220613" y="5895518"/>
            <a:ext cx="464945" cy="168393"/>
          </a:xfrm>
          <a:prstGeom prst="flowChartMagneticDisk">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磁盘 11">
            <a:extLst>
              <a:ext uri="{FF2B5EF4-FFF2-40B4-BE49-F238E27FC236}">
                <a16:creationId xmlns:a16="http://schemas.microsoft.com/office/drawing/2014/main" id="{9B3D826D-77A0-203A-629B-B50ED5A2CBE3}"/>
              </a:ext>
            </a:extLst>
          </p:cNvPr>
          <p:cNvSpPr/>
          <p:nvPr/>
        </p:nvSpPr>
        <p:spPr>
          <a:xfrm>
            <a:off x="5220613" y="5785598"/>
            <a:ext cx="464945" cy="168393"/>
          </a:xfrm>
          <a:prstGeom prst="flowChartMagneticDisk">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磁盘 12">
            <a:extLst>
              <a:ext uri="{FF2B5EF4-FFF2-40B4-BE49-F238E27FC236}">
                <a16:creationId xmlns:a16="http://schemas.microsoft.com/office/drawing/2014/main" id="{8E7D5057-651E-9E0F-FE3B-CE8C6AAE85E8}"/>
              </a:ext>
            </a:extLst>
          </p:cNvPr>
          <p:cNvSpPr/>
          <p:nvPr/>
        </p:nvSpPr>
        <p:spPr>
          <a:xfrm>
            <a:off x="5220613" y="5671467"/>
            <a:ext cx="464945" cy="168393"/>
          </a:xfrm>
          <a:prstGeom prst="flowChartMagneticDisk">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6390" name="Picture 6" descr="齿轮图标 Gear Icon素材 - Canva可画">
            <a:extLst>
              <a:ext uri="{FF2B5EF4-FFF2-40B4-BE49-F238E27FC236}">
                <a16:creationId xmlns:a16="http://schemas.microsoft.com/office/drawing/2014/main" id="{16DEA442-A0CB-ED53-AF56-17AD13AAD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000" y="4442666"/>
            <a:ext cx="572068" cy="565780"/>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descr="Vector Pie Chart Icon 441693 Vector Art at Vecteezy">
            <a:extLst>
              <a:ext uri="{FF2B5EF4-FFF2-40B4-BE49-F238E27FC236}">
                <a16:creationId xmlns:a16="http://schemas.microsoft.com/office/drawing/2014/main" id="{2C758286-51BC-7C12-7E1F-B5DEF243429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6081" y="3591199"/>
            <a:ext cx="627580" cy="627580"/>
          </a:xfrm>
          <a:prstGeom prst="rect">
            <a:avLst/>
          </a:prstGeom>
          <a:noFill/>
          <a:extLst>
            <a:ext uri="{909E8E84-426E-40DD-AFC4-6F175D3DCCD1}">
              <a14:hiddenFill xmlns:a14="http://schemas.microsoft.com/office/drawing/2010/main">
                <a:solidFill>
                  <a:srgbClr val="FFFFFF"/>
                </a:solidFill>
              </a14:hiddenFill>
            </a:ext>
          </a:extLst>
        </p:spPr>
      </p:pic>
      <p:pic>
        <p:nvPicPr>
          <p:cNvPr id="16404" name="Picture 20" descr="Bar Chart Symbol">
            <a:extLst>
              <a:ext uri="{FF2B5EF4-FFF2-40B4-BE49-F238E27FC236}">
                <a16:creationId xmlns:a16="http://schemas.microsoft.com/office/drawing/2014/main" id="{640CDA5F-8A62-2727-A78A-C1AE48B591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196" y="3644067"/>
            <a:ext cx="574711" cy="574711"/>
          </a:xfrm>
          <a:prstGeom prst="rect">
            <a:avLst/>
          </a:prstGeom>
          <a:noFill/>
          <a:extLst>
            <a:ext uri="{909E8E84-426E-40DD-AFC4-6F175D3DCCD1}">
              <a14:hiddenFill xmlns:a14="http://schemas.microsoft.com/office/drawing/2010/main">
                <a:solidFill>
                  <a:srgbClr val="FFFFFF"/>
                </a:solidFill>
              </a14:hiddenFill>
            </a:ext>
          </a:extLst>
        </p:spPr>
      </p:pic>
      <p:sp>
        <p:nvSpPr>
          <p:cNvPr id="16" name="右中括号 15">
            <a:extLst>
              <a:ext uri="{FF2B5EF4-FFF2-40B4-BE49-F238E27FC236}">
                <a16:creationId xmlns:a16="http://schemas.microsoft.com/office/drawing/2014/main" id="{9395494C-AE88-2D27-28FC-11055EDEA45E}"/>
              </a:ext>
            </a:extLst>
          </p:cNvPr>
          <p:cNvSpPr/>
          <p:nvPr/>
        </p:nvSpPr>
        <p:spPr>
          <a:xfrm rot="5400000">
            <a:off x="5909399" y="3561975"/>
            <a:ext cx="131469" cy="1217546"/>
          </a:xfrm>
          <a:prstGeom prst="rightBracket">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0" name="磁盘 19">
            <a:extLst>
              <a:ext uri="{FF2B5EF4-FFF2-40B4-BE49-F238E27FC236}">
                <a16:creationId xmlns:a16="http://schemas.microsoft.com/office/drawing/2014/main" id="{859BB08E-116C-82DB-CB37-79634556EC7C}"/>
              </a:ext>
            </a:extLst>
          </p:cNvPr>
          <p:cNvSpPr/>
          <p:nvPr/>
        </p:nvSpPr>
        <p:spPr>
          <a:xfrm>
            <a:off x="5739018" y="5898094"/>
            <a:ext cx="464945" cy="168393"/>
          </a:xfrm>
          <a:prstGeom prst="flowChartMagneticDisk">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磁盘 20">
            <a:extLst>
              <a:ext uri="{FF2B5EF4-FFF2-40B4-BE49-F238E27FC236}">
                <a16:creationId xmlns:a16="http://schemas.microsoft.com/office/drawing/2014/main" id="{E7404143-B19B-90F5-93C3-8754A5317101}"/>
              </a:ext>
            </a:extLst>
          </p:cNvPr>
          <p:cNvSpPr/>
          <p:nvPr/>
        </p:nvSpPr>
        <p:spPr>
          <a:xfrm>
            <a:off x="5739018" y="5788174"/>
            <a:ext cx="464945" cy="168393"/>
          </a:xfrm>
          <a:prstGeom prst="flowChartMagneticDisk">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磁盘 21">
            <a:extLst>
              <a:ext uri="{FF2B5EF4-FFF2-40B4-BE49-F238E27FC236}">
                <a16:creationId xmlns:a16="http://schemas.microsoft.com/office/drawing/2014/main" id="{13FABFE7-BAE1-1672-37FA-D90B5CE58F96}"/>
              </a:ext>
            </a:extLst>
          </p:cNvPr>
          <p:cNvSpPr/>
          <p:nvPr/>
        </p:nvSpPr>
        <p:spPr>
          <a:xfrm>
            <a:off x="5739018" y="5674043"/>
            <a:ext cx="464945" cy="168393"/>
          </a:xfrm>
          <a:prstGeom prst="flowChartMagneticDisk">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磁盘 22">
            <a:extLst>
              <a:ext uri="{FF2B5EF4-FFF2-40B4-BE49-F238E27FC236}">
                <a16:creationId xmlns:a16="http://schemas.microsoft.com/office/drawing/2014/main" id="{C04AE02C-D249-D5A5-5EA0-57C27F9E4D74}"/>
              </a:ext>
            </a:extLst>
          </p:cNvPr>
          <p:cNvSpPr/>
          <p:nvPr/>
        </p:nvSpPr>
        <p:spPr>
          <a:xfrm>
            <a:off x="5220612" y="5559308"/>
            <a:ext cx="464945" cy="168393"/>
          </a:xfrm>
          <a:prstGeom prst="flowChartMagneticDisk">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4" name="肘形连接符 23">
            <a:extLst>
              <a:ext uri="{FF2B5EF4-FFF2-40B4-BE49-F238E27FC236}">
                <a16:creationId xmlns:a16="http://schemas.microsoft.com/office/drawing/2014/main" id="{DA48269A-B64C-B4B8-7B37-90662ED7BFB3}"/>
              </a:ext>
            </a:extLst>
          </p:cNvPr>
          <p:cNvCxnSpPr>
            <a:cxnSpLocks/>
            <a:stCxn id="16390" idx="1"/>
            <a:endCxn id="22" idx="1"/>
          </p:cNvCxnSpPr>
          <p:nvPr/>
        </p:nvCxnSpPr>
        <p:spPr>
          <a:xfrm rot="10800000" flipV="1">
            <a:off x="5971492" y="4725555"/>
            <a:ext cx="610509" cy="948487"/>
          </a:xfrm>
          <a:prstGeom prst="bentConnector2">
            <a:avLst/>
          </a:prstGeom>
          <a:ln w="317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6406" name="Picture 22" descr="Trend Line Icon 14698924 Vector Art at Vecteezy">
            <a:extLst>
              <a:ext uri="{FF2B5EF4-FFF2-40B4-BE49-F238E27FC236}">
                <a16:creationId xmlns:a16="http://schemas.microsoft.com/office/drawing/2014/main" id="{B901AF7D-C4E7-C815-221D-9897C39A59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5435" y="5056153"/>
            <a:ext cx="287410" cy="303202"/>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肘形连接符 26">
            <a:extLst>
              <a:ext uri="{FF2B5EF4-FFF2-40B4-BE49-F238E27FC236}">
                <a16:creationId xmlns:a16="http://schemas.microsoft.com/office/drawing/2014/main" id="{AD27B3CA-0853-A8ED-B83A-DEDAF0E2157B}"/>
              </a:ext>
            </a:extLst>
          </p:cNvPr>
          <p:cNvCxnSpPr>
            <a:cxnSpLocks/>
            <a:stCxn id="16406" idx="1"/>
            <a:endCxn id="23" idx="1"/>
          </p:cNvCxnSpPr>
          <p:nvPr/>
        </p:nvCxnSpPr>
        <p:spPr>
          <a:xfrm rot="10800000" flipV="1">
            <a:off x="5453085" y="5207754"/>
            <a:ext cx="402350" cy="351554"/>
          </a:xfrm>
          <a:prstGeom prst="bentConnector2">
            <a:avLst/>
          </a:prstGeom>
          <a:ln w="317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 name="日期占位符 3">
            <a:extLst>
              <a:ext uri="{FF2B5EF4-FFF2-40B4-BE49-F238E27FC236}">
                <a16:creationId xmlns:a16="http://schemas.microsoft.com/office/drawing/2014/main" id="{2334147A-A84E-313E-7D15-B77A69AD3C7C}"/>
              </a:ext>
            </a:extLst>
          </p:cNvPr>
          <p:cNvSpPr>
            <a:spLocks noGrp="1"/>
          </p:cNvSpPr>
          <p:nvPr>
            <p:ph type="dt" sz="half" idx="10"/>
          </p:nvPr>
        </p:nvSpPr>
        <p:spPr/>
        <p:txBody>
          <a:bodyPr/>
          <a:lstStyle/>
          <a:p>
            <a:fld id="{9D507075-C7B6-764F-9C89-13EA3C51BD0D}" type="datetime1">
              <a:rPr kumimoji="1" lang="zh-CN" altLang="en-US" smtClean="0"/>
              <a:t>2026/4/29</a:t>
            </a:fld>
            <a:endParaRPr kumimoji="1" lang="zh-CN" altLang="en-US"/>
          </a:p>
        </p:txBody>
      </p:sp>
      <p:sp>
        <p:nvSpPr>
          <p:cNvPr id="5" name="灯片编号占位符 4">
            <a:extLst>
              <a:ext uri="{FF2B5EF4-FFF2-40B4-BE49-F238E27FC236}">
                <a16:creationId xmlns:a16="http://schemas.microsoft.com/office/drawing/2014/main" id="{A8205462-C20A-DC10-64E2-67E7EF1455A1}"/>
              </a:ext>
            </a:extLst>
          </p:cNvPr>
          <p:cNvSpPr>
            <a:spLocks noGrp="1"/>
          </p:cNvSpPr>
          <p:nvPr>
            <p:ph type="sldNum" sz="quarter" idx="12"/>
          </p:nvPr>
        </p:nvSpPr>
        <p:spPr/>
        <p:txBody>
          <a:bodyPr/>
          <a:lstStyle/>
          <a:p>
            <a:fld id="{ECB2A585-D384-3C44-A3CD-1FCB5462ACD9}" type="slidenum">
              <a:rPr kumimoji="1" lang="zh-CN" altLang="en-US" smtClean="0"/>
              <a:t>10</a:t>
            </a:fld>
            <a:endParaRPr kumimoji="1" lang="zh-CN" altLang="en-US"/>
          </a:p>
        </p:txBody>
      </p:sp>
      <p:sp>
        <p:nvSpPr>
          <p:cNvPr id="6" name="矩形 5">
            <a:extLst>
              <a:ext uri="{FF2B5EF4-FFF2-40B4-BE49-F238E27FC236}">
                <a16:creationId xmlns:a16="http://schemas.microsoft.com/office/drawing/2014/main" id="{AC1EA821-9E70-A4F3-8690-FC8DA2904365}"/>
              </a:ext>
            </a:extLst>
          </p:cNvPr>
          <p:cNvSpPr/>
          <p:nvPr/>
        </p:nvSpPr>
        <p:spPr>
          <a:xfrm>
            <a:off x="0" y="0"/>
            <a:ext cx="12192000" cy="757238"/>
          </a:xfrm>
          <a:prstGeom prst="rect">
            <a:avLst/>
          </a:prstGeom>
          <a:solidFill>
            <a:srgbClr val="9B2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592B0155-40D5-2F6B-22B7-C34FD59F34F0}"/>
              </a:ext>
            </a:extLst>
          </p:cNvPr>
          <p:cNvSpPr txBox="1"/>
          <p:nvPr/>
        </p:nvSpPr>
        <p:spPr>
          <a:xfrm>
            <a:off x="0" y="73988"/>
            <a:ext cx="12077179" cy="584775"/>
          </a:xfrm>
          <a:prstGeom prst="rect">
            <a:avLst/>
          </a:prstGeom>
          <a:noFill/>
        </p:spPr>
        <p:txBody>
          <a:bodyPr wrap="square">
            <a:spAutoFit/>
          </a:bodyPr>
          <a:lstStyle/>
          <a:p>
            <a:r>
              <a:rPr lang="en-US" altLang="zh-CN" sz="3200" b="1" dirty="0">
                <a:solidFill>
                  <a:schemeClr val="bg1"/>
                </a:solidFill>
              </a:rPr>
              <a:t>However, Registry Security Remains Underexplored</a:t>
            </a:r>
          </a:p>
        </p:txBody>
      </p:sp>
      <p:sp>
        <p:nvSpPr>
          <p:cNvPr id="3" name="文本框 2">
            <a:extLst>
              <a:ext uri="{FF2B5EF4-FFF2-40B4-BE49-F238E27FC236}">
                <a16:creationId xmlns:a16="http://schemas.microsoft.com/office/drawing/2014/main" id="{B61A4F10-0E76-78F4-6407-DB557BF1DB97}"/>
              </a:ext>
            </a:extLst>
          </p:cNvPr>
          <p:cNvSpPr txBox="1"/>
          <p:nvPr/>
        </p:nvSpPr>
        <p:spPr>
          <a:xfrm>
            <a:off x="345280" y="971962"/>
            <a:ext cx="10098132" cy="1485728"/>
          </a:xfrm>
          <a:prstGeom prst="rect">
            <a:avLst/>
          </a:prstGeom>
          <a:noFill/>
        </p:spPr>
        <p:txBody>
          <a:bodyPr wrap="square">
            <a:spAutoFit/>
          </a:bodyPr>
          <a:lstStyle/>
          <a:p>
            <a:pPr marL="342900" indent="-342900">
              <a:lnSpc>
                <a:spcPct val="150000"/>
              </a:lnSpc>
              <a:buFont typeface="Wingdings" pitchFamily="2" charset="2"/>
              <a:buChar char="Ø"/>
            </a:pPr>
            <a:r>
              <a:rPr lang="en-US" altLang="zh-CN" sz="2400" b="1" dirty="0">
                <a:solidFill>
                  <a:srgbClr val="9B2D1F"/>
                </a:solidFill>
              </a:rPr>
              <a:t>Challenges</a:t>
            </a:r>
          </a:p>
          <a:p>
            <a:pPr marL="914400" lvl="1" indent="-457200">
              <a:lnSpc>
                <a:spcPct val="120000"/>
              </a:lnSpc>
              <a:buFont typeface="+mj-lt"/>
              <a:buAutoNum type="arabicPeriod"/>
            </a:pPr>
            <a:r>
              <a:rPr lang="en-US" altLang="zh-CN" sz="2400" dirty="0"/>
              <a:t>The</a:t>
            </a:r>
            <a:r>
              <a:rPr lang="zh-CN" altLang="en-US" sz="2400" dirty="0"/>
              <a:t> </a:t>
            </a:r>
            <a:r>
              <a:rPr lang="en-US" altLang="zh-CN" sz="2400" dirty="0"/>
              <a:t>EPP implementations are diverse and opaque.</a:t>
            </a:r>
          </a:p>
          <a:p>
            <a:pPr marL="914400" lvl="1" indent="-457200">
              <a:lnSpc>
                <a:spcPct val="120000"/>
              </a:lnSpc>
              <a:buFont typeface="+mj-lt"/>
              <a:buAutoNum type="arabicPeriod"/>
            </a:pPr>
            <a:r>
              <a:rPr lang="en-US" altLang="zh-CN" sz="2400" dirty="0"/>
              <a:t>Access is restricted to accredited registrars.</a:t>
            </a:r>
          </a:p>
        </p:txBody>
      </p:sp>
      <p:sp>
        <p:nvSpPr>
          <p:cNvPr id="15" name="文本框 14">
            <a:extLst>
              <a:ext uri="{FF2B5EF4-FFF2-40B4-BE49-F238E27FC236}">
                <a16:creationId xmlns:a16="http://schemas.microsoft.com/office/drawing/2014/main" id="{9188DFC9-0AFA-3D0D-CFD3-4962562063B4}"/>
              </a:ext>
            </a:extLst>
          </p:cNvPr>
          <p:cNvSpPr txBox="1"/>
          <p:nvPr/>
        </p:nvSpPr>
        <p:spPr>
          <a:xfrm>
            <a:off x="5034051" y="6225378"/>
            <a:ext cx="1998550" cy="338554"/>
          </a:xfrm>
          <a:prstGeom prst="rect">
            <a:avLst/>
          </a:prstGeom>
          <a:noFill/>
        </p:spPr>
        <p:txBody>
          <a:bodyPr wrap="square">
            <a:spAutoFit/>
          </a:bodyPr>
          <a:lstStyle/>
          <a:p>
            <a:pPr algn="ctr"/>
            <a:r>
              <a:rPr lang="en-US" altLang="zh-CN" sz="1600" dirty="0"/>
              <a:t>Domain</a:t>
            </a:r>
            <a:r>
              <a:rPr lang="zh-CN" altLang="en-US" sz="1600" dirty="0"/>
              <a:t> </a:t>
            </a:r>
            <a:r>
              <a:rPr lang="en-US" altLang="zh-CN" sz="1600" dirty="0"/>
              <a:t>Registry</a:t>
            </a:r>
            <a:endParaRPr lang="zh-CN" altLang="en-US" sz="1600" dirty="0"/>
          </a:p>
        </p:txBody>
      </p:sp>
      <p:pic>
        <p:nvPicPr>
          <p:cNvPr id="33" name="Picture 18" descr="GoDaddy Goes All-In With New Logo Design And Identity – Web Design Ledger">
            <a:extLst>
              <a:ext uri="{FF2B5EF4-FFF2-40B4-BE49-F238E27FC236}">
                <a16:creationId xmlns:a16="http://schemas.microsoft.com/office/drawing/2014/main" id="{83891221-7FD9-F178-903C-C1097B984580}"/>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53208" t="36669" r="2032" b="37399"/>
          <a:stretch/>
        </p:blipFill>
        <p:spPr bwMode="auto">
          <a:xfrm>
            <a:off x="9237645" y="2974197"/>
            <a:ext cx="1523882" cy="3673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2" descr="The Best Web Hosting Services in 2020 | Compare Plans + Monthly Rates">
            <a:extLst>
              <a:ext uri="{FF2B5EF4-FFF2-40B4-BE49-F238E27FC236}">
                <a16:creationId xmlns:a16="http://schemas.microsoft.com/office/drawing/2014/main" id="{2367ED53-F3F7-F014-5566-872C98238B4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72476" y="3464914"/>
            <a:ext cx="617688" cy="58771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4" descr="Namecheap Review - 100 Best Domain Names">
            <a:extLst>
              <a:ext uri="{FF2B5EF4-FFF2-40B4-BE49-F238E27FC236}">
                <a16:creationId xmlns:a16="http://schemas.microsoft.com/office/drawing/2014/main" id="{0E8D734B-7987-C3CB-7A30-9C5B598AF8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69791" y="3546091"/>
            <a:ext cx="894300" cy="506539"/>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肘形连接符 47">
            <a:extLst>
              <a:ext uri="{FF2B5EF4-FFF2-40B4-BE49-F238E27FC236}">
                <a16:creationId xmlns:a16="http://schemas.microsoft.com/office/drawing/2014/main" id="{F428C3A7-D402-1011-5AAC-750F3A5DB0D0}"/>
              </a:ext>
            </a:extLst>
          </p:cNvPr>
          <p:cNvCxnSpPr>
            <a:cxnSpLocks/>
            <a:stCxn id="16390" idx="1"/>
          </p:cNvCxnSpPr>
          <p:nvPr/>
        </p:nvCxnSpPr>
        <p:spPr>
          <a:xfrm rot="10800000">
            <a:off x="5971490" y="4221556"/>
            <a:ext cx="610510" cy="504000"/>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线箭头连接符 60">
            <a:extLst>
              <a:ext uri="{FF2B5EF4-FFF2-40B4-BE49-F238E27FC236}">
                <a16:creationId xmlns:a16="http://schemas.microsoft.com/office/drawing/2014/main" id="{EF356EEC-A042-7DE0-3DFD-7C1FF7A89767}"/>
              </a:ext>
            </a:extLst>
          </p:cNvPr>
          <p:cNvCxnSpPr>
            <a:endCxn id="16390" idx="3"/>
          </p:cNvCxnSpPr>
          <p:nvPr/>
        </p:nvCxnSpPr>
        <p:spPr>
          <a:xfrm flipH="1" flipV="1">
            <a:off x="7154068" y="4725556"/>
            <a:ext cx="2451784" cy="662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立方体 6">
            <a:extLst>
              <a:ext uri="{FF2B5EF4-FFF2-40B4-BE49-F238E27FC236}">
                <a16:creationId xmlns:a16="http://schemas.microsoft.com/office/drawing/2014/main" id="{07C0DE8C-052F-B569-6071-A75A517D1D36}"/>
              </a:ext>
            </a:extLst>
          </p:cNvPr>
          <p:cNvSpPr/>
          <p:nvPr/>
        </p:nvSpPr>
        <p:spPr>
          <a:xfrm>
            <a:off x="4929051" y="3338290"/>
            <a:ext cx="2505343" cy="2921472"/>
          </a:xfrm>
          <a:prstGeom prst="cube">
            <a:avLst>
              <a:gd name="adj" fmla="val 18461"/>
            </a:avLst>
          </a:prstGeom>
          <a:solidFill>
            <a:schemeClr val="accent2">
              <a:lumMod val="20000"/>
              <a:lumOff val="80000"/>
              <a:alpha val="90957"/>
            </a:schemeClr>
          </a:solidFill>
          <a:ln w="15875">
            <a:solidFill>
              <a:srgbClr val="9B2D1F"/>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文本框 31">
            <a:extLst>
              <a:ext uri="{FF2B5EF4-FFF2-40B4-BE49-F238E27FC236}">
                <a16:creationId xmlns:a16="http://schemas.microsoft.com/office/drawing/2014/main" id="{CA9B4FE6-3822-2090-1721-6CF0B98BAF87}"/>
              </a:ext>
            </a:extLst>
          </p:cNvPr>
          <p:cNvSpPr txBox="1"/>
          <p:nvPr/>
        </p:nvSpPr>
        <p:spPr>
          <a:xfrm>
            <a:off x="4808117" y="4463985"/>
            <a:ext cx="2264824" cy="830997"/>
          </a:xfrm>
          <a:prstGeom prst="rect">
            <a:avLst/>
          </a:prstGeom>
          <a:noFill/>
        </p:spPr>
        <p:txBody>
          <a:bodyPr wrap="square">
            <a:spAutoFit/>
          </a:bodyPr>
          <a:lstStyle/>
          <a:p>
            <a:pPr algn="ctr"/>
            <a:r>
              <a:rPr lang="en-US" altLang="zh-CN" sz="1600" b="1" dirty="0">
                <a:solidFill>
                  <a:srgbClr val="9B2D1F"/>
                </a:solidFill>
              </a:rPr>
              <a:t>EPP</a:t>
            </a:r>
            <a:r>
              <a:rPr lang="zh-CN" altLang="en-US" sz="1600" b="1" dirty="0">
                <a:solidFill>
                  <a:srgbClr val="9B2D1F"/>
                </a:solidFill>
              </a:rPr>
              <a:t> </a:t>
            </a:r>
            <a:r>
              <a:rPr lang="en-US" altLang="zh-CN" sz="1600" b="1" dirty="0">
                <a:solidFill>
                  <a:srgbClr val="9B2D1F"/>
                </a:solidFill>
              </a:rPr>
              <a:t>Implementation</a:t>
            </a:r>
            <a:r>
              <a:rPr lang="zh-CN" altLang="en-US" sz="1600" b="1" dirty="0">
                <a:solidFill>
                  <a:srgbClr val="9B2D1F"/>
                </a:solidFill>
              </a:rPr>
              <a:t> </a:t>
            </a:r>
            <a:r>
              <a:rPr lang="en-US" altLang="zh-CN" sz="1600" b="1" dirty="0">
                <a:solidFill>
                  <a:srgbClr val="9B2D1F"/>
                </a:solidFill>
              </a:rPr>
              <a:t>and</a:t>
            </a:r>
            <a:r>
              <a:rPr lang="zh-CN" altLang="en-US" sz="1600" b="1" dirty="0">
                <a:solidFill>
                  <a:srgbClr val="9B2D1F"/>
                </a:solidFill>
              </a:rPr>
              <a:t> </a:t>
            </a:r>
            <a:r>
              <a:rPr lang="en-US" altLang="zh-CN" sz="1600" b="1" dirty="0">
                <a:solidFill>
                  <a:srgbClr val="9B2D1F"/>
                </a:solidFill>
              </a:rPr>
              <a:t>Operation</a:t>
            </a:r>
            <a:endParaRPr lang="zh-CN" altLang="en-US" sz="1600" dirty="0"/>
          </a:p>
        </p:txBody>
      </p:sp>
      <p:sp>
        <p:nvSpPr>
          <p:cNvPr id="62" name="三角形 61">
            <a:extLst>
              <a:ext uri="{FF2B5EF4-FFF2-40B4-BE49-F238E27FC236}">
                <a16:creationId xmlns:a16="http://schemas.microsoft.com/office/drawing/2014/main" id="{857B1975-7E4E-C078-EE00-571B2CCC88D6}"/>
              </a:ext>
            </a:extLst>
          </p:cNvPr>
          <p:cNvSpPr/>
          <p:nvPr/>
        </p:nvSpPr>
        <p:spPr>
          <a:xfrm rot="16200000">
            <a:off x="7232699" y="4675080"/>
            <a:ext cx="261257" cy="108000"/>
          </a:xfrm>
          <a:prstGeom prst="triangle">
            <a:avLst/>
          </a:prstGeom>
          <a:solidFill>
            <a:schemeClr val="accent6">
              <a:lumMod val="20000"/>
              <a:lumOff val="80000"/>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3" name="直线箭头连接符 62">
            <a:extLst>
              <a:ext uri="{FF2B5EF4-FFF2-40B4-BE49-F238E27FC236}">
                <a16:creationId xmlns:a16="http://schemas.microsoft.com/office/drawing/2014/main" id="{2C187CE3-00DB-DFBE-F203-C7EEA74B098C}"/>
              </a:ext>
            </a:extLst>
          </p:cNvPr>
          <p:cNvCxnSpPr>
            <a:cxnSpLocks/>
          </p:cNvCxnSpPr>
          <p:nvPr/>
        </p:nvCxnSpPr>
        <p:spPr>
          <a:xfrm>
            <a:off x="2406797" y="4730936"/>
            <a:ext cx="1625386" cy="0"/>
          </a:xfrm>
          <a:prstGeom prst="straightConnector1">
            <a:avLst/>
          </a:prstGeom>
          <a:ln w="412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6408" name="Picture 24" descr="Free Question Mark Images, Download Free Question Mark Images png ...">
            <a:extLst>
              <a:ext uri="{FF2B5EF4-FFF2-40B4-BE49-F238E27FC236}">
                <a16:creationId xmlns:a16="http://schemas.microsoft.com/office/drawing/2014/main" id="{5653B601-DFE9-9AED-B544-58B79D622D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1578" y="3801298"/>
            <a:ext cx="1544247" cy="2259874"/>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a:extLst>
              <a:ext uri="{FF2B5EF4-FFF2-40B4-BE49-F238E27FC236}">
                <a16:creationId xmlns:a16="http://schemas.microsoft.com/office/drawing/2014/main" id="{59A94944-7D97-244B-E74B-DE15BE7F387B}"/>
              </a:ext>
            </a:extLst>
          </p:cNvPr>
          <p:cNvPicPr>
            <a:picLocks noChangeAspect="1"/>
          </p:cNvPicPr>
          <p:nvPr/>
        </p:nvPicPr>
        <p:blipFill>
          <a:blip r:embed="rId11"/>
          <a:stretch>
            <a:fillRect/>
          </a:stretch>
        </p:blipFill>
        <p:spPr>
          <a:xfrm>
            <a:off x="9613782" y="4185789"/>
            <a:ext cx="1188568" cy="1146119"/>
          </a:xfrm>
          <a:prstGeom prst="rect">
            <a:avLst/>
          </a:prstGeom>
        </p:spPr>
      </p:pic>
      <p:sp>
        <p:nvSpPr>
          <p:cNvPr id="9" name="文本框 8">
            <a:extLst>
              <a:ext uri="{FF2B5EF4-FFF2-40B4-BE49-F238E27FC236}">
                <a16:creationId xmlns:a16="http://schemas.microsoft.com/office/drawing/2014/main" id="{691CF3B1-6C9D-3410-D4CB-1824EB3F31F4}"/>
              </a:ext>
            </a:extLst>
          </p:cNvPr>
          <p:cNvSpPr txBox="1"/>
          <p:nvPr/>
        </p:nvSpPr>
        <p:spPr>
          <a:xfrm>
            <a:off x="9053808" y="5351116"/>
            <a:ext cx="2145008" cy="584775"/>
          </a:xfrm>
          <a:prstGeom prst="rect">
            <a:avLst/>
          </a:prstGeom>
          <a:noFill/>
        </p:spPr>
        <p:txBody>
          <a:bodyPr wrap="square">
            <a:spAutoFit/>
          </a:bodyPr>
          <a:lstStyle/>
          <a:p>
            <a:pPr algn="ctr"/>
            <a:r>
              <a:rPr lang="en-US" altLang="zh-CN" sz="1600" dirty="0"/>
              <a:t>Accredited</a:t>
            </a:r>
          </a:p>
          <a:p>
            <a:pPr algn="ctr"/>
            <a:r>
              <a:rPr lang="en-US" altLang="zh-CN" sz="1600" dirty="0"/>
              <a:t>Domain</a:t>
            </a:r>
            <a:r>
              <a:rPr lang="zh-CN" altLang="en-US" sz="1600" dirty="0"/>
              <a:t> </a:t>
            </a:r>
            <a:r>
              <a:rPr lang="en-US" altLang="zh-CN" sz="1600" dirty="0"/>
              <a:t>Registrars</a:t>
            </a:r>
            <a:endParaRPr lang="zh-CN" altLang="en-US" sz="1600" dirty="0"/>
          </a:p>
        </p:txBody>
      </p:sp>
    </p:spTree>
    <p:extLst>
      <p:ext uri="{BB962C8B-B14F-4D97-AF65-F5344CB8AC3E}">
        <p14:creationId xmlns:p14="http://schemas.microsoft.com/office/powerpoint/2010/main" val="2011300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形状 36">
            <a:extLst>
              <a:ext uri="{FF2B5EF4-FFF2-40B4-BE49-F238E27FC236}">
                <a16:creationId xmlns:a16="http://schemas.microsoft.com/office/drawing/2014/main" id="{59208E35-FCD0-0D51-5735-6E85E86453AE}"/>
              </a:ext>
            </a:extLst>
          </p:cNvPr>
          <p:cNvSpPr/>
          <p:nvPr/>
        </p:nvSpPr>
        <p:spPr>
          <a:xfrm>
            <a:off x="4653080" y="3529599"/>
            <a:ext cx="738727" cy="986471"/>
          </a:xfrm>
          <a:custGeom>
            <a:avLst/>
            <a:gdLst>
              <a:gd name="connsiteX0" fmla="*/ 283779 w 738727"/>
              <a:gd name="connsiteY0" fmla="*/ 459452 h 986471"/>
              <a:gd name="connsiteX1" fmla="*/ 0 w 738727"/>
              <a:gd name="connsiteY1" fmla="*/ 986471 h 986471"/>
              <a:gd name="connsiteX2" fmla="*/ 554045 w 738727"/>
              <a:gd name="connsiteY2" fmla="*/ 373868 h 986471"/>
              <a:gd name="connsiteX3" fmla="*/ 738727 w 738727"/>
              <a:gd name="connsiteY3" fmla="*/ 0 h 986471"/>
              <a:gd name="connsiteX4" fmla="*/ 283779 w 738727"/>
              <a:gd name="connsiteY4" fmla="*/ 459452 h 986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727" h="986471">
                <a:moveTo>
                  <a:pt x="283779" y="459452"/>
                </a:moveTo>
                <a:lnTo>
                  <a:pt x="0" y="986471"/>
                </a:lnTo>
                <a:lnTo>
                  <a:pt x="554045" y="373868"/>
                </a:lnTo>
                <a:lnTo>
                  <a:pt x="738727" y="0"/>
                </a:lnTo>
                <a:lnTo>
                  <a:pt x="283779" y="459452"/>
                </a:lnTo>
                <a:close/>
              </a:path>
            </a:pathLst>
          </a:custGeom>
          <a:solidFill>
            <a:schemeClr val="accent2">
              <a:lumMod val="20000"/>
              <a:lumOff val="80000"/>
              <a:alpha val="91000"/>
            </a:schemeClr>
          </a:solidFill>
          <a:ln w="15875">
            <a:solidFill>
              <a:srgbClr val="9B2D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矩形 27">
            <a:extLst>
              <a:ext uri="{FF2B5EF4-FFF2-40B4-BE49-F238E27FC236}">
                <a16:creationId xmlns:a16="http://schemas.microsoft.com/office/drawing/2014/main" id="{7CDFA580-FFF0-278C-5609-43BCFEED6CF5}"/>
              </a:ext>
            </a:extLst>
          </p:cNvPr>
          <p:cNvSpPr/>
          <p:nvPr/>
        </p:nvSpPr>
        <p:spPr>
          <a:xfrm>
            <a:off x="4714545" y="1845016"/>
            <a:ext cx="6278880" cy="1358537"/>
          </a:xfrm>
          <a:prstGeom prst="rect">
            <a:avLst/>
          </a:prstGeom>
          <a:solidFill>
            <a:schemeClr val="bg1"/>
          </a:solidFill>
          <a:ln>
            <a:noFill/>
            <a:prstDash val="sysDash"/>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磁盘 10">
            <a:extLst>
              <a:ext uri="{FF2B5EF4-FFF2-40B4-BE49-F238E27FC236}">
                <a16:creationId xmlns:a16="http://schemas.microsoft.com/office/drawing/2014/main" id="{99F0B196-8841-A147-0BFA-BC99B6842310}"/>
              </a:ext>
            </a:extLst>
          </p:cNvPr>
          <p:cNvSpPr/>
          <p:nvPr/>
        </p:nvSpPr>
        <p:spPr>
          <a:xfrm>
            <a:off x="5220613" y="6085085"/>
            <a:ext cx="464945" cy="168393"/>
          </a:xfrm>
          <a:prstGeom prst="flowChartMagneticDisk">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磁盘 11">
            <a:extLst>
              <a:ext uri="{FF2B5EF4-FFF2-40B4-BE49-F238E27FC236}">
                <a16:creationId xmlns:a16="http://schemas.microsoft.com/office/drawing/2014/main" id="{9B3D826D-77A0-203A-629B-B50ED5A2CBE3}"/>
              </a:ext>
            </a:extLst>
          </p:cNvPr>
          <p:cNvSpPr/>
          <p:nvPr/>
        </p:nvSpPr>
        <p:spPr>
          <a:xfrm>
            <a:off x="5220613" y="5975165"/>
            <a:ext cx="464945" cy="168393"/>
          </a:xfrm>
          <a:prstGeom prst="flowChartMagneticDisk">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磁盘 12">
            <a:extLst>
              <a:ext uri="{FF2B5EF4-FFF2-40B4-BE49-F238E27FC236}">
                <a16:creationId xmlns:a16="http://schemas.microsoft.com/office/drawing/2014/main" id="{8E7D5057-651E-9E0F-FE3B-CE8C6AAE85E8}"/>
              </a:ext>
            </a:extLst>
          </p:cNvPr>
          <p:cNvSpPr/>
          <p:nvPr/>
        </p:nvSpPr>
        <p:spPr>
          <a:xfrm>
            <a:off x="5220613" y="5861034"/>
            <a:ext cx="464945" cy="168393"/>
          </a:xfrm>
          <a:prstGeom prst="flowChartMagneticDisk">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6390" name="Picture 6" descr="齿轮图标 Gear Icon素材 - Canva可画">
            <a:extLst>
              <a:ext uri="{FF2B5EF4-FFF2-40B4-BE49-F238E27FC236}">
                <a16:creationId xmlns:a16="http://schemas.microsoft.com/office/drawing/2014/main" id="{16DEA442-A0CB-ED53-AF56-17AD13AAD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000" y="4632233"/>
            <a:ext cx="572068" cy="565780"/>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descr="Vector Pie Chart Icon 441693 Vector Art at Vecteezy">
            <a:extLst>
              <a:ext uri="{FF2B5EF4-FFF2-40B4-BE49-F238E27FC236}">
                <a16:creationId xmlns:a16="http://schemas.microsoft.com/office/drawing/2014/main" id="{2C758286-51BC-7C12-7E1F-B5DEF243429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6081" y="3780766"/>
            <a:ext cx="627580" cy="627580"/>
          </a:xfrm>
          <a:prstGeom prst="rect">
            <a:avLst/>
          </a:prstGeom>
          <a:noFill/>
          <a:extLst>
            <a:ext uri="{909E8E84-426E-40DD-AFC4-6F175D3DCCD1}">
              <a14:hiddenFill xmlns:a14="http://schemas.microsoft.com/office/drawing/2010/main">
                <a:solidFill>
                  <a:srgbClr val="FFFFFF"/>
                </a:solidFill>
              </a14:hiddenFill>
            </a:ext>
          </a:extLst>
        </p:spPr>
      </p:pic>
      <p:pic>
        <p:nvPicPr>
          <p:cNvPr id="16404" name="Picture 20" descr="Bar Chart Symbol">
            <a:extLst>
              <a:ext uri="{FF2B5EF4-FFF2-40B4-BE49-F238E27FC236}">
                <a16:creationId xmlns:a16="http://schemas.microsoft.com/office/drawing/2014/main" id="{640CDA5F-8A62-2727-A78A-C1AE48B591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196" y="3833634"/>
            <a:ext cx="574711" cy="574711"/>
          </a:xfrm>
          <a:prstGeom prst="rect">
            <a:avLst/>
          </a:prstGeom>
          <a:noFill/>
          <a:extLst>
            <a:ext uri="{909E8E84-426E-40DD-AFC4-6F175D3DCCD1}">
              <a14:hiddenFill xmlns:a14="http://schemas.microsoft.com/office/drawing/2010/main">
                <a:solidFill>
                  <a:srgbClr val="FFFFFF"/>
                </a:solidFill>
              </a14:hiddenFill>
            </a:ext>
          </a:extLst>
        </p:spPr>
      </p:pic>
      <p:sp>
        <p:nvSpPr>
          <p:cNvPr id="16" name="右中括号 15">
            <a:extLst>
              <a:ext uri="{FF2B5EF4-FFF2-40B4-BE49-F238E27FC236}">
                <a16:creationId xmlns:a16="http://schemas.microsoft.com/office/drawing/2014/main" id="{9395494C-AE88-2D27-28FC-11055EDEA45E}"/>
              </a:ext>
            </a:extLst>
          </p:cNvPr>
          <p:cNvSpPr/>
          <p:nvPr/>
        </p:nvSpPr>
        <p:spPr>
          <a:xfrm rot="5400000">
            <a:off x="5909399" y="3751542"/>
            <a:ext cx="131469" cy="1217546"/>
          </a:xfrm>
          <a:prstGeom prst="rightBracket">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0" name="磁盘 19">
            <a:extLst>
              <a:ext uri="{FF2B5EF4-FFF2-40B4-BE49-F238E27FC236}">
                <a16:creationId xmlns:a16="http://schemas.microsoft.com/office/drawing/2014/main" id="{859BB08E-116C-82DB-CB37-79634556EC7C}"/>
              </a:ext>
            </a:extLst>
          </p:cNvPr>
          <p:cNvSpPr/>
          <p:nvPr/>
        </p:nvSpPr>
        <p:spPr>
          <a:xfrm>
            <a:off x="5739018" y="6087661"/>
            <a:ext cx="464945" cy="168393"/>
          </a:xfrm>
          <a:prstGeom prst="flowChartMagneticDisk">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磁盘 20">
            <a:extLst>
              <a:ext uri="{FF2B5EF4-FFF2-40B4-BE49-F238E27FC236}">
                <a16:creationId xmlns:a16="http://schemas.microsoft.com/office/drawing/2014/main" id="{E7404143-B19B-90F5-93C3-8754A5317101}"/>
              </a:ext>
            </a:extLst>
          </p:cNvPr>
          <p:cNvSpPr/>
          <p:nvPr/>
        </p:nvSpPr>
        <p:spPr>
          <a:xfrm>
            <a:off x="5739018" y="5977741"/>
            <a:ext cx="464945" cy="168393"/>
          </a:xfrm>
          <a:prstGeom prst="flowChartMagneticDisk">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磁盘 21">
            <a:extLst>
              <a:ext uri="{FF2B5EF4-FFF2-40B4-BE49-F238E27FC236}">
                <a16:creationId xmlns:a16="http://schemas.microsoft.com/office/drawing/2014/main" id="{13FABFE7-BAE1-1672-37FA-D90B5CE58F96}"/>
              </a:ext>
            </a:extLst>
          </p:cNvPr>
          <p:cNvSpPr/>
          <p:nvPr/>
        </p:nvSpPr>
        <p:spPr>
          <a:xfrm>
            <a:off x="5739018" y="5863610"/>
            <a:ext cx="464945" cy="168393"/>
          </a:xfrm>
          <a:prstGeom prst="flowChartMagneticDisk">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磁盘 22">
            <a:extLst>
              <a:ext uri="{FF2B5EF4-FFF2-40B4-BE49-F238E27FC236}">
                <a16:creationId xmlns:a16="http://schemas.microsoft.com/office/drawing/2014/main" id="{C04AE02C-D249-D5A5-5EA0-57C27F9E4D74}"/>
              </a:ext>
            </a:extLst>
          </p:cNvPr>
          <p:cNvSpPr/>
          <p:nvPr/>
        </p:nvSpPr>
        <p:spPr>
          <a:xfrm>
            <a:off x="5220612" y="5748875"/>
            <a:ext cx="464945" cy="168393"/>
          </a:xfrm>
          <a:prstGeom prst="flowChartMagneticDisk">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4" name="肘形连接符 23">
            <a:extLst>
              <a:ext uri="{FF2B5EF4-FFF2-40B4-BE49-F238E27FC236}">
                <a16:creationId xmlns:a16="http://schemas.microsoft.com/office/drawing/2014/main" id="{DA48269A-B64C-B4B8-7B37-90662ED7BFB3}"/>
              </a:ext>
            </a:extLst>
          </p:cNvPr>
          <p:cNvCxnSpPr>
            <a:cxnSpLocks/>
            <a:stCxn id="16390" idx="1"/>
            <a:endCxn id="22" idx="1"/>
          </p:cNvCxnSpPr>
          <p:nvPr/>
        </p:nvCxnSpPr>
        <p:spPr>
          <a:xfrm rot="10800000" flipV="1">
            <a:off x="5971492" y="4915122"/>
            <a:ext cx="610509" cy="948487"/>
          </a:xfrm>
          <a:prstGeom prst="bentConnector2">
            <a:avLst/>
          </a:prstGeom>
          <a:ln w="317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6406" name="Picture 22" descr="Trend Line Icon 14698924 Vector Art at Vecteezy">
            <a:extLst>
              <a:ext uri="{FF2B5EF4-FFF2-40B4-BE49-F238E27FC236}">
                <a16:creationId xmlns:a16="http://schemas.microsoft.com/office/drawing/2014/main" id="{B901AF7D-C4E7-C815-221D-9897C39A59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5435" y="5245720"/>
            <a:ext cx="287410" cy="303202"/>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肘形连接符 26">
            <a:extLst>
              <a:ext uri="{FF2B5EF4-FFF2-40B4-BE49-F238E27FC236}">
                <a16:creationId xmlns:a16="http://schemas.microsoft.com/office/drawing/2014/main" id="{AD27B3CA-0853-A8ED-B83A-DEDAF0E2157B}"/>
              </a:ext>
            </a:extLst>
          </p:cNvPr>
          <p:cNvCxnSpPr>
            <a:cxnSpLocks/>
            <a:stCxn id="16406" idx="1"/>
            <a:endCxn id="23" idx="1"/>
          </p:cNvCxnSpPr>
          <p:nvPr/>
        </p:nvCxnSpPr>
        <p:spPr>
          <a:xfrm rot="10800000" flipV="1">
            <a:off x="5453085" y="5397321"/>
            <a:ext cx="402350" cy="351554"/>
          </a:xfrm>
          <a:prstGeom prst="bentConnector2">
            <a:avLst/>
          </a:prstGeom>
          <a:ln w="317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 name="日期占位符 3">
            <a:extLst>
              <a:ext uri="{FF2B5EF4-FFF2-40B4-BE49-F238E27FC236}">
                <a16:creationId xmlns:a16="http://schemas.microsoft.com/office/drawing/2014/main" id="{2334147A-A84E-313E-7D15-B77A69AD3C7C}"/>
              </a:ext>
            </a:extLst>
          </p:cNvPr>
          <p:cNvSpPr>
            <a:spLocks noGrp="1"/>
          </p:cNvSpPr>
          <p:nvPr>
            <p:ph type="dt" sz="half" idx="10"/>
          </p:nvPr>
        </p:nvSpPr>
        <p:spPr/>
        <p:txBody>
          <a:bodyPr/>
          <a:lstStyle/>
          <a:p>
            <a:fld id="{9D507075-C7B6-764F-9C89-13EA3C51BD0D}" type="datetime1">
              <a:rPr kumimoji="1" lang="zh-CN" altLang="en-US" smtClean="0"/>
              <a:t>2026/4/29</a:t>
            </a:fld>
            <a:endParaRPr kumimoji="1" lang="zh-CN" altLang="en-US"/>
          </a:p>
        </p:txBody>
      </p:sp>
      <p:sp>
        <p:nvSpPr>
          <p:cNvPr id="5" name="灯片编号占位符 4">
            <a:extLst>
              <a:ext uri="{FF2B5EF4-FFF2-40B4-BE49-F238E27FC236}">
                <a16:creationId xmlns:a16="http://schemas.microsoft.com/office/drawing/2014/main" id="{A8205462-C20A-DC10-64E2-67E7EF1455A1}"/>
              </a:ext>
            </a:extLst>
          </p:cNvPr>
          <p:cNvSpPr>
            <a:spLocks noGrp="1"/>
          </p:cNvSpPr>
          <p:nvPr>
            <p:ph type="sldNum" sz="quarter" idx="12"/>
          </p:nvPr>
        </p:nvSpPr>
        <p:spPr/>
        <p:txBody>
          <a:bodyPr/>
          <a:lstStyle/>
          <a:p>
            <a:fld id="{ECB2A585-D384-3C44-A3CD-1FCB5462ACD9}" type="slidenum">
              <a:rPr kumimoji="1" lang="zh-CN" altLang="en-US" smtClean="0"/>
              <a:t>11</a:t>
            </a:fld>
            <a:endParaRPr kumimoji="1" lang="zh-CN" altLang="en-US"/>
          </a:p>
        </p:txBody>
      </p:sp>
      <p:sp>
        <p:nvSpPr>
          <p:cNvPr id="6" name="矩形 5">
            <a:extLst>
              <a:ext uri="{FF2B5EF4-FFF2-40B4-BE49-F238E27FC236}">
                <a16:creationId xmlns:a16="http://schemas.microsoft.com/office/drawing/2014/main" id="{AC1EA821-9E70-A4F3-8690-FC8DA2904365}"/>
              </a:ext>
            </a:extLst>
          </p:cNvPr>
          <p:cNvSpPr/>
          <p:nvPr/>
        </p:nvSpPr>
        <p:spPr>
          <a:xfrm>
            <a:off x="0" y="0"/>
            <a:ext cx="12192000" cy="757238"/>
          </a:xfrm>
          <a:prstGeom prst="rect">
            <a:avLst/>
          </a:prstGeom>
          <a:solidFill>
            <a:srgbClr val="9B2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592B0155-40D5-2F6B-22B7-C34FD59F34F0}"/>
              </a:ext>
            </a:extLst>
          </p:cNvPr>
          <p:cNvSpPr txBox="1"/>
          <p:nvPr/>
        </p:nvSpPr>
        <p:spPr>
          <a:xfrm>
            <a:off x="345280" y="86231"/>
            <a:ext cx="12192000" cy="584775"/>
          </a:xfrm>
          <a:prstGeom prst="rect">
            <a:avLst/>
          </a:prstGeom>
          <a:noFill/>
        </p:spPr>
        <p:txBody>
          <a:bodyPr wrap="square">
            <a:spAutoFit/>
          </a:bodyPr>
          <a:lstStyle/>
          <a:p>
            <a:r>
              <a:rPr lang="en-US" altLang="zh-CN" sz="3200" b="1" dirty="0">
                <a:solidFill>
                  <a:schemeClr val="bg1"/>
                </a:solidFill>
              </a:rPr>
              <a:t>Infer</a:t>
            </a:r>
            <a:r>
              <a:rPr lang="zh-CN" altLang="en-US" sz="3200" b="1" dirty="0">
                <a:solidFill>
                  <a:schemeClr val="bg1"/>
                </a:solidFill>
              </a:rPr>
              <a:t> </a:t>
            </a:r>
            <a:r>
              <a:rPr lang="en-US" altLang="zh-CN" sz="3200" b="1" dirty="0">
                <a:solidFill>
                  <a:schemeClr val="bg1"/>
                </a:solidFill>
              </a:rPr>
              <a:t>inside</a:t>
            </a:r>
            <a:r>
              <a:rPr lang="zh-CN" altLang="en-US" sz="3200" b="1" dirty="0">
                <a:solidFill>
                  <a:schemeClr val="bg1"/>
                </a:solidFill>
              </a:rPr>
              <a:t> </a:t>
            </a:r>
            <a:r>
              <a:rPr lang="en-US" altLang="zh-CN" sz="3200" b="1" dirty="0">
                <a:solidFill>
                  <a:schemeClr val="bg1"/>
                </a:solidFill>
              </a:rPr>
              <a:t>operations</a:t>
            </a:r>
            <a:r>
              <a:rPr lang="zh-CN" altLang="en-US" sz="3200" b="1" dirty="0">
                <a:solidFill>
                  <a:schemeClr val="bg1"/>
                </a:solidFill>
              </a:rPr>
              <a:t> </a:t>
            </a:r>
            <a:r>
              <a:rPr lang="en-US" altLang="zh-CN" sz="3200" b="1" dirty="0">
                <a:solidFill>
                  <a:schemeClr val="bg1"/>
                </a:solidFill>
              </a:rPr>
              <a:t>from</a:t>
            </a:r>
            <a:r>
              <a:rPr lang="zh-CN" altLang="en-US" sz="3200" b="1" dirty="0">
                <a:solidFill>
                  <a:schemeClr val="bg1"/>
                </a:solidFill>
              </a:rPr>
              <a:t> </a:t>
            </a:r>
            <a:r>
              <a:rPr lang="en-US" altLang="zh-CN" sz="3200" b="1" dirty="0">
                <a:solidFill>
                  <a:schemeClr val="bg1"/>
                </a:solidFill>
              </a:rPr>
              <a:t>an</a:t>
            </a:r>
            <a:r>
              <a:rPr lang="zh-CN" altLang="en-US" sz="3200" b="1" dirty="0">
                <a:solidFill>
                  <a:schemeClr val="bg1"/>
                </a:solidFill>
              </a:rPr>
              <a:t> </a:t>
            </a:r>
            <a:r>
              <a:rPr lang="en-US" altLang="zh-CN" sz="3200" b="1" dirty="0">
                <a:solidFill>
                  <a:schemeClr val="bg1"/>
                </a:solidFill>
              </a:rPr>
              <a:t>outside</a:t>
            </a:r>
            <a:r>
              <a:rPr lang="zh-CN" altLang="en-US" sz="3200" b="1" dirty="0">
                <a:solidFill>
                  <a:schemeClr val="bg1"/>
                </a:solidFill>
              </a:rPr>
              <a:t> </a:t>
            </a:r>
            <a:r>
              <a:rPr lang="en-US" altLang="zh-CN" sz="3200" b="1" dirty="0">
                <a:solidFill>
                  <a:schemeClr val="bg1"/>
                </a:solidFill>
              </a:rPr>
              <a:t>view</a:t>
            </a:r>
          </a:p>
        </p:txBody>
      </p:sp>
      <p:sp>
        <p:nvSpPr>
          <p:cNvPr id="3" name="文本框 2">
            <a:extLst>
              <a:ext uri="{FF2B5EF4-FFF2-40B4-BE49-F238E27FC236}">
                <a16:creationId xmlns:a16="http://schemas.microsoft.com/office/drawing/2014/main" id="{B61A4F10-0E76-78F4-6407-DB557BF1DB97}"/>
              </a:ext>
            </a:extLst>
          </p:cNvPr>
          <p:cNvSpPr txBox="1"/>
          <p:nvPr/>
        </p:nvSpPr>
        <p:spPr>
          <a:xfrm>
            <a:off x="231681" y="872658"/>
            <a:ext cx="11822328" cy="571631"/>
          </a:xfrm>
          <a:prstGeom prst="rect">
            <a:avLst/>
          </a:prstGeom>
          <a:noFill/>
        </p:spPr>
        <p:txBody>
          <a:bodyPr wrap="square">
            <a:spAutoFit/>
          </a:bodyPr>
          <a:lstStyle/>
          <a:p>
            <a:pPr marL="342900" indent="-342900">
              <a:lnSpc>
                <a:spcPct val="150000"/>
              </a:lnSpc>
              <a:buFont typeface="Wingdings" pitchFamily="2" charset="2"/>
              <a:buChar char="Ø"/>
            </a:pPr>
            <a:r>
              <a:rPr lang="en-US" altLang="zh-CN" sz="2400" dirty="0"/>
              <a:t>Publicly updated domain data enables coarse inference of EPP operations.</a:t>
            </a:r>
          </a:p>
        </p:txBody>
      </p:sp>
      <p:cxnSp>
        <p:nvCxnSpPr>
          <p:cNvPr id="48" name="肘形连接符 47">
            <a:extLst>
              <a:ext uri="{FF2B5EF4-FFF2-40B4-BE49-F238E27FC236}">
                <a16:creationId xmlns:a16="http://schemas.microsoft.com/office/drawing/2014/main" id="{F428C3A7-D402-1011-5AAC-750F3A5DB0D0}"/>
              </a:ext>
            </a:extLst>
          </p:cNvPr>
          <p:cNvCxnSpPr>
            <a:cxnSpLocks/>
            <a:stCxn id="16390" idx="1"/>
          </p:cNvCxnSpPr>
          <p:nvPr/>
        </p:nvCxnSpPr>
        <p:spPr>
          <a:xfrm rot="10800000">
            <a:off x="5971490" y="4411123"/>
            <a:ext cx="610510" cy="504000"/>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线箭头连接符 60">
            <a:extLst>
              <a:ext uri="{FF2B5EF4-FFF2-40B4-BE49-F238E27FC236}">
                <a16:creationId xmlns:a16="http://schemas.microsoft.com/office/drawing/2014/main" id="{EF356EEC-A042-7DE0-3DFD-7C1FF7A89767}"/>
              </a:ext>
            </a:extLst>
          </p:cNvPr>
          <p:cNvCxnSpPr>
            <a:endCxn id="16390" idx="3"/>
          </p:cNvCxnSpPr>
          <p:nvPr/>
        </p:nvCxnSpPr>
        <p:spPr>
          <a:xfrm flipH="1" flipV="1">
            <a:off x="7154068" y="4915123"/>
            <a:ext cx="2451784"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三角形 61">
            <a:extLst>
              <a:ext uri="{FF2B5EF4-FFF2-40B4-BE49-F238E27FC236}">
                <a16:creationId xmlns:a16="http://schemas.microsoft.com/office/drawing/2014/main" id="{857B1975-7E4E-C078-EE00-571B2CCC88D6}"/>
              </a:ext>
            </a:extLst>
          </p:cNvPr>
          <p:cNvSpPr/>
          <p:nvPr/>
        </p:nvSpPr>
        <p:spPr>
          <a:xfrm rot="16200000">
            <a:off x="7232699" y="4864647"/>
            <a:ext cx="261257" cy="108000"/>
          </a:xfrm>
          <a:prstGeom prst="triangle">
            <a:avLst/>
          </a:prstGeom>
          <a:solidFill>
            <a:schemeClr val="accent6">
              <a:lumMod val="20000"/>
              <a:lumOff val="80000"/>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7410" name="Picture 2" descr="Got Idea Illustrations, Royalty-Free Vector Graphics &amp; Clip Art - iStock">
            <a:extLst>
              <a:ext uri="{FF2B5EF4-FFF2-40B4-BE49-F238E27FC236}">
                <a16:creationId xmlns:a16="http://schemas.microsoft.com/office/drawing/2014/main" id="{A866F266-5863-57A8-71D3-6D962AE0BB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067" y="3946081"/>
            <a:ext cx="1873346" cy="2398594"/>
          </a:xfrm>
          <a:prstGeom prst="rect">
            <a:avLst/>
          </a:prstGeom>
          <a:noFill/>
          <a:extLst>
            <a:ext uri="{909E8E84-426E-40DD-AFC4-6F175D3DCCD1}">
              <a14:hiddenFill xmlns:a14="http://schemas.microsoft.com/office/drawing/2010/main">
                <a:solidFill>
                  <a:srgbClr val="FFFFFF"/>
                </a:solidFill>
              </a14:hiddenFill>
            </a:ext>
          </a:extLst>
        </p:spPr>
      </p:pic>
      <p:sp>
        <p:nvSpPr>
          <p:cNvPr id="9" name="立方体 8">
            <a:extLst>
              <a:ext uri="{FF2B5EF4-FFF2-40B4-BE49-F238E27FC236}">
                <a16:creationId xmlns:a16="http://schemas.microsoft.com/office/drawing/2014/main" id="{7AC69DD9-FDF8-2B4A-23E0-3E9F59B87423}"/>
              </a:ext>
            </a:extLst>
          </p:cNvPr>
          <p:cNvSpPr/>
          <p:nvPr/>
        </p:nvSpPr>
        <p:spPr>
          <a:xfrm>
            <a:off x="4929051" y="3527857"/>
            <a:ext cx="2505343" cy="2921472"/>
          </a:xfrm>
          <a:prstGeom prst="cube">
            <a:avLst>
              <a:gd name="adj" fmla="val 18461"/>
            </a:avLst>
          </a:prstGeom>
          <a:solidFill>
            <a:schemeClr val="accent2">
              <a:lumMod val="20000"/>
              <a:lumOff val="80000"/>
              <a:alpha val="90957"/>
            </a:schemeClr>
          </a:solidFill>
          <a:ln w="15875">
            <a:solidFill>
              <a:srgbClr val="9B2D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7412" name="Picture 4" descr="Registrar Zone File Information">
            <a:extLst>
              <a:ext uri="{FF2B5EF4-FFF2-40B4-BE49-F238E27FC236}">
                <a16:creationId xmlns:a16="http://schemas.microsoft.com/office/drawing/2014/main" id="{8C5A6EE7-AC1D-0FF1-C5CD-5D2A8A912B7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126" r="23830" b="-1"/>
          <a:stretch/>
        </p:blipFill>
        <p:spPr bwMode="auto">
          <a:xfrm>
            <a:off x="5251126" y="1939190"/>
            <a:ext cx="1477717" cy="440039"/>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id="{6472A886-CB65-67C9-EBA0-E2528A8648E0}"/>
              </a:ext>
            </a:extLst>
          </p:cNvPr>
          <p:cNvSpPr txBox="1"/>
          <p:nvPr/>
        </p:nvSpPr>
        <p:spPr>
          <a:xfrm>
            <a:off x="5172885" y="2459864"/>
            <a:ext cx="1659139" cy="584775"/>
          </a:xfrm>
          <a:prstGeom prst="rect">
            <a:avLst/>
          </a:prstGeom>
          <a:noFill/>
        </p:spPr>
        <p:txBody>
          <a:bodyPr wrap="square">
            <a:spAutoFit/>
          </a:bodyPr>
          <a:lstStyle/>
          <a:p>
            <a:pPr algn="ctr"/>
            <a:r>
              <a:rPr lang="en-US" altLang="zh-CN" sz="1600" b="1" dirty="0"/>
              <a:t>Public</a:t>
            </a:r>
            <a:r>
              <a:rPr lang="zh-CN" altLang="en-US" sz="1600" b="1" dirty="0"/>
              <a:t> </a:t>
            </a:r>
            <a:r>
              <a:rPr lang="en-US" altLang="zh-CN" sz="1600" b="1" dirty="0"/>
              <a:t>TLD</a:t>
            </a:r>
          </a:p>
          <a:p>
            <a:pPr algn="ctr"/>
            <a:r>
              <a:rPr lang="en-US" altLang="zh-CN" sz="1600" b="1" dirty="0" err="1"/>
              <a:t>Zonefiles</a:t>
            </a:r>
            <a:endParaRPr lang="en-US" altLang="zh-CN" sz="1600" b="1" dirty="0"/>
          </a:p>
        </p:txBody>
      </p:sp>
      <p:pic>
        <p:nvPicPr>
          <p:cNvPr id="17416" name="Picture 8" descr="DISCOVER What Whois Is And How It Works - USEFUL Guide">
            <a:extLst>
              <a:ext uri="{FF2B5EF4-FFF2-40B4-BE49-F238E27FC236}">
                <a16:creationId xmlns:a16="http://schemas.microsoft.com/office/drawing/2014/main" id="{CE2D7701-FD32-7769-0A7C-B1C3B45808A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4454" b="5691"/>
          <a:stretch/>
        </p:blipFill>
        <p:spPr bwMode="auto">
          <a:xfrm>
            <a:off x="7230386" y="1977177"/>
            <a:ext cx="1007885" cy="440039"/>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7" name="文本框 16">
            <a:extLst>
              <a:ext uri="{FF2B5EF4-FFF2-40B4-BE49-F238E27FC236}">
                <a16:creationId xmlns:a16="http://schemas.microsoft.com/office/drawing/2014/main" id="{D954DF34-E56C-4D46-C25F-B48702260561}"/>
              </a:ext>
            </a:extLst>
          </p:cNvPr>
          <p:cNvSpPr txBox="1"/>
          <p:nvPr/>
        </p:nvSpPr>
        <p:spPr>
          <a:xfrm>
            <a:off x="6910265" y="2459864"/>
            <a:ext cx="1659139" cy="584775"/>
          </a:xfrm>
          <a:prstGeom prst="rect">
            <a:avLst/>
          </a:prstGeom>
          <a:noFill/>
        </p:spPr>
        <p:txBody>
          <a:bodyPr wrap="square">
            <a:spAutoFit/>
          </a:bodyPr>
          <a:lstStyle/>
          <a:p>
            <a:pPr algn="ctr"/>
            <a:r>
              <a:rPr lang="en-US" altLang="zh-CN" sz="1600" b="1" dirty="0"/>
              <a:t>Registration</a:t>
            </a:r>
            <a:r>
              <a:rPr lang="zh-CN" altLang="en-US" sz="1600" b="1" dirty="0"/>
              <a:t> </a:t>
            </a:r>
            <a:r>
              <a:rPr lang="en-US" altLang="zh-CN" sz="1600" b="1" dirty="0"/>
              <a:t>Information</a:t>
            </a:r>
          </a:p>
        </p:txBody>
      </p:sp>
      <p:sp>
        <p:nvSpPr>
          <p:cNvPr id="25" name="文本框 24">
            <a:extLst>
              <a:ext uri="{FF2B5EF4-FFF2-40B4-BE49-F238E27FC236}">
                <a16:creationId xmlns:a16="http://schemas.microsoft.com/office/drawing/2014/main" id="{69C465B6-4EDA-9670-95FC-5C28ED55F819}"/>
              </a:ext>
            </a:extLst>
          </p:cNvPr>
          <p:cNvSpPr txBox="1"/>
          <p:nvPr/>
        </p:nvSpPr>
        <p:spPr>
          <a:xfrm>
            <a:off x="8713341" y="2459864"/>
            <a:ext cx="1659139" cy="584775"/>
          </a:xfrm>
          <a:prstGeom prst="rect">
            <a:avLst/>
          </a:prstGeom>
          <a:noFill/>
        </p:spPr>
        <p:txBody>
          <a:bodyPr wrap="square">
            <a:spAutoFit/>
          </a:bodyPr>
          <a:lstStyle/>
          <a:p>
            <a:pPr algn="ctr"/>
            <a:r>
              <a:rPr lang="en-US" altLang="zh-CN" sz="1600" b="1" dirty="0"/>
              <a:t>Registration</a:t>
            </a:r>
            <a:r>
              <a:rPr lang="zh-CN" altLang="en-US" sz="1600" b="1" dirty="0"/>
              <a:t> </a:t>
            </a:r>
            <a:r>
              <a:rPr lang="en-US" altLang="zh-CN" sz="1600" b="1" dirty="0"/>
              <a:t>Interfaces</a:t>
            </a:r>
          </a:p>
        </p:txBody>
      </p:sp>
      <p:pic>
        <p:nvPicPr>
          <p:cNvPr id="26" name="图片 25">
            <a:extLst>
              <a:ext uri="{FF2B5EF4-FFF2-40B4-BE49-F238E27FC236}">
                <a16:creationId xmlns:a16="http://schemas.microsoft.com/office/drawing/2014/main" id="{3A288ED3-2071-C553-CCBE-DE1CA36D4CA1}"/>
              </a:ext>
            </a:extLst>
          </p:cNvPr>
          <p:cNvPicPr>
            <a:picLocks noChangeAspect="1"/>
          </p:cNvPicPr>
          <p:nvPr/>
        </p:nvPicPr>
        <p:blipFill rotWithShape="1">
          <a:blip r:embed="rId10"/>
          <a:srcRect l="12382" r="18155"/>
          <a:stretch/>
        </p:blipFill>
        <p:spPr>
          <a:xfrm>
            <a:off x="8636634" y="1902835"/>
            <a:ext cx="1735846" cy="543625"/>
          </a:xfrm>
          <a:prstGeom prst="rect">
            <a:avLst/>
          </a:prstGeom>
          <a:effectLst>
            <a:reflection blurRad="6350" stA="52000" endA="300" endPos="35000" dir="5400000" sy="-100000" algn="bl" rotWithShape="0"/>
          </a:effectLst>
        </p:spPr>
      </p:pic>
      <p:cxnSp>
        <p:nvCxnSpPr>
          <p:cNvPr id="30" name="直线箭头连接符 29">
            <a:extLst>
              <a:ext uri="{FF2B5EF4-FFF2-40B4-BE49-F238E27FC236}">
                <a16:creationId xmlns:a16="http://schemas.microsoft.com/office/drawing/2014/main" id="{F8BA760F-1965-EA15-A083-BA95AAB39B5F}"/>
              </a:ext>
            </a:extLst>
          </p:cNvPr>
          <p:cNvCxnSpPr/>
          <p:nvPr/>
        </p:nvCxnSpPr>
        <p:spPr>
          <a:xfrm flipV="1">
            <a:off x="6374674" y="3203553"/>
            <a:ext cx="0" cy="3243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线箭头连接符 30">
            <a:extLst>
              <a:ext uri="{FF2B5EF4-FFF2-40B4-BE49-F238E27FC236}">
                <a16:creationId xmlns:a16="http://schemas.microsoft.com/office/drawing/2014/main" id="{51D570AE-5DF7-DF68-242E-AAD7569436E1}"/>
              </a:ext>
            </a:extLst>
          </p:cNvPr>
          <p:cNvCxnSpPr/>
          <p:nvPr/>
        </p:nvCxnSpPr>
        <p:spPr>
          <a:xfrm flipV="1">
            <a:off x="10206445" y="3271864"/>
            <a:ext cx="0" cy="10178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肘形连接符 37">
            <a:extLst>
              <a:ext uri="{FF2B5EF4-FFF2-40B4-BE49-F238E27FC236}">
                <a16:creationId xmlns:a16="http://schemas.microsoft.com/office/drawing/2014/main" id="{AAE37A9F-9FC9-A978-E34C-4D6F152115C1}"/>
              </a:ext>
            </a:extLst>
          </p:cNvPr>
          <p:cNvCxnSpPr>
            <a:cxnSpLocks/>
            <a:stCxn id="17410" idx="0"/>
            <a:endCxn id="28" idx="1"/>
          </p:cNvCxnSpPr>
          <p:nvPr/>
        </p:nvCxnSpPr>
        <p:spPr>
          <a:xfrm rot="5400000" flipH="1" flipV="1">
            <a:off x="2496744" y="1728281"/>
            <a:ext cx="1421796" cy="3013805"/>
          </a:xfrm>
          <a:prstGeom prst="bentConnector2">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C6476CFB-2C6F-11DB-7496-F5B4E7A1CE12}"/>
              </a:ext>
            </a:extLst>
          </p:cNvPr>
          <p:cNvSpPr txBox="1"/>
          <p:nvPr/>
        </p:nvSpPr>
        <p:spPr>
          <a:xfrm>
            <a:off x="2183880" y="2925521"/>
            <a:ext cx="2895701" cy="1477328"/>
          </a:xfrm>
          <a:prstGeom prst="rect">
            <a:avLst/>
          </a:prstGeom>
          <a:noFill/>
        </p:spPr>
        <p:txBody>
          <a:bodyPr wrap="square">
            <a:spAutoFit/>
          </a:bodyPr>
          <a:lstStyle/>
          <a:p>
            <a:pPr marL="285750" indent="-285750">
              <a:buFont typeface="Wingdings" pitchFamily="2" charset="2"/>
              <a:buChar char="ü"/>
            </a:pPr>
            <a:r>
              <a:rPr lang="en-US" altLang="zh-CN" dirty="0">
                <a:solidFill>
                  <a:srgbClr val="9B2D1F"/>
                </a:solidFill>
              </a:rPr>
              <a:t>Registration</a:t>
            </a:r>
            <a:r>
              <a:rPr lang="zh-CN" altLang="en-US" dirty="0">
                <a:solidFill>
                  <a:srgbClr val="9B2D1F"/>
                </a:solidFill>
              </a:rPr>
              <a:t> </a:t>
            </a:r>
            <a:r>
              <a:rPr lang="en-US" altLang="zh-CN" dirty="0">
                <a:solidFill>
                  <a:srgbClr val="9B2D1F"/>
                </a:solidFill>
              </a:rPr>
              <a:t>time</a:t>
            </a:r>
          </a:p>
          <a:p>
            <a:pPr marL="285750" indent="-285750">
              <a:buFont typeface="Wingdings" pitchFamily="2" charset="2"/>
              <a:buChar char="ü"/>
            </a:pPr>
            <a:r>
              <a:rPr lang="en-US" altLang="zh-CN" dirty="0">
                <a:solidFill>
                  <a:srgbClr val="9B2D1F"/>
                </a:solidFill>
              </a:rPr>
              <a:t>NS</a:t>
            </a:r>
            <a:r>
              <a:rPr lang="zh-CN" altLang="en-US" dirty="0">
                <a:solidFill>
                  <a:srgbClr val="9B2D1F"/>
                </a:solidFill>
              </a:rPr>
              <a:t> </a:t>
            </a:r>
            <a:r>
              <a:rPr lang="en-US" altLang="zh-CN" dirty="0">
                <a:solidFill>
                  <a:srgbClr val="9B2D1F"/>
                </a:solidFill>
              </a:rPr>
              <a:t>configurations</a:t>
            </a:r>
          </a:p>
          <a:p>
            <a:pPr marL="285750" indent="-285750">
              <a:buFont typeface="Wingdings" pitchFamily="2" charset="2"/>
              <a:buChar char="ü"/>
            </a:pPr>
            <a:r>
              <a:rPr lang="en-US" altLang="zh-CN" dirty="0">
                <a:solidFill>
                  <a:srgbClr val="9B2D1F"/>
                </a:solidFill>
              </a:rPr>
              <a:t>Historical</a:t>
            </a:r>
            <a:r>
              <a:rPr lang="zh-CN" altLang="en-US" dirty="0">
                <a:solidFill>
                  <a:srgbClr val="9B2D1F"/>
                </a:solidFill>
              </a:rPr>
              <a:t> </a:t>
            </a:r>
            <a:r>
              <a:rPr lang="en-US" altLang="zh-CN" dirty="0">
                <a:solidFill>
                  <a:srgbClr val="9B2D1F"/>
                </a:solidFill>
              </a:rPr>
              <a:t>&amp;</a:t>
            </a:r>
            <a:r>
              <a:rPr lang="zh-CN" altLang="en-US" dirty="0">
                <a:solidFill>
                  <a:srgbClr val="9B2D1F"/>
                </a:solidFill>
              </a:rPr>
              <a:t> </a:t>
            </a:r>
            <a:r>
              <a:rPr lang="en-US" altLang="zh-CN" dirty="0">
                <a:solidFill>
                  <a:srgbClr val="9B2D1F"/>
                </a:solidFill>
              </a:rPr>
              <a:t>Active</a:t>
            </a:r>
            <a:r>
              <a:rPr lang="zh-CN" altLang="en-US" dirty="0">
                <a:solidFill>
                  <a:srgbClr val="9B2D1F"/>
                </a:solidFill>
              </a:rPr>
              <a:t> </a:t>
            </a:r>
            <a:r>
              <a:rPr lang="en-US" altLang="zh-CN" dirty="0">
                <a:solidFill>
                  <a:srgbClr val="9B2D1F"/>
                </a:solidFill>
              </a:rPr>
              <a:t>status</a:t>
            </a:r>
            <a:r>
              <a:rPr lang="zh-CN" altLang="en-US" dirty="0">
                <a:solidFill>
                  <a:srgbClr val="9B2D1F"/>
                </a:solidFill>
              </a:rPr>
              <a:t> </a:t>
            </a:r>
            <a:r>
              <a:rPr lang="en-US" altLang="zh-CN" dirty="0">
                <a:solidFill>
                  <a:srgbClr val="9B2D1F"/>
                </a:solidFill>
              </a:rPr>
              <a:t>code</a:t>
            </a:r>
          </a:p>
          <a:p>
            <a:r>
              <a:rPr lang="zh-CN" altLang="en-US" dirty="0">
                <a:solidFill>
                  <a:srgbClr val="9B2D1F"/>
                </a:solidFill>
              </a:rPr>
              <a:t>    </a:t>
            </a:r>
            <a:r>
              <a:rPr lang="en-US" altLang="zh-CN" dirty="0">
                <a:solidFill>
                  <a:srgbClr val="9B2D1F"/>
                </a:solidFill>
              </a:rPr>
              <a:t>...</a:t>
            </a:r>
            <a:endParaRPr lang="zh-CN" altLang="en-US" dirty="0">
              <a:solidFill>
                <a:srgbClr val="9B2D1F"/>
              </a:solidFill>
            </a:endParaRPr>
          </a:p>
        </p:txBody>
      </p:sp>
      <p:sp>
        <p:nvSpPr>
          <p:cNvPr id="18" name="数据 17">
            <a:extLst>
              <a:ext uri="{FF2B5EF4-FFF2-40B4-BE49-F238E27FC236}">
                <a16:creationId xmlns:a16="http://schemas.microsoft.com/office/drawing/2014/main" id="{86E0445A-1576-12E9-D40A-7CB9932B77E5}"/>
              </a:ext>
            </a:extLst>
          </p:cNvPr>
          <p:cNvSpPr/>
          <p:nvPr/>
        </p:nvSpPr>
        <p:spPr>
          <a:xfrm rot="18844762">
            <a:off x="6987281" y="3709751"/>
            <a:ext cx="804919" cy="688344"/>
          </a:xfrm>
          <a:prstGeom prst="flowChartInputOutput">
            <a:avLst/>
          </a:prstGeom>
          <a:solidFill>
            <a:schemeClr val="accent2">
              <a:lumMod val="20000"/>
              <a:lumOff val="80000"/>
              <a:alpha val="91000"/>
            </a:schemeClr>
          </a:solidFill>
          <a:ln w="15875">
            <a:solidFill>
              <a:srgbClr val="9B2D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任意形状 34">
            <a:extLst>
              <a:ext uri="{FF2B5EF4-FFF2-40B4-BE49-F238E27FC236}">
                <a16:creationId xmlns:a16="http://schemas.microsoft.com/office/drawing/2014/main" id="{9E8878C1-237F-31A8-9958-2AA242D6EB9D}"/>
              </a:ext>
            </a:extLst>
          </p:cNvPr>
          <p:cNvSpPr/>
          <p:nvPr/>
        </p:nvSpPr>
        <p:spPr>
          <a:xfrm>
            <a:off x="4949825" y="3527425"/>
            <a:ext cx="2451100" cy="461378"/>
          </a:xfrm>
          <a:custGeom>
            <a:avLst/>
            <a:gdLst>
              <a:gd name="connsiteX0" fmla="*/ 450850 w 2451100"/>
              <a:gd name="connsiteY0" fmla="*/ 0 h 450850"/>
              <a:gd name="connsiteX1" fmla="*/ 0 w 2451100"/>
              <a:gd name="connsiteY1" fmla="*/ 447675 h 450850"/>
              <a:gd name="connsiteX2" fmla="*/ 2019300 w 2451100"/>
              <a:gd name="connsiteY2" fmla="*/ 450850 h 450850"/>
              <a:gd name="connsiteX3" fmla="*/ 2451100 w 2451100"/>
              <a:gd name="connsiteY3" fmla="*/ 9525 h 450850"/>
              <a:gd name="connsiteX4" fmla="*/ 450850 w 2451100"/>
              <a:gd name="connsiteY4" fmla="*/ 0 h 450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100" h="450850">
                <a:moveTo>
                  <a:pt x="450850" y="0"/>
                </a:moveTo>
                <a:lnTo>
                  <a:pt x="0" y="447675"/>
                </a:lnTo>
                <a:lnTo>
                  <a:pt x="2019300" y="450850"/>
                </a:lnTo>
                <a:lnTo>
                  <a:pt x="2451100" y="9525"/>
                </a:lnTo>
                <a:lnTo>
                  <a:pt x="450850" y="0"/>
                </a:lnTo>
                <a:close/>
              </a:path>
            </a:pathLst>
          </a:cu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文本框 38">
            <a:extLst>
              <a:ext uri="{FF2B5EF4-FFF2-40B4-BE49-F238E27FC236}">
                <a16:creationId xmlns:a16="http://schemas.microsoft.com/office/drawing/2014/main" id="{AD727365-A612-7611-B52E-65028C5A9816}"/>
              </a:ext>
            </a:extLst>
          </p:cNvPr>
          <p:cNvSpPr txBox="1"/>
          <p:nvPr/>
        </p:nvSpPr>
        <p:spPr>
          <a:xfrm>
            <a:off x="5034051" y="6414945"/>
            <a:ext cx="1998550" cy="338554"/>
          </a:xfrm>
          <a:prstGeom prst="rect">
            <a:avLst/>
          </a:prstGeom>
          <a:noFill/>
        </p:spPr>
        <p:txBody>
          <a:bodyPr wrap="square">
            <a:spAutoFit/>
          </a:bodyPr>
          <a:lstStyle/>
          <a:p>
            <a:pPr algn="ctr"/>
            <a:r>
              <a:rPr lang="en-US" altLang="zh-CN" sz="1600" dirty="0"/>
              <a:t>Domain</a:t>
            </a:r>
            <a:r>
              <a:rPr lang="zh-CN" altLang="en-US" sz="1600" dirty="0"/>
              <a:t> </a:t>
            </a:r>
            <a:r>
              <a:rPr lang="en-US" altLang="zh-CN" sz="1600" dirty="0"/>
              <a:t>Registry</a:t>
            </a:r>
            <a:endParaRPr lang="zh-CN" altLang="en-US" sz="1600" dirty="0"/>
          </a:p>
        </p:txBody>
      </p:sp>
      <p:sp>
        <p:nvSpPr>
          <p:cNvPr id="40" name="文本框 39">
            <a:extLst>
              <a:ext uri="{FF2B5EF4-FFF2-40B4-BE49-F238E27FC236}">
                <a16:creationId xmlns:a16="http://schemas.microsoft.com/office/drawing/2014/main" id="{DC7767CE-9300-8303-A6BA-B85A0A06CCA2}"/>
              </a:ext>
            </a:extLst>
          </p:cNvPr>
          <p:cNvSpPr txBox="1"/>
          <p:nvPr/>
        </p:nvSpPr>
        <p:spPr>
          <a:xfrm>
            <a:off x="4808117" y="4653552"/>
            <a:ext cx="2264824" cy="830997"/>
          </a:xfrm>
          <a:prstGeom prst="rect">
            <a:avLst/>
          </a:prstGeom>
          <a:noFill/>
        </p:spPr>
        <p:txBody>
          <a:bodyPr wrap="square">
            <a:spAutoFit/>
          </a:bodyPr>
          <a:lstStyle/>
          <a:p>
            <a:pPr algn="ctr"/>
            <a:r>
              <a:rPr lang="en-US" altLang="zh-CN" sz="1600" b="1" dirty="0">
                <a:solidFill>
                  <a:srgbClr val="9B2D1F"/>
                </a:solidFill>
              </a:rPr>
              <a:t>EPP</a:t>
            </a:r>
            <a:r>
              <a:rPr lang="zh-CN" altLang="en-US" sz="1600" b="1" dirty="0">
                <a:solidFill>
                  <a:srgbClr val="9B2D1F"/>
                </a:solidFill>
              </a:rPr>
              <a:t> </a:t>
            </a:r>
            <a:r>
              <a:rPr lang="en-US" altLang="zh-CN" sz="1600" b="1" dirty="0">
                <a:solidFill>
                  <a:srgbClr val="9B2D1F"/>
                </a:solidFill>
              </a:rPr>
              <a:t>Implementation</a:t>
            </a:r>
            <a:r>
              <a:rPr lang="zh-CN" altLang="en-US" sz="1600" b="1" dirty="0">
                <a:solidFill>
                  <a:srgbClr val="9B2D1F"/>
                </a:solidFill>
              </a:rPr>
              <a:t> </a:t>
            </a:r>
            <a:r>
              <a:rPr lang="en-US" altLang="zh-CN" sz="1600" b="1" dirty="0">
                <a:solidFill>
                  <a:srgbClr val="9B2D1F"/>
                </a:solidFill>
              </a:rPr>
              <a:t>and</a:t>
            </a:r>
            <a:r>
              <a:rPr lang="zh-CN" altLang="en-US" sz="1600" b="1" dirty="0">
                <a:solidFill>
                  <a:srgbClr val="9B2D1F"/>
                </a:solidFill>
              </a:rPr>
              <a:t> </a:t>
            </a:r>
            <a:r>
              <a:rPr lang="en-US" altLang="zh-CN" sz="1600" b="1" dirty="0">
                <a:solidFill>
                  <a:srgbClr val="9B2D1F"/>
                </a:solidFill>
              </a:rPr>
              <a:t>Operation</a:t>
            </a:r>
            <a:endParaRPr lang="zh-CN" altLang="en-US" sz="1600" dirty="0"/>
          </a:p>
        </p:txBody>
      </p:sp>
      <p:pic>
        <p:nvPicPr>
          <p:cNvPr id="42" name="图片 41">
            <a:extLst>
              <a:ext uri="{FF2B5EF4-FFF2-40B4-BE49-F238E27FC236}">
                <a16:creationId xmlns:a16="http://schemas.microsoft.com/office/drawing/2014/main" id="{A083C5EF-CD6D-9E7C-9100-2473D8D9FD6A}"/>
              </a:ext>
            </a:extLst>
          </p:cNvPr>
          <p:cNvPicPr>
            <a:picLocks noChangeAspect="1"/>
          </p:cNvPicPr>
          <p:nvPr/>
        </p:nvPicPr>
        <p:blipFill>
          <a:blip r:embed="rId11"/>
          <a:stretch>
            <a:fillRect/>
          </a:stretch>
        </p:blipFill>
        <p:spPr>
          <a:xfrm>
            <a:off x="9613782" y="4375356"/>
            <a:ext cx="1188568" cy="1146119"/>
          </a:xfrm>
          <a:prstGeom prst="rect">
            <a:avLst/>
          </a:prstGeom>
        </p:spPr>
      </p:pic>
      <p:sp>
        <p:nvSpPr>
          <p:cNvPr id="43" name="文本框 42">
            <a:extLst>
              <a:ext uri="{FF2B5EF4-FFF2-40B4-BE49-F238E27FC236}">
                <a16:creationId xmlns:a16="http://schemas.microsoft.com/office/drawing/2014/main" id="{749305A4-C408-132E-2F78-F1FBB7613FD5}"/>
              </a:ext>
            </a:extLst>
          </p:cNvPr>
          <p:cNvSpPr txBox="1"/>
          <p:nvPr/>
        </p:nvSpPr>
        <p:spPr>
          <a:xfrm>
            <a:off x="9053808" y="5540683"/>
            <a:ext cx="2145008" cy="584775"/>
          </a:xfrm>
          <a:prstGeom prst="rect">
            <a:avLst/>
          </a:prstGeom>
          <a:noFill/>
        </p:spPr>
        <p:txBody>
          <a:bodyPr wrap="square">
            <a:spAutoFit/>
          </a:bodyPr>
          <a:lstStyle/>
          <a:p>
            <a:pPr algn="ctr"/>
            <a:r>
              <a:rPr lang="en-US" altLang="zh-CN" sz="1600" dirty="0"/>
              <a:t>Accredited</a:t>
            </a:r>
          </a:p>
          <a:p>
            <a:pPr algn="ctr"/>
            <a:r>
              <a:rPr lang="en-US" altLang="zh-CN" sz="1600" dirty="0"/>
              <a:t>Domain</a:t>
            </a:r>
            <a:r>
              <a:rPr lang="zh-CN" altLang="en-US" sz="1600" dirty="0"/>
              <a:t> </a:t>
            </a:r>
            <a:r>
              <a:rPr lang="en-US" altLang="zh-CN" sz="1600" dirty="0"/>
              <a:t>Registrars</a:t>
            </a:r>
            <a:endParaRPr lang="zh-CN" altLang="en-US" sz="1600" dirty="0"/>
          </a:p>
        </p:txBody>
      </p:sp>
    </p:spTree>
    <p:extLst>
      <p:ext uri="{BB962C8B-B14F-4D97-AF65-F5344CB8AC3E}">
        <p14:creationId xmlns:p14="http://schemas.microsoft.com/office/powerpoint/2010/main" val="2233368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68A71-CF0C-E61A-0977-5DF3BEF641C6}"/>
            </a:ext>
          </a:extLst>
        </p:cNvPr>
        <p:cNvGrpSpPr/>
        <p:nvPr/>
      </p:nvGrpSpPr>
      <p:grpSpPr>
        <a:xfrm>
          <a:off x="0" y="0"/>
          <a:ext cx="0" cy="0"/>
          <a:chOff x="0" y="0"/>
          <a:chExt cx="0" cy="0"/>
        </a:xfrm>
      </p:grpSpPr>
      <p:sp>
        <p:nvSpPr>
          <p:cNvPr id="4" name="日期占位符 3">
            <a:extLst>
              <a:ext uri="{FF2B5EF4-FFF2-40B4-BE49-F238E27FC236}">
                <a16:creationId xmlns:a16="http://schemas.microsoft.com/office/drawing/2014/main" id="{D836942D-5F31-8DC2-FE0E-BB0051270BDA}"/>
              </a:ext>
            </a:extLst>
          </p:cNvPr>
          <p:cNvSpPr>
            <a:spLocks noGrp="1"/>
          </p:cNvSpPr>
          <p:nvPr>
            <p:ph type="dt" sz="half" idx="10"/>
          </p:nvPr>
        </p:nvSpPr>
        <p:spPr/>
        <p:txBody>
          <a:bodyPr/>
          <a:lstStyle/>
          <a:p>
            <a:fld id="{9D507075-C7B6-764F-9C89-13EA3C51BD0D}" type="datetime1">
              <a:rPr kumimoji="1" lang="zh-CN" altLang="en-US" smtClean="0"/>
              <a:t>2026/4/29</a:t>
            </a:fld>
            <a:endParaRPr kumimoji="1" lang="zh-CN" altLang="en-US"/>
          </a:p>
        </p:txBody>
      </p:sp>
      <p:sp>
        <p:nvSpPr>
          <p:cNvPr id="5" name="灯片编号占位符 4">
            <a:extLst>
              <a:ext uri="{FF2B5EF4-FFF2-40B4-BE49-F238E27FC236}">
                <a16:creationId xmlns:a16="http://schemas.microsoft.com/office/drawing/2014/main" id="{BFDDB206-93D8-794C-2D30-CC644543561D}"/>
              </a:ext>
            </a:extLst>
          </p:cNvPr>
          <p:cNvSpPr>
            <a:spLocks noGrp="1"/>
          </p:cNvSpPr>
          <p:nvPr>
            <p:ph type="sldNum" sz="quarter" idx="12"/>
          </p:nvPr>
        </p:nvSpPr>
        <p:spPr/>
        <p:txBody>
          <a:bodyPr/>
          <a:lstStyle/>
          <a:p>
            <a:fld id="{ECB2A585-D384-3C44-A3CD-1FCB5462ACD9}" type="slidenum">
              <a:rPr kumimoji="1" lang="zh-CN" altLang="en-US" smtClean="0"/>
              <a:t>12</a:t>
            </a:fld>
            <a:endParaRPr kumimoji="1" lang="zh-CN" altLang="en-US"/>
          </a:p>
        </p:txBody>
      </p:sp>
      <p:sp>
        <p:nvSpPr>
          <p:cNvPr id="6" name="矩形 5">
            <a:extLst>
              <a:ext uri="{FF2B5EF4-FFF2-40B4-BE49-F238E27FC236}">
                <a16:creationId xmlns:a16="http://schemas.microsoft.com/office/drawing/2014/main" id="{647E9F9C-3710-E21A-F26F-6FDC1D67313B}"/>
              </a:ext>
            </a:extLst>
          </p:cNvPr>
          <p:cNvSpPr/>
          <p:nvPr/>
        </p:nvSpPr>
        <p:spPr>
          <a:xfrm>
            <a:off x="0" y="0"/>
            <a:ext cx="12192000" cy="757238"/>
          </a:xfrm>
          <a:prstGeom prst="rect">
            <a:avLst/>
          </a:prstGeom>
          <a:solidFill>
            <a:srgbClr val="9B2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8C0F3AD6-9CE9-4E42-42EC-DDC8AB60447A}"/>
              </a:ext>
            </a:extLst>
          </p:cNvPr>
          <p:cNvSpPr txBox="1"/>
          <p:nvPr/>
        </p:nvSpPr>
        <p:spPr>
          <a:xfrm>
            <a:off x="345280" y="86231"/>
            <a:ext cx="12192000" cy="584775"/>
          </a:xfrm>
          <a:prstGeom prst="rect">
            <a:avLst/>
          </a:prstGeom>
          <a:noFill/>
        </p:spPr>
        <p:txBody>
          <a:bodyPr wrap="square">
            <a:spAutoFit/>
          </a:bodyPr>
          <a:lstStyle/>
          <a:p>
            <a:r>
              <a:rPr lang="en-US" altLang="zh-CN" sz="3200" b="1" dirty="0">
                <a:solidFill>
                  <a:schemeClr val="bg1"/>
                </a:solidFill>
              </a:rPr>
              <a:t>Infer</a:t>
            </a:r>
            <a:r>
              <a:rPr lang="zh-CN" altLang="en-US" sz="3200" b="1" dirty="0">
                <a:solidFill>
                  <a:schemeClr val="bg1"/>
                </a:solidFill>
              </a:rPr>
              <a:t> </a:t>
            </a:r>
            <a:r>
              <a:rPr lang="en-US" altLang="zh-CN" sz="3200" b="1" dirty="0">
                <a:solidFill>
                  <a:schemeClr val="bg1"/>
                </a:solidFill>
              </a:rPr>
              <a:t>inside</a:t>
            </a:r>
            <a:r>
              <a:rPr lang="zh-CN" altLang="en-US" sz="3200" b="1" dirty="0">
                <a:solidFill>
                  <a:schemeClr val="bg1"/>
                </a:solidFill>
              </a:rPr>
              <a:t> </a:t>
            </a:r>
            <a:r>
              <a:rPr lang="en-US" altLang="zh-CN" sz="3200" b="1" dirty="0">
                <a:solidFill>
                  <a:schemeClr val="bg1"/>
                </a:solidFill>
              </a:rPr>
              <a:t>operations</a:t>
            </a:r>
            <a:r>
              <a:rPr lang="zh-CN" altLang="en-US" sz="3200" b="1" dirty="0">
                <a:solidFill>
                  <a:schemeClr val="bg1"/>
                </a:solidFill>
              </a:rPr>
              <a:t> </a:t>
            </a:r>
            <a:r>
              <a:rPr lang="en-US" altLang="zh-CN" sz="3200" b="1" dirty="0">
                <a:solidFill>
                  <a:schemeClr val="bg1"/>
                </a:solidFill>
              </a:rPr>
              <a:t>from</a:t>
            </a:r>
            <a:r>
              <a:rPr lang="zh-CN" altLang="en-US" sz="3200" b="1" dirty="0">
                <a:solidFill>
                  <a:schemeClr val="bg1"/>
                </a:solidFill>
              </a:rPr>
              <a:t> </a:t>
            </a:r>
            <a:r>
              <a:rPr lang="en-US" altLang="zh-CN" sz="3200" b="1" dirty="0">
                <a:solidFill>
                  <a:schemeClr val="bg1"/>
                </a:solidFill>
              </a:rPr>
              <a:t>an</a:t>
            </a:r>
            <a:r>
              <a:rPr lang="zh-CN" altLang="en-US" sz="3200" b="1" dirty="0">
                <a:solidFill>
                  <a:schemeClr val="bg1"/>
                </a:solidFill>
              </a:rPr>
              <a:t> </a:t>
            </a:r>
            <a:r>
              <a:rPr lang="en-US" altLang="zh-CN" sz="3200" b="1" dirty="0">
                <a:solidFill>
                  <a:schemeClr val="bg1"/>
                </a:solidFill>
              </a:rPr>
              <a:t>outside</a:t>
            </a:r>
            <a:r>
              <a:rPr lang="zh-CN" altLang="en-US" sz="3200" b="1" dirty="0">
                <a:solidFill>
                  <a:schemeClr val="bg1"/>
                </a:solidFill>
              </a:rPr>
              <a:t> </a:t>
            </a:r>
            <a:r>
              <a:rPr lang="en-US" altLang="zh-CN" sz="3200" b="1" dirty="0">
                <a:solidFill>
                  <a:schemeClr val="bg1"/>
                </a:solidFill>
              </a:rPr>
              <a:t>view</a:t>
            </a:r>
          </a:p>
        </p:txBody>
      </p:sp>
      <p:sp>
        <p:nvSpPr>
          <p:cNvPr id="3" name="文本框 2">
            <a:extLst>
              <a:ext uri="{FF2B5EF4-FFF2-40B4-BE49-F238E27FC236}">
                <a16:creationId xmlns:a16="http://schemas.microsoft.com/office/drawing/2014/main" id="{D00A6969-BD8F-B74E-CD2F-662B1DD06686}"/>
              </a:ext>
            </a:extLst>
          </p:cNvPr>
          <p:cNvSpPr txBox="1"/>
          <p:nvPr/>
        </p:nvSpPr>
        <p:spPr>
          <a:xfrm>
            <a:off x="231681" y="872658"/>
            <a:ext cx="11822328" cy="1710405"/>
          </a:xfrm>
          <a:prstGeom prst="rect">
            <a:avLst/>
          </a:prstGeom>
          <a:noFill/>
        </p:spPr>
        <p:txBody>
          <a:bodyPr wrap="square">
            <a:spAutoFit/>
          </a:bodyPr>
          <a:lstStyle/>
          <a:p>
            <a:pPr marL="342900" indent="-342900">
              <a:buFont typeface="Wingdings" pitchFamily="2" charset="2"/>
              <a:buChar char="Ø"/>
            </a:pPr>
            <a:r>
              <a:rPr lang="en-US" sz="2400" dirty="0"/>
              <a:t>All changes to a domain name’s delegation records involve the Registry</a:t>
            </a:r>
          </a:p>
          <a:p>
            <a:pPr marL="800100" lvl="1" indent="-342900">
              <a:spcBef>
                <a:spcPts val="600"/>
              </a:spcBef>
              <a:buFont typeface="Wingdings" pitchFamily="2" charset="2"/>
              <a:buChar char="Ø"/>
            </a:pPr>
            <a:r>
              <a:rPr lang="en-US" altLang="zh-CN" sz="2000" dirty="0"/>
              <a:t>The</a:t>
            </a:r>
            <a:r>
              <a:rPr lang="zh-CN" altLang="en-US" sz="2000" dirty="0"/>
              <a:t> </a:t>
            </a:r>
            <a:r>
              <a:rPr lang="en-US" sz="2000" dirty="0"/>
              <a:t>registrant initiates the changes, and the </a:t>
            </a:r>
            <a:r>
              <a:rPr lang="en-US" sz="2000" dirty="0">
                <a:solidFill>
                  <a:srgbClr val="8D131D"/>
                </a:solidFill>
              </a:rPr>
              <a:t>Registry</a:t>
            </a:r>
            <a:r>
              <a:rPr lang="en-US" sz="2000" dirty="0"/>
              <a:t> provides assistance.</a:t>
            </a:r>
          </a:p>
          <a:p>
            <a:pPr marL="800100" lvl="1" indent="-342900">
              <a:spcAft>
                <a:spcPts val="600"/>
              </a:spcAft>
              <a:buFont typeface="Wingdings" pitchFamily="2" charset="2"/>
              <a:buChar char="Ø"/>
            </a:pPr>
            <a:r>
              <a:rPr lang="en-US" sz="2000" dirty="0"/>
              <a:t>The </a:t>
            </a:r>
            <a:r>
              <a:rPr lang="en-US" sz="2000" dirty="0">
                <a:solidFill>
                  <a:srgbClr val="8D131D"/>
                </a:solidFill>
              </a:rPr>
              <a:t>Registry</a:t>
            </a:r>
            <a:r>
              <a:rPr lang="en-US" sz="2000" dirty="0"/>
              <a:t> makes changes on its own initiative</a:t>
            </a:r>
            <a:endParaRPr lang="en-US" altLang="zh-CN" sz="2400" dirty="0"/>
          </a:p>
          <a:p>
            <a:pPr marL="342900" indent="-342900">
              <a:lnSpc>
                <a:spcPct val="150000"/>
              </a:lnSpc>
              <a:buFont typeface="Wingdings" pitchFamily="2" charset="2"/>
              <a:buChar char="Ø"/>
            </a:pPr>
            <a:r>
              <a:rPr lang="en-US" altLang="zh-CN" sz="2400" dirty="0"/>
              <a:t>An example</a:t>
            </a:r>
          </a:p>
        </p:txBody>
      </p:sp>
      <p:pic>
        <p:nvPicPr>
          <p:cNvPr id="2" name="图片 1">
            <a:extLst>
              <a:ext uri="{FF2B5EF4-FFF2-40B4-BE49-F238E27FC236}">
                <a16:creationId xmlns:a16="http://schemas.microsoft.com/office/drawing/2014/main" id="{8F8345BA-6BDA-2106-8745-4F241D134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223" y="3258531"/>
            <a:ext cx="7190039" cy="32860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8980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35308-A39A-142C-75A8-F298C19A90D0}"/>
            </a:ext>
          </a:extLst>
        </p:cNvPr>
        <p:cNvGrpSpPr/>
        <p:nvPr/>
      </p:nvGrpSpPr>
      <p:grpSpPr>
        <a:xfrm>
          <a:off x="0" y="0"/>
          <a:ext cx="0" cy="0"/>
          <a:chOff x="0" y="0"/>
          <a:chExt cx="0" cy="0"/>
        </a:xfrm>
      </p:grpSpPr>
      <p:sp>
        <p:nvSpPr>
          <p:cNvPr id="4" name="日期占位符 3">
            <a:extLst>
              <a:ext uri="{FF2B5EF4-FFF2-40B4-BE49-F238E27FC236}">
                <a16:creationId xmlns:a16="http://schemas.microsoft.com/office/drawing/2014/main" id="{B7B85504-74A2-2235-925D-F6195CEC111E}"/>
              </a:ext>
            </a:extLst>
          </p:cNvPr>
          <p:cNvSpPr>
            <a:spLocks noGrp="1"/>
          </p:cNvSpPr>
          <p:nvPr>
            <p:ph type="dt" sz="half" idx="10"/>
          </p:nvPr>
        </p:nvSpPr>
        <p:spPr/>
        <p:txBody>
          <a:bodyPr/>
          <a:lstStyle/>
          <a:p>
            <a:fld id="{9D507075-C7B6-764F-9C89-13EA3C51BD0D}" type="datetime1">
              <a:rPr kumimoji="1" lang="zh-CN" altLang="en-US" smtClean="0"/>
              <a:t>2026/4/29</a:t>
            </a:fld>
            <a:endParaRPr kumimoji="1" lang="zh-CN" altLang="en-US"/>
          </a:p>
        </p:txBody>
      </p:sp>
      <p:sp>
        <p:nvSpPr>
          <p:cNvPr id="5" name="灯片编号占位符 4">
            <a:extLst>
              <a:ext uri="{FF2B5EF4-FFF2-40B4-BE49-F238E27FC236}">
                <a16:creationId xmlns:a16="http://schemas.microsoft.com/office/drawing/2014/main" id="{555D3E6F-E774-EAA1-3910-80E09B3B58B3}"/>
              </a:ext>
            </a:extLst>
          </p:cNvPr>
          <p:cNvSpPr>
            <a:spLocks noGrp="1"/>
          </p:cNvSpPr>
          <p:nvPr>
            <p:ph type="sldNum" sz="quarter" idx="12"/>
          </p:nvPr>
        </p:nvSpPr>
        <p:spPr/>
        <p:txBody>
          <a:bodyPr/>
          <a:lstStyle/>
          <a:p>
            <a:fld id="{ECB2A585-D384-3C44-A3CD-1FCB5462ACD9}" type="slidenum">
              <a:rPr kumimoji="1" lang="zh-CN" altLang="en-US" smtClean="0"/>
              <a:t>13</a:t>
            </a:fld>
            <a:endParaRPr kumimoji="1" lang="zh-CN" altLang="en-US"/>
          </a:p>
        </p:txBody>
      </p:sp>
      <p:sp>
        <p:nvSpPr>
          <p:cNvPr id="6" name="矩形 5">
            <a:extLst>
              <a:ext uri="{FF2B5EF4-FFF2-40B4-BE49-F238E27FC236}">
                <a16:creationId xmlns:a16="http://schemas.microsoft.com/office/drawing/2014/main" id="{585B1445-F620-4F17-3200-A6270139C4A4}"/>
              </a:ext>
            </a:extLst>
          </p:cNvPr>
          <p:cNvSpPr/>
          <p:nvPr/>
        </p:nvSpPr>
        <p:spPr>
          <a:xfrm>
            <a:off x="0" y="0"/>
            <a:ext cx="12192000" cy="757238"/>
          </a:xfrm>
          <a:prstGeom prst="rect">
            <a:avLst/>
          </a:prstGeom>
          <a:solidFill>
            <a:srgbClr val="9B2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0182F6B1-A36F-4763-7FE8-868406316D29}"/>
              </a:ext>
            </a:extLst>
          </p:cNvPr>
          <p:cNvSpPr txBox="1"/>
          <p:nvPr/>
        </p:nvSpPr>
        <p:spPr>
          <a:xfrm>
            <a:off x="345280" y="86231"/>
            <a:ext cx="12192000" cy="584775"/>
          </a:xfrm>
          <a:prstGeom prst="rect">
            <a:avLst/>
          </a:prstGeom>
          <a:noFill/>
        </p:spPr>
        <p:txBody>
          <a:bodyPr wrap="square">
            <a:spAutoFit/>
          </a:bodyPr>
          <a:lstStyle/>
          <a:p>
            <a:r>
              <a:rPr lang="en-US" altLang="zh-CN" sz="3200" b="1" dirty="0">
                <a:solidFill>
                  <a:schemeClr val="bg1"/>
                </a:solidFill>
              </a:rPr>
              <a:t>Infer</a:t>
            </a:r>
            <a:r>
              <a:rPr lang="zh-CN" altLang="en-US" sz="3200" b="1" dirty="0">
                <a:solidFill>
                  <a:schemeClr val="bg1"/>
                </a:solidFill>
              </a:rPr>
              <a:t> </a:t>
            </a:r>
            <a:r>
              <a:rPr lang="en-US" altLang="zh-CN" sz="3200" b="1" dirty="0">
                <a:solidFill>
                  <a:schemeClr val="bg1"/>
                </a:solidFill>
              </a:rPr>
              <a:t>inside</a:t>
            </a:r>
            <a:r>
              <a:rPr lang="zh-CN" altLang="en-US" sz="3200" b="1" dirty="0">
                <a:solidFill>
                  <a:schemeClr val="bg1"/>
                </a:solidFill>
              </a:rPr>
              <a:t> </a:t>
            </a:r>
            <a:r>
              <a:rPr lang="en-US" altLang="zh-CN" sz="3200" b="1" dirty="0">
                <a:solidFill>
                  <a:schemeClr val="bg1"/>
                </a:solidFill>
              </a:rPr>
              <a:t>operations</a:t>
            </a:r>
            <a:r>
              <a:rPr lang="zh-CN" altLang="en-US" sz="3200" b="1" dirty="0">
                <a:solidFill>
                  <a:schemeClr val="bg1"/>
                </a:solidFill>
              </a:rPr>
              <a:t> </a:t>
            </a:r>
            <a:r>
              <a:rPr lang="en-US" altLang="zh-CN" sz="3200" b="1" dirty="0">
                <a:solidFill>
                  <a:schemeClr val="bg1"/>
                </a:solidFill>
              </a:rPr>
              <a:t>from</a:t>
            </a:r>
            <a:r>
              <a:rPr lang="zh-CN" altLang="en-US" sz="3200" b="1" dirty="0">
                <a:solidFill>
                  <a:schemeClr val="bg1"/>
                </a:solidFill>
              </a:rPr>
              <a:t> </a:t>
            </a:r>
            <a:r>
              <a:rPr lang="en-US" altLang="zh-CN" sz="3200" b="1" dirty="0">
                <a:solidFill>
                  <a:schemeClr val="bg1"/>
                </a:solidFill>
              </a:rPr>
              <a:t>an</a:t>
            </a:r>
            <a:r>
              <a:rPr lang="zh-CN" altLang="en-US" sz="3200" b="1" dirty="0">
                <a:solidFill>
                  <a:schemeClr val="bg1"/>
                </a:solidFill>
              </a:rPr>
              <a:t> </a:t>
            </a:r>
            <a:r>
              <a:rPr lang="en-US" altLang="zh-CN" sz="3200" b="1" dirty="0">
                <a:solidFill>
                  <a:schemeClr val="bg1"/>
                </a:solidFill>
              </a:rPr>
              <a:t>outside</a:t>
            </a:r>
            <a:r>
              <a:rPr lang="zh-CN" altLang="en-US" sz="3200" b="1" dirty="0">
                <a:solidFill>
                  <a:schemeClr val="bg1"/>
                </a:solidFill>
              </a:rPr>
              <a:t> </a:t>
            </a:r>
            <a:r>
              <a:rPr lang="en-US" altLang="zh-CN" sz="3200" b="1" dirty="0">
                <a:solidFill>
                  <a:schemeClr val="bg1"/>
                </a:solidFill>
              </a:rPr>
              <a:t>view</a:t>
            </a:r>
          </a:p>
        </p:txBody>
      </p:sp>
      <p:sp>
        <p:nvSpPr>
          <p:cNvPr id="3" name="文本框 2">
            <a:extLst>
              <a:ext uri="{FF2B5EF4-FFF2-40B4-BE49-F238E27FC236}">
                <a16:creationId xmlns:a16="http://schemas.microsoft.com/office/drawing/2014/main" id="{0F20E275-8F18-A55E-B49E-3758A89BBE59}"/>
              </a:ext>
            </a:extLst>
          </p:cNvPr>
          <p:cNvSpPr txBox="1"/>
          <p:nvPr/>
        </p:nvSpPr>
        <p:spPr>
          <a:xfrm>
            <a:off x="231681" y="872658"/>
            <a:ext cx="11822328" cy="1710405"/>
          </a:xfrm>
          <a:prstGeom prst="rect">
            <a:avLst/>
          </a:prstGeom>
          <a:noFill/>
        </p:spPr>
        <p:txBody>
          <a:bodyPr wrap="square">
            <a:spAutoFit/>
          </a:bodyPr>
          <a:lstStyle/>
          <a:p>
            <a:pPr marL="342900" indent="-342900">
              <a:buFont typeface="Wingdings" pitchFamily="2" charset="2"/>
              <a:buChar char="Ø"/>
            </a:pPr>
            <a:r>
              <a:rPr lang="en-US" sz="2400" dirty="0"/>
              <a:t>All changes to a domain name’s delegation records involve the Registry</a:t>
            </a:r>
          </a:p>
          <a:p>
            <a:pPr marL="800100" lvl="1" indent="-342900">
              <a:spcBef>
                <a:spcPts val="600"/>
              </a:spcBef>
              <a:buFont typeface="Wingdings" pitchFamily="2" charset="2"/>
              <a:buChar char="Ø"/>
            </a:pPr>
            <a:r>
              <a:rPr lang="en-US" altLang="zh-CN" sz="2000" dirty="0"/>
              <a:t>The</a:t>
            </a:r>
            <a:r>
              <a:rPr lang="zh-CN" altLang="en-US" sz="2000" dirty="0"/>
              <a:t> </a:t>
            </a:r>
            <a:r>
              <a:rPr lang="en-US" sz="2000" dirty="0"/>
              <a:t>registrant initiates the changes, and the </a:t>
            </a:r>
            <a:r>
              <a:rPr lang="en-US" sz="2000" dirty="0">
                <a:solidFill>
                  <a:srgbClr val="8D131D"/>
                </a:solidFill>
              </a:rPr>
              <a:t>Registry</a:t>
            </a:r>
            <a:r>
              <a:rPr lang="en-US" sz="2000" dirty="0"/>
              <a:t> provides assistance.</a:t>
            </a:r>
          </a:p>
          <a:p>
            <a:pPr marL="800100" lvl="1" indent="-342900">
              <a:spcAft>
                <a:spcPts val="600"/>
              </a:spcAft>
              <a:buFont typeface="Wingdings" pitchFamily="2" charset="2"/>
              <a:buChar char="Ø"/>
            </a:pPr>
            <a:r>
              <a:rPr lang="en-US" sz="2000" dirty="0"/>
              <a:t>The </a:t>
            </a:r>
            <a:r>
              <a:rPr lang="en-US" sz="2000" dirty="0">
                <a:solidFill>
                  <a:srgbClr val="8D131D"/>
                </a:solidFill>
              </a:rPr>
              <a:t>Registry</a:t>
            </a:r>
            <a:r>
              <a:rPr lang="en-US" sz="2000" dirty="0"/>
              <a:t> makes changes on its own initiative</a:t>
            </a:r>
            <a:endParaRPr lang="en-US" altLang="zh-CN" sz="2400" dirty="0"/>
          </a:p>
          <a:p>
            <a:pPr marL="342900" indent="-342900">
              <a:lnSpc>
                <a:spcPct val="150000"/>
              </a:lnSpc>
              <a:buFont typeface="Wingdings" pitchFamily="2" charset="2"/>
              <a:buChar char="Ø"/>
            </a:pPr>
            <a:r>
              <a:rPr lang="en-US" altLang="zh-CN" sz="2400" dirty="0"/>
              <a:t>An example</a:t>
            </a:r>
          </a:p>
        </p:txBody>
      </p:sp>
      <p:pic>
        <p:nvPicPr>
          <p:cNvPr id="2" name="图片 1">
            <a:extLst>
              <a:ext uri="{FF2B5EF4-FFF2-40B4-BE49-F238E27FC236}">
                <a16:creationId xmlns:a16="http://schemas.microsoft.com/office/drawing/2014/main" id="{C371F374-21DF-A3CD-D5E0-ABD420EB9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223" y="3258531"/>
            <a:ext cx="7190039" cy="3286050"/>
          </a:xfrm>
          <a:prstGeom prst="rect">
            <a:avLst/>
          </a:prstGeom>
          <a:effectLst>
            <a:outerShdw blurRad="50800" dist="38100" dir="5400000" algn="t" rotWithShape="0">
              <a:prstClr val="black">
                <a:alpha val="40000"/>
              </a:prstClr>
            </a:outerShdw>
          </a:effectLst>
        </p:spPr>
      </p:pic>
      <p:sp>
        <p:nvSpPr>
          <p:cNvPr id="34" name="矩形: 圆角 33">
            <a:extLst>
              <a:ext uri="{FF2B5EF4-FFF2-40B4-BE49-F238E27FC236}">
                <a16:creationId xmlns:a16="http://schemas.microsoft.com/office/drawing/2014/main" id="{22530CF9-EF47-F445-7F9F-CAE16FFA61C3}"/>
              </a:ext>
            </a:extLst>
          </p:cNvPr>
          <p:cNvSpPr/>
          <p:nvPr/>
        </p:nvSpPr>
        <p:spPr>
          <a:xfrm>
            <a:off x="3583125" y="4576365"/>
            <a:ext cx="433161" cy="1046084"/>
          </a:xfrm>
          <a:prstGeom prst="roundRect">
            <a:avLst/>
          </a:prstGeom>
          <a:noFill/>
          <a:ln w="25400">
            <a:solidFill>
              <a:srgbClr val="7030A0"/>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SimHei" panose="02010609060101010101" pitchFamily="49" charset="-122"/>
              <a:ea typeface="SimHei" panose="02010609060101010101" pitchFamily="49" charset="-122"/>
            </a:endParaRPr>
          </a:p>
        </p:txBody>
      </p:sp>
      <p:sp>
        <p:nvSpPr>
          <p:cNvPr id="49" name="文本框 48">
            <a:extLst>
              <a:ext uri="{FF2B5EF4-FFF2-40B4-BE49-F238E27FC236}">
                <a16:creationId xmlns:a16="http://schemas.microsoft.com/office/drawing/2014/main" id="{9275234F-0226-B2A0-7543-BD257059B797}"/>
              </a:ext>
            </a:extLst>
          </p:cNvPr>
          <p:cNvSpPr txBox="1"/>
          <p:nvPr/>
        </p:nvSpPr>
        <p:spPr>
          <a:xfrm>
            <a:off x="1403033" y="5694317"/>
            <a:ext cx="2558826" cy="369332"/>
          </a:xfrm>
          <a:prstGeom prst="rect">
            <a:avLst/>
          </a:prstGeom>
          <a:noFill/>
        </p:spPr>
        <p:txBody>
          <a:bodyPr wrap="square" rtlCol="0">
            <a:spAutoFit/>
          </a:bodyPr>
          <a:lstStyle/>
          <a:p>
            <a:r>
              <a:rPr lang="en-US" altLang="zh-CN" dirty="0">
                <a:solidFill>
                  <a:srgbClr val="8D131D"/>
                </a:solidFill>
                <a:latin typeface="Verdana" panose="020B0604030504040204" pitchFamily="34" charset="0"/>
                <a:ea typeface="Verdana" panose="020B0604030504040204" pitchFamily="34" charset="0"/>
                <a:cs typeface="Verdana" panose="020B0604030504040204" pitchFamily="34" charset="0"/>
              </a:rPr>
              <a:t>domain name is idle</a:t>
            </a:r>
            <a:endParaRPr lang="zh-CN" altLang="en-US" dirty="0">
              <a:solidFill>
                <a:srgbClr val="8D131D"/>
              </a:solidFill>
              <a:latin typeface="Verdana" panose="020B0604030504040204" pitchFamily="34" charset="0"/>
              <a:ea typeface="黑体" panose="02010609060101010101" pitchFamily="49" charset="-122"/>
              <a:cs typeface="Verdana" panose="020B0604030504040204" pitchFamily="34" charset="0"/>
            </a:endParaRPr>
          </a:p>
        </p:txBody>
      </p:sp>
      <p:cxnSp>
        <p:nvCxnSpPr>
          <p:cNvPr id="50" name="直接箭头连接符 49">
            <a:extLst>
              <a:ext uri="{FF2B5EF4-FFF2-40B4-BE49-F238E27FC236}">
                <a16:creationId xmlns:a16="http://schemas.microsoft.com/office/drawing/2014/main" id="{F52B9177-E566-E6E8-492A-6EBBCAE19A73}"/>
              </a:ext>
            </a:extLst>
          </p:cNvPr>
          <p:cNvCxnSpPr/>
          <p:nvPr/>
        </p:nvCxnSpPr>
        <p:spPr>
          <a:xfrm flipH="1">
            <a:off x="3209837" y="5099407"/>
            <a:ext cx="373288" cy="5230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998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F7407-17AF-5535-33BB-2CC3B9258298}"/>
            </a:ext>
          </a:extLst>
        </p:cNvPr>
        <p:cNvGrpSpPr/>
        <p:nvPr/>
      </p:nvGrpSpPr>
      <p:grpSpPr>
        <a:xfrm>
          <a:off x="0" y="0"/>
          <a:ext cx="0" cy="0"/>
          <a:chOff x="0" y="0"/>
          <a:chExt cx="0" cy="0"/>
        </a:xfrm>
      </p:grpSpPr>
      <p:sp>
        <p:nvSpPr>
          <p:cNvPr id="4" name="日期占位符 3">
            <a:extLst>
              <a:ext uri="{FF2B5EF4-FFF2-40B4-BE49-F238E27FC236}">
                <a16:creationId xmlns:a16="http://schemas.microsoft.com/office/drawing/2014/main" id="{E928867E-108A-8FED-B561-B2B353C4B594}"/>
              </a:ext>
            </a:extLst>
          </p:cNvPr>
          <p:cNvSpPr>
            <a:spLocks noGrp="1"/>
          </p:cNvSpPr>
          <p:nvPr>
            <p:ph type="dt" sz="half" idx="10"/>
          </p:nvPr>
        </p:nvSpPr>
        <p:spPr/>
        <p:txBody>
          <a:bodyPr/>
          <a:lstStyle/>
          <a:p>
            <a:fld id="{9D507075-C7B6-764F-9C89-13EA3C51BD0D}" type="datetime1">
              <a:rPr kumimoji="1" lang="zh-CN" altLang="en-US" smtClean="0"/>
              <a:t>2026/4/29</a:t>
            </a:fld>
            <a:endParaRPr kumimoji="1" lang="zh-CN" altLang="en-US"/>
          </a:p>
        </p:txBody>
      </p:sp>
      <p:sp>
        <p:nvSpPr>
          <p:cNvPr id="5" name="灯片编号占位符 4">
            <a:extLst>
              <a:ext uri="{FF2B5EF4-FFF2-40B4-BE49-F238E27FC236}">
                <a16:creationId xmlns:a16="http://schemas.microsoft.com/office/drawing/2014/main" id="{7A8565C5-C6CC-882D-B321-3687FA6A7359}"/>
              </a:ext>
            </a:extLst>
          </p:cNvPr>
          <p:cNvSpPr>
            <a:spLocks noGrp="1"/>
          </p:cNvSpPr>
          <p:nvPr>
            <p:ph type="sldNum" sz="quarter" idx="12"/>
          </p:nvPr>
        </p:nvSpPr>
        <p:spPr/>
        <p:txBody>
          <a:bodyPr/>
          <a:lstStyle/>
          <a:p>
            <a:fld id="{ECB2A585-D384-3C44-A3CD-1FCB5462ACD9}" type="slidenum">
              <a:rPr kumimoji="1" lang="zh-CN" altLang="en-US" smtClean="0"/>
              <a:t>14</a:t>
            </a:fld>
            <a:endParaRPr kumimoji="1" lang="zh-CN" altLang="en-US"/>
          </a:p>
        </p:txBody>
      </p:sp>
      <p:sp>
        <p:nvSpPr>
          <p:cNvPr id="6" name="矩形 5">
            <a:extLst>
              <a:ext uri="{FF2B5EF4-FFF2-40B4-BE49-F238E27FC236}">
                <a16:creationId xmlns:a16="http://schemas.microsoft.com/office/drawing/2014/main" id="{E9A8505C-AAC4-3D27-3D79-DF41EE2A00BA}"/>
              </a:ext>
            </a:extLst>
          </p:cNvPr>
          <p:cNvSpPr/>
          <p:nvPr/>
        </p:nvSpPr>
        <p:spPr>
          <a:xfrm>
            <a:off x="0" y="0"/>
            <a:ext cx="12192000" cy="757238"/>
          </a:xfrm>
          <a:prstGeom prst="rect">
            <a:avLst/>
          </a:prstGeom>
          <a:solidFill>
            <a:srgbClr val="9B2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B2A7C0CE-39F7-A712-A27D-8B4E17FC9FCC}"/>
              </a:ext>
            </a:extLst>
          </p:cNvPr>
          <p:cNvSpPr txBox="1"/>
          <p:nvPr/>
        </p:nvSpPr>
        <p:spPr>
          <a:xfrm>
            <a:off x="345280" y="86231"/>
            <a:ext cx="12192000" cy="584775"/>
          </a:xfrm>
          <a:prstGeom prst="rect">
            <a:avLst/>
          </a:prstGeom>
          <a:noFill/>
        </p:spPr>
        <p:txBody>
          <a:bodyPr wrap="square">
            <a:spAutoFit/>
          </a:bodyPr>
          <a:lstStyle/>
          <a:p>
            <a:r>
              <a:rPr lang="en-US" altLang="zh-CN" sz="3200" b="1" dirty="0">
                <a:solidFill>
                  <a:schemeClr val="bg1"/>
                </a:solidFill>
              </a:rPr>
              <a:t>Infer</a:t>
            </a:r>
            <a:r>
              <a:rPr lang="zh-CN" altLang="en-US" sz="3200" b="1" dirty="0">
                <a:solidFill>
                  <a:schemeClr val="bg1"/>
                </a:solidFill>
              </a:rPr>
              <a:t> </a:t>
            </a:r>
            <a:r>
              <a:rPr lang="en-US" altLang="zh-CN" sz="3200" b="1" dirty="0">
                <a:solidFill>
                  <a:schemeClr val="bg1"/>
                </a:solidFill>
              </a:rPr>
              <a:t>inside</a:t>
            </a:r>
            <a:r>
              <a:rPr lang="zh-CN" altLang="en-US" sz="3200" b="1" dirty="0">
                <a:solidFill>
                  <a:schemeClr val="bg1"/>
                </a:solidFill>
              </a:rPr>
              <a:t> </a:t>
            </a:r>
            <a:r>
              <a:rPr lang="en-US" altLang="zh-CN" sz="3200" b="1" dirty="0">
                <a:solidFill>
                  <a:schemeClr val="bg1"/>
                </a:solidFill>
              </a:rPr>
              <a:t>operations</a:t>
            </a:r>
            <a:r>
              <a:rPr lang="zh-CN" altLang="en-US" sz="3200" b="1" dirty="0">
                <a:solidFill>
                  <a:schemeClr val="bg1"/>
                </a:solidFill>
              </a:rPr>
              <a:t> </a:t>
            </a:r>
            <a:r>
              <a:rPr lang="en-US" altLang="zh-CN" sz="3200" b="1" dirty="0">
                <a:solidFill>
                  <a:schemeClr val="bg1"/>
                </a:solidFill>
              </a:rPr>
              <a:t>from</a:t>
            </a:r>
            <a:r>
              <a:rPr lang="zh-CN" altLang="en-US" sz="3200" b="1" dirty="0">
                <a:solidFill>
                  <a:schemeClr val="bg1"/>
                </a:solidFill>
              </a:rPr>
              <a:t> </a:t>
            </a:r>
            <a:r>
              <a:rPr lang="en-US" altLang="zh-CN" sz="3200" b="1" dirty="0">
                <a:solidFill>
                  <a:schemeClr val="bg1"/>
                </a:solidFill>
              </a:rPr>
              <a:t>an</a:t>
            </a:r>
            <a:r>
              <a:rPr lang="zh-CN" altLang="en-US" sz="3200" b="1" dirty="0">
                <a:solidFill>
                  <a:schemeClr val="bg1"/>
                </a:solidFill>
              </a:rPr>
              <a:t> </a:t>
            </a:r>
            <a:r>
              <a:rPr lang="en-US" altLang="zh-CN" sz="3200" b="1" dirty="0">
                <a:solidFill>
                  <a:schemeClr val="bg1"/>
                </a:solidFill>
              </a:rPr>
              <a:t>outside</a:t>
            </a:r>
            <a:r>
              <a:rPr lang="zh-CN" altLang="en-US" sz="3200" b="1" dirty="0">
                <a:solidFill>
                  <a:schemeClr val="bg1"/>
                </a:solidFill>
              </a:rPr>
              <a:t> </a:t>
            </a:r>
            <a:r>
              <a:rPr lang="en-US" altLang="zh-CN" sz="3200" b="1" dirty="0">
                <a:solidFill>
                  <a:schemeClr val="bg1"/>
                </a:solidFill>
              </a:rPr>
              <a:t>view</a:t>
            </a:r>
          </a:p>
        </p:txBody>
      </p:sp>
      <p:sp>
        <p:nvSpPr>
          <p:cNvPr id="3" name="文本框 2">
            <a:extLst>
              <a:ext uri="{FF2B5EF4-FFF2-40B4-BE49-F238E27FC236}">
                <a16:creationId xmlns:a16="http://schemas.microsoft.com/office/drawing/2014/main" id="{50219C9E-C7C7-A069-4EE1-BD2856D13E16}"/>
              </a:ext>
            </a:extLst>
          </p:cNvPr>
          <p:cNvSpPr txBox="1"/>
          <p:nvPr/>
        </p:nvSpPr>
        <p:spPr>
          <a:xfrm>
            <a:off x="231681" y="872658"/>
            <a:ext cx="11822328" cy="1710405"/>
          </a:xfrm>
          <a:prstGeom prst="rect">
            <a:avLst/>
          </a:prstGeom>
          <a:noFill/>
        </p:spPr>
        <p:txBody>
          <a:bodyPr wrap="square">
            <a:spAutoFit/>
          </a:bodyPr>
          <a:lstStyle/>
          <a:p>
            <a:pPr marL="342900" indent="-342900">
              <a:buFont typeface="Wingdings" pitchFamily="2" charset="2"/>
              <a:buChar char="Ø"/>
            </a:pPr>
            <a:r>
              <a:rPr lang="en-US" sz="2400" dirty="0"/>
              <a:t>All changes to a domain name’s delegation records involve the Registry</a:t>
            </a:r>
          </a:p>
          <a:p>
            <a:pPr marL="800100" lvl="1" indent="-342900">
              <a:spcBef>
                <a:spcPts val="600"/>
              </a:spcBef>
              <a:buFont typeface="Wingdings" pitchFamily="2" charset="2"/>
              <a:buChar char="Ø"/>
            </a:pPr>
            <a:r>
              <a:rPr lang="en-US" altLang="zh-CN" sz="2000" dirty="0"/>
              <a:t>The</a:t>
            </a:r>
            <a:r>
              <a:rPr lang="zh-CN" altLang="en-US" sz="2000" dirty="0"/>
              <a:t> </a:t>
            </a:r>
            <a:r>
              <a:rPr lang="en-US" sz="2000" dirty="0"/>
              <a:t>registrant initiates the changes, and the </a:t>
            </a:r>
            <a:r>
              <a:rPr lang="en-US" sz="2000" dirty="0">
                <a:solidFill>
                  <a:srgbClr val="8D131D"/>
                </a:solidFill>
              </a:rPr>
              <a:t>Registry</a:t>
            </a:r>
            <a:r>
              <a:rPr lang="en-US" sz="2000" dirty="0"/>
              <a:t> provides assistance.</a:t>
            </a:r>
          </a:p>
          <a:p>
            <a:pPr marL="800100" lvl="1" indent="-342900">
              <a:spcAft>
                <a:spcPts val="600"/>
              </a:spcAft>
              <a:buFont typeface="Wingdings" pitchFamily="2" charset="2"/>
              <a:buChar char="Ø"/>
            </a:pPr>
            <a:r>
              <a:rPr lang="en-US" sz="2000" dirty="0"/>
              <a:t>The </a:t>
            </a:r>
            <a:r>
              <a:rPr lang="en-US" sz="2000" dirty="0">
                <a:solidFill>
                  <a:srgbClr val="8D131D"/>
                </a:solidFill>
              </a:rPr>
              <a:t>Registry</a:t>
            </a:r>
            <a:r>
              <a:rPr lang="en-US" sz="2000" dirty="0"/>
              <a:t> makes changes on its own initiative</a:t>
            </a:r>
            <a:endParaRPr lang="en-US" altLang="zh-CN" sz="2400" dirty="0"/>
          </a:p>
          <a:p>
            <a:pPr marL="342900" indent="-342900">
              <a:lnSpc>
                <a:spcPct val="150000"/>
              </a:lnSpc>
              <a:buFont typeface="Wingdings" pitchFamily="2" charset="2"/>
              <a:buChar char="Ø"/>
            </a:pPr>
            <a:r>
              <a:rPr lang="en-US" altLang="zh-CN" sz="2400" dirty="0"/>
              <a:t>An example</a:t>
            </a:r>
          </a:p>
        </p:txBody>
      </p:sp>
      <p:pic>
        <p:nvPicPr>
          <p:cNvPr id="2" name="图片 1">
            <a:extLst>
              <a:ext uri="{FF2B5EF4-FFF2-40B4-BE49-F238E27FC236}">
                <a16:creationId xmlns:a16="http://schemas.microsoft.com/office/drawing/2014/main" id="{CD0B766F-33E3-0770-0135-FD1BC60FA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223" y="3258531"/>
            <a:ext cx="7190039" cy="3286050"/>
          </a:xfrm>
          <a:prstGeom prst="rect">
            <a:avLst/>
          </a:prstGeom>
          <a:effectLst>
            <a:outerShdw blurRad="50800" dist="38100" dir="5400000" algn="t" rotWithShape="0">
              <a:prstClr val="black">
                <a:alpha val="40000"/>
              </a:prstClr>
            </a:outerShdw>
          </a:effectLst>
        </p:spPr>
      </p:pic>
      <p:sp>
        <p:nvSpPr>
          <p:cNvPr id="19" name="矩形: 圆角 18">
            <a:extLst>
              <a:ext uri="{FF2B5EF4-FFF2-40B4-BE49-F238E27FC236}">
                <a16:creationId xmlns:a16="http://schemas.microsoft.com/office/drawing/2014/main" id="{4FCDEB1C-ED4D-0091-020E-5543D8AA0D2D}"/>
              </a:ext>
            </a:extLst>
          </p:cNvPr>
          <p:cNvSpPr/>
          <p:nvPr/>
        </p:nvSpPr>
        <p:spPr>
          <a:xfrm>
            <a:off x="2992123" y="3598032"/>
            <a:ext cx="217714" cy="1046084"/>
          </a:xfrm>
          <a:prstGeom prst="roundRect">
            <a:avLst/>
          </a:prstGeom>
          <a:noFill/>
          <a:ln w="254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SimHei" panose="02010609060101010101" pitchFamily="49" charset="-122"/>
              <a:ea typeface="SimHei" panose="02010609060101010101" pitchFamily="49" charset="-122"/>
            </a:endParaRPr>
          </a:p>
        </p:txBody>
      </p:sp>
      <p:sp>
        <p:nvSpPr>
          <p:cNvPr id="29" name="矩形: 圆角 28">
            <a:extLst>
              <a:ext uri="{FF2B5EF4-FFF2-40B4-BE49-F238E27FC236}">
                <a16:creationId xmlns:a16="http://schemas.microsoft.com/office/drawing/2014/main" id="{A0961FD9-58F2-06AB-22D9-22FF916C63DF}"/>
              </a:ext>
            </a:extLst>
          </p:cNvPr>
          <p:cNvSpPr/>
          <p:nvPr/>
        </p:nvSpPr>
        <p:spPr>
          <a:xfrm>
            <a:off x="4087951" y="5297258"/>
            <a:ext cx="210458" cy="650381"/>
          </a:xfrm>
          <a:prstGeom prst="roundRect">
            <a:avLst/>
          </a:prstGeom>
          <a:noFill/>
          <a:ln w="254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SimHei" panose="02010609060101010101" pitchFamily="49" charset="-122"/>
              <a:ea typeface="SimHei" panose="02010609060101010101" pitchFamily="49" charset="-122"/>
            </a:endParaRPr>
          </a:p>
        </p:txBody>
      </p:sp>
      <p:sp>
        <p:nvSpPr>
          <p:cNvPr id="32" name="矩形: 圆角 31">
            <a:extLst>
              <a:ext uri="{FF2B5EF4-FFF2-40B4-BE49-F238E27FC236}">
                <a16:creationId xmlns:a16="http://schemas.microsoft.com/office/drawing/2014/main" id="{797A86E0-2B7C-75AF-2CAA-9399D081BD90}"/>
              </a:ext>
            </a:extLst>
          </p:cNvPr>
          <p:cNvSpPr/>
          <p:nvPr/>
        </p:nvSpPr>
        <p:spPr>
          <a:xfrm>
            <a:off x="8949885" y="4576365"/>
            <a:ext cx="326924" cy="965340"/>
          </a:xfrm>
          <a:prstGeom prst="roundRect">
            <a:avLst/>
          </a:prstGeom>
          <a:noFill/>
          <a:ln w="254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SimHei" panose="02010609060101010101" pitchFamily="49" charset="-122"/>
              <a:ea typeface="SimHei" panose="02010609060101010101" pitchFamily="49" charset="-122"/>
            </a:endParaRPr>
          </a:p>
        </p:txBody>
      </p:sp>
      <p:sp>
        <p:nvSpPr>
          <p:cNvPr id="33" name="矩形: 圆角 32">
            <a:extLst>
              <a:ext uri="{FF2B5EF4-FFF2-40B4-BE49-F238E27FC236}">
                <a16:creationId xmlns:a16="http://schemas.microsoft.com/office/drawing/2014/main" id="{2E6A0548-6C1F-B2C0-2023-1606CBB72DC6}"/>
              </a:ext>
            </a:extLst>
          </p:cNvPr>
          <p:cNvSpPr/>
          <p:nvPr/>
        </p:nvSpPr>
        <p:spPr>
          <a:xfrm>
            <a:off x="9024623" y="5802501"/>
            <a:ext cx="252186" cy="524330"/>
          </a:xfrm>
          <a:prstGeom prst="roundRect">
            <a:avLst/>
          </a:prstGeom>
          <a:noFill/>
          <a:ln w="254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SimHei" panose="02010609060101010101" pitchFamily="49" charset="-122"/>
              <a:ea typeface="SimHei" panose="02010609060101010101" pitchFamily="49" charset="-122"/>
            </a:endParaRPr>
          </a:p>
        </p:txBody>
      </p:sp>
      <p:sp>
        <p:nvSpPr>
          <p:cNvPr id="34" name="矩形: 圆角 33">
            <a:extLst>
              <a:ext uri="{FF2B5EF4-FFF2-40B4-BE49-F238E27FC236}">
                <a16:creationId xmlns:a16="http://schemas.microsoft.com/office/drawing/2014/main" id="{F22F7BE2-784C-3EFF-8221-E1CF32715B03}"/>
              </a:ext>
            </a:extLst>
          </p:cNvPr>
          <p:cNvSpPr/>
          <p:nvPr/>
        </p:nvSpPr>
        <p:spPr>
          <a:xfrm>
            <a:off x="3583125" y="4576365"/>
            <a:ext cx="433161" cy="1046084"/>
          </a:xfrm>
          <a:prstGeom prst="roundRect">
            <a:avLst/>
          </a:prstGeom>
          <a:noFill/>
          <a:ln w="25400">
            <a:solidFill>
              <a:srgbClr val="7030A0"/>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SimHei" panose="02010609060101010101" pitchFamily="49" charset="-122"/>
              <a:ea typeface="SimHei" panose="02010609060101010101" pitchFamily="49" charset="-122"/>
            </a:endParaRPr>
          </a:p>
        </p:txBody>
      </p:sp>
      <p:cxnSp>
        <p:nvCxnSpPr>
          <p:cNvPr id="36" name="直接箭头连接符 35">
            <a:extLst>
              <a:ext uri="{FF2B5EF4-FFF2-40B4-BE49-F238E27FC236}">
                <a16:creationId xmlns:a16="http://schemas.microsoft.com/office/drawing/2014/main" id="{D75CBC76-1B4D-F3D4-8C1D-53A667B2A453}"/>
              </a:ext>
            </a:extLst>
          </p:cNvPr>
          <p:cNvCxnSpPr>
            <a:cxnSpLocks/>
          </p:cNvCxnSpPr>
          <p:nvPr/>
        </p:nvCxnSpPr>
        <p:spPr>
          <a:xfrm flipV="1">
            <a:off x="2992123" y="2974973"/>
            <a:ext cx="3508454" cy="6230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直接箭头连接符 43">
            <a:extLst>
              <a:ext uri="{FF2B5EF4-FFF2-40B4-BE49-F238E27FC236}">
                <a16:creationId xmlns:a16="http://schemas.microsoft.com/office/drawing/2014/main" id="{6D993261-EAC9-FE80-E0A8-E11D715724D3}"/>
              </a:ext>
            </a:extLst>
          </p:cNvPr>
          <p:cNvCxnSpPr/>
          <p:nvPr/>
        </p:nvCxnSpPr>
        <p:spPr>
          <a:xfrm flipV="1">
            <a:off x="4298409" y="2974973"/>
            <a:ext cx="2467428" cy="23222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接箭头连接符 44">
            <a:extLst>
              <a:ext uri="{FF2B5EF4-FFF2-40B4-BE49-F238E27FC236}">
                <a16:creationId xmlns:a16="http://schemas.microsoft.com/office/drawing/2014/main" id="{C7E56BD1-DA6C-BEC8-F757-5E8369130DDE}"/>
              </a:ext>
            </a:extLst>
          </p:cNvPr>
          <p:cNvCxnSpPr/>
          <p:nvPr/>
        </p:nvCxnSpPr>
        <p:spPr>
          <a:xfrm flipH="1" flipV="1">
            <a:off x="7186752" y="2974973"/>
            <a:ext cx="1966335" cy="1601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直接箭头连接符 45">
            <a:extLst>
              <a:ext uri="{FF2B5EF4-FFF2-40B4-BE49-F238E27FC236}">
                <a16:creationId xmlns:a16="http://schemas.microsoft.com/office/drawing/2014/main" id="{C1CBAE25-36B1-B443-D695-E328E8518973}"/>
              </a:ext>
            </a:extLst>
          </p:cNvPr>
          <p:cNvCxnSpPr>
            <a:cxnSpLocks/>
            <a:stCxn id="33" idx="0"/>
          </p:cNvCxnSpPr>
          <p:nvPr/>
        </p:nvCxnSpPr>
        <p:spPr>
          <a:xfrm flipH="1" flipV="1">
            <a:off x="6976295" y="2974973"/>
            <a:ext cx="2174421" cy="28275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文本框 46">
            <a:extLst>
              <a:ext uri="{FF2B5EF4-FFF2-40B4-BE49-F238E27FC236}">
                <a16:creationId xmlns:a16="http://schemas.microsoft.com/office/drawing/2014/main" id="{874CBE0F-24F6-1C8F-F61C-C263DEBCD682}"/>
              </a:ext>
            </a:extLst>
          </p:cNvPr>
          <p:cNvSpPr txBox="1"/>
          <p:nvPr/>
        </p:nvSpPr>
        <p:spPr>
          <a:xfrm>
            <a:off x="3932364" y="2498428"/>
            <a:ext cx="7927335" cy="400110"/>
          </a:xfrm>
          <a:prstGeom prst="rect">
            <a:avLst/>
          </a:prstGeom>
          <a:noFill/>
        </p:spPr>
        <p:txBody>
          <a:bodyPr wrap="square" rtlCol="0">
            <a:spAutoFit/>
          </a:bodyPr>
          <a:lstStyle/>
          <a:p>
            <a:r>
              <a:rPr lang="en-US" sz="2000" dirty="0">
                <a:solidFill>
                  <a:srgbClr val="8D131D"/>
                </a:solidFill>
              </a:rPr>
              <a:t>Modification of the Domain Name Delegation Records</a:t>
            </a:r>
            <a:endParaRPr lang="zh-CN" altLang="en-US" sz="2000" dirty="0">
              <a:solidFill>
                <a:srgbClr val="8D131D"/>
              </a:solidFill>
              <a:latin typeface="Verdana" panose="020B0604030504040204" pitchFamily="34" charset="0"/>
              <a:ea typeface="黑体" panose="02010609060101010101" pitchFamily="49" charset="-122"/>
              <a:cs typeface="Verdana" panose="020B0604030504040204" pitchFamily="34" charset="0"/>
            </a:endParaRPr>
          </a:p>
        </p:txBody>
      </p:sp>
      <p:sp>
        <p:nvSpPr>
          <p:cNvPr id="49" name="文本框 48">
            <a:extLst>
              <a:ext uri="{FF2B5EF4-FFF2-40B4-BE49-F238E27FC236}">
                <a16:creationId xmlns:a16="http://schemas.microsoft.com/office/drawing/2014/main" id="{18AF0688-3C8D-6E6A-9053-A146FC3AD325}"/>
              </a:ext>
            </a:extLst>
          </p:cNvPr>
          <p:cNvSpPr txBox="1"/>
          <p:nvPr/>
        </p:nvSpPr>
        <p:spPr>
          <a:xfrm>
            <a:off x="1403033" y="5694317"/>
            <a:ext cx="2558826" cy="369332"/>
          </a:xfrm>
          <a:prstGeom prst="rect">
            <a:avLst/>
          </a:prstGeom>
          <a:noFill/>
        </p:spPr>
        <p:txBody>
          <a:bodyPr wrap="square" rtlCol="0">
            <a:spAutoFit/>
          </a:bodyPr>
          <a:lstStyle/>
          <a:p>
            <a:r>
              <a:rPr lang="en-US" altLang="zh-CN" dirty="0">
                <a:solidFill>
                  <a:srgbClr val="8D131D"/>
                </a:solidFill>
                <a:latin typeface="Verdana" panose="020B0604030504040204" pitchFamily="34" charset="0"/>
                <a:ea typeface="Verdana" panose="020B0604030504040204" pitchFamily="34" charset="0"/>
                <a:cs typeface="Verdana" panose="020B0604030504040204" pitchFamily="34" charset="0"/>
              </a:rPr>
              <a:t>domain name is idle</a:t>
            </a:r>
            <a:endParaRPr lang="zh-CN" altLang="en-US" dirty="0">
              <a:solidFill>
                <a:srgbClr val="8D131D"/>
              </a:solidFill>
              <a:latin typeface="Verdana" panose="020B0604030504040204" pitchFamily="34" charset="0"/>
              <a:ea typeface="黑体" panose="02010609060101010101" pitchFamily="49" charset="-122"/>
              <a:cs typeface="Verdana" panose="020B0604030504040204" pitchFamily="34" charset="0"/>
            </a:endParaRPr>
          </a:p>
        </p:txBody>
      </p:sp>
      <p:cxnSp>
        <p:nvCxnSpPr>
          <p:cNvPr id="50" name="直接箭头连接符 49">
            <a:extLst>
              <a:ext uri="{FF2B5EF4-FFF2-40B4-BE49-F238E27FC236}">
                <a16:creationId xmlns:a16="http://schemas.microsoft.com/office/drawing/2014/main" id="{6516D298-3AC0-D85B-59DE-EE47FD3482BD}"/>
              </a:ext>
            </a:extLst>
          </p:cNvPr>
          <p:cNvCxnSpPr/>
          <p:nvPr/>
        </p:nvCxnSpPr>
        <p:spPr>
          <a:xfrm flipH="1">
            <a:off x="3209837" y="5099407"/>
            <a:ext cx="373288" cy="5230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473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0D8A8-D601-66C3-29BE-95D104F49F61}"/>
            </a:ext>
          </a:extLst>
        </p:cNvPr>
        <p:cNvGrpSpPr/>
        <p:nvPr/>
      </p:nvGrpSpPr>
      <p:grpSpPr>
        <a:xfrm>
          <a:off x="0" y="0"/>
          <a:ext cx="0" cy="0"/>
          <a:chOff x="0" y="0"/>
          <a:chExt cx="0" cy="0"/>
        </a:xfrm>
      </p:grpSpPr>
      <p:sp>
        <p:nvSpPr>
          <p:cNvPr id="86" name="圆角矩形 10">
            <a:extLst>
              <a:ext uri="{FF2B5EF4-FFF2-40B4-BE49-F238E27FC236}">
                <a16:creationId xmlns:a16="http://schemas.microsoft.com/office/drawing/2014/main" id="{AF3E4E8D-965F-E8BD-471C-A6BA054F020F}"/>
              </a:ext>
            </a:extLst>
          </p:cNvPr>
          <p:cNvSpPr/>
          <p:nvPr/>
        </p:nvSpPr>
        <p:spPr>
          <a:xfrm>
            <a:off x="8991425" y="2487313"/>
            <a:ext cx="2317172" cy="3129716"/>
          </a:xfrm>
          <a:prstGeom prst="roundRect">
            <a:avLst>
              <a:gd name="adj" fmla="val 5517"/>
            </a:avLst>
          </a:prstGeom>
          <a:solidFill>
            <a:schemeClr val="bg1"/>
          </a:solid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0"/>
            <a:endParaRPr lang="en-US" altLang="zh-CN" sz="2000" b="1" dirty="0">
              <a:gradFill flip="none" rotWithShape="1">
                <a:gsLst>
                  <a:gs pos="10000">
                    <a:srgbClr val="0094FE"/>
                  </a:gs>
                  <a:gs pos="100000">
                    <a:srgbClr val="0848FF"/>
                  </a:gs>
                </a:gsLst>
                <a:lin ang="2700000" scaled="1"/>
                <a:tileRect/>
              </a:gradFill>
              <a:effectLst>
                <a:outerShdw blurRad="63500" algn="ctr" rotWithShape="0">
                  <a:schemeClr val="bg1">
                    <a:alpha val="40000"/>
                  </a:scheme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日期占位符 3">
            <a:extLst>
              <a:ext uri="{FF2B5EF4-FFF2-40B4-BE49-F238E27FC236}">
                <a16:creationId xmlns:a16="http://schemas.microsoft.com/office/drawing/2014/main" id="{CCA72E02-C1E0-13EF-84A6-B3CAA7B817C5}"/>
              </a:ext>
            </a:extLst>
          </p:cNvPr>
          <p:cNvSpPr>
            <a:spLocks noGrp="1"/>
          </p:cNvSpPr>
          <p:nvPr>
            <p:ph type="dt" sz="half" idx="10"/>
          </p:nvPr>
        </p:nvSpPr>
        <p:spPr/>
        <p:txBody>
          <a:bodyPr/>
          <a:lstStyle/>
          <a:p>
            <a:fld id="{9D507075-C7B6-764F-9C89-13EA3C51BD0D}" type="datetime1">
              <a:rPr kumimoji="1" lang="zh-CN" altLang="en-US" smtClean="0"/>
              <a:t>2026/4/29</a:t>
            </a:fld>
            <a:endParaRPr kumimoji="1" lang="zh-CN" altLang="en-US"/>
          </a:p>
        </p:txBody>
      </p:sp>
      <p:sp>
        <p:nvSpPr>
          <p:cNvPr id="5" name="灯片编号占位符 4">
            <a:extLst>
              <a:ext uri="{FF2B5EF4-FFF2-40B4-BE49-F238E27FC236}">
                <a16:creationId xmlns:a16="http://schemas.microsoft.com/office/drawing/2014/main" id="{79547156-D4D0-E8DC-0CBF-68DF3DFF8281}"/>
              </a:ext>
            </a:extLst>
          </p:cNvPr>
          <p:cNvSpPr>
            <a:spLocks noGrp="1"/>
          </p:cNvSpPr>
          <p:nvPr>
            <p:ph type="sldNum" sz="quarter" idx="12"/>
          </p:nvPr>
        </p:nvSpPr>
        <p:spPr/>
        <p:txBody>
          <a:bodyPr/>
          <a:lstStyle/>
          <a:p>
            <a:fld id="{ECB2A585-D384-3C44-A3CD-1FCB5462ACD9}" type="slidenum">
              <a:rPr kumimoji="1" lang="zh-CN" altLang="en-US" smtClean="0"/>
              <a:t>15</a:t>
            </a:fld>
            <a:endParaRPr kumimoji="1" lang="zh-CN" altLang="en-US"/>
          </a:p>
        </p:txBody>
      </p:sp>
      <p:sp>
        <p:nvSpPr>
          <p:cNvPr id="6" name="矩形 5">
            <a:extLst>
              <a:ext uri="{FF2B5EF4-FFF2-40B4-BE49-F238E27FC236}">
                <a16:creationId xmlns:a16="http://schemas.microsoft.com/office/drawing/2014/main" id="{9895E5A7-63F1-01E8-F8BA-EF711953EFA8}"/>
              </a:ext>
            </a:extLst>
          </p:cNvPr>
          <p:cNvSpPr/>
          <p:nvPr/>
        </p:nvSpPr>
        <p:spPr>
          <a:xfrm>
            <a:off x="0" y="0"/>
            <a:ext cx="12192000" cy="757238"/>
          </a:xfrm>
          <a:prstGeom prst="rect">
            <a:avLst/>
          </a:prstGeom>
          <a:solidFill>
            <a:srgbClr val="9B2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758BAD9C-BBD6-FBAC-3476-0DAEB7372864}"/>
              </a:ext>
            </a:extLst>
          </p:cNvPr>
          <p:cNvSpPr txBox="1"/>
          <p:nvPr/>
        </p:nvSpPr>
        <p:spPr>
          <a:xfrm>
            <a:off x="345281" y="86231"/>
            <a:ext cx="10374426" cy="584775"/>
          </a:xfrm>
          <a:prstGeom prst="rect">
            <a:avLst/>
          </a:prstGeom>
          <a:noFill/>
        </p:spPr>
        <p:txBody>
          <a:bodyPr wrap="square">
            <a:spAutoFit/>
          </a:bodyPr>
          <a:lstStyle/>
          <a:p>
            <a:pPr algn="l"/>
            <a:r>
              <a:rPr lang="en-US" altLang="zh-CN" sz="3200" b="1" dirty="0">
                <a:solidFill>
                  <a:schemeClr val="bg1"/>
                </a:solidFill>
              </a:rPr>
              <a:t>Pipeline</a:t>
            </a:r>
          </a:p>
        </p:txBody>
      </p:sp>
      <p:sp>
        <p:nvSpPr>
          <p:cNvPr id="12" name="文本框 11">
            <a:extLst>
              <a:ext uri="{FF2B5EF4-FFF2-40B4-BE49-F238E27FC236}">
                <a16:creationId xmlns:a16="http://schemas.microsoft.com/office/drawing/2014/main" id="{D0F0BC94-40F4-4D20-7142-2C3CBE417CC0}"/>
              </a:ext>
            </a:extLst>
          </p:cNvPr>
          <p:cNvSpPr txBox="1"/>
          <p:nvPr/>
        </p:nvSpPr>
        <p:spPr>
          <a:xfrm>
            <a:off x="252000" y="1145222"/>
            <a:ext cx="11572157" cy="954107"/>
          </a:xfrm>
          <a:prstGeom prst="rect">
            <a:avLst/>
          </a:prstGeom>
          <a:noFill/>
          <a:effectLst/>
        </p:spPr>
        <p:txBody>
          <a:bodyPr wrap="square">
            <a:spAutoFit/>
          </a:bodyPr>
          <a:lstStyle/>
          <a:p>
            <a:pPr marL="285750" indent="-285750">
              <a:buFont typeface="Wingdings" pitchFamily="2" charset="2"/>
              <a:buChar char="Ø"/>
            </a:pPr>
            <a:r>
              <a:rPr lang="en-US" sz="2800" b="1" dirty="0">
                <a:latin typeface="Verdana" panose="020B0604030504040204" pitchFamily="34" charset="0"/>
                <a:ea typeface="Verdana" panose="020B0604030504040204" pitchFamily="34" charset="0"/>
                <a:cs typeface="Verdana" panose="020B0604030504040204" pitchFamily="34" charset="0"/>
              </a:rPr>
              <a:t>Analyze domain name status using publicly available authorization and registration data</a:t>
            </a:r>
            <a:r>
              <a:rPr lang="zh-CN" altLang="en-US" sz="2800" b="1" dirty="0">
                <a:latin typeface="Verdana" panose="020B0604030504040204" pitchFamily="34" charset="0"/>
                <a:cs typeface="Verdana" panose="020B0604030504040204" pitchFamily="34" charset="0"/>
              </a:rPr>
              <a:t> </a:t>
            </a:r>
            <a:endParaRPr lang="en-US" altLang="zh-CN" sz="2800" b="1" dirty="0">
              <a:latin typeface="Verdana" panose="020B0604030504040204" pitchFamily="34" charset="0"/>
              <a:ea typeface="Verdana" panose="020B0604030504040204" pitchFamily="34" charset="0"/>
              <a:cs typeface="Verdana" panose="020B0604030504040204" pitchFamily="34" charset="0"/>
            </a:endParaRPr>
          </a:p>
        </p:txBody>
      </p:sp>
      <p:sp>
        <p:nvSpPr>
          <p:cNvPr id="56" name="圆角矩形 10">
            <a:extLst>
              <a:ext uri="{FF2B5EF4-FFF2-40B4-BE49-F238E27FC236}">
                <a16:creationId xmlns:a16="http://schemas.microsoft.com/office/drawing/2014/main" id="{C39CBF5D-5609-0C69-4856-9F7271869287}"/>
              </a:ext>
            </a:extLst>
          </p:cNvPr>
          <p:cNvSpPr/>
          <p:nvPr/>
        </p:nvSpPr>
        <p:spPr>
          <a:xfrm>
            <a:off x="891456" y="2487313"/>
            <a:ext cx="2317172" cy="3129716"/>
          </a:xfrm>
          <a:prstGeom prst="roundRect">
            <a:avLst>
              <a:gd name="adj" fmla="val 5517"/>
            </a:avLst>
          </a:prstGeom>
          <a:solidFill>
            <a:schemeClr val="bg1"/>
          </a:solid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0"/>
            <a:endParaRPr lang="en-US" altLang="zh-CN" sz="2000" b="1" dirty="0">
              <a:gradFill flip="none" rotWithShape="1">
                <a:gsLst>
                  <a:gs pos="10000">
                    <a:srgbClr val="0094FE"/>
                  </a:gs>
                  <a:gs pos="100000">
                    <a:srgbClr val="0848FF"/>
                  </a:gs>
                </a:gsLst>
                <a:lin ang="2700000" scaled="1"/>
                <a:tileRect/>
              </a:gradFill>
              <a:effectLst>
                <a:outerShdw blurRad="63500" algn="ctr" rotWithShape="0">
                  <a:schemeClr val="bg1">
                    <a:alpha val="40000"/>
                  </a:scheme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7" name="圆角矩形 10">
            <a:extLst>
              <a:ext uri="{FF2B5EF4-FFF2-40B4-BE49-F238E27FC236}">
                <a16:creationId xmlns:a16="http://schemas.microsoft.com/office/drawing/2014/main" id="{F0759DAA-DFBE-5A7C-CD54-F4DE65D5AC40}"/>
              </a:ext>
            </a:extLst>
          </p:cNvPr>
          <p:cNvSpPr/>
          <p:nvPr/>
        </p:nvSpPr>
        <p:spPr>
          <a:xfrm>
            <a:off x="4393611" y="2487313"/>
            <a:ext cx="3470246" cy="3129716"/>
          </a:xfrm>
          <a:prstGeom prst="roundRect">
            <a:avLst>
              <a:gd name="adj" fmla="val 5517"/>
            </a:avLst>
          </a:prstGeom>
          <a:solidFill>
            <a:schemeClr val="bg1"/>
          </a:solid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0"/>
            <a:endParaRPr lang="en-US" altLang="zh-CN" sz="2000" b="1" dirty="0">
              <a:gradFill flip="none" rotWithShape="1">
                <a:gsLst>
                  <a:gs pos="10000">
                    <a:srgbClr val="0094FE"/>
                  </a:gs>
                  <a:gs pos="100000">
                    <a:srgbClr val="0848FF"/>
                  </a:gs>
                </a:gsLst>
                <a:lin ang="2700000" scaled="1"/>
                <a:tileRect/>
              </a:gradFill>
              <a:effectLst>
                <a:outerShdw blurRad="63500" algn="ctr" rotWithShape="0">
                  <a:schemeClr val="bg1">
                    <a:alpha val="40000"/>
                  </a:scheme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58" name="图片 57">
            <a:extLst>
              <a:ext uri="{FF2B5EF4-FFF2-40B4-BE49-F238E27FC236}">
                <a16:creationId xmlns:a16="http://schemas.microsoft.com/office/drawing/2014/main" id="{0DC142D9-4FDC-A7D2-F839-BFBD83ADA88F}"/>
              </a:ext>
            </a:extLst>
          </p:cNvPr>
          <p:cNvPicPr>
            <a:picLocks noChangeAspect="1"/>
          </p:cNvPicPr>
          <p:nvPr/>
        </p:nvPicPr>
        <p:blipFill>
          <a:blip r:embed="rId3"/>
          <a:stretch>
            <a:fillRect/>
          </a:stretch>
        </p:blipFill>
        <p:spPr>
          <a:xfrm>
            <a:off x="3508583" y="3672380"/>
            <a:ext cx="585600" cy="670777"/>
          </a:xfrm>
          <a:prstGeom prst="rect">
            <a:avLst/>
          </a:prstGeom>
        </p:spPr>
      </p:pic>
      <p:pic>
        <p:nvPicPr>
          <p:cNvPr id="59" name="图片 58">
            <a:extLst>
              <a:ext uri="{FF2B5EF4-FFF2-40B4-BE49-F238E27FC236}">
                <a16:creationId xmlns:a16="http://schemas.microsoft.com/office/drawing/2014/main" id="{9CD0187C-F6F0-4372-93B4-82D8C705418A}"/>
              </a:ext>
            </a:extLst>
          </p:cNvPr>
          <p:cNvPicPr>
            <a:picLocks noChangeAspect="1"/>
          </p:cNvPicPr>
          <p:nvPr/>
        </p:nvPicPr>
        <p:blipFill>
          <a:blip r:embed="rId3"/>
          <a:stretch>
            <a:fillRect/>
          </a:stretch>
        </p:blipFill>
        <p:spPr>
          <a:xfrm>
            <a:off x="8105049" y="3672380"/>
            <a:ext cx="585600" cy="670777"/>
          </a:xfrm>
          <a:prstGeom prst="rect">
            <a:avLst/>
          </a:prstGeom>
        </p:spPr>
      </p:pic>
      <p:sp>
        <p:nvSpPr>
          <p:cNvPr id="60" name="矩形: 圆角 59">
            <a:extLst>
              <a:ext uri="{FF2B5EF4-FFF2-40B4-BE49-F238E27FC236}">
                <a16:creationId xmlns:a16="http://schemas.microsoft.com/office/drawing/2014/main" id="{2C3056AA-F555-06EA-B9E2-60AC4D933E98}"/>
              </a:ext>
            </a:extLst>
          </p:cNvPr>
          <p:cNvSpPr/>
          <p:nvPr/>
        </p:nvSpPr>
        <p:spPr>
          <a:xfrm>
            <a:off x="1131900" y="4374491"/>
            <a:ext cx="1840588" cy="759515"/>
          </a:xfrm>
          <a:prstGeom prst="roundRect">
            <a:avLst/>
          </a:prstGeom>
          <a:solidFill>
            <a:schemeClr val="accent2">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Verdana" panose="020B0604030504040204" pitchFamily="34" charset="0"/>
              <a:ea typeface="SimHei" panose="02010609060101010101" pitchFamily="49" charset="-122"/>
              <a:cs typeface="Verdana" panose="020B0604030504040204" pitchFamily="34" charset="0"/>
            </a:endParaRPr>
          </a:p>
        </p:txBody>
      </p:sp>
      <p:sp>
        <p:nvSpPr>
          <p:cNvPr id="61" name="矩形: 圆角 60">
            <a:extLst>
              <a:ext uri="{FF2B5EF4-FFF2-40B4-BE49-F238E27FC236}">
                <a16:creationId xmlns:a16="http://schemas.microsoft.com/office/drawing/2014/main" id="{83B02986-2BCD-5F1D-0CCB-BC930FEA2327}"/>
              </a:ext>
            </a:extLst>
          </p:cNvPr>
          <p:cNvSpPr/>
          <p:nvPr/>
        </p:nvSpPr>
        <p:spPr>
          <a:xfrm>
            <a:off x="1085875" y="3313773"/>
            <a:ext cx="1886613" cy="759515"/>
          </a:xfrm>
          <a:prstGeom prst="roundRect">
            <a:avLst/>
          </a:prstGeom>
          <a:solidFill>
            <a:schemeClr val="accent2">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Verdana" panose="020B0604030504040204" pitchFamily="34" charset="0"/>
              <a:ea typeface="SimHei" panose="02010609060101010101" pitchFamily="49" charset="-122"/>
              <a:cs typeface="Verdana" panose="020B0604030504040204" pitchFamily="34" charset="0"/>
            </a:endParaRPr>
          </a:p>
        </p:txBody>
      </p:sp>
      <p:sp>
        <p:nvSpPr>
          <p:cNvPr id="62" name="文本框 61">
            <a:extLst>
              <a:ext uri="{FF2B5EF4-FFF2-40B4-BE49-F238E27FC236}">
                <a16:creationId xmlns:a16="http://schemas.microsoft.com/office/drawing/2014/main" id="{6CFBBB97-EA6C-05C5-351E-586F2757F972}"/>
              </a:ext>
            </a:extLst>
          </p:cNvPr>
          <p:cNvSpPr txBox="1"/>
          <p:nvPr/>
        </p:nvSpPr>
        <p:spPr>
          <a:xfrm>
            <a:off x="1611503" y="3379992"/>
            <a:ext cx="1286446" cy="584775"/>
          </a:xfrm>
          <a:prstGeom prst="rect">
            <a:avLst/>
          </a:prstGeom>
          <a:noFill/>
        </p:spPr>
        <p:txBody>
          <a:bodyPr wrap="square" rtlCol="0">
            <a:spAutoFit/>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TLD</a:t>
            </a:r>
          </a:p>
          <a:p>
            <a:pPr algn="ctr"/>
            <a:r>
              <a:rPr lang="en-US" altLang="zh-CN" sz="1600" dirty="0" err="1">
                <a:latin typeface="Verdana" panose="020B0604030504040204" pitchFamily="34" charset="0"/>
                <a:ea typeface="Verdana" panose="020B0604030504040204" pitchFamily="34" charset="0"/>
                <a:cs typeface="Verdana" panose="020B0604030504040204" pitchFamily="34" charset="0"/>
              </a:rPr>
              <a:t>zonefile</a:t>
            </a:r>
            <a:endParaRPr lang="zh-CN" altLang="en-US" sz="1600" dirty="0">
              <a:latin typeface="Verdana" panose="020B0604030504040204" pitchFamily="34" charset="0"/>
              <a:cs typeface="Verdana" panose="020B0604030504040204" pitchFamily="34" charset="0"/>
            </a:endParaRPr>
          </a:p>
        </p:txBody>
      </p:sp>
      <p:sp>
        <p:nvSpPr>
          <p:cNvPr id="63" name="矩形 62">
            <a:extLst>
              <a:ext uri="{FF2B5EF4-FFF2-40B4-BE49-F238E27FC236}">
                <a16:creationId xmlns:a16="http://schemas.microsoft.com/office/drawing/2014/main" id="{F37DB46D-3904-4AFA-28CC-EE41F0A6016A}"/>
              </a:ext>
            </a:extLst>
          </p:cNvPr>
          <p:cNvSpPr/>
          <p:nvPr/>
        </p:nvSpPr>
        <p:spPr>
          <a:xfrm>
            <a:off x="907009" y="2592000"/>
            <a:ext cx="2293565" cy="415637"/>
          </a:xfrm>
          <a:prstGeom prst="rect">
            <a:avLst/>
          </a:prstGeom>
          <a:solidFill>
            <a:srgbClr val="8D131D"/>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Verdana" panose="020B0604030504040204" pitchFamily="34" charset="0"/>
              <a:ea typeface="SimHei" panose="02010609060101010101" pitchFamily="49" charset="-122"/>
              <a:cs typeface="Verdana" panose="020B0604030504040204" pitchFamily="34" charset="0"/>
            </a:endParaRPr>
          </a:p>
        </p:txBody>
      </p:sp>
      <p:sp>
        <p:nvSpPr>
          <p:cNvPr id="64" name="矩形 63">
            <a:extLst>
              <a:ext uri="{FF2B5EF4-FFF2-40B4-BE49-F238E27FC236}">
                <a16:creationId xmlns:a16="http://schemas.microsoft.com/office/drawing/2014/main" id="{93E568D8-6CBF-FD80-243A-D9494479198F}"/>
              </a:ext>
            </a:extLst>
          </p:cNvPr>
          <p:cNvSpPr/>
          <p:nvPr/>
        </p:nvSpPr>
        <p:spPr>
          <a:xfrm>
            <a:off x="1091616" y="2603870"/>
            <a:ext cx="1900052" cy="26310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Verdana" panose="020B0604030504040204" pitchFamily="34" charset="0"/>
              <a:ea typeface="SimHei" panose="02010609060101010101" pitchFamily="49" charset="-122"/>
              <a:cs typeface="Verdana" panose="020B0604030504040204" pitchFamily="34" charset="0"/>
            </a:endParaRPr>
          </a:p>
        </p:txBody>
      </p:sp>
      <p:sp>
        <p:nvSpPr>
          <p:cNvPr id="65" name="文本框 64">
            <a:extLst>
              <a:ext uri="{FF2B5EF4-FFF2-40B4-BE49-F238E27FC236}">
                <a16:creationId xmlns:a16="http://schemas.microsoft.com/office/drawing/2014/main" id="{A29C8B69-A20C-4223-D951-19ABB6623BB4}"/>
              </a:ext>
            </a:extLst>
          </p:cNvPr>
          <p:cNvSpPr txBox="1"/>
          <p:nvPr/>
        </p:nvSpPr>
        <p:spPr>
          <a:xfrm>
            <a:off x="1016014" y="2605751"/>
            <a:ext cx="2133918" cy="369332"/>
          </a:xfrm>
          <a:prstGeom prst="rect">
            <a:avLst/>
          </a:prstGeom>
          <a:noFill/>
        </p:spPr>
        <p:txBody>
          <a:bodyPr wrap="none" rtlCol="0">
            <a:spAutoFit/>
          </a:bodyPr>
          <a:lstStyle/>
          <a:p>
            <a:r>
              <a:rPr lang="en-US" altLang="zh-CN" b="1" dirty="0">
                <a:solidFill>
                  <a:schemeClr val="bg1"/>
                </a:solidFill>
                <a:latin typeface="Verdana" panose="020B0604030504040204" pitchFamily="34" charset="0"/>
                <a:ea typeface="Verdana" panose="020B0604030504040204" pitchFamily="34" charset="0"/>
                <a:cs typeface="Verdana" panose="020B0604030504040204" pitchFamily="34" charset="0"/>
              </a:rPr>
              <a:t>Public Dataset</a:t>
            </a:r>
            <a:endParaRPr lang="zh-CN" altLang="en-US" b="1" dirty="0">
              <a:solidFill>
                <a:schemeClr val="bg1"/>
              </a:solidFill>
              <a:latin typeface="Verdana" panose="020B0604030504040204" pitchFamily="34" charset="0"/>
              <a:cs typeface="Verdana" panose="020B0604030504040204" pitchFamily="34" charset="0"/>
            </a:endParaRPr>
          </a:p>
        </p:txBody>
      </p:sp>
      <p:sp>
        <p:nvSpPr>
          <p:cNvPr id="66" name="文本框 65">
            <a:extLst>
              <a:ext uri="{FF2B5EF4-FFF2-40B4-BE49-F238E27FC236}">
                <a16:creationId xmlns:a16="http://schemas.microsoft.com/office/drawing/2014/main" id="{896C4BCC-159F-3B35-C653-2820E0B65A57}"/>
              </a:ext>
            </a:extLst>
          </p:cNvPr>
          <p:cNvSpPr txBox="1"/>
          <p:nvPr/>
        </p:nvSpPr>
        <p:spPr>
          <a:xfrm>
            <a:off x="1584117" y="4451669"/>
            <a:ext cx="1518550" cy="584775"/>
          </a:xfrm>
          <a:prstGeom prst="rect">
            <a:avLst/>
          </a:prstGeom>
          <a:noFill/>
        </p:spPr>
        <p:txBody>
          <a:bodyPr wrap="square" rtlCol="0">
            <a:spAutoFit/>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Registration data</a:t>
            </a:r>
            <a:endParaRPr lang="zh-CN" altLang="en-US" sz="1600" dirty="0">
              <a:latin typeface="Verdana" panose="020B0604030504040204" pitchFamily="34" charset="0"/>
              <a:cs typeface="Verdana" panose="020B0604030504040204" pitchFamily="34" charset="0"/>
            </a:endParaRPr>
          </a:p>
        </p:txBody>
      </p:sp>
      <p:pic>
        <p:nvPicPr>
          <p:cNvPr id="67" name="图片 66">
            <a:extLst>
              <a:ext uri="{FF2B5EF4-FFF2-40B4-BE49-F238E27FC236}">
                <a16:creationId xmlns:a16="http://schemas.microsoft.com/office/drawing/2014/main" id="{261677CD-8271-DB08-CF2C-4A63461AAAD2}"/>
              </a:ext>
            </a:extLst>
          </p:cNvPr>
          <p:cNvPicPr>
            <a:picLocks noChangeAspect="1"/>
          </p:cNvPicPr>
          <p:nvPr/>
        </p:nvPicPr>
        <p:blipFill>
          <a:blip r:embed="rId4"/>
          <a:stretch>
            <a:fillRect/>
          </a:stretch>
        </p:blipFill>
        <p:spPr>
          <a:xfrm>
            <a:off x="1162362" y="3501912"/>
            <a:ext cx="427514" cy="427514"/>
          </a:xfrm>
          <a:prstGeom prst="rect">
            <a:avLst/>
          </a:prstGeom>
        </p:spPr>
      </p:pic>
      <p:pic>
        <p:nvPicPr>
          <p:cNvPr id="68" name="图片 67">
            <a:extLst>
              <a:ext uri="{FF2B5EF4-FFF2-40B4-BE49-F238E27FC236}">
                <a16:creationId xmlns:a16="http://schemas.microsoft.com/office/drawing/2014/main" id="{C09B6B3D-E8FD-DEC2-F596-312AD6A7352D}"/>
              </a:ext>
            </a:extLst>
          </p:cNvPr>
          <p:cNvPicPr>
            <a:picLocks noChangeAspect="1"/>
          </p:cNvPicPr>
          <p:nvPr/>
        </p:nvPicPr>
        <p:blipFill>
          <a:blip r:embed="rId5"/>
          <a:stretch>
            <a:fillRect/>
          </a:stretch>
        </p:blipFill>
        <p:spPr>
          <a:xfrm>
            <a:off x="1201993" y="4466548"/>
            <a:ext cx="495156" cy="495156"/>
          </a:xfrm>
          <a:prstGeom prst="rect">
            <a:avLst/>
          </a:prstGeom>
        </p:spPr>
      </p:pic>
      <p:grpSp>
        <p:nvGrpSpPr>
          <p:cNvPr id="69" name="组合 68">
            <a:extLst>
              <a:ext uri="{FF2B5EF4-FFF2-40B4-BE49-F238E27FC236}">
                <a16:creationId xmlns:a16="http://schemas.microsoft.com/office/drawing/2014/main" id="{3A6E7D14-D254-48D3-62DE-B222F503CD66}"/>
              </a:ext>
            </a:extLst>
          </p:cNvPr>
          <p:cNvGrpSpPr/>
          <p:nvPr/>
        </p:nvGrpSpPr>
        <p:grpSpPr>
          <a:xfrm>
            <a:off x="1448159" y="4956712"/>
            <a:ext cx="1265753" cy="338554"/>
            <a:chOff x="6242517" y="4633714"/>
            <a:chExt cx="1265753" cy="338554"/>
          </a:xfrm>
        </p:grpSpPr>
        <p:sp>
          <p:nvSpPr>
            <p:cNvPr id="70" name="矩形: 圆角 69">
              <a:extLst>
                <a:ext uri="{FF2B5EF4-FFF2-40B4-BE49-F238E27FC236}">
                  <a16:creationId xmlns:a16="http://schemas.microsoft.com/office/drawing/2014/main" id="{5610E8B0-7C04-0480-D8CC-82089A77BA6B}"/>
                </a:ext>
              </a:extLst>
            </p:cNvPr>
            <p:cNvSpPr/>
            <p:nvPr/>
          </p:nvSpPr>
          <p:spPr>
            <a:xfrm>
              <a:off x="6242517" y="4671219"/>
              <a:ext cx="1258473" cy="279578"/>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Verdana" panose="020B0604030504040204" pitchFamily="34" charset="0"/>
                <a:ea typeface="SimHei" panose="02010609060101010101" pitchFamily="49" charset="-122"/>
                <a:cs typeface="Verdana" panose="020B0604030504040204" pitchFamily="34" charset="0"/>
              </a:endParaRPr>
            </a:p>
          </p:txBody>
        </p:sp>
        <p:sp>
          <p:nvSpPr>
            <p:cNvPr id="71" name="文本框 70">
              <a:extLst>
                <a:ext uri="{FF2B5EF4-FFF2-40B4-BE49-F238E27FC236}">
                  <a16:creationId xmlns:a16="http://schemas.microsoft.com/office/drawing/2014/main" id="{8CA69263-A863-BEC8-FE61-0B22204DB2C3}"/>
                </a:ext>
              </a:extLst>
            </p:cNvPr>
            <p:cNvSpPr txBox="1"/>
            <p:nvPr/>
          </p:nvSpPr>
          <p:spPr>
            <a:xfrm>
              <a:off x="6282790" y="4633714"/>
              <a:ext cx="1225480" cy="338554"/>
            </a:xfrm>
            <a:prstGeom prst="rect">
              <a:avLst/>
            </a:prstGeom>
            <a:noFill/>
          </p:spPr>
          <p:txBody>
            <a:bodyPr wrap="square" rtlCol="0">
              <a:spAutoFit/>
            </a:bodyPr>
            <a:lstStyle/>
            <a:p>
              <a:pPr algn="ctr"/>
              <a:r>
                <a:rPr lang="en-US" altLang="zh-CN" sz="1600" b="1" dirty="0">
                  <a:solidFill>
                    <a:schemeClr val="bg1"/>
                  </a:solidFill>
                  <a:latin typeface="Verdana" panose="020B0604030504040204" pitchFamily="34" charset="0"/>
                  <a:ea typeface="Verdana" panose="020B0604030504040204" pitchFamily="34" charset="0"/>
                  <a:cs typeface="Verdana" panose="020B0604030504040204" pitchFamily="34" charset="0"/>
                </a:rPr>
                <a:t>7 billion</a:t>
              </a:r>
            </a:p>
          </p:txBody>
        </p:sp>
      </p:grpSp>
      <p:grpSp>
        <p:nvGrpSpPr>
          <p:cNvPr id="72" name="组合 71">
            <a:extLst>
              <a:ext uri="{FF2B5EF4-FFF2-40B4-BE49-F238E27FC236}">
                <a16:creationId xmlns:a16="http://schemas.microsoft.com/office/drawing/2014/main" id="{1EB36C08-233F-1680-D15A-E49BD2727CAB}"/>
              </a:ext>
            </a:extLst>
          </p:cNvPr>
          <p:cNvGrpSpPr/>
          <p:nvPr/>
        </p:nvGrpSpPr>
        <p:grpSpPr>
          <a:xfrm>
            <a:off x="1275929" y="3926299"/>
            <a:ext cx="1580769" cy="338554"/>
            <a:chOff x="5411227" y="3755772"/>
            <a:chExt cx="882506" cy="338554"/>
          </a:xfrm>
        </p:grpSpPr>
        <p:sp>
          <p:nvSpPr>
            <p:cNvPr id="73" name="矩形: 圆角 72">
              <a:extLst>
                <a:ext uri="{FF2B5EF4-FFF2-40B4-BE49-F238E27FC236}">
                  <a16:creationId xmlns:a16="http://schemas.microsoft.com/office/drawing/2014/main" id="{911502B0-A430-8946-CCE0-4D032A11F884}"/>
                </a:ext>
              </a:extLst>
            </p:cNvPr>
            <p:cNvSpPr/>
            <p:nvPr/>
          </p:nvSpPr>
          <p:spPr>
            <a:xfrm>
              <a:off x="5500560" y="3779075"/>
              <a:ext cx="704585" cy="279578"/>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Verdana" panose="020B0604030504040204" pitchFamily="34" charset="0"/>
                <a:ea typeface="SimHei" panose="02010609060101010101" pitchFamily="49" charset="-122"/>
                <a:cs typeface="Verdana" panose="020B0604030504040204" pitchFamily="34" charset="0"/>
              </a:endParaRPr>
            </a:p>
          </p:txBody>
        </p:sp>
        <p:sp>
          <p:nvSpPr>
            <p:cNvPr id="74" name="文本框 73">
              <a:extLst>
                <a:ext uri="{FF2B5EF4-FFF2-40B4-BE49-F238E27FC236}">
                  <a16:creationId xmlns:a16="http://schemas.microsoft.com/office/drawing/2014/main" id="{A55BE00C-5FAE-2D60-5E96-5F289902540D}"/>
                </a:ext>
              </a:extLst>
            </p:cNvPr>
            <p:cNvSpPr txBox="1"/>
            <p:nvPr/>
          </p:nvSpPr>
          <p:spPr>
            <a:xfrm>
              <a:off x="5411227" y="3755772"/>
              <a:ext cx="882506" cy="338554"/>
            </a:xfrm>
            <a:prstGeom prst="rect">
              <a:avLst/>
            </a:prstGeom>
            <a:noFill/>
          </p:spPr>
          <p:txBody>
            <a:bodyPr wrap="square" rtlCol="0">
              <a:spAutoFit/>
            </a:bodyPr>
            <a:lstStyle/>
            <a:p>
              <a:pPr algn="ctr"/>
              <a:r>
                <a:rPr lang="en-US" altLang="zh-CN" sz="1600" b="1" dirty="0">
                  <a:solidFill>
                    <a:schemeClr val="bg1"/>
                  </a:solidFill>
                  <a:latin typeface="Verdana" panose="020B0604030504040204" pitchFamily="34" charset="0"/>
                  <a:ea typeface="Verdana" panose="020B0604030504040204" pitchFamily="34" charset="0"/>
                  <a:cs typeface="Verdana" panose="020B0604030504040204" pitchFamily="34" charset="0"/>
                </a:rPr>
                <a:t>1,000+</a:t>
              </a:r>
            </a:p>
          </p:txBody>
        </p:sp>
      </p:grpSp>
      <p:sp>
        <p:nvSpPr>
          <p:cNvPr id="76" name="矩形 75">
            <a:extLst>
              <a:ext uri="{FF2B5EF4-FFF2-40B4-BE49-F238E27FC236}">
                <a16:creationId xmlns:a16="http://schemas.microsoft.com/office/drawing/2014/main" id="{D8DC925E-7D13-A327-A38C-81A153CA8B42}"/>
              </a:ext>
            </a:extLst>
          </p:cNvPr>
          <p:cNvSpPr/>
          <p:nvPr/>
        </p:nvSpPr>
        <p:spPr>
          <a:xfrm>
            <a:off x="4811071" y="2592000"/>
            <a:ext cx="2648929" cy="415637"/>
          </a:xfrm>
          <a:prstGeom prst="rect">
            <a:avLst/>
          </a:prstGeom>
          <a:solidFill>
            <a:srgbClr val="8D131D"/>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Verdana" panose="020B0604030504040204" pitchFamily="34" charset="0"/>
              <a:cs typeface="Verdana" panose="020B0604030504040204" pitchFamily="34" charset="0"/>
            </a:endParaRPr>
          </a:p>
        </p:txBody>
      </p:sp>
      <p:sp>
        <p:nvSpPr>
          <p:cNvPr id="77" name="文本框 76">
            <a:extLst>
              <a:ext uri="{FF2B5EF4-FFF2-40B4-BE49-F238E27FC236}">
                <a16:creationId xmlns:a16="http://schemas.microsoft.com/office/drawing/2014/main" id="{7559B3BD-40B6-894F-DBF1-5A8DAC08685E}"/>
              </a:ext>
            </a:extLst>
          </p:cNvPr>
          <p:cNvSpPr txBox="1"/>
          <p:nvPr/>
        </p:nvSpPr>
        <p:spPr>
          <a:xfrm>
            <a:off x="5109886" y="2605751"/>
            <a:ext cx="2085827" cy="369332"/>
          </a:xfrm>
          <a:prstGeom prst="rect">
            <a:avLst/>
          </a:prstGeom>
          <a:noFill/>
        </p:spPr>
        <p:txBody>
          <a:bodyPr wrap="none" rtlCol="0">
            <a:spAutoFit/>
          </a:bodyPr>
          <a:lstStyle/>
          <a:p>
            <a:r>
              <a:rPr lang="en-US" altLang="zh-CN" b="1" dirty="0">
                <a:solidFill>
                  <a:schemeClr val="bg1"/>
                </a:solidFill>
                <a:latin typeface="Verdana" panose="020B0604030504040204" pitchFamily="34" charset="0"/>
                <a:ea typeface="Verdana" panose="020B0604030504040204" pitchFamily="34" charset="0"/>
                <a:cs typeface="Verdana" panose="020B0604030504040204" pitchFamily="34" charset="0"/>
              </a:rPr>
              <a:t>Domain Status</a:t>
            </a:r>
            <a:endParaRPr lang="zh-CN" altLang="en-US" b="1" dirty="0">
              <a:solidFill>
                <a:schemeClr val="bg1"/>
              </a:solidFill>
              <a:latin typeface="Verdana" panose="020B0604030504040204" pitchFamily="34" charset="0"/>
              <a:cs typeface="Verdana" panose="020B0604030504040204" pitchFamily="34" charset="0"/>
            </a:endParaRPr>
          </a:p>
        </p:txBody>
      </p:sp>
      <p:sp>
        <p:nvSpPr>
          <p:cNvPr id="78" name="文本框 77">
            <a:extLst>
              <a:ext uri="{FF2B5EF4-FFF2-40B4-BE49-F238E27FC236}">
                <a16:creationId xmlns:a16="http://schemas.microsoft.com/office/drawing/2014/main" id="{2CC79E31-263C-D855-B8DA-C9E8BF73229E}"/>
              </a:ext>
            </a:extLst>
          </p:cNvPr>
          <p:cNvSpPr txBox="1"/>
          <p:nvPr/>
        </p:nvSpPr>
        <p:spPr>
          <a:xfrm>
            <a:off x="4232385" y="4647468"/>
            <a:ext cx="2013375" cy="830997"/>
          </a:xfrm>
          <a:prstGeom prst="rect">
            <a:avLst/>
          </a:prstGeom>
          <a:noFill/>
        </p:spPr>
        <p:txBody>
          <a:bodyPr wrap="square" rtlCol="0">
            <a:spAutoFit/>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Static </a:t>
            </a:r>
          </a:p>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registration status </a:t>
            </a:r>
          </a:p>
        </p:txBody>
      </p:sp>
      <p:sp>
        <p:nvSpPr>
          <p:cNvPr id="79" name="文本框 78">
            <a:extLst>
              <a:ext uri="{FF2B5EF4-FFF2-40B4-BE49-F238E27FC236}">
                <a16:creationId xmlns:a16="http://schemas.microsoft.com/office/drawing/2014/main" id="{1DB6CFDE-6386-5395-3948-9F6263B710FC}"/>
              </a:ext>
            </a:extLst>
          </p:cNvPr>
          <p:cNvSpPr txBox="1"/>
          <p:nvPr/>
        </p:nvSpPr>
        <p:spPr>
          <a:xfrm>
            <a:off x="6474884" y="4635578"/>
            <a:ext cx="1425000" cy="830997"/>
          </a:xfrm>
          <a:prstGeom prst="rect">
            <a:avLst/>
          </a:prstGeom>
          <a:noFill/>
        </p:spPr>
        <p:txBody>
          <a:bodyPr wrap="square" rtlCol="0">
            <a:spAutoFit/>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Dynamic registration status</a:t>
            </a:r>
          </a:p>
        </p:txBody>
      </p:sp>
      <p:sp>
        <p:nvSpPr>
          <p:cNvPr id="81" name="文本框 80">
            <a:extLst>
              <a:ext uri="{FF2B5EF4-FFF2-40B4-BE49-F238E27FC236}">
                <a16:creationId xmlns:a16="http://schemas.microsoft.com/office/drawing/2014/main" id="{0247AA6F-5C10-12A0-0B5B-D40158074281}"/>
              </a:ext>
            </a:extLst>
          </p:cNvPr>
          <p:cNvSpPr txBox="1"/>
          <p:nvPr/>
        </p:nvSpPr>
        <p:spPr>
          <a:xfrm>
            <a:off x="4828253" y="3152072"/>
            <a:ext cx="2760514" cy="338554"/>
          </a:xfrm>
          <a:prstGeom prst="rect">
            <a:avLst/>
          </a:prstGeom>
          <a:noFill/>
        </p:spPr>
        <p:txBody>
          <a:bodyPr wrap="square" rtlCol="0">
            <a:spAutoFit/>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Domain existence status</a:t>
            </a:r>
            <a:endParaRPr lang="zh-CN" altLang="en-US" sz="1600" dirty="0">
              <a:latin typeface="Verdana" panose="020B0604030504040204" pitchFamily="34" charset="0"/>
              <a:cs typeface="Verdana" panose="020B0604030504040204" pitchFamily="34" charset="0"/>
            </a:endParaRPr>
          </a:p>
        </p:txBody>
      </p:sp>
      <p:grpSp>
        <p:nvGrpSpPr>
          <p:cNvPr id="2" name="Group 1">
            <a:extLst>
              <a:ext uri="{FF2B5EF4-FFF2-40B4-BE49-F238E27FC236}">
                <a16:creationId xmlns:a16="http://schemas.microsoft.com/office/drawing/2014/main" id="{020E6385-B684-EE03-4537-99077AA907B4}"/>
              </a:ext>
            </a:extLst>
          </p:cNvPr>
          <p:cNvGrpSpPr/>
          <p:nvPr/>
        </p:nvGrpSpPr>
        <p:grpSpPr>
          <a:xfrm>
            <a:off x="5426938" y="3582256"/>
            <a:ext cx="1425000" cy="1425000"/>
            <a:chOff x="5365063" y="3582256"/>
            <a:chExt cx="1425000" cy="1425000"/>
          </a:xfrm>
        </p:grpSpPr>
        <p:sp>
          <p:nvSpPr>
            <p:cNvPr id="82" name="椭圆 81">
              <a:extLst>
                <a:ext uri="{FF2B5EF4-FFF2-40B4-BE49-F238E27FC236}">
                  <a16:creationId xmlns:a16="http://schemas.microsoft.com/office/drawing/2014/main" id="{0C9A897D-56AE-5E97-0C05-4D3074ECA392}"/>
                </a:ext>
              </a:extLst>
            </p:cNvPr>
            <p:cNvSpPr/>
            <p:nvPr/>
          </p:nvSpPr>
          <p:spPr>
            <a:xfrm>
              <a:off x="6005563" y="3607923"/>
              <a:ext cx="144000" cy="144000"/>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Verdana" panose="020B0604030504040204" pitchFamily="34" charset="0"/>
                <a:ea typeface="SimHei" panose="02010609060101010101" pitchFamily="49" charset="-122"/>
                <a:cs typeface="Verdana" panose="020B0604030504040204" pitchFamily="34" charset="0"/>
              </a:endParaRPr>
            </a:p>
          </p:txBody>
        </p:sp>
        <p:sp>
          <p:nvSpPr>
            <p:cNvPr id="83" name="椭圆 82">
              <a:extLst>
                <a:ext uri="{FF2B5EF4-FFF2-40B4-BE49-F238E27FC236}">
                  <a16:creationId xmlns:a16="http://schemas.microsoft.com/office/drawing/2014/main" id="{BBCBC261-D452-33BF-208A-CC573FC12C5E}"/>
                </a:ext>
              </a:extLst>
            </p:cNvPr>
            <p:cNvSpPr/>
            <p:nvPr/>
          </p:nvSpPr>
          <p:spPr>
            <a:xfrm>
              <a:off x="5476925" y="4532132"/>
              <a:ext cx="144000" cy="1440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Verdana" panose="020B0604030504040204" pitchFamily="34" charset="0"/>
                <a:ea typeface="SimHei" panose="02010609060101010101" pitchFamily="49" charset="-122"/>
                <a:cs typeface="Verdana" panose="020B0604030504040204" pitchFamily="34" charset="0"/>
              </a:endParaRPr>
            </a:p>
          </p:txBody>
        </p:sp>
        <p:sp>
          <p:nvSpPr>
            <p:cNvPr id="84" name="椭圆 83">
              <a:extLst>
                <a:ext uri="{FF2B5EF4-FFF2-40B4-BE49-F238E27FC236}">
                  <a16:creationId xmlns:a16="http://schemas.microsoft.com/office/drawing/2014/main" id="{B6931C5A-2B51-3888-F101-C3AD789EEE68}"/>
                </a:ext>
              </a:extLst>
            </p:cNvPr>
            <p:cNvSpPr/>
            <p:nvPr/>
          </p:nvSpPr>
          <p:spPr>
            <a:xfrm>
              <a:off x="6538511" y="4532187"/>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Verdana" panose="020B0604030504040204" pitchFamily="34" charset="0"/>
                <a:ea typeface="SimHei" panose="02010609060101010101" pitchFamily="49" charset="-122"/>
                <a:cs typeface="Verdana" panose="020B0604030504040204" pitchFamily="34" charset="0"/>
              </a:endParaRPr>
            </a:p>
          </p:txBody>
        </p:sp>
        <p:pic>
          <p:nvPicPr>
            <p:cNvPr id="85" name="图片 84">
              <a:extLst>
                <a:ext uri="{FF2B5EF4-FFF2-40B4-BE49-F238E27FC236}">
                  <a16:creationId xmlns:a16="http://schemas.microsoft.com/office/drawing/2014/main" id="{924BEE73-7307-3AB0-33A3-62BFE564447F}"/>
                </a:ext>
              </a:extLst>
            </p:cNvPr>
            <p:cNvPicPr>
              <a:picLocks noChangeAspect="1"/>
            </p:cNvPicPr>
            <p:nvPr/>
          </p:nvPicPr>
          <p:blipFill>
            <a:blip r:embed="rId6"/>
            <a:stretch>
              <a:fillRect/>
            </a:stretch>
          </p:blipFill>
          <p:spPr>
            <a:xfrm>
              <a:off x="5365063" y="3582256"/>
              <a:ext cx="1425000" cy="1425000"/>
            </a:xfrm>
            <a:prstGeom prst="rect">
              <a:avLst/>
            </a:prstGeom>
          </p:spPr>
        </p:pic>
      </p:grpSp>
      <p:cxnSp>
        <p:nvCxnSpPr>
          <p:cNvPr id="87" name="直接连接符 86">
            <a:extLst>
              <a:ext uri="{FF2B5EF4-FFF2-40B4-BE49-F238E27FC236}">
                <a16:creationId xmlns:a16="http://schemas.microsoft.com/office/drawing/2014/main" id="{BE8FDBAC-47AF-E274-B970-42F8E535FCF7}"/>
              </a:ext>
            </a:extLst>
          </p:cNvPr>
          <p:cNvCxnSpPr>
            <a:cxnSpLocks/>
            <a:stCxn id="93" idx="2"/>
          </p:cNvCxnSpPr>
          <p:nvPr/>
        </p:nvCxnSpPr>
        <p:spPr>
          <a:xfrm flipH="1">
            <a:off x="10336617" y="3882490"/>
            <a:ext cx="1" cy="116873"/>
          </a:xfrm>
          <a:prstGeom prst="line">
            <a:avLst/>
          </a:prstGeom>
        </p:spPr>
        <p:style>
          <a:lnRef idx="1">
            <a:schemeClr val="dk1"/>
          </a:lnRef>
          <a:fillRef idx="0">
            <a:schemeClr val="dk1"/>
          </a:fillRef>
          <a:effectRef idx="0">
            <a:schemeClr val="dk1"/>
          </a:effectRef>
          <a:fontRef idx="minor">
            <a:schemeClr val="tx1"/>
          </a:fontRef>
        </p:style>
      </p:cxnSp>
      <p:sp>
        <p:nvSpPr>
          <p:cNvPr id="89" name="矩形 88">
            <a:extLst>
              <a:ext uri="{FF2B5EF4-FFF2-40B4-BE49-F238E27FC236}">
                <a16:creationId xmlns:a16="http://schemas.microsoft.com/office/drawing/2014/main" id="{6EFF1F46-2655-EF36-29AB-5ACC43B9B9B7}"/>
              </a:ext>
            </a:extLst>
          </p:cNvPr>
          <p:cNvSpPr/>
          <p:nvPr/>
        </p:nvSpPr>
        <p:spPr>
          <a:xfrm>
            <a:off x="9409222" y="2592000"/>
            <a:ext cx="1638795" cy="415637"/>
          </a:xfrm>
          <a:prstGeom prst="rect">
            <a:avLst/>
          </a:prstGeom>
          <a:solidFill>
            <a:srgbClr val="8D131D"/>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Verdana" panose="020B0604030504040204" pitchFamily="34" charset="0"/>
              <a:cs typeface="Verdana" panose="020B0604030504040204" pitchFamily="34" charset="0"/>
            </a:endParaRPr>
          </a:p>
        </p:txBody>
      </p:sp>
      <p:sp>
        <p:nvSpPr>
          <p:cNvPr id="90" name="文本框 89">
            <a:extLst>
              <a:ext uri="{FF2B5EF4-FFF2-40B4-BE49-F238E27FC236}">
                <a16:creationId xmlns:a16="http://schemas.microsoft.com/office/drawing/2014/main" id="{82948BDB-46E2-1460-822E-03D06E1D8C93}"/>
              </a:ext>
            </a:extLst>
          </p:cNvPr>
          <p:cNvSpPr txBox="1"/>
          <p:nvPr/>
        </p:nvSpPr>
        <p:spPr>
          <a:xfrm>
            <a:off x="9779707" y="2605751"/>
            <a:ext cx="930063" cy="369332"/>
          </a:xfrm>
          <a:prstGeom prst="rect">
            <a:avLst/>
          </a:prstGeom>
          <a:noFill/>
        </p:spPr>
        <p:txBody>
          <a:bodyPr wrap="none" rtlCol="0">
            <a:spAutoFit/>
          </a:bodyPr>
          <a:lstStyle/>
          <a:p>
            <a:r>
              <a:rPr lang="en-US" altLang="zh-CN" b="1" dirty="0">
                <a:solidFill>
                  <a:schemeClr val="bg1"/>
                </a:solidFill>
                <a:latin typeface="Verdana" panose="020B0604030504040204" pitchFamily="34" charset="0"/>
                <a:ea typeface="Verdana" panose="020B0604030504040204" pitchFamily="34" charset="0"/>
                <a:cs typeface="Verdana" panose="020B0604030504040204" pitchFamily="34" charset="0"/>
              </a:rPr>
              <a:t>Flaws</a:t>
            </a:r>
            <a:endParaRPr lang="zh-CN" altLang="en-US" b="1" dirty="0">
              <a:solidFill>
                <a:schemeClr val="bg1"/>
              </a:solidFill>
              <a:latin typeface="Verdana" panose="020B0604030504040204" pitchFamily="34" charset="0"/>
              <a:cs typeface="Verdana" panose="020B0604030504040204" pitchFamily="34" charset="0"/>
            </a:endParaRPr>
          </a:p>
        </p:txBody>
      </p:sp>
      <p:grpSp>
        <p:nvGrpSpPr>
          <p:cNvPr id="91" name="组合 90">
            <a:extLst>
              <a:ext uri="{FF2B5EF4-FFF2-40B4-BE49-F238E27FC236}">
                <a16:creationId xmlns:a16="http://schemas.microsoft.com/office/drawing/2014/main" id="{ACCC2D32-83FA-98B3-845D-A2EF19011265}"/>
              </a:ext>
            </a:extLst>
          </p:cNvPr>
          <p:cNvGrpSpPr/>
          <p:nvPr/>
        </p:nvGrpSpPr>
        <p:grpSpPr>
          <a:xfrm>
            <a:off x="9454666" y="3285022"/>
            <a:ext cx="1763903" cy="597468"/>
            <a:chOff x="8729491" y="3322262"/>
            <a:chExt cx="1763903" cy="597468"/>
          </a:xfrm>
        </p:grpSpPr>
        <p:sp>
          <p:nvSpPr>
            <p:cNvPr id="92" name="矩形: 圆角 91">
              <a:extLst>
                <a:ext uri="{FF2B5EF4-FFF2-40B4-BE49-F238E27FC236}">
                  <a16:creationId xmlns:a16="http://schemas.microsoft.com/office/drawing/2014/main" id="{BA5634C1-682B-091C-67C6-C22D8806FE01}"/>
                </a:ext>
              </a:extLst>
            </p:cNvPr>
            <p:cNvSpPr/>
            <p:nvPr/>
          </p:nvSpPr>
          <p:spPr>
            <a:xfrm>
              <a:off x="8852971" y="3322262"/>
              <a:ext cx="1468766" cy="584775"/>
            </a:xfrm>
            <a:prstGeom prst="roundRect">
              <a:avLst/>
            </a:prstGeom>
            <a:solidFill>
              <a:schemeClr val="accent2">
                <a:lumMod val="75000"/>
                <a:alpha val="1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Verdana" panose="020B0604030504040204" pitchFamily="34" charset="0"/>
                <a:cs typeface="Verdana" panose="020B0604030504040204" pitchFamily="34" charset="0"/>
              </a:endParaRPr>
            </a:p>
          </p:txBody>
        </p:sp>
        <p:sp>
          <p:nvSpPr>
            <p:cNvPr id="93" name="文本框 92">
              <a:extLst>
                <a:ext uri="{FF2B5EF4-FFF2-40B4-BE49-F238E27FC236}">
                  <a16:creationId xmlns:a16="http://schemas.microsoft.com/office/drawing/2014/main" id="{C53EAD75-CF37-61DA-73FE-49D0D2BF4D93}"/>
                </a:ext>
              </a:extLst>
            </p:cNvPr>
            <p:cNvSpPr txBox="1"/>
            <p:nvPr/>
          </p:nvSpPr>
          <p:spPr>
            <a:xfrm>
              <a:off x="8729491" y="3334955"/>
              <a:ext cx="1763903" cy="584775"/>
            </a:xfrm>
            <a:prstGeom prst="rect">
              <a:avLst/>
            </a:prstGeom>
            <a:noFill/>
          </p:spPr>
          <p:txBody>
            <a:bodyPr wrap="square" rtlCol="0">
              <a:spAutoFit/>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Creation </a:t>
              </a:r>
            </a:p>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Phase</a:t>
              </a:r>
              <a:endParaRPr lang="zh-CN" altLang="en-US" sz="1600" dirty="0">
                <a:latin typeface="Verdana" panose="020B0604030504040204" pitchFamily="34" charset="0"/>
                <a:cs typeface="Verdana" panose="020B0604030504040204" pitchFamily="34" charset="0"/>
              </a:endParaRPr>
            </a:p>
          </p:txBody>
        </p:sp>
      </p:grpSp>
      <p:grpSp>
        <p:nvGrpSpPr>
          <p:cNvPr id="94" name="组合 93">
            <a:extLst>
              <a:ext uri="{FF2B5EF4-FFF2-40B4-BE49-F238E27FC236}">
                <a16:creationId xmlns:a16="http://schemas.microsoft.com/office/drawing/2014/main" id="{F49AB0F0-D57C-0E4A-AD06-4815E9BB6951}"/>
              </a:ext>
            </a:extLst>
          </p:cNvPr>
          <p:cNvGrpSpPr/>
          <p:nvPr/>
        </p:nvGrpSpPr>
        <p:grpSpPr>
          <a:xfrm>
            <a:off x="9178031" y="3999363"/>
            <a:ext cx="2317172" cy="612035"/>
            <a:chOff x="8451752" y="3322262"/>
            <a:chExt cx="2317172" cy="612035"/>
          </a:xfrm>
        </p:grpSpPr>
        <p:sp>
          <p:nvSpPr>
            <p:cNvPr id="95" name="矩形: 圆角 94">
              <a:extLst>
                <a:ext uri="{FF2B5EF4-FFF2-40B4-BE49-F238E27FC236}">
                  <a16:creationId xmlns:a16="http://schemas.microsoft.com/office/drawing/2014/main" id="{373B6CE3-773B-12CA-6C0B-F481F14CC492}"/>
                </a:ext>
              </a:extLst>
            </p:cNvPr>
            <p:cNvSpPr/>
            <p:nvPr/>
          </p:nvSpPr>
          <p:spPr>
            <a:xfrm>
              <a:off x="8852971" y="3322262"/>
              <a:ext cx="1468766" cy="584775"/>
            </a:xfrm>
            <a:prstGeom prst="roundRect">
              <a:avLst/>
            </a:prstGeom>
            <a:solidFill>
              <a:schemeClr val="accent2">
                <a:lumMod val="75000"/>
                <a:alpha val="1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Verdana" panose="020B0604030504040204" pitchFamily="34" charset="0"/>
                <a:cs typeface="Verdana" panose="020B0604030504040204" pitchFamily="34" charset="0"/>
              </a:endParaRPr>
            </a:p>
          </p:txBody>
        </p:sp>
        <p:sp>
          <p:nvSpPr>
            <p:cNvPr id="96" name="文本框 95">
              <a:extLst>
                <a:ext uri="{FF2B5EF4-FFF2-40B4-BE49-F238E27FC236}">
                  <a16:creationId xmlns:a16="http://schemas.microsoft.com/office/drawing/2014/main" id="{7826D968-3BDE-66A0-8E05-5D23DF8EEE8B}"/>
                </a:ext>
              </a:extLst>
            </p:cNvPr>
            <p:cNvSpPr txBox="1"/>
            <p:nvPr/>
          </p:nvSpPr>
          <p:spPr>
            <a:xfrm>
              <a:off x="8451752" y="3349522"/>
              <a:ext cx="2317172" cy="584775"/>
            </a:xfrm>
            <a:prstGeom prst="rect">
              <a:avLst/>
            </a:prstGeom>
            <a:noFill/>
          </p:spPr>
          <p:txBody>
            <a:bodyPr wrap="square" rtlCol="0">
              <a:spAutoFit/>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Management </a:t>
              </a:r>
            </a:p>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Phase</a:t>
              </a:r>
              <a:endParaRPr lang="zh-CN" altLang="en-US" sz="1600" dirty="0">
                <a:latin typeface="Verdana" panose="020B0604030504040204" pitchFamily="34" charset="0"/>
                <a:cs typeface="Verdana" panose="020B0604030504040204" pitchFamily="34" charset="0"/>
              </a:endParaRPr>
            </a:p>
          </p:txBody>
        </p:sp>
      </p:grpSp>
      <p:grpSp>
        <p:nvGrpSpPr>
          <p:cNvPr id="97" name="组合 96">
            <a:extLst>
              <a:ext uri="{FF2B5EF4-FFF2-40B4-BE49-F238E27FC236}">
                <a16:creationId xmlns:a16="http://schemas.microsoft.com/office/drawing/2014/main" id="{2B33D399-F838-57B0-090C-5F9D4DC9DF5C}"/>
              </a:ext>
            </a:extLst>
          </p:cNvPr>
          <p:cNvGrpSpPr/>
          <p:nvPr/>
        </p:nvGrpSpPr>
        <p:grpSpPr>
          <a:xfrm>
            <a:off x="9602234" y="4728271"/>
            <a:ext cx="1468767" cy="603219"/>
            <a:chOff x="8852970" y="3322262"/>
            <a:chExt cx="1468767" cy="603219"/>
          </a:xfrm>
        </p:grpSpPr>
        <p:sp>
          <p:nvSpPr>
            <p:cNvPr id="98" name="矩形: 圆角 97">
              <a:extLst>
                <a:ext uri="{FF2B5EF4-FFF2-40B4-BE49-F238E27FC236}">
                  <a16:creationId xmlns:a16="http://schemas.microsoft.com/office/drawing/2014/main" id="{4D3CD417-A882-696D-6781-B5E71265DF1F}"/>
                </a:ext>
              </a:extLst>
            </p:cNvPr>
            <p:cNvSpPr/>
            <p:nvPr/>
          </p:nvSpPr>
          <p:spPr>
            <a:xfrm>
              <a:off x="8852970" y="3322262"/>
              <a:ext cx="1468767" cy="584775"/>
            </a:xfrm>
            <a:prstGeom prst="roundRect">
              <a:avLst/>
            </a:prstGeom>
            <a:solidFill>
              <a:schemeClr val="accent2">
                <a:lumMod val="75000"/>
                <a:alpha val="1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Verdana" panose="020B0604030504040204" pitchFamily="34" charset="0"/>
                <a:cs typeface="Verdana" panose="020B0604030504040204" pitchFamily="34" charset="0"/>
              </a:endParaRPr>
            </a:p>
          </p:txBody>
        </p:sp>
        <p:sp>
          <p:nvSpPr>
            <p:cNvPr id="99" name="文本框 98">
              <a:extLst>
                <a:ext uri="{FF2B5EF4-FFF2-40B4-BE49-F238E27FC236}">
                  <a16:creationId xmlns:a16="http://schemas.microsoft.com/office/drawing/2014/main" id="{2C01F908-C8E0-4D66-3026-010B9EDCC26A}"/>
                </a:ext>
              </a:extLst>
            </p:cNvPr>
            <p:cNvSpPr txBox="1"/>
            <p:nvPr/>
          </p:nvSpPr>
          <p:spPr>
            <a:xfrm>
              <a:off x="8875958" y="3340706"/>
              <a:ext cx="1425000" cy="584775"/>
            </a:xfrm>
            <a:prstGeom prst="rect">
              <a:avLst/>
            </a:prstGeom>
            <a:noFill/>
          </p:spPr>
          <p:txBody>
            <a:bodyPr wrap="square" rtlCol="0">
              <a:spAutoFit/>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Deletion Phase</a:t>
              </a:r>
              <a:endParaRPr lang="zh-CN" altLang="en-US" sz="1600" dirty="0">
                <a:latin typeface="Verdana" panose="020B0604030504040204" pitchFamily="34" charset="0"/>
                <a:cs typeface="Verdana" panose="020B0604030504040204" pitchFamily="34" charset="0"/>
              </a:endParaRPr>
            </a:p>
          </p:txBody>
        </p:sp>
      </p:grpSp>
      <p:pic>
        <p:nvPicPr>
          <p:cNvPr id="100" name="图片 99">
            <a:extLst>
              <a:ext uri="{FF2B5EF4-FFF2-40B4-BE49-F238E27FC236}">
                <a16:creationId xmlns:a16="http://schemas.microsoft.com/office/drawing/2014/main" id="{6C9A8440-D9E6-09D7-7F96-7BCF15ECE7C9}"/>
              </a:ext>
            </a:extLst>
          </p:cNvPr>
          <p:cNvPicPr>
            <a:picLocks noChangeAspect="1"/>
          </p:cNvPicPr>
          <p:nvPr/>
        </p:nvPicPr>
        <p:blipFill>
          <a:blip r:embed="rId7"/>
          <a:stretch>
            <a:fillRect/>
          </a:stretch>
        </p:blipFill>
        <p:spPr>
          <a:xfrm>
            <a:off x="9140557" y="3397409"/>
            <a:ext cx="360000" cy="360000"/>
          </a:xfrm>
          <a:prstGeom prst="rect">
            <a:avLst/>
          </a:prstGeom>
        </p:spPr>
      </p:pic>
      <p:pic>
        <p:nvPicPr>
          <p:cNvPr id="101" name="图片 100">
            <a:extLst>
              <a:ext uri="{FF2B5EF4-FFF2-40B4-BE49-F238E27FC236}">
                <a16:creationId xmlns:a16="http://schemas.microsoft.com/office/drawing/2014/main" id="{64835096-2129-DBA2-5032-DD00D0ADE131}"/>
              </a:ext>
            </a:extLst>
          </p:cNvPr>
          <p:cNvPicPr>
            <a:picLocks noChangeAspect="1"/>
          </p:cNvPicPr>
          <p:nvPr/>
        </p:nvPicPr>
        <p:blipFill>
          <a:blip r:embed="rId8"/>
          <a:stretch>
            <a:fillRect/>
          </a:stretch>
        </p:blipFill>
        <p:spPr>
          <a:xfrm>
            <a:off x="9084082" y="4106261"/>
            <a:ext cx="396000" cy="396000"/>
          </a:xfrm>
          <a:prstGeom prst="rect">
            <a:avLst/>
          </a:prstGeom>
        </p:spPr>
      </p:pic>
      <p:pic>
        <p:nvPicPr>
          <p:cNvPr id="102" name="图片 101">
            <a:extLst>
              <a:ext uri="{FF2B5EF4-FFF2-40B4-BE49-F238E27FC236}">
                <a16:creationId xmlns:a16="http://schemas.microsoft.com/office/drawing/2014/main" id="{DAADDDE1-41D6-9F2C-7CC1-08DDC8133D5D}"/>
              </a:ext>
            </a:extLst>
          </p:cNvPr>
          <p:cNvPicPr>
            <a:picLocks noChangeAspect="1"/>
          </p:cNvPicPr>
          <p:nvPr/>
        </p:nvPicPr>
        <p:blipFill>
          <a:blip r:embed="rId9"/>
          <a:stretch>
            <a:fillRect/>
          </a:stretch>
        </p:blipFill>
        <p:spPr>
          <a:xfrm>
            <a:off x="9169633" y="4877102"/>
            <a:ext cx="324000" cy="324000"/>
          </a:xfrm>
          <a:prstGeom prst="rect">
            <a:avLst/>
          </a:prstGeom>
        </p:spPr>
      </p:pic>
      <p:sp>
        <p:nvSpPr>
          <p:cNvPr id="103" name="文本框 102">
            <a:extLst>
              <a:ext uri="{FF2B5EF4-FFF2-40B4-BE49-F238E27FC236}">
                <a16:creationId xmlns:a16="http://schemas.microsoft.com/office/drawing/2014/main" id="{9BA0D6B9-5483-AEF7-AC73-2255ED8C08E7}"/>
              </a:ext>
            </a:extLst>
          </p:cNvPr>
          <p:cNvSpPr txBox="1"/>
          <p:nvPr/>
        </p:nvSpPr>
        <p:spPr>
          <a:xfrm>
            <a:off x="3287473" y="3399621"/>
            <a:ext cx="1248426" cy="369332"/>
          </a:xfrm>
          <a:prstGeom prst="rect">
            <a:avLst/>
          </a:prstGeom>
          <a:noFill/>
        </p:spPr>
        <p:txBody>
          <a:bodyPr wrap="square" rtlCol="0">
            <a:spAutoFit/>
          </a:bodyPr>
          <a:lstStyle/>
          <a:p>
            <a:r>
              <a:rPr lang="en-US" altLang="zh-CN" b="1" dirty="0">
                <a:latin typeface="Verdana" panose="020B0604030504040204" pitchFamily="34" charset="0"/>
                <a:ea typeface="Verdana" panose="020B0604030504040204" pitchFamily="34" charset="0"/>
                <a:cs typeface="Verdana" panose="020B0604030504040204" pitchFamily="34" charset="0"/>
              </a:rPr>
              <a:t>extract</a:t>
            </a:r>
            <a:endParaRPr lang="zh-CN" altLang="en-US" b="1" dirty="0">
              <a:latin typeface="Verdana" panose="020B0604030504040204" pitchFamily="34" charset="0"/>
              <a:cs typeface="Verdana" panose="020B0604030504040204" pitchFamily="34" charset="0"/>
            </a:endParaRPr>
          </a:p>
        </p:txBody>
      </p:sp>
      <p:sp>
        <p:nvSpPr>
          <p:cNvPr id="104" name="文本框 103">
            <a:extLst>
              <a:ext uri="{FF2B5EF4-FFF2-40B4-BE49-F238E27FC236}">
                <a16:creationId xmlns:a16="http://schemas.microsoft.com/office/drawing/2014/main" id="{9F32988D-500B-ADE2-058A-6484D1BD9820}"/>
              </a:ext>
            </a:extLst>
          </p:cNvPr>
          <p:cNvSpPr txBox="1"/>
          <p:nvPr/>
        </p:nvSpPr>
        <p:spPr>
          <a:xfrm>
            <a:off x="7863857" y="3338469"/>
            <a:ext cx="1303046" cy="369332"/>
          </a:xfrm>
          <a:prstGeom prst="rect">
            <a:avLst/>
          </a:prstGeom>
          <a:noFill/>
        </p:spPr>
        <p:txBody>
          <a:bodyPr wrap="square" rtlCol="0">
            <a:spAutoFit/>
          </a:bodyPr>
          <a:lstStyle/>
          <a:p>
            <a:r>
              <a:rPr lang="en-US" altLang="zh-CN" b="1" dirty="0">
                <a:latin typeface="Verdana" panose="020B0604030504040204" pitchFamily="34" charset="0"/>
                <a:ea typeface="Verdana" panose="020B0604030504040204" pitchFamily="34" charset="0"/>
                <a:cs typeface="Verdana" panose="020B0604030504040204" pitchFamily="34" charset="0"/>
              </a:rPr>
              <a:t>analyze</a:t>
            </a:r>
            <a:endParaRPr lang="zh-CN" altLang="en-US" b="1" dirty="0">
              <a:latin typeface="Verdana" panose="020B0604030504040204" pitchFamily="34" charset="0"/>
              <a:cs typeface="Verdana" panose="020B0604030504040204" pitchFamily="34" charset="0"/>
            </a:endParaRPr>
          </a:p>
        </p:txBody>
      </p:sp>
      <p:cxnSp>
        <p:nvCxnSpPr>
          <p:cNvPr id="114" name="直接连接符 113">
            <a:extLst>
              <a:ext uri="{FF2B5EF4-FFF2-40B4-BE49-F238E27FC236}">
                <a16:creationId xmlns:a16="http://schemas.microsoft.com/office/drawing/2014/main" id="{8D190F1E-1BFE-3535-0FB0-70F9F7877362}"/>
              </a:ext>
            </a:extLst>
          </p:cNvPr>
          <p:cNvCxnSpPr>
            <a:cxnSpLocks/>
            <a:stCxn id="96" idx="2"/>
            <a:endCxn id="99" idx="0"/>
          </p:cNvCxnSpPr>
          <p:nvPr/>
        </p:nvCxnSpPr>
        <p:spPr>
          <a:xfrm>
            <a:off x="10336617" y="4611398"/>
            <a:ext cx="1105" cy="13531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1394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391BD0D-60FE-2E89-EC45-E739E8CF7DCB}"/>
              </a:ext>
            </a:extLst>
          </p:cNvPr>
          <p:cNvPicPr>
            <a:picLocks noChangeAspect="1"/>
          </p:cNvPicPr>
          <p:nvPr/>
        </p:nvPicPr>
        <p:blipFill>
          <a:blip r:embed="rId3"/>
          <a:stretch>
            <a:fillRect/>
          </a:stretch>
        </p:blipFill>
        <p:spPr>
          <a:xfrm>
            <a:off x="1028700" y="1362163"/>
            <a:ext cx="10419653" cy="3931277"/>
          </a:xfrm>
          <a:prstGeom prst="rect">
            <a:avLst/>
          </a:prstGeom>
        </p:spPr>
      </p:pic>
      <p:sp>
        <p:nvSpPr>
          <p:cNvPr id="2" name="日期占位符 1">
            <a:extLst>
              <a:ext uri="{FF2B5EF4-FFF2-40B4-BE49-F238E27FC236}">
                <a16:creationId xmlns:a16="http://schemas.microsoft.com/office/drawing/2014/main" id="{D57BEC80-8E04-999E-F535-39C17F9A21DA}"/>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F9831BC8-0B98-D21E-04F8-386F33DA26A4}"/>
              </a:ext>
            </a:extLst>
          </p:cNvPr>
          <p:cNvSpPr>
            <a:spLocks noGrp="1"/>
          </p:cNvSpPr>
          <p:nvPr>
            <p:ph type="sldNum" sz="quarter" idx="12"/>
          </p:nvPr>
        </p:nvSpPr>
        <p:spPr/>
        <p:txBody>
          <a:bodyPr/>
          <a:lstStyle/>
          <a:p>
            <a:fld id="{ECB2A585-D384-3C44-A3CD-1FCB5462ACD9}" type="slidenum">
              <a:rPr kumimoji="1" lang="zh-CN" altLang="en-US" smtClean="0"/>
              <a:t>16</a:t>
            </a:fld>
            <a:endParaRPr kumimoji="1" lang="zh-CN" altLang="en-US"/>
          </a:p>
        </p:txBody>
      </p:sp>
      <p:sp>
        <p:nvSpPr>
          <p:cNvPr id="4" name="标题 3">
            <a:extLst>
              <a:ext uri="{FF2B5EF4-FFF2-40B4-BE49-F238E27FC236}">
                <a16:creationId xmlns:a16="http://schemas.microsoft.com/office/drawing/2014/main" id="{1A3F4DCD-32BF-6143-78DE-F73343E2E5E7}"/>
              </a:ext>
            </a:extLst>
          </p:cNvPr>
          <p:cNvSpPr>
            <a:spLocks noGrp="1"/>
          </p:cNvSpPr>
          <p:nvPr>
            <p:ph type="title"/>
          </p:nvPr>
        </p:nvSpPr>
        <p:spPr/>
        <p:txBody>
          <a:bodyPr/>
          <a:lstStyle/>
          <a:p>
            <a:r>
              <a:rPr kumimoji="1" lang="en-US" altLang="zh-CN" dirty="0">
                <a:latin typeface="Verdana" panose="020B0604030504040204" pitchFamily="34" charset="0"/>
                <a:ea typeface="Verdana" panose="020B0604030504040204" pitchFamily="34" charset="0"/>
                <a:cs typeface="Verdana" panose="020B0604030504040204" pitchFamily="34" charset="0"/>
              </a:rPr>
              <a:t>Uncover three registry operation flaws</a:t>
            </a:r>
            <a:endParaRPr kumimoji="1" lang="zh-CN" altLang="en-US" dirty="0">
              <a:latin typeface="Verdana" panose="020B0604030504040204" pitchFamily="34" charset="0"/>
              <a:cs typeface="Verdana" panose="020B0604030504040204" pitchFamily="34" charset="0"/>
            </a:endParaRPr>
          </a:p>
        </p:txBody>
      </p:sp>
      <p:sp>
        <p:nvSpPr>
          <p:cNvPr id="5" name="爆炸形: 14 pt  4">
            <a:extLst>
              <a:ext uri="{FF2B5EF4-FFF2-40B4-BE49-F238E27FC236}">
                <a16:creationId xmlns:a16="http://schemas.microsoft.com/office/drawing/2014/main" id="{E198096B-51DA-38C9-18C5-CBC64AED85BA}"/>
              </a:ext>
            </a:extLst>
          </p:cNvPr>
          <p:cNvSpPr/>
          <p:nvPr/>
        </p:nvSpPr>
        <p:spPr>
          <a:xfrm>
            <a:off x="2676809" y="2537553"/>
            <a:ext cx="815691" cy="707161"/>
          </a:xfrm>
          <a:prstGeom prst="irregularSeal2">
            <a:avLst/>
          </a:prstGeom>
          <a:solidFill>
            <a:srgbClr val="C1182E">
              <a:alpha val="7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爆炸形: 14 pt  5">
            <a:extLst>
              <a:ext uri="{FF2B5EF4-FFF2-40B4-BE49-F238E27FC236}">
                <a16:creationId xmlns:a16="http://schemas.microsoft.com/office/drawing/2014/main" id="{87425044-4FC6-36BF-04EF-461001C8F6CB}"/>
              </a:ext>
            </a:extLst>
          </p:cNvPr>
          <p:cNvSpPr/>
          <p:nvPr/>
        </p:nvSpPr>
        <p:spPr>
          <a:xfrm>
            <a:off x="1524537" y="4411937"/>
            <a:ext cx="815691" cy="707161"/>
          </a:xfrm>
          <a:prstGeom prst="irregularSeal2">
            <a:avLst/>
          </a:prstGeom>
          <a:solidFill>
            <a:srgbClr val="C1182E">
              <a:alpha val="8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对话气泡: 圆角矩形 7">
            <a:extLst>
              <a:ext uri="{FF2B5EF4-FFF2-40B4-BE49-F238E27FC236}">
                <a16:creationId xmlns:a16="http://schemas.microsoft.com/office/drawing/2014/main" id="{DBF43BD2-0FA7-F6FA-F6E9-E2ECD6990A1C}"/>
              </a:ext>
            </a:extLst>
          </p:cNvPr>
          <p:cNvSpPr/>
          <p:nvPr/>
        </p:nvSpPr>
        <p:spPr>
          <a:xfrm>
            <a:off x="743647" y="1524202"/>
            <a:ext cx="2121352" cy="955626"/>
          </a:xfrm>
          <a:prstGeom prst="wedgeRoundRectCallout">
            <a:avLst>
              <a:gd name="adj1" fmla="val 44734"/>
              <a:gd name="adj2" fmla="val 83697"/>
              <a:gd name="adj3" fmla="val 16667"/>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rPr>
              <a:t>Redundant domain creation</a:t>
            </a:r>
          </a:p>
        </p:txBody>
      </p:sp>
      <p:sp>
        <p:nvSpPr>
          <p:cNvPr id="9" name="对话气泡: 圆角矩形 8">
            <a:extLst>
              <a:ext uri="{FF2B5EF4-FFF2-40B4-BE49-F238E27FC236}">
                <a16:creationId xmlns:a16="http://schemas.microsoft.com/office/drawing/2014/main" id="{47490FFA-30A3-FC73-2F33-083EB65F5213}"/>
              </a:ext>
            </a:extLst>
          </p:cNvPr>
          <p:cNvSpPr/>
          <p:nvPr/>
        </p:nvSpPr>
        <p:spPr>
          <a:xfrm>
            <a:off x="3556000" y="1581927"/>
            <a:ext cx="2121352" cy="955626"/>
          </a:xfrm>
          <a:prstGeom prst="wedgeRoundRectCallout">
            <a:avLst>
              <a:gd name="adj1" fmla="val -62413"/>
              <a:gd name="adj2" fmla="val 76632"/>
              <a:gd name="adj3" fmla="val 16667"/>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rPr>
              <a:t>Siloed DNS host management</a:t>
            </a:r>
          </a:p>
        </p:txBody>
      </p:sp>
      <p:sp>
        <p:nvSpPr>
          <p:cNvPr id="10" name="对话气泡: 圆角矩形 9">
            <a:extLst>
              <a:ext uri="{FF2B5EF4-FFF2-40B4-BE49-F238E27FC236}">
                <a16:creationId xmlns:a16="http://schemas.microsoft.com/office/drawing/2014/main" id="{D59CEF6C-4E2E-B55A-2B62-36941403857D}"/>
              </a:ext>
            </a:extLst>
          </p:cNvPr>
          <p:cNvSpPr/>
          <p:nvPr/>
        </p:nvSpPr>
        <p:spPr>
          <a:xfrm>
            <a:off x="1662833" y="5226382"/>
            <a:ext cx="2337378" cy="955626"/>
          </a:xfrm>
          <a:prstGeom prst="wedgeRoundRectCallout">
            <a:avLst>
              <a:gd name="adj1" fmla="val -43216"/>
              <a:gd name="adj2" fmla="val -81162"/>
              <a:gd name="adj3" fmla="val 16667"/>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rPr>
              <a:t>Insufficient domain deletion</a:t>
            </a:r>
          </a:p>
        </p:txBody>
      </p:sp>
    </p:spTree>
    <p:extLst>
      <p:ext uri="{BB962C8B-B14F-4D97-AF65-F5344CB8AC3E}">
        <p14:creationId xmlns:p14="http://schemas.microsoft.com/office/powerpoint/2010/main" val="323180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F2B02-334C-CCEB-9D8A-51B7C9D39A73}"/>
            </a:ext>
          </a:extLst>
        </p:cNvPr>
        <p:cNvGrpSpPr/>
        <p:nvPr/>
      </p:nvGrpSpPr>
      <p:grpSpPr>
        <a:xfrm>
          <a:off x="0" y="0"/>
          <a:ext cx="0" cy="0"/>
          <a:chOff x="0" y="0"/>
          <a:chExt cx="0" cy="0"/>
        </a:xfrm>
      </p:grpSpPr>
      <p:sp>
        <p:nvSpPr>
          <p:cNvPr id="2" name="日期占位符 1">
            <a:extLst>
              <a:ext uri="{FF2B5EF4-FFF2-40B4-BE49-F238E27FC236}">
                <a16:creationId xmlns:a16="http://schemas.microsoft.com/office/drawing/2014/main" id="{08E2C6CF-6686-342B-93F7-390020475008}"/>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3E9B9316-977F-AB11-55F9-91281BD89C22}"/>
              </a:ext>
            </a:extLst>
          </p:cNvPr>
          <p:cNvSpPr>
            <a:spLocks noGrp="1"/>
          </p:cNvSpPr>
          <p:nvPr>
            <p:ph type="sldNum" sz="quarter" idx="12"/>
          </p:nvPr>
        </p:nvSpPr>
        <p:spPr/>
        <p:txBody>
          <a:bodyPr/>
          <a:lstStyle/>
          <a:p>
            <a:fld id="{ECB2A585-D384-3C44-A3CD-1FCB5462ACD9}" type="slidenum">
              <a:rPr kumimoji="1" lang="zh-CN" altLang="en-US" smtClean="0"/>
              <a:t>17</a:t>
            </a:fld>
            <a:endParaRPr kumimoji="1" lang="zh-CN" altLang="en-US"/>
          </a:p>
        </p:txBody>
      </p:sp>
      <p:sp>
        <p:nvSpPr>
          <p:cNvPr id="4" name="标题 3">
            <a:extLst>
              <a:ext uri="{FF2B5EF4-FFF2-40B4-BE49-F238E27FC236}">
                <a16:creationId xmlns:a16="http://schemas.microsoft.com/office/drawing/2014/main" id="{8D911B54-B7F2-B93A-A265-D5AB4E525657}"/>
              </a:ext>
            </a:extLst>
          </p:cNvPr>
          <p:cNvSpPr>
            <a:spLocks noGrp="1"/>
          </p:cNvSpPr>
          <p:nvPr>
            <p:ph type="title"/>
          </p:nvPr>
        </p:nvSpPr>
        <p:spPr>
          <a:xfrm>
            <a:off x="345281" y="75406"/>
            <a:ext cx="11846719"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Creation</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The "Twin Domain" Trap</a:t>
            </a:r>
            <a:endParaRPr kumimoji="1" lang="zh-CN" altLang="en-US" dirty="0">
              <a:latin typeface="Verdana" panose="020B0604030504040204" pitchFamily="34" charset="0"/>
              <a:cs typeface="Verdana" panose="020B0604030504040204" pitchFamily="34" charset="0"/>
            </a:endParaRPr>
          </a:p>
        </p:txBody>
      </p:sp>
      <p:sp>
        <p:nvSpPr>
          <p:cNvPr id="23" name="文本框 22">
            <a:extLst>
              <a:ext uri="{FF2B5EF4-FFF2-40B4-BE49-F238E27FC236}">
                <a16:creationId xmlns:a16="http://schemas.microsoft.com/office/drawing/2014/main" id="{602A9E14-D763-C739-5834-4B94FCF2F25A}"/>
              </a:ext>
            </a:extLst>
          </p:cNvPr>
          <p:cNvSpPr txBox="1"/>
          <p:nvPr/>
        </p:nvSpPr>
        <p:spPr>
          <a:xfrm>
            <a:off x="1462806" y="3192130"/>
            <a:ext cx="5189095" cy="523220"/>
          </a:xfrm>
          <a:prstGeom prst="rect">
            <a:avLst/>
          </a:prstGeom>
          <a:noFill/>
          <a:ln>
            <a:solidFill>
              <a:schemeClr val="dk1"/>
            </a:solidFill>
          </a:ln>
        </p:spPr>
        <p:txBody>
          <a:bodyPr wrap="square">
            <a:spAutoFit/>
          </a:bodyPr>
          <a:lstStyle/>
          <a:p>
            <a:r>
              <a:rPr lang="en-US" altLang="zh-CN" sz="1200" dirty="0" err="1">
                <a:latin typeface="Helvetica" pitchFamily="2" charset="0"/>
                <a:ea typeface="FangSong" panose="02010609060101010101" pitchFamily="49" charset="-122"/>
                <a:cs typeface="Arial" panose="020B0604020202020204" pitchFamily="34" charset="0"/>
              </a:rPr>
              <a:t>PrimaryDomain</a:t>
            </a:r>
            <a:r>
              <a:rPr lang="en-US" altLang="zh-CN" sz="1200" dirty="0">
                <a:latin typeface="Helvetica" pitchFamily="2" charset="0"/>
                <a:ea typeface="FangSong" panose="02010609060101010101" pitchFamily="49" charset="-122"/>
                <a:cs typeface="Arial" panose="020B0604020202020204" pitchFamily="34" charset="0"/>
              </a:rPr>
              <a:t>:</a:t>
            </a:r>
            <a:r>
              <a:rPr lang="zh-CN" altLang="en-US" sz="1200" dirty="0">
                <a:latin typeface="FangSong" panose="02010609060101010101" pitchFamily="49" charset="-122"/>
                <a:ea typeface="FangSong" panose="02010609060101010101" pitchFamily="49" charset="-122"/>
                <a:cs typeface="Arial" panose="020B0604020202020204" pitchFamily="34" charset="0"/>
              </a:rPr>
              <a:t>  </a:t>
            </a:r>
            <a:r>
              <a:rPr lang="zh-CN" altLang="en-US" sz="1400" dirty="0">
                <a:latin typeface="FangSong" panose="02010609060101010101" pitchFamily="49" charset="-122"/>
                <a:ea typeface="FangSong" panose="02010609060101010101" pitchFamily="49" charset="-122"/>
                <a:cs typeface="Arial" panose="020B0604020202020204" pitchFamily="34" charset="0"/>
              </a:rPr>
              <a:t>测试</a:t>
            </a:r>
            <a:r>
              <a:rPr lang="en-US" altLang="zh-CN" sz="1400" dirty="0">
                <a:latin typeface="Courier New" panose="02070309020205020404" pitchFamily="49" charset="0"/>
                <a:cs typeface="Courier New" panose="02070309020205020404" pitchFamily="49" charset="0"/>
              </a:rPr>
              <a:t>.example</a:t>
            </a:r>
            <a:r>
              <a:rPr lang="en-US" altLang="zh-CN" sz="1400" dirty="0">
                <a:latin typeface="Helvetica" pitchFamily="2" charset="0"/>
                <a:cs typeface="Courier New" panose="02070309020205020404" pitchFamily="49" charset="0"/>
              </a:rPr>
              <a:t>,</a:t>
            </a:r>
            <a:r>
              <a:rPr lang="zh-CN" altLang="en-US" sz="14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--0zwm56d.example</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(Punycode)</a:t>
            </a:r>
            <a:r>
              <a:rPr lang="zh-CN" altLang="en-US" sz="1400" dirty="0">
                <a:latin typeface="Helvetica" pitchFamily="2" charset="0"/>
                <a:cs typeface="Courier New" panose="02070309020205020404" pitchFamily="49" charset="0"/>
              </a:rPr>
              <a:t> </a:t>
            </a:r>
            <a:endParaRPr lang="en-US" altLang="zh-CN" sz="1400" dirty="0">
              <a:latin typeface="Helvetica" pitchFamily="2" charset="0"/>
              <a:cs typeface="Courier New" panose="02070309020205020404" pitchFamily="49" charset="0"/>
            </a:endParaRPr>
          </a:p>
          <a:p>
            <a:r>
              <a:rPr lang="en-US" altLang="zh-CN" sz="1200" dirty="0" err="1">
                <a:latin typeface="Helvetica" pitchFamily="2" charset="0"/>
                <a:ea typeface="FangSong" panose="02010609060101010101" pitchFamily="49" charset="-122"/>
                <a:cs typeface="Arial" panose="020B0604020202020204" pitchFamily="34" charset="0"/>
              </a:rPr>
              <a:t>TwinDomain</a:t>
            </a:r>
            <a:r>
              <a:rPr lang="en-US" altLang="zh-CN" sz="1200" dirty="0">
                <a:latin typeface="Helvetica" pitchFamily="2" charset="0"/>
                <a:ea typeface="FangSong" panose="02010609060101010101" pitchFamily="49" charset="-122"/>
                <a:cs typeface="Arial" panose="020B0604020202020204" pitchFamily="34" charset="0"/>
              </a:rPr>
              <a:t>:</a:t>
            </a:r>
            <a:r>
              <a:rPr lang="zh-CN" altLang="en-US" sz="1200" dirty="0">
                <a:latin typeface="FangSong" panose="02010609060101010101" pitchFamily="49" charset="-122"/>
                <a:ea typeface="FangSong" panose="02010609060101010101" pitchFamily="49" charset="-122"/>
                <a:cs typeface="Arial" panose="020B0604020202020204" pitchFamily="34" charset="0"/>
              </a:rPr>
              <a:t>    </a:t>
            </a:r>
            <a:r>
              <a:rPr lang="zh-CN" altLang="en-US" sz="1000" dirty="0">
                <a:latin typeface="FangSong" panose="02010609060101010101" pitchFamily="49" charset="-122"/>
                <a:ea typeface="FangSong" panose="02010609060101010101" pitchFamily="49" charset="-122"/>
                <a:cs typeface="Arial" panose="020B0604020202020204" pitchFamily="34" charset="0"/>
              </a:rPr>
              <a:t> </a:t>
            </a:r>
            <a:r>
              <a:rPr lang="zh-CN" altLang="en-US" sz="1400" dirty="0">
                <a:latin typeface="FangSong" panose="02010609060101010101" pitchFamily="49" charset="-122"/>
                <a:ea typeface="FangSong" panose="02010609060101010101" pitchFamily="49" charset="-122"/>
                <a:cs typeface="Courier New" panose="02070309020205020404" pitchFamily="49" charset="0"/>
              </a:rPr>
              <a:t>測試</a:t>
            </a:r>
            <a:r>
              <a:rPr lang="en-US" altLang="zh-CN" sz="1400" dirty="0">
                <a:latin typeface="Courier New" panose="02070309020205020404" pitchFamily="49" charset="0"/>
                <a:cs typeface="Courier New" panose="02070309020205020404" pitchFamily="49" charset="0"/>
              </a:rPr>
              <a:t>.example</a:t>
            </a:r>
            <a:r>
              <a:rPr lang="en-US" altLang="zh-CN" sz="1400" dirty="0">
                <a:latin typeface="Helvetica" pitchFamily="2" charset="0"/>
                <a:cs typeface="Courier New" panose="02070309020205020404" pitchFamily="49" charset="0"/>
              </a:rPr>
              <a:t>,</a:t>
            </a:r>
            <a:r>
              <a:rPr lang="zh-CN" altLang="en-US" sz="14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--g6w251d.example</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(Punycode)</a:t>
            </a:r>
            <a:endParaRPr lang="zh-CN" altLang="en-US" sz="1400" dirty="0"/>
          </a:p>
        </p:txBody>
      </p:sp>
      <p:sp>
        <p:nvSpPr>
          <p:cNvPr id="34" name="文本框 33">
            <a:extLst>
              <a:ext uri="{FF2B5EF4-FFF2-40B4-BE49-F238E27FC236}">
                <a16:creationId xmlns:a16="http://schemas.microsoft.com/office/drawing/2014/main" id="{07DB9E3C-0379-8AD1-26C4-C4486CF28765}"/>
              </a:ext>
            </a:extLst>
          </p:cNvPr>
          <p:cNvSpPr txBox="1"/>
          <p:nvPr/>
        </p:nvSpPr>
        <p:spPr>
          <a:xfrm>
            <a:off x="8685809" y="3108221"/>
            <a:ext cx="1856799" cy="275590"/>
          </a:xfrm>
          <a:prstGeom prst="rect">
            <a:avLst/>
          </a:prstGeom>
          <a:noFill/>
        </p:spPr>
        <p:txBody>
          <a:bodyPr wrap="square">
            <a:spAutoFit/>
          </a:bodyPr>
          <a:lstStyle/>
          <a:p>
            <a:r>
              <a:rPr lang="x-none" altLang="en-US" sz="1200" dirty="0">
                <a:latin typeface="Helvetica" pitchFamily="2" charset="0"/>
                <a:ea typeface="FangSong" panose="02010609060101010101" pitchFamily="49" charset="-122"/>
                <a:cs typeface="Arial" panose="020B0604020202020204" pitchFamily="34" charset="0"/>
              </a:rPr>
              <a:t>Primary</a:t>
            </a:r>
            <a:r>
              <a:rPr lang="en-US" altLang="zh-CN" sz="1200" dirty="0">
                <a:latin typeface="Helvetica" pitchFamily="2" charset="0"/>
                <a:ea typeface="FangSong" panose="02010609060101010101" pitchFamily="49" charset="-122"/>
                <a:cs typeface="Arial" panose="020B0604020202020204" pitchFamily="34" charset="0"/>
              </a:rPr>
              <a:t>Domain</a:t>
            </a:r>
            <a:r>
              <a:rPr lang="zh-CN" altLang="en-US" sz="1200" dirty="0">
                <a:latin typeface="Helvetica" pitchFamily="2" charset="0"/>
                <a:ea typeface="FangSong" panose="02010609060101010101" pitchFamily="49" charset="-122"/>
                <a:cs typeface="Arial" panose="020B0604020202020204" pitchFamily="34" charset="0"/>
              </a:rPr>
              <a:t> </a:t>
            </a:r>
            <a:r>
              <a:rPr lang="en-US" altLang="zh-CN" sz="1200" dirty="0">
                <a:latin typeface="Helvetica" pitchFamily="2" charset="0"/>
                <a:ea typeface="FangSong" panose="02010609060101010101" pitchFamily="49" charset="-122"/>
                <a:cs typeface="Arial" panose="020B0604020202020204" pitchFamily="34" charset="0"/>
              </a:rPr>
              <a:t>creation</a:t>
            </a:r>
            <a:endParaRPr lang="zh-CN" altLang="en-US" sz="1200" dirty="0">
              <a:latin typeface="Helvetica" pitchFamily="2" charset="0"/>
            </a:endParaRPr>
          </a:p>
        </p:txBody>
      </p:sp>
      <p:cxnSp>
        <p:nvCxnSpPr>
          <p:cNvPr id="41" name="直接箭头连接符 9">
            <a:extLst>
              <a:ext uri="{FF2B5EF4-FFF2-40B4-BE49-F238E27FC236}">
                <a16:creationId xmlns:a16="http://schemas.microsoft.com/office/drawing/2014/main" id="{DFEB212D-804F-634B-B339-FF8D6EF2E979}"/>
              </a:ext>
            </a:extLst>
          </p:cNvPr>
          <p:cNvCxnSpPr>
            <a:cxnSpLocks/>
          </p:cNvCxnSpPr>
          <p:nvPr/>
        </p:nvCxnSpPr>
        <p:spPr>
          <a:xfrm flipH="1">
            <a:off x="8209172" y="3452433"/>
            <a:ext cx="460800" cy="0"/>
          </a:xfrm>
          <a:prstGeom prst="straightConnector1">
            <a:avLst/>
          </a:prstGeom>
          <a:ln w="15875">
            <a:solidFill>
              <a:schemeClr val="accent2"/>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A77CA31D-1183-41EB-FAF9-CF913B89182C}"/>
              </a:ext>
            </a:extLst>
          </p:cNvPr>
          <p:cNvSpPr txBox="1"/>
          <p:nvPr/>
        </p:nvSpPr>
        <p:spPr>
          <a:xfrm>
            <a:off x="8672259" y="3306383"/>
            <a:ext cx="1788186" cy="275590"/>
          </a:xfrm>
          <a:prstGeom prst="rect">
            <a:avLst/>
          </a:prstGeom>
          <a:noFill/>
        </p:spPr>
        <p:txBody>
          <a:bodyPr wrap="square">
            <a:spAutoFit/>
          </a:bodyPr>
          <a:lstStyle/>
          <a:p>
            <a:r>
              <a:rPr lang="x-none" altLang="en-US" sz="1200" dirty="0">
                <a:solidFill>
                  <a:schemeClr val="accent2"/>
                </a:solidFill>
                <a:latin typeface="Helvetica" pitchFamily="2" charset="0"/>
                <a:ea typeface="FangSong" panose="02010609060101010101" pitchFamily="49" charset="-122"/>
                <a:cs typeface="Arial" panose="020B0604020202020204" pitchFamily="34" charset="0"/>
              </a:rPr>
              <a:t>Twin</a:t>
            </a:r>
            <a:r>
              <a:rPr lang="en-US" altLang="zh-CN" sz="1200" dirty="0">
                <a:solidFill>
                  <a:schemeClr val="accent2"/>
                </a:solidFill>
                <a:latin typeface="Helvetica" pitchFamily="2" charset="0"/>
                <a:ea typeface="FangSong" panose="02010609060101010101" pitchFamily="49" charset="-122"/>
                <a:cs typeface="Arial" panose="020B0604020202020204" pitchFamily="34" charset="0"/>
              </a:rPr>
              <a:t>Domain</a:t>
            </a:r>
            <a:r>
              <a:rPr lang="zh-CN" altLang="en-US" sz="1200" dirty="0">
                <a:solidFill>
                  <a:schemeClr val="accent2"/>
                </a:solidFill>
                <a:latin typeface="Helvetica" pitchFamily="2" charset="0"/>
                <a:ea typeface="FangSong" panose="02010609060101010101" pitchFamily="49" charset="-122"/>
                <a:cs typeface="Arial" panose="020B0604020202020204" pitchFamily="34" charset="0"/>
              </a:rPr>
              <a:t> </a:t>
            </a:r>
            <a:r>
              <a:rPr lang="en-US" altLang="zh-CN" sz="1200" dirty="0">
                <a:solidFill>
                  <a:schemeClr val="accent2"/>
                </a:solidFill>
                <a:latin typeface="Helvetica" pitchFamily="2" charset="0"/>
                <a:ea typeface="FangSong" panose="02010609060101010101" pitchFamily="49" charset="-122"/>
                <a:cs typeface="Arial" panose="020B0604020202020204" pitchFamily="34" charset="0"/>
              </a:rPr>
              <a:t>creation</a:t>
            </a:r>
          </a:p>
        </p:txBody>
      </p:sp>
      <p:cxnSp>
        <p:nvCxnSpPr>
          <p:cNvPr id="43" name="直接箭头连接符 9">
            <a:extLst>
              <a:ext uri="{FF2B5EF4-FFF2-40B4-BE49-F238E27FC236}">
                <a16:creationId xmlns:a16="http://schemas.microsoft.com/office/drawing/2014/main" id="{DC9E8A44-AD2D-AB45-7846-7E7C090361A0}"/>
              </a:ext>
            </a:extLst>
          </p:cNvPr>
          <p:cNvCxnSpPr>
            <a:cxnSpLocks/>
          </p:cNvCxnSpPr>
          <p:nvPr/>
        </p:nvCxnSpPr>
        <p:spPr>
          <a:xfrm flipH="1">
            <a:off x="8209807" y="3251272"/>
            <a:ext cx="46080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54" name="文本框 53">
            <a:extLst>
              <a:ext uri="{FF2B5EF4-FFF2-40B4-BE49-F238E27FC236}">
                <a16:creationId xmlns:a16="http://schemas.microsoft.com/office/drawing/2014/main" id="{922676AE-B650-9C01-8025-FD413BB13C49}"/>
              </a:ext>
            </a:extLst>
          </p:cNvPr>
          <p:cNvSpPr txBox="1"/>
          <p:nvPr/>
        </p:nvSpPr>
        <p:spPr>
          <a:xfrm>
            <a:off x="754078" y="1059192"/>
            <a:ext cx="10500089" cy="1200329"/>
          </a:xfrm>
          <a:prstGeom prst="rect">
            <a:avLst/>
          </a:prstGeom>
          <a:noFill/>
        </p:spPr>
        <p:txBody>
          <a:bodyPr wrap="square" rtlCol="0">
            <a:spAutoFit/>
          </a:bodyPr>
          <a:lstStyle>
            <a:defPPr>
              <a:defRPr lang="zh-CN"/>
            </a:defPPr>
            <a:lvl1pPr>
              <a:defRPr kumimoji="1" sz="2000" b="1">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400" dirty="0">
                <a:latin typeface="Verdana" panose="020B0604030504040204" pitchFamily="34" charset="0"/>
                <a:ea typeface="Verdana" panose="020B0604030504040204" pitchFamily="34" charset="0"/>
                <a:cs typeface="Verdana" panose="020B0604030504040204" pitchFamily="34" charset="0"/>
              </a:rPr>
              <a:t>When a registrant registers an internationalized domain name, the registry </a:t>
            </a:r>
            <a:r>
              <a:rPr lang="en-US" altLang="zh-CN" sz="2400" dirty="0">
                <a:solidFill>
                  <a:srgbClr val="C00000"/>
                </a:solidFill>
                <a:latin typeface="Verdana" panose="020B0604030504040204" pitchFamily="34" charset="0"/>
                <a:ea typeface="Verdana" panose="020B0604030504040204" pitchFamily="34" charset="0"/>
                <a:cs typeface="Verdana" panose="020B0604030504040204" pitchFamily="34" charset="0"/>
              </a:rPr>
              <a:t>automatically</a:t>
            </a:r>
            <a:r>
              <a:rPr lang="en-US" altLang="zh-CN" sz="2400" dirty="0">
                <a:latin typeface="Verdana" panose="020B0604030504040204" pitchFamily="34" charset="0"/>
                <a:ea typeface="Verdana" panose="020B0604030504040204" pitchFamily="34" charset="0"/>
                <a:cs typeface="Verdana" panose="020B0604030504040204" pitchFamily="34" charset="0"/>
              </a:rPr>
              <a:t> adds the corresponding twin domain </a:t>
            </a:r>
            <a:r>
              <a:rPr lang="en-US" altLang="zh-CN" sz="2400" dirty="0">
                <a:solidFill>
                  <a:srgbClr val="C00000"/>
                </a:solidFill>
                <a:latin typeface="Verdana" panose="020B0604030504040204" pitchFamily="34" charset="0"/>
                <a:ea typeface="Verdana" panose="020B0604030504040204" pitchFamily="34" charset="0"/>
                <a:cs typeface="Verdana" panose="020B0604030504040204" pitchFamily="34" charset="0"/>
              </a:rPr>
              <a:t>without notifying the registrant.</a:t>
            </a:r>
            <a:endParaRPr lang="zh-CN" altLang="en-US" sz="2400" dirty="0">
              <a:solidFill>
                <a:srgbClr val="C00000"/>
              </a:solidFill>
              <a:latin typeface="Verdana" panose="020B0604030504040204" pitchFamily="34" charset="0"/>
              <a:cs typeface="Verdana" panose="020B0604030504040204" pitchFamily="34" charset="0"/>
            </a:endParaRPr>
          </a:p>
        </p:txBody>
      </p:sp>
      <p:sp>
        <p:nvSpPr>
          <p:cNvPr id="5" name="Oval 5">
            <a:extLst>
              <a:ext uri="{FF2B5EF4-FFF2-40B4-BE49-F238E27FC236}">
                <a16:creationId xmlns:a16="http://schemas.microsoft.com/office/drawing/2014/main" id="{CF34F929-4A00-06C6-33F7-1F8205B3BE73}"/>
              </a:ext>
            </a:extLst>
          </p:cNvPr>
          <p:cNvSpPr/>
          <p:nvPr/>
        </p:nvSpPr>
        <p:spPr>
          <a:xfrm>
            <a:off x="2639093" y="3154474"/>
            <a:ext cx="1501379" cy="5232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 name="文本框 7">
            <a:extLst>
              <a:ext uri="{FF2B5EF4-FFF2-40B4-BE49-F238E27FC236}">
                <a16:creationId xmlns:a16="http://schemas.microsoft.com/office/drawing/2014/main" id="{FDBC1E4F-A358-F9D9-80A4-353087EE91DE}"/>
              </a:ext>
            </a:extLst>
          </p:cNvPr>
          <p:cNvSpPr txBox="1"/>
          <p:nvPr/>
        </p:nvSpPr>
        <p:spPr>
          <a:xfrm>
            <a:off x="2731438" y="2844421"/>
            <a:ext cx="1856799" cy="307777"/>
          </a:xfrm>
          <a:prstGeom prst="rect">
            <a:avLst/>
          </a:prstGeom>
          <a:noFill/>
        </p:spPr>
        <p:txBody>
          <a:bodyPr wrap="square">
            <a:spAutoFit/>
          </a:bodyPr>
          <a:lstStyle/>
          <a:p>
            <a:r>
              <a:rPr lang="en-US" altLang="en-US" sz="1400" b="1" dirty="0">
                <a:solidFill>
                  <a:srgbClr val="C00000"/>
                </a:solidFill>
                <a:ea typeface="FangSong" panose="02010609060101010101" pitchFamily="49" charset="-122"/>
                <a:cs typeface="Arial" panose="020B0604020202020204" pitchFamily="34" charset="0"/>
              </a:rPr>
              <a:t>IDN Variant</a:t>
            </a:r>
            <a:endParaRPr lang="zh-CN" altLang="en-US" sz="1400" b="1" dirty="0">
              <a:solidFill>
                <a:srgbClr val="C00000"/>
              </a:solidFill>
            </a:endParaRPr>
          </a:p>
        </p:txBody>
      </p:sp>
    </p:spTree>
    <p:extLst>
      <p:ext uri="{BB962C8B-B14F-4D97-AF65-F5344CB8AC3E}">
        <p14:creationId xmlns:p14="http://schemas.microsoft.com/office/powerpoint/2010/main" val="385357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5181D-52C3-70B7-7E9F-F70D5E9C333C}"/>
            </a:ext>
          </a:extLst>
        </p:cNvPr>
        <p:cNvGrpSpPr/>
        <p:nvPr/>
      </p:nvGrpSpPr>
      <p:grpSpPr>
        <a:xfrm>
          <a:off x="0" y="0"/>
          <a:ext cx="0" cy="0"/>
          <a:chOff x="0" y="0"/>
          <a:chExt cx="0" cy="0"/>
        </a:xfrm>
      </p:grpSpPr>
      <p:sp>
        <p:nvSpPr>
          <p:cNvPr id="2" name="日期占位符 1">
            <a:extLst>
              <a:ext uri="{FF2B5EF4-FFF2-40B4-BE49-F238E27FC236}">
                <a16:creationId xmlns:a16="http://schemas.microsoft.com/office/drawing/2014/main" id="{59BA53CA-1704-B1EE-EC16-09D94FF37E6B}"/>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BAF0E207-090E-694C-5E3A-8C892A6A751F}"/>
              </a:ext>
            </a:extLst>
          </p:cNvPr>
          <p:cNvSpPr>
            <a:spLocks noGrp="1"/>
          </p:cNvSpPr>
          <p:nvPr>
            <p:ph type="sldNum" sz="quarter" idx="12"/>
          </p:nvPr>
        </p:nvSpPr>
        <p:spPr/>
        <p:txBody>
          <a:bodyPr/>
          <a:lstStyle/>
          <a:p>
            <a:fld id="{ECB2A585-D384-3C44-A3CD-1FCB5462ACD9}" type="slidenum">
              <a:rPr kumimoji="1" lang="zh-CN" altLang="en-US" smtClean="0"/>
              <a:t>18</a:t>
            </a:fld>
            <a:endParaRPr kumimoji="1" lang="zh-CN" altLang="en-US"/>
          </a:p>
        </p:txBody>
      </p:sp>
      <p:sp>
        <p:nvSpPr>
          <p:cNvPr id="4" name="标题 3">
            <a:extLst>
              <a:ext uri="{FF2B5EF4-FFF2-40B4-BE49-F238E27FC236}">
                <a16:creationId xmlns:a16="http://schemas.microsoft.com/office/drawing/2014/main" id="{400971CD-C378-8F31-C1BC-AD6347FFB146}"/>
              </a:ext>
            </a:extLst>
          </p:cNvPr>
          <p:cNvSpPr>
            <a:spLocks noGrp="1"/>
          </p:cNvSpPr>
          <p:nvPr>
            <p:ph type="title"/>
          </p:nvPr>
        </p:nvSpPr>
        <p:spPr>
          <a:xfrm>
            <a:off x="345281" y="75406"/>
            <a:ext cx="11846719"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Creation</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The "Twin Domain" Trap</a:t>
            </a:r>
            <a:endParaRPr kumimoji="1" lang="zh-CN" altLang="en-US" dirty="0">
              <a:latin typeface="Verdana" panose="020B0604030504040204" pitchFamily="34" charset="0"/>
              <a:cs typeface="Verdana" panose="020B0604030504040204" pitchFamily="34" charset="0"/>
            </a:endParaRPr>
          </a:p>
        </p:txBody>
      </p:sp>
      <p:sp>
        <p:nvSpPr>
          <p:cNvPr id="17" name="文本框 16">
            <a:extLst>
              <a:ext uri="{FF2B5EF4-FFF2-40B4-BE49-F238E27FC236}">
                <a16:creationId xmlns:a16="http://schemas.microsoft.com/office/drawing/2014/main" id="{C22E743D-E68C-F740-9789-0972D78B749C}"/>
              </a:ext>
            </a:extLst>
          </p:cNvPr>
          <p:cNvSpPr txBox="1"/>
          <p:nvPr/>
        </p:nvSpPr>
        <p:spPr>
          <a:xfrm>
            <a:off x="2538004" y="3902058"/>
            <a:ext cx="1884255" cy="460375"/>
          </a:xfrm>
          <a:prstGeom prst="rect">
            <a:avLst/>
          </a:prstGeom>
          <a:noFill/>
        </p:spPr>
        <p:txBody>
          <a:bodyPr wrap="square">
            <a:spAutoFit/>
          </a:bodyPr>
          <a:lstStyle/>
          <a:p>
            <a:pPr algn="ctr"/>
            <a:r>
              <a:rPr lang="x-none" altLang="zh-CN" sz="1200" dirty="0">
                <a:latin typeface="Helvetica" pitchFamily="2" charset="0"/>
                <a:ea typeface="Helvetica" pitchFamily="2" charset="0"/>
                <a:cs typeface="Arial" panose="020B0604020202020204" pitchFamily="34" charset="0"/>
              </a:rPr>
              <a:t>1.</a:t>
            </a:r>
            <a:r>
              <a:rPr lang="zh-CN" altLang="en-US" sz="1200" dirty="0">
                <a:latin typeface="Helvetica" pitchFamily="2" charset="0"/>
                <a:ea typeface="Helvetica" pitchFamily="2" charset="0"/>
                <a:cs typeface="Arial" panose="020B0604020202020204" pitchFamily="34" charset="0"/>
              </a:rPr>
              <a:t> </a:t>
            </a:r>
            <a:r>
              <a:rPr lang="en-US" altLang="zh-CN" sz="1200" dirty="0">
                <a:latin typeface="Helvetica" pitchFamily="2" charset="0"/>
                <a:ea typeface="Helvetica" pitchFamily="2" charset="0"/>
                <a:cs typeface="Arial" panose="020B0604020202020204" pitchFamily="34" charset="0"/>
              </a:rPr>
              <a:t>Buy</a:t>
            </a:r>
            <a:r>
              <a:rPr lang="zh-CN" altLang="en-US" sz="1200" dirty="0">
                <a:latin typeface="Helvetica" pitchFamily="2" charset="0"/>
                <a:ea typeface="Helvetica" pitchFamily="2" charset="0"/>
                <a:cs typeface="Arial" panose="020B0604020202020204" pitchFamily="34" charset="0"/>
              </a:rPr>
              <a:t> </a:t>
            </a:r>
            <a:endParaRPr lang="en-US" altLang="zh-CN" sz="1200" dirty="0">
              <a:latin typeface="Helvetica" pitchFamily="2" charset="0"/>
              <a:ea typeface="Helvetica" pitchFamily="2" charset="0"/>
              <a:cs typeface="Arial" panose="020B0604020202020204" pitchFamily="34" charset="0"/>
            </a:endParaRPr>
          </a:p>
          <a:p>
            <a:pPr algn="ctr"/>
            <a:r>
              <a:rPr lang="en-US" altLang="zh-CN" sz="1200" dirty="0" err="1">
                <a:latin typeface="Helvetica" pitchFamily="2" charset="0"/>
                <a:ea typeface="Helvetica" pitchFamily="2" charset="0"/>
                <a:cs typeface="Courier New" panose="02070309020205020404" pitchFamily="49" charset="0"/>
              </a:rPr>
              <a:t>PrimaryDomain</a:t>
            </a:r>
            <a:endParaRPr lang="en-US" altLang="zh-CN" sz="1200" dirty="0">
              <a:latin typeface="Helvetica" pitchFamily="2" charset="0"/>
              <a:ea typeface="Helvetica" pitchFamily="2" charset="0"/>
              <a:cs typeface="Courier New" panose="02070309020205020404" pitchFamily="49" charset="0"/>
            </a:endParaRPr>
          </a:p>
        </p:txBody>
      </p:sp>
      <p:cxnSp>
        <p:nvCxnSpPr>
          <p:cNvPr id="18" name="直接箭头连接符 9">
            <a:extLst>
              <a:ext uri="{FF2B5EF4-FFF2-40B4-BE49-F238E27FC236}">
                <a16:creationId xmlns:a16="http://schemas.microsoft.com/office/drawing/2014/main" id="{4A078AE1-85AA-6848-B25E-32BE0C8AFE1B}"/>
              </a:ext>
            </a:extLst>
          </p:cNvPr>
          <p:cNvCxnSpPr/>
          <p:nvPr/>
        </p:nvCxnSpPr>
        <p:spPr>
          <a:xfrm flipH="1">
            <a:off x="3014574" y="4352065"/>
            <a:ext cx="117729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22" name="文本框 21">
            <a:extLst>
              <a:ext uri="{FF2B5EF4-FFF2-40B4-BE49-F238E27FC236}">
                <a16:creationId xmlns:a16="http://schemas.microsoft.com/office/drawing/2014/main" id="{1DC12974-BFE3-513F-6D10-59468DFF948E}"/>
              </a:ext>
            </a:extLst>
          </p:cNvPr>
          <p:cNvSpPr txBox="1"/>
          <p:nvPr/>
        </p:nvSpPr>
        <p:spPr>
          <a:xfrm>
            <a:off x="2731438" y="4673412"/>
            <a:ext cx="431505" cy="276999"/>
          </a:xfrm>
          <a:prstGeom prst="rect">
            <a:avLst/>
          </a:prstGeom>
          <a:noFill/>
        </p:spPr>
        <p:txBody>
          <a:bodyPr wrap="square">
            <a:spAutoFit/>
          </a:bodyPr>
          <a:lstStyle/>
          <a:p>
            <a:r>
              <a:rPr lang="zh-CN" altLang="en-US" sz="1200" dirty="0">
                <a:latin typeface="Helvetica" pitchFamily="2" charset="0"/>
                <a:ea typeface="FangSong" panose="02010609060101010101" pitchFamily="49" charset="-122"/>
                <a:cs typeface="Arial" panose="020B0604020202020204" pitchFamily="34" charset="0"/>
              </a:rPr>
              <a:t> </a:t>
            </a:r>
            <a:endParaRPr lang="zh-CN" altLang="en-US" sz="1200" dirty="0"/>
          </a:p>
        </p:txBody>
      </p:sp>
      <p:sp>
        <p:nvSpPr>
          <p:cNvPr id="23" name="文本框 22">
            <a:extLst>
              <a:ext uri="{FF2B5EF4-FFF2-40B4-BE49-F238E27FC236}">
                <a16:creationId xmlns:a16="http://schemas.microsoft.com/office/drawing/2014/main" id="{FE041AC3-A67A-3EEF-471C-3449B36F3499}"/>
              </a:ext>
            </a:extLst>
          </p:cNvPr>
          <p:cNvSpPr txBox="1"/>
          <p:nvPr/>
        </p:nvSpPr>
        <p:spPr>
          <a:xfrm>
            <a:off x="1462806" y="3192130"/>
            <a:ext cx="5189095" cy="523220"/>
          </a:xfrm>
          <a:prstGeom prst="rect">
            <a:avLst/>
          </a:prstGeom>
          <a:noFill/>
          <a:ln>
            <a:solidFill>
              <a:schemeClr val="dk1"/>
            </a:solidFill>
          </a:ln>
        </p:spPr>
        <p:txBody>
          <a:bodyPr wrap="square">
            <a:spAutoFit/>
          </a:bodyPr>
          <a:lstStyle/>
          <a:p>
            <a:r>
              <a:rPr lang="en-US" altLang="zh-CN" sz="1200" dirty="0" err="1">
                <a:latin typeface="Helvetica" pitchFamily="2" charset="0"/>
                <a:ea typeface="FangSong" panose="02010609060101010101" pitchFamily="49" charset="-122"/>
                <a:cs typeface="Arial" panose="020B0604020202020204" pitchFamily="34" charset="0"/>
              </a:rPr>
              <a:t>PrimaryDomain</a:t>
            </a:r>
            <a:r>
              <a:rPr lang="en-US" altLang="zh-CN" sz="1200" dirty="0">
                <a:latin typeface="Helvetica" pitchFamily="2" charset="0"/>
                <a:ea typeface="FangSong" panose="02010609060101010101" pitchFamily="49" charset="-122"/>
                <a:cs typeface="Arial" panose="020B0604020202020204" pitchFamily="34" charset="0"/>
              </a:rPr>
              <a:t>:</a:t>
            </a:r>
            <a:r>
              <a:rPr lang="zh-CN" altLang="en-US" sz="1200" dirty="0">
                <a:latin typeface="FangSong" panose="02010609060101010101" pitchFamily="49" charset="-122"/>
                <a:ea typeface="FangSong" panose="02010609060101010101" pitchFamily="49" charset="-122"/>
                <a:cs typeface="Arial" panose="020B0604020202020204" pitchFamily="34" charset="0"/>
              </a:rPr>
              <a:t>  </a:t>
            </a:r>
            <a:r>
              <a:rPr lang="zh-CN" altLang="en-US" sz="1400" dirty="0">
                <a:latin typeface="FangSong" panose="02010609060101010101" pitchFamily="49" charset="-122"/>
                <a:ea typeface="FangSong" panose="02010609060101010101" pitchFamily="49" charset="-122"/>
                <a:cs typeface="Arial" panose="020B0604020202020204" pitchFamily="34" charset="0"/>
              </a:rPr>
              <a:t>测试</a:t>
            </a:r>
            <a:r>
              <a:rPr lang="en-US" altLang="zh-CN" sz="1400" dirty="0">
                <a:latin typeface="Courier New" panose="02070309020205020404" pitchFamily="49" charset="0"/>
                <a:cs typeface="Courier New" panose="02070309020205020404" pitchFamily="49" charset="0"/>
              </a:rPr>
              <a:t>.example</a:t>
            </a:r>
            <a:r>
              <a:rPr lang="en-US" altLang="zh-CN" sz="1400" dirty="0">
                <a:latin typeface="Helvetica" pitchFamily="2" charset="0"/>
                <a:cs typeface="Courier New" panose="02070309020205020404" pitchFamily="49" charset="0"/>
              </a:rPr>
              <a:t>,</a:t>
            </a:r>
            <a:r>
              <a:rPr lang="zh-CN" altLang="en-US" sz="14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--0zwm56d.example</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(Punycode)</a:t>
            </a:r>
            <a:r>
              <a:rPr lang="zh-CN" altLang="en-US" sz="1400" dirty="0">
                <a:latin typeface="Helvetica" pitchFamily="2" charset="0"/>
                <a:cs typeface="Courier New" panose="02070309020205020404" pitchFamily="49" charset="0"/>
              </a:rPr>
              <a:t> </a:t>
            </a:r>
            <a:endParaRPr lang="en-US" altLang="zh-CN" sz="1400" dirty="0">
              <a:latin typeface="Helvetica" pitchFamily="2" charset="0"/>
              <a:cs typeface="Courier New" panose="02070309020205020404" pitchFamily="49" charset="0"/>
            </a:endParaRPr>
          </a:p>
          <a:p>
            <a:r>
              <a:rPr lang="en-US" altLang="zh-CN" sz="1200" dirty="0" err="1">
                <a:latin typeface="Helvetica" pitchFamily="2" charset="0"/>
                <a:ea typeface="FangSong" panose="02010609060101010101" pitchFamily="49" charset="-122"/>
                <a:cs typeface="Arial" panose="020B0604020202020204" pitchFamily="34" charset="0"/>
              </a:rPr>
              <a:t>TwinDomain</a:t>
            </a:r>
            <a:r>
              <a:rPr lang="en-US" altLang="zh-CN" sz="1200" dirty="0">
                <a:latin typeface="Helvetica" pitchFamily="2" charset="0"/>
                <a:ea typeface="FangSong" panose="02010609060101010101" pitchFamily="49" charset="-122"/>
                <a:cs typeface="Arial" panose="020B0604020202020204" pitchFamily="34" charset="0"/>
              </a:rPr>
              <a:t>:</a:t>
            </a:r>
            <a:r>
              <a:rPr lang="zh-CN" altLang="en-US" sz="1200" dirty="0">
                <a:latin typeface="FangSong" panose="02010609060101010101" pitchFamily="49" charset="-122"/>
                <a:ea typeface="FangSong" panose="02010609060101010101" pitchFamily="49" charset="-122"/>
                <a:cs typeface="Arial" panose="020B0604020202020204" pitchFamily="34" charset="0"/>
              </a:rPr>
              <a:t>    </a:t>
            </a:r>
            <a:r>
              <a:rPr lang="zh-CN" altLang="en-US" sz="1000" dirty="0">
                <a:latin typeface="FangSong" panose="02010609060101010101" pitchFamily="49" charset="-122"/>
                <a:ea typeface="FangSong" panose="02010609060101010101" pitchFamily="49" charset="-122"/>
                <a:cs typeface="Arial" panose="020B0604020202020204" pitchFamily="34" charset="0"/>
              </a:rPr>
              <a:t> </a:t>
            </a:r>
            <a:r>
              <a:rPr lang="zh-CN" altLang="en-US" sz="1400" dirty="0">
                <a:latin typeface="FangSong" panose="02010609060101010101" pitchFamily="49" charset="-122"/>
                <a:ea typeface="FangSong" panose="02010609060101010101" pitchFamily="49" charset="-122"/>
                <a:cs typeface="Courier New" panose="02070309020205020404" pitchFamily="49" charset="0"/>
              </a:rPr>
              <a:t>測試</a:t>
            </a:r>
            <a:r>
              <a:rPr lang="en-US" altLang="zh-CN" sz="1400" dirty="0">
                <a:latin typeface="Courier New" panose="02070309020205020404" pitchFamily="49" charset="0"/>
                <a:cs typeface="Courier New" panose="02070309020205020404" pitchFamily="49" charset="0"/>
              </a:rPr>
              <a:t>.example</a:t>
            </a:r>
            <a:r>
              <a:rPr lang="en-US" altLang="zh-CN" sz="1400" dirty="0">
                <a:latin typeface="Helvetica" pitchFamily="2" charset="0"/>
                <a:cs typeface="Courier New" panose="02070309020205020404" pitchFamily="49" charset="0"/>
              </a:rPr>
              <a:t>,</a:t>
            </a:r>
            <a:r>
              <a:rPr lang="zh-CN" altLang="en-US" sz="14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--g6w251d.example</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(Punycode)</a:t>
            </a:r>
            <a:endParaRPr lang="zh-CN" altLang="en-US" sz="1400" dirty="0"/>
          </a:p>
        </p:txBody>
      </p:sp>
      <p:pic>
        <p:nvPicPr>
          <p:cNvPr id="30" name="图片 29">
            <a:extLst>
              <a:ext uri="{FF2B5EF4-FFF2-40B4-BE49-F238E27FC236}">
                <a16:creationId xmlns:a16="http://schemas.microsoft.com/office/drawing/2014/main" id="{AF169506-6269-EF8E-1705-4EA90DCB6633}"/>
              </a:ext>
            </a:extLst>
          </p:cNvPr>
          <p:cNvPicPr>
            <a:picLocks noChangeAspect="1"/>
          </p:cNvPicPr>
          <p:nvPr/>
        </p:nvPicPr>
        <p:blipFill>
          <a:blip r:embed="rId3"/>
          <a:stretch>
            <a:fillRect/>
          </a:stretch>
        </p:blipFill>
        <p:spPr>
          <a:xfrm>
            <a:off x="2404525" y="4141236"/>
            <a:ext cx="429995" cy="429995"/>
          </a:xfrm>
          <a:prstGeom prst="rect">
            <a:avLst/>
          </a:prstGeom>
        </p:spPr>
      </p:pic>
      <p:sp>
        <p:nvSpPr>
          <p:cNvPr id="32" name="文本框 31">
            <a:extLst>
              <a:ext uri="{FF2B5EF4-FFF2-40B4-BE49-F238E27FC236}">
                <a16:creationId xmlns:a16="http://schemas.microsoft.com/office/drawing/2014/main" id="{C4704C84-1E69-7E33-57E9-E51622FA845E}"/>
              </a:ext>
            </a:extLst>
          </p:cNvPr>
          <p:cNvSpPr txBox="1"/>
          <p:nvPr/>
        </p:nvSpPr>
        <p:spPr>
          <a:xfrm>
            <a:off x="2128800" y="4518597"/>
            <a:ext cx="994036" cy="276999"/>
          </a:xfrm>
          <a:prstGeom prst="rect">
            <a:avLst/>
          </a:prstGeom>
          <a:noFill/>
        </p:spPr>
        <p:txBody>
          <a:bodyPr wrap="square">
            <a:spAutoFit/>
          </a:bodyPr>
          <a:lstStyle/>
          <a:p>
            <a:r>
              <a:rPr lang="en-US" altLang="zh-CN" sz="1200" b="1" dirty="0">
                <a:latin typeface="Helvetica" pitchFamily="2" charset="0"/>
                <a:ea typeface="Microsoft YaHei" panose="020B0503020204020204" pitchFamily="34" charset="-122"/>
              </a:rPr>
              <a:t>Registrant</a:t>
            </a:r>
            <a:endParaRPr lang="zh-CN" altLang="en-US" sz="1200" dirty="0">
              <a:latin typeface="Helvetica" pitchFamily="2" charset="0"/>
            </a:endParaRPr>
          </a:p>
        </p:txBody>
      </p:sp>
      <p:sp>
        <p:nvSpPr>
          <p:cNvPr id="34" name="文本框 33">
            <a:extLst>
              <a:ext uri="{FF2B5EF4-FFF2-40B4-BE49-F238E27FC236}">
                <a16:creationId xmlns:a16="http://schemas.microsoft.com/office/drawing/2014/main" id="{516164F7-5657-09D2-E2A8-AD3F40C84E78}"/>
              </a:ext>
            </a:extLst>
          </p:cNvPr>
          <p:cNvSpPr txBox="1"/>
          <p:nvPr/>
        </p:nvSpPr>
        <p:spPr>
          <a:xfrm>
            <a:off x="8685809" y="3108221"/>
            <a:ext cx="1856799" cy="275590"/>
          </a:xfrm>
          <a:prstGeom prst="rect">
            <a:avLst/>
          </a:prstGeom>
          <a:noFill/>
        </p:spPr>
        <p:txBody>
          <a:bodyPr wrap="square">
            <a:spAutoFit/>
          </a:bodyPr>
          <a:lstStyle/>
          <a:p>
            <a:r>
              <a:rPr lang="x-none" altLang="en-US" sz="1200" dirty="0">
                <a:latin typeface="Helvetica" pitchFamily="2" charset="0"/>
                <a:ea typeface="FangSong" panose="02010609060101010101" pitchFamily="49" charset="-122"/>
                <a:cs typeface="Arial" panose="020B0604020202020204" pitchFamily="34" charset="0"/>
              </a:rPr>
              <a:t>Primary</a:t>
            </a:r>
            <a:r>
              <a:rPr lang="en-US" altLang="zh-CN" sz="1200" dirty="0">
                <a:latin typeface="Helvetica" pitchFamily="2" charset="0"/>
                <a:ea typeface="FangSong" panose="02010609060101010101" pitchFamily="49" charset="-122"/>
                <a:cs typeface="Arial" panose="020B0604020202020204" pitchFamily="34" charset="0"/>
              </a:rPr>
              <a:t>Domain</a:t>
            </a:r>
            <a:r>
              <a:rPr lang="zh-CN" altLang="en-US" sz="1200" dirty="0">
                <a:latin typeface="Helvetica" pitchFamily="2" charset="0"/>
                <a:ea typeface="FangSong" panose="02010609060101010101" pitchFamily="49" charset="-122"/>
                <a:cs typeface="Arial" panose="020B0604020202020204" pitchFamily="34" charset="0"/>
              </a:rPr>
              <a:t> </a:t>
            </a:r>
            <a:r>
              <a:rPr lang="en-US" altLang="zh-CN" sz="1200" dirty="0">
                <a:latin typeface="Helvetica" pitchFamily="2" charset="0"/>
                <a:ea typeface="FangSong" panose="02010609060101010101" pitchFamily="49" charset="-122"/>
                <a:cs typeface="Arial" panose="020B0604020202020204" pitchFamily="34" charset="0"/>
              </a:rPr>
              <a:t>creation</a:t>
            </a:r>
            <a:endParaRPr lang="zh-CN" altLang="en-US" sz="1200" dirty="0">
              <a:latin typeface="Helvetica" pitchFamily="2" charset="0"/>
            </a:endParaRPr>
          </a:p>
        </p:txBody>
      </p:sp>
      <p:sp>
        <p:nvSpPr>
          <p:cNvPr id="39" name="矩形: 圆角 81">
            <a:extLst>
              <a:ext uri="{FF2B5EF4-FFF2-40B4-BE49-F238E27FC236}">
                <a16:creationId xmlns:a16="http://schemas.microsoft.com/office/drawing/2014/main" id="{9662AD53-270B-C301-53F0-08E53F93B54D}"/>
              </a:ext>
            </a:extLst>
          </p:cNvPr>
          <p:cNvSpPr/>
          <p:nvPr/>
        </p:nvSpPr>
        <p:spPr>
          <a:xfrm>
            <a:off x="4187823" y="3956906"/>
            <a:ext cx="946826" cy="972000"/>
          </a:xfrm>
          <a:prstGeom prst="roundRect">
            <a:avLst/>
          </a:prstGeom>
          <a:solidFill>
            <a:schemeClr val="accent2">
              <a:lumMod val="20000"/>
              <a:lumOff val="80000"/>
            </a:schemeClr>
          </a:solidFill>
          <a:ln w="12700">
            <a:solidFill>
              <a:schemeClr val="dk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solidFill>
                <a:latin typeface="Helvetica" pitchFamily="2" charset="0"/>
                <a:ea typeface="Microsoft YaHei" panose="020B0503020204020204" pitchFamily="34" charset="-122"/>
              </a:rPr>
              <a:t>Registry/</a:t>
            </a:r>
            <a:r>
              <a:rPr lang="zh-CN" altLang="en-US" sz="1200" b="1" dirty="0">
                <a:solidFill>
                  <a:schemeClr val="tx1"/>
                </a:solidFill>
                <a:latin typeface="Helvetica" pitchFamily="2" charset="0"/>
                <a:ea typeface="Microsoft YaHei" panose="020B0503020204020204" pitchFamily="34" charset="-122"/>
              </a:rPr>
              <a:t> </a:t>
            </a:r>
            <a:r>
              <a:rPr lang="en-US" altLang="zh-CN" sz="1200" b="1" dirty="0">
                <a:solidFill>
                  <a:schemeClr val="tx1"/>
                </a:solidFill>
                <a:latin typeface="Helvetica" pitchFamily="2" charset="0"/>
                <a:ea typeface="Microsoft YaHei" panose="020B0503020204020204" pitchFamily="34" charset="-122"/>
              </a:rPr>
              <a:t>Registrar</a:t>
            </a:r>
            <a:endParaRPr lang="zh-CN" altLang="en-US" sz="1200" b="1" dirty="0">
              <a:solidFill>
                <a:schemeClr val="tx1"/>
              </a:solidFill>
              <a:latin typeface="Helvetica" pitchFamily="2" charset="0"/>
              <a:ea typeface="Microsoft YaHei" panose="020B0503020204020204" pitchFamily="34" charset="-122"/>
            </a:endParaRPr>
          </a:p>
        </p:txBody>
      </p:sp>
      <p:cxnSp>
        <p:nvCxnSpPr>
          <p:cNvPr id="41" name="直接箭头连接符 9">
            <a:extLst>
              <a:ext uri="{FF2B5EF4-FFF2-40B4-BE49-F238E27FC236}">
                <a16:creationId xmlns:a16="http://schemas.microsoft.com/office/drawing/2014/main" id="{2E5E5342-8815-DA7D-18C9-4782BEC6EB6D}"/>
              </a:ext>
            </a:extLst>
          </p:cNvPr>
          <p:cNvCxnSpPr>
            <a:cxnSpLocks/>
          </p:cNvCxnSpPr>
          <p:nvPr/>
        </p:nvCxnSpPr>
        <p:spPr>
          <a:xfrm flipH="1">
            <a:off x="8209172" y="3452433"/>
            <a:ext cx="460800" cy="0"/>
          </a:xfrm>
          <a:prstGeom prst="straightConnector1">
            <a:avLst/>
          </a:prstGeom>
          <a:ln w="15875">
            <a:solidFill>
              <a:schemeClr val="accent2"/>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6B413E8B-5758-187A-5B89-2ABE8F871F18}"/>
              </a:ext>
            </a:extLst>
          </p:cNvPr>
          <p:cNvSpPr txBox="1"/>
          <p:nvPr/>
        </p:nvSpPr>
        <p:spPr>
          <a:xfrm>
            <a:off x="8672259" y="3306383"/>
            <a:ext cx="1788186" cy="275590"/>
          </a:xfrm>
          <a:prstGeom prst="rect">
            <a:avLst/>
          </a:prstGeom>
          <a:noFill/>
        </p:spPr>
        <p:txBody>
          <a:bodyPr wrap="square">
            <a:spAutoFit/>
          </a:bodyPr>
          <a:lstStyle/>
          <a:p>
            <a:r>
              <a:rPr lang="x-none" altLang="en-US" sz="1200" dirty="0">
                <a:solidFill>
                  <a:schemeClr val="accent2"/>
                </a:solidFill>
                <a:latin typeface="Helvetica" pitchFamily="2" charset="0"/>
                <a:ea typeface="FangSong" panose="02010609060101010101" pitchFamily="49" charset="-122"/>
                <a:cs typeface="Arial" panose="020B0604020202020204" pitchFamily="34" charset="0"/>
              </a:rPr>
              <a:t>Twin</a:t>
            </a:r>
            <a:r>
              <a:rPr lang="en-US" altLang="zh-CN" sz="1200" dirty="0">
                <a:solidFill>
                  <a:schemeClr val="accent2"/>
                </a:solidFill>
                <a:latin typeface="Helvetica" pitchFamily="2" charset="0"/>
                <a:ea typeface="FangSong" panose="02010609060101010101" pitchFamily="49" charset="-122"/>
                <a:cs typeface="Arial" panose="020B0604020202020204" pitchFamily="34" charset="0"/>
              </a:rPr>
              <a:t>Domain</a:t>
            </a:r>
            <a:r>
              <a:rPr lang="zh-CN" altLang="en-US" sz="1200" dirty="0">
                <a:solidFill>
                  <a:schemeClr val="accent2"/>
                </a:solidFill>
                <a:latin typeface="Helvetica" pitchFamily="2" charset="0"/>
                <a:ea typeface="FangSong" panose="02010609060101010101" pitchFamily="49" charset="-122"/>
                <a:cs typeface="Arial" panose="020B0604020202020204" pitchFamily="34" charset="0"/>
              </a:rPr>
              <a:t> </a:t>
            </a:r>
            <a:r>
              <a:rPr lang="en-US" altLang="zh-CN" sz="1200" dirty="0">
                <a:solidFill>
                  <a:schemeClr val="accent2"/>
                </a:solidFill>
                <a:latin typeface="Helvetica" pitchFamily="2" charset="0"/>
                <a:ea typeface="FangSong" panose="02010609060101010101" pitchFamily="49" charset="-122"/>
                <a:cs typeface="Arial" panose="020B0604020202020204" pitchFamily="34" charset="0"/>
              </a:rPr>
              <a:t>creation</a:t>
            </a:r>
          </a:p>
        </p:txBody>
      </p:sp>
      <p:cxnSp>
        <p:nvCxnSpPr>
          <p:cNvPr id="43" name="直接箭头连接符 9">
            <a:extLst>
              <a:ext uri="{FF2B5EF4-FFF2-40B4-BE49-F238E27FC236}">
                <a16:creationId xmlns:a16="http://schemas.microsoft.com/office/drawing/2014/main" id="{3CE409AD-3F22-9060-8F58-FF5FAF91E258}"/>
              </a:ext>
            </a:extLst>
          </p:cNvPr>
          <p:cNvCxnSpPr>
            <a:cxnSpLocks/>
          </p:cNvCxnSpPr>
          <p:nvPr/>
        </p:nvCxnSpPr>
        <p:spPr>
          <a:xfrm flipH="1">
            <a:off x="8209807" y="3251272"/>
            <a:ext cx="46080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cxnSp>
        <p:nvCxnSpPr>
          <p:cNvPr id="44" name="直接箭头连接符 9">
            <a:extLst>
              <a:ext uri="{FF2B5EF4-FFF2-40B4-BE49-F238E27FC236}">
                <a16:creationId xmlns:a16="http://schemas.microsoft.com/office/drawing/2014/main" id="{1E609ABC-97BB-659A-1C80-4D6F83D2E4A7}"/>
              </a:ext>
            </a:extLst>
          </p:cNvPr>
          <p:cNvCxnSpPr/>
          <p:nvPr/>
        </p:nvCxnSpPr>
        <p:spPr>
          <a:xfrm flipH="1">
            <a:off x="3014574" y="4352065"/>
            <a:ext cx="117729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54" name="文本框 53">
            <a:extLst>
              <a:ext uri="{FF2B5EF4-FFF2-40B4-BE49-F238E27FC236}">
                <a16:creationId xmlns:a16="http://schemas.microsoft.com/office/drawing/2014/main" id="{A9962EFF-B444-BDC0-FE18-2B19D39B1E39}"/>
              </a:ext>
            </a:extLst>
          </p:cNvPr>
          <p:cNvSpPr txBox="1"/>
          <p:nvPr/>
        </p:nvSpPr>
        <p:spPr>
          <a:xfrm>
            <a:off x="754078" y="1059192"/>
            <a:ext cx="10500089" cy="1200329"/>
          </a:xfrm>
          <a:prstGeom prst="rect">
            <a:avLst/>
          </a:prstGeom>
          <a:noFill/>
        </p:spPr>
        <p:txBody>
          <a:bodyPr wrap="square" rtlCol="0">
            <a:spAutoFit/>
          </a:bodyPr>
          <a:lstStyle>
            <a:defPPr>
              <a:defRPr lang="zh-CN"/>
            </a:defPPr>
            <a:lvl1pPr>
              <a:defRPr kumimoji="1" sz="2000" b="1">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400" dirty="0">
                <a:latin typeface="Verdana" panose="020B0604030504040204" pitchFamily="34" charset="0"/>
                <a:ea typeface="Verdana" panose="020B0604030504040204" pitchFamily="34" charset="0"/>
                <a:cs typeface="Verdana" panose="020B0604030504040204" pitchFamily="34" charset="0"/>
              </a:rPr>
              <a:t>When a registrant registers an internationalized domain name, the registry </a:t>
            </a:r>
            <a:r>
              <a:rPr lang="en-US" altLang="zh-CN" sz="2400" dirty="0">
                <a:solidFill>
                  <a:srgbClr val="C00000"/>
                </a:solidFill>
                <a:latin typeface="Verdana" panose="020B0604030504040204" pitchFamily="34" charset="0"/>
                <a:ea typeface="Verdana" panose="020B0604030504040204" pitchFamily="34" charset="0"/>
                <a:cs typeface="Verdana" panose="020B0604030504040204" pitchFamily="34" charset="0"/>
              </a:rPr>
              <a:t>automatically</a:t>
            </a:r>
            <a:r>
              <a:rPr lang="en-US" altLang="zh-CN" sz="2400" dirty="0">
                <a:latin typeface="Verdana" panose="020B0604030504040204" pitchFamily="34" charset="0"/>
                <a:ea typeface="Verdana" panose="020B0604030504040204" pitchFamily="34" charset="0"/>
                <a:cs typeface="Verdana" panose="020B0604030504040204" pitchFamily="34" charset="0"/>
              </a:rPr>
              <a:t> adds the corresponding twin domain </a:t>
            </a:r>
            <a:r>
              <a:rPr lang="en-US" altLang="zh-CN" sz="2400" dirty="0">
                <a:solidFill>
                  <a:srgbClr val="C00000"/>
                </a:solidFill>
                <a:latin typeface="Verdana" panose="020B0604030504040204" pitchFamily="34" charset="0"/>
                <a:ea typeface="Verdana" panose="020B0604030504040204" pitchFamily="34" charset="0"/>
                <a:cs typeface="Verdana" panose="020B0604030504040204" pitchFamily="34" charset="0"/>
              </a:rPr>
              <a:t>without notifying the registrant.</a:t>
            </a:r>
            <a:endParaRPr lang="zh-CN" altLang="en-US" sz="2400" dirty="0">
              <a:solidFill>
                <a:srgbClr val="C00000"/>
              </a:solidFill>
              <a:latin typeface="Verdana" panose="020B0604030504040204" pitchFamily="34" charset="0"/>
              <a:cs typeface="Verdana" panose="020B0604030504040204" pitchFamily="34" charset="0"/>
            </a:endParaRPr>
          </a:p>
        </p:txBody>
      </p:sp>
      <p:sp>
        <p:nvSpPr>
          <p:cNvPr id="5" name="Oval 5">
            <a:extLst>
              <a:ext uri="{FF2B5EF4-FFF2-40B4-BE49-F238E27FC236}">
                <a16:creationId xmlns:a16="http://schemas.microsoft.com/office/drawing/2014/main" id="{D91AAFBE-B2BB-D0A8-4DB0-7A31442A2C51}"/>
              </a:ext>
            </a:extLst>
          </p:cNvPr>
          <p:cNvSpPr/>
          <p:nvPr/>
        </p:nvSpPr>
        <p:spPr>
          <a:xfrm>
            <a:off x="2639093" y="3154474"/>
            <a:ext cx="1501379" cy="5232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 name="文本框 7">
            <a:extLst>
              <a:ext uri="{FF2B5EF4-FFF2-40B4-BE49-F238E27FC236}">
                <a16:creationId xmlns:a16="http://schemas.microsoft.com/office/drawing/2014/main" id="{4DD22B85-1CDD-AB20-CBE5-CE0A7BF600B1}"/>
              </a:ext>
            </a:extLst>
          </p:cNvPr>
          <p:cNvSpPr txBox="1"/>
          <p:nvPr/>
        </p:nvSpPr>
        <p:spPr>
          <a:xfrm>
            <a:off x="2731438" y="2844421"/>
            <a:ext cx="1856799" cy="307777"/>
          </a:xfrm>
          <a:prstGeom prst="rect">
            <a:avLst/>
          </a:prstGeom>
          <a:noFill/>
        </p:spPr>
        <p:txBody>
          <a:bodyPr wrap="square">
            <a:spAutoFit/>
          </a:bodyPr>
          <a:lstStyle/>
          <a:p>
            <a:r>
              <a:rPr lang="en-US" altLang="en-US" sz="1400" b="1" dirty="0">
                <a:solidFill>
                  <a:srgbClr val="C00000"/>
                </a:solidFill>
                <a:ea typeface="FangSong" panose="02010609060101010101" pitchFamily="49" charset="-122"/>
                <a:cs typeface="Arial" panose="020B0604020202020204" pitchFamily="34" charset="0"/>
              </a:rPr>
              <a:t>IDN Variant</a:t>
            </a:r>
            <a:endParaRPr lang="zh-CN" altLang="en-US" sz="1400" b="1" dirty="0">
              <a:solidFill>
                <a:srgbClr val="C00000"/>
              </a:solidFill>
            </a:endParaRPr>
          </a:p>
        </p:txBody>
      </p:sp>
    </p:spTree>
    <p:extLst>
      <p:ext uri="{BB962C8B-B14F-4D97-AF65-F5344CB8AC3E}">
        <p14:creationId xmlns:p14="http://schemas.microsoft.com/office/powerpoint/2010/main" val="2656899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7BFD6-0AF4-6CFC-F940-D163D6B60E40}"/>
            </a:ext>
          </a:extLst>
        </p:cNvPr>
        <p:cNvGrpSpPr/>
        <p:nvPr/>
      </p:nvGrpSpPr>
      <p:grpSpPr>
        <a:xfrm>
          <a:off x="0" y="0"/>
          <a:ext cx="0" cy="0"/>
          <a:chOff x="0" y="0"/>
          <a:chExt cx="0" cy="0"/>
        </a:xfrm>
      </p:grpSpPr>
      <p:sp>
        <p:nvSpPr>
          <p:cNvPr id="2" name="日期占位符 1">
            <a:extLst>
              <a:ext uri="{FF2B5EF4-FFF2-40B4-BE49-F238E27FC236}">
                <a16:creationId xmlns:a16="http://schemas.microsoft.com/office/drawing/2014/main" id="{99D84CF1-AFC4-E4B5-44EB-95DB9EE104ED}"/>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A4F63594-4B6C-25E4-B0E4-049C0FE3E426}"/>
              </a:ext>
            </a:extLst>
          </p:cNvPr>
          <p:cNvSpPr>
            <a:spLocks noGrp="1"/>
          </p:cNvSpPr>
          <p:nvPr>
            <p:ph type="sldNum" sz="quarter" idx="12"/>
          </p:nvPr>
        </p:nvSpPr>
        <p:spPr/>
        <p:txBody>
          <a:bodyPr/>
          <a:lstStyle/>
          <a:p>
            <a:fld id="{ECB2A585-D384-3C44-A3CD-1FCB5462ACD9}" type="slidenum">
              <a:rPr kumimoji="1" lang="zh-CN" altLang="en-US" smtClean="0"/>
              <a:t>19</a:t>
            </a:fld>
            <a:endParaRPr kumimoji="1" lang="zh-CN" altLang="en-US"/>
          </a:p>
        </p:txBody>
      </p:sp>
      <p:sp>
        <p:nvSpPr>
          <p:cNvPr id="4" name="标题 3">
            <a:extLst>
              <a:ext uri="{FF2B5EF4-FFF2-40B4-BE49-F238E27FC236}">
                <a16:creationId xmlns:a16="http://schemas.microsoft.com/office/drawing/2014/main" id="{E7E00E42-9E52-6851-4123-FDA5A6DB48B8}"/>
              </a:ext>
            </a:extLst>
          </p:cNvPr>
          <p:cNvSpPr>
            <a:spLocks noGrp="1"/>
          </p:cNvSpPr>
          <p:nvPr>
            <p:ph type="title"/>
          </p:nvPr>
        </p:nvSpPr>
        <p:spPr>
          <a:xfrm>
            <a:off x="345281" y="75406"/>
            <a:ext cx="11846719"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Creation</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The "Twin Domain" Trap</a:t>
            </a:r>
            <a:endParaRPr kumimoji="1" lang="zh-CN" altLang="en-US" dirty="0">
              <a:latin typeface="Verdana" panose="020B0604030504040204" pitchFamily="34" charset="0"/>
              <a:cs typeface="Verdana" panose="020B0604030504040204" pitchFamily="34" charset="0"/>
            </a:endParaRPr>
          </a:p>
        </p:txBody>
      </p:sp>
      <p:sp>
        <p:nvSpPr>
          <p:cNvPr id="7" name="矩形: 圆角 81">
            <a:extLst>
              <a:ext uri="{FF2B5EF4-FFF2-40B4-BE49-F238E27FC236}">
                <a16:creationId xmlns:a16="http://schemas.microsoft.com/office/drawing/2014/main" id="{6ACA3B16-5147-3A64-790B-51FE603A0122}"/>
              </a:ext>
            </a:extLst>
          </p:cNvPr>
          <p:cNvSpPr/>
          <p:nvPr/>
        </p:nvSpPr>
        <p:spPr>
          <a:xfrm>
            <a:off x="6610161" y="3902089"/>
            <a:ext cx="3463260" cy="863879"/>
          </a:xfrm>
          <a:prstGeom prst="roundRect">
            <a:avLst>
              <a:gd name="adj" fmla="val 5472"/>
            </a:avLst>
          </a:prstGeom>
          <a:solidFill>
            <a:srgbClr val="F1F1F1"/>
          </a:solidFill>
          <a:ln w="12700">
            <a:solidFill>
              <a:schemeClr val="dk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9" name="文本框 8">
            <a:extLst>
              <a:ext uri="{FF2B5EF4-FFF2-40B4-BE49-F238E27FC236}">
                <a16:creationId xmlns:a16="http://schemas.microsoft.com/office/drawing/2014/main" id="{39448469-8B22-63A9-DB50-CFFB7DA3D8BC}"/>
              </a:ext>
            </a:extLst>
          </p:cNvPr>
          <p:cNvSpPr txBox="1"/>
          <p:nvPr/>
        </p:nvSpPr>
        <p:spPr>
          <a:xfrm>
            <a:off x="6601804" y="3935736"/>
            <a:ext cx="1477629" cy="276999"/>
          </a:xfrm>
          <a:prstGeom prst="rect">
            <a:avLst/>
          </a:prstGeom>
          <a:noFill/>
        </p:spPr>
        <p:txBody>
          <a:bodyPr wrap="square">
            <a:spAutoFit/>
          </a:bodyPr>
          <a:lstStyle/>
          <a:p>
            <a:r>
              <a:rPr lang="en-US" altLang="zh-CN" sz="1200" b="1" dirty="0">
                <a:latin typeface="Helvetica" pitchFamily="2" charset="0"/>
                <a:cs typeface="Arial" panose="020B0604020202020204" pitchFamily="34" charset="0"/>
              </a:rPr>
              <a:t>TLD</a:t>
            </a:r>
            <a:r>
              <a:rPr lang="zh-CN" altLang="en-US" sz="1200" b="1" dirty="0">
                <a:latin typeface="Helvetica" pitchFamily="2" charset="0"/>
                <a:cs typeface="Arial" panose="020B0604020202020204" pitchFamily="34" charset="0"/>
              </a:rPr>
              <a:t> </a:t>
            </a:r>
            <a:r>
              <a:rPr lang="en-US" altLang="zh-CN" sz="1200" b="1" dirty="0">
                <a:latin typeface="Helvetica" pitchFamily="2" charset="0"/>
                <a:cs typeface="Arial" panose="020B0604020202020204" pitchFamily="34" charset="0"/>
              </a:rPr>
              <a:t>Zone</a:t>
            </a:r>
            <a:r>
              <a:rPr lang="zh-CN" altLang="en-US" sz="1200" b="1" dirty="0">
                <a:latin typeface="Helvetica" pitchFamily="2" charset="0"/>
                <a:cs typeface="Arial" panose="020B0604020202020204" pitchFamily="34" charset="0"/>
              </a:rPr>
              <a:t> </a:t>
            </a:r>
            <a:r>
              <a:rPr lang="en-US" altLang="zh-CN" sz="1200" b="1" dirty="0">
                <a:latin typeface="Helvetica" pitchFamily="2" charset="0"/>
                <a:cs typeface="Arial" panose="020B0604020202020204" pitchFamily="34" charset="0"/>
              </a:rPr>
              <a:t>File</a:t>
            </a:r>
            <a:endParaRPr lang="zh-CN" altLang="en-US" sz="1200" b="1" dirty="0">
              <a:latin typeface="Helvetica" pitchFamily="2" charset="0"/>
              <a:cs typeface="Arial" panose="020B0604020202020204" pitchFamily="34" charset="0"/>
            </a:endParaRPr>
          </a:p>
        </p:txBody>
      </p:sp>
      <p:sp>
        <p:nvSpPr>
          <p:cNvPr id="10" name="文本框 9">
            <a:extLst>
              <a:ext uri="{FF2B5EF4-FFF2-40B4-BE49-F238E27FC236}">
                <a16:creationId xmlns:a16="http://schemas.microsoft.com/office/drawing/2014/main" id="{8CF25A26-940C-57F3-6051-02B02162A57B}"/>
              </a:ext>
            </a:extLst>
          </p:cNvPr>
          <p:cNvSpPr txBox="1"/>
          <p:nvPr/>
        </p:nvSpPr>
        <p:spPr>
          <a:xfrm>
            <a:off x="6602429" y="4160945"/>
            <a:ext cx="3456228" cy="522579"/>
          </a:xfrm>
          <a:prstGeom prst="rect">
            <a:avLst/>
          </a:prstGeom>
          <a:noFill/>
        </p:spPr>
        <p:txBody>
          <a:bodyPr wrap="square">
            <a:spAutoFit/>
          </a:bodyPr>
          <a:lstStyle/>
          <a:p>
            <a:pPr algn="dist">
              <a:lnSpc>
                <a:spcPct val="120000"/>
              </a:lnSpc>
            </a:pPr>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--0zwm56d.example</a:t>
            </a:r>
            <a:r>
              <a:rPr lang="zh-CN" altLang="en-US" sz="1200" spc="3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NS</a:t>
            </a:r>
            <a:r>
              <a:rPr lang="zh-CN" altLang="en-US" sz="12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ns.provider.example</a:t>
            </a:r>
            <a:endParaRPr lang="en-US" altLang="zh-CN" sz="1200" dirty="0">
              <a:latin typeface="Helvetica" pitchFamily="2" charset="0"/>
              <a:cs typeface="Courier New" panose="02070309020205020404" pitchFamily="49" charset="0"/>
            </a:endParaRPr>
          </a:p>
          <a:p>
            <a:pPr>
              <a:lnSpc>
                <a:spcPct val="120000"/>
              </a:lnSpc>
            </a:pPr>
            <a:r>
              <a:rPr lang="en-US" altLang="zh-CN" sz="1200" dirty="0" err="1">
                <a:solidFill>
                  <a:schemeClr val="accent2"/>
                </a:solidFill>
                <a:latin typeface="Helvetica" pitchFamily="2" charset="0"/>
                <a:cs typeface="Courier New" panose="02070309020205020404" pitchFamily="49" charset="0"/>
              </a:rPr>
              <a:t>xn</a:t>
            </a:r>
            <a:r>
              <a:rPr lang="en-US" altLang="zh-CN" sz="1200" dirty="0">
                <a:solidFill>
                  <a:schemeClr val="accent2"/>
                </a:solidFill>
                <a:latin typeface="Helvetica" pitchFamily="2" charset="0"/>
                <a:cs typeface="Courier New" panose="02070309020205020404" pitchFamily="49" charset="0"/>
              </a:rPr>
              <a:t>--g6w251d.example</a:t>
            </a:r>
            <a:r>
              <a:rPr lang="zh-CN" altLang="en-US" sz="1200" dirty="0">
                <a:solidFill>
                  <a:schemeClr val="accent2"/>
                </a:solidFill>
                <a:latin typeface="Helvetica" pitchFamily="2" charset="0"/>
                <a:cs typeface="Courier New" panose="02070309020205020404" pitchFamily="49" charset="0"/>
              </a:rPr>
              <a:t>   </a:t>
            </a:r>
            <a:r>
              <a:rPr lang="en-US" altLang="zh-CN" sz="1200" dirty="0">
                <a:solidFill>
                  <a:schemeClr val="accent2"/>
                </a:solidFill>
                <a:latin typeface="Helvetica" pitchFamily="2" charset="0"/>
                <a:cs typeface="Courier New" panose="02070309020205020404" pitchFamily="49" charset="0"/>
              </a:rPr>
              <a:t>NS</a:t>
            </a:r>
            <a:r>
              <a:rPr lang="zh-CN" altLang="en-US" sz="1200" dirty="0">
                <a:solidFill>
                  <a:schemeClr val="accent2"/>
                </a:solidFill>
                <a:latin typeface="Helvetica" pitchFamily="2" charset="0"/>
                <a:cs typeface="Courier New" panose="02070309020205020404" pitchFamily="49" charset="0"/>
              </a:rPr>
              <a:t> </a:t>
            </a:r>
            <a:r>
              <a:rPr lang="en-US" altLang="zh-CN" sz="1200" dirty="0" err="1">
                <a:solidFill>
                  <a:schemeClr val="accent2"/>
                </a:solidFill>
                <a:latin typeface="Helvetica" pitchFamily="2" charset="0"/>
                <a:cs typeface="Courier New" panose="02070309020205020404" pitchFamily="49" charset="0"/>
              </a:rPr>
              <a:t>ns.provider.example</a:t>
            </a:r>
            <a:endParaRPr lang="en-US" altLang="zh-CN" sz="1200" dirty="0">
              <a:solidFill>
                <a:schemeClr val="accent2"/>
              </a:solidFill>
              <a:latin typeface="Helvetica" pitchFamily="2" charset="0"/>
              <a:cs typeface="Courier New" panose="02070309020205020404" pitchFamily="49" charset="0"/>
            </a:endParaRPr>
          </a:p>
        </p:txBody>
      </p:sp>
      <p:pic>
        <p:nvPicPr>
          <p:cNvPr id="12" name="图片 11">
            <a:extLst>
              <a:ext uri="{FF2B5EF4-FFF2-40B4-BE49-F238E27FC236}">
                <a16:creationId xmlns:a16="http://schemas.microsoft.com/office/drawing/2014/main" id="{318523AD-B839-4166-61FD-2982116D6B6C}"/>
              </a:ext>
            </a:extLst>
          </p:cNvPr>
          <p:cNvPicPr>
            <a:picLocks noChangeAspect="1"/>
          </p:cNvPicPr>
          <p:nvPr/>
        </p:nvPicPr>
        <p:blipFill>
          <a:blip r:embed="rId3"/>
          <a:stretch>
            <a:fillRect/>
          </a:stretch>
        </p:blipFill>
        <p:spPr>
          <a:xfrm>
            <a:off x="10376096" y="3991380"/>
            <a:ext cx="354982" cy="354982"/>
          </a:xfrm>
          <a:prstGeom prst="rect">
            <a:avLst/>
          </a:prstGeom>
        </p:spPr>
      </p:pic>
      <p:sp>
        <p:nvSpPr>
          <p:cNvPr id="14" name="文本框 13">
            <a:extLst>
              <a:ext uri="{FF2B5EF4-FFF2-40B4-BE49-F238E27FC236}">
                <a16:creationId xmlns:a16="http://schemas.microsoft.com/office/drawing/2014/main" id="{6246585D-42CC-29DD-9062-B18EA0FA8804}"/>
              </a:ext>
            </a:extLst>
          </p:cNvPr>
          <p:cNvSpPr txBox="1"/>
          <p:nvPr/>
        </p:nvSpPr>
        <p:spPr>
          <a:xfrm>
            <a:off x="5185135" y="4577849"/>
            <a:ext cx="2295662" cy="461665"/>
          </a:xfrm>
          <a:prstGeom prst="rect">
            <a:avLst/>
          </a:prstGeom>
          <a:noFill/>
        </p:spPr>
        <p:txBody>
          <a:bodyPr wrap="square">
            <a:spAutoFit/>
          </a:bodyPr>
          <a:lstStyle/>
          <a:p>
            <a:r>
              <a:rPr lang="x-none" altLang="zh-CN" sz="1200">
                <a:solidFill>
                  <a:schemeClr val="accent2"/>
                </a:solidFill>
                <a:latin typeface="Helvetica" pitchFamily="2" charset="0"/>
                <a:ea typeface="FangSong" panose="02010609060101010101" pitchFamily="49" charset="-122"/>
                <a:cs typeface="Arial" panose="020B0604020202020204" pitchFamily="34" charset="0"/>
              </a:rPr>
              <a:t>2a.</a:t>
            </a:r>
            <a:r>
              <a:rPr lang="zh-CN" altLang="en-US" sz="1200" dirty="0">
                <a:solidFill>
                  <a:schemeClr val="accent2"/>
                </a:solidFill>
                <a:latin typeface="Helvetica" pitchFamily="2" charset="0"/>
              </a:rPr>
              <a:t> </a:t>
            </a:r>
            <a:r>
              <a:rPr lang="en-US" altLang="zh-CN" sz="1200" dirty="0">
                <a:solidFill>
                  <a:schemeClr val="accent2"/>
                </a:solidFill>
                <a:latin typeface="Helvetica" pitchFamily="2" charset="0"/>
                <a:ea typeface="FangSong" panose="02010609060101010101" pitchFamily="49" charset="-122"/>
                <a:cs typeface="Courier New" panose="02070309020205020404" pitchFamily="49" charset="0"/>
              </a:rPr>
              <a:t>Create</a:t>
            </a:r>
            <a:r>
              <a:rPr lang="zh-CN" altLang="en-US" sz="1200" dirty="0">
                <a:solidFill>
                  <a:schemeClr val="accent2"/>
                </a:solidFill>
                <a:latin typeface="Helvetica" pitchFamily="2" charset="0"/>
                <a:ea typeface="FangSong" panose="02010609060101010101" pitchFamily="49" charset="-122"/>
                <a:cs typeface="Courier New" panose="02070309020205020404" pitchFamily="49" charset="0"/>
              </a:rPr>
              <a:t> </a:t>
            </a:r>
            <a:endParaRPr lang="en-US" altLang="zh-CN" sz="1200" dirty="0">
              <a:solidFill>
                <a:schemeClr val="accent2"/>
              </a:solidFill>
              <a:latin typeface="Helvetica" pitchFamily="2" charset="0"/>
              <a:ea typeface="FangSong" panose="02010609060101010101" pitchFamily="49" charset="-122"/>
              <a:cs typeface="Courier New" panose="02070309020205020404" pitchFamily="49" charset="0"/>
            </a:endParaRPr>
          </a:p>
          <a:p>
            <a:r>
              <a:rPr lang="en-US" altLang="zh-CN" sz="1200" dirty="0" err="1">
                <a:solidFill>
                  <a:schemeClr val="accent2"/>
                </a:solidFill>
                <a:latin typeface="Helvetica" pitchFamily="2" charset="0"/>
                <a:cs typeface="Courier New" panose="02070309020205020404" pitchFamily="49" charset="0"/>
              </a:rPr>
              <a:t>TwinDomain</a:t>
            </a:r>
            <a:r>
              <a:rPr lang="zh-CN" altLang="en-US" sz="1200" dirty="0">
                <a:solidFill>
                  <a:schemeClr val="accent2"/>
                </a:solidFill>
                <a:latin typeface="Helvetica" pitchFamily="2" charset="0"/>
                <a:cs typeface="Courier New" panose="02070309020205020404" pitchFamily="49" charset="0"/>
              </a:rPr>
              <a:t> </a:t>
            </a:r>
            <a:r>
              <a:rPr lang="en-US" altLang="zh-CN" sz="1200" dirty="0">
                <a:solidFill>
                  <a:schemeClr val="accent2"/>
                </a:solidFill>
                <a:latin typeface="Helvetica" pitchFamily="2" charset="0"/>
                <a:cs typeface="Courier New" panose="02070309020205020404" pitchFamily="49" charset="0"/>
              </a:rPr>
              <a:t>and</a:t>
            </a:r>
            <a:r>
              <a:rPr lang="zh-CN" altLang="en-US" sz="1200" dirty="0">
                <a:solidFill>
                  <a:schemeClr val="accent2"/>
                </a:solidFill>
                <a:latin typeface="Helvetica" pitchFamily="2" charset="0"/>
                <a:cs typeface="Courier New" panose="02070309020205020404" pitchFamily="49" charset="0"/>
              </a:rPr>
              <a:t> </a:t>
            </a:r>
            <a:r>
              <a:rPr lang="en-US" altLang="zh-CN" sz="1200" dirty="0">
                <a:solidFill>
                  <a:schemeClr val="accent2"/>
                </a:solidFill>
                <a:latin typeface="Helvetica" pitchFamily="2" charset="0"/>
                <a:cs typeface="Courier New" panose="02070309020205020404" pitchFamily="49" charset="0"/>
              </a:rPr>
              <a:t>set</a:t>
            </a:r>
            <a:r>
              <a:rPr lang="zh-CN" altLang="en-US" sz="1200" dirty="0">
                <a:solidFill>
                  <a:schemeClr val="accent2"/>
                </a:solidFill>
                <a:latin typeface="Helvetica" pitchFamily="2" charset="0"/>
                <a:cs typeface="Courier New" panose="02070309020205020404" pitchFamily="49" charset="0"/>
              </a:rPr>
              <a:t> </a:t>
            </a:r>
            <a:r>
              <a:rPr lang="en-US" altLang="zh-CN" sz="1200" dirty="0">
                <a:solidFill>
                  <a:schemeClr val="accent2"/>
                </a:solidFill>
                <a:latin typeface="Helvetica" pitchFamily="2" charset="0"/>
                <a:cs typeface="Courier New" panose="02070309020205020404" pitchFamily="49" charset="0"/>
              </a:rPr>
              <a:t>NS</a:t>
            </a:r>
          </a:p>
        </p:txBody>
      </p:sp>
      <p:sp>
        <p:nvSpPr>
          <p:cNvPr id="17" name="文本框 16">
            <a:extLst>
              <a:ext uri="{FF2B5EF4-FFF2-40B4-BE49-F238E27FC236}">
                <a16:creationId xmlns:a16="http://schemas.microsoft.com/office/drawing/2014/main" id="{C9767B40-D1B3-B5F6-69E2-49D8C1EFCEB1}"/>
              </a:ext>
            </a:extLst>
          </p:cNvPr>
          <p:cNvSpPr txBox="1"/>
          <p:nvPr/>
        </p:nvSpPr>
        <p:spPr>
          <a:xfrm>
            <a:off x="2538004" y="3902058"/>
            <a:ext cx="1884255" cy="460375"/>
          </a:xfrm>
          <a:prstGeom prst="rect">
            <a:avLst/>
          </a:prstGeom>
          <a:noFill/>
        </p:spPr>
        <p:txBody>
          <a:bodyPr wrap="square">
            <a:spAutoFit/>
          </a:bodyPr>
          <a:lstStyle/>
          <a:p>
            <a:pPr algn="ctr"/>
            <a:r>
              <a:rPr lang="x-none" altLang="zh-CN" sz="1200" dirty="0">
                <a:latin typeface="Helvetica" pitchFamily="2" charset="0"/>
                <a:ea typeface="Helvetica" pitchFamily="2" charset="0"/>
                <a:cs typeface="Arial" panose="020B0604020202020204" pitchFamily="34" charset="0"/>
              </a:rPr>
              <a:t>1.</a:t>
            </a:r>
            <a:r>
              <a:rPr lang="zh-CN" altLang="en-US" sz="1200" dirty="0">
                <a:latin typeface="Helvetica" pitchFamily="2" charset="0"/>
                <a:ea typeface="Helvetica" pitchFamily="2" charset="0"/>
                <a:cs typeface="Arial" panose="020B0604020202020204" pitchFamily="34" charset="0"/>
              </a:rPr>
              <a:t> </a:t>
            </a:r>
            <a:r>
              <a:rPr lang="en-US" altLang="zh-CN" sz="1200" dirty="0">
                <a:latin typeface="Helvetica" pitchFamily="2" charset="0"/>
                <a:ea typeface="Helvetica" pitchFamily="2" charset="0"/>
                <a:cs typeface="Arial" panose="020B0604020202020204" pitchFamily="34" charset="0"/>
              </a:rPr>
              <a:t>Buy</a:t>
            </a:r>
            <a:r>
              <a:rPr lang="zh-CN" altLang="en-US" sz="1200" dirty="0">
                <a:latin typeface="Helvetica" pitchFamily="2" charset="0"/>
                <a:ea typeface="Helvetica" pitchFamily="2" charset="0"/>
                <a:cs typeface="Arial" panose="020B0604020202020204" pitchFamily="34" charset="0"/>
              </a:rPr>
              <a:t> </a:t>
            </a:r>
            <a:endParaRPr lang="en-US" altLang="zh-CN" sz="1200" dirty="0">
              <a:latin typeface="Helvetica" pitchFamily="2" charset="0"/>
              <a:ea typeface="Helvetica" pitchFamily="2" charset="0"/>
              <a:cs typeface="Arial" panose="020B0604020202020204" pitchFamily="34" charset="0"/>
            </a:endParaRPr>
          </a:p>
          <a:p>
            <a:pPr algn="ctr"/>
            <a:r>
              <a:rPr lang="en-US" altLang="zh-CN" sz="1200" dirty="0" err="1">
                <a:latin typeface="Helvetica" pitchFamily="2" charset="0"/>
                <a:ea typeface="Helvetica" pitchFamily="2" charset="0"/>
                <a:cs typeface="Courier New" panose="02070309020205020404" pitchFamily="49" charset="0"/>
              </a:rPr>
              <a:t>PrimaryDomain</a:t>
            </a:r>
            <a:endParaRPr lang="en-US" altLang="zh-CN" sz="1200" dirty="0">
              <a:latin typeface="Helvetica" pitchFamily="2" charset="0"/>
              <a:ea typeface="Helvetica" pitchFamily="2" charset="0"/>
              <a:cs typeface="Courier New" panose="02070309020205020404" pitchFamily="49" charset="0"/>
            </a:endParaRPr>
          </a:p>
        </p:txBody>
      </p:sp>
      <p:cxnSp>
        <p:nvCxnSpPr>
          <p:cNvPr id="18" name="直接箭头连接符 9">
            <a:extLst>
              <a:ext uri="{FF2B5EF4-FFF2-40B4-BE49-F238E27FC236}">
                <a16:creationId xmlns:a16="http://schemas.microsoft.com/office/drawing/2014/main" id="{69FE5554-EE9D-5E21-2DD3-1EA0182B4D65}"/>
              </a:ext>
            </a:extLst>
          </p:cNvPr>
          <p:cNvCxnSpPr/>
          <p:nvPr/>
        </p:nvCxnSpPr>
        <p:spPr>
          <a:xfrm flipH="1">
            <a:off x="3014574" y="4352065"/>
            <a:ext cx="117729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20" name="文本框 19">
            <a:extLst>
              <a:ext uri="{FF2B5EF4-FFF2-40B4-BE49-F238E27FC236}">
                <a16:creationId xmlns:a16="http://schemas.microsoft.com/office/drawing/2014/main" id="{1579759E-606E-06B5-E8D0-9822F7F04931}"/>
              </a:ext>
            </a:extLst>
          </p:cNvPr>
          <p:cNvSpPr txBox="1"/>
          <p:nvPr/>
        </p:nvSpPr>
        <p:spPr>
          <a:xfrm>
            <a:off x="10026926" y="4361330"/>
            <a:ext cx="1044000" cy="461665"/>
          </a:xfrm>
          <a:prstGeom prst="rect">
            <a:avLst/>
          </a:prstGeom>
          <a:noFill/>
        </p:spPr>
        <p:txBody>
          <a:bodyPr wrap="square">
            <a:spAutoFit/>
          </a:bodyPr>
          <a:lstStyle/>
          <a:p>
            <a:pPr algn="ctr"/>
            <a:r>
              <a:rPr lang="en-US" altLang="zh-CN" sz="1200" dirty="0">
                <a:latin typeface="Helvetica" pitchFamily="2" charset="0"/>
                <a:cs typeface="Arial" panose="020B0604020202020204" pitchFamily="34" charset="0"/>
              </a:rPr>
              <a:t>TLD</a:t>
            </a:r>
            <a:r>
              <a:rPr lang="zh-CN" altLang="en-US" sz="1200" dirty="0">
                <a:latin typeface="Helvetica" pitchFamily="2" charset="0"/>
                <a:cs typeface="Arial" panose="020B0604020202020204" pitchFamily="34" charset="0"/>
              </a:rPr>
              <a:t> </a:t>
            </a:r>
            <a:r>
              <a:rPr lang="en-US" altLang="zh-CN" sz="1200" dirty="0">
                <a:latin typeface="Helvetica" pitchFamily="2" charset="0"/>
                <a:cs typeface="Arial" panose="020B0604020202020204" pitchFamily="34" charset="0"/>
              </a:rPr>
              <a:t>Nameserver</a:t>
            </a:r>
            <a:endParaRPr lang="zh-CN" altLang="en-US" sz="1200" dirty="0">
              <a:latin typeface="Helvetica" pitchFamily="2" charset="0"/>
            </a:endParaRPr>
          </a:p>
        </p:txBody>
      </p:sp>
      <p:sp>
        <p:nvSpPr>
          <p:cNvPr id="21" name="文本框 20">
            <a:extLst>
              <a:ext uri="{FF2B5EF4-FFF2-40B4-BE49-F238E27FC236}">
                <a16:creationId xmlns:a16="http://schemas.microsoft.com/office/drawing/2014/main" id="{3C602D5B-4EA7-6FF6-E57A-E368F37627D9}"/>
              </a:ext>
            </a:extLst>
          </p:cNvPr>
          <p:cNvSpPr txBox="1"/>
          <p:nvPr/>
        </p:nvSpPr>
        <p:spPr>
          <a:xfrm>
            <a:off x="5157426" y="3721489"/>
            <a:ext cx="1693395" cy="646331"/>
          </a:xfrm>
          <a:prstGeom prst="rect">
            <a:avLst/>
          </a:prstGeom>
          <a:noFill/>
        </p:spPr>
        <p:txBody>
          <a:bodyPr wrap="square">
            <a:spAutoFit/>
          </a:bodyPr>
          <a:lstStyle/>
          <a:p>
            <a:r>
              <a:rPr lang="x-none" altLang="zh-CN" sz="1200" dirty="0">
                <a:latin typeface="Helvetica" pitchFamily="2" charset="0"/>
                <a:ea typeface="FangSong" panose="02010609060101010101" pitchFamily="49" charset="-122"/>
                <a:cs typeface="Arial" panose="020B0604020202020204" pitchFamily="34" charset="0"/>
              </a:rPr>
              <a:t>2a.</a:t>
            </a:r>
            <a:r>
              <a:rPr lang="zh-CN" altLang="en-US" sz="1200" dirty="0">
                <a:latin typeface="Helvetica" pitchFamily="2" charset="0"/>
              </a:rPr>
              <a:t> </a:t>
            </a:r>
            <a:r>
              <a:rPr lang="en-US" altLang="zh-CN" sz="1200" dirty="0">
                <a:latin typeface="Helvetica" pitchFamily="2" charset="0"/>
                <a:ea typeface="FangSong" panose="02010609060101010101" pitchFamily="49" charset="-122"/>
                <a:cs typeface="Arial" panose="020B0604020202020204" pitchFamily="34" charset="0"/>
              </a:rPr>
              <a:t>Create</a:t>
            </a:r>
            <a:r>
              <a:rPr lang="zh-CN" altLang="en-US" sz="1200" dirty="0">
                <a:latin typeface="Helvetica" pitchFamily="2" charset="0"/>
                <a:ea typeface="FangSong" panose="02010609060101010101" pitchFamily="49" charset="-122"/>
                <a:cs typeface="Arial" panose="020B0604020202020204" pitchFamily="34" charset="0"/>
              </a:rPr>
              <a:t> </a:t>
            </a:r>
            <a:r>
              <a:rPr lang="en-US" altLang="zh-CN" sz="1200" dirty="0" err="1">
                <a:latin typeface="Helvetica" pitchFamily="2" charset="0"/>
                <a:cs typeface="Courier New" panose="02070309020205020404" pitchFamily="49" charset="0"/>
              </a:rPr>
              <a:t>PrimaryDomain</a:t>
            </a:r>
            <a:endParaRPr lang="en-US" altLang="zh-CN" sz="1200" dirty="0">
              <a:latin typeface="Helvetica" pitchFamily="2" charset="0"/>
              <a:cs typeface="Courier New" panose="02070309020205020404" pitchFamily="49" charset="0"/>
            </a:endParaRPr>
          </a:p>
          <a:p>
            <a:r>
              <a:rPr lang="en-US" altLang="zh-CN" sz="1200" dirty="0">
                <a:latin typeface="Helvetica" pitchFamily="2" charset="0"/>
                <a:cs typeface="Courier New" panose="02070309020205020404" pitchFamily="49" charset="0"/>
              </a:rPr>
              <a:t>and</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set</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NS</a:t>
            </a:r>
          </a:p>
        </p:txBody>
      </p:sp>
      <p:sp>
        <p:nvSpPr>
          <p:cNvPr id="22" name="文本框 21">
            <a:extLst>
              <a:ext uri="{FF2B5EF4-FFF2-40B4-BE49-F238E27FC236}">
                <a16:creationId xmlns:a16="http://schemas.microsoft.com/office/drawing/2014/main" id="{D48AC4F7-97A0-7859-9159-0D745B5FBA8C}"/>
              </a:ext>
            </a:extLst>
          </p:cNvPr>
          <p:cNvSpPr txBox="1"/>
          <p:nvPr/>
        </p:nvSpPr>
        <p:spPr>
          <a:xfrm>
            <a:off x="2731438" y="4673412"/>
            <a:ext cx="431505" cy="276999"/>
          </a:xfrm>
          <a:prstGeom prst="rect">
            <a:avLst/>
          </a:prstGeom>
          <a:noFill/>
        </p:spPr>
        <p:txBody>
          <a:bodyPr wrap="square">
            <a:spAutoFit/>
          </a:bodyPr>
          <a:lstStyle/>
          <a:p>
            <a:r>
              <a:rPr lang="zh-CN" altLang="en-US" sz="1200" dirty="0">
                <a:latin typeface="Helvetica" pitchFamily="2" charset="0"/>
                <a:ea typeface="FangSong" panose="02010609060101010101" pitchFamily="49" charset="-122"/>
                <a:cs typeface="Arial" panose="020B0604020202020204" pitchFamily="34" charset="0"/>
              </a:rPr>
              <a:t> </a:t>
            </a:r>
            <a:endParaRPr lang="zh-CN" altLang="en-US" sz="1200" dirty="0"/>
          </a:p>
        </p:txBody>
      </p:sp>
      <p:sp>
        <p:nvSpPr>
          <p:cNvPr id="23" name="文本框 22">
            <a:extLst>
              <a:ext uri="{FF2B5EF4-FFF2-40B4-BE49-F238E27FC236}">
                <a16:creationId xmlns:a16="http://schemas.microsoft.com/office/drawing/2014/main" id="{727668D1-2597-87C2-45A6-9275344A069F}"/>
              </a:ext>
            </a:extLst>
          </p:cNvPr>
          <p:cNvSpPr txBox="1"/>
          <p:nvPr/>
        </p:nvSpPr>
        <p:spPr>
          <a:xfrm>
            <a:off x="1462806" y="3192130"/>
            <a:ext cx="5189095" cy="523220"/>
          </a:xfrm>
          <a:prstGeom prst="rect">
            <a:avLst/>
          </a:prstGeom>
          <a:noFill/>
          <a:ln>
            <a:solidFill>
              <a:schemeClr val="dk1"/>
            </a:solidFill>
          </a:ln>
        </p:spPr>
        <p:txBody>
          <a:bodyPr wrap="square">
            <a:spAutoFit/>
          </a:bodyPr>
          <a:lstStyle/>
          <a:p>
            <a:r>
              <a:rPr lang="en-US" altLang="zh-CN" sz="1200" dirty="0" err="1">
                <a:latin typeface="Helvetica" pitchFamily="2" charset="0"/>
                <a:ea typeface="FangSong" panose="02010609060101010101" pitchFamily="49" charset="-122"/>
                <a:cs typeface="Arial" panose="020B0604020202020204" pitchFamily="34" charset="0"/>
              </a:rPr>
              <a:t>PrimaryDomain</a:t>
            </a:r>
            <a:r>
              <a:rPr lang="en-US" altLang="zh-CN" sz="1200" dirty="0">
                <a:latin typeface="Helvetica" pitchFamily="2" charset="0"/>
                <a:ea typeface="FangSong" panose="02010609060101010101" pitchFamily="49" charset="-122"/>
                <a:cs typeface="Arial" panose="020B0604020202020204" pitchFamily="34" charset="0"/>
              </a:rPr>
              <a:t>:</a:t>
            </a:r>
            <a:r>
              <a:rPr lang="zh-CN" altLang="en-US" sz="1200" dirty="0">
                <a:latin typeface="FangSong" panose="02010609060101010101" pitchFamily="49" charset="-122"/>
                <a:ea typeface="FangSong" panose="02010609060101010101" pitchFamily="49" charset="-122"/>
                <a:cs typeface="Arial" panose="020B0604020202020204" pitchFamily="34" charset="0"/>
              </a:rPr>
              <a:t>  </a:t>
            </a:r>
            <a:r>
              <a:rPr lang="zh-CN" altLang="en-US" sz="1400" dirty="0">
                <a:latin typeface="FangSong" panose="02010609060101010101" pitchFamily="49" charset="-122"/>
                <a:ea typeface="FangSong" panose="02010609060101010101" pitchFamily="49" charset="-122"/>
                <a:cs typeface="Arial" panose="020B0604020202020204" pitchFamily="34" charset="0"/>
              </a:rPr>
              <a:t>测试</a:t>
            </a:r>
            <a:r>
              <a:rPr lang="en-US" altLang="zh-CN" sz="1400" dirty="0">
                <a:latin typeface="Courier New" panose="02070309020205020404" pitchFamily="49" charset="0"/>
                <a:cs typeface="Courier New" panose="02070309020205020404" pitchFamily="49" charset="0"/>
              </a:rPr>
              <a:t>.example</a:t>
            </a:r>
            <a:r>
              <a:rPr lang="en-US" altLang="zh-CN" sz="1400" dirty="0">
                <a:latin typeface="Helvetica" pitchFamily="2" charset="0"/>
                <a:cs typeface="Courier New" panose="02070309020205020404" pitchFamily="49" charset="0"/>
              </a:rPr>
              <a:t>,</a:t>
            </a:r>
            <a:r>
              <a:rPr lang="zh-CN" altLang="en-US" sz="14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--0zwm56d.example</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(Punycode)</a:t>
            </a:r>
            <a:r>
              <a:rPr lang="zh-CN" altLang="en-US" sz="1400" dirty="0">
                <a:latin typeface="Helvetica" pitchFamily="2" charset="0"/>
                <a:cs typeface="Courier New" panose="02070309020205020404" pitchFamily="49" charset="0"/>
              </a:rPr>
              <a:t> </a:t>
            </a:r>
            <a:endParaRPr lang="en-US" altLang="zh-CN" sz="1400" dirty="0">
              <a:latin typeface="Helvetica" pitchFamily="2" charset="0"/>
              <a:cs typeface="Courier New" panose="02070309020205020404" pitchFamily="49" charset="0"/>
            </a:endParaRPr>
          </a:p>
          <a:p>
            <a:r>
              <a:rPr lang="en-US" altLang="zh-CN" sz="1200" dirty="0" err="1">
                <a:latin typeface="Helvetica" pitchFamily="2" charset="0"/>
                <a:ea typeface="FangSong" panose="02010609060101010101" pitchFamily="49" charset="-122"/>
                <a:cs typeface="Arial" panose="020B0604020202020204" pitchFamily="34" charset="0"/>
              </a:rPr>
              <a:t>TwinDomain</a:t>
            </a:r>
            <a:r>
              <a:rPr lang="en-US" altLang="zh-CN" sz="1200" dirty="0">
                <a:latin typeface="Helvetica" pitchFamily="2" charset="0"/>
                <a:ea typeface="FangSong" panose="02010609060101010101" pitchFamily="49" charset="-122"/>
                <a:cs typeface="Arial" panose="020B0604020202020204" pitchFamily="34" charset="0"/>
              </a:rPr>
              <a:t>:</a:t>
            </a:r>
            <a:r>
              <a:rPr lang="zh-CN" altLang="en-US" sz="1200" dirty="0">
                <a:latin typeface="FangSong" panose="02010609060101010101" pitchFamily="49" charset="-122"/>
                <a:ea typeface="FangSong" panose="02010609060101010101" pitchFamily="49" charset="-122"/>
                <a:cs typeface="Arial" panose="020B0604020202020204" pitchFamily="34" charset="0"/>
              </a:rPr>
              <a:t>    </a:t>
            </a:r>
            <a:r>
              <a:rPr lang="zh-CN" altLang="en-US" sz="1000" dirty="0">
                <a:latin typeface="FangSong" panose="02010609060101010101" pitchFamily="49" charset="-122"/>
                <a:ea typeface="FangSong" panose="02010609060101010101" pitchFamily="49" charset="-122"/>
                <a:cs typeface="Arial" panose="020B0604020202020204" pitchFamily="34" charset="0"/>
              </a:rPr>
              <a:t> </a:t>
            </a:r>
            <a:r>
              <a:rPr lang="zh-CN" altLang="en-US" sz="1400" dirty="0">
                <a:latin typeface="FangSong" panose="02010609060101010101" pitchFamily="49" charset="-122"/>
                <a:ea typeface="FangSong" panose="02010609060101010101" pitchFamily="49" charset="-122"/>
                <a:cs typeface="Courier New" panose="02070309020205020404" pitchFamily="49" charset="0"/>
              </a:rPr>
              <a:t>測試</a:t>
            </a:r>
            <a:r>
              <a:rPr lang="en-US" altLang="zh-CN" sz="1400" dirty="0">
                <a:latin typeface="Courier New" panose="02070309020205020404" pitchFamily="49" charset="0"/>
                <a:cs typeface="Courier New" panose="02070309020205020404" pitchFamily="49" charset="0"/>
              </a:rPr>
              <a:t>.example</a:t>
            </a:r>
            <a:r>
              <a:rPr lang="en-US" altLang="zh-CN" sz="1400" dirty="0">
                <a:latin typeface="Helvetica" pitchFamily="2" charset="0"/>
                <a:cs typeface="Courier New" panose="02070309020205020404" pitchFamily="49" charset="0"/>
              </a:rPr>
              <a:t>,</a:t>
            </a:r>
            <a:r>
              <a:rPr lang="zh-CN" altLang="en-US" sz="14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--g6w251d.example</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(Punycode)</a:t>
            </a:r>
            <a:endParaRPr lang="zh-CN" altLang="en-US" sz="1400" dirty="0"/>
          </a:p>
        </p:txBody>
      </p:sp>
      <p:pic>
        <p:nvPicPr>
          <p:cNvPr id="30" name="图片 29">
            <a:extLst>
              <a:ext uri="{FF2B5EF4-FFF2-40B4-BE49-F238E27FC236}">
                <a16:creationId xmlns:a16="http://schemas.microsoft.com/office/drawing/2014/main" id="{0EA91845-ED16-8981-2366-A71FD2280FF6}"/>
              </a:ext>
            </a:extLst>
          </p:cNvPr>
          <p:cNvPicPr>
            <a:picLocks noChangeAspect="1"/>
          </p:cNvPicPr>
          <p:nvPr/>
        </p:nvPicPr>
        <p:blipFill>
          <a:blip r:embed="rId4"/>
          <a:stretch>
            <a:fillRect/>
          </a:stretch>
        </p:blipFill>
        <p:spPr>
          <a:xfrm>
            <a:off x="2404525" y="4141236"/>
            <a:ext cx="429995" cy="429995"/>
          </a:xfrm>
          <a:prstGeom prst="rect">
            <a:avLst/>
          </a:prstGeom>
        </p:spPr>
      </p:pic>
      <p:sp>
        <p:nvSpPr>
          <p:cNvPr id="32" name="文本框 31">
            <a:extLst>
              <a:ext uri="{FF2B5EF4-FFF2-40B4-BE49-F238E27FC236}">
                <a16:creationId xmlns:a16="http://schemas.microsoft.com/office/drawing/2014/main" id="{DFA3EE3E-EC73-A367-9EE9-A7993BA01E77}"/>
              </a:ext>
            </a:extLst>
          </p:cNvPr>
          <p:cNvSpPr txBox="1"/>
          <p:nvPr/>
        </p:nvSpPr>
        <p:spPr>
          <a:xfrm>
            <a:off x="2128800" y="4518597"/>
            <a:ext cx="994036" cy="276999"/>
          </a:xfrm>
          <a:prstGeom prst="rect">
            <a:avLst/>
          </a:prstGeom>
          <a:noFill/>
        </p:spPr>
        <p:txBody>
          <a:bodyPr wrap="square">
            <a:spAutoFit/>
          </a:bodyPr>
          <a:lstStyle/>
          <a:p>
            <a:r>
              <a:rPr lang="en-US" altLang="zh-CN" sz="1200" b="1" dirty="0">
                <a:latin typeface="Helvetica" pitchFamily="2" charset="0"/>
                <a:ea typeface="Microsoft YaHei" panose="020B0503020204020204" pitchFamily="34" charset="-122"/>
              </a:rPr>
              <a:t>Registrant</a:t>
            </a:r>
            <a:endParaRPr lang="zh-CN" altLang="en-US" sz="1200" dirty="0">
              <a:latin typeface="Helvetica" pitchFamily="2" charset="0"/>
            </a:endParaRPr>
          </a:p>
        </p:txBody>
      </p:sp>
      <p:sp>
        <p:nvSpPr>
          <p:cNvPr id="34" name="文本框 33">
            <a:extLst>
              <a:ext uri="{FF2B5EF4-FFF2-40B4-BE49-F238E27FC236}">
                <a16:creationId xmlns:a16="http://schemas.microsoft.com/office/drawing/2014/main" id="{5A2DA850-E12A-3B9F-D95D-75AF611B9E9C}"/>
              </a:ext>
            </a:extLst>
          </p:cNvPr>
          <p:cNvSpPr txBox="1"/>
          <p:nvPr/>
        </p:nvSpPr>
        <p:spPr>
          <a:xfrm>
            <a:off x="8685809" y="3108221"/>
            <a:ext cx="1856799" cy="275590"/>
          </a:xfrm>
          <a:prstGeom prst="rect">
            <a:avLst/>
          </a:prstGeom>
          <a:noFill/>
        </p:spPr>
        <p:txBody>
          <a:bodyPr wrap="square">
            <a:spAutoFit/>
          </a:bodyPr>
          <a:lstStyle/>
          <a:p>
            <a:r>
              <a:rPr lang="x-none" altLang="en-US" sz="1200" dirty="0">
                <a:latin typeface="Helvetica" pitchFamily="2" charset="0"/>
                <a:ea typeface="FangSong" panose="02010609060101010101" pitchFamily="49" charset="-122"/>
                <a:cs typeface="Arial" panose="020B0604020202020204" pitchFamily="34" charset="0"/>
              </a:rPr>
              <a:t>Primary</a:t>
            </a:r>
            <a:r>
              <a:rPr lang="en-US" altLang="zh-CN" sz="1200" dirty="0">
                <a:latin typeface="Helvetica" pitchFamily="2" charset="0"/>
                <a:ea typeface="FangSong" panose="02010609060101010101" pitchFamily="49" charset="-122"/>
                <a:cs typeface="Arial" panose="020B0604020202020204" pitchFamily="34" charset="0"/>
              </a:rPr>
              <a:t>Domain</a:t>
            </a:r>
            <a:r>
              <a:rPr lang="zh-CN" altLang="en-US" sz="1200" dirty="0">
                <a:latin typeface="Helvetica" pitchFamily="2" charset="0"/>
                <a:ea typeface="FangSong" panose="02010609060101010101" pitchFamily="49" charset="-122"/>
                <a:cs typeface="Arial" panose="020B0604020202020204" pitchFamily="34" charset="0"/>
              </a:rPr>
              <a:t> </a:t>
            </a:r>
            <a:r>
              <a:rPr lang="en-US" altLang="zh-CN" sz="1200" dirty="0">
                <a:latin typeface="Helvetica" pitchFamily="2" charset="0"/>
                <a:ea typeface="FangSong" panose="02010609060101010101" pitchFamily="49" charset="-122"/>
                <a:cs typeface="Arial" panose="020B0604020202020204" pitchFamily="34" charset="0"/>
              </a:rPr>
              <a:t>creation</a:t>
            </a:r>
            <a:endParaRPr lang="zh-CN" altLang="en-US" sz="1200" dirty="0">
              <a:latin typeface="Helvetica" pitchFamily="2" charset="0"/>
            </a:endParaRPr>
          </a:p>
        </p:txBody>
      </p:sp>
      <p:cxnSp>
        <p:nvCxnSpPr>
          <p:cNvPr id="37" name="直接箭头连接符 9">
            <a:extLst>
              <a:ext uri="{FF2B5EF4-FFF2-40B4-BE49-F238E27FC236}">
                <a16:creationId xmlns:a16="http://schemas.microsoft.com/office/drawing/2014/main" id="{E3ADC259-A357-4C10-F4B1-919D199FB0BC}"/>
              </a:ext>
            </a:extLst>
          </p:cNvPr>
          <p:cNvCxnSpPr>
            <a:cxnSpLocks/>
          </p:cNvCxnSpPr>
          <p:nvPr/>
        </p:nvCxnSpPr>
        <p:spPr>
          <a:xfrm rot="10800000">
            <a:off x="5183665" y="4352021"/>
            <a:ext cx="140400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cxnSp>
        <p:nvCxnSpPr>
          <p:cNvPr id="38" name="直接箭头连接符 9">
            <a:extLst>
              <a:ext uri="{FF2B5EF4-FFF2-40B4-BE49-F238E27FC236}">
                <a16:creationId xmlns:a16="http://schemas.microsoft.com/office/drawing/2014/main" id="{9C0E6F50-993B-24D6-0782-117C15BB6AD5}"/>
              </a:ext>
            </a:extLst>
          </p:cNvPr>
          <p:cNvCxnSpPr/>
          <p:nvPr/>
        </p:nvCxnSpPr>
        <p:spPr>
          <a:xfrm rot="10800000">
            <a:off x="5183665" y="4548196"/>
            <a:ext cx="1404000" cy="0"/>
          </a:xfrm>
          <a:prstGeom prst="straightConnector1">
            <a:avLst/>
          </a:prstGeom>
          <a:ln w="15875">
            <a:solidFill>
              <a:schemeClr val="accent2"/>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39" name="矩形: 圆角 81">
            <a:extLst>
              <a:ext uri="{FF2B5EF4-FFF2-40B4-BE49-F238E27FC236}">
                <a16:creationId xmlns:a16="http://schemas.microsoft.com/office/drawing/2014/main" id="{C26EF136-9A37-5250-7281-B68EFB15551A}"/>
              </a:ext>
            </a:extLst>
          </p:cNvPr>
          <p:cNvSpPr/>
          <p:nvPr/>
        </p:nvSpPr>
        <p:spPr>
          <a:xfrm>
            <a:off x="4187823" y="3956906"/>
            <a:ext cx="946826" cy="972000"/>
          </a:xfrm>
          <a:prstGeom prst="roundRect">
            <a:avLst/>
          </a:prstGeom>
          <a:solidFill>
            <a:schemeClr val="accent2">
              <a:lumMod val="20000"/>
              <a:lumOff val="80000"/>
            </a:schemeClr>
          </a:solidFill>
          <a:ln w="12700">
            <a:solidFill>
              <a:schemeClr val="dk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solidFill>
                <a:latin typeface="Helvetica" pitchFamily="2" charset="0"/>
                <a:ea typeface="Microsoft YaHei" panose="020B0503020204020204" pitchFamily="34" charset="-122"/>
              </a:rPr>
              <a:t>Registry/</a:t>
            </a:r>
            <a:r>
              <a:rPr lang="zh-CN" altLang="en-US" sz="1200" b="1" dirty="0">
                <a:solidFill>
                  <a:schemeClr val="tx1"/>
                </a:solidFill>
                <a:latin typeface="Helvetica" pitchFamily="2" charset="0"/>
                <a:ea typeface="Microsoft YaHei" panose="020B0503020204020204" pitchFamily="34" charset="-122"/>
              </a:rPr>
              <a:t> </a:t>
            </a:r>
            <a:r>
              <a:rPr lang="en-US" altLang="zh-CN" sz="1200" b="1" dirty="0">
                <a:solidFill>
                  <a:schemeClr val="tx1"/>
                </a:solidFill>
                <a:latin typeface="Helvetica" pitchFamily="2" charset="0"/>
                <a:ea typeface="Microsoft YaHei" panose="020B0503020204020204" pitchFamily="34" charset="-122"/>
              </a:rPr>
              <a:t>Registrar</a:t>
            </a:r>
            <a:endParaRPr lang="zh-CN" altLang="en-US" sz="1200" b="1" dirty="0">
              <a:solidFill>
                <a:schemeClr val="tx1"/>
              </a:solidFill>
              <a:latin typeface="Helvetica" pitchFamily="2" charset="0"/>
              <a:ea typeface="Microsoft YaHei" panose="020B0503020204020204" pitchFamily="34" charset="-122"/>
            </a:endParaRPr>
          </a:p>
        </p:txBody>
      </p:sp>
      <p:cxnSp>
        <p:nvCxnSpPr>
          <p:cNvPr id="41" name="直接箭头连接符 9">
            <a:extLst>
              <a:ext uri="{FF2B5EF4-FFF2-40B4-BE49-F238E27FC236}">
                <a16:creationId xmlns:a16="http://schemas.microsoft.com/office/drawing/2014/main" id="{54FD29C9-BF42-FC7A-7D21-3C8F6A6A1460}"/>
              </a:ext>
            </a:extLst>
          </p:cNvPr>
          <p:cNvCxnSpPr>
            <a:cxnSpLocks/>
          </p:cNvCxnSpPr>
          <p:nvPr/>
        </p:nvCxnSpPr>
        <p:spPr>
          <a:xfrm flipH="1">
            <a:off x="8209172" y="3452433"/>
            <a:ext cx="460800" cy="0"/>
          </a:xfrm>
          <a:prstGeom prst="straightConnector1">
            <a:avLst/>
          </a:prstGeom>
          <a:ln w="15875">
            <a:solidFill>
              <a:schemeClr val="accent2"/>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F0D2F923-AC8D-DAF7-C31A-CCCAFB1DC390}"/>
              </a:ext>
            </a:extLst>
          </p:cNvPr>
          <p:cNvSpPr txBox="1"/>
          <p:nvPr/>
        </p:nvSpPr>
        <p:spPr>
          <a:xfrm>
            <a:off x="8672259" y="3306383"/>
            <a:ext cx="1788186" cy="275590"/>
          </a:xfrm>
          <a:prstGeom prst="rect">
            <a:avLst/>
          </a:prstGeom>
          <a:noFill/>
        </p:spPr>
        <p:txBody>
          <a:bodyPr wrap="square">
            <a:spAutoFit/>
          </a:bodyPr>
          <a:lstStyle/>
          <a:p>
            <a:r>
              <a:rPr lang="x-none" altLang="en-US" sz="1200" dirty="0">
                <a:solidFill>
                  <a:schemeClr val="accent2"/>
                </a:solidFill>
                <a:latin typeface="Helvetica" pitchFamily="2" charset="0"/>
                <a:ea typeface="FangSong" panose="02010609060101010101" pitchFamily="49" charset="-122"/>
                <a:cs typeface="Arial" panose="020B0604020202020204" pitchFamily="34" charset="0"/>
              </a:rPr>
              <a:t>Twin</a:t>
            </a:r>
            <a:r>
              <a:rPr lang="en-US" altLang="zh-CN" sz="1200" dirty="0">
                <a:solidFill>
                  <a:schemeClr val="accent2"/>
                </a:solidFill>
                <a:latin typeface="Helvetica" pitchFamily="2" charset="0"/>
                <a:ea typeface="FangSong" panose="02010609060101010101" pitchFamily="49" charset="-122"/>
                <a:cs typeface="Arial" panose="020B0604020202020204" pitchFamily="34" charset="0"/>
              </a:rPr>
              <a:t>Domain</a:t>
            </a:r>
            <a:r>
              <a:rPr lang="zh-CN" altLang="en-US" sz="1200" dirty="0">
                <a:solidFill>
                  <a:schemeClr val="accent2"/>
                </a:solidFill>
                <a:latin typeface="Helvetica" pitchFamily="2" charset="0"/>
                <a:ea typeface="FangSong" panose="02010609060101010101" pitchFamily="49" charset="-122"/>
                <a:cs typeface="Arial" panose="020B0604020202020204" pitchFamily="34" charset="0"/>
              </a:rPr>
              <a:t> </a:t>
            </a:r>
            <a:r>
              <a:rPr lang="en-US" altLang="zh-CN" sz="1200" dirty="0">
                <a:solidFill>
                  <a:schemeClr val="accent2"/>
                </a:solidFill>
                <a:latin typeface="Helvetica" pitchFamily="2" charset="0"/>
                <a:ea typeface="FangSong" panose="02010609060101010101" pitchFamily="49" charset="-122"/>
                <a:cs typeface="Arial" panose="020B0604020202020204" pitchFamily="34" charset="0"/>
              </a:rPr>
              <a:t>creation</a:t>
            </a:r>
          </a:p>
        </p:txBody>
      </p:sp>
      <p:cxnSp>
        <p:nvCxnSpPr>
          <p:cNvPr id="43" name="直接箭头连接符 9">
            <a:extLst>
              <a:ext uri="{FF2B5EF4-FFF2-40B4-BE49-F238E27FC236}">
                <a16:creationId xmlns:a16="http://schemas.microsoft.com/office/drawing/2014/main" id="{E7E773B4-E388-F647-BBE4-E205698D5EF7}"/>
              </a:ext>
            </a:extLst>
          </p:cNvPr>
          <p:cNvCxnSpPr>
            <a:cxnSpLocks/>
          </p:cNvCxnSpPr>
          <p:nvPr/>
        </p:nvCxnSpPr>
        <p:spPr>
          <a:xfrm flipH="1">
            <a:off x="8209807" y="3251272"/>
            <a:ext cx="46080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cxnSp>
        <p:nvCxnSpPr>
          <p:cNvPr id="44" name="直接箭头连接符 9">
            <a:extLst>
              <a:ext uri="{FF2B5EF4-FFF2-40B4-BE49-F238E27FC236}">
                <a16:creationId xmlns:a16="http://schemas.microsoft.com/office/drawing/2014/main" id="{5FED3383-B432-BC4F-972A-2DEDE059F826}"/>
              </a:ext>
            </a:extLst>
          </p:cNvPr>
          <p:cNvCxnSpPr/>
          <p:nvPr/>
        </p:nvCxnSpPr>
        <p:spPr>
          <a:xfrm flipH="1">
            <a:off x="3014574" y="4352065"/>
            <a:ext cx="117729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54" name="文本框 53">
            <a:extLst>
              <a:ext uri="{FF2B5EF4-FFF2-40B4-BE49-F238E27FC236}">
                <a16:creationId xmlns:a16="http://schemas.microsoft.com/office/drawing/2014/main" id="{3876D147-CAE2-1082-95B1-851D6D35CF39}"/>
              </a:ext>
            </a:extLst>
          </p:cNvPr>
          <p:cNvSpPr txBox="1"/>
          <p:nvPr/>
        </p:nvSpPr>
        <p:spPr>
          <a:xfrm>
            <a:off x="754078" y="1059192"/>
            <a:ext cx="10500089" cy="1200329"/>
          </a:xfrm>
          <a:prstGeom prst="rect">
            <a:avLst/>
          </a:prstGeom>
          <a:noFill/>
        </p:spPr>
        <p:txBody>
          <a:bodyPr wrap="square" rtlCol="0">
            <a:spAutoFit/>
          </a:bodyPr>
          <a:lstStyle>
            <a:defPPr>
              <a:defRPr lang="zh-CN"/>
            </a:defPPr>
            <a:lvl1pPr>
              <a:defRPr kumimoji="1" sz="2000" b="1">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400" dirty="0">
                <a:latin typeface="Verdana" panose="020B0604030504040204" pitchFamily="34" charset="0"/>
                <a:ea typeface="Verdana" panose="020B0604030504040204" pitchFamily="34" charset="0"/>
                <a:cs typeface="Verdana" panose="020B0604030504040204" pitchFamily="34" charset="0"/>
              </a:rPr>
              <a:t>When a registrant registers an internationalized domain name, the registry </a:t>
            </a:r>
            <a:r>
              <a:rPr lang="en-US" altLang="zh-CN" sz="2400" dirty="0">
                <a:solidFill>
                  <a:srgbClr val="C00000"/>
                </a:solidFill>
                <a:latin typeface="Verdana" panose="020B0604030504040204" pitchFamily="34" charset="0"/>
                <a:ea typeface="Verdana" panose="020B0604030504040204" pitchFamily="34" charset="0"/>
                <a:cs typeface="Verdana" panose="020B0604030504040204" pitchFamily="34" charset="0"/>
              </a:rPr>
              <a:t>automatically</a:t>
            </a:r>
            <a:r>
              <a:rPr lang="en-US" altLang="zh-CN" sz="2400" dirty="0">
                <a:latin typeface="Verdana" panose="020B0604030504040204" pitchFamily="34" charset="0"/>
                <a:ea typeface="Verdana" panose="020B0604030504040204" pitchFamily="34" charset="0"/>
                <a:cs typeface="Verdana" panose="020B0604030504040204" pitchFamily="34" charset="0"/>
              </a:rPr>
              <a:t> adds the corresponding twin domain </a:t>
            </a:r>
            <a:r>
              <a:rPr lang="en-US" altLang="zh-CN" sz="2400" dirty="0">
                <a:solidFill>
                  <a:srgbClr val="C00000"/>
                </a:solidFill>
                <a:latin typeface="Verdana" panose="020B0604030504040204" pitchFamily="34" charset="0"/>
                <a:ea typeface="Verdana" panose="020B0604030504040204" pitchFamily="34" charset="0"/>
                <a:cs typeface="Verdana" panose="020B0604030504040204" pitchFamily="34" charset="0"/>
              </a:rPr>
              <a:t>without notifying the registrant.</a:t>
            </a:r>
            <a:endParaRPr lang="zh-CN" altLang="en-US" sz="2400" dirty="0">
              <a:solidFill>
                <a:srgbClr val="C00000"/>
              </a:solidFill>
              <a:latin typeface="Verdana" panose="020B0604030504040204" pitchFamily="34" charset="0"/>
              <a:cs typeface="Verdana" panose="020B0604030504040204" pitchFamily="34" charset="0"/>
            </a:endParaRPr>
          </a:p>
        </p:txBody>
      </p:sp>
      <p:sp>
        <p:nvSpPr>
          <p:cNvPr id="6" name="Oval 5">
            <a:extLst>
              <a:ext uri="{FF2B5EF4-FFF2-40B4-BE49-F238E27FC236}">
                <a16:creationId xmlns:a16="http://schemas.microsoft.com/office/drawing/2014/main" id="{D7832456-790B-063F-BD6C-F5325C093EAE}"/>
              </a:ext>
            </a:extLst>
          </p:cNvPr>
          <p:cNvSpPr/>
          <p:nvPr/>
        </p:nvSpPr>
        <p:spPr>
          <a:xfrm>
            <a:off x="6610160" y="4421559"/>
            <a:ext cx="3463261" cy="27699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 name="Oval 5">
            <a:extLst>
              <a:ext uri="{FF2B5EF4-FFF2-40B4-BE49-F238E27FC236}">
                <a16:creationId xmlns:a16="http://schemas.microsoft.com/office/drawing/2014/main" id="{B7B16E04-AD6F-172E-8789-94D2C44B45D2}"/>
              </a:ext>
            </a:extLst>
          </p:cNvPr>
          <p:cNvSpPr/>
          <p:nvPr/>
        </p:nvSpPr>
        <p:spPr>
          <a:xfrm>
            <a:off x="2639093" y="3154474"/>
            <a:ext cx="1501379" cy="5232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 name="文本框 7">
            <a:extLst>
              <a:ext uri="{FF2B5EF4-FFF2-40B4-BE49-F238E27FC236}">
                <a16:creationId xmlns:a16="http://schemas.microsoft.com/office/drawing/2014/main" id="{8887BFC1-9042-BCB2-1FFA-78E88C1BBF67}"/>
              </a:ext>
            </a:extLst>
          </p:cNvPr>
          <p:cNvSpPr txBox="1"/>
          <p:nvPr/>
        </p:nvSpPr>
        <p:spPr>
          <a:xfrm>
            <a:off x="2731438" y="2844421"/>
            <a:ext cx="1856799" cy="307777"/>
          </a:xfrm>
          <a:prstGeom prst="rect">
            <a:avLst/>
          </a:prstGeom>
          <a:noFill/>
        </p:spPr>
        <p:txBody>
          <a:bodyPr wrap="square">
            <a:spAutoFit/>
          </a:bodyPr>
          <a:lstStyle/>
          <a:p>
            <a:r>
              <a:rPr lang="en-US" altLang="en-US" sz="1400" b="1" dirty="0">
                <a:solidFill>
                  <a:srgbClr val="C00000"/>
                </a:solidFill>
                <a:ea typeface="FangSong" panose="02010609060101010101" pitchFamily="49" charset="-122"/>
                <a:cs typeface="Arial" panose="020B0604020202020204" pitchFamily="34" charset="0"/>
              </a:rPr>
              <a:t>IDN Variant</a:t>
            </a:r>
            <a:endParaRPr lang="zh-CN" altLang="en-US" sz="1400" b="1" dirty="0">
              <a:solidFill>
                <a:srgbClr val="C00000"/>
              </a:solidFill>
            </a:endParaRPr>
          </a:p>
        </p:txBody>
      </p:sp>
    </p:spTree>
    <p:extLst>
      <p:ext uri="{BB962C8B-B14F-4D97-AF65-F5344CB8AC3E}">
        <p14:creationId xmlns:p14="http://schemas.microsoft.com/office/powerpoint/2010/main" val="192162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2334147A-A84E-313E-7D15-B77A69AD3C7C}"/>
              </a:ext>
            </a:extLst>
          </p:cNvPr>
          <p:cNvSpPr>
            <a:spLocks noGrp="1"/>
          </p:cNvSpPr>
          <p:nvPr>
            <p:ph type="dt" sz="half" idx="10"/>
          </p:nvPr>
        </p:nvSpPr>
        <p:spPr/>
        <p:txBody>
          <a:bodyPr/>
          <a:lstStyle/>
          <a:p>
            <a:fld id="{9D507075-C7B6-764F-9C89-13EA3C51BD0D}" type="datetime1">
              <a:rPr kumimoji="1" lang="zh-CN" altLang="en-US" smtClean="0"/>
              <a:t>2026/4/29</a:t>
            </a:fld>
            <a:endParaRPr kumimoji="1" lang="zh-CN" altLang="en-US"/>
          </a:p>
        </p:txBody>
      </p:sp>
      <p:sp>
        <p:nvSpPr>
          <p:cNvPr id="5" name="灯片编号占位符 4">
            <a:extLst>
              <a:ext uri="{FF2B5EF4-FFF2-40B4-BE49-F238E27FC236}">
                <a16:creationId xmlns:a16="http://schemas.microsoft.com/office/drawing/2014/main" id="{A8205462-C20A-DC10-64E2-67E7EF1455A1}"/>
              </a:ext>
            </a:extLst>
          </p:cNvPr>
          <p:cNvSpPr>
            <a:spLocks noGrp="1"/>
          </p:cNvSpPr>
          <p:nvPr>
            <p:ph type="sldNum" sz="quarter" idx="12"/>
          </p:nvPr>
        </p:nvSpPr>
        <p:spPr/>
        <p:txBody>
          <a:bodyPr/>
          <a:lstStyle/>
          <a:p>
            <a:fld id="{ECB2A585-D384-3C44-A3CD-1FCB5462ACD9}" type="slidenum">
              <a:rPr kumimoji="1" lang="zh-CN" altLang="en-US" smtClean="0"/>
              <a:t>2</a:t>
            </a:fld>
            <a:endParaRPr kumimoji="1" lang="zh-CN" altLang="en-US"/>
          </a:p>
        </p:txBody>
      </p:sp>
      <p:sp>
        <p:nvSpPr>
          <p:cNvPr id="6" name="矩形 5">
            <a:extLst>
              <a:ext uri="{FF2B5EF4-FFF2-40B4-BE49-F238E27FC236}">
                <a16:creationId xmlns:a16="http://schemas.microsoft.com/office/drawing/2014/main" id="{AC1EA821-9E70-A4F3-8690-FC8DA2904365}"/>
              </a:ext>
            </a:extLst>
          </p:cNvPr>
          <p:cNvSpPr/>
          <p:nvPr/>
        </p:nvSpPr>
        <p:spPr>
          <a:xfrm>
            <a:off x="0" y="0"/>
            <a:ext cx="12192000" cy="757238"/>
          </a:xfrm>
          <a:prstGeom prst="rect">
            <a:avLst/>
          </a:prstGeom>
          <a:solidFill>
            <a:srgbClr val="9B2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592B0155-40D5-2F6B-22B7-C34FD59F34F0}"/>
              </a:ext>
            </a:extLst>
          </p:cNvPr>
          <p:cNvSpPr txBox="1"/>
          <p:nvPr/>
        </p:nvSpPr>
        <p:spPr>
          <a:xfrm>
            <a:off x="345281" y="86231"/>
            <a:ext cx="6100762" cy="584775"/>
          </a:xfrm>
          <a:prstGeom prst="rect">
            <a:avLst/>
          </a:prstGeom>
          <a:noFill/>
        </p:spPr>
        <p:txBody>
          <a:bodyPr wrap="square">
            <a:spAutoFit/>
          </a:bodyPr>
          <a:lstStyle/>
          <a:p>
            <a:r>
              <a:rPr lang="en-US" altLang="zh-CN" sz="3200" b="1" dirty="0">
                <a:solidFill>
                  <a:schemeClr val="bg1"/>
                </a:solidFill>
              </a:rPr>
              <a:t>Overview</a:t>
            </a:r>
          </a:p>
        </p:txBody>
      </p:sp>
      <p:sp>
        <p:nvSpPr>
          <p:cNvPr id="12" name="文本框 11">
            <a:extLst>
              <a:ext uri="{FF2B5EF4-FFF2-40B4-BE49-F238E27FC236}">
                <a16:creationId xmlns:a16="http://schemas.microsoft.com/office/drawing/2014/main" id="{35C9D33D-CAD2-ECA1-DE0F-285AD9BC6F73}"/>
              </a:ext>
            </a:extLst>
          </p:cNvPr>
          <p:cNvSpPr txBox="1"/>
          <p:nvPr/>
        </p:nvSpPr>
        <p:spPr>
          <a:xfrm>
            <a:off x="252000" y="1000080"/>
            <a:ext cx="11572157" cy="1308050"/>
          </a:xfrm>
          <a:prstGeom prst="rect">
            <a:avLst/>
          </a:prstGeom>
          <a:noFill/>
          <a:effectLst/>
        </p:spPr>
        <p:txBody>
          <a:bodyPr wrap="square">
            <a:spAutoFit/>
          </a:bodyPr>
          <a:lstStyle/>
          <a:p>
            <a:pPr marL="285750" indent="-285750">
              <a:buFont typeface="Wingdings" pitchFamily="2" charset="2"/>
              <a:buChar char="Ø"/>
            </a:pPr>
            <a:r>
              <a:rPr lang="en-US" altLang="zh-CN" sz="2600" b="1" dirty="0">
                <a:latin typeface="Verdana" panose="020B0604030504040204" pitchFamily="34" charset="0"/>
                <a:ea typeface="Verdana" panose="020B0604030504040204" pitchFamily="34" charset="0"/>
                <a:cs typeface="Verdana" panose="020B0604030504040204" pitchFamily="34" charset="0"/>
              </a:rPr>
              <a:t> A top-down security analysis at the domain registry level</a:t>
            </a:r>
          </a:p>
          <a:p>
            <a:pPr marL="914400" lvl="1" indent="-457200">
              <a:spcBef>
                <a:spcPts val="600"/>
              </a:spcBef>
              <a:spcAft>
                <a:spcPts val="600"/>
              </a:spcAft>
              <a:buFont typeface="Arial" panose="020B0604020202020204" pitchFamily="34" charset="0"/>
              <a:buChar char="•"/>
            </a:pPr>
            <a:r>
              <a:rPr lang="en-US" altLang="zh-CN" sz="2400" dirty="0">
                <a:latin typeface="Verdana" panose="020B0604030504040204" pitchFamily="34" charset="0"/>
                <a:ea typeface="Verdana" panose="020B0604030504040204" pitchFamily="34" charset="0"/>
                <a:cs typeface="Verdana" panose="020B0604030504040204" pitchFamily="34" charset="0"/>
              </a:rPr>
              <a:t>Revealing</a:t>
            </a:r>
            <a:r>
              <a:rPr lang="zh-CN" altLang="en-US" sz="2400" dirty="0">
                <a:latin typeface="Verdana" panose="020B0604030504040204" pitchFamily="34" charset="0"/>
                <a:cs typeface="Verdana" panose="020B0604030504040204" pitchFamily="34" charset="0"/>
              </a:rPr>
              <a:t> </a:t>
            </a:r>
            <a:r>
              <a:rPr lang="en-US" altLang="zh-CN" sz="2400" dirty="0">
                <a:latin typeface="Verdana" panose="020B0604030504040204" pitchFamily="34" charset="0"/>
                <a:ea typeface="Verdana" panose="020B0604030504040204" pitchFamily="34" charset="0"/>
                <a:cs typeface="Verdana" panose="020B0604030504040204" pitchFamily="34" charset="0"/>
              </a:rPr>
              <a:t>domain</a:t>
            </a:r>
            <a:r>
              <a:rPr lang="zh-CN" altLang="en-US" sz="2400" dirty="0">
                <a:latin typeface="Verdana" panose="020B0604030504040204" pitchFamily="34" charset="0"/>
                <a:ea typeface="Verdana" panose="020B0604030504040204" pitchFamily="34" charset="0"/>
                <a:cs typeface="Verdana" panose="020B0604030504040204" pitchFamily="34" charset="0"/>
              </a:rPr>
              <a:t> </a:t>
            </a:r>
            <a:r>
              <a:rPr lang="en-US" altLang="zh-CN" sz="2400" dirty="0">
                <a:latin typeface="Verdana" panose="020B0604030504040204" pitchFamily="34" charset="0"/>
                <a:ea typeface="Verdana" panose="020B0604030504040204" pitchFamily="34" charset="0"/>
                <a:cs typeface="Verdana" panose="020B0604030504040204" pitchFamily="34" charset="0"/>
              </a:rPr>
              <a:t>status</a:t>
            </a:r>
            <a:r>
              <a:rPr lang="zh-CN" altLang="en-US" sz="2400" dirty="0">
                <a:latin typeface="Verdana" panose="020B0604030504040204" pitchFamily="34" charset="0"/>
                <a:ea typeface="Verdana" panose="020B0604030504040204" pitchFamily="34" charset="0"/>
                <a:cs typeface="Verdana" panose="020B0604030504040204" pitchFamily="34" charset="0"/>
              </a:rPr>
              <a:t> </a:t>
            </a:r>
            <a:r>
              <a:rPr lang="en-US" altLang="zh-CN" sz="2400" dirty="0">
                <a:latin typeface="Verdana" panose="020B0604030504040204" pitchFamily="34" charset="0"/>
                <a:ea typeface="Verdana" panose="020B0604030504040204" pitchFamily="34" charset="0"/>
                <a:cs typeface="Verdana" panose="020B0604030504040204" pitchFamily="34" charset="0"/>
              </a:rPr>
              <a:t>overlaps</a:t>
            </a:r>
            <a:r>
              <a:rPr lang="zh-CN" altLang="en-US" sz="2400" dirty="0">
                <a:latin typeface="Verdana" panose="020B0604030504040204" pitchFamily="34" charset="0"/>
                <a:ea typeface="Verdana" panose="020B0604030504040204" pitchFamily="34" charset="0"/>
                <a:cs typeface="Verdana" panose="020B0604030504040204" pitchFamily="34" charset="0"/>
              </a:rPr>
              <a:t> </a:t>
            </a:r>
            <a:r>
              <a:rPr lang="en-US" altLang="zh-CN" sz="2400" dirty="0">
                <a:latin typeface="Verdana" panose="020B0604030504040204" pitchFamily="34" charset="0"/>
                <a:ea typeface="Verdana" panose="020B0604030504040204" pitchFamily="34" charset="0"/>
                <a:cs typeface="Verdana" panose="020B0604030504040204" pitchFamily="34" charset="0"/>
              </a:rPr>
              <a:t>and</a:t>
            </a:r>
            <a:r>
              <a:rPr lang="zh-CN" altLang="en-US" sz="2400" dirty="0">
                <a:latin typeface="Verdana" panose="020B0604030504040204" pitchFamily="34" charset="0"/>
                <a:ea typeface="Verdana" panose="020B0604030504040204" pitchFamily="34" charset="0"/>
                <a:cs typeface="Verdana" panose="020B0604030504040204" pitchFamily="34" charset="0"/>
              </a:rPr>
              <a:t> </a:t>
            </a:r>
            <a:r>
              <a:rPr lang="en-US" altLang="zh-CN" sz="2400" dirty="0">
                <a:latin typeface="Verdana" panose="020B0604030504040204" pitchFamily="34" charset="0"/>
                <a:ea typeface="Verdana" panose="020B0604030504040204" pitchFamily="34" charset="0"/>
                <a:cs typeface="Verdana" panose="020B0604030504040204" pitchFamily="34" charset="0"/>
              </a:rPr>
              <a:t>complex</a:t>
            </a:r>
            <a:r>
              <a:rPr lang="zh-CN" altLang="en-US" sz="2400" dirty="0">
                <a:latin typeface="Verdana" panose="020B0604030504040204" pitchFamily="34" charset="0"/>
                <a:ea typeface="Verdana" panose="020B0604030504040204" pitchFamily="34" charset="0"/>
                <a:cs typeface="Verdana" panose="020B0604030504040204" pitchFamily="34" charset="0"/>
              </a:rPr>
              <a:t> </a:t>
            </a:r>
            <a:r>
              <a:rPr lang="en-US" altLang="zh-CN" sz="2400" dirty="0">
                <a:latin typeface="Verdana" panose="020B0604030504040204" pitchFamily="34" charset="0"/>
                <a:ea typeface="Verdana" panose="020B0604030504040204" pitchFamily="34" charset="0"/>
                <a:cs typeface="Verdana" panose="020B0604030504040204" pitchFamily="34" charset="0"/>
              </a:rPr>
              <a:t>operation</a:t>
            </a:r>
            <a:r>
              <a:rPr lang="zh-CN" altLang="en-US" sz="2400" dirty="0">
                <a:latin typeface="Verdana" panose="020B0604030504040204" pitchFamily="34" charset="0"/>
                <a:ea typeface="Verdana" panose="020B0604030504040204" pitchFamily="34" charset="0"/>
                <a:cs typeface="Verdana" panose="020B0604030504040204" pitchFamily="34" charset="0"/>
              </a:rPr>
              <a:t> </a:t>
            </a:r>
            <a:r>
              <a:rPr lang="en-US" altLang="zh-CN" sz="2400" dirty="0">
                <a:latin typeface="Verdana" panose="020B0604030504040204" pitchFamily="34" charset="0"/>
                <a:ea typeface="Verdana" panose="020B0604030504040204" pitchFamily="34" charset="0"/>
                <a:cs typeface="Verdana" panose="020B0604030504040204" pitchFamily="34" charset="0"/>
              </a:rPr>
              <a:t>triggers</a:t>
            </a:r>
            <a:r>
              <a:rPr lang="zh-CN" alt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a:t>(e.g., ICANN policies, registrar/registrant settings).</a:t>
            </a:r>
            <a:endParaRPr lang="en-US" altLang="zh-CN" sz="2400" dirty="0">
              <a:latin typeface="Verdana" panose="020B0604030504040204" pitchFamily="34" charset="0"/>
              <a:ea typeface="Verdana" panose="020B0604030504040204" pitchFamily="34" charset="0"/>
              <a:cs typeface="Verdana" panose="020B0604030504040204" pitchFamily="34" charset="0"/>
            </a:endParaRPr>
          </a:p>
        </p:txBody>
      </p:sp>
      <p:sp>
        <p:nvSpPr>
          <p:cNvPr id="15" name="文本框 14">
            <a:extLst>
              <a:ext uri="{FF2B5EF4-FFF2-40B4-BE49-F238E27FC236}">
                <a16:creationId xmlns:a16="http://schemas.microsoft.com/office/drawing/2014/main" id="{E7A2212A-38E6-9DE9-70AE-42A84F97D5E5}"/>
              </a:ext>
            </a:extLst>
          </p:cNvPr>
          <p:cNvSpPr txBox="1"/>
          <p:nvPr/>
        </p:nvSpPr>
        <p:spPr>
          <a:xfrm>
            <a:off x="252000" y="2533627"/>
            <a:ext cx="11846719" cy="1677382"/>
          </a:xfrm>
          <a:prstGeom prst="rect">
            <a:avLst/>
          </a:prstGeom>
          <a:noFill/>
          <a:effectLst/>
        </p:spPr>
        <p:txBody>
          <a:bodyPr wrap="square">
            <a:spAutoFit/>
          </a:bodyPr>
          <a:lstStyle/>
          <a:p>
            <a:pPr marL="285750" indent="-285750">
              <a:buFont typeface="Wingdings" pitchFamily="2" charset="2"/>
              <a:buChar char="Ø"/>
            </a:pPr>
            <a:r>
              <a:rPr lang="zh-CN" altLang="en-US" sz="2600" b="1" dirty="0">
                <a:latin typeface="Verdana" panose="020B0604030504040204" pitchFamily="34" charset="0"/>
                <a:ea typeface="Verdana" panose="020B0604030504040204" pitchFamily="34" charset="0"/>
                <a:cs typeface="Verdana" panose="020B0604030504040204" pitchFamily="34" charset="0"/>
              </a:rPr>
              <a:t> </a:t>
            </a:r>
            <a:r>
              <a:rPr lang="en-US" altLang="zh-CN" sz="2600" b="1" dirty="0">
                <a:latin typeface="Verdana" panose="020B0604030504040204" pitchFamily="34" charset="0"/>
                <a:ea typeface="Verdana" panose="020B0604030504040204" pitchFamily="34" charset="0"/>
                <a:cs typeface="Verdana" panose="020B0604030504040204" pitchFamily="34" charset="0"/>
              </a:rPr>
              <a:t>Uncovered</a:t>
            </a:r>
            <a:r>
              <a:rPr lang="zh-CN" altLang="en-US" sz="2600" b="1" dirty="0">
                <a:latin typeface="Verdana" panose="020B0604030504040204" pitchFamily="34" charset="0"/>
                <a:ea typeface="Verdana" panose="020B0604030504040204" pitchFamily="34" charset="0"/>
                <a:cs typeface="Verdana" panose="020B0604030504040204" pitchFamily="34" charset="0"/>
              </a:rPr>
              <a:t> </a:t>
            </a:r>
            <a:r>
              <a:rPr lang="en-US" altLang="zh-CN" sz="2600" b="1" dirty="0">
                <a:latin typeface="Verdana" panose="020B0604030504040204" pitchFamily="34" charset="0"/>
                <a:ea typeface="Verdana" panose="020B0604030504040204" pitchFamily="34" charset="0"/>
                <a:cs typeface="Verdana" panose="020B0604030504040204" pitchFamily="34" charset="0"/>
              </a:rPr>
              <a:t>three</a:t>
            </a:r>
            <a:r>
              <a:rPr lang="zh-CN" altLang="en-US" sz="2600" b="1" dirty="0">
                <a:latin typeface="Verdana" panose="020B0604030504040204" pitchFamily="34" charset="0"/>
                <a:ea typeface="Verdana" panose="020B0604030504040204" pitchFamily="34" charset="0"/>
                <a:cs typeface="Verdana" panose="020B0604030504040204" pitchFamily="34" charset="0"/>
              </a:rPr>
              <a:t> </a:t>
            </a:r>
            <a:r>
              <a:rPr lang="en-US" altLang="zh-CN" sz="2600" b="1" dirty="0">
                <a:latin typeface="Verdana" panose="020B0604030504040204" pitchFamily="34" charset="0"/>
                <a:ea typeface="Verdana" panose="020B0604030504040204" pitchFamily="34" charset="0"/>
                <a:cs typeface="Verdana" panose="020B0604030504040204" pitchFamily="34" charset="0"/>
              </a:rPr>
              <a:t>flawed</a:t>
            </a:r>
            <a:r>
              <a:rPr lang="zh-CN" altLang="en-US" sz="2600" b="1" dirty="0">
                <a:latin typeface="Verdana" panose="020B0604030504040204" pitchFamily="34" charset="0"/>
                <a:ea typeface="Verdana" panose="020B0604030504040204" pitchFamily="34" charset="0"/>
                <a:cs typeface="Verdana" panose="020B0604030504040204" pitchFamily="34" charset="0"/>
              </a:rPr>
              <a:t> </a:t>
            </a:r>
            <a:r>
              <a:rPr lang="en-US" altLang="zh-CN" sz="2600" b="1" dirty="0">
                <a:latin typeface="Verdana" panose="020B0604030504040204" pitchFamily="34" charset="0"/>
                <a:ea typeface="Verdana" panose="020B0604030504040204" pitchFamily="34" charset="0"/>
                <a:cs typeface="Verdana" panose="020B0604030504040204" pitchFamily="34" charset="0"/>
              </a:rPr>
              <a:t>operation</a:t>
            </a:r>
            <a:r>
              <a:rPr lang="zh-CN" altLang="en-US" sz="2600" b="1" dirty="0">
                <a:latin typeface="Verdana" panose="020B0604030504040204" pitchFamily="34" charset="0"/>
                <a:ea typeface="Verdana" panose="020B0604030504040204" pitchFamily="34" charset="0"/>
                <a:cs typeface="Verdana" panose="020B0604030504040204" pitchFamily="34" charset="0"/>
              </a:rPr>
              <a:t> </a:t>
            </a:r>
            <a:r>
              <a:rPr lang="en-US" altLang="zh-CN" sz="2600" b="1" dirty="0">
                <a:latin typeface="Verdana" panose="020B0604030504040204" pitchFamily="34" charset="0"/>
                <a:ea typeface="Verdana" panose="020B0604030504040204" pitchFamily="34" charset="0"/>
                <a:cs typeface="Verdana" panose="020B0604030504040204" pitchFamily="34" charset="0"/>
              </a:rPr>
              <a:t>practices</a:t>
            </a:r>
          </a:p>
          <a:p>
            <a:pPr marL="914400" lvl="1" indent="-457200">
              <a:spcBef>
                <a:spcPts val="600"/>
              </a:spcBef>
              <a:buFont typeface="Arial" panose="020B0604020202020204" pitchFamily="34" charset="0"/>
              <a:buChar char="•"/>
            </a:pPr>
            <a:r>
              <a:rPr lang="en-US" altLang="zh-CN" sz="2400" dirty="0">
                <a:latin typeface="Verdana" panose="020B0604030504040204" pitchFamily="34" charset="0"/>
                <a:ea typeface="Verdana" panose="020B0604030504040204" pitchFamily="34" charset="0"/>
                <a:cs typeface="Verdana" panose="020B0604030504040204" pitchFamily="34" charset="0"/>
              </a:rPr>
              <a:t>Redundant</a:t>
            </a:r>
            <a:r>
              <a:rPr lang="zh-CN" altLang="en-US" sz="2400" dirty="0">
                <a:latin typeface="Verdana" panose="020B0604030504040204" pitchFamily="34" charset="0"/>
                <a:ea typeface="Verdana" panose="020B0604030504040204" pitchFamily="34" charset="0"/>
                <a:cs typeface="Verdana" panose="020B0604030504040204" pitchFamily="34" charset="0"/>
              </a:rPr>
              <a:t> </a:t>
            </a:r>
            <a:r>
              <a:rPr lang="en-US" altLang="zh-CN" sz="2400" dirty="0">
                <a:latin typeface="Verdana" panose="020B0604030504040204" pitchFamily="34" charset="0"/>
                <a:ea typeface="Verdana" panose="020B0604030504040204" pitchFamily="34" charset="0"/>
                <a:cs typeface="Verdana" panose="020B0604030504040204" pitchFamily="34" charset="0"/>
              </a:rPr>
              <a:t>domain</a:t>
            </a:r>
            <a:r>
              <a:rPr lang="zh-CN" altLang="en-US" sz="2400" dirty="0">
                <a:latin typeface="Verdana" panose="020B0604030504040204" pitchFamily="34" charset="0"/>
                <a:ea typeface="Verdana" panose="020B0604030504040204" pitchFamily="34" charset="0"/>
                <a:cs typeface="Verdana" panose="020B0604030504040204" pitchFamily="34" charset="0"/>
              </a:rPr>
              <a:t> </a:t>
            </a:r>
            <a:r>
              <a:rPr lang="en-US" altLang="zh-CN" sz="2400" dirty="0">
                <a:latin typeface="Verdana" panose="020B0604030504040204" pitchFamily="34" charset="0"/>
                <a:ea typeface="Verdana" panose="020B0604030504040204" pitchFamily="34" charset="0"/>
                <a:cs typeface="Verdana" panose="020B0604030504040204" pitchFamily="34" charset="0"/>
              </a:rPr>
              <a:t>creation</a:t>
            </a:r>
          </a:p>
          <a:p>
            <a:pPr marL="914400" lvl="1" indent="-457200">
              <a:buFont typeface="Arial" panose="020B0604020202020204" pitchFamily="34" charset="0"/>
              <a:buChar char="•"/>
            </a:pPr>
            <a:r>
              <a:rPr lang="en-US" altLang="zh-CN" sz="2400" dirty="0">
                <a:latin typeface="Verdana" panose="020B0604030504040204" pitchFamily="34" charset="0"/>
                <a:ea typeface="Verdana" panose="020B0604030504040204" pitchFamily="34" charset="0"/>
                <a:cs typeface="Verdana" panose="020B0604030504040204" pitchFamily="34" charset="0"/>
              </a:rPr>
              <a:t>Siloed</a:t>
            </a:r>
            <a:r>
              <a:rPr lang="zh-CN" altLang="en-US" sz="2400" dirty="0">
                <a:latin typeface="Verdana" panose="020B0604030504040204" pitchFamily="34" charset="0"/>
                <a:ea typeface="Verdana" panose="020B0604030504040204" pitchFamily="34" charset="0"/>
                <a:cs typeface="Verdana" panose="020B0604030504040204" pitchFamily="34" charset="0"/>
              </a:rPr>
              <a:t> </a:t>
            </a:r>
            <a:r>
              <a:rPr lang="en-US" altLang="zh-CN" sz="2400" dirty="0">
                <a:latin typeface="Verdana" panose="020B0604030504040204" pitchFamily="34" charset="0"/>
                <a:ea typeface="Verdana" panose="020B0604030504040204" pitchFamily="34" charset="0"/>
                <a:cs typeface="Verdana" panose="020B0604030504040204" pitchFamily="34" charset="0"/>
              </a:rPr>
              <a:t>DNS</a:t>
            </a:r>
            <a:r>
              <a:rPr lang="zh-CN" altLang="en-US" sz="2400" dirty="0">
                <a:latin typeface="Verdana" panose="020B0604030504040204" pitchFamily="34" charset="0"/>
                <a:ea typeface="Verdana" panose="020B0604030504040204" pitchFamily="34" charset="0"/>
                <a:cs typeface="Verdana" panose="020B0604030504040204" pitchFamily="34" charset="0"/>
              </a:rPr>
              <a:t> </a:t>
            </a:r>
            <a:r>
              <a:rPr lang="en-US" altLang="zh-CN" sz="2400" dirty="0">
                <a:latin typeface="Verdana" panose="020B0604030504040204" pitchFamily="34" charset="0"/>
                <a:ea typeface="Verdana" panose="020B0604030504040204" pitchFamily="34" charset="0"/>
                <a:cs typeface="Verdana" panose="020B0604030504040204" pitchFamily="34" charset="0"/>
              </a:rPr>
              <a:t>host</a:t>
            </a:r>
            <a:r>
              <a:rPr lang="zh-CN" altLang="en-US" sz="2400" dirty="0">
                <a:latin typeface="Verdana" panose="020B0604030504040204" pitchFamily="34" charset="0"/>
                <a:ea typeface="Verdana" panose="020B0604030504040204" pitchFamily="34" charset="0"/>
                <a:cs typeface="Verdana" panose="020B0604030504040204" pitchFamily="34" charset="0"/>
              </a:rPr>
              <a:t> </a:t>
            </a:r>
            <a:r>
              <a:rPr lang="en-US" altLang="zh-CN" sz="2400" dirty="0">
                <a:latin typeface="Verdana" panose="020B0604030504040204" pitchFamily="34" charset="0"/>
                <a:ea typeface="Verdana" panose="020B0604030504040204" pitchFamily="34" charset="0"/>
                <a:cs typeface="Verdana" panose="020B0604030504040204" pitchFamily="34" charset="0"/>
              </a:rPr>
              <a:t>management</a:t>
            </a:r>
          </a:p>
          <a:p>
            <a:pPr marL="914400" lvl="1" indent="-457200">
              <a:spcAft>
                <a:spcPts val="600"/>
              </a:spcAft>
              <a:buFont typeface="Arial" panose="020B0604020202020204" pitchFamily="34" charset="0"/>
              <a:buChar char="•"/>
            </a:pPr>
            <a:r>
              <a:rPr lang="en-US" altLang="zh-CN" sz="2400" dirty="0">
                <a:latin typeface="Verdana" panose="020B0604030504040204" pitchFamily="34" charset="0"/>
                <a:ea typeface="Verdana" panose="020B0604030504040204" pitchFamily="34" charset="0"/>
                <a:cs typeface="Verdana" panose="020B0604030504040204" pitchFamily="34" charset="0"/>
              </a:rPr>
              <a:t>Insufficient</a:t>
            </a:r>
            <a:r>
              <a:rPr lang="zh-CN" altLang="en-US" sz="2400" dirty="0">
                <a:latin typeface="Verdana" panose="020B0604030504040204" pitchFamily="34" charset="0"/>
                <a:ea typeface="Verdana" panose="020B0604030504040204" pitchFamily="34" charset="0"/>
                <a:cs typeface="Verdana" panose="020B0604030504040204" pitchFamily="34" charset="0"/>
              </a:rPr>
              <a:t> </a:t>
            </a:r>
            <a:r>
              <a:rPr lang="en-US" altLang="zh-CN" sz="2400" dirty="0">
                <a:latin typeface="Verdana" panose="020B0604030504040204" pitchFamily="34" charset="0"/>
                <a:ea typeface="Verdana" panose="020B0604030504040204" pitchFamily="34" charset="0"/>
                <a:cs typeface="Verdana" panose="020B0604030504040204" pitchFamily="34" charset="0"/>
              </a:rPr>
              <a:t>domain</a:t>
            </a:r>
            <a:r>
              <a:rPr lang="zh-CN" altLang="en-US" sz="2400" dirty="0">
                <a:latin typeface="Verdana" panose="020B0604030504040204" pitchFamily="34" charset="0"/>
                <a:ea typeface="Verdana" panose="020B0604030504040204" pitchFamily="34" charset="0"/>
                <a:cs typeface="Verdana" panose="020B0604030504040204" pitchFamily="34" charset="0"/>
              </a:rPr>
              <a:t> </a:t>
            </a:r>
            <a:r>
              <a:rPr lang="en-US" altLang="zh-CN" sz="2400" dirty="0">
                <a:latin typeface="Verdana" panose="020B0604030504040204" pitchFamily="34" charset="0"/>
                <a:ea typeface="Verdana" panose="020B0604030504040204" pitchFamily="34" charset="0"/>
                <a:cs typeface="Verdana" panose="020B0604030504040204" pitchFamily="34" charset="0"/>
              </a:rPr>
              <a:t>deletion</a:t>
            </a:r>
          </a:p>
        </p:txBody>
      </p:sp>
      <p:sp>
        <p:nvSpPr>
          <p:cNvPr id="3" name="TextBox 2">
            <a:extLst>
              <a:ext uri="{FF2B5EF4-FFF2-40B4-BE49-F238E27FC236}">
                <a16:creationId xmlns:a16="http://schemas.microsoft.com/office/drawing/2014/main" id="{62C34A0A-5ECF-2A05-E1CC-49DD48B36D03}"/>
              </a:ext>
            </a:extLst>
          </p:cNvPr>
          <p:cNvSpPr txBox="1"/>
          <p:nvPr/>
        </p:nvSpPr>
        <p:spPr>
          <a:xfrm>
            <a:off x="252000" y="4346915"/>
            <a:ext cx="11101800" cy="1754326"/>
          </a:xfrm>
          <a:prstGeom prst="rect">
            <a:avLst/>
          </a:prstGeom>
          <a:noFill/>
        </p:spPr>
        <p:txBody>
          <a:bodyPr wrap="square">
            <a:spAutoFit/>
          </a:bodyPr>
          <a:lstStyle/>
          <a:p>
            <a:pPr marL="285750" indent="-285750">
              <a:buFont typeface="Wingdings" pitchFamily="2" charset="2"/>
              <a:buChar char="Ø"/>
            </a:pPr>
            <a:r>
              <a:rPr lang="zh-CN" altLang="en-US" sz="2600" b="1" dirty="0">
                <a:latin typeface="Verdana" panose="020B0604030504040204" pitchFamily="34" charset="0"/>
                <a:ea typeface="Verdana" panose="020B0604030504040204" pitchFamily="34" charset="0"/>
                <a:cs typeface="Verdana" panose="020B0604030504040204" pitchFamily="34" charset="0"/>
              </a:rPr>
              <a:t> </a:t>
            </a:r>
            <a:r>
              <a:rPr lang="en-US" altLang="zh-CN" sz="2600" b="1" dirty="0">
                <a:latin typeface="Verdana" panose="020B0604030504040204" pitchFamily="34" charset="0"/>
                <a:ea typeface="Verdana" panose="020B0604030504040204" pitchFamily="34" charset="0"/>
                <a:cs typeface="Verdana" panose="020B0604030504040204" pitchFamily="34" charset="0"/>
              </a:rPr>
              <a:t>Impact</a:t>
            </a:r>
            <a:r>
              <a:rPr lang="zh-CN" altLang="en-US" sz="2600" b="1" dirty="0">
                <a:latin typeface="Verdana" panose="020B0604030504040204" pitchFamily="34" charset="0"/>
                <a:cs typeface="Verdana" panose="020B0604030504040204" pitchFamily="34" charset="0"/>
              </a:rPr>
              <a:t> </a:t>
            </a:r>
            <a:r>
              <a:rPr lang="en-US" altLang="zh-CN" sz="2600" b="1" dirty="0">
                <a:latin typeface="Verdana" panose="020B0604030504040204" pitchFamily="34" charset="0"/>
                <a:ea typeface="Verdana" panose="020B0604030504040204" pitchFamily="34" charset="0"/>
                <a:cs typeface="Verdana" panose="020B0604030504040204" pitchFamily="34" charset="0"/>
              </a:rPr>
              <a:t>of</a:t>
            </a:r>
            <a:r>
              <a:rPr lang="zh-CN" altLang="en-US" sz="2600" b="1" dirty="0">
                <a:latin typeface="Verdana" panose="020B0604030504040204" pitchFamily="34" charset="0"/>
                <a:cs typeface="Verdana" panose="020B0604030504040204" pitchFamily="34" charset="0"/>
              </a:rPr>
              <a:t> </a:t>
            </a:r>
            <a:r>
              <a:rPr lang="en-US" altLang="zh-CN" sz="2600" b="1" dirty="0">
                <a:latin typeface="Verdana" panose="020B0604030504040204" pitchFamily="34" charset="0"/>
                <a:ea typeface="Verdana" panose="020B0604030504040204" pitchFamily="34" charset="0"/>
                <a:cs typeface="Verdana" panose="020B0604030504040204" pitchFamily="34" charset="0"/>
              </a:rPr>
              <a:t>theses</a:t>
            </a:r>
            <a:r>
              <a:rPr lang="zh-CN" altLang="en-US" sz="2600" b="1" dirty="0">
                <a:latin typeface="Verdana" panose="020B0604030504040204" pitchFamily="34" charset="0"/>
                <a:cs typeface="Verdana" panose="020B0604030504040204" pitchFamily="34" charset="0"/>
              </a:rPr>
              <a:t> </a:t>
            </a:r>
            <a:r>
              <a:rPr lang="en-US" altLang="zh-CN" sz="2600" b="1" dirty="0">
                <a:latin typeface="Verdana" panose="020B0604030504040204" pitchFamily="34" charset="0"/>
                <a:ea typeface="Verdana" panose="020B0604030504040204" pitchFamily="34" charset="0"/>
                <a:cs typeface="Verdana" panose="020B0604030504040204" pitchFamily="34" charset="0"/>
              </a:rPr>
              <a:t>flawed</a:t>
            </a:r>
            <a:r>
              <a:rPr lang="zh-CN" altLang="en-US" sz="2600" b="1" dirty="0">
                <a:latin typeface="Verdana" panose="020B0604030504040204" pitchFamily="34" charset="0"/>
                <a:cs typeface="Verdana" panose="020B0604030504040204" pitchFamily="34" charset="0"/>
              </a:rPr>
              <a:t> </a:t>
            </a:r>
            <a:r>
              <a:rPr lang="en-US" altLang="zh-CN" sz="2600" b="1" dirty="0">
                <a:latin typeface="Verdana" panose="020B0604030504040204" pitchFamily="34" charset="0"/>
                <a:ea typeface="Verdana" panose="020B0604030504040204" pitchFamily="34" charset="0"/>
                <a:cs typeface="Verdana" panose="020B0604030504040204" pitchFamily="34" charset="0"/>
              </a:rPr>
              <a:t>practices</a:t>
            </a:r>
          </a:p>
          <a:p>
            <a:pPr marL="914400" lvl="1" indent="-457200">
              <a:spcBef>
                <a:spcPts val="600"/>
              </a:spcBef>
              <a:buFont typeface="Arial" panose="020B0604020202020204" pitchFamily="34" charset="0"/>
              <a:buChar char="•"/>
            </a:pPr>
            <a:r>
              <a:rPr lang="en-US" altLang="zh-CN" sz="2400" b="1" dirty="0">
                <a:solidFill>
                  <a:srgbClr val="8D131D"/>
                </a:solidFill>
                <a:latin typeface="Arial" panose="020B0604020202020204" pitchFamily="34" charset="0"/>
                <a:cs typeface="Arial" panose="020B0604020202020204" pitchFamily="34" charset="0"/>
              </a:rPr>
              <a:t>6 </a:t>
            </a:r>
            <a:r>
              <a:rPr lang="en-US" altLang="zh-CN" sz="2400" dirty="0">
                <a:latin typeface="Arial" panose="020B0604020202020204" pitchFamily="34" charset="0"/>
                <a:cs typeface="Arial" panose="020B0604020202020204" pitchFamily="34" charset="0"/>
              </a:rPr>
              <a:t>mainstream registry backends and </a:t>
            </a:r>
            <a:r>
              <a:rPr lang="en-US" altLang="zh-CN" sz="2400" b="1" dirty="0">
                <a:solidFill>
                  <a:srgbClr val="8D131D"/>
                </a:solidFill>
                <a:latin typeface="Arial" panose="020B0604020202020204" pitchFamily="34" charset="0"/>
                <a:cs typeface="Arial" panose="020B0604020202020204" pitchFamily="34" charset="0"/>
              </a:rPr>
              <a:t>812</a:t>
            </a:r>
            <a:r>
              <a:rPr lang="en-US" altLang="zh-CN" sz="2400" dirty="0">
                <a:solidFill>
                  <a:schemeClr val="bg2">
                    <a:lumMod val="50000"/>
                  </a:schemeClr>
                </a:solidFill>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TLDs face security risks</a:t>
            </a:r>
            <a:endParaRPr lang="en-US" altLang="zh-CN" sz="2400" dirty="0">
              <a:latin typeface="Verdana" panose="020B0604030504040204" pitchFamily="34" charset="0"/>
              <a:ea typeface="Verdana" panose="020B0604030504040204" pitchFamily="34" charset="0"/>
              <a:cs typeface="Verdana" panose="020B0604030504040204" pitchFamily="34" charset="0"/>
            </a:endParaRPr>
          </a:p>
          <a:p>
            <a:pPr marL="914400" lvl="1" indent="-457200">
              <a:spcBef>
                <a:spcPts val="600"/>
              </a:spcBef>
              <a:buFont typeface="Arial" panose="020B0604020202020204" pitchFamily="34" charset="0"/>
              <a:buChar char="•"/>
            </a:pPr>
            <a:r>
              <a:rPr lang="en-US" altLang="zh-CN" sz="2400" dirty="0">
                <a:latin typeface="Verdana" panose="020B0604030504040204" pitchFamily="34" charset="0"/>
                <a:ea typeface="Verdana" panose="020B0604030504040204" pitchFamily="34" charset="0"/>
                <a:cs typeface="Verdana" panose="020B0604030504040204" pitchFamily="34" charset="0"/>
              </a:rPr>
              <a:t>More than </a:t>
            </a:r>
            <a:r>
              <a:rPr lang="en-US" altLang="zh-CN" sz="2400" b="1" dirty="0">
                <a:solidFill>
                  <a:srgbClr val="8D131D"/>
                </a:solidFill>
                <a:latin typeface="Verdana" panose="020B0604030504040204" pitchFamily="34" charset="0"/>
                <a:ea typeface="Verdana" panose="020B0604030504040204" pitchFamily="34" charset="0"/>
                <a:cs typeface="Verdana" panose="020B0604030504040204" pitchFamily="34" charset="0"/>
              </a:rPr>
              <a:t>1.6M</a:t>
            </a:r>
            <a:r>
              <a:rPr lang="zh-CN" altLang="en-US" sz="2400" dirty="0">
                <a:solidFill>
                  <a:srgbClr val="8D131D"/>
                </a:solidFill>
                <a:latin typeface="Verdana" panose="020B0604030504040204" pitchFamily="34" charset="0"/>
                <a:ea typeface="Verdana" panose="020B0604030504040204" pitchFamily="34" charset="0"/>
                <a:cs typeface="Verdana" panose="020B0604030504040204" pitchFamily="34" charset="0"/>
              </a:rPr>
              <a:t> </a:t>
            </a:r>
            <a:r>
              <a:rPr lang="en-US" altLang="zh-CN" sz="2400" dirty="0">
                <a:latin typeface="Verdana" panose="020B0604030504040204" pitchFamily="34" charset="0"/>
                <a:ea typeface="Verdana" panose="020B0604030504040204" pitchFamily="34" charset="0"/>
                <a:cs typeface="Verdana" panose="020B0604030504040204" pitchFamily="34" charset="0"/>
              </a:rPr>
              <a:t>domain names are at risk of </a:t>
            </a:r>
            <a:r>
              <a:rPr lang="en-US" altLang="zh-CN" sz="2400" b="1" dirty="0">
                <a:solidFill>
                  <a:srgbClr val="8D131D"/>
                </a:solidFill>
                <a:latin typeface="Verdana" panose="020B0604030504040204" pitchFamily="34" charset="0"/>
                <a:ea typeface="Verdana" panose="020B0604030504040204" pitchFamily="34" charset="0"/>
                <a:cs typeface="Verdana" panose="020B0604030504040204" pitchFamily="34" charset="0"/>
              </a:rPr>
              <a:t>domain takeover and hijacking</a:t>
            </a:r>
            <a:r>
              <a:rPr lang="en-US" altLang="zh-CN" sz="24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37609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E4BD6-90DF-DA90-EDEB-700E1D07569A}"/>
            </a:ext>
          </a:extLst>
        </p:cNvPr>
        <p:cNvGrpSpPr/>
        <p:nvPr/>
      </p:nvGrpSpPr>
      <p:grpSpPr>
        <a:xfrm>
          <a:off x="0" y="0"/>
          <a:ext cx="0" cy="0"/>
          <a:chOff x="0" y="0"/>
          <a:chExt cx="0" cy="0"/>
        </a:xfrm>
      </p:grpSpPr>
      <p:sp>
        <p:nvSpPr>
          <p:cNvPr id="2" name="日期占位符 1">
            <a:extLst>
              <a:ext uri="{FF2B5EF4-FFF2-40B4-BE49-F238E27FC236}">
                <a16:creationId xmlns:a16="http://schemas.microsoft.com/office/drawing/2014/main" id="{41AF44B6-A9F6-C38D-7C6F-0CE68D3FF711}"/>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A3281CED-E62E-1490-53D6-623BDBF12FDD}"/>
              </a:ext>
            </a:extLst>
          </p:cNvPr>
          <p:cNvSpPr>
            <a:spLocks noGrp="1"/>
          </p:cNvSpPr>
          <p:nvPr>
            <p:ph type="sldNum" sz="quarter" idx="12"/>
          </p:nvPr>
        </p:nvSpPr>
        <p:spPr/>
        <p:txBody>
          <a:bodyPr/>
          <a:lstStyle/>
          <a:p>
            <a:fld id="{ECB2A585-D384-3C44-A3CD-1FCB5462ACD9}" type="slidenum">
              <a:rPr kumimoji="1" lang="zh-CN" altLang="en-US" smtClean="0"/>
              <a:t>20</a:t>
            </a:fld>
            <a:endParaRPr kumimoji="1" lang="zh-CN" altLang="en-US"/>
          </a:p>
        </p:txBody>
      </p:sp>
      <p:sp>
        <p:nvSpPr>
          <p:cNvPr id="4" name="标题 3">
            <a:extLst>
              <a:ext uri="{FF2B5EF4-FFF2-40B4-BE49-F238E27FC236}">
                <a16:creationId xmlns:a16="http://schemas.microsoft.com/office/drawing/2014/main" id="{A8865E0A-1692-49B6-142D-11424E2A7EDB}"/>
              </a:ext>
            </a:extLst>
          </p:cNvPr>
          <p:cNvSpPr>
            <a:spLocks noGrp="1"/>
          </p:cNvSpPr>
          <p:nvPr>
            <p:ph type="title"/>
          </p:nvPr>
        </p:nvSpPr>
        <p:spPr>
          <a:xfrm>
            <a:off x="345281" y="75406"/>
            <a:ext cx="11846719"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Creation</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The "Twin Domain" Trap</a:t>
            </a:r>
            <a:endParaRPr kumimoji="1" lang="zh-CN" altLang="en-US" dirty="0">
              <a:latin typeface="Verdana" panose="020B0604030504040204" pitchFamily="34" charset="0"/>
              <a:cs typeface="Verdana" panose="020B0604030504040204" pitchFamily="34" charset="0"/>
            </a:endParaRPr>
          </a:p>
        </p:txBody>
      </p:sp>
      <p:sp>
        <p:nvSpPr>
          <p:cNvPr id="7" name="矩形: 圆角 81">
            <a:extLst>
              <a:ext uri="{FF2B5EF4-FFF2-40B4-BE49-F238E27FC236}">
                <a16:creationId xmlns:a16="http://schemas.microsoft.com/office/drawing/2014/main" id="{47777412-6687-83B9-725F-CE5B4DEED0F2}"/>
              </a:ext>
            </a:extLst>
          </p:cNvPr>
          <p:cNvSpPr/>
          <p:nvPr/>
        </p:nvSpPr>
        <p:spPr>
          <a:xfrm>
            <a:off x="6610161" y="3902089"/>
            <a:ext cx="3463260" cy="863879"/>
          </a:xfrm>
          <a:prstGeom prst="roundRect">
            <a:avLst>
              <a:gd name="adj" fmla="val 5472"/>
            </a:avLst>
          </a:prstGeom>
          <a:solidFill>
            <a:srgbClr val="F1F1F1"/>
          </a:solidFill>
          <a:ln w="12700">
            <a:solidFill>
              <a:schemeClr val="dk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9" name="文本框 8">
            <a:extLst>
              <a:ext uri="{FF2B5EF4-FFF2-40B4-BE49-F238E27FC236}">
                <a16:creationId xmlns:a16="http://schemas.microsoft.com/office/drawing/2014/main" id="{AA3C4CBF-ACEB-3C02-AEF4-3ABB9A9CD2EF}"/>
              </a:ext>
            </a:extLst>
          </p:cNvPr>
          <p:cNvSpPr txBox="1"/>
          <p:nvPr/>
        </p:nvSpPr>
        <p:spPr>
          <a:xfrm>
            <a:off x="6601804" y="3935736"/>
            <a:ext cx="1477629" cy="276999"/>
          </a:xfrm>
          <a:prstGeom prst="rect">
            <a:avLst/>
          </a:prstGeom>
          <a:noFill/>
        </p:spPr>
        <p:txBody>
          <a:bodyPr wrap="square">
            <a:spAutoFit/>
          </a:bodyPr>
          <a:lstStyle/>
          <a:p>
            <a:r>
              <a:rPr lang="en-US" altLang="zh-CN" sz="1200" b="1" dirty="0">
                <a:latin typeface="Helvetica" pitchFamily="2" charset="0"/>
                <a:cs typeface="Arial" panose="020B0604020202020204" pitchFamily="34" charset="0"/>
              </a:rPr>
              <a:t>TLD</a:t>
            </a:r>
            <a:r>
              <a:rPr lang="zh-CN" altLang="en-US" sz="1200" b="1" dirty="0">
                <a:latin typeface="Helvetica" pitchFamily="2" charset="0"/>
                <a:cs typeface="Arial" panose="020B0604020202020204" pitchFamily="34" charset="0"/>
              </a:rPr>
              <a:t> </a:t>
            </a:r>
            <a:r>
              <a:rPr lang="en-US" altLang="zh-CN" sz="1200" b="1" dirty="0">
                <a:latin typeface="Helvetica" pitchFamily="2" charset="0"/>
                <a:cs typeface="Arial" panose="020B0604020202020204" pitchFamily="34" charset="0"/>
              </a:rPr>
              <a:t>Zone</a:t>
            </a:r>
            <a:r>
              <a:rPr lang="zh-CN" altLang="en-US" sz="1200" b="1" dirty="0">
                <a:latin typeface="Helvetica" pitchFamily="2" charset="0"/>
                <a:cs typeface="Arial" panose="020B0604020202020204" pitchFamily="34" charset="0"/>
              </a:rPr>
              <a:t> </a:t>
            </a:r>
            <a:r>
              <a:rPr lang="en-US" altLang="zh-CN" sz="1200" b="1" dirty="0">
                <a:latin typeface="Helvetica" pitchFamily="2" charset="0"/>
                <a:cs typeface="Arial" panose="020B0604020202020204" pitchFamily="34" charset="0"/>
              </a:rPr>
              <a:t>File</a:t>
            </a:r>
            <a:endParaRPr lang="zh-CN" altLang="en-US" sz="1200" b="1" dirty="0">
              <a:latin typeface="Helvetica" pitchFamily="2" charset="0"/>
              <a:cs typeface="Arial" panose="020B0604020202020204" pitchFamily="34" charset="0"/>
            </a:endParaRPr>
          </a:p>
        </p:txBody>
      </p:sp>
      <p:sp>
        <p:nvSpPr>
          <p:cNvPr id="10" name="文本框 9">
            <a:extLst>
              <a:ext uri="{FF2B5EF4-FFF2-40B4-BE49-F238E27FC236}">
                <a16:creationId xmlns:a16="http://schemas.microsoft.com/office/drawing/2014/main" id="{C63ACF7C-FBBB-6A1B-8C63-B7CD8D0E3067}"/>
              </a:ext>
            </a:extLst>
          </p:cNvPr>
          <p:cNvSpPr txBox="1"/>
          <p:nvPr/>
        </p:nvSpPr>
        <p:spPr>
          <a:xfrm>
            <a:off x="6602429" y="4160945"/>
            <a:ext cx="3456228" cy="522579"/>
          </a:xfrm>
          <a:prstGeom prst="rect">
            <a:avLst/>
          </a:prstGeom>
          <a:noFill/>
        </p:spPr>
        <p:txBody>
          <a:bodyPr wrap="square">
            <a:spAutoFit/>
          </a:bodyPr>
          <a:lstStyle/>
          <a:p>
            <a:pPr algn="dist">
              <a:lnSpc>
                <a:spcPct val="120000"/>
              </a:lnSpc>
            </a:pPr>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--0zwm56d.example</a:t>
            </a:r>
            <a:r>
              <a:rPr lang="zh-CN" altLang="en-US" sz="1200" spc="3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NS</a:t>
            </a:r>
            <a:r>
              <a:rPr lang="zh-CN" altLang="en-US" sz="12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ns.provider.example</a:t>
            </a:r>
            <a:endParaRPr lang="en-US" altLang="zh-CN" sz="1200" dirty="0">
              <a:latin typeface="Helvetica" pitchFamily="2" charset="0"/>
              <a:cs typeface="Courier New" panose="02070309020205020404" pitchFamily="49" charset="0"/>
            </a:endParaRPr>
          </a:p>
          <a:p>
            <a:pPr>
              <a:lnSpc>
                <a:spcPct val="120000"/>
              </a:lnSpc>
            </a:pPr>
            <a:r>
              <a:rPr lang="en-US" altLang="zh-CN" sz="1200" dirty="0" err="1">
                <a:solidFill>
                  <a:schemeClr val="accent2"/>
                </a:solidFill>
                <a:latin typeface="Helvetica" pitchFamily="2" charset="0"/>
                <a:cs typeface="Courier New" panose="02070309020205020404" pitchFamily="49" charset="0"/>
              </a:rPr>
              <a:t>xn</a:t>
            </a:r>
            <a:r>
              <a:rPr lang="en-US" altLang="zh-CN" sz="1200" dirty="0">
                <a:solidFill>
                  <a:schemeClr val="accent2"/>
                </a:solidFill>
                <a:latin typeface="Helvetica" pitchFamily="2" charset="0"/>
                <a:cs typeface="Courier New" panose="02070309020205020404" pitchFamily="49" charset="0"/>
              </a:rPr>
              <a:t>--g6w251d.example</a:t>
            </a:r>
            <a:r>
              <a:rPr lang="zh-CN" altLang="en-US" sz="1200" dirty="0">
                <a:solidFill>
                  <a:schemeClr val="accent2"/>
                </a:solidFill>
                <a:latin typeface="Helvetica" pitchFamily="2" charset="0"/>
                <a:cs typeface="Courier New" panose="02070309020205020404" pitchFamily="49" charset="0"/>
              </a:rPr>
              <a:t>   </a:t>
            </a:r>
            <a:r>
              <a:rPr lang="en-US" altLang="zh-CN" sz="1200" dirty="0">
                <a:solidFill>
                  <a:schemeClr val="accent2"/>
                </a:solidFill>
                <a:latin typeface="Helvetica" pitchFamily="2" charset="0"/>
                <a:cs typeface="Courier New" panose="02070309020205020404" pitchFamily="49" charset="0"/>
              </a:rPr>
              <a:t>NS</a:t>
            </a:r>
            <a:r>
              <a:rPr lang="zh-CN" altLang="en-US" sz="1200" dirty="0">
                <a:solidFill>
                  <a:schemeClr val="accent2"/>
                </a:solidFill>
                <a:latin typeface="Helvetica" pitchFamily="2" charset="0"/>
                <a:cs typeface="Courier New" panose="02070309020205020404" pitchFamily="49" charset="0"/>
              </a:rPr>
              <a:t> </a:t>
            </a:r>
            <a:r>
              <a:rPr lang="en-US" altLang="zh-CN" sz="1200" dirty="0" err="1">
                <a:solidFill>
                  <a:schemeClr val="accent2"/>
                </a:solidFill>
                <a:latin typeface="Helvetica" pitchFamily="2" charset="0"/>
                <a:cs typeface="Courier New" panose="02070309020205020404" pitchFamily="49" charset="0"/>
              </a:rPr>
              <a:t>ns.provider.example</a:t>
            </a:r>
            <a:endParaRPr lang="en-US" altLang="zh-CN" sz="1200" dirty="0">
              <a:solidFill>
                <a:schemeClr val="accent2"/>
              </a:solidFill>
              <a:latin typeface="Helvetica" pitchFamily="2" charset="0"/>
              <a:cs typeface="Courier New" panose="02070309020205020404" pitchFamily="49" charset="0"/>
            </a:endParaRPr>
          </a:p>
        </p:txBody>
      </p:sp>
      <p:pic>
        <p:nvPicPr>
          <p:cNvPr id="12" name="图片 11">
            <a:extLst>
              <a:ext uri="{FF2B5EF4-FFF2-40B4-BE49-F238E27FC236}">
                <a16:creationId xmlns:a16="http://schemas.microsoft.com/office/drawing/2014/main" id="{AEFA4C83-2DDE-33E7-7BBF-3ED913131758}"/>
              </a:ext>
            </a:extLst>
          </p:cNvPr>
          <p:cNvPicPr>
            <a:picLocks noChangeAspect="1"/>
          </p:cNvPicPr>
          <p:nvPr/>
        </p:nvPicPr>
        <p:blipFill>
          <a:blip r:embed="rId3"/>
          <a:stretch>
            <a:fillRect/>
          </a:stretch>
        </p:blipFill>
        <p:spPr>
          <a:xfrm>
            <a:off x="10376096" y="3991380"/>
            <a:ext cx="354982" cy="354982"/>
          </a:xfrm>
          <a:prstGeom prst="rect">
            <a:avLst/>
          </a:prstGeom>
        </p:spPr>
      </p:pic>
      <p:sp>
        <p:nvSpPr>
          <p:cNvPr id="14" name="文本框 13">
            <a:extLst>
              <a:ext uri="{FF2B5EF4-FFF2-40B4-BE49-F238E27FC236}">
                <a16:creationId xmlns:a16="http://schemas.microsoft.com/office/drawing/2014/main" id="{389C2DDD-5A09-0DD9-467C-C29C85FE90A2}"/>
              </a:ext>
            </a:extLst>
          </p:cNvPr>
          <p:cNvSpPr txBox="1"/>
          <p:nvPr/>
        </p:nvSpPr>
        <p:spPr>
          <a:xfrm>
            <a:off x="5185135" y="4577849"/>
            <a:ext cx="2295662" cy="461665"/>
          </a:xfrm>
          <a:prstGeom prst="rect">
            <a:avLst/>
          </a:prstGeom>
          <a:noFill/>
        </p:spPr>
        <p:txBody>
          <a:bodyPr wrap="square">
            <a:spAutoFit/>
          </a:bodyPr>
          <a:lstStyle/>
          <a:p>
            <a:r>
              <a:rPr lang="x-none" altLang="zh-CN" sz="1200">
                <a:solidFill>
                  <a:schemeClr val="accent2"/>
                </a:solidFill>
                <a:latin typeface="Helvetica" pitchFamily="2" charset="0"/>
                <a:ea typeface="FangSong" panose="02010609060101010101" pitchFamily="49" charset="-122"/>
                <a:cs typeface="Arial" panose="020B0604020202020204" pitchFamily="34" charset="0"/>
              </a:rPr>
              <a:t>2a.</a:t>
            </a:r>
            <a:r>
              <a:rPr lang="zh-CN" altLang="en-US" sz="1200" dirty="0">
                <a:solidFill>
                  <a:schemeClr val="accent2"/>
                </a:solidFill>
                <a:latin typeface="Helvetica" pitchFamily="2" charset="0"/>
              </a:rPr>
              <a:t> </a:t>
            </a:r>
            <a:r>
              <a:rPr lang="en-US" altLang="zh-CN" sz="1200" dirty="0">
                <a:solidFill>
                  <a:schemeClr val="accent2"/>
                </a:solidFill>
                <a:latin typeface="Helvetica" pitchFamily="2" charset="0"/>
                <a:ea typeface="FangSong" panose="02010609060101010101" pitchFamily="49" charset="-122"/>
                <a:cs typeface="Courier New" panose="02070309020205020404" pitchFamily="49" charset="0"/>
              </a:rPr>
              <a:t>Create</a:t>
            </a:r>
            <a:r>
              <a:rPr lang="zh-CN" altLang="en-US" sz="1200" dirty="0">
                <a:solidFill>
                  <a:schemeClr val="accent2"/>
                </a:solidFill>
                <a:latin typeface="Helvetica" pitchFamily="2" charset="0"/>
                <a:ea typeface="FangSong" panose="02010609060101010101" pitchFamily="49" charset="-122"/>
                <a:cs typeface="Courier New" panose="02070309020205020404" pitchFamily="49" charset="0"/>
              </a:rPr>
              <a:t> </a:t>
            </a:r>
            <a:endParaRPr lang="en-US" altLang="zh-CN" sz="1200" dirty="0">
              <a:solidFill>
                <a:schemeClr val="accent2"/>
              </a:solidFill>
              <a:latin typeface="Helvetica" pitchFamily="2" charset="0"/>
              <a:ea typeface="FangSong" panose="02010609060101010101" pitchFamily="49" charset="-122"/>
              <a:cs typeface="Courier New" panose="02070309020205020404" pitchFamily="49" charset="0"/>
            </a:endParaRPr>
          </a:p>
          <a:p>
            <a:r>
              <a:rPr lang="en-US" altLang="zh-CN" sz="1200" dirty="0" err="1">
                <a:solidFill>
                  <a:schemeClr val="accent2"/>
                </a:solidFill>
                <a:latin typeface="Helvetica" pitchFamily="2" charset="0"/>
                <a:cs typeface="Courier New" panose="02070309020205020404" pitchFamily="49" charset="0"/>
              </a:rPr>
              <a:t>TwinDomain</a:t>
            </a:r>
            <a:r>
              <a:rPr lang="zh-CN" altLang="en-US" sz="1200" dirty="0">
                <a:solidFill>
                  <a:schemeClr val="accent2"/>
                </a:solidFill>
                <a:latin typeface="Helvetica" pitchFamily="2" charset="0"/>
                <a:cs typeface="Courier New" panose="02070309020205020404" pitchFamily="49" charset="0"/>
              </a:rPr>
              <a:t> </a:t>
            </a:r>
            <a:r>
              <a:rPr lang="en-US" altLang="zh-CN" sz="1200" dirty="0">
                <a:solidFill>
                  <a:schemeClr val="accent2"/>
                </a:solidFill>
                <a:latin typeface="Helvetica" pitchFamily="2" charset="0"/>
                <a:cs typeface="Courier New" panose="02070309020205020404" pitchFamily="49" charset="0"/>
              </a:rPr>
              <a:t>and</a:t>
            </a:r>
            <a:r>
              <a:rPr lang="zh-CN" altLang="en-US" sz="1200" dirty="0">
                <a:solidFill>
                  <a:schemeClr val="accent2"/>
                </a:solidFill>
                <a:latin typeface="Helvetica" pitchFamily="2" charset="0"/>
                <a:cs typeface="Courier New" panose="02070309020205020404" pitchFamily="49" charset="0"/>
              </a:rPr>
              <a:t> </a:t>
            </a:r>
            <a:r>
              <a:rPr lang="en-US" altLang="zh-CN" sz="1200" dirty="0">
                <a:solidFill>
                  <a:schemeClr val="accent2"/>
                </a:solidFill>
                <a:latin typeface="Helvetica" pitchFamily="2" charset="0"/>
                <a:cs typeface="Courier New" panose="02070309020205020404" pitchFamily="49" charset="0"/>
              </a:rPr>
              <a:t>set</a:t>
            </a:r>
            <a:r>
              <a:rPr lang="zh-CN" altLang="en-US" sz="1200" dirty="0">
                <a:solidFill>
                  <a:schemeClr val="accent2"/>
                </a:solidFill>
                <a:latin typeface="Helvetica" pitchFamily="2" charset="0"/>
                <a:cs typeface="Courier New" panose="02070309020205020404" pitchFamily="49" charset="0"/>
              </a:rPr>
              <a:t> </a:t>
            </a:r>
            <a:r>
              <a:rPr lang="en-US" altLang="zh-CN" sz="1200" dirty="0">
                <a:solidFill>
                  <a:schemeClr val="accent2"/>
                </a:solidFill>
                <a:latin typeface="Helvetica" pitchFamily="2" charset="0"/>
                <a:cs typeface="Courier New" panose="02070309020205020404" pitchFamily="49" charset="0"/>
              </a:rPr>
              <a:t>NS</a:t>
            </a:r>
          </a:p>
        </p:txBody>
      </p:sp>
      <p:sp>
        <p:nvSpPr>
          <p:cNvPr id="17" name="文本框 16">
            <a:extLst>
              <a:ext uri="{FF2B5EF4-FFF2-40B4-BE49-F238E27FC236}">
                <a16:creationId xmlns:a16="http://schemas.microsoft.com/office/drawing/2014/main" id="{7224C950-A086-FBED-55FC-5C57660EC6BB}"/>
              </a:ext>
            </a:extLst>
          </p:cNvPr>
          <p:cNvSpPr txBox="1"/>
          <p:nvPr/>
        </p:nvSpPr>
        <p:spPr>
          <a:xfrm>
            <a:off x="2538004" y="3902058"/>
            <a:ext cx="1884255" cy="460375"/>
          </a:xfrm>
          <a:prstGeom prst="rect">
            <a:avLst/>
          </a:prstGeom>
          <a:noFill/>
        </p:spPr>
        <p:txBody>
          <a:bodyPr wrap="square">
            <a:spAutoFit/>
          </a:bodyPr>
          <a:lstStyle/>
          <a:p>
            <a:pPr algn="ctr"/>
            <a:r>
              <a:rPr lang="x-none" altLang="zh-CN" sz="1200" dirty="0">
                <a:latin typeface="Helvetica" pitchFamily="2" charset="0"/>
                <a:ea typeface="Helvetica" pitchFamily="2" charset="0"/>
                <a:cs typeface="Arial" panose="020B0604020202020204" pitchFamily="34" charset="0"/>
              </a:rPr>
              <a:t>1.</a:t>
            </a:r>
            <a:r>
              <a:rPr lang="zh-CN" altLang="en-US" sz="1200" dirty="0">
                <a:latin typeface="Helvetica" pitchFamily="2" charset="0"/>
                <a:ea typeface="Helvetica" pitchFamily="2" charset="0"/>
                <a:cs typeface="Arial" panose="020B0604020202020204" pitchFamily="34" charset="0"/>
              </a:rPr>
              <a:t> </a:t>
            </a:r>
            <a:r>
              <a:rPr lang="en-US" altLang="zh-CN" sz="1200" dirty="0">
                <a:latin typeface="Helvetica" pitchFamily="2" charset="0"/>
                <a:ea typeface="Helvetica" pitchFamily="2" charset="0"/>
                <a:cs typeface="Arial" panose="020B0604020202020204" pitchFamily="34" charset="0"/>
              </a:rPr>
              <a:t>Buy</a:t>
            </a:r>
            <a:r>
              <a:rPr lang="zh-CN" altLang="en-US" sz="1200" dirty="0">
                <a:latin typeface="Helvetica" pitchFamily="2" charset="0"/>
                <a:ea typeface="Helvetica" pitchFamily="2" charset="0"/>
                <a:cs typeface="Arial" panose="020B0604020202020204" pitchFamily="34" charset="0"/>
              </a:rPr>
              <a:t> </a:t>
            </a:r>
            <a:endParaRPr lang="en-US" altLang="zh-CN" sz="1200" dirty="0">
              <a:latin typeface="Helvetica" pitchFamily="2" charset="0"/>
              <a:ea typeface="Helvetica" pitchFamily="2" charset="0"/>
              <a:cs typeface="Arial" panose="020B0604020202020204" pitchFamily="34" charset="0"/>
            </a:endParaRPr>
          </a:p>
          <a:p>
            <a:pPr algn="ctr"/>
            <a:r>
              <a:rPr lang="en-US" altLang="zh-CN" sz="1200" dirty="0" err="1">
                <a:latin typeface="Helvetica" pitchFamily="2" charset="0"/>
                <a:ea typeface="Helvetica" pitchFamily="2" charset="0"/>
                <a:cs typeface="Courier New" panose="02070309020205020404" pitchFamily="49" charset="0"/>
              </a:rPr>
              <a:t>PrimaryDomain</a:t>
            </a:r>
            <a:endParaRPr lang="en-US" altLang="zh-CN" sz="1200" dirty="0">
              <a:latin typeface="Helvetica" pitchFamily="2" charset="0"/>
              <a:ea typeface="Helvetica" pitchFamily="2" charset="0"/>
              <a:cs typeface="Courier New" panose="02070309020205020404" pitchFamily="49" charset="0"/>
            </a:endParaRPr>
          </a:p>
        </p:txBody>
      </p:sp>
      <p:cxnSp>
        <p:nvCxnSpPr>
          <p:cNvPr id="18" name="直接箭头连接符 9">
            <a:extLst>
              <a:ext uri="{FF2B5EF4-FFF2-40B4-BE49-F238E27FC236}">
                <a16:creationId xmlns:a16="http://schemas.microsoft.com/office/drawing/2014/main" id="{BC194E9C-635B-78CE-0566-E7125552C1D0}"/>
              </a:ext>
            </a:extLst>
          </p:cNvPr>
          <p:cNvCxnSpPr/>
          <p:nvPr/>
        </p:nvCxnSpPr>
        <p:spPr>
          <a:xfrm flipH="1">
            <a:off x="3014574" y="4352065"/>
            <a:ext cx="117729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20" name="文本框 19">
            <a:extLst>
              <a:ext uri="{FF2B5EF4-FFF2-40B4-BE49-F238E27FC236}">
                <a16:creationId xmlns:a16="http://schemas.microsoft.com/office/drawing/2014/main" id="{8699234A-6334-5C35-22CB-D47DCA1BBDE2}"/>
              </a:ext>
            </a:extLst>
          </p:cNvPr>
          <p:cNvSpPr txBox="1"/>
          <p:nvPr/>
        </p:nvSpPr>
        <p:spPr>
          <a:xfrm>
            <a:off x="10026926" y="4361330"/>
            <a:ext cx="1044000" cy="461665"/>
          </a:xfrm>
          <a:prstGeom prst="rect">
            <a:avLst/>
          </a:prstGeom>
          <a:noFill/>
        </p:spPr>
        <p:txBody>
          <a:bodyPr wrap="square">
            <a:spAutoFit/>
          </a:bodyPr>
          <a:lstStyle/>
          <a:p>
            <a:pPr algn="ctr"/>
            <a:r>
              <a:rPr lang="en-US" altLang="zh-CN" sz="1200" dirty="0">
                <a:latin typeface="Helvetica" pitchFamily="2" charset="0"/>
                <a:cs typeface="Arial" panose="020B0604020202020204" pitchFamily="34" charset="0"/>
              </a:rPr>
              <a:t>TLD</a:t>
            </a:r>
            <a:r>
              <a:rPr lang="zh-CN" altLang="en-US" sz="1200" dirty="0">
                <a:latin typeface="Helvetica" pitchFamily="2" charset="0"/>
                <a:cs typeface="Arial" panose="020B0604020202020204" pitchFamily="34" charset="0"/>
              </a:rPr>
              <a:t> </a:t>
            </a:r>
            <a:r>
              <a:rPr lang="en-US" altLang="zh-CN" sz="1200" dirty="0">
                <a:latin typeface="Helvetica" pitchFamily="2" charset="0"/>
                <a:cs typeface="Arial" panose="020B0604020202020204" pitchFamily="34" charset="0"/>
              </a:rPr>
              <a:t>Nameserver</a:t>
            </a:r>
            <a:endParaRPr lang="zh-CN" altLang="en-US" sz="1200" dirty="0">
              <a:latin typeface="Helvetica" pitchFamily="2" charset="0"/>
            </a:endParaRPr>
          </a:p>
        </p:txBody>
      </p:sp>
      <p:sp>
        <p:nvSpPr>
          <p:cNvPr id="21" name="文本框 20">
            <a:extLst>
              <a:ext uri="{FF2B5EF4-FFF2-40B4-BE49-F238E27FC236}">
                <a16:creationId xmlns:a16="http://schemas.microsoft.com/office/drawing/2014/main" id="{856F7926-A4C2-2E7A-4CC9-C3F606D76872}"/>
              </a:ext>
            </a:extLst>
          </p:cNvPr>
          <p:cNvSpPr txBox="1"/>
          <p:nvPr/>
        </p:nvSpPr>
        <p:spPr>
          <a:xfrm>
            <a:off x="5157426" y="3721489"/>
            <a:ext cx="1693395" cy="646331"/>
          </a:xfrm>
          <a:prstGeom prst="rect">
            <a:avLst/>
          </a:prstGeom>
          <a:noFill/>
        </p:spPr>
        <p:txBody>
          <a:bodyPr wrap="square">
            <a:spAutoFit/>
          </a:bodyPr>
          <a:lstStyle/>
          <a:p>
            <a:r>
              <a:rPr lang="x-none" altLang="zh-CN" sz="1200" dirty="0">
                <a:latin typeface="Helvetica" pitchFamily="2" charset="0"/>
                <a:ea typeface="FangSong" panose="02010609060101010101" pitchFamily="49" charset="-122"/>
                <a:cs typeface="Arial" panose="020B0604020202020204" pitchFamily="34" charset="0"/>
              </a:rPr>
              <a:t>2a.</a:t>
            </a:r>
            <a:r>
              <a:rPr lang="zh-CN" altLang="en-US" sz="1200" dirty="0">
                <a:latin typeface="Helvetica" pitchFamily="2" charset="0"/>
              </a:rPr>
              <a:t> </a:t>
            </a:r>
            <a:r>
              <a:rPr lang="en-US" altLang="zh-CN" sz="1200" dirty="0">
                <a:latin typeface="Helvetica" pitchFamily="2" charset="0"/>
                <a:ea typeface="FangSong" panose="02010609060101010101" pitchFamily="49" charset="-122"/>
                <a:cs typeface="Arial" panose="020B0604020202020204" pitchFamily="34" charset="0"/>
              </a:rPr>
              <a:t>Create</a:t>
            </a:r>
            <a:r>
              <a:rPr lang="zh-CN" altLang="en-US" sz="1200" dirty="0">
                <a:latin typeface="Helvetica" pitchFamily="2" charset="0"/>
                <a:ea typeface="FangSong" panose="02010609060101010101" pitchFamily="49" charset="-122"/>
                <a:cs typeface="Arial" panose="020B0604020202020204" pitchFamily="34" charset="0"/>
              </a:rPr>
              <a:t> </a:t>
            </a:r>
            <a:r>
              <a:rPr lang="en-US" altLang="zh-CN" sz="1200" dirty="0" err="1">
                <a:latin typeface="Helvetica" pitchFamily="2" charset="0"/>
                <a:cs typeface="Courier New" panose="02070309020205020404" pitchFamily="49" charset="0"/>
              </a:rPr>
              <a:t>PrimaryDomain</a:t>
            </a:r>
            <a:endParaRPr lang="en-US" altLang="zh-CN" sz="1200" dirty="0">
              <a:latin typeface="Helvetica" pitchFamily="2" charset="0"/>
              <a:cs typeface="Courier New" panose="02070309020205020404" pitchFamily="49" charset="0"/>
            </a:endParaRPr>
          </a:p>
          <a:p>
            <a:r>
              <a:rPr lang="en-US" altLang="zh-CN" sz="1200" dirty="0">
                <a:latin typeface="Helvetica" pitchFamily="2" charset="0"/>
                <a:cs typeface="Courier New" panose="02070309020205020404" pitchFamily="49" charset="0"/>
              </a:rPr>
              <a:t>and</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set</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NS</a:t>
            </a:r>
          </a:p>
        </p:txBody>
      </p:sp>
      <p:sp>
        <p:nvSpPr>
          <p:cNvPr id="22" name="文本框 21">
            <a:extLst>
              <a:ext uri="{FF2B5EF4-FFF2-40B4-BE49-F238E27FC236}">
                <a16:creationId xmlns:a16="http://schemas.microsoft.com/office/drawing/2014/main" id="{AAF25615-CC02-7601-5DA5-D5BD8FFFC83B}"/>
              </a:ext>
            </a:extLst>
          </p:cNvPr>
          <p:cNvSpPr txBox="1"/>
          <p:nvPr/>
        </p:nvSpPr>
        <p:spPr>
          <a:xfrm>
            <a:off x="2731438" y="4673412"/>
            <a:ext cx="431505" cy="276999"/>
          </a:xfrm>
          <a:prstGeom prst="rect">
            <a:avLst/>
          </a:prstGeom>
          <a:noFill/>
        </p:spPr>
        <p:txBody>
          <a:bodyPr wrap="square">
            <a:spAutoFit/>
          </a:bodyPr>
          <a:lstStyle/>
          <a:p>
            <a:r>
              <a:rPr lang="zh-CN" altLang="en-US" sz="1200" dirty="0">
                <a:latin typeface="Helvetica" pitchFamily="2" charset="0"/>
                <a:ea typeface="FangSong" panose="02010609060101010101" pitchFamily="49" charset="-122"/>
                <a:cs typeface="Arial" panose="020B0604020202020204" pitchFamily="34" charset="0"/>
              </a:rPr>
              <a:t> </a:t>
            </a:r>
            <a:endParaRPr lang="zh-CN" altLang="en-US" sz="1200" dirty="0"/>
          </a:p>
        </p:txBody>
      </p:sp>
      <p:sp>
        <p:nvSpPr>
          <p:cNvPr id="23" name="文本框 22">
            <a:extLst>
              <a:ext uri="{FF2B5EF4-FFF2-40B4-BE49-F238E27FC236}">
                <a16:creationId xmlns:a16="http://schemas.microsoft.com/office/drawing/2014/main" id="{62CFDCFD-BD22-2694-1434-9447BCA3FC65}"/>
              </a:ext>
            </a:extLst>
          </p:cNvPr>
          <p:cNvSpPr txBox="1"/>
          <p:nvPr/>
        </p:nvSpPr>
        <p:spPr>
          <a:xfrm>
            <a:off x="1462806" y="3192130"/>
            <a:ext cx="5189095" cy="523220"/>
          </a:xfrm>
          <a:prstGeom prst="rect">
            <a:avLst/>
          </a:prstGeom>
          <a:noFill/>
          <a:ln>
            <a:solidFill>
              <a:schemeClr val="dk1"/>
            </a:solidFill>
          </a:ln>
        </p:spPr>
        <p:txBody>
          <a:bodyPr wrap="square">
            <a:spAutoFit/>
          </a:bodyPr>
          <a:lstStyle/>
          <a:p>
            <a:r>
              <a:rPr lang="en-US" altLang="zh-CN" sz="1200" dirty="0" err="1">
                <a:latin typeface="Helvetica" pitchFamily="2" charset="0"/>
                <a:ea typeface="FangSong" panose="02010609060101010101" pitchFamily="49" charset="-122"/>
                <a:cs typeface="Arial" panose="020B0604020202020204" pitchFamily="34" charset="0"/>
              </a:rPr>
              <a:t>PrimaryDomain</a:t>
            </a:r>
            <a:r>
              <a:rPr lang="en-US" altLang="zh-CN" sz="1200" dirty="0">
                <a:latin typeface="Helvetica" pitchFamily="2" charset="0"/>
                <a:ea typeface="FangSong" panose="02010609060101010101" pitchFamily="49" charset="-122"/>
                <a:cs typeface="Arial" panose="020B0604020202020204" pitchFamily="34" charset="0"/>
              </a:rPr>
              <a:t>:</a:t>
            </a:r>
            <a:r>
              <a:rPr lang="zh-CN" altLang="en-US" sz="1200" dirty="0">
                <a:latin typeface="FangSong" panose="02010609060101010101" pitchFamily="49" charset="-122"/>
                <a:ea typeface="FangSong" panose="02010609060101010101" pitchFamily="49" charset="-122"/>
                <a:cs typeface="Arial" panose="020B0604020202020204" pitchFamily="34" charset="0"/>
              </a:rPr>
              <a:t>  </a:t>
            </a:r>
            <a:r>
              <a:rPr lang="zh-CN" altLang="en-US" sz="1400" dirty="0">
                <a:latin typeface="FangSong" panose="02010609060101010101" pitchFamily="49" charset="-122"/>
                <a:ea typeface="FangSong" panose="02010609060101010101" pitchFamily="49" charset="-122"/>
                <a:cs typeface="Arial" panose="020B0604020202020204" pitchFamily="34" charset="0"/>
              </a:rPr>
              <a:t>测试</a:t>
            </a:r>
            <a:r>
              <a:rPr lang="en-US" altLang="zh-CN" sz="1400" dirty="0">
                <a:latin typeface="Courier New" panose="02070309020205020404" pitchFamily="49" charset="0"/>
                <a:cs typeface="Courier New" panose="02070309020205020404" pitchFamily="49" charset="0"/>
              </a:rPr>
              <a:t>.example</a:t>
            </a:r>
            <a:r>
              <a:rPr lang="en-US" altLang="zh-CN" sz="1400" dirty="0">
                <a:latin typeface="Helvetica" pitchFamily="2" charset="0"/>
                <a:cs typeface="Courier New" panose="02070309020205020404" pitchFamily="49" charset="0"/>
              </a:rPr>
              <a:t>,</a:t>
            </a:r>
            <a:r>
              <a:rPr lang="zh-CN" altLang="en-US" sz="14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--0zwm56d.example</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(Punycode)</a:t>
            </a:r>
            <a:r>
              <a:rPr lang="zh-CN" altLang="en-US" sz="1400" dirty="0">
                <a:latin typeface="Helvetica" pitchFamily="2" charset="0"/>
                <a:cs typeface="Courier New" panose="02070309020205020404" pitchFamily="49" charset="0"/>
              </a:rPr>
              <a:t> </a:t>
            </a:r>
            <a:endParaRPr lang="en-US" altLang="zh-CN" sz="1400" dirty="0">
              <a:latin typeface="Helvetica" pitchFamily="2" charset="0"/>
              <a:cs typeface="Courier New" panose="02070309020205020404" pitchFamily="49" charset="0"/>
            </a:endParaRPr>
          </a:p>
          <a:p>
            <a:r>
              <a:rPr lang="en-US" altLang="zh-CN" sz="1200" dirty="0" err="1">
                <a:latin typeface="Helvetica" pitchFamily="2" charset="0"/>
                <a:ea typeface="FangSong" panose="02010609060101010101" pitchFamily="49" charset="-122"/>
                <a:cs typeface="Arial" panose="020B0604020202020204" pitchFamily="34" charset="0"/>
              </a:rPr>
              <a:t>TwinDomain</a:t>
            </a:r>
            <a:r>
              <a:rPr lang="en-US" altLang="zh-CN" sz="1200" dirty="0">
                <a:latin typeface="Helvetica" pitchFamily="2" charset="0"/>
                <a:ea typeface="FangSong" panose="02010609060101010101" pitchFamily="49" charset="-122"/>
                <a:cs typeface="Arial" panose="020B0604020202020204" pitchFamily="34" charset="0"/>
              </a:rPr>
              <a:t>:</a:t>
            </a:r>
            <a:r>
              <a:rPr lang="zh-CN" altLang="en-US" sz="1200" dirty="0">
                <a:latin typeface="FangSong" panose="02010609060101010101" pitchFamily="49" charset="-122"/>
                <a:ea typeface="FangSong" panose="02010609060101010101" pitchFamily="49" charset="-122"/>
                <a:cs typeface="Arial" panose="020B0604020202020204" pitchFamily="34" charset="0"/>
              </a:rPr>
              <a:t>    </a:t>
            </a:r>
            <a:r>
              <a:rPr lang="zh-CN" altLang="en-US" sz="1000" dirty="0">
                <a:latin typeface="FangSong" panose="02010609060101010101" pitchFamily="49" charset="-122"/>
                <a:ea typeface="FangSong" panose="02010609060101010101" pitchFamily="49" charset="-122"/>
                <a:cs typeface="Arial" panose="020B0604020202020204" pitchFamily="34" charset="0"/>
              </a:rPr>
              <a:t> </a:t>
            </a:r>
            <a:r>
              <a:rPr lang="zh-CN" altLang="en-US" sz="1400" dirty="0">
                <a:latin typeface="FangSong" panose="02010609060101010101" pitchFamily="49" charset="-122"/>
                <a:ea typeface="FangSong" panose="02010609060101010101" pitchFamily="49" charset="-122"/>
                <a:cs typeface="Courier New" panose="02070309020205020404" pitchFamily="49" charset="0"/>
              </a:rPr>
              <a:t>測試</a:t>
            </a:r>
            <a:r>
              <a:rPr lang="en-US" altLang="zh-CN" sz="1400" dirty="0">
                <a:latin typeface="Courier New" panose="02070309020205020404" pitchFamily="49" charset="0"/>
                <a:cs typeface="Courier New" panose="02070309020205020404" pitchFamily="49" charset="0"/>
              </a:rPr>
              <a:t>.example</a:t>
            </a:r>
            <a:r>
              <a:rPr lang="en-US" altLang="zh-CN" sz="1400" dirty="0">
                <a:latin typeface="Helvetica" pitchFamily="2" charset="0"/>
                <a:cs typeface="Courier New" panose="02070309020205020404" pitchFamily="49" charset="0"/>
              </a:rPr>
              <a:t>,</a:t>
            </a:r>
            <a:r>
              <a:rPr lang="zh-CN" altLang="en-US" sz="14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--g6w251d.example</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(Punycode)</a:t>
            </a:r>
            <a:endParaRPr lang="zh-CN" altLang="en-US" sz="1400" dirty="0"/>
          </a:p>
        </p:txBody>
      </p:sp>
      <p:pic>
        <p:nvPicPr>
          <p:cNvPr id="30" name="图片 29">
            <a:extLst>
              <a:ext uri="{FF2B5EF4-FFF2-40B4-BE49-F238E27FC236}">
                <a16:creationId xmlns:a16="http://schemas.microsoft.com/office/drawing/2014/main" id="{8457D7A9-294B-59D7-8371-8D0C06CD739D}"/>
              </a:ext>
            </a:extLst>
          </p:cNvPr>
          <p:cNvPicPr>
            <a:picLocks noChangeAspect="1"/>
          </p:cNvPicPr>
          <p:nvPr/>
        </p:nvPicPr>
        <p:blipFill>
          <a:blip r:embed="rId4"/>
          <a:stretch>
            <a:fillRect/>
          </a:stretch>
        </p:blipFill>
        <p:spPr>
          <a:xfrm>
            <a:off x="2404525" y="4141236"/>
            <a:ext cx="429995" cy="429995"/>
          </a:xfrm>
          <a:prstGeom prst="rect">
            <a:avLst/>
          </a:prstGeom>
        </p:spPr>
      </p:pic>
      <p:sp>
        <p:nvSpPr>
          <p:cNvPr id="32" name="文本框 31">
            <a:extLst>
              <a:ext uri="{FF2B5EF4-FFF2-40B4-BE49-F238E27FC236}">
                <a16:creationId xmlns:a16="http://schemas.microsoft.com/office/drawing/2014/main" id="{A62CF62F-BF7D-0D1D-1B3F-CEF0D1A64318}"/>
              </a:ext>
            </a:extLst>
          </p:cNvPr>
          <p:cNvSpPr txBox="1"/>
          <p:nvPr/>
        </p:nvSpPr>
        <p:spPr>
          <a:xfrm>
            <a:off x="2128800" y="4518597"/>
            <a:ext cx="994036" cy="276999"/>
          </a:xfrm>
          <a:prstGeom prst="rect">
            <a:avLst/>
          </a:prstGeom>
          <a:noFill/>
        </p:spPr>
        <p:txBody>
          <a:bodyPr wrap="square">
            <a:spAutoFit/>
          </a:bodyPr>
          <a:lstStyle/>
          <a:p>
            <a:r>
              <a:rPr lang="en-US" altLang="zh-CN" sz="1200" b="1" dirty="0">
                <a:latin typeface="Helvetica" pitchFamily="2" charset="0"/>
                <a:ea typeface="Microsoft YaHei" panose="020B0503020204020204" pitchFamily="34" charset="-122"/>
              </a:rPr>
              <a:t>Registrant</a:t>
            </a:r>
            <a:endParaRPr lang="zh-CN" altLang="en-US" sz="1200" dirty="0">
              <a:latin typeface="Helvetica" pitchFamily="2" charset="0"/>
            </a:endParaRPr>
          </a:p>
        </p:txBody>
      </p:sp>
      <p:sp>
        <p:nvSpPr>
          <p:cNvPr id="34" name="文本框 33">
            <a:extLst>
              <a:ext uri="{FF2B5EF4-FFF2-40B4-BE49-F238E27FC236}">
                <a16:creationId xmlns:a16="http://schemas.microsoft.com/office/drawing/2014/main" id="{CD80FBD8-D008-27DB-8200-AEC350BECAEC}"/>
              </a:ext>
            </a:extLst>
          </p:cNvPr>
          <p:cNvSpPr txBox="1"/>
          <p:nvPr/>
        </p:nvSpPr>
        <p:spPr>
          <a:xfrm>
            <a:off x="8685809" y="3108221"/>
            <a:ext cx="1856799" cy="275590"/>
          </a:xfrm>
          <a:prstGeom prst="rect">
            <a:avLst/>
          </a:prstGeom>
          <a:noFill/>
        </p:spPr>
        <p:txBody>
          <a:bodyPr wrap="square">
            <a:spAutoFit/>
          </a:bodyPr>
          <a:lstStyle/>
          <a:p>
            <a:r>
              <a:rPr lang="x-none" altLang="en-US" sz="1200" dirty="0">
                <a:latin typeface="Helvetica" pitchFamily="2" charset="0"/>
                <a:ea typeface="FangSong" panose="02010609060101010101" pitchFamily="49" charset="-122"/>
                <a:cs typeface="Arial" panose="020B0604020202020204" pitchFamily="34" charset="0"/>
              </a:rPr>
              <a:t>Primary</a:t>
            </a:r>
            <a:r>
              <a:rPr lang="en-US" altLang="zh-CN" sz="1200" dirty="0">
                <a:latin typeface="Helvetica" pitchFamily="2" charset="0"/>
                <a:ea typeface="FangSong" panose="02010609060101010101" pitchFamily="49" charset="-122"/>
                <a:cs typeface="Arial" panose="020B0604020202020204" pitchFamily="34" charset="0"/>
              </a:rPr>
              <a:t>Domain</a:t>
            </a:r>
            <a:r>
              <a:rPr lang="zh-CN" altLang="en-US" sz="1200" dirty="0">
                <a:latin typeface="Helvetica" pitchFamily="2" charset="0"/>
                <a:ea typeface="FangSong" panose="02010609060101010101" pitchFamily="49" charset="-122"/>
                <a:cs typeface="Arial" panose="020B0604020202020204" pitchFamily="34" charset="0"/>
              </a:rPr>
              <a:t> </a:t>
            </a:r>
            <a:r>
              <a:rPr lang="en-US" altLang="zh-CN" sz="1200" dirty="0">
                <a:latin typeface="Helvetica" pitchFamily="2" charset="0"/>
                <a:ea typeface="FangSong" panose="02010609060101010101" pitchFamily="49" charset="-122"/>
                <a:cs typeface="Arial" panose="020B0604020202020204" pitchFamily="34" charset="0"/>
              </a:rPr>
              <a:t>creation</a:t>
            </a:r>
            <a:endParaRPr lang="zh-CN" altLang="en-US" sz="1200" dirty="0">
              <a:latin typeface="Helvetica" pitchFamily="2" charset="0"/>
            </a:endParaRPr>
          </a:p>
        </p:txBody>
      </p:sp>
      <p:cxnSp>
        <p:nvCxnSpPr>
          <p:cNvPr id="37" name="直接箭头连接符 9">
            <a:extLst>
              <a:ext uri="{FF2B5EF4-FFF2-40B4-BE49-F238E27FC236}">
                <a16:creationId xmlns:a16="http://schemas.microsoft.com/office/drawing/2014/main" id="{140664ED-88F4-CD5F-2C4E-7BDE79550465}"/>
              </a:ext>
            </a:extLst>
          </p:cNvPr>
          <p:cNvCxnSpPr>
            <a:cxnSpLocks/>
          </p:cNvCxnSpPr>
          <p:nvPr/>
        </p:nvCxnSpPr>
        <p:spPr>
          <a:xfrm rot="10800000">
            <a:off x="5183665" y="4352021"/>
            <a:ext cx="140400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cxnSp>
        <p:nvCxnSpPr>
          <p:cNvPr id="38" name="直接箭头连接符 9">
            <a:extLst>
              <a:ext uri="{FF2B5EF4-FFF2-40B4-BE49-F238E27FC236}">
                <a16:creationId xmlns:a16="http://schemas.microsoft.com/office/drawing/2014/main" id="{E056B5C6-F0D8-3B45-492F-0AFE38E5088F}"/>
              </a:ext>
            </a:extLst>
          </p:cNvPr>
          <p:cNvCxnSpPr/>
          <p:nvPr/>
        </p:nvCxnSpPr>
        <p:spPr>
          <a:xfrm rot="10800000">
            <a:off x="5183665" y="4548196"/>
            <a:ext cx="1404000" cy="0"/>
          </a:xfrm>
          <a:prstGeom prst="straightConnector1">
            <a:avLst/>
          </a:prstGeom>
          <a:ln w="15875">
            <a:solidFill>
              <a:schemeClr val="accent2"/>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39" name="矩形: 圆角 81">
            <a:extLst>
              <a:ext uri="{FF2B5EF4-FFF2-40B4-BE49-F238E27FC236}">
                <a16:creationId xmlns:a16="http://schemas.microsoft.com/office/drawing/2014/main" id="{821F3FB7-FB57-6318-4E0A-222C8AAEB806}"/>
              </a:ext>
            </a:extLst>
          </p:cNvPr>
          <p:cNvSpPr/>
          <p:nvPr/>
        </p:nvSpPr>
        <p:spPr>
          <a:xfrm>
            <a:off x="4187823" y="3956906"/>
            <a:ext cx="946826" cy="972000"/>
          </a:xfrm>
          <a:prstGeom prst="roundRect">
            <a:avLst/>
          </a:prstGeom>
          <a:solidFill>
            <a:schemeClr val="accent2">
              <a:lumMod val="20000"/>
              <a:lumOff val="80000"/>
            </a:schemeClr>
          </a:solidFill>
          <a:ln w="12700">
            <a:solidFill>
              <a:schemeClr val="dk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solidFill>
                <a:latin typeface="Helvetica" pitchFamily="2" charset="0"/>
                <a:ea typeface="Microsoft YaHei" panose="020B0503020204020204" pitchFamily="34" charset="-122"/>
              </a:rPr>
              <a:t>Registry/</a:t>
            </a:r>
            <a:r>
              <a:rPr lang="zh-CN" altLang="en-US" sz="1200" b="1" dirty="0">
                <a:solidFill>
                  <a:schemeClr val="tx1"/>
                </a:solidFill>
                <a:latin typeface="Helvetica" pitchFamily="2" charset="0"/>
                <a:ea typeface="Microsoft YaHei" panose="020B0503020204020204" pitchFamily="34" charset="-122"/>
              </a:rPr>
              <a:t> </a:t>
            </a:r>
            <a:r>
              <a:rPr lang="en-US" altLang="zh-CN" sz="1200" b="1" dirty="0">
                <a:solidFill>
                  <a:schemeClr val="tx1"/>
                </a:solidFill>
                <a:latin typeface="Helvetica" pitchFamily="2" charset="0"/>
                <a:ea typeface="Microsoft YaHei" panose="020B0503020204020204" pitchFamily="34" charset="-122"/>
              </a:rPr>
              <a:t>Registrar</a:t>
            </a:r>
            <a:endParaRPr lang="zh-CN" altLang="en-US" sz="1200" b="1" dirty="0">
              <a:solidFill>
                <a:schemeClr val="tx1"/>
              </a:solidFill>
              <a:latin typeface="Helvetica" pitchFamily="2" charset="0"/>
              <a:ea typeface="Microsoft YaHei" panose="020B0503020204020204" pitchFamily="34" charset="-122"/>
            </a:endParaRPr>
          </a:p>
        </p:txBody>
      </p:sp>
      <p:cxnSp>
        <p:nvCxnSpPr>
          <p:cNvPr id="41" name="直接箭头连接符 9">
            <a:extLst>
              <a:ext uri="{FF2B5EF4-FFF2-40B4-BE49-F238E27FC236}">
                <a16:creationId xmlns:a16="http://schemas.microsoft.com/office/drawing/2014/main" id="{E70FDE65-D9E2-D37C-CBF7-A3F35938BDBE}"/>
              </a:ext>
            </a:extLst>
          </p:cNvPr>
          <p:cNvCxnSpPr>
            <a:cxnSpLocks/>
          </p:cNvCxnSpPr>
          <p:nvPr/>
        </p:nvCxnSpPr>
        <p:spPr>
          <a:xfrm flipH="1">
            <a:off x="8209172" y="3452433"/>
            <a:ext cx="460800" cy="0"/>
          </a:xfrm>
          <a:prstGeom prst="straightConnector1">
            <a:avLst/>
          </a:prstGeom>
          <a:ln w="15875">
            <a:solidFill>
              <a:schemeClr val="accent2"/>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49EC55A4-D22F-C548-C733-892F4F510B6B}"/>
              </a:ext>
            </a:extLst>
          </p:cNvPr>
          <p:cNvSpPr txBox="1"/>
          <p:nvPr/>
        </p:nvSpPr>
        <p:spPr>
          <a:xfrm>
            <a:off x="8672259" y="3306383"/>
            <a:ext cx="1788186" cy="275590"/>
          </a:xfrm>
          <a:prstGeom prst="rect">
            <a:avLst/>
          </a:prstGeom>
          <a:noFill/>
        </p:spPr>
        <p:txBody>
          <a:bodyPr wrap="square">
            <a:spAutoFit/>
          </a:bodyPr>
          <a:lstStyle/>
          <a:p>
            <a:r>
              <a:rPr lang="x-none" altLang="en-US" sz="1200" dirty="0">
                <a:solidFill>
                  <a:schemeClr val="accent2"/>
                </a:solidFill>
                <a:latin typeface="Helvetica" pitchFamily="2" charset="0"/>
                <a:ea typeface="FangSong" panose="02010609060101010101" pitchFamily="49" charset="-122"/>
                <a:cs typeface="Arial" panose="020B0604020202020204" pitchFamily="34" charset="0"/>
              </a:rPr>
              <a:t>Twin</a:t>
            </a:r>
            <a:r>
              <a:rPr lang="en-US" altLang="zh-CN" sz="1200" dirty="0">
                <a:solidFill>
                  <a:schemeClr val="accent2"/>
                </a:solidFill>
                <a:latin typeface="Helvetica" pitchFamily="2" charset="0"/>
                <a:ea typeface="FangSong" panose="02010609060101010101" pitchFamily="49" charset="-122"/>
                <a:cs typeface="Arial" panose="020B0604020202020204" pitchFamily="34" charset="0"/>
              </a:rPr>
              <a:t>Domain</a:t>
            </a:r>
            <a:r>
              <a:rPr lang="zh-CN" altLang="en-US" sz="1200" dirty="0">
                <a:solidFill>
                  <a:schemeClr val="accent2"/>
                </a:solidFill>
                <a:latin typeface="Helvetica" pitchFamily="2" charset="0"/>
                <a:ea typeface="FangSong" panose="02010609060101010101" pitchFamily="49" charset="-122"/>
                <a:cs typeface="Arial" panose="020B0604020202020204" pitchFamily="34" charset="0"/>
              </a:rPr>
              <a:t> </a:t>
            </a:r>
            <a:r>
              <a:rPr lang="en-US" altLang="zh-CN" sz="1200" dirty="0">
                <a:solidFill>
                  <a:schemeClr val="accent2"/>
                </a:solidFill>
                <a:latin typeface="Helvetica" pitchFamily="2" charset="0"/>
                <a:ea typeface="FangSong" panose="02010609060101010101" pitchFamily="49" charset="-122"/>
                <a:cs typeface="Arial" panose="020B0604020202020204" pitchFamily="34" charset="0"/>
              </a:rPr>
              <a:t>creation</a:t>
            </a:r>
          </a:p>
        </p:txBody>
      </p:sp>
      <p:cxnSp>
        <p:nvCxnSpPr>
          <p:cNvPr id="43" name="直接箭头连接符 9">
            <a:extLst>
              <a:ext uri="{FF2B5EF4-FFF2-40B4-BE49-F238E27FC236}">
                <a16:creationId xmlns:a16="http://schemas.microsoft.com/office/drawing/2014/main" id="{E7E532B7-91FB-D18B-F7F1-382AA0D8366E}"/>
              </a:ext>
            </a:extLst>
          </p:cNvPr>
          <p:cNvCxnSpPr>
            <a:cxnSpLocks/>
          </p:cNvCxnSpPr>
          <p:nvPr/>
        </p:nvCxnSpPr>
        <p:spPr>
          <a:xfrm flipH="1">
            <a:off x="8209807" y="3251272"/>
            <a:ext cx="46080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cxnSp>
        <p:nvCxnSpPr>
          <p:cNvPr id="44" name="直接箭头连接符 9">
            <a:extLst>
              <a:ext uri="{FF2B5EF4-FFF2-40B4-BE49-F238E27FC236}">
                <a16:creationId xmlns:a16="http://schemas.microsoft.com/office/drawing/2014/main" id="{2DF5B7B6-967F-7E83-A290-A420A78266E3}"/>
              </a:ext>
            </a:extLst>
          </p:cNvPr>
          <p:cNvCxnSpPr/>
          <p:nvPr/>
        </p:nvCxnSpPr>
        <p:spPr>
          <a:xfrm flipH="1">
            <a:off x="3014574" y="4352065"/>
            <a:ext cx="117729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54" name="文本框 53">
            <a:extLst>
              <a:ext uri="{FF2B5EF4-FFF2-40B4-BE49-F238E27FC236}">
                <a16:creationId xmlns:a16="http://schemas.microsoft.com/office/drawing/2014/main" id="{2580187E-3F45-A9EA-38DC-815439DA83C0}"/>
              </a:ext>
            </a:extLst>
          </p:cNvPr>
          <p:cNvSpPr txBox="1"/>
          <p:nvPr/>
        </p:nvSpPr>
        <p:spPr>
          <a:xfrm>
            <a:off x="754078" y="1059192"/>
            <a:ext cx="10500089" cy="1200329"/>
          </a:xfrm>
          <a:prstGeom prst="rect">
            <a:avLst/>
          </a:prstGeom>
          <a:noFill/>
        </p:spPr>
        <p:txBody>
          <a:bodyPr wrap="square" rtlCol="0">
            <a:spAutoFit/>
          </a:bodyPr>
          <a:lstStyle>
            <a:defPPr>
              <a:defRPr lang="zh-CN"/>
            </a:defPPr>
            <a:lvl1pPr>
              <a:defRPr kumimoji="1" sz="2000" b="1">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400" dirty="0">
                <a:latin typeface="Verdana" panose="020B0604030504040204" pitchFamily="34" charset="0"/>
                <a:ea typeface="Verdana" panose="020B0604030504040204" pitchFamily="34" charset="0"/>
                <a:cs typeface="Verdana" panose="020B0604030504040204" pitchFamily="34" charset="0"/>
              </a:rPr>
              <a:t>When a registrant registers an internationalized domain name, the registry </a:t>
            </a:r>
            <a:r>
              <a:rPr lang="en-US" altLang="zh-CN" sz="2400" dirty="0">
                <a:solidFill>
                  <a:srgbClr val="C00000"/>
                </a:solidFill>
                <a:latin typeface="Verdana" panose="020B0604030504040204" pitchFamily="34" charset="0"/>
                <a:ea typeface="Verdana" panose="020B0604030504040204" pitchFamily="34" charset="0"/>
                <a:cs typeface="Verdana" panose="020B0604030504040204" pitchFamily="34" charset="0"/>
              </a:rPr>
              <a:t>automatically</a:t>
            </a:r>
            <a:r>
              <a:rPr lang="en-US" altLang="zh-CN" sz="2400" dirty="0">
                <a:latin typeface="Verdana" panose="020B0604030504040204" pitchFamily="34" charset="0"/>
                <a:ea typeface="Verdana" panose="020B0604030504040204" pitchFamily="34" charset="0"/>
                <a:cs typeface="Verdana" panose="020B0604030504040204" pitchFamily="34" charset="0"/>
              </a:rPr>
              <a:t> adds the corresponding twin domain </a:t>
            </a:r>
            <a:r>
              <a:rPr lang="en-US" altLang="zh-CN" sz="2400" dirty="0">
                <a:solidFill>
                  <a:srgbClr val="C00000"/>
                </a:solidFill>
                <a:latin typeface="Verdana" panose="020B0604030504040204" pitchFamily="34" charset="0"/>
                <a:ea typeface="Verdana" panose="020B0604030504040204" pitchFamily="34" charset="0"/>
                <a:cs typeface="Verdana" panose="020B0604030504040204" pitchFamily="34" charset="0"/>
              </a:rPr>
              <a:t>without notifying the registrant.</a:t>
            </a:r>
            <a:endParaRPr lang="zh-CN" altLang="en-US" sz="2400" dirty="0">
              <a:solidFill>
                <a:srgbClr val="C00000"/>
              </a:solidFill>
              <a:latin typeface="Verdana" panose="020B0604030504040204" pitchFamily="34" charset="0"/>
              <a:cs typeface="Verdana" panose="020B0604030504040204" pitchFamily="34" charset="0"/>
            </a:endParaRPr>
          </a:p>
        </p:txBody>
      </p:sp>
      <p:sp>
        <p:nvSpPr>
          <p:cNvPr id="6" name="Oval 5">
            <a:extLst>
              <a:ext uri="{FF2B5EF4-FFF2-40B4-BE49-F238E27FC236}">
                <a16:creationId xmlns:a16="http://schemas.microsoft.com/office/drawing/2014/main" id="{B9BD27AE-84BB-8D69-D07C-861D163D8210}"/>
              </a:ext>
            </a:extLst>
          </p:cNvPr>
          <p:cNvSpPr/>
          <p:nvPr/>
        </p:nvSpPr>
        <p:spPr>
          <a:xfrm>
            <a:off x="6610160" y="4421559"/>
            <a:ext cx="3463261" cy="27699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6" name="对话气泡: 圆角矩形 7">
            <a:extLst>
              <a:ext uri="{FF2B5EF4-FFF2-40B4-BE49-F238E27FC236}">
                <a16:creationId xmlns:a16="http://schemas.microsoft.com/office/drawing/2014/main" id="{2A400B80-A488-7145-9830-7231CFFDAFDA}"/>
              </a:ext>
            </a:extLst>
          </p:cNvPr>
          <p:cNvSpPr/>
          <p:nvPr/>
        </p:nvSpPr>
        <p:spPr>
          <a:xfrm>
            <a:off x="8685809" y="5083346"/>
            <a:ext cx="2483654" cy="955626"/>
          </a:xfrm>
          <a:prstGeom prst="wedgeRoundRectCallout">
            <a:avLst>
              <a:gd name="adj1" fmla="val -40525"/>
              <a:gd name="adj2" fmla="val -89689"/>
              <a:gd name="adj3" fmla="val 16667"/>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Configure </a:t>
            </a:r>
            <a:r>
              <a:rPr lang="en-US" sz="1400" dirty="0" err="1">
                <a:solidFill>
                  <a:schemeClr val="bg1"/>
                </a:solidFill>
              </a:rPr>
              <a:t>TwinDomain</a:t>
            </a:r>
            <a:r>
              <a:rPr lang="en-US" sz="1400" dirty="0">
                <a:solidFill>
                  <a:schemeClr val="bg1"/>
                </a:solidFill>
              </a:rPr>
              <a:t> to use the same name servers (NS) as the </a:t>
            </a:r>
            <a:r>
              <a:rPr lang="en-US" sz="1400" dirty="0" err="1">
                <a:solidFill>
                  <a:schemeClr val="bg1"/>
                </a:solidFill>
              </a:rPr>
              <a:t>PrimaryDomain</a:t>
            </a:r>
            <a:endParaRPr lang="en-CN" sz="1400" dirty="0">
              <a:solidFill>
                <a:schemeClr val="bg1"/>
              </a:solidFill>
            </a:endParaRPr>
          </a:p>
        </p:txBody>
      </p:sp>
      <p:sp>
        <p:nvSpPr>
          <p:cNvPr id="5" name="Oval 5">
            <a:extLst>
              <a:ext uri="{FF2B5EF4-FFF2-40B4-BE49-F238E27FC236}">
                <a16:creationId xmlns:a16="http://schemas.microsoft.com/office/drawing/2014/main" id="{A1AC5D98-31B4-73DE-89D5-6995EA1C393B}"/>
              </a:ext>
            </a:extLst>
          </p:cNvPr>
          <p:cNvSpPr/>
          <p:nvPr/>
        </p:nvSpPr>
        <p:spPr>
          <a:xfrm>
            <a:off x="2639093" y="3154474"/>
            <a:ext cx="1501379" cy="5232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 name="文本框 7">
            <a:extLst>
              <a:ext uri="{FF2B5EF4-FFF2-40B4-BE49-F238E27FC236}">
                <a16:creationId xmlns:a16="http://schemas.microsoft.com/office/drawing/2014/main" id="{195123B0-8E7C-A598-DEFD-AEA4926C3D9A}"/>
              </a:ext>
            </a:extLst>
          </p:cNvPr>
          <p:cNvSpPr txBox="1"/>
          <p:nvPr/>
        </p:nvSpPr>
        <p:spPr>
          <a:xfrm>
            <a:off x="2731438" y="2844421"/>
            <a:ext cx="1856799" cy="307777"/>
          </a:xfrm>
          <a:prstGeom prst="rect">
            <a:avLst/>
          </a:prstGeom>
          <a:noFill/>
        </p:spPr>
        <p:txBody>
          <a:bodyPr wrap="square">
            <a:spAutoFit/>
          </a:bodyPr>
          <a:lstStyle/>
          <a:p>
            <a:r>
              <a:rPr lang="en-US" altLang="en-US" sz="1400" b="1" dirty="0">
                <a:solidFill>
                  <a:srgbClr val="C00000"/>
                </a:solidFill>
                <a:ea typeface="FangSong" panose="02010609060101010101" pitchFamily="49" charset="-122"/>
                <a:cs typeface="Arial" panose="020B0604020202020204" pitchFamily="34" charset="0"/>
              </a:rPr>
              <a:t>IDN Variant</a:t>
            </a:r>
            <a:endParaRPr lang="zh-CN" altLang="en-US" sz="1400" b="1" dirty="0">
              <a:solidFill>
                <a:srgbClr val="C00000"/>
              </a:solidFill>
            </a:endParaRPr>
          </a:p>
        </p:txBody>
      </p:sp>
    </p:spTree>
    <p:extLst>
      <p:ext uri="{BB962C8B-B14F-4D97-AF65-F5344CB8AC3E}">
        <p14:creationId xmlns:p14="http://schemas.microsoft.com/office/powerpoint/2010/main" val="953474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DB415-C73C-936C-5BC2-E071A5955F2C}"/>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F307AFA-DF1C-7C35-9B98-F96AA79C34DA}"/>
              </a:ext>
            </a:extLst>
          </p:cNvPr>
          <p:cNvSpPr>
            <a:spLocks noGrp="1"/>
          </p:cNvSpPr>
          <p:nvPr>
            <p:ph type="sldNum" sz="quarter" idx="12"/>
          </p:nvPr>
        </p:nvSpPr>
        <p:spPr/>
        <p:txBody>
          <a:bodyPr/>
          <a:lstStyle/>
          <a:p>
            <a:fld id="{ECB2A585-D384-3C44-A3CD-1FCB5462ACD9}" type="slidenum">
              <a:rPr kumimoji="1" lang="zh-CN" altLang="en-US" smtClean="0"/>
              <a:t>21</a:t>
            </a:fld>
            <a:endParaRPr kumimoji="1" lang="zh-CN" altLang="en-US"/>
          </a:p>
        </p:txBody>
      </p:sp>
      <p:sp>
        <p:nvSpPr>
          <p:cNvPr id="4" name="标题 3">
            <a:extLst>
              <a:ext uri="{FF2B5EF4-FFF2-40B4-BE49-F238E27FC236}">
                <a16:creationId xmlns:a16="http://schemas.microsoft.com/office/drawing/2014/main" id="{F5AD299E-7C0C-8D63-AE66-A16B4946F782}"/>
              </a:ext>
            </a:extLst>
          </p:cNvPr>
          <p:cNvSpPr>
            <a:spLocks noGrp="1"/>
          </p:cNvSpPr>
          <p:nvPr>
            <p:ph type="title"/>
          </p:nvPr>
        </p:nvSpPr>
        <p:spPr>
          <a:xfrm>
            <a:off x="345281" y="75406"/>
            <a:ext cx="11846719"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Creation</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The "Twin Domain" Trap</a:t>
            </a:r>
            <a:endParaRPr kumimoji="1" lang="zh-CN" altLang="en-US" dirty="0">
              <a:latin typeface="Verdana" panose="020B0604030504040204" pitchFamily="34" charset="0"/>
              <a:cs typeface="Verdana" panose="020B0604030504040204" pitchFamily="34" charset="0"/>
            </a:endParaRPr>
          </a:p>
        </p:txBody>
      </p:sp>
      <p:sp>
        <p:nvSpPr>
          <p:cNvPr id="6" name="矩形 5">
            <a:extLst>
              <a:ext uri="{FF2B5EF4-FFF2-40B4-BE49-F238E27FC236}">
                <a16:creationId xmlns:a16="http://schemas.microsoft.com/office/drawing/2014/main" id="{E6A8D5E8-0338-8AB2-FCD9-EB87ABB8F80F}"/>
              </a:ext>
            </a:extLst>
          </p:cNvPr>
          <p:cNvSpPr/>
          <p:nvPr/>
        </p:nvSpPr>
        <p:spPr>
          <a:xfrm>
            <a:off x="744548" y="1313232"/>
            <a:ext cx="10702903" cy="1528522"/>
          </a:xfrm>
          <a:prstGeom prst="rect">
            <a:avLst/>
          </a:prstGeom>
          <a:gradFill flip="none" rotWithShape="1">
            <a:gsLst>
              <a:gs pos="0">
                <a:schemeClr val="bg1">
                  <a:alpha val="0"/>
                </a:schemeClr>
              </a:gs>
              <a:gs pos="52000">
                <a:schemeClr val="bg1"/>
              </a:gs>
              <a:gs pos="100000">
                <a:schemeClr val="bg1">
                  <a:alpha val="0"/>
                </a:schemeClr>
              </a:gs>
            </a:gsLst>
            <a:lin ang="0" scaled="1"/>
            <a:tileRect/>
          </a:gradFill>
          <a:ln>
            <a:gradFill flip="none" rotWithShape="1">
              <a:gsLst>
                <a:gs pos="0">
                  <a:schemeClr val="bg1"/>
                </a:gs>
                <a:gs pos="53000">
                  <a:srgbClr val="8D131D"/>
                </a:gs>
                <a:gs pos="95000">
                  <a:schemeClr val="bg1"/>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F6C6D529-C4AF-EAD3-4589-B86BE9790807}"/>
              </a:ext>
            </a:extLst>
          </p:cNvPr>
          <p:cNvSpPr txBox="1"/>
          <p:nvPr/>
        </p:nvSpPr>
        <p:spPr>
          <a:xfrm>
            <a:off x="595107" y="823630"/>
            <a:ext cx="11347065" cy="400110"/>
          </a:xfrm>
          <a:prstGeom prst="rect">
            <a:avLst/>
          </a:prstGeom>
          <a:noFill/>
        </p:spPr>
        <p:txBody>
          <a:bodyPr wrap="square" rtlCol="0">
            <a:spAutoFit/>
          </a:bodyPr>
          <a:lstStyle>
            <a:defPPr>
              <a:defRPr lang="zh-CN"/>
            </a:defPPr>
            <a:lvl1pPr>
              <a:defRPr kumimoji="1" sz="2000" b="1">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latin typeface="Verdana" panose="020B0604030504040204" pitchFamily="34" charset="0"/>
                <a:ea typeface="Verdana" panose="020B0604030504040204" pitchFamily="34" charset="0"/>
                <a:cs typeface="Verdana" panose="020B0604030504040204" pitchFamily="34" charset="0"/>
              </a:rPr>
              <a:t>Attackers exploit </a:t>
            </a:r>
            <a:r>
              <a:rPr lang="en-US" altLang="zh-CN" dirty="0">
                <a:solidFill>
                  <a:srgbClr val="C00000"/>
                </a:solidFill>
                <a:latin typeface="Verdana" panose="020B0604030504040204" pitchFamily="34" charset="0"/>
                <a:ea typeface="Verdana" panose="020B0604030504040204" pitchFamily="34" charset="0"/>
                <a:cs typeface="Verdana" panose="020B0604030504040204" pitchFamily="34" charset="0"/>
              </a:rPr>
              <a:t>twin domains </a:t>
            </a:r>
            <a:r>
              <a:rPr lang="en-US" altLang="zh-CN" dirty="0">
                <a:latin typeface="Verdana" panose="020B0604030504040204" pitchFamily="34" charset="0"/>
                <a:ea typeface="Verdana" panose="020B0604030504040204" pitchFamily="34" charset="0"/>
                <a:cs typeface="Verdana" panose="020B0604030504040204" pitchFamily="34" charset="0"/>
              </a:rPr>
              <a:t>to carry out abuse activities at zero cost.</a:t>
            </a:r>
            <a:endParaRPr lang="zh-CN" altLang="en-US" dirty="0">
              <a:latin typeface="Verdana" panose="020B0604030504040204" pitchFamily="34" charset="0"/>
              <a:cs typeface="Verdana" panose="020B0604030504040204" pitchFamily="34" charset="0"/>
            </a:endParaRPr>
          </a:p>
        </p:txBody>
      </p:sp>
      <p:sp>
        <p:nvSpPr>
          <p:cNvPr id="50" name="文本框 49">
            <a:extLst>
              <a:ext uri="{FF2B5EF4-FFF2-40B4-BE49-F238E27FC236}">
                <a16:creationId xmlns:a16="http://schemas.microsoft.com/office/drawing/2014/main" id="{5039694F-155C-B327-A4FA-789251747EA2}"/>
              </a:ext>
            </a:extLst>
          </p:cNvPr>
          <p:cNvSpPr txBox="1"/>
          <p:nvPr/>
        </p:nvSpPr>
        <p:spPr>
          <a:xfrm>
            <a:off x="707497" y="1715405"/>
            <a:ext cx="1278226" cy="707886"/>
          </a:xfrm>
          <a:prstGeom prst="rect">
            <a:avLst/>
          </a:prstGeom>
          <a:noFill/>
        </p:spPr>
        <p:txBody>
          <a:bodyPr wrap="square" rtlCol="0">
            <a:spAutoFit/>
          </a:bodyPr>
          <a:lstStyle/>
          <a:p>
            <a:pPr algn="ctr"/>
            <a:r>
              <a:rPr kumimoji="1" lang="en-US" altLang="zh-CN" sz="2000" b="1" dirty="0">
                <a:latin typeface="Verdana" panose="020B0604030504040204" pitchFamily="34" charset="0"/>
                <a:ea typeface="Verdana" panose="020B0604030504040204" pitchFamily="34" charset="0"/>
                <a:cs typeface="Verdana" panose="020B0604030504040204" pitchFamily="34" charset="0"/>
              </a:rPr>
              <a:t>Threat Model</a:t>
            </a:r>
            <a:endParaRPr kumimoji="1" lang="zh-CN" altLang="en-US" sz="2000" b="1" dirty="0">
              <a:latin typeface="Verdana" panose="020B0604030504040204" pitchFamily="34" charset="0"/>
              <a:ea typeface="微软雅黑" panose="020B0503020204020204" pitchFamily="34" charset="-122"/>
              <a:cs typeface="Verdana" panose="020B0604030504040204" pitchFamily="34" charset="0"/>
            </a:endParaRPr>
          </a:p>
        </p:txBody>
      </p:sp>
      <p:sp>
        <p:nvSpPr>
          <p:cNvPr id="97" name="文本框 96">
            <a:extLst>
              <a:ext uri="{FF2B5EF4-FFF2-40B4-BE49-F238E27FC236}">
                <a16:creationId xmlns:a16="http://schemas.microsoft.com/office/drawing/2014/main" id="{06987CC1-FF5C-7530-D751-DF4B4A07221A}"/>
              </a:ext>
            </a:extLst>
          </p:cNvPr>
          <p:cNvSpPr txBox="1"/>
          <p:nvPr/>
        </p:nvSpPr>
        <p:spPr>
          <a:xfrm>
            <a:off x="1990196" y="1447428"/>
            <a:ext cx="9504900" cy="646331"/>
          </a:xfrm>
          <a:prstGeom prst="rect">
            <a:avLst/>
          </a:prstGeom>
          <a:noFill/>
        </p:spPr>
        <p:txBody>
          <a:bodyPr wrap="square">
            <a:sp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1. The</a:t>
            </a:r>
            <a:r>
              <a:rPr lang="zh-CN" altLang="en-US" dirty="0">
                <a:latin typeface="Verdana" panose="020B0604030504040204" pitchFamily="34" charset="0"/>
                <a:cs typeface="Verdana" panose="020B0604030504040204" pitchFamily="34" charset="0"/>
              </a:rPr>
              <a:t> registrant </a:t>
            </a:r>
            <a:r>
              <a:rPr lang="en-US" altLang="zh-CN" dirty="0">
                <a:latin typeface="Verdana" panose="020B0604030504040204" pitchFamily="34" charset="0"/>
                <a:cs typeface="Verdana" panose="020B0604030504040204" pitchFamily="34" charset="0"/>
              </a:rPr>
              <a:t>deploys</a:t>
            </a:r>
            <a:r>
              <a:rPr lang="zh-CN" altLang="en-US" dirty="0">
                <a:latin typeface="Verdana" panose="020B0604030504040204" pitchFamily="34" charset="0"/>
                <a:cs typeface="Verdana" panose="020B0604030504040204" pitchFamily="34" charset="0"/>
              </a:rPr>
              <a:t> </a:t>
            </a:r>
            <a:r>
              <a:rPr lang="en-US" altLang="zh-CN" dirty="0">
                <a:latin typeface="Verdana" panose="020B0604030504040204" pitchFamily="34" charset="0"/>
                <a:cs typeface="Verdana" panose="020B0604030504040204" pitchFamily="34" charset="0"/>
              </a:rPr>
              <a:t>only</a:t>
            </a:r>
            <a:r>
              <a:rPr lang="zh-CN" altLang="en-US" dirty="0">
                <a:latin typeface="Verdana" panose="020B0604030504040204" pitchFamily="34" charset="0"/>
                <a:cs typeface="Verdana" panose="020B0604030504040204" pitchFamily="34" charset="0"/>
              </a:rPr>
              <a:t> </a:t>
            </a:r>
            <a:r>
              <a:rPr kumimoji="1" lang="zh-CN" altLang="en-US" b="1" dirty="0">
                <a:solidFill>
                  <a:srgbClr val="C00000"/>
                </a:solidFill>
                <a:latin typeface="Verdana" panose="020B0604030504040204" pitchFamily="34" charset="0"/>
                <a:cs typeface="Verdana" panose="020B0604030504040204" pitchFamily="34" charset="0"/>
              </a:rPr>
              <a:t>测试</a:t>
            </a:r>
            <a:r>
              <a:rPr kumimoji="1" lang="en-US" altLang="zh-CN" b="1" dirty="0">
                <a:solidFill>
                  <a:srgbClr val="C00000"/>
                </a:solidFill>
                <a:latin typeface="Verdana" panose="020B0604030504040204" pitchFamily="34" charset="0"/>
                <a:ea typeface="Verdana" panose="020B0604030504040204" pitchFamily="34" charset="0"/>
                <a:cs typeface="Verdana" panose="020B0604030504040204" pitchFamily="34" charset="0"/>
              </a:rPr>
              <a:t>.example</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on</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the</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hosting</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provider</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and</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does</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not</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deploy</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zh-CN" altLang="en-US" b="1" dirty="0">
                <a:solidFill>
                  <a:srgbClr val="C00000"/>
                </a:solidFill>
                <a:latin typeface="Verdana" panose="020B0604030504040204" pitchFamily="34" charset="0"/>
                <a:cs typeface="Verdana" panose="020B0604030504040204" pitchFamily="34" charset="0"/>
              </a:rPr>
              <a:t>測試</a:t>
            </a:r>
            <a:r>
              <a:rPr kumimoji="1" lang="en-US" altLang="zh-CN" b="1" dirty="0">
                <a:solidFill>
                  <a:srgbClr val="C00000"/>
                </a:solidFill>
                <a:latin typeface="Verdana" panose="020B0604030504040204" pitchFamily="34" charset="0"/>
                <a:cs typeface="Verdana" panose="020B0604030504040204" pitchFamily="34" charset="0"/>
              </a:rPr>
              <a:t>.example</a:t>
            </a:r>
            <a:r>
              <a:rPr lang="en-US" altLang="zh-CN" dirty="0"/>
              <a:t>,</a:t>
            </a:r>
            <a:r>
              <a:rPr kumimoji="1" lang="zh-CN" altLang="en-US" b="1" dirty="0">
                <a:solidFill>
                  <a:srgbClr val="C00000"/>
                </a:solidFill>
                <a:latin typeface="Verdana" panose="020B0604030504040204" pitchFamily="34" charset="0"/>
                <a:cs typeface="Verdana" panose="020B0604030504040204" pitchFamily="34" charset="0"/>
              </a:rPr>
              <a:t> </a:t>
            </a:r>
            <a:r>
              <a:rPr lang="en-US" dirty="0"/>
              <a:t>as they are unaware of its existence</a:t>
            </a:r>
            <a:r>
              <a:rPr lang="en-US" altLang="zh-CN" dirty="0">
                <a:latin typeface="Verdana" panose="020B0604030504040204" pitchFamily="34" charset="0"/>
                <a:cs typeface="Verdana" panose="020B0604030504040204" pitchFamily="34" charset="0"/>
              </a:rPr>
              <a:t>.</a:t>
            </a:r>
            <a:endParaRPr lang="zh-CN" altLang="en-US" dirty="0">
              <a:latin typeface="Verdana" panose="020B0604030504040204" pitchFamily="34" charset="0"/>
              <a:cs typeface="Verdana" panose="020B0604030504040204" pitchFamily="34" charset="0"/>
            </a:endParaRPr>
          </a:p>
        </p:txBody>
      </p:sp>
      <p:sp>
        <p:nvSpPr>
          <p:cNvPr id="98" name="文本框 97">
            <a:extLst>
              <a:ext uri="{FF2B5EF4-FFF2-40B4-BE49-F238E27FC236}">
                <a16:creationId xmlns:a16="http://schemas.microsoft.com/office/drawing/2014/main" id="{142E4031-0931-D3AA-A89F-B3CC63D2EBD4}"/>
              </a:ext>
            </a:extLst>
          </p:cNvPr>
          <p:cNvSpPr txBox="1"/>
          <p:nvPr/>
        </p:nvSpPr>
        <p:spPr>
          <a:xfrm>
            <a:off x="2015782" y="2149097"/>
            <a:ext cx="9623911" cy="646331"/>
          </a:xfrm>
          <a:prstGeom prst="rect">
            <a:avLst/>
          </a:prstGeom>
          <a:noFill/>
        </p:spPr>
        <p:txBody>
          <a:bodyPr wrap="square">
            <a:sp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2. </a:t>
            </a:r>
            <a:r>
              <a:rPr lang="en-US" dirty="0"/>
              <a:t>The attacker unauthorizedly hosts the domain </a:t>
            </a:r>
            <a:r>
              <a:rPr lang="zh-CN" altLang="en-US" b="1" dirty="0">
                <a:solidFill>
                  <a:srgbClr val="C00000"/>
                </a:solidFill>
              </a:rPr>
              <a:t>測試</a:t>
            </a:r>
            <a:r>
              <a:rPr lang="en-US" altLang="zh-CN" b="1" dirty="0">
                <a:solidFill>
                  <a:srgbClr val="C00000"/>
                </a:solidFill>
              </a:rPr>
              <a:t>.</a:t>
            </a:r>
            <a:r>
              <a:rPr lang="en-US" b="1" dirty="0">
                <a:solidFill>
                  <a:srgbClr val="C00000"/>
                </a:solidFill>
              </a:rPr>
              <a:t>example</a:t>
            </a:r>
            <a:r>
              <a:rPr lang="en-US" b="1" dirty="0"/>
              <a:t> </a:t>
            </a:r>
            <a:r>
              <a:rPr lang="en-US" dirty="0"/>
              <a:t>on the hosting provider and gains control over it.</a:t>
            </a:r>
            <a:endParaRPr lang="zh-CN" altLang="en-US" dirty="0">
              <a:latin typeface="Verdana" panose="020B0604030504040204" pitchFamily="34" charset="0"/>
              <a:cs typeface="Verdana" panose="020B0604030504040204" pitchFamily="34" charset="0"/>
            </a:endParaRPr>
          </a:p>
        </p:txBody>
      </p:sp>
      <p:sp>
        <p:nvSpPr>
          <p:cNvPr id="5" name="矩形: 圆角 81">
            <a:extLst>
              <a:ext uri="{FF2B5EF4-FFF2-40B4-BE49-F238E27FC236}">
                <a16:creationId xmlns:a16="http://schemas.microsoft.com/office/drawing/2014/main" id="{01BB692A-3EC9-90EB-AEFD-306BFC5CF6C4}"/>
              </a:ext>
            </a:extLst>
          </p:cNvPr>
          <p:cNvSpPr/>
          <p:nvPr/>
        </p:nvSpPr>
        <p:spPr>
          <a:xfrm>
            <a:off x="6610159" y="5098110"/>
            <a:ext cx="3448497" cy="1458964"/>
          </a:xfrm>
          <a:prstGeom prst="roundRect">
            <a:avLst>
              <a:gd name="adj" fmla="val 6724"/>
            </a:avLst>
          </a:prstGeom>
          <a:solidFill>
            <a:srgbClr val="F1F1F1"/>
          </a:solidFill>
          <a:ln w="12700">
            <a:solidFill>
              <a:schemeClr val="dk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7" name="矩形: 圆角 81">
            <a:extLst>
              <a:ext uri="{FF2B5EF4-FFF2-40B4-BE49-F238E27FC236}">
                <a16:creationId xmlns:a16="http://schemas.microsoft.com/office/drawing/2014/main" id="{6A709B9F-44E3-43F4-6C86-1084B138ABFD}"/>
              </a:ext>
            </a:extLst>
          </p:cNvPr>
          <p:cNvSpPr/>
          <p:nvPr/>
        </p:nvSpPr>
        <p:spPr>
          <a:xfrm>
            <a:off x="6610161" y="3902089"/>
            <a:ext cx="3463260" cy="863879"/>
          </a:xfrm>
          <a:prstGeom prst="roundRect">
            <a:avLst>
              <a:gd name="adj" fmla="val 5472"/>
            </a:avLst>
          </a:prstGeom>
          <a:solidFill>
            <a:srgbClr val="F1F1F1"/>
          </a:solidFill>
          <a:ln w="12700">
            <a:solidFill>
              <a:schemeClr val="dk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9" name="文本框 8">
            <a:extLst>
              <a:ext uri="{FF2B5EF4-FFF2-40B4-BE49-F238E27FC236}">
                <a16:creationId xmlns:a16="http://schemas.microsoft.com/office/drawing/2014/main" id="{97D62CE8-87CD-5222-95CE-76EC55396B30}"/>
              </a:ext>
            </a:extLst>
          </p:cNvPr>
          <p:cNvSpPr txBox="1"/>
          <p:nvPr/>
        </p:nvSpPr>
        <p:spPr>
          <a:xfrm>
            <a:off x="6601804" y="3935736"/>
            <a:ext cx="1477629" cy="276999"/>
          </a:xfrm>
          <a:prstGeom prst="rect">
            <a:avLst/>
          </a:prstGeom>
          <a:noFill/>
        </p:spPr>
        <p:txBody>
          <a:bodyPr wrap="square">
            <a:spAutoFit/>
          </a:bodyPr>
          <a:lstStyle/>
          <a:p>
            <a:r>
              <a:rPr lang="en-US" altLang="zh-CN" sz="1200" b="1" dirty="0">
                <a:latin typeface="Helvetica" pitchFamily="2" charset="0"/>
                <a:cs typeface="Arial" panose="020B0604020202020204" pitchFamily="34" charset="0"/>
              </a:rPr>
              <a:t>TLD</a:t>
            </a:r>
            <a:r>
              <a:rPr lang="zh-CN" altLang="en-US" sz="1200" b="1" dirty="0">
                <a:latin typeface="Helvetica" pitchFamily="2" charset="0"/>
                <a:cs typeface="Arial" panose="020B0604020202020204" pitchFamily="34" charset="0"/>
              </a:rPr>
              <a:t> </a:t>
            </a:r>
            <a:r>
              <a:rPr lang="en-US" altLang="zh-CN" sz="1200" b="1" dirty="0">
                <a:latin typeface="Helvetica" pitchFamily="2" charset="0"/>
                <a:cs typeface="Arial" panose="020B0604020202020204" pitchFamily="34" charset="0"/>
              </a:rPr>
              <a:t>Zone</a:t>
            </a:r>
            <a:r>
              <a:rPr lang="zh-CN" altLang="en-US" sz="1200" b="1" dirty="0">
                <a:latin typeface="Helvetica" pitchFamily="2" charset="0"/>
                <a:cs typeface="Arial" panose="020B0604020202020204" pitchFamily="34" charset="0"/>
              </a:rPr>
              <a:t> </a:t>
            </a:r>
            <a:r>
              <a:rPr lang="en-US" altLang="zh-CN" sz="1200" b="1" dirty="0">
                <a:latin typeface="Helvetica" pitchFamily="2" charset="0"/>
                <a:cs typeface="Arial" panose="020B0604020202020204" pitchFamily="34" charset="0"/>
              </a:rPr>
              <a:t>File</a:t>
            </a:r>
            <a:endParaRPr lang="zh-CN" altLang="en-US" sz="1200" b="1" dirty="0">
              <a:latin typeface="Helvetica" pitchFamily="2" charset="0"/>
              <a:cs typeface="Arial" panose="020B0604020202020204" pitchFamily="34" charset="0"/>
            </a:endParaRPr>
          </a:p>
        </p:txBody>
      </p:sp>
      <p:sp>
        <p:nvSpPr>
          <p:cNvPr id="10" name="文本框 9">
            <a:extLst>
              <a:ext uri="{FF2B5EF4-FFF2-40B4-BE49-F238E27FC236}">
                <a16:creationId xmlns:a16="http://schemas.microsoft.com/office/drawing/2014/main" id="{F88FFE11-7EEA-C1F6-8CAF-2D5B392CEBD1}"/>
              </a:ext>
            </a:extLst>
          </p:cNvPr>
          <p:cNvSpPr txBox="1"/>
          <p:nvPr/>
        </p:nvSpPr>
        <p:spPr>
          <a:xfrm>
            <a:off x="6602429" y="4160945"/>
            <a:ext cx="3456228" cy="522579"/>
          </a:xfrm>
          <a:prstGeom prst="rect">
            <a:avLst/>
          </a:prstGeom>
          <a:noFill/>
        </p:spPr>
        <p:txBody>
          <a:bodyPr wrap="square">
            <a:spAutoFit/>
          </a:bodyPr>
          <a:lstStyle/>
          <a:p>
            <a:pPr algn="dist">
              <a:lnSpc>
                <a:spcPct val="120000"/>
              </a:lnSpc>
            </a:pPr>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--0zwm56d.example</a:t>
            </a:r>
            <a:r>
              <a:rPr lang="zh-CN" altLang="en-US" sz="1200" spc="3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NS</a:t>
            </a:r>
            <a:r>
              <a:rPr lang="zh-CN" altLang="en-US" sz="12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ns.provider.example</a:t>
            </a:r>
            <a:endParaRPr lang="en-US" altLang="zh-CN" sz="1200" dirty="0">
              <a:latin typeface="Helvetica" pitchFamily="2" charset="0"/>
              <a:cs typeface="Courier New" panose="02070309020205020404" pitchFamily="49" charset="0"/>
            </a:endParaRPr>
          </a:p>
          <a:p>
            <a:pPr>
              <a:lnSpc>
                <a:spcPct val="120000"/>
              </a:lnSpc>
            </a:pPr>
            <a:r>
              <a:rPr lang="en-US" altLang="zh-CN" sz="1200" dirty="0" err="1">
                <a:solidFill>
                  <a:schemeClr val="accent2"/>
                </a:solidFill>
                <a:latin typeface="Helvetica" pitchFamily="2" charset="0"/>
                <a:cs typeface="Courier New" panose="02070309020205020404" pitchFamily="49" charset="0"/>
              </a:rPr>
              <a:t>xn</a:t>
            </a:r>
            <a:r>
              <a:rPr lang="en-US" altLang="zh-CN" sz="1200" dirty="0">
                <a:solidFill>
                  <a:schemeClr val="accent2"/>
                </a:solidFill>
                <a:latin typeface="Helvetica" pitchFamily="2" charset="0"/>
                <a:cs typeface="Courier New" panose="02070309020205020404" pitchFamily="49" charset="0"/>
              </a:rPr>
              <a:t>--g6w251d.example</a:t>
            </a:r>
            <a:r>
              <a:rPr lang="zh-CN" altLang="en-US" sz="1200" dirty="0">
                <a:solidFill>
                  <a:schemeClr val="accent2"/>
                </a:solidFill>
                <a:latin typeface="Helvetica" pitchFamily="2" charset="0"/>
                <a:cs typeface="Courier New" panose="02070309020205020404" pitchFamily="49" charset="0"/>
              </a:rPr>
              <a:t>   </a:t>
            </a:r>
            <a:r>
              <a:rPr lang="en-US" altLang="zh-CN" sz="1200" dirty="0">
                <a:solidFill>
                  <a:schemeClr val="accent2"/>
                </a:solidFill>
                <a:latin typeface="Helvetica" pitchFamily="2" charset="0"/>
                <a:cs typeface="Courier New" panose="02070309020205020404" pitchFamily="49" charset="0"/>
              </a:rPr>
              <a:t>NS</a:t>
            </a:r>
            <a:r>
              <a:rPr lang="zh-CN" altLang="en-US" sz="1200" dirty="0">
                <a:solidFill>
                  <a:schemeClr val="accent2"/>
                </a:solidFill>
                <a:latin typeface="Helvetica" pitchFamily="2" charset="0"/>
                <a:cs typeface="Courier New" panose="02070309020205020404" pitchFamily="49" charset="0"/>
              </a:rPr>
              <a:t> </a:t>
            </a:r>
            <a:r>
              <a:rPr lang="en-US" altLang="zh-CN" sz="1200" dirty="0" err="1">
                <a:solidFill>
                  <a:schemeClr val="accent2"/>
                </a:solidFill>
                <a:latin typeface="Helvetica" pitchFamily="2" charset="0"/>
                <a:cs typeface="Courier New" panose="02070309020205020404" pitchFamily="49" charset="0"/>
              </a:rPr>
              <a:t>ns.provider.example</a:t>
            </a:r>
            <a:endParaRPr lang="en-US" altLang="zh-CN" sz="1200" dirty="0">
              <a:solidFill>
                <a:schemeClr val="accent2"/>
              </a:solidFill>
              <a:latin typeface="Helvetica" pitchFamily="2" charset="0"/>
              <a:cs typeface="Courier New" panose="02070309020205020404" pitchFamily="49" charset="0"/>
            </a:endParaRPr>
          </a:p>
        </p:txBody>
      </p:sp>
      <p:sp>
        <p:nvSpPr>
          <p:cNvPr id="11" name="文本框 10">
            <a:extLst>
              <a:ext uri="{FF2B5EF4-FFF2-40B4-BE49-F238E27FC236}">
                <a16:creationId xmlns:a16="http://schemas.microsoft.com/office/drawing/2014/main" id="{B9BB4AFF-E19A-C5C1-5E55-3834BCD9BBF2}"/>
              </a:ext>
            </a:extLst>
          </p:cNvPr>
          <p:cNvSpPr txBox="1"/>
          <p:nvPr/>
        </p:nvSpPr>
        <p:spPr>
          <a:xfrm>
            <a:off x="6597555" y="5398535"/>
            <a:ext cx="3599426" cy="461665"/>
          </a:xfrm>
          <a:prstGeom prst="rect">
            <a:avLst/>
          </a:prstGeom>
          <a:noFill/>
        </p:spPr>
        <p:txBody>
          <a:bodyPr wrap="square">
            <a:spAutoFit/>
          </a:bodyPr>
          <a:lstStyle/>
          <a:p>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--0zwm56d.example</a:t>
            </a:r>
            <a:r>
              <a:rPr lang="zh-CN" altLang="en-US" sz="1200" spc="3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NS</a:t>
            </a:r>
            <a:r>
              <a:rPr lang="zh-CN" altLang="en-US" sz="12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ns.provider.example</a:t>
            </a:r>
            <a:endParaRPr lang="en-US" altLang="zh-CN" sz="1200" dirty="0">
              <a:latin typeface="Helvetica" pitchFamily="2" charset="0"/>
              <a:cs typeface="Courier New" panose="02070309020205020404" pitchFamily="49" charset="0"/>
            </a:endParaRPr>
          </a:p>
          <a:p>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--0zwm56d.example</a:t>
            </a:r>
            <a:r>
              <a:rPr lang="zh-CN" altLang="en-US" sz="1200" spc="3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A</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1.2.3.4</a:t>
            </a:r>
          </a:p>
        </p:txBody>
      </p:sp>
      <p:pic>
        <p:nvPicPr>
          <p:cNvPr id="12" name="图片 11">
            <a:extLst>
              <a:ext uri="{FF2B5EF4-FFF2-40B4-BE49-F238E27FC236}">
                <a16:creationId xmlns:a16="http://schemas.microsoft.com/office/drawing/2014/main" id="{8FB1BBCA-23F4-EE1F-8F45-BAA0A42A66A8}"/>
              </a:ext>
            </a:extLst>
          </p:cNvPr>
          <p:cNvPicPr>
            <a:picLocks noChangeAspect="1"/>
          </p:cNvPicPr>
          <p:nvPr/>
        </p:nvPicPr>
        <p:blipFill>
          <a:blip r:embed="rId3"/>
          <a:stretch>
            <a:fillRect/>
          </a:stretch>
        </p:blipFill>
        <p:spPr>
          <a:xfrm>
            <a:off x="10376096" y="3991380"/>
            <a:ext cx="354982" cy="354982"/>
          </a:xfrm>
          <a:prstGeom prst="rect">
            <a:avLst/>
          </a:prstGeom>
        </p:spPr>
      </p:pic>
      <p:pic>
        <p:nvPicPr>
          <p:cNvPr id="13" name="图片 12">
            <a:extLst>
              <a:ext uri="{FF2B5EF4-FFF2-40B4-BE49-F238E27FC236}">
                <a16:creationId xmlns:a16="http://schemas.microsoft.com/office/drawing/2014/main" id="{1E223032-1B5A-9428-13A8-3C69483F58F2}"/>
              </a:ext>
            </a:extLst>
          </p:cNvPr>
          <p:cNvPicPr>
            <a:picLocks noChangeAspect="1"/>
          </p:cNvPicPr>
          <p:nvPr/>
        </p:nvPicPr>
        <p:blipFill>
          <a:blip r:embed="rId3"/>
          <a:stretch>
            <a:fillRect/>
          </a:stretch>
        </p:blipFill>
        <p:spPr>
          <a:xfrm>
            <a:off x="10382557" y="5442178"/>
            <a:ext cx="354982" cy="354982"/>
          </a:xfrm>
          <a:prstGeom prst="rect">
            <a:avLst/>
          </a:prstGeom>
        </p:spPr>
      </p:pic>
      <p:sp>
        <p:nvSpPr>
          <p:cNvPr id="15" name="文本框 14">
            <a:extLst>
              <a:ext uri="{FF2B5EF4-FFF2-40B4-BE49-F238E27FC236}">
                <a16:creationId xmlns:a16="http://schemas.microsoft.com/office/drawing/2014/main" id="{B4CFBA55-35D9-A602-D04D-F87B92B5BF20}"/>
              </a:ext>
            </a:extLst>
          </p:cNvPr>
          <p:cNvSpPr txBox="1"/>
          <p:nvPr/>
        </p:nvSpPr>
        <p:spPr>
          <a:xfrm>
            <a:off x="5236645" y="5187004"/>
            <a:ext cx="1477628" cy="460375"/>
          </a:xfrm>
          <a:prstGeom prst="rect">
            <a:avLst/>
          </a:prstGeom>
          <a:noFill/>
        </p:spPr>
        <p:txBody>
          <a:bodyPr wrap="square">
            <a:spAutoFit/>
          </a:bodyPr>
          <a:lstStyle/>
          <a:p>
            <a:pPr algn="ctr"/>
            <a:r>
              <a:rPr lang="x-none" altLang="zh-CN" sz="1200">
                <a:latin typeface="Helvetica" pitchFamily="2" charset="0"/>
                <a:ea typeface="Helvetica" pitchFamily="2" charset="0"/>
                <a:cs typeface="Arial" panose="020B0604020202020204" pitchFamily="34" charset="0"/>
              </a:rPr>
              <a:t>3</a:t>
            </a:r>
            <a:r>
              <a:rPr lang="en-US" altLang="zh-CN" sz="1200" dirty="0">
                <a:latin typeface="Helvetica" pitchFamily="2" charset="0"/>
                <a:ea typeface="Helvetica" pitchFamily="2" charset="0"/>
                <a:cs typeface="Arial" panose="020B0604020202020204" pitchFamily="34" charset="0"/>
              </a:rPr>
              <a:t>a</a:t>
            </a:r>
            <a:r>
              <a:rPr lang="x-none" altLang="zh-CN" sz="1200">
                <a:latin typeface="Helvetica" pitchFamily="2" charset="0"/>
                <a:ea typeface="Helvetica" pitchFamily="2" charset="0"/>
                <a:cs typeface="Arial" panose="020B0604020202020204" pitchFamily="34" charset="0"/>
              </a:rPr>
              <a:t>.</a:t>
            </a:r>
            <a:r>
              <a:rPr lang="zh-CN" altLang="en-US" sz="1200" dirty="0">
                <a:latin typeface="Helvetica" pitchFamily="2" charset="0"/>
                <a:ea typeface="Helvetica" pitchFamily="2" charset="0"/>
                <a:cs typeface="Arial" panose="020B0604020202020204" pitchFamily="34" charset="0"/>
              </a:rPr>
              <a:t> </a:t>
            </a:r>
            <a:r>
              <a:rPr lang="en-US" altLang="zh-CN" sz="1200" dirty="0">
                <a:latin typeface="Helvetica" pitchFamily="2" charset="0"/>
                <a:ea typeface="Helvetica" pitchFamily="2" charset="0"/>
                <a:cs typeface="Arial" panose="020B0604020202020204" pitchFamily="34" charset="0"/>
              </a:rPr>
              <a:t>Configure</a:t>
            </a:r>
            <a:r>
              <a:rPr lang="zh-CN" altLang="en-US" sz="1200" dirty="0">
                <a:latin typeface="Helvetica" pitchFamily="2" charset="0"/>
                <a:ea typeface="Helvetica" pitchFamily="2" charset="0"/>
                <a:cs typeface="Arial" panose="020B0604020202020204" pitchFamily="34" charset="0"/>
              </a:rPr>
              <a:t> </a:t>
            </a:r>
            <a:endParaRPr lang="en-US" altLang="zh-CN" sz="1200" dirty="0">
              <a:latin typeface="Helvetica" pitchFamily="2" charset="0"/>
              <a:ea typeface="Helvetica" pitchFamily="2" charset="0"/>
              <a:cs typeface="Arial" panose="020B0604020202020204" pitchFamily="34" charset="0"/>
            </a:endParaRPr>
          </a:p>
          <a:p>
            <a:pPr algn="ctr"/>
            <a:r>
              <a:rPr lang="en-US" altLang="zh-CN" sz="1200" dirty="0" err="1">
                <a:latin typeface="Helvetica" pitchFamily="2" charset="0"/>
                <a:ea typeface="Helvetica" pitchFamily="2" charset="0"/>
                <a:cs typeface="Courier New" panose="02070309020205020404" pitchFamily="49" charset="0"/>
              </a:rPr>
              <a:t>PrimaryDomain</a:t>
            </a:r>
            <a:endParaRPr lang="zh-CN" altLang="en-US" sz="1200" dirty="0">
              <a:latin typeface="Helvetica" pitchFamily="2" charset="0"/>
              <a:ea typeface="Helvetica" pitchFamily="2" charset="0"/>
            </a:endParaRPr>
          </a:p>
        </p:txBody>
      </p:sp>
      <p:cxnSp>
        <p:nvCxnSpPr>
          <p:cNvPr id="16" name="直接箭头连接符 9">
            <a:extLst>
              <a:ext uri="{FF2B5EF4-FFF2-40B4-BE49-F238E27FC236}">
                <a16:creationId xmlns:a16="http://schemas.microsoft.com/office/drawing/2014/main" id="{E9803DD1-4F10-9022-1031-8A09C63DBE83}"/>
              </a:ext>
            </a:extLst>
          </p:cNvPr>
          <p:cNvCxnSpPr/>
          <p:nvPr/>
        </p:nvCxnSpPr>
        <p:spPr>
          <a:xfrm rot="10800000">
            <a:off x="5183665" y="5632148"/>
            <a:ext cx="140400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17" name="文本框 16">
            <a:extLst>
              <a:ext uri="{FF2B5EF4-FFF2-40B4-BE49-F238E27FC236}">
                <a16:creationId xmlns:a16="http://schemas.microsoft.com/office/drawing/2014/main" id="{E207BD5D-8DC7-644A-F082-F92B06C6C7BC}"/>
              </a:ext>
            </a:extLst>
          </p:cNvPr>
          <p:cNvSpPr txBox="1"/>
          <p:nvPr/>
        </p:nvSpPr>
        <p:spPr>
          <a:xfrm>
            <a:off x="2538004" y="3902058"/>
            <a:ext cx="1884255" cy="460375"/>
          </a:xfrm>
          <a:prstGeom prst="rect">
            <a:avLst/>
          </a:prstGeom>
          <a:noFill/>
        </p:spPr>
        <p:txBody>
          <a:bodyPr wrap="square">
            <a:spAutoFit/>
          </a:bodyPr>
          <a:lstStyle/>
          <a:p>
            <a:pPr algn="ctr"/>
            <a:r>
              <a:rPr lang="x-none" altLang="zh-CN" sz="1200" dirty="0">
                <a:latin typeface="Helvetica" pitchFamily="2" charset="0"/>
                <a:ea typeface="Helvetica" pitchFamily="2" charset="0"/>
                <a:cs typeface="Arial" panose="020B0604020202020204" pitchFamily="34" charset="0"/>
              </a:rPr>
              <a:t>1.</a:t>
            </a:r>
            <a:r>
              <a:rPr lang="zh-CN" altLang="en-US" sz="1200" dirty="0">
                <a:latin typeface="Helvetica" pitchFamily="2" charset="0"/>
                <a:ea typeface="Helvetica" pitchFamily="2" charset="0"/>
                <a:cs typeface="Arial" panose="020B0604020202020204" pitchFamily="34" charset="0"/>
              </a:rPr>
              <a:t> </a:t>
            </a:r>
            <a:r>
              <a:rPr lang="en-US" altLang="zh-CN" sz="1200" dirty="0">
                <a:latin typeface="Helvetica" pitchFamily="2" charset="0"/>
                <a:ea typeface="Helvetica" pitchFamily="2" charset="0"/>
                <a:cs typeface="Arial" panose="020B0604020202020204" pitchFamily="34" charset="0"/>
              </a:rPr>
              <a:t>Buy</a:t>
            </a:r>
            <a:r>
              <a:rPr lang="zh-CN" altLang="en-US" sz="1200" dirty="0">
                <a:latin typeface="Helvetica" pitchFamily="2" charset="0"/>
                <a:ea typeface="Helvetica" pitchFamily="2" charset="0"/>
                <a:cs typeface="Arial" panose="020B0604020202020204" pitchFamily="34" charset="0"/>
              </a:rPr>
              <a:t> </a:t>
            </a:r>
            <a:endParaRPr lang="en-US" altLang="zh-CN" sz="1200" dirty="0">
              <a:latin typeface="Helvetica" pitchFamily="2" charset="0"/>
              <a:ea typeface="Helvetica" pitchFamily="2" charset="0"/>
              <a:cs typeface="Arial" panose="020B0604020202020204" pitchFamily="34" charset="0"/>
            </a:endParaRPr>
          </a:p>
          <a:p>
            <a:pPr algn="ctr"/>
            <a:r>
              <a:rPr lang="en-US" altLang="zh-CN" sz="1200" dirty="0" err="1">
                <a:latin typeface="Helvetica" pitchFamily="2" charset="0"/>
                <a:ea typeface="Helvetica" pitchFamily="2" charset="0"/>
                <a:cs typeface="Courier New" panose="02070309020205020404" pitchFamily="49" charset="0"/>
              </a:rPr>
              <a:t>PrimaryDomain</a:t>
            </a:r>
            <a:endParaRPr lang="en-US" altLang="zh-CN" sz="1200" dirty="0">
              <a:latin typeface="Helvetica" pitchFamily="2" charset="0"/>
              <a:ea typeface="Helvetica" pitchFamily="2" charset="0"/>
              <a:cs typeface="Courier New" panose="02070309020205020404" pitchFamily="49" charset="0"/>
            </a:endParaRPr>
          </a:p>
        </p:txBody>
      </p:sp>
      <p:cxnSp>
        <p:nvCxnSpPr>
          <p:cNvPr id="18" name="直接箭头连接符 9">
            <a:extLst>
              <a:ext uri="{FF2B5EF4-FFF2-40B4-BE49-F238E27FC236}">
                <a16:creationId xmlns:a16="http://schemas.microsoft.com/office/drawing/2014/main" id="{E371409A-4D68-714B-3EE8-24F87F355A57}"/>
              </a:ext>
            </a:extLst>
          </p:cNvPr>
          <p:cNvCxnSpPr/>
          <p:nvPr/>
        </p:nvCxnSpPr>
        <p:spPr>
          <a:xfrm flipH="1">
            <a:off x="3014574" y="4352065"/>
            <a:ext cx="117729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19" name="文本框 18">
            <a:extLst>
              <a:ext uri="{FF2B5EF4-FFF2-40B4-BE49-F238E27FC236}">
                <a16:creationId xmlns:a16="http://schemas.microsoft.com/office/drawing/2014/main" id="{E15EFC6F-D951-222D-6B2C-90BE652516EE}"/>
              </a:ext>
            </a:extLst>
          </p:cNvPr>
          <p:cNvSpPr txBox="1"/>
          <p:nvPr/>
        </p:nvSpPr>
        <p:spPr>
          <a:xfrm>
            <a:off x="6597553" y="5134075"/>
            <a:ext cx="1477629" cy="276999"/>
          </a:xfrm>
          <a:prstGeom prst="rect">
            <a:avLst/>
          </a:prstGeom>
          <a:noFill/>
        </p:spPr>
        <p:txBody>
          <a:bodyPr wrap="square">
            <a:spAutoFit/>
          </a:bodyPr>
          <a:lstStyle/>
          <a:p>
            <a:r>
              <a:rPr lang="en-US" altLang="zh-CN" sz="1200" b="1" dirty="0">
                <a:latin typeface="Helvetica" pitchFamily="2" charset="0"/>
                <a:cs typeface="Arial" panose="020B0604020202020204" pitchFamily="34" charset="0"/>
              </a:rPr>
              <a:t>SLD</a:t>
            </a:r>
            <a:r>
              <a:rPr lang="zh-CN" altLang="en-US" sz="1200" b="1" dirty="0">
                <a:latin typeface="Helvetica" pitchFamily="2" charset="0"/>
                <a:cs typeface="Arial" panose="020B0604020202020204" pitchFamily="34" charset="0"/>
              </a:rPr>
              <a:t> </a:t>
            </a:r>
            <a:r>
              <a:rPr lang="en-US" altLang="zh-CN" sz="1200" b="1" dirty="0">
                <a:latin typeface="Helvetica" pitchFamily="2" charset="0"/>
                <a:cs typeface="Arial" panose="020B0604020202020204" pitchFamily="34" charset="0"/>
              </a:rPr>
              <a:t>Zone</a:t>
            </a:r>
            <a:r>
              <a:rPr lang="zh-CN" altLang="en-US" sz="1200" b="1" dirty="0">
                <a:latin typeface="Helvetica" pitchFamily="2" charset="0"/>
                <a:cs typeface="Arial" panose="020B0604020202020204" pitchFamily="34" charset="0"/>
              </a:rPr>
              <a:t> </a:t>
            </a:r>
            <a:r>
              <a:rPr lang="en-US" altLang="zh-CN" sz="1200" b="1" dirty="0">
                <a:latin typeface="Helvetica" pitchFamily="2" charset="0"/>
                <a:cs typeface="Arial" panose="020B0604020202020204" pitchFamily="34" charset="0"/>
              </a:rPr>
              <a:t>File</a:t>
            </a:r>
            <a:endParaRPr lang="zh-CN" altLang="en-US" sz="1200" b="1" dirty="0">
              <a:latin typeface="Helvetica" pitchFamily="2" charset="0"/>
              <a:cs typeface="Arial" panose="020B0604020202020204" pitchFamily="34" charset="0"/>
            </a:endParaRPr>
          </a:p>
        </p:txBody>
      </p:sp>
      <p:sp>
        <p:nvSpPr>
          <p:cNvPr id="20" name="文本框 19">
            <a:extLst>
              <a:ext uri="{FF2B5EF4-FFF2-40B4-BE49-F238E27FC236}">
                <a16:creationId xmlns:a16="http://schemas.microsoft.com/office/drawing/2014/main" id="{EC780B05-DB93-29BC-E66C-CFFBF220F973}"/>
              </a:ext>
            </a:extLst>
          </p:cNvPr>
          <p:cNvSpPr txBox="1"/>
          <p:nvPr/>
        </p:nvSpPr>
        <p:spPr>
          <a:xfrm>
            <a:off x="10026926" y="4361330"/>
            <a:ext cx="1044000" cy="461665"/>
          </a:xfrm>
          <a:prstGeom prst="rect">
            <a:avLst/>
          </a:prstGeom>
          <a:noFill/>
        </p:spPr>
        <p:txBody>
          <a:bodyPr wrap="square">
            <a:spAutoFit/>
          </a:bodyPr>
          <a:lstStyle/>
          <a:p>
            <a:pPr algn="ctr"/>
            <a:r>
              <a:rPr lang="en-US" altLang="zh-CN" sz="1200" dirty="0">
                <a:latin typeface="Helvetica" pitchFamily="2" charset="0"/>
                <a:cs typeface="Arial" panose="020B0604020202020204" pitchFamily="34" charset="0"/>
              </a:rPr>
              <a:t>TLD</a:t>
            </a:r>
            <a:r>
              <a:rPr lang="zh-CN" altLang="en-US" sz="1200" dirty="0">
                <a:latin typeface="Helvetica" pitchFamily="2" charset="0"/>
                <a:cs typeface="Arial" panose="020B0604020202020204" pitchFamily="34" charset="0"/>
              </a:rPr>
              <a:t> </a:t>
            </a:r>
            <a:r>
              <a:rPr lang="en-US" altLang="zh-CN" sz="1200" dirty="0">
                <a:latin typeface="Helvetica" pitchFamily="2" charset="0"/>
                <a:cs typeface="Arial" panose="020B0604020202020204" pitchFamily="34" charset="0"/>
              </a:rPr>
              <a:t>Nameserver</a:t>
            </a:r>
            <a:endParaRPr lang="zh-CN" altLang="en-US" sz="1200" dirty="0">
              <a:latin typeface="Helvetica" pitchFamily="2" charset="0"/>
            </a:endParaRPr>
          </a:p>
        </p:txBody>
      </p:sp>
      <p:sp>
        <p:nvSpPr>
          <p:cNvPr id="21" name="文本框 20">
            <a:extLst>
              <a:ext uri="{FF2B5EF4-FFF2-40B4-BE49-F238E27FC236}">
                <a16:creationId xmlns:a16="http://schemas.microsoft.com/office/drawing/2014/main" id="{94EBCF46-EA4D-C02E-4F15-489FFE791EB1}"/>
              </a:ext>
            </a:extLst>
          </p:cNvPr>
          <p:cNvSpPr txBox="1"/>
          <p:nvPr/>
        </p:nvSpPr>
        <p:spPr>
          <a:xfrm>
            <a:off x="5157426" y="3721489"/>
            <a:ext cx="1693395" cy="646331"/>
          </a:xfrm>
          <a:prstGeom prst="rect">
            <a:avLst/>
          </a:prstGeom>
          <a:noFill/>
        </p:spPr>
        <p:txBody>
          <a:bodyPr wrap="square">
            <a:spAutoFit/>
          </a:bodyPr>
          <a:lstStyle/>
          <a:p>
            <a:r>
              <a:rPr lang="x-none" altLang="zh-CN" sz="1200" dirty="0">
                <a:latin typeface="Helvetica" pitchFamily="2" charset="0"/>
                <a:ea typeface="FangSong" panose="02010609060101010101" pitchFamily="49" charset="-122"/>
                <a:cs typeface="Arial" panose="020B0604020202020204" pitchFamily="34" charset="0"/>
              </a:rPr>
              <a:t>2a.</a:t>
            </a:r>
            <a:r>
              <a:rPr lang="zh-CN" altLang="en-US" sz="1200" dirty="0">
                <a:latin typeface="Helvetica" pitchFamily="2" charset="0"/>
              </a:rPr>
              <a:t> </a:t>
            </a:r>
            <a:r>
              <a:rPr lang="en-US" altLang="zh-CN" sz="1200" dirty="0">
                <a:latin typeface="Helvetica" pitchFamily="2" charset="0"/>
                <a:ea typeface="FangSong" panose="02010609060101010101" pitchFamily="49" charset="-122"/>
                <a:cs typeface="Arial" panose="020B0604020202020204" pitchFamily="34" charset="0"/>
              </a:rPr>
              <a:t>Create</a:t>
            </a:r>
            <a:r>
              <a:rPr lang="zh-CN" altLang="en-US" sz="1200" dirty="0">
                <a:latin typeface="Helvetica" pitchFamily="2" charset="0"/>
                <a:ea typeface="FangSong" panose="02010609060101010101" pitchFamily="49" charset="-122"/>
                <a:cs typeface="Arial" panose="020B0604020202020204" pitchFamily="34" charset="0"/>
              </a:rPr>
              <a:t> </a:t>
            </a:r>
            <a:r>
              <a:rPr lang="en-US" altLang="zh-CN" sz="1200" dirty="0" err="1">
                <a:latin typeface="Helvetica" pitchFamily="2" charset="0"/>
                <a:cs typeface="Courier New" panose="02070309020205020404" pitchFamily="49" charset="0"/>
              </a:rPr>
              <a:t>PrimaryDomain</a:t>
            </a:r>
            <a:endParaRPr lang="en-US" altLang="zh-CN" sz="1200" dirty="0">
              <a:latin typeface="Helvetica" pitchFamily="2" charset="0"/>
              <a:cs typeface="Courier New" panose="02070309020205020404" pitchFamily="49" charset="0"/>
            </a:endParaRPr>
          </a:p>
          <a:p>
            <a:r>
              <a:rPr lang="en-US" altLang="zh-CN" sz="1200" dirty="0">
                <a:latin typeface="Helvetica" pitchFamily="2" charset="0"/>
                <a:cs typeface="Courier New" panose="02070309020205020404" pitchFamily="49" charset="0"/>
              </a:rPr>
              <a:t>and</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set</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NS</a:t>
            </a:r>
          </a:p>
        </p:txBody>
      </p:sp>
      <p:sp>
        <p:nvSpPr>
          <p:cNvPr id="22" name="文本框 21">
            <a:extLst>
              <a:ext uri="{FF2B5EF4-FFF2-40B4-BE49-F238E27FC236}">
                <a16:creationId xmlns:a16="http://schemas.microsoft.com/office/drawing/2014/main" id="{BE970A1E-DE4C-4E91-01EF-49DA2172F3C1}"/>
              </a:ext>
            </a:extLst>
          </p:cNvPr>
          <p:cNvSpPr txBox="1"/>
          <p:nvPr/>
        </p:nvSpPr>
        <p:spPr>
          <a:xfrm>
            <a:off x="2731438" y="4673412"/>
            <a:ext cx="431505" cy="276999"/>
          </a:xfrm>
          <a:prstGeom prst="rect">
            <a:avLst/>
          </a:prstGeom>
          <a:noFill/>
        </p:spPr>
        <p:txBody>
          <a:bodyPr wrap="square">
            <a:spAutoFit/>
          </a:bodyPr>
          <a:lstStyle/>
          <a:p>
            <a:r>
              <a:rPr lang="zh-CN" altLang="en-US" sz="1200" dirty="0">
                <a:latin typeface="Helvetica" pitchFamily="2" charset="0"/>
                <a:ea typeface="FangSong" panose="02010609060101010101" pitchFamily="49" charset="-122"/>
                <a:cs typeface="Arial" panose="020B0604020202020204" pitchFamily="34" charset="0"/>
              </a:rPr>
              <a:t> </a:t>
            </a:r>
            <a:endParaRPr lang="zh-CN" altLang="en-US" sz="1200" dirty="0"/>
          </a:p>
        </p:txBody>
      </p:sp>
      <p:sp>
        <p:nvSpPr>
          <p:cNvPr id="23" name="文本框 22">
            <a:extLst>
              <a:ext uri="{FF2B5EF4-FFF2-40B4-BE49-F238E27FC236}">
                <a16:creationId xmlns:a16="http://schemas.microsoft.com/office/drawing/2014/main" id="{6920DBE5-413F-17F2-7999-5FD485AE5EB3}"/>
              </a:ext>
            </a:extLst>
          </p:cNvPr>
          <p:cNvSpPr txBox="1"/>
          <p:nvPr/>
        </p:nvSpPr>
        <p:spPr>
          <a:xfrm>
            <a:off x="1462806" y="3192130"/>
            <a:ext cx="5189095" cy="523220"/>
          </a:xfrm>
          <a:prstGeom prst="rect">
            <a:avLst/>
          </a:prstGeom>
          <a:noFill/>
          <a:ln>
            <a:solidFill>
              <a:schemeClr val="dk1"/>
            </a:solidFill>
          </a:ln>
        </p:spPr>
        <p:txBody>
          <a:bodyPr wrap="square">
            <a:spAutoFit/>
          </a:bodyPr>
          <a:lstStyle/>
          <a:p>
            <a:r>
              <a:rPr lang="en-US" altLang="zh-CN" sz="1200" dirty="0" err="1">
                <a:latin typeface="Helvetica" pitchFamily="2" charset="0"/>
                <a:ea typeface="FangSong" panose="02010609060101010101" pitchFamily="49" charset="-122"/>
                <a:cs typeface="Arial" panose="020B0604020202020204" pitchFamily="34" charset="0"/>
              </a:rPr>
              <a:t>PrimaryDomain</a:t>
            </a:r>
            <a:r>
              <a:rPr lang="en-US" altLang="zh-CN" sz="1200" dirty="0">
                <a:latin typeface="Helvetica" pitchFamily="2" charset="0"/>
                <a:ea typeface="FangSong" panose="02010609060101010101" pitchFamily="49" charset="-122"/>
                <a:cs typeface="Arial" panose="020B0604020202020204" pitchFamily="34" charset="0"/>
              </a:rPr>
              <a:t>:</a:t>
            </a:r>
            <a:r>
              <a:rPr lang="zh-CN" altLang="en-US" sz="1200" dirty="0">
                <a:latin typeface="FangSong" panose="02010609060101010101" pitchFamily="49" charset="-122"/>
                <a:ea typeface="FangSong" panose="02010609060101010101" pitchFamily="49" charset="-122"/>
                <a:cs typeface="Arial" panose="020B0604020202020204" pitchFamily="34" charset="0"/>
              </a:rPr>
              <a:t>  </a:t>
            </a:r>
            <a:r>
              <a:rPr lang="zh-CN" altLang="en-US" sz="1400" dirty="0">
                <a:latin typeface="FangSong" panose="02010609060101010101" pitchFamily="49" charset="-122"/>
                <a:ea typeface="FangSong" panose="02010609060101010101" pitchFamily="49" charset="-122"/>
                <a:cs typeface="Arial" panose="020B0604020202020204" pitchFamily="34" charset="0"/>
              </a:rPr>
              <a:t>测试</a:t>
            </a:r>
            <a:r>
              <a:rPr lang="en-US" altLang="zh-CN" sz="1400" dirty="0">
                <a:latin typeface="Courier New" panose="02070309020205020404" pitchFamily="49" charset="0"/>
                <a:cs typeface="Courier New" panose="02070309020205020404" pitchFamily="49" charset="0"/>
              </a:rPr>
              <a:t>.example</a:t>
            </a:r>
            <a:r>
              <a:rPr lang="en-US" altLang="zh-CN" sz="1400" dirty="0">
                <a:latin typeface="Helvetica" pitchFamily="2" charset="0"/>
                <a:cs typeface="Courier New" panose="02070309020205020404" pitchFamily="49" charset="0"/>
              </a:rPr>
              <a:t>,</a:t>
            </a:r>
            <a:r>
              <a:rPr lang="zh-CN" altLang="en-US" sz="14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--0zwm56d.example</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(Punycode)</a:t>
            </a:r>
            <a:r>
              <a:rPr lang="zh-CN" altLang="en-US" sz="1400" dirty="0">
                <a:latin typeface="Helvetica" pitchFamily="2" charset="0"/>
                <a:cs typeface="Courier New" panose="02070309020205020404" pitchFamily="49" charset="0"/>
              </a:rPr>
              <a:t> </a:t>
            </a:r>
            <a:endParaRPr lang="en-US" altLang="zh-CN" sz="1400" dirty="0">
              <a:latin typeface="Helvetica" pitchFamily="2" charset="0"/>
              <a:cs typeface="Courier New" panose="02070309020205020404" pitchFamily="49" charset="0"/>
            </a:endParaRPr>
          </a:p>
          <a:p>
            <a:r>
              <a:rPr lang="en-US" altLang="zh-CN" sz="1200" dirty="0" err="1">
                <a:latin typeface="Helvetica" pitchFamily="2" charset="0"/>
                <a:ea typeface="FangSong" panose="02010609060101010101" pitchFamily="49" charset="-122"/>
                <a:cs typeface="Arial" panose="020B0604020202020204" pitchFamily="34" charset="0"/>
              </a:rPr>
              <a:t>TwinDomain</a:t>
            </a:r>
            <a:r>
              <a:rPr lang="en-US" altLang="zh-CN" sz="1200" dirty="0">
                <a:latin typeface="Helvetica" pitchFamily="2" charset="0"/>
                <a:ea typeface="FangSong" panose="02010609060101010101" pitchFamily="49" charset="-122"/>
                <a:cs typeface="Arial" panose="020B0604020202020204" pitchFamily="34" charset="0"/>
              </a:rPr>
              <a:t>:</a:t>
            </a:r>
            <a:r>
              <a:rPr lang="zh-CN" altLang="en-US" sz="1200" dirty="0">
                <a:latin typeface="FangSong" panose="02010609060101010101" pitchFamily="49" charset="-122"/>
                <a:ea typeface="FangSong" panose="02010609060101010101" pitchFamily="49" charset="-122"/>
                <a:cs typeface="Arial" panose="020B0604020202020204" pitchFamily="34" charset="0"/>
              </a:rPr>
              <a:t>    </a:t>
            </a:r>
            <a:r>
              <a:rPr lang="zh-CN" altLang="en-US" sz="1000" dirty="0">
                <a:latin typeface="FangSong" panose="02010609060101010101" pitchFamily="49" charset="-122"/>
                <a:ea typeface="FangSong" panose="02010609060101010101" pitchFamily="49" charset="-122"/>
                <a:cs typeface="Arial" panose="020B0604020202020204" pitchFamily="34" charset="0"/>
              </a:rPr>
              <a:t> </a:t>
            </a:r>
            <a:r>
              <a:rPr lang="zh-CN" altLang="en-US" sz="1400" dirty="0">
                <a:latin typeface="FangSong" panose="02010609060101010101" pitchFamily="49" charset="-122"/>
                <a:ea typeface="FangSong" panose="02010609060101010101" pitchFamily="49" charset="-122"/>
                <a:cs typeface="Courier New" panose="02070309020205020404" pitchFamily="49" charset="0"/>
              </a:rPr>
              <a:t>測試</a:t>
            </a:r>
            <a:r>
              <a:rPr lang="en-US" altLang="zh-CN" sz="1400" dirty="0">
                <a:latin typeface="Courier New" panose="02070309020205020404" pitchFamily="49" charset="0"/>
                <a:cs typeface="Courier New" panose="02070309020205020404" pitchFamily="49" charset="0"/>
              </a:rPr>
              <a:t>.example</a:t>
            </a:r>
            <a:r>
              <a:rPr lang="en-US" altLang="zh-CN" sz="1400" dirty="0">
                <a:latin typeface="Helvetica" pitchFamily="2" charset="0"/>
                <a:cs typeface="Courier New" panose="02070309020205020404" pitchFamily="49" charset="0"/>
              </a:rPr>
              <a:t>,</a:t>
            </a:r>
            <a:r>
              <a:rPr lang="zh-CN" altLang="en-US" sz="14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--g6w251d.example</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(Punycode)</a:t>
            </a:r>
            <a:endParaRPr lang="zh-CN" altLang="en-US" sz="1400" dirty="0"/>
          </a:p>
        </p:txBody>
      </p:sp>
      <p:sp>
        <p:nvSpPr>
          <p:cNvPr id="24" name="文本框 23">
            <a:extLst>
              <a:ext uri="{FF2B5EF4-FFF2-40B4-BE49-F238E27FC236}">
                <a16:creationId xmlns:a16="http://schemas.microsoft.com/office/drawing/2014/main" id="{B2BA42F1-F579-3038-84D2-5CDAF79072AB}"/>
              </a:ext>
            </a:extLst>
          </p:cNvPr>
          <p:cNvSpPr txBox="1"/>
          <p:nvPr/>
        </p:nvSpPr>
        <p:spPr>
          <a:xfrm>
            <a:off x="9958764" y="5780525"/>
            <a:ext cx="1193610" cy="461665"/>
          </a:xfrm>
          <a:prstGeom prst="rect">
            <a:avLst/>
          </a:prstGeom>
          <a:noFill/>
        </p:spPr>
        <p:txBody>
          <a:bodyPr wrap="square">
            <a:spAutoFit/>
          </a:bodyPr>
          <a:lstStyle/>
          <a:p>
            <a:pPr algn="ctr"/>
            <a:r>
              <a:rPr lang="en-US" altLang="zh-CN" sz="1200" dirty="0">
                <a:latin typeface="Helvetica" pitchFamily="2" charset="0"/>
                <a:cs typeface="Arial" panose="020B0604020202020204" pitchFamily="34" charset="0"/>
              </a:rPr>
              <a:t>SLD</a:t>
            </a:r>
            <a:r>
              <a:rPr lang="zh-CN" altLang="en-US" sz="1200" dirty="0">
                <a:latin typeface="Helvetica" pitchFamily="2" charset="0"/>
                <a:cs typeface="Arial" panose="020B0604020202020204" pitchFamily="34" charset="0"/>
              </a:rPr>
              <a:t> </a:t>
            </a:r>
            <a:r>
              <a:rPr lang="en-US" altLang="zh-CN" sz="1200" dirty="0">
                <a:latin typeface="Helvetica" pitchFamily="2" charset="0"/>
                <a:cs typeface="Arial" panose="020B0604020202020204" pitchFamily="34" charset="0"/>
              </a:rPr>
              <a:t>Nameserver</a:t>
            </a:r>
          </a:p>
        </p:txBody>
      </p:sp>
      <p:pic>
        <p:nvPicPr>
          <p:cNvPr id="25" name="图片 29">
            <a:extLst>
              <a:ext uri="{FF2B5EF4-FFF2-40B4-BE49-F238E27FC236}">
                <a16:creationId xmlns:a16="http://schemas.microsoft.com/office/drawing/2014/main" id="{D79DA531-772E-2F80-B13D-C3029C1BD3CE}"/>
              </a:ext>
            </a:extLst>
          </p:cNvPr>
          <p:cNvPicPr>
            <a:picLocks noChangeAspect="1"/>
          </p:cNvPicPr>
          <p:nvPr/>
        </p:nvPicPr>
        <p:blipFill>
          <a:blip r:embed="rId4"/>
          <a:stretch>
            <a:fillRect/>
          </a:stretch>
        </p:blipFill>
        <p:spPr>
          <a:xfrm>
            <a:off x="2404525" y="4141236"/>
            <a:ext cx="429995" cy="429995"/>
          </a:xfrm>
          <a:prstGeom prst="rect">
            <a:avLst/>
          </a:prstGeom>
        </p:spPr>
      </p:pic>
      <p:sp>
        <p:nvSpPr>
          <p:cNvPr id="26" name="文本框 31">
            <a:extLst>
              <a:ext uri="{FF2B5EF4-FFF2-40B4-BE49-F238E27FC236}">
                <a16:creationId xmlns:a16="http://schemas.microsoft.com/office/drawing/2014/main" id="{3F255C6D-B420-E7EC-CBE7-F3FF3AE692A0}"/>
              </a:ext>
            </a:extLst>
          </p:cNvPr>
          <p:cNvSpPr txBox="1"/>
          <p:nvPr/>
        </p:nvSpPr>
        <p:spPr>
          <a:xfrm>
            <a:off x="2128800" y="4518597"/>
            <a:ext cx="994036" cy="276999"/>
          </a:xfrm>
          <a:prstGeom prst="rect">
            <a:avLst/>
          </a:prstGeom>
          <a:noFill/>
        </p:spPr>
        <p:txBody>
          <a:bodyPr wrap="square">
            <a:spAutoFit/>
          </a:bodyPr>
          <a:lstStyle/>
          <a:p>
            <a:r>
              <a:rPr lang="en-US" altLang="zh-CN" sz="1200" b="1" dirty="0">
                <a:latin typeface="Helvetica" pitchFamily="2" charset="0"/>
                <a:ea typeface="Microsoft YaHei" panose="020B0503020204020204" pitchFamily="34" charset="-122"/>
              </a:rPr>
              <a:t>Registrant</a:t>
            </a:r>
            <a:endParaRPr lang="zh-CN" altLang="en-US" sz="1200" dirty="0">
              <a:latin typeface="Helvetica" pitchFamily="2" charset="0"/>
            </a:endParaRPr>
          </a:p>
        </p:txBody>
      </p:sp>
      <p:sp>
        <p:nvSpPr>
          <p:cNvPr id="27" name="矩形: 圆角 81">
            <a:extLst>
              <a:ext uri="{FF2B5EF4-FFF2-40B4-BE49-F238E27FC236}">
                <a16:creationId xmlns:a16="http://schemas.microsoft.com/office/drawing/2014/main" id="{D55F136C-67E8-7A64-02E0-B48B3F46E816}"/>
              </a:ext>
            </a:extLst>
          </p:cNvPr>
          <p:cNvSpPr/>
          <p:nvPr/>
        </p:nvSpPr>
        <p:spPr>
          <a:xfrm>
            <a:off x="4199256" y="5411074"/>
            <a:ext cx="972000" cy="1146000"/>
          </a:xfrm>
          <a:prstGeom prst="roundRect">
            <a:avLst/>
          </a:prstGeom>
          <a:solidFill>
            <a:schemeClr val="accent2">
              <a:lumMod val="20000"/>
              <a:lumOff val="80000"/>
            </a:schemeClr>
          </a:solidFill>
          <a:ln w="12700">
            <a:solidFill>
              <a:schemeClr val="dk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solidFill>
                <a:latin typeface="Helvetica" pitchFamily="2" charset="0"/>
                <a:ea typeface="Microsoft YaHei" panose="020B0503020204020204" pitchFamily="34" charset="-122"/>
              </a:rPr>
              <a:t>Hosting</a:t>
            </a:r>
          </a:p>
          <a:p>
            <a:pPr algn="ctr"/>
            <a:r>
              <a:rPr lang="en-US" altLang="zh-CN" sz="1200" b="1" dirty="0">
                <a:solidFill>
                  <a:schemeClr val="tx1"/>
                </a:solidFill>
                <a:latin typeface="Helvetica" pitchFamily="2" charset="0"/>
                <a:ea typeface="Microsoft YaHei" panose="020B0503020204020204" pitchFamily="34" charset="-122"/>
              </a:rPr>
              <a:t>Provider</a:t>
            </a:r>
            <a:endParaRPr lang="zh-CN" altLang="en-US" sz="1200" b="1" dirty="0">
              <a:solidFill>
                <a:schemeClr val="tx1"/>
              </a:solidFill>
              <a:latin typeface="Helvetica" pitchFamily="2" charset="0"/>
              <a:ea typeface="Microsoft YaHei" panose="020B0503020204020204" pitchFamily="34" charset="-122"/>
            </a:endParaRPr>
          </a:p>
        </p:txBody>
      </p:sp>
      <p:sp>
        <p:nvSpPr>
          <p:cNvPr id="28" name="文本框 33">
            <a:extLst>
              <a:ext uri="{FF2B5EF4-FFF2-40B4-BE49-F238E27FC236}">
                <a16:creationId xmlns:a16="http://schemas.microsoft.com/office/drawing/2014/main" id="{DE07037D-F074-4CC9-608B-77C9F4BAD84F}"/>
              </a:ext>
            </a:extLst>
          </p:cNvPr>
          <p:cNvSpPr txBox="1"/>
          <p:nvPr/>
        </p:nvSpPr>
        <p:spPr>
          <a:xfrm>
            <a:off x="8685809" y="3108221"/>
            <a:ext cx="1856799" cy="275590"/>
          </a:xfrm>
          <a:prstGeom prst="rect">
            <a:avLst/>
          </a:prstGeom>
          <a:noFill/>
        </p:spPr>
        <p:txBody>
          <a:bodyPr wrap="square">
            <a:spAutoFit/>
          </a:bodyPr>
          <a:lstStyle/>
          <a:p>
            <a:r>
              <a:rPr lang="x-none" altLang="en-US" sz="1200" dirty="0">
                <a:latin typeface="Helvetica" pitchFamily="2" charset="0"/>
                <a:ea typeface="FangSong" panose="02010609060101010101" pitchFamily="49" charset="-122"/>
                <a:cs typeface="Arial" panose="020B0604020202020204" pitchFamily="34" charset="0"/>
              </a:rPr>
              <a:t>Primary</a:t>
            </a:r>
            <a:r>
              <a:rPr lang="en-US" altLang="zh-CN" sz="1200" dirty="0">
                <a:latin typeface="Helvetica" pitchFamily="2" charset="0"/>
                <a:ea typeface="FangSong" panose="02010609060101010101" pitchFamily="49" charset="-122"/>
                <a:cs typeface="Arial" panose="020B0604020202020204" pitchFamily="34" charset="0"/>
              </a:rPr>
              <a:t>Domain</a:t>
            </a:r>
            <a:r>
              <a:rPr lang="zh-CN" altLang="en-US" sz="1200" dirty="0">
                <a:latin typeface="Helvetica" pitchFamily="2" charset="0"/>
                <a:ea typeface="FangSong" panose="02010609060101010101" pitchFamily="49" charset="-122"/>
                <a:cs typeface="Arial" panose="020B0604020202020204" pitchFamily="34" charset="0"/>
              </a:rPr>
              <a:t> </a:t>
            </a:r>
            <a:r>
              <a:rPr lang="en-US" altLang="zh-CN" sz="1200" dirty="0">
                <a:latin typeface="Helvetica" pitchFamily="2" charset="0"/>
                <a:ea typeface="FangSong" panose="02010609060101010101" pitchFamily="49" charset="-122"/>
                <a:cs typeface="Arial" panose="020B0604020202020204" pitchFamily="34" charset="0"/>
              </a:rPr>
              <a:t>creation</a:t>
            </a:r>
            <a:endParaRPr lang="zh-CN" altLang="en-US" sz="1200" dirty="0">
              <a:latin typeface="Helvetica" pitchFamily="2" charset="0"/>
            </a:endParaRPr>
          </a:p>
        </p:txBody>
      </p:sp>
      <p:cxnSp>
        <p:nvCxnSpPr>
          <p:cNvPr id="29" name="直接箭头连接符 9">
            <a:extLst>
              <a:ext uri="{FF2B5EF4-FFF2-40B4-BE49-F238E27FC236}">
                <a16:creationId xmlns:a16="http://schemas.microsoft.com/office/drawing/2014/main" id="{3D3B27B9-15C8-4B1B-53D5-B3C59C56F5B2}"/>
              </a:ext>
            </a:extLst>
          </p:cNvPr>
          <p:cNvCxnSpPr>
            <a:cxnSpLocks/>
          </p:cNvCxnSpPr>
          <p:nvPr/>
        </p:nvCxnSpPr>
        <p:spPr>
          <a:xfrm rot="10800000">
            <a:off x="5183665" y="4352021"/>
            <a:ext cx="140400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cxnSp>
        <p:nvCxnSpPr>
          <p:cNvPr id="30" name="直接箭头连接符 9">
            <a:extLst>
              <a:ext uri="{FF2B5EF4-FFF2-40B4-BE49-F238E27FC236}">
                <a16:creationId xmlns:a16="http://schemas.microsoft.com/office/drawing/2014/main" id="{0D18D8B7-9FB4-99A7-ED55-2DFDA7DFFFD8}"/>
              </a:ext>
            </a:extLst>
          </p:cNvPr>
          <p:cNvCxnSpPr/>
          <p:nvPr/>
        </p:nvCxnSpPr>
        <p:spPr>
          <a:xfrm rot="10800000">
            <a:off x="5183665" y="4548196"/>
            <a:ext cx="1404000" cy="0"/>
          </a:xfrm>
          <a:prstGeom prst="straightConnector1">
            <a:avLst/>
          </a:prstGeom>
          <a:ln w="15875">
            <a:solidFill>
              <a:schemeClr val="accent2"/>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31" name="矩形: 圆角 81">
            <a:extLst>
              <a:ext uri="{FF2B5EF4-FFF2-40B4-BE49-F238E27FC236}">
                <a16:creationId xmlns:a16="http://schemas.microsoft.com/office/drawing/2014/main" id="{1F94EB16-C52A-CC88-413C-51C7DE140903}"/>
              </a:ext>
            </a:extLst>
          </p:cNvPr>
          <p:cNvSpPr/>
          <p:nvPr/>
        </p:nvSpPr>
        <p:spPr>
          <a:xfrm>
            <a:off x="4187823" y="3956906"/>
            <a:ext cx="946826" cy="972000"/>
          </a:xfrm>
          <a:prstGeom prst="roundRect">
            <a:avLst/>
          </a:prstGeom>
          <a:solidFill>
            <a:schemeClr val="accent2">
              <a:lumMod val="20000"/>
              <a:lumOff val="80000"/>
            </a:schemeClr>
          </a:solidFill>
          <a:ln w="12700">
            <a:solidFill>
              <a:schemeClr val="dk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solidFill>
                <a:latin typeface="Helvetica" pitchFamily="2" charset="0"/>
                <a:ea typeface="Microsoft YaHei" panose="020B0503020204020204" pitchFamily="34" charset="-122"/>
              </a:rPr>
              <a:t>Registry/</a:t>
            </a:r>
            <a:r>
              <a:rPr lang="zh-CN" altLang="en-US" sz="1200" b="1" dirty="0">
                <a:solidFill>
                  <a:schemeClr val="tx1"/>
                </a:solidFill>
                <a:latin typeface="Helvetica" pitchFamily="2" charset="0"/>
                <a:ea typeface="Microsoft YaHei" panose="020B0503020204020204" pitchFamily="34" charset="-122"/>
              </a:rPr>
              <a:t> </a:t>
            </a:r>
            <a:r>
              <a:rPr lang="en-US" altLang="zh-CN" sz="1200" b="1" dirty="0">
                <a:solidFill>
                  <a:schemeClr val="tx1"/>
                </a:solidFill>
                <a:latin typeface="Helvetica" pitchFamily="2" charset="0"/>
                <a:ea typeface="Microsoft YaHei" panose="020B0503020204020204" pitchFamily="34" charset="-122"/>
              </a:rPr>
              <a:t>Registrar</a:t>
            </a:r>
            <a:endParaRPr lang="zh-CN" altLang="en-US" sz="1200" b="1" dirty="0">
              <a:solidFill>
                <a:schemeClr val="tx1"/>
              </a:solidFill>
              <a:latin typeface="Helvetica" pitchFamily="2" charset="0"/>
              <a:ea typeface="Microsoft YaHei" panose="020B0503020204020204" pitchFamily="34" charset="-122"/>
            </a:endParaRPr>
          </a:p>
        </p:txBody>
      </p:sp>
      <p:sp>
        <p:nvSpPr>
          <p:cNvPr id="32" name="文本框 39">
            <a:extLst>
              <a:ext uri="{FF2B5EF4-FFF2-40B4-BE49-F238E27FC236}">
                <a16:creationId xmlns:a16="http://schemas.microsoft.com/office/drawing/2014/main" id="{4ADE81DF-43D5-BA59-169E-8D8C8AAC9E2C}"/>
              </a:ext>
            </a:extLst>
          </p:cNvPr>
          <p:cNvSpPr txBox="1"/>
          <p:nvPr/>
        </p:nvSpPr>
        <p:spPr>
          <a:xfrm>
            <a:off x="2663996" y="5187450"/>
            <a:ext cx="1477628" cy="460375"/>
          </a:xfrm>
          <a:prstGeom prst="rect">
            <a:avLst/>
          </a:prstGeom>
          <a:noFill/>
        </p:spPr>
        <p:txBody>
          <a:bodyPr wrap="square">
            <a:spAutoFit/>
          </a:bodyPr>
          <a:lstStyle/>
          <a:p>
            <a:pPr algn="ctr"/>
            <a:r>
              <a:rPr lang="x-none" altLang="zh-CN" sz="1200" dirty="0">
                <a:latin typeface="Helvetica" pitchFamily="2" charset="0"/>
                <a:ea typeface="Helvetica" pitchFamily="2" charset="0"/>
                <a:cs typeface="Arial" panose="020B0604020202020204" pitchFamily="34" charset="0"/>
              </a:rPr>
              <a:t>2b. </a:t>
            </a:r>
            <a:r>
              <a:rPr lang="en-US" altLang="zh-CN" sz="1200" dirty="0">
                <a:latin typeface="Helvetica" pitchFamily="2" charset="0"/>
                <a:ea typeface="Helvetica" pitchFamily="2" charset="0"/>
                <a:cs typeface="Arial" panose="020B0604020202020204" pitchFamily="34" charset="0"/>
              </a:rPr>
              <a:t>Deploy</a:t>
            </a:r>
            <a:r>
              <a:rPr lang="zh-CN" altLang="en-US" sz="1200" dirty="0">
                <a:latin typeface="Helvetica" pitchFamily="2" charset="0"/>
                <a:ea typeface="Helvetica" pitchFamily="2" charset="0"/>
                <a:cs typeface="Arial" panose="020B0604020202020204" pitchFamily="34" charset="0"/>
              </a:rPr>
              <a:t> </a:t>
            </a:r>
            <a:endParaRPr lang="en-US" altLang="zh-CN" sz="1200" dirty="0">
              <a:latin typeface="Helvetica" pitchFamily="2" charset="0"/>
              <a:ea typeface="Helvetica" pitchFamily="2" charset="0"/>
              <a:cs typeface="Arial" panose="020B0604020202020204" pitchFamily="34" charset="0"/>
            </a:endParaRPr>
          </a:p>
          <a:p>
            <a:pPr algn="ctr"/>
            <a:r>
              <a:rPr lang="en-US" altLang="zh-CN" sz="1200" dirty="0" err="1">
                <a:latin typeface="Helvetica" pitchFamily="2" charset="0"/>
                <a:ea typeface="Helvetica" pitchFamily="2" charset="0"/>
                <a:cs typeface="Courier New" panose="02070309020205020404" pitchFamily="49" charset="0"/>
              </a:rPr>
              <a:t>PrimaryDomain</a:t>
            </a:r>
            <a:endParaRPr lang="zh-CN" altLang="en-US" sz="1200" dirty="0">
              <a:latin typeface="Helvetica" pitchFamily="2" charset="0"/>
              <a:ea typeface="Helvetica" pitchFamily="2" charset="0"/>
            </a:endParaRPr>
          </a:p>
        </p:txBody>
      </p:sp>
      <p:cxnSp>
        <p:nvCxnSpPr>
          <p:cNvPr id="33" name="直接箭头连接符 9">
            <a:extLst>
              <a:ext uri="{FF2B5EF4-FFF2-40B4-BE49-F238E27FC236}">
                <a16:creationId xmlns:a16="http://schemas.microsoft.com/office/drawing/2014/main" id="{C3D6E434-DA7B-7F7F-6D50-2BE99CD9F3DD}"/>
              </a:ext>
            </a:extLst>
          </p:cNvPr>
          <p:cNvCxnSpPr>
            <a:cxnSpLocks/>
          </p:cNvCxnSpPr>
          <p:nvPr/>
        </p:nvCxnSpPr>
        <p:spPr>
          <a:xfrm flipH="1">
            <a:off x="8209172" y="3452433"/>
            <a:ext cx="460800" cy="0"/>
          </a:xfrm>
          <a:prstGeom prst="straightConnector1">
            <a:avLst/>
          </a:prstGeom>
          <a:ln w="15875">
            <a:solidFill>
              <a:schemeClr val="accent2"/>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34" name="文本框 41">
            <a:extLst>
              <a:ext uri="{FF2B5EF4-FFF2-40B4-BE49-F238E27FC236}">
                <a16:creationId xmlns:a16="http://schemas.microsoft.com/office/drawing/2014/main" id="{71412067-EDFA-D071-75AA-ADCED829B178}"/>
              </a:ext>
            </a:extLst>
          </p:cNvPr>
          <p:cNvSpPr txBox="1"/>
          <p:nvPr/>
        </p:nvSpPr>
        <p:spPr>
          <a:xfrm>
            <a:off x="8672259" y="3306383"/>
            <a:ext cx="1788186" cy="275590"/>
          </a:xfrm>
          <a:prstGeom prst="rect">
            <a:avLst/>
          </a:prstGeom>
          <a:noFill/>
        </p:spPr>
        <p:txBody>
          <a:bodyPr wrap="square">
            <a:spAutoFit/>
          </a:bodyPr>
          <a:lstStyle/>
          <a:p>
            <a:r>
              <a:rPr lang="x-none" altLang="en-US" sz="1200" dirty="0">
                <a:solidFill>
                  <a:schemeClr val="accent2"/>
                </a:solidFill>
                <a:latin typeface="Helvetica" pitchFamily="2" charset="0"/>
                <a:ea typeface="FangSong" panose="02010609060101010101" pitchFamily="49" charset="-122"/>
                <a:cs typeface="Arial" panose="020B0604020202020204" pitchFamily="34" charset="0"/>
              </a:rPr>
              <a:t>Twin</a:t>
            </a:r>
            <a:r>
              <a:rPr lang="en-US" altLang="zh-CN" sz="1200" dirty="0">
                <a:solidFill>
                  <a:schemeClr val="accent2"/>
                </a:solidFill>
                <a:latin typeface="Helvetica" pitchFamily="2" charset="0"/>
                <a:ea typeface="FangSong" panose="02010609060101010101" pitchFamily="49" charset="-122"/>
                <a:cs typeface="Arial" panose="020B0604020202020204" pitchFamily="34" charset="0"/>
              </a:rPr>
              <a:t>Domain</a:t>
            </a:r>
            <a:r>
              <a:rPr lang="zh-CN" altLang="en-US" sz="1200" dirty="0">
                <a:solidFill>
                  <a:schemeClr val="accent2"/>
                </a:solidFill>
                <a:latin typeface="Helvetica" pitchFamily="2" charset="0"/>
                <a:ea typeface="FangSong" panose="02010609060101010101" pitchFamily="49" charset="-122"/>
                <a:cs typeface="Arial" panose="020B0604020202020204" pitchFamily="34" charset="0"/>
              </a:rPr>
              <a:t> </a:t>
            </a:r>
            <a:r>
              <a:rPr lang="en-US" altLang="zh-CN" sz="1200" dirty="0">
                <a:solidFill>
                  <a:schemeClr val="accent2"/>
                </a:solidFill>
                <a:latin typeface="Helvetica" pitchFamily="2" charset="0"/>
                <a:ea typeface="FangSong" panose="02010609060101010101" pitchFamily="49" charset="-122"/>
                <a:cs typeface="Arial" panose="020B0604020202020204" pitchFamily="34" charset="0"/>
              </a:rPr>
              <a:t>creation</a:t>
            </a:r>
          </a:p>
        </p:txBody>
      </p:sp>
      <p:cxnSp>
        <p:nvCxnSpPr>
          <p:cNvPr id="35" name="直接箭头连接符 9">
            <a:extLst>
              <a:ext uri="{FF2B5EF4-FFF2-40B4-BE49-F238E27FC236}">
                <a16:creationId xmlns:a16="http://schemas.microsoft.com/office/drawing/2014/main" id="{DFC8A521-11FB-157D-879B-7966A6249612}"/>
              </a:ext>
            </a:extLst>
          </p:cNvPr>
          <p:cNvCxnSpPr>
            <a:cxnSpLocks/>
          </p:cNvCxnSpPr>
          <p:nvPr/>
        </p:nvCxnSpPr>
        <p:spPr>
          <a:xfrm flipH="1">
            <a:off x="8209807" y="3251272"/>
            <a:ext cx="46080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cxnSp>
        <p:nvCxnSpPr>
          <p:cNvPr id="36" name="直接箭头连接符 9">
            <a:extLst>
              <a:ext uri="{FF2B5EF4-FFF2-40B4-BE49-F238E27FC236}">
                <a16:creationId xmlns:a16="http://schemas.microsoft.com/office/drawing/2014/main" id="{CD756C2A-2D3B-CAC3-2147-09A72841D2E5}"/>
              </a:ext>
            </a:extLst>
          </p:cNvPr>
          <p:cNvCxnSpPr/>
          <p:nvPr/>
        </p:nvCxnSpPr>
        <p:spPr>
          <a:xfrm flipH="1">
            <a:off x="3014574" y="4352065"/>
            <a:ext cx="117729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cxnSp>
        <p:nvCxnSpPr>
          <p:cNvPr id="37" name="肘形连接符 45">
            <a:extLst>
              <a:ext uri="{FF2B5EF4-FFF2-40B4-BE49-F238E27FC236}">
                <a16:creationId xmlns:a16="http://schemas.microsoft.com/office/drawing/2014/main" id="{2686C09A-EFBF-3DE2-E6DA-DB54E34ED933}"/>
              </a:ext>
            </a:extLst>
          </p:cNvPr>
          <p:cNvCxnSpPr>
            <a:cxnSpLocks/>
          </p:cNvCxnSpPr>
          <p:nvPr/>
        </p:nvCxnSpPr>
        <p:spPr>
          <a:xfrm rot="16200000" flipH="1">
            <a:off x="3031507" y="4476914"/>
            <a:ext cx="864000" cy="1440000"/>
          </a:xfrm>
          <a:prstGeom prst="bentConnector2">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8" name="文本框 46">
            <a:extLst>
              <a:ext uri="{FF2B5EF4-FFF2-40B4-BE49-F238E27FC236}">
                <a16:creationId xmlns:a16="http://schemas.microsoft.com/office/drawing/2014/main" id="{034F9CB6-3257-9440-2DA2-3926DF1D7A7D}"/>
              </a:ext>
            </a:extLst>
          </p:cNvPr>
          <p:cNvSpPr txBox="1"/>
          <p:nvPr/>
        </p:nvSpPr>
        <p:spPr>
          <a:xfrm>
            <a:off x="1346610" y="4793208"/>
            <a:ext cx="1095936" cy="460375"/>
          </a:xfrm>
          <a:prstGeom prst="rect">
            <a:avLst/>
          </a:prstGeom>
          <a:noFill/>
        </p:spPr>
        <p:txBody>
          <a:bodyPr wrap="square">
            <a:spAutoFit/>
          </a:bodyPr>
          <a:lstStyle/>
          <a:p>
            <a:pPr algn="ctr"/>
            <a:r>
              <a:rPr lang="x-none" altLang="zh-CN" sz="1200">
                <a:solidFill>
                  <a:schemeClr val="accent3"/>
                </a:solidFill>
                <a:latin typeface="Helvetica" pitchFamily="2" charset="0"/>
                <a:ea typeface="Helvetica" pitchFamily="2" charset="0"/>
                <a:cs typeface="Arial" panose="020B0604020202020204" pitchFamily="34" charset="0"/>
              </a:rPr>
              <a:t>2</a:t>
            </a:r>
            <a:r>
              <a:rPr lang="en-US" altLang="zh-CN" sz="1200" dirty="0">
                <a:solidFill>
                  <a:schemeClr val="accent3"/>
                </a:solidFill>
                <a:latin typeface="Helvetica" pitchFamily="2" charset="0"/>
                <a:ea typeface="Helvetica" pitchFamily="2" charset="0"/>
                <a:cs typeface="Arial" panose="020B0604020202020204" pitchFamily="34" charset="0"/>
              </a:rPr>
              <a:t>c</a:t>
            </a:r>
            <a:r>
              <a:rPr lang="x-none" altLang="zh-CN" sz="1200">
                <a:solidFill>
                  <a:schemeClr val="accent3"/>
                </a:solidFill>
                <a:latin typeface="Helvetica" pitchFamily="2" charset="0"/>
                <a:ea typeface="Helvetica" pitchFamily="2" charset="0"/>
                <a:cs typeface="Arial" panose="020B0604020202020204" pitchFamily="34" charset="0"/>
              </a:rPr>
              <a:t>. </a:t>
            </a:r>
            <a:r>
              <a:rPr lang="en-US" altLang="zh-CN" sz="1200" dirty="0">
                <a:solidFill>
                  <a:schemeClr val="accent3"/>
                </a:solidFill>
                <a:latin typeface="Helvetica" pitchFamily="2" charset="0"/>
                <a:ea typeface="Helvetica" pitchFamily="2" charset="0"/>
                <a:cs typeface="Arial" panose="020B0604020202020204" pitchFamily="34" charset="0"/>
              </a:rPr>
              <a:t>Deploy</a:t>
            </a:r>
            <a:r>
              <a:rPr lang="zh-CN" altLang="en-US" sz="1200" dirty="0">
                <a:solidFill>
                  <a:schemeClr val="accent3"/>
                </a:solidFill>
                <a:latin typeface="Helvetica" pitchFamily="2" charset="0"/>
                <a:ea typeface="Helvetica" pitchFamily="2" charset="0"/>
                <a:cs typeface="Arial" panose="020B0604020202020204" pitchFamily="34" charset="0"/>
              </a:rPr>
              <a:t> </a:t>
            </a:r>
            <a:endParaRPr lang="en-US" altLang="zh-CN" sz="1200" dirty="0">
              <a:solidFill>
                <a:schemeClr val="accent3"/>
              </a:solidFill>
              <a:latin typeface="Helvetica" pitchFamily="2" charset="0"/>
              <a:ea typeface="Helvetica" pitchFamily="2" charset="0"/>
              <a:cs typeface="Arial" panose="020B0604020202020204" pitchFamily="34" charset="0"/>
            </a:endParaRPr>
          </a:p>
          <a:p>
            <a:pPr algn="ctr"/>
            <a:r>
              <a:rPr lang="en-US" altLang="zh-CN" sz="1200" dirty="0" err="1">
                <a:solidFill>
                  <a:schemeClr val="accent3"/>
                </a:solidFill>
                <a:latin typeface="Helvetica" pitchFamily="2" charset="0"/>
                <a:ea typeface="Helvetica" pitchFamily="2" charset="0"/>
                <a:cs typeface="Courier New" panose="02070309020205020404" pitchFamily="49" charset="0"/>
              </a:rPr>
              <a:t>TwinDomain</a:t>
            </a:r>
            <a:endParaRPr lang="zh-CN" altLang="en-US" sz="1200" dirty="0">
              <a:solidFill>
                <a:schemeClr val="accent3"/>
              </a:solidFill>
              <a:latin typeface="Helvetica" pitchFamily="2" charset="0"/>
              <a:ea typeface="Helvetica" pitchFamily="2" charset="0"/>
            </a:endParaRPr>
          </a:p>
        </p:txBody>
      </p:sp>
      <p:cxnSp>
        <p:nvCxnSpPr>
          <p:cNvPr id="39" name="直接箭头连接符 9">
            <a:extLst>
              <a:ext uri="{FF2B5EF4-FFF2-40B4-BE49-F238E27FC236}">
                <a16:creationId xmlns:a16="http://schemas.microsoft.com/office/drawing/2014/main" id="{63000B67-A3ED-64B1-745C-08F703E86F9F}"/>
              </a:ext>
            </a:extLst>
          </p:cNvPr>
          <p:cNvCxnSpPr>
            <a:cxnSpLocks/>
          </p:cNvCxnSpPr>
          <p:nvPr/>
        </p:nvCxnSpPr>
        <p:spPr>
          <a:xfrm flipV="1">
            <a:off x="2451400" y="4823766"/>
            <a:ext cx="0" cy="360000"/>
          </a:xfrm>
          <a:prstGeom prst="straightConnector1">
            <a:avLst/>
          </a:prstGeom>
          <a:ln w="15875">
            <a:solidFill>
              <a:schemeClr val="accent3"/>
            </a:solidFill>
            <a:prstDash val="solid"/>
            <a:headEnd type="stealth"/>
            <a:tailEnd type="none"/>
          </a:ln>
        </p:spPr>
        <p:style>
          <a:lnRef idx="1">
            <a:schemeClr val="dk1"/>
          </a:lnRef>
          <a:fillRef idx="0">
            <a:schemeClr val="dk1"/>
          </a:fillRef>
          <a:effectRef idx="0">
            <a:schemeClr val="dk1"/>
          </a:effectRef>
          <a:fontRef idx="minor">
            <a:schemeClr val="tx1"/>
          </a:fontRef>
        </p:style>
      </p:cxnSp>
      <p:pic>
        <p:nvPicPr>
          <p:cNvPr id="40" name="图形 48" descr="关闭">
            <a:extLst>
              <a:ext uri="{FF2B5EF4-FFF2-40B4-BE49-F238E27FC236}">
                <a16:creationId xmlns:a16="http://schemas.microsoft.com/office/drawing/2014/main" id="{5FD131AD-A9BA-1861-3D0D-2ED8AB26BD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3434" y="5135988"/>
            <a:ext cx="275086" cy="275086"/>
          </a:xfrm>
          <a:prstGeom prst="rect">
            <a:avLst/>
          </a:prstGeom>
        </p:spPr>
      </p:pic>
      <p:sp>
        <p:nvSpPr>
          <p:cNvPr id="46" name="文本框 13">
            <a:extLst>
              <a:ext uri="{FF2B5EF4-FFF2-40B4-BE49-F238E27FC236}">
                <a16:creationId xmlns:a16="http://schemas.microsoft.com/office/drawing/2014/main" id="{9BC8C69A-5BC1-4FF0-3EAE-02422077AA0F}"/>
              </a:ext>
            </a:extLst>
          </p:cNvPr>
          <p:cNvSpPr txBox="1"/>
          <p:nvPr/>
        </p:nvSpPr>
        <p:spPr>
          <a:xfrm>
            <a:off x="5185135" y="4577849"/>
            <a:ext cx="2295662" cy="461665"/>
          </a:xfrm>
          <a:prstGeom prst="rect">
            <a:avLst/>
          </a:prstGeom>
          <a:noFill/>
        </p:spPr>
        <p:txBody>
          <a:bodyPr wrap="square">
            <a:spAutoFit/>
          </a:bodyPr>
          <a:lstStyle/>
          <a:p>
            <a:r>
              <a:rPr lang="x-none" altLang="zh-CN" sz="1200">
                <a:solidFill>
                  <a:schemeClr val="accent2"/>
                </a:solidFill>
                <a:latin typeface="Helvetica" pitchFamily="2" charset="0"/>
                <a:ea typeface="FangSong" panose="02010609060101010101" pitchFamily="49" charset="-122"/>
                <a:cs typeface="Arial" panose="020B0604020202020204" pitchFamily="34" charset="0"/>
              </a:rPr>
              <a:t>2a.</a:t>
            </a:r>
            <a:r>
              <a:rPr lang="zh-CN" altLang="en-US" sz="1200" dirty="0">
                <a:solidFill>
                  <a:schemeClr val="accent2"/>
                </a:solidFill>
                <a:latin typeface="Helvetica" pitchFamily="2" charset="0"/>
              </a:rPr>
              <a:t> </a:t>
            </a:r>
            <a:r>
              <a:rPr lang="en-US" altLang="zh-CN" sz="1200" dirty="0">
                <a:solidFill>
                  <a:schemeClr val="accent2"/>
                </a:solidFill>
                <a:latin typeface="Helvetica" pitchFamily="2" charset="0"/>
                <a:ea typeface="FangSong" panose="02010609060101010101" pitchFamily="49" charset="-122"/>
                <a:cs typeface="Courier New" panose="02070309020205020404" pitchFamily="49" charset="0"/>
              </a:rPr>
              <a:t>Create</a:t>
            </a:r>
            <a:r>
              <a:rPr lang="zh-CN" altLang="en-US" sz="1200" dirty="0">
                <a:solidFill>
                  <a:schemeClr val="accent2"/>
                </a:solidFill>
                <a:latin typeface="Helvetica" pitchFamily="2" charset="0"/>
                <a:ea typeface="FangSong" panose="02010609060101010101" pitchFamily="49" charset="-122"/>
                <a:cs typeface="Courier New" panose="02070309020205020404" pitchFamily="49" charset="0"/>
              </a:rPr>
              <a:t> </a:t>
            </a:r>
            <a:endParaRPr lang="en-US" altLang="zh-CN" sz="1200" dirty="0">
              <a:solidFill>
                <a:schemeClr val="accent2"/>
              </a:solidFill>
              <a:latin typeface="Helvetica" pitchFamily="2" charset="0"/>
              <a:ea typeface="FangSong" panose="02010609060101010101" pitchFamily="49" charset="-122"/>
              <a:cs typeface="Courier New" panose="02070309020205020404" pitchFamily="49" charset="0"/>
            </a:endParaRPr>
          </a:p>
          <a:p>
            <a:r>
              <a:rPr lang="en-US" altLang="zh-CN" sz="1200" dirty="0" err="1">
                <a:solidFill>
                  <a:schemeClr val="accent2"/>
                </a:solidFill>
                <a:latin typeface="Helvetica" pitchFamily="2" charset="0"/>
                <a:cs typeface="Courier New" panose="02070309020205020404" pitchFamily="49" charset="0"/>
              </a:rPr>
              <a:t>TwinDomain</a:t>
            </a:r>
            <a:r>
              <a:rPr lang="zh-CN" altLang="en-US" sz="1200" dirty="0">
                <a:solidFill>
                  <a:schemeClr val="accent2"/>
                </a:solidFill>
                <a:latin typeface="Helvetica" pitchFamily="2" charset="0"/>
                <a:cs typeface="Courier New" panose="02070309020205020404" pitchFamily="49" charset="0"/>
              </a:rPr>
              <a:t> </a:t>
            </a:r>
            <a:r>
              <a:rPr lang="en-US" altLang="zh-CN" sz="1200" dirty="0">
                <a:solidFill>
                  <a:schemeClr val="accent2"/>
                </a:solidFill>
                <a:latin typeface="Helvetica" pitchFamily="2" charset="0"/>
                <a:cs typeface="Courier New" panose="02070309020205020404" pitchFamily="49" charset="0"/>
              </a:rPr>
              <a:t>and</a:t>
            </a:r>
            <a:r>
              <a:rPr lang="zh-CN" altLang="en-US" sz="1200" dirty="0">
                <a:solidFill>
                  <a:schemeClr val="accent2"/>
                </a:solidFill>
                <a:latin typeface="Helvetica" pitchFamily="2" charset="0"/>
                <a:cs typeface="Courier New" panose="02070309020205020404" pitchFamily="49" charset="0"/>
              </a:rPr>
              <a:t> </a:t>
            </a:r>
            <a:r>
              <a:rPr lang="en-US" altLang="zh-CN" sz="1200" dirty="0">
                <a:solidFill>
                  <a:schemeClr val="accent2"/>
                </a:solidFill>
                <a:latin typeface="Helvetica" pitchFamily="2" charset="0"/>
                <a:cs typeface="Courier New" panose="02070309020205020404" pitchFamily="49" charset="0"/>
              </a:rPr>
              <a:t>set</a:t>
            </a:r>
            <a:r>
              <a:rPr lang="zh-CN" altLang="en-US" sz="1200" dirty="0">
                <a:solidFill>
                  <a:schemeClr val="accent2"/>
                </a:solidFill>
                <a:latin typeface="Helvetica" pitchFamily="2" charset="0"/>
                <a:cs typeface="Courier New" panose="02070309020205020404" pitchFamily="49" charset="0"/>
              </a:rPr>
              <a:t> </a:t>
            </a:r>
            <a:r>
              <a:rPr lang="en-US" altLang="zh-CN" sz="1200" dirty="0">
                <a:solidFill>
                  <a:schemeClr val="accent2"/>
                </a:solidFill>
                <a:latin typeface="Helvetica" pitchFamily="2" charset="0"/>
                <a:cs typeface="Courier New" panose="02070309020205020404" pitchFamily="49" charset="0"/>
              </a:rPr>
              <a:t>NS</a:t>
            </a:r>
          </a:p>
        </p:txBody>
      </p:sp>
    </p:spTree>
    <p:extLst>
      <p:ext uri="{BB962C8B-B14F-4D97-AF65-F5344CB8AC3E}">
        <p14:creationId xmlns:p14="http://schemas.microsoft.com/office/powerpoint/2010/main" val="2524327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FC231-BCB6-A786-1783-169108C028A0}"/>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9BE1FBC8-5FD5-FD9A-B04F-5EF19B3AE0F3}"/>
              </a:ext>
            </a:extLst>
          </p:cNvPr>
          <p:cNvSpPr>
            <a:spLocks noGrp="1"/>
          </p:cNvSpPr>
          <p:nvPr>
            <p:ph type="sldNum" sz="quarter" idx="12"/>
          </p:nvPr>
        </p:nvSpPr>
        <p:spPr/>
        <p:txBody>
          <a:bodyPr/>
          <a:lstStyle/>
          <a:p>
            <a:fld id="{ECB2A585-D384-3C44-A3CD-1FCB5462ACD9}" type="slidenum">
              <a:rPr kumimoji="1" lang="zh-CN" altLang="en-US" smtClean="0"/>
              <a:t>22</a:t>
            </a:fld>
            <a:endParaRPr kumimoji="1" lang="zh-CN" altLang="en-US"/>
          </a:p>
        </p:txBody>
      </p:sp>
      <p:sp>
        <p:nvSpPr>
          <p:cNvPr id="4" name="标题 3">
            <a:extLst>
              <a:ext uri="{FF2B5EF4-FFF2-40B4-BE49-F238E27FC236}">
                <a16:creationId xmlns:a16="http://schemas.microsoft.com/office/drawing/2014/main" id="{CA4B3E2A-0F3A-D75D-A956-DB2F00A96501}"/>
              </a:ext>
            </a:extLst>
          </p:cNvPr>
          <p:cNvSpPr>
            <a:spLocks noGrp="1"/>
          </p:cNvSpPr>
          <p:nvPr>
            <p:ph type="title"/>
          </p:nvPr>
        </p:nvSpPr>
        <p:spPr>
          <a:xfrm>
            <a:off x="345281" y="75406"/>
            <a:ext cx="11846719"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Creation</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The "Twin Domain" Trap</a:t>
            </a:r>
            <a:endParaRPr kumimoji="1" lang="zh-CN" altLang="en-US" dirty="0">
              <a:latin typeface="Verdana" panose="020B0604030504040204" pitchFamily="34" charset="0"/>
              <a:cs typeface="Verdana" panose="020B0604030504040204" pitchFamily="34" charset="0"/>
            </a:endParaRPr>
          </a:p>
        </p:txBody>
      </p:sp>
      <p:sp>
        <p:nvSpPr>
          <p:cNvPr id="6" name="矩形 5">
            <a:extLst>
              <a:ext uri="{FF2B5EF4-FFF2-40B4-BE49-F238E27FC236}">
                <a16:creationId xmlns:a16="http://schemas.microsoft.com/office/drawing/2014/main" id="{DD03DFC5-5B68-5616-9CDB-818BA0F97474}"/>
              </a:ext>
            </a:extLst>
          </p:cNvPr>
          <p:cNvSpPr/>
          <p:nvPr/>
        </p:nvSpPr>
        <p:spPr>
          <a:xfrm>
            <a:off x="744548" y="1313232"/>
            <a:ext cx="10702903" cy="1528522"/>
          </a:xfrm>
          <a:prstGeom prst="rect">
            <a:avLst/>
          </a:prstGeom>
          <a:gradFill flip="none" rotWithShape="1">
            <a:gsLst>
              <a:gs pos="0">
                <a:schemeClr val="bg1">
                  <a:alpha val="0"/>
                </a:schemeClr>
              </a:gs>
              <a:gs pos="52000">
                <a:schemeClr val="bg1"/>
              </a:gs>
              <a:gs pos="100000">
                <a:schemeClr val="bg1">
                  <a:alpha val="0"/>
                </a:schemeClr>
              </a:gs>
            </a:gsLst>
            <a:lin ang="0" scaled="1"/>
            <a:tileRect/>
          </a:gradFill>
          <a:ln>
            <a:gradFill flip="none" rotWithShape="1">
              <a:gsLst>
                <a:gs pos="0">
                  <a:schemeClr val="bg1"/>
                </a:gs>
                <a:gs pos="53000">
                  <a:srgbClr val="8D131D"/>
                </a:gs>
                <a:gs pos="95000">
                  <a:schemeClr val="bg1"/>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25BD7C3D-FC12-0A6E-E8C2-6210216622DD}"/>
              </a:ext>
            </a:extLst>
          </p:cNvPr>
          <p:cNvSpPr txBox="1"/>
          <p:nvPr/>
        </p:nvSpPr>
        <p:spPr>
          <a:xfrm>
            <a:off x="595107" y="823630"/>
            <a:ext cx="11347065" cy="400110"/>
          </a:xfrm>
          <a:prstGeom prst="rect">
            <a:avLst/>
          </a:prstGeom>
          <a:noFill/>
        </p:spPr>
        <p:txBody>
          <a:bodyPr wrap="square" rtlCol="0">
            <a:spAutoFit/>
          </a:bodyPr>
          <a:lstStyle>
            <a:defPPr>
              <a:defRPr lang="zh-CN"/>
            </a:defPPr>
            <a:lvl1pPr>
              <a:defRPr kumimoji="1" sz="2000" b="1">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latin typeface="Verdana" panose="020B0604030504040204" pitchFamily="34" charset="0"/>
                <a:ea typeface="Verdana" panose="020B0604030504040204" pitchFamily="34" charset="0"/>
                <a:cs typeface="Verdana" panose="020B0604030504040204" pitchFamily="34" charset="0"/>
              </a:rPr>
              <a:t>Attackers exploit </a:t>
            </a:r>
            <a:r>
              <a:rPr lang="en-US" altLang="zh-CN" dirty="0">
                <a:solidFill>
                  <a:srgbClr val="C00000"/>
                </a:solidFill>
                <a:latin typeface="Verdana" panose="020B0604030504040204" pitchFamily="34" charset="0"/>
                <a:ea typeface="Verdana" panose="020B0604030504040204" pitchFamily="34" charset="0"/>
                <a:cs typeface="Verdana" panose="020B0604030504040204" pitchFamily="34" charset="0"/>
              </a:rPr>
              <a:t>twin domains </a:t>
            </a:r>
            <a:r>
              <a:rPr lang="en-US" altLang="zh-CN" dirty="0">
                <a:latin typeface="Verdana" panose="020B0604030504040204" pitchFamily="34" charset="0"/>
                <a:ea typeface="Verdana" panose="020B0604030504040204" pitchFamily="34" charset="0"/>
                <a:cs typeface="Verdana" panose="020B0604030504040204" pitchFamily="34" charset="0"/>
              </a:rPr>
              <a:t>to carry out abuse activities at zero cost.</a:t>
            </a:r>
            <a:endParaRPr lang="zh-CN" altLang="en-US" dirty="0">
              <a:latin typeface="Verdana" panose="020B0604030504040204" pitchFamily="34" charset="0"/>
              <a:cs typeface="Verdana" panose="020B0604030504040204" pitchFamily="34" charset="0"/>
            </a:endParaRPr>
          </a:p>
        </p:txBody>
      </p:sp>
      <p:sp>
        <p:nvSpPr>
          <p:cNvPr id="50" name="文本框 49">
            <a:extLst>
              <a:ext uri="{FF2B5EF4-FFF2-40B4-BE49-F238E27FC236}">
                <a16:creationId xmlns:a16="http://schemas.microsoft.com/office/drawing/2014/main" id="{F4DCEA8C-1938-384C-8502-4F892EFCFE75}"/>
              </a:ext>
            </a:extLst>
          </p:cNvPr>
          <p:cNvSpPr txBox="1"/>
          <p:nvPr/>
        </p:nvSpPr>
        <p:spPr>
          <a:xfrm>
            <a:off x="707497" y="1715405"/>
            <a:ext cx="1278226" cy="707886"/>
          </a:xfrm>
          <a:prstGeom prst="rect">
            <a:avLst/>
          </a:prstGeom>
          <a:noFill/>
        </p:spPr>
        <p:txBody>
          <a:bodyPr wrap="square" rtlCol="0">
            <a:spAutoFit/>
          </a:bodyPr>
          <a:lstStyle/>
          <a:p>
            <a:pPr algn="ctr"/>
            <a:r>
              <a:rPr kumimoji="1" lang="en-US" altLang="zh-CN" sz="2000" b="1" dirty="0">
                <a:latin typeface="Verdana" panose="020B0604030504040204" pitchFamily="34" charset="0"/>
                <a:ea typeface="Verdana" panose="020B0604030504040204" pitchFamily="34" charset="0"/>
                <a:cs typeface="Verdana" panose="020B0604030504040204" pitchFamily="34" charset="0"/>
              </a:rPr>
              <a:t>Threat Model</a:t>
            </a:r>
            <a:endParaRPr kumimoji="1" lang="zh-CN" altLang="en-US" sz="2000" b="1" dirty="0">
              <a:latin typeface="Verdana" panose="020B0604030504040204" pitchFamily="34" charset="0"/>
              <a:ea typeface="微软雅黑" panose="020B0503020204020204" pitchFamily="34" charset="-122"/>
              <a:cs typeface="Verdana" panose="020B0604030504040204" pitchFamily="34" charset="0"/>
            </a:endParaRPr>
          </a:p>
        </p:txBody>
      </p:sp>
      <p:sp>
        <p:nvSpPr>
          <p:cNvPr id="72" name="文本框 71">
            <a:extLst>
              <a:ext uri="{FF2B5EF4-FFF2-40B4-BE49-F238E27FC236}">
                <a16:creationId xmlns:a16="http://schemas.microsoft.com/office/drawing/2014/main" id="{C810C153-10E5-FEC8-71F0-E07E13F2E575}"/>
              </a:ext>
            </a:extLst>
          </p:cNvPr>
          <p:cNvSpPr txBox="1"/>
          <p:nvPr/>
        </p:nvSpPr>
        <p:spPr>
          <a:xfrm>
            <a:off x="1462806" y="6312320"/>
            <a:ext cx="994036" cy="276999"/>
          </a:xfrm>
          <a:prstGeom prst="rect">
            <a:avLst/>
          </a:prstGeom>
          <a:noFill/>
        </p:spPr>
        <p:txBody>
          <a:bodyPr wrap="square">
            <a:spAutoFit/>
          </a:bodyPr>
          <a:lstStyle/>
          <a:p>
            <a:r>
              <a:rPr lang="en-US" altLang="zh-CN" sz="1200" b="1" dirty="0">
                <a:latin typeface="Helvetica" pitchFamily="2" charset="0"/>
                <a:ea typeface="Microsoft YaHei" panose="020B0503020204020204" pitchFamily="34" charset="-122"/>
              </a:rPr>
              <a:t>Attacker</a:t>
            </a:r>
            <a:endParaRPr lang="zh-CN" altLang="en-US" sz="1200" dirty="0">
              <a:latin typeface="Helvetica" pitchFamily="2" charset="0"/>
            </a:endParaRPr>
          </a:p>
        </p:txBody>
      </p:sp>
      <p:cxnSp>
        <p:nvCxnSpPr>
          <p:cNvPr id="73" name="直接箭头连接符 9">
            <a:extLst>
              <a:ext uri="{FF2B5EF4-FFF2-40B4-BE49-F238E27FC236}">
                <a16:creationId xmlns:a16="http://schemas.microsoft.com/office/drawing/2014/main" id="{998FCE53-65C4-34AD-357C-249547BE860E}"/>
              </a:ext>
            </a:extLst>
          </p:cNvPr>
          <p:cNvCxnSpPr>
            <a:cxnSpLocks/>
            <a:endCxn id="77" idx="3"/>
          </p:cNvCxnSpPr>
          <p:nvPr/>
        </p:nvCxnSpPr>
        <p:spPr>
          <a:xfrm flipH="1" flipV="1">
            <a:off x="2107212" y="6127280"/>
            <a:ext cx="2090702" cy="0"/>
          </a:xfrm>
          <a:prstGeom prst="straightConnector1">
            <a:avLst/>
          </a:prstGeom>
          <a:ln w="15875">
            <a:solidFill>
              <a:srgbClr val="C00000"/>
            </a:solidFill>
            <a:prstDash val="dash"/>
            <a:headEnd type="stealth"/>
            <a:tailEnd type="none"/>
          </a:ln>
        </p:spPr>
        <p:style>
          <a:lnRef idx="1">
            <a:schemeClr val="dk1"/>
          </a:lnRef>
          <a:fillRef idx="0">
            <a:schemeClr val="dk1"/>
          </a:fillRef>
          <a:effectRef idx="0">
            <a:schemeClr val="dk1"/>
          </a:effectRef>
          <a:fontRef idx="minor">
            <a:schemeClr val="tx1"/>
          </a:fontRef>
        </p:style>
      </p:cxnSp>
      <p:cxnSp>
        <p:nvCxnSpPr>
          <p:cNvPr id="74" name="直接箭头连接符 9">
            <a:extLst>
              <a:ext uri="{FF2B5EF4-FFF2-40B4-BE49-F238E27FC236}">
                <a16:creationId xmlns:a16="http://schemas.microsoft.com/office/drawing/2014/main" id="{A4674064-1535-6EAA-C030-9074A7646935}"/>
              </a:ext>
            </a:extLst>
          </p:cNvPr>
          <p:cNvCxnSpPr/>
          <p:nvPr/>
        </p:nvCxnSpPr>
        <p:spPr>
          <a:xfrm rot="10800000">
            <a:off x="5183664" y="6126185"/>
            <a:ext cx="1404000" cy="0"/>
          </a:xfrm>
          <a:prstGeom prst="straightConnector1">
            <a:avLst/>
          </a:prstGeom>
          <a:ln w="15875">
            <a:solidFill>
              <a:srgbClr val="C00000"/>
            </a:solidFill>
            <a:prstDash val="dash"/>
            <a:headEnd type="stealth"/>
            <a:tailEnd type="none"/>
          </a:ln>
        </p:spPr>
        <p:style>
          <a:lnRef idx="1">
            <a:schemeClr val="dk1"/>
          </a:lnRef>
          <a:fillRef idx="0">
            <a:schemeClr val="dk1"/>
          </a:fillRef>
          <a:effectRef idx="0">
            <a:schemeClr val="dk1"/>
          </a:effectRef>
          <a:fontRef idx="minor">
            <a:schemeClr val="tx1"/>
          </a:fontRef>
        </p:style>
      </p:cxnSp>
      <p:sp>
        <p:nvSpPr>
          <p:cNvPr id="75" name="文本框 74">
            <a:extLst>
              <a:ext uri="{FF2B5EF4-FFF2-40B4-BE49-F238E27FC236}">
                <a16:creationId xmlns:a16="http://schemas.microsoft.com/office/drawing/2014/main" id="{6518FE8D-0CC2-40ED-0916-42FE079B6385}"/>
              </a:ext>
            </a:extLst>
          </p:cNvPr>
          <p:cNvSpPr txBox="1"/>
          <p:nvPr/>
        </p:nvSpPr>
        <p:spPr>
          <a:xfrm>
            <a:off x="5424838" y="6127341"/>
            <a:ext cx="1101242" cy="461665"/>
          </a:xfrm>
          <a:prstGeom prst="rect">
            <a:avLst/>
          </a:prstGeom>
          <a:noFill/>
        </p:spPr>
        <p:txBody>
          <a:bodyPr wrap="square">
            <a:spAutoFit/>
          </a:bodyPr>
          <a:lstStyle/>
          <a:p>
            <a:pPr algn="ctr"/>
            <a:r>
              <a:rPr lang="zh-CN" altLang="en-US" sz="1100" dirty="0">
                <a:solidFill>
                  <a:srgbClr val="C00000"/>
                </a:solidFill>
                <a:latin typeface="Helvetica" pitchFamily="2" charset="0"/>
                <a:ea typeface="FangSong" panose="02010609060101010101" pitchFamily="49" charset="-122"/>
                <a:cs typeface="Arial" panose="020B0604020202020204" pitchFamily="34" charset="0"/>
              </a:rPr>
              <a:t>❷ </a:t>
            </a:r>
            <a:r>
              <a:rPr lang="en-US" altLang="zh-CN" sz="1200" dirty="0">
                <a:solidFill>
                  <a:srgbClr val="C00000"/>
                </a:solidFill>
                <a:latin typeface="Helvetica" pitchFamily="2" charset="0"/>
                <a:ea typeface="FangSong" panose="02010609060101010101" pitchFamily="49" charset="-122"/>
                <a:cs typeface="Arial" panose="020B0604020202020204" pitchFamily="34" charset="0"/>
              </a:rPr>
              <a:t>Configure</a:t>
            </a:r>
            <a:r>
              <a:rPr lang="zh-CN" altLang="en-US" sz="1200" dirty="0">
                <a:solidFill>
                  <a:srgbClr val="C00000"/>
                </a:solidFill>
                <a:latin typeface="Helvetica" pitchFamily="2" charset="0"/>
                <a:ea typeface="FangSong" panose="02010609060101010101" pitchFamily="49" charset="-122"/>
                <a:cs typeface="Arial" panose="020B0604020202020204" pitchFamily="34" charset="0"/>
              </a:rPr>
              <a:t> </a:t>
            </a:r>
            <a:endParaRPr lang="en-US" altLang="zh-CN" sz="1200" dirty="0">
              <a:solidFill>
                <a:srgbClr val="C00000"/>
              </a:solidFill>
              <a:latin typeface="Helvetica" pitchFamily="2" charset="0"/>
              <a:ea typeface="FangSong" panose="02010609060101010101" pitchFamily="49" charset="-122"/>
              <a:cs typeface="Arial" panose="020B0604020202020204" pitchFamily="34" charset="0"/>
            </a:endParaRPr>
          </a:p>
          <a:p>
            <a:pPr algn="ctr"/>
            <a:r>
              <a:rPr lang="en-US" altLang="zh-CN" sz="1200" dirty="0" err="1">
                <a:solidFill>
                  <a:srgbClr val="C00000"/>
                </a:solidFill>
                <a:latin typeface="Helvetica" pitchFamily="2" charset="0"/>
                <a:ea typeface="FangSong" panose="02010609060101010101" pitchFamily="49" charset="-122"/>
                <a:cs typeface="Arial" panose="020B0604020202020204" pitchFamily="34" charset="0"/>
              </a:rPr>
              <a:t>TwinDomain</a:t>
            </a:r>
            <a:r>
              <a:rPr lang="zh-CN" altLang="en-US" sz="1200" dirty="0">
                <a:solidFill>
                  <a:srgbClr val="C00000"/>
                </a:solidFill>
                <a:latin typeface="Helvetica" pitchFamily="2" charset="0"/>
                <a:ea typeface="FangSong" panose="02010609060101010101" pitchFamily="49" charset="-122"/>
                <a:cs typeface="Arial" panose="020B0604020202020204" pitchFamily="34" charset="0"/>
              </a:rPr>
              <a:t> </a:t>
            </a:r>
            <a:endParaRPr lang="en-US" altLang="zh-CN" sz="1200" dirty="0">
              <a:solidFill>
                <a:srgbClr val="C00000"/>
              </a:solidFill>
              <a:latin typeface="Helvetica" pitchFamily="2" charset="0"/>
              <a:ea typeface="FangSong" panose="02010609060101010101" pitchFamily="49" charset="-122"/>
              <a:cs typeface="Arial" panose="020B0604020202020204" pitchFamily="34" charset="0"/>
            </a:endParaRPr>
          </a:p>
        </p:txBody>
      </p:sp>
      <p:pic>
        <p:nvPicPr>
          <p:cNvPr id="77" name="Picture 2" descr="Hackers MOD APK v1.220 (Unlimited Money/Credits) Download">
            <a:extLst>
              <a:ext uri="{FF2B5EF4-FFF2-40B4-BE49-F238E27FC236}">
                <a16:creationId xmlns:a16="http://schemas.microsoft.com/office/drawing/2014/main" id="{FC23227B-BCEB-A990-3051-2DC70B7A5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172" y="5884760"/>
            <a:ext cx="485040" cy="485040"/>
          </a:xfrm>
          <a:prstGeom prst="rect">
            <a:avLst/>
          </a:prstGeom>
          <a:noFill/>
          <a:extLst>
            <a:ext uri="{909E8E84-426E-40DD-AFC4-6F175D3DCCD1}">
              <a14:hiddenFill xmlns:a14="http://schemas.microsoft.com/office/drawing/2010/main">
                <a:solidFill>
                  <a:srgbClr val="FFFFFF"/>
                </a:solidFill>
              </a14:hiddenFill>
            </a:ext>
          </a:extLst>
        </p:spPr>
      </p:pic>
      <p:sp>
        <p:nvSpPr>
          <p:cNvPr id="91" name="文本框 90">
            <a:extLst>
              <a:ext uri="{FF2B5EF4-FFF2-40B4-BE49-F238E27FC236}">
                <a16:creationId xmlns:a16="http://schemas.microsoft.com/office/drawing/2014/main" id="{23B0A2DA-CB9C-1004-150E-02B912A0A341}"/>
              </a:ext>
            </a:extLst>
          </p:cNvPr>
          <p:cNvSpPr txBox="1"/>
          <p:nvPr/>
        </p:nvSpPr>
        <p:spPr>
          <a:xfrm>
            <a:off x="2853178" y="6124136"/>
            <a:ext cx="1101242" cy="461665"/>
          </a:xfrm>
          <a:prstGeom prst="rect">
            <a:avLst/>
          </a:prstGeom>
          <a:noFill/>
        </p:spPr>
        <p:txBody>
          <a:bodyPr wrap="square">
            <a:spAutoFit/>
          </a:bodyPr>
          <a:lstStyle/>
          <a:p>
            <a:pPr algn="ctr"/>
            <a:r>
              <a:rPr lang="zh-CN" altLang="en-US" sz="1100" dirty="0">
                <a:solidFill>
                  <a:srgbClr val="C00000"/>
                </a:solidFill>
                <a:latin typeface="Helvetica" pitchFamily="2" charset="0"/>
                <a:ea typeface="FangSong" panose="02010609060101010101" pitchFamily="49" charset="-122"/>
                <a:cs typeface="Arial" panose="020B0604020202020204" pitchFamily="34" charset="0"/>
              </a:rPr>
              <a:t>❶</a:t>
            </a:r>
            <a:r>
              <a:rPr lang="zh-CN" altLang="en-US" sz="1100" dirty="0">
                <a:solidFill>
                  <a:srgbClr val="C00000"/>
                </a:solidFill>
              </a:rPr>
              <a:t> </a:t>
            </a:r>
            <a:r>
              <a:rPr lang="en-US" altLang="zh-CN" sz="1200" dirty="0">
                <a:solidFill>
                  <a:srgbClr val="C00000"/>
                </a:solidFill>
                <a:latin typeface="Helvetica" pitchFamily="2" charset="0"/>
                <a:ea typeface="FangSong" panose="02010609060101010101" pitchFamily="49" charset="-122"/>
                <a:cs typeface="Arial" panose="020B0604020202020204" pitchFamily="34" charset="0"/>
              </a:rPr>
              <a:t>Deploy</a:t>
            </a:r>
            <a:r>
              <a:rPr lang="zh-CN" altLang="en-US" sz="1200" dirty="0">
                <a:solidFill>
                  <a:srgbClr val="C00000"/>
                </a:solidFill>
                <a:latin typeface="Helvetica" pitchFamily="2" charset="0"/>
                <a:ea typeface="FangSong" panose="02010609060101010101" pitchFamily="49" charset="-122"/>
                <a:cs typeface="Arial" panose="020B0604020202020204" pitchFamily="34" charset="0"/>
              </a:rPr>
              <a:t> </a:t>
            </a:r>
            <a:endParaRPr lang="en-US" altLang="zh-CN" sz="1200" dirty="0">
              <a:solidFill>
                <a:srgbClr val="C00000"/>
              </a:solidFill>
              <a:latin typeface="Helvetica" pitchFamily="2" charset="0"/>
              <a:ea typeface="FangSong" panose="02010609060101010101" pitchFamily="49" charset="-122"/>
              <a:cs typeface="Arial" panose="020B0604020202020204" pitchFamily="34" charset="0"/>
            </a:endParaRPr>
          </a:p>
          <a:p>
            <a:pPr algn="ctr"/>
            <a:r>
              <a:rPr lang="en-US" altLang="zh-CN" sz="1200" dirty="0" err="1">
                <a:solidFill>
                  <a:srgbClr val="C00000"/>
                </a:solidFill>
                <a:latin typeface="Helvetica" pitchFamily="2" charset="0"/>
                <a:ea typeface="FangSong" panose="02010609060101010101" pitchFamily="49" charset="-122"/>
                <a:cs typeface="Arial" panose="020B0604020202020204" pitchFamily="34" charset="0"/>
              </a:rPr>
              <a:t>TwinDomain</a:t>
            </a:r>
            <a:r>
              <a:rPr lang="zh-CN" altLang="en-US" sz="1200" dirty="0">
                <a:solidFill>
                  <a:srgbClr val="C00000"/>
                </a:solidFill>
                <a:latin typeface="Helvetica" pitchFamily="2" charset="0"/>
                <a:ea typeface="FangSong" panose="02010609060101010101" pitchFamily="49" charset="-122"/>
                <a:cs typeface="Arial" panose="020B0604020202020204" pitchFamily="34" charset="0"/>
              </a:rPr>
              <a:t> </a:t>
            </a:r>
            <a:endParaRPr lang="en-US" altLang="zh-CN" sz="1200" dirty="0">
              <a:solidFill>
                <a:srgbClr val="C00000"/>
              </a:solidFill>
              <a:latin typeface="Helvetica" pitchFamily="2" charset="0"/>
              <a:ea typeface="FangSong" panose="02010609060101010101" pitchFamily="49" charset="-122"/>
              <a:cs typeface="Arial" panose="020B0604020202020204" pitchFamily="34" charset="0"/>
            </a:endParaRPr>
          </a:p>
        </p:txBody>
      </p:sp>
      <p:sp>
        <p:nvSpPr>
          <p:cNvPr id="97" name="文本框 96">
            <a:extLst>
              <a:ext uri="{FF2B5EF4-FFF2-40B4-BE49-F238E27FC236}">
                <a16:creationId xmlns:a16="http://schemas.microsoft.com/office/drawing/2014/main" id="{C48C643E-5E2B-DA69-B4B9-3D2DD4E8E38A}"/>
              </a:ext>
            </a:extLst>
          </p:cNvPr>
          <p:cNvSpPr txBox="1"/>
          <p:nvPr/>
        </p:nvSpPr>
        <p:spPr>
          <a:xfrm>
            <a:off x="1990196" y="1447428"/>
            <a:ext cx="9504900" cy="646331"/>
          </a:xfrm>
          <a:prstGeom prst="rect">
            <a:avLst/>
          </a:prstGeom>
          <a:noFill/>
        </p:spPr>
        <p:txBody>
          <a:bodyPr wrap="square">
            <a:sp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1. The</a:t>
            </a:r>
            <a:r>
              <a:rPr lang="zh-CN" altLang="en-US" dirty="0">
                <a:latin typeface="Verdana" panose="020B0604030504040204" pitchFamily="34" charset="0"/>
                <a:cs typeface="Verdana" panose="020B0604030504040204" pitchFamily="34" charset="0"/>
              </a:rPr>
              <a:t> registrant </a:t>
            </a:r>
            <a:r>
              <a:rPr lang="en-US" altLang="zh-CN" dirty="0">
                <a:latin typeface="Verdana" panose="020B0604030504040204" pitchFamily="34" charset="0"/>
                <a:cs typeface="Verdana" panose="020B0604030504040204" pitchFamily="34" charset="0"/>
              </a:rPr>
              <a:t>deploys</a:t>
            </a:r>
            <a:r>
              <a:rPr lang="zh-CN" altLang="en-US" dirty="0">
                <a:latin typeface="Verdana" panose="020B0604030504040204" pitchFamily="34" charset="0"/>
                <a:cs typeface="Verdana" panose="020B0604030504040204" pitchFamily="34" charset="0"/>
              </a:rPr>
              <a:t> </a:t>
            </a:r>
            <a:r>
              <a:rPr lang="en-US" altLang="zh-CN" dirty="0">
                <a:latin typeface="Verdana" panose="020B0604030504040204" pitchFamily="34" charset="0"/>
                <a:cs typeface="Verdana" panose="020B0604030504040204" pitchFamily="34" charset="0"/>
              </a:rPr>
              <a:t>only</a:t>
            </a:r>
            <a:r>
              <a:rPr lang="zh-CN" altLang="en-US" dirty="0">
                <a:latin typeface="Verdana" panose="020B0604030504040204" pitchFamily="34" charset="0"/>
                <a:cs typeface="Verdana" panose="020B0604030504040204" pitchFamily="34" charset="0"/>
              </a:rPr>
              <a:t> </a:t>
            </a:r>
            <a:r>
              <a:rPr kumimoji="1" lang="zh-CN" altLang="en-US" b="1" dirty="0">
                <a:solidFill>
                  <a:srgbClr val="C00000"/>
                </a:solidFill>
                <a:latin typeface="Verdana" panose="020B0604030504040204" pitchFamily="34" charset="0"/>
                <a:cs typeface="Verdana" panose="020B0604030504040204" pitchFamily="34" charset="0"/>
              </a:rPr>
              <a:t>测试</a:t>
            </a:r>
            <a:r>
              <a:rPr kumimoji="1" lang="en-US" altLang="zh-CN" b="1" dirty="0">
                <a:solidFill>
                  <a:srgbClr val="C00000"/>
                </a:solidFill>
                <a:latin typeface="Verdana" panose="020B0604030504040204" pitchFamily="34" charset="0"/>
                <a:ea typeface="Verdana" panose="020B0604030504040204" pitchFamily="34" charset="0"/>
                <a:cs typeface="Verdana" panose="020B0604030504040204" pitchFamily="34" charset="0"/>
              </a:rPr>
              <a:t>.example</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on</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the</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hosting</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provider</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and</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does</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not</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deploy</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zh-CN" altLang="en-US" b="1" dirty="0">
                <a:solidFill>
                  <a:srgbClr val="C00000"/>
                </a:solidFill>
                <a:latin typeface="Verdana" panose="020B0604030504040204" pitchFamily="34" charset="0"/>
                <a:cs typeface="Verdana" panose="020B0604030504040204" pitchFamily="34" charset="0"/>
              </a:rPr>
              <a:t>測試</a:t>
            </a:r>
            <a:r>
              <a:rPr kumimoji="1" lang="en-US" altLang="zh-CN" b="1" dirty="0">
                <a:solidFill>
                  <a:srgbClr val="C00000"/>
                </a:solidFill>
                <a:latin typeface="Verdana" panose="020B0604030504040204" pitchFamily="34" charset="0"/>
                <a:cs typeface="Verdana" panose="020B0604030504040204" pitchFamily="34" charset="0"/>
              </a:rPr>
              <a:t>.example</a:t>
            </a:r>
            <a:r>
              <a:rPr lang="en-US" altLang="zh-CN" dirty="0"/>
              <a:t>,</a:t>
            </a:r>
            <a:r>
              <a:rPr kumimoji="1" lang="zh-CN" altLang="en-US" b="1" dirty="0">
                <a:solidFill>
                  <a:srgbClr val="C00000"/>
                </a:solidFill>
                <a:latin typeface="Verdana" panose="020B0604030504040204" pitchFamily="34" charset="0"/>
                <a:cs typeface="Verdana" panose="020B0604030504040204" pitchFamily="34" charset="0"/>
              </a:rPr>
              <a:t> </a:t>
            </a:r>
            <a:r>
              <a:rPr lang="en-US" dirty="0"/>
              <a:t>as they are unaware of its existence</a:t>
            </a:r>
            <a:r>
              <a:rPr lang="en-US" altLang="zh-CN" dirty="0">
                <a:latin typeface="Verdana" panose="020B0604030504040204" pitchFamily="34" charset="0"/>
                <a:cs typeface="Verdana" panose="020B0604030504040204" pitchFamily="34" charset="0"/>
              </a:rPr>
              <a:t>.</a:t>
            </a:r>
            <a:endParaRPr lang="zh-CN" altLang="en-US" dirty="0">
              <a:latin typeface="Verdana" panose="020B0604030504040204" pitchFamily="34" charset="0"/>
              <a:cs typeface="Verdana" panose="020B0604030504040204" pitchFamily="34" charset="0"/>
            </a:endParaRPr>
          </a:p>
        </p:txBody>
      </p:sp>
      <p:sp>
        <p:nvSpPr>
          <p:cNvPr id="98" name="文本框 97">
            <a:extLst>
              <a:ext uri="{FF2B5EF4-FFF2-40B4-BE49-F238E27FC236}">
                <a16:creationId xmlns:a16="http://schemas.microsoft.com/office/drawing/2014/main" id="{940919CA-9419-140F-1C78-D5064E0462E5}"/>
              </a:ext>
            </a:extLst>
          </p:cNvPr>
          <p:cNvSpPr txBox="1"/>
          <p:nvPr/>
        </p:nvSpPr>
        <p:spPr>
          <a:xfrm>
            <a:off x="2015782" y="2149097"/>
            <a:ext cx="9623911" cy="646331"/>
          </a:xfrm>
          <a:prstGeom prst="rect">
            <a:avLst/>
          </a:prstGeom>
          <a:noFill/>
        </p:spPr>
        <p:txBody>
          <a:bodyPr wrap="square">
            <a:sp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2. </a:t>
            </a:r>
            <a:r>
              <a:rPr lang="en-US" dirty="0"/>
              <a:t>The attacker unauthorizedly hosts the domain </a:t>
            </a:r>
            <a:r>
              <a:rPr lang="zh-CN" altLang="en-US" b="1" dirty="0">
                <a:solidFill>
                  <a:srgbClr val="C00000"/>
                </a:solidFill>
              </a:rPr>
              <a:t>測試</a:t>
            </a:r>
            <a:r>
              <a:rPr lang="en-US" altLang="zh-CN" b="1" dirty="0">
                <a:solidFill>
                  <a:srgbClr val="C00000"/>
                </a:solidFill>
              </a:rPr>
              <a:t>.</a:t>
            </a:r>
            <a:r>
              <a:rPr lang="en-US" b="1" dirty="0">
                <a:solidFill>
                  <a:srgbClr val="C00000"/>
                </a:solidFill>
              </a:rPr>
              <a:t>example</a:t>
            </a:r>
            <a:r>
              <a:rPr lang="en-US" b="1" dirty="0"/>
              <a:t> </a:t>
            </a:r>
            <a:r>
              <a:rPr lang="en-US" dirty="0"/>
              <a:t>on the hosting provider and gains control over it.</a:t>
            </a:r>
            <a:endParaRPr lang="zh-CN" altLang="en-US" dirty="0">
              <a:latin typeface="Verdana" panose="020B0604030504040204" pitchFamily="34" charset="0"/>
              <a:cs typeface="Verdana" panose="020B0604030504040204" pitchFamily="34" charset="0"/>
            </a:endParaRPr>
          </a:p>
        </p:txBody>
      </p:sp>
      <p:sp>
        <p:nvSpPr>
          <p:cNvPr id="5" name="矩形: 圆角 81">
            <a:extLst>
              <a:ext uri="{FF2B5EF4-FFF2-40B4-BE49-F238E27FC236}">
                <a16:creationId xmlns:a16="http://schemas.microsoft.com/office/drawing/2014/main" id="{E0E6F1C1-567C-A80B-0819-6909D372C423}"/>
              </a:ext>
            </a:extLst>
          </p:cNvPr>
          <p:cNvSpPr/>
          <p:nvPr/>
        </p:nvSpPr>
        <p:spPr>
          <a:xfrm>
            <a:off x="6610159" y="5098110"/>
            <a:ext cx="3448497" cy="1458964"/>
          </a:xfrm>
          <a:prstGeom prst="roundRect">
            <a:avLst>
              <a:gd name="adj" fmla="val 6724"/>
            </a:avLst>
          </a:prstGeom>
          <a:solidFill>
            <a:srgbClr val="F1F1F1"/>
          </a:solidFill>
          <a:ln w="12700">
            <a:solidFill>
              <a:schemeClr val="dk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7" name="矩形: 圆角 81">
            <a:extLst>
              <a:ext uri="{FF2B5EF4-FFF2-40B4-BE49-F238E27FC236}">
                <a16:creationId xmlns:a16="http://schemas.microsoft.com/office/drawing/2014/main" id="{714A6CB7-AAE7-A437-8664-076DA5520DD8}"/>
              </a:ext>
            </a:extLst>
          </p:cNvPr>
          <p:cNvSpPr/>
          <p:nvPr/>
        </p:nvSpPr>
        <p:spPr>
          <a:xfrm>
            <a:off x="6610161" y="3902089"/>
            <a:ext cx="3463260" cy="863879"/>
          </a:xfrm>
          <a:prstGeom prst="roundRect">
            <a:avLst>
              <a:gd name="adj" fmla="val 5472"/>
            </a:avLst>
          </a:prstGeom>
          <a:solidFill>
            <a:srgbClr val="F1F1F1"/>
          </a:solidFill>
          <a:ln w="12700">
            <a:solidFill>
              <a:schemeClr val="dk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9" name="文本框 8">
            <a:extLst>
              <a:ext uri="{FF2B5EF4-FFF2-40B4-BE49-F238E27FC236}">
                <a16:creationId xmlns:a16="http://schemas.microsoft.com/office/drawing/2014/main" id="{C053F16F-F53D-E76C-71E1-C63D26C00969}"/>
              </a:ext>
            </a:extLst>
          </p:cNvPr>
          <p:cNvSpPr txBox="1"/>
          <p:nvPr/>
        </p:nvSpPr>
        <p:spPr>
          <a:xfrm>
            <a:off x="6601804" y="3935736"/>
            <a:ext cx="1477629" cy="276999"/>
          </a:xfrm>
          <a:prstGeom prst="rect">
            <a:avLst/>
          </a:prstGeom>
          <a:noFill/>
        </p:spPr>
        <p:txBody>
          <a:bodyPr wrap="square">
            <a:spAutoFit/>
          </a:bodyPr>
          <a:lstStyle/>
          <a:p>
            <a:r>
              <a:rPr lang="en-US" altLang="zh-CN" sz="1200" b="1" dirty="0">
                <a:latin typeface="Helvetica" pitchFamily="2" charset="0"/>
                <a:cs typeface="Arial" panose="020B0604020202020204" pitchFamily="34" charset="0"/>
              </a:rPr>
              <a:t>TLD</a:t>
            </a:r>
            <a:r>
              <a:rPr lang="zh-CN" altLang="en-US" sz="1200" b="1" dirty="0">
                <a:latin typeface="Helvetica" pitchFamily="2" charset="0"/>
                <a:cs typeface="Arial" panose="020B0604020202020204" pitchFamily="34" charset="0"/>
              </a:rPr>
              <a:t> </a:t>
            </a:r>
            <a:r>
              <a:rPr lang="en-US" altLang="zh-CN" sz="1200" b="1" dirty="0">
                <a:latin typeface="Helvetica" pitchFamily="2" charset="0"/>
                <a:cs typeface="Arial" panose="020B0604020202020204" pitchFamily="34" charset="0"/>
              </a:rPr>
              <a:t>Zone</a:t>
            </a:r>
            <a:r>
              <a:rPr lang="zh-CN" altLang="en-US" sz="1200" b="1" dirty="0">
                <a:latin typeface="Helvetica" pitchFamily="2" charset="0"/>
                <a:cs typeface="Arial" panose="020B0604020202020204" pitchFamily="34" charset="0"/>
              </a:rPr>
              <a:t> </a:t>
            </a:r>
            <a:r>
              <a:rPr lang="en-US" altLang="zh-CN" sz="1200" b="1" dirty="0">
                <a:latin typeface="Helvetica" pitchFamily="2" charset="0"/>
                <a:cs typeface="Arial" panose="020B0604020202020204" pitchFamily="34" charset="0"/>
              </a:rPr>
              <a:t>File</a:t>
            </a:r>
            <a:endParaRPr lang="zh-CN" altLang="en-US" sz="1200" b="1" dirty="0">
              <a:latin typeface="Helvetica" pitchFamily="2" charset="0"/>
              <a:cs typeface="Arial" panose="020B0604020202020204" pitchFamily="34" charset="0"/>
            </a:endParaRPr>
          </a:p>
        </p:txBody>
      </p:sp>
      <p:sp>
        <p:nvSpPr>
          <p:cNvPr id="10" name="文本框 9">
            <a:extLst>
              <a:ext uri="{FF2B5EF4-FFF2-40B4-BE49-F238E27FC236}">
                <a16:creationId xmlns:a16="http://schemas.microsoft.com/office/drawing/2014/main" id="{50F4FFF6-2DE1-EFA7-4859-60170ADA891A}"/>
              </a:ext>
            </a:extLst>
          </p:cNvPr>
          <p:cNvSpPr txBox="1"/>
          <p:nvPr/>
        </p:nvSpPr>
        <p:spPr>
          <a:xfrm>
            <a:off x="6602429" y="4160945"/>
            <a:ext cx="3456228" cy="522579"/>
          </a:xfrm>
          <a:prstGeom prst="rect">
            <a:avLst/>
          </a:prstGeom>
          <a:noFill/>
        </p:spPr>
        <p:txBody>
          <a:bodyPr wrap="square">
            <a:spAutoFit/>
          </a:bodyPr>
          <a:lstStyle/>
          <a:p>
            <a:pPr algn="dist">
              <a:lnSpc>
                <a:spcPct val="120000"/>
              </a:lnSpc>
            </a:pPr>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--0zwm56d.example</a:t>
            </a:r>
            <a:r>
              <a:rPr lang="zh-CN" altLang="en-US" sz="1200" spc="3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NS</a:t>
            </a:r>
            <a:r>
              <a:rPr lang="zh-CN" altLang="en-US" sz="12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ns.provider.example</a:t>
            </a:r>
            <a:endParaRPr lang="en-US" altLang="zh-CN" sz="1200" dirty="0">
              <a:latin typeface="Helvetica" pitchFamily="2" charset="0"/>
              <a:cs typeface="Courier New" panose="02070309020205020404" pitchFamily="49" charset="0"/>
            </a:endParaRPr>
          </a:p>
          <a:p>
            <a:pPr>
              <a:lnSpc>
                <a:spcPct val="120000"/>
              </a:lnSpc>
            </a:pPr>
            <a:r>
              <a:rPr lang="en-US" altLang="zh-CN" sz="1200" dirty="0" err="1">
                <a:solidFill>
                  <a:schemeClr val="accent2"/>
                </a:solidFill>
                <a:latin typeface="Helvetica" pitchFamily="2" charset="0"/>
                <a:cs typeface="Courier New" panose="02070309020205020404" pitchFamily="49" charset="0"/>
              </a:rPr>
              <a:t>xn</a:t>
            </a:r>
            <a:r>
              <a:rPr lang="en-US" altLang="zh-CN" sz="1200" dirty="0">
                <a:solidFill>
                  <a:schemeClr val="accent2"/>
                </a:solidFill>
                <a:latin typeface="Helvetica" pitchFamily="2" charset="0"/>
                <a:cs typeface="Courier New" panose="02070309020205020404" pitchFamily="49" charset="0"/>
              </a:rPr>
              <a:t>--g6w251d.example</a:t>
            </a:r>
            <a:r>
              <a:rPr lang="zh-CN" altLang="en-US" sz="1200" dirty="0">
                <a:solidFill>
                  <a:schemeClr val="accent2"/>
                </a:solidFill>
                <a:latin typeface="Helvetica" pitchFamily="2" charset="0"/>
                <a:cs typeface="Courier New" panose="02070309020205020404" pitchFamily="49" charset="0"/>
              </a:rPr>
              <a:t>   </a:t>
            </a:r>
            <a:r>
              <a:rPr lang="en-US" altLang="zh-CN" sz="1200" dirty="0">
                <a:solidFill>
                  <a:schemeClr val="accent2"/>
                </a:solidFill>
                <a:latin typeface="Helvetica" pitchFamily="2" charset="0"/>
                <a:cs typeface="Courier New" panose="02070309020205020404" pitchFamily="49" charset="0"/>
              </a:rPr>
              <a:t>NS</a:t>
            </a:r>
            <a:r>
              <a:rPr lang="zh-CN" altLang="en-US" sz="1200" dirty="0">
                <a:solidFill>
                  <a:schemeClr val="accent2"/>
                </a:solidFill>
                <a:latin typeface="Helvetica" pitchFamily="2" charset="0"/>
                <a:cs typeface="Courier New" panose="02070309020205020404" pitchFamily="49" charset="0"/>
              </a:rPr>
              <a:t> </a:t>
            </a:r>
            <a:r>
              <a:rPr lang="en-US" altLang="zh-CN" sz="1200" dirty="0" err="1">
                <a:solidFill>
                  <a:schemeClr val="accent2"/>
                </a:solidFill>
                <a:latin typeface="Helvetica" pitchFamily="2" charset="0"/>
                <a:cs typeface="Courier New" panose="02070309020205020404" pitchFamily="49" charset="0"/>
              </a:rPr>
              <a:t>ns.provider.example</a:t>
            </a:r>
            <a:endParaRPr lang="en-US" altLang="zh-CN" sz="1200" dirty="0">
              <a:solidFill>
                <a:schemeClr val="accent2"/>
              </a:solidFill>
              <a:latin typeface="Helvetica" pitchFamily="2" charset="0"/>
              <a:cs typeface="Courier New" panose="02070309020205020404" pitchFamily="49" charset="0"/>
            </a:endParaRPr>
          </a:p>
        </p:txBody>
      </p:sp>
      <p:sp>
        <p:nvSpPr>
          <p:cNvPr id="11" name="文本框 10">
            <a:extLst>
              <a:ext uri="{FF2B5EF4-FFF2-40B4-BE49-F238E27FC236}">
                <a16:creationId xmlns:a16="http://schemas.microsoft.com/office/drawing/2014/main" id="{D6CEBC11-6C56-F84D-DC25-D407DAE30B04}"/>
              </a:ext>
            </a:extLst>
          </p:cNvPr>
          <p:cNvSpPr txBox="1"/>
          <p:nvPr/>
        </p:nvSpPr>
        <p:spPr>
          <a:xfrm>
            <a:off x="6597555" y="5398535"/>
            <a:ext cx="3599426" cy="461665"/>
          </a:xfrm>
          <a:prstGeom prst="rect">
            <a:avLst/>
          </a:prstGeom>
          <a:noFill/>
        </p:spPr>
        <p:txBody>
          <a:bodyPr wrap="square">
            <a:spAutoFit/>
          </a:bodyPr>
          <a:lstStyle/>
          <a:p>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--0zwm56d.example</a:t>
            </a:r>
            <a:r>
              <a:rPr lang="zh-CN" altLang="en-US" sz="1200" spc="3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NS</a:t>
            </a:r>
            <a:r>
              <a:rPr lang="zh-CN" altLang="en-US" sz="12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ns.provider.example</a:t>
            </a:r>
            <a:endParaRPr lang="en-US" altLang="zh-CN" sz="1200" dirty="0">
              <a:latin typeface="Helvetica" pitchFamily="2" charset="0"/>
              <a:cs typeface="Courier New" panose="02070309020205020404" pitchFamily="49" charset="0"/>
            </a:endParaRPr>
          </a:p>
          <a:p>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--0zwm56d.example</a:t>
            </a:r>
            <a:r>
              <a:rPr lang="zh-CN" altLang="en-US" sz="1200" spc="3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A</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1.2.3.4</a:t>
            </a:r>
          </a:p>
        </p:txBody>
      </p:sp>
      <p:pic>
        <p:nvPicPr>
          <p:cNvPr id="12" name="图片 11">
            <a:extLst>
              <a:ext uri="{FF2B5EF4-FFF2-40B4-BE49-F238E27FC236}">
                <a16:creationId xmlns:a16="http://schemas.microsoft.com/office/drawing/2014/main" id="{5A1B2E3E-996D-0A1F-BF49-3211A508747A}"/>
              </a:ext>
            </a:extLst>
          </p:cNvPr>
          <p:cNvPicPr>
            <a:picLocks noChangeAspect="1"/>
          </p:cNvPicPr>
          <p:nvPr/>
        </p:nvPicPr>
        <p:blipFill>
          <a:blip r:embed="rId4"/>
          <a:stretch>
            <a:fillRect/>
          </a:stretch>
        </p:blipFill>
        <p:spPr>
          <a:xfrm>
            <a:off x="10376096" y="3991380"/>
            <a:ext cx="354982" cy="354982"/>
          </a:xfrm>
          <a:prstGeom prst="rect">
            <a:avLst/>
          </a:prstGeom>
        </p:spPr>
      </p:pic>
      <p:pic>
        <p:nvPicPr>
          <p:cNvPr id="13" name="图片 12">
            <a:extLst>
              <a:ext uri="{FF2B5EF4-FFF2-40B4-BE49-F238E27FC236}">
                <a16:creationId xmlns:a16="http://schemas.microsoft.com/office/drawing/2014/main" id="{8D037B5C-59EB-17D5-8EB7-5E60384C80EF}"/>
              </a:ext>
            </a:extLst>
          </p:cNvPr>
          <p:cNvPicPr>
            <a:picLocks noChangeAspect="1"/>
          </p:cNvPicPr>
          <p:nvPr/>
        </p:nvPicPr>
        <p:blipFill>
          <a:blip r:embed="rId4"/>
          <a:stretch>
            <a:fillRect/>
          </a:stretch>
        </p:blipFill>
        <p:spPr>
          <a:xfrm>
            <a:off x="10382557" y="5442178"/>
            <a:ext cx="354982" cy="354982"/>
          </a:xfrm>
          <a:prstGeom prst="rect">
            <a:avLst/>
          </a:prstGeom>
        </p:spPr>
      </p:pic>
      <p:sp>
        <p:nvSpPr>
          <p:cNvPr id="15" name="文本框 14">
            <a:extLst>
              <a:ext uri="{FF2B5EF4-FFF2-40B4-BE49-F238E27FC236}">
                <a16:creationId xmlns:a16="http://schemas.microsoft.com/office/drawing/2014/main" id="{1A2E8FF6-53F3-3F12-03DB-1E8BBC35D525}"/>
              </a:ext>
            </a:extLst>
          </p:cNvPr>
          <p:cNvSpPr txBox="1"/>
          <p:nvPr/>
        </p:nvSpPr>
        <p:spPr>
          <a:xfrm>
            <a:off x="5236645" y="5187004"/>
            <a:ext cx="1477628" cy="460375"/>
          </a:xfrm>
          <a:prstGeom prst="rect">
            <a:avLst/>
          </a:prstGeom>
          <a:noFill/>
        </p:spPr>
        <p:txBody>
          <a:bodyPr wrap="square">
            <a:spAutoFit/>
          </a:bodyPr>
          <a:lstStyle/>
          <a:p>
            <a:pPr algn="ctr"/>
            <a:r>
              <a:rPr lang="x-none" altLang="zh-CN" sz="1200">
                <a:latin typeface="Helvetica" pitchFamily="2" charset="0"/>
                <a:ea typeface="Helvetica" pitchFamily="2" charset="0"/>
                <a:cs typeface="Arial" panose="020B0604020202020204" pitchFamily="34" charset="0"/>
              </a:rPr>
              <a:t>3</a:t>
            </a:r>
            <a:r>
              <a:rPr lang="en-US" altLang="zh-CN" sz="1200" dirty="0">
                <a:latin typeface="Helvetica" pitchFamily="2" charset="0"/>
                <a:ea typeface="Helvetica" pitchFamily="2" charset="0"/>
                <a:cs typeface="Arial" panose="020B0604020202020204" pitchFamily="34" charset="0"/>
              </a:rPr>
              <a:t>a</a:t>
            </a:r>
            <a:r>
              <a:rPr lang="x-none" altLang="zh-CN" sz="1200">
                <a:latin typeface="Helvetica" pitchFamily="2" charset="0"/>
                <a:ea typeface="Helvetica" pitchFamily="2" charset="0"/>
                <a:cs typeface="Arial" panose="020B0604020202020204" pitchFamily="34" charset="0"/>
              </a:rPr>
              <a:t>.</a:t>
            </a:r>
            <a:r>
              <a:rPr lang="zh-CN" altLang="en-US" sz="1200" dirty="0">
                <a:latin typeface="Helvetica" pitchFamily="2" charset="0"/>
                <a:ea typeface="Helvetica" pitchFamily="2" charset="0"/>
                <a:cs typeface="Arial" panose="020B0604020202020204" pitchFamily="34" charset="0"/>
              </a:rPr>
              <a:t> </a:t>
            </a:r>
            <a:r>
              <a:rPr lang="en-US" altLang="zh-CN" sz="1200" dirty="0">
                <a:latin typeface="Helvetica" pitchFamily="2" charset="0"/>
                <a:ea typeface="Helvetica" pitchFamily="2" charset="0"/>
                <a:cs typeface="Arial" panose="020B0604020202020204" pitchFamily="34" charset="0"/>
              </a:rPr>
              <a:t>Configure</a:t>
            </a:r>
            <a:r>
              <a:rPr lang="zh-CN" altLang="en-US" sz="1200" dirty="0">
                <a:latin typeface="Helvetica" pitchFamily="2" charset="0"/>
                <a:ea typeface="Helvetica" pitchFamily="2" charset="0"/>
                <a:cs typeface="Arial" panose="020B0604020202020204" pitchFamily="34" charset="0"/>
              </a:rPr>
              <a:t> </a:t>
            </a:r>
            <a:endParaRPr lang="en-US" altLang="zh-CN" sz="1200" dirty="0">
              <a:latin typeface="Helvetica" pitchFamily="2" charset="0"/>
              <a:ea typeface="Helvetica" pitchFamily="2" charset="0"/>
              <a:cs typeface="Arial" panose="020B0604020202020204" pitchFamily="34" charset="0"/>
            </a:endParaRPr>
          </a:p>
          <a:p>
            <a:pPr algn="ctr"/>
            <a:r>
              <a:rPr lang="en-US" altLang="zh-CN" sz="1200" dirty="0" err="1">
                <a:latin typeface="Helvetica" pitchFamily="2" charset="0"/>
                <a:ea typeface="Helvetica" pitchFamily="2" charset="0"/>
                <a:cs typeface="Courier New" panose="02070309020205020404" pitchFamily="49" charset="0"/>
              </a:rPr>
              <a:t>PrimaryDomain</a:t>
            </a:r>
            <a:endParaRPr lang="zh-CN" altLang="en-US" sz="1200" dirty="0">
              <a:latin typeface="Helvetica" pitchFamily="2" charset="0"/>
              <a:ea typeface="Helvetica" pitchFamily="2" charset="0"/>
            </a:endParaRPr>
          </a:p>
        </p:txBody>
      </p:sp>
      <p:cxnSp>
        <p:nvCxnSpPr>
          <p:cNvPr id="16" name="直接箭头连接符 9">
            <a:extLst>
              <a:ext uri="{FF2B5EF4-FFF2-40B4-BE49-F238E27FC236}">
                <a16:creationId xmlns:a16="http://schemas.microsoft.com/office/drawing/2014/main" id="{385FC3F5-BE29-45E6-3D93-50908FCC8C09}"/>
              </a:ext>
            </a:extLst>
          </p:cNvPr>
          <p:cNvCxnSpPr/>
          <p:nvPr/>
        </p:nvCxnSpPr>
        <p:spPr>
          <a:xfrm rot="10800000">
            <a:off x="5183665" y="5632148"/>
            <a:ext cx="140400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17" name="文本框 16">
            <a:extLst>
              <a:ext uri="{FF2B5EF4-FFF2-40B4-BE49-F238E27FC236}">
                <a16:creationId xmlns:a16="http://schemas.microsoft.com/office/drawing/2014/main" id="{4103543C-42F3-55A7-5868-7805E0E8EB08}"/>
              </a:ext>
            </a:extLst>
          </p:cNvPr>
          <p:cNvSpPr txBox="1"/>
          <p:nvPr/>
        </p:nvSpPr>
        <p:spPr>
          <a:xfrm>
            <a:off x="2538004" y="3902058"/>
            <a:ext cx="1884255" cy="460375"/>
          </a:xfrm>
          <a:prstGeom prst="rect">
            <a:avLst/>
          </a:prstGeom>
          <a:noFill/>
        </p:spPr>
        <p:txBody>
          <a:bodyPr wrap="square">
            <a:spAutoFit/>
          </a:bodyPr>
          <a:lstStyle/>
          <a:p>
            <a:pPr algn="ctr"/>
            <a:r>
              <a:rPr lang="x-none" altLang="zh-CN" sz="1200" dirty="0">
                <a:latin typeface="Helvetica" pitchFamily="2" charset="0"/>
                <a:ea typeface="Helvetica" pitchFamily="2" charset="0"/>
                <a:cs typeface="Arial" panose="020B0604020202020204" pitchFamily="34" charset="0"/>
              </a:rPr>
              <a:t>1.</a:t>
            </a:r>
            <a:r>
              <a:rPr lang="zh-CN" altLang="en-US" sz="1200" dirty="0">
                <a:latin typeface="Helvetica" pitchFamily="2" charset="0"/>
                <a:ea typeface="Helvetica" pitchFamily="2" charset="0"/>
                <a:cs typeface="Arial" panose="020B0604020202020204" pitchFamily="34" charset="0"/>
              </a:rPr>
              <a:t> </a:t>
            </a:r>
            <a:r>
              <a:rPr lang="en-US" altLang="zh-CN" sz="1200" dirty="0">
                <a:latin typeface="Helvetica" pitchFamily="2" charset="0"/>
                <a:ea typeface="Helvetica" pitchFamily="2" charset="0"/>
                <a:cs typeface="Arial" panose="020B0604020202020204" pitchFamily="34" charset="0"/>
              </a:rPr>
              <a:t>Buy</a:t>
            </a:r>
            <a:r>
              <a:rPr lang="zh-CN" altLang="en-US" sz="1200" dirty="0">
                <a:latin typeface="Helvetica" pitchFamily="2" charset="0"/>
                <a:ea typeface="Helvetica" pitchFamily="2" charset="0"/>
                <a:cs typeface="Arial" panose="020B0604020202020204" pitchFamily="34" charset="0"/>
              </a:rPr>
              <a:t> </a:t>
            </a:r>
            <a:endParaRPr lang="en-US" altLang="zh-CN" sz="1200" dirty="0">
              <a:latin typeface="Helvetica" pitchFamily="2" charset="0"/>
              <a:ea typeface="Helvetica" pitchFamily="2" charset="0"/>
              <a:cs typeface="Arial" panose="020B0604020202020204" pitchFamily="34" charset="0"/>
            </a:endParaRPr>
          </a:p>
          <a:p>
            <a:pPr algn="ctr"/>
            <a:r>
              <a:rPr lang="en-US" altLang="zh-CN" sz="1200" dirty="0" err="1">
                <a:latin typeface="Helvetica" pitchFamily="2" charset="0"/>
                <a:ea typeface="Helvetica" pitchFamily="2" charset="0"/>
                <a:cs typeface="Courier New" panose="02070309020205020404" pitchFamily="49" charset="0"/>
              </a:rPr>
              <a:t>PrimaryDomain</a:t>
            </a:r>
            <a:endParaRPr lang="en-US" altLang="zh-CN" sz="1200" dirty="0">
              <a:latin typeface="Helvetica" pitchFamily="2" charset="0"/>
              <a:ea typeface="Helvetica" pitchFamily="2" charset="0"/>
              <a:cs typeface="Courier New" panose="02070309020205020404" pitchFamily="49" charset="0"/>
            </a:endParaRPr>
          </a:p>
        </p:txBody>
      </p:sp>
      <p:cxnSp>
        <p:nvCxnSpPr>
          <p:cNvPr id="18" name="直接箭头连接符 9">
            <a:extLst>
              <a:ext uri="{FF2B5EF4-FFF2-40B4-BE49-F238E27FC236}">
                <a16:creationId xmlns:a16="http://schemas.microsoft.com/office/drawing/2014/main" id="{E08DC26D-B958-03BA-B6D0-1A111488D5AC}"/>
              </a:ext>
            </a:extLst>
          </p:cNvPr>
          <p:cNvCxnSpPr/>
          <p:nvPr/>
        </p:nvCxnSpPr>
        <p:spPr>
          <a:xfrm flipH="1">
            <a:off x="3014574" y="4352065"/>
            <a:ext cx="117729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19" name="文本框 18">
            <a:extLst>
              <a:ext uri="{FF2B5EF4-FFF2-40B4-BE49-F238E27FC236}">
                <a16:creationId xmlns:a16="http://schemas.microsoft.com/office/drawing/2014/main" id="{5DE0D793-C5E2-8210-3FCA-CBFA775BC740}"/>
              </a:ext>
            </a:extLst>
          </p:cNvPr>
          <p:cNvSpPr txBox="1"/>
          <p:nvPr/>
        </p:nvSpPr>
        <p:spPr>
          <a:xfrm>
            <a:off x="6597553" y="5134075"/>
            <a:ext cx="1477629" cy="276999"/>
          </a:xfrm>
          <a:prstGeom prst="rect">
            <a:avLst/>
          </a:prstGeom>
          <a:noFill/>
        </p:spPr>
        <p:txBody>
          <a:bodyPr wrap="square">
            <a:spAutoFit/>
          </a:bodyPr>
          <a:lstStyle/>
          <a:p>
            <a:r>
              <a:rPr lang="en-US" altLang="zh-CN" sz="1200" b="1" dirty="0">
                <a:latin typeface="Helvetica" pitchFamily="2" charset="0"/>
                <a:cs typeface="Arial" panose="020B0604020202020204" pitchFamily="34" charset="0"/>
              </a:rPr>
              <a:t>SLD</a:t>
            </a:r>
            <a:r>
              <a:rPr lang="zh-CN" altLang="en-US" sz="1200" b="1" dirty="0">
                <a:latin typeface="Helvetica" pitchFamily="2" charset="0"/>
                <a:cs typeface="Arial" panose="020B0604020202020204" pitchFamily="34" charset="0"/>
              </a:rPr>
              <a:t> </a:t>
            </a:r>
            <a:r>
              <a:rPr lang="en-US" altLang="zh-CN" sz="1200" b="1" dirty="0">
                <a:latin typeface="Helvetica" pitchFamily="2" charset="0"/>
                <a:cs typeface="Arial" panose="020B0604020202020204" pitchFamily="34" charset="0"/>
              </a:rPr>
              <a:t>Zone</a:t>
            </a:r>
            <a:r>
              <a:rPr lang="zh-CN" altLang="en-US" sz="1200" b="1" dirty="0">
                <a:latin typeface="Helvetica" pitchFamily="2" charset="0"/>
                <a:cs typeface="Arial" panose="020B0604020202020204" pitchFamily="34" charset="0"/>
              </a:rPr>
              <a:t> </a:t>
            </a:r>
            <a:r>
              <a:rPr lang="en-US" altLang="zh-CN" sz="1200" b="1" dirty="0">
                <a:latin typeface="Helvetica" pitchFamily="2" charset="0"/>
                <a:cs typeface="Arial" panose="020B0604020202020204" pitchFamily="34" charset="0"/>
              </a:rPr>
              <a:t>File</a:t>
            </a:r>
            <a:endParaRPr lang="zh-CN" altLang="en-US" sz="1200" b="1" dirty="0">
              <a:latin typeface="Helvetica" pitchFamily="2" charset="0"/>
              <a:cs typeface="Arial" panose="020B0604020202020204" pitchFamily="34" charset="0"/>
            </a:endParaRPr>
          </a:p>
        </p:txBody>
      </p:sp>
      <p:sp>
        <p:nvSpPr>
          <p:cNvPr id="20" name="文本框 19">
            <a:extLst>
              <a:ext uri="{FF2B5EF4-FFF2-40B4-BE49-F238E27FC236}">
                <a16:creationId xmlns:a16="http://schemas.microsoft.com/office/drawing/2014/main" id="{BDDEBB7D-F085-F174-51BF-9F7222D7BE49}"/>
              </a:ext>
            </a:extLst>
          </p:cNvPr>
          <p:cNvSpPr txBox="1"/>
          <p:nvPr/>
        </p:nvSpPr>
        <p:spPr>
          <a:xfrm>
            <a:off x="10026926" y="4361330"/>
            <a:ext cx="1044000" cy="461665"/>
          </a:xfrm>
          <a:prstGeom prst="rect">
            <a:avLst/>
          </a:prstGeom>
          <a:noFill/>
        </p:spPr>
        <p:txBody>
          <a:bodyPr wrap="square">
            <a:spAutoFit/>
          </a:bodyPr>
          <a:lstStyle/>
          <a:p>
            <a:pPr algn="ctr"/>
            <a:r>
              <a:rPr lang="en-US" altLang="zh-CN" sz="1200" dirty="0">
                <a:latin typeface="Helvetica" pitchFamily="2" charset="0"/>
                <a:cs typeface="Arial" panose="020B0604020202020204" pitchFamily="34" charset="0"/>
              </a:rPr>
              <a:t>TLD</a:t>
            </a:r>
            <a:r>
              <a:rPr lang="zh-CN" altLang="en-US" sz="1200" dirty="0">
                <a:latin typeface="Helvetica" pitchFamily="2" charset="0"/>
                <a:cs typeface="Arial" panose="020B0604020202020204" pitchFamily="34" charset="0"/>
              </a:rPr>
              <a:t> </a:t>
            </a:r>
            <a:r>
              <a:rPr lang="en-US" altLang="zh-CN" sz="1200" dirty="0">
                <a:latin typeface="Helvetica" pitchFamily="2" charset="0"/>
                <a:cs typeface="Arial" panose="020B0604020202020204" pitchFamily="34" charset="0"/>
              </a:rPr>
              <a:t>Nameserver</a:t>
            </a:r>
            <a:endParaRPr lang="zh-CN" altLang="en-US" sz="1200" dirty="0">
              <a:latin typeface="Helvetica" pitchFamily="2" charset="0"/>
            </a:endParaRPr>
          </a:p>
        </p:txBody>
      </p:sp>
      <p:sp>
        <p:nvSpPr>
          <p:cNvPr id="21" name="文本框 20">
            <a:extLst>
              <a:ext uri="{FF2B5EF4-FFF2-40B4-BE49-F238E27FC236}">
                <a16:creationId xmlns:a16="http://schemas.microsoft.com/office/drawing/2014/main" id="{426D8C4F-2964-EFD3-A6E8-4EE137D65EF5}"/>
              </a:ext>
            </a:extLst>
          </p:cNvPr>
          <p:cNvSpPr txBox="1"/>
          <p:nvPr/>
        </p:nvSpPr>
        <p:spPr>
          <a:xfrm>
            <a:off x="5157426" y="3721489"/>
            <a:ext cx="1693395" cy="646331"/>
          </a:xfrm>
          <a:prstGeom prst="rect">
            <a:avLst/>
          </a:prstGeom>
          <a:noFill/>
        </p:spPr>
        <p:txBody>
          <a:bodyPr wrap="square">
            <a:spAutoFit/>
          </a:bodyPr>
          <a:lstStyle/>
          <a:p>
            <a:r>
              <a:rPr lang="x-none" altLang="zh-CN" sz="1200" dirty="0">
                <a:latin typeface="Helvetica" pitchFamily="2" charset="0"/>
                <a:ea typeface="FangSong" panose="02010609060101010101" pitchFamily="49" charset="-122"/>
                <a:cs typeface="Arial" panose="020B0604020202020204" pitchFamily="34" charset="0"/>
              </a:rPr>
              <a:t>2a.</a:t>
            </a:r>
            <a:r>
              <a:rPr lang="zh-CN" altLang="en-US" sz="1200" dirty="0">
                <a:latin typeface="Helvetica" pitchFamily="2" charset="0"/>
              </a:rPr>
              <a:t> </a:t>
            </a:r>
            <a:r>
              <a:rPr lang="en-US" altLang="zh-CN" sz="1200" dirty="0">
                <a:latin typeface="Helvetica" pitchFamily="2" charset="0"/>
                <a:ea typeface="FangSong" panose="02010609060101010101" pitchFamily="49" charset="-122"/>
                <a:cs typeface="Arial" panose="020B0604020202020204" pitchFamily="34" charset="0"/>
              </a:rPr>
              <a:t>Create</a:t>
            </a:r>
            <a:r>
              <a:rPr lang="zh-CN" altLang="en-US" sz="1200" dirty="0">
                <a:latin typeface="Helvetica" pitchFamily="2" charset="0"/>
                <a:ea typeface="FangSong" panose="02010609060101010101" pitchFamily="49" charset="-122"/>
                <a:cs typeface="Arial" panose="020B0604020202020204" pitchFamily="34" charset="0"/>
              </a:rPr>
              <a:t> </a:t>
            </a:r>
            <a:r>
              <a:rPr lang="en-US" altLang="zh-CN" sz="1200" dirty="0" err="1">
                <a:latin typeface="Helvetica" pitchFamily="2" charset="0"/>
                <a:cs typeface="Courier New" panose="02070309020205020404" pitchFamily="49" charset="0"/>
              </a:rPr>
              <a:t>PrimaryDomain</a:t>
            </a:r>
            <a:endParaRPr lang="en-US" altLang="zh-CN" sz="1200" dirty="0">
              <a:latin typeface="Helvetica" pitchFamily="2" charset="0"/>
              <a:cs typeface="Courier New" panose="02070309020205020404" pitchFamily="49" charset="0"/>
            </a:endParaRPr>
          </a:p>
          <a:p>
            <a:r>
              <a:rPr lang="en-US" altLang="zh-CN" sz="1200" dirty="0">
                <a:latin typeface="Helvetica" pitchFamily="2" charset="0"/>
                <a:cs typeface="Courier New" panose="02070309020205020404" pitchFamily="49" charset="0"/>
              </a:rPr>
              <a:t>and</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set</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NS</a:t>
            </a:r>
          </a:p>
        </p:txBody>
      </p:sp>
      <p:sp>
        <p:nvSpPr>
          <p:cNvPr id="22" name="文本框 21">
            <a:extLst>
              <a:ext uri="{FF2B5EF4-FFF2-40B4-BE49-F238E27FC236}">
                <a16:creationId xmlns:a16="http://schemas.microsoft.com/office/drawing/2014/main" id="{47CDAB01-F1A2-03C1-A95C-A23A58F6D419}"/>
              </a:ext>
            </a:extLst>
          </p:cNvPr>
          <p:cNvSpPr txBox="1"/>
          <p:nvPr/>
        </p:nvSpPr>
        <p:spPr>
          <a:xfrm>
            <a:off x="2731438" y="4673412"/>
            <a:ext cx="431505" cy="276999"/>
          </a:xfrm>
          <a:prstGeom prst="rect">
            <a:avLst/>
          </a:prstGeom>
          <a:noFill/>
        </p:spPr>
        <p:txBody>
          <a:bodyPr wrap="square">
            <a:spAutoFit/>
          </a:bodyPr>
          <a:lstStyle/>
          <a:p>
            <a:r>
              <a:rPr lang="zh-CN" altLang="en-US" sz="1200" dirty="0">
                <a:latin typeface="Helvetica" pitchFamily="2" charset="0"/>
                <a:ea typeface="FangSong" panose="02010609060101010101" pitchFamily="49" charset="-122"/>
                <a:cs typeface="Arial" panose="020B0604020202020204" pitchFamily="34" charset="0"/>
              </a:rPr>
              <a:t> </a:t>
            </a:r>
            <a:endParaRPr lang="zh-CN" altLang="en-US" sz="1200" dirty="0"/>
          </a:p>
        </p:txBody>
      </p:sp>
      <p:sp>
        <p:nvSpPr>
          <p:cNvPr id="23" name="文本框 22">
            <a:extLst>
              <a:ext uri="{FF2B5EF4-FFF2-40B4-BE49-F238E27FC236}">
                <a16:creationId xmlns:a16="http://schemas.microsoft.com/office/drawing/2014/main" id="{9BA81883-2A3E-4474-A3B9-3A6DA035F700}"/>
              </a:ext>
            </a:extLst>
          </p:cNvPr>
          <p:cNvSpPr txBox="1"/>
          <p:nvPr/>
        </p:nvSpPr>
        <p:spPr>
          <a:xfrm>
            <a:off x="1462806" y="3192130"/>
            <a:ext cx="5189095" cy="523220"/>
          </a:xfrm>
          <a:prstGeom prst="rect">
            <a:avLst/>
          </a:prstGeom>
          <a:noFill/>
          <a:ln>
            <a:solidFill>
              <a:schemeClr val="dk1"/>
            </a:solidFill>
          </a:ln>
        </p:spPr>
        <p:txBody>
          <a:bodyPr wrap="square">
            <a:spAutoFit/>
          </a:bodyPr>
          <a:lstStyle/>
          <a:p>
            <a:r>
              <a:rPr lang="en-US" altLang="zh-CN" sz="1200" dirty="0" err="1">
                <a:latin typeface="Helvetica" pitchFamily="2" charset="0"/>
                <a:ea typeface="FangSong" panose="02010609060101010101" pitchFamily="49" charset="-122"/>
                <a:cs typeface="Arial" panose="020B0604020202020204" pitchFamily="34" charset="0"/>
              </a:rPr>
              <a:t>PrimaryDomain</a:t>
            </a:r>
            <a:r>
              <a:rPr lang="en-US" altLang="zh-CN" sz="1200" dirty="0">
                <a:latin typeface="Helvetica" pitchFamily="2" charset="0"/>
                <a:ea typeface="FangSong" panose="02010609060101010101" pitchFamily="49" charset="-122"/>
                <a:cs typeface="Arial" panose="020B0604020202020204" pitchFamily="34" charset="0"/>
              </a:rPr>
              <a:t>:</a:t>
            </a:r>
            <a:r>
              <a:rPr lang="zh-CN" altLang="en-US" sz="1200" dirty="0">
                <a:latin typeface="FangSong" panose="02010609060101010101" pitchFamily="49" charset="-122"/>
                <a:ea typeface="FangSong" panose="02010609060101010101" pitchFamily="49" charset="-122"/>
                <a:cs typeface="Arial" panose="020B0604020202020204" pitchFamily="34" charset="0"/>
              </a:rPr>
              <a:t>  </a:t>
            </a:r>
            <a:r>
              <a:rPr lang="zh-CN" altLang="en-US" sz="1400" dirty="0">
                <a:latin typeface="FangSong" panose="02010609060101010101" pitchFamily="49" charset="-122"/>
                <a:ea typeface="FangSong" panose="02010609060101010101" pitchFamily="49" charset="-122"/>
                <a:cs typeface="Arial" panose="020B0604020202020204" pitchFamily="34" charset="0"/>
              </a:rPr>
              <a:t>测试</a:t>
            </a:r>
            <a:r>
              <a:rPr lang="en-US" altLang="zh-CN" sz="1400" dirty="0">
                <a:latin typeface="Courier New" panose="02070309020205020404" pitchFamily="49" charset="0"/>
                <a:cs typeface="Courier New" panose="02070309020205020404" pitchFamily="49" charset="0"/>
              </a:rPr>
              <a:t>.example</a:t>
            </a:r>
            <a:r>
              <a:rPr lang="en-US" altLang="zh-CN" sz="1400" dirty="0">
                <a:latin typeface="Helvetica" pitchFamily="2" charset="0"/>
                <a:cs typeface="Courier New" panose="02070309020205020404" pitchFamily="49" charset="0"/>
              </a:rPr>
              <a:t>,</a:t>
            </a:r>
            <a:r>
              <a:rPr lang="zh-CN" altLang="en-US" sz="14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--0zwm56d.example</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(Punycode)</a:t>
            </a:r>
            <a:r>
              <a:rPr lang="zh-CN" altLang="en-US" sz="1400" dirty="0">
                <a:latin typeface="Helvetica" pitchFamily="2" charset="0"/>
                <a:cs typeface="Courier New" panose="02070309020205020404" pitchFamily="49" charset="0"/>
              </a:rPr>
              <a:t> </a:t>
            </a:r>
            <a:endParaRPr lang="en-US" altLang="zh-CN" sz="1400" dirty="0">
              <a:latin typeface="Helvetica" pitchFamily="2" charset="0"/>
              <a:cs typeface="Courier New" panose="02070309020205020404" pitchFamily="49" charset="0"/>
            </a:endParaRPr>
          </a:p>
          <a:p>
            <a:r>
              <a:rPr lang="en-US" altLang="zh-CN" sz="1200" dirty="0" err="1">
                <a:latin typeface="Helvetica" pitchFamily="2" charset="0"/>
                <a:ea typeface="FangSong" panose="02010609060101010101" pitchFamily="49" charset="-122"/>
                <a:cs typeface="Arial" panose="020B0604020202020204" pitchFamily="34" charset="0"/>
              </a:rPr>
              <a:t>TwinDomain</a:t>
            </a:r>
            <a:r>
              <a:rPr lang="en-US" altLang="zh-CN" sz="1200" dirty="0">
                <a:latin typeface="Helvetica" pitchFamily="2" charset="0"/>
                <a:ea typeface="FangSong" panose="02010609060101010101" pitchFamily="49" charset="-122"/>
                <a:cs typeface="Arial" panose="020B0604020202020204" pitchFamily="34" charset="0"/>
              </a:rPr>
              <a:t>:</a:t>
            </a:r>
            <a:r>
              <a:rPr lang="zh-CN" altLang="en-US" sz="1200" dirty="0">
                <a:latin typeface="FangSong" panose="02010609060101010101" pitchFamily="49" charset="-122"/>
                <a:ea typeface="FangSong" panose="02010609060101010101" pitchFamily="49" charset="-122"/>
                <a:cs typeface="Arial" panose="020B0604020202020204" pitchFamily="34" charset="0"/>
              </a:rPr>
              <a:t>    </a:t>
            </a:r>
            <a:r>
              <a:rPr lang="zh-CN" altLang="en-US" sz="1000" dirty="0">
                <a:latin typeface="FangSong" panose="02010609060101010101" pitchFamily="49" charset="-122"/>
                <a:ea typeface="FangSong" panose="02010609060101010101" pitchFamily="49" charset="-122"/>
                <a:cs typeface="Arial" panose="020B0604020202020204" pitchFamily="34" charset="0"/>
              </a:rPr>
              <a:t> </a:t>
            </a:r>
            <a:r>
              <a:rPr lang="zh-CN" altLang="en-US" sz="1400" dirty="0">
                <a:latin typeface="FangSong" panose="02010609060101010101" pitchFamily="49" charset="-122"/>
                <a:ea typeface="FangSong" panose="02010609060101010101" pitchFamily="49" charset="-122"/>
                <a:cs typeface="Courier New" panose="02070309020205020404" pitchFamily="49" charset="0"/>
              </a:rPr>
              <a:t>測試</a:t>
            </a:r>
            <a:r>
              <a:rPr lang="en-US" altLang="zh-CN" sz="1400" dirty="0">
                <a:latin typeface="Courier New" panose="02070309020205020404" pitchFamily="49" charset="0"/>
                <a:cs typeface="Courier New" panose="02070309020205020404" pitchFamily="49" charset="0"/>
              </a:rPr>
              <a:t>.example</a:t>
            </a:r>
            <a:r>
              <a:rPr lang="en-US" altLang="zh-CN" sz="1400" dirty="0">
                <a:latin typeface="Helvetica" pitchFamily="2" charset="0"/>
                <a:cs typeface="Courier New" panose="02070309020205020404" pitchFamily="49" charset="0"/>
              </a:rPr>
              <a:t>,</a:t>
            </a:r>
            <a:r>
              <a:rPr lang="zh-CN" altLang="en-US" sz="1400" dirty="0">
                <a:latin typeface="Helvetica" pitchFamily="2" charset="0"/>
                <a:cs typeface="Courier New" panose="02070309020205020404" pitchFamily="49" charset="0"/>
              </a:rPr>
              <a:t>   </a:t>
            </a:r>
            <a:r>
              <a:rPr lang="en-US" altLang="zh-CN" sz="1200" dirty="0" err="1">
                <a:latin typeface="Helvetica" pitchFamily="2" charset="0"/>
                <a:cs typeface="Courier New" panose="02070309020205020404" pitchFamily="49" charset="0"/>
              </a:rPr>
              <a:t>xn</a:t>
            </a:r>
            <a:r>
              <a:rPr lang="en-US" altLang="zh-CN" sz="1200" dirty="0">
                <a:latin typeface="Helvetica" pitchFamily="2" charset="0"/>
                <a:cs typeface="Courier New" panose="02070309020205020404" pitchFamily="49" charset="0"/>
              </a:rPr>
              <a:t>--g6w251d.example</a:t>
            </a:r>
            <a:r>
              <a:rPr lang="zh-CN" altLang="en-US" sz="1200" dirty="0">
                <a:latin typeface="Helvetica" pitchFamily="2" charset="0"/>
                <a:cs typeface="Courier New" panose="02070309020205020404" pitchFamily="49" charset="0"/>
              </a:rPr>
              <a:t>  </a:t>
            </a:r>
            <a:r>
              <a:rPr lang="en-US" altLang="zh-CN" sz="1200" dirty="0">
                <a:latin typeface="Helvetica" pitchFamily="2" charset="0"/>
                <a:cs typeface="Courier New" panose="02070309020205020404" pitchFamily="49" charset="0"/>
              </a:rPr>
              <a:t>(Punycode)</a:t>
            </a:r>
            <a:endParaRPr lang="zh-CN" altLang="en-US" sz="1400" dirty="0"/>
          </a:p>
        </p:txBody>
      </p:sp>
      <p:sp>
        <p:nvSpPr>
          <p:cNvPr id="24" name="文本框 23">
            <a:extLst>
              <a:ext uri="{FF2B5EF4-FFF2-40B4-BE49-F238E27FC236}">
                <a16:creationId xmlns:a16="http://schemas.microsoft.com/office/drawing/2014/main" id="{7887808C-B998-D0DF-582E-C852DC49CA20}"/>
              </a:ext>
            </a:extLst>
          </p:cNvPr>
          <p:cNvSpPr txBox="1"/>
          <p:nvPr/>
        </p:nvSpPr>
        <p:spPr>
          <a:xfrm>
            <a:off x="9958764" y="5780525"/>
            <a:ext cx="1193610" cy="461665"/>
          </a:xfrm>
          <a:prstGeom prst="rect">
            <a:avLst/>
          </a:prstGeom>
          <a:noFill/>
        </p:spPr>
        <p:txBody>
          <a:bodyPr wrap="square">
            <a:spAutoFit/>
          </a:bodyPr>
          <a:lstStyle/>
          <a:p>
            <a:pPr algn="ctr"/>
            <a:r>
              <a:rPr lang="en-US" altLang="zh-CN" sz="1200" dirty="0">
                <a:latin typeface="Helvetica" pitchFamily="2" charset="0"/>
                <a:cs typeface="Arial" panose="020B0604020202020204" pitchFamily="34" charset="0"/>
              </a:rPr>
              <a:t>SLD</a:t>
            </a:r>
            <a:r>
              <a:rPr lang="zh-CN" altLang="en-US" sz="1200" dirty="0">
                <a:latin typeface="Helvetica" pitchFamily="2" charset="0"/>
                <a:cs typeface="Arial" panose="020B0604020202020204" pitchFamily="34" charset="0"/>
              </a:rPr>
              <a:t> </a:t>
            </a:r>
            <a:r>
              <a:rPr lang="en-US" altLang="zh-CN" sz="1200" dirty="0">
                <a:latin typeface="Helvetica" pitchFamily="2" charset="0"/>
                <a:cs typeface="Arial" panose="020B0604020202020204" pitchFamily="34" charset="0"/>
              </a:rPr>
              <a:t>Nameserver</a:t>
            </a:r>
          </a:p>
        </p:txBody>
      </p:sp>
      <p:pic>
        <p:nvPicPr>
          <p:cNvPr id="25" name="图片 29">
            <a:extLst>
              <a:ext uri="{FF2B5EF4-FFF2-40B4-BE49-F238E27FC236}">
                <a16:creationId xmlns:a16="http://schemas.microsoft.com/office/drawing/2014/main" id="{7E565BD4-07A1-3F20-BBE2-C3ED97141CB7}"/>
              </a:ext>
            </a:extLst>
          </p:cNvPr>
          <p:cNvPicPr>
            <a:picLocks noChangeAspect="1"/>
          </p:cNvPicPr>
          <p:nvPr/>
        </p:nvPicPr>
        <p:blipFill>
          <a:blip r:embed="rId5"/>
          <a:stretch>
            <a:fillRect/>
          </a:stretch>
        </p:blipFill>
        <p:spPr>
          <a:xfrm>
            <a:off x="2404525" y="4141236"/>
            <a:ext cx="429995" cy="429995"/>
          </a:xfrm>
          <a:prstGeom prst="rect">
            <a:avLst/>
          </a:prstGeom>
        </p:spPr>
      </p:pic>
      <p:sp>
        <p:nvSpPr>
          <p:cNvPr id="26" name="文本框 31">
            <a:extLst>
              <a:ext uri="{FF2B5EF4-FFF2-40B4-BE49-F238E27FC236}">
                <a16:creationId xmlns:a16="http://schemas.microsoft.com/office/drawing/2014/main" id="{5FCB0D0E-A12B-BEC7-EC2E-EF532EFAD161}"/>
              </a:ext>
            </a:extLst>
          </p:cNvPr>
          <p:cNvSpPr txBox="1"/>
          <p:nvPr/>
        </p:nvSpPr>
        <p:spPr>
          <a:xfrm>
            <a:off x="2128800" y="4518597"/>
            <a:ext cx="994036" cy="276999"/>
          </a:xfrm>
          <a:prstGeom prst="rect">
            <a:avLst/>
          </a:prstGeom>
          <a:noFill/>
        </p:spPr>
        <p:txBody>
          <a:bodyPr wrap="square">
            <a:spAutoFit/>
          </a:bodyPr>
          <a:lstStyle/>
          <a:p>
            <a:r>
              <a:rPr lang="en-US" altLang="zh-CN" sz="1200" b="1" dirty="0">
                <a:latin typeface="Helvetica" pitchFamily="2" charset="0"/>
                <a:ea typeface="Microsoft YaHei" panose="020B0503020204020204" pitchFamily="34" charset="-122"/>
              </a:rPr>
              <a:t>Registrant</a:t>
            </a:r>
            <a:endParaRPr lang="zh-CN" altLang="en-US" sz="1200" dirty="0">
              <a:latin typeface="Helvetica" pitchFamily="2" charset="0"/>
            </a:endParaRPr>
          </a:p>
        </p:txBody>
      </p:sp>
      <p:sp>
        <p:nvSpPr>
          <p:cNvPr id="27" name="矩形: 圆角 81">
            <a:extLst>
              <a:ext uri="{FF2B5EF4-FFF2-40B4-BE49-F238E27FC236}">
                <a16:creationId xmlns:a16="http://schemas.microsoft.com/office/drawing/2014/main" id="{330FABC0-2691-BCB6-1779-C6B78272F2CC}"/>
              </a:ext>
            </a:extLst>
          </p:cNvPr>
          <p:cNvSpPr/>
          <p:nvPr/>
        </p:nvSpPr>
        <p:spPr>
          <a:xfrm>
            <a:off x="4199256" y="5411074"/>
            <a:ext cx="972000" cy="1146000"/>
          </a:xfrm>
          <a:prstGeom prst="roundRect">
            <a:avLst/>
          </a:prstGeom>
          <a:solidFill>
            <a:schemeClr val="accent2">
              <a:lumMod val="20000"/>
              <a:lumOff val="80000"/>
            </a:schemeClr>
          </a:solidFill>
          <a:ln w="12700">
            <a:solidFill>
              <a:schemeClr val="dk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solidFill>
                <a:latin typeface="Helvetica" pitchFamily="2" charset="0"/>
                <a:ea typeface="Microsoft YaHei" panose="020B0503020204020204" pitchFamily="34" charset="-122"/>
              </a:rPr>
              <a:t>Hosting</a:t>
            </a:r>
          </a:p>
          <a:p>
            <a:pPr algn="ctr"/>
            <a:r>
              <a:rPr lang="en-US" altLang="zh-CN" sz="1200" b="1" dirty="0">
                <a:solidFill>
                  <a:schemeClr val="tx1"/>
                </a:solidFill>
                <a:latin typeface="Helvetica" pitchFamily="2" charset="0"/>
                <a:ea typeface="Microsoft YaHei" panose="020B0503020204020204" pitchFamily="34" charset="-122"/>
              </a:rPr>
              <a:t>Provider</a:t>
            </a:r>
            <a:endParaRPr lang="zh-CN" altLang="en-US" sz="1200" b="1" dirty="0">
              <a:solidFill>
                <a:schemeClr val="tx1"/>
              </a:solidFill>
              <a:latin typeface="Helvetica" pitchFamily="2" charset="0"/>
              <a:ea typeface="Microsoft YaHei" panose="020B0503020204020204" pitchFamily="34" charset="-122"/>
            </a:endParaRPr>
          </a:p>
        </p:txBody>
      </p:sp>
      <p:sp>
        <p:nvSpPr>
          <p:cNvPr id="28" name="文本框 33">
            <a:extLst>
              <a:ext uri="{FF2B5EF4-FFF2-40B4-BE49-F238E27FC236}">
                <a16:creationId xmlns:a16="http://schemas.microsoft.com/office/drawing/2014/main" id="{C4A7807F-B971-DD10-21AD-446F4B2A57FF}"/>
              </a:ext>
            </a:extLst>
          </p:cNvPr>
          <p:cNvSpPr txBox="1"/>
          <p:nvPr/>
        </p:nvSpPr>
        <p:spPr>
          <a:xfrm>
            <a:off x="8685809" y="3108221"/>
            <a:ext cx="1856799" cy="275590"/>
          </a:xfrm>
          <a:prstGeom prst="rect">
            <a:avLst/>
          </a:prstGeom>
          <a:noFill/>
        </p:spPr>
        <p:txBody>
          <a:bodyPr wrap="square">
            <a:spAutoFit/>
          </a:bodyPr>
          <a:lstStyle/>
          <a:p>
            <a:r>
              <a:rPr lang="x-none" altLang="en-US" sz="1200" dirty="0">
                <a:latin typeface="Helvetica" pitchFamily="2" charset="0"/>
                <a:ea typeface="FangSong" panose="02010609060101010101" pitchFamily="49" charset="-122"/>
                <a:cs typeface="Arial" panose="020B0604020202020204" pitchFamily="34" charset="0"/>
              </a:rPr>
              <a:t>Primary</a:t>
            </a:r>
            <a:r>
              <a:rPr lang="en-US" altLang="zh-CN" sz="1200" dirty="0">
                <a:latin typeface="Helvetica" pitchFamily="2" charset="0"/>
                <a:ea typeface="FangSong" panose="02010609060101010101" pitchFamily="49" charset="-122"/>
                <a:cs typeface="Arial" panose="020B0604020202020204" pitchFamily="34" charset="0"/>
              </a:rPr>
              <a:t>Domain</a:t>
            </a:r>
            <a:r>
              <a:rPr lang="zh-CN" altLang="en-US" sz="1200" dirty="0">
                <a:latin typeface="Helvetica" pitchFamily="2" charset="0"/>
                <a:ea typeface="FangSong" panose="02010609060101010101" pitchFamily="49" charset="-122"/>
                <a:cs typeface="Arial" panose="020B0604020202020204" pitchFamily="34" charset="0"/>
              </a:rPr>
              <a:t> </a:t>
            </a:r>
            <a:r>
              <a:rPr lang="en-US" altLang="zh-CN" sz="1200" dirty="0">
                <a:latin typeface="Helvetica" pitchFamily="2" charset="0"/>
                <a:ea typeface="FangSong" panose="02010609060101010101" pitchFamily="49" charset="-122"/>
                <a:cs typeface="Arial" panose="020B0604020202020204" pitchFamily="34" charset="0"/>
              </a:rPr>
              <a:t>creation</a:t>
            </a:r>
            <a:endParaRPr lang="zh-CN" altLang="en-US" sz="1200" dirty="0">
              <a:latin typeface="Helvetica" pitchFamily="2" charset="0"/>
            </a:endParaRPr>
          </a:p>
        </p:txBody>
      </p:sp>
      <p:cxnSp>
        <p:nvCxnSpPr>
          <p:cNvPr id="29" name="直接箭头连接符 9">
            <a:extLst>
              <a:ext uri="{FF2B5EF4-FFF2-40B4-BE49-F238E27FC236}">
                <a16:creationId xmlns:a16="http://schemas.microsoft.com/office/drawing/2014/main" id="{F4F60A64-A496-A8B6-6A0E-91E9B9F17194}"/>
              </a:ext>
            </a:extLst>
          </p:cNvPr>
          <p:cNvCxnSpPr>
            <a:cxnSpLocks/>
          </p:cNvCxnSpPr>
          <p:nvPr/>
        </p:nvCxnSpPr>
        <p:spPr>
          <a:xfrm rot="10800000">
            <a:off x="5183665" y="4352021"/>
            <a:ext cx="140400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cxnSp>
        <p:nvCxnSpPr>
          <p:cNvPr id="30" name="直接箭头连接符 9">
            <a:extLst>
              <a:ext uri="{FF2B5EF4-FFF2-40B4-BE49-F238E27FC236}">
                <a16:creationId xmlns:a16="http://schemas.microsoft.com/office/drawing/2014/main" id="{DF810EEF-8508-592A-7B46-8D1D3C132C16}"/>
              </a:ext>
            </a:extLst>
          </p:cNvPr>
          <p:cNvCxnSpPr/>
          <p:nvPr/>
        </p:nvCxnSpPr>
        <p:spPr>
          <a:xfrm rot="10800000">
            <a:off x="5183665" y="4548196"/>
            <a:ext cx="1404000" cy="0"/>
          </a:xfrm>
          <a:prstGeom prst="straightConnector1">
            <a:avLst/>
          </a:prstGeom>
          <a:ln w="15875">
            <a:solidFill>
              <a:schemeClr val="accent2"/>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31" name="矩形: 圆角 81">
            <a:extLst>
              <a:ext uri="{FF2B5EF4-FFF2-40B4-BE49-F238E27FC236}">
                <a16:creationId xmlns:a16="http://schemas.microsoft.com/office/drawing/2014/main" id="{6E0C8ED0-4B74-BE5A-4076-D409F86B6E08}"/>
              </a:ext>
            </a:extLst>
          </p:cNvPr>
          <p:cNvSpPr/>
          <p:nvPr/>
        </p:nvSpPr>
        <p:spPr>
          <a:xfrm>
            <a:off x="4187823" y="3956906"/>
            <a:ext cx="946826" cy="972000"/>
          </a:xfrm>
          <a:prstGeom prst="roundRect">
            <a:avLst/>
          </a:prstGeom>
          <a:solidFill>
            <a:schemeClr val="accent2">
              <a:lumMod val="20000"/>
              <a:lumOff val="80000"/>
            </a:schemeClr>
          </a:solidFill>
          <a:ln w="12700">
            <a:solidFill>
              <a:schemeClr val="dk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solidFill>
                <a:latin typeface="Helvetica" pitchFamily="2" charset="0"/>
                <a:ea typeface="Microsoft YaHei" panose="020B0503020204020204" pitchFamily="34" charset="-122"/>
              </a:rPr>
              <a:t>Registry/</a:t>
            </a:r>
            <a:r>
              <a:rPr lang="zh-CN" altLang="en-US" sz="1200" b="1" dirty="0">
                <a:solidFill>
                  <a:schemeClr val="tx1"/>
                </a:solidFill>
                <a:latin typeface="Helvetica" pitchFamily="2" charset="0"/>
                <a:ea typeface="Microsoft YaHei" panose="020B0503020204020204" pitchFamily="34" charset="-122"/>
              </a:rPr>
              <a:t> </a:t>
            </a:r>
            <a:r>
              <a:rPr lang="en-US" altLang="zh-CN" sz="1200" b="1" dirty="0">
                <a:solidFill>
                  <a:schemeClr val="tx1"/>
                </a:solidFill>
                <a:latin typeface="Helvetica" pitchFamily="2" charset="0"/>
                <a:ea typeface="Microsoft YaHei" panose="020B0503020204020204" pitchFamily="34" charset="-122"/>
              </a:rPr>
              <a:t>Registrar</a:t>
            </a:r>
            <a:endParaRPr lang="zh-CN" altLang="en-US" sz="1200" b="1" dirty="0">
              <a:solidFill>
                <a:schemeClr val="tx1"/>
              </a:solidFill>
              <a:latin typeface="Helvetica" pitchFamily="2" charset="0"/>
              <a:ea typeface="Microsoft YaHei" panose="020B0503020204020204" pitchFamily="34" charset="-122"/>
            </a:endParaRPr>
          </a:p>
        </p:txBody>
      </p:sp>
      <p:sp>
        <p:nvSpPr>
          <p:cNvPr id="32" name="文本框 39">
            <a:extLst>
              <a:ext uri="{FF2B5EF4-FFF2-40B4-BE49-F238E27FC236}">
                <a16:creationId xmlns:a16="http://schemas.microsoft.com/office/drawing/2014/main" id="{95F4C750-9281-A241-5386-08EAAE8A51C2}"/>
              </a:ext>
            </a:extLst>
          </p:cNvPr>
          <p:cNvSpPr txBox="1"/>
          <p:nvPr/>
        </p:nvSpPr>
        <p:spPr>
          <a:xfrm>
            <a:off x="2663996" y="5187450"/>
            <a:ext cx="1477628" cy="460375"/>
          </a:xfrm>
          <a:prstGeom prst="rect">
            <a:avLst/>
          </a:prstGeom>
          <a:noFill/>
        </p:spPr>
        <p:txBody>
          <a:bodyPr wrap="square">
            <a:spAutoFit/>
          </a:bodyPr>
          <a:lstStyle/>
          <a:p>
            <a:pPr algn="ctr"/>
            <a:r>
              <a:rPr lang="x-none" altLang="zh-CN" sz="1200" dirty="0">
                <a:latin typeface="Helvetica" pitchFamily="2" charset="0"/>
                <a:ea typeface="Helvetica" pitchFamily="2" charset="0"/>
                <a:cs typeface="Arial" panose="020B0604020202020204" pitchFamily="34" charset="0"/>
              </a:rPr>
              <a:t>2b. </a:t>
            </a:r>
            <a:r>
              <a:rPr lang="en-US" altLang="zh-CN" sz="1200" dirty="0">
                <a:latin typeface="Helvetica" pitchFamily="2" charset="0"/>
                <a:ea typeface="Helvetica" pitchFamily="2" charset="0"/>
                <a:cs typeface="Arial" panose="020B0604020202020204" pitchFamily="34" charset="0"/>
              </a:rPr>
              <a:t>Deploy</a:t>
            </a:r>
            <a:r>
              <a:rPr lang="zh-CN" altLang="en-US" sz="1200" dirty="0">
                <a:latin typeface="Helvetica" pitchFamily="2" charset="0"/>
                <a:ea typeface="Helvetica" pitchFamily="2" charset="0"/>
                <a:cs typeface="Arial" panose="020B0604020202020204" pitchFamily="34" charset="0"/>
              </a:rPr>
              <a:t> </a:t>
            </a:r>
            <a:endParaRPr lang="en-US" altLang="zh-CN" sz="1200" dirty="0">
              <a:latin typeface="Helvetica" pitchFamily="2" charset="0"/>
              <a:ea typeface="Helvetica" pitchFamily="2" charset="0"/>
              <a:cs typeface="Arial" panose="020B0604020202020204" pitchFamily="34" charset="0"/>
            </a:endParaRPr>
          </a:p>
          <a:p>
            <a:pPr algn="ctr"/>
            <a:r>
              <a:rPr lang="en-US" altLang="zh-CN" sz="1200" dirty="0" err="1">
                <a:latin typeface="Helvetica" pitchFamily="2" charset="0"/>
                <a:ea typeface="Helvetica" pitchFamily="2" charset="0"/>
                <a:cs typeface="Courier New" panose="02070309020205020404" pitchFamily="49" charset="0"/>
              </a:rPr>
              <a:t>PrimaryDomain</a:t>
            </a:r>
            <a:endParaRPr lang="zh-CN" altLang="en-US" sz="1200" dirty="0">
              <a:latin typeface="Helvetica" pitchFamily="2" charset="0"/>
              <a:ea typeface="Helvetica" pitchFamily="2" charset="0"/>
            </a:endParaRPr>
          </a:p>
        </p:txBody>
      </p:sp>
      <p:cxnSp>
        <p:nvCxnSpPr>
          <p:cNvPr id="33" name="直接箭头连接符 9">
            <a:extLst>
              <a:ext uri="{FF2B5EF4-FFF2-40B4-BE49-F238E27FC236}">
                <a16:creationId xmlns:a16="http://schemas.microsoft.com/office/drawing/2014/main" id="{8316093B-2435-5D8F-8ED4-F6E81EDEE931}"/>
              </a:ext>
            </a:extLst>
          </p:cNvPr>
          <p:cNvCxnSpPr>
            <a:cxnSpLocks/>
          </p:cNvCxnSpPr>
          <p:nvPr/>
        </p:nvCxnSpPr>
        <p:spPr>
          <a:xfrm flipH="1">
            <a:off x="8209172" y="3452433"/>
            <a:ext cx="460800" cy="0"/>
          </a:xfrm>
          <a:prstGeom prst="straightConnector1">
            <a:avLst/>
          </a:prstGeom>
          <a:ln w="15875">
            <a:solidFill>
              <a:schemeClr val="accent2"/>
            </a:solidFill>
            <a:prstDash val="solid"/>
            <a:headEnd type="stealth"/>
            <a:tailEnd type="none"/>
          </a:ln>
        </p:spPr>
        <p:style>
          <a:lnRef idx="1">
            <a:schemeClr val="dk1"/>
          </a:lnRef>
          <a:fillRef idx="0">
            <a:schemeClr val="dk1"/>
          </a:fillRef>
          <a:effectRef idx="0">
            <a:schemeClr val="dk1"/>
          </a:effectRef>
          <a:fontRef idx="minor">
            <a:schemeClr val="tx1"/>
          </a:fontRef>
        </p:style>
      </p:cxnSp>
      <p:sp>
        <p:nvSpPr>
          <p:cNvPr id="34" name="文本框 41">
            <a:extLst>
              <a:ext uri="{FF2B5EF4-FFF2-40B4-BE49-F238E27FC236}">
                <a16:creationId xmlns:a16="http://schemas.microsoft.com/office/drawing/2014/main" id="{1EE079A5-4A63-619D-1671-8FA0AA1F1FFE}"/>
              </a:ext>
            </a:extLst>
          </p:cNvPr>
          <p:cNvSpPr txBox="1"/>
          <p:nvPr/>
        </p:nvSpPr>
        <p:spPr>
          <a:xfrm>
            <a:off x="8672259" y="3306383"/>
            <a:ext cx="1788186" cy="275590"/>
          </a:xfrm>
          <a:prstGeom prst="rect">
            <a:avLst/>
          </a:prstGeom>
          <a:noFill/>
        </p:spPr>
        <p:txBody>
          <a:bodyPr wrap="square">
            <a:spAutoFit/>
          </a:bodyPr>
          <a:lstStyle/>
          <a:p>
            <a:r>
              <a:rPr lang="x-none" altLang="en-US" sz="1200" dirty="0">
                <a:solidFill>
                  <a:schemeClr val="accent2"/>
                </a:solidFill>
                <a:latin typeface="Helvetica" pitchFamily="2" charset="0"/>
                <a:ea typeface="FangSong" panose="02010609060101010101" pitchFamily="49" charset="-122"/>
                <a:cs typeface="Arial" panose="020B0604020202020204" pitchFamily="34" charset="0"/>
              </a:rPr>
              <a:t>Twin</a:t>
            </a:r>
            <a:r>
              <a:rPr lang="en-US" altLang="zh-CN" sz="1200" dirty="0">
                <a:solidFill>
                  <a:schemeClr val="accent2"/>
                </a:solidFill>
                <a:latin typeface="Helvetica" pitchFamily="2" charset="0"/>
                <a:ea typeface="FangSong" panose="02010609060101010101" pitchFamily="49" charset="-122"/>
                <a:cs typeface="Arial" panose="020B0604020202020204" pitchFamily="34" charset="0"/>
              </a:rPr>
              <a:t>Domain</a:t>
            </a:r>
            <a:r>
              <a:rPr lang="zh-CN" altLang="en-US" sz="1200" dirty="0">
                <a:solidFill>
                  <a:schemeClr val="accent2"/>
                </a:solidFill>
                <a:latin typeface="Helvetica" pitchFamily="2" charset="0"/>
                <a:ea typeface="FangSong" panose="02010609060101010101" pitchFamily="49" charset="-122"/>
                <a:cs typeface="Arial" panose="020B0604020202020204" pitchFamily="34" charset="0"/>
              </a:rPr>
              <a:t> </a:t>
            </a:r>
            <a:r>
              <a:rPr lang="en-US" altLang="zh-CN" sz="1200" dirty="0">
                <a:solidFill>
                  <a:schemeClr val="accent2"/>
                </a:solidFill>
                <a:latin typeface="Helvetica" pitchFamily="2" charset="0"/>
                <a:ea typeface="FangSong" panose="02010609060101010101" pitchFamily="49" charset="-122"/>
                <a:cs typeface="Arial" panose="020B0604020202020204" pitchFamily="34" charset="0"/>
              </a:rPr>
              <a:t>creation</a:t>
            </a:r>
          </a:p>
        </p:txBody>
      </p:sp>
      <p:cxnSp>
        <p:nvCxnSpPr>
          <p:cNvPr id="35" name="直接箭头连接符 9">
            <a:extLst>
              <a:ext uri="{FF2B5EF4-FFF2-40B4-BE49-F238E27FC236}">
                <a16:creationId xmlns:a16="http://schemas.microsoft.com/office/drawing/2014/main" id="{92F6018C-F593-2BF0-EB01-63120959BC6C}"/>
              </a:ext>
            </a:extLst>
          </p:cNvPr>
          <p:cNvCxnSpPr>
            <a:cxnSpLocks/>
          </p:cNvCxnSpPr>
          <p:nvPr/>
        </p:nvCxnSpPr>
        <p:spPr>
          <a:xfrm flipH="1">
            <a:off x="8209807" y="3251272"/>
            <a:ext cx="46080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cxnSp>
        <p:nvCxnSpPr>
          <p:cNvPr id="36" name="直接箭头连接符 9">
            <a:extLst>
              <a:ext uri="{FF2B5EF4-FFF2-40B4-BE49-F238E27FC236}">
                <a16:creationId xmlns:a16="http://schemas.microsoft.com/office/drawing/2014/main" id="{504084B6-8417-1220-B635-BE495587A9DE}"/>
              </a:ext>
            </a:extLst>
          </p:cNvPr>
          <p:cNvCxnSpPr/>
          <p:nvPr/>
        </p:nvCxnSpPr>
        <p:spPr>
          <a:xfrm flipH="1">
            <a:off x="3014574" y="4352065"/>
            <a:ext cx="1177290" cy="0"/>
          </a:xfrm>
          <a:prstGeom prst="straightConnector1">
            <a:avLst/>
          </a:prstGeom>
          <a:ln w="15875">
            <a:solidFill>
              <a:schemeClr val="tx1"/>
            </a:solidFill>
            <a:prstDash val="solid"/>
            <a:headEnd type="stealth"/>
            <a:tailEnd type="none"/>
          </a:ln>
        </p:spPr>
        <p:style>
          <a:lnRef idx="1">
            <a:schemeClr val="dk1"/>
          </a:lnRef>
          <a:fillRef idx="0">
            <a:schemeClr val="dk1"/>
          </a:fillRef>
          <a:effectRef idx="0">
            <a:schemeClr val="dk1"/>
          </a:effectRef>
          <a:fontRef idx="minor">
            <a:schemeClr val="tx1"/>
          </a:fontRef>
        </p:style>
      </p:cxnSp>
      <p:cxnSp>
        <p:nvCxnSpPr>
          <p:cNvPr id="37" name="肘形连接符 45">
            <a:extLst>
              <a:ext uri="{FF2B5EF4-FFF2-40B4-BE49-F238E27FC236}">
                <a16:creationId xmlns:a16="http://schemas.microsoft.com/office/drawing/2014/main" id="{47D790CE-09EE-7370-D8B4-BEE2B9B7C113}"/>
              </a:ext>
            </a:extLst>
          </p:cNvPr>
          <p:cNvCxnSpPr>
            <a:cxnSpLocks/>
          </p:cNvCxnSpPr>
          <p:nvPr/>
        </p:nvCxnSpPr>
        <p:spPr>
          <a:xfrm rot="16200000" flipH="1">
            <a:off x="3031507" y="4476914"/>
            <a:ext cx="864000" cy="1440000"/>
          </a:xfrm>
          <a:prstGeom prst="bentConnector2">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8" name="文本框 46">
            <a:extLst>
              <a:ext uri="{FF2B5EF4-FFF2-40B4-BE49-F238E27FC236}">
                <a16:creationId xmlns:a16="http://schemas.microsoft.com/office/drawing/2014/main" id="{7EAB528E-D520-B809-376E-E0EDB3886365}"/>
              </a:ext>
            </a:extLst>
          </p:cNvPr>
          <p:cNvSpPr txBox="1"/>
          <p:nvPr/>
        </p:nvSpPr>
        <p:spPr>
          <a:xfrm>
            <a:off x="1346610" y="4793208"/>
            <a:ext cx="1095936" cy="460375"/>
          </a:xfrm>
          <a:prstGeom prst="rect">
            <a:avLst/>
          </a:prstGeom>
          <a:noFill/>
        </p:spPr>
        <p:txBody>
          <a:bodyPr wrap="square">
            <a:spAutoFit/>
          </a:bodyPr>
          <a:lstStyle/>
          <a:p>
            <a:pPr algn="ctr"/>
            <a:r>
              <a:rPr lang="x-none" altLang="zh-CN" sz="1200">
                <a:solidFill>
                  <a:schemeClr val="accent3"/>
                </a:solidFill>
                <a:latin typeface="Helvetica" pitchFamily="2" charset="0"/>
                <a:ea typeface="Helvetica" pitchFamily="2" charset="0"/>
                <a:cs typeface="Arial" panose="020B0604020202020204" pitchFamily="34" charset="0"/>
              </a:rPr>
              <a:t>2</a:t>
            </a:r>
            <a:r>
              <a:rPr lang="en-US" altLang="zh-CN" sz="1200" dirty="0">
                <a:solidFill>
                  <a:schemeClr val="accent3"/>
                </a:solidFill>
                <a:latin typeface="Helvetica" pitchFamily="2" charset="0"/>
                <a:ea typeface="Helvetica" pitchFamily="2" charset="0"/>
                <a:cs typeface="Arial" panose="020B0604020202020204" pitchFamily="34" charset="0"/>
              </a:rPr>
              <a:t>c</a:t>
            </a:r>
            <a:r>
              <a:rPr lang="x-none" altLang="zh-CN" sz="1200">
                <a:solidFill>
                  <a:schemeClr val="accent3"/>
                </a:solidFill>
                <a:latin typeface="Helvetica" pitchFamily="2" charset="0"/>
                <a:ea typeface="Helvetica" pitchFamily="2" charset="0"/>
                <a:cs typeface="Arial" panose="020B0604020202020204" pitchFamily="34" charset="0"/>
              </a:rPr>
              <a:t>. </a:t>
            </a:r>
            <a:r>
              <a:rPr lang="en-US" altLang="zh-CN" sz="1200" dirty="0">
                <a:solidFill>
                  <a:schemeClr val="accent3"/>
                </a:solidFill>
                <a:latin typeface="Helvetica" pitchFamily="2" charset="0"/>
                <a:ea typeface="Helvetica" pitchFamily="2" charset="0"/>
                <a:cs typeface="Arial" panose="020B0604020202020204" pitchFamily="34" charset="0"/>
              </a:rPr>
              <a:t>Deploy</a:t>
            </a:r>
            <a:r>
              <a:rPr lang="zh-CN" altLang="en-US" sz="1200" dirty="0">
                <a:solidFill>
                  <a:schemeClr val="accent3"/>
                </a:solidFill>
                <a:latin typeface="Helvetica" pitchFamily="2" charset="0"/>
                <a:ea typeface="Helvetica" pitchFamily="2" charset="0"/>
                <a:cs typeface="Arial" panose="020B0604020202020204" pitchFamily="34" charset="0"/>
              </a:rPr>
              <a:t> </a:t>
            </a:r>
            <a:endParaRPr lang="en-US" altLang="zh-CN" sz="1200" dirty="0">
              <a:solidFill>
                <a:schemeClr val="accent3"/>
              </a:solidFill>
              <a:latin typeface="Helvetica" pitchFamily="2" charset="0"/>
              <a:ea typeface="Helvetica" pitchFamily="2" charset="0"/>
              <a:cs typeface="Arial" panose="020B0604020202020204" pitchFamily="34" charset="0"/>
            </a:endParaRPr>
          </a:p>
          <a:p>
            <a:pPr algn="ctr"/>
            <a:r>
              <a:rPr lang="en-US" altLang="zh-CN" sz="1200" dirty="0" err="1">
                <a:solidFill>
                  <a:schemeClr val="accent3"/>
                </a:solidFill>
                <a:latin typeface="Helvetica" pitchFamily="2" charset="0"/>
                <a:ea typeface="Helvetica" pitchFamily="2" charset="0"/>
                <a:cs typeface="Courier New" panose="02070309020205020404" pitchFamily="49" charset="0"/>
              </a:rPr>
              <a:t>TwinDomain</a:t>
            </a:r>
            <a:endParaRPr lang="zh-CN" altLang="en-US" sz="1200" dirty="0">
              <a:solidFill>
                <a:schemeClr val="accent3"/>
              </a:solidFill>
              <a:latin typeface="Helvetica" pitchFamily="2" charset="0"/>
              <a:ea typeface="Helvetica" pitchFamily="2" charset="0"/>
            </a:endParaRPr>
          </a:p>
        </p:txBody>
      </p:sp>
      <p:cxnSp>
        <p:nvCxnSpPr>
          <p:cNvPr id="39" name="直接箭头连接符 9">
            <a:extLst>
              <a:ext uri="{FF2B5EF4-FFF2-40B4-BE49-F238E27FC236}">
                <a16:creationId xmlns:a16="http://schemas.microsoft.com/office/drawing/2014/main" id="{C97E17B1-D541-EC52-EDCF-CC3675DAADB6}"/>
              </a:ext>
            </a:extLst>
          </p:cNvPr>
          <p:cNvCxnSpPr>
            <a:cxnSpLocks/>
          </p:cNvCxnSpPr>
          <p:nvPr/>
        </p:nvCxnSpPr>
        <p:spPr>
          <a:xfrm flipV="1">
            <a:off x="2451400" y="4823766"/>
            <a:ext cx="0" cy="360000"/>
          </a:xfrm>
          <a:prstGeom prst="straightConnector1">
            <a:avLst/>
          </a:prstGeom>
          <a:ln w="15875">
            <a:solidFill>
              <a:schemeClr val="accent3"/>
            </a:solidFill>
            <a:prstDash val="solid"/>
            <a:headEnd type="stealth"/>
            <a:tailEnd type="none"/>
          </a:ln>
        </p:spPr>
        <p:style>
          <a:lnRef idx="1">
            <a:schemeClr val="dk1"/>
          </a:lnRef>
          <a:fillRef idx="0">
            <a:schemeClr val="dk1"/>
          </a:fillRef>
          <a:effectRef idx="0">
            <a:schemeClr val="dk1"/>
          </a:effectRef>
          <a:fontRef idx="minor">
            <a:schemeClr val="tx1"/>
          </a:fontRef>
        </p:style>
      </p:cxnSp>
      <p:pic>
        <p:nvPicPr>
          <p:cNvPr id="40" name="图形 48" descr="关闭">
            <a:extLst>
              <a:ext uri="{FF2B5EF4-FFF2-40B4-BE49-F238E27FC236}">
                <a16:creationId xmlns:a16="http://schemas.microsoft.com/office/drawing/2014/main" id="{8F662AB5-229E-E952-7195-D94E2DFA9A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3434" y="5135988"/>
            <a:ext cx="275086" cy="275086"/>
          </a:xfrm>
          <a:prstGeom prst="rect">
            <a:avLst/>
          </a:prstGeom>
        </p:spPr>
      </p:pic>
      <p:sp>
        <p:nvSpPr>
          <p:cNvPr id="71" name="文本框 70">
            <a:extLst>
              <a:ext uri="{FF2B5EF4-FFF2-40B4-BE49-F238E27FC236}">
                <a16:creationId xmlns:a16="http://schemas.microsoft.com/office/drawing/2014/main" id="{AFC7CB02-F4D3-C96E-D6F4-4C663CCEBE17}"/>
              </a:ext>
            </a:extLst>
          </p:cNvPr>
          <p:cNvSpPr txBox="1"/>
          <p:nvPr/>
        </p:nvSpPr>
        <p:spPr>
          <a:xfrm>
            <a:off x="6610160" y="5929157"/>
            <a:ext cx="3461100" cy="461665"/>
          </a:xfrm>
          <a:prstGeom prst="rect">
            <a:avLst/>
          </a:prstGeom>
          <a:noFill/>
        </p:spPr>
        <p:txBody>
          <a:bodyPr wrap="square">
            <a:spAutoFit/>
          </a:bodyPr>
          <a:lstStyle/>
          <a:p>
            <a:r>
              <a:rPr lang="en-US" altLang="zh-CN" sz="1200" dirty="0" err="1">
                <a:solidFill>
                  <a:srgbClr val="C00000"/>
                </a:solidFill>
                <a:latin typeface="Helvetica" pitchFamily="2" charset="0"/>
                <a:cs typeface="Courier New" panose="02070309020205020404" pitchFamily="49" charset="0"/>
              </a:rPr>
              <a:t>xn</a:t>
            </a:r>
            <a:r>
              <a:rPr lang="en-US" altLang="zh-CN" sz="1200" dirty="0">
                <a:solidFill>
                  <a:srgbClr val="C00000"/>
                </a:solidFill>
                <a:latin typeface="Helvetica" pitchFamily="2" charset="0"/>
                <a:cs typeface="Courier New" panose="02070309020205020404" pitchFamily="49" charset="0"/>
              </a:rPr>
              <a:t>--g6w251d.example</a:t>
            </a:r>
            <a:r>
              <a:rPr lang="zh-CN" altLang="en-US" sz="1200" spc="300" dirty="0">
                <a:latin typeface="Helvetica" pitchFamily="2" charset="0"/>
                <a:cs typeface="Courier New" panose="02070309020205020404" pitchFamily="49" charset="0"/>
              </a:rPr>
              <a:t> </a:t>
            </a:r>
            <a:r>
              <a:rPr lang="en-US" altLang="zh-CN" sz="1200" dirty="0">
                <a:solidFill>
                  <a:srgbClr val="C00000"/>
                </a:solidFill>
                <a:latin typeface="Helvetica" pitchFamily="2" charset="0"/>
                <a:cs typeface="Courier New" panose="02070309020205020404" pitchFamily="49" charset="0"/>
              </a:rPr>
              <a:t>NS</a:t>
            </a:r>
            <a:r>
              <a:rPr lang="zh-CN" altLang="en-US" sz="1200" dirty="0">
                <a:solidFill>
                  <a:srgbClr val="C00000"/>
                </a:solidFill>
                <a:latin typeface="Helvetica" pitchFamily="2" charset="0"/>
                <a:cs typeface="Courier New" panose="02070309020205020404" pitchFamily="49" charset="0"/>
              </a:rPr>
              <a:t>  </a:t>
            </a:r>
            <a:r>
              <a:rPr lang="en-US" altLang="zh-CN" sz="1200" dirty="0" err="1">
                <a:solidFill>
                  <a:srgbClr val="C00000"/>
                </a:solidFill>
                <a:latin typeface="Helvetica" pitchFamily="2" charset="0"/>
                <a:cs typeface="Courier New" panose="02070309020205020404" pitchFamily="49" charset="0"/>
              </a:rPr>
              <a:t>ns.provider.example</a:t>
            </a:r>
            <a:endParaRPr lang="en-US" altLang="zh-CN" sz="1200" dirty="0">
              <a:solidFill>
                <a:srgbClr val="C00000"/>
              </a:solidFill>
              <a:latin typeface="Helvetica" pitchFamily="2" charset="0"/>
              <a:cs typeface="Courier New" panose="02070309020205020404" pitchFamily="49" charset="0"/>
            </a:endParaRPr>
          </a:p>
          <a:p>
            <a:r>
              <a:rPr lang="en-US" altLang="zh-CN" sz="1200" dirty="0" err="1">
                <a:solidFill>
                  <a:srgbClr val="C00000"/>
                </a:solidFill>
                <a:latin typeface="Helvetica" pitchFamily="2" charset="0"/>
                <a:cs typeface="Courier New" panose="02070309020205020404" pitchFamily="49" charset="0"/>
              </a:rPr>
              <a:t>xn</a:t>
            </a:r>
            <a:r>
              <a:rPr lang="en-US" altLang="zh-CN" sz="1200" dirty="0">
                <a:solidFill>
                  <a:srgbClr val="C00000"/>
                </a:solidFill>
                <a:latin typeface="Helvetica" pitchFamily="2" charset="0"/>
                <a:cs typeface="Courier New" panose="02070309020205020404" pitchFamily="49" charset="0"/>
              </a:rPr>
              <a:t>--g6w251d.example</a:t>
            </a:r>
            <a:r>
              <a:rPr lang="zh-CN" altLang="en-US" sz="1200" spc="300" dirty="0">
                <a:latin typeface="Helvetica" pitchFamily="2" charset="0"/>
                <a:cs typeface="Courier New" panose="02070309020205020404" pitchFamily="49" charset="0"/>
              </a:rPr>
              <a:t> </a:t>
            </a:r>
            <a:r>
              <a:rPr lang="en-US" altLang="zh-CN" sz="1200" dirty="0">
                <a:solidFill>
                  <a:srgbClr val="C00000"/>
                </a:solidFill>
                <a:latin typeface="Helvetica" pitchFamily="2" charset="0"/>
                <a:cs typeface="Courier New" panose="02070309020205020404" pitchFamily="49" charset="0"/>
              </a:rPr>
              <a:t>A</a:t>
            </a:r>
            <a:r>
              <a:rPr lang="zh-CN" altLang="en-US" sz="1200" dirty="0">
                <a:solidFill>
                  <a:srgbClr val="C00000"/>
                </a:solidFill>
                <a:latin typeface="Helvetica" pitchFamily="2" charset="0"/>
                <a:cs typeface="Courier New" panose="02070309020205020404" pitchFamily="49" charset="0"/>
              </a:rPr>
              <a:t>     </a:t>
            </a:r>
            <a:r>
              <a:rPr lang="en-US" altLang="zh-CN" sz="1200" dirty="0" err="1">
                <a:solidFill>
                  <a:srgbClr val="C00000"/>
                </a:solidFill>
                <a:latin typeface="Helvetica" pitchFamily="2" charset="0"/>
                <a:cs typeface="Courier New" panose="02070309020205020404" pitchFamily="49" charset="0"/>
              </a:rPr>
              <a:t>a.t.t.k</a:t>
            </a:r>
            <a:endParaRPr lang="en-US" altLang="zh-CN" sz="1200" dirty="0">
              <a:solidFill>
                <a:srgbClr val="C00000"/>
              </a:solidFill>
              <a:latin typeface="Helvetica" pitchFamily="2" charset="0"/>
              <a:cs typeface="Courier New" panose="02070309020205020404" pitchFamily="49" charset="0"/>
            </a:endParaRPr>
          </a:p>
        </p:txBody>
      </p:sp>
      <p:sp>
        <p:nvSpPr>
          <p:cNvPr id="46" name="文本框 13">
            <a:extLst>
              <a:ext uri="{FF2B5EF4-FFF2-40B4-BE49-F238E27FC236}">
                <a16:creationId xmlns:a16="http://schemas.microsoft.com/office/drawing/2014/main" id="{25BB9D23-C3F6-71D7-0AC8-E0ADC311DDFD}"/>
              </a:ext>
            </a:extLst>
          </p:cNvPr>
          <p:cNvSpPr txBox="1"/>
          <p:nvPr/>
        </p:nvSpPr>
        <p:spPr>
          <a:xfrm>
            <a:off x="5185135" y="4577849"/>
            <a:ext cx="2295662" cy="461665"/>
          </a:xfrm>
          <a:prstGeom prst="rect">
            <a:avLst/>
          </a:prstGeom>
          <a:noFill/>
        </p:spPr>
        <p:txBody>
          <a:bodyPr wrap="square">
            <a:spAutoFit/>
          </a:bodyPr>
          <a:lstStyle/>
          <a:p>
            <a:r>
              <a:rPr lang="x-none" altLang="zh-CN" sz="1200">
                <a:solidFill>
                  <a:schemeClr val="accent2"/>
                </a:solidFill>
                <a:latin typeface="Helvetica" pitchFamily="2" charset="0"/>
                <a:ea typeface="FangSong" panose="02010609060101010101" pitchFamily="49" charset="-122"/>
                <a:cs typeface="Arial" panose="020B0604020202020204" pitchFamily="34" charset="0"/>
              </a:rPr>
              <a:t>2a.</a:t>
            </a:r>
            <a:r>
              <a:rPr lang="zh-CN" altLang="en-US" sz="1200" dirty="0">
                <a:solidFill>
                  <a:schemeClr val="accent2"/>
                </a:solidFill>
                <a:latin typeface="Helvetica" pitchFamily="2" charset="0"/>
              </a:rPr>
              <a:t> </a:t>
            </a:r>
            <a:r>
              <a:rPr lang="en-US" altLang="zh-CN" sz="1200" dirty="0">
                <a:solidFill>
                  <a:schemeClr val="accent2"/>
                </a:solidFill>
                <a:latin typeface="Helvetica" pitchFamily="2" charset="0"/>
                <a:ea typeface="FangSong" panose="02010609060101010101" pitchFamily="49" charset="-122"/>
                <a:cs typeface="Courier New" panose="02070309020205020404" pitchFamily="49" charset="0"/>
              </a:rPr>
              <a:t>Create</a:t>
            </a:r>
            <a:r>
              <a:rPr lang="zh-CN" altLang="en-US" sz="1200" dirty="0">
                <a:solidFill>
                  <a:schemeClr val="accent2"/>
                </a:solidFill>
                <a:latin typeface="Helvetica" pitchFamily="2" charset="0"/>
                <a:ea typeface="FangSong" panose="02010609060101010101" pitchFamily="49" charset="-122"/>
                <a:cs typeface="Courier New" panose="02070309020205020404" pitchFamily="49" charset="0"/>
              </a:rPr>
              <a:t> </a:t>
            </a:r>
            <a:endParaRPr lang="en-US" altLang="zh-CN" sz="1200" dirty="0">
              <a:solidFill>
                <a:schemeClr val="accent2"/>
              </a:solidFill>
              <a:latin typeface="Helvetica" pitchFamily="2" charset="0"/>
              <a:ea typeface="FangSong" panose="02010609060101010101" pitchFamily="49" charset="-122"/>
              <a:cs typeface="Courier New" panose="02070309020205020404" pitchFamily="49" charset="0"/>
            </a:endParaRPr>
          </a:p>
          <a:p>
            <a:r>
              <a:rPr lang="en-US" altLang="zh-CN" sz="1200" dirty="0" err="1">
                <a:solidFill>
                  <a:schemeClr val="accent2"/>
                </a:solidFill>
                <a:latin typeface="Helvetica" pitchFamily="2" charset="0"/>
                <a:cs typeface="Courier New" panose="02070309020205020404" pitchFamily="49" charset="0"/>
              </a:rPr>
              <a:t>TwinDomain</a:t>
            </a:r>
            <a:r>
              <a:rPr lang="zh-CN" altLang="en-US" sz="1200" dirty="0">
                <a:solidFill>
                  <a:schemeClr val="accent2"/>
                </a:solidFill>
                <a:latin typeface="Helvetica" pitchFamily="2" charset="0"/>
                <a:cs typeface="Courier New" panose="02070309020205020404" pitchFamily="49" charset="0"/>
              </a:rPr>
              <a:t> </a:t>
            </a:r>
            <a:r>
              <a:rPr lang="en-US" altLang="zh-CN" sz="1200" dirty="0">
                <a:solidFill>
                  <a:schemeClr val="accent2"/>
                </a:solidFill>
                <a:latin typeface="Helvetica" pitchFamily="2" charset="0"/>
                <a:cs typeface="Courier New" panose="02070309020205020404" pitchFamily="49" charset="0"/>
              </a:rPr>
              <a:t>and</a:t>
            </a:r>
            <a:r>
              <a:rPr lang="zh-CN" altLang="en-US" sz="1200" dirty="0">
                <a:solidFill>
                  <a:schemeClr val="accent2"/>
                </a:solidFill>
                <a:latin typeface="Helvetica" pitchFamily="2" charset="0"/>
                <a:cs typeface="Courier New" panose="02070309020205020404" pitchFamily="49" charset="0"/>
              </a:rPr>
              <a:t> </a:t>
            </a:r>
            <a:r>
              <a:rPr lang="en-US" altLang="zh-CN" sz="1200" dirty="0">
                <a:solidFill>
                  <a:schemeClr val="accent2"/>
                </a:solidFill>
                <a:latin typeface="Helvetica" pitchFamily="2" charset="0"/>
                <a:cs typeface="Courier New" panose="02070309020205020404" pitchFamily="49" charset="0"/>
              </a:rPr>
              <a:t>set</a:t>
            </a:r>
            <a:r>
              <a:rPr lang="zh-CN" altLang="en-US" sz="1200" dirty="0">
                <a:solidFill>
                  <a:schemeClr val="accent2"/>
                </a:solidFill>
                <a:latin typeface="Helvetica" pitchFamily="2" charset="0"/>
                <a:cs typeface="Courier New" panose="02070309020205020404" pitchFamily="49" charset="0"/>
              </a:rPr>
              <a:t> </a:t>
            </a:r>
            <a:r>
              <a:rPr lang="en-US" altLang="zh-CN" sz="1200" dirty="0">
                <a:solidFill>
                  <a:schemeClr val="accent2"/>
                </a:solidFill>
                <a:latin typeface="Helvetica" pitchFamily="2" charset="0"/>
                <a:cs typeface="Courier New" panose="02070309020205020404" pitchFamily="49" charset="0"/>
              </a:rPr>
              <a:t>NS</a:t>
            </a:r>
          </a:p>
        </p:txBody>
      </p:sp>
      <p:sp>
        <p:nvSpPr>
          <p:cNvPr id="47" name="对话气泡: 圆角矩形 7">
            <a:extLst>
              <a:ext uri="{FF2B5EF4-FFF2-40B4-BE49-F238E27FC236}">
                <a16:creationId xmlns:a16="http://schemas.microsoft.com/office/drawing/2014/main" id="{67C87033-962C-197C-9E7D-D460AE19216A}"/>
              </a:ext>
            </a:extLst>
          </p:cNvPr>
          <p:cNvSpPr/>
          <p:nvPr/>
        </p:nvSpPr>
        <p:spPr>
          <a:xfrm>
            <a:off x="8787316" y="6370524"/>
            <a:ext cx="2229528" cy="461665"/>
          </a:xfrm>
          <a:prstGeom prst="wedgeRoundRectCallout">
            <a:avLst>
              <a:gd name="adj1" fmla="val -40525"/>
              <a:gd name="adj2" fmla="val -89689"/>
              <a:gd name="adj3" fmla="val 16667"/>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bg1"/>
                </a:solidFill>
              </a:rPr>
              <a:t>Resolve</a:t>
            </a:r>
            <a:r>
              <a:rPr lang="en-US" sz="1400" dirty="0">
                <a:solidFill>
                  <a:schemeClr val="bg1"/>
                </a:solidFill>
              </a:rPr>
              <a:t> </a:t>
            </a:r>
            <a:r>
              <a:rPr lang="en-US" altLang="zh-CN" sz="1400" dirty="0" err="1">
                <a:solidFill>
                  <a:schemeClr val="bg1"/>
                </a:solidFill>
              </a:rPr>
              <a:t>TwinDomain</a:t>
            </a:r>
            <a:r>
              <a:rPr lang="zh-CN" altLang="en-US" sz="1400" dirty="0">
                <a:solidFill>
                  <a:schemeClr val="bg1"/>
                </a:solidFill>
              </a:rPr>
              <a:t> </a:t>
            </a:r>
            <a:r>
              <a:rPr lang="en-US" altLang="zh-CN" sz="1400" dirty="0">
                <a:solidFill>
                  <a:schemeClr val="bg1"/>
                </a:solidFill>
              </a:rPr>
              <a:t>to</a:t>
            </a:r>
            <a:r>
              <a:rPr lang="zh-CN" altLang="en-US" sz="1400" dirty="0">
                <a:solidFill>
                  <a:schemeClr val="bg1"/>
                </a:solidFill>
              </a:rPr>
              <a:t> </a:t>
            </a:r>
            <a:r>
              <a:rPr lang="en-US" altLang="zh-CN" sz="1400" dirty="0">
                <a:solidFill>
                  <a:schemeClr val="bg1"/>
                </a:solidFill>
              </a:rPr>
              <a:t>attacker’s</a:t>
            </a:r>
            <a:r>
              <a:rPr lang="zh-CN" altLang="en-US" sz="1400" dirty="0">
                <a:solidFill>
                  <a:schemeClr val="bg1"/>
                </a:solidFill>
              </a:rPr>
              <a:t> </a:t>
            </a:r>
            <a:r>
              <a:rPr lang="en-US" altLang="zh-CN" sz="1400" dirty="0">
                <a:solidFill>
                  <a:schemeClr val="bg1"/>
                </a:solidFill>
              </a:rPr>
              <a:t>IP.</a:t>
            </a:r>
            <a:endParaRPr lang="en-CN" sz="1400" dirty="0">
              <a:solidFill>
                <a:schemeClr val="bg1"/>
              </a:solidFill>
            </a:endParaRPr>
          </a:p>
        </p:txBody>
      </p:sp>
    </p:spTree>
    <p:extLst>
      <p:ext uri="{BB962C8B-B14F-4D97-AF65-F5344CB8AC3E}">
        <p14:creationId xmlns:p14="http://schemas.microsoft.com/office/powerpoint/2010/main" val="996835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B6D13-E0B7-723E-C539-99014625A0D1}"/>
            </a:ext>
          </a:extLst>
        </p:cNvPr>
        <p:cNvGrpSpPr/>
        <p:nvPr/>
      </p:nvGrpSpPr>
      <p:grpSpPr>
        <a:xfrm>
          <a:off x="0" y="0"/>
          <a:ext cx="0" cy="0"/>
          <a:chOff x="0" y="0"/>
          <a:chExt cx="0" cy="0"/>
        </a:xfrm>
      </p:grpSpPr>
      <p:sp>
        <p:nvSpPr>
          <p:cNvPr id="2" name="日期占位符 1">
            <a:extLst>
              <a:ext uri="{FF2B5EF4-FFF2-40B4-BE49-F238E27FC236}">
                <a16:creationId xmlns:a16="http://schemas.microsoft.com/office/drawing/2014/main" id="{6E8A7135-B2DF-2F2A-EAEF-1775FE5E9264}"/>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3A06603D-D93C-2F10-F668-86BD74C9A814}"/>
              </a:ext>
            </a:extLst>
          </p:cNvPr>
          <p:cNvSpPr>
            <a:spLocks noGrp="1"/>
          </p:cNvSpPr>
          <p:nvPr>
            <p:ph type="sldNum" sz="quarter" idx="12"/>
          </p:nvPr>
        </p:nvSpPr>
        <p:spPr/>
        <p:txBody>
          <a:bodyPr/>
          <a:lstStyle/>
          <a:p>
            <a:fld id="{ECB2A585-D384-3C44-A3CD-1FCB5462ACD9}" type="slidenum">
              <a:rPr kumimoji="1" lang="zh-CN" altLang="en-US" smtClean="0"/>
              <a:t>23</a:t>
            </a:fld>
            <a:endParaRPr kumimoji="1" lang="zh-CN" altLang="en-US"/>
          </a:p>
        </p:txBody>
      </p:sp>
      <p:sp>
        <p:nvSpPr>
          <p:cNvPr id="4" name="标题 3">
            <a:extLst>
              <a:ext uri="{FF2B5EF4-FFF2-40B4-BE49-F238E27FC236}">
                <a16:creationId xmlns:a16="http://schemas.microsoft.com/office/drawing/2014/main" id="{1DEE09BA-4D7F-D7A0-6D9D-04260206D4D0}"/>
              </a:ext>
            </a:extLst>
          </p:cNvPr>
          <p:cNvSpPr>
            <a:spLocks noGrp="1"/>
          </p:cNvSpPr>
          <p:nvPr>
            <p:ph type="title"/>
          </p:nvPr>
        </p:nvSpPr>
        <p:spPr>
          <a:xfrm>
            <a:off x="345281" y="75406"/>
            <a:ext cx="11846719"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Creation</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The "Twin Domain" Trap</a:t>
            </a:r>
            <a:endParaRPr kumimoji="1" lang="zh-CN" altLang="en-US" dirty="0">
              <a:latin typeface="Verdana" panose="020B0604030504040204" pitchFamily="34" charset="0"/>
              <a:cs typeface="Verdana" panose="020B0604030504040204" pitchFamily="34" charset="0"/>
            </a:endParaRPr>
          </a:p>
        </p:txBody>
      </p:sp>
      <p:sp>
        <p:nvSpPr>
          <p:cNvPr id="51" name="圆角矩形 10">
            <a:extLst>
              <a:ext uri="{FF2B5EF4-FFF2-40B4-BE49-F238E27FC236}">
                <a16:creationId xmlns:a16="http://schemas.microsoft.com/office/drawing/2014/main" id="{21F7A9E8-AE83-2234-5846-87D27904ABBD}"/>
              </a:ext>
            </a:extLst>
          </p:cNvPr>
          <p:cNvSpPr/>
          <p:nvPr/>
        </p:nvSpPr>
        <p:spPr>
          <a:xfrm>
            <a:off x="838200" y="2749795"/>
            <a:ext cx="10052097" cy="3606555"/>
          </a:xfrm>
          <a:prstGeom prst="roundRect">
            <a:avLst>
              <a:gd name="adj" fmla="val 2876"/>
            </a:avLst>
          </a:prstGeom>
          <a:solidFill>
            <a:schemeClr val="bg1"/>
          </a:solid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0" algn="ctr"/>
            <a:endParaRPr lang="en-US" altLang="zh-CN" sz="2000" b="1" dirty="0">
              <a:gradFill flip="none" rotWithShape="1">
                <a:gsLst>
                  <a:gs pos="10000">
                    <a:srgbClr val="0094FE"/>
                  </a:gs>
                  <a:gs pos="100000">
                    <a:srgbClr val="0848FF"/>
                  </a:gs>
                </a:gsLst>
                <a:lin ang="2700000" scaled="1"/>
                <a:tileRect/>
              </a:gradFill>
              <a:effectLst>
                <a:outerShdw blurRad="63500" algn="ctr" rotWithShape="0">
                  <a:schemeClr val="bg1">
                    <a:alpha val="40000"/>
                  </a:schemeClr>
                </a:outerShdw>
              </a:effectLst>
              <a:latin typeface="微软雅黑" panose="020B0503020204020204" pitchFamily="34" charset="-122"/>
              <a:ea typeface="微软雅黑" panose="020B0503020204020204" pitchFamily="34" charset="-122"/>
            </a:endParaRPr>
          </a:p>
        </p:txBody>
      </p:sp>
      <p:sp>
        <p:nvSpPr>
          <p:cNvPr id="52" name="矩形 51">
            <a:extLst>
              <a:ext uri="{FF2B5EF4-FFF2-40B4-BE49-F238E27FC236}">
                <a16:creationId xmlns:a16="http://schemas.microsoft.com/office/drawing/2014/main" id="{68D4F023-18F1-9735-4FCB-5838FEC0C633}"/>
              </a:ext>
            </a:extLst>
          </p:cNvPr>
          <p:cNvSpPr/>
          <p:nvPr/>
        </p:nvSpPr>
        <p:spPr>
          <a:xfrm>
            <a:off x="744548" y="989662"/>
            <a:ext cx="10702903" cy="1687462"/>
          </a:xfrm>
          <a:prstGeom prst="rect">
            <a:avLst/>
          </a:prstGeom>
          <a:gradFill flip="none" rotWithShape="1">
            <a:gsLst>
              <a:gs pos="0">
                <a:schemeClr val="bg1">
                  <a:alpha val="0"/>
                </a:schemeClr>
              </a:gs>
              <a:gs pos="52000">
                <a:schemeClr val="bg1"/>
              </a:gs>
            </a:gsLst>
            <a:lin ang="0" scaled="1"/>
            <a:tileRect/>
          </a:gradFill>
          <a:ln>
            <a:gradFill flip="none" rotWithShape="1">
              <a:gsLst>
                <a:gs pos="4646">
                  <a:schemeClr val="bg1"/>
                </a:gs>
                <a:gs pos="53000">
                  <a:srgbClr val="8D131D"/>
                </a:gs>
                <a:gs pos="100000">
                  <a:schemeClr val="bg1"/>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B9EA7F1D-D36E-B34B-051C-7B0037B9EA3B}"/>
              </a:ext>
            </a:extLst>
          </p:cNvPr>
          <p:cNvSpPr/>
          <p:nvPr/>
        </p:nvSpPr>
        <p:spPr>
          <a:xfrm>
            <a:off x="764347" y="1218348"/>
            <a:ext cx="1591733" cy="939360"/>
          </a:xfrm>
          <a:prstGeom prst="ellipse">
            <a:avLst/>
          </a:prstGeom>
          <a:gradFill flip="none" rotWithShape="1">
            <a:gsLst>
              <a:gs pos="0">
                <a:srgbClr val="C00000"/>
              </a:gs>
              <a:gs pos="100000">
                <a:srgbClr val="9B2D1F"/>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endParaRPr>
          </a:p>
        </p:txBody>
      </p:sp>
      <p:sp>
        <p:nvSpPr>
          <p:cNvPr id="54" name="文本框 53">
            <a:extLst>
              <a:ext uri="{FF2B5EF4-FFF2-40B4-BE49-F238E27FC236}">
                <a16:creationId xmlns:a16="http://schemas.microsoft.com/office/drawing/2014/main" id="{3DCCE5DD-B2AC-C4C6-7A8C-331B2A113803}"/>
              </a:ext>
            </a:extLst>
          </p:cNvPr>
          <p:cNvSpPr txBox="1"/>
          <p:nvPr/>
        </p:nvSpPr>
        <p:spPr>
          <a:xfrm>
            <a:off x="735309" y="1401785"/>
            <a:ext cx="1649811" cy="488532"/>
          </a:xfrm>
          <a:prstGeom prst="rect">
            <a:avLst/>
          </a:prstGeom>
          <a:noFill/>
        </p:spPr>
        <p:txBody>
          <a:bodyPr wrap="none" rtlCol="0">
            <a:spAutoFit/>
          </a:bodyPr>
          <a:lstStyle/>
          <a:p>
            <a:pPr>
              <a:lnSpc>
                <a:spcPct val="120000"/>
              </a:lnSpc>
            </a:pPr>
            <a:r>
              <a:rPr lang="en-US" altLang="zh-CN" sz="2400" b="1" spc="300" dirty="0">
                <a:solidFill>
                  <a:schemeClr val="bg1"/>
                </a:solidFill>
                <a:effectLst>
                  <a:outerShdw blurRad="63500" algn="ctr" rotWithShape="0">
                    <a:schemeClr val="bg1">
                      <a:alpha val="40000"/>
                    </a:schemeClr>
                  </a:outerShdw>
                </a:effectLst>
                <a:latin typeface="Verdana" panose="020B0604030504040204" pitchFamily="34" charset="0"/>
                <a:ea typeface="Verdana" panose="020B0604030504040204" pitchFamily="34" charset="0"/>
                <a:cs typeface="Verdana" panose="020B0604030504040204" pitchFamily="34" charset="0"/>
              </a:rPr>
              <a:t>Impact</a:t>
            </a:r>
            <a:endParaRPr lang="zh-CN" altLang="en-US" sz="2400" b="1" spc="300" dirty="0">
              <a:solidFill>
                <a:schemeClr val="bg1"/>
              </a:solidFill>
              <a:latin typeface="Verdana" panose="020B0604030504040204" pitchFamily="34" charset="0"/>
              <a:ea typeface="微软雅黑" panose="020B0503020204020204" pitchFamily="34" charset="-122"/>
              <a:cs typeface="Verdana" panose="020B0604030504040204" pitchFamily="34" charset="0"/>
            </a:endParaRPr>
          </a:p>
        </p:txBody>
      </p:sp>
      <p:sp>
        <p:nvSpPr>
          <p:cNvPr id="55" name="文本框 54">
            <a:extLst>
              <a:ext uri="{FF2B5EF4-FFF2-40B4-BE49-F238E27FC236}">
                <a16:creationId xmlns:a16="http://schemas.microsoft.com/office/drawing/2014/main" id="{96101396-A90E-FC98-DD85-F93B146DE020}"/>
              </a:ext>
            </a:extLst>
          </p:cNvPr>
          <p:cNvSpPr txBox="1"/>
          <p:nvPr/>
        </p:nvSpPr>
        <p:spPr>
          <a:xfrm>
            <a:off x="2394359" y="1062333"/>
            <a:ext cx="9131977" cy="1530484"/>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cs typeface="Arial" panose="020B0604020202020204" pitchFamily="34" charset="0"/>
              </a:defRPr>
            </a:lvl1pPr>
          </a:lstStyle>
          <a:p>
            <a:pPr marL="342900" indent="-342900">
              <a:lnSpc>
                <a:spcPct val="120000"/>
              </a:lnSpc>
              <a:buFont typeface="Wingdings"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We identified 8,866 sets of twin domains, include domains under .top, .</a:t>
            </a:r>
            <a:r>
              <a:rPr lang="zh-CN" altLang="en-US" sz="2000" dirty="0">
                <a:latin typeface="Verdana" panose="020B0604030504040204" pitchFamily="34" charset="0"/>
                <a:cs typeface="Verdana" panose="020B0604030504040204" pitchFamily="34" charset="0"/>
              </a:rPr>
              <a:t>商城</a:t>
            </a:r>
            <a:r>
              <a:rPr lang="en-US" altLang="zh-CN" sz="2000" dirty="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wang, .</a:t>
            </a:r>
            <a:r>
              <a:rPr lang="zh-CN" altLang="en-US" sz="2000" dirty="0">
                <a:latin typeface="Verdana" panose="020B0604030504040204" pitchFamily="34" charset="0"/>
                <a:cs typeface="Verdana" panose="020B0604030504040204" pitchFamily="34" charset="0"/>
              </a:rPr>
              <a:t>我爱你</a:t>
            </a:r>
            <a:r>
              <a:rPr lang="en-US" altLang="zh-CN" sz="2000" dirty="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and .com. </a:t>
            </a:r>
          </a:p>
          <a:p>
            <a:pPr marL="342900" indent="-342900">
              <a:lnSpc>
                <a:spcPct val="120000"/>
              </a:lnSpc>
              <a:buFont typeface="Wingdings" pitchFamily="2" charset="2"/>
              <a:buChar char="Ø"/>
            </a:pPr>
            <a:r>
              <a:rPr lang="en-US" altLang="zh-CN" sz="2000" dirty="0">
                <a:latin typeface="Verdana" panose="020B0604030504040204" pitchFamily="34" charset="0"/>
                <a:ea typeface="Verdana" panose="020B0604030504040204" pitchFamily="34" charset="0"/>
                <a:cs typeface="Verdana" panose="020B0604030504040204" pitchFamily="34" charset="0"/>
              </a:rPr>
              <a:t>Among</a:t>
            </a:r>
            <a:r>
              <a:rPr lang="zh-CN" altLang="en-US" sz="2000" dirty="0">
                <a:latin typeface="Verdana" panose="020B0604030504040204" pitchFamily="34" charset="0"/>
                <a:ea typeface="Verdana" panose="020B0604030504040204" pitchFamily="34" charset="0"/>
                <a:cs typeface="Verdana" panose="020B0604030504040204" pitchFamily="34" charset="0"/>
              </a:rPr>
              <a:t> </a:t>
            </a:r>
            <a:r>
              <a:rPr lang="en-US" altLang="zh-CN" sz="2000" dirty="0">
                <a:latin typeface="Verdana" panose="020B0604030504040204" pitchFamily="34" charset="0"/>
                <a:ea typeface="Verdana" panose="020B0604030504040204" pitchFamily="34" charset="0"/>
                <a:cs typeface="Verdana" panose="020B0604030504040204" pitchFamily="34" charset="0"/>
              </a:rPr>
              <a:t>them,</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a:solidFill>
                  <a:srgbClr val="C00000"/>
                </a:solidFill>
                <a:latin typeface="Verdana" panose="020B0604030504040204" pitchFamily="34" charset="0"/>
                <a:ea typeface="Verdana" panose="020B0604030504040204" pitchFamily="34" charset="0"/>
                <a:cs typeface="Verdana" panose="020B0604030504040204" pitchFamily="34" charset="0"/>
              </a:rPr>
              <a:t>6,017</a:t>
            </a:r>
            <a:r>
              <a:rPr lang="en-US" sz="2000" dirty="0">
                <a:latin typeface="Verdana" panose="020B0604030504040204" pitchFamily="34" charset="0"/>
                <a:ea typeface="Verdana" panose="020B0604030504040204" pitchFamily="34" charset="0"/>
                <a:cs typeface="Verdana" panose="020B0604030504040204" pitchFamily="34" charset="0"/>
              </a:rPr>
              <a:t> are vulnerable to potential </a:t>
            </a:r>
            <a:r>
              <a:rPr lang="en-US" altLang="zh-CN" sz="2000" dirty="0">
                <a:solidFill>
                  <a:srgbClr val="C00000"/>
                </a:solidFill>
                <a:latin typeface="Verdana" panose="020B0604030504040204" pitchFamily="34" charset="0"/>
                <a:ea typeface="Verdana" panose="020B0604030504040204" pitchFamily="34" charset="0"/>
                <a:cs typeface="Verdana" panose="020B0604030504040204" pitchFamily="34" charset="0"/>
              </a:rPr>
              <a:t>domain</a:t>
            </a:r>
            <a:r>
              <a:rPr lang="zh-CN" altLang="en-US" sz="20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altLang="zh-CN" sz="2000" dirty="0">
                <a:solidFill>
                  <a:srgbClr val="C00000"/>
                </a:solidFill>
                <a:latin typeface="Verdana" panose="020B0604030504040204" pitchFamily="34" charset="0"/>
                <a:ea typeface="Verdana" panose="020B0604030504040204" pitchFamily="34" charset="0"/>
                <a:cs typeface="Verdana" panose="020B0604030504040204" pitchFamily="34" charset="0"/>
              </a:rPr>
              <a:t>takeover</a:t>
            </a:r>
            <a:r>
              <a:rPr lang="en-US" sz="2000" dirty="0"/>
              <a:t>, and some have already been exploited.</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58" name="Picture 1">
            <a:extLst>
              <a:ext uri="{FF2B5EF4-FFF2-40B4-BE49-F238E27FC236}">
                <a16:creationId xmlns:a16="http://schemas.microsoft.com/office/drawing/2014/main" id="{35E146B8-1BA5-F6AE-115B-A4E057BDC8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041"/>
          <a:stretch/>
        </p:blipFill>
        <p:spPr bwMode="auto">
          <a:xfrm>
            <a:off x="2044027" y="3201772"/>
            <a:ext cx="3913901" cy="230115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9" name="图片 58">
            <a:extLst>
              <a:ext uri="{FF2B5EF4-FFF2-40B4-BE49-F238E27FC236}">
                <a16:creationId xmlns:a16="http://schemas.microsoft.com/office/drawing/2014/main" id="{E2666601-C7DD-98A7-E23E-05AA92AD5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127" y="3190136"/>
            <a:ext cx="3315382" cy="2272340"/>
          </a:xfrm>
          <a:prstGeom prst="rect">
            <a:avLst/>
          </a:prstGeom>
          <a:effectLst/>
        </p:spPr>
      </p:pic>
      <p:sp>
        <p:nvSpPr>
          <p:cNvPr id="60" name="文本框 59">
            <a:extLst>
              <a:ext uri="{FF2B5EF4-FFF2-40B4-BE49-F238E27FC236}">
                <a16:creationId xmlns:a16="http://schemas.microsoft.com/office/drawing/2014/main" id="{F51B7FC4-847D-2198-856C-2FC57B63881F}"/>
              </a:ext>
            </a:extLst>
          </p:cNvPr>
          <p:cNvSpPr txBox="1"/>
          <p:nvPr/>
        </p:nvSpPr>
        <p:spPr>
          <a:xfrm>
            <a:off x="1361135" y="5515356"/>
            <a:ext cx="9006225" cy="385105"/>
          </a:xfrm>
          <a:prstGeom prst="rect">
            <a:avLst/>
          </a:prstGeom>
          <a:noFill/>
        </p:spPr>
        <p:txBody>
          <a:bodyPr wrap="square">
            <a:spAutoFit/>
          </a:bodyPr>
          <a:lstStyle/>
          <a:p>
            <a:pPr algn="ctr">
              <a:lnSpc>
                <a:spcPts val="2600"/>
              </a:lnSpc>
            </a:pPr>
            <a:r>
              <a:rPr lang="en-US" altLang="zh-CN" sz="1400" b="1" dirty="0">
                <a:latin typeface="+mn-ea"/>
              </a:rPr>
              <a:t>A twin domain</a:t>
            </a:r>
            <a:r>
              <a:rPr lang="zh-CN" altLang="en-US" sz="1400" b="1" dirty="0">
                <a:latin typeface="+mn-ea"/>
              </a:rPr>
              <a:t> </a:t>
            </a:r>
            <a:r>
              <a:rPr lang="en-US" altLang="zh-CN" sz="1400" b="1" dirty="0">
                <a:latin typeface="+mn-ea"/>
              </a:rPr>
              <a:t>was used for multiple fraudulent activities within a month</a:t>
            </a:r>
          </a:p>
        </p:txBody>
      </p:sp>
      <p:sp>
        <p:nvSpPr>
          <p:cNvPr id="61" name="矩形: 圆角 60">
            <a:extLst>
              <a:ext uri="{FF2B5EF4-FFF2-40B4-BE49-F238E27FC236}">
                <a16:creationId xmlns:a16="http://schemas.microsoft.com/office/drawing/2014/main" id="{38E45D03-A58C-E9FA-7E3E-253614D38BAB}"/>
              </a:ext>
            </a:extLst>
          </p:cNvPr>
          <p:cNvSpPr/>
          <p:nvPr/>
        </p:nvSpPr>
        <p:spPr>
          <a:xfrm>
            <a:off x="2704068" y="5940916"/>
            <a:ext cx="5914252" cy="331127"/>
          </a:xfrm>
          <a:prstGeom prst="roundRect">
            <a:avLst>
              <a:gd name="adj" fmla="val 17326"/>
            </a:avLst>
          </a:prstGeom>
          <a:gradFill flip="none" rotWithShape="1">
            <a:gsLst>
              <a:gs pos="0">
                <a:srgbClr val="C00000"/>
              </a:gs>
              <a:gs pos="100000">
                <a:srgbClr val="C00000"/>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Verdana" panose="020B0604030504040204" pitchFamily="34" charset="0"/>
                <a:ea typeface="Verdana" panose="020B0604030504040204" pitchFamily="34" charset="0"/>
                <a:cs typeface="Verdana" panose="020B0604030504040204" pitchFamily="34" charset="0"/>
              </a:rPr>
              <a:t>Twin domains are actively being abused</a:t>
            </a:r>
          </a:p>
        </p:txBody>
      </p:sp>
      <p:sp>
        <p:nvSpPr>
          <p:cNvPr id="7" name="矩形: 圆角 6">
            <a:extLst>
              <a:ext uri="{FF2B5EF4-FFF2-40B4-BE49-F238E27FC236}">
                <a16:creationId xmlns:a16="http://schemas.microsoft.com/office/drawing/2014/main" id="{8BA498D3-FC0E-8239-7C2A-DE4D6EFD43BC}"/>
              </a:ext>
            </a:extLst>
          </p:cNvPr>
          <p:cNvSpPr/>
          <p:nvPr/>
        </p:nvSpPr>
        <p:spPr>
          <a:xfrm>
            <a:off x="3557819" y="2665488"/>
            <a:ext cx="5113609" cy="560385"/>
          </a:xfrm>
          <a:prstGeom prst="roundRect">
            <a:avLst>
              <a:gd name="adj" fmla="val 17326"/>
            </a:avLst>
          </a:prstGeom>
          <a:no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chemeClr val="tx1"/>
                </a:solidFill>
                <a:latin typeface="微软雅黑" panose="020B0503020204020204" pitchFamily="34" charset="-122"/>
                <a:ea typeface="微软雅黑" panose="020B0503020204020204" pitchFamily="34" charset="-122"/>
              </a:rPr>
              <a:t>xn</a:t>
            </a:r>
            <a:r>
              <a:rPr lang="en-US" altLang="zh-CN" b="1" dirty="0">
                <a:solidFill>
                  <a:schemeClr val="tx1"/>
                </a:solidFill>
                <a:latin typeface="微软雅黑" panose="020B0503020204020204" pitchFamily="34" charset="-122"/>
                <a:ea typeface="微软雅黑" panose="020B0503020204020204" pitchFamily="34" charset="-122"/>
              </a:rPr>
              <a:t>--4gqz56iuyholb.top</a:t>
            </a:r>
            <a:r>
              <a:rPr lang="zh-CN" altLang="en-US" b="1" dirty="0">
                <a:solidFill>
                  <a:schemeClr val="tx1"/>
                </a:solidFill>
                <a:latin typeface="微软雅黑" panose="020B0503020204020204" pitchFamily="34" charset="-122"/>
                <a:ea typeface="微软雅黑" panose="020B0503020204020204" pitchFamily="34" charset="-122"/>
              </a:rPr>
              <a:t>（一諭終見</a:t>
            </a:r>
            <a:r>
              <a:rPr lang="en-US" altLang="zh-CN" b="1" dirty="0">
                <a:solidFill>
                  <a:schemeClr val="tx1"/>
                </a:solidFill>
                <a:latin typeface="微软雅黑" panose="020B0503020204020204" pitchFamily="34" charset="-122"/>
                <a:ea typeface="微软雅黑" panose="020B0503020204020204" pitchFamily="34" charset="-122"/>
              </a:rPr>
              <a:t>.top</a:t>
            </a:r>
            <a:r>
              <a:rPr lang="zh-CN" altLang="en-US" b="1" dirty="0">
                <a:solidFill>
                  <a:schemeClr val="tx1"/>
                </a:solidFill>
                <a:latin typeface="微软雅黑" panose="020B0503020204020204" pitchFamily="34" charset="-122"/>
                <a:ea typeface="微软雅黑" panose="020B0503020204020204" pitchFamily="34" charset="-122"/>
              </a:rPr>
              <a:t>）</a:t>
            </a:r>
            <a:endParaRPr lang="en-US" altLang="zh-CN"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29835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7BEC80-8E04-999E-F535-39C17F9A21DA}"/>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F9831BC8-0B98-D21E-04F8-386F33DA26A4}"/>
              </a:ext>
            </a:extLst>
          </p:cNvPr>
          <p:cNvSpPr>
            <a:spLocks noGrp="1"/>
          </p:cNvSpPr>
          <p:nvPr>
            <p:ph type="sldNum" sz="quarter" idx="12"/>
          </p:nvPr>
        </p:nvSpPr>
        <p:spPr/>
        <p:txBody>
          <a:bodyPr/>
          <a:lstStyle/>
          <a:p>
            <a:fld id="{ECB2A585-D384-3C44-A3CD-1FCB5462ACD9}" type="slidenum">
              <a:rPr kumimoji="1" lang="zh-CN" altLang="en-US" smtClean="0"/>
              <a:t>24</a:t>
            </a:fld>
            <a:endParaRPr kumimoji="1" lang="zh-CN" altLang="en-US"/>
          </a:p>
        </p:txBody>
      </p:sp>
      <p:sp>
        <p:nvSpPr>
          <p:cNvPr id="4" name="标题 3">
            <a:extLst>
              <a:ext uri="{FF2B5EF4-FFF2-40B4-BE49-F238E27FC236}">
                <a16:creationId xmlns:a16="http://schemas.microsoft.com/office/drawing/2014/main" id="{1A3F4DCD-32BF-6143-78DE-F73343E2E5E7}"/>
              </a:ext>
            </a:extLst>
          </p:cNvPr>
          <p:cNvSpPr>
            <a:spLocks noGrp="1"/>
          </p:cNvSpPr>
          <p:nvPr>
            <p:ph type="title"/>
          </p:nvPr>
        </p:nvSpPr>
        <p:spPr>
          <a:xfrm>
            <a:off x="345281" y="75406"/>
            <a:ext cx="11734424"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Management</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Unchecked Host Objects</a:t>
            </a:r>
            <a:endParaRPr lang="zh-CN" altLang="en-US" dirty="0">
              <a:latin typeface="Verdana" panose="020B0604030504040204" pitchFamily="34" charset="0"/>
              <a:cs typeface="Verdana" panose="020B0604030504040204" pitchFamily="34" charset="0"/>
            </a:endParaRPr>
          </a:p>
        </p:txBody>
      </p:sp>
      <p:sp>
        <p:nvSpPr>
          <p:cNvPr id="5" name="圆角矩形 10">
            <a:extLst>
              <a:ext uri="{FF2B5EF4-FFF2-40B4-BE49-F238E27FC236}">
                <a16:creationId xmlns:a16="http://schemas.microsoft.com/office/drawing/2014/main" id="{CC51ECDF-EF99-7E77-B3D2-02CDE79CBCBA}"/>
              </a:ext>
            </a:extLst>
          </p:cNvPr>
          <p:cNvSpPr/>
          <p:nvPr/>
        </p:nvSpPr>
        <p:spPr>
          <a:xfrm>
            <a:off x="345281" y="1816861"/>
            <a:ext cx="11126804" cy="2763606"/>
          </a:xfrm>
          <a:prstGeom prst="roundRect">
            <a:avLst>
              <a:gd name="adj" fmla="val 2876"/>
            </a:avLst>
          </a:prstGeom>
          <a:gradFill>
            <a:gsLst>
              <a:gs pos="0">
                <a:schemeClr val="bg1"/>
              </a:gs>
              <a:gs pos="100000">
                <a:schemeClr val="bg1">
                  <a:alpha val="22000"/>
                </a:schemeClr>
              </a:gs>
            </a:gsLst>
            <a:lin ang="5400000" scaled="1"/>
          </a:gradFill>
          <a:ln w="9525">
            <a:gradFill>
              <a:gsLst>
                <a:gs pos="0">
                  <a:srgbClr val="C00000"/>
                </a:gs>
                <a:gs pos="100000">
                  <a:schemeClr val="accent1">
                    <a:lumMod val="0"/>
                    <a:lumOff val="100000"/>
                  </a:schemeClr>
                </a:gs>
              </a:gsLst>
              <a:lin ang="5400000" scaled="1"/>
            </a:gra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zh-CN" sz="14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0" name="图片 19">
            <a:extLst>
              <a:ext uri="{FF2B5EF4-FFF2-40B4-BE49-F238E27FC236}">
                <a16:creationId xmlns:a16="http://schemas.microsoft.com/office/drawing/2014/main" id="{FC3CA0CD-8DD9-965A-4A25-6DADA8D31DEA}"/>
              </a:ext>
            </a:extLst>
          </p:cNvPr>
          <p:cNvPicPr>
            <a:picLocks noChangeAspect="1"/>
          </p:cNvPicPr>
          <p:nvPr/>
        </p:nvPicPr>
        <p:blipFill>
          <a:blip r:embed="rId3"/>
          <a:stretch>
            <a:fillRect/>
          </a:stretch>
        </p:blipFill>
        <p:spPr>
          <a:xfrm>
            <a:off x="1259397" y="2253834"/>
            <a:ext cx="6159349" cy="1732317"/>
          </a:xfrm>
          <a:prstGeom prst="rect">
            <a:avLst/>
          </a:prstGeom>
        </p:spPr>
      </p:pic>
      <p:grpSp>
        <p:nvGrpSpPr>
          <p:cNvPr id="21" name="组合 20">
            <a:extLst>
              <a:ext uri="{FF2B5EF4-FFF2-40B4-BE49-F238E27FC236}">
                <a16:creationId xmlns:a16="http://schemas.microsoft.com/office/drawing/2014/main" id="{017749DC-2506-8A1A-3BD4-544911AF0DC8}"/>
              </a:ext>
            </a:extLst>
          </p:cNvPr>
          <p:cNvGrpSpPr/>
          <p:nvPr/>
        </p:nvGrpSpPr>
        <p:grpSpPr>
          <a:xfrm>
            <a:off x="8049204" y="2011637"/>
            <a:ext cx="3335344" cy="2075015"/>
            <a:chOff x="8471887" y="2988733"/>
            <a:chExt cx="3538387" cy="2201334"/>
          </a:xfrm>
        </p:grpSpPr>
        <p:sp>
          <p:nvSpPr>
            <p:cNvPr id="22" name="矩形: 圆角 21">
              <a:extLst>
                <a:ext uri="{FF2B5EF4-FFF2-40B4-BE49-F238E27FC236}">
                  <a16:creationId xmlns:a16="http://schemas.microsoft.com/office/drawing/2014/main" id="{4B36B901-E1EA-E3EA-1938-BE25DF1CE695}"/>
                </a:ext>
              </a:extLst>
            </p:cNvPr>
            <p:cNvSpPr/>
            <p:nvPr/>
          </p:nvSpPr>
          <p:spPr>
            <a:xfrm>
              <a:off x="8471887" y="2988733"/>
              <a:ext cx="3505200" cy="2201334"/>
            </a:xfrm>
            <a:prstGeom prst="roundRect">
              <a:avLst>
                <a:gd name="adj" fmla="val 6286"/>
              </a:avLst>
            </a:prstGeom>
            <a:solidFill>
              <a:schemeClr val="bg1"/>
            </a:solidFill>
            <a:ln w="952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3" name="矩形: 圆角 80">
              <a:extLst>
                <a:ext uri="{FF2B5EF4-FFF2-40B4-BE49-F238E27FC236}">
                  <a16:creationId xmlns:a16="http://schemas.microsoft.com/office/drawing/2014/main" id="{4C44FE9B-64FE-CF5A-7AF0-E3F74EB84C59}"/>
                </a:ext>
              </a:extLst>
            </p:cNvPr>
            <p:cNvSpPr/>
            <p:nvPr/>
          </p:nvSpPr>
          <p:spPr>
            <a:xfrm>
              <a:off x="8522621" y="4534131"/>
              <a:ext cx="2548685" cy="578339"/>
            </a:xfrm>
            <a:prstGeom prst="roundRect">
              <a:avLst/>
            </a:prstGeom>
            <a:solidFill>
              <a:schemeClr val="accent5">
                <a:lumMod val="20000"/>
                <a:lumOff val="80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4" name="矩形: 圆角 79">
              <a:extLst>
                <a:ext uri="{FF2B5EF4-FFF2-40B4-BE49-F238E27FC236}">
                  <a16:creationId xmlns:a16="http://schemas.microsoft.com/office/drawing/2014/main" id="{D23D31E7-8460-7D5E-9B38-84BE33732A77}"/>
                </a:ext>
              </a:extLst>
            </p:cNvPr>
            <p:cNvSpPr/>
            <p:nvPr/>
          </p:nvSpPr>
          <p:spPr>
            <a:xfrm>
              <a:off x="8534383" y="3839348"/>
              <a:ext cx="2548685" cy="578339"/>
            </a:xfrm>
            <a:prstGeom prst="roundRect">
              <a:avLst/>
            </a:prstGeom>
            <a:solidFill>
              <a:schemeClr val="accent5">
                <a:lumMod val="20000"/>
                <a:lumOff val="80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5" name="矩形: 圆角 81">
              <a:extLst>
                <a:ext uri="{FF2B5EF4-FFF2-40B4-BE49-F238E27FC236}">
                  <a16:creationId xmlns:a16="http://schemas.microsoft.com/office/drawing/2014/main" id="{E0B5553D-9A48-1739-F24F-93F0FADE93E7}"/>
                </a:ext>
              </a:extLst>
            </p:cNvPr>
            <p:cNvSpPr/>
            <p:nvPr/>
          </p:nvSpPr>
          <p:spPr>
            <a:xfrm>
              <a:off x="8522622" y="3072874"/>
              <a:ext cx="2548684" cy="578339"/>
            </a:xfrm>
            <a:prstGeom prst="roundRect">
              <a:avLst/>
            </a:prstGeom>
            <a:solidFill>
              <a:schemeClr val="accent5">
                <a:lumMod val="20000"/>
                <a:lumOff val="80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6" name="矩形: 圆角 78">
              <a:extLst>
                <a:ext uri="{FF2B5EF4-FFF2-40B4-BE49-F238E27FC236}">
                  <a16:creationId xmlns:a16="http://schemas.microsoft.com/office/drawing/2014/main" id="{D0FAFB19-84F7-7062-B911-A785818E1769}"/>
                </a:ext>
              </a:extLst>
            </p:cNvPr>
            <p:cNvSpPr/>
            <p:nvPr/>
          </p:nvSpPr>
          <p:spPr>
            <a:xfrm>
              <a:off x="8626271" y="3101753"/>
              <a:ext cx="573642" cy="1936452"/>
            </a:xfrm>
            <a:prstGeom prst="round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7" name="椭圆 26">
              <a:extLst>
                <a:ext uri="{FF2B5EF4-FFF2-40B4-BE49-F238E27FC236}">
                  <a16:creationId xmlns:a16="http://schemas.microsoft.com/office/drawing/2014/main" id="{825E5256-A6CA-BDC2-712D-364769B7C971}"/>
                </a:ext>
              </a:extLst>
            </p:cNvPr>
            <p:cNvSpPr/>
            <p:nvPr/>
          </p:nvSpPr>
          <p:spPr>
            <a:xfrm>
              <a:off x="9289158" y="4707973"/>
              <a:ext cx="1518748" cy="284693"/>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tx1"/>
                </a:solidFill>
                <a:latin typeface="Abadi" panose="020B0604020104020204" pitchFamily="34" charset="0"/>
              </a:endParaRPr>
            </a:p>
          </p:txBody>
        </p:sp>
        <p:sp>
          <p:nvSpPr>
            <p:cNvPr id="28" name="椭圆 27">
              <a:extLst>
                <a:ext uri="{FF2B5EF4-FFF2-40B4-BE49-F238E27FC236}">
                  <a16:creationId xmlns:a16="http://schemas.microsoft.com/office/drawing/2014/main" id="{7371FFB4-D968-BF7A-A434-5315153C7413}"/>
                </a:ext>
              </a:extLst>
            </p:cNvPr>
            <p:cNvSpPr/>
            <p:nvPr/>
          </p:nvSpPr>
          <p:spPr>
            <a:xfrm>
              <a:off x="9836928" y="3222962"/>
              <a:ext cx="311909" cy="258727"/>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tx1"/>
                </a:solidFill>
                <a:latin typeface="Abadi" panose="020B0604020104020204" pitchFamily="34" charset="0"/>
              </a:endParaRPr>
            </a:p>
          </p:txBody>
        </p:sp>
        <p:sp>
          <p:nvSpPr>
            <p:cNvPr id="29" name="文本框 28">
              <a:extLst>
                <a:ext uri="{FF2B5EF4-FFF2-40B4-BE49-F238E27FC236}">
                  <a16:creationId xmlns:a16="http://schemas.microsoft.com/office/drawing/2014/main" id="{6BF04308-9BAE-8AE4-B4F6-8293AEBCC8CC}"/>
                </a:ext>
              </a:extLst>
            </p:cNvPr>
            <p:cNvSpPr txBox="1"/>
            <p:nvPr/>
          </p:nvSpPr>
          <p:spPr>
            <a:xfrm>
              <a:off x="9842452" y="3199015"/>
              <a:ext cx="435375" cy="312977"/>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2000" b="1" dirty="0">
                  <a:solidFill>
                    <a:schemeClr val="bg1"/>
                  </a:solidFill>
                  <a:latin typeface="Arial" panose="020B0604020202020204" pitchFamily="34" charset="0"/>
                  <a:cs typeface="Arial" panose="020B0604020202020204" pitchFamily="34" charset="0"/>
                </a:rPr>
                <a:t>.</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30" name="文本框 29">
              <a:extLst>
                <a:ext uri="{FF2B5EF4-FFF2-40B4-BE49-F238E27FC236}">
                  <a16:creationId xmlns:a16="http://schemas.microsoft.com/office/drawing/2014/main" id="{89831075-01D6-E792-D887-6CC28BC56373}"/>
                </a:ext>
              </a:extLst>
            </p:cNvPr>
            <p:cNvSpPr txBox="1"/>
            <p:nvPr/>
          </p:nvSpPr>
          <p:spPr>
            <a:xfrm>
              <a:off x="9450274" y="4707973"/>
              <a:ext cx="1308957" cy="288216"/>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1200" b="1" dirty="0">
                  <a:solidFill>
                    <a:schemeClr val="bg1"/>
                  </a:solidFill>
                  <a:latin typeface="Arial" panose="020B0604020202020204" pitchFamily="34" charset="0"/>
                  <a:cs typeface="Arial" panose="020B0604020202020204" pitchFamily="34" charset="0"/>
                </a:rPr>
                <a:t>example.com</a:t>
              </a:r>
              <a:endParaRPr lang="zh-CN" altLang="en-US" sz="1200" b="1" dirty="0">
                <a:solidFill>
                  <a:schemeClr val="bg1"/>
                </a:solidFill>
                <a:latin typeface="Arial" panose="020B0604020202020204" pitchFamily="34" charset="0"/>
                <a:cs typeface="Arial" panose="020B0604020202020204" pitchFamily="34" charset="0"/>
              </a:endParaRPr>
            </a:p>
          </p:txBody>
        </p:sp>
        <p:cxnSp>
          <p:nvCxnSpPr>
            <p:cNvPr id="31" name="直接连接符 51">
              <a:extLst>
                <a:ext uri="{FF2B5EF4-FFF2-40B4-BE49-F238E27FC236}">
                  <a16:creationId xmlns:a16="http://schemas.microsoft.com/office/drawing/2014/main" id="{B256CFAA-EC66-10AF-0009-2FEF39F13045}"/>
                </a:ext>
              </a:extLst>
            </p:cNvPr>
            <p:cNvCxnSpPr>
              <a:cxnSpLocks/>
              <a:stCxn id="28" idx="4"/>
              <a:endCxn id="40" idx="0"/>
            </p:cNvCxnSpPr>
            <p:nvPr/>
          </p:nvCxnSpPr>
          <p:spPr>
            <a:xfrm flipH="1">
              <a:off x="9558024" y="3481688"/>
              <a:ext cx="434860" cy="527179"/>
            </a:xfrm>
            <a:prstGeom prst="line">
              <a:avLst/>
            </a:prstGeom>
          </p:spPr>
          <p:style>
            <a:lnRef idx="1">
              <a:schemeClr val="dk1"/>
            </a:lnRef>
            <a:fillRef idx="0">
              <a:schemeClr val="dk1"/>
            </a:fillRef>
            <a:effectRef idx="0">
              <a:schemeClr val="dk1"/>
            </a:effectRef>
            <a:fontRef idx="minor">
              <a:schemeClr val="tx1"/>
            </a:fontRef>
          </p:style>
        </p:cxnSp>
        <p:cxnSp>
          <p:nvCxnSpPr>
            <p:cNvPr id="32" name="直接连接符 53">
              <a:extLst>
                <a:ext uri="{FF2B5EF4-FFF2-40B4-BE49-F238E27FC236}">
                  <a16:creationId xmlns:a16="http://schemas.microsoft.com/office/drawing/2014/main" id="{300EB875-BAB4-BE04-756B-766E97F62A92}"/>
                </a:ext>
              </a:extLst>
            </p:cNvPr>
            <p:cNvCxnSpPr>
              <a:cxnSpLocks/>
              <a:stCxn id="28" idx="4"/>
              <a:endCxn id="37" idx="0"/>
            </p:cNvCxnSpPr>
            <p:nvPr/>
          </p:nvCxnSpPr>
          <p:spPr>
            <a:xfrm>
              <a:off x="9992883" y="3481689"/>
              <a:ext cx="508534" cy="536303"/>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60">
              <a:extLst>
                <a:ext uri="{FF2B5EF4-FFF2-40B4-BE49-F238E27FC236}">
                  <a16:creationId xmlns:a16="http://schemas.microsoft.com/office/drawing/2014/main" id="{D5EB8537-77EB-3C03-9DBD-36AF5D543904}"/>
                </a:ext>
              </a:extLst>
            </p:cNvPr>
            <p:cNvCxnSpPr>
              <a:cxnSpLocks/>
              <a:stCxn id="39" idx="4"/>
              <a:endCxn id="27" idx="0"/>
            </p:cNvCxnSpPr>
            <p:nvPr/>
          </p:nvCxnSpPr>
          <p:spPr>
            <a:xfrm>
              <a:off x="9556153" y="4307533"/>
              <a:ext cx="492379" cy="400440"/>
            </a:xfrm>
            <a:prstGeom prst="line">
              <a:avLst/>
            </a:prstGeom>
          </p:spPr>
          <p:style>
            <a:lnRef idx="1">
              <a:schemeClr val="dk1"/>
            </a:lnRef>
            <a:fillRef idx="0">
              <a:schemeClr val="dk1"/>
            </a:fillRef>
            <a:effectRef idx="0">
              <a:schemeClr val="dk1"/>
            </a:effectRef>
            <a:fontRef idx="minor">
              <a:schemeClr val="tx1"/>
            </a:fontRef>
          </p:style>
        </p:cxnSp>
        <p:pic>
          <p:nvPicPr>
            <p:cNvPr id="34" name="图片 33">
              <a:extLst>
                <a:ext uri="{FF2B5EF4-FFF2-40B4-BE49-F238E27FC236}">
                  <a16:creationId xmlns:a16="http://schemas.microsoft.com/office/drawing/2014/main" id="{64D803DE-077C-0225-B049-095E0921DA76}"/>
                </a:ext>
              </a:extLst>
            </p:cNvPr>
            <p:cNvPicPr>
              <a:picLocks noChangeAspect="1"/>
            </p:cNvPicPr>
            <p:nvPr/>
          </p:nvPicPr>
          <p:blipFill>
            <a:blip r:embed="rId4"/>
            <a:stretch>
              <a:fillRect/>
            </a:stretch>
          </p:blipFill>
          <p:spPr>
            <a:xfrm>
              <a:off x="8715905" y="3209408"/>
              <a:ext cx="354982" cy="354982"/>
            </a:xfrm>
            <a:prstGeom prst="rect">
              <a:avLst/>
            </a:prstGeom>
          </p:spPr>
        </p:pic>
        <p:pic>
          <p:nvPicPr>
            <p:cNvPr id="35" name="图片 34">
              <a:extLst>
                <a:ext uri="{FF2B5EF4-FFF2-40B4-BE49-F238E27FC236}">
                  <a16:creationId xmlns:a16="http://schemas.microsoft.com/office/drawing/2014/main" id="{86D30161-1AAB-6C38-6548-8FFC30341CA7}"/>
                </a:ext>
              </a:extLst>
            </p:cNvPr>
            <p:cNvPicPr>
              <a:picLocks noChangeAspect="1"/>
            </p:cNvPicPr>
            <p:nvPr/>
          </p:nvPicPr>
          <p:blipFill>
            <a:blip r:embed="rId4"/>
            <a:stretch>
              <a:fillRect/>
            </a:stretch>
          </p:blipFill>
          <p:spPr>
            <a:xfrm>
              <a:off x="8715905" y="3935828"/>
              <a:ext cx="354982" cy="354982"/>
            </a:xfrm>
            <a:prstGeom prst="rect">
              <a:avLst/>
            </a:prstGeom>
          </p:spPr>
        </p:pic>
        <p:pic>
          <p:nvPicPr>
            <p:cNvPr id="36" name="图片 35">
              <a:extLst>
                <a:ext uri="{FF2B5EF4-FFF2-40B4-BE49-F238E27FC236}">
                  <a16:creationId xmlns:a16="http://schemas.microsoft.com/office/drawing/2014/main" id="{FEE4290F-CDD7-5BD3-8BB6-DF72310A8E60}"/>
                </a:ext>
              </a:extLst>
            </p:cNvPr>
            <p:cNvPicPr>
              <a:picLocks noChangeAspect="1"/>
            </p:cNvPicPr>
            <p:nvPr/>
          </p:nvPicPr>
          <p:blipFill>
            <a:blip r:embed="rId4"/>
            <a:stretch>
              <a:fillRect/>
            </a:stretch>
          </p:blipFill>
          <p:spPr>
            <a:xfrm>
              <a:off x="8715515" y="4604846"/>
              <a:ext cx="354982" cy="354982"/>
            </a:xfrm>
            <a:prstGeom prst="rect">
              <a:avLst/>
            </a:prstGeom>
          </p:spPr>
        </p:pic>
        <p:sp>
          <p:nvSpPr>
            <p:cNvPr id="37" name="椭圆 36">
              <a:extLst>
                <a:ext uri="{FF2B5EF4-FFF2-40B4-BE49-F238E27FC236}">
                  <a16:creationId xmlns:a16="http://schemas.microsoft.com/office/drawing/2014/main" id="{0E345045-18EC-D3BA-4315-47C195FDA0EC}"/>
                </a:ext>
              </a:extLst>
            </p:cNvPr>
            <p:cNvSpPr/>
            <p:nvPr/>
          </p:nvSpPr>
          <p:spPr>
            <a:xfrm>
              <a:off x="10194929" y="4017992"/>
              <a:ext cx="612976" cy="284693"/>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tx1"/>
                </a:solidFill>
                <a:latin typeface="Abadi" panose="020B0604020104020204" pitchFamily="34" charset="0"/>
              </a:endParaRPr>
            </a:p>
          </p:txBody>
        </p:sp>
        <p:sp>
          <p:nvSpPr>
            <p:cNvPr id="38" name="文本框 37">
              <a:extLst>
                <a:ext uri="{FF2B5EF4-FFF2-40B4-BE49-F238E27FC236}">
                  <a16:creationId xmlns:a16="http://schemas.microsoft.com/office/drawing/2014/main" id="{6A54706A-0803-233D-A661-B86F7AAAB0FE}"/>
                </a:ext>
              </a:extLst>
            </p:cNvPr>
            <p:cNvSpPr txBox="1"/>
            <p:nvPr/>
          </p:nvSpPr>
          <p:spPr>
            <a:xfrm>
              <a:off x="10236369" y="4008867"/>
              <a:ext cx="508373" cy="288216"/>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1200" b="1" dirty="0" err="1">
                  <a:solidFill>
                    <a:schemeClr val="bg1"/>
                  </a:solidFill>
                  <a:latin typeface="Arial" panose="020B0604020202020204" pitchFamily="34" charset="0"/>
                  <a:cs typeface="Arial" panose="020B0604020202020204" pitchFamily="34" charset="0"/>
                </a:rPr>
                <a:t>.net</a:t>
              </a:r>
              <a:endParaRPr lang="zh-CN" altLang="en-US" sz="1200" b="1" dirty="0">
                <a:solidFill>
                  <a:schemeClr val="bg1"/>
                </a:solidFill>
                <a:latin typeface="Arial" panose="020B0604020202020204" pitchFamily="34" charset="0"/>
                <a:cs typeface="Arial" panose="020B0604020202020204" pitchFamily="34" charset="0"/>
              </a:endParaRPr>
            </a:p>
          </p:txBody>
        </p:sp>
        <p:sp>
          <p:nvSpPr>
            <p:cNvPr id="39" name="椭圆 38">
              <a:extLst>
                <a:ext uri="{FF2B5EF4-FFF2-40B4-BE49-F238E27FC236}">
                  <a16:creationId xmlns:a16="http://schemas.microsoft.com/office/drawing/2014/main" id="{D73076E8-4DE1-CBDC-58B2-1A86EE9294EC}"/>
                </a:ext>
              </a:extLst>
            </p:cNvPr>
            <p:cNvSpPr/>
            <p:nvPr/>
          </p:nvSpPr>
          <p:spPr>
            <a:xfrm>
              <a:off x="9234046" y="4022840"/>
              <a:ext cx="644213" cy="284693"/>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tx1"/>
                </a:solidFill>
                <a:latin typeface="Abadi" panose="020B0604020104020204" pitchFamily="34" charset="0"/>
              </a:endParaRPr>
            </a:p>
          </p:txBody>
        </p:sp>
        <p:sp>
          <p:nvSpPr>
            <p:cNvPr id="40" name="文本框 39">
              <a:extLst>
                <a:ext uri="{FF2B5EF4-FFF2-40B4-BE49-F238E27FC236}">
                  <a16:creationId xmlns:a16="http://schemas.microsoft.com/office/drawing/2014/main" id="{C55144E7-E84B-4431-4D39-87AF0D814275}"/>
                </a:ext>
              </a:extLst>
            </p:cNvPr>
            <p:cNvSpPr txBox="1"/>
            <p:nvPr/>
          </p:nvSpPr>
          <p:spPr>
            <a:xfrm>
              <a:off x="9251536" y="4008867"/>
              <a:ext cx="612976" cy="288216"/>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1200" b="1" dirty="0">
                  <a:solidFill>
                    <a:schemeClr val="bg1"/>
                  </a:solidFill>
                  <a:latin typeface="Arial" panose="020B0604020202020204" pitchFamily="34" charset="0"/>
                  <a:cs typeface="Arial" panose="020B0604020202020204" pitchFamily="34" charset="0"/>
                </a:rPr>
                <a:t>.com</a:t>
              </a:r>
              <a:endParaRPr lang="zh-CN" altLang="en-US" sz="1200" b="1" dirty="0">
                <a:solidFill>
                  <a:schemeClr val="bg1"/>
                </a:solidFill>
                <a:latin typeface="Arial" panose="020B0604020202020204" pitchFamily="34" charset="0"/>
                <a:cs typeface="Arial" panose="020B0604020202020204" pitchFamily="34" charset="0"/>
              </a:endParaRPr>
            </a:p>
          </p:txBody>
        </p:sp>
        <p:sp>
          <p:nvSpPr>
            <p:cNvPr id="41" name="矩形: 圆角 40">
              <a:extLst>
                <a:ext uri="{FF2B5EF4-FFF2-40B4-BE49-F238E27FC236}">
                  <a16:creationId xmlns:a16="http://schemas.microsoft.com/office/drawing/2014/main" id="{A95493C5-06EE-8FCC-AFFA-06C9D5EFF6E1}"/>
                </a:ext>
              </a:extLst>
            </p:cNvPr>
            <p:cNvSpPr/>
            <p:nvPr/>
          </p:nvSpPr>
          <p:spPr>
            <a:xfrm>
              <a:off x="11138273" y="3072874"/>
              <a:ext cx="782757" cy="578339"/>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2" name="文本框 41">
              <a:extLst>
                <a:ext uri="{FF2B5EF4-FFF2-40B4-BE49-F238E27FC236}">
                  <a16:creationId xmlns:a16="http://schemas.microsoft.com/office/drawing/2014/main" id="{3B2F1221-89FB-A6FC-DA1B-3FBA0A774E3F}"/>
                </a:ext>
              </a:extLst>
            </p:cNvPr>
            <p:cNvSpPr txBox="1"/>
            <p:nvPr/>
          </p:nvSpPr>
          <p:spPr>
            <a:xfrm>
              <a:off x="11153070" y="3167930"/>
              <a:ext cx="801755" cy="369332"/>
            </a:xfrm>
            <a:prstGeom prst="rect">
              <a:avLst/>
            </a:prstGeom>
            <a:noFill/>
          </p:spPr>
          <p:txBody>
            <a:bodyPr wrap="square">
              <a:spAutoFit/>
            </a:bodyPr>
            <a:lstStyle/>
            <a:p>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Root</a:t>
              </a:r>
              <a:endParaRPr lang="zh-CN" altLang="en-US" sz="1600" b="1" dirty="0">
                <a:solidFill>
                  <a:schemeClr val="bg1"/>
                </a:solidFill>
              </a:endParaRPr>
            </a:p>
          </p:txBody>
        </p:sp>
        <p:sp>
          <p:nvSpPr>
            <p:cNvPr id="43" name="矩形: 圆角 42">
              <a:extLst>
                <a:ext uri="{FF2B5EF4-FFF2-40B4-BE49-F238E27FC236}">
                  <a16:creationId xmlns:a16="http://schemas.microsoft.com/office/drawing/2014/main" id="{A5EF7CA9-6DBE-FE2D-9221-B706CB4DACC5}"/>
                </a:ext>
              </a:extLst>
            </p:cNvPr>
            <p:cNvSpPr/>
            <p:nvPr/>
          </p:nvSpPr>
          <p:spPr>
            <a:xfrm>
              <a:off x="11138663" y="3834223"/>
              <a:ext cx="782757" cy="578339"/>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4" name="文本框 43">
              <a:extLst>
                <a:ext uri="{FF2B5EF4-FFF2-40B4-BE49-F238E27FC236}">
                  <a16:creationId xmlns:a16="http://schemas.microsoft.com/office/drawing/2014/main" id="{9458152F-A11E-C84B-97D6-341E5E6C5C04}"/>
                </a:ext>
              </a:extLst>
            </p:cNvPr>
            <p:cNvSpPr txBox="1"/>
            <p:nvPr/>
          </p:nvSpPr>
          <p:spPr>
            <a:xfrm>
              <a:off x="11201545" y="3948174"/>
              <a:ext cx="801755" cy="369332"/>
            </a:xfrm>
            <a:prstGeom prst="rect">
              <a:avLst/>
            </a:prstGeom>
            <a:noFill/>
          </p:spPr>
          <p:txBody>
            <a:bodyPr wrap="square">
              <a:spAutoFit/>
            </a:bodyPr>
            <a:lstStyle/>
            <a:p>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TLD</a:t>
              </a:r>
              <a:endParaRPr lang="zh-CN" altLang="en-US" sz="1600" b="1" dirty="0">
                <a:solidFill>
                  <a:schemeClr val="bg1"/>
                </a:solidFill>
              </a:endParaRPr>
            </a:p>
          </p:txBody>
        </p:sp>
        <p:sp>
          <p:nvSpPr>
            <p:cNvPr id="45" name="矩形: 圆角 44">
              <a:extLst>
                <a:ext uri="{FF2B5EF4-FFF2-40B4-BE49-F238E27FC236}">
                  <a16:creationId xmlns:a16="http://schemas.microsoft.com/office/drawing/2014/main" id="{771885AB-091C-608C-8BFB-F5441633BA9E}"/>
                </a:ext>
              </a:extLst>
            </p:cNvPr>
            <p:cNvSpPr/>
            <p:nvPr/>
          </p:nvSpPr>
          <p:spPr>
            <a:xfrm>
              <a:off x="11138273" y="4534131"/>
              <a:ext cx="782757" cy="578339"/>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文本框 45">
              <a:extLst>
                <a:ext uri="{FF2B5EF4-FFF2-40B4-BE49-F238E27FC236}">
                  <a16:creationId xmlns:a16="http://schemas.microsoft.com/office/drawing/2014/main" id="{67524286-D068-4CD0-6912-C5B1F5525BB3}"/>
                </a:ext>
              </a:extLst>
            </p:cNvPr>
            <p:cNvSpPr txBox="1"/>
            <p:nvPr/>
          </p:nvSpPr>
          <p:spPr>
            <a:xfrm>
              <a:off x="11208519" y="4638634"/>
              <a:ext cx="801755" cy="369332"/>
            </a:xfrm>
            <a:prstGeom prst="rect">
              <a:avLst/>
            </a:prstGeom>
            <a:noFill/>
          </p:spPr>
          <p:txBody>
            <a:bodyPr wrap="square">
              <a:spAutoFit/>
            </a:bodyPr>
            <a:lstStyle/>
            <a:p>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SLD</a:t>
              </a:r>
              <a:endParaRPr lang="zh-CN" altLang="en-US" sz="1600" b="1" dirty="0">
                <a:solidFill>
                  <a:schemeClr val="bg1"/>
                </a:solidFill>
              </a:endParaRPr>
            </a:p>
          </p:txBody>
        </p:sp>
      </p:grpSp>
      <p:sp>
        <p:nvSpPr>
          <p:cNvPr id="47" name="文本框 46">
            <a:extLst>
              <a:ext uri="{FF2B5EF4-FFF2-40B4-BE49-F238E27FC236}">
                <a16:creationId xmlns:a16="http://schemas.microsoft.com/office/drawing/2014/main" id="{F979209A-BEC8-CEC8-D798-C7BFCCB1FF90}"/>
              </a:ext>
            </a:extLst>
          </p:cNvPr>
          <p:cNvSpPr txBox="1"/>
          <p:nvPr/>
        </p:nvSpPr>
        <p:spPr>
          <a:xfrm>
            <a:off x="345281" y="2687506"/>
            <a:ext cx="1094381" cy="830997"/>
          </a:xfrm>
          <a:prstGeom prst="rect">
            <a:avLst/>
          </a:prstGeom>
          <a:noFill/>
        </p:spPr>
        <p:txBody>
          <a:bodyPr wrap="square">
            <a:spAutoFit/>
          </a:bodyPr>
          <a:lstStyle/>
          <a:p>
            <a:pPr algn="ctr"/>
            <a:r>
              <a:rPr lang="en-US" altLang="zh-CN" sz="1600" b="1" dirty="0">
                <a:latin typeface="Arial" panose="020B0604020202020204" pitchFamily="34" charset="0"/>
                <a:cs typeface="Arial" panose="020B0604020202020204" pitchFamily="34" charset="0"/>
              </a:rPr>
              <a:t>Register Glue Record</a:t>
            </a:r>
            <a:endParaRPr lang="zh-CN" altLang="en-US" sz="1600" b="1" dirty="0">
              <a:latin typeface="Arial" panose="020B0604020202020204" pitchFamily="34" charset="0"/>
              <a:cs typeface="Arial" panose="020B0604020202020204" pitchFamily="34" charset="0"/>
            </a:endParaRPr>
          </a:p>
        </p:txBody>
      </p:sp>
      <p:sp>
        <p:nvSpPr>
          <p:cNvPr id="48" name="矩形: 圆角 47">
            <a:extLst>
              <a:ext uri="{FF2B5EF4-FFF2-40B4-BE49-F238E27FC236}">
                <a16:creationId xmlns:a16="http://schemas.microsoft.com/office/drawing/2014/main" id="{BC83638D-7BEB-6D56-2E22-6E2F5E965760}"/>
              </a:ext>
            </a:extLst>
          </p:cNvPr>
          <p:cNvSpPr/>
          <p:nvPr/>
        </p:nvSpPr>
        <p:spPr>
          <a:xfrm>
            <a:off x="953057" y="915612"/>
            <a:ext cx="9978448" cy="731657"/>
          </a:xfrm>
          <a:prstGeom prst="roundRect">
            <a:avLst>
              <a:gd name="adj" fmla="val 17326"/>
            </a:avLst>
          </a:prstGeom>
          <a:gradFill flip="none" rotWithShape="1">
            <a:gsLst>
              <a:gs pos="0">
                <a:srgbClr val="8D131D"/>
              </a:gs>
              <a:gs pos="100000">
                <a:srgbClr val="C00000"/>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Verdana" panose="020B0604030504040204" pitchFamily="34" charset="0"/>
                <a:ea typeface="Verdana" panose="020B0604030504040204" pitchFamily="34" charset="0"/>
                <a:cs typeface="Verdana" panose="020B0604030504040204" pitchFamily="34" charset="0"/>
              </a:rPr>
              <a:t>Some registries often add all registrant-configured host objects to zone files without proper checks or purging.</a:t>
            </a:r>
          </a:p>
        </p:txBody>
      </p:sp>
      <p:cxnSp>
        <p:nvCxnSpPr>
          <p:cNvPr id="49" name="连接符: 曲线 48">
            <a:extLst>
              <a:ext uri="{FF2B5EF4-FFF2-40B4-BE49-F238E27FC236}">
                <a16:creationId xmlns:a16="http://schemas.microsoft.com/office/drawing/2014/main" id="{4CF849EE-96A0-3187-A94F-1D034AE98E2E}"/>
              </a:ext>
            </a:extLst>
          </p:cNvPr>
          <p:cNvCxnSpPr>
            <a:cxnSpLocks/>
            <a:stCxn id="20" idx="3"/>
            <a:endCxn id="24" idx="1"/>
          </p:cNvCxnSpPr>
          <p:nvPr/>
        </p:nvCxnSpPr>
        <p:spPr>
          <a:xfrm flipV="1">
            <a:off x="7418746" y="3086017"/>
            <a:ext cx="689368" cy="33976"/>
          </a:xfrm>
          <a:prstGeom prst="curvedConnector3">
            <a:avLst/>
          </a:prstGeom>
          <a:ln w="28575">
            <a:solidFill>
              <a:srgbClr val="94E36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122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A3AC1-FC82-5ACD-30C9-052AADAFAB17}"/>
            </a:ext>
          </a:extLst>
        </p:cNvPr>
        <p:cNvGrpSpPr/>
        <p:nvPr/>
      </p:nvGrpSpPr>
      <p:grpSpPr>
        <a:xfrm>
          <a:off x="0" y="0"/>
          <a:ext cx="0" cy="0"/>
          <a:chOff x="0" y="0"/>
          <a:chExt cx="0" cy="0"/>
        </a:xfrm>
      </p:grpSpPr>
      <p:sp>
        <p:nvSpPr>
          <p:cNvPr id="2" name="日期占位符 1">
            <a:extLst>
              <a:ext uri="{FF2B5EF4-FFF2-40B4-BE49-F238E27FC236}">
                <a16:creationId xmlns:a16="http://schemas.microsoft.com/office/drawing/2014/main" id="{B4E5387D-9859-234E-7C29-424C6C5EB52A}"/>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D5B228C2-E2FD-C29A-A9C7-1EB480BE73BA}"/>
              </a:ext>
            </a:extLst>
          </p:cNvPr>
          <p:cNvSpPr>
            <a:spLocks noGrp="1"/>
          </p:cNvSpPr>
          <p:nvPr>
            <p:ph type="sldNum" sz="quarter" idx="12"/>
          </p:nvPr>
        </p:nvSpPr>
        <p:spPr/>
        <p:txBody>
          <a:bodyPr/>
          <a:lstStyle/>
          <a:p>
            <a:fld id="{ECB2A585-D384-3C44-A3CD-1FCB5462ACD9}" type="slidenum">
              <a:rPr kumimoji="1" lang="zh-CN" altLang="en-US" smtClean="0"/>
              <a:t>25</a:t>
            </a:fld>
            <a:endParaRPr kumimoji="1" lang="zh-CN" altLang="en-US"/>
          </a:p>
        </p:txBody>
      </p:sp>
      <p:sp>
        <p:nvSpPr>
          <p:cNvPr id="4" name="标题 3">
            <a:extLst>
              <a:ext uri="{FF2B5EF4-FFF2-40B4-BE49-F238E27FC236}">
                <a16:creationId xmlns:a16="http://schemas.microsoft.com/office/drawing/2014/main" id="{F835D96D-3F5C-F014-5A46-F9720216AA22}"/>
              </a:ext>
            </a:extLst>
          </p:cNvPr>
          <p:cNvSpPr>
            <a:spLocks noGrp="1"/>
          </p:cNvSpPr>
          <p:nvPr>
            <p:ph type="title"/>
          </p:nvPr>
        </p:nvSpPr>
        <p:spPr>
          <a:xfrm>
            <a:off x="345281" y="75406"/>
            <a:ext cx="11734424"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Management</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Unchecked Host Objects</a:t>
            </a:r>
            <a:endParaRPr lang="zh-CN" altLang="en-US" dirty="0">
              <a:latin typeface="Verdana" panose="020B0604030504040204" pitchFamily="34" charset="0"/>
              <a:cs typeface="Verdana" panose="020B0604030504040204" pitchFamily="34" charset="0"/>
            </a:endParaRPr>
          </a:p>
        </p:txBody>
      </p:sp>
      <p:sp>
        <p:nvSpPr>
          <p:cNvPr id="5" name="圆角矩形 10">
            <a:extLst>
              <a:ext uri="{FF2B5EF4-FFF2-40B4-BE49-F238E27FC236}">
                <a16:creationId xmlns:a16="http://schemas.microsoft.com/office/drawing/2014/main" id="{7978FDD7-C5C7-EBBF-EE65-F8378521C58F}"/>
              </a:ext>
            </a:extLst>
          </p:cNvPr>
          <p:cNvSpPr/>
          <p:nvPr/>
        </p:nvSpPr>
        <p:spPr>
          <a:xfrm>
            <a:off x="345281" y="1816861"/>
            <a:ext cx="11126804" cy="2763606"/>
          </a:xfrm>
          <a:prstGeom prst="roundRect">
            <a:avLst>
              <a:gd name="adj" fmla="val 2876"/>
            </a:avLst>
          </a:prstGeom>
          <a:gradFill>
            <a:gsLst>
              <a:gs pos="0">
                <a:schemeClr val="bg1"/>
              </a:gs>
              <a:gs pos="100000">
                <a:schemeClr val="bg1">
                  <a:alpha val="22000"/>
                </a:schemeClr>
              </a:gs>
            </a:gsLst>
            <a:lin ang="5400000" scaled="1"/>
          </a:gradFill>
          <a:ln w="9525">
            <a:gradFill>
              <a:gsLst>
                <a:gs pos="0">
                  <a:srgbClr val="C00000"/>
                </a:gs>
                <a:gs pos="100000">
                  <a:schemeClr val="accent1">
                    <a:lumMod val="0"/>
                    <a:lumOff val="100000"/>
                  </a:schemeClr>
                </a:gs>
              </a:gsLst>
              <a:lin ang="5400000" scaled="1"/>
            </a:gra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zh-CN" sz="14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7" name="组合 6">
            <a:extLst>
              <a:ext uri="{FF2B5EF4-FFF2-40B4-BE49-F238E27FC236}">
                <a16:creationId xmlns:a16="http://schemas.microsoft.com/office/drawing/2014/main" id="{A00BF922-15A0-3A40-0571-23F8E8B82B3D}"/>
              </a:ext>
            </a:extLst>
          </p:cNvPr>
          <p:cNvGrpSpPr/>
          <p:nvPr/>
        </p:nvGrpSpPr>
        <p:grpSpPr>
          <a:xfrm>
            <a:off x="378879" y="4462635"/>
            <a:ext cx="11126804" cy="2102970"/>
            <a:chOff x="566196" y="4462635"/>
            <a:chExt cx="11126804" cy="2102970"/>
          </a:xfrm>
        </p:grpSpPr>
        <p:sp>
          <p:nvSpPr>
            <p:cNvPr id="8" name="圆角矩形 10">
              <a:extLst>
                <a:ext uri="{FF2B5EF4-FFF2-40B4-BE49-F238E27FC236}">
                  <a16:creationId xmlns:a16="http://schemas.microsoft.com/office/drawing/2014/main" id="{768D4331-B1CC-9F7E-D3FD-B62932AB6267}"/>
                </a:ext>
              </a:extLst>
            </p:cNvPr>
            <p:cNvSpPr/>
            <p:nvPr/>
          </p:nvSpPr>
          <p:spPr>
            <a:xfrm>
              <a:off x="566196" y="4462635"/>
              <a:ext cx="11126804" cy="2102970"/>
            </a:xfrm>
            <a:prstGeom prst="roundRect">
              <a:avLst>
                <a:gd name="adj" fmla="val 2876"/>
              </a:avLst>
            </a:prstGeom>
            <a:gradFill>
              <a:gsLst>
                <a:gs pos="57000">
                  <a:schemeClr val="bg1"/>
                </a:gs>
                <a:gs pos="100000">
                  <a:schemeClr val="bg1">
                    <a:alpha val="22000"/>
                  </a:schemeClr>
                </a:gs>
              </a:gsLst>
              <a:lin ang="5400000" scaled="1"/>
            </a:gradFill>
            <a:ln w="9525">
              <a:gradFill>
                <a:gsLst>
                  <a:gs pos="0">
                    <a:srgbClr val="C00000"/>
                  </a:gs>
                  <a:gs pos="100000">
                    <a:schemeClr val="accent1">
                      <a:lumMod val="0"/>
                      <a:lumOff val="100000"/>
                    </a:schemeClr>
                  </a:gs>
                </a:gsLst>
                <a:lin ang="5400000" scaled="1"/>
              </a:gra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zh-CN" sz="14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9" name="组合 8">
              <a:extLst>
                <a:ext uri="{FF2B5EF4-FFF2-40B4-BE49-F238E27FC236}">
                  <a16:creationId xmlns:a16="http://schemas.microsoft.com/office/drawing/2014/main" id="{0424FC73-B583-59F6-BD19-3396DFFC04B9}"/>
                </a:ext>
              </a:extLst>
            </p:cNvPr>
            <p:cNvGrpSpPr/>
            <p:nvPr/>
          </p:nvGrpSpPr>
          <p:grpSpPr>
            <a:xfrm>
              <a:off x="758167" y="4702704"/>
              <a:ext cx="10619128" cy="1528234"/>
              <a:chOff x="510543" y="4447769"/>
              <a:chExt cx="10619128" cy="1528234"/>
            </a:xfrm>
          </p:grpSpPr>
          <p:sp>
            <p:nvSpPr>
              <p:cNvPr id="10" name="矩形: 圆角 9">
                <a:extLst>
                  <a:ext uri="{FF2B5EF4-FFF2-40B4-BE49-F238E27FC236}">
                    <a16:creationId xmlns:a16="http://schemas.microsoft.com/office/drawing/2014/main" id="{F372364E-79BA-3D27-751C-449C77D9DC0E}"/>
                  </a:ext>
                </a:extLst>
              </p:cNvPr>
              <p:cNvSpPr/>
              <p:nvPr/>
            </p:nvSpPr>
            <p:spPr>
              <a:xfrm>
                <a:off x="4866674" y="5094170"/>
                <a:ext cx="1219818" cy="429208"/>
              </a:xfrm>
              <a:prstGeom prst="roundRect">
                <a:avLst/>
              </a:prstGeom>
              <a:solidFill>
                <a:srgbClr val="0070C0">
                  <a:alpha val="62000"/>
                </a:srgbClr>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Arial" panose="020B0604020202020204" pitchFamily="34" charset="0"/>
                    <a:cs typeface="Arial" panose="020B0604020202020204" pitchFamily="34" charset="0"/>
                  </a:rPr>
                  <a:t>registrar</a:t>
                </a:r>
                <a:endParaRPr lang="zh-CN" altLang="en-US" b="1" dirty="0">
                  <a:solidFill>
                    <a:schemeClr val="bg1"/>
                  </a:solidFill>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5E2CE69-BD6D-F28C-CAA3-61283E03D294}"/>
                  </a:ext>
                </a:extLst>
              </p:cNvPr>
              <p:cNvSpPr/>
              <p:nvPr/>
            </p:nvSpPr>
            <p:spPr>
              <a:xfrm>
                <a:off x="6676424" y="5096549"/>
                <a:ext cx="1219818" cy="429208"/>
              </a:xfrm>
              <a:prstGeom prst="rect">
                <a:avLst/>
              </a:prstGeom>
              <a:solidFill>
                <a:schemeClr val="bg1">
                  <a:lumMod val="50000"/>
                </a:schemeClr>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Arial" panose="020B0604020202020204" pitchFamily="34" charset="0"/>
                    <a:cs typeface="Arial" panose="020B0604020202020204" pitchFamily="34" charset="0"/>
                  </a:rPr>
                  <a:t>&lt;check&gt;</a:t>
                </a:r>
                <a:endParaRPr lang="zh-CN" altLang="en-US" b="1" dirty="0">
                  <a:solidFill>
                    <a:schemeClr val="bg1"/>
                  </a:solidFill>
                  <a:latin typeface="Arial" panose="020B0604020202020204" pitchFamily="34" charset="0"/>
                  <a:cs typeface="Arial" panose="020B0604020202020204" pitchFamily="34" charset="0"/>
                </a:endParaRPr>
              </a:p>
            </p:txBody>
          </p:sp>
          <p:sp>
            <p:nvSpPr>
              <p:cNvPr id="12" name="矩形 11">
                <a:extLst>
                  <a:ext uri="{FF2B5EF4-FFF2-40B4-BE49-F238E27FC236}">
                    <a16:creationId xmlns:a16="http://schemas.microsoft.com/office/drawing/2014/main" id="{9E84F03E-A2D2-C9CD-5624-D3C3768418D2}"/>
                  </a:ext>
                </a:extLst>
              </p:cNvPr>
              <p:cNvSpPr/>
              <p:nvPr/>
            </p:nvSpPr>
            <p:spPr>
              <a:xfrm>
                <a:off x="8486174" y="5094170"/>
                <a:ext cx="1219818" cy="429208"/>
              </a:xfrm>
              <a:prstGeom prst="rect">
                <a:avLst/>
              </a:prstGeom>
              <a:solidFill>
                <a:schemeClr val="bg1">
                  <a:lumMod val="50000"/>
                </a:schemeClr>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Arial" panose="020B0604020202020204" pitchFamily="34" charset="0"/>
                    <a:cs typeface="Arial" panose="020B0604020202020204" pitchFamily="34" charset="0"/>
                  </a:rPr>
                  <a:t>&lt;create&gt;</a:t>
                </a:r>
                <a:endParaRPr lang="zh-CN" altLang="en-US" b="1" dirty="0">
                  <a:solidFill>
                    <a:schemeClr val="bg1"/>
                  </a:solidFill>
                  <a:latin typeface="Arial" panose="020B0604020202020204" pitchFamily="34" charset="0"/>
                  <a:cs typeface="Arial" panose="020B0604020202020204" pitchFamily="34" charset="0"/>
                </a:endParaRPr>
              </a:p>
            </p:txBody>
          </p:sp>
          <p:cxnSp>
            <p:nvCxnSpPr>
              <p:cNvPr id="13" name="直接箭头连接符 12">
                <a:extLst>
                  <a:ext uri="{FF2B5EF4-FFF2-40B4-BE49-F238E27FC236}">
                    <a16:creationId xmlns:a16="http://schemas.microsoft.com/office/drawing/2014/main" id="{56CEABCB-4A31-3133-5EB5-7C00E790918D}"/>
                  </a:ext>
                </a:extLst>
              </p:cNvPr>
              <p:cNvCxnSpPr>
                <a:cxnSpLocks/>
                <a:stCxn id="10" idx="3"/>
                <a:endCxn id="11" idx="1"/>
              </p:cNvCxnSpPr>
              <p:nvPr/>
            </p:nvCxnSpPr>
            <p:spPr>
              <a:xfrm>
                <a:off x="6086492" y="5308774"/>
                <a:ext cx="589932" cy="2379"/>
              </a:xfrm>
              <a:prstGeom prst="straightConnector1">
                <a:avLst/>
              </a:prstGeom>
              <a:ln w="15875">
                <a:solidFill>
                  <a:schemeClr val="dk1"/>
                </a:solidFill>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8E8DFB9C-2C68-0FE8-AB9E-00C79228FE06}"/>
                  </a:ext>
                </a:extLst>
              </p:cNvPr>
              <p:cNvCxnSpPr>
                <a:stCxn id="11" idx="3"/>
                <a:endCxn id="12" idx="1"/>
              </p:cNvCxnSpPr>
              <p:nvPr/>
            </p:nvCxnSpPr>
            <p:spPr>
              <a:xfrm flipV="1">
                <a:off x="7896242" y="5308774"/>
                <a:ext cx="589932" cy="2379"/>
              </a:xfrm>
              <a:prstGeom prst="straightConnector1">
                <a:avLst/>
              </a:prstGeom>
              <a:ln w="15875">
                <a:solidFill>
                  <a:schemeClr val="dk1"/>
                </a:solidFill>
                <a:tailEnd type="triangle"/>
              </a:ln>
            </p:spPr>
            <p:style>
              <a:lnRef idx="1">
                <a:schemeClr val="dk1"/>
              </a:lnRef>
              <a:fillRef idx="0">
                <a:schemeClr val="dk1"/>
              </a:fillRef>
              <a:effectRef idx="0">
                <a:schemeClr val="dk1"/>
              </a:effectRef>
              <a:fontRef idx="minor">
                <a:schemeClr val="tx1"/>
              </a:fontRef>
            </p:style>
          </p:cxnSp>
          <p:sp>
            <p:nvSpPr>
              <p:cNvPr id="15" name="圆柱体 14">
                <a:extLst>
                  <a:ext uri="{FF2B5EF4-FFF2-40B4-BE49-F238E27FC236}">
                    <a16:creationId xmlns:a16="http://schemas.microsoft.com/office/drawing/2014/main" id="{82058620-402E-603D-DF67-04DCB858F1E1}"/>
                  </a:ext>
                </a:extLst>
              </p:cNvPr>
              <p:cNvSpPr/>
              <p:nvPr/>
            </p:nvSpPr>
            <p:spPr>
              <a:xfrm>
                <a:off x="10314356" y="5044361"/>
                <a:ext cx="571500" cy="528825"/>
              </a:xfrm>
              <a:prstGeom prst="can">
                <a:avLst/>
              </a:prstGeom>
              <a:solidFill>
                <a:schemeClr val="bg1">
                  <a:lumMod val="85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C047C6D6-0920-6211-5D4C-89CD5BA99ED6}"/>
                  </a:ext>
                </a:extLst>
              </p:cNvPr>
              <p:cNvSpPr txBox="1"/>
              <p:nvPr/>
            </p:nvSpPr>
            <p:spPr>
              <a:xfrm>
                <a:off x="6043011" y="4447769"/>
                <a:ext cx="1303689" cy="646331"/>
              </a:xfrm>
              <a:prstGeom prst="rect">
                <a:avLst/>
              </a:prstGeom>
              <a:noFill/>
            </p:spPr>
            <p:txBody>
              <a:bodyPr wrap="square">
                <a:spAutoFit/>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cs typeface="Arial" panose="020B0604020202020204" pitchFamily="34" charset="0"/>
                  </a:rPr>
                  <a:t>host object:</a:t>
                </a:r>
                <a:endParaRPr lang="en-US" altLang="zh-CN" b="0" dirty="0">
                  <a:effectLst/>
                  <a:latin typeface="Arial" panose="020B0604020202020204" pitchFamily="34" charset="0"/>
                  <a:cs typeface="Arial" panose="020B0604020202020204" pitchFamily="34" charset="0"/>
                </a:endParaRPr>
              </a:p>
              <a:p>
                <a:pPr rtl="0">
                  <a:spcBef>
                    <a:spcPts val="0"/>
                  </a:spcBef>
                  <a:spcAft>
                    <a:spcPts val="0"/>
                  </a:spcAft>
                </a:pPr>
                <a:r>
                  <a:rPr lang="en-US" altLang="zh-CN" sz="1800" b="0" i="0" u="none" strike="noStrike" dirty="0">
                    <a:solidFill>
                      <a:srgbClr val="000000"/>
                    </a:solidFill>
                    <a:effectLst/>
                    <a:latin typeface="Arial" panose="020B0604020202020204" pitchFamily="34" charset="0"/>
                    <a:cs typeface="Arial" panose="020B0604020202020204" pitchFamily="34" charset="0"/>
                  </a:rPr>
                  <a:t>&lt;ns1,ip1&gt;</a:t>
                </a:r>
                <a:endParaRPr lang="zh-CN" altLang="en-US" dirty="0">
                  <a:latin typeface="Arial" panose="020B0604020202020204" pitchFamily="34" charset="0"/>
                  <a:cs typeface="Arial" panose="020B0604020202020204" pitchFamily="34" charset="0"/>
                </a:endParaRPr>
              </a:p>
            </p:txBody>
          </p:sp>
          <p:cxnSp>
            <p:nvCxnSpPr>
              <p:cNvPr id="17" name="直接箭头连接符 16">
                <a:extLst>
                  <a:ext uri="{FF2B5EF4-FFF2-40B4-BE49-F238E27FC236}">
                    <a16:creationId xmlns:a16="http://schemas.microsoft.com/office/drawing/2014/main" id="{7538D063-BC9B-26FE-F90E-17CE944B4281}"/>
                  </a:ext>
                </a:extLst>
              </p:cNvPr>
              <p:cNvCxnSpPr>
                <a:stCxn id="12" idx="3"/>
                <a:endCxn id="15" idx="2"/>
              </p:cNvCxnSpPr>
              <p:nvPr/>
            </p:nvCxnSpPr>
            <p:spPr>
              <a:xfrm>
                <a:off x="9705992" y="5308774"/>
                <a:ext cx="608364" cy="0"/>
              </a:xfrm>
              <a:prstGeom prst="straightConnector1">
                <a:avLst/>
              </a:prstGeom>
              <a:ln w="15875">
                <a:solidFill>
                  <a:schemeClr val="dk1"/>
                </a:solidFill>
                <a:tailEnd type="triangle"/>
              </a:ln>
            </p:spPr>
            <p:style>
              <a:lnRef idx="1">
                <a:schemeClr val="dk1"/>
              </a:lnRef>
              <a:fillRef idx="0">
                <a:schemeClr val="dk1"/>
              </a:fillRef>
              <a:effectRef idx="0">
                <a:schemeClr val="dk1"/>
              </a:effectRef>
              <a:fontRef idx="minor">
                <a:schemeClr val="tx1"/>
              </a:fontRef>
            </p:style>
          </p:cxnSp>
          <p:sp>
            <p:nvSpPr>
              <p:cNvPr id="18" name="文本框 17">
                <a:extLst>
                  <a:ext uri="{FF2B5EF4-FFF2-40B4-BE49-F238E27FC236}">
                    <a16:creationId xmlns:a16="http://schemas.microsoft.com/office/drawing/2014/main" id="{8EA07896-5EF6-DF12-C64F-6FF528136366}"/>
                  </a:ext>
                </a:extLst>
              </p:cNvPr>
              <p:cNvSpPr txBox="1"/>
              <p:nvPr/>
            </p:nvSpPr>
            <p:spPr>
              <a:xfrm>
                <a:off x="10070541" y="5606671"/>
                <a:ext cx="1059130" cy="369332"/>
              </a:xfrm>
              <a:prstGeom prst="rect">
                <a:avLst/>
              </a:prstGeom>
              <a:noFill/>
            </p:spPr>
            <p:txBody>
              <a:bodyPr wrap="square">
                <a:spAutoFit/>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cs typeface="Arial" panose="020B0604020202020204" pitchFamily="34" charset="0"/>
                  </a:rPr>
                  <a:t>zone file</a:t>
                </a:r>
                <a:endParaRPr lang="zh-CN" altLang="en-US" dirty="0">
                  <a:latin typeface="Arial" panose="020B0604020202020204" pitchFamily="34" charset="0"/>
                  <a:cs typeface="Arial" panose="020B0604020202020204" pitchFamily="34" charset="0"/>
                </a:endParaRPr>
              </a:p>
            </p:txBody>
          </p:sp>
          <p:sp>
            <p:nvSpPr>
              <p:cNvPr id="19" name="矩形: 圆角 18">
                <a:extLst>
                  <a:ext uri="{FF2B5EF4-FFF2-40B4-BE49-F238E27FC236}">
                    <a16:creationId xmlns:a16="http://schemas.microsoft.com/office/drawing/2014/main" id="{66037139-DAD0-9364-8425-EBE0C640026B}"/>
                  </a:ext>
                </a:extLst>
              </p:cNvPr>
              <p:cNvSpPr/>
              <p:nvPr/>
            </p:nvSpPr>
            <p:spPr>
              <a:xfrm>
                <a:off x="510543" y="4529016"/>
                <a:ext cx="4164160" cy="1402218"/>
              </a:xfrm>
              <a:prstGeom prst="roundRect">
                <a:avLst/>
              </a:prstGeom>
              <a:solidFill>
                <a:schemeClr val="accent5">
                  <a:lumMod val="20000"/>
                  <a:lumOff val="80000"/>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7030A0"/>
                    </a:solidFill>
                    <a:latin typeface="Verdana" panose="020B0604030504040204" pitchFamily="34" charset="0"/>
                    <a:ea typeface="Verdana" panose="020B0604030504040204" pitchFamily="34" charset="0"/>
                    <a:cs typeface="Verdana" panose="020B0604030504040204" pitchFamily="34" charset="0"/>
                  </a:rPr>
                  <a:t>Mode 1</a:t>
                </a:r>
                <a:endParaRPr lang="en-US" altLang="zh-CN" sz="2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r>
                  <a:rPr lang="en-US" altLang="zh-CN" sz="2000" dirty="0">
                    <a:solidFill>
                      <a:schemeClr val="tx1"/>
                    </a:solidFill>
                    <a:latin typeface="Verdana" panose="020B0604030504040204" pitchFamily="34" charset="0"/>
                    <a:ea typeface="Verdana" panose="020B0604030504040204" pitchFamily="34" charset="0"/>
                    <a:cs typeface="Verdana" panose="020B0604030504040204" pitchFamily="34" charset="0"/>
                  </a:rPr>
                  <a:t>Write to zone file whenever you register the hosts objects: </a:t>
                </a:r>
                <a:r>
                  <a:rPr lang="en-US" altLang="zh-CN" sz="2000" b="1" dirty="0">
                    <a:solidFill>
                      <a:schemeClr val="tx1"/>
                    </a:solidFill>
                    <a:latin typeface="Verdana" panose="020B0604030504040204" pitchFamily="34" charset="0"/>
                    <a:ea typeface="Verdana" panose="020B0604030504040204" pitchFamily="34" charset="0"/>
                    <a:cs typeface="Verdana" panose="020B0604030504040204" pitchFamily="34" charset="0"/>
                  </a:rPr>
                  <a:t>top</a:t>
                </a:r>
                <a:r>
                  <a:rPr lang="en-US" altLang="zh-CN" sz="20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altLang="zh-CN" sz="2000" b="1" dirty="0">
                    <a:solidFill>
                      <a:schemeClr val="tx1"/>
                    </a:solidFill>
                    <a:latin typeface="Verdana" panose="020B0604030504040204" pitchFamily="34" charset="0"/>
                    <a:ea typeface="Verdana" panose="020B0604030504040204" pitchFamily="34" charset="0"/>
                    <a:cs typeface="Verdana" panose="020B0604030504040204" pitchFamily="34" charset="0"/>
                  </a:rPr>
                  <a:t>com</a:t>
                </a:r>
                <a:endParaRPr lang="zh-CN" altLang="en-US" sz="2000" b="1" dirty="0">
                  <a:solidFill>
                    <a:schemeClr val="tx1"/>
                  </a:solidFill>
                  <a:latin typeface="Verdana" panose="020B0604030504040204" pitchFamily="34" charset="0"/>
                  <a:ea typeface="微软雅黑" panose="020B0503020204020204" pitchFamily="34" charset="-122"/>
                  <a:cs typeface="Verdana" panose="020B0604030504040204" pitchFamily="34" charset="0"/>
                </a:endParaRPr>
              </a:p>
            </p:txBody>
          </p:sp>
        </p:grpSp>
      </p:grpSp>
      <p:pic>
        <p:nvPicPr>
          <p:cNvPr id="20" name="图片 19">
            <a:extLst>
              <a:ext uri="{FF2B5EF4-FFF2-40B4-BE49-F238E27FC236}">
                <a16:creationId xmlns:a16="http://schemas.microsoft.com/office/drawing/2014/main" id="{318C40AE-5993-A8F5-E037-2F56FC3AB72C}"/>
              </a:ext>
            </a:extLst>
          </p:cNvPr>
          <p:cNvPicPr>
            <a:picLocks noChangeAspect="1"/>
          </p:cNvPicPr>
          <p:nvPr/>
        </p:nvPicPr>
        <p:blipFill>
          <a:blip r:embed="rId3"/>
          <a:stretch>
            <a:fillRect/>
          </a:stretch>
        </p:blipFill>
        <p:spPr>
          <a:xfrm>
            <a:off x="1259397" y="2253834"/>
            <a:ext cx="6159349" cy="1732317"/>
          </a:xfrm>
          <a:prstGeom prst="rect">
            <a:avLst/>
          </a:prstGeom>
        </p:spPr>
      </p:pic>
      <p:grpSp>
        <p:nvGrpSpPr>
          <p:cNvPr id="21" name="组合 20">
            <a:extLst>
              <a:ext uri="{FF2B5EF4-FFF2-40B4-BE49-F238E27FC236}">
                <a16:creationId xmlns:a16="http://schemas.microsoft.com/office/drawing/2014/main" id="{517030D6-C4E9-7994-7127-A4AEB4FA3625}"/>
              </a:ext>
            </a:extLst>
          </p:cNvPr>
          <p:cNvGrpSpPr/>
          <p:nvPr/>
        </p:nvGrpSpPr>
        <p:grpSpPr>
          <a:xfrm>
            <a:off x="8049204" y="2011637"/>
            <a:ext cx="3335344" cy="2075015"/>
            <a:chOff x="8471887" y="2988733"/>
            <a:chExt cx="3538387" cy="2201334"/>
          </a:xfrm>
        </p:grpSpPr>
        <p:sp>
          <p:nvSpPr>
            <p:cNvPr id="22" name="矩形: 圆角 21">
              <a:extLst>
                <a:ext uri="{FF2B5EF4-FFF2-40B4-BE49-F238E27FC236}">
                  <a16:creationId xmlns:a16="http://schemas.microsoft.com/office/drawing/2014/main" id="{AFFE3664-4DC6-D1B6-1F34-A688F6A0A03B}"/>
                </a:ext>
              </a:extLst>
            </p:cNvPr>
            <p:cNvSpPr/>
            <p:nvPr/>
          </p:nvSpPr>
          <p:spPr>
            <a:xfrm>
              <a:off x="8471887" y="2988733"/>
              <a:ext cx="3505200" cy="2201334"/>
            </a:xfrm>
            <a:prstGeom prst="roundRect">
              <a:avLst>
                <a:gd name="adj" fmla="val 6286"/>
              </a:avLst>
            </a:prstGeom>
            <a:solidFill>
              <a:schemeClr val="bg1"/>
            </a:solidFill>
            <a:ln w="952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3" name="矩形: 圆角 80">
              <a:extLst>
                <a:ext uri="{FF2B5EF4-FFF2-40B4-BE49-F238E27FC236}">
                  <a16:creationId xmlns:a16="http://schemas.microsoft.com/office/drawing/2014/main" id="{AB5D9FDE-592C-5F67-6E41-93750D01B61E}"/>
                </a:ext>
              </a:extLst>
            </p:cNvPr>
            <p:cNvSpPr/>
            <p:nvPr/>
          </p:nvSpPr>
          <p:spPr>
            <a:xfrm>
              <a:off x="8522621" y="4534131"/>
              <a:ext cx="2548685" cy="578339"/>
            </a:xfrm>
            <a:prstGeom prst="roundRect">
              <a:avLst/>
            </a:prstGeom>
            <a:solidFill>
              <a:schemeClr val="accent5">
                <a:lumMod val="20000"/>
                <a:lumOff val="80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4" name="矩形: 圆角 79">
              <a:extLst>
                <a:ext uri="{FF2B5EF4-FFF2-40B4-BE49-F238E27FC236}">
                  <a16:creationId xmlns:a16="http://schemas.microsoft.com/office/drawing/2014/main" id="{294BC271-D09A-24B2-0516-B101A70EBEF0}"/>
                </a:ext>
              </a:extLst>
            </p:cNvPr>
            <p:cNvSpPr/>
            <p:nvPr/>
          </p:nvSpPr>
          <p:spPr>
            <a:xfrm>
              <a:off x="8534383" y="3839348"/>
              <a:ext cx="2548685" cy="578339"/>
            </a:xfrm>
            <a:prstGeom prst="roundRect">
              <a:avLst/>
            </a:prstGeom>
            <a:solidFill>
              <a:schemeClr val="accent5">
                <a:lumMod val="20000"/>
                <a:lumOff val="80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5" name="矩形: 圆角 81">
              <a:extLst>
                <a:ext uri="{FF2B5EF4-FFF2-40B4-BE49-F238E27FC236}">
                  <a16:creationId xmlns:a16="http://schemas.microsoft.com/office/drawing/2014/main" id="{2C0C597A-DCF1-1027-9B8F-1B3C0C68DC87}"/>
                </a:ext>
              </a:extLst>
            </p:cNvPr>
            <p:cNvSpPr/>
            <p:nvPr/>
          </p:nvSpPr>
          <p:spPr>
            <a:xfrm>
              <a:off x="8522622" y="3072874"/>
              <a:ext cx="2548684" cy="578339"/>
            </a:xfrm>
            <a:prstGeom prst="roundRect">
              <a:avLst/>
            </a:prstGeom>
            <a:solidFill>
              <a:schemeClr val="accent5">
                <a:lumMod val="20000"/>
                <a:lumOff val="80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6" name="矩形: 圆角 78">
              <a:extLst>
                <a:ext uri="{FF2B5EF4-FFF2-40B4-BE49-F238E27FC236}">
                  <a16:creationId xmlns:a16="http://schemas.microsoft.com/office/drawing/2014/main" id="{E28A57F5-4198-9B95-313F-7548DC0DB03F}"/>
                </a:ext>
              </a:extLst>
            </p:cNvPr>
            <p:cNvSpPr/>
            <p:nvPr/>
          </p:nvSpPr>
          <p:spPr>
            <a:xfrm>
              <a:off x="8626271" y="3101753"/>
              <a:ext cx="573642" cy="1936452"/>
            </a:xfrm>
            <a:prstGeom prst="round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7" name="椭圆 26">
              <a:extLst>
                <a:ext uri="{FF2B5EF4-FFF2-40B4-BE49-F238E27FC236}">
                  <a16:creationId xmlns:a16="http://schemas.microsoft.com/office/drawing/2014/main" id="{2A5F883E-715E-5358-1B20-D431B3E54FE2}"/>
                </a:ext>
              </a:extLst>
            </p:cNvPr>
            <p:cNvSpPr/>
            <p:nvPr/>
          </p:nvSpPr>
          <p:spPr>
            <a:xfrm>
              <a:off x="9289158" y="4707973"/>
              <a:ext cx="1518748" cy="284693"/>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tx1"/>
                </a:solidFill>
                <a:latin typeface="Abadi" panose="020B0604020104020204" pitchFamily="34" charset="0"/>
              </a:endParaRPr>
            </a:p>
          </p:txBody>
        </p:sp>
        <p:sp>
          <p:nvSpPr>
            <p:cNvPr id="28" name="椭圆 27">
              <a:extLst>
                <a:ext uri="{FF2B5EF4-FFF2-40B4-BE49-F238E27FC236}">
                  <a16:creationId xmlns:a16="http://schemas.microsoft.com/office/drawing/2014/main" id="{DAA50C3C-6488-102B-B7BE-7EB5CDD7FF49}"/>
                </a:ext>
              </a:extLst>
            </p:cNvPr>
            <p:cNvSpPr/>
            <p:nvPr/>
          </p:nvSpPr>
          <p:spPr>
            <a:xfrm>
              <a:off x="9836928" y="3222962"/>
              <a:ext cx="311909" cy="258727"/>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tx1"/>
                </a:solidFill>
                <a:latin typeface="Abadi" panose="020B0604020104020204" pitchFamily="34" charset="0"/>
              </a:endParaRPr>
            </a:p>
          </p:txBody>
        </p:sp>
        <p:sp>
          <p:nvSpPr>
            <p:cNvPr id="29" name="文本框 28">
              <a:extLst>
                <a:ext uri="{FF2B5EF4-FFF2-40B4-BE49-F238E27FC236}">
                  <a16:creationId xmlns:a16="http://schemas.microsoft.com/office/drawing/2014/main" id="{93D813C7-6AC2-65EE-F87A-FA41B794E76E}"/>
                </a:ext>
              </a:extLst>
            </p:cNvPr>
            <p:cNvSpPr txBox="1"/>
            <p:nvPr/>
          </p:nvSpPr>
          <p:spPr>
            <a:xfrm>
              <a:off x="9842452" y="3199015"/>
              <a:ext cx="435375" cy="312977"/>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2000" b="1" dirty="0">
                  <a:solidFill>
                    <a:schemeClr val="bg1"/>
                  </a:solidFill>
                  <a:latin typeface="Arial" panose="020B0604020202020204" pitchFamily="34" charset="0"/>
                  <a:cs typeface="Arial" panose="020B0604020202020204" pitchFamily="34" charset="0"/>
                </a:rPr>
                <a:t>.</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30" name="文本框 29">
              <a:extLst>
                <a:ext uri="{FF2B5EF4-FFF2-40B4-BE49-F238E27FC236}">
                  <a16:creationId xmlns:a16="http://schemas.microsoft.com/office/drawing/2014/main" id="{0AE37C06-87EF-A105-0CC4-A30178A290A5}"/>
                </a:ext>
              </a:extLst>
            </p:cNvPr>
            <p:cNvSpPr txBox="1"/>
            <p:nvPr/>
          </p:nvSpPr>
          <p:spPr>
            <a:xfrm>
              <a:off x="9450274" y="4707973"/>
              <a:ext cx="1308957" cy="288216"/>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1200" b="1" dirty="0">
                  <a:solidFill>
                    <a:schemeClr val="bg1"/>
                  </a:solidFill>
                  <a:latin typeface="Arial" panose="020B0604020202020204" pitchFamily="34" charset="0"/>
                  <a:cs typeface="Arial" panose="020B0604020202020204" pitchFamily="34" charset="0"/>
                </a:rPr>
                <a:t>example.com</a:t>
              </a:r>
              <a:endParaRPr lang="zh-CN" altLang="en-US" sz="1200" b="1" dirty="0">
                <a:solidFill>
                  <a:schemeClr val="bg1"/>
                </a:solidFill>
                <a:latin typeface="Arial" panose="020B0604020202020204" pitchFamily="34" charset="0"/>
                <a:cs typeface="Arial" panose="020B0604020202020204" pitchFamily="34" charset="0"/>
              </a:endParaRPr>
            </a:p>
          </p:txBody>
        </p:sp>
        <p:cxnSp>
          <p:nvCxnSpPr>
            <p:cNvPr id="31" name="直接连接符 51">
              <a:extLst>
                <a:ext uri="{FF2B5EF4-FFF2-40B4-BE49-F238E27FC236}">
                  <a16:creationId xmlns:a16="http://schemas.microsoft.com/office/drawing/2014/main" id="{9042CE0F-2491-4DB6-7C98-CAEFAD1D8822}"/>
                </a:ext>
              </a:extLst>
            </p:cNvPr>
            <p:cNvCxnSpPr>
              <a:cxnSpLocks/>
              <a:stCxn id="28" idx="4"/>
              <a:endCxn id="40" idx="0"/>
            </p:cNvCxnSpPr>
            <p:nvPr/>
          </p:nvCxnSpPr>
          <p:spPr>
            <a:xfrm flipH="1">
              <a:off x="9558024" y="3481688"/>
              <a:ext cx="434860" cy="527179"/>
            </a:xfrm>
            <a:prstGeom prst="line">
              <a:avLst/>
            </a:prstGeom>
          </p:spPr>
          <p:style>
            <a:lnRef idx="1">
              <a:schemeClr val="dk1"/>
            </a:lnRef>
            <a:fillRef idx="0">
              <a:schemeClr val="dk1"/>
            </a:fillRef>
            <a:effectRef idx="0">
              <a:schemeClr val="dk1"/>
            </a:effectRef>
            <a:fontRef idx="minor">
              <a:schemeClr val="tx1"/>
            </a:fontRef>
          </p:style>
        </p:cxnSp>
        <p:cxnSp>
          <p:nvCxnSpPr>
            <p:cNvPr id="32" name="直接连接符 53">
              <a:extLst>
                <a:ext uri="{FF2B5EF4-FFF2-40B4-BE49-F238E27FC236}">
                  <a16:creationId xmlns:a16="http://schemas.microsoft.com/office/drawing/2014/main" id="{22FE336D-3948-705B-7909-A06391B7E503}"/>
                </a:ext>
              </a:extLst>
            </p:cNvPr>
            <p:cNvCxnSpPr>
              <a:cxnSpLocks/>
              <a:stCxn id="28" idx="4"/>
              <a:endCxn id="37" idx="0"/>
            </p:cNvCxnSpPr>
            <p:nvPr/>
          </p:nvCxnSpPr>
          <p:spPr>
            <a:xfrm>
              <a:off x="9992883" y="3481689"/>
              <a:ext cx="508534" cy="536303"/>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60">
              <a:extLst>
                <a:ext uri="{FF2B5EF4-FFF2-40B4-BE49-F238E27FC236}">
                  <a16:creationId xmlns:a16="http://schemas.microsoft.com/office/drawing/2014/main" id="{8E764259-66E5-01D4-ED24-FBC388112C9B}"/>
                </a:ext>
              </a:extLst>
            </p:cNvPr>
            <p:cNvCxnSpPr>
              <a:cxnSpLocks/>
              <a:stCxn id="39" idx="4"/>
              <a:endCxn id="27" idx="0"/>
            </p:cNvCxnSpPr>
            <p:nvPr/>
          </p:nvCxnSpPr>
          <p:spPr>
            <a:xfrm>
              <a:off x="9556153" y="4307533"/>
              <a:ext cx="492379" cy="400440"/>
            </a:xfrm>
            <a:prstGeom prst="line">
              <a:avLst/>
            </a:prstGeom>
          </p:spPr>
          <p:style>
            <a:lnRef idx="1">
              <a:schemeClr val="dk1"/>
            </a:lnRef>
            <a:fillRef idx="0">
              <a:schemeClr val="dk1"/>
            </a:fillRef>
            <a:effectRef idx="0">
              <a:schemeClr val="dk1"/>
            </a:effectRef>
            <a:fontRef idx="minor">
              <a:schemeClr val="tx1"/>
            </a:fontRef>
          </p:style>
        </p:cxnSp>
        <p:pic>
          <p:nvPicPr>
            <p:cNvPr id="34" name="图片 33">
              <a:extLst>
                <a:ext uri="{FF2B5EF4-FFF2-40B4-BE49-F238E27FC236}">
                  <a16:creationId xmlns:a16="http://schemas.microsoft.com/office/drawing/2014/main" id="{1495C777-F67A-1D66-FF03-3A4611490B0E}"/>
                </a:ext>
              </a:extLst>
            </p:cNvPr>
            <p:cNvPicPr>
              <a:picLocks noChangeAspect="1"/>
            </p:cNvPicPr>
            <p:nvPr/>
          </p:nvPicPr>
          <p:blipFill>
            <a:blip r:embed="rId4"/>
            <a:stretch>
              <a:fillRect/>
            </a:stretch>
          </p:blipFill>
          <p:spPr>
            <a:xfrm>
              <a:off x="8715905" y="3209408"/>
              <a:ext cx="354982" cy="354982"/>
            </a:xfrm>
            <a:prstGeom prst="rect">
              <a:avLst/>
            </a:prstGeom>
          </p:spPr>
        </p:pic>
        <p:pic>
          <p:nvPicPr>
            <p:cNvPr id="35" name="图片 34">
              <a:extLst>
                <a:ext uri="{FF2B5EF4-FFF2-40B4-BE49-F238E27FC236}">
                  <a16:creationId xmlns:a16="http://schemas.microsoft.com/office/drawing/2014/main" id="{BF97F494-2325-7B6D-FB73-971E9B7FF085}"/>
                </a:ext>
              </a:extLst>
            </p:cNvPr>
            <p:cNvPicPr>
              <a:picLocks noChangeAspect="1"/>
            </p:cNvPicPr>
            <p:nvPr/>
          </p:nvPicPr>
          <p:blipFill>
            <a:blip r:embed="rId4"/>
            <a:stretch>
              <a:fillRect/>
            </a:stretch>
          </p:blipFill>
          <p:spPr>
            <a:xfrm>
              <a:off x="8715905" y="3935828"/>
              <a:ext cx="354982" cy="354982"/>
            </a:xfrm>
            <a:prstGeom prst="rect">
              <a:avLst/>
            </a:prstGeom>
          </p:spPr>
        </p:pic>
        <p:pic>
          <p:nvPicPr>
            <p:cNvPr id="36" name="图片 35">
              <a:extLst>
                <a:ext uri="{FF2B5EF4-FFF2-40B4-BE49-F238E27FC236}">
                  <a16:creationId xmlns:a16="http://schemas.microsoft.com/office/drawing/2014/main" id="{99214A43-9E16-6897-12A0-FD216A1871FD}"/>
                </a:ext>
              </a:extLst>
            </p:cNvPr>
            <p:cNvPicPr>
              <a:picLocks noChangeAspect="1"/>
            </p:cNvPicPr>
            <p:nvPr/>
          </p:nvPicPr>
          <p:blipFill>
            <a:blip r:embed="rId4"/>
            <a:stretch>
              <a:fillRect/>
            </a:stretch>
          </p:blipFill>
          <p:spPr>
            <a:xfrm>
              <a:off x="8715515" y="4604846"/>
              <a:ext cx="354982" cy="354982"/>
            </a:xfrm>
            <a:prstGeom prst="rect">
              <a:avLst/>
            </a:prstGeom>
          </p:spPr>
        </p:pic>
        <p:sp>
          <p:nvSpPr>
            <p:cNvPr id="37" name="椭圆 36">
              <a:extLst>
                <a:ext uri="{FF2B5EF4-FFF2-40B4-BE49-F238E27FC236}">
                  <a16:creationId xmlns:a16="http://schemas.microsoft.com/office/drawing/2014/main" id="{ACF48C5C-1B93-C4A7-E49C-41404A47410A}"/>
                </a:ext>
              </a:extLst>
            </p:cNvPr>
            <p:cNvSpPr/>
            <p:nvPr/>
          </p:nvSpPr>
          <p:spPr>
            <a:xfrm>
              <a:off x="10194929" y="4017992"/>
              <a:ext cx="612976" cy="284693"/>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tx1"/>
                </a:solidFill>
                <a:latin typeface="Abadi" panose="020B0604020104020204" pitchFamily="34" charset="0"/>
              </a:endParaRPr>
            </a:p>
          </p:txBody>
        </p:sp>
        <p:sp>
          <p:nvSpPr>
            <p:cNvPr id="38" name="文本框 37">
              <a:extLst>
                <a:ext uri="{FF2B5EF4-FFF2-40B4-BE49-F238E27FC236}">
                  <a16:creationId xmlns:a16="http://schemas.microsoft.com/office/drawing/2014/main" id="{425DC30D-2E56-D07F-0039-21B1DD7BB600}"/>
                </a:ext>
              </a:extLst>
            </p:cNvPr>
            <p:cNvSpPr txBox="1"/>
            <p:nvPr/>
          </p:nvSpPr>
          <p:spPr>
            <a:xfrm>
              <a:off x="10236369" y="4008867"/>
              <a:ext cx="508373" cy="288216"/>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1200" b="1" dirty="0" err="1">
                  <a:solidFill>
                    <a:schemeClr val="bg1"/>
                  </a:solidFill>
                  <a:latin typeface="Arial" panose="020B0604020202020204" pitchFamily="34" charset="0"/>
                  <a:cs typeface="Arial" panose="020B0604020202020204" pitchFamily="34" charset="0"/>
                </a:rPr>
                <a:t>.net</a:t>
              </a:r>
              <a:endParaRPr lang="zh-CN" altLang="en-US" sz="1200" b="1" dirty="0">
                <a:solidFill>
                  <a:schemeClr val="bg1"/>
                </a:solidFill>
                <a:latin typeface="Arial" panose="020B0604020202020204" pitchFamily="34" charset="0"/>
                <a:cs typeface="Arial" panose="020B0604020202020204" pitchFamily="34" charset="0"/>
              </a:endParaRPr>
            </a:p>
          </p:txBody>
        </p:sp>
        <p:sp>
          <p:nvSpPr>
            <p:cNvPr id="39" name="椭圆 38">
              <a:extLst>
                <a:ext uri="{FF2B5EF4-FFF2-40B4-BE49-F238E27FC236}">
                  <a16:creationId xmlns:a16="http://schemas.microsoft.com/office/drawing/2014/main" id="{633A4A27-1285-2B99-50FD-7DD7E1A0FE4C}"/>
                </a:ext>
              </a:extLst>
            </p:cNvPr>
            <p:cNvSpPr/>
            <p:nvPr/>
          </p:nvSpPr>
          <p:spPr>
            <a:xfrm>
              <a:off x="9234046" y="4022840"/>
              <a:ext cx="644213" cy="284693"/>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tx1"/>
                </a:solidFill>
                <a:latin typeface="Abadi" panose="020B0604020104020204" pitchFamily="34" charset="0"/>
              </a:endParaRPr>
            </a:p>
          </p:txBody>
        </p:sp>
        <p:sp>
          <p:nvSpPr>
            <p:cNvPr id="40" name="文本框 39">
              <a:extLst>
                <a:ext uri="{FF2B5EF4-FFF2-40B4-BE49-F238E27FC236}">
                  <a16:creationId xmlns:a16="http://schemas.microsoft.com/office/drawing/2014/main" id="{E7D1003F-1458-FB7F-6C5E-00B18549DE20}"/>
                </a:ext>
              </a:extLst>
            </p:cNvPr>
            <p:cNvSpPr txBox="1"/>
            <p:nvPr/>
          </p:nvSpPr>
          <p:spPr>
            <a:xfrm>
              <a:off x="9251536" y="4008867"/>
              <a:ext cx="612976" cy="288216"/>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1200" b="1" dirty="0">
                  <a:solidFill>
                    <a:schemeClr val="bg1"/>
                  </a:solidFill>
                  <a:latin typeface="Arial" panose="020B0604020202020204" pitchFamily="34" charset="0"/>
                  <a:cs typeface="Arial" panose="020B0604020202020204" pitchFamily="34" charset="0"/>
                </a:rPr>
                <a:t>.com</a:t>
              </a:r>
              <a:endParaRPr lang="zh-CN" altLang="en-US" sz="1200" b="1" dirty="0">
                <a:solidFill>
                  <a:schemeClr val="bg1"/>
                </a:solidFill>
                <a:latin typeface="Arial" panose="020B0604020202020204" pitchFamily="34" charset="0"/>
                <a:cs typeface="Arial" panose="020B0604020202020204" pitchFamily="34" charset="0"/>
              </a:endParaRPr>
            </a:p>
          </p:txBody>
        </p:sp>
        <p:sp>
          <p:nvSpPr>
            <p:cNvPr id="41" name="矩形: 圆角 40">
              <a:extLst>
                <a:ext uri="{FF2B5EF4-FFF2-40B4-BE49-F238E27FC236}">
                  <a16:creationId xmlns:a16="http://schemas.microsoft.com/office/drawing/2014/main" id="{FC8AC673-8429-FA7C-0E3F-7243277DE60B}"/>
                </a:ext>
              </a:extLst>
            </p:cNvPr>
            <p:cNvSpPr/>
            <p:nvPr/>
          </p:nvSpPr>
          <p:spPr>
            <a:xfrm>
              <a:off x="11138273" y="3072874"/>
              <a:ext cx="782757" cy="578339"/>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2" name="文本框 41">
              <a:extLst>
                <a:ext uri="{FF2B5EF4-FFF2-40B4-BE49-F238E27FC236}">
                  <a16:creationId xmlns:a16="http://schemas.microsoft.com/office/drawing/2014/main" id="{222A031E-AA73-491E-115D-C65930B74196}"/>
                </a:ext>
              </a:extLst>
            </p:cNvPr>
            <p:cNvSpPr txBox="1"/>
            <p:nvPr/>
          </p:nvSpPr>
          <p:spPr>
            <a:xfrm>
              <a:off x="11153070" y="3167930"/>
              <a:ext cx="801755" cy="369332"/>
            </a:xfrm>
            <a:prstGeom prst="rect">
              <a:avLst/>
            </a:prstGeom>
            <a:noFill/>
          </p:spPr>
          <p:txBody>
            <a:bodyPr wrap="square">
              <a:spAutoFit/>
            </a:bodyPr>
            <a:lstStyle/>
            <a:p>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Root</a:t>
              </a:r>
              <a:endParaRPr lang="zh-CN" altLang="en-US" sz="1600" b="1" dirty="0">
                <a:solidFill>
                  <a:schemeClr val="bg1"/>
                </a:solidFill>
              </a:endParaRPr>
            </a:p>
          </p:txBody>
        </p:sp>
        <p:sp>
          <p:nvSpPr>
            <p:cNvPr id="43" name="矩形: 圆角 42">
              <a:extLst>
                <a:ext uri="{FF2B5EF4-FFF2-40B4-BE49-F238E27FC236}">
                  <a16:creationId xmlns:a16="http://schemas.microsoft.com/office/drawing/2014/main" id="{844FF5B9-0F8B-0BD2-C2DA-9C9E608C18EE}"/>
                </a:ext>
              </a:extLst>
            </p:cNvPr>
            <p:cNvSpPr/>
            <p:nvPr/>
          </p:nvSpPr>
          <p:spPr>
            <a:xfrm>
              <a:off x="11138663" y="3834223"/>
              <a:ext cx="782757" cy="578339"/>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4" name="文本框 43">
              <a:extLst>
                <a:ext uri="{FF2B5EF4-FFF2-40B4-BE49-F238E27FC236}">
                  <a16:creationId xmlns:a16="http://schemas.microsoft.com/office/drawing/2014/main" id="{2E39CE98-BEDA-62CE-4193-A2959746A1F5}"/>
                </a:ext>
              </a:extLst>
            </p:cNvPr>
            <p:cNvSpPr txBox="1"/>
            <p:nvPr/>
          </p:nvSpPr>
          <p:spPr>
            <a:xfrm>
              <a:off x="11201545" y="3948174"/>
              <a:ext cx="801755" cy="369332"/>
            </a:xfrm>
            <a:prstGeom prst="rect">
              <a:avLst/>
            </a:prstGeom>
            <a:noFill/>
          </p:spPr>
          <p:txBody>
            <a:bodyPr wrap="square">
              <a:spAutoFit/>
            </a:bodyPr>
            <a:lstStyle/>
            <a:p>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TLD</a:t>
              </a:r>
              <a:endParaRPr lang="zh-CN" altLang="en-US" sz="1600" b="1" dirty="0">
                <a:solidFill>
                  <a:schemeClr val="bg1"/>
                </a:solidFill>
              </a:endParaRPr>
            </a:p>
          </p:txBody>
        </p:sp>
        <p:sp>
          <p:nvSpPr>
            <p:cNvPr id="45" name="矩形: 圆角 44">
              <a:extLst>
                <a:ext uri="{FF2B5EF4-FFF2-40B4-BE49-F238E27FC236}">
                  <a16:creationId xmlns:a16="http://schemas.microsoft.com/office/drawing/2014/main" id="{B0EBED2D-0519-D8A9-A595-ADCBFA83EE29}"/>
                </a:ext>
              </a:extLst>
            </p:cNvPr>
            <p:cNvSpPr/>
            <p:nvPr/>
          </p:nvSpPr>
          <p:spPr>
            <a:xfrm>
              <a:off x="11138273" y="4534131"/>
              <a:ext cx="782757" cy="578339"/>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文本框 45">
              <a:extLst>
                <a:ext uri="{FF2B5EF4-FFF2-40B4-BE49-F238E27FC236}">
                  <a16:creationId xmlns:a16="http://schemas.microsoft.com/office/drawing/2014/main" id="{6F57E955-751A-6586-7C80-504C94A650B2}"/>
                </a:ext>
              </a:extLst>
            </p:cNvPr>
            <p:cNvSpPr txBox="1"/>
            <p:nvPr/>
          </p:nvSpPr>
          <p:spPr>
            <a:xfrm>
              <a:off x="11208519" y="4638634"/>
              <a:ext cx="801755" cy="369332"/>
            </a:xfrm>
            <a:prstGeom prst="rect">
              <a:avLst/>
            </a:prstGeom>
            <a:noFill/>
          </p:spPr>
          <p:txBody>
            <a:bodyPr wrap="square">
              <a:spAutoFit/>
            </a:bodyPr>
            <a:lstStyle/>
            <a:p>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SLD</a:t>
              </a:r>
              <a:endParaRPr lang="zh-CN" altLang="en-US" sz="1600" b="1" dirty="0">
                <a:solidFill>
                  <a:schemeClr val="bg1"/>
                </a:solidFill>
              </a:endParaRPr>
            </a:p>
          </p:txBody>
        </p:sp>
      </p:grpSp>
      <p:sp>
        <p:nvSpPr>
          <p:cNvPr id="47" name="文本框 46">
            <a:extLst>
              <a:ext uri="{FF2B5EF4-FFF2-40B4-BE49-F238E27FC236}">
                <a16:creationId xmlns:a16="http://schemas.microsoft.com/office/drawing/2014/main" id="{59F61017-BC73-EB06-B851-23CB848A269F}"/>
              </a:ext>
            </a:extLst>
          </p:cNvPr>
          <p:cNvSpPr txBox="1"/>
          <p:nvPr/>
        </p:nvSpPr>
        <p:spPr>
          <a:xfrm>
            <a:off x="345281" y="2687506"/>
            <a:ext cx="1094381" cy="830997"/>
          </a:xfrm>
          <a:prstGeom prst="rect">
            <a:avLst/>
          </a:prstGeom>
          <a:noFill/>
        </p:spPr>
        <p:txBody>
          <a:bodyPr wrap="square">
            <a:spAutoFit/>
          </a:bodyPr>
          <a:lstStyle/>
          <a:p>
            <a:pPr algn="ctr"/>
            <a:r>
              <a:rPr lang="en-US" altLang="zh-CN" sz="1600" b="1" dirty="0">
                <a:latin typeface="Arial" panose="020B0604020202020204" pitchFamily="34" charset="0"/>
                <a:cs typeface="Arial" panose="020B0604020202020204" pitchFamily="34" charset="0"/>
              </a:rPr>
              <a:t>Register Glue Record</a:t>
            </a:r>
            <a:endParaRPr lang="zh-CN" altLang="en-US" sz="1600" b="1" dirty="0">
              <a:latin typeface="Arial" panose="020B0604020202020204" pitchFamily="34" charset="0"/>
              <a:cs typeface="Arial" panose="020B0604020202020204" pitchFamily="34" charset="0"/>
            </a:endParaRPr>
          </a:p>
        </p:txBody>
      </p:sp>
      <p:sp>
        <p:nvSpPr>
          <p:cNvPr id="48" name="矩形: 圆角 47">
            <a:extLst>
              <a:ext uri="{FF2B5EF4-FFF2-40B4-BE49-F238E27FC236}">
                <a16:creationId xmlns:a16="http://schemas.microsoft.com/office/drawing/2014/main" id="{3328E031-0FB2-BF6E-D748-D8B79CC5E3C7}"/>
              </a:ext>
            </a:extLst>
          </p:cNvPr>
          <p:cNvSpPr/>
          <p:nvPr/>
        </p:nvSpPr>
        <p:spPr>
          <a:xfrm>
            <a:off x="953057" y="915612"/>
            <a:ext cx="9978448" cy="731657"/>
          </a:xfrm>
          <a:prstGeom prst="roundRect">
            <a:avLst>
              <a:gd name="adj" fmla="val 17326"/>
            </a:avLst>
          </a:prstGeom>
          <a:gradFill flip="none" rotWithShape="1">
            <a:gsLst>
              <a:gs pos="0">
                <a:srgbClr val="8D131D"/>
              </a:gs>
              <a:gs pos="100000">
                <a:srgbClr val="C00000"/>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Verdana" panose="020B0604030504040204" pitchFamily="34" charset="0"/>
                <a:ea typeface="Verdana" panose="020B0604030504040204" pitchFamily="34" charset="0"/>
                <a:cs typeface="Verdana" panose="020B0604030504040204" pitchFamily="34" charset="0"/>
              </a:rPr>
              <a:t>Some registries often add all registrant-configured host objects to zone files without proper checks or purging.</a:t>
            </a:r>
          </a:p>
        </p:txBody>
      </p:sp>
      <p:cxnSp>
        <p:nvCxnSpPr>
          <p:cNvPr id="49" name="连接符: 曲线 48">
            <a:extLst>
              <a:ext uri="{FF2B5EF4-FFF2-40B4-BE49-F238E27FC236}">
                <a16:creationId xmlns:a16="http://schemas.microsoft.com/office/drawing/2014/main" id="{1CB9D837-2912-EA0F-E3E6-4369228CD0B2}"/>
              </a:ext>
            </a:extLst>
          </p:cNvPr>
          <p:cNvCxnSpPr>
            <a:cxnSpLocks/>
            <a:stCxn id="20" idx="3"/>
            <a:endCxn id="24" idx="1"/>
          </p:cNvCxnSpPr>
          <p:nvPr/>
        </p:nvCxnSpPr>
        <p:spPr>
          <a:xfrm flipV="1">
            <a:off x="7418746" y="3086017"/>
            <a:ext cx="689368" cy="33976"/>
          </a:xfrm>
          <a:prstGeom prst="curvedConnector3">
            <a:avLst/>
          </a:prstGeom>
          <a:ln w="28575">
            <a:solidFill>
              <a:srgbClr val="94E36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645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8B687-F603-AB4E-EEB1-A81DEA1D813D}"/>
            </a:ext>
          </a:extLst>
        </p:cNvPr>
        <p:cNvGrpSpPr/>
        <p:nvPr/>
      </p:nvGrpSpPr>
      <p:grpSpPr>
        <a:xfrm>
          <a:off x="0" y="0"/>
          <a:ext cx="0" cy="0"/>
          <a:chOff x="0" y="0"/>
          <a:chExt cx="0" cy="0"/>
        </a:xfrm>
      </p:grpSpPr>
      <p:sp>
        <p:nvSpPr>
          <p:cNvPr id="2" name="日期占位符 1">
            <a:extLst>
              <a:ext uri="{FF2B5EF4-FFF2-40B4-BE49-F238E27FC236}">
                <a16:creationId xmlns:a16="http://schemas.microsoft.com/office/drawing/2014/main" id="{5D4FA073-620D-4A78-ED97-DC8E8BA74AE8}"/>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D0F78775-ACF6-D048-C8F2-8D7C18D66112}"/>
              </a:ext>
            </a:extLst>
          </p:cNvPr>
          <p:cNvSpPr>
            <a:spLocks noGrp="1"/>
          </p:cNvSpPr>
          <p:nvPr>
            <p:ph type="sldNum" sz="quarter" idx="12"/>
          </p:nvPr>
        </p:nvSpPr>
        <p:spPr/>
        <p:txBody>
          <a:bodyPr/>
          <a:lstStyle/>
          <a:p>
            <a:fld id="{ECB2A585-D384-3C44-A3CD-1FCB5462ACD9}" type="slidenum">
              <a:rPr kumimoji="1" lang="zh-CN" altLang="en-US" smtClean="0"/>
              <a:t>26</a:t>
            </a:fld>
            <a:endParaRPr kumimoji="1" lang="zh-CN" altLang="en-US"/>
          </a:p>
        </p:txBody>
      </p:sp>
      <p:sp>
        <p:nvSpPr>
          <p:cNvPr id="4" name="标题 3">
            <a:extLst>
              <a:ext uri="{FF2B5EF4-FFF2-40B4-BE49-F238E27FC236}">
                <a16:creationId xmlns:a16="http://schemas.microsoft.com/office/drawing/2014/main" id="{65C15A0E-0FC5-264E-49D7-66FA6154249B}"/>
              </a:ext>
            </a:extLst>
          </p:cNvPr>
          <p:cNvSpPr>
            <a:spLocks noGrp="1"/>
          </p:cNvSpPr>
          <p:nvPr>
            <p:ph type="title"/>
          </p:nvPr>
        </p:nvSpPr>
        <p:spPr>
          <a:xfrm>
            <a:off x="345281" y="75406"/>
            <a:ext cx="11734424"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Management</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Unchecked Host Objects</a:t>
            </a:r>
            <a:endParaRPr lang="zh-CN" altLang="en-US" dirty="0">
              <a:latin typeface="Verdana" panose="020B0604030504040204" pitchFamily="34" charset="0"/>
              <a:cs typeface="Verdana" panose="020B0604030504040204" pitchFamily="34" charset="0"/>
            </a:endParaRPr>
          </a:p>
        </p:txBody>
      </p:sp>
      <p:sp>
        <p:nvSpPr>
          <p:cNvPr id="5" name="圆角矩形 10">
            <a:extLst>
              <a:ext uri="{FF2B5EF4-FFF2-40B4-BE49-F238E27FC236}">
                <a16:creationId xmlns:a16="http://schemas.microsoft.com/office/drawing/2014/main" id="{795EC148-AA14-8524-BCDD-896A29995114}"/>
              </a:ext>
            </a:extLst>
          </p:cNvPr>
          <p:cNvSpPr/>
          <p:nvPr/>
        </p:nvSpPr>
        <p:spPr>
          <a:xfrm>
            <a:off x="345281" y="1816861"/>
            <a:ext cx="11126804" cy="2763606"/>
          </a:xfrm>
          <a:prstGeom prst="roundRect">
            <a:avLst>
              <a:gd name="adj" fmla="val 2876"/>
            </a:avLst>
          </a:prstGeom>
          <a:gradFill>
            <a:gsLst>
              <a:gs pos="0">
                <a:schemeClr val="bg1"/>
              </a:gs>
              <a:gs pos="100000">
                <a:schemeClr val="bg1">
                  <a:alpha val="22000"/>
                </a:schemeClr>
              </a:gs>
            </a:gsLst>
            <a:lin ang="5400000" scaled="1"/>
          </a:gradFill>
          <a:ln w="9525">
            <a:gradFill>
              <a:gsLst>
                <a:gs pos="0">
                  <a:srgbClr val="C00000"/>
                </a:gs>
                <a:gs pos="100000">
                  <a:schemeClr val="accent1">
                    <a:lumMod val="0"/>
                    <a:lumOff val="100000"/>
                  </a:schemeClr>
                </a:gs>
              </a:gsLst>
              <a:lin ang="5400000" scaled="1"/>
            </a:gra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zh-CN" sz="14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7" name="组合 6">
            <a:extLst>
              <a:ext uri="{FF2B5EF4-FFF2-40B4-BE49-F238E27FC236}">
                <a16:creationId xmlns:a16="http://schemas.microsoft.com/office/drawing/2014/main" id="{1C11221A-5A27-B4A9-A7B0-697B4A02AC02}"/>
              </a:ext>
            </a:extLst>
          </p:cNvPr>
          <p:cNvGrpSpPr/>
          <p:nvPr/>
        </p:nvGrpSpPr>
        <p:grpSpPr>
          <a:xfrm>
            <a:off x="378879" y="4462635"/>
            <a:ext cx="11126804" cy="2102970"/>
            <a:chOff x="566196" y="4462635"/>
            <a:chExt cx="11126804" cy="2102970"/>
          </a:xfrm>
        </p:grpSpPr>
        <p:sp>
          <p:nvSpPr>
            <p:cNvPr id="8" name="圆角矩形 10">
              <a:extLst>
                <a:ext uri="{FF2B5EF4-FFF2-40B4-BE49-F238E27FC236}">
                  <a16:creationId xmlns:a16="http://schemas.microsoft.com/office/drawing/2014/main" id="{6BBE3B18-976F-25D8-402C-2EFB8A685487}"/>
                </a:ext>
              </a:extLst>
            </p:cNvPr>
            <p:cNvSpPr/>
            <p:nvPr/>
          </p:nvSpPr>
          <p:spPr>
            <a:xfrm>
              <a:off x="566196" y="4462635"/>
              <a:ext cx="11126804" cy="2102970"/>
            </a:xfrm>
            <a:prstGeom prst="roundRect">
              <a:avLst>
                <a:gd name="adj" fmla="val 2876"/>
              </a:avLst>
            </a:prstGeom>
            <a:gradFill>
              <a:gsLst>
                <a:gs pos="57000">
                  <a:schemeClr val="bg1"/>
                </a:gs>
                <a:gs pos="100000">
                  <a:schemeClr val="bg1">
                    <a:alpha val="22000"/>
                  </a:schemeClr>
                </a:gs>
              </a:gsLst>
              <a:lin ang="5400000" scaled="1"/>
            </a:gradFill>
            <a:ln w="9525">
              <a:gradFill>
                <a:gsLst>
                  <a:gs pos="0">
                    <a:srgbClr val="C00000"/>
                  </a:gs>
                  <a:gs pos="100000">
                    <a:schemeClr val="accent1">
                      <a:lumMod val="0"/>
                      <a:lumOff val="100000"/>
                    </a:schemeClr>
                  </a:gs>
                </a:gsLst>
                <a:lin ang="5400000" scaled="1"/>
              </a:gra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zh-CN" sz="14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9" name="组合 8">
              <a:extLst>
                <a:ext uri="{FF2B5EF4-FFF2-40B4-BE49-F238E27FC236}">
                  <a16:creationId xmlns:a16="http://schemas.microsoft.com/office/drawing/2014/main" id="{395E3932-0D35-6A32-2A3D-1B3C696AEAF7}"/>
                </a:ext>
              </a:extLst>
            </p:cNvPr>
            <p:cNvGrpSpPr/>
            <p:nvPr/>
          </p:nvGrpSpPr>
          <p:grpSpPr>
            <a:xfrm>
              <a:off x="758167" y="4702704"/>
              <a:ext cx="10619128" cy="1528234"/>
              <a:chOff x="510543" y="4447769"/>
              <a:chExt cx="10619128" cy="1528234"/>
            </a:xfrm>
          </p:grpSpPr>
          <p:sp>
            <p:nvSpPr>
              <p:cNvPr id="10" name="矩形: 圆角 9">
                <a:extLst>
                  <a:ext uri="{FF2B5EF4-FFF2-40B4-BE49-F238E27FC236}">
                    <a16:creationId xmlns:a16="http://schemas.microsoft.com/office/drawing/2014/main" id="{60856E40-ACDE-FD02-1598-121CF23C02C5}"/>
                  </a:ext>
                </a:extLst>
              </p:cNvPr>
              <p:cNvSpPr/>
              <p:nvPr/>
            </p:nvSpPr>
            <p:spPr>
              <a:xfrm>
                <a:off x="4866674" y="5094170"/>
                <a:ext cx="1219818" cy="429208"/>
              </a:xfrm>
              <a:prstGeom prst="roundRect">
                <a:avLst/>
              </a:prstGeom>
              <a:solidFill>
                <a:srgbClr val="0070C0">
                  <a:alpha val="62000"/>
                </a:srgbClr>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Arial" panose="020B0604020202020204" pitchFamily="34" charset="0"/>
                    <a:cs typeface="Arial" panose="020B0604020202020204" pitchFamily="34" charset="0"/>
                  </a:rPr>
                  <a:t>registrar</a:t>
                </a:r>
                <a:endParaRPr lang="zh-CN" altLang="en-US" b="1" dirty="0">
                  <a:solidFill>
                    <a:schemeClr val="bg1"/>
                  </a:solidFill>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F4922984-D3A1-E086-DB4C-FC7851A50292}"/>
                  </a:ext>
                </a:extLst>
              </p:cNvPr>
              <p:cNvSpPr/>
              <p:nvPr/>
            </p:nvSpPr>
            <p:spPr>
              <a:xfrm>
                <a:off x="6676424" y="5096549"/>
                <a:ext cx="1219818" cy="429208"/>
              </a:xfrm>
              <a:prstGeom prst="rect">
                <a:avLst/>
              </a:prstGeom>
              <a:solidFill>
                <a:schemeClr val="bg1">
                  <a:lumMod val="50000"/>
                </a:schemeClr>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Arial" panose="020B0604020202020204" pitchFamily="34" charset="0"/>
                    <a:cs typeface="Arial" panose="020B0604020202020204" pitchFamily="34" charset="0"/>
                  </a:rPr>
                  <a:t>&lt;check&gt;</a:t>
                </a:r>
                <a:endParaRPr lang="zh-CN" altLang="en-US" b="1" dirty="0">
                  <a:solidFill>
                    <a:schemeClr val="bg1"/>
                  </a:solidFill>
                  <a:latin typeface="Arial" panose="020B0604020202020204" pitchFamily="34" charset="0"/>
                  <a:cs typeface="Arial" panose="020B0604020202020204" pitchFamily="34" charset="0"/>
                </a:endParaRPr>
              </a:p>
            </p:txBody>
          </p:sp>
          <p:sp>
            <p:nvSpPr>
              <p:cNvPr id="12" name="矩形 11">
                <a:extLst>
                  <a:ext uri="{FF2B5EF4-FFF2-40B4-BE49-F238E27FC236}">
                    <a16:creationId xmlns:a16="http://schemas.microsoft.com/office/drawing/2014/main" id="{74DE9742-7301-F272-C9A3-907180DB3230}"/>
                  </a:ext>
                </a:extLst>
              </p:cNvPr>
              <p:cNvSpPr/>
              <p:nvPr/>
            </p:nvSpPr>
            <p:spPr>
              <a:xfrm>
                <a:off x="8486174" y="5094170"/>
                <a:ext cx="1219818" cy="429208"/>
              </a:xfrm>
              <a:prstGeom prst="rect">
                <a:avLst/>
              </a:prstGeom>
              <a:solidFill>
                <a:schemeClr val="bg1">
                  <a:lumMod val="50000"/>
                </a:schemeClr>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Arial" panose="020B0604020202020204" pitchFamily="34" charset="0"/>
                    <a:cs typeface="Arial" panose="020B0604020202020204" pitchFamily="34" charset="0"/>
                  </a:rPr>
                  <a:t>&lt;create&gt;</a:t>
                </a:r>
                <a:endParaRPr lang="zh-CN" altLang="en-US" b="1" dirty="0">
                  <a:solidFill>
                    <a:schemeClr val="bg1"/>
                  </a:solidFill>
                  <a:latin typeface="Arial" panose="020B0604020202020204" pitchFamily="34" charset="0"/>
                  <a:cs typeface="Arial" panose="020B0604020202020204" pitchFamily="34" charset="0"/>
                </a:endParaRPr>
              </a:p>
            </p:txBody>
          </p:sp>
          <p:cxnSp>
            <p:nvCxnSpPr>
              <p:cNvPr id="13" name="直接箭头连接符 12">
                <a:extLst>
                  <a:ext uri="{FF2B5EF4-FFF2-40B4-BE49-F238E27FC236}">
                    <a16:creationId xmlns:a16="http://schemas.microsoft.com/office/drawing/2014/main" id="{10F44FF5-C10F-2FD6-6403-FC7BD8468C09}"/>
                  </a:ext>
                </a:extLst>
              </p:cNvPr>
              <p:cNvCxnSpPr>
                <a:cxnSpLocks/>
                <a:stCxn id="10" idx="3"/>
                <a:endCxn id="11" idx="1"/>
              </p:cNvCxnSpPr>
              <p:nvPr/>
            </p:nvCxnSpPr>
            <p:spPr>
              <a:xfrm>
                <a:off x="6086492" y="5308774"/>
                <a:ext cx="589932" cy="2379"/>
              </a:xfrm>
              <a:prstGeom prst="straightConnector1">
                <a:avLst/>
              </a:prstGeom>
              <a:ln w="15875">
                <a:solidFill>
                  <a:schemeClr val="dk1"/>
                </a:solidFill>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B902831A-F1AB-8BCD-6DF4-617BF23561B4}"/>
                  </a:ext>
                </a:extLst>
              </p:cNvPr>
              <p:cNvCxnSpPr>
                <a:stCxn id="11" idx="3"/>
                <a:endCxn id="12" idx="1"/>
              </p:cNvCxnSpPr>
              <p:nvPr/>
            </p:nvCxnSpPr>
            <p:spPr>
              <a:xfrm flipV="1">
                <a:off x="7896242" y="5308774"/>
                <a:ext cx="589932" cy="2379"/>
              </a:xfrm>
              <a:prstGeom prst="straightConnector1">
                <a:avLst/>
              </a:prstGeom>
              <a:ln w="15875">
                <a:solidFill>
                  <a:schemeClr val="dk1"/>
                </a:solidFill>
                <a:tailEnd type="triangle"/>
              </a:ln>
            </p:spPr>
            <p:style>
              <a:lnRef idx="1">
                <a:schemeClr val="dk1"/>
              </a:lnRef>
              <a:fillRef idx="0">
                <a:schemeClr val="dk1"/>
              </a:fillRef>
              <a:effectRef idx="0">
                <a:schemeClr val="dk1"/>
              </a:effectRef>
              <a:fontRef idx="minor">
                <a:schemeClr val="tx1"/>
              </a:fontRef>
            </p:style>
          </p:cxnSp>
          <p:sp>
            <p:nvSpPr>
              <p:cNvPr id="15" name="圆柱体 14">
                <a:extLst>
                  <a:ext uri="{FF2B5EF4-FFF2-40B4-BE49-F238E27FC236}">
                    <a16:creationId xmlns:a16="http://schemas.microsoft.com/office/drawing/2014/main" id="{9EB32853-6E79-9CE2-ED5F-4C8C18B637D2}"/>
                  </a:ext>
                </a:extLst>
              </p:cNvPr>
              <p:cNvSpPr/>
              <p:nvPr/>
            </p:nvSpPr>
            <p:spPr>
              <a:xfrm>
                <a:off x="10314356" y="5044361"/>
                <a:ext cx="571500" cy="528825"/>
              </a:xfrm>
              <a:prstGeom prst="can">
                <a:avLst/>
              </a:prstGeom>
              <a:solidFill>
                <a:schemeClr val="bg1">
                  <a:lumMod val="85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EE440C6A-A7F5-C896-1D5A-0F68EBDA29E5}"/>
                  </a:ext>
                </a:extLst>
              </p:cNvPr>
              <p:cNvSpPr txBox="1"/>
              <p:nvPr/>
            </p:nvSpPr>
            <p:spPr>
              <a:xfrm>
                <a:off x="6043011" y="4447769"/>
                <a:ext cx="1303689" cy="646331"/>
              </a:xfrm>
              <a:prstGeom prst="rect">
                <a:avLst/>
              </a:prstGeom>
              <a:noFill/>
            </p:spPr>
            <p:txBody>
              <a:bodyPr wrap="square">
                <a:spAutoFit/>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cs typeface="Arial" panose="020B0604020202020204" pitchFamily="34" charset="0"/>
                  </a:rPr>
                  <a:t>host object:</a:t>
                </a:r>
                <a:endParaRPr lang="en-US" altLang="zh-CN" b="0" dirty="0">
                  <a:effectLst/>
                  <a:latin typeface="Arial" panose="020B0604020202020204" pitchFamily="34" charset="0"/>
                  <a:cs typeface="Arial" panose="020B0604020202020204" pitchFamily="34" charset="0"/>
                </a:endParaRPr>
              </a:p>
              <a:p>
                <a:pPr rtl="0">
                  <a:spcBef>
                    <a:spcPts val="0"/>
                  </a:spcBef>
                  <a:spcAft>
                    <a:spcPts val="0"/>
                  </a:spcAft>
                </a:pPr>
                <a:r>
                  <a:rPr lang="en-US" altLang="zh-CN" sz="1800" b="0" i="0" u="none" strike="noStrike" dirty="0">
                    <a:solidFill>
                      <a:srgbClr val="000000"/>
                    </a:solidFill>
                    <a:effectLst/>
                    <a:latin typeface="Arial" panose="020B0604020202020204" pitchFamily="34" charset="0"/>
                    <a:cs typeface="Arial" panose="020B0604020202020204" pitchFamily="34" charset="0"/>
                  </a:rPr>
                  <a:t>&lt;ns1,ip1&gt;</a:t>
                </a:r>
                <a:endParaRPr lang="zh-CN" altLang="en-US" dirty="0">
                  <a:latin typeface="Arial" panose="020B0604020202020204" pitchFamily="34" charset="0"/>
                  <a:cs typeface="Arial" panose="020B0604020202020204" pitchFamily="34" charset="0"/>
                </a:endParaRPr>
              </a:p>
            </p:txBody>
          </p:sp>
          <p:cxnSp>
            <p:nvCxnSpPr>
              <p:cNvPr id="17" name="直接箭头连接符 16">
                <a:extLst>
                  <a:ext uri="{FF2B5EF4-FFF2-40B4-BE49-F238E27FC236}">
                    <a16:creationId xmlns:a16="http://schemas.microsoft.com/office/drawing/2014/main" id="{AF0FB3DB-29B3-6ECD-A29C-5C2D08062FCA}"/>
                  </a:ext>
                </a:extLst>
              </p:cNvPr>
              <p:cNvCxnSpPr>
                <a:stCxn id="12" idx="3"/>
                <a:endCxn id="15" idx="2"/>
              </p:cNvCxnSpPr>
              <p:nvPr/>
            </p:nvCxnSpPr>
            <p:spPr>
              <a:xfrm>
                <a:off x="9705992" y="5308774"/>
                <a:ext cx="608364" cy="0"/>
              </a:xfrm>
              <a:prstGeom prst="straightConnector1">
                <a:avLst/>
              </a:prstGeom>
              <a:ln w="15875">
                <a:solidFill>
                  <a:schemeClr val="dk1"/>
                </a:solidFill>
                <a:tailEnd type="triangle"/>
              </a:ln>
            </p:spPr>
            <p:style>
              <a:lnRef idx="1">
                <a:schemeClr val="dk1"/>
              </a:lnRef>
              <a:fillRef idx="0">
                <a:schemeClr val="dk1"/>
              </a:fillRef>
              <a:effectRef idx="0">
                <a:schemeClr val="dk1"/>
              </a:effectRef>
              <a:fontRef idx="minor">
                <a:schemeClr val="tx1"/>
              </a:fontRef>
            </p:style>
          </p:cxnSp>
          <p:sp>
            <p:nvSpPr>
              <p:cNvPr id="18" name="文本框 17">
                <a:extLst>
                  <a:ext uri="{FF2B5EF4-FFF2-40B4-BE49-F238E27FC236}">
                    <a16:creationId xmlns:a16="http://schemas.microsoft.com/office/drawing/2014/main" id="{89D3D9C3-EF2C-419E-5F7D-2E21D5E4D787}"/>
                  </a:ext>
                </a:extLst>
              </p:cNvPr>
              <p:cNvSpPr txBox="1"/>
              <p:nvPr/>
            </p:nvSpPr>
            <p:spPr>
              <a:xfrm>
                <a:off x="10070541" y="5606671"/>
                <a:ext cx="1059130" cy="369332"/>
              </a:xfrm>
              <a:prstGeom prst="rect">
                <a:avLst/>
              </a:prstGeom>
              <a:noFill/>
            </p:spPr>
            <p:txBody>
              <a:bodyPr wrap="square">
                <a:spAutoFit/>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cs typeface="Arial" panose="020B0604020202020204" pitchFamily="34" charset="0"/>
                  </a:rPr>
                  <a:t>zone file</a:t>
                </a:r>
                <a:endParaRPr lang="zh-CN" altLang="en-US" dirty="0">
                  <a:latin typeface="Arial" panose="020B0604020202020204" pitchFamily="34" charset="0"/>
                  <a:cs typeface="Arial" panose="020B0604020202020204" pitchFamily="34" charset="0"/>
                </a:endParaRPr>
              </a:p>
            </p:txBody>
          </p:sp>
          <p:sp>
            <p:nvSpPr>
              <p:cNvPr id="19" name="矩形: 圆角 18">
                <a:extLst>
                  <a:ext uri="{FF2B5EF4-FFF2-40B4-BE49-F238E27FC236}">
                    <a16:creationId xmlns:a16="http://schemas.microsoft.com/office/drawing/2014/main" id="{5EAE3C3B-19D1-F2DA-1AB4-0C052564CE68}"/>
                  </a:ext>
                </a:extLst>
              </p:cNvPr>
              <p:cNvSpPr/>
              <p:nvPr/>
            </p:nvSpPr>
            <p:spPr>
              <a:xfrm>
                <a:off x="510543" y="4529016"/>
                <a:ext cx="4164160" cy="1402218"/>
              </a:xfrm>
              <a:prstGeom prst="roundRect">
                <a:avLst/>
              </a:prstGeom>
              <a:solidFill>
                <a:schemeClr val="accent5">
                  <a:lumMod val="20000"/>
                  <a:lumOff val="80000"/>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7030A0"/>
                    </a:solidFill>
                    <a:latin typeface="Verdana" panose="020B0604030504040204" pitchFamily="34" charset="0"/>
                    <a:ea typeface="Verdana" panose="020B0604030504040204" pitchFamily="34" charset="0"/>
                    <a:cs typeface="Verdana" panose="020B0604030504040204" pitchFamily="34" charset="0"/>
                  </a:rPr>
                  <a:t>Mode 1</a:t>
                </a:r>
                <a:endParaRPr lang="en-US" altLang="zh-CN" sz="2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r>
                  <a:rPr lang="en-US" altLang="zh-CN" sz="2000" dirty="0">
                    <a:solidFill>
                      <a:schemeClr val="tx1"/>
                    </a:solidFill>
                    <a:latin typeface="Verdana" panose="020B0604030504040204" pitchFamily="34" charset="0"/>
                    <a:ea typeface="Verdana" panose="020B0604030504040204" pitchFamily="34" charset="0"/>
                    <a:cs typeface="Verdana" panose="020B0604030504040204" pitchFamily="34" charset="0"/>
                  </a:rPr>
                  <a:t>Write to zone file whenever you register the hosts objects: </a:t>
                </a:r>
                <a:r>
                  <a:rPr lang="en-US" altLang="zh-CN" sz="2000" b="1" dirty="0">
                    <a:solidFill>
                      <a:schemeClr val="tx1"/>
                    </a:solidFill>
                    <a:latin typeface="Verdana" panose="020B0604030504040204" pitchFamily="34" charset="0"/>
                    <a:ea typeface="Verdana" panose="020B0604030504040204" pitchFamily="34" charset="0"/>
                    <a:cs typeface="Verdana" panose="020B0604030504040204" pitchFamily="34" charset="0"/>
                  </a:rPr>
                  <a:t>top</a:t>
                </a:r>
                <a:r>
                  <a:rPr lang="en-US" altLang="zh-CN" sz="20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altLang="zh-CN" sz="2000" b="1" dirty="0">
                    <a:solidFill>
                      <a:schemeClr val="tx1"/>
                    </a:solidFill>
                    <a:latin typeface="Verdana" panose="020B0604030504040204" pitchFamily="34" charset="0"/>
                    <a:ea typeface="Verdana" panose="020B0604030504040204" pitchFamily="34" charset="0"/>
                    <a:cs typeface="Verdana" panose="020B0604030504040204" pitchFamily="34" charset="0"/>
                  </a:rPr>
                  <a:t>com</a:t>
                </a:r>
                <a:endParaRPr lang="zh-CN" altLang="en-US" sz="2000" b="1" dirty="0">
                  <a:solidFill>
                    <a:schemeClr val="tx1"/>
                  </a:solidFill>
                  <a:latin typeface="Verdana" panose="020B0604030504040204" pitchFamily="34" charset="0"/>
                  <a:ea typeface="微软雅黑" panose="020B0503020204020204" pitchFamily="34" charset="-122"/>
                  <a:cs typeface="Verdana" panose="020B0604030504040204" pitchFamily="34" charset="0"/>
                </a:endParaRPr>
              </a:p>
            </p:txBody>
          </p:sp>
        </p:grpSp>
      </p:grpSp>
      <p:pic>
        <p:nvPicPr>
          <p:cNvPr id="20" name="图片 19">
            <a:extLst>
              <a:ext uri="{FF2B5EF4-FFF2-40B4-BE49-F238E27FC236}">
                <a16:creationId xmlns:a16="http://schemas.microsoft.com/office/drawing/2014/main" id="{A3C6B345-3116-D62B-6C70-BB5F671A96A2}"/>
              </a:ext>
            </a:extLst>
          </p:cNvPr>
          <p:cNvPicPr>
            <a:picLocks noChangeAspect="1"/>
          </p:cNvPicPr>
          <p:nvPr/>
        </p:nvPicPr>
        <p:blipFill>
          <a:blip r:embed="rId3"/>
          <a:stretch>
            <a:fillRect/>
          </a:stretch>
        </p:blipFill>
        <p:spPr>
          <a:xfrm>
            <a:off x="1259397" y="2253834"/>
            <a:ext cx="6159349" cy="1732317"/>
          </a:xfrm>
          <a:prstGeom prst="rect">
            <a:avLst/>
          </a:prstGeom>
        </p:spPr>
      </p:pic>
      <p:grpSp>
        <p:nvGrpSpPr>
          <p:cNvPr id="21" name="组合 20">
            <a:extLst>
              <a:ext uri="{FF2B5EF4-FFF2-40B4-BE49-F238E27FC236}">
                <a16:creationId xmlns:a16="http://schemas.microsoft.com/office/drawing/2014/main" id="{393899E3-2E02-9B5C-3934-2B9524D4724D}"/>
              </a:ext>
            </a:extLst>
          </p:cNvPr>
          <p:cNvGrpSpPr/>
          <p:nvPr/>
        </p:nvGrpSpPr>
        <p:grpSpPr>
          <a:xfrm>
            <a:off x="8049204" y="2011637"/>
            <a:ext cx="3335344" cy="2075015"/>
            <a:chOff x="8471887" y="2988733"/>
            <a:chExt cx="3538387" cy="2201334"/>
          </a:xfrm>
        </p:grpSpPr>
        <p:sp>
          <p:nvSpPr>
            <p:cNvPr id="22" name="矩形: 圆角 21">
              <a:extLst>
                <a:ext uri="{FF2B5EF4-FFF2-40B4-BE49-F238E27FC236}">
                  <a16:creationId xmlns:a16="http://schemas.microsoft.com/office/drawing/2014/main" id="{BB9ED470-FBC8-794D-1E74-91CF3EEE876E}"/>
                </a:ext>
              </a:extLst>
            </p:cNvPr>
            <p:cNvSpPr/>
            <p:nvPr/>
          </p:nvSpPr>
          <p:spPr>
            <a:xfrm>
              <a:off x="8471887" y="2988733"/>
              <a:ext cx="3505200" cy="2201334"/>
            </a:xfrm>
            <a:prstGeom prst="roundRect">
              <a:avLst>
                <a:gd name="adj" fmla="val 6286"/>
              </a:avLst>
            </a:prstGeom>
            <a:solidFill>
              <a:schemeClr val="bg1"/>
            </a:solidFill>
            <a:ln w="952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3" name="矩形: 圆角 80">
              <a:extLst>
                <a:ext uri="{FF2B5EF4-FFF2-40B4-BE49-F238E27FC236}">
                  <a16:creationId xmlns:a16="http://schemas.microsoft.com/office/drawing/2014/main" id="{063DC894-BA73-497F-E8E9-06C3934B0FE3}"/>
                </a:ext>
              </a:extLst>
            </p:cNvPr>
            <p:cNvSpPr/>
            <p:nvPr/>
          </p:nvSpPr>
          <p:spPr>
            <a:xfrm>
              <a:off x="8522621" y="4534131"/>
              <a:ext cx="2548685" cy="578339"/>
            </a:xfrm>
            <a:prstGeom prst="roundRect">
              <a:avLst/>
            </a:prstGeom>
            <a:solidFill>
              <a:schemeClr val="accent5">
                <a:lumMod val="20000"/>
                <a:lumOff val="80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4" name="矩形: 圆角 79">
              <a:extLst>
                <a:ext uri="{FF2B5EF4-FFF2-40B4-BE49-F238E27FC236}">
                  <a16:creationId xmlns:a16="http://schemas.microsoft.com/office/drawing/2014/main" id="{A327A313-0670-AC44-7233-EBF1BFA928BA}"/>
                </a:ext>
              </a:extLst>
            </p:cNvPr>
            <p:cNvSpPr/>
            <p:nvPr/>
          </p:nvSpPr>
          <p:spPr>
            <a:xfrm>
              <a:off x="8534383" y="3839348"/>
              <a:ext cx="2548685" cy="578339"/>
            </a:xfrm>
            <a:prstGeom prst="roundRect">
              <a:avLst/>
            </a:prstGeom>
            <a:solidFill>
              <a:schemeClr val="accent5">
                <a:lumMod val="20000"/>
                <a:lumOff val="80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5" name="矩形: 圆角 81">
              <a:extLst>
                <a:ext uri="{FF2B5EF4-FFF2-40B4-BE49-F238E27FC236}">
                  <a16:creationId xmlns:a16="http://schemas.microsoft.com/office/drawing/2014/main" id="{5D1088BC-BF63-2FFD-5913-4EAB6D0D2DA7}"/>
                </a:ext>
              </a:extLst>
            </p:cNvPr>
            <p:cNvSpPr/>
            <p:nvPr/>
          </p:nvSpPr>
          <p:spPr>
            <a:xfrm>
              <a:off x="8522622" y="3072874"/>
              <a:ext cx="2548684" cy="578339"/>
            </a:xfrm>
            <a:prstGeom prst="roundRect">
              <a:avLst/>
            </a:prstGeom>
            <a:solidFill>
              <a:schemeClr val="accent5">
                <a:lumMod val="20000"/>
                <a:lumOff val="80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6" name="矩形: 圆角 78">
              <a:extLst>
                <a:ext uri="{FF2B5EF4-FFF2-40B4-BE49-F238E27FC236}">
                  <a16:creationId xmlns:a16="http://schemas.microsoft.com/office/drawing/2014/main" id="{D210B383-82F0-8546-998A-B70BA28607F7}"/>
                </a:ext>
              </a:extLst>
            </p:cNvPr>
            <p:cNvSpPr/>
            <p:nvPr/>
          </p:nvSpPr>
          <p:spPr>
            <a:xfrm>
              <a:off x="8626271" y="3101753"/>
              <a:ext cx="573642" cy="1936452"/>
            </a:xfrm>
            <a:prstGeom prst="round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7" name="椭圆 26">
              <a:extLst>
                <a:ext uri="{FF2B5EF4-FFF2-40B4-BE49-F238E27FC236}">
                  <a16:creationId xmlns:a16="http://schemas.microsoft.com/office/drawing/2014/main" id="{146B0FB5-44D6-8385-1411-B00EA1FC079C}"/>
                </a:ext>
              </a:extLst>
            </p:cNvPr>
            <p:cNvSpPr/>
            <p:nvPr/>
          </p:nvSpPr>
          <p:spPr>
            <a:xfrm>
              <a:off x="9289158" y="4707973"/>
              <a:ext cx="1518748" cy="284693"/>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tx1"/>
                </a:solidFill>
                <a:latin typeface="Abadi" panose="020B0604020104020204" pitchFamily="34" charset="0"/>
              </a:endParaRPr>
            </a:p>
          </p:txBody>
        </p:sp>
        <p:sp>
          <p:nvSpPr>
            <p:cNvPr id="28" name="椭圆 27">
              <a:extLst>
                <a:ext uri="{FF2B5EF4-FFF2-40B4-BE49-F238E27FC236}">
                  <a16:creationId xmlns:a16="http://schemas.microsoft.com/office/drawing/2014/main" id="{0BC5653F-50F6-DB91-2A9D-583E1FC52891}"/>
                </a:ext>
              </a:extLst>
            </p:cNvPr>
            <p:cNvSpPr/>
            <p:nvPr/>
          </p:nvSpPr>
          <p:spPr>
            <a:xfrm>
              <a:off x="9836928" y="3222962"/>
              <a:ext cx="311909" cy="258727"/>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tx1"/>
                </a:solidFill>
                <a:latin typeface="Abadi" panose="020B0604020104020204" pitchFamily="34" charset="0"/>
              </a:endParaRPr>
            </a:p>
          </p:txBody>
        </p:sp>
        <p:sp>
          <p:nvSpPr>
            <p:cNvPr id="29" name="文本框 28">
              <a:extLst>
                <a:ext uri="{FF2B5EF4-FFF2-40B4-BE49-F238E27FC236}">
                  <a16:creationId xmlns:a16="http://schemas.microsoft.com/office/drawing/2014/main" id="{7A7FFA33-B359-6BFF-01AB-44D94AD5FE3D}"/>
                </a:ext>
              </a:extLst>
            </p:cNvPr>
            <p:cNvSpPr txBox="1"/>
            <p:nvPr/>
          </p:nvSpPr>
          <p:spPr>
            <a:xfrm>
              <a:off x="9842452" y="3199015"/>
              <a:ext cx="435375" cy="312977"/>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2000" b="1" dirty="0">
                  <a:solidFill>
                    <a:schemeClr val="bg1"/>
                  </a:solidFill>
                  <a:latin typeface="Arial" panose="020B0604020202020204" pitchFamily="34" charset="0"/>
                  <a:cs typeface="Arial" panose="020B0604020202020204" pitchFamily="34" charset="0"/>
                </a:rPr>
                <a:t>.</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30" name="文本框 29">
              <a:extLst>
                <a:ext uri="{FF2B5EF4-FFF2-40B4-BE49-F238E27FC236}">
                  <a16:creationId xmlns:a16="http://schemas.microsoft.com/office/drawing/2014/main" id="{1C6D9F1D-F684-1032-6371-8133CC64B937}"/>
                </a:ext>
              </a:extLst>
            </p:cNvPr>
            <p:cNvSpPr txBox="1"/>
            <p:nvPr/>
          </p:nvSpPr>
          <p:spPr>
            <a:xfrm>
              <a:off x="9450274" y="4707973"/>
              <a:ext cx="1308957" cy="288216"/>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1200" b="1" dirty="0">
                  <a:solidFill>
                    <a:schemeClr val="bg1"/>
                  </a:solidFill>
                  <a:latin typeface="Arial" panose="020B0604020202020204" pitchFamily="34" charset="0"/>
                  <a:cs typeface="Arial" panose="020B0604020202020204" pitchFamily="34" charset="0"/>
                </a:rPr>
                <a:t>example.com</a:t>
              </a:r>
              <a:endParaRPr lang="zh-CN" altLang="en-US" sz="1200" b="1" dirty="0">
                <a:solidFill>
                  <a:schemeClr val="bg1"/>
                </a:solidFill>
                <a:latin typeface="Arial" panose="020B0604020202020204" pitchFamily="34" charset="0"/>
                <a:cs typeface="Arial" panose="020B0604020202020204" pitchFamily="34" charset="0"/>
              </a:endParaRPr>
            </a:p>
          </p:txBody>
        </p:sp>
        <p:cxnSp>
          <p:nvCxnSpPr>
            <p:cNvPr id="31" name="直接连接符 51">
              <a:extLst>
                <a:ext uri="{FF2B5EF4-FFF2-40B4-BE49-F238E27FC236}">
                  <a16:creationId xmlns:a16="http://schemas.microsoft.com/office/drawing/2014/main" id="{9319198F-7848-7F4D-EC8A-32DCC6A4853F}"/>
                </a:ext>
              </a:extLst>
            </p:cNvPr>
            <p:cNvCxnSpPr>
              <a:cxnSpLocks/>
              <a:stCxn id="28" idx="4"/>
              <a:endCxn id="40" idx="0"/>
            </p:cNvCxnSpPr>
            <p:nvPr/>
          </p:nvCxnSpPr>
          <p:spPr>
            <a:xfrm flipH="1">
              <a:off x="9558024" y="3481688"/>
              <a:ext cx="434860" cy="527179"/>
            </a:xfrm>
            <a:prstGeom prst="line">
              <a:avLst/>
            </a:prstGeom>
          </p:spPr>
          <p:style>
            <a:lnRef idx="1">
              <a:schemeClr val="dk1"/>
            </a:lnRef>
            <a:fillRef idx="0">
              <a:schemeClr val="dk1"/>
            </a:fillRef>
            <a:effectRef idx="0">
              <a:schemeClr val="dk1"/>
            </a:effectRef>
            <a:fontRef idx="minor">
              <a:schemeClr val="tx1"/>
            </a:fontRef>
          </p:style>
        </p:cxnSp>
        <p:cxnSp>
          <p:nvCxnSpPr>
            <p:cNvPr id="32" name="直接连接符 53">
              <a:extLst>
                <a:ext uri="{FF2B5EF4-FFF2-40B4-BE49-F238E27FC236}">
                  <a16:creationId xmlns:a16="http://schemas.microsoft.com/office/drawing/2014/main" id="{618B5B23-DDC4-CAC2-30E8-D967C15A28BD}"/>
                </a:ext>
              </a:extLst>
            </p:cNvPr>
            <p:cNvCxnSpPr>
              <a:cxnSpLocks/>
              <a:stCxn id="28" idx="4"/>
              <a:endCxn id="37" idx="0"/>
            </p:cNvCxnSpPr>
            <p:nvPr/>
          </p:nvCxnSpPr>
          <p:spPr>
            <a:xfrm>
              <a:off x="9992883" y="3481689"/>
              <a:ext cx="508534" cy="536303"/>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60">
              <a:extLst>
                <a:ext uri="{FF2B5EF4-FFF2-40B4-BE49-F238E27FC236}">
                  <a16:creationId xmlns:a16="http://schemas.microsoft.com/office/drawing/2014/main" id="{55CA1E6D-776A-F94E-72AA-7AE72B873D2A}"/>
                </a:ext>
              </a:extLst>
            </p:cNvPr>
            <p:cNvCxnSpPr>
              <a:cxnSpLocks/>
              <a:stCxn id="39" idx="4"/>
              <a:endCxn id="27" idx="0"/>
            </p:cNvCxnSpPr>
            <p:nvPr/>
          </p:nvCxnSpPr>
          <p:spPr>
            <a:xfrm>
              <a:off x="9556153" y="4307533"/>
              <a:ext cx="492379" cy="400440"/>
            </a:xfrm>
            <a:prstGeom prst="line">
              <a:avLst/>
            </a:prstGeom>
          </p:spPr>
          <p:style>
            <a:lnRef idx="1">
              <a:schemeClr val="dk1"/>
            </a:lnRef>
            <a:fillRef idx="0">
              <a:schemeClr val="dk1"/>
            </a:fillRef>
            <a:effectRef idx="0">
              <a:schemeClr val="dk1"/>
            </a:effectRef>
            <a:fontRef idx="minor">
              <a:schemeClr val="tx1"/>
            </a:fontRef>
          </p:style>
        </p:cxnSp>
        <p:pic>
          <p:nvPicPr>
            <p:cNvPr id="34" name="图片 33">
              <a:extLst>
                <a:ext uri="{FF2B5EF4-FFF2-40B4-BE49-F238E27FC236}">
                  <a16:creationId xmlns:a16="http://schemas.microsoft.com/office/drawing/2014/main" id="{1BF516AB-F611-29E5-3BFC-3E32E3C3D953}"/>
                </a:ext>
              </a:extLst>
            </p:cNvPr>
            <p:cNvPicPr>
              <a:picLocks noChangeAspect="1"/>
            </p:cNvPicPr>
            <p:nvPr/>
          </p:nvPicPr>
          <p:blipFill>
            <a:blip r:embed="rId4"/>
            <a:stretch>
              <a:fillRect/>
            </a:stretch>
          </p:blipFill>
          <p:spPr>
            <a:xfrm>
              <a:off x="8715905" y="3209408"/>
              <a:ext cx="354982" cy="354982"/>
            </a:xfrm>
            <a:prstGeom prst="rect">
              <a:avLst/>
            </a:prstGeom>
          </p:spPr>
        </p:pic>
        <p:pic>
          <p:nvPicPr>
            <p:cNvPr id="35" name="图片 34">
              <a:extLst>
                <a:ext uri="{FF2B5EF4-FFF2-40B4-BE49-F238E27FC236}">
                  <a16:creationId xmlns:a16="http://schemas.microsoft.com/office/drawing/2014/main" id="{CB0EE8D3-FD39-AC71-1F81-3F8ED83BC933}"/>
                </a:ext>
              </a:extLst>
            </p:cNvPr>
            <p:cNvPicPr>
              <a:picLocks noChangeAspect="1"/>
            </p:cNvPicPr>
            <p:nvPr/>
          </p:nvPicPr>
          <p:blipFill>
            <a:blip r:embed="rId4"/>
            <a:stretch>
              <a:fillRect/>
            </a:stretch>
          </p:blipFill>
          <p:spPr>
            <a:xfrm>
              <a:off x="8715905" y="3935828"/>
              <a:ext cx="354982" cy="354982"/>
            </a:xfrm>
            <a:prstGeom prst="rect">
              <a:avLst/>
            </a:prstGeom>
          </p:spPr>
        </p:pic>
        <p:pic>
          <p:nvPicPr>
            <p:cNvPr id="36" name="图片 35">
              <a:extLst>
                <a:ext uri="{FF2B5EF4-FFF2-40B4-BE49-F238E27FC236}">
                  <a16:creationId xmlns:a16="http://schemas.microsoft.com/office/drawing/2014/main" id="{310A97EA-64DA-E433-601F-5232A188C84B}"/>
                </a:ext>
              </a:extLst>
            </p:cNvPr>
            <p:cNvPicPr>
              <a:picLocks noChangeAspect="1"/>
            </p:cNvPicPr>
            <p:nvPr/>
          </p:nvPicPr>
          <p:blipFill>
            <a:blip r:embed="rId4"/>
            <a:stretch>
              <a:fillRect/>
            </a:stretch>
          </p:blipFill>
          <p:spPr>
            <a:xfrm>
              <a:off x="8715515" y="4604846"/>
              <a:ext cx="354982" cy="354982"/>
            </a:xfrm>
            <a:prstGeom prst="rect">
              <a:avLst/>
            </a:prstGeom>
          </p:spPr>
        </p:pic>
        <p:sp>
          <p:nvSpPr>
            <p:cNvPr id="37" name="椭圆 36">
              <a:extLst>
                <a:ext uri="{FF2B5EF4-FFF2-40B4-BE49-F238E27FC236}">
                  <a16:creationId xmlns:a16="http://schemas.microsoft.com/office/drawing/2014/main" id="{EDE6468A-2149-59C7-B389-B227A7FFB735}"/>
                </a:ext>
              </a:extLst>
            </p:cNvPr>
            <p:cNvSpPr/>
            <p:nvPr/>
          </p:nvSpPr>
          <p:spPr>
            <a:xfrm>
              <a:off x="10194929" y="4017992"/>
              <a:ext cx="612976" cy="284693"/>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tx1"/>
                </a:solidFill>
                <a:latin typeface="Abadi" panose="020B0604020104020204" pitchFamily="34" charset="0"/>
              </a:endParaRPr>
            </a:p>
          </p:txBody>
        </p:sp>
        <p:sp>
          <p:nvSpPr>
            <p:cNvPr id="38" name="文本框 37">
              <a:extLst>
                <a:ext uri="{FF2B5EF4-FFF2-40B4-BE49-F238E27FC236}">
                  <a16:creationId xmlns:a16="http://schemas.microsoft.com/office/drawing/2014/main" id="{AA5567C1-A21D-7BA1-5855-B4B0AD11F124}"/>
                </a:ext>
              </a:extLst>
            </p:cNvPr>
            <p:cNvSpPr txBox="1"/>
            <p:nvPr/>
          </p:nvSpPr>
          <p:spPr>
            <a:xfrm>
              <a:off x="10236369" y="4008867"/>
              <a:ext cx="508373" cy="288216"/>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1200" b="1" dirty="0" err="1">
                  <a:solidFill>
                    <a:schemeClr val="bg1"/>
                  </a:solidFill>
                  <a:latin typeface="Arial" panose="020B0604020202020204" pitchFamily="34" charset="0"/>
                  <a:cs typeface="Arial" panose="020B0604020202020204" pitchFamily="34" charset="0"/>
                </a:rPr>
                <a:t>.net</a:t>
              </a:r>
              <a:endParaRPr lang="zh-CN" altLang="en-US" sz="1200" b="1" dirty="0">
                <a:solidFill>
                  <a:schemeClr val="bg1"/>
                </a:solidFill>
                <a:latin typeface="Arial" panose="020B0604020202020204" pitchFamily="34" charset="0"/>
                <a:cs typeface="Arial" panose="020B0604020202020204" pitchFamily="34" charset="0"/>
              </a:endParaRPr>
            </a:p>
          </p:txBody>
        </p:sp>
        <p:sp>
          <p:nvSpPr>
            <p:cNvPr id="39" name="椭圆 38">
              <a:extLst>
                <a:ext uri="{FF2B5EF4-FFF2-40B4-BE49-F238E27FC236}">
                  <a16:creationId xmlns:a16="http://schemas.microsoft.com/office/drawing/2014/main" id="{E453ECB5-F6C2-3D78-68BC-EF2C3D54334D}"/>
                </a:ext>
              </a:extLst>
            </p:cNvPr>
            <p:cNvSpPr/>
            <p:nvPr/>
          </p:nvSpPr>
          <p:spPr>
            <a:xfrm>
              <a:off x="9234046" y="4022840"/>
              <a:ext cx="644213" cy="284693"/>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tx1"/>
                </a:solidFill>
                <a:latin typeface="Abadi" panose="020B0604020104020204" pitchFamily="34" charset="0"/>
              </a:endParaRPr>
            </a:p>
          </p:txBody>
        </p:sp>
        <p:sp>
          <p:nvSpPr>
            <p:cNvPr id="40" name="文本框 39">
              <a:extLst>
                <a:ext uri="{FF2B5EF4-FFF2-40B4-BE49-F238E27FC236}">
                  <a16:creationId xmlns:a16="http://schemas.microsoft.com/office/drawing/2014/main" id="{2C4E2D4C-5682-C133-AEF4-35679F0329B2}"/>
                </a:ext>
              </a:extLst>
            </p:cNvPr>
            <p:cNvSpPr txBox="1"/>
            <p:nvPr/>
          </p:nvSpPr>
          <p:spPr>
            <a:xfrm>
              <a:off x="9251536" y="4008867"/>
              <a:ext cx="612976" cy="288216"/>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1200" b="1" dirty="0">
                  <a:solidFill>
                    <a:schemeClr val="bg1"/>
                  </a:solidFill>
                  <a:latin typeface="Arial" panose="020B0604020202020204" pitchFamily="34" charset="0"/>
                  <a:cs typeface="Arial" panose="020B0604020202020204" pitchFamily="34" charset="0"/>
                </a:rPr>
                <a:t>.com</a:t>
              </a:r>
              <a:endParaRPr lang="zh-CN" altLang="en-US" sz="1200" b="1" dirty="0">
                <a:solidFill>
                  <a:schemeClr val="bg1"/>
                </a:solidFill>
                <a:latin typeface="Arial" panose="020B0604020202020204" pitchFamily="34" charset="0"/>
                <a:cs typeface="Arial" panose="020B0604020202020204" pitchFamily="34" charset="0"/>
              </a:endParaRPr>
            </a:p>
          </p:txBody>
        </p:sp>
        <p:sp>
          <p:nvSpPr>
            <p:cNvPr id="41" name="矩形: 圆角 40">
              <a:extLst>
                <a:ext uri="{FF2B5EF4-FFF2-40B4-BE49-F238E27FC236}">
                  <a16:creationId xmlns:a16="http://schemas.microsoft.com/office/drawing/2014/main" id="{A8D70B83-724F-F481-C2CD-4BB5A9C9BE9B}"/>
                </a:ext>
              </a:extLst>
            </p:cNvPr>
            <p:cNvSpPr/>
            <p:nvPr/>
          </p:nvSpPr>
          <p:spPr>
            <a:xfrm>
              <a:off x="11138273" y="3072874"/>
              <a:ext cx="782757" cy="578339"/>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2" name="文本框 41">
              <a:extLst>
                <a:ext uri="{FF2B5EF4-FFF2-40B4-BE49-F238E27FC236}">
                  <a16:creationId xmlns:a16="http://schemas.microsoft.com/office/drawing/2014/main" id="{F0EFDDC6-2A9F-2196-85BC-96916E6A5186}"/>
                </a:ext>
              </a:extLst>
            </p:cNvPr>
            <p:cNvSpPr txBox="1"/>
            <p:nvPr/>
          </p:nvSpPr>
          <p:spPr>
            <a:xfrm>
              <a:off x="11153070" y="3167930"/>
              <a:ext cx="801755" cy="369332"/>
            </a:xfrm>
            <a:prstGeom prst="rect">
              <a:avLst/>
            </a:prstGeom>
            <a:noFill/>
          </p:spPr>
          <p:txBody>
            <a:bodyPr wrap="square">
              <a:spAutoFit/>
            </a:bodyPr>
            <a:lstStyle/>
            <a:p>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Root</a:t>
              </a:r>
              <a:endParaRPr lang="zh-CN" altLang="en-US" sz="1600" b="1" dirty="0">
                <a:solidFill>
                  <a:schemeClr val="bg1"/>
                </a:solidFill>
              </a:endParaRPr>
            </a:p>
          </p:txBody>
        </p:sp>
        <p:sp>
          <p:nvSpPr>
            <p:cNvPr id="43" name="矩形: 圆角 42">
              <a:extLst>
                <a:ext uri="{FF2B5EF4-FFF2-40B4-BE49-F238E27FC236}">
                  <a16:creationId xmlns:a16="http://schemas.microsoft.com/office/drawing/2014/main" id="{1C5A9388-82B9-18A0-51C0-1BCD1ABDBA8C}"/>
                </a:ext>
              </a:extLst>
            </p:cNvPr>
            <p:cNvSpPr/>
            <p:nvPr/>
          </p:nvSpPr>
          <p:spPr>
            <a:xfrm>
              <a:off x="11138663" y="3834223"/>
              <a:ext cx="782757" cy="578339"/>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4" name="文本框 43">
              <a:extLst>
                <a:ext uri="{FF2B5EF4-FFF2-40B4-BE49-F238E27FC236}">
                  <a16:creationId xmlns:a16="http://schemas.microsoft.com/office/drawing/2014/main" id="{01241F10-61A8-C3AE-6802-2B6BA1CEA1CD}"/>
                </a:ext>
              </a:extLst>
            </p:cNvPr>
            <p:cNvSpPr txBox="1"/>
            <p:nvPr/>
          </p:nvSpPr>
          <p:spPr>
            <a:xfrm>
              <a:off x="11201545" y="3948174"/>
              <a:ext cx="801755" cy="369332"/>
            </a:xfrm>
            <a:prstGeom prst="rect">
              <a:avLst/>
            </a:prstGeom>
            <a:noFill/>
          </p:spPr>
          <p:txBody>
            <a:bodyPr wrap="square">
              <a:spAutoFit/>
            </a:bodyPr>
            <a:lstStyle/>
            <a:p>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TLD</a:t>
              </a:r>
              <a:endParaRPr lang="zh-CN" altLang="en-US" sz="1600" b="1" dirty="0">
                <a:solidFill>
                  <a:schemeClr val="bg1"/>
                </a:solidFill>
              </a:endParaRPr>
            </a:p>
          </p:txBody>
        </p:sp>
        <p:sp>
          <p:nvSpPr>
            <p:cNvPr id="45" name="矩形: 圆角 44">
              <a:extLst>
                <a:ext uri="{FF2B5EF4-FFF2-40B4-BE49-F238E27FC236}">
                  <a16:creationId xmlns:a16="http://schemas.microsoft.com/office/drawing/2014/main" id="{4DC53D9C-3CDE-B1C8-ECA0-E2CE0B4E4D32}"/>
                </a:ext>
              </a:extLst>
            </p:cNvPr>
            <p:cNvSpPr/>
            <p:nvPr/>
          </p:nvSpPr>
          <p:spPr>
            <a:xfrm>
              <a:off x="11138273" y="4534131"/>
              <a:ext cx="782757" cy="578339"/>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文本框 45">
              <a:extLst>
                <a:ext uri="{FF2B5EF4-FFF2-40B4-BE49-F238E27FC236}">
                  <a16:creationId xmlns:a16="http://schemas.microsoft.com/office/drawing/2014/main" id="{556C1132-9087-DCA0-B599-7F96452231AE}"/>
                </a:ext>
              </a:extLst>
            </p:cNvPr>
            <p:cNvSpPr txBox="1"/>
            <p:nvPr/>
          </p:nvSpPr>
          <p:spPr>
            <a:xfrm>
              <a:off x="11208519" y="4638634"/>
              <a:ext cx="801755" cy="369332"/>
            </a:xfrm>
            <a:prstGeom prst="rect">
              <a:avLst/>
            </a:prstGeom>
            <a:noFill/>
          </p:spPr>
          <p:txBody>
            <a:bodyPr wrap="square">
              <a:spAutoFit/>
            </a:bodyPr>
            <a:lstStyle/>
            <a:p>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SLD</a:t>
              </a:r>
              <a:endParaRPr lang="zh-CN" altLang="en-US" sz="1600" b="1" dirty="0">
                <a:solidFill>
                  <a:schemeClr val="bg1"/>
                </a:solidFill>
              </a:endParaRPr>
            </a:p>
          </p:txBody>
        </p:sp>
      </p:grpSp>
      <p:sp>
        <p:nvSpPr>
          <p:cNvPr id="47" name="文本框 46">
            <a:extLst>
              <a:ext uri="{FF2B5EF4-FFF2-40B4-BE49-F238E27FC236}">
                <a16:creationId xmlns:a16="http://schemas.microsoft.com/office/drawing/2014/main" id="{CB85AD0D-C2F7-7010-4D2C-FFBC9914E53F}"/>
              </a:ext>
            </a:extLst>
          </p:cNvPr>
          <p:cNvSpPr txBox="1"/>
          <p:nvPr/>
        </p:nvSpPr>
        <p:spPr>
          <a:xfrm>
            <a:off x="345281" y="2687506"/>
            <a:ext cx="1094381" cy="830997"/>
          </a:xfrm>
          <a:prstGeom prst="rect">
            <a:avLst/>
          </a:prstGeom>
          <a:noFill/>
        </p:spPr>
        <p:txBody>
          <a:bodyPr wrap="square">
            <a:spAutoFit/>
          </a:bodyPr>
          <a:lstStyle/>
          <a:p>
            <a:pPr algn="ctr"/>
            <a:r>
              <a:rPr lang="en-US" altLang="zh-CN" sz="1600" b="1" dirty="0">
                <a:latin typeface="Arial" panose="020B0604020202020204" pitchFamily="34" charset="0"/>
                <a:cs typeface="Arial" panose="020B0604020202020204" pitchFamily="34" charset="0"/>
              </a:rPr>
              <a:t>Register Glue Record</a:t>
            </a:r>
            <a:endParaRPr lang="zh-CN" altLang="en-US" sz="1600" b="1" dirty="0">
              <a:latin typeface="Arial" panose="020B0604020202020204" pitchFamily="34" charset="0"/>
              <a:cs typeface="Arial" panose="020B0604020202020204" pitchFamily="34" charset="0"/>
            </a:endParaRPr>
          </a:p>
        </p:txBody>
      </p:sp>
      <p:sp>
        <p:nvSpPr>
          <p:cNvPr id="48" name="矩形: 圆角 47">
            <a:extLst>
              <a:ext uri="{FF2B5EF4-FFF2-40B4-BE49-F238E27FC236}">
                <a16:creationId xmlns:a16="http://schemas.microsoft.com/office/drawing/2014/main" id="{274E857B-1C2D-F50D-F40A-5672E7D8EDEC}"/>
              </a:ext>
            </a:extLst>
          </p:cNvPr>
          <p:cNvSpPr/>
          <p:nvPr/>
        </p:nvSpPr>
        <p:spPr>
          <a:xfrm>
            <a:off x="953057" y="915612"/>
            <a:ext cx="9978448" cy="731657"/>
          </a:xfrm>
          <a:prstGeom prst="roundRect">
            <a:avLst>
              <a:gd name="adj" fmla="val 17326"/>
            </a:avLst>
          </a:prstGeom>
          <a:gradFill flip="none" rotWithShape="1">
            <a:gsLst>
              <a:gs pos="0">
                <a:srgbClr val="8D131D"/>
              </a:gs>
              <a:gs pos="100000">
                <a:srgbClr val="C00000"/>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Verdana" panose="020B0604030504040204" pitchFamily="34" charset="0"/>
                <a:ea typeface="Verdana" panose="020B0604030504040204" pitchFamily="34" charset="0"/>
                <a:cs typeface="Verdana" panose="020B0604030504040204" pitchFamily="34" charset="0"/>
              </a:rPr>
              <a:t>Some registries often add all registrant-configured host objects to zone files without proper checks or purging.</a:t>
            </a:r>
          </a:p>
        </p:txBody>
      </p:sp>
      <p:cxnSp>
        <p:nvCxnSpPr>
          <p:cNvPr id="49" name="连接符: 曲线 48">
            <a:extLst>
              <a:ext uri="{FF2B5EF4-FFF2-40B4-BE49-F238E27FC236}">
                <a16:creationId xmlns:a16="http://schemas.microsoft.com/office/drawing/2014/main" id="{6C4BE124-9D1E-DD25-8150-CD21C65ACCD5}"/>
              </a:ext>
            </a:extLst>
          </p:cNvPr>
          <p:cNvCxnSpPr>
            <a:cxnSpLocks/>
            <a:stCxn id="20" idx="3"/>
            <a:endCxn id="24" idx="1"/>
          </p:cNvCxnSpPr>
          <p:nvPr/>
        </p:nvCxnSpPr>
        <p:spPr>
          <a:xfrm flipV="1">
            <a:off x="7418746" y="3086017"/>
            <a:ext cx="689368" cy="33976"/>
          </a:xfrm>
          <a:prstGeom prst="curvedConnector3">
            <a:avLst/>
          </a:prstGeom>
          <a:ln w="28575">
            <a:solidFill>
              <a:srgbClr val="94E368"/>
            </a:solidFill>
            <a:tailEnd type="triangle"/>
          </a:ln>
        </p:spPr>
        <p:style>
          <a:lnRef idx="1">
            <a:schemeClr val="accent1"/>
          </a:lnRef>
          <a:fillRef idx="0">
            <a:schemeClr val="accent1"/>
          </a:fillRef>
          <a:effectRef idx="0">
            <a:schemeClr val="accent1"/>
          </a:effectRef>
          <a:fontRef idx="minor">
            <a:schemeClr val="tx1"/>
          </a:fontRef>
        </p:style>
      </p:cxnSp>
      <p:sp>
        <p:nvSpPr>
          <p:cNvPr id="50" name="等腰三角形 49">
            <a:extLst>
              <a:ext uri="{FF2B5EF4-FFF2-40B4-BE49-F238E27FC236}">
                <a16:creationId xmlns:a16="http://schemas.microsoft.com/office/drawing/2014/main" id="{314F3AAE-1D35-C9FA-1443-D4F47637E2E6}"/>
              </a:ext>
            </a:extLst>
          </p:cNvPr>
          <p:cNvSpPr/>
          <p:nvPr/>
        </p:nvSpPr>
        <p:spPr>
          <a:xfrm>
            <a:off x="7604818" y="2928816"/>
            <a:ext cx="331470" cy="285750"/>
          </a:xfrm>
          <a:prstGeom prst="triangle">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连接符: 曲线 50">
            <a:extLst>
              <a:ext uri="{FF2B5EF4-FFF2-40B4-BE49-F238E27FC236}">
                <a16:creationId xmlns:a16="http://schemas.microsoft.com/office/drawing/2014/main" id="{866E9FD1-E8C8-51E2-DAF5-74C513494BDB}"/>
              </a:ext>
            </a:extLst>
          </p:cNvPr>
          <p:cNvCxnSpPr>
            <a:cxnSpLocks/>
          </p:cNvCxnSpPr>
          <p:nvPr/>
        </p:nvCxnSpPr>
        <p:spPr>
          <a:xfrm flipV="1">
            <a:off x="7427985" y="3082358"/>
            <a:ext cx="678144" cy="26928"/>
          </a:xfrm>
          <a:prstGeom prst="curved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720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7BEC80-8E04-999E-F535-39C17F9A21DA}"/>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F9831BC8-0B98-D21E-04F8-386F33DA26A4}"/>
              </a:ext>
            </a:extLst>
          </p:cNvPr>
          <p:cNvSpPr>
            <a:spLocks noGrp="1"/>
          </p:cNvSpPr>
          <p:nvPr>
            <p:ph type="sldNum" sz="quarter" idx="12"/>
          </p:nvPr>
        </p:nvSpPr>
        <p:spPr/>
        <p:txBody>
          <a:bodyPr/>
          <a:lstStyle/>
          <a:p>
            <a:fld id="{ECB2A585-D384-3C44-A3CD-1FCB5462ACD9}" type="slidenum">
              <a:rPr kumimoji="1" lang="zh-CN" altLang="en-US" smtClean="0"/>
              <a:t>27</a:t>
            </a:fld>
            <a:endParaRPr kumimoji="1" lang="zh-CN" altLang="en-US"/>
          </a:p>
        </p:txBody>
      </p:sp>
      <p:sp>
        <p:nvSpPr>
          <p:cNvPr id="4" name="标题 3">
            <a:extLst>
              <a:ext uri="{FF2B5EF4-FFF2-40B4-BE49-F238E27FC236}">
                <a16:creationId xmlns:a16="http://schemas.microsoft.com/office/drawing/2014/main" id="{1A3F4DCD-32BF-6143-78DE-F73343E2E5E7}"/>
              </a:ext>
            </a:extLst>
          </p:cNvPr>
          <p:cNvSpPr>
            <a:spLocks noGrp="1"/>
          </p:cNvSpPr>
          <p:nvPr>
            <p:ph type="title"/>
          </p:nvPr>
        </p:nvSpPr>
        <p:spPr>
          <a:xfrm>
            <a:off x="345281" y="75406"/>
            <a:ext cx="11734424"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Management</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Unchecked Host Objects</a:t>
            </a:r>
            <a:endParaRPr lang="zh-CN" altLang="en-US" dirty="0">
              <a:latin typeface="Verdana" panose="020B0604030504040204" pitchFamily="34" charset="0"/>
              <a:cs typeface="Verdana" panose="020B0604030504040204" pitchFamily="34" charset="0"/>
            </a:endParaRPr>
          </a:p>
        </p:txBody>
      </p:sp>
      <p:sp>
        <p:nvSpPr>
          <p:cNvPr id="5" name="圆角矩形 10">
            <a:extLst>
              <a:ext uri="{FF2B5EF4-FFF2-40B4-BE49-F238E27FC236}">
                <a16:creationId xmlns:a16="http://schemas.microsoft.com/office/drawing/2014/main" id="{CC51ECDF-EF99-7E77-B3D2-02CDE79CBCBA}"/>
              </a:ext>
            </a:extLst>
          </p:cNvPr>
          <p:cNvSpPr/>
          <p:nvPr/>
        </p:nvSpPr>
        <p:spPr>
          <a:xfrm>
            <a:off x="345281" y="1816861"/>
            <a:ext cx="11126804" cy="2763606"/>
          </a:xfrm>
          <a:prstGeom prst="roundRect">
            <a:avLst>
              <a:gd name="adj" fmla="val 2876"/>
            </a:avLst>
          </a:prstGeom>
          <a:gradFill>
            <a:gsLst>
              <a:gs pos="0">
                <a:schemeClr val="bg1"/>
              </a:gs>
              <a:gs pos="100000">
                <a:schemeClr val="bg1">
                  <a:alpha val="22000"/>
                </a:schemeClr>
              </a:gs>
            </a:gsLst>
            <a:lin ang="5400000" scaled="1"/>
          </a:gradFill>
          <a:ln w="9525">
            <a:gradFill>
              <a:gsLst>
                <a:gs pos="0">
                  <a:srgbClr val="C00000"/>
                </a:gs>
                <a:gs pos="100000">
                  <a:schemeClr val="accent1">
                    <a:lumMod val="0"/>
                    <a:lumOff val="100000"/>
                  </a:schemeClr>
                </a:gs>
              </a:gsLst>
              <a:lin ang="5400000" scaled="1"/>
            </a:gra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zh-CN" sz="14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0" name="图片 19">
            <a:extLst>
              <a:ext uri="{FF2B5EF4-FFF2-40B4-BE49-F238E27FC236}">
                <a16:creationId xmlns:a16="http://schemas.microsoft.com/office/drawing/2014/main" id="{FC3CA0CD-8DD9-965A-4A25-6DADA8D31DEA}"/>
              </a:ext>
            </a:extLst>
          </p:cNvPr>
          <p:cNvPicPr>
            <a:picLocks noChangeAspect="1"/>
          </p:cNvPicPr>
          <p:nvPr/>
        </p:nvPicPr>
        <p:blipFill>
          <a:blip r:embed="rId3"/>
          <a:stretch>
            <a:fillRect/>
          </a:stretch>
        </p:blipFill>
        <p:spPr>
          <a:xfrm>
            <a:off x="1259397" y="2253834"/>
            <a:ext cx="6159349" cy="1732317"/>
          </a:xfrm>
          <a:prstGeom prst="rect">
            <a:avLst/>
          </a:prstGeom>
        </p:spPr>
      </p:pic>
      <p:grpSp>
        <p:nvGrpSpPr>
          <p:cNvPr id="21" name="组合 20">
            <a:extLst>
              <a:ext uri="{FF2B5EF4-FFF2-40B4-BE49-F238E27FC236}">
                <a16:creationId xmlns:a16="http://schemas.microsoft.com/office/drawing/2014/main" id="{017749DC-2506-8A1A-3BD4-544911AF0DC8}"/>
              </a:ext>
            </a:extLst>
          </p:cNvPr>
          <p:cNvGrpSpPr/>
          <p:nvPr/>
        </p:nvGrpSpPr>
        <p:grpSpPr>
          <a:xfrm>
            <a:off x="8049204" y="2011637"/>
            <a:ext cx="3335344" cy="2075015"/>
            <a:chOff x="8471887" y="2988733"/>
            <a:chExt cx="3538387" cy="2201334"/>
          </a:xfrm>
        </p:grpSpPr>
        <p:sp>
          <p:nvSpPr>
            <p:cNvPr id="22" name="矩形: 圆角 21">
              <a:extLst>
                <a:ext uri="{FF2B5EF4-FFF2-40B4-BE49-F238E27FC236}">
                  <a16:creationId xmlns:a16="http://schemas.microsoft.com/office/drawing/2014/main" id="{4B36B901-E1EA-E3EA-1938-BE25DF1CE695}"/>
                </a:ext>
              </a:extLst>
            </p:cNvPr>
            <p:cNvSpPr/>
            <p:nvPr/>
          </p:nvSpPr>
          <p:spPr>
            <a:xfrm>
              <a:off x="8471887" y="2988733"/>
              <a:ext cx="3505200" cy="2201334"/>
            </a:xfrm>
            <a:prstGeom prst="roundRect">
              <a:avLst>
                <a:gd name="adj" fmla="val 6286"/>
              </a:avLst>
            </a:prstGeom>
            <a:solidFill>
              <a:schemeClr val="bg1"/>
            </a:solidFill>
            <a:ln w="952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3" name="矩形: 圆角 80">
              <a:extLst>
                <a:ext uri="{FF2B5EF4-FFF2-40B4-BE49-F238E27FC236}">
                  <a16:creationId xmlns:a16="http://schemas.microsoft.com/office/drawing/2014/main" id="{4C44FE9B-64FE-CF5A-7AF0-E3F74EB84C59}"/>
                </a:ext>
              </a:extLst>
            </p:cNvPr>
            <p:cNvSpPr/>
            <p:nvPr/>
          </p:nvSpPr>
          <p:spPr>
            <a:xfrm>
              <a:off x="8522621" y="4534131"/>
              <a:ext cx="2548685" cy="578339"/>
            </a:xfrm>
            <a:prstGeom prst="roundRect">
              <a:avLst/>
            </a:prstGeom>
            <a:solidFill>
              <a:schemeClr val="accent5">
                <a:lumMod val="20000"/>
                <a:lumOff val="80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4" name="矩形: 圆角 79">
              <a:extLst>
                <a:ext uri="{FF2B5EF4-FFF2-40B4-BE49-F238E27FC236}">
                  <a16:creationId xmlns:a16="http://schemas.microsoft.com/office/drawing/2014/main" id="{D23D31E7-8460-7D5E-9B38-84BE33732A77}"/>
                </a:ext>
              </a:extLst>
            </p:cNvPr>
            <p:cNvSpPr/>
            <p:nvPr/>
          </p:nvSpPr>
          <p:spPr>
            <a:xfrm>
              <a:off x="8534383" y="3839348"/>
              <a:ext cx="2548685" cy="578339"/>
            </a:xfrm>
            <a:prstGeom prst="roundRect">
              <a:avLst/>
            </a:prstGeom>
            <a:solidFill>
              <a:schemeClr val="accent5">
                <a:lumMod val="20000"/>
                <a:lumOff val="80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5" name="矩形: 圆角 81">
              <a:extLst>
                <a:ext uri="{FF2B5EF4-FFF2-40B4-BE49-F238E27FC236}">
                  <a16:creationId xmlns:a16="http://schemas.microsoft.com/office/drawing/2014/main" id="{E0B5553D-9A48-1739-F24F-93F0FADE93E7}"/>
                </a:ext>
              </a:extLst>
            </p:cNvPr>
            <p:cNvSpPr/>
            <p:nvPr/>
          </p:nvSpPr>
          <p:spPr>
            <a:xfrm>
              <a:off x="8522622" y="3072874"/>
              <a:ext cx="2548684" cy="578339"/>
            </a:xfrm>
            <a:prstGeom prst="roundRect">
              <a:avLst/>
            </a:prstGeom>
            <a:solidFill>
              <a:schemeClr val="accent5">
                <a:lumMod val="20000"/>
                <a:lumOff val="80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6" name="矩形: 圆角 78">
              <a:extLst>
                <a:ext uri="{FF2B5EF4-FFF2-40B4-BE49-F238E27FC236}">
                  <a16:creationId xmlns:a16="http://schemas.microsoft.com/office/drawing/2014/main" id="{D0FAFB19-84F7-7062-B911-A785818E1769}"/>
                </a:ext>
              </a:extLst>
            </p:cNvPr>
            <p:cNvSpPr/>
            <p:nvPr/>
          </p:nvSpPr>
          <p:spPr>
            <a:xfrm>
              <a:off x="8626271" y="3101753"/>
              <a:ext cx="573642" cy="1936452"/>
            </a:xfrm>
            <a:prstGeom prst="round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7" name="椭圆 26">
              <a:extLst>
                <a:ext uri="{FF2B5EF4-FFF2-40B4-BE49-F238E27FC236}">
                  <a16:creationId xmlns:a16="http://schemas.microsoft.com/office/drawing/2014/main" id="{825E5256-A6CA-BDC2-712D-364769B7C971}"/>
                </a:ext>
              </a:extLst>
            </p:cNvPr>
            <p:cNvSpPr/>
            <p:nvPr/>
          </p:nvSpPr>
          <p:spPr>
            <a:xfrm>
              <a:off x="9289158" y="4707973"/>
              <a:ext cx="1518748" cy="284693"/>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tx1"/>
                </a:solidFill>
                <a:latin typeface="Abadi" panose="020B0604020104020204" pitchFamily="34" charset="0"/>
              </a:endParaRPr>
            </a:p>
          </p:txBody>
        </p:sp>
        <p:sp>
          <p:nvSpPr>
            <p:cNvPr id="28" name="椭圆 27">
              <a:extLst>
                <a:ext uri="{FF2B5EF4-FFF2-40B4-BE49-F238E27FC236}">
                  <a16:creationId xmlns:a16="http://schemas.microsoft.com/office/drawing/2014/main" id="{7371FFB4-D968-BF7A-A434-5315153C7413}"/>
                </a:ext>
              </a:extLst>
            </p:cNvPr>
            <p:cNvSpPr/>
            <p:nvPr/>
          </p:nvSpPr>
          <p:spPr>
            <a:xfrm>
              <a:off x="9836928" y="3222962"/>
              <a:ext cx="311909" cy="258727"/>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tx1"/>
                </a:solidFill>
                <a:latin typeface="Abadi" panose="020B0604020104020204" pitchFamily="34" charset="0"/>
              </a:endParaRPr>
            </a:p>
          </p:txBody>
        </p:sp>
        <p:sp>
          <p:nvSpPr>
            <p:cNvPr id="29" name="文本框 28">
              <a:extLst>
                <a:ext uri="{FF2B5EF4-FFF2-40B4-BE49-F238E27FC236}">
                  <a16:creationId xmlns:a16="http://schemas.microsoft.com/office/drawing/2014/main" id="{6BF04308-9BAE-8AE4-B4F6-8293AEBCC8CC}"/>
                </a:ext>
              </a:extLst>
            </p:cNvPr>
            <p:cNvSpPr txBox="1"/>
            <p:nvPr/>
          </p:nvSpPr>
          <p:spPr>
            <a:xfrm>
              <a:off x="9842452" y="3199015"/>
              <a:ext cx="435375" cy="312977"/>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2000" b="1" dirty="0">
                  <a:solidFill>
                    <a:schemeClr val="bg1"/>
                  </a:solidFill>
                  <a:latin typeface="Arial" panose="020B0604020202020204" pitchFamily="34" charset="0"/>
                  <a:cs typeface="Arial" panose="020B0604020202020204" pitchFamily="34" charset="0"/>
                </a:rPr>
                <a:t>.</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30" name="文本框 29">
              <a:extLst>
                <a:ext uri="{FF2B5EF4-FFF2-40B4-BE49-F238E27FC236}">
                  <a16:creationId xmlns:a16="http://schemas.microsoft.com/office/drawing/2014/main" id="{89831075-01D6-E792-D887-6CC28BC56373}"/>
                </a:ext>
              </a:extLst>
            </p:cNvPr>
            <p:cNvSpPr txBox="1"/>
            <p:nvPr/>
          </p:nvSpPr>
          <p:spPr>
            <a:xfrm>
              <a:off x="9450274" y="4707973"/>
              <a:ext cx="1308957" cy="288216"/>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1200" b="1" dirty="0">
                  <a:solidFill>
                    <a:schemeClr val="bg1"/>
                  </a:solidFill>
                  <a:latin typeface="Arial" panose="020B0604020202020204" pitchFamily="34" charset="0"/>
                  <a:cs typeface="Arial" panose="020B0604020202020204" pitchFamily="34" charset="0"/>
                </a:rPr>
                <a:t>example.com</a:t>
              </a:r>
              <a:endParaRPr lang="zh-CN" altLang="en-US" sz="1200" b="1" dirty="0">
                <a:solidFill>
                  <a:schemeClr val="bg1"/>
                </a:solidFill>
                <a:latin typeface="Arial" panose="020B0604020202020204" pitchFamily="34" charset="0"/>
                <a:cs typeface="Arial" panose="020B0604020202020204" pitchFamily="34" charset="0"/>
              </a:endParaRPr>
            </a:p>
          </p:txBody>
        </p:sp>
        <p:cxnSp>
          <p:nvCxnSpPr>
            <p:cNvPr id="31" name="直接连接符 51">
              <a:extLst>
                <a:ext uri="{FF2B5EF4-FFF2-40B4-BE49-F238E27FC236}">
                  <a16:creationId xmlns:a16="http://schemas.microsoft.com/office/drawing/2014/main" id="{B256CFAA-EC66-10AF-0009-2FEF39F13045}"/>
                </a:ext>
              </a:extLst>
            </p:cNvPr>
            <p:cNvCxnSpPr>
              <a:cxnSpLocks/>
              <a:stCxn id="28" idx="4"/>
              <a:endCxn id="40" idx="0"/>
            </p:cNvCxnSpPr>
            <p:nvPr/>
          </p:nvCxnSpPr>
          <p:spPr>
            <a:xfrm flipH="1">
              <a:off x="9558024" y="3481688"/>
              <a:ext cx="434860" cy="527179"/>
            </a:xfrm>
            <a:prstGeom prst="line">
              <a:avLst/>
            </a:prstGeom>
          </p:spPr>
          <p:style>
            <a:lnRef idx="1">
              <a:schemeClr val="dk1"/>
            </a:lnRef>
            <a:fillRef idx="0">
              <a:schemeClr val="dk1"/>
            </a:fillRef>
            <a:effectRef idx="0">
              <a:schemeClr val="dk1"/>
            </a:effectRef>
            <a:fontRef idx="minor">
              <a:schemeClr val="tx1"/>
            </a:fontRef>
          </p:style>
        </p:cxnSp>
        <p:cxnSp>
          <p:nvCxnSpPr>
            <p:cNvPr id="32" name="直接连接符 53">
              <a:extLst>
                <a:ext uri="{FF2B5EF4-FFF2-40B4-BE49-F238E27FC236}">
                  <a16:creationId xmlns:a16="http://schemas.microsoft.com/office/drawing/2014/main" id="{300EB875-BAB4-BE04-756B-766E97F62A92}"/>
                </a:ext>
              </a:extLst>
            </p:cNvPr>
            <p:cNvCxnSpPr>
              <a:cxnSpLocks/>
              <a:stCxn id="28" idx="4"/>
              <a:endCxn id="37" idx="0"/>
            </p:cNvCxnSpPr>
            <p:nvPr/>
          </p:nvCxnSpPr>
          <p:spPr>
            <a:xfrm>
              <a:off x="9992883" y="3481689"/>
              <a:ext cx="508534" cy="536303"/>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60">
              <a:extLst>
                <a:ext uri="{FF2B5EF4-FFF2-40B4-BE49-F238E27FC236}">
                  <a16:creationId xmlns:a16="http://schemas.microsoft.com/office/drawing/2014/main" id="{D5EB8537-77EB-3C03-9DBD-36AF5D543904}"/>
                </a:ext>
              </a:extLst>
            </p:cNvPr>
            <p:cNvCxnSpPr>
              <a:cxnSpLocks/>
              <a:stCxn id="39" idx="4"/>
              <a:endCxn id="27" idx="0"/>
            </p:cNvCxnSpPr>
            <p:nvPr/>
          </p:nvCxnSpPr>
          <p:spPr>
            <a:xfrm>
              <a:off x="9556153" y="4307533"/>
              <a:ext cx="492379" cy="400440"/>
            </a:xfrm>
            <a:prstGeom prst="line">
              <a:avLst/>
            </a:prstGeom>
          </p:spPr>
          <p:style>
            <a:lnRef idx="1">
              <a:schemeClr val="dk1"/>
            </a:lnRef>
            <a:fillRef idx="0">
              <a:schemeClr val="dk1"/>
            </a:fillRef>
            <a:effectRef idx="0">
              <a:schemeClr val="dk1"/>
            </a:effectRef>
            <a:fontRef idx="minor">
              <a:schemeClr val="tx1"/>
            </a:fontRef>
          </p:style>
        </p:cxnSp>
        <p:pic>
          <p:nvPicPr>
            <p:cNvPr id="34" name="图片 33">
              <a:extLst>
                <a:ext uri="{FF2B5EF4-FFF2-40B4-BE49-F238E27FC236}">
                  <a16:creationId xmlns:a16="http://schemas.microsoft.com/office/drawing/2014/main" id="{64D803DE-077C-0225-B049-095E0921DA76}"/>
                </a:ext>
              </a:extLst>
            </p:cNvPr>
            <p:cNvPicPr>
              <a:picLocks noChangeAspect="1"/>
            </p:cNvPicPr>
            <p:nvPr/>
          </p:nvPicPr>
          <p:blipFill>
            <a:blip r:embed="rId4"/>
            <a:stretch>
              <a:fillRect/>
            </a:stretch>
          </p:blipFill>
          <p:spPr>
            <a:xfrm>
              <a:off x="8715905" y="3209408"/>
              <a:ext cx="354982" cy="354982"/>
            </a:xfrm>
            <a:prstGeom prst="rect">
              <a:avLst/>
            </a:prstGeom>
          </p:spPr>
        </p:pic>
        <p:pic>
          <p:nvPicPr>
            <p:cNvPr id="35" name="图片 34">
              <a:extLst>
                <a:ext uri="{FF2B5EF4-FFF2-40B4-BE49-F238E27FC236}">
                  <a16:creationId xmlns:a16="http://schemas.microsoft.com/office/drawing/2014/main" id="{86D30161-1AAB-6C38-6548-8FFC30341CA7}"/>
                </a:ext>
              </a:extLst>
            </p:cNvPr>
            <p:cNvPicPr>
              <a:picLocks noChangeAspect="1"/>
            </p:cNvPicPr>
            <p:nvPr/>
          </p:nvPicPr>
          <p:blipFill>
            <a:blip r:embed="rId4"/>
            <a:stretch>
              <a:fillRect/>
            </a:stretch>
          </p:blipFill>
          <p:spPr>
            <a:xfrm>
              <a:off x="8715905" y="3935828"/>
              <a:ext cx="354982" cy="354982"/>
            </a:xfrm>
            <a:prstGeom prst="rect">
              <a:avLst/>
            </a:prstGeom>
          </p:spPr>
        </p:pic>
        <p:pic>
          <p:nvPicPr>
            <p:cNvPr id="36" name="图片 35">
              <a:extLst>
                <a:ext uri="{FF2B5EF4-FFF2-40B4-BE49-F238E27FC236}">
                  <a16:creationId xmlns:a16="http://schemas.microsoft.com/office/drawing/2014/main" id="{FEE4290F-CDD7-5BD3-8BB6-DF72310A8E60}"/>
                </a:ext>
              </a:extLst>
            </p:cNvPr>
            <p:cNvPicPr>
              <a:picLocks noChangeAspect="1"/>
            </p:cNvPicPr>
            <p:nvPr/>
          </p:nvPicPr>
          <p:blipFill>
            <a:blip r:embed="rId4"/>
            <a:stretch>
              <a:fillRect/>
            </a:stretch>
          </p:blipFill>
          <p:spPr>
            <a:xfrm>
              <a:off x="8715515" y="4604846"/>
              <a:ext cx="354982" cy="354982"/>
            </a:xfrm>
            <a:prstGeom prst="rect">
              <a:avLst/>
            </a:prstGeom>
          </p:spPr>
        </p:pic>
        <p:sp>
          <p:nvSpPr>
            <p:cNvPr id="37" name="椭圆 36">
              <a:extLst>
                <a:ext uri="{FF2B5EF4-FFF2-40B4-BE49-F238E27FC236}">
                  <a16:creationId xmlns:a16="http://schemas.microsoft.com/office/drawing/2014/main" id="{0E345045-18EC-D3BA-4315-47C195FDA0EC}"/>
                </a:ext>
              </a:extLst>
            </p:cNvPr>
            <p:cNvSpPr/>
            <p:nvPr/>
          </p:nvSpPr>
          <p:spPr>
            <a:xfrm>
              <a:off x="10194929" y="4017992"/>
              <a:ext cx="612976" cy="284693"/>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tx1"/>
                </a:solidFill>
                <a:latin typeface="Abadi" panose="020B0604020104020204" pitchFamily="34" charset="0"/>
              </a:endParaRPr>
            </a:p>
          </p:txBody>
        </p:sp>
        <p:sp>
          <p:nvSpPr>
            <p:cNvPr id="38" name="文本框 37">
              <a:extLst>
                <a:ext uri="{FF2B5EF4-FFF2-40B4-BE49-F238E27FC236}">
                  <a16:creationId xmlns:a16="http://schemas.microsoft.com/office/drawing/2014/main" id="{6A54706A-0803-233D-A661-B86F7AAAB0FE}"/>
                </a:ext>
              </a:extLst>
            </p:cNvPr>
            <p:cNvSpPr txBox="1"/>
            <p:nvPr/>
          </p:nvSpPr>
          <p:spPr>
            <a:xfrm>
              <a:off x="10236369" y="4008867"/>
              <a:ext cx="508373" cy="288216"/>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1200" b="1" dirty="0" err="1">
                  <a:solidFill>
                    <a:schemeClr val="bg1"/>
                  </a:solidFill>
                  <a:latin typeface="Arial" panose="020B0604020202020204" pitchFamily="34" charset="0"/>
                  <a:cs typeface="Arial" panose="020B0604020202020204" pitchFamily="34" charset="0"/>
                </a:rPr>
                <a:t>.net</a:t>
              </a:r>
              <a:endParaRPr lang="zh-CN" altLang="en-US" sz="1200" b="1" dirty="0">
                <a:solidFill>
                  <a:schemeClr val="bg1"/>
                </a:solidFill>
                <a:latin typeface="Arial" panose="020B0604020202020204" pitchFamily="34" charset="0"/>
                <a:cs typeface="Arial" panose="020B0604020202020204" pitchFamily="34" charset="0"/>
              </a:endParaRPr>
            </a:p>
          </p:txBody>
        </p:sp>
        <p:sp>
          <p:nvSpPr>
            <p:cNvPr id="39" name="椭圆 38">
              <a:extLst>
                <a:ext uri="{FF2B5EF4-FFF2-40B4-BE49-F238E27FC236}">
                  <a16:creationId xmlns:a16="http://schemas.microsoft.com/office/drawing/2014/main" id="{D73076E8-4DE1-CBDC-58B2-1A86EE9294EC}"/>
                </a:ext>
              </a:extLst>
            </p:cNvPr>
            <p:cNvSpPr/>
            <p:nvPr/>
          </p:nvSpPr>
          <p:spPr>
            <a:xfrm>
              <a:off x="9234046" y="4022840"/>
              <a:ext cx="644213" cy="284693"/>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tx1"/>
                </a:solidFill>
                <a:latin typeface="Abadi" panose="020B0604020104020204" pitchFamily="34" charset="0"/>
              </a:endParaRPr>
            </a:p>
          </p:txBody>
        </p:sp>
        <p:sp>
          <p:nvSpPr>
            <p:cNvPr id="40" name="文本框 39">
              <a:extLst>
                <a:ext uri="{FF2B5EF4-FFF2-40B4-BE49-F238E27FC236}">
                  <a16:creationId xmlns:a16="http://schemas.microsoft.com/office/drawing/2014/main" id="{C55144E7-E84B-4431-4D39-87AF0D814275}"/>
                </a:ext>
              </a:extLst>
            </p:cNvPr>
            <p:cNvSpPr txBox="1"/>
            <p:nvPr/>
          </p:nvSpPr>
          <p:spPr>
            <a:xfrm>
              <a:off x="9251536" y="4008867"/>
              <a:ext cx="612976" cy="288216"/>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1200" b="1" dirty="0">
                  <a:solidFill>
                    <a:schemeClr val="bg1"/>
                  </a:solidFill>
                  <a:latin typeface="Arial" panose="020B0604020202020204" pitchFamily="34" charset="0"/>
                  <a:cs typeface="Arial" panose="020B0604020202020204" pitchFamily="34" charset="0"/>
                </a:rPr>
                <a:t>.com</a:t>
              </a:r>
              <a:endParaRPr lang="zh-CN" altLang="en-US" sz="1200" b="1" dirty="0">
                <a:solidFill>
                  <a:schemeClr val="bg1"/>
                </a:solidFill>
                <a:latin typeface="Arial" panose="020B0604020202020204" pitchFamily="34" charset="0"/>
                <a:cs typeface="Arial" panose="020B0604020202020204" pitchFamily="34" charset="0"/>
              </a:endParaRPr>
            </a:p>
          </p:txBody>
        </p:sp>
        <p:sp>
          <p:nvSpPr>
            <p:cNvPr id="41" name="矩形: 圆角 40">
              <a:extLst>
                <a:ext uri="{FF2B5EF4-FFF2-40B4-BE49-F238E27FC236}">
                  <a16:creationId xmlns:a16="http://schemas.microsoft.com/office/drawing/2014/main" id="{A95493C5-06EE-8FCC-AFFA-06C9D5EFF6E1}"/>
                </a:ext>
              </a:extLst>
            </p:cNvPr>
            <p:cNvSpPr/>
            <p:nvPr/>
          </p:nvSpPr>
          <p:spPr>
            <a:xfrm>
              <a:off x="11138273" y="3072874"/>
              <a:ext cx="782757" cy="578339"/>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2" name="文本框 41">
              <a:extLst>
                <a:ext uri="{FF2B5EF4-FFF2-40B4-BE49-F238E27FC236}">
                  <a16:creationId xmlns:a16="http://schemas.microsoft.com/office/drawing/2014/main" id="{3B2F1221-89FB-A6FC-DA1B-3FBA0A774E3F}"/>
                </a:ext>
              </a:extLst>
            </p:cNvPr>
            <p:cNvSpPr txBox="1"/>
            <p:nvPr/>
          </p:nvSpPr>
          <p:spPr>
            <a:xfrm>
              <a:off x="11153070" y="3167930"/>
              <a:ext cx="801755" cy="369332"/>
            </a:xfrm>
            <a:prstGeom prst="rect">
              <a:avLst/>
            </a:prstGeom>
            <a:noFill/>
          </p:spPr>
          <p:txBody>
            <a:bodyPr wrap="square">
              <a:spAutoFit/>
            </a:bodyPr>
            <a:lstStyle/>
            <a:p>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Root</a:t>
              </a:r>
              <a:endParaRPr lang="zh-CN" altLang="en-US" sz="1600" b="1" dirty="0">
                <a:solidFill>
                  <a:schemeClr val="bg1"/>
                </a:solidFill>
              </a:endParaRPr>
            </a:p>
          </p:txBody>
        </p:sp>
        <p:sp>
          <p:nvSpPr>
            <p:cNvPr id="43" name="矩形: 圆角 42">
              <a:extLst>
                <a:ext uri="{FF2B5EF4-FFF2-40B4-BE49-F238E27FC236}">
                  <a16:creationId xmlns:a16="http://schemas.microsoft.com/office/drawing/2014/main" id="{A5EF7CA9-6DBE-FE2D-9221-B706CB4DACC5}"/>
                </a:ext>
              </a:extLst>
            </p:cNvPr>
            <p:cNvSpPr/>
            <p:nvPr/>
          </p:nvSpPr>
          <p:spPr>
            <a:xfrm>
              <a:off x="11138663" y="3834223"/>
              <a:ext cx="782757" cy="578339"/>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4" name="文本框 43">
              <a:extLst>
                <a:ext uri="{FF2B5EF4-FFF2-40B4-BE49-F238E27FC236}">
                  <a16:creationId xmlns:a16="http://schemas.microsoft.com/office/drawing/2014/main" id="{9458152F-A11E-C84B-97D6-341E5E6C5C04}"/>
                </a:ext>
              </a:extLst>
            </p:cNvPr>
            <p:cNvSpPr txBox="1"/>
            <p:nvPr/>
          </p:nvSpPr>
          <p:spPr>
            <a:xfrm>
              <a:off x="11201545" y="3948174"/>
              <a:ext cx="801755" cy="369332"/>
            </a:xfrm>
            <a:prstGeom prst="rect">
              <a:avLst/>
            </a:prstGeom>
            <a:noFill/>
          </p:spPr>
          <p:txBody>
            <a:bodyPr wrap="square">
              <a:spAutoFit/>
            </a:bodyPr>
            <a:lstStyle/>
            <a:p>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TLD</a:t>
              </a:r>
              <a:endParaRPr lang="zh-CN" altLang="en-US" sz="1600" b="1" dirty="0">
                <a:solidFill>
                  <a:schemeClr val="bg1"/>
                </a:solidFill>
              </a:endParaRPr>
            </a:p>
          </p:txBody>
        </p:sp>
        <p:sp>
          <p:nvSpPr>
            <p:cNvPr id="45" name="矩形: 圆角 44">
              <a:extLst>
                <a:ext uri="{FF2B5EF4-FFF2-40B4-BE49-F238E27FC236}">
                  <a16:creationId xmlns:a16="http://schemas.microsoft.com/office/drawing/2014/main" id="{771885AB-091C-608C-8BFB-F5441633BA9E}"/>
                </a:ext>
              </a:extLst>
            </p:cNvPr>
            <p:cNvSpPr/>
            <p:nvPr/>
          </p:nvSpPr>
          <p:spPr>
            <a:xfrm>
              <a:off x="11138273" y="4534131"/>
              <a:ext cx="782757" cy="578339"/>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文本框 45">
              <a:extLst>
                <a:ext uri="{FF2B5EF4-FFF2-40B4-BE49-F238E27FC236}">
                  <a16:creationId xmlns:a16="http://schemas.microsoft.com/office/drawing/2014/main" id="{67524286-D068-4CD0-6912-C5B1F5525BB3}"/>
                </a:ext>
              </a:extLst>
            </p:cNvPr>
            <p:cNvSpPr txBox="1"/>
            <p:nvPr/>
          </p:nvSpPr>
          <p:spPr>
            <a:xfrm>
              <a:off x="11208519" y="4638634"/>
              <a:ext cx="801755" cy="369332"/>
            </a:xfrm>
            <a:prstGeom prst="rect">
              <a:avLst/>
            </a:prstGeom>
            <a:noFill/>
          </p:spPr>
          <p:txBody>
            <a:bodyPr wrap="square">
              <a:spAutoFit/>
            </a:bodyPr>
            <a:lstStyle/>
            <a:p>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SLD</a:t>
              </a:r>
              <a:endParaRPr lang="zh-CN" altLang="en-US" sz="1600" b="1" dirty="0">
                <a:solidFill>
                  <a:schemeClr val="bg1"/>
                </a:solidFill>
              </a:endParaRPr>
            </a:p>
          </p:txBody>
        </p:sp>
      </p:grpSp>
      <p:sp>
        <p:nvSpPr>
          <p:cNvPr id="47" name="文本框 46">
            <a:extLst>
              <a:ext uri="{FF2B5EF4-FFF2-40B4-BE49-F238E27FC236}">
                <a16:creationId xmlns:a16="http://schemas.microsoft.com/office/drawing/2014/main" id="{F979209A-BEC8-CEC8-D798-C7BFCCB1FF90}"/>
              </a:ext>
            </a:extLst>
          </p:cNvPr>
          <p:cNvSpPr txBox="1"/>
          <p:nvPr/>
        </p:nvSpPr>
        <p:spPr>
          <a:xfrm>
            <a:off x="345281" y="2687506"/>
            <a:ext cx="1094381" cy="830997"/>
          </a:xfrm>
          <a:prstGeom prst="rect">
            <a:avLst/>
          </a:prstGeom>
          <a:noFill/>
        </p:spPr>
        <p:txBody>
          <a:bodyPr wrap="square">
            <a:spAutoFit/>
          </a:bodyPr>
          <a:lstStyle/>
          <a:p>
            <a:pPr algn="ctr"/>
            <a:r>
              <a:rPr lang="en-US" altLang="zh-CN" sz="1600" b="1" dirty="0">
                <a:latin typeface="Arial" panose="020B0604020202020204" pitchFamily="34" charset="0"/>
                <a:cs typeface="Arial" panose="020B0604020202020204" pitchFamily="34" charset="0"/>
              </a:rPr>
              <a:t>Register Glue Record</a:t>
            </a:r>
            <a:endParaRPr lang="zh-CN" altLang="en-US" sz="1600" b="1" dirty="0">
              <a:latin typeface="Arial" panose="020B0604020202020204" pitchFamily="34" charset="0"/>
              <a:cs typeface="Arial" panose="020B0604020202020204" pitchFamily="34" charset="0"/>
            </a:endParaRPr>
          </a:p>
        </p:txBody>
      </p:sp>
      <p:sp>
        <p:nvSpPr>
          <p:cNvPr id="48" name="矩形: 圆角 47">
            <a:extLst>
              <a:ext uri="{FF2B5EF4-FFF2-40B4-BE49-F238E27FC236}">
                <a16:creationId xmlns:a16="http://schemas.microsoft.com/office/drawing/2014/main" id="{BC83638D-7BEB-6D56-2E22-6E2F5E965760}"/>
              </a:ext>
            </a:extLst>
          </p:cNvPr>
          <p:cNvSpPr/>
          <p:nvPr/>
        </p:nvSpPr>
        <p:spPr>
          <a:xfrm>
            <a:off x="953057" y="915612"/>
            <a:ext cx="9978448" cy="731657"/>
          </a:xfrm>
          <a:prstGeom prst="roundRect">
            <a:avLst>
              <a:gd name="adj" fmla="val 17326"/>
            </a:avLst>
          </a:prstGeom>
          <a:gradFill flip="none" rotWithShape="1">
            <a:gsLst>
              <a:gs pos="0">
                <a:srgbClr val="8D131D"/>
              </a:gs>
              <a:gs pos="100000">
                <a:srgbClr val="C00000"/>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Verdana" panose="020B0604030504040204" pitchFamily="34" charset="0"/>
                <a:ea typeface="Verdana" panose="020B0604030504040204" pitchFamily="34" charset="0"/>
                <a:cs typeface="Verdana" panose="020B0604030504040204" pitchFamily="34" charset="0"/>
              </a:rPr>
              <a:t>Some registries often add all registrant-configured host objects to zone files without proper checks or purging.</a:t>
            </a:r>
          </a:p>
        </p:txBody>
      </p:sp>
      <p:sp>
        <p:nvSpPr>
          <p:cNvPr id="52" name="圆柱体 80">
            <a:extLst>
              <a:ext uri="{FF2B5EF4-FFF2-40B4-BE49-F238E27FC236}">
                <a16:creationId xmlns:a16="http://schemas.microsoft.com/office/drawing/2014/main" id="{54539FFC-7D6A-C2FE-2C0B-6AED5A0E5026}"/>
              </a:ext>
            </a:extLst>
          </p:cNvPr>
          <p:cNvSpPr/>
          <p:nvPr/>
        </p:nvSpPr>
        <p:spPr>
          <a:xfrm>
            <a:off x="7484776" y="2622580"/>
            <a:ext cx="295268" cy="240759"/>
          </a:xfrm>
          <a:prstGeom prst="can">
            <a:avLst/>
          </a:prstGeom>
          <a:solidFill>
            <a:srgbClr val="0094FE"/>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连接符: 曲线 81">
            <a:extLst>
              <a:ext uri="{FF2B5EF4-FFF2-40B4-BE49-F238E27FC236}">
                <a16:creationId xmlns:a16="http://schemas.microsoft.com/office/drawing/2014/main" id="{E333BFED-9E8C-28C7-5F95-40C5359540F0}"/>
              </a:ext>
            </a:extLst>
          </p:cNvPr>
          <p:cNvCxnSpPr>
            <a:cxnSpLocks/>
            <a:endCxn id="52" idx="3"/>
          </p:cNvCxnSpPr>
          <p:nvPr/>
        </p:nvCxnSpPr>
        <p:spPr>
          <a:xfrm rot="5400000" flipH="1" flipV="1">
            <a:off x="7396303" y="2892217"/>
            <a:ext cx="264985" cy="207230"/>
          </a:xfrm>
          <a:prstGeom prst="curvedConnector3">
            <a:avLst>
              <a:gd name="adj1" fmla="val 50000"/>
            </a:avLst>
          </a:prstGeom>
          <a:ln w="19050">
            <a:solidFill>
              <a:srgbClr val="94E368"/>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4" name="连接符: 曲线 82">
            <a:extLst>
              <a:ext uri="{FF2B5EF4-FFF2-40B4-BE49-F238E27FC236}">
                <a16:creationId xmlns:a16="http://schemas.microsoft.com/office/drawing/2014/main" id="{0C4C3217-6D04-6F55-AE5A-73C53A9FFBD6}"/>
              </a:ext>
            </a:extLst>
          </p:cNvPr>
          <p:cNvCxnSpPr>
            <a:cxnSpLocks/>
            <a:stCxn id="52" idx="4"/>
            <a:endCxn id="22" idx="1"/>
          </p:cNvCxnSpPr>
          <p:nvPr/>
        </p:nvCxnSpPr>
        <p:spPr>
          <a:xfrm>
            <a:off x="7780044" y="2742960"/>
            <a:ext cx="269160" cy="306185"/>
          </a:xfrm>
          <a:prstGeom prst="curvedConnector3">
            <a:avLst/>
          </a:prstGeom>
          <a:ln w="19050">
            <a:solidFill>
              <a:srgbClr val="94E368"/>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55" name="组合 83">
            <a:extLst>
              <a:ext uri="{FF2B5EF4-FFF2-40B4-BE49-F238E27FC236}">
                <a16:creationId xmlns:a16="http://schemas.microsoft.com/office/drawing/2014/main" id="{61F0729D-4A3A-DB52-AE57-05EEB324883F}"/>
              </a:ext>
            </a:extLst>
          </p:cNvPr>
          <p:cNvGrpSpPr/>
          <p:nvPr/>
        </p:nvGrpSpPr>
        <p:grpSpPr>
          <a:xfrm>
            <a:off x="345281" y="4311329"/>
            <a:ext cx="11126804" cy="2292681"/>
            <a:chOff x="532598" y="4435717"/>
            <a:chExt cx="11126804" cy="2292681"/>
          </a:xfrm>
        </p:grpSpPr>
        <p:sp>
          <p:nvSpPr>
            <p:cNvPr id="56" name="圆角矩形 10">
              <a:extLst>
                <a:ext uri="{FF2B5EF4-FFF2-40B4-BE49-F238E27FC236}">
                  <a16:creationId xmlns:a16="http://schemas.microsoft.com/office/drawing/2014/main" id="{918C4FC4-CCC1-0FAA-2D25-DE7A7EC2C18D}"/>
                </a:ext>
              </a:extLst>
            </p:cNvPr>
            <p:cNvSpPr/>
            <p:nvPr/>
          </p:nvSpPr>
          <p:spPr>
            <a:xfrm>
              <a:off x="532598" y="4435717"/>
              <a:ext cx="11126804" cy="2102970"/>
            </a:xfrm>
            <a:prstGeom prst="roundRect">
              <a:avLst>
                <a:gd name="adj" fmla="val 2876"/>
              </a:avLst>
            </a:prstGeom>
            <a:gradFill>
              <a:gsLst>
                <a:gs pos="57000">
                  <a:schemeClr val="bg1"/>
                </a:gs>
                <a:gs pos="100000">
                  <a:schemeClr val="bg1">
                    <a:alpha val="22000"/>
                  </a:schemeClr>
                </a:gs>
              </a:gsLst>
              <a:lin ang="5400000" scaled="1"/>
            </a:gradFill>
            <a:ln w="9525">
              <a:gradFill>
                <a:gsLst>
                  <a:gs pos="0">
                    <a:srgbClr val="C00000"/>
                  </a:gs>
                  <a:gs pos="100000">
                    <a:schemeClr val="accent1">
                      <a:lumMod val="0"/>
                      <a:lumOff val="100000"/>
                    </a:schemeClr>
                  </a:gs>
                </a:gsLst>
                <a:lin ang="5400000" scaled="1"/>
              </a:gra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zh-CN" sz="14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7" name="矩形: 圆角 85">
              <a:extLst>
                <a:ext uri="{FF2B5EF4-FFF2-40B4-BE49-F238E27FC236}">
                  <a16:creationId xmlns:a16="http://schemas.microsoft.com/office/drawing/2014/main" id="{0CE964D6-CF6C-0DD1-8E5E-1FDE0DBF0B3E}"/>
                </a:ext>
              </a:extLst>
            </p:cNvPr>
            <p:cNvSpPr/>
            <p:nvPr/>
          </p:nvSpPr>
          <p:spPr>
            <a:xfrm>
              <a:off x="5030175" y="4991587"/>
              <a:ext cx="1219818" cy="346091"/>
            </a:xfrm>
            <a:prstGeom prst="roundRect">
              <a:avLst/>
            </a:prstGeom>
            <a:solidFill>
              <a:schemeClr val="accent2">
                <a:lumMod val="40000"/>
                <a:lumOff val="60000"/>
                <a:alpha val="62000"/>
              </a:schemeClr>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latin typeface="Arial" panose="020B0604020202020204" pitchFamily="34" charset="0"/>
                  <a:cs typeface="Arial" panose="020B0604020202020204" pitchFamily="34" charset="0"/>
                </a:rPr>
                <a:t>registrar</a:t>
              </a:r>
              <a:endParaRPr lang="zh-CN" altLang="en-US" sz="1400" b="1" dirty="0">
                <a:solidFill>
                  <a:schemeClr val="tx1"/>
                </a:solidFill>
                <a:latin typeface="Arial" panose="020B0604020202020204" pitchFamily="34" charset="0"/>
                <a:cs typeface="Arial" panose="020B0604020202020204" pitchFamily="34" charset="0"/>
              </a:endParaRPr>
            </a:p>
          </p:txBody>
        </p:sp>
        <p:sp>
          <p:nvSpPr>
            <p:cNvPr id="58" name="矩形 86">
              <a:extLst>
                <a:ext uri="{FF2B5EF4-FFF2-40B4-BE49-F238E27FC236}">
                  <a16:creationId xmlns:a16="http://schemas.microsoft.com/office/drawing/2014/main" id="{F2E9D64F-DC9D-B9E8-949E-DB119ECBB5EF}"/>
                </a:ext>
              </a:extLst>
            </p:cNvPr>
            <p:cNvSpPr/>
            <p:nvPr/>
          </p:nvSpPr>
          <p:spPr>
            <a:xfrm>
              <a:off x="6839925" y="4993966"/>
              <a:ext cx="1219818" cy="346091"/>
            </a:xfrm>
            <a:prstGeom prst="rect">
              <a:avLst/>
            </a:prstGeom>
            <a:solidFill>
              <a:schemeClr val="accent6">
                <a:lumMod val="40000"/>
                <a:lumOff val="60000"/>
              </a:schemeClr>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latin typeface="Arial" panose="020B0604020202020204" pitchFamily="34" charset="0"/>
                  <a:cs typeface="Arial" panose="020B0604020202020204" pitchFamily="34" charset="0"/>
                </a:rPr>
                <a:t>&lt;check&gt;</a:t>
              </a:r>
              <a:endParaRPr lang="zh-CN" altLang="en-US" sz="1400" b="1" dirty="0">
                <a:solidFill>
                  <a:schemeClr val="tx1"/>
                </a:solidFill>
                <a:latin typeface="Arial" panose="020B0604020202020204" pitchFamily="34" charset="0"/>
                <a:cs typeface="Arial" panose="020B0604020202020204" pitchFamily="34" charset="0"/>
              </a:endParaRPr>
            </a:p>
          </p:txBody>
        </p:sp>
        <p:sp>
          <p:nvSpPr>
            <p:cNvPr id="59" name="矩形 87">
              <a:extLst>
                <a:ext uri="{FF2B5EF4-FFF2-40B4-BE49-F238E27FC236}">
                  <a16:creationId xmlns:a16="http://schemas.microsoft.com/office/drawing/2014/main" id="{4B3F02D3-85DF-0E7A-4065-494C01A3CC5F}"/>
                </a:ext>
              </a:extLst>
            </p:cNvPr>
            <p:cNvSpPr/>
            <p:nvPr/>
          </p:nvSpPr>
          <p:spPr>
            <a:xfrm>
              <a:off x="8649675" y="4991587"/>
              <a:ext cx="1219818" cy="346091"/>
            </a:xfrm>
            <a:prstGeom prst="rect">
              <a:avLst/>
            </a:prstGeom>
            <a:solidFill>
              <a:schemeClr val="accent6">
                <a:lumMod val="40000"/>
                <a:lumOff val="60000"/>
              </a:schemeClr>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latin typeface="Arial" panose="020B0604020202020204" pitchFamily="34" charset="0"/>
                  <a:cs typeface="Arial" panose="020B0604020202020204" pitchFamily="34" charset="0"/>
                </a:rPr>
                <a:t>&lt;create&gt;</a:t>
              </a:r>
              <a:endParaRPr lang="zh-CN" altLang="en-US" sz="1400" b="1" dirty="0">
                <a:solidFill>
                  <a:schemeClr val="tx1"/>
                </a:solidFill>
                <a:latin typeface="Arial" panose="020B0604020202020204" pitchFamily="34" charset="0"/>
                <a:cs typeface="Arial" panose="020B0604020202020204" pitchFamily="34" charset="0"/>
              </a:endParaRPr>
            </a:p>
          </p:txBody>
        </p:sp>
        <p:cxnSp>
          <p:nvCxnSpPr>
            <p:cNvPr id="60" name="直接箭头连接符 88">
              <a:extLst>
                <a:ext uri="{FF2B5EF4-FFF2-40B4-BE49-F238E27FC236}">
                  <a16:creationId xmlns:a16="http://schemas.microsoft.com/office/drawing/2014/main" id="{40DF4C5E-23A9-5276-A974-8B142BAE2730}"/>
                </a:ext>
              </a:extLst>
            </p:cNvPr>
            <p:cNvCxnSpPr>
              <a:cxnSpLocks/>
              <a:stCxn id="57" idx="3"/>
              <a:endCxn id="58" idx="1"/>
            </p:cNvCxnSpPr>
            <p:nvPr/>
          </p:nvCxnSpPr>
          <p:spPr>
            <a:xfrm>
              <a:off x="6249993" y="5164633"/>
              <a:ext cx="589932" cy="2379"/>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61" name="直接箭头连接符 89">
              <a:extLst>
                <a:ext uri="{FF2B5EF4-FFF2-40B4-BE49-F238E27FC236}">
                  <a16:creationId xmlns:a16="http://schemas.microsoft.com/office/drawing/2014/main" id="{026F75C8-E6D4-1539-05F6-022152D8B46A}"/>
                </a:ext>
              </a:extLst>
            </p:cNvPr>
            <p:cNvCxnSpPr>
              <a:stCxn id="58" idx="3"/>
              <a:endCxn id="59" idx="1"/>
            </p:cNvCxnSpPr>
            <p:nvPr/>
          </p:nvCxnSpPr>
          <p:spPr>
            <a:xfrm flipV="1">
              <a:off x="8059743" y="5164633"/>
              <a:ext cx="589932" cy="2379"/>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sp>
          <p:nvSpPr>
            <p:cNvPr id="62" name="圆柱体 90">
              <a:extLst>
                <a:ext uri="{FF2B5EF4-FFF2-40B4-BE49-F238E27FC236}">
                  <a16:creationId xmlns:a16="http://schemas.microsoft.com/office/drawing/2014/main" id="{5C409721-3BC8-6046-7A38-06B740385174}"/>
                </a:ext>
              </a:extLst>
            </p:cNvPr>
            <p:cNvSpPr/>
            <p:nvPr/>
          </p:nvSpPr>
          <p:spPr>
            <a:xfrm>
              <a:off x="10487382" y="4951970"/>
              <a:ext cx="571500" cy="426417"/>
            </a:xfrm>
            <a:prstGeom prst="can">
              <a:avLst/>
            </a:prstGeom>
            <a:solidFill>
              <a:schemeClr val="accent5">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3" name="文本框 91">
              <a:extLst>
                <a:ext uri="{FF2B5EF4-FFF2-40B4-BE49-F238E27FC236}">
                  <a16:creationId xmlns:a16="http://schemas.microsoft.com/office/drawing/2014/main" id="{682CBB04-B12A-81DE-1C9C-7DFD02248136}"/>
                </a:ext>
              </a:extLst>
            </p:cNvPr>
            <p:cNvSpPr txBox="1"/>
            <p:nvPr/>
          </p:nvSpPr>
          <p:spPr>
            <a:xfrm>
              <a:off x="6206512" y="4438489"/>
              <a:ext cx="1303689" cy="523220"/>
            </a:xfrm>
            <a:prstGeom prst="rect">
              <a:avLst/>
            </a:prstGeom>
            <a:noFill/>
          </p:spPr>
          <p:txBody>
            <a:bodyPr wrap="square">
              <a:spAutoFit/>
            </a:bodyPr>
            <a:lstStyle/>
            <a:p>
              <a:pPr rtl="0">
                <a:spcBef>
                  <a:spcPts val="0"/>
                </a:spcBef>
                <a:spcAft>
                  <a:spcPts val="0"/>
                </a:spcAft>
              </a:pPr>
              <a:r>
                <a:rPr lang="en-US" altLang="zh-CN" sz="1400" b="0" i="0" u="none" strike="noStrike" dirty="0">
                  <a:solidFill>
                    <a:srgbClr val="000000"/>
                  </a:solidFill>
                  <a:effectLst/>
                  <a:latin typeface="Arial" panose="020B0604020202020204" pitchFamily="34" charset="0"/>
                  <a:cs typeface="Arial" panose="020B0604020202020204" pitchFamily="34" charset="0"/>
                </a:rPr>
                <a:t>host object:</a:t>
              </a:r>
              <a:endParaRPr lang="en-US" altLang="zh-CN" sz="1400" b="0" dirty="0">
                <a:effectLst/>
                <a:latin typeface="Arial" panose="020B0604020202020204" pitchFamily="34" charset="0"/>
                <a:cs typeface="Arial" panose="020B0604020202020204" pitchFamily="34" charset="0"/>
              </a:endParaRPr>
            </a:p>
            <a:p>
              <a:pPr rtl="0">
                <a:spcBef>
                  <a:spcPts val="0"/>
                </a:spcBef>
                <a:spcAft>
                  <a:spcPts val="0"/>
                </a:spcAft>
              </a:pPr>
              <a:r>
                <a:rPr lang="en-US" altLang="zh-CN" sz="1400" b="0" i="0" u="none" strike="noStrike" dirty="0">
                  <a:solidFill>
                    <a:srgbClr val="000000"/>
                  </a:solidFill>
                  <a:effectLst/>
                  <a:latin typeface="Arial" panose="020B0604020202020204" pitchFamily="34" charset="0"/>
                  <a:cs typeface="Arial" panose="020B0604020202020204" pitchFamily="34" charset="0"/>
                </a:rPr>
                <a:t>&lt;ns1,ip1&gt;</a:t>
              </a:r>
              <a:endParaRPr lang="zh-CN" altLang="en-US" sz="1400" dirty="0">
                <a:latin typeface="Arial" panose="020B0604020202020204" pitchFamily="34" charset="0"/>
                <a:cs typeface="Arial" panose="020B0604020202020204" pitchFamily="34" charset="0"/>
              </a:endParaRPr>
            </a:p>
          </p:txBody>
        </p:sp>
        <p:cxnSp>
          <p:nvCxnSpPr>
            <p:cNvPr id="64" name="直接箭头连接符 92">
              <a:extLst>
                <a:ext uri="{FF2B5EF4-FFF2-40B4-BE49-F238E27FC236}">
                  <a16:creationId xmlns:a16="http://schemas.microsoft.com/office/drawing/2014/main" id="{8F6CAFEB-071C-DE9B-6A91-F4B50F1A8E05}"/>
                </a:ext>
              </a:extLst>
            </p:cNvPr>
            <p:cNvCxnSpPr>
              <a:stCxn id="59" idx="3"/>
              <a:endCxn id="62" idx="2"/>
            </p:cNvCxnSpPr>
            <p:nvPr/>
          </p:nvCxnSpPr>
          <p:spPr>
            <a:xfrm>
              <a:off x="9869493" y="5164633"/>
              <a:ext cx="617889" cy="546"/>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sp>
          <p:nvSpPr>
            <p:cNvPr id="65" name="文本框 93">
              <a:extLst>
                <a:ext uri="{FF2B5EF4-FFF2-40B4-BE49-F238E27FC236}">
                  <a16:creationId xmlns:a16="http://schemas.microsoft.com/office/drawing/2014/main" id="{F244F457-2E10-2CB3-A235-F72A5B740B06}"/>
                </a:ext>
              </a:extLst>
            </p:cNvPr>
            <p:cNvSpPr txBox="1"/>
            <p:nvPr/>
          </p:nvSpPr>
          <p:spPr>
            <a:xfrm>
              <a:off x="10088631" y="4438489"/>
              <a:ext cx="1349951" cy="523220"/>
            </a:xfrm>
            <a:prstGeom prst="rect">
              <a:avLst/>
            </a:prstGeom>
            <a:noFill/>
          </p:spPr>
          <p:txBody>
            <a:bodyPr wrap="square">
              <a:spAutoFit/>
            </a:bodyPr>
            <a:lstStyle/>
            <a:p>
              <a:pPr algn="ctr" rtl="0">
                <a:spcBef>
                  <a:spcPts val="0"/>
                </a:spcBef>
                <a:spcAft>
                  <a:spcPts val="0"/>
                </a:spcAft>
              </a:pPr>
              <a:r>
                <a:rPr lang="en-US" altLang="zh-CN" sz="1400" dirty="0">
                  <a:solidFill>
                    <a:srgbClr val="000000"/>
                  </a:solidFill>
                  <a:latin typeface="Arial" panose="020B0604020202020204" pitchFamily="34" charset="0"/>
                  <a:cs typeface="Arial" panose="020B0604020202020204" pitchFamily="34" charset="0"/>
                </a:rPr>
                <a:t>Host object database</a:t>
              </a:r>
              <a:endParaRPr lang="zh-CN" altLang="en-US" sz="1400" dirty="0">
                <a:latin typeface="Arial" panose="020B0604020202020204" pitchFamily="34" charset="0"/>
                <a:cs typeface="Arial" panose="020B0604020202020204" pitchFamily="34" charset="0"/>
              </a:endParaRPr>
            </a:p>
          </p:txBody>
        </p:sp>
        <p:sp>
          <p:nvSpPr>
            <p:cNvPr id="66" name="矩形 94">
              <a:extLst>
                <a:ext uri="{FF2B5EF4-FFF2-40B4-BE49-F238E27FC236}">
                  <a16:creationId xmlns:a16="http://schemas.microsoft.com/office/drawing/2014/main" id="{8E4026B5-332A-C806-29C0-43B90CFCC204}"/>
                </a:ext>
              </a:extLst>
            </p:cNvPr>
            <p:cNvSpPr/>
            <p:nvPr/>
          </p:nvSpPr>
          <p:spPr>
            <a:xfrm>
              <a:off x="6853657" y="5954843"/>
              <a:ext cx="1219818" cy="346091"/>
            </a:xfrm>
            <a:prstGeom prst="rect">
              <a:avLst/>
            </a:prstGeom>
            <a:solidFill>
              <a:schemeClr val="accent6">
                <a:lumMod val="40000"/>
                <a:lumOff val="60000"/>
              </a:schemeClr>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latin typeface="Arial" panose="020B0604020202020204" pitchFamily="34" charset="0"/>
                  <a:cs typeface="Arial" panose="020B0604020202020204" pitchFamily="34" charset="0"/>
                </a:rPr>
                <a:t>&lt;check&gt;</a:t>
              </a:r>
              <a:endParaRPr lang="zh-CN" altLang="en-US" sz="1400" b="1" dirty="0">
                <a:solidFill>
                  <a:schemeClr val="tx1"/>
                </a:solidFill>
                <a:latin typeface="Arial" panose="020B0604020202020204" pitchFamily="34" charset="0"/>
                <a:cs typeface="Arial" panose="020B0604020202020204" pitchFamily="34" charset="0"/>
              </a:endParaRPr>
            </a:p>
          </p:txBody>
        </p:sp>
        <p:sp>
          <p:nvSpPr>
            <p:cNvPr id="67" name="矩形 95">
              <a:extLst>
                <a:ext uri="{FF2B5EF4-FFF2-40B4-BE49-F238E27FC236}">
                  <a16:creationId xmlns:a16="http://schemas.microsoft.com/office/drawing/2014/main" id="{AFFF61DC-439C-D735-FAFD-436D54AE5A25}"/>
                </a:ext>
              </a:extLst>
            </p:cNvPr>
            <p:cNvSpPr/>
            <p:nvPr/>
          </p:nvSpPr>
          <p:spPr>
            <a:xfrm>
              <a:off x="8663407" y="5952464"/>
              <a:ext cx="1219818" cy="346091"/>
            </a:xfrm>
            <a:prstGeom prst="rect">
              <a:avLst/>
            </a:prstGeom>
            <a:solidFill>
              <a:schemeClr val="accent6">
                <a:lumMod val="40000"/>
                <a:lumOff val="60000"/>
              </a:schemeClr>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latin typeface="Arial" panose="020B0604020202020204" pitchFamily="34" charset="0"/>
                  <a:cs typeface="Arial" panose="020B0604020202020204" pitchFamily="34" charset="0"/>
                </a:rPr>
                <a:t>&lt;update&gt;</a:t>
              </a:r>
              <a:endParaRPr lang="zh-CN" altLang="en-US" sz="1400" b="1" dirty="0">
                <a:solidFill>
                  <a:schemeClr val="tx1"/>
                </a:solidFill>
                <a:latin typeface="Arial" panose="020B0604020202020204" pitchFamily="34" charset="0"/>
                <a:cs typeface="Arial" panose="020B0604020202020204" pitchFamily="34" charset="0"/>
              </a:endParaRPr>
            </a:p>
          </p:txBody>
        </p:sp>
        <p:cxnSp>
          <p:nvCxnSpPr>
            <p:cNvPr id="68" name="直接箭头连接符 96">
              <a:extLst>
                <a:ext uri="{FF2B5EF4-FFF2-40B4-BE49-F238E27FC236}">
                  <a16:creationId xmlns:a16="http://schemas.microsoft.com/office/drawing/2014/main" id="{906443EA-15A0-A326-01DA-13978F2E4415}"/>
                </a:ext>
              </a:extLst>
            </p:cNvPr>
            <p:cNvCxnSpPr>
              <a:stCxn id="66" idx="3"/>
              <a:endCxn id="67" idx="1"/>
            </p:cNvCxnSpPr>
            <p:nvPr/>
          </p:nvCxnSpPr>
          <p:spPr>
            <a:xfrm flipV="1">
              <a:off x="8073475" y="6125510"/>
              <a:ext cx="589932" cy="2379"/>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sp>
          <p:nvSpPr>
            <p:cNvPr id="69" name="圆柱体 97">
              <a:extLst>
                <a:ext uri="{FF2B5EF4-FFF2-40B4-BE49-F238E27FC236}">
                  <a16:creationId xmlns:a16="http://schemas.microsoft.com/office/drawing/2014/main" id="{9DE7BA8C-2946-B5F3-B65C-2429902745C0}"/>
                </a:ext>
              </a:extLst>
            </p:cNvPr>
            <p:cNvSpPr/>
            <p:nvPr/>
          </p:nvSpPr>
          <p:spPr>
            <a:xfrm>
              <a:off x="10491589" y="5912847"/>
              <a:ext cx="571500" cy="426417"/>
            </a:xfrm>
            <a:prstGeom prst="can">
              <a:avLst/>
            </a:prstGeom>
            <a:solidFill>
              <a:schemeClr val="bg1">
                <a:lumMod val="85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70" name="直接箭头连接符 98">
              <a:extLst>
                <a:ext uri="{FF2B5EF4-FFF2-40B4-BE49-F238E27FC236}">
                  <a16:creationId xmlns:a16="http://schemas.microsoft.com/office/drawing/2014/main" id="{BD43BC22-727A-02EE-5BD2-6AD5D70F8A4C}"/>
                </a:ext>
              </a:extLst>
            </p:cNvPr>
            <p:cNvCxnSpPr>
              <a:stCxn id="67" idx="3"/>
              <a:endCxn id="69" idx="2"/>
            </p:cNvCxnSpPr>
            <p:nvPr/>
          </p:nvCxnSpPr>
          <p:spPr>
            <a:xfrm>
              <a:off x="9883225" y="6125510"/>
              <a:ext cx="608364" cy="546"/>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71" name="连接符: 肘形 99">
              <a:extLst>
                <a:ext uri="{FF2B5EF4-FFF2-40B4-BE49-F238E27FC236}">
                  <a16:creationId xmlns:a16="http://schemas.microsoft.com/office/drawing/2014/main" id="{31F19755-46A2-51E2-2485-F4DA7B8E83C9}"/>
                </a:ext>
              </a:extLst>
            </p:cNvPr>
            <p:cNvCxnSpPr>
              <a:stCxn id="57" idx="2"/>
            </p:cNvCxnSpPr>
            <p:nvPr/>
          </p:nvCxnSpPr>
          <p:spPr>
            <a:xfrm rot="16200000" flipH="1">
              <a:off x="5847266" y="5130496"/>
              <a:ext cx="785477" cy="1199840"/>
            </a:xfrm>
            <a:prstGeom prst="bentConnector2">
              <a:avLst/>
            </a:prstGeom>
            <a:ln w="15875">
              <a:tailEnd type="triangle"/>
            </a:ln>
          </p:spPr>
          <p:style>
            <a:lnRef idx="1">
              <a:schemeClr val="dk1"/>
            </a:lnRef>
            <a:fillRef idx="0">
              <a:schemeClr val="dk1"/>
            </a:fillRef>
            <a:effectRef idx="0">
              <a:schemeClr val="dk1"/>
            </a:effectRef>
            <a:fontRef idx="minor">
              <a:schemeClr val="tx1"/>
            </a:fontRef>
          </p:style>
        </p:cxnSp>
        <p:sp>
          <p:nvSpPr>
            <p:cNvPr id="72" name="文本框 100">
              <a:extLst>
                <a:ext uri="{FF2B5EF4-FFF2-40B4-BE49-F238E27FC236}">
                  <a16:creationId xmlns:a16="http://schemas.microsoft.com/office/drawing/2014/main" id="{3C0EBA20-3A18-8780-32C3-0E16F3AD0C03}"/>
                </a:ext>
              </a:extLst>
            </p:cNvPr>
            <p:cNvSpPr txBox="1"/>
            <p:nvPr/>
          </p:nvSpPr>
          <p:spPr>
            <a:xfrm>
              <a:off x="5621406" y="5338692"/>
              <a:ext cx="1802080" cy="523220"/>
            </a:xfrm>
            <a:prstGeom prst="rect">
              <a:avLst/>
            </a:prstGeom>
            <a:noFill/>
          </p:spPr>
          <p:txBody>
            <a:bodyPr wrap="square">
              <a:spAutoFit/>
            </a:bodyPr>
            <a:lstStyle/>
            <a:p>
              <a:pPr rtl="0">
                <a:spcBef>
                  <a:spcPts val="0"/>
                </a:spcBef>
                <a:spcAft>
                  <a:spcPts val="0"/>
                </a:spcAft>
              </a:pPr>
              <a:r>
                <a:rPr lang="en-US" altLang="zh-CN" sz="1400" b="0" i="0" u="none" strike="noStrike" dirty="0">
                  <a:solidFill>
                    <a:srgbClr val="000000"/>
                  </a:solidFill>
                  <a:effectLst/>
                  <a:latin typeface="Arial" panose="020B0604020202020204" pitchFamily="34" charset="0"/>
                  <a:cs typeface="Arial" panose="020B0604020202020204" pitchFamily="34" charset="0"/>
                </a:rPr>
                <a:t>domain ns:</a:t>
              </a:r>
              <a:endParaRPr lang="en-US" altLang="zh-CN" sz="1400" b="0" dirty="0">
                <a:effectLst/>
                <a:latin typeface="Arial" panose="020B0604020202020204" pitchFamily="34" charset="0"/>
                <a:cs typeface="Arial" panose="020B0604020202020204" pitchFamily="34" charset="0"/>
              </a:endParaRPr>
            </a:p>
            <a:p>
              <a:pPr rtl="0">
                <a:spcBef>
                  <a:spcPts val="0"/>
                </a:spcBef>
                <a:spcAft>
                  <a:spcPts val="0"/>
                </a:spcAft>
              </a:pPr>
              <a:r>
                <a:rPr lang="en-US" altLang="zh-CN" sz="1400" b="0" i="0" u="none" strike="noStrike" dirty="0">
                  <a:solidFill>
                    <a:srgbClr val="000000"/>
                  </a:solidFill>
                  <a:effectLst/>
                  <a:latin typeface="Arial" panose="020B0604020202020204" pitchFamily="34" charset="0"/>
                  <a:cs typeface="Arial" panose="020B0604020202020204" pitchFamily="34" charset="0"/>
                </a:rPr>
                <a:t>&lt;domain1,ns1&gt;</a:t>
              </a:r>
              <a:endParaRPr lang="en-US" altLang="zh-CN" sz="1400" b="0" dirty="0">
                <a:effectLst/>
                <a:latin typeface="Arial" panose="020B0604020202020204" pitchFamily="34" charset="0"/>
                <a:cs typeface="Arial" panose="020B0604020202020204" pitchFamily="34" charset="0"/>
              </a:endParaRPr>
            </a:p>
          </p:txBody>
        </p:sp>
        <p:cxnSp>
          <p:nvCxnSpPr>
            <p:cNvPr id="73" name="直接箭头连接符 101">
              <a:extLst>
                <a:ext uri="{FF2B5EF4-FFF2-40B4-BE49-F238E27FC236}">
                  <a16:creationId xmlns:a16="http://schemas.microsoft.com/office/drawing/2014/main" id="{CBC0A36A-F808-6D65-94BC-3180FA7A79EE}"/>
                </a:ext>
              </a:extLst>
            </p:cNvPr>
            <p:cNvCxnSpPr>
              <a:stCxn id="62" idx="3"/>
            </p:cNvCxnSpPr>
            <p:nvPr/>
          </p:nvCxnSpPr>
          <p:spPr>
            <a:xfrm flipH="1">
              <a:off x="8069268" y="5378387"/>
              <a:ext cx="2703864" cy="530165"/>
            </a:xfrm>
            <a:prstGeom prst="straightConnector1">
              <a:avLst/>
            </a:prstGeom>
            <a:ln w="15875">
              <a:prstDash val="dash"/>
              <a:tailEnd type="triangle"/>
            </a:ln>
          </p:spPr>
          <p:style>
            <a:lnRef idx="1">
              <a:schemeClr val="dk1"/>
            </a:lnRef>
            <a:fillRef idx="0">
              <a:schemeClr val="dk1"/>
            </a:fillRef>
            <a:effectRef idx="0">
              <a:schemeClr val="dk1"/>
            </a:effectRef>
            <a:fontRef idx="minor">
              <a:schemeClr val="tx1"/>
            </a:fontRef>
          </p:style>
        </p:cxnSp>
        <p:cxnSp>
          <p:nvCxnSpPr>
            <p:cNvPr id="75" name="直接箭头连接符 103">
              <a:extLst>
                <a:ext uri="{FF2B5EF4-FFF2-40B4-BE49-F238E27FC236}">
                  <a16:creationId xmlns:a16="http://schemas.microsoft.com/office/drawing/2014/main" id="{29B400F7-83AF-9FDD-E2FD-9F9F22FADA91}"/>
                </a:ext>
              </a:extLst>
            </p:cNvPr>
            <p:cNvCxnSpPr>
              <a:stCxn id="62" idx="3"/>
              <a:endCxn id="69" idx="1"/>
            </p:cNvCxnSpPr>
            <p:nvPr/>
          </p:nvCxnSpPr>
          <p:spPr>
            <a:xfrm>
              <a:off x="10773132" y="5378387"/>
              <a:ext cx="4207" cy="534460"/>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sp>
          <p:nvSpPr>
            <p:cNvPr id="76" name="矩形: 圆角 104">
              <a:extLst>
                <a:ext uri="{FF2B5EF4-FFF2-40B4-BE49-F238E27FC236}">
                  <a16:creationId xmlns:a16="http://schemas.microsoft.com/office/drawing/2014/main" id="{C87078ED-4363-05B1-FA00-457D422FF200}"/>
                </a:ext>
              </a:extLst>
            </p:cNvPr>
            <p:cNvSpPr/>
            <p:nvPr/>
          </p:nvSpPr>
          <p:spPr>
            <a:xfrm>
              <a:off x="868168" y="4619105"/>
              <a:ext cx="4107456" cy="1297450"/>
            </a:xfrm>
            <a:prstGeom prst="roundRect">
              <a:avLst/>
            </a:prstGeom>
            <a:solidFill>
              <a:schemeClr val="accent5">
                <a:lumMod val="20000"/>
                <a:lumOff val="80000"/>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7030A0"/>
                  </a:solidFill>
                  <a:latin typeface="Verdana" panose="020B0604030504040204" pitchFamily="34" charset="0"/>
                  <a:ea typeface="Verdana" panose="020B0604030504040204" pitchFamily="34" charset="0"/>
                  <a:cs typeface="Verdana" panose="020B0604030504040204" pitchFamily="34" charset="0"/>
                </a:rPr>
                <a:t>Mode2</a:t>
              </a:r>
              <a:endParaRPr lang="en-US" altLang="zh-CN" sz="2000" b="1" dirty="0">
                <a:solidFill>
                  <a:schemeClr val="tx1"/>
                </a:solidFill>
                <a:latin typeface="微软雅黑" panose="020B0503020204020204" pitchFamily="34" charset="-122"/>
                <a:ea typeface="微软雅黑" panose="020B0503020204020204" pitchFamily="34" charset="-122"/>
                <a:cs typeface="Verdana" panose="020B0604030504040204" pitchFamily="34" charset="0"/>
              </a:endParaRPr>
            </a:p>
            <a:p>
              <a:r>
                <a:rPr lang="en-US" altLang="zh-CN" dirty="0">
                  <a:solidFill>
                    <a:schemeClr val="tx1"/>
                  </a:solidFill>
                  <a:latin typeface="Verdana" panose="020B0604030504040204" pitchFamily="34" charset="0"/>
                  <a:ea typeface="Verdana" panose="020B0604030504040204" pitchFamily="34" charset="0"/>
                  <a:cs typeface="Verdana" panose="020B0604030504040204" pitchFamily="34" charset="0"/>
                </a:rPr>
                <a:t>Write to zone file only when used by in-domain delegations, such</a:t>
              </a:r>
              <a:r>
                <a:rPr lang="zh-CN" alt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altLang="zh-CN" dirty="0">
                  <a:solidFill>
                    <a:schemeClr val="tx1"/>
                  </a:solidFill>
                  <a:latin typeface="Verdana" panose="020B0604030504040204" pitchFamily="34" charset="0"/>
                  <a:ea typeface="Verdana" panose="020B0604030504040204" pitchFamily="34" charset="0"/>
                  <a:cs typeface="Verdana" panose="020B0604030504040204" pitchFamily="34" charset="0"/>
                </a:rPr>
                <a:t>as</a:t>
              </a:r>
              <a:r>
                <a:rPr lang="zh-CN" alt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altLang="zh-CN"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altLang="zh-CN" dirty="0" err="1">
                  <a:solidFill>
                    <a:schemeClr val="tx1"/>
                  </a:solidFill>
                  <a:latin typeface="Verdana" panose="020B0604030504040204" pitchFamily="34" charset="0"/>
                  <a:ea typeface="Verdana" panose="020B0604030504040204" pitchFamily="34" charset="0"/>
                  <a:cs typeface="Verdana" panose="020B0604030504040204" pitchFamily="34" charset="0"/>
                </a:rPr>
                <a:t>xyz</a:t>
              </a:r>
              <a:r>
                <a:rPr lang="en-US" altLang="zh-CN" dirty="0">
                  <a:solidFill>
                    <a:schemeClr val="tx1"/>
                  </a:solidFill>
                  <a:latin typeface="Verdana" panose="020B0604030504040204" pitchFamily="34" charset="0"/>
                  <a:ea typeface="Verdana" panose="020B0604030504040204" pitchFamily="34" charset="0"/>
                  <a:cs typeface="Verdana" panose="020B0604030504040204" pitchFamily="34" charset="0"/>
                </a:rPr>
                <a:t>, .site</a:t>
              </a:r>
              <a:endParaRPr lang="zh-CN" altLang="en-US" dirty="0">
                <a:solidFill>
                  <a:schemeClr val="tx1"/>
                </a:solidFill>
                <a:latin typeface="Verdana" panose="020B0604030504040204" pitchFamily="34" charset="0"/>
                <a:ea typeface="微软雅黑" panose="020B0503020204020204" pitchFamily="34" charset="-122"/>
                <a:cs typeface="Verdana" panose="020B0604030504040204" pitchFamily="34" charset="0"/>
              </a:endParaRPr>
            </a:p>
          </p:txBody>
        </p:sp>
        <p:sp>
          <p:nvSpPr>
            <p:cNvPr id="77" name="矩形: 圆角 105">
              <a:extLst>
                <a:ext uri="{FF2B5EF4-FFF2-40B4-BE49-F238E27FC236}">
                  <a16:creationId xmlns:a16="http://schemas.microsoft.com/office/drawing/2014/main" id="{16B63430-B266-DCFA-E863-A3AAEDBF1593}"/>
                </a:ext>
              </a:extLst>
            </p:cNvPr>
            <p:cNvSpPr/>
            <p:nvPr/>
          </p:nvSpPr>
          <p:spPr>
            <a:xfrm>
              <a:off x="2150254" y="6163730"/>
              <a:ext cx="3936872" cy="5646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dirty="0">
                  <a:solidFill>
                    <a:srgbClr val="7030A0"/>
                  </a:solidFill>
                  <a:latin typeface="Calibri" panose="020F0502020204030204" pitchFamily="34" charset="0"/>
                  <a:ea typeface="微软雅黑" panose="020B0503020204020204" pitchFamily="34" charset="-122"/>
                  <a:cs typeface="Calibri" panose="020F0502020204030204" pitchFamily="34" charset="0"/>
                </a:rPr>
                <a:t>google.com </a:t>
              </a:r>
              <a:r>
                <a:rPr lang="en-US" altLang="zh-CN" dirty="0">
                  <a:solidFill>
                    <a:schemeClr val="tx1"/>
                  </a:solidFill>
                  <a:latin typeface="Calibri" panose="020F0502020204030204" pitchFamily="34" charset="0"/>
                  <a:ea typeface="微软雅黑" panose="020B0503020204020204" pitchFamily="34" charset="-122"/>
                  <a:cs typeface="Calibri" panose="020F0502020204030204" pitchFamily="34" charset="0"/>
                </a:rPr>
                <a:t>NS ns1.</a:t>
              </a:r>
              <a:r>
                <a:rPr lang="en-US" altLang="zh-CN" dirty="0">
                  <a:solidFill>
                    <a:srgbClr val="7030A0"/>
                  </a:solidFill>
                  <a:latin typeface="Calibri" panose="020F0502020204030204" pitchFamily="34" charset="0"/>
                  <a:ea typeface="微软雅黑" panose="020B0503020204020204" pitchFamily="34" charset="-122"/>
                  <a:cs typeface="Calibri" panose="020F0502020204030204" pitchFamily="34" charset="0"/>
                </a:rPr>
                <a:t>google.com</a:t>
              </a:r>
              <a:endParaRPr lang="zh-CN" altLang="en-US" dirty="0">
                <a:solidFill>
                  <a:srgbClr val="7030A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78" name="文本框 106">
              <a:extLst>
                <a:ext uri="{FF2B5EF4-FFF2-40B4-BE49-F238E27FC236}">
                  <a16:creationId xmlns:a16="http://schemas.microsoft.com/office/drawing/2014/main" id="{9F79F1AE-F7A3-B296-4A7C-869DFA33865C}"/>
                </a:ext>
              </a:extLst>
            </p:cNvPr>
            <p:cNvSpPr txBox="1"/>
            <p:nvPr/>
          </p:nvSpPr>
          <p:spPr>
            <a:xfrm>
              <a:off x="2180392" y="5982075"/>
              <a:ext cx="2768069" cy="369332"/>
            </a:xfrm>
            <a:prstGeom prst="rect">
              <a:avLst/>
            </a:prstGeom>
            <a:noFill/>
          </p:spPr>
          <p:txBody>
            <a:bodyPr wrap="square">
              <a:sp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In-domain delegation </a:t>
              </a:r>
              <a:r>
                <a:rPr lang="zh-CN" altLang="en-US" dirty="0">
                  <a:solidFill>
                    <a:schemeClr val="tx1"/>
                  </a:solidFill>
                  <a:latin typeface="Verdana" panose="020B0604030504040204" pitchFamily="34" charset="0"/>
                  <a:ea typeface="微软雅黑" panose="020B0503020204020204" pitchFamily="34" charset="-122"/>
                  <a:cs typeface="Verdana" panose="020B0604030504040204" pitchFamily="34" charset="0"/>
                </a:rPr>
                <a:t>：</a:t>
              </a:r>
              <a:endParaRPr lang="zh-CN" altLang="en-US" dirty="0">
                <a:latin typeface="Verdana" panose="020B0604030504040204" pitchFamily="34" charset="0"/>
                <a:cs typeface="Verdana" panose="020B0604030504040204" pitchFamily="34" charset="0"/>
              </a:endParaRPr>
            </a:p>
          </p:txBody>
        </p:sp>
      </p:grpSp>
      <p:cxnSp>
        <p:nvCxnSpPr>
          <p:cNvPr id="81" name="连接符: 曲线 50">
            <a:extLst>
              <a:ext uri="{FF2B5EF4-FFF2-40B4-BE49-F238E27FC236}">
                <a16:creationId xmlns:a16="http://schemas.microsoft.com/office/drawing/2014/main" id="{C65D56AA-F31A-7662-1008-A38CF625AED3}"/>
              </a:ext>
            </a:extLst>
          </p:cNvPr>
          <p:cNvCxnSpPr>
            <a:cxnSpLocks/>
          </p:cNvCxnSpPr>
          <p:nvPr/>
        </p:nvCxnSpPr>
        <p:spPr>
          <a:xfrm flipV="1">
            <a:off x="7427985" y="3082358"/>
            <a:ext cx="678144" cy="26928"/>
          </a:xfrm>
          <a:prstGeom prst="curved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文本框 17">
            <a:extLst>
              <a:ext uri="{FF2B5EF4-FFF2-40B4-BE49-F238E27FC236}">
                <a16:creationId xmlns:a16="http://schemas.microsoft.com/office/drawing/2014/main" id="{317F53AB-B09C-097D-F151-C88D04DF6BCD}"/>
              </a:ext>
            </a:extLst>
          </p:cNvPr>
          <p:cNvSpPr txBox="1"/>
          <p:nvPr/>
        </p:nvSpPr>
        <p:spPr>
          <a:xfrm>
            <a:off x="10130848" y="6153446"/>
            <a:ext cx="1059130" cy="369332"/>
          </a:xfrm>
          <a:prstGeom prst="rect">
            <a:avLst/>
          </a:prstGeom>
          <a:noFill/>
        </p:spPr>
        <p:txBody>
          <a:bodyPr wrap="square">
            <a:spAutoFit/>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cs typeface="Arial" panose="020B0604020202020204" pitchFamily="34" charset="0"/>
              </a:rPr>
              <a:t>zone file</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356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3DDBD-0F67-3C9D-86D3-57D53717A3D9}"/>
            </a:ext>
          </a:extLst>
        </p:cNvPr>
        <p:cNvGrpSpPr/>
        <p:nvPr/>
      </p:nvGrpSpPr>
      <p:grpSpPr>
        <a:xfrm>
          <a:off x="0" y="0"/>
          <a:ext cx="0" cy="0"/>
          <a:chOff x="0" y="0"/>
          <a:chExt cx="0" cy="0"/>
        </a:xfrm>
      </p:grpSpPr>
      <p:sp>
        <p:nvSpPr>
          <p:cNvPr id="2" name="日期占位符 1">
            <a:extLst>
              <a:ext uri="{FF2B5EF4-FFF2-40B4-BE49-F238E27FC236}">
                <a16:creationId xmlns:a16="http://schemas.microsoft.com/office/drawing/2014/main" id="{B66A8036-65A7-7EA0-AA3A-4DEDF662C015}"/>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2CD35E92-ED5A-011E-7BF4-8610BD8ECCA2}"/>
              </a:ext>
            </a:extLst>
          </p:cNvPr>
          <p:cNvSpPr>
            <a:spLocks noGrp="1"/>
          </p:cNvSpPr>
          <p:nvPr>
            <p:ph type="sldNum" sz="quarter" idx="12"/>
          </p:nvPr>
        </p:nvSpPr>
        <p:spPr/>
        <p:txBody>
          <a:bodyPr/>
          <a:lstStyle/>
          <a:p>
            <a:fld id="{ECB2A585-D384-3C44-A3CD-1FCB5462ACD9}" type="slidenum">
              <a:rPr kumimoji="1" lang="zh-CN" altLang="en-US" smtClean="0"/>
              <a:t>28</a:t>
            </a:fld>
            <a:endParaRPr kumimoji="1" lang="zh-CN" altLang="en-US"/>
          </a:p>
        </p:txBody>
      </p:sp>
      <p:sp>
        <p:nvSpPr>
          <p:cNvPr id="4" name="标题 3">
            <a:extLst>
              <a:ext uri="{FF2B5EF4-FFF2-40B4-BE49-F238E27FC236}">
                <a16:creationId xmlns:a16="http://schemas.microsoft.com/office/drawing/2014/main" id="{07CA5BF7-F919-33A2-D192-90599D43C5BF}"/>
              </a:ext>
            </a:extLst>
          </p:cNvPr>
          <p:cNvSpPr>
            <a:spLocks noGrp="1"/>
          </p:cNvSpPr>
          <p:nvPr>
            <p:ph type="title"/>
          </p:nvPr>
        </p:nvSpPr>
        <p:spPr>
          <a:xfrm>
            <a:off x="345281" y="75406"/>
            <a:ext cx="11734424"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Management</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Unchecked Host Objects</a:t>
            </a:r>
            <a:endParaRPr lang="zh-CN" altLang="en-US" dirty="0">
              <a:latin typeface="Verdana" panose="020B0604030504040204" pitchFamily="34" charset="0"/>
              <a:cs typeface="Verdana" panose="020B0604030504040204" pitchFamily="34" charset="0"/>
            </a:endParaRPr>
          </a:p>
        </p:txBody>
      </p:sp>
      <p:sp>
        <p:nvSpPr>
          <p:cNvPr id="5" name="圆角矩形 10">
            <a:extLst>
              <a:ext uri="{FF2B5EF4-FFF2-40B4-BE49-F238E27FC236}">
                <a16:creationId xmlns:a16="http://schemas.microsoft.com/office/drawing/2014/main" id="{1E0B3487-6B65-748D-8DF4-27A052CE60F6}"/>
              </a:ext>
            </a:extLst>
          </p:cNvPr>
          <p:cNvSpPr/>
          <p:nvPr/>
        </p:nvSpPr>
        <p:spPr>
          <a:xfrm>
            <a:off x="671166" y="3623313"/>
            <a:ext cx="10869937" cy="2535128"/>
          </a:xfrm>
          <a:prstGeom prst="roundRect">
            <a:avLst>
              <a:gd name="adj" fmla="val 2876"/>
            </a:avLst>
          </a:prstGeom>
          <a:solidFill>
            <a:schemeClr val="bg1"/>
          </a:solid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0" algn="ctr"/>
            <a:endParaRPr lang="en-US" altLang="zh-CN" sz="2000" b="1" dirty="0">
              <a:gradFill flip="none" rotWithShape="1">
                <a:gsLst>
                  <a:gs pos="10000">
                    <a:srgbClr val="0094FE"/>
                  </a:gs>
                  <a:gs pos="100000">
                    <a:srgbClr val="0848FF"/>
                  </a:gs>
                </a:gsLst>
                <a:lin ang="2700000" scaled="1"/>
                <a:tileRect/>
              </a:gradFill>
              <a:effectLst>
                <a:outerShdw blurRad="63500" algn="ctr" rotWithShape="0">
                  <a:schemeClr val="bg1">
                    <a:alpha val="40000"/>
                  </a:schemeClr>
                </a:outerShdw>
              </a:effectLst>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ABFC4018-3224-D559-712E-0B365C435384}"/>
              </a:ext>
            </a:extLst>
          </p:cNvPr>
          <p:cNvSpPr/>
          <p:nvPr/>
        </p:nvSpPr>
        <p:spPr>
          <a:xfrm>
            <a:off x="838200" y="2336311"/>
            <a:ext cx="10702903" cy="1208519"/>
          </a:xfrm>
          <a:prstGeom prst="rect">
            <a:avLst/>
          </a:prstGeom>
          <a:gradFill flip="none" rotWithShape="1">
            <a:gsLst>
              <a:gs pos="0">
                <a:schemeClr val="bg1">
                  <a:alpha val="0"/>
                </a:schemeClr>
              </a:gs>
              <a:gs pos="52000">
                <a:schemeClr val="bg1"/>
              </a:gs>
            </a:gsLst>
            <a:lin ang="0" scaled="1"/>
            <a:tileRect/>
          </a:gradFill>
          <a:ln>
            <a:gradFill flip="none" rotWithShape="1">
              <a:gsLst>
                <a:gs pos="4646">
                  <a:schemeClr val="bg1"/>
                </a:gs>
                <a:gs pos="53000">
                  <a:srgbClr val="8D131D"/>
                </a:gs>
                <a:gs pos="100000">
                  <a:schemeClr val="bg1"/>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7F7F6B3B-43C7-4D3B-8E38-F527D3AD8FCE}"/>
              </a:ext>
            </a:extLst>
          </p:cNvPr>
          <p:cNvSpPr txBox="1"/>
          <p:nvPr/>
        </p:nvSpPr>
        <p:spPr>
          <a:xfrm>
            <a:off x="2589069" y="2511461"/>
            <a:ext cx="8588930" cy="769441"/>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cs typeface="Arial" panose="020B0604020202020204" pitchFamily="34" charset="0"/>
              </a:defRPr>
            </a:lvl1pPr>
          </a:lstStyle>
          <a:p>
            <a:pPr>
              <a:lnSpc>
                <a:spcPct val="100000"/>
              </a:lnSpc>
            </a:pPr>
            <a:r>
              <a:rPr lang="en-US" altLang="zh-CN" sz="2200" b="1" dirty="0">
                <a:solidFill>
                  <a:srgbClr val="C00000"/>
                </a:solidFill>
                <a:latin typeface="Verdana" panose="020B0604030504040204" pitchFamily="34" charset="0"/>
                <a:ea typeface="Verdana" panose="020B0604030504040204" pitchFamily="34" charset="0"/>
                <a:cs typeface="Verdana" panose="020B0604030504040204" pitchFamily="34" charset="0"/>
              </a:rPr>
              <a:t>80,251</a:t>
            </a:r>
            <a:r>
              <a:rPr lang="en-US" altLang="zh-CN" sz="2200" dirty="0">
                <a:latin typeface="Verdana" panose="020B0604030504040204" pitchFamily="34" charset="0"/>
                <a:ea typeface="Verdana" panose="020B0604030504040204" pitchFamily="34" charset="0"/>
                <a:cs typeface="Verdana" panose="020B0604030504040204" pitchFamily="34" charset="0"/>
              </a:rPr>
              <a:t> stale glue records that can be exploited, affecting </a:t>
            </a:r>
            <a:r>
              <a:rPr lang="en-US" altLang="zh-CN" sz="2200" b="1" dirty="0">
                <a:solidFill>
                  <a:srgbClr val="C00000"/>
                </a:solidFill>
                <a:latin typeface="Verdana" panose="020B0604030504040204" pitchFamily="34" charset="0"/>
                <a:ea typeface="Verdana" panose="020B0604030504040204" pitchFamily="34" charset="0"/>
                <a:cs typeface="Verdana" panose="020B0604030504040204" pitchFamily="34" charset="0"/>
              </a:rPr>
              <a:t>1,600,253</a:t>
            </a:r>
            <a:r>
              <a:rPr lang="en-US" altLang="zh-CN" sz="2200" dirty="0">
                <a:latin typeface="Verdana" panose="020B0604030504040204" pitchFamily="34" charset="0"/>
                <a:ea typeface="Verdana" panose="020B0604030504040204" pitchFamily="34" charset="0"/>
                <a:cs typeface="Verdana" panose="020B0604030504040204" pitchFamily="34" charset="0"/>
              </a:rPr>
              <a:t> domain, including .com, .org, </a:t>
            </a:r>
            <a:r>
              <a:rPr lang="en-US" altLang="zh-CN" sz="2200" dirty="0" err="1">
                <a:latin typeface="Verdana" panose="020B0604030504040204" pitchFamily="34" charset="0"/>
                <a:ea typeface="Verdana" panose="020B0604030504040204" pitchFamily="34" charset="0"/>
                <a:cs typeface="Verdana" panose="020B0604030504040204" pitchFamily="34" charset="0"/>
              </a:rPr>
              <a:t>.net</a:t>
            </a:r>
            <a:endParaRPr lang="en-US" altLang="zh-CN" sz="2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5" name="表格 24">
            <a:extLst>
              <a:ext uri="{FF2B5EF4-FFF2-40B4-BE49-F238E27FC236}">
                <a16:creationId xmlns:a16="http://schemas.microsoft.com/office/drawing/2014/main" id="{DF744F35-BA04-3E20-5F73-C7DB7683084F}"/>
              </a:ext>
            </a:extLst>
          </p:cNvPr>
          <p:cNvGraphicFramePr>
            <a:graphicFrameLocks noGrp="1"/>
          </p:cNvGraphicFramePr>
          <p:nvPr>
            <p:extLst>
              <p:ext uri="{D42A27DB-BD31-4B8C-83A1-F6EECF244321}">
                <p14:modId xmlns:p14="http://schemas.microsoft.com/office/powerpoint/2010/main" val="93989035"/>
              </p:ext>
            </p:extLst>
          </p:nvPr>
        </p:nvGraphicFramePr>
        <p:xfrm>
          <a:off x="7035800" y="3840199"/>
          <a:ext cx="4318000" cy="2101356"/>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344983150"/>
                    </a:ext>
                  </a:extLst>
                </a:gridCol>
                <a:gridCol w="2073016">
                  <a:extLst>
                    <a:ext uri="{9D8B030D-6E8A-4147-A177-3AD203B41FA5}">
                      <a16:colId xmlns:a16="http://schemas.microsoft.com/office/drawing/2014/main" val="2325044494"/>
                    </a:ext>
                  </a:extLst>
                </a:gridCol>
                <a:gridCol w="1025784">
                  <a:extLst>
                    <a:ext uri="{9D8B030D-6E8A-4147-A177-3AD203B41FA5}">
                      <a16:colId xmlns:a16="http://schemas.microsoft.com/office/drawing/2014/main" val="3434994434"/>
                    </a:ext>
                  </a:extLst>
                </a:gridCol>
              </a:tblGrid>
              <a:tr h="350226">
                <a:tc>
                  <a:txBody>
                    <a:bodyPr/>
                    <a:lstStyle/>
                    <a:p>
                      <a:pPr algn="ctr"/>
                      <a:r>
                        <a:rPr lang="en-US" altLang="zh-CN" sz="1600" dirty="0">
                          <a:latin typeface="+mn-ea"/>
                          <a:ea typeface="+mn-ea"/>
                        </a:rPr>
                        <a:t>TLD</a:t>
                      </a:r>
                      <a:endParaRPr lang="zh-CN" altLang="en-US" sz="1600" dirty="0">
                        <a:latin typeface="+mn-ea"/>
                        <a:ea typeface="+mn-ea"/>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 glue record</a:t>
                      </a:r>
                      <a:endParaRPr lang="zh-CN" altLang="en-US" sz="16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ratio</a:t>
                      </a:r>
                      <a:endParaRPr lang="zh-CN" altLang="en-US" sz="1600" dirty="0">
                        <a:latin typeface="+mn-ea"/>
                        <a:ea typeface="+mn-ea"/>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extLst>
                  <a:ext uri="{0D108BD9-81ED-4DB2-BD59-A6C34878D82A}">
                    <a16:rowId xmlns:a16="http://schemas.microsoft.com/office/drawing/2014/main" val="4256785110"/>
                  </a:ext>
                </a:extLst>
              </a:tr>
              <a:tr h="350226">
                <a:tc>
                  <a:txBody>
                    <a:bodyPr/>
                    <a:lstStyle/>
                    <a:p>
                      <a:pPr algn="ctr"/>
                      <a:r>
                        <a:rPr lang="en-US" altLang="zh-CN" sz="1600" dirty="0">
                          <a:latin typeface="+mn-ea"/>
                          <a:ea typeface="+mn-ea"/>
                        </a:rPr>
                        <a:t>.com</a:t>
                      </a:r>
                      <a:endParaRPr lang="zh-CN" altLang="en-US" sz="1600" dirty="0">
                        <a:latin typeface="+mn-ea"/>
                        <a:ea typeface="+mn-ea"/>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47,593</a:t>
                      </a:r>
                      <a:endParaRPr lang="zh-CN" altLang="en-US" sz="16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13.34%</a:t>
                      </a:r>
                      <a:endParaRPr lang="zh-CN" altLang="en-US" sz="1600" dirty="0">
                        <a:latin typeface="+mn-ea"/>
                        <a:ea typeface="+mn-ea"/>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extLst>
                  <a:ext uri="{0D108BD9-81ED-4DB2-BD59-A6C34878D82A}">
                    <a16:rowId xmlns:a16="http://schemas.microsoft.com/office/drawing/2014/main" val="1579062810"/>
                  </a:ext>
                </a:extLst>
              </a:tr>
              <a:tr h="350226">
                <a:tc>
                  <a:txBody>
                    <a:bodyPr/>
                    <a:lstStyle/>
                    <a:p>
                      <a:pPr algn="ctr"/>
                      <a:r>
                        <a:rPr lang="en-US" altLang="zh-CN" sz="1600" dirty="0">
                          <a:latin typeface="+mn-ea"/>
                          <a:ea typeface="+mn-ea"/>
                        </a:rPr>
                        <a:t>.org</a:t>
                      </a:r>
                      <a:endParaRPr lang="zh-CN" altLang="en-US" sz="1600" dirty="0">
                        <a:latin typeface="+mn-ea"/>
                        <a:ea typeface="+mn-ea"/>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18,926</a:t>
                      </a:r>
                      <a:endParaRPr lang="zh-CN" altLang="en-US" sz="16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6.58%</a:t>
                      </a:r>
                      <a:endParaRPr lang="zh-CN" altLang="en-US" sz="1600" dirty="0">
                        <a:latin typeface="+mn-ea"/>
                        <a:ea typeface="+mn-ea"/>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extLst>
                  <a:ext uri="{0D108BD9-81ED-4DB2-BD59-A6C34878D82A}">
                    <a16:rowId xmlns:a16="http://schemas.microsoft.com/office/drawing/2014/main" val="3556157569"/>
                  </a:ext>
                </a:extLst>
              </a:tr>
              <a:tr h="350226">
                <a:tc>
                  <a:txBody>
                    <a:bodyPr/>
                    <a:lstStyle/>
                    <a:p>
                      <a:pPr algn="ctr"/>
                      <a:r>
                        <a:rPr lang="en-US" altLang="zh-CN" sz="1600" dirty="0">
                          <a:latin typeface="+mn-ea"/>
                          <a:ea typeface="+mn-ea"/>
                        </a:rPr>
                        <a:t>.info</a:t>
                      </a:r>
                      <a:endParaRPr lang="zh-CN" altLang="en-US" sz="1600" dirty="0">
                        <a:latin typeface="+mn-ea"/>
                        <a:ea typeface="+mn-ea"/>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4,157</a:t>
                      </a:r>
                      <a:endParaRPr lang="zh-CN" altLang="en-US" sz="16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4.31%</a:t>
                      </a:r>
                      <a:endParaRPr lang="zh-CN" altLang="en-US" sz="1600" dirty="0">
                        <a:latin typeface="+mn-ea"/>
                        <a:ea typeface="+mn-ea"/>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extLst>
                  <a:ext uri="{0D108BD9-81ED-4DB2-BD59-A6C34878D82A}">
                    <a16:rowId xmlns:a16="http://schemas.microsoft.com/office/drawing/2014/main" val="1665306387"/>
                  </a:ext>
                </a:extLst>
              </a:tr>
              <a:tr h="350226">
                <a:tc>
                  <a:txBody>
                    <a:bodyPr/>
                    <a:lstStyle/>
                    <a:p>
                      <a:pPr algn="ctr"/>
                      <a:r>
                        <a:rPr lang="en-US" altLang="zh-CN" sz="1600" dirty="0" err="1">
                          <a:latin typeface="+mn-ea"/>
                          <a:ea typeface="+mn-ea"/>
                        </a:rPr>
                        <a:t>.net</a:t>
                      </a:r>
                      <a:endParaRPr lang="zh-CN" altLang="en-US" sz="1600" dirty="0">
                        <a:latin typeface="+mn-ea"/>
                        <a:ea typeface="+mn-ea"/>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3,707 </a:t>
                      </a:r>
                      <a:endParaRPr lang="zh-CN" altLang="en-US" sz="16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7.84%</a:t>
                      </a:r>
                      <a:endParaRPr lang="zh-CN" altLang="en-US" sz="1600" dirty="0">
                        <a:latin typeface="+mn-ea"/>
                        <a:ea typeface="+mn-ea"/>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extLst>
                  <a:ext uri="{0D108BD9-81ED-4DB2-BD59-A6C34878D82A}">
                    <a16:rowId xmlns:a16="http://schemas.microsoft.com/office/drawing/2014/main" val="1541662213"/>
                  </a:ext>
                </a:extLst>
              </a:tr>
              <a:tr h="350226">
                <a:tc>
                  <a:txBody>
                    <a:bodyPr/>
                    <a:lstStyle/>
                    <a:p>
                      <a:pPr algn="ctr"/>
                      <a:r>
                        <a:rPr lang="en-US" altLang="zh-CN" sz="1600" dirty="0">
                          <a:latin typeface="+mn-ea"/>
                          <a:ea typeface="+mn-ea"/>
                        </a:rPr>
                        <a:t>.top</a:t>
                      </a:r>
                      <a:endParaRPr lang="zh-CN" altLang="en-US" sz="1600" dirty="0">
                        <a:latin typeface="+mn-ea"/>
                        <a:ea typeface="+mn-ea"/>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altLang="zh-CN" sz="1600" dirty="0">
                          <a:latin typeface="+mn-ea"/>
                          <a:ea typeface="+mn-ea"/>
                        </a:rPr>
                        <a:t>1,645 </a:t>
                      </a:r>
                      <a:endParaRPr lang="zh-CN" altLang="en-US" sz="16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altLang="zh-CN" sz="1600" dirty="0">
                          <a:latin typeface="+mn-ea"/>
                          <a:ea typeface="+mn-ea"/>
                        </a:rPr>
                        <a:t>12.11%</a:t>
                      </a:r>
                      <a:endParaRPr lang="zh-CN" altLang="en-US" sz="1600" dirty="0">
                        <a:latin typeface="+mn-ea"/>
                        <a:ea typeface="+mn-ea"/>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85552482"/>
                  </a:ext>
                </a:extLst>
              </a:tr>
            </a:tbl>
          </a:graphicData>
        </a:graphic>
      </p:graphicFrame>
      <p:sp>
        <p:nvSpPr>
          <p:cNvPr id="31" name="文本框 30">
            <a:extLst>
              <a:ext uri="{FF2B5EF4-FFF2-40B4-BE49-F238E27FC236}">
                <a16:creationId xmlns:a16="http://schemas.microsoft.com/office/drawing/2014/main" id="{5476D717-509F-595E-E4DE-6FFBC5E19BAF}"/>
              </a:ext>
            </a:extLst>
          </p:cNvPr>
          <p:cNvSpPr txBox="1"/>
          <p:nvPr/>
        </p:nvSpPr>
        <p:spPr>
          <a:xfrm>
            <a:off x="524796" y="6553893"/>
            <a:ext cx="10586268" cy="307777"/>
          </a:xfrm>
          <a:prstGeom prst="rect">
            <a:avLst/>
          </a:prstGeom>
          <a:noFill/>
        </p:spPr>
        <p:txBody>
          <a:bodyPr wrap="square">
            <a:spAutoFit/>
          </a:bodyPr>
          <a:lstStyle/>
          <a:p>
            <a:r>
              <a:rPr lang="en-US" altLang="zh-CN" sz="1400" dirty="0"/>
              <a:t>[1] Zhang et al., </a:t>
            </a:r>
            <a:r>
              <a:rPr lang="zh-CN" altLang="en-US" sz="1400" dirty="0"/>
              <a:t>Rethinking the Security Threats of Stale DNS Glue Records</a:t>
            </a:r>
            <a:r>
              <a:rPr lang="en-US" altLang="zh-CN" sz="1400" dirty="0"/>
              <a:t>,</a:t>
            </a:r>
            <a:r>
              <a:rPr lang="zh-CN" altLang="en-US" sz="1400" dirty="0"/>
              <a:t> </a:t>
            </a:r>
            <a:r>
              <a:rPr lang="en-US" altLang="zh-CN" sz="1400" dirty="0"/>
              <a:t>USENIX</a:t>
            </a:r>
            <a:r>
              <a:rPr lang="zh-CN" altLang="en-US" sz="1400" dirty="0"/>
              <a:t> </a:t>
            </a:r>
            <a:r>
              <a:rPr lang="en-US" altLang="zh-CN" sz="1400" dirty="0"/>
              <a:t>Security</a:t>
            </a:r>
            <a:r>
              <a:rPr lang="zh-CN" altLang="en-US" sz="1400" dirty="0"/>
              <a:t> </a:t>
            </a:r>
            <a:r>
              <a:rPr lang="en-US" altLang="zh-CN" sz="1400" dirty="0"/>
              <a:t>2024</a:t>
            </a:r>
            <a:endParaRPr lang="zh-CN" altLang="en-US" sz="1400" dirty="0"/>
          </a:p>
        </p:txBody>
      </p:sp>
      <p:sp>
        <p:nvSpPr>
          <p:cNvPr id="8" name="椭圆 52">
            <a:extLst>
              <a:ext uri="{FF2B5EF4-FFF2-40B4-BE49-F238E27FC236}">
                <a16:creationId xmlns:a16="http://schemas.microsoft.com/office/drawing/2014/main" id="{7636E1E9-B70D-0810-F9EF-4436084DA3EC}"/>
              </a:ext>
            </a:extLst>
          </p:cNvPr>
          <p:cNvSpPr/>
          <p:nvPr/>
        </p:nvSpPr>
        <p:spPr>
          <a:xfrm>
            <a:off x="796414" y="2475389"/>
            <a:ext cx="1591733" cy="939360"/>
          </a:xfrm>
          <a:prstGeom prst="ellipse">
            <a:avLst/>
          </a:prstGeom>
          <a:gradFill flip="none" rotWithShape="1">
            <a:gsLst>
              <a:gs pos="0">
                <a:srgbClr val="C00000"/>
              </a:gs>
              <a:gs pos="100000">
                <a:srgbClr val="9B2D1F"/>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endParaRPr>
          </a:p>
        </p:txBody>
      </p:sp>
      <p:sp>
        <p:nvSpPr>
          <p:cNvPr id="9" name="文本框 53">
            <a:extLst>
              <a:ext uri="{FF2B5EF4-FFF2-40B4-BE49-F238E27FC236}">
                <a16:creationId xmlns:a16="http://schemas.microsoft.com/office/drawing/2014/main" id="{481B4B46-1405-FD66-2A52-C3880F7E8095}"/>
              </a:ext>
            </a:extLst>
          </p:cNvPr>
          <p:cNvSpPr txBox="1"/>
          <p:nvPr/>
        </p:nvSpPr>
        <p:spPr>
          <a:xfrm>
            <a:off x="799851" y="2657072"/>
            <a:ext cx="1649811" cy="488532"/>
          </a:xfrm>
          <a:prstGeom prst="rect">
            <a:avLst/>
          </a:prstGeom>
          <a:noFill/>
        </p:spPr>
        <p:txBody>
          <a:bodyPr wrap="none" rtlCol="0">
            <a:spAutoFit/>
          </a:bodyPr>
          <a:lstStyle/>
          <a:p>
            <a:pPr>
              <a:lnSpc>
                <a:spcPct val="120000"/>
              </a:lnSpc>
            </a:pPr>
            <a:r>
              <a:rPr lang="en-US" altLang="zh-CN" sz="2400" b="1" spc="300" dirty="0">
                <a:solidFill>
                  <a:schemeClr val="bg1"/>
                </a:solidFill>
                <a:effectLst>
                  <a:outerShdw blurRad="63500" algn="ctr" rotWithShape="0">
                    <a:schemeClr val="bg1">
                      <a:alpha val="40000"/>
                    </a:schemeClr>
                  </a:outerShdw>
                </a:effectLst>
                <a:latin typeface="Verdana" panose="020B0604030504040204" pitchFamily="34" charset="0"/>
                <a:ea typeface="Verdana" panose="020B0604030504040204" pitchFamily="34" charset="0"/>
                <a:cs typeface="Verdana" panose="020B0604030504040204" pitchFamily="34" charset="0"/>
              </a:rPr>
              <a:t>Impact</a:t>
            </a:r>
            <a:endParaRPr lang="zh-CN" altLang="en-US" sz="2400" b="1" spc="300" dirty="0">
              <a:solidFill>
                <a:schemeClr val="bg1"/>
              </a:solidFill>
              <a:latin typeface="Verdana" panose="020B0604030504040204" pitchFamily="34" charset="0"/>
              <a:ea typeface="微软雅黑" panose="020B0503020204020204" pitchFamily="34" charset="-122"/>
              <a:cs typeface="Verdana" panose="020B0604030504040204" pitchFamily="34" charset="0"/>
            </a:endParaRPr>
          </a:p>
        </p:txBody>
      </p:sp>
      <p:sp>
        <p:nvSpPr>
          <p:cNvPr id="12" name="圆角矩形 40">
            <a:extLst>
              <a:ext uri="{FF2B5EF4-FFF2-40B4-BE49-F238E27FC236}">
                <a16:creationId xmlns:a16="http://schemas.microsoft.com/office/drawing/2014/main" id="{44E82C44-3EBF-CC5A-401D-FB076364986A}"/>
              </a:ext>
            </a:extLst>
          </p:cNvPr>
          <p:cNvSpPr/>
          <p:nvPr/>
        </p:nvSpPr>
        <p:spPr>
          <a:xfrm>
            <a:off x="1823652" y="5126576"/>
            <a:ext cx="4330407" cy="288000"/>
          </a:xfrm>
          <a:prstGeom prst="roundRect">
            <a:avLst/>
          </a:prstGeom>
          <a:solidFill>
            <a:schemeClr val="accent1">
              <a:lumMod val="20000"/>
              <a:lumOff val="80000"/>
            </a:schemeClr>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13" name="圆角矩形 42">
            <a:extLst>
              <a:ext uri="{FF2B5EF4-FFF2-40B4-BE49-F238E27FC236}">
                <a16:creationId xmlns:a16="http://schemas.microsoft.com/office/drawing/2014/main" id="{8BD221AD-1D50-CDBD-B024-C53F6EE0FDDD}"/>
              </a:ext>
            </a:extLst>
          </p:cNvPr>
          <p:cNvSpPr/>
          <p:nvPr/>
        </p:nvSpPr>
        <p:spPr>
          <a:xfrm>
            <a:off x="2226269" y="5522576"/>
            <a:ext cx="4403337" cy="288000"/>
          </a:xfrm>
          <a:prstGeom prst="roundRect">
            <a:avLst/>
          </a:prstGeom>
          <a:solidFill>
            <a:schemeClr val="accent2">
              <a:lumMod val="20000"/>
              <a:lumOff val="80000"/>
            </a:schemeClr>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14" name="圆角矩形 38">
            <a:extLst>
              <a:ext uri="{FF2B5EF4-FFF2-40B4-BE49-F238E27FC236}">
                <a16:creationId xmlns:a16="http://schemas.microsoft.com/office/drawing/2014/main" id="{070315FF-BCE7-839B-CB2C-101B05C8C26E}"/>
              </a:ext>
            </a:extLst>
          </p:cNvPr>
          <p:cNvSpPr/>
          <p:nvPr/>
        </p:nvSpPr>
        <p:spPr>
          <a:xfrm>
            <a:off x="1351126" y="4334576"/>
            <a:ext cx="4056225" cy="288000"/>
          </a:xfrm>
          <a:prstGeom prst="roundRect">
            <a:avLst/>
          </a:prstGeom>
          <a:solidFill>
            <a:schemeClr val="accent6">
              <a:lumMod val="20000"/>
              <a:lumOff val="80000"/>
            </a:schemeClr>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15" name="圆角矩形 39">
            <a:extLst>
              <a:ext uri="{FF2B5EF4-FFF2-40B4-BE49-F238E27FC236}">
                <a16:creationId xmlns:a16="http://schemas.microsoft.com/office/drawing/2014/main" id="{16D85F63-EBD2-0852-A469-2556FE0B95D9}"/>
              </a:ext>
            </a:extLst>
          </p:cNvPr>
          <p:cNvSpPr/>
          <p:nvPr/>
        </p:nvSpPr>
        <p:spPr>
          <a:xfrm>
            <a:off x="1351126" y="4730576"/>
            <a:ext cx="4056225" cy="288000"/>
          </a:xfrm>
          <a:prstGeom prst="round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16" name="圆角矩形 37">
            <a:extLst>
              <a:ext uri="{FF2B5EF4-FFF2-40B4-BE49-F238E27FC236}">
                <a16:creationId xmlns:a16="http://schemas.microsoft.com/office/drawing/2014/main" id="{823B6987-1FE0-F002-B4D3-97225F867968}"/>
              </a:ext>
            </a:extLst>
          </p:cNvPr>
          <p:cNvSpPr/>
          <p:nvPr/>
        </p:nvSpPr>
        <p:spPr>
          <a:xfrm>
            <a:off x="976607" y="3938576"/>
            <a:ext cx="4610141" cy="288000"/>
          </a:xfrm>
          <a:prstGeom prst="round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solidFill>
                <a:latin typeface="Helvetica" pitchFamily="2" charset="0"/>
              </a:rPr>
              <a:t>  </a:t>
            </a:r>
            <a:r>
              <a:rPr lang="en-US" altLang="zh-CN" sz="1600" dirty="0">
                <a:solidFill>
                  <a:schemeClr val="tx1"/>
                </a:solidFill>
                <a:latin typeface="Helvetica" pitchFamily="2" charset="0"/>
              </a:rPr>
              <a:t>All</a:t>
            </a:r>
            <a:r>
              <a:rPr lang="zh-CN" altLang="en-US" sz="1600" dirty="0">
                <a:solidFill>
                  <a:schemeClr val="tx1"/>
                </a:solidFill>
                <a:latin typeface="Helvetica" pitchFamily="2" charset="0"/>
              </a:rPr>
              <a:t> </a:t>
            </a:r>
            <a:r>
              <a:rPr lang="en-US" altLang="zh-CN" sz="1600" dirty="0">
                <a:solidFill>
                  <a:schemeClr val="tx1"/>
                </a:solidFill>
                <a:latin typeface="Helvetica" pitchFamily="2" charset="0"/>
              </a:rPr>
              <a:t>Glue</a:t>
            </a:r>
            <a:r>
              <a:rPr lang="zh-CN" altLang="en-US" sz="1600" dirty="0">
                <a:solidFill>
                  <a:schemeClr val="tx1"/>
                </a:solidFill>
                <a:latin typeface="Helvetica" pitchFamily="2" charset="0"/>
              </a:rPr>
              <a:t> </a:t>
            </a:r>
            <a:r>
              <a:rPr lang="en-US" altLang="zh-CN" sz="1600" dirty="0">
                <a:solidFill>
                  <a:schemeClr val="tx1"/>
                </a:solidFill>
                <a:latin typeface="Helvetica" pitchFamily="2" charset="0"/>
              </a:rPr>
              <a:t>Records</a:t>
            </a:r>
            <a:r>
              <a:rPr lang="zh-CN" altLang="en-US" sz="1600" dirty="0">
                <a:solidFill>
                  <a:schemeClr val="tx1"/>
                </a:solidFill>
                <a:latin typeface="Helvetica" pitchFamily="2" charset="0"/>
              </a:rPr>
              <a:t>                 </a:t>
            </a:r>
            <a:r>
              <a:rPr lang="en-US" altLang="zh-CN" sz="1600" dirty="0">
                <a:solidFill>
                  <a:schemeClr val="tx1"/>
                </a:solidFill>
                <a:latin typeface="Helvetica" pitchFamily="2" charset="0"/>
              </a:rPr>
              <a:t>2,303,951</a:t>
            </a:r>
            <a:r>
              <a:rPr lang="zh-CN" altLang="en-US" sz="1600" dirty="0">
                <a:solidFill>
                  <a:schemeClr val="tx1"/>
                </a:solidFill>
                <a:latin typeface="Helvetica" pitchFamily="2" charset="0"/>
              </a:rPr>
              <a:t> </a:t>
            </a:r>
            <a:r>
              <a:rPr lang="en-US" altLang="zh-CN" sz="1600" dirty="0">
                <a:solidFill>
                  <a:schemeClr val="tx1"/>
                </a:solidFill>
                <a:latin typeface="Helvetica" pitchFamily="2" charset="0"/>
              </a:rPr>
              <a:t>(100%)</a:t>
            </a:r>
            <a:endParaRPr lang="zh-CN" altLang="en-US" dirty="0">
              <a:solidFill>
                <a:schemeClr val="tx1"/>
              </a:solidFill>
              <a:latin typeface="Helvetica" pitchFamily="2" charset="0"/>
            </a:endParaRPr>
          </a:p>
        </p:txBody>
      </p:sp>
      <p:cxnSp>
        <p:nvCxnSpPr>
          <p:cNvPr id="17" name="肘形连接符 20">
            <a:extLst>
              <a:ext uri="{FF2B5EF4-FFF2-40B4-BE49-F238E27FC236}">
                <a16:creationId xmlns:a16="http://schemas.microsoft.com/office/drawing/2014/main" id="{F1AB4A18-4953-AAEE-8E77-B3B8A9E69E46}"/>
              </a:ext>
            </a:extLst>
          </p:cNvPr>
          <p:cNvCxnSpPr>
            <a:cxnSpLocks/>
          </p:cNvCxnSpPr>
          <p:nvPr/>
        </p:nvCxnSpPr>
        <p:spPr>
          <a:xfrm>
            <a:off x="1099126" y="4256372"/>
            <a:ext cx="252000" cy="216000"/>
          </a:xfrm>
          <a:prstGeom prst="bentConnector3">
            <a:avLst>
              <a:gd name="adj1" fmla="val 89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肘形连接符 22">
            <a:extLst>
              <a:ext uri="{FF2B5EF4-FFF2-40B4-BE49-F238E27FC236}">
                <a16:creationId xmlns:a16="http://schemas.microsoft.com/office/drawing/2014/main" id="{39026F4D-34E7-E436-A10A-923DE9A6D04A}"/>
              </a:ext>
            </a:extLst>
          </p:cNvPr>
          <p:cNvCxnSpPr>
            <a:cxnSpLocks/>
          </p:cNvCxnSpPr>
          <p:nvPr/>
        </p:nvCxnSpPr>
        <p:spPr>
          <a:xfrm rot="16200000" flipH="1">
            <a:off x="955125" y="4460626"/>
            <a:ext cx="540000" cy="252000"/>
          </a:xfrm>
          <a:prstGeom prst="bentConnector3">
            <a:avLst>
              <a:gd name="adj1" fmla="val 99654"/>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文本框 29">
            <a:extLst>
              <a:ext uri="{FF2B5EF4-FFF2-40B4-BE49-F238E27FC236}">
                <a16:creationId xmlns:a16="http://schemas.microsoft.com/office/drawing/2014/main" id="{006AE749-3521-96F2-C1D7-4EAE3DED37F1}"/>
              </a:ext>
            </a:extLst>
          </p:cNvPr>
          <p:cNvSpPr txBox="1"/>
          <p:nvPr/>
        </p:nvSpPr>
        <p:spPr>
          <a:xfrm>
            <a:off x="1372864" y="4696373"/>
            <a:ext cx="4017078" cy="338554"/>
          </a:xfrm>
          <a:prstGeom prst="rect">
            <a:avLst/>
          </a:prstGeom>
          <a:noFill/>
        </p:spPr>
        <p:txBody>
          <a:bodyPr wrap="square">
            <a:spAutoFit/>
          </a:bodyPr>
          <a:lstStyle/>
          <a:p>
            <a:r>
              <a:rPr lang="en-US" altLang="zh-CN" sz="1600" dirty="0">
                <a:latin typeface="Helvetica" pitchFamily="2" charset="0"/>
              </a:rPr>
              <a:t>Active</a:t>
            </a:r>
            <a:r>
              <a:rPr lang="zh-CN" altLang="en-US" sz="1600" dirty="0">
                <a:latin typeface="Helvetica" pitchFamily="2" charset="0"/>
              </a:rPr>
              <a:t> </a:t>
            </a:r>
            <a:r>
              <a:rPr lang="en-US" altLang="zh-CN" sz="1600" dirty="0">
                <a:latin typeface="Helvetica" pitchFamily="2" charset="0"/>
              </a:rPr>
              <a:t>Glue</a:t>
            </a:r>
            <a:r>
              <a:rPr lang="zh-CN" altLang="en-US" sz="1600" dirty="0">
                <a:latin typeface="Helvetica" pitchFamily="2" charset="0"/>
              </a:rPr>
              <a:t> </a:t>
            </a:r>
            <a:r>
              <a:rPr lang="en-US" altLang="zh-CN" sz="1600" dirty="0">
                <a:latin typeface="Helvetica" pitchFamily="2" charset="0"/>
              </a:rPr>
              <a:t>Records</a:t>
            </a:r>
            <a:r>
              <a:rPr lang="zh-CN" altLang="en-US" sz="1600" dirty="0">
                <a:latin typeface="Helvetica" pitchFamily="2" charset="0"/>
              </a:rPr>
              <a:t>   </a:t>
            </a:r>
            <a:r>
              <a:rPr lang="en-US" altLang="zh-CN" sz="1600" dirty="0">
                <a:latin typeface="Helvetica" pitchFamily="2" charset="0"/>
              </a:rPr>
              <a:t>1,771,588</a:t>
            </a:r>
            <a:r>
              <a:rPr lang="zh-CN" altLang="en-US" sz="1600" dirty="0">
                <a:latin typeface="Helvetica" pitchFamily="2" charset="0"/>
              </a:rPr>
              <a:t> </a:t>
            </a:r>
            <a:r>
              <a:rPr lang="en-US" altLang="zh-CN" sz="1600" dirty="0">
                <a:latin typeface="Helvetica" pitchFamily="2" charset="0"/>
              </a:rPr>
              <a:t>(76.89%)</a:t>
            </a:r>
            <a:endParaRPr lang="zh-CN" altLang="en-US" sz="1600" dirty="0">
              <a:latin typeface="Helvetica" pitchFamily="2" charset="0"/>
            </a:endParaRPr>
          </a:p>
        </p:txBody>
      </p:sp>
      <p:sp>
        <p:nvSpPr>
          <p:cNvPr id="20" name="文本框 31">
            <a:extLst>
              <a:ext uri="{FF2B5EF4-FFF2-40B4-BE49-F238E27FC236}">
                <a16:creationId xmlns:a16="http://schemas.microsoft.com/office/drawing/2014/main" id="{1FD125A9-CE10-003F-FB98-C3EEDF13E93F}"/>
              </a:ext>
            </a:extLst>
          </p:cNvPr>
          <p:cNvSpPr txBox="1"/>
          <p:nvPr/>
        </p:nvSpPr>
        <p:spPr>
          <a:xfrm>
            <a:off x="1333717" y="4303095"/>
            <a:ext cx="4056225" cy="338554"/>
          </a:xfrm>
          <a:prstGeom prst="rect">
            <a:avLst/>
          </a:prstGeom>
          <a:noFill/>
        </p:spPr>
        <p:txBody>
          <a:bodyPr wrap="square">
            <a:spAutoFit/>
          </a:bodyPr>
          <a:lstStyle/>
          <a:p>
            <a:r>
              <a:rPr lang="en-US" altLang="zh-CN" sz="1600" dirty="0">
                <a:latin typeface="Helvetica" pitchFamily="2" charset="0"/>
              </a:rPr>
              <a:t>Abandoned</a:t>
            </a:r>
            <a:r>
              <a:rPr lang="zh-CN" altLang="en-US" sz="1600" dirty="0">
                <a:latin typeface="Helvetica" pitchFamily="2" charset="0"/>
              </a:rPr>
              <a:t>                    </a:t>
            </a:r>
            <a:r>
              <a:rPr lang="en-US" altLang="zh-CN" sz="1600" dirty="0">
                <a:latin typeface="Helvetica" pitchFamily="2" charset="0"/>
              </a:rPr>
              <a:t>532,363</a:t>
            </a:r>
            <a:r>
              <a:rPr lang="zh-CN" altLang="en-US" sz="1600" dirty="0">
                <a:latin typeface="Helvetica" pitchFamily="2" charset="0"/>
              </a:rPr>
              <a:t> </a:t>
            </a:r>
            <a:r>
              <a:rPr lang="en-US" altLang="zh-CN" sz="1600" dirty="0">
                <a:latin typeface="Helvetica" pitchFamily="2" charset="0"/>
              </a:rPr>
              <a:t>(23.11%)</a:t>
            </a:r>
            <a:endParaRPr lang="zh-CN" altLang="en-US" sz="1600" dirty="0">
              <a:latin typeface="Helvetica" pitchFamily="2" charset="0"/>
            </a:endParaRPr>
          </a:p>
        </p:txBody>
      </p:sp>
      <p:sp>
        <p:nvSpPr>
          <p:cNvPr id="21" name="文本框 33">
            <a:extLst>
              <a:ext uri="{FF2B5EF4-FFF2-40B4-BE49-F238E27FC236}">
                <a16:creationId xmlns:a16="http://schemas.microsoft.com/office/drawing/2014/main" id="{E5B616EA-BAC6-A887-C8C6-A3931EEC8877}"/>
              </a:ext>
            </a:extLst>
          </p:cNvPr>
          <p:cNvSpPr txBox="1"/>
          <p:nvPr/>
        </p:nvSpPr>
        <p:spPr>
          <a:xfrm>
            <a:off x="1823653" y="5091406"/>
            <a:ext cx="4330406" cy="338554"/>
          </a:xfrm>
          <a:prstGeom prst="rect">
            <a:avLst/>
          </a:prstGeom>
          <a:noFill/>
        </p:spPr>
        <p:txBody>
          <a:bodyPr wrap="square">
            <a:spAutoFit/>
          </a:bodyPr>
          <a:lstStyle/>
          <a:p>
            <a:r>
              <a:rPr lang="en-US" altLang="zh-CN" sz="1600" dirty="0">
                <a:latin typeface="Helvetica" pitchFamily="2" charset="0"/>
              </a:rPr>
              <a:t>Lack</a:t>
            </a:r>
            <a:r>
              <a:rPr lang="zh-CN" altLang="en-US" sz="1600" dirty="0">
                <a:latin typeface="Helvetica" pitchFamily="2" charset="0"/>
              </a:rPr>
              <a:t> </a:t>
            </a:r>
            <a:r>
              <a:rPr lang="en-US" altLang="zh-CN" sz="1600" dirty="0">
                <a:latin typeface="Helvetica" pitchFamily="2" charset="0"/>
              </a:rPr>
              <a:t>in-domain</a:t>
            </a:r>
            <a:r>
              <a:rPr lang="zh-CN" altLang="en-US" sz="1600" dirty="0">
                <a:latin typeface="Helvetica" pitchFamily="2" charset="0"/>
              </a:rPr>
              <a:t> </a:t>
            </a:r>
            <a:r>
              <a:rPr lang="en-US" altLang="zh-CN" sz="1600" dirty="0">
                <a:latin typeface="Helvetica" pitchFamily="2" charset="0"/>
              </a:rPr>
              <a:t>delegation</a:t>
            </a:r>
            <a:r>
              <a:rPr lang="zh-CN" altLang="en-US" sz="1600" dirty="0">
                <a:latin typeface="Helvetica" pitchFamily="2" charset="0"/>
              </a:rPr>
              <a:t>   </a:t>
            </a:r>
            <a:r>
              <a:rPr lang="en-US" altLang="zh-CN" sz="1600" dirty="0">
                <a:latin typeface="Helvetica" pitchFamily="2" charset="0"/>
              </a:rPr>
              <a:t>963,182</a:t>
            </a:r>
            <a:r>
              <a:rPr lang="zh-CN" altLang="en-US" sz="1600" dirty="0">
                <a:latin typeface="Helvetica" pitchFamily="2" charset="0"/>
              </a:rPr>
              <a:t> </a:t>
            </a:r>
            <a:r>
              <a:rPr lang="en-US" altLang="zh-CN" sz="1600" dirty="0">
                <a:latin typeface="Helvetica" pitchFamily="2" charset="0"/>
              </a:rPr>
              <a:t>(54.37%)</a:t>
            </a:r>
            <a:endParaRPr lang="zh-CN" altLang="en-US" sz="1600" dirty="0">
              <a:latin typeface="Helvetica" pitchFamily="2" charset="0"/>
            </a:endParaRPr>
          </a:p>
        </p:txBody>
      </p:sp>
      <p:cxnSp>
        <p:nvCxnSpPr>
          <p:cNvPr id="22" name="肘形连接符 34">
            <a:extLst>
              <a:ext uri="{FF2B5EF4-FFF2-40B4-BE49-F238E27FC236}">
                <a16:creationId xmlns:a16="http://schemas.microsoft.com/office/drawing/2014/main" id="{2161DBE1-5EB7-857D-F6FB-E54C07E5015A}"/>
              </a:ext>
            </a:extLst>
          </p:cNvPr>
          <p:cNvCxnSpPr>
            <a:cxnSpLocks/>
          </p:cNvCxnSpPr>
          <p:nvPr/>
        </p:nvCxnSpPr>
        <p:spPr>
          <a:xfrm>
            <a:off x="1556688" y="5030671"/>
            <a:ext cx="252000" cy="216000"/>
          </a:xfrm>
          <a:prstGeom prst="bentConnector3">
            <a:avLst>
              <a:gd name="adj1" fmla="val -1837"/>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文本框 35">
            <a:extLst>
              <a:ext uri="{FF2B5EF4-FFF2-40B4-BE49-F238E27FC236}">
                <a16:creationId xmlns:a16="http://schemas.microsoft.com/office/drawing/2014/main" id="{E5415A11-750D-0AE2-0E4A-059C31C44384}"/>
              </a:ext>
            </a:extLst>
          </p:cNvPr>
          <p:cNvSpPr txBox="1"/>
          <p:nvPr/>
        </p:nvSpPr>
        <p:spPr>
          <a:xfrm>
            <a:off x="2226269" y="5484264"/>
            <a:ext cx="4450359" cy="338554"/>
          </a:xfrm>
          <a:prstGeom prst="rect">
            <a:avLst/>
          </a:prstGeom>
          <a:noFill/>
        </p:spPr>
        <p:txBody>
          <a:bodyPr wrap="square">
            <a:spAutoFit/>
          </a:bodyPr>
          <a:lstStyle/>
          <a:p>
            <a:r>
              <a:rPr lang="en-US" altLang="zh-CN" sz="1600" dirty="0">
                <a:latin typeface="Helvetica" pitchFamily="2" charset="0"/>
              </a:rPr>
              <a:t>Exploitable</a:t>
            </a:r>
            <a:r>
              <a:rPr lang="zh-CN" altLang="en-US" sz="1600" dirty="0">
                <a:latin typeface="Helvetica" pitchFamily="2" charset="0"/>
              </a:rPr>
              <a:t> </a:t>
            </a:r>
            <a:r>
              <a:rPr lang="en-US" altLang="zh-CN" sz="1600" dirty="0">
                <a:latin typeface="Helvetica" pitchFamily="2" charset="0"/>
              </a:rPr>
              <a:t>stale</a:t>
            </a:r>
            <a:r>
              <a:rPr lang="zh-CN" altLang="en-US" sz="1600" dirty="0">
                <a:latin typeface="Helvetica" pitchFamily="2" charset="0"/>
              </a:rPr>
              <a:t> </a:t>
            </a:r>
            <a:r>
              <a:rPr lang="en-US" altLang="zh-CN" sz="1600" dirty="0">
                <a:latin typeface="Helvetica" pitchFamily="2" charset="0"/>
              </a:rPr>
              <a:t>glue</a:t>
            </a:r>
            <a:r>
              <a:rPr lang="zh-CN" altLang="en-US" sz="1600" dirty="0">
                <a:latin typeface="Helvetica" pitchFamily="2" charset="0"/>
              </a:rPr>
              <a:t> </a:t>
            </a:r>
            <a:r>
              <a:rPr lang="en-US" altLang="zh-CN" sz="1600" dirty="0">
                <a:latin typeface="Helvetica" pitchFamily="2" charset="0"/>
              </a:rPr>
              <a:t>records</a:t>
            </a:r>
            <a:r>
              <a:rPr lang="zh-CN" altLang="en-US" sz="1600" dirty="0">
                <a:latin typeface="Helvetica" pitchFamily="2" charset="0"/>
              </a:rPr>
              <a:t>   </a:t>
            </a:r>
            <a:r>
              <a:rPr lang="en-US" altLang="zh-CN" sz="1600" dirty="0">
                <a:latin typeface="Helvetica" pitchFamily="2" charset="0"/>
              </a:rPr>
              <a:t>80,251</a:t>
            </a:r>
            <a:r>
              <a:rPr lang="zh-CN" altLang="en-US" sz="1600" dirty="0">
                <a:latin typeface="Helvetica" pitchFamily="2" charset="0"/>
              </a:rPr>
              <a:t> </a:t>
            </a:r>
            <a:r>
              <a:rPr lang="en-US" altLang="zh-CN" sz="1600" dirty="0">
                <a:latin typeface="Helvetica" pitchFamily="2" charset="0"/>
              </a:rPr>
              <a:t>(8,33%)</a:t>
            </a:r>
            <a:endParaRPr lang="zh-CN" altLang="en-US" sz="1600" dirty="0">
              <a:latin typeface="Helvetica" pitchFamily="2" charset="0"/>
            </a:endParaRPr>
          </a:p>
        </p:txBody>
      </p:sp>
      <p:cxnSp>
        <p:nvCxnSpPr>
          <p:cNvPr id="24" name="肘形连接符 36">
            <a:extLst>
              <a:ext uri="{FF2B5EF4-FFF2-40B4-BE49-F238E27FC236}">
                <a16:creationId xmlns:a16="http://schemas.microsoft.com/office/drawing/2014/main" id="{5D7772BC-3D78-9FF4-A1A6-4BFAC0D589FC}"/>
              </a:ext>
            </a:extLst>
          </p:cNvPr>
          <p:cNvCxnSpPr>
            <a:cxnSpLocks/>
          </p:cNvCxnSpPr>
          <p:nvPr/>
        </p:nvCxnSpPr>
        <p:spPr>
          <a:xfrm>
            <a:off x="1959304" y="5436451"/>
            <a:ext cx="252000" cy="216000"/>
          </a:xfrm>
          <a:prstGeom prst="bentConnector3">
            <a:avLst>
              <a:gd name="adj1" fmla="val 89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id="{A200ECBD-A56B-552D-C2FE-D73DC923A76D}"/>
              </a:ext>
            </a:extLst>
          </p:cNvPr>
          <p:cNvPicPr>
            <a:picLocks noChangeAspect="1"/>
          </p:cNvPicPr>
          <p:nvPr/>
        </p:nvPicPr>
        <p:blipFill>
          <a:blip r:embed="rId3"/>
          <a:stretch>
            <a:fillRect/>
          </a:stretch>
        </p:blipFill>
        <p:spPr>
          <a:xfrm>
            <a:off x="4129600" y="928502"/>
            <a:ext cx="6170859" cy="1234172"/>
          </a:xfrm>
          <a:prstGeom prst="rect">
            <a:avLst/>
          </a:prstGeom>
        </p:spPr>
      </p:pic>
      <p:sp>
        <p:nvSpPr>
          <p:cNvPr id="29" name="文本框 28">
            <a:extLst>
              <a:ext uri="{FF2B5EF4-FFF2-40B4-BE49-F238E27FC236}">
                <a16:creationId xmlns:a16="http://schemas.microsoft.com/office/drawing/2014/main" id="{C86DE8C4-86B4-3D7C-D313-14632B272B6D}"/>
              </a:ext>
            </a:extLst>
          </p:cNvPr>
          <p:cNvSpPr txBox="1"/>
          <p:nvPr/>
        </p:nvSpPr>
        <p:spPr>
          <a:xfrm>
            <a:off x="195925" y="1183149"/>
            <a:ext cx="3526758" cy="707886"/>
          </a:xfrm>
          <a:prstGeom prst="rect">
            <a:avLst/>
          </a:prstGeom>
          <a:noFill/>
        </p:spPr>
        <p:txBody>
          <a:bodyPr wrap="square" rtlCol="0">
            <a:spAutoFit/>
          </a:bodyPr>
          <a:lstStyle/>
          <a:p>
            <a:pPr algn="ctr"/>
            <a:r>
              <a:rPr kumimoji="1" lang="en-US" altLang="zh-CN" sz="2000" b="1" dirty="0">
                <a:latin typeface="Verdana" panose="020B0604030504040204" pitchFamily="34" charset="0"/>
                <a:ea typeface="Verdana" panose="020B0604030504040204" pitchFamily="34" charset="0"/>
                <a:cs typeface="Verdana" panose="020B0604030504040204" pitchFamily="34" charset="0"/>
              </a:rPr>
              <a:t>Identifying </a:t>
            </a:r>
          </a:p>
          <a:p>
            <a:pPr algn="ctr"/>
            <a:r>
              <a:rPr kumimoji="1" lang="en-US" altLang="zh-CN" sz="2000" b="1" dirty="0">
                <a:latin typeface="Verdana" panose="020B0604030504040204" pitchFamily="34" charset="0"/>
                <a:ea typeface="Verdana" panose="020B0604030504040204" pitchFamily="34" charset="0"/>
                <a:cs typeface="Verdana" panose="020B0604030504040204" pitchFamily="34" charset="0"/>
              </a:rPr>
              <a:t>stale glue records </a:t>
            </a:r>
            <a:r>
              <a:rPr kumimoji="1" lang="en-US" altLang="zh-CN" sz="1600" dirty="0">
                <a:latin typeface="Verdana" panose="020B0604030504040204" pitchFamily="34" charset="0"/>
                <a:ea typeface="Verdana" panose="020B0604030504040204" pitchFamily="34" charset="0"/>
                <a:cs typeface="Verdana" panose="020B0604030504040204" pitchFamily="34" charset="0"/>
              </a:rPr>
              <a:t>[1] </a:t>
            </a:r>
            <a:endParaRPr kumimoji="1" lang="en-US" altLang="zh-CN" sz="2000" dirty="0">
              <a:latin typeface="Verdana" panose="020B0604030504040204" pitchFamily="34" charset="0"/>
              <a:ea typeface="Verdana" panose="020B0604030504040204" pitchFamily="34" charset="0"/>
              <a:cs typeface="Verdana" panose="020B0604030504040204" pitchFamily="34" charset="0"/>
            </a:endParaRPr>
          </a:p>
        </p:txBody>
      </p:sp>
      <p:sp>
        <p:nvSpPr>
          <p:cNvPr id="6" name="文本框 5">
            <a:extLst>
              <a:ext uri="{FF2B5EF4-FFF2-40B4-BE49-F238E27FC236}">
                <a16:creationId xmlns:a16="http://schemas.microsoft.com/office/drawing/2014/main" id="{CDBAC057-B437-CDA3-DA91-FBCF643D94BC}"/>
              </a:ext>
            </a:extLst>
          </p:cNvPr>
          <p:cNvSpPr txBox="1"/>
          <p:nvPr/>
        </p:nvSpPr>
        <p:spPr>
          <a:xfrm>
            <a:off x="3857223" y="1689860"/>
            <a:ext cx="436338" cy="276999"/>
          </a:xfrm>
          <a:prstGeom prst="rect">
            <a:avLst/>
          </a:prstGeom>
          <a:noFill/>
        </p:spPr>
        <p:txBody>
          <a:bodyPr wrap="none" rtlCol="0">
            <a:spAutoFit/>
          </a:bodyPr>
          <a:lstStyle/>
          <a:p>
            <a:r>
              <a:rPr lang="en-US" altLang="zh-CN" sz="1200" dirty="0">
                <a:latin typeface="Arial" panose="020B0604020202020204" pitchFamily="34" charset="0"/>
                <a:cs typeface="Arial" panose="020B0604020202020204" pitchFamily="34" charset="0"/>
              </a:rPr>
              <a:t>1k+</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198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CE5F1-51B1-FF89-3450-C9C02B3C409A}"/>
            </a:ext>
          </a:extLst>
        </p:cNvPr>
        <p:cNvGrpSpPr/>
        <p:nvPr/>
      </p:nvGrpSpPr>
      <p:grpSpPr>
        <a:xfrm>
          <a:off x="0" y="0"/>
          <a:ext cx="0" cy="0"/>
          <a:chOff x="0" y="0"/>
          <a:chExt cx="0" cy="0"/>
        </a:xfrm>
      </p:grpSpPr>
      <p:sp>
        <p:nvSpPr>
          <p:cNvPr id="2" name="日期占位符 1">
            <a:extLst>
              <a:ext uri="{FF2B5EF4-FFF2-40B4-BE49-F238E27FC236}">
                <a16:creationId xmlns:a16="http://schemas.microsoft.com/office/drawing/2014/main" id="{C8064DD4-6F7F-ADAF-9F4D-822912A7F624}"/>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281A23CB-2EF1-640E-B5B4-F6AFE86A517C}"/>
              </a:ext>
            </a:extLst>
          </p:cNvPr>
          <p:cNvSpPr>
            <a:spLocks noGrp="1"/>
          </p:cNvSpPr>
          <p:nvPr>
            <p:ph type="sldNum" sz="quarter" idx="12"/>
          </p:nvPr>
        </p:nvSpPr>
        <p:spPr/>
        <p:txBody>
          <a:bodyPr/>
          <a:lstStyle/>
          <a:p>
            <a:fld id="{ECB2A585-D384-3C44-A3CD-1FCB5462ACD9}" type="slidenum">
              <a:rPr kumimoji="1" lang="zh-CN" altLang="en-US" smtClean="0"/>
              <a:t>29</a:t>
            </a:fld>
            <a:endParaRPr kumimoji="1" lang="zh-CN" altLang="en-US"/>
          </a:p>
        </p:txBody>
      </p:sp>
      <p:sp>
        <p:nvSpPr>
          <p:cNvPr id="4" name="标题 3">
            <a:extLst>
              <a:ext uri="{FF2B5EF4-FFF2-40B4-BE49-F238E27FC236}">
                <a16:creationId xmlns:a16="http://schemas.microsoft.com/office/drawing/2014/main" id="{4E41CE45-7BFC-25E6-F7B3-EB61253E554D}"/>
              </a:ext>
            </a:extLst>
          </p:cNvPr>
          <p:cNvSpPr>
            <a:spLocks noGrp="1"/>
          </p:cNvSpPr>
          <p:nvPr>
            <p:ph type="title"/>
          </p:nvPr>
        </p:nvSpPr>
        <p:spPr>
          <a:xfrm>
            <a:off x="345281" y="75406"/>
            <a:ext cx="11734424"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Management</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Unchecked Host Objects</a:t>
            </a:r>
            <a:endParaRPr lang="zh-CN" altLang="en-US" dirty="0">
              <a:latin typeface="Verdana" panose="020B0604030504040204" pitchFamily="34" charset="0"/>
              <a:cs typeface="Verdana" panose="020B0604030504040204" pitchFamily="34" charset="0"/>
            </a:endParaRPr>
          </a:p>
        </p:txBody>
      </p:sp>
      <p:sp>
        <p:nvSpPr>
          <p:cNvPr id="5" name="圆角矩形 10">
            <a:extLst>
              <a:ext uri="{FF2B5EF4-FFF2-40B4-BE49-F238E27FC236}">
                <a16:creationId xmlns:a16="http://schemas.microsoft.com/office/drawing/2014/main" id="{A903E734-8E9E-8D82-466D-C6EBD3FAC678}"/>
              </a:ext>
            </a:extLst>
          </p:cNvPr>
          <p:cNvSpPr/>
          <p:nvPr/>
        </p:nvSpPr>
        <p:spPr>
          <a:xfrm>
            <a:off x="671166" y="3623313"/>
            <a:ext cx="10869937" cy="2535128"/>
          </a:xfrm>
          <a:prstGeom prst="roundRect">
            <a:avLst>
              <a:gd name="adj" fmla="val 2876"/>
            </a:avLst>
          </a:prstGeom>
          <a:solidFill>
            <a:schemeClr val="bg1"/>
          </a:solid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0" algn="ctr"/>
            <a:endParaRPr lang="en-US" altLang="zh-CN" sz="2000" b="1" dirty="0">
              <a:gradFill flip="none" rotWithShape="1">
                <a:gsLst>
                  <a:gs pos="10000">
                    <a:srgbClr val="0094FE"/>
                  </a:gs>
                  <a:gs pos="100000">
                    <a:srgbClr val="0848FF"/>
                  </a:gs>
                </a:gsLst>
                <a:lin ang="2700000" scaled="1"/>
                <a:tileRect/>
              </a:gradFill>
              <a:effectLst>
                <a:outerShdw blurRad="63500" algn="ctr" rotWithShape="0">
                  <a:schemeClr val="bg1">
                    <a:alpha val="40000"/>
                  </a:schemeClr>
                </a:outerShdw>
              </a:effectLst>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BC7A48ED-F8D6-49F8-C253-7E8E78BE1938}"/>
              </a:ext>
            </a:extLst>
          </p:cNvPr>
          <p:cNvSpPr/>
          <p:nvPr/>
        </p:nvSpPr>
        <p:spPr>
          <a:xfrm>
            <a:off x="838200" y="2336311"/>
            <a:ext cx="10702903" cy="1208519"/>
          </a:xfrm>
          <a:prstGeom prst="rect">
            <a:avLst/>
          </a:prstGeom>
          <a:gradFill flip="none" rotWithShape="1">
            <a:gsLst>
              <a:gs pos="0">
                <a:schemeClr val="bg1">
                  <a:alpha val="0"/>
                </a:schemeClr>
              </a:gs>
              <a:gs pos="52000">
                <a:schemeClr val="bg1"/>
              </a:gs>
            </a:gsLst>
            <a:lin ang="0" scaled="1"/>
            <a:tileRect/>
          </a:gradFill>
          <a:ln>
            <a:gradFill flip="none" rotWithShape="1">
              <a:gsLst>
                <a:gs pos="0">
                  <a:schemeClr val="bg1"/>
                </a:gs>
                <a:gs pos="53000">
                  <a:srgbClr val="8D131D"/>
                </a:gs>
                <a:gs pos="100000">
                  <a:schemeClr val="bg1"/>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352B4C10-F536-07DE-0716-2081A24D4F84}"/>
              </a:ext>
            </a:extLst>
          </p:cNvPr>
          <p:cNvSpPr txBox="1"/>
          <p:nvPr/>
        </p:nvSpPr>
        <p:spPr>
          <a:xfrm>
            <a:off x="2589069" y="2511461"/>
            <a:ext cx="8588930" cy="769441"/>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cs typeface="Arial" panose="020B0604020202020204" pitchFamily="34" charset="0"/>
              </a:defRPr>
            </a:lvl1pPr>
          </a:lstStyle>
          <a:p>
            <a:pPr>
              <a:lnSpc>
                <a:spcPct val="100000"/>
              </a:lnSpc>
            </a:pPr>
            <a:r>
              <a:rPr lang="en-US" altLang="zh-CN" sz="2200" b="1" dirty="0">
                <a:solidFill>
                  <a:srgbClr val="C00000"/>
                </a:solidFill>
                <a:latin typeface="Verdana" panose="020B0604030504040204" pitchFamily="34" charset="0"/>
                <a:ea typeface="Verdana" panose="020B0604030504040204" pitchFamily="34" charset="0"/>
                <a:cs typeface="Verdana" panose="020B0604030504040204" pitchFamily="34" charset="0"/>
              </a:rPr>
              <a:t>80,251</a:t>
            </a:r>
            <a:r>
              <a:rPr lang="en-US" altLang="zh-CN" sz="2200" dirty="0">
                <a:latin typeface="Verdana" panose="020B0604030504040204" pitchFamily="34" charset="0"/>
                <a:ea typeface="Verdana" panose="020B0604030504040204" pitchFamily="34" charset="0"/>
                <a:cs typeface="Verdana" panose="020B0604030504040204" pitchFamily="34" charset="0"/>
              </a:rPr>
              <a:t> stale glue records that can be exploited, affecting </a:t>
            </a:r>
            <a:r>
              <a:rPr lang="en-US" altLang="zh-CN" sz="2200" b="1" dirty="0">
                <a:solidFill>
                  <a:srgbClr val="C00000"/>
                </a:solidFill>
                <a:latin typeface="Verdana" panose="020B0604030504040204" pitchFamily="34" charset="0"/>
                <a:ea typeface="Verdana" panose="020B0604030504040204" pitchFamily="34" charset="0"/>
                <a:cs typeface="Verdana" panose="020B0604030504040204" pitchFamily="34" charset="0"/>
              </a:rPr>
              <a:t>1,600,253</a:t>
            </a:r>
            <a:r>
              <a:rPr lang="en-US" altLang="zh-CN" sz="2200" dirty="0">
                <a:latin typeface="Verdana" panose="020B0604030504040204" pitchFamily="34" charset="0"/>
                <a:ea typeface="Verdana" panose="020B0604030504040204" pitchFamily="34" charset="0"/>
                <a:cs typeface="Verdana" panose="020B0604030504040204" pitchFamily="34" charset="0"/>
              </a:rPr>
              <a:t> domain, including .com, .org, </a:t>
            </a:r>
            <a:r>
              <a:rPr lang="en-US" altLang="zh-CN" sz="2200" dirty="0" err="1">
                <a:latin typeface="Verdana" panose="020B0604030504040204" pitchFamily="34" charset="0"/>
                <a:ea typeface="Verdana" panose="020B0604030504040204" pitchFamily="34" charset="0"/>
                <a:cs typeface="Verdana" panose="020B0604030504040204" pitchFamily="34" charset="0"/>
              </a:rPr>
              <a:t>.net</a:t>
            </a:r>
            <a:endParaRPr lang="en-US" altLang="zh-CN" sz="2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5" name="表格 24">
            <a:extLst>
              <a:ext uri="{FF2B5EF4-FFF2-40B4-BE49-F238E27FC236}">
                <a16:creationId xmlns:a16="http://schemas.microsoft.com/office/drawing/2014/main" id="{9E5346D2-318F-7F3A-3374-FF4D16835F0D}"/>
              </a:ext>
            </a:extLst>
          </p:cNvPr>
          <p:cNvGraphicFramePr>
            <a:graphicFrameLocks noGrp="1"/>
          </p:cNvGraphicFramePr>
          <p:nvPr/>
        </p:nvGraphicFramePr>
        <p:xfrm>
          <a:off x="7035800" y="3689974"/>
          <a:ext cx="4318000" cy="2101356"/>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344983150"/>
                    </a:ext>
                  </a:extLst>
                </a:gridCol>
                <a:gridCol w="2073016">
                  <a:extLst>
                    <a:ext uri="{9D8B030D-6E8A-4147-A177-3AD203B41FA5}">
                      <a16:colId xmlns:a16="http://schemas.microsoft.com/office/drawing/2014/main" val="2325044494"/>
                    </a:ext>
                  </a:extLst>
                </a:gridCol>
                <a:gridCol w="1025784">
                  <a:extLst>
                    <a:ext uri="{9D8B030D-6E8A-4147-A177-3AD203B41FA5}">
                      <a16:colId xmlns:a16="http://schemas.microsoft.com/office/drawing/2014/main" val="3434994434"/>
                    </a:ext>
                  </a:extLst>
                </a:gridCol>
              </a:tblGrid>
              <a:tr h="350226">
                <a:tc>
                  <a:txBody>
                    <a:bodyPr/>
                    <a:lstStyle/>
                    <a:p>
                      <a:pPr algn="ctr"/>
                      <a:r>
                        <a:rPr lang="en-US" altLang="zh-CN" sz="1600" dirty="0">
                          <a:latin typeface="+mn-ea"/>
                          <a:ea typeface="+mn-ea"/>
                        </a:rPr>
                        <a:t>TLD</a:t>
                      </a:r>
                      <a:endParaRPr lang="zh-CN" altLang="en-US" sz="1600" dirty="0">
                        <a:latin typeface="+mn-ea"/>
                        <a:ea typeface="+mn-ea"/>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 glue record</a:t>
                      </a:r>
                      <a:endParaRPr lang="zh-CN" altLang="en-US" sz="16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ratio</a:t>
                      </a:r>
                      <a:endParaRPr lang="zh-CN" altLang="en-US" sz="1600" dirty="0">
                        <a:latin typeface="+mn-ea"/>
                        <a:ea typeface="+mn-ea"/>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extLst>
                  <a:ext uri="{0D108BD9-81ED-4DB2-BD59-A6C34878D82A}">
                    <a16:rowId xmlns:a16="http://schemas.microsoft.com/office/drawing/2014/main" val="4256785110"/>
                  </a:ext>
                </a:extLst>
              </a:tr>
              <a:tr h="350226">
                <a:tc>
                  <a:txBody>
                    <a:bodyPr/>
                    <a:lstStyle/>
                    <a:p>
                      <a:pPr algn="ctr"/>
                      <a:r>
                        <a:rPr lang="en-US" altLang="zh-CN" sz="1600" dirty="0">
                          <a:latin typeface="+mn-ea"/>
                          <a:ea typeface="+mn-ea"/>
                        </a:rPr>
                        <a:t>.com</a:t>
                      </a:r>
                      <a:endParaRPr lang="zh-CN" altLang="en-US" sz="1600" dirty="0">
                        <a:latin typeface="+mn-ea"/>
                        <a:ea typeface="+mn-ea"/>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47,593</a:t>
                      </a:r>
                      <a:endParaRPr lang="zh-CN" altLang="en-US" sz="16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13.34%</a:t>
                      </a:r>
                      <a:endParaRPr lang="zh-CN" altLang="en-US" sz="1600" dirty="0">
                        <a:latin typeface="+mn-ea"/>
                        <a:ea typeface="+mn-ea"/>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extLst>
                  <a:ext uri="{0D108BD9-81ED-4DB2-BD59-A6C34878D82A}">
                    <a16:rowId xmlns:a16="http://schemas.microsoft.com/office/drawing/2014/main" val="1579062810"/>
                  </a:ext>
                </a:extLst>
              </a:tr>
              <a:tr h="350226">
                <a:tc>
                  <a:txBody>
                    <a:bodyPr/>
                    <a:lstStyle/>
                    <a:p>
                      <a:pPr algn="ctr"/>
                      <a:r>
                        <a:rPr lang="en-US" altLang="zh-CN" sz="1600" dirty="0">
                          <a:latin typeface="+mn-ea"/>
                          <a:ea typeface="+mn-ea"/>
                        </a:rPr>
                        <a:t>.org</a:t>
                      </a:r>
                      <a:endParaRPr lang="zh-CN" altLang="en-US" sz="1600" dirty="0">
                        <a:latin typeface="+mn-ea"/>
                        <a:ea typeface="+mn-ea"/>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18,926</a:t>
                      </a:r>
                      <a:endParaRPr lang="zh-CN" altLang="en-US" sz="16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6.58%</a:t>
                      </a:r>
                      <a:endParaRPr lang="zh-CN" altLang="en-US" sz="1600" dirty="0">
                        <a:latin typeface="+mn-ea"/>
                        <a:ea typeface="+mn-ea"/>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extLst>
                  <a:ext uri="{0D108BD9-81ED-4DB2-BD59-A6C34878D82A}">
                    <a16:rowId xmlns:a16="http://schemas.microsoft.com/office/drawing/2014/main" val="3556157569"/>
                  </a:ext>
                </a:extLst>
              </a:tr>
              <a:tr h="350226">
                <a:tc>
                  <a:txBody>
                    <a:bodyPr/>
                    <a:lstStyle/>
                    <a:p>
                      <a:pPr algn="ctr"/>
                      <a:r>
                        <a:rPr lang="en-US" altLang="zh-CN" sz="1600" dirty="0">
                          <a:latin typeface="+mn-ea"/>
                          <a:ea typeface="+mn-ea"/>
                        </a:rPr>
                        <a:t>.info</a:t>
                      </a:r>
                      <a:endParaRPr lang="zh-CN" altLang="en-US" sz="1600" dirty="0">
                        <a:latin typeface="+mn-ea"/>
                        <a:ea typeface="+mn-ea"/>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4,157</a:t>
                      </a:r>
                      <a:endParaRPr lang="zh-CN" altLang="en-US" sz="16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4.31%</a:t>
                      </a:r>
                      <a:endParaRPr lang="zh-CN" altLang="en-US" sz="1600" dirty="0">
                        <a:latin typeface="+mn-ea"/>
                        <a:ea typeface="+mn-ea"/>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extLst>
                  <a:ext uri="{0D108BD9-81ED-4DB2-BD59-A6C34878D82A}">
                    <a16:rowId xmlns:a16="http://schemas.microsoft.com/office/drawing/2014/main" val="1665306387"/>
                  </a:ext>
                </a:extLst>
              </a:tr>
              <a:tr h="350226">
                <a:tc>
                  <a:txBody>
                    <a:bodyPr/>
                    <a:lstStyle/>
                    <a:p>
                      <a:pPr algn="ctr"/>
                      <a:r>
                        <a:rPr lang="en-US" altLang="zh-CN" sz="1600" dirty="0" err="1">
                          <a:latin typeface="+mn-ea"/>
                          <a:ea typeface="+mn-ea"/>
                        </a:rPr>
                        <a:t>.net</a:t>
                      </a:r>
                      <a:endParaRPr lang="zh-CN" altLang="en-US" sz="1600" dirty="0">
                        <a:latin typeface="+mn-ea"/>
                        <a:ea typeface="+mn-ea"/>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3,707 </a:t>
                      </a:r>
                      <a:endParaRPr lang="zh-CN" altLang="en-US" sz="16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mn-ea"/>
                          <a:ea typeface="+mn-ea"/>
                        </a:rPr>
                        <a:t>7.84%</a:t>
                      </a:r>
                      <a:endParaRPr lang="zh-CN" altLang="en-US" sz="1600" dirty="0">
                        <a:latin typeface="+mn-ea"/>
                        <a:ea typeface="+mn-ea"/>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extLst>
                  <a:ext uri="{0D108BD9-81ED-4DB2-BD59-A6C34878D82A}">
                    <a16:rowId xmlns:a16="http://schemas.microsoft.com/office/drawing/2014/main" val="1541662213"/>
                  </a:ext>
                </a:extLst>
              </a:tr>
              <a:tr h="350226">
                <a:tc>
                  <a:txBody>
                    <a:bodyPr/>
                    <a:lstStyle/>
                    <a:p>
                      <a:pPr algn="ctr"/>
                      <a:r>
                        <a:rPr lang="en-US" altLang="zh-CN" sz="1600" dirty="0">
                          <a:latin typeface="+mn-ea"/>
                          <a:ea typeface="+mn-ea"/>
                        </a:rPr>
                        <a:t>.top</a:t>
                      </a:r>
                      <a:endParaRPr lang="zh-CN" altLang="en-US" sz="1600" dirty="0">
                        <a:latin typeface="+mn-ea"/>
                        <a:ea typeface="+mn-ea"/>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altLang="zh-CN" sz="1600" dirty="0">
                          <a:latin typeface="+mn-ea"/>
                          <a:ea typeface="+mn-ea"/>
                        </a:rPr>
                        <a:t>1,645 </a:t>
                      </a:r>
                      <a:endParaRPr lang="zh-CN" altLang="en-US" sz="16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altLang="zh-CN" sz="1600" dirty="0">
                          <a:latin typeface="+mn-ea"/>
                          <a:ea typeface="+mn-ea"/>
                        </a:rPr>
                        <a:t>12.11%</a:t>
                      </a:r>
                      <a:endParaRPr lang="zh-CN" altLang="en-US" sz="1600" dirty="0">
                        <a:latin typeface="+mn-ea"/>
                        <a:ea typeface="+mn-ea"/>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94FE"/>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85552482"/>
                  </a:ext>
                </a:extLst>
              </a:tr>
            </a:tbl>
          </a:graphicData>
        </a:graphic>
      </p:graphicFrame>
      <p:sp>
        <p:nvSpPr>
          <p:cNvPr id="26" name="矩形: 圆角 25">
            <a:extLst>
              <a:ext uri="{FF2B5EF4-FFF2-40B4-BE49-F238E27FC236}">
                <a16:creationId xmlns:a16="http://schemas.microsoft.com/office/drawing/2014/main" id="{50C59398-E884-891C-9487-DDBB67B73BFF}"/>
              </a:ext>
            </a:extLst>
          </p:cNvPr>
          <p:cNvSpPr/>
          <p:nvPr/>
        </p:nvSpPr>
        <p:spPr>
          <a:xfrm>
            <a:off x="1337863" y="5835350"/>
            <a:ext cx="9432449" cy="674523"/>
          </a:xfrm>
          <a:prstGeom prst="roundRect">
            <a:avLst>
              <a:gd name="adj" fmla="val 17326"/>
            </a:avLst>
          </a:prstGeom>
          <a:gradFill flip="none" rotWithShape="1">
            <a:gsLst>
              <a:gs pos="0">
                <a:srgbClr val="8D131D"/>
              </a:gs>
              <a:gs pos="100000">
                <a:srgbClr val="C00000"/>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200"/>
              </a:lnSpc>
            </a:pPr>
            <a:r>
              <a:rPr lang="en-US" altLang="zh-CN" b="1" dirty="0">
                <a:solidFill>
                  <a:schemeClr val="bg1"/>
                </a:solidFill>
                <a:latin typeface="Verdana" panose="020B0604030504040204" pitchFamily="34" charset="0"/>
                <a:ea typeface="Verdana" panose="020B0604030504040204" pitchFamily="34" charset="0"/>
                <a:cs typeface="Verdana" panose="020B0604030504040204" pitchFamily="34" charset="0"/>
              </a:rPr>
              <a:t>We confirmed that the registry’s glue record management strategy is the key factor leading to a large number of stale glue records</a:t>
            </a:r>
            <a:endParaRPr lang="zh-CN" altLang="en-US" b="1" dirty="0">
              <a:solidFill>
                <a:schemeClr val="bg1"/>
              </a:solidFill>
              <a:latin typeface="Verdana" panose="020B0604030504040204" pitchFamily="34" charset="0"/>
              <a:ea typeface="黑体" panose="02010609060101010101" pitchFamily="49" charset="-122"/>
              <a:cs typeface="Verdana" panose="020B0604030504040204" pitchFamily="34" charset="0"/>
            </a:endParaRPr>
          </a:p>
        </p:txBody>
      </p:sp>
      <p:sp>
        <p:nvSpPr>
          <p:cNvPr id="31" name="文本框 30">
            <a:extLst>
              <a:ext uri="{FF2B5EF4-FFF2-40B4-BE49-F238E27FC236}">
                <a16:creationId xmlns:a16="http://schemas.microsoft.com/office/drawing/2014/main" id="{18EE8DB9-E2DD-388A-7D84-564E0AF50D09}"/>
              </a:ext>
            </a:extLst>
          </p:cNvPr>
          <p:cNvSpPr txBox="1"/>
          <p:nvPr/>
        </p:nvSpPr>
        <p:spPr>
          <a:xfrm>
            <a:off x="524796" y="6553893"/>
            <a:ext cx="10586268" cy="307777"/>
          </a:xfrm>
          <a:prstGeom prst="rect">
            <a:avLst/>
          </a:prstGeom>
          <a:noFill/>
        </p:spPr>
        <p:txBody>
          <a:bodyPr wrap="square">
            <a:spAutoFit/>
          </a:bodyPr>
          <a:lstStyle/>
          <a:p>
            <a:r>
              <a:rPr lang="en-US" altLang="zh-CN" sz="1400" dirty="0"/>
              <a:t>[1] Zhang et al., </a:t>
            </a:r>
            <a:r>
              <a:rPr lang="zh-CN" altLang="en-US" sz="1400" dirty="0"/>
              <a:t>Rethinking the Security Threats of Stale DNS Glue Records</a:t>
            </a:r>
            <a:r>
              <a:rPr lang="en-US" altLang="zh-CN" sz="1400" dirty="0"/>
              <a:t>,</a:t>
            </a:r>
            <a:r>
              <a:rPr lang="zh-CN" altLang="en-US" sz="1400" dirty="0"/>
              <a:t> </a:t>
            </a:r>
            <a:r>
              <a:rPr lang="en-US" altLang="zh-CN" sz="1400" dirty="0"/>
              <a:t>USENIX</a:t>
            </a:r>
            <a:r>
              <a:rPr lang="zh-CN" altLang="en-US" sz="1400" dirty="0"/>
              <a:t> </a:t>
            </a:r>
            <a:r>
              <a:rPr lang="en-US" altLang="zh-CN" sz="1400" dirty="0"/>
              <a:t>Security</a:t>
            </a:r>
            <a:r>
              <a:rPr lang="zh-CN" altLang="en-US" sz="1400" dirty="0"/>
              <a:t> </a:t>
            </a:r>
            <a:r>
              <a:rPr lang="en-US" altLang="zh-CN" sz="1400" dirty="0"/>
              <a:t>2024</a:t>
            </a:r>
            <a:endParaRPr lang="zh-CN" altLang="en-US" sz="1400" dirty="0"/>
          </a:p>
        </p:txBody>
      </p:sp>
      <p:sp>
        <p:nvSpPr>
          <p:cNvPr id="8" name="椭圆 52">
            <a:extLst>
              <a:ext uri="{FF2B5EF4-FFF2-40B4-BE49-F238E27FC236}">
                <a16:creationId xmlns:a16="http://schemas.microsoft.com/office/drawing/2014/main" id="{3FFD6EA5-CC73-6A88-4C36-CA4DAE91772C}"/>
              </a:ext>
            </a:extLst>
          </p:cNvPr>
          <p:cNvSpPr/>
          <p:nvPr/>
        </p:nvSpPr>
        <p:spPr>
          <a:xfrm>
            <a:off x="796414" y="2475389"/>
            <a:ext cx="1591733" cy="939360"/>
          </a:xfrm>
          <a:prstGeom prst="ellipse">
            <a:avLst/>
          </a:prstGeom>
          <a:gradFill flip="none" rotWithShape="1">
            <a:gsLst>
              <a:gs pos="0">
                <a:srgbClr val="C00000"/>
              </a:gs>
              <a:gs pos="100000">
                <a:srgbClr val="9B2D1F"/>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endParaRPr>
          </a:p>
        </p:txBody>
      </p:sp>
      <p:sp>
        <p:nvSpPr>
          <p:cNvPr id="9" name="文本框 53">
            <a:extLst>
              <a:ext uri="{FF2B5EF4-FFF2-40B4-BE49-F238E27FC236}">
                <a16:creationId xmlns:a16="http://schemas.microsoft.com/office/drawing/2014/main" id="{C41610E1-8915-9069-F3BE-BC79F79CC0D0}"/>
              </a:ext>
            </a:extLst>
          </p:cNvPr>
          <p:cNvSpPr txBox="1"/>
          <p:nvPr/>
        </p:nvSpPr>
        <p:spPr>
          <a:xfrm>
            <a:off x="799851" y="2657072"/>
            <a:ext cx="1649811" cy="488532"/>
          </a:xfrm>
          <a:prstGeom prst="rect">
            <a:avLst/>
          </a:prstGeom>
          <a:noFill/>
        </p:spPr>
        <p:txBody>
          <a:bodyPr wrap="none" rtlCol="0">
            <a:spAutoFit/>
          </a:bodyPr>
          <a:lstStyle/>
          <a:p>
            <a:pPr>
              <a:lnSpc>
                <a:spcPct val="120000"/>
              </a:lnSpc>
            </a:pPr>
            <a:r>
              <a:rPr lang="en-US" altLang="zh-CN" sz="2400" b="1" spc="300" dirty="0">
                <a:solidFill>
                  <a:schemeClr val="bg1"/>
                </a:solidFill>
                <a:effectLst>
                  <a:outerShdw blurRad="63500" algn="ctr" rotWithShape="0">
                    <a:schemeClr val="bg1">
                      <a:alpha val="40000"/>
                    </a:schemeClr>
                  </a:outerShdw>
                </a:effectLst>
                <a:latin typeface="Verdana" panose="020B0604030504040204" pitchFamily="34" charset="0"/>
                <a:ea typeface="Verdana" panose="020B0604030504040204" pitchFamily="34" charset="0"/>
                <a:cs typeface="Verdana" panose="020B0604030504040204" pitchFamily="34" charset="0"/>
              </a:rPr>
              <a:t>Impact</a:t>
            </a:r>
            <a:endParaRPr lang="zh-CN" altLang="en-US" sz="2400" b="1" spc="300" dirty="0">
              <a:solidFill>
                <a:schemeClr val="bg1"/>
              </a:solidFill>
              <a:latin typeface="Verdana" panose="020B0604030504040204" pitchFamily="34" charset="0"/>
              <a:ea typeface="微软雅黑" panose="020B0503020204020204" pitchFamily="34" charset="-122"/>
              <a:cs typeface="Verdana" panose="020B0604030504040204" pitchFamily="34" charset="0"/>
            </a:endParaRPr>
          </a:p>
        </p:txBody>
      </p:sp>
      <p:sp>
        <p:nvSpPr>
          <p:cNvPr id="12" name="圆角矩形 40">
            <a:extLst>
              <a:ext uri="{FF2B5EF4-FFF2-40B4-BE49-F238E27FC236}">
                <a16:creationId xmlns:a16="http://schemas.microsoft.com/office/drawing/2014/main" id="{B6B00DD2-F177-C629-1D81-C71A2527F55B}"/>
              </a:ext>
            </a:extLst>
          </p:cNvPr>
          <p:cNvSpPr/>
          <p:nvPr/>
        </p:nvSpPr>
        <p:spPr>
          <a:xfrm>
            <a:off x="1823652" y="4976351"/>
            <a:ext cx="4330407" cy="288000"/>
          </a:xfrm>
          <a:prstGeom prst="roundRect">
            <a:avLst/>
          </a:prstGeom>
          <a:solidFill>
            <a:schemeClr val="accent1">
              <a:lumMod val="20000"/>
              <a:lumOff val="80000"/>
            </a:schemeClr>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13" name="圆角矩形 42">
            <a:extLst>
              <a:ext uri="{FF2B5EF4-FFF2-40B4-BE49-F238E27FC236}">
                <a16:creationId xmlns:a16="http://schemas.microsoft.com/office/drawing/2014/main" id="{FD96E1A2-7AB5-4027-C2DC-653F4D86A2A6}"/>
              </a:ext>
            </a:extLst>
          </p:cNvPr>
          <p:cNvSpPr/>
          <p:nvPr/>
        </p:nvSpPr>
        <p:spPr>
          <a:xfrm>
            <a:off x="2226269" y="5372351"/>
            <a:ext cx="4403337" cy="288000"/>
          </a:xfrm>
          <a:prstGeom prst="roundRect">
            <a:avLst/>
          </a:prstGeom>
          <a:solidFill>
            <a:schemeClr val="accent2">
              <a:lumMod val="20000"/>
              <a:lumOff val="80000"/>
            </a:schemeClr>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14" name="圆角矩形 38">
            <a:extLst>
              <a:ext uri="{FF2B5EF4-FFF2-40B4-BE49-F238E27FC236}">
                <a16:creationId xmlns:a16="http://schemas.microsoft.com/office/drawing/2014/main" id="{E16F30E5-8E08-9099-ACB0-CA1B1E94DBAA}"/>
              </a:ext>
            </a:extLst>
          </p:cNvPr>
          <p:cNvSpPr/>
          <p:nvPr/>
        </p:nvSpPr>
        <p:spPr>
          <a:xfrm>
            <a:off x="1351126" y="4184351"/>
            <a:ext cx="4056225" cy="288000"/>
          </a:xfrm>
          <a:prstGeom prst="roundRect">
            <a:avLst/>
          </a:prstGeom>
          <a:solidFill>
            <a:schemeClr val="accent6">
              <a:lumMod val="20000"/>
              <a:lumOff val="80000"/>
            </a:schemeClr>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15" name="圆角矩形 39">
            <a:extLst>
              <a:ext uri="{FF2B5EF4-FFF2-40B4-BE49-F238E27FC236}">
                <a16:creationId xmlns:a16="http://schemas.microsoft.com/office/drawing/2014/main" id="{AEE063BB-72B7-5A9A-39C6-B3E82852A5E1}"/>
              </a:ext>
            </a:extLst>
          </p:cNvPr>
          <p:cNvSpPr/>
          <p:nvPr/>
        </p:nvSpPr>
        <p:spPr>
          <a:xfrm>
            <a:off x="1351126" y="4580351"/>
            <a:ext cx="4056225" cy="288000"/>
          </a:xfrm>
          <a:prstGeom prst="round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16" name="圆角矩形 37">
            <a:extLst>
              <a:ext uri="{FF2B5EF4-FFF2-40B4-BE49-F238E27FC236}">
                <a16:creationId xmlns:a16="http://schemas.microsoft.com/office/drawing/2014/main" id="{958F2F0B-C0F5-4800-8C3B-177402B9793C}"/>
              </a:ext>
            </a:extLst>
          </p:cNvPr>
          <p:cNvSpPr/>
          <p:nvPr/>
        </p:nvSpPr>
        <p:spPr>
          <a:xfrm>
            <a:off x="976607" y="3788351"/>
            <a:ext cx="4610141" cy="288000"/>
          </a:xfrm>
          <a:prstGeom prst="round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solidFill>
                <a:latin typeface="Helvetica" pitchFamily="2" charset="0"/>
              </a:rPr>
              <a:t>  </a:t>
            </a:r>
            <a:r>
              <a:rPr lang="en-US" altLang="zh-CN" sz="1600" dirty="0">
                <a:solidFill>
                  <a:schemeClr val="tx1"/>
                </a:solidFill>
                <a:latin typeface="Helvetica" pitchFamily="2" charset="0"/>
              </a:rPr>
              <a:t>All</a:t>
            </a:r>
            <a:r>
              <a:rPr lang="zh-CN" altLang="en-US" sz="1600" dirty="0">
                <a:solidFill>
                  <a:schemeClr val="tx1"/>
                </a:solidFill>
                <a:latin typeface="Helvetica" pitchFamily="2" charset="0"/>
              </a:rPr>
              <a:t> </a:t>
            </a:r>
            <a:r>
              <a:rPr lang="en-US" altLang="zh-CN" sz="1600" dirty="0">
                <a:solidFill>
                  <a:schemeClr val="tx1"/>
                </a:solidFill>
                <a:latin typeface="Helvetica" pitchFamily="2" charset="0"/>
              </a:rPr>
              <a:t>Glue</a:t>
            </a:r>
            <a:r>
              <a:rPr lang="zh-CN" altLang="en-US" sz="1600" dirty="0">
                <a:solidFill>
                  <a:schemeClr val="tx1"/>
                </a:solidFill>
                <a:latin typeface="Helvetica" pitchFamily="2" charset="0"/>
              </a:rPr>
              <a:t> </a:t>
            </a:r>
            <a:r>
              <a:rPr lang="en-US" altLang="zh-CN" sz="1600" dirty="0">
                <a:solidFill>
                  <a:schemeClr val="tx1"/>
                </a:solidFill>
                <a:latin typeface="Helvetica" pitchFamily="2" charset="0"/>
              </a:rPr>
              <a:t>Records</a:t>
            </a:r>
            <a:r>
              <a:rPr lang="zh-CN" altLang="en-US" sz="1600" dirty="0">
                <a:solidFill>
                  <a:schemeClr val="tx1"/>
                </a:solidFill>
                <a:latin typeface="Helvetica" pitchFamily="2" charset="0"/>
              </a:rPr>
              <a:t>                 </a:t>
            </a:r>
            <a:r>
              <a:rPr lang="en-US" altLang="zh-CN" sz="1600" dirty="0">
                <a:solidFill>
                  <a:schemeClr val="tx1"/>
                </a:solidFill>
                <a:latin typeface="Helvetica" pitchFamily="2" charset="0"/>
              </a:rPr>
              <a:t>2,303,951</a:t>
            </a:r>
            <a:r>
              <a:rPr lang="zh-CN" altLang="en-US" sz="1600" dirty="0">
                <a:solidFill>
                  <a:schemeClr val="tx1"/>
                </a:solidFill>
                <a:latin typeface="Helvetica" pitchFamily="2" charset="0"/>
              </a:rPr>
              <a:t> </a:t>
            </a:r>
            <a:r>
              <a:rPr lang="en-US" altLang="zh-CN" sz="1600" dirty="0">
                <a:solidFill>
                  <a:schemeClr val="tx1"/>
                </a:solidFill>
                <a:latin typeface="Helvetica" pitchFamily="2" charset="0"/>
              </a:rPr>
              <a:t>(100%)</a:t>
            </a:r>
            <a:endParaRPr lang="zh-CN" altLang="en-US" dirty="0">
              <a:solidFill>
                <a:schemeClr val="tx1"/>
              </a:solidFill>
              <a:latin typeface="Helvetica" pitchFamily="2" charset="0"/>
            </a:endParaRPr>
          </a:p>
        </p:txBody>
      </p:sp>
      <p:cxnSp>
        <p:nvCxnSpPr>
          <p:cNvPr id="17" name="肘形连接符 20">
            <a:extLst>
              <a:ext uri="{FF2B5EF4-FFF2-40B4-BE49-F238E27FC236}">
                <a16:creationId xmlns:a16="http://schemas.microsoft.com/office/drawing/2014/main" id="{1789E0CE-4E54-EE0F-F953-D2EB89D89BB4}"/>
              </a:ext>
            </a:extLst>
          </p:cNvPr>
          <p:cNvCxnSpPr>
            <a:cxnSpLocks/>
          </p:cNvCxnSpPr>
          <p:nvPr/>
        </p:nvCxnSpPr>
        <p:spPr>
          <a:xfrm>
            <a:off x="1099126" y="4106147"/>
            <a:ext cx="252000" cy="216000"/>
          </a:xfrm>
          <a:prstGeom prst="bentConnector3">
            <a:avLst>
              <a:gd name="adj1" fmla="val 89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肘形连接符 22">
            <a:extLst>
              <a:ext uri="{FF2B5EF4-FFF2-40B4-BE49-F238E27FC236}">
                <a16:creationId xmlns:a16="http://schemas.microsoft.com/office/drawing/2014/main" id="{2562B9D8-B6FC-D6BE-6C12-8B872F043CA1}"/>
              </a:ext>
            </a:extLst>
          </p:cNvPr>
          <p:cNvCxnSpPr>
            <a:cxnSpLocks/>
          </p:cNvCxnSpPr>
          <p:nvPr/>
        </p:nvCxnSpPr>
        <p:spPr>
          <a:xfrm rot="16200000" flipH="1">
            <a:off x="955125" y="4310401"/>
            <a:ext cx="540000" cy="252000"/>
          </a:xfrm>
          <a:prstGeom prst="bentConnector3">
            <a:avLst>
              <a:gd name="adj1" fmla="val 99654"/>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文本框 29">
            <a:extLst>
              <a:ext uri="{FF2B5EF4-FFF2-40B4-BE49-F238E27FC236}">
                <a16:creationId xmlns:a16="http://schemas.microsoft.com/office/drawing/2014/main" id="{1DDD455C-8DC7-6713-7999-7D408F844ED1}"/>
              </a:ext>
            </a:extLst>
          </p:cNvPr>
          <p:cNvSpPr txBox="1"/>
          <p:nvPr/>
        </p:nvSpPr>
        <p:spPr>
          <a:xfrm>
            <a:off x="1372864" y="4546148"/>
            <a:ext cx="4017078" cy="338554"/>
          </a:xfrm>
          <a:prstGeom prst="rect">
            <a:avLst/>
          </a:prstGeom>
          <a:noFill/>
        </p:spPr>
        <p:txBody>
          <a:bodyPr wrap="square">
            <a:spAutoFit/>
          </a:bodyPr>
          <a:lstStyle/>
          <a:p>
            <a:r>
              <a:rPr lang="en-US" altLang="zh-CN" sz="1600" dirty="0">
                <a:latin typeface="Helvetica" pitchFamily="2" charset="0"/>
              </a:rPr>
              <a:t>Active</a:t>
            </a:r>
            <a:r>
              <a:rPr lang="zh-CN" altLang="en-US" sz="1600" dirty="0">
                <a:latin typeface="Helvetica" pitchFamily="2" charset="0"/>
              </a:rPr>
              <a:t> </a:t>
            </a:r>
            <a:r>
              <a:rPr lang="en-US" altLang="zh-CN" sz="1600" dirty="0">
                <a:latin typeface="Helvetica" pitchFamily="2" charset="0"/>
              </a:rPr>
              <a:t>Glue</a:t>
            </a:r>
            <a:r>
              <a:rPr lang="zh-CN" altLang="en-US" sz="1600" dirty="0">
                <a:latin typeface="Helvetica" pitchFamily="2" charset="0"/>
              </a:rPr>
              <a:t> </a:t>
            </a:r>
            <a:r>
              <a:rPr lang="en-US" altLang="zh-CN" sz="1600" dirty="0">
                <a:latin typeface="Helvetica" pitchFamily="2" charset="0"/>
              </a:rPr>
              <a:t>Records</a:t>
            </a:r>
            <a:r>
              <a:rPr lang="zh-CN" altLang="en-US" sz="1600" dirty="0">
                <a:latin typeface="Helvetica" pitchFamily="2" charset="0"/>
              </a:rPr>
              <a:t>   </a:t>
            </a:r>
            <a:r>
              <a:rPr lang="en-US" altLang="zh-CN" sz="1600" dirty="0">
                <a:latin typeface="Helvetica" pitchFamily="2" charset="0"/>
              </a:rPr>
              <a:t>1,771,588</a:t>
            </a:r>
            <a:r>
              <a:rPr lang="zh-CN" altLang="en-US" sz="1600" dirty="0">
                <a:latin typeface="Helvetica" pitchFamily="2" charset="0"/>
              </a:rPr>
              <a:t> </a:t>
            </a:r>
            <a:r>
              <a:rPr lang="en-US" altLang="zh-CN" sz="1600" dirty="0">
                <a:latin typeface="Helvetica" pitchFamily="2" charset="0"/>
              </a:rPr>
              <a:t>(76.89%)</a:t>
            </a:r>
            <a:endParaRPr lang="zh-CN" altLang="en-US" sz="1600" dirty="0">
              <a:latin typeface="Helvetica" pitchFamily="2" charset="0"/>
            </a:endParaRPr>
          </a:p>
        </p:txBody>
      </p:sp>
      <p:sp>
        <p:nvSpPr>
          <p:cNvPr id="20" name="文本框 31">
            <a:extLst>
              <a:ext uri="{FF2B5EF4-FFF2-40B4-BE49-F238E27FC236}">
                <a16:creationId xmlns:a16="http://schemas.microsoft.com/office/drawing/2014/main" id="{6D727C60-175C-0925-6751-8F8927A3C399}"/>
              </a:ext>
            </a:extLst>
          </p:cNvPr>
          <p:cNvSpPr txBox="1"/>
          <p:nvPr/>
        </p:nvSpPr>
        <p:spPr>
          <a:xfrm>
            <a:off x="1372863" y="4157351"/>
            <a:ext cx="4056225" cy="338554"/>
          </a:xfrm>
          <a:prstGeom prst="rect">
            <a:avLst/>
          </a:prstGeom>
          <a:noFill/>
        </p:spPr>
        <p:txBody>
          <a:bodyPr wrap="square">
            <a:spAutoFit/>
          </a:bodyPr>
          <a:lstStyle/>
          <a:p>
            <a:r>
              <a:rPr lang="en-US" altLang="zh-CN" sz="1600" dirty="0">
                <a:latin typeface="Helvetica" pitchFamily="2" charset="0"/>
              </a:rPr>
              <a:t>Abandoned</a:t>
            </a:r>
            <a:r>
              <a:rPr lang="zh-CN" altLang="en-US" sz="1600" dirty="0">
                <a:latin typeface="Helvetica" pitchFamily="2" charset="0"/>
              </a:rPr>
              <a:t>                    </a:t>
            </a:r>
            <a:r>
              <a:rPr lang="en-US" altLang="zh-CN" sz="1600" dirty="0">
                <a:latin typeface="Helvetica" pitchFamily="2" charset="0"/>
              </a:rPr>
              <a:t>532,363</a:t>
            </a:r>
            <a:r>
              <a:rPr lang="zh-CN" altLang="en-US" sz="1600" dirty="0">
                <a:latin typeface="Helvetica" pitchFamily="2" charset="0"/>
              </a:rPr>
              <a:t> </a:t>
            </a:r>
            <a:r>
              <a:rPr lang="en-US" altLang="zh-CN" sz="1600" dirty="0">
                <a:latin typeface="Helvetica" pitchFamily="2" charset="0"/>
              </a:rPr>
              <a:t>(23.11%)</a:t>
            </a:r>
            <a:endParaRPr lang="zh-CN" altLang="en-US" sz="1600" dirty="0">
              <a:latin typeface="Helvetica" pitchFamily="2" charset="0"/>
            </a:endParaRPr>
          </a:p>
        </p:txBody>
      </p:sp>
      <p:sp>
        <p:nvSpPr>
          <p:cNvPr id="21" name="文本框 33">
            <a:extLst>
              <a:ext uri="{FF2B5EF4-FFF2-40B4-BE49-F238E27FC236}">
                <a16:creationId xmlns:a16="http://schemas.microsoft.com/office/drawing/2014/main" id="{E97A9991-9E51-0513-C20B-3C212018AEBE}"/>
              </a:ext>
            </a:extLst>
          </p:cNvPr>
          <p:cNvSpPr txBox="1"/>
          <p:nvPr/>
        </p:nvSpPr>
        <p:spPr>
          <a:xfrm>
            <a:off x="1823653" y="4941181"/>
            <a:ext cx="4330406" cy="338554"/>
          </a:xfrm>
          <a:prstGeom prst="rect">
            <a:avLst/>
          </a:prstGeom>
          <a:noFill/>
        </p:spPr>
        <p:txBody>
          <a:bodyPr wrap="square">
            <a:spAutoFit/>
          </a:bodyPr>
          <a:lstStyle/>
          <a:p>
            <a:r>
              <a:rPr lang="en-US" altLang="zh-CN" sz="1600" dirty="0">
                <a:latin typeface="Helvetica" pitchFamily="2" charset="0"/>
              </a:rPr>
              <a:t>Lack</a:t>
            </a:r>
            <a:r>
              <a:rPr lang="zh-CN" altLang="en-US" sz="1600" dirty="0">
                <a:latin typeface="Helvetica" pitchFamily="2" charset="0"/>
              </a:rPr>
              <a:t> </a:t>
            </a:r>
            <a:r>
              <a:rPr lang="en-US" altLang="zh-CN" sz="1600" dirty="0">
                <a:latin typeface="Helvetica" pitchFamily="2" charset="0"/>
              </a:rPr>
              <a:t>in-domain</a:t>
            </a:r>
            <a:r>
              <a:rPr lang="zh-CN" altLang="en-US" sz="1600" dirty="0">
                <a:latin typeface="Helvetica" pitchFamily="2" charset="0"/>
              </a:rPr>
              <a:t> </a:t>
            </a:r>
            <a:r>
              <a:rPr lang="en-US" altLang="zh-CN" sz="1600" dirty="0">
                <a:latin typeface="Helvetica" pitchFamily="2" charset="0"/>
              </a:rPr>
              <a:t>delegation</a:t>
            </a:r>
            <a:r>
              <a:rPr lang="zh-CN" altLang="en-US" sz="1600" dirty="0">
                <a:latin typeface="Helvetica" pitchFamily="2" charset="0"/>
              </a:rPr>
              <a:t>   </a:t>
            </a:r>
            <a:r>
              <a:rPr lang="en-US" altLang="zh-CN" sz="1600" dirty="0">
                <a:latin typeface="Helvetica" pitchFamily="2" charset="0"/>
              </a:rPr>
              <a:t>963,182</a:t>
            </a:r>
            <a:r>
              <a:rPr lang="zh-CN" altLang="en-US" sz="1600" dirty="0">
                <a:latin typeface="Helvetica" pitchFamily="2" charset="0"/>
              </a:rPr>
              <a:t> </a:t>
            </a:r>
            <a:r>
              <a:rPr lang="en-US" altLang="zh-CN" sz="1600" dirty="0">
                <a:latin typeface="Helvetica" pitchFamily="2" charset="0"/>
              </a:rPr>
              <a:t>(54.37%)</a:t>
            </a:r>
            <a:endParaRPr lang="zh-CN" altLang="en-US" sz="1600" dirty="0">
              <a:latin typeface="Helvetica" pitchFamily="2" charset="0"/>
            </a:endParaRPr>
          </a:p>
        </p:txBody>
      </p:sp>
      <p:cxnSp>
        <p:nvCxnSpPr>
          <p:cNvPr id="22" name="肘形连接符 34">
            <a:extLst>
              <a:ext uri="{FF2B5EF4-FFF2-40B4-BE49-F238E27FC236}">
                <a16:creationId xmlns:a16="http://schemas.microsoft.com/office/drawing/2014/main" id="{9292FEE4-E1B3-145F-B607-42A40A6D1403}"/>
              </a:ext>
            </a:extLst>
          </p:cNvPr>
          <p:cNvCxnSpPr>
            <a:cxnSpLocks/>
          </p:cNvCxnSpPr>
          <p:nvPr/>
        </p:nvCxnSpPr>
        <p:spPr>
          <a:xfrm>
            <a:off x="1556688" y="4880446"/>
            <a:ext cx="252000" cy="216000"/>
          </a:xfrm>
          <a:prstGeom prst="bentConnector3">
            <a:avLst>
              <a:gd name="adj1" fmla="val -1837"/>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文本框 35">
            <a:extLst>
              <a:ext uri="{FF2B5EF4-FFF2-40B4-BE49-F238E27FC236}">
                <a16:creationId xmlns:a16="http://schemas.microsoft.com/office/drawing/2014/main" id="{22292707-830E-3EB3-ECE8-F8F46A0E7BC5}"/>
              </a:ext>
            </a:extLst>
          </p:cNvPr>
          <p:cNvSpPr txBox="1"/>
          <p:nvPr/>
        </p:nvSpPr>
        <p:spPr>
          <a:xfrm>
            <a:off x="2226269" y="5334039"/>
            <a:ext cx="4450359" cy="338554"/>
          </a:xfrm>
          <a:prstGeom prst="rect">
            <a:avLst/>
          </a:prstGeom>
          <a:noFill/>
        </p:spPr>
        <p:txBody>
          <a:bodyPr wrap="square">
            <a:spAutoFit/>
          </a:bodyPr>
          <a:lstStyle/>
          <a:p>
            <a:r>
              <a:rPr lang="en-US" altLang="zh-CN" sz="1600" dirty="0">
                <a:latin typeface="Helvetica" pitchFamily="2" charset="0"/>
              </a:rPr>
              <a:t>Exploitable</a:t>
            </a:r>
            <a:r>
              <a:rPr lang="zh-CN" altLang="en-US" sz="1600" dirty="0">
                <a:latin typeface="Helvetica" pitchFamily="2" charset="0"/>
              </a:rPr>
              <a:t> </a:t>
            </a:r>
            <a:r>
              <a:rPr lang="en-US" altLang="zh-CN" sz="1600" dirty="0">
                <a:latin typeface="Helvetica" pitchFamily="2" charset="0"/>
              </a:rPr>
              <a:t>stale</a:t>
            </a:r>
            <a:r>
              <a:rPr lang="zh-CN" altLang="en-US" sz="1600" dirty="0">
                <a:latin typeface="Helvetica" pitchFamily="2" charset="0"/>
              </a:rPr>
              <a:t> </a:t>
            </a:r>
            <a:r>
              <a:rPr lang="en-US" altLang="zh-CN" sz="1600" dirty="0">
                <a:latin typeface="Helvetica" pitchFamily="2" charset="0"/>
              </a:rPr>
              <a:t>glue</a:t>
            </a:r>
            <a:r>
              <a:rPr lang="zh-CN" altLang="en-US" sz="1600" dirty="0">
                <a:latin typeface="Helvetica" pitchFamily="2" charset="0"/>
              </a:rPr>
              <a:t> </a:t>
            </a:r>
            <a:r>
              <a:rPr lang="en-US" altLang="zh-CN" sz="1600" dirty="0">
                <a:latin typeface="Helvetica" pitchFamily="2" charset="0"/>
              </a:rPr>
              <a:t>records</a:t>
            </a:r>
            <a:r>
              <a:rPr lang="zh-CN" altLang="en-US" sz="1600" dirty="0">
                <a:latin typeface="Helvetica" pitchFamily="2" charset="0"/>
              </a:rPr>
              <a:t>   </a:t>
            </a:r>
            <a:r>
              <a:rPr lang="en-US" altLang="zh-CN" sz="1600" dirty="0">
                <a:latin typeface="Helvetica" pitchFamily="2" charset="0"/>
              </a:rPr>
              <a:t>80,251</a:t>
            </a:r>
            <a:r>
              <a:rPr lang="zh-CN" altLang="en-US" sz="1600" dirty="0">
                <a:latin typeface="Helvetica" pitchFamily="2" charset="0"/>
              </a:rPr>
              <a:t> </a:t>
            </a:r>
            <a:r>
              <a:rPr lang="en-US" altLang="zh-CN" sz="1600" dirty="0">
                <a:latin typeface="Helvetica" pitchFamily="2" charset="0"/>
              </a:rPr>
              <a:t>(8,33%)</a:t>
            </a:r>
            <a:endParaRPr lang="zh-CN" altLang="en-US" sz="1600" dirty="0">
              <a:latin typeface="Helvetica" pitchFamily="2" charset="0"/>
            </a:endParaRPr>
          </a:p>
        </p:txBody>
      </p:sp>
      <p:cxnSp>
        <p:nvCxnSpPr>
          <p:cNvPr id="24" name="肘形连接符 36">
            <a:extLst>
              <a:ext uri="{FF2B5EF4-FFF2-40B4-BE49-F238E27FC236}">
                <a16:creationId xmlns:a16="http://schemas.microsoft.com/office/drawing/2014/main" id="{4AE8036D-A343-5E02-12EB-7D96DDA4C33B}"/>
              </a:ext>
            </a:extLst>
          </p:cNvPr>
          <p:cNvCxnSpPr>
            <a:cxnSpLocks/>
          </p:cNvCxnSpPr>
          <p:nvPr/>
        </p:nvCxnSpPr>
        <p:spPr>
          <a:xfrm>
            <a:off x="1959304" y="5286226"/>
            <a:ext cx="252000" cy="216000"/>
          </a:xfrm>
          <a:prstGeom prst="bentConnector3">
            <a:avLst>
              <a:gd name="adj1" fmla="val 89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id="{8D0612CB-2558-D13E-BE11-F44942A6BB4D}"/>
              </a:ext>
            </a:extLst>
          </p:cNvPr>
          <p:cNvPicPr>
            <a:picLocks noChangeAspect="1"/>
          </p:cNvPicPr>
          <p:nvPr/>
        </p:nvPicPr>
        <p:blipFill>
          <a:blip r:embed="rId3"/>
          <a:stretch>
            <a:fillRect/>
          </a:stretch>
        </p:blipFill>
        <p:spPr>
          <a:xfrm>
            <a:off x="4129600" y="928502"/>
            <a:ext cx="6170859" cy="1234172"/>
          </a:xfrm>
          <a:prstGeom prst="rect">
            <a:avLst/>
          </a:prstGeom>
        </p:spPr>
      </p:pic>
      <p:sp>
        <p:nvSpPr>
          <p:cNvPr id="29" name="文本框 28">
            <a:extLst>
              <a:ext uri="{FF2B5EF4-FFF2-40B4-BE49-F238E27FC236}">
                <a16:creationId xmlns:a16="http://schemas.microsoft.com/office/drawing/2014/main" id="{FA778257-62C3-EA38-6854-DA72CB116EBE}"/>
              </a:ext>
            </a:extLst>
          </p:cNvPr>
          <p:cNvSpPr txBox="1"/>
          <p:nvPr/>
        </p:nvSpPr>
        <p:spPr>
          <a:xfrm>
            <a:off x="195925" y="1183149"/>
            <a:ext cx="3526758" cy="707886"/>
          </a:xfrm>
          <a:prstGeom prst="rect">
            <a:avLst/>
          </a:prstGeom>
          <a:noFill/>
        </p:spPr>
        <p:txBody>
          <a:bodyPr wrap="square" rtlCol="0">
            <a:spAutoFit/>
          </a:bodyPr>
          <a:lstStyle/>
          <a:p>
            <a:pPr algn="ctr"/>
            <a:r>
              <a:rPr kumimoji="1" lang="en-US" altLang="zh-CN" sz="2000" b="1" dirty="0">
                <a:latin typeface="Verdana" panose="020B0604030504040204" pitchFamily="34" charset="0"/>
                <a:ea typeface="Verdana" panose="020B0604030504040204" pitchFamily="34" charset="0"/>
                <a:cs typeface="Verdana" panose="020B0604030504040204" pitchFamily="34" charset="0"/>
              </a:rPr>
              <a:t>Identifying </a:t>
            </a:r>
          </a:p>
          <a:p>
            <a:pPr algn="ctr"/>
            <a:r>
              <a:rPr kumimoji="1" lang="en-US" altLang="zh-CN" sz="2000" b="1" dirty="0">
                <a:latin typeface="Verdana" panose="020B0604030504040204" pitchFamily="34" charset="0"/>
                <a:ea typeface="Verdana" panose="020B0604030504040204" pitchFamily="34" charset="0"/>
                <a:cs typeface="Verdana" panose="020B0604030504040204" pitchFamily="34" charset="0"/>
              </a:rPr>
              <a:t>stale glue records </a:t>
            </a:r>
            <a:r>
              <a:rPr kumimoji="1" lang="en-US" altLang="zh-CN" sz="1600" dirty="0">
                <a:latin typeface="Verdana" panose="020B0604030504040204" pitchFamily="34" charset="0"/>
                <a:ea typeface="Verdana" panose="020B0604030504040204" pitchFamily="34" charset="0"/>
                <a:cs typeface="Verdana" panose="020B0604030504040204" pitchFamily="34" charset="0"/>
              </a:rPr>
              <a:t>[1] </a:t>
            </a:r>
            <a:endParaRPr kumimoji="1" lang="en-US" altLang="zh-CN" sz="2000" dirty="0">
              <a:latin typeface="Verdana" panose="020B0604030504040204" pitchFamily="34" charset="0"/>
              <a:ea typeface="Verdana" panose="020B0604030504040204" pitchFamily="34" charset="0"/>
              <a:cs typeface="Verdana" panose="020B0604030504040204" pitchFamily="34" charset="0"/>
            </a:endParaRPr>
          </a:p>
        </p:txBody>
      </p:sp>
      <p:sp>
        <p:nvSpPr>
          <p:cNvPr id="6" name="文本框 5">
            <a:extLst>
              <a:ext uri="{FF2B5EF4-FFF2-40B4-BE49-F238E27FC236}">
                <a16:creationId xmlns:a16="http://schemas.microsoft.com/office/drawing/2014/main" id="{0EE1E866-A695-655E-8B9F-55ACEE8EDA86}"/>
              </a:ext>
            </a:extLst>
          </p:cNvPr>
          <p:cNvSpPr txBox="1"/>
          <p:nvPr/>
        </p:nvSpPr>
        <p:spPr>
          <a:xfrm>
            <a:off x="3857223" y="1689860"/>
            <a:ext cx="436338" cy="276999"/>
          </a:xfrm>
          <a:prstGeom prst="rect">
            <a:avLst/>
          </a:prstGeom>
          <a:noFill/>
        </p:spPr>
        <p:txBody>
          <a:bodyPr wrap="none" rtlCol="0">
            <a:spAutoFit/>
          </a:bodyPr>
          <a:lstStyle/>
          <a:p>
            <a:r>
              <a:rPr lang="en-US" altLang="zh-CN" sz="1200" dirty="0">
                <a:latin typeface="Arial" panose="020B0604020202020204" pitchFamily="34" charset="0"/>
                <a:cs typeface="Arial" panose="020B0604020202020204" pitchFamily="34" charset="0"/>
              </a:rPr>
              <a:t>1k+</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15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main Names: What You Need to Know - Janet Barclay">
            <a:extLst>
              <a:ext uri="{FF2B5EF4-FFF2-40B4-BE49-F238E27FC236}">
                <a16:creationId xmlns:a16="http://schemas.microsoft.com/office/drawing/2014/main" id="{9C69B836-A259-0789-017E-E04FF1C8B968}"/>
              </a:ext>
            </a:extLst>
          </p:cNvPr>
          <p:cNvPicPr>
            <a:picLocks noChangeAspect="1" noChangeArrowheads="1"/>
          </p:cNvPicPr>
          <p:nvPr/>
        </p:nvPicPr>
        <p:blipFill>
          <a:blip r:embed="rId3">
            <a:alphaModFix amt="4000"/>
            <a:extLst>
              <a:ext uri="{28A0092B-C50C-407E-A947-70E740481C1C}">
                <a14:useLocalDpi xmlns:a14="http://schemas.microsoft.com/office/drawing/2010/main" val="0"/>
              </a:ext>
            </a:extLst>
          </a:blip>
          <a:srcRect/>
          <a:stretch>
            <a:fillRect/>
          </a:stretch>
        </p:blipFill>
        <p:spPr bwMode="auto">
          <a:xfrm>
            <a:off x="0" y="757239"/>
            <a:ext cx="12192000" cy="6100761"/>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4" name="日期占位符 3">
            <a:extLst>
              <a:ext uri="{FF2B5EF4-FFF2-40B4-BE49-F238E27FC236}">
                <a16:creationId xmlns:a16="http://schemas.microsoft.com/office/drawing/2014/main" id="{2334147A-A84E-313E-7D15-B77A69AD3C7C}"/>
              </a:ext>
            </a:extLst>
          </p:cNvPr>
          <p:cNvSpPr>
            <a:spLocks noGrp="1"/>
          </p:cNvSpPr>
          <p:nvPr>
            <p:ph type="dt" sz="half" idx="10"/>
          </p:nvPr>
        </p:nvSpPr>
        <p:spPr/>
        <p:txBody>
          <a:bodyPr/>
          <a:lstStyle/>
          <a:p>
            <a:fld id="{9D507075-C7B6-764F-9C89-13EA3C51BD0D}" type="datetime1">
              <a:rPr kumimoji="1" lang="zh-CN" altLang="en-US" smtClean="0"/>
              <a:t>2026/4/29</a:t>
            </a:fld>
            <a:endParaRPr kumimoji="1" lang="zh-CN" altLang="en-US"/>
          </a:p>
        </p:txBody>
      </p:sp>
      <p:sp>
        <p:nvSpPr>
          <p:cNvPr id="5" name="灯片编号占位符 4">
            <a:extLst>
              <a:ext uri="{FF2B5EF4-FFF2-40B4-BE49-F238E27FC236}">
                <a16:creationId xmlns:a16="http://schemas.microsoft.com/office/drawing/2014/main" id="{A8205462-C20A-DC10-64E2-67E7EF1455A1}"/>
              </a:ext>
            </a:extLst>
          </p:cNvPr>
          <p:cNvSpPr>
            <a:spLocks noGrp="1"/>
          </p:cNvSpPr>
          <p:nvPr>
            <p:ph type="sldNum" sz="quarter" idx="12"/>
          </p:nvPr>
        </p:nvSpPr>
        <p:spPr/>
        <p:txBody>
          <a:bodyPr/>
          <a:lstStyle/>
          <a:p>
            <a:fld id="{ECB2A585-D384-3C44-A3CD-1FCB5462ACD9}" type="slidenum">
              <a:rPr kumimoji="1" lang="zh-CN" altLang="en-US" smtClean="0"/>
              <a:t>3</a:t>
            </a:fld>
            <a:endParaRPr kumimoji="1" lang="zh-CN" altLang="en-US"/>
          </a:p>
        </p:txBody>
      </p:sp>
      <p:sp>
        <p:nvSpPr>
          <p:cNvPr id="6" name="矩形 5">
            <a:extLst>
              <a:ext uri="{FF2B5EF4-FFF2-40B4-BE49-F238E27FC236}">
                <a16:creationId xmlns:a16="http://schemas.microsoft.com/office/drawing/2014/main" id="{AC1EA821-9E70-A4F3-8690-FC8DA2904365}"/>
              </a:ext>
            </a:extLst>
          </p:cNvPr>
          <p:cNvSpPr/>
          <p:nvPr/>
        </p:nvSpPr>
        <p:spPr>
          <a:xfrm>
            <a:off x="0" y="0"/>
            <a:ext cx="12192000" cy="757238"/>
          </a:xfrm>
          <a:prstGeom prst="rect">
            <a:avLst/>
          </a:prstGeom>
          <a:solidFill>
            <a:srgbClr val="9B2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592B0155-40D5-2F6B-22B7-C34FD59F34F0}"/>
              </a:ext>
            </a:extLst>
          </p:cNvPr>
          <p:cNvSpPr txBox="1"/>
          <p:nvPr/>
        </p:nvSpPr>
        <p:spPr>
          <a:xfrm>
            <a:off x="345281" y="86231"/>
            <a:ext cx="11113294" cy="584775"/>
          </a:xfrm>
          <a:prstGeom prst="rect">
            <a:avLst/>
          </a:prstGeom>
          <a:noFill/>
        </p:spPr>
        <p:txBody>
          <a:bodyPr wrap="square">
            <a:spAutoFit/>
          </a:bodyPr>
          <a:lstStyle/>
          <a:p>
            <a:pPr algn="l"/>
            <a:r>
              <a:rPr lang="en-US" altLang="zh-CN" sz="3200" b="1" dirty="0">
                <a:solidFill>
                  <a:schemeClr val="bg1"/>
                </a:solidFill>
              </a:rPr>
              <a:t>Domain Name:</a:t>
            </a:r>
            <a:r>
              <a:rPr lang="zh-CN" altLang="en-US" sz="3200" b="1" dirty="0">
                <a:solidFill>
                  <a:schemeClr val="bg1"/>
                </a:solidFill>
              </a:rPr>
              <a:t> </a:t>
            </a:r>
            <a:r>
              <a:rPr lang="en-US" altLang="zh-CN" sz="3200" b="1" dirty="0">
                <a:solidFill>
                  <a:schemeClr val="bg1"/>
                </a:solidFill>
              </a:rPr>
              <a:t>The Gateway of Our</a:t>
            </a:r>
            <a:r>
              <a:rPr lang="zh-CN" altLang="en-US" sz="3200" b="1" dirty="0">
                <a:solidFill>
                  <a:schemeClr val="bg1"/>
                </a:solidFill>
              </a:rPr>
              <a:t> </a:t>
            </a:r>
            <a:r>
              <a:rPr lang="en-US" altLang="zh-CN" sz="3200" b="1" dirty="0">
                <a:solidFill>
                  <a:schemeClr val="bg1"/>
                </a:solidFill>
              </a:rPr>
              <a:t>Digital Life</a:t>
            </a:r>
            <a:endParaRPr lang="en-US" altLang="zh-CN" sz="3200" b="1" dirty="0">
              <a:solidFill>
                <a:schemeClr val="bg1"/>
              </a:solidFill>
              <a:effectLst/>
            </a:endParaRPr>
          </a:p>
        </p:txBody>
      </p:sp>
      <p:sp>
        <p:nvSpPr>
          <p:cNvPr id="2" name="文本框 1">
            <a:extLst>
              <a:ext uri="{FF2B5EF4-FFF2-40B4-BE49-F238E27FC236}">
                <a16:creationId xmlns:a16="http://schemas.microsoft.com/office/drawing/2014/main" id="{D1B41054-11DD-851B-6040-7CD5F1C5B002}"/>
              </a:ext>
            </a:extLst>
          </p:cNvPr>
          <p:cNvSpPr txBox="1"/>
          <p:nvPr/>
        </p:nvSpPr>
        <p:spPr>
          <a:xfrm>
            <a:off x="504000" y="1042988"/>
            <a:ext cx="8898590" cy="461665"/>
          </a:xfrm>
          <a:prstGeom prst="rect">
            <a:avLst/>
          </a:prstGeom>
          <a:noFill/>
        </p:spPr>
        <p:txBody>
          <a:bodyPr wrap="none" rtlCol="0">
            <a:spAutoFit/>
          </a:bodyPr>
          <a:lstStyle/>
          <a:p>
            <a:pPr marL="285750" indent="-285750">
              <a:buFont typeface="Wingdings" pitchFamily="2" charset="2"/>
              <a:buChar char="Ø"/>
            </a:pPr>
            <a:r>
              <a:rPr kumimoji="1" lang="en-US" altLang="zh-CN" sz="2400" b="1" dirty="0">
                <a:latin typeface="Verdana" panose="020B0604030504040204" pitchFamily="34" charset="0"/>
                <a:ea typeface="Verdana" panose="020B0604030504040204" pitchFamily="34" charset="0"/>
                <a:cs typeface="Verdana" panose="020B0604030504040204" pitchFamily="34" charset="0"/>
              </a:rPr>
              <a:t>Domain</a:t>
            </a:r>
            <a:r>
              <a:rPr kumimoji="1" lang="zh-CN" altLang="en-US" sz="2400" b="1" dirty="0">
                <a:latin typeface="Verdana" panose="020B0604030504040204" pitchFamily="34" charset="0"/>
                <a:cs typeface="Verdana" panose="020B0604030504040204" pitchFamily="34" charset="0"/>
              </a:rPr>
              <a:t> </a:t>
            </a:r>
            <a:r>
              <a:rPr kumimoji="1" lang="en-US" altLang="zh-CN" sz="2400" b="1" dirty="0">
                <a:latin typeface="Verdana" panose="020B0604030504040204" pitchFamily="34" charset="0"/>
                <a:ea typeface="Verdana" panose="020B0604030504040204" pitchFamily="34" charset="0"/>
                <a:cs typeface="Verdana" panose="020B0604030504040204" pitchFamily="34" charset="0"/>
              </a:rPr>
              <a:t>Names:</a:t>
            </a:r>
            <a:r>
              <a:rPr kumimoji="1" lang="zh-CN" altLang="en-US" sz="2400" b="1" dirty="0">
                <a:latin typeface="Verdana" panose="020B0604030504040204" pitchFamily="34" charset="0"/>
                <a:ea typeface="Verdana" panose="020B0604030504040204" pitchFamily="34" charset="0"/>
                <a:cs typeface="Verdana" panose="020B0604030504040204" pitchFamily="34" charset="0"/>
              </a:rPr>
              <a:t> </a:t>
            </a:r>
            <a:r>
              <a:rPr kumimoji="1" lang="en-US" altLang="zh-CN" sz="2400" dirty="0">
                <a:latin typeface="Verdana" panose="020B0604030504040204" pitchFamily="34" charset="0"/>
                <a:ea typeface="Verdana" panose="020B0604030504040204" pitchFamily="34" charset="0"/>
                <a:cs typeface="Verdana" panose="020B0604030504040204" pitchFamily="34" charset="0"/>
              </a:rPr>
              <a:t>Vital</a:t>
            </a:r>
            <a:r>
              <a:rPr kumimoji="1" lang="zh-CN" altLang="en-US" sz="2400" dirty="0">
                <a:latin typeface="Verdana" panose="020B0604030504040204" pitchFamily="34" charset="0"/>
                <a:ea typeface="Verdana" panose="020B0604030504040204" pitchFamily="34" charset="0"/>
                <a:cs typeface="Verdana" panose="020B0604030504040204" pitchFamily="34" charset="0"/>
              </a:rPr>
              <a:t> </a:t>
            </a:r>
            <a:r>
              <a:rPr kumimoji="1" lang="en-US" altLang="zh-CN" sz="2400" dirty="0">
                <a:latin typeface="Verdana" panose="020B0604030504040204" pitchFamily="34" charset="0"/>
                <a:ea typeface="Verdana" panose="020B0604030504040204" pitchFamily="34" charset="0"/>
                <a:cs typeface="Verdana" panose="020B0604030504040204" pitchFamily="34" charset="0"/>
              </a:rPr>
              <a:t>identifiers</a:t>
            </a:r>
            <a:r>
              <a:rPr kumimoji="1" lang="zh-CN" altLang="en-US" sz="2400" dirty="0">
                <a:latin typeface="Verdana" panose="020B0604030504040204" pitchFamily="34" charset="0"/>
                <a:ea typeface="Verdana" panose="020B0604030504040204" pitchFamily="34" charset="0"/>
                <a:cs typeface="Verdana" panose="020B0604030504040204" pitchFamily="34" charset="0"/>
              </a:rPr>
              <a:t> </a:t>
            </a:r>
            <a:r>
              <a:rPr kumimoji="1" lang="en-US" altLang="zh-CN" sz="2400" dirty="0">
                <a:latin typeface="Verdana" panose="020B0604030504040204" pitchFamily="34" charset="0"/>
                <a:ea typeface="Verdana" panose="020B0604030504040204" pitchFamily="34" charset="0"/>
                <a:cs typeface="Verdana" panose="020B0604030504040204" pitchFamily="34" charset="0"/>
              </a:rPr>
              <a:t>for</a:t>
            </a:r>
            <a:r>
              <a:rPr kumimoji="1" lang="zh-CN" altLang="en-US" sz="2400" dirty="0">
                <a:latin typeface="Verdana" panose="020B0604030504040204" pitchFamily="34" charset="0"/>
                <a:ea typeface="Verdana" panose="020B0604030504040204" pitchFamily="34" charset="0"/>
                <a:cs typeface="Verdana" panose="020B0604030504040204" pitchFamily="34" charset="0"/>
              </a:rPr>
              <a:t> </a:t>
            </a:r>
            <a:r>
              <a:rPr lang="en-US" altLang="zh-CN" sz="2400" dirty="0"/>
              <a:t>Internet services</a:t>
            </a:r>
            <a:endParaRPr kumimoji="1" lang="zh-CN" altLang="en-US" sz="2400" b="1" dirty="0">
              <a:latin typeface="Verdana" panose="020B0604030504040204" pitchFamily="34" charset="0"/>
              <a:cs typeface="Verdana" panose="020B0604030504040204" pitchFamily="34" charset="0"/>
            </a:endParaRPr>
          </a:p>
        </p:txBody>
      </p:sp>
      <p:sp>
        <p:nvSpPr>
          <p:cNvPr id="7" name="圆角矩形 6">
            <a:extLst>
              <a:ext uri="{FF2B5EF4-FFF2-40B4-BE49-F238E27FC236}">
                <a16:creationId xmlns:a16="http://schemas.microsoft.com/office/drawing/2014/main" id="{A3171265-BF35-CC46-4EE2-66446622513B}"/>
              </a:ext>
            </a:extLst>
          </p:cNvPr>
          <p:cNvSpPr/>
          <p:nvPr/>
        </p:nvSpPr>
        <p:spPr>
          <a:xfrm>
            <a:off x="1717429" y="1556623"/>
            <a:ext cx="3576887" cy="404591"/>
          </a:xfrm>
          <a:prstGeom prst="roundRect">
            <a:avLst/>
          </a:prstGeom>
          <a:solidFill>
            <a:srgbClr val="9B2D1F">
              <a:alpha val="31560"/>
            </a:srgbClr>
          </a:solidFill>
          <a:ln>
            <a:noFill/>
          </a:ln>
          <a:effectLst>
            <a:reflection blurRad="6350" stA="52415"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endParaRPr kumimoji="1" lang="zh-CN" altLang="en-US" sz="2400" b="1" dirty="0">
              <a:solidFill>
                <a:schemeClr val="tx1"/>
              </a:solidFill>
              <a:latin typeface="Anonymice Powerline" panose="02060609030202000504" pitchFamily="49" charset="0"/>
              <a:cs typeface="Courier New" panose="02070309020205020404" pitchFamily="49" charset="0"/>
            </a:endParaRPr>
          </a:p>
        </p:txBody>
      </p:sp>
      <p:sp>
        <p:nvSpPr>
          <p:cNvPr id="10" name="文本框 9">
            <a:extLst>
              <a:ext uri="{FF2B5EF4-FFF2-40B4-BE49-F238E27FC236}">
                <a16:creationId xmlns:a16="http://schemas.microsoft.com/office/drawing/2014/main" id="{6E75B44D-E3EB-E450-6013-274EAA50B0CF}"/>
              </a:ext>
            </a:extLst>
          </p:cNvPr>
          <p:cNvSpPr txBox="1"/>
          <p:nvPr/>
        </p:nvSpPr>
        <p:spPr>
          <a:xfrm>
            <a:off x="1691375" y="1595635"/>
            <a:ext cx="2887619" cy="338554"/>
          </a:xfrm>
          <a:prstGeom prst="rect">
            <a:avLst/>
          </a:prstGeom>
          <a:noFill/>
        </p:spPr>
        <p:txBody>
          <a:bodyPr wrap="square">
            <a:spAutoFit/>
          </a:bodyPr>
          <a:lstStyle/>
          <a:p>
            <a:pPr algn="ctr"/>
            <a:r>
              <a:rPr kumimoji="1" lang="en-US" altLang="zh-CN" sz="1600" b="1" dirty="0">
                <a:latin typeface="Anonymice Powerline" panose="02060609030202000504" pitchFamily="49" charset="0"/>
                <a:ea typeface="Anonymice Powerline" panose="02060609030202000504" pitchFamily="49" charset="0"/>
                <a:cs typeface="Courier New" panose="02070309020205020404" pitchFamily="49" charset="0"/>
              </a:rPr>
              <a:t>https://</a:t>
            </a:r>
            <a:r>
              <a:rPr kumimoji="1" lang="en-US" altLang="zh-CN" sz="1600" b="1" dirty="0" err="1">
                <a:latin typeface="Anonymice Powerline" panose="02060609030202000504" pitchFamily="49" charset="0"/>
                <a:ea typeface="Anonymice Powerline" panose="02060609030202000504" pitchFamily="49" charset="0"/>
                <a:cs typeface="Courier New" panose="02070309020205020404" pitchFamily="49" charset="0"/>
              </a:rPr>
              <a:t>www.usenix.org</a:t>
            </a:r>
            <a:endParaRPr kumimoji="1" lang="zh-CN" altLang="en-US" sz="1600" b="1" dirty="0">
              <a:latin typeface="Anonymice Powerline" panose="02060609030202000504" pitchFamily="49" charset="0"/>
              <a:cs typeface="Courier New" panose="02070309020205020404" pitchFamily="49" charset="0"/>
            </a:endParaRPr>
          </a:p>
        </p:txBody>
      </p:sp>
      <p:sp>
        <p:nvSpPr>
          <p:cNvPr id="19" name="文本框 18">
            <a:extLst>
              <a:ext uri="{FF2B5EF4-FFF2-40B4-BE49-F238E27FC236}">
                <a16:creationId xmlns:a16="http://schemas.microsoft.com/office/drawing/2014/main" id="{49271E41-58D7-F669-EADF-9192AA606B53}"/>
              </a:ext>
            </a:extLst>
          </p:cNvPr>
          <p:cNvSpPr txBox="1"/>
          <p:nvPr/>
        </p:nvSpPr>
        <p:spPr>
          <a:xfrm>
            <a:off x="1422257" y="2849941"/>
            <a:ext cx="4098315" cy="338554"/>
          </a:xfrm>
          <a:prstGeom prst="rect">
            <a:avLst/>
          </a:prstGeom>
          <a:noFill/>
        </p:spPr>
        <p:txBody>
          <a:bodyPr wrap="square">
            <a:spAutoFit/>
          </a:bodyPr>
          <a:lstStyle/>
          <a:p>
            <a:pPr algn="ctr"/>
            <a:r>
              <a:rPr kumimoji="1" lang="en-US" altLang="zh-CN" sz="1600" dirty="0">
                <a:solidFill>
                  <a:srgbClr val="9B2D1F"/>
                </a:solidFill>
                <a:latin typeface="Verdana" panose="020B0604030504040204" pitchFamily="34" charset="0"/>
                <a:ea typeface="Verdana" panose="020B0604030504040204" pitchFamily="34" charset="0"/>
                <a:cs typeface="Verdana" panose="020B0604030504040204" pitchFamily="34" charset="0"/>
              </a:rPr>
              <a:t>Website</a:t>
            </a:r>
            <a:r>
              <a:rPr kumimoji="1" lang="zh-CN" altLang="en-US" sz="1600" dirty="0">
                <a:solidFill>
                  <a:srgbClr val="9B2D1F"/>
                </a:solidFill>
                <a:latin typeface="Verdana" panose="020B0604030504040204" pitchFamily="34" charset="0"/>
                <a:ea typeface="Verdana" panose="020B0604030504040204" pitchFamily="34" charset="0"/>
                <a:cs typeface="Verdana" panose="020B0604030504040204" pitchFamily="34" charset="0"/>
              </a:rPr>
              <a:t> </a:t>
            </a:r>
            <a:r>
              <a:rPr kumimoji="1" lang="en-US" altLang="zh-CN" sz="1600" dirty="0">
                <a:solidFill>
                  <a:srgbClr val="9B2D1F"/>
                </a:solidFill>
                <a:latin typeface="Verdana" panose="020B0604030504040204" pitchFamily="34" charset="0"/>
                <a:ea typeface="Verdana" panose="020B0604030504040204" pitchFamily="34" charset="0"/>
                <a:cs typeface="Verdana" panose="020B0604030504040204" pitchFamily="34" charset="0"/>
              </a:rPr>
              <a:t>Access</a:t>
            </a:r>
          </a:p>
        </p:txBody>
      </p:sp>
      <p:sp>
        <p:nvSpPr>
          <p:cNvPr id="23" name="矩形 22">
            <a:extLst>
              <a:ext uri="{FF2B5EF4-FFF2-40B4-BE49-F238E27FC236}">
                <a16:creationId xmlns:a16="http://schemas.microsoft.com/office/drawing/2014/main" id="{E4F09D52-9879-20E9-439E-685133A05260}"/>
              </a:ext>
            </a:extLst>
          </p:cNvPr>
          <p:cNvSpPr/>
          <p:nvPr/>
        </p:nvSpPr>
        <p:spPr>
          <a:xfrm>
            <a:off x="5720288" y="2002272"/>
            <a:ext cx="269152" cy="159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id="{2B11AB39-EB25-9B85-D8D1-3A9D3DFADCEE}"/>
              </a:ext>
            </a:extLst>
          </p:cNvPr>
          <p:cNvSpPr txBox="1"/>
          <p:nvPr/>
        </p:nvSpPr>
        <p:spPr>
          <a:xfrm>
            <a:off x="504000" y="3178189"/>
            <a:ext cx="6507744" cy="461665"/>
          </a:xfrm>
          <a:prstGeom prst="rect">
            <a:avLst/>
          </a:prstGeom>
          <a:noFill/>
        </p:spPr>
        <p:txBody>
          <a:bodyPr wrap="none" rtlCol="0">
            <a:spAutoFit/>
          </a:bodyPr>
          <a:lstStyle/>
          <a:p>
            <a:pPr marL="342900" indent="-342900">
              <a:buFont typeface="Wingdings" pitchFamily="2" charset="2"/>
              <a:buChar char="Ø"/>
            </a:pPr>
            <a:r>
              <a:rPr lang="en-US" altLang="zh-CN" sz="2400" dirty="0"/>
              <a:t>Managed by </a:t>
            </a:r>
            <a:r>
              <a:rPr lang="en-US" altLang="zh-CN" sz="2400" b="1" dirty="0"/>
              <a:t>Registrars &amp; Registries</a:t>
            </a:r>
            <a:endParaRPr lang="zh-CN" altLang="en-US" sz="2400" b="1" dirty="0"/>
          </a:p>
        </p:txBody>
      </p:sp>
      <p:pic>
        <p:nvPicPr>
          <p:cNvPr id="4102" name="Picture 6">
            <a:extLst>
              <a:ext uri="{FF2B5EF4-FFF2-40B4-BE49-F238E27FC236}">
                <a16:creationId xmlns:a16="http://schemas.microsoft.com/office/drawing/2014/main" id="{28197F81-147E-DCEF-277A-D15F2214117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3276" t="71305" r="76415" b="11204"/>
          <a:stretch/>
        </p:blipFill>
        <p:spPr bwMode="auto">
          <a:xfrm>
            <a:off x="757790" y="5676986"/>
            <a:ext cx="1495673" cy="75998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earch Icon Design 488138 Vector Art at Vecteezy">
            <a:extLst>
              <a:ext uri="{FF2B5EF4-FFF2-40B4-BE49-F238E27FC236}">
                <a16:creationId xmlns:a16="http://schemas.microsoft.com/office/drawing/2014/main" id="{D3C9D9F3-3155-9E6E-B00E-E0161F609AF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3762" y="1593754"/>
            <a:ext cx="330327" cy="33032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Verisign | IWF Membership">
            <a:extLst>
              <a:ext uri="{FF2B5EF4-FFF2-40B4-BE49-F238E27FC236}">
                <a16:creationId xmlns:a16="http://schemas.microsoft.com/office/drawing/2014/main" id="{8B00F170-1A82-1722-D62A-5B059405593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421" t="35154" r="18659" b="36381"/>
          <a:stretch/>
        </p:blipFill>
        <p:spPr bwMode="auto">
          <a:xfrm>
            <a:off x="6629154" y="3727724"/>
            <a:ext cx="1175897" cy="39016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8F8A4A91-F345-D57E-7413-222C0FF373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9308" y="3765158"/>
            <a:ext cx="326953" cy="326953"/>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Scouts partner with Nominet to review and refresh its Digital Citizen ...">
            <a:extLst>
              <a:ext uri="{FF2B5EF4-FFF2-40B4-BE49-F238E27FC236}">
                <a16:creationId xmlns:a16="http://schemas.microsoft.com/office/drawing/2014/main" id="{A2318B76-8E86-EE62-30D0-96858D2169D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531" t="31343" r="15415" b="42740"/>
          <a:stretch/>
        </p:blipFill>
        <p:spPr bwMode="auto">
          <a:xfrm>
            <a:off x="6170449" y="4161945"/>
            <a:ext cx="1509029" cy="26954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GoDaddy Goes All-In With New Logo Design And Identity – Web Design Ledger">
            <a:extLst>
              <a:ext uri="{FF2B5EF4-FFF2-40B4-BE49-F238E27FC236}">
                <a16:creationId xmlns:a16="http://schemas.microsoft.com/office/drawing/2014/main" id="{22F780D8-540C-146E-5CAC-67661D33385F}"/>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53208" t="36669" r="2032" b="37399"/>
          <a:stretch/>
        </p:blipFill>
        <p:spPr bwMode="auto">
          <a:xfrm>
            <a:off x="3616066" y="3750894"/>
            <a:ext cx="1006627" cy="242628"/>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The Best Web Hosting Services in 2020 | Compare Plans + Monthly Rates">
            <a:extLst>
              <a:ext uri="{FF2B5EF4-FFF2-40B4-BE49-F238E27FC236}">
                <a16:creationId xmlns:a16="http://schemas.microsoft.com/office/drawing/2014/main" id="{BA03414C-9EAD-9839-CDF0-0817B4AFDA8E}"/>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1416" y="4040060"/>
            <a:ext cx="453376" cy="431377"/>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Namecheap Review - 100 Best Domain Names">
            <a:extLst>
              <a:ext uri="{FF2B5EF4-FFF2-40B4-BE49-F238E27FC236}">
                <a16:creationId xmlns:a16="http://schemas.microsoft.com/office/drawing/2014/main" id="{006840CD-AC0F-B566-6CEF-5A1C036A3B2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7962" y="4075587"/>
            <a:ext cx="685800" cy="38844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a:extLst>
              <a:ext uri="{FF2B5EF4-FFF2-40B4-BE49-F238E27FC236}">
                <a16:creationId xmlns:a16="http://schemas.microsoft.com/office/drawing/2014/main" id="{10D82A2D-BEEF-62C0-2ADA-9FA7FD84397A}"/>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421" t="44085" r="54901" b="8233"/>
          <a:stretch/>
        </p:blipFill>
        <p:spPr bwMode="auto">
          <a:xfrm>
            <a:off x="3640480" y="4523821"/>
            <a:ext cx="1228210" cy="207182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a:extLst>
              <a:ext uri="{FF2B5EF4-FFF2-40B4-BE49-F238E27FC236}">
                <a16:creationId xmlns:a16="http://schemas.microsoft.com/office/drawing/2014/main" id="{2FC03CFD-C7AD-D2F4-3726-2C11DAF938A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3005" t="44778" r="28631" b="7539"/>
          <a:stretch/>
        </p:blipFill>
        <p:spPr bwMode="auto">
          <a:xfrm>
            <a:off x="6413354" y="4523821"/>
            <a:ext cx="1352416" cy="20718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a:extLst>
              <a:ext uri="{FF2B5EF4-FFF2-40B4-BE49-F238E27FC236}">
                <a16:creationId xmlns:a16="http://schemas.microsoft.com/office/drawing/2014/main" id="{EE0CFF35-D203-31A6-AAE1-61B6360CD08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751" t="43110" r="3885" b="14192"/>
          <a:stretch/>
        </p:blipFill>
        <p:spPr bwMode="auto">
          <a:xfrm>
            <a:off x="9232737" y="4416441"/>
            <a:ext cx="1352416" cy="1855231"/>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直线箭头连接符 43">
            <a:extLst>
              <a:ext uri="{FF2B5EF4-FFF2-40B4-BE49-F238E27FC236}">
                <a16:creationId xmlns:a16="http://schemas.microsoft.com/office/drawing/2014/main" id="{BC0A4739-88CB-58B9-5722-DA8DDCCC0F75}"/>
              </a:ext>
            </a:extLst>
          </p:cNvPr>
          <p:cNvCxnSpPr/>
          <p:nvPr/>
        </p:nvCxnSpPr>
        <p:spPr>
          <a:xfrm>
            <a:off x="2267379" y="5104502"/>
            <a:ext cx="1303189" cy="0"/>
          </a:xfrm>
          <a:prstGeom prst="straightConnector1">
            <a:avLst/>
          </a:prstGeom>
          <a:ln w="19050">
            <a:solidFill>
              <a:schemeClr val="tx1">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45" name="直线箭头连接符 44">
            <a:extLst>
              <a:ext uri="{FF2B5EF4-FFF2-40B4-BE49-F238E27FC236}">
                <a16:creationId xmlns:a16="http://schemas.microsoft.com/office/drawing/2014/main" id="{146689BF-2BD5-8D21-47CF-406C932B91B7}"/>
              </a:ext>
            </a:extLst>
          </p:cNvPr>
          <p:cNvCxnSpPr/>
          <p:nvPr/>
        </p:nvCxnSpPr>
        <p:spPr>
          <a:xfrm>
            <a:off x="4868690" y="5112571"/>
            <a:ext cx="1547107" cy="0"/>
          </a:xfrm>
          <a:prstGeom prst="straightConnector1">
            <a:avLst/>
          </a:prstGeom>
          <a:ln w="19050">
            <a:solidFill>
              <a:schemeClr val="tx1">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46" name="直线箭头连接符 45">
            <a:extLst>
              <a:ext uri="{FF2B5EF4-FFF2-40B4-BE49-F238E27FC236}">
                <a16:creationId xmlns:a16="http://schemas.microsoft.com/office/drawing/2014/main" id="{216CE451-A4E7-2D34-C737-A77579D41842}"/>
              </a:ext>
            </a:extLst>
          </p:cNvPr>
          <p:cNvCxnSpPr/>
          <p:nvPr/>
        </p:nvCxnSpPr>
        <p:spPr>
          <a:xfrm>
            <a:off x="7726714" y="5114126"/>
            <a:ext cx="1487604" cy="0"/>
          </a:xfrm>
          <a:prstGeom prst="straightConnector1">
            <a:avLst/>
          </a:prstGeom>
          <a:ln w="19050">
            <a:solidFill>
              <a:schemeClr val="tx1">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B33520CB-1879-A6F8-CEEA-6E4003B4EDBB}"/>
              </a:ext>
            </a:extLst>
          </p:cNvPr>
          <p:cNvSpPr txBox="1"/>
          <p:nvPr/>
        </p:nvSpPr>
        <p:spPr>
          <a:xfrm>
            <a:off x="8185270" y="3477609"/>
            <a:ext cx="3897660" cy="707886"/>
          </a:xfrm>
          <a:prstGeom prst="rect">
            <a:avLst/>
          </a:prstGeom>
          <a:noFill/>
        </p:spPr>
        <p:txBody>
          <a:bodyPr wrap="square">
            <a:spAutoFit/>
          </a:bodyPr>
          <a:lstStyle/>
          <a:p>
            <a:r>
              <a:rPr lang="en-US" altLang="zh-CN" sz="2000" i="1" dirty="0">
                <a:solidFill>
                  <a:srgbClr val="9B2D1F"/>
                </a:solidFill>
                <a:latin typeface="Chalkboard" panose="03050602040202020205" pitchFamily="66" charset="0"/>
              </a:rPr>
              <a:t>The ultimate authority for TLDs.</a:t>
            </a:r>
            <a:r>
              <a:rPr lang="zh-CN" altLang="en-US" sz="2000" i="1" dirty="0">
                <a:solidFill>
                  <a:srgbClr val="9B2D1F"/>
                </a:solidFill>
                <a:latin typeface="Chalkboard" panose="03050602040202020205" pitchFamily="66" charset="0"/>
              </a:rPr>
              <a:t> </a:t>
            </a:r>
            <a:r>
              <a:rPr lang="en-US" altLang="zh-CN" sz="2000" i="1" dirty="0">
                <a:solidFill>
                  <a:srgbClr val="9B2D1F"/>
                </a:solidFill>
                <a:latin typeface="Chalkboard" panose="03050602040202020205" pitchFamily="66" charset="0"/>
              </a:rPr>
              <a:t>A</a:t>
            </a:r>
            <a:r>
              <a:rPr lang="zh-CN" altLang="en-US" sz="2000" i="1" dirty="0">
                <a:solidFill>
                  <a:srgbClr val="9B2D1F"/>
                </a:solidFill>
                <a:latin typeface="Chalkboard" panose="03050602040202020205" pitchFamily="66" charset="0"/>
              </a:rPr>
              <a:t> </a:t>
            </a:r>
            <a:r>
              <a:rPr lang="en-US" altLang="zh-CN" sz="2000" i="1" dirty="0">
                <a:solidFill>
                  <a:srgbClr val="9B2D1F"/>
                </a:solidFill>
                <a:latin typeface="Chalkboard" panose="03050602040202020205" pitchFamily="66" charset="0"/>
              </a:rPr>
              <a:t>single</a:t>
            </a:r>
            <a:r>
              <a:rPr lang="zh-CN" altLang="en-US" sz="2000" i="1" dirty="0">
                <a:solidFill>
                  <a:srgbClr val="9B2D1F"/>
                </a:solidFill>
                <a:latin typeface="Chalkboard" panose="03050602040202020205" pitchFamily="66" charset="0"/>
              </a:rPr>
              <a:t> </a:t>
            </a:r>
            <a:r>
              <a:rPr lang="en-US" altLang="zh-CN" sz="2000" i="1" dirty="0">
                <a:solidFill>
                  <a:srgbClr val="9B2D1F"/>
                </a:solidFill>
                <a:latin typeface="Chalkboard" panose="03050602040202020205" pitchFamily="66" charset="0"/>
              </a:rPr>
              <a:t>flaw</a:t>
            </a:r>
            <a:r>
              <a:rPr lang="zh-CN" altLang="en-US" sz="2000" i="1" dirty="0">
                <a:solidFill>
                  <a:srgbClr val="9B2D1F"/>
                </a:solidFill>
                <a:latin typeface="Chalkboard" panose="03050602040202020205" pitchFamily="66" charset="0"/>
              </a:rPr>
              <a:t> </a:t>
            </a:r>
            <a:r>
              <a:rPr lang="en-US" altLang="zh-CN" sz="2000" i="1" dirty="0">
                <a:solidFill>
                  <a:srgbClr val="9B2D1F"/>
                </a:solidFill>
                <a:latin typeface="Chalkboard" panose="03050602040202020205" pitchFamily="66" charset="0"/>
              </a:rPr>
              <a:t>can</a:t>
            </a:r>
            <a:r>
              <a:rPr lang="zh-CN" altLang="en-US" sz="2000" i="1" dirty="0">
                <a:solidFill>
                  <a:srgbClr val="9B2D1F"/>
                </a:solidFill>
                <a:latin typeface="Chalkboard" panose="03050602040202020205" pitchFamily="66" charset="0"/>
              </a:rPr>
              <a:t> </a:t>
            </a:r>
            <a:r>
              <a:rPr lang="en-US" altLang="zh-CN" sz="2000" i="1" dirty="0">
                <a:solidFill>
                  <a:srgbClr val="9B2D1F"/>
                </a:solidFill>
                <a:latin typeface="Chalkboard" panose="03050602040202020205" pitchFamily="66" charset="0"/>
              </a:rPr>
              <a:t>impact</a:t>
            </a:r>
            <a:r>
              <a:rPr lang="zh-CN" altLang="en-US" sz="2000" i="1" dirty="0">
                <a:solidFill>
                  <a:srgbClr val="9B2D1F"/>
                </a:solidFill>
                <a:latin typeface="Chalkboard" panose="03050602040202020205" pitchFamily="66" charset="0"/>
              </a:rPr>
              <a:t> </a:t>
            </a:r>
            <a:r>
              <a:rPr lang="en-US" altLang="zh-CN" sz="2000" i="1" dirty="0">
                <a:solidFill>
                  <a:srgbClr val="9B2D1F"/>
                </a:solidFill>
                <a:latin typeface="Chalkboard" panose="03050602040202020205" pitchFamily="66" charset="0"/>
              </a:rPr>
              <a:t>millions.</a:t>
            </a:r>
            <a:endParaRPr lang="zh-CN" altLang="en-US" sz="2000" i="1" dirty="0">
              <a:solidFill>
                <a:srgbClr val="9B2D1F"/>
              </a:solidFill>
              <a:latin typeface="Chalkboard" panose="03050602040202020205" pitchFamily="66" charset="0"/>
            </a:endParaRPr>
          </a:p>
        </p:txBody>
      </p:sp>
      <p:pic>
        <p:nvPicPr>
          <p:cNvPr id="4122" name="Picture 26" descr="Million, people, millennial icon - Download on Iconfinder">
            <a:extLst>
              <a:ext uri="{FF2B5EF4-FFF2-40B4-BE49-F238E27FC236}">
                <a16:creationId xmlns:a16="http://schemas.microsoft.com/office/drawing/2014/main" id="{10914C78-99F3-42F2-5236-2E7DF70759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94646" y="4634026"/>
            <a:ext cx="959866" cy="959866"/>
          </a:xfrm>
          <a:prstGeom prst="rect">
            <a:avLst/>
          </a:prstGeom>
          <a:noFill/>
          <a:extLst>
            <a:ext uri="{909E8E84-426E-40DD-AFC4-6F175D3DCCD1}">
              <a14:hiddenFill xmlns:a14="http://schemas.microsoft.com/office/drawing/2010/main">
                <a:solidFill>
                  <a:srgbClr val="FFFFFF"/>
                </a:solidFill>
              </a14:hiddenFill>
            </a:ext>
          </a:extLst>
        </p:spPr>
      </p:pic>
      <p:pic>
        <p:nvPicPr>
          <p:cNvPr id="4126" name="Picture 30" descr="Swirly Arrow Free Icon Arrow Clipart Clip Art Arrow Images">
            <a:extLst>
              <a:ext uri="{FF2B5EF4-FFF2-40B4-BE49-F238E27FC236}">
                <a16:creationId xmlns:a16="http://schemas.microsoft.com/office/drawing/2014/main" id="{AF882CB1-00CC-EFC1-A7DE-776F5B951D4F}"/>
              </a:ext>
            </a:extLst>
          </p:cNvPr>
          <p:cNvPicPr>
            <a:picLocks noChangeAspect="1" noChangeArrowheads="1"/>
          </p:cNvPicPr>
          <p:nvPr/>
        </p:nvPicPr>
        <p:blipFill>
          <a:blip r:embed="rId15">
            <a:duotone>
              <a:schemeClr val="accent3">
                <a:shade val="45000"/>
                <a:satMod val="135000"/>
              </a:schemeClr>
              <a:prstClr val="white"/>
            </a:duotone>
            <a:extLst>
              <a:ext uri="{BEBA8EAE-BF5A-486C-A8C5-ECC9F3942E4B}">
                <a14:imgProps xmlns:a14="http://schemas.microsoft.com/office/drawing/2010/main">
                  <a14:imgLayer r:embed="rId16">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rot="18300685" flipH="1">
            <a:off x="7624715" y="4105147"/>
            <a:ext cx="676371" cy="569787"/>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a:extLst>
              <a:ext uri="{FF2B5EF4-FFF2-40B4-BE49-F238E27FC236}">
                <a16:creationId xmlns:a16="http://schemas.microsoft.com/office/drawing/2014/main" id="{2DDC6606-5AE7-04C3-CB3A-3727061A91E9}"/>
              </a:ext>
            </a:extLst>
          </p:cNvPr>
          <p:cNvSpPr/>
          <p:nvPr/>
        </p:nvSpPr>
        <p:spPr>
          <a:xfrm>
            <a:off x="7011744" y="1589332"/>
            <a:ext cx="2311871" cy="1252530"/>
          </a:xfrm>
          <a:prstGeom prst="roundRect">
            <a:avLst>
              <a:gd name="adj" fmla="val 5662"/>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11" name="Picture 10">
            <a:extLst>
              <a:ext uri="{FF2B5EF4-FFF2-40B4-BE49-F238E27FC236}">
                <a16:creationId xmlns:a16="http://schemas.microsoft.com/office/drawing/2014/main" id="{8DE3BED4-E855-9C86-D577-B67A9F963EDB}"/>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7060973" y="1733613"/>
            <a:ext cx="2262642" cy="1077731"/>
          </a:xfrm>
          <a:prstGeom prst="rect">
            <a:avLst/>
          </a:prstGeom>
        </p:spPr>
      </p:pic>
      <p:pic>
        <p:nvPicPr>
          <p:cNvPr id="12" name="Picture 11">
            <a:extLst>
              <a:ext uri="{FF2B5EF4-FFF2-40B4-BE49-F238E27FC236}">
                <a16:creationId xmlns:a16="http://schemas.microsoft.com/office/drawing/2014/main" id="{190E8B12-56E0-95D6-CC43-FCE41933355B}"/>
              </a:ext>
            </a:extLst>
          </p:cNvPr>
          <p:cNvPicPr>
            <a:picLocks noChangeAspect="1"/>
          </p:cNvPicPr>
          <p:nvPr/>
        </p:nvPicPr>
        <p:blipFill>
          <a:blip r:embed="rId18">
            <a:clrChange>
              <a:clrFrom>
                <a:srgbClr val="F8FAFD"/>
              </a:clrFrom>
              <a:clrTo>
                <a:srgbClr val="F8FAFD">
                  <a:alpha val="0"/>
                </a:srgbClr>
              </a:clrTo>
            </a:clrChange>
          </a:blip>
          <a:stretch>
            <a:fillRect/>
          </a:stretch>
        </p:blipFill>
        <p:spPr>
          <a:xfrm>
            <a:off x="7109994" y="1631505"/>
            <a:ext cx="425537" cy="130647"/>
          </a:xfrm>
          <a:prstGeom prst="rect">
            <a:avLst/>
          </a:prstGeom>
        </p:spPr>
      </p:pic>
      <p:sp>
        <p:nvSpPr>
          <p:cNvPr id="14" name="Rectangle 13">
            <a:extLst>
              <a:ext uri="{FF2B5EF4-FFF2-40B4-BE49-F238E27FC236}">
                <a16:creationId xmlns:a16="http://schemas.microsoft.com/office/drawing/2014/main" id="{A599E3A4-37D3-A9BA-5B52-0660BE657D86}"/>
              </a:ext>
            </a:extLst>
          </p:cNvPr>
          <p:cNvSpPr/>
          <p:nvPr/>
        </p:nvSpPr>
        <p:spPr>
          <a:xfrm>
            <a:off x="7575773" y="2212970"/>
            <a:ext cx="458556" cy="144000"/>
          </a:xfrm>
          <a:prstGeom prst="rect">
            <a:avLst/>
          </a:prstGeom>
          <a:solidFill>
            <a:schemeClr val="bg1">
              <a:lumMod val="95000"/>
            </a:schemeClr>
          </a:solidFill>
          <a:ln>
            <a:noFill/>
          </a:ln>
          <a:effectLst>
            <a:softEdge rad="16806"/>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5" name="文本框 18">
            <a:extLst>
              <a:ext uri="{FF2B5EF4-FFF2-40B4-BE49-F238E27FC236}">
                <a16:creationId xmlns:a16="http://schemas.microsoft.com/office/drawing/2014/main" id="{5628DBD3-50A3-5AA5-B61C-FC8CFFC3E375}"/>
              </a:ext>
            </a:extLst>
          </p:cNvPr>
          <p:cNvSpPr txBox="1"/>
          <p:nvPr/>
        </p:nvSpPr>
        <p:spPr>
          <a:xfrm>
            <a:off x="6170449" y="2848239"/>
            <a:ext cx="4098315" cy="338554"/>
          </a:xfrm>
          <a:prstGeom prst="rect">
            <a:avLst/>
          </a:prstGeom>
          <a:noFill/>
        </p:spPr>
        <p:txBody>
          <a:bodyPr wrap="square">
            <a:spAutoFit/>
          </a:bodyPr>
          <a:lstStyle/>
          <a:p>
            <a:pPr algn="ctr"/>
            <a:r>
              <a:rPr kumimoji="1" lang="en-US" altLang="zh-CN" sz="1600" dirty="0">
                <a:solidFill>
                  <a:srgbClr val="9B2D1F"/>
                </a:solidFill>
                <a:latin typeface="Verdana" panose="020B0604030504040204" pitchFamily="34" charset="0"/>
                <a:ea typeface="Verdana" panose="020B0604030504040204" pitchFamily="34" charset="0"/>
                <a:cs typeface="Verdana" panose="020B0604030504040204" pitchFamily="34" charset="0"/>
              </a:rPr>
              <a:t>Email</a:t>
            </a:r>
            <a:r>
              <a:rPr kumimoji="1" lang="zh-CN" altLang="en-US" sz="1600" dirty="0">
                <a:solidFill>
                  <a:srgbClr val="9B2D1F"/>
                </a:solidFill>
                <a:latin typeface="Verdana" panose="020B0604030504040204" pitchFamily="34" charset="0"/>
                <a:ea typeface="Verdana" panose="020B0604030504040204" pitchFamily="34" charset="0"/>
                <a:cs typeface="Verdana" panose="020B0604030504040204" pitchFamily="34" charset="0"/>
              </a:rPr>
              <a:t> </a:t>
            </a:r>
            <a:r>
              <a:rPr kumimoji="1" lang="en-US" altLang="zh-CN" sz="1600" dirty="0">
                <a:solidFill>
                  <a:srgbClr val="9B2D1F"/>
                </a:solidFill>
                <a:latin typeface="Verdana" panose="020B0604030504040204" pitchFamily="34" charset="0"/>
                <a:ea typeface="Verdana" panose="020B0604030504040204" pitchFamily="34" charset="0"/>
                <a:cs typeface="Verdana" panose="020B0604030504040204" pitchFamily="34" charset="0"/>
              </a:rPr>
              <a:t>Communication</a:t>
            </a:r>
          </a:p>
        </p:txBody>
      </p:sp>
      <p:pic>
        <p:nvPicPr>
          <p:cNvPr id="17" name="Picture 16">
            <a:extLst>
              <a:ext uri="{FF2B5EF4-FFF2-40B4-BE49-F238E27FC236}">
                <a16:creationId xmlns:a16="http://schemas.microsoft.com/office/drawing/2014/main" id="{7FCEB122-55F2-5DE5-78E7-782588AECB35}"/>
              </a:ext>
            </a:extLst>
          </p:cNvPr>
          <p:cNvPicPr>
            <a:picLocks noChangeAspect="1"/>
          </p:cNvPicPr>
          <p:nvPr/>
        </p:nvPicPr>
        <p:blipFill>
          <a:blip r:embed="rId19"/>
          <a:stretch>
            <a:fillRect/>
          </a:stretch>
        </p:blipFill>
        <p:spPr>
          <a:xfrm>
            <a:off x="1717429" y="1955790"/>
            <a:ext cx="3576887" cy="817360"/>
          </a:xfrm>
          <a:prstGeom prst="rect">
            <a:avLst/>
          </a:prstGeom>
          <a:effectLst>
            <a:reflection blurRad="6350" stA="52000" endA="300" endPos="16760" dir="5400000" sy="-100000" algn="bl" rotWithShape="0"/>
          </a:effectLst>
        </p:spPr>
      </p:pic>
      <p:cxnSp>
        <p:nvCxnSpPr>
          <p:cNvPr id="9" name="Straight Connector 8">
            <a:extLst>
              <a:ext uri="{FF2B5EF4-FFF2-40B4-BE49-F238E27FC236}">
                <a16:creationId xmlns:a16="http://schemas.microsoft.com/office/drawing/2014/main" id="{76B41C7D-3668-4AB9-DC7C-93F69151DBDA}"/>
              </a:ext>
            </a:extLst>
          </p:cNvPr>
          <p:cNvCxnSpPr/>
          <p:nvPr/>
        </p:nvCxnSpPr>
        <p:spPr>
          <a:xfrm>
            <a:off x="8413977" y="1902484"/>
            <a:ext cx="749135" cy="0"/>
          </a:xfrm>
          <a:prstGeom prst="line">
            <a:avLst/>
          </a:prstGeom>
          <a:ln w="9525">
            <a:solidFill>
              <a:srgbClr val="8D131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3165ED-E5BF-4839-3722-7E5F9FAFDAAF}"/>
              </a:ext>
            </a:extLst>
          </p:cNvPr>
          <p:cNvCxnSpPr/>
          <p:nvPr/>
        </p:nvCxnSpPr>
        <p:spPr>
          <a:xfrm>
            <a:off x="8215047" y="2041579"/>
            <a:ext cx="349477" cy="0"/>
          </a:xfrm>
          <a:prstGeom prst="line">
            <a:avLst/>
          </a:prstGeom>
          <a:ln w="9525">
            <a:solidFill>
              <a:srgbClr val="8D131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801E85F-4EDC-ACAC-165C-3D6995911759}"/>
              </a:ext>
            </a:extLst>
          </p:cNvPr>
          <p:cNvCxnSpPr/>
          <p:nvPr/>
        </p:nvCxnSpPr>
        <p:spPr>
          <a:xfrm>
            <a:off x="7676448" y="2462111"/>
            <a:ext cx="906456" cy="0"/>
          </a:xfrm>
          <a:prstGeom prst="line">
            <a:avLst/>
          </a:prstGeom>
          <a:ln w="9525">
            <a:solidFill>
              <a:srgbClr val="8D131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4AAA4B-3C38-07ED-E426-60E9AE41AA15}"/>
              </a:ext>
            </a:extLst>
          </p:cNvPr>
          <p:cNvCxnSpPr/>
          <p:nvPr/>
        </p:nvCxnSpPr>
        <p:spPr>
          <a:xfrm>
            <a:off x="7660003" y="2614511"/>
            <a:ext cx="749137" cy="0"/>
          </a:xfrm>
          <a:prstGeom prst="line">
            <a:avLst/>
          </a:prstGeom>
          <a:ln w="9525">
            <a:solidFill>
              <a:srgbClr val="8D1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320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1642D9F-D4E3-B1F9-4BE0-4542BBBAEEC5}"/>
              </a:ext>
            </a:extLst>
          </p:cNvPr>
          <p:cNvPicPr>
            <a:picLocks noChangeAspect="1"/>
          </p:cNvPicPr>
          <p:nvPr/>
        </p:nvPicPr>
        <p:blipFill>
          <a:blip r:embed="rId3"/>
          <a:stretch>
            <a:fillRect/>
          </a:stretch>
        </p:blipFill>
        <p:spPr>
          <a:xfrm>
            <a:off x="1156889" y="1395874"/>
            <a:ext cx="10299700" cy="3886019"/>
          </a:xfrm>
          <a:prstGeom prst="rect">
            <a:avLst/>
          </a:prstGeom>
        </p:spPr>
      </p:pic>
      <p:sp>
        <p:nvSpPr>
          <p:cNvPr id="2" name="日期占位符 1">
            <a:extLst>
              <a:ext uri="{FF2B5EF4-FFF2-40B4-BE49-F238E27FC236}">
                <a16:creationId xmlns:a16="http://schemas.microsoft.com/office/drawing/2014/main" id="{D57BEC80-8E04-999E-F535-39C17F9A21DA}"/>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F9831BC8-0B98-D21E-04F8-386F33DA26A4}"/>
              </a:ext>
            </a:extLst>
          </p:cNvPr>
          <p:cNvSpPr>
            <a:spLocks noGrp="1"/>
          </p:cNvSpPr>
          <p:nvPr>
            <p:ph type="sldNum" sz="quarter" idx="12"/>
          </p:nvPr>
        </p:nvSpPr>
        <p:spPr/>
        <p:txBody>
          <a:bodyPr/>
          <a:lstStyle/>
          <a:p>
            <a:fld id="{ECB2A585-D384-3C44-A3CD-1FCB5462ACD9}" type="slidenum">
              <a:rPr kumimoji="1" lang="zh-CN" altLang="en-US" smtClean="0"/>
              <a:t>30</a:t>
            </a:fld>
            <a:endParaRPr kumimoji="1" lang="zh-CN" altLang="en-US"/>
          </a:p>
        </p:txBody>
      </p:sp>
      <p:sp>
        <p:nvSpPr>
          <p:cNvPr id="4" name="标题 3">
            <a:extLst>
              <a:ext uri="{FF2B5EF4-FFF2-40B4-BE49-F238E27FC236}">
                <a16:creationId xmlns:a16="http://schemas.microsoft.com/office/drawing/2014/main" id="{1A3F4DCD-32BF-6143-78DE-F73343E2E5E7}"/>
              </a:ext>
            </a:extLst>
          </p:cNvPr>
          <p:cNvSpPr>
            <a:spLocks noGrp="1"/>
          </p:cNvSpPr>
          <p:nvPr>
            <p:ph type="title"/>
          </p:nvPr>
        </p:nvSpPr>
        <p:spPr>
          <a:xfrm>
            <a:off x="345280" y="75406"/>
            <a:ext cx="12151519"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Deletion</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Relic Domains and Hijacking Risks</a:t>
            </a:r>
            <a:endParaRPr lang="zh-CN" altLang="en-US" dirty="0">
              <a:latin typeface="Verdana" panose="020B0604030504040204" pitchFamily="34" charset="0"/>
              <a:cs typeface="Verdana" panose="020B0604030504040204" pitchFamily="34" charset="0"/>
            </a:endParaRPr>
          </a:p>
        </p:txBody>
      </p:sp>
      <p:sp>
        <p:nvSpPr>
          <p:cNvPr id="7" name="等腰三角形 6">
            <a:extLst>
              <a:ext uri="{FF2B5EF4-FFF2-40B4-BE49-F238E27FC236}">
                <a16:creationId xmlns:a16="http://schemas.microsoft.com/office/drawing/2014/main" id="{3EAA64B2-ABB8-CBDF-99D9-B6EA21F2D4C7}"/>
              </a:ext>
            </a:extLst>
          </p:cNvPr>
          <p:cNvSpPr/>
          <p:nvPr/>
        </p:nvSpPr>
        <p:spPr>
          <a:xfrm rot="3612184">
            <a:off x="1792158" y="4481313"/>
            <a:ext cx="479684" cy="436030"/>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SimHei" panose="02010609060101010101" pitchFamily="49" charset="-122"/>
              <a:ea typeface="SimHei" panose="02010609060101010101" pitchFamily="49" charset="-122"/>
            </a:endParaRPr>
          </a:p>
        </p:txBody>
      </p:sp>
      <p:sp>
        <p:nvSpPr>
          <p:cNvPr id="5" name="对话气泡: 圆角矩形 7">
            <a:extLst>
              <a:ext uri="{FF2B5EF4-FFF2-40B4-BE49-F238E27FC236}">
                <a16:creationId xmlns:a16="http://schemas.microsoft.com/office/drawing/2014/main" id="{B513A3A4-99C3-22D0-05BC-6D67ABF1C151}"/>
              </a:ext>
            </a:extLst>
          </p:cNvPr>
          <p:cNvSpPr/>
          <p:nvPr/>
        </p:nvSpPr>
        <p:spPr>
          <a:xfrm>
            <a:off x="1821370" y="5445978"/>
            <a:ext cx="3343058" cy="955626"/>
          </a:xfrm>
          <a:prstGeom prst="wedgeRoundRectCallout">
            <a:avLst>
              <a:gd name="adj1" fmla="val -40525"/>
              <a:gd name="adj2" fmla="val -89689"/>
              <a:gd name="adj3" fmla="val 16667"/>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bg1"/>
                </a:solidFill>
                <a:latin typeface="Verdana" panose="020B0604030504040204" pitchFamily="34" charset="0"/>
                <a:cs typeface="Verdana" panose="020B0604030504040204" pitchFamily="34" charset="0"/>
              </a:rPr>
              <a:t>When a domain name expires, the registry needs to clean up all resource records related to the domain name.</a:t>
            </a:r>
          </a:p>
        </p:txBody>
      </p:sp>
    </p:spTree>
    <p:extLst>
      <p:ext uri="{BB962C8B-B14F-4D97-AF65-F5344CB8AC3E}">
        <p14:creationId xmlns:p14="http://schemas.microsoft.com/office/powerpoint/2010/main" val="3439606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8FC92-E92A-3747-8F87-5772DC2BE0B8}"/>
            </a:ext>
          </a:extLst>
        </p:cNvPr>
        <p:cNvGrpSpPr/>
        <p:nvPr/>
      </p:nvGrpSpPr>
      <p:grpSpPr>
        <a:xfrm>
          <a:off x="0" y="0"/>
          <a:ext cx="0" cy="0"/>
          <a:chOff x="0" y="0"/>
          <a:chExt cx="0" cy="0"/>
        </a:xfrm>
      </p:grpSpPr>
      <p:sp>
        <p:nvSpPr>
          <p:cNvPr id="2" name="日期占位符 1">
            <a:extLst>
              <a:ext uri="{FF2B5EF4-FFF2-40B4-BE49-F238E27FC236}">
                <a16:creationId xmlns:a16="http://schemas.microsoft.com/office/drawing/2014/main" id="{4177AB75-3F3C-062B-B77B-598B94C8613E}"/>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49F0CA91-6CD0-7D8E-BFD0-2460B4E06442}"/>
              </a:ext>
            </a:extLst>
          </p:cNvPr>
          <p:cNvSpPr>
            <a:spLocks noGrp="1"/>
          </p:cNvSpPr>
          <p:nvPr>
            <p:ph type="sldNum" sz="quarter" idx="12"/>
          </p:nvPr>
        </p:nvSpPr>
        <p:spPr/>
        <p:txBody>
          <a:bodyPr/>
          <a:lstStyle/>
          <a:p>
            <a:fld id="{ECB2A585-D384-3C44-A3CD-1FCB5462ACD9}" type="slidenum">
              <a:rPr kumimoji="1" lang="zh-CN" altLang="en-US" smtClean="0"/>
              <a:t>31</a:t>
            </a:fld>
            <a:endParaRPr kumimoji="1" lang="zh-CN" altLang="en-US"/>
          </a:p>
        </p:txBody>
      </p:sp>
      <p:sp>
        <p:nvSpPr>
          <p:cNvPr id="4" name="标题 3">
            <a:extLst>
              <a:ext uri="{FF2B5EF4-FFF2-40B4-BE49-F238E27FC236}">
                <a16:creationId xmlns:a16="http://schemas.microsoft.com/office/drawing/2014/main" id="{52C955C3-4766-D3B5-1B72-38FCEBED926F}"/>
              </a:ext>
            </a:extLst>
          </p:cNvPr>
          <p:cNvSpPr>
            <a:spLocks noGrp="1"/>
          </p:cNvSpPr>
          <p:nvPr>
            <p:ph type="title"/>
          </p:nvPr>
        </p:nvSpPr>
        <p:spPr>
          <a:xfrm>
            <a:off x="345280" y="75406"/>
            <a:ext cx="12151519"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Deletion</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Relic Domains and Hijacking Risks</a:t>
            </a:r>
            <a:endParaRPr lang="zh-CN" altLang="en-US" dirty="0">
              <a:latin typeface="Verdana" panose="020B0604030504040204" pitchFamily="34" charset="0"/>
              <a:cs typeface="Verdana" panose="020B0604030504040204" pitchFamily="34" charset="0"/>
            </a:endParaRPr>
          </a:p>
        </p:txBody>
      </p:sp>
      <p:sp>
        <p:nvSpPr>
          <p:cNvPr id="6" name="圆角矩形 10">
            <a:extLst>
              <a:ext uri="{FF2B5EF4-FFF2-40B4-BE49-F238E27FC236}">
                <a16:creationId xmlns:a16="http://schemas.microsoft.com/office/drawing/2014/main" id="{30E6B04B-2D33-108D-41F9-699FD2B5ACB6}"/>
              </a:ext>
            </a:extLst>
          </p:cNvPr>
          <p:cNvSpPr/>
          <p:nvPr/>
        </p:nvSpPr>
        <p:spPr>
          <a:xfrm>
            <a:off x="648332" y="3791000"/>
            <a:ext cx="10869937" cy="2615308"/>
          </a:xfrm>
          <a:prstGeom prst="roundRect">
            <a:avLst>
              <a:gd name="adj" fmla="val 2876"/>
            </a:avLst>
          </a:prstGeom>
          <a:solidFill>
            <a:schemeClr val="bg1"/>
          </a:solid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0" algn="ctr"/>
            <a:endParaRPr lang="en-US" altLang="zh-CN" sz="2000" b="1" dirty="0">
              <a:gradFill flip="none" rotWithShape="1">
                <a:gsLst>
                  <a:gs pos="10000">
                    <a:srgbClr val="0094FE"/>
                  </a:gs>
                  <a:gs pos="100000">
                    <a:srgbClr val="0848FF"/>
                  </a:gs>
                </a:gsLst>
                <a:lin ang="2700000" scaled="1"/>
                <a:tileRect/>
              </a:gradFill>
              <a:effectLst>
                <a:outerShdw blurRad="63500" algn="ctr" rotWithShape="0">
                  <a:schemeClr val="bg1">
                    <a:alpha val="40000"/>
                  </a:schemeClr>
                </a:outerShdw>
              </a:effectLst>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a16="http://schemas.microsoft.com/office/drawing/2014/main" id="{EEE1666D-91FB-655A-E492-9E62CCF9EDDB}"/>
              </a:ext>
            </a:extLst>
          </p:cNvPr>
          <p:cNvSpPr/>
          <p:nvPr/>
        </p:nvSpPr>
        <p:spPr>
          <a:xfrm>
            <a:off x="4567765" y="3942509"/>
            <a:ext cx="1532467" cy="1782845"/>
          </a:xfrm>
          <a:prstGeom prst="roundRect">
            <a:avLst>
              <a:gd name="adj" fmla="val 11142"/>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SimHei" panose="02010609060101010101" pitchFamily="49" charset="-122"/>
              <a:ea typeface="SimHei" panose="02010609060101010101" pitchFamily="49" charset="-122"/>
            </a:endParaRPr>
          </a:p>
        </p:txBody>
      </p:sp>
      <p:sp>
        <p:nvSpPr>
          <p:cNvPr id="10" name="矩形: 圆角 9">
            <a:extLst>
              <a:ext uri="{FF2B5EF4-FFF2-40B4-BE49-F238E27FC236}">
                <a16:creationId xmlns:a16="http://schemas.microsoft.com/office/drawing/2014/main" id="{116F818B-AF43-0303-CBF9-FE77F6889265}"/>
              </a:ext>
            </a:extLst>
          </p:cNvPr>
          <p:cNvSpPr/>
          <p:nvPr/>
        </p:nvSpPr>
        <p:spPr>
          <a:xfrm>
            <a:off x="3076679" y="3942509"/>
            <a:ext cx="1389791" cy="1782845"/>
          </a:xfrm>
          <a:prstGeom prst="roundRect">
            <a:avLst>
              <a:gd name="adj" fmla="val 12403"/>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SimHei" panose="02010609060101010101" pitchFamily="49" charset="-122"/>
              <a:ea typeface="SimHei" panose="02010609060101010101" pitchFamily="49" charset="-122"/>
            </a:endParaRPr>
          </a:p>
        </p:txBody>
      </p:sp>
      <p:graphicFrame>
        <p:nvGraphicFramePr>
          <p:cNvPr id="11" name="表格 10">
            <a:extLst>
              <a:ext uri="{FF2B5EF4-FFF2-40B4-BE49-F238E27FC236}">
                <a16:creationId xmlns:a16="http://schemas.microsoft.com/office/drawing/2014/main" id="{BD63FF1E-7A27-0E46-6766-97C280EDF1CF}"/>
              </a:ext>
            </a:extLst>
          </p:cNvPr>
          <p:cNvGraphicFramePr>
            <a:graphicFrameLocks noGrp="1"/>
          </p:cNvGraphicFramePr>
          <p:nvPr>
            <p:extLst>
              <p:ext uri="{D42A27DB-BD31-4B8C-83A1-F6EECF244321}">
                <p14:modId xmlns:p14="http://schemas.microsoft.com/office/powerpoint/2010/main" val="458827558"/>
              </p:ext>
            </p:extLst>
          </p:nvPr>
        </p:nvGraphicFramePr>
        <p:xfrm>
          <a:off x="1098682" y="3965160"/>
          <a:ext cx="10331318" cy="2233590"/>
        </p:xfrm>
        <a:graphic>
          <a:graphicData uri="http://schemas.openxmlformats.org/drawingml/2006/table">
            <a:tbl>
              <a:tblPr firstRow="1" bandRow="1">
                <a:tableStyleId>{C083E6E3-FA7D-4D7B-A595-EF9225AFEA82}</a:tableStyleId>
              </a:tblPr>
              <a:tblGrid>
                <a:gridCol w="1789820">
                  <a:extLst>
                    <a:ext uri="{9D8B030D-6E8A-4147-A177-3AD203B41FA5}">
                      <a16:colId xmlns:a16="http://schemas.microsoft.com/office/drawing/2014/main" val="1639838951"/>
                    </a:ext>
                  </a:extLst>
                </a:gridCol>
                <a:gridCol w="1671779">
                  <a:extLst>
                    <a:ext uri="{9D8B030D-6E8A-4147-A177-3AD203B41FA5}">
                      <a16:colId xmlns:a16="http://schemas.microsoft.com/office/drawing/2014/main" val="2934617900"/>
                    </a:ext>
                  </a:extLst>
                </a:gridCol>
                <a:gridCol w="1617232">
                  <a:extLst>
                    <a:ext uri="{9D8B030D-6E8A-4147-A177-3AD203B41FA5}">
                      <a16:colId xmlns:a16="http://schemas.microsoft.com/office/drawing/2014/main" val="710135344"/>
                    </a:ext>
                  </a:extLst>
                </a:gridCol>
                <a:gridCol w="1560352">
                  <a:extLst>
                    <a:ext uri="{9D8B030D-6E8A-4147-A177-3AD203B41FA5}">
                      <a16:colId xmlns:a16="http://schemas.microsoft.com/office/drawing/2014/main" val="2263891920"/>
                    </a:ext>
                  </a:extLst>
                </a:gridCol>
                <a:gridCol w="1845961">
                  <a:extLst>
                    <a:ext uri="{9D8B030D-6E8A-4147-A177-3AD203B41FA5}">
                      <a16:colId xmlns:a16="http://schemas.microsoft.com/office/drawing/2014/main" val="1931258339"/>
                    </a:ext>
                  </a:extLst>
                </a:gridCol>
                <a:gridCol w="1846174">
                  <a:extLst>
                    <a:ext uri="{9D8B030D-6E8A-4147-A177-3AD203B41FA5}">
                      <a16:colId xmlns:a16="http://schemas.microsoft.com/office/drawing/2014/main" val="2022736224"/>
                    </a:ext>
                  </a:extLst>
                </a:gridCol>
              </a:tblGrid>
              <a:tr h="811595">
                <a:tc>
                  <a:txBody>
                    <a:bodyPr/>
                    <a:lstStyle/>
                    <a:p>
                      <a:endParaRPr lang="zh-CN" altLang="en-US" sz="1600" dirty="0">
                        <a:latin typeface="Verdana" panose="020B0604030504040204" pitchFamily="34" charset="0"/>
                        <a:cs typeface="Verdana" panose="020B0604030504040204" pitchFamily="34" charset="0"/>
                      </a:endParaRPr>
                    </a:p>
                  </a:txBody>
                  <a:tcPr anchor="ctr">
                    <a:lnT w="12700"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NS (zone)</a:t>
                      </a:r>
                      <a:endParaRPr lang="zh-CN" altLang="en-US" sz="1600" dirty="0">
                        <a:latin typeface="Verdana" panose="020B0604030504040204" pitchFamily="34" charset="0"/>
                        <a:cs typeface="Verdana" panose="020B0604030504040204" pitchFamily="34" charset="0"/>
                      </a:endParaRPr>
                    </a:p>
                  </a:txBody>
                  <a:tcPr anchor="ctr">
                    <a:lnT w="12700"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NS (WHOIS)</a:t>
                      </a:r>
                      <a:endParaRPr lang="zh-CN" altLang="en-US" sz="1600" dirty="0">
                        <a:latin typeface="Verdana" panose="020B0604030504040204" pitchFamily="34" charset="0"/>
                        <a:cs typeface="Verdana" panose="020B0604030504040204" pitchFamily="34" charset="0"/>
                      </a:endParaRPr>
                    </a:p>
                  </a:txBody>
                  <a:tcPr anchor="ctr">
                    <a:lnT w="12700"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Expiry Date</a:t>
                      </a:r>
                      <a:endParaRPr lang="zh-CN" altLang="en-US" sz="1600" dirty="0">
                        <a:latin typeface="Verdana" panose="020B0604030504040204" pitchFamily="34" charset="0"/>
                        <a:cs typeface="Verdana" panose="020B0604030504040204" pitchFamily="34" charset="0"/>
                      </a:endParaRPr>
                    </a:p>
                  </a:txBody>
                  <a:tcPr anchor="ctr">
                    <a:lnT w="12700"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Static Registration Status </a:t>
                      </a:r>
                      <a:endParaRPr lang="zh-CN" altLang="en-US" sz="1600" dirty="0">
                        <a:latin typeface="Verdana" panose="020B0604030504040204" pitchFamily="34" charset="0"/>
                        <a:cs typeface="Verdana" panose="020B0604030504040204" pitchFamily="34" charset="0"/>
                      </a:endParaRPr>
                    </a:p>
                  </a:txBody>
                  <a:tcPr anchor="ctr">
                    <a:lnT w="12700"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Dynamic Registration Status</a:t>
                      </a:r>
                      <a:endParaRPr lang="zh-CN" altLang="en-US" sz="1600" dirty="0">
                        <a:latin typeface="Verdana" panose="020B0604030504040204" pitchFamily="34" charset="0"/>
                        <a:cs typeface="Verdana" panose="020B0604030504040204" pitchFamily="34" charset="0"/>
                      </a:endParaRPr>
                    </a:p>
                  </a:txBody>
                  <a:tcPr anchor="ctr">
                    <a:lnT w="12700"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extLst>
                  <a:ext uri="{0D108BD9-81ED-4DB2-BD59-A6C34878D82A}">
                    <a16:rowId xmlns:a16="http://schemas.microsoft.com/office/drawing/2014/main" val="2829552829"/>
                  </a:ext>
                </a:extLst>
              </a:tr>
              <a:tr h="470210">
                <a:tc>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exa.com</a:t>
                      </a:r>
                      <a:endParaRPr lang="zh-CN" altLang="en-US" sz="1600" dirty="0">
                        <a:latin typeface="Verdana" panose="020B0604030504040204" pitchFamily="34" charset="0"/>
                        <a:cs typeface="Verdana" panose="020B0604030504040204" pitchFamily="34" charset="0"/>
                      </a:endParaRPr>
                    </a:p>
                  </a:txBody>
                  <a:tcPr anchor="ct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noFill/>
                  </a:tcPr>
                </a:tc>
                <a:tc>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ns.foo.com</a:t>
                      </a:r>
                      <a:endParaRPr lang="zh-CN" altLang="en-US" sz="1600" dirty="0">
                        <a:latin typeface="Verdana" panose="020B0604030504040204" pitchFamily="34" charset="0"/>
                        <a:cs typeface="Verdana" panose="020B0604030504040204" pitchFamily="34" charset="0"/>
                      </a:endParaRPr>
                    </a:p>
                  </a:txBody>
                  <a:tcPr anchor="ct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noFill/>
                  </a:tcPr>
                </a:tc>
                <a:tc rowSpan="2">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ns.exa.com</a:t>
                      </a:r>
                    </a:p>
                  </a:txBody>
                  <a:tcPr anchor="ct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noFill/>
                  </a:tcPr>
                </a:tc>
                <a:tc rowSpan="2">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2025-04-08</a:t>
                      </a:r>
                    </a:p>
                  </a:txBody>
                  <a:tcPr anchor="ct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noFill/>
                  </a:tcPr>
                </a:tc>
                <a:tc rowSpan="2">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registered</a:t>
                      </a:r>
                      <a:endParaRPr lang="zh-CN" altLang="en-US" sz="1600" dirty="0">
                        <a:latin typeface="Verdana" panose="020B0604030504040204" pitchFamily="34" charset="0"/>
                        <a:cs typeface="Verdana" panose="020B0604030504040204" pitchFamily="34" charset="0"/>
                      </a:endParaRPr>
                    </a:p>
                  </a:txBody>
                  <a:tcPr anchor="ct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noFill/>
                  </a:tcPr>
                </a:tc>
                <a:tc rowSpan="2">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registered</a:t>
                      </a:r>
                      <a:endParaRPr lang="zh-CN" altLang="en-US" sz="1600" dirty="0">
                        <a:latin typeface="Verdana" panose="020B0604030504040204" pitchFamily="34" charset="0"/>
                        <a:cs typeface="Verdana" panose="020B0604030504040204" pitchFamily="34" charset="0"/>
                      </a:endParaRPr>
                    </a:p>
                  </a:txBody>
                  <a:tcPr anchor="ct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noFill/>
                  </a:tcPr>
                </a:tc>
                <a:extLst>
                  <a:ext uri="{0D108BD9-81ED-4DB2-BD59-A6C34878D82A}">
                    <a16:rowId xmlns:a16="http://schemas.microsoft.com/office/drawing/2014/main" val="2249174553"/>
                  </a:ext>
                </a:extLst>
              </a:tr>
              <a:tr h="470210">
                <a:tc>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exa.com</a:t>
                      </a:r>
                      <a:endParaRPr lang="zh-CN" altLang="en-US" sz="1600" dirty="0">
                        <a:latin typeface="Verdana" panose="020B0604030504040204" pitchFamily="34" charset="0"/>
                        <a:cs typeface="Verdana" panose="020B0604030504040204" pitchFamily="34" charset="0"/>
                      </a:endParaRPr>
                    </a:p>
                  </a:txBody>
                  <a:tcPr anchor="ct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ns.exa.com</a:t>
                      </a:r>
                      <a:endParaRPr lang="zh-CN" altLang="en-US" sz="1600" dirty="0">
                        <a:latin typeface="Verdana" panose="020B0604030504040204" pitchFamily="34" charset="0"/>
                        <a:cs typeface="Verdana" panose="020B0604030504040204" pitchFamily="34" charset="0"/>
                      </a:endParaRPr>
                    </a:p>
                  </a:txBody>
                  <a:tcPr anchor="ctr">
                    <a:lnT w="3175" cap="flat" cmpd="sng" algn="ctr">
                      <a:solidFill>
                        <a:srgbClr val="0094FE"/>
                      </a:solidFill>
                      <a:prstDash val="solid"/>
                      <a:round/>
                      <a:headEnd type="none" w="med" len="med"/>
                      <a:tailEnd type="none" w="med" len="med"/>
                    </a:lnT>
                    <a:lnB w="3175" cap="flat" cmpd="sng" algn="ctr">
                      <a:solidFill>
                        <a:srgbClr val="0094FE"/>
                      </a:solidFill>
                      <a:prstDash val="solid"/>
                      <a:round/>
                      <a:headEnd type="none" w="med" len="med"/>
                      <a:tailEnd type="none" w="med" len="med"/>
                    </a:lnB>
                  </a:tcPr>
                </a:tc>
                <a:tc vMerge="1">
                  <a:txBody>
                    <a:bodyPr/>
                    <a:lstStyle/>
                    <a:p>
                      <a:endParaRPr dirty="0"/>
                    </a:p>
                  </a:txBody>
                  <a:tcPr anchor="ctr"/>
                </a:tc>
                <a:tc vMerge="1">
                  <a:txBody>
                    <a:bodyPr/>
                    <a:lstStyle/>
                    <a:p>
                      <a:endParaRPr dirty="0"/>
                    </a:p>
                  </a:txBody>
                  <a:tcPr anchor="ctr"/>
                </a:tc>
                <a:tc vMerge="1">
                  <a:txBody>
                    <a:bodyPr/>
                    <a:lstStyle/>
                    <a:p>
                      <a:pPr algn="ctr"/>
                      <a:endParaRPr lang="zh-CN" altLang="en-US" dirty="0"/>
                    </a:p>
                  </a:txBody>
                  <a:tcPr anchor="ctr"/>
                </a:tc>
                <a:tc vMerge="1">
                  <a:txBody>
                    <a:bodyPr/>
                    <a:lstStyle/>
                    <a:p>
                      <a:pPr algn="ctr"/>
                      <a:endParaRPr lang="zh-CN" altLang="en-US" dirty="0"/>
                    </a:p>
                  </a:txBody>
                  <a:tcPr anchor="ctr"/>
                </a:tc>
                <a:extLst>
                  <a:ext uri="{0D108BD9-81ED-4DB2-BD59-A6C34878D82A}">
                    <a16:rowId xmlns:a16="http://schemas.microsoft.com/office/drawing/2014/main" val="3660658639"/>
                  </a:ext>
                </a:extLst>
              </a:tr>
              <a:tr h="470210">
                <a:tc>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bar.com</a:t>
                      </a:r>
                      <a:endParaRPr lang="zh-CN" altLang="en-US" sz="1600" dirty="0">
                        <a:latin typeface="Verdana" panose="020B0604030504040204" pitchFamily="34" charset="0"/>
                        <a:cs typeface="Verdana" panose="020B0604030504040204" pitchFamily="34" charset="0"/>
                      </a:endParaRPr>
                    </a:p>
                  </a:txBody>
                  <a:tcPr anchor="ctr">
                    <a:lnT w="3175" cap="flat" cmpd="sng" algn="ctr">
                      <a:solidFill>
                        <a:srgbClr val="0094FE"/>
                      </a:solidFill>
                      <a:prstDash val="solid"/>
                      <a:round/>
                      <a:headEnd type="none" w="med" len="med"/>
                      <a:tailEnd type="none" w="med" len="med"/>
                    </a:lnT>
                    <a:lnB w="12700" cap="flat" cmpd="sng" algn="ctr">
                      <a:solidFill>
                        <a:srgbClr val="0094FE"/>
                      </a:solidFill>
                      <a:prstDash val="solid"/>
                      <a:round/>
                      <a:headEnd type="none" w="med" len="med"/>
                      <a:tailEnd type="none" w="med" len="med"/>
                    </a:lnB>
                    <a:noFill/>
                  </a:tcPr>
                </a:tc>
                <a:tc>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ns.bar.com</a:t>
                      </a:r>
                      <a:endParaRPr lang="zh-CN" altLang="en-US" sz="1600" dirty="0">
                        <a:latin typeface="Verdana" panose="020B0604030504040204" pitchFamily="34" charset="0"/>
                        <a:cs typeface="Verdana" panose="020B0604030504040204" pitchFamily="34" charset="0"/>
                      </a:endParaRPr>
                    </a:p>
                  </a:txBody>
                  <a:tcPr anchor="ctr">
                    <a:lnT w="3175" cap="flat" cmpd="sng" algn="ctr">
                      <a:solidFill>
                        <a:srgbClr val="0094FE"/>
                      </a:solidFill>
                      <a:prstDash val="solid"/>
                      <a:round/>
                      <a:headEnd type="none" w="med" len="med"/>
                      <a:tailEnd type="none" w="med" len="med"/>
                    </a:lnT>
                    <a:lnB w="12700" cap="flat" cmpd="sng" algn="ctr">
                      <a:solidFill>
                        <a:srgbClr val="0094FE"/>
                      </a:solidFill>
                      <a:prstDash val="solid"/>
                      <a:round/>
                      <a:headEnd type="none" w="med" len="med"/>
                      <a:tailEnd type="none" w="med" len="med"/>
                    </a:lnB>
                    <a:noFill/>
                  </a:tcPr>
                </a:tc>
                <a:tc>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a:t>
                      </a:r>
                    </a:p>
                  </a:txBody>
                  <a:tcPr anchor="ctr">
                    <a:lnT w="3175" cap="flat" cmpd="sng" algn="ctr">
                      <a:solidFill>
                        <a:srgbClr val="0094FE"/>
                      </a:solidFill>
                      <a:prstDash val="solid"/>
                      <a:round/>
                      <a:headEnd type="none" w="med" len="med"/>
                      <a:tailEnd type="none" w="med" len="med"/>
                    </a:lnT>
                    <a:lnB w="12700" cap="flat" cmpd="sng" algn="ctr">
                      <a:solidFill>
                        <a:srgbClr val="0094FE"/>
                      </a:solidFill>
                      <a:prstDash val="solid"/>
                      <a:round/>
                      <a:headEnd type="none" w="med" len="med"/>
                      <a:tailEnd type="none" w="med" len="med"/>
                    </a:lnB>
                    <a:noFill/>
                  </a:tcPr>
                </a:tc>
                <a:tc>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2023-03-08</a:t>
                      </a:r>
                    </a:p>
                  </a:txBody>
                  <a:tcPr anchor="ctr">
                    <a:lnT w="3175" cap="flat" cmpd="sng" algn="ctr">
                      <a:solidFill>
                        <a:srgbClr val="0094FE"/>
                      </a:solidFill>
                      <a:prstDash val="solid"/>
                      <a:round/>
                      <a:headEnd type="none" w="med" len="med"/>
                      <a:tailEnd type="none" w="med" len="med"/>
                    </a:lnT>
                    <a:lnB w="12700" cap="flat" cmpd="sng" algn="ctr">
                      <a:solidFill>
                        <a:srgbClr val="0094FE"/>
                      </a:solidFill>
                      <a:prstDash val="solid"/>
                      <a:round/>
                      <a:headEnd type="none" w="med" len="med"/>
                      <a:tailEnd type="none" w="med" len="med"/>
                    </a:lnB>
                    <a:noFill/>
                  </a:tcPr>
                </a:tc>
                <a:tc>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unregistered</a:t>
                      </a:r>
                      <a:endParaRPr lang="zh-CN" altLang="en-US" sz="1600" dirty="0">
                        <a:latin typeface="Verdana" panose="020B0604030504040204" pitchFamily="34" charset="0"/>
                        <a:cs typeface="Verdana" panose="020B0604030504040204" pitchFamily="34" charset="0"/>
                      </a:endParaRPr>
                    </a:p>
                  </a:txBody>
                  <a:tcPr anchor="ctr">
                    <a:lnT w="3175" cap="flat" cmpd="sng" algn="ctr">
                      <a:solidFill>
                        <a:srgbClr val="0094FE"/>
                      </a:solidFill>
                      <a:prstDash val="solid"/>
                      <a:round/>
                      <a:headEnd type="none" w="med" len="med"/>
                      <a:tailEnd type="none" w="med" len="med"/>
                    </a:lnT>
                    <a:lnB w="12700" cap="flat" cmpd="sng" algn="ctr">
                      <a:solidFill>
                        <a:srgbClr val="0094FE"/>
                      </a:solidFill>
                      <a:prstDash val="solid"/>
                      <a:round/>
                      <a:headEnd type="none" w="med" len="med"/>
                      <a:tailEnd type="none" w="med" len="med"/>
                    </a:lnB>
                    <a:noFill/>
                  </a:tcPr>
                </a:tc>
                <a:tc>
                  <a:txBody>
                    <a:bodyPr/>
                    <a:lstStyle/>
                    <a:p>
                      <a:pPr algn="ctr"/>
                      <a:r>
                        <a:rPr lang="en-US" altLang="zh-CN" sz="1600" dirty="0">
                          <a:latin typeface="Verdana" panose="020B0604030504040204" pitchFamily="34" charset="0"/>
                          <a:ea typeface="Verdana" panose="020B0604030504040204" pitchFamily="34" charset="0"/>
                          <a:cs typeface="Verdana" panose="020B0604030504040204" pitchFamily="34" charset="0"/>
                        </a:rPr>
                        <a:t>unregistered</a:t>
                      </a:r>
                      <a:endParaRPr lang="zh-CN" altLang="en-US" sz="1600" dirty="0">
                        <a:latin typeface="Verdana" panose="020B0604030504040204" pitchFamily="34" charset="0"/>
                        <a:cs typeface="Verdana" panose="020B0604030504040204" pitchFamily="34" charset="0"/>
                      </a:endParaRPr>
                    </a:p>
                  </a:txBody>
                  <a:tcPr anchor="ctr">
                    <a:lnT w="3175" cap="flat" cmpd="sng" algn="ctr">
                      <a:solidFill>
                        <a:srgbClr val="0094FE"/>
                      </a:solidFill>
                      <a:prstDash val="solid"/>
                      <a:round/>
                      <a:headEnd type="none" w="med" len="med"/>
                      <a:tailEnd type="none" w="med" len="med"/>
                    </a:lnT>
                    <a:lnB w="12700" cap="flat" cmpd="sng" algn="ctr">
                      <a:solidFill>
                        <a:srgbClr val="0094FE"/>
                      </a:solidFill>
                      <a:prstDash val="solid"/>
                      <a:round/>
                      <a:headEnd type="none" w="med" len="med"/>
                      <a:tailEnd type="none" w="med" len="med"/>
                    </a:lnB>
                    <a:noFill/>
                  </a:tcPr>
                </a:tc>
                <a:extLst>
                  <a:ext uri="{0D108BD9-81ED-4DB2-BD59-A6C34878D82A}">
                    <a16:rowId xmlns:a16="http://schemas.microsoft.com/office/drawing/2014/main" val="3278261460"/>
                  </a:ext>
                </a:extLst>
              </a:tr>
            </a:tbl>
          </a:graphicData>
        </a:graphic>
      </p:graphicFrame>
      <p:sp>
        <p:nvSpPr>
          <p:cNvPr id="12" name="矩形: 圆角 11">
            <a:extLst>
              <a:ext uri="{FF2B5EF4-FFF2-40B4-BE49-F238E27FC236}">
                <a16:creationId xmlns:a16="http://schemas.microsoft.com/office/drawing/2014/main" id="{1514FD80-6046-5432-778A-2D7963636525}"/>
              </a:ext>
            </a:extLst>
          </p:cNvPr>
          <p:cNvSpPr/>
          <p:nvPr/>
        </p:nvSpPr>
        <p:spPr>
          <a:xfrm>
            <a:off x="7871118" y="5696478"/>
            <a:ext cx="3558882" cy="47042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SimHei" panose="02010609060101010101" pitchFamily="49" charset="-122"/>
              <a:ea typeface="SimHei" panose="02010609060101010101" pitchFamily="49" charset="-122"/>
            </a:endParaRPr>
          </a:p>
        </p:txBody>
      </p:sp>
      <p:sp>
        <p:nvSpPr>
          <p:cNvPr id="13" name="矩形: 圆角 12">
            <a:extLst>
              <a:ext uri="{FF2B5EF4-FFF2-40B4-BE49-F238E27FC236}">
                <a16:creationId xmlns:a16="http://schemas.microsoft.com/office/drawing/2014/main" id="{D0F07446-5FB1-DC69-2239-B2D845EFE740}"/>
              </a:ext>
            </a:extLst>
          </p:cNvPr>
          <p:cNvSpPr/>
          <p:nvPr/>
        </p:nvSpPr>
        <p:spPr>
          <a:xfrm>
            <a:off x="3070609" y="4814957"/>
            <a:ext cx="3012691" cy="91039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ctr"/>
            <a:endParaRPr lang="zh-CN" altLang="en-US" sz="2800" b="1" dirty="0">
              <a:solidFill>
                <a:schemeClr val="tx1">
                  <a:lumMod val="85000"/>
                  <a:lumOff val="15000"/>
                </a:schemeClr>
              </a:solidFill>
              <a:latin typeface="SimHei" panose="02010609060101010101" pitchFamily="49" charset="-122"/>
              <a:ea typeface="SimHei" panose="02010609060101010101" pitchFamily="49" charset="-122"/>
            </a:endParaRPr>
          </a:p>
        </p:txBody>
      </p:sp>
      <p:sp>
        <p:nvSpPr>
          <p:cNvPr id="14" name="文本框 13">
            <a:extLst>
              <a:ext uri="{FF2B5EF4-FFF2-40B4-BE49-F238E27FC236}">
                <a16:creationId xmlns:a16="http://schemas.microsoft.com/office/drawing/2014/main" id="{F43B67AF-4949-BF9A-EE10-E4613FC56FDB}"/>
              </a:ext>
            </a:extLst>
          </p:cNvPr>
          <p:cNvSpPr txBox="1"/>
          <p:nvPr/>
        </p:nvSpPr>
        <p:spPr>
          <a:xfrm>
            <a:off x="1010413" y="4104426"/>
            <a:ext cx="2366115" cy="707886"/>
          </a:xfrm>
          <a:prstGeom prst="rect">
            <a:avLst/>
          </a:prstGeom>
          <a:noFill/>
        </p:spPr>
        <p:txBody>
          <a:bodyPr wrap="square">
            <a:spAutoFit/>
          </a:bodyPr>
          <a:lstStyle/>
          <a:p>
            <a:r>
              <a:rPr lang="en-US" altLang="zh-CN" sz="2000" dirty="0">
                <a:solidFill>
                  <a:srgbClr val="FF0000"/>
                </a:solidFill>
                <a:latin typeface="Verdana" panose="020B0604030504040204" pitchFamily="34" charset="0"/>
                <a:ea typeface="Verdana" panose="020B0604030504040204" pitchFamily="34" charset="0"/>
                <a:cs typeface="Verdana" panose="020B0604030504040204" pitchFamily="34" charset="0"/>
              </a:rPr>
              <a:t>Inconsistent </a:t>
            </a:r>
          </a:p>
          <a:p>
            <a:r>
              <a:rPr lang="en-US" altLang="zh-CN" sz="2000" dirty="0">
                <a:solidFill>
                  <a:srgbClr val="FF0000"/>
                </a:solidFill>
                <a:latin typeface="Verdana" panose="020B0604030504040204" pitchFamily="34" charset="0"/>
                <a:ea typeface="Verdana" panose="020B0604030504040204" pitchFamily="34" charset="0"/>
                <a:cs typeface="Verdana" panose="020B0604030504040204" pitchFamily="34" charset="0"/>
              </a:rPr>
              <a:t>NS records</a:t>
            </a:r>
            <a:endParaRPr lang="zh-CN" altLang="en-US" sz="2000" dirty="0">
              <a:solidFill>
                <a:srgbClr val="FF0000"/>
              </a:solidFill>
              <a:latin typeface="Verdana" panose="020B0604030504040204" pitchFamily="34" charset="0"/>
              <a:ea typeface="微软雅黑" panose="020B0503020204020204" pitchFamily="34" charset="-122"/>
              <a:cs typeface="Verdana" panose="020B0604030504040204" pitchFamily="34" charset="0"/>
            </a:endParaRPr>
          </a:p>
        </p:txBody>
      </p:sp>
      <p:sp>
        <p:nvSpPr>
          <p:cNvPr id="15" name="文本框 14">
            <a:extLst>
              <a:ext uri="{FF2B5EF4-FFF2-40B4-BE49-F238E27FC236}">
                <a16:creationId xmlns:a16="http://schemas.microsoft.com/office/drawing/2014/main" id="{78DD39A0-10B5-0FCF-EB9D-DDB63A687D82}"/>
              </a:ext>
            </a:extLst>
          </p:cNvPr>
          <p:cNvSpPr txBox="1"/>
          <p:nvPr/>
        </p:nvSpPr>
        <p:spPr>
          <a:xfrm>
            <a:off x="8423067" y="5317621"/>
            <a:ext cx="3558882" cy="400110"/>
          </a:xfrm>
          <a:prstGeom prst="rect">
            <a:avLst/>
          </a:prstGeom>
          <a:noFill/>
        </p:spPr>
        <p:txBody>
          <a:bodyPr wrap="square">
            <a:spAutoFit/>
          </a:bodyPr>
          <a:lstStyle/>
          <a:p>
            <a:pPr algn="ctr"/>
            <a:r>
              <a:rPr lang="en-US" altLang="zh-CN" sz="2000" dirty="0">
                <a:solidFill>
                  <a:srgbClr val="FF0000"/>
                </a:solidFill>
                <a:latin typeface="Verdana" panose="020B0604030504040204" pitchFamily="34" charset="0"/>
                <a:ea typeface="Verdana" panose="020B0604030504040204" pitchFamily="34" charset="0"/>
                <a:cs typeface="Verdana" panose="020B0604030504040204" pitchFamily="34" charset="0"/>
              </a:rPr>
              <a:t>domain not registered</a:t>
            </a:r>
            <a:endParaRPr lang="zh-CN" altLang="en-US" sz="2000" dirty="0">
              <a:solidFill>
                <a:srgbClr val="FF0000"/>
              </a:solidFill>
              <a:latin typeface="Verdana" panose="020B0604030504040204" pitchFamily="34" charset="0"/>
              <a:ea typeface="微软雅黑" panose="020B0503020204020204" pitchFamily="34" charset="-122"/>
              <a:cs typeface="Verdana" panose="020B0604030504040204" pitchFamily="34" charset="0"/>
            </a:endParaRPr>
          </a:p>
        </p:txBody>
      </p:sp>
      <p:sp>
        <p:nvSpPr>
          <p:cNvPr id="18" name="矩形 17">
            <a:extLst>
              <a:ext uri="{FF2B5EF4-FFF2-40B4-BE49-F238E27FC236}">
                <a16:creationId xmlns:a16="http://schemas.microsoft.com/office/drawing/2014/main" id="{2C6B50BB-303C-B57C-6ED5-E863EE3D904F}"/>
              </a:ext>
            </a:extLst>
          </p:cNvPr>
          <p:cNvSpPr/>
          <p:nvPr/>
        </p:nvSpPr>
        <p:spPr>
          <a:xfrm>
            <a:off x="658439" y="1399087"/>
            <a:ext cx="3714293" cy="2117633"/>
          </a:xfrm>
          <a:prstGeom prst="rect">
            <a:avLst/>
          </a:prstGeom>
          <a:gradFill flip="none" rotWithShape="1">
            <a:gsLst>
              <a:gs pos="0">
                <a:schemeClr val="bg1">
                  <a:alpha val="0"/>
                </a:schemeClr>
              </a:gs>
              <a:gs pos="52000">
                <a:schemeClr val="bg1">
                  <a:alpha val="61000"/>
                </a:schemeClr>
              </a:gs>
              <a:gs pos="100000">
                <a:schemeClr val="bg1">
                  <a:alpha val="0"/>
                </a:schemeClr>
              </a:gs>
            </a:gsLst>
            <a:lin ang="5400000" scaled="1"/>
            <a:tileRect/>
          </a:gradFill>
          <a:ln>
            <a:gradFill flip="none" rotWithShape="1">
              <a:gsLst>
                <a:gs pos="4646">
                  <a:schemeClr val="bg1"/>
                </a:gs>
                <a:gs pos="53000">
                  <a:srgbClr val="8D131D"/>
                </a:gs>
                <a:gs pos="100000">
                  <a:schemeClr val="bg1"/>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C91B7E06-BD73-8438-9A06-DD30371F0680}"/>
              </a:ext>
            </a:extLst>
          </p:cNvPr>
          <p:cNvSpPr/>
          <p:nvPr/>
        </p:nvSpPr>
        <p:spPr>
          <a:xfrm>
            <a:off x="7251699" y="1399088"/>
            <a:ext cx="4233337" cy="2117634"/>
          </a:xfrm>
          <a:prstGeom prst="rect">
            <a:avLst/>
          </a:prstGeom>
          <a:gradFill flip="none" rotWithShape="1">
            <a:gsLst>
              <a:gs pos="0">
                <a:schemeClr val="bg1">
                  <a:alpha val="0"/>
                </a:schemeClr>
              </a:gs>
              <a:gs pos="52000">
                <a:schemeClr val="bg1">
                  <a:alpha val="61000"/>
                </a:schemeClr>
              </a:gs>
              <a:gs pos="100000">
                <a:schemeClr val="bg1">
                  <a:alpha val="0"/>
                </a:schemeClr>
              </a:gs>
            </a:gsLst>
            <a:lin ang="5400000" scaled="1"/>
            <a:tileRect/>
          </a:gradFill>
          <a:ln>
            <a:gradFill flip="none" rotWithShape="1">
              <a:gsLst>
                <a:gs pos="0">
                  <a:schemeClr val="bg1">
                    <a:alpha val="0"/>
                  </a:schemeClr>
                </a:gs>
                <a:gs pos="53000">
                  <a:srgbClr val="8D131D"/>
                </a:gs>
                <a:gs pos="100000">
                  <a:schemeClr val="bg1">
                    <a:alpha val="0"/>
                  </a:schemeClr>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004B733C-AD8F-F0FF-0268-1553C5091702}"/>
              </a:ext>
            </a:extLst>
          </p:cNvPr>
          <p:cNvSpPr txBox="1"/>
          <p:nvPr/>
        </p:nvSpPr>
        <p:spPr>
          <a:xfrm>
            <a:off x="715596" y="2142917"/>
            <a:ext cx="3708007" cy="1136208"/>
          </a:xfrm>
          <a:prstGeom prst="rect">
            <a:avLst/>
          </a:prstGeom>
          <a:noFill/>
        </p:spPr>
        <p:txBody>
          <a:bodyPr wrap="square">
            <a:spAutoFit/>
          </a:bodyPr>
          <a:lstStyle/>
          <a:p>
            <a:pPr defTabSz="914400">
              <a:lnSpc>
                <a:spcPct val="120000"/>
              </a:lnSpc>
            </a:pPr>
            <a:r>
              <a:rPr lang="en-US" altLang="zh-CN" sz="14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The domain's delegation record has lost its administrator, so it remains in the zone file.</a:t>
            </a:r>
          </a:p>
          <a:p>
            <a:pPr defTabSz="914400">
              <a:lnSpc>
                <a:spcPct val="120000"/>
              </a:lnSpc>
            </a:pPr>
            <a:r>
              <a:rPr lang="en-US" altLang="zh-CN" sz="1600" b="1" dirty="0">
                <a:solidFill>
                  <a:schemeClr val="tx1">
                    <a:lumMod val="85000"/>
                    <a:lumOff val="15000"/>
                  </a:schemeClr>
                </a:solidFill>
                <a:latin typeface="Arial" panose="020B0604020202020204" pitchFamily="34" charset="0"/>
                <a:cs typeface="Arial" panose="020B0604020202020204" pitchFamily="34" charset="0"/>
              </a:rPr>
              <a:t>No WHOIS, but the NS record exists</a:t>
            </a:r>
            <a:endParaRPr lang="en-US" altLang="zh-CN" sz="1600" b="1" kern="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1" name="矩形: 圆角 20">
            <a:extLst>
              <a:ext uri="{FF2B5EF4-FFF2-40B4-BE49-F238E27FC236}">
                <a16:creationId xmlns:a16="http://schemas.microsoft.com/office/drawing/2014/main" id="{B78C28DE-E280-F9D5-19A3-F40DBA3B354A}"/>
              </a:ext>
            </a:extLst>
          </p:cNvPr>
          <p:cNvSpPr/>
          <p:nvPr/>
        </p:nvSpPr>
        <p:spPr>
          <a:xfrm>
            <a:off x="762484" y="1464332"/>
            <a:ext cx="3506202" cy="451991"/>
          </a:xfrm>
          <a:prstGeom prst="roundRect">
            <a:avLst>
              <a:gd name="adj" fmla="val 17326"/>
            </a:avLst>
          </a:prstGeom>
          <a:gradFill flip="none" rotWithShape="1">
            <a:gsLst>
              <a:gs pos="0">
                <a:srgbClr val="C00000"/>
              </a:gs>
              <a:gs pos="100000">
                <a:srgbClr val="FF0000"/>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Verdana" panose="020B0604030504040204" pitchFamily="34" charset="0"/>
                <a:ea typeface="Verdana" panose="020B0604030504040204" pitchFamily="34" charset="0"/>
                <a:cs typeface="Verdana" panose="020B0604030504040204" pitchFamily="34" charset="0"/>
              </a:rPr>
              <a:t>untapped relic domains</a:t>
            </a:r>
            <a:endParaRPr lang="zh-CN" altLang="en-US" b="1" dirty="0">
              <a:solidFill>
                <a:schemeClr val="bg1"/>
              </a:solidFill>
              <a:latin typeface="Verdana" panose="020B0604030504040204" pitchFamily="34" charset="0"/>
              <a:cs typeface="Verdana" panose="020B0604030504040204" pitchFamily="34" charset="0"/>
            </a:endParaRPr>
          </a:p>
        </p:txBody>
      </p:sp>
      <p:sp>
        <p:nvSpPr>
          <p:cNvPr id="23" name="矩形: 圆角 22">
            <a:extLst>
              <a:ext uri="{FF2B5EF4-FFF2-40B4-BE49-F238E27FC236}">
                <a16:creationId xmlns:a16="http://schemas.microsoft.com/office/drawing/2014/main" id="{F16CE562-480D-96E5-98F6-AB4873972641}"/>
              </a:ext>
            </a:extLst>
          </p:cNvPr>
          <p:cNvSpPr/>
          <p:nvPr/>
        </p:nvSpPr>
        <p:spPr>
          <a:xfrm>
            <a:off x="7521456" y="1464332"/>
            <a:ext cx="3600012" cy="451991"/>
          </a:xfrm>
          <a:prstGeom prst="roundRect">
            <a:avLst>
              <a:gd name="adj" fmla="val 17326"/>
            </a:avLst>
          </a:prstGeom>
          <a:gradFill flip="none" rotWithShape="1">
            <a:gsLst>
              <a:gs pos="0">
                <a:srgbClr val="C00000"/>
              </a:gs>
              <a:gs pos="100000">
                <a:srgbClr val="FF0000"/>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Verdana" panose="020B0604030504040204" pitchFamily="34" charset="0"/>
                <a:ea typeface="Verdana" panose="020B0604030504040204" pitchFamily="34" charset="0"/>
                <a:cs typeface="Verdana" panose="020B0604030504040204" pitchFamily="34" charset="0"/>
              </a:rPr>
              <a:t>resurrected relic domains</a:t>
            </a:r>
            <a:endParaRPr lang="zh-CN" altLang="en-US" b="1" dirty="0">
              <a:solidFill>
                <a:schemeClr val="bg1"/>
              </a:solidFill>
              <a:latin typeface="Verdana" panose="020B0604030504040204" pitchFamily="34" charset="0"/>
              <a:cs typeface="Verdana" panose="020B0604030504040204" pitchFamily="34" charset="0"/>
            </a:endParaRPr>
          </a:p>
        </p:txBody>
      </p:sp>
      <p:sp>
        <p:nvSpPr>
          <p:cNvPr id="24" name="箭头: V 形 23">
            <a:extLst>
              <a:ext uri="{FF2B5EF4-FFF2-40B4-BE49-F238E27FC236}">
                <a16:creationId xmlns:a16="http://schemas.microsoft.com/office/drawing/2014/main" id="{EFCA0A94-B78C-20D1-56E7-9B332BBBBD1C}"/>
              </a:ext>
            </a:extLst>
          </p:cNvPr>
          <p:cNvSpPr/>
          <p:nvPr/>
        </p:nvSpPr>
        <p:spPr>
          <a:xfrm flipH="1">
            <a:off x="6771607" y="2316475"/>
            <a:ext cx="276354" cy="276354"/>
          </a:xfrm>
          <a:prstGeom prst="chevron">
            <a:avLst/>
          </a:prstGeom>
          <a:gradFill flip="none" rotWithShape="1">
            <a:gsLst>
              <a:gs pos="20000">
                <a:srgbClr val="0848FF"/>
              </a:gs>
              <a:gs pos="100000">
                <a:srgbClr val="0094FE"/>
              </a:gs>
            </a:gsLst>
            <a:lin ang="2700000" scaled="1"/>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箭头: V 形 24">
            <a:extLst>
              <a:ext uri="{FF2B5EF4-FFF2-40B4-BE49-F238E27FC236}">
                <a16:creationId xmlns:a16="http://schemas.microsoft.com/office/drawing/2014/main" id="{3D45B63A-2020-C529-E3E8-2A8F77C22618}"/>
              </a:ext>
            </a:extLst>
          </p:cNvPr>
          <p:cNvSpPr/>
          <p:nvPr/>
        </p:nvSpPr>
        <p:spPr>
          <a:xfrm>
            <a:off x="4506902" y="2316475"/>
            <a:ext cx="276354" cy="276354"/>
          </a:xfrm>
          <a:prstGeom prst="chevron">
            <a:avLst/>
          </a:prstGeom>
          <a:gradFill flip="none" rotWithShape="1">
            <a:gsLst>
              <a:gs pos="20000">
                <a:srgbClr val="0848FF"/>
              </a:gs>
              <a:gs pos="100000">
                <a:srgbClr val="0094FE"/>
              </a:gs>
            </a:gsLst>
            <a:lin ang="2700000" scaled="1"/>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C9CF919B-A965-F915-5FE9-4D6806CDFE35}"/>
              </a:ext>
            </a:extLst>
          </p:cNvPr>
          <p:cNvSpPr/>
          <p:nvPr/>
        </p:nvSpPr>
        <p:spPr>
          <a:xfrm>
            <a:off x="4974972" y="1599820"/>
            <a:ext cx="1591733" cy="1591733"/>
          </a:xfrm>
          <a:prstGeom prst="ellipse">
            <a:avLst/>
          </a:prstGeom>
          <a:gradFill flip="none" rotWithShape="1">
            <a:gsLst>
              <a:gs pos="0">
                <a:srgbClr val="8D131D"/>
              </a:gs>
              <a:gs pos="100000">
                <a:srgbClr val="C00000"/>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endParaRPr>
          </a:p>
        </p:txBody>
      </p:sp>
      <p:sp>
        <p:nvSpPr>
          <p:cNvPr id="27" name="文本框 26">
            <a:extLst>
              <a:ext uri="{FF2B5EF4-FFF2-40B4-BE49-F238E27FC236}">
                <a16:creationId xmlns:a16="http://schemas.microsoft.com/office/drawing/2014/main" id="{7F97563E-7404-1015-DA7D-192AFC4B7FB4}"/>
              </a:ext>
            </a:extLst>
          </p:cNvPr>
          <p:cNvSpPr txBox="1"/>
          <p:nvPr/>
        </p:nvSpPr>
        <p:spPr>
          <a:xfrm>
            <a:off x="122698" y="886794"/>
            <a:ext cx="12069302" cy="369332"/>
          </a:xfrm>
          <a:prstGeom prst="rect">
            <a:avLst/>
          </a:prstGeom>
          <a:noFill/>
        </p:spPr>
        <p:txBody>
          <a:bodyPr wrap="square" rtlCol="0">
            <a:spAutoFit/>
          </a:bodyPr>
          <a:lstStyle/>
          <a:p>
            <a:pPr algn="ctr"/>
            <a:r>
              <a:rPr lang="en-US" b="1" dirty="0"/>
              <a:t>After a domain name expires, some of its delegation records remain uncleared.</a:t>
            </a:r>
          </a:p>
        </p:txBody>
      </p:sp>
      <p:sp>
        <p:nvSpPr>
          <p:cNvPr id="28" name="文本框 27">
            <a:extLst>
              <a:ext uri="{FF2B5EF4-FFF2-40B4-BE49-F238E27FC236}">
                <a16:creationId xmlns:a16="http://schemas.microsoft.com/office/drawing/2014/main" id="{F8FB9860-7D8A-CA38-752B-AECA7D004BC8}"/>
              </a:ext>
            </a:extLst>
          </p:cNvPr>
          <p:cNvSpPr txBox="1"/>
          <p:nvPr/>
        </p:nvSpPr>
        <p:spPr>
          <a:xfrm>
            <a:off x="4848350" y="1756678"/>
            <a:ext cx="1746013" cy="1082669"/>
          </a:xfrm>
          <a:prstGeom prst="rect">
            <a:avLst/>
          </a:prstGeom>
          <a:noFill/>
        </p:spPr>
        <p:txBody>
          <a:bodyPr wrap="square">
            <a:spAutoFit/>
          </a:bodyPr>
          <a:lstStyle/>
          <a:p>
            <a:pPr algn="ctr">
              <a:lnSpc>
                <a:spcPct val="120000"/>
              </a:lnSpc>
            </a:pPr>
            <a:r>
              <a:rPr lang="en-US" altLang="zh-CN" sz="2800" b="1" dirty="0">
                <a:solidFill>
                  <a:schemeClr val="bg1"/>
                </a:solidFill>
                <a:latin typeface="+mn-ea"/>
              </a:rPr>
              <a:t>relic domain</a:t>
            </a:r>
            <a:endParaRPr lang="zh-CN" altLang="en-US" sz="2800" b="1" spc="300" dirty="0">
              <a:solidFill>
                <a:schemeClr val="bg1"/>
              </a:solidFill>
              <a:latin typeface="+mn-ea"/>
              <a:cs typeface="思源黑体 CN Regular" panose="020B0500000000000000" charset="-122"/>
            </a:endParaRPr>
          </a:p>
        </p:txBody>
      </p:sp>
      <p:sp>
        <p:nvSpPr>
          <p:cNvPr id="22" name="文本框 21">
            <a:extLst>
              <a:ext uri="{FF2B5EF4-FFF2-40B4-BE49-F238E27FC236}">
                <a16:creationId xmlns:a16="http://schemas.microsoft.com/office/drawing/2014/main" id="{BE1C0536-A4EC-BF20-C9A1-AAED710CD05A}"/>
              </a:ext>
            </a:extLst>
          </p:cNvPr>
          <p:cNvSpPr txBox="1"/>
          <p:nvPr/>
        </p:nvSpPr>
        <p:spPr>
          <a:xfrm>
            <a:off x="7253255" y="1909354"/>
            <a:ext cx="4353635" cy="1690206"/>
          </a:xfrm>
          <a:prstGeom prst="rect">
            <a:avLst/>
          </a:prstGeom>
          <a:noFill/>
        </p:spPr>
        <p:txBody>
          <a:bodyPr wrap="square">
            <a:spAutoFit/>
          </a:bodyPr>
          <a:lstStyle/>
          <a:p>
            <a:pPr>
              <a:lnSpc>
                <a:spcPct val="120000"/>
              </a:lnSpc>
            </a:pPr>
            <a:r>
              <a:rPr lang="en-US" altLang="zh-CN" sz="1400" dirty="0">
                <a:latin typeface="Verdana" panose="020B0604030504040204" pitchFamily="34" charset="0"/>
                <a:ea typeface="Verdana" panose="020B0604030504040204" pitchFamily="34" charset="0"/>
                <a:cs typeface="Verdana" panose="020B0604030504040204" pitchFamily="34" charset="0"/>
              </a:rPr>
              <a:t>The new registrar/registrant does not have authority over the old delegation records. It can add new records but cannot delete zombie records.</a:t>
            </a:r>
          </a:p>
          <a:p>
            <a:pPr>
              <a:lnSpc>
                <a:spcPct val="120000"/>
              </a:lnSpc>
            </a:pPr>
            <a:r>
              <a:rPr lang="en-US" altLang="zh-CN" sz="1600" b="1" dirty="0">
                <a:latin typeface="Arial" panose="020B0604020202020204" pitchFamily="34" charset="0"/>
                <a:ea typeface="微软雅黑" panose="020B0503020204020204" pitchFamily="34" charset="-122"/>
                <a:cs typeface="Arial" panose="020B0604020202020204" pitchFamily="34" charset="0"/>
              </a:rPr>
              <a:t>The NS records in WHOIS are inconsistent with the NS records in the zone file.</a:t>
            </a:r>
            <a:endParaRPr lang="zh-CN" altLang="en-US" sz="1600" b="1" dirty="0">
              <a:solidFill>
                <a:schemeClr val="tx1">
                  <a:lumMod val="75000"/>
                  <a:lumOff val="25000"/>
                </a:schemeClr>
              </a:solidFill>
              <a:latin typeface="Arial" panose="020B0604020202020204" pitchFamily="34" charset="0"/>
              <a:cs typeface="Arial" panose="020B0604020202020204" pitchFamily="34" charset="0"/>
              <a:sym typeface="思源黑体 CN Regular" panose="020B0500000000000000" charset="-122"/>
            </a:endParaRPr>
          </a:p>
        </p:txBody>
      </p:sp>
      <p:sp>
        <p:nvSpPr>
          <p:cNvPr id="16" name="梯形 15">
            <a:extLst>
              <a:ext uri="{FF2B5EF4-FFF2-40B4-BE49-F238E27FC236}">
                <a16:creationId xmlns:a16="http://schemas.microsoft.com/office/drawing/2014/main" id="{9A842699-3C1E-2604-5FF7-2BC6FE328842}"/>
              </a:ext>
            </a:extLst>
          </p:cNvPr>
          <p:cNvSpPr/>
          <p:nvPr/>
        </p:nvSpPr>
        <p:spPr>
          <a:xfrm>
            <a:off x="648332" y="3484141"/>
            <a:ext cx="10869936" cy="206738"/>
          </a:xfrm>
          <a:prstGeom prst="trapezoid">
            <a:avLst>
              <a:gd name="adj" fmla="val 139025"/>
            </a:avLst>
          </a:prstGeom>
          <a:gradFill flip="none" rotWithShape="1">
            <a:gsLst>
              <a:gs pos="100000">
                <a:srgbClr val="8D131D"/>
              </a:gs>
              <a:gs pos="45000">
                <a:schemeClr val="bg1"/>
              </a:gs>
            </a:gsLst>
            <a:lin ang="5400000" scaled="1"/>
            <a:tileRect/>
          </a:gradFill>
          <a:ln w="6350">
            <a:gradFill>
              <a:gsLst>
                <a:gs pos="26000">
                  <a:schemeClr val="bg1"/>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a:extLst>
              <a:ext uri="{FF2B5EF4-FFF2-40B4-BE49-F238E27FC236}">
                <a16:creationId xmlns:a16="http://schemas.microsoft.com/office/drawing/2014/main" id="{D62C0AE7-54BB-18D9-6779-ED9EC95907F7}"/>
              </a:ext>
            </a:extLst>
          </p:cNvPr>
          <p:cNvSpPr/>
          <p:nvPr/>
        </p:nvSpPr>
        <p:spPr>
          <a:xfrm flipV="1">
            <a:off x="648332" y="1271960"/>
            <a:ext cx="10869936" cy="123431"/>
          </a:xfrm>
          <a:prstGeom prst="trapezoid">
            <a:avLst>
              <a:gd name="adj" fmla="val 139025"/>
            </a:avLst>
          </a:prstGeom>
          <a:gradFill flip="none" rotWithShape="1">
            <a:gsLst>
              <a:gs pos="100000">
                <a:srgbClr val="8D131D"/>
              </a:gs>
              <a:gs pos="45000">
                <a:schemeClr val="bg1"/>
              </a:gs>
            </a:gsLst>
            <a:lin ang="5400000" scaled="1"/>
            <a:tileRect/>
          </a:gradFill>
          <a:ln w="6350">
            <a:gradFill>
              <a:gsLst>
                <a:gs pos="26000">
                  <a:schemeClr val="bg1"/>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1677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459CB-BAEE-1C57-ACFC-2EB9CEE75CEE}"/>
            </a:ext>
          </a:extLst>
        </p:cNvPr>
        <p:cNvGrpSpPr/>
        <p:nvPr/>
      </p:nvGrpSpPr>
      <p:grpSpPr>
        <a:xfrm>
          <a:off x="0" y="0"/>
          <a:ext cx="0" cy="0"/>
          <a:chOff x="0" y="0"/>
          <a:chExt cx="0" cy="0"/>
        </a:xfrm>
      </p:grpSpPr>
      <p:sp>
        <p:nvSpPr>
          <p:cNvPr id="2" name="日期占位符 1">
            <a:extLst>
              <a:ext uri="{FF2B5EF4-FFF2-40B4-BE49-F238E27FC236}">
                <a16:creationId xmlns:a16="http://schemas.microsoft.com/office/drawing/2014/main" id="{0FC231DB-8E4D-E4D9-15CD-B644DE744F37}"/>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847FBCAB-ECAE-A4E1-C06D-6AD4E9E24A12}"/>
              </a:ext>
            </a:extLst>
          </p:cNvPr>
          <p:cNvSpPr>
            <a:spLocks noGrp="1"/>
          </p:cNvSpPr>
          <p:nvPr>
            <p:ph type="sldNum" sz="quarter" idx="12"/>
          </p:nvPr>
        </p:nvSpPr>
        <p:spPr/>
        <p:txBody>
          <a:bodyPr/>
          <a:lstStyle/>
          <a:p>
            <a:fld id="{ECB2A585-D384-3C44-A3CD-1FCB5462ACD9}" type="slidenum">
              <a:rPr kumimoji="1" lang="zh-CN" altLang="en-US" smtClean="0"/>
              <a:t>32</a:t>
            </a:fld>
            <a:endParaRPr kumimoji="1" lang="zh-CN" altLang="en-US"/>
          </a:p>
        </p:txBody>
      </p:sp>
      <p:sp>
        <p:nvSpPr>
          <p:cNvPr id="4" name="标题 3">
            <a:extLst>
              <a:ext uri="{FF2B5EF4-FFF2-40B4-BE49-F238E27FC236}">
                <a16:creationId xmlns:a16="http://schemas.microsoft.com/office/drawing/2014/main" id="{6BBE3CB3-124A-B7F4-A4B8-3B5FB63279B4}"/>
              </a:ext>
            </a:extLst>
          </p:cNvPr>
          <p:cNvSpPr>
            <a:spLocks noGrp="1"/>
          </p:cNvSpPr>
          <p:nvPr>
            <p:ph type="title"/>
          </p:nvPr>
        </p:nvSpPr>
        <p:spPr>
          <a:xfrm>
            <a:off x="345280" y="75406"/>
            <a:ext cx="12151519"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Deletion</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Relic Domains and Hijacking Risks</a:t>
            </a:r>
            <a:endParaRPr lang="zh-CN" altLang="en-US" dirty="0">
              <a:latin typeface="Verdana" panose="020B0604030504040204" pitchFamily="34" charset="0"/>
              <a:cs typeface="Verdana" panose="020B0604030504040204" pitchFamily="34" charset="0"/>
            </a:endParaRPr>
          </a:p>
        </p:txBody>
      </p:sp>
      <p:sp>
        <p:nvSpPr>
          <p:cNvPr id="5" name="圆角矩形 10">
            <a:extLst>
              <a:ext uri="{FF2B5EF4-FFF2-40B4-BE49-F238E27FC236}">
                <a16:creationId xmlns:a16="http://schemas.microsoft.com/office/drawing/2014/main" id="{06BAB142-B465-EDF4-CD36-C02D569B033F}"/>
              </a:ext>
            </a:extLst>
          </p:cNvPr>
          <p:cNvSpPr/>
          <p:nvPr/>
        </p:nvSpPr>
        <p:spPr>
          <a:xfrm>
            <a:off x="1866317" y="3692190"/>
            <a:ext cx="8066403" cy="2618116"/>
          </a:xfrm>
          <a:prstGeom prst="roundRect">
            <a:avLst>
              <a:gd name="adj" fmla="val 2876"/>
            </a:avLst>
          </a:prstGeom>
          <a:solidFill>
            <a:schemeClr val="bg1"/>
          </a:solid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0" algn="ctr"/>
            <a:endParaRPr lang="en-US" altLang="zh-CN" sz="2000" b="1" dirty="0">
              <a:gradFill flip="none" rotWithShape="1">
                <a:gsLst>
                  <a:gs pos="10000">
                    <a:srgbClr val="0094FE"/>
                  </a:gs>
                  <a:gs pos="100000">
                    <a:srgbClr val="0848FF"/>
                  </a:gs>
                </a:gsLst>
                <a:lin ang="2700000" scaled="1"/>
                <a:tileRect/>
              </a:gradFill>
              <a:effectLst>
                <a:outerShdw blurRad="63500" algn="ctr" rotWithShape="0">
                  <a:schemeClr val="bg1">
                    <a:alpha val="40000"/>
                  </a:schemeClr>
                </a:outerShdw>
              </a:effectLst>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43DB8415-0F1E-56FB-79F3-68FE40300035}"/>
              </a:ext>
            </a:extLst>
          </p:cNvPr>
          <p:cNvSpPr/>
          <p:nvPr/>
        </p:nvSpPr>
        <p:spPr>
          <a:xfrm>
            <a:off x="695069" y="1329125"/>
            <a:ext cx="10970783" cy="2223935"/>
          </a:xfrm>
          <a:prstGeom prst="rect">
            <a:avLst/>
          </a:prstGeom>
          <a:gradFill flip="none" rotWithShape="1">
            <a:gsLst>
              <a:gs pos="0">
                <a:schemeClr val="bg1">
                  <a:alpha val="0"/>
                </a:schemeClr>
              </a:gs>
              <a:gs pos="52000">
                <a:schemeClr val="bg1"/>
              </a:gs>
            </a:gsLst>
            <a:lin ang="0" scaled="1"/>
            <a:tileRect/>
          </a:gradFill>
          <a:ln>
            <a:gradFill flip="none" rotWithShape="1">
              <a:gsLst>
                <a:gs pos="4646">
                  <a:schemeClr val="bg1"/>
                </a:gs>
                <a:gs pos="53000">
                  <a:srgbClr val="8D131D"/>
                </a:gs>
                <a:gs pos="100000">
                  <a:schemeClr val="bg1"/>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9DFCF0D4-38DF-1440-1982-34C778AA0859}"/>
              </a:ext>
            </a:extLst>
          </p:cNvPr>
          <p:cNvSpPr/>
          <p:nvPr/>
        </p:nvSpPr>
        <p:spPr>
          <a:xfrm>
            <a:off x="1915797" y="6244118"/>
            <a:ext cx="8016923" cy="451991"/>
          </a:xfrm>
          <a:prstGeom prst="roundRect">
            <a:avLst>
              <a:gd name="adj" fmla="val 17326"/>
            </a:avLst>
          </a:prstGeom>
          <a:gradFill flip="none" rotWithShape="1">
            <a:gsLst>
              <a:gs pos="0">
                <a:srgbClr val="C00000"/>
              </a:gs>
              <a:gs pos="100000">
                <a:srgbClr val="FF0000"/>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Verdana" panose="020B0604030504040204" pitchFamily="34" charset="0"/>
                <a:ea typeface="Verdana" panose="020B0604030504040204" pitchFamily="34" charset="0"/>
                <a:cs typeface="Verdana" panose="020B0604030504040204" pitchFamily="34" charset="0"/>
              </a:rPr>
              <a:t>The affected </a:t>
            </a:r>
            <a:r>
              <a:rPr lang="en-US" altLang="zh-CN" sz="1600" b="1" dirty="0" err="1">
                <a:solidFill>
                  <a:schemeClr val="bg1"/>
                </a:solidFill>
                <a:latin typeface="Verdana" panose="020B0604030504040204" pitchFamily="34" charset="0"/>
                <a:ea typeface="Verdana" panose="020B0604030504040204" pitchFamily="34" charset="0"/>
                <a:cs typeface="Verdana" panose="020B0604030504040204" pitchFamily="34" charset="0"/>
              </a:rPr>
              <a:t>registrie</a:t>
            </a:r>
            <a:r>
              <a:rPr lang="en-US" altLang="zh-CN" sz="1600" b="1" dirty="0">
                <a:solidFill>
                  <a:schemeClr val="bg1"/>
                </a:solidFill>
                <a:latin typeface="Verdana" panose="020B0604030504040204" pitchFamily="34" charset="0"/>
                <a:ea typeface="Verdana" panose="020B0604030504040204" pitchFamily="34" charset="0"/>
                <a:cs typeface="Verdana" panose="020B0604030504040204" pitchFamily="34" charset="0"/>
              </a:rPr>
              <a:t> backends serve a total of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rPr>
              <a:t>812</a:t>
            </a:r>
            <a:r>
              <a:rPr lang="en-US" altLang="zh-CN" sz="1600" b="1" dirty="0">
                <a:solidFill>
                  <a:schemeClr val="bg1"/>
                </a:solidFill>
                <a:latin typeface="Verdana" panose="020B0604030504040204" pitchFamily="34" charset="0"/>
                <a:ea typeface="Verdana" panose="020B0604030504040204" pitchFamily="34" charset="0"/>
                <a:cs typeface="Verdana" panose="020B0604030504040204" pitchFamily="34" charset="0"/>
              </a:rPr>
              <a:t> TLDs</a:t>
            </a:r>
            <a:endParaRPr lang="zh-CN" altLang="en-US" sz="1600" b="1" dirty="0">
              <a:solidFill>
                <a:schemeClr val="bg1"/>
              </a:solidFill>
              <a:latin typeface="Verdana" panose="020B0604030504040204" pitchFamily="34" charset="0"/>
              <a:cs typeface="Verdana" panose="020B0604030504040204" pitchFamily="34" charset="0"/>
            </a:endParaRPr>
          </a:p>
        </p:txBody>
      </p:sp>
      <p:sp>
        <p:nvSpPr>
          <p:cNvPr id="11" name="文本框 10">
            <a:extLst>
              <a:ext uri="{FF2B5EF4-FFF2-40B4-BE49-F238E27FC236}">
                <a16:creationId xmlns:a16="http://schemas.microsoft.com/office/drawing/2014/main" id="{578D241F-DDBE-A4E9-BFD6-6632E12FE436}"/>
              </a:ext>
            </a:extLst>
          </p:cNvPr>
          <p:cNvSpPr txBox="1"/>
          <p:nvPr/>
        </p:nvSpPr>
        <p:spPr>
          <a:xfrm>
            <a:off x="2690987" y="1535618"/>
            <a:ext cx="9143785" cy="947375"/>
          </a:xfrm>
          <a:prstGeom prst="rect">
            <a:avLst/>
          </a:prstGeom>
          <a:noFill/>
        </p:spPr>
        <p:txBody>
          <a:bodyPr wrap="square">
            <a:spAutoFit/>
          </a:bodyPr>
          <a:lstStyle/>
          <a:p>
            <a:pPr>
              <a:lnSpc>
                <a:spcPct val="120000"/>
              </a:lnSpc>
            </a:pPr>
            <a:r>
              <a:rPr lang="en-US" altLang="zh-CN" sz="1600" b="1" dirty="0">
                <a:solidFill>
                  <a:srgbClr val="C00000"/>
                </a:solidFill>
                <a:latin typeface="Verdana" panose="020B0604030504040204" pitchFamily="34" charset="0"/>
                <a:ea typeface="Verdana" panose="020B0604030504040204" pitchFamily="34" charset="0"/>
                <a:cs typeface="Verdana" panose="020B0604030504040204" pitchFamily="34" charset="0"/>
              </a:rPr>
              <a:t>3,425</a:t>
            </a:r>
            <a:r>
              <a:rPr lang="en-US" altLang="zh-CN" sz="1600" dirty="0">
                <a:latin typeface="Verdana" panose="020B0604030504040204" pitchFamily="34" charset="0"/>
                <a:ea typeface="Verdana" panose="020B0604030504040204" pitchFamily="34" charset="0"/>
                <a:cs typeface="Verdana" panose="020B0604030504040204" pitchFamily="34" charset="0"/>
              </a:rPr>
              <a:t> domains confirmed, covering </a:t>
            </a:r>
            <a:r>
              <a:rPr lang="en-US" altLang="zh-CN" sz="1600" b="1" dirty="0">
                <a:solidFill>
                  <a:srgbClr val="C00000"/>
                </a:solidFill>
                <a:latin typeface="Verdana" panose="020B0604030504040204" pitchFamily="34" charset="0"/>
                <a:ea typeface="Verdana" panose="020B0604030504040204" pitchFamily="34" charset="0"/>
                <a:cs typeface="Verdana" panose="020B0604030504040204" pitchFamily="34" charset="0"/>
              </a:rPr>
              <a:t>11</a:t>
            </a:r>
            <a:r>
              <a:rPr lang="en-US" altLang="zh-CN" sz="1600" dirty="0">
                <a:latin typeface="Verdana" panose="020B0604030504040204" pitchFamily="34" charset="0"/>
                <a:ea typeface="Verdana" panose="020B0604030504040204" pitchFamily="34" charset="0"/>
                <a:cs typeface="Verdana" panose="020B0604030504040204" pitchFamily="34" charset="0"/>
              </a:rPr>
              <a:t> TLDs,</a:t>
            </a:r>
            <a:r>
              <a:rPr lang="zh-CN" altLang="en-US" sz="1600" dirty="0">
                <a:latin typeface="Verdana" panose="020B0604030504040204" pitchFamily="34" charset="0"/>
                <a:ea typeface="微软雅黑" panose="020B0503020204020204" pitchFamily="34" charset="-122"/>
                <a:cs typeface="Verdana" panose="020B0604030504040204" pitchFamily="34" charset="0"/>
              </a:rPr>
              <a:t> </a:t>
            </a:r>
            <a:r>
              <a:rPr lang="en-US" altLang="zh-CN" sz="1600" dirty="0">
                <a:latin typeface="Verdana" panose="020B0604030504040204" pitchFamily="34" charset="0"/>
                <a:ea typeface="Verdana" panose="020B0604030504040204" pitchFamily="34" charset="0"/>
                <a:cs typeface="Verdana" panose="020B0604030504040204" pitchFamily="34" charset="0"/>
              </a:rPr>
              <a:t>including</a:t>
            </a:r>
            <a:r>
              <a:rPr lang="zh-CN" altLang="en-US" sz="1600" dirty="0">
                <a:latin typeface="Verdana" panose="020B0604030504040204" pitchFamily="34" charset="0"/>
                <a:ea typeface="微软雅黑" panose="020B0503020204020204" pitchFamily="34" charset="-122"/>
                <a:cs typeface="Verdana" panose="020B0604030504040204" pitchFamily="34" charset="0"/>
              </a:rPr>
              <a:t> </a:t>
            </a:r>
            <a:r>
              <a:rPr lang="en-US" altLang="zh-CN" sz="1600" dirty="0">
                <a:latin typeface="Verdana" panose="020B0604030504040204" pitchFamily="34" charset="0"/>
                <a:ea typeface="Verdana" panose="020B0604030504040204" pitchFamily="34" charset="0"/>
                <a:cs typeface="Verdana" panose="020B0604030504040204" pitchFamily="34" charset="0"/>
              </a:rPr>
              <a:t>top</a:t>
            </a:r>
            <a:r>
              <a:rPr lang="zh-CN" altLang="en-US" sz="1600" dirty="0">
                <a:latin typeface="Verdana" panose="020B0604030504040204" pitchFamily="34" charset="0"/>
                <a:ea typeface="微软雅黑" panose="020B0503020204020204" pitchFamily="34" charset="-122"/>
                <a:cs typeface="Verdana" panose="020B0604030504040204" pitchFamily="34" charset="0"/>
              </a:rPr>
              <a:t>，</a:t>
            </a:r>
            <a:r>
              <a:rPr lang="en-US" altLang="zh-CN" sz="1600" dirty="0">
                <a:latin typeface="Verdana" panose="020B0604030504040204" pitchFamily="34" charset="0"/>
                <a:ea typeface="Verdana" panose="020B0604030504040204" pitchFamily="34" charset="0"/>
                <a:cs typeface="Verdana" panose="020B0604030504040204" pitchFamily="34" charset="0"/>
              </a:rPr>
              <a:t>app</a:t>
            </a:r>
            <a:r>
              <a:rPr lang="zh-CN" altLang="en-US" sz="1600" dirty="0">
                <a:latin typeface="Verdana" panose="020B0604030504040204" pitchFamily="34" charset="0"/>
                <a:ea typeface="微软雅黑" panose="020B0503020204020204" pitchFamily="34" charset="-122"/>
                <a:cs typeface="Verdana" panose="020B0604030504040204" pitchFamily="34" charset="0"/>
              </a:rPr>
              <a:t>，</a:t>
            </a:r>
            <a:r>
              <a:rPr lang="en-US" altLang="zh-CN" sz="1600" dirty="0" err="1">
                <a:latin typeface="Verdana" panose="020B0604030504040204" pitchFamily="34" charset="0"/>
                <a:ea typeface="Verdana" panose="020B0604030504040204" pitchFamily="34" charset="0"/>
                <a:cs typeface="Verdana" panose="020B0604030504040204" pitchFamily="34" charset="0"/>
              </a:rPr>
              <a:t>vip</a:t>
            </a:r>
            <a:r>
              <a:rPr lang="en-US" altLang="zh-CN" sz="1600" dirty="0">
                <a:latin typeface="Verdana" panose="020B0604030504040204" pitchFamily="34" charset="0"/>
                <a:ea typeface="Verdana" panose="020B0604030504040204" pitchFamily="34" charset="0"/>
                <a:cs typeface="Verdana" panose="020B0604030504040204" pitchFamily="34" charset="0"/>
              </a:rPr>
              <a:t>, </a:t>
            </a:r>
            <a:r>
              <a:rPr lang="zh-CN" altLang="en-US" sz="1600" dirty="0">
                <a:latin typeface="Verdana" panose="020B0604030504040204" pitchFamily="34" charset="0"/>
                <a:ea typeface="微软雅黑" panose="020B0503020204020204" pitchFamily="34" charset="-122"/>
                <a:cs typeface="Verdana" panose="020B0604030504040204" pitchFamily="34" charset="0"/>
              </a:rPr>
              <a:t>我爱你</a:t>
            </a:r>
            <a:r>
              <a:rPr lang="en-US" altLang="zh-CN" sz="1600" dirty="0">
                <a:latin typeface="Verdana" panose="020B0604030504040204" pitchFamily="34" charset="0"/>
                <a:ea typeface="Verdana" panose="020B0604030504040204" pitchFamily="34" charset="0"/>
                <a:cs typeface="Verdana" panose="020B0604030504040204" pitchFamily="34" charset="0"/>
              </a:rPr>
              <a:t>.</a:t>
            </a:r>
          </a:p>
          <a:p>
            <a:pPr>
              <a:lnSpc>
                <a:spcPct val="120000"/>
              </a:lnSpc>
            </a:pPr>
            <a:r>
              <a:rPr lang="en-US" altLang="zh-CN" sz="1600" b="1" dirty="0" err="1">
                <a:latin typeface="Verdana" panose="020B0604030504040204" pitchFamily="34" charset="0"/>
                <a:ea typeface="Verdana" panose="020B0604030504040204" pitchFamily="34" charset="0"/>
                <a:cs typeface="Verdana" panose="020B0604030504040204" pitchFamily="34" charset="0"/>
              </a:rPr>
              <a:t>Registrie</a:t>
            </a:r>
            <a:r>
              <a:rPr lang="en-US" altLang="zh-CN" sz="1600" b="1" dirty="0">
                <a:latin typeface="Verdana" panose="020B0604030504040204" pitchFamily="34" charset="0"/>
                <a:ea typeface="Verdana" panose="020B0604030504040204" pitchFamily="34" charset="0"/>
                <a:cs typeface="Verdana" panose="020B0604030504040204" pitchFamily="34" charset="0"/>
              </a:rPr>
              <a:t> backends: GoDaddy</a:t>
            </a:r>
            <a:r>
              <a:rPr lang="zh-CN" altLang="en-US" sz="1600" b="1" dirty="0">
                <a:latin typeface="Verdana" panose="020B0604030504040204" pitchFamily="34" charset="0"/>
                <a:ea typeface="微软雅黑" panose="020B0503020204020204" pitchFamily="34" charset="-122"/>
                <a:cs typeface="Verdana" panose="020B0604030504040204" pitchFamily="34" charset="0"/>
              </a:rPr>
              <a:t>、</a:t>
            </a:r>
            <a:r>
              <a:rPr lang="en-US" altLang="zh-CN" sz="1600" b="1" dirty="0">
                <a:latin typeface="Verdana" panose="020B0604030504040204" pitchFamily="34" charset="0"/>
                <a:ea typeface="Verdana" panose="020B0604030504040204" pitchFamily="34" charset="0"/>
                <a:cs typeface="Verdana" panose="020B0604030504040204" pitchFamily="34" charset="0"/>
              </a:rPr>
              <a:t>Nominet</a:t>
            </a:r>
            <a:r>
              <a:rPr lang="zh-CN" altLang="en-US" sz="1600" b="1" dirty="0">
                <a:latin typeface="Verdana" panose="020B0604030504040204" pitchFamily="34" charset="0"/>
                <a:ea typeface="微软雅黑" panose="020B0503020204020204" pitchFamily="34" charset="-122"/>
                <a:cs typeface="Verdana" panose="020B0604030504040204" pitchFamily="34" charset="0"/>
              </a:rPr>
              <a:t>、</a:t>
            </a:r>
            <a:r>
              <a:rPr lang="en-US" altLang="zh-CN" sz="1600" b="1" dirty="0">
                <a:latin typeface="Verdana" panose="020B0604030504040204" pitchFamily="34" charset="0"/>
                <a:ea typeface="Verdana" panose="020B0604030504040204" pitchFamily="34" charset="0"/>
                <a:cs typeface="Verdana" panose="020B0604030504040204" pitchFamily="34" charset="0"/>
              </a:rPr>
              <a:t>Google</a:t>
            </a:r>
            <a:r>
              <a:rPr lang="zh-CN" altLang="en-US" sz="1600" b="1" dirty="0">
                <a:latin typeface="Verdana" panose="020B0604030504040204" pitchFamily="34" charset="0"/>
                <a:ea typeface="微软雅黑" panose="020B0503020204020204" pitchFamily="34" charset="-122"/>
                <a:cs typeface="Verdana" panose="020B0604030504040204" pitchFamily="34" charset="0"/>
              </a:rPr>
              <a:t>、</a:t>
            </a:r>
            <a:r>
              <a:rPr lang="en-US" altLang="zh-CN" sz="1600" b="1" dirty="0">
                <a:latin typeface="Verdana" panose="020B0604030504040204" pitchFamily="34" charset="0"/>
                <a:ea typeface="Verdana" panose="020B0604030504040204" pitchFamily="34" charset="0"/>
                <a:cs typeface="Verdana" panose="020B0604030504040204" pitchFamily="34" charset="0"/>
              </a:rPr>
              <a:t>ZDNS </a:t>
            </a:r>
            <a:r>
              <a:rPr lang="zh-CN" altLang="en-US" sz="1600" b="1" dirty="0">
                <a:latin typeface="Verdana" panose="020B0604030504040204" pitchFamily="34" charset="0"/>
                <a:ea typeface="微软雅黑" panose="020B0503020204020204" pitchFamily="34" charset="-122"/>
                <a:cs typeface="Verdana" panose="020B0604030504040204" pitchFamily="34" charset="0"/>
              </a:rPr>
              <a:t>和 </a:t>
            </a:r>
            <a:r>
              <a:rPr lang="en-US" altLang="zh-CN" sz="1600" b="1" dirty="0">
                <a:latin typeface="Verdana" panose="020B0604030504040204" pitchFamily="34" charset="0"/>
                <a:ea typeface="Verdana" panose="020B0604030504040204" pitchFamily="34" charset="0"/>
                <a:cs typeface="Verdana" panose="020B0604030504040204" pitchFamily="34" charset="0"/>
              </a:rPr>
              <a:t>Beijing Tele-</a:t>
            </a:r>
            <a:r>
              <a:rPr lang="en-US" altLang="zh-CN" sz="1600" b="1" dirty="0" err="1">
                <a:latin typeface="Verdana" panose="020B0604030504040204" pitchFamily="34" charset="0"/>
                <a:ea typeface="Verdana" panose="020B0604030504040204" pitchFamily="34" charset="0"/>
                <a:cs typeface="Verdana" panose="020B0604030504040204" pitchFamily="34" charset="0"/>
              </a:rPr>
              <a:t>infoNetwork</a:t>
            </a:r>
            <a:endParaRPr lang="en-US" altLang="zh-CN" sz="1600" b="1" dirty="0">
              <a:latin typeface="Verdana" panose="020B0604030504040204" pitchFamily="34" charset="0"/>
              <a:ea typeface="Verdana" panose="020B0604030504040204" pitchFamily="34" charset="0"/>
              <a:cs typeface="Verdana" panose="020B0604030504040204" pitchFamily="34" charset="0"/>
            </a:endParaRPr>
          </a:p>
        </p:txBody>
      </p:sp>
      <p:sp>
        <p:nvSpPr>
          <p:cNvPr id="12" name="文本框 11">
            <a:extLst>
              <a:ext uri="{FF2B5EF4-FFF2-40B4-BE49-F238E27FC236}">
                <a16:creationId xmlns:a16="http://schemas.microsoft.com/office/drawing/2014/main" id="{A2B1468D-D042-376D-A596-FF7FD21E3D51}"/>
              </a:ext>
            </a:extLst>
          </p:cNvPr>
          <p:cNvSpPr txBox="1"/>
          <p:nvPr/>
        </p:nvSpPr>
        <p:spPr>
          <a:xfrm>
            <a:off x="2681991" y="2593121"/>
            <a:ext cx="9409968" cy="656975"/>
          </a:xfrm>
          <a:prstGeom prst="rect">
            <a:avLst/>
          </a:prstGeom>
          <a:noFill/>
        </p:spPr>
        <p:txBody>
          <a:bodyPr wrap="square">
            <a:spAutoFit/>
          </a:bodyPr>
          <a:lstStyle/>
          <a:p>
            <a:pPr>
              <a:lnSpc>
                <a:spcPct val="120000"/>
              </a:lnSpc>
            </a:pPr>
            <a:r>
              <a:rPr lang="en-US" altLang="zh-CN" sz="1600" b="1" dirty="0">
                <a:solidFill>
                  <a:srgbClr val="C00000"/>
                </a:solidFill>
                <a:latin typeface="Verdana" panose="020B0604030504040204" pitchFamily="34" charset="0"/>
                <a:ea typeface="Verdana" panose="020B0604030504040204" pitchFamily="34" charset="0"/>
                <a:cs typeface="Verdana" panose="020B0604030504040204" pitchFamily="34" charset="0"/>
              </a:rPr>
              <a:t>19 </a:t>
            </a:r>
            <a:r>
              <a:rPr lang="en-US" altLang="zh-CN" sz="1600" dirty="0">
                <a:latin typeface="Verdana" panose="020B0604030504040204" pitchFamily="34" charset="0"/>
                <a:ea typeface="Verdana" panose="020B0604030504040204" pitchFamily="34" charset="0"/>
                <a:cs typeface="Verdana" panose="020B0604030504040204" pitchFamily="34" charset="0"/>
              </a:rPr>
              <a:t>domains confirmed, covering </a:t>
            </a:r>
            <a:r>
              <a:rPr lang="en-US" altLang="zh-CN" sz="1600" b="1" dirty="0">
                <a:solidFill>
                  <a:srgbClr val="C00000"/>
                </a:solidFill>
                <a:latin typeface="Verdana" panose="020B0604030504040204" pitchFamily="34" charset="0"/>
                <a:ea typeface="Verdana" panose="020B0604030504040204" pitchFamily="34" charset="0"/>
                <a:cs typeface="Verdana" panose="020B0604030504040204" pitchFamily="34" charset="0"/>
              </a:rPr>
              <a:t>13</a:t>
            </a:r>
            <a:r>
              <a:rPr lang="en-US" altLang="zh-CN" sz="1600" dirty="0">
                <a:latin typeface="Verdana" panose="020B0604030504040204" pitchFamily="34" charset="0"/>
                <a:ea typeface="Verdana" panose="020B0604030504040204" pitchFamily="34" charset="0"/>
                <a:cs typeface="Verdana" panose="020B0604030504040204" pitchFamily="34" charset="0"/>
              </a:rPr>
              <a:t> TLDs, including top</a:t>
            </a:r>
            <a:r>
              <a:rPr lang="zh-CN" altLang="en-US" sz="1600" dirty="0">
                <a:latin typeface="Verdana" panose="020B0604030504040204" pitchFamily="34" charset="0"/>
                <a:ea typeface="微软雅黑" panose="020B0503020204020204" pitchFamily="34" charset="-122"/>
                <a:cs typeface="Verdana" panose="020B0604030504040204" pitchFamily="34" charset="0"/>
              </a:rPr>
              <a:t>，</a:t>
            </a:r>
            <a:r>
              <a:rPr lang="en-US" altLang="zh-CN" sz="1600" dirty="0">
                <a:latin typeface="Verdana" panose="020B0604030504040204" pitchFamily="34" charset="0"/>
                <a:ea typeface="Verdana" panose="020B0604030504040204" pitchFamily="34" charset="0"/>
                <a:cs typeface="Verdana" panose="020B0604030504040204" pitchFamily="34" charset="0"/>
              </a:rPr>
              <a:t>ren, courses</a:t>
            </a:r>
            <a:r>
              <a:rPr lang="zh-CN" altLang="en-US" sz="1600" dirty="0">
                <a:latin typeface="Verdana" panose="020B0604030504040204" pitchFamily="34" charset="0"/>
                <a:ea typeface="微软雅黑" panose="020B0503020204020204" pitchFamily="34" charset="-122"/>
                <a:cs typeface="Verdana" panose="020B0604030504040204" pitchFamily="34" charset="0"/>
              </a:rPr>
              <a:t>，</a:t>
            </a:r>
            <a:r>
              <a:rPr lang="en-US" altLang="zh-CN" sz="1600" dirty="0">
                <a:latin typeface="Verdana" panose="020B0604030504040204" pitchFamily="34" charset="0"/>
                <a:ea typeface="Verdana" panose="020B0604030504040204" pitchFamily="34" charset="0"/>
                <a:cs typeface="Verdana" panose="020B0604030504040204" pitchFamily="34" charset="0"/>
              </a:rPr>
              <a:t>biz</a:t>
            </a:r>
            <a:r>
              <a:rPr lang="zh-CN" altLang="en-US" sz="1600" dirty="0">
                <a:latin typeface="Verdana" panose="020B0604030504040204" pitchFamily="34" charset="0"/>
                <a:ea typeface="微软雅黑" panose="020B0503020204020204" pitchFamily="34" charset="-122"/>
                <a:cs typeface="Verdana" panose="020B0604030504040204" pitchFamily="34" charset="0"/>
              </a:rPr>
              <a:t>，</a:t>
            </a:r>
            <a:r>
              <a:rPr lang="en-US" altLang="zh-CN" sz="1600" dirty="0" err="1">
                <a:latin typeface="Verdana" panose="020B0604030504040204" pitchFamily="34" charset="0"/>
                <a:ea typeface="Verdana" panose="020B0604030504040204" pitchFamily="34" charset="0"/>
                <a:cs typeface="Verdana" panose="020B0604030504040204" pitchFamily="34" charset="0"/>
              </a:rPr>
              <a:t>cymru</a:t>
            </a:r>
            <a:endParaRPr lang="en-US" altLang="zh-CN" sz="1600"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altLang="zh-CN" sz="1600" b="1" dirty="0" err="1">
                <a:latin typeface="Verdana" panose="020B0604030504040204" pitchFamily="34" charset="0"/>
                <a:ea typeface="Verdana" panose="020B0604030504040204" pitchFamily="34" charset="0"/>
                <a:cs typeface="Verdana" panose="020B0604030504040204" pitchFamily="34" charset="0"/>
              </a:rPr>
              <a:t>Registrie</a:t>
            </a:r>
            <a:r>
              <a:rPr lang="en-US" altLang="zh-CN" sz="1600" b="1" dirty="0">
                <a:latin typeface="Verdana" panose="020B0604030504040204" pitchFamily="34" charset="0"/>
                <a:ea typeface="Verdana" panose="020B0604030504040204" pitchFamily="34" charset="0"/>
                <a:cs typeface="Verdana" panose="020B0604030504040204" pitchFamily="34" charset="0"/>
              </a:rPr>
              <a:t> backends : Identity Digital</a:t>
            </a:r>
            <a:r>
              <a:rPr lang="zh-CN" altLang="en-US" sz="1600" b="1" dirty="0">
                <a:latin typeface="Verdana" panose="020B0604030504040204" pitchFamily="34" charset="0"/>
                <a:ea typeface="微软雅黑" panose="020B0503020204020204" pitchFamily="34" charset="-122"/>
                <a:cs typeface="Verdana" panose="020B0604030504040204" pitchFamily="34" charset="0"/>
              </a:rPr>
              <a:t>、</a:t>
            </a:r>
            <a:r>
              <a:rPr lang="en-US" altLang="zh-CN" sz="1600" b="1" dirty="0">
                <a:latin typeface="Verdana" panose="020B0604030504040204" pitchFamily="34" charset="0"/>
                <a:ea typeface="Verdana" panose="020B0604030504040204" pitchFamily="34" charset="0"/>
                <a:cs typeface="Verdana" panose="020B0604030504040204" pitchFamily="34" charset="0"/>
              </a:rPr>
              <a:t>GoDaddy</a:t>
            </a:r>
            <a:r>
              <a:rPr lang="zh-CN" altLang="en-US" sz="1600" b="1" dirty="0">
                <a:latin typeface="Verdana" panose="020B0604030504040204" pitchFamily="34" charset="0"/>
                <a:ea typeface="微软雅黑" panose="020B0503020204020204" pitchFamily="34" charset="-122"/>
                <a:cs typeface="Verdana" panose="020B0604030504040204" pitchFamily="34" charset="0"/>
              </a:rPr>
              <a:t>、</a:t>
            </a:r>
            <a:r>
              <a:rPr lang="en-US" altLang="zh-CN" sz="1600" b="1" dirty="0">
                <a:latin typeface="Verdana" panose="020B0604030504040204" pitchFamily="34" charset="0"/>
                <a:ea typeface="Verdana" panose="020B0604030504040204" pitchFamily="34" charset="0"/>
                <a:cs typeface="Verdana" panose="020B0604030504040204" pitchFamily="34" charset="0"/>
              </a:rPr>
              <a:t>Nominet </a:t>
            </a:r>
            <a:r>
              <a:rPr lang="zh-CN" altLang="en-US" sz="1600" b="1" dirty="0">
                <a:latin typeface="Verdana" panose="020B0604030504040204" pitchFamily="34" charset="0"/>
                <a:ea typeface="微软雅黑" panose="020B0503020204020204" pitchFamily="34" charset="-122"/>
                <a:cs typeface="Verdana" panose="020B0604030504040204" pitchFamily="34" charset="0"/>
              </a:rPr>
              <a:t>和 </a:t>
            </a:r>
            <a:r>
              <a:rPr lang="en-US" altLang="zh-CN" sz="1600" b="1" dirty="0">
                <a:latin typeface="Verdana" panose="020B0604030504040204" pitchFamily="34" charset="0"/>
                <a:ea typeface="Verdana" panose="020B0604030504040204" pitchFamily="34" charset="0"/>
                <a:cs typeface="Verdana" panose="020B0604030504040204" pitchFamily="34" charset="0"/>
              </a:rPr>
              <a:t>ZDNS</a:t>
            </a:r>
          </a:p>
        </p:txBody>
      </p:sp>
      <p:sp>
        <p:nvSpPr>
          <p:cNvPr id="17" name="文本框 16">
            <a:extLst>
              <a:ext uri="{FF2B5EF4-FFF2-40B4-BE49-F238E27FC236}">
                <a16:creationId xmlns:a16="http://schemas.microsoft.com/office/drawing/2014/main" id="{01F64BFB-8290-D93A-4147-DA11305E55DC}"/>
              </a:ext>
            </a:extLst>
          </p:cNvPr>
          <p:cNvSpPr txBox="1"/>
          <p:nvPr/>
        </p:nvSpPr>
        <p:spPr>
          <a:xfrm>
            <a:off x="543593" y="844438"/>
            <a:ext cx="4127500" cy="461665"/>
          </a:xfrm>
          <a:prstGeom prst="rect">
            <a:avLst/>
          </a:prstGeom>
          <a:noFill/>
        </p:spPr>
        <p:txBody>
          <a:bodyPr wrap="square">
            <a:spAutoFit/>
          </a:bodyPr>
          <a:lstStyle/>
          <a:p>
            <a:r>
              <a:rPr lang="en-US" altLang="zh-CN" sz="2400" b="1" dirty="0">
                <a:latin typeface="Verdana" panose="020B0604030504040204" pitchFamily="34" charset="0"/>
                <a:ea typeface="Verdana" panose="020B0604030504040204" pitchFamily="34" charset="0"/>
                <a:cs typeface="Verdana" panose="020B0604030504040204" pitchFamily="34" charset="0"/>
              </a:rPr>
              <a:t>Impact in the wild</a:t>
            </a:r>
          </a:p>
        </p:txBody>
      </p:sp>
      <p:pic>
        <p:nvPicPr>
          <p:cNvPr id="19" name="图片 18">
            <a:extLst>
              <a:ext uri="{FF2B5EF4-FFF2-40B4-BE49-F238E27FC236}">
                <a16:creationId xmlns:a16="http://schemas.microsoft.com/office/drawing/2014/main" id="{940C2524-6AE1-BCAA-3D5B-35200E493273}"/>
              </a:ext>
            </a:extLst>
          </p:cNvPr>
          <p:cNvPicPr>
            <a:picLocks noChangeAspect="1"/>
          </p:cNvPicPr>
          <p:nvPr/>
        </p:nvPicPr>
        <p:blipFill>
          <a:blip r:embed="rId3"/>
          <a:stretch>
            <a:fillRect/>
          </a:stretch>
        </p:blipFill>
        <p:spPr>
          <a:xfrm>
            <a:off x="2259280" y="3750205"/>
            <a:ext cx="7315834" cy="2354784"/>
          </a:xfrm>
          <a:prstGeom prst="rect">
            <a:avLst/>
          </a:prstGeom>
        </p:spPr>
      </p:pic>
      <p:sp>
        <p:nvSpPr>
          <p:cNvPr id="20" name="矩形: 圆角 19">
            <a:extLst>
              <a:ext uri="{FF2B5EF4-FFF2-40B4-BE49-F238E27FC236}">
                <a16:creationId xmlns:a16="http://schemas.microsoft.com/office/drawing/2014/main" id="{958B2B25-EB0F-F9D8-DBFD-8625125BEEE9}"/>
              </a:ext>
            </a:extLst>
          </p:cNvPr>
          <p:cNvSpPr/>
          <p:nvPr/>
        </p:nvSpPr>
        <p:spPr>
          <a:xfrm>
            <a:off x="526148" y="1545301"/>
            <a:ext cx="1991421" cy="755220"/>
          </a:xfrm>
          <a:prstGeom prst="roundRect">
            <a:avLst>
              <a:gd name="adj" fmla="val 17326"/>
            </a:avLst>
          </a:prstGeom>
          <a:gradFill flip="none" rotWithShape="1">
            <a:gsLst>
              <a:gs pos="0">
                <a:srgbClr val="C00000"/>
              </a:gs>
              <a:gs pos="100000">
                <a:srgbClr val="FF0000"/>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Verdana" panose="020B0604030504040204" pitchFamily="34" charset="0"/>
                <a:ea typeface="Verdana" panose="020B0604030504040204" pitchFamily="34" charset="0"/>
                <a:cs typeface="Verdana" panose="020B0604030504040204" pitchFamily="34" charset="0"/>
              </a:rPr>
              <a:t>Untapped </a:t>
            </a:r>
          </a:p>
          <a:p>
            <a:pPr algn="ctr"/>
            <a:r>
              <a:rPr lang="en-US" altLang="zh-CN" b="1" dirty="0">
                <a:solidFill>
                  <a:schemeClr val="bg1"/>
                </a:solidFill>
                <a:latin typeface="Verdana" panose="020B0604030504040204" pitchFamily="34" charset="0"/>
                <a:ea typeface="Verdana" panose="020B0604030504040204" pitchFamily="34" charset="0"/>
                <a:cs typeface="Verdana" panose="020B0604030504040204" pitchFamily="34" charset="0"/>
              </a:rPr>
              <a:t>relic domains</a:t>
            </a:r>
            <a:endParaRPr lang="zh-CN" altLang="en-US" b="1" dirty="0">
              <a:solidFill>
                <a:schemeClr val="bg1"/>
              </a:solidFill>
              <a:latin typeface="Verdana" panose="020B0604030504040204" pitchFamily="34" charset="0"/>
              <a:cs typeface="Verdana" panose="020B0604030504040204" pitchFamily="34" charset="0"/>
            </a:endParaRPr>
          </a:p>
        </p:txBody>
      </p:sp>
      <p:sp>
        <p:nvSpPr>
          <p:cNvPr id="21" name="矩形: 圆角 20">
            <a:extLst>
              <a:ext uri="{FF2B5EF4-FFF2-40B4-BE49-F238E27FC236}">
                <a16:creationId xmlns:a16="http://schemas.microsoft.com/office/drawing/2014/main" id="{EF37D833-8965-5603-9635-172111A7ACD5}"/>
              </a:ext>
            </a:extLst>
          </p:cNvPr>
          <p:cNvSpPr/>
          <p:nvPr/>
        </p:nvSpPr>
        <p:spPr>
          <a:xfrm>
            <a:off x="521650" y="2612990"/>
            <a:ext cx="1991420" cy="755220"/>
          </a:xfrm>
          <a:prstGeom prst="roundRect">
            <a:avLst>
              <a:gd name="adj" fmla="val 17326"/>
            </a:avLst>
          </a:prstGeom>
          <a:gradFill flip="none" rotWithShape="1">
            <a:gsLst>
              <a:gs pos="0">
                <a:srgbClr val="C00000"/>
              </a:gs>
              <a:gs pos="100000">
                <a:srgbClr val="FF0000"/>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Verdana" panose="020B0604030504040204" pitchFamily="34" charset="0"/>
                <a:ea typeface="Verdana" panose="020B0604030504040204" pitchFamily="34" charset="0"/>
                <a:cs typeface="Verdana" panose="020B0604030504040204" pitchFamily="34" charset="0"/>
              </a:rPr>
              <a:t>Resurrected </a:t>
            </a:r>
          </a:p>
          <a:p>
            <a:pPr algn="ctr"/>
            <a:r>
              <a:rPr lang="en-US" altLang="zh-CN" b="1" dirty="0">
                <a:solidFill>
                  <a:schemeClr val="bg1"/>
                </a:solidFill>
                <a:latin typeface="Verdana" panose="020B0604030504040204" pitchFamily="34" charset="0"/>
                <a:ea typeface="Verdana" panose="020B0604030504040204" pitchFamily="34" charset="0"/>
                <a:cs typeface="Verdana" panose="020B0604030504040204" pitchFamily="34" charset="0"/>
              </a:rPr>
              <a:t>relic domains</a:t>
            </a:r>
            <a:endParaRPr lang="zh-CN" altLang="en-US" b="1" dirty="0">
              <a:solidFill>
                <a:schemeClr val="bg1"/>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1256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11665-357C-C102-4B08-907A9B63B437}"/>
            </a:ext>
          </a:extLst>
        </p:cNvPr>
        <p:cNvGrpSpPr/>
        <p:nvPr/>
      </p:nvGrpSpPr>
      <p:grpSpPr>
        <a:xfrm>
          <a:off x="0" y="0"/>
          <a:ext cx="0" cy="0"/>
          <a:chOff x="0" y="0"/>
          <a:chExt cx="0" cy="0"/>
        </a:xfrm>
      </p:grpSpPr>
      <p:sp>
        <p:nvSpPr>
          <p:cNvPr id="2" name="日期占位符 1">
            <a:extLst>
              <a:ext uri="{FF2B5EF4-FFF2-40B4-BE49-F238E27FC236}">
                <a16:creationId xmlns:a16="http://schemas.microsoft.com/office/drawing/2014/main" id="{E3DDFED7-5B54-992F-B7E5-E66D51D909CE}"/>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2F952BBF-47BA-07AD-E67D-C1D34EB8D421}"/>
              </a:ext>
            </a:extLst>
          </p:cNvPr>
          <p:cNvSpPr>
            <a:spLocks noGrp="1"/>
          </p:cNvSpPr>
          <p:nvPr>
            <p:ph type="sldNum" sz="quarter" idx="12"/>
          </p:nvPr>
        </p:nvSpPr>
        <p:spPr/>
        <p:txBody>
          <a:bodyPr/>
          <a:lstStyle/>
          <a:p>
            <a:fld id="{ECB2A585-D384-3C44-A3CD-1FCB5462ACD9}" type="slidenum">
              <a:rPr kumimoji="1" lang="zh-CN" altLang="en-US" smtClean="0"/>
              <a:t>33</a:t>
            </a:fld>
            <a:endParaRPr kumimoji="1" lang="zh-CN" altLang="en-US"/>
          </a:p>
        </p:txBody>
      </p:sp>
      <p:sp>
        <p:nvSpPr>
          <p:cNvPr id="4" name="标题 3">
            <a:extLst>
              <a:ext uri="{FF2B5EF4-FFF2-40B4-BE49-F238E27FC236}">
                <a16:creationId xmlns:a16="http://schemas.microsoft.com/office/drawing/2014/main" id="{5086A011-4530-929B-E4AA-FF39EE805704}"/>
              </a:ext>
            </a:extLst>
          </p:cNvPr>
          <p:cNvSpPr>
            <a:spLocks noGrp="1"/>
          </p:cNvSpPr>
          <p:nvPr>
            <p:ph type="title"/>
          </p:nvPr>
        </p:nvSpPr>
        <p:spPr>
          <a:xfrm>
            <a:off x="345280" y="75406"/>
            <a:ext cx="12151519"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Deletion</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Relic Domains and Hijacking Risks</a:t>
            </a:r>
            <a:endParaRPr lang="zh-CN" altLang="en-US" dirty="0">
              <a:latin typeface="Verdana" panose="020B0604030504040204" pitchFamily="34" charset="0"/>
              <a:cs typeface="Verdana" panose="020B0604030504040204" pitchFamily="34" charset="0"/>
            </a:endParaRPr>
          </a:p>
        </p:txBody>
      </p:sp>
      <p:sp>
        <p:nvSpPr>
          <p:cNvPr id="18" name="矩形 17">
            <a:extLst>
              <a:ext uri="{FF2B5EF4-FFF2-40B4-BE49-F238E27FC236}">
                <a16:creationId xmlns:a16="http://schemas.microsoft.com/office/drawing/2014/main" id="{70358EAB-272C-C45C-35DD-10EB848EFCBA}"/>
              </a:ext>
            </a:extLst>
          </p:cNvPr>
          <p:cNvSpPr/>
          <p:nvPr/>
        </p:nvSpPr>
        <p:spPr>
          <a:xfrm>
            <a:off x="744548" y="1228701"/>
            <a:ext cx="10702903" cy="2418150"/>
          </a:xfrm>
          <a:prstGeom prst="rect">
            <a:avLst/>
          </a:prstGeom>
          <a:gradFill flip="none" rotWithShape="1">
            <a:gsLst>
              <a:gs pos="0">
                <a:schemeClr val="bg1">
                  <a:alpha val="0"/>
                </a:schemeClr>
              </a:gs>
              <a:gs pos="52000">
                <a:schemeClr val="bg1"/>
              </a:gs>
            </a:gsLst>
            <a:lin ang="0" scaled="1"/>
            <a:tileRect/>
          </a:gradFill>
          <a:ln>
            <a:gradFill flip="none" rotWithShape="1">
              <a:gsLst>
                <a:gs pos="4646">
                  <a:schemeClr val="bg1"/>
                </a:gs>
                <a:gs pos="53000">
                  <a:srgbClr val="C00000"/>
                </a:gs>
                <a:gs pos="100000">
                  <a:schemeClr val="bg1"/>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9E0EB364-195A-C916-A920-9069442C73C7}"/>
              </a:ext>
            </a:extLst>
          </p:cNvPr>
          <p:cNvSpPr txBox="1"/>
          <p:nvPr/>
        </p:nvSpPr>
        <p:spPr>
          <a:xfrm>
            <a:off x="1499950" y="1559219"/>
            <a:ext cx="3811284" cy="1718612"/>
          </a:xfrm>
          <a:prstGeom prst="rect">
            <a:avLst/>
          </a:prstGeom>
          <a:noFill/>
        </p:spPr>
        <p:txBody>
          <a:bodyPr wrap="square">
            <a:spAutoFit/>
          </a:bodyPr>
          <a:lstStyle>
            <a:defPPr>
              <a:defRPr lang="zh-CN"/>
            </a:defPPr>
            <a:lvl1pPr>
              <a:lnSpc>
                <a:spcPts val="2600"/>
              </a:lnSpc>
              <a:defRPr sz="1600">
                <a:latin typeface="Arial" panose="020B0604020202020204" pitchFamily="34" charset="0"/>
                <a:ea typeface="黑体" panose="02010609060101010101" pitchFamily="49" charset="-122"/>
                <a:cs typeface="Arial" panose="020B0604020202020204" pitchFamily="34" charset="0"/>
              </a:defRPr>
            </a:lvl1pPr>
          </a:lstStyle>
          <a:p>
            <a:pPr algn="just" latinLnBrk="1"/>
            <a:r>
              <a:rPr lang="en-US" altLang="zh-CN" dirty="0">
                <a:latin typeface="Verdana" panose="020B0604030504040204" pitchFamily="34" charset="0"/>
                <a:ea typeface="Verdana" panose="020B0604030504040204" pitchFamily="34" charset="0"/>
                <a:cs typeface="Verdana" panose="020B0604030504040204" pitchFamily="34" charset="0"/>
              </a:rPr>
              <a:t>The </a:t>
            </a:r>
            <a:r>
              <a:rPr lang="en-US" altLang="zh-CN" b="1" dirty="0" err="1">
                <a:latin typeface="Verdana" panose="020B0604030504040204" pitchFamily="34" charset="0"/>
                <a:ea typeface="Verdana" panose="020B0604030504040204" pitchFamily="34" charset="0"/>
                <a:cs typeface="Verdana" panose="020B0604030504040204" pitchFamily="34" charset="0"/>
              </a:rPr>
              <a:t>pendingDelete</a:t>
            </a:r>
            <a:r>
              <a:rPr lang="en-US" altLang="zh-CN" dirty="0">
                <a:latin typeface="Verdana" panose="020B0604030504040204" pitchFamily="34" charset="0"/>
                <a:ea typeface="Verdana" panose="020B0604030504040204" pitchFamily="34" charset="0"/>
                <a:cs typeface="Verdana" panose="020B0604030504040204" pitchFamily="34" charset="0"/>
              </a:rPr>
              <a:t> status and </a:t>
            </a:r>
          </a:p>
          <a:p>
            <a:pPr algn="just" latinLnBrk="1"/>
            <a:r>
              <a:rPr lang="en-US" altLang="zh-CN" dirty="0">
                <a:latin typeface="Verdana" panose="020B0604030504040204" pitchFamily="34" charset="0"/>
                <a:ea typeface="Verdana" panose="020B0604030504040204" pitchFamily="34" charset="0"/>
                <a:cs typeface="Verdana" panose="020B0604030504040204" pitchFamily="34" charset="0"/>
              </a:rPr>
              <a:t>the </a:t>
            </a:r>
            <a:r>
              <a:rPr lang="en-US" altLang="zh-CN" b="1" dirty="0" err="1">
                <a:latin typeface="Verdana" panose="020B0604030504040204" pitchFamily="34" charset="0"/>
                <a:ea typeface="Verdana" panose="020B0604030504040204" pitchFamily="34" charset="0"/>
                <a:cs typeface="Verdana" panose="020B0604030504040204" pitchFamily="34" charset="0"/>
              </a:rPr>
              <a:t>serverHold</a:t>
            </a:r>
            <a:r>
              <a:rPr lang="en-US" altLang="zh-CN" dirty="0">
                <a:latin typeface="Verdana" panose="020B0604030504040204" pitchFamily="34" charset="0"/>
                <a:ea typeface="Verdana" panose="020B0604030504040204" pitchFamily="34" charset="0"/>
                <a:cs typeface="Verdana" panose="020B0604030504040204" pitchFamily="34" charset="0"/>
              </a:rPr>
              <a:t> status of the </a:t>
            </a:r>
          </a:p>
          <a:p>
            <a:pPr latinLnBrk="1"/>
            <a:r>
              <a:rPr lang="en-US" altLang="zh-CN" dirty="0">
                <a:latin typeface="Verdana" panose="020B0604030504040204" pitchFamily="34" charset="0"/>
                <a:ea typeface="Verdana" panose="020B0604030504040204" pitchFamily="34" charset="0"/>
                <a:cs typeface="Verdana" panose="020B0604030504040204" pitchFamily="34" charset="0"/>
              </a:rPr>
              <a:t>domain overlap, causing the </a:t>
            </a:r>
          </a:p>
          <a:p>
            <a:pPr latinLnBrk="1"/>
            <a:r>
              <a:rPr lang="en-US" altLang="zh-CN" dirty="0">
                <a:latin typeface="Verdana" panose="020B0604030504040204" pitchFamily="34" charset="0"/>
                <a:ea typeface="Verdana" panose="020B0604030504040204" pitchFamily="34" charset="0"/>
                <a:cs typeface="Verdana" panose="020B0604030504040204" pitchFamily="34" charset="0"/>
              </a:rPr>
              <a:t>software to be unable to clean </a:t>
            </a:r>
          </a:p>
          <a:p>
            <a:pPr latinLnBrk="1"/>
            <a:r>
              <a:rPr lang="en-US" altLang="zh-CN" dirty="0">
                <a:latin typeface="Verdana" panose="020B0604030504040204" pitchFamily="34" charset="0"/>
                <a:ea typeface="Verdana" panose="020B0604030504040204" pitchFamily="34" charset="0"/>
                <a:cs typeface="Verdana" panose="020B0604030504040204" pitchFamily="34" charset="0"/>
              </a:rPr>
              <a:t>up the delegation records normally.</a:t>
            </a:r>
            <a:endParaRPr lang="zh-CN" altLang="en-US" dirty="0">
              <a:latin typeface="Verdana" panose="020B0604030504040204" pitchFamily="34" charset="0"/>
              <a:ea typeface="+mn-ea"/>
              <a:cs typeface="Verdana" panose="020B0604030504040204" pitchFamily="34" charset="0"/>
            </a:endParaRPr>
          </a:p>
        </p:txBody>
      </p:sp>
      <p:sp>
        <p:nvSpPr>
          <p:cNvPr id="31" name="文本框 30">
            <a:extLst>
              <a:ext uri="{FF2B5EF4-FFF2-40B4-BE49-F238E27FC236}">
                <a16:creationId xmlns:a16="http://schemas.microsoft.com/office/drawing/2014/main" id="{8BB85430-1389-994B-B2F8-DF062CA13D4C}"/>
              </a:ext>
            </a:extLst>
          </p:cNvPr>
          <p:cNvSpPr txBox="1"/>
          <p:nvPr/>
        </p:nvSpPr>
        <p:spPr>
          <a:xfrm>
            <a:off x="-57036" y="1853607"/>
            <a:ext cx="1603168" cy="1015663"/>
          </a:xfrm>
          <a:prstGeom prst="rect">
            <a:avLst/>
          </a:prstGeom>
          <a:noFill/>
        </p:spPr>
        <p:txBody>
          <a:bodyPr wrap="square">
            <a:spAutoFit/>
          </a:bodyPr>
          <a:lstStyle/>
          <a:p>
            <a:pPr algn="ctr"/>
            <a:r>
              <a:rPr lang="zh-CN" altLang="en-US" sz="2000" b="1" dirty="0">
                <a:latin typeface="Verdana" panose="020B0604030504040204" pitchFamily="34" charset="0"/>
                <a:cs typeface="Verdana" panose="020B0604030504040204" pitchFamily="34" charset="0"/>
              </a:rPr>
              <a:t>Root Cause Analysis</a:t>
            </a:r>
          </a:p>
        </p:txBody>
      </p:sp>
      <p:pic>
        <p:nvPicPr>
          <p:cNvPr id="7" name="Picture 6">
            <a:extLst>
              <a:ext uri="{FF2B5EF4-FFF2-40B4-BE49-F238E27FC236}">
                <a16:creationId xmlns:a16="http://schemas.microsoft.com/office/drawing/2014/main" id="{8114FE2E-00C9-18FD-FFB7-CF26F58A33B1}"/>
              </a:ext>
            </a:extLst>
          </p:cNvPr>
          <p:cNvPicPr>
            <a:picLocks noChangeAspect="1"/>
          </p:cNvPicPr>
          <p:nvPr/>
        </p:nvPicPr>
        <p:blipFill>
          <a:blip r:embed="rId3">
            <a:grayscl/>
          </a:blip>
          <a:stretch>
            <a:fillRect/>
          </a:stretch>
        </p:blipFill>
        <p:spPr>
          <a:xfrm>
            <a:off x="5263893" y="1310370"/>
            <a:ext cx="6648442" cy="2219234"/>
          </a:xfrm>
          <a:prstGeom prst="rect">
            <a:avLst/>
          </a:prstGeom>
        </p:spPr>
      </p:pic>
      <p:sp>
        <p:nvSpPr>
          <p:cNvPr id="26" name="爆炸形: 14 pt  25">
            <a:extLst>
              <a:ext uri="{FF2B5EF4-FFF2-40B4-BE49-F238E27FC236}">
                <a16:creationId xmlns:a16="http://schemas.microsoft.com/office/drawing/2014/main" id="{2EEF0FE8-BE3C-6448-3985-477F5BC33EC9}"/>
              </a:ext>
            </a:extLst>
          </p:cNvPr>
          <p:cNvSpPr/>
          <p:nvPr/>
        </p:nvSpPr>
        <p:spPr>
          <a:xfrm>
            <a:off x="5614578" y="3252718"/>
            <a:ext cx="2613598" cy="539807"/>
          </a:xfrm>
          <a:prstGeom prst="irregularSeal2">
            <a:avLst/>
          </a:prstGeom>
          <a:solidFill>
            <a:srgbClr val="8D13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err="1">
                <a:solidFill>
                  <a:schemeClr val="bg1"/>
                </a:solidFill>
                <a:latin typeface="Arial" panose="020B0604020202020204" pitchFamily="34" charset="0"/>
                <a:cs typeface="Arial" panose="020B0604020202020204" pitchFamily="34" charset="0"/>
              </a:rPr>
              <a:t>serverHold</a:t>
            </a:r>
            <a:endParaRPr lang="zh-CN" alt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665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8718B-C9EE-A7F5-5D53-0B47176801FF}"/>
            </a:ext>
          </a:extLst>
        </p:cNvPr>
        <p:cNvGrpSpPr/>
        <p:nvPr/>
      </p:nvGrpSpPr>
      <p:grpSpPr>
        <a:xfrm>
          <a:off x="0" y="0"/>
          <a:ext cx="0" cy="0"/>
          <a:chOff x="0" y="0"/>
          <a:chExt cx="0" cy="0"/>
        </a:xfrm>
      </p:grpSpPr>
      <p:sp>
        <p:nvSpPr>
          <p:cNvPr id="2" name="日期占位符 1">
            <a:extLst>
              <a:ext uri="{FF2B5EF4-FFF2-40B4-BE49-F238E27FC236}">
                <a16:creationId xmlns:a16="http://schemas.microsoft.com/office/drawing/2014/main" id="{B8EF5DA8-EDBB-775F-4738-DEC080E69C94}"/>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8E9FAC8F-577E-5C2F-F4B6-50544469FB79}"/>
              </a:ext>
            </a:extLst>
          </p:cNvPr>
          <p:cNvSpPr>
            <a:spLocks noGrp="1"/>
          </p:cNvSpPr>
          <p:nvPr>
            <p:ph type="sldNum" sz="quarter" idx="12"/>
          </p:nvPr>
        </p:nvSpPr>
        <p:spPr/>
        <p:txBody>
          <a:bodyPr/>
          <a:lstStyle/>
          <a:p>
            <a:fld id="{ECB2A585-D384-3C44-A3CD-1FCB5462ACD9}" type="slidenum">
              <a:rPr kumimoji="1" lang="zh-CN" altLang="en-US" smtClean="0"/>
              <a:t>34</a:t>
            </a:fld>
            <a:endParaRPr kumimoji="1" lang="zh-CN" altLang="en-US"/>
          </a:p>
        </p:txBody>
      </p:sp>
      <p:sp>
        <p:nvSpPr>
          <p:cNvPr id="4" name="标题 3">
            <a:extLst>
              <a:ext uri="{FF2B5EF4-FFF2-40B4-BE49-F238E27FC236}">
                <a16:creationId xmlns:a16="http://schemas.microsoft.com/office/drawing/2014/main" id="{592EB70F-69B0-E80A-B458-D5EAF370C4FF}"/>
              </a:ext>
            </a:extLst>
          </p:cNvPr>
          <p:cNvSpPr>
            <a:spLocks noGrp="1"/>
          </p:cNvSpPr>
          <p:nvPr>
            <p:ph type="title"/>
          </p:nvPr>
        </p:nvSpPr>
        <p:spPr>
          <a:xfrm>
            <a:off x="345280" y="75406"/>
            <a:ext cx="12151519"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Deletion</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Phase: Relic Domains and Hijacking Risks</a:t>
            </a:r>
            <a:endParaRPr lang="zh-CN" altLang="en-US" dirty="0">
              <a:latin typeface="Verdana" panose="020B0604030504040204" pitchFamily="34" charset="0"/>
              <a:cs typeface="Verdana" panose="020B0604030504040204" pitchFamily="34" charset="0"/>
            </a:endParaRPr>
          </a:p>
        </p:txBody>
      </p:sp>
      <p:sp>
        <p:nvSpPr>
          <p:cNvPr id="14" name="灯片编号占位符 1">
            <a:extLst>
              <a:ext uri="{FF2B5EF4-FFF2-40B4-BE49-F238E27FC236}">
                <a16:creationId xmlns:a16="http://schemas.microsoft.com/office/drawing/2014/main" id="{05B65E21-1C65-7089-C214-BABBC5EC960F}"/>
              </a:ext>
            </a:extLst>
          </p:cNvPr>
          <p:cNvSpPr txBox="1">
            <a:spLocks/>
          </p:cNvSpPr>
          <p:nvPr/>
        </p:nvSpPr>
        <p:spPr>
          <a:xfrm>
            <a:off x="8561120" y="610498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7BC213-7C15-4EB4-A355-1A95982EA0D0}" type="slidenum">
              <a:rPr lang="zh-CN" altLang="en-US" smtClean="0"/>
              <a:pPr/>
              <a:t>34</a:t>
            </a:fld>
            <a:endParaRPr lang="zh-CN" altLang="en-US"/>
          </a:p>
        </p:txBody>
      </p:sp>
      <p:grpSp>
        <p:nvGrpSpPr>
          <p:cNvPr id="6" name="组合 5">
            <a:extLst>
              <a:ext uri="{FF2B5EF4-FFF2-40B4-BE49-F238E27FC236}">
                <a16:creationId xmlns:a16="http://schemas.microsoft.com/office/drawing/2014/main" id="{31F31040-787C-8246-4A6E-A235B357CC65}"/>
              </a:ext>
            </a:extLst>
          </p:cNvPr>
          <p:cNvGrpSpPr/>
          <p:nvPr/>
        </p:nvGrpSpPr>
        <p:grpSpPr>
          <a:xfrm>
            <a:off x="744548" y="3938200"/>
            <a:ext cx="10702903" cy="2418150"/>
            <a:chOff x="744549" y="4055367"/>
            <a:chExt cx="10702903" cy="2418150"/>
          </a:xfrm>
        </p:grpSpPr>
        <p:sp>
          <p:nvSpPr>
            <p:cNvPr id="8" name="矩形 7">
              <a:extLst>
                <a:ext uri="{FF2B5EF4-FFF2-40B4-BE49-F238E27FC236}">
                  <a16:creationId xmlns:a16="http://schemas.microsoft.com/office/drawing/2014/main" id="{231FEA14-366B-DC59-2428-0A29BF6F4CAC}"/>
                </a:ext>
              </a:extLst>
            </p:cNvPr>
            <p:cNvSpPr/>
            <p:nvPr/>
          </p:nvSpPr>
          <p:spPr>
            <a:xfrm>
              <a:off x="744549" y="4055367"/>
              <a:ext cx="10702903" cy="2418150"/>
            </a:xfrm>
            <a:prstGeom prst="rect">
              <a:avLst/>
            </a:prstGeom>
            <a:gradFill flip="none" rotWithShape="1">
              <a:gsLst>
                <a:gs pos="0">
                  <a:schemeClr val="bg1">
                    <a:alpha val="0"/>
                  </a:schemeClr>
                </a:gs>
                <a:gs pos="52000">
                  <a:schemeClr val="bg1"/>
                </a:gs>
              </a:gsLst>
              <a:lin ang="0" scaled="1"/>
              <a:tileRect/>
            </a:gradFill>
            <a:ln>
              <a:gradFill flip="none" rotWithShape="1">
                <a:gsLst>
                  <a:gs pos="0">
                    <a:schemeClr val="bg1"/>
                  </a:gs>
                  <a:gs pos="53000">
                    <a:srgbClr val="C00000"/>
                  </a:gs>
                  <a:gs pos="100000">
                    <a:schemeClr val="bg1"/>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FB2BBD92-F180-13D3-AFF7-3D1CB44FB16D}"/>
                </a:ext>
              </a:extLst>
            </p:cNvPr>
            <p:cNvPicPr>
              <a:picLocks noChangeAspect="1"/>
            </p:cNvPicPr>
            <p:nvPr/>
          </p:nvPicPr>
          <p:blipFill>
            <a:blip r:embed="rId3">
              <a:extLst>
                <a:ext uri="{28A0092B-C50C-407E-A947-70E740481C1C}">
                  <a14:useLocalDpi xmlns:a14="http://schemas.microsoft.com/office/drawing/2010/main" val="0"/>
                </a:ext>
              </a:extLst>
            </a:blip>
            <a:srcRect l="551" t="1577" b="1"/>
            <a:stretch>
              <a:fillRect/>
            </a:stretch>
          </p:blipFill>
          <p:spPr>
            <a:xfrm>
              <a:off x="4815840" y="4135119"/>
              <a:ext cx="6343930" cy="2253989"/>
            </a:xfrm>
            <a:prstGeom prst="rect">
              <a:avLst/>
            </a:prstGeom>
            <a:effectLst/>
          </p:spPr>
        </p:pic>
        <p:sp>
          <p:nvSpPr>
            <p:cNvPr id="16" name="文本框 15">
              <a:extLst>
                <a:ext uri="{FF2B5EF4-FFF2-40B4-BE49-F238E27FC236}">
                  <a16:creationId xmlns:a16="http://schemas.microsoft.com/office/drawing/2014/main" id="{81D3EEBE-845D-815A-8FD5-605C2CA8C35A}"/>
                </a:ext>
              </a:extLst>
            </p:cNvPr>
            <p:cNvSpPr txBox="1"/>
            <p:nvPr/>
          </p:nvSpPr>
          <p:spPr>
            <a:xfrm>
              <a:off x="2209801" y="4516702"/>
              <a:ext cx="2554984" cy="1385187"/>
            </a:xfrm>
            <a:prstGeom prst="rect">
              <a:avLst/>
            </a:prstGeom>
            <a:noFill/>
          </p:spPr>
          <p:txBody>
            <a:bodyPr wrap="square">
              <a:spAutoFit/>
            </a:bodyPr>
            <a:lstStyle/>
            <a:p>
              <a:pPr>
                <a:lnSpc>
                  <a:spcPts val="2600"/>
                </a:lnSpc>
              </a:pPr>
              <a:r>
                <a:rPr lang="en-US" altLang="zh-CN" sz="1600" b="1" dirty="0">
                  <a:latin typeface="Verdana" panose="020B0604030504040204" pitchFamily="34" charset="0"/>
                  <a:ea typeface="Verdana" panose="020B0604030504040204" pitchFamily="34" charset="0"/>
                  <a:cs typeface="Verdana" panose="020B0604030504040204" pitchFamily="34" charset="0"/>
                </a:rPr>
                <a:t>Google and ZDNS </a:t>
              </a:r>
              <a:r>
                <a:rPr lang="en-US" altLang="zh-CN" sz="1600" dirty="0">
                  <a:latin typeface="Verdana" panose="020B0604030504040204" pitchFamily="34" charset="0"/>
                  <a:ea typeface="Verdana" panose="020B0604030504040204" pitchFamily="34" charset="0"/>
                  <a:cs typeface="Verdana" panose="020B0604030504040204" pitchFamily="34" charset="0"/>
                </a:rPr>
                <a:t>have confirmed the issue and have completed the fix</a:t>
              </a:r>
            </a:p>
          </p:txBody>
        </p:sp>
      </p:grpSp>
      <p:sp>
        <p:nvSpPr>
          <p:cNvPr id="18" name="矩形 17">
            <a:extLst>
              <a:ext uri="{FF2B5EF4-FFF2-40B4-BE49-F238E27FC236}">
                <a16:creationId xmlns:a16="http://schemas.microsoft.com/office/drawing/2014/main" id="{BFA168AC-1CC4-0BE9-B1BB-567E611922E4}"/>
              </a:ext>
            </a:extLst>
          </p:cNvPr>
          <p:cNvSpPr/>
          <p:nvPr/>
        </p:nvSpPr>
        <p:spPr>
          <a:xfrm>
            <a:off x="744548" y="1228701"/>
            <a:ext cx="10702903" cy="2418150"/>
          </a:xfrm>
          <a:prstGeom prst="rect">
            <a:avLst/>
          </a:prstGeom>
          <a:gradFill flip="none" rotWithShape="1">
            <a:gsLst>
              <a:gs pos="0">
                <a:schemeClr val="bg1">
                  <a:alpha val="0"/>
                </a:schemeClr>
              </a:gs>
              <a:gs pos="52000">
                <a:schemeClr val="bg1"/>
              </a:gs>
            </a:gsLst>
            <a:lin ang="0" scaled="1"/>
            <a:tileRect/>
          </a:gradFill>
          <a:ln>
            <a:gradFill flip="none" rotWithShape="1">
              <a:gsLst>
                <a:gs pos="0">
                  <a:schemeClr val="bg1"/>
                </a:gs>
                <a:gs pos="53000">
                  <a:srgbClr val="C00000"/>
                </a:gs>
                <a:gs pos="100000">
                  <a:schemeClr val="bg1"/>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599CC00C-6F33-CF1F-48CE-5E14830372E1}"/>
              </a:ext>
            </a:extLst>
          </p:cNvPr>
          <p:cNvSpPr txBox="1"/>
          <p:nvPr/>
        </p:nvSpPr>
        <p:spPr>
          <a:xfrm>
            <a:off x="1499950" y="1559219"/>
            <a:ext cx="3811284" cy="1718612"/>
          </a:xfrm>
          <a:prstGeom prst="rect">
            <a:avLst/>
          </a:prstGeom>
          <a:noFill/>
        </p:spPr>
        <p:txBody>
          <a:bodyPr wrap="square">
            <a:spAutoFit/>
          </a:bodyPr>
          <a:lstStyle>
            <a:defPPr>
              <a:defRPr lang="zh-CN"/>
            </a:defPPr>
            <a:lvl1pPr>
              <a:lnSpc>
                <a:spcPts val="2600"/>
              </a:lnSpc>
              <a:defRPr sz="1600">
                <a:latin typeface="Arial" panose="020B0604020202020204" pitchFamily="34" charset="0"/>
                <a:ea typeface="黑体" panose="02010609060101010101" pitchFamily="49" charset="-122"/>
                <a:cs typeface="Arial" panose="020B0604020202020204" pitchFamily="34" charset="0"/>
              </a:defRPr>
            </a:lvl1pPr>
          </a:lstStyle>
          <a:p>
            <a:pPr algn="just" latinLnBrk="1"/>
            <a:r>
              <a:rPr lang="en-US" altLang="zh-CN" dirty="0">
                <a:latin typeface="Verdana" panose="020B0604030504040204" pitchFamily="34" charset="0"/>
                <a:ea typeface="Verdana" panose="020B0604030504040204" pitchFamily="34" charset="0"/>
                <a:cs typeface="Verdana" panose="020B0604030504040204" pitchFamily="34" charset="0"/>
              </a:rPr>
              <a:t>The </a:t>
            </a:r>
            <a:r>
              <a:rPr lang="en-US" altLang="zh-CN" b="1" dirty="0" err="1">
                <a:latin typeface="Verdana" panose="020B0604030504040204" pitchFamily="34" charset="0"/>
                <a:ea typeface="Verdana" panose="020B0604030504040204" pitchFamily="34" charset="0"/>
                <a:cs typeface="Verdana" panose="020B0604030504040204" pitchFamily="34" charset="0"/>
              </a:rPr>
              <a:t>pendingDelete</a:t>
            </a:r>
            <a:r>
              <a:rPr lang="en-US" altLang="zh-CN" dirty="0">
                <a:latin typeface="Verdana" panose="020B0604030504040204" pitchFamily="34" charset="0"/>
                <a:ea typeface="Verdana" panose="020B0604030504040204" pitchFamily="34" charset="0"/>
                <a:cs typeface="Verdana" panose="020B0604030504040204" pitchFamily="34" charset="0"/>
              </a:rPr>
              <a:t> status and </a:t>
            </a:r>
          </a:p>
          <a:p>
            <a:pPr algn="just" latinLnBrk="1"/>
            <a:r>
              <a:rPr lang="en-US" altLang="zh-CN" dirty="0">
                <a:latin typeface="Verdana" panose="020B0604030504040204" pitchFamily="34" charset="0"/>
                <a:ea typeface="Verdana" panose="020B0604030504040204" pitchFamily="34" charset="0"/>
                <a:cs typeface="Verdana" panose="020B0604030504040204" pitchFamily="34" charset="0"/>
              </a:rPr>
              <a:t>the </a:t>
            </a:r>
            <a:r>
              <a:rPr lang="en-US" altLang="zh-CN" b="1" dirty="0" err="1">
                <a:latin typeface="Verdana" panose="020B0604030504040204" pitchFamily="34" charset="0"/>
                <a:ea typeface="Verdana" panose="020B0604030504040204" pitchFamily="34" charset="0"/>
                <a:cs typeface="Verdana" panose="020B0604030504040204" pitchFamily="34" charset="0"/>
              </a:rPr>
              <a:t>serverHold</a:t>
            </a:r>
            <a:r>
              <a:rPr lang="en-US" altLang="zh-CN" dirty="0">
                <a:latin typeface="Verdana" panose="020B0604030504040204" pitchFamily="34" charset="0"/>
                <a:ea typeface="Verdana" panose="020B0604030504040204" pitchFamily="34" charset="0"/>
                <a:cs typeface="Verdana" panose="020B0604030504040204" pitchFamily="34" charset="0"/>
              </a:rPr>
              <a:t> status of the </a:t>
            </a:r>
          </a:p>
          <a:p>
            <a:pPr latinLnBrk="1"/>
            <a:r>
              <a:rPr lang="en-US" altLang="zh-CN" dirty="0">
                <a:latin typeface="Verdana" panose="020B0604030504040204" pitchFamily="34" charset="0"/>
                <a:ea typeface="Verdana" panose="020B0604030504040204" pitchFamily="34" charset="0"/>
                <a:cs typeface="Verdana" panose="020B0604030504040204" pitchFamily="34" charset="0"/>
              </a:rPr>
              <a:t>domain overlap, causing the </a:t>
            </a:r>
          </a:p>
          <a:p>
            <a:pPr latinLnBrk="1"/>
            <a:r>
              <a:rPr lang="en-US" altLang="zh-CN" dirty="0">
                <a:latin typeface="Verdana" panose="020B0604030504040204" pitchFamily="34" charset="0"/>
                <a:ea typeface="Verdana" panose="020B0604030504040204" pitchFamily="34" charset="0"/>
                <a:cs typeface="Verdana" panose="020B0604030504040204" pitchFamily="34" charset="0"/>
              </a:rPr>
              <a:t>software to be unable to clean </a:t>
            </a:r>
          </a:p>
          <a:p>
            <a:pPr latinLnBrk="1"/>
            <a:r>
              <a:rPr lang="en-US" altLang="zh-CN" dirty="0">
                <a:latin typeface="Verdana" panose="020B0604030504040204" pitchFamily="34" charset="0"/>
                <a:ea typeface="Verdana" panose="020B0604030504040204" pitchFamily="34" charset="0"/>
                <a:cs typeface="Verdana" panose="020B0604030504040204" pitchFamily="34" charset="0"/>
              </a:rPr>
              <a:t>up the delegation records normally.</a:t>
            </a:r>
            <a:endParaRPr lang="zh-CN" altLang="en-US" dirty="0">
              <a:latin typeface="Verdana" panose="020B0604030504040204" pitchFamily="34" charset="0"/>
              <a:ea typeface="+mn-ea"/>
              <a:cs typeface="Verdana" panose="020B0604030504040204" pitchFamily="34" charset="0"/>
            </a:endParaRPr>
          </a:p>
        </p:txBody>
      </p:sp>
      <p:sp>
        <p:nvSpPr>
          <p:cNvPr id="31" name="文本框 30">
            <a:extLst>
              <a:ext uri="{FF2B5EF4-FFF2-40B4-BE49-F238E27FC236}">
                <a16:creationId xmlns:a16="http://schemas.microsoft.com/office/drawing/2014/main" id="{3D189248-B37D-EA68-4143-AC864CDC633B}"/>
              </a:ext>
            </a:extLst>
          </p:cNvPr>
          <p:cNvSpPr txBox="1"/>
          <p:nvPr/>
        </p:nvSpPr>
        <p:spPr>
          <a:xfrm>
            <a:off x="-57036" y="1853607"/>
            <a:ext cx="1603168" cy="1015663"/>
          </a:xfrm>
          <a:prstGeom prst="rect">
            <a:avLst/>
          </a:prstGeom>
          <a:noFill/>
        </p:spPr>
        <p:txBody>
          <a:bodyPr wrap="square">
            <a:spAutoFit/>
          </a:bodyPr>
          <a:lstStyle/>
          <a:p>
            <a:pPr algn="ctr"/>
            <a:r>
              <a:rPr lang="zh-CN" altLang="en-US" sz="2000" b="1" dirty="0">
                <a:latin typeface="Verdana" panose="020B0604030504040204" pitchFamily="34" charset="0"/>
                <a:cs typeface="Verdana" panose="020B0604030504040204" pitchFamily="34" charset="0"/>
              </a:rPr>
              <a:t>Root Cause Analysis</a:t>
            </a:r>
          </a:p>
        </p:txBody>
      </p:sp>
      <p:sp>
        <p:nvSpPr>
          <p:cNvPr id="32" name="文本框 31">
            <a:extLst>
              <a:ext uri="{FF2B5EF4-FFF2-40B4-BE49-F238E27FC236}">
                <a16:creationId xmlns:a16="http://schemas.microsoft.com/office/drawing/2014/main" id="{43BEF9B1-15EB-84C0-4865-99C97042F8F3}"/>
              </a:ext>
            </a:extLst>
          </p:cNvPr>
          <p:cNvSpPr txBox="1"/>
          <p:nvPr/>
        </p:nvSpPr>
        <p:spPr>
          <a:xfrm>
            <a:off x="231379" y="5018611"/>
            <a:ext cx="1836647" cy="400110"/>
          </a:xfrm>
          <a:prstGeom prst="rect">
            <a:avLst/>
          </a:prstGeom>
          <a:noFill/>
        </p:spPr>
        <p:txBody>
          <a:bodyPr wrap="square">
            <a:spAutoFit/>
          </a:bodyPr>
          <a:lstStyle/>
          <a:p>
            <a:r>
              <a:rPr lang="en-US" altLang="zh-CN" sz="2000" b="1" dirty="0">
                <a:latin typeface="Verdana" panose="020B0604030504040204" pitchFamily="34" charset="0"/>
                <a:ea typeface="Verdana" panose="020B0604030504040204" pitchFamily="34" charset="0"/>
                <a:cs typeface="Verdana" panose="020B0604030504040204" pitchFamily="34" charset="0"/>
              </a:rPr>
              <a:t>Disclosure</a:t>
            </a:r>
            <a:endParaRPr lang="zh-CN" altLang="en-US" sz="2000" b="1" dirty="0">
              <a:latin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7140BEC4-D003-48D3-4B87-50EC7F765E71}"/>
              </a:ext>
            </a:extLst>
          </p:cNvPr>
          <p:cNvPicPr>
            <a:picLocks noChangeAspect="1"/>
          </p:cNvPicPr>
          <p:nvPr/>
        </p:nvPicPr>
        <p:blipFill>
          <a:blip r:embed="rId4">
            <a:grayscl/>
          </a:blip>
          <a:stretch>
            <a:fillRect/>
          </a:stretch>
        </p:blipFill>
        <p:spPr>
          <a:xfrm>
            <a:off x="5263893" y="1310370"/>
            <a:ext cx="6648442" cy="2219234"/>
          </a:xfrm>
          <a:prstGeom prst="rect">
            <a:avLst/>
          </a:prstGeom>
        </p:spPr>
      </p:pic>
      <p:sp>
        <p:nvSpPr>
          <p:cNvPr id="26" name="爆炸形: 14 pt  25">
            <a:extLst>
              <a:ext uri="{FF2B5EF4-FFF2-40B4-BE49-F238E27FC236}">
                <a16:creationId xmlns:a16="http://schemas.microsoft.com/office/drawing/2014/main" id="{6CD6109B-F59F-CF51-A09D-902F2B386064}"/>
              </a:ext>
            </a:extLst>
          </p:cNvPr>
          <p:cNvSpPr/>
          <p:nvPr/>
        </p:nvSpPr>
        <p:spPr>
          <a:xfrm>
            <a:off x="5614578" y="3252718"/>
            <a:ext cx="2613598" cy="539807"/>
          </a:xfrm>
          <a:prstGeom prst="irregularSeal2">
            <a:avLst/>
          </a:prstGeom>
          <a:solidFill>
            <a:srgbClr val="8D13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err="1">
                <a:solidFill>
                  <a:schemeClr val="bg1"/>
                </a:solidFill>
                <a:latin typeface="Arial" panose="020B0604020202020204" pitchFamily="34" charset="0"/>
                <a:cs typeface="Arial" panose="020B0604020202020204" pitchFamily="34" charset="0"/>
              </a:rPr>
              <a:t>serverHold</a:t>
            </a:r>
            <a:endParaRPr lang="zh-CN" alt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919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8718B-C9EE-A7F5-5D53-0B47176801FF}"/>
            </a:ext>
          </a:extLst>
        </p:cNvPr>
        <p:cNvGrpSpPr/>
        <p:nvPr/>
      </p:nvGrpSpPr>
      <p:grpSpPr>
        <a:xfrm>
          <a:off x="0" y="0"/>
          <a:ext cx="0" cy="0"/>
          <a:chOff x="0" y="0"/>
          <a:chExt cx="0" cy="0"/>
        </a:xfrm>
      </p:grpSpPr>
      <p:sp>
        <p:nvSpPr>
          <p:cNvPr id="2" name="日期占位符 1">
            <a:extLst>
              <a:ext uri="{FF2B5EF4-FFF2-40B4-BE49-F238E27FC236}">
                <a16:creationId xmlns:a16="http://schemas.microsoft.com/office/drawing/2014/main" id="{B8EF5DA8-EDBB-775F-4738-DEC080E69C94}"/>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8E9FAC8F-577E-5C2F-F4B6-50544469FB79}"/>
              </a:ext>
            </a:extLst>
          </p:cNvPr>
          <p:cNvSpPr>
            <a:spLocks noGrp="1"/>
          </p:cNvSpPr>
          <p:nvPr>
            <p:ph type="sldNum" sz="quarter" idx="12"/>
          </p:nvPr>
        </p:nvSpPr>
        <p:spPr/>
        <p:txBody>
          <a:bodyPr/>
          <a:lstStyle/>
          <a:p>
            <a:fld id="{ECB2A585-D384-3C44-A3CD-1FCB5462ACD9}" type="slidenum">
              <a:rPr kumimoji="1" lang="zh-CN" altLang="en-US" smtClean="0"/>
              <a:t>35</a:t>
            </a:fld>
            <a:endParaRPr kumimoji="1" lang="zh-CN" altLang="en-US"/>
          </a:p>
        </p:txBody>
      </p:sp>
      <p:sp>
        <p:nvSpPr>
          <p:cNvPr id="4" name="标题 3">
            <a:extLst>
              <a:ext uri="{FF2B5EF4-FFF2-40B4-BE49-F238E27FC236}">
                <a16:creationId xmlns:a16="http://schemas.microsoft.com/office/drawing/2014/main" id="{592EB70F-69B0-E80A-B458-D5EAF370C4FF}"/>
              </a:ext>
            </a:extLst>
          </p:cNvPr>
          <p:cNvSpPr>
            <a:spLocks noGrp="1"/>
          </p:cNvSpPr>
          <p:nvPr>
            <p:ph type="title"/>
          </p:nvPr>
        </p:nvSpPr>
        <p:spPr>
          <a:xfrm>
            <a:off x="345280" y="75406"/>
            <a:ext cx="12151519"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Stale</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and Dangling records are harmful, But …</a:t>
            </a:r>
            <a:endParaRPr lang="zh-CN" altLang="en-US" dirty="0">
              <a:latin typeface="Verdana" panose="020B0604030504040204" pitchFamily="34" charset="0"/>
              <a:cs typeface="Verdana" panose="020B0604030504040204" pitchFamily="34" charset="0"/>
            </a:endParaRPr>
          </a:p>
        </p:txBody>
      </p:sp>
      <p:sp>
        <p:nvSpPr>
          <p:cNvPr id="14" name="灯片编号占位符 1">
            <a:extLst>
              <a:ext uri="{FF2B5EF4-FFF2-40B4-BE49-F238E27FC236}">
                <a16:creationId xmlns:a16="http://schemas.microsoft.com/office/drawing/2014/main" id="{05B65E21-1C65-7089-C214-BABBC5EC960F}"/>
              </a:ext>
            </a:extLst>
          </p:cNvPr>
          <p:cNvSpPr txBox="1">
            <a:spLocks/>
          </p:cNvSpPr>
          <p:nvPr/>
        </p:nvSpPr>
        <p:spPr>
          <a:xfrm>
            <a:off x="8561120" y="610498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7BC213-7C15-4EB4-A355-1A95982EA0D0}" type="slidenum">
              <a:rPr lang="zh-CN" altLang="en-US" smtClean="0"/>
              <a:pPr/>
              <a:t>35</a:t>
            </a:fld>
            <a:endParaRPr lang="zh-CN" altLang="en-US"/>
          </a:p>
        </p:txBody>
      </p:sp>
      <p:sp>
        <p:nvSpPr>
          <p:cNvPr id="6" name="文本框 5">
            <a:extLst>
              <a:ext uri="{FF2B5EF4-FFF2-40B4-BE49-F238E27FC236}">
                <a16:creationId xmlns:a16="http://schemas.microsoft.com/office/drawing/2014/main" id="{51CE0138-9459-F640-A836-55DA078564D5}"/>
              </a:ext>
            </a:extLst>
          </p:cNvPr>
          <p:cNvSpPr txBox="1"/>
          <p:nvPr/>
        </p:nvSpPr>
        <p:spPr>
          <a:xfrm>
            <a:off x="309921" y="1323864"/>
            <a:ext cx="11572157" cy="492443"/>
          </a:xfrm>
          <a:prstGeom prst="rect">
            <a:avLst/>
          </a:prstGeom>
          <a:noFill/>
          <a:effectLst/>
        </p:spPr>
        <p:txBody>
          <a:bodyPr wrap="square">
            <a:spAutoFit/>
          </a:bodyPr>
          <a:lstStyle/>
          <a:p>
            <a:pPr marL="285750" indent="-285750">
              <a:buFont typeface="Wingdings" pitchFamily="2" charset="2"/>
              <a:buChar char="Ø"/>
            </a:pPr>
            <a:r>
              <a:rPr lang="en-US" altLang="zh-CN" sz="2600" b="1" dirty="0">
                <a:latin typeface="Verdana" panose="020B0604030504040204" pitchFamily="34" charset="0"/>
                <a:ea typeface="Verdana" panose="020B0604030504040204" pitchFamily="34" charset="0"/>
                <a:cs typeface="Verdana" panose="020B0604030504040204" pitchFamily="34" charset="0"/>
              </a:rPr>
              <a:t> Dangling record risk was first identified in 2016</a:t>
            </a:r>
          </a:p>
        </p:txBody>
      </p:sp>
      <p:sp>
        <p:nvSpPr>
          <p:cNvPr id="7" name="文本框 6">
            <a:extLst>
              <a:ext uri="{FF2B5EF4-FFF2-40B4-BE49-F238E27FC236}">
                <a16:creationId xmlns:a16="http://schemas.microsoft.com/office/drawing/2014/main" id="{11BCFC9B-E4EB-8E48-873A-30EAD5139DDA}"/>
              </a:ext>
            </a:extLst>
          </p:cNvPr>
          <p:cNvSpPr txBox="1"/>
          <p:nvPr/>
        </p:nvSpPr>
        <p:spPr>
          <a:xfrm>
            <a:off x="345280" y="2069405"/>
            <a:ext cx="11572157" cy="492443"/>
          </a:xfrm>
          <a:prstGeom prst="rect">
            <a:avLst/>
          </a:prstGeom>
          <a:noFill/>
          <a:effectLst/>
        </p:spPr>
        <p:txBody>
          <a:bodyPr wrap="square">
            <a:spAutoFit/>
          </a:bodyPr>
          <a:lstStyle/>
          <a:p>
            <a:pPr marL="285750" indent="-285750">
              <a:buFont typeface="Wingdings" pitchFamily="2" charset="2"/>
              <a:buChar char="Ø"/>
            </a:pPr>
            <a:r>
              <a:rPr lang="en-US" altLang="zh-CN" sz="2600" b="1" dirty="0">
                <a:latin typeface="Verdana" panose="020B0604030504040204" pitchFamily="34" charset="0"/>
                <a:ea typeface="Verdana" panose="020B0604030504040204" pitchFamily="34" charset="0"/>
                <a:cs typeface="Verdana" panose="020B0604030504040204" pitchFamily="34" charset="0"/>
              </a:rPr>
              <a:t>Zombie awakening attack (2020)</a:t>
            </a:r>
          </a:p>
        </p:txBody>
      </p:sp>
      <p:sp>
        <p:nvSpPr>
          <p:cNvPr id="8" name="文本框 7">
            <a:extLst>
              <a:ext uri="{FF2B5EF4-FFF2-40B4-BE49-F238E27FC236}">
                <a16:creationId xmlns:a16="http://schemas.microsoft.com/office/drawing/2014/main" id="{1F272482-9422-C947-822C-4670E66078D0}"/>
              </a:ext>
            </a:extLst>
          </p:cNvPr>
          <p:cNvSpPr txBox="1"/>
          <p:nvPr/>
        </p:nvSpPr>
        <p:spPr>
          <a:xfrm>
            <a:off x="345280" y="2852092"/>
            <a:ext cx="11572157" cy="492443"/>
          </a:xfrm>
          <a:prstGeom prst="rect">
            <a:avLst/>
          </a:prstGeom>
          <a:noFill/>
          <a:effectLst/>
        </p:spPr>
        <p:txBody>
          <a:bodyPr wrap="square">
            <a:spAutoFit/>
          </a:bodyPr>
          <a:lstStyle/>
          <a:p>
            <a:pPr marL="285750" indent="-285750">
              <a:buFont typeface="Wingdings" pitchFamily="2" charset="2"/>
              <a:buChar char="Ø"/>
            </a:pPr>
            <a:r>
              <a:rPr lang="en-US" altLang="zh-CN" sz="2600" b="1" dirty="0" err="1">
                <a:latin typeface="Verdana" panose="020B0604030504040204" pitchFamily="34" charset="0"/>
                <a:ea typeface="Verdana" panose="020B0604030504040204" pitchFamily="34" charset="0"/>
                <a:cs typeface="Verdana" panose="020B0604030504040204" pitchFamily="34" charset="0"/>
              </a:rPr>
              <a:t>XDAuth</a:t>
            </a:r>
            <a:r>
              <a:rPr lang="en-US" altLang="zh-CN" sz="2600" b="1" dirty="0">
                <a:latin typeface="Verdana" panose="020B0604030504040204" pitchFamily="34" charset="0"/>
                <a:ea typeface="Verdana" panose="020B0604030504040204" pitchFamily="34" charset="0"/>
                <a:cs typeface="Verdana" panose="020B0604030504040204" pitchFamily="34" charset="0"/>
              </a:rPr>
              <a:t> attack (2024)</a:t>
            </a:r>
          </a:p>
        </p:txBody>
      </p:sp>
      <p:sp>
        <p:nvSpPr>
          <p:cNvPr id="9" name="文本框 8">
            <a:extLst>
              <a:ext uri="{FF2B5EF4-FFF2-40B4-BE49-F238E27FC236}">
                <a16:creationId xmlns:a16="http://schemas.microsoft.com/office/drawing/2014/main" id="{87242AB2-D459-CB4A-8F5B-250051F7625B}"/>
              </a:ext>
            </a:extLst>
          </p:cNvPr>
          <p:cNvSpPr txBox="1"/>
          <p:nvPr/>
        </p:nvSpPr>
        <p:spPr>
          <a:xfrm>
            <a:off x="345280" y="3693646"/>
            <a:ext cx="11572157" cy="523220"/>
          </a:xfrm>
          <a:prstGeom prst="rect">
            <a:avLst/>
          </a:prstGeom>
          <a:noFill/>
          <a:effectLst/>
        </p:spPr>
        <p:txBody>
          <a:bodyPr wrap="square">
            <a:spAutoFit/>
          </a:bodyPr>
          <a:lstStyle/>
          <a:p>
            <a:pPr marL="285750" indent="-285750">
              <a:buFont typeface="Wingdings" pitchFamily="2" charset="2"/>
              <a:buChar char="Ø"/>
            </a:pPr>
            <a:r>
              <a:rPr lang="en" altLang="zh-CN" sz="2800" b="1" dirty="0"/>
              <a:t>Sitting Ducks</a:t>
            </a:r>
            <a:r>
              <a:rPr lang="en-US" altLang="zh-CN" sz="2600" b="1" dirty="0">
                <a:latin typeface="Verdana" panose="020B0604030504040204" pitchFamily="34" charset="0"/>
                <a:ea typeface="Verdana" panose="020B0604030504040204" pitchFamily="34" charset="0"/>
                <a:cs typeface="Verdana" panose="020B0604030504040204" pitchFamily="34" charset="0"/>
              </a:rPr>
              <a:t> attack (2024)</a:t>
            </a:r>
          </a:p>
        </p:txBody>
      </p:sp>
      <p:sp>
        <p:nvSpPr>
          <p:cNvPr id="5" name="矩形 4">
            <a:extLst>
              <a:ext uri="{FF2B5EF4-FFF2-40B4-BE49-F238E27FC236}">
                <a16:creationId xmlns:a16="http://schemas.microsoft.com/office/drawing/2014/main" id="{3FC3987D-5086-704D-B7CB-BC33887261F7}"/>
              </a:ext>
            </a:extLst>
          </p:cNvPr>
          <p:cNvSpPr/>
          <p:nvPr/>
        </p:nvSpPr>
        <p:spPr>
          <a:xfrm>
            <a:off x="641714" y="5073344"/>
            <a:ext cx="10979288" cy="523220"/>
          </a:xfrm>
          <a:prstGeom prst="rect">
            <a:avLst/>
          </a:prstGeom>
          <a:noFill/>
          <a:effectLst/>
        </p:spPr>
        <p:txBody>
          <a:bodyPr wrap="square">
            <a:spAutoFit/>
          </a:bodyPr>
          <a:lstStyle/>
          <a:p>
            <a:r>
              <a:rPr lang="en" altLang="zh-CN" sz="2800" b="1" dirty="0">
                <a:solidFill>
                  <a:srgbClr val="C00000"/>
                </a:solidFill>
              </a:rPr>
              <a:t>Dangling resource records are being widely abused.</a:t>
            </a:r>
            <a:endParaRPr lang="zh-CN" altLang="en-US" sz="2800" b="1" dirty="0">
              <a:solidFill>
                <a:srgbClr val="C00000"/>
              </a:solidFill>
            </a:endParaRPr>
          </a:p>
        </p:txBody>
      </p:sp>
    </p:spTree>
    <p:extLst>
      <p:ext uri="{BB962C8B-B14F-4D97-AF65-F5344CB8AC3E}">
        <p14:creationId xmlns:p14="http://schemas.microsoft.com/office/powerpoint/2010/main" val="223229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8718B-C9EE-A7F5-5D53-0B47176801FF}"/>
            </a:ext>
          </a:extLst>
        </p:cNvPr>
        <p:cNvGrpSpPr/>
        <p:nvPr/>
      </p:nvGrpSpPr>
      <p:grpSpPr>
        <a:xfrm>
          <a:off x="0" y="0"/>
          <a:ext cx="0" cy="0"/>
          <a:chOff x="0" y="0"/>
          <a:chExt cx="0" cy="0"/>
        </a:xfrm>
      </p:grpSpPr>
      <p:sp>
        <p:nvSpPr>
          <p:cNvPr id="2" name="日期占位符 1">
            <a:extLst>
              <a:ext uri="{FF2B5EF4-FFF2-40B4-BE49-F238E27FC236}">
                <a16:creationId xmlns:a16="http://schemas.microsoft.com/office/drawing/2014/main" id="{B8EF5DA8-EDBB-775F-4738-DEC080E69C94}"/>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8E9FAC8F-577E-5C2F-F4B6-50544469FB79}"/>
              </a:ext>
            </a:extLst>
          </p:cNvPr>
          <p:cNvSpPr>
            <a:spLocks noGrp="1"/>
          </p:cNvSpPr>
          <p:nvPr>
            <p:ph type="sldNum" sz="quarter" idx="12"/>
          </p:nvPr>
        </p:nvSpPr>
        <p:spPr/>
        <p:txBody>
          <a:bodyPr/>
          <a:lstStyle/>
          <a:p>
            <a:fld id="{ECB2A585-D384-3C44-A3CD-1FCB5462ACD9}" type="slidenum">
              <a:rPr kumimoji="1" lang="zh-CN" altLang="en-US" smtClean="0"/>
              <a:t>36</a:t>
            </a:fld>
            <a:endParaRPr kumimoji="1" lang="zh-CN" altLang="en-US"/>
          </a:p>
        </p:txBody>
      </p:sp>
      <p:sp>
        <p:nvSpPr>
          <p:cNvPr id="4" name="标题 3">
            <a:extLst>
              <a:ext uri="{FF2B5EF4-FFF2-40B4-BE49-F238E27FC236}">
                <a16:creationId xmlns:a16="http://schemas.microsoft.com/office/drawing/2014/main" id="{592EB70F-69B0-E80A-B458-D5EAF370C4FF}"/>
              </a:ext>
            </a:extLst>
          </p:cNvPr>
          <p:cNvSpPr>
            <a:spLocks noGrp="1"/>
          </p:cNvSpPr>
          <p:nvPr>
            <p:ph type="title"/>
          </p:nvPr>
        </p:nvSpPr>
        <p:spPr>
          <a:xfrm>
            <a:off x="345280" y="75406"/>
            <a:ext cx="12151519"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We can do it</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a:t>
            </a:r>
            <a:endParaRPr lang="zh-CN" altLang="en-US" dirty="0">
              <a:latin typeface="Verdana" panose="020B0604030504040204" pitchFamily="34" charset="0"/>
              <a:cs typeface="Verdana" panose="020B0604030504040204" pitchFamily="34" charset="0"/>
            </a:endParaRPr>
          </a:p>
        </p:txBody>
      </p:sp>
      <p:sp>
        <p:nvSpPr>
          <p:cNvPr id="14" name="灯片编号占位符 1">
            <a:extLst>
              <a:ext uri="{FF2B5EF4-FFF2-40B4-BE49-F238E27FC236}">
                <a16:creationId xmlns:a16="http://schemas.microsoft.com/office/drawing/2014/main" id="{05B65E21-1C65-7089-C214-BABBC5EC960F}"/>
              </a:ext>
            </a:extLst>
          </p:cNvPr>
          <p:cNvSpPr txBox="1">
            <a:spLocks/>
          </p:cNvSpPr>
          <p:nvPr/>
        </p:nvSpPr>
        <p:spPr>
          <a:xfrm>
            <a:off x="8561120" y="610498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7BC213-7C15-4EB4-A355-1A95982EA0D0}" type="slidenum">
              <a:rPr lang="zh-CN" altLang="en-US" smtClean="0"/>
              <a:pPr/>
              <a:t>36</a:t>
            </a:fld>
            <a:endParaRPr lang="zh-CN" altLang="en-US"/>
          </a:p>
        </p:txBody>
      </p:sp>
      <p:pic>
        <p:nvPicPr>
          <p:cNvPr id="5" name="图片 4">
            <a:extLst>
              <a:ext uri="{FF2B5EF4-FFF2-40B4-BE49-F238E27FC236}">
                <a16:creationId xmlns:a16="http://schemas.microsoft.com/office/drawing/2014/main" id="{7352947D-3738-E24A-B2CC-A1AF4DE0B35E}"/>
              </a:ext>
            </a:extLst>
          </p:cNvPr>
          <p:cNvPicPr>
            <a:picLocks noChangeAspect="1"/>
          </p:cNvPicPr>
          <p:nvPr/>
        </p:nvPicPr>
        <p:blipFill>
          <a:blip r:embed="rId3"/>
          <a:stretch>
            <a:fillRect/>
          </a:stretch>
        </p:blipFill>
        <p:spPr>
          <a:xfrm>
            <a:off x="2917942" y="1200047"/>
            <a:ext cx="8561119" cy="3937995"/>
          </a:xfrm>
          <a:prstGeom prst="rect">
            <a:avLst/>
          </a:prstGeom>
        </p:spPr>
      </p:pic>
      <p:sp>
        <p:nvSpPr>
          <p:cNvPr id="6" name="矩形 5">
            <a:extLst>
              <a:ext uri="{FF2B5EF4-FFF2-40B4-BE49-F238E27FC236}">
                <a16:creationId xmlns:a16="http://schemas.microsoft.com/office/drawing/2014/main" id="{0ADCA417-A59A-8E4E-BB86-4F8DFA5F098B}"/>
              </a:ext>
            </a:extLst>
          </p:cNvPr>
          <p:cNvSpPr/>
          <p:nvPr/>
        </p:nvSpPr>
        <p:spPr>
          <a:xfrm>
            <a:off x="245072" y="2087929"/>
            <a:ext cx="2500408" cy="2862322"/>
          </a:xfrm>
          <a:prstGeom prst="rect">
            <a:avLst/>
          </a:prstGeom>
        </p:spPr>
        <p:txBody>
          <a:bodyPr wrap="square">
            <a:spAutoFit/>
          </a:bodyPr>
          <a:lstStyle/>
          <a:p>
            <a:r>
              <a:rPr lang="en" altLang="zh-CN" dirty="0">
                <a:solidFill>
                  <a:srgbClr val="0F141A"/>
                </a:solidFill>
                <a:latin typeface="Amazon Ember"/>
              </a:rPr>
              <a:t>Route 53 protects </a:t>
            </a:r>
            <a:r>
              <a:rPr lang="en" altLang="zh-CN" dirty="0" err="1"/>
              <a:t>child.example.com</a:t>
            </a:r>
            <a:r>
              <a:rPr lang="en" altLang="zh-CN" dirty="0">
                <a:solidFill>
                  <a:srgbClr val="0F141A"/>
                </a:solidFill>
                <a:latin typeface="Amazon Ember"/>
              </a:rPr>
              <a:t> from dangling delegation records risk by preventing &lt;ns1&gt;, &lt;ns2&gt;, &lt;ns3&gt;, and &lt;ns4&gt; from being assigned to newly created hosted zones with the same domain name.</a:t>
            </a:r>
            <a:endParaRPr lang="zh-CN" altLang="en-US" dirty="0"/>
          </a:p>
        </p:txBody>
      </p:sp>
      <p:sp>
        <p:nvSpPr>
          <p:cNvPr id="8" name="矩形 7">
            <a:extLst>
              <a:ext uri="{FF2B5EF4-FFF2-40B4-BE49-F238E27FC236}">
                <a16:creationId xmlns:a16="http://schemas.microsoft.com/office/drawing/2014/main" id="{F180E81F-5CE4-A349-8024-BC847B184C3B}"/>
              </a:ext>
            </a:extLst>
          </p:cNvPr>
          <p:cNvSpPr/>
          <p:nvPr/>
        </p:nvSpPr>
        <p:spPr>
          <a:xfrm>
            <a:off x="245072" y="1270543"/>
            <a:ext cx="2500408" cy="461665"/>
          </a:xfrm>
          <a:prstGeom prst="rect">
            <a:avLst/>
          </a:prstGeom>
        </p:spPr>
        <p:txBody>
          <a:bodyPr wrap="square">
            <a:spAutoFit/>
          </a:bodyPr>
          <a:lstStyle/>
          <a:p>
            <a:r>
              <a:rPr lang="en" altLang="zh-CN" sz="2400" b="1" dirty="0">
                <a:solidFill>
                  <a:srgbClr val="0F141A"/>
                </a:solidFill>
                <a:latin typeface="Amazon Ember"/>
              </a:rPr>
              <a:t>EXAMPLE</a:t>
            </a:r>
            <a:endParaRPr lang="zh-CN" altLang="en-US" sz="2400" b="1" dirty="0"/>
          </a:p>
        </p:txBody>
      </p:sp>
    </p:spTree>
    <p:extLst>
      <p:ext uri="{BB962C8B-B14F-4D97-AF65-F5344CB8AC3E}">
        <p14:creationId xmlns:p14="http://schemas.microsoft.com/office/powerpoint/2010/main" val="3359236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378718B-C9EE-A7F5-5D53-0B47176801FF}"/>
            </a:ext>
          </a:extLst>
        </p:cNvPr>
        <p:cNvGrpSpPr/>
        <p:nvPr/>
      </p:nvGrpSpPr>
      <p:grpSpPr>
        <a:xfrm>
          <a:off x="0" y="0"/>
          <a:ext cx="0" cy="0"/>
          <a:chOff x="0" y="0"/>
          <a:chExt cx="0" cy="0"/>
        </a:xfrm>
      </p:grpSpPr>
      <p:sp>
        <p:nvSpPr>
          <p:cNvPr id="2" name="日期占位符 1">
            <a:extLst>
              <a:ext uri="{FF2B5EF4-FFF2-40B4-BE49-F238E27FC236}">
                <a16:creationId xmlns:a16="http://schemas.microsoft.com/office/drawing/2014/main" id="{B8EF5DA8-EDBB-775F-4738-DEC080E69C94}"/>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8E9FAC8F-577E-5C2F-F4B6-50544469FB79}"/>
              </a:ext>
            </a:extLst>
          </p:cNvPr>
          <p:cNvSpPr>
            <a:spLocks noGrp="1"/>
          </p:cNvSpPr>
          <p:nvPr>
            <p:ph type="sldNum" sz="quarter" idx="12"/>
          </p:nvPr>
        </p:nvSpPr>
        <p:spPr/>
        <p:txBody>
          <a:bodyPr/>
          <a:lstStyle/>
          <a:p>
            <a:fld id="{ECB2A585-D384-3C44-A3CD-1FCB5462ACD9}" type="slidenum">
              <a:rPr kumimoji="1" lang="zh-CN" altLang="en-US" smtClean="0"/>
              <a:t>37</a:t>
            </a:fld>
            <a:endParaRPr kumimoji="1" lang="zh-CN" altLang="en-US"/>
          </a:p>
        </p:txBody>
      </p:sp>
      <p:sp>
        <p:nvSpPr>
          <p:cNvPr id="4" name="标题 3">
            <a:extLst>
              <a:ext uri="{FF2B5EF4-FFF2-40B4-BE49-F238E27FC236}">
                <a16:creationId xmlns:a16="http://schemas.microsoft.com/office/drawing/2014/main" id="{592EB70F-69B0-E80A-B458-D5EAF370C4FF}"/>
              </a:ext>
            </a:extLst>
          </p:cNvPr>
          <p:cNvSpPr>
            <a:spLocks noGrp="1"/>
          </p:cNvSpPr>
          <p:nvPr>
            <p:ph type="title"/>
          </p:nvPr>
        </p:nvSpPr>
        <p:spPr>
          <a:xfrm>
            <a:off x="345280" y="75406"/>
            <a:ext cx="12151519"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How</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to</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do it</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a:t>
            </a:r>
            <a:endParaRPr lang="zh-CN" altLang="en-US" dirty="0">
              <a:latin typeface="Verdana" panose="020B0604030504040204" pitchFamily="34" charset="0"/>
              <a:cs typeface="Verdana" panose="020B0604030504040204" pitchFamily="34" charset="0"/>
            </a:endParaRPr>
          </a:p>
        </p:txBody>
      </p:sp>
      <p:sp>
        <p:nvSpPr>
          <p:cNvPr id="14" name="灯片编号占位符 1">
            <a:extLst>
              <a:ext uri="{FF2B5EF4-FFF2-40B4-BE49-F238E27FC236}">
                <a16:creationId xmlns:a16="http://schemas.microsoft.com/office/drawing/2014/main" id="{05B65E21-1C65-7089-C214-BABBC5EC960F}"/>
              </a:ext>
            </a:extLst>
          </p:cNvPr>
          <p:cNvSpPr txBox="1">
            <a:spLocks/>
          </p:cNvSpPr>
          <p:nvPr/>
        </p:nvSpPr>
        <p:spPr>
          <a:xfrm>
            <a:off x="8561120" y="610498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7BC213-7C15-4EB4-A355-1A95982EA0D0}" type="slidenum">
              <a:rPr lang="zh-CN" altLang="en-US" smtClean="0"/>
              <a:pPr/>
              <a:t>37</a:t>
            </a:fld>
            <a:endParaRPr lang="zh-CN" altLang="en-US"/>
          </a:p>
        </p:txBody>
      </p:sp>
      <p:sp>
        <p:nvSpPr>
          <p:cNvPr id="11" name="矩形: 圆角 10">
            <a:extLst>
              <a:ext uri="{FF2B5EF4-FFF2-40B4-BE49-F238E27FC236}">
                <a16:creationId xmlns:a16="http://schemas.microsoft.com/office/drawing/2014/main" id="{EB24226D-52B2-7841-A173-5CEDD4A16920}"/>
              </a:ext>
            </a:extLst>
          </p:cNvPr>
          <p:cNvSpPr/>
          <p:nvPr/>
        </p:nvSpPr>
        <p:spPr>
          <a:xfrm>
            <a:off x="8238480" y="1983569"/>
            <a:ext cx="1474238" cy="4478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所有权校验一致</a:t>
            </a:r>
            <a:endParaRPr lang="zh-CN" altLang="en-US" sz="1200" dirty="0"/>
          </a:p>
        </p:txBody>
      </p:sp>
      <p:sp>
        <p:nvSpPr>
          <p:cNvPr id="12" name="矩形: 圆角 11">
            <a:extLst>
              <a:ext uri="{FF2B5EF4-FFF2-40B4-BE49-F238E27FC236}">
                <a16:creationId xmlns:a16="http://schemas.microsoft.com/office/drawing/2014/main" id="{87D4A821-35DF-834A-8EA2-3E251D96676F}"/>
              </a:ext>
            </a:extLst>
          </p:cNvPr>
          <p:cNvSpPr/>
          <p:nvPr/>
        </p:nvSpPr>
        <p:spPr>
          <a:xfrm>
            <a:off x="8224285" y="2743940"/>
            <a:ext cx="1474238" cy="4478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所有权校验不一致</a:t>
            </a:r>
            <a:endParaRPr lang="zh-CN" altLang="en-US" sz="1200" dirty="0"/>
          </a:p>
        </p:txBody>
      </p:sp>
      <p:sp>
        <p:nvSpPr>
          <p:cNvPr id="13" name="矩形 12">
            <a:extLst>
              <a:ext uri="{FF2B5EF4-FFF2-40B4-BE49-F238E27FC236}">
                <a16:creationId xmlns:a16="http://schemas.microsoft.com/office/drawing/2014/main" id="{732E4CD9-DD84-D44B-B37A-588C74B6971C}"/>
              </a:ext>
            </a:extLst>
          </p:cNvPr>
          <p:cNvSpPr/>
          <p:nvPr/>
        </p:nvSpPr>
        <p:spPr>
          <a:xfrm>
            <a:off x="1495276" y="2790126"/>
            <a:ext cx="1147666" cy="3554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检查现有 </a:t>
            </a:r>
            <a:r>
              <a:rPr lang="en-US" altLang="zh-CN" sz="1200" dirty="0">
                <a:solidFill>
                  <a:schemeClr val="tx1"/>
                </a:solidFill>
              </a:rPr>
              <a:t>NS</a:t>
            </a:r>
            <a:endParaRPr lang="zh-CN" altLang="en-US" sz="1200" dirty="0">
              <a:solidFill>
                <a:schemeClr val="tx1"/>
              </a:solidFill>
            </a:endParaRPr>
          </a:p>
        </p:txBody>
      </p:sp>
      <p:sp>
        <p:nvSpPr>
          <p:cNvPr id="15" name="流程图: 决策 13">
            <a:extLst>
              <a:ext uri="{FF2B5EF4-FFF2-40B4-BE49-F238E27FC236}">
                <a16:creationId xmlns:a16="http://schemas.microsoft.com/office/drawing/2014/main" id="{642F36A2-DCAB-5B46-87A7-546734826799}"/>
              </a:ext>
            </a:extLst>
          </p:cNvPr>
          <p:cNvSpPr/>
          <p:nvPr/>
        </p:nvSpPr>
        <p:spPr>
          <a:xfrm>
            <a:off x="3095996" y="2685935"/>
            <a:ext cx="1940768" cy="564502"/>
          </a:xfrm>
          <a:prstGeom prst="flowChartDecisi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是否是本服务商</a:t>
            </a:r>
            <a:r>
              <a:rPr lang="en-US" altLang="zh-CN" sz="1200" dirty="0">
                <a:solidFill>
                  <a:schemeClr val="tx1"/>
                </a:solidFill>
              </a:rPr>
              <a:t>NS</a:t>
            </a:r>
            <a:endParaRPr lang="zh-CN" altLang="en-US" sz="1200" dirty="0">
              <a:solidFill>
                <a:schemeClr val="tx1"/>
              </a:solidFill>
            </a:endParaRPr>
          </a:p>
        </p:txBody>
      </p:sp>
      <p:sp>
        <p:nvSpPr>
          <p:cNvPr id="17" name="流程图: 决策 15">
            <a:extLst>
              <a:ext uri="{FF2B5EF4-FFF2-40B4-BE49-F238E27FC236}">
                <a16:creationId xmlns:a16="http://schemas.microsoft.com/office/drawing/2014/main" id="{A074DC6C-9359-9544-AD59-D980D5A0064F}"/>
              </a:ext>
            </a:extLst>
          </p:cNvPr>
          <p:cNvSpPr/>
          <p:nvPr/>
        </p:nvSpPr>
        <p:spPr>
          <a:xfrm>
            <a:off x="5577180" y="2685624"/>
            <a:ext cx="2208246" cy="564502"/>
          </a:xfrm>
          <a:prstGeom prst="flowChartDecisi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TXT </a:t>
            </a:r>
            <a:r>
              <a:rPr lang="zh-CN" altLang="en-US" sz="1200" dirty="0">
                <a:solidFill>
                  <a:schemeClr val="tx1"/>
                </a:solidFill>
              </a:rPr>
              <a:t>记录校验</a:t>
            </a:r>
          </a:p>
        </p:txBody>
      </p:sp>
      <p:cxnSp>
        <p:nvCxnSpPr>
          <p:cNvPr id="18" name="连接符: 肘形 17">
            <a:extLst>
              <a:ext uri="{FF2B5EF4-FFF2-40B4-BE49-F238E27FC236}">
                <a16:creationId xmlns:a16="http://schemas.microsoft.com/office/drawing/2014/main" id="{45B30C83-A404-1B47-8AEE-741B2F39F902}"/>
              </a:ext>
            </a:extLst>
          </p:cNvPr>
          <p:cNvCxnSpPr>
            <a:cxnSpLocks/>
            <a:stCxn id="15" idx="3"/>
            <a:endCxn id="17" idx="1"/>
          </p:cNvCxnSpPr>
          <p:nvPr/>
        </p:nvCxnSpPr>
        <p:spPr>
          <a:xfrm flipV="1">
            <a:off x="5036764" y="2967875"/>
            <a:ext cx="540416" cy="31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1" name="连接符: 肘形 25">
            <a:extLst>
              <a:ext uri="{FF2B5EF4-FFF2-40B4-BE49-F238E27FC236}">
                <a16:creationId xmlns:a16="http://schemas.microsoft.com/office/drawing/2014/main" id="{D9565A52-B779-8345-9268-A9BBED82AA9F}"/>
              </a:ext>
            </a:extLst>
          </p:cNvPr>
          <p:cNvCxnSpPr>
            <a:cxnSpLocks/>
            <a:stCxn id="15" idx="2"/>
            <a:endCxn id="29" idx="2"/>
          </p:cNvCxnSpPr>
          <p:nvPr/>
        </p:nvCxnSpPr>
        <p:spPr>
          <a:xfrm rot="5400000" flipH="1" flipV="1">
            <a:off x="7266813" y="-8623"/>
            <a:ext cx="58627" cy="6459494"/>
          </a:xfrm>
          <a:prstGeom prst="bentConnector3">
            <a:avLst>
              <a:gd name="adj1" fmla="val -389923"/>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接箭头连接符 27">
            <a:extLst>
              <a:ext uri="{FF2B5EF4-FFF2-40B4-BE49-F238E27FC236}">
                <a16:creationId xmlns:a16="http://schemas.microsoft.com/office/drawing/2014/main" id="{E944F6C8-7456-1448-9C5D-946C2B2E5B44}"/>
              </a:ext>
            </a:extLst>
          </p:cNvPr>
          <p:cNvCxnSpPr>
            <a:cxnSpLocks/>
            <a:stCxn id="17" idx="3"/>
            <a:endCxn id="12" idx="1"/>
          </p:cNvCxnSpPr>
          <p:nvPr/>
        </p:nvCxnSpPr>
        <p:spPr>
          <a:xfrm>
            <a:off x="7785426" y="2967875"/>
            <a:ext cx="43885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连接符: 肘形 29">
            <a:extLst>
              <a:ext uri="{FF2B5EF4-FFF2-40B4-BE49-F238E27FC236}">
                <a16:creationId xmlns:a16="http://schemas.microsoft.com/office/drawing/2014/main" id="{5B9DB9E3-4728-6F4C-8888-184010716365}"/>
              </a:ext>
            </a:extLst>
          </p:cNvPr>
          <p:cNvCxnSpPr>
            <a:cxnSpLocks/>
            <a:stCxn id="17" idx="0"/>
            <a:endCxn id="11" idx="1"/>
          </p:cNvCxnSpPr>
          <p:nvPr/>
        </p:nvCxnSpPr>
        <p:spPr>
          <a:xfrm rot="5400000" flipH="1" flipV="1">
            <a:off x="7220831" y="1667976"/>
            <a:ext cx="478120" cy="155717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接箭头连接符 47">
            <a:extLst>
              <a:ext uri="{FF2B5EF4-FFF2-40B4-BE49-F238E27FC236}">
                <a16:creationId xmlns:a16="http://schemas.microsoft.com/office/drawing/2014/main" id="{F0AF4281-93D7-1D4A-BAD0-824D98788E9D}"/>
              </a:ext>
            </a:extLst>
          </p:cNvPr>
          <p:cNvCxnSpPr>
            <a:cxnSpLocks/>
          </p:cNvCxnSpPr>
          <p:nvPr/>
        </p:nvCxnSpPr>
        <p:spPr>
          <a:xfrm>
            <a:off x="2675650" y="2967875"/>
            <a:ext cx="3681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矩形: 圆角 49">
            <a:extLst>
              <a:ext uri="{FF2B5EF4-FFF2-40B4-BE49-F238E27FC236}">
                <a16:creationId xmlns:a16="http://schemas.microsoft.com/office/drawing/2014/main" id="{9A414948-E327-1D44-82F4-9CF9FE0D10CA}"/>
              </a:ext>
            </a:extLst>
          </p:cNvPr>
          <p:cNvSpPr/>
          <p:nvPr/>
        </p:nvSpPr>
        <p:spPr>
          <a:xfrm>
            <a:off x="10054842" y="1983569"/>
            <a:ext cx="857447" cy="4478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分配 </a:t>
            </a:r>
            <a:r>
              <a:rPr lang="en-US" altLang="zh-CN" sz="1200" dirty="0">
                <a:solidFill>
                  <a:schemeClr val="tx1"/>
                </a:solidFill>
              </a:rPr>
              <a:t>NS</a:t>
            </a:r>
            <a:endParaRPr lang="zh-CN" altLang="en-US" sz="1200" dirty="0"/>
          </a:p>
        </p:txBody>
      </p:sp>
      <p:sp>
        <p:nvSpPr>
          <p:cNvPr id="29" name="矩形: 圆角 50">
            <a:extLst>
              <a:ext uri="{FF2B5EF4-FFF2-40B4-BE49-F238E27FC236}">
                <a16:creationId xmlns:a16="http://schemas.microsoft.com/office/drawing/2014/main" id="{26ED5D13-1D31-1D44-83A6-2B0D4BF891BD}"/>
              </a:ext>
            </a:extLst>
          </p:cNvPr>
          <p:cNvSpPr/>
          <p:nvPr/>
        </p:nvSpPr>
        <p:spPr>
          <a:xfrm>
            <a:off x="10097150" y="2743940"/>
            <a:ext cx="857447" cy="4478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托管冲突</a:t>
            </a:r>
            <a:endParaRPr lang="zh-CN" altLang="en-US" sz="1200" dirty="0"/>
          </a:p>
        </p:txBody>
      </p:sp>
      <p:cxnSp>
        <p:nvCxnSpPr>
          <p:cNvPr id="30" name="直接箭头连接符 52">
            <a:extLst>
              <a:ext uri="{FF2B5EF4-FFF2-40B4-BE49-F238E27FC236}">
                <a16:creationId xmlns:a16="http://schemas.microsoft.com/office/drawing/2014/main" id="{3543D41F-D65E-574E-9480-3F4661B82A97}"/>
              </a:ext>
            </a:extLst>
          </p:cNvPr>
          <p:cNvCxnSpPr>
            <a:stCxn id="12" idx="3"/>
            <a:endCxn id="29" idx="1"/>
          </p:cNvCxnSpPr>
          <p:nvPr/>
        </p:nvCxnSpPr>
        <p:spPr>
          <a:xfrm>
            <a:off x="9698523" y="2967875"/>
            <a:ext cx="3986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接箭头连接符 54">
            <a:extLst>
              <a:ext uri="{FF2B5EF4-FFF2-40B4-BE49-F238E27FC236}">
                <a16:creationId xmlns:a16="http://schemas.microsoft.com/office/drawing/2014/main" id="{1F940E0D-C7B8-4A4E-BDA7-41A57C4BC08A}"/>
              </a:ext>
            </a:extLst>
          </p:cNvPr>
          <p:cNvCxnSpPr>
            <a:stCxn id="11" idx="3"/>
            <a:endCxn id="28" idx="1"/>
          </p:cNvCxnSpPr>
          <p:nvPr/>
        </p:nvCxnSpPr>
        <p:spPr>
          <a:xfrm>
            <a:off x="9712718" y="2207504"/>
            <a:ext cx="3421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文本框 34">
            <a:extLst>
              <a:ext uri="{FF2B5EF4-FFF2-40B4-BE49-F238E27FC236}">
                <a16:creationId xmlns:a16="http://schemas.microsoft.com/office/drawing/2014/main" id="{D9455B04-C80A-264E-890C-BC2F9F4DCB5C}"/>
              </a:ext>
            </a:extLst>
          </p:cNvPr>
          <p:cNvSpPr txBox="1"/>
          <p:nvPr/>
        </p:nvSpPr>
        <p:spPr>
          <a:xfrm>
            <a:off x="7718074" y="3087616"/>
            <a:ext cx="316112" cy="307777"/>
          </a:xfrm>
          <a:prstGeom prst="rect">
            <a:avLst/>
          </a:prstGeom>
          <a:noFill/>
        </p:spPr>
        <p:txBody>
          <a:bodyPr wrap="none" rtlCol="0">
            <a:spAutoFit/>
          </a:bodyPr>
          <a:lstStyle/>
          <a:p>
            <a:r>
              <a:rPr lang="en-US" altLang="zh-CN" sz="1400" dirty="0"/>
              <a:t>N</a:t>
            </a:r>
            <a:endParaRPr lang="zh-CN" altLang="en-US" sz="1400" dirty="0"/>
          </a:p>
        </p:txBody>
      </p:sp>
      <p:sp>
        <p:nvSpPr>
          <p:cNvPr id="37" name="文本框 36">
            <a:extLst>
              <a:ext uri="{FF2B5EF4-FFF2-40B4-BE49-F238E27FC236}">
                <a16:creationId xmlns:a16="http://schemas.microsoft.com/office/drawing/2014/main" id="{AEE16F2B-8E04-6046-8E82-0596A6154317}"/>
              </a:ext>
            </a:extLst>
          </p:cNvPr>
          <p:cNvSpPr txBox="1"/>
          <p:nvPr/>
        </p:nvSpPr>
        <p:spPr>
          <a:xfrm>
            <a:off x="4238033" y="3191810"/>
            <a:ext cx="282450" cy="307777"/>
          </a:xfrm>
          <a:prstGeom prst="rect">
            <a:avLst/>
          </a:prstGeom>
          <a:noFill/>
        </p:spPr>
        <p:txBody>
          <a:bodyPr wrap="none" rtlCol="0">
            <a:spAutoFit/>
          </a:bodyPr>
          <a:lstStyle/>
          <a:p>
            <a:r>
              <a:rPr lang="en-US" altLang="zh-CN" sz="1400" dirty="0"/>
              <a:t>Y</a:t>
            </a:r>
            <a:endParaRPr lang="zh-CN" altLang="en-US" sz="1400" dirty="0"/>
          </a:p>
        </p:txBody>
      </p:sp>
      <p:sp>
        <p:nvSpPr>
          <p:cNvPr id="38" name="文本框 37">
            <a:extLst>
              <a:ext uri="{FF2B5EF4-FFF2-40B4-BE49-F238E27FC236}">
                <a16:creationId xmlns:a16="http://schemas.microsoft.com/office/drawing/2014/main" id="{12C9D0E2-1F4A-724E-A455-218CF988DFF8}"/>
              </a:ext>
            </a:extLst>
          </p:cNvPr>
          <p:cNvSpPr txBox="1"/>
          <p:nvPr/>
        </p:nvSpPr>
        <p:spPr>
          <a:xfrm>
            <a:off x="4964889" y="2613457"/>
            <a:ext cx="316112" cy="307777"/>
          </a:xfrm>
          <a:prstGeom prst="rect">
            <a:avLst/>
          </a:prstGeom>
          <a:noFill/>
        </p:spPr>
        <p:txBody>
          <a:bodyPr wrap="none" rtlCol="0">
            <a:spAutoFit/>
          </a:bodyPr>
          <a:lstStyle/>
          <a:p>
            <a:r>
              <a:rPr lang="en-US" altLang="zh-CN" sz="1400" dirty="0"/>
              <a:t>N</a:t>
            </a:r>
            <a:endParaRPr lang="zh-CN" altLang="en-US" sz="1400" dirty="0"/>
          </a:p>
        </p:txBody>
      </p:sp>
      <p:sp>
        <p:nvSpPr>
          <p:cNvPr id="40" name="对话气泡: 圆角矩形 63">
            <a:extLst>
              <a:ext uri="{FF2B5EF4-FFF2-40B4-BE49-F238E27FC236}">
                <a16:creationId xmlns:a16="http://schemas.microsoft.com/office/drawing/2014/main" id="{034F9E13-8864-664C-9234-D89730AA4BA8}"/>
              </a:ext>
            </a:extLst>
          </p:cNvPr>
          <p:cNvSpPr/>
          <p:nvPr/>
        </p:nvSpPr>
        <p:spPr>
          <a:xfrm>
            <a:off x="11889663" y="-62283"/>
            <a:ext cx="2495357" cy="744114"/>
          </a:xfrm>
          <a:prstGeom prst="wedgeRoundRectCallout">
            <a:avLst>
              <a:gd name="adj1" fmla="val -38781"/>
              <a:gd name="adj2" fmla="val 10388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在本服务商注册，可以直接检查注册信息</a:t>
            </a:r>
          </a:p>
        </p:txBody>
      </p:sp>
      <p:sp>
        <p:nvSpPr>
          <p:cNvPr id="41" name="对话气泡: 圆角矩形 64">
            <a:extLst>
              <a:ext uri="{FF2B5EF4-FFF2-40B4-BE49-F238E27FC236}">
                <a16:creationId xmlns:a16="http://schemas.microsoft.com/office/drawing/2014/main" id="{E1AF7B81-3F48-634A-97DF-769FDB1AB852}"/>
              </a:ext>
            </a:extLst>
          </p:cNvPr>
          <p:cNvSpPr/>
          <p:nvPr/>
        </p:nvSpPr>
        <p:spPr>
          <a:xfrm>
            <a:off x="11946928" y="5639776"/>
            <a:ext cx="1940391" cy="744114"/>
          </a:xfrm>
          <a:prstGeom prst="wedgeRoundRectCallout">
            <a:avLst>
              <a:gd name="adj1" fmla="val 78549"/>
              <a:gd name="adj2" fmla="val -1524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检查域名现有 </a:t>
            </a:r>
            <a:r>
              <a:rPr lang="en-US" altLang="zh-CN" sz="1200" dirty="0">
                <a:solidFill>
                  <a:schemeClr val="tx1"/>
                </a:solidFill>
              </a:rPr>
              <a:t>NS</a:t>
            </a:r>
            <a:r>
              <a:rPr lang="zh-CN" altLang="en-US" sz="1200" dirty="0">
                <a:solidFill>
                  <a:schemeClr val="tx1"/>
                </a:solidFill>
              </a:rPr>
              <a:t>， 避免攻击者的接管</a:t>
            </a:r>
          </a:p>
        </p:txBody>
      </p:sp>
      <p:sp>
        <p:nvSpPr>
          <p:cNvPr id="42" name="对话气泡: 圆角矩形 65">
            <a:extLst>
              <a:ext uri="{FF2B5EF4-FFF2-40B4-BE49-F238E27FC236}">
                <a16:creationId xmlns:a16="http://schemas.microsoft.com/office/drawing/2014/main" id="{FFF70ADA-3039-D948-B10C-3CF6C0906DA7}"/>
              </a:ext>
            </a:extLst>
          </p:cNvPr>
          <p:cNvSpPr/>
          <p:nvPr/>
        </p:nvSpPr>
        <p:spPr>
          <a:xfrm>
            <a:off x="12634029" y="4010824"/>
            <a:ext cx="1940391" cy="744114"/>
          </a:xfrm>
          <a:prstGeom prst="wedgeRoundRectCallout">
            <a:avLst>
              <a:gd name="adj1" fmla="val 78549"/>
              <a:gd name="adj2" fmla="val -1524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将域名 </a:t>
            </a:r>
            <a:r>
              <a:rPr lang="en-US" altLang="zh-CN" sz="1200" dirty="0">
                <a:solidFill>
                  <a:schemeClr val="tx1"/>
                </a:solidFill>
              </a:rPr>
              <a:t>NS </a:t>
            </a:r>
            <a:r>
              <a:rPr lang="zh-CN" altLang="en-US" sz="1200" dirty="0">
                <a:solidFill>
                  <a:schemeClr val="tx1"/>
                </a:solidFill>
              </a:rPr>
              <a:t>初始化，即验证域名所有权，又保证域名的可解析性</a:t>
            </a:r>
          </a:p>
        </p:txBody>
      </p:sp>
      <p:sp>
        <p:nvSpPr>
          <p:cNvPr id="44" name="对话气泡: 圆角矩形 67">
            <a:extLst>
              <a:ext uri="{FF2B5EF4-FFF2-40B4-BE49-F238E27FC236}">
                <a16:creationId xmlns:a16="http://schemas.microsoft.com/office/drawing/2014/main" id="{241E2EEA-400B-B64B-A991-DF070E550F2F}"/>
              </a:ext>
            </a:extLst>
          </p:cNvPr>
          <p:cNvSpPr/>
          <p:nvPr/>
        </p:nvSpPr>
        <p:spPr>
          <a:xfrm>
            <a:off x="11946928" y="846167"/>
            <a:ext cx="2495357" cy="744114"/>
          </a:xfrm>
          <a:prstGeom prst="wedgeRoundRectCallout">
            <a:avLst>
              <a:gd name="adj1" fmla="val -38781"/>
              <a:gd name="adj2" fmla="val 10388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域名所有权验证通过，激活服务，分配 </a:t>
            </a:r>
            <a:r>
              <a:rPr lang="en-US" altLang="zh-CN" sz="1200" dirty="0">
                <a:solidFill>
                  <a:schemeClr val="tx1"/>
                </a:solidFill>
              </a:rPr>
              <a:t>NS</a:t>
            </a:r>
            <a:endParaRPr lang="zh-CN" altLang="en-US" sz="1200" dirty="0">
              <a:solidFill>
                <a:schemeClr val="tx1"/>
              </a:solidFill>
            </a:endParaRPr>
          </a:p>
        </p:txBody>
      </p:sp>
      <p:sp>
        <p:nvSpPr>
          <p:cNvPr id="68" name="矩形 67">
            <a:extLst>
              <a:ext uri="{FF2B5EF4-FFF2-40B4-BE49-F238E27FC236}">
                <a16:creationId xmlns:a16="http://schemas.microsoft.com/office/drawing/2014/main" id="{0A0E003A-83E6-554E-B41B-9DA4C5FA8D97}"/>
              </a:ext>
            </a:extLst>
          </p:cNvPr>
          <p:cNvSpPr/>
          <p:nvPr/>
        </p:nvSpPr>
        <p:spPr>
          <a:xfrm>
            <a:off x="1495277" y="4948583"/>
            <a:ext cx="1147666" cy="3554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检查现有 </a:t>
            </a:r>
            <a:r>
              <a:rPr lang="en-US" altLang="zh-CN" sz="1200" dirty="0">
                <a:solidFill>
                  <a:schemeClr val="tx1"/>
                </a:solidFill>
              </a:rPr>
              <a:t>NS</a:t>
            </a:r>
            <a:endParaRPr lang="zh-CN" altLang="en-US" sz="1200" dirty="0">
              <a:solidFill>
                <a:schemeClr val="tx1"/>
              </a:solidFill>
            </a:endParaRPr>
          </a:p>
        </p:txBody>
      </p:sp>
      <p:sp>
        <p:nvSpPr>
          <p:cNvPr id="69" name="流程图: 决策 13">
            <a:extLst>
              <a:ext uri="{FF2B5EF4-FFF2-40B4-BE49-F238E27FC236}">
                <a16:creationId xmlns:a16="http://schemas.microsoft.com/office/drawing/2014/main" id="{E4078F00-83C2-0841-9A74-26440C2AA1EC}"/>
              </a:ext>
            </a:extLst>
          </p:cNvPr>
          <p:cNvSpPr/>
          <p:nvPr/>
        </p:nvSpPr>
        <p:spPr>
          <a:xfrm>
            <a:off x="3095997" y="4844392"/>
            <a:ext cx="1940768" cy="564502"/>
          </a:xfrm>
          <a:prstGeom prst="flowChartDecisi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无本服务商</a:t>
            </a:r>
            <a:r>
              <a:rPr lang="en-US" altLang="zh-CN" sz="1200" dirty="0">
                <a:solidFill>
                  <a:schemeClr val="tx1"/>
                </a:solidFill>
              </a:rPr>
              <a:t>NS</a:t>
            </a:r>
            <a:endParaRPr lang="zh-CN" altLang="en-US" sz="1200" dirty="0">
              <a:solidFill>
                <a:schemeClr val="tx1"/>
              </a:solidFill>
            </a:endParaRPr>
          </a:p>
        </p:txBody>
      </p:sp>
      <p:cxnSp>
        <p:nvCxnSpPr>
          <p:cNvPr id="71" name="连接符: 肘形 17">
            <a:extLst>
              <a:ext uri="{FF2B5EF4-FFF2-40B4-BE49-F238E27FC236}">
                <a16:creationId xmlns:a16="http://schemas.microsoft.com/office/drawing/2014/main" id="{172536CE-A427-7147-AE0A-864D54C2B71C}"/>
              </a:ext>
            </a:extLst>
          </p:cNvPr>
          <p:cNvCxnSpPr>
            <a:cxnSpLocks/>
            <a:stCxn id="69" idx="3"/>
          </p:cNvCxnSpPr>
          <p:nvPr/>
        </p:nvCxnSpPr>
        <p:spPr>
          <a:xfrm flipV="1">
            <a:off x="5036765" y="5126332"/>
            <a:ext cx="540416" cy="31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72" name="连接符: 肘形 25">
            <a:extLst>
              <a:ext uri="{FF2B5EF4-FFF2-40B4-BE49-F238E27FC236}">
                <a16:creationId xmlns:a16="http://schemas.microsoft.com/office/drawing/2014/main" id="{40D500D7-9DB0-B048-8BAF-C6259F6246F7}"/>
              </a:ext>
            </a:extLst>
          </p:cNvPr>
          <p:cNvCxnSpPr>
            <a:cxnSpLocks/>
            <a:stCxn id="69" idx="2"/>
            <a:endCxn id="68" idx="2"/>
          </p:cNvCxnSpPr>
          <p:nvPr/>
        </p:nvCxnSpPr>
        <p:spPr>
          <a:xfrm rot="5400000" flipH="1">
            <a:off x="3015339" y="4357852"/>
            <a:ext cx="104814" cy="1997271"/>
          </a:xfrm>
          <a:prstGeom prst="bentConnector3">
            <a:avLst>
              <a:gd name="adj1" fmla="val -218101"/>
            </a:avLst>
          </a:prstGeom>
          <a:ln>
            <a:tailEnd type="triangle"/>
          </a:ln>
        </p:spPr>
        <p:style>
          <a:lnRef idx="1">
            <a:schemeClr val="dk1"/>
          </a:lnRef>
          <a:fillRef idx="0">
            <a:schemeClr val="dk1"/>
          </a:fillRef>
          <a:effectRef idx="0">
            <a:schemeClr val="dk1"/>
          </a:effectRef>
          <a:fontRef idx="minor">
            <a:schemeClr val="tx1"/>
          </a:fontRef>
        </p:style>
      </p:cxnSp>
      <p:cxnSp>
        <p:nvCxnSpPr>
          <p:cNvPr id="75" name="直接箭头连接符 47">
            <a:extLst>
              <a:ext uri="{FF2B5EF4-FFF2-40B4-BE49-F238E27FC236}">
                <a16:creationId xmlns:a16="http://schemas.microsoft.com/office/drawing/2014/main" id="{BEEC822D-687B-4B47-8E4F-27284E87E4C4}"/>
              </a:ext>
            </a:extLst>
          </p:cNvPr>
          <p:cNvCxnSpPr>
            <a:cxnSpLocks/>
          </p:cNvCxnSpPr>
          <p:nvPr/>
        </p:nvCxnSpPr>
        <p:spPr>
          <a:xfrm>
            <a:off x="2675651" y="5126332"/>
            <a:ext cx="3681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7" name="矩形: 圆角 50">
            <a:extLst>
              <a:ext uri="{FF2B5EF4-FFF2-40B4-BE49-F238E27FC236}">
                <a16:creationId xmlns:a16="http://schemas.microsoft.com/office/drawing/2014/main" id="{65FD04C2-83F2-974E-940B-84D6EE8A077F}"/>
              </a:ext>
            </a:extLst>
          </p:cNvPr>
          <p:cNvSpPr/>
          <p:nvPr/>
        </p:nvSpPr>
        <p:spPr>
          <a:xfrm>
            <a:off x="5634928" y="4920151"/>
            <a:ext cx="857447" cy="4478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托管取消</a:t>
            </a:r>
            <a:endParaRPr lang="zh-CN" altLang="en-US" sz="1200" dirty="0"/>
          </a:p>
        </p:txBody>
      </p:sp>
      <p:sp>
        <p:nvSpPr>
          <p:cNvPr id="81" name="文本框 80">
            <a:extLst>
              <a:ext uri="{FF2B5EF4-FFF2-40B4-BE49-F238E27FC236}">
                <a16:creationId xmlns:a16="http://schemas.microsoft.com/office/drawing/2014/main" id="{733FCC16-112E-EE46-9407-9039A8D13AB0}"/>
              </a:ext>
            </a:extLst>
          </p:cNvPr>
          <p:cNvSpPr txBox="1"/>
          <p:nvPr/>
        </p:nvSpPr>
        <p:spPr>
          <a:xfrm>
            <a:off x="5024523" y="4766263"/>
            <a:ext cx="282450" cy="307777"/>
          </a:xfrm>
          <a:prstGeom prst="rect">
            <a:avLst/>
          </a:prstGeom>
          <a:noFill/>
        </p:spPr>
        <p:txBody>
          <a:bodyPr wrap="none" rtlCol="0">
            <a:spAutoFit/>
          </a:bodyPr>
          <a:lstStyle/>
          <a:p>
            <a:r>
              <a:rPr lang="en-US" altLang="zh-CN" sz="1400" dirty="0"/>
              <a:t>Y</a:t>
            </a:r>
            <a:endParaRPr lang="zh-CN" altLang="en-US" sz="1400" dirty="0"/>
          </a:p>
        </p:txBody>
      </p:sp>
      <p:sp>
        <p:nvSpPr>
          <p:cNvPr id="82" name="文本框 81">
            <a:extLst>
              <a:ext uri="{FF2B5EF4-FFF2-40B4-BE49-F238E27FC236}">
                <a16:creationId xmlns:a16="http://schemas.microsoft.com/office/drawing/2014/main" id="{2B1CBF1B-90B0-D145-ABE5-12AEFA98DBED}"/>
              </a:ext>
            </a:extLst>
          </p:cNvPr>
          <p:cNvSpPr txBox="1"/>
          <p:nvPr/>
        </p:nvSpPr>
        <p:spPr>
          <a:xfrm>
            <a:off x="4127755" y="5378014"/>
            <a:ext cx="316112" cy="307777"/>
          </a:xfrm>
          <a:prstGeom prst="rect">
            <a:avLst/>
          </a:prstGeom>
          <a:noFill/>
        </p:spPr>
        <p:txBody>
          <a:bodyPr wrap="none" rtlCol="0">
            <a:spAutoFit/>
          </a:bodyPr>
          <a:lstStyle/>
          <a:p>
            <a:r>
              <a:rPr lang="en-US" altLang="zh-CN" sz="1400" dirty="0"/>
              <a:t>N</a:t>
            </a:r>
            <a:endParaRPr lang="zh-CN" altLang="en-US" sz="1400" dirty="0"/>
          </a:p>
        </p:txBody>
      </p:sp>
    </p:spTree>
    <p:extLst>
      <p:ext uri="{BB962C8B-B14F-4D97-AF65-F5344CB8AC3E}">
        <p14:creationId xmlns:p14="http://schemas.microsoft.com/office/powerpoint/2010/main" val="3254281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EAA0AB5-015E-4442-822E-18A8735259E4}"/>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F08A0595-B474-C743-ABFD-C948ED941B42}"/>
              </a:ext>
            </a:extLst>
          </p:cNvPr>
          <p:cNvSpPr>
            <a:spLocks noGrp="1"/>
          </p:cNvSpPr>
          <p:nvPr>
            <p:ph type="sldNum" sz="quarter" idx="12"/>
          </p:nvPr>
        </p:nvSpPr>
        <p:spPr/>
        <p:txBody>
          <a:bodyPr/>
          <a:lstStyle/>
          <a:p>
            <a:fld id="{ECB2A585-D384-3C44-A3CD-1FCB5462ACD9}" type="slidenum">
              <a:rPr kumimoji="1" lang="zh-CN" altLang="en-US" smtClean="0"/>
              <a:t>38</a:t>
            </a:fld>
            <a:endParaRPr kumimoji="1" lang="zh-CN" altLang="en-US"/>
          </a:p>
        </p:txBody>
      </p:sp>
      <p:sp>
        <p:nvSpPr>
          <p:cNvPr id="4" name="标题 3">
            <a:extLst>
              <a:ext uri="{FF2B5EF4-FFF2-40B4-BE49-F238E27FC236}">
                <a16:creationId xmlns:a16="http://schemas.microsoft.com/office/drawing/2014/main" id="{3E3C5A49-706E-1043-BC12-214EF38A6820}"/>
              </a:ext>
            </a:extLst>
          </p:cNvPr>
          <p:cNvSpPr>
            <a:spLocks noGrp="1"/>
          </p:cNvSpPr>
          <p:nvPr>
            <p:ph type="title"/>
          </p:nvPr>
        </p:nvSpPr>
        <p:spPr/>
        <p:txBody>
          <a:bodyPr/>
          <a:lstStyle/>
          <a:p>
            <a:endParaRPr kumimoji="1" lang="zh-CN" altLang="en-US"/>
          </a:p>
        </p:txBody>
      </p:sp>
      <p:sp>
        <p:nvSpPr>
          <p:cNvPr id="5" name="矩形: 圆角 1">
            <a:extLst>
              <a:ext uri="{FF2B5EF4-FFF2-40B4-BE49-F238E27FC236}">
                <a16:creationId xmlns:a16="http://schemas.microsoft.com/office/drawing/2014/main" id="{404874A9-F9C5-D64C-BDC0-9C94F9EB61DB}"/>
              </a:ext>
            </a:extLst>
          </p:cNvPr>
          <p:cNvSpPr/>
          <p:nvPr/>
        </p:nvSpPr>
        <p:spPr>
          <a:xfrm>
            <a:off x="2667000" y="1844033"/>
            <a:ext cx="6858000" cy="366693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 name="流程图: 决策 7">
            <a:extLst>
              <a:ext uri="{FF2B5EF4-FFF2-40B4-BE49-F238E27FC236}">
                <a16:creationId xmlns:a16="http://schemas.microsoft.com/office/drawing/2014/main" id="{AB720ED4-B744-7B4E-B16F-33A31E9D03E8}"/>
              </a:ext>
            </a:extLst>
          </p:cNvPr>
          <p:cNvSpPr/>
          <p:nvPr/>
        </p:nvSpPr>
        <p:spPr>
          <a:xfrm>
            <a:off x="2794518" y="2086629"/>
            <a:ext cx="1940768" cy="564502"/>
          </a:xfrm>
          <a:prstGeom prst="flowChartDecisi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是否在本服务商注册</a:t>
            </a:r>
          </a:p>
        </p:txBody>
      </p:sp>
      <p:sp>
        <p:nvSpPr>
          <p:cNvPr id="7" name="矩形: 圆角 10">
            <a:extLst>
              <a:ext uri="{FF2B5EF4-FFF2-40B4-BE49-F238E27FC236}">
                <a16:creationId xmlns:a16="http://schemas.microsoft.com/office/drawing/2014/main" id="{BAD469DB-502A-324F-A057-A3ADFC90782F}"/>
              </a:ext>
            </a:extLst>
          </p:cNvPr>
          <p:cNvSpPr/>
          <p:nvPr/>
        </p:nvSpPr>
        <p:spPr>
          <a:xfrm>
            <a:off x="7896225" y="2144945"/>
            <a:ext cx="1474238" cy="4478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所有权校验一致</a:t>
            </a:r>
            <a:endParaRPr lang="zh-CN" altLang="en-US" sz="1200" dirty="0"/>
          </a:p>
        </p:txBody>
      </p:sp>
      <p:sp>
        <p:nvSpPr>
          <p:cNvPr id="8" name="矩形: 圆角 11">
            <a:extLst>
              <a:ext uri="{FF2B5EF4-FFF2-40B4-BE49-F238E27FC236}">
                <a16:creationId xmlns:a16="http://schemas.microsoft.com/office/drawing/2014/main" id="{6EB81E7C-E158-124C-8E38-E68E4938CC97}"/>
              </a:ext>
            </a:extLst>
          </p:cNvPr>
          <p:cNvSpPr/>
          <p:nvPr/>
        </p:nvSpPr>
        <p:spPr>
          <a:xfrm>
            <a:off x="7896225" y="4054925"/>
            <a:ext cx="1474238" cy="4478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所有权校验不一致</a:t>
            </a:r>
            <a:endParaRPr lang="zh-CN" altLang="en-US" sz="1200" dirty="0"/>
          </a:p>
        </p:txBody>
      </p:sp>
      <p:sp>
        <p:nvSpPr>
          <p:cNvPr id="9" name="矩形 8">
            <a:extLst>
              <a:ext uri="{FF2B5EF4-FFF2-40B4-BE49-F238E27FC236}">
                <a16:creationId xmlns:a16="http://schemas.microsoft.com/office/drawing/2014/main" id="{426EE724-3269-2948-A431-2F5A4891408E}"/>
              </a:ext>
            </a:extLst>
          </p:cNvPr>
          <p:cNvSpPr/>
          <p:nvPr/>
        </p:nvSpPr>
        <p:spPr>
          <a:xfrm>
            <a:off x="3142433" y="2916123"/>
            <a:ext cx="1220755" cy="3554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检查现有 </a:t>
            </a:r>
            <a:r>
              <a:rPr lang="en-US" altLang="zh-CN" sz="1200" dirty="0">
                <a:solidFill>
                  <a:schemeClr val="tx1"/>
                </a:solidFill>
              </a:rPr>
              <a:t>NS(</a:t>
            </a:r>
            <a:r>
              <a:rPr lang="en-US" altLang="zh-CN" sz="1200" dirty="0" err="1">
                <a:solidFill>
                  <a:schemeClr val="tx1"/>
                </a:solidFill>
              </a:rPr>
              <a:t>ip</a:t>
            </a:r>
            <a:r>
              <a:rPr lang="en-US" altLang="zh-CN" sz="1200" dirty="0">
                <a:solidFill>
                  <a:schemeClr val="tx1"/>
                </a:solidFill>
              </a:rPr>
              <a:t>)</a:t>
            </a:r>
            <a:endParaRPr lang="zh-CN" altLang="en-US" sz="1200" dirty="0">
              <a:solidFill>
                <a:schemeClr val="tx1"/>
              </a:solidFill>
            </a:endParaRPr>
          </a:p>
        </p:txBody>
      </p:sp>
      <p:sp>
        <p:nvSpPr>
          <p:cNvPr id="10" name="流程图: 决策 13">
            <a:extLst>
              <a:ext uri="{FF2B5EF4-FFF2-40B4-BE49-F238E27FC236}">
                <a16:creationId xmlns:a16="http://schemas.microsoft.com/office/drawing/2014/main" id="{3E74C7A5-D659-3145-A6CB-AACFABFB0C74}"/>
              </a:ext>
            </a:extLst>
          </p:cNvPr>
          <p:cNvSpPr/>
          <p:nvPr/>
        </p:nvSpPr>
        <p:spPr>
          <a:xfrm>
            <a:off x="2794518" y="3536612"/>
            <a:ext cx="1940768" cy="564502"/>
          </a:xfrm>
          <a:prstGeom prst="flowChartDecisi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是否是本服务商</a:t>
            </a:r>
            <a:r>
              <a:rPr lang="en-US" altLang="zh-CN" sz="1200" dirty="0">
                <a:solidFill>
                  <a:schemeClr val="tx1"/>
                </a:solidFill>
              </a:rPr>
              <a:t>NS</a:t>
            </a:r>
            <a:endParaRPr lang="zh-CN" altLang="en-US" sz="1200" dirty="0">
              <a:solidFill>
                <a:schemeClr val="tx1"/>
              </a:solidFill>
            </a:endParaRPr>
          </a:p>
        </p:txBody>
      </p:sp>
      <p:sp>
        <p:nvSpPr>
          <p:cNvPr id="11" name="流程图: 决策 14">
            <a:extLst>
              <a:ext uri="{FF2B5EF4-FFF2-40B4-BE49-F238E27FC236}">
                <a16:creationId xmlns:a16="http://schemas.microsoft.com/office/drawing/2014/main" id="{C5E3C1D5-7167-A341-804D-EA8924099835}"/>
              </a:ext>
            </a:extLst>
          </p:cNvPr>
          <p:cNvSpPr/>
          <p:nvPr/>
        </p:nvSpPr>
        <p:spPr>
          <a:xfrm>
            <a:off x="2794518" y="4561111"/>
            <a:ext cx="1940768" cy="564502"/>
          </a:xfrm>
          <a:prstGeom prst="flowChartDecisi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取消历史托管</a:t>
            </a:r>
          </a:p>
        </p:txBody>
      </p:sp>
      <p:sp>
        <p:nvSpPr>
          <p:cNvPr id="12" name="流程图: 决策 15">
            <a:extLst>
              <a:ext uri="{FF2B5EF4-FFF2-40B4-BE49-F238E27FC236}">
                <a16:creationId xmlns:a16="http://schemas.microsoft.com/office/drawing/2014/main" id="{6BFF5AB2-984F-3E43-A9B7-56FDDF5F5599}"/>
              </a:ext>
            </a:extLst>
          </p:cNvPr>
          <p:cNvSpPr/>
          <p:nvPr/>
        </p:nvSpPr>
        <p:spPr>
          <a:xfrm>
            <a:off x="5273350" y="3996609"/>
            <a:ext cx="2208246" cy="564502"/>
          </a:xfrm>
          <a:prstGeom prst="flowChartDecisi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TXT </a:t>
            </a:r>
            <a:r>
              <a:rPr lang="zh-CN" altLang="en-US" sz="1200" dirty="0">
                <a:solidFill>
                  <a:schemeClr val="tx1"/>
                </a:solidFill>
              </a:rPr>
              <a:t>记录校验</a:t>
            </a:r>
          </a:p>
        </p:txBody>
      </p:sp>
      <p:cxnSp>
        <p:nvCxnSpPr>
          <p:cNvPr id="13" name="连接符: 肘形 17">
            <a:extLst>
              <a:ext uri="{FF2B5EF4-FFF2-40B4-BE49-F238E27FC236}">
                <a16:creationId xmlns:a16="http://schemas.microsoft.com/office/drawing/2014/main" id="{B97F263E-F7BF-E143-AF4D-61BE58E4E4A6}"/>
              </a:ext>
            </a:extLst>
          </p:cNvPr>
          <p:cNvCxnSpPr>
            <a:cxnSpLocks/>
            <a:stCxn id="10" idx="3"/>
            <a:endCxn id="12" idx="1"/>
          </p:cNvCxnSpPr>
          <p:nvPr/>
        </p:nvCxnSpPr>
        <p:spPr>
          <a:xfrm>
            <a:off x="4735286" y="3818863"/>
            <a:ext cx="538064" cy="45999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4" name="连接符: 肘形 21">
            <a:extLst>
              <a:ext uri="{FF2B5EF4-FFF2-40B4-BE49-F238E27FC236}">
                <a16:creationId xmlns:a16="http://schemas.microsoft.com/office/drawing/2014/main" id="{67374EE5-2CD3-2248-85B4-6F55244F1D5B}"/>
              </a:ext>
            </a:extLst>
          </p:cNvPr>
          <p:cNvCxnSpPr>
            <a:cxnSpLocks/>
            <a:stCxn id="11" idx="3"/>
            <a:endCxn id="12" idx="1"/>
          </p:cNvCxnSpPr>
          <p:nvPr/>
        </p:nvCxnSpPr>
        <p:spPr>
          <a:xfrm flipV="1">
            <a:off x="4735286" y="4278860"/>
            <a:ext cx="538064" cy="56450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5" name="直接箭头连接符 23">
            <a:extLst>
              <a:ext uri="{FF2B5EF4-FFF2-40B4-BE49-F238E27FC236}">
                <a16:creationId xmlns:a16="http://schemas.microsoft.com/office/drawing/2014/main" id="{842B67C4-B8BD-0348-B15C-D4220A4DC014}"/>
              </a:ext>
            </a:extLst>
          </p:cNvPr>
          <p:cNvCxnSpPr>
            <a:stCxn id="10" idx="2"/>
            <a:endCxn id="11" idx="0"/>
          </p:cNvCxnSpPr>
          <p:nvPr/>
        </p:nvCxnSpPr>
        <p:spPr>
          <a:xfrm>
            <a:off x="3764902" y="4101114"/>
            <a:ext cx="0" cy="4599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连接符: 肘形 25">
            <a:extLst>
              <a:ext uri="{FF2B5EF4-FFF2-40B4-BE49-F238E27FC236}">
                <a16:creationId xmlns:a16="http://schemas.microsoft.com/office/drawing/2014/main" id="{3864272E-BC67-FA47-BB58-10460B51FB5A}"/>
              </a:ext>
            </a:extLst>
          </p:cNvPr>
          <p:cNvCxnSpPr>
            <a:stCxn id="11" idx="2"/>
            <a:endCxn id="8" idx="2"/>
          </p:cNvCxnSpPr>
          <p:nvPr/>
        </p:nvCxnSpPr>
        <p:spPr>
          <a:xfrm rot="5400000" flipH="1" flipV="1">
            <a:off x="5887714" y="2379983"/>
            <a:ext cx="622818" cy="4868442"/>
          </a:xfrm>
          <a:prstGeom prst="bentConnector3">
            <a:avLst>
              <a:gd name="adj1" fmla="val -36704"/>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接箭头连接符 27">
            <a:extLst>
              <a:ext uri="{FF2B5EF4-FFF2-40B4-BE49-F238E27FC236}">
                <a16:creationId xmlns:a16="http://schemas.microsoft.com/office/drawing/2014/main" id="{5F159392-82BC-4A40-9867-BCFB2C572018}"/>
              </a:ext>
            </a:extLst>
          </p:cNvPr>
          <p:cNvCxnSpPr>
            <a:cxnSpLocks/>
            <a:stCxn id="12" idx="3"/>
            <a:endCxn id="8" idx="1"/>
          </p:cNvCxnSpPr>
          <p:nvPr/>
        </p:nvCxnSpPr>
        <p:spPr>
          <a:xfrm>
            <a:off x="7481596" y="4278860"/>
            <a:ext cx="4146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连接符: 肘形 29">
            <a:extLst>
              <a:ext uri="{FF2B5EF4-FFF2-40B4-BE49-F238E27FC236}">
                <a16:creationId xmlns:a16="http://schemas.microsoft.com/office/drawing/2014/main" id="{2F20530B-8531-3D47-A168-44DFFF88AD86}"/>
              </a:ext>
            </a:extLst>
          </p:cNvPr>
          <p:cNvCxnSpPr>
            <a:cxnSpLocks/>
            <a:stCxn id="12" idx="0"/>
            <a:endCxn id="7" idx="1"/>
          </p:cNvCxnSpPr>
          <p:nvPr/>
        </p:nvCxnSpPr>
        <p:spPr>
          <a:xfrm rot="5400000" flipH="1" flipV="1">
            <a:off x="6322985" y="2423369"/>
            <a:ext cx="1627729" cy="151875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接箭头连接符 35">
            <a:extLst>
              <a:ext uri="{FF2B5EF4-FFF2-40B4-BE49-F238E27FC236}">
                <a16:creationId xmlns:a16="http://schemas.microsoft.com/office/drawing/2014/main" id="{5D2218CA-1379-B342-A7A0-A1F170977F66}"/>
              </a:ext>
            </a:extLst>
          </p:cNvPr>
          <p:cNvCxnSpPr>
            <a:cxnSpLocks/>
            <a:stCxn id="6" idx="2"/>
            <a:endCxn id="9" idx="0"/>
          </p:cNvCxnSpPr>
          <p:nvPr/>
        </p:nvCxnSpPr>
        <p:spPr>
          <a:xfrm flipH="1">
            <a:off x="3752811" y="2651131"/>
            <a:ext cx="12091" cy="264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接箭头连接符 37">
            <a:extLst>
              <a:ext uri="{FF2B5EF4-FFF2-40B4-BE49-F238E27FC236}">
                <a16:creationId xmlns:a16="http://schemas.microsoft.com/office/drawing/2014/main" id="{6EDD725E-FB18-114C-9096-5EB6AB83AFA3}"/>
              </a:ext>
            </a:extLst>
          </p:cNvPr>
          <p:cNvCxnSpPr>
            <a:cxnSpLocks/>
            <a:stCxn id="9" idx="2"/>
            <a:endCxn id="10" idx="0"/>
          </p:cNvCxnSpPr>
          <p:nvPr/>
        </p:nvCxnSpPr>
        <p:spPr>
          <a:xfrm>
            <a:off x="3752811" y="3271620"/>
            <a:ext cx="12091" cy="264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接箭头连接符 45">
            <a:extLst>
              <a:ext uri="{FF2B5EF4-FFF2-40B4-BE49-F238E27FC236}">
                <a16:creationId xmlns:a16="http://schemas.microsoft.com/office/drawing/2014/main" id="{F61BC78C-48AE-D845-8928-50E6312CAB72}"/>
              </a:ext>
            </a:extLst>
          </p:cNvPr>
          <p:cNvCxnSpPr>
            <a:stCxn id="6" idx="3"/>
            <a:endCxn id="7" idx="1"/>
          </p:cNvCxnSpPr>
          <p:nvPr/>
        </p:nvCxnSpPr>
        <p:spPr>
          <a:xfrm>
            <a:off x="4735286" y="2368880"/>
            <a:ext cx="31609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接箭头连接符 47">
            <a:extLst>
              <a:ext uri="{FF2B5EF4-FFF2-40B4-BE49-F238E27FC236}">
                <a16:creationId xmlns:a16="http://schemas.microsoft.com/office/drawing/2014/main" id="{F1DD2970-DA37-F146-9572-28D3545B869A}"/>
              </a:ext>
            </a:extLst>
          </p:cNvPr>
          <p:cNvCxnSpPr>
            <a:endCxn id="6" idx="1"/>
          </p:cNvCxnSpPr>
          <p:nvPr/>
        </p:nvCxnSpPr>
        <p:spPr>
          <a:xfrm>
            <a:off x="2219130" y="2368880"/>
            <a:ext cx="5753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矩形: 圆角 49">
            <a:extLst>
              <a:ext uri="{FF2B5EF4-FFF2-40B4-BE49-F238E27FC236}">
                <a16:creationId xmlns:a16="http://schemas.microsoft.com/office/drawing/2014/main" id="{4ED78639-EDC6-DD4A-AFA7-D4A7479903D8}"/>
              </a:ext>
            </a:extLst>
          </p:cNvPr>
          <p:cNvSpPr/>
          <p:nvPr/>
        </p:nvSpPr>
        <p:spPr>
          <a:xfrm>
            <a:off x="9836993" y="2144945"/>
            <a:ext cx="857447" cy="4478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分配 </a:t>
            </a:r>
            <a:r>
              <a:rPr lang="en-US" altLang="zh-CN" sz="1200" dirty="0">
                <a:solidFill>
                  <a:schemeClr val="tx1"/>
                </a:solidFill>
              </a:rPr>
              <a:t>NS</a:t>
            </a:r>
            <a:endParaRPr lang="zh-CN" altLang="en-US" sz="1200" dirty="0"/>
          </a:p>
        </p:txBody>
      </p:sp>
      <p:sp>
        <p:nvSpPr>
          <p:cNvPr id="24" name="矩形: 圆角 50">
            <a:extLst>
              <a:ext uri="{FF2B5EF4-FFF2-40B4-BE49-F238E27FC236}">
                <a16:creationId xmlns:a16="http://schemas.microsoft.com/office/drawing/2014/main" id="{D2CC430D-6256-814D-8ACC-4217A0C186E0}"/>
              </a:ext>
            </a:extLst>
          </p:cNvPr>
          <p:cNvSpPr/>
          <p:nvPr/>
        </p:nvSpPr>
        <p:spPr>
          <a:xfrm>
            <a:off x="9833395" y="4054925"/>
            <a:ext cx="857447" cy="4478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托管冲突</a:t>
            </a:r>
            <a:endParaRPr lang="zh-CN" altLang="en-US" sz="1200" dirty="0"/>
          </a:p>
        </p:txBody>
      </p:sp>
      <p:cxnSp>
        <p:nvCxnSpPr>
          <p:cNvPr id="25" name="直接箭头连接符 52">
            <a:extLst>
              <a:ext uri="{FF2B5EF4-FFF2-40B4-BE49-F238E27FC236}">
                <a16:creationId xmlns:a16="http://schemas.microsoft.com/office/drawing/2014/main" id="{0D54354C-405A-F34C-AE95-34865B681A79}"/>
              </a:ext>
            </a:extLst>
          </p:cNvPr>
          <p:cNvCxnSpPr>
            <a:stCxn id="8" idx="3"/>
            <a:endCxn id="24" idx="1"/>
          </p:cNvCxnSpPr>
          <p:nvPr/>
        </p:nvCxnSpPr>
        <p:spPr>
          <a:xfrm>
            <a:off x="9370463" y="4278860"/>
            <a:ext cx="4629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直接箭头连接符 54">
            <a:extLst>
              <a:ext uri="{FF2B5EF4-FFF2-40B4-BE49-F238E27FC236}">
                <a16:creationId xmlns:a16="http://schemas.microsoft.com/office/drawing/2014/main" id="{204F0642-73EA-E848-AE85-1D2384D51409}"/>
              </a:ext>
            </a:extLst>
          </p:cNvPr>
          <p:cNvCxnSpPr>
            <a:stCxn id="7" idx="3"/>
            <a:endCxn id="23" idx="1"/>
          </p:cNvCxnSpPr>
          <p:nvPr/>
        </p:nvCxnSpPr>
        <p:spPr>
          <a:xfrm>
            <a:off x="9370463" y="2368880"/>
            <a:ext cx="4665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文本框 26">
            <a:extLst>
              <a:ext uri="{FF2B5EF4-FFF2-40B4-BE49-F238E27FC236}">
                <a16:creationId xmlns:a16="http://schemas.microsoft.com/office/drawing/2014/main" id="{73130FB5-D8DC-1344-8C42-4BC9C3F8DD60}"/>
              </a:ext>
            </a:extLst>
          </p:cNvPr>
          <p:cNvSpPr txBox="1"/>
          <p:nvPr/>
        </p:nvSpPr>
        <p:spPr>
          <a:xfrm>
            <a:off x="1796734" y="1971554"/>
            <a:ext cx="646331" cy="369332"/>
          </a:xfrm>
          <a:prstGeom prst="rect">
            <a:avLst/>
          </a:prstGeom>
          <a:noFill/>
        </p:spPr>
        <p:txBody>
          <a:bodyPr wrap="none" rtlCol="0">
            <a:spAutoFit/>
          </a:bodyPr>
          <a:lstStyle/>
          <a:p>
            <a:r>
              <a:rPr lang="zh-CN" altLang="en-US" dirty="0"/>
              <a:t>域名</a:t>
            </a:r>
          </a:p>
        </p:txBody>
      </p:sp>
      <p:sp>
        <p:nvSpPr>
          <p:cNvPr id="28" name="文本框 27">
            <a:extLst>
              <a:ext uri="{FF2B5EF4-FFF2-40B4-BE49-F238E27FC236}">
                <a16:creationId xmlns:a16="http://schemas.microsoft.com/office/drawing/2014/main" id="{6E3F5249-76D3-FE4D-8363-74CE1371E328}"/>
              </a:ext>
            </a:extLst>
          </p:cNvPr>
          <p:cNvSpPr txBox="1"/>
          <p:nvPr/>
        </p:nvSpPr>
        <p:spPr>
          <a:xfrm>
            <a:off x="4697073" y="2029675"/>
            <a:ext cx="282450" cy="307777"/>
          </a:xfrm>
          <a:prstGeom prst="rect">
            <a:avLst/>
          </a:prstGeom>
          <a:noFill/>
        </p:spPr>
        <p:txBody>
          <a:bodyPr wrap="none" rtlCol="0">
            <a:spAutoFit/>
          </a:bodyPr>
          <a:lstStyle/>
          <a:p>
            <a:r>
              <a:rPr lang="en-US" altLang="zh-CN" sz="1400" dirty="0"/>
              <a:t>Y</a:t>
            </a:r>
            <a:endParaRPr lang="zh-CN" altLang="en-US" sz="1400" dirty="0"/>
          </a:p>
        </p:txBody>
      </p:sp>
      <p:sp>
        <p:nvSpPr>
          <p:cNvPr id="29" name="文本框 28">
            <a:extLst>
              <a:ext uri="{FF2B5EF4-FFF2-40B4-BE49-F238E27FC236}">
                <a16:creationId xmlns:a16="http://schemas.microsoft.com/office/drawing/2014/main" id="{92A7F2D0-DFD6-734F-8029-82F831250143}"/>
              </a:ext>
            </a:extLst>
          </p:cNvPr>
          <p:cNvSpPr txBox="1"/>
          <p:nvPr/>
        </p:nvSpPr>
        <p:spPr>
          <a:xfrm>
            <a:off x="6049662" y="3664664"/>
            <a:ext cx="282450" cy="307777"/>
          </a:xfrm>
          <a:prstGeom prst="rect">
            <a:avLst/>
          </a:prstGeom>
          <a:noFill/>
        </p:spPr>
        <p:txBody>
          <a:bodyPr wrap="none" rtlCol="0">
            <a:spAutoFit/>
          </a:bodyPr>
          <a:lstStyle/>
          <a:p>
            <a:r>
              <a:rPr lang="en-US" altLang="zh-CN" sz="1400" dirty="0"/>
              <a:t>Y</a:t>
            </a:r>
            <a:endParaRPr lang="zh-CN" altLang="en-US" sz="1400" dirty="0"/>
          </a:p>
        </p:txBody>
      </p:sp>
      <p:sp>
        <p:nvSpPr>
          <p:cNvPr id="30" name="文本框 29">
            <a:extLst>
              <a:ext uri="{FF2B5EF4-FFF2-40B4-BE49-F238E27FC236}">
                <a16:creationId xmlns:a16="http://schemas.microsoft.com/office/drawing/2014/main" id="{7500570E-EAE7-7245-8737-977B3B292EB9}"/>
              </a:ext>
            </a:extLst>
          </p:cNvPr>
          <p:cNvSpPr txBox="1"/>
          <p:nvPr/>
        </p:nvSpPr>
        <p:spPr>
          <a:xfrm>
            <a:off x="7416596" y="3938293"/>
            <a:ext cx="316112" cy="307777"/>
          </a:xfrm>
          <a:prstGeom prst="rect">
            <a:avLst/>
          </a:prstGeom>
          <a:noFill/>
        </p:spPr>
        <p:txBody>
          <a:bodyPr wrap="none" rtlCol="0">
            <a:spAutoFit/>
          </a:bodyPr>
          <a:lstStyle/>
          <a:p>
            <a:r>
              <a:rPr lang="en-US" altLang="zh-CN" sz="1400" dirty="0"/>
              <a:t>N</a:t>
            </a:r>
            <a:endParaRPr lang="zh-CN" altLang="en-US" sz="1400" dirty="0"/>
          </a:p>
        </p:txBody>
      </p:sp>
      <p:sp>
        <p:nvSpPr>
          <p:cNvPr id="31" name="文本框 30">
            <a:extLst>
              <a:ext uri="{FF2B5EF4-FFF2-40B4-BE49-F238E27FC236}">
                <a16:creationId xmlns:a16="http://schemas.microsoft.com/office/drawing/2014/main" id="{B3899925-79D1-D749-9AC9-3A3BF84ECA74}"/>
              </a:ext>
            </a:extLst>
          </p:cNvPr>
          <p:cNvSpPr txBox="1"/>
          <p:nvPr/>
        </p:nvSpPr>
        <p:spPr>
          <a:xfrm>
            <a:off x="4180679" y="5074561"/>
            <a:ext cx="316112" cy="307777"/>
          </a:xfrm>
          <a:prstGeom prst="rect">
            <a:avLst/>
          </a:prstGeom>
          <a:noFill/>
        </p:spPr>
        <p:txBody>
          <a:bodyPr wrap="none" rtlCol="0">
            <a:spAutoFit/>
          </a:bodyPr>
          <a:lstStyle/>
          <a:p>
            <a:r>
              <a:rPr lang="en-US" altLang="zh-CN" sz="1400" dirty="0"/>
              <a:t>N</a:t>
            </a:r>
            <a:endParaRPr lang="zh-CN" altLang="en-US" sz="1400" dirty="0"/>
          </a:p>
        </p:txBody>
      </p:sp>
      <p:sp>
        <p:nvSpPr>
          <p:cNvPr id="32" name="文本框 31">
            <a:extLst>
              <a:ext uri="{FF2B5EF4-FFF2-40B4-BE49-F238E27FC236}">
                <a16:creationId xmlns:a16="http://schemas.microsoft.com/office/drawing/2014/main" id="{77554920-D22D-AA41-B60F-96AC32D0D227}"/>
              </a:ext>
            </a:extLst>
          </p:cNvPr>
          <p:cNvSpPr txBox="1"/>
          <p:nvPr/>
        </p:nvSpPr>
        <p:spPr>
          <a:xfrm>
            <a:off x="3793957" y="4117444"/>
            <a:ext cx="282450" cy="307777"/>
          </a:xfrm>
          <a:prstGeom prst="rect">
            <a:avLst/>
          </a:prstGeom>
          <a:noFill/>
        </p:spPr>
        <p:txBody>
          <a:bodyPr wrap="none" rtlCol="0">
            <a:spAutoFit/>
          </a:bodyPr>
          <a:lstStyle/>
          <a:p>
            <a:r>
              <a:rPr lang="en-US" altLang="zh-CN" sz="1400" dirty="0"/>
              <a:t>Y</a:t>
            </a:r>
            <a:endParaRPr lang="zh-CN" altLang="en-US" sz="1400" dirty="0"/>
          </a:p>
        </p:txBody>
      </p:sp>
      <p:sp>
        <p:nvSpPr>
          <p:cNvPr id="33" name="文本框 32">
            <a:extLst>
              <a:ext uri="{FF2B5EF4-FFF2-40B4-BE49-F238E27FC236}">
                <a16:creationId xmlns:a16="http://schemas.microsoft.com/office/drawing/2014/main" id="{EC3272B8-7481-BC4B-9C16-EA825964C59C}"/>
              </a:ext>
            </a:extLst>
          </p:cNvPr>
          <p:cNvSpPr txBox="1"/>
          <p:nvPr/>
        </p:nvSpPr>
        <p:spPr>
          <a:xfrm>
            <a:off x="4663411" y="3464134"/>
            <a:ext cx="316112" cy="307777"/>
          </a:xfrm>
          <a:prstGeom prst="rect">
            <a:avLst/>
          </a:prstGeom>
          <a:noFill/>
        </p:spPr>
        <p:txBody>
          <a:bodyPr wrap="none" rtlCol="0">
            <a:spAutoFit/>
          </a:bodyPr>
          <a:lstStyle/>
          <a:p>
            <a:r>
              <a:rPr lang="en-US" altLang="zh-CN" sz="1400" dirty="0"/>
              <a:t>N</a:t>
            </a:r>
            <a:endParaRPr lang="zh-CN" altLang="en-US" sz="1400" dirty="0"/>
          </a:p>
        </p:txBody>
      </p:sp>
      <p:sp>
        <p:nvSpPr>
          <p:cNvPr id="34" name="文本框 33">
            <a:extLst>
              <a:ext uri="{FF2B5EF4-FFF2-40B4-BE49-F238E27FC236}">
                <a16:creationId xmlns:a16="http://schemas.microsoft.com/office/drawing/2014/main" id="{4070C8C9-265E-3441-A6E3-4DB4C911A60A}"/>
              </a:ext>
            </a:extLst>
          </p:cNvPr>
          <p:cNvSpPr txBox="1"/>
          <p:nvPr/>
        </p:nvSpPr>
        <p:spPr>
          <a:xfrm>
            <a:off x="3752811" y="2608346"/>
            <a:ext cx="316112" cy="307777"/>
          </a:xfrm>
          <a:prstGeom prst="rect">
            <a:avLst/>
          </a:prstGeom>
          <a:noFill/>
        </p:spPr>
        <p:txBody>
          <a:bodyPr wrap="none" rtlCol="0">
            <a:spAutoFit/>
          </a:bodyPr>
          <a:lstStyle/>
          <a:p>
            <a:r>
              <a:rPr lang="en-US" altLang="zh-CN" sz="1400" dirty="0"/>
              <a:t>N</a:t>
            </a:r>
            <a:endParaRPr lang="zh-CN" altLang="en-US" sz="1400" dirty="0"/>
          </a:p>
        </p:txBody>
      </p:sp>
      <p:sp>
        <p:nvSpPr>
          <p:cNvPr id="35" name="对话气泡: 圆角矩形 63">
            <a:extLst>
              <a:ext uri="{FF2B5EF4-FFF2-40B4-BE49-F238E27FC236}">
                <a16:creationId xmlns:a16="http://schemas.microsoft.com/office/drawing/2014/main" id="{1BA9566E-CA80-3141-8C56-8805C7C72A93}"/>
              </a:ext>
            </a:extLst>
          </p:cNvPr>
          <p:cNvSpPr/>
          <p:nvPr/>
        </p:nvSpPr>
        <p:spPr>
          <a:xfrm>
            <a:off x="4110645" y="1003310"/>
            <a:ext cx="2495357" cy="744114"/>
          </a:xfrm>
          <a:prstGeom prst="wedgeRoundRectCallout">
            <a:avLst>
              <a:gd name="adj1" fmla="val -38781"/>
              <a:gd name="adj2" fmla="val 10388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在本服务商注册，可以直接检查注册信息</a:t>
            </a:r>
          </a:p>
        </p:txBody>
      </p:sp>
      <p:sp>
        <p:nvSpPr>
          <p:cNvPr id="36" name="对话气泡: 圆角矩形 64">
            <a:extLst>
              <a:ext uri="{FF2B5EF4-FFF2-40B4-BE49-F238E27FC236}">
                <a16:creationId xmlns:a16="http://schemas.microsoft.com/office/drawing/2014/main" id="{BC2F269C-95AE-7044-BF1D-0AC258AF3DFB}"/>
              </a:ext>
            </a:extLst>
          </p:cNvPr>
          <p:cNvSpPr/>
          <p:nvPr/>
        </p:nvSpPr>
        <p:spPr>
          <a:xfrm>
            <a:off x="614641" y="2783627"/>
            <a:ext cx="1940391" cy="744114"/>
          </a:xfrm>
          <a:prstGeom prst="wedgeRoundRectCallout">
            <a:avLst>
              <a:gd name="adj1" fmla="val 78549"/>
              <a:gd name="adj2" fmla="val -1524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检查域名现有 </a:t>
            </a:r>
            <a:r>
              <a:rPr lang="en-US" altLang="zh-CN" sz="1200" dirty="0">
                <a:solidFill>
                  <a:schemeClr val="tx1"/>
                </a:solidFill>
              </a:rPr>
              <a:t>NS</a:t>
            </a:r>
            <a:r>
              <a:rPr lang="zh-CN" altLang="en-US" sz="1200" dirty="0">
                <a:solidFill>
                  <a:schemeClr val="tx1"/>
                </a:solidFill>
              </a:rPr>
              <a:t>（</a:t>
            </a:r>
            <a:r>
              <a:rPr lang="en-US" altLang="zh-CN" sz="1200" dirty="0" err="1">
                <a:solidFill>
                  <a:schemeClr val="tx1"/>
                </a:solidFill>
              </a:rPr>
              <a:t>ip</a:t>
            </a:r>
            <a:r>
              <a:rPr lang="zh-CN" altLang="en-US" sz="1200" dirty="0">
                <a:solidFill>
                  <a:schemeClr val="tx1"/>
                </a:solidFill>
              </a:rPr>
              <a:t>）， 避免攻击者的接管</a:t>
            </a:r>
          </a:p>
        </p:txBody>
      </p:sp>
      <p:sp>
        <p:nvSpPr>
          <p:cNvPr id="37" name="对话气泡: 圆角矩形 65">
            <a:extLst>
              <a:ext uri="{FF2B5EF4-FFF2-40B4-BE49-F238E27FC236}">
                <a16:creationId xmlns:a16="http://schemas.microsoft.com/office/drawing/2014/main" id="{F5B2F192-620E-124E-8D81-F237E7D018C9}"/>
              </a:ext>
            </a:extLst>
          </p:cNvPr>
          <p:cNvSpPr/>
          <p:nvPr/>
        </p:nvSpPr>
        <p:spPr>
          <a:xfrm>
            <a:off x="640502" y="4381499"/>
            <a:ext cx="1940391" cy="744114"/>
          </a:xfrm>
          <a:prstGeom prst="wedgeRoundRectCallout">
            <a:avLst>
              <a:gd name="adj1" fmla="val 78549"/>
              <a:gd name="adj2" fmla="val -1524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将域名 </a:t>
            </a:r>
            <a:r>
              <a:rPr lang="en-US" altLang="zh-CN" sz="1200" dirty="0">
                <a:solidFill>
                  <a:schemeClr val="tx1"/>
                </a:solidFill>
              </a:rPr>
              <a:t>NS </a:t>
            </a:r>
            <a:r>
              <a:rPr lang="zh-CN" altLang="en-US" sz="1200" dirty="0">
                <a:solidFill>
                  <a:schemeClr val="tx1"/>
                </a:solidFill>
              </a:rPr>
              <a:t>初始化，即验证域名所有权，又保证域名的可解析性</a:t>
            </a:r>
          </a:p>
        </p:txBody>
      </p:sp>
      <p:sp>
        <p:nvSpPr>
          <p:cNvPr id="38" name="对话气泡: 圆角矩形 66">
            <a:extLst>
              <a:ext uri="{FF2B5EF4-FFF2-40B4-BE49-F238E27FC236}">
                <a16:creationId xmlns:a16="http://schemas.microsoft.com/office/drawing/2014/main" id="{C24B0A3A-0EAD-1648-9000-FAEB5937A035}"/>
              </a:ext>
            </a:extLst>
          </p:cNvPr>
          <p:cNvSpPr/>
          <p:nvPr/>
        </p:nvSpPr>
        <p:spPr>
          <a:xfrm>
            <a:off x="5476205" y="5612236"/>
            <a:ext cx="1940391" cy="744114"/>
          </a:xfrm>
          <a:prstGeom prst="wedgeRoundRectCallout">
            <a:avLst>
              <a:gd name="adj1" fmla="val -8487"/>
              <a:gd name="adj2" fmla="val -17699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通过 </a:t>
            </a:r>
            <a:r>
              <a:rPr lang="en-US" altLang="zh-CN" sz="1200" dirty="0">
                <a:solidFill>
                  <a:schemeClr val="tx1"/>
                </a:solidFill>
              </a:rPr>
              <a:t>TXT </a:t>
            </a:r>
            <a:r>
              <a:rPr lang="zh-CN" altLang="en-US" sz="1200" dirty="0">
                <a:solidFill>
                  <a:schemeClr val="tx1"/>
                </a:solidFill>
              </a:rPr>
              <a:t>记录验证域名的所有权</a:t>
            </a:r>
          </a:p>
        </p:txBody>
      </p:sp>
      <p:sp>
        <p:nvSpPr>
          <p:cNvPr id="39" name="对话气泡: 圆角矩形 67">
            <a:extLst>
              <a:ext uri="{FF2B5EF4-FFF2-40B4-BE49-F238E27FC236}">
                <a16:creationId xmlns:a16="http://schemas.microsoft.com/office/drawing/2014/main" id="{479A0AC2-F9DD-C74B-91C5-F90C802CCB5E}"/>
              </a:ext>
            </a:extLst>
          </p:cNvPr>
          <p:cNvSpPr/>
          <p:nvPr/>
        </p:nvSpPr>
        <p:spPr>
          <a:xfrm>
            <a:off x="8195485" y="949463"/>
            <a:ext cx="2495357" cy="744114"/>
          </a:xfrm>
          <a:prstGeom prst="wedgeRoundRectCallout">
            <a:avLst>
              <a:gd name="adj1" fmla="val -38781"/>
              <a:gd name="adj2" fmla="val 10388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域名所有权验证通过，激活服务，分配 </a:t>
            </a:r>
            <a:r>
              <a:rPr lang="en-US" altLang="zh-CN" sz="1200" dirty="0">
                <a:solidFill>
                  <a:schemeClr val="tx1"/>
                </a:solidFill>
              </a:rPr>
              <a:t>NS</a:t>
            </a:r>
            <a:endParaRPr lang="zh-CN" altLang="en-US" sz="1200" dirty="0">
              <a:solidFill>
                <a:schemeClr val="tx1"/>
              </a:solidFill>
            </a:endParaRPr>
          </a:p>
        </p:txBody>
      </p:sp>
    </p:spTree>
    <p:extLst>
      <p:ext uri="{BB962C8B-B14F-4D97-AF65-F5344CB8AC3E}">
        <p14:creationId xmlns:p14="http://schemas.microsoft.com/office/powerpoint/2010/main" val="1302250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8718B-C9EE-A7F5-5D53-0B47176801FF}"/>
            </a:ext>
          </a:extLst>
        </p:cNvPr>
        <p:cNvGrpSpPr/>
        <p:nvPr/>
      </p:nvGrpSpPr>
      <p:grpSpPr>
        <a:xfrm>
          <a:off x="0" y="0"/>
          <a:ext cx="0" cy="0"/>
          <a:chOff x="0" y="0"/>
          <a:chExt cx="0" cy="0"/>
        </a:xfrm>
      </p:grpSpPr>
      <p:sp>
        <p:nvSpPr>
          <p:cNvPr id="2" name="日期占位符 1">
            <a:extLst>
              <a:ext uri="{FF2B5EF4-FFF2-40B4-BE49-F238E27FC236}">
                <a16:creationId xmlns:a16="http://schemas.microsoft.com/office/drawing/2014/main" id="{B8EF5DA8-EDBB-775F-4738-DEC080E69C94}"/>
              </a:ext>
            </a:extLst>
          </p:cNvPr>
          <p:cNvSpPr>
            <a:spLocks noGrp="1"/>
          </p:cNvSpPr>
          <p:nvPr>
            <p:ph type="dt" sz="half" idx="10"/>
          </p:nvPr>
        </p:nvSpPr>
        <p:spPr/>
        <p:txBody>
          <a:bodyPr/>
          <a:lstStyle/>
          <a:p>
            <a:fld id="{3EE4E2CC-24DF-3842-9AAA-F55D05D4480F}" type="datetime1">
              <a:rPr kumimoji="1" lang="zh-CN" altLang="en-US" smtClean="0"/>
              <a:t>2026/4/29</a:t>
            </a:fld>
            <a:endParaRPr kumimoji="1" lang="zh-CN" altLang="en-US"/>
          </a:p>
        </p:txBody>
      </p:sp>
      <p:sp>
        <p:nvSpPr>
          <p:cNvPr id="3" name="灯片编号占位符 2">
            <a:extLst>
              <a:ext uri="{FF2B5EF4-FFF2-40B4-BE49-F238E27FC236}">
                <a16:creationId xmlns:a16="http://schemas.microsoft.com/office/drawing/2014/main" id="{8E9FAC8F-577E-5C2F-F4B6-50544469FB79}"/>
              </a:ext>
            </a:extLst>
          </p:cNvPr>
          <p:cNvSpPr>
            <a:spLocks noGrp="1"/>
          </p:cNvSpPr>
          <p:nvPr>
            <p:ph type="sldNum" sz="quarter" idx="12"/>
          </p:nvPr>
        </p:nvSpPr>
        <p:spPr/>
        <p:txBody>
          <a:bodyPr/>
          <a:lstStyle/>
          <a:p>
            <a:fld id="{ECB2A585-D384-3C44-A3CD-1FCB5462ACD9}" type="slidenum">
              <a:rPr kumimoji="1" lang="zh-CN" altLang="en-US" smtClean="0"/>
              <a:t>39</a:t>
            </a:fld>
            <a:endParaRPr kumimoji="1" lang="zh-CN" altLang="en-US" dirty="0"/>
          </a:p>
        </p:txBody>
      </p:sp>
      <p:sp>
        <p:nvSpPr>
          <p:cNvPr id="4" name="标题 3">
            <a:extLst>
              <a:ext uri="{FF2B5EF4-FFF2-40B4-BE49-F238E27FC236}">
                <a16:creationId xmlns:a16="http://schemas.microsoft.com/office/drawing/2014/main" id="{592EB70F-69B0-E80A-B458-D5EAF370C4FF}"/>
              </a:ext>
            </a:extLst>
          </p:cNvPr>
          <p:cNvSpPr>
            <a:spLocks noGrp="1"/>
          </p:cNvSpPr>
          <p:nvPr>
            <p:ph type="title"/>
          </p:nvPr>
        </p:nvSpPr>
        <p:spPr>
          <a:xfrm>
            <a:off x="345280" y="75406"/>
            <a:ext cx="12151519" cy="606425"/>
          </a:xfrm>
        </p:spPr>
        <p:txBody>
          <a:bodyPr>
            <a:normAutofit/>
          </a:bodyPr>
          <a:lstStyle/>
          <a:p>
            <a:r>
              <a:rPr lang="en-US" altLang="zh-CN" dirty="0">
                <a:latin typeface="Verdana" panose="020B0604030504040204" pitchFamily="34" charset="0"/>
                <a:ea typeface="Verdana" panose="020B0604030504040204" pitchFamily="34" charset="0"/>
                <a:cs typeface="Verdana" panose="020B0604030504040204" pitchFamily="34" charset="0"/>
              </a:rPr>
              <a:t>How</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to</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do it</a:t>
            </a:r>
            <a:r>
              <a:rPr lang="zh-CN" altLang="en-US" dirty="0">
                <a:latin typeface="Verdana" panose="020B0604030504040204" pitchFamily="34" charset="0"/>
                <a:ea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a:t>
            </a:r>
            <a:endParaRPr lang="zh-CN" altLang="en-US" dirty="0">
              <a:latin typeface="Verdana" panose="020B0604030504040204" pitchFamily="34" charset="0"/>
              <a:cs typeface="Verdana" panose="020B0604030504040204" pitchFamily="34" charset="0"/>
            </a:endParaRPr>
          </a:p>
        </p:txBody>
      </p:sp>
      <p:sp>
        <p:nvSpPr>
          <p:cNvPr id="8" name="矩形 7">
            <a:extLst>
              <a:ext uri="{FF2B5EF4-FFF2-40B4-BE49-F238E27FC236}">
                <a16:creationId xmlns:a16="http://schemas.microsoft.com/office/drawing/2014/main" id="{F180E81F-5CE4-A349-8024-BC847B184C3B}"/>
              </a:ext>
            </a:extLst>
          </p:cNvPr>
          <p:cNvSpPr/>
          <p:nvPr/>
        </p:nvSpPr>
        <p:spPr>
          <a:xfrm>
            <a:off x="144865" y="993711"/>
            <a:ext cx="2500408" cy="523220"/>
          </a:xfrm>
          <a:prstGeom prst="rect">
            <a:avLst/>
          </a:prstGeom>
        </p:spPr>
        <p:txBody>
          <a:bodyPr wrap="square">
            <a:spAutoFit/>
          </a:bodyPr>
          <a:lstStyle/>
          <a:p>
            <a:r>
              <a:rPr lang="en" altLang="zh-CN" sz="2800" b="1" dirty="0">
                <a:solidFill>
                  <a:srgbClr val="0F141A"/>
                </a:solidFill>
                <a:latin typeface="Amazon Ember"/>
              </a:rPr>
              <a:t>Double</a:t>
            </a:r>
            <a:r>
              <a:rPr lang="zh-CN" altLang="en-US" sz="2800" b="1" dirty="0">
                <a:solidFill>
                  <a:srgbClr val="0F141A"/>
                </a:solidFill>
                <a:latin typeface="Amazon Ember"/>
              </a:rPr>
              <a:t> </a:t>
            </a:r>
            <a:r>
              <a:rPr lang="en-US" altLang="zh-CN" sz="2800" b="1" dirty="0">
                <a:solidFill>
                  <a:srgbClr val="0F141A"/>
                </a:solidFill>
                <a:latin typeface="Amazon Ember"/>
              </a:rPr>
              <a:t>Clear</a:t>
            </a:r>
            <a:endParaRPr lang="zh-CN" altLang="en-US" sz="2800" b="1" dirty="0"/>
          </a:p>
        </p:txBody>
      </p:sp>
      <p:sp>
        <p:nvSpPr>
          <p:cNvPr id="13" name="矩形 12">
            <a:extLst>
              <a:ext uri="{FF2B5EF4-FFF2-40B4-BE49-F238E27FC236}">
                <a16:creationId xmlns:a16="http://schemas.microsoft.com/office/drawing/2014/main" id="{732E4CD9-DD84-D44B-B37A-588C74B6971C}"/>
              </a:ext>
            </a:extLst>
          </p:cNvPr>
          <p:cNvSpPr/>
          <p:nvPr/>
        </p:nvSpPr>
        <p:spPr>
          <a:xfrm>
            <a:off x="927100" y="2766382"/>
            <a:ext cx="1147666" cy="3554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Check NS</a:t>
            </a:r>
            <a:endParaRPr lang="zh-CN" altLang="en-US" sz="1200" dirty="0">
              <a:solidFill>
                <a:schemeClr val="tx1"/>
              </a:solidFill>
            </a:endParaRPr>
          </a:p>
        </p:txBody>
      </p:sp>
      <p:sp>
        <p:nvSpPr>
          <p:cNvPr id="15" name="流程图: 决策 13">
            <a:extLst>
              <a:ext uri="{FF2B5EF4-FFF2-40B4-BE49-F238E27FC236}">
                <a16:creationId xmlns:a16="http://schemas.microsoft.com/office/drawing/2014/main" id="{642F36A2-DCAB-5B46-87A7-546734826799}"/>
              </a:ext>
            </a:extLst>
          </p:cNvPr>
          <p:cNvSpPr/>
          <p:nvPr/>
        </p:nvSpPr>
        <p:spPr>
          <a:xfrm>
            <a:off x="2269634" y="2622026"/>
            <a:ext cx="1940768" cy="637746"/>
          </a:xfrm>
          <a:prstGeom prst="flowChartDecisi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altLang="zh-CN" sz="1200" dirty="0">
                <a:solidFill>
                  <a:schemeClr val="tx1"/>
                </a:solidFill>
              </a:rPr>
              <a:t>Whether it is an in-house NS</a:t>
            </a:r>
            <a:endParaRPr lang="zh-CN" altLang="en-US" sz="1200" dirty="0">
              <a:solidFill>
                <a:schemeClr val="tx1"/>
              </a:solidFill>
            </a:endParaRPr>
          </a:p>
        </p:txBody>
      </p:sp>
      <p:cxnSp>
        <p:nvCxnSpPr>
          <p:cNvPr id="18" name="连接符: 肘形 17">
            <a:extLst>
              <a:ext uri="{FF2B5EF4-FFF2-40B4-BE49-F238E27FC236}">
                <a16:creationId xmlns:a16="http://schemas.microsoft.com/office/drawing/2014/main" id="{45B30C83-A404-1B47-8AEE-741B2F39F902}"/>
              </a:ext>
            </a:extLst>
          </p:cNvPr>
          <p:cNvCxnSpPr>
            <a:cxnSpLocks/>
            <a:stCxn id="15" idx="0"/>
            <a:endCxn id="28" idx="1"/>
          </p:cNvCxnSpPr>
          <p:nvPr/>
        </p:nvCxnSpPr>
        <p:spPr>
          <a:xfrm rot="5400000" flipH="1" flipV="1">
            <a:off x="3753432" y="2036074"/>
            <a:ext cx="72538" cy="109936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1" name="连接符: 肘形 25">
            <a:extLst>
              <a:ext uri="{FF2B5EF4-FFF2-40B4-BE49-F238E27FC236}">
                <a16:creationId xmlns:a16="http://schemas.microsoft.com/office/drawing/2014/main" id="{D9565A52-B779-8345-9268-A9BBED82AA9F}"/>
              </a:ext>
            </a:extLst>
          </p:cNvPr>
          <p:cNvCxnSpPr>
            <a:cxnSpLocks/>
            <a:stCxn id="15" idx="2"/>
            <a:endCxn id="29" idx="1"/>
          </p:cNvCxnSpPr>
          <p:nvPr/>
        </p:nvCxnSpPr>
        <p:spPr>
          <a:xfrm rot="16200000" flipH="1">
            <a:off x="3742071" y="2757718"/>
            <a:ext cx="95261" cy="109936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接箭头连接符 47">
            <a:extLst>
              <a:ext uri="{FF2B5EF4-FFF2-40B4-BE49-F238E27FC236}">
                <a16:creationId xmlns:a16="http://schemas.microsoft.com/office/drawing/2014/main" id="{F0AF4281-93D7-1D4A-BAD0-824D98788E9D}"/>
              </a:ext>
            </a:extLst>
          </p:cNvPr>
          <p:cNvCxnSpPr>
            <a:cxnSpLocks/>
            <a:stCxn id="13" idx="3"/>
            <a:endCxn id="15" idx="1"/>
          </p:cNvCxnSpPr>
          <p:nvPr/>
        </p:nvCxnSpPr>
        <p:spPr>
          <a:xfrm flipV="1">
            <a:off x="2074766" y="2940899"/>
            <a:ext cx="194868" cy="3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矩形: 圆角 49">
            <a:extLst>
              <a:ext uri="{FF2B5EF4-FFF2-40B4-BE49-F238E27FC236}">
                <a16:creationId xmlns:a16="http://schemas.microsoft.com/office/drawing/2014/main" id="{9A414948-E327-1D44-82F4-9CF9FE0D10CA}"/>
              </a:ext>
            </a:extLst>
          </p:cNvPr>
          <p:cNvSpPr/>
          <p:nvPr/>
        </p:nvSpPr>
        <p:spPr>
          <a:xfrm>
            <a:off x="4339385" y="2325553"/>
            <a:ext cx="1084385" cy="4478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altLang="zh-CN" sz="1200" dirty="0">
                <a:solidFill>
                  <a:schemeClr val="tx1"/>
                </a:solidFill>
              </a:rPr>
              <a:t>Allocating</a:t>
            </a:r>
            <a:r>
              <a:rPr lang="zh-CN" altLang="en-US" sz="1200" dirty="0">
                <a:solidFill>
                  <a:schemeClr val="tx1"/>
                </a:solidFill>
              </a:rPr>
              <a:t> </a:t>
            </a:r>
            <a:r>
              <a:rPr lang="en-US" altLang="zh-CN" sz="1200" dirty="0">
                <a:solidFill>
                  <a:schemeClr val="tx1"/>
                </a:solidFill>
              </a:rPr>
              <a:t>NS</a:t>
            </a:r>
            <a:endParaRPr lang="zh-CN" altLang="en-US" sz="1200" dirty="0">
              <a:solidFill>
                <a:schemeClr val="tx1"/>
              </a:solidFill>
            </a:endParaRPr>
          </a:p>
        </p:txBody>
      </p:sp>
      <p:sp>
        <p:nvSpPr>
          <p:cNvPr id="29" name="矩形: 圆角 50">
            <a:extLst>
              <a:ext uri="{FF2B5EF4-FFF2-40B4-BE49-F238E27FC236}">
                <a16:creationId xmlns:a16="http://schemas.microsoft.com/office/drawing/2014/main" id="{26ED5D13-1D31-1D44-83A6-2B0D4BF891BD}"/>
              </a:ext>
            </a:extLst>
          </p:cNvPr>
          <p:cNvSpPr/>
          <p:nvPr/>
        </p:nvSpPr>
        <p:spPr>
          <a:xfrm>
            <a:off x="4339385" y="3131098"/>
            <a:ext cx="857447" cy="4478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altLang="zh-CN" sz="1200" dirty="0">
                <a:solidFill>
                  <a:schemeClr val="tx1"/>
                </a:solidFill>
              </a:rPr>
              <a:t>Hosting Conflict</a:t>
            </a:r>
            <a:endParaRPr lang="zh-CN" altLang="en-US" sz="1200" dirty="0">
              <a:solidFill>
                <a:schemeClr val="tx1"/>
              </a:solidFill>
            </a:endParaRPr>
          </a:p>
        </p:txBody>
      </p:sp>
      <p:sp>
        <p:nvSpPr>
          <p:cNvPr id="32" name="文本框 31">
            <a:extLst>
              <a:ext uri="{FF2B5EF4-FFF2-40B4-BE49-F238E27FC236}">
                <a16:creationId xmlns:a16="http://schemas.microsoft.com/office/drawing/2014/main" id="{D0EDD7A0-A1A0-774C-917F-8E0251F94E7D}"/>
              </a:ext>
            </a:extLst>
          </p:cNvPr>
          <p:cNvSpPr txBox="1"/>
          <p:nvPr/>
        </p:nvSpPr>
        <p:spPr>
          <a:xfrm>
            <a:off x="344734" y="1709767"/>
            <a:ext cx="5671745" cy="369332"/>
          </a:xfrm>
          <a:prstGeom prst="rect">
            <a:avLst/>
          </a:prstGeom>
          <a:noFill/>
        </p:spPr>
        <p:txBody>
          <a:bodyPr wrap="none" rtlCol="0">
            <a:spAutoFit/>
          </a:bodyPr>
          <a:lstStyle/>
          <a:p>
            <a:r>
              <a:rPr lang="en" altLang="zh-CN" b="1" dirty="0"/>
              <a:t>FIRST</a:t>
            </a:r>
            <a:r>
              <a:rPr lang="en-US" altLang="zh-CN" dirty="0"/>
              <a:t>: </a:t>
            </a:r>
            <a:r>
              <a:rPr lang="en" altLang="zh-CN" dirty="0"/>
              <a:t>When a user intends to host a domain</a:t>
            </a:r>
            <a:r>
              <a:rPr lang="zh-CN" altLang="en-US" dirty="0"/>
              <a:t> </a:t>
            </a:r>
          </a:p>
        </p:txBody>
      </p:sp>
      <p:sp>
        <p:nvSpPr>
          <p:cNvPr id="37" name="文本框 36">
            <a:extLst>
              <a:ext uri="{FF2B5EF4-FFF2-40B4-BE49-F238E27FC236}">
                <a16:creationId xmlns:a16="http://schemas.microsoft.com/office/drawing/2014/main" id="{AEE16F2B-8E04-6046-8E82-0596A6154317}"/>
              </a:ext>
            </a:extLst>
          </p:cNvPr>
          <p:cNvSpPr txBox="1"/>
          <p:nvPr/>
        </p:nvSpPr>
        <p:spPr>
          <a:xfrm>
            <a:off x="3430225" y="3467958"/>
            <a:ext cx="484235" cy="307777"/>
          </a:xfrm>
          <a:prstGeom prst="rect">
            <a:avLst/>
          </a:prstGeom>
          <a:noFill/>
        </p:spPr>
        <p:txBody>
          <a:bodyPr wrap="none" rtlCol="0">
            <a:spAutoFit/>
          </a:bodyPr>
          <a:lstStyle/>
          <a:p>
            <a:r>
              <a:rPr lang="en-US" altLang="zh-CN" sz="1400" dirty="0"/>
              <a:t>Yes</a:t>
            </a:r>
            <a:endParaRPr lang="zh-CN" altLang="en-US" sz="1400" dirty="0"/>
          </a:p>
        </p:txBody>
      </p:sp>
      <p:sp>
        <p:nvSpPr>
          <p:cNvPr id="38" name="文本框 37">
            <a:extLst>
              <a:ext uri="{FF2B5EF4-FFF2-40B4-BE49-F238E27FC236}">
                <a16:creationId xmlns:a16="http://schemas.microsoft.com/office/drawing/2014/main" id="{12C9D0E2-1F4A-724E-A455-218CF988DFF8}"/>
              </a:ext>
            </a:extLst>
          </p:cNvPr>
          <p:cNvSpPr txBox="1"/>
          <p:nvPr/>
        </p:nvSpPr>
        <p:spPr>
          <a:xfrm>
            <a:off x="3374384" y="2172642"/>
            <a:ext cx="428322" cy="307777"/>
          </a:xfrm>
          <a:prstGeom prst="rect">
            <a:avLst/>
          </a:prstGeom>
          <a:noFill/>
        </p:spPr>
        <p:txBody>
          <a:bodyPr wrap="none" rtlCol="0">
            <a:spAutoFit/>
          </a:bodyPr>
          <a:lstStyle/>
          <a:p>
            <a:r>
              <a:rPr lang="en-US" altLang="zh-CN" sz="1400" dirty="0"/>
              <a:t>No</a:t>
            </a:r>
            <a:endParaRPr lang="zh-CN" altLang="en-US" sz="1400" dirty="0"/>
          </a:p>
        </p:txBody>
      </p:sp>
      <p:sp>
        <p:nvSpPr>
          <p:cNvPr id="68" name="矩形 67">
            <a:extLst>
              <a:ext uri="{FF2B5EF4-FFF2-40B4-BE49-F238E27FC236}">
                <a16:creationId xmlns:a16="http://schemas.microsoft.com/office/drawing/2014/main" id="{0A0E003A-83E6-554E-B41B-9DA4C5FA8D97}"/>
              </a:ext>
            </a:extLst>
          </p:cNvPr>
          <p:cNvSpPr/>
          <p:nvPr/>
        </p:nvSpPr>
        <p:spPr>
          <a:xfrm>
            <a:off x="992144" y="5366835"/>
            <a:ext cx="1147666" cy="3554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Check NS</a:t>
            </a:r>
            <a:endParaRPr lang="zh-CN" altLang="en-US" sz="1200" dirty="0">
              <a:solidFill>
                <a:schemeClr val="tx1"/>
              </a:solidFill>
            </a:endParaRPr>
          </a:p>
        </p:txBody>
      </p:sp>
      <p:sp>
        <p:nvSpPr>
          <p:cNvPr id="69" name="流程图: 决策 13">
            <a:extLst>
              <a:ext uri="{FF2B5EF4-FFF2-40B4-BE49-F238E27FC236}">
                <a16:creationId xmlns:a16="http://schemas.microsoft.com/office/drawing/2014/main" id="{E4078F00-83C2-0841-9A74-26440C2AA1EC}"/>
              </a:ext>
            </a:extLst>
          </p:cNvPr>
          <p:cNvSpPr/>
          <p:nvPr/>
        </p:nvSpPr>
        <p:spPr>
          <a:xfrm>
            <a:off x="2419247" y="5198988"/>
            <a:ext cx="2324306" cy="713372"/>
          </a:xfrm>
          <a:prstGeom prst="flowChartDecisi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altLang="zh-CN" sz="1200" dirty="0">
                <a:solidFill>
                  <a:schemeClr val="tx1"/>
                </a:solidFill>
              </a:rPr>
              <a:t>The existence of in-house NS</a:t>
            </a:r>
            <a:endParaRPr lang="zh-CN" altLang="en-US" sz="1200" dirty="0">
              <a:solidFill>
                <a:schemeClr val="tx1"/>
              </a:solidFill>
            </a:endParaRPr>
          </a:p>
        </p:txBody>
      </p:sp>
      <p:cxnSp>
        <p:nvCxnSpPr>
          <p:cNvPr id="71" name="连接符: 肘形 17">
            <a:extLst>
              <a:ext uri="{FF2B5EF4-FFF2-40B4-BE49-F238E27FC236}">
                <a16:creationId xmlns:a16="http://schemas.microsoft.com/office/drawing/2014/main" id="{172536CE-A427-7147-AE0A-864D54C2B71C}"/>
              </a:ext>
            </a:extLst>
          </p:cNvPr>
          <p:cNvCxnSpPr>
            <a:cxnSpLocks/>
            <a:stCxn id="69" idx="3"/>
            <a:endCxn id="77" idx="1"/>
          </p:cNvCxnSpPr>
          <p:nvPr/>
        </p:nvCxnSpPr>
        <p:spPr>
          <a:xfrm flipV="1">
            <a:off x="4743553" y="5552089"/>
            <a:ext cx="290219" cy="358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72" name="连接符: 肘形 25">
            <a:extLst>
              <a:ext uri="{FF2B5EF4-FFF2-40B4-BE49-F238E27FC236}">
                <a16:creationId xmlns:a16="http://schemas.microsoft.com/office/drawing/2014/main" id="{40D500D7-9DB0-B048-8BAF-C6259F6246F7}"/>
              </a:ext>
            </a:extLst>
          </p:cNvPr>
          <p:cNvCxnSpPr>
            <a:cxnSpLocks/>
            <a:stCxn id="69" idx="2"/>
            <a:endCxn id="68" idx="2"/>
          </p:cNvCxnSpPr>
          <p:nvPr/>
        </p:nvCxnSpPr>
        <p:spPr>
          <a:xfrm rot="5400000" flipH="1">
            <a:off x="2478675" y="4809635"/>
            <a:ext cx="190028" cy="2015423"/>
          </a:xfrm>
          <a:prstGeom prst="bentConnector3">
            <a:avLst>
              <a:gd name="adj1" fmla="val -120298"/>
            </a:avLst>
          </a:prstGeom>
          <a:ln>
            <a:tailEnd type="triangle"/>
          </a:ln>
        </p:spPr>
        <p:style>
          <a:lnRef idx="1">
            <a:schemeClr val="dk1"/>
          </a:lnRef>
          <a:fillRef idx="0">
            <a:schemeClr val="dk1"/>
          </a:fillRef>
          <a:effectRef idx="0">
            <a:schemeClr val="dk1"/>
          </a:effectRef>
          <a:fontRef idx="minor">
            <a:schemeClr val="tx1"/>
          </a:fontRef>
        </p:style>
      </p:cxnSp>
      <p:cxnSp>
        <p:nvCxnSpPr>
          <p:cNvPr id="75" name="直接箭头连接符 47">
            <a:extLst>
              <a:ext uri="{FF2B5EF4-FFF2-40B4-BE49-F238E27FC236}">
                <a16:creationId xmlns:a16="http://schemas.microsoft.com/office/drawing/2014/main" id="{BEEC822D-687B-4B47-8E4F-27284E87E4C4}"/>
              </a:ext>
            </a:extLst>
          </p:cNvPr>
          <p:cNvCxnSpPr>
            <a:cxnSpLocks/>
            <a:stCxn id="68" idx="3"/>
            <a:endCxn id="69" idx="1"/>
          </p:cNvCxnSpPr>
          <p:nvPr/>
        </p:nvCxnSpPr>
        <p:spPr>
          <a:xfrm>
            <a:off x="2139810" y="5544584"/>
            <a:ext cx="279437" cy="110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7" name="矩形: 圆角 50">
            <a:extLst>
              <a:ext uri="{FF2B5EF4-FFF2-40B4-BE49-F238E27FC236}">
                <a16:creationId xmlns:a16="http://schemas.microsoft.com/office/drawing/2014/main" id="{65FD04C2-83F2-974E-940B-84D6EE8A077F}"/>
              </a:ext>
            </a:extLst>
          </p:cNvPr>
          <p:cNvSpPr/>
          <p:nvPr/>
        </p:nvSpPr>
        <p:spPr>
          <a:xfrm>
            <a:off x="5033772" y="5328154"/>
            <a:ext cx="1196760" cy="4478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altLang="zh-CN" sz="1200" dirty="0">
                <a:solidFill>
                  <a:schemeClr val="tx1"/>
                </a:solidFill>
              </a:rPr>
              <a:t>Service Termination</a:t>
            </a:r>
            <a:endParaRPr lang="zh-CN" altLang="en-US" sz="1200" dirty="0">
              <a:solidFill>
                <a:schemeClr val="tx1"/>
              </a:solidFill>
            </a:endParaRPr>
          </a:p>
        </p:txBody>
      </p:sp>
      <p:sp>
        <p:nvSpPr>
          <p:cNvPr id="81" name="文本框 80">
            <a:extLst>
              <a:ext uri="{FF2B5EF4-FFF2-40B4-BE49-F238E27FC236}">
                <a16:creationId xmlns:a16="http://schemas.microsoft.com/office/drawing/2014/main" id="{733FCC16-112E-EE46-9407-9039A8D13AB0}"/>
              </a:ext>
            </a:extLst>
          </p:cNvPr>
          <p:cNvSpPr txBox="1"/>
          <p:nvPr/>
        </p:nvSpPr>
        <p:spPr>
          <a:xfrm>
            <a:off x="4587168" y="5195134"/>
            <a:ext cx="484235" cy="307777"/>
          </a:xfrm>
          <a:prstGeom prst="rect">
            <a:avLst/>
          </a:prstGeom>
          <a:noFill/>
        </p:spPr>
        <p:txBody>
          <a:bodyPr wrap="none" rtlCol="0">
            <a:spAutoFit/>
          </a:bodyPr>
          <a:lstStyle/>
          <a:p>
            <a:r>
              <a:rPr lang="en-US" altLang="zh-CN" sz="1400" dirty="0"/>
              <a:t>Yes</a:t>
            </a:r>
            <a:endParaRPr lang="zh-CN" altLang="en-US" sz="1400" dirty="0"/>
          </a:p>
        </p:txBody>
      </p:sp>
      <p:sp>
        <p:nvSpPr>
          <p:cNvPr id="82" name="文本框 81">
            <a:extLst>
              <a:ext uri="{FF2B5EF4-FFF2-40B4-BE49-F238E27FC236}">
                <a16:creationId xmlns:a16="http://schemas.microsoft.com/office/drawing/2014/main" id="{2B1CBF1B-90B0-D145-ABE5-12AEFA98DBED}"/>
              </a:ext>
            </a:extLst>
          </p:cNvPr>
          <p:cNvSpPr txBox="1"/>
          <p:nvPr/>
        </p:nvSpPr>
        <p:spPr>
          <a:xfrm>
            <a:off x="3622716" y="5902901"/>
            <a:ext cx="428322" cy="307777"/>
          </a:xfrm>
          <a:prstGeom prst="rect">
            <a:avLst/>
          </a:prstGeom>
          <a:noFill/>
        </p:spPr>
        <p:txBody>
          <a:bodyPr wrap="none" rtlCol="0">
            <a:spAutoFit/>
          </a:bodyPr>
          <a:lstStyle/>
          <a:p>
            <a:r>
              <a:rPr lang="en-US" altLang="zh-CN" sz="1400" dirty="0"/>
              <a:t>No</a:t>
            </a:r>
            <a:endParaRPr lang="zh-CN" altLang="en-US" sz="1400" dirty="0"/>
          </a:p>
        </p:txBody>
      </p:sp>
      <p:sp>
        <p:nvSpPr>
          <p:cNvPr id="54" name="矩形 53">
            <a:extLst>
              <a:ext uri="{FF2B5EF4-FFF2-40B4-BE49-F238E27FC236}">
                <a16:creationId xmlns:a16="http://schemas.microsoft.com/office/drawing/2014/main" id="{83455DC4-4CBC-D848-9979-8DBF8919FB1F}"/>
              </a:ext>
            </a:extLst>
          </p:cNvPr>
          <p:cNvSpPr/>
          <p:nvPr/>
        </p:nvSpPr>
        <p:spPr>
          <a:xfrm>
            <a:off x="6296200" y="2241681"/>
            <a:ext cx="5187863" cy="1200329"/>
          </a:xfrm>
          <a:prstGeom prst="rect">
            <a:avLst/>
          </a:prstGeom>
        </p:spPr>
        <p:txBody>
          <a:bodyPr wrap="square">
            <a:spAutoFit/>
          </a:bodyPr>
          <a:lstStyle/>
          <a:p>
            <a:r>
              <a:rPr lang="en" altLang="zh-CN" dirty="0"/>
              <a:t>When domain hosting providers assign specific Name Servers (NS) to a user, they first perform an </a:t>
            </a:r>
            <a:r>
              <a:rPr lang="en" altLang="zh-CN" b="1" dirty="0"/>
              <a:t>NS check</a:t>
            </a:r>
            <a:r>
              <a:rPr lang="en" altLang="zh-CN" dirty="0"/>
              <a:t> to verify if any </a:t>
            </a:r>
            <a:r>
              <a:rPr lang="en" altLang="zh-CN" b="1" dirty="0"/>
              <a:t>stale or legacy NS records</a:t>
            </a:r>
            <a:r>
              <a:rPr lang="en" altLang="zh-CN" dirty="0"/>
              <a:t> exist.</a:t>
            </a:r>
          </a:p>
        </p:txBody>
      </p:sp>
      <p:sp>
        <p:nvSpPr>
          <p:cNvPr id="63" name="文本框 62">
            <a:extLst>
              <a:ext uri="{FF2B5EF4-FFF2-40B4-BE49-F238E27FC236}">
                <a16:creationId xmlns:a16="http://schemas.microsoft.com/office/drawing/2014/main" id="{27ECD727-A133-8840-82A2-D7E6E2A2B77F}"/>
              </a:ext>
            </a:extLst>
          </p:cNvPr>
          <p:cNvSpPr txBox="1"/>
          <p:nvPr/>
        </p:nvSpPr>
        <p:spPr>
          <a:xfrm>
            <a:off x="205653" y="4514042"/>
            <a:ext cx="6518131" cy="369332"/>
          </a:xfrm>
          <a:prstGeom prst="rect">
            <a:avLst/>
          </a:prstGeom>
          <a:noFill/>
        </p:spPr>
        <p:txBody>
          <a:bodyPr wrap="none" rtlCol="0">
            <a:spAutoFit/>
          </a:bodyPr>
          <a:lstStyle/>
          <a:p>
            <a:r>
              <a:rPr lang="en" altLang="zh-CN" b="1" dirty="0"/>
              <a:t>SECOND</a:t>
            </a:r>
            <a:r>
              <a:rPr lang="en-US" altLang="zh-CN" dirty="0"/>
              <a:t>: </a:t>
            </a:r>
            <a:r>
              <a:rPr lang="en" altLang="zh-CN" dirty="0"/>
              <a:t>When a user terminates the hosting service</a:t>
            </a:r>
            <a:endParaRPr lang="zh-CN" altLang="en-US" dirty="0"/>
          </a:p>
        </p:txBody>
      </p:sp>
      <p:sp>
        <p:nvSpPr>
          <p:cNvPr id="55" name="矩形 54">
            <a:extLst>
              <a:ext uri="{FF2B5EF4-FFF2-40B4-BE49-F238E27FC236}">
                <a16:creationId xmlns:a16="http://schemas.microsoft.com/office/drawing/2014/main" id="{4299A813-ABF6-5F40-82CF-16F3E741B3FB}"/>
              </a:ext>
            </a:extLst>
          </p:cNvPr>
          <p:cNvSpPr/>
          <p:nvPr/>
        </p:nvSpPr>
        <p:spPr>
          <a:xfrm>
            <a:off x="6700169" y="5015676"/>
            <a:ext cx="4849168" cy="923330"/>
          </a:xfrm>
          <a:prstGeom prst="rect">
            <a:avLst/>
          </a:prstGeom>
        </p:spPr>
        <p:txBody>
          <a:bodyPr wrap="square">
            <a:spAutoFit/>
          </a:bodyPr>
          <a:lstStyle/>
          <a:p>
            <a:r>
              <a:rPr lang="en" altLang="zh-CN" dirty="0"/>
              <a:t>The provider enforces the removal of the domain's NS records through an active verification mechanism.</a:t>
            </a:r>
            <a:endParaRPr lang="zh-CN" altLang="en-US" dirty="0"/>
          </a:p>
        </p:txBody>
      </p:sp>
      <p:sp>
        <p:nvSpPr>
          <p:cNvPr id="56" name="矩形 55">
            <a:extLst>
              <a:ext uri="{FF2B5EF4-FFF2-40B4-BE49-F238E27FC236}">
                <a16:creationId xmlns:a16="http://schemas.microsoft.com/office/drawing/2014/main" id="{1E77863E-7E2D-CB4A-A375-C9DB05743E55}"/>
              </a:ext>
            </a:extLst>
          </p:cNvPr>
          <p:cNvSpPr/>
          <p:nvPr/>
        </p:nvSpPr>
        <p:spPr>
          <a:xfrm>
            <a:off x="714567" y="4002519"/>
            <a:ext cx="10382353" cy="369332"/>
          </a:xfrm>
          <a:prstGeom prst="rect">
            <a:avLst/>
          </a:prstGeom>
        </p:spPr>
        <p:txBody>
          <a:bodyPr wrap="square">
            <a:spAutoFit/>
          </a:bodyPr>
          <a:lstStyle/>
          <a:p>
            <a:pPr algn="ctr"/>
            <a:r>
              <a:rPr lang="en" altLang="zh-CN" b="1" dirty="0"/>
              <a:t>GOAL: prevent vulnerable domains from being exploited by malicious actors</a:t>
            </a:r>
            <a:endParaRPr lang="zh-CN" altLang="en-US" b="1" dirty="0"/>
          </a:p>
        </p:txBody>
      </p:sp>
      <p:sp>
        <p:nvSpPr>
          <p:cNvPr id="57" name="矩形 56">
            <a:extLst>
              <a:ext uri="{FF2B5EF4-FFF2-40B4-BE49-F238E27FC236}">
                <a16:creationId xmlns:a16="http://schemas.microsoft.com/office/drawing/2014/main" id="{2947FA79-F60A-E34E-A705-F00A70FD6033}"/>
              </a:ext>
            </a:extLst>
          </p:cNvPr>
          <p:cNvSpPr/>
          <p:nvPr/>
        </p:nvSpPr>
        <p:spPr>
          <a:xfrm>
            <a:off x="1324900" y="6270358"/>
            <a:ext cx="9919082" cy="369332"/>
          </a:xfrm>
          <a:prstGeom prst="rect">
            <a:avLst/>
          </a:prstGeom>
        </p:spPr>
        <p:txBody>
          <a:bodyPr wrap="square">
            <a:spAutoFit/>
          </a:bodyPr>
          <a:lstStyle/>
          <a:p>
            <a:pPr algn="ctr"/>
            <a:r>
              <a:rPr lang="en" altLang="zh-CN" b="1" dirty="0"/>
              <a:t>GOAL: inhibit the creation of additional dangling records at the source</a:t>
            </a:r>
            <a:endParaRPr lang="zh-CN" altLang="en-US" b="1" dirty="0"/>
          </a:p>
        </p:txBody>
      </p:sp>
    </p:spTree>
    <p:extLst>
      <p:ext uri="{BB962C8B-B14F-4D97-AF65-F5344CB8AC3E}">
        <p14:creationId xmlns:p14="http://schemas.microsoft.com/office/powerpoint/2010/main" val="62231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2334147A-A84E-313E-7D15-B77A69AD3C7C}"/>
              </a:ext>
            </a:extLst>
          </p:cNvPr>
          <p:cNvSpPr>
            <a:spLocks noGrp="1"/>
          </p:cNvSpPr>
          <p:nvPr>
            <p:ph type="dt" sz="half" idx="10"/>
          </p:nvPr>
        </p:nvSpPr>
        <p:spPr>
          <a:xfrm>
            <a:off x="838200" y="6051552"/>
            <a:ext cx="2743200" cy="365125"/>
          </a:xfrm>
        </p:spPr>
        <p:txBody>
          <a:bodyPr/>
          <a:lstStyle/>
          <a:p>
            <a:fld id="{9D507075-C7B6-764F-9C89-13EA3C51BD0D}" type="datetime1">
              <a:rPr kumimoji="1" lang="zh-CN" altLang="en-US" smtClean="0"/>
              <a:t>2026/4/29</a:t>
            </a:fld>
            <a:endParaRPr kumimoji="1" lang="zh-CN" altLang="en-US"/>
          </a:p>
        </p:txBody>
      </p:sp>
      <p:sp>
        <p:nvSpPr>
          <p:cNvPr id="5" name="灯片编号占位符 4">
            <a:extLst>
              <a:ext uri="{FF2B5EF4-FFF2-40B4-BE49-F238E27FC236}">
                <a16:creationId xmlns:a16="http://schemas.microsoft.com/office/drawing/2014/main" id="{A8205462-C20A-DC10-64E2-67E7EF1455A1}"/>
              </a:ext>
            </a:extLst>
          </p:cNvPr>
          <p:cNvSpPr>
            <a:spLocks noGrp="1"/>
          </p:cNvSpPr>
          <p:nvPr>
            <p:ph type="sldNum" sz="quarter" idx="12"/>
          </p:nvPr>
        </p:nvSpPr>
        <p:spPr/>
        <p:txBody>
          <a:bodyPr/>
          <a:lstStyle/>
          <a:p>
            <a:fld id="{ECB2A585-D384-3C44-A3CD-1FCB5462ACD9}" type="slidenum">
              <a:rPr kumimoji="1" lang="zh-CN" altLang="en-US" smtClean="0"/>
              <a:t>4</a:t>
            </a:fld>
            <a:endParaRPr kumimoji="1" lang="zh-CN" altLang="en-US" dirty="0"/>
          </a:p>
        </p:txBody>
      </p:sp>
      <p:sp>
        <p:nvSpPr>
          <p:cNvPr id="6" name="矩形 5">
            <a:extLst>
              <a:ext uri="{FF2B5EF4-FFF2-40B4-BE49-F238E27FC236}">
                <a16:creationId xmlns:a16="http://schemas.microsoft.com/office/drawing/2014/main" id="{AC1EA821-9E70-A4F3-8690-FC8DA2904365}"/>
              </a:ext>
            </a:extLst>
          </p:cNvPr>
          <p:cNvSpPr/>
          <p:nvPr/>
        </p:nvSpPr>
        <p:spPr>
          <a:xfrm>
            <a:off x="0" y="0"/>
            <a:ext cx="12192000" cy="757238"/>
          </a:xfrm>
          <a:prstGeom prst="rect">
            <a:avLst/>
          </a:prstGeom>
          <a:solidFill>
            <a:srgbClr val="9B2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592B0155-40D5-2F6B-22B7-C34FD59F34F0}"/>
              </a:ext>
            </a:extLst>
          </p:cNvPr>
          <p:cNvSpPr txBox="1"/>
          <p:nvPr/>
        </p:nvSpPr>
        <p:spPr>
          <a:xfrm>
            <a:off x="172640" y="86231"/>
            <a:ext cx="11846720" cy="584775"/>
          </a:xfrm>
          <a:prstGeom prst="rect">
            <a:avLst/>
          </a:prstGeom>
          <a:noFill/>
        </p:spPr>
        <p:txBody>
          <a:bodyPr wrap="square">
            <a:spAutoFit/>
          </a:bodyPr>
          <a:lstStyle/>
          <a:p>
            <a:r>
              <a:rPr lang="en-US" altLang="zh-CN" sz="3200" b="1" dirty="0">
                <a:solidFill>
                  <a:schemeClr val="bg1"/>
                </a:solidFill>
              </a:rPr>
              <a:t>Domain</a:t>
            </a:r>
            <a:r>
              <a:rPr lang="zh-CN" altLang="en-US" sz="3200" b="1" dirty="0">
                <a:solidFill>
                  <a:schemeClr val="bg1"/>
                </a:solidFill>
              </a:rPr>
              <a:t> </a:t>
            </a:r>
            <a:r>
              <a:rPr lang="en-US" altLang="zh-CN" sz="3200" b="1" dirty="0">
                <a:solidFill>
                  <a:schemeClr val="bg1"/>
                </a:solidFill>
              </a:rPr>
              <a:t>Name</a:t>
            </a:r>
            <a:r>
              <a:rPr lang="zh-CN" altLang="en-US" sz="3200" b="1" dirty="0">
                <a:solidFill>
                  <a:schemeClr val="bg1"/>
                </a:solidFill>
              </a:rPr>
              <a:t> </a:t>
            </a:r>
            <a:r>
              <a:rPr lang="en-US" altLang="zh-CN" sz="3200" b="1" dirty="0">
                <a:solidFill>
                  <a:schemeClr val="bg1"/>
                </a:solidFill>
              </a:rPr>
              <a:t>Management</a:t>
            </a:r>
          </a:p>
        </p:txBody>
      </p:sp>
      <p:sp>
        <p:nvSpPr>
          <p:cNvPr id="47" name="文本框 46">
            <a:extLst>
              <a:ext uri="{FF2B5EF4-FFF2-40B4-BE49-F238E27FC236}">
                <a16:creationId xmlns:a16="http://schemas.microsoft.com/office/drawing/2014/main" id="{37723EDC-D419-A1D5-86E5-9B46A974E4CE}"/>
              </a:ext>
            </a:extLst>
          </p:cNvPr>
          <p:cNvSpPr txBox="1"/>
          <p:nvPr/>
        </p:nvSpPr>
        <p:spPr>
          <a:xfrm>
            <a:off x="114755" y="1075241"/>
            <a:ext cx="11788487" cy="1200329"/>
          </a:xfrm>
          <a:prstGeom prst="rect">
            <a:avLst/>
          </a:prstGeom>
          <a:noFill/>
        </p:spPr>
        <p:txBody>
          <a:bodyPr wrap="square" rtlCol="0">
            <a:spAutoFit/>
          </a:bodyPr>
          <a:lstStyle/>
          <a:p>
            <a:pPr marL="285750" indent="-285750">
              <a:buFont typeface="Wingdings" pitchFamily="2" charset="2"/>
              <a:buChar char="Ø"/>
            </a:pPr>
            <a:r>
              <a:rPr kumimoji="1" lang="zh-CN" altLang="en-US" sz="2400" dirty="0">
                <a:latin typeface="Verdana" panose="020B0604030504040204" pitchFamily="34" charset="0"/>
                <a:ea typeface="Verdana" panose="020B0604030504040204" pitchFamily="34" charset="0"/>
                <a:cs typeface="Verdana" panose="020B0604030504040204" pitchFamily="34" charset="0"/>
              </a:rPr>
              <a:t> </a:t>
            </a:r>
            <a:r>
              <a:rPr kumimoji="1" lang="en-US" altLang="zh-CN" sz="2400" dirty="0">
                <a:latin typeface="Verdana" panose="020B0604030504040204" pitchFamily="34" charset="0"/>
                <a:ea typeface="Verdana" panose="020B0604030504040204" pitchFamily="34" charset="0"/>
                <a:cs typeface="Verdana" panose="020B0604030504040204" pitchFamily="34" charset="0"/>
              </a:rPr>
              <a:t>Registrars</a:t>
            </a:r>
            <a:r>
              <a:rPr kumimoji="1" lang="zh-CN" altLang="en-US" sz="2400" dirty="0">
                <a:latin typeface="Verdana" panose="020B0604030504040204" pitchFamily="34" charset="0"/>
                <a:ea typeface="Verdana" panose="020B0604030504040204" pitchFamily="34" charset="0"/>
                <a:cs typeface="Verdana" panose="020B0604030504040204" pitchFamily="34" charset="0"/>
              </a:rPr>
              <a:t> </a:t>
            </a:r>
            <a:r>
              <a:rPr kumimoji="1" lang="en-US" altLang="zh-CN" sz="2400" dirty="0">
                <a:latin typeface="Verdana" panose="020B0604030504040204" pitchFamily="34" charset="0"/>
                <a:ea typeface="Verdana" panose="020B0604030504040204" pitchFamily="34" charset="0"/>
                <a:cs typeface="Verdana" panose="020B0604030504040204" pitchFamily="34" charset="0"/>
              </a:rPr>
              <a:t>and</a:t>
            </a:r>
            <a:r>
              <a:rPr kumimoji="1" lang="zh-CN" altLang="en-US" sz="2400" dirty="0">
                <a:latin typeface="Verdana" panose="020B0604030504040204" pitchFamily="34" charset="0"/>
                <a:ea typeface="Verdana" panose="020B0604030504040204" pitchFamily="34" charset="0"/>
                <a:cs typeface="Verdana" panose="020B0604030504040204" pitchFamily="34" charset="0"/>
              </a:rPr>
              <a:t> </a:t>
            </a:r>
            <a:r>
              <a:rPr kumimoji="1" lang="en-US" altLang="zh-CN" sz="2400" dirty="0">
                <a:latin typeface="Verdana" panose="020B0604030504040204" pitchFamily="34" charset="0"/>
                <a:ea typeface="Verdana" panose="020B0604030504040204" pitchFamily="34" charset="0"/>
                <a:cs typeface="Verdana" panose="020B0604030504040204" pitchFamily="34" charset="0"/>
              </a:rPr>
              <a:t>registries</a:t>
            </a:r>
            <a:r>
              <a:rPr kumimoji="1" lang="zh-CN" altLang="en-US" sz="2400" dirty="0">
                <a:latin typeface="Verdana" panose="020B0604030504040204" pitchFamily="34" charset="0"/>
                <a:ea typeface="Verdana" panose="020B0604030504040204" pitchFamily="34" charset="0"/>
                <a:cs typeface="Verdana" panose="020B0604030504040204" pitchFamily="34" charset="0"/>
              </a:rPr>
              <a:t> </a:t>
            </a:r>
            <a:r>
              <a:rPr kumimoji="1" lang="en-US" altLang="zh-CN" sz="2400" dirty="0">
                <a:latin typeface="Verdana" panose="020B0604030504040204" pitchFamily="34" charset="0"/>
                <a:ea typeface="Verdana" panose="020B0604030504040204" pitchFamily="34" charset="0"/>
                <a:cs typeface="Verdana" panose="020B0604030504040204" pitchFamily="34" charset="0"/>
              </a:rPr>
              <a:t>follow</a:t>
            </a:r>
            <a:r>
              <a:rPr kumimoji="1" lang="zh-CN" altLang="en-US" sz="2400" dirty="0">
                <a:latin typeface="Verdana" panose="020B0604030504040204" pitchFamily="34" charset="0"/>
                <a:ea typeface="Verdana" panose="020B0604030504040204" pitchFamily="34" charset="0"/>
                <a:cs typeface="Verdana" panose="020B0604030504040204" pitchFamily="34" charset="0"/>
              </a:rPr>
              <a:t> </a:t>
            </a:r>
            <a:r>
              <a:rPr kumimoji="1" lang="en-US" altLang="zh-CN" sz="2400" dirty="0">
                <a:latin typeface="Verdana" panose="020B0604030504040204" pitchFamily="34" charset="0"/>
                <a:ea typeface="Verdana" panose="020B0604030504040204" pitchFamily="34" charset="0"/>
                <a:cs typeface="Verdana" panose="020B0604030504040204" pitchFamily="34" charset="0"/>
              </a:rPr>
              <a:t>the</a:t>
            </a:r>
            <a:r>
              <a:rPr kumimoji="1" lang="zh-CN" altLang="en-US" sz="2400" dirty="0">
                <a:latin typeface="Verdana" panose="020B0604030504040204" pitchFamily="34" charset="0"/>
                <a:ea typeface="Verdana" panose="020B0604030504040204" pitchFamily="34" charset="0"/>
                <a:cs typeface="Verdana" panose="020B0604030504040204" pitchFamily="34" charset="0"/>
              </a:rPr>
              <a:t> </a:t>
            </a:r>
            <a:r>
              <a:rPr lang="zh-CN" altLang="en-US" sz="2400" b="1" dirty="0">
                <a:solidFill>
                  <a:srgbClr val="9B2D1F"/>
                </a:solidFill>
              </a:rPr>
              <a:t>Extensible Provisioning Protocol (EPP)</a:t>
            </a:r>
            <a:r>
              <a:rPr lang="zh-CN" altLang="en-US" sz="2400" b="1" dirty="0"/>
              <a:t> </a:t>
            </a:r>
            <a:r>
              <a:rPr lang="en-US" altLang="zh-CN" sz="2400" dirty="0"/>
              <a:t>across</a:t>
            </a:r>
            <a:r>
              <a:rPr lang="zh-CN" altLang="en-US" sz="2400" dirty="0"/>
              <a:t> </a:t>
            </a:r>
            <a:r>
              <a:rPr lang="en-US" altLang="zh-CN" sz="2400" dirty="0"/>
              <a:t>the</a:t>
            </a:r>
            <a:r>
              <a:rPr lang="zh-CN" altLang="en-US" sz="2400" dirty="0"/>
              <a:t> </a:t>
            </a:r>
            <a:r>
              <a:rPr lang="en-US" altLang="zh-CN" sz="2400" dirty="0"/>
              <a:t>domain</a:t>
            </a:r>
            <a:r>
              <a:rPr lang="zh-CN" altLang="en-US" sz="2400" dirty="0"/>
              <a:t> </a:t>
            </a:r>
            <a:r>
              <a:rPr lang="en-US" altLang="zh-CN" sz="2400" dirty="0"/>
              <a:t>name</a:t>
            </a:r>
            <a:r>
              <a:rPr lang="zh-CN" altLang="en-US" sz="2400" dirty="0"/>
              <a:t> </a:t>
            </a:r>
            <a:r>
              <a:rPr lang="en-US" altLang="zh-CN" sz="2400" dirty="0"/>
              <a:t>lifecycle,</a:t>
            </a:r>
            <a:r>
              <a:rPr lang="zh-CN" altLang="en-US" sz="2400" dirty="0"/>
              <a:t> </a:t>
            </a:r>
            <a:r>
              <a:rPr lang="en-US" altLang="zh-CN" sz="2400" dirty="0"/>
              <a:t>managing</a:t>
            </a:r>
            <a:r>
              <a:rPr lang="zh-CN" altLang="en-US" sz="2400" dirty="0"/>
              <a:t> </a:t>
            </a:r>
            <a:r>
              <a:rPr lang="en-US" altLang="zh-CN" sz="2400" dirty="0"/>
              <a:t>domain</a:t>
            </a:r>
            <a:r>
              <a:rPr lang="zh-CN" altLang="en-US" sz="2400" dirty="0"/>
              <a:t> </a:t>
            </a:r>
            <a:r>
              <a:rPr lang="en-US" altLang="zh-CN" sz="2400" dirty="0"/>
              <a:t>resource</a:t>
            </a:r>
            <a:r>
              <a:rPr lang="zh-CN" altLang="en-US" sz="2400" dirty="0"/>
              <a:t> </a:t>
            </a:r>
            <a:r>
              <a:rPr lang="en-US" altLang="zh-CN" sz="2400" dirty="0"/>
              <a:t>objects</a:t>
            </a:r>
            <a:r>
              <a:rPr lang="zh-CN" altLang="en-US" sz="2400" dirty="0"/>
              <a:t> </a:t>
            </a:r>
            <a:r>
              <a:rPr lang="en-US" altLang="zh-CN" sz="2400" dirty="0"/>
              <a:t>via</a:t>
            </a:r>
            <a:r>
              <a:rPr lang="zh-CN" altLang="en-US" sz="2400" dirty="0"/>
              <a:t> </a:t>
            </a:r>
            <a:r>
              <a:rPr lang="en-US" altLang="zh-CN" sz="2400" dirty="0"/>
              <a:t>EPP</a:t>
            </a:r>
            <a:r>
              <a:rPr lang="zh-CN" altLang="en-US" sz="2400" dirty="0"/>
              <a:t> </a:t>
            </a:r>
            <a:r>
              <a:rPr lang="en-US" altLang="zh-CN" sz="2400" dirty="0"/>
              <a:t>interfaces</a:t>
            </a:r>
            <a:r>
              <a:rPr lang="zh-CN" altLang="en-US" sz="2400" dirty="0"/>
              <a:t> </a:t>
            </a:r>
            <a:r>
              <a:rPr lang="en-US" altLang="zh-CN" sz="2400" dirty="0"/>
              <a:t>and</a:t>
            </a:r>
            <a:r>
              <a:rPr lang="zh-CN" altLang="en-US" sz="2400" dirty="0"/>
              <a:t> </a:t>
            </a:r>
            <a:r>
              <a:rPr lang="en-US" altLang="zh-CN" sz="2400" dirty="0"/>
              <a:t>commands.</a:t>
            </a:r>
            <a:endParaRPr kumimoji="1" lang="zh-CN" altLang="en-US" sz="2400" dirty="0">
              <a:latin typeface="Verdana" panose="020B0604030504040204" pitchFamily="34" charset="0"/>
              <a:cs typeface="Verdana" panose="020B0604030504040204" pitchFamily="34" charset="0"/>
            </a:endParaRPr>
          </a:p>
        </p:txBody>
      </p:sp>
      <p:sp>
        <p:nvSpPr>
          <p:cNvPr id="55" name="文本框 54">
            <a:extLst>
              <a:ext uri="{FF2B5EF4-FFF2-40B4-BE49-F238E27FC236}">
                <a16:creationId xmlns:a16="http://schemas.microsoft.com/office/drawing/2014/main" id="{A440AB1A-BA7D-C497-9699-0B840846443F}"/>
              </a:ext>
            </a:extLst>
          </p:cNvPr>
          <p:cNvSpPr txBox="1"/>
          <p:nvPr/>
        </p:nvSpPr>
        <p:spPr>
          <a:xfrm>
            <a:off x="549605" y="4354295"/>
            <a:ext cx="4106779" cy="1200329"/>
          </a:xfrm>
          <a:prstGeom prst="rect">
            <a:avLst/>
          </a:prstGeom>
          <a:noFill/>
        </p:spPr>
        <p:txBody>
          <a:bodyPr wrap="square">
            <a:spAutoFit/>
          </a:bodyPr>
          <a:lstStyle/>
          <a:p>
            <a:pPr algn="ctr"/>
            <a:r>
              <a:rPr lang="en-US" altLang="zh-CN" sz="2400" b="1" dirty="0">
                <a:solidFill>
                  <a:srgbClr val="9B2D1F"/>
                </a:solidFill>
              </a:rPr>
              <a:t>EPP</a:t>
            </a:r>
            <a:r>
              <a:rPr lang="zh-CN" altLang="en-US" sz="2400" b="1" dirty="0">
                <a:solidFill>
                  <a:srgbClr val="9B2D1F"/>
                </a:solidFill>
              </a:rPr>
              <a:t> </a:t>
            </a:r>
            <a:r>
              <a:rPr lang="en-US" altLang="zh-CN" sz="2400" b="1" dirty="0">
                <a:solidFill>
                  <a:srgbClr val="9B2D1F"/>
                </a:solidFill>
              </a:rPr>
              <a:t>Status</a:t>
            </a:r>
            <a:r>
              <a:rPr lang="zh-CN" altLang="en-US" sz="2400" b="1" dirty="0">
                <a:solidFill>
                  <a:srgbClr val="9B2D1F"/>
                </a:solidFill>
              </a:rPr>
              <a:t> </a:t>
            </a:r>
            <a:r>
              <a:rPr lang="en-US" altLang="zh-CN" sz="2400" b="1" dirty="0">
                <a:solidFill>
                  <a:srgbClr val="9B2D1F"/>
                </a:solidFill>
              </a:rPr>
              <a:t>Codes</a:t>
            </a:r>
            <a:r>
              <a:rPr lang="zh-CN" altLang="en-US" sz="2400" b="1" dirty="0">
                <a:solidFill>
                  <a:srgbClr val="9B2D1F"/>
                </a:solidFill>
              </a:rPr>
              <a:t> </a:t>
            </a:r>
            <a:r>
              <a:rPr lang="en-US" altLang="zh-CN" sz="2400" dirty="0"/>
              <a:t>reflect the phase in the</a:t>
            </a:r>
            <a:r>
              <a:rPr lang="zh-CN" altLang="en-US" sz="2400" dirty="0"/>
              <a:t> </a:t>
            </a:r>
            <a:r>
              <a:rPr lang="en-US" altLang="zh-CN" sz="2400" dirty="0"/>
              <a:t>domain lifecycle</a:t>
            </a:r>
            <a:endParaRPr lang="zh-CN" altLang="en-US" sz="2400" dirty="0"/>
          </a:p>
        </p:txBody>
      </p:sp>
      <p:graphicFrame>
        <p:nvGraphicFramePr>
          <p:cNvPr id="63" name="图示 62">
            <a:extLst>
              <a:ext uri="{FF2B5EF4-FFF2-40B4-BE49-F238E27FC236}">
                <a16:creationId xmlns:a16="http://schemas.microsoft.com/office/drawing/2014/main" id="{281EF055-EB81-8EC7-AE44-6D6A1DEE5317}"/>
              </a:ext>
            </a:extLst>
          </p:cNvPr>
          <p:cNvGraphicFramePr/>
          <p:nvPr>
            <p:extLst>
              <p:ext uri="{D42A27DB-BD31-4B8C-83A1-F6EECF244321}">
                <p14:modId xmlns:p14="http://schemas.microsoft.com/office/powerpoint/2010/main" val="52133868"/>
              </p:ext>
            </p:extLst>
          </p:nvPr>
        </p:nvGraphicFramePr>
        <p:xfrm>
          <a:off x="1711347" y="2592279"/>
          <a:ext cx="9068948" cy="805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4" name="云形 6143">
            <a:extLst>
              <a:ext uri="{FF2B5EF4-FFF2-40B4-BE49-F238E27FC236}">
                <a16:creationId xmlns:a16="http://schemas.microsoft.com/office/drawing/2014/main" id="{A708C6D1-624E-0336-6D38-D81DB5CC8420}"/>
              </a:ext>
            </a:extLst>
          </p:cNvPr>
          <p:cNvSpPr/>
          <p:nvPr/>
        </p:nvSpPr>
        <p:spPr>
          <a:xfrm>
            <a:off x="355386" y="2581507"/>
            <a:ext cx="1345077" cy="831354"/>
          </a:xfrm>
          <a:prstGeom prst="cloud">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146" name="文本框 6145">
            <a:extLst>
              <a:ext uri="{FF2B5EF4-FFF2-40B4-BE49-F238E27FC236}">
                <a16:creationId xmlns:a16="http://schemas.microsoft.com/office/drawing/2014/main" id="{F4080D64-11E6-5D8E-6C9B-079789301EB0}"/>
              </a:ext>
            </a:extLst>
          </p:cNvPr>
          <p:cNvSpPr txBox="1"/>
          <p:nvPr/>
        </p:nvSpPr>
        <p:spPr>
          <a:xfrm>
            <a:off x="329413" y="2792651"/>
            <a:ext cx="1715167" cy="369332"/>
          </a:xfrm>
          <a:prstGeom prst="rect">
            <a:avLst/>
          </a:prstGeom>
          <a:noFill/>
        </p:spPr>
        <p:txBody>
          <a:bodyPr wrap="square">
            <a:spAutoFit/>
          </a:bodyPr>
          <a:lstStyle/>
          <a:p>
            <a:r>
              <a:rPr kumimoji="1" lang="en-US" altLang="zh-CN" b="1" dirty="0"/>
              <a:t>Available</a:t>
            </a:r>
            <a:endParaRPr lang="zh-CN" altLang="en-US" b="1" dirty="0"/>
          </a:p>
        </p:txBody>
      </p:sp>
      <p:sp>
        <p:nvSpPr>
          <p:cNvPr id="6147" name="云形 6146">
            <a:extLst>
              <a:ext uri="{FF2B5EF4-FFF2-40B4-BE49-F238E27FC236}">
                <a16:creationId xmlns:a16="http://schemas.microsoft.com/office/drawing/2014/main" id="{F9FF9088-AE37-73FB-A5AA-A290B6715CD1}"/>
              </a:ext>
            </a:extLst>
          </p:cNvPr>
          <p:cNvSpPr/>
          <p:nvPr/>
        </p:nvSpPr>
        <p:spPr>
          <a:xfrm>
            <a:off x="10681261" y="2581507"/>
            <a:ext cx="1345077" cy="831354"/>
          </a:xfrm>
          <a:prstGeom prst="cloud">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149" name="文本框 6148">
            <a:extLst>
              <a:ext uri="{FF2B5EF4-FFF2-40B4-BE49-F238E27FC236}">
                <a16:creationId xmlns:a16="http://schemas.microsoft.com/office/drawing/2014/main" id="{C0C38D47-5A87-8DA0-4E0A-B32F6DBCC32E}"/>
              </a:ext>
            </a:extLst>
          </p:cNvPr>
          <p:cNvSpPr txBox="1"/>
          <p:nvPr/>
        </p:nvSpPr>
        <p:spPr>
          <a:xfrm>
            <a:off x="10655288" y="2792651"/>
            <a:ext cx="1715167" cy="369332"/>
          </a:xfrm>
          <a:prstGeom prst="rect">
            <a:avLst/>
          </a:prstGeom>
          <a:noFill/>
        </p:spPr>
        <p:txBody>
          <a:bodyPr wrap="square">
            <a:spAutoFit/>
          </a:bodyPr>
          <a:lstStyle/>
          <a:p>
            <a:r>
              <a:rPr kumimoji="1" lang="en-US" altLang="zh-CN" b="1" dirty="0"/>
              <a:t>Available</a:t>
            </a:r>
            <a:endParaRPr lang="zh-CN" altLang="en-US" b="1" dirty="0"/>
          </a:p>
        </p:txBody>
      </p:sp>
      <p:sp>
        <p:nvSpPr>
          <p:cNvPr id="6151" name="右箭头 6150">
            <a:extLst>
              <a:ext uri="{FF2B5EF4-FFF2-40B4-BE49-F238E27FC236}">
                <a16:creationId xmlns:a16="http://schemas.microsoft.com/office/drawing/2014/main" id="{BD913391-F3A2-85BF-9BC6-44377D8A7805}"/>
              </a:ext>
            </a:extLst>
          </p:cNvPr>
          <p:cNvSpPr/>
          <p:nvPr/>
        </p:nvSpPr>
        <p:spPr>
          <a:xfrm>
            <a:off x="1711347" y="3412861"/>
            <a:ext cx="4932000" cy="144000"/>
          </a:xfrm>
          <a:prstGeom prst="rightArrow">
            <a:avLst/>
          </a:prstGeom>
          <a:solidFill>
            <a:schemeClr val="bg2">
              <a:lumMod val="9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153" name="文本框 6152">
            <a:extLst>
              <a:ext uri="{FF2B5EF4-FFF2-40B4-BE49-F238E27FC236}">
                <a16:creationId xmlns:a16="http://schemas.microsoft.com/office/drawing/2014/main" id="{CED2C818-2064-4557-69C7-3E6165BABAE7}"/>
              </a:ext>
            </a:extLst>
          </p:cNvPr>
          <p:cNvSpPr txBox="1"/>
          <p:nvPr/>
        </p:nvSpPr>
        <p:spPr>
          <a:xfrm>
            <a:off x="2489874" y="3518813"/>
            <a:ext cx="3519124" cy="338554"/>
          </a:xfrm>
          <a:prstGeom prst="rect">
            <a:avLst/>
          </a:prstGeom>
          <a:noFill/>
        </p:spPr>
        <p:txBody>
          <a:bodyPr wrap="square">
            <a:spAutoFit/>
          </a:bodyPr>
          <a:lstStyle/>
          <a:p>
            <a:r>
              <a:rPr kumimoji="1" lang="en-US" altLang="zh-CN" sz="1600" dirty="0">
                <a:latin typeface="Ayuthaya" pitchFamily="2" charset="-34"/>
                <a:ea typeface="Ayuthaya" pitchFamily="2" charset="-34"/>
                <a:cs typeface="Ayuthaya" pitchFamily="2" charset="-34"/>
              </a:rPr>
              <a:t>Domain</a:t>
            </a:r>
            <a:r>
              <a:rPr kumimoji="1" lang="zh-CN" altLang="en-US" sz="1600" dirty="0">
                <a:latin typeface="Ayuthaya" pitchFamily="2" charset="-34"/>
                <a:cs typeface="Ayuthaya" pitchFamily="2" charset="-34"/>
              </a:rPr>
              <a:t> </a:t>
            </a:r>
            <a:r>
              <a:rPr kumimoji="1" lang="en-US" altLang="zh-CN" sz="1600" dirty="0">
                <a:latin typeface="Ayuthaya" pitchFamily="2" charset="-34"/>
                <a:ea typeface="Ayuthaya" pitchFamily="2" charset="-34"/>
                <a:cs typeface="Ayuthaya" pitchFamily="2" charset="-34"/>
              </a:rPr>
              <a:t>still</a:t>
            </a:r>
            <a:r>
              <a:rPr kumimoji="1" lang="zh-CN" altLang="en-US" sz="1600" dirty="0">
                <a:latin typeface="Ayuthaya" pitchFamily="2" charset="-34"/>
                <a:ea typeface="Ayuthaya" pitchFamily="2" charset="-34"/>
                <a:cs typeface="Ayuthaya" pitchFamily="2" charset="-34"/>
              </a:rPr>
              <a:t> </a:t>
            </a:r>
            <a:r>
              <a:rPr kumimoji="1" lang="en-US" altLang="zh-CN" sz="1600" dirty="0">
                <a:latin typeface="Ayuthaya" pitchFamily="2" charset="-34"/>
                <a:ea typeface="Ayuthaya" pitchFamily="2" charset="-34"/>
                <a:cs typeface="Ayuthaya" pitchFamily="2" charset="-34"/>
              </a:rPr>
              <a:t>resolving</a:t>
            </a:r>
            <a:endParaRPr lang="zh-CN" altLang="en-US" sz="1600" dirty="0">
              <a:latin typeface="Ayuthaya" pitchFamily="2" charset="-34"/>
              <a:cs typeface="Ayuthaya" pitchFamily="2" charset="-34"/>
            </a:endParaRPr>
          </a:p>
        </p:txBody>
      </p:sp>
      <p:sp>
        <p:nvSpPr>
          <p:cNvPr id="6154" name="右箭头 6153">
            <a:extLst>
              <a:ext uri="{FF2B5EF4-FFF2-40B4-BE49-F238E27FC236}">
                <a16:creationId xmlns:a16="http://schemas.microsoft.com/office/drawing/2014/main" id="{DFED718E-0609-84B3-E853-16B40E71EA8E}"/>
              </a:ext>
            </a:extLst>
          </p:cNvPr>
          <p:cNvSpPr/>
          <p:nvPr/>
        </p:nvSpPr>
        <p:spPr>
          <a:xfrm>
            <a:off x="6725247" y="3412861"/>
            <a:ext cx="3816000" cy="144000"/>
          </a:xfrm>
          <a:prstGeom prst="rightArrow">
            <a:avLst/>
          </a:prstGeom>
          <a:pattFill prst="ltDnDiag">
            <a:fgClr>
              <a:schemeClr val="bg2">
                <a:lumMod val="90000"/>
              </a:schemeClr>
            </a:fgClr>
            <a:bgClr>
              <a:schemeClr val="bg1"/>
            </a:bgClr>
          </a:patt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155" name="文本框 6154">
            <a:extLst>
              <a:ext uri="{FF2B5EF4-FFF2-40B4-BE49-F238E27FC236}">
                <a16:creationId xmlns:a16="http://schemas.microsoft.com/office/drawing/2014/main" id="{84B2CA04-DC92-5806-BEC5-816A1B410D66}"/>
              </a:ext>
            </a:extLst>
          </p:cNvPr>
          <p:cNvSpPr txBox="1"/>
          <p:nvPr/>
        </p:nvSpPr>
        <p:spPr>
          <a:xfrm>
            <a:off x="6881319" y="3500026"/>
            <a:ext cx="3519124" cy="338554"/>
          </a:xfrm>
          <a:prstGeom prst="rect">
            <a:avLst/>
          </a:prstGeom>
          <a:noFill/>
        </p:spPr>
        <p:txBody>
          <a:bodyPr wrap="square">
            <a:spAutoFit/>
          </a:bodyPr>
          <a:lstStyle/>
          <a:p>
            <a:r>
              <a:rPr kumimoji="1" lang="en-US" altLang="zh-CN" sz="1600" dirty="0">
                <a:latin typeface="Ayuthaya" pitchFamily="2" charset="-34"/>
                <a:ea typeface="Ayuthaya" pitchFamily="2" charset="-34"/>
                <a:cs typeface="Ayuthaya" pitchFamily="2" charset="-34"/>
              </a:rPr>
              <a:t>Domain</a:t>
            </a:r>
            <a:r>
              <a:rPr kumimoji="1" lang="zh-CN" altLang="en-US" sz="1600" dirty="0">
                <a:latin typeface="Ayuthaya" pitchFamily="2" charset="-34"/>
                <a:ea typeface="Ayuthaya" pitchFamily="2" charset="-34"/>
                <a:cs typeface="Ayuthaya" pitchFamily="2" charset="-34"/>
              </a:rPr>
              <a:t> </a:t>
            </a:r>
            <a:r>
              <a:rPr kumimoji="1" lang="en-US" altLang="zh-CN" sz="1600" dirty="0">
                <a:latin typeface="Ayuthaya" pitchFamily="2" charset="-34"/>
                <a:ea typeface="Ayuthaya" pitchFamily="2" charset="-34"/>
                <a:cs typeface="Ayuthaya" pitchFamily="2" charset="-34"/>
              </a:rPr>
              <a:t>remove</a:t>
            </a:r>
            <a:r>
              <a:rPr kumimoji="1" lang="zh-CN" altLang="en-US" sz="1600" dirty="0">
                <a:latin typeface="Ayuthaya" pitchFamily="2" charset="-34"/>
                <a:ea typeface="Ayuthaya" pitchFamily="2" charset="-34"/>
                <a:cs typeface="Ayuthaya" pitchFamily="2" charset="-34"/>
              </a:rPr>
              <a:t> </a:t>
            </a:r>
            <a:r>
              <a:rPr kumimoji="1" lang="en-US" altLang="zh-CN" sz="1600" dirty="0">
                <a:latin typeface="Ayuthaya" pitchFamily="2" charset="-34"/>
                <a:ea typeface="Ayuthaya" pitchFamily="2" charset="-34"/>
                <a:cs typeface="Ayuthaya" pitchFamily="2" charset="-34"/>
              </a:rPr>
              <a:t>from</a:t>
            </a:r>
            <a:r>
              <a:rPr kumimoji="1" lang="zh-CN" altLang="en-US" sz="1600" dirty="0">
                <a:latin typeface="Ayuthaya" pitchFamily="2" charset="-34"/>
                <a:ea typeface="Ayuthaya" pitchFamily="2" charset="-34"/>
                <a:cs typeface="Ayuthaya" pitchFamily="2" charset="-34"/>
              </a:rPr>
              <a:t> </a:t>
            </a:r>
            <a:r>
              <a:rPr kumimoji="1" lang="en-US" altLang="zh-CN" sz="1600" dirty="0">
                <a:latin typeface="Ayuthaya" pitchFamily="2" charset="-34"/>
                <a:ea typeface="Ayuthaya" pitchFamily="2" charset="-34"/>
                <a:cs typeface="Ayuthaya" pitchFamily="2" charset="-34"/>
              </a:rPr>
              <a:t>the</a:t>
            </a:r>
            <a:r>
              <a:rPr kumimoji="1" lang="zh-CN" altLang="en-US" sz="1600" dirty="0">
                <a:latin typeface="Ayuthaya" pitchFamily="2" charset="-34"/>
                <a:ea typeface="Ayuthaya" pitchFamily="2" charset="-34"/>
                <a:cs typeface="Ayuthaya" pitchFamily="2" charset="-34"/>
              </a:rPr>
              <a:t> </a:t>
            </a:r>
            <a:r>
              <a:rPr kumimoji="1" lang="en-US" altLang="zh-CN" sz="1600" dirty="0">
                <a:latin typeface="Ayuthaya" pitchFamily="2" charset="-34"/>
                <a:ea typeface="Ayuthaya" pitchFamily="2" charset="-34"/>
                <a:cs typeface="Ayuthaya" pitchFamily="2" charset="-34"/>
              </a:rPr>
              <a:t>zone</a:t>
            </a:r>
            <a:endParaRPr lang="zh-CN" altLang="en-US" sz="1600" dirty="0">
              <a:latin typeface="Ayuthaya" pitchFamily="2" charset="-34"/>
              <a:cs typeface="Ayuthaya" pitchFamily="2" charset="-34"/>
            </a:endParaRPr>
          </a:p>
        </p:txBody>
      </p:sp>
      <p:graphicFrame>
        <p:nvGraphicFramePr>
          <p:cNvPr id="6156" name="表格 6155">
            <a:extLst>
              <a:ext uri="{FF2B5EF4-FFF2-40B4-BE49-F238E27FC236}">
                <a16:creationId xmlns:a16="http://schemas.microsoft.com/office/drawing/2014/main" id="{F9647C6E-CB6A-5273-D5CF-C3789C120E44}"/>
              </a:ext>
            </a:extLst>
          </p:cNvPr>
          <p:cNvGraphicFramePr>
            <a:graphicFrameLocks noGrp="1"/>
          </p:cNvGraphicFramePr>
          <p:nvPr>
            <p:extLst>
              <p:ext uri="{D42A27DB-BD31-4B8C-83A1-F6EECF244321}">
                <p14:modId xmlns:p14="http://schemas.microsoft.com/office/powerpoint/2010/main" val="810125279"/>
              </p:ext>
            </p:extLst>
          </p:nvPr>
        </p:nvGraphicFramePr>
        <p:xfrm>
          <a:off x="5702032" y="4034756"/>
          <a:ext cx="3667171" cy="1902237"/>
        </p:xfrm>
        <a:graphic>
          <a:graphicData uri="http://schemas.openxmlformats.org/drawingml/2006/table">
            <a:tbl>
              <a:tblPr/>
              <a:tblGrid>
                <a:gridCol w="1632107">
                  <a:extLst>
                    <a:ext uri="{9D8B030D-6E8A-4147-A177-3AD203B41FA5}">
                      <a16:colId xmlns:a16="http://schemas.microsoft.com/office/drawing/2014/main" val="2852877228"/>
                    </a:ext>
                  </a:extLst>
                </a:gridCol>
                <a:gridCol w="2035064">
                  <a:extLst>
                    <a:ext uri="{9D8B030D-6E8A-4147-A177-3AD203B41FA5}">
                      <a16:colId xmlns:a16="http://schemas.microsoft.com/office/drawing/2014/main" val="3679836373"/>
                    </a:ext>
                  </a:extLst>
                </a:gridCol>
              </a:tblGrid>
              <a:tr h="387556">
                <a:tc>
                  <a:txBody>
                    <a:bodyPr/>
                    <a:lstStyle/>
                    <a:p>
                      <a:pPr algn="ctr"/>
                      <a:r>
                        <a:rPr lang="en-US" sz="1200" b="1" dirty="0">
                          <a:solidFill>
                            <a:srgbClr val="000000"/>
                          </a:solidFill>
                          <a:effectLst/>
                        </a:rPr>
                        <a:t>EPP Status Code</a:t>
                      </a:r>
                    </a:p>
                  </a:txBody>
                  <a:tcPr marL="16358" marR="16358" marT="8179" marB="817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8D8D8"/>
                    </a:solidFill>
                  </a:tcPr>
                </a:tc>
                <a:tc>
                  <a:txBody>
                    <a:bodyPr/>
                    <a:lstStyle/>
                    <a:p>
                      <a:pPr algn="ctr"/>
                      <a:r>
                        <a:rPr lang="en-US" sz="1200" b="1" dirty="0">
                          <a:solidFill>
                            <a:srgbClr val="000000"/>
                          </a:solidFill>
                          <a:effectLst/>
                        </a:rPr>
                        <a:t>RDAP Status Mapping</a:t>
                      </a:r>
                    </a:p>
                  </a:txBody>
                  <a:tcPr marL="16358" marR="16358" marT="8179" marB="817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2589826291"/>
                  </a:ext>
                </a:extLst>
              </a:tr>
              <a:tr h="341105">
                <a:tc>
                  <a:txBody>
                    <a:bodyPr/>
                    <a:lstStyle/>
                    <a:p>
                      <a:pPr algn="ctr" fontAlgn="t"/>
                      <a:r>
                        <a:rPr lang="en-US" sz="1200" b="0" dirty="0" err="1">
                          <a:solidFill>
                            <a:srgbClr val="000000"/>
                          </a:solidFill>
                          <a:effectLst/>
                        </a:rPr>
                        <a:t>addPeriod</a:t>
                      </a:r>
                      <a:endParaRPr lang="en-US" sz="1200" b="0" dirty="0">
                        <a:solidFill>
                          <a:srgbClr val="000000"/>
                        </a:solidFill>
                        <a:effectLst/>
                      </a:endParaRPr>
                    </a:p>
                  </a:txBody>
                  <a:tcPr marL="16358" marR="16358" marT="8179" marB="81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r>
                        <a:rPr lang="en-US" sz="1200" b="0" dirty="0">
                          <a:solidFill>
                            <a:srgbClr val="000000"/>
                          </a:solidFill>
                          <a:effectLst/>
                        </a:rPr>
                        <a:t>add period</a:t>
                      </a:r>
                    </a:p>
                  </a:txBody>
                  <a:tcPr marL="16358" marR="16358" marT="8179" marB="81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8375378"/>
                  </a:ext>
                </a:extLst>
              </a:tr>
              <a:tr h="293394">
                <a:tc>
                  <a:txBody>
                    <a:bodyPr/>
                    <a:lstStyle/>
                    <a:p>
                      <a:pPr algn="ctr" fontAlgn="t"/>
                      <a:r>
                        <a:rPr lang="en-US" sz="1200" b="0" dirty="0" err="1">
                          <a:solidFill>
                            <a:srgbClr val="000000"/>
                          </a:solidFill>
                          <a:effectLst/>
                        </a:rPr>
                        <a:t>autoRenewPeriod</a:t>
                      </a:r>
                      <a:endParaRPr lang="en-US" sz="1200" b="0" dirty="0">
                        <a:solidFill>
                          <a:srgbClr val="000000"/>
                        </a:solidFill>
                        <a:effectLst/>
                      </a:endParaRPr>
                    </a:p>
                  </a:txBody>
                  <a:tcPr marL="16358" marR="16358" marT="8179" marB="81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r>
                        <a:rPr lang="en-US" sz="1200" b="0" dirty="0">
                          <a:solidFill>
                            <a:srgbClr val="000000"/>
                          </a:solidFill>
                          <a:effectLst/>
                        </a:rPr>
                        <a:t>auto renew period</a:t>
                      </a:r>
                    </a:p>
                  </a:txBody>
                  <a:tcPr marL="16358" marR="16358" marT="8179" marB="81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3551139"/>
                  </a:ext>
                </a:extLst>
              </a:tr>
              <a:tr h="293394">
                <a:tc>
                  <a:txBody>
                    <a:bodyPr/>
                    <a:lstStyle/>
                    <a:p>
                      <a:pPr algn="ctr" fontAlgn="t"/>
                      <a:r>
                        <a:rPr lang="en-US" sz="1200" b="0" dirty="0">
                          <a:solidFill>
                            <a:srgbClr val="000000"/>
                          </a:solidFill>
                          <a:effectLst/>
                        </a:rPr>
                        <a:t>inactive</a:t>
                      </a:r>
                    </a:p>
                  </a:txBody>
                  <a:tcPr marL="16358" marR="16358" marT="8179" marB="81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r>
                        <a:rPr lang="en-US" sz="1200" b="0" dirty="0">
                          <a:solidFill>
                            <a:srgbClr val="000000"/>
                          </a:solidFill>
                          <a:effectLst/>
                        </a:rPr>
                        <a:t>inactive</a:t>
                      </a:r>
                    </a:p>
                  </a:txBody>
                  <a:tcPr marL="16358" marR="16358" marT="8179" marB="81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5671508"/>
                  </a:ext>
                </a:extLst>
              </a:tr>
              <a:tr h="293394">
                <a:tc>
                  <a:txBody>
                    <a:bodyPr/>
                    <a:lstStyle/>
                    <a:p>
                      <a:pPr algn="ctr" fontAlgn="t"/>
                      <a:r>
                        <a:rPr lang="en-US" sz="1200" b="0" u="none" strike="noStrike">
                          <a:solidFill>
                            <a:srgbClr val="0098D5"/>
                          </a:solidFill>
                          <a:effectLst/>
                        </a:rPr>
                        <a:t>ok</a:t>
                      </a:r>
                      <a:endParaRPr lang="en-US" sz="1200" b="0">
                        <a:solidFill>
                          <a:srgbClr val="000000"/>
                        </a:solidFill>
                        <a:effectLst/>
                      </a:endParaRPr>
                    </a:p>
                  </a:txBody>
                  <a:tcPr marL="16358" marR="16358" marT="8179" marB="81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r>
                        <a:rPr lang="en-US" sz="1200" b="0" dirty="0">
                          <a:solidFill>
                            <a:srgbClr val="000000"/>
                          </a:solidFill>
                          <a:effectLst/>
                        </a:rPr>
                        <a:t>active</a:t>
                      </a:r>
                    </a:p>
                  </a:txBody>
                  <a:tcPr marL="16358" marR="16358" marT="8179" marB="81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1877044"/>
                  </a:ext>
                </a:extLst>
              </a:tr>
              <a:tr h="293394">
                <a:tc>
                  <a:txBody>
                    <a:bodyPr/>
                    <a:lstStyle/>
                    <a:p>
                      <a:pPr algn="ctr" fontAlgn="t"/>
                      <a:r>
                        <a:rPr lang="en-US" sz="1200" b="0" dirty="0" err="1">
                          <a:solidFill>
                            <a:srgbClr val="000000"/>
                          </a:solidFill>
                          <a:effectLst/>
                        </a:rPr>
                        <a:t>pending</a:t>
                      </a:r>
                      <a:r>
                        <a:rPr lang="en-US" altLang="zh-CN" sz="1200" b="0" dirty="0" err="1">
                          <a:solidFill>
                            <a:srgbClr val="000000"/>
                          </a:solidFill>
                          <a:effectLst/>
                        </a:rPr>
                        <a:t>Create</a:t>
                      </a:r>
                      <a:endParaRPr lang="en-US" sz="1200" b="0" dirty="0">
                        <a:solidFill>
                          <a:srgbClr val="000000"/>
                        </a:solidFill>
                        <a:effectLst/>
                      </a:endParaRPr>
                    </a:p>
                  </a:txBody>
                  <a:tcPr marL="16358" marR="16358" marT="8179" marB="81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r>
                        <a:rPr lang="en-US" altLang="zh-CN" sz="1200" b="0" dirty="0" err="1">
                          <a:solidFill>
                            <a:srgbClr val="000000"/>
                          </a:solidFill>
                          <a:effectLst/>
                        </a:rPr>
                        <a:t>pendingCreate</a:t>
                      </a:r>
                      <a:endParaRPr lang="en-US" sz="1200" b="0" dirty="0">
                        <a:solidFill>
                          <a:srgbClr val="000000"/>
                        </a:solidFill>
                        <a:effectLst/>
                      </a:endParaRPr>
                    </a:p>
                  </a:txBody>
                  <a:tcPr marL="16358" marR="16358" marT="8179" marB="81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7379080"/>
                  </a:ext>
                </a:extLst>
              </a:tr>
            </a:tbl>
          </a:graphicData>
        </a:graphic>
      </p:graphicFrame>
      <p:sp>
        <p:nvSpPr>
          <p:cNvPr id="6159" name="文本框 6158">
            <a:extLst>
              <a:ext uri="{FF2B5EF4-FFF2-40B4-BE49-F238E27FC236}">
                <a16:creationId xmlns:a16="http://schemas.microsoft.com/office/drawing/2014/main" id="{5ECB3FC4-2BA6-61FE-E066-49503F180F4B}"/>
              </a:ext>
            </a:extLst>
          </p:cNvPr>
          <p:cNvSpPr txBox="1"/>
          <p:nvPr/>
        </p:nvSpPr>
        <p:spPr>
          <a:xfrm>
            <a:off x="5050484" y="6024037"/>
            <a:ext cx="4931716" cy="646331"/>
          </a:xfrm>
          <a:prstGeom prst="rect">
            <a:avLst/>
          </a:prstGeom>
          <a:noFill/>
        </p:spPr>
        <p:txBody>
          <a:bodyPr wrap="square">
            <a:spAutoFit/>
          </a:bodyPr>
          <a:lstStyle/>
          <a:p>
            <a:pPr algn="ctr"/>
            <a:r>
              <a:rPr lang="en-US" altLang="zh-CN" dirty="0"/>
              <a:t>Standards</a:t>
            </a:r>
            <a:r>
              <a:rPr lang="zh-CN" altLang="en-US" dirty="0"/>
              <a:t> </a:t>
            </a:r>
            <a:r>
              <a:rPr lang="en-US" altLang="zh-CN" dirty="0"/>
              <a:t>define</a:t>
            </a:r>
            <a:r>
              <a:rPr lang="zh-CN" altLang="en-US" dirty="0"/>
              <a:t> </a:t>
            </a:r>
            <a:r>
              <a:rPr lang="en-US" altLang="zh-CN" dirty="0"/>
              <a:t>18</a:t>
            </a:r>
            <a:r>
              <a:rPr lang="zh-CN" altLang="en-US" dirty="0"/>
              <a:t> </a:t>
            </a:r>
            <a:r>
              <a:rPr lang="en-US" altLang="zh-CN" dirty="0"/>
              <a:t>status</a:t>
            </a:r>
            <a:r>
              <a:rPr lang="zh-CN" altLang="en-US" dirty="0"/>
              <a:t> </a:t>
            </a:r>
            <a:r>
              <a:rPr lang="en-US" altLang="zh-CN" dirty="0"/>
              <a:t>codes</a:t>
            </a:r>
          </a:p>
          <a:p>
            <a:pPr algn="ctr"/>
            <a:r>
              <a:rPr lang="en-US" altLang="zh-CN" dirty="0"/>
              <a:t>[STD69,</a:t>
            </a:r>
            <a:r>
              <a:rPr lang="zh-CN" altLang="en-US" dirty="0"/>
              <a:t> </a:t>
            </a:r>
            <a:r>
              <a:rPr lang="en-US" altLang="zh-CN" dirty="0"/>
              <a:t>RFC</a:t>
            </a:r>
            <a:r>
              <a:rPr lang="zh-CN" altLang="en-US" dirty="0"/>
              <a:t> </a:t>
            </a:r>
            <a:r>
              <a:rPr lang="en-US" altLang="zh-CN" dirty="0"/>
              <a:t>3915]</a:t>
            </a:r>
            <a:endParaRPr lang="zh-CN" altLang="en-US" dirty="0"/>
          </a:p>
        </p:txBody>
      </p:sp>
      <p:sp>
        <p:nvSpPr>
          <p:cNvPr id="3" name="TextBox 2">
            <a:extLst>
              <a:ext uri="{FF2B5EF4-FFF2-40B4-BE49-F238E27FC236}">
                <a16:creationId xmlns:a16="http://schemas.microsoft.com/office/drawing/2014/main" id="{40A71FA0-4E70-587F-7E74-39B332BB1122}"/>
              </a:ext>
            </a:extLst>
          </p:cNvPr>
          <p:cNvSpPr txBox="1"/>
          <p:nvPr/>
        </p:nvSpPr>
        <p:spPr>
          <a:xfrm>
            <a:off x="4735912" y="2231764"/>
            <a:ext cx="3543792" cy="369332"/>
          </a:xfrm>
          <a:prstGeom prst="rect">
            <a:avLst/>
          </a:prstGeom>
          <a:noFill/>
        </p:spPr>
        <p:txBody>
          <a:bodyPr wrap="square">
            <a:spAutoFit/>
          </a:bodyPr>
          <a:lstStyle/>
          <a:p>
            <a:r>
              <a:rPr lang="en-US" altLang="zh-CN" sz="1800" b="1" dirty="0"/>
              <a:t>Domain</a:t>
            </a:r>
            <a:r>
              <a:rPr lang="zh-CN" altLang="en-US" sz="1800" b="1" dirty="0"/>
              <a:t> </a:t>
            </a:r>
            <a:r>
              <a:rPr lang="en-US" altLang="zh-CN" sz="1800" b="1" dirty="0"/>
              <a:t>Name</a:t>
            </a:r>
            <a:r>
              <a:rPr lang="zh-CN" altLang="en-US" sz="1800" b="1" dirty="0"/>
              <a:t> </a:t>
            </a:r>
            <a:r>
              <a:rPr lang="en-US" altLang="zh-CN" b="1" dirty="0"/>
              <a:t>L</a:t>
            </a:r>
            <a:r>
              <a:rPr lang="en-US" altLang="zh-CN" sz="1800" b="1" dirty="0"/>
              <a:t>ifecycle</a:t>
            </a:r>
            <a:endParaRPr lang="en-CN" b="1" dirty="0"/>
          </a:p>
        </p:txBody>
      </p:sp>
    </p:spTree>
    <p:extLst>
      <p:ext uri="{BB962C8B-B14F-4D97-AF65-F5344CB8AC3E}">
        <p14:creationId xmlns:p14="http://schemas.microsoft.com/office/powerpoint/2010/main" val="2362322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7EED143-9BEB-42F6-701B-8E73FE99F0CF}"/>
              </a:ext>
            </a:extLst>
          </p:cNvPr>
          <p:cNvSpPr txBox="1"/>
          <p:nvPr/>
        </p:nvSpPr>
        <p:spPr>
          <a:xfrm>
            <a:off x="465710" y="2122688"/>
            <a:ext cx="10523863" cy="707886"/>
          </a:xfrm>
          <a:prstGeom prst="rect">
            <a:avLst/>
          </a:prstGeom>
          <a:noFill/>
        </p:spPr>
        <p:txBody>
          <a:bodyPr wrap="square">
            <a:spAutoFit/>
          </a:bodyPr>
          <a:lstStyle/>
          <a:p>
            <a:pPr algn="ctr"/>
            <a:r>
              <a:rPr lang="en-US" altLang="zh-CN" sz="4000" b="1" i="1" dirty="0"/>
              <a:t>Thank You &amp; Get in Touch!</a:t>
            </a:r>
          </a:p>
        </p:txBody>
      </p:sp>
      <p:sp>
        <p:nvSpPr>
          <p:cNvPr id="8" name="文本框 7">
            <a:extLst>
              <a:ext uri="{FF2B5EF4-FFF2-40B4-BE49-F238E27FC236}">
                <a16:creationId xmlns:a16="http://schemas.microsoft.com/office/drawing/2014/main" id="{8356F246-AA13-B7AD-3DB9-8871D4896B9D}"/>
              </a:ext>
            </a:extLst>
          </p:cNvPr>
          <p:cNvSpPr txBox="1"/>
          <p:nvPr/>
        </p:nvSpPr>
        <p:spPr>
          <a:xfrm>
            <a:off x="3045922" y="3145915"/>
            <a:ext cx="8173635" cy="1569660"/>
          </a:xfrm>
          <a:prstGeom prst="rect">
            <a:avLst/>
          </a:prstGeom>
          <a:noFill/>
        </p:spPr>
        <p:txBody>
          <a:bodyPr wrap="square">
            <a:spAutoFit/>
          </a:bodyPr>
          <a:lstStyle/>
          <a:p>
            <a:endParaRPr lang="en-US" altLang="zh-CN" sz="2400" b="1" dirty="0">
              <a:solidFill>
                <a:srgbClr val="333333"/>
              </a:solidFill>
              <a:latin typeface="Open Sans" panose="020B0606030504020204" pitchFamily="34" charset="0"/>
            </a:endParaRPr>
          </a:p>
          <a:p>
            <a:endParaRPr lang="en-US" altLang="zh-CN" sz="2400" b="1" dirty="0">
              <a:solidFill>
                <a:srgbClr val="333333"/>
              </a:solidFill>
              <a:latin typeface="Open Sans" panose="020B0606030504020204" pitchFamily="34" charset="0"/>
            </a:endParaRPr>
          </a:p>
          <a:p>
            <a:r>
              <a:rPr lang="en-US" altLang="zh-CN" sz="2400" b="1" dirty="0">
                <a:solidFill>
                  <a:srgbClr val="333333"/>
                </a:solidFill>
                <a:latin typeface="Open Sans" panose="020B0606030504020204" pitchFamily="34" charset="0"/>
              </a:rPr>
              <a:t>Emails:</a:t>
            </a:r>
          </a:p>
          <a:p>
            <a:r>
              <a:rPr lang="en-US" altLang="zh-CN" sz="2400" dirty="0" err="1">
                <a:solidFill>
                  <a:srgbClr val="333333"/>
                </a:solidFill>
                <a:latin typeface="Open Sans" panose="020B0606030504020204" pitchFamily="34" charset="0"/>
              </a:rPr>
              <a:t>yunyizhang@mail.tsinghua.edu.cn</a:t>
            </a:r>
            <a:endParaRPr lang="en-US" altLang="zh-CN" sz="2400" dirty="0">
              <a:solidFill>
                <a:srgbClr val="333333"/>
              </a:solidFill>
              <a:latin typeface="Open Sans" panose="020B0606030504020204" pitchFamily="34" charset="0"/>
            </a:endParaRPr>
          </a:p>
        </p:txBody>
      </p:sp>
      <p:sp>
        <p:nvSpPr>
          <p:cNvPr id="9" name="矩形 8">
            <a:extLst>
              <a:ext uri="{FF2B5EF4-FFF2-40B4-BE49-F238E27FC236}">
                <a16:creationId xmlns:a16="http://schemas.microsoft.com/office/drawing/2014/main" id="{BDAC9FC9-DCBE-1FBE-7891-DF9C009D2B02}"/>
              </a:ext>
            </a:extLst>
          </p:cNvPr>
          <p:cNvSpPr/>
          <p:nvPr/>
        </p:nvSpPr>
        <p:spPr>
          <a:xfrm>
            <a:off x="0" y="6443663"/>
            <a:ext cx="12192000" cy="414337"/>
          </a:xfrm>
          <a:prstGeom prst="rect">
            <a:avLst/>
          </a:prstGeom>
          <a:solidFill>
            <a:srgbClr val="9B2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6" name="图片 5">
            <a:extLst>
              <a:ext uri="{FF2B5EF4-FFF2-40B4-BE49-F238E27FC236}">
                <a16:creationId xmlns:a16="http://schemas.microsoft.com/office/drawing/2014/main" id="{0DC248BF-F609-D84C-AF4B-29C1A2F4993F}"/>
              </a:ext>
            </a:extLst>
          </p:cNvPr>
          <p:cNvPicPr/>
          <p:nvPr/>
        </p:nvPicPr>
        <p:blipFill rotWithShape="1">
          <a:blip r:embed="rId3" cstate="print">
            <a:extLst>
              <a:ext uri="{28A0092B-C50C-407E-A947-70E740481C1C}">
                <a14:useLocalDpi xmlns:a14="http://schemas.microsoft.com/office/drawing/2010/main" val="0"/>
              </a:ext>
            </a:extLst>
          </a:blip>
          <a:srcRect t="20586" b="27820"/>
          <a:stretch/>
        </p:blipFill>
        <p:spPr>
          <a:xfrm>
            <a:off x="3694727" y="5041398"/>
            <a:ext cx="3438013" cy="1225149"/>
          </a:xfrm>
          <a:prstGeom prst="rect">
            <a:avLst/>
          </a:prstGeom>
        </p:spPr>
      </p:pic>
      <p:pic>
        <p:nvPicPr>
          <p:cNvPr id="7" name="图片 6">
            <a:extLst>
              <a:ext uri="{FF2B5EF4-FFF2-40B4-BE49-F238E27FC236}">
                <a16:creationId xmlns:a16="http://schemas.microsoft.com/office/drawing/2014/main" id="{58D05194-BD91-0B4F-8AE8-13105C2DB1B6}"/>
              </a:ext>
            </a:extLst>
          </p:cNvPr>
          <p:cNvPicPr>
            <a:picLocks noChangeAspect="1"/>
          </p:cNvPicPr>
          <p:nvPr/>
        </p:nvPicPr>
        <p:blipFill>
          <a:blip r:embed="rId4"/>
          <a:stretch>
            <a:fillRect/>
          </a:stretch>
        </p:blipFill>
        <p:spPr>
          <a:xfrm>
            <a:off x="0" y="157803"/>
            <a:ext cx="6464595" cy="923514"/>
          </a:xfrm>
          <a:prstGeom prst="rect">
            <a:avLst/>
          </a:prstGeom>
        </p:spPr>
      </p:pic>
      <p:sp>
        <p:nvSpPr>
          <p:cNvPr id="10" name="文本框 9">
            <a:extLst>
              <a:ext uri="{FF2B5EF4-FFF2-40B4-BE49-F238E27FC236}">
                <a16:creationId xmlns:a16="http://schemas.microsoft.com/office/drawing/2014/main" id="{C6DE5486-9187-CE4E-96C8-D23784EB7547}"/>
              </a:ext>
            </a:extLst>
          </p:cNvPr>
          <p:cNvSpPr txBox="1"/>
          <p:nvPr/>
        </p:nvSpPr>
        <p:spPr>
          <a:xfrm>
            <a:off x="465710" y="3239270"/>
            <a:ext cx="10523862" cy="523220"/>
          </a:xfrm>
          <a:prstGeom prst="rect">
            <a:avLst/>
          </a:prstGeom>
          <a:noFill/>
        </p:spPr>
        <p:txBody>
          <a:bodyPr wrap="square">
            <a:spAutoFit/>
          </a:bodyPr>
          <a:lstStyle/>
          <a:p>
            <a:pPr algn="ctr"/>
            <a:r>
              <a:rPr lang="en-US" altLang="zh-CN" sz="2800" i="0" dirty="0" err="1">
                <a:effectLst/>
                <a:latin typeface="Arial" panose="020B0604020202020204" pitchFamily="34" charset="0"/>
                <a:cs typeface="Arial" panose="020B0604020202020204" pitchFamily="34" charset="0"/>
              </a:rPr>
              <a:t>Yunyi</a:t>
            </a:r>
            <a:r>
              <a:rPr lang="zh-CN" altLang="en-US" sz="2800" i="0" dirty="0">
                <a:effectLst/>
                <a:latin typeface="Arial" panose="020B0604020202020204" pitchFamily="34" charset="0"/>
                <a:cs typeface="Arial" panose="020B0604020202020204" pitchFamily="34" charset="0"/>
              </a:rPr>
              <a:t> </a:t>
            </a:r>
            <a:r>
              <a:rPr lang="en-US" altLang="zh-CN" sz="2800" i="0" dirty="0">
                <a:effectLst/>
                <a:latin typeface="Arial" panose="020B0604020202020204" pitchFamily="34" charset="0"/>
                <a:cs typeface="Arial" panose="020B0604020202020204" pitchFamily="34" charset="0"/>
              </a:rPr>
              <a:t>Zhang</a:t>
            </a:r>
          </a:p>
        </p:txBody>
      </p:sp>
    </p:spTree>
    <p:extLst>
      <p:ext uri="{BB962C8B-B14F-4D97-AF65-F5344CB8AC3E}">
        <p14:creationId xmlns:p14="http://schemas.microsoft.com/office/powerpoint/2010/main" val="40856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5829F-8DE6-536B-FF95-BE7D36CA33A1}"/>
            </a:ext>
          </a:extLst>
        </p:cNvPr>
        <p:cNvGrpSpPr/>
        <p:nvPr/>
      </p:nvGrpSpPr>
      <p:grpSpPr>
        <a:xfrm>
          <a:off x="0" y="0"/>
          <a:ext cx="0" cy="0"/>
          <a:chOff x="0" y="0"/>
          <a:chExt cx="0" cy="0"/>
        </a:xfrm>
      </p:grpSpPr>
      <p:sp>
        <p:nvSpPr>
          <p:cNvPr id="4" name="日期占位符 3">
            <a:extLst>
              <a:ext uri="{FF2B5EF4-FFF2-40B4-BE49-F238E27FC236}">
                <a16:creationId xmlns:a16="http://schemas.microsoft.com/office/drawing/2014/main" id="{7195F2AA-7E7B-48B9-23B4-0A47C73A0033}"/>
              </a:ext>
            </a:extLst>
          </p:cNvPr>
          <p:cNvSpPr>
            <a:spLocks noGrp="1"/>
          </p:cNvSpPr>
          <p:nvPr>
            <p:ph type="dt" sz="half" idx="10"/>
          </p:nvPr>
        </p:nvSpPr>
        <p:spPr/>
        <p:txBody>
          <a:bodyPr/>
          <a:lstStyle/>
          <a:p>
            <a:fld id="{9D507075-C7B6-764F-9C89-13EA3C51BD0D}" type="datetime1">
              <a:rPr kumimoji="1" lang="zh-CN" altLang="en-US" smtClean="0"/>
              <a:t>2026/4/29</a:t>
            </a:fld>
            <a:endParaRPr kumimoji="1" lang="zh-CN" altLang="en-US"/>
          </a:p>
        </p:txBody>
      </p:sp>
      <p:sp>
        <p:nvSpPr>
          <p:cNvPr id="5" name="灯片编号占位符 4">
            <a:extLst>
              <a:ext uri="{FF2B5EF4-FFF2-40B4-BE49-F238E27FC236}">
                <a16:creationId xmlns:a16="http://schemas.microsoft.com/office/drawing/2014/main" id="{C119D64A-4F99-FA8F-1EE6-4F43300588D6}"/>
              </a:ext>
            </a:extLst>
          </p:cNvPr>
          <p:cNvSpPr>
            <a:spLocks noGrp="1"/>
          </p:cNvSpPr>
          <p:nvPr>
            <p:ph type="sldNum" sz="quarter" idx="12"/>
          </p:nvPr>
        </p:nvSpPr>
        <p:spPr/>
        <p:txBody>
          <a:bodyPr/>
          <a:lstStyle/>
          <a:p>
            <a:fld id="{ECB2A585-D384-3C44-A3CD-1FCB5462ACD9}" type="slidenum">
              <a:rPr kumimoji="1" lang="zh-CN" altLang="en-US" smtClean="0"/>
              <a:t>5</a:t>
            </a:fld>
            <a:endParaRPr kumimoji="1" lang="zh-CN" altLang="en-US"/>
          </a:p>
        </p:txBody>
      </p:sp>
      <p:sp>
        <p:nvSpPr>
          <p:cNvPr id="6" name="矩形 5">
            <a:extLst>
              <a:ext uri="{FF2B5EF4-FFF2-40B4-BE49-F238E27FC236}">
                <a16:creationId xmlns:a16="http://schemas.microsoft.com/office/drawing/2014/main" id="{250E063F-2803-2C74-5947-715801231D6B}"/>
              </a:ext>
            </a:extLst>
          </p:cNvPr>
          <p:cNvSpPr/>
          <p:nvPr/>
        </p:nvSpPr>
        <p:spPr>
          <a:xfrm>
            <a:off x="0" y="0"/>
            <a:ext cx="12192000" cy="757238"/>
          </a:xfrm>
          <a:prstGeom prst="rect">
            <a:avLst/>
          </a:prstGeom>
          <a:solidFill>
            <a:srgbClr val="9B2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324574A8-0FAA-B328-A1D1-B8B9FB09472D}"/>
              </a:ext>
            </a:extLst>
          </p:cNvPr>
          <p:cNvSpPr txBox="1"/>
          <p:nvPr/>
        </p:nvSpPr>
        <p:spPr>
          <a:xfrm>
            <a:off x="345281" y="86231"/>
            <a:ext cx="11113294" cy="584775"/>
          </a:xfrm>
          <a:prstGeom prst="rect">
            <a:avLst/>
          </a:prstGeom>
          <a:noFill/>
        </p:spPr>
        <p:txBody>
          <a:bodyPr wrap="square">
            <a:spAutoFit/>
          </a:bodyPr>
          <a:lstStyle/>
          <a:p>
            <a:pPr algn="l"/>
            <a:r>
              <a:rPr lang="en-US" altLang="zh-CN" sz="3200" b="1" dirty="0">
                <a:solidFill>
                  <a:schemeClr val="bg1"/>
                </a:solidFill>
              </a:rPr>
              <a:t>Unregistered Domain Names in DNS</a:t>
            </a:r>
            <a:endParaRPr lang="en-US" altLang="zh-CN" sz="3200" b="1" dirty="0">
              <a:solidFill>
                <a:schemeClr val="bg1"/>
              </a:solidFill>
              <a:effectLst/>
            </a:endParaRPr>
          </a:p>
        </p:txBody>
      </p:sp>
      <p:sp>
        <p:nvSpPr>
          <p:cNvPr id="23" name="矩形 22">
            <a:extLst>
              <a:ext uri="{FF2B5EF4-FFF2-40B4-BE49-F238E27FC236}">
                <a16:creationId xmlns:a16="http://schemas.microsoft.com/office/drawing/2014/main" id="{332E4014-9C16-F0AA-C682-4B3E66527010}"/>
              </a:ext>
            </a:extLst>
          </p:cNvPr>
          <p:cNvSpPr/>
          <p:nvPr/>
        </p:nvSpPr>
        <p:spPr>
          <a:xfrm>
            <a:off x="5720288" y="2002272"/>
            <a:ext cx="269152" cy="159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Rectangle 13">
            <a:extLst>
              <a:ext uri="{FF2B5EF4-FFF2-40B4-BE49-F238E27FC236}">
                <a16:creationId xmlns:a16="http://schemas.microsoft.com/office/drawing/2014/main" id="{0CEB0209-E3F0-421F-0A9D-98CA8E1C9338}"/>
              </a:ext>
            </a:extLst>
          </p:cNvPr>
          <p:cNvSpPr/>
          <p:nvPr/>
        </p:nvSpPr>
        <p:spPr>
          <a:xfrm>
            <a:off x="7575773" y="2212970"/>
            <a:ext cx="458556" cy="144000"/>
          </a:xfrm>
          <a:prstGeom prst="rect">
            <a:avLst/>
          </a:prstGeom>
          <a:solidFill>
            <a:schemeClr val="bg1">
              <a:lumMod val="95000"/>
            </a:schemeClr>
          </a:solidFill>
          <a:ln>
            <a:noFill/>
          </a:ln>
          <a:effectLst>
            <a:softEdge rad="16806"/>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 name="圆角矩形 10">
            <a:extLst>
              <a:ext uri="{FF2B5EF4-FFF2-40B4-BE49-F238E27FC236}">
                <a16:creationId xmlns:a16="http://schemas.microsoft.com/office/drawing/2014/main" id="{654B241D-0E51-B8AB-1D2F-0629D247C6E9}"/>
              </a:ext>
            </a:extLst>
          </p:cNvPr>
          <p:cNvSpPr/>
          <p:nvPr/>
        </p:nvSpPr>
        <p:spPr>
          <a:xfrm>
            <a:off x="566363" y="1205043"/>
            <a:ext cx="5308599" cy="4910162"/>
          </a:xfrm>
          <a:prstGeom prst="roundRect">
            <a:avLst>
              <a:gd name="adj" fmla="val 2876"/>
            </a:avLst>
          </a:prstGeom>
          <a:solidFill>
            <a:schemeClr val="bg1"/>
          </a:solid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0"/>
            <a:endParaRPr lang="en-US" altLang="zh-CN" sz="2000" b="1" dirty="0">
              <a:gradFill flip="none" rotWithShape="1">
                <a:gsLst>
                  <a:gs pos="10000">
                    <a:srgbClr val="0094FE"/>
                  </a:gs>
                  <a:gs pos="100000">
                    <a:srgbClr val="0848FF"/>
                  </a:gs>
                </a:gsLst>
                <a:lin ang="2700000" scaled="1"/>
                <a:tileRect/>
              </a:gradFill>
              <a:effectLst>
                <a:outerShdw blurRad="63500" algn="ctr" rotWithShape="0">
                  <a:schemeClr val="bg1">
                    <a:alpha val="40000"/>
                  </a:schemeClr>
                </a:outerShdw>
              </a:effectLst>
              <a:latin typeface="微软雅黑" panose="020B0503020204020204" pitchFamily="34" charset="-122"/>
              <a:ea typeface="微软雅黑" panose="020B0503020204020204" pitchFamily="34" charset="-122"/>
            </a:endParaRPr>
          </a:p>
        </p:txBody>
      </p:sp>
      <p:sp>
        <p:nvSpPr>
          <p:cNvPr id="9" name="圆角矩形 10">
            <a:extLst>
              <a:ext uri="{FF2B5EF4-FFF2-40B4-BE49-F238E27FC236}">
                <a16:creationId xmlns:a16="http://schemas.microsoft.com/office/drawing/2014/main" id="{D55710CD-A29D-B717-49D6-DD2972C22356}"/>
              </a:ext>
            </a:extLst>
          </p:cNvPr>
          <p:cNvSpPr/>
          <p:nvPr/>
        </p:nvSpPr>
        <p:spPr>
          <a:xfrm>
            <a:off x="6294734" y="1205043"/>
            <a:ext cx="5308599" cy="4910162"/>
          </a:xfrm>
          <a:prstGeom prst="roundRect">
            <a:avLst>
              <a:gd name="adj" fmla="val 2876"/>
            </a:avLst>
          </a:prstGeom>
          <a:solidFill>
            <a:schemeClr val="bg1"/>
          </a:solid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0"/>
            <a:endParaRPr lang="en-US" altLang="zh-CN" sz="2000" b="1" dirty="0">
              <a:gradFill flip="none" rotWithShape="1">
                <a:gsLst>
                  <a:gs pos="10000">
                    <a:srgbClr val="0094FE"/>
                  </a:gs>
                  <a:gs pos="100000">
                    <a:srgbClr val="0848FF"/>
                  </a:gs>
                </a:gsLst>
                <a:lin ang="2700000" scaled="1"/>
                <a:tileRect/>
              </a:gradFill>
              <a:effectLst>
                <a:outerShdw blurRad="63500" algn="ctr" rotWithShape="0">
                  <a:schemeClr val="bg1">
                    <a:alpha val="40000"/>
                  </a:schemeClr>
                </a:outerShdw>
              </a:effectLst>
              <a:latin typeface="微软雅黑" panose="020B0503020204020204" pitchFamily="34" charset="-122"/>
              <a:ea typeface="微软雅黑" panose="020B0503020204020204" pitchFamily="34" charset="-122"/>
            </a:endParaRPr>
          </a:p>
        </p:txBody>
      </p:sp>
      <p:sp>
        <p:nvSpPr>
          <p:cNvPr id="16" name="矩形: 圆角 15">
            <a:extLst>
              <a:ext uri="{FF2B5EF4-FFF2-40B4-BE49-F238E27FC236}">
                <a16:creationId xmlns:a16="http://schemas.microsoft.com/office/drawing/2014/main" id="{CA28FDF2-6EE5-AECA-6E05-370F90C24C48}"/>
              </a:ext>
            </a:extLst>
          </p:cNvPr>
          <p:cNvSpPr/>
          <p:nvPr/>
        </p:nvSpPr>
        <p:spPr>
          <a:xfrm>
            <a:off x="666439" y="1338420"/>
            <a:ext cx="5113609" cy="560385"/>
          </a:xfrm>
          <a:prstGeom prst="roundRect">
            <a:avLst>
              <a:gd name="adj" fmla="val 17326"/>
            </a:avLst>
          </a:prstGeom>
          <a:gradFill flip="none" rotWithShape="1">
            <a:gsLst>
              <a:gs pos="0">
                <a:srgbClr val="9B2D1F"/>
              </a:gs>
              <a:gs pos="100000">
                <a:srgbClr val="C1182E"/>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chemeClr val="bg1"/>
                </a:solidFill>
                <a:latin typeface="微软雅黑" panose="020B0503020204020204" pitchFamily="34" charset="-122"/>
                <a:ea typeface="微软雅黑" panose="020B0503020204020204" pitchFamily="34" charset="-122"/>
              </a:rPr>
              <a:t>xn</a:t>
            </a:r>
            <a:r>
              <a:rPr lang="en-US" altLang="zh-CN" b="1" dirty="0">
                <a:solidFill>
                  <a:schemeClr val="bg1"/>
                </a:solidFill>
                <a:latin typeface="微软雅黑" panose="020B0503020204020204" pitchFamily="34" charset="-122"/>
                <a:ea typeface="微软雅黑" panose="020B0503020204020204" pitchFamily="34" charset="-122"/>
              </a:rPr>
              <a:t>--4gq220j14gckc.top</a:t>
            </a:r>
            <a:r>
              <a:rPr lang="zh-CN" altLang="en-US" b="1" dirty="0">
                <a:solidFill>
                  <a:schemeClr val="bg1"/>
                </a:solidFill>
                <a:latin typeface="微软雅黑" panose="020B0503020204020204" pitchFamily="34" charset="-122"/>
                <a:ea typeface="微软雅黑" panose="020B0503020204020204" pitchFamily="34" charset="-122"/>
              </a:rPr>
              <a:t>（一谕终见</a:t>
            </a:r>
            <a:r>
              <a:rPr lang="en-US" altLang="zh-CN" b="1" dirty="0">
                <a:solidFill>
                  <a:schemeClr val="bg1"/>
                </a:solidFill>
                <a:latin typeface="微软雅黑" panose="020B0503020204020204" pitchFamily="34" charset="-122"/>
                <a:ea typeface="微软雅黑" panose="020B0503020204020204" pitchFamily="34" charset="-122"/>
              </a:rPr>
              <a:t>.top</a:t>
            </a:r>
            <a:r>
              <a:rPr lang="zh-CN" altLang="en-US" b="1"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8" name="矩形: 圆角 17">
            <a:extLst>
              <a:ext uri="{FF2B5EF4-FFF2-40B4-BE49-F238E27FC236}">
                <a16:creationId xmlns:a16="http://schemas.microsoft.com/office/drawing/2014/main" id="{A73C2FF4-AD62-8E85-C9F3-DEDA2CCC430E}"/>
              </a:ext>
            </a:extLst>
          </p:cNvPr>
          <p:cNvSpPr/>
          <p:nvPr/>
        </p:nvSpPr>
        <p:spPr>
          <a:xfrm>
            <a:off x="6389648" y="1338420"/>
            <a:ext cx="5113609" cy="560385"/>
          </a:xfrm>
          <a:prstGeom prst="roundRect">
            <a:avLst>
              <a:gd name="adj" fmla="val 17326"/>
            </a:avLst>
          </a:prstGeom>
          <a:gradFill flip="none" rotWithShape="1">
            <a:gsLst>
              <a:gs pos="0">
                <a:srgbClr val="9B2D1F"/>
              </a:gs>
              <a:gs pos="100000">
                <a:srgbClr val="C1182E"/>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微软雅黑" panose="020B0503020204020204" pitchFamily="34" charset="-122"/>
                <a:ea typeface="微软雅黑" panose="020B0503020204020204" pitchFamily="34" charset="-122"/>
              </a:rPr>
              <a:t>xn</a:t>
            </a:r>
            <a:r>
              <a:rPr lang="en-US" altLang="zh-CN" b="1" dirty="0">
                <a:solidFill>
                  <a:schemeClr val="bg1"/>
                </a:solidFill>
                <a:latin typeface="微软雅黑" panose="020B0503020204020204" pitchFamily="34" charset="-122"/>
                <a:ea typeface="微软雅黑" panose="020B0503020204020204" pitchFamily="34" charset="-122"/>
              </a:rPr>
              <a:t>--4gqz56iuyholb.top</a:t>
            </a:r>
            <a:r>
              <a:rPr lang="zh-CN" altLang="en-US" b="1" dirty="0">
                <a:solidFill>
                  <a:schemeClr val="bg1"/>
                </a:solidFill>
                <a:latin typeface="微软雅黑" panose="020B0503020204020204" pitchFamily="34" charset="-122"/>
                <a:ea typeface="微软雅黑" panose="020B0503020204020204" pitchFamily="34" charset="-122"/>
              </a:rPr>
              <a:t>（一諭</a:t>
            </a:r>
            <a:r>
              <a:rPr lang="zh-CN" altLang="en-US" b="1">
                <a:solidFill>
                  <a:schemeClr val="bg1"/>
                </a:solidFill>
                <a:latin typeface="微软雅黑" panose="020B0503020204020204" pitchFamily="34" charset="-122"/>
                <a:ea typeface="微软雅黑" panose="020B0503020204020204" pitchFamily="34" charset="-122"/>
              </a:rPr>
              <a:t>終見</a:t>
            </a:r>
            <a:r>
              <a:rPr lang="en-US" altLang="zh-CN" b="1" dirty="0">
                <a:solidFill>
                  <a:schemeClr val="bg1"/>
                </a:solidFill>
                <a:latin typeface="微软雅黑" panose="020B0503020204020204" pitchFamily="34" charset="-122"/>
                <a:ea typeface="微软雅黑" panose="020B0503020204020204" pitchFamily="34" charset="-122"/>
              </a:rPr>
              <a:t>.</a:t>
            </a:r>
            <a:r>
              <a:rPr lang="en-US" altLang="zh-CN" b="1">
                <a:solidFill>
                  <a:schemeClr val="bg1"/>
                </a:solidFill>
                <a:latin typeface="微软雅黑" panose="020B0503020204020204" pitchFamily="34" charset="-122"/>
                <a:ea typeface="微软雅黑" panose="020B0503020204020204" pitchFamily="34" charset="-122"/>
              </a:rPr>
              <a:t>top</a:t>
            </a:r>
            <a:r>
              <a:rPr lang="zh-CN" altLang="en-US" b="1">
                <a:solidFill>
                  <a:schemeClr val="bg1"/>
                </a:solidFill>
                <a:latin typeface="微软雅黑" panose="020B0503020204020204" pitchFamily="34" charset="-122"/>
                <a:ea typeface="微软雅黑" panose="020B0503020204020204" pitchFamily="34" charset="-122"/>
              </a:rPr>
              <a:t>）</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9A9F4752-9D9D-A7F8-F3F1-E0BC5582DB42}"/>
              </a:ext>
            </a:extLst>
          </p:cNvPr>
          <p:cNvSpPr txBox="1"/>
          <p:nvPr/>
        </p:nvSpPr>
        <p:spPr>
          <a:xfrm>
            <a:off x="1326728" y="1945714"/>
            <a:ext cx="3787869" cy="369332"/>
          </a:xfrm>
          <a:prstGeom prst="rect">
            <a:avLst/>
          </a:prstGeom>
          <a:noFill/>
        </p:spPr>
        <p:txBody>
          <a:bodyPr wrap="square">
            <a:spAutoFit/>
          </a:bodyPr>
          <a:lstStyle/>
          <a:p>
            <a:pPr algn="ctr"/>
            <a:r>
              <a:rPr lang="en-US" altLang="zh-CN" b="1" dirty="0">
                <a:solidFill>
                  <a:srgbClr val="FF0000"/>
                </a:solidFill>
                <a:latin typeface="微软雅黑" panose="020B0503020204020204" pitchFamily="34" charset="-122"/>
                <a:ea typeface="微软雅黑" panose="020B0503020204020204" pitchFamily="34" charset="-122"/>
              </a:rPr>
              <a:t>Registered with Alibaba Cloud</a:t>
            </a:r>
            <a:endParaRPr lang="zh-CN" altLang="en-US"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61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55230-D7B2-1F6B-3CAC-FD00125E9713}"/>
            </a:ext>
          </a:extLst>
        </p:cNvPr>
        <p:cNvGrpSpPr/>
        <p:nvPr/>
      </p:nvGrpSpPr>
      <p:grpSpPr>
        <a:xfrm>
          <a:off x="0" y="0"/>
          <a:ext cx="0" cy="0"/>
          <a:chOff x="0" y="0"/>
          <a:chExt cx="0" cy="0"/>
        </a:xfrm>
      </p:grpSpPr>
      <p:sp>
        <p:nvSpPr>
          <p:cNvPr id="4" name="日期占位符 3">
            <a:extLst>
              <a:ext uri="{FF2B5EF4-FFF2-40B4-BE49-F238E27FC236}">
                <a16:creationId xmlns:a16="http://schemas.microsoft.com/office/drawing/2014/main" id="{DC8EB496-5333-926E-BF1C-ABB6C40E739E}"/>
              </a:ext>
            </a:extLst>
          </p:cNvPr>
          <p:cNvSpPr>
            <a:spLocks noGrp="1"/>
          </p:cNvSpPr>
          <p:nvPr>
            <p:ph type="dt" sz="half" idx="10"/>
          </p:nvPr>
        </p:nvSpPr>
        <p:spPr/>
        <p:txBody>
          <a:bodyPr/>
          <a:lstStyle/>
          <a:p>
            <a:fld id="{9D507075-C7B6-764F-9C89-13EA3C51BD0D}" type="datetime1">
              <a:rPr kumimoji="1" lang="zh-CN" altLang="en-US" smtClean="0"/>
              <a:t>2026/4/29</a:t>
            </a:fld>
            <a:endParaRPr kumimoji="1" lang="zh-CN" altLang="en-US"/>
          </a:p>
        </p:txBody>
      </p:sp>
      <p:sp>
        <p:nvSpPr>
          <p:cNvPr id="5" name="灯片编号占位符 4">
            <a:extLst>
              <a:ext uri="{FF2B5EF4-FFF2-40B4-BE49-F238E27FC236}">
                <a16:creationId xmlns:a16="http://schemas.microsoft.com/office/drawing/2014/main" id="{AC5F27E5-1CDF-DB84-E51F-FD8140B124F5}"/>
              </a:ext>
            </a:extLst>
          </p:cNvPr>
          <p:cNvSpPr>
            <a:spLocks noGrp="1"/>
          </p:cNvSpPr>
          <p:nvPr>
            <p:ph type="sldNum" sz="quarter" idx="12"/>
          </p:nvPr>
        </p:nvSpPr>
        <p:spPr/>
        <p:txBody>
          <a:bodyPr/>
          <a:lstStyle/>
          <a:p>
            <a:fld id="{ECB2A585-D384-3C44-A3CD-1FCB5462ACD9}" type="slidenum">
              <a:rPr kumimoji="1" lang="zh-CN" altLang="en-US" smtClean="0"/>
              <a:t>6</a:t>
            </a:fld>
            <a:endParaRPr kumimoji="1" lang="zh-CN" altLang="en-US"/>
          </a:p>
        </p:txBody>
      </p:sp>
      <p:sp>
        <p:nvSpPr>
          <p:cNvPr id="6" name="矩形 5">
            <a:extLst>
              <a:ext uri="{FF2B5EF4-FFF2-40B4-BE49-F238E27FC236}">
                <a16:creationId xmlns:a16="http://schemas.microsoft.com/office/drawing/2014/main" id="{6F382740-51C4-A10B-7AC5-66B0701458F2}"/>
              </a:ext>
            </a:extLst>
          </p:cNvPr>
          <p:cNvSpPr/>
          <p:nvPr/>
        </p:nvSpPr>
        <p:spPr>
          <a:xfrm>
            <a:off x="0" y="0"/>
            <a:ext cx="12192000" cy="757238"/>
          </a:xfrm>
          <a:prstGeom prst="rect">
            <a:avLst/>
          </a:prstGeom>
          <a:solidFill>
            <a:srgbClr val="9B2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17A43DF0-246C-5467-CA15-825E050E053F}"/>
              </a:ext>
            </a:extLst>
          </p:cNvPr>
          <p:cNvSpPr txBox="1"/>
          <p:nvPr/>
        </p:nvSpPr>
        <p:spPr>
          <a:xfrm>
            <a:off x="345281" y="86231"/>
            <a:ext cx="11113294" cy="584775"/>
          </a:xfrm>
          <a:prstGeom prst="rect">
            <a:avLst/>
          </a:prstGeom>
          <a:noFill/>
        </p:spPr>
        <p:txBody>
          <a:bodyPr wrap="square">
            <a:spAutoFit/>
          </a:bodyPr>
          <a:lstStyle/>
          <a:p>
            <a:pPr algn="l"/>
            <a:r>
              <a:rPr lang="en-US" altLang="zh-CN" sz="3200" b="1" dirty="0">
                <a:solidFill>
                  <a:schemeClr val="bg1"/>
                </a:solidFill>
              </a:rPr>
              <a:t>Unregistered Domain Names in DNS</a:t>
            </a:r>
            <a:endParaRPr lang="en-US" altLang="zh-CN" sz="3200" b="1" dirty="0">
              <a:solidFill>
                <a:schemeClr val="bg1"/>
              </a:solidFill>
              <a:effectLst/>
            </a:endParaRPr>
          </a:p>
        </p:txBody>
      </p:sp>
      <p:sp>
        <p:nvSpPr>
          <p:cNvPr id="23" name="矩形 22">
            <a:extLst>
              <a:ext uri="{FF2B5EF4-FFF2-40B4-BE49-F238E27FC236}">
                <a16:creationId xmlns:a16="http://schemas.microsoft.com/office/drawing/2014/main" id="{E07554DF-9129-0395-E931-1AF870E8F975}"/>
              </a:ext>
            </a:extLst>
          </p:cNvPr>
          <p:cNvSpPr/>
          <p:nvPr/>
        </p:nvSpPr>
        <p:spPr>
          <a:xfrm>
            <a:off x="5720288" y="2002272"/>
            <a:ext cx="269152" cy="159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Rectangle 13">
            <a:extLst>
              <a:ext uri="{FF2B5EF4-FFF2-40B4-BE49-F238E27FC236}">
                <a16:creationId xmlns:a16="http://schemas.microsoft.com/office/drawing/2014/main" id="{224F7CA6-95A1-D420-8105-E5D515AE6B23}"/>
              </a:ext>
            </a:extLst>
          </p:cNvPr>
          <p:cNvSpPr/>
          <p:nvPr/>
        </p:nvSpPr>
        <p:spPr>
          <a:xfrm>
            <a:off x="7575773" y="2212970"/>
            <a:ext cx="458556" cy="144000"/>
          </a:xfrm>
          <a:prstGeom prst="rect">
            <a:avLst/>
          </a:prstGeom>
          <a:solidFill>
            <a:schemeClr val="bg1">
              <a:lumMod val="95000"/>
            </a:schemeClr>
          </a:solidFill>
          <a:ln>
            <a:noFill/>
          </a:ln>
          <a:effectLst>
            <a:softEdge rad="16806"/>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 name="圆角矩形 10">
            <a:extLst>
              <a:ext uri="{FF2B5EF4-FFF2-40B4-BE49-F238E27FC236}">
                <a16:creationId xmlns:a16="http://schemas.microsoft.com/office/drawing/2014/main" id="{A4D5011E-9CB7-74F4-1787-A2987B94116B}"/>
              </a:ext>
            </a:extLst>
          </p:cNvPr>
          <p:cNvSpPr/>
          <p:nvPr/>
        </p:nvSpPr>
        <p:spPr>
          <a:xfrm>
            <a:off x="566363" y="1205043"/>
            <a:ext cx="5308599" cy="4910162"/>
          </a:xfrm>
          <a:prstGeom prst="roundRect">
            <a:avLst>
              <a:gd name="adj" fmla="val 2876"/>
            </a:avLst>
          </a:prstGeom>
          <a:solidFill>
            <a:schemeClr val="bg1"/>
          </a:solid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0"/>
            <a:endParaRPr lang="en-US" altLang="zh-CN" sz="2000" b="1" dirty="0">
              <a:gradFill flip="none" rotWithShape="1">
                <a:gsLst>
                  <a:gs pos="10000">
                    <a:srgbClr val="0094FE"/>
                  </a:gs>
                  <a:gs pos="100000">
                    <a:srgbClr val="0848FF"/>
                  </a:gs>
                </a:gsLst>
                <a:lin ang="2700000" scaled="1"/>
                <a:tileRect/>
              </a:gradFill>
              <a:effectLst>
                <a:outerShdw blurRad="63500" algn="ctr" rotWithShape="0">
                  <a:schemeClr val="bg1">
                    <a:alpha val="40000"/>
                  </a:schemeClr>
                </a:outerShdw>
              </a:effectLst>
              <a:latin typeface="微软雅黑" panose="020B0503020204020204" pitchFamily="34" charset="-122"/>
              <a:ea typeface="微软雅黑" panose="020B0503020204020204" pitchFamily="34" charset="-122"/>
            </a:endParaRPr>
          </a:p>
        </p:txBody>
      </p:sp>
      <p:sp>
        <p:nvSpPr>
          <p:cNvPr id="9" name="圆角矩形 10">
            <a:extLst>
              <a:ext uri="{FF2B5EF4-FFF2-40B4-BE49-F238E27FC236}">
                <a16:creationId xmlns:a16="http://schemas.microsoft.com/office/drawing/2014/main" id="{FC804314-B36D-5392-6CD5-B9AF5D6D1F4D}"/>
              </a:ext>
            </a:extLst>
          </p:cNvPr>
          <p:cNvSpPr/>
          <p:nvPr/>
        </p:nvSpPr>
        <p:spPr>
          <a:xfrm>
            <a:off x="6294734" y="1205043"/>
            <a:ext cx="5308599" cy="4910162"/>
          </a:xfrm>
          <a:prstGeom prst="roundRect">
            <a:avLst>
              <a:gd name="adj" fmla="val 2876"/>
            </a:avLst>
          </a:prstGeom>
          <a:solidFill>
            <a:schemeClr val="bg1"/>
          </a:solid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0"/>
            <a:endParaRPr lang="en-US" altLang="zh-CN" sz="2000" b="1" dirty="0">
              <a:gradFill flip="none" rotWithShape="1">
                <a:gsLst>
                  <a:gs pos="10000">
                    <a:srgbClr val="0094FE"/>
                  </a:gs>
                  <a:gs pos="100000">
                    <a:srgbClr val="0848FF"/>
                  </a:gs>
                </a:gsLst>
                <a:lin ang="2700000" scaled="1"/>
                <a:tileRect/>
              </a:gradFill>
              <a:effectLst>
                <a:outerShdw blurRad="63500" algn="ctr" rotWithShape="0">
                  <a:schemeClr val="bg1">
                    <a:alpha val="40000"/>
                  </a:schemeClr>
                </a:outerShdw>
              </a:effectLst>
              <a:latin typeface="微软雅黑" panose="020B0503020204020204" pitchFamily="34" charset="-122"/>
              <a:ea typeface="微软雅黑" panose="020B0503020204020204" pitchFamily="34" charset="-122"/>
            </a:endParaRPr>
          </a:p>
        </p:txBody>
      </p:sp>
      <p:sp>
        <p:nvSpPr>
          <p:cNvPr id="16" name="矩形: 圆角 15">
            <a:extLst>
              <a:ext uri="{FF2B5EF4-FFF2-40B4-BE49-F238E27FC236}">
                <a16:creationId xmlns:a16="http://schemas.microsoft.com/office/drawing/2014/main" id="{8E92F631-8BA1-F8C7-186C-D9DD58C184F0}"/>
              </a:ext>
            </a:extLst>
          </p:cNvPr>
          <p:cNvSpPr/>
          <p:nvPr/>
        </p:nvSpPr>
        <p:spPr>
          <a:xfrm>
            <a:off x="666439" y="1338420"/>
            <a:ext cx="5113609" cy="560385"/>
          </a:xfrm>
          <a:prstGeom prst="roundRect">
            <a:avLst>
              <a:gd name="adj" fmla="val 17326"/>
            </a:avLst>
          </a:prstGeom>
          <a:gradFill flip="none" rotWithShape="1">
            <a:gsLst>
              <a:gs pos="0">
                <a:srgbClr val="9B2D1F"/>
              </a:gs>
              <a:gs pos="100000">
                <a:srgbClr val="C1182E"/>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chemeClr val="bg1"/>
                </a:solidFill>
                <a:latin typeface="微软雅黑" panose="020B0503020204020204" pitchFamily="34" charset="-122"/>
                <a:ea typeface="微软雅黑" panose="020B0503020204020204" pitchFamily="34" charset="-122"/>
              </a:rPr>
              <a:t>xn</a:t>
            </a:r>
            <a:r>
              <a:rPr lang="en-US" altLang="zh-CN" b="1" dirty="0">
                <a:solidFill>
                  <a:schemeClr val="bg1"/>
                </a:solidFill>
                <a:latin typeface="微软雅黑" panose="020B0503020204020204" pitchFamily="34" charset="-122"/>
                <a:ea typeface="微软雅黑" panose="020B0503020204020204" pitchFamily="34" charset="-122"/>
              </a:rPr>
              <a:t>--4gq220j14gckc.top</a:t>
            </a:r>
            <a:r>
              <a:rPr lang="zh-CN" altLang="en-US" b="1" dirty="0">
                <a:solidFill>
                  <a:schemeClr val="bg1"/>
                </a:solidFill>
                <a:latin typeface="微软雅黑" panose="020B0503020204020204" pitchFamily="34" charset="-122"/>
                <a:ea typeface="微软雅黑" panose="020B0503020204020204" pitchFamily="34" charset="-122"/>
              </a:rPr>
              <a:t>（一谕终见</a:t>
            </a:r>
            <a:r>
              <a:rPr lang="en-US" altLang="zh-CN" b="1" dirty="0">
                <a:solidFill>
                  <a:schemeClr val="bg1"/>
                </a:solidFill>
                <a:latin typeface="微软雅黑" panose="020B0503020204020204" pitchFamily="34" charset="-122"/>
                <a:ea typeface="微软雅黑" panose="020B0503020204020204" pitchFamily="34" charset="-122"/>
              </a:rPr>
              <a:t>.top</a:t>
            </a:r>
            <a:r>
              <a:rPr lang="zh-CN" altLang="en-US" b="1"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8" name="矩形: 圆角 17">
            <a:extLst>
              <a:ext uri="{FF2B5EF4-FFF2-40B4-BE49-F238E27FC236}">
                <a16:creationId xmlns:a16="http://schemas.microsoft.com/office/drawing/2014/main" id="{E10D230D-1823-B530-0197-DDC5CBBF944B}"/>
              </a:ext>
            </a:extLst>
          </p:cNvPr>
          <p:cNvSpPr/>
          <p:nvPr/>
        </p:nvSpPr>
        <p:spPr>
          <a:xfrm>
            <a:off x="6389648" y="1338420"/>
            <a:ext cx="5113609" cy="560385"/>
          </a:xfrm>
          <a:prstGeom prst="roundRect">
            <a:avLst>
              <a:gd name="adj" fmla="val 17326"/>
            </a:avLst>
          </a:prstGeom>
          <a:gradFill flip="none" rotWithShape="1">
            <a:gsLst>
              <a:gs pos="0">
                <a:srgbClr val="9B2D1F"/>
              </a:gs>
              <a:gs pos="100000">
                <a:srgbClr val="C1182E"/>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微软雅黑" panose="020B0503020204020204" pitchFamily="34" charset="-122"/>
                <a:ea typeface="微软雅黑" panose="020B0503020204020204" pitchFamily="34" charset="-122"/>
              </a:rPr>
              <a:t>xn</a:t>
            </a:r>
            <a:r>
              <a:rPr lang="en-US" altLang="zh-CN" b="1" dirty="0">
                <a:solidFill>
                  <a:schemeClr val="bg1"/>
                </a:solidFill>
                <a:latin typeface="微软雅黑" panose="020B0503020204020204" pitchFamily="34" charset="-122"/>
                <a:ea typeface="微软雅黑" panose="020B0503020204020204" pitchFamily="34" charset="-122"/>
              </a:rPr>
              <a:t>--4gqz56iuyholb.top</a:t>
            </a:r>
            <a:r>
              <a:rPr lang="zh-CN" altLang="en-US" b="1" dirty="0">
                <a:solidFill>
                  <a:schemeClr val="bg1"/>
                </a:solidFill>
                <a:latin typeface="微软雅黑" panose="020B0503020204020204" pitchFamily="34" charset="-122"/>
                <a:ea typeface="微软雅黑" panose="020B0503020204020204" pitchFamily="34" charset="-122"/>
              </a:rPr>
              <a:t>（一諭</a:t>
            </a:r>
            <a:r>
              <a:rPr lang="zh-CN" altLang="en-US" b="1">
                <a:solidFill>
                  <a:schemeClr val="bg1"/>
                </a:solidFill>
                <a:latin typeface="微软雅黑" panose="020B0503020204020204" pitchFamily="34" charset="-122"/>
                <a:ea typeface="微软雅黑" panose="020B0503020204020204" pitchFamily="34" charset="-122"/>
              </a:rPr>
              <a:t>終見</a:t>
            </a:r>
            <a:r>
              <a:rPr lang="en-US" altLang="zh-CN" b="1" dirty="0">
                <a:solidFill>
                  <a:schemeClr val="bg1"/>
                </a:solidFill>
                <a:latin typeface="微软雅黑" panose="020B0503020204020204" pitchFamily="34" charset="-122"/>
                <a:ea typeface="微软雅黑" panose="020B0503020204020204" pitchFamily="34" charset="-122"/>
              </a:rPr>
              <a:t>.</a:t>
            </a:r>
            <a:r>
              <a:rPr lang="en-US" altLang="zh-CN" b="1">
                <a:solidFill>
                  <a:schemeClr val="bg1"/>
                </a:solidFill>
                <a:latin typeface="微软雅黑" panose="020B0503020204020204" pitchFamily="34" charset="-122"/>
                <a:ea typeface="微软雅黑" panose="020B0503020204020204" pitchFamily="34" charset="-122"/>
              </a:rPr>
              <a:t>top</a:t>
            </a:r>
            <a:r>
              <a:rPr lang="zh-CN" altLang="en-US" b="1">
                <a:solidFill>
                  <a:schemeClr val="bg1"/>
                </a:solidFill>
                <a:latin typeface="微软雅黑" panose="020B0503020204020204" pitchFamily="34" charset="-122"/>
                <a:ea typeface="微软雅黑" panose="020B0503020204020204" pitchFamily="34" charset="-122"/>
              </a:rPr>
              <a:t>）</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5D1EFA80-A234-98D0-D14C-547A2750109C}"/>
              </a:ext>
            </a:extLst>
          </p:cNvPr>
          <p:cNvSpPr txBox="1"/>
          <p:nvPr/>
        </p:nvSpPr>
        <p:spPr>
          <a:xfrm>
            <a:off x="1326728" y="1945714"/>
            <a:ext cx="3787869" cy="369332"/>
          </a:xfrm>
          <a:prstGeom prst="rect">
            <a:avLst/>
          </a:prstGeom>
          <a:noFill/>
        </p:spPr>
        <p:txBody>
          <a:bodyPr wrap="square">
            <a:spAutoFit/>
          </a:bodyPr>
          <a:lstStyle/>
          <a:p>
            <a:pPr algn="ctr"/>
            <a:r>
              <a:rPr lang="en-US" altLang="zh-CN" b="1" dirty="0">
                <a:solidFill>
                  <a:srgbClr val="FF0000"/>
                </a:solidFill>
                <a:latin typeface="微软雅黑" panose="020B0503020204020204" pitchFamily="34" charset="-122"/>
                <a:ea typeface="微软雅黑" panose="020B0503020204020204" pitchFamily="34" charset="-122"/>
              </a:rPr>
              <a:t>Registered with Alibaba Cloud</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22" name="图片 21" descr="图形用户界面, 文本, 应用程序, 电子邮件&#10;&#10;描述已自动生成">
            <a:extLst>
              <a:ext uri="{FF2B5EF4-FFF2-40B4-BE49-F238E27FC236}">
                <a16:creationId xmlns:a16="http://schemas.microsoft.com/office/drawing/2014/main" id="{03AE30B8-0D0C-F851-F9D8-4CCDE0EF500A}"/>
              </a:ext>
            </a:extLst>
          </p:cNvPr>
          <p:cNvPicPr>
            <a:picLocks noChangeAspect="1"/>
          </p:cNvPicPr>
          <p:nvPr/>
        </p:nvPicPr>
        <p:blipFill>
          <a:blip r:embed="rId3"/>
          <a:stretch>
            <a:fillRect/>
          </a:stretch>
        </p:blipFill>
        <p:spPr>
          <a:xfrm>
            <a:off x="942356" y="2516763"/>
            <a:ext cx="4556612" cy="3450043"/>
          </a:xfrm>
          <a:prstGeom prst="rect">
            <a:avLst/>
          </a:prstGeom>
        </p:spPr>
      </p:pic>
      <p:sp>
        <p:nvSpPr>
          <p:cNvPr id="32" name="文本框 31">
            <a:extLst>
              <a:ext uri="{FF2B5EF4-FFF2-40B4-BE49-F238E27FC236}">
                <a16:creationId xmlns:a16="http://schemas.microsoft.com/office/drawing/2014/main" id="{1BF66BEF-6E72-C30A-9185-E7AFC0131D03}"/>
              </a:ext>
            </a:extLst>
          </p:cNvPr>
          <p:cNvSpPr txBox="1"/>
          <p:nvPr/>
        </p:nvSpPr>
        <p:spPr>
          <a:xfrm>
            <a:off x="1042486" y="5468291"/>
            <a:ext cx="4072111" cy="369332"/>
          </a:xfrm>
          <a:prstGeom prst="rect">
            <a:avLst/>
          </a:prstGeom>
          <a:noFill/>
        </p:spPr>
        <p:txBody>
          <a:bodyPr wrap="square">
            <a:spAutoFit/>
          </a:bodyPr>
          <a:lstStyle/>
          <a:p>
            <a:pPr algn="ctr"/>
            <a:r>
              <a:rPr lang="en-US" altLang="zh-CN" b="1" dirty="0">
                <a:solidFill>
                  <a:srgbClr val="FF0000"/>
                </a:solidFill>
                <a:latin typeface="微软雅黑" panose="020B0503020204020204" pitchFamily="34" charset="-122"/>
                <a:ea typeface="微软雅黑" panose="020B0503020204020204" pitchFamily="34" charset="-122"/>
              </a:rPr>
              <a:t>domain name registration data</a:t>
            </a:r>
            <a:endParaRPr lang="zh-CN" altLang="en-US"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3215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AA98B-5DAE-731B-93DA-614F0EE5B472}"/>
            </a:ext>
          </a:extLst>
        </p:cNvPr>
        <p:cNvGrpSpPr/>
        <p:nvPr/>
      </p:nvGrpSpPr>
      <p:grpSpPr>
        <a:xfrm>
          <a:off x="0" y="0"/>
          <a:ext cx="0" cy="0"/>
          <a:chOff x="0" y="0"/>
          <a:chExt cx="0" cy="0"/>
        </a:xfrm>
      </p:grpSpPr>
      <p:sp>
        <p:nvSpPr>
          <p:cNvPr id="4" name="日期占位符 3">
            <a:extLst>
              <a:ext uri="{FF2B5EF4-FFF2-40B4-BE49-F238E27FC236}">
                <a16:creationId xmlns:a16="http://schemas.microsoft.com/office/drawing/2014/main" id="{A8DA9EAB-0B04-DBA7-FDCB-F53426750F13}"/>
              </a:ext>
            </a:extLst>
          </p:cNvPr>
          <p:cNvSpPr>
            <a:spLocks noGrp="1"/>
          </p:cNvSpPr>
          <p:nvPr>
            <p:ph type="dt" sz="half" idx="10"/>
          </p:nvPr>
        </p:nvSpPr>
        <p:spPr/>
        <p:txBody>
          <a:bodyPr/>
          <a:lstStyle/>
          <a:p>
            <a:fld id="{9D507075-C7B6-764F-9C89-13EA3C51BD0D}" type="datetime1">
              <a:rPr kumimoji="1" lang="zh-CN" altLang="en-US" smtClean="0"/>
              <a:t>2026/4/29</a:t>
            </a:fld>
            <a:endParaRPr kumimoji="1" lang="zh-CN" altLang="en-US"/>
          </a:p>
        </p:txBody>
      </p:sp>
      <p:sp>
        <p:nvSpPr>
          <p:cNvPr id="5" name="灯片编号占位符 4">
            <a:extLst>
              <a:ext uri="{FF2B5EF4-FFF2-40B4-BE49-F238E27FC236}">
                <a16:creationId xmlns:a16="http://schemas.microsoft.com/office/drawing/2014/main" id="{BED40EE4-C044-ABE5-F425-BE3E3679A99B}"/>
              </a:ext>
            </a:extLst>
          </p:cNvPr>
          <p:cNvSpPr>
            <a:spLocks noGrp="1"/>
          </p:cNvSpPr>
          <p:nvPr>
            <p:ph type="sldNum" sz="quarter" idx="12"/>
          </p:nvPr>
        </p:nvSpPr>
        <p:spPr/>
        <p:txBody>
          <a:bodyPr/>
          <a:lstStyle/>
          <a:p>
            <a:fld id="{ECB2A585-D384-3C44-A3CD-1FCB5462ACD9}" type="slidenum">
              <a:rPr kumimoji="1" lang="zh-CN" altLang="en-US" smtClean="0"/>
              <a:t>7</a:t>
            </a:fld>
            <a:endParaRPr kumimoji="1" lang="zh-CN" altLang="en-US"/>
          </a:p>
        </p:txBody>
      </p:sp>
      <p:sp>
        <p:nvSpPr>
          <p:cNvPr id="6" name="矩形 5">
            <a:extLst>
              <a:ext uri="{FF2B5EF4-FFF2-40B4-BE49-F238E27FC236}">
                <a16:creationId xmlns:a16="http://schemas.microsoft.com/office/drawing/2014/main" id="{98378A9A-93F4-A225-DF70-013558E6D434}"/>
              </a:ext>
            </a:extLst>
          </p:cNvPr>
          <p:cNvSpPr/>
          <p:nvPr/>
        </p:nvSpPr>
        <p:spPr>
          <a:xfrm>
            <a:off x="0" y="0"/>
            <a:ext cx="12192000" cy="757238"/>
          </a:xfrm>
          <a:prstGeom prst="rect">
            <a:avLst/>
          </a:prstGeom>
          <a:solidFill>
            <a:srgbClr val="9B2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8FB545CF-F93F-B6E7-05DE-5FF27D24B927}"/>
              </a:ext>
            </a:extLst>
          </p:cNvPr>
          <p:cNvSpPr txBox="1"/>
          <p:nvPr/>
        </p:nvSpPr>
        <p:spPr>
          <a:xfrm>
            <a:off x="345281" y="86231"/>
            <a:ext cx="11113294" cy="584775"/>
          </a:xfrm>
          <a:prstGeom prst="rect">
            <a:avLst/>
          </a:prstGeom>
          <a:noFill/>
        </p:spPr>
        <p:txBody>
          <a:bodyPr wrap="square">
            <a:spAutoFit/>
          </a:bodyPr>
          <a:lstStyle/>
          <a:p>
            <a:pPr algn="l"/>
            <a:r>
              <a:rPr lang="en-US" altLang="zh-CN" sz="3200" b="1" dirty="0">
                <a:solidFill>
                  <a:schemeClr val="bg1"/>
                </a:solidFill>
              </a:rPr>
              <a:t>Unregistered Domain Names in DNS</a:t>
            </a:r>
            <a:endParaRPr lang="en-US" altLang="zh-CN" sz="3200" b="1" dirty="0">
              <a:solidFill>
                <a:schemeClr val="bg1"/>
              </a:solidFill>
              <a:effectLst/>
            </a:endParaRPr>
          </a:p>
        </p:txBody>
      </p:sp>
      <p:sp>
        <p:nvSpPr>
          <p:cNvPr id="23" name="矩形 22">
            <a:extLst>
              <a:ext uri="{FF2B5EF4-FFF2-40B4-BE49-F238E27FC236}">
                <a16:creationId xmlns:a16="http://schemas.microsoft.com/office/drawing/2014/main" id="{AA18256B-66FE-B6A2-CB80-9A502DF3DF8D}"/>
              </a:ext>
            </a:extLst>
          </p:cNvPr>
          <p:cNvSpPr/>
          <p:nvPr/>
        </p:nvSpPr>
        <p:spPr>
          <a:xfrm>
            <a:off x="5720288" y="2002272"/>
            <a:ext cx="269152" cy="159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Rectangle 13">
            <a:extLst>
              <a:ext uri="{FF2B5EF4-FFF2-40B4-BE49-F238E27FC236}">
                <a16:creationId xmlns:a16="http://schemas.microsoft.com/office/drawing/2014/main" id="{CED90A8E-7FED-635D-08F1-B6CBEF39D733}"/>
              </a:ext>
            </a:extLst>
          </p:cNvPr>
          <p:cNvSpPr/>
          <p:nvPr/>
        </p:nvSpPr>
        <p:spPr>
          <a:xfrm>
            <a:off x="7575773" y="2212970"/>
            <a:ext cx="458556" cy="144000"/>
          </a:xfrm>
          <a:prstGeom prst="rect">
            <a:avLst/>
          </a:prstGeom>
          <a:solidFill>
            <a:schemeClr val="bg1">
              <a:lumMod val="95000"/>
            </a:schemeClr>
          </a:solidFill>
          <a:ln>
            <a:noFill/>
          </a:ln>
          <a:effectLst>
            <a:softEdge rad="16806"/>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 name="圆角矩形 10">
            <a:extLst>
              <a:ext uri="{FF2B5EF4-FFF2-40B4-BE49-F238E27FC236}">
                <a16:creationId xmlns:a16="http://schemas.microsoft.com/office/drawing/2014/main" id="{CBC945BE-6274-97C6-F7C2-A68E163CEA40}"/>
              </a:ext>
            </a:extLst>
          </p:cNvPr>
          <p:cNvSpPr/>
          <p:nvPr/>
        </p:nvSpPr>
        <p:spPr>
          <a:xfrm>
            <a:off x="566363" y="1205043"/>
            <a:ext cx="5308599" cy="4910162"/>
          </a:xfrm>
          <a:prstGeom prst="roundRect">
            <a:avLst>
              <a:gd name="adj" fmla="val 2876"/>
            </a:avLst>
          </a:prstGeom>
          <a:solidFill>
            <a:schemeClr val="bg1"/>
          </a:solid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0"/>
            <a:endParaRPr lang="en-US" altLang="zh-CN" sz="2000" b="1" dirty="0">
              <a:gradFill flip="none" rotWithShape="1">
                <a:gsLst>
                  <a:gs pos="10000">
                    <a:srgbClr val="0094FE"/>
                  </a:gs>
                  <a:gs pos="100000">
                    <a:srgbClr val="0848FF"/>
                  </a:gs>
                </a:gsLst>
                <a:lin ang="2700000" scaled="1"/>
                <a:tileRect/>
              </a:gradFill>
              <a:effectLst>
                <a:outerShdw blurRad="63500" algn="ctr" rotWithShape="0">
                  <a:schemeClr val="bg1">
                    <a:alpha val="40000"/>
                  </a:schemeClr>
                </a:outerShdw>
              </a:effectLst>
              <a:latin typeface="微软雅黑" panose="020B0503020204020204" pitchFamily="34" charset="-122"/>
              <a:ea typeface="微软雅黑" panose="020B0503020204020204" pitchFamily="34" charset="-122"/>
            </a:endParaRPr>
          </a:p>
        </p:txBody>
      </p:sp>
      <p:sp>
        <p:nvSpPr>
          <p:cNvPr id="9" name="圆角矩形 10">
            <a:extLst>
              <a:ext uri="{FF2B5EF4-FFF2-40B4-BE49-F238E27FC236}">
                <a16:creationId xmlns:a16="http://schemas.microsoft.com/office/drawing/2014/main" id="{82CC7F53-1D86-8BAA-4AC6-575D5C094CC6}"/>
              </a:ext>
            </a:extLst>
          </p:cNvPr>
          <p:cNvSpPr/>
          <p:nvPr/>
        </p:nvSpPr>
        <p:spPr>
          <a:xfrm>
            <a:off x="6294734" y="1205043"/>
            <a:ext cx="5308599" cy="4910162"/>
          </a:xfrm>
          <a:prstGeom prst="roundRect">
            <a:avLst>
              <a:gd name="adj" fmla="val 2876"/>
            </a:avLst>
          </a:prstGeom>
          <a:solidFill>
            <a:schemeClr val="bg1"/>
          </a:solid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0"/>
            <a:endParaRPr lang="en-US" altLang="zh-CN" sz="2000" b="1" dirty="0">
              <a:gradFill flip="none" rotWithShape="1">
                <a:gsLst>
                  <a:gs pos="10000">
                    <a:srgbClr val="0094FE"/>
                  </a:gs>
                  <a:gs pos="100000">
                    <a:srgbClr val="0848FF"/>
                  </a:gs>
                </a:gsLst>
                <a:lin ang="2700000" scaled="1"/>
                <a:tileRect/>
              </a:gradFill>
              <a:effectLst>
                <a:outerShdw blurRad="63500" algn="ctr" rotWithShape="0">
                  <a:schemeClr val="bg1">
                    <a:alpha val="40000"/>
                  </a:schemeClr>
                </a:outerShdw>
              </a:effectLst>
              <a:latin typeface="微软雅黑" panose="020B0503020204020204" pitchFamily="34" charset="-122"/>
              <a:ea typeface="微软雅黑" panose="020B0503020204020204" pitchFamily="34" charset="-122"/>
            </a:endParaRPr>
          </a:p>
        </p:txBody>
      </p:sp>
      <p:sp>
        <p:nvSpPr>
          <p:cNvPr id="16" name="矩形: 圆角 15">
            <a:extLst>
              <a:ext uri="{FF2B5EF4-FFF2-40B4-BE49-F238E27FC236}">
                <a16:creationId xmlns:a16="http://schemas.microsoft.com/office/drawing/2014/main" id="{5BC52F61-47BB-C862-806F-7AECE9D865AA}"/>
              </a:ext>
            </a:extLst>
          </p:cNvPr>
          <p:cNvSpPr/>
          <p:nvPr/>
        </p:nvSpPr>
        <p:spPr>
          <a:xfrm>
            <a:off x="666439" y="1338420"/>
            <a:ext cx="5113609" cy="560385"/>
          </a:xfrm>
          <a:prstGeom prst="roundRect">
            <a:avLst>
              <a:gd name="adj" fmla="val 17326"/>
            </a:avLst>
          </a:prstGeom>
          <a:gradFill flip="none" rotWithShape="1">
            <a:gsLst>
              <a:gs pos="0">
                <a:srgbClr val="9B2D1F"/>
              </a:gs>
              <a:gs pos="100000">
                <a:srgbClr val="C1182E"/>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chemeClr val="bg1"/>
                </a:solidFill>
                <a:latin typeface="微软雅黑" panose="020B0503020204020204" pitchFamily="34" charset="-122"/>
                <a:ea typeface="微软雅黑" panose="020B0503020204020204" pitchFamily="34" charset="-122"/>
              </a:rPr>
              <a:t>xn</a:t>
            </a:r>
            <a:r>
              <a:rPr lang="en-US" altLang="zh-CN" b="1" dirty="0">
                <a:solidFill>
                  <a:schemeClr val="bg1"/>
                </a:solidFill>
                <a:latin typeface="微软雅黑" panose="020B0503020204020204" pitchFamily="34" charset="-122"/>
                <a:ea typeface="微软雅黑" panose="020B0503020204020204" pitchFamily="34" charset="-122"/>
              </a:rPr>
              <a:t>--4gq220j14gckc.top</a:t>
            </a:r>
            <a:r>
              <a:rPr lang="zh-CN" altLang="en-US" b="1" dirty="0">
                <a:solidFill>
                  <a:schemeClr val="bg1"/>
                </a:solidFill>
                <a:latin typeface="微软雅黑" panose="020B0503020204020204" pitchFamily="34" charset="-122"/>
                <a:ea typeface="微软雅黑" panose="020B0503020204020204" pitchFamily="34" charset="-122"/>
              </a:rPr>
              <a:t>（一谕终见</a:t>
            </a:r>
            <a:r>
              <a:rPr lang="en-US" altLang="zh-CN" b="1" dirty="0">
                <a:solidFill>
                  <a:schemeClr val="bg1"/>
                </a:solidFill>
                <a:latin typeface="微软雅黑" panose="020B0503020204020204" pitchFamily="34" charset="-122"/>
                <a:ea typeface="微软雅黑" panose="020B0503020204020204" pitchFamily="34" charset="-122"/>
              </a:rPr>
              <a:t>.top</a:t>
            </a:r>
            <a:r>
              <a:rPr lang="zh-CN" altLang="en-US" b="1"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8" name="矩形: 圆角 17">
            <a:extLst>
              <a:ext uri="{FF2B5EF4-FFF2-40B4-BE49-F238E27FC236}">
                <a16:creationId xmlns:a16="http://schemas.microsoft.com/office/drawing/2014/main" id="{3A1E79C0-7414-0D66-4B01-269C84E905B8}"/>
              </a:ext>
            </a:extLst>
          </p:cNvPr>
          <p:cNvSpPr/>
          <p:nvPr/>
        </p:nvSpPr>
        <p:spPr>
          <a:xfrm>
            <a:off x="6389648" y="1338420"/>
            <a:ext cx="5113609" cy="560385"/>
          </a:xfrm>
          <a:prstGeom prst="roundRect">
            <a:avLst>
              <a:gd name="adj" fmla="val 17326"/>
            </a:avLst>
          </a:prstGeom>
          <a:gradFill flip="none" rotWithShape="1">
            <a:gsLst>
              <a:gs pos="0">
                <a:srgbClr val="9B2D1F"/>
              </a:gs>
              <a:gs pos="100000">
                <a:srgbClr val="C1182E"/>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微软雅黑" panose="020B0503020204020204" pitchFamily="34" charset="-122"/>
                <a:ea typeface="微软雅黑" panose="020B0503020204020204" pitchFamily="34" charset="-122"/>
              </a:rPr>
              <a:t>xn</a:t>
            </a:r>
            <a:r>
              <a:rPr lang="en-US" altLang="zh-CN" b="1" dirty="0">
                <a:solidFill>
                  <a:schemeClr val="bg1"/>
                </a:solidFill>
                <a:latin typeface="微软雅黑" panose="020B0503020204020204" pitchFamily="34" charset="-122"/>
                <a:ea typeface="微软雅黑" panose="020B0503020204020204" pitchFamily="34" charset="-122"/>
              </a:rPr>
              <a:t>--4gqz56iuyholb.top</a:t>
            </a:r>
            <a:r>
              <a:rPr lang="zh-CN" altLang="en-US" b="1" dirty="0">
                <a:solidFill>
                  <a:schemeClr val="bg1"/>
                </a:solidFill>
                <a:latin typeface="微软雅黑" panose="020B0503020204020204" pitchFamily="34" charset="-122"/>
                <a:ea typeface="微软雅黑" panose="020B0503020204020204" pitchFamily="34" charset="-122"/>
              </a:rPr>
              <a:t>（一諭</a:t>
            </a:r>
            <a:r>
              <a:rPr lang="zh-CN" altLang="en-US" b="1">
                <a:solidFill>
                  <a:schemeClr val="bg1"/>
                </a:solidFill>
                <a:latin typeface="微软雅黑" panose="020B0503020204020204" pitchFamily="34" charset="-122"/>
                <a:ea typeface="微软雅黑" panose="020B0503020204020204" pitchFamily="34" charset="-122"/>
              </a:rPr>
              <a:t>終見</a:t>
            </a:r>
            <a:r>
              <a:rPr lang="en-US" altLang="zh-CN" b="1" dirty="0">
                <a:solidFill>
                  <a:schemeClr val="bg1"/>
                </a:solidFill>
                <a:latin typeface="微软雅黑" panose="020B0503020204020204" pitchFamily="34" charset="-122"/>
                <a:ea typeface="微软雅黑" panose="020B0503020204020204" pitchFamily="34" charset="-122"/>
              </a:rPr>
              <a:t>.</a:t>
            </a:r>
            <a:r>
              <a:rPr lang="en-US" altLang="zh-CN" b="1">
                <a:solidFill>
                  <a:schemeClr val="bg1"/>
                </a:solidFill>
                <a:latin typeface="微软雅黑" panose="020B0503020204020204" pitchFamily="34" charset="-122"/>
                <a:ea typeface="微软雅黑" panose="020B0503020204020204" pitchFamily="34" charset="-122"/>
              </a:rPr>
              <a:t>top</a:t>
            </a:r>
            <a:r>
              <a:rPr lang="zh-CN" altLang="en-US" b="1">
                <a:solidFill>
                  <a:schemeClr val="bg1"/>
                </a:solidFill>
                <a:latin typeface="微软雅黑" panose="020B0503020204020204" pitchFamily="34" charset="-122"/>
                <a:ea typeface="微软雅黑" panose="020B0503020204020204" pitchFamily="34" charset="-122"/>
              </a:rPr>
              <a:t>）</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606956AC-D2F6-187F-D457-63EB4B9C1376}"/>
              </a:ext>
            </a:extLst>
          </p:cNvPr>
          <p:cNvSpPr txBox="1"/>
          <p:nvPr/>
        </p:nvSpPr>
        <p:spPr>
          <a:xfrm>
            <a:off x="1326728" y="1945714"/>
            <a:ext cx="3787869" cy="369332"/>
          </a:xfrm>
          <a:prstGeom prst="rect">
            <a:avLst/>
          </a:prstGeom>
          <a:noFill/>
        </p:spPr>
        <p:txBody>
          <a:bodyPr wrap="square">
            <a:spAutoFit/>
          </a:bodyPr>
          <a:lstStyle/>
          <a:p>
            <a:pPr algn="ctr"/>
            <a:r>
              <a:rPr lang="en-US" altLang="zh-CN" b="1" dirty="0">
                <a:solidFill>
                  <a:srgbClr val="FF0000"/>
                </a:solidFill>
                <a:latin typeface="微软雅黑" panose="020B0503020204020204" pitchFamily="34" charset="-122"/>
                <a:ea typeface="微软雅黑" panose="020B0503020204020204" pitchFamily="34" charset="-122"/>
              </a:rPr>
              <a:t>Registered with Alibaba Cloud</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nvGrpSpPr>
          <p:cNvPr id="31" name="组合 30">
            <a:extLst>
              <a:ext uri="{FF2B5EF4-FFF2-40B4-BE49-F238E27FC236}">
                <a16:creationId xmlns:a16="http://schemas.microsoft.com/office/drawing/2014/main" id="{9E330467-6937-88B5-5B30-98CF2921A73C}"/>
              </a:ext>
            </a:extLst>
          </p:cNvPr>
          <p:cNvGrpSpPr/>
          <p:nvPr/>
        </p:nvGrpSpPr>
        <p:grpSpPr>
          <a:xfrm>
            <a:off x="806835" y="2359099"/>
            <a:ext cx="5037540" cy="3655262"/>
            <a:chOff x="806835" y="2359099"/>
            <a:chExt cx="5037540" cy="3655262"/>
          </a:xfrm>
        </p:grpSpPr>
        <p:pic>
          <p:nvPicPr>
            <p:cNvPr id="20" name="Picture 1">
              <a:extLst>
                <a:ext uri="{FF2B5EF4-FFF2-40B4-BE49-F238E27FC236}">
                  <a16:creationId xmlns:a16="http://schemas.microsoft.com/office/drawing/2014/main" id="{82064017-4BFC-A4D5-4A05-1BCC5AB33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35" y="2359099"/>
              <a:ext cx="4827654" cy="3655262"/>
            </a:xfrm>
            <a:prstGeom prst="rect">
              <a:avLst/>
            </a:prstGeom>
            <a:noFill/>
            <a:extLst>
              <a:ext uri="{909E8E84-426E-40DD-AFC4-6F175D3DCCD1}">
                <a14:hiddenFill xmlns:a14="http://schemas.microsoft.com/office/drawing/2010/main">
                  <a:solidFill>
                    <a:srgbClr val="FFFFFF"/>
                  </a:solidFill>
                </a14:hiddenFill>
              </a:ext>
            </a:extLst>
          </p:spPr>
        </p:pic>
        <p:sp>
          <p:nvSpPr>
            <p:cNvPr id="30" name="文本框 29">
              <a:extLst>
                <a:ext uri="{FF2B5EF4-FFF2-40B4-BE49-F238E27FC236}">
                  <a16:creationId xmlns:a16="http://schemas.microsoft.com/office/drawing/2014/main" id="{C762656E-546C-4399-32E5-98AD27E8A398}"/>
                </a:ext>
              </a:extLst>
            </p:cNvPr>
            <p:cNvSpPr txBox="1"/>
            <p:nvPr/>
          </p:nvSpPr>
          <p:spPr>
            <a:xfrm>
              <a:off x="4244376" y="2446871"/>
              <a:ext cx="1599999" cy="369332"/>
            </a:xfrm>
            <a:prstGeom prst="rect">
              <a:avLst/>
            </a:prstGeom>
            <a:noFill/>
          </p:spPr>
          <p:txBody>
            <a:bodyPr wrap="square">
              <a:spAutoFit/>
            </a:bodyPr>
            <a:lstStyle/>
            <a:p>
              <a:pPr algn="ctr"/>
              <a:r>
                <a:rPr lang="en-US" altLang="zh-CN" b="1" dirty="0">
                  <a:solidFill>
                    <a:srgbClr val="FF0000"/>
                  </a:solidFill>
                  <a:latin typeface="微软雅黑" panose="020B0503020204020204" pitchFamily="34" charset="-122"/>
                  <a:ea typeface="微软雅黑" panose="020B0503020204020204" pitchFamily="34" charset="-122"/>
                </a:rPr>
                <a:t>Webpage</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20110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0F3F3-B1D8-2B49-9865-E783A443A2C0}"/>
            </a:ext>
          </a:extLst>
        </p:cNvPr>
        <p:cNvGrpSpPr/>
        <p:nvPr/>
      </p:nvGrpSpPr>
      <p:grpSpPr>
        <a:xfrm>
          <a:off x="0" y="0"/>
          <a:ext cx="0" cy="0"/>
          <a:chOff x="0" y="0"/>
          <a:chExt cx="0" cy="0"/>
        </a:xfrm>
      </p:grpSpPr>
      <p:sp>
        <p:nvSpPr>
          <p:cNvPr id="4" name="日期占位符 3">
            <a:extLst>
              <a:ext uri="{FF2B5EF4-FFF2-40B4-BE49-F238E27FC236}">
                <a16:creationId xmlns:a16="http://schemas.microsoft.com/office/drawing/2014/main" id="{565E16DE-D097-65D8-5F70-6051D9E59749}"/>
              </a:ext>
            </a:extLst>
          </p:cNvPr>
          <p:cNvSpPr>
            <a:spLocks noGrp="1"/>
          </p:cNvSpPr>
          <p:nvPr>
            <p:ph type="dt" sz="half" idx="10"/>
          </p:nvPr>
        </p:nvSpPr>
        <p:spPr/>
        <p:txBody>
          <a:bodyPr/>
          <a:lstStyle/>
          <a:p>
            <a:fld id="{9D507075-C7B6-764F-9C89-13EA3C51BD0D}" type="datetime1">
              <a:rPr kumimoji="1" lang="zh-CN" altLang="en-US" smtClean="0"/>
              <a:t>2026/4/29</a:t>
            </a:fld>
            <a:endParaRPr kumimoji="1" lang="zh-CN" altLang="en-US"/>
          </a:p>
        </p:txBody>
      </p:sp>
      <p:sp>
        <p:nvSpPr>
          <p:cNvPr id="5" name="灯片编号占位符 4">
            <a:extLst>
              <a:ext uri="{FF2B5EF4-FFF2-40B4-BE49-F238E27FC236}">
                <a16:creationId xmlns:a16="http://schemas.microsoft.com/office/drawing/2014/main" id="{E00207E3-E4BE-43DD-C670-A6D3FBDCF21D}"/>
              </a:ext>
            </a:extLst>
          </p:cNvPr>
          <p:cNvSpPr>
            <a:spLocks noGrp="1"/>
          </p:cNvSpPr>
          <p:nvPr>
            <p:ph type="sldNum" sz="quarter" idx="12"/>
          </p:nvPr>
        </p:nvSpPr>
        <p:spPr/>
        <p:txBody>
          <a:bodyPr/>
          <a:lstStyle/>
          <a:p>
            <a:fld id="{ECB2A585-D384-3C44-A3CD-1FCB5462ACD9}" type="slidenum">
              <a:rPr kumimoji="1" lang="zh-CN" altLang="en-US" smtClean="0"/>
              <a:t>8</a:t>
            </a:fld>
            <a:endParaRPr kumimoji="1" lang="zh-CN" altLang="en-US"/>
          </a:p>
        </p:txBody>
      </p:sp>
      <p:sp>
        <p:nvSpPr>
          <p:cNvPr id="6" name="矩形 5">
            <a:extLst>
              <a:ext uri="{FF2B5EF4-FFF2-40B4-BE49-F238E27FC236}">
                <a16:creationId xmlns:a16="http://schemas.microsoft.com/office/drawing/2014/main" id="{87A87506-A246-8E10-37EC-434892108A1C}"/>
              </a:ext>
            </a:extLst>
          </p:cNvPr>
          <p:cNvSpPr/>
          <p:nvPr/>
        </p:nvSpPr>
        <p:spPr>
          <a:xfrm>
            <a:off x="0" y="0"/>
            <a:ext cx="12192000" cy="757238"/>
          </a:xfrm>
          <a:prstGeom prst="rect">
            <a:avLst/>
          </a:prstGeom>
          <a:solidFill>
            <a:srgbClr val="9B2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8BFDC85E-1F89-F401-362C-B51364514007}"/>
              </a:ext>
            </a:extLst>
          </p:cNvPr>
          <p:cNvSpPr txBox="1"/>
          <p:nvPr/>
        </p:nvSpPr>
        <p:spPr>
          <a:xfrm>
            <a:off x="345281" y="86231"/>
            <a:ext cx="11113294" cy="584775"/>
          </a:xfrm>
          <a:prstGeom prst="rect">
            <a:avLst/>
          </a:prstGeom>
          <a:noFill/>
        </p:spPr>
        <p:txBody>
          <a:bodyPr wrap="square">
            <a:spAutoFit/>
          </a:bodyPr>
          <a:lstStyle/>
          <a:p>
            <a:pPr algn="l"/>
            <a:r>
              <a:rPr lang="en-US" altLang="zh-CN" sz="3200" b="1" dirty="0">
                <a:solidFill>
                  <a:schemeClr val="bg1"/>
                </a:solidFill>
              </a:rPr>
              <a:t>Unregistered Domain Names in DNS</a:t>
            </a:r>
            <a:endParaRPr lang="en-US" altLang="zh-CN" sz="3200" b="1" dirty="0">
              <a:solidFill>
                <a:schemeClr val="bg1"/>
              </a:solidFill>
              <a:effectLst/>
            </a:endParaRPr>
          </a:p>
        </p:txBody>
      </p:sp>
      <p:sp>
        <p:nvSpPr>
          <p:cNvPr id="23" name="矩形 22">
            <a:extLst>
              <a:ext uri="{FF2B5EF4-FFF2-40B4-BE49-F238E27FC236}">
                <a16:creationId xmlns:a16="http://schemas.microsoft.com/office/drawing/2014/main" id="{94F54D3D-1D4D-42AD-CE13-A8805D1451A0}"/>
              </a:ext>
            </a:extLst>
          </p:cNvPr>
          <p:cNvSpPr/>
          <p:nvPr/>
        </p:nvSpPr>
        <p:spPr>
          <a:xfrm>
            <a:off x="5720288" y="2002272"/>
            <a:ext cx="269152" cy="159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Rectangle 13">
            <a:extLst>
              <a:ext uri="{FF2B5EF4-FFF2-40B4-BE49-F238E27FC236}">
                <a16:creationId xmlns:a16="http://schemas.microsoft.com/office/drawing/2014/main" id="{BCF7F35B-2797-1166-1BB2-50C392580FD8}"/>
              </a:ext>
            </a:extLst>
          </p:cNvPr>
          <p:cNvSpPr/>
          <p:nvPr/>
        </p:nvSpPr>
        <p:spPr>
          <a:xfrm>
            <a:off x="7575773" y="2212970"/>
            <a:ext cx="458556" cy="144000"/>
          </a:xfrm>
          <a:prstGeom prst="rect">
            <a:avLst/>
          </a:prstGeom>
          <a:solidFill>
            <a:schemeClr val="bg1">
              <a:lumMod val="95000"/>
            </a:schemeClr>
          </a:solidFill>
          <a:ln>
            <a:noFill/>
          </a:ln>
          <a:effectLst>
            <a:softEdge rad="16806"/>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 name="圆角矩形 10">
            <a:extLst>
              <a:ext uri="{FF2B5EF4-FFF2-40B4-BE49-F238E27FC236}">
                <a16:creationId xmlns:a16="http://schemas.microsoft.com/office/drawing/2014/main" id="{84252929-AF55-D44E-3D8B-A4B8DD208FB4}"/>
              </a:ext>
            </a:extLst>
          </p:cNvPr>
          <p:cNvSpPr/>
          <p:nvPr/>
        </p:nvSpPr>
        <p:spPr>
          <a:xfrm>
            <a:off x="566363" y="1205043"/>
            <a:ext cx="5308599" cy="4910162"/>
          </a:xfrm>
          <a:prstGeom prst="roundRect">
            <a:avLst>
              <a:gd name="adj" fmla="val 2876"/>
            </a:avLst>
          </a:prstGeom>
          <a:solidFill>
            <a:schemeClr val="bg1"/>
          </a:solid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0"/>
            <a:endParaRPr lang="en-US" altLang="zh-CN" sz="2000" b="1" dirty="0">
              <a:gradFill flip="none" rotWithShape="1">
                <a:gsLst>
                  <a:gs pos="10000">
                    <a:srgbClr val="0094FE"/>
                  </a:gs>
                  <a:gs pos="100000">
                    <a:srgbClr val="0848FF"/>
                  </a:gs>
                </a:gsLst>
                <a:lin ang="2700000" scaled="1"/>
                <a:tileRect/>
              </a:gradFill>
              <a:effectLst>
                <a:outerShdw blurRad="63500" algn="ctr" rotWithShape="0">
                  <a:schemeClr val="bg1">
                    <a:alpha val="40000"/>
                  </a:schemeClr>
                </a:outerShdw>
              </a:effectLst>
              <a:latin typeface="微软雅黑" panose="020B0503020204020204" pitchFamily="34" charset="-122"/>
              <a:ea typeface="微软雅黑" panose="020B0503020204020204" pitchFamily="34" charset="-122"/>
            </a:endParaRPr>
          </a:p>
        </p:txBody>
      </p:sp>
      <p:sp>
        <p:nvSpPr>
          <p:cNvPr id="9" name="圆角矩形 10">
            <a:extLst>
              <a:ext uri="{FF2B5EF4-FFF2-40B4-BE49-F238E27FC236}">
                <a16:creationId xmlns:a16="http://schemas.microsoft.com/office/drawing/2014/main" id="{22A7502F-C5F4-33BA-2C71-F4942D0EB644}"/>
              </a:ext>
            </a:extLst>
          </p:cNvPr>
          <p:cNvSpPr/>
          <p:nvPr/>
        </p:nvSpPr>
        <p:spPr>
          <a:xfrm>
            <a:off x="6294734" y="1205043"/>
            <a:ext cx="5308599" cy="4910162"/>
          </a:xfrm>
          <a:prstGeom prst="roundRect">
            <a:avLst>
              <a:gd name="adj" fmla="val 2876"/>
            </a:avLst>
          </a:prstGeom>
          <a:solidFill>
            <a:schemeClr val="bg1"/>
          </a:solid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0"/>
            <a:endParaRPr lang="en-US" altLang="zh-CN" sz="2000" b="1" dirty="0">
              <a:gradFill flip="none" rotWithShape="1">
                <a:gsLst>
                  <a:gs pos="10000">
                    <a:srgbClr val="0094FE"/>
                  </a:gs>
                  <a:gs pos="100000">
                    <a:srgbClr val="0848FF"/>
                  </a:gs>
                </a:gsLst>
                <a:lin ang="2700000" scaled="1"/>
                <a:tileRect/>
              </a:gradFill>
              <a:effectLst>
                <a:outerShdw blurRad="63500" algn="ctr" rotWithShape="0">
                  <a:schemeClr val="bg1">
                    <a:alpha val="40000"/>
                  </a:schemeClr>
                </a:outerShdw>
              </a:effectLst>
              <a:latin typeface="微软雅黑" panose="020B0503020204020204" pitchFamily="34" charset="-122"/>
              <a:ea typeface="微软雅黑" panose="020B0503020204020204" pitchFamily="34" charset="-122"/>
            </a:endParaRPr>
          </a:p>
        </p:txBody>
      </p:sp>
      <p:sp>
        <p:nvSpPr>
          <p:cNvPr id="16" name="矩形: 圆角 15">
            <a:extLst>
              <a:ext uri="{FF2B5EF4-FFF2-40B4-BE49-F238E27FC236}">
                <a16:creationId xmlns:a16="http://schemas.microsoft.com/office/drawing/2014/main" id="{F34E7895-5B90-94D1-8486-9071D5B6E8D7}"/>
              </a:ext>
            </a:extLst>
          </p:cNvPr>
          <p:cNvSpPr/>
          <p:nvPr/>
        </p:nvSpPr>
        <p:spPr>
          <a:xfrm>
            <a:off x="666439" y="1338420"/>
            <a:ext cx="5113609" cy="560385"/>
          </a:xfrm>
          <a:prstGeom prst="roundRect">
            <a:avLst>
              <a:gd name="adj" fmla="val 17326"/>
            </a:avLst>
          </a:prstGeom>
          <a:gradFill flip="none" rotWithShape="1">
            <a:gsLst>
              <a:gs pos="0">
                <a:srgbClr val="9B2D1F"/>
              </a:gs>
              <a:gs pos="100000">
                <a:srgbClr val="C1182E"/>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chemeClr val="bg1"/>
                </a:solidFill>
                <a:latin typeface="微软雅黑" panose="020B0503020204020204" pitchFamily="34" charset="-122"/>
                <a:ea typeface="微软雅黑" panose="020B0503020204020204" pitchFamily="34" charset="-122"/>
              </a:rPr>
              <a:t>xn</a:t>
            </a:r>
            <a:r>
              <a:rPr lang="en-US" altLang="zh-CN" b="1" dirty="0">
                <a:solidFill>
                  <a:schemeClr val="bg1"/>
                </a:solidFill>
                <a:latin typeface="微软雅黑" panose="020B0503020204020204" pitchFamily="34" charset="-122"/>
                <a:ea typeface="微软雅黑" panose="020B0503020204020204" pitchFamily="34" charset="-122"/>
              </a:rPr>
              <a:t>--4gq220j14gckc.top</a:t>
            </a:r>
            <a:r>
              <a:rPr lang="zh-CN" altLang="en-US" b="1" dirty="0">
                <a:solidFill>
                  <a:schemeClr val="bg1"/>
                </a:solidFill>
                <a:latin typeface="微软雅黑" panose="020B0503020204020204" pitchFamily="34" charset="-122"/>
                <a:ea typeface="微软雅黑" panose="020B0503020204020204" pitchFamily="34" charset="-122"/>
              </a:rPr>
              <a:t>（一谕终见</a:t>
            </a:r>
            <a:r>
              <a:rPr lang="en-US" altLang="zh-CN" b="1" dirty="0">
                <a:solidFill>
                  <a:schemeClr val="bg1"/>
                </a:solidFill>
                <a:latin typeface="微软雅黑" panose="020B0503020204020204" pitchFamily="34" charset="-122"/>
                <a:ea typeface="微软雅黑" panose="020B0503020204020204" pitchFamily="34" charset="-122"/>
              </a:rPr>
              <a:t>.top</a:t>
            </a:r>
            <a:r>
              <a:rPr lang="zh-CN" altLang="en-US" b="1"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8" name="矩形: 圆角 17">
            <a:extLst>
              <a:ext uri="{FF2B5EF4-FFF2-40B4-BE49-F238E27FC236}">
                <a16:creationId xmlns:a16="http://schemas.microsoft.com/office/drawing/2014/main" id="{C859D335-5479-F046-850A-4C4DE089A847}"/>
              </a:ext>
            </a:extLst>
          </p:cNvPr>
          <p:cNvSpPr/>
          <p:nvPr/>
        </p:nvSpPr>
        <p:spPr>
          <a:xfrm>
            <a:off x="6389648" y="1338420"/>
            <a:ext cx="5113609" cy="560385"/>
          </a:xfrm>
          <a:prstGeom prst="roundRect">
            <a:avLst>
              <a:gd name="adj" fmla="val 17326"/>
            </a:avLst>
          </a:prstGeom>
          <a:gradFill flip="none" rotWithShape="1">
            <a:gsLst>
              <a:gs pos="0">
                <a:srgbClr val="9B2D1F"/>
              </a:gs>
              <a:gs pos="100000">
                <a:srgbClr val="C1182E"/>
              </a:gs>
            </a:gsLst>
            <a:lin ang="13500000" scaled="1"/>
            <a:tileRect/>
          </a:gradFill>
          <a:ln>
            <a:noFill/>
          </a:ln>
          <a:effectLst>
            <a:outerShdw blurRad="63500" algn="ctr" rotWithShape="0">
              <a:srgbClr val="0070C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微软雅黑" panose="020B0503020204020204" pitchFamily="34" charset="-122"/>
                <a:ea typeface="微软雅黑" panose="020B0503020204020204" pitchFamily="34" charset="-122"/>
              </a:rPr>
              <a:t>xn</a:t>
            </a:r>
            <a:r>
              <a:rPr lang="en-US" altLang="zh-CN" b="1" dirty="0">
                <a:solidFill>
                  <a:schemeClr val="bg1"/>
                </a:solidFill>
                <a:latin typeface="微软雅黑" panose="020B0503020204020204" pitchFamily="34" charset="-122"/>
                <a:ea typeface="微软雅黑" panose="020B0503020204020204" pitchFamily="34" charset="-122"/>
              </a:rPr>
              <a:t>--4gqz56iuyholb.top</a:t>
            </a:r>
            <a:r>
              <a:rPr lang="zh-CN" altLang="en-US" b="1" dirty="0">
                <a:solidFill>
                  <a:schemeClr val="bg1"/>
                </a:solidFill>
                <a:latin typeface="微软雅黑" panose="020B0503020204020204" pitchFamily="34" charset="-122"/>
                <a:ea typeface="微软雅黑" panose="020B0503020204020204" pitchFamily="34" charset="-122"/>
              </a:rPr>
              <a:t>（一諭</a:t>
            </a:r>
            <a:r>
              <a:rPr lang="zh-CN" altLang="en-US" b="1">
                <a:solidFill>
                  <a:schemeClr val="bg1"/>
                </a:solidFill>
                <a:latin typeface="微软雅黑" panose="020B0503020204020204" pitchFamily="34" charset="-122"/>
                <a:ea typeface="微软雅黑" panose="020B0503020204020204" pitchFamily="34" charset="-122"/>
              </a:rPr>
              <a:t>終見</a:t>
            </a:r>
            <a:r>
              <a:rPr lang="en-US" altLang="zh-CN" b="1" dirty="0">
                <a:solidFill>
                  <a:schemeClr val="bg1"/>
                </a:solidFill>
                <a:latin typeface="微软雅黑" panose="020B0503020204020204" pitchFamily="34" charset="-122"/>
                <a:ea typeface="微软雅黑" panose="020B0503020204020204" pitchFamily="34" charset="-122"/>
              </a:rPr>
              <a:t>.</a:t>
            </a:r>
            <a:r>
              <a:rPr lang="en-US" altLang="zh-CN" b="1">
                <a:solidFill>
                  <a:schemeClr val="bg1"/>
                </a:solidFill>
                <a:latin typeface="微软雅黑" panose="020B0503020204020204" pitchFamily="34" charset="-122"/>
                <a:ea typeface="微软雅黑" panose="020B0503020204020204" pitchFamily="34" charset="-122"/>
              </a:rPr>
              <a:t>top</a:t>
            </a:r>
            <a:r>
              <a:rPr lang="zh-CN" altLang="en-US" b="1">
                <a:solidFill>
                  <a:schemeClr val="bg1"/>
                </a:solidFill>
                <a:latin typeface="微软雅黑" panose="020B0503020204020204" pitchFamily="34" charset="-122"/>
                <a:ea typeface="微软雅黑" panose="020B0503020204020204" pitchFamily="34" charset="-122"/>
              </a:rPr>
              <a:t>）</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1BEF0643-A1E1-FA14-1039-66EE15C51CC6}"/>
              </a:ext>
            </a:extLst>
          </p:cNvPr>
          <p:cNvSpPr txBox="1"/>
          <p:nvPr/>
        </p:nvSpPr>
        <p:spPr>
          <a:xfrm>
            <a:off x="1326728" y="1945714"/>
            <a:ext cx="3787869" cy="369332"/>
          </a:xfrm>
          <a:prstGeom prst="rect">
            <a:avLst/>
          </a:prstGeom>
          <a:noFill/>
        </p:spPr>
        <p:txBody>
          <a:bodyPr wrap="square">
            <a:spAutoFit/>
          </a:bodyPr>
          <a:lstStyle/>
          <a:p>
            <a:pPr algn="ctr"/>
            <a:r>
              <a:rPr lang="en-US" altLang="zh-CN" b="1" dirty="0">
                <a:solidFill>
                  <a:srgbClr val="FF0000"/>
                </a:solidFill>
                <a:latin typeface="微软雅黑" panose="020B0503020204020204" pitchFamily="34" charset="-122"/>
                <a:ea typeface="微软雅黑" panose="020B0503020204020204" pitchFamily="34" charset="-122"/>
              </a:rPr>
              <a:t>Registered with Alibaba Cloud</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24" name="图片 23" descr="图形用户界面, 文本, 应用程序, 电子邮件&#10;&#10;描述已自动生成">
            <a:extLst>
              <a:ext uri="{FF2B5EF4-FFF2-40B4-BE49-F238E27FC236}">
                <a16:creationId xmlns:a16="http://schemas.microsoft.com/office/drawing/2014/main" id="{B52F50B9-A82B-20D7-A818-1EEC6606916A}"/>
              </a:ext>
            </a:extLst>
          </p:cNvPr>
          <p:cNvPicPr>
            <a:picLocks noChangeAspect="1"/>
          </p:cNvPicPr>
          <p:nvPr/>
        </p:nvPicPr>
        <p:blipFill>
          <a:blip r:embed="rId3"/>
          <a:stretch>
            <a:fillRect/>
          </a:stretch>
        </p:blipFill>
        <p:spPr>
          <a:xfrm>
            <a:off x="6698827" y="2162130"/>
            <a:ext cx="4237217" cy="1104873"/>
          </a:xfrm>
          <a:prstGeom prst="rect">
            <a:avLst/>
          </a:prstGeom>
          <a:effectLst>
            <a:outerShdw blurRad="50800" dist="38100" dir="5400000" algn="t" rotWithShape="0">
              <a:prstClr val="black">
                <a:alpha val="40000"/>
              </a:prstClr>
            </a:outerShdw>
          </a:effectLst>
        </p:spPr>
      </p:pic>
      <p:sp>
        <p:nvSpPr>
          <p:cNvPr id="25" name="文本框 24">
            <a:extLst>
              <a:ext uri="{FF2B5EF4-FFF2-40B4-BE49-F238E27FC236}">
                <a16:creationId xmlns:a16="http://schemas.microsoft.com/office/drawing/2014/main" id="{190DDE5A-FE1B-96BE-7113-206E74CDA0F6}"/>
              </a:ext>
            </a:extLst>
          </p:cNvPr>
          <p:cNvSpPr txBox="1"/>
          <p:nvPr/>
        </p:nvSpPr>
        <p:spPr>
          <a:xfrm>
            <a:off x="7304049" y="1915638"/>
            <a:ext cx="4433383" cy="369332"/>
          </a:xfrm>
          <a:prstGeom prst="rect">
            <a:avLst/>
          </a:prstGeom>
          <a:noFill/>
        </p:spPr>
        <p:txBody>
          <a:bodyPr wrap="square">
            <a:spAutoFit/>
          </a:bodyPr>
          <a:lstStyle/>
          <a:p>
            <a:r>
              <a:rPr lang="en-US" altLang="zh-CN" b="1" dirty="0">
                <a:solidFill>
                  <a:srgbClr val="FF0000"/>
                </a:solidFill>
                <a:latin typeface="微软雅黑" panose="020B0503020204020204" pitchFamily="34" charset="-122"/>
              </a:rPr>
              <a:t>Unable to find the registration data</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nvGrpSpPr>
          <p:cNvPr id="26" name="组合 25">
            <a:extLst>
              <a:ext uri="{FF2B5EF4-FFF2-40B4-BE49-F238E27FC236}">
                <a16:creationId xmlns:a16="http://schemas.microsoft.com/office/drawing/2014/main" id="{F7E94ECE-F6C3-38DD-895A-2C050FF23DE6}"/>
              </a:ext>
            </a:extLst>
          </p:cNvPr>
          <p:cNvGrpSpPr/>
          <p:nvPr/>
        </p:nvGrpSpPr>
        <p:grpSpPr>
          <a:xfrm>
            <a:off x="6698827" y="3462257"/>
            <a:ext cx="5277004" cy="2506875"/>
            <a:chOff x="6709979" y="3874852"/>
            <a:chExt cx="5277004" cy="2506875"/>
          </a:xfrm>
          <a:effectLst>
            <a:outerShdw blurRad="50800" dist="38100" dir="5400000" algn="t" rotWithShape="0">
              <a:prstClr val="black">
                <a:alpha val="40000"/>
              </a:prstClr>
            </a:outerShdw>
          </a:effectLst>
        </p:grpSpPr>
        <p:pic>
          <p:nvPicPr>
            <p:cNvPr id="28" name="Picture 1">
              <a:extLst>
                <a:ext uri="{FF2B5EF4-FFF2-40B4-BE49-F238E27FC236}">
                  <a16:creationId xmlns:a16="http://schemas.microsoft.com/office/drawing/2014/main" id="{3D9D7AC7-179B-E217-2AA0-94B75B791C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6041"/>
            <a:stretch/>
          </p:blipFill>
          <p:spPr bwMode="auto">
            <a:xfrm>
              <a:off x="6709979" y="3874852"/>
              <a:ext cx="4307271" cy="2506875"/>
            </a:xfrm>
            <a:prstGeom prst="rect">
              <a:avLst/>
            </a:prstGeom>
            <a:noFill/>
            <a:extLst>
              <a:ext uri="{909E8E84-426E-40DD-AFC4-6F175D3DCCD1}">
                <a14:hiddenFill xmlns:a14="http://schemas.microsoft.com/office/drawing/2010/main">
                  <a:solidFill>
                    <a:srgbClr val="FFFFFF"/>
                  </a:solidFill>
                </a14:hiddenFill>
              </a:ext>
            </a:extLst>
          </p:spPr>
        </p:pic>
        <p:sp>
          <p:nvSpPr>
            <p:cNvPr id="29" name="文本框 28">
              <a:extLst>
                <a:ext uri="{FF2B5EF4-FFF2-40B4-BE49-F238E27FC236}">
                  <a16:creationId xmlns:a16="http://schemas.microsoft.com/office/drawing/2014/main" id="{597DDD45-4F80-8DA6-C9A7-41B1A5D2433C}"/>
                </a:ext>
              </a:extLst>
            </p:cNvPr>
            <p:cNvSpPr txBox="1"/>
            <p:nvPr/>
          </p:nvSpPr>
          <p:spPr>
            <a:xfrm>
              <a:off x="10331838" y="4385461"/>
              <a:ext cx="1655145" cy="1200329"/>
            </a:xfrm>
            <a:prstGeom prst="rect">
              <a:avLst/>
            </a:prstGeom>
            <a:noFill/>
          </p:spPr>
          <p:txBody>
            <a:bodyPr wrap="square">
              <a:spAutoFit/>
            </a:bodyPr>
            <a:lstStyle/>
            <a:p>
              <a:r>
                <a:rPr lang="en-US" altLang="zh-CN" b="1" dirty="0">
                  <a:solidFill>
                    <a:srgbClr val="FF0000"/>
                  </a:solidFill>
                  <a:latin typeface="微软雅黑" panose="020B0503020204020204" pitchFamily="34" charset="-122"/>
                  <a:ea typeface="微软雅黑" panose="020B0503020204020204" pitchFamily="34" charset="-122"/>
                </a:rPr>
                <a:t>However, it is possible to access its website.</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grpSp>
        <p:nvGrpSpPr>
          <p:cNvPr id="31" name="组合 30">
            <a:extLst>
              <a:ext uri="{FF2B5EF4-FFF2-40B4-BE49-F238E27FC236}">
                <a16:creationId xmlns:a16="http://schemas.microsoft.com/office/drawing/2014/main" id="{C8764C30-EDD3-977F-9069-831B5D7081D2}"/>
              </a:ext>
            </a:extLst>
          </p:cNvPr>
          <p:cNvGrpSpPr/>
          <p:nvPr/>
        </p:nvGrpSpPr>
        <p:grpSpPr>
          <a:xfrm>
            <a:off x="806835" y="2359099"/>
            <a:ext cx="5037540" cy="3655262"/>
            <a:chOff x="806835" y="2359099"/>
            <a:chExt cx="5037540" cy="3655262"/>
          </a:xfrm>
        </p:grpSpPr>
        <p:pic>
          <p:nvPicPr>
            <p:cNvPr id="20" name="Picture 1">
              <a:extLst>
                <a:ext uri="{FF2B5EF4-FFF2-40B4-BE49-F238E27FC236}">
                  <a16:creationId xmlns:a16="http://schemas.microsoft.com/office/drawing/2014/main" id="{3AD75270-BE43-7E1E-2333-C6B598A314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835" y="2359099"/>
              <a:ext cx="4827654" cy="3655262"/>
            </a:xfrm>
            <a:prstGeom prst="rect">
              <a:avLst/>
            </a:prstGeom>
            <a:noFill/>
            <a:extLst>
              <a:ext uri="{909E8E84-426E-40DD-AFC4-6F175D3DCCD1}">
                <a14:hiddenFill xmlns:a14="http://schemas.microsoft.com/office/drawing/2010/main">
                  <a:solidFill>
                    <a:srgbClr val="FFFFFF"/>
                  </a:solidFill>
                </a14:hiddenFill>
              </a:ext>
            </a:extLst>
          </p:spPr>
        </p:pic>
        <p:sp>
          <p:nvSpPr>
            <p:cNvPr id="30" name="文本框 29">
              <a:extLst>
                <a:ext uri="{FF2B5EF4-FFF2-40B4-BE49-F238E27FC236}">
                  <a16:creationId xmlns:a16="http://schemas.microsoft.com/office/drawing/2014/main" id="{30E9DDE0-DED7-9986-84D9-E30A76E9CF3B}"/>
                </a:ext>
              </a:extLst>
            </p:cNvPr>
            <p:cNvSpPr txBox="1"/>
            <p:nvPr/>
          </p:nvSpPr>
          <p:spPr>
            <a:xfrm>
              <a:off x="4244376" y="2446871"/>
              <a:ext cx="1599999" cy="369332"/>
            </a:xfrm>
            <a:prstGeom prst="rect">
              <a:avLst/>
            </a:prstGeom>
            <a:noFill/>
          </p:spPr>
          <p:txBody>
            <a:bodyPr wrap="square">
              <a:spAutoFit/>
            </a:bodyPr>
            <a:lstStyle/>
            <a:p>
              <a:pPr algn="ctr"/>
              <a:r>
                <a:rPr lang="en-US" altLang="zh-CN" b="1" dirty="0">
                  <a:solidFill>
                    <a:srgbClr val="FF0000"/>
                  </a:solidFill>
                  <a:latin typeface="微软雅黑" panose="020B0503020204020204" pitchFamily="34" charset="-122"/>
                  <a:ea typeface="微软雅黑" panose="020B0503020204020204" pitchFamily="34" charset="-122"/>
                </a:rPr>
                <a:t>Webpage</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066976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2334147A-A84E-313E-7D15-B77A69AD3C7C}"/>
              </a:ext>
            </a:extLst>
          </p:cNvPr>
          <p:cNvSpPr>
            <a:spLocks noGrp="1"/>
          </p:cNvSpPr>
          <p:nvPr>
            <p:ph type="dt" sz="half" idx="10"/>
          </p:nvPr>
        </p:nvSpPr>
        <p:spPr/>
        <p:txBody>
          <a:bodyPr/>
          <a:lstStyle/>
          <a:p>
            <a:fld id="{9D507075-C7B6-764F-9C89-13EA3C51BD0D}" type="datetime1">
              <a:rPr kumimoji="1" lang="zh-CN" altLang="en-US" smtClean="0"/>
              <a:t>2026/4/29</a:t>
            </a:fld>
            <a:endParaRPr kumimoji="1" lang="zh-CN" altLang="en-US" dirty="0"/>
          </a:p>
        </p:txBody>
      </p:sp>
      <p:sp>
        <p:nvSpPr>
          <p:cNvPr id="5" name="灯片编号占位符 4">
            <a:extLst>
              <a:ext uri="{FF2B5EF4-FFF2-40B4-BE49-F238E27FC236}">
                <a16:creationId xmlns:a16="http://schemas.microsoft.com/office/drawing/2014/main" id="{A8205462-C20A-DC10-64E2-67E7EF1455A1}"/>
              </a:ext>
            </a:extLst>
          </p:cNvPr>
          <p:cNvSpPr>
            <a:spLocks noGrp="1"/>
          </p:cNvSpPr>
          <p:nvPr>
            <p:ph type="sldNum" sz="quarter" idx="12"/>
          </p:nvPr>
        </p:nvSpPr>
        <p:spPr/>
        <p:txBody>
          <a:bodyPr/>
          <a:lstStyle/>
          <a:p>
            <a:fld id="{ECB2A585-D384-3C44-A3CD-1FCB5462ACD9}" type="slidenum">
              <a:rPr kumimoji="1" lang="zh-CN" altLang="en-US" smtClean="0"/>
              <a:t>9</a:t>
            </a:fld>
            <a:endParaRPr kumimoji="1" lang="zh-CN" altLang="en-US"/>
          </a:p>
        </p:txBody>
      </p:sp>
      <p:sp>
        <p:nvSpPr>
          <p:cNvPr id="6" name="矩形 5">
            <a:extLst>
              <a:ext uri="{FF2B5EF4-FFF2-40B4-BE49-F238E27FC236}">
                <a16:creationId xmlns:a16="http://schemas.microsoft.com/office/drawing/2014/main" id="{AC1EA821-9E70-A4F3-8690-FC8DA2904365}"/>
              </a:ext>
            </a:extLst>
          </p:cNvPr>
          <p:cNvSpPr/>
          <p:nvPr/>
        </p:nvSpPr>
        <p:spPr>
          <a:xfrm>
            <a:off x="0" y="0"/>
            <a:ext cx="12192000" cy="757238"/>
          </a:xfrm>
          <a:prstGeom prst="rect">
            <a:avLst/>
          </a:prstGeom>
          <a:solidFill>
            <a:srgbClr val="9B2D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592B0155-40D5-2F6B-22B7-C34FD59F34F0}"/>
              </a:ext>
            </a:extLst>
          </p:cNvPr>
          <p:cNvSpPr txBox="1"/>
          <p:nvPr/>
        </p:nvSpPr>
        <p:spPr>
          <a:xfrm>
            <a:off x="345280" y="86231"/>
            <a:ext cx="12648825" cy="584775"/>
          </a:xfrm>
          <a:prstGeom prst="rect">
            <a:avLst/>
          </a:prstGeom>
          <a:noFill/>
        </p:spPr>
        <p:txBody>
          <a:bodyPr wrap="square">
            <a:spAutoFit/>
          </a:bodyPr>
          <a:lstStyle/>
          <a:p>
            <a:r>
              <a:rPr lang="en-US" altLang="zh-CN" sz="3200" b="1" dirty="0">
                <a:solidFill>
                  <a:schemeClr val="bg1"/>
                </a:solidFill>
              </a:rPr>
              <a:t>Threats</a:t>
            </a:r>
            <a:r>
              <a:rPr lang="zh-CN" altLang="en-US" sz="3200" b="1" dirty="0">
                <a:solidFill>
                  <a:schemeClr val="bg1"/>
                </a:solidFill>
              </a:rPr>
              <a:t> </a:t>
            </a:r>
            <a:r>
              <a:rPr lang="en-US" altLang="zh-CN" sz="3200" b="1" dirty="0">
                <a:solidFill>
                  <a:schemeClr val="bg1"/>
                </a:solidFill>
              </a:rPr>
              <a:t>Involving</a:t>
            </a:r>
            <a:r>
              <a:rPr lang="zh-CN" altLang="en-US" sz="3200" b="1" dirty="0">
                <a:solidFill>
                  <a:schemeClr val="bg1"/>
                </a:solidFill>
              </a:rPr>
              <a:t> </a:t>
            </a:r>
            <a:r>
              <a:rPr lang="en-US" altLang="zh-CN" sz="3200" b="1" dirty="0">
                <a:solidFill>
                  <a:schemeClr val="bg1"/>
                </a:solidFill>
              </a:rPr>
              <a:t>Domain</a:t>
            </a:r>
            <a:r>
              <a:rPr lang="zh-CN" altLang="en-US" sz="3200" b="1" dirty="0">
                <a:solidFill>
                  <a:schemeClr val="bg1"/>
                </a:solidFill>
              </a:rPr>
              <a:t> </a:t>
            </a:r>
            <a:r>
              <a:rPr lang="en-US" altLang="zh-CN" sz="3200" b="1" dirty="0">
                <a:solidFill>
                  <a:schemeClr val="bg1"/>
                </a:solidFill>
              </a:rPr>
              <a:t>Name</a:t>
            </a:r>
            <a:r>
              <a:rPr lang="zh-CN" altLang="en-US" sz="3200" b="1" dirty="0">
                <a:solidFill>
                  <a:schemeClr val="bg1"/>
                </a:solidFill>
              </a:rPr>
              <a:t> </a:t>
            </a:r>
            <a:r>
              <a:rPr lang="en-US" altLang="zh-CN" sz="3200" b="1" dirty="0">
                <a:solidFill>
                  <a:schemeClr val="bg1"/>
                </a:solidFill>
              </a:rPr>
              <a:t>Management</a:t>
            </a:r>
          </a:p>
        </p:txBody>
      </p:sp>
      <p:pic>
        <p:nvPicPr>
          <p:cNvPr id="7" name="图片 6">
            <a:extLst>
              <a:ext uri="{FF2B5EF4-FFF2-40B4-BE49-F238E27FC236}">
                <a16:creationId xmlns:a16="http://schemas.microsoft.com/office/drawing/2014/main" id="{CF44FD96-E36C-BAF4-8BF6-69C394565AE2}"/>
              </a:ext>
            </a:extLst>
          </p:cNvPr>
          <p:cNvPicPr>
            <a:picLocks noChangeAspect="1"/>
          </p:cNvPicPr>
          <p:nvPr/>
        </p:nvPicPr>
        <p:blipFill>
          <a:blip r:embed="rId3"/>
          <a:stretch>
            <a:fillRect/>
          </a:stretch>
        </p:blipFill>
        <p:spPr>
          <a:xfrm>
            <a:off x="796375" y="2124361"/>
            <a:ext cx="4928937" cy="1400457"/>
          </a:xfrm>
          <a:prstGeom prst="rect">
            <a:avLst/>
          </a:prstGeom>
        </p:spPr>
      </p:pic>
      <p:pic>
        <p:nvPicPr>
          <p:cNvPr id="9" name="图片 8">
            <a:extLst>
              <a:ext uri="{FF2B5EF4-FFF2-40B4-BE49-F238E27FC236}">
                <a16:creationId xmlns:a16="http://schemas.microsoft.com/office/drawing/2014/main" id="{C975290F-C214-25E0-0123-ED69B573A89E}"/>
              </a:ext>
            </a:extLst>
          </p:cNvPr>
          <p:cNvPicPr>
            <a:picLocks noChangeAspect="1"/>
          </p:cNvPicPr>
          <p:nvPr/>
        </p:nvPicPr>
        <p:blipFill>
          <a:blip r:embed="rId4"/>
          <a:stretch>
            <a:fillRect/>
          </a:stretch>
        </p:blipFill>
        <p:spPr>
          <a:xfrm>
            <a:off x="796375" y="3799353"/>
            <a:ext cx="4928937" cy="1395061"/>
          </a:xfrm>
          <a:prstGeom prst="rect">
            <a:avLst/>
          </a:prstGeom>
        </p:spPr>
      </p:pic>
      <p:sp>
        <p:nvSpPr>
          <p:cNvPr id="10" name="下箭头 9">
            <a:extLst>
              <a:ext uri="{FF2B5EF4-FFF2-40B4-BE49-F238E27FC236}">
                <a16:creationId xmlns:a16="http://schemas.microsoft.com/office/drawing/2014/main" id="{70B4003E-5CA3-BCC7-4C64-B2FBC8601991}"/>
              </a:ext>
            </a:extLst>
          </p:cNvPr>
          <p:cNvSpPr/>
          <p:nvPr/>
        </p:nvSpPr>
        <p:spPr>
          <a:xfrm>
            <a:off x="3423270" y="3524818"/>
            <a:ext cx="288758" cy="274535"/>
          </a:xfrm>
          <a:prstGeom prst="downArrow">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2074BCA1-CA52-E0D1-B6A5-5BE5C6A2ACD9}"/>
              </a:ext>
            </a:extLst>
          </p:cNvPr>
          <p:cNvSpPr txBox="1"/>
          <p:nvPr/>
        </p:nvSpPr>
        <p:spPr>
          <a:xfrm>
            <a:off x="1954964" y="6567586"/>
            <a:ext cx="6797151" cy="307777"/>
          </a:xfrm>
          <a:prstGeom prst="rect">
            <a:avLst/>
          </a:prstGeom>
          <a:noFill/>
        </p:spPr>
        <p:txBody>
          <a:bodyPr wrap="square">
            <a:spAutoFit/>
          </a:bodyPr>
          <a:lstStyle/>
          <a:p>
            <a:pPr algn="ctr"/>
            <a:r>
              <a:rPr lang="en-US" altLang="zh-CN" sz="1400" dirty="0"/>
              <a:t>[1] </a:t>
            </a:r>
            <a:r>
              <a:rPr lang="en-US" altLang="zh-CN" sz="1400" dirty="0" err="1"/>
              <a:t>hackcompute</a:t>
            </a:r>
            <a:r>
              <a:rPr lang="zh-CN" altLang="en-US" sz="1400" dirty="0"/>
              <a:t> </a:t>
            </a:r>
            <a:r>
              <a:rPr lang="en-US" altLang="zh-CN" sz="1400" dirty="0"/>
              <a:t>2023, https://hackcompute.com/hacking-epp-servers/</a:t>
            </a:r>
            <a:endParaRPr lang="zh-CN" altLang="en-US" sz="1400" dirty="0"/>
          </a:p>
        </p:txBody>
      </p:sp>
      <p:sp>
        <p:nvSpPr>
          <p:cNvPr id="15" name="文本框 14">
            <a:extLst>
              <a:ext uri="{FF2B5EF4-FFF2-40B4-BE49-F238E27FC236}">
                <a16:creationId xmlns:a16="http://schemas.microsoft.com/office/drawing/2014/main" id="{7B4759E1-A066-2E41-7374-CDA9802ED492}"/>
              </a:ext>
            </a:extLst>
          </p:cNvPr>
          <p:cNvSpPr txBox="1"/>
          <p:nvPr/>
        </p:nvSpPr>
        <p:spPr>
          <a:xfrm>
            <a:off x="205766" y="959329"/>
            <a:ext cx="11788487" cy="830997"/>
          </a:xfrm>
          <a:prstGeom prst="rect">
            <a:avLst/>
          </a:prstGeom>
          <a:noFill/>
        </p:spPr>
        <p:txBody>
          <a:bodyPr wrap="square" rtlCol="0">
            <a:spAutoFit/>
          </a:bodyPr>
          <a:lstStyle/>
          <a:p>
            <a:pPr marL="285750" indent="-285750">
              <a:buFont typeface="Wingdings" pitchFamily="2" charset="2"/>
              <a:buChar char="Ø"/>
            </a:pPr>
            <a:r>
              <a:rPr kumimoji="1" lang="zh-CN" altLang="en-US" sz="2400" dirty="0">
                <a:latin typeface="Verdana" panose="020B0604030504040204" pitchFamily="34" charset="0"/>
                <a:ea typeface="Verdana" panose="020B0604030504040204" pitchFamily="34" charset="0"/>
                <a:cs typeface="Verdana" panose="020B0604030504040204" pitchFamily="34" charset="0"/>
              </a:rPr>
              <a:t> </a:t>
            </a:r>
            <a:r>
              <a:rPr kumimoji="1" lang="en-US" altLang="zh-CN" sz="2400" dirty="0">
                <a:latin typeface="Verdana" panose="020B0604030504040204" pitchFamily="34" charset="0"/>
                <a:ea typeface="Verdana" panose="020B0604030504040204" pitchFamily="34" charset="0"/>
                <a:cs typeface="Verdana" panose="020B0604030504040204" pitchFamily="34" charset="0"/>
              </a:rPr>
              <a:t>Hijacking</a:t>
            </a:r>
            <a:r>
              <a:rPr kumimoji="1" lang="zh-CN" altLang="en-US" sz="2400" dirty="0">
                <a:latin typeface="Verdana" panose="020B0604030504040204" pitchFamily="34" charset="0"/>
                <a:ea typeface="Verdana" panose="020B0604030504040204" pitchFamily="34" charset="0"/>
                <a:cs typeface="Verdana" panose="020B0604030504040204" pitchFamily="34" charset="0"/>
              </a:rPr>
              <a:t> </a:t>
            </a:r>
            <a:r>
              <a:rPr kumimoji="1" lang="en-US" altLang="zh-CN" sz="2400" dirty="0">
                <a:latin typeface="Verdana" panose="020B0604030504040204" pitchFamily="34" charset="0"/>
                <a:ea typeface="Verdana" panose="020B0604030504040204" pitchFamily="34" charset="0"/>
                <a:cs typeface="Verdana" panose="020B0604030504040204" pitchFamily="34" charset="0"/>
              </a:rPr>
              <a:t>domains</a:t>
            </a:r>
            <a:r>
              <a:rPr kumimoji="1" lang="zh-CN" altLang="en-US" sz="2400" dirty="0">
                <a:latin typeface="Verdana" panose="020B0604030504040204" pitchFamily="34" charset="0"/>
                <a:ea typeface="Verdana" panose="020B0604030504040204" pitchFamily="34" charset="0"/>
                <a:cs typeface="Verdana" panose="020B0604030504040204" pitchFamily="34" charset="0"/>
              </a:rPr>
              <a:t> </a:t>
            </a:r>
            <a:r>
              <a:rPr kumimoji="1" lang="en-US" altLang="zh-CN" sz="2400" dirty="0">
                <a:latin typeface="Verdana" panose="020B0604030504040204" pitchFamily="34" charset="0"/>
                <a:ea typeface="Verdana" panose="020B0604030504040204" pitchFamily="34" charset="0"/>
                <a:cs typeface="Verdana" panose="020B0604030504040204" pitchFamily="34" charset="0"/>
              </a:rPr>
              <a:t>by</a:t>
            </a:r>
            <a:r>
              <a:rPr kumimoji="1" lang="zh-CN" altLang="en-US" sz="2400" dirty="0">
                <a:latin typeface="Verdana" panose="020B0604030504040204" pitchFamily="34" charset="0"/>
                <a:ea typeface="Verdana" panose="020B0604030504040204" pitchFamily="34" charset="0"/>
                <a:cs typeface="Verdana" panose="020B0604030504040204" pitchFamily="34" charset="0"/>
              </a:rPr>
              <a:t> </a:t>
            </a:r>
            <a:r>
              <a:rPr kumimoji="1" lang="en-US" altLang="zh-CN" sz="2400" dirty="0">
                <a:latin typeface="Verdana" panose="020B0604030504040204" pitchFamily="34" charset="0"/>
                <a:ea typeface="Verdana" panose="020B0604030504040204" pitchFamily="34" charset="0"/>
                <a:cs typeface="Verdana" panose="020B0604030504040204" pitchFamily="34" charset="0"/>
              </a:rPr>
              <a:t>sacrificial</a:t>
            </a:r>
            <a:r>
              <a:rPr kumimoji="1" lang="zh-CN" altLang="en-US" sz="2400" dirty="0">
                <a:latin typeface="Verdana" panose="020B0604030504040204" pitchFamily="34" charset="0"/>
                <a:ea typeface="Verdana" panose="020B0604030504040204" pitchFamily="34" charset="0"/>
                <a:cs typeface="Verdana" panose="020B0604030504040204" pitchFamily="34" charset="0"/>
              </a:rPr>
              <a:t> </a:t>
            </a:r>
            <a:r>
              <a:rPr kumimoji="1" lang="en-US" altLang="zh-CN" sz="2400" dirty="0">
                <a:latin typeface="Verdana" panose="020B0604030504040204" pitchFamily="34" charset="0"/>
                <a:ea typeface="Verdana" panose="020B0604030504040204" pitchFamily="34" charset="0"/>
                <a:cs typeface="Verdana" panose="020B0604030504040204" pitchFamily="34" charset="0"/>
              </a:rPr>
              <a:t>nameservers</a:t>
            </a:r>
            <a:r>
              <a:rPr kumimoji="1" lang="zh-CN" altLang="en-US" sz="2400" dirty="0">
                <a:latin typeface="Verdana" panose="020B0604030504040204" pitchFamily="34" charset="0"/>
                <a:ea typeface="Verdana" panose="020B0604030504040204" pitchFamily="34" charset="0"/>
                <a:cs typeface="Verdana" panose="020B0604030504040204" pitchFamily="34" charset="0"/>
              </a:rPr>
              <a:t> </a:t>
            </a:r>
            <a:r>
              <a:rPr kumimoji="1" lang="en-US" altLang="zh-CN" sz="2400" dirty="0">
                <a:latin typeface="Verdana" panose="020B0604030504040204" pitchFamily="34" charset="0"/>
                <a:ea typeface="Verdana" panose="020B0604030504040204" pitchFamily="34" charset="0"/>
                <a:cs typeface="Verdana" panose="020B0604030504040204" pitchFamily="34" charset="0"/>
              </a:rPr>
              <a:t>[IMC</a:t>
            </a:r>
            <a:r>
              <a:rPr kumimoji="1" lang="zh-CN" altLang="en-US" sz="2400" dirty="0">
                <a:latin typeface="Verdana" panose="020B0604030504040204" pitchFamily="34" charset="0"/>
                <a:ea typeface="Verdana" panose="020B0604030504040204" pitchFamily="34" charset="0"/>
                <a:cs typeface="Verdana" panose="020B0604030504040204" pitchFamily="34" charset="0"/>
              </a:rPr>
              <a:t> </a:t>
            </a:r>
            <a:r>
              <a:rPr kumimoji="1" lang="en-US" altLang="zh-CN" sz="2400" dirty="0">
                <a:latin typeface="Verdana" panose="020B0604030504040204" pitchFamily="34" charset="0"/>
                <a:ea typeface="Verdana" panose="020B0604030504040204" pitchFamily="34" charset="0"/>
                <a:cs typeface="Verdana" panose="020B0604030504040204" pitchFamily="34" charset="0"/>
              </a:rPr>
              <a:t>2021]</a:t>
            </a:r>
          </a:p>
          <a:p>
            <a:pPr marL="285750" indent="-285750">
              <a:buFont typeface="Wingdings" pitchFamily="2" charset="2"/>
              <a:buChar char="Ø"/>
            </a:pPr>
            <a:r>
              <a:rPr kumimoji="1" lang="zh-CN" altLang="en-US" sz="2400" dirty="0">
                <a:latin typeface="Verdana" panose="020B0604030504040204" pitchFamily="34" charset="0"/>
                <a:cs typeface="Verdana" panose="020B0604030504040204" pitchFamily="34" charset="0"/>
              </a:rPr>
              <a:t> </a:t>
            </a:r>
            <a:r>
              <a:rPr kumimoji="1" lang="en-US" altLang="zh-CN" sz="2400" dirty="0">
                <a:latin typeface="Verdana" panose="020B0604030504040204" pitchFamily="34" charset="0"/>
                <a:cs typeface="Verdana" panose="020B0604030504040204" pitchFamily="34" charset="0"/>
              </a:rPr>
              <a:t>Controlling the TLD by controlling the EPP server [1]</a:t>
            </a:r>
            <a:endParaRPr kumimoji="1" lang="zh-CN" altLang="en-US" sz="2400" dirty="0">
              <a:latin typeface="Verdana" panose="020B0604030504040204" pitchFamily="34" charset="0"/>
              <a:cs typeface="Verdana" panose="020B0604030504040204" pitchFamily="34" charset="0"/>
            </a:endParaRPr>
          </a:p>
        </p:txBody>
      </p:sp>
      <p:sp>
        <p:nvSpPr>
          <p:cNvPr id="3" name="文本框 2">
            <a:extLst>
              <a:ext uri="{FF2B5EF4-FFF2-40B4-BE49-F238E27FC236}">
                <a16:creationId xmlns:a16="http://schemas.microsoft.com/office/drawing/2014/main" id="{78D47A49-F980-8A97-0CD6-119F91C9322E}"/>
              </a:ext>
            </a:extLst>
          </p:cNvPr>
          <p:cNvSpPr txBox="1"/>
          <p:nvPr/>
        </p:nvSpPr>
        <p:spPr>
          <a:xfrm>
            <a:off x="535789" y="5307754"/>
            <a:ext cx="5560211" cy="923330"/>
          </a:xfrm>
          <a:prstGeom prst="rect">
            <a:avLst/>
          </a:prstGeom>
          <a:noFill/>
        </p:spPr>
        <p:txBody>
          <a:bodyPr wrap="square">
            <a:spAutoFit/>
          </a:bodyPr>
          <a:lstStyle/>
          <a:p>
            <a:r>
              <a:rPr lang="zh-CN" altLang="en-US" dirty="0">
                <a:latin typeface="Verdana" panose="020B0604030504040204" pitchFamily="34" charset="0"/>
                <a:cs typeface="Verdana" panose="020B0604030504040204" pitchFamily="34" charset="0"/>
              </a:rPr>
              <a:t>The undocumented registrar practices of the registration bureau pose a risk of domain name hijacking.</a:t>
            </a:r>
          </a:p>
        </p:txBody>
      </p:sp>
      <p:sp>
        <p:nvSpPr>
          <p:cNvPr id="17" name="文本框 16">
            <a:extLst>
              <a:ext uri="{FF2B5EF4-FFF2-40B4-BE49-F238E27FC236}">
                <a16:creationId xmlns:a16="http://schemas.microsoft.com/office/drawing/2014/main" id="{04E661BF-796B-58A3-DCD7-C5ED81DEE66A}"/>
              </a:ext>
            </a:extLst>
          </p:cNvPr>
          <p:cNvSpPr txBox="1"/>
          <p:nvPr/>
        </p:nvSpPr>
        <p:spPr>
          <a:xfrm>
            <a:off x="6434043" y="5340143"/>
            <a:ext cx="5560210" cy="646331"/>
          </a:xfrm>
          <a:prstGeom prst="rect">
            <a:avLst/>
          </a:prstGeom>
          <a:noFill/>
        </p:spPr>
        <p:txBody>
          <a:bodyPr wrap="square">
            <a:spAutoFit/>
          </a:bodyPr>
          <a:lstStyle/>
          <a:p>
            <a:r>
              <a:rPr lang="zh-CN" altLang="en-US" dirty="0">
                <a:latin typeface="Verdana" panose="020B0604030504040204" pitchFamily="34" charset="0"/>
                <a:cs typeface="Verdana" panose="020B0604030504040204" pitchFamily="34" charset="0"/>
              </a:rPr>
              <a:t>Registry software implementation flaw </a:t>
            </a:r>
            <a:r>
              <a:rPr lang="en-US" altLang="zh-CN" dirty="0">
                <a:latin typeface="Verdana" panose="020B0604030504040204" pitchFamily="34" charset="0"/>
                <a:ea typeface="Verdana" panose="020B0604030504040204" pitchFamily="34" charset="0"/>
                <a:cs typeface="Verdana" panose="020B0604030504040204" pitchFamily="34" charset="0"/>
              </a:rPr>
              <a:t>caused TLDs </a:t>
            </a:r>
            <a:r>
              <a:rPr lang="zh-CN" altLang="en-US" dirty="0">
                <a:latin typeface="Verdana" panose="020B0604030504040204" pitchFamily="34" charset="0"/>
                <a:cs typeface="Verdana" panose="020B0604030504040204" pitchFamily="34" charset="0"/>
              </a:rPr>
              <a:t> </a:t>
            </a:r>
            <a:r>
              <a:rPr lang="en-US" altLang="zh-CN" dirty="0">
                <a:latin typeface="Verdana" panose="020B0604030504040204" pitchFamily="34" charset="0"/>
                <a:ea typeface="Verdana" panose="020B0604030504040204" pitchFamily="34" charset="0"/>
                <a:cs typeface="Verdana" panose="020B0604030504040204" pitchFamily="34" charset="0"/>
              </a:rPr>
              <a:t>to be compromised.</a:t>
            </a:r>
            <a:endParaRPr lang="zh-CN" altLang="en-US" dirty="0">
              <a:latin typeface="Verdana" panose="020B0604030504040204" pitchFamily="34" charset="0"/>
              <a:cs typeface="Verdana" panose="020B0604030504040204" pitchFamily="34" charset="0"/>
            </a:endParaRPr>
          </a:p>
        </p:txBody>
      </p:sp>
      <p:pic>
        <p:nvPicPr>
          <p:cNvPr id="1026" name="Picture 2" descr="Understanding DNS Technology">
            <a:extLst>
              <a:ext uri="{FF2B5EF4-FFF2-40B4-BE49-F238E27FC236}">
                <a16:creationId xmlns:a16="http://schemas.microsoft.com/office/drawing/2014/main" id="{61F4E3DA-825B-52D4-CAE0-8DEAFFBB94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8007" y="1433036"/>
            <a:ext cx="4183564" cy="4183564"/>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a:extLst>
              <a:ext uri="{FF2B5EF4-FFF2-40B4-BE49-F238E27FC236}">
                <a16:creationId xmlns:a16="http://schemas.microsoft.com/office/drawing/2014/main" id="{1F2C05C6-8DAC-7201-4E10-D94294E418ED}"/>
              </a:ext>
            </a:extLst>
          </p:cNvPr>
          <p:cNvPicPr>
            <a:picLocks noChangeAspect="1"/>
          </p:cNvPicPr>
          <p:nvPr/>
        </p:nvPicPr>
        <p:blipFill>
          <a:blip r:embed="rId6"/>
          <a:stretch>
            <a:fillRect/>
          </a:stretch>
        </p:blipFill>
        <p:spPr>
          <a:xfrm>
            <a:off x="10664023" y="3763407"/>
            <a:ext cx="435926" cy="435926"/>
          </a:xfrm>
          <a:prstGeom prst="rect">
            <a:avLst/>
          </a:prstGeom>
        </p:spPr>
      </p:pic>
      <p:pic>
        <p:nvPicPr>
          <p:cNvPr id="21" name="图片 20">
            <a:extLst>
              <a:ext uri="{FF2B5EF4-FFF2-40B4-BE49-F238E27FC236}">
                <a16:creationId xmlns:a16="http://schemas.microsoft.com/office/drawing/2014/main" id="{96D8C1C9-C2DC-9D29-754B-47744F30F5B0}"/>
              </a:ext>
            </a:extLst>
          </p:cNvPr>
          <p:cNvPicPr>
            <a:picLocks noChangeAspect="1"/>
          </p:cNvPicPr>
          <p:nvPr/>
        </p:nvPicPr>
        <p:blipFill>
          <a:blip r:embed="rId7"/>
          <a:stretch>
            <a:fillRect/>
          </a:stretch>
        </p:blipFill>
        <p:spPr>
          <a:xfrm>
            <a:off x="10627731" y="2981881"/>
            <a:ext cx="449766" cy="449766"/>
          </a:xfrm>
          <a:prstGeom prst="rect">
            <a:avLst/>
          </a:prstGeom>
        </p:spPr>
      </p:pic>
      <p:sp>
        <p:nvSpPr>
          <p:cNvPr id="22" name="文本框 21">
            <a:extLst>
              <a:ext uri="{FF2B5EF4-FFF2-40B4-BE49-F238E27FC236}">
                <a16:creationId xmlns:a16="http://schemas.microsoft.com/office/drawing/2014/main" id="{8747B744-C8B8-196D-F71E-817F37743551}"/>
              </a:ext>
            </a:extLst>
          </p:cNvPr>
          <p:cNvSpPr txBox="1"/>
          <p:nvPr/>
        </p:nvSpPr>
        <p:spPr>
          <a:xfrm>
            <a:off x="10534039" y="2497872"/>
            <a:ext cx="1567746" cy="369332"/>
          </a:xfrm>
          <a:prstGeom prst="rect">
            <a:avLst/>
          </a:prstGeom>
          <a:noFill/>
        </p:spPr>
        <p:txBody>
          <a:bodyPr wrap="square">
            <a:spAutoFit/>
          </a:bodyPr>
          <a:lstStyle/>
          <a:p>
            <a:r>
              <a:rPr lang="en-US" altLang="zh-CN" dirty="0"/>
              <a:t>EPP server</a:t>
            </a:r>
            <a:endParaRPr lang="zh-CN" altLang="en-US" dirty="0"/>
          </a:p>
        </p:txBody>
      </p:sp>
      <p:pic>
        <p:nvPicPr>
          <p:cNvPr id="24" name="图片 23">
            <a:extLst>
              <a:ext uri="{FF2B5EF4-FFF2-40B4-BE49-F238E27FC236}">
                <a16:creationId xmlns:a16="http://schemas.microsoft.com/office/drawing/2014/main" id="{7D616D9F-034C-036D-C46C-DE9A1A4C57D5}"/>
              </a:ext>
            </a:extLst>
          </p:cNvPr>
          <p:cNvPicPr>
            <a:picLocks noChangeAspect="1"/>
          </p:cNvPicPr>
          <p:nvPr/>
        </p:nvPicPr>
        <p:blipFill>
          <a:blip r:embed="rId8"/>
          <a:stretch>
            <a:fillRect/>
          </a:stretch>
        </p:blipFill>
        <p:spPr>
          <a:xfrm rot="16200000">
            <a:off x="10712066" y="3412952"/>
            <a:ext cx="339840" cy="339840"/>
          </a:xfrm>
          <a:prstGeom prst="rect">
            <a:avLst/>
          </a:prstGeom>
        </p:spPr>
      </p:pic>
      <p:pic>
        <p:nvPicPr>
          <p:cNvPr id="25" name="图片 24">
            <a:extLst>
              <a:ext uri="{FF2B5EF4-FFF2-40B4-BE49-F238E27FC236}">
                <a16:creationId xmlns:a16="http://schemas.microsoft.com/office/drawing/2014/main" id="{E88E7829-9C58-AD32-FFC8-E69BCB69E723}"/>
              </a:ext>
            </a:extLst>
          </p:cNvPr>
          <p:cNvPicPr>
            <a:picLocks noChangeAspect="1"/>
          </p:cNvPicPr>
          <p:nvPr/>
        </p:nvPicPr>
        <p:blipFill>
          <a:blip r:embed="rId8"/>
          <a:stretch>
            <a:fillRect/>
          </a:stretch>
        </p:blipFill>
        <p:spPr>
          <a:xfrm rot="10800000">
            <a:off x="10268579" y="3036844"/>
            <a:ext cx="339840" cy="339840"/>
          </a:xfrm>
          <a:prstGeom prst="rect">
            <a:avLst/>
          </a:prstGeom>
        </p:spPr>
      </p:pic>
    </p:spTree>
    <p:extLst>
      <p:ext uri="{BB962C8B-B14F-4D97-AF65-F5344CB8AC3E}">
        <p14:creationId xmlns:p14="http://schemas.microsoft.com/office/powerpoint/2010/main" val="224054269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2706</TotalTime>
  <Words>8037</Words>
  <Application>Microsoft Macintosh PowerPoint</Application>
  <PresentationFormat>宽屏</PresentationFormat>
  <Paragraphs>1111</Paragraphs>
  <Slides>40</Slides>
  <Notes>39</Notes>
  <HiddenSlides>2</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40</vt:i4>
      </vt:variant>
    </vt:vector>
  </HeadingPairs>
  <TitlesOfParts>
    <vt:vector size="58" baseType="lpstr">
      <vt:lpstr>等线</vt:lpstr>
      <vt:lpstr>SimHei</vt:lpstr>
      <vt:lpstr>微软雅黑</vt:lpstr>
      <vt:lpstr>Amazon Ember</vt:lpstr>
      <vt:lpstr>Anonymice Powerline</vt:lpstr>
      <vt:lpstr>FangSong</vt:lpstr>
      <vt:lpstr>Open Sans</vt:lpstr>
      <vt:lpstr>Abadi</vt:lpstr>
      <vt:lpstr>Arial</vt:lpstr>
      <vt:lpstr>Ayuthaya</vt:lpstr>
      <vt:lpstr>Calibri</vt:lpstr>
      <vt:lpstr>Chalkboard</vt:lpstr>
      <vt:lpstr>Consolas</vt:lpstr>
      <vt:lpstr>Courier New</vt:lpstr>
      <vt:lpstr>Helvetica</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Uncover three registry operation flaws</vt:lpstr>
      <vt:lpstr>Creation Phase: The "Twin Domain" Trap</vt:lpstr>
      <vt:lpstr>Creation Phase: The "Twin Domain" Trap</vt:lpstr>
      <vt:lpstr>Creation Phase: The "Twin Domain" Trap</vt:lpstr>
      <vt:lpstr>Creation Phase: The "Twin Domain" Trap</vt:lpstr>
      <vt:lpstr>Creation Phase: The "Twin Domain" Trap</vt:lpstr>
      <vt:lpstr>Creation Phase: The "Twin Domain" Trap</vt:lpstr>
      <vt:lpstr>Creation Phase: The "Twin Domain" Trap</vt:lpstr>
      <vt:lpstr>Management Phase: Unchecked Host Objects</vt:lpstr>
      <vt:lpstr>Management Phase: Unchecked Host Objects</vt:lpstr>
      <vt:lpstr>Management Phase: Unchecked Host Objects</vt:lpstr>
      <vt:lpstr>Management Phase: Unchecked Host Objects</vt:lpstr>
      <vt:lpstr>Management Phase: Unchecked Host Objects</vt:lpstr>
      <vt:lpstr>Management Phase: Unchecked Host Objects</vt:lpstr>
      <vt:lpstr>Deletion Phase: Relic Domains and Hijacking Risks</vt:lpstr>
      <vt:lpstr>Deletion Phase: Relic Domains and Hijacking Risks</vt:lpstr>
      <vt:lpstr>Deletion Phase: Relic Domains and Hijacking Risks</vt:lpstr>
      <vt:lpstr>Deletion Phase: Relic Domains and Hijacking Risks</vt:lpstr>
      <vt:lpstr>Deletion Phase: Relic Domains and Hijacking Risks</vt:lpstr>
      <vt:lpstr>Stale and Dangling records are harmful, But …</vt:lpstr>
      <vt:lpstr>We can do it …</vt:lpstr>
      <vt:lpstr>How to do it …</vt:lpstr>
      <vt:lpstr>PowerPoint 演示文稿</vt:lpstr>
      <vt:lpstr>How to do it …</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zmmthu@hotmail.com</dc:creator>
  <cp:lastModifiedBy>Microsoft Office User</cp:lastModifiedBy>
  <cp:revision>790</cp:revision>
  <dcterms:created xsi:type="dcterms:W3CDTF">2025-07-23T06:59:54Z</dcterms:created>
  <dcterms:modified xsi:type="dcterms:W3CDTF">2026-04-29T01:57:32Z</dcterms:modified>
</cp:coreProperties>
</file>