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67" r:id="rId4"/>
    <p:sldId id="265" r:id="rId5"/>
    <p:sldId id="266" r:id="rId6"/>
    <p:sldId id="268" r:id="rId7"/>
    <p:sldId id="257" r:id="rId8"/>
    <p:sldId id="270" r:id="rId9"/>
  </p:sldIdLst>
  <p:sldSz cx="12192000" cy="6858000"/>
  <p:notesSz cx="6858000" cy="9144000"/>
  <p:defaultTextStyle>
    <a:defPPr>
      <a:defRPr lang="en-G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6"/>
  </p:normalViewPr>
  <p:slideViewPr>
    <p:cSldViewPr snapToGrid="0">
      <p:cViewPr varScale="1">
        <p:scale>
          <a:sx n="136" d="100"/>
          <a:sy n="136" d="100"/>
        </p:scale>
        <p:origin x="216" y="1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E0EDF-26F9-BE4F-8ED2-4F3CBE4C56D2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F71A5-84D7-634B-BD83-C28F686FEDEC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3321654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C5064-20A7-586E-8C2B-5D002D1B8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EB457-0A85-88F1-0AE8-4E7BD25A0B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29F31-66E4-629D-582C-90D95371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52C0E-033E-B0E6-0398-32E8268BC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9BB3E-B98D-0308-B8E4-90ED4BEF9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71660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9B383-394A-BF5D-C99D-23327F3B6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878BF4-C082-9341-1629-BFBFA097F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95B7B-EE76-C210-BDD7-93239522A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E6CF4-6335-8937-1928-5CED1C839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E5489-A457-A962-AE95-42BF858C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331961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25B788-0723-5D9C-B7EB-D3B595EA2E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F78B2-E6BD-45AF-70D6-CDA2768F7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3449D-5AF6-9836-5B10-9DD8FB788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E374D-AD03-765A-A870-32DEC1629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85B58-F6F3-2821-57BB-BE159E487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23743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8DC56-7F78-73D5-6219-AF0A60922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CD4F9-153F-3AE2-00E1-6A304BB91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C06B0-96E6-47C8-26E2-EB6AE06C8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8CB40-B3BC-DE1A-7C29-E6280B823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9366E-D18F-1843-0EF2-34AA8A12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386225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939EA-2242-B699-159B-94ED98853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732AA-06B3-6DCF-36CA-AA2F6F750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812FB-936A-08FA-B688-5B0AB7E63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843D7-0C63-28BF-EBA4-5E60F56E8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EE99B-5E90-AFCD-9B5B-A03B7B142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229832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E4FFA-19B6-9831-3801-9E6739736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7A685-457E-1952-D086-1303FB9BD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2B69-0448-DAB8-E252-1E3204ECC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C71FF-3516-FE17-0378-EDE29F713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211903-98D1-AD42-8B9A-77C96282A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04490-05EA-A7AA-F122-A49DFB3E8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83931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3F98-24E9-EB70-0C14-8B413C8A2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5F5250-7688-7B47-9FF4-BE4E279E3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71BF3-D227-E7E3-04EC-76A6EEC58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008F12-6CCD-E1E1-B099-B80426740A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43D18B-8F27-13F9-C9C2-132EA0E258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20ED92-CBB5-8839-BA4B-BB80BE30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2438B2-031E-ADB2-8445-F9754E2A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56670-AC14-3A5C-420F-FA0D1102A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86690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11EEE-2EEF-9510-A12B-93095578F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7757B2-6449-3439-8156-5974D0E11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AE314-8441-D1B2-C15C-12E6294D7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A0388-2BB0-2F77-DB3D-5A2936987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4036169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9DB30B-33A3-9FBE-181E-EFCB08C68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1E2985-9DA1-50E4-36F1-CCE58DC35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8CD7D-B452-49E5-001D-566E81DB5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158156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27E66-F0B3-3633-1158-54DE3CFD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A6755-1B3B-D474-FA5D-31FB3839E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99ADD4-CD34-29D4-446A-9D60B94A1B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A46D7-EAC8-79D0-F5D5-4620D69E3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07F40-AEA4-4FE4-DC08-10577F1FD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8E3170-685E-57C6-16BB-EDD9F333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410375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C1B28-38F0-EF03-7D12-315B2E66B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6DB406-0EC1-2E86-3A35-14C05DB38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9CF79-9A1E-68B1-E435-494859542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DCB86-2902-4A83-B0D1-AE61E43F5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EC7F7-75CC-AD73-2544-7E3A35374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F0D44-CAF5-8AD6-5A5D-586676458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391478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0213F5-B418-288F-31A4-103184DBA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7A84F-45C2-F508-7512-3D6B19887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53525-DCD7-697E-A2F5-A91883351E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498CFD-DC7C-9C48-8FF5-3DD744C742BC}" type="datetimeFigureOut">
              <a:rPr lang="en-GG" smtClean="0"/>
              <a:t>11/05/2026</a:t>
            </a:fld>
            <a:endParaRPr lang="en-G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67B57-364A-000D-AFDD-1CC961BE6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D48BD-4624-99BA-B45E-422B9D001C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919A03-7191-A94E-8D86-773988D4D4BD}" type="slidenum">
              <a:rPr lang="en-GG" smtClean="0"/>
              <a:t>‹#›</a:t>
            </a:fld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1705483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29CB8-3A6D-8CAF-CB11-2E313DF1D9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Root KSK</a:t>
            </a:r>
            <a:r>
              <a:rPr lang="en-GG" dirty="0"/>
              <a:t> Rollover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E9382-296D-3EE8-A2D7-2B223D2926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G" dirty="0"/>
              <a:t>An Operator’s Readiness Checklist</a:t>
            </a:r>
          </a:p>
          <a:p>
            <a:r>
              <a:rPr lang="en-GG" dirty="0"/>
              <a:t>Roy Arends, ICANN</a:t>
            </a:r>
          </a:p>
          <a:p>
            <a:r>
              <a:rPr lang="en-US" dirty="0"/>
              <a:t>DNS-OARC May </a:t>
            </a:r>
            <a:r>
              <a:rPr lang="en-GG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91183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FE186-C733-34E8-DDC9-BC99B43AD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G" dirty="0"/>
              <a:t>Why You Should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7E33F-98E0-98CE-05D2-A0CC425C5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DNSSEC validation depends on </a:t>
            </a:r>
            <a:r>
              <a:rPr lang="en-GB" b="1" dirty="0"/>
              <a:t>root trust anchor</a:t>
            </a:r>
          </a:p>
          <a:p>
            <a:pPr lvl="1"/>
            <a:r>
              <a:rPr lang="en-GB" dirty="0"/>
              <a:t>The root has been signed since 2010</a:t>
            </a:r>
          </a:p>
          <a:p>
            <a:pPr lvl="1"/>
            <a:r>
              <a:rPr lang="en-GB" dirty="0"/>
              <a:t>First rollover since 2018</a:t>
            </a:r>
          </a:p>
          <a:p>
            <a:pPr lvl="1"/>
            <a:r>
              <a:rPr lang="en-GB" dirty="0"/>
              <a:t>Second rollover since the start</a:t>
            </a:r>
          </a:p>
          <a:p>
            <a:r>
              <a:rPr lang="en-GB" dirty="0"/>
              <a:t>Automated root KSK rollover depends on RFC5011 processes</a:t>
            </a:r>
          </a:p>
          <a:p>
            <a:r>
              <a:rPr lang="en-GB" dirty="0"/>
              <a:t>This is a planned, routine event</a:t>
            </a:r>
          </a:p>
          <a:p>
            <a:r>
              <a:rPr lang="en-GB" dirty="0"/>
              <a:t>Your job: make sure your resolvers follow along</a:t>
            </a:r>
          </a:p>
          <a:p>
            <a:r>
              <a:rPr lang="en-GB" dirty="0"/>
              <a:t>Our intent is to rollover ever 3 years.</a:t>
            </a:r>
          </a:p>
          <a:p>
            <a:endParaRPr lang="en-GG" dirty="0"/>
          </a:p>
        </p:txBody>
      </p:sp>
    </p:spTree>
    <p:extLst>
      <p:ext uri="{BB962C8B-B14F-4D97-AF65-F5344CB8AC3E}">
        <p14:creationId xmlns:p14="http://schemas.microsoft.com/office/powerpoint/2010/main" val="10843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433F5-9E01-5CE9-8735-82B8499DF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G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66A41-FA63-4505-181A-4ED7CC105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G"/>
          </a:p>
        </p:txBody>
      </p:sp>
      <p:pic>
        <p:nvPicPr>
          <p:cNvPr id="4" name="Google Shape;73;p15" title="KSK Rollover Slide.jpeg">
            <a:extLst>
              <a:ext uri="{FF2B5EF4-FFF2-40B4-BE49-F238E27FC236}">
                <a16:creationId xmlns:a16="http://schemas.microsoft.com/office/drawing/2014/main" id="{E6583348-4F44-F058-8D53-B6581F93353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06048" y="1348155"/>
            <a:ext cx="9779903" cy="5676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8376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0054-6AF4-2C4C-95E5-A64A31269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G" dirty="0"/>
              <a:t>How does “5011”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CBC4-49D7-DC1D-2F35-6206509B9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G" dirty="0"/>
              <a:t>A new KSK is published, the current KSK signs the set of keys</a:t>
            </a:r>
          </a:p>
          <a:p>
            <a:pPr lvl="1"/>
            <a:r>
              <a:rPr lang="en-GG" dirty="0"/>
              <a:t>A set contains zone and key signing keys</a:t>
            </a:r>
          </a:p>
          <a:p>
            <a:r>
              <a:rPr lang="en-GG" dirty="0"/>
              <a:t>After a while the new KSK signs the set of keys</a:t>
            </a:r>
          </a:p>
          <a:p>
            <a:pPr lvl="1"/>
            <a:r>
              <a:rPr lang="en-GG" dirty="0"/>
              <a:t>It becomes the current key</a:t>
            </a:r>
          </a:p>
          <a:p>
            <a:pPr lvl="1"/>
            <a:r>
              <a:rPr lang="en-GG" dirty="0"/>
              <a:t>The old key will still be present</a:t>
            </a:r>
          </a:p>
          <a:p>
            <a:r>
              <a:rPr lang="en-GG" dirty="0"/>
              <a:t>After a while the old KSK will have the “revoke” bit set</a:t>
            </a:r>
          </a:p>
          <a:p>
            <a:pPr lvl="1"/>
            <a:r>
              <a:rPr lang="en-GG" dirty="0"/>
              <a:t>This is a signal to validators that the old KSK is invalid.</a:t>
            </a:r>
          </a:p>
          <a:p>
            <a:r>
              <a:rPr lang="en-GG" dirty="0"/>
              <a:t>After a while the old KSK will be removed from the set of keys.</a:t>
            </a:r>
          </a:p>
        </p:txBody>
      </p:sp>
    </p:spTree>
    <p:extLst>
      <p:ext uri="{BB962C8B-B14F-4D97-AF65-F5344CB8AC3E}">
        <p14:creationId xmlns:p14="http://schemas.microsoft.com/office/powerpoint/2010/main" val="2871257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1ECED-1B3C-111C-6A80-DDDCD0183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G" dirty="0"/>
              <a:t>How long is “a while”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3081F-DF0B-5C11-A72A-3DADFE856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G" dirty="0"/>
              <a:t>January 11, 2025: 	DNSKEY “KSK-2024” in the root zone</a:t>
            </a:r>
          </a:p>
          <a:p>
            <a:r>
              <a:rPr lang="en-GG" dirty="0"/>
              <a:t>February 10, 2025:	KSK-2024 should be trusted via 5011</a:t>
            </a:r>
          </a:p>
          <a:p>
            <a:r>
              <a:rPr lang="en-GG" dirty="0"/>
              <a:t>October 11, 2026: 	KSK-2024 will start signing</a:t>
            </a:r>
            <a:br>
              <a:rPr lang="en-GG" dirty="0"/>
            </a:br>
            <a:r>
              <a:rPr lang="en-GG" dirty="0"/>
              <a:t>				KSK-2017 will stop signing</a:t>
            </a:r>
          </a:p>
          <a:p>
            <a:r>
              <a:rPr lang="en-GG" dirty="0"/>
              <a:t>January 11, 2027:	KSK-2017 is scheduled to be revoked</a:t>
            </a:r>
          </a:p>
          <a:p>
            <a:endParaRPr lang="en-GG" dirty="0"/>
          </a:p>
        </p:txBody>
      </p:sp>
    </p:spTree>
    <p:extLst>
      <p:ext uri="{BB962C8B-B14F-4D97-AF65-F5344CB8AC3E}">
        <p14:creationId xmlns:p14="http://schemas.microsoft.com/office/powerpoint/2010/main" val="3457414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31AE-3AB0-BE67-DF91-BEAAA16BF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DNS Trust Anchor Availability</a:t>
            </a:r>
            <a:endParaRPr lang="en-G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0A7E3-76E7-CB62-DB2F-0906E42F4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trust anchor is available for distribution (XML file)</a:t>
            </a:r>
          </a:p>
          <a:p>
            <a:pPr lvl="1"/>
            <a:r>
              <a:rPr lang="en-GB" dirty="0"/>
              <a:t>Most users adopt it automatically via software updates</a:t>
            </a:r>
          </a:p>
          <a:p>
            <a:pPr lvl="1"/>
            <a:r>
              <a:rPr lang="en-GB" dirty="0"/>
              <a:t>Published in the root zone since 11 January 2025</a:t>
            </a:r>
          </a:p>
          <a:p>
            <a:pPr lvl="1"/>
            <a:r>
              <a:rPr lang="en-GB" dirty="0"/>
              <a:t>See RFC7958</a:t>
            </a:r>
          </a:p>
          <a:p>
            <a:r>
              <a:rPr lang="en-GB" dirty="0">
                <a:solidFill>
                  <a:schemeClr val="dk2"/>
                </a:solidFill>
              </a:rPr>
              <a:t>https://</a:t>
            </a:r>
            <a:r>
              <a:rPr lang="en-GB" dirty="0" err="1">
                <a:solidFill>
                  <a:schemeClr val="dk2"/>
                </a:solidFill>
              </a:rPr>
              <a:t>www.iana.org</a:t>
            </a:r>
            <a:r>
              <a:rPr lang="en-GB" dirty="0">
                <a:solidFill>
                  <a:schemeClr val="dk2"/>
                </a:solidFill>
              </a:rPr>
              <a:t>/</a:t>
            </a:r>
            <a:r>
              <a:rPr lang="en-GB" dirty="0" err="1">
                <a:solidFill>
                  <a:schemeClr val="dk2"/>
                </a:solidFill>
              </a:rPr>
              <a:t>dnssec</a:t>
            </a:r>
            <a:r>
              <a:rPr lang="en-GB" dirty="0">
                <a:solidFill>
                  <a:schemeClr val="dk2"/>
                </a:solidFill>
              </a:rPr>
              <a:t>/files</a:t>
            </a:r>
          </a:p>
          <a:p>
            <a:endParaRPr lang="en-GG" dirty="0"/>
          </a:p>
        </p:txBody>
      </p:sp>
      <p:pic>
        <p:nvPicPr>
          <p:cNvPr id="4" name="Google Shape;65;p14" title="Screenshot 2025-08-12 at 09.55.47.png">
            <a:extLst>
              <a:ext uri="{FF2B5EF4-FFF2-40B4-BE49-F238E27FC236}">
                <a16:creationId xmlns:a16="http://schemas.microsoft.com/office/drawing/2014/main" id="{9BFA1D74-85D4-3503-CC53-2BF4EFAB0DE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567972" y="3888611"/>
            <a:ext cx="7056056" cy="3204167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37526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E42E2-1796-1C84-8FEA-FC99C1D83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G" dirty="0"/>
              <a:t>Check if your software is up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D9B2F-3F9A-C6EB-AD88-06E48FA8E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G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58DCB3D-6F70-200A-E4B4-9F2FD4934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053256"/>
              </p:ext>
            </p:extLst>
          </p:nvPr>
        </p:nvGraphicFramePr>
        <p:xfrm>
          <a:off x="838199" y="1825626"/>
          <a:ext cx="10515600" cy="4351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6659">
                  <a:extLst>
                    <a:ext uri="{9D8B030D-6E8A-4147-A177-3AD203B41FA5}">
                      <a16:colId xmlns:a16="http://schemas.microsoft.com/office/drawing/2014/main" val="1751509273"/>
                    </a:ext>
                  </a:extLst>
                </a:gridCol>
                <a:gridCol w="3051141">
                  <a:extLst>
                    <a:ext uri="{9D8B030D-6E8A-4147-A177-3AD203B41FA5}">
                      <a16:colId xmlns:a16="http://schemas.microsoft.com/office/drawing/2014/main" val="1334022116"/>
                    </a:ext>
                  </a:extLst>
                </a:gridCol>
                <a:gridCol w="1511432">
                  <a:extLst>
                    <a:ext uri="{9D8B030D-6E8A-4147-A177-3AD203B41FA5}">
                      <a16:colId xmlns:a16="http://schemas.microsoft.com/office/drawing/2014/main" val="712555406"/>
                    </a:ext>
                  </a:extLst>
                </a:gridCol>
                <a:gridCol w="3746368">
                  <a:extLst>
                    <a:ext uri="{9D8B030D-6E8A-4147-A177-3AD203B41FA5}">
                      <a16:colId xmlns:a16="http://schemas.microsoft.com/office/drawing/2014/main" val="977976314"/>
                    </a:ext>
                  </a:extLst>
                </a:gridCol>
              </a:tblGrid>
              <a:tr h="925816">
                <a:tc>
                  <a:txBody>
                    <a:bodyPr/>
                    <a:lstStyle/>
                    <a:p>
                      <a:r>
                        <a:rPr lang="en-GB" dirty="0"/>
                        <a:t>Resolver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First Release with KSK-2024 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RFC 5011 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File </a:t>
                      </a:r>
                      <a:endParaRPr lang="en-G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839509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n-GB" dirty="0"/>
                        <a:t>Unbound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1.21.0 (August 15, 2024) 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Yes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root.key</a:t>
                      </a:r>
                      <a:r>
                        <a:rPr lang="en-GB" dirty="0"/>
                        <a:t> </a:t>
                      </a:r>
                      <a:endParaRPr lang="en-G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255499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n-GB" dirty="0"/>
                        <a:t>Knot Resolver 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5.7.4 / 6.0.8 (Late 2024) 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Yes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root.keys</a:t>
                      </a:r>
                      <a:r>
                        <a:rPr lang="en-GB" dirty="0"/>
                        <a:t> </a:t>
                      </a:r>
                      <a:endParaRPr lang="en-G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910546"/>
                  </a:ext>
                </a:extLst>
              </a:tr>
              <a:tr h="925816">
                <a:tc>
                  <a:txBody>
                    <a:bodyPr/>
                    <a:lstStyle/>
                    <a:p>
                      <a:r>
                        <a:rPr lang="en-GB" dirty="0"/>
                        <a:t>BIND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9.18.33 / 9.20.4 (January 2025) 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Yes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bind.keys</a:t>
                      </a:r>
                      <a:r>
                        <a:rPr lang="en-GB" dirty="0"/>
                        <a:t> / managed-</a:t>
                      </a:r>
                      <a:r>
                        <a:rPr lang="en-GB" dirty="0" err="1"/>
                        <a:t>keys.bind</a:t>
                      </a:r>
                      <a:endParaRPr lang="en-G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584250"/>
                  </a:ext>
                </a:extLst>
              </a:tr>
              <a:tr h="1203562">
                <a:tc>
                  <a:txBody>
                    <a:bodyPr/>
                    <a:lstStyle/>
                    <a:p>
                      <a:r>
                        <a:rPr lang="en-GB" dirty="0" err="1"/>
                        <a:t>PowerDNS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Recursor</a:t>
                      </a:r>
                      <a:r>
                        <a:rPr lang="en-GB" dirty="0"/>
                        <a:t> 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5.2.0-alpha1 (Nov 11, 2024) / 5.2.0 (Jan 14, 2025) 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</a:t>
                      </a:r>
                      <a:endParaRPr lang="en-G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Built-in only</a:t>
                      </a:r>
                      <a:endParaRPr lang="en-GG" dirty="0"/>
                    </a:p>
                    <a:p>
                      <a:endParaRPr lang="en-G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119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359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F09E7-09C7-F04B-51D1-8E6119A93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G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4FAE9-9FF7-F295-69E4-FCDFDC24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G"/>
          </a:p>
        </p:txBody>
      </p:sp>
    </p:spTree>
    <p:extLst>
      <p:ext uri="{BB962C8B-B14F-4D97-AF65-F5344CB8AC3E}">
        <p14:creationId xmlns:p14="http://schemas.microsoft.com/office/powerpoint/2010/main" val="3753396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</TotalTime>
  <Words>357</Words>
  <Application>Microsoft Macintosh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Root KSK Rollover 2026</vt:lpstr>
      <vt:lpstr>Why You Should Care</vt:lpstr>
      <vt:lpstr>Timeline</vt:lpstr>
      <vt:lpstr>How does “5011” work</vt:lpstr>
      <vt:lpstr>How long is “a while”</vt:lpstr>
      <vt:lpstr>DNS Trust Anchor Availability</vt:lpstr>
      <vt:lpstr>Check if your software is up to date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 Arends</dc:creator>
  <cp:lastModifiedBy>Roy Arends</cp:lastModifiedBy>
  <cp:revision>3</cp:revision>
  <dcterms:created xsi:type="dcterms:W3CDTF">2026-04-20T19:08:47Z</dcterms:created>
  <dcterms:modified xsi:type="dcterms:W3CDTF">2026-05-12T11:12:32Z</dcterms:modified>
</cp:coreProperties>
</file>