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62" r:id="rId3"/>
    <p:sldId id="398" r:id="rId4"/>
    <p:sldId id="388" r:id="rId5"/>
    <p:sldId id="391" r:id="rId6"/>
    <p:sldId id="392" r:id="rId7"/>
    <p:sldId id="393" r:id="rId8"/>
    <p:sldId id="382" r:id="rId9"/>
    <p:sldId id="389" r:id="rId10"/>
    <p:sldId id="374" r:id="rId11"/>
    <p:sldId id="375" r:id="rId12"/>
    <p:sldId id="381" r:id="rId13"/>
    <p:sldId id="376" r:id="rId14"/>
    <p:sldId id="385" r:id="rId15"/>
    <p:sldId id="377" r:id="rId16"/>
    <p:sldId id="378" r:id="rId17"/>
    <p:sldId id="379" r:id="rId18"/>
    <p:sldId id="386" r:id="rId19"/>
    <p:sldId id="380" r:id="rId20"/>
    <p:sldId id="383" r:id="rId21"/>
    <p:sldId id="353" r:id="rId22"/>
    <p:sldId id="384" r:id="rId23"/>
    <p:sldId id="34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Script MT Bold" panose="03040602040607080904" pitchFamily="66" charset="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4" roundtripDataSignature="AMtx7mi+FMh2GisWqV7Hfb//dq3BrFYs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C0C0"/>
    <a:srgbClr val="FFCCCC"/>
    <a:srgbClr val="FFED0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6DBF60-BCCE-4B02-95EA-E837DF752EF0}">
  <a:tblStyle styleId="{966DBF60-BCCE-4B02-95EA-E837DF752E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7" autoAdjust="0"/>
    <p:restoredTop sz="85067" autoAdjust="0"/>
  </p:normalViewPr>
  <p:slideViewPr>
    <p:cSldViewPr snapToGrid="0">
      <p:cViewPr varScale="1">
        <p:scale>
          <a:sx n="105" d="100"/>
          <a:sy n="105" d="100"/>
        </p:scale>
        <p:origin x="12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10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359dec6b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Widespread </a:t>
            </a:r>
            <a:r>
              <a:rPr lang="en-US" b="1" dirty="0" err="1"/>
              <a:t>Persistnet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Remains a Common Threat</a:t>
            </a:r>
            <a:endParaRPr lang="en-US" dirty="0"/>
          </a:p>
          <a:p>
            <a:r>
              <a:rPr lang="en-US" b="1" dirty="0"/>
              <a:t>DNS Cache Poisoning Persists Across Networks</a:t>
            </a:r>
            <a:endParaRPr lang="en-US" dirty="0"/>
          </a:p>
          <a:p>
            <a:r>
              <a:rPr lang="en-US" b="1" dirty="0"/>
              <a:t>DNS Cache Poisoning Continues to Spread</a:t>
            </a:r>
            <a:endParaRPr lang="en-US" dirty="0"/>
          </a:p>
          <a:p>
            <a:r>
              <a:rPr lang="en-US" b="1" dirty="0"/>
              <a:t>DNS Cache Poisoning Remains a Common Threat</a:t>
            </a:r>
            <a:endParaRPr lang="en-US" dirty="0"/>
          </a:p>
          <a:p>
            <a:r>
              <a:rPr lang="en-US" b="1" dirty="0"/>
              <a:t>DNS Cache Poisoning Is Far From Over</a:t>
            </a:r>
            <a:endParaRPr lang="en-US" dirty="0"/>
          </a:p>
          <a:p>
            <a:r>
              <a:rPr lang="en-US" b="1" dirty="0"/>
              <a:t>Still a Broad and Ongoing Risk</a:t>
            </a:r>
            <a:endParaRPr lang="en-US" dirty="0"/>
          </a:p>
          <a:p>
            <a:r>
              <a:rPr lang="en-US" b="1" dirty="0"/>
              <a:t>Persistent DNS Cache Poisoning Threat</a:t>
            </a:r>
            <a:endParaRPr lang="en-US" dirty="0"/>
          </a:p>
          <a:p>
            <a:r>
              <a:rPr lang="en-US" b="1" dirty="0"/>
              <a:t>DNS Cache Poisoning Is Still a Systemic Problem</a:t>
            </a:r>
            <a:endParaRPr lang="en-US" dirty="0"/>
          </a:p>
          <a:p>
            <a:r>
              <a:rPr lang="en-US" b="1" dirty="0"/>
              <a:t>Persistent DNS Cache Poisoning Threat</a:t>
            </a:r>
            <a:endParaRPr lang="en-US" dirty="0"/>
          </a:p>
          <a:p>
            <a:r>
              <a:rPr lang="en-US" b="1" dirty="0"/>
              <a:t>DNS Cache Poisoning Is Still a Systemic Problem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1" name="Google Shape;121;g2b359dec6b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1ba06e86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2b1ba06e86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380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1ba06e86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2b1ba06e86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986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7338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1ba06e86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2b1ba06e86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060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83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6.svg"/><Relationship Id="rId5" Type="http://schemas.openxmlformats.org/officeDocument/2006/relationships/image" Target="../media/image9.jpe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eeexplore.ieee.org/author/37089435259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ieeexplore.ieee.org/author/3708642649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eeexplore.ieee.org/author/37291469300" TargetMode="External"/><Relationship Id="rId5" Type="http://schemas.openxmlformats.org/officeDocument/2006/relationships/hyperlink" Target="https://ieeexplore.ieee.org/author/37088935545" TargetMode="External"/><Relationship Id="rId10" Type="http://schemas.openxmlformats.org/officeDocument/2006/relationships/hyperlink" Target="https://ieeexplore.ieee.org/author/109509573186827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ieeexplore.ieee.org/author/3708998782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ness-lab.org/" TargetMode="External"/><Relationship Id="rId2" Type="http://schemas.openxmlformats.org/officeDocument/2006/relationships/hyperlink" Target="https://zenodo.org/records/15688589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3998" y="313050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        POPAI: (DNS) </a:t>
            </a:r>
            <a:br>
              <a:rPr lang="en-US" dirty="0"/>
            </a:br>
            <a:r>
              <a:rPr lang="en-US" dirty="0" err="1"/>
              <a:t>POisoning</a:t>
            </a:r>
            <a:r>
              <a:rPr lang="en-US" dirty="0"/>
              <a:t> Prevention System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Past     &amp;  Future</a:t>
            </a:r>
            <a:br>
              <a:rPr lang="en-US" sz="3777" dirty="0"/>
            </a:br>
            <a:br>
              <a:rPr lang="en-US" sz="3777" dirty="0"/>
            </a:br>
            <a:br>
              <a:rPr lang="en-US" sz="3777" dirty="0"/>
            </a:br>
            <a:endParaRPr sz="3777" dirty="0"/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C0A7B0A8-516C-402A-85FB-6B1E68303A8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32595" y="4860954"/>
            <a:ext cx="9526807" cy="1743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Yehuda Afek,                  </a:t>
            </a:r>
            <a:r>
              <a:rPr lang="en-US" dirty="0" err="1"/>
              <a:t>Harel</a:t>
            </a:r>
            <a:r>
              <a:rPr lang="en-US" dirty="0"/>
              <a:t> Berger,               </a:t>
            </a:r>
            <a:r>
              <a:rPr lang="en-US" dirty="0" err="1"/>
              <a:t>Anat</a:t>
            </a:r>
            <a:r>
              <a:rPr lang="en-US" dirty="0"/>
              <a:t> </a:t>
            </a:r>
            <a:r>
              <a:rPr lang="en-US" dirty="0" err="1"/>
              <a:t>Bremler</a:t>
            </a:r>
            <a:r>
              <a:rPr lang="en-US" dirty="0"/>
              <a:t> Barr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OARC-46 Edinburgh May 16 2026</a:t>
            </a:r>
            <a:endParaRPr b="1" dirty="0"/>
          </a:p>
        </p:txBody>
      </p:sp>
      <p:pic>
        <p:nvPicPr>
          <p:cNvPr id="4" name="Picture 3" descr="Sailor Clipart Face - Popeye The Sailor Man Face PNG Image | Transparent  PNG Free Download on SeekPNG">
            <a:extLst>
              <a:ext uri="{FF2B5EF4-FFF2-40B4-BE49-F238E27FC236}">
                <a16:creationId xmlns:a16="http://schemas.microsoft.com/office/drawing/2014/main" id="{114198A5-2044-4F6E-B93A-332AF937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49" y="1078650"/>
            <a:ext cx="1401053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ailor Clipart Face - Popeye The Sailor Man Face PNG Image | Transparent  PNG Free Download on SeekPNG">
            <a:extLst>
              <a:ext uri="{FF2B5EF4-FFF2-40B4-BE49-F238E27FC236}">
                <a16:creationId xmlns:a16="http://schemas.microsoft.com/office/drawing/2014/main" id="{F378EB3F-66B7-4680-AF4C-7B556DE0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12" y="3947998"/>
            <a:ext cx="1233490" cy="6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AEAB9-4205-4ABC-AC06-10FCEB88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dirty="0" err="1"/>
              <a:t>PoPAI</a:t>
            </a:r>
            <a:r>
              <a:rPr lang="en-US" sz="4400" dirty="0"/>
              <a:t>   </a:t>
            </a:r>
            <a:r>
              <a:rPr lang="en-US" sz="4400" b="1" dirty="0">
                <a:solidFill>
                  <a:srgbClr val="0070C0"/>
                </a:solidFill>
              </a:rPr>
              <a:t>Detection</a:t>
            </a:r>
            <a:r>
              <a:rPr lang="en-US" sz="4400" dirty="0"/>
              <a:t> </a:t>
            </a: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A3541-BF48-4894-BF9A-0C3FD82B4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66" y="2710359"/>
            <a:ext cx="563549" cy="563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06AF3-FA85-42EB-B6D7-DB355CD65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7" y="2178914"/>
            <a:ext cx="620344" cy="620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2C57E0-DFA6-41C5-A7BC-54DFB0E57740}"/>
              </a:ext>
            </a:extLst>
          </p:cNvPr>
          <p:cNvSpPr txBox="1"/>
          <p:nvPr/>
        </p:nvSpPr>
        <p:spPr>
          <a:xfrm>
            <a:off x="0" y="133848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Client A</a:t>
            </a:r>
            <a:endParaRPr lang="he-I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B89C16-4BC1-4FC1-A9D9-165024F81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46" y="3315486"/>
            <a:ext cx="585086" cy="5850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EFF794-0776-43CB-B1D6-D3E069E67F4C}"/>
              </a:ext>
            </a:extLst>
          </p:cNvPr>
          <p:cNvSpPr txBox="1"/>
          <p:nvPr/>
        </p:nvSpPr>
        <p:spPr>
          <a:xfrm rot="549238">
            <a:off x="6111616" y="2274383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84F7D-87D2-499B-BEDC-6475D364ECF3}"/>
              </a:ext>
            </a:extLst>
          </p:cNvPr>
          <p:cNvSpPr txBox="1"/>
          <p:nvPr/>
        </p:nvSpPr>
        <p:spPr>
          <a:xfrm rot="785012">
            <a:off x="1107478" y="1958911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DA3DD6-B0A7-4BAF-A54E-9FF987C2783A}"/>
              </a:ext>
            </a:extLst>
          </p:cNvPr>
          <p:cNvSpPr txBox="1"/>
          <p:nvPr/>
        </p:nvSpPr>
        <p:spPr>
          <a:xfrm rot="536072">
            <a:off x="5542657" y="3754438"/>
            <a:ext cx="2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bank.com=1.2.3.4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4D9DB8-4F93-47DC-A844-2743FD51440C}"/>
              </a:ext>
            </a:extLst>
          </p:cNvPr>
          <p:cNvSpPr txBox="1"/>
          <p:nvPr/>
        </p:nvSpPr>
        <p:spPr>
          <a:xfrm>
            <a:off x="5286411" y="1422119"/>
            <a:ext cx="1300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UDP !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E9448-8615-468F-BE8E-440387F680C3}"/>
              </a:ext>
            </a:extLst>
          </p:cNvPr>
          <p:cNvSpPr txBox="1"/>
          <p:nvPr/>
        </p:nvSpPr>
        <p:spPr>
          <a:xfrm>
            <a:off x="3009877" y="1520302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Recursive</a:t>
            </a:r>
          </a:p>
          <a:p>
            <a:pPr algn="ctr"/>
            <a:r>
              <a:rPr lang="en-US" sz="2400" b="1" dirty="0"/>
              <a:t>Resolver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EC11C9-D4C1-4A6C-B590-F47D1C1078E6}"/>
              </a:ext>
            </a:extLst>
          </p:cNvPr>
          <p:cNvSpPr txBox="1"/>
          <p:nvPr/>
        </p:nvSpPr>
        <p:spPr>
          <a:xfrm>
            <a:off x="9700763" y="2383759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Authoritative </a:t>
            </a:r>
            <a:br>
              <a:rPr lang="en-US" dirty="0"/>
            </a:br>
            <a:r>
              <a:rPr lang="en-US" dirty="0"/>
              <a:t>Name Server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B9C6C6-3E31-4A29-A3DF-3FE75C91D91B}"/>
              </a:ext>
            </a:extLst>
          </p:cNvPr>
          <p:cNvSpPr/>
          <p:nvPr/>
        </p:nvSpPr>
        <p:spPr>
          <a:xfrm>
            <a:off x="1164657" y="2309994"/>
            <a:ext cx="2329314" cy="529459"/>
          </a:xfrm>
          <a:custGeom>
            <a:avLst/>
            <a:gdLst>
              <a:gd name="connsiteX0" fmla="*/ 0 w 2329314"/>
              <a:gd name="connsiteY0" fmla="*/ 240701 h 529459"/>
              <a:gd name="connsiteX1" fmla="*/ 712269 w 2329314"/>
              <a:gd name="connsiteY1" fmla="*/ 9694 h 529459"/>
              <a:gd name="connsiteX2" fmla="*/ 2329314 w 2329314"/>
              <a:gd name="connsiteY2" fmla="*/ 529459 h 52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314" h="529459">
                <a:moveTo>
                  <a:pt x="0" y="240701"/>
                </a:moveTo>
                <a:cubicBezTo>
                  <a:pt x="162025" y="101134"/>
                  <a:pt x="324050" y="-38432"/>
                  <a:pt x="712269" y="9694"/>
                </a:cubicBezTo>
                <a:cubicBezTo>
                  <a:pt x="1100488" y="57820"/>
                  <a:pt x="1714901" y="293639"/>
                  <a:pt x="2329314" y="529459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A46646-B3E2-434B-A84D-DCBCFD2DEE89}"/>
              </a:ext>
            </a:extLst>
          </p:cNvPr>
          <p:cNvSpPr/>
          <p:nvPr/>
        </p:nvSpPr>
        <p:spPr>
          <a:xfrm>
            <a:off x="3850105" y="2565115"/>
            <a:ext cx="6240151" cy="955759"/>
          </a:xfrm>
          <a:custGeom>
            <a:avLst/>
            <a:gdLst>
              <a:gd name="connsiteX0" fmla="*/ 0 w 6160169"/>
              <a:gd name="connsiteY0" fmla="*/ 264712 h 909605"/>
              <a:gd name="connsiteX1" fmla="*/ 2916455 w 6160169"/>
              <a:gd name="connsiteY1" fmla="*/ 33706 h 909605"/>
              <a:gd name="connsiteX2" fmla="*/ 6160169 w 6160169"/>
              <a:gd name="connsiteY2" fmla="*/ 909605 h 9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169" h="909605">
                <a:moveTo>
                  <a:pt x="0" y="264712"/>
                </a:moveTo>
                <a:cubicBezTo>
                  <a:pt x="944880" y="95468"/>
                  <a:pt x="1889760" y="-73776"/>
                  <a:pt x="2916455" y="33706"/>
                </a:cubicBezTo>
                <a:cubicBezTo>
                  <a:pt x="3943150" y="141188"/>
                  <a:pt x="5051659" y="525396"/>
                  <a:pt x="6160169" y="909605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7EC358-79B1-478B-ACC8-70F54292C7EC}"/>
              </a:ext>
            </a:extLst>
          </p:cNvPr>
          <p:cNvSpPr/>
          <p:nvPr/>
        </p:nvSpPr>
        <p:spPr>
          <a:xfrm>
            <a:off x="3869356" y="3147461"/>
            <a:ext cx="6189044" cy="747120"/>
          </a:xfrm>
          <a:custGeom>
            <a:avLst/>
            <a:gdLst>
              <a:gd name="connsiteX0" fmla="*/ 6189044 w 6189044"/>
              <a:gd name="connsiteY0" fmla="*/ 616017 h 747120"/>
              <a:gd name="connsiteX1" fmla="*/ 3108960 w 6189044"/>
              <a:gd name="connsiteY1" fmla="*/ 702644 h 747120"/>
              <a:gd name="connsiteX2" fmla="*/ 0 w 6189044"/>
              <a:gd name="connsiteY2" fmla="*/ 0 h 74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9044" h="747120">
                <a:moveTo>
                  <a:pt x="6189044" y="616017"/>
                </a:moveTo>
                <a:cubicBezTo>
                  <a:pt x="5164755" y="710665"/>
                  <a:pt x="4140467" y="805313"/>
                  <a:pt x="3108960" y="702644"/>
                </a:cubicBezTo>
                <a:cubicBezTo>
                  <a:pt x="2077453" y="599975"/>
                  <a:pt x="1038726" y="299987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743E2-DD31-4E9D-A34A-E81E9604901D}"/>
              </a:ext>
            </a:extLst>
          </p:cNvPr>
          <p:cNvSpPr txBox="1"/>
          <p:nvPr/>
        </p:nvSpPr>
        <p:spPr>
          <a:xfrm>
            <a:off x="10282574" y="6033968"/>
            <a:ext cx="14992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Attacker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Download free photo of Devil,icons,matt,smiley,symbol - from needpix.com">
            <a:extLst>
              <a:ext uri="{FF2B5EF4-FFF2-40B4-BE49-F238E27FC236}">
                <a16:creationId xmlns:a16="http://schemas.microsoft.com/office/drawing/2014/main" id="{15BE77B3-A8F0-4449-9959-8E501D7D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397" y="5908252"/>
            <a:ext cx="864425" cy="6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5B1EA7-4236-4C6A-9AB6-2AB680D737AB}"/>
              </a:ext>
            </a:extLst>
          </p:cNvPr>
          <p:cNvSpPr txBox="1"/>
          <p:nvPr/>
        </p:nvSpPr>
        <p:spPr>
          <a:xfrm rot="1662937">
            <a:off x="5433535" y="4983600"/>
            <a:ext cx="2488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bank.com=8.5.7.6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4DB8D88-04F1-4EEE-97DB-F8C6D79EAE36}"/>
              </a:ext>
            </a:extLst>
          </p:cNvPr>
          <p:cNvSpPr/>
          <p:nvPr/>
        </p:nvSpPr>
        <p:spPr>
          <a:xfrm>
            <a:off x="3840480" y="3243714"/>
            <a:ext cx="5621154" cy="2829827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322FE8B-07DE-4A98-AA13-6276C8B89310}"/>
              </a:ext>
            </a:extLst>
          </p:cNvPr>
          <p:cNvSpPr/>
          <p:nvPr/>
        </p:nvSpPr>
        <p:spPr>
          <a:xfrm>
            <a:off x="3826438" y="3311679"/>
            <a:ext cx="5621154" cy="2829827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F981622-D539-4DC4-8CBB-939CEB7EDA02}"/>
              </a:ext>
            </a:extLst>
          </p:cNvPr>
          <p:cNvSpPr/>
          <p:nvPr/>
        </p:nvSpPr>
        <p:spPr>
          <a:xfrm>
            <a:off x="3703412" y="3272173"/>
            <a:ext cx="5755242" cy="2958940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360DF4-42C1-4B93-8280-8655C0C13A03}"/>
              </a:ext>
            </a:extLst>
          </p:cNvPr>
          <p:cNvSpPr/>
          <p:nvPr/>
        </p:nvSpPr>
        <p:spPr>
          <a:xfrm>
            <a:off x="4767149" y="4388112"/>
            <a:ext cx="4692995" cy="1923300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97304F9-2E06-4F4D-A640-BAD9638D1FA4}"/>
              </a:ext>
            </a:extLst>
          </p:cNvPr>
          <p:cNvSpPr/>
          <p:nvPr/>
        </p:nvSpPr>
        <p:spPr>
          <a:xfrm>
            <a:off x="4742966" y="4476926"/>
            <a:ext cx="4704626" cy="1903247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764104" y="846896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77BD779-83FD-4F71-8AE2-F0E882FABCCD}"/>
              </a:ext>
            </a:extLst>
          </p:cNvPr>
          <p:cNvSpPr/>
          <p:nvPr/>
        </p:nvSpPr>
        <p:spPr>
          <a:xfrm>
            <a:off x="4669574" y="4529849"/>
            <a:ext cx="4789080" cy="1937719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  <a:gd name="connsiteX0" fmla="*/ 5621154 w 5621154"/>
              <a:gd name="connsiteY0" fmla="*/ 2829827 h 2829827"/>
              <a:gd name="connsiteX1" fmla="*/ 2559503 w 5621154"/>
              <a:gd name="connsiteY1" fmla="*/ 2066526 h 2829827"/>
              <a:gd name="connsiteX2" fmla="*/ 0 w 5621154"/>
              <a:gd name="connsiteY2" fmla="*/ 0 h 2829827"/>
              <a:gd name="connsiteX0" fmla="*/ 5621154 w 5621154"/>
              <a:gd name="connsiteY0" fmla="*/ 2829827 h 2829827"/>
              <a:gd name="connsiteX1" fmla="*/ 2559503 w 5621154"/>
              <a:gd name="connsiteY1" fmla="*/ 2066526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496362" y="2538164"/>
                  <a:pt x="2559503" y="2066526"/>
                </a:cubicBezTo>
                <a:cubicBezTo>
                  <a:pt x="1622644" y="1594888"/>
                  <a:pt x="822620" y="945039"/>
                  <a:pt x="0" y="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07A1285-4E4E-4792-B8D3-35AC771AB9DD}"/>
              </a:ext>
            </a:extLst>
          </p:cNvPr>
          <p:cNvSpPr/>
          <p:nvPr/>
        </p:nvSpPr>
        <p:spPr>
          <a:xfrm>
            <a:off x="4614122" y="4591716"/>
            <a:ext cx="4964312" cy="1971463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  <a:gd name="connsiteX0" fmla="*/ 5483793 w 5483793"/>
              <a:gd name="connsiteY0" fmla="*/ 2846986 h 2846986"/>
              <a:gd name="connsiteX1" fmla="*/ 2695074 w 5483793"/>
              <a:gd name="connsiteY1" fmla="*/ 2136808 h 2846986"/>
              <a:gd name="connsiteX2" fmla="*/ 0 w 5483793"/>
              <a:gd name="connsiteY2" fmla="*/ 0 h 2846986"/>
              <a:gd name="connsiteX0" fmla="*/ 5458038 w 5458038"/>
              <a:gd name="connsiteY0" fmla="*/ 2804087 h 2804087"/>
              <a:gd name="connsiteX1" fmla="*/ 2695074 w 5458038"/>
              <a:gd name="connsiteY1" fmla="*/ 2136808 h 2804087"/>
              <a:gd name="connsiteX2" fmla="*/ 0 w 5458038"/>
              <a:gd name="connsiteY2" fmla="*/ 0 h 2804087"/>
              <a:gd name="connsiteX0" fmla="*/ 5458038 w 5458038"/>
              <a:gd name="connsiteY0" fmla="*/ 2804087 h 2804087"/>
              <a:gd name="connsiteX1" fmla="*/ 2660734 w 5458038"/>
              <a:gd name="connsiteY1" fmla="*/ 2188287 h 2804087"/>
              <a:gd name="connsiteX2" fmla="*/ 0 w 5458038"/>
              <a:gd name="connsiteY2" fmla="*/ 0 h 2804087"/>
              <a:gd name="connsiteX0" fmla="*/ 5458038 w 5458038"/>
              <a:gd name="connsiteY0" fmla="*/ 2804087 h 2804087"/>
              <a:gd name="connsiteX1" fmla="*/ 2703659 w 5458038"/>
              <a:gd name="connsiteY1" fmla="*/ 2153968 h 2804087"/>
              <a:gd name="connsiteX2" fmla="*/ 0 w 5458038"/>
              <a:gd name="connsiteY2" fmla="*/ 0 h 2804087"/>
              <a:gd name="connsiteX0" fmla="*/ 5586814 w 5586814"/>
              <a:gd name="connsiteY0" fmla="*/ 2821247 h 2821247"/>
              <a:gd name="connsiteX1" fmla="*/ 2703659 w 5586814"/>
              <a:gd name="connsiteY1" fmla="*/ 2153968 h 2821247"/>
              <a:gd name="connsiteX2" fmla="*/ 0 w 5586814"/>
              <a:gd name="connsiteY2" fmla="*/ 0 h 2821247"/>
              <a:gd name="connsiteX0" fmla="*/ 4427829 w 4427829"/>
              <a:gd name="connsiteY0" fmla="*/ 1757343 h 1757343"/>
              <a:gd name="connsiteX1" fmla="*/ 1544674 w 4427829"/>
              <a:gd name="connsiteY1" fmla="*/ 1090064 h 1757343"/>
              <a:gd name="connsiteX2" fmla="*/ 0 w 4427829"/>
              <a:gd name="connsiteY2" fmla="*/ 0 h 1757343"/>
              <a:gd name="connsiteX0" fmla="*/ 4427829 w 4427829"/>
              <a:gd name="connsiteY0" fmla="*/ 1757343 h 1757343"/>
              <a:gd name="connsiteX1" fmla="*/ 1948173 w 4427829"/>
              <a:gd name="connsiteY1" fmla="*/ 1304561 h 1757343"/>
              <a:gd name="connsiteX2" fmla="*/ 0 w 4427829"/>
              <a:gd name="connsiteY2" fmla="*/ 0 h 1757343"/>
              <a:gd name="connsiteX0" fmla="*/ 4427829 w 4427829"/>
              <a:gd name="connsiteY0" fmla="*/ 1757343 h 1757343"/>
              <a:gd name="connsiteX1" fmla="*/ 1948173 w 4427829"/>
              <a:gd name="connsiteY1" fmla="*/ 1304561 h 1757343"/>
              <a:gd name="connsiteX2" fmla="*/ 0 w 4427829"/>
              <a:gd name="connsiteY2" fmla="*/ 0 h 175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7829" h="1757343">
                <a:moveTo>
                  <a:pt x="4427829" y="1757343"/>
                </a:moveTo>
                <a:cubicBezTo>
                  <a:pt x="3433218" y="1646652"/>
                  <a:pt x="2962297" y="1630341"/>
                  <a:pt x="1948173" y="1304561"/>
                </a:cubicBezTo>
                <a:cubicBezTo>
                  <a:pt x="1011314" y="832923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D7F7FD-4188-4966-973A-AD977C0F7BF0}"/>
                  </a:ext>
                </a:extLst>
              </p:cNvPr>
              <p:cNvSpPr txBox="1"/>
              <p:nvPr/>
            </p:nvSpPr>
            <p:spPr>
              <a:xfrm>
                <a:off x="5632258" y="5786884"/>
                <a:ext cx="96821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D7F7FD-4188-4966-973A-AD977C0F7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58" y="5786884"/>
                <a:ext cx="96821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4">
            <a:extLst>
              <a:ext uri="{FF2B5EF4-FFF2-40B4-BE49-F238E27FC236}">
                <a16:creationId xmlns:a16="http://schemas.microsoft.com/office/drawing/2014/main" id="{9BC34173-4CD4-4ECA-9054-FFA66925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77" y="5091278"/>
            <a:ext cx="617709" cy="6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45420CE-77D5-42B3-85E0-433BFFD0F907}"/>
              </a:ext>
            </a:extLst>
          </p:cNvPr>
          <p:cNvSpPr txBox="1"/>
          <p:nvPr/>
        </p:nvSpPr>
        <p:spPr>
          <a:xfrm>
            <a:off x="3442769" y="5420202"/>
            <a:ext cx="156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PoPAI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7" name="Picture 2" descr="Generated image">
            <a:extLst>
              <a:ext uri="{FF2B5EF4-FFF2-40B4-BE49-F238E27FC236}">
                <a16:creationId xmlns:a16="http://schemas.microsoft.com/office/drawing/2014/main" id="{CAA7ADD4-079B-470C-A1FB-DC2F35B3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06" y="4557822"/>
            <a:ext cx="1168700" cy="11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05EDFE6-A842-4B0E-B4F8-380234FBC3CC}"/>
              </a:ext>
            </a:extLst>
          </p:cNvPr>
          <p:cNvSpPr/>
          <p:nvPr/>
        </p:nvSpPr>
        <p:spPr>
          <a:xfrm>
            <a:off x="3878981" y="3003082"/>
            <a:ext cx="1222408" cy="606392"/>
          </a:xfrm>
          <a:custGeom>
            <a:avLst/>
            <a:gdLst>
              <a:gd name="connsiteX0" fmla="*/ 9625 w 1222408"/>
              <a:gd name="connsiteY0" fmla="*/ 0 h 606392"/>
              <a:gd name="connsiteX1" fmla="*/ 0 w 1222408"/>
              <a:gd name="connsiteY1" fmla="*/ 240632 h 606392"/>
              <a:gd name="connsiteX2" fmla="*/ 356135 w 1222408"/>
              <a:gd name="connsiteY2" fmla="*/ 365760 h 606392"/>
              <a:gd name="connsiteX3" fmla="*/ 1145406 w 1222408"/>
              <a:gd name="connsiteY3" fmla="*/ 606392 h 606392"/>
              <a:gd name="connsiteX4" fmla="*/ 1222408 w 1222408"/>
              <a:gd name="connsiteY4" fmla="*/ 240632 h 606392"/>
              <a:gd name="connsiteX5" fmla="*/ 9625 w 1222408"/>
              <a:gd name="connsiteY5" fmla="*/ 0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408" h="606392">
                <a:moveTo>
                  <a:pt x="9625" y="0"/>
                </a:moveTo>
                <a:lnTo>
                  <a:pt x="0" y="240632"/>
                </a:lnTo>
                <a:lnTo>
                  <a:pt x="356135" y="365760"/>
                </a:lnTo>
                <a:lnTo>
                  <a:pt x="1145406" y="606392"/>
                </a:lnTo>
                <a:lnTo>
                  <a:pt x="1222408" y="240632"/>
                </a:lnTo>
                <a:lnTo>
                  <a:pt x="96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96A13413-4A19-4785-B88E-49D8638CB451}"/>
              </a:ext>
            </a:extLst>
          </p:cNvPr>
          <p:cNvSpPr/>
          <p:nvPr/>
        </p:nvSpPr>
        <p:spPr>
          <a:xfrm>
            <a:off x="4103549" y="3219132"/>
            <a:ext cx="1566803" cy="1937718"/>
          </a:xfrm>
          <a:prstGeom prst="diagStrip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4207" y="3501310"/>
            <a:ext cx="595035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&gt;5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5636A3-0E77-4B33-A119-66160509C4E7}"/>
              </a:ext>
            </a:extLst>
          </p:cNvPr>
          <p:cNvSpPr txBox="1"/>
          <p:nvPr/>
        </p:nvSpPr>
        <p:spPr>
          <a:xfrm>
            <a:off x="558107" y="149167"/>
            <a:ext cx="126106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</a:lstStyle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statistical</a:t>
            </a:r>
            <a:endParaRPr lang="he-IL" dirty="0"/>
          </a:p>
        </p:txBody>
      </p:sp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4CE21798-DA15-4C6C-88C8-9AB3E1833EE6}"/>
              </a:ext>
            </a:extLst>
          </p:cNvPr>
          <p:cNvSpPr/>
          <p:nvPr/>
        </p:nvSpPr>
        <p:spPr>
          <a:xfrm>
            <a:off x="197195" y="4196326"/>
            <a:ext cx="2648808" cy="1267794"/>
          </a:xfrm>
          <a:prstGeom prst="wedgeRectCallout">
            <a:avLst>
              <a:gd name="adj1" fmla="val 107901"/>
              <a:gd name="adj2" fmla="val -29398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&gt;5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schemeClr val="tx1"/>
                </a:solidFill>
              </a:rPr>
              <a:t>Block any UDP bank.com response</a:t>
            </a:r>
          </a:p>
        </p:txBody>
      </p:sp>
    </p:spTree>
    <p:extLst>
      <p:ext uri="{BB962C8B-B14F-4D97-AF65-F5344CB8AC3E}">
        <p14:creationId xmlns:p14="http://schemas.microsoft.com/office/powerpoint/2010/main" val="204149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Sailor Clipart Face - Popeye The Sailor Man Face PNG Image | Transparent  PNG Free Download on SeekPNG">
            <a:extLst>
              <a:ext uri="{FF2B5EF4-FFF2-40B4-BE49-F238E27FC236}">
                <a16:creationId xmlns:a16="http://schemas.microsoft.com/office/drawing/2014/main" id="{ACB0EDA9-2F67-496C-BE9B-648FD347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12" y="3947998"/>
            <a:ext cx="1233490" cy="6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AEAB9-4205-4ABC-AC06-10FCEB88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dirty="0" err="1"/>
              <a:t>PoPAI</a:t>
            </a:r>
            <a:r>
              <a:rPr lang="en-US" sz="4400" dirty="0"/>
              <a:t>   </a:t>
            </a:r>
            <a:r>
              <a:rPr lang="en-US" sz="4400" b="1" dirty="0">
                <a:solidFill>
                  <a:srgbClr val="0070C0"/>
                </a:solidFill>
              </a:rPr>
              <a:t>Mitigation</a:t>
            </a:r>
            <a:r>
              <a:rPr lang="en-US" sz="4400" dirty="0"/>
              <a:t> </a:t>
            </a: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A3541-BF48-4894-BF9A-0C3FD82B4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66" y="2710359"/>
            <a:ext cx="563549" cy="563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06AF3-FA85-42EB-B6D7-DB355CD65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7" y="2178914"/>
            <a:ext cx="620344" cy="620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2C57E0-DFA6-41C5-A7BC-54DFB0E57740}"/>
              </a:ext>
            </a:extLst>
          </p:cNvPr>
          <p:cNvSpPr txBox="1"/>
          <p:nvPr/>
        </p:nvSpPr>
        <p:spPr>
          <a:xfrm>
            <a:off x="0" y="133848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Client A</a:t>
            </a:r>
            <a:endParaRPr lang="he-I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B89C16-4BC1-4FC1-A9D9-165024F81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46" y="3315486"/>
            <a:ext cx="585086" cy="5850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EFF794-0776-43CB-B1D6-D3E069E67F4C}"/>
              </a:ext>
            </a:extLst>
          </p:cNvPr>
          <p:cNvSpPr txBox="1"/>
          <p:nvPr/>
        </p:nvSpPr>
        <p:spPr>
          <a:xfrm rot="549238">
            <a:off x="6111616" y="2274383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84F7D-87D2-499B-BEDC-6475D364ECF3}"/>
              </a:ext>
            </a:extLst>
          </p:cNvPr>
          <p:cNvSpPr txBox="1"/>
          <p:nvPr/>
        </p:nvSpPr>
        <p:spPr>
          <a:xfrm rot="785012">
            <a:off x="1107478" y="1958911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4D9DB8-4F93-47DC-A844-2743FD51440C}"/>
              </a:ext>
            </a:extLst>
          </p:cNvPr>
          <p:cNvSpPr txBox="1"/>
          <p:nvPr/>
        </p:nvSpPr>
        <p:spPr>
          <a:xfrm>
            <a:off x="5286411" y="1422119"/>
            <a:ext cx="1300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UDP !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E9448-8615-468F-BE8E-440387F680C3}"/>
              </a:ext>
            </a:extLst>
          </p:cNvPr>
          <p:cNvSpPr txBox="1"/>
          <p:nvPr/>
        </p:nvSpPr>
        <p:spPr>
          <a:xfrm>
            <a:off x="3009877" y="1520302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Recursive</a:t>
            </a:r>
          </a:p>
          <a:p>
            <a:pPr algn="ctr"/>
            <a:r>
              <a:rPr lang="en-US" sz="2400" b="1" dirty="0"/>
              <a:t>Resolver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EC11C9-D4C1-4A6C-B590-F47D1C1078E6}"/>
              </a:ext>
            </a:extLst>
          </p:cNvPr>
          <p:cNvSpPr txBox="1"/>
          <p:nvPr/>
        </p:nvSpPr>
        <p:spPr>
          <a:xfrm>
            <a:off x="9700763" y="2383759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Authoritative </a:t>
            </a:r>
            <a:br>
              <a:rPr lang="en-US" dirty="0"/>
            </a:br>
            <a:r>
              <a:rPr lang="en-US" dirty="0"/>
              <a:t>Name Server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A0F1F-CAF4-4EF6-8B12-2AE1877EB337}"/>
              </a:ext>
            </a:extLst>
          </p:cNvPr>
          <p:cNvSpPr txBox="1"/>
          <p:nvPr/>
        </p:nvSpPr>
        <p:spPr>
          <a:xfrm rot="1444581">
            <a:off x="1512662" y="3305597"/>
            <a:ext cx="96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1.2.3.4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B9C6C6-3E31-4A29-A3DF-3FE75C91D91B}"/>
              </a:ext>
            </a:extLst>
          </p:cNvPr>
          <p:cNvSpPr/>
          <p:nvPr/>
        </p:nvSpPr>
        <p:spPr>
          <a:xfrm>
            <a:off x="1164657" y="2309994"/>
            <a:ext cx="2329314" cy="529459"/>
          </a:xfrm>
          <a:custGeom>
            <a:avLst/>
            <a:gdLst>
              <a:gd name="connsiteX0" fmla="*/ 0 w 2329314"/>
              <a:gd name="connsiteY0" fmla="*/ 240701 h 529459"/>
              <a:gd name="connsiteX1" fmla="*/ 712269 w 2329314"/>
              <a:gd name="connsiteY1" fmla="*/ 9694 h 529459"/>
              <a:gd name="connsiteX2" fmla="*/ 2329314 w 2329314"/>
              <a:gd name="connsiteY2" fmla="*/ 529459 h 52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314" h="529459">
                <a:moveTo>
                  <a:pt x="0" y="240701"/>
                </a:moveTo>
                <a:cubicBezTo>
                  <a:pt x="162025" y="101134"/>
                  <a:pt x="324050" y="-38432"/>
                  <a:pt x="712269" y="9694"/>
                </a:cubicBezTo>
                <a:cubicBezTo>
                  <a:pt x="1100488" y="57820"/>
                  <a:pt x="1714901" y="293639"/>
                  <a:pt x="2329314" y="529459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>
              <a:solidFill>
                <a:schemeClr val="lt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A9DEF2-679B-4EA5-9E5C-F8E4926B27CD}"/>
              </a:ext>
            </a:extLst>
          </p:cNvPr>
          <p:cNvSpPr/>
          <p:nvPr/>
        </p:nvSpPr>
        <p:spPr>
          <a:xfrm>
            <a:off x="1068404" y="2685448"/>
            <a:ext cx="2377440" cy="743230"/>
          </a:xfrm>
          <a:custGeom>
            <a:avLst/>
            <a:gdLst>
              <a:gd name="connsiteX0" fmla="*/ 2377440 w 2377440"/>
              <a:gd name="connsiteY0" fmla="*/ 481264 h 743230"/>
              <a:gd name="connsiteX1" fmla="*/ 1318661 w 2377440"/>
              <a:gd name="connsiteY1" fmla="*/ 721895 h 743230"/>
              <a:gd name="connsiteX2" fmla="*/ 0 w 2377440"/>
              <a:gd name="connsiteY2" fmla="*/ 0 h 74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743230">
                <a:moveTo>
                  <a:pt x="2377440" y="481264"/>
                </a:moveTo>
                <a:cubicBezTo>
                  <a:pt x="2046170" y="641685"/>
                  <a:pt x="1714901" y="802106"/>
                  <a:pt x="1318661" y="721895"/>
                </a:cubicBezTo>
                <a:cubicBezTo>
                  <a:pt x="922421" y="641684"/>
                  <a:pt x="461210" y="320842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A46646-B3E2-434B-A84D-DCBCFD2DEE89}"/>
              </a:ext>
            </a:extLst>
          </p:cNvPr>
          <p:cNvSpPr/>
          <p:nvPr/>
        </p:nvSpPr>
        <p:spPr>
          <a:xfrm>
            <a:off x="3850105" y="2565115"/>
            <a:ext cx="6240151" cy="955759"/>
          </a:xfrm>
          <a:custGeom>
            <a:avLst/>
            <a:gdLst>
              <a:gd name="connsiteX0" fmla="*/ 0 w 6160169"/>
              <a:gd name="connsiteY0" fmla="*/ 264712 h 909605"/>
              <a:gd name="connsiteX1" fmla="*/ 2916455 w 6160169"/>
              <a:gd name="connsiteY1" fmla="*/ 33706 h 909605"/>
              <a:gd name="connsiteX2" fmla="*/ 6160169 w 6160169"/>
              <a:gd name="connsiteY2" fmla="*/ 909605 h 9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169" h="909605">
                <a:moveTo>
                  <a:pt x="0" y="264712"/>
                </a:moveTo>
                <a:cubicBezTo>
                  <a:pt x="944880" y="95468"/>
                  <a:pt x="1889760" y="-73776"/>
                  <a:pt x="2916455" y="33706"/>
                </a:cubicBezTo>
                <a:cubicBezTo>
                  <a:pt x="3943150" y="141188"/>
                  <a:pt x="5051659" y="525396"/>
                  <a:pt x="6160169" y="909605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743E2-DD31-4E9D-A34A-E81E9604901D}"/>
              </a:ext>
            </a:extLst>
          </p:cNvPr>
          <p:cNvSpPr txBox="1"/>
          <p:nvPr/>
        </p:nvSpPr>
        <p:spPr>
          <a:xfrm>
            <a:off x="10282574" y="6033968"/>
            <a:ext cx="14992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Attacker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Download free photo of Devil,icons,matt,smiley,symbol - from needpix.com">
            <a:extLst>
              <a:ext uri="{FF2B5EF4-FFF2-40B4-BE49-F238E27FC236}">
                <a16:creationId xmlns:a16="http://schemas.microsoft.com/office/drawing/2014/main" id="{15BE77B3-A8F0-4449-9959-8E501D7D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397" y="5908252"/>
            <a:ext cx="864425" cy="6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5B1EA7-4236-4C6A-9AB6-2AB680D737AB}"/>
              </a:ext>
            </a:extLst>
          </p:cNvPr>
          <p:cNvSpPr txBox="1"/>
          <p:nvPr/>
        </p:nvSpPr>
        <p:spPr>
          <a:xfrm rot="1662937">
            <a:off x="5433535" y="4983600"/>
            <a:ext cx="2488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bank.com=8.5.7.6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360DF4-42C1-4B93-8280-8655C0C13A03}"/>
              </a:ext>
            </a:extLst>
          </p:cNvPr>
          <p:cNvSpPr/>
          <p:nvPr/>
        </p:nvSpPr>
        <p:spPr>
          <a:xfrm>
            <a:off x="4767149" y="4388112"/>
            <a:ext cx="4692995" cy="1923300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97304F9-2E06-4F4D-A640-BAD9638D1FA4}"/>
              </a:ext>
            </a:extLst>
          </p:cNvPr>
          <p:cNvSpPr/>
          <p:nvPr/>
        </p:nvSpPr>
        <p:spPr>
          <a:xfrm>
            <a:off x="4742966" y="4476926"/>
            <a:ext cx="4704626" cy="1903247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764104" y="846896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77BD779-83FD-4F71-8AE2-F0E882FABCCD}"/>
              </a:ext>
            </a:extLst>
          </p:cNvPr>
          <p:cNvSpPr/>
          <p:nvPr/>
        </p:nvSpPr>
        <p:spPr>
          <a:xfrm>
            <a:off x="4669574" y="4529849"/>
            <a:ext cx="4789080" cy="1937719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  <a:gd name="connsiteX0" fmla="*/ 5621154 w 5621154"/>
              <a:gd name="connsiteY0" fmla="*/ 2829827 h 2829827"/>
              <a:gd name="connsiteX1" fmla="*/ 2559503 w 5621154"/>
              <a:gd name="connsiteY1" fmla="*/ 2066526 h 2829827"/>
              <a:gd name="connsiteX2" fmla="*/ 0 w 5621154"/>
              <a:gd name="connsiteY2" fmla="*/ 0 h 2829827"/>
              <a:gd name="connsiteX0" fmla="*/ 5621154 w 5621154"/>
              <a:gd name="connsiteY0" fmla="*/ 2829827 h 2829827"/>
              <a:gd name="connsiteX1" fmla="*/ 2559503 w 5621154"/>
              <a:gd name="connsiteY1" fmla="*/ 2066526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496362" y="2538164"/>
                  <a:pt x="2559503" y="2066526"/>
                </a:cubicBezTo>
                <a:cubicBezTo>
                  <a:pt x="1622644" y="1594888"/>
                  <a:pt x="822620" y="945039"/>
                  <a:pt x="0" y="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07A1285-4E4E-4792-B8D3-35AC771AB9DD}"/>
              </a:ext>
            </a:extLst>
          </p:cNvPr>
          <p:cNvSpPr/>
          <p:nvPr/>
        </p:nvSpPr>
        <p:spPr>
          <a:xfrm>
            <a:off x="4614122" y="4591716"/>
            <a:ext cx="4964312" cy="1971463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  <a:gd name="connsiteX0" fmla="*/ 5483793 w 5483793"/>
              <a:gd name="connsiteY0" fmla="*/ 2846986 h 2846986"/>
              <a:gd name="connsiteX1" fmla="*/ 2695074 w 5483793"/>
              <a:gd name="connsiteY1" fmla="*/ 2136808 h 2846986"/>
              <a:gd name="connsiteX2" fmla="*/ 0 w 5483793"/>
              <a:gd name="connsiteY2" fmla="*/ 0 h 2846986"/>
              <a:gd name="connsiteX0" fmla="*/ 5458038 w 5458038"/>
              <a:gd name="connsiteY0" fmla="*/ 2804087 h 2804087"/>
              <a:gd name="connsiteX1" fmla="*/ 2695074 w 5458038"/>
              <a:gd name="connsiteY1" fmla="*/ 2136808 h 2804087"/>
              <a:gd name="connsiteX2" fmla="*/ 0 w 5458038"/>
              <a:gd name="connsiteY2" fmla="*/ 0 h 2804087"/>
              <a:gd name="connsiteX0" fmla="*/ 5458038 w 5458038"/>
              <a:gd name="connsiteY0" fmla="*/ 2804087 h 2804087"/>
              <a:gd name="connsiteX1" fmla="*/ 2660734 w 5458038"/>
              <a:gd name="connsiteY1" fmla="*/ 2188287 h 2804087"/>
              <a:gd name="connsiteX2" fmla="*/ 0 w 5458038"/>
              <a:gd name="connsiteY2" fmla="*/ 0 h 2804087"/>
              <a:gd name="connsiteX0" fmla="*/ 5458038 w 5458038"/>
              <a:gd name="connsiteY0" fmla="*/ 2804087 h 2804087"/>
              <a:gd name="connsiteX1" fmla="*/ 2703659 w 5458038"/>
              <a:gd name="connsiteY1" fmla="*/ 2153968 h 2804087"/>
              <a:gd name="connsiteX2" fmla="*/ 0 w 5458038"/>
              <a:gd name="connsiteY2" fmla="*/ 0 h 2804087"/>
              <a:gd name="connsiteX0" fmla="*/ 5586814 w 5586814"/>
              <a:gd name="connsiteY0" fmla="*/ 2821247 h 2821247"/>
              <a:gd name="connsiteX1" fmla="*/ 2703659 w 5586814"/>
              <a:gd name="connsiteY1" fmla="*/ 2153968 h 2821247"/>
              <a:gd name="connsiteX2" fmla="*/ 0 w 5586814"/>
              <a:gd name="connsiteY2" fmla="*/ 0 h 2821247"/>
              <a:gd name="connsiteX0" fmla="*/ 4427829 w 4427829"/>
              <a:gd name="connsiteY0" fmla="*/ 1757343 h 1757343"/>
              <a:gd name="connsiteX1" fmla="*/ 1544674 w 4427829"/>
              <a:gd name="connsiteY1" fmla="*/ 1090064 h 1757343"/>
              <a:gd name="connsiteX2" fmla="*/ 0 w 4427829"/>
              <a:gd name="connsiteY2" fmla="*/ 0 h 1757343"/>
              <a:gd name="connsiteX0" fmla="*/ 4427829 w 4427829"/>
              <a:gd name="connsiteY0" fmla="*/ 1757343 h 1757343"/>
              <a:gd name="connsiteX1" fmla="*/ 1948173 w 4427829"/>
              <a:gd name="connsiteY1" fmla="*/ 1304561 h 1757343"/>
              <a:gd name="connsiteX2" fmla="*/ 0 w 4427829"/>
              <a:gd name="connsiteY2" fmla="*/ 0 h 1757343"/>
              <a:gd name="connsiteX0" fmla="*/ 4427829 w 4427829"/>
              <a:gd name="connsiteY0" fmla="*/ 1757343 h 1757343"/>
              <a:gd name="connsiteX1" fmla="*/ 1948173 w 4427829"/>
              <a:gd name="connsiteY1" fmla="*/ 1304561 h 1757343"/>
              <a:gd name="connsiteX2" fmla="*/ 0 w 4427829"/>
              <a:gd name="connsiteY2" fmla="*/ 0 h 175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7829" h="1757343">
                <a:moveTo>
                  <a:pt x="4427829" y="1757343"/>
                </a:moveTo>
                <a:cubicBezTo>
                  <a:pt x="3433218" y="1646652"/>
                  <a:pt x="2962297" y="1630341"/>
                  <a:pt x="1948173" y="1304561"/>
                </a:cubicBezTo>
                <a:cubicBezTo>
                  <a:pt x="1011314" y="832923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D7F7FD-4188-4966-973A-AD977C0F7BF0}"/>
                  </a:ext>
                </a:extLst>
              </p:cNvPr>
              <p:cNvSpPr txBox="1"/>
              <p:nvPr/>
            </p:nvSpPr>
            <p:spPr>
              <a:xfrm>
                <a:off x="5632258" y="5786884"/>
                <a:ext cx="96821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D7F7FD-4188-4966-973A-AD977C0F7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58" y="5786884"/>
                <a:ext cx="96821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4">
            <a:extLst>
              <a:ext uri="{FF2B5EF4-FFF2-40B4-BE49-F238E27FC236}">
                <a16:creationId xmlns:a16="http://schemas.microsoft.com/office/drawing/2014/main" id="{9BC34173-4CD4-4ECA-9054-FFA66925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77" y="5091278"/>
            <a:ext cx="617709" cy="6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45420CE-77D5-42B3-85E0-433BFFD0F907}"/>
              </a:ext>
            </a:extLst>
          </p:cNvPr>
          <p:cNvSpPr txBox="1"/>
          <p:nvPr/>
        </p:nvSpPr>
        <p:spPr>
          <a:xfrm rot="297648">
            <a:off x="3173155" y="5565954"/>
            <a:ext cx="156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PoPAI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ABD426-F482-44D5-A6E0-3D75956CFE61}"/>
              </a:ext>
            </a:extLst>
          </p:cNvPr>
          <p:cNvSpPr/>
          <p:nvPr/>
        </p:nvSpPr>
        <p:spPr>
          <a:xfrm>
            <a:off x="3543403" y="3214756"/>
            <a:ext cx="577516" cy="924025"/>
          </a:xfrm>
          <a:custGeom>
            <a:avLst/>
            <a:gdLst>
              <a:gd name="connsiteX0" fmla="*/ 577516 w 577516"/>
              <a:gd name="connsiteY0" fmla="*/ 924025 h 924025"/>
              <a:gd name="connsiteX1" fmla="*/ 144379 w 577516"/>
              <a:gd name="connsiteY1" fmla="*/ 596766 h 924025"/>
              <a:gd name="connsiteX2" fmla="*/ 0 w 577516"/>
              <a:gd name="connsiteY2" fmla="*/ 0 h 9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516" h="924025">
                <a:moveTo>
                  <a:pt x="577516" y="924025"/>
                </a:moveTo>
                <a:cubicBezTo>
                  <a:pt x="409074" y="837397"/>
                  <a:pt x="240632" y="750770"/>
                  <a:pt x="144379" y="596766"/>
                </a:cubicBezTo>
                <a:cubicBezTo>
                  <a:pt x="48126" y="442762"/>
                  <a:pt x="24063" y="221381"/>
                  <a:pt x="0" y="0"/>
                </a:cubicBezTo>
              </a:path>
            </a:pathLst>
          </a:custGeom>
          <a:noFill/>
          <a:ln w="57150">
            <a:solidFill>
              <a:srgbClr val="0070C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F54CD8-147E-4D52-B3E2-9465E35FCC23}"/>
              </a:ext>
            </a:extLst>
          </p:cNvPr>
          <p:cNvSpPr txBox="1"/>
          <p:nvPr/>
        </p:nvSpPr>
        <p:spPr>
          <a:xfrm>
            <a:off x="2668087" y="3787738"/>
            <a:ext cx="13009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TCP !</a:t>
            </a:r>
            <a:endParaRPr lang="he-IL" sz="2800" b="1" dirty="0">
              <a:solidFill>
                <a:srgbClr val="0070C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88C19E-75A9-455F-869A-83FF73A0AE78}"/>
              </a:ext>
            </a:extLst>
          </p:cNvPr>
          <p:cNvSpPr txBox="1"/>
          <p:nvPr/>
        </p:nvSpPr>
        <p:spPr>
          <a:xfrm>
            <a:off x="4776207" y="1955282"/>
            <a:ext cx="1300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TCP !</a:t>
            </a:r>
            <a:endParaRPr lang="he-IL" sz="2800" b="1" dirty="0">
              <a:solidFill>
                <a:srgbClr val="0070C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48924F-90C8-42AD-AFAC-4EE779D9ABF9}"/>
              </a:ext>
            </a:extLst>
          </p:cNvPr>
          <p:cNvSpPr txBox="1"/>
          <p:nvPr/>
        </p:nvSpPr>
        <p:spPr>
          <a:xfrm rot="549238">
            <a:off x="6194647" y="2194509"/>
            <a:ext cx="226194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</a:rPr>
              <a:t>Rqst</a:t>
            </a:r>
            <a:r>
              <a:rPr lang="en-US" sz="2000" dirty="0">
                <a:solidFill>
                  <a:srgbClr val="00B0F0"/>
                </a:solidFill>
              </a:rPr>
              <a:t> bank.com ?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7E9EF9C-E8AC-458A-A7DF-04EBEF3963E0}"/>
              </a:ext>
            </a:extLst>
          </p:cNvPr>
          <p:cNvSpPr/>
          <p:nvPr/>
        </p:nvSpPr>
        <p:spPr>
          <a:xfrm>
            <a:off x="3899472" y="2502903"/>
            <a:ext cx="6240151" cy="955759"/>
          </a:xfrm>
          <a:custGeom>
            <a:avLst/>
            <a:gdLst>
              <a:gd name="connsiteX0" fmla="*/ 0 w 6160169"/>
              <a:gd name="connsiteY0" fmla="*/ 264712 h 909605"/>
              <a:gd name="connsiteX1" fmla="*/ 2916455 w 6160169"/>
              <a:gd name="connsiteY1" fmla="*/ 33706 h 909605"/>
              <a:gd name="connsiteX2" fmla="*/ 6160169 w 6160169"/>
              <a:gd name="connsiteY2" fmla="*/ 909605 h 9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169" h="909605">
                <a:moveTo>
                  <a:pt x="0" y="264712"/>
                </a:moveTo>
                <a:cubicBezTo>
                  <a:pt x="944880" y="95468"/>
                  <a:pt x="1889760" y="-73776"/>
                  <a:pt x="2916455" y="33706"/>
                </a:cubicBezTo>
                <a:cubicBezTo>
                  <a:pt x="3943150" y="141188"/>
                  <a:pt x="5051659" y="525396"/>
                  <a:pt x="6160169" y="909605"/>
                </a:cubicBezTo>
              </a:path>
            </a:pathLst>
          </a:custGeom>
          <a:noFill/>
          <a:ln w="57150">
            <a:solidFill>
              <a:srgbClr val="00B0F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01702E-3C6E-4847-9E71-CEE8A531072A}"/>
              </a:ext>
            </a:extLst>
          </p:cNvPr>
          <p:cNvSpPr txBox="1"/>
          <p:nvPr/>
        </p:nvSpPr>
        <p:spPr>
          <a:xfrm rot="536072">
            <a:off x="5442917" y="3987935"/>
            <a:ext cx="244378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bank.com=1.2.3.4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19A99B-59C1-4271-8A9F-281EBA60FC7C}"/>
              </a:ext>
            </a:extLst>
          </p:cNvPr>
          <p:cNvCxnSpPr/>
          <p:nvPr/>
        </p:nvCxnSpPr>
        <p:spPr>
          <a:xfrm>
            <a:off x="5257780" y="1313566"/>
            <a:ext cx="1323253" cy="616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E234AD-4D04-42DB-A69F-70DF901A9B03}"/>
              </a:ext>
            </a:extLst>
          </p:cNvPr>
          <p:cNvCxnSpPr>
            <a:cxnSpLocks/>
          </p:cNvCxnSpPr>
          <p:nvPr/>
        </p:nvCxnSpPr>
        <p:spPr>
          <a:xfrm flipV="1">
            <a:off x="5286411" y="1359770"/>
            <a:ext cx="1314061" cy="536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21EBEAD-86A9-4F27-9577-A3D4C3A6F8E5}"/>
              </a:ext>
            </a:extLst>
          </p:cNvPr>
          <p:cNvSpPr txBox="1"/>
          <p:nvPr/>
        </p:nvSpPr>
        <p:spPr>
          <a:xfrm>
            <a:off x="9747303" y="4938422"/>
            <a:ext cx="654346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?</a:t>
            </a:r>
            <a:endParaRPr lang="he-IL" sz="6000" b="1" dirty="0">
              <a:solidFill>
                <a:srgbClr val="00B0F0"/>
              </a:solidFill>
            </a:endParaRPr>
          </a:p>
        </p:txBody>
      </p:sp>
      <p:pic>
        <p:nvPicPr>
          <p:cNvPr id="17" name="Graphic 16" descr="Sad face with solid fill with solid fill">
            <a:extLst>
              <a:ext uri="{FF2B5EF4-FFF2-40B4-BE49-F238E27FC236}">
                <a16:creationId xmlns:a16="http://schemas.microsoft.com/office/drawing/2014/main" id="{AFBA4A66-B6BA-4FB8-88A9-47CAB41816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15947" y="5831251"/>
            <a:ext cx="833105" cy="833105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03DD504-673C-443E-846E-F41D1A28B672}"/>
              </a:ext>
            </a:extLst>
          </p:cNvPr>
          <p:cNvSpPr/>
          <p:nvPr/>
        </p:nvSpPr>
        <p:spPr>
          <a:xfrm>
            <a:off x="3878981" y="3003082"/>
            <a:ext cx="1222408" cy="606392"/>
          </a:xfrm>
          <a:custGeom>
            <a:avLst/>
            <a:gdLst>
              <a:gd name="connsiteX0" fmla="*/ 9625 w 1222408"/>
              <a:gd name="connsiteY0" fmla="*/ 0 h 606392"/>
              <a:gd name="connsiteX1" fmla="*/ 0 w 1222408"/>
              <a:gd name="connsiteY1" fmla="*/ 240632 h 606392"/>
              <a:gd name="connsiteX2" fmla="*/ 356135 w 1222408"/>
              <a:gd name="connsiteY2" fmla="*/ 365760 h 606392"/>
              <a:gd name="connsiteX3" fmla="*/ 1145406 w 1222408"/>
              <a:gd name="connsiteY3" fmla="*/ 606392 h 606392"/>
              <a:gd name="connsiteX4" fmla="*/ 1222408 w 1222408"/>
              <a:gd name="connsiteY4" fmla="*/ 240632 h 606392"/>
              <a:gd name="connsiteX5" fmla="*/ 9625 w 1222408"/>
              <a:gd name="connsiteY5" fmla="*/ 0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408" h="606392">
                <a:moveTo>
                  <a:pt x="9625" y="0"/>
                </a:moveTo>
                <a:lnTo>
                  <a:pt x="0" y="240632"/>
                </a:lnTo>
                <a:lnTo>
                  <a:pt x="356135" y="365760"/>
                </a:lnTo>
                <a:lnTo>
                  <a:pt x="1145406" y="606392"/>
                </a:lnTo>
                <a:lnTo>
                  <a:pt x="1222408" y="240632"/>
                </a:lnTo>
                <a:lnTo>
                  <a:pt x="96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96A13413-4A19-4785-B88E-49D8638CB451}"/>
              </a:ext>
            </a:extLst>
          </p:cNvPr>
          <p:cNvSpPr/>
          <p:nvPr/>
        </p:nvSpPr>
        <p:spPr>
          <a:xfrm>
            <a:off x="4103549" y="3219132"/>
            <a:ext cx="1566803" cy="1937718"/>
          </a:xfrm>
          <a:prstGeom prst="diagStrip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A50F15A-98E0-4071-8C40-A07365041A63}"/>
              </a:ext>
            </a:extLst>
          </p:cNvPr>
          <p:cNvSpPr/>
          <p:nvPr/>
        </p:nvSpPr>
        <p:spPr>
          <a:xfrm>
            <a:off x="4021756" y="3299861"/>
            <a:ext cx="6189044" cy="747120"/>
          </a:xfrm>
          <a:custGeom>
            <a:avLst/>
            <a:gdLst>
              <a:gd name="connsiteX0" fmla="*/ 6189044 w 6189044"/>
              <a:gd name="connsiteY0" fmla="*/ 616017 h 747120"/>
              <a:gd name="connsiteX1" fmla="*/ 3108960 w 6189044"/>
              <a:gd name="connsiteY1" fmla="*/ 702644 h 747120"/>
              <a:gd name="connsiteX2" fmla="*/ 0 w 6189044"/>
              <a:gd name="connsiteY2" fmla="*/ 0 h 74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9044" h="747120">
                <a:moveTo>
                  <a:pt x="6189044" y="616017"/>
                </a:moveTo>
                <a:cubicBezTo>
                  <a:pt x="5164755" y="710665"/>
                  <a:pt x="4140467" y="805313"/>
                  <a:pt x="3108960" y="702644"/>
                </a:cubicBezTo>
                <a:cubicBezTo>
                  <a:pt x="2077453" y="599975"/>
                  <a:pt x="1038726" y="299987"/>
                  <a:pt x="0" y="0"/>
                </a:cubicBezTo>
              </a:path>
            </a:pathLst>
          </a:custGeom>
          <a:noFill/>
          <a:ln w="57150">
            <a:solidFill>
              <a:srgbClr val="00B0F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8E5A9B20-8F13-4B4F-9ECC-6F20036733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87995" y="2494815"/>
            <a:ext cx="914400" cy="914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154B3B9-F5A1-451B-8BBF-A354B2B9C237}"/>
              </a:ext>
            </a:extLst>
          </p:cNvPr>
          <p:cNvSpPr txBox="1"/>
          <p:nvPr/>
        </p:nvSpPr>
        <p:spPr>
          <a:xfrm>
            <a:off x="558107" y="149167"/>
            <a:ext cx="126106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</a:lstStyle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statistical</a:t>
            </a:r>
            <a:endParaRPr lang="he-IL" dirty="0"/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5E2B17FD-4FEA-4ED6-8407-E2A20BD12F71}"/>
              </a:ext>
            </a:extLst>
          </p:cNvPr>
          <p:cNvSpPr/>
          <p:nvPr/>
        </p:nvSpPr>
        <p:spPr>
          <a:xfrm>
            <a:off x="197195" y="4196326"/>
            <a:ext cx="2648808" cy="1267794"/>
          </a:xfrm>
          <a:prstGeom prst="wedgeRectCallout">
            <a:avLst>
              <a:gd name="adj1" fmla="val 107901"/>
              <a:gd name="adj2" fmla="val -29398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&gt;5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schemeClr val="tx1"/>
                </a:solidFill>
              </a:rPr>
              <a:t>Block any UDP bank.com response</a:t>
            </a:r>
          </a:p>
        </p:txBody>
      </p: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9A75539E-1D5F-46F5-B5E4-D1F9F8E53CD3}"/>
              </a:ext>
            </a:extLst>
          </p:cNvPr>
          <p:cNvSpPr/>
          <p:nvPr/>
        </p:nvSpPr>
        <p:spPr>
          <a:xfrm>
            <a:off x="116877" y="3557952"/>
            <a:ext cx="2648808" cy="620344"/>
          </a:xfrm>
          <a:prstGeom prst="wedgeRectCallout">
            <a:avLst>
              <a:gd name="adj1" fmla="val 82729"/>
              <a:gd name="adj2" fmla="val -33155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Set TC=‘1’ true</a:t>
            </a:r>
          </a:p>
        </p:txBody>
      </p:sp>
    </p:spTree>
    <p:extLst>
      <p:ext uri="{BB962C8B-B14F-4D97-AF65-F5344CB8AC3E}">
        <p14:creationId xmlns:p14="http://schemas.microsoft.com/office/powerpoint/2010/main" val="40074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" grpId="0" animBg="1"/>
      <p:bldP spid="13" grpId="0" animBg="1"/>
      <p:bldP spid="14" grpId="0" animBg="1"/>
      <p:bldP spid="42" grpId="0"/>
      <p:bldP spid="45" grpId="0" animBg="1"/>
      <p:bldP spid="46" grpId="0" animBg="1"/>
      <p:bldP spid="47" grpId="0" animBg="1"/>
      <p:bldP spid="48" grpId="0" animBg="1"/>
      <p:bldP spid="25" grpId="0"/>
      <p:bldP spid="51" grpId="0" animBg="1"/>
      <p:bldP spid="49" grpId="0" animBg="1"/>
      <p:bldP spid="43" grpId="0" animBg="1"/>
      <p:bldP spid="43" grpId="1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12C8-BDF5-4F38-AA63-510654F7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 err="1"/>
              <a:t>PoPAI</a:t>
            </a:r>
            <a:br>
              <a:rPr lang="en-US" sz="3600" dirty="0"/>
            </a:br>
            <a:r>
              <a:rPr lang="en-US" sz="3600" dirty="0"/>
              <a:t>Statistical  attacks</a:t>
            </a:r>
            <a:endParaRPr lang="he-IL" sz="3600" b="1" dirty="0">
              <a:solidFill>
                <a:srgbClr val="00B0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06178-E2AD-4A58-883D-D64C5CF87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74730"/>
            <a:ext cx="1194134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Detection: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minimize false negatives (FN)  </a:t>
            </a:r>
            <a:r>
              <a:rPr lang="en-US" sz="3500" b="1" dirty="0">
                <a:solidFill>
                  <a:schemeClr val="tx1"/>
                </a:solidFill>
              </a:rPr>
              <a:t>&amp;</a:t>
            </a:r>
            <a:r>
              <a:rPr lang="en-US" dirty="0"/>
              <a:t>  </a:t>
            </a:r>
            <a:r>
              <a:rPr lang="en-US" b="1" dirty="0">
                <a:solidFill>
                  <a:srgbClr val="00B050"/>
                </a:solidFill>
              </a:rPr>
              <a:t>negligible false positive, 0.0076% (FP)</a:t>
            </a:r>
          </a:p>
          <a:p>
            <a:pPr marL="571500" lvl="1" indent="0">
              <a:buNone/>
            </a:pPr>
            <a:r>
              <a:rPr lang="en-US" dirty="0"/>
              <a:t>                                                                                                                (&gt;#5 Packets)</a:t>
            </a:r>
          </a:p>
          <a:p>
            <a:r>
              <a:rPr lang="en-US" b="1" dirty="0"/>
              <a:t>Mitigation:</a:t>
            </a:r>
            <a:r>
              <a:rPr lang="en-US" dirty="0"/>
              <a:t>                   </a:t>
            </a:r>
            <a:r>
              <a:rPr lang="en-US" b="1" dirty="0">
                <a:solidFill>
                  <a:schemeClr val="accent1"/>
                </a:solidFill>
              </a:rPr>
              <a:t>zero FN </a:t>
            </a:r>
            <a:r>
              <a:rPr lang="en-US" sz="3800" b="1" baseline="30000" dirty="0">
                <a:solidFill>
                  <a:srgbClr val="0070C0"/>
                </a:solidFill>
              </a:rPr>
              <a:t>*</a:t>
            </a:r>
            <a:r>
              <a:rPr lang="en-US" b="1" dirty="0">
                <a:solidFill>
                  <a:schemeClr val="accent1"/>
                </a:solidFill>
              </a:rPr>
              <a:t>                    </a:t>
            </a:r>
            <a:r>
              <a:rPr lang="en-US" sz="3500" b="1" dirty="0">
                <a:solidFill>
                  <a:schemeClr val="tx1"/>
                </a:solidFill>
              </a:rPr>
              <a:t>&amp;</a:t>
            </a:r>
            <a:r>
              <a:rPr lang="en-US" dirty="0">
                <a:solidFill>
                  <a:schemeClr val="accent1"/>
                </a:solidFill>
              </a:rPr>
              <a:t>                    </a:t>
            </a:r>
            <a:r>
              <a:rPr lang="en-US" b="1" dirty="0">
                <a:solidFill>
                  <a:srgbClr val="00B050"/>
                </a:solidFill>
              </a:rPr>
              <a:t>zero FP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===============================================================</a:t>
            </a:r>
          </a:p>
          <a:p>
            <a:r>
              <a:rPr lang="en-US" dirty="0"/>
              <a:t>All together:                </a:t>
            </a:r>
            <a:r>
              <a:rPr lang="en-US" b="1" dirty="0">
                <a:solidFill>
                  <a:schemeClr val="accent1"/>
                </a:solidFill>
              </a:rPr>
              <a:t>zero FN             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In conclusion: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3000" dirty="0"/>
              <a:t>Blocks 99.993% of attacks  with </a:t>
            </a:r>
            <a:r>
              <a:rPr lang="en-US" sz="3000" b="1" dirty="0">
                <a:solidFill>
                  <a:srgbClr val="0070C0"/>
                </a:solidFill>
              </a:rPr>
              <a:t>zero</a:t>
            </a:r>
            <a:r>
              <a:rPr lang="en-US" sz="3000" dirty="0"/>
              <a:t> false negatives!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3000" b="1" dirty="0">
                <a:solidFill>
                  <a:schemeClr val="tx1"/>
                </a:solidFill>
              </a:rPr>
              <a:t>Fast &amp; efficient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B78BC-AC29-4BD7-ADE0-EAD87B20B257}"/>
              </a:ext>
            </a:extLst>
          </p:cNvPr>
          <p:cNvSpPr txBox="1"/>
          <p:nvPr/>
        </p:nvSpPr>
        <p:spPr>
          <a:xfrm>
            <a:off x="5197645" y="3276420"/>
            <a:ext cx="6448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       &amp;</a:t>
            </a:r>
            <a:r>
              <a:rPr lang="en-US" sz="2400" b="1" dirty="0">
                <a:solidFill>
                  <a:srgbClr val="00B050"/>
                </a:solidFill>
              </a:rPr>
              <a:t>         negligible FP  (0.0076%)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00AC3-6087-4CDF-9451-959222D9A2D1}"/>
              </a:ext>
            </a:extLst>
          </p:cNvPr>
          <p:cNvSpPr txBox="1"/>
          <p:nvPr/>
        </p:nvSpPr>
        <p:spPr>
          <a:xfrm>
            <a:off x="1028875" y="5826068"/>
            <a:ext cx="8337539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*</a:t>
            </a:r>
            <a:r>
              <a:rPr lang="en-US" sz="2400" dirty="0">
                <a:solidFill>
                  <a:srgbClr val="0070C0"/>
                </a:solidFill>
              </a:rPr>
              <a:t>Assuming resolvers respond \w TCP on TC bit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(all large ones. &gt; 97% [Moura et.al. 21] [</a:t>
            </a:r>
            <a:r>
              <a:rPr lang="en-US" sz="2400" dirty="0" err="1">
                <a:solidFill>
                  <a:srgbClr val="0070C0"/>
                </a:solidFill>
              </a:rPr>
              <a:t>Bhowmick</a:t>
            </a:r>
            <a:r>
              <a:rPr lang="en-US" sz="2400" dirty="0">
                <a:solidFill>
                  <a:srgbClr val="0070C0"/>
                </a:solidFill>
              </a:rPr>
              <a:t> et.al.23])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5378F-B1B1-4B21-9823-4625321D9F5D}"/>
              </a:ext>
            </a:extLst>
          </p:cNvPr>
          <p:cNvSpPr txBox="1"/>
          <p:nvPr/>
        </p:nvSpPr>
        <p:spPr>
          <a:xfrm>
            <a:off x="558107" y="149167"/>
            <a:ext cx="126106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</a:lstStyle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statistical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662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A8660F93-6C0D-43C3-B03F-3E26ED0F2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46" y="3315486"/>
            <a:ext cx="585086" cy="58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AEAB9-4205-4ABC-AC06-10FCEB88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dirty="0"/>
              <a:t>DNS Fragmentation</a:t>
            </a:r>
            <a:r>
              <a:rPr lang="en-US" dirty="0"/>
              <a:t> Response</a:t>
            </a: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A3541-BF48-4894-BF9A-0C3FD82B4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66" y="2710359"/>
            <a:ext cx="563549" cy="563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06AF3-FA85-42EB-B6D7-DB355CD65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7" y="2178914"/>
            <a:ext cx="620344" cy="620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2C57E0-DFA6-41C5-A7BC-54DFB0E57740}"/>
              </a:ext>
            </a:extLst>
          </p:cNvPr>
          <p:cNvSpPr txBox="1"/>
          <p:nvPr/>
        </p:nvSpPr>
        <p:spPr>
          <a:xfrm>
            <a:off x="0" y="133848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Client A</a:t>
            </a:r>
            <a:endParaRPr lang="he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EFF794-0776-43CB-B1D6-D3E069E67F4C}"/>
              </a:ext>
            </a:extLst>
          </p:cNvPr>
          <p:cNvSpPr txBox="1"/>
          <p:nvPr/>
        </p:nvSpPr>
        <p:spPr>
          <a:xfrm rot="549238">
            <a:off x="6111616" y="2274383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84F7D-87D2-499B-BEDC-6475D364ECF3}"/>
              </a:ext>
            </a:extLst>
          </p:cNvPr>
          <p:cNvSpPr txBox="1"/>
          <p:nvPr/>
        </p:nvSpPr>
        <p:spPr>
          <a:xfrm rot="785012">
            <a:off x="1107478" y="1958911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4D9DB8-4F93-47DC-A844-2743FD51440C}"/>
              </a:ext>
            </a:extLst>
          </p:cNvPr>
          <p:cNvSpPr txBox="1"/>
          <p:nvPr/>
        </p:nvSpPr>
        <p:spPr>
          <a:xfrm>
            <a:off x="5286411" y="1422119"/>
            <a:ext cx="1300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UDP !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E9448-8615-468F-BE8E-440387F680C3}"/>
              </a:ext>
            </a:extLst>
          </p:cNvPr>
          <p:cNvSpPr txBox="1"/>
          <p:nvPr/>
        </p:nvSpPr>
        <p:spPr>
          <a:xfrm>
            <a:off x="3009877" y="1520302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Recursive</a:t>
            </a:r>
          </a:p>
          <a:p>
            <a:pPr algn="ctr"/>
            <a:r>
              <a:rPr lang="en-US" sz="2400" b="1" dirty="0"/>
              <a:t>Resolver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EC11C9-D4C1-4A6C-B590-F47D1C1078E6}"/>
              </a:ext>
            </a:extLst>
          </p:cNvPr>
          <p:cNvSpPr txBox="1"/>
          <p:nvPr/>
        </p:nvSpPr>
        <p:spPr>
          <a:xfrm>
            <a:off x="9700763" y="2383759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Authoritative </a:t>
            </a:r>
            <a:br>
              <a:rPr lang="en-US" dirty="0"/>
            </a:br>
            <a:r>
              <a:rPr lang="en-US" dirty="0"/>
              <a:t>Name Server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A0F1F-CAF4-4EF6-8B12-2AE1877EB337}"/>
              </a:ext>
            </a:extLst>
          </p:cNvPr>
          <p:cNvSpPr txBox="1"/>
          <p:nvPr/>
        </p:nvSpPr>
        <p:spPr>
          <a:xfrm rot="1023782">
            <a:off x="981093" y="3318189"/>
            <a:ext cx="230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bank.com=1.2.3.4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B9C6C6-3E31-4A29-A3DF-3FE75C91D91B}"/>
              </a:ext>
            </a:extLst>
          </p:cNvPr>
          <p:cNvSpPr/>
          <p:nvPr/>
        </p:nvSpPr>
        <p:spPr>
          <a:xfrm>
            <a:off x="1164657" y="2309994"/>
            <a:ext cx="2329314" cy="529459"/>
          </a:xfrm>
          <a:custGeom>
            <a:avLst/>
            <a:gdLst>
              <a:gd name="connsiteX0" fmla="*/ 0 w 2329314"/>
              <a:gd name="connsiteY0" fmla="*/ 240701 h 529459"/>
              <a:gd name="connsiteX1" fmla="*/ 712269 w 2329314"/>
              <a:gd name="connsiteY1" fmla="*/ 9694 h 529459"/>
              <a:gd name="connsiteX2" fmla="*/ 2329314 w 2329314"/>
              <a:gd name="connsiteY2" fmla="*/ 529459 h 52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314" h="529459">
                <a:moveTo>
                  <a:pt x="0" y="240701"/>
                </a:moveTo>
                <a:cubicBezTo>
                  <a:pt x="162025" y="101134"/>
                  <a:pt x="324050" y="-38432"/>
                  <a:pt x="712269" y="9694"/>
                </a:cubicBezTo>
                <a:cubicBezTo>
                  <a:pt x="1100488" y="57820"/>
                  <a:pt x="1714901" y="293639"/>
                  <a:pt x="2329314" y="529459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>
              <a:solidFill>
                <a:schemeClr val="lt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A9DEF2-679B-4EA5-9E5C-F8E4926B27CD}"/>
              </a:ext>
            </a:extLst>
          </p:cNvPr>
          <p:cNvSpPr/>
          <p:nvPr/>
        </p:nvSpPr>
        <p:spPr>
          <a:xfrm>
            <a:off x="1068404" y="2685448"/>
            <a:ext cx="2377440" cy="743230"/>
          </a:xfrm>
          <a:custGeom>
            <a:avLst/>
            <a:gdLst>
              <a:gd name="connsiteX0" fmla="*/ 2377440 w 2377440"/>
              <a:gd name="connsiteY0" fmla="*/ 481264 h 743230"/>
              <a:gd name="connsiteX1" fmla="*/ 1318661 w 2377440"/>
              <a:gd name="connsiteY1" fmla="*/ 721895 h 743230"/>
              <a:gd name="connsiteX2" fmla="*/ 0 w 2377440"/>
              <a:gd name="connsiteY2" fmla="*/ 0 h 74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743230">
                <a:moveTo>
                  <a:pt x="2377440" y="481264"/>
                </a:moveTo>
                <a:cubicBezTo>
                  <a:pt x="2046170" y="641685"/>
                  <a:pt x="1714901" y="802106"/>
                  <a:pt x="1318661" y="721895"/>
                </a:cubicBezTo>
                <a:cubicBezTo>
                  <a:pt x="922421" y="641684"/>
                  <a:pt x="461210" y="320842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A46646-B3E2-434B-A84D-DCBCFD2DEE89}"/>
              </a:ext>
            </a:extLst>
          </p:cNvPr>
          <p:cNvSpPr/>
          <p:nvPr/>
        </p:nvSpPr>
        <p:spPr>
          <a:xfrm>
            <a:off x="3850105" y="2565115"/>
            <a:ext cx="6240151" cy="955759"/>
          </a:xfrm>
          <a:custGeom>
            <a:avLst/>
            <a:gdLst>
              <a:gd name="connsiteX0" fmla="*/ 0 w 6160169"/>
              <a:gd name="connsiteY0" fmla="*/ 264712 h 909605"/>
              <a:gd name="connsiteX1" fmla="*/ 2916455 w 6160169"/>
              <a:gd name="connsiteY1" fmla="*/ 33706 h 909605"/>
              <a:gd name="connsiteX2" fmla="*/ 6160169 w 6160169"/>
              <a:gd name="connsiteY2" fmla="*/ 909605 h 9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169" h="909605">
                <a:moveTo>
                  <a:pt x="0" y="264712"/>
                </a:moveTo>
                <a:cubicBezTo>
                  <a:pt x="944880" y="95468"/>
                  <a:pt x="1889760" y="-73776"/>
                  <a:pt x="2916455" y="33706"/>
                </a:cubicBezTo>
                <a:cubicBezTo>
                  <a:pt x="3943150" y="141188"/>
                  <a:pt x="5051659" y="525396"/>
                  <a:pt x="6160169" y="909605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7EC358-79B1-478B-ACC8-70F54292C7EC}"/>
              </a:ext>
            </a:extLst>
          </p:cNvPr>
          <p:cNvSpPr/>
          <p:nvPr/>
        </p:nvSpPr>
        <p:spPr>
          <a:xfrm>
            <a:off x="3869355" y="3147461"/>
            <a:ext cx="6103319" cy="733963"/>
          </a:xfrm>
          <a:custGeom>
            <a:avLst/>
            <a:gdLst>
              <a:gd name="connsiteX0" fmla="*/ 6189044 w 6189044"/>
              <a:gd name="connsiteY0" fmla="*/ 616017 h 747120"/>
              <a:gd name="connsiteX1" fmla="*/ 3108960 w 6189044"/>
              <a:gd name="connsiteY1" fmla="*/ 702644 h 747120"/>
              <a:gd name="connsiteX2" fmla="*/ 0 w 6189044"/>
              <a:gd name="connsiteY2" fmla="*/ 0 h 747120"/>
              <a:gd name="connsiteX0" fmla="*/ 6103319 w 6103319"/>
              <a:gd name="connsiteY0" fmla="*/ 387417 h 722548"/>
              <a:gd name="connsiteX1" fmla="*/ 3108960 w 6103319"/>
              <a:gd name="connsiteY1" fmla="*/ 702644 h 722548"/>
              <a:gd name="connsiteX2" fmla="*/ 0 w 6103319"/>
              <a:gd name="connsiteY2" fmla="*/ 0 h 722548"/>
              <a:gd name="connsiteX0" fmla="*/ 6103319 w 6103319"/>
              <a:gd name="connsiteY0" fmla="*/ 387417 h 733963"/>
              <a:gd name="connsiteX1" fmla="*/ 3108960 w 6103319"/>
              <a:gd name="connsiteY1" fmla="*/ 702644 h 733963"/>
              <a:gd name="connsiteX2" fmla="*/ 0 w 6103319"/>
              <a:gd name="connsiteY2" fmla="*/ 0 h 73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3319" h="733963">
                <a:moveTo>
                  <a:pt x="6103319" y="387417"/>
                </a:moveTo>
                <a:cubicBezTo>
                  <a:pt x="5126655" y="643990"/>
                  <a:pt x="4140467" y="805313"/>
                  <a:pt x="3108960" y="702644"/>
                </a:cubicBezTo>
                <a:cubicBezTo>
                  <a:pt x="2077453" y="599975"/>
                  <a:pt x="1038726" y="299987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F734C-174D-4638-87A5-8DA3B3899C49}"/>
              </a:ext>
            </a:extLst>
          </p:cNvPr>
          <p:cNvSpPr txBox="1"/>
          <p:nvPr/>
        </p:nvSpPr>
        <p:spPr>
          <a:xfrm rot="1386147">
            <a:off x="9449120" y="1045163"/>
            <a:ext cx="288252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Fragments</a:t>
            </a:r>
            <a:endParaRPr lang="he-IL" sz="4400" dirty="0">
              <a:solidFill>
                <a:srgbClr val="FF0000"/>
              </a:solidFill>
            </a:endParaRP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1D989798-0BAE-4687-A966-7183499533A1}"/>
              </a:ext>
            </a:extLst>
          </p:cNvPr>
          <p:cNvSpPr/>
          <p:nvPr/>
        </p:nvSpPr>
        <p:spPr>
          <a:xfrm>
            <a:off x="120440" y="4464111"/>
            <a:ext cx="3205187" cy="1267794"/>
          </a:xfrm>
          <a:prstGeom prst="wedgeRectCallout">
            <a:avLst>
              <a:gd name="adj1" fmla="val 57558"/>
              <a:gd name="adj2" fmla="val -1585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IP-ID?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(e.g., per </a:t>
            </a:r>
            <a:r>
              <a:rPr lang="en-US" sz="2800" dirty="0" err="1">
                <a:solidFill>
                  <a:schemeClr val="tx1"/>
                </a:solidFill>
              </a:rPr>
              <a:t>Dest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6DC64-2F14-4C71-AA0F-BA025DEB48BC}"/>
              </a:ext>
            </a:extLst>
          </p:cNvPr>
          <p:cNvSpPr txBox="1"/>
          <p:nvPr/>
        </p:nvSpPr>
        <p:spPr>
          <a:xfrm>
            <a:off x="558106" y="149167"/>
            <a:ext cx="1632643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Fragmentation</a:t>
            </a:r>
            <a:endParaRPr lang="he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3BEB6-5545-4FFD-9B5C-2D3FE9C9CD96}"/>
              </a:ext>
            </a:extLst>
          </p:cNvPr>
          <p:cNvSpPr/>
          <p:nvPr/>
        </p:nvSpPr>
        <p:spPr>
          <a:xfrm>
            <a:off x="1602273" y="2362436"/>
            <a:ext cx="1681753" cy="8610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  <a:r>
              <a:rPr lang="en-US" sz="2000" baseline="30000" dirty="0">
                <a:solidFill>
                  <a:schemeClr val="tx1"/>
                </a:solidFill>
              </a:rPr>
              <a:t>nd</a:t>
            </a:r>
            <a:r>
              <a:rPr lang="en-US" sz="2000" dirty="0">
                <a:solidFill>
                  <a:schemeClr val="tx1"/>
                </a:solidFill>
              </a:rPr>
              <a:t> Fragment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bank-1.2.3.4</a:t>
            </a:r>
          </a:p>
          <a:p>
            <a:pPr algn="ctr"/>
            <a:endParaRPr lang="he-IL" sz="20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9065C3-08AA-436E-96B9-2955BDCA4276}"/>
              </a:ext>
            </a:extLst>
          </p:cNvPr>
          <p:cNvCxnSpPr>
            <a:cxnSpLocks/>
          </p:cNvCxnSpPr>
          <p:nvPr/>
        </p:nvCxnSpPr>
        <p:spPr>
          <a:xfrm>
            <a:off x="1597956" y="2602818"/>
            <a:ext cx="168175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224617A-5134-4C31-B7F5-7B7182E43AE4}"/>
              </a:ext>
            </a:extLst>
          </p:cNvPr>
          <p:cNvSpPr txBox="1"/>
          <p:nvPr/>
        </p:nvSpPr>
        <p:spPr>
          <a:xfrm rot="482864">
            <a:off x="4308815" y="3259446"/>
            <a:ext cx="4197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 Fragment bank.com=1.2.3.4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F08D48-D504-4789-9FD2-91E75E14568E}"/>
              </a:ext>
            </a:extLst>
          </p:cNvPr>
          <p:cNvSpPr txBox="1"/>
          <p:nvPr/>
        </p:nvSpPr>
        <p:spPr>
          <a:xfrm>
            <a:off x="1584029" y="2277635"/>
            <a:ext cx="134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Frag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B8ED412-DFEF-4052-BFE8-ABE7F6651AB7}"/>
              </a:ext>
            </a:extLst>
          </p:cNvPr>
          <p:cNvSpPr/>
          <p:nvPr/>
        </p:nvSpPr>
        <p:spPr>
          <a:xfrm>
            <a:off x="3837500" y="3147461"/>
            <a:ext cx="6169994" cy="1245947"/>
          </a:xfrm>
          <a:custGeom>
            <a:avLst/>
            <a:gdLst>
              <a:gd name="connsiteX0" fmla="*/ 6189044 w 6189044"/>
              <a:gd name="connsiteY0" fmla="*/ 616017 h 747120"/>
              <a:gd name="connsiteX1" fmla="*/ 3108960 w 6189044"/>
              <a:gd name="connsiteY1" fmla="*/ 702644 h 747120"/>
              <a:gd name="connsiteX2" fmla="*/ 0 w 6189044"/>
              <a:gd name="connsiteY2" fmla="*/ 0 h 747120"/>
              <a:gd name="connsiteX0" fmla="*/ 6169994 w 6169994"/>
              <a:gd name="connsiteY0" fmla="*/ 221795 h 716734"/>
              <a:gd name="connsiteX1" fmla="*/ 3108960 w 6169994"/>
              <a:gd name="connsiteY1" fmla="*/ 702644 h 716734"/>
              <a:gd name="connsiteX2" fmla="*/ 0 w 6169994"/>
              <a:gd name="connsiteY2" fmla="*/ 0 h 716734"/>
              <a:gd name="connsiteX0" fmla="*/ 6169994 w 6169994"/>
              <a:gd name="connsiteY0" fmla="*/ 221795 h 726302"/>
              <a:gd name="connsiteX1" fmla="*/ 3108960 w 6169994"/>
              <a:gd name="connsiteY1" fmla="*/ 702644 h 726302"/>
              <a:gd name="connsiteX2" fmla="*/ 0 w 6169994"/>
              <a:gd name="connsiteY2" fmla="*/ 0 h 72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9994" h="726302">
                <a:moveTo>
                  <a:pt x="6169994" y="221795"/>
                </a:moveTo>
                <a:cubicBezTo>
                  <a:pt x="5402880" y="560750"/>
                  <a:pt x="4140467" y="805313"/>
                  <a:pt x="3108960" y="702644"/>
                </a:cubicBezTo>
                <a:cubicBezTo>
                  <a:pt x="2077453" y="599975"/>
                  <a:pt x="1038726" y="299987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8BE6B2-0977-4656-A025-CF1BC228D3DF}"/>
              </a:ext>
            </a:extLst>
          </p:cNvPr>
          <p:cNvSpPr txBox="1"/>
          <p:nvPr/>
        </p:nvSpPr>
        <p:spPr>
          <a:xfrm rot="21363172">
            <a:off x="5996271" y="4278611"/>
            <a:ext cx="378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Fragment &lt;DNS zone info&gt;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67EBD5-5BD1-4964-8681-ECE39E3DA31E}"/>
              </a:ext>
            </a:extLst>
          </p:cNvPr>
          <p:cNvSpPr txBox="1"/>
          <p:nvPr/>
        </p:nvSpPr>
        <p:spPr>
          <a:xfrm>
            <a:off x="3785516" y="264911"/>
            <a:ext cx="346369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600"/>
            </a:lvl1pPr>
          </a:lstStyle>
          <a:p>
            <a:r>
              <a:rPr lang="en-US" sz="4000" dirty="0"/>
              <a:t>Fragmentation</a:t>
            </a:r>
            <a:endParaRPr lang="he-IL" sz="40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9BD593F-3FF2-4289-B1DB-6D08B70B450D}"/>
              </a:ext>
            </a:extLst>
          </p:cNvPr>
          <p:cNvSpPr/>
          <p:nvPr/>
        </p:nvSpPr>
        <p:spPr>
          <a:xfrm>
            <a:off x="6292515" y="3512885"/>
            <a:ext cx="3746834" cy="877091"/>
          </a:xfrm>
          <a:custGeom>
            <a:avLst/>
            <a:gdLst>
              <a:gd name="connsiteX0" fmla="*/ 6189044 w 6189044"/>
              <a:gd name="connsiteY0" fmla="*/ 616017 h 747120"/>
              <a:gd name="connsiteX1" fmla="*/ 3108960 w 6189044"/>
              <a:gd name="connsiteY1" fmla="*/ 702644 h 747120"/>
              <a:gd name="connsiteX2" fmla="*/ 0 w 6189044"/>
              <a:gd name="connsiteY2" fmla="*/ 0 h 747120"/>
              <a:gd name="connsiteX0" fmla="*/ 6169994 w 6169994"/>
              <a:gd name="connsiteY0" fmla="*/ 221795 h 716734"/>
              <a:gd name="connsiteX1" fmla="*/ 3108960 w 6169994"/>
              <a:gd name="connsiteY1" fmla="*/ 702644 h 716734"/>
              <a:gd name="connsiteX2" fmla="*/ 0 w 6169994"/>
              <a:gd name="connsiteY2" fmla="*/ 0 h 716734"/>
              <a:gd name="connsiteX0" fmla="*/ 6169994 w 6169994"/>
              <a:gd name="connsiteY0" fmla="*/ 221795 h 726302"/>
              <a:gd name="connsiteX1" fmla="*/ 3108960 w 6169994"/>
              <a:gd name="connsiteY1" fmla="*/ 702644 h 726302"/>
              <a:gd name="connsiteX2" fmla="*/ 0 w 6169994"/>
              <a:gd name="connsiteY2" fmla="*/ 0 h 726302"/>
              <a:gd name="connsiteX0" fmla="*/ 4140026 w 4140026"/>
              <a:gd name="connsiteY0" fmla="*/ 0 h 504507"/>
              <a:gd name="connsiteX1" fmla="*/ 1078992 w 4140026"/>
              <a:gd name="connsiteY1" fmla="*/ 480849 h 504507"/>
              <a:gd name="connsiteX2" fmla="*/ 0 w 4140026"/>
              <a:gd name="connsiteY2" fmla="*/ 321898 h 504507"/>
              <a:gd name="connsiteX0" fmla="*/ 4140026 w 4140026"/>
              <a:gd name="connsiteY0" fmla="*/ 0 h 524495"/>
              <a:gd name="connsiteX1" fmla="*/ 1481328 w 4140026"/>
              <a:gd name="connsiteY1" fmla="*/ 502171 h 524495"/>
              <a:gd name="connsiteX2" fmla="*/ 0 w 4140026"/>
              <a:gd name="connsiteY2" fmla="*/ 321898 h 524495"/>
              <a:gd name="connsiteX0" fmla="*/ 4140026 w 4140026"/>
              <a:gd name="connsiteY0" fmla="*/ 0 h 524495"/>
              <a:gd name="connsiteX1" fmla="*/ 1481328 w 4140026"/>
              <a:gd name="connsiteY1" fmla="*/ 502171 h 524495"/>
              <a:gd name="connsiteX2" fmla="*/ 0 w 4140026"/>
              <a:gd name="connsiteY2" fmla="*/ 321898 h 524495"/>
              <a:gd name="connsiteX0" fmla="*/ 4140026 w 4140026"/>
              <a:gd name="connsiteY0" fmla="*/ 0 h 524495"/>
              <a:gd name="connsiteX1" fmla="*/ 1481328 w 4140026"/>
              <a:gd name="connsiteY1" fmla="*/ 502171 h 524495"/>
              <a:gd name="connsiteX2" fmla="*/ 0 w 4140026"/>
              <a:gd name="connsiteY2" fmla="*/ 321898 h 524495"/>
              <a:gd name="connsiteX0" fmla="*/ 4140026 w 4140026"/>
              <a:gd name="connsiteY0" fmla="*/ 0 h 524495"/>
              <a:gd name="connsiteX1" fmla="*/ 1481328 w 4140026"/>
              <a:gd name="connsiteY1" fmla="*/ 502171 h 524495"/>
              <a:gd name="connsiteX2" fmla="*/ 0 w 4140026"/>
              <a:gd name="connsiteY2" fmla="*/ 321898 h 524495"/>
              <a:gd name="connsiteX0" fmla="*/ 4140026 w 4140026"/>
              <a:gd name="connsiteY0" fmla="*/ 0 h 502179"/>
              <a:gd name="connsiteX1" fmla="*/ 1481328 w 4140026"/>
              <a:gd name="connsiteY1" fmla="*/ 502171 h 502179"/>
              <a:gd name="connsiteX2" fmla="*/ 0 w 4140026"/>
              <a:gd name="connsiteY2" fmla="*/ 321898 h 502179"/>
              <a:gd name="connsiteX0" fmla="*/ 3746834 w 3746834"/>
              <a:gd name="connsiteY0" fmla="*/ 0 h 503203"/>
              <a:gd name="connsiteX1" fmla="*/ 1088136 w 3746834"/>
              <a:gd name="connsiteY1" fmla="*/ 502171 h 503203"/>
              <a:gd name="connsiteX2" fmla="*/ 0 w 3746834"/>
              <a:gd name="connsiteY2" fmla="*/ 396523 h 503203"/>
              <a:gd name="connsiteX0" fmla="*/ 3746834 w 3746834"/>
              <a:gd name="connsiteY0" fmla="*/ 0 h 502179"/>
              <a:gd name="connsiteX1" fmla="*/ 1088136 w 3746834"/>
              <a:gd name="connsiteY1" fmla="*/ 502171 h 502179"/>
              <a:gd name="connsiteX2" fmla="*/ 0 w 3746834"/>
              <a:gd name="connsiteY2" fmla="*/ 396523 h 502179"/>
              <a:gd name="connsiteX0" fmla="*/ 3746834 w 3746834"/>
              <a:gd name="connsiteY0" fmla="*/ 0 h 507509"/>
              <a:gd name="connsiteX1" fmla="*/ 1435608 w 3746834"/>
              <a:gd name="connsiteY1" fmla="*/ 507501 h 507509"/>
              <a:gd name="connsiteX2" fmla="*/ 0 w 3746834"/>
              <a:gd name="connsiteY2" fmla="*/ 396523 h 507509"/>
              <a:gd name="connsiteX0" fmla="*/ 3746834 w 3746834"/>
              <a:gd name="connsiteY0" fmla="*/ 0 h 513991"/>
              <a:gd name="connsiteX1" fmla="*/ 1435608 w 3746834"/>
              <a:gd name="connsiteY1" fmla="*/ 507501 h 513991"/>
              <a:gd name="connsiteX2" fmla="*/ 0 w 3746834"/>
              <a:gd name="connsiteY2" fmla="*/ 396523 h 513991"/>
              <a:gd name="connsiteX0" fmla="*/ 3746834 w 3746834"/>
              <a:gd name="connsiteY0" fmla="*/ 0 h 513991"/>
              <a:gd name="connsiteX1" fmla="*/ 1435608 w 3746834"/>
              <a:gd name="connsiteY1" fmla="*/ 507501 h 513991"/>
              <a:gd name="connsiteX2" fmla="*/ 0 w 3746834"/>
              <a:gd name="connsiteY2" fmla="*/ 396523 h 513991"/>
              <a:gd name="connsiteX0" fmla="*/ 3746834 w 3746834"/>
              <a:gd name="connsiteY0" fmla="*/ 0 h 513991"/>
              <a:gd name="connsiteX1" fmla="*/ 1435608 w 3746834"/>
              <a:gd name="connsiteY1" fmla="*/ 507501 h 513991"/>
              <a:gd name="connsiteX2" fmla="*/ 0 w 3746834"/>
              <a:gd name="connsiteY2" fmla="*/ 396523 h 513991"/>
              <a:gd name="connsiteX0" fmla="*/ 3746834 w 3746834"/>
              <a:gd name="connsiteY0" fmla="*/ 0 h 513991"/>
              <a:gd name="connsiteX1" fmla="*/ 1435608 w 3746834"/>
              <a:gd name="connsiteY1" fmla="*/ 507501 h 513991"/>
              <a:gd name="connsiteX2" fmla="*/ 0 w 3746834"/>
              <a:gd name="connsiteY2" fmla="*/ 396523 h 513991"/>
              <a:gd name="connsiteX0" fmla="*/ 3746834 w 3746834"/>
              <a:gd name="connsiteY0" fmla="*/ 0 h 532936"/>
              <a:gd name="connsiteX1" fmla="*/ 1435608 w 3746834"/>
              <a:gd name="connsiteY1" fmla="*/ 507501 h 532936"/>
              <a:gd name="connsiteX2" fmla="*/ 0 w 3746834"/>
              <a:gd name="connsiteY2" fmla="*/ 396523 h 532936"/>
              <a:gd name="connsiteX0" fmla="*/ 3746834 w 3746834"/>
              <a:gd name="connsiteY0" fmla="*/ 0 h 526671"/>
              <a:gd name="connsiteX1" fmla="*/ 1435608 w 3746834"/>
              <a:gd name="connsiteY1" fmla="*/ 507501 h 526671"/>
              <a:gd name="connsiteX2" fmla="*/ 0 w 3746834"/>
              <a:gd name="connsiteY2" fmla="*/ 396523 h 526671"/>
              <a:gd name="connsiteX0" fmla="*/ 3746834 w 3746834"/>
              <a:gd name="connsiteY0" fmla="*/ 0 h 507501"/>
              <a:gd name="connsiteX1" fmla="*/ 1435608 w 3746834"/>
              <a:gd name="connsiteY1" fmla="*/ 507501 h 507501"/>
              <a:gd name="connsiteX2" fmla="*/ 0 w 3746834"/>
              <a:gd name="connsiteY2" fmla="*/ 396523 h 507501"/>
              <a:gd name="connsiteX0" fmla="*/ 3746834 w 3746834"/>
              <a:gd name="connsiteY0" fmla="*/ 0 h 512934"/>
              <a:gd name="connsiteX1" fmla="*/ 1435608 w 3746834"/>
              <a:gd name="connsiteY1" fmla="*/ 507501 h 512934"/>
              <a:gd name="connsiteX2" fmla="*/ 0 w 3746834"/>
              <a:gd name="connsiteY2" fmla="*/ 396523 h 512934"/>
              <a:gd name="connsiteX0" fmla="*/ 3746834 w 3746834"/>
              <a:gd name="connsiteY0" fmla="*/ 0 h 507501"/>
              <a:gd name="connsiteX1" fmla="*/ 1435608 w 3746834"/>
              <a:gd name="connsiteY1" fmla="*/ 507501 h 507501"/>
              <a:gd name="connsiteX2" fmla="*/ 0 w 3746834"/>
              <a:gd name="connsiteY2" fmla="*/ 396523 h 507501"/>
              <a:gd name="connsiteX0" fmla="*/ 3746834 w 3746834"/>
              <a:gd name="connsiteY0" fmla="*/ 0 h 507501"/>
              <a:gd name="connsiteX1" fmla="*/ 1435608 w 3746834"/>
              <a:gd name="connsiteY1" fmla="*/ 507501 h 507501"/>
              <a:gd name="connsiteX2" fmla="*/ 0 w 3746834"/>
              <a:gd name="connsiteY2" fmla="*/ 396523 h 507501"/>
              <a:gd name="connsiteX0" fmla="*/ 3746834 w 3746834"/>
              <a:gd name="connsiteY0" fmla="*/ 0 h 522792"/>
              <a:gd name="connsiteX1" fmla="*/ 1435608 w 3746834"/>
              <a:gd name="connsiteY1" fmla="*/ 507501 h 522792"/>
              <a:gd name="connsiteX2" fmla="*/ 0 w 3746834"/>
              <a:gd name="connsiteY2" fmla="*/ 396523 h 522792"/>
              <a:gd name="connsiteX0" fmla="*/ 3746834 w 3746834"/>
              <a:gd name="connsiteY0" fmla="*/ 0 h 522792"/>
              <a:gd name="connsiteX1" fmla="*/ 1435608 w 3746834"/>
              <a:gd name="connsiteY1" fmla="*/ 507501 h 522792"/>
              <a:gd name="connsiteX2" fmla="*/ 0 w 3746834"/>
              <a:gd name="connsiteY2" fmla="*/ 396523 h 522792"/>
              <a:gd name="connsiteX0" fmla="*/ 3746834 w 3746834"/>
              <a:gd name="connsiteY0" fmla="*/ 0 h 511284"/>
              <a:gd name="connsiteX1" fmla="*/ 1435608 w 3746834"/>
              <a:gd name="connsiteY1" fmla="*/ 507501 h 511284"/>
              <a:gd name="connsiteX2" fmla="*/ 0 w 3746834"/>
              <a:gd name="connsiteY2" fmla="*/ 396523 h 51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834" h="511284">
                <a:moveTo>
                  <a:pt x="3746834" y="0"/>
                </a:moveTo>
                <a:cubicBezTo>
                  <a:pt x="2979720" y="338955"/>
                  <a:pt x="2567699" y="428938"/>
                  <a:pt x="1435608" y="507501"/>
                </a:cubicBezTo>
                <a:cubicBezTo>
                  <a:pt x="486397" y="495447"/>
                  <a:pt x="1294758" y="563252"/>
                  <a:pt x="0" y="396523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</p:spTree>
    <p:extLst>
      <p:ext uri="{BB962C8B-B14F-4D97-AF65-F5344CB8AC3E}">
        <p14:creationId xmlns:p14="http://schemas.microsoft.com/office/powerpoint/2010/main" val="28328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1" grpId="0"/>
      <p:bldP spid="44" grpId="0"/>
      <p:bldP spid="3" grpId="0" animBg="1"/>
      <p:bldP spid="6" grpId="0" animBg="1"/>
      <p:bldP spid="13" grpId="0" animBg="1"/>
      <p:bldP spid="16" grpId="0" animBg="1"/>
      <p:bldP spid="37" grpId="0" animBg="1"/>
      <p:bldP spid="14" grpId="0" animBg="1"/>
      <p:bldP spid="38" grpId="0"/>
      <p:bldP spid="40" grpId="0"/>
      <p:bldP spid="42" grpId="0" animBg="1"/>
      <p:bldP spid="43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EAB9-4205-4ABC-AC06-10FCEB88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dirty="0"/>
              <a:t>Fragmentation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Poisoning Attack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A3541-BF48-4894-BF9A-0C3FD82B4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66" y="2710359"/>
            <a:ext cx="563549" cy="563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06AF3-FA85-42EB-B6D7-DB355CD65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7" y="2178914"/>
            <a:ext cx="620344" cy="620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2C57E0-DFA6-41C5-A7BC-54DFB0E57740}"/>
              </a:ext>
            </a:extLst>
          </p:cNvPr>
          <p:cNvSpPr txBox="1"/>
          <p:nvPr/>
        </p:nvSpPr>
        <p:spPr>
          <a:xfrm>
            <a:off x="0" y="133848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Client A</a:t>
            </a:r>
            <a:endParaRPr lang="he-I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B89C16-4BC1-4FC1-A9D9-165024F81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46" y="3315486"/>
            <a:ext cx="585086" cy="5850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EFF794-0776-43CB-B1D6-D3E069E67F4C}"/>
              </a:ext>
            </a:extLst>
          </p:cNvPr>
          <p:cNvSpPr txBox="1"/>
          <p:nvPr/>
        </p:nvSpPr>
        <p:spPr>
          <a:xfrm rot="549238">
            <a:off x="6111616" y="2274383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84F7D-87D2-499B-BEDC-6475D364ECF3}"/>
              </a:ext>
            </a:extLst>
          </p:cNvPr>
          <p:cNvSpPr txBox="1"/>
          <p:nvPr/>
        </p:nvSpPr>
        <p:spPr>
          <a:xfrm rot="785012">
            <a:off x="1107478" y="1958911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4D9DB8-4F93-47DC-A844-2743FD51440C}"/>
              </a:ext>
            </a:extLst>
          </p:cNvPr>
          <p:cNvSpPr txBox="1"/>
          <p:nvPr/>
        </p:nvSpPr>
        <p:spPr>
          <a:xfrm>
            <a:off x="5286411" y="1422119"/>
            <a:ext cx="1300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UDP !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E9448-8615-468F-BE8E-440387F680C3}"/>
              </a:ext>
            </a:extLst>
          </p:cNvPr>
          <p:cNvSpPr txBox="1"/>
          <p:nvPr/>
        </p:nvSpPr>
        <p:spPr>
          <a:xfrm>
            <a:off x="3009877" y="1520302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Recursive</a:t>
            </a:r>
          </a:p>
          <a:p>
            <a:pPr algn="ctr"/>
            <a:r>
              <a:rPr lang="en-US" sz="2400" b="1" dirty="0"/>
              <a:t>Resolver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EC11C9-D4C1-4A6C-B590-F47D1C1078E6}"/>
              </a:ext>
            </a:extLst>
          </p:cNvPr>
          <p:cNvSpPr txBox="1"/>
          <p:nvPr/>
        </p:nvSpPr>
        <p:spPr>
          <a:xfrm>
            <a:off x="9700763" y="2383759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Authoritative </a:t>
            </a:r>
            <a:br>
              <a:rPr lang="en-US" dirty="0"/>
            </a:br>
            <a:r>
              <a:rPr lang="en-US" dirty="0"/>
              <a:t>Name Server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A0F1F-CAF4-4EF6-8B12-2AE1877EB337}"/>
              </a:ext>
            </a:extLst>
          </p:cNvPr>
          <p:cNvSpPr txBox="1"/>
          <p:nvPr/>
        </p:nvSpPr>
        <p:spPr>
          <a:xfrm rot="1023782">
            <a:off x="981093" y="3318189"/>
            <a:ext cx="230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bank.com=8.5.7.6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B9C6C6-3E31-4A29-A3DF-3FE75C91D91B}"/>
              </a:ext>
            </a:extLst>
          </p:cNvPr>
          <p:cNvSpPr/>
          <p:nvPr/>
        </p:nvSpPr>
        <p:spPr>
          <a:xfrm>
            <a:off x="1164657" y="2309994"/>
            <a:ext cx="2329314" cy="529459"/>
          </a:xfrm>
          <a:custGeom>
            <a:avLst/>
            <a:gdLst>
              <a:gd name="connsiteX0" fmla="*/ 0 w 2329314"/>
              <a:gd name="connsiteY0" fmla="*/ 240701 h 529459"/>
              <a:gd name="connsiteX1" fmla="*/ 712269 w 2329314"/>
              <a:gd name="connsiteY1" fmla="*/ 9694 h 529459"/>
              <a:gd name="connsiteX2" fmla="*/ 2329314 w 2329314"/>
              <a:gd name="connsiteY2" fmla="*/ 529459 h 52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314" h="529459">
                <a:moveTo>
                  <a:pt x="0" y="240701"/>
                </a:moveTo>
                <a:cubicBezTo>
                  <a:pt x="162025" y="101134"/>
                  <a:pt x="324050" y="-38432"/>
                  <a:pt x="712269" y="9694"/>
                </a:cubicBezTo>
                <a:cubicBezTo>
                  <a:pt x="1100488" y="57820"/>
                  <a:pt x="1714901" y="293639"/>
                  <a:pt x="2329314" y="529459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>
              <a:solidFill>
                <a:schemeClr val="lt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A9DEF2-679B-4EA5-9E5C-F8E4926B27CD}"/>
              </a:ext>
            </a:extLst>
          </p:cNvPr>
          <p:cNvSpPr/>
          <p:nvPr/>
        </p:nvSpPr>
        <p:spPr>
          <a:xfrm>
            <a:off x="1068404" y="2685448"/>
            <a:ext cx="2377440" cy="743230"/>
          </a:xfrm>
          <a:custGeom>
            <a:avLst/>
            <a:gdLst>
              <a:gd name="connsiteX0" fmla="*/ 2377440 w 2377440"/>
              <a:gd name="connsiteY0" fmla="*/ 481264 h 743230"/>
              <a:gd name="connsiteX1" fmla="*/ 1318661 w 2377440"/>
              <a:gd name="connsiteY1" fmla="*/ 721895 h 743230"/>
              <a:gd name="connsiteX2" fmla="*/ 0 w 2377440"/>
              <a:gd name="connsiteY2" fmla="*/ 0 h 74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743230">
                <a:moveTo>
                  <a:pt x="2377440" y="481264"/>
                </a:moveTo>
                <a:cubicBezTo>
                  <a:pt x="2046170" y="641685"/>
                  <a:pt x="1714901" y="802106"/>
                  <a:pt x="1318661" y="721895"/>
                </a:cubicBezTo>
                <a:cubicBezTo>
                  <a:pt x="922421" y="641684"/>
                  <a:pt x="461210" y="320842"/>
                  <a:pt x="0" y="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A46646-B3E2-434B-A84D-DCBCFD2DEE89}"/>
              </a:ext>
            </a:extLst>
          </p:cNvPr>
          <p:cNvSpPr/>
          <p:nvPr/>
        </p:nvSpPr>
        <p:spPr>
          <a:xfrm>
            <a:off x="3850105" y="2565115"/>
            <a:ext cx="6240151" cy="955759"/>
          </a:xfrm>
          <a:custGeom>
            <a:avLst/>
            <a:gdLst>
              <a:gd name="connsiteX0" fmla="*/ 0 w 6160169"/>
              <a:gd name="connsiteY0" fmla="*/ 264712 h 909605"/>
              <a:gd name="connsiteX1" fmla="*/ 2916455 w 6160169"/>
              <a:gd name="connsiteY1" fmla="*/ 33706 h 909605"/>
              <a:gd name="connsiteX2" fmla="*/ 6160169 w 6160169"/>
              <a:gd name="connsiteY2" fmla="*/ 909605 h 9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169" h="909605">
                <a:moveTo>
                  <a:pt x="0" y="264712"/>
                </a:moveTo>
                <a:cubicBezTo>
                  <a:pt x="944880" y="95468"/>
                  <a:pt x="1889760" y="-73776"/>
                  <a:pt x="2916455" y="33706"/>
                </a:cubicBezTo>
                <a:cubicBezTo>
                  <a:pt x="3943150" y="141188"/>
                  <a:pt x="5051659" y="525396"/>
                  <a:pt x="6160169" y="909605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7EC358-79B1-478B-ACC8-70F54292C7EC}"/>
              </a:ext>
            </a:extLst>
          </p:cNvPr>
          <p:cNvSpPr/>
          <p:nvPr/>
        </p:nvSpPr>
        <p:spPr>
          <a:xfrm>
            <a:off x="3869356" y="3147461"/>
            <a:ext cx="6189044" cy="747120"/>
          </a:xfrm>
          <a:custGeom>
            <a:avLst/>
            <a:gdLst>
              <a:gd name="connsiteX0" fmla="*/ 6189044 w 6189044"/>
              <a:gd name="connsiteY0" fmla="*/ 616017 h 747120"/>
              <a:gd name="connsiteX1" fmla="*/ 3108960 w 6189044"/>
              <a:gd name="connsiteY1" fmla="*/ 702644 h 747120"/>
              <a:gd name="connsiteX2" fmla="*/ 0 w 6189044"/>
              <a:gd name="connsiteY2" fmla="*/ 0 h 74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9044" h="747120">
                <a:moveTo>
                  <a:pt x="6189044" y="616017"/>
                </a:moveTo>
                <a:cubicBezTo>
                  <a:pt x="5164755" y="710665"/>
                  <a:pt x="4140467" y="805313"/>
                  <a:pt x="3108960" y="702644"/>
                </a:cubicBezTo>
                <a:cubicBezTo>
                  <a:pt x="2077453" y="599975"/>
                  <a:pt x="1038726" y="299987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743E2-DD31-4E9D-A34A-E81E9604901D}"/>
              </a:ext>
            </a:extLst>
          </p:cNvPr>
          <p:cNvSpPr txBox="1"/>
          <p:nvPr/>
        </p:nvSpPr>
        <p:spPr>
          <a:xfrm>
            <a:off x="10282574" y="6033968"/>
            <a:ext cx="14992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Attacker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Download free photo of Devil,icons,matt,smiley,symbol - from needpix.com">
            <a:extLst>
              <a:ext uri="{FF2B5EF4-FFF2-40B4-BE49-F238E27FC236}">
                <a16:creationId xmlns:a16="http://schemas.microsoft.com/office/drawing/2014/main" id="{15BE77B3-A8F0-4449-9959-8E501D7D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397" y="5908252"/>
            <a:ext cx="864425" cy="6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5B1EA7-4236-4C6A-9AB6-2AB680D737AB}"/>
              </a:ext>
            </a:extLst>
          </p:cNvPr>
          <p:cNvSpPr txBox="1"/>
          <p:nvPr/>
        </p:nvSpPr>
        <p:spPr>
          <a:xfrm rot="1662937">
            <a:off x="5392899" y="4641229"/>
            <a:ext cx="248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</a:rPr>
              <a:t>nd</a:t>
            </a:r>
            <a:r>
              <a:rPr lang="en-US" sz="2000" dirty="0">
                <a:solidFill>
                  <a:srgbClr val="FF0000"/>
                </a:solidFill>
              </a:rPr>
              <a:t> Fragment </a:t>
            </a:r>
            <a:r>
              <a:rPr lang="en-US" sz="2000" dirty="0"/>
              <a:t>bank.com=8.5.7.6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4DB8D88-04F1-4EEE-97DB-F8C6D79EAE36}"/>
              </a:ext>
            </a:extLst>
          </p:cNvPr>
          <p:cNvSpPr/>
          <p:nvPr/>
        </p:nvSpPr>
        <p:spPr>
          <a:xfrm>
            <a:off x="3840480" y="3243714"/>
            <a:ext cx="5621154" cy="2829827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322FE8B-07DE-4A98-AA13-6276C8B89310}"/>
              </a:ext>
            </a:extLst>
          </p:cNvPr>
          <p:cNvSpPr/>
          <p:nvPr/>
        </p:nvSpPr>
        <p:spPr>
          <a:xfrm>
            <a:off x="3826438" y="3311679"/>
            <a:ext cx="5621154" cy="2829827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F981622-D539-4DC4-8CBB-939CEB7EDA02}"/>
              </a:ext>
            </a:extLst>
          </p:cNvPr>
          <p:cNvSpPr/>
          <p:nvPr/>
        </p:nvSpPr>
        <p:spPr>
          <a:xfrm>
            <a:off x="3703412" y="3272173"/>
            <a:ext cx="5755242" cy="2958940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360DF4-42C1-4B93-8280-8655C0C13A03}"/>
              </a:ext>
            </a:extLst>
          </p:cNvPr>
          <p:cNvSpPr/>
          <p:nvPr/>
        </p:nvSpPr>
        <p:spPr>
          <a:xfrm>
            <a:off x="3616795" y="3298819"/>
            <a:ext cx="5843349" cy="3012593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97304F9-2E06-4F4D-A640-BAD9638D1FA4}"/>
              </a:ext>
            </a:extLst>
          </p:cNvPr>
          <p:cNvSpPr/>
          <p:nvPr/>
        </p:nvSpPr>
        <p:spPr>
          <a:xfrm>
            <a:off x="3493972" y="3329014"/>
            <a:ext cx="5953620" cy="3051160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77BD779-83FD-4F71-8AE2-F0E882FABCCD}"/>
              </a:ext>
            </a:extLst>
          </p:cNvPr>
          <p:cNvSpPr/>
          <p:nvPr/>
        </p:nvSpPr>
        <p:spPr>
          <a:xfrm>
            <a:off x="3414813" y="3367581"/>
            <a:ext cx="6043841" cy="3099988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07A1285-4E4E-4792-B8D3-35AC771AB9DD}"/>
              </a:ext>
            </a:extLst>
          </p:cNvPr>
          <p:cNvSpPr/>
          <p:nvPr/>
        </p:nvSpPr>
        <p:spPr>
          <a:xfrm>
            <a:off x="3314712" y="3398182"/>
            <a:ext cx="6263722" cy="3164997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  <a:gd name="connsiteX0" fmla="*/ 5483793 w 5483793"/>
              <a:gd name="connsiteY0" fmla="*/ 2846986 h 2846986"/>
              <a:gd name="connsiteX1" fmla="*/ 2695074 w 5483793"/>
              <a:gd name="connsiteY1" fmla="*/ 2136808 h 2846986"/>
              <a:gd name="connsiteX2" fmla="*/ 0 w 5483793"/>
              <a:gd name="connsiteY2" fmla="*/ 0 h 2846986"/>
              <a:gd name="connsiteX0" fmla="*/ 5458038 w 5458038"/>
              <a:gd name="connsiteY0" fmla="*/ 2804087 h 2804087"/>
              <a:gd name="connsiteX1" fmla="*/ 2695074 w 5458038"/>
              <a:gd name="connsiteY1" fmla="*/ 2136808 h 2804087"/>
              <a:gd name="connsiteX2" fmla="*/ 0 w 5458038"/>
              <a:gd name="connsiteY2" fmla="*/ 0 h 2804087"/>
              <a:gd name="connsiteX0" fmla="*/ 5458038 w 5458038"/>
              <a:gd name="connsiteY0" fmla="*/ 2804087 h 2804087"/>
              <a:gd name="connsiteX1" fmla="*/ 2660734 w 5458038"/>
              <a:gd name="connsiteY1" fmla="*/ 2188287 h 2804087"/>
              <a:gd name="connsiteX2" fmla="*/ 0 w 5458038"/>
              <a:gd name="connsiteY2" fmla="*/ 0 h 2804087"/>
              <a:gd name="connsiteX0" fmla="*/ 5458038 w 5458038"/>
              <a:gd name="connsiteY0" fmla="*/ 2804087 h 2804087"/>
              <a:gd name="connsiteX1" fmla="*/ 2703659 w 5458038"/>
              <a:gd name="connsiteY1" fmla="*/ 2153968 h 2804087"/>
              <a:gd name="connsiteX2" fmla="*/ 0 w 5458038"/>
              <a:gd name="connsiteY2" fmla="*/ 0 h 2804087"/>
              <a:gd name="connsiteX0" fmla="*/ 5586814 w 5586814"/>
              <a:gd name="connsiteY0" fmla="*/ 2821247 h 2821247"/>
              <a:gd name="connsiteX1" fmla="*/ 2703659 w 5586814"/>
              <a:gd name="connsiteY1" fmla="*/ 2153968 h 2821247"/>
              <a:gd name="connsiteX2" fmla="*/ 0 w 5586814"/>
              <a:gd name="connsiteY2" fmla="*/ 0 h 282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6814" h="2821247">
                <a:moveTo>
                  <a:pt x="5586814" y="2821247"/>
                </a:moveTo>
                <a:cubicBezTo>
                  <a:pt x="4592203" y="2710556"/>
                  <a:pt x="3640518" y="2625606"/>
                  <a:pt x="2703659" y="2153968"/>
                </a:cubicBezTo>
                <a:cubicBezTo>
                  <a:pt x="1766800" y="168233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D7F7FD-4188-4966-973A-AD977C0F7BF0}"/>
                  </a:ext>
                </a:extLst>
              </p:cNvPr>
              <p:cNvSpPr txBox="1"/>
              <p:nvPr/>
            </p:nvSpPr>
            <p:spPr>
              <a:xfrm>
                <a:off x="5632258" y="5786884"/>
                <a:ext cx="96821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D7F7FD-4188-4966-973A-AD977C0F7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58" y="5786884"/>
                <a:ext cx="96821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1D989798-0BAE-4687-A966-7183499533A1}"/>
              </a:ext>
            </a:extLst>
          </p:cNvPr>
          <p:cNvSpPr/>
          <p:nvPr/>
        </p:nvSpPr>
        <p:spPr>
          <a:xfrm>
            <a:off x="197596" y="4151818"/>
            <a:ext cx="3965785" cy="743230"/>
          </a:xfrm>
          <a:prstGeom prst="wedgeRectCallout">
            <a:avLst>
              <a:gd name="adj1" fmla="val 36662"/>
              <a:gd name="adj2" fmla="val -19056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IP-ID? (e.g., per </a:t>
            </a:r>
            <a:r>
              <a:rPr lang="en-US" sz="2800" dirty="0" err="1">
                <a:solidFill>
                  <a:schemeClr val="tx1"/>
                </a:solidFill>
              </a:rPr>
              <a:t>Dest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3BEB6-5545-4FFD-9B5C-2D3FE9C9CD96}"/>
              </a:ext>
            </a:extLst>
          </p:cNvPr>
          <p:cNvSpPr/>
          <p:nvPr/>
        </p:nvSpPr>
        <p:spPr>
          <a:xfrm>
            <a:off x="1602273" y="2362436"/>
            <a:ext cx="1681753" cy="8610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</a:rPr>
              <a:t>nd</a:t>
            </a:r>
            <a:r>
              <a:rPr lang="en-US" sz="2000" dirty="0">
                <a:solidFill>
                  <a:srgbClr val="FF0000"/>
                </a:solidFill>
              </a:rPr>
              <a:t> Fragment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bank-8.5.7.6</a:t>
            </a:r>
          </a:p>
          <a:p>
            <a:pPr algn="ctr"/>
            <a:endParaRPr lang="he-IL" sz="20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9065C3-08AA-436E-96B9-2955BDCA4276}"/>
              </a:ext>
            </a:extLst>
          </p:cNvPr>
          <p:cNvCxnSpPr>
            <a:cxnSpLocks/>
          </p:cNvCxnSpPr>
          <p:nvPr/>
        </p:nvCxnSpPr>
        <p:spPr>
          <a:xfrm>
            <a:off x="1597956" y="2602818"/>
            <a:ext cx="168175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224617A-5134-4C31-B7F5-7B7182E43AE4}"/>
              </a:ext>
            </a:extLst>
          </p:cNvPr>
          <p:cNvSpPr txBox="1"/>
          <p:nvPr/>
        </p:nvSpPr>
        <p:spPr>
          <a:xfrm>
            <a:off x="6107306" y="3830615"/>
            <a:ext cx="378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Fragment bank.com=1.2.3.4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F08D48-D504-4789-9FD2-91E75E14568E}"/>
              </a:ext>
            </a:extLst>
          </p:cNvPr>
          <p:cNvSpPr txBox="1"/>
          <p:nvPr/>
        </p:nvSpPr>
        <p:spPr>
          <a:xfrm>
            <a:off x="1584029" y="2277635"/>
            <a:ext cx="134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Frag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2351E-DF25-4139-B123-344FE08998E4}"/>
              </a:ext>
            </a:extLst>
          </p:cNvPr>
          <p:cNvSpPr txBox="1"/>
          <p:nvPr/>
        </p:nvSpPr>
        <p:spPr>
          <a:xfrm>
            <a:off x="127552" y="5388266"/>
            <a:ext cx="542007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sz="2000" dirty="0"/>
              <a:t>Some Frag attacks correctly guess the IP-ID !!</a:t>
            </a:r>
            <a:endParaRPr lang="he-IL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DAFB2C-F1A8-4288-B6B9-B4805A1309B9}"/>
              </a:ext>
            </a:extLst>
          </p:cNvPr>
          <p:cNvSpPr txBox="1"/>
          <p:nvPr/>
        </p:nvSpPr>
        <p:spPr>
          <a:xfrm>
            <a:off x="558106" y="149167"/>
            <a:ext cx="1632643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Fragmentation</a:t>
            </a:r>
            <a:endParaRPr lang="he-IL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C412DDD-DF6C-45AF-B0E2-E45AE76E9A7B}"/>
              </a:ext>
            </a:extLst>
          </p:cNvPr>
          <p:cNvSpPr/>
          <p:nvPr/>
        </p:nvSpPr>
        <p:spPr>
          <a:xfrm>
            <a:off x="7173549" y="3760824"/>
            <a:ext cx="2878916" cy="141401"/>
          </a:xfrm>
          <a:custGeom>
            <a:avLst/>
            <a:gdLst>
              <a:gd name="connsiteX0" fmla="*/ 6189044 w 6189044"/>
              <a:gd name="connsiteY0" fmla="*/ 616017 h 747120"/>
              <a:gd name="connsiteX1" fmla="*/ 3108960 w 6189044"/>
              <a:gd name="connsiteY1" fmla="*/ 702644 h 747120"/>
              <a:gd name="connsiteX2" fmla="*/ 0 w 6189044"/>
              <a:gd name="connsiteY2" fmla="*/ 0 h 747120"/>
              <a:gd name="connsiteX0" fmla="*/ 3355782 w 3355782"/>
              <a:gd name="connsiteY0" fmla="*/ 0 h 231003"/>
              <a:gd name="connsiteX1" fmla="*/ 275698 w 3355782"/>
              <a:gd name="connsiteY1" fmla="*/ 86627 h 231003"/>
              <a:gd name="connsiteX2" fmla="*/ 476866 w 3355782"/>
              <a:gd name="connsiteY2" fmla="*/ 124647 h 231003"/>
              <a:gd name="connsiteX0" fmla="*/ 2878916 w 2878916"/>
              <a:gd name="connsiteY0" fmla="*/ 0 h 234207"/>
              <a:gd name="connsiteX1" fmla="*/ 1746504 w 2878916"/>
              <a:gd name="connsiteY1" fmla="*/ 104915 h 234207"/>
              <a:gd name="connsiteX2" fmla="*/ 0 w 2878916"/>
              <a:gd name="connsiteY2" fmla="*/ 124647 h 234207"/>
              <a:gd name="connsiteX0" fmla="*/ 2878916 w 2878916"/>
              <a:gd name="connsiteY0" fmla="*/ 0 h 234207"/>
              <a:gd name="connsiteX1" fmla="*/ 1746504 w 2878916"/>
              <a:gd name="connsiteY1" fmla="*/ 104915 h 234207"/>
              <a:gd name="connsiteX2" fmla="*/ 0 w 2878916"/>
              <a:gd name="connsiteY2" fmla="*/ 124647 h 234207"/>
              <a:gd name="connsiteX0" fmla="*/ 2878916 w 2878916"/>
              <a:gd name="connsiteY0" fmla="*/ 0 h 262637"/>
              <a:gd name="connsiteX1" fmla="*/ 1746504 w 2878916"/>
              <a:gd name="connsiteY1" fmla="*/ 104915 h 262637"/>
              <a:gd name="connsiteX2" fmla="*/ 0 w 2878916"/>
              <a:gd name="connsiteY2" fmla="*/ 124647 h 262637"/>
              <a:gd name="connsiteX0" fmla="*/ 2878916 w 2878916"/>
              <a:gd name="connsiteY0" fmla="*/ 0 h 141401"/>
              <a:gd name="connsiteX1" fmla="*/ 1746504 w 2878916"/>
              <a:gd name="connsiteY1" fmla="*/ 104915 h 141401"/>
              <a:gd name="connsiteX2" fmla="*/ 0 w 2878916"/>
              <a:gd name="connsiteY2" fmla="*/ 124647 h 14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916" h="141401">
                <a:moveTo>
                  <a:pt x="2878916" y="0"/>
                </a:moveTo>
                <a:cubicBezTo>
                  <a:pt x="1854627" y="94648"/>
                  <a:pt x="2805443" y="42992"/>
                  <a:pt x="1746504" y="104915"/>
                </a:cubicBezTo>
                <a:cubicBezTo>
                  <a:pt x="733285" y="148550"/>
                  <a:pt x="1130166" y="150314"/>
                  <a:pt x="0" y="124647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</p:spTree>
    <p:extLst>
      <p:ext uri="{BB962C8B-B14F-4D97-AF65-F5344CB8AC3E}">
        <p14:creationId xmlns:p14="http://schemas.microsoft.com/office/powerpoint/2010/main" val="35781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" grpId="0" animBg="1"/>
      <p:bldP spid="16" grpId="0" animBg="1"/>
      <p:bldP spid="23" grpId="0"/>
      <p:bldP spid="5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4" grpId="0" animBg="1"/>
      <p:bldP spid="38" grpId="0"/>
      <p:bldP spid="40" grpId="0"/>
      <p:bldP spid="9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Sailor Clipart Face - Popeye The Sailor Man Face PNG Image | Transparent  PNG Free Download on SeekPNG">
            <a:extLst>
              <a:ext uri="{FF2B5EF4-FFF2-40B4-BE49-F238E27FC236}">
                <a16:creationId xmlns:a16="http://schemas.microsoft.com/office/drawing/2014/main" id="{11909274-49F6-463A-ADC5-50F31EA46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12" y="3947998"/>
            <a:ext cx="1233490" cy="6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AA3541-BF48-4894-BF9A-0C3FD82B4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66" y="2710359"/>
            <a:ext cx="563549" cy="563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06AF3-FA85-42EB-B6D7-DB355CD65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7" y="2178914"/>
            <a:ext cx="620344" cy="620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2C57E0-DFA6-41C5-A7BC-54DFB0E57740}"/>
              </a:ext>
            </a:extLst>
          </p:cNvPr>
          <p:cNvSpPr txBox="1"/>
          <p:nvPr/>
        </p:nvSpPr>
        <p:spPr>
          <a:xfrm>
            <a:off x="0" y="133848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Client A</a:t>
            </a:r>
            <a:endParaRPr lang="he-I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B89C16-4BC1-4FC1-A9D9-165024F81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46" y="3315486"/>
            <a:ext cx="585086" cy="5850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EFF794-0776-43CB-B1D6-D3E069E67F4C}"/>
              </a:ext>
            </a:extLst>
          </p:cNvPr>
          <p:cNvSpPr txBox="1"/>
          <p:nvPr/>
        </p:nvSpPr>
        <p:spPr>
          <a:xfrm rot="549238">
            <a:off x="6111616" y="2274383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84F7D-87D2-499B-BEDC-6475D364ECF3}"/>
              </a:ext>
            </a:extLst>
          </p:cNvPr>
          <p:cNvSpPr txBox="1"/>
          <p:nvPr/>
        </p:nvSpPr>
        <p:spPr>
          <a:xfrm rot="785012">
            <a:off x="1107478" y="1958911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DA3DD6-B0A7-4BAF-A54E-9FF987C2783A}"/>
              </a:ext>
            </a:extLst>
          </p:cNvPr>
          <p:cNvSpPr txBox="1"/>
          <p:nvPr/>
        </p:nvSpPr>
        <p:spPr>
          <a:xfrm rot="452903">
            <a:off x="5533716" y="3868883"/>
            <a:ext cx="378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Fragment bank.com=1.2.3.4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4D9DB8-4F93-47DC-A844-2743FD51440C}"/>
              </a:ext>
            </a:extLst>
          </p:cNvPr>
          <p:cNvSpPr txBox="1"/>
          <p:nvPr/>
        </p:nvSpPr>
        <p:spPr>
          <a:xfrm>
            <a:off x="5286411" y="1422119"/>
            <a:ext cx="1300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UDP !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E9448-8615-468F-BE8E-440387F680C3}"/>
              </a:ext>
            </a:extLst>
          </p:cNvPr>
          <p:cNvSpPr txBox="1"/>
          <p:nvPr/>
        </p:nvSpPr>
        <p:spPr>
          <a:xfrm>
            <a:off x="3009877" y="1520302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Recursive</a:t>
            </a:r>
          </a:p>
          <a:p>
            <a:pPr algn="ctr"/>
            <a:r>
              <a:rPr lang="en-US" sz="2400" b="1" dirty="0"/>
              <a:t>Resolver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EC11C9-D4C1-4A6C-B590-F47D1C1078E6}"/>
              </a:ext>
            </a:extLst>
          </p:cNvPr>
          <p:cNvSpPr txBox="1"/>
          <p:nvPr/>
        </p:nvSpPr>
        <p:spPr>
          <a:xfrm>
            <a:off x="9700763" y="2383759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Authoritative </a:t>
            </a:r>
            <a:br>
              <a:rPr lang="en-US" dirty="0"/>
            </a:br>
            <a:r>
              <a:rPr lang="en-US" dirty="0"/>
              <a:t>Name Server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A0F1F-CAF4-4EF6-8B12-2AE1877EB337}"/>
              </a:ext>
            </a:extLst>
          </p:cNvPr>
          <p:cNvSpPr txBox="1"/>
          <p:nvPr/>
        </p:nvSpPr>
        <p:spPr>
          <a:xfrm rot="1023782">
            <a:off x="981093" y="3318189"/>
            <a:ext cx="230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bank.com=1.2.3.4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B9C6C6-3E31-4A29-A3DF-3FE75C91D91B}"/>
              </a:ext>
            </a:extLst>
          </p:cNvPr>
          <p:cNvSpPr/>
          <p:nvPr/>
        </p:nvSpPr>
        <p:spPr>
          <a:xfrm>
            <a:off x="1164657" y="2309994"/>
            <a:ext cx="2329314" cy="529459"/>
          </a:xfrm>
          <a:custGeom>
            <a:avLst/>
            <a:gdLst>
              <a:gd name="connsiteX0" fmla="*/ 0 w 2329314"/>
              <a:gd name="connsiteY0" fmla="*/ 240701 h 529459"/>
              <a:gd name="connsiteX1" fmla="*/ 712269 w 2329314"/>
              <a:gd name="connsiteY1" fmla="*/ 9694 h 529459"/>
              <a:gd name="connsiteX2" fmla="*/ 2329314 w 2329314"/>
              <a:gd name="connsiteY2" fmla="*/ 529459 h 52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314" h="529459">
                <a:moveTo>
                  <a:pt x="0" y="240701"/>
                </a:moveTo>
                <a:cubicBezTo>
                  <a:pt x="162025" y="101134"/>
                  <a:pt x="324050" y="-38432"/>
                  <a:pt x="712269" y="9694"/>
                </a:cubicBezTo>
                <a:cubicBezTo>
                  <a:pt x="1100488" y="57820"/>
                  <a:pt x="1714901" y="293639"/>
                  <a:pt x="2329314" y="529459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>
              <a:solidFill>
                <a:schemeClr val="lt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A9DEF2-679B-4EA5-9E5C-F8E4926B27CD}"/>
              </a:ext>
            </a:extLst>
          </p:cNvPr>
          <p:cNvSpPr/>
          <p:nvPr/>
        </p:nvSpPr>
        <p:spPr>
          <a:xfrm>
            <a:off x="1068404" y="2685448"/>
            <a:ext cx="2377440" cy="743230"/>
          </a:xfrm>
          <a:custGeom>
            <a:avLst/>
            <a:gdLst>
              <a:gd name="connsiteX0" fmla="*/ 2377440 w 2377440"/>
              <a:gd name="connsiteY0" fmla="*/ 481264 h 743230"/>
              <a:gd name="connsiteX1" fmla="*/ 1318661 w 2377440"/>
              <a:gd name="connsiteY1" fmla="*/ 721895 h 743230"/>
              <a:gd name="connsiteX2" fmla="*/ 0 w 2377440"/>
              <a:gd name="connsiteY2" fmla="*/ 0 h 74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743230">
                <a:moveTo>
                  <a:pt x="2377440" y="481264"/>
                </a:moveTo>
                <a:cubicBezTo>
                  <a:pt x="2046170" y="641685"/>
                  <a:pt x="1714901" y="802106"/>
                  <a:pt x="1318661" y="721895"/>
                </a:cubicBezTo>
                <a:cubicBezTo>
                  <a:pt x="922421" y="641684"/>
                  <a:pt x="461210" y="320842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A46646-B3E2-434B-A84D-DCBCFD2DEE89}"/>
              </a:ext>
            </a:extLst>
          </p:cNvPr>
          <p:cNvSpPr/>
          <p:nvPr/>
        </p:nvSpPr>
        <p:spPr>
          <a:xfrm>
            <a:off x="3850105" y="2565115"/>
            <a:ext cx="6240151" cy="955759"/>
          </a:xfrm>
          <a:custGeom>
            <a:avLst/>
            <a:gdLst>
              <a:gd name="connsiteX0" fmla="*/ 0 w 6160169"/>
              <a:gd name="connsiteY0" fmla="*/ 264712 h 909605"/>
              <a:gd name="connsiteX1" fmla="*/ 2916455 w 6160169"/>
              <a:gd name="connsiteY1" fmla="*/ 33706 h 909605"/>
              <a:gd name="connsiteX2" fmla="*/ 6160169 w 6160169"/>
              <a:gd name="connsiteY2" fmla="*/ 909605 h 9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169" h="909605">
                <a:moveTo>
                  <a:pt x="0" y="264712"/>
                </a:moveTo>
                <a:cubicBezTo>
                  <a:pt x="944880" y="95468"/>
                  <a:pt x="1889760" y="-73776"/>
                  <a:pt x="2916455" y="33706"/>
                </a:cubicBezTo>
                <a:cubicBezTo>
                  <a:pt x="3943150" y="141188"/>
                  <a:pt x="5051659" y="525396"/>
                  <a:pt x="6160169" y="909605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7EC358-79B1-478B-ACC8-70F54292C7EC}"/>
              </a:ext>
            </a:extLst>
          </p:cNvPr>
          <p:cNvSpPr/>
          <p:nvPr/>
        </p:nvSpPr>
        <p:spPr>
          <a:xfrm>
            <a:off x="3869356" y="3147461"/>
            <a:ext cx="6189044" cy="747120"/>
          </a:xfrm>
          <a:custGeom>
            <a:avLst/>
            <a:gdLst>
              <a:gd name="connsiteX0" fmla="*/ 6189044 w 6189044"/>
              <a:gd name="connsiteY0" fmla="*/ 616017 h 747120"/>
              <a:gd name="connsiteX1" fmla="*/ 3108960 w 6189044"/>
              <a:gd name="connsiteY1" fmla="*/ 702644 h 747120"/>
              <a:gd name="connsiteX2" fmla="*/ 0 w 6189044"/>
              <a:gd name="connsiteY2" fmla="*/ 0 h 74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9044" h="747120">
                <a:moveTo>
                  <a:pt x="6189044" y="616017"/>
                </a:moveTo>
                <a:cubicBezTo>
                  <a:pt x="5164755" y="710665"/>
                  <a:pt x="4140467" y="805313"/>
                  <a:pt x="3108960" y="702644"/>
                </a:cubicBezTo>
                <a:cubicBezTo>
                  <a:pt x="2077453" y="599975"/>
                  <a:pt x="1038726" y="299987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743E2-DD31-4E9D-A34A-E81E9604901D}"/>
              </a:ext>
            </a:extLst>
          </p:cNvPr>
          <p:cNvSpPr txBox="1"/>
          <p:nvPr/>
        </p:nvSpPr>
        <p:spPr>
          <a:xfrm>
            <a:off x="10282574" y="6033968"/>
            <a:ext cx="14992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Attacker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Download free photo of Devil,icons,matt,smiley,symbol - from needpix.com">
            <a:extLst>
              <a:ext uri="{FF2B5EF4-FFF2-40B4-BE49-F238E27FC236}">
                <a16:creationId xmlns:a16="http://schemas.microsoft.com/office/drawing/2014/main" id="{15BE77B3-A8F0-4449-9959-8E501D7D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397" y="5908252"/>
            <a:ext cx="864425" cy="6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5B1EA7-4236-4C6A-9AB6-2AB680D737AB}"/>
              </a:ext>
            </a:extLst>
          </p:cNvPr>
          <p:cNvSpPr txBox="1"/>
          <p:nvPr/>
        </p:nvSpPr>
        <p:spPr>
          <a:xfrm rot="1662937">
            <a:off x="5392899" y="4641229"/>
            <a:ext cx="248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baseline="30000" dirty="0">
                <a:solidFill>
                  <a:srgbClr val="FF0000"/>
                </a:solidFill>
              </a:rPr>
              <a:t>nd</a:t>
            </a:r>
            <a:r>
              <a:rPr lang="en-US" sz="2000" dirty="0">
                <a:solidFill>
                  <a:srgbClr val="FF0000"/>
                </a:solidFill>
              </a:rPr>
              <a:t> Fragment </a:t>
            </a:r>
            <a:r>
              <a:rPr lang="en-US" sz="2000" dirty="0"/>
              <a:t>bank.com=8.5.7.6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4DB8D88-04F1-4EEE-97DB-F8C6D79EAE36}"/>
              </a:ext>
            </a:extLst>
          </p:cNvPr>
          <p:cNvSpPr/>
          <p:nvPr/>
        </p:nvSpPr>
        <p:spPr>
          <a:xfrm>
            <a:off x="3840480" y="3243714"/>
            <a:ext cx="5621154" cy="2829827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3CC4B8-229C-4C6F-BAB3-5EC0D17A7D4D}"/>
              </a:ext>
            </a:extLst>
          </p:cNvPr>
          <p:cNvSpPr/>
          <p:nvPr/>
        </p:nvSpPr>
        <p:spPr>
          <a:xfrm>
            <a:off x="3691974" y="3205213"/>
            <a:ext cx="1177369" cy="946606"/>
          </a:xfrm>
          <a:custGeom>
            <a:avLst/>
            <a:gdLst>
              <a:gd name="connsiteX0" fmla="*/ 9625 w 1222408"/>
              <a:gd name="connsiteY0" fmla="*/ 0 h 606392"/>
              <a:gd name="connsiteX1" fmla="*/ 0 w 1222408"/>
              <a:gd name="connsiteY1" fmla="*/ 240632 h 606392"/>
              <a:gd name="connsiteX2" fmla="*/ 356135 w 1222408"/>
              <a:gd name="connsiteY2" fmla="*/ 365760 h 606392"/>
              <a:gd name="connsiteX3" fmla="*/ 1145406 w 1222408"/>
              <a:gd name="connsiteY3" fmla="*/ 606392 h 606392"/>
              <a:gd name="connsiteX4" fmla="*/ 1222408 w 1222408"/>
              <a:gd name="connsiteY4" fmla="*/ 240632 h 606392"/>
              <a:gd name="connsiteX5" fmla="*/ 9625 w 1222408"/>
              <a:gd name="connsiteY5" fmla="*/ 0 h 606392"/>
              <a:gd name="connsiteX0" fmla="*/ 9625 w 1222408"/>
              <a:gd name="connsiteY0" fmla="*/ 0 h 606392"/>
              <a:gd name="connsiteX1" fmla="*/ 0 w 1222408"/>
              <a:gd name="connsiteY1" fmla="*/ 240632 h 606392"/>
              <a:gd name="connsiteX2" fmla="*/ 356135 w 1222408"/>
              <a:gd name="connsiteY2" fmla="*/ 365760 h 606392"/>
              <a:gd name="connsiteX3" fmla="*/ 1145406 w 1222408"/>
              <a:gd name="connsiteY3" fmla="*/ 606392 h 606392"/>
              <a:gd name="connsiteX4" fmla="*/ 1222408 w 1222408"/>
              <a:gd name="connsiteY4" fmla="*/ 240632 h 606392"/>
              <a:gd name="connsiteX5" fmla="*/ 255857 w 1222408"/>
              <a:gd name="connsiteY5" fmla="*/ 7127 h 606392"/>
              <a:gd name="connsiteX6" fmla="*/ 9625 w 1222408"/>
              <a:gd name="connsiteY6" fmla="*/ 0 h 606392"/>
              <a:gd name="connsiteX0" fmla="*/ 9625 w 1222408"/>
              <a:gd name="connsiteY0" fmla="*/ 0 h 606392"/>
              <a:gd name="connsiteX1" fmla="*/ 0 w 1222408"/>
              <a:gd name="connsiteY1" fmla="*/ 240632 h 606392"/>
              <a:gd name="connsiteX2" fmla="*/ 356135 w 1222408"/>
              <a:gd name="connsiteY2" fmla="*/ 365760 h 606392"/>
              <a:gd name="connsiteX3" fmla="*/ 1145406 w 1222408"/>
              <a:gd name="connsiteY3" fmla="*/ 606392 h 606392"/>
              <a:gd name="connsiteX4" fmla="*/ 1222408 w 1222408"/>
              <a:gd name="connsiteY4" fmla="*/ 240632 h 606392"/>
              <a:gd name="connsiteX5" fmla="*/ 255857 w 1222408"/>
              <a:gd name="connsiteY5" fmla="*/ 7127 h 606392"/>
              <a:gd name="connsiteX6" fmla="*/ 9625 w 1222408"/>
              <a:gd name="connsiteY6" fmla="*/ 0 h 606392"/>
              <a:gd name="connsiteX0" fmla="*/ 9625 w 1222408"/>
              <a:gd name="connsiteY0" fmla="*/ 24972 h 631364"/>
              <a:gd name="connsiteX1" fmla="*/ 0 w 1222408"/>
              <a:gd name="connsiteY1" fmla="*/ 265604 h 631364"/>
              <a:gd name="connsiteX2" fmla="*/ 356135 w 1222408"/>
              <a:gd name="connsiteY2" fmla="*/ 390732 h 631364"/>
              <a:gd name="connsiteX3" fmla="*/ 1145406 w 1222408"/>
              <a:gd name="connsiteY3" fmla="*/ 631364 h 631364"/>
              <a:gd name="connsiteX4" fmla="*/ 1222408 w 1222408"/>
              <a:gd name="connsiteY4" fmla="*/ 265604 h 631364"/>
              <a:gd name="connsiteX5" fmla="*/ 265936 w 1222408"/>
              <a:gd name="connsiteY5" fmla="*/ 0 h 631364"/>
              <a:gd name="connsiteX6" fmla="*/ 9625 w 1222408"/>
              <a:gd name="connsiteY6" fmla="*/ 24972 h 631364"/>
              <a:gd name="connsiteX0" fmla="*/ 0 w 1232943"/>
              <a:gd name="connsiteY0" fmla="*/ 44232 h 631364"/>
              <a:gd name="connsiteX1" fmla="*/ 10535 w 1232943"/>
              <a:gd name="connsiteY1" fmla="*/ 265604 h 631364"/>
              <a:gd name="connsiteX2" fmla="*/ 366670 w 1232943"/>
              <a:gd name="connsiteY2" fmla="*/ 390732 h 631364"/>
              <a:gd name="connsiteX3" fmla="*/ 1155941 w 1232943"/>
              <a:gd name="connsiteY3" fmla="*/ 631364 h 631364"/>
              <a:gd name="connsiteX4" fmla="*/ 1232943 w 1232943"/>
              <a:gd name="connsiteY4" fmla="*/ 265604 h 631364"/>
              <a:gd name="connsiteX5" fmla="*/ 276471 w 1232943"/>
              <a:gd name="connsiteY5" fmla="*/ 0 h 631364"/>
              <a:gd name="connsiteX6" fmla="*/ 0 w 1232943"/>
              <a:gd name="connsiteY6" fmla="*/ 44232 h 63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943" h="631364">
                <a:moveTo>
                  <a:pt x="0" y="44232"/>
                </a:moveTo>
                <a:lnTo>
                  <a:pt x="10535" y="265604"/>
                </a:lnTo>
                <a:lnTo>
                  <a:pt x="366670" y="390732"/>
                </a:lnTo>
                <a:lnTo>
                  <a:pt x="1155941" y="631364"/>
                </a:lnTo>
                <a:lnTo>
                  <a:pt x="1232943" y="265604"/>
                </a:lnTo>
                <a:cubicBezTo>
                  <a:pt x="910759" y="207028"/>
                  <a:pt x="588575" y="129194"/>
                  <a:pt x="276471" y="0"/>
                </a:cubicBezTo>
                <a:lnTo>
                  <a:pt x="0" y="442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F734C-174D-4638-87A5-8DA3B3899C49}"/>
              </a:ext>
            </a:extLst>
          </p:cNvPr>
          <p:cNvSpPr txBox="1"/>
          <p:nvPr/>
        </p:nvSpPr>
        <p:spPr>
          <a:xfrm rot="1386147">
            <a:off x="9377221" y="1002295"/>
            <a:ext cx="2836033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Detection &amp;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Mitigation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CC3369-7070-42D7-BEFE-0009A85617F3}"/>
              </a:ext>
            </a:extLst>
          </p:cNvPr>
          <p:cNvSpPr txBox="1"/>
          <p:nvPr/>
        </p:nvSpPr>
        <p:spPr>
          <a:xfrm>
            <a:off x="3173155" y="5565954"/>
            <a:ext cx="156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PoPAI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B19AF3C-6C80-42FD-8FA3-AC0D68C957C6}"/>
              </a:ext>
            </a:extLst>
          </p:cNvPr>
          <p:cNvSpPr/>
          <p:nvPr/>
        </p:nvSpPr>
        <p:spPr>
          <a:xfrm>
            <a:off x="3543403" y="3214756"/>
            <a:ext cx="577516" cy="924025"/>
          </a:xfrm>
          <a:custGeom>
            <a:avLst/>
            <a:gdLst>
              <a:gd name="connsiteX0" fmla="*/ 577516 w 577516"/>
              <a:gd name="connsiteY0" fmla="*/ 924025 h 924025"/>
              <a:gd name="connsiteX1" fmla="*/ 144379 w 577516"/>
              <a:gd name="connsiteY1" fmla="*/ 596766 h 924025"/>
              <a:gd name="connsiteX2" fmla="*/ 0 w 577516"/>
              <a:gd name="connsiteY2" fmla="*/ 0 h 9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516" h="924025">
                <a:moveTo>
                  <a:pt x="577516" y="924025"/>
                </a:moveTo>
                <a:cubicBezTo>
                  <a:pt x="409074" y="837397"/>
                  <a:pt x="240632" y="750770"/>
                  <a:pt x="144379" y="596766"/>
                </a:cubicBezTo>
                <a:cubicBezTo>
                  <a:pt x="48126" y="442762"/>
                  <a:pt x="24063" y="221381"/>
                  <a:pt x="0" y="0"/>
                </a:cubicBezTo>
              </a:path>
            </a:pathLst>
          </a:custGeom>
          <a:noFill/>
          <a:ln w="57150">
            <a:solidFill>
              <a:srgbClr val="0070C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3A4FF8-85E4-4D84-B62E-F7165D7550B2}"/>
              </a:ext>
            </a:extLst>
          </p:cNvPr>
          <p:cNvSpPr txBox="1"/>
          <p:nvPr/>
        </p:nvSpPr>
        <p:spPr>
          <a:xfrm>
            <a:off x="2702552" y="3893184"/>
            <a:ext cx="13009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TCP !</a:t>
            </a:r>
            <a:endParaRPr lang="he-IL" sz="2800" b="1" dirty="0">
              <a:solidFill>
                <a:srgbClr val="0070C0"/>
              </a:solidFill>
            </a:endParaRPr>
          </a:p>
        </p:txBody>
      </p:sp>
      <p:pic>
        <p:nvPicPr>
          <p:cNvPr id="46" name="Picture 2" descr="Generated image">
            <a:extLst>
              <a:ext uri="{FF2B5EF4-FFF2-40B4-BE49-F238E27FC236}">
                <a16:creationId xmlns:a16="http://schemas.microsoft.com/office/drawing/2014/main" id="{9D48E1C1-5847-4C8B-9384-1301653E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06" y="4567347"/>
            <a:ext cx="1168700" cy="11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30A4546-D74A-403E-A654-7283922DD08D}"/>
              </a:ext>
            </a:extLst>
          </p:cNvPr>
          <p:cNvSpPr txBox="1"/>
          <p:nvPr/>
        </p:nvSpPr>
        <p:spPr>
          <a:xfrm>
            <a:off x="4776207" y="1955282"/>
            <a:ext cx="13009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TCP !</a:t>
            </a:r>
            <a:endParaRPr lang="he-IL" sz="2800" b="1" dirty="0">
              <a:solidFill>
                <a:srgbClr val="0070C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8CB00E-D149-4C50-9009-95BD6C6485B6}"/>
              </a:ext>
            </a:extLst>
          </p:cNvPr>
          <p:cNvSpPr txBox="1"/>
          <p:nvPr/>
        </p:nvSpPr>
        <p:spPr>
          <a:xfrm rot="549238">
            <a:off x="6194647" y="2194509"/>
            <a:ext cx="226194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</a:rPr>
              <a:t>Rqst</a:t>
            </a:r>
            <a:r>
              <a:rPr lang="en-US" sz="2000" dirty="0">
                <a:solidFill>
                  <a:srgbClr val="00B0F0"/>
                </a:solidFill>
              </a:rPr>
              <a:t> bank.com ?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C022401-25AF-4D03-9DBD-334364D51CBE}"/>
              </a:ext>
            </a:extLst>
          </p:cNvPr>
          <p:cNvSpPr/>
          <p:nvPr/>
        </p:nvSpPr>
        <p:spPr>
          <a:xfrm>
            <a:off x="3899472" y="2502903"/>
            <a:ext cx="6240151" cy="955759"/>
          </a:xfrm>
          <a:custGeom>
            <a:avLst/>
            <a:gdLst>
              <a:gd name="connsiteX0" fmla="*/ 0 w 6160169"/>
              <a:gd name="connsiteY0" fmla="*/ 264712 h 909605"/>
              <a:gd name="connsiteX1" fmla="*/ 2916455 w 6160169"/>
              <a:gd name="connsiteY1" fmla="*/ 33706 h 909605"/>
              <a:gd name="connsiteX2" fmla="*/ 6160169 w 6160169"/>
              <a:gd name="connsiteY2" fmla="*/ 909605 h 9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169" h="909605">
                <a:moveTo>
                  <a:pt x="0" y="264712"/>
                </a:moveTo>
                <a:cubicBezTo>
                  <a:pt x="944880" y="95468"/>
                  <a:pt x="1889760" y="-73776"/>
                  <a:pt x="2916455" y="33706"/>
                </a:cubicBezTo>
                <a:cubicBezTo>
                  <a:pt x="3943150" y="141188"/>
                  <a:pt x="5051659" y="525396"/>
                  <a:pt x="6160169" y="909605"/>
                </a:cubicBezTo>
              </a:path>
            </a:pathLst>
          </a:custGeom>
          <a:noFill/>
          <a:ln w="57150">
            <a:solidFill>
              <a:srgbClr val="00B0F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8BC5FB-5855-4C11-95E7-2E825D2436E6}"/>
              </a:ext>
            </a:extLst>
          </p:cNvPr>
          <p:cNvSpPr txBox="1"/>
          <p:nvPr/>
        </p:nvSpPr>
        <p:spPr>
          <a:xfrm>
            <a:off x="9747303" y="4938422"/>
            <a:ext cx="654346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</a:rPr>
              <a:t>?</a:t>
            </a:r>
            <a:endParaRPr lang="he-IL" sz="6000" b="1" dirty="0">
              <a:solidFill>
                <a:srgbClr val="00B0F0"/>
              </a:solidFill>
            </a:endParaRPr>
          </a:p>
        </p:txBody>
      </p:sp>
      <p:pic>
        <p:nvPicPr>
          <p:cNvPr id="51" name="Graphic 50" descr="Sad face with solid fill with solid fill">
            <a:extLst>
              <a:ext uri="{FF2B5EF4-FFF2-40B4-BE49-F238E27FC236}">
                <a16:creationId xmlns:a16="http://schemas.microsoft.com/office/drawing/2014/main" id="{01F60E15-0C4F-453A-A0C8-0AF02DA1B2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15947" y="5831251"/>
            <a:ext cx="833105" cy="833105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F686D07-56C7-42AE-95A8-2674F1AAD1AA}"/>
              </a:ext>
            </a:extLst>
          </p:cNvPr>
          <p:cNvSpPr/>
          <p:nvPr/>
        </p:nvSpPr>
        <p:spPr>
          <a:xfrm>
            <a:off x="3878980" y="3003082"/>
            <a:ext cx="1459829" cy="606392"/>
          </a:xfrm>
          <a:custGeom>
            <a:avLst/>
            <a:gdLst>
              <a:gd name="connsiteX0" fmla="*/ 9625 w 1222408"/>
              <a:gd name="connsiteY0" fmla="*/ 0 h 606392"/>
              <a:gd name="connsiteX1" fmla="*/ 0 w 1222408"/>
              <a:gd name="connsiteY1" fmla="*/ 240632 h 606392"/>
              <a:gd name="connsiteX2" fmla="*/ 356135 w 1222408"/>
              <a:gd name="connsiteY2" fmla="*/ 365760 h 606392"/>
              <a:gd name="connsiteX3" fmla="*/ 1145406 w 1222408"/>
              <a:gd name="connsiteY3" fmla="*/ 606392 h 606392"/>
              <a:gd name="connsiteX4" fmla="*/ 1222408 w 1222408"/>
              <a:gd name="connsiteY4" fmla="*/ 240632 h 606392"/>
              <a:gd name="connsiteX5" fmla="*/ 9625 w 1222408"/>
              <a:gd name="connsiteY5" fmla="*/ 0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408" h="606392">
                <a:moveTo>
                  <a:pt x="9625" y="0"/>
                </a:moveTo>
                <a:lnTo>
                  <a:pt x="0" y="240632"/>
                </a:lnTo>
                <a:lnTo>
                  <a:pt x="356135" y="365760"/>
                </a:lnTo>
                <a:lnTo>
                  <a:pt x="1145406" y="606392"/>
                </a:lnTo>
                <a:lnTo>
                  <a:pt x="1222408" y="240632"/>
                </a:lnTo>
                <a:lnTo>
                  <a:pt x="96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Diagonal Stripe 52">
            <a:extLst>
              <a:ext uri="{FF2B5EF4-FFF2-40B4-BE49-F238E27FC236}">
                <a16:creationId xmlns:a16="http://schemas.microsoft.com/office/drawing/2014/main" id="{68F9103B-5471-4DB4-8B16-9CEC4BD74245}"/>
              </a:ext>
            </a:extLst>
          </p:cNvPr>
          <p:cNvSpPr/>
          <p:nvPr/>
        </p:nvSpPr>
        <p:spPr>
          <a:xfrm>
            <a:off x="4103549" y="3219132"/>
            <a:ext cx="1566803" cy="1937718"/>
          </a:xfrm>
          <a:prstGeom prst="diagStrip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C3AA1F7-0D7B-4186-BD7A-43288F11D069}"/>
              </a:ext>
            </a:extLst>
          </p:cNvPr>
          <p:cNvSpPr/>
          <p:nvPr/>
        </p:nvSpPr>
        <p:spPr>
          <a:xfrm>
            <a:off x="3840480" y="3196923"/>
            <a:ext cx="6370320" cy="850058"/>
          </a:xfrm>
          <a:custGeom>
            <a:avLst/>
            <a:gdLst>
              <a:gd name="connsiteX0" fmla="*/ 6189044 w 6189044"/>
              <a:gd name="connsiteY0" fmla="*/ 616017 h 747120"/>
              <a:gd name="connsiteX1" fmla="*/ 3108960 w 6189044"/>
              <a:gd name="connsiteY1" fmla="*/ 702644 h 747120"/>
              <a:gd name="connsiteX2" fmla="*/ 0 w 6189044"/>
              <a:gd name="connsiteY2" fmla="*/ 0 h 74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9044" h="747120">
                <a:moveTo>
                  <a:pt x="6189044" y="616017"/>
                </a:moveTo>
                <a:cubicBezTo>
                  <a:pt x="5164755" y="710665"/>
                  <a:pt x="4140467" y="805313"/>
                  <a:pt x="3108960" y="702644"/>
                </a:cubicBezTo>
                <a:cubicBezTo>
                  <a:pt x="2077453" y="599975"/>
                  <a:pt x="1038726" y="299987"/>
                  <a:pt x="0" y="0"/>
                </a:cubicBezTo>
              </a:path>
            </a:pathLst>
          </a:custGeom>
          <a:noFill/>
          <a:ln w="57150">
            <a:solidFill>
              <a:srgbClr val="00B0F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pic>
        <p:nvPicPr>
          <p:cNvPr id="55" name="Graphic 54" descr="Checkmark with solid fill">
            <a:extLst>
              <a:ext uri="{FF2B5EF4-FFF2-40B4-BE49-F238E27FC236}">
                <a16:creationId xmlns:a16="http://schemas.microsoft.com/office/drawing/2014/main" id="{7E703342-A8A0-4BB2-8A2A-53D74B0662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7995" y="2494815"/>
            <a:ext cx="914400" cy="9144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8419EB9-1DA8-42ED-BADE-6518274F8519}"/>
              </a:ext>
            </a:extLst>
          </p:cNvPr>
          <p:cNvSpPr txBox="1"/>
          <p:nvPr/>
        </p:nvSpPr>
        <p:spPr>
          <a:xfrm rot="497810">
            <a:off x="5514661" y="3991877"/>
            <a:ext cx="244378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bank.com=1.2.3.4</a:t>
            </a: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90E4FC05-6D57-44CE-A8B9-A73195DE70F2}"/>
              </a:ext>
            </a:extLst>
          </p:cNvPr>
          <p:cNvSpPr/>
          <p:nvPr/>
        </p:nvSpPr>
        <p:spPr>
          <a:xfrm>
            <a:off x="187377" y="4262493"/>
            <a:ext cx="2094469" cy="1267794"/>
          </a:xfrm>
          <a:prstGeom prst="wedgeRectCallout">
            <a:avLst>
              <a:gd name="adj1" fmla="val 149255"/>
              <a:gd name="adj2" fmla="val -31652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Block any Fragment</a:t>
            </a: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483874BF-61EA-4370-A2E6-26B79E4B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77" y="5091278"/>
            <a:ext cx="617709" cy="6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7AA6CEE-95BE-463B-9599-2739BB29B5C1}"/>
              </a:ext>
            </a:extLst>
          </p:cNvPr>
          <p:cNvCxnSpPr/>
          <p:nvPr/>
        </p:nvCxnSpPr>
        <p:spPr>
          <a:xfrm>
            <a:off x="5161527" y="1352066"/>
            <a:ext cx="1323253" cy="616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31171C2-80F2-4C18-BDB2-7F5C9F164E04}"/>
              </a:ext>
            </a:extLst>
          </p:cNvPr>
          <p:cNvCxnSpPr>
            <a:cxnSpLocks/>
          </p:cNvCxnSpPr>
          <p:nvPr/>
        </p:nvCxnSpPr>
        <p:spPr>
          <a:xfrm flipV="1">
            <a:off x="5190158" y="1398270"/>
            <a:ext cx="1314061" cy="5363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EA362E66-A030-451D-A512-70231703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dirty="0"/>
              <a:t>Fragmentation</a:t>
            </a:r>
            <a:r>
              <a:rPr lang="en-US" dirty="0"/>
              <a:t> Poisoning Attack</a:t>
            </a:r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018543-248C-423D-A940-0A0F3028B34C}"/>
              </a:ext>
            </a:extLst>
          </p:cNvPr>
          <p:cNvSpPr txBox="1"/>
          <p:nvPr/>
        </p:nvSpPr>
        <p:spPr>
          <a:xfrm>
            <a:off x="558106" y="149167"/>
            <a:ext cx="1632643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Fragmentation</a:t>
            </a:r>
            <a:endParaRPr lang="he-IL" dirty="0"/>
          </a:p>
        </p:txBody>
      </p:sp>
      <p:sp>
        <p:nvSpPr>
          <p:cNvPr id="62" name="Speech Bubble: Rectangle 61">
            <a:extLst>
              <a:ext uri="{FF2B5EF4-FFF2-40B4-BE49-F238E27FC236}">
                <a16:creationId xmlns:a16="http://schemas.microsoft.com/office/drawing/2014/main" id="{BB085BA2-AF1A-4407-B323-E6119C8F96AF}"/>
              </a:ext>
            </a:extLst>
          </p:cNvPr>
          <p:cNvSpPr/>
          <p:nvPr/>
        </p:nvSpPr>
        <p:spPr>
          <a:xfrm>
            <a:off x="116877" y="3557952"/>
            <a:ext cx="2648808" cy="620344"/>
          </a:xfrm>
          <a:prstGeom prst="wedgeRectCallout">
            <a:avLst>
              <a:gd name="adj1" fmla="val 82729"/>
              <a:gd name="adj2" fmla="val -33155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>
                <a:solidFill>
                  <a:schemeClr val="tx1"/>
                </a:solidFill>
              </a:rPr>
              <a:t>Set TC=‘1’ true</a:t>
            </a:r>
          </a:p>
        </p:txBody>
      </p:sp>
    </p:spTree>
    <p:extLst>
      <p:ext uri="{BB962C8B-B14F-4D97-AF65-F5344CB8AC3E}">
        <p14:creationId xmlns:p14="http://schemas.microsoft.com/office/powerpoint/2010/main" val="874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44" grpId="0"/>
      <p:bldP spid="6" grpId="0" animBg="1"/>
      <p:bldP spid="13" grpId="0" animBg="1"/>
      <p:bldP spid="16" grpId="0" animBg="1"/>
      <p:bldP spid="16" grpId="1" animBg="1"/>
      <p:bldP spid="43" grpId="0" animBg="1"/>
      <p:bldP spid="45" grpId="0"/>
      <p:bldP spid="47" grpId="0" animBg="1"/>
      <p:bldP spid="48" grpId="0" animBg="1"/>
      <p:bldP spid="49" grpId="0" animBg="1"/>
      <p:bldP spid="50" grpId="0"/>
      <p:bldP spid="54" grpId="0" animBg="1"/>
      <p:bldP spid="56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12C8-BDF5-4F38-AA63-510654F7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 err="1"/>
              <a:t>PoPAI</a:t>
            </a:r>
            <a:br>
              <a:rPr lang="en-US" sz="3600" dirty="0"/>
            </a:br>
            <a:r>
              <a:rPr lang="en-US" sz="3600" b="1" dirty="0">
                <a:solidFill>
                  <a:srgbClr val="FF0000"/>
                </a:solidFill>
              </a:rPr>
              <a:t>Fragmentation</a:t>
            </a:r>
            <a:r>
              <a:rPr lang="en-US" sz="3600" dirty="0"/>
              <a:t> attack</a:t>
            </a:r>
            <a:endParaRPr lang="he-IL" sz="3600" b="1" dirty="0">
              <a:solidFill>
                <a:srgbClr val="00B05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06178-E2AD-4A58-883D-D64C5CF87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72" y="1378315"/>
            <a:ext cx="1169068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Detection:     </a:t>
            </a:r>
            <a:r>
              <a:rPr lang="en-US" b="1" dirty="0">
                <a:solidFill>
                  <a:srgbClr val="FF0000"/>
                </a:solidFill>
              </a:rPr>
              <a:t>100%</a:t>
            </a:r>
            <a:r>
              <a:rPr lang="en-US" b="1" dirty="0">
                <a:solidFill>
                  <a:schemeClr val="accent1"/>
                </a:solidFill>
              </a:rPr>
              <a:t> false negatives (FN)  </a:t>
            </a:r>
            <a:r>
              <a:rPr lang="en-US" sz="3500" b="1" dirty="0">
                <a:solidFill>
                  <a:schemeClr val="tx1"/>
                </a:solidFill>
              </a:rPr>
              <a:t>&amp;</a:t>
            </a:r>
            <a:r>
              <a:rPr lang="en-US" dirty="0"/>
              <a:t>    </a:t>
            </a:r>
            <a:r>
              <a:rPr lang="en-US" b="1" dirty="0">
                <a:solidFill>
                  <a:srgbClr val="00B050"/>
                </a:solidFill>
              </a:rPr>
              <a:t>0% false positive</a:t>
            </a:r>
            <a:endParaRPr lang="en-US" dirty="0"/>
          </a:p>
          <a:p>
            <a:r>
              <a:rPr lang="en-US" dirty="0"/>
              <a:t>Mitigation:                   </a:t>
            </a:r>
            <a:r>
              <a:rPr lang="en-US" b="1" dirty="0">
                <a:solidFill>
                  <a:schemeClr val="accent1"/>
                </a:solidFill>
              </a:rPr>
              <a:t>zero FN </a:t>
            </a:r>
            <a:r>
              <a:rPr lang="en-US" sz="3800" b="1" baseline="30000" dirty="0">
                <a:solidFill>
                  <a:srgbClr val="0070C0"/>
                </a:solidFill>
              </a:rPr>
              <a:t>*</a:t>
            </a:r>
            <a:r>
              <a:rPr lang="en-US" b="1" dirty="0">
                <a:solidFill>
                  <a:schemeClr val="accent1"/>
                </a:solidFill>
              </a:rPr>
              <a:t>                 </a:t>
            </a:r>
            <a:r>
              <a:rPr lang="en-US" sz="3500" b="1" dirty="0">
                <a:solidFill>
                  <a:schemeClr val="tx1"/>
                </a:solidFill>
              </a:rPr>
              <a:t>&amp;</a:t>
            </a:r>
            <a:r>
              <a:rPr lang="en-US" dirty="0">
                <a:solidFill>
                  <a:schemeClr val="accent1"/>
                </a:solidFill>
              </a:rPr>
              <a:t>          </a:t>
            </a:r>
            <a:r>
              <a:rPr lang="en-US" b="1" dirty="0">
                <a:solidFill>
                  <a:srgbClr val="00B050"/>
                </a:solidFill>
              </a:rPr>
              <a:t>zero FP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=========================================================</a:t>
            </a:r>
          </a:p>
          <a:p>
            <a:r>
              <a:rPr lang="en-US" dirty="0"/>
              <a:t>All together:                 </a:t>
            </a:r>
            <a:r>
              <a:rPr lang="en-US" b="1" dirty="0">
                <a:solidFill>
                  <a:schemeClr val="accent1"/>
                </a:solidFill>
              </a:rPr>
              <a:t>zero FN             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In conclusion: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3000" dirty="0"/>
              <a:t>Blocks 100% of </a:t>
            </a:r>
            <a:r>
              <a:rPr lang="en-US" sz="3000" dirty="0">
                <a:solidFill>
                  <a:srgbClr val="FF0000"/>
                </a:solidFill>
              </a:rPr>
              <a:t>fragmentation </a:t>
            </a:r>
            <a:r>
              <a:rPr lang="en-US" sz="3000" dirty="0"/>
              <a:t>attacks  with </a:t>
            </a:r>
            <a:r>
              <a:rPr lang="en-US" sz="3000" b="1" dirty="0">
                <a:solidFill>
                  <a:srgbClr val="0070C0"/>
                </a:solidFill>
              </a:rPr>
              <a:t>zero</a:t>
            </a:r>
            <a:r>
              <a:rPr lang="en-US" sz="3000" dirty="0"/>
              <a:t> false negatives!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3000" b="1" dirty="0">
                <a:solidFill>
                  <a:schemeClr val="tx1"/>
                </a:solidFill>
              </a:rPr>
              <a:t>Fast &amp; efficient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B78BC-AC29-4BD7-ADE0-EAD87B20B257}"/>
              </a:ext>
            </a:extLst>
          </p:cNvPr>
          <p:cNvSpPr txBox="1"/>
          <p:nvPr/>
        </p:nvSpPr>
        <p:spPr>
          <a:xfrm>
            <a:off x="5065755" y="2828012"/>
            <a:ext cx="64489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         &amp;</a:t>
            </a:r>
            <a:r>
              <a:rPr lang="en-US" sz="2400" b="1" dirty="0">
                <a:solidFill>
                  <a:srgbClr val="00B050"/>
                </a:solidFill>
              </a:rPr>
              <a:t>          zero FP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00AC3-6087-4CDF-9451-959222D9A2D1}"/>
              </a:ext>
            </a:extLst>
          </p:cNvPr>
          <p:cNvSpPr txBox="1"/>
          <p:nvPr/>
        </p:nvSpPr>
        <p:spPr>
          <a:xfrm>
            <a:off x="449978" y="5833545"/>
            <a:ext cx="8337539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*</a:t>
            </a:r>
            <a:r>
              <a:rPr lang="en-US" sz="2400" dirty="0">
                <a:solidFill>
                  <a:srgbClr val="0070C0"/>
                </a:solidFill>
              </a:rPr>
              <a:t>Assuming resolvers respond \w TCP on TC bit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(all large ones. &gt; 97% [Moura et.al. 21] [</a:t>
            </a:r>
            <a:r>
              <a:rPr lang="en-US" sz="2400" dirty="0" err="1">
                <a:solidFill>
                  <a:srgbClr val="0070C0"/>
                </a:solidFill>
              </a:rPr>
              <a:t>Bhowmick</a:t>
            </a:r>
            <a:r>
              <a:rPr lang="en-US" sz="2400" dirty="0">
                <a:solidFill>
                  <a:srgbClr val="0070C0"/>
                </a:solidFill>
              </a:rPr>
              <a:t> et.al.23])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25131-2C2C-45C4-A4EF-612E03D3E210}"/>
              </a:ext>
            </a:extLst>
          </p:cNvPr>
          <p:cNvSpPr txBox="1"/>
          <p:nvPr/>
        </p:nvSpPr>
        <p:spPr>
          <a:xfrm>
            <a:off x="558106" y="149167"/>
            <a:ext cx="1632643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Fragmentation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550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DAE7E3D-8C77-4F4E-BEBA-1DA8D7AC0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768" y="5925574"/>
            <a:ext cx="585086" cy="58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AEAB9-4205-4ABC-AC06-10FCEB88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In--Bailiwick</a:t>
            </a:r>
            <a:r>
              <a:rPr lang="en-US" dirty="0"/>
              <a:t> DNS response</a:t>
            </a: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A3541-BF48-4894-BF9A-0C3FD82B4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66" y="2710359"/>
            <a:ext cx="563549" cy="563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06AF3-FA85-42EB-B6D7-DB355CD65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7" y="2178914"/>
            <a:ext cx="620344" cy="620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2C57E0-DFA6-41C5-A7BC-54DFB0E57740}"/>
              </a:ext>
            </a:extLst>
          </p:cNvPr>
          <p:cNvSpPr txBox="1"/>
          <p:nvPr/>
        </p:nvSpPr>
        <p:spPr>
          <a:xfrm>
            <a:off x="0" y="133848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Client A</a:t>
            </a:r>
            <a:endParaRPr lang="he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EFF794-0776-43CB-B1D6-D3E069E67F4C}"/>
              </a:ext>
            </a:extLst>
          </p:cNvPr>
          <p:cNvSpPr txBox="1"/>
          <p:nvPr/>
        </p:nvSpPr>
        <p:spPr>
          <a:xfrm rot="549238">
            <a:off x="5859145" y="2277175"/>
            <a:ext cx="255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foo.bar.com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84F7D-87D2-499B-BEDC-6475D364ECF3}"/>
              </a:ext>
            </a:extLst>
          </p:cNvPr>
          <p:cNvSpPr txBox="1"/>
          <p:nvPr/>
        </p:nvSpPr>
        <p:spPr>
          <a:xfrm rot="438612">
            <a:off x="1049979" y="1824174"/>
            <a:ext cx="242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foo.bar.com 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4D9DB8-4F93-47DC-A844-2743FD51440C}"/>
              </a:ext>
            </a:extLst>
          </p:cNvPr>
          <p:cNvSpPr txBox="1"/>
          <p:nvPr/>
        </p:nvSpPr>
        <p:spPr>
          <a:xfrm>
            <a:off x="5286411" y="1422119"/>
            <a:ext cx="1300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UDP !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E9448-8615-468F-BE8E-440387F680C3}"/>
              </a:ext>
            </a:extLst>
          </p:cNvPr>
          <p:cNvSpPr txBox="1"/>
          <p:nvPr/>
        </p:nvSpPr>
        <p:spPr>
          <a:xfrm>
            <a:off x="3009877" y="1520302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Recursive</a:t>
            </a:r>
          </a:p>
          <a:p>
            <a:pPr algn="ctr"/>
            <a:r>
              <a:rPr lang="en-US" sz="2400" b="1" dirty="0"/>
              <a:t>Resolver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EC11C9-D4C1-4A6C-B590-F47D1C1078E6}"/>
              </a:ext>
            </a:extLst>
          </p:cNvPr>
          <p:cNvSpPr txBox="1"/>
          <p:nvPr/>
        </p:nvSpPr>
        <p:spPr>
          <a:xfrm>
            <a:off x="9700763" y="2383759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Authoritative </a:t>
            </a:r>
            <a:br>
              <a:rPr lang="en-US" dirty="0"/>
            </a:br>
            <a:r>
              <a:rPr lang="en-US" dirty="0"/>
              <a:t>Name Server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A0F1F-CAF4-4EF6-8B12-2AE1877EB337}"/>
              </a:ext>
            </a:extLst>
          </p:cNvPr>
          <p:cNvSpPr txBox="1"/>
          <p:nvPr/>
        </p:nvSpPr>
        <p:spPr>
          <a:xfrm rot="2406094">
            <a:off x="4255614" y="5547784"/>
            <a:ext cx="230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bank.com=1.2.3.4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B9C6C6-3E31-4A29-A3DF-3FE75C91D91B}"/>
              </a:ext>
            </a:extLst>
          </p:cNvPr>
          <p:cNvSpPr/>
          <p:nvPr/>
        </p:nvSpPr>
        <p:spPr>
          <a:xfrm>
            <a:off x="1116707" y="2349600"/>
            <a:ext cx="2378119" cy="529459"/>
          </a:xfrm>
          <a:custGeom>
            <a:avLst/>
            <a:gdLst>
              <a:gd name="connsiteX0" fmla="*/ 0 w 2329314"/>
              <a:gd name="connsiteY0" fmla="*/ 240701 h 529459"/>
              <a:gd name="connsiteX1" fmla="*/ 712269 w 2329314"/>
              <a:gd name="connsiteY1" fmla="*/ 9694 h 529459"/>
              <a:gd name="connsiteX2" fmla="*/ 2329314 w 2329314"/>
              <a:gd name="connsiteY2" fmla="*/ 529459 h 52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314" h="529459">
                <a:moveTo>
                  <a:pt x="0" y="240701"/>
                </a:moveTo>
                <a:cubicBezTo>
                  <a:pt x="162025" y="101134"/>
                  <a:pt x="324050" y="-38432"/>
                  <a:pt x="712269" y="9694"/>
                </a:cubicBezTo>
                <a:cubicBezTo>
                  <a:pt x="1100488" y="57820"/>
                  <a:pt x="1714901" y="293639"/>
                  <a:pt x="2329314" y="529459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>
              <a:solidFill>
                <a:schemeClr val="l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A27D83B-2BB9-4716-8582-BC166A763BF8}"/>
              </a:ext>
            </a:extLst>
          </p:cNvPr>
          <p:cNvSpPr/>
          <p:nvPr/>
        </p:nvSpPr>
        <p:spPr>
          <a:xfrm>
            <a:off x="3814916" y="3254478"/>
            <a:ext cx="5712542" cy="3040644"/>
          </a:xfrm>
          <a:custGeom>
            <a:avLst/>
            <a:gdLst>
              <a:gd name="connsiteX0" fmla="*/ 5673213 w 5673213"/>
              <a:gd name="connsiteY0" fmla="*/ 2880852 h 2880852"/>
              <a:gd name="connsiteX1" fmla="*/ 2694039 w 5673213"/>
              <a:gd name="connsiteY1" fmla="*/ 2202426 h 2880852"/>
              <a:gd name="connsiteX2" fmla="*/ 0 w 5673213"/>
              <a:gd name="connsiteY2" fmla="*/ 0 h 2880852"/>
              <a:gd name="connsiteX0" fmla="*/ 5673213 w 5673213"/>
              <a:gd name="connsiteY0" fmla="*/ 2880852 h 2916113"/>
              <a:gd name="connsiteX1" fmla="*/ 2145392 w 5673213"/>
              <a:gd name="connsiteY1" fmla="*/ 2658071 h 2916113"/>
              <a:gd name="connsiteX2" fmla="*/ 0 w 5673213"/>
              <a:gd name="connsiteY2" fmla="*/ 0 h 2916113"/>
              <a:gd name="connsiteX0" fmla="*/ 5673213 w 5673213"/>
              <a:gd name="connsiteY0" fmla="*/ 2880852 h 2916113"/>
              <a:gd name="connsiteX1" fmla="*/ 2145392 w 5673213"/>
              <a:gd name="connsiteY1" fmla="*/ 2658071 h 2916113"/>
              <a:gd name="connsiteX2" fmla="*/ 0 w 5673213"/>
              <a:gd name="connsiteY2" fmla="*/ 0 h 2916113"/>
              <a:gd name="connsiteX0" fmla="*/ 5673213 w 5673213"/>
              <a:gd name="connsiteY0" fmla="*/ 2880852 h 3030302"/>
              <a:gd name="connsiteX1" fmla="*/ 2145392 w 5673213"/>
              <a:gd name="connsiteY1" fmla="*/ 2658071 h 3030302"/>
              <a:gd name="connsiteX2" fmla="*/ 0 w 5673213"/>
              <a:gd name="connsiteY2" fmla="*/ 0 h 30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213" h="3030302">
                <a:moveTo>
                  <a:pt x="5673213" y="2880852"/>
                </a:moveTo>
                <a:cubicBezTo>
                  <a:pt x="4628015" y="3085473"/>
                  <a:pt x="3090927" y="3138213"/>
                  <a:pt x="2145392" y="2658071"/>
                </a:cubicBezTo>
                <a:cubicBezTo>
                  <a:pt x="1199856" y="2177929"/>
                  <a:pt x="533712" y="1069979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29D62D-5445-41F6-9590-805827D86A07}"/>
              </a:ext>
            </a:extLst>
          </p:cNvPr>
          <p:cNvSpPr/>
          <p:nvPr/>
        </p:nvSpPr>
        <p:spPr>
          <a:xfrm>
            <a:off x="8437600" y="5644555"/>
            <a:ext cx="1405595" cy="359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86C6595D-2995-40F5-93B2-A80C87469C27}"/>
              </a:ext>
            </a:extLst>
          </p:cNvPr>
          <p:cNvSpPr/>
          <p:nvPr/>
        </p:nvSpPr>
        <p:spPr>
          <a:xfrm>
            <a:off x="8327964" y="3933458"/>
            <a:ext cx="3838482" cy="2017352"/>
          </a:xfrm>
          <a:prstGeom prst="wedgeRectCallout">
            <a:avLst>
              <a:gd name="adj1" fmla="val -74998"/>
              <a:gd name="adj2" fmla="val -4316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foo.bar.com 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4.3.2.1</a:t>
            </a:r>
            <a:endParaRPr lang="he-IL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he-I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  <a:endParaRPr lang="he-IL" sz="2000" b="0" i="0" u="none" strike="noStrike" dirty="0">
              <a:effectLst/>
              <a:latin typeface="Arial" panose="020B0604020202020204" pitchFamily="34" charset="0"/>
            </a:endParaRPr>
          </a:p>
          <a:p>
            <a:pPr rtl="1" fontAlgn="t"/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Auth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bank</a:t>
            </a: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.com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NS                ns1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.bserver</a:t>
            </a: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.com</a:t>
            </a:r>
            <a:endParaRPr lang="he-IL" sz="20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  <a:endParaRPr lang="he-IL" sz="20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B5E749-9508-4061-875B-E0E90F94FFEA}"/>
              </a:ext>
            </a:extLst>
          </p:cNvPr>
          <p:cNvSpPr/>
          <p:nvPr/>
        </p:nvSpPr>
        <p:spPr>
          <a:xfrm>
            <a:off x="8230019" y="4902194"/>
            <a:ext cx="1491831" cy="1114425"/>
          </a:xfrm>
          <a:custGeom>
            <a:avLst/>
            <a:gdLst>
              <a:gd name="connsiteX0" fmla="*/ 0 w 1457325"/>
              <a:gd name="connsiteY0" fmla="*/ 0 h 1114425"/>
              <a:gd name="connsiteX1" fmla="*/ 1009650 w 1457325"/>
              <a:gd name="connsiteY1" fmla="*/ 685800 h 1114425"/>
              <a:gd name="connsiteX2" fmla="*/ 1457325 w 1457325"/>
              <a:gd name="connsiteY2" fmla="*/ 1085850 h 1114425"/>
              <a:gd name="connsiteX3" fmla="*/ 1095375 w 1457325"/>
              <a:gd name="connsiteY3" fmla="*/ 1114425 h 1114425"/>
              <a:gd name="connsiteX4" fmla="*/ 933450 w 1457325"/>
              <a:gd name="connsiteY4" fmla="*/ 885825 h 1114425"/>
              <a:gd name="connsiteX5" fmla="*/ 695325 w 1457325"/>
              <a:gd name="connsiteY5" fmla="*/ 666750 h 1114425"/>
              <a:gd name="connsiteX6" fmla="*/ 314325 w 1457325"/>
              <a:gd name="connsiteY6" fmla="*/ 400050 h 1114425"/>
              <a:gd name="connsiteX7" fmla="*/ 57150 w 1457325"/>
              <a:gd name="connsiteY7" fmla="*/ 228600 h 1114425"/>
              <a:gd name="connsiteX8" fmla="*/ 0 w 1457325"/>
              <a:gd name="connsiteY8" fmla="*/ 0 h 1114425"/>
              <a:gd name="connsiteX0" fmla="*/ 0 w 1491831"/>
              <a:gd name="connsiteY0" fmla="*/ 0 h 1114425"/>
              <a:gd name="connsiteX1" fmla="*/ 1009650 w 1491831"/>
              <a:gd name="connsiteY1" fmla="*/ 685800 h 1114425"/>
              <a:gd name="connsiteX2" fmla="*/ 1491831 w 1491831"/>
              <a:gd name="connsiteY2" fmla="*/ 1111730 h 1114425"/>
              <a:gd name="connsiteX3" fmla="*/ 1095375 w 1491831"/>
              <a:gd name="connsiteY3" fmla="*/ 1114425 h 1114425"/>
              <a:gd name="connsiteX4" fmla="*/ 933450 w 1491831"/>
              <a:gd name="connsiteY4" fmla="*/ 885825 h 1114425"/>
              <a:gd name="connsiteX5" fmla="*/ 695325 w 1491831"/>
              <a:gd name="connsiteY5" fmla="*/ 666750 h 1114425"/>
              <a:gd name="connsiteX6" fmla="*/ 314325 w 1491831"/>
              <a:gd name="connsiteY6" fmla="*/ 400050 h 1114425"/>
              <a:gd name="connsiteX7" fmla="*/ 57150 w 1491831"/>
              <a:gd name="connsiteY7" fmla="*/ 228600 h 1114425"/>
              <a:gd name="connsiteX8" fmla="*/ 0 w 1491831"/>
              <a:gd name="connsiteY8" fmla="*/ 0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831" h="1114425">
                <a:moveTo>
                  <a:pt x="0" y="0"/>
                </a:moveTo>
                <a:lnTo>
                  <a:pt x="1009650" y="685800"/>
                </a:lnTo>
                <a:lnTo>
                  <a:pt x="1491831" y="1111730"/>
                </a:lnTo>
                <a:lnTo>
                  <a:pt x="1095375" y="1114425"/>
                </a:lnTo>
                <a:lnTo>
                  <a:pt x="933450" y="885825"/>
                </a:lnTo>
                <a:lnTo>
                  <a:pt x="695325" y="666750"/>
                </a:lnTo>
                <a:lnTo>
                  <a:pt x="314325" y="400050"/>
                </a:lnTo>
                <a:lnTo>
                  <a:pt x="5715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9C14C352-FB33-4459-8741-5F0BFBE13848}"/>
              </a:ext>
            </a:extLst>
          </p:cNvPr>
          <p:cNvSpPr/>
          <p:nvPr/>
        </p:nvSpPr>
        <p:spPr>
          <a:xfrm>
            <a:off x="386856" y="4363001"/>
            <a:ext cx="3561099" cy="1279384"/>
          </a:xfrm>
          <a:prstGeom prst="wedgeRoundRectCallout">
            <a:avLst>
              <a:gd name="adj1" fmla="val 41985"/>
              <a:gd name="adj2" fmla="val -14349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chemeClr val="tx1"/>
                </a:solidFill>
              </a:rPr>
              <a:t>foo.bar.com A 4.3.2.1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bank.com NS ns1.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bserver</a:t>
            </a:r>
            <a:r>
              <a:rPr lang="en-US" sz="2000" b="1" dirty="0">
                <a:solidFill>
                  <a:schemeClr val="tx1"/>
                </a:solidFill>
              </a:rPr>
              <a:t>.com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ns1.bserver.com A 6.6.6.6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FF042E-FD12-48F4-A579-3C85549992AD}"/>
              </a:ext>
            </a:extLst>
          </p:cNvPr>
          <p:cNvSpPr txBox="1"/>
          <p:nvPr/>
        </p:nvSpPr>
        <p:spPr>
          <a:xfrm rot="785012">
            <a:off x="1083809" y="2084170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C349CD-1C3F-4597-AC47-BC6439CD623D}"/>
              </a:ext>
            </a:extLst>
          </p:cNvPr>
          <p:cNvSpPr txBox="1"/>
          <p:nvPr/>
        </p:nvSpPr>
        <p:spPr>
          <a:xfrm rot="1364813">
            <a:off x="5377490" y="4205062"/>
            <a:ext cx="255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34B857-CCB7-475E-BCB0-D21EE0C87BA0}"/>
              </a:ext>
            </a:extLst>
          </p:cNvPr>
          <p:cNvSpPr txBox="1"/>
          <p:nvPr/>
        </p:nvSpPr>
        <p:spPr>
          <a:xfrm rot="1023782">
            <a:off x="981093" y="3318189"/>
            <a:ext cx="230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bank.com=1.2.3.4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43CCB73-8185-4D03-AB76-7D066B5A5D92}"/>
              </a:ext>
            </a:extLst>
          </p:cNvPr>
          <p:cNvSpPr/>
          <p:nvPr/>
        </p:nvSpPr>
        <p:spPr>
          <a:xfrm>
            <a:off x="1067725" y="2642709"/>
            <a:ext cx="2419228" cy="785969"/>
          </a:xfrm>
          <a:custGeom>
            <a:avLst/>
            <a:gdLst>
              <a:gd name="connsiteX0" fmla="*/ 2377440 w 2377440"/>
              <a:gd name="connsiteY0" fmla="*/ 481264 h 743230"/>
              <a:gd name="connsiteX1" fmla="*/ 1318661 w 2377440"/>
              <a:gd name="connsiteY1" fmla="*/ 721895 h 743230"/>
              <a:gd name="connsiteX2" fmla="*/ 0 w 2377440"/>
              <a:gd name="connsiteY2" fmla="*/ 0 h 74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743230">
                <a:moveTo>
                  <a:pt x="2377440" y="481264"/>
                </a:moveTo>
                <a:cubicBezTo>
                  <a:pt x="2046170" y="641685"/>
                  <a:pt x="1714901" y="802106"/>
                  <a:pt x="1318661" y="721895"/>
                </a:cubicBezTo>
                <a:cubicBezTo>
                  <a:pt x="922421" y="641684"/>
                  <a:pt x="461210" y="320842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45C396F-D4B9-44A6-BA5C-AEBC2B76A78B}"/>
              </a:ext>
            </a:extLst>
          </p:cNvPr>
          <p:cNvSpPr/>
          <p:nvPr/>
        </p:nvSpPr>
        <p:spPr>
          <a:xfrm>
            <a:off x="3797710" y="3252961"/>
            <a:ext cx="5805266" cy="2781007"/>
          </a:xfrm>
          <a:custGeom>
            <a:avLst/>
            <a:gdLst>
              <a:gd name="connsiteX0" fmla="*/ 0 w 5683045"/>
              <a:gd name="connsiteY0" fmla="*/ 1545 h 2793906"/>
              <a:gd name="connsiteX1" fmla="*/ 2448232 w 5683045"/>
              <a:gd name="connsiteY1" fmla="*/ 453829 h 2793906"/>
              <a:gd name="connsiteX2" fmla="*/ 5683045 w 5683045"/>
              <a:gd name="connsiteY2" fmla="*/ 2793906 h 2793906"/>
              <a:gd name="connsiteX0" fmla="*/ 0 w 5683045"/>
              <a:gd name="connsiteY0" fmla="*/ 84 h 2792445"/>
              <a:gd name="connsiteX1" fmla="*/ 2240366 w 5683045"/>
              <a:gd name="connsiteY1" fmla="*/ 837885 h 2792445"/>
              <a:gd name="connsiteX2" fmla="*/ 5683045 w 5683045"/>
              <a:gd name="connsiteY2" fmla="*/ 2792445 h 2792445"/>
              <a:gd name="connsiteX0" fmla="*/ 0 w 5683045"/>
              <a:gd name="connsiteY0" fmla="*/ 0 h 2792361"/>
              <a:gd name="connsiteX1" fmla="*/ 2240366 w 5683045"/>
              <a:gd name="connsiteY1" fmla="*/ 837801 h 2792361"/>
              <a:gd name="connsiteX2" fmla="*/ 5683045 w 5683045"/>
              <a:gd name="connsiteY2" fmla="*/ 2792361 h 2792361"/>
              <a:gd name="connsiteX0" fmla="*/ 0 w 5683045"/>
              <a:gd name="connsiteY0" fmla="*/ 0 h 2792361"/>
              <a:gd name="connsiteX1" fmla="*/ 2240366 w 5683045"/>
              <a:gd name="connsiteY1" fmla="*/ 837801 h 2792361"/>
              <a:gd name="connsiteX2" fmla="*/ 5683045 w 5683045"/>
              <a:gd name="connsiteY2" fmla="*/ 2792361 h 2792361"/>
              <a:gd name="connsiteX0" fmla="*/ 0 w 5758633"/>
              <a:gd name="connsiteY0" fmla="*/ 0 h 2745347"/>
              <a:gd name="connsiteX1" fmla="*/ 2315954 w 5758633"/>
              <a:gd name="connsiteY1" fmla="*/ 790787 h 2745347"/>
              <a:gd name="connsiteX2" fmla="*/ 5758633 w 5758633"/>
              <a:gd name="connsiteY2" fmla="*/ 2745347 h 2745347"/>
              <a:gd name="connsiteX0" fmla="*/ 0 w 5758633"/>
              <a:gd name="connsiteY0" fmla="*/ 0 h 2745347"/>
              <a:gd name="connsiteX1" fmla="*/ 2315954 w 5758633"/>
              <a:gd name="connsiteY1" fmla="*/ 790787 h 2745347"/>
              <a:gd name="connsiteX2" fmla="*/ 5758633 w 5758633"/>
              <a:gd name="connsiteY2" fmla="*/ 2745347 h 2745347"/>
              <a:gd name="connsiteX0" fmla="*/ 0 w 5758633"/>
              <a:gd name="connsiteY0" fmla="*/ 0 h 2745347"/>
              <a:gd name="connsiteX1" fmla="*/ 2315954 w 5758633"/>
              <a:gd name="connsiteY1" fmla="*/ 790787 h 2745347"/>
              <a:gd name="connsiteX2" fmla="*/ 5758633 w 5758633"/>
              <a:gd name="connsiteY2" fmla="*/ 2745347 h 2745347"/>
              <a:gd name="connsiteX0" fmla="*/ 0 w 5758633"/>
              <a:gd name="connsiteY0" fmla="*/ 0 h 2745347"/>
              <a:gd name="connsiteX1" fmla="*/ 3260803 w 5758633"/>
              <a:gd name="connsiteY1" fmla="*/ 1242125 h 2745347"/>
              <a:gd name="connsiteX2" fmla="*/ 5758633 w 5758633"/>
              <a:gd name="connsiteY2" fmla="*/ 2745347 h 2745347"/>
              <a:gd name="connsiteX0" fmla="*/ 0 w 5758633"/>
              <a:gd name="connsiteY0" fmla="*/ 0 h 2745347"/>
              <a:gd name="connsiteX1" fmla="*/ 3289149 w 5758633"/>
              <a:gd name="connsiteY1" fmla="*/ 1176305 h 2745347"/>
              <a:gd name="connsiteX2" fmla="*/ 5758633 w 5758633"/>
              <a:gd name="connsiteY2" fmla="*/ 2745347 h 2745347"/>
              <a:gd name="connsiteX0" fmla="*/ 0 w 5758633"/>
              <a:gd name="connsiteY0" fmla="*/ 0 h 2745347"/>
              <a:gd name="connsiteX1" fmla="*/ 3289149 w 5758633"/>
              <a:gd name="connsiteY1" fmla="*/ 1176305 h 2745347"/>
              <a:gd name="connsiteX2" fmla="*/ 5758633 w 5758633"/>
              <a:gd name="connsiteY2" fmla="*/ 2745347 h 274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8633" h="2745347">
                <a:moveTo>
                  <a:pt x="0" y="0"/>
                </a:moveTo>
                <a:cubicBezTo>
                  <a:pt x="816669" y="200308"/>
                  <a:pt x="2304181" y="710911"/>
                  <a:pt x="3289149" y="1176305"/>
                </a:cubicBezTo>
                <a:cubicBezTo>
                  <a:pt x="4236323" y="1641699"/>
                  <a:pt x="4614814" y="1779797"/>
                  <a:pt x="5758633" y="2745347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44803C-9D73-4573-A6F5-2D03D69C61E7}"/>
              </a:ext>
            </a:extLst>
          </p:cNvPr>
          <p:cNvGrpSpPr/>
          <p:nvPr/>
        </p:nvGrpSpPr>
        <p:grpSpPr>
          <a:xfrm>
            <a:off x="8356616" y="5485982"/>
            <a:ext cx="3917719" cy="400110"/>
            <a:chOff x="8312504" y="5278666"/>
            <a:chExt cx="3917719" cy="40011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B7D79C-B159-4053-9AC8-4EA5CB97703A}"/>
                </a:ext>
              </a:extLst>
            </p:cNvPr>
            <p:cNvSpPr/>
            <p:nvPr/>
          </p:nvSpPr>
          <p:spPr>
            <a:xfrm>
              <a:off x="8393488" y="5401844"/>
              <a:ext cx="2179244" cy="19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C33FB-7157-403D-AF2A-D19387EDE039}"/>
                </a:ext>
              </a:extLst>
            </p:cNvPr>
            <p:cNvSpPr txBox="1"/>
            <p:nvPr/>
          </p:nvSpPr>
          <p:spPr>
            <a:xfrm>
              <a:off x="8312504" y="5278666"/>
              <a:ext cx="391771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Add</a:t>
              </a: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: ns1.bserver.com A 6.6.6.6</a:t>
              </a:r>
              <a:endParaRPr lang="he-IL" sz="2000" b="0" i="0" u="none" strike="noStrike" dirty="0"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6B89C16-4BC1-4FC1-A9D9-165024F81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46" y="3315486"/>
            <a:ext cx="585086" cy="58508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A46646-B3E2-434B-A84D-DCBCFD2DEE89}"/>
              </a:ext>
            </a:extLst>
          </p:cNvPr>
          <p:cNvSpPr/>
          <p:nvPr/>
        </p:nvSpPr>
        <p:spPr>
          <a:xfrm>
            <a:off x="3850105" y="2565115"/>
            <a:ext cx="6240151" cy="955759"/>
          </a:xfrm>
          <a:custGeom>
            <a:avLst/>
            <a:gdLst>
              <a:gd name="connsiteX0" fmla="*/ 0 w 6160169"/>
              <a:gd name="connsiteY0" fmla="*/ 264712 h 909605"/>
              <a:gd name="connsiteX1" fmla="*/ 2916455 w 6160169"/>
              <a:gd name="connsiteY1" fmla="*/ 33706 h 909605"/>
              <a:gd name="connsiteX2" fmla="*/ 6160169 w 6160169"/>
              <a:gd name="connsiteY2" fmla="*/ 909605 h 9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169" h="909605">
                <a:moveTo>
                  <a:pt x="0" y="264712"/>
                </a:moveTo>
                <a:cubicBezTo>
                  <a:pt x="944880" y="95468"/>
                  <a:pt x="1889760" y="-73776"/>
                  <a:pt x="2916455" y="33706"/>
                </a:cubicBezTo>
                <a:cubicBezTo>
                  <a:pt x="3943150" y="141188"/>
                  <a:pt x="5051659" y="525396"/>
                  <a:pt x="6160169" y="909605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1AF3734-2FE4-49C8-820C-1728371A7E2E}"/>
              </a:ext>
            </a:extLst>
          </p:cNvPr>
          <p:cNvSpPr/>
          <p:nvPr/>
        </p:nvSpPr>
        <p:spPr>
          <a:xfrm>
            <a:off x="9771712" y="4939854"/>
            <a:ext cx="567558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2AC74FA-814E-444D-8C8C-34F9E8F87DA9}"/>
              </a:ext>
            </a:extLst>
          </p:cNvPr>
          <p:cNvSpPr/>
          <p:nvPr/>
        </p:nvSpPr>
        <p:spPr>
          <a:xfrm>
            <a:off x="9707882" y="4592840"/>
            <a:ext cx="656747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D97BF0D-7BEB-47A8-B066-1FC03657CD2F}"/>
              </a:ext>
            </a:extLst>
          </p:cNvPr>
          <p:cNvSpPr/>
          <p:nvPr/>
        </p:nvSpPr>
        <p:spPr>
          <a:xfrm rot="6543531">
            <a:off x="10250023" y="4931128"/>
            <a:ext cx="450351" cy="259315"/>
          </a:xfrm>
          <a:custGeom>
            <a:avLst/>
            <a:gdLst>
              <a:gd name="connsiteX0" fmla="*/ 0 w 3688861"/>
              <a:gd name="connsiteY0" fmla="*/ 354722 h 354722"/>
              <a:gd name="connsiteX1" fmla="*/ 844061 w 3688861"/>
              <a:gd name="connsiteY1" fmla="*/ 42107 h 354722"/>
              <a:gd name="connsiteX2" fmla="*/ 2836984 w 3688861"/>
              <a:gd name="connsiteY2" fmla="*/ 34292 h 354722"/>
              <a:gd name="connsiteX3" fmla="*/ 3688861 w 3688861"/>
              <a:gd name="connsiteY3" fmla="*/ 331276 h 35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8861" h="354722">
                <a:moveTo>
                  <a:pt x="0" y="354722"/>
                </a:moveTo>
                <a:cubicBezTo>
                  <a:pt x="185615" y="225117"/>
                  <a:pt x="371230" y="95512"/>
                  <a:pt x="844061" y="42107"/>
                </a:cubicBezTo>
                <a:cubicBezTo>
                  <a:pt x="1316892" y="-11298"/>
                  <a:pt x="2362851" y="-13903"/>
                  <a:pt x="2836984" y="34292"/>
                </a:cubicBezTo>
                <a:cubicBezTo>
                  <a:pt x="3311117" y="82487"/>
                  <a:pt x="3499989" y="206881"/>
                  <a:pt x="3688861" y="331276"/>
                </a:cubicBezTo>
              </a:path>
            </a:pathLst>
          </a:custGeom>
          <a:noFill/>
          <a:ln w="508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F40D9-B446-471C-B823-30594861A8D6}"/>
              </a:ext>
            </a:extLst>
          </p:cNvPr>
          <p:cNvSpPr txBox="1"/>
          <p:nvPr/>
        </p:nvSpPr>
        <p:spPr>
          <a:xfrm>
            <a:off x="9987646" y="6175338"/>
            <a:ext cx="11256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sz="2400" dirty="0"/>
              <a:t>6.6.6.6</a:t>
            </a:r>
            <a:endParaRPr lang="he-IL" sz="24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42D5095-820A-4822-97FC-1E46AB38FB8E}"/>
              </a:ext>
            </a:extLst>
          </p:cNvPr>
          <p:cNvSpPr/>
          <p:nvPr/>
        </p:nvSpPr>
        <p:spPr>
          <a:xfrm>
            <a:off x="3873910" y="3219081"/>
            <a:ext cx="6148848" cy="890193"/>
          </a:xfrm>
          <a:custGeom>
            <a:avLst/>
            <a:gdLst>
              <a:gd name="connsiteX0" fmla="*/ 5653548 w 5653548"/>
              <a:gd name="connsiteY0" fmla="*/ 2890684 h 2890684"/>
              <a:gd name="connsiteX1" fmla="*/ 3283974 w 5653548"/>
              <a:gd name="connsiteY1" fmla="*/ 1799304 h 2890684"/>
              <a:gd name="connsiteX2" fmla="*/ 0 w 5653548"/>
              <a:gd name="connsiteY2" fmla="*/ 0 h 2890684"/>
              <a:gd name="connsiteX0" fmla="*/ 6148848 w 6148848"/>
              <a:gd name="connsiteY0" fmla="*/ 423709 h 1869636"/>
              <a:gd name="connsiteX1" fmla="*/ 3283974 w 6148848"/>
              <a:gd name="connsiteY1" fmla="*/ 1799304 h 1869636"/>
              <a:gd name="connsiteX2" fmla="*/ 0 w 6148848"/>
              <a:gd name="connsiteY2" fmla="*/ 0 h 1869636"/>
              <a:gd name="connsiteX0" fmla="*/ 6148848 w 6148848"/>
              <a:gd name="connsiteY0" fmla="*/ 423709 h 1906911"/>
              <a:gd name="connsiteX1" fmla="*/ 3283974 w 6148848"/>
              <a:gd name="connsiteY1" fmla="*/ 1799304 h 1906911"/>
              <a:gd name="connsiteX2" fmla="*/ 0 w 6148848"/>
              <a:gd name="connsiteY2" fmla="*/ 0 h 1906911"/>
              <a:gd name="connsiteX0" fmla="*/ 6148848 w 6148848"/>
              <a:gd name="connsiteY0" fmla="*/ 423709 h 1084760"/>
              <a:gd name="connsiteX1" fmla="*/ 3407799 w 6148848"/>
              <a:gd name="connsiteY1" fmla="*/ 846804 h 1084760"/>
              <a:gd name="connsiteX2" fmla="*/ 0 w 6148848"/>
              <a:gd name="connsiteY2" fmla="*/ 0 h 1084760"/>
              <a:gd name="connsiteX0" fmla="*/ 6148848 w 6148848"/>
              <a:gd name="connsiteY0" fmla="*/ 423709 h 1084760"/>
              <a:gd name="connsiteX1" fmla="*/ 3407799 w 6148848"/>
              <a:gd name="connsiteY1" fmla="*/ 846804 h 1084760"/>
              <a:gd name="connsiteX2" fmla="*/ 0 w 6148848"/>
              <a:gd name="connsiteY2" fmla="*/ 0 h 1084760"/>
              <a:gd name="connsiteX0" fmla="*/ 6148848 w 6148848"/>
              <a:gd name="connsiteY0" fmla="*/ 423709 h 1084760"/>
              <a:gd name="connsiteX1" fmla="*/ 3407799 w 6148848"/>
              <a:gd name="connsiteY1" fmla="*/ 846804 h 1084760"/>
              <a:gd name="connsiteX2" fmla="*/ 0 w 6148848"/>
              <a:gd name="connsiteY2" fmla="*/ 0 h 1084760"/>
              <a:gd name="connsiteX0" fmla="*/ 6148848 w 6148848"/>
              <a:gd name="connsiteY0" fmla="*/ 423709 h 1246767"/>
              <a:gd name="connsiteX1" fmla="*/ 3369699 w 6148848"/>
              <a:gd name="connsiteY1" fmla="*/ 1056354 h 1246767"/>
              <a:gd name="connsiteX2" fmla="*/ 0 w 6148848"/>
              <a:gd name="connsiteY2" fmla="*/ 0 h 1246767"/>
              <a:gd name="connsiteX0" fmla="*/ 6148848 w 6148848"/>
              <a:gd name="connsiteY0" fmla="*/ 423709 h 1113204"/>
              <a:gd name="connsiteX1" fmla="*/ 3369699 w 6148848"/>
              <a:gd name="connsiteY1" fmla="*/ 1056354 h 1113204"/>
              <a:gd name="connsiteX2" fmla="*/ 0 w 6148848"/>
              <a:gd name="connsiteY2" fmla="*/ 0 h 1113204"/>
              <a:gd name="connsiteX0" fmla="*/ 6148848 w 6148848"/>
              <a:gd name="connsiteY0" fmla="*/ 423709 h 931796"/>
              <a:gd name="connsiteX1" fmla="*/ 3379224 w 6148848"/>
              <a:gd name="connsiteY1" fmla="*/ 827754 h 931796"/>
              <a:gd name="connsiteX2" fmla="*/ 0 w 6148848"/>
              <a:gd name="connsiteY2" fmla="*/ 0 h 931796"/>
              <a:gd name="connsiteX0" fmla="*/ 6148848 w 6148848"/>
              <a:gd name="connsiteY0" fmla="*/ 423709 h 890193"/>
              <a:gd name="connsiteX1" fmla="*/ 3379224 w 6148848"/>
              <a:gd name="connsiteY1" fmla="*/ 827754 h 890193"/>
              <a:gd name="connsiteX2" fmla="*/ 0 w 6148848"/>
              <a:gd name="connsiteY2" fmla="*/ 0 h 890193"/>
              <a:gd name="connsiteX0" fmla="*/ 6148848 w 6148848"/>
              <a:gd name="connsiteY0" fmla="*/ 423709 h 890193"/>
              <a:gd name="connsiteX1" fmla="*/ 3379224 w 6148848"/>
              <a:gd name="connsiteY1" fmla="*/ 827754 h 890193"/>
              <a:gd name="connsiteX2" fmla="*/ 0 w 6148848"/>
              <a:gd name="connsiteY2" fmla="*/ 0 h 89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8848" h="890193">
                <a:moveTo>
                  <a:pt x="6148848" y="423709"/>
                </a:moveTo>
                <a:cubicBezTo>
                  <a:pt x="5349465" y="814234"/>
                  <a:pt x="4369107" y="995210"/>
                  <a:pt x="3379224" y="827754"/>
                </a:cubicBezTo>
                <a:cubicBezTo>
                  <a:pt x="2313141" y="707923"/>
                  <a:pt x="1332783" y="325386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31178D9-37A5-4B65-920C-DBB01B73A147}"/>
              </a:ext>
            </a:extLst>
          </p:cNvPr>
          <p:cNvSpPr/>
          <p:nvPr/>
        </p:nvSpPr>
        <p:spPr>
          <a:xfrm>
            <a:off x="1057275" y="2065322"/>
            <a:ext cx="2371725" cy="773128"/>
          </a:xfrm>
          <a:custGeom>
            <a:avLst/>
            <a:gdLst>
              <a:gd name="connsiteX0" fmla="*/ 0 w 2371725"/>
              <a:gd name="connsiteY0" fmla="*/ 611203 h 773128"/>
              <a:gd name="connsiteX1" fmla="*/ 866775 w 2371725"/>
              <a:gd name="connsiteY1" fmla="*/ 1603 h 773128"/>
              <a:gd name="connsiteX2" fmla="*/ 2371725 w 2371725"/>
              <a:gd name="connsiteY2" fmla="*/ 773128 h 7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1725" h="773128">
                <a:moveTo>
                  <a:pt x="0" y="611203"/>
                </a:moveTo>
                <a:cubicBezTo>
                  <a:pt x="235744" y="292909"/>
                  <a:pt x="471488" y="-25384"/>
                  <a:pt x="866775" y="1603"/>
                </a:cubicBezTo>
                <a:cubicBezTo>
                  <a:pt x="1262062" y="28590"/>
                  <a:pt x="1816893" y="400859"/>
                  <a:pt x="2371725" y="773128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119298-D2CB-4324-AB3C-11B9C8AE7BD2}"/>
              </a:ext>
            </a:extLst>
          </p:cNvPr>
          <p:cNvSpPr txBox="1"/>
          <p:nvPr/>
        </p:nvSpPr>
        <p:spPr>
          <a:xfrm rot="1023782">
            <a:off x="954557" y="3490412"/>
            <a:ext cx="230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Foo.bar.com=4.3.2.1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DBAFD4F-6179-45AB-9E0F-FA001DA08293}"/>
              </a:ext>
            </a:extLst>
          </p:cNvPr>
          <p:cNvSpPr/>
          <p:nvPr/>
        </p:nvSpPr>
        <p:spPr>
          <a:xfrm>
            <a:off x="1041189" y="2732405"/>
            <a:ext cx="2419228" cy="951023"/>
          </a:xfrm>
          <a:custGeom>
            <a:avLst/>
            <a:gdLst>
              <a:gd name="connsiteX0" fmla="*/ 2377440 w 2377440"/>
              <a:gd name="connsiteY0" fmla="*/ 481264 h 743230"/>
              <a:gd name="connsiteX1" fmla="*/ 1318661 w 2377440"/>
              <a:gd name="connsiteY1" fmla="*/ 721895 h 743230"/>
              <a:gd name="connsiteX2" fmla="*/ 0 w 2377440"/>
              <a:gd name="connsiteY2" fmla="*/ 0 h 74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743230">
                <a:moveTo>
                  <a:pt x="2377440" y="481264"/>
                </a:moveTo>
                <a:cubicBezTo>
                  <a:pt x="2046170" y="641685"/>
                  <a:pt x="1714901" y="802106"/>
                  <a:pt x="1318661" y="721895"/>
                </a:cubicBezTo>
                <a:cubicBezTo>
                  <a:pt x="922421" y="641684"/>
                  <a:pt x="461210" y="320842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9CDBFF-64AF-4797-9FD9-E12DDE4D3773}"/>
              </a:ext>
            </a:extLst>
          </p:cNvPr>
          <p:cNvSpPr txBox="1"/>
          <p:nvPr/>
        </p:nvSpPr>
        <p:spPr>
          <a:xfrm>
            <a:off x="558107" y="149167"/>
            <a:ext cx="1788278" cy="307777"/>
          </a:xfrm>
          <a:prstGeom prst="rect">
            <a:avLst/>
          </a:prstGeom>
          <a:solidFill>
            <a:srgbClr val="FFED01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Out-of-Bailiwick</a:t>
            </a:r>
            <a:endParaRPr lang="he-IL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84310033-7DB0-4EFB-BDBA-B1FEC5FE3320}"/>
              </a:ext>
            </a:extLst>
          </p:cNvPr>
          <p:cNvSpPr/>
          <p:nvPr/>
        </p:nvSpPr>
        <p:spPr>
          <a:xfrm>
            <a:off x="8356616" y="5519511"/>
            <a:ext cx="3809830" cy="352499"/>
          </a:xfrm>
          <a:prstGeom prst="borderCallout1">
            <a:avLst>
              <a:gd name="adj1" fmla="val 53011"/>
              <a:gd name="adj2" fmla="val 87"/>
              <a:gd name="adj3" fmla="val 288700"/>
              <a:gd name="adj4" fmla="val -30193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FD6EF-74F3-4AAA-BE5E-95E6FADC4002}"/>
              </a:ext>
            </a:extLst>
          </p:cNvPr>
          <p:cNvSpPr txBox="1"/>
          <p:nvPr/>
        </p:nvSpPr>
        <p:spPr>
          <a:xfrm>
            <a:off x="5600538" y="6303417"/>
            <a:ext cx="1624163" cy="40011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1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Glue Record</a:t>
            </a:r>
            <a:endParaRPr lang="he-IL" sz="2000" dirty="0">
              <a:solidFill>
                <a:srgbClr val="00B0F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AF5258-146E-45C3-8E6E-BF067C75B3BD}"/>
              </a:ext>
            </a:extLst>
          </p:cNvPr>
          <p:cNvSpPr txBox="1"/>
          <p:nvPr/>
        </p:nvSpPr>
        <p:spPr>
          <a:xfrm>
            <a:off x="3008001" y="292490"/>
            <a:ext cx="2996516" cy="707886"/>
          </a:xfrm>
          <a:prstGeom prst="rect">
            <a:avLst/>
          </a:prstGeom>
          <a:solidFill>
            <a:srgbClr val="FFED01"/>
          </a:solidFill>
        </p:spPr>
        <p:txBody>
          <a:bodyPr wrap="square" rtlCol="1">
            <a:spAutoFit/>
          </a:bodyPr>
          <a:lstStyle/>
          <a:p>
            <a:r>
              <a:rPr lang="en-US" sz="4000" dirty="0"/>
              <a:t>In--Bailiwick</a:t>
            </a:r>
            <a:endParaRPr lang="he-IL" dirty="0"/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40D24E6B-F200-416D-A712-2D95E7277BCE}"/>
              </a:ext>
            </a:extLst>
          </p:cNvPr>
          <p:cNvSpPr/>
          <p:nvPr/>
        </p:nvSpPr>
        <p:spPr>
          <a:xfrm>
            <a:off x="6394749" y="3162204"/>
            <a:ext cx="2375600" cy="564673"/>
          </a:xfrm>
          <a:prstGeom prst="borderCallout1">
            <a:avLst>
              <a:gd name="adj1" fmla="val 101245"/>
              <a:gd name="adj2" fmla="val 86443"/>
              <a:gd name="adj3" fmla="val 253047"/>
              <a:gd name="adj4" fmla="val 1530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00FF00"/>
                </a:solidFill>
              </a:rPr>
              <a:t>In-Bailiwick !</a:t>
            </a:r>
            <a:endParaRPr lang="he-IL" sz="2000" b="1" dirty="0">
              <a:solidFill>
                <a:srgbClr val="00FF0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62A68C-AD34-4225-A1D0-92093DB63A9B}"/>
              </a:ext>
            </a:extLst>
          </p:cNvPr>
          <p:cNvSpPr/>
          <p:nvPr/>
        </p:nvSpPr>
        <p:spPr>
          <a:xfrm>
            <a:off x="489113" y="4659467"/>
            <a:ext cx="3165959" cy="1064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08D9FBC-7591-496E-8FD1-D07B99C9C6FF}"/>
              </a:ext>
            </a:extLst>
          </p:cNvPr>
          <p:cNvSpPr/>
          <p:nvPr/>
        </p:nvSpPr>
        <p:spPr>
          <a:xfrm>
            <a:off x="3657600" y="3708265"/>
            <a:ext cx="1515083" cy="951284"/>
          </a:xfrm>
          <a:custGeom>
            <a:avLst/>
            <a:gdLst>
              <a:gd name="connsiteX0" fmla="*/ 0 w 1857983"/>
              <a:gd name="connsiteY0" fmla="*/ 1313234 h 1313234"/>
              <a:gd name="connsiteX1" fmla="*/ 671209 w 1857983"/>
              <a:gd name="connsiteY1" fmla="*/ 554476 h 1313234"/>
              <a:gd name="connsiteX2" fmla="*/ 603115 w 1857983"/>
              <a:gd name="connsiteY2" fmla="*/ 1274323 h 1313234"/>
              <a:gd name="connsiteX3" fmla="*/ 1857983 w 1857983"/>
              <a:gd name="connsiteY3" fmla="*/ 0 h 1313234"/>
              <a:gd name="connsiteX0" fmla="*/ 0 w 1515083"/>
              <a:gd name="connsiteY0" fmla="*/ 951284 h 951284"/>
              <a:gd name="connsiteX1" fmla="*/ 671209 w 1515083"/>
              <a:gd name="connsiteY1" fmla="*/ 192526 h 951284"/>
              <a:gd name="connsiteX2" fmla="*/ 603115 w 1515083"/>
              <a:gd name="connsiteY2" fmla="*/ 912373 h 951284"/>
              <a:gd name="connsiteX3" fmla="*/ 1515083 w 1515083"/>
              <a:gd name="connsiteY3" fmla="*/ 0 h 9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083" h="951284">
                <a:moveTo>
                  <a:pt x="0" y="951284"/>
                </a:moveTo>
                <a:cubicBezTo>
                  <a:pt x="285345" y="575147"/>
                  <a:pt x="570690" y="199011"/>
                  <a:pt x="671209" y="192526"/>
                </a:cubicBezTo>
                <a:cubicBezTo>
                  <a:pt x="771728" y="186041"/>
                  <a:pt x="405319" y="1004786"/>
                  <a:pt x="603115" y="912373"/>
                </a:cubicBezTo>
                <a:cubicBezTo>
                  <a:pt x="800911" y="819960"/>
                  <a:pt x="986547" y="590955"/>
                  <a:pt x="1515083" y="0"/>
                </a:cubicBezTo>
              </a:path>
            </a:pathLst>
          </a:custGeom>
          <a:noFill/>
          <a:ln w="57150">
            <a:solidFill>
              <a:srgbClr val="00B0F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BD9DC7-7272-462E-A416-2C7E4A483C05}"/>
              </a:ext>
            </a:extLst>
          </p:cNvPr>
          <p:cNvSpPr/>
          <p:nvPr/>
        </p:nvSpPr>
        <p:spPr>
          <a:xfrm>
            <a:off x="3648075" y="4817607"/>
            <a:ext cx="4695825" cy="754518"/>
          </a:xfrm>
          <a:custGeom>
            <a:avLst/>
            <a:gdLst>
              <a:gd name="connsiteX0" fmla="*/ 5067300 w 5067300"/>
              <a:gd name="connsiteY0" fmla="*/ 754518 h 754518"/>
              <a:gd name="connsiteX1" fmla="*/ 2133600 w 5067300"/>
              <a:gd name="connsiteY1" fmla="*/ 2043 h 754518"/>
              <a:gd name="connsiteX2" fmla="*/ 2495550 w 5067300"/>
              <a:gd name="connsiteY2" fmla="*/ 535443 h 754518"/>
              <a:gd name="connsiteX3" fmla="*/ 371475 w 5067300"/>
              <a:gd name="connsiteY3" fmla="*/ 640218 h 754518"/>
              <a:gd name="connsiteX4" fmla="*/ 371475 w 5067300"/>
              <a:gd name="connsiteY4" fmla="*/ 640218 h 754518"/>
              <a:gd name="connsiteX5" fmla="*/ 0 w 5067300"/>
              <a:gd name="connsiteY5" fmla="*/ 449718 h 754518"/>
              <a:gd name="connsiteX6" fmla="*/ 0 w 5067300"/>
              <a:gd name="connsiteY6" fmla="*/ 449718 h 754518"/>
              <a:gd name="connsiteX0" fmla="*/ 5067300 w 5067300"/>
              <a:gd name="connsiteY0" fmla="*/ 754518 h 754518"/>
              <a:gd name="connsiteX1" fmla="*/ 2133600 w 5067300"/>
              <a:gd name="connsiteY1" fmla="*/ 2043 h 754518"/>
              <a:gd name="connsiteX2" fmla="*/ 2495550 w 5067300"/>
              <a:gd name="connsiteY2" fmla="*/ 535443 h 754518"/>
              <a:gd name="connsiteX3" fmla="*/ 371475 w 5067300"/>
              <a:gd name="connsiteY3" fmla="*/ 640218 h 754518"/>
              <a:gd name="connsiteX4" fmla="*/ 371475 w 5067300"/>
              <a:gd name="connsiteY4" fmla="*/ 640218 h 754518"/>
              <a:gd name="connsiteX5" fmla="*/ 0 w 5067300"/>
              <a:gd name="connsiteY5" fmla="*/ 449718 h 754518"/>
              <a:gd name="connsiteX0" fmla="*/ 4695825 w 4695825"/>
              <a:gd name="connsiteY0" fmla="*/ 754518 h 754518"/>
              <a:gd name="connsiteX1" fmla="*/ 1762125 w 4695825"/>
              <a:gd name="connsiteY1" fmla="*/ 2043 h 754518"/>
              <a:gd name="connsiteX2" fmla="*/ 2124075 w 4695825"/>
              <a:gd name="connsiteY2" fmla="*/ 535443 h 754518"/>
              <a:gd name="connsiteX3" fmla="*/ 0 w 4695825"/>
              <a:gd name="connsiteY3" fmla="*/ 640218 h 754518"/>
              <a:gd name="connsiteX4" fmla="*/ 0 w 4695825"/>
              <a:gd name="connsiteY4" fmla="*/ 640218 h 75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5825" h="754518">
                <a:moveTo>
                  <a:pt x="4695825" y="754518"/>
                </a:moveTo>
                <a:cubicBezTo>
                  <a:pt x="3443287" y="396536"/>
                  <a:pt x="2190750" y="38555"/>
                  <a:pt x="1762125" y="2043"/>
                </a:cubicBezTo>
                <a:cubicBezTo>
                  <a:pt x="1333500" y="-34469"/>
                  <a:pt x="2417762" y="429081"/>
                  <a:pt x="2124075" y="535443"/>
                </a:cubicBezTo>
                <a:cubicBezTo>
                  <a:pt x="1830388" y="641805"/>
                  <a:pt x="0" y="640218"/>
                  <a:pt x="0" y="640218"/>
                </a:cubicBezTo>
                <a:lnTo>
                  <a:pt x="0" y="640218"/>
                </a:lnTo>
              </a:path>
            </a:pathLst>
          </a:custGeom>
          <a:noFill/>
          <a:ln w="57150">
            <a:solidFill>
              <a:srgbClr val="00B0F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01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2"/>
      <p:bldP spid="44" grpId="0"/>
      <p:bldP spid="3" grpId="1" animBg="1"/>
      <p:bldP spid="15" grpId="0" animBg="1"/>
      <p:bldP spid="8" grpId="0" animBg="1"/>
      <p:bldP spid="45" grpId="0"/>
      <p:bldP spid="46" grpId="1"/>
      <p:bldP spid="49" grpId="0"/>
      <p:bldP spid="50" grpId="0" animBg="1"/>
      <p:bldP spid="21" grpId="0" animBg="1"/>
      <p:bldP spid="24" grpId="0" animBg="1"/>
      <p:bldP spid="6" grpId="1" animBg="1"/>
      <p:bldP spid="40" grpId="1"/>
      <p:bldP spid="47" grpId="1" animBg="1"/>
      <p:bldP spid="55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EAB9-4205-4ABC-AC06-10FCEB88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Out-of-Bailiwick</a:t>
            </a:r>
            <a:r>
              <a:rPr lang="en-US" dirty="0"/>
              <a:t> </a:t>
            </a:r>
            <a:r>
              <a:rPr lang="en-US" sz="4800" b="1" dirty="0"/>
              <a:t>Poisoning Attack</a:t>
            </a:r>
            <a:endParaRPr lang="he-IL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A3541-BF48-4894-BF9A-0C3FD82B4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66" y="2710359"/>
            <a:ext cx="563549" cy="563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06AF3-FA85-42EB-B6D7-DB355CD65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7" y="2178914"/>
            <a:ext cx="620344" cy="620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2C57E0-DFA6-41C5-A7BC-54DFB0E57740}"/>
              </a:ext>
            </a:extLst>
          </p:cNvPr>
          <p:cNvSpPr txBox="1"/>
          <p:nvPr/>
        </p:nvSpPr>
        <p:spPr>
          <a:xfrm>
            <a:off x="0" y="133848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Client A</a:t>
            </a:r>
            <a:endParaRPr lang="he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EFF794-0776-43CB-B1D6-D3E069E67F4C}"/>
              </a:ext>
            </a:extLst>
          </p:cNvPr>
          <p:cNvSpPr txBox="1"/>
          <p:nvPr/>
        </p:nvSpPr>
        <p:spPr>
          <a:xfrm rot="549238">
            <a:off x="6109115" y="2305626"/>
            <a:ext cx="255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foo.bar.com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84F7D-87D2-499B-BEDC-6475D364ECF3}"/>
              </a:ext>
            </a:extLst>
          </p:cNvPr>
          <p:cNvSpPr txBox="1"/>
          <p:nvPr/>
        </p:nvSpPr>
        <p:spPr>
          <a:xfrm rot="208274">
            <a:off x="4234436" y="5994289"/>
            <a:ext cx="242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foo.bar.com 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4D9DB8-4F93-47DC-A844-2743FD51440C}"/>
              </a:ext>
            </a:extLst>
          </p:cNvPr>
          <p:cNvSpPr txBox="1"/>
          <p:nvPr/>
        </p:nvSpPr>
        <p:spPr>
          <a:xfrm>
            <a:off x="5286411" y="1422119"/>
            <a:ext cx="1300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UDP !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E9448-8615-468F-BE8E-440387F680C3}"/>
              </a:ext>
            </a:extLst>
          </p:cNvPr>
          <p:cNvSpPr txBox="1"/>
          <p:nvPr/>
        </p:nvSpPr>
        <p:spPr>
          <a:xfrm>
            <a:off x="3009877" y="1520302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Recursive</a:t>
            </a:r>
          </a:p>
          <a:p>
            <a:pPr algn="ctr"/>
            <a:r>
              <a:rPr lang="en-US" sz="2400" b="1" dirty="0"/>
              <a:t>Resolver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EC11C9-D4C1-4A6C-B590-F47D1C1078E6}"/>
              </a:ext>
            </a:extLst>
          </p:cNvPr>
          <p:cNvSpPr txBox="1"/>
          <p:nvPr/>
        </p:nvSpPr>
        <p:spPr>
          <a:xfrm>
            <a:off x="9700763" y="2383759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Authoritative </a:t>
            </a:r>
            <a:br>
              <a:rPr lang="en-US" dirty="0"/>
            </a:br>
            <a:r>
              <a:rPr lang="en-US" dirty="0"/>
              <a:t>Name Server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A0F1F-CAF4-4EF6-8B12-2AE1877EB337}"/>
              </a:ext>
            </a:extLst>
          </p:cNvPr>
          <p:cNvSpPr txBox="1"/>
          <p:nvPr/>
        </p:nvSpPr>
        <p:spPr>
          <a:xfrm rot="1718836">
            <a:off x="4938783" y="4118099"/>
            <a:ext cx="230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bank.com=8.5.7.6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B9C6C6-3E31-4A29-A3DF-3FE75C91D91B}"/>
              </a:ext>
            </a:extLst>
          </p:cNvPr>
          <p:cNvSpPr/>
          <p:nvPr/>
        </p:nvSpPr>
        <p:spPr>
          <a:xfrm>
            <a:off x="1116707" y="2349600"/>
            <a:ext cx="2378119" cy="529459"/>
          </a:xfrm>
          <a:custGeom>
            <a:avLst/>
            <a:gdLst>
              <a:gd name="connsiteX0" fmla="*/ 0 w 2329314"/>
              <a:gd name="connsiteY0" fmla="*/ 240701 h 529459"/>
              <a:gd name="connsiteX1" fmla="*/ 712269 w 2329314"/>
              <a:gd name="connsiteY1" fmla="*/ 9694 h 529459"/>
              <a:gd name="connsiteX2" fmla="*/ 2329314 w 2329314"/>
              <a:gd name="connsiteY2" fmla="*/ 529459 h 52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314" h="529459">
                <a:moveTo>
                  <a:pt x="0" y="240701"/>
                </a:moveTo>
                <a:cubicBezTo>
                  <a:pt x="162025" y="101134"/>
                  <a:pt x="324050" y="-38432"/>
                  <a:pt x="712269" y="9694"/>
                </a:cubicBezTo>
                <a:cubicBezTo>
                  <a:pt x="1100488" y="57820"/>
                  <a:pt x="1714901" y="293639"/>
                  <a:pt x="2329314" y="529459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>
              <a:solidFill>
                <a:schemeClr val="lt1"/>
              </a:solidFill>
            </a:endParaRPr>
          </a:p>
        </p:txBody>
      </p:sp>
      <p:pic>
        <p:nvPicPr>
          <p:cNvPr id="22" name="Picture 2" descr="Download free photo of Devil,icons,matt,smiley,symbol - from needpix.com">
            <a:extLst>
              <a:ext uri="{FF2B5EF4-FFF2-40B4-BE49-F238E27FC236}">
                <a16:creationId xmlns:a16="http://schemas.microsoft.com/office/drawing/2014/main" id="{15BE77B3-A8F0-4449-9959-8E501D7D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397" y="5908252"/>
            <a:ext cx="864425" cy="6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6CA059-DA00-4D81-8739-871BD1A4D62A}"/>
              </a:ext>
            </a:extLst>
          </p:cNvPr>
          <p:cNvSpPr/>
          <p:nvPr/>
        </p:nvSpPr>
        <p:spPr>
          <a:xfrm>
            <a:off x="2710640" y="3214440"/>
            <a:ext cx="6797154" cy="3235342"/>
          </a:xfrm>
          <a:custGeom>
            <a:avLst/>
            <a:gdLst>
              <a:gd name="connsiteX0" fmla="*/ 8132006 w 8132006"/>
              <a:gd name="connsiteY0" fmla="*/ 3362632 h 3416273"/>
              <a:gd name="connsiteX1" fmla="*/ 1927851 w 8132006"/>
              <a:gd name="connsiteY1" fmla="*/ 3057832 h 3416273"/>
              <a:gd name="connsiteX2" fmla="*/ 728 w 8132006"/>
              <a:gd name="connsiteY2" fmla="*/ 668593 h 3416273"/>
              <a:gd name="connsiteX3" fmla="*/ 2075335 w 8132006"/>
              <a:gd name="connsiteY3" fmla="*/ 0 h 3416273"/>
              <a:gd name="connsiteX0" fmla="*/ 8132006 w 8132006"/>
              <a:gd name="connsiteY0" fmla="*/ 3362632 h 3416273"/>
              <a:gd name="connsiteX1" fmla="*/ 1927851 w 8132006"/>
              <a:gd name="connsiteY1" fmla="*/ 3057832 h 3416273"/>
              <a:gd name="connsiteX2" fmla="*/ 728 w 8132006"/>
              <a:gd name="connsiteY2" fmla="*/ 668593 h 3416273"/>
              <a:gd name="connsiteX3" fmla="*/ 2144161 w 8132006"/>
              <a:gd name="connsiteY3" fmla="*/ 0 h 3416273"/>
              <a:gd name="connsiteX0" fmla="*/ 7357662 w 7357662"/>
              <a:gd name="connsiteY0" fmla="*/ 3362632 h 3382928"/>
              <a:gd name="connsiteX1" fmla="*/ 1153507 w 7357662"/>
              <a:gd name="connsiteY1" fmla="*/ 3057832 h 3382928"/>
              <a:gd name="connsiteX2" fmla="*/ 8809 w 7357662"/>
              <a:gd name="connsiteY2" fmla="*/ 1846944 h 3382928"/>
              <a:gd name="connsiteX3" fmla="*/ 1369817 w 7357662"/>
              <a:gd name="connsiteY3" fmla="*/ 0 h 3382928"/>
              <a:gd name="connsiteX0" fmla="*/ 7357662 w 7357662"/>
              <a:gd name="connsiteY0" fmla="*/ 3362632 h 3382928"/>
              <a:gd name="connsiteX1" fmla="*/ 1153507 w 7357662"/>
              <a:gd name="connsiteY1" fmla="*/ 3057832 h 3382928"/>
              <a:gd name="connsiteX2" fmla="*/ 8809 w 7357662"/>
              <a:gd name="connsiteY2" fmla="*/ 1846944 h 3382928"/>
              <a:gd name="connsiteX3" fmla="*/ 1369817 w 7357662"/>
              <a:gd name="connsiteY3" fmla="*/ 0 h 3382928"/>
              <a:gd name="connsiteX0" fmla="*/ 7359105 w 7359105"/>
              <a:gd name="connsiteY0" fmla="*/ 3362632 h 3461017"/>
              <a:gd name="connsiteX1" fmla="*/ 1136096 w 7359105"/>
              <a:gd name="connsiteY1" fmla="*/ 3312356 h 3461017"/>
              <a:gd name="connsiteX2" fmla="*/ 10252 w 7359105"/>
              <a:gd name="connsiteY2" fmla="*/ 1846944 h 3461017"/>
              <a:gd name="connsiteX3" fmla="*/ 1371260 w 7359105"/>
              <a:gd name="connsiteY3" fmla="*/ 0 h 3461017"/>
              <a:gd name="connsiteX0" fmla="*/ 7040915 w 7040915"/>
              <a:gd name="connsiteY0" fmla="*/ 3362632 h 3445690"/>
              <a:gd name="connsiteX1" fmla="*/ 817906 w 7040915"/>
              <a:gd name="connsiteY1" fmla="*/ 3312356 h 3445690"/>
              <a:gd name="connsiteX2" fmla="*/ 87988 w 7040915"/>
              <a:gd name="connsiteY2" fmla="*/ 2073187 h 3445690"/>
              <a:gd name="connsiteX3" fmla="*/ 1053070 w 7040915"/>
              <a:gd name="connsiteY3" fmla="*/ 0 h 3445690"/>
              <a:gd name="connsiteX0" fmla="*/ 6952927 w 6952927"/>
              <a:gd name="connsiteY0" fmla="*/ 3362632 h 3445690"/>
              <a:gd name="connsiteX1" fmla="*/ 729918 w 6952927"/>
              <a:gd name="connsiteY1" fmla="*/ 3312356 h 3445690"/>
              <a:gd name="connsiteX2" fmla="*/ 0 w 6952927"/>
              <a:gd name="connsiteY2" fmla="*/ 2073187 h 3445690"/>
              <a:gd name="connsiteX3" fmla="*/ 965082 w 6952927"/>
              <a:gd name="connsiteY3" fmla="*/ 0 h 3445690"/>
              <a:gd name="connsiteX0" fmla="*/ 6952927 w 6952927"/>
              <a:gd name="connsiteY0" fmla="*/ 3362632 h 3682158"/>
              <a:gd name="connsiteX1" fmla="*/ 729918 w 6952927"/>
              <a:gd name="connsiteY1" fmla="*/ 3312356 h 3682158"/>
              <a:gd name="connsiteX2" fmla="*/ 0 w 6952927"/>
              <a:gd name="connsiteY2" fmla="*/ 2073187 h 3682158"/>
              <a:gd name="connsiteX3" fmla="*/ 965082 w 6952927"/>
              <a:gd name="connsiteY3" fmla="*/ 0 h 3682158"/>
              <a:gd name="connsiteX0" fmla="*/ 6828098 w 6828098"/>
              <a:gd name="connsiteY0" fmla="*/ 3362632 h 3445690"/>
              <a:gd name="connsiteX1" fmla="*/ 605089 w 6828098"/>
              <a:gd name="connsiteY1" fmla="*/ 3312356 h 3445690"/>
              <a:gd name="connsiteX2" fmla="*/ 63707 w 6828098"/>
              <a:gd name="connsiteY2" fmla="*/ 2073187 h 3445690"/>
              <a:gd name="connsiteX3" fmla="*/ 840253 w 6828098"/>
              <a:gd name="connsiteY3" fmla="*/ 0 h 3445690"/>
              <a:gd name="connsiteX0" fmla="*/ 6764391 w 6764391"/>
              <a:gd name="connsiteY0" fmla="*/ 3362632 h 3480439"/>
              <a:gd name="connsiteX1" fmla="*/ 1568904 w 6764391"/>
              <a:gd name="connsiteY1" fmla="*/ 3368916 h 3480439"/>
              <a:gd name="connsiteX2" fmla="*/ 0 w 6764391"/>
              <a:gd name="connsiteY2" fmla="*/ 2073187 h 3480439"/>
              <a:gd name="connsiteX3" fmla="*/ 776546 w 6764391"/>
              <a:gd name="connsiteY3" fmla="*/ 0 h 3480439"/>
              <a:gd name="connsiteX0" fmla="*/ 6764391 w 6764391"/>
              <a:gd name="connsiteY0" fmla="*/ 3362632 h 3480439"/>
              <a:gd name="connsiteX1" fmla="*/ 1568904 w 6764391"/>
              <a:gd name="connsiteY1" fmla="*/ 3368916 h 3480439"/>
              <a:gd name="connsiteX2" fmla="*/ 0 w 6764391"/>
              <a:gd name="connsiteY2" fmla="*/ 2073187 h 3480439"/>
              <a:gd name="connsiteX3" fmla="*/ 776546 w 6764391"/>
              <a:gd name="connsiteY3" fmla="*/ 0 h 3480439"/>
              <a:gd name="connsiteX0" fmla="*/ 6793080 w 6793080"/>
              <a:gd name="connsiteY0" fmla="*/ 3362632 h 3480439"/>
              <a:gd name="connsiteX1" fmla="*/ 1597593 w 6793080"/>
              <a:gd name="connsiteY1" fmla="*/ 3368916 h 3480439"/>
              <a:gd name="connsiteX2" fmla="*/ 28689 w 6793080"/>
              <a:gd name="connsiteY2" fmla="*/ 2073187 h 3480439"/>
              <a:gd name="connsiteX3" fmla="*/ 805235 w 6793080"/>
              <a:gd name="connsiteY3" fmla="*/ 0 h 3480439"/>
              <a:gd name="connsiteX0" fmla="*/ 6797154 w 6797154"/>
              <a:gd name="connsiteY0" fmla="*/ 3117535 h 3235342"/>
              <a:gd name="connsiteX1" fmla="*/ 1601667 w 6797154"/>
              <a:gd name="connsiteY1" fmla="*/ 3123819 h 3235342"/>
              <a:gd name="connsiteX2" fmla="*/ 32763 w 6797154"/>
              <a:gd name="connsiteY2" fmla="*/ 1828090 h 3235342"/>
              <a:gd name="connsiteX3" fmla="*/ 781028 w 6797154"/>
              <a:gd name="connsiteY3" fmla="*/ 0 h 323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7154" h="3235342">
                <a:moveTo>
                  <a:pt x="6797154" y="3117535"/>
                </a:moveTo>
                <a:cubicBezTo>
                  <a:pt x="4372683" y="3189638"/>
                  <a:pt x="2729065" y="3338726"/>
                  <a:pt x="1601667" y="3123819"/>
                </a:cubicBezTo>
                <a:cubicBezTo>
                  <a:pt x="474269" y="2908912"/>
                  <a:pt x="168437" y="2497985"/>
                  <a:pt x="32763" y="1828090"/>
                </a:cubicBezTo>
                <a:cubicBezTo>
                  <a:pt x="-36924" y="1318451"/>
                  <a:pt x="-74302" y="447122"/>
                  <a:pt x="781028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A27D83B-2BB9-4716-8582-BC166A763BF8}"/>
              </a:ext>
            </a:extLst>
          </p:cNvPr>
          <p:cNvSpPr/>
          <p:nvPr/>
        </p:nvSpPr>
        <p:spPr>
          <a:xfrm>
            <a:off x="3814916" y="3254477"/>
            <a:ext cx="5712542" cy="2890684"/>
          </a:xfrm>
          <a:custGeom>
            <a:avLst/>
            <a:gdLst>
              <a:gd name="connsiteX0" fmla="*/ 5673213 w 5673213"/>
              <a:gd name="connsiteY0" fmla="*/ 2880852 h 2880852"/>
              <a:gd name="connsiteX1" fmla="*/ 2694039 w 5673213"/>
              <a:gd name="connsiteY1" fmla="*/ 2202426 h 2880852"/>
              <a:gd name="connsiteX2" fmla="*/ 0 w 5673213"/>
              <a:gd name="connsiteY2" fmla="*/ 0 h 288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213" h="2880852">
                <a:moveTo>
                  <a:pt x="5673213" y="2880852"/>
                </a:moveTo>
                <a:cubicBezTo>
                  <a:pt x="4656393" y="2781710"/>
                  <a:pt x="3639574" y="2682568"/>
                  <a:pt x="2694039" y="2202426"/>
                </a:cubicBezTo>
                <a:cubicBezTo>
                  <a:pt x="1748503" y="1722284"/>
                  <a:pt x="874251" y="861142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29D62D-5445-41F6-9590-805827D86A07}"/>
              </a:ext>
            </a:extLst>
          </p:cNvPr>
          <p:cNvSpPr/>
          <p:nvPr/>
        </p:nvSpPr>
        <p:spPr>
          <a:xfrm>
            <a:off x="8393488" y="5437239"/>
            <a:ext cx="1405595" cy="359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86C6595D-2995-40F5-93B2-A80C87469C27}"/>
              </a:ext>
            </a:extLst>
          </p:cNvPr>
          <p:cNvSpPr/>
          <p:nvPr/>
        </p:nvSpPr>
        <p:spPr>
          <a:xfrm>
            <a:off x="8283852" y="3726142"/>
            <a:ext cx="3838482" cy="2017352"/>
          </a:xfrm>
          <a:prstGeom prst="wedgeRectCallout">
            <a:avLst>
              <a:gd name="adj1" fmla="val -105767"/>
              <a:gd name="adj2" fmla="val 2719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foo.bar.com 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4.3.2.1</a:t>
            </a:r>
            <a:endParaRPr lang="he-IL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he-I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  <a:endParaRPr lang="he-IL" sz="20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Auth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bank</a:t>
            </a: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.com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NS ns1.attacker</a:t>
            </a: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.net</a:t>
            </a:r>
            <a:endParaRPr lang="he-IL" sz="20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  <a:endParaRPr lang="he-IL" sz="20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9C14C352-FB33-4459-8741-5F0BFBE13848}"/>
              </a:ext>
            </a:extLst>
          </p:cNvPr>
          <p:cNvSpPr/>
          <p:nvPr/>
        </p:nvSpPr>
        <p:spPr>
          <a:xfrm>
            <a:off x="386856" y="4363001"/>
            <a:ext cx="3427423" cy="1279384"/>
          </a:xfrm>
          <a:prstGeom prst="wedgeRoundRectCallout">
            <a:avLst>
              <a:gd name="adj1" fmla="val 41985"/>
              <a:gd name="adj2" fmla="val -14349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chemeClr val="tx1"/>
                </a:solidFill>
              </a:rPr>
              <a:t>foo.bar.com A 4.3.2.1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bank.com NS </a:t>
            </a:r>
            <a:r>
              <a:rPr lang="en-US" sz="2000" b="1" dirty="0">
                <a:solidFill>
                  <a:srgbClr val="FF0000"/>
                </a:solidFill>
              </a:rPr>
              <a:t>ns1.attacker.net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ns1.attacker.net A 7.7.7.7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FF042E-FD12-48F4-A579-3C85549992AD}"/>
              </a:ext>
            </a:extLst>
          </p:cNvPr>
          <p:cNvSpPr txBox="1"/>
          <p:nvPr/>
        </p:nvSpPr>
        <p:spPr>
          <a:xfrm rot="785012">
            <a:off x="1223317" y="2095654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C349CD-1C3F-4597-AC47-BC6439CD623D}"/>
              </a:ext>
            </a:extLst>
          </p:cNvPr>
          <p:cNvSpPr txBox="1"/>
          <p:nvPr/>
        </p:nvSpPr>
        <p:spPr>
          <a:xfrm rot="1620752">
            <a:off x="5341862" y="3427268"/>
            <a:ext cx="255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34B857-CCB7-475E-BCB0-D21EE0C87BA0}"/>
              </a:ext>
            </a:extLst>
          </p:cNvPr>
          <p:cNvSpPr txBox="1"/>
          <p:nvPr/>
        </p:nvSpPr>
        <p:spPr>
          <a:xfrm rot="1023782">
            <a:off x="981093" y="3318189"/>
            <a:ext cx="230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bank.com=8.5.7.6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43CCB73-8185-4D03-AB76-7D066B5A5D92}"/>
              </a:ext>
            </a:extLst>
          </p:cNvPr>
          <p:cNvSpPr/>
          <p:nvPr/>
        </p:nvSpPr>
        <p:spPr>
          <a:xfrm>
            <a:off x="1067725" y="2642709"/>
            <a:ext cx="2419228" cy="785969"/>
          </a:xfrm>
          <a:custGeom>
            <a:avLst/>
            <a:gdLst>
              <a:gd name="connsiteX0" fmla="*/ 2377440 w 2377440"/>
              <a:gd name="connsiteY0" fmla="*/ 481264 h 743230"/>
              <a:gd name="connsiteX1" fmla="*/ 1318661 w 2377440"/>
              <a:gd name="connsiteY1" fmla="*/ 721895 h 743230"/>
              <a:gd name="connsiteX2" fmla="*/ 0 w 2377440"/>
              <a:gd name="connsiteY2" fmla="*/ 0 h 74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743230">
                <a:moveTo>
                  <a:pt x="2377440" y="481264"/>
                </a:moveTo>
                <a:cubicBezTo>
                  <a:pt x="2046170" y="641685"/>
                  <a:pt x="1714901" y="802106"/>
                  <a:pt x="1318661" y="721895"/>
                </a:cubicBezTo>
                <a:cubicBezTo>
                  <a:pt x="922421" y="641684"/>
                  <a:pt x="461210" y="320842"/>
                  <a:pt x="0" y="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44803C-9D73-4573-A6F5-2D03D69C61E7}"/>
              </a:ext>
            </a:extLst>
          </p:cNvPr>
          <p:cNvGrpSpPr/>
          <p:nvPr/>
        </p:nvGrpSpPr>
        <p:grpSpPr>
          <a:xfrm>
            <a:off x="8312504" y="5278666"/>
            <a:ext cx="3741851" cy="400110"/>
            <a:chOff x="8312504" y="5278666"/>
            <a:chExt cx="3741851" cy="40011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B7D79C-B159-4053-9AC8-4EA5CB97703A}"/>
                </a:ext>
              </a:extLst>
            </p:cNvPr>
            <p:cNvSpPr/>
            <p:nvPr/>
          </p:nvSpPr>
          <p:spPr>
            <a:xfrm>
              <a:off x="8393488" y="5401844"/>
              <a:ext cx="2179244" cy="19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C33FB-7157-403D-AF2A-D19387EDE039}"/>
                </a:ext>
              </a:extLst>
            </p:cNvPr>
            <p:cNvSpPr txBox="1"/>
            <p:nvPr/>
          </p:nvSpPr>
          <p:spPr>
            <a:xfrm>
              <a:off x="8312504" y="5278666"/>
              <a:ext cx="37418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Add</a:t>
              </a: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: ns1.attacker.net A 7.7.7.7</a:t>
              </a:r>
              <a:endParaRPr lang="he-IL" sz="2000" b="0" i="0" u="none" strike="noStrike" dirty="0"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6B89C16-4BC1-4FC1-A9D9-165024F81F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46" y="3315486"/>
            <a:ext cx="585086" cy="58508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A46646-B3E2-434B-A84D-DCBCFD2DEE89}"/>
              </a:ext>
            </a:extLst>
          </p:cNvPr>
          <p:cNvSpPr/>
          <p:nvPr/>
        </p:nvSpPr>
        <p:spPr>
          <a:xfrm>
            <a:off x="3850105" y="2565115"/>
            <a:ext cx="6240151" cy="955759"/>
          </a:xfrm>
          <a:custGeom>
            <a:avLst/>
            <a:gdLst>
              <a:gd name="connsiteX0" fmla="*/ 0 w 6160169"/>
              <a:gd name="connsiteY0" fmla="*/ 264712 h 909605"/>
              <a:gd name="connsiteX1" fmla="*/ 2916455 w 6160169"/>
              <a:gd name="connsiteY1" fmla="*/ 33706 h 909605"/>
              <a:gd name="connsiteX2" fmla="*/ 6160169 w 6160169"/>
              <a:gd name="connsiteY2" fmla="*/ 909605 h 9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169" h="909605">
                <a:moveTo>
                  <a:pt x="0" y="264712"/>
                </a:moveTo>
                <a:cubicBezTo>
                  <a:pt x="944880" y="95468"/>
                  <a:pt x="1889760" y="-73776"/>
                  <a:pt x="2916455" y="33706"/>
                </a:cubicBezTo>
                <a:cubicBezTo>
                  <a:pt x="3943150" y="141188"/>
                  <a:pt x="5051659" y="525396"/>
                  <a:pt x="6160169" y="909605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1AF3734-2FE4-49C8-820C-1728371A7E2E}"/>
              </a:ext>
            </a:extLst>
          </p:cNvPr>
          <p:cNvSpPr/>
          <p:nvPr/>
        </p:nvSpPr>
        <p:spPr>
          <a:xfrm>
            <a:off x="9727600" y="4732538"/>
            <a:ext cx="567558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2AC74FA-814E-444D-8C8C-34F9E8F87DA9}"/>
              </a:ext>
            </a:extLst>
          </p:cNvPr>
          <p:cNvSpPr/>
          <p:nvPr/>
        </p:nvSpPr>
        <p:spPr>
          <a:xfrm>
            <a:off x="9663770" y="4385524"/>
            <a:ext cx="656747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D97BF0D-7BEB-47A8-B066-1FC03657CD2F}"/>
              </a:ext>
            </a:extLst>
          </p:cNvPr>
          <p:cNvSpPr/>
          <p:nvPr/>
        </p:nvSpPr>
        <p:spPr>
          <a:xfrm rot="6543531">
            <a:off x="10205911" y="4723812"/>
            <a:ext cx="450351" cy="259315"/>
          </a:xfrm>
          <a:custGeom>
            <a:avLst/>
            <a:gdLst>
              <a:gd name="connsiteX0" fmla="*/ 0 w 3688861"/>
              <a:gd name="connsiteY0" fmla="*/ 354722 h 354722"/>
              <a:gd name="connsiteX1" fmla="*/ 844061 w 3688861"/>
              <a:gd name="connsiteY1" fmla="*/ 42107 h 354722"/>
              <a:gd name="connsiteX2" fmla="*/ 2836984 w 3688861"/>
              <a:gd name="connsiteY2" fmla="*/ 34292 h 354722"/>
              <a:gd name="connsiteX3" fmla="*/ 3688861 w 3688861"/>
              <a:gd name="connsiteY3" fmla="*/ 331276 h 35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8861" h="354722">
                <a:moveTo>
                  <a:pt x="0" y="354722"/>
                </a:moveTo>
                <a:cubicBezTo>
                  <a:pt x="185615" y="225117"/>
                  <a:pt x="371230" y="95512"/>
                  <a:pt x="844061" y="42107"/>
                </a:cubicBezTo>
                <a:cubicBezTo>
                  <a:pt x="1316892" y="-11298"/>
                  <a:pt x="2362851" y="-13903"/>
                  <a:pt x="2836984" y="34292"/>
                </a:cubicBezTo>
                <a:cubicBezTo>
                  <a:pt x="3311117" y="82487"/>
                  <a:pt x="3499989" y="206881"/>
                  <a:pt x="3688861" y="331276"/>
                </a:cubicBezTo>
              </a:path>
            </a:pathLst>
          </a:custGeom>
          <a:noFill/>
          <a:ln w="508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2726FC-D614-4F5D-9FE0-54DBB4079704}"/>
              </a:ext>
            </a:extLst>
          </p:cNvPr>
          <p:cNvSpPr/>
          <p:nvPr/>
        </p:nvSpPr>
        <p:spPr>
          <a:xfrm>
            <a:off x="8134950" y="4784403"/>
            <a:ext cx="1491831" cy="1114425"/>
          </a:xfrm>
          <a:custGeom>
            <a:avLst/>
            <a:gdLst>
              <a:gd name="connsiteX0" fmla="*/ 0 w 1457325"/>
              <a:gd name="connsiteY0" fmla="*/ 0 h 1114425"/>
              <a:gd name="connsiteX1" fmla="*/ 1009650 w 1457325"/>
              <a:gd name="connsiteY1" fmla="*/ 685800 h 1114425"/>
              <a:gd name="connsiteX2" fmla="*/ 1457325 w 1457325"/>
              <a:gd name="connsiteY2" fmla="*/ 1085850 h 1114425"/>
              <a:gd name="connsiteX3" fmla="*/ 1095375 w 1457325"/>
              <a:gd name="connsiteY3" fmla="*/ 1114425 h 1114425"/>
              <a:gd name="connsiteX4" fmla="*/ 933450 w 1457325"/>
              <a:gd name="connsiteY4" fmla="*/ 885825 h 1114425"/>
              <a:gd name="connsiteX5" fmla="*/ 695325 w 1457325"/>
              <a:gd name="connsiteY5" fmla="*/ 666750 h 1114425"/>
              <a:gd name="connsiteX6" fmla="*/ 314325 w 1457325"/>
              <a:gd name="connsiteY6" fmla="*/ 400050 h 1114425"/>
              <a:gd name="connsiteX7" fmla="*/ 57150 w 1457325"/>
              <a:gd name="connsiteY7" fmla="*/ 228600 h 1114425"/>
              <a:gd name="connsiteX8" fmla="*/ 0 w 1457325"/>
              <a:gd name="connsiteY8" fmla="*/ 0 h 1114425"/>
              <a:gd name="connsiteX0" fmla="*/ 0 w 1491831"/>
              <a:gd name="connsiteY0" fmla="*/ 0 h 1114425"/>
              <a:gd name="connsiteX1" fmla="*/ 1009650 w 1491831"/>
              <a:gd name="connsiteY1" fmla="*/ 685800 h 1114425"/>
              <a:gd name="connsiteX2" fmla="*/ 1491831 w 1491831"/>
              <a:gd name="connsiteY2" fmla="*/ 1111730 h 1114425"/>
              <a:gd name="connsiteX3" fmla="*/ 1095375 w 1491831"/>
              <a:gd name="connsiteY3" fmla="*/ 1114425 h 1114425"/>
              <a:gd name="connsiteX4" fmla="*/ 933450 w 1491831"/>
              <a:gd name="connsiteY4" fmla="*/ 885825 h 1114425"/>
              <a:gd name="connsiteX5" fmla="*/ 695325 w 1491831"/>
              <a:gd name="connsiteY5" fmla="*/ 666750 h 1114425"/>
              <a:gd name="connsiteX6" fmla="*/ 314325 w 1491831"/>
              <a:gd name="connsiteY6" fmla="*/ 400050 h 1114425"/>
              <a:gd name="connsiteX7" fmla="*/ 57150 w 1491831"/>
              <a:gd name="connsiteY7" fmla="*/ 228600 h 1114425"/>
              <a:gd name="connsiteX8" fmla="*/ 0 w 1491831"/>
              <a:gd name="connsiteY8" fmla="*/ 0 h 1114425"/>
              <a:gd name="connsiteX0" fmla="*/ 0 w 1491831"/>
              <a:gd name="connsiteY0" fmla="*/ 0 h 1114425"/>
              <a:gd name="connsiteX1" fmla="*/ 952500 w 1491831"/>
              <a:gd name="connsiteY1" fmla="*/ 781050 h 1114425"/>
              <a:gd name="connsiteX2" fmla="*/ 1491831 w 1491831"/>
              <a:gd name="connsiteY2" fmla="*/ 1111730 h 1114425"/>
              <a:gd name="connsiteX3" fmla="*/ 1095375 w 1491831"/>
              <a:gd name="connsiteY3" fmla="*/ 1114425 h 1114425"/>
              <a:gd name="connsiteX4" fmla="*/ 933450 w 1491831"/>
              <a:gd name="connsiteY4" fmla="*/ 885825 h 1114425"/>
              <a:gd name="connsiteX5" fmla="*/ 695325 w 1491831"/>
              <a:gd name="connsiteY5" fmla="*/ 666750 h 1114425"/>
              <a:gd name="connsiteX6" fmla="*/ 314325 w 1491831"/>
              <a:gd name="connsiteY6" fmla="*/ 400050 h 1114425"/>
              <a:gd name="connsiteX7" fmla="*/ 57150 w 1491831"/>
              <a:gd name="connsiteY7" fmla="*/ 228600 h 1114425"/>
              <a:gd name="connsiteX8" fmla="*/ 0 w 1491831"/>
              <a:gd name="connsiteY8" fmla="*/ 0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831" h="1114425">
                <a:moveTo>
                  <a:pt x="0" y="0"/>
                </a:moveTo>
                <a:lnTo>
                  <a:pt x="952500" y="781050"/>
                </a:lnTo>
                <a:lnTo>
                  <a:pt x="1491831" y="1111730"/>
                </a:lnTo>
                <a:lnTo>
                  <a:pt x="1095375" y="1114425"/>
                </a:lnTo>
                <a:lnTo>
                  <a:pt x="933450" y="885825"/>
                </a:lnTo>
                <a:lnTo>
                  <a:pt x="695325" y="666750"/>
                </a:lnTo>
                <a:lnTo>
                  <a:pt x="314325" y="400050"/>
                </a:lnTo>
                <a:lnTo>
                  <a:pt x="5715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437B1-91AD-4F7F-A258-B54F604C6DBB}"/>
              </a:ext>
            </a:extLst>
          </p:cNvPr>
          <p:cNvSpPr txBox="1"/>
          <p:nvPr/>
        </p:nvSpPr>
        <p:spPr>
          <a:xfrm>
            <a:off x="10235007" y="6361118"/>
            <a:ext cx="11256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en-US" sz="2400" dirty="0"/>
              <a:t>7.7.7.7</a:t>
            </a:r>
            <a:endParaRPr lang="he-IL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743E2-DD31-4E9D-A34A-E81E9604901D}"/>
              </a:ext>
            </a:extLst>
          </p:cNvPr>
          <p:cNvSpPr txBox="1"/>
          <p:nvPr/>
        </p:nvSpPr>
        <p:spPr>
          <a:xfrm>
            <a:off x="10282574" y="6033968"/>
            <a:ext cx="14992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Attacker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2A28F6-A5FB-4824-99A3-E567426EC868}"/>
              </a:ext>
            </a:extLst>
          </p:cNvPr>
          <p:cNvSpPr txBox="1"/>
          <p:nvPr/>
        </p:nvSpPr>
        <p:spPr>
          <a:xfrm>
            <a:off x="558107" y="149167"/>
            <a:ext cx="1788278" cy="307777"/>
          </a:xfrm>
          <a:prstGeom prst="rect">
            <a:avLst/>
          </a:prstGeom>
          <a:solidFill>
            <a:srgbClr val="FFED01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Out-of-Bailiwick</a:t>
            </a:r>
            <a:endParaRPr lang="he-IL" dirty="0"/>
          </a:p>
        </p:txBody>
      </p:sp>
      <p:sp>
        <p:nvSpPr>
          <p:cNvPr id="40" name="Callout: Line 39">
            <a:extLst>
              <a:ext uri="{FF2B5EF4-FFF2-40B4-BE49-F238E27FC236}">
                <a16:creationId xmlns:a16="http://schemas.microsoft.com/office/drawing/2014/main" id="{5FEB7915-A33E-487B-8548-DAF5F3D5D31A}"/>
              </a:ext>
            </a:extLst>
          </p:cNvPr>
          <p:cNvSpPr/>
          <p:nvPr/>
        </p:nvSpPr>
        <p:spPr>
          <a:xfrm>
            <a:off x="8283852" y="5297125"/>
            <a:ext cx="3809830" cy="352499"/>
          </a:xfrm>
          <a:prstGeom prst="borderCallout1">
            <a:avLst>
              <a:gd name="adj1" fmla="val 53011"/>
              <a:gd name="adj2" fmla="val 87"/>
              <a:gd name="adj3" fmla="val 169806"/>
              <a:gd name="adj4" fmla="val -33193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44F84C-9825-4036-B1E5-DC43C735124A}"/>
              </a:ext>
            </a:extLst>
          </p:cNvPr>
          <p:cNvSpPr txBox="1"/>
          <p:nvPr/>
        </p:nvSpPr>
        <p:spPr>
          <a:xfrm>
            <a:off x="5383542" y="5663190"/>
            <a:ext cx="1624163" cy="40011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1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Glue Record</a:t>
            </a:r>
            <a:endParaRPr lang="he-IL" sz="2000" dirty="0">
              <a:solidFill>
                <a:srgbClr val="00B0F0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45C396F-D4B9-44A6-BA5C-AEBC2B76A78B}"/>
              </a:ext>
            </a:extLst>
          </p:cNvPr>
          <p:cNvSpPr/>
          <p:nvPr/>
        </p:nvSpPr>
        <p:spPr>
          <a:xfrm>
            <a:off x="3873910" y="3203770"/>
            <a:ext cx="5729066" cy="2830197"/>
          </a:xfrm>
          <a:custGeom>
            <a:avLst/>
            <a:gdLst>
              <a:gd name="connsiteX0" fmla="*/ 0 w 5683045"/>
              <a:gd name="connsiteY0" fmla="*/ 1545 h 2793906"/>
              <a:gd name="connsiteX1" fmla="*/ 2448232 w 5683045"/>
              <a:gd name="connsiteY1" fmla="*/ 453829 h 2793906"/>
              <a:gd name="connsiteX2" fmla="*/ 5683045 w 5683045"/>
              <a:gd name="connsiteY2" fmla="*/ 2793906 h 279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3045" h="2793906">
                <a:moveTo>
                  <a:pt x="0" y="1545"/>
                </a:moveTo>
                <a:cubicBezTo>
                  <a:pt x="750529" y="-5010"/>
                  <a:pt x="1501058" y="-11565"/>
                  <a:pt x="2448232" y="453829"/>
                </a:cubicBezTo>
                <a:cubicBezTo>
                  <a:pt x="3395406" y="919223"/>
                  <a:pt x="4539225" y="1856564"/>
                  <a:pt x="5683045" y="2793906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927B5-D3A9-4915-89FA-4CF410E87C2E}"/>
              </a:ext>
            </a:extLst>
          </p:cNvPr>
          <p:cNvSpPr/>
          <p:nvPr/>
        </p:nvSpPr>
        <p:spPr>
          <a:xfrm>
            <a:off x="489113" y="4659467"/>
            <a:ext cx="3165959" cy="1064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280ABC5-A03B-4430-A498-AB6714B46B00}"/>
              </a:ext>
            </a:extLst>
          </p:cNvPr>
          <p:cNvSpPr/>
          <p:nvPr/>
        </p:nvSpPr>
        <p:spPr>
          <a:xfrm>
            <a:off x="3657600" y="3346315"/>
            <a:ext cx="1857983" cy="1313234"/>
          </a:xfrm>
          <a:custGeom>
            <a:avLst/>
            <a:gdLst>
              <a:gd name="connsiteX0" fmla="*/ 0 w 1857983"/>
              <a:gd name="connsiteY0" fmla="*/ 1313234 h 1313234"/>
              <a:gd name="connsiteX1" fmla="*/ 671209 w 1857983"/>
              <a:gd name="connsiteY1" fmla="*/ 554476 h 1313234"/>
              <a:gd name="connsiteX2" fmla="*/ 603115 w 1857983"/>
              <a:gd name="connsiteY2" fmla="*/ 1274323 h 1313234"/>
              <a:gd name="connsiteX3" fmla="*/ 1857983 w 1857983"/>
              <a:gd name="connsiteY3" fmla="*/ 0 h 131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7983" h="1313234">
                <a:moveTo>
                  <a:pt x="0" y="1313234"/>
                </a:moveTo>
                <a:cubicBezTo>
                  <a:pt x="285345" y="937097"/>
                  <a:pt x="570690" y="560961"/>
                  <a:pt x="671209" y="554476"/>
                </a:cubicBezTo>
                <a:cubicBezTo>
                  <a:pt x="771728" y="547991"/>
                  <a:pt x="405319" y="1366736"/>
                  <a:pt x="603115" y="1274323"/>
                </a:cubicBezTo>
                <a:cubicBezTo>
                  <a:pt x="800911" y="1181910"/>
                  <a:pt x="1329447" y="590955"/>
                  <a:pt x="1857983" y="0"/>
                </a:cubicBezTo>
              </a:path>
            </a:pathLst>
          </a:custGeom>
          <a:noFill/>
          <a:ln w="57150">
            <a:solidFill>
              <a:srgbClr val="00B0F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Callout: Line 47">
            <a:extLst>
              <a:ext uri="{FF2B5EF4-FFF2-40B4-BE49-F238E27FC236}">
                <a16:creationId xmlns:a16="http://schemas.microsoft.com/office/drawing/2014/main" id="{DF1ECFCE-C260-433E-BD25-FAAE857CE317}"/>
              </a:ext>
            </a:extLst>
          </p:cNvPr>
          <p:cNvSpPr/>
          <p:nvPr/>
        </p:nvSpPr>
        <p:spPr>
          <a:xfrm>
            <a:off x="6394748" y="3162204"/>
            <a:ext cx="2968957" cy="564673"/>
          </a:xfrm>
          <a:prstGeom prst="borderCallout1">
            <a:avLst>
              <a:gd name="adj1" fmla="val 101245"/>
              <a:gd name="adj2" fmla="val 86443"/>
              <a:gd name="adj3" fmla="val 224371"/>
              <a:gd name="adj4" fmla="val 12319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Out-O-Bailiwick!</a:t>
            </a:r>
            <a:endParaRPr lang="he-IL" sz="2000" b="1" dirty="0">
              <a:solidFill>
                <a:srgbClr val="00FF00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4BE9641-93FD-4446-A849-A47B62584F4E}"/>
              </a:ext>
            </a:extLst>
          </p:cNvPr>
          <p:cNvSpPr/>
          <p:nvPr/>
        </p:nvSpPr>
        <p:spPr>
          <a:xfrm>
            <a:off x="3648075" y="4817607"/>
            <a:ext cx="4695825" cy="754518"/>
          </a:xfrm>
          <a:custGeom>
            <a:avLst/>
            <a:gdLst>
              <a:gd name="connsiteX0" fmla="*/ 5067300 w 5067300"/>
              <a:gd name="connsiteY0" fmla="*/ 754518 h 754518"/>
              <a:gd name="connsiteX1" fmla="*/ 2133600 w 5067300"/>
              <a:gd name="connsiteY1" fmla="*/ 2043 h 754518"/>
              <a:gd name="connsiteX2" fmla="*/ 2495550 w 5067300"/>
              <a:gd name="connsiteY2" fmla="*/ 535443 h 754518"/>
              <a:gd name="connsiteX3" fmla="*/ 371475 w 5067300"/>
              <a:gd name="connsiteY3" fmla="*/ 640218 h 754518"/>
              <a:gd name="connsiteX4" fmla="*/ 371475 w 5067300"/>
              <a:gd name="connsiteY4" fmla="*/ 640218 h 754518"/>
              <a:gd name="connsiteX5" fmla="*/ 0 w 5067300"/>
              <a:gd name="connsiteY5" fmla="*/ 449718 h 754518"/>
              <a:gd name="connsiteX6" fmla="*/ 0 w 5067300"/>
              <a:gd name="connsiteY6" fmla="*/ 449718 h 754518"/>
              <a:gd name="connsiteX0" fmla="*/ 5067300 w 5067300"/>
              <a:gd name="connsiteY0" fmla="*/ 754518 h 754518"/>
              <a:gd name="connsiteX1" fmla="*/ 2133600 w 5067300"/>
              <a:gd name="connsiteY1" fmla="*/ 2043 h 754518"/>
              <a:gd name="connsiteX2" fmla="*/ 2495550 w 5067300"/>
              <a:gd name="connsiteY2" fmla="*/ 535443 h 754518"/>
              <a:gd name="connsiteX3" fmla="*/ 371475 w 5067300"/>
              <a:gd name="connsiteY3" fmla="*/ 640218 h 754518"/>
              <a:gd name="connsiteX4" fmla="*/ 371475 w 5067300"/>
              <a:gd name="connsiteY4" fmla="*/ 640218 h 754518"/>
              <a:gd name="connsiteX5" fmla="*/ 0 w 5067300"/>
              <a:gd name="connsiteY5" fmla="*/ 449718 h 754518"/>
              <a:gd name="connsiteX0" fmla="*/ 4695825 w 4695825"/>
              <a:gd name="connsiteY0" fmla="*/ 754518 h 754518"/>
              <a:gd name="connsiteX1" fmla="*/ 1762125 w 4695825"/>
              <a:gd name="connsiteY1" fmla="*/ 2043 h 754518"/>
              <a:gd name="connsiteX2" fmla="*/ 2124075 w 4695825"/>
              <a:gd name="connsiteY2" fmla="*/ 535443 h 754518"/>
              <a:gd name="connsiteX3" fmla="*/ 0 w 4695825"/>
              <a:gd name="connsiteY3" fmla="*/ 640218 h 754518"/>
              <a:gd name="connsiteX4" fmla="*/ 0 w 4695825"/>
              <a:gd name="connsiteY4" fmla="*/ 640218 h 75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5825" h="754518">
                <a:moveTo>
                  <a:pt x="4695825" y="754518"/>
                </a:moveTo>
                <a:cubicBezTo>
                  <a:pt x="3443287" y="396536"/>
                  <a:pt x="2190750" y="38555"/>
                  <a:pt x="1762125" y="2043"/>
                </a:cubicBezTo>
                <a:cubicBezTo>
                  <a:pt x="1333500" y="-34469"/>
                  <a:pt x="2417762" y="429081"/>
                  <a:pt x="2124075" y="535443"/>
                </a:cubicBezTo>
                <a:cubicBezTo>
                  <a:pt x="1830388" y="641805"/>
                  <a:pt x="0" y="640218"/>
                  <a:pt x="0" y="640218"/>
                </a:cubicBezTo>
                <a:lnTo>
                  <a:pt x="0" y="640218"/>
                </a:lnTo>
              </a:path>
            </a:pathLst>
          </a:custGeom>
          <a:noFill/>
          <a:ln w="57150">
            <a:solidFill>
              <a:srgbClr val="00B0F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21B305-1B83-4F17-B762-213EE3EF88FF}"/>
              </a:ext>
            </a:extLst>
          </p:cNvPr>
          <p:cNvSpPr/>
          <p:nvPr/>
        </p:nvSpPr>
        <p:spPr>
          <a:xfrm>
            <a:off x="4991608" y="4733924"/>
            <a:ext cx="3352292" cy="882739"/>
          </a:xfrm>
          <a:custGeom>
            <a:avLst/>
            <a:gdLst>
              <a:gd name="connsiteX0" fmla="*/ 0 w 3352292"/>
              <a:gd name="connsiteY0" fmla="*/ 0 h 820484"/>
              <a:gd name="connsiteX1" fmla="*/ 3352292 w 3352292"/>
              <a:gd name="connsiteY1" fmla="*/ 0 h 820484"/>
              <a:gd name="connsiteX2" fmla="*/ 3352292 w 3352292"/>
              <a:gd name="connsiteY2" fmla="*/ 820484 h 820484"/>
              <a:gd name="connsiteX3" fmla="*/ 0 w 3352292"/>
              <a:gd name="connsiteY3" fmla="*/ 820484 h 820484"/>
              <a:gd name="connsiteX4" fmla="*/ 0 w 3352292"/>
              <a:gd name="connsiteY4" fmla="*/ 0 h 820484"/>
              <a:gd name="connsiteX0" fmla="*/ 0 w 3352292"/>
              <a:gd name="connsiteY0" fmla="*/ 62255 h 882739"/>
              <a:gd name="connsiteX1" fmla="*/ 2742692 w 3352292"/>
              <a:gd name="connsiteY1" fmla="*/ 0 h 882739"/>
              <a:gd name="connsiteX2" fmla="*/ 3352292 w 3352292"/>
              <a:gd name="connsiteY2" fmla="*/ 62255 h 882739"/>
              <a:gd name="connsiteX3" fmla="*/ 3352292 w 3352292"/>
              <a:gd name="connsiteY3" fmla="*/ 882739 h 882739"/>
              <a:gd name="connsiteX4" fmla="*/ 0 w 3352292"/>
              <a:gd name="connsiteY4" fmla="*/ 882739 h 882739"/>
              <a:gd name="connsiteX5" fmla="*/ 0 w 3352292"/>
              <a:gd name="connsiteY5" fmla="*/ 62255 h 882739"/>
              <a:gd name="connsiteX0" fmla="*/ 0 w 3352292"/>
              <a:gd name="connsiteY0" fmla="*/ 62255 h 882739"/>
              <a:gd name="connsiteX1" fmla="*/ 2742692 w 3352292"/>
              <a:gd name="connsiteY1" fmla="*/ 0 h 882739"/>
              <a:gd name="connsiteX2" fmla="*/ 3247517 w 3352292"/>
              <a:gd name="connsiteY2" fmla="*/ 176555 h 882739"/>
              <a:gd name="connsiteX3" fmla="*/ 3352292 w 3352292"/>
              <a:gd name="connsiteY3" fmla="*/ 882739 h 882739"/>
              <a:gd name="connsiteX4" fmla="*/ 0 w 3352292"/>
              <a:gd name="connsiteY4" fmla="*/ 882739 h 882739"/>
              <a:gd name="connsiteX5" fmla="*/ 0 w 3352292"/>
              <a:gd name="connsiteY5" fmla="*/ 62255 h 882739"/>
              <a:gd name="connsiteX0" fmla="*/ 0 w 3352292"/>
              <a:gd name="connsiteY0" fmla="*/ 62255 h 882739"/>
              <a:gd name="connsiteX1" fmla="*/ 2742692 w 3352292"/>
              <a:gd name="connsiteY1" fmla="*/ 0 h 882739"/>
              <a:gd name="connsiteX2" fmla="*/ 3228467 w 3352292"/>
              <a:gd name="connsiteY2" fmla="*/ 224180 h 882739"/>
              <a:gd name="connsiteX3" fmla="*/ 3352292 w 3352292"/>
              <a:gd name="connsiteY3" fmla="*/ 882739 h 882739"/>
              <a:gd name="connsiteX4" fmla="*/ 0 w 3352292"/>
              <a:gd name="connsiteY4" fmla="*/ 882739 h 882739"/>
              <a:gd name="connsiteX5" fmla="*/ 0 w 3352292"/>
              <a:gd name="connsiteY5" fmla="*/ 62255 h 88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2292" h="882739">
                <a:moveTo>
                  <a:pt x="0" y="62255"/>
                </a:moveTo>
                <a:cubicBezTo>
                  <a:pt x="917406" y="57378"/>
                  <a:pt x="1825286" y="4877"/>
                  <a:pt x="2742692" y="0"/>
                </a:cubicBezTo>
                <a:lnTo>
                  <a:pt x="3228467" y="224180"/>
                </a:lnTo>
                <a:lnTo>
                  <a:pt x="3352292" y="882739"/>
                </a:lnTo>
                <a:lnTo>
                  <a:pt x="0" y="882739"/>
                </a:lnTo>
                <a:lnTo>
                  <a:pt x="0" y="622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42D5095-820A-4822-97FC-1E46AB38FB8E}"/>
              </a:ext>
            </a:extLst>
          </p:cNvPr>
          <p:cNvSpPr/>
          <p:nvPr/>
        </p:nvSpPr>
        <p:spPr>
          <a:xfrm>
            <a:off x="3873910" y="3219082"/>
            <a:ext cx="5653548" cy="2890684"/>
          </a:xfrm>
          <a:custGeom>
            <a:avLst/>
            <a:gdLst>
              <a:gd name="connsiteX0" fmla="*/ 5653548 w 5653548"/>
              <a:gd name="connsiteY0" fmla="*/ 2890684 h 2890684"/>
              <a:gd name="connsiteX1" fmla="*/ 3283974 w 5653548"/>
              <a:gd name="connsiteY1" fmla="*/ 1799304 h 2890684"/>
              <a:gd name="connsiteX2" fmla="*/ 0 w 5653548"/>
              <a:gd name="connsiteY2" fmla="*/ 0 h 289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3548" h="2890684">
                <a:moveTo>
                  <a:pt x="5653548" y="2890684"/>
                </a:moveTo>
                <a:cubicBezTo>
                  <a:pt x="4939890" y="2585884"/>
                  <a:pt x="4226232" y="2281085"/>
                  <a:pt x="3283974" y="1799304"/>
                </a:cubicBezTo>
                <a:cubicBezTo>
                  <a:pt x="2341716" y="1317523"/>
                  <a:pt x="1170858" y="658761"/>
                  <a:pt x="0" y="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5611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0" grpId="1"/>
      <p:bldP spid="44" grpId="0"/>
      <p:bldP spid="3" grpId="0" animBg="1"/>
      <p:bldP spid="9" grpId="1" animBg="1"/>
      <p:bldP spid="15" grpId="1" animBg="1"/>
      <p:bldP spid="42" grpId="1" animBg="1"/>
      <p:bldP spid="43" grpId="0" uiExpand="1" build="allAtOnce" animBg="1"/>
      <p:bldP spid="45" grpId="0"/>
      <p:bldP spid="46" grpId="0"/>
      <p:bldP spid="49" grpId="0"/>
      <p:bldP spid="50" grpId="0" animBg="1"/>
      <p:bldP spid="13" grpId="1" animBg="1"/>
      <p:bldP spid="51" grpId="1" animBg="1"/>
      <p:bldP spid="52" grpId="1" animBg="1"/>
      <p:bldP spid="53" grpId="1" animBg="1"/>
      <p:bldP spid="37" grpId="0" animBg="1"/>
      <p:bldP spid="40" grpId="0" animBg="1"/>
      <p:bldP spid="40" grpId="1" animBg="1"/>
      <p:bldP spid="47" grpId="0" animBg="1"/>
      <p:bldP spid="47" grpId="1" animBg="1"/>
      <p:bldP spid="21" grpId="0" animBg="1"/>
      <p:bldP spid="5" grpId="0" animBg="1"/>
      <p:bldP spid="5" grpId="1" animBg="1"/>
      <p:bldP spid="6" grpId="0" animBg="1"/>
      <p:bldP spid="6" grpId="1" animBg="1"/>
      <p:bldP spid="48" grpId="0" animBg="1"/>
      <p:bldP spid="48" grpId="1" animBg="1"/>
      <p:bldP spid="54" grpId="0" animBg="1"/>
      <p:bldP spid="54" grpId="1" animBg="1"/>
      <p:bldP spid="8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EAB9-4205-4ABC-AC06-10FCEB88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Out-of-Bailiwick</a:t>
            </a:r>
            <a:r>
              <a:rPr lang="en-US" dirty="0"/>
              <a:t> Poisoning Attack</a:t>
            </a: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A3541-BF48-4894-BF9A-0C3FD82B4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66" y="2710359"/>
            <a:ext cx="563549" cy="563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06AF3-FA85-42EB-B6D7-DB355CD65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7" y="2178914"/>
            <a:ext cx="620344" cy="620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2C57E0-DFA6-41C5-A7BC-54DFB0E57740}"/>
              </a:ext>
            </a:extLst>
          </p:cNvPr>
          <p:cNvSpPr txBox="1"/>
          <p:nvPr/>
        </p:nvSpPr>
        <p:spPr>
          <a:xfrm>
            <a:off x="0" y="133848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Client A</a:t>
            </a:r>
            <a:endParaRPr lang="he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EFF794-0776-43CB-B1D6-D3E069E67F4C}"/>
              </a:ext>
            </a:extLst>
          </p:cNvPr>
          <p:cNvSpPr txBox="1"/>
          <p:nvPr/>
        </p:nvSpPr>
        <p:spPr>
          <a:xfrm rot="549238">
            <a:off x="6109115" y="2305626"/>
            <a:ext cx="255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foo.bar.com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84F7D-87D2-499B-BEDC-6475D364ECF3}"/>
              </a:ext>
            </a:extLst>
          </p:cNvPr>
          <p:cNvSpPr txBox="1"/>
          <p:nvPr/>
        </p:nvSpPr>
        <p:spPr>
          <a:xfrm rot="208274">
            <a:off x="4234436" y="5994289"/>
            <a:ext cx="242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foo.bar.com 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4D9DB8-4F93-47DC-A844-2743FD51440C}"/>
              </a:ext>
            </a:extLst>
          </p:cNvPr>
          <p:cNvSpPr txBox="1"/>
          <p:nvPr/>
        </p:nvSpPr>
        <p:spPr>
          <a:xfrm>
            <a:off x="5286411" y="1422119"/>
            <a:ext cx="1300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UDP !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E9448-8615-468F-BE8E-440387F680C3}"/>
              </a:ext>
            </a:extLst>
          </p:cNvPr>
          <p:cNvSpPr txBox="1"/>
          <p:nvPr/>
        </p:nvSpPr>
        <p:spPr>
          <a:xfrm>
            <a:off x="3009877" y="1520302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Recursive</a:t>
            </a:r>
          </a:p>
          <a:p>
            <a:pPr algn="ctr"/>
            <a:r>
              <a:rPr lang="en-US" sz="2400" b="1" dirty="0"/>
              <a:t>Resolver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EC11C9-D4C1-4A6C-B590-F47D1C1078E6}"/>
              </a:ext>
            </a:extLst>
          </p:cNvPr>
          <p:cNvSpPr txBox="1"/>
          <p:nvPr/>
        </p:nvSpPr>
        <p:spPr>
          <a:xfrm>
            <a:off x="9700763" y="2383759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Authoritative </a:t>
            </a:r>
            <a:br>
              <a:rPr lang="en-US" dirty="0"/>
            </a:br>
            <a:r>
              <a:rPr lang="en-US" dirty="0"/>
              <a:t>Name Server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743E2-DD31-4E9D-A34A-E81E9604901D}"/>
              </a:ext>
            </a:extLst>
          </p:cNvPr>
          <p:cNvSpPr txBox="1"/>
          <p:nvPr/>
        </p:nvSpPr>
        <p:spPr>
          <a:xfrm>
            <a:off x="10282574" y="6033968"/>
            <a:ext cx="14992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Attacker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Download free photo of Devil,icons,matt,smiley,symbol - from needpix.com">
            <a:extLst>
              <a:ext uri="{FF2B5EF4-FFF2-40B4-BE49-F238E27FC236}">
                <a16:creationId xmlns:a16="http://schemas.microsoft.com/office/drawing/2014/main" id="{15BE77B3-A8F0-4449-9959-8E501D7D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397" y="5908252"/>
            <a:ext cx="864425" cy="6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Sailor Clipart Face - Popeye The Sailor Man Face PNG Image | Transparent  PNG Free Download on SeekPNG">
            <a:extLst>
              <a:ext uri="{FF2B5EF4-FFF2-40B4-BE49-F238E27FC236}">
                <a16:creationId xmlns:a16="http://schemas.microsoft.com/office/drawing/2014/main" id="{F5C0E49D-9036-483E-B630-55E10471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57" y="3814784"/>
            <a:ext cx="1401053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A27D83B-2BB9-4716-8582-BC166A763BF8}"/>
              </a:ext>
            </a:extLst>
          </p:cNvPr>
          <p:cNvSpPr/>
          <p:nvPr/>
        </p:nvSpPr>
        <p:spPr>
          <a:xfrm>
            <a:off x="3814916" y="3254477"/>
            <a:ext cx="5712542" cy="2890684"/>
          </a:xfrm>
          <a:custGeom>
            <a:avLst/>
            <a:gdLst>
              <a:gd name="connsiteX0" fmla="*/ 5673213 w 5673213"/>
              <a:gd name="connsiteY0" fmla="*/ 2880852 h 2880852"/>
              <a:gd name="connsiteX1" fmla="*/ 2694039 w 5673213"/>
              <a:gd name="connsiteY1" fmla="*/ 2202426 h 2880852"/>
              <a:gd name="connsiteX2" fmla="*/ 0 w 5673213"/>
              <a:gd name="connsiteY2" fmla="*/ 0 h 288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213" h="2880852">
                <a:moveTo>
                  <a:pt x="5673213" y="2880852"/>
                </a:moveTo>
                <a:cubicBezTo>
                  <a:pt x="4656393" y="2781710"/>
                  <a:pt x="3639574" y="2682568"/>
                  <a:pt x="2694039" y="2202426"/>
                </a:cubicBezTo>
                <a:cubicBezTo>
                  <a:pt x="1748503" y="1722284"/>
                  <a:pt x="874251" y="861142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29D62D-5445-41F6-9590-805827D86A07}"/>
              </a:ext>
            </a:extLst>
          </p:cNvPr>
          <p:cNvSpPr/>
          <p:nvPr/>
        </p:nvSpPr>
        <p:spPr>
          <a:xfrm>
            <a:off x="8393488" y="5437239"/>
            <a:ext cx="1405595" cy="359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86C6595D-2995-40F5-93B2-A80C87469C27}"/>
              </a:ext>
            </a:extLst>
          </p:cNvPr>
          <p:cNvSpPr/>
          <p:nvPr/>
        </p:nvSpPr>
        <p:spPr>
          <a:xfrm>
            <a:off x="8283852" y="3726142"/>
            <a:ext cx="3838482" cy="2017352"/>
          </a:xfrm>
          <a:prstGeom prst="wedgeRectCallout">
            <a:avLst>
              <a:gd name="adj1" fmla="val -105767"/>
              <a:gd name="adj2" fmla="val 2719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foo.bar.com 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4.3.2.1</a:t>
            </a:r>
            <a:endParaRPr lang="he-IL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he-I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</a:t>
            </a:r>
            <a:endParaRPr lang="he-IL" sz="2000" b="0" i="0" u="none" strike="noStrike" dirty="0">
              <a:effectLst/>
              <a:latin typeface="Arial" panose="020B0604020202020204" pitchFamily="34" charset="0"/>
            </a:endParaRPr>
          </a:p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Auth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bank</a:t>
            </a: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.com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NS ns1.attacker</a:t>
            </a: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.net</a:t>
            </a:r>
            <a:endParaRPr lang="he-IL" sz="20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</a:t>
            </a:r>
            <a:endParaRPr lang="he-IL" sz="20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algn="l" rtl="1" fontAlgn="t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44803C-9D73-4573-A6F5-2D03D69C61E7}"/>
              </a:ext>
            </a:extLst>
          </p:cNvPr>
          <p:cNvGrpSpPr/>
          <p:nvPr/>
        </p:nvGrpSpPr>
        <p:grpSpPr>
          <a:xfrm>
            <a:off x="8312504" y="5278666"/>
            <a:ext cx="3741851" cy="400110"/>
            <a:chOff x="8312504" y="5278666"/>
            <a:chExt cx="3741851" cy="40011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B7D79C-B159-4053-9AC8-4EA5CB97703A}"/>
                </a:ext>
              </a:extLst>
            </p:cNvPr>
            <p:cNvSpPr/>
            <p:nvPr/>
          </p:nvSpPr>
          <p:spPr>
            <a:xfrm>
              <a:off x="8393488" y="5401844"/>
              <a:ext cx="2179244" cy="19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C33FB-7157-403D-AF2A-D19387EDE039}"/>
                </a:ext>
              </a:extLst>
            </p:cNvPr>
            <p:cNvSpPr txBox="1"/>
            <p:nvPr/>
          </p:nvSpPr>
          <p:spPr>
            <a:xfrm>
              <a:off x="8312504" y="5278666"/>
              <a:ext cx="374185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Add</a:t>
              </a: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: ns1.attacker.net A 7.7.7.7</a:t>
              </a:r>
              <a:endParaRPr lang="he-IL" sz="2000" b="0" i="0" u="none" strike="noStrike" dirty="0"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6B89C16-4BC1-4FC1-A9D9-165024F81F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46" y="3315486"/>
            <a:ext cx="585086" cy="58508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A46646-B3E2-434B-A84D-DCBCFD2DEE89}"/>
              </a:ext>
            </a:extLst>
          </p:cNvPr>
          <p:cNvSpPr/>
          <p:nvPr/>
        </p:nvSpPr>
        <p:spPr>
          <a:xfrm>
            <a:off x="3850105" y="2565115"/>
            <a:ext cx="6240151" cy="955759"/>
          </a:xfrm>
          <a:custGeom>
            <a:avLst/>
            <a:gdLst>
              <a:gd name="connsiteX0" fmla="*/ 0 w 6160169"/>
              <a:gd name="connsiteY0" fmla="*/ 264712 h 909605"/>
              <a:gd name="connsiteX1" fmla="*/ 2916455 w 6160169"/>
              <a:gd name="connsiteY1" fmla="*/ 33706 h 909605"/>
              <a:gd name="connsiteX2" fmla="*/ 6160169 w 6160169"/>
              <a:gd name="connsiteY2" fmla="*/ 909605 h 9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169" h="909605">
                <a:moveTo>
                  <a:pt x="0" y="264712"/>
                </a:moveTo>
                <a:cubicBezTo>
                  <a:pt x="944880" y="95468"/>
                  <a:pt x="1889760" y="-73776"/>
                  <a:pt x="2916455" y="33706"/>
                </a:cubicBezTo>
                <a:cubicBezTo>
                  <a:pt x="3943150" y="141188"/>
                  <a:pt x="5051659" y="525396"/>
                  <a:pt x="6160169" y="909605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54BF1F-B94A-478A-BA85-00EC13081314}"/>
              </a:ext>
            </a:extLst>
          </p:cNvPr>
          <p:cNvSpPr/>
          <p:nvPr/>
        </p:nvSpPr>
        <p:spPr>
          <a:xfrm>
            <a:off x="3676294" y="3234812"/>
            <a:ext cx="1106614" cy="957809"/>
          </a:xfrm>
          <a:custGeom>
            <a:avLst/>
            <a:gdLst>
              <a:gd name="connsiteX0" fmla="*/ 383458 w 1199535"/>
              <a:gd name="connsiteY0" fmla="*/ 0 h 1101213"/>
              <a:gd name="connsiteX1" fmla="*/ 0 w 1199535"/>
              <a:gd name="connsiteY1" fmla="*/ 49161 h 1101213"/>
              <a:gd name="connsiteX2" fmla="*/ 963561 w 1199535"/>
              <a:gd name="connsiteY2" fmla="*/ 1101213 h 1101213"/>
              <a:gd name="connsiteX3" fmla="*/ 1199535 w 1199535"/>
              <a:gd name="connsiteY3" fmla="*/ 816077 h 1101213"/>
              <a:gd name="connsiteX4" fmla="*/ 383458 w 1199535"/>
              <a:gd name="connsiteY4" fmla="*/ 0 h 1101213"/>
              <a:gd name="connsiteX0" fmla="*/ 383458 w 1199535"/>
              <a:gd name="connsiteY0" fmla="*/ 0 h 1003936"/>
              <a:gd name="connsiteX1" fmla="*/ 0 w 1199535"/>
              <a:gd name="connsiteY1" fmla="*/ 49161 h 1003936"/>
              <a:gd name="connsiteX2" fmla="*/ 1051110 w 1199535"/>
              <a:gd name="connsiteY2" fmla="*/ 1003936 h 1003936"/>
              <a:gd name="connsiteX3" fmla="*/ 1199535 w 1199535"/>
              <a:gd name="connsiteY3" fmla="*/ 816077 h 1003936"/>
              <a:gd name="connsiteX4" fmla="*/ 383458 w 1199535"/>
              <a:gd name="connsiteY4" fmla="*/ 0 h 1003936"/>
              <a:gd name="connsiteX0" fmla="*/ 383458 w 1073076"/>
              <a:gd name="connsiteY0" fmla="*/ 0 h 1003936"/>
              <a:gd name="connsiteX1" fmla="*/ 0 w 1073076"/>
              <a:gd name="connsiteY1" fmla="*/ 49161 h 1003936"/>
              <a:gd name="connsiteX2" fmla="*/ 1051110 w 1073076"/>
              <a:gd name="connsiteY2" fmla="*/ 1003936 h 1003936"/>
              <a:gd name="connsiteX3" fmla="*/ 1073076 w 1073076"/>
              <a:gd name="connsiteY3" fmla="*/ 640979 h 1003936"/>
              <a:gd name="connsiteX4" fmla="*/ 383458 w 1073076"/>
              <a:gd name="connsiteY4" fmla="*/ 0 h 1003936"/>
              <a:gd name="connsiteX0" fmla="*/ 383458 w 1073076"/>
              <a:gd name="connsiteY0" fmla="*/ 0 h 731561"/>
              <a:gd name="connsiteX1" fmla="*/ 0 w 1073076"/>
              <a:gd name="connsiteY1" fmla="*/ 49161 h 731561"/>
              <a:gd name="connsiteX2" fmla="*/ 895467 w 1073076"/>
              <a:gd name="connsiteY2" fmla="*/ 731561 h 731561"/>
              <a:gd name="connsiteX3" fmla="*/ 1073076 w 1073076"/>
              <a:gd name="connsiteY3" fmla="*/ 640979 h 731561"/>
              <a:gd name="connsiteX4" fmla="*/ 383458 w 1073076"/>
              <a:gd name="connsiteY4" fmla="*/ 0 h 731561"/>
              <a:gd name="connsiteX0" fmla="*/ 383458 w 1073076"/>
              <a:gd name="connsiteY0" fmla="*/ 0 h 734073"/>
              <a:gd name="connsiteX1" fmla="*/ 0 w 1073076"/>
              <a:gd name="connsiteY1" fmla="*/ 49161 h 734073"/>
              <a:gd name="connsiteX2" fmla="*/ 739092 w 1073076"/>
              <a:gd name="connsiteY2" fmla="*/ 734073 h 734073"/>
              <a:gd name="connsiteX3" fmla="*/ 895467 w 1073076"/>
              <a:gd name="connsiteY3" fmla="*/ 731561 h 734073"/>
              <a:gd name="connsiteX4" fmla="*/ 1073076 w 1073076"/>
              <a:gd name="connsiteY4" fmla="*/ 640979 h 734073"/>
              <a:gd name="connsiteX5" fmla="*/ 383458 w 1073076"/>
              <a:gd name="connsiteY5" fmla="*/ 0 h 734073"/>
              <a:gd name="connsiteX0" fmla="*/ 383458 w 1216480"/>
              <a:gd name="connsiteY0" fmla="*/ 0 h 1081757"/>
              <a:gd name="connsiteX1" fmla="*/ 0 w 1216480"/>
              <a:gd name="connsiteY1" fmla="*/ 49161 h 1081757"/>
              <a:gd name="connsiteX2" fmla="*/ 739092 w 1216480"/>
              <a:gd name="connsiteY2" fmla="*/ 734073 h 1081757"/>
              <a:gd name="connsiteX3" fmla="*/ 1216480 w 1216480"/>
              <a:gd name="connsiteY3" fmla="*/ 1081757 h 1081757"/>
              <a:gd name="connsiteX4" fmla="*/ 1073076 w 1216480"/>
              <a:gd name="connsiteY4" fmla="*/ 640979 h 1081757"/>
              <a:gd name="connsiteX5" fmla="*/ 383458 w 1216480"/>
              <a:gd name="connsiteY5" fmla="*/ 0 h 1081757"/>
              <a:gd name="connsiteX0" fmla="*/ 383458 w 1216480"/>
              <a:gd name="connsiteY0" fmla="*/ 0 h 1081757"/>
              <a:gd name="connsiteX1" fmla="*/ 0 w 1216480"/>
              <a:gd name="connsiteY1" fmla="*/ 49161 h 1081757"/>
              <a:gd name="connsiteX2" fmla="*/ 739092 w 1216480"/>
              <a:gd name="connsiteY2" fmla="*/ 734073 h 1081757"/>
              <a:gd name="connsiteX3" fmla="*/ 1001739 w 1216480"/>
              <a:gd name="connsiteY3" fmla="*/ 831350 h 1081757"/>
              <a:gd name="connsiteX4" fmla="*/ 1216480 w 1216480"/>
              <a:gd name="connsiteY4" fmla="*/ 1081757 h 1081757"/>
              <a:gd name="connsiteX5" fmla="*/ 1073076 w 1216480"/>
              <a:gd name="connsiteY5" fmla="*/ 640979 h 1081757"/>
              <a:gd name="connsiteX6" fmla="*/ 383458 w 1216480"/>
              <a:gd name="connsiteY6" fmla="*/ 0 h 1081757"/>
              <a:gd name="connsiteX0" fmla="*/ 383458 w 1216480"/>
              <a:gd name="connsiteY0" fmla="*/ 0 h 1081757"/>
              <a:gd name="connsiteX1" fmla="*/ 0 w 1216480"/>
              <a:gd name="connsiteY1" fmla="*/ 49161 h 1081757"/>
              <a:gd name="connsiteX2" fmla="*/ 739092 w 1216480"/>
              <a:gd name="connsiteY2" fmla="*/ 734073 h 1081757"/>
              <a:gd name="connsiteX3" fmla="*/ 1001739 w 1216480"/>
              <a:gd name="connsiteY3" fmla="*/ 831350 h 1081757"/>
              <a:gd name="connsiteX4" fmla="*/ 1030922 w 1216480"/>
              <a:gd name="connsiteY4" fmla="*/ 957809 h 1081757"/>
              <a:gd name="connsiteX5" fmla="*/ 1216480 w 1216480"/>
              <a:gd name="connsiteY5" fmla="*/ 1081757 h 1081757"/>
              <a:gd name="connsiteX6" fmla="*/ 1073076 w 1216480"/>
              <a:gd name="connsiteY6" fmla="*/ 640979 h 1081757"/>
              <a:gd name="connsiteX7" fmla="*/ 383458 w 1216480"/>
              <a:gd name="connsiteY7" fmla="*/ 0 h 1081757"/>
              <a:gd name="connsiteX0" fmla="*/ 384315 w 1217337"/>
              <a:gd name="connsiteY0" fmla="*/ 0 h 1081757"/>
              <a:gd name="connsiteX1" fmla="*/ 857 w 1217337"/>
              <a:gd name="connsiteY1" fmla="*/ 49161 h 1081757"/>
              <a:gd name="connsiteX2" fmla="*/ 263294 w 1217337"/>
              <a:gd name="connsiteY2" fmla="*/ 335239 h 1081757"/>
              <a:gd name="connsiteX3" fmla="*/ 739949 w 1217337"/>
              <a:gd name="connsiteY3" fmla="*/ 734073 h 1081757"/>
              <a:gd name="connsiteX4" fmla="*/ 1002596 w 1217337"/>
              <a:gd name="connsiteY4" fmla="*/ 831350 h 1081757"/>
              <a:gd name="connsiteX5" fmla="*/ 1031779 w 1217337"/>
              <a:gd name="connsiteY5" fmla="*/ 957809 h 1081757"/>
              <a:gd name="connsiteX6" fmla="*/ 1217337 w 1217337"/>
              <a:gd name="connsiteY6" fmla="*/ 1081757 h 1081757"/>
              <a:gd name="connsiteX7" fmla="*/ 1073933 w 1217337"/>
              <a:gd name="connsiteY7" fmla="*/ 640979 h 1081757"/>
              <a:gd name="connsiteX8" fmla="*/ 384315 w 1217337"/>
              <a:gd name="connsiteY8" fmla="*/ 0 h 1081757"/>
              <a:gd name="connsiteX0" fmla="*/ 384428 w 1217450"/>
              <a:gd name="connsiteY0" fmla="*/ 0 h 1081757"/>
              <a:gd name="connsiteX1" fmla="*/ 970 w 1217450"/>
              <a:gd name="connsiteY1" fmla="*/ 49161 h 1081757"/>
              <a:gd name="connsiteX2" fmla="*/ 243952 w 1217450"/>
              <a:gd name="connsiteY2" fmla="*/ 403333 h 1081757"/>
              <a:gd name="connsiteX3" fmla="*/ 740062 w 1217450"/>
              <a:gd name="connsiteY3" fmla="*/ 734073 h 1081757"/>
              <a:gd name="connsiteX4" fmla="*/ 1002709 w 1217450"/>
              <a:gd name="connsiteY4" fmla="*/ 831350 h 1081757"/>
              <a:gd name="connsiteX5" fmla="*/ 1031892 w 1217450"/>
              <a:gd name="connsiteY5" fmla="*/ 957809 h 1081757"/>
              <a:gd name="connsiteX6" fmla="*/ 1217450 w 1217450"/>
              <a:gd name="connsiteY6" fmla="*/ 1081757 h 1081757"/>
              <a:gd name="connsiteX7" fmla="*/ 1074046 w 1217450"/>
              <a:gd name="connsiteY7" fmla="*/ 640979 h 1081757"/>
              <a:gd name="connsiteX8" fmla="*/ 384428 w 1217450"/>
              <a:gd name="connsiteY8" fmla="*/ 0 h 1081757"/>
              <a:gd name="connsiteX0" fmla="*/ 384428 w 1217450"/>
              <a:gd name="connsiteY0" fmla="*/ 0 h 1081757"/>
              <a:gd name="connsiteX1" fmla="*/ 970 w 1217450"/>
              <a:gd name="connsiteY1" fmla="*/ 49161 h 1081757"/>
              <a:gd name="connsiteX2" fmla="*/ 243952 w 1217450"/>
              <a:gd name="connsiteY2" fmla="*/ 403333 h 1081757"/>
              <a:gd name="connsiteX3" fmla="*/ 759517 w 1217450"/>
              <a:gd name="connsiteY3" fmla="*/ 675707 h 1081757"/>
              <a:gd name="connsiteX4" fmla="*/ 1002709 w 1217450"/>
              <a:gd name="connsiteY4" fmla="*/ 831350 h 1081757"/>
              <a:gd name="connsiteX5" fmla="*/ 1031892 w 1217450"/>
              <a:gd name="connsiteY5" fmla="*/ 957809 h 1081757"/>
              <a:gd name="connsiteX6" fmla="*/ 1217450 w 1217450"/>
              <a:gd name="connsiteY6" fmla="*/ 1081757 h 1081757"/>
              <a:gd name="connsiteX7" fmla="*/ 1074046 w 1217450"/>
              <a:gd name="connsiteY7" fmla="*/ 640979 h 1081757"/>
              <a:gd name="connsiteX8" fmla="*/ 384428 w 1217450"/>
              <a:gd name="connsiteY8" fmla="*/ 0 h 1081757"/>
              <a:gd name="connsiteX0" fmla="*/ 384428 w 1106614"/>
              <a:gd name="connsiteY0" fmla="*/ 0 h 957809"/>
              <a:gd name="connsiteX1" fmla="*/ 970 w 1106614"/>
              <a:gd name="connsiteY1" fmla="*/ 49161 h 957809"/>
              <a:gd name="connsiteX2" fmla="*/ 243952 w 1106614"/>
              <a:gd name="connsiteY2" fmla="*/ 403333 h 957809"/>
              <a:gd name="connsiteX3" fmla="*/ 759517 w 1106614"/>
              <a:gd name="connsiteY3" fmla="*/ 675707 h 957809"/>
              <a:gd name="connsiteX4" fmla="*/ 1002709 w 1106614"/>
              <a:gd name="connsiteY4" fmla="*/ 831350 h 957809"/>
              <a:gd name="connsiteX5" fmla="*/ 1031892 w 1106614"/>
              <a:gd name="connsiteY5" fmla="*/ 957809 h 957809"/>
              <a:gd name="connsiteX6" fmla="*/ 1106614 w 1106614"/>
              <a:gd name="connsiteY6" fmla="*/ 952448 h 957809"/>
              <a:gd name="connsiteX7" fmla="*/ 1074046 w 1106614"/>
              <a:gd name="connsiteY7" fmla="*/ 640979 h 957809"/>
              <a:gd name="connsiteX8" fmla="*/ 384428 w 1106614"/>
              <a:gd name="connsiteY8" fmla="*/ 0 h 9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614" h="957809">
                <a:moveTo>
                  <a:pt x="384428" y="0"/>
                </a:moveTo>
                <a:lnTo>
                  <a:pt x="970" y="49161"/>
                </a:lnTo>
                <a:cubicBezTo>
                  <a:pt x="-12715" y="101792"/>
                  <a:pt x="120770" y="289181"/>
                  <a:pt x="243952" y="403333"/>
                </a:cubicBezTo>
                <a:cubicBezTo>
                  <a:pt x="367134" y="517485"/>
                  <a:pt x="642785" y="589779"/>
                  <a:pt x="759517" y="675707"/>
                </a:cubicBezTo>
                <a:cubicBezTo>
                  <a:pt x="827611" y="721103"/>
                  <a:pt x="934615" y="785954"/>
                  <a:pt x="1002709" y="831350"/>
                </a:cubicBezTo>
                <a:cubicBezTo>
                  <a:pt x="1031892" y="867018"/>
                  <a:pt x="1002709" y="922141"/>
                  <a:pt x="1031892" y="957809"/>
                </a:cubicBezTo>
                <a:lnTo>
                  <a:pt x="1106614" y="952448"/>
                </a:lnTo>
                <a:lnTo>
                  <a:pt x="1074046" y="640979"/>
                </a:lnTo>
                <a:lnTo>
                  <a:pt x="3844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Google Shape;252;g2b1ba06e862_0_85">
            <a:extLst>
              <a:ext uri="{FF2B5EF4-FFF2-40B4-BE49-F238E27FC236}">
                <a16:creationId xmlns:a16="http://schemas.microsoft.com/office/drawing/2014/main" id="{9D2DA630-339E-4CEC-876B-3989B05F5521}"/>
              </a:ext>
            </a:extLst>
          </p:cNvPr>
          <p:cNvSpPr txBox="1"/>
          <p:nvPr/>
        </p:nvSpPr>
        <p:spPr>
          <a:xfrm>
            <a:off x="-24286" y="6344636"/>
            <a:ext cx="962726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Detection Rule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000" b="1" dirty="0">
                <a:solidFill>
                  <a:schemeClr val="dk1"/>
                </a:solidFill>
              </a:rPr>
              <a:t>Rl3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glue RRs outside of target domain</a:t>
            </a:r>
          </a:p>
        </p:txBody>
      </p:sp>
      <p:sp>
        <p:nvSpPr>
          <p:cNvPr id="35" name="Diagonal Stripe 34">
            <a:extLst>
              <a:ext uri="{FF2B5EF4-FFF2-40B4-BE49-F238E27FC236}">
                <a16:creationId xmlns:a16="http://schemas.microsoft.com/office/drawing/2014/main" id="{73C6781D-7FAF-44B3-BA01-4282EF80D3E5}"/>
              </a:ext>
            </a:extLst>
          </p:cNvPr>
          <p:cNvSpPr/>
          <p:nvPr/>
        </p:nvSpPr>
        <p:spPr>
          <a:xfrm>
            <a:off x="4103549" y="3219132"/>
            <a:ext cx="1566803" cy="1937718"/>
          </a:xfrm>
          <a:prstGeom prst="diagStrip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C4C6EF-91E3-47FF-8DB5-A39DD1C6AE8D}"/>
              </a:ext>
            </a:extLst>
          </p:cNvPr>
          <p:cNvSpPr txBox="1"/>
          <p:nvPr/>
        </p:nvSpPr>
        <p:spPr>
          <a:xfrm rot="1796891">
            <a:off x="9284535" y="1345069"/>
            <a:ext cx="284885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Mitigation</a:t>
            </a:r>
            <a:endParaRPr lang="he-IL" sz="44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45FA8B-B2DF-4132-9A3B-AD4CBB88DCAA}"/>
              </a:ext>
            </a:extLst>
          </p:cNvPr>
          <p:cNvSpPr txBox="1"/>
          <p:nvPr/>
        </p:nvSpPr>
        <p:spPr>
          <a:xfrm>
            <a:off x="558107" y="149167"/>
            <a:ext cx="178827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Out-of-Bailiwick</a:t>
            </a:r>
            <a:endParaRPr lang="he-IL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A7F3F97-AD35-4634-9704-5208E45A988D}"/>
              </a:ext>
            </a:extLst>
          </p:cNvPr>
          <p:cNvSpPr/>
          <p:nvPr/>
        </p:nvSpPr>
        <p:spPr>
          <a:xfrm>
            <a:off x="9727600" y="4732538"/>
            <a:ext cx="567558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7F2F6EA-FE63-49E4-B859-259CCBAEA71F}"/>
              </a:ext>
            </a:extLst>
          </p:cNvPr>
          <p:cNvSpPr/>
          <p:nvPr/>
        </p:nvSpPr>
        <p:spPr>
          <a:xfrm>
            <a:off x="9663770" y="4385524"/>
            <a:ext cx="656747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E6E3CF9-5E00-4D76-BF74-C8D221A52FCB}"/>
              </a:ext>
            </a:extLst>
          </p:cNvPr>
          <p:cNvSpPr/>
          <p:nvPr/>
        </p:nvSpPr>
        <p:spPr>
          <a:xfrm rot="6543531">
            <a:off x="10205911" y="4723812"/>
            <a:ext cx="450351" cy="259315"/>
          </a:xfrm>
          <a:custGeom>
            <a:avLst/>
            <a:gdLst>
              <a:gd name="connsiteX0" fmla="*/ 0 w 3688861"/>
              <a:gd name="connsiteY0" fmla="*/ 354722 h 354722"/>
              <a:gd name="connsiteX1" fmla="*/ 844061 w 3688861"/>
              <a:gd name="connsiteY1" fmla="*/ 42107 h 354722"/>
              <a:gd name="connsiteX2" fmla="*/ 2836984 w 3688861"/>
              <a:gd name="connsiteY2" fmla="*/ 34292 h 354722"/>
              <a:gd name="connsiteX3" fmla="*/ 3688861 w 3688861"/>
              <a:gd name="connsiteY3" fmla="*/ 331276 h 35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8861" h="354722">
                <a:moveTo>
                  <a:pt x="0" y="354722"/>
                </a:moveTo>
                <a:cubicBezTo>
                  <a:pt x="185615" y="225117"/>
                  <a:pt x="371230" y="95512"/>
                  <a:pt x="844061" y="42107"/>
                </a:cubicBezTo>
                <a:cubicBezTo>
                  <a:pt x="1316892" y="-11298"/>
                  <a:pt x="2362851" y="-13903"/>
                  <a:pt x="2836984" y="34292"/>
                </a:cubicBezTo>
                <a:cubicBezTo>
                  <a:pt x="3311117" y="82487"/>
                  <a:pt x="3499989" y="206881"/>
                  <a:pt x="3688861" y="331276"/>
                </a:cubicBezTo>
              </a:path>
            </a:pathLst>
          </a:custGeom>
          <a:noFill/>
          <a:ln w="508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E5527BC-89C4-4E4B-A542-1588F29996E7}"/>
              </a:ext>
            </a:extLst>
          </p:cNvPr>
          <p:cNvSpPr/>
          <p:nvPr/>
        </p:nvSpPr>
        <p:spPr>
          <a:xfrm>
            <a:off x="2720472" y="3165319"/>
            <a:ext cx="6797154" cy="3235342"/>
          </a:xfrm>
          <a:custGeom>
            <a:avLst/>
            <a:gdLst>
              <a:gd name="connsiteX0" fmla="*/ 8132006 w 8132006"/>
              <a:gd name="connsiteY0" fmla="*/ 3362632 h 3416273"/>
              <a:gd name="connsiteX1" fmla="*/ 1927851 w 8132006"/>
              <a:gd name="connsiteY1" fmla="*/ 3057832 h 3416273"/>
              <a:gd name="connsiteX2" fmla="*/ 728 w 8132006"/>
              <a:gd name="connsiteY2" fmla="*/ 668593 h 3416273"/>
              <a:gd name="connsiteX3" fmla="*/ 2075335 w 8132006"/>
              <a:gd name="connsiteY3" fmla="*/ 0 h 3416273"/>
              <a:gd name="connsiteX0" fmla="*/ 8132006 w 8132006"/>
              <a:gd name="connsiteY0" fmla="*/ 3362632 h 3416273"/>
              <a:gd name="connsiteX1" fmla="*/ 1927851 w 8132006"/>
              <a:gd name="connsiteY1" fmla="*/ 3057832 h 3416273"/>
              <a:gd name="connsiteX2" fmla="*/ 728 w 8132006"/>
              <a:gd name="connsiteY2" fmla="*/ 668593 h 3416273"/>
              <a:gd name="connsiteX3" fmla="*/ 2144161 w 8132006"/>
              <a:gd name="connsiteY3" fmla="*/ 0 h 3416273"/>
              <a:gd name="connsiteX0" fmla="*/ 7357662 w 7357662"/>
              <a:gd name="connsiteY0" fmla="*/ 3362632 h 3382928"/>
              <a:gd name="connsiteX1" fmla="*/ 1153507 w 7357662"/>
              <a:gd name="connsiteY1" fmla="*/ 3057832 h 3382928"/>
              <a:gd name="connsiteX2" fmla="*/ 8809 w 7357662"/>
              <a:gd name="connsiteY2" fmla="*/ 1846944 h 3382928"/>
              <a:gd name="connsiteX3" fmla="*/ 1369817 w 7357662"/>
              <a:gd name="connsiteY3" fmla="*/ 0 h 3382928"/>
              <a:gd name="connsiteX0" fmla="*/ 7357662 w 7357662"/>
              <a:gd name="connsiteY0" fmla="*/ 3362632 h 3382928"/>
              <a:gd name="connsiteX1" fmla="*/ 1153507 w 7357662"/>
              <a:gd name="connsiteY1" fmla="*/ 3057832 h 3382928"/>
              <a:gd name="connsiteX2" fmla="*/ 8809 w 7357662"/>
              <a:gd name="connsiteY2" fmla="*/ 1846944 h 3382928"/>
              <a:gd name="connsiteX3" fmla="*/ 1369817 w 7357662"/>
              <a:gd name="connsiteY3" fmla="*/ 0 h 3382928"/>
              <a:gd name="connsiteX0" fmla="*/ 7359105 w 7359105"/>
              <a:gd name="connsiteY0" fmla="*/ 3362632 h 3461017"/>
              <a:gd name="connsiteX1" fmla="*/ 1136096 w 7359105"/>
              <a:gd name="connsiteY1" fmla="*/ 3312356 h 3461017"/>
              <a:gd name="connsiteX2" fmla="*/ 10252 w 7359105"/>
              <a:gd name="connsiteY2" fmla="*/ 1846944 h 3461017"/>
              <a:gd name="connsiteX3" fmla="*/ 1371260 w 7359105"/>
              <a:gd name="connsiteY3" fmla="*/ 0 h 3461017"/>
              <a:gd name="connsiteX0" fmla="*/ 7040915 w 7040915"/>
              <a:gd name="connsiteY0" fmla="*/ 3362632 h 3445690"/>
              <a:gd name="connsiteX1" fmla="*/ 817906 w 7040915"/>
              <a:gd name="connsiteY1" fmla="*/ 3312356 h 3445690"/>
              <a:gd name="connsiteX2" fmla="*/ 87988 w 7040915"/>
              <a:gd name="connsiteY2" fmla="*/ 2073187 h 3445690"/>
              <a:gd name="connsiteX3" fmla="*/ 1053070 w 7040915"/>
              <a:gd name="connsiteY3" fmla="*/ 0 h 3445690"/>
              <a:gd name="connsiteX0" fmla="*/ 6952927 w 6952927"/>
              <a:gd name="connsiteY0" fmla="*/ 3362632 h 3445690"/>
              <a:gd name="connsiteX1" fmla="*/ 729918 w 6952927"/>
              <a:gd name="connsiteY1" fmla="*/ 3312356 h 3445690"/>
              <a:gd name="connsiteX2" fmla="*/ 0 w 6952927"/>
              <a:gd name="connsiteY2" fmla="*/ 2073187 h 3445690"/>
              <a:gd name="connsiteX3" fmla="*/ 965082 w 6952927"/>
              <a:gd name="connsiteY3" fmla="*/ 0 h 3445690"/>
              <a:gd name="connsiteX0" fmla="*/ 6952927 w 6952927"/>
              <a:gd name="connsiteY0" fmla="*/ 3362632 h 3682158"/>
              <a:gd name="connsiteX1" fmla="*/ 729918 w 6952927"/>
              <a:gd name="connsiteY1" fmla="*/ 3312356 h 3682158"/>
              <a:gd name="connsiteX2" fmla="*/ 0 w 6952927"/>
              <a:gd name="connsiteY2" fmla="*/ 2073187 h 3682158"/>
              <a:gd name="connsiteX3" fmla="*/ 965082 w 6952927"/>
              <a:gd name="connsiteY3" fmla="*/ 0 h 3682158"/>
              <a:gd name="connsiteX0" fmla="*/ 6828098 w 6828098"/>
              <a:gd name="connsiteY0" fmla="*/ 3362632 h 3445690"/>
              <a:gd name="connsiteX1" fmla="*/ 605089 w 6828098"/>
              <a:gd name="connsiteY1" fmla="*/ 3312356 h 3445690"/>
              <a:gd name="connsiteX2" fmla="*/ 63707 w 6828098"/>
              <a:gd name="connsiteY2" fmla="*/ 2073187 h 3445690"/>
              <a:gd name="connsiteX3" fmla="*/ 840253 w 6828098"/>
              <a:gd name="connsiteY3" fmla="*/ 0 h 3445690"/>
              <a:gd name="connsiteX0" fmla="*/ 6764391 w 6764391"/>
              <a:gd name="connsiteY0" fmla="*/ 3362632 h 3480439"/>
              <a:gd name="connsiteX1" fmla="*/ 1568904 w 6764391"/>
              <a:gd name="connsiteY1" fmla="*/ 3368916 h 3480439"/>
              <a:gd name="connsiteX2" fmla="*/ 0 w 6764391"/>
              <a:gd name="connsiteY2" fmla="*/ 2073187 h 3480439"/>
              <a:gd name="connsiteX3" fmla="*/ 776546 w 6764391"/>
              <a:gd name="connsiteY3" fmla="*/ 0 h 3480439"/>
              <a:gd name="connsiteX0" fmla="*/ 6764391 w 6764391"/>
              <a:gd name="connsiteY0" fmla="*/ 3362632 h 3480439"/>
              <a:gd name="connsiteX1" fmla="*/ 1568904 w 6764391"/>
              <a:gd name="connsiteY1" fmla="*/ 3368916 h 3480439"/>
              <a:gd name="connsiteX2" fmla="*/ 0 w 6764391"/>
              <a:gd name="connsiteY2" fmla="*/ 2073187 h 3480439"/>
              <a:gd name="connsiteX3" fmla="*/ 776546 w 6764391"/>
              <a:gd name="connsiteY3" fmla="*/ 0 h 3480439"/>
              <a:gd name="connsiteX0" fmla="*/ 6793080 w 6793080"/>
              <a:gd name="connsiteY0" fmla="*/ 3362632 h 3480439"/>
              <a:gd name="connsiteX1" fmla="*/ 1597593 w 6793080"/>
              <a:gd name="connsiteY1" fmla="*/ 3368916 h 3480439"/>
              <a:gd name="connsiteX2" fmla="*/ 28689 w 6793080"/>
              <a:gd name="connsiteY2" fmla="*/ 2073187 h 3480439"/>
              <a:gd name="connsiteX3" fmla="*/ 805235 w 6793080"/>
              <a:gd name="connsiteY3" fmla="*/ 0 h 3480439"/>
              <a:gd name="connsiteX0" fmla="*/ 6797154 w 6797154"/>
              <a:gd name="connsiteY0" fmla="*/ 3117535 h 3235342"/>
              <a:gd name="connsiteX1" fmla="*/ 1601667 w 6797154"/>
              <a:gd name="connsiteY1" fmla="*/ 3123819 h 3235342"/>
              <a:gd name="connsiteX2" fmla="*/ 32763 w 6797154"/>
              <a:gd name="connsiteY2" fmla="*/ 1828090 h 3235342"/>
              <a:gd name="connsiteX3" fmla="*/ 781028 w 6797154"/>
              <a:gd name="connsiteY3" fmla="*/ 0 h 323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7154" h="3235342">
                <a:moveTo>
                  <a:pt x="6797154" y="3117535"/>
                </a:moveTo>
                <a:cubicBezTo>
                  <a:pt x="4372683" y="3189638"/>
                  <a:pt x="2729065" y="3338726"/>
                  <a:pt x="1601667" y="3123819"/>
                </a:cubicBezTo>
                <a:cubicBezTo>
                  <a:pt x="474269" y="2908912"/>
                  <a:pt x="168437" y="2497985"/>
                  <a:pt x="32763" y="1828090"/>
                </a:cubicBezTo>
                <a:cubicBezTo>
                  <a:pt x="-36924" y="1318451"/>
                  <a:pt x="-74302" y="447122"/>
                  <a:pt x="781028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D97892AE-354C-4935-BACC-137AEE53C0A9}"/>
              </a:ext>
            </a:extLst>
          </p:cNvPr>
          <p:cNvSpPr/>
          <p:nvPr/>
        </p:nvSpPr>
        <p:spPr>
          <a:xfrm>
            <a:off x="187378" y="4291068"/>
            <a:ext cx="3029699" cy="1267794"/>
          </a:xfrm>
          <a:prstGeom prst="wedgeRectCallout">
            <a:avLst>
              <a:gd name="adj1" fmla="val 89735"/>
              <a:gd name="adj2" fmla="val -4450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Drop all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Out-of-Bailiwick responses</a:t>
            </a:r>
          </a:p>
        </p:txBody>
      </p:sp>
    </p:spTree>
    <p:extLst>
      <p:ext uri="{BB962C8B-B14F-4D97-AF65-F5344CB8AC3E}">
        <p14:creationId xmlns:p14="http://schemas.microsoft.com/office/powerpoint/2010/main" val="6307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 animBg="1"/>
      <p:bldP spid="5" grpId="1" animBg="1"/>
      <p:bldP spid="54" grpId="0" build="allAtOnce"/>
      <p:bldP spid="35" grpId="0" animBg="1"/>
      <p:bldP spid="29" grpId="0" animBg="1"/>
      <p:bldP spid="32" grpId="0" animBg="1"/>
      <p:bldP spid="33" grpId="0" animBg="1"/>
      <p:bldP spid="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7;g2b0c2527dd0_0_8">
            <a:extLst>
              <a:ext uri="{FF2B5EF4-FFF2-40B4-BE49-F238E27FC236}">
                <a16:creationId xmlns:a16="http://schemas.microsoft.com/office/drawing/2014/main" id="{2270A891-1C22-49A7-9A9A-D033512B5A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596" t="17488" r="25226" b="45315"/>
          <a:stretch/>
        </p:blipFill>
        <p:spPr>
          <a:xfrm>
            <a:off x="6473687" y="4238806"/>
            <a:ext cx="5140380" cy="150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b359dec6b1_0_95"/>
          <p:cNvPicPr preferRelativeResize="0"/>
          <p:nvPr/>
        </p:nvPicPr>
        <p:blipFill rotWithShape="1">
          <a:blip r:embed="rId4">
            <a:alphaModFix/>
          </a:blip>
          <a:srcRect t="21539" b="-1609"/>
          <a:stretch/>
        </p:blipFill>
        <p:spPr>
          <a:xfrm>
            <a:off x="4192621" y="1348069"/>
            <a:ext cx="7043529" cy="190465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b359dec6b1_0_95"/>
          <p:cNvSpPr txBox="1"/>
          <p:nvPr/>
        </p:nvSpPr>
        <p:spPr>
          <a:xfrm>
            <a:off x="498650" y="316111"/>
            <a:ext cx="10436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 - DNS Cache Poisoning is still kicking…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5AB68-F783-478B-B646-66A946583EC1}"/>
              </a:ext>
            </a:extLst>
          </p:cNvPr>
          <p:cNvSpPr txBox="1"/>
          <p:nvPr/>
        </p:nvSpPr>
        <p:spPr>
          <a:xfrm>
            <a:off x="585466" y="1568215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2023-30464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9EC4F7-2525-46E2-84ED-1C29835F27A8}"/>
              </a:ext>
            </a:extLst>
          </p:cNvPr>
          <p:cNvSpPr txBox="1"/>
          <p:nvPr/>
        </p:nvSpPr>
        <p:spPr>
          <a:xfrm>
            <a:off x="585466" y="2164260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2021-43105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ED8C0C-1536-4487-BC4F-74A255A1C6BF}"/>
              </a:ext>
            </a:extLst>
          </p:cNvPr>
          <p:cNvSpPr txBox="1"/>
          <p:nvPr/>
        </p:nvSpPr>
        <p:spPr>
          <a:xfrm>
            <a:off x="584082" y="3027202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2017-12132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F027DA-2B71-4F02-9AB9-C232AB2B0CA9}"/>
              </a:ext>
            </a:extLst>
          </p:cNvPr>
          <p:cNvSpPr txBox="1"/>
          <p:nvPr/>
        </p:nvSpPr>
        <p:spPr>
          <a:xfrm>
            <a:off x="591615" y="4211301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2008-1146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3583D-2693-4D80-9600-D260DFB07E02}"/>
              </a:ext>
            </a:extLst>
          </p:cNvPr>
          <p:cNvSpPr txBox="1"/>
          <p:nvPr/>
        </p:nvSpPr>
        <p:spPr>
          <a:xfrm>
            <a:off x="591615" y="5311136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2002-2213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B60210-930A-419E-B36E-5221AE0D1EF9}"/>
              </a:ext>
            </a:extLst>
          </p:cNvPr>
          <p:cNvSpPr txBox="1"/>
          <p:nvPr/>
        </p:nvSpPr>
        <p:spPr>
          <a:xfrm>
            <a:off x="592999" y="18762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2023-28457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CB1282-4A95-433C-B84E-A4B3677571A4}"/>
              </a:ext>
            </a:extLst>
          </p:cNvPr>
          <p:cNvSpPr txBox="1"/>
          <p:nvPr/>
        </p:nvSpPr>
        <p:spPr>
          <a:xfrm>
            <a:off x="585466" y="2483638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CVE-2021-3448</a:t>
            </a:r>
            <a:endParaRPr lang="he-IL" sz="1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802D49-BDBE-4163-BB33-C5310B3CDCA3}"/>
              </a:ext>
            </a:extLst>
          </p:cNvPr>
          <p:cNvSpPr txBox="1"/>
          <p:nvPr/>
        </p:nvSpPr>
        <p:spPr>
          <a:xfrm>
            <a:off x="585466" y="27798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2020-25684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D1DA73-CC1B-4B42-B7CF-526BF41D672A}"/>
              </a:ext>
            </a:extLst>
          </p:cNvPr>
          <p:cNvSpPr txBox="1"/>
          <p:nvPr/>
        </p:nvSpPr>
        <p:spPr>
          <a:xfrm>
            <a:off x="592999" y="33077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2008-3217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100A9B-B8FE-4AAD-BEA6-DE5451F810CF}"/>
              </a:ext>
            </a:extLst>
          </p:cNvPr>
          <p:cNvSpPr txBox="1"/>
          <p:nvPr/>
        </p:nvSpPr>
        <p:spPr>
          <a:xfrm>
            <a:off x="584559" y="36057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2008-1447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9B4ED-8D64-460F-8B1B-669909F5B1D2}"/>
              </a:ext>
            </a:extLst>
          </p:cNvPr>
          <p:cNvSpPr txBox="1"/>
          <p:nvPr/>
        </p:nvSpPr>
        <p:spPr>
          <a:xfrm>
            <a:off x="584559" y="39068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2008-1454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C378A3-77D1-4590-97D9-04B06DC20375}"/>
              </a:ext>
            </a:extLst>
          </p:cNvPr>
          <p:cNvSpPr txBox="1"/>
          <p:nvPr/>
        </p:nvSpPr>
        <p:spPr>
          <a:xfrm>
            <a:off x="592999" y="44974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2007-2926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D6198C-FE97-4A88-AE97-80FBF552EE10}"/>
              </a:ext>
            </a:extLst>
          </p:cNvPr>
          <p:cNvSpPr txBox="1"/>
          <p:nvPr/>
        </p:nvSpPr>
        <p:spPr>
          <a:xfrm>
            <a:off x="591615" y="47455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2002-2211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A98861-A870-4D02-BE7E-42CDE2A482C6}"/>
              </a:ext>
            </a:extLst>
          </p:cNvPr>
          <p:cNvSpPr txBox="1"/>
          <p:nvPr/>
        </p:nvSpPr>
        <p:spPr>
          <a:xfrm>
            <a:off x="577933" y="50236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CVE-</a:t>
            </a:r>
            <a:r>
              <a:rPr lang="he-IL" sz="1800" b="1" dirty="0"/>
              <a:t>2002-2212</a:t>
            </a:r>
          </a:p>
        </p:txBody>
      </p:sp>
      <p:sp>
        <p:nvSpPr>
          <p:cNvPr id="27" name="Google Shape;124;g2b359dec6b1_0_95">
            <a:extLst>
              <a:ext uri="{FF2B5EF4-FFF2-40B4-BE49-F238E27FC236}">
                <a16:creationId xmlns:a16="http://schemas.microsoft.com/office/drawing/2014/main" id="{52FAB05B-3ABC-4CDE-8777-4AFE75FAAC14}"/>
              </a:ext>
            </a:extLst>
          </p:cNvPr>
          <p:cNvSpPr txBox="1"/>
          <p:nvPr/>
        </p:nvSpPr>
        <p:spPr>
          <a:xfrm>
            <a:off x="591615" y="975814"/>
            <a:ext cx="10436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DNS CVEs</a:t>
            </a:r>
            <a:endParaRPr sz="24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8AE200-4383-45ED-956D-0AB172EE27D0}"/>
              </a:ext>
            </a:extLst>
          </p:cNvPr>
          <p:cNvSpPr/>
          <p:nvPr/>
        </p:nvSpPr>
        <p:spPr>
          <a:xfrm>
            <a:off x="8828690" y="2852970"/>
            <a:ext cx="772510" cy="2961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BFE10B-45C2-409D-A371-E69BB157D7FA}"/>
              </a:ext>
            </a:extLst>
          </p:cNvPr>
          <p:cNvSpPr/>
          <p:nvPr/>
        </p:nvSpPr>
        <p:spPr>
          <a:xfrm>
            <a:off x="8571187" y="5448635"/>
            <a:ext cx="769882" cy="2318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Google Shape;124;g2b359dec6b1_0_95">
            <a:extLst>
              <a:ext uri="{FF2B5EF4-FFF2-40B4-BE49-F238E27FC236}">
                <a16:creationId xmlns:a16="http://schemas.microsoft.com/office/drawing/2014/main" id="{6DFCAB13-1A87-4A10-92DF-B8A7B6114DB5}"/>
              </a:ext>
            </a:extLst>
          </p:cNvPr>
          <p:cNvSpPr txBox="1"/>
          <p:nvPr/>
        </p:nvSpPr>
        <p:spPr>
          <a:xfrm rot="783288">
            <a:off x="306474" y="1484346"/>
            <a:ext cx="11579050" cy="3139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6600" dirty="0"/>
              <a:t>DNS Cache Poisoning Remains Pervasive — and Highly Dangerous</a:t>
            </a:r>
            <a:r>
              <a:rPr lang="en-US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CE808F-5701-4EE2-A6FA-EE608D7D0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387" y="5801509"/>
            <a:ext cx="8114490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[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TuDoor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 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Attack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: 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Systematically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 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Exploring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 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and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 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Exploiting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 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Logic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 </a:t>
            </a:r>
            <a:br>
              <a:rPr kumimoji="0" lang="en-US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</a:b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Vulnerabilities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 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in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 DNS 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Response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 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Pre-processing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 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with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 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Malformed</a:t>
            </a:r>
            <a:r>
              <a:rPr kumimoji="0" lang="he-IL" altLang="he-IL" sz="1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 </a:t>
            </a:r>
            <a:r>
              <a:rPr kumimoji="0" lang="he-IL" altLang="he-IL" sz="1800" b="1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Packets</a:t>
            </a:r>
            <a:endParaRPr kumimoji="0" lang="he-IL" altLang="he-IL" sz="18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HelveticaNeue 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SP-</a:t>
            </a:r>
            <a:r>
              <a:rPr kumimoji="0" lang="en-US" altLang="he-IL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Neue 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</a:t>
            </a:r>
            <a:r>
              <a:rPr kumimoji="0" lang="en-US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Xiang </a:t>
            </a:r>
            <a:r>
              <a:rPr kumimoji="0" lang="he-IL" altLang="he-IL" sz="1800" b="0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; </a:t>
            </a:r>
            <a:r>
              <a:rPr kumimoji="0" lang="he-IL" altLang="he-IL" sz="1800" b="0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Wei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he-IL" altLang="he-IL" sz="1800" b="0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Xu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; 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Baojun </a:t>
            </a:r>
            <a:r>
              <a:rPr kumimoji="0" lang="he-IL" altLang="he-IL" sz="1800" b="0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Liu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; </a:t>
            </a:r>
            <a:r>
              <a:rPr kumimoji="0" lang="he-IL" altLang="he-IL" sz="1800" b="0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Mingming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Zhang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; </a:t>
            </a:r>
            <a:r>
              <a:rPr kumimoji="0" lang="he-IL" altLang="he-IL" sz="1800" b="0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Zhou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he-IL" altLang="he-IL" sz="1800" b="0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; </a:t>
            </a:r>
            <a:r>
              <a:rPr kumimoji="0" lang="he-IL" altLang="he-IL" sz="1800" b="0" i="0" u="none" strike="noStrike" cap="none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Jia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Zhang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HelveticaNeue Regular"/>
              </a:rPr>
              <a:t>[</a:t>
            </a:r>
            <a:endParaRPr kumimoji="0" lang="he-IL" altLang="he-IL" sz="16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HelveticaNeue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BF7F0-60CB-4A21-88A0-21E4E336E609}"/>
              </a:ext>
            </a:extLst>
          </p:cNvPr>
          <p:cNvSpPr txBox="1"/>
          <p:nvPr/>
        </p:nvSpPr>
        <p:spPr>
          <a:xfrm>
            <a:off x="8608501" y="5044210"/>
            <a:ext cx="8707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2023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98" y="0"/>
            <a:ext cx="10515600" cy="1325563"/>
          </a:xfrm>
        </p:spPr>
        <p:txBody>
          <a:bodyPr/>
          <a:lstStyle/>
          <a:p>
            <a:r>
              <a:rPr lang="en-US" b="1" dirty="0" err="1"/>
              <a:t>PoPAI</a:t>
            </a:r>
            <a:r>
              <a:rPr lang="en-US" b="1" dirty="0"/>
              <a:t>  Three detection rules</a:t>
            </a:r>
            <a:endParaRPr lang="he-IL" dirty="0"/>
          </a:p>
        </p:txBody>
      </p:sp>
      <p:sp>
        <p:nvSpPr>
          <p:cNvPr id="4" name="Google Shape;252;g2b1ba06e862_0_85"/>
          <p:cNvSpPr txBox="1"/>
          <p:nvPr/>
        </p:nvSpPr>
        <p:spPr>
          <a:xfrm>
            <a:off x="168430" y="904814"/>
            <a:ext cx="1224630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5" indent="-51435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dk1"/>
                </a:solidFill>
              </a:rPr>
              <a:t>R</a:t>
            </a:r>
            <a:r>
              <a:rPr lang="en-US" sz="3600" dirty="0">
                <a:solidFill>
                  <a:schemeClr val="dk1"/>
                </a:solidFill>
                <a:latin typeface="Script MT Bold" panose="03040602040607080904" pitchFamily="66" charset="0"/>
              </a:rPr>
              <a:t>l</a:t>
            </a:r>
            <a:r>
              <a:rPr lang="en-US" sz="3600" b="1" dirty="0">
                <a:solidFill>
                  <a:schemeClr val="dk1"/>
                </a:solidFill>
              </a:rPr>
              <a:t>1     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Catches attack after 5 packets!</a:t>
            </a:r>
          </a:p>
          <a:p>
            <a:pPr marL="514350" lvl="6" indent="-51435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CMS, Minimum Memory (~4Kbit)</a:t>
            </a:r>
          </a:p>
          <a:p>
            <a:pPr marL="514350" lvl="5" indent="-51435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dk1"/>
                </a:solidFill>
              </a:rPr>
              <a:t>R</a:t>
            </a:r>
            <a:r>
              <a:rPr lang="en-US" sz="3600" dirty="0">
                <a:solidFill>
                  <a:schemeClr val="dk1"/>
                </a:solidFill>
                <a:latin typeface="Script MT Bold" panose="03040602040607080904" pitchFamily="66" charset="0"/>
              </a:rPr>
              <a:t>l</a:t>
            </a:r>
            <a:r>
              <a:rPr lang="en-US" sz="3600" b="1" dirty="0">
                <a:solidFill>
                  <a:schemeClr val="dk1"/>
                </a:solidFill>
              </a:rPr>
              <a:t>2 -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Fragmentation Attacks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any fragment.</a:t>
            </a:r>
          </a:p>
          <a:p>
            <a:pPr marL="5143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just"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dk1"/>
                </a:solidFill>
              </a:rPr>
              <a:t>R</a:t>
            </a:r>
            <a:r>
              <a:rPr lang="en-US" sz="3600" dirty="0">
                <a:solidFill>
                  <a:schemeClr val="dk1"/>
                </a:solidFill>
                <a:latin typeface="Script MT Bold" panose="03040602040607080904" pitchFamily="66" charset="0"/>
              </a:rPr>
              <a:t>l</a:t>
            </a:r>
            <a:r>
              <a:rPr lang="en-US" sz="3600" b="1" dirty="0">
                <a:solidFill>
                  <a:schemeClr val="dk1"/>
                </a:solidFill>
              </a:rPr>
              <a:t>3 -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Bailiwick Attacks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any out-of-bailiwick</a:t>
            </a:r>
          </a:p>
          <a:p>
            <a:pPr lvl="0" algn="just">
              <a:buClr>
                <a:schemeClr val="dk1"/>
              </a:buClr>
              <a:buSzPts val="3200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= glue RRs outside the target domain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AA3C0-A670-43AF-B4CB-AEB506C50483}"/>
              </a:ext>
            </a:extLst>
          </p:cNvPr>
          <p:cNvSpPr txBox="1"/>
          <p:nvPr/>
        </p:nvSpPr>
        <p:spPr>
          <a:xfrm rot="20711628">
            <a:off x="1581454" y="1496256"/>
            <a:ext cx="595035" cy="52322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&gt;5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D5C53-AFB2-41E4-BD57-6ACBEEC2CC59}"/>
              </a:ext>
            </a:extLst>
          </p:cNvPr>
          <p:cNvSpPr txBox="1"/>
          <p:nvPr/>
        </p:nvSpPr>
        <p:spPr>
          <a:xfrm rot="18999032">
            <a:off x="-112799" y="1502500"/>
            <a:ext cx="126106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</a:lstStyle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statistical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91031-A0AC-443E-BA26-446CC683FB8C}"/>
              </a:ext>
            </a:extLst>
          </p:cNvPr>
          <p:cNvSpPr txBox="1"/>
          <p:nvPr/>
        </p:nvSpPr>
        <p:spPr>
          <a:xfrm rot="18966109">
            <a:off x="-112799" y="3166287"/>
            <a:ext cx="1261068" cy="307777"/>
          </a:xfrm>
          <a:prstGeom prst="rect">
            <a:avLst/>
          </a:prstGeom>
          <a:solidFill>
            <a:srgbClr val="FFED01"/>
          </a:solidFill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Fragment</a:t>
            </a: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1D38B6-94F8-4CB3-8A74-C754D1AB9DCE}"/>
              </a:ext>
            </a:extLst>
          </p:cNvPr>
          <p:cNvSpPr txBox="1"/>
          <p:nvPr/>
        </p:nvSpPr>
        <p:spPr>
          <a:xfrm rot="18864671">
            <a:off x="-204903" y="4086919"/>
            <a:ext cx="178827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Out-of-Bailiwick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303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b1ba06e862_0_85"/>
          <p:cNvSpPr txBox="1"/>
          <p:nvPr/>
        </p:nvSpPr>
        <p:spPr>
          <a:xfrm>
            <a:off x="683394" y="1523789"/>
            <a:ext cx="10436400" cy="501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Suricata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&amp;  Snort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7" indent="-457200">
              <a:lnSpc>
                <a:spcPct val="150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Passive IDSs</a:t>
            </a:r>
          </a:p>
          <a:p>
            <a:pPr marL="457200" lvl="7" indent="-457200">
              <a:lnSpc>
                <a:spcPct val="150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aggregate by domain name</a:t>
            </a:r>
          </a:p>
          <a:p>
            <a:pPr lvl="7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POPAI detection:</a:t>
            </a:r>
          </a:p>
          <a:p>
            <a:pPr marL="457200" lvl="7" indent="-457200">
              <a:lnSpc>
                <a:spcPct val="150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– 5x faster than Suricata/Snort </a:t>
            </a:r>
          </a:p>
          <a:p>
            <a:pPr marL="457200" lvl="7" indent="-457200">
              <a:lnSpc>
                <a:spcPct val="150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5%–10% of packets analyzed by Suricata/Snort </a:t>
            </a:r>
          </a:p>
          <a:p>
            <a:pPr marL="457200" lvl="7" indent="-457200">
              <a:lnSpc>
                <a:spcPct val="150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Suricata/Snort 10×–20× more False Negatives than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PoPAI</a:t>
            </a: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4" name="Picture 4" descr="snort IDS | Snort IDS | Linux Screenshots | Flickr">
            <a:extLst>
              <a:ext uri="{FF2B5EF4-FFF2-40B4-BE49-F238E27FC236}">
                <a16:creationId xmlns:a16="http://schemas.microsoft.com/office/drawing/2014/main" id="{46235A85-3F1F-4965-8954-C86DFF547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32" y="837117"/>
            <a:ext cx="2445785" cy="244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wnload - Suricata">
            <a:extLst>
              <a:ext uri="{FF2B5EF4-FFF2-40B4-BE49-F238E27FC236}">
                <a16:creationId xmlns:a16="http://schemas.microsoft.com/office/drawing/2014/main" id="{B264CBD7-3767-43D8-A200-413E5E652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19" y="1046493"/>
            <a:ext cx="2650112" cy="19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1F6B7-D2C8-443F-933A-7FAF2EED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94" y="12553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Comparison to Suricata/Snort</a:t>
            </a:r>
            <a:endParaRPr lang="he-IL" dirty="0"/>
          </a:p>
        </p:txBody>
      </p:sp>
      <p:pic>
        <p:nvPicPr>
          <p:cNvPr id="7" name="Picture 6" descr="Sailor Clipart Face - Popeye The Sailor Man Face PNG Image | Transparent  PNG Free Download on SeekPNG">
            <a:extLst>
              <a:ext uri="{FF2B5EF4-FFF2-40B4-BE49-F238E27FC236}">
                <a16:creationId xmlns:a16="http://schemas.microsoft.com/office/drawing/2014/main" id="{BC91A02A-2759-4FCF-9A06-A0C88A37F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31" y="3994481"/>
            <a:ext cx="3183223" cy="17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ilor Clipart Face - Popeye The Sailor Man Face PNG Image | Transparent  PNG Free Download on SeekPNG">
            <a:extLst>
              <a:ext uri="{FF2B5EF4-FFF2-40B4-BE49-F238E27FC236}">
                <a16:creationId xmlns:a16="http://schemas.microsoft.com/office/drawing/2014/main" id="{BA170AFF-AF2B-47D7-A8DC-3BE4A0AF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67" y="303195"/>
            <a:ext cx="1401053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4" y="-49092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b="1" dirty="0"/>
              <a:t>Conclusions  POPAI:</a:t>
            </a:r>
            <a:endParaRPr lang="he-IL" dirty="0"/>
          </a:p>
        </p:txBody>
      </p:sp>
      <p:sp>
        <p:nvSpPr>
          <p:cNvPr id="4" name="Google Shape;252;g2b1ba06e862_0_85"/>
          <p:cNvSpPr txBox="1"/>
          <p:nvPr/>
        </p:nvSpPr>
        <p:spPr>
          <a:xfrm>
            <a:off x="469694" y="1094277"/>
            <a:ext cx="10731706" cy="747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Detection of DNS cache poisoning attacks (3 rules).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3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Mitigation - TC Flag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TCP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Data Erasure ~0 FN, 0 FP.</a:t>
            </a:r>
          </a:p>
          <a:p>
            <a:pPr marL="457200" lvl="3" indent="-457200">
              <a:buClr>
                <a:schemeClr val="dk1"/>
              </a:buClr>
              <a:buSzPts val="3200"/>
              <a:buFont typeface="Arial"/>
              <a:buChar char="•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3" indent="-457200">
              <a:buClr>
                <a:schemeClr val="dk1"/>
              </a:buClr>
              <a:buSzPts val="3200"/>
              <a:buFont typeface="Arial"/>
              <a:buChar char="•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3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POPAI mitigates FUTURE poisoning attacks, haven’t yet seen</a:t>
            </a:r>
          </a:p>
          <a:p>
            <a:pPr marL="457200" lvl="3" indent="-457200">
              <a:buClr>
                <a:schemeClr val="dk1"/>
              </a:buClr>
              <a:buSzPts val="3200"/>
              <a:buFont typeface="Arial"/>
              <a:buChar char="•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3" indent="-457200">
              <a:buClr>
                <a:schemeClr val="dk1"/>
              </a:buClr>
              <a:buSzPts val="3200"/>
              <a:buFont typeface="Arial"/>
              <a:buChar char="•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3" indent="-457200"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POPAI mitigation works with any detection method</a:t>
            </a:r>
          </a:p>
          <a:p>
            <a:pPr lvl="3"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various combinations are considered.</a:t>
            </a:r>
          </a:p>
          <a:p>
            <a:pPr lvl="3">
              <a:buClr>
                <a:schemeClr val="dk1"/>
              </a:buClr>
              <a:buSzPts val="3200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buClr>
                <a:schemeClr val="dk1"/>
              </a:buClr>
              <a:buSzPts val="3200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4">
              <a:buClr>
                <a:schemeClr val="dk1"/>
              </a:buClr>
              <a:buSzPts val="3200"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4" indent="-457200">
              <a:buClr>
                <a:schemeClr val="dk1"/>
              </a:buClr>
              <a:buSzPts val="3200"/>
              <a:buFont typeface="Arial"/>
              <a:buChar char="•"/>
            </a:pPr>
            <a:endParaRPr lang="en-US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591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06178-E2AD-4A58-883D-D64C5CF87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214" y="-412436"/>
            <a:ext cx="10393567" cy="4351338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pPr marL="114300" indent="0" algn="ctr">
              <a:buNone/>
            </a:pPr>
            <a:r>
              <a:rPr lang="en-US" sz="4800" b="1" dirty="0">
                <a:solidFill>
                  <a:srgbClr val="00FF00"/>
                </a:solidFill>
              </a:rPr>
              <a:t>Thank you for listening!</a:t>
            </a:r>
          </a:p>
          <a:p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lvl="4" indent="0" algn="ctr">
              <a:buSzPts val="3200"/>
              <a:buNone/>
            </a:pPr>
            <a:endParaRPr lang="en-US" sz="3200" dirty="0"/>
          </a:p>
          <a:p>
            <a:pPr marL="0" lvl="4" indent="0" algn="ctr">
              <a:buSzPts val="3200"/>
              <a:buNone/>
            </a:pPr>
            <a:endParaRPr lang="en-US" sz="3200" dirty="0"/>
          </a:p>
          <a:p>
            <a:pPr marL="0" lvl="4" indent="0" algn="ctr">
              <a:buSzPts val="3200"/>
              <a:buNone/>
            </a:pPr>
            <a:r>
              <a:rPr lang="en-US" sz="3200" dirty="0"/>
              <a:t>Open Source code: </a:t>
            </a:r>
          </a:p>
          <a:p>
            <a:pPr marL="0" lvl="4" indent="0" algn="ctr">
              <a:buSzPts val="3200"/>
              <a:buNone/>
            </a:pPr>
            <a:r>
              <a:rPr lang="en-US" sz="3200" dirty="0">
                <a:hlinkClick r:id="rId2"/>
              </a:rPr>
              <a:t>https://zenodo.org/records/15688589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76D53-474C-4F9D-99B4-AD0C29E07E27}"/>
              </a:ext>
            </a:extLst>
          </p:cNvPr>
          <p:cNvSpPr txBox="1"/>
          <p:nvPr/>
        </p:nvSpPr>
        <p:spPr>
          <a:xfrm>
            <a:off x="3922164" y="1039663"/>
            <a:ext cx="43476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  For more information</a:t>
            </a:r>
          </a:p>
          <a:p>
            <a:r>
              <a:rPr lang="en-US" sz="2800" dirty="0"/>
              <a:t>  </a:t>
            </a:r>
            <a:r>
              <a:rPr lang="en-US" sz="2800" dirty="0">
                <a:hlinkClick r:id="rId3"/>
              </a:rPr>
              <a:t>https://deepness-lab.org</a:t>
            </a:r>
            <a:endParaRPr lang="en-US" sz="2800" dirty="0"/>
          </a:p>
          <a:p>
            <a:r>
              <a:rPr lang="en-US" sz="2800" dirty="0"/>
              <a:t>  yehuda.afek@gmail.com</a:t>
            </a:r>
            <a:endParaRPr lang="en-IL" sz="2800" dirty="0"/>
          </a:p>
        </p:txBody>
      </p:sp>
      <p:pic>
        <p:nvPicPr>
          <p:cNvPr id="6" name="Picture 5" descr="Sailor Clipart Face - Popeye The Sailor Man Face PNG Image | Transparent  PNG Free Download on SeekPNG">
            <a:extLst>
              <a:ext uri="{FF2B5EF4-FFF2-40B4-BE49-F238E27FC236}">
                <a16:creationId xmlns:a16="http://schemas.microsoft.com/office/drawing/2014/main" id="{8BBD5D52-9302-4C16-8838-2F0E086F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916" y="3167921"/>
            <a:ext cx="2265365" cy="12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27E8633-6869-40AE-A637-24E4C846868B}"/>
              </a:ext>
            </a:extLst>
          </p:cNvPr>
          <p:cNvGrpSpPr/>
          <p:nvPr/>
        </p:nvGrpSpPr>
        <p:grpSpPr>
          <a:xfrm>
            <a:off x="5563403" y="2551035"/>
            <a:ext cx="2627293" cy="2512873"/>
            <a:chOff x="4648996" y="2762655"/>
            <a:chExt cx="2627293" cy="251287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811DEB6-094D-4789-9D84-A2719A08D8DD}"/>
                </a:ext>
              </a:extLst>
            </p:cNvPr>
            <p:cNvSpPr/>
            <p:nvPr/>
          </p:nvSpPr>
          <p:spPr>
            <a:xfrm>
              <a:off x="4648996" y="2762655"/>
              <a:ext cx="2627293" cy="251287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F4EA2E-D96B-4C8A-87E5-7ABFA1F5C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94974" y="3132628"/>
              <a:ext cx="1743903" cy="1743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031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904AB9-9464-4D27-B998-754D981E0DED}"/>
              </a:ext>
            </a:extLst>
          </p:cNvPr>
          <p:cNvSpPr txBox="1">
            <a:spLocks/>
          </p:cNvSpPr>
          <p:nvPr/>
        </p:nvSpPr>
        <p:spPr>
          <a:xfrm>
            <a:off x="0" y="18415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/>
              <a:t>PoPAI</a:t>
            </a:r>
            <a:br>
              <a:rPr lang="en-US" sz="3600" dirty="0"/>
            </a:br>
            <a:r>
              <a:rPr lang="en-US" sz="4200" b="1" dirty="0" err="1"/>
              <a:t>PO</a:t>
            </a:r>
            <a:r>
              <a:rPr lang="en-US" sz="4200" dirty="0" err="1"/>
              <a:t>isoning</a:t>
            </a:r>
            <a:r>
              <a:rPr lang="en-US" sz="4200" dirty="0"/>
              <a:t> </a:t>
            </a:r>
            <a:r>
              <a:rPr lang="en-US" sz="4200" b="1" dirty="0"/>
              <a:t>P</a:t>
            </a:r>
            <a:r>
              <a:rPr lang="en-US" sz="4200" dirty="0"/>
              <a:t>revention by </a:t>
            </a:r>
            <a:r>
              <a:rPr lang="en-US" sz="4200" b="1" dirty="0"/>
              <a:t>A</a:t>
            </a:r>
            <a:r>
              <a:rPr lang="en-US" sz="4200" dirty="0"/>
              <a:t>uthentication &amp; </a:t>
            </a:r>
            <a:r>
              <a:rPr lang="en-US" sz="4200" b="1" dirty="0"/>
              <a:t>I</a:t>
            </a:r>
            <a:r>
              <a:rPr lang="en-US" sz="4200" dirty="0"/>
              <a:t>ntegrity</a:t>
            </a:r>
            <a:endParaRPr lang="he-IL" sz="4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389F1-33C9-43A7-8154-9B3ED947AB46}"/>
              </a:ext>
            </a:extLst>
          </p:cNvPr>
          <p:cNvSpPr txBox="1"/>
          <p:nvPr/>
        </p:nvSpPr>
        <p:spPr>
          <a:xfrm>
            <a:off x="1754908" y="1698193"/>
            <a:ext cx="9097362" cy="497565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IPS/FW module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Fast    &amp;   Efficient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Detection   &amp;   Mitigation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of *</a:t>
            </a:r>
            <a:r>
              <a:rPr lang="en-US" sz="3600" b="1" dirty="0"/>
              <a:t>all* </a:t>
            </a:r>
            <a:r>
              <a:rPr lang="en-US" sz="3600" dirty="0"/>
              <a:t>Statistical DNS Poisoning attacks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Past    &amp;   Future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zero FN and negligible FP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55344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HD Popeye The Sailor Man Clipart - Popeye The Sailor Man Logo  Transparent PNG Image - NicePNG.com">
            <a:extLst>
              <a:ext uri="{FF2B5EF4-FFF2-40B4-BE49-F238E27FC236}">
                <a16:creationId xmlns:a16="http://schemas.microsoft.com/office/drawing/2014/main" id="{16063BF1-44A6-4CF2-80AE-7BBADE2E0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01" y="1663700"/>
            <a:ext cx="4600575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E12C8-BDF5-4F38-AA63-510654F7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/>
              <a:t>PoPAI</a:t>
            </a:r>
            <a:br>
              <a:rPr lang="en-US" sz="3600" dirty="0"/>
            </a:br>
            <a:r>
              <a:rPr lang="en-US" sz="3600" dirty="0"/>
              <a:t>*</a:t>
            </a:r>
            <a:r>
              <a:rPr lang="en-US" sz="4000" b="1" dirty="0"/>
              <a:t>all</a:t>
            </a:r>
            <a:r>
              <a:rPr lang="en-US" sz="3600" b="1" dirty="0"/>
              <a:t>* </a:t>
            </a:r>
            <a:r>
              <a:rPr lang="en-US" sz="3600" dirty="0"/>
              <a:t>Statistical DNS Poisoning attacks</a:t>
            </a:r>
            <a:endParaRPr lang="he-IL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06178-E2AD-4A58-883D-D64C5CF87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424" y="2385947"/>
            <a:ext cx="8220656" cy="4351338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3600" dirty="0"/>
              <a:t>Standard  Statistical attacks</a:t>
            </a:r>
          </a:p>
          <a:p>
            <a:pPr marL="628650" indent="-514350">
              <a:buFont typeface="+mj-lt"/>
              <a:buAutoNum type="arabicPeriod"/>
            </a:pPr>
            <a:endParaRPr lang="en-US" sz="3600" dirty="0"/>
          </a:p>
          <a:p>
            <a:pPr marL="628650" indent="-514350">
              <a:buFont typeface="+mj-lt"/>
              <a:buAutoNum type="arabicPeriod"/>
            </a:pPr>
            <a:r>
              <a:rPr lang="en-US" sz="3600" dirty="0"/>
              <a:t>Fragmentation attacks</a:t>
            </a:r>
          </a:p>
          <a:p>
            <a:pPr marL="628650" indent="-514350">
              <a:buFont typeface="+mj-lt"/>
              <a:buAutoNum type="arabicPeriod"/>
            </a:pPr>
            <a:endParaRPr lang="en-US" sz="3600" dirty="0"/>
          </a:p>
          <a:p>
            <a:pPr marL="628650" indent="-514350">
              <a:buFont typeface="+mj-lt"/>
              <a:buAutoNum type="arabicPeriod"/>
            </a:pPr>
            <a:r>
              <a:rPr lang="en-US" sz="3600" dirty="0"/>
              <a:t>Out-of-Bailiwick attacks</a:t>
            </a:r>
            <a:endParaRPr lang="he-IL" sz="3600" dirty="0"/>
          </a:p>
          <a:p>
            <a:endParaRPr lang="he-IL" sz="36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C67A9F-D5F6-414C-8249-4CAF190859D7}"/>
              </a:ext>
            </a:extLst>
          </p:cNvPr>
          <p:cNvSpPr txBox="1">
            <a:spLocks/>
          </p:cNvSpPr>
          <p:nvPr/>
        </p:nvSpPr>
        <p:spPr>
          <a:xfrm>
            <a:off x="6397027" y="1747301"/>
            <a:ext cx="5775517" cy="43513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We do not detect or mitigate</a:t>
            </a:r>
          </a:p>
          <a:p>
            <a:pPr marL="11430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Session hijacking attacks:</a:t>
            </a:r>
          </a:p>
          <a:p>
            <a:pPr marL="114300" indent="0">
              <a:buNone/>
            </a:pPr>
            <a:endParaRPr lang="en-US" sz="3600" dirty="0"/>
          </a:p>
          <a:p>
            <a:pPr marL="628650" indent="-514350">
              <a:buFont typeface="+mj-lt"/>
              <a:buAutoNum type="arabicPeriod"/>
            </a:pPr>
            <a:r>
              <a:rPr lang="en-US" sz="3600" dirty="0"/>
              <a:t>MITM poisoning attacks</a:t>
            </a:r>
          </a:p>
          <a:p>
            <a:pPr marL="628650" indent="-514350">
              <a:buFont typeface="+mj-lt"/>
              <a:buAutoNum type="arabicPeriod"/>
            </a:pPr>
            <a:endParaRPr lang="en-US" sz="3600" dirty="0"/>
          </a:p>
          <a:p>
            <a:pPr marL="628650" indent="-514350">
              <a:buFont typeface="+mj-lt"/>
              <a:buAutoNum type="arabicPeriod"/>
            </a:pPr>
            <a:r>
              <a:rPr lang="en-US" sz="3600" dirty="0"/>
              <a:t>BGP hijacking attacks</a:t>
            </a:r>
            <a:endParaRPr lang="he-IL" sz="3600" dirty="0"/>
          </a:p>
          <a:p>
            <a:endParaRPr lang="he-IL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4803BC-1C28-44EF-876D-4D2EF48DDA3A}"/>
              </a:ext>
            </a:extLst>
          </p:cNvPr>
          <p:cNvSpPr txBox="1"/>
          <p:nvPr/>
        </p:nvSpPr>
        <p:spPr>
          <a:xfrm rot="18999032">
            <a:off x="-159968" y="2520103"/>
            <a:ext cx="126106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</a:lstStyle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statistical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43926-2D7C-4AA0-8667-4C6F7E12B1FF}"/>
              </a:ext>
            </a:extLst>
          </p:cNvPr>
          <p:cNvSpPr txBox="1"/>
          <p:nvPr/>
        </p:nvSpPr>
        <p:spPr>
          <a:xfrm rot="18966109">
            <a:off x="-189110" y="3769082"/>
            <a:ext cx="1261068" cy="307777"/>
          </a:xfrm>
          <a:prstGeom prst="rect">
            <a:avLst/>
          </a:prstGeom>
          <a:solidFill>
            <a:srgbClr val="FFED01"/>
          </a:solidFill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Fragment</a:t>
            </a: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5D03F-CFD1-46E4-9A86-F4EF905E06A5}"/>
              </a:ext>
            </a:extLst>
          </p:cNvPr>
          <p:cNvSpPr txBox="1"/>
          <p:nvPr/>
        </p:nvSpPr>
        <p:spPr>
          <a:xfrm rot="18864671">
            <a:off x="-252567" y="4839393"/>
            <a:ext cx="1788278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Out-of-Bailiwick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731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b1ba06e862_0_85"/>
          <p:cNvSpPr txBox="1"/>
          <p:nvPr/>
        </p:nvSpPr>
        <p:spPr>
          <a:xfrm>
            <a:off x="135129" y="2151747"/>
            <a:ext cx="104364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US"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3200"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Detection Module vs. </a:t>
            </a:r>
            <a:b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DD5AA-0754-47D5-B0D9-6C935E7A4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712" y="-91664"/>
            <a:ext cx="6961482" cy="694966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43FD1EC-3DE7-4193-A13B-92A729311C73}"/>
              </a:ext>
            </a:extLst>
          </p:cNvPr>
          <p:cNvSpPr/>
          <p:nvPr/>
        </p:nvSpPr>
        <p:spPr>
          <a:xfrm>
            <a:off x="9848850" y="2562226"/>
            <a:ext cx="371475" cy="400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F07589-7D33-45FB-832E-30D68624CF0D}"/>
              </a:ext>
            </a:extLst>
          </p:cNvPr>
          <p:cNvSpPr/>
          <p:nvPr/>
        </p:nvSpPr>
        <p:spPr>
          <a:xfrm>
            <a:off x="9858375" y="2886076"/>
            <a:ext cx="561975" cy="400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945A8B-6FC0-4143-A8E0-426F506A94A5}"/>
              </a:ext>
            </a:extLst>
          </p:cNvPr>
          <p:cNvSpPr/>
          <p:nvPr/>
        </p:nvSpPr>
        <p:spPr>
          <a:xfrm>
            <a:off x="9848850" y="3581401"/>
            <a:ext cx="371475" cy="400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2A4915A-57D2-4502-BB30-8ACD142D06C9}"/>
              </a:ext>
            </a:extLst>
          </p:cNvPr>
          <p:cNvSpPr/>
          <p:nvPr/>
        </p:nvSpPr>
        <p:spPr>
          <a:xfrm>
            <a:off x="9753600" y="4276726"/>
            <a:ext cx="561975" cy="400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B41926-CA1B-41AE-8024-723D0782BE35}"/>
              </a:ext>
            </a:extLst>
          </p:cNvPr>
          <p:cNvSpPr/>
          <p:nvPr/>
        </p:nvSpPr>
        <p:spPr>
          <a:xfrm>
            <a:off x="9563101" y="1543051"/>
            <a:ext cx="933450" cy="46419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319675-B9A5-4ADE-A524-68CAAE31A235}"/>
              </a:ext>
            </a:extLst>
          </p:cNvPr>
          <p:cNvSpPr/>
          <p:nvPr/>
        </p:nvSpPr>
        <p:spPr>
          <a:xfrm>
            <a:off x="9629775" y="1196718"/>
            <a:ext cx="790575" cy="40005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0" descr="Sailor Clipart Face - Popeye The Sailor Man Face PNG Image | Transparent  PNG Free Download on SeekPNG">
            <a:extLst>
              <a:ext uri="{FF2B5EF4-FFF2-40B4-BE49-F238E27FC236}">
                <a16:creationId xmlns:a16="http://schemas.microsoft.com/office/drawing/2014/main" id="{00FCCB43-1207-45B1-BE10-28BD5F82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7" y="2007247"/>
            <a:ext cx="1401053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EB5500-2298-4405-BFE1-1F022B28FD5B}"/>
              </a:ext>
            </a:extLst>
          </p:cNvPr>
          <p:cNvSpPr txBox="1"/>
          <p:nvPr/>
        </p:nvSpPr>
        <p:spPr>
          <a:xfrm>
            <a:off x="935275" y="239210"/>
            <a:ext cx="156966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Past</a:t>
            </a:r>
            <a:endParaRPr lang="he-IL" sz="54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EA0E2-8809-48FF-BEB2-74D15A3556F5}"/>
              </a:ext>
            </a:extLst>
          </p:cNvPr>
          <p:cNvSpPr txBox="1"/>
          <p:nvPr/>
        </p:nvSpPr>
        <p:spPr>
          <a:xfrm>
            <a:off x="9230364" y="799209"/>
            <a:ext cx="552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FC2610-79E6-4EE5-BE53-D9788B1F65B8}"/>
              </a:ext>
            </a:extLst>
          </p:cNvPr>
          <p:cNvSpPr txBox="1"/>
          <p:nvPr/>
        </p:nvSpPr>
        <p:spPr>
          <a:xfrm>
            <a:off x="9230364" y="1156866"/>
            <a:ext cx="552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5E8608-A438-498D-94D7-DAAB952D9C12}"/>
              </a:ext>
            </a:extLst>
          </p:cNvPr>
          <p:cNvSpPr txBox="1"/>
          <p:nvPr/>
        </p:nvSpPr>
        <p:spPr>
          <a:xfrm>
            <a:off x="9230364" y="1514523"/>
            <a:ext cx="552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230C6D-4F37-4CA2-A27F-A7DBF4A001A6}"/>
              </a:ext>
            </a:extLst>
          </p:cNvPr>
          <p:cNvSpPr txBox="1"/>
          <p:nvPr/>
        </p:nvSpPr>
        <p:spPr>
          <a:xfrm>
            <a:off x="9230364" y="1833135"/>
            <a:ext cx="552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597582-9B73-48E2-84E0-F91E4260BD11}"/>
              </a:ext>
            </a:extLst>
          </p:cNvPr>
          <p:cNvSpPr txBox="1"/>
          <p:nvPr/>
        </p:nvSpPr>
        <p:spPr>
          <a:xfrm>
            <a:off x="9230364" y="2171955"/>
            <a:ext cx="552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47DA4A-9530-4676-9C88-682C3E94EC49}"/>
              </a:ext>
            </a:extLst>
          </p:cNvPr>
          <p:cNvSpPr txBox="1"/>
          <p:nvPr/>
        </p:nvSpPr>
        <p:spPr>
          <a:xfrm>
            <a:off x="9220200" y="2510775"/>
            <a:ext cx="5622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3EBA13-3308-4094-8006-43BBB063583C}"/>
              </a:ext>
            </a:extLst>
          </p:cNvPr>
          <p:cNvSpPr txBox="1"/>
          <p:nvPr/>
        </p:nvSpPr>
        <p:spPr>
          <a:xfrm>
            <a:off x="9220200" y="2849595"/>
            <a:ext cx="5622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83CF5E-D557-4C94-869C-16C9DA88CCD7}"/>
              </a:ext>
            </a:extLst>
          </p:cNvPr>
          <p:cNvSpPr txBox="1"/>
          <p:nvPr/>
        </p:nvSpPr>
        <p:spPr>
          <a:xfrm>
            <a:off x="9230364" y="3188415"/>
            <a:ext cx="552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F059C8-D067-4BEB-85A6-F16DFBAF5AD7}"/>
              </a:ext>
            </a:extLst>
          </p:cNvPr>
          <p:cNvSpPr txBox="1"/>
          <p:nvPr/>
        </p:nvSpPr>
        <p:spPr>
          <a:xfrm>
            <a:off x="9220200" y="3527235"/>
            <a:ext cx="5622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91B1F4-D749-462E-94A2-D43B6F2A327A}"/>
              </a:ext>
            </a:extLst>
          </p:cNvPr>
          <p:cNvSpPr txBox="1"/>
          <p:nvPr/>
        </p:nvSpPr>
        <p:spPr>
          <a:xfrm>
            <a:off x="9220200" y="3866055"/>
            <a:ext cx="5622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46ABFE-EE02-499D-BCCC-2E12DE4DDCC0}"/>
              </a:ext>
            </a:extLst>
          </p:cNvPr>
          <p:cNvSpPr txBox="1"/>
          <p:nvPr/>
        </p:nvSpPr>
        <p:spPr>
          <a:xfrm>
            <a:off x="9220200" y="4204875"/>
            <a:ext cx="5622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F83AB5-B948-4685-8490-1D0900CDE24D}"/>
              </a:ext>
            </a:extLst>
          </p:cNvPr>
          <p:cNvSpPr txBox="1"/>
          <p:nvPr/>
        </p:nvSpPr>
        <p:spPr>
          <a:xfrm>
            <a:off x="9230364" y="4543695"/>
            <a:ext cx="552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A37337-A3C5-4604-8EB2-9CE0AB272D69}"/>
              </a:ext>
            </a:extLst>
          </p:cNvPr>
          <p:cNvSpPr txBox="1"/>
          <p:nvPr/>
        </p:nvSpPr>
        <p:spPr>
          <a:xfrm>
            <a:off x="9230364" y="4882515"/>
            <a:ext cx="552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215A4F-3AF1-4BF1-B791-BCC7D6B20D7A}"/>
              </a:ext>
            </a:extLst>
          </p:cNvPr>
          <p:cNvSpPr txBox="1"/>
          <p:nvPr/>
        </p:nvSpPr>
        <p:spPr>
          <a:xfrm>
            <a:off x="9230364" y="5221335"/>
            <a:ext cx="552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D67C65-DAD3-40AA-9FB2-289F28776C30}"/>
              </a:ext>
            </a:extLst>
          </p:cNvPr>
          <p:cNvSpPr txBox="1"/>
          <p:nvPr/>
        </p:nvSpPr>
        <p:spPr>
          <a:xfrm>
            <a:off x="9230364" y="5560155"/>
            <a:ext cx="552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52EE-DDCA-4257-B20A-43956CFB6FEA}"/>
              </a:ext>
            </a:extLst>
          </p:cNvPr>
          <p:cNvSpPr txBox="1"/>
          <p:nvPr/>
        </p:nvSpPr>
        <p:spPr>
          <a:xfrm>
            <a:off x="9230364" y="5898975"/>
            <a:ext cx="552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D3AA0B-944B-4BF4-A9F5-8224F79D1678}"/>
              </a:ext>
            </a:extLst>
          </p:cNvPr>
          <p:cNvSpPr txBox="1"/>
          <p:nvPr/>
        </p:nvSpPr>
        <p:spPr>
          <a:xfrm>
            <a:off x="9230364" y="6237795"/>
            <a:ext cx="552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FF00"/>
                </a:solidFill>
              </a:rPr>
              <a:t>ⱱ</a:t>
            </a:r>
          </a:p>
        </p:txBody>
      </p:sp>
    </p:spTree>
    <p:extLst>
      <p:ext uri="{BB962C8B-B14F-4D97-AF65-F5344CB8AC3E}">
        <p14:creationId xmlns:p14="http://schemas.microsoft.com/office/powerpoint/2010/main" val="380804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b1ba06e862_0_85"/>
          <p:cNvSpPr txBox="1"/>
          <p:nvPr/>
        </p:nvSpPr>
        <p:spPr>
          <a:xfrm>
            <a:off x="293216" y="3136632"/>
            <a:ext cx="104364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Mitigated CVEs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22CE7-B60B-4451-B531-6E541EB01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378" y="0"/>
            <a:ext cx="5897070" cy="6858000"/>
          </a:xfrm>
          <a:prstGeom prst="rect">
            <a:avLst/>
          </a:prstGeom>
        </p:spPr>
      </p:pic>
      <p:pic>
        <p:nvPicPr>
          <p:cNvPr id="4" name="Picture 3" descr="Sailor Clipart Face - Popeye The Sailor Man Face PNG Image | Transparent  PNG Free Download on SeekPNG">
            <a:extLst>
              <a:ext uri="{FF2B5EF4-FFF2-40B4-BE49-F238E27FC236}">
                <a16:creationId xmlns:a16="http://schemas.microsoft.com/office/drawing/2014/main" id="{2CF0A942-C65E-4C1A-93D3-E9D0A5E7A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6" y="2345550"/>
            <a:ext cx="1401053" cy="7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B41A3D-CE1A-4800-BCE7-7C418DF9BE9E}"/>
              </a:ext>
            </a:extLst>
          </p:cNvPr>
          <p:cNvSpPr txBox="1"/>
          <p:nvPr/>
        </p:nvSpPr>
        <p:spPr>
          <a:xfrm>
            <a:off x="935275" y="239210"/>
            <a:ext cx="156966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Past</a:t>
            </a:r>
            <a:endParaRPr lang="he-IL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4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HD Popeye The Sailor Man Clipart - Popeye The Sailor Man Logo  Transparent PNG Image - NicePNG.com">
            <a:extLst>
              <a:ext uri="{FF2B5EF4-FFF2-40B4-BE49-F238E27FC236}">
                <a16:creationId xmlns:a16="http://schemas.microsoft.com/office/drawing/2014/main" id="{16063BF1-44A6-4CF2-80AE-7BBADE2E0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54" y="1663700"/>
            <a:ext cx="4600575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E12C8-BDF5-4F38-AA63-510654F7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196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/>
              <a:t>PoPAI</a:t>
            </a:r>
            <a:br>
              <a:rPr lang="en-US" sz="3600" dirty="0"/>
            </a:br>
            <a:br>
              <a:rPr lang="en-US" sz="3600" b="1" dirty="0"/>
            </a:b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860E3A0-17A8-4086-AB9F-681CB671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025" y="1922462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12395B"/>
                </a:solidFill>
                <a:effectLst/>
              </a:rPr>
              <a:t>Mythos-ready for the DNS Vulnerability Storm</a:t>
            </a:r>
          </a:p>
          <a:p>
            <a:endParaRPr lang="en-US" b="1" dirty="0">
              <a:solidFill>
                <a:srgbClr val="12395B"/>
              </a:solidFill>
            </a:endParaRPr>
          </a:p>
          <a:p>
            <a:endParaRPr lang="en-US" b="1" dirty="0">
              <a:solidFill>
                <a:srgbClr val="12395B"/>
              </a:solidFill>
            </a:endParaRPr>
          </a:p>
          <a:p>
            <a:r>
              <a:rPr lang="en-US" dirty="0"/>
              <a:t>disclosure </a:t>
            </a:r>
            <a:r>
              <a:rPr lang="en-US" dirty="0">
                <a:sym typeface="Wingdings" panose="05000000000000000000" pitchFamily="2" charset="2"/>
              </a:rPr>
              <a:t></a:t>
            </a:r>
            <a:r>
              <a:rPr lang="en-US" dirty="0"/>
              <a:t> exploitation time is shrinking!</a:t>
            </a:r>
          </a:p>
          <a:p>
            <a:endParaRPr lang="en-US" b="1" dirty="0">
              <a:solidFill>
                <a:srgbClr val="12395B"/>
              </a:solidFill>
            </a:endParaRPr>
          </a:p>
          <a:p>
            <a:endParaRPr lang="en-US" b="1" dirty="0">
              <a:solidFill>
                <a:srgbClr val="12395B"/>
              </a:solidFill>
            </a:endParaRPr>
          </a:p>
          <a:p>
            <a:endParaRPr lang="en-US" b="1" dirty="0">
              <a:solidFill>
                <a:srgbClr val="12395B"/>
              </a:solidFill>
              <a:effectLst/>
            </a:endParaRPr>
          </a:p>
          <a:p>
            <a:endParaRPr lang="he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A00E6-A1C2-413F-B3D6-9D8C1306E66E}"/>
              </a:ext>
            </a:extLst>
          </p:cNvPr>
          <p:cNvSpPr txBox="1"/>
          <p:nvPr/>
        </p:nvSpPr>
        <p:spPr>
          <a:xfrm>
            <a:off x="6066001" y="911546"/>
            <a:ext cx="233910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Future</a:t>
            </a:r>
            <a:endParaRPr lang="he-IL" sz="54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66CD16-18BB-4693-9F38-A0863A987EFC}"/>
              </a:ext>
            </a:extLst>
          </p:cNvPr>
          <p:cNvSpPr txBox="1"/>
          <p:nvPr/>
        </p:nvSpPr>
        <p:spPr>
          <a:xfrm>
            <a:off x="4273892" y="1105030"/>
            <a:ext cx="174919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Past  &amp;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8318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EAB9-4205-4ABC-AC06-10FCEB88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High level </a:t>
            </a:r>
            <a:r>
              <a:rPr lang="en-US" sz="4400" dirty="0"/>
              <a:t>DNS request</a:t>
            </a:r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A3541-BF48-4894-BF9A-0C3FD82B4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66" y="2710359"/>
            <a:ext cx="563549" cy="563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06AF3-FA85-42EB-B6D7-DB355CD65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7" y="2178914"/>
            <a:ext cx="620344" cy="620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2C57E0-DFA6-41C5-A7BC-54DFB0E57740}"/>
              </a:ext>
            </a:extLst>
          </p:cNvPr>
          <p:cNvSpPr txBox="1"/>
          <p:nvPr/>
        </p:nvSpPr>
        <p:spPr>
          <a:xfrm>
            <a:off x="0" y="133848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Client A</a:t>
            </a:r>
            <a:endParaRPr lang="he-I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B89C16-4BC1-4FC1-A9D9-165024F81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46" y="3315486"/>
            <a:ext cx="585086" cy="5850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EFF794-0776-43CB-B1D6-D3E069E67F4C}"/>
              </a:ext>
            </a:extLst>
          </p:cNvPr>
          <p:cNvSpPr txBox="1"/>
          <p:nvPr/>
        </p:nvSpPr>
        <p:spPr>
          <a:xfrm rot="549238">
            <a:off x="6111616" y="2274383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84F7D-87D2-499B-BEDC-6475D364ECF3}"/>
              </a:ext>
            </a:extLst>
          </p:cNvPr>
          <p:cNvSpPr txBox="1"/>
          <p:nvPr/>
        </p:nvSpPr>
        <p:spPr>
          <a:xfrm rot="785012">
            <a:off x="1107478" y="1958911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DA3DD6-B0A7-4BAF-A54E-9FF987C2783A}"/>
              </a:ext>
            </a:extLst>
          </p:cNvPr>
          <p:cNvSpPr txBox="1"/>
          <p:nvPr/>
        </p:nvSpPr>
        <p:spPr>
          <a:xfrm rot="536072">
            <a:off x="5542657" y="3754438"/>
            <a:ext cx="2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bank.com=1.2.3.4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4D9DB8-4F93-47DC-A844-2743FD51440C}"/>
              </a:ext>
            </a:extLst>
          </p:cNvPr>
          <p:cNvSpPr txBox="1"/>
          <p:nvPr/>
        </p:nvSpPr>
        <p:spPr>
          <a:xfrm>
            <a:off x="5286411" y="1422119"/>
            <a:ext cx="1300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UDP !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E9448-8615-468F-BE8E-440387F680C3}"/>
              </a:ext>
            </a:extLst>
          </p:cNvPr>
          <p:cNvSpPr txBox="1"/>
          <p:nvPr/>
        </p:nvSpPr>
        <p:spPr>
          <a:xfrm>
            <a:off x="3009877" y="1520302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Recursive</a:t>
            </a:r>
          </a:p>
          <a:p>
            <a:pPr algn="ctr"/>
            <a:r>
              <a:rPr lang="en-US" sz="2400" b="1" dirty="0"/>
              <a:t>Resolver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EC11C9-D4C1-4A6C-B590-F47D1C1078E6}"/>
              </a:ext>
            </a:extLst>
          </p:cNvPr>
          <p:cNvSpPr txBox="1"/>
          <p:nvPr/>
        </p:nvSpPr>
        <p:spPr>
          <a:xfrm>
            <a:off x="9700763" y="2383759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Authoritative </a:t>
            </a:r>
            <a:br>
              <a:rPr lang="en-US" dirty="0"/>
            </a:br>
            <a:r>
              <a:rPr lang="en-US" dirty="0"/>
              <a:t>Name Server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A0F1F-CAF4-4EF6-8B12-2AE1877EB337}"/>
              </a:ext>
            </a:extLst>
          </p:cNvPr>
          <p:cNvSpPr txBox="1"/>
          <p:nvPr/>
        </p:nvSpPr>
        <p:spPr>
          <a:xfrm rot="1212219">
            <a:off x="1512662" y="3305597"/>
            <a:ext cx="96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1.2.3.4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B9C6C6-3E31-4A29-A3DF-3FE75C91D91B}"/>
              </a:ext>
            </a:extLst>
          </p:cNvPr>
          <p:cNvSpPr/>
          <p:nvPr/>
        </p:nvSpPr>
        <p:spPr>
          <a:xfrm>
            <a:off x="1164657" y="2309994"/>
            <a:ext cx="2329314" cy="529459"/>
          </a:xfrm>
          <a:custGeom>
            <a:avLst/>
            <a:gdLst>
              <a:gd name="connsiteX0" fmla="*/ 0 w 2329314"/>
              <a:gd name="connsiteY0" fmla="*/ 240701 h 529459"/>
              <a:gd name="connsiteX1" fmla="*/ 712269 w 2329314"/>
              <a:gd name="connsiteY1" fmla="*/ 9694 h 529459"/>
              <a:gd name="connsiteX2" fmla="*/ 2329314 w 2329314"/>
              <a:gd name="connsiteY2" fmla="*/ 529459 h 52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314" h="529459">
                <a:moveTo>
                  <a:pt x="0" y="240701"/>
                </a:moveTo>
                <a:cubicBezTo>
                  <a:pt x="162025" y="101134"/>
                  <a:pt x="324050" y="-38432"/>
                  <a:pt x="712269" y="9694"/>
                </a:cubicBezTo>
                <a:cubicBezTo>
                  <a:pt x="1100488" y="57820"/>
                  <a:pt x="1714901" y="293639"/>
                  <a:pt x="2329314" y="529459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>
              <a:solidFill>
                <a:schemeClr val="lt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A9DEF2-679B-4EA5-9E5C-F8E4926B27CD}"/>
              </a:ext>
            </a:extLst>
          </p:cNvPr>
          <p:cNvSpPr/>
          <p:nvPr/>
        </p:nvSpPr>
        <p:spPr>
          <a:xfrm>
            <a:off x="1068404" y="2685448"/>
            <a:ext cx="2377440" cy="743230"/>
          </a:xfrm>
          <a:custGeom>
            <a:avLst/>
            <a:gdLst>
              <a:gd name="connsiteX0" fmla="*/ 2377440 w 2377440"/>
              <a:gd name="connsiteY0" fmla="*/ 481264 h 743230"/>
              <a:gd name="connsiteX1" fmla="*/ 1318661 w 2377440"/>
              <a:gd name="connsiteY1" fmla="*/ 721895 h 743230"/>
              <a:gd name="connsiteX2" fmla="*/ 0 w 2377440"/>
              <a:gd name="connsiteY2" fmla="*/ 0 h 74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743230">
                <a:moveTo>
                  <a:pt x="2377440" y="481264"/>
                </a:moveTo>
                <a:cubicBezTo>
                  <a:pt x="2046170" y="641685"/>
                  <a:pt x="1714901" y="802106"/>
                  <a:pt x="1318661" y="721895"/>
                </a:cubicBezTo>
                <a:cubicBezTo>
                  <a:pt x="922421" y="641684"/>
                  <a:pt x="461210" y="320842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A46646-B3E2-434B-A84D-DCBCFD2DEE89}"/>
              </a:ext>
            </a:extLst>
          </p:cNvPr>
          <p:cNvSpPr/>
          <p:nvPr/>
        </p:nvSpPr>
        <p:spPr>
          <a:xfrm>
            <a:off x="3850105" y="2565115"/>
            <a:ext cx="6240151" cy="955759"/>
          </a:xfrm>
          <a:custGeom>
            <a:avLst/>
            <a:gdLst>
              <a:gd name="connsiteX0" fmla="*/ 0 w 6160169"/>
              <a:gd name="connsiteY0" fmla="*/ 264712 h 909605"/>
              <a:gd name="connsiteX1" fmla="*/ 2916455 w 6160169"/>
              <a:gd name="connsiteY1" fmla="*/ 33706 h 909605"/>
              <a:gd name="connsiteX2" fmla="*/ 6160169 w 6160169"/>
              <a:gd name="connsiteY2" fmla="*/ 909605 h 9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169" h="909605">
                <a:moveTo>
                  <a:pt x="0" y="264712"/>
                </a:moveTo>
                <a:cubicBezTo>
                  <a:pt x="944880" y="95468"/>
                  <a:pt x="1889760" y="-73776"/>
                  <a:pt x="2916455" y="33706"/>
                </a:cubicBezTo>
                <a:cubicBezTo>
                  <a:pt x="3943150" y="141188"/>
                  <a:pt x="5051659" y="525396"/>
                  <a:pt x="6160169" y="909605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7EC358-79B1-478B-ACC8-70F54292C7EC}"/>
              </a:ext>
            </a:extLst>
          </p:cNvPr>
          <p:cNvSpPr/>
          <p:nvPr/>
        </p:nvSpPr>
        <p:spPr>
          <a:xfrm>
            <a:off x="3869356" y="3147461"/>
            <a:ext cx="6189044" cy="747120"/>
          </a:xfrm>
          <a:custGeom>
            <a:avLst/>
            <a:gdLst>
              <a:gd name="connsiteX0" fmla="*/ 6189044 w 6189044"/>
              <a:gd name="connsiteY0" fmla="*/ 616017 h 747120"/>
              <a:gd name="connsiteX1" fmla="*/ 3108960 w 6189044"/>
              <a:gd name="connsiteY1" fmla="*/ 702644 h 747120"/>
              <a:gd name="connsiteX2" fmla="*/ 0 w 6189044"/>
              <a:gd name="connsiteY2" fmla="*/ 0 h 74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9044" h="747120">
                <a:moveTo>
                  <a:pt x="6189044" y="616017"/>
                </a:moveTo>
                <a:cubicBezTo>
                  <a:pt x="5164755" y="710665"/>
                  <a:pt x="4140467" y="805313"/>
                  <a:pt x="3108960" y="702644"/>
                </a:cubicBezTo>
                <a:cubicBezTo>
                  <a:pt x="2077453" y="599975"/>
                  <a:pt x="1038726" y="299987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</p:spTree>
    <p:extLst>
      <p:ext uri="{BB962C8B-B14F-4D97-AF65-F5344CB8AC3E}">
        <p14:creationId xmlns:p14="http://schemas.microsoft.com/office/powerpoint/2010/main" val="404482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EAB9-4205-4ABC-AC06-10FCEB88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z="4400" dirty="0"/>
              <a:t>Statistical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Poisoning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Attack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2C57E0-DFA6-41C5-A7BC-54DFB0E57740}"/>
              </a:ext>
            </a:extLst>
          </p:cNvPr>
          <p:cNvSpPr txBox="1"/>
          <p:nvPr/>
        </p:nvSpPr>
        <p:spPr>
          <a:xfrm>
            <a:off x="0" y="133848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Client A</a:t>
            </a:r>
            <a:endParaRPr lang="he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EFF794-0776-43CB-B1D6-D3E069E67F4C}"/>
              </a:ext>
            </a:extLst>
          </p:cNvPr>
          <p:cNvSpPr txBox="1"/>
          <p:nvPr/>
        </p:nvSpPr>
        <p:spPr>
          <a:xfrm rot="549238">
            <a:off x="6111616" y="2274383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D84F7D-87D2-499B-BEDC-6475D364ECF3}"/>
              </a:ext>
            </a:extLst>
          </p:cNvPr>
          <p:cNvSpPr txBox="1"/>
          <p:nvPr/>
        </p:nvSpPr>
        <p:spPr>
          <a:xfrm rot="785012">
            <a:off x="1107478" y="1958911"/>
            <a:ext cx="21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Rqst</a:t>
            </a:r>
            <a:r>
              <a:rPr lang="en-US" sz="2000" dirty="0"/>
              <a:t> bank.com 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4D9DB8-4F93-47DC-A844-2743FD51440C}"/>
              </a:ext>
            </a:extLst>
          </p:cNvPr>
          <p:cNvSpPr txBox="1"/>
          <p:nvPr/>
        </p:nvSpPr>
        <p:spPr>
          <a:xfrm>
            <a:off x="5286411" y="1422119"/>
            <a:ext cx="13009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UDP !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E9448-8615-468F-BE8E-440387F680C3}"/>
              </a:ext>
            </a:extLst>
          </p:cNvPr>
          <p:cNvSpPr txBox="1"/>
          <p:nvPr/>
        </p:nvSpPr>
        <p:spPr>
          <a:xfrm>
            <a:off x="3009877" y="1520302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Recursive</a:t>
            </a:r>
          </a:p>
          <a:p>
            <a:pPr algn="ctr"/>
            <a:r>
              <a:rPr lang="en-US" sz="2400" b="1" dirty="0"/>
              <a:t>Resolver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7EC358-79B1-478B-ACC8-70F54292C7EC}"/>
              </a:ext>
            </a:extLst>
          </p:cNvPr>
          <p:cNvSpPr/>
          <p:nvPr/>
        </p:nvSpPr>
        <p:spPr>
          <a:xfrm>
            <a:off x="3878981" y="3147314"/>
            <a:ext cx="6189044" cy="747120"/>
          </a:xfrm>
          <a:custGeom>
            <a:avLst/>
            <a:gdLst>
              <a:gd name="connsiteX0" fmla="*/ 6189044 w 6189044"/>
              <a:gd name="connsiteY0" fmla="*/ 616017 h 747120"/>
              <a:gd name="connsiteX1" fmla="*/ 3108960 w 6189044"/>
              <a:gd name="connsiteY1" fmla="*/ 702644 h 747120"/>
              <a:gd name="connsiteX2" fmla="*/ 0 w 6189044"/>
              <a:gd name="connsiteY2" fmla="*/ 0 h 74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89044" h="747120">
                <a:moveTo>
                  <a:pt x="6189044" y="616017"/>
                </a:moveTo>
                <a:cubicBezTo>
                  <a:pt x="5164755" y="710665"/>
                  <a:pt x="4140467" y="805313"/>
                  <a:pt x="3108960" y="702644"/>
                </a:cubicBezTo>
                <a:cubicBezTo>
                  <a:pt x="2077453" y="599975"/>
                  <a:pt x="1038726" y="299987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A743E2-DD31-4E9D-A34A-E81E9604901D}"/>
              </a:ext>
            </a:extLst>
          </p:cNvPr>
          <p:cNvSpPr txBox="1"/>
          <p:nvPr/>
        </p:nvSpPr>
        <p:spPr>
          <a:xfrm>
            <a:off x="10282574" y="6033968"/>
            <a:ext cx="14992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Attacker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Download free photo of Devil,icons,matt,smiley,symbol - from needpix.com">
            <a:extLst>
              <a:ext uri="{FF2B5EF4-FFF2-40B4-BE49-F238E27FC236}">
                <a16:creationId xmlns:a16="http://schemas.microsoft.com/office/drawing/2014/main" id="{15BE77B3-A8F0-4449-9959-8E501D7D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397" y="5908252"/>
            <a:ext cx="864425" cy="6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2DA3DD6-B0A7-4BAF-A54E-9FF987C2783A}"/>
              </a:ext>
            </a:extLst>
          </p:cNvPr>
          <p:cNvSpPr txBox="1"/>
          <p:nvPr/>
        </p:nvSpPr>
        <p:spPr>
          <a:xfrm rot="536072">
            <a:off x="5542657" y="3754438"/>
            <a:ext cx="231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bank.com=1.2.3.4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3CC4B8-229C-4C6F-BAB3-5EC0D17A7D4D}"/>
              </a:ext>
            </a:extLst>
          </p:cNvPr>
          <p:cNvSpPr/>
          <p:nvPr/>
        </p:nvSpPr>
        <p:spPr>
          <a:xfrm>
            <a:off x="3927712" y="3003082"/>
            <a:ext cx="6193798" cy="1276164"/>
          </a:xfrm>
          <a:custGeom>
            <a:avLst/>
            <a:gdLst>
              <a:gd name="connsiteX0" fmla="*/ 9625 w 1222408"/>
              <a:gd name="connsiteY0" fmla="*/ 0 h 606392"/>
              <a:gd name="connsiteX1" fmla="*/ 0 w 1222408"/>
              <a:gd name="connsiteY1" fmla="*/ 240632 h 606392"/>
              <a:gd name="connsiteX2" fmla="*/ 356135 w 1222408"/>
              <a:gd name="connsiteY2" fmla="*/ 365760 h 606392"/>
              <a:gd name="connsiteX3" fmla="*/ 1145406 w 1222408"/>
              <a:gd name="connsiteY3" fmla="*/ 606392 h 606392"/>
              <a:gd name="connsiteX4" fmla="*/ 1222408 w 1222408"/>
              <a:gd name="connsiteY4" fmla="*/ 240632 h 606392"/>
              <a:gd name="connsiteX5" fmla="*/ 9625 w 1222408"/>
              <a:gd name="connsiteY5" fmla="*/ 0 h 606392"/>
              <a:gd name="connsiteX0" fmla="*/ 9625 w 1215111"/>
              <a:gd name="connsiteY0" fmla="*/ 0 h 606392"/>
              <a:gd name="connsiteX1" fmla="*/ 0 w 1215111"/>
              <a:gd name="connsiteY1" fmla="*/ 240632 h 606392"/>
              <a:gd name="connsiteX2" fmla="*/ 356135 w 1215111"/>
              <a:gd name="connsiteY2" fmla="*/ 365760 h 606392"/>
              <a:gd name="connsiteX3" fmla="*/ 1145406 w 1215111"/>
              <a:gd name="connsiteY3" fmla="*/ 606392 h 606392"/>
              <a:gd name="connsiteX4" fmla="*/ 1215111 w 1215111"/>
              <a:gd name="connsiteY4" fmla="*/ 289867 h 606392"/>
              <a:gd name="connsiteX5" fmla="*/ 9625 w 1215111"/>
              <a:gd name="connsiteY5" fmla="*/ 0 h 606392"/>
              <a:gd name="connsiteX0" fmla="*/ 9625 w 1209638"/>
              <a:gd name="connsiteY0" fmla="*/ 0 h 606392"/>
              <a:gd name="connsiteX1" fmla="*/ 0 w 1209638"/>
              <a:gd name="connsiteY1" fmla="*/ 240632 h 606392"/>
              <a:gd name="connsiteX2" fmla="*/ 356135 w 1209638"/>
              <a:gd name="connsiteY2" fmla="*/ 365760 h 606392"/>
              <a:gd name="connsiteX3" fmla="*/ 1145406 w 1209638"/>
              <a:gd name="connsiteY3" fmla="*/ 606392 h 606392"/>
              <a:gd name="connsiteX4" fmla="*/ 1209638 w 1209638"/>
              <a:gd name="connsiteY4" fmla="*/ 304637 h 606392"/>
              <a:gd name="connsiteX5" fmla="*/ 9625 w 1209638"/>
              <a:gd name="connsiteY5" fmla="*/ 0 h 606392"/>
              <a:gd name="connsiteX0" fmla="*/ 9625 w 1232972"/>
              <a:gd name="connsiteY0" fmla="*/ 0 h 591621"/>
              <a:gd name="connsiteX1" fmla="*/ 0 w 1232972"/>
              <a:gd name="connsiteY1" fmla="*/ 240632 h 591621"/>
              <a:gd name="connsiteX2" fmla="*/ 356135 w 1232972"/>
              <a:gd name="connsiteY2" fmla="*/ 365760 h 591621"/>
              <a:gd name="connsiteX3" fmla="*/ 1232972 w 1232972"/>
              <a:gd name="connsiteY3" fmla="*/ 591621 h 591621"/>
              <a:gd name="connsiteX4" fmla="*/ 1209638 w 1232972"/>
              <a:gd name="connsiteY4" fmla="*/ 304637 h 591621"/>
              <a:gd name="connsiteX5" fmla="*/ 9625 w 1232972"/>
              <a:gd name="connsiteY5" fmla="*/ 0 h 591621"/>
              <a:gd name="connsiteX0" fmla="*/ 9625 w 1232972"/>
              <a:gd name="connsiteY0" fmla="*/ 0 h 604408"/>
              <a:gd name="connsiteX1" fmla="*/ 0 w 1232972"/>
              <a:gd name="connsiteY1" fmla="*/ 240632 h 604408"/>
              <a:gd name="connsiteX2" fmla="*/ 356135 w 1232972"/>
              <a:gd name="connsiteY2" fmla="*/ 365760 h 604408"/>
              <a:gd name="connsiteX3" fmla="*/ 1232972 w 1232972"/>
              <a:gd name="connsiteY3" fmla="*/ 591621 h 604408"/>
              <a:gd name="connsiteX4" fmla="*/ 1209638 w 1232972"/>
              <a:gd name="connsiteY4" fmla="*/ 304637 h 604408"/>
              <a:gd name="connsiteX5" fmla="*/ 9625 w 1232972"/>
              <a:gd name="connsiteY5" fmla="*/ 0 h 604408"/>
              <a:gd name="connsiteX0" fmla="*/ 9625 w 1232972"/>
              <a:gd name="connsiteY0" fmla="*/ 0 h 604408"/>
              <a:gd name="connsiteX1" fmla="*/ 0 w 1232972"/>
              <a:gd name="connsiteY1" fmla="*/ 240632 h 604408"/>
              <a:gd name="connsiteX2" fmla="*/ 356135 w 1232972"/>
              <a:gd name="connsiteY2" fmla="*/ 365760 h 604408"/>
              <a:gd name="connsiteX3" fmla="*/ 1232972 w 1232972"/>
              <a:gd name="connsiteY3" fmla="*/ 591621 h 604408"/>
              <a:gd name="connsiteX4" fmla="*/ 1209638 w 1232972"/>
              <a:gd name="connsiteY4" fmla="*/ 304637 h 604408"/>
              <a:gd name="connsiteX5" fmla="*/ 9625 w 1232972"/>
              <a:gd name="connsiteY5" fmla="*/ 0 h 604408"/>
              <a:gd name="connsiteX0" fmla="*/ 9625 w 1232972"/>
              <a:gd name="connsiteY0" fmla="*/ 0 h 591621"/>
              <a:gd name="connsiteX1" fmla="*/ 0 w 1232972"/>
              <a:gd name="connsiteY1" fmla="*/ 240632 h 591621"/>
              <a:gd name="connsiteX2" fmla="*/ 356135 w 1232972"/>
              <a:gd name="connsiteY2" fmla="*/ 365760 h 591621"/>
              <a:gd name="connsiteX3" fmla="*/ 1232972 w 1232972"/>
              <a:gd name="connsiteY3" fmla="*/ 591621 h 591621"/>
              <a:gd name="connsiteX4" fmla="*/ 1209638 w 1232972"/>
              <a:gd name="connsiteY4" fmla="*/ 304637 h 591621"/>
              <a:gd name="connsiteX5" fmla="*/ 9625 w 1232972"/>
              <a:gd name="connsiteY5" fmla="*/ 0 h 591621"/>
              <a:gd name="connsiteX0" fmla="*/ 9625 w 1232972"/>
              <a:gd name="connsiteY0" fmla="*/ 0 h 591621"/>
              <a:gd name="connsiteX1" fmla="*/ 0 w 1232972"/>
              <a:gd name="connsiteY1" fmla="*/ 240632 h 591621"/>
              <a:gd name="connsiteX2" fmla="*/ 359784 w 1232972"/>
              <a:gd name="connsiteY2" fmla="*/ 523313 h 591621"/>
              <a:gd name="connsiteX3" fmla="*/ 1232972 w 1232972"/>
              <a:gd name="connsiteY3" fmla="*/ 591621 h 591621"/>
              <a:gd name="connsiteX4" fmla="*/ 1209638 w 1232972"/>
              <a:gd name="connsiteY4" fmla="*/ 304637 h 591621"/>
              <a:gd name="connsiteX5" fmla="*/ 9625 w 1232972"/>
              <a:gd name="connsiteY5" fmla="*/ 0 h 591621"/>
              <a:gd name="connsiteX0" fmla="*/ 9625 w 1232972"/>
              <a:gd name="connsiteY0" fmla="*/ 0 h 680272"/>
              <a:gd name="connsiteX1" fmla="*/ 0 w 1232972"/>
              <a:gd name="connsiteY1" fmla="*/ 240632 h 680272"/>
              <a:gd name="connsiteX2" fmla="*/ 359784 w 1232972"/>
              <a:gd name="connsiteY2" fmla="*/ 523313 h 680272"/>
              <a:gd name="connsiteX3" fmla="*/ 841055 w 1232972"/>
              <a:gd name="connsiteY3" fmla="*/ 678774 h 680272"/>
              <a:gd name="connsiteX4" fmla="*/ 1232972 w 1232972"/>
              <a:gd name="connsiteY4" fmla="*/ 591621 h 680272"/>
              <a:gd name="connsiteX5" fmla="*/ 1209638 w 1232972"/>
              <a:gd name="connsiteY5" fmla="*/ 304637 h 680272"/>
              <a:gd name="connsiteX6" fmla="*/ 9625 w 1232972"/>
              <a:gd name="connsiteY6" fmla="*/ 0 h 680272"/>
              <a:gd name="connsiteX0" fmla="*/ 0 w 1223347"/>
              <a:gd name="connsiteY0" fmla="*/ 0 h 680272"/>
              <a:gd name="connsiteX1" fmla="*/ 15915 w 1223347"/>
              <a:gd name="connsiteY1" fmla="*/ 225861 h 680272"/>
              <a:gd name="connsiteX2" fmla="*/ 350159 w 1223347"/>
              <a:gd name="connsiteY2" fmla="*/ 523313 h 680272"/>
              <a:gd name="connsiteX3" fmla="*/ 831430 w 1223347"/>
              <a:gd name="connsiteY3" fmla="*/ 678774 h 680272"/>
              <a:gd name="connsiteX4" fmla="*/ 1223347 w 1223347"/>
              <a:gd name="connsiteY4" fmla="*/ 591621 h 680272"/>
              <a:gd name="connsiteX5" fmla="*/ 1200013 w 1223347"/>
              <a:gd name="connsiteY5" fmla="*/ 304637 h 680272"/>
              <a:gd name="connsiteX6" fmla="*/ 0 w 1223347"/>
              <a:gd name="connsiteY6" fmla="*/ 0 h 680272"/>
              <a:gd name="connsiteX0" fmla="*/ 0 w 1223347"/>
              <a:gd name="connsiteY0" fmla="*/ 0 h 680272"/>
              <a:gd name="connsiteX1" fmla="*/ 15915 w 1223347"/>
              <a:gd name="connsiteY1" fmla="*/ 225861 h 680272"/>
              <a:gd name="connsiteX2" fmla="*/ 350159 w 1223347"/>
              <a:gd name="connsiteY2" fmla="*/ 523313 h 680272"/>
              <a:gd name="connsiteX3" fmla="*/ 831430 w 1223347"/>
              <a:gd name="connsiteY3" fmla="*/ 678774 h 680272"/>
              <a:gd name="connsiteX4" fmla="*/ 1223347 w 1223347"/>
              <a:gd name="connsiteY4" fmla="*/ 591621 h 680272"/>
              <a:gd name="connsiteX5" fmla="*/ 1200013 w 1223347"/>
              <a:gd name="connsiteY5" fmla="*/ 304637 h 680272"/>
              <a:gd name="connsiteX6" fmla="*/ 0 w 1223347"/>
              <a:gd name="connsiteY6" fmla="*/ 0 h 680272"/>
              <a:gd name="connsiteX0" fmla="*/ 0 w 1223347"/>
              <a:gd name="connsiteY0" fmla="*/ 0 h 680272"/>
              <a:gd name="connsiteX1" fmla="*/ 15915 w 1223347"/>
              <a:gd name="connsiteY1" fmla="*/ 225861 h 680272"/>
              <a:gd name="connsiteX2" fmla="*/ 350159 w 1223347"/>
              <a:gd name="connsiteY2" fmla="*/ 523313 h 680272"/>
              <a:gd name="connsiteX3" fmla="*/ 831430 w 1223347"/>
              <a:gd name="connsiteY3" fmla="*/ 678774 h 680272"/>
              <a:gd name="connsiteX4" fmla="*/ 1223347 w 1223347"/>
              <a:gd name="connsiteY4" fmla="*/ 591621 h 680272"/>
              <a:gd name="connsiteX5" fmla="*/ 1192328 w 1223347"/>
              <a:gd name="connsiteY5" fmla="*/ 66107 h 680272"/>
              <a:gd name="connsiteX6" fmla="*/ 0 w 1223347"/>
              <a:gd name="connsiteY6" fmla="*/ 0 h 68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347" h="680272">
                <a:moveTo>
                  <a:pt x="0" y="0"/>
                </a:moveTo>
                <a:cubicBezTo>
                  <a:pt x="5305" y="75287"/>
                  <a:pt x="-7633" y="145651"/>
                  <a:pt x="15915" y="225861"/>
                </a:cubicBezTo>
                <a:lnTo>
                  <a:pt x="350159" y="523313"/>
                </a:lnTo>
                <a:cubicBezTo>
                  <a:pt x="489727" y="576643"/>
                  <a:pt x="685899" y="667389"/>
                  <a:pt x="831430" y="678774"/>
                </a:cubicBezTo>
                <a:cubicBezTo>
                  <a:pt x="976961" y="690159"/>
                  <a:pt x="1161309" y="634283"/>
                  <a:pt x="1223347" y="591621"/>
                </a:cubicBezTo>
                <a:lnTo>
                  <a:pt x="1192328" y="66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19E382-BD53-48B5-88D9-7A9AC7F9010A}"/>
              </a:ext>
            </a:extLst>
          </p:cNvPr>
          <p:cNvSpPr txBox="1"/>
          <p:nvPr/>
        </p:nvSpPr>
        <p:spPr>
          <a:xfrm>
            <a:off x="558107" y="149167"/>
            <a:ext cx="1261068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statistical</a:t>
            </a:r>
            <a:endParaRPr lang="he-I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B89C16-4BC1-4FC1-A9D9-165024F81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46" y="3315486"/>
            <a:ext cx="585086" cy="5850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0EC11C9-D4C1-4A6C-B590-F47D1C1078E6}"/>
              </a:ext>
            </a:extLst>
          </p:cNvPr>
          <p:cNvSpPr txBox="1"/>
          <p:nvPr/>
        </p:nvSpPr>
        <p:spPr>
          <a:xfrm>
            <a:off x="9700763" y="2383759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400" b="1"/>
            </a:lvl1pPr>
          </a:lstStyle>
          <a:p>
            <a:r>
              <a:rPr lang="en-US" dirty="0"/>
              <a:t>Authoritative </a:t>
            </a:r>
            <a:br>
              <a:rPr lang="en-US" dirty="0"/>
            </a:br>
            <a:r>
              <a:rPr lang="en-US" dirty="0"/>
              <a:t>Name Server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A46646-B3E2-434B-A84D-DCBCFD2DEE89}"/>
              </a:ext>
            </a:extLst>
          </p:cNvPr>
          <p:cNvSpPr/>
          <p:nvPr/>
        </p:nvSpPr>
        <p:spPr>
          <a:xfrm>
            <a:off x="3850105" y="2565115"/>
            <a:ext cx="6240151" cy="955759"/>
          </a:xfrm>
          <a:custGeom>
            <a:avLst/>
            <a:gdLst>
              <a:gd name="connsiteX0" fmla="*/ 0 w 6160169"/>
              <a:gd name="connsiteY0" fmla="*/ 264712 h 909605"/>
              <a:gd name="connsiteX1" fmla="*/ 2916455 w 6160169"/>
              <a:gd name="connsiteY1" fmla="*/ 33706 h 909605"/>
              <a:gd name="connsiteX2" fmla="*/ 6160169 w 6160169"/>
              <a:gd name="connsiteY2" fmla="*/ 909605 h 9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0169" h="909605">
                <a:moveTo>
                  <a:pt x="0" y="264712"/>
                </a:moveTo>
                <a:cubicBezTo>
                  <a:pt x="944880" y="95468"/>
                  <a:pt x="1889760" y="-73776"/>
                  <a:pt x="2916455" y="33706"/>
                </a:cubicBezTo>
                <a:cubicBezTo>
                  <a:pt x="3943150" y="141188"/>
                  <a:pt x="5051659" y="525396"/>
                  <a:pt x="6160169" y="909605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5B1EA7-4236-4C6A-9AB6-2AB680D737AB}"/>
              </a:ext>
            </a:extLst>
          </p:cNvPr>
          <p:cNvSpPr txBox="1"/>
          <p:nvPr/>
        </p:nvSpPr>
        <p:spPr>
          <a:xfrm rot="1662937">
            <a:off x="5433535" y="4983600"/>
            <a:ext cx="2488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bank.com=8.5.7.6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4DB8D88-04F1-4EEE-97DB-F8C6D79EAE36}"/>
              </a:ext>
            </a:extLst>
          </p:cNvPr>
          <p:cNvSpPr/>
          <p:nvPr/>
        </p:nvSpPr>
        <p:spPr>
          <a:xfrm>
            <a:off x="3840480" y="3243714"/>
            <a:ext cx="5621154" cy="2829827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322FE8B-07DE-4A98-AA13-6276C8B89310}"/>
              </a:ext>
            </a:extLst>
          </p:cNvPr>
          <p:cNvSpPr/>
          <p:nvPr/>
        </p:nvSpPr>
        <p:spPr>
          <a:xfrm>
            <a:off x="3826438" y="3311679"/>
            <a:ext cx="5621154" cy="2829827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F981622-D539-4DC4-8CBB-939CEB7EDA02}"/>
              </a:ext>
            </a:extLst>
          </p:cNvPr>
          <p:cNvSpPr/>
          <p:nvPr/>
        </p:nvSpPr>
        <p:spPr>
          <a:xfrm>
            <a:off x="3703412" y="3272173"/>
            <a:ext cx="5755242" cy="2958940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360DF4-42C1-4B93-8280-8655C0C13A03}"/>
              </a:ext>
            </a:extLst>
          </p:cNvPr>
          <p:cNvSpPr/>
          <p:nvPr/>
        </p:nvSpPr>
        <p:spPr>
          <a:xfrm>
            <a:off x="3616795" y="3298819"/>
            <a:ext cx="5843349" cy="3012593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97304F9-2E06-4F4D-A640-BAD9638D1FA4}"/>
              </a:ext>
            </a:extLst>
          </p:cNvPr>
          <p:cNvSpPr/>
          <p:nvPr/>
        </p:nvSpPr>
        <p:spPr>
          <a:xfrm>
            <a:off x="3493972" y="3329014"/>
            <a:ext cx="5953620" cy="3051160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77BD779-83FD-4F71-8AE2-F0E882FABCCD}"/>
              </a:ext>
            </a:extLst>
          </p:cNvPr>
          <p:cNvSpPr/>
          <p:nvPr/>
        </p:nvSpPr>
        <p:spPr>
          <a:xfrm>
            <a:off x="3414813" y="3367581"/>
            <a:ext cx="6043841" cy="3099988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1154" h="2829827">
                <a:moveTo>
                  <a:pt x="5621154" y="2829827"/>
                </a:moveTo>
                <a:cubicBezTo>
                  <a:pt x="4626543" y="2719136"/>
                  <a:pt x="3631933" y="2608446"/>
                  <a:pt x="2695074" y="2136808"/>
                </a:cubicBezTo>
                <a:cubicBezTo>
                  <a:pt x="1758215" y="166517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07A1285-4E4E-4792-B8D3-35AC771AB9DD}"/>
              </a:ext>
            </a:extLst>
          </p:cNvPr>
          <p:cNvSpPr/>
          <p:nvPr/>
        </p:nvSpPr>
        <p:spPr>
          <a:xfrm>
            <a:off x="3314712" y="3398182"/>
            <a:ext cx="6263722" cy="3164997"/>
          </a:xfrm>
          <a:custGeom>
            <a:avLst/>
            <a:gdLst>
              <a:gd name="connsiteX0" fmla="*/ 5621154 w 5621154"/>
              <a:gd name="connsiteY0" fmla="*/ 2829827 h 2829827"/>
              <a:gd name="connsiteX1" fmla="*/ 2695074 w 5621154"/>
              <a:gd name="connsiteY1" fmla="*/ 2136808 h 2829827"/>
              <a:gd name="connsiteX2" fmla="*/ 0 w 5621154"/>
              <a:gd name="connsiteY2" fmla="*/ 0 h 2829827"/>
              <a:gd name="connsiteX0" fmla="*/ 5483793 w 5483793"/>
              <a:gd name="connsiteY0" fmla="*/ 2846986 h 2846986"/>
              <a:gd name="connsiteX1" fmla="*/ 2695074 w 5483793"/>
              <a:gd name="connsiteY1" fmla="*/ 2136808 h 2846986"/>
              <a:gd name="connsiteX2" fmla="*/ 0 w 5483793"/>
              <a:gd name="connsiteY2" fmla="*/ 0 h 2846986"/>
              <a:gd name="connsiteX0" fmla="*/ 5458038 w 5458038"/>
              <a:gd name="connsiteY0" fmla="*/ 2804087 h 2804087"/>
              <a:gd name="connsiteX1" fmla="*/ 2695074 w 5458038"/>
              <a:gd name="connsiteY1" fmla="*/ 2136808 h 2804087"/>
              <a:gd name="connsiteX2" fmla="*/ 0 w 5458038"/>
              <a:gd name="connsiteY2" fmla="*/ 0 h 2804087"/>
              <a:gd name="connsiteX0" fmla="*/ 5458038 w 5458038"/>
              <a:gd name="connsiteY0" fmla="*/ 2804087 h 2804087"/>
              <a:gd name="connsiteX1" fmla="*/ 2660734 w 5458038"/>
              <a:gd name="connsiteY1" fmla="*/ 2188287 h 2804087"/>
              <a:gd name="connsiteX2" fmla="*/ 0 w 5458038"/>
              <a:gd name="connsiteY2" fmla="*/ 0 h 2804087"/>
              <a:gd name="connsiteX0" fmla="*/ 5458038 w 5458038"/>
              <a:gd name="connsiteY0" fmla="*/ 2804087 h 2804087"/>
              <a:gd name="connsiteX1" fmla="*/ 2703659 w 5458038"/>
              <a:gd name="connsiteY1" fmla="*/ 2153968 h 2804087"/>
              <a:gd name="connsiteX2" fmla="*/ 0 w 5458038"/>
              <a:gd name="connsiteY2" fmla="*/ 0 h 2804087"/>
              <a:gd name="connsiteX0" fmla="*/ 5586814 w 5586814"/>
              <a:gd name="connsiteY0" fmla="*/ 2821247 h 2821247"/>
              <a:gd name="connsiteX1" fmla="*/ 2703659 w 5586814"/>
              <a:gd name="connsiteY1" fmla="*/ 2153968 h 2821247"/>
              <a:gd name="connsiteX2" fmla="*/ 0 w 5586814"/>
              <a:gd name="connsiteY2" fmla="*/ 0 h 282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6814" h="2821247">
                <a:moveTo>
                  <a:pt x="5586814" y="2821247"/>
                </a:moveTo>
                <a:cubicBezTo>
                  <a:pt x="4592203" y="2710556"/>
                  <a:pt x="3640518" y="2625606"/>
                  <a:pt x="2703659" y="2153968"/>
                </a:cubicBezTo>
                <a:cubicBezTo>
                  <a:pt x="1766800" y="1682330"/>
                  <a:pt x="879107" y="832585"/>
                  <a:pt x="0" y="0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D7F7FD-4188-4966-973A-AD977C0F7BF0}"/>
                  </a:ext>
                </a:extLst>
              </p:cNvPr>
              <p:cNvSpPr txBox="1"/>
              <p:nvPr/>
            </p:nvSpPr>
            <p:spPr>
              <a:xfrm>
                <a:off x="5632258" y="5786884"/>
                <a:ext cx="96821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D7F7FD-4188-4966-973A-AD977C0F7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58" y="5786884"/>
                <a:ext cx="96821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AA3541-BF48-4894-BF9A-0C3FD82B4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66" y="2710359"/>
            <a:ext cx="563549" cy="563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06AF3-FA85-42EB-B6D7-DB355CD652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7" y="2178914"/>
            <a:ext cx="620344" cy="620344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B9C6C6-3E31-4A29-A3DF-3FE75C91D91B}"/>
              </a:ext>
            </a:extLst>
          </p:cNvPr>
          <p:cNvSpPr/>
          <p:nvPr/>
        </p:nvSpPr>
        <p:spPr>
          <a:xfrm>
            <a:off x="1164657" y="2309994"/>
            <a:ext cx="2329314" cy="529459"/>
          </a:xfrm>
          <a:custGeom>
            <a:avLst/>
            <a:gdLst>
              <a:gd name="connsiteX0" fmla="*/ 0 w 2329314"/>
              <a:gd name="connsiteY0" fmla="*/ 240701 h 529459"/>
              <a:gd name="connsiteX1" fmla="*/ 712269 w 2329314"/>
              <a:gd name="connsiteY1" fmla="*/ 9694 h 529459"/>
              <a:gd name="connsiteX2" fmla="*/ 2329314 w 2329314"/>
              <a:gd name="connsiteY2" fmla="*/ 529459 h 52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9314" h="529459">
                <a:moveTo>
                  <a:pt x="0" y="240701"/>
                </a:moveTo>
                <a:cubicBezTo>
                  <a:pt x="162025" y="101134"/>
                  <a:pt x="324050" y="-38432"/>
                  <a:pt x="712269" y="9694"/>
                </a:cubicBezTo>
                <a:cubicBezTo>
                  <a:pt x="1100488" y="57820"/>
                  <a:pt x="1714901" y="293639"/>
                  <a:pt x="2329314" y="529459"/>
                </a:cubicBezTo>
              </a:path>
            </a:pathLst>
          </a:custGeom>
          <a:noFill/>
          <a:ln w="3492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>
              <a:solidFill>
                <a:schemeClr val="lt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AA9DEF2-679B-4EA5-9E5C-F8E4926B27CD}"/>
              </a:ext>
            </a:extLst>
          </p:cNvPr>
          <p:cNvSpPr/>
          <p:nvPr/>
        </p:nvSpPr>
        <p:spPr>
          <a:xfrm>
            <a:off x="1068404" y="2685448"/>
            <a:ext cx="2377440" cy="743230"/>
          </a:xfrm>
          <a:custGeom>
            <a:avLst/>
            <a:gdLst>
              <a:gd name="connsiteX0" fmla="*/ 2377440 w 2377440"/>
              <a:gd name="connsiteY0" fmla="*/ 481264 h 743230"/>
              <a:gd name="connsiteX1" fmla="*/ 1318661 w 2377440"/>
              <a:gd name="connsiteY1" fmla="*/ 721895 h 743230"/>
              <a:gd name="connsiteX2" fmla="*/ 0 w 2377440"/>
              <a:gd name="connsiteY2" fmla="*/ 0 h 74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743230">
                <a:moveTo>
                  <a:pt x="2377440" y="481264"/>
                </a:moveTo>
                <a:cubicBezTo>
                  <a:pt x="2046170" y="641685"/>
                  <a:pt x="1714901" y="802106"/>
                  <a:pt x="1318661" y="721895"/>
                </a:cubicBezTo>
                <a:cubicBezTo>
                  <a:pt x="922421" y="641684"/>
                  <a:pt x="461210" y="320842"/>
                  <a:pt x="0" y="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1050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12D70FC2-D88A-4C1D-9031-5A6094D95C93}"/>
              </a:ext>
            </a:extLst>
          </p:cNvPr>
          <p:cNvSpPr/>
          <p:nvPr/>
        </p:nvSpPr>
        <p:spPr>
          <a:xfrm>
            <a:off x="149550" y="3899687"/>
            <a:ext cx="3136285" cy="1604809"/>
          </a:xfrm>
          <a:prstGeom prst="wedgeRectCallout">
            <a:avLst>
              <a:gd name="adj1" fmla="val 58084"/>
              <a:gd name="adj2" fmla="val -9295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Same Domain?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Same Port#?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Same TXID?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7A0F1F-CAF4-4EF6-8B12-2AE1877EB337}"/>
              </a:ext>
            </a:extLst>
          </p:cNvPr>
          <p:cNvSpPr txBox="1"/>
          <p:nvPr/>
        </p:nvSpPr>
        <p:spPr>
          <a:xfrm rot="1212219">
            <a:off x="1512662" y="3305597"/>
            <a:ext cx="96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1.2.3.4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FFB7C9-0D99-4D7C-87C9-0DE4202F4761}"/>
              </a:ext>
            </a:extLst>
          </p:cNvPr>
          <p:cNvSpPr txBox="1"/>
          <p:nvPr/>
        </p:nvSpPr>
        <p:spPr>
          <a:xfrm rot="1686310">
            <a:off x="1510302" y="3300371"/>
            <a:ext cx="96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8.5.7.6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451C94-0B61-4192-B9B2-D5B40E44D464}"/>
              </a:ext>
            </a:extLst>
          </p:cNvPr>
          <p:cNvSpPr txBox="1"/>
          <p:nvPr/>
        </p:nvSpPr>
        <p:spPr>
          <a:xfrm>
            <a:off x="2415009" y="293864"/>
            <a:ext cx="2822857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1">
            <a:spAutoFit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 statistical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699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0046 L -0.25 1.48148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1.48148E-6 L -0.30482 -0.004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-2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82 -0.00486 L -0.36979 -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13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79 -0.00185 L -0.42695 -0.001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3" animBg="1"/>
      <p:bldP spid="9" grpId="4" animBg="1"/>
      <p:bldP spid="9" grpId="5" animBg="1"/>
      <p:bldP spid="9" grpId="6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6" grpId="0" animBg="1"/>
      <p:bldP spid="6" grpId="1" animBg="1"/>
      <p:bldP spid="24" grpId="0" uiExpand="1" build="allAtOnce"/>
      <p:bldP spid="44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19515</TotalTime>
  <Words>1389</Words>
  <Application>Microsoft Office PowerPoint</Application>
  <PresentationFormat>Widescreen</PresentationFormat>
  <Paragraphs>368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Cambria Math</vt:lpstr>
      <vt:lpstr>Script MT Bold</vt:lpstr>
      <vt:lpstr>HelveticaNeue Regular</vt:lpstr>
      <vt:lpstr>Wingdings</vt:lpstr>
      <vt:lpstr>Arial</vt:lpstr>
      <vt:lpstr>Office Theme</vt:lpstr>
      <vt:lpstr>        POPAI: (DNS)  POisoning Prevention System  Past     &amp;  Future   </vt:lpstr>
      <vt:lpstr>PowerPoint Presentation</vt:lpstr>
      <vt:lpstr>PowerPoint Presentation</vt:lpstr>
      <vt:lpstr>PoPAI *all* Statistical DNS Poisoning attacks</vt:lpstr>
      <vt:lpstr>PowerPoint Presentation</vt:lpstr>
      <vt:lpstr>PowerPoint Presentation</vt:lpstr>
      <vt:lpstr>PoPAI  </vt:lpstr>
      <vt:lpstr>High level DNS request</vt:lpstr>
      <vt:lpstr>Statistical Poisoning Attack</vt:lpstr>
      <vt:lpstr>PoPAI   Detection </vt:lpstr>
      <vt:lpstr>PoPAI   Mitigation </vt:lpstr>
      <vt:lpstr>PoPAI Statistical  attacks</vt:lpstr>
      <vt:lpstr>DNS Fragmentation Response</vt:lpstr>
      <vt:lpstr>Fragmentation Poisoning Attack</vt:lpstr>
      <vt:lpstr>Fragmentation Poisoning Attack</vt:lpstr>
      <vt:lpstr>PoPAI Fragmentation attack</vt:lpstr>
      <vt:lpstr>In--Bailiwick DNS response</vt:lpstr>
      <vt:lpstr>Out-of-Bailiwick Poisoning Attack</vt:lpstr>
      <vt:lpstr>Out-of-Bailiwick Poisoning Attack</vt:lpstr>
      <vt:lpstr>PoPAI  Three detection rules</vt:lpstr>
      <vt:lpstr>Comparison to Suricata/Snort</vt:lpstr>
      <vt:lpstr>Conclusions  POPAI: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POPS: Mitigation of DNS Cache Poisoning Attacks</dc:title>
  <dc:creator>Harel Berger</dc:creator>
  <cp:lastModifiedBy>x</cp:lastModifiedBy>
  <cp:revision>380</cp:revision>
  <dcterms:created xsi:type="dcterms:W3CDTF">2024-01-07T18:04:54Z</dcterms:created>
  <dcterms:modified xsi:type="dcterms:W3CDTF">2026-05-09T18:30:16Z</dcterms:modified>
</cp:coreProperties>
</file>