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sldIdLst>
    <p:sldId id="282" r:id="rId2"/>
    <p:sldId id="257" r:id="rId3"/>
    <p:sldId id="262" r:id="rId4"/>
    <p:sldId id="264" r:id="rId5"/>
    <p:sldId id="267" r:id="rId6"/>
    <p:sldId id="269" r:id="rId7"/>
    <p:sldId id="272" r:id="rId8"/>
    <p:sldId id="290" r:id="rId9"/>
    <p:sldId id="276" r:id="rId10"/>
    <p:sldId id="275" r:id="rId11"/>
    <p:sldId id="278" r:id="rId12"/>
    <p:sldId id="292" r:id="rId13"/>
    <p:sldId id="291" r:id="rId14"/>
    <p:sldId id="285" r:id="rId15"/>
    <p:sldId id="286" r:id="rId16"/>
    <p:sldId id="289" r:id="rId17"/>
    <p:sldId id="288" r:id="rId18"/>
    <p:sldId id="293" r:id="rId19"/>
    <p:sldId id="294" r:id="rId20"/>
    <p:sldId id="287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082"/>
    <p:restoredTop sz="69221"/>
  </p:normalViewPr>
  <p:slideViewPr>
    <p:cSldViewPr snapToGrid="0">
      <p:cViewPr varScale="1">
        <p:scale>
          <a:sx n="80" d="100"/>
          <a:sy n="80" d="100"/>
        </p:scale>
        <p:origin x="40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solidFill>
              <a:schemeClr val="accent3"/>
            </a:solidFill>
            <a:ln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3"/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6D1-FE44-A195-6693F5FAD5B5}"/>
              </c:ext>
            </c:extLst>
          </c:dPt>
          <c:dPt>
            <c:idx val="1"/>
            <c:bubble3D val="0"/>
            <c:spPr>
              <a:solidFill>
                <a:schemeClr val="tx1"/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6D1-FE44-A195-6693F5FAD5B5}"/>
              </c:ext>
            </c:extLst>
          </c:dPt>
          <c:val>
            <c:numRef>
              <c:f>Sheet1!$B$16:$B$17</c:f>
              <c:numCache>
                <c:formatCode>General</c:formatCode>
                <c:ptCount val="2"/>
                <c:pt idx="0">
                  <c:v>3</c:v>
                </c:pt>
                <c:pt idx="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6D1-FE44-A195-6693F5FAD5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solidFill>
              <a:schemeClr val="accent2"/>
            </a:solidFill>
            <a:ln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2"/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B02-434A-9F36-328C46ACDA7F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B02-434A-9F36-328C46ACDA7F}"/>
              </c:ext>
            </c:extLst>
          </c:dPt>
          <c:val>
            <c:numRef>
              <c:f>Sheet1!$B$13:$B$14</c:f>
              <c:numCache>
                <c:formatCode>General</c:formatCode>
                <c:ptCount val="2"/>
                <c:pt idx="0">
                  <c:v>3</c:v>
                </c:pt>
                <c:pt idx="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B02-434A-9F36-328C46ACDA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solidFill>
              <a:schemeClr val="bg2"/>
            </a:solidFill>
            <a:ln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bg2">
                  <a:lumMod val="50000"/>
                </a:schemeClr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147-1746-9D92-EE37F4AEBF58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147-1746-9D92-EE37F4AEBF58}"/>
              </c:ext>
            </c:extLst>
          </c:dPt>
          <c:val>
            <c:numRef>
              <c:f>Sheet1!$B$10:$B$11</c:f>
              <c:numCache>
                <c:formatCode>General</c:formatCode>
                <c:ptCount val="2"/>
                <c:pt idx="0">
                  <c:v>2</c:v>
                </c:pt>
                <c:pt idx="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147-1746-9D92-EE37F4AEBF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ln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bg2">
                  <a:lumMod val="50000"/>
                </a:schemeClr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B2B-AF4C-9B40-E1F4EB26C392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B2B-AF4C-9B40-E1F4EB26C39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B2B-AF4C-9B40-E1F4EB26C392}"/>
              </c:ext>
            </c:extLst>
          </c:dPt>
          <c:dPt>
            <c:idx val="3"/>
            <c:bubble3D val="0"/>
            <c:spPr>
              <a:solidFill>
                <a:schemeClr val="tx1"/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B2B-AF4C-9B40-E1F4EB26C392}"/>
              </c:ext>
            </c:extLst>
          </c:dPt>
          <c:dPt>
            <c:idx val="4"/>
            <c:bubble3D val="0"/>
            <c:spPr>
              <a:solidFill>
                <a:schemeClr val="accent2"/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9B2B-AF4C-9B40-E1F4EB26C392}"/>
              </c:ext>
            </c:extLst>
          </c:dPt>
          <c:dPt>
            <c:idx val="5"/>
            <c:bubble3D val="0"/>
            <c:spPr>
              <a:solidFill>
                <a:schemeClr val="accent4"/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9B2B-AF4C-9B40-E1F4EB26C392}"/>
              </c:ext>
            </c:extLst>
          </c:dPt>
          <c:val>
            <c:numRef>
              <c:f>Sheet1!$D$31:$D$36</c:f>
              <c:numCache>
                <c:formatCode>General</c:formatCode>
                <c:ptCount val="6"/>
                <c:pt idx="0">
                  <c:v>0.22222222222222221</c:v>
                </c:pt>
                <c:pt idx="1">
                  <c:v>0.1111111111111111</c:v>
                </c:pt>
                <c:pt idx="2">
                  <c:v>0.25</c:v>
                </c:pt>
                <c:pt idx="3">
                  <c:v>8.3333333333333329E-2</c:v>
                </c:pt>
                <c:pt idx="4">
                  <c:v>0.19999999999999998</c:v>
                </c:pt>
                <c:pt idx="5">
                  <c:v>0.13333333333333333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9B2B-AF4C-9B40-E1F4EB26C3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solidFill>
              <a:schemeClr val="accent3"/>
            </a:solidFill>
            <a:ln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3"/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D1A-CC4A-9CE8-4A2C196A3D9A}"/>
              </c:ext>
            </c:extLst>
          </c:dPt>
          <c:dPt>
            <c:idx val="1"/>
            <c:bubble3D val="0"/>
            <c:spPr>
              <a:solidFill>
                <a:schemeClr val="tx1"/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D1A-CC4A-9CE8-4A2C196A3D9A}"/>
              </c:ext>
            </c:extLst>
          </c:dPt>
          <c:dPt>
            <c:idx val="2"/>
            <c:bubble3D val="0"/>
            <c:spPr>
              <a:solidFill>
                <a:schemeClr val="accent2"/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D1A-CC4A-9CE8-4A2C196A3D9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D1A-CC4A-9CE8-4A2C196A3D9A}"/>
              </c:ext>
            </c:extLst>
          </c:dPt>
          <c:val>
            <c:numRef>
              <c:f>Sheet1!$C$33:$C$36</c:f>
              <c:numCache>
                <c:formatCode>General</c:formatCode>
                <c:ptCount val="4"/>
                <c:pt idx="0">
                  <c:v>0.375</c:v>
                </c:pt>
                <c:pt idx="1">
                  <c:v>0.125</c:v>
                </c:pt>
                <c:pt idx="2">
                  <c:v>0.3</c:v>
                </c:pt>
                <c:pt idx="3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D1A-CC4A-9CE8-4A2C196A3D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solidFill>
              <a:schemeClr val="accent3"/>
            </a:solidFill>
            <a:ln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3"/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C8D-6C45-BF1D-6C92E87F7944}"/>
              </c:ext>
            </c:extLst>
          </c:dPt>
          <c:dPt>
            <c:idx val="1"/>
            <c:bubble3D val="0"/>
            <c:spPr>
              <a:solidFill>
                <a:schemeClr val="tx1"/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C8D-6C45-BF1D-6C92E87F7944}"/>
              </c:ext>
            </c:extLst>
          </c:dPt>
          <c:dPt>
            <c:idx val="2"/>
            <c:bubble3D val="0"/>
            <c:spPr>
              <a:solidFill>
                <a:schemeClr val="accent2"/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C8D-6C45-BF1D-6C92E87F794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C8D-6C45-BF1D-6C92E87F7944}"/>
              </c:ext>
            </c:extLst>
          </c:dPt>
          <c:val>
            <c:numRef>
              <c:f>Sheet1!$C$33:$C$36</c:f>
              <c:numCache>
                <c:formatCode>General</c:formatCode>
                <c:ptCount val="4"/>
                <c:pt idx="0">
                  <c:v>0.375</c:v>
                </c:pt>
                <c:pt idx="1">
                  <c:v>0.125</c:v>
                </c:pt>
                <c:pt idx="2">
                  <c:v>0.3</c:v>
                </c:pt>
                <c:pt idx="3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C8D-6C45-BF1D-6C92E87F79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solidFill>
              <a:schemeClr val="accent3"/>
            </a:solidFill>
            <a:ln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3"/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6D1-FE44-A195-6693F5FAD5B5}"/>
              </c:ext>
            </c:extLst>
          </c:dPt>
          <c:dPt>
            <c:idx val="1"/>
            <c:bubble3D val="0"/>
            <c:spPr>
              <a:solidFill>
                <a:schemeClr val="tx1"/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6D1-FE44-A195-6693F5FAD5B5}"/>
              </c:ext>
            </c:extLst>
          </c:dPt>
          <c:val>
            <c:numRef>
              <c:f>Sheet1!$B$16:$B$17</c:f>
              <c:numCache>
                <c:formatCode>General</c:formatCode>
                <c:ptCount val="2"/>
                <c:pt idx="0">
                  <c:v>3</c:v>
                </c:pt>
                <c:pt idx="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6D1-FE44-A195-6693F5FAD5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solidFill>
              <a:schemeClr val="accent2"/>
            </a:solidFill>
            <a:ln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2"/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B02-434A-9F36-328C46ACDA7F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B02-434A-9F36-328C46ACDA7F}"/>
              </c:ext>
            </c:extLst>
          </c:dPt>
          <c:val>
            <c:numRef>
              <c:f>Sheet1!$B$13:$B$14</c:f>
              <c:numCache>
                <c:formatCode>General</c:formatCode>
                <c:ptCount val="2"/>
                <c:pt idx="0">
                  <c:v>3</c:v>
                </c:pt>
                <c:pt idx="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B02-434A-9F36-328C46ACDA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solidFill>
              <a:schemeClr val="bg2"/>
            </a:solidFill>
            <a:ln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bg2">
                  <a:lumMod val="50000"/>
                </a:schemeClr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147-1746-9D92-EE37F4AEBF58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147-1746-9D92-EE37F4AEBF58}"/>
              </c:ext>
            </c:extLst>
          </c:dPt>
          <c:val>
            <c:numRef>
              <c:f>Sheet1!$B$10:$B$11</c:f>
              <c:numCache>
                <c:formatCode>General</c:formatCode>
                <c:ptCount val="2"/>
                <c:pt idx="0">
                  <c:v>2</c:v>
                </c:pt>
                <c:pt idx="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147-1746-9D92-EE37F4AEBF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ln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bg2">
                  <a:lumMod val="50000"/>
                </a:schemeClr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B2B-AF4C-9B40-E1F4EB26C392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B2B-AF4C-9B40-E1F4EB26C39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B2B-AF4C-9B40-E1F4EB26C392}"/>
              </c:ext>
            </c:extLst>
          </c:dPt>
          <c:dPt>
            <c:idx val="3"/>
            <c:bubble3D val="0"/>
            <c:spPr>
              <a:solidFill>
                <a:schemeClr val="tx1"/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B2B-AF4C-9B40-E1F4EB26C392}"/>
              </c:ext>
            </c:extLst>
          </c:dPt>
          <c:dPt>
            <c:idx val="4"/>
            <c:bubble3D val="0"/>
            <c:spPr>
              <a:solidFill>
                <a:schemeClr val="accent2"/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9B2B-AF4C-9B40-E1F4EB26C392}"/>
              </c:ext>
            </c:extLst>
          </c:dPt>
          <c:dPt>
            <c:idx val="5"/>
            <c:bubble3D val="0"/>
            <c:spPr>
              <a:solidFill>
                <a:schemeClr val="accent4"/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9B2B-AF4C-9B40-E1F4EB26C392}"/>
              </c:ext>
            </c:extLst>
          </c:dPt>
          <c:val>
            <c:numRef>
              <c:f>Sheet1!$D$31:$D$36</c:f>
              <c:numCache>
                <c:formatCode>General</c:formatCode>
                <c:ptCount val="6"/>
                <c:pt idx="0">
                  <c:v>0.22222222222222221</c:v>
                </c:pt>
                <c:pt idx="1">
                  <c:v>0.1111111111111111</c:v>
                </c:pt>
                <c:pt idx="2">
                  <c:v>0.25</c:v>
                </c:pt>
                <c:pt idx="3">
                  <c:v>8.3333333333333329E-2</c:v>
                </c:pt>
                <c:pt idx="4">
                  <c:v>0.19999999999999998</c:v>
                </c:pt>
                <c:pt idx="5">
                  <c:v>0.13333333333333333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9B2B-AF4C-9B40-E1F4EB26C3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solidFill>
              <a:schemeClr val="accent3"/>
            </a:solidFill>
            <a:ln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3"/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D1A-CC4A-9CE8-4A2C196A3D9A}"/>
              </c:ext>
            </c:extLst>
          </c:dPt>
          <c:dPt>
            <c:idx val="1"/>
            <c:bubble3D val="0"/>
            <c:spPr>
              <a:solidFill>
                <a:schemeClr val="tx1"/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D1A-CC4A-9CE8-4A2C196A3D9A}"/>
              </c:ext>
            </c:extLst>
          </c:dPt>
          <c:dPt>
            <c:idx val="2"/>
            <c:bubble3D val="0"/>
            <c:spPr>
              <a:solidFill>
                <a:schemeClr val="accent2"/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D1A-CC4A-9CE8-4A2C196A3D9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D1A-CC4A-9CE8-4A2C196A3D9A}"/>
              </c:ext>
            </c:extLst>
          </c:dPt>
          <c:val>
            <c:numRef>
              <c:f>Sheet1!$C$33:$C$36</c:f>
              <c:numCache>
                <c:formatCode>General</c:formatCode>
                <c:ptCount val="4"/>
                <c:pt idx="0">
                  <c:v>0.375</c:v>
                </c:pt>
                <c:pt idx="1">
                  <c:v>0.125</c:v>
                </c:pt>
                <c:pt idx="2">
                  <c:v>0.3</c:v>
                </c:pt>
                <c:pt idx="3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D1A-CC4A-9CE8-4A2C196A3D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solidFill>
              <a:schemeClr val="accent3"/>
            </a:solidFill>
            <a:ln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3"/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C8D-6C45-BF1D-6C92E87F7944}"/>
              </c:ext>
            </c:extLst>
          </c:dPt>
          <c:dPt>
            <c:idx val="1"/>
            <c:bubble3D val="0"/>
            <c:spPr>
              <a:solidFill>
                <a:schemeClr val="tx1"/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C8D-6C45-BF1D-6C92E87F7944}"/>
              </c:ext>
            </c:extLst>
          </c:dPt>
          <c:dPt>
            <c:idx val="2"/>
            <c:bubble3D val="0"/>
            <c:spPr>
              <a:solidFill>
                <a:schemeClr val="accent2"/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C8D-6C45-BF1D-6C92E87F794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C8D-6C45-BF1D-6C92E87F7944}"/>
              </c:ext>
            </c:extLst>
          </c:dPt>
          <c:val>
            <c:numRef>
              <c:f>Sheet1!$C$33:$C$36</c:f>
              <c:numCache>
                <c:formatCode>General</c:formatCode>
                <c:ptCount val="4"/>
                <c:pt idx="0">
                  <c:v>0.375</c:v>
                </c:pt>
                <c:pt idx="1">
                  <c:v>0.125</c:v>
                </c:pt>
                <c:pt idx="2">
                  <c:v>0.3</c:v>
                </c:pt>
                <c:pt idx="3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C8D-6C45-BF1D-6C92E87F79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9622C9-4F15-AB41-9F1D-D3CF2C8D7F04}" type="datetimeFigureOut">
              <a:rPr lang="en-US" smtClean="0"/>
              <a:t>5/15/26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91D646-6D51-5E4D-B605-DBF79DA56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560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177C7E-5AF5-5605-524B-40827C142D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D776BDD-D49A-7B32-847D-A6522592A89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1FE21E4-DCC4-8729-3270-1451BF8547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94332C-C48E-4BB8-B01D-7606A1DDC2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91D646-6D51-5E4D-B605-DBF79DA56F0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5998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It might be argued that many organizations understand</a:t>
            </a:r>
          </a:p>
          <a:p>
            <a:r>
              <a:rPr lang="en-US" dirty="0"/>
              <a:t>neither the benefits nor the costs of QNAME minimization; a</a:t>
            </a:r>
          </a:p>
          <a:p>
            <a:r>
              <a:rPr lang="en-US" dirty="0"/>
              <a:t>typical DNS resolver deployment involves installation with its</a:t>
            </a:r>
          </a:p>
          <a:p>
            <a:r>
              <a:rPr lang="en-US" dirty="0"/>
              <a:t>default features, making changes only if problems are detected.</a:t>
            </a:r>
          </a:p>
          <a:p>
            <a:r>
              <a:rPr lang="en-US" dirty="0"/>
              <a:t>If this is the case, then the matter of QNAME minimization is</a:t>
            </a:r>
          </a:p>
          <a:p>
            <a:r>
              <a:rPr lang="en-US" dirty="0"/>
              <a:t>less about individual organizations and more about the Internet</a:t>
            </a:r>
          </a:p>
          <a:p>
            <a:r>
              <a:rPr lang="en-US" dirty="0"/>
              <a:t>standards community and software developers. Thus, while</a:t>
            </a:r>
          </a:p>
          <a:p>
            <a:r>
              <a:rPr lang="en-US" dirty="0"/>
              <a:t>we have presented both a theoretical and an empirical study</a:t>
            </a:r>
          </a:p>
          <a:p>
            <a:r>
              <a:rPr lang="en-US" dirty="0"/>
              <a:t>of QNAME minimization, whether the trend continues is a</a:t>
            </a:r>
          </a:p>
          <a:p>
            <a:r>
              <a:rPr lang="en-US" dirty="0"/>
              <a:t>matter most likely handled by those entities.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91D646-6D51-5E4D-B605-DBF79DA56F09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0723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8E3310-50E1-B65A-5EB3-C8D70A2078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946D29-5606-B419-A16D-E5850B55FA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FD2E60-BD88-98D2-FA90-FE5B4CAF42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BAFB-8101-B74F-9704-BB7FEE0C2604}" type="datetimeFigureOut">
              <a:rPr lang="en-US" smtClean="0"/>
              <a:t>5/15/26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02BB2C-A837-141B-A50C-A038DD947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46915D-E156-247C-AB3D-D4835EC7F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ED14C-5F45-374B-BD47-B6B02908C5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151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EF3A9-2F04-C0E8-0176-054C55DF2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EAF0A6-2E17-990C-5A5F-5ED48B6560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24A585-C0A8-06B4-BC05-F4687EA75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BAFB-8101-B74F-9704-BB7FEE0C2604}" type="datetimeFigureOut">
              <a:rPr lang="en-US" smtClean="0"/>
              <a:t>5/15/26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999C72-A45B-5121-1BDF-700115351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872BB7-4B32-E962-2AEA-DD0E82F7C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ED14C-5F45-374B-BD47-B6B02908C5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74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2D02956-EF06-BD9F-7931-DB4CE5E8A6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6B54C9-DDB0-FDB8-FE07-65773F33AB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4B71B0-5D3F-FBF1-F8C3-CBD33C4F9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BAFB-8101-B74F-9704-BB7FEE0C2604}" type="datetimeFigureOut">
              <a:rPr lang="en-US" smtClean="0"/>
              <a:t>5/15/26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E7DA4C-54D4-1512-CF71-BFD925F4C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E7CD9C-AC88-9BD5-384E-90EAC5E2C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ED14C-5F45-374B-BD47-B6B02908C5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372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845C4E-63F5-668E-CB8C-F00E16063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7A5052-EC15-DA7B-8E57-83597133A4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D31C2D-6C85-F754-E40A-5BA77F0DE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BAFB-8101-B74F-9704-BB7FEE0C2604}" type="datetimeFigureOut">
              <a:rPr lang="en-US" smtClean="0"/>
              <a:t>5/15/26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F80A8D-E253-5C81-15BE-5249BEA9E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128FA7-B41F-67A3-19BA-0E1A552EF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ED14C-5F45-374B-BD47-B6B02908C5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91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3E4FC9-0E50-5CF6-BB67-1EAF17A0E6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F50399-3A33-291A-5607-D780770E36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8DA091-81B8-F7AE-2DD2-D2EC1FA41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BAFB-8101-B74F-9704-BB7FEE0C2604}" type="datetimeFigureOut">
              <a:rPr lang="en-US" smtClean="0"/>
              <a:t>5/15/26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AAE49F-1A27-847C-DDA7-F4E1861BE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BB23E7-4518-BD93-719C-5E0C56D3F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ED14C-5F45-374B-BD47-B6B02908C5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394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A0905-E9B9-8CC1-5E91-BC33A0D1CF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4C00A2-78CE-47FD-DF4A-D768444A5A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D52D92-0653-768B-CCD8-936576ACD2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021A98-456F-86FC-63A7-E65812ABD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BAFB-8101-B74F-9704-BB7FEE0C2604}" type="datetimeFigureOut">
              <a:rPr lang="en-US" smtClean="0"/>
              <a:t>5/15/26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9EFD60-A2A1-8CA9-EC59-883492C93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110438-91A7-DAB2-9EF7-B01E231E1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ED14C-5F45-374B-BD47-B6B02908C5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542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18714-9855-7CF9-F20F-DC7DF35477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E75257-D215-D5FE-5589-B3FA1E3162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2FD090-D3D4-87E4-5C25-272F2B74D2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128920-0BF6-9AD6-EC86-2EEEADC89D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36CCC6-31AA-3F37-8365-C7EC0BC2D3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FB0EE6E-BA47-A433-AF38-C0B853570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BAFB-8101-B74F-9704-BB7FEE0C2604}" type="datetimeFigureOut">
              <a:rPr lang="en-US" smtClean="0"/>
              <a:t>5/15/26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7973911-7984-A023-9DB8-00BFE2D26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414556-CC4B-A365-4978-4A788C283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ED14C-5F45-374B-BD47-B6B02908C5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806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3C7D1-CCC1-717C-B714-DB67657D0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DE803A-8F55-ADEF-E722-635D9B932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BAFB-8101-B74F-9704-BB7FEE0C2604}" type="datetimeFigureOut">
              <a:rPr lang="en-US" smtClean="0"/>
              <a:t>5/15/26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DE1874-0FD5-A38D-0DF6-56429F758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A36BC2-3463-5074-B5E6-C8309BA31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ED14C-5F45-374B-BD47-B6B02908C5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043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639654-707A-D49A-377C-084404F14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BAFB-8101-B74F-9704-BB7FEE0C2604}" type="datetimeFigureOut">
              <a:rPr lang="en-US" smtClean="0"/>
              <a:t>5/15/26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F103347-32FC-3473-B88F-1B3E59E1B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7266C0-EBC7-65A7-DB5F-69A8C8301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ED14C-5F45-374B-BD47-B6B02908C5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448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84699-B277-64E7-304A-58BECFDCA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AAA7A-DCF4-FBF5-1D07-DE1BCCD3CA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332DE2-7660-3328-E2E5-7F9F27E63E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7E1261-89B3-43C3-6E72-67558A5CC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BAFB-8101-B74F-9704-BB7FEE0C2604}" type="datetimeFigureOut">
              <a:rPr lang="en-US" smtClean="0"/>
              <a:t>5/15/26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FC256F-96A0-A856-C517-A3F36B435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2567AA-18BB-E421-E7E0-066CF835E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ED14C-5F45-374B-BD47-B6B02908C5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024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DC454E-FEAA-CF96-B230-954C5BD10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E7A37C2-B75A-C246-14B1-0D792F8817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C0600B-C9EB-D4E6-8107-586CDE104F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FCDF23-3962-85A3-623C-64589DD1B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BAFB-8101-B74F-9704-BB7FEE0C2604}" type="datetimeFigureOut">
              <a:rPr lang="en-US" smtClean="0"/>
              <a:t>5/15/26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5E74B8-173C-2489-819B-A121DED37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0C7CE5-A38A-BB43-45B6-824331F91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ED14C-5F45-374B-BD47-B6B02908C5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654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AC28010-499B-F3CB-C877-B30B4B7C7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3FE74D-6786-DF0C-DF60-5BD1A8AAE8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80EF2-D821-D065-2BE5-1243A662A8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C11BAFB-8101-B74F-9704-BB7FEE0C2604}" type="datetimeFigureOut">
              <a:rPr lang="en-US" smtClean="0"/>
              <a:t>5/15/26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A8A41E-DFEE-40D6-14D3-4E6B3D0E8C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8A53E0-5E40-6B3D-6317-2158FD3A0A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20ED14C-5F45-374B-BD47-B6B02908C5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970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chart" Target="../charts/chart7.xml"/><Relationship Id="rId3" Type="http://schemas.openxmlformats.org/officeDocument/2006/relationships/chart" Target="../charts/chart2.xml"/><Relationship Id="rId7" Type="http://schemas.openxmlformats.org/officeDocument/2006/relationships/chart" Target="../charts/chart6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10" Type="http://schemas.openxmlformats.org/officeDocument/2006/relationships/chart" Target="../charts/chart9.xml"/><Relationship Id="rId4" Type="http://schemas.openxmlformats.org/officeDocument/2006/relationships/chart" Target="../charts/chart3.xml"/><Relationship Id="rId9" Type="http://schemas.openxmlformats.org/officeDocument/2006/relationships/chart" Target="../charts/chart8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6.xml"/><Relationship Id="rId3" Type="http://schemas.openxmlformats.org/officeDocument/2006/relationships/chart" Target="../charts/chart11.xml"/><Relationship Id="rId7" Type="http://schemas.openxmlformats.org/officeDocument/2006/relationships/chart" Target="../charts/chart15.xml"/><Relationship Id="rId12" Type="http://schemas.openxmlformats.org/officeDocument/2006/relationships/chart" Target="../charts/chart20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Relationship Id="rId6" Type="http://schemas.openxmlformats.org/officeDocument/2006/relationships/chart" Target="../charts/chart14.xml"/><Relationship Id="rId11" Type="http://schemas.openxmlformats.org/officeDocument/2006/relationships/chart" Target="../charts/chart19.xml"/><Relationship Id="rId5" Type="http://schemas.openxmlformats.org/officeDocument/2006/relationships/chart" Target="../charts/chart13.xml"/><Relationship Id="rId10" Type="http://schemas.openxmlformats.org/officeDocument/2006/relationships/chart" Target="../charts/chart18.xml"/><Relationship Id="rId4" Type="http://schemas.openxmlformats.org/officeDocument/2006/relationships/chart" Target="../charts/chart12.xml"/><Relationship Id="rId9" Type="http://schemas.openxmlformats.org/officeDocument/2006/relationships/chart" Target="../charts/char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662393C-1CE7-704F-A1B8-2AFCA2CDBA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69616" y="2864878"/>
            <a:ext cx="3406140" cy="136245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6FA76B3-41F5-D949-BD31-3F7BBB157E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27668" y="308918"/>
            <a:ext cx="10136659" cy="2387600"/>
          </a:xfrm>
        </p:spPr>
        <p:txBody>
          <a:bodyPr>
            <a:normAutofit/>
          </a:bodyPr>
          <a:lstStyle/>
          <a:p>
            <a:pPr algn="l"/>
            <a:r>
              <a:rPr lang="en-US" sz="4800" dirty="0"/>
              <a:t>Modeling DNS Queries and Caching to Evaluate the Merits of </a:t>
            </a:r>
            <a:br>
              <a:rPr lang="en-US" sz="4800" dirty="0"/>
            </a:br>
            <a:r>
              <a:rPr lang="en-US" sz="4800" dirty="0"/>
              <a:t>QNAME Minimization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3D732A-B09A-FF42-B5E3-BE7A49E66D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6370" y="5035792"/>
            <a:ext cx="10527957" cy="1513290"/>
          </a:xfrm>
        </p:spPr>
        <p:txBody>
          <a:bodyPr>
            <a:normAutofit/>
          </a:bodyPr>
          <a:lstStyle/>
          <a:p>
            <a:pPr algn="r"/>
            <a:r>
              <a:rPr lang="en-US" sz="2800" dirty="0"/>
              <a:t>OARC 46</a:t>
            </a:r>
          </a:p>
          <a:p>
            <a:pPr algn="r"/>
            <a:r>
              <a:rPr lang="en-US" sz="2800" dirty="0"/>
              <a:t>Edinburgh, United Kingdom</a:t>
            </a:r>
          </a:p>
          <a:p>
            <a:pPr algn="r"/>
            <a:r>
              <a:rPr lang="en-US" sz="2800" dirty="0"/>
              <a:t>May 16, 2026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9A381F1-34F2-8683-1EBE-7BA4963B193E}"/>
              </a:ext>
            </a:extLst>
          </p:cNvPr>
          <p:cNvSpPr txBox="1"/>
          <p:nvPr/>
        </p:nvSpPr>
        <p:spPr>
          <a:xfrm>
            <a:off x="5310153" y="2864878"/>
            <a:ext cx="589360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800" b="1" dirty="0"/>
              <a:t>Casey Deccio</a:t>
            </a:r>
            <a:r>
              <a:rPr lang="en-US" sz="2800" dirty="0"/>
              <a:t>, Robert Richardson,</a:t>
            </a:r>
          </a:p>
          <a:p>
            <a:pPr algn="r"/>
            <a:r>
              <a:rPr lang="en-US" sz="2800" dirty="0"/>
              <a:t>Nathaniel Bennett, Nathan Craddock</a:t>
            </a:r>
            <a:endParaRPr lang="en-US" sz="2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B61FCB-458B-6304-F054-9A1D9537E588}"/>
              </a:ext>
            </a:extLst>
          </p:cNvPr>
          <p:cNvSpPr txBox="1"/>
          <p:nvPr/>
        </p:nvSpPr>
        <p:spPr>
          <a:xfrm>
            <a:off x="5990019" y="3904168"/>
            <a:ext cx="52137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Brigham Young University</a:t>
            </a:r>
          </a:p>
        </p:txBody>
      </p:sp>
    </p:spTree>
    <p:extLst>
      <p:ext uri="{BB962C8B-B14F-4D97-AF65-F5344CB8AC3E}">
        <p14:creationId xmlns:p14="http://schemas.microsoft.com/office/powerpoint/2010/main" val="4786312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ED6C981-94C6-6CEB-E87F-AB42231B9116}"/>
              </a:ext>
            </a:extLst>
          </p:cNvPr>
          <p:cNvSpPr/>
          <p:nvPr/>
        </p:nvSpPr>
        <p:spPr>
          <a:xfrm>
            <a:off x="4329023" y="3099009"/>
            <a:ext cx="2422585" cy="1259456"/>
          </a:xfrm>
          <a:prstGeom prst="rect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1" name="Chart 110">
            <a:extLst>
              <a:ext uri="{FF2B5EF4-FFF2-40B4-BE49-F238E27FC236}">
                <a16:creationId xmlns:a16="http://schemas.microsoft.com/office/drawing/2014/main" id="{AC460907-A43C-E043-908F-8120D03FADA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7494672"/>
              </p:ext>
            </p:extLst>
          </p:nvPr>
        </p:nvGraphicFramePr>
        <p:xfrm>
          <a:off x="4338461" y="2987274"/>
          <a:ext cx="2403707" cy="14743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E347BCBF-C6CB-AEA9-D1C1-B0BAC57415D0}"/>
              </a:ext>
            </a:extLst>
          </p:cNvPr>
          <p:cNvSpPr/>
          <p:nvPr/>
        </p:nvSpPr>
        <p:spPr>
          <a:xfrm>
            <a:off x="2355728" y="5388696"/>
            <a:ext cx="2422585" cy="1259456"/>
          </a:xfrm>
          <a:prstGeom prst="rect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E39214F5-02C0-A575-FC11-2BE432529427}"/>
              </a:ext>
            </a:extLst>
          </p:cNvPr>
          <p:cNvSpPr/>
          <p:nvPr/>
        </p:nvSpPr>
        <p:spPr>
          <a:xfrm>
            <a:off x="2708694" y="5667556"/>
            <a:ext cx="310551" cy="310551"/>
          </a:xfrm>
          <a:prstGeom prst="ellipse">
            <a:avLst/>
          </a:prstGeom>
          <a:solidFill>
            <a:schemeClr val="accent2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A04AB798-CD06-C596-CEB8-9B8CD93E9F37}"/>
              </a:ext>
            </a:extLst>
          </p:cNvPr>
          <p:cNvSpPr/>
          <p:nvPr/>
        </p:nvSpPr>
        <p:spPr>
          <a:xfrm>
            <a:off x="3743503" y="6107502"/>
            <a:ext cx="310551" cy="310551"/>
          </a:xfrm>
          <a:prstGeom prst="ellipse">
            <a:avLst/>
          </a:prstGeom>
          <a:solidFill>
            <a:schemeClr val="accent2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5D519B4-B4CB-EF72-78EC-A80DA6C3B159}"/>
              </a:ext>
            </a:extLst>
          </p:cNvPr>
          <p:cNvSpPr/>
          <p:nvPr/>
        </p:nvSpPr>
        <p:spPr>
          <a:xfrm>
            <a:off x="3372928" y="5533844"/>
            <a:ext cx="310551" cy="310551"/>
          </a:xfrm>
          <a:prstGeom prst="ellipse">
            <a:avLst/>
          </a:prstGeom>
          <a:solidFill>
            <a:schemeClr val="accent2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C39EB5B-AE96-6FD0-9E34-5B6BED091A70}"/>
              </a:ext>
            </a:extLst>
          </p:cNvPr>
          <p:cNvSpPr/>
          <p:nvPr/>
        </p:nvSpPr>
        <p:spPr>
          <a:xfrm>
            <a:off x="3019245" y="6133382"/>
            <a:ext cx="310551" cy="310551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D4F5A245-46C4-F487-1345-087D6F596ACF}"/>
              </a:ext>
            </a:extLst>
          </p:cNvPr>
          <p:cNvSpPr/>
          <p:nvPr/>
        </p:nvSpPr>
        <p:spPr>
          <a:xfrm>
            <a:off x="3881886" y="5693428"/>
            <a:ext cx="310551" cy="310551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D0A8669-59A5-CC51-1F58-2C0D7CBD662E}"/>
              </a:ext>
            </a:extLst>
          </p:cNvPr>
          <p:cNvSpPr txBox="1"/>
          <p:nvPr/>
        </p:nvSpPr>
        <p:spPr>
          <a:xfrm>
            <a:off x="2079207" y="4968227"/>
            <a:ext cx="17735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/>
              <a:t>foo.com</a:t>
            </a:r>
            <a:endParaRPr lang="en-US" sz="2400" b="1" dirty="0"/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3AB4E814-ED3F-B55F-3ED8-CAB1BBF199B0}"/>
              </a:ext>
            </a:extLst>
          </p:cNvPr>
          <p:cNvCxnSpPr>
            <a:cxnSpLocks/>
          </p:cNvCxnSpPr>
          <p:nvPr/>
        </p:nvCxnSpPr>
        <p:spPr>
          <a:xfrm flipV="1">
            <a:off x="3989535" y="4358465"/>
            <a:ext cx="788778" cy="1043168"/>
          </a:xfrm>
          <a:prstGeom prst="straightConnector1">
            <a:avLst/>
          </a:prstGeom>
          <a:ln w="508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4ABDB6D8-B6D3-850D-9E5C-5CEB4379DC1B}"/>
              </a:ext>
            </a:extLst>
          </p:cNvPr>
          <p:cNvSpPr/>
          <p:nvPr/>
        </p:nvSpPr>
        <p:spPr>
          <a:xfrm>
            <a:off x="5795513" y="5401633"/>
            <a:ext cx="2422585" cy="1259456"/>
          </a:xfrm>
          <a:prstGeom prst="rect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9A8C326A-49A3-FD62-6554-4190955556C9}"/>
              </a:ext>
            </a:extLst>
          </p:cNvPr>
          <p:cNvSpPr/>
          <p:nvPr/>
        </p:nvSpPr>
        <p:spPr>
          <a:xfrm>
            <a:off x="6872737" y="5611474"/>
            <a:ext cx="310551" cy="310551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D2AE43B6-EE61-5636-16A5-F00E6843B487}"/>
              </a:ext>
            </a:extLst>
          </p:cNvPr>
          <p:cNvSpPr/>
          <p:nvPr/>
        </p:nvSpPr>
        <p:spPr>
          <a:xfrm>
            <a:off x="6178850" y="5922025"/>
            <a:ext cx="310551" cy="310551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8D62E8B4-8DB2-7A01-D8B0-7D2BC0A9BE3A}"/>
              </a:ext>
            </a:extLst>
          </p:cNvPr>
          <p:cNvSpPr/>
          <p:nvPr/>
        </p:nvSpPr>
        <p:spPr>
          <a:xfrm>
            <a:off x="7085520" y="6077300"/>
            <a:ext cx="310551" cy="310551"/>
          </a:xfrm>
          <a:prstGeom prst="ellipse">
            <a:avLst/>
          </a:prstGeom>
          <a:solidFill>
            <a:schemeClr val="tx1"/>
          </a:solidFill>
          <a:ln>
            <a:solidFill>
              <a:schemeClr val="accent3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C9266301-D8EF-5BF1-E667-3ECC2514191C}"/>
              </a:ext>
            </a:extLst>
          </p:cNvPr>
          <p:cNvSpPr/>
          <p:nvPr/>
        </p:nvSpPr>
        <p:spPr>
          <a:xfrm>
            <a:off x="7566624" y="5512280"/>
            <a:ext cx="310551" cy="310551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F042CE5-DCBF-8DAE-7A4A-B4263C87B4A9}"/>
              </a:ext>
            </a:extLst>
          </p:cNvPr>
          <p:cNvCxnSpPr>
            <a:cxnSpLocks/>
          </p:cNvCxnSpPr>
          <p:nvPr/>
        </p:nvCxnSpPr>
        <p:spPr>
          <a:xfrm flipH="1" flipV="1">
            <a:off x="6003986" y="4358465"/>
            <a:ext cx="868751" cy="1043168"/>
          </a:xfrm>
          <a:prstGeom prst="straightConnector1">
            <a:avLst/>
          </a:prstGeom>
          <a:ln w="508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4988D969-131A-4EF2-B770-4DB099724EAA}"/>
              </a:ext>
            </a:extLst>
          </p:cNvPr>
          <p:cNvSpPr txBox="1"/>
          <p:nvPr/>
        </p:nvSpPr>
        <p:spPr>
          <a:xfrm>
            <a:off x="6804492" y="5017753"/>
            <a:ext cx="17735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/>
              <a:t>bar.com</a:t>
            </a:r>
            <a:endParaRPr lang="en-US" sz="2400" b="1" dirty="0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32D314CF-EA28-AAE3-3AFA-83CBE9F94077}"/>
              </a:ext>
            </a:extLst>
          </p:cNvPr>
          <p:cNvSpPr/>
          <p:nvPr/>
        </p:nvSpPr>
        <p:spPr>
          <a:xfrm>
            <a:off x="3363399" y="5533844"/>
            <a:ext cx="310551" cy="310551"/>
          </a:xfrm>
          <a:prstGeom prst="ellipse">
            <a:avLst/>
          </a:prstGeom>
          <a:solidFill>
            <a:schemeClr val="accent2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2861A8D2-B07B-D34E-0C53-E0EF45C9AD40}"/>
              </a:ext>
            </a:extLst>
          </p:cNvPr>
          <p:cNvSpPr/>
          <p:nvPr/>
        </p:nvSpPr>
        <p:spPr>
          <a:xfrm>
            <a:off x="3881164" y="5689119"/>
            <a:ext cx="310551" cy="310551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A1C6C2AF-6759-0515-93FB-B5E58E5D6F77}"/>
              </a:ext>
            </a:extLst>
          </p:cNvPr>
          <p:cNvSpPr/>
          <p:nvPr/>
        </p:nvSpPr>
        <p:spPr>
          <a:xfrm>
            <a:off x="6870992" y="5611473"/>
            <a:ext cx="310551" cy="310551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C7E6520F-9D25-D758-39AE-7AD0E94F295F}"/>
              </a:ext>
            </a:extLst>
          </p:cNvPr>
          <p:cNvSpPr/>
          <p:nvPr/>
        </p:nvSpPr>
        <p:spPr>
          <a:xfrm>
            <a:off x="6489401" y="1126766"/>
            <a:ext cx="2422585" cy="1259456"/>
          </a:xfrm>
          <a:prstGeom prst="rect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3A3DF69F-FD59-D667-12D6-4DA6B8F3ACD1}"/>
              </a:ext>
            </a:extLst>
          </p:cNvPr>
          <p:cNvCxnSpPr>
            <a:cxnSpLocks/>
          </p:cNvCxnSpPr>
          <p:nvPr/>
        </p:nvCxnSpPr>
        <p:spPr>
          <a:xfrm flipV="1">
            <a:off x="6003986" y="2377445"/>
            <a:ext cx="1392085" cy="722352"/>
          </a:xfrm>
          <a:prstGeom prst="straightConnector1">
            <a:avLst/>
          </a:prstGeom>
          <a:ln w="508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6" name="Oval 45">
            <a:extLst>
              <a:ext uri="{FF2B5EF4-FFF2-40B4-BE49-F238E27FC236}">
                <a16:creationId xmlns:a16="http://schemas.microsoft.com/office/drawing/2014/main" id="{EAC767D4-F45C-9862-C758-6532BF7BDE96}"/>
              </a:ext>
            </a:extLst>
          </p:cNvPr>
          <p:cNvSpPr/>
          <p:nvPr/>
        </p:nvSpPr>
        <p:spPr>
          <a:xfrm>
            <a:off x="7581810" y="5533843"/>
            <a:ext cx="310551" cy="310551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6C73536E-5131-79D2-528F-44A901D8CF49}"/>
              </a:ext>
            </a:extLst>
          </p:cNvPr>
          <p:cNvSpPr/>
          <p:nvPr/>
        </p:nvSpPr>
        <p:spPr>
          <a:xfrm>
            <a:off x="8293727" y="3075890"/>
            <a:ext cx="2422585" cy="1259456"/>
          </a:xfrm>
          <a:prstGeom prst="rect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AAC0C020-79A3-2A65-7627-5E8C7CBF8F33}"/>
              </a:ext>
            </a:extLst>
          </p:cNvPr>
          <p:cNvSpPr txBox="1"/>
          <p:nvPr/>
        </p:nvSpPr>
        <p:spPr>
          <a:xfrm>
            <a:off x="3989535" y="2698667"/>
            <a:ext cx="11880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com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2436EBD8-98DF-65AD-9587-F36D262F3A48}"/>
              </a:ext>
            </a:extLst>
          </p:cNvPr>
          <p:cNvSpPr txBox="1"/>
          <p:nvPr/>
        </p:nvSpPr>
        <p:spPr>
          <a:xfrm>
            <a:off x="9931451" y="2661716"/>
            <a:ext cx="11880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net</a:t>
            </a: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C031D265-8E43-F854-9EFB-37D3FD3C5CC6}"/>
              </a:ext>
            </a:extLst>
          </p:cNvPr>
          <p:cNvSpPr/>
          <p:nvPr/>
        </p:nvSpPr>
        <p:spPr>
          <a:xfrm>
            <a:off x="8613293" y="3358885"/>
            <a:ext cx="310551" cy="310551"/>
          </a:xfrm>
          <a:prstGeom prst="ellipse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96F20D1A-8772-0A23-E420-CD48580C8ECE}"/>
              </a:ext>
            </a:extLst>
          </p:cNvPr>
          <p:cNvSpPr/>
          <p:nvPr/>
        </p:nvSpPr>
        <p:spPr>
          <a:xfrm>
            <a:off x="9825630" y="3529348"/>
            <a:ext cx="310551" cy="310551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5EF70F0C-9246-5DA8-A27B-1D8EDE1E68AB}"/>
              </a:ext>
            </a:extLst>
          </p:cNvPr>
          <p:cNvSpPr/>
          <p:nvPr/>
        </p:nvSpPr>
        <p:spPr>
          <a:xfrm>
            <a:off x="9090223" y="3842024"/>
            <a:ext cx="310551" cy="310551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68BFD0E1-D1EC-73FA-1EEA-B7241D1F301C}"/>
              </a:ext>
            </a:extLst>
          </p:cNvPr>
          <p:cNvCxnSpPr>
            <a:cxnSpLocks/>
          </p:cNvCxnSpPr>
          <p:nvPr/>
        </p:nvCxnSpPr>
        <p:spPr>
          <a:xfrm flipH="1" flipV="1">
            <a:off x="8114217" y="2348723"/>
            <a:ext cx="976006" cy="694962"/>
          </a:xfrm>
          <a:prstGeom prst="straightConnector1">
            <a:avLst/>
          </a:prstGeom>
          <a:ln w="508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F0002111-7685-8464-2806-7F2F1975322A}"/>
              </a:ext>
            </a:extLst>
          </p:cNvPr>
          <p:cNvSpPr txBox="1"/>
          <p:nvPr/>
        </p:nvSpPr>
        <p:spPr>
          <a:xfrm>
            <a:off x="8066589" y="743940"/>
            <a:ext cx="11880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root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B3AF41A7-68CE-3642-2E72-8A6031C99733}"/>
              </a:ext>
            </a:extLst>
          </p:cNvPr>
          <p:cNvSpPr txBox="1"/>
          <p:nvPr/>
        </p:nvSpPr>
        <p:spPr>
          <a:xfrm>
            <a:off x="64447" y="4554827"/>
            <a:ext cx="132760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 dirty="0"/>
              <a:t>Fraction </a:t>
            </a:r>
          </a:p>
          <a:p>
            <a:r>
              <a:rPr lang="en-US" sz="2000" u="sng" dirty="0"/>
              <a:t>of Queries</a:t>
            </a:r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4ADC4E7B-81E0-7353-5B89-0A361188475E}"/>
              </a:ext>
            </a:extLst>
          </p:cNvPr>
          <p:cNvSpPr/>
          <p:nvPr/>
        </p:nvSpPr>
        <p:spPr>
          <a:xfrm>
            <a:off x="530065" y="5680493"/>
            <a:ext cx="310551" cy="310551"/>
          </a:xfrm>
          <a:prstGeom prst="ellipse">
            <a:avLst/>
          </a:prstGeom>
          <a:solidFill>
            <a:schemeClr val="accent2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D40DB20E-541A-7841-8546-404B354DE99B}"/>
              </a:ext>
            </a:extLst>
          </p:cNvPr>
          <p:cNvSpPr txBox="1"/>
          <p:nvPr/>
        </p:nvSpPr>
        <p:spPr>
          <a:xfrm>
            <a:off x="907211" y="5667556"/>
            <a:ext cx="11945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0.60,      3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1D43E494-5D04-C31D-6075-E865513DF3CE}"/>
              </a:ext>
            </a:extLst>
          </p:cNvPr>
          <p:cNvSpPr txBox="1"/>
          <p:nvPr/>
        </p:nvSpPr>
        <p:spPr>
          <a:xfrm>
            <a:off x="1987922" y="1987218"/>
            <a:ext cx="136646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u="sng" dirty="0"/>
              <a:t>Query</a:t>
            </a:r>
          </a:p>
          <a:p>
            <a:pPr algn="ctr"/>
            <a:r>
              <a:rPr lang="en-US" sz="2000" u="sng" dirty="0"/>
              <a:t>Probability</a:t>
            </a: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7CC90A94-9F81-A8E1-A32B-F7692F6581DE}"/>
              </a:ext>
            </a:extLst>
          </p:cNvPr>
          <p:cNvSpPr/>
          <p:nvPr/>
        </p:nvSpPr>
        <p:spPr>
          <a:xfrm>
            <a:off x="2184807" y="3483328"/>
            <a:ext cx="310551" cy="310551"/>
          </a:xfrm>
          <a:prstGeom prst="ellipse">
            <a:avLst/>
          </a:prstGeom>
          <a:solidFill>
            <a:schemeClr val="accent2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B4F2E2EE-AABB-5BEA-B970-6022478101D4}"/>
              </a:ext>
            </a:extLst>
          </p:cNvPr>
          <p:cNvSpPr txBox="1"/>
          <p:nvPr/>
        </p:nvSpPr>
        <p:spPr>
          <a:xfrm>
            <a:off x="2561953" y="3470391"/>
            <a:ext cx="14574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0.30,       1.2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086A2C4E-D0E2-EBF3-E7F2-89F457B6397B}"/>
              </a:ext>
            </a:extLst>
          </p:cNvPr>
          <p:cNvSpPr txBox="1"/>
          <p:nvPr/>
        </p:nvSpPr>
        <p:spPr>
          <a:xfrm>
            <a:off x="4045546" y="4603234"/>
            <a:ext cx="3209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2</a:t>
            </a:r>
          </a:p>
        </p:txBody>
      </p:sp>
      <p:graphicFrame>
        <p:nvGraphicFramePr>
          <p:cNvPr id="105" name="Chart 104">
            <a:extLst>
              <a:ext uri="{FF2B5EF4-FFF2-40B4-BE49-F238E27FC236}">
                <a16:creationId xmlns:a16="http://schemas.microsoft.com/office/drawing/2014/main" id="{06C50D45-39CF-3AD3-1DD9-34C564E3897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59760342"/>
              </p:ext>
            </p:extLst>
          </p:nvPr>
        </p:nvGraphicFramePr>
        <p:xfrm>
          <a:off x="5531423" y="4554827"/>
          <a:ext cx="884804" cy="8337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6" name="Chart 105">
            <a:extLst>
              <a:ext uri="{FF2B5EF4-FFF2-40B4-BE49-F238E27FC236}">
                <a16:creationId xmlns:a16="http://schemas.microsoft.com/office/drawing/2014/main" id="{C1B59F6E-43AC-075C-2A70-77CC66CB59B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58762623"/>
              </p:ext>
            </p:extLst>
          </p:nvPr>
        </p:nvGraphicFramePr>
        <p:xfrm>
          <a:off x="4347455" y="4556186"/>
          <a:ext cx="867139" cy="8337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8" name="Chart 107">
            <a:extLst>
              <a:ext uri="{FF2B5EF4-FFF2-40B4-BE49-F238E27FC236}">
                <a16:creationId xmlns:a16="http://schemas.microsoft.com/office/drawing/2014/main" id="{EC5B63DD-A439-FBBC-1470-78B52021A0C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26891166"/>
              </p:ext>
            </p:extLst>
          </p:nvPr>
        </p:nvGraphicFramePr>
        <p:xfrm>
          <a:off x="7695120" y="2325494"/>
          <a:ext cx="822672" cy="9381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10" name="Chart 109">
            <a:extLst>
              <a:ext uri="{FF2B5EF4-FFF2-40B4-BE49-F238E27FC236}">
                <a16:creationId xmlns:a16="http://schemas.microsoft.com/office/drawing/2014/main" id="{FA15A71E-F4BF-7BE0-FDD4-F27A19F66F1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1939550"/>
              </p:ext>
            </p:extLst>
          </p:nvPr>
        </p:nvGraphicFramePr>
        <p:xfrm>
          <a:off x="6392983" y="1010698"/>
          <a:ext cx="2729567" cy="14743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12" name="Chart 111">
            <a:extLst>
              <a:ext uri="{FF2B5EF4-FFF2-40B4-BE49-F238E27FC236}">
                <a16:creationId xmlns:a16="http://schemas.microsoft.com/office/drawing/2014/main" id="{58E8A4A0-889C-405E-E810-79C9E2462EA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76661916"/>
              </p:ext>
            </p:extLst>
          </p:nvPr>
        </p:nvGraphicFramePr>
        <p:xfrm>
          <a:off x="6876657" y="2402240"/>
          <a:ext cx="868751" cy="8133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16" name="Title 1">
            <a:extLst>
              <a:ext uri="{FF2B5EF4-FFF2-40B4-BE49-F238E27FC236}">
                <a16:creationId xmlns:a16="http://schemas.microsoft.com/office/drawing/2014/main" id="{EC17C539-14F8-6E8A-D2F7-B6C64139B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5796"/>
            <a:ext cx="10816525" cy="1325563"/>
          </a:xfrm>
        </p:spPr>
        <p:txBody>
          <a:bodyPr/>
          <a:lstStyle/>
          <a:p>
            <a:r>
              <a:rPr lang="en-US" dirty="0"/>
              <a:t>Probabilistic Per-Query Leakage (Auth Queries)</a:t>
            </a:r>
          </a:p>
        </p:txBody>
      </p:sp>
      <p:sp>
        <p:nvSpPr>
          <p:cNvPr id="121" name="Oval 120">
            <a:extLst>
              <a:ext uri="{FF2B5EF4-FFF2-40B4-BE49-F238E27FC236}">
                <a16:creationId xmlns:a16="http://schemas.microsoft.com/office/drawing/2014/main" id="{CBA96FC7-9649-5AC4-A263-325ED0064AE0}"/>
              </a:ext>
            </a:extLst>
          </p:cNvPr>
          <p:cNvSpPr/>
          <p:nvPr/>
        </p:nvSpPr>
        <p:spPr>
          <a:xfrm>
            <a:off x="4182639" y="1139703"/>
            <a:ext cx="310551" cy="310551"/>
          </a:xfrm>
          <a:prstGeom prst="ellipse">
            <a:avLst/>
          </a:prstGeom>
          <a:solidFill>
            <a:schemeClr val="accent2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6D4FE468-4203-9072-93C7-76A1B33B5401}"/>
              </a:ext>
            </a:extLst>
          </p:cNvPr>
          <p:cNvSpPr txBox="1"/>
          <p:nvPr/>
        </p:nvSpPr>
        <p:spPr>
          <a:xfrm>
            <a:off x="4559785" y="1126766"/>
            <a:ext cx="16995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0.20,         0.60</a:t>
            </a:r>
          </a:p>
        </p:txBody>
      </p:sp>
      <p:graphicFrame>
        <p:nvGraphicFramePr>
          <p:cNvPr id="142" name="Chart 141">
            <a:extLst>
              <a:ext uri="{FF2B5EF4-FFF2-40B4-BE49-F238E27FC236}">
                <a16:creationId xmlns:a16="http://schemas.microsoft.com/office/drawing/2014/main" id="{ECB0A2CC-2292-3EE6-3F66-504C9FF50DE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80439496"/>
              </p:ext>
            </p:extLst>
          </p:nvPr>
        </p:nvGraphicFramePr>
        <p:xfrm>
          <a:off x="6679333" y="1021479"/>
          <a:ext cx="2049023" cy="14743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143" name="Chart 142">
            <a:extLst>
              <a:ext uri="{FF2B5EF4-FFF2-40B4-BE49-F238E27FC236}">
                <a16:creationId xmlns:a16="http://schemas.microsoft.com/office/drawing/2014/main" id="{CB60BEB2-6E30-7628-4E0B-71399BBF3C8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82162571"/>
              </p:ext>
            </p:extLst>
          </p:nvPr>
        </p:nvGraphicFramePr>
        <p:xfrm>
          <a:off x="4693953" y="2969990"/>
          <a:ext cx="1659593" cy="15040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144" name="Chart 143">
            <a:extLst>
              <a:ext uri="{FF2B5EF4-FFF2-40B4-BE49-F238E27FC236}">
                <a16:creationId xmlns:a16="http://schemas.microsoft.com/office/drawing/2014/main" id="{CB60BEB2-6E30-7628-4E0B-71399BBF3C8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7019933"/>
              </p:ext>
            </p:extLst>
          </p:nvPr>
        </p:nvGraphicFramePr>
        <p:xfrm>
          <a:off x="6929439" y="2252413"/>
          <a:ext cx="822671" cy="1106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cxnSp>
        <p:nvCxnSpPr>
          <p:cNvPr id="137" name="Straight Connector 136">
            <a:extLst>
              <a:ext uri="{FF2B5EF4-FFF2-40B4-BE49-F238E27FC236}">
                <a16:creationId xmlns:a16="http://schemas.microsoft.com/office/drawing/2014/main" id="{DFF3FE27-254B-D5F7-A14E-321154E239B6}"/>
              </a:ext>
            </a:extLst>
          </p:cNvPr>
          <p:cNvCxnSpPr>
            <a:cxnSpLocks/>
          </p:cNvCxnSpPr>
          <p:nvPr/>
        </p:nvCxnSpPr>
        <p:spPr>
          <a:xfrm>
            <a:off x="5515094" y="3104574"/>
            <a:ext cx="8891" cy="1357015"/>
          </a:xfrm>
          <a:prstGeom prst="line">
            <a:avLst/>
          </a:prstGeom>
          <a:ln w="101600">
            <a:solidFill>
              <a:schemeClr val="bg1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46ACB8D6-3260-DE37-DEE5-3AB785995269}"/>
              </a:ext>
            </a:extLst>
          </p:cNvPr>
          <p:cNvCxnSpPr>
            <a:cxnSpLocks/>
          </p:cNvCxnSpPr>
          <p:nvPr/>
        </p:nvCxnSpPr>
        <p:spPr>
          <a:xfrm>
            <a:off x="7712750" y="1139703"/>
            <a:ext cx="0" cy="607454"/>
          </a:xfrm>
          <a:prstGeom prst="line">
            <a:avLst/>
          </a:prstGeom>
          <a:ln w="101600">
            <a:solidFill>
              <a:schemeClr val="bg1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0912559A-7E1E-039E-E41F-5A08918FE075}"/>
              </a:ext>
            </a:extLst>
          </p:cNvPr>
          <p:cNvCxnSpPr>
            <a:cxnSpLocks/>
          </p:cNvCxnSpPr>
          <p:nvPr/>
        </p:nvCxnSpPr>
        <p:spPr>
          <a:xfrm>
            <a:off x="7745408" y="1779815"/>
            <a:ext cx="456361" cy="308466"/>
          </a:xfrm>
          <a:prstGeom prst="line">
            <a:avLst/>
          </a:prstGeom>
          <a:ln w="101600">
            <a:solidFill>
              <a:schemeClr val="bg1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0" name="TextBox 149">
            <a:extLst>
              <a:ext uri="{FF2B5EF4-FFF2-40B4-BE49-F238E27FC236}">
                <a16:creationId xmlns:a16="http://schemas.microsoft.com/office/drawing/2014/main" id="{B91600C4-ABA4-8C29-47DA-F6DE14AA663E}"/>
              </a:ext>
            </a:extLst>
          </p:cNvPr>
          <p:cNvSpPr txBox="1"/>
          <p:nvPr/>
        </p:nvSpPr>
        <p:spPr>
          <a:xfrm>
            <a:off x="6489401" y="4617992"/>
            <a:ext cx="3209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dirty="0"/>
              <a:t>2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B67BC6B5-FD3A-F770-5A50-9D3884051429}"/>
              </a:ext>
            </a:extLst>
          </p:cNvPr>
          <p:cNvSpPr txBox="1"/>
          <p:nvPr/>
        </p:nvSpPr>
        <p:spPr>
          <a:xfrm>
            <a:off x="6277900" y="2438471"/>
            <a:ext cx="3209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2</a:t>
            </a: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EC2B12C2-C1BC-5F83-FBE6-80F301A75C2D}"/>
              </a:ext>
            </a:extLst>
          </p:cNvPr>
          <p:cNvSpPr txBox="1"/>
          <p:nvPr/>
        </p:nvSpPr>
        <p:spPr>
          <a:xfrm>
            <a:off x="8712874" y="2438471"/>
            <a:ext cx="3209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dirty="0"/>
              <a:t>1</a:t>
            </a:r>
          </a:p>
        </p:txBody>
      </p: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3054F139-8A85-31D9-B68C-BF2CD891A1F4}"/>
              </a:ext>
            </a:extLst>
          </p:cNvPr>
          <p:cNvCxnSpPr>
            <a:cxnSpLocks/>
          </p:cNvCxnSpPr>
          <p:nvPr/>
        </p:nvCxnSpPr>
        <p:spPr>
          <a:xfrm flipH="1">
            <a:off x="7165214" y="1730828"/>
            <a:ext cx="531207" cy="341124"/>
          </a:xfrm>
          <a:prstGeom prst="line">
            <a:avLst/>
          </a:prstGeom>
          <a:ln w="50800">
            <a:solidFill>
              <a:schemeClr val="bg1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Arrow Connector 155">
            <a:extLst>
              <a:ext uri="{FF2B5EF4-FFF2-40B4-BE49-F238E27FC236}">
                <a16:creationId xmlns:a16="http://schemas.microsoft.com/office/drawing/2014/main" id="{42E2BA3A-F2E3-D4C4-2A7A-83880593838A}"/>
              </a:ext>
            </a:extLst>
          </p:cNvPr>
          <p:cNvCxnSpPr>
            <a:cxnSpLocks/>
            <a:stCxn id="72" idx="2"/>
          </p:cNvCxnSpPr>
          <p:nvPr/>
        </p:nvCxnSpPr>
        <p:spPr>
          <a:xfrm>
            <a:off x="2671154" y="2695104"/>
            <a:ext cx="219003" cy="788224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9" name="TextBox 158">
            <a:extLst>
              <a:ext uri="{FF2B5EF4-FFF2-40B4-BE49-F238E27FC236}">
                <a16:creationId xmlns:a16="http://schemas.microsoft.com/office/drawing/2014/main" id="{47CAEFEC-BF65-3139-3A04-CDE02E1C6737}"/>
              </a:ext>
            </a:extLst>
          </p:cNvPr>
          <p:cNvSpPr txBox="1"/>
          <p:nvPr/>
        </p:nvSpPr>
        <p:spPr>
          <a:xfrm>
            <a:off x="3406756" y="2001601"/>
            <a:ext cx="12378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u="sng" dirty="0"/>
              <a:t>Expected</a:t>
            </a:r>
          </a:p>
          <a:p>
            <a:pPr algn="ctr"/>
            <a:r>
              <a:rPr lang="en-US" sz="2000" u="sng" dirty="0"/>
              <a:t>Queries</a:t>
            </a:r>
            <a:endParaRPr lang="en-US" sz="1600" u="sng" dirty="0"/>
          </a:p>
        </p:txBody>
      </p:sp>
      <p:cxnSp>
        <p:nvCxnSpPr>
          <p:cNvPr id="162" name="Straight Arrow Connector 161">
            <a:extLst>
              <a:ext uri="{FF2B5EF4-FFF2-40B4-BE49-F238E27FC236}">
                <a16:creationId xmlns:a16="http://schemas.microsoft.com/office/drawing/2014/main" id="{F5D349D8-BE68-235C-0C80-CF9EEA42EA85}"/>
              </a:ext>
            </a:extLst>
          </p:cNvPr>
          <p:cNvCxnSpPr>
            <a:cxnSpLocks/>
            <a:stCxn id="159" idx="2"/>
          </p:cNvCxnSpPr>
          <p:nvPr/>
        </p:nvCxnSpPr>
        <p:spPr>
          <a:xfrm flipH="1">
            <a:off x="3881164" y="2709487"/>
            <a:ext cx="144512" cy="760904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7" name="Straight Arrow Connector 166">
            <a:extLst>
              <a:ext uri="{FF2B5EF4-FFF2-40B4-BE49-F238E27FC236}">
                <a16:creationId xmlns:a16="http://schemas.microsoft.com/office/drawing/2014/main" id="{9B2CF6A7-170B-21A8-E439-648E0988663C}"/>
              </a:ext>
            </a:extLst>
          </p:cNvPr>
          <p:cNvCxnSpPr>
            <a:cxnSpLocks/>
            <a:stCxn id="72" idx="0"/>
          </p:cNvCxnSpPr>
          <p:nvPr/>
        </p:nvCxnSpPr>
        <p:spPr>
          <a:xfrm flipV="1">
            <a:off x="2671154" y="1526876"/>
            <a:ext cx="2022799" cy="460342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0" name="Straight Arrow Connector 169">
            <a:extLst>
              <a:ext uri="{FF2B5EF4-FFF2-40B4-BE49-F238E27FC236}">
                <a16:creationId xmlns:a16="http://schemas.microsoft.com/office/drawing/2014/main" id="{4086C0DA-248B-BDC7-9FF8-41C494A2D635}"/>
              </a:ext>
            </a:extLst>
          </p:cNvPr>
          <p:cNvCxnSpPr>
            <a:cxnSpLocks/>
            <a:stCxn id="159" idx="0"/>
          </p:cNvCxnSpPr>
          <p:nvPr/>
        </p:nvCxnSpPr>
        <p:spPr>
          <a:xfrm flipV="1">
            <a:off x="4025676" y="1526876"/>
            <a:ext cx="1769837" cy="474725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8" name="TextBox 177">
            <a:extLst>
              <a:ext uri="{FF2B5EF4-FFF2-40B4-BE49-F238E27FC236}">
                <a16:creationId xmlns:a16="http://schemas.microsoft.com/office/drawing/2014/main" id="{0CC94BF3-B55E-D4A0-3354-6E9478810560}"/>
              </a:ext>
            </a:extLst>
          </p:cNvPr>
          <p:cNvSpPr txBox="1"/>
          <p:nvPr/>
        </p:nvSpPr>
        <p:spPr>
          <a:xfrm>
            <a:off x="1407052" y="4553936"/>
            <a:ext cx="10567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 dirty="0"/>
              <a:t>Auth.</a:t>
            </a:r>
          </a:p>
          <a:p>
            <a:r>
              <a:rPr lang="en-US" sz="2000" u="sng" dirty="0"/>
              <a:t>Queries</a:t>
            </a:r>
          </a:p>
        </p:txBody>
      </p:sp>
      <p:cxnSp>
        <p:nvCxnSpPr>
          <p:cNvPr id="184" name="Straight Arrow Connector 183">
            <a:extLst>
              <a:ext uri="{FF2B5EF4-FFF2-40B4-BE49-F238E27FC236}">
                <a16:creationId xmlns:a16="http://schemas.microsoft.com/office/drawing/2014/main" id="{2841655A-5B8E-145C-05E7-CB1400E3136F}"/>
              </a:ext>
            </a:extLst>
          </p:cNvPr>
          <p:cNvCxnSpPr>
            <a:cxnSpLocks/>
            <a:stCxn id="66" idx="2"/>
          </p:cNvCxnSpPr>
          <p:nvPr/>
        </p:nvCxnSpPr>
        <p:spPr>
          <a:xfrm>
            <a:off x="728251" y="5262713"/>
            <a:ext cx="417759" cy="426406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7" name="Straight Arrow Connector 186">
            <a:extLst>
              <a:ext uri="{FF2B5EF4-FFF2-40B4-BE49-F238E27FC236}">
                <a16:creationId xmlns:a16="http://schemas.microsoft.com/office/drawing/2014/main" id="{E5436D36-729C-3F78-FD88-A7E1E3BD0137}"/>
              </a:ext>
            </a:extLst>
          </p:cNvPr>
          <p:cNvCxnSpPr>
            <a:cxnSpLocks/>
            <a:stCxn id="178" idx="2"/>
          </p:cNvCxnSpPr>
          <p:nvPr/>
        </p:nvCxnSpPr>
        <p:spPr>
          <a:xfrm>
            <a:off x="1935402" y="5261822"/>
            <a:ext cx="10083" cy="427297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5928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68" grpId="0" animBg="1"/>
      <p:bldP spid="69" grpId="0"/>
      <p:bldP spid="72" grpId="0"/>
      <p:bldP spid="73" grpId="0" animBg="1"/>
      <p:bldP spid="74" grpId="0"/>
      <p:bldGraphic spid="105" grpId="0">
        <p:bldAsOne/>
      </p:bldGraphic>
      <p:bldGraphic spid="106" grpId="0">
        <p:bldAsOne/>
      </p:bldGraphic>
      <p:bldGraphic spid="108" grpId="0">
        <p:bldAsOne/>
      </p:bldGraphic>
      <p:bldP spid="121" grpId="0" animBg="1"/>
      <p:bldP spid="122" grpId="0"/>
      <p:bldGraphic spid="142" grpId="0">
        <p:bldAsOne/>
      </p:bldGraphic>
      <p:bldGraphic spid="143" grpId="0">
        <p:bldAsOne/>
      </p:bldGraphic>
      <p:bldGraphic spid="144" grpId="0">
        <p:bldAsOne/>
      </p:bldGraphic>
      <p:bldP spid="159" grpId="0"/>
      <p:bldP spid="17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FA369C-CCA6-88DA-0E34-FDF4174809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35415A0-F864-8DAA-E6A0-BB71CAC5EFB0}"/>
              </a:ext>
            </a:extLst>
          </p:cNvPr>
          <p:cNvSpPr/>
          <p:nvPr/>
        </p:nvSpPr>
        <p:spPr>
          <a:xfrm>
            <a:off x="4329023" y="3099009"/>
            <a:ext cx="2422585" cy="1259456"/>
          </a:xfrm>
          <a:prstGeom prst="rect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1" name="Chart 110">
            <a:extLst>
              <a:ext uri="{FF2B5EF4-FFF2-40B4-BE49-F238E27FC236}">
                <a16:creationId xmlns:a16="http://schemas.microsoft.com/office/drawing/2014/main" id="{3FF42A7A-38AC-A6F5-2F2C-BEB16DF9EA51}"/>
              </a:ext>
            </a:extLst>
          </p:cNvPr>
          <p:cNvGraphicFramePr>
            <a:graphicFrameLocks/>
          </p:cNvGraphicFramePr>
          <p:nvPr/>
        </p:nvGraphicFramePr>
        <p:xfrm>
          <a:off x="4338461" y="2987274"/>
          <a:ext cx="2403707" cy="14743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E682D969-E9E6-23C8-9E9A-B1ADA70D172F}"/>
              </a:ext>
            </a:extLst>
          </p:cNvPr>
          <p:cNvSpPr/>
          <p:nvPr/>
        </p:nvSpPr>
        <p:spPr>
          <a:xfrm>
            <a:off x="2355728" y="5388696"/>
            <a:ext cx="2422585" cy="1259456"/>
          </a:xfrm>
          <a:prstGeom prst="rect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830A900A-D33E-AB62-6B9C-076343DDD78E}"/>
              </a:ext>
            </a:extLst>
          </p:cNvPr>
          <p:cNvSpPr/>
          <p:nvPr/>
        </p:nvSpPr>
        <p:spPr>
          <a:xfrm>
            <a:off x="2708694" y="5667556"/>
            <a:ext cx="310551" cy="310551"/>
          </a:xfrm>
          <a:prstGeom prst="ellipse">
            <a:avLst/>
          </a:prstGeom>
          <a:solidFill>
            <a:schemeClr val="accent2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F035BF84-6273-0F45-0B5D-C24174DA4F30}"/>
              </a:ext>
            </a:extLst>
          </p:cNvPr>
          <p:cNvSpPr/>
          <p:nvPr/>
        </p:nvSpPr>
        <p:spPr>
          <a:xfrm>
            <a:off x="3743503" y="6107502"/>
            <a:ext cx="310551" cy="310551"/>
          </a:xfrm>
          <a:prstGeom prst="ellipse">
            <a:avLst/>
          </a:prstGeom>
          <a:solidFill>
            <a:schemeClr val="accent2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74B5A3B8-2887-F0DD-1871-F602A410B508}"/>
              </a:ext>
            </a:extLst>
          </p:cNvPr>
          <p:cNvSpPr/>
          <p:nvPr/>
        </p:nvSpPr>
        <p:spPr>
          <a:xfrm>
            <a:off x="3372928" y="5533844"/>
            <a:ext cx="310551" cy="310551"/>
          </a:xfrm>
          <a:prstGeom prst="ellipse">
            <a:avLst/>
          </a:prstGeom>
          <a:solidFill>
            <a:schemeClr val="accent2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3F89BFF-FC5D-1877-9445-7D5DACA1E8F7}"/>
              </a:ext>
            </a:extLst>
          </p:cNvPr>
          <p:cNvSpPr/>
          <p:nvPr/>
        </p:nvSpPr>
        <p:spPr>
          <a:xfrm>
            <a:off x="3019245" y="6133382"/>
            <a:ext cx="310551" cy="310551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0540997-E387-E80F-5CD3-4B92E6F7E9BC}"/>
              </a:ext>
            </a:extLst>
          </p:cNvPr>
          <p:cNvSpPr/>
          <p:nvPr/>
        </p:nvSpPr>
        <p:spPr>
          <a:xfrm>
            <a:off x="3881886" y="5693428"/>
            <a:ext cx="310551" cy="310551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890B410-C600-954C-283E-0E24AF7A8C4C}"/>
              </a:ext>
            </a:extLst>
          </p:cNvPr>
          <p:cNvSpPr txBox="1"/>
          <p:nvPr/>
        </p:nvSpPr>
        <p:spPr>
          <a:xfrm>
            <a:off x="2079207" y="4968227"/>
            <a:ext cx="17735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/>
              <a:t>foo.com</a:t>
            </a:r>
            <a:endParaRPr lang="en-US" sz="2400" b="1" dirty="0"/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FEF5CE2A-DBA1-E003-F0DA-7CD6BDFB4993}"/>
              </a:ext>
            </a:extLst>
          </p:cNvPr>
          <p:cNvCxnSpPr>
            <a:cxnSpLocks/>
          </p:cNvCxnSpPr>
          <p:nvPr/>
        </p:nvCxnSpPr>
        <p:spPr>
          <a:xfrm flipV="1">
            <a:off x="3989535" y="4358465"/>
            <a:ext cx="788778" cy="1043168"/>
          </a:xfrm>
          <a:prstGeom prst="straightConnector1">
            <a:avLst/>
          </a:prstGeom>
          <a:ln w="508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D4316B35-EFB4-9D3B-A7B9-77369C53B9BC}"/>
              </a:ext>
            </a:extLst>
          </p:cNvPr>
          <p:cNvSpPr/>
          <p:nvPr/>
        </p:nvSpPr>
        <p:spPr>
          <a:xfrm>
            <a:off x="5795513" y="5401633"/>
            <a:ext cx="2422585" cy="1259456"/>
          </a:xfrm>
          <a:prstGeom prst="rect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B497092A-BC35-4DEA-2B5D-EA3482EBD26E}"/>
              </a:ext>
            </a:extLst>
          </p:cNvPr>
          <p:cNvSpPr/>
          <p:nvPr/>
        </p:nvSpPr>
        <p:spPr>
          <a:xfrm>
            <a:off x="6872737" y="5611474"/>
            <a:ext cx="310551" cy="310551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F05A30B8-E85E-25F4-06B4-6F76D8BDC3D0}"/>
              </a:ext>
            </a:extLst>
          </p:cNvPr>
          <p:cNvSpPr/>
          <p:nvPr/>
        </p:nvSpPr>
        <p:spPr>
          <a:xfrm>
            <a:off x="6178850" y="5922025"/>
            <a:ext cx="310551" cy="310551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179A4021-004E-4CFC-CB35-DAF977150B00}"/>
              </a:ext>
            </a:extLst>
          </p:cNvPr>
          <p:cNvSpPr/>
          <p:nvPr/>
        </p:nvSpPr>
        <p:spPr>
          <a:xfrm>
            <a:off x="7085520" y="6077300"/>
            <a:ext cx="310551" cy="310551"/>
          </a:xfrm>
          <a:prstGeom prst="ellipse">
            <a:avLst/>
          </a:prstGeom>
          <a:solidFill>
            <a:schemeClr val="tx1"/>
          </a:solidFill>
          <a:ln>
            <a:solidFill>
              <a:schemeClr val="accent3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3828BFC1-16B1-E6D1-54D7-56E71AAB8419}"/>
              </a:ext>
            </a:extLst>
          </p:cNvPr>
          <p:cNvSpPr/>
          <p:nvPr/>
        </p:nvSpPr>
        <p:spPr>
          <a:xfrm>
            <a:off x="7566624" y="5512280"/>
            <a:ext cx="310551" cy="310551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AF1631A9-CF59-9932-1A5F-90578236AEBE}"/>
              </a:ext>
            </a:extLst>
          </p:cNvPr>
          <p:cNvCxnSpPr>
            <a:cxnSpLocks/>
          </p:cNvCxnSpPr>
          <p:nvPr/>
        </p:nvCxnSpPr>
        <p:spPr>
          <a:xfrm flipH="1" flipV="1">
            <a:off x="6003986" y="4358465"/>
            <a:ext cx="868751" cy="1043168"/>
          </a:xfrm>
          <a:prstGeom prst="straightConnector1">
            <a:avLst/>
          </a:prstGeom>
          <a:ln w="508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05E99176-35B4-1BB4-F018-DFCCEF3D30CE}"/>
              </a:ext>
            </a:extLst>
          </p:cNvPr>
          <p:cNvSpPr txBox="1"/>
          <p:nvPr/>
        </p:nvSpPr>
        <p:spPr>
          <a:xfrm>
            <a:off x="6804492" y="5017753"/>
            <a:ext cx="17735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/>
              <a:t>bar.com</a:t>
            </a:r>
            <a:endParaRPr lang="en-US" sz="2400" b="1" dirty="0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4F28D5DB-5F3A-DC0E-D0B4-B41C09CA3BB1}"/>
              </a:ext>
            </a:extLst>
          </p:cNvPr>
          <p:cNvSpPr/>
          <p:nvPr/>
        </p:nvSpPr>
        <p:spPr>
          <a:xfrm>
            <a:off x="3363399" y="5533844"/>
            <a:ext cx="310551" cy="310551"/>
          </a:xfrm>
          <a:prstGeom prst="ellipse">
            <a:avLst/>
          </a:prstGeom>
          <a:solidFill>
            <a:schemeClr val="accent2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5C599D91-45F2-623E-54BB-096474093A64}"/>
              </a:ext>
            </a:extLst>
          </p:cNvPr>
          <p:cNvSpPr/>
          <p:nvPr/>
        </p:nvSpPr>
        <p:spPr>
          <a:xfrm>
            <a:off x="3881164" y="5689119"/>
            <a:ext cx="310551" cy="310551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B4F258AA-C319-EDBB-5240-C144498F20C8}"/>
              </a:ext>
            </a:extLst>
          </p:cNvPr>
          <p:cNvSpPr/>
          <p:nvPr/>
        </p:nvSpPr>
        <p:spPr>
          <a:xfrm>
            <a:off x="6870992" y="5611473"/>
            <a:ext cx="310551" cy="310551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E936FE98-C591-AB25-7383-A26EE14706E5}"/>
              </a:ext>
            </a:extLst>
          </p:cNvPr>
          <p:cNvSpPr/>
          <p:nvPr/>
        </p:nvSpPr>
        <p:spPr>
          <a:xfrm>
            <a:off x="6489401" y="1126766"/>
            <a:ext cx="2422585" cy="1259456"/>
          </a:xfrm>
          <a:prstGeom prst="rect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DCD2EA11-7E14-6851-8C26-87A3DB60494C}"/>
              </a:ext>
            </a:extLst>
          </p:cNvPr>
          <p:cNvCxnSpPr>
            <a:cxnSpLocks/>
          </p:cNvCxnSpPr>
          <p:nvPr/>
        </p:nvCxnSpPr>
        <p:spPr>
          <a:xfrm flipV="1">
            <a:off x="6003986" y="2377445"/>
            <a:ext cx="1392085" cy="722352"/>
          </a:xfrm>
          <a:prstGeom prst="straightConnector1">
            <a:avLst/>
          </a:prstGeom>
          <a:ln w="508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6" name="Oval 45">
            <a:extLst>
              <a:ext uri="{FF2B5EF4-FFF2-40B4-BE49-F238E27FC236}">
                <a16:creationId xmlns:a16="http://schemas.microsoft.com/office/drawing/2014/main" id="{4FB21E8A-F65A-AACA-FEFE-4AA95B054B7F}"/>
              </a:ext>
            </a:extLst>
          </p:cNvPr>
          <p:cNvSpPr/>
          <p:nvPr/>
        </p:nvSpPr>
        <p:spPr>
          <a:xfrm>
            <a:off x="7581810" y="5533843"/>
            <a:ext cx="310551" cy="310551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8F48DDFF-66AD-3BD4-FFB1-47E46AF63A3E}"/>
              </a:ext>
            </a:extLst>
          </p:cNvPr>
          <p:cNvSpPr/>
          <p:nvPr/>
        </p:nvSpPr>
        <p:spPr>
          <a:xfrm>
            <a:off x="8293727" y="3075890"/>
            <a:ext cx="2422585" cy="1259456"/>
          </a:xfrm>
          <a:prstGeom prst="rect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F9C68AA1-7B73-8D53-8989-6886413FE2D6}"/>
              </a:ext>
            </a:extLst>
          </p:cNvPr>
          <p:cNvSpPr txBox="1"/>
          <p:nvPr/>
        </p:nvSpPr>
        <p:spPr>
          <a:xfrm>
            <a:off x="3989535" y="2698667"/>
            <a:ext cx="11880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com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0EA54712-F366-1C5D-E1AA-D9F2B0AB79F2}"/>
              </a:ext>
            </a:extLst>
          </p:cNvPr>
          <p:cNvSpPr txBox="1"/>
          <p:nvPr/>
        </p:nvSpPr>
        <p:spPr>
          <a:xfrm>
            <a:off x="9931451" y="2661716"/>
            <a:ext cx="11880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net</a:t>
            </a: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9D538F58-9291-0B6F-72D2-5260D914D06E}"/>
              </a:ext>
            </a:extLst>
          </p:cNvPr>
          <p:cNvSpPr/>
          <p:nvPr/>
        </p:nvSpPr>
        <p:spPr>
          <a:xfrm>
            <a:off x="8613293" y="3358885"/>
            <a:ext cx="310551" cy="310551"/>
          </a:xfrm>
          <a:prstGeom prst="ellipse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43D45DB6-F0D0-9C5E-1538-60D5B7920CDC}"/>
              </a:ext>
            </a:extLst>
          </p:cNvPr>
          <p:cNvSpPr/>
          <p:nvPr/>
        </p:nvSpPr>
        <p:spPr>
          <a:xfrm>
            <a:off x="9825630" y="3529348"/>
            <a:ext cx="310551" cy="310551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DDE3D66B-0C18-C28E-8B1D-F8F630FF340E}"/>
              </a:ext>
            </a:extLst>
          </p:cNvPr>
          <p:cNvSpPr/>
          <p:nvPr/>
        </p:nvSpPr>
        <p:spPr>
          <a:xfrm>
            <a:off x="9090223" y="3842024"/>
            <a:ext cx="310551" cy="310551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AFD4922C-D2D1-99B1-22A6-19018041343A}"/>
              </a:ext>
            </a:extLst>
          </p:cNvPr>
          <p:cNvCxnSpPr>
            <a:cxnSpLocks/>
          </p:cNvCxnSpPr>
          <p:nvPr/>
        </p:nvCxnSpPr>
        <p:spPr>
          <a:xfrm flipH="1" flipV="1">
            <a:off x="8114217" y="2348723"/>
            <a:ext cx="976006" cy="694962"/>
          </a:xfrm>
          <a:prstGeom prst="straightConnector1">
            <a:avLst/>
          </a:prstGeom>
          <a:ln w="508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4AD83ECB-1CD7-1F58-8D1B-26D831E37DC2}"/>
              </a:ext>
            </a:extLst>
          </p:cNvPr>
          <p:cNvSpPr txBox="1"/>
          <p:nvPr/>
        </p:nvSpPr>
        <p:spPr>
          <a:xfrm>
            <a:off x="8066589" y="743940"/>
            <a:ext cx="11880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root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F03D13EE-5408-EE40-8EBF-AE3E7B3C937D}"/>
              </a:ext>
            </a:extLst>
          </p:cNvPr>
          <p:cNvSpPr txBox="1"/>
          <p:nvPr/>
        </p:nvSpPr>
        <p:spPr>
          <a:xfrm>
            <a:off x="64447" y="4554827"/>
            <a:ext cx="132760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 dirty="0"/>
              <a:t>Fraction </a:t>
            </a:r>
          </a:p>
          <a:p>
            <a:r>
              <a:rPr lang="en-US" sz="2000" u="sng" dirty="0"/>
              <a:t>of Queries</a:t>
            </a:r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885ABF78-26B4-ED5E-45CC-FC2EA61FA4CC}"/>
              </a:ext>
            </a:extLst>
          </p:cNvPr>
          <p:cNvSpPr/>
          <p:nvPr/>
        </p:nvSpPr>
        <p:spPr>
          <a:xfrm>
            <a:off x="530065" y="5680493"/>
            <a:ext cx="310551" cy="310551"/>
          </a:xfrm>
          <a:prstGeom prst="ellipse">
            <a:avLst/>
          </a:prstGeom>
          <a:solidFill>
            <a:schemeClr val="accent2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0D2C901F-39FC-F5B8-8FB0-052C1EB50404}"/>
              </a:ext>
            </a:extLst>
          </p:cNvPr>
          <p:cNvSpPr txBox="1"/>
          <p:nvPr/>
        </p:nvSpPr>
        <p:spPr>
          <a:xfrm>
            <a:off x="907211" y="5667556"/>
            <a:ext cx="11112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1.0,       5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73EF8FD6-30C6-D3F6-5F8F-ADCA17050508}"/>
              </a:ext>
            </a:extLst>
          </p:cNvPr>
          <p:cNvSpPr txBox="1"/>
          <p:nvPr/>
        </p:nvSpPr>
        <p:spPr>
          <a:xfrm>
            <a:off x="1987922" y="1987218"/>
            <a:ext cx="136646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u="sng" dirty="0"/>
              <a:t>Query</a:t>
            </a:r>
          </a:p>
          <a:p>
            <a:pPr algn="ctr"/>
            <a:r>
              <a:rPr lang="en-US" sz="2000" u="sng" dirty="0"/>
              <a:t>Probability</a:t>
            </a: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E8E07AF8-411E-1BFE-10E8-5DC5D469D3A1}"/>
              </a:ext>
            </a:extLst>
          </p:cNvPr>
          <p:cNvSpPr/>
          <p:nvPr/>
        </p:nvSpPr>
        <p:spPr>
          <a:xfrm>
            <a:off x="2184807" y="3483328"/>
            <a:ext cx="310551" cy="310551"/>
          </a:xfrm>
          <a:prstGeom prst="ellipse">
            <a:avLst/>
          </a:prstGeom>
          <a:solidFill>
            <a:schemeClr val="accent2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EA401647-62A2-2317-5423-24C9F8F39AC9}"/>
              </a:ext>
            </a:extLst>
          </p:cNvPr>
          <p:cNvSpPr txBox="1"/>
          <p:nvPr/>
        </p:nvSpPr>
        <p:spPr>
          <a:xfrm>
            <a:off x="2561953" y="3470391"/>
            <a:ext cx="14590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0.50,           2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E363E507-38CA-4741-6F23-00B6B0F1CCC7}"/>
              </a:ext>
            </a:extLst>
          </p:cNvPr>
          <p:cNvSpPr txBox="1"/>
          <p:nvPr/>
        </p:nvSpPr>
        <p:spPr>
          <a:xfrm>
            <a:off x="4045546" y="4603234"/>
            <a:ext cx="3209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2</a:t>
            </a:r>
          </a:p>
        </p:txBody>
      </p:sp>
      <p:graphicFrame>
        <p:nvGraphicFramePr>
          <p:cNvPr id="105" name="Chart 104">
            <a:extLst>
              <a:ext uri="{FF2B5EF4-FFF2-40B4-BE49-F238E27FC236}">
                <a16:creationId xmlns:a16="http://schemas.microsoft.com/office/drawing/2014/main" id="{7437102A-75CE-9282-9192-ABAF05950195}"/>
              </a:ext>
            </a:extLst>
          </p:cNvPr>
          <p:cNvGraphicFramePr>
            <a:graphicFrameLocks/>
          </p:cNvGraphicFramePr>
          <p:nvPr/>
        </p:nvGraphicFramePr>
        <p:xfrm>
          <a:off x="5531423" y="4554827"/>
          <a:ext cx="884804" cy="8337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6" name="Chart 105">
            <a:extLst>
              <a:ext uri="{FF2B5EF4-FFF2-40B4-BE49-F238E27FC236}">
                <a16:creationId xmlns:a16="http://schemas.microsoft.com/office/drawing/2014/main" id="{C41FBE7E-999E-30E5-FB5F-9750ABF315A1}"/>
              </a:ext>
            </a:extLst>
          </p:cNvPr>
          <p:cNvGraphicFramePr>
            <a:graphicFrameLocks/>
          </p:cNvGraphicFramePr>
          <p:nvPr/>
        </p:nvGraphicFramePr>
        <p:xfrm>
          <a:off x="4347455" y="4556186"/>
          <a:ext cx="867139" cy="8337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8" name="Chart 107">
            <a:extLst>
              <a:ext uri="{FF2B5EF4-FFF2-40B4-BE49-F238E27FC236}">
                <a16:creationId xmlns:a16="http://schemas.microsoft.com/office/drawing/2014/main" id="{94FF4806-E402-3121-D8E9-5D71D2ECD935}"/>
              </a:ext>
            </a:extLst>
          </p:cNvPr>
          <p:cNvGraphicFramePr>
            <a:graphicFrameLocks/>
          </p:cNvGraphicFramePr>
          <p:nvPr/>
        </p:nvGraphicFramePr>
        <p:xfrm>
          <a:off x="7695120" y="2325494"/>
          <a:ext cx="822672" cy="9381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10" name="Chart 109">
            <a:extLst>
              <a:ext uri="{FF2B5EF4-FFF2-40B4-BE49-F238E27FC236}">
                <a16:creationId xmlns:a16="http://schemas.microsoft.com/office/drawing/2014/main" id="{BAEA1726-AB06-23C5-C6DC-5DCD580205AE}"/>
              </a:ext>
            </a:extLst>
          </p:cNvPr>
          <p:cNvGraphicFramePr>
            <a:graphicFrameLocks/>
          </p:cNvGraphicFramePr>
          <p:nvPr/>
        </p:nvGraphicFramePr>
        <p:xfrm>
          <a:off x="6392983" y="1010698"/>
          <a:ext cx="2729567" cy="14743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12" name="Chart 111">
            <a:extLst>
              <a:ext uri="{FF2B5EF4-FFF2-40B4-BE49-F238E27FC236}">
                <a16:creationId xmlns:a16="http://schemas.microsoft.com/office/drawing/2014/main" id="{D04535A2-B583-584E-0865-B8076F2C516E}"/>
              </a:ext>
            </a:extLst>
          </p:cNvPr>
          <p:cNvGraphicFramePr>
            <a:graphicFrameLocks/>
          </p:cNvGraphicFramePr>
          <p:nvPr/>
        </p:nvGraphicFramePr>
        <p:xfrm>
          <a:off x="6876657" y="2402240"/>
          <a:ext cx="868751" cy="8133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16" name="Title 1">
            <a:extLst>
              <a:ext uri="{FF2B5EF4-FFF2-40B4-BE49-F238E27FC236}">
                <a16:creationId xmlns:a16="http://schemas.microsoft.com/office/drawing/2014/main" id="{353E2934-7588-E8A0-A634-845C51E44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96"/>
            <a:ext cx="11353800" cy="1325563"/>
          </a:xfrm>
        </p:spPr>
        <p:txBody>
          <a:bodyPr/>
          <a:lstStyle/>
          <a:p>
            <a:r>
              <a:rPr lang="en-US" dirty="0"/>
              <a:t>Probabilistic Per-Zone Leakage</a:t>
            </a:r>
          </a:p>
        </p:txBody>
      </p:sp>
      <p:sp>
        <p:nvSpPr>
          <p:cNvPr id="121" name="Oval 120">
            <a:extLst>
              <a:ext uri="{FF2B5EF4-FFF2-40B4-BE49-F238E27FC236}">
                <a16:creationId xmlns:a16="http://schemas.microsoft.com/office/drawing/2014/main" id="{FA44B9D5-3942-7AA6-9F87-82160569CB04}"/>
              </a:ext>
            </a:extLst>
          </p:cNvPr>
          <p:cNvSpPr/>
          <p:nvPr/>
        </p:nvSpPr>
        <p:spPr>
          <a:xfrm>
            <a:off x="4182639" y="1139703"/>
            <a:ext cx="310551" cy="310551"/>
          </a:xfrm>
          <a:prstGeom prst="ellipse">
            <a:avLst/>
          </a:prstGeom>
          <a:solidFill>
            <a:schemeClr val="accent2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68490F03-3B9E-2410-7423-02F89F993165}"/>
              </a:ext>
            </a:extLst>
          </p:cNvPr>
          <p:cNvSpPr txBox="1"/>
          <p:nvPr/>
        </p:nvSpPr>
        <p:spPr>
          <a:xfrm>
            <a:off x="4559785" y="1126766"/>
            <a:ext cx="13532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0.33,         1</a:t>
            </a:r>
          </a:p>
        </p:txBody>
      </p:sp>
      <p:graphicFrame>
        <p:nvGraphicFramePr>
          <p:cNvPr id="142" name="Chart 141">
            <a:extLst>
              <a:ext uri="{FF2B5EF4-FFF2-40B4-BE49-F238E27FC236}">
                <a16:creationId xmlns:a16="http://schemas.microsoft.com/office/drawing/2014/main" id="{CD43C0DF-F1D9-FABA-438A-91F9C9A61C13}"/>
              </a:ext>
            </a:extLst>
          </p:cNvPr>
          <p:cNvGraphicFramePr>
            <a:graphicFrameLocks/>
          </p:cNvGraphicFramePr>
          <p:nvPr/>
        </p:nvGraphicFramePr>
        <p:xfrm>
          <a:off x="6679333" y="1021479"/>
          <a:ext cx="2049023" cy="14743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143" name="Chart 142">
            <a:extLst>
              <a:ext uri="{FF2B5EF4-FFF2-40B4-BE49-F238E27FC236}">
                <a16:creationId xmlns:a16="http://schemas.microsoft.com/office/drawing/2014/main" id="{A758A17E-B713-7290-FA04-8771FDD6D50C}"/>
              </a:ext>
            </a:extLst>
          </p:cNvPr>
          <p:cNvGraphicFramePr>
            <a:graphicFrameLocks/>
          </p:cNvGraphicFramePr>
          <p:nvPr/>
        </p:nvGraphicFramePr>
        <p:xfrm>
          <a:off x="4693953" y="2969990"/>
          <a:ext cx="1659593" cy="15040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144" name="Chart 143">
            <a:extLst>
              <a:ext uri="{FF2B5EF4-FFF2-40B4-BE49-F238E27FC236}">
                <a16:creationId xmlns:a16="http://schemas.microsoft.com/office/drawing/2014/main" id="{C2E748A3-B2CE-FCBF-95E0-989F7FD4606B}"/>
              </a:ext>
            </a:extLst>
          </p:cNvPr>
          <p:cNvGraphicFramePr>
            <a:graphicFrameLocks/>
          </p:cNvGraphicFramePr>
          <p:nvPr/>
        </p:nvGraphicFramePr>
        <p:xfrm>
          <a:off x="6929439" y="2252413"/>
          <a:ext cx="822671" cy="1106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cxnSp>
        <p:nvCxnSpPr>
          <p:cNvPr id="137" name="Straight Connector 136">
            <a:extLst>
              <a:ext uri="{FF2B5EF4-FFF2-40B4-BE49-F238E27FC236}">
                <a16:creationId xmlns:a16="http://schemas.microsoft.com/office/drawing/2014/main" id="{71D65930-E763-F314-43F0-A7373620F616}"/>
              </a:ext>
            </a:extLst>
          </p:cNvPr>
          <p:cNvCxnSpPr>
            <a:cxnSpLocks/>
          </p:cNvCxnSpPr>
          <p:nvPr/>
        </p:nvCxnSpPr>
        <p:spPr>
          <a:xfrm>
            <a:off x="5515094" y="3104574"/>
            <a:ext cx="8891" cy="1357015"/>
          </a:xfrm>
          <a:prstGeom prst="line">
            <a:avLst/>
          </a:prstGeom>
          <a:ln w="101600">
            <a:solidFill>
              <a:schemeClr val="bg1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B4017BF6-CF55-B200-A00E-DD8F8387EF1C}"/>
              </a:ext>
            </a:extLst>
          </p:cNvPr>
          <p:cNvCxnSpPr>
            <a:cxnSpLocks/>
          </p:cNvCxnSpPr>
          <p:nvPr/>
        </p:nvCxnSpPr>
        <p:spPr>
          <a:xfrm>
            <a:off x="7712750" y="1139703"/>
            <a:ext cx="0" cy="607454"/>
          </a:xfrm>
          <a:prstGeom prst="line">
            <a:avLst/>
          </a:prstGeom>
          <a:ln w="101600">
            <a:solidFill>
              <a:schemeClr val="bg1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0B6655BC-F6DA-F822-CB72-BFACD8222D8D}"/>
              </a:ext>
            </a:extLst>
          </p:cNvPr>
          <p:cNvCxnSpPr>
            <a:cxnSpLocks/>
          </p:cNvCxnSpPr>
          <p:nvPr/>
        </p:nvCxnSpPr>
        <p:spPr>
          <a:xfrm>
            <a:off x="7745408" y="1779815"/>
            <a:ext cx="456361" cy="308466"/>
          </a:xfrm>
          <a:prstGeom prst="line">
            <a:avLst/>
          </a:prstGeom>
          <a:ln w="101600">
            <a:solidFill>
              <a:schemeClr val="bg1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0" name="TextBox 149">
            <a:extLst>
              <a:ext uri="{FF2B5EF4-FFF2-40B4-BE49-F238E27FC236}">
                <a16:creationId xmlns:a16="http://schemas.microsoft.com/office/drawing/2014/main" id="{DDD12D3B-B7D3-06F1-70E0-5374CAE73472}"/>
              </a:ext>
            </a:extLst>
          </p:cNvPr>
          <p:cNvSpPr txBox="1"/>
          <p:nvPr/>
        </p:nvSpPr>
        <p:spPr>
          <a:xfrm>
            <a:off x="6489401" y="4617992"/>
            <a:ext cx="3209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dirty="0"/>
              <a:t>2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A4A66123-0862-1456-B191-B316A24A8EE9}"/>
              </a:ext>
            </a:extLst>
          </p:cNvPr>
          <p:cNvSpPr txBox="1"/>
          <p:nvPr/>
        </p:nvSpPr>
        <p:spPr>
          <a:xfrm>
            <a:off x="6277900" y="2438471"/>
            <a:ext cx="3209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2</a:t>
            </a: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3CF523ED-8672-5FAE-C062-6FE4E3587FA6}"/>
              </a:ext>
            </a:extLst>
          </p:cNvPr>
          <p:cNvSpPr txBox="1"/>
          <p:nvPr/>
        </p:nvSpPr>
        <p:spPr>
          <a:xfrm>
            <a:off x="8712874" y="2438471"/>
            <a:ext cx="3209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dirty="0"/>
              <a:t>1</a:t>
            </a:r>
          </a:p>
        </p:txBody>
      </p: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5A42CB62-6C15-AF2A-C293-410FF6B0F6C8}"/>
              </a:ext>
            </a:extLst>
          </p:cNvPr>
          <p:cNvCxnSpPr>
            <a:cxnSpLocks/>
          </p:cNvCxnSpPr>
          <p:nvPr/>
        </p:nvCxnSpPr>
        <p:spPr>
          <a:xfrm flipH="1">
            <a:off x="7165214" y="1730828"/>
            <a:ext cx="531207" cy="341124"/>
          </a:xfrm>
          <a:prstGeom prst="line">
            <a:avLst/>
          </a:prstGeom>
          <a:ln w="50800">
            <a:solidFill>
              <a:schemeClr val="bg1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Arrow Connector 155">
            <a:extLst>
              <a:ext uri="{FF2B5EF4-FFF2-40B4-BE49-F238E27FC236}">
                <a16:creationId xmlns:a16="http://schemas.microsoft.com/office/drawing/2014/main" id="{773E8A8C-CE9A-B101-9E08-2417EE2606B7}"/>
              </a:ext>
            </a:extLst>
          </p:cNvPr>
          <p:cNvCxnSpPr>
            <a:cxnSpLocks/>
            <a:stCxn id="72" idx="2"/>
          </p:cNvCxnSpPr>
          <p:nvPr/>
        </p:nvCxnSpPr>
        <p:spPr>
          <a:xfrm>
            <a:off x="2671154" y="2695104"/>
            <a:ext cx="219003" cy="788224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9" name="TextBox 158">
            <a:extLst>
              <a:ext uri="{FF2B5EF4-FFF2-40B4-BE49-F238E27FC236}">
                <a16:creationId xmlns:a16="http://schemas.microsoft.com/office/drawing/2014/main" id="{4D5E0D6D-3835-01E7-6C93-F3E9A8E5886D}"/>
              </a:ext>
            </a:extLst>
          </p:cNvPr>
          <p:cNvSpPr txBox="1"/>
          <p:nvPr/>
        </p:nvSpPr>
        <p:spPr>
          <a:xfrm>
            <a:off x="3401948" y="2001601"/>
            <a:ext cx="124745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u="sng" dirty="0"/>
              <a:t>Expected</a:t>
            </a:r>
          </a:p>
          <a:p>
            <a:pPr algn="ctr"/>
            <a:r>
              <a:rPr lang="en-US" sz="2000" u="sng" dirty="0"/>
              <a:t>Queries</a:t>
            </a:r>
            <a:endParaRPr lang="en-US" sz="1600" u="sng" dirty="0"/>
          </a:p>
        </p:txBody>
      </p:sp>
      <p:cxnSp>
        <p:nvCxnSpPr>
          <p:cNvPr id="162" name="Straight Arrow Connector 161">
            <a:extLst>
              <a:ext uri="{FF2B5EF4-FFF2-40B4-BE49-F238E27FC236}">
                <a16:creationId xmlns:a16="http://schemas.microsoft.com/office/drawing/2014/main" id="{944F1F33-6C08-2BA6-8B17-D19A5513F5D9}"/>
              </a:ext>
            </a:extLst>
          </p:cNvPr>
          <p:cNvCxnSpPr>
            <a:cxnSpLocks/>
            <a:stCxn id="159" idx="2"/>
          </p:cNvCxnSpPr>
          <p:nvPr/>
        </p:nvCxnSpPr>
        <p:spPr>
          <a:xfrm flipH="1">
            <a:off x="3881164" y="2709487"/>
            <a:ext cx="144512" cy="760904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7" name="Straight Arrow Connector 166">
            <a:extLst>
              <a:ext uri="{FF2B5EF4-FFF2-40B4-BE49-F238E27FC236}">
                <a16:creationId xmlns:a16="http://schemas.microsoft.com/office/drawing/2014/main" id="{9870C14F-D6E6-00D8-574B-7CD44EF007A7}"/>
              </a:ext>
            </a:extLst>
          </p:cNvPr>
          <p:cNvCxnSpPr>
            <a:cxnSpLocks/>
            <a:stCxn id="72" idx="0"/>
          </p:cNvCxnSpPr>
          <p:nvPr/>
        </p:nvCxnSpPr>
        <p:spPr>
          <a:xfrm flipV="1">
            <a:off x="2671154" y="1526876"/>
            <a:ext cx="2022799" cy="460342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0" name="Straight Arrow Connector 169">
            <a:extLst>
              <a:ext uri="{FF2B5EF4-FFF2-40B4-BE49-F238E27FC236}">
                <a16:creationId xmlns:a16="http://schemas.microsoft.com/office/drawing/2014/main" id="{73BD5EAE-E0DF-549C-EB08-CA05E4ED8C36}"/>
              </a:ext>
            </a:extLst>
          </p:cNvPr>
          <p:cNvCxnSpPr>
            <a:cxnSpLocks/>
            <a:stCxn id="159" idx="0"/>
          </p:cNvCxnSpPr>
          <p:nvPr/>
        </p:nvCxnSpPr>
        <p:spPr>
          <a:xfrm flipV="1">
            <a:off x="4025676" y="1526876"/>
            <a:ext cx="1769837" cy="474725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8" name="TextBox 177">
            <a:extLst>
              <a:ext uri="{FF2B5EF4-FFF2-40B4-BE49-F238E27FC236}">
                <a16:creationId xmlns:a16="http://schemas.microsoft.com/office/drawing/2014/main" id="{4AC85CBA-184B-CCAE-802B-07E8963DCF46}"/>
              </a:ext>
            </a:extLst>
          </p:cNvPr>
          <p:cNvSpPr txBox="1"/>
          <p:nvPr/>
        </p:nvSpPr>
        <p:spPr>
          <a:xfrm>
            <a:off x="1407052" y="4553936"/>
            <a:ext cx="10567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 dirty="0"/>
              <a:t>Auth.</a:t>
            </a:r>
          </a:p>
          <a:p>
            <a:r>
              <a:rPr lang="en-US" sz="2000" u="sng" dirty="0"/>
              <a:t>Queries</a:t>
            </a:r>
          </a:p>
        </p:txBody>
      </p:sp>
      <p:cxnSp>
        <p:nvCxnSpPr>
          <p:cNvPr id="184" name="Straight Arrow Connector 183">
            <a:extLst>
              <a:ext uri="{FF2B5EF4-FFF2-40B4-BE49-F238E27FC236}">
                <a16:creationId xmlns:a16="http://schemas.microsoft.com/office/drawing/2014/main" id="{5D4AB701-9300-3A68-CC2F-F1AC01B4D0E7}"/>
              </a:ext>
            </a:extLst>
          </p:cNvPr>
          <p:cNvCxnSpPr>
            <a:cxnSpLocks/>
            <a:stCxn id="66" idx="2"/>
          </p:cNvCxnSpPr>
          <p:nvPr/>
        </p:nvCxnSpPr>
        <p:spPr>
          <a:xfrm>
            <a:off x="728251" y="5262713"/>
            <a:ext cx="417759" cy="426406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7" name="Straight Arrow Connector 186">
            <a:extLst>
              <a:ext uri="{FF2B5EF4-FFF2-40B4-BE49-F238E27FC236}">
                <a16:creationId xmlns:a16="http://schemas.microsoft.com/office/drawing/2014/main" id="{5B59F53D-5E9C-D649-165F-EB39F11FE834}"/>
              </a:ext>
            </a:extLst>
          </p:cNvPr>
          <p:cNvCxnSpPr>
            <a:cxnSpLocks/>
            <a:stCxn id="178" idx="2"/>
          </p:cNvCxnSpPr>
          <p:nvPr/>
        </p:nvCxnSpPr>
        <p:spPr>
          <a:xfrm>
            <a:off x="1935402" y="5261822"/>
            <a:ext cx="10083" cy="427297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2DBC0953-164E-71C3-76B5-C66B6EF6869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19522877"/>
              </p:ext>
            </p:extLst>
          </p:nvPr>
        </p:nvGraphicFramePr>
        <p:xfrm>
          <a:off x="6679333" y="989135"/>
          <a:ext cx="2071320" cy="14893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BF7C1E5C-F3A3-B225-2A70-4DC4A24B319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7109943"/>
              </p:ext>
            </p:extLst>
          </p:nvPr>
        </p:nvGraphicFramePr>
        <p:xfrm>
          <a:off x="4693952" y="2969990"/>
          <a:ext cx="1659593" cy="15040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2"/>
          </a:graphicData>
        </a:graphic>
      </p:graphicFrame>
      <p:sp>
        <p:nvSpPr>
          <p:cNvPr id="12" name="Oval 11">
            <a:extLst>
              <a:ext uri="{FF2B5EF4-FFF2-40B4-BE49-F238E27FC236}">
                <a16:creationId xmlns:a16="http://schemas.microsoft.com/office/drawing/2014/main" id="{104F7F20-4A23-99DE-BF90-872573EE6B47}"/>
              </a:ext>
            </a:extLst>
          </p:cNvPr>
          <p:cNvSpPr/>
          <p:nvPr/>
        </p:nvSpPr>
        <p:spPr>
          <a:xfrm>
            <a:off x="376069" y="5680492"/>
            <a:ext cx="310551" cy="310551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57170611-18B7-6D3E-31F2-91CE00D76FBC}"/>
              </a:ext>
            </a:extLst>
          </p:cNvPr>
          <p:cNvSpPr/>
          <p:nvPr/>
        </p:nvSpPr>
        <p:spPr>
          <a:xfrm>
            <a:off x="2024319" y="3490115"/>
            <a:ext cx="310551" cy="310551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3AB0595-0919-DE75-BC31-692DDC94BD4D}"/>
              </a:ext>
            </a:extLst>
          </p:cNvPr>
          <p:cNvSpPr/>
          <p:nvPr/>
        </p:nvSpPr>
        <p:spPr>
          <a:xfrm>
            <a:off x="4025676" y="1147430"/>
            <a:ext cx="310551" cy="310551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226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68" grpId="0" animBg="1"/>
      <p:bldP spid="69" grpId="0"/>
      <p:bldP spid="72" grpId="0"/>
      <p:bldP spid="73" grpId="0" animBg="1"/>
      <p:bldP spid="74" grpId="0"/>
      <p:bldP spid="121" grpId="0" animBg="1"/>
      <p:bldP spid="122" grpId="0"/>
      <p:bldP spid="159" grpId="0"/>
      <p:bldP spid="178" grpId="0"/>
      <p:bldP spid="12" grpId="0" animBg="1"/>
      <p:bldP spid="13" grpId="0" animBg="1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5A2C12-32F1-DFEA-80DF-6833A6A33C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EB7B5963-248D-7B25-9B5A-B77DD52F9773}"/>
              </a:ext>
            </a:extLst>
          </p:cNvPr>
          <p:cNvCxnSpPr>
            <a:cxnSpLocks/>
          </p:cNvCxnSpPr>
          <p:nvPr/>
        </p:nvCxnSpPr>
        <p:spPr>
          <a:xfrm flipH="1" flipV="1">
            <a:off x="8072111" y="2693827"/>
            <a:ext cx="1068376" cy="664405"/>
          </a:xfrm>
          <a:prstGeom prst="straightConnector1">
            <a:avLst/>
          </a:prstGeom>
          <a:ln w="50800"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9C2CF712-6856-7FFE-EF5F-F55EB1971A45}"/>
              </a:ext>
            </a:extLst>
          </p:cNvPr>
          <p:cNvSpPr txBox="1"/>
          <p:nvPr/>
        </p:nvSpPr>
        <p:spPr>
          <a:xfrm>
            <a:off x="7321166" y="1288410"/>
            <a:ext cx="11880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root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1C70038-8C3D-ECB9-9201-C9699348BCF3}"/>
              </a:ext>
            </a:extLst>
          </p:cNvPr>
          <p:cNvSpPr txBox="1"/>
          <p:nvPr/>
        </p:nvSpPr>
        <p:spPr>
          <a:xfrm>
            <a:off x="7321165" y="2271435"/>
            <a:ext cx="11880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com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4EBB234A-96B9-D9BB-8BD7-ED241E5A9B5F}"/>
              </a:ext>
            </a:extLst>
          </p:cNvPr>
          <p:cNvCxnSpPr>
            <a:cxnSpLocks/>
          </p:cNvCxnSpPr>
          <p:nvPr/>
        </p:nvCxnSpPr>
        <p:spPr>
          <a:xfrm flipV="1">
            <a:off x="7916267" y="1688520"/>
            <a:ext cx="0" cy="622371"/>
          </a:xfrm>
          <a:prstGeom prst="straightConnector1">
            <a:avLst/>
          </a:prstGeom>
          <a:ln w="50800"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3D45608E-ADA7-B395-0D53-5F2ACFD2E253}"/>
              </a:ext>
            </a:extLst>
          </p:cNvPr>
          <p:cNvSpPr txBox="1"/>
          <p:nvPr/>
        </p:nvSpPr>
        <p:spPr>
          <a:xfrm>
            <a:off x="5797678" y="3380512"/>
            <a:ext cx="17735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foo</a:t>
            </a:r>
          </a:p>
        </p:txBody>
      </p:sp>
      <p:sp>
        <p:nvSpPr>
          <p:cNvPr id="30" name="Title 29">
            <a:extLst>
              <a:ext uri="{FF2B5EF4-FFF2-40B4-BE49-F238E27FC236}">
                <a16:creationId xmlns:a16="http://schemas.microsoft.com/office/drawing/2014/main" id="{403607B7-96E9-0025-5CD6-8F4EA1815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Privacy Boundaries - Principle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5245E6F-88B9-CB1E-D69C-0B35C1DD47CB}"/>
              </a:ext>
            </a:extLst>
          </p:cNvPr>
          <p:cNvSpPr txBox="1"/>
          <p:nvPr/>
        </p:nvSpPr>
        <p:spPr>
          <a:xfrm>
            <a:off x="5542582" y="4402993"/>
            <a:ext cx="22837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sub</a:t>
            </a: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7D17E26A-C207-9574-1644-5CFF0743B105}"/>
              </a:ext>
            </a:extLst>
          </p:cNvPr>
          <p:cNvCxnSpPr>
            <a:cxnSpLocks/>
          </p:cNvCxnSpPr>
          <p:nvPr/>
        </p:nvCxnSpPr>
        <p:spPr>
          <a:xfrm flipV="1">
            <a:off x="6684454" y="2693826"/>
            <a:ext cx="1068376" cy="664405"/>
          </a:xfrm>
          <a:prstGeom prst="straightConnector1">
            <a:avLst/>
          </a:prstGeom>
          <a:ln w="50800"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BBBC623E-CC6E-E57C-5E11-B9967A37AD46}"/>
              </a:ext>
            </a:extLst>
          </p:cNvPr>
          <p:cNvSpPr txBox="1"/>
          <p:nvPr/>
        </p:nvSpPr>
        <p:spPr>
          <a:xfrm>
            <a:off x="7998616" y="3380512"/>
            <a:ext cx="22837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bar</a:t>
            </a:r>
          </a:p>
        </p:txBody>
      </p: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06BFB16A-26F4-7C16-9938-724D4A80C4FB}"/>
              </a:ext>
            </a:extLst>
          </p:cNvPr>
          <p:cNvCxnSpPr>
            <a:cxnSpLocks/>
          </p:cNvCxnSpPr>
          <p:nvPr/>
        </p:nvCxnSpPr>
        <p:spPr>
          <a:xfrm flipV="1">
            <a:off x="6684454" y="3780622"/>
            <a:ext cx="0" cy="622371"/>
          </a:xfrm>
          <a:prstGeom prst="straightConnector1">
            <a:avLst/>
          </a:prstGeom>
          <a:ln w="50800"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B5547347-5B72-C99D-0F72-949C7E0B1FF6}"/>
              </a:ext>
            </a:extLst>
          </p:cNvPr>
          <p:cNvCxnSpPr>
            <a:cxnSpLocks/>
          </p:cNvCxnSpPr>
          <p:nvPr/>
        </p:nvCxnSpPr>
        <p:spPr>
          <a:xfrm flipV="1">
            <a:off x="9140487" y="3787549"/>
            <a:ext cx="0" cy="622371"/>
          </a:xfrm>
          <a:prstGeom prst="straightConnector1">
            <a:avLst/>
          </a:prstGeom>
          <a:ln w="50800"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5" name="TextBox 94">
            <a:extLst>
              <a:ext uri="{FF2B5EF4-FFF2-40B4-BE49-F238E27FC236}">
                <a16:creationId xmlns:a16="http://schemas.microsoft.com/office/drawing/2014/main" id="{91503645-1000-C3DE-A136-1DBCA699A180}"/>
              </a:ext>
            </a:extLst>
          </p:cNvPr>
          <p:cNvSpPr txBox="1"/>
          <p:nvPr/>
        </p:nvSpPr>
        <p:spPr>
          <a:xfrm>
            <a:off x="8001325" y="4402993"/>
            <a:ext cx="22837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sub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97B11EA8-3258-5571-00B9-1F446557004C}"/>
              </a:ext>
            </a:extLst>
          </p:cNvPr>
          <p:cNvSpPr txBox="1"/>
          <p:nvPr/>
        </p:nvSpPr>
        <p:spPr>
          <a:xfrm>
            <a:off x="5542583" y="5427203"/>
            <a:ext cx="22837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www</a:t>
            </a:r>
          </a:p>
        </p:txBody>
      </p: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1EFFC037-D48C-24DD-7D91-AD35A25B13A5}"/>
              </a:ext>
            </a:extLst>
          </p:cNvPr>
          <p:cNvCxnSpPr>
            <a:cxnSpLocks/>
          </p:cNvCxnSpPr>
          <p:nvPr/>
        </p:nvCxnSpPr>
        <p:spPr>
          <a:xfrm flipV="1">
            <a:off x="6684455" y="4804832"/>
            <a:ext cx="0" cy="622371"/>
          </a:xfrm>
          <a:prstGeom prst="straightConnector1">
            <a:avLst/>
          </a:prstGeom>
          <a:ln w="50800"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8" name="TextBox 97">
            <a:extLst>
              <a:ext uri="{FF2B5EF4-FFF2-40B4-BE49-F238E27FC236}">
                <a16:creationId xmlns:a16="http://schemas.microsoft.com/office/drawing/2014/main" id="{20E8F742-4784-D533-BC63-A824D9430EAF}"/>
              </a:ext>
            </a:extLst>
          </p:cNvPr>
          <p:cNvSpPr txBox="1"/>
          <p:nvPr/>
        </p:nvSpPr>
        <p:spPr>
          <a:xfrm>
            <a:off x="7998616" y="5427202"/>
            <a:ext cx="22837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www</a:t>
            </a:r>
          </a:p>
        </p:txBody>
      </p:sp>
      <p:cxnSp>
        <p:nvCxnSpPr>
          <p:cNvPr id="99" name="Straight Arrow Connector 98">
            <a:extLst>
              <a:ext uri="{FF2B5EF4-FFF2-40B4-BE49-F238E27FC236}">
                <a16:creationId xmlns:a16="http://schemas.microsoft.com/office/drawing/2014/main" id="{D1F7724A-961D-8694-9DDD-2C1EA5FB1298}"/>
              </a:ext>
            </a:extLst>
          </p:cNvPr>
          <p:cNvCxnSpPr>
            <a:cxnSpLocks/>
          </p:cNvCxnSpPr>
          <p:nvPr/>
        </p:nvCxnSpPr>
        <p:spPr>
          <a:xfrm flipV="1">
            <a:off x="9140488" y="4804832"/>
            <a:ext cx="0" cy="622371"/>
          </a:xfrm>
          <a:prstGeom prst="straightConnector1">
            <a:avLst/>
          </a:prstGeom>
          <a:ln w="50800"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7" name="TextBox 126">
            <a:extLst>
              <a:ext uri="{FF2B5EF4-FFF2-40B4-BE49-F238E27FC236}">
                <a16:creationId xmlns:a16="http://schemas.microsoft.com/office/drawing/2014/main" id="{8E7F5403-7984-D6FD-A4CB-1929B381C06A}"/>
              </a:ext>
            </a:extLst>
          </p:cNvPr>
          <p:cNvSpPr txBox="1"/>
          <p:nvPr/>
        </p:nvSpPr>
        <p:spPr>
          <a:xfrm>
            <a:off x="847362" y="1664618"/>
            <a:ext cx="4357387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Leakage across boundary must suggest that a new entity can observe queries.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1934BFF-2F43-78B7-0518-49D29D9EB41E}"/>
              </a:ext>
            </a:extLst>
          </p:cNvPr>
          <p:cNvSpPr txBox="1"/>
          <p:nvPr/>
        </p:nvSpPr>
        <p:spPr>
          <a:xfrm>
            <a:off x="8515480" y="6449684"/>
            <a:ext cx="353375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/>
              <a:t>https://</a:t>
            </a:r>
            <a:r>
              <a:rPr lang="en-US" sz="1200" dirty="0" err="1"/>
              <a:t>www.flaticon.com</a:t>
            </a:r>
            <a:r>
              <a:rPr lang="en-US" sz="1200" dirty="0"/>
              <a:t>/free-icon/eyes_7835667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180D8C0-6557-BDE5-E349-42FAA8EC1B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37478" y="2309115"/>
            <a:ext cx="664406" cy="664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11850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6A8D8F-9AC8-D898-D916-362D185DFD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224F1F3B-8A75-7A04-7A2D-F2C0C5BD9844}"/>
              </a:ext>
            </a:extLst>
          </p:cNvPr>
          <p:cNvCxnSpPr>
            <a:cxnSpLocks/>
          </p:cNvCxnSpPr>
          <p:nvPr/>
        </p:nvCxnSpPr>
        <p:spPr>
          <a:xfrm flipH="1" flipV="1">
            <a:off x="8072111" y="2693827"/>
            <a:ext cx="1068376" cy="664405"/>
          </a:xfrm>
          <a:prstGeom prst="straightConnector1">
            <a:avLst/>
          </a:prstGeom>
          <a:ln w="50800"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5FC2FF6F-DC3A-1CA0-371F-4DC11308ADD1}"/>
              </a:ext>
            </a:extLst>
          </p:cNvPr>
          <p:cNvSpPr txBox="1"/>
          <p:nvPr/>
        </p:nvSpPr>
        <p:spPr>
          <a:xfrm>
            <a:off x="7321166" y="1288410"/>
            <a:ext cx="11880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root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3A5266B-33EE-724D-7EE5-D91CE5C2564F}"/>
              </a:ext>
            </a:extLst>
          </p:cNvPr>
          <p:cNvSpPr txBox="1"/>
          <p:nvPr/>
        </p:nvSpPr>
        <p:spPr>
          <a:xfrm>
            <a:off x="7321165" y="2271435"/>
            <a:ext cx="11880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com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97EF2B39-C96F-E55F-119A-6EB842C1C7D5}"/>
              </a:ext>
            </a:extLst>
          </p:cNvPr>
          <p:cNvCxnSpPr>
            <a:cxnSpLocks/>
          </p:cNvCxnSpPr>
          <p:nvPr/>
        </p:nvCxnSpPr>
        <p:spPr>
          <a:xfrm flipV="1">
            <a:off x="7916267" y="1688520"/>
            <a:ext cx="0" cy="622371"/>
          </a:xfrm>
          <a:prstGeom prst="straightConnector1">
            <a:avLst/>
          </a:prstGeom>
          <a:ln w="50800"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E3C63577-7FDD-D369-A577-43B9B33E8376}"/>
              </a:ext>
            </a:extLst>
          </p:cNvPr>
          <p:cNvSpPr txBox="1"/>
          <p:nvPr/>
        </p:nvSpPr>
        <p:spPr>
          <a:xfrm>
            <a:off x="5797678" y="3380512"/>
            <a:ext cx="17735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foo</a:t>
            </a:r>
          </a:p>
        </p:txBody>
      </p:sp>
      <p:sp>
        <p:nvSpPr>
          <p:cNvPr id="30" name="Title 29">
            <a:extLst>
              <a:ext uri="{FF2B5EF4-FFF2-40B4-BE49-F238E27FC236}">
                <a16:creationId xmlns:a16="http://schemas.microsoft.com/office/drawing/2014/main" id="{E8504636-3D3B-BFD2-3D8B-14708DD713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Privacy Boundaries – Implemented Heuristic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A5C170C-CF13-04D0-2390-DE0489C9F1B3}"/>
              </a:ext>
            </a:extLst>
          </p:cNvPr>
          <p:cNvSpPr txBox="1"/>
          <p:nvPr/>
        </p:nvSpPr>
        <p:spPr>
          <a:xfrm>
            <a:off x="5542582" y="4402993"/>
            <a:ext cx="22837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sub</a:t>
            </a: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56F2A909-673D-5926-2EBF-C3CE87E56714}"/>
              </a:ext>
            </a:extLst>
          </p:cNvPr>
          <p:cNvCxnSpPr>
            <a:cxnSpLocks/>
          </p:cNvCxnSpPr>
          <p:nvPr/>
        </p:nvCxnSpPr>
        <p:spPr>
          <a:xfrm flipV="1">
            <a:off x="6684454" y="2693826"/>
            <a:ext cx="1068376" cy="664405"/>
          </a:xfrm>
          <a:prstGeom prst="straightConnector1">
            <a:avLst/>
          </a:prstGeom>
          <a:ln w="50800"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AD5DE6D6-778A-BA20-9F3C-E6D7CCBB8CDB}"/>
              </a:ext>
            </a:extLst>
          </p:cNvPr>
          <p:cNvSpPr txBox="1"/>
          <p:nvPr/>
        </p:nvSpPr>
        <p:spPr>
          <a:xfrm>
            <a:off x="7998616" y="3380512"/>
            <a:ext cx="22837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bar</a:t>
            </a:r>
          </a:p>
        </p:txBody>
      </p: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BC5A3379-D632-5BD2-0F3D-F2BE2AA40D3E}"/>
              </a:ext>
            </a:extLst>
          </p:cNvPr>
          <p:cNvCxnSpPr>
            <a:cxnSpLocks/>
          </p:cNvCxnSpPr>
          <p:nvPr/>
        </p:nvCxnSpPr>
        <p:spPr>
          <a:xfrm flipH="1">
            <a:off x="7380992" y="1966455"/>
            <a:ext cx="1040263" cy="0"/>
          </a:xfrm>
          <a:prstGeom prst="straightConnector1">
            <a:avLst/>
          </a:prstGeom>
          <a:ln w="76200">
            <a:solidFill>
              <a:schemeClr val="accent3">
                <a:lumMod val="60000"/>
                <a:lumOff val="40000"/>
              </a:schemeClr>
            </a:solidFill>
            <a:prstDash val="sysDash"/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FA37006C-67AB-6FB1-80EB-2814D7F5ED0B}"/>
              </a:ext>
            </a:extLst>
          </p:cNvPr>
          <p:cNvCxnSpPr>
            <a:cxnSpLocks/>
          </p:cNvCxnSpPr>
          <p:nvPr/>
        </p:nvCxnSpPr>
        <p:spPr>
          <a:xfrm flipH="1">
            <a:off x="6530966" y="2992670"/>
            <a:ext cx="1040263" cy="0"/>
          </a:xfrm>
          <a:prstGeom prst="straightConnector1">
            <a:avLst/>
          </a:prstGeom>
          <a:ln w="76200">
            <a:solidFill>
              <a:schemeClr val="accent3">
                <a:lumMod val="60000"/>
                <a:lumOff val="40000"/>
              </a:schemeClr>
            </a:solidFill>
            <a:prstDash val="sysDash"/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3" name="TextBox 62">
            <a:extLst>
              <a:ext uri="{FF2B5EF4-FFF2-40B4-BE49-F238E27FC236}">
                <a16:creationId xmlns:a16="http://schemas.microsoft.com/office/drawing/2014/main" id="{F2D4BC5C-D562-543F-4F6B-52D9DB19E481}"/>
              </a:ext>
            </a:extLst>
          </p:cNvPr>
          <p:cNvSpPr txBox="1"/>
          <p:nvPr/>
        </p:nvSpPr>
        <p:spPr>
          <a:xfrm>
            <a:off x="10431618" y="1604293"/>
            <a:ext cx="17603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Zone Boundary</a:t>
            </a:r>
          </a:p>
        </p:txBody>
      </p: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DAA4B85D-DCD8-C6ED-3996-9F1553905327}"/>
              </a:ext>
            </a:extLst>
          </p:cNvPr>
          <p:cNvCxnSpPr>
            <a:cxnSpLocks/>
          </p:cNvCxnSpPr>
          <p:nvPr/>
        </p:nvCxnSpPr>
        <p:spPr>
          <a:xfrm flipV="1">
            <a:off x="6684454" y="3780622"/>
            <a:ext cx="0" cy="622371"/>
          </a:xfrm>
          <a:prstGeom prst="straightConnector1">
            <a:avLst/>
          </a:prstGeom>
          <a:ln w="50800"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BA750F3B-4907-9CB3-F044-037580231ABE}"/>
              </a:ext>
            </a:extLst>
          </p:cNvPr>
          <p:cNvCxnSpPr>
            <a:cxnSpLocks/>
          </p:cNvCxnSpPr>
          <p:nvPr/>
        </p:nvCxnSpPr>
        <p:spPr>
          <a:xfrm flipV="1">
            <a:off x="9140487" y="3787549"/>
            <a:ext cx="0" cy="622371"/>
          </a:xfrm>
          <a:prstGeom prst="straightConnector1">
            <a:avLst/>
          </a:prstGeom>
          <a:ln w="50800"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5" name="TextBox 94">
            <a:extLst>
              <a:ext uri="{FF2B5EF4-FFF2-40B4-BE49-F238E27FC236}">
                <a16:creationId xmlns:a16="http://schemas.microsoft.com/office/drawing/2014/main" id="{4E255B84-FD41-DD5F-B4AB-2641F95B31D9}"/>
              </a:ext>
            </a:extLst>
          </p:cNvPr>
          <p:cNvSpPr txBox="1"/>
          <p:nvPr/>
        </p:nvSpPr>
        <p:spPr>
          <a:xfrm>
            <a:off x="8001325" y="4402993"/>
            <a:ext cx="22837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sub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D3B7E744-7B4C-B374-B9E2-73B5A89167D9}"/>
              </a:ext>
            </a:extLst>
          </p:cNvPr>
          <p:cNvSpPr txBox="1"/>
          <p:nvPr/>
        </p:nvSpPr>
        <p:spPr>
          <a:xfrm>
            <a:off x="5542583" y="5427203"/>
            <a:ext cx="22837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www</a:t>
            </a:r>
          </a:p>
        </p:txBody>
      </p: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5236FA51-44DE-D300-3144-7760799C9E18}"/>
              </a:ext>
            </a:extLst>
          </p:cNvPr>
          <p:cNvCxnSpPr>
            <a:cxnSpLocks/>
          </p:cNvCxnSpPr>
          <p:nvPr/>
        </p:nvCxnSpPr>
        <p:spPr>
          <a:xfrm flipV="1">
            <a:off x="6684455" y="4804832"/>
            <a:ext cx="0" cy="622371"/>
          </a:xfrm>
          <a:prstGeom prst="straightConnector1">
            <a:avLst/>
          </a:prstGeom>
          <a:ln w="50800"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8" name="TextBox 97">
            <a:extLst>
              <a:ext uri="{FF2B5EF4-FFF2-40B4-BE49-F238E27FC236}">
                <a16:creationId xmlns:a16="http://schemas.microsoft.com/office/drawing/2014/main" id="{05C0D267-9747-279B-AB30-3F3800B62B11}"/>
              </a:ext>
            </a:extLst>
          </p:cNvPr>
          <p:cNvSpPr txBox="1"/>
          <p:nvPr/>
        </p:nvSpPr>
        <p:spPr>
          <a:xfrm>
            <a:off x="7998616" y="5427203"/>
            <a:ext cx="22837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www</a:t>
            </a:r>
          </a:p>
        </p:txBody>
      </p:sp>
      <p:cxnSp>
        <p:nvCxnSpPr>
          <p:cNvPr id="99" name="Straight Arrow Connector 98">
            <a:extLst>
              <a:ext uri="{FF2B5EF4-FFF2-40B4-BE49-F238E27FC236}">
                <a16:creationId xmlns:a16="http://schemas.microsoft.com/office/drawing/2014/main" id="{F08409C7-B69E-950E-9541-5E5D85DD1326}"/>
              </a:ext>
            </a:extLst>
          </p:cNvPr>
          <p:cNvCxnSpPr>
            <a:cxnSpLocks/>
          </p:cNvCxnSpPr>
          <p:nvPr/>
        </p:nvCxnSpPr>
        <p:spPr>
          <a:xfrm flipV="1">
            <a:off x="9140488" y="4804832"/>
            <a:ext cx="0" cy="622371"/>
          </a:xfrm>
          <a:prstGeom prst="straightConnector1">
            <a:avLst/>
          </a:prstGeom>
          <a:ln w="50800"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B2A45AE0-2EFA-2070-85ED-17EF2DE88EA0}"/>
              </a:ext>
            </a:extLst>
          </p:cNvPr>
          <p:cNvCxnSpPr>
            <a:cxnSpLocks/>
          </p:cNvCxnSpPr>
          <p:nvPr/>
        </p:nvCxnSpPr>
        <p:spPr>
          <a:xfrm flipH="1">
            <a:off x="8100224" y="2992670"/>
            <a:ext cx="1040263" cy="0"/>
          </a:xfrm>
          <a:prstGeom prst="straightConnector1">
            <a:avLst/>
          </a:prstGeom>
          <a:ln w="76200">
            <a:solidFill>
              <a:schemeClr val="accent3">
                <a:lumMod val="60000"/>
                <a:lumOff val="40000"/>
              </a:schemeClr>
            </a:solidFill>
            <a:prstDash val="sysDash"/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413777C5-5D06-A2C8-D3C9-9190B31CED36}"/>
              </a:ext>
            </a:extLst>
          </p:cNvPr>
          <p:cNvCxnSpPr>
            <a:cxnSpLocks/>
          </p:cNvCxnSpPr>
          <p:nvPr/>
        </p:nvCxnSpPr>
        <p:spPr>
          <a:xfrm flipH="1">
            <a:off x="6164322" y="4012281"/>
            <a:ext cx="1040263" cy="0"/>
          </a:xfrm>
          <a:prstGeom prst="straightConnector1">
            <a:avLst/>
          </a:prstGeom>
          <a:ln w="76200">
            <a:solidFill>
              <a:schemeClr val="accent3">
                <a:lumMod val="60000"/>
                <a:lumOff val="40000"/>
              </a:schemeClr>
            </a:solidFill>
            <a:prstDash val="sysDash"/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AE4B05F1-4F0F-9886-4B21-F754FF5DE4ED}"/>
              </a:ext>
            </a:extLst>
          </p:cNvPr>
          <p:cNvCxnSpPr>
            <a:cxnSpLocks/>
          </p:cNvCxnSpPr>
          <p:nvPr/>
        </p:nvCxnSpPr>
        <p:spPr>
          <a:xfrm flipH="1">
            <a:off x="8620355" y="4019208"/>
            <a:ext cx="1040263" cy="0"/>
          </a:xfrm>
          <a:prstGeom prst="straightConnector1">
            <a:avLst/>
          </a:prstGeom>
          <a:ln w="76200">
            <a:solidFill>
              <a:schemeClr val="accent3">
                <a:lumMod val="60000"/>
                <a:lumOff val="40000"/>
              </a:schemeClr>
            </a:solidFill>
            <a:prstDash val="sysDash"/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4" name="Straight Arrow Connector 123">
            <a:extLst>
              <a:ext uri="{FF2B5EF4-FFF2-40B4-BE49-F238E27FC236}">
                <a16:creationId xmlns:a16="http://schemas.microsoft.com/office/drawing/2014/main" id="{993FB3B9-198F-1F8F-965E-5F9F21D6C39E}"/>
              </a:ext>
            </a:extLst>
          </p:cNvPr>
          <p:cNvCxnSpPr>
            <a:cxnSpLocks/>
          </p:cNvCxnSpPr>
          <p:nvPr/>
        </p:nvCxnSpPr>
        <p:spPr>
          <a:xfrm flipH="1">
            <a:off x="9844987" y="1802959"/>
            <a:ext cx="520131" cy="0"/>
          </a:xfrm>
          <a:prstGeom prst="straightConnector1">
            <a:avLst/>
          </a:prstGeom>
          <a:ln w="76200">
            <a:solidFill>
              <a:schemeClr val="accent3">
                <a:lumMod val="60000"/>
                <a:lumOff val="40000"/>
              </a:schemeClr>
            </a:solidFill>
            <a:prstDash val="sysDash"/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7" name="TextBox 126">
            <a:extLst>
              <a:ext uri="{FF2B5EF4-FFF2-40B4-BE49-F238E27FC236}">
                <a16:creationId xmlns:a16="http://schemas.microsoft.com/office/drawing/2014/main" id="{86A3D3CE-AF97-C413-0878-2CE59D3F5E2B}"/>
              </a:ext>
            </a:extLst>
          </p:cNvPr>
          <p:cNvSpPr txBox="1"/>
          <p:nvPr/>
        </p:nvSpPr>
        <p:spPr>
          <a:xfrm>
            <a:off x="237142" y="1856995"/>
            <a:ext cx="457801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sz="3200" dirty="0"/>
              <a:t>Zone boundary must exist.</a:t>
            </a:r>
          </a:p>
          <a:p>
            <a:pPr marL="514350" indent="-514350">
              <a:buAutoNum type="arabicPeriod"/>
            </a:pPr>
            <a:r>
              <a:rPr lang="en-US" sz="3200" dirty="0"/>
              <a:t>Set of </a:t>
            </a:r>
            <a:r>
              <a:rPr lang="en-US" sz="3200" dirty="0" err="1"/>
              <a:t>ASes</a:t>
            </a:r>
            <a:r>
              <a:rPr lang="en-US" sz="3200" dirty="0"/>
              <a:t> for parent (NS) servers includes at least one AS that is distinct from the set of </a:t>
            </a:r>
            <a:r>
              <a:rPr lang="en-US" sz="3200" dirty="0" err="1"/>
              <a:t>ASes</a:t>
            </a:r>
            <a:r>
              <a:rPr lang="en-US" sz="3200" dirty="0"/>
              <a:t> for child (NS) servers.</a:t>
            </a:r>
            <a:endParaRPr lang="en-US" sz="2400" dirty="0"/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65FDF21C-02EB-8B8F-4F86-6AE32EC599F5}"/>
              </a:ext>
            </a:extLst>
          </p:cNvPr>
          <p:cNvSpPr txBox="1"/>
          <p:nvPr/>
        </p:nvSpPr>
        <p:spPr>
          <a:xfrm>
            <a:off x="10431618" y="2459773"/>
            <a:ext cx="17603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Privacy Boundary</a:t>
            </a:r>
          </a:p>
        </p:txBody>
      </p:sp>
      <p:cxnSp>
        <p:nvCxnSpPr>
          <p:cNvPr id="129" name="Straight Arrow Connector 128">
            <a:extLst>
              <a:ext uri="{FF2B5EF4-FFF2-40B4-BE49-F238E27FC236}">
                <a16:creationId xmlns:a16="http://schemas.microsoft.com/office/drawing/2014/main" id="{868FB2E4-1B08-60DD-DD40-7AE8F1871649}"/>
              </a:ext>
            </a:extLst>
          </p:cNvPr>
          <p:cNvCxnSpPr>
            <a:cxnSpLocks/>
          </p:cNvCxnSpPr>
          <p:nvPr/>
        </p:nvCxnSpPr>
        <p:spPr>
          <a:xfrm flipH="1">
            <a:off x="9844987" y="2625385"/>
            <a:ext cx="520131" cy="0"/>
          </a:xfrm>
          <a:prstGeom prst="straightConnector1">
            <a:avLst/>
          </a:prstGeom>
          <a:ln w="76200">
            <a:solidFill>
              <a:schemeClr val="accent1"/>
            </a:solidFill>
            <a:prstDash val="sysDash"/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1" name="Straight Arrow Connector 130">
            <a:extLst>
              <a:ext uri="{FF2B5EF4-FFF2-40B4-BE49-F238E27FC236}">
                <a16:creationId xmlns:a16="http://schemas.microsoft.com/office/drawing/2014/main" id="{3DEAB382-57AE-F6C7-53F4-AC34B299640D}"/>
              </a:ext>
            </a:extLst>
          </p:cNvPr>
          <p:cNvCxnSpPr>
            <a:cxnSpLocks/>
          </p:cNvCxnSpPr>
          <p:nvPr/>
        </p:nvCxnSpPr>
        <p:spPr>
          <a:xfrm flipH="1">
            <a:off x="7395049" y="2094609"/>
            <a:ext cx="1026206" cy="0"/>
          </a:xfrm>
          <a:prstGeom prst="straightConnector1">
            <a:avLst/>
          </a:prstGeom>
          <a:ln w="76200">
            <a:solidFill>
              <a:schemeClr val="accent1"/>
            </a:solidFill>
            <a:prstDash val="sysDash"/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4" name="Straight Arrow Connector 133">
            <a:extLst>
              <a:ext uri="{FF2B5EF4-FFF2-40B4-BE49-F238E27FC236}">
                <a16:creationId xmlns:a16="http://schemas.microsoft.com/office/drawing/2014/main" id="{0D94E43B-CE48-BC28-DCE4-C60E8CD9F1DB}"/>
              </a:ext>
            </a:extLst>
          </p:cNvPr>
          <p:cNvCxnSpPr>
            <a:cxnSpLocks/>
          </p:cNvCxnSpPr>
          <p:nvPr/>
        </p:nvCxnSpPr>
        <p:spPr>
          <a:xfrm flipH="1">
            <a:off x="6530966" y="3128954"/>
            <a:ext cx="1026206" cy="0"/>
          </a:xfrm>
          <a:prstGeom prst="straightConnector1">
            <a:avLst/>
          </a:prstGeom>
          <a:ln w="76200">
            <a:solidFill>
              <a:schemeClr val="accent1"/>
            </a:solidFill>
            <a:prstDash val="sysDash"/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5" name="Straight Arrow Connector 134">
            <a:extLst>
              <a:ext uri="{FF2B5EF4-FFF2-40B4-BE49-F238E27FC236}">
                <a16:creationId xmlns:a16="http://schemas.microsoft.com/office/drawing/2014/main" id="{F5587DB1-A815-2C50-6D74-124E8A899012}"/>
              </a:ext>
            </a:extLst>
          </p:cNvPr>
          <p:cNvCxnSpPr>
            <a:cxnSpLocks/>
          </p:cNvCxnSpPr>
          <p:nvPr/>
        </p:nvCxnSpPr>
        <p:spPr>
          <a:xfrm flipH="1">
            <a:off x="8114280" y="3128954"/>
            <a:ext cx="1026206" cy="0"/>
          </a:xfrm>
          <a:prstGeom prst="straightConnector1">
            <a:avLst/>
          </a:prstGeom>
          <a:ln w="76200">
            <a:solidFill>
              <a:schemeClr val="accent1"/>
            </a:solidFill>
            <a:prstDash val="sysDash"/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6" name="Straight Arrow Connector 135">
            <a:extLst>
              <a:ext uri="{FF2B5EF4-FFF2-40B4-BE49-F238E27FC236}">
                <a16:creationId xmlns:a16="http://schemas.microsoft.com/office/drawing/2014/main" id="{0E386E7E-01A2-84FB-A1FB-2C0FB376CB92}"/>
              </a:ext>
            </a:extLst>
          </p:cNvPr>
          <p:cNvCxnSpPr>
            <a:cxnSpLocks/>
          </p:cNvCxnSpPr>
          <p:nvPr/>
        </p:nvCxnSpPr>
        <p:spPr>
          <a:xfrm flipH="1">
            <a:off x="8634412" y="4165237"/>
            <a:ext cx="1026206" cy="0"/>
          </a:xfrm>
          <a:prstGeom prst="straightConnector1">
            <a:avLst/>
          </a:prstGeom>
          <a:ln w="76200">
            <a:solidFill>
              <a:schemeClr val="accent1"/>
            </a:solidFill>
            <a:prstDash val="sysDash"/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8" name="TextBox 137">
            <a:extLst>
              <a:ext uri="{FF2B5EF4-FFF2-40B4-BE49-F238E27FC236}">
                <a16:creationId xmlns:a16="http://schemas.microsoft.com/office/drawing/2014/main" id="{41B45D04-AB6C-45DC-6B8B-E59069212406}"/>
              </a:ext>
            </a:extLst>
          </p:cNvPr>
          <p:cNvSpPr txBox="1"/>
          <p:nvPr/>
        </p:nvSpPr>
        <p:spPr>
          <a:xfrm>
            <a:off x="7218642" y="5604235"/>
            <a:ext cx="17037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No privacy boundary!</a:t>
            </a:r>
          </a:p>
        </p:txBody>
      </p:sp>
      <p:cxnSp>
        <p:nvCxnSpPr>
          <p:cNvPr id="139" name="Straight Arrow Connector 138">
            <a:extLst>
              <a:ext uri="{FF2B5EF4-FFF2-40B4-BE49-F238E27FC236}">
                <a16:creationId xmlns:a16="http://schemas.microsoft.com/office/drawing/2014/main" id="{6747824A-5499-5FE4-5004-D02FA3045329}"/>
              </a:ext>
            </a:extLst>
          </p:cNvPr>
          <p:cNvCxnSpPr>
            <a:cxnSpLocks/>
            <a:stCxn id="98" idx="1"/>
          </p:cNvCxnSpPr>
          <p:nvPr/>
        </p:nvCxnSpPr>
        <p:spPr>
          <a:xfrm flipH="1" flipV="1">
            <a:off x="7144015" y="4179455"/>
            <a:ext cx="854601" cy="1478581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5" name="Straight Arrow Connector 154">
            <a:extLst>
              <a:ext uri="{FF2B5EF4-FFF2-40B4-BE49-F238E27FC236}">
                <a16:creationId xmlns:a16="http://schemas.microsoft.com/office/drawing/2014/main" id="{1FA1044D-2573-346B-A4E7-03A6C2271EC5}"/>
              </a:ext>
            </a:extLst>
          </p:cNvPr>
          <p:cNvCxnSpPr>
            <a:cxnSpLocks/>
            <a:stCxn id="98" idx="1"/>
          </p:cNvCxnSpPr>
          <p:nvPr/>
        </p:nvCxnSpPr>
        <p:spPr>
          <a:xfrm flipH="1" flipV="1">
            <a:off x="7051097" y="5089925"/>
            <a:ext cx="947519" cy="568111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5915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/>
      <p:bldP spid="128" grpId="0"/>
      <p:bldP spid="13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2A63D7-21C0-9A31-C9D0-8E53853B56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F7D87A-CDDA-71F7-28DF-FFA0A48167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5401" y="253432"/>
            <a:ext cx="10515600" cy="1325563"/>
          </a:xfrm>
        </p:spPr>
        <p:txBody>
          <a:bodyPr/>
          <a:lstStyle/>
          <a:p>
            <a:r>
              <a:rPr lang="en-US" dirty="0"/>
              <a:t>Measurement Dataset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C9ECD0D-39F9-9D17-E812-14D19EC08715}"/>
              </a:ext>
            </a:extLst>
          </p:cNvPr>
          <p:cNvSpPr txBox="1"/>
          <p:nvPr/>
        </p:nvSpPr>
        <p:spPr>
          <a:xfrm>
            <a:off x="1132115" y="1350069"/>
            <a:ext cx="61229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400" dirty="0"/>
              <a:t>One week of recursive queries from BYU’s campus network.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400" dirty="0"/>
              <a:t>Queries anonymized to preserve privacy.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E8F99AE-DDF7-4EDB-F15E-7A68B23ED7B5}"/>
              </a:ext>
            </a:extLst>
          </p:cNvPr>
          <p:cNvSpPr txBox="1"/>
          <p:nvPr/>
        </p:nvSpPr>
        <p:spPr>
          <a:xfrm rot="17292468">
            <a:off x="8338691" y="3814342"/>
            <a:ext cx="336964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chemeClr val="bg2">
                    <a:lumMod val="90000"/>
                  </a:schemeClr>
                </a:solidFill>
              </a:rPr>
              <a:t>REC QUERIES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479EC75-7E40-E7F4-5963-CF0F6B622913}"/>
              </a:ext>
            </a:extLst>
          </p:cNvPr>
          <p:cNvCxnSpPr>
            <a:cxnSpLocks/>
          </p:cNvCxnSpPr>
          <p:nvPr/>
        </p:nvCxnSpPr>
        <p:spPr>
          <a:xfrm>
            <a:off x="11004680" y="2132820"/>
            <a:ext cx="0" cy="4267200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D81B1EE4-9675-D219-4FBD-92F5B39B413E}"/>
              </a:ext>
            </a:extLst>
          </p:cNvPr>
          <p:cNvSpPr txBox="1"/>
          <p:nvPr/>
        </p:nvSpPr>
        <p:spPr>
          <a:xfrm>
            <a:off x="10278233" y="1423180"/>
            <a:ext cx="14236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Recursive</a:t>
            </a:r>
          </a:p>
          <a:p>
            <a:pPr algn="ctr"/>
            <a:r>
              <a:rPr lang="en-US" sz="2000" b="1" dirty="0"/>
              <a:t>Resolver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0657FF0-873F-B981-62FF-DEE476E285D4}"/>
              </a:ext>
            </a:extLst>
          </p:cNvPr>
          <p:cNvCxnSpPr>
            <a:cxnSpLocks/>
          </p:cNvCxnSpPr>
          <p:nvPr/>
        </p:nvCxnSpPr>
        <p:spPr>
          <a:xfrm>
            <a:off x="8671143" y="2132820"/>
            <a:ext cx="0" cy="4267200"/>
          </a:xfrm>
          <a:prstGeom prst="line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64317185-52DA-800A-1148-7BAA0D1AE3C3}"/>
              </a:ext>
            </a:extLst>
          </p:cNvPr>
          <p:cNvSpPr txBox="1"/>
          <p:nvPr/>
        </p:nvSpPr>
        <p:spPr>
          <a:xfrm>
            <a:off x="8294987" y="1718357"/>
            <a:ext cx="9627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Time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14556564-1F95-D598-8F00-4505A8B29027}"/>
              </a:ext>
            </a:extLst>
          </p:cNvPr>
          <p:cNvCxnSpPr>
            <a:cxnSpLocks/>
          </p:cNvCxnSpPr>
          <p:nvPr/>
        </p:nvCxnSpPr>
        <p:spPr>
          <a:xfrm>
            <a:off x="9132337" y="2321505"/>
            <a:ext cx="1872342" cy="0"/>
          </a:xfrm>
          <a:prstGeom prst="straightConnector1">
            <a:avLst/>
          </a:prstGeom>
          <a:ln w="50800"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33A44190-57CC-1167-3DA8-D7C87E8EEDF1}"/>
              </a:ext>
            </a:extLst>
          </p:cNvPr>
          <p:cNvCxnSpPr/>
          <p:nvPr/>
        </p:nvCxnSpPr>
        <p:spPr>
          <a:xfrm>
            <a:off x="9132337" y="3776171"/>
            <a:ext cx="1872342" cy="0"/>
          </a:xfrm>
          <a:prstGeom prst="straightConnector1">
            <a:avLst/>
          </a:prstGeom>
          <a:ln w="50800"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B8035683-314E-DF2F-87D9-F52EC305FF4E}"/>
              </a:ext>
            </a:extLst>
          </p:cNvPr>
          <p:cNvCxnSpPr/>
          <p:nvPr/>
        </p:nvCxnSpPr>
        <p:spPr>
          <a:xfrm>
            <a:off x="9132337" y="4276914"/>
            <a:ext cx="1872342" cy="0"/>
          </a:xfrm>
          <a:prstGeom prst="straightConnector1">
            <a:avLst/>
          </a:prstGeom>
          <a:ln w="50800"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7CB0926D-BBBB-2622-BA9B-504890B002AC}"/>
              </a:ext>
            </a:extLst>
          </p:cNvPr>
          <p:cNvCxnSpPr/>
          <p:nvPr/>
        </p:nvCxnSpPr>
        <p:spPr>
          <a:xfrm>
            <a:off x="9132337" y="4876019"/>
            <a:ext cx="1872342" cy="0"/>
          </a:xfrm>
          <a:prstGeom prst="straightConnector1">
            <a:avLst/>
          </a:prstGeom>
          <a:ln w="50800"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A32614DF-CFF9-B246-26B7-CE0AC347C98F}"/>
              </a:ext>
            </a:extLst>
          </p:cNvPr>
          <p:cNvCxnSpPr/>
          <p:nvPr/>
        </p:nvCxnSpPr>
        <p:spPr>
          <a:xfrm>
            <a:off x="9132337" y="5363379"/>
            <a:ext cx="1872342" cy="0"/>
          </a:xfrm>
          <a:prstGeom prst="straightConnector1">
            <a:avLst/>
          </a:prstGeom>
          <a:ln w="50800"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066C8F6-312F-8423-CBDF-9E3B0C4CD520}"/>
              </a:ext>
            </a:extLst>
          </p:cNvPr>
          <p:cNvCxnSpPr/>
          <p:nvPr/>
        </p:nvCxnSpPr>
        <p:spPr>
          <a:xfrm>
            <a:off x="9132337" y="2684362"/>
            <a:ext cx="1872342" cy="0"/>
          </a:xfrm>
          <a:prstGeom prst="straightConnector1">
            <a:avLst/>
          </a:prstGeom>
          <a:ln w="50800"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7DF8BF4A-FDBA-E46B-1D2F-4C0E06F6A6E4}"/>
              </a:ext>
            </a:extLst>
          </p:cNvPr>
          <p:cNvCxnSpPr/>
          <p:nvPr/>
        </p:nvCxnSpPr>
        <p:spPr>
          <a:xfrm>
            <a:off x="9117713" y="3631811"/>
            <a:ext cx="1872342" cy="0"/>
          </a:xfrm>
          <a:prstGeom prst="straightConnector1">
            <a:avLst/>
          </a:prstGeom>
          <a:ln w="50800"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26D25BD2-9C82-FF47-F310-0760DEB26022}"/>
              </a:ext>
            </a:extLst>
          </p:cNvPr>
          <p:cNvCxnSpPr/>
          <p:nvPr/>
        </p:nvCxnSpPr>
        <p:spPr>
          <a:xfrm>
            <a:off x="9125119" y="5691568"/>
            <a:ext cx="1872342" cy="0"/>
          </a:xfrm>
          <a:prstGeom prst="straightConnector1">
            <a:avLst/>
          </a:prstGeom>
          <a:ln w="50800"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48CCCB24-21BB-AE92-652F-D46DECFF0861}"/>
              </a:ext>
            </a:extLst>
          </p:cNvPr>
          <p:cNvCxnSpPr/>
          <p:nvPr/>
        </p:nvCxnSpPr>
        <p:spPr>
          <a:xfrm>
            <a:off x="9132337" y="2920610"/>
            <a:ext cx="1872342" cy="0"/>
          </a:xfrm>
          <a:prstGeom prst="straightConnector1">
            <a:avLst/>
          </a:prstGeom>
          <a:ln w="50800"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202B6230-FC5B-A4AF-EB0C-3D7886BBCB2C}"/>
              </a:ext>
            </a:extLst>
          </p:cNvPr>
          <p:cNvCxnSpPr/>
          <p:nvPr/>
        </p:nvCxnSpPr>
        <p:spPr>
          <a:xfrm>
            <a:off x="9117713" y="3197737"/>
            <a:ext cx="1872342" cy="0"/>
          </a:xfrm>
          <a:prstGeom prst="straightConnector1">
            <a:avLst/>
          </a:prstGeom>
          <a:ln w="50800"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F4DF2636-204C-AB78-FB91-3E674B3F0334}"/>
              </a:ext>
            </a:extLst>
          </p:cNvPr>
          <p:cNvCxnSpPr/>
          <p:nvPr/>
        </p:nvCxnSpPr>
        <p:spPr>
          <a:xfrm>
            <a:off x="9139558" y="5538812"/>
            <a:ext cx="1872342" cy="0"/>
          </a:xfrm>
          <a:prstGeom prst="straightConnector1">
            <a:avLst/>
          </a:prstGeom>
          <a:ln w="50800"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89E88F03-6C9A-016F-8F21-7984D61DAC34}"/>
              </a:ext>
            </a:extLst>
          </p:cNvPr>
          <p:cNvCxnSpPr/>
          <p:nvPr/>
        </p:nvCxnSpPr>
        <p:spPr>
          <a:xfrm>
            <a:off x="9117713" y="4568637"/>
            <a:ext cx="1872342" cy="0"/>
          </a:xfrm>
          <a:prstGeom prst="straightConnector1">
            <a:avLst/>
          </a:prstGeom>
          <a:ln w="50800"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E52CF2D4-1251-6162-B5DB-857C7293F1C4}"/>
              </a:ext>
            </a:extLst>
          </p:cNvPr>
          <p:cNvSpPr txBox="1"/>
          <p:nvPr/>
        </p:nvSpPr>
        <p:spPr>
          <a:xfrm>
            <a:off x="8311469" y="3909002"/>
            <a:ext cx="308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T</a:t>
            </a:r>
          </a:p>
        </p:txBody>
      </p:sp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7AC3A386-D432-0715-EBDD-16784A9C5E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1397861"/>
              </p:ext>
            </p:extLst>
          </p:nvPr>
        </p:nvGraphicFramePr>
        <p:xfrm>
          <a:off x="1327981" y="2742420"/>
          <a:ext cx="6471530" cy="365760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4524628">
                  <a:extLst>
                    <a:ext uri="{9D8B030D-6E8A-4147-A177-3AD203B41FA5}">
                      <a16:colId xmlns:a16="http://schemas.microsoft.com/office/drawing/2014/main" val="2753388059"/>
                    </a:ext>
                  </a:extLst>
                </a:gridCol>
                <a:gridCol w="1946902">
                  <a:extLst>
                    <a:ext uri="{9D8B030D-6E8A-4147-A177-3AD203B41FA5}">
                      <a16:colId xmlns:a16="http://schemas.microsoft.com/office/drawing/2014/main" val="17569124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0" dirty="0"/>
                        <a:t>Recursive Queries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dirty="0"/>
                        <a:t>5.0B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44603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QNAME-QTYPE Pairs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5.8M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27344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QNAMEs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3.5M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12358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DNS Zones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347K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0184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Privacy Boundary Groups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290K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60726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          Parent Domain is root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492 (0.2%)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31028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          Parent Domain is TLD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254K (87%)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11247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          Parent Domain is below TLD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36K (12%)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76677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36585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04483F-E608-526B-A277-E8F9FCB265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B6AFC8-1541-3AA6-1EB6-CC1863356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 (</a:t>
            </a:r>
            <a:r>
              <a:rPr lang="en-US" dirty="0">
                <a:highlight>
                  <a:srgbClr val="00FF00"/>
                </a:highlight>
              </a:rPr>
              <a:t>Yay!</a:t>
            </a:r>
            <a:r>
              <a:rPr lang="en-US" dirty="0"/>
              <a:t> and </a:t>
            </a:r>
            <a:r>
              <a:rPr lang="en-US" dirty="0">
                <a:highlight>
                  <a:srgbClr val="FFFF00"/>
                </a:highlight>
              </a:rPr>
              <a:t>meh.</a:t>
            </a:r>
            <a:r>
              <a:rPr lang="en-US" dirty="0"/>
              <a:t>)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3D02623-8FDE-EF40-6F15-EA7E536EAE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1825" y="1407170"/>
            <a:ext cx="11353800" cy="5239593"/>
          </a:xfrm>
        </p:spPr>
        <p:txBody>
          <a:bodyPr>
            <a:normAutofit/>
          </a:bodyPr>
          <a:lstStyle/>
          <a:p>
            <a:r>
              <a:rPr lang="en-US" dirty="0"/>
              <a:t>For 87% of privacy domains (96% of queries) the parent is a TLD.</a:t>
            </a:r>
          </a:p>
          <a:p>
            <a:pPr marL="457200" lvl="1" indent="0">
              <a:buNone/>
            </a:pPr>
            <a:r>
              <a:rPr lang="en-US" dirty="0">
                <a:highlight>
                  <a:srgbClr val="00FF00"/>
                </a:highlight>
              </a:rPr>
              <a:t>Yay!</a:t>
            </a:r>
            <a:r>
              <a:rPr lang="en-US" dirty="0"/>
              <a:t>        TLDs could be considered potential aggregators of query info.</a:t>
            </a:r>
          </a:p>
          <a:p>
            <a:pPr marL="457200" lvl="1" indent="0">
              <a:buNone/>
            </a:pPr>
            <a:r>
              <a:rPr lang="en-US" dirty="0">
                <a:highlight>
                  <a:srgbClr val="FFFF00"/>
                </a:highlight>
              </a:rPr>
              <a:t>Meh.</a:t>
            </a:r>
            <a:r>
              <a:rPr lang="en-US" dirty="0"/>
              <a:t>        Parent domains always see the QNAME’s domain anyway.</a:t>
            </a:r>
          </a:p>
          <a:p>
            <a:r>
              <a:rPr lang="en-US" dirty="0"/>
              <a:t>For half (50%) of privacy domains, </a:t>
            </a:r>
            <a:r>
              <a:rPr lang="en-US" i="1" dirty="0"/>
              <a:t>all QNAMEs are leaked </a:t>
            </a:r>
            <a:r>
              <a:rPr lang="en-US" dirty="0"/>
              <a:t>to parent.</a:t>
            </a:r>
          </a:p>
          <a:p>
            <a:pPr marL="457200" lvl="1" indent="0">
              <a:buNone/>
            </a:pPr>
            <a:r>
              <a:rPr lang="en-US" dirty="0">
                <a:highlight>
                  <a:srgbClr val="00FF00"/>
                </a:highlight>
              </a:rPr>
              <a:t>Yay!</a:t>
            </a:r>
            <a:r>
              <a:rPr lang="en-US" dirty="0"/>
              <a:t>        QNAME minimization keeps QNAMEs to minimal disclosure.</a:t>
            </a:r>
          </a:p>
          <a:p>
            <a:pPr marL="457200" lvl="1" indent="0">
              <a:buNone/>
            </a:pPr>
            <a:r>
              <a:rPr lang="en-US" dirty="0">
                <a:highlight>
                  <a:srgbClr val="FFFF00"/>
                </a:highlight>
              </a:rPr>
              <a:t>Meh.</a:t>
            </a:r>
            <a:r>
              <a:rPr lang="en-US" dirty="0"/>
              <a:t>         74% of QNAMEs are associated with fewer than five recursive queries</a:t>
            </a:r>
          </a:p>
          <a:p>
            <a:pPr marL="457200" lvl="1" indent="0">
              <a:buNone/>
            </a:pPr>
            <a:r>
              <a:rPr lang="en-US" dirty="0">
                <a:highlight>
                  <a:srgbClr val="FFFF00"/>
                </a:highlight>
              </a:rPr>
              <a:t>Meh.</a:t>
            </a:r>
            <a:r>
              <a:rPr lang="en-US" dirty="0"/>
              <a:t>         For 98% of privacy domains, only 10 or fewer QNAMEs leaked to parent.</a:t>
            </a:r>
          </a:p>
          <a:p>
            <a:r>
              <a:rPr lang="en-US" dirty="0"/>
              <a:t>For 99% of privacy domains, QNAME leakage rate to root is ≤65%</a:t>
            </a:r>
          </a:p>
          <a:p>
            <a:pPr marL="457200" lvl="1" indent="0">
              <a:buNone/>
            </a:pPr>
            <a:r>
              <a:rPr lang="en-US" dirty="0">
                <a:highlight>
                  <a:srgbClr val="00FF00"/>
                </a:highlight>
              </a:rPr>
              <a:t>Yay! </a:t>
            </a:r>
            <a:r>
              <a:rPr lang="en-US" dirty="0"/>
              <a:t>      QNAME minimization keeps the root from seeing these queries.</a:t>
            </a:r>
          </a:p>
          <a:p>
            <a:pPr marL="457200" lvl="1" indent="0">
              <a:buNone/>
            </a:pPr>
            <a:r>
              <a:rPr lang="en-US" dirty="0">
                <a:highlight>
                  <a:srgbClr val="FFFF00"/>
                </a:highlight>
              </a:rPr>
              <a:t>Meh.</a:t>
            </a:r>
            <a:r>
              <a:rPr lang="en-US" dirty="0"/>
              <a:t>        For half of privacy domains, only a single QNAME is represented</a:t>
            </a:r>
          </a:p>
          <a:p>
            <a:pPr marL="457200" lvl="1" indent="0">
              <a:buNone/>
            </a:pPr>
            <a:r>
              <a:rPr lang="en-US" dirty="0">
                <a:highlight>
                  <a:srgbClr val="FFFF00"/>
                </a:highlight>
              </a:rPr>
              <a:t>Meh.</a:t>
            </a:r>
            <a:r>
              <a:rPr lang="en-US" dirty="0"/>
              <a:t>        Only 1.7% of privacy domains leak one or more QNAMEs to root servers.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6D64CB1-5225-44F0-1461-946255F51305}"/>
              </a:ext>
            </a:extLst>
          </p:cNvPr>
          <p:cNvSpPr txBox="1"/>
          <p:nvPr/>
        </p:nvSpPr>
        <p:spPr>
          <a:xfrm>
            <a:off x="3930197" y="6550223"/>
            <a:ext cx="456126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/>
              <a:t>https://</a:t>
            </a:r>
            <a:r>
              <a:rPr lang="en-US" sz="1400" dirty="0" err="1"/>
              <a:t>www.flaticon.com</a:t>
            </a:r>
            <a:r>
              <a:rPr lang="en-US" sz="1400" dirty="0"/>
              <a:t>/free-icons/excited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D9DA078-0EF2-C2C2-AB52-8AE78E1C20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9131" y="2239583"/>
            <a:ext cx="395004" cy="395004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F30C1792-C570-6DB4-5F27-BCAD5A0FEFDB}"/>
              </a:ext>
            </a:extLst>
          </p:cNvPr>
          <p:cNvSpPr txBox="1"/>
          <p:nvPr/>
        </p:nvSpPr>
        <p:spPr>
          <a:xfrm>
            <a:off x="7630739" y="6553952"/>
            <a:ext cx="456126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/>
              <a:t>https://</a:t>
            </a:r>
            <a:r>
              <a:rPr lang="en-US" sz="1400" dirty="0" err="1"/>
              <a:t>www.flaticon.com</a:t>
            </a:r>
            <a:r>
              <a:rPr lang="en-US" sz="1400" dirty="0"/>
              <a:t>/free-icons/bored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9F961F6-ADBF-D9FE-8E4D-AD7A74CC49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4066" y="1844579"/>
            <a:ext cx="395004" cy="39500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5F5E1B40-AE34-3B7E-F492-8353ADBF13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8202" y="3542438"/>
            <a:ext cx="395004" cy="39500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55FB1C0-B4B3-F1B7-3D6B-ECD1759590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4066" y="3162177"/>
            <a:ext cx="395004" cy="395004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3CA03548-9BF0-BCAA-F0D8-6D55C6AB53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1452" y="5229588"/>
            <a:ext cx="395004" cy="395004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18363099-D197-AFCB-76AB-27A4A8D1B0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9837" y="4849327"/>
            <a:ext cx="395004" cy="39500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EAF2C0A-0DFB-92E0-DFB0-477C29BA87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8202" y="3933436"/>
            <a:ext cx="395004" cy="39500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37F436F-BB85-B9A5-909B-5D7B251897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1452" y="5615593"/>
            <a:ext cx="395004" cy="395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72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5E3D12-1BBD-350D-F490-7D37021963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QNAME Minimization Costs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BC165D-EE9C-96A8-5AC0-F4424E0679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6451199" cy="4351338"/>
          </a:xfrm>
        </p:spPr>
        <p:txBody>
          <a:bodyPr>
            <a:normAutofit/>
          </a:bodyPr>
          <a:lstStyle/>
          <a:p>
            <a:r>
              <a:rPr lang="en-US" dirty="0"/>
              <a:t>Root server queries provide a rich data source to the Internet community (DITL).</a:t>
            </a:r>
          </a:p>
          <a:p>
            <a:pPr lvl="1"/>
            <a:r>
              <a:rPr lang="en-US" dirty="0"/>
              <a:t>Queries at root represent a sample of recursive queries issued.</a:t>
            </a:r>
          </a:p>
          <a:p>
            <a:pPr lvl="1"/>
            <a:r>
              <a:rPr lang="en-US" dirty="0"/>
              <a:t>Value diminished by QNAME minimization.</a:t>
            </a:r>
          </a:p>
          <a:p>
            <a:r>
              <a:rPr lang="en-US" dirty="0"/>
              <a:t>QNAME minimization has been a contributor to attacks.</a:t>
            </a:r>
          </a:p>
          <a:p>
            <a:pPr lvl="1"/>
            <a:r>
              <a:rPr lang="en-US" dirty="0"/>
              <a:t>“CAMP: Compositional amplification attacks against DNS” [Duan, USENIX Security 2024].</a:t>
            </a: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7A5ED25-967E-2BF0-5657-D69F93617831}"/>
              </a:ext>
            </a:extLst>
          </p:cNvPr>
          <p:cNvSpPr/>
          <p:nvPr/>
        </p:nvSpPr>
        <p:spPr>
          <a:xfrm>
            <a:off x="8588581" y="1825625"/>
            <a:ext cx="2422585" cy="1259456"/>
          </a:xfrm>
          <a:prstGeom prst="rect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43F532EB-604F-E4E8-F3FC-C71DBAD2B743}"/>
              </a:ext>
            </a:extLst>
          </p:cNvPr>
          <p:cNvCxnSpPr>
            <a:cxnSpLocks/>
          </p:cNvCxnSpPr>
          <p:nvPr/>
        </p:nvCxnSpPr>
        <p:spPr>
          <a:xfrm flipV="1">
            <a:off x="8103166" y="3076304"/>
            <a:ext cx="1392085" cy="722352"/>
          </a:xfrm>
          <a:prstGeom prst="straightConnector1">
            <a:avLst/>
          </a:prstGeom>
          <a:ln w="508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C9704835-6FD4-72DB-D1EF-8A4E966B0F17}"/>
              </a:ext>
            </a:extLst>
          </p:cNvPr>
          <p:cNvSpPr txBox="1"/>
          <p:nvPr/>
        </p:nvSpPr>
        <p:spPr>
          <a:xfrm>
            <a:off x="10165769" y="1442799"/>
            <a:ext cx="11880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root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64696A9-4F2B-6D67-38EF-75FF55D23C39}"/>
              </a:ext>
            </a:extLst>
          </p:cNvPr>
          <p:cNvSpPr/>
          <p:nvPr/>
        </p:nvSpPr>
        <p:spPr>
          <a:xfrm>
            <a:off x="9548877" y="2222569"/>
            <a:ext cx="310551" cy="310551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6F00AFD9-879B-C5A2-2475-0C0536A0BA3D}"/>
              </a:ext>
            </a:extLst>
          </p:cNvPr>
          <p:cNvSpPr/>
          <p:nvPr/>
        </p:nvSpPr>
        <p:spPr>
          <a:xfrm>
            <a:off x="9127192" y="2566447"/>
            <a:ext cx="310551" cy="310551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EF2997C0-1795-5005-5758-C1391E0936DD}"/>
              </a:ext>
            </a:extLst>
          </p:cNvPr>
          <p:cNvSpPr/>
          <p:nvPr/>
        </p:nvSpPr>
        <p:spPr>
          <a:xfrm>
            <a:off x="10251510" y="2605520"/>
            <a:ext cx="310551" cy="310551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E3A2D743-51D8-EB1E-AF62-749571A8054A}"/>
              </a:ext>
            </a:extLst>
          </p:cNvPr>
          <p:cNvCxnSpPr>
            <a:cxnSpLocks/>
          </p:cNvCxnSpPr>
          <p:nvPr/>
        </p:nvCxnSpPr>
        <p:spPr>
          <a:xfrm flipH="1" flipV="1">
            <a:off x="10213397" y="3062822"/>
            <a:ext cx="976006" cy="694962"/>
          </a:xfrm>
          <a:prstGeom prst="straightConnector1">
            <a:avLst/>
          </a:prstGeom>
          <a:ln w="508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846B6EF3-4825-F2FA-93E9-DB67409AA576}"/>
              </a:ext>
            </a:extLst>
          </p:cNvPr>
          <p:cNvSpPr txBox="1"/>
          <p:nvPr/>
        </p:nvSpPr>
        <p:spPr>
          <a:xfrm>
            <a:off x="7511879" y="3847692"/>
            <a:ext cx="11825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…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B26B58F-B91E-7C42-13B6-2A15F05189F6}"/>
              </a:ext>
            </a:extLst>
          </p:cNvPr>
          <p:cNvSpPr txBox="1"/>
          <p:nvPr/>
        </p:nvSpPr>
        <p:spPr>
          <a:xfrm>
            <a:off x="10394583" y="3847692"/>
            <a:ext cx="17735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507548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FA0725-5319-9B36-49EC-DDB25D2521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1151DB-A73F-D1C9-E575-F52CDC14E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6101"/>
            <a:ext cx="10515600" cy="1325563"/>
          </a:xfrm>
        </p:spPr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1C2BBD7-7EEA-1B54-9929-0C1C6F3A8948}"/>
              </a:ext>
            </a:extLst>
          </p:cNvPr>
          <p:cNvSpPr txBox="1"/>
          <p:nvPr/>
        </p:nvSpPr>
        <p:spPr>
          <a:xfrm>
            <a:off x="1129553" y="1690688"/>
            <a:ext cx="611391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Caching and leakage can be modeled.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There are pros and cons to QNAME minimization.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600" b="1" dirty="0"/>
              <a:t>Pro: </a:t>
            </a:r>
            <a:r>
              <a:rPr lang="en-US" sz="3600" dirty="0"/>
              <a:t>modest  privacy gains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600" b="1" dirty="0"/>
              <a:t>Con:</a:t>
            </a:r>
            <a:r>
              <a:rPr lang="en-US" sz="3600" dirty="0"/>
              <a:t> decreased utility of internet community datasets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718AF57-537D-7FA3-BC1E-75DEB7C4D83E}"/>
              </a:ext>
            </a:extLst>
          </p:cNvPr>
          <p:cNvSpPr txBox="1"/>
          <p:nvPr/>
        </p:nvSpPr>
        <p:spPr>
          <a:xfrm rot="17292468">
            <a:off x="7391048" y="3814342"/>
            <a:ext cx="336964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chemeClr val="bg2">
                    <a:lumMod val="90000"/>
                  </a:schemeClr>
                </a:solidFill>
              </a:rPr>
              <a:t>REC QUERIES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DC66797-6AD4-371C-DA39-74086A5F1293}"/>
              </a:ext>
            </a:extLst>
          </p:cNvPr>
          <p:cNvCxnSpPr>
            <a:cxnSpLocks/>
          </p:cNvCxnSpPr>
          <p:nvPr/>
        </p:nvCxnSpPr>
        <p:spPr>
          <a:xfrm>
            <a:off x="10057037" y="2132820"/>
            <a:ext cx="0" cy="4267200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AB799DF3-86DD-921A-BEA1-71C6EE594635}"/>
              </a:ext>
            </a:extLst>
          </p:cNvPr>
          <p:cNvSpPr txBox="1"/>
          <p:nvPr/>
        </p:nvSpPr>
        <p:spPr>
          <a:xfrm>
            <a:off x="9330590" y="1423180"/>
            <a:ext cx="14236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Recursive</a:t>
            </a:r>
          </a:p>
          <a:p>
            <a:pPr algn="ctr"/>
            <a:r>
              <a:rPr lang="en-US" sz="2000" b="1" dirty="0"/>
              <a:t>Resolver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CC13C5E-E405-BC1D-98C7-D7389CFFB2C6}"/>
              </a:ext>
            </a:extLst>
          </p:cNvPr>
          <p:cNvCxnSpPr>
            <a:cxnSpLocks/>
          </p:cNvCxnSpPr>
          <p:nvPr/>
        </p:nvCxnSpPr>
        <p:spPr>
          <a:xfrm>
            <a:off x="7723500" y="2132820"/>
            <a:ext cx="0" cy="4267200"/>
          </a:xfrm>
          <a:prstGeom prst="line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91E2DFCB-1FDE-7689-9D81-25F8CEC0A7D0}"/>
              </a:ext>
            </a:extLst>
          </p:cNvPr>
          <p:cNvSpPr txBox="1"/>
          <p:nvPr/>
        </p:nvSpPr>
        <p:spPr>
          <a:xfrm>
            <a:off x="7347344" y="1718357"/>
            <a:ext cx="9627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Time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D2195638-2A2E-6AD5-2FAA-64317986A7F1}"/>
              </a:ext>
            </a:extLst>
          </p:cNvPr>
          <p:cNvCxnSpPr>
            <a:cxnSpLocks/>
          </p:cNvCxnSpPr>
          <p:nvPr/>
        </p:nvCxnSpPr>
        <p:spPr>
          <a:xfrm>
            <a:off x="8184694" y="2321505"/>
            <a:ext cx="1872342" cy="0"/>
          </a:xfrm>
          <a:prstGeom prst="straightConnector1">
            <a:avLst/>
          </a:prstGeom>
          <a:ln w="50800"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B5DAC27D-4F95-165F-2BE2-9C9C26F6CF48}"/>
              </a:ext>
            </a:extLst>
          </p:cNvPr>
          <p:cNvCxnSpPr/>
          <p:nvPr/>
        </p:nvCxnSpPr>
        <p:spPr>
          <a:xfrm>
            <a:off x="8184694" y="3776171"/>
            <a:ext cx="1872342" cy="0"/>
          </a:xfrm>
          <a:prstGeom prst="straightConnector1">
            <a:avLst/>
          </a:prstGeom>
          <a:ln w="50800"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9F321FB-2001-9C79-5779-D8816ECA2261}"/>
              </a:ext>
            </a:extLst>
          </p:cNvPr>
          <p:cNvCxnSpPr/>
          <p:nvPr/>
        </p:nvCxnSpPr>
        <p:spPr>
          <a:xfrm>
            <a:off x="8184694" y="4276914"/>
            <a:ext cx="1872342" cy="0"/>
          </a:xfrm>
          <a:prstGeom prst="straightConnector1">
            <a:avLst/>
          </a:prstGeom>
          <a:ln w="50800"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141D00BE-52B6-6A50-8687-139FCA5BE172}"/>
              </a:ext>
            </a:extLst>
          </p:cNvPr>
          <p:cNvCxnSpPr/>
          <p:nvPr/>
        </p:nvCxnSpPr>
        <p:spPr>
          <a:xfrm>
            <a:off x="8184694" y="4876019"/>
            <a:ext cx="1872342" cy="0"/>
          </a:xfrm>
          <a:prstGeom prst="straightConnector1">
            <a:avLst/>
          </a:prstGeom>
          <a:ln w="50800"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E910CA45-0401-E403-56B0-DFA4C055F928}"/>
              </a:ext>
            </a:extLst>
          </p:cNvPr>
          <p:cNvCxnSpPr/>
          <p:nvPr/>
        </p:nvCxnSpPr>
        <p:spPr>
          <a:xfrm>
            <a:off x="8184694" y="5363379"/>
            <a:ext cx="1872342" cy="0"/>
          </a:xfrm>
          <a:prstGeom prst="straightConnector1">
            <a:avLst/>
          </a:prstGeom>
          <a:ln w="50800"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0BEF92B7-6FDA-7459-4951-C9DACBCF76DF}"/>
              </a:ext>
            </a:extLst>
          </p:cNvPr>
          <p:cNvCxnSpPr/>
          <p:nvPr/>
        </p:nvCxnSpPr>
        <p:spPr>
          <a:xfrm>
            <a:off x="8184694" y="2684362"/>
            <a:ext cx="1872342" cy="0"/>
          </a:xfrm>
          <a:prstGeom prst="straightConnector1">
            <a:avLst/>
          </a:prstGeom>
          <a:ln w="50800"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1D333EB6-6F0A-A46C-A788-BABA22895B31}"/>
              </a:ext>
            </a:extLst>
          </p:cNvPr>
          <p:cNvCxnSpPr/>
          <p:nvPr/>
        </p:nvCxnSpPr>
        <p:spPr>
          <a:xfrm>
            <a:off x="8170070" y="3631811"/>
            <a:ext cx="1872342" cy="0"/>
          </a:xfrm>
          <a:prstGeom prst="straightConnector1">
            <a:avLst/>
          </a:prstGeom>
          <a:ln w="50800"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05C86454-BB19-ED45-1D06-EA5FD908522F}"/>
              </a:ext>
            </a:extLst>
          </p:cNvPr>
          <p:cNvCxnSpPr/>
          <p:nvPr/>
        </p:nvCxnSpPr>
        <p:spPr>
          <a:xfrm>
            <a:off x="8177476" y="5691568"/>
            <a:ext cx="1872342" cy="0"/>
          </a:xfrm>
          <a:prstGeom prst="straightConnector1">
            <a:avLst/>
          </a:prstGeom>
          <a:ln w="50800"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D511592C-9781-F2C7-B243-BCC238575CA8}"/>
              </a:ext>
            </a:extLst>
          </p:cNvPr>
          <p:cNvCxnSpPr/>
          <p:nvPr/>
        </p:nvCxnSpPr>
        <p:spPr>
          <a:xfrm>
            <a:off x="8184694" y="2920610"/>
            <a:ext cx="1872342" cy="0"/>
          </a:xfrm>
          <a:prstGeom prst="straightConnector1">
            <a:avLst/>
          </a:prstGeom>
          <a:ln w="50800"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11DA13F6-0472-6479-AB5D-65F40DD5B106}"/>
              </a:ext>
            </a:extLst>
          </p:cNvPr>
          <p:cNvCxnSpPr/>
          <p:nvPr/>
        </p:nvCxnSpPr>
        <p:spPr>
          <a:xfrm>
            <a:off x="8170070" y="3197737"/>
            <a:ext cx="1872342" cy="0"/>
          </a:xfrm>
          <a:prstGeom prst="straightConnector1">
            <a:avLst/>
          </a:prstGeom>
          <a:ln w="50800"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5523D2BD-F789-AE7C-25CF-B35AF49DAD58}"/>
              </a:ext>
            </a:extLst>
          </p:cNvPr>
          <p:cNvCxnSpPr/>
          <p:nvPr/>
        </p:nvCxnSpPr>
        <p:spPr>
          <a:xfrm>
            <a:off x="8191915" y="5538812"/>
            <a:ext cx="1872342" cy="0"/>
          </a:xfrm>
          <a:prstGeom prst="straightConnector1">
            <a:avLst/>
          </a:prstGeom>
          <a:ln w="50800"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2075AFCF-CD89-EAAA-A8FE-DD9DAE739D52}"/>
              </a:ext>
            </a:extLst>
          </p:cNvPr>
          <p:cNvCxnSpPr/>
          <p:nvPr/>
        </p:nvCxnSpPr>
        <p:spPr>
          <a:xfrm>
            <a:off x="8170070" y="4568637"/>
            <a:ext cx="1872342" cy="0"/>
          </a:xfrm>
          <a:prstGeom prst="straightConnector1">
            <a:avLst/>
          </a:prstGeom>
          <a:ln w="50800"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E30A0F1A-AB35-5954-894A-0A38C2FB7C35}"/>
              </a:ext>
            </a:extLst>
          </p:cNvPr>
          <p:cNvSpPr txBox="1"/>
          <p:nvPr/>
        </p:nvSpPr>
        <p:spPr>
          <a:xfrm>
            <a:off x="7363826" y="3909002"/>
            <a:ext cx="308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38989564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56B1E7-23D5-72AD-C66F-195701F61F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Hard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36EF37-7909-9C38-CC32-52F4B98D7D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832869" cy="4351338"/>
          </a:xfrm>
        </p:spPr>
        <p:txBody>
          <a:bodyPr>
            <a:normAutofit/>
          </a:bodyPr>
          <a:lstStyle/>
          <a:p>
            <a:r>
              <a:rPr lang="en-US" dirty="0"/>
              <a:t>Do organizations understand the costs and benefits of QNAME minimization?</a:t>
            </a:r>
          </a:p>
          <a:p>
            <a:r>
              <a:rPr lang="en-US" dirty="0"/>
              <a:t>Did organizations ask for QNAME minimization?</a:t>
            </a:r>
          </a:p>
          <a:p>
            <a:r>
              <a:rPr lang="en-US" dirty="0"/>
              <a:t>Is this something that organizations are enabling or disabling explicitly?  Or is it typically based on default configuration behavior?</a:t>
            </a:r>
          </a:p>
          <a:p>
            <a:r>
              <a:rPr lang="en-US" dirty="0"/>
              <a:t>What do organizations gain or lose by continuing the practice?</a:t>
            </a:r>
          </a:p>
          <a:p>
            <a:r>
              <a:rPr lang="en-US" dirty="0"/>
              <a:t>Who controls the destiny of QNAME minimization?</a:t>
            </a:r>
          </a:p>
        </p:txBody>
      </p:sp>
    </p:spTree>
    <p:extLst>
      <p:ext uri="{BB962C8B-B14F-4D97-AF65-F5344CB8AC3E}">
        <p14:creationId xmlns:p14="http://schemas.microsoft.com/office/powerpoint/2010/main" val="31903875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6C8E2-D836-56C2-5566-67E96D19B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B75715F-1E4A-C703-2940-A7B6631F172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t="32066" b="15724"/>
          <a:stretch>
            <a:fillRect/>
          </a:stretch>
        </p:blipFill>
        <p:spPr>
          <a:xfrm>
            <a:off x="0" y="272584"/>
            <a:ext cx="6797844" cy="631283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F4FD58F-28A8-E296-9C85-71C713BD62AD}"/>
              </a:ext>
            </a:extLst>
          </p:cNvPr>
          <p:cNvSpPr txBox="1"/>
          <p:nvPr/>
        </p:nvSpPr>
        <p:spPr>
          <a:xfrm>
            <a:off x="7150771" y="1829728"/>
            <a:ext cx="47524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“If you are using a private DNS, please make sure to disable it…”</a:t>
            </a:r>
          </a:p>
        </p:txBody>
      </p:sp>
    </p:spTree>
    <p:extLst>
      <p:ext uri="{BB962C8B-B14F-4D97-AF65-F5344CB8AC3E}">
        <p14:creationId xmlns:p14="http://schemas.microsoft.com/office/powerpoint/2010/main" val="4101460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E4698A25-530D-709A-C12F-AAED8659C880}"/>
              </a:ext>
            </a:extLst>
          </p:cNvPr>
          <p:cNvSpPr/>
          <p:nvPr/>
        </p:nvSpPr>
        <p:spPr>
          <a:xfrm>
            <a:off x="1150375" y="2563326"/>
            <a:ext cx="5510904" cy="166867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C6B214-D1C4-5EFF-A571-47AE79734B37}"/>
              </a:ext>
            </a:extLst>
          </p:cNvPr>
          <p:cNvSpPr txBox="1"/>
          <p:nvPr/>
        </p:nvSpPr>
        <p:spPr>
          <a:xfrm rot="17292468">
            <a:off x="6075754" y="3024492"/>
            <a:ext cx="36921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chemeClr val="bg2">
                    <a:lumMod val="90000"/>
                  </a:schemeClr>
                </a:solidFill>
              </a:rPr>
              <a:t>AUTH QUERIES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A28BB7E-A54E-85D6-CF60-2F47963B949B}"/>
              </a:ext>
            </a:extLst>
          </p:cNvPr>
          <p:cNvSpPr txBox="1"/>
          <p:nvPr/>
        </p:nvSpPr>
        <p:spPr>
          <a:xfrm rot="17292468">
            <a:off x="1951658" y="2959332"/>
            <a:ext cx="336964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chemeClr val="bg2">
                    <a:lumMod val="90000"/>
                  </a:schemeClr>
                </a:solidFill>
              </a:rPr>
              <a:t>REC QUERIES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215C89E4-50CC-C0D0-132A-5EA5044E01D9}"/>
              </a:ext>
            </a:extLst>
          </p:cNvPr>
          <p:cNvSpPr/>
          <p:nvPr/>
        </p:nvSpPr>
        <p:spPr>
          <a:xfrm>
            <a:off x="4864832" y="2746673"/>
            <a:ext cx="1465204" cy="131015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65F0E7F9-C757-ABB2-15FC-77897B3BC292}"/>
              </a:ext>
            </a:extLst>
          </p:cNvPr>
          <p:cNvCxnSpPr>
            <a:cxnSpLocks/>
          </p:cNvCxnSpPr>
          <p:nvPr/>
        </p:nvCxnSpPr>
        <p:spPr>
          <a:xfrm>
            <a:off x="2482707" y="3059057"/>
            <a:ext cx="2382125" cy="0"/>
          </a:xfrm>
          <a:prstGeom prst="straightConnector1">
            <a:avLst/>
          </a:prstGeom>
          <a:ln w="38100"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24D347A2-777A-BB7F-4092-5684A5FE1477}"/>
              </a:ext>
            </a:extLst>
          </p:cNvPr>
          <p:cNvCxnSpPr>
            <a:cxnSpLocks/>
          </p:cNvCxnSpPr>
          <p:nvPr/>
        </p:nvCxnSpPr>
        <p:spPr>
          <a:xfrm flipH="1">
            <a:off x="2482707" y="3424899"/>
            <a:ext cx="2382125" cy="0"/>
          </a:xfrm>
          <a:prstGeom prst="straightConnector1">
            <a:avLst/>
          </a:prstGeom>
          <a:ln w="38100"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44B43E88-1B76-17D2-46D0-77CB6C5B464A}"/>
              </a:ext>
            </a:extLst>
          </p:cNvPr>
          <p:cNvSpPr/>
          <p:nvPr/>
        </p:nvSpPr>
        <p:spPr>
          <a:xfrm>
            <a:off x="1601443" y="2958560"/>
            <a:ext cx="883636" cy="57542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8AC4E60-EE06-6B4A-3576-878E3317FD0C}"/>
              </a:ext>
            </a:extLst>
          </p:cNvPr>
          <p:cNvSpPr txBox="1"/>
          <p:nvPr/>
        </p:nvSpPr>
        <p:spPr>
          <a:xfrm>
            <a:off x="1185721" y="1104912"/>
            <a:ext cx="17103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u="sng" dirty="0"/>
              <a:t>Stub Resolver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76C90A9-20B7-5B11-5291-389EC3C247C9}"/>
              </a:ext>
            </a:extLst>
          </p:cNvPr>
          <p:cNvSpPr txBox="1"/>
          <p:nvPr/>
        </p:nvSpPr>
        <p:spPr>
          <a:xfrm>
            <a:off x="4819749" y="1098694"/>
            <a:ext cx="15553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u="sng" dirty="0"/>
              <a:t>Recursive Resolver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3C0E507-355F-0875-34B8-F8B9642E1F6D}"/>
              </a:ext>
            </a:extLst>
          </p:cNvPr>
          <p:cNvSpPr txBox="1"/>
          <p:nvPr/>
        </p:nvSpPr>
        <p:spPr>
          <a:xfrm>
            <a:off x="9186369" y="1098694"/>
            <a:ext cx="18665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u="sng" dirty="0"/>
              <a:t>Authoritative Servers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F8BBD05-9239-1124-ABF9-749007C47615}"/>
              </a:ext>
            </a:extLst>
          </p:cNvPr>
          <p:cNvSpPr txBox="1"/>
          <p:nvPr/>
        </p:nvSpPr>
        <p:spPr>
          <a:xfrm>
            <a:off x="2646265" y="2597392"/>
            <a:ext cx="20451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a.b.foo.com</a:t>
            </a:r>
            <a:r>
              <a:rPr lang="en-US" sz="2400" dirty="0"/>
              <a:t>/A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E7A7ED9-7DD5-0A12-1542-D8F43789BC19}"/>
              </a:ext>
            </a:extLst>
          </p:cNvPr>
          <p:cNvSpPr txBox="1"/>
          <p:nvPr/>
        </p:nvSpPr>
        <p:spPr>
          <a:xfrm>
            <a:off x="2824531" y="3431564"/>
            <a:ext cx="14398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192.0.2.1</a:t>
            </a:r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043C5240-3CD9-8E99-963E-FFAB43A4493D}"/>
              </a:ext>
            </a:extLst>
          </p:cNvPr>
          <p:cNvSpPr/>
          <p:nvPr/>
        </p:nvSpPr>
        <p:spPr>
          <a:xfrm>
            <a:off x="9387042" y="1942352"/>
            <a:ext cx="1465204" cy="93518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Rounded Rectangle 32">
            <a:extLst>
              <a:ext uri="{FF2B5EF4-FFF2-40B4-BE49-F238E27FC236}">
                <a16:creationId xmlns:a16="http://schemas.microsoft.com/office/drawing/2014/main" id="{36AC5BCD-437F-ACD4-A94B-6D10D40CF839}"/>
              </a:ext>
            </a:extLst>
          </p:cNvPr>
          <p:cNvSpPr/>
          <p:nvPr/>
        </p:nvSpPr>
        <p:spPr>
          <a:xfrm>
            <a:off x="9539442" y="2094752"/>
            <a:ext cx="1465204" cy="93518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root</a:t>
            </a:r>
          </a:p>
        </p:txBody>
      </p: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1E7A22FD-CEBD-F2BB-6564-83D62599A140}"/>
              </a:ext>
            </a:extLst>
          </p:cNvPr>
          <p:cNvSpPr/>
          <p:nvPr/>
        </p:nvSpPr>
        <p:spPr>
          <a:xfrm>
            <a:off x="9387042" y="3232441"/>
            <a:ext cx="1465204" cy="93518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E187597E-B50B-DBE6-D6EA-D77B0732635D}"/>
              </a:ext>
            </a:extLst>
          </p:cNvPr>
          <p:cNvSpPr/>
          <p:nvPr/>
        </p:nvSpPr>
        <p:spPr>
          <a:xfrm>
            <a:off x="9539442" y="3384841"/>
            <a:ext cx="1465204" cy="93518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com</a:t>
            </a:r>
          </a:p>
        </p:txBody>
      </p:sp>
      <p:sp>
        <p:nvSpPr>
          <p:cNvPr id="36" name="Rounded Rectangle 35">
            <a:extLst>
              <a:ext uri="{FF2B5EF4-FFF2-40B4-BE49-F238E27FC236}">
                <a16:creationId xmlns:a16="http://schemas.microsoft.com/office/drawing/2014/main" id="{BF047DA2-EADD-BAA2-D871-3B4CA48E3CA1}"/>
              </a:ext>
            </a:extLst>
          </p:cNvPr>
          <p:cNvSpPr/>
          <p:nvPr/>
        </p:nvSpPr>
        <p:spPr>
          <a:xfrm>
            <a:off x="9387042" y="4522530"/>
            <a:ext cx="1465204" cy="93518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Rounded Rectangle 37">
            <a:extLst>
              <a:ext uri="{FF2B5EF4-FFF2-40B4-BE49-F238E27FC236}">
                <a16:creationId xmlns:a16="http://schemas.microsoft.com/office/drawing/2014/main" id="{00E6A448-E81E-F72B-E351-8A24D1D2F1E0}"/>
              </a:ext>
            </a:extLst>
          </p:cNvPr>
          <p:cNvSpPr/>
          <p:nvPr/>
        </p:nvSpPr>
        <p:spPr>
          <a:xfrm>
            <a:off x="9539442" y="4674930"/>
            <a:ext cx="1465204" cy="93518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/>
              <a:t>foo.com</a:t>
            </a:r>
            <a:endParaRPr lang="en-US" sz="2400" dirty="0"/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B8F52529-74C4-0BAF-3AA7-FCF0EE0821D8}"/>
              </a:ext>
            </a:extLst>
          </p:cNvPr>
          <p:cNvCxnSpPr>
            <a:cxnSpLocks/>
          </p:cNvCxnSpPr>
          <p:nvPr/>
        </p:nvCxnSpPr>
        <p:spPr>
          <a:xfrm flipV="1">
            <a:off x="6330036" y="2192088"/>
            <a:ext cx="3057006" cy="732979"/>
          </a:xfrm>
          <a:prstGeom prst="straightConnector1">
            <a:avLst/>
          </a:prstGeom>
          <a:ln w="38100"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A02891D6-2EB9-0805-8ED6-4290230E7110}"/>
              </a:ext>
            </a:extLst>
          </p:cNvPr>
          <p:cNvCxnSpPr>
            <a:cxnSpLocks/>
            <a:stCxn id="28" idx="1"/>
          </p:cNvCxnSpPr>
          <p:nvPr/>
        </p:nvCxnSpPr>
        <p:spPr>
          <a:xfrm flipH="1">
            <a:off x="6330036" y="2409943"/>
            <a:ext cx="3057006" cy="729988"/>
          </a:xfrm>
          <a:prstGeom prst="straightConnector1">
            <a:avLst/>
          </a:prstGeom>
          <a:ln w="38100"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E7DF9376-69F7-9BE9-3C88-63DE01EE1351}"/>
              </a:ext>
            </a:extLst>
          </p:cNvPr>
          <p:cNvCxnSpPr>
            <a:cxnSpLocks/>
            <a:endCxn id="34" idx="1"/>
          </p:cNvCxnSpPr>
          <p:nvPr/>
        </p:nvCxnSpPr>
        <p:spPr>
          <a:xfrm>
            <a:off x="6330036" y="3228696"/>
            <a:ext cx="3057006" cy="471336"/>
          </a:xfrm>
          <a:prstGeom prst="straightConnector1">
            <a:avLst/>
          </a:prstGeom>
          <a:ln w="38100"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BE615FBD-38EC-719B-6179-1A97A998CEF2}"/>
              </a:ext>
            </a:extLst>
          </p:cNvPr>
          <p:cNvCxnSpPr>
            <a:cxnSpLocks/>
          </p:cNvCxnSpPr>
          <p:nvPr/>
        </p:nvCxnSpPr>
        <p:spPr>
          <a:xfrm flipH="1" flipV="1">
            <a:off x="6287106" y="3424899"/>
            <a:ext cx="3057006" cy="477640"/>
          </a:xfrm>
          <a:prstGeom prst="straightConnector1">
            <a:avLst/>
          </a:prstGeom>
          <a:ln w="38100"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571027C7-0B13-E710-2C4E-E86FCA2D5996}"/>
              </a:ext>
            </a:extLst>
          </p:cNvPr>
          <p:cNvCxnSpPr>
            <a:cxnSpLocks/>
            <a:endCxn id="36" idx="1"/>
          </p:cNvCxnSpPr>
          <p:nvPr/>
        </p:nvCxnSpPr>
        <p:spPr>
          <a:xfrm>
            <a:off x="6360722" y="3687296"/>
            <a:ext cx="3026320" cy="1302825"/>
          </a:xfrm>
          <a:prstGeom prst="straightConnector1">
            <a:avLst/>
          </a:prstGeom>
          <a:ln w="38100"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9652B43B-A8F7-A76C-2026-C8495DC97719}"/>
              </a:ext>
            </a:extLst>
          </p:cNvPr>
          <p:cNvCxnSpPr>
            <a:cxnSpLocks/>
          </p:cNvCxnSpPr>
          <p:nvPr/>
        </p:nvCxnSpPr>
        <p:spPr>
          <a:xfrm flipH="1" flipV="1">
            <a:off x="6330036" y="3880134"/>
            <a:ext cx="3057006" cy="1310158"/>
          </a:xfrm>
          <a:prstGeom prst="straightConnector1">
            <a:avLst/>
          </a:prstGeom>
          <a:ln w="38100"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1" name="TextBox 90">
            <a:extLst>
              <a:ext uri="{FF2B5EF4-FFF2-40B4-BE49-F238E27FC236}">
                <a16:creationId xmlns:a16="http://schemas.microsoft.com/office/drawing/2014/main" id="{5D155BAE-A24D-B226-5469-6D3F32EEB526}"/>
              </a:ext>
            </a:extLst>
          </p:cNvPr>
          <p:cNvSpPr txBox="1"/>
          <p:nvPr/>
        </p:nvSpPr>
        <p:spPr>
          <a:xfrm rot="20769403">
            <a:off x="7039465" y="2061070"/>
            <a:ext cx="20451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a.b.foo.com</a:t>
            </a:r>
            <a:r>
              <a:rPr lang="en-US" sz="2400" dirty="0"/>
              <a:t>/A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C7133B1E-41BD-0E7E-BC6D-CA3C6E0D87DB}"/>
              </a:ext>
            </a:extLst>
          </p:cNvPr>
          <p:cNvSpPr txBox="1"/>
          <p:nvPr/>
        </p:nvSpPr>
        <p:spPr>
          <a:xfrm rot="558047">
            <a:off x="7086475" y="3082444"/>
            <a:ext cx="20451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a.b.foo.com</a:t>
            </a:r>
            <a:r>
              <a:rPr lang="en-US" sz="2400" dirty="0"/>
              <a:t>/A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E3F663A6-C573-6287-DF54-E2C765B26DEA}"/>
              </a:ext>
            </a:extLst>
          </p:cNvPr>
          <p:cNvSpPr txBox="1"/>
          <p:nvPr/>
        </p:nvSpPr>
        <p:spPr>
          <a:xfrm rot="1366409">
            <a:off x="7069588" y="4001165"/>
            <a:ext cx="20451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a.b.foo.com</a:t>
            </a:r>
            <a:r>
              <a:rPr lang="en-US" sz="2400" dirty="0"/>
              <a:t>/A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98DE1BAD-BE76-9CC4-10CC-50BB0F4357B5}"/>
              </a:ext>
            </a:extLst>
          </p:cNvPr>
          <p:cNvSpPr txBox="1"/>
          <p:nvPr/>
        </p:nvSpPr>
        <p:spPr>
          <a:xfrm rot="1457698">
            <a:off x="7060053" y="4507750"/>
            <a:ext cx="14398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192.0.2.1</a:t>
            </a:r>
          </a:p>
        </p:txBody>
      </p:sp>
      <p:sp>
        <p:nvSpPr>
          <p:cNvPr id="96" name="Title 95">
            <a:extLst>
              <a:ext uri="{FF2B5EF4-FFF2-40B4-BE49-F238E27FC236}">
                <a16:creationId xmlns:a16="http://schemas.microsoft.com/office/drawing/2014/main" id="{20A0F591-8F00-C8EA-556A-B6E2BBF3B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0165"/>
            <a:ext cx="10515600" cy="1325563"/>
          </a:xfrm>
        </p:spPr>
        <p:txBody>
          <a:bodyPr/>
          <a:lstStyle/>
          <a:p>
            <a:r>
              <a:rPr lang="en-US" dirty="0"/>
              <a:t>Background: DNS Name Resolution</a:t>
            </a:r>
          </a:p>
        </p:txBody>
      </p:sp>
    </p:spTree>
    <p:extLst>
      <p:ext uri="{BB962C8B-B14F-4D97-AF65-F5344CB8AC3E}">
        <p14:creationId xmlns:p14="http://schemas.microsoft.com/office/powerpoint/2010/main" val="836200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7" grpId="0"/>
      <p:bldP spid="91" grpId="0"/>
      <p:bldP spid="93" grpId="0"/>
      <p:bldP spid="94" grpId="0"/>
      <p:bldP spid="9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E714B1-C779-2AA2-BF94-C470FEA91D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5235CEF-96F0-CFB6-44DF-5D0CD7C560D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019291" y="923470"/>
            <a:ext cx="1965341" cy="20718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CF72AAC-60AF-24DC-6D2D-790D203CA5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6101"/>
            <a:ext cx="10515600" cy="1325563"/>
          </a:xfrm>
        </p:spPr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6BF1E1B-F518-5B2A-EAFE-9B1F0B7D81BC}"/>
              </a:ext>
            </a:extLst>
          </p:cNvPr>
          <p:cNvSpPr txBox="1"/>
          <p:nvPr/>
        </p:nvSpPr>
        <p:spPr>
          <a:xfrm>
            <a:off x="4392930" y="3429000"/>
            <a:ext cx="34061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/>
              <a:t>casey@byu.edu</a:t>
            </a:r>
            <a:endParaRPr lang="en-US" sz="36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15AC018-205E-E6BA-653B-4F89DAF426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60887" y="5085821"/>
            <a:ext cx="3406140" cy="1362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323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1E8868-4F89-7E1B-772B-5F3E8E385D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C9BD7532-3D62-28D7-F0DD-E8E385C5FEAC}"/>
              </a:ext>
            </a:extLst>
          </p:cNvPr>
          <p:cNvSpPr/>
          <p:nvPr/>
        </p:nvSpPr>
        <p:spPr>
          <a:xfrm>
            <a:off x="235976" y="2597392"/>
            <a:ext cx="4286814" cy="163460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065BD6B-1A4B-E76C-8BC3-EFB6BEBA1686}"/>
              </a:ext>
            </a:extLst>
          </p:cNvPr>
          <p:cNvSpPr txBox="1"/>
          <p:nvPr/>
        </p:nvSpPr>
        <p:spPr>
          <a:xfrm rot="17292468">
            <a:off x="3888608" y="3035103"/>
            <a:ext cx="36921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chemeClr val="bg2">
                    <a:lumMod val="90000"/>
                  </a:schemeClr>
                </a:solidFill>
              </a:rPr>
              <a:t>AUTH QUERIES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9B8E127-6B49-D764-7764-E854023FF969}"/>
              </a:ext>
            </a:extLst>
          </p:cNvPr>
          <p:cNvSpPr txBox="1"/>
          <p:nvPr/>
        </p:nvSpPr>
        <p:spPr>
          <a:xfrm rot="17292468">
            <a:off x="-235488" y="2969943"/>
            <a:ext cx="336964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chemeClr val="bg2">
                    <a:lumMod val="90000"/>
                  </a:schemeClr>
                </a:solidFill>
              </a:rPr>
              <a:t>REC QUERIES</a:t>
            </a:r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F499E0CA-384E-9B03-4895-935F23270393}"/>
              </a:ext>
            </a:extLst>
          </p:cNvPr>
          <p:cNvSpPr/>
          <p:nvPr/>
        </p:nvSpPr>
        <p:spPr>
          <a:xfrm rot="20772812">
            <a:off x="5951023" y="2089895"/>
            <a:ext cx="658313" cy="27098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5B896A33-456F-991B-1E52-3EB53E09DFE8}"/>
              </a:ext>
            </a:extLst>
          </p:cNvPr>
          <p:cNvSpPr/>
          <p:nvPr/>
        </p:nvSpPr>
        <p:spPr>
          <a:xfrm rot="607248">
            <a:off x="5494949" y="3152974"/>
            <a:ext cx="1154651" cy="334747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3B311C4F-F0D0-117A-5C77-BE02C86F7DA3}"/>
              </a:ext>
            </a:extLst>
          </p:cNvPr>
          <p:cNvSpPr/>
          <p:nvPr/>
        </p:nvSpPr>
        <p:spPr>
          <a:xfrm rot="1423015">
            <a:off x="4905794" y="4043810"/>
            <a:ext cx="2039325" cy="336779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EE6D6881-48F5-B088-81D9-EAB603B17FB7}"/>
              </a:ext>
            </a:extLst>
          </p:cNvPr>
          <p:cNvSpPr/>
          <p:nvPr/>
        </p:nvSpPr>
        <p:spPr>
          <a:xfrm>
            <a:off x="6895481" y="1816792"/>
            <a:ext cx="2357074" cy="259071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5E917858-5B9E-4F2B-F78B-CD51A0AA1825}"/>
              </a:ext>
            </a:extLst>
          </p:cNvPr>
          <p:cNvSpPr/>
          <p:nvPr/>
        </p:nvSpPr>
        <p:spPr>
          <a:xfrm>
            <a:off x="6895481" y="4395664"/>
            <a:ext cx="2357074" cy="165477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05246753-1DA8-057F-5FD2-D68CF17B3AE4}"/>
              </a:ext>
            </a:extLst>
          </p:cNvPr>
          <p:cNvSpPr/>
          <p:nvPr/>
        </p:nvSpPr>
        <p:spPr>
          <a:xfrm>
            <a:off x="2726343" y="2746673"/>
            <a:ext cx="1465204" cy="131015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0EDCF8F9-69AF-3374-0BE7-1194E628AEDE}"/>
              </a:ext>
            </a:extLst>
          </p:cNvPr>
          <p:cNvCxnSpPr>
            <a:cxnSpLocks/>
          </p:cNvCxnSpPr>
          <p:nvPr/>
        </p:nvCxnSpPr>
        <p:spPr>
          <a:xfrm>
            <a:off x="344218" y="3059057"/>
            <a:ext cx="2382125" cy="0"/>
          </a:xfrm>
          <a:prstGeom prst="straightConnector1">
            <a:avLst/>
          </a:prstGeom>
          <a:ln w="38100"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DC9439B1-AEA3-44B8-B10E-B0C9F71A0A2F}"/>
              </a:ext>
            </a:extLst>
          </p:cNvPr>
          <p:cNvCxnSpPr>
            <a:cxnSpLocks/>
          </p:cNvCxnSpPr>
          <p:nvPr/>
        </p:nvCxnSpPr>
        <p:spPr>
          <a:xfrm flipH="1">
            <a:off x="344218" y="3424899"/>
            <a:ext cx="2382125" cy="0"/>
          </a:xfrm>
          <a:prstGeom prst="straightConnector1">
            <a:avLst/>
          </a:prstGeom>
          <a:ln w="38100"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D2B37128-7BAC-84C8-B819-6C865899033C}"/>
              </a:ext>
            </a:extLst>
          </p:cNvPr>
          <p:cNvSpPr txBox="1"/>
          <p:nvPr/>
        </p:nvSpPr>
        <p:spPr>
          <a:xfrm>
            <a:off x="507776" y="2597392"/>
            <a:ext cx="20451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a.b.foo.com</a:t>
            </a:r>
            <a:r>
              <a:rPr lang="en-US" sz="2400" dirty="0"/>
              <a:t>/A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B34D235-A8A6-5F94-897D-CB37606E7F5F}"/>
              </a:ext>
            </a:extLst>
          </p:cNvPr>
          <p:cNvSpPr txBox="1"/>
          <p:nvPr/>
        </p:nvSpPr>
        <p:spPr>
          <a:xfrm>
            <a:off x="686042" y="3431564"/>
            <a:ext cx="14398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192.0.2.1</a:t>
            </a:r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488D7651-F1C7-1164-E57B-FC919AFD336A}"/>
              </a:ext>
            </a:extLst>
          </p:cNvPr>
          <p:cNvSpPr/>
          <p:nvPr/>
        </p:nvSpPr>
        <p:spPr>
          <a:xfrm>
            <a:off x="7248553" y="1942352"/>
            <a:ext cx="1465204" cy="93518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Rounded Rectangle 32">
            <a:extLst>
              <a:ext uri="{FF2B5EF4-FFF2-40B4-BE49-F238E27FC236}">
                <a16:creationId xmlns:a16="http://schemas.microsoft.com/office/drawing/2014/main" id="{92801635-E1AE-5864-4009-039BB59DBFAB}"/>
              </a:ext>
            </a:extLst>
          </p:cNvPr>
          <p:cNvSpPr/>
          <p:nvPr/>
        </p:nvSpPr>
        <p:spPr>
          <a:xfrm>
            <a:off x="7400953" y="2094752"/>
            <a:ext cx="1465204" cy="93518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root</a:t>
            </a:r>
          </a:p>
        </p:txBody>
      </p: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97045EF2-B285-9BA8-5181-C4A122A44365}"/>
              </a:ext>
            </a:extLst>
          </p:cNvPr>
          <p:cNvSpPr/>
          <p:nvPr/>
        </p:nvSpPr>
        <p:spPr>
          <a:xfrm>
            <a:off x="7248553" y="3232441"/>
            <a:ext cx="1465204" cy="93518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2B32DA13-49EE-7D7E-943F-24BD6484A1CB}"/>
              </a:ext>
            </a:extLst>
          </p:cNvPr>
          <p:cNvSpPr/>
          <p:nvPr/>
        </p:nvSpPr>
        <p:spPr>
          <a:xfrm>
            <a:off x="7400953" y="3384841"/>
            <a:ext cx="1465204" cy="93518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com</a:t>
            </a:r>
          </a:p>
        </p:txBody>
      </p:sp>
      <p:sp>
        <p:nvSpPr>
          <p:cNvPr id="36" name="Rounded Rectangle 35">
            <a:extLst>
              <a:ext uri="{FF2B5EF4-FFF2-40B4-BE49-F238E27FC236}">
                <a16:creationId xmlns:a16="http://schemas.microsoft.com/office/drawing/2014/main" id="{6C03CAB3-190F-4ED2-4E06-32B339613E0E}"/>
              </a:ext>
            </a:extLst>
          </p:cNvPr>
          <p:cNvSpPr/>
          <p:nvPr/>
        </p:nvSpPr>
        <p:spPr>
          <a:xfrm>
            <a:off x="7248553" y="4522530"/>
            <a:ext cx="1465204" cy="93518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Rounded Rectangle 37">
            <a:extLst>
              <a:ext uri="{FF2B5EF4-FFF2-40B4-BE49-F238E27FC236}">
                <a16:creationId xmlns:a16="http://schemas.microsoft.com/office/drawing/2014/main" id="{5EA4BE7D-4D4D-226F-6F76-A03EE5D1E01A}"/>
              </a:ext>
            </a:extLst>
          </p:cNvPr>
          <p:cNvSpPr/>
          <p:nvPr/>
        </p:nvSpPr>
        <p:spPr>
          <a:xfrm>
            <a:off x="7400953" y="4674930"/>
            <a:ext cx="1465204" cy="93518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/>
              <a:t>foo.com</a:t>
            </a:r>
            <a:endParaRPr lang="en-US" sz="2400" dirty="0"/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DC0695B0-BC92-6011-D978-5440AD38F1BF}"/>
              </a:ext>
            </a:extLst>
          </p:cNvPr>
          <p:cNvCxnSpPr>
            <a:cxnSpLocks/>
          </p:cNvCxnSpPr>
          <p:nvPr/>
        </p:nvCxnSpPr>
        <p:spPr>
          <a:xfrm flipV="1">
            <a:off x="4191547" y="2192088"/>
            <a:ext cx="3057006" cy="732979"/>
          </a:xfrm>
          <a:prstGeom prst="straightConnector1">
            <a:avLst/>
          </a:prstGeom>
          <a:ln w="38100"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0168E48A-9179-4202-EBA5-37FC55CB7196}"/>
              </a:ext>
            </a:extLst>
          </p:cNvPr>
          <p:cNvCxnSpPr>
            <a:cxnSpLocks/>
            <a:stCxn id="28" idx="1"/>
          </p:cNvCxnSpPr>
          <p:nvPr/>
        </p:nvCxnSpPr>
        <p:spPr>
          <a:xfrm flipH="1">
            <a:off x="4191547" y="2409943"/>
            <a:ext cx="3057006" cy="729988"/>
          </a:xfrm>
          <a:prstGeom prst="straightConnector1">
            <a:avLst/>
          </a:prstGeom>
          <a:ln w="38100"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2B36A7CB-BB1A-BA90-8276-7354594BF5FF}"/>
              </a:ext>
            </a:extLst>
          </p:cNvPr>
          <p:cNvCxnSpPr>
            <a:cxnSpLocks/>
            <a:endCxn id="34" idx="1"/>
          </p:cNvCxnSpPr>
          <p:nvPr/>
        </p:nvCxnSpPr>
        <p:spPr>
          <a:xfrm>
            <a:off x="4191547" y="3228696"/>
            <a:ext cx="3057006" cy="471336"/>
          </a:xfrm>
          <a:prstGeom prst="straightConnector1">
            <a:avLst/>
          </a:prstGeom>
          <a:ln w="38100"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A3FA1192-0534-3337-797A-F7B8C97B837D}"/>
              </a:ext>
            </a:extLst>
          </p:cNvPr>
          <p:cNvCxnSpPr>
            <a:cxnSpLocks/>
          </p:cNvCxnSpPr>
          <p:nvPr/>
        </p:nvCxnSpPr>
        <p:spPr>
          <a:xfrm flipH="1" flipV="1">
            <a:off x="4148617" y="3424899"/>
            <a:ext cx="3057006" cy="477640"/>
          </a:xfrm>
          <a:prstGeom prst="straightConnector1">
            <a:avLst/>
          </a:prstGeom>
          <a:ln w="38100"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1B702DCD-5163-9BE7-8D3E-D3EBAB0B06A4}"/>
              </a:ext>
            </a:extLst>
          </p:cNvPr>
          <p:cNvCxnSpPr>
            <a:cxnSpLocks/>
            <a:endCxn id="36" idx="1"/>
          </p:cNvCxnSpPr>
          <p:nvPr/>
        </p:nvCxnSpPr>
        <p:spPr>
          <a:xfrm>
            <a:off x="4222233" y="3687296"/>
            <a:ext cx="3026320" cy="1302825"/>
          </a:xfrm>
          <a:prstGeom prst="straightConnector1">
            <a:avLst/>
          </a:prstGeom>
          <a:ln w="38100"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490CB2A2-29EC-743C-A433-39B8120DAF3E}"/>
              </a:ext>
            </a:extLst>
          </p:cNvPr>
          <p:cNvCxnSpPr>
            <a:cxnSpLocks/>
          </p:cNvCxnSpPr>
          <p:nvPr/>
        </p:nvCxnSpPr>
        <p:spPr>
          <a:xfrm flipH="1" flipV="1">
            <a:off x="4191547" y="3880134"/>
            <a:ext cx="3057006" cy="1310158"/>
          </a:xfrm>
          <a:prstGeom prst="straightConnector1">
            <a:avLst/>
          </a:prstGeom>
          <a:ln w="38100"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1" name="TextBox 90">
            <a:extLst>
              <a:ext uri="{FF2B5EF4-FFF2-40B4-BE49-F238E27FC236}">
                <a16:creationId xmlns:a16="http://schemas.microsoft.com/office/drawing/2014/main" id="{319E86F4-682E-ED03-5469-211028590D1D}"/>
              </a:ext>
            </a:extLst>
          </p:cNvPr>
          <p:cNvSpPr txBox="1"/>
          <p:nvPr/>
        </p:nvSpPr>
        <p:spPr>
          <a:xfrm rot="20769403">
            <a:off x="4900976" y="2061070"/>
            <a:ext cx="20451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a.b.foo.com</a:t>
            </a:r>
            <a:r>
              <a:rPr lang="en-US" sz="2400" dirty="0"/>
              <a:t>/A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77D996D4-2658-9AF4-24CB-9D2781375057}"/>
              </a:ext>
            </a:extLst>
          </p:cNvPr>
          <p:cNvSpPr txBox="1"/>
          <p:nvPr/>
        </p:nvSpPr>
        <p:spPr>
          <a:xfrm rot="558047">
            <a:off x="4947986" y="3082444"/>
            <a:ext cx="20451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a.b.foo.com</a:t>
            </a:r>
            <a:r>
              <a:rPr lang="en-US" sz="2400" dirty="0"/>
              <a:t>/A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5D70D954-007E-9969-81BF-4D1D6E080259}"/>
              </a:ext>
            </a:extLst>
          </p:cNvPr>
          <p:cNvSpPr txBox="1"/>
          <p:nvPr/>
        </p:nvSpPr>
        <p:spPr>
          <a:xfrm rot="1366409">
            <a:off x="4931099" y="4001165"/>
            <a:ext cx="20451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a.b.foo.com</a:t>
            </a:r>
            <a:r>
              <a:rPr lang="en-US" sz="2400" dirty="0"/>
              <a:t>/A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7D157C16-3C23-E367-457D-6E3669E660F3}"/>
              </a:ext>
            </a:extLst>
          </p:cNvPr>
          <p:cNvSpPr txBox="1"/>
          <p:nvPr/>
        </p:nvSpPr>
        <p:spPr>
          <a:xfrm rot="1457698">
            <a:off x="4921564" y="4507750"/>
            <a:ext cx="14398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192.0.2.1</a:t>
            </a:r>
          </a:p>
        </p:txBody>
      </p:sp>
      <p:sp>
        <p:nvSpPr>
          <p:cNvPr id="96" name="Title 95">
            <a:extLst>
              <a:ext uri="{FF2B5EF4-FFF2-40B4-BE49-F238E27FC236}">
                <a16:creationId xmlns:a16="http://schemas.microsoft.com/office/drawing/2014/main" id="{8F4C9A31-E29C-8F72-FC97-D30349018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0165"/>
            <a:ext cx="10515600" cy="1325563"/>
          </a:xfrm>
        </p:spPr>
        <p:txBody>
          <a:bodyPr/>
          <a:lstStyle/>
          <a:p>
            <a:r>
              <a:rPr lang="en-US" dirty="0"/>
              <a:t>QNAME Minimization Principles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33523B2-1ACA-CF98-4D8A-E61DB0EB15A8}"/>
              </a:ext>
            </a:extLst>
          </p:cNvPr>
          <p:cNvSpPr txBox="1"/>
          <p:nvPr/>
        </p:nvSpPr>
        <p:spPr>
          <a:xfrm>
            <a:off x="9245023" y="4530952"/>
            <a:ext cx="28959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accent5"/>
                </a:solidFill>
              </a:rPr>
              <a:t>Provide the actual </a:t>
            </a:r>
            <a:r>
              <a:rPr lang="en-US" sz="2400" b="1" i="1" dirty="0">
                <a:solidFill>
                  <a:schemeClr val="accent5"/>
                </a:solidFill>
              </a:rPr>
              <a:t>answer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B4F6E1B-1FCF-C918-529D-9F9E9F6EE72E}"/>
              </a:ext>
            </a:extLst>
          </p:cNvPr>
          <p:cNvSpPr txBox="1"/>
          <p:nvPr/>
        </p:nvSpPr>
        <p:spPr>
          <a:xfrm>
            <a:off x="9228058" y="2201730"/>
            <a:ext cx="29639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accent2"/>
                </a:solidFill>
              </a:rPr>
              <a:t>Provide </a:t>
            </a:r>
            <a:r>
              <a:rPr lang="en-US" sz="2400" b="1" i="1" dirty="0">
                <a:solidFill>
                  <a:schemeClr val="accent2"/>
                </a:solidFill>
              </a:rPr>
              <a:t>referrals</a:t>
            </a:r>
            <a:r>
              <a:rPr lang="en-US" sz="2400" dirty="0">
                <a:solidFill>
                  <a:schemeClr val="accent2"/>
                </a:solidFill>
              </a:rPr>
              <a:t> towards the answer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1A8D239-0DA6-1666-B097-A2AF7DB939CF}"/>
              </a:ext>
            </a:extLst>
          </p:cNvPr>
          <p:cNvSpPr txBox="1"/>
          <p:nvPr/>
        </p:nvSpPr>
        <p:spPr>
          <a:xfrm>
            <a:off x="9142961" y="3215601"/>
            <a:ext cx="29639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u="sng" dirty="0">
                <a:solidFill>
                  <a:schemeClr val="accent2"/>
                </a:solidFill>
              </a:rPr>
              <a:t>Full QNAME/QTYPE </a:t>
            </a:r>
            <a:r>
              <a:rPr lang="en-US" sz="2400" b="1" i="1" u="sng" dirty="0">
                <a:solidFill>
                  <a:schemeClr val="accent2"/>
                </a:solidFill>
              </a:rPr>
              <a:t>not</a:t>
            </a:r>
            <a:r>
              <a:rPr lang="en-US" sz="2400" b="1" u="sng" dirty="0">
                <a:solidFill>
                  <a:schemeClr val="accent2"/>
                </a:solidFill>
              </a:rPr>
              <a:t> necessary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E71703A-44C2-5AF1-A8E5-1F0167631026}"/>
              </a:ext>
            </a:extLst>
          </p:cNvPr>
          <p:cNvSpPr txBox="1"/>
          <p:nvPr/>
        </p:nvSpPr>
        <p:spPr>
          <a:xfrm>
            <a:off x="9176982" y="5354727"/>
            <a:ext cx="28959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u="sng" dirty="0">
                <a:solidFill>
                  <a:schemeClr val="accent5"/>
                </a:solidFill>
              </a:rPr>
              <a:t>Full QNAME/QTYPE </a:t>
            </a:r>
            <a:r>
              <a:rPr lang="en-US" sz="2400" b="1" i="1" u="sng" dirty="0">
                <a:solidFill>
                  <a:schemeClr val="accent5"/>
                </a:solidFill>
              </a:rPr>
              <a:t>necessary</a:t>
            </a:r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48861320-57E3-0357-EB6F-7B0F818B9D86}"/>
              </a:ext>
            </a:extLst>
          </p:cNvPr>
          <p:cNvSpPr/>
          <p:nvPr/>
        </p:nvSpPr>
        <p:spPr>
          <a:xfrm rot="20772812">
            <a:off x="4940401" y="2283428"/>
            <a:ext cx="1039462" cy="262281"/>
          </a:xfrm>
          <a:prstGeom prst="round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E03D7E58-9C3D-9120-28BE-2AF478A2CCB4}"/>
              </a:ext>
            </a:extLst>
          </p:cNvPr>
          <p:cNvSpPr/>
          <p:nvPr/>
        </p:nvSpPr>
        <p:spPr>
          <a:xfrm rot="607248">
            <a:off x="5026342" y="3008693"/>
            <a:ext cx="487842" cy="330796"/>
          </a:xfrm>
          <a:prstGeom prst="round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8B259659-90DA-0847-2D4E-2B60BCEE4FEE}"/>
              </a:ext>
            </a:extLst>
          </p:cNvPr>
          <p:cNvSpPr/>
          <p:nvPr/>
        </p:nvSpPr>
        <p:spPr>
          <a:xfrm rot="20772812">
            <a:off x="6609956" y="1969211"/>
            <a:ext cx="247614" cy="274012"/>
          </a:xfrm>
          <a:prstGeom prst="round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1F63157F-C7DF-FA0B-034C-85A498F88F32}"/>
              </a:ext>
            </a:extLst>
          </p:cNvPr>
          <p:cNvSpPr/>
          <p:nvPr/>
        </p:nvSpPr>
        <p:spPr>
          <a:xfrm rot="607248">
            <a:off x="6655510" y="3308136"/>
            <a:ext cx="292181" cy="298905"/>
          </a:xfrm>
          <a:prstGeom prst="round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346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0" grpId="0" animBg="1"/>
      <p:bldP spid="9" grpId="0" animBg="1"/>
      <p:bldP spid="2" grpId="0" animBg="1"/>
      <p:bldP spid="4" grpId="0"/>
      <p:bldP spid="11" grpId="0"/>
      <p:bldP spid="17" grpId="0"/>
      <p:bldP spid="18" grpId="0"/>
      <p:bldP spid="24" grpId="0" animBg="1"/>
      <p:bldP spid="26" grpId="0" animBg="1"/>
      <p:bldP spid="30" grpId="0" animBg="1"/>
      <p:bldP spid="3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B343DAA-4F4B-A6F1-44D0-47B9C0F2B3B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955141" y="2221825"/>
            <a:ext cx="1965341" cy="20718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2085C49-CA64-08F7-633E-34D9C8F6F8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6101"/>
            <a:ext cx="10515600" cy="1325563"/>
          </a:xfrm>
        </p:spPr>
        <p:txBody>
          <a:bodyPr/>
          <a:lstStyle/>
          <a:p>
            <a:r>
              <a:rPr lang="en-US" dirty="0"/>
              <a:t>Research Question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707AFD4-8674-BD32-3B02-016976895621}"/>
              </a:ext>
            </a:extLst>
          </p:cNvPr>
          <p:cNvSpPr txBox="1"/>
          <p:nvPr/>
        </p:nvSpPr>
        <p:spPr>
          <a:xfrm>
            <a:off x="1129553" y="1690688"/>
            <a:ext cx="103827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Can we quantify the utility of QNAME minimization?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FB6C16-C464-0289-1FAF-09DDF27245BB}"/>
              </a:ext>
            </a:extLst>
          </p:cNvPr>
          <p:cNvSpPr txBox="1"/>
          <p:nvPr/>
        </p:nvSpPr>
        <p:spPr>
          <a:xfrm>
            <a:off x="1129552" y="4525464"/>
            <a:ext cx="1086220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/>
              <a:t>Develop a model of queries, caching, and leakage 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Apply the model to a set of recursive queries 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4C51D04-797E-BC00-3F5C-37BF64306607}"/>
              </a:ext>
            </a:extLst>
          </p:cNvPr>
          <p:cNvSpPr txBox="1">
            <a:spLocks/>
          </p:cNvSpPr>
          <p:nvPr/>
        </p:nvSpPr>
        <p:spPr>
          <a:xfrm>
            <a:off x="838200" y="342900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Methodology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BC2FC9B-C4AD-6CD1-B569-B68A057F39F2}"/>
              </a:ext>
            </a:extLst>
          </p:cNvPr>
          <p:cNvSpPr/>
          <p:nvPr/>
        </p:nvSpPr>
        <p:spPr>
          <a:xfrm>
            <a:off x="5168348" y="6489233"/>
            <a:ext cx="7023652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dirty="0"/>
              <a:t>https://</a:t>
            </a:r>
            <a:r>
              <a:rPr lang="en-US" sz="1050" dirty="0" err="1"/>
              <a:t>www.vectorstock.com</a:t>
            </a:r>
            <a:r>
              <a:rPr lang="en-US" sz="1050" dirty="0"/>
              <a:t>/royalty-free-vector/man-with-question-mark-flat-icon-pictogram-vector-4920218</a:t>
            </a:r>
          </a:p>
        </p:txBody>
      </p:sp>
    </p:spTree>
    <p:extLst>
      <p:ext uri="{BB962C8B-B14F-4D97-AF65-F5344CB8AC3E}">
        <p14:creationId xmlns:p14="http://schemas.microsoft.com/office/powerpoint/2010/main" val="3509569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8035714-0F24-F084-E5A2-B1C1D0891053}"/>
              </a:ext>
            </a:extLst>
          </p:cNvPr>
          <p:cNvSpPr txBox="1"/>
          <p:nvPr/>
        </p:nvSpPr>
        <p:spPr>
          <a:xfrm rot="17292468">
            <a:off x="219290" y="3814342"/>
            <a:ext cx="336964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chemeClr val="bg2">
                    <a:lumMod val="90000"/>
                  </a:schemeClr>
                </a:solidFill>
              </a:rPr>
              <a:t>REC QUERIES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BF65E02-BBA0-46DE-465A-E784CCF1B620}"/>
              </a:ext>
            </a:extLst>
          </p:cNvPr>
          <p:cNvSpPr txBox="1"/>
          <p:nvPr/>
        </p:nvSpPr>
        <p:spPr>
          <a:xfrm rot="17292468">
            <a:off x="2913955" y="3814341"/>
            <a:ext cx="36921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chemeClr val="bg2">
                    <a:lumMod val="90000"/>
                  </a:schemeClr>
                </a:solidFill>
              </a:rPr>
              <a:t>AUTH QUERIES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1FC9785-E449-AD16-83DF-38C581C67075}"/>
              </a:ext>
            </a:extLst>
          </p:cNvPr>
          <p:cNvCxnSpPr>
            <a:cxnSpLocks/>
          </p:cNvCxnSpPr>
          <p:nvPr/>
        </p:nvCxnSpPr>
        <p:spPr>
          <a:xfrm>
            <a:off x="2885279" y="2132820"/>
            <a:ext cx="0" cy="4267200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1233CF26-8A05-4BBF-CE1F-B34279B9B681}"/>
              </a:ext>
            </a:extLst>
          </p:cNvPr>
          <p:cNvSpPr txBox="1"/>
          <p:nvPr/>
        </p:nvSpPr>
        <p:spPr>
          <a:xfrm>
            <a:off x="2158832" y="1423180"/>
            <a:ext cx="14236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Recursive</a:t>
            </a:r>
          </a:p>
          <a:p>
            <a:pPr algn="ctr"/>
            <a:r>
              <a:rPr lang="en-US" sz="2000" b="1" dirty="0"/>
              <a:t>Resolver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D3A305C-790F-AF79-B2AC-C3F22D89C8CB}"/>
              </a:ext>
            </a:extLst>
          </p:cNvPr>
          <p:cNvCxnSpPr>
            <a:cxnSpLocks/>
          </p:cNvCxnSpPr>
          <p:nvPr/>
        </p:nvCxnSpPr>
        <p:spPr>
          <a:xfrm>
            <a:off x="551742" y="2132820"/>
            <a:ext cx="0" cy="4267200"/>
          </a:xfrm>
          <a:prstGeom prst="line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98D5752D-FE35-42EC-E13A-075CDA6C7BCE}"/>
              </a:ext>
            </a:extLst>
          </p:cNvPr>
          <p:cNvSpPr txBox="1"/>
          <p:nvPr/>
        </p:nvSpPr>
        <p:spPr>
          <a:xfrm>
            <a:off x="175586" y="1718357"/>
            <a:ext cx="9627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Time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8147335-B19B-4390-02C0-9FE5B09E2E33}"/>
              </a:ext>
            </a:extLst>
          </p:cNvPr>
          <p:cNvCxnSpPr>
            <a:cxnSpLocks/>
          </p:cNvCxnSpPr>
          <p:nvPr/>
        </p:nvCxnSpPr>
        <p:spPr>
          <a:xfrm>
            <a:off x="1012936" y="2321505"/>
            <a:ext cx="1872342" cy="0"/>
          </a:xfrm>
          <a:prstGeom prst="straightConnector1">
            <a:avLst/>
          </a:prstGeom>
          <a:ln w="50800"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ight Brace 12">
            <a:extLst>
              <a:ext uri="{FF2B5EF4-FFF2-40B4-BE49-F238E27FC236}">
                <a16:creationId xmlns:a16="http://schemas.microsoft.com/office/drawing/2014/main" id="{4D78E735-CC37-8B05-7CEE-45ADDF182847}"/>
              </a:ext>
            </a:extLst>
          </p:cNvPr>
          <p:cNvSpPr/>
          <p:nvPr/>
        </p:nvSpPr>
        <p:spPr>
          <a:xfrm>
            <a:off x="2979627" y="2417281"/>
            <a:ext cx="246731" cy="1567543"/>
          </a:xfrm>
          <a:prstGeom prst="rightBrace">
            <a:avLst/>
          </a:prstGeom>
          <a:ln w="50800"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162D504-C753-E9A9-E6B5-0DF88A5D2F07}"/>
              </a:ext>
            </a:extLst>
          </p:cNvPr>
          <p:cNvSpPr txBox="1"/>
          <p:nvPr/>
        </p:nvSpPr>
        <p:spPr>
          <a:xfrm>
            <a:off x="3139274" y="2936376"/>
            <a:ext cx="537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TTL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4F368EA-1DD4-7743-63A9-3AE1B4ACCDEB}"/>
              </a:ext>
            </a:extLst>
          </p:cNvPr>
          <p:cNvCxnSpPr>
            <a:cxnSpLocks/>
          </p:cNvCxnSpPr>
          <p:nvPr/>
        </p:nvCxnSpPr>
        <p:spPr>
          <a:xfrm>
            <a:off x="4757619" y="2139571"/>
            <a:ext cx="0" cy="4339771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DB5AB600-92A8-C4DF-3A60-1CF437966400}"/>
              </a:ext>
            </a:extLst>
          </p:cNvPr>
          <p:cNvSpPr txBox="1"/>
          <p:nvPr/>
        </p:nvSpPr>
        <p:spPr>
          <a:xfrm>
            <a:off x="3870843" y="1119837"/>
            <a:ext cx="177355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Authoritative Server</a:t>
            </a:r>
          </a:p>
          <a:p>
            <a:pPr algn="ctr"/>
            <a:r>
              <a:rPr lang="en-US" sz="2000" b="1" dirty="0"/>
              <a:t>(</a:t>
            </a:r>
            <a:r>
              <a:rPr lang="en-US" sz="2000" b="1" dirty="0" err="1"/>
              <a:t>foo.com</a:t>
            </a:r>
            <a:r>
              <a:rPr lang="en-US" sz="2000" b="1" dirty="0"/>
              <a:t>)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8E69E9E4-6C50-89BF-A3D7-034163098EDC}"/>
              </a:ext>
            </a:extLst>
          </p:cNvPr>
          <p:cNvCxnSpPr>
            <a:cxnSpLocks/>
          </p:cNvCxnSpPr>
          <p:nvPr/>
        </p:nvCxnSpPr>
        <p:spPr>
          <a:xfrm>
            <a:off x="2885278" y="2412945"/>
            <a:ext cx="1872342" cy="0"/>
          </a:xfrm>
          <a:prstGeom prst="straightConnector1">
            <a:avLst/>
          </a:prstGeom>
          <a:ln w="50800"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EBA62073-97DD-2D3F-AB0E-1D41DEAA06CE}"/>
              </a:ext>
            </a:extLst>
          </p:cNvPr>
          <p:cNvCxnSpPr/>
          <p:nvPr/>
        </p:nvCxnSpPr>
        <p:spPr>
          <a:xfrm>
            <a:off x="1012936" y="3776171"/>
            <a:ext cx="1872342" cy="0"/>
          </a:xfrm>
          <a:prstGeom prst="straightConnector1">
            <a:avLst/>
          </a:prstGeom>
          <a:ln w="50800"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F87A0BA4-6B32-667D-9A13-A261F1B15704}"/>
              </a:ext>
            </a:extLst>
          </p:cNvPr>
          <p:cNvCxnSpPr/>
          <p:nvPr/>
        </p:nvCxnSpPr>
        <p:spPr>
          <a:xfrm>
            <a:off x="1012936" y="4276914"/>
            <a:ext cx="1872342" cy="0"/>
          </a:xfrm>
          <a:prstGeom prst="straightConnector1">
            <a:avLst/>
          </a:prstGeom>
          <a:ln w="50800"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ight Brace 22">
            <a:extLst>
              <a:ext uri="{FF2B5EF4-FFF2-40B4-BE49-F238E27FC236}">
                <a16:creationId xmlns:a16="http://schemas.microsoft.com/office/drawing/2014/main" id="{116DC6A0-9773-DFE3-FFB5-3D8A5502CA8B}"/>
              </a:ext>
            </a:extLst>
          </p:cNvPr>
          <p:cNvSpPr/>
          <p:nvPr/>
        </p:nvSpPr>
        <p:spPr>
          <a:xfrm>
            <a:off x="2979627" y="4276914"/>
            <a:ext cx="246731" cy="1567543"/>
          </a:xfrm>
          <a:prstGeom prst="rightBrace">
            <a:avLst/>
          </a:prstGeom>
          <a:ln w="50800"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CE05FE1-687D-F317-7422-8BFD0CB92088}"/>
              </a:ext>
            </a:extLst>
          </p:cNvPr>
          <p:cNvSpPr txBox="1"/>
          <p:nvPr/>
        </p:nvSpPr>
        <p:spPr>
          <a:xfrm>
            <a:off x="3139274" y="4876019"/>
            <a:ext cx="537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TTL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7318AF96-FF43-0E0C-8E92-7A7139607C54}"/>
              </a:ext>
            </a:extLst>
          </p:cNvPr>
          <p:cNvCxnSpPr/>
          <p:nvPr/>
        </p:nvCxnSpPr>
        <p:spPr>
          <a:xfrm>
            <a:off x="1012936" y="4876019"/>
            <a:ext cx="1872342" cy="0"/>
          </a:xfrm>
          <a:prstGeom prst="straightConnector1">
            <a:avLst/>
          </a:prstGeom>
          <a:ln w="50800"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3499708D-FAFD-E9A4-4BFE-B28F9EE43380}"/>
              </a:ext>
            </a:extLst>
          </p:cNvPr>
          <p:cNvCxnSpPr/>
          <p:nvPr/>
        </p:nvCxnSpPr>
        <p:spPr>
          <a:xfrm>
            <a:off x="1012936" y="5363379"/>
            <a:ext cx="1872342" cy="0"/>
          </a:xfrm>
          <a:prstGeom prst="straightConnector1">
            <a:avLst/>
          </a:prstGeom>
          <a:ln w="50800"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AFEDAA1C-0812-D828-287A-53D11C3CE2C6}"/>
              </a:ext>
            </a:extLst>
          </p:cNvPr>
          <p:cNvCxnSpPr/>
          <p:nvPr/>
        </p:nvCxnSpPr>
        <p:spPr>
          <a:xfrm>
            <a:off x="2885278" y="4276914"/>
            <a:ext cx="1872342" cy="0"/>
          </a:xfrm>
          <a:prstGeom prst="straightConnector1">
            <a:avLst/>
          </a:prstGeom>
          <a:ln w="50800"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57AA68BB-1005-3ABA-D528-F69CECEDD480}"/>
              </a:ext>
            </a:extLst>
          </p:cNvPr>
          <p:cNvCxnSpPr>
            <a:cxnSpLocks/>
          </p:cNvCxnSpPr>
          <p:nvPr/>
        </p:nvCxnSpPr>
        <p:spPr>
          <a:xfrm>
            <a:off x="8004908" y="3050082"/>
            <a:ext cx="732970" cy="0"/>
          </a:xfrm>
          <a:prstGeom prst="straightConnector1">
            <a:avLst/>
          </a:prstGeom>
          <a:ln w="50800"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2EA1C19E-389A-5D4D-59E4-E636349A7001}"/>
              </a:ext>
            </a:extLst>
          </p:cNvPr>
          <p:cNvSpPr txBox="1"/>
          <p:nvPr/>
        </p:nvSpPr>
        <p:spPr>
          <a:xfrm>
            <a:off x="8813418" y="2856933"/>
            <a:ext cx="28096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Query for </a:t>
            </a:r>
            <a:r>
              <a:rPr lang="en-US" sz="2000" dirty="0" err="1"/>
              <a:t>a.b.foo.com</a:t>
            </a:r>
            <a:r>
              <a:rPr lang="en-US" sz="2000" dirty="0"/>
              <a:t>/A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353DE37-2C3F-4D95-DDD0-1D435A20C819}"/>
              </a:ext>
            </a:extLst>
          </p:cNvPr>
          <p:cNvSpPr txBox="1"/>
          <p:nvPr/>
        </p:nvSpPr>
        <p:spPr>
          <a:xfrm>
            <a:off x="8816733" y="3240618"/>
            <a:ext cx="25140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TTL for </a:t>
            </a:r>
            <a:r>
              <a:rPr lang="en-US" sz="2000" dirty="0" err="1"/>
              <a:t>a.b.foo.com</a:t>
            </a:r>
            <a:r>
              <a:rPr lang="en-US" sz="2000" dirty="0"/>
              <a:t>/A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577B72A5-EB46-0E01-0164-98DA6F82B324}"/>
              </a:ext>
            </a:extLst>
          </p:cNvPr>
          <p:cNvCxnSpPr/>
          <p:nvPr/>
        </p:nvCxnSpPr>
        <p:spPr>
          <a:xfrm>
            <a:off x="1012936" y="2684362"/>
            <a:ext cx="1872342" cy="0"/>
          </a:xfrm>
          <a:prstGeom prst="straightConnector1">
            <a:avLst/>
          </a:prstGeom>
          <a:ln w="50800"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Right Brace 45">
            <a:extLst>
              <a:ext uri="{FF2B5EF4-FFF2-40B4-BE49-F238E27FC236}">
                <a16:creationId xmlns:a16="http://schemas.microsoft.com/office/drawing/2014/main" id="{18B3FDBD-89BC-2D5B-D33D-54EA805A3477}"/>
              </a:ext>
            </a:extLst>
          </p:cNvPr>
          <p:cNvSpPr/>
          <p:nvPr/>
        </p:nvSpPr>
        <p:spPr>
          <a:xfrm>
            <a:off x="3663771" y="2692560"/>
            <a:ext cx="246730" cy="783772"/>
          </a:xfrm>
          <a:prstGeom prst="rightBrace">
            <a:avLst/>
          </a:prstGeom>
          <a:ln w="5080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6E2C7CC3-3BBF-EF4F-0A20-E8B2A732EC9B}"/>
              </a:ext>
            </a:extLst>
          </p:cNvPr>
          <p:cNvSpPr txBox="1"/>
          <p:nvPr/>
        </p:nvSpPr>
        <p:spPr>
          <a:xfrm>
            <a:off x="3823417" y="2897766"/>
            <a:ext cx="537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</a:rPr>
              <a:t>TTL</a:t>
            </a:r>
          </a:p>
        </p:txBody>
      </p: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7BF8FDB6-B684-37D2-B6F8-4C9C42A075D8}"/>
              </a:ext>
            </a:extLst>
          </p:cNvPr>
          <p:cNvCxnSpPr/>
          <p:nvPr/>
        </p:nvCxnSpPr>
        <p:spPr>
          <a:xfrm>
            <a:off x="2885277" y="2684362"/>
            <a:ext cx="1872342" cy="0"/>
          </a:xfrm>
          <a:prstGeom prst="straightConnector1">
            <a:avLst/>
          </a:prstGeom>
          <a:ln w="50800"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0933300D-6EA6-DE45-1FFB-B3B04596AF10}"/>
              </a:ext>
            </a:extLst>
          </p:cNvPr>
          <p:cNvCxnSpPr/>
          <p:nvPr/>
        </p:nvCxnSpPr>
        <p:spPr>
          <a:xfrm>
            <a:off x="998312" y="3631811"/>
            <a:ext cx="1872342" cy="0"/>
          </a:xfrm>
          <a:prstGeom prst="straightConnector1">
            <a:avLst/>
          </a:prstGeom>
          <a:ln w="50800"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Right Brace 51">
            <a:extLst>
              <a:ext uri="{FF2B5EF4-FFF2-40B4-BE49-F238E27FC236}">
                <a16:creationId xmlns:a16="http://schemas.microsoft.com/office/drawing/2014/main" id="{D582C7B1-3834-7D0C-5A77-EBC45EE37DD9}"/>
              </a:ext>
            </a:extLst>
          </p:cNvPr>
          <p:cNvSpPr/>
          <p:nvPr/>
        </p:nvSpPr>
        <p:spPr>
          <a:xfrm>
            <a:off x="3663771" y="3633894"/>
            <a:ext cx="246730" cy="783772"/>
          </a:xfrm>
          <a:prstGeom prst="rightBrace">
            <a:avLst/>
          </a:prstGeom>
          <a:ln w="5080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E93CD4EB-8B68-9FDF-F79D-4767AE42A61F}"/>
              </a:ext>
            </a:extLst>
          </p:cNvPr>
          <p:cNvSpPr txBox="1"/>
          <p:nvPr/>
        </p:nvSpPr>
        <p:spPr>
          <a:xfrm>
            <a:off x="3823417" y="3839100"/>
            <a:ext cx="537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</a:rPr>
              <a:t>TTL</a:t>
            </a:r>
          </a:p>
        </p:txBody>
      </p: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266B6053-69DB-5572-8785-5B8A350630D4}"/>
              </a:ext>
            </a:extLst>
          </p:cNvPr>
          <p:cNvCxnSpPr/>
          <p:nvPr/>
        </p:nvCxnSpPr>
        <p:spPr>
          <a:xfrm>
            <a:off x="2892499" y="3631811"/>
            <a:ext cx="1872342" cy="0"/>
          </a:xfrm>
          <a:prstGeom prst="straightConnector1">
            <a:avLst/>
          </a:prstGeom>
          <a:ln w="50800"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8720FAC3-10DA-1E19-6FAF-CC09EF09DE4D}"/>
              </a:ext>
            </a:extLst>
          </p:cNvPr>
          <p:cNvCxnSpPr/>
          <p:nvPr/>
        </p:nvCxnSpPr>
        <p:spPr>
          <a:xfrm>
            <a:off x="1005718" y="5691568"/>
            <a:ext cx="1872342" cy="0"/>
          </a:xfrm>
          <a:prstGeom prst="straightConnector1">
            <a:avLst/>
          </a:prstGeom>
          <a:ln w="50800"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Right Brace 56">
            <a:extLst>
              <a:ext uri="{FF2B5EF4-FFF2-40B4-BE49-F238E27FC236}">
                <a16:creationId xmlns:a16="http://schemas.microsoft.com/office/drawing/2014/main" id="{E358D2B3-8287-5F48-8D67-EDD62EC040E5}"/>
              </a:ext>
            </a:extLst>
          </p:cNvPr>
          <p:cNvSpPr/>
          <p:nvPr/>
        </p:nvSpPr>
        <p:spPr>
          <a:xfrm>
            <a:off x="3670260" y="5795365"/>
            <a:ext cx="246730" cy="783772"/>
          </a:xfrm>
          <a:prstGeom prst="rightBrace">
            <a:avLst/>
          </a:prstGeom>
          <a:ln w="5080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DDC9FD3E-F4A6-0CB7-ADB5-FF368C1D51C8}"/>
              </a:ext>
            </a:extLst>
          </p:cNvPr>
          <p:cNvSpPr txBox="1"/>
          <p:nvPr/>
        </p:nvSpPr>
        <p:spPr>
          <a:xfrm>
            <a:off x="3830823" y="5990297"/>
            <a:ext cx="537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</a:rPr>
              <a:t>TTL</a:t>
            </a:r>
          </a:p>
        </p:txBody>
      </p: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C4F208BC-2AA2-426E-0AC4-EEE3927D9157}"/>
              </a:ext>
            </a:extLst>
          </p:cNvPr>
          <p:cNvCxnSpPr/>
          <p:nvPr/>
        </p:nvCxnSpPr>
        <p:spPr>
          <a:xfrm>
            <a:off x="2899905" y="5793283"/>
            <a:ext cx="1872342" cy="0"/>
          </a:xfrm>
          <a:prstGeom prst="straightConnector1">
            <a:avLst/>
          </a:prstGeom>
          <a:ln w="50800"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22B9ECA5-CA56-F892-5B4A-078C1C467256}"/>
              </a:ext>
            </a:extLst>
          </p:cNvPr>
          <p:cNvCxnSpPr>
            <a:cxnSpLocks/>
          </p:cNvCxnSpPr>
          <p:nvPr/>
        </p:nvCxnSpPr>
        <p:spPr>
          <a:xfrm>
            <a:off x="6637220" y="2132819"/>
            <a:ext cx="0" cy="4339771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0480D01A-43FA-06C8-CC6E-D70EC5277D38}"/>
              </a:ext>
            </a:extLst>
          </p:cNvPr>
          <p:cNvSpPr txBox="1"/>
          <p:nvPr/>
        </p:nvSpPr>
        <p:spPr>
          <a:xfrm>
            <a:off x="5743187" y="1102804"/>
            <a:ext cx="17735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Authoritative Server</a:t>
            </a:r>
          </a:p>
          <a:p>
            <a:pPr algn="ctr"/>
            <a:r>
              <a:rPr lang="en-US" sz="2000" b="1" dirty="0"/>
              <a:t>(com)</a:t>
            </a:r>
          </a:p>
        </p:txBody>
      </p: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97E940F0-FA07-6F00-F565-CF4D7FB24088}"/>
              </a:ext>
            </a:extLst>
          </p:cNvPr>
          <p:cNvCxnSpPr>
            <a:cxnSpLocks/>
          </p:cNvCxnSpPr>
          <p:nvPr/>
        </p:nvCxnSpPr>
        <p:spPr>
          <a:xfrm>
            <a:off x="2899905" y="2321505"/>
            <a:ext cx="3737314" cy="0"/>
          </a:xfrm>
          <a:prstGeom prst="straightConnector1">
            <a:avLst/>
          </a:prstGeom>
          <a:ln w="50800"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Right Brace 66">
            <a:extLst>
              <a:ext uri="{FF2B5EF4-FFF2-40B4-BE49-F238E27FC236}">
                <a16:creationId xmlns:a16="http://schemas.microsoft.com/office/drawing/2014/main" id="{FB80792E-2439-BCEF-9D10-0A340E2690C7}"/>
              </a:ext>
            </a:extLst>
          </p:cNvPr>
          <p:cNvSpPr/>
          <p:nvPr/>
        </p:nvSpPr>
        <p:spPr>
          <a:xfrm>
            <a:off x="4859678" y="2326321"/>
            <a:ext cx="280668" cy="2810958"/>
          </a:xfrm>
          <a:prstGeom prst="rightBrace">
            <a:avLst/>
          </a:prstGeom>
          <a:ln w="50800">
            <a:solidFill>
              <a:schemeClr val="accent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D087D228-1E9A-004D-74AB-1A1BCB6CE2CB}"/>
              </a:ext>
            </a:extLst>
          </p:cNvPr>
          <p:cNvSpPr txBox="1"/>
          <p:nvPr/>
        </p:nvSpPr>
        <p:spPr>
          <a:xfrm>
            <a:off x="5066035" y="3549246"/>
            <a:ext cx="987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5"/>
                </a:solidFill>
              </a:rPr>
              <a:t>TTL</a:t>
            </a:r>
          </a:p>
        </p:txBody>
      </p:sp>
      <p:sp>
        <p:nvSpPr>
          <p:cNvPr id="69" name="Right Brace 68">
            <a:extLst>
              <a:ext uri="{FF2B5EF4-FFF2-40B4-BE49-F238E27FC236}">
                <a16:creationId xmlns:a16="http://schemas.microsoft.com/office/drawing/2014/main" id="{B8C908EF-8A8C-A054-AD2C-DCA5ABFF02EE}"/>
              </a:ext>
            </a:extLst>
          </p:cNvPr>
          <p:cNvSpPr/>
          <p:nvPr/>
        </p:nvSpPr>
        <p:spPr>
          <a:xfrm>
            <a:off x="4863119" y="5701843"/>
            <a:ext cx="280668" cy="2810958"/>
          </a:xfrm>
          <a:prstGeom prst="rightBrace">
            <a:avLst>
              <a:gd name="adj1" fmla="val 8333"/>
              <a:gd name="adj2" fmla="val 50813"/>
            </a:avLst>
          </a:prstGeom>
          <a:ln w="50800">
            <a:solidFill>
              <a:schemeClr val="accent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F7CC24FD-F282-4698-4965-A45D8A3B9B24}"/>
              </a:ext>
            </a:extLst>
          </p:cNvPr>
          <p:cNvSpPr txBox="1"/>
          <p:nvPr/>
        </p:nvSpPr>
        <p:spPr>
          <a:xfrm>
            <a:off x="5012110" y="5994368"/>
            <a:ext cx="987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5"/>
                </a:solidFill>
              </a:rPr>
              <a:t>TTL</a:t>
            </a:r>
          </a:p>
        </p:txBody>
      </p: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509704F4-1334-FD0F-D52C-E61A08E01B3A}"/>
              </a:ext>
            </a:extLst>
          </p:cNvPr>
          <p:cNvCxnSpPr>
            <a:cxnSpLocks/>
          </p:cNvCxnSpPr>
          <p:nvPr/>
        </p:nvCxnSpPr>
        <p:spPr>
          <a:xfrm>
            <a:off x="2870654" y="5701843"/>
            <a:ext cx="3766565" cy="0"/>
          </a:xfrm>
          <a:prstGeom prst="straightConnector1">
            <a:avLst/>
          </a:prstGeom>
          <a:ln w="50800"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4A02DD48-42A9-D09B-1BCA-39853981B011}"/>
              </a:ext>
            </a:extLst>
          </p:cNvPr>
          <p:cNvCxnSpPr/>
          <p:nvPr/>
        </p:nvCxnSpPr>
        <p:spPr>
          <a:xfrm>
            <a:off x="1012936" y="2920610"/>
            <a:ext cx="1872342" cy="0"/>
          </a:xfrm>
          <a:prstGeom prst="straightConnector1">
            <a:avLst/>
          </a:prstGeom>
          <a:ln w="50800"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Right Brace 77">
            <a:extLst>
              <a:ext uri="{FF2B5EF4-FFF2-40B4-BE49-F238E27FC236}">
                <a16:creationId xmlns:a16="http://schemas.microsoft.com/office/drawing/2014/main" id="{06E48191-A7EF-578F-C3C8-C859A03BA748}"/>
              </a:ext>
            </a:extLst>
          </p:cNvPr>
          <p:cNvSpPr/>
          <p:nvPr/>
        </p:nvSpPr>
        <p:spPr>
          <a:xfrm>
            <a:off x="8284376" y="3226266"/>
            <a:ext cx="254095" cy="369332"/>
          </a:xfrm>
          <a:prstGeom prst="rightBrace">
            <a:avLst/>
          </a:prstGeom>
          <a:ln w="50800"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0C244D79-4D8C-FEC6-C73A-E78359587772}"/>
              </a:ext>
            </a:extLst>
          </p:cNvPr>
          <p:cNvCxnSpPr>
            <a:cxnSpLocks/>
          </p:cNvCxnSpPr>
          <p:nvPr/>
        </p:nvCxnSpPr>
        <p:spPr>
          <a:xfrm>
            <a:off x="8051364" y="3961324"/>
            <a:ext cx="732970" cy="0"/>
          </a:xfrm>
          <a:prstGeom prst="straightConnector1">
            <a:avLst/>
          </a:prstGeom>
          <a:ln w="50800"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0" name="TextBox 79">
            <a:extLst>
              <a:ext uri="{FF2B5EF4-FFF2-40B4-BE49-F238E27FC236}">
                <a16:creationId xmlns:a16="http://schemas.microsoft.com/office/drawing/2014/main" id="{6D87F606-19FB-4F45-4CF9-A0EEA7592C63}"/>
              </a:ext>
            </a:extLst>
          </p:cNvPr>
          <p:cNvSpPr txBox="1"/>
          <p:nvPr/>
        </p:nvSpPr>
        <p:spPr>
          <a:xfrm>
            <a:off x="8859874" y="3768175"/>
            <a:ext cx="2800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Query for </a:t>
            </a:r>
            <a:r>
              <a:rPr lang="en-US" sz="2000" dirty="0" err="1"/>
              <a:t>c.d.foo.com</a:t>
            </a:r>
            <a:r>
              <a:rPr lang="en-US" sz="2000" dirty="0"/>
              <a:t>/A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9BBB23F3-95A1-313F-1D45-18FDC86BD146}"/>
              </a:ext>
            </a:extLst>
          </p:cNvPr>
          <p:cNvSpPr txBox="1"/>
          <p:nvPr/>
        </p:nvSpPr>
        <p:spPr>
          <a:xfrm>
            <a:off x="8863189" y="4151860"/>
            <a:ext cx="25046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TTL for </a:t>
            </a:r>
            <a:r>
              <a:rPr lang="en-US" sz="2000" dirty="0" err="1"/>
              <a:t>c.d.foo.com</a:t>
            </a:r>
            <a:r>
              <a:rPr lang="en-US" sz="2000" dirty="0"/>
              <a:t>/A</a:t>
            </a:r>
          </a:p>
        </p:txBody>
      </p:sp>
      <p:sp>
        <p:nvSpPr>
          <p:cNvPr id="82" name="Right Brace 81">
            <a:extLst>
              <a:ext uri="{FF2B5EF4-FFF2-40B4-BE49-F238E27FC236}">
                <a16:creationId xmlns:a16="http://schemas.microsoft.com/office/drawing/2014/main" id="{55897F5A-C523-CC69-3941-9C53A52339D9}"/>
              </a:ext>
            </a:extLst>
          </p:cNvPr>
          <p:cNvSpPr/>
          <p:nvPr/>
        </p:nvSpPr>
        <p:spPr>
          <a:xfrm>
            <a:off x="8330832" y="4137508"/>
            <a:ext cx="254095" cy="369332"/>
          </a:xfrm>
          <a:prstGeom prst="rightBrace">
            <a:avLst/>
          </a:prstGeom>
          <a:ln w="5080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3BD32484-9CE4-CD20-8769-165DCCB45D24}"/>
              </a:ext>
            </a:extLst>
          </p:cNvPr>
          <p:cNvSpPr txBox="1"/>
          <p:nvPr/>
        </p:nvSpPr>
        <p:spPr>
          <a:xfrm>
            <a:off x="8863189" y="4937224"/>
            <a:ext cx="22881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TTL for </a:t>
            </a:r>
            <a:r>
              <a:rPr lang="en-US" sz="2000" dirty="0" err="1"/>
              <a:t>foo.com</a:t>
            </a:r>
            <a:r>
              <a:rPr lang="en-US" sz="2000" dirty="0"/>
              <a:t>/NS</a:t>
            </a:r>
          </a:p>
        </p:txBody>
      </p:sp>
      <p:sp>
        <p:nvSpPr>
          <p:cNvPr id="86" name="Right Brace 85">
            <a:extLst>
              <a:ext uri="{FF2B5EF4-FFF2-40B4-BE49-F238E27FC236}">
                <a16:creationId xmlns:a16="http://schemas.microsoft.com/office/drawing/2014/main" id="{D212A855-A9A1-018E-5323-74D34C42C639}"/>
              </a:ext>
            </a:extLst>
          </p:cNvPr>
          <p:cNvSpPr/>
          <p:nvPr/>
        </p:nvSpPr>
        <p:spPr>
          <a:xfrm>
            <a:off x="8330832" y="4922872"/>
            <a:ext cx="254095" cy="369332"/>
          </a:xfrm>
          <a:prstGeom prst="rightBrace">
            <a:avLst/>
          </a:prstGeom>
          <a:ln w="50800">
            <a:solidFill>
              <a:schemeClr val="accent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itle 86">
            <a:extLst>
              <a:ext uri="{FF2B5EF4-FFF2-40B4-BE49-F238E27FC236}">
                <a16:creationId xmlns:a16="http://schemas.microsoft.com/office/drawing/2014/main" id="{1329C56B-42A3-9762-BD25-A82B2DE8CE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9365"/>
            <a:ext cx="10515600" cy="1325563"/>
          </a:xfrm>
        </p:spPr>
        <p:txBody>
          <a:bodyPr/>
          <a:lstStyle/>
          <a:p>
            <a:r>
              <a:rPr lang="en-US" dirty="0"/>
              <a:t>Caching Dynamics</a:t>
            </a:r>
          </a:p>
        </p:txBody>
      </p: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5F966F8A-84D5-FCBB-37B8-0088C638B5B0}"/>
              </a:ext>
            </a:extLst>
          </p:cNvPr>
          <p:cNvCxnSpPr/>
          <p:nvPr/>
        </p:nvCxnSpPr>
        <p:spPr>
          <a:xfrm>
            <a:off x="998312" y="3197737"/>
            <a:ext cx="1872342" cy="0"/>
          </a:xfrm>
          <a:prstGeom prst="straightConnector1">
            <a:avLst/>
          </a:prstGeom>
          <a:ln w="50800"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9724AE97-D98B-2E2A-77FB-FA175C151D89}"/>
              </a:ext>
            </a:extLst>
          </p:cNvPr>
          <p:cNvCxnSpPr/>
          <p:nvPr/>
        </p:nvCxnSpPr>
        <p:spPr>
          <a:xfrm>
            <a:off x="1020157" y="5538812"/>
            <a:ext cx="1872342" cy="0"/>
          </a:xfrm>
          <a:prstGeom prst="straightConnector1">
            <a:avLst/>
          </a:prstGeom>
          <a:ln w="50800"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>
            <a:extLst>
              <a:ext uri="{FF2B5EF4-FFF2-40B4-BE49-F238E27FC236}">
                <a16:creationId xmlns:a16="http://schemas.microsoft.com/office/drawing/2014/main" id="{4B1B5CE1-0476-9C96-5B90-39CDAACE9FAA}"/>
              </a:ext>
            </a:extLst>
          </p:cNvPr>
          <p:cNvCxnSpPr/>
          <p:nvPr/>
        </p:nvCxnSpPr>
        <p:spPr>
          <a:xfrm>
            <a:off x="998312" y="4568637"/>
            <a:ext cx="1872342" cy="0"/>
          </a:xfrm>
          <a:prstGeom prst="straightConnector1">
            <a:avLst/>
          </a:prstGeom>
          <a:ln w="50800"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3" name="Right Brace 92">
            <a:extLst>
              <a:ext uri="{FF2B5EF4-FFF2-40B4-BE49-F238E27FC236}">
                <a16:creationId xmlns:a16="http://schemas.microsoft.com/office/drawing/2014/main" id="{504A495E-A148-05D8-D922-EAAC3203BD35}"/>
              </a:ext>
            </a:extLst>
          </p:cNvPr>
          <p:cNvSpPr/>
          <p:nvPr/>
        </p:nvSpPr>
        <p:spPr>
          <a:xfrm>
            <a:off x="3663771" y="4582150"/>
            <a:ext cx="246730" cy="783772"/>
          </a:xfrm>
          <a:prstGeom prst="rightBrace">
            <a:avLst/>
          </a:prstGeom>
          <a:ln w="5080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E951767C-099B-8CDB-65E6-AC04876FBEDE}"/>
              </a:ext>
            </a:extLst>
          </p:cNvPr>
          <p:cNvSpPr txBox="1"/>
          <p:nvPr/>
        </p:nvSpPr>
        <p:spPr>
          <a:xfrm>
            <a:off x="3823417" y="4787356"/>
            <a:ext cx="537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</a:rPr>
              <a:t>TTL</a:t>
            </a:r>
          </a:p>
        </p:txBody>
      </p: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593033B2-8BCD-4C20-90DF-872932F3CC38}"/>
              </a:ext>
            </a:extLst>
          </p:cNvPr>
          <p:cNvCxnSpPr/>
          <p:nvPr/>
        </p:nvCxnSpPr>
        <p:spPr>
          <a:xfrm>
            <a:off x="2892499" y="4578912"/>
            <a:ext cx="1872342" cy="0"/>
          </a:xfrm>
          <a:prstGeom prst="straightConnector1">
            <a:avLst/>
          </a:prstGeom>
          <a:ln w="50800"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AC1AE5D2-3420-B298-5124-08AF754100B1}"/>
              </a:ext>
            </a:extLst>
          </p:cNvPr>
          <p:cNvSpPr txBox="1"/>
          <p:nvPr/>
        </p:nvSpPr>
        <p:spPr>
          <a:xfrm>
            <a:off x="192068" y="3909002"/>
            <a:ext cx="308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1711541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/>
      <p:bldP spid="23" grpId="0" animBg="1"/>
      <p:bldP spid="24" grpId="0"/>
      <p:bldP spid="46" grpId="0" animBg="1"/>
      <p:bldP spid="47" grpId="0"/>
      <p:bldP spid="52" grpId="0" animBg="1"/>
      <p:bldP spid="53" grpId="0"/>
      <p:bldP spid="57" grpId="0" animBg="1"/>
      <p:bldP spid="58" grpId="0"/>
      <p:bldP spid="67" grpId="0" animBg="1"/>
      <p:bldP spid="68" grpId="0"/>
      <p:bldP spid="69" grpId="0" animBg="1"/>
      <p:bldP spid="70" grpId="0"/>
      <p:bldP spid="93" grpId="0" animBg="1"/>
      <p:bldP spid="9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8E7DB9-57A2-9BF6-0995-8CDE3A4471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0B5C53D-8ACA-4B98-B58B-89E2C136F97A}"/>
              </a:ext>
            </a:extLst>
          </p:cNvPr>
          <p:cNvSpPr txBox="1"/>
          <p:nvPr/>
        </p:nvSpPr>
        <p:spPr>
          <a:xfrm rot="17292468">
            <a:off x="259046" y="3814342"/>
            <a:ext cx="336964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chemeClr val="bg2">
                    <a:lumMod val="90000"/>
                  </a:schemeClr>
                </a:solidFill>
              </a:rPr>
              <a:t>REC QUERIES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0FEF79F-FCEB-B1C4-0642-F86EB256D380}"/>
              </a:ext>
            </a:extLst>
          </p:cNvPr>
          <p:cNvSpPr txBox="1"/>
          <p:nvPr/>
        </p:nvSpPr>
        <p:spPr>
          <a:xfrm rot="17292468">
            <a:off x="1959800" y="3814341"/>
            <a:ext cx="36921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chemeClr val="bg2">
                    <a:lumMod val="90000"/>
                  </a:schemeClr>
                </a:solidFill>
              </a:rPr>
              <a:t>AUTH QUERIES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0DB4995-943D-78C3-8FBD-0101D244EB38}"/>
              </a:ext>
            </a:extLst>
          </p:cNvPr>
          <p:cNvCxnSpPr>
            <a:cxnSpLocks/>
          </p:cNvCxnSpPr>
          <p:nvPr/>
        </p:nvCxnSpPr>
        <p:spPr>
          <a:xfrm>
            <a:off x="2885279" y="2132820"/>
            <a:ext cx="0" cy="4267200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9B940933-08B5-BA11-1FB5-AA0CE5109C58}"/>
              </a:ext>
            </a:extLst>
          </p:cNvPr>
          <p:cNvSpPr txBox="1"/>
          <p:nvPr/>
        </p:nvSpPr>
        <p:spPr>
          <a:xfrm>
            <a:off x="2158832" y="1423180"/>
            <a:ext cx="14236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Recursive</a:t>
            </a:r>
          </a:p>
          <a:p>
            <a:pPr algn="ctr"/>
            <a:r>
              <a:rPr lang="en-US" sz="2000" b="1" dirty="0"/>
              <a:t>Resolver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9A69433-63C7-1E2A-30DD-8CA6F1CC94AE}"/>
              </a:ext>
            </a:extLst>
          </p:cNvPr>
          <p:cNvCxnSpPr>
            <a:cxnSpLocks/>
          </p:cNvCxnSpPr>
          <p:nvPr/>
        </p:nvCxnSpPr>
        <p:spPr>
          <a:xfrm>
            <a:off x="551742" y="2132820"/>
            <a:ext cx="0" cy="4267200"/>
          </a:xfrm>
          <a:prstGeom prst="line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0B5194C8-4557-4391-329A-6CAF7785F51D}"/>
              </a:ext>
            </a:extLst>
          </p:cNvPr>
          <p:cNvSpPr txBox="1"/>
          <p:nvPr/>
        </p:nvSpPr>
        <p:spPr>
          <a:xfrm>
            <a:off x="175586" y="1718357"/>
            <a:ext cx="9627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Time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55A06AD-D3BF-1515-2511-5506C5D461D4}"/>
              </a:ext>
            </a:extLst>
          </p:cNvPr>
          <p:cNvCxnSpPr>
            <a:cxnSpLocks/>
          </p:cNvCxnSpPr>
          <p:nvPr/>
        </p:nvCxnSpPr>
        <p:spPr>
          <a:xfrm>
            <a:off x="1012936" y="2321505"/>
            <a:ext cx="1872342" cy="0"/>
          </a:xfrm>
          <a:prstGeom prst="straightConnector1">
            <a:avLst/>
          </a:prstGeom>
          <a:ln w="50800"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ight Brace 12">
            <a:extLst>
              <a:ext uri="{FF2B5EF4-FFF2-40B4-BE49-F238E27FC236}">
                <a16:creationId xmlns:a16="http://schemas.microsoft.com/office/drawing/2014/main" id="{01D7116D-3AD3-7DEB-5EBA-ADD56BA7D147}"/>
              </a:ext>
            </a:extLst>
          </p:cNvPr>
          <p:cNvSpPr/>
          <p:nvPr/>
        </p:nvSpPr>
        <p:spPr>
          <a:xfrm>
            <a:off x="2979627" y="2417281"/>
            <a:ext cx="246731" cy="1567543"/>
          </a:xfrm>
          <a:prstGeom prst="rightBrace">
            <a:avLst/>
          </a:prstGeom>
          <a:ln w="50800"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CEDF09F-880A-14A9-402A-BFE6DDEB9C85}"/>
              </a:ext>
            </a:extLst>
          </p:cNvPr>
          <p:cNvSpPr txBox="1"/>
          <p:nvPr/>
        </p:nvSpPr>
        <p:spPr>
          <a:xfrm>
            <a:off x="3139274" y="2936376"/>
            <a:ext cx="537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TTL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1EE2CA0-AD7F-0D0A-1DEE-A6AC39308AC4}"/>
              </a:ext>
            </a:extLst>
          </p:cNvPr>
          <p:cNvCxnSpPr>
            <a:cxnSpLocks/>
          </p:cNvCxnSpPr>
          <p:nvPr/>
        </p:nvCxnSpPr>
        <p:spPr>
          <a:xfrm>
            <a:off x="4757619" y="2139571"/>
            <a:ext cx="0" cy="4339771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515B7BB9-369C-D533-9566-CAC65F0403D5}"/>
              </a:ext>
            </a:extLst>
          </p:cNvPr>
          <p:cNvCxnSpPr>
            <a:cxnSpLocks/>
          </p:cNvCxnSpPr>
          <p:nvPr/>
        </p:nvCxnSpPr>
        <p:spPr>
          <a:xfrm>
            <a:off x="2885278" y="2412945"/>
            <a:ext cx="1872342" cy="0"/>
          </a:xfrm>
          <a:prstGeom prst="straightConnector1">
            <a:avLst/>
          </a:prstGeom>
          <a:ln w="50800"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6AEDEF51-51E0-CA09-B142-F6F0C95A8E5A}"/>
              </a:ext>
            </a:extLst>
          </p:cNvPr>
          <p:cNvCxnSpPr/>
          <p:nvPr/>
        </p:nvCxnSpPr>
        <p:spPr>
          <a:xfrm>
            <a:off x="1012936" y="3776171"/>
            <a:ext cx="1872342" cy="0"/>
          </a:xfrm>
          <a:prstGeom prst="straightConnector1">
            <a:avLst/>
          </a:prstGeom>
          <a:ln w="50800"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E761BB4F-E71B-74D1-7C3B-696BB6199BCC}"/>
              </a:ext>
            </a:extLst>
          </p:cNvPr>
          <p:cNvCxnSpPr/>
          <p:nvPr/>
        </p:nvCxnSpPr>
        <p:spPr>
          <a:xfrm>
            <a:off x="1012936" y="4276914"/>
            <a:ext cx="1872342" cy="0"/>
          </a:xfrm>
          <a:prstGeom prst="straightConnector1">
            <a:avLst/>
          </a:prstGeom>
          <a:ln w="50800"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ight Brace 22">
            <a:extLst>
              <a:ext uri="{FF2B5EF4-FFF2-40B4-BE49-F238E27FC236}">
                <a16:creationId xmlns:a16="http://schemas.microsoft.com/office/drawing/2014/main" id="{20C27F54-2F15-41D2-8A09-E6343BEBA5C9}"/>
              </a:ext>
            </a:extLst>
          </p:cNvPr>
          <p:cNvSpPr/>
          <p:nvPr/>
        </p:nvSpPr>
        <p:spPr>
          <a:xfrm>
            <a:off x="2979627" y="4276914"/>
            <a:ext cx="246731" cy="1567543"/>
          </a:xfrm>
          <a:prstGeom prst="rightBrace">
            <a:avLst/>
          </a:prstGeom>
          <a:ln w="50800"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BFFAED1-B44F-96B3-E9BE-15CB0143DFF6}"/>
              </a:ext>
            </a:extLst>
          </p:cNvPr>
          <p:cNvSpPr txBox="1"/>
          <p:nvPr/>
        </p:nvSpPr>
        <p:spPr>
          <a:xfrm>
            <a:off x="3139274" y="4876019"/>
            <a:ext cx="537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TTL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05217609-7047-9958-3002-BD84CB770FB7}"/>
              </a:ext>
            </a:extLst>
          </p:cNvPr>
          <p:cNvCxnSpPr/>
          <p:nvPr/>
        </p:nvCxnSpPr>
        <p:spPr>
          <a:xfrm>
            <a:off x="1012936" y="4876019"/>
            <a:ext cx="1872342" cy="0"/>
          </a:xfrm>
          <a:prstGeom prst="straightConnector1">
            <a:avLst/>
          </a:prstGeom>
          <a:ln w="50800"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ED3264B5-E161-DB6F-2A31-9005293D5751}"/>
              </a:ext>
            </a:extLst>
          </p:cNvPr>
          <p:cNvCxnSpPr/>
          <p:nvPr/>
        </p:nvCxnSpPr>
        <p:spPr>
          <a:xfrm>
            <a:off x="1012936" y="5363379"/>
            <a:ext cx="1872342" cy="0"/>
          </a:xfrm>
          <a:prstGeom prst="straightConnector1">
            <a:avLst/>
          </a:prstGeom>
          <a:ln w="50800"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817A80FB-C1C8-07DF-600C-E6EB6C30514A}"/>
              </a:ext>
            </a:extLst>
          </p:cNvPr>
          <p:cNvCxnSpPr/>
          <p:nvPr/>
        </p:nvCxnSpPr>
        <p:spPr>
          <a:xfrm>
            <a:off x="2885278" y="4276914"/>
            <a:ext cx="1872342" cy="0"/>
          </a:xfrm>
          <a:prstGeom prst="straightConnector1">
            <a:avLst/>
          </a:prstGeom>
          <a:ln w="50800"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F868459B-74DF-4D8E-E9F0-6779EB1D8A0B}"/>
              </a:ext>
            </a:extLst>
          </p:cNvPr>
          <p:cNvCxnSpPr/>
          <p:nvPr/>
        </p:nvCxnSpPr>
        <p:spPr>
          <a:xfrm>
            <a:off x="1012936" y="2920610"/>
            <a:ext cx="1872342" cy="0"/>
          </a:xfrm>
          <a:prstGeom prst="straightConnector1">
            <a:avLst/>
          </a:prstGeom>
          <a:ln w="50800"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7" name="Title 86">
            <a:extLst>
              <a:ext uri="{FF2B5EF4-FFF2-40B4-BE49-F238E27FC236}">
                <a16:creationId xmlns:a16="http://schemas.microsoft.com/office/drawing/2014/main" id="{B2200CFB-598A-49C8-6B51-56E48A20A0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9365"/>
            <a:ext cx="10515600" cy="1325563"/>
          </a:xfrm>
        </p:spPr>
        <p:txBody>
          <a:bodyPr/>
          <a:lstStyle/>
          <a:p>
            <a:r>
              <a:rPr lang="en-US" dirty="0"/>
              <a:t>Caching Dynamics - Observations</a:t>
            </a:r>
          </a:p>
        </p:txBody>
      </p: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873A21F9-FE4D-A487-7EB3-5240A0FC51A1}"/>
              </a:ext>
            </a:extLst>
          </p:cNvPr>
          <p:cNvCxnSpPr/>
          <p:nvPr/>
        </p:nvCxnSpPr>
        <p:spPr>
          <a:xfrm>
            <a:off x="998312" y="3197737"/>
            <a:ext cx="1872342" cy="0"/>
          </a:xfrm>
          <a:prstGeom prst="straightConnector1">
            <a:avLst/>
          </a:prstGeom>
          <a:ln w="50800"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18329ED3-B33E-1FE4-77D8-EE4394BB5020}"/>
              </a:ext>
            </a:extLst>
          </p:cNvPr>
          <p:cNvCxnSpPr/>
          <p:nvPr/>
        </p:nvCxnSpPr>
        <p:spPr>
          <a:xfrm>
            <a:off x="1020157" y="5538812"/>
            <a:ext cx="1872342" cy="0"/>
          </a:xfrm>
          <a:prstGeom prst="straightConnector1">
            <a:avLst/>
          </a:prstGeom>
          <a:ln w="50800"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7D3F7AE1-D115-C7AD-8C19-2C865FAB612D}"/>
              </a:ext>
            </a:extLst>
          </p:cNvPr>
          <p:cNvSpPr txBox="1"/>
          <p:nvPr/>
        </p:nvSpPr>
        <p:spPr>
          <a:xfrm>
            <a:off x="192068" y="3909002"/>
            <a:ext cx="308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T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86647F1-6E37-6A7A-6E7F-854B027FCD27}"/>
              </a:ext>
            </a:extLst>
          </p:cNvPr>
          <p:cNvSpPr txBox="1"/>
          <p:nvPr/>
        </p:nvSpPr>
        <p:spPr>
          <a:xfrm>
            <a:off x="6096000" y="1827127"/>
            <a:ext cx="29799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During Time Period </a:t>
            </a:r>
            <a:r>
              <a:rPr lang="en-US" sz="2400" i="1" dirty="0"/>
              <a:t>T</a:t>
            </a:r>
            <a:r>
              <a:rPr lang="en-US" sz="2400" dirty="0"/>
              <a:t>: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ADF13CB-6962-F901-B218-B5ACC1E6C66F}"/>
              </a:ext>
            </a:extLst>
          </p:cNvPr>
          <p:cNvSpPr txBox="1"/>
          <p:nvPr/>
        </p:nvSpPr>
        <p:spPr>
          <a:xfrm>
            <a:off x="3870843" y="1119837"/>
            <a:ext cx="177355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Authoritative Server</a:t>
            </a:r>
          </a:p>
          <a:p>
            <a:pPr algn="ctr"/>
            <a:r>
              <a:rPr lang="en-US" sz="2000" b="1" dirty="0"/>
              <a:t>(</a:t>
            </a:r>
            <a:r>
              <a:rPr lang="en-US" sz="2000" b="1" dirty="0" err="1"/>
              <a:t>foo.com</a:t>
            </a:r>
            <a:r>
              <a:rPr lang="en-US" sz="2000" b="1" dirty="0"/>
              <a:t>)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81722C8-4F03-46DE-1AD2-3B226FA17189}"/>
              </a:ext>
            </a:extLst>
          </p:cNvPr>
          <p:cNvSpPr txBox="1"/>
          <p:nvPr/>
        </p:nvSpPr>
        <p:spPr>
          <a:xfrm>
            <a:off x="6096000" y="2273702"/>
            <a:ext cx="6063555" cy="83099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dirty="0"/>
              <a:t>When recursive queries &gt; TTLs:</a:t>
            </a:r>
          </a:p>
          <a:p>
            <a:r>
              <a:rPr lang="en-US" sz="2400" dirty="0"/>
              <a:t>auth queries = TTLs</a:t>
            </a:r>
          </a:p>
        </p:txBody>
      </p:sp>
    </p:spTree>
    <p:extLst>
      <p:ext uri="{BB962C8B-B14F-4D97-AF65-F5344CB8AC3E}">
        <p14:creationId xmlns:p14="http://schemas.microsoft.com/office/powerpoint/2010/main" val="19443532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F91995-3E82-3F1D-6557-F96DD9B583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AC47A4C-D296-8EC3-8779-F850687738B5}"/>
              </a:ext>
            </a:extLst>
          </p:cNvPr>
          <p:cNvSpPr txBox="1"/>
          <p:nvPr/>
        </p:nvSpPr>
        <p:spPr>
          <a:xfrm rot="17292468">
            <a:off x="259046" y="3814342"/>
            <a:ext cx="336964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chemeClr val="bg2">
                    <a:lumMod val="90000"/>
                  </a:schemeClr>
                </a:solidFill>
              </a:rPr>
              <a:t>REC QUERIES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510BFAB-5CE7-55CB-48F1-62B3AF403A81}"/>
              </a:ext>
            </a:extLst>
          </p:cNvPr>
          <p:cNvSpPr txBox="1"/>
          <p:nvPr/>
        </p:nvSpPr>
        <p:spPr>
          <a:xfrm rot="17292468">
            <a:off x="1959800" y="3814341"/>
            <a:ext cx="36921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chemeClr val="bg2">
                    <a:lumMod val="90000"/>
                  </a:schemeClr>
                </a:solidFill>
              </a:rPr>
              <a:t>AUTH QUERIES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08DB672-5139-B472-42E6-378E18A9E8A5}"/>
              </a:ext>
            </a:extLst>
          </p:cNvPr>
          <p:cNvCxnSpPr>
            <a:cxnSpLocks/>
          </p:cNvCxnSpPr>
          <p:nvPr/>
        </p:nvCxnSpPr>
        <p:spPr>
          <a:xfrm>
            <a:off x="2881167" y="2132820"/>
            <a:ext cx="0" cy="4267200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8B03BF9-C111-731D-9A5A-55B26851B3FF}"/>
              </a:ext>
            </a:extLst>
          </p:cNvPr>
          <p:cNvCxnSpPr>
            <a:cxnSpLocks/>
          </p:cNvCxnSpPr>
          <p:nvPr/>
        </p:nvCxnSpPr>
        <p:spPr>
          <a:xfrm>
            <a:off x="551742" y="2132820"/>
            <a:ext cx="0" cy="4267200"/>
          </a:xfrm>
          <a:prstGeom prst="line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46F54ABF-1BAD-44C3-8989-4116D10F75F5}"/>
              </a:ext>
            </a:extLst>
          </p:cNvPr>
          <p:cNvSpPr txBox="1"/>
          <p:nvPr/>
        </p:nvSpPr>
        <p:spPr>
          <a:xfrm>
            <a:off x="175586" y="1718357"/>
            <a:ext cx="9627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Time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68CC5A8-AF42-8B06-4EB0-1E45D3A7AB64}"/>
              </a:ext>
            </a:extLst>
          </p:cNvPr>
          <p:cNvCxnSpPr>
            <a:cxnSpLocks/>
          </p:cNvCxnSpPr>
          <p:nvPr/>
        </p:nvCxnSpPr>
        <p:spPr>
          <a:xfrm>
            <a:off x="4753507" y="2139571"/>
            <a:ext cx="0" cy="4339771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39E409EC-6D04-DBF8-C54E-7F8410426540}"/>
              </a:ext>
            </a:extLst>
          </p:cNvPr>
          <p:cNvCxnSpPr/>
          <p:nvPr/>
        </p:nvCxnSpPr>
        <p:spPr>
          <a:xfrm>
            <a:off x="1028702" y="2684362"/>
            <a:ext cx="1872342" cy="0"/>
          </a:xfrm>
          <a:prstGeom prst="straightConnector1">
            <a:avLst/>
          </a:prstGeom>
          <a:ln w="50800"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Right Brace 45">
            <a:extLst>
              <a:ext uri="{FF2B5EF4-FFF2-40B4-BE49-F238E27FC236}">
                <a16:creationId xmlns:a16="http://schemas.microsoft.com/office/drawing/2014/main" id="{87247AE9-38F8-36C9-6EE0-08B4665CE6D0}"/>
              </a:ext>
            </a:extLst>
          </p:cNvPr>
          <p:cNvSpPr/>
          <p:nvPr/>
        </p:nvSpPr>
        <p:spPr>
          <a:xfrm>
            <a:off x="3679537" y="2692560"/>
            <a:ext cx="246730" cy="783772"/>
          </a:xfrm>
          <a:prstGeom prst="rightBrace">
            <a:avLst/>
          </a:prstGeom>
          <a:ln w="5080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ACA0C605-3A3C-0E3B-C440-A445256EC006}"/>
              </a:ext>
            </a:extLst>
          </p:cNvPr>
          <p:cNvSpPr txBox="1"/>
          <p:nvPr/>
        </p:nvSpPr>
        <p:spPr>
          <a:xfrm>
            <a:off x="3839183" y="2897766"/>
            <a:ext cx="537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</a:rPr>
              <a:t>TTL</a:t>
            </a: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67C4C026-C7E0-738B-3091-1A002926D590}"/>
              </a:ext>
            </a:extLst>
          </p:cNvPr>
          <p:cNvCxnSpPr/>
          <p:nvPr/>
        </p:nvCxnSpPr>
        <p:spPr>
          <a:xfrm>
            <a:off x="1014078" y="3631811"/>
            <a:ext cx="1872342" cy="0"/>
          </a:xfrm>
          <a:prstGeom prst="straightConnector1">
            <a:avLst/>
          </a:prstGeom>
          <a:ln w="50800"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Right Brace 51">
            <a:extLst>
              <a:ext uri="{FF2B5EF4-FFF2-40B4-BE49-F238E27FC236}">
                <a16:creationId xmlns:a16="http://schemas.microsoft.com/office/drawing/2014/main" id="{7365B723-5F8F-A60F-39A0-6C283C69340B}"/>
              </a:ext>
            </a:extLst>
          </p:cNvPr>
          <p:cNvSpPr/>
          <p:nvPr/>
        </p:nvSpPr>
        <p:spPr>
          <a:xfrm>
            <a:off x="3679537" y="3633894"/>
            <a:ext cx="246730" cy="783772"/>
          </a:xfrm>
          <a:prstGeom prst="rightBrace">
            <a:avLst/>
          </a:prstGeom>
          <a:ln w="5080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BE5C56EA-BB34-6D43-DB1A-CB3709016D83}"/>
              </a:ext>
            </a:extLst>
          </p:cNvPr>
          <p:cNvSpPr txBox="1"/>
          <p:nvPr/>
        </p:nvSpPr>
        <p:spPr>
          <a:xfrm>
            <a:off x="3839183" y="3839100"/>
            <a:ext cx="537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</a:rPr>
              <a:t>TTL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4FAF2A1E-AEC9-2C26-3DCE-59E61C5F82E3}"/>
              </a:ext>
            </a:extLst>
          </p:cNvPr>
          <p:cNvCxnSpPr/>
          <p:nvPr/>
        </p:nvCxnSpPr>
        <p:spPr>
          <a:xfrm>
            <a:off x="1021484" y="5691568"/>
            <a:ext cx="1872342" cy="0"/>
          </a:xfrm>
          <a:prstGeom prst="straightConnector1">
            <a:avLst/>
          </a:prstGeom>
          <a:ln w="50800"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Right Brace 56">
            <a:extLst>
              <a:ext uri="{FF2B5EF4-FFF2-40B4-BE49-F238E27FC236}">
                <a16:creationId xmlns:a16="http://schemas.microsoft.com/office/drawing/2014/main" id="{3EF41DEA-6754-3536-E7EA-A5EE39CECFE6}"/>
              </a:ext>
            </a:extLst>
          </p:cNvPr>
          <p:cNvSpPr/>
          <p:nvPr/>
        </p:nvSpPr>
        <p:spPr>
          <a:xfrm>
            <a:off x="3686026" y="5795365"/>
            <a:ext cx="246730" cy="783772"/>
          </a:xfrm>
          <a:prstGeom prst="rightBrace">
            <a:avLst/>
          </a:prstGeom>
          <a:ln w="5080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BBAAA4B3-397F-4D40-08DA-83FDF0BDADCF}"/>
              </a:ext>
            </a:extLst>
          </p:cNvPr>
          <p:cNvSpPr txBox="1"/>
          <p:nvPr/>
        </p:nvSpPr>
        <p:spPr>
          <a:xfrm>
            <a:off x="3846589" y="5990297"/>
            <a:ext cx="537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</a:rPr>
              <a:t>TTL</a:t>
            </a:r>
          </a:p>
        </p:txBody>
      </p:sp>
      <p:sp>
        <p:nvSpPr>
          <p:cNvPr id="87" name="Title 86">
            <a:extLst>
              <a:ext uri="{FF2B5EF4-FFF2-40B4-BE49-F238E27FC236}">
                <a16:creationId xmlns:a16="http://schemas.microsoft.com/office/drawing/2014/main" id="{522F9D76-4FCA-3117-4C15-CBBDCB854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9365"/>
            <a:ext cx="10515600" cy="1325563"/>
          </a:xfrm>
        </p:spPr>
        <p:txBody>
          <a:bodyPr/>
          <a:lstStyle/>
          <a:p>
            <a:r>
              <a:rPr lang="en-US" dirty="0"/>
              <a:t>Caching Dynamics - Observations</a:t>
            </a:r>
          </a:p>
        </p:txBody>
      </p:sp>
      <p:cxnSp>
        <p:nvCxnSpPr>
          <p:cNvPr id="92" name="Straight Arrow Connector 91">
            <a:extLst>
              <a:ext uri="{FF2B5EF4-FFF2-40B4-BE49-F238E27FC236}">
                <a16:creationId xmlns:a16="http://schemas.microsoft.com/office/drawing/2014/main" id="{E68EA507-4FDC-6643-F2AD-966C6B48DE18}"/>
              </a:ext>
            </a:extLst>
          </p:cNvPr>
          <p:cNvCxnSpPr/>
          <p:nvPr/>
        </p:nvCxnSpPr>
        <p:spPr>
          <a:xfrm>
            <a:off x="1014078" y="4568637"/>
            <a:ext cx="1872342" cy="0"/>
          </a:xfrm>
          <a:prstGeom prst="straightConnector1">
            <a:avLst/>
          </a:prstGeom>
          <a:ln w="50800"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3" name="Right Brace 92">
            <a:extLst>
              <a:ext uri="{FF2B5EF4-FFF2-40B4-BE49-F238E27FC236}">
                <a16:creationId xmlns:a16="http://schemas.microsoft.com/office/drawing/2014/main" id="{6DF0F6BB-C629-B799-075B-69F8E048F2A6}"/>
              </a:ext>
            </a:extLst>
          </p:cNvPr>
          <p:cNvSpPr/>
          <p:nvPr/>
        </p:nvSpPr>
        <p:spPr>
          <a:xfrm>
            <a:off x="3679537" y="4582150"/>
            <a:ext cx="246730" cy="783772"/>
          </a:xfrm>
          <a:prstGeom prst="rightBrace">
            <a:avLst/>
          </a:prstGeom>
          <a:ln w="5080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9925671E-1B6F-D169-65B8-FDACE0E8AA5C}"/>
              </a:ext>
            </a:extLst>
          </p:cNvPr>
          <p:cNvSpPr txBox="1"/>
          <p:nvPr/>
        </p:nvSpPr>
        <p:spPr>
          <a:xfrm>
            <a:off x="3839183" y="4787356"/>
            <a:ext cx="537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</a:rPr>
              <a:t>TTL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8297FB6-59B6-4A44-C04C-AF06387E2215}"/>
              </a:ext>
            </a:extLst>
          </p:cNvPr>
          <p:cNvSpPr txBox="1"/>
          <p:nvPr/>
        </p:nvSpPr>
        <p:spPr>
          <a:xfrm>
            <a:off x="192068" y="3909002"/>
            <a:ext cx="308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T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931E9B8-63B7-88FB-CD52-53DB700816F0}"/>
              </a:ext>
            </a:extLst>
          </p:cNvPr>
          <p:cNvSpPr txBox="1"/>
          <p:nvPr/>
        </p:nvSpPr>
        <p:spPr>
          <a:xfrm>
            <a:off x="6096000" y="2273702"/>
            <a:ext cx="6063555" cy="83099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dirty="0"/>
              <a:t>When recursive queries &gt; TTLs:</a:t>
            </a:r>
          </a:p>
          <a:p>
            <a:r>
              <a:rPr lang="en-US" sz="2400" dirty="0"/>
              <a:t>auth queries = TTLs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C42E70E-C214-0986-084D-979E0DF84686}"/>
              </a:ext>
            </a:extLst>
          </p:cNvPr>
          <p:cNvSpPr txBox="1"/>
          <p:nvPr/>
        </p:nvSpPr>
        <p:spPr>
          <a:xfrm>
            <a:off x="6096001" y="3135214"/>
            <a:ext cx="6063554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dirty="0"/>
              <a:t>When recursive queries ≤ TTLs:</a:t>
            </a:r>
          </a:p>
          <a:p>
            <a:r>
              <a:rPr lang="en-US" sz="2400" dirty="0"/>
              <a:t>auth queries = recursive queries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055DE35-9588-D9DB-A69C-905230A564F1}"/>
              </a:ext>
            </a:extLst>
          </p:cNvPr>
          <p:cNvSpPr txBox="1"/>
          <p:nvPr/>
        </p:nvSpPr>
        <p:spPr>
          <a:xfrm>
            <a:off x="3870843" y="1119837"/>
            <a:ext cx="177355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Authoritative Server</a:t>
            </a:r>
          </a:p>
          <a:p>
            <a:pPr algn="ctr"/>
            <a:r>
              <a:rPr lang="en-US" sz="2000" b="1" dirty="0"/>
              <a:t>(</a:t>
            </a:r>
            <a:r>
              <a:rPr lang="en-US" sz="2000" b="1" dirty="0" err="1"/>
              <a:t>foo.com</a:t>
            </a:r>
            <a:r>
              <a:rPr lang="en-US" sz="2000" b="1" dirty="0"/>
              <a:t>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D86D90D-2D8E-C92B-9E6E-8C067F2DC379}"/>
              </a:ext>
            </a:extLst>
          </p:cNvPr>
          <p:cNvSpPr txBox="1"/>
          <p:nvPr/>
        </p:nvSpPr>
        <p:spPr>
          <a:xfrm>
            <a:off x="6096000" y="1827127"/>
            <a:ext cx="29799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During Time Period </a:t>
            </a:r>
            <a:r>
              <a:rPr lang="en-US" sz="2400" i="1" dirty="0"/>
              <a:t>T</a:t>
            </a:r>
            <a:r>
              <a:rPr lang="en-US" sz="2400" dirty="0"/>
              <a:t>: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258D8821-5F0A-CC5B-B9F0-D7A591AEB299}"/>
              </a:ext>
            </a:extLst>
          </p:cNvPr>
          <p:cNvCxnSpPr/>
          <p:nvPr/>
        </p:nvCxnSpPr>
        <p:spPr>
          <a:xfrm>
            <a:off x="2885277" y="2684362"/>
            <a:ext cx="1872342" cy="0"/>
          </a:xfrm>
          <a:prstGeom prst="straightConnector1">
            <a:avLst/>
          </a:prstGeom>
          <a:ln w="50800"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FFBB50D9-AFC1-DA79-6FCF-0B10D3F772DB}"/>
              </a:ext>
            </a:extLst>
          </p:cNvPr>
          <p:cNvCxnSpPr/>
          <p:nvPr/>
        </p:nvCxnSpPr>
        <p:spPr>
          <a:xfrm>
            <a:off x="2892499" y="3631811"/>
            <a:ext cx="1872342" cy="0"/>
          </a:xfrm>
          <a:prstGeom prst="straightConnector1">
            <a:avLst/>
          </a:prstGeom>
          <a:ln w="50800"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94FE3CF0-5485-4DE4-A03C-900E52B85A7C}"/>
              </a:ext>
            </a:extLst>
          </p:cNvPr>
          <p:cNvCxnSpPr/>
          <p:nvPr/>
        </p:nvCxnSpPr>
        <p:spPr>
          <a:xfrm>
            <a:off x="2899905" y="5793283"/>
            <a:ext cx="1872342" cy="0"/>
          </a:xfrm>
          <a:prstGeom prst="straightConnector1">
            <a:avLst/>
          </a:prstGeom>
          <a:ln w="50800"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A2C725B3-C81E-D7A6-C9D3-B5EC43DF211B}"/>
              </a:ext>
            </a:extLst>
          </p:cNvPr>
          <p:cNvCxnSpPr/>
          <p:nvPr/>
        </p:nvCxnSpPr>
        <p:spPr>
          <a:xfrm>
            <a:off x="2892499" y="4578912"/>
            <a:ext cx="1872342" cy="0"/>
          </a:xfrm>
          <a:prstGeom prst="straightConnector1">
            <a:avLst/>
          </a:prstGeom>
          <a:ln w="50800"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B36EF817-9815-A741-AE87-0C70B3961F0C}"/>
              </a:ext>
            </a:extLst>
          </p:cNvPr>
          <p:cNvSpPr txBox="1"/>
          <p:nvPr/>
        </p:nvSpPr>
        <p:spPr>
          <a:xfrm>
            <a:off x="2158832" y="1423180"/>
            <a:ext cx="14236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Recursive</a:t>
            </a:r>
          </a:p>
          <a:p>
            <a:pPr algn="ctr"/>
            <a:r>
              <a:rPr lang="en-US" sz="2000" b="1" dirty="0"/>
              <a:t>Resolver</a:t>
            </a:r>
          </a:p>
        </p:txBody>
      </p:sp>
    </p:spTree>
    <p:extLst>
      <p:ext uri="{BB962C8B-B14F-4D97-AF65-F5344CB8AC3E}">
        <p14:creationId xmlns:p14="http://schemas.microsoft.com/office/powerpoint/2010/main" val="3843537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1FC6BB-476C-0190-4016-CD4002093D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2898E31B-A3F3-6F16-1567-7B35C1FF9545}"/>
              </a:ext>
            </a:extLst>
          </p:cNvPr>
          <p:cNvSpPr txBox="1"/>
          <p:nvPr/>
        </p:nvSpPr>
        <p:spPr>
          <a:xfrm rot="17292468">
            <a:off x="1741137" y="3814341"/>
            <a:ext cx="36921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chemeClr val="bg2">
                    <a:lumMod val="90000"/>
                  </a:schemeClr>
                </a:solidFill>
              </a:rPr>
              <a:t>AUTH QUERIES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8A85BD0-3DD8-9BC0-A982-D140B4E44778}"/>
              </a:ext>
            </a:extLst>
          </p:cNvPr>
          <p:cNvCxnSpPr>
            <a:cxnSpLocks/>
          </p:cNvCxnSpPr>
          <p:nvPr/>
        </p:nvCxnSpPr>
        <p:spPr>
          <a:xfrm>
            <a:off x="1643074" y="2132820"/>
            <a:ext cx="0" cy="4267200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4DEEF465-B0B4-E178-60BB-803EBBDCBA3A}"/>
              </a:ext>
            </a:extLst>
          </p:cNvPr>
          <p:cNvSpPr txBox="1"/>
          <p:nvPr/>
        </p:nvSpPr>
        <p:spPr>
          <a:xfrm>
            <a:off x="916627" y="1423180"/>
            <a:ext cx="14236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Recursive</a:t>
            </a:r>
          </a:p>
          <a:p>
            <a:pPr algn="ctr"/>
            <a:r>
              <a:rPr lang="en-US" sz="2000" b="1" dirty="0"/>
              <a:t>Resolver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3A647DB-2BFE-9BCF-DF45-6501413B8736}"/>
              </a:ext>
            </a:extLst>
          </p:cNvPr>
          <p:cNvCxnSpPr>
            <a:cxnSpLocks/>
          </p:cNvCxnSpPr>
          <p:nvPr/>
        </p:nvCxnSpPr>
        <p:spPr>
          <a:xfrm>
            <a:off x="551742" y="2132820"/>
            <a:ext cx="0" cy="4267200"/>
          </a:xfrm>
          <a:prstGeom prst="line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4730742E-A5DA-123C-A406-AA0D7D8014DF}"/>
              </a:ext>
            </a:extLst>
          </p:cNvPr>
          <p:cNvSpPr txBox="1"/>
          <p:nvPr/>
        </p:nvSpPr>
        <p:spPr>
          <a:xfrm>
            <a:off x="175586" y="1718357"/>
            <a:ext cx="9627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Time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547850E-998E-9816-7C36-3396C495C70B}"/>
              </a:ext>
            </a:extLst>
          </p:cNvPr>
          <p:cNvCxnSpPr>
            <a:cxnSpLocks/>
          </p:cNvCxnSpPr>
          <p:nvPr/>
        </p:nvCxnSpPr>
        <p:spPr>
          <a:xfrm>
            <a:off x="3515414" y="2139571"/>
            <a:ext cx="0" cy="4339771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74A837FC-9349-BCBC-B236-F730334E037A}"/>
              </a:ext>
            </a:extLst>
          </p:cNvPr>
          <p:cNvSpPr txBox="1"/>
          <p:nvPr/>
        </p:nvSpPr>
        <p:spPr>
          <a:xfrm>
            <a:off x="2628638" y="1119837"/>
            <a:ext cx="177355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Authoritative Server</a:t>
            </a:r>
          </a:p>
          <a:p>
            <a:pPr algn="ctr"/>
            <a:r>
              <a:rPr lang="en-US" sz="2000" b="1" dirty="0"/>
              <a:t>(</a:t>
            </a:r>
            <a:r>
              <a:rPr lang="en-US" sz="2000" b="1" dirty="0" err="1"/>
              <a:t>foo.com</a:t>
            </a:r>
            <a:r>
              <a:rPr lang="en-US" sz="2000" b="1" dirty="0"/>
              <a:t>)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8E8A686-B01A-E4CF-4FB5-4FD2AD782525}"/>
              </a:ext>
            </a:extLst>
          </p:cNvPr>
          <p:cNvCxnSpPr>
            <a:cxnSpLocks/>
          </p:cNvCxnSpPr>
          <p:nvPr/>
        </p:nvCxnSpPr>
        <p:spPr>
          <a:xfrm>
            <a:off x="1643073" y="2412945"/>
            <a:ext cx="1872342" cy="0"/>
          </a:xfrm>
          <a:prstGeom prst="straightConnector1">
            <a:avLst/>
          </a:prstGeom>
          <a:ln w="50800"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4B771B50-2CA0-C3CA-49AB-CD49C2060E0F}"/>
              </a:ext>
            </a:extLst>
          </p:cNvPr>
          <p:cNvCxnSpPr/>
          <p:nvPr/>
        </p:nvCxnSpPr>
        <p:spPr>
          <a:xfrm>
            <a:off x="1643073" y="4276914"/>
            <a:ext cx="1872342" cy="0"/>
          </a:xfrm>
          <a:prstGeom prst="straightConnector1">
            <a:avLst/>
          </a:prstGeom>
          <a:ln w="50800"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6EA1EF3A-B69E-ED63-31C1-8654C8FB1A98}"/>
              </a:ext>
            </a:extLst>
          </p:cNvPr>
          <p:cNvCxnSpPr/>
          <p:nvPr/>
        </p:nvCxnSpPr>
        <p:spPr>
          <a:xfrm>
            <a:off x="1643072" y="2684362"/>
            <a:ext cx="1872342" cy="0"/>
          </a:xfrm>
          <a:prstGeom prst="straightConnector1">
            <a:avLst/>
          </a:prstGeom>
          <a:ln w="50800"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D54BBC27-1AB7-2E61-AC6B-98E492FC01F5}"/>
              </a:ext>
            </a:extLst>
          </p:cNvPr>
          <p:cNvCxnSpPr/>
          <p:nvPr/>
        </p:nvCxnSpPr>
        <p:spPr>
          <a:xfrm>
            <a:off x="1650294" y="3631811"/>
            <a:ext cx="1872342" cy="0"/>
          </a:xfrm>
          <a:prstGeom prst="straightConnector1">
            <a:avLst/>
          </a:prstGeom>
          <a:ln w="50800"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04C5B69C-5B90-D6EB-069E-5E172B693DC8}"/>
              </a:ext>
            </a:extLst>
          </p:cNvPr>
          <p:cNvCxnSpPr/>
          <p:nvPr/>
        </p:nvCxnSpPr>
        <p:spPr>
          <a:xfrm>
            <a:off x="1657700" y="5793283"/>
            <a:ext cx="1872342" cy="0"/>
          </a:xfrm>
          <a:prstGeom prst="straightConnector1">
            <a:avLst/>
          </a:prstGeom>
          <a:ln w="50800"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AB8F2D69-FD7C-CBB9-1044-83F911FD975A}"/>
              </a:ext>
            </a:extLst>
          </p:cNvPr>
          <p:cNvCxnSpPr>
            <a:cxnSpLocks/>
          </p:cNvCxnSpPr>
          <p:nvPr/>
        </p:nvCxnSpPr>
        <p:spPr>
          <a:xfrm>
            <a:off x="5395015" y="2132819"/>
            <a:ext cx="0" cy="4339771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313EAD0E-161F-7A73-2328-ED2BBE2BAEAC}"/>
              </a:ext>
            </a:extLst>
          </p:cNvPr>
          <p:cNvSpPr txBox="1"/>
          <p:nvPr/>
        </p:nvSpPr>
        <p:spPr>
          <a:xfrm>
            <a:off x="4500982" y="1102804"/>
            <a:ext cx="17735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Authoritative Server</a:t>
            </a:r>
          </a:p>
          <a:p>
            <a:pPr algn="ctr"/>
            <a:r>
              <a:rPr lang="en-US" sz="2000" b="1" dirty="0"/>
              <a:t>(com)</a:t>
            </a:r>
          </a:p>
        </p:txBody>
      </p: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548602CF-C08B-87E1-D6BE-0121507A88AF}"/>
              </a:ext>
            </a:extLst>
          </p:cNvPr>
          <p:cNvCxnSpPr>
            <a:cxnSpLocks/>
          </p:cNvCxnSpPr>
          <p:nvPr/>
        </p:nvCxnSpPr>
        <p:spPr>
          <a:xfrm>
            <a:off x="1657700" y="2321505"/>
            <a:ext cx="3737314" cy="0"/>
          </a:xfrm>
          <a:prstGeom prst="straightConnector1">
            <a:avLst/>
          </a:prstGeom>
          <a:ln w="50800"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Right Brace 66">
            <a:extLst>
              <a:ext uri="{FF2B5EF4-FFF2-40B4-BE49-F238E27FC236}">
                <a16:creationId xmlns:a16="http://schemas.microsoft.com/office/drawing/2014/main" id="{C349112D-D3A0-C5D6-E8A5-DE27068D0BB2}"/>
              </a:ext>
            </a:extLst>
          </p:cNvPr>
          <p:cNvSpPr/>
          <p:nvPr/>
        </p:nvSpPr>
        <p:spPr>
          <a:xfrm>
            <a:off x="3617473" y="2326321"/>
            <a:ext cx="280668" cy="2810958"/>
          </a:xfrm>
          <a:prstGeom prst="rightBrace">
            <a:avLst/>
          </a:prstGeom>
          <a:ln w="50800">
            <a:solidFill>
              <a:schemeClr val="accent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6277B762-59E5-6CDC-87D0-F1B97702FB86}"/>
              </a:ext>
            </a:extLst>
          </p:cNvPr>
          <p:cNvSpPr txBox="1"/>
          <p:nvPr/>
        </p:nvSpPr>
        <p:spPr>
          <a:xfrm>
            <a:off x="3823830" y="3549246"/>
            <a:ext cx="987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5"/>
                </a:solidFill>
              </a:rPr>
              <a:t>TTL</a:t>
            </a:r>
          </a:p>
        </p:txBody>
      </p:sp>
      <p:sp>
        <p:nvSpPr>
          <p:cNvPr id="69" name="Right Brace 68">
            <a:extLst>
              <a:ext uri="{FF2B5EF4-FFF2-40B4-BE49-F238E27FC236}">
                <a16:creationId xmlns:a16="http://schemas.microsoft.com/office/drawing/2014/main" id="{E19E37A2-2AD8-935C-EDC9-0B13F2409970}"/>
              </a:ext>
            </a:extLst>
          </p:cNvPr>
          <p:cNvSpPr/>
          <p:nvPr/>
        </p:nvSpPr>
        <p:spPr>
          <a:xfrm>
            <a:off x="3620430" y="5701843"/>
            <a:ext cx="280668" cy="2810958"/>
          </a:xfrm>
          <a:prstGeom prst="rightBrace">
            <a:avLst>
              <a:gd name="adj1" fmla="val 8333"/>
              <a:gd name="adj2" fmla="val 50813"/>
            </a:avLst>
          </a:prstGeom>
          <a:ln w="50800">
            <a:solidFill>
              <a:schemeClr val="accent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E5F1513D-BB72-5F70-B7BE-08C3CF990635}"/>
              </a:ext>
            </a:extLst>
          </p:cNvPr>
          <p:cNvSpPr txBox="1"/>
          <p:nvPr/>
        </p:nvSpPr>
        <p:spPr>
          <a:xfrm>
            <a:off x="3769905" y="5994368"/>
            <a:ext cx="987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5"/>
                </a:solidFill>
              </a:rPr>
              <a:t>TTL</a:t>
            </a:r>
          </a:p>
        </p:txBody>
      </p: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F3EE1AC6-EEBF-74D4-DF56-15F78B388FEF}"/>
              </a:ext>
            </a:extLst>
          </p:cNvPr>
          <p:cNvCxnSpPr>
            <a:cxnSpLocks/>
          </p:cNvCxnSpPr>
          <p:nvPr/>
        </p:nvCxnSpPr>
        <p:spPr>
          <a:xfrm>
            <a:off x="1628449" y="5701843"/>
            <a:ext cx="3766565" cy="0"/>
          </a:xfrm>
          <a:prstGeom prst="straightConnector1">
            <a:avLst/>
          </a:prstGeom>
          <a:ln w="50800"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7" name="Title 86">
            <a:extLst>
              <a:ext uri="{FF2B5EF4-FFF2-40B4-BE49-F238E27FC236}">
                <a16:creationId xmlns:a16="http://schemas.microsoft.com/office/drawing/2014/main" id="{E6BDB8BB-CE60-0192-6B60-C64777516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9365"/>
            <a:ext cx="10515600" cy="1325563"/>
          </a:xfrm>
        </p:spPr>
        <p:txBody>
          <a:bodyPr/>
          <a:lstStyle/>
          <a:p>
            <a:r>
              <a:rPr lang="en-US" dirty="0"/>
              <a:t>Caching Dynamics - Observations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7A44721-553F-8181-7880-64827BF851E4}"/>
              </a:ext>
            </a:extLst>
          </p:cNvPr>
          <p:cNvSpPr txBox="1"/>
          <p:nvPr/>
        </p:nvSpPr>
        <p:spPr>
          <a:xfrm>
            <a:off x="192068" y="3909002"/>
            <a:ext cx="308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76A618C-9582-EC3C-3B0D-1439E1562A93}"/>
              </a:ext>
            </a:extLst>
          </p:cNvPr>
          <p:cNvSpPr txBox="1"/>
          <p:nvPr/>
        </p:nvSpPr>
        <p:spPr>
          <a:xfrm>
            <a:off x="6096000" y="2273702"/>
            <a:ext cx="6063555" cy="83099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dirty="0"/>
              <a:t>When auth queries &gt; NS TTLs:</a:t>
            </a:r>
          </a:p>
          <a:p>
            <a:r>
              <a:rPr lang="en-US" sz="2400" dirty="0"/>
              <a:t>auth queries to parent = TTLs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881279B-3690-88B6-FA13-A21BFA8A20A2}"/>
              </a:ext>
            </a:extLst>
          </p:cNvPr>
          <p:cNvSpPr txBox="1"/>
          <p:nvPr/>
        </p:nvSpPr>
        <p:spPr>
          <a:xfrm>
            <a:off x="6096001" y="3135214"/>
            <a:ext cx="6063554" cy="120032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dirty="0"/>
              <a:t>(not shown)</a:t>
            </a:r>
          </a:p>
          <a:p>
            <a:r>
              <a:rPr lang="en-US" sz="2400" b="1" dirty="0"/>
              <a:t>When auth queries ≤ NS TTLs</a:t>
            </a:r>
          </a:p>
          <a:p>
            <a:r>
              <a:rPr lang="en-US" sz="2400" dirty="0"/>
              <a:t>auth queries to parent = auth queries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7FD9836-F76C-F22C-F738-49921FBA0C2E}"/>
              </a:ext>
            </a:extLst>
          </p:cNvPr>
          <p:cNvSpPr txBox="1"/>
          <p:nvPr/>
        </p:nvSpPr>
        <p:spPr>
          <a:xfrm>
            <a:off x="6096000" y="1827127"/>
            <a:ext cx="29799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During Time Period </a:t>
            </a:r>
            <a:r>
              <a:rPr lang="en-US" sz="2400" i="1" dirty="0"/>
              <a:t>T</a:t>
            </a:r>
            <a:r>
              <a:rPr lang="en-US" sz="2400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955554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57B285-CF75-E03F-C05B-1AB6CCC321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8D87ECB-CA9E-35BE-27BE-8966D1C3D081}"/>
              </a:ext>
            </a:extLst>
          </p:cNvPr>
          <p:cNvSpPr/>
          <p:nvPr/>
        </p:nvSpPr>
        <p:spPr>
          <a:xfrm>
            <a:off x="2355728" y="5388696"/>
            <a:ext cx="2422585" cy="1259456"/>
          </a:xfrm>
          <a:prstGeom prst="rect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C7D4021-AE03-918E-FD5D-0A2483191AFD}"/>
              </a:ext>
            </a:extLst>
          </p:cNvPr>
          <p:cNvSpPr/>
          <p:nvPr/>
        </p:nvSpPr>
        <p:spPr>
          <a:xfrm>
            <a:off x="4329023" y="3099009"/>
            <a:ext cx="2422585" cy="1259456"/>
          </a:xfrm>
          <a:prstGeom prst="rect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02B959D-B060-633F-82AB-531523E3196C}"/>
              </a:ext>
            </a:extLst>
          </p:cNvPr>
          <p:cNvSpPr/>
          <p:nvPr/>
        </p:nvSpPr>
        <p:spPr>
          <a:xfrm>
            <a:off x="5795513" y="5401633"/>
            <a:ext cx="2422585" cy="1259456"/>
          </a:xfrm>
          <a:prstGeom prst="rect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9451546F-B7FC-41F6-5A16-BB558608F427}"/>
              </a:ext>
            </a:extLst>
          </p:cNvPr>
          <p:cNvSpPr/>
          <p:nvPr/>
        </p:nvSpPr>
        <p:spPr>
          <a:xfrm>
            <a:off x="6489401" y="1126766"/>
            <a:ext cx="2422585" cy="1259456"/>
          </a:xfrm>
          <a:prstGeom prst="rect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42979A7-CBB6-DFF0-171D-2D6CDDD767B4}"/>
              </a:ext>
            </a:extLst>
          </p:cNvPr>
          <p:cNvSpPr/>
          <p:nvPr/>
        </p:nvSpPr>
        <p:spPr>
          <a:xfrm>
            <a:off x="8293727" y="3075890"/>
            <a:ext cx="2422585" cy="1259456"/>
          </a:xfrm>
          <a:prstGeom prst="rect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CB4C70A9-97B2-509A-A8B9-7EE6A0084FE1}"/>
              </a:ext>
            </a:extLst>
          </p:cNvPr>
          <p:cNvSpPr/>
          <p:nvPr/>
        </p:nvSpPr>
        <p:spPr>
          <a:xfrm>
            <a:off x="2708694" y="5667556"/>
            <a:ext cx="310551" cy="310551"/>
          </a:xfrm>
          <a:prstGeom prst="ellipse">
            <a:avLst/>
          </a:prstGeom>
          <a:solidFill>
            <a:schemeClr val="accent2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7E0DB43-E98B-DA1F-3E21-15B07A6A0C77}"/>
              </a:ext>
            </a:extLst>
          </p:cNvPr>
          <p:cNvSpPr/>
          <p:nvPr/>
        </p:nvSpPr>
        <p:spPr>
          <a:xfrm>
            <a:off x="3743503" y="6107502"/>
            <a:ext cx="310551" cy="310551"/>
          </a:xfrm>
          <a:prstGeom prst="ellipse">
            <a:avLst/>
          </a:prstGeom>
          <a:solidFill>
            <a:schemeClr val="accent2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E806FE5-78FF-A734-841B-E782DFBF19B3}"/>
              </a:ext>
            </a:extLst>
          </p:cNvPr>
          <p:cNvSpPr/>
          <p:nvPr/>
        </p:nvSpPr>
        <p:spPr>
          <a:xfrm>
            <a:off x="3372928" y="5533844"/>
            <a:ext cx="310551" cy="310551"/>
          </a:xfrm>
          <a:prstGeom prst="ellipse">
            <a:avLst/>
          </a:prstGeom>
          <a:solidFill>
            <a:schemeClr val="accent2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9EA399A-96E4-FC77-06C8-1DDAF017E148}"/>
              </a:ext>
            </a:extLst>
          </p:cNvPr>
          <p:cNvSpPr/>
          <p:nvPr/>
        </p:nvSpPr>
        <p:spPr>
          <a:xfrm>
            <a:off x="3019245" y="6133382"/>
            <a:ext cx="310551" cy="310551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4AC34E9-5665-B070-A7D9-E4EDDB22D1FF}"/>
              </a:ext>
            </a:extLst>
          </p:cNvPr>
          <p:cNvSpPr/>
          <p:nvPr/>
        </p:nvSpPr>
        <p:spPr>
          <a:xfrm>
            <a:off x="3881886" y="5693428"/>
            <a:ext cx="310551" cy="310551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34FA086-0B25-FD4A-3B48-299573049ACC}"/>
              </a:ext>
            </a:extLst>
          </p:cNvPr>
          <p:cNvSpPr txBox="1"/>
          <p:nvPr/>
        </p:nvSpPr>
        <p:spPr>
          <a:xfrm>
            <a:off x="2079207" y="4968227"/>
            <a:ext cx="17735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/>
              <a:t>foo.com</a:t>
            </a:r>
            <a:endParaRPr lang="en-US" sz="2400" b="1" dirty="0"/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84C9742E-EFF8-EA1A-A6D4-F5837C288FC9}"/>
              </a:ext>
            </a:extLst>
          </p:cNvPr>
          <p:cNvCxnSpPr>
            <a:cxnSpLocks/>
          </p:cNvCxnSpPr>
          <p:nvPr/>
        </p:nvCxnSpPr>
        <p:spPr>
          <a:xfrm flipV="1">
            <a:off x="3989535" y="4358465"/>
            <a:ext cx="788778" cy="1043168"/>
          </a:xfrm>
          <a:prstGeom prst="straightConnector1">
            <a:avLst/>
          </a:prstGeom>
          <a:ln w="508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00C94C74-978A-C71E-CD9C-2447A2570670}"/>
              </a:ext>
            </a:extLst>
          </p:cNvPr>
          <p:cNvSpPr/>
          <p:nvPr/>
        </p:nvSpPr>
        <p:spPr>
          <a:xfrm>
            <a:off x="6872737" y="5611474"/>
            <a:ext cx="310551" cy="310551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4C904AD9-91CD-CA38-996B-463F84C30BD8}"/>
              </a:ext>
            </a:extLst>
          </p:cNvPr>
          <p:cNvSpPr/>
          <p:nvPr/>
        </p:nvSpPr>
        <p:spPr>
          <a:xfrm>
            <a:off x="6178850" y="5922025"/>
            <a:ext cx="310551" cy="310551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A164926C-14AA-D441-B079-41974E439CAC}"/>
              </a:ext>
            </a:extLst>
          </p:cNvPr>
          <p:cNvSpPr/>
          <p:nvPr/>
        </p:nvSpPr>
        <p:spPr>
          <a:xfrm>
            <a:off x="7085520" y="6077300"/>
            <a:ext cx="310551" cy="310551"/>
          </a:xfrm>
          <a:prstGeom prst="ellipse">
            <a:avLst/>
          </a:prstGeom>
          <a:solidFill>
            <a:schemeClr val="tx1"/>
          </a:solidFill>
          <a:ln>
            <a:solidFill>
              <a:schemeClr val="accent3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5911EA08-7340-78A3-C873-C715116C10F4}"/>
              </a:ext>
            </a:extLst>
          </p:cNvPr>
          <p:cNvSpPr/>
          <p:nvPr/>
        </p:nvSpPr>
        <p:spPr>
          <a:xfrm>
            <a:off x="7566624" y="5512280"/>
            <a:ext cx="310551" cy="310551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DDFAD532-42E2-A5C5-1A10-0927FFD8D2CD}"/>
              </a:ext>
            </a:extLst>
          </p:cNvPr>
          <p:cNvCxnSpPr>
            <a:cxnSpLocks/>
          </p:cNvCxnSpPr>
          <p:nvPr/>
        </p:nvCxnSpPr>
        <p:spPr>
          <a:xfrm flipH="1" flipV="1">
            <a:off x="6003986" y="4358465"/>
            <a:ext cx="868751" cy="1043168"/>
          </a:xfrm>
          <a:prstGeom prst="straightConnector1">
            <a:avLst/>
          </a:prstGeom>
          <a:ln w="508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6C45203F-0AB9-1E76-20B9-AA770AD09AD6}"/>
              </a:ext>
            </a:extLst>
          </p:cNvPr>
          <p:cNvSpPr txBox="1"/>
          <p:nvPr/>
        </p:nvSpPr>
        <p:spPr>
          <a:xfrm>
            <a:off x="6804492" y="5017753"/>
            <a:ext cx="17735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/>
              <a:t>bar.com</a:t>
            </a:r>
            <a:endParaRPr lang="en-US" sz="2400" b="1" dirty="0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0C6697CC-BC05-1C15-A07D-108C66CC07E2}"/>
              </a:ext>
            </a:extLst>
          </p:cNvPr>
          <p:cNvSpPr/>
          <p:nvPr/>
        </p:nvSpPr>
        <p:spPr>
          <a:xfrm>
            <a:off x="3363399" y="5533844"/>
            <a:ext cx="310551" cy="310551"/>
          </a:xfrm>
          <a:prstGeom prst="ellipse">
            <a:avLst/>
          </a:prstGeom>
          <a:solidFill>
            <a:schemeClr val="accent2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9221D43E-C921-A659-8405-1FFB1EDE5D97}"/>
              </a:ext>
            </a:extLst>
          </p:cNvPr>
          <p:cNvSpPr/>
          <p:nvPr/>
        </p:nvSpPr>
        <p:spPr>
          <a:xfrm>
            <a:off x="3881164" y="5689119"/>
            <a:ext cx="310551" cy="310551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AE0F40E6-6D51-34AB-63FA-05C7B38C7442}"/>
              </a:ext>
            </a:extLst>
          </p:cNvPr>
          <p:cNvSpPr/>
          <p:nvPr/>
        </p:nvSpPr>
        <p:spPr>
          <a:xfrm>
            <a:off x="6870992" y="5611473"/>
            <a:ext cx="310551" cy="310551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F32A21DC-9138-E327-AB72-940D6C140197}"/>
              </a:ext>
            </a:extLst>
          </p:cNvPr>
          <p:cNvCxnSpPr>
            <a:cxnSpLocks/>
          </p:cNvCxnSpPr>
          <p:nvPr/>
        </p:nvCxnSpPr>
        <p:spPr>
          <a:xfrm flipV="1">
            <a:off x="6003986" y="2377445"/>
            <a:ext cx="1392085" cy="722352"/>
          </a:xfrm>
          <a:prstGeom prst="straightConnector1">
            <a:avLst/>
          </a:prstGeom>
          <a:ln w="508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6" name="Oval 45">
            <a:extLst>
              <a:ext uri="{FF2B5EF4-FFF2-40B4-BE49-F238E27FC236}">
                <a16:creationId xmlns:a16="http://schemas.microsoft.com/office/drawing/2014/main" id="{2EDC08BB-16C5-4435-AFB6-7CD6B226C289}"/>
              </a:ext>
            </a:extLst>
          </p:cNvPr>
          <p:cNvSpPr/>
          <p:nvPr/>
        </p:nvSpPr>
        <p:spPr>
          <a:xfrm>
            <a:off x="7581810" y="5533843"/>
            <a:ext cx="310551" cy="310551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23E5E8A0-65CF-3463-FA1B-456E02E4F6FC}"/>
              </a:ext>
            </a:extLst>
          </p:cNvPr>
          <p:cNvSpPr txBox="1"/>
          <p:nvPr/>
        </p:nvSpPr>
        <p:spPr>
          <a:xfrm>
            <a:off x="3989535" y="2698667"/>
            <a:ext cx="11880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com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99301C50-3D13-3304-04A7-35734920CD6E}"/>
              </a:ext>
            </a:extLst>
          </p:cNvPr>
          <p:cNvSpPr txBox="1"/>
          <p:nvPr/>
        </p:nvSpPr>
        <p:spPr>
          <a:xfrm>
            <a:off x="9931451" y="2661716"/>
            <a:ext cx="11880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net</a:t>
            </a: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EC3BA6C0-08B2-5BF5-164C-AB7735BA6DCE}"/>
              </a:ext>
            </a:extLst>
          </p:cNvPr>
          <p:cNvSpPr/>
          <p:nvPr/>
        </p:nvSpPr>
        <p:spPr>
          <a:xfrm>
            <a:off x="8613293" y="3358885"/>
            <a:ext cx="310551" cy="310551"/>
          </a:xfrm>
          <a:prstGeom prst="ellipse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ADFF7F8B-01AE-4A59-F2A4-D00342C99EFA}"/>
              </a:ext>
            </a:extLst>
          </p:cNvPr>
          <p:cNvSpPr/>
          <p:nvPr/>
        </p:nvSpPr>
        <p:spPr>
          <a:xfrm>
            <a:off x="9825630" y="3529348"/>
            <a:ext cx="310551" cy="310551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1F7E7230-8D87-4216-02E8-E37AD28DA29D}"/>
              </a:ext>
            </a:extLst>
          </p:cNvPr>
          <p:cNvSpPr/>
          <p:nvPr/>
        </p:nvSpPr>
        <p:spPr>
          <a:xfrm>
            <a:off x="9090223" y="3842024"/>
            <a:ext cx="310551" cy="310551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99411787-5245-4965-9638-667B4D35ADB5}"/>
              </a:ext>
            </a:extLst>
          </p:cNvPr>
          <p:cNvCxnSpPr>
            <a:cxnSpLocks/>
          </p:cNvCxnSpPr>
          <p:nvPr/>
        </p:nvCxnSpPr>
        <p:spPr>
          <a:xfrm flipH="1" flipV="1">
            <a:off x="8114217" y="2363963"/>
            <a:ext cx="976006" cy="694962"/>
          </a:xfrm>
          <a:prstGeom prst="straightConnector1">
            <a:avLst/>
          </a:prstGeom>
          <a:ln w="508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303EB5AD-3867-394A-9B51-147CC949ACA0}"/>
              </a:ext>
            </a:extLst>
          </p:cNvPr>
          <p:cNvSpPr txBox="1"/>
          <p:nvPr/>
        </p:nvSpPr>
        <p:spPr>
          <a:xfrm>
            <a:off x="8066589" y="743940"/>
            <a:ext cx="11880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root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F574DCFB-33F4-9FC2-E58F-26BC168B228F}"/>
              </a:ext>
            </a:extLst>
          </p:cNvPr>
          <p:cNvSpPr txBox="1"/>
          <p:nvPr/>
        </p:nvSpPr>
        <p:spPr>
          <a:xfrm>
            <a:off x="4044737" y="4617992"/>
            <a:ext cx="3170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2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01141725-F2E9-8DCA-B962-5DC3365159DE}"/>
              </a:ext>
            </a:extLst>
          </p:cNvPr>
          <p:cNvCxnSpPr>
            <a:cxnSpLocks/>
          </p:cNvCxnSpPr>
          <p:nvPr/>
        </p:nvCxnSpPr>
        <p:spPr>
          <a:xfrm flipV="1">
            <a:off x="8935725" y="4335346"/>
            <a:ext cx="309773" cy="1159647"/>
          </a:xfrm>
          <a:prstGeom prst="straightConnector1">
            <a:avLst/>
          </a:prstGeom>
          <a:ln w="508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185752E9-472F-9D95-7B0C-83346F19999E}"/>
              </a:ext>
            </a:extLst>
          </p:cNvPr>
          <p:cNvSpPr txBox="1"/>
          <p:nvPr/>
        </p:nvSpPr>
        <p:spPr>
          <a:xfrm>
            <a:off x="8275697" y="5464248"/>
            <a:ext cx="11825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…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8CAA33B-D172-3DBA-506F-3C032F55541E}"/>
              </a:ext>
            </a:extLst>
          </p:cNvPr>
          <p:cNvCxnSpPr>
            <a:cxnSpLocks/>
          </p:cNvCxnSpPr>
          <p:nvPr/>
        </p:nvCxnSpPr>
        <p:spPr>
          <a:xfrm flipH="1" flipV="1">
            <a:off x="9887496" y="4358465"/>
            <a:ext cx="637970" cy="1109273"/>
          </a:xfrm>
          <a:prstGeom prst="straightConnector1">
            <a:avLst/>
          </a:prstGeom>
          <a:ln w="508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52CA8CFD-A437-454A-9565-FF6667A39828}"/>
              </a:ext>
            </a:extLst>
          </p:cNvPr>
          <p:cNvSpPr txBox="1"/>
          <p:nvPr/>
        </p:nvSpPr>
        <p:spPr>
          <a:xfrm>
            <a:off x="9820755" y="5401633"/>
            <a:ext cx="17735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…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A6360F2-7AF5-7BB1-A77B-99C66AAFA6B7}"/>
              </a:ext>
            </a:extLst>
          </p:cNvPr>
          <p:cNvSpPr txBox="1"/>
          <p:nvPr/>
        </p:nvSpPr>
        <p:spPr>
          <a:xfrm>
            <a:off x="6489401" y="4617992"/>
            <a:ext cx="3209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dirty="0"/>
              <a:t>2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EE80C8E-191B-DE4C-8D3E-3A78306C2FF0}"/>
              </a:ext>
            </a:extLst>
          </p:cNvPr>
          <p:cNvSpPr txBox="1"/>
          <p:nvPr/>
        </p:nvSpPr>
        <p:spPr>
          <a:xfrm>
            <a:off x="6277900" y="2438471"/>
            <a:ext cx="3209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2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04FC51D-C0C5-D3C6-88EB-621D094F95C5}"/>
              </a:ext>
            </a:extLst>
          </p:cNvPr>
          <p:cNvSpPr txBox="1"/>
          <p:nvPr/>
        </p:nvSpPr>
        <p:spPr>
          <a:xfrm>
            <a:off x="8712874" y="2438471"/>
            <a:ext cx="3209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dirty="0"/>
              <a:t>1</a:t>
            </a: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C39D4449-50E5-0C93-1AE4-FC4ABCB9CE2E}"/>
              </a:ext>
            </a:extLst>
          </p:cNvPr>
          <p:cNvSpPr/>
          <p:nvPr/>
        </p:nvSpPr>
        <p:spPr>
          <a:xfrm>
            <a:off x="9820755" y="3529348"/>
            <a:ext cx="310551" cy="310551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itle 1">
            <a:extLst>
              <a:ext uri="{FF2B5EF4-FFF2-40B4-BE49-F238E27FC236}">
                <a16:creationId xmlns:a16="http://schemas.microsoft.com/office/drawing/2014/main" id="{6A60B313-EF30-2F1B-B274-FDF48D878E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96"/>
            <a:ext cx="10515600" cy="1325563"/>
          </a:xfrm>
        </p:spPr>
        <p:txBody>
          <a:bodyPr/>
          <a:lstStyle/>
          <a:p>
            <a:r>
              <a:rPr lang="en-US" dirty="0"/>
              <a:t>Per-Query Leakage (Auth. Queries)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F469C4C1-58FE-1679-F033-D55CAE0801ED}"/>
              </a:ext>
            </a:extLst>
          </p:cNvPr>
          <p:cNvSpPr txBox="1"/>
          <p:nvPr/>
        </p:nvSpPr>
        <p:spPr>
          <a:xfrm>
            <a:off x="455587" y="3535395"/>
            <a:ext cx="29716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Queries leaked to parent </a:t>
            </a:r>
            <a:r>
              <a:rPr lang="en-US" sz="2000" dirty="0"/>
              <a:t>is based on number of auth. queries and NS TTL.</a:t>
            </a:r>
          </a:p>
        </p:txBody>
      </p: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96C2BE94-8135-389B-6121-33943D1B614D}"/>
              </a:ext>
            </a:extLst>
          </p:cNvPr>
          <p:cNvCxnSpPr>
            <a:cxnSpLocks/>
          </p:cNvCxnSpPr>
          <p:nvPr/>
        </p:nvCxnSpPr>
        <p:spPr>
          <a:xfrm>
            <a:off x="3208324" y="4297015"/>
            <a:ext cx="781211" cy="359996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F38B74B7-6E81-2FA9-85B2-0BE1D39CBD0A}"/>
              </a:ext>
            </a:extLst>
          </p:cNvPr>
          <p:cNvSpPr/>
          <p:nvPr/>
        </p:nvSpPr>
        <p:spPr>
          <a:xfrm>
            <a:off x="6092711" y="3708913"/>
            <a:ext cx="310551" cy="310551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6E451E1D-45A4-E165-F355-7C6B870C9CD2}"/>
              </a:ext>
            </a:extLst>
          </p:cNvPr>
          <p:cNvSpPr/>
          <p:nvPr/>
        </p:nvSpPr>
        <p:spPr>
          <a:xfrm>
            <a:off x="4645075" y="3864188"/>
            <a:ext cx="310551" cy="310551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280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3.7037E-7 L 0.09922 -0.3150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61" y="-15764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-3.33333E-6 L 0.06237 -0.26597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12" y="-133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-7.40741E-7 L -0.10273 -0.32616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143" y="-16319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8333E-6 3.7037E-7 L -0.12188 -0.26713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94" y="-133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1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237 -0.26597 L 0.26263 -0.55949 " pathEditMode="relative" rAng="0" ptsTypes="AA">
                                      <p:cBhvr>
                                        <p:cTn id="87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13" y="-14676"/>
                                    </p:animMotion>
                                  </p:childTnLst>
                                </p:cTn>
                              </p:par>
                              <p:par>
                                <p:cTn id="8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187 -0.26713 L -0.0073 -0.59259 " pathEditMode="relative" rAng="0" ptsTypes="AA">
                                      <p:cBhvr>
                                        <p:cTn id="89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72" y="-158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14049 -0.2449 " pathEditMode="relative" ptsTypes="AA">
                                      <p:cBhvr>
                                        <p:cTn id="137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35" grpId="0" animBg="1"/>
      <p:bldP spid="47" grpId="0" animBg="1"/>
      <p:bldP spid="21" grpId="0" animBg="1"/>
      <p:bldP spid="24" grpId="0" animBg="1"/>
      <p:bldP spid="25" grpId="0" animBg="1"/>
      <p:bldP spid="27" grpId="0" animBg="1"/>
      <p:bldP spid="31" grpId="0"/>
      <p:bldP spid="32" grpId="0" animBg="1"/>
      <p:bldP spid="33" grpId="0" animBg="1"/>
      <p:bldP spid="33" grpId="1" animBg="1"/>
      <p:bldP spid="34" grpId="0" animBg="1"/>
      <p:bldP spid="34" grpId="1" animBg="1"/>
      <p:bldP spid="46" grpId="0" animBg="1"/>
      <p:bldP spid="46" grpId="1" animBg="1"/>
      <p:bldP spid="46" grpId="2" animBg="1"/>
      <p:bldP spid="53" grpId="0"/>
      <p:bldP spid="54" grpId="0" animBg="1"/>
      <p:bldP spid="55" grpId="0" animBg="1"/>
      <p:bldP spid="55" grpId="1" animBg="1"/>
      <p:bldP spid="56" grpId="0" animBg="1"/>
      <p:bldP spid="60" grpId="0"/>
      <p:bldP spid="83" grpId="0"/>
      <p:bldP spid="14" grpId="0"/>
      <p:bldP spid="20" grpId="0"/>
      <p:bldP spid="30" grpId="0"/>
      <p:bldP spid="36" grpId="1"/>
      <p:bldP spid="40" grpId="0"/>
      <p:bldP spid="41" grpId="0" animBg="1"/>
      <p:bldP spid="48" grpId="0"/>
      <p:bldP spid="2" grpId="1" animBg="1"/>
      <p:bldP spid="1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64652</TotalTime>
  <Words>1173</Words>
  <Application>Microsoft Macintosh PowerPoint</Application>
  <PresentationFormat>Widescreen</PresentationFormat>
  <Paragraphs>276</Paragraphs>
  <Slides>20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Aptos</vt:lpstr>
      <vt:lpstr>Aptos Display</vt:lpstr>
      <vt:lpstr>Arial</vt:lpstr>
      <vt:lpstr>Office Theme</vt:lpstr>
      <vt:lpstr>Modeling DNS Queries and Caching to Evaluate the Merits of  QNAME Minimization</vt:lpstr>
      <vt:lpstr>Background: DNS Name Resolution</vt:lpstr>
      <vt:lpstr>QNAME Minimization Principles</vt:lpstr>
      <vt:lpstr>Research Question</vt:lpstr>
      <vt:lpstr>Caching Dynamics</vt:lpstr>
      <vt:lpstr>Caching Dynamics - Observations</vt:lpstr>
      <vt:lpstr>Caching Dynamics - Observations</vt:lpstr>
      <vt:lpstr>Caching Dynamics - Observations</vt:lpstr>
      <vt:lpstr>Per-Query Leakage (Auth. Queries)</vt:lpstr>
      <vt:lpstr>Probabilistic Per-Query Leakage (Auth Queries)</vt:lpstr>
      <vt:lpstr>Probabilistic Per-Zone Leakage</vt:lpstr>
      <vt:lpstr>Privacy Boundaries - Principle</vt:lpstr>
      <vt:lpstr>Privacy Boundaries – Implemented Heuristic</vt:lpstr>
      <vt:lpstr>Measurement Dataset</vt:lpstr>
      <vt:lpstr>Results (Yay! and meh.)</vt:lpstr>
      <vt:lpstr>Other QNAME Minimization Costs</vt:lpstr>
      <vt:lpstr>Summary</vt:lpstr>
      <vt:lpstr>Hard Questions</vt:lpstr>
      <vt:lpstr>PowerPoint Presentation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Casey Deccio</dc:creator>
  <cp:lastModifiedBy>Casey Deccio</cp:lastModifiedBy>
  <cp:revision>34</cp:revision>
  <cp:lastPrinted>2026-05-06T13:45:08Z</cp:lastPrinted>
  <dcterms:created xsi:type="dcterms:W3CDTF">2024-06-25T17:12:00Z</dcterms:created>
  <dcterms:modified xsi:type="dcterms:W3CDTF">2026-05-15T19:48:07Z</dcterms:modified>
</cp:coreProperties>
</file>