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changesInfos/changesInfo1.xml" ContentType="application/vnd.ms-powerpoint.changes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</p:sldMasterIdLst>
  <p:notesMasterIdLst>
    <p:notesMasterId r:id="rId52"/>
  </p:notesMasterIdLst>
  <p:handoutMasterIdLst>
    <p:handoutMasterId r:id="rId53"/>
  </p:handoutMasterIdLst>
  <p:sldIdLst>
    <p:sldId id="256" r:id="rId2"/>
    <p:sldId id="261" r:id="rId3"/>
    <p:sldId id="262" r:id="rId4"/>
    <p:sldId id="260" r:id="rId5"/>
    <p:sldId id="264" r:id="rId6"/>
    <p:sldId id="274" r:id="rId7"/>
    <p:sldId id="275" r:id="rId8"/>
    <p:sldId id="324" r:id="rId9"/>
    <p:sldId id="263" r:id="rId10"/>
    <p:sldId id="268" r:id="rId11"/>
    <p:sldId id="269" r:id="rId12"/>
    <p:sldId id="270" r:id="rId13"/>
    <p:sldId id="271" r:id="rId14"/>
    <p:sldId id="273" r:id="rId15"/>
    <p:sldId id="329" r:id="rId16"/>
    <p:sldId id="278" r:id="rId17"/>
    <p:sldId id="277" r:id="rId18"/>
    <p:sldId id="279" r:id="rId19"/>
    <p:sldId id="280" r:id="rId20"/>
    <p:sldId id="281" r:id="rId21"/>
    <p:sldId id="335" r:id="rId22"/>
    <p:sldId id="282" r:id="rId23"/>
    <p:sldId id="283" r:id="rId24"/>
    <p:sldId id="284" r:id="rId25"/>
    <p:sldId id="288" r:id="rId26"/>
    <p:sldId id="339" r:id="rId27"/>
    <p:sldId id="340" r:id="rId28"/>
    <p:sldId id="341" r:id="rId29"/>
    <p:sldId id="290" r:id="rId30"/>
    <p:sldId id="351" r:id="rId31"/>
    <p:sldId id="352" r:id="rId32"/>
    <p:sldId id="353" r:id="rId33"/>
    <p:sldId id="354" r:id="rId34"/>
    <p:sldId id="344" r:id="rId35"/>
    <p:sldId id="355" r:id="rId36"/>
    <p:sldId id="345" r:id="rId37"/>
    <p:sldId id="309" r:id="rId38"/>
    <p:sldId id="312" r:id="rId39"/>
    <p:sldId id="313" r:id="rId40"/>
    <p:sldId id="314" r:id="rId41"/>
    <p:sldId id="317" r:id="rId42"/>
    <p:sldId id="346" r:id="rId43"/>
    <p:sldId id="347" r:id="rId44"/>
    <p:sldId id="320" r:id="rId45"/>
    <p:sldId id="321" r:id="rId46"/>
    <p:sldId id="327" r:id="rId47"/>
    <p:sldId id="326" r:id="rId48"/>
    <p:sldId id="328" r:id="rId49"/>
    <p:sldId id="350" r:id="rId50"/>
    <p:sldId id="332" r:id="rId51"/>
  </p:sldIdLst>
  <p:sldSz cx="12192000" cy="6858000"/>
  <p:notesSz cx="6858000" cy="9144000"/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592FABB5-1B22-2790-DDF3-52696E4E2BA5}" name="Linker  Felix" initials="LF" userId="S::flinker@ethz.ch::3609c8ef-eac8-43f2-b7ea-545820711788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FF"/>
    <a:srgbClr val="007A9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ittlere Formatvorlage 2 - Akz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D7B26C5-4107-4FEC-AEDC-1716B250A1EF}" styleName="Helle Formatvorlage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9753" autoAdjust="0"/>
    <p:restoredTop sz="96604"/>
  </p:normalViewPr>
  <p:slideViewPr>
    <p:cSldViewPr snapToGrid="0" showGuides="1">
      <p:cViewPr varScale="1">
        <p:scale>
          <a:sx n="90" d="100"/>
          <a:sy n="90" d="100"/>
        </p:scale>
        <p:origin x="264" y="111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 showGuides="1">
      <p:cViewPr varScale="1">
        <p:scale>
          <a:sx n="80" d="100"/>
          <a:sy n="80" d="100"/>
        </p:scale>
        <p:origin x="4176" y="45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viewProps" Target="view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handoutMaster" Target="handoutMasters/handoutMaster1.xml"/><Relationship Id="rId58" Type="http://schemas.microsoft.com/office/2016/11/relationships/changesInfo" Target="changesInfos/changesInfo1.xml"/><Relationship Id="rId5" Type="http://schemas.openxmlformats.org/officeDocument/2006/relationships/slide" Target="slides/slide4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theme" Target="theme/theme1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microsoft.com/office/2018/10/relationships/authors" Target="authors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tableStyles" Target="tableStyles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notesMaster" Target="notesMasters/notesMaster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Linker  Felix" userId="3609c8ef-eac8-43f2-b7ea-545820711788" providerId="ADAL" clId="{670BD683-BE2B-517C-ABA9-2DB418ADA537}"/>
    <pc:docChg chg="delSld sldOrd">
      <pc:chgData name="Linker  Felix" userId="3609c8ef-eac8-43f2-b7ea-545820711788" providerId="ADAL" clId="{670BD683-BE2B-517C-ABA9-2DB418ADA537}" dt="2026-10-27T10:17:40.901" v="10" actId="20578"/>
      <pc:docMkLst>
        <pc:docMk/>
      </pc:docMkLst>
      <pc:sldChg chg="del">
        <pc:chgData name="Linker  Felix" userId="3609c8ef-eac8-43f2-b7ea-545820711788" providerId="ADAL" clId="{670BD683-BE2B-517C-ABA9-2DB418ADA537}" dt="2026-10-27T10:17:35.952" v="2" actId="2696"/>
        <pc:sldMkLst>
          <pc:docMk/>
          <pc:sldMk cId="3815225188" sldId="297"/>
        </pc:sldMkLst>
      </pc:sldChg>
      <pc:sldChg chg="del">
        <pc:chgData name="Linker  Felix" userId="3609c8ef-eac8-43f2-b7ea-545820711788" providerId="ADAL" clId="{670BD683-BE2B-517C-ABA9-2DB418ADA537}" dt="2026-10-27T10:17:35.980" v="5" actId="2696"/>
        <pc:sldMkLst>
          <pc:docMk/>
          <pc:sldMk cId="2761920309" sldId="299"/>
        </pc:sldMkLst>
      </pc:sldChg>
      <pc:sldChg chg="del">
        <pc:chgData name="Linker  Felix" userId="3609c8ef-eac8-43f2-b7ea-545820711788" providerId="ADAL" clId="{670BD683-BE2B-517C-ABA9-2DB418ADA537}" dt="2026-10-27T10:17:36.011" v="8" actId="2696"/>
        <pc:sldMkLst>
          <pc:docMk/>
          <pc:sldMk cId="1389280480" sldId="300"/>
        </pc:sldMkLst>
      </pc:sldChg>
      <pc:sldChg chg="del">
        <pc:chgData name="Linker  Felix" userId="3609c8ef-eac8-43f2-b7ea-545820711788" providerId="ADAL" clId="{670BD683-BE2B-517C-ABA9-2DB418ADA537}" dt="2026-10-27T10:17:35.961" v="3" actId="2696"/>
        <pc:sldMkLst>
          <pc:docMk/>
          <pc:sldMk cId="1226693224" sldId="306"/>
        </pc:sldMkLst>
      </pc:sldChg>
      <pc:sldChg chg="del">
        <pc:chgData name="Linker  Felix" userId="3609c8ef-eac8-43f2-b7ea-545820711788" providerId="ADAL" clId="{670BD683-BE2B-517C-ABA9-2DB418ADA537}" dt="2026-10-27T10:17:35.976" v="4" actId="2696"/>
        <pc:sldMkLst>
          <pc:docMk/>
          <pc:sldMk cId="3408038774" sldId="310"/>
        </pc:sldMkLst>
      </pc:sldChg>
      <pc:sldChg chg="del">
        <pc:chgData name="Linker  Felix" userId="3609c8ef-eac8-43f2-b7ea-545820711788" providerId="ADAL" clId="{670BD683-BE2B-517C-ABA9-2DB418ADA537}" dt="2026-10-27T10:17:35.992" v="6" actId="2696"/>
        <pc:sldMkLst>
          <pc:docMk/>
          <pc:sldMk cId="3292648067" sldId="325"/>
        </pc:sldMkLst>
      </pc:sldChg>
      <pc:sldChg chg="ord">
        <pc:chgData name="Linker  Felix" userId="3609c8ef-eac8-43f2-b7ea-545820711788" providerId="ADAL" clId="{670BD683-BE2B-517C-ABA9-2DB418ADA537}" dt="2026-10-27T10:17:40.901" v="10" actId="20578"/>
        <pc:sldMkLst>
          <pc:docMk/>
          <pc:sldMk cId="919182717" sldId="332"/>
        </pc:sldMkLst>
      </pc:sldChg>
      <pc:sldChg chg="del">
        <pc:chgData name="Linker  Felix" userId="3609c8ef-eac8-43f2-b7ea-545820711788" providerId="ADAL" clId="{670BD683-BE2B-517C-ABA9-2DB418ADA537}" dt="2026-10-27T10:17:35.942" v="0" actId="2696"/>
        <pc:sldMkLst>
          <pc:docMk/>
          <pc:sldMk cId="80051141" sldId="333"/>
        </pc:sldMkLst>
      </pc:sldChg>
      <pc:sldChg chg="del">
        <pc:chgData name="Linker  Felix" userId="3609c8ef-eac8-43f2-b7ea-545820711788" providerId="ADAL" clId="{670BD683-BE2B-517C-ABA9-2DB418ADA537}" dt="2026-10-27T10:17:35.999" v="7" actId="2696"/>
        <pc:sldMkLst>
          <pc:docMk/>
          <pc:sldMk cId="1127209600" sldId="334"/>
        </pc:sldMkLst>
      </pc:sldChg>
      <pc:sldChg chg="del">
        <pc:chgData name="Linker  Felix" userId="3609c8ef-eac8-43f2-b7ea-545820711788" providerId="ADAL" clId="{670BD683-BE2B-517C-ABA9-2DB418ADA537}" dt="2026-10-27T10:17:35.948" v="1" actId="2696"/>
        <pc:sldMkLst>
          <pc:docMk/>
          <pc:sldMk cId="2615421262" sldId="343"/>
        </pc:sldMkLst>
      </pc:sld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>
            <a:extLst>
              <a:ext uri="{FF2B5EF4-FFF2-40B4-BE49-F238E27FC236}">
                <a16:creationId xmlns:a16="http://schemas.microsoft.com/office/drawing/2014/main" id="{8AF70A90-CA7E-49EB-AB17-C37FEDD0759A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e-CH"/>
          </a:p>
        </p:txBody>
      </p:sp>
      <p:sp>
        <p:nvSpPr>
          <p:cNvPr id="3" name="Datumsplatzhalter 2">
            <a:extLst>
              <a:ext uri="{FF2B5EF4-FFF2-40B4-BE49-F238E27FC236}">
                <a16:creationId xmlns:a16="http://schemas.microsoft.com/office/drawing/2014/main" id="{5A7711EA-1FBE-4E98-9D43-C2D65C45D0E7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68ABEA4-9216-4FDF-AAE1-D8632908A8EC}" type="datetimeFigureOut">
              <a:rPr lang="de-CH" smtClean="0"/>
              <a:t>27.10.26</a:t>
            </a:fld>
            <a:endParaRPr lang="de-CH"/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82CCD3C8-8930-4E0E-A891-B770724F2BD4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e-CH"/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A7798FB5-86BC-42DA-9D05-F96D484814F6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B685DCD-866D-47AE-A236-118539F53379}" type="slidenum">
              <a:rPr lang="de-CH" smtClean="0"/>
              <a:t>‹#›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142322725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e-CH"/>
          </a:p>
        </p:txBody>
      </p:sp>
      <p:sp>
        <p:nvSpPr>
          <p:cNvPr id="3" name="Datumsplatzhalt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B78A90D-FE7E-41AF-B03D-808D82937CB9}" type="datetimeFigureOut">
              <a:rPr lang="de-CH" smtClean="0"/>
              <a:t>27.10.26</a:t>
            </a:fld>
            <a:endParaRPr lang="de-CH"/>
          </a:p>
        </p:txBody>
      </p:sp>
      <p:sp>
        <p:nvSpPr>
          <p:cNvPr id="4" name="Folienbildplatzhalt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de-CH"/>
          </a:p>
        </p:txBody>
      </p:sp>
      <p:sp>
        <p:nvSpPr>
          <p:cNvPr id="5" name="Notizenplatzhalt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CH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e-CH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615DDFD-030C-4D5A-B33E-3A7E7538D2BE}" type="slidenum">
              <a:rPr lang="de-CH" smtClean="0"/>
              <a:t>‹#›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4414969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sv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sv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sv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sv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sv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sv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sv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sv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sv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sv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sv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sv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sv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sv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sv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folie 0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Bildplatzhalter 4">
            <a:extLst>
              <a:ext uri="{FF2B5EF4-FFF2-40B4-BE49-F238E27FC236}">
                <a16:creationId xmlns:a16="http://schemas.microsoft.com/office/drawing/2014/main" id="{EB061823-3F7A-48C8-8477-B410C18AC1B7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731838" y="1016000"/>
            <a:ext cx="10728325" cy="5256000"/>
          </a:xfrm>
        </p:spPr>
        <p:txBody>
          <a:bodyPr lIns="5580000" tIns="0" rIns="0" anchor="ctr" anchorCtr="0"/>
          <a:lstStyle>
            <a:lvl1pPr marL="0" indent="0" algn="ctr">
              <a:buNone/>
              <a:defRPr/>
            </a:lvl1pPr>
          </a:lstStyle>
          <a:p>
            <a:r>
              <a:rPr lang="en-US" noProof="0"/>
              <a:t>Click icon to add picture</a:t>
            </a:r>
            <a:endParaRPr lang="de-CH" noProof="0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3491294E-BEE7-4DA8-BBC8-88E1A7B07AE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0" y="2233538"/>
            <a:ext cx="5904000" cy="2772000"/>
          </a:xfrm>
          <a:solidFill>
            <a:schemeClr val="accent1"/>
          </a:solidFill>
        </p:spPr>
        <p:txBody>
          <a:bodyPr lIns="1080000" tIns="252000" anchor="t" anchorCtr="0"/>
          <a:lstStyle>
            <a:lvl1pPr algn="l">
              <a:lnSpc>
                <a:spcPct val="100000"/>
              </a:lnSpc>
              <a:defRPr sz="3600">
                <a:solidFill>
                  <a:schemeClr val="bg1"/>
                </a:solidFill>
              </a:defRPr>
            </a:lvl1pPr>
          </a:lstStyle>
          <a:p>
            <a:r>
              <a:rPr lang="en-US" noProof="0"/>
              <a:t>Click to edit Master title style</a:t>
            </a:r>
            <a:endParaRPr lang="de-CH" noProof="0" dirty="0"/>
          </a:p>
        </p:txBody>
      </p:sp>
      <p:pic>
        <p:nvPicPr>
          <p:cNvPr id="10" name="Grafik 9">
            <a:extLst>
              <a:ext uri="{FF2B5EF4-FFF2-40B4-BE49-F238E27FC236}">
                <a16:creationId xmlns:a16="http://schemas.microsoft.com/office/drawing/2014/main" id="{0EE7317F-7892-4B0F-BA41-44765BB93F0C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731838" y="360538"/>
            <a:ext cx="1765565" cy="288000"/>
          </a:xfrm>
          <a:prstGeom prst="rect">
            <a:avLst/>
          </a:prstGeom>
        </p:spPr>
      </p:pic>
      <p:sp>
        <p:nvSpPr>
          <p:cNvPr id="9" name="Bildplatzhalter 8">
            <a:extLst>
              <a:ext uri="{FF2B5EF4-FFF2-40B4-BE49-F238E27FC236}">
                <a16:creationId xmlns:a16="http://schemas.microsoft.com/office/drawing/2014/main" id="{C3C296D1-2CD0-479F-A866-6EC741D2293B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10200163" y="6489088"/>
            <a:ext cx="1260000" cy="180000"/>
          </a:xfrm>
        </p:spPr>
        <p:txBody>
          <a:bodyPr/>
          <a:lstStyle>
            <a:lvl1pPr marL="0" indent="0" algn="l">
              <a:buNone/>
              <a:defRPr sz="700"/>
            </a:lvl1pPr>
          </a:lstStyle>
          <a:p>
            <a:r>
              <a:rPr lang="en-US" noProof="0"/>
              <a:t>Click icon to add picture</a:t>
            </a:r>
            <a:endParaRPr lang="de-CH" noProof="0"/>
          </a:p>
        </p:txBody>
      </p:sp>
      <p:sp>
        <p:nvSpPr>
          <p:cNvPr id="4" name="Textplatzhalter 3">
            <a:extLst>
              <a:ext uri="{FF2B5EF4-FFF2-40B4-BE49-F238E27FC236}">
                <a16:creationId xmlns:a16="http://schemas.microsoft.com/office/drawing/2014/main" id="{EE41BE31-9613-4103-99FF-7DCFF643B329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078516" y="3860495"/>
            <a:ext cx="4680000" cy="1008000"/>
          </a:xfrm>
        </p:spPr>
        <p:txBody>
          <a:bodyPr/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>
                <a:solidFill>
                  <a:schemeClr val="bg1"/>
                </a:solidFill>
              </a:defRPr>
            </a:lvl1pPr>
            <a:lvl2pPr marL="266700" indent="0">
              <a:lnSpc>
                <a:spcPct val="100000"/>
              </a:lnSpc>
              <a:spcBef>
                <a:spcPts val="0"/>
              </a:spcBef>
              <a:buNone/>
              <a:defRPr>
                <a:solidFill>
                  <a:schemeClr val="bg1"/>
                </a:solidFill>
              </a:defRPr>
            </a:lvl2pPr>
            <a:lvl3pPr marL="538163" indent="0">
              <a:lnSpc>
                <a:spcPct val="100000"/>
              </a:lnSpc>
              <a:spcBef>
                <a:spcPts val="0"/>
              </a:spcBef>
              <a:buNone/>
              <a:defRPr>
                <a:solidFill>
                  <a:schemeClr val="bg1"/>
                </a:solidFill>
              </a:defRPr>
            </a:lvl3pPr>
            <a:lvl4pPr marL="804862" indent="0">
              <a:lnSpc>
                <a:spcPct val="100000"/>
              </a:lnSpc>
              <a:spcBef>
                <a:spcPts val="0"/>
              </a:spcBef>
              <a:buNone/>
              <a:defRPr>
                <a:solidFill>
                  <a:schemeClr val="bg1"/>
                </a:solidFill>
              </a:defRPr>
            </a:lvl4pPr>
            <a:lvl5pPr marL="1076325" indent="0">
              <a:lnSpc>
                <a:spcPct val="100000"/>
              </a:lnSpc>
              <a:spcBef>
                <a:spcPts val="0"/>
              </a:spcBef>
              <a:buNone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noProof="0"/>
              <a:t>Click to edit Master text styles</a:t>
            </a:r>
          </a:p>
        </p:txBody>
      </p:sp>
      <p:sp>
        <p:nvSpPr>
          <p:cNvPr id="6" name="Textplatzhalter 5">
            <a:extLst>
              <a:ext uri="{FF2B5EF4-FFF2-40B4-BE49-F238E27FC236}">
                <a16:creationId xmlns:a16="http://schemas.microsoft.com/office/drawing/2014/main" id="{EDEB298C-798E-4D73-9DD6-F896C06530C1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9696449" y="316800"/>
            <a:ext cx="1800000" cy="360000"/>
          </a:xfrm>
        </p:spPr>
        <p:txBody>
          <a:bodyPr anchor="b" anchorCtr="0"/>
          <a:lstStyle>
            <a:lvl1pPr marL="0" indent="0" algn="l">
              <a:spcBef>
                <a:spcPts val="0"/>
              </a:spcBef>
              <a:buNone/>
              <a:defRPr sz="1150"/>
            </a:lvl1pPr>
            <a:lvl2pPr>
              <a:defRPr sz="1150"/>
            </a:lvl2pPr>
            <a:lvl3pPr>
              <a:defRPr sz="1150"/>
            </a:lvl3pPr>
            <a:lvl4pPr>
              <a:defRPr sz="1150"/>
            </a:lvl4pPr>
            <a:lvl5pPr>
              <a:defRPr sz="1150"/>
            </a:lvl5pPr>
          </a:lstStyle>
          <a:p>
            <a:pPr lvl="0"/>
            <a:r>
              <a:rPr lang="de-DE" dirty="0"/>
              <a:t>Organisationseinheit verbal</a:t>
            </a:r>
            <a:br>
              <a:rPr lang="de-DE" dirty="0"/>
            </a:br>
            <a:r>
              <a:rPr lang="de-DE" dirty="0"/>
              <a:t>optional auf 2 Zeilen</a:t>
            </a:r>
          </a:p>
        </p:txBody>
      </p:sp>
    </p:spTree>
    <p:extLst>
      <p:ext uri="{BB962C8B-B14F-4D97-AF65-F5344CB8AC3E}">
        <p14:creationId xmlns:p14="http://schemas.microsoft.com/office/powerpoint/2010/main" val="429338104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2" pos="3840" userDrawn="1">
          <p15:clr>
            <a:srgbClr val="FBAE40"/>
          </p15:clr>
        </p15:guide>
        <p15:guide id="3" orient="horz" pos="640" userDrawn="1">
          <p15:clr>
            <a:srgbClr val="FBAE40"/>
          </p15:clr>
        </p15:guide>
        <p15:guide id="4" orient="horz" pos="3952" userDrawn="1">
          <p15:clr>
            <a:srgbClr val="FBAE40"/>
          </p15:clr>
        </p15:guide>
        <p15:guide id="5" pos="6108" userDrawn="1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folie 0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Bildplatzhalter 4">
            <a:extLst>
              <a:ext uri="{FF2B5EF4-FFF2-40B4-BE49-F238E27FC236}">
                <a16:creationId xmlns:a16="http://schemas.microsoft.com/office/drawing/2014/main" id="{8A01615F-450E-43D0-B554-DA3FBD48DF34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731838" y="1016000"/>
            <a:ext cx="10728325" cy="5256000"/>
          </a:xfrm>
        </p:spPr>
        <p:txBody>
          <a:bodyPr lIns="0" tIns="0" rIns="5580000" anchor="ctr" anchorCtr="0"/>
          <a:lstStyle>
            <a:lvl1pPr marL="0" indent="0" algn="ctr">
              <a:buNone/>
              <a:defRPr/>
            </a:lvl1pPr>
          </a:lstStyle>
          <a:p>
            <a:r>
              <a:rPr lang="en-US" noProof="0"/>
              <a:t>Click icon to add picture</a:t>
            </a:r>
            <a:endParaRPr lang="de-CH" noProof="0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3491294E-BEE7-4DA8-BBC8-88E1A7B07AE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504000" y="2957494"/>
            <a:ext cx="5688000" cy="2268000"/>
          </a:xfrm>
          <a:solidFill>
            <a:schemeClr val="accent6"/>
          </a:solidFill>
        </p:spPr>
        <p:txBody>
          <a:bodyPr lIns="324000" tIns="252000" anchor="t" anchorCtr="0"/>
          <a:lstStyle>
            <a:lvl1pPr algn="l">
              <a:lnSpc>
                <a:spcPct val="100000"/>
              </a:lnSpc>
              <a:defRPr sz="3600">
                <a:solidFill>
                  <a:schemeClr val="bg1"/>
                </a:solidFill>
              </a:defRPr>
            </a:lvl1pPr>
          </a:lstStyle>
          <a:p>
            <a:r>
              <a:rPr lang="en-US" noProof="0"/>
              <a:t>Click to edit Master title style</a:t>
            </a:r>
            <a:endParaRPr lang="de-CH" noProof="0"/>
          </a:p>
        </p:txBody>
      </p:sp>
      <p:pic>
        <p:nvPicPr>
          <p:cNvPr id="10" name="Grafik 9">
            <a:extLst>
              <a:ext uri="{FF2B5EF4-FFF2-40B4-BE49-F238E27FC236}">
                <a16:creationId xmlns:a16="http://schemas.microsoft.com/office/drawing/2014/main" id="{0EE7317F-7892-4B0F-BA41-44765BB93F0C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731838" y="360538"/>
            <a:ext cx="1765565" cy="288000"/>
          </a:xfrm>
          <a:prstGeom prst="rect">
            <a:avLst/>
          </a:prstGeom>
        </p:spPr>
      </p:pic>
      <p:sp>
        <p:nvSpPr>
          <p:cNvPr id="9" name="Textplatzhalter 3">
            <a:extLst>
              <a:ext uri="{FF2B5EF4-FFF2-40B4-BE49-F238E27FC236}">
                <a16:creationId xmlns:a16="http://schemas.microsoft.com/office/drawing/2014/main" id="{003A487C-8977-4264-A8A1-D6C1DB604682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6845210" y="4639666"/>
            <a:ext cx="4320000" cy="468000"/>
          </a:xfrm>
        </p:spPr>
        <p:txBody>
          <a:bodyPr/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>
                <a:solidFill>
                  <a:schemeClr val="bg1"/>
                </a:solidFill>
              </a:defRPr>
            </a:lvl1pPr>
            <a:lvl2pPr marL="266700" indent="0">
              <a:lnSpc>
                <a:spcPct val="100000"/>
              </a:lnSpc>
              <a:spcBef>
                <a:spcPts val="0"/>
              </a:spcBef>
              <a:buNone/>
              <a:defRPr>
                <a:solidFill>
                  <a:schemeClr val="bg1"/>
                </a:solidFill>
              </a:defRPr>
            </a:lvl2pPr>
            <a:lvl3pPr marL="538163" indent="0">
              <a:lnSpc>
                <a:spcPct val="100000"/>
              </a:lnSpc>
              <a:spcBef>
                <a:spcPts val="0"/>
              </a:spcBef>
              <a:buNone/>
              <a:defRPr>
                <a:solidFill>
                  <a:schemeClr val="bg1"/>
                </a:solidFill>
              </a:defRPr>
            </a:lvl3pPr>
            <a:lvl4pPr marL="804862" indent="0">
              <a:lnSpc>
                <a:spcPct val="100000"/>
              </a:lnSpc>
              <a:spcBef>
                <a:spcPts val="0"/>
              </a:spcBef>
              <a:buNone/>
              <a:defRPr>
                <a:solidFill>
                  <a:schemeClr val="bg1"/>
                </a:solidFill>
              </a:defRPr>
            </a:lvl4pPr>
            <a:lvl5pPr marL="1076325" indent="0">
              <a:lnSpc>
                <a:spcPct val="100000"/>
              </a:lnSpc>
              <a:spcBef>
                <a:spcPts val="0"/>
              </a:spcBef>
              <a:buNone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noProof="0"/>
              <a:t>Click to edit Master text styles</a:t>
            </a:r>
          </a:p>
        </p:txBody>
      </p:sp>
      <p:sp>
        <p:nvSpPr>
          <p:cNvPr id="13" name="Bildplatzhalter 8">
            <a:extLst>
              <a:ext uri="{FF2B5EF4-FFF2-40B4-BE49-F238E27FC236}">
                <a16:creationId xmlns:a16="http://schemas.microsoft.com/office/drawing/2014/main" id="{E91D3734-CD8F-4F94-A813-570EF31C4732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10200163" y="6489088"/>
            <a:ext cx="1260000" cy="180000"/>
          </a:xfrm>
        </p:spPr>
        <p:txBody>
          <a:bodyPr/>
          <a:lstStyle>
            <a:lvl1pPr marL="0" indent="0" algn="l">
              <a:buNone/>
              <a:defRPr sz="700"/>
            </a:lvl1pPr>
          </a:lstStyle>
          <a:p>
            <a:r>
              <a:rPr lang="en-US" noProof="0"/>
              <a:t>Click icon to add picture</a:t>
            </a:r>
            <a:endParaRPr lang="de-CH" noProof="0"/>
          </a:p>
        </p:txBody>
      </p:sp>
      <p:sp>
        <p:nvSpPr>
          <p:cNvPr id="8" name="Textplatzhalter 5">
            <a:extLst>
              <a:ext uri="{FF2B5EF4-FFF2-40B4-BE49-F238E27FC236}">
                <a16:creationId xmlns:a16="http://schemas.microsoft.com/office/drawing/2014/main" id="{547D2927-4A99-4714-8EBA-F773EAA26308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9696449" y="316800"/>
            <a:ext cx="1800000" cy="360000"/>
          </a:xfrm>
        </p:spPr>
        <p:txBody>
          <a:bodyPr anchor="b" anchorCtr="0"/>
          <a:lstStyle>
            <a:lvl1pPr marL="0" indent="0" algn="l">
              <a:spcBef>
                <a:spcPts val="0"/>
              </a:spcBef>
              <a:buNone/>
              <a:defRPr sz="1150"/>
            </a:lvl1pPr>
            <a:lvl2pPr>
              <a:defRPr sz="1150"/>
            </a:lvl2pPr>
            <a:lvl3pPr>
              <a:defRPr sz="1150"/>
            </a:lvl3pPr>
            <a:lvl4pPr>
              <a:defRPr sz="1150"/>
            </a:lvl4pPr>
            <a:lvl5pPr>
              <a:defRPr sz="1150"/>
            </a:lvl5pPr>
          </a:lstStyle>
          <a:p>
            <a:pPr lvl="0"/>
            <a:r>
              <a:rPr lang="de-DE" dirty="0"/>
              <a:t>Organisationseinheit verbal</a:t>
            </a:r>
            <a:br>
              <a:rPr lang="de-DE" dirty="0"/>
            </a:br>
            <a:r>
              <a:rPr lang="de-DE" dirty="0"/>
              <a:t>optional auf 2 Zeilen</a:t>
            </a:r>
          </a:p>
        </p:txBody>
      </p:sp>
    </p:spTree>
    <p:extLst>
      <p:ext uri="{BB962C8B-B14F-4D97-AF65-F5344CB8AC3E}">
        <p14:creationId xmlns:p14="http://schemas.microsoft.com/office/powerpoint/2010/main" val="10024114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3" orient="horz" pos="640">
          <p15:clr>
            <a:srgbClr val="FBAE40"/>
          </p15:clr>
        </p15:guide>
        <p15:guide id="4" orient="horz" pos="3952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folie 0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hteck 2">
            <a:extLst>
              <a:ext uri="{FF2B5EF4-FFF2-40B4-BE49-F238E27FC236}">
                <a16:creationId xmlns:a16="http://schemas.microsoft.com/office/drawing/2014/main" id="{62D94F76-218E-49F2-87F8-05982912ED18}"/>
              </a:ext>
            </a:extLst>
          </p:cNvPr>
          <p:cNvSpPr/>
          <p:nvPr userDrawn="1"/>
        </p:nvSpPr>
        <p:spPr>
          <a:xfrm>
            <a:off x="731838" y="1016000"/>
            <a:ext cx="10728325" cy="5257800"/>
          </a:xfrm>
          <a:prstGeom prst="rect">
            <a:avLst/>
          </a:prstGeom>
          <a:solidFill>
            <a:srgbClr val="8E671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CH" noProof="0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3491294E-BEE7-4DA8-BBC8-88E1A7B07AE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-1" y="1940405"/>
            <a:ext cx="10188000" cy="3420000"/>
          </a:xfrm>
          <a:solidFill>
            <a:schemeClr val="accent3"/>
          </a:solidFill>
          <a:ln>
            <a:noFill/>
          </a:ln>
        </p:spPr>
        <p:txBody>
          <a:bodyPr lIns="1080000" tIns="252000" anchor="t" anchorCtr="0"/>
          <a:lstStyle>
            <a:lvl1pPr algn="l">
              <a:lnSpc>
                <a:spcPct val="100000"/>
              </a:lnSpc>
              <a:defRPr sz="3600">
                <a:solidFill>
                  <a:schemeClr val="bg1"/>
                </a:solidFill>
              </a:defRPr>
            </a:lvl1pPr>
          </a:lstStyle>
          <a:p>
            <a:r>
              <a:rPr lang="en-US" noProof="0"/>
              <a:t>Click to edit Master title style</a:t>
            </a:r>
            <a:endParaRPr lang="de-CH" noProof="0"/>
          </a:p>
        </p:txBody>
      </p:sp>
      <p:pic>
        <p:nvPicPr>
          <p:cNvPr id="10" name="Grafik 9">
            <a:extLst>
              <a:ext uri="{FF2B5EF4-FFF2-40B4-BE49-F238E27FC236}">
                <a16:creationId xmlns:a16="http://schemas.microsoft.com/office/drawing/2014/main" id="{0EE7317F-7892-4B0F-BA41-44765BB93F0C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731838" y="360538"/>
            <a:ext cx="1765565" cy="288000"/>
          </a:xfrm>
          <a:prstGeom prst="rect">
            <a:avLst/>
          </a:prstGeom>
        </p:spPr>
      </p:pic>
      <p:sp>
        <p:nvSpPr>
          <p:cNvPr id="7" name="Textplatzhalter 3">
            <a:extLst>
              <a:ext uri="{FF2B5EF4-FFF2-40B4-BE49-F238E27FC236}">
                <a16:creationId xmlns:a16="http://schemas.microsoft.com/office/drawing/2014/main" id="{0503E57F-F89F-431B-8D38-7CC97B7C201A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078516" y="4217884"/>
            <a:ext cx="8640000" cy="1008000"/>
          </a:xfrm>
        </p:spPr>
        <p:txBody>
          <a:bodyPr/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>
                <a:solidFill>
                  <a:schemeClr val="bg1"/>
                </a:solidFill>
              </a:defRPr>
            </a:lvl1pPr>
            <a:lvl2pPr marL="266700" indent="0">
              <a:lnSpc>
                <a:spcPct val="100000"/>
              </a:lnSpc>
              <a:spcBef>
                <a:spcPts val="0"/>
              </a:spcBef>
              <a:buNone/>
              <a:defRPr>
                <a:solidFill>
                  <a:schemeClr val="bg1"/>
                </a:solidFill>
              </a:defRPr>
            </a:lvl2pPr>
            <a:lvl3pPr marL="538163" indent="0">
              <a:lnSpc>
                <a:spcPct val="100000"/>
              </a:lnSpc>
              <a:spcBef>
                <a:spcPts val="0"/>
              </a:spcBef>
              <a:buNone/>
              <a:defRPr>
                <a:solidFill>
                  <a:schemeClr val="bg1"/>
                </a:solidFill>
              </a:defRPr>
            </a:lvl3pPr>
            <a:lvl4pPr marL="804862" indent="0">
              <a:lnSpc>
                <a:spcPct val="100000"/>
              </a:lnSpc>
              <a:spcBef>
                <a:spcPts val="0"/>
              </a:spcBef>
              <a:buNone/>
              <a:defRPr>
                <a:solidFill>
                  <a:schemeClr val="bg1"/>
                </a:solidFill>
              </a:defRPr>
            </a:lvl4pPr>
            <a:lvl5pPr marL="1076325" indent="0">
              <a:lnSpc>
                <a:spcPct val="100000"/>
              </a:lnSpc>
              <a:spcBef>
                <a:spcPts val="0"/>
              </a:spcBef>
              <a:buNone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noProof="0"/>
              <a:t>Click to edit Master text styles</a:t>
            </a:r>
          </a:p>
        </p:txBody>
      </p:sp>
      <p:sp>
        <p:nvSpPr>
          <p:cNvPr id="12" name="Bildplatzhalter 8">
            <a:extLst>
              <a:ext uri="{FF2B5EF4-FFF2-40B4-BE49-F238E27FC236}">
                <a16:creationId xmlns:a16="http://schemas.microsoft.com/office/drawing/2014/main" id="{1BEB6197-C509-4752-B57E-CEE955F5D926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10200163" y="6489088"/>
            <a:ext cx="1260000" cy="180000"/>
          </a:xfrm>
        </p:spPr>
        <p:txBody>
          <a:bodyPr/>
          <a:lstStyle>
            <a:lvl1pPr marL="0" indent="0" algn="l">
              <a:buNone/>
              <a:defRPr sz="700"/>
            </a:lvl1pPr>
          </a:lstStyle>
          <a:p>
            <a:r>
              <a:rPr lang="en-US" noProof="0"/>
              <a:t>Click icon to add picture</a:t>
            </a:r>
            <a:endParaRPr lang="de-CH" noProof="0"/>
          </a:p>
        </p:txBody>
      </p:sp>
      <p:sp>
        <p:nvSpPr>
          <p:cNvPr id="8" name="Textplatzhalter 5">
            <a:extLst>
              <a:ext uri="{FF2B5EF4-FFF2-40B4-BE49-F238E27FC236}">
                <a16:creationId xmlns:a16="http://schemas.microsoft.com/office/drawing/2014/main" id="{4ADF7DEC-21BD-45CA-9E91-B9F58A69F621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9696449" y="316800"/>
            <a:ext cx="1800000" cy="360000"/>
          </a:xfrm>
        </p:spPr>
        <p:txBody>
          <a:bodyPr anchor="b" anchorCtr="0"/>
          <a:lstStyle>
            <a:lvl1pPr marL="0" indent="0" algn="l">
              <a:spcBef>
                <a:spcPts val="0"/>
              </a:spcBef>
              <a:buNone/>
              <a:defRPr sz="1150"/>
            </a:lvl1pPr>
            <a:lvl2pPr>
              <a:defRPr sz="1150"/>
            </a:lvl2pPr>
            <a:lvl3pPr>
              <a:defRPr sz="1150"/>
            </a:lvl3pPr>
            <a:lvl4pPr>
              <a:defRPr sz="1150"/>
            </a:lvl4pPr>
            <a:lvl5pPr>
              <a:defRPr sz="1150"/>
            </a:lvl5pPr>
          </a:lstStyle>
          <a:p>
            <a:pPr lvl="0"/>
            <a:r>
              <a:rPr lang="de-DE" dirty="0"/>
              <a:t>Organisationseinheit verbal</a:t>
            </a:r>
            <a:br>
              <a:rPr lang="de-DE" dirty="0"/>
            </a:br>
            <a:r>
              <a:rPr lang="de-DE" dirty="0"/>
              <a:t>optional auf 2 Zeilen</a:t>
            </a:r>
          </a:p>
        </p:txBody>
      </p:sp>
    </p:spTree>
    <p:extLst>
      <p:ext uri="{BB962C8B-B14F-4D97-AF65-F5344CB8AC3E}">
        <p14:creationId xmlns:p14="http://schemas.microsoft.com/office/powerpoint/2010/main" val="392406949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3" orient="horz" pos="640">
          <p15:clr>
            <a:srgbClr val="FBAE40"/>
          </p15:clr>
        </p15:guide>
        <p15:guide id="4" orient="horz" pos="3952">
          <p15:clr>
            <a:srgbClr val="FBAE40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folie 0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3491294E-BEE7-4DA8-BBC8-88E1A7B07AE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31837" y="1016000"/>
            <a:ext cx="10728326" cy="5256000"/>
          </a:xfrm>
          <a:solidFill>
            <a:schemeClr val="accent6"/>
          </a:solidFill>
          <a:ln>
            <a:noFill/>
          </a:ln>
        </p:spPr>
        <p:txBody>
          <a:bodyPr lIns="324000" tIns="1152000" anchor="t" anchorCtr="0"/>
          <a:lstStyle>
            <a:lvl1pPr algn="l">
              <a:lnSpc>
                <a:spcPct val="100000"/>
              </a:lnSpc>
              <a:defRPr sz="3600">
                <a:solidFill>
                  <a:schemeClr val="bg1"/>
                </a:solidFill>
              </a:defRPr>
            </a:lvl1pPr>
          </a:lstStyle>
          <a:p>
            <a:r>
              <a:rPr lang="en-US" noProof="0"/>
              <a:t>Click to edit Master title style</a:t>
            </a:r>
            <a:endParaRPr lang="de-CH" noProof="0"/>
          </a:p>
        </p:txBody>
      </p:sp>
      <p:pic>
        <p:nvPicPr>
          <p:cNvPr id="10" name="Grafik 9">
            <a:extLst>
              <a:ext uri="{FF2B5EF4-FFF2-40B4-BE49-F238E27FC236}">
                <a16:creationId xmlns:a16="http://schemas.microsoft.com/office/drawing/2014/main" id="{0EE7317F-7892-4B0F-BA41-44765BB93F0C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731838" y="360538"/>
            <a:ext cx="1765565" cy="288000"/>
          </a:xfrm>
          <a:prstGeom prst="rect">
            <a:avLst/>
          </a:prstGeom>
        </p:spPr>
      </p:pic>
      <p:sp>
        <p:nvSpPr>
          <p:cNvPr id="6" name="Textplatzhalter 3">
            <a:extLst>
              <a:ext uri="{FF2B5EF4-FFF2-40B4-BE49-F238E27FC236}">
                <a16:creationId xmlns:a16="http://schemas.microsoft.com/office/drawing/2014/main" id="{5FCAD79B-EF47-46A0-9575-229F3DAA72F5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078515" y="5122625"/>
            <a:ext cx="10044000" cy="1008000"/>
          </a:xfrm>
        </p:spPr>
        <p:txBody>
          <a:bodyPr/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>
                <a:solidFill>
                  <a:schemeClr val="bg1"/>
                </a:solidFill>
              </a:defRPr>
            </a:lvl1pPr>
            <a:lvl2pPr marL="266700" indent="0">
              <a:lnSpc>
                <a:spcPct val="100000"/>
              </a:lnSpc>
              <a:spcBef>
                <a:spcPts val="0"/>
              </a:spcBef>
              <a:buNone/>
              <a:defRPr>
                <a:solidFill>
                  <a:schemeClr val="bg1"/>
                </a:solidFill>
              </a:defRPr>
            </a:lvl2pPr>
            <a:lvl3pPr marL="538163" indent="0">
              <a:lnSpc>
                <a:spcPct val="100000"/>
              </a:lnSpc>
              <a:spcBef>
                <a:spcPts val="0"/>
              </a:spcBef>
              <a:buNone/>
              <a:defRPr>
                <a:solidFill>
                  <a:schemeClr val="bg1"/>
                </a:solidFill>
              </a:defRPr>
            </a:lvl3pPr>
            <a:lvl4pPr marL="804862" indent="0">
              <a:lnSpc>
                <a:spcPct val="100000"/>
              </a:lnSpc>
              <a:spcBef>
                <a:spcPts val="0"/>
              </a:spcBef>
              <a:buNone/>
              <a:defRPr>
                <a:solidFill>
                  <a:schemeClr val="bg1"/>
                </a:solidFill>
              </a:defRPr>
            </a:lvl4pPr>
            <a:lvl5pPr marL="1076325" indent="0">
              <a:lnSpc>
                <a:spcPct val="100000"/>
              </a:lnSpc>
              <a:spcBef>
                <a:spcPts val="0"/>
              </a:spcBef>
              <a:buNone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noProof="0"/>
              <a:t>Click to edit Master text styles</a:t>
            </a:r>
          </a:p>
        </p:txBody>
      </p:sp>
      <p:sp>
        <p:nvSpPr>
          <p:cNvPr id="8" name="Bildplatzhalter 8">
            <a:extLst>
              <a:ext uri="{FF2B5EF4-FFF2-40B4-BE49-F238E27FC236}">
                <a16:creationId xmlns:a16="http://schemas.microsoft.com/office/drawing/2014/main" id="{72236FC6-C8FF-43C1-86B9-BF112345926F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10200163" y="6489088"/>
            <a:ext cx="1260000" cy="180000"/>
          </a:xfrm>
        </p:spPr>
        <p:txBody>
          <a:bodyPr/>
          <a:lstStyle>
            <a:lvl1pPr marL="0" indent="0" algn="l">
              <a:buNone/>
              <a:defRPr sz="700"/>
            </a:lvl1pPr>
          </a:lstStyle>
          <a:p>
            <a:r>
              <a:rPr lang="en-US" noProof="0"/>
              <a:t>Click icon to add picture</a:t>
            </a:r>
            <a:endParaRPr lang="de-CH" noProof="0"/>
          </a:p>
        </p:txBody>
      </p:sp>
      <p:sp>
        <p:nvSpPr>
          <p:cNvPr id="7" name="Textplatzhalter 5">
            <a:extLst>
              <a:ext uri="{FF2B5EF4-FFF2-40B4-BE49-F238E27FC236}">
                <a16:creationId xmlns:a16="http://schemas.microsoft.com/office/drawing/2014/main" id="{789A3267-E086-4EC3-A0BB-F8ECD01A5C7E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9696449" y="316800"/>
            <a:ext cx="1800000" cy="360000"/>
          </a:xfrm>
        </p:spPr>
        <p:txBody>
          <a:bodyPr anchor="b" anchorCtr="0"/>
          <a:lstStyle>
            <a:lvl1pPr marL="0" indent="0" algn="l">
              <a:spcBef>
                <a:spcPts val="0"/>
              </a:spcBef>
              <a:buNone/>
              <a:defRPr sz="1150"/>
            </a:lvl1pPr>
            <a:lvl2pPr>
              <a:defRPr sz="1150"/>
            </a:lvl2pPr>
            <a:lvl3pPr>
              <a:defRPr sz="1150"/>
            </a:lvl3pPr>
            <a:lvl4pPr>
              <a:defRPr sz="1150"/>
            </a:lvl4pPr>
            <a:lvl5pPr>
              <a:defRPr sz="1150"/>
            </a:lvl5pPr>
          </a:lstStyle>
          <a:p>
            <a:pPr lvl="0"/>
            <a:r>
              <a:rPr lang="de-DE" dirty="0"/>
              <a:t>Organisationseinheit verbal</a:t>
            </a:r>
            <a:br>
              <a:rPr lang="de-DE" dirty="0"/>
            </a:br>
            <a:r>
              <a:rPr lang="de-DE" dirty="0"/>
              <a:t>optional auf 2 Zeilen</a:t>
            </a:r>
          </a:p>
        </p:txBody>
      </p:sp>
    </p:spTree>
    <p:extLst>
      <p:ext uri="{BB962C8B-B14F-4D97-AF65-F5344CB8AC3E}">
        <p14:creationId xmlns:p14="http://schemas.microsoft.com/office/powerpoint/2010/main" val="73253206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3" orient="horz" pos="640">
          <p15:clr>
            <a:srgbClr val="FBAE40"/>
          </p15:clr>
        </p15:guide>
        <p15:guide id="4" orient="horz" pos="3952">
          <p15:clr>
            <a:srgbClr val="FBAE40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folie 04 – Uni Zür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Bildplatzhalter 4">
            <a:extLst>
              <a:ext uri="{FF2B5EF4-FFF2-40B4-BE49-F238E27FC236}">
                <a16:creationId xmlns:a16="http://schemas.microsoft.com/office/drawing/2014/main" id="{EB061823-3F7A-48C8-8477-B410C18AC1B7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731838" y="1016000"/>
            <a:ext cx="10728325" cy="5256000"/>
          </a:xfrm>
        </p:spPr>
        <p:txBody>
          <a:bodyPr lIns="5580000" tIns="0" rIns="0" anchor="ctr" anchorCtr="0"/>
          <a:lstStyle>
            <a:lvl1pPr marL="0" indent="0" algn="ctr">
              <a:buNone/>
              <a:defRPr/>
            </a:lvl1pPr>
          </a:lstStyle>
          <a:p>
            <a:r>
              <a:rPr lang="en-US" noProof="0"/>
              <a:t>Click icon to add picture</a:t>
            </a:r>
            <a:endParaRPr lang="de-CH" noProof="0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3491294E-BEE7-4DA8-BBC8-88E1A7B07AE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0" y="2233538"/>
            <a:ext cx="5904000" cy="2772000"/>
          </a:xfrm>
          <a:solidFill>
            <a:schemeClr val="accent2"/>
          </a:solidFill>
        </p:spPr>
        <p:txBody>
          <a:bodyPr lIns="1080000" tIns="252000" anchor="t" anchorCtr="0"/>
          <a:lstStyle>
            <a:lvl1pPr algn="l">
              <a:lnSpc>
                <a:spcPct val="100000"/>
              </a:lnSpc>
              <a:defRPr sz="3600">
                <a:solidFill>
                  <a:schemeClr val="bg1"/>
                </a:solidFill>
              </a:defRPr>
            </a:lvl1pPr>
          </a:lstStyle>
          <a:p>
            <a:r>
              <a:rPr lang="en-US" noProof="0"/>
              <a:t>Click to edit Master title style</a:t>
            </a:r>
            <a:endParaRPr lang="de-CH" noProof="0"/>
          </a:p>
        </p:txBody>
      </p:sp>
      <p:pic>
        <p:nvPicPr>
          <p:cNvPr id="4" name="Grafik 3">
            <a:extLst>
              <a:ext uri="{FF2B5EF4-FFF2-40B4-BE49-F238E27FC236}">
                <a16:creationId xmlns:a16="http://schemas.microsoft.com/office/drawing/2014/main" id="{793E2EDD-B19F-478D-BB03-AD55EC1E86BD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727672" y="228020"/>
            <a:ext cx="3679200" cy="552508"/>
          </a:xfrm>
          <a:prstGeom prst="rect">
            <a:avLst/>
          </a:prstGeom>
        </p:spPr>
      </p:pic>
      <p:sp>
        <p:nvSpPr>
          <p:cNvPr id="7" name="Textplatzhalter 3">
            <a:extLst>
              <a:ext uri="{FF2B5EF4-FFF2-40B4-BE49-F238E27FC236}">
                <a16:creationId xmlns:a16="http://schemas.microsoft.com/office/drawing/2014/main" id="{D364BCB8-820F-4C3A-BA37-7048A4C8D4C3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078516" y="3860495"/>
            <a:ext cx="4680000" cy="1008000"/>
          </a:xfrm>
        </p:spPr>
        <p:txBody>
          <a:bodyPr/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>
                <a:solidFill>
                  <a:schemeClr val="bg1"/>
                </a:solidFill>
              </a:defRPr>
            </a:lvl1pPr>
            <a:lvl2pPr marL="266700" indent="0">
              <a:lnSpc>
                <a:spcPct val="100000"/>
              </a:lnSpc>
              <a:spcBef>
                <a:spcPts val="0"/>
              </a:spcBef>
              <a:buNone/>
              <a:defRPr>
                <a:solidFill>
                  <a:schemeClr val="bg1"/>
                </a:solidFill>
              </a:defRPr>
            </a:lvl2pPr>
            <a:lvl3pPr marL="538163" indent="0">
              <a:lnSpc>
                <a:spcPct val="100000"/>
              </a:lnSpc>
              <a:spcBef>
                <a:spcPts val="0"/>
              </a:spcBef>
              <a:buNone/>
              <a:defRPr>
                <a:solidFill>
                  <a:schemeClr val="bg1"/>
                </a:solidFill>
              </a:defRPr>
            </a:lvl3pPr>
            <a:lvl4pPr marL="804862" indent="0">
              <a:lnSpc>
                <a:spcPct val="100000"/>
              </a:lnSpc>
              <a:spcBef>
                <a:spcPts val="0"/>
              </a:spcBef>
              <a:buNone/>
              <a:defRPr>
                <a:solidFill>
                  <a:schemeClr val="bg1"/>
                </a:solidFill>
              </a:defRPr>
            </a:lvl4pPr>
            <a:lvl5pPr marL="1076325" indent="0">
              <a:lnSpc>
                <a:spcPct val="100000"/>
              </a:lnSpc>
              <a:spcBef>
                <a:spcPts val="0"/>
              </a:spcBef>
              <a:buNone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noProof="0"/>
              <a:t>Click to edit Master text styles</a:t>
            </a:r>
          </a:p>
        </p:txBody>
      </p:sp>
      <p:sp>
        <p:nvSpPr>
          <p:cNvPr id="11" name="Bildplatzhalter 8">
            <a:extLst>
              <a:ext uri="{FF2B5EF4-FFF2-40B4-BE49-F238E27FC236}">
                <a16:creationId xmlns:a16="http://schemas.microsoft.com/office/drawing/2014/main" id="{A73913C2-8DFE-4F15-B2DB-2A6D5C267009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10200163" y="6489088"/>
            <a:ext cx="1260000" cy="180000"/>
          </a:xfrm>
        </p:spPr>
        <p:txBody>
          <a:bodyPr/>
          <a:lstStyle>
            <a:lvl1pPr marL="0" indent="0" algn="l">
              <a:buNone/>
              <a:defRPr sz="700"/>
            </a:lvl1pPr>
          </a:lstStyle>
          <a:p>
            <a:r>
              <a:rPr lang="en-US" noProof="0"/>
              <a:t>Click icon to add picture</a:t>
            </a:r>
            <a:endParaRPr lang="de-CH" noProof="0"/>
          </a:p>
        </p:txBody>
      </p:sp>
      <p:sp>
        <p:nvSpPr>
          <p:cNvPr id="9" name="Textplatzhalter 5">
            <a:extLst>
              <a:ext uri="{FF2B5EF4-FFF2-40B4-BE49-F238E27FC236}">
                <a16:creationId xmlns:a16="http://schemas.microsoft.com/office/drawing/2014/main" id="{791A1AD7-DB7D-4C75-BEFB-EB6D34D3B2AB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9696449" y="316800"/>
            <a:ext cx="1800000" cy="360000"/>
          </a:xfrm>
        </p:spPr>
        <p:txBody>
          <a:bodyPr anchor="b" anchorCtr="0"/>
          <a:lstStyle>
            <a:lvl1pPr marL="0" indent="0" algn="l">
              <a:spcBef>
                <a:spcPts val="0"/>
              </a:spcBef>
              <a:buNone/>
              <a:defRPr sz="1150"/>
            </a:lvl1pPr>
            <a:lvl2pPr>
              <a:defRPr sz="1150"/>
            </a:lvl2pPr>
            <a:lvl3pPr>
              <a:defRPr sz="1150"/>
            </a:lvl3pPr>
            <a:lvl4pPr>
              <a:defRPr sz="1150"/>
            </a:lvl4pPr>
            <a:lvl5pPr>
              <a:defRPr sz="1150"/>
            </a:lvl5pPr>
          </a:lstStyle>
          <a:p>
            <a:pPr lvl="0"/>
            <a:r>
              <a:rPr lang="de-DE" dirty="0"/>
              <a:t>Organisationseinheit verbal</a:t>
            </a:r>
            <a:br>
              <a:rPr lang="de-DE" dirty="0"/>
            </a:br>
            <a:r>
              <a:rPr lang="de-DE" dirty="0"/>
              <a:t>optional auf 2 Zeilen</a:t>
            </a:r>
          </a:p>
        </p:txBody>
      </p:sp>
    </p:spTree>
    <p:extLst>
      <p:ext uri="{BB962C8B-B14F-4D97-AF65-F5344CB8AC3E}">
        <p14:creationId xmlns:p14="http://schemas.microsoft.com/office/powerpoint/2010/main" val="278925752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3" orient="horz" pos="640">
          <p15:clr>
            <a:srgbClr val="FBAE40"/>
          </p15:clr>
        </p15:guide>
        <p15:guide id="4" orient="horz" pos="3952">
          <p15:clr>
            <a:srgbClr val="FBAE40"/>
          </p15:clr>
        </p15:guide>
      </p15:sldGuideLst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A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3346F7F9-CBC8-4641-B12B-7E76FD213E1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noProof="0"/>
              <a:t>Click to edit Master title style</a:t>
            </a:r>
            <a:endParaRPr lang="de-CH" noProof="0"/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87D3E2EF-5F98-49EC-BCEA-B215D49920A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>
            <a:lvl1pPr marL="539750" indent="-539750">
              <a:buFont typeface="+mj-lt"/>
              <a:buAutoNum type="arabicPeriod"/>
              <a:defRPr/>
            </a:lvl1pPr>
            <a:lvl2pPr marL="1079500" indent="-539750">
              <a:buFont typeface="+mj-lt"/>
              <a:buAutoNum type="arabicPeriod"/>
              <a:defRPr/>
            </a:lvl2pPr>
            <a:lvl3pPr marL="1612900" indent="-533400">
              <a:buFont typeface="+mj-lt"/>
              <a:buAutoNum type="arabicPeriod"/>
              <a:defRPr/>
            </a:lvl3pPr>
            <a:lvl4pPr marL="2152650" indent="-539750">
              <a:buFont typeface="+mj-lt"/>
              <a:buAutoNum type="arabicPeriod"/>
              <a:defRPr/>
            </a:lvl4pPr>
            <a:lvl5pPr marL="2692400" indent="-539750">
              <a:buFont typeface="+mj-lt"/>
              <a:buAutoNum type="arabicPeriod"/>
              <a:defRPr/>
            </a:lvl5pPr>
          </a:lstStyle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de-CH" noProof="0"/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67DB21BA-81C0-43DB-A42C-5F672DBC37F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noProof="0"/>
              <a:t>Nov 9, 2026</a:t>
            </a:r>
            <a:endParaRPr lang="de-CH" noProof="0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1BC78786-28C3-4EAB-A3FC-1A4BFA8447E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noProof="0"/>
              <a:t>Department of Computer Science, ETH Zurich</a:t>
            </a:r>
            <a:endParaRPr lang="de-CH" noProof="0" dirty="0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0FC1D5C1-A4AD-42D4-93B7-D3B71140E3A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CA52AF-F19D-405C-AD5F-7D94B96A5CC3}" type="slidenum">
              <a:rPr lang="de-CH" noProof="0" smtClean="0"/>
              <a:t>‹#›</a:t>
            </a:fld>
            <a:endParaRPr lang="de-CH" noProof="0"/>
          </a:p>
        </p:txBody>
      </p:sp>
      <p:pic>
        <p:nvPicPr>
          <p:cNvPr id="7" name="Grafik 6">
            <a:extLst>
              <a:ext uri="{FF2B5EF4-FFF2-40B4-BE49-F238E27FC236}">
                <a16:creationId xmlns:a16="http://schemas.microsoft.com/office/drawing/2014/main" id="{7F7C476A-2849-4D68-9FA2-3A5CFC13C833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731837" y="6507088"/>
            <a:ext cx="984462" cy="16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2159972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3346F7F9-CBC8-4641-B12B-7E76FD213E1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noProof="0"/>
              <a:t>Click to edit Master title style</a:t>
            </a:r>
            <a:endParaRPr lang="de-CH" noProof="0"/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87D3E2EF-5F98-49EC-BCEA-B215D49920A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de-CH" noProof="0"/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67DB21BA-81C0-43DB-A42C-5F672DBC37F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noProof="0"/>
              <a:t>Nov 9, 2026</a:t>
            </a:r>
            <a:endParaRPr lang="de-CH" noProof="0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1BC78786-28C3-4EAB-A3FC-1A4BFA8447E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noProof="0"/>
              <a:t>Department of Computer Science, ETH Zurich</a:t>
            </a:r>
            <a:endParaRPr lang="de-CH" noProof="0" dirty="0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0FC1D5C1-A4AD-42D4-93B7-D3B71140E3A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CA52AF-F19D-405C-AD5F-7D94B96A5CC3}" type="slidenum">
              <a:rPr lang="de-CH" noProof="0" smtClean="0"/>
              <a:t>‹#›</a:t>
            </a:fld>
            <a:endParaRPr lang="de-CH" noProof="0"/>
          </a:p>
        </p:txBody>
      </p:sp>
      <p:pic>
        <p:nvPicPr>
          <p:cNvPr id="7" name="Grafik 6">
            <a:extLst>
              <a:ext uri="{FF2B5EF4-FFF2-40B4-BE49-F238E27FC236}">
                <a16:creationId xmlns:a16="http://schemas.microsoft.com/office/drawing/2014/main" id="{7F7C476A-2849-4D68-9FA2-3A5CFC13C833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731837" y="6507088"/>
            <a:ext cx="984462" cy="16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8875313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halt mit Fussno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3346F7F9-CBC8-4641-B12B-7E76FD213E1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noProof="0"/>
              <a:t>Click to edit Master title style</a:t>
            </a:r>
            <a:endParaRPr lang="de-CH" noProof="0"/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87D3E2EF-5F98-49EC-BCEA-B215D49920A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31837" y="1412875"/>
            <a:ext cx="10728325" cy="3960000"/>
          </a:xfrm>
        </p:spPr>
        <p:txBody>
          <a:bodyPr/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de-CH" noProof="0"/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67DB21BA-81C0-43DB-A42C-5F672DBC37F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noProof="0"/>
              <a:t>Nov 9, 2026</a:t>
            </a:r>
            <a:endParaRPr lang="de-CH" noProof="0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1BC78786-28C3-4EAB-A3FC-1A4BFA8447E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noProof="0"/>
              <a:t>Department of Computer Science, ETH Zurich</a:t>
            </a:r>
            <a:endParaRPr lang="de-CH" noProof="0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0FC1D5C1-A4AD-42D4-93B7-D3B71140E3A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CA52AF-F19D-405C-AD5F-7D94B96A5CC3}" type="slidenum">
              <a:rPr lang="de-CH" noProof="0" smtClean="0"/>
              <a:t>‹#›</a:t>
            </a:fld>
            <a:endParaRPr lang="de-CH" noProof="0"/>
          </a:p>
        </p:txBody>
      </p:sp>
      <p:pic>
        <p:nvPicPr>
          <p:cNvPr id="7" name="Grafik 6">
            <a:extLst>
              <a:ext uri="{FF2B5EF4-FFF2-40B4-BE49-F238E27FC236}">
                <a16:creationId xmlns:a16="http://schemas.microsoft.com/office/drawing/2014/main" id="{7F7C476A-2849-4D68-9FA2-3A5CFC13C833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731837" y="6507088"/>
            <a:ext cx="984462" cy="162000"/>
          </a:xfrm>
          <a:prstGeom prst="rect">
            <a:avLst/>
          </a:prstGeom>
        </p:spPr>
      </p:pic>
      <p:sp>
        <p:nvSpPr>
          <p:cNvPr id="11" name="Textplatzhalter 10">
            <a:extLst>
              <a:ext uri="{FF2B5EF4-FFF2-40B4-BE49-F238E27FC236}">
                <a16:creationId xmlns:a16="http://schemas.microsoft.com/office/drawing/2014/main" id="{2F6D94FA-21C6-4AE0-AA4F-3A077810ED93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731836" y="5570135"/>
            <a:ext cx="5364164" cy="721233"/>
          </a:xfrm>
        </p:spPr>
        <p:txBody>
          <a:bodyPr anchor="b" anchorCtr="0"/>
          <a:lstStyle>
            <a:lvl1pPr marL="179388" indent="-179388">
              <a:spcBef>
                <a:spcPts val="0"/>
              </a:spcBef>
              <a:buFont typeface="+mj-lt"/>
              <a:buAutoNum type="arabicPeriod"/>
              <a:defRPr sz="800"/>
            </a:lvl1pPr>
            <a:lvl2pPr marL="266700" indent="0">
              <a:buNone/>
              <a:defRPr sz="800"/>
            </a:lvl2pPr>
            <a:lvl3pPr marL="538163" indent="0">
              <a:buNone/>
              <a:defRPr sz="800"/>
            </a:lvl3pPr>
            <a:lvl4pPr marL="804862" indent="0">
              <a:buNone/>
              <a:defRPr sz="800"/>
            </a:lvl4pPr>
            <a:lvl5pPr marL="1076325" indent="0">
              <a:buNone/>
              <a:defRPr sz="800"/>
            </a:lvl5pPr>
          </a:lstStyle>
          <a:p>
            <a:pPr lvl="0"/>
            <a:r>
              <a:rPr lang="en-US" noProof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42600172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Zwischenslide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3346F7F9-CBC8-4641-B12B-7E76FD213E1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31837" y="2224781"/>
            <a:ext cx="10728325" cy="1260000"/>
          </a:xfrm>
        </p:spPr>
        <p:txBody>
          <a:bodyPr/>
          <a:lstStyle>
            <a:lvl1pPr>
              <a:lnSpc>
                <a:spcPct val="100000"/>
              </a:lnSpc>
              <a:defRPr sz="3600">
                <a:solidFill>
                  <a:schemeClr val="bg1"/>
                </a:solidFill>
              </a:defRPr>
            </a:lvl1pPr>
          </a:lstStyle>
          <a:p>
            <a:r>
              <a:rPr lang="en-US" noProof="0"/>
              <a:t>Click to edit Master title style</a:t>
            </a:r>
            <a:endParaRPr lang="de-CH" noProof="0"/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67DB21BA-81C0-43DB-A42C-5F672DBC37F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noProof="0"/>
              <a:t>Nov 9, 2026</a:t>
            </a:r>
            <a:endParaRPr lang="de-CH" noProof="0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1BC78786-28C3-4EAB-A3FC-1A4BFA8447E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de-DE" noProof="0"/>
              <a:t>Department of Computer Science, ETH Zurich</a:t>
            </a:r>
            <a:endParaRPr lang="de-CH" noProof="0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0FC1D5C1-A4AD-42D4-93B7-D3B71140E3A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5ACA52AF-F19D-405C-AD5F-7D94B96A5CC3}" type="slidenum">
              <a:rPr lang="de-CH" noProof="0" smtClean="0"/>
              <a:pPr/>
              <a:t>‹#›</a:t>
            </a:fld>
            <a:endParaRPr lang="de-CH" noProof="0"/>
          </a:p>
        </p:txBody>
      </p:sp>
      <p:grpSp>
        <p:nvGrpSpPr>
          <p:cNvPr id="10" name="Grafik 6">
            <a:extLst>
              <a:ext uri="{FF2B5EF4-FFF2-40B4-BE49-F238E27FC236}">
                <a16:creationId xmlns:a16="http://schemas.microsoft.com/office/drawing/2014/main" id="{7F7C476A-2849-4D68-9FA2-3A5CFC13C833}"/>
              </a:ext>
            </a:extLst>
          </p:cNvPr>
          <p:cNvGrpSpPr/>
          <p:nvPr/>
        </p:nvGrpSpPr>
        <p:grpSpPr>
          <a:xfrm>
            <a:off x="731837" y="6507088"/>
            <a:ext cx="984462" cy="162000"/>
            <a:chOff x="731837" y="6507088"/>
            <a:chExt cx="984462" cy="162000"/>
          </a:xfrm>
          <a:solidFill>
            <a:schemeClr val="bg1"/>
          </a:solidFill>
        </p:grpSpPr>
        <p:grpSp>
          <p:nvGrpSpPr>
            <p:cNvPr id="12" name="Grafik 6">
              <a:extLst>
                <a:ext uri="{FF2B5EF4-FFF2-40B4-BE49-F238E27FC236}">
                  <a16:creationId xmlns:a16="http://schemas.microsoft.com/office/drawing/2014/main" id="{7F7C476A-2849-4D68-9FA2-3A5CFC13C833}"/>
                </a:ext>
              </a:extLst>
            </p:cNvPr>
            <p:cNvGrpSpPr/>
            <p:nvPr/>
          </p:nvGrpSpPr>
          <p:grpSpPr>
            <a:xfrm>
              <a:off x="1266489" y="6555186"/>
              <a:ext cx="197463" cy="110963"/>
              <a:chOff x="1266489" y="6555186"/>
              <a:chExt cx="197463" cy="110963"/>
            </a:xfrm>
            <a:grpFill/>
          </p:grpSpPr>
          <p:sp>
            <p:nvSpPr>
              <p:cNvPr id="13" name="Freihandform: Form 12">
                <a:extLst>
                  <a:ext uri="{FF2B5EF4-FFF2-40B4-BE49-F238E27FC236}">
                    <a16:creationId xmlns:a16="http://schemas.microsoft.com/office/drawing/2014/main" id="{18BB0752-F87C-44D9-A9A5-97AF1DEDA1AE}"/>
                  </a:ext>
                </a:extLst>
              </p:cNvPr>
              <p:cNvSpPr/>
              <p:nvPr/>
            </p:nvSpPr>
            <p:spPr>
              <a:xfrm>
                <a:off x="1266489" y="6556934"/>
                <a:ext cx="95902" cy="109216"/>
              </a:xfrm>
              <a:custGeom>
                <a:avLst/>
                <a:gdLst>
                  <a:gd name="connsiteX0" fmla="*/ 66742 w 95902"/>
                  <a:gd name="connsiteY0" fmla="*/ 65797 h 109216"/>
                  <a:gd name="connsiteX1" fmla="*/ 35339 w 95902"/>
                  <a:gd name="connsiteY1" fmla="*/ 95082 h 109216"/>
                  <a:gd name="connsiteX2" fmla="*/ 15953 w 95902"/>
                  <a:gd name="connsiteY2" fmla="*/ 79537 h 109216"/>
                  <a:gd name="connsiteX3" fmla="*/ 15899 w 95902"/>
                  <a:gd name="connsiteY3" fmla="*/ 76265 h 109216"/>
                  <a:gd name="connsiteX4" fmla="*/ 16896 w 95902"/>
                  <a:gd name="connsiteY4" fmla="*/ 66295 h 109216"/>
                  <a:gd name="connsiteX5" fmla="*/ 30230 w 95902"/>
                  <a:gd name="connsiteY5" fmla="*/ 0 h 109216"/>
                  <a:gd name="connsiteX6" fmla="*/ 30230 w 95902"/>
                  <a:gd name="connsiteY6" fmla="*/ 0 h 109216"/>
                  <a:gd name="connsiteX7" fmla="*/ 14528 w 95902"/>
                  <a:gd name="connsiteY7" fmla="*/ 0 h 109216"/>
                  <a:gd name="connsiteX8" fmla="*/ 1194 w 95902"/>
                  <a:gd name="connsiteY8" fmla="*/ 67791 h 109216"/>
                  <a:gd name="connsiteX9" fmla="*/ 1194 w 95902"/>
                  <a:gd name="connsiteY9" fmla="*/ 68788 h 109216"/>
                  <a:gd name="connsiteX10" fmla="*/ 73 w 95902"/>
                  <a:gd name="connsiteY10" fmla="*/ 78508 h 109216"/>
                  <a:gd name="connsiteX11" fmla="*/ 26638 w 95902"/>
                  <a:gd name="connsiteY11" fmla="*/ 109122 h 109216"/>
                  <a:gd name="connsiteX12" fmla="*/ 29980 w 95902"/>
                  <a:gd name="connsiteY12" fmla="*/ 109163 h 109216"/>
                  <a:gd name="connsiteX13" fmla="*/ 61384 w 95902"/>
                  <a:gd name="connsiteY13" fmla="*/ 96702 h 109216"/>
                  <a:gd name="connsiteX14" fmla="*/ 59265 w 95902"/>
                  <a:gd name="connsiteY14" fmla="*/ 107917 h 109216"/>
                  <a:gd name="connsiteX15" fmla="*/ 59265 w 95902"/>
                  <a:gd name="connsiteY15" fmla="*/ 107917 h 109216"/>
                  <a:gd name="connsiteX16" fmla="*/ 74842 w 95902"/>
                  <a:gd name="connsiteY16" fmla="*/ 107917 h 109216"/>
                  <a:gd name="connsiteX17" fmla="*/ 95902 w 95902"/>
                  <a:gd name="connsiteY17" fmla="*/ 0 h 109216"/>
                  <a:gd name="connsiteX18" fmla="*/ 95902 w 95902"/>
                  <a:gd name="connsiteY18" fmla="*/ 0 h 109216"/>
                  <a:gd name="connsiteX19" fmla="*/ 79951 w 95902"/>
                  <a:gd name="connsiteY19" fmla="*/ 0 h 10921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</a:cxnLst>
                <a:rect l="l" t="t" r="r" b="b"/>
                <a:pathLst>
                  <a:path w="95902" h="109216">
                    <a:moveTo>
                      <a:pt x="66742" y="65797"/>
                    </a:moveTo>
                    <a:cubicBezTo>
                      <a:pt x="65228" y="82115"/>
                      <a:pt x="51723" y="94709"/>
                      <a:pt x="35339" y="95082"/>
                    </a:cubicBezTo>
                    <a:cubicBezTo>
                      <a:pt x="25692" y="96142"/>
                      <a:pt x="17013" y="89183"/>
                      <a:pt x="15953" y="79537"/>
                    </a:cubicBezTo>
                    <a:cubicBezTo>
                      <a:pt x="15833" y="78450"/>
                      <a:pt x="15814" y="77355"/>
                      <a:pt x="15899" y="76265"/>
                    </a:cubicBezTo>
                    <a:cubicBezTo>
                      <a:pt x="15976" y="72921"/>
                      <a:pt x="16309" y="69588"/>
                      <a:pt x="16896" y="66295"/>
                    </a:cubicBezTo>
                    <a:lnTo>
                      <a:pt x="30230" y="0"/>
                    </a:lnTo>
                    <a:lnTo>
                      <a:pt x="30230" y="0"/>
                    </a:lnTo>
                    <a:lnTo>
                      <a:pt x="14528" y="0"/>
                    </a:lnTo>
                    <a:lnTo>
                      <a:pt x="1194" y="67791"/>
                    </a:lnTo>
                    <a:lnTo>
                      <a:pt x="1194" y="68788"/>
                    </a:lnTo>
                    <a:cubicBezTo>
                      <a:pt x="472" y="71978"/>
                      <a:pt x="95" y="75237"/>
                      <a:pt x="73" y="78508"/>
                    </a:cubicBezTo>
                    <a:cubicBezTo>
                      <a:pt x="-1045" y="94298"/>
                      <a:pt x="10848" y="108004"/>
                      <a:pt x="26638" y="109122"/>
                    </a:cubicBezTo>
                    <a:cubicBezTo>
                      <a:pt x="27751" y="109200"/>
                      <a:pt x="28866" y="109214"/>
                      <a:pt x="29980" y="109163"/>
                    </a:cubicBezTo>
                    <a:cubicBezTo>
                      <a:pt x="41760" y="109765"/>
                      <a:pt x="53221" y="105218"/>
                      <a:pt x="61384" y="96702"/>
                    </a:cubicBezTo>
                    <a:lnTo>
                      <a:pt x="59265" y="107917"/>
                    </a:lnTo>
                    <a:lnTo>
                      <a:pt x="59265" y="107917"/>
                    </a:lnTo>
                    <a:lnTo>
                      <a:pt x="74842" y="107917"/>
                    </a:lnTo>
                    <a:lnTo>
                      <a:pt x="95902" y="0"/>
                    </a:lnTo>
                    <a:lnTo>
                      <a:pt x="95902" y="0"/>
                    </a:lnTo>
                    <a:lnTo>
                      <a:pt x="79951" y="0"/>
                    </a:lnTo>
                    <a:close/>
                  </a:path>
                </a:pathLst>
              </a:custGeom>
              <a:grpFill/>
              <a:ln w="1241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de-CH" noProof="0"/>
              </a:p>
            </p:txBody>
          </p:sp>
          <p:sp>
            <p:nvSpPr>
              <p:cNvPr id="14" name="Freihandform: Form 13">
                <a:extLst>
                  <a:ext uri="{FF2B5EF4-FFF2-40B4-BE49-F238E27FC236}">
                    <a16:creationId xmlns:a16="http://schemas.microsoft.com/office/drawing/2014/main" id="{ED44DE23-7081-4AC9-BF06-502BEC71C004}"/>
                  </a:ext>
                </a:extLst>
              </p:cNvPr>
              <p:cNvSpPr/>
              <p:nvPr/>
            </p:nvSpPr>
            <p:spPr>
              <a:xfrm>
                <a:off x="1376472" y="6555186"/>
                <a:ext cx="87480" cy="109664"/>
              </a:xfrm>
              <a:custGeom>
                <a:avLst/>
                <a:gdLst>
                  <a:gd name="connsiteX0" fmla="*/ 64302 w 87480"/>
                  <a:gd name="connsiteY0" fmla="*/ 3 h 109664"/>
                  <a:gd name="connsiteX1" fmla="*/ 34518 w 87480"/>
                  <a:gd name="connsiteY1" fmla="*/ 14209 h 109664"/>
                  <a:gd name="connsiteX2" fmla="*/ 36886 w 87480"/>
                  <a:gd name="connsiteY2" fmla="*/ 1747 h 109664"/>
                  <a:gd name="connsiteX3" fmla="*/ 36886 w 87480"/>
                  <a:gd name="connsiteY3" fmla="*/ 1747 h 109664"/>
                  <a:gd name="connsiteX4" fmla="*/ 21434 w 87480"/>
                  <a:gd name="connsiteY4" fmla="*/ 1747 h 109664"/>
                  <a:gd name="connsiteX5" fmla="*/ 0 w 87480"/>
                  <a:gd name="connsiteY5" fmla="*/ 109664 h 109664"/>
                  <a:gd name="connsiteX6" fmla="*/ 0 w 87480"/>
                  <a:gd name="connsiteY6" fmla="*/ 109664 h 109664"/>
                  <a:gd name="connsiteX7" fmla="*/ 15826 w 87480"/>
                  <a:gd name="connsiteY7" fmla="*/ 109664 h 109664"/>
                  <a:gd name="connsiteX8" fmla="*/ 28288 w 87480"/>
                  <a:gd name="connsiteY8" fmla="*/ 43493 h 109664"/>
                  <a:gd name="connsiteX9" fmla="*/ 59940 w 87480"/>
                  <a:gd name="connsiteY9" fmla="*/ 14209 h 109664"/>
                  <a:gd name="connsiteX10" fmla="*/ 75019 w 87480"/>
                  <a:gd name="connsiteY10" fmla="*/ 21810 h 109664"/>
                  <a:gd name="connsiteX11" fmla="*/ 75019 w 87480"/>
                  <a:gd name="connsiteY11" fmla="*/ 21810 h 109664"/>
                  <a:gd name="connsiteX12" fmla="*/ 87480 w 87480"/>
                  <a:gd name="connsiteY12" fmla="*/ 10346 h 109664"/>
                  <a:gd name="connsiteX13" fmla="*/ 87480 w 87480"/>
                  <a:gd name="connsiteY13" fmla="*/ 10346 h 109664"/>
                  <a:gd name="connsiteX14" fmla="*/ 63928 w 87480"/>
                  <a:gd name="connsiteY14" fmla="*/ 252 h 10966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</a:cxnLst>
                <a:rect l="l" t="t" r="r" b="b"/>
                <a:pathLst>
                  <a:path w="87480" h="109664">
                    <a:moveTo>
                      <a:pt x="64302" y="3"/>
                    </a:moveTo>
                    <a:cubicBezTo>
                      <a:pt x="52709" y="-136"/>
                      <a:pt x="41706" y="5111"/>
                      <a:pt x="34518" y="14209"/>
                    </a:cubicBezTo>
                    <a:lnTo>
                      <a:pt x="36886" y="1747"/>
                    </a:lnTo>
                    <a:lnTo>
                      <a:pt x="36886" y="1747"/>
                    </a:lnTo>
                    <a:lnTo>
                      <a:pt x="21434" y="1747"/>
                    </a:lnTo>
                    <a:lnTo>
                      <a:pt x="0" y="109664"/>
                    </a:lnTo>
                    <a:lnTo>
                      <a:pt x="0" y="109664"/>
                    </a:lnTo>
                    <a:lnTo>
                      <a:pt x="15826" y="109664"/>
                    </a:lnTo>
                    <a:lnTo>
                      <a:pt x="28288" y="43493"/>
                    </a:lnTo>
                    <a:cubicBezTo>
                      <a:pt x="30515" y="27438"/>
                      <a:pt x="43760" y="15183"/>
                      <a:pt x="59940" y="14209"/>
                    </a:cubicBezTo>
                    <a:cubicBezTo>
                      <a:pt x="65919" y="14072"/>
                      <a:pt x="71573" y="16922"/>
                      <a:pt x="75019" y="21810"/>
                    </a:cubicBezTo>
                    <a:lnTo>
                      <a:pt x="75019" y="21810"/>
                    </a:lnTo>
                    <a:lnTo>
                      <a:pt x="87480" y="10346"/>
                    </a:lnTo>
                    <a:lnTo>
                      <a:pt x="87480" y="10346"/>
                    </a:lnTo>
                    <a:cubicBezTo>
                      <a:pt x="81552" y="3603"/>
                      <a:pt x="72899" y="-105"/>
                      <a:pt x="63928" y="252"/>
                    </a:cubicBezTo>
                  </a:path>
                </a:pathLst>
              </a:custGeom>
              <a:grpFill/>
              <a:ln w="1241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de-CH" noProof="0"/>
              </a:p>
            </p:txBody>
          </p:sp>
        </p:grpSp>
        <p:sp>
          <p:nvSpPr>
            <p:cNvPr id="15" name="Freihandform: Form 14">
              <a:extLst>
                <a:ext uri="{FF2B5EF4-FFF2-40B4-BE49-F238E27FC236}">
                  <a16:creationId xmlns:a16="http://schemas.microsoft.com/office/drawing/2014/main" id="{18C24FD2-AEE2-43CA-8EB3-8E646C2E5E46}"/>
                </a:ext>
              </a:extLst>
            </p:cNvPr>
            <p:cNvSpPr/>
            <p:nvPr/>
          </p:nvSpPr>
          <p:spPr>
            <a:xfrm>
              <a:off x="1159517" y="6556560"/>
              <a:ext cx="96452" cy="108166"/>
            </a:xfrm>
            <a:custGeom>
              <a:avLst/>
              <a:gdLst>
                <a:gd name="connsiteX0" fmla="*/ 23303 w 96452"/>
                <a:gd name="connsiteY0" fmla="*/ 0 h 108166"/>
                <a:gd name="connsiteX1" fmla="*/ 20562 w 96452"/>
                <a:gd name="connsiteY1" fmla="*/ 13708 h 108166"/>
                <a:gd name="connsiteX2" fmla="*/ 20562 w 96452"/>
                <a:gd name="connsiteY2" fmla="*/ 13957 h 108166"/>
                <a:gd name="connsiteX3" fmla="*/ 74271 w 96452"/>
                <a:gd name="connsiteY3" fmla="*/ 13957 h 108166"/>
                <a:gd name="connsiteX4" fmla="*/ 2742 w 96452"/>
                <a:gd name="connsiteY4" fmla="*/ 94957 h 108166"/>
                <a:gd name="connsiteX5" fmla="*/ 2617 w 96452"/>
                <a:gd name="connsiteY5" fmla="*/ 94957 h 108166"/>
                <a:gd name="connsiteX6" fmla="*/ 0 w 96452"/>
                <a:gd name="connsiteY6" fmla="*/ 108166 h 108166"/>
                <a:gd name="connsiteX7" fmla="*/ 76265 w 96452"/>
                <a:gd name="connsiteY7" fmla="*/ 108166 h 108166"/>
                <a:gd name="connsiteX8" fmla="*/ 79006 w 96452"/>
                <a:gd name="connsiteY8" fmla="*/ 94209 h 108166"/>
                <a:gd name="connsiteX9" fmla="*/ 21932 w 96452"/>
                <a:gd name="connsiteY9" fmla="*/ 94209 h 108166"/>
                <a:gd name="connsiteX10" fmla="*/ 93835 w 96452"/>
                <a:gd name="connsiteY10" fmla="*/ 13209 h 108166"/>
                <a:gd name="connsiteX11" fmla="*/ 93835 w 96452"/>
                <a:gd name="connsiteY11" fmla="*/ 13209 h 108166"/>
                <a:gd name="connsiteX12" fmla="*/ 96452 w 96452"/>
                <a:gd name="connsiteY12" fmla="*/ 0 h 108166"/>
                <a:gd name="connsiteX13" fmla="*/ 23303 w 96452"/>
                <a:gd name="connsiteY13" fmla="*/ 0 h 1081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96452" h="108166">
                  <a:moveTo>
                    <a:pt x="23303" y="0"/>
                  </a:moveTo>
                  <a:lnTo>
                    <a:pt x="20562" y="13708"/>
                  </a:lnTo>
                  <a:lnTo>
                    <a:pt x="20562" y="13957"/>
                  </a:lnTo>
                  <a:lnTo>
                    <a:pt x="74271" y="13957"/>
                  </a:lnTo>
                  <a:lnTo>
                    <a:pt x="2742" y="94957"/>
                  </a:lnTo>
                  <a:lnTo>
                    <a:pt x="2617" y="94957"/>
                  </a:lnTo>
                  <a:lnTo>
                    <a:pt x="0" y="108166"/>
                  </a:lnTo>
                  <a:lnTo>
                    <a:pt x="76265" y="108166"/>
                  </a:lnTo>
                  <a:lnTo>
                    <a:pt x="79006" y="94209"/>
                  </a:lnTo>
                  <a:lnTo>
                    <a:pt x="21932" y="94209"/>
                  </a:lnTo>
                  <a:lnTo>
                    <a:pt x="93835" y="13209"/>
                  </a:lnTo>
                  <a:lnTo>
                    <a:pt x="93835" y="13209"/>
                  </a:lnTo>
                  <a:lnTo>
                    <a:pt x="96452" y="0"/>
                  </a:lnTo>
                  <a:lnTo>
                    <a:pt x="23303" y="0"/>
                  </a:lnTo>
                  <a:close/>
                </a:path>
              </a:pathLst>
            </a:custGeom>
            <a:grpFill/>
            <a:ln w="1241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de-CH" noProof="0"/>
            </a:p>
          </p:txBody>
        </p:sp>
        <p:sp>
          <p:nvSpPr>
            <p:cNvPr id="16" name="Freihandform: Form 15">
              <a:extLst>
                <a:ext uri="{FF2B5EF4-FFF2-40B4-BE49-F238E27FC236}">
                  <a16:creationId xmlns:a16="http://schemas.microsoft.com/office/drawing/2014/main" id="{AEE7F6F4-4D2C-45B3-A061-9606B2BD36A7}"/>
                </a:ext>
              </a:extLst>
            </p:cNvPr>
            <p:cNvSpPr/>
            <p:nvPr/>
          </p:nvSpPr>
          <p:spPr>
            <a:xfrm>
              <a:off x="1466445" y="6556560"/>
              <a:ext cx="37259" cy="108166"/>
            </a:xfrm>
            <a:custGeom>
              <a:avLst/>
              <a:gdLst>
                <a:gd name="connsiteX0" fmla="*/ 21683 w 37259"/>
                <a:gd name="connsiteY0" fmla="*/ 0 h 108166"/>
                <a:gd name="connsiteX1" fmla="*/ 0 w 37259"/>
                <a:gd name="connsiteY1" fmla="*/ 107917 h 108166"/>
                <a:gd name="connsiteX2" fmla="*/ 0 w 37259"/>
                <a:gd name="connsiteY2" fmla="*/ 108166 h 108166"/>
                <a:gd name="connsiteX3" fmla="*/ 15702 w 37259"/>
                <a:gd name="connsiteY3" fmla="*/ 108166 h 108166"/>
                <a:gd name="connsiteX4" fmla="*/ 37260 w 37259"/>
                <a:gd name="connsiteY4" fmla="*/ 0 h 108166"/>
                <a:gd name="connsiteX5" fmla="*/ 21683 w 37259"/>
                <a:gd name="connsiteY5" fmla="*/ 0 h 1081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37259" h="108166">
                  <a:moveTo>
                    <a:pt x="21683" y="0"/>
                  </a:moveTo>
                  <a:lnTo>
                    <a:pt x="0" y="107917"/>
                  </a:lnTo>
                  <a:lnTo>
                    <a:pt x="0" y="108166"/>
                  </a:lnTo>
                  <a:lnTo>
                    <a:pt x="15702" y="108166"/>
                  </a:lnTo>
                  <a:lnTo>
                    <a:pt x="37260" y="0"/>
                  </a:lnTo>
                  <a:lnTo>
                    <a:pt x="21683" y="0"/>
                  </a:lnTo>
                  <a:close/>
                </a:path>
              </a:pathLst>
            </a:custGeom>
            <a:grpFill/>
            <a:ln w="1241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de-CH" noProof="0"/>
            </a:p>
          </p:txBody>
        </p:sp>
        <p:grpSp>
          <p:nvGrpSpPr>
            <p:cNvPr id="17" name="Grafik 6">
              <a:extLst>
                <a:ext uri="{FF2B5EF4-FFF2-40B4-BE49-F238E27FC236}">
                  <a16:creationId xmlns:a16="http://schemas.microsoft.com/office/drawing/2014/main" id="{7F7C476A-2849-4D68-9FA2-3A5CFC13C833}"/>
                </a:ext>
              </a:extLst>
            </p:cNvPr>
            <p:cNvGrpSpPr/>
            <p:nvPr/>
          </p:nvGrpSpPr>
          <p:grpSpPr>
            <a:xfrm>
              <a:off x="1518879" y="6507337"/>
              <a:ext cx="191395" cy="158803"/>
              <a:chOff x="1518879" y="6507337"/>
              <a:chExt cx="191395" cy="158803"/>
            </a:xfrm>
            <a:grpFill/>
          </p:grpSpPr>
          <p:sp>
            <p:nvSpPr>
              <p:cNvPr id="18" name="Freihandform: Form 17">
                <a:extLst>
                  <a:ext uri="{FF2B5EF4-FFF2-40B4-BE49-F238E27FC236}">
                    <a16:creationId xmlns:a16="http://schemas.microsoft.com/office/drawing/2014/main" id="{B2186F78-5D28-4695-8B1C-5A3F1A53AAB3}"/>
                  </a:ext>
                </a:extLst>
              </p:cNvPr>
              <p:cNvSpPr/>
              <p:nvPr/>
            </p:nvSpPr>
            <p:spPr>
              <a:xfrm>
                <a:off x="1614114" y="6507337"/>
                <a:ext cx="96160" cy="157638"/>
              </a:xfrm>
              <a:custGeom>
                <a:avLst/>
                <a:gdLst>
                  <a:gd name="connsiteX0" fmla="*/ 66046 w 96160"/>
                  <a:gd name="connsiteY0" fmla="*/ 47852 h 157638"/>
                  <a:gd name="connsiteX1" fmla="*/ 35142 w 96160"/>
                  <a:gd name="connsiteY1" fmla="*/ 60314 h 157638"/>
                  <a:gd name="connsiteX2" fmla="*/ 47603 w 96160"/>
                  <a:gd name="connsiteY2" fmla="*/ 0 h 157638"/>
                  <a:gd name="connsiteX3" fmla="*/ 31652 w 96160"/>
                  <a:gd name="connsiteY3" fmla="*/ 0 h 157638"/>
                  <a:gd name="connsiteX4" fmla="*/ 0 w 96160"/>
                  <a:gd name="connsiteY4" fmla="*/ 157389 h 157638"/>
                  <a:gd name="connsiteX5" fmla="*/ 15701 w 96160"/>
                  <a:gd name="connsiteY5" fmla="*/ 157389 h 157638"/>
                  <a:gd name="connsiteX6" fmla="*/ 28911 w 96160"/>
                  <a:gd name="connsiteY6" fmla="*/ 91218 h 157638"/>
                  <a:gd name="connsiteX7" fmla="*/ 60563 w 96160"/>
                  <a:gd name="connsiteY7" fmla="*/ 62058 h 157638"/>
                  <a:gd name="connsiteX8" fmla="*/ 79837 w 96160"/>
                  <a:gd name="connsiteY8" fmla="*/ 77742 h 157638"/>
                  <a:gd name="connsiteX9" fmla="*/ 79878 w 96160"/>
                  <a:gd name="connsiteY9" fmla="*/ 80875 h 157638"/>
                  <a:gd name="connsiteX10" fmla="*/ 78757 w 96160"/>
                  <a:gd name="connsiteY10" fmla="*/ 90969 h 157638"/>
                  <a:gd name="connsiteX11" fmla="*/ 65423 w 96160"/>
                  <a:gd name="connsiteY11" fmla="*/ 157638 h 157638"/>
                  <a:gd name="connsiteX12" fmla="*/ 81125 w 96160"/>
                  <a:gd name="connsiteY12" fmla="*/ 157638 h 157638"/>
                  <a:gd name="connsiteX13" fmla="*/ 94957 w 96160"/>
                  <a:gd name="connsiteY13" fmla="*/ 89474 h 157638"/>
                  <a:gd name="connsiteX14" fmla="*/ 96078 w 96160"/>
                  <a:gd name="connsiteY14" fmla="*/ 78757 h 157638"/>
                  <a:gd name="connsiteX15" fmla="*/ 69522 w 96160"/>
                  <a:gd name="connsiteY15" fmla="*/ 47902 h 157638"/>
                  <a:gd name="connsiteX16" fmla="*/ 66046 w 96160"/>
                  <a:gd name="connsiteY16" fmla="*/ 47852 h 15763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</a:cxnLst>
                <a:rect l="l" t="t" r="r" b="b"/>
                <a:pathLst>
                  <a:path w="96160" h="157638">
                    <a:moveTo>
                      <a:pt x="66046" y="47852"/>
                    </a:moveTo>
                    <a:cubicBezTo>
                      <a:pt x="54431" y="47363"/>
                      <a:pt x="43168" y="51904"/>
                      <a:pt x="35142" y="60314"/>
                    </a:cubicBezTo>
                    <a:lnTo>
                      <a:pt x="47603" y="0"/>
                    </a:lnTo>
                    <a:lnTo>
                      <a:pt x="31652" y="0"/>
                    </a:lnTo>
                    <a:lnTo>
                      <a:pt x="0" y="157389"/>
                    </a:lnTo>
                    <a:lnTo>
                      <a:pt x="15701" y="157389"/>
                    </a:lnTo>
                    <a:lnTo>
                      <a:pt x="28911" y="91218"/>
                    </a:lnTo>
                    <a:cubicBezTo>
                      <a:pt x="30603" y="74910"/>
                      <a:pt x="44170" y="62411"/>
                      <a:pt x="60563" y="62058"/>
                    </a:cubicBezTo>
                    <a:cubicBezTo>
                      <a:pt x="70216" y="61067"/>
                      <a:pt x="78845" y="68088"/>
                      <a:pt x="79837" y="77742"/>
                    </a:cubicBezTo>
                    <a:cubicBezTo>
                      <a:pt x="79945" y="78783"/>
                      <a:pt x="79958" y="79832"/>
                      <a:pt x="79878" y="80875"/>
                    </a:cubicBezTo>
                    <a:cubicBezTo>
                      <a:pt x="79822" y="84268"/>
                      <a:pt x="79446" y="87647"/>
                      <a:pt x="78757" y="90969"/>
                    </a:cubicBezTo>
                    <a:lnTo>
                      <a:pt x="65423" y="157638"/>
                    </a:lnTo>
                    <a:lnTo>
                      <a:pt x="81125" y="157638"/>
                    </a:lnTo>
                    <a:lnTo>
                      <a:pt x="94957" y="89474"/>
                    </a:lnTo>
                    <a:cubicBezTo>
                      <a:pt x="95657" y="85943"/>
                      <a:pt x="96034" y="82356"/>
                      <a:pt x="96078" y="78757"/>
                    </a:cubicBezTo>
                    <a:cubicBezTo>
                      <a:pt x="97265" y="62903"/>
                      <a:pt x="85375" y="49089"/>
                      <a:pt x="69522" y="47902"/>
                    </a:cubicBezTo>
                    <a:cubicBezTo>
                      <a:pt x="68365" y="47815"/>
                      <a:pt x="67205" y="47799"/>
                      <a:pt x="66046" y="47852"/>
                    </a:cubicBezTo>
                  </a:path>
                </a:pathLst>
              </a:custGeom>
              <a:grpFill/>
              <a:ln w="1241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de-CH" noProof="0"/>
              </a:p>
            </p:txBody>
          </p:sp>
          <p:sp>
            <p:nvSpPr>
              <p:cNvPr id="19" name="Freihandform: Form 18">
                <a:extLst>
                  <a:ext uri="{FF2B5EF4-FFF2-40B4-BE49-F238E27FC236}">
                    <a16:creationId xmlns:a16="http://schemas.microsoft.com/office/drawing/2014/main" id="{1FE5475E-83C3-4BE3-BBF1-FAE9A6986B3F}"/>
                  </a:ext>
                </a:extLst>
              </p:cNvPr>
              <p:cNvSpPr/>
              <p:nvPr/>
            </p:nvSpPr>
            <p:spPr>
              <a:xfrm>
                <a:off x="1518879" y="6555189"/>
                <a:ext cx="87882" cy="110951"/>
              </a:xfrm>
              <a:custGeom>
                <a:avLst/>
                <a:gdLst>
                  <a:gd name="connsiteX0" fmla="*/ 56853 w 87882"/>
                  <a:gd name="connsiteY0" fmla="*/ 0 h 110951"/>
                  <a:gd name="connsiteX1" fmla="*/ 1649 w 87882"/>
                  <a:gd name="connsiteY1" fmla="*/ 55329 h 110951"/>
                  <a:gd name="connsiteX2" fmla="*/ 153 w 87882"/>
                  <a:gd name="connsiteY2" fmla="*/ 71903 h 110951"/>
                  <a:gd name="connsiteX3" fmla="*/ 32484 w 87882"/>
                  <a:gd name="connsiteY3" fmla="*/ 110801 h 110951"/>
                  <a:gd name="connsiteX4" fmla="*/ 37538 w 87882"/>
                  <a:gd name="connsiteY4" fmla="*/ 110908 h 110951"/>
                  <a:gd name="connsiteX5" fmla="*/ 73552 w 87882"/>
                  <a:gd name="connsiteY5" fmla="*/ 95705 h 110951"/>
                  <a:gd name="connsiteX6" fmla="*/ 73552 w 87882"/>
                  <a:gd name="connsiteY6" fmla="*/ 95705 h 110951"/>
                  <a:gd name="connsiteX7" fmla="*/ 64455 w 87882"/>
                  <a:gd name="connsiteY7" fmla="*/ 84614 h 110951"/>
                  <a:gd name="connsiteX8" fmla="*/ 64455 w 87882"/>
                  <a:gd name="connsiteY8" fmla="*/ 84614 h 110951"/>
                  <a:gd name="connsiteX9" fmla="*/ 64455 w 87882"/>
                  <a:gd name="connsiteY9" fmla="*/ 84614 h 110951"/>
                  <a:gd name="connsiteX10" fmla="*/ 38535 w 87882"/>
                  <a:gd name="connsiteY10" fmla="*/ 97075 h 110951"/>
                  <a:gd name="connsiteX11" fmla="*/ 15233 w 87882"/>
                  <a:gd name="connsiteY11" fmla="*/ 75551 h 110951"/>
                  <a:gd name="connsiteX12" fmla="*/ 15356 w 87882"/>
                  <a:gd name="connsiteY12" fmla="*/ 72152 h 110951"/>
                  <a:gd name="connsiteX13" fmla="*/ 17101 w 87882"/>
                  <a:gd name="connsiteY13" fmla="*/ 55952 h 110951"/>
                  <a:gd name="connsiteX14" fmla="*/ 31058 w 87882"/>
                  <a:gd name="connsiteY14" fmla="*/ 25048 h 110951"/>
                  <a:gd name="connsiteX15" fmla="*/ 55233 w 87882"/>
                  <a:gd name="connsiteY15" fmla="*/ 14206 h 110951"/>
                  <a:gd name="connsiteX16" fmla="*/ 76293 w 87882"/>
                  <a:gd name="connsiteY16" fmla="*/ 26668 h 110951"/>
                  <a:gd name="connsiteX17" fmla="*/ 76293 w 87882"/>
                  <a:gd name="connsiteY17" fmla="*/ 26668 h 110951"/>
                  <a:gd name="connsiteX18" fmla="*/ 87883 w 87882"/>
                  <a:gd name="connsiteY18" fmla="*/ 16823 h 110951"/>
                  <a:gd name="connsiteX19" fmla="*/ 87883 w 87882"/>
                  <a:gd name="connsiteY19" fmla="*/ 16823 h 110951"/>
                  <a:gd name="connsiteX20" fmla="*/ 56729 w 87882"/>
                  <a:gd name="connsiteY20" fmla="*/ 748 h 11095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</a:cxnLst>
                <a:rect l="l" t="t" r="r" b="b"/>
                <a:pathLst>
                  <a:path w="87882" h="110951">
                    <a:moveTo>
                      <a:pt x="56853" y="0"/>
                    </a:moveTo>
                    <a:cubicBezTo>
                      <a:pt x="28192" y="0"/>
                      <a:pt x="8129" y="20188"/>
                      <a:pt x="1649" y="55329"/>
                    </a:cubicBezTo>
                    <a:cubicBezTo>
                      <a:pt x="671" y="60800"/>
                      <a:pt x="170" y="66345"/>
                      <a:pt x="153" y="71903"/>
                    </a:cubicBezTo>
                    <a:cubicBezTo>
                      <a:pt x="-1660" y="91572"/>
                      <a:pt x="12814" y="108987"/>
                      <a:pt x="32484" y="110801"/>
                    </a:cubicBezTo>
                    <a:cubicBezTo>
                      <a:pt x="34163" y="110955"/>
                      <a:pt x="35853" y="110991"/>
                      <a:pt x="37538" y="110908"/>
                    </a:cubicBezTo>
                    <a:cubicBezTo>
                      <a:pt x="51112" y="110955"/>
                      <a:pt x="64118" y="105465"/>
                      <a:pt x="73552" y="95705"/>
                    </a:cubicBezTo>
                    <a:lnTo>
                      <a:pt x="73552" y="95705"/>
                    </a:lnTo>
                    <a:lnTo>
                      <a:pt x="64455" y="84614"/>
                    </a:lnTo>
                    <a:lnTo>
                      <a:pt x="64455" y="84614"/>
                    </a:lnTo>
                    <a:lnTo>
                      <a:pt x="64455" y="84614"/>
                    </a:lnTo>
                    <a:cubicBezTo>
                      <a:pt x="58138" y="92466"/>
                      <a:pt x="48613" y="97045"/>
                      <a:pt x="38535" y="97075"/>
                    </a:cubicBezTo>
                    <a:cubicBezTo>
                      <a:pt x="26157" y="97566"/>
                      <a:pt x="15724" y="87929"/>
                      <a:pt x="15233" y="75551"/>
                    </a:cubicBezTo>
                    <a:cubicBezTo>
                      <a:pt x="15188" y="74416"/>
                      <a:pt x="15229" y="73280"/>
                      <a:pt x="15356" y="72152"/>
                    </a:cubicBezTo>
                    <a:cubicBezTo>
                      <a:pt x="15424" y="66709"/>
                      <a:pt x="16008" y="61285"/>
                      <a:pt x="17101" y="55952"/>
                    </a:cubicBezTo>
                    <a:cubicBezTo>
                      <a:pt x="18838" y="44568"/>
                      <a:pt x="23666" y="33878"/>
                      <a:pt x="31058" y="25048"/>
                    </a:cubicBezTo>
                    <a:cubicBezTo>
                      <a:pt x="37213" y="18167"/>
                      <a:pt x="46002" y="14225"/>
                      <a:pt x="55233" y="14206"/>
                    </a:cubicBezTo>
                    <a:cubicBezTo>
                      <a:pt x="64085" y="13892"/>
                      <a:pt x="72308" y="18758"/>
                      <a:pt x="76293" y="26668"/>
                    </a:cubicBezTo>
                    <a:lnTo>
                      <a:pt x="76293" y="26668"/>
                    </a:lnTo>
                    <a:lnTo>
                      <a:pt x="87883" y="16823"/>
                    </a:lnTo>
                    <a:lnTo>
                      <a:pt x="87883" y="16823"/>
                    </a:lnTo>
                    <a:cubicBezTo>
                      <a:pt x="81104" y="6298"/>
                      <a:pt x="69235" y="174"/>
                      <a:pt x="56729" y="748"/>
                    </a:cubicBezTo>
                  </a:path>
                </a:pathLst>
              </a:custGeom>
              <a:grpFill/>
              <a:ln w="1241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de-CH" noProof="0"/>
              </a:p>
            </p:txBody>
          </p:sp>
        </p:grpSp>
        <p:sp>
          <p:nvSpPr>
            <p:cNvPr id="20" name="Freihandform: Form 19">
              <a:extLst>
                <a:ext uri="{FF2B5EF4-FFF2-40B4-BE49-F238E27FC236}">
                  <a16:creationId xmlns:a16="http://schemas.microsoft.com/office/drawing/2014/main" id="{41B77B6E-E7CB-412B-95AC-A9322C6799BB}"/>
                </a:ext>
              </a:extLst>
            </p:cNvPr>
            <p:cNvSpPr/>
            <p:nvPr/>
          </p:nvSpPr>
          <p:spPr>
            <a:xfrm>
              <a:off x="1493985" y="6507088"/>
              <a:ext cx="19689" cy="19689"/>
            </a:xfrm>
            <a:custGeom>
              <a:avLst/>
              <a:gdLst>
                <a:gd name="connsiteX0" fmla="*/ 3988 w 19689"/>
                <a:gd name="connsiteY0" fmla="*/ 0 h 19689"/>
                <a:gd name="connsiteX1" fmla="*/ 0 w 19689"/>
                <a:gd name="connsiteY1" fmla="*/ 19689 h 19689"/>
                <a:gd name="connsiteX2" fmla="*/ 15826 w 19689"/>
                <a:gd name="connsiteY2" fmla="*/ 19689 h 19689"/>
                <a:gd name="connsiteX3" fmla="*/ 19689 w 19689"/>
                <a:gd name="connsiteY3" fmla="*/ 0 h 19689"/>
                <a:gd name="connsiteX4" fmla="*/ 3988 w 19689"/>
                <a:gd name="connsiteY4" fmla="*/ 0 h 1968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9689" h="19689">
                  <a:moveTo>
                    <a:pt x="3988" y="0"/>
                  </a:moveTo>
                  <a:lnTo>
                    <a:pt x="0" y="19689"/>
                  </a:lnTo>
                  <a:lnTo>
                    <a:pt x="15826" y="19689"/>
                  </a:lnTo>
                  <a:lnTo>
                    <a:pt x="19689" y="0"/>
                  </a:lnTo>
                  <a:lnTo>
                    <a:pt x="3988" y="0"/>
                  </a:lnTo>
                  <a:close/>
                </a:path>
              </a:pathLst>
            </a:custGeom>
            <a:grpFill/>
            <a:ln w="1241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de-CH" noProof="0"/>
            </a:p>
          </p:txBody>
        </p:sp>
        <p:sp>
          <p:nvSpPr>
            <p:cNvPr id="21" name="Freihandform: Form 20">
              <a:extLst>
                <a:ext uri="{FF2B5EF4-FFF2-40B4-BE49-F238E27FC236}">
                  <a16:creationId xmlns:a16="http://schemas.microsoft.com/office/drawing/2014/main" id="{832E5C1A-13CE-49A6-B590-B6EAA5F9E1AD}"/>
                </a:ext>
              </a:extLst>
            </p:cNvPr>
            <p:cNvSpPr/>
            <p:nvPr/>
          </p:nvSpPr>
          <p:spPr>
            <a:xfrm>
              <a:off x="1340708" y="6507088"/>
              <a:ext cx="19689" cy="19689"/>
            </a:xfrm>
            <a:custGeom>
              <a:avLst/>
              <a:gdLst>
                <a:gd name="connsiteX0" fmla="*/ 3988 w 19689"/>
                <a:gd name="connsiteY0" fmla="*/ 0 h 19689"/>
                <a:gd name="connsiteX1" fmla="*/ 0 w 19689"/>
                <a:gd name="connsiteY1" fmla="*/ 19689 h 19689"/>
                <a:gd name="connsiteX2" fmla="*/ 15826 w 19689"/>
                <a:gd name="connsiteY2" fmla="*/ 19689 h 19689"/>
                <a:gd name="connsiteX3" fmla="*/ 19689 w 19689"/>
                <a:gd name="connsiteY3" fmla="*/ 0 h 19689"/>
                <a:gd name="connsiteX4" fmla="*/ 3988 w 19689"/>
                <a:gd name="connsiteY4" fmla="*/ 0 h 1968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9689" h="19689">
                  <a:moveTo>
                    <a:pt x="3988" y="0"/>
                  </a:moveTo>
                  <a:lnTo>
                    <a:pt x="0" y="19689"/>
                  </a:lnTo>
                  <a:lnTo>
                    <a:pt x="15826" y="19689"/>
                  </a:lnTo>
                  <a:lnTo>
                    <a:pt x="19689" y="0"/>
                  </a:lnTo>
                  <a:lnTo>
                    <a:pt x="3988" y="0"/>
                  </a:lnTo>
                  <a:close/>
                </a:path>
              </a:pathLst>
            </a:custGeom>
            <a:grpFill/>
            <a:ln w="1241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de-CH" noProof="0"/>
            </a:p>
          </p:txBody>
        </p:sp>
        <p:sp>
          <p:nvSpPr>
            <p:cNvPr id="22" name="Freihandform: Form 21">
              <a:extLst>
                <a:ext uri="{FF2B5EF4-FFF2-40B4-BE49-F238E27FC236}">
                  <a16:creationId xmlns:a16="http://schemas.microsoft.com/office/drawing/2014/main" id="{63AE00B0-780F-4053-8FE9-B7D321217AFF}"/>
                </a:ext>
              </a:extLst>
            </p:cNvPr>
            <p:cNvSpPr/>
            <p:nvPr/>
          </p:nvSpPr>
          <p:spPr>
            <a:xfrm>
              <a:off x="1298712" y="6507088"/>
              <a:ext cx="19689" cy="19689"/>
            </a:xfrm>
            <a:custGeom>
              <a:avLst/>
              <a:gdLst>
                <a:gd name="connsiteX0" fmla="*/ 3988 w 19689"/>
                <a:gd name="connsiteY0" fmla="*/ 0 h 19689"/>
                <a:gd name="connsiteX1" fmla="*/ 0 w 19689"/>
                <a:gd name="connsiteY1" fmla="*/ 19689 h 19689"/>
                <a:gd name="connsiteX2" fmla="*/ 15702 w 19689"/>
                <a:gd name="connsiteY2" fmla="*/ 19689 h 19689"/>
                <a:gd name="connsiteX3" fmla="*/ 19689 w 19689"/>
                <a:gd name="connsiteY3" fmla="*/ 0 h 19689"/>
                <a:gd name="connsiteX4" fmla="*/ 3988 w 19689"/>
                <a:gd name="connsiteY4" fmla="*/ 0 h 1968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9689" h="19689">
                  <a:moveTo>
                    <a:pt x="3988" y="0"/>
                  </a:moveTo>
                  <a:lnTo>
                    <a:pt x="0" y="19689"/>
                  </a:lnTo>
                  <a:lnTo>
                    <a:pt x="15702" y="19689"/>
                  </a:lnTo>
                  <a:lnTo>
                    <a:pt x="19689" y="0"/>
                  </a:lnTo>
                  <a:lnTo>
                    <a:pt x="3988" y="0"/>
                  </a:lnTo>
                  <a:close/>
                </a:path>
              </a:pathLst>
            </a:custGeom>
            <a:grpFill/>
            <a:ln w="1241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de-CH" noProof="0"/>
            </a:p>
          </p:txBody>
        </p:sp>
        <p:sp>
          <p:nvSpPr>
            <p:cNvPr id="23" name="Freihandform: Form 22">
              <a:extLst>
                <a:ext uri="{FF2B5EF4-FFF2-40B4-BE49-F238E27FC236}">
                  <a16:creationId xmlns:a16="http://schemas.microsoft.com/office/drawing/2014/main" id="{2406CEAF-7399-4CCB-A322-03F0BA2532F5}"/>
                </a:ext>
              </a:extLst>
            </p:cNvPr>
            <p:cNvSpPr/>
            <p:nvPr/>
          </p:nvSpPr>
          <p:spPr>
            <a:xfrm>
              <a:off x="731837" y="6507088"/>
              <a:ext cx="417960" cy="157638"/>
            </a:xfrm>
            <a:custGeom>
              <a:avLst/>
              <a:gdLst>
                <a:gd name="connsiteX0" fmla="*/ 368612 w 417960"/>
                <a:gd name="connsiteY0" fmla="*/ 0 h 157638"/>
                <a:gd name="connsiteX1" fmla="*/ 356151 w 417960"/>
                <a:gd name="connsiteY1" fmla="*/ 61062 h 157638"/>
                <a:gd name="connsiteX2" fmla="*/ 320760 w 417960"/>
                <a:gd name="connsiteY2" fmla="*/ 61062 h 157638"/>
                <a:gd name="connsiteX3" fmla="*/ 333222 w 417960"/>
                <a:gd name="connsiteY3" fmla="*/ 0 h 157638"/>
                <a:gd name="connsiteX4" fmla="*/ 31652 w 417960"/>
                <a:gd name="connsiteY4" fmla="*/ 0 h 157638"/>
                <a:gd name="connsiteX5" fmla="*/ 0 w 417960"/>
                <a:gd name="connsiteY5" fmla="*/ 157638 h 157638"/>
                <a:gd name="connsiteX6" fmla="*/ 120254 w 417960"/>
                <a:gd name="connsiteY6" fmla="*/ 157638 h 157638"/>
                <a:gd name="connsiteX7" fmla="*/ 128105 w 417960"/>
                <a:gd name="connsiteY7" fmla="*/ 118260 h 157638"/>
                <a:gd name="connsiteX8" fmla="*/ 57074 w 417960"/>
                <a:gd name="connsiteY8" fmla="*/ 118260 h 157638"/>
                <a:gd name="connsiteX9" fmla="*/ 61435 w 417960"/>
                <a:gd name="connsiteY9" fmla="*/ 96577 h 157638"/>
                <a:gd name="connsiteX10" fmla="*/ 132342 w 417960"/>
                <a:gd name="connsiteY10" fmla="*/ 96577 h 157638"/>
                <a:gd name="connsiteX11" fmla="*/ 139569 w 417960"/>
                <a:gd name="connsiteY11" fmla="*/ 61062 h 157638"/>
                <a:gd name="connsiteX12" fmla="*/ 68538 w 417960"/>
                <a:gd name="connsiteY12" fmla="*/ 61062 h 157638"/>
                <a:gd name="connsiteX13" fmla="*/ 72900 w 417960"/>
                <a:gd name="connsiteY13" fmla="*/ 39378 h 157638"/>
                <a:gd name="connsiteX14" fmla="*/ 185303 w 417960"/>
                <a:gd name="connsiteY14" fmla="*/ 39378 h 157638"/>
                <a:gd name="connsiteX15" fmla="*/ 161626 w 417960"/>
                <a:gd name="connsiteY15" fmla="*/ 157638 h 157638"/>
                <a:gd name="connsiteX16" fmla="*/ 210849 w 417960"/>
                <a:gd name="connsiteY16" fmla="*/ 157638 h 157638"/>
                <a:gd name="connsiteX17" fmla="*/ 234651 w 417960"/>
                <a:gd name="connsiteY17" fmla="*/ 39378 h 157638"/>
                <a:gd name="connsiteX18" fmla="*/ 276023 w 417960"/>
                <a:gd name="connsiteY18" fmla="*/ 39378 h 157638"/>
                <a:gd name="connsiteX19" fmla="*/ 252222 w 417960"/>
                <a:gd name="connsiteY19" fmla="*/ 157638 h 157638"/>
                <a:gd name="connsiteX20" fmla="*/ 301569 w 417960"/>
                <a:gd name="connsiteY20" fmla="*/ 157638 h 157638"/>
                <a:gd name="connsiteX21" fmla="*/ 313657 w 417960"/>
                <a:gd name="connsiteY21" fmla="*/ 96577 h 157638"/>
                <a:gd name="connsiteX22" fmla="*/ 349172 w 417960"/>
                <a:gd name="connsiteY22" fmla="*/ 96577 h 157638"/>
                <a:gd name="connsiteX23" fmla="*/ 336960 w 417960"/>
                <a:gd name="connsiteY23" fmla="*/ 157638 h 157638"/>
                <a:gd name="connsiteX24" fmla="*/ 386308 w 417960"/>
                <a:gd name="connsiteY24" fmla="*/ 157638 h 157638"/>
                <a:gd name="connsiteX25" fmla="*/ 417960 w 417960"/>
                <a:gd name="connsiteY25" fmla="*/ 0 h 157638"/>
                <a:gd name="connsiteX26" fmla="*/ 368612 w 417960"/>
                <a:gd name="connsiteY26" fmla="*/ 0 h 1576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</a:cxnLst>
              <a:rect l="l" t="t" r="r" b="b"/>
              <a:pathLst>
                <a:path w="417960" h="157638">
                  <a:moveTo>
                    <a:pt x="368612" y="0"/>
                  </a:moveTo>
                  <a:lnTo>
                    <a:pt x="356151" y="61062"/>
                  </a:lnTo>
                  <a:lnTo>
                    <a:pt x="320760" y="61062"/>
                  </a:lnTo>
                  <a:lnTo>
                    <a:pt x="333222" y="0"/>
                  </a:lnTo>
                  <a:lnTo>
                    <a:pt x="31652" y="0"/>
                  </a:lnTo>
                  <a:lnTo>
                    <a:pt x="0" y="157638"/>
                  </a:lnTo>
                  <a:lnTo>
                    <a:pt x="120254" y="157638"/>
                  </a:lnTo>
                  <a:lnTo>
                    <a:pt x="128105" y="118260"/>
                  </a:lnTo>
                  <a:lnTo>
                    <a:pt x="57074" y="118260"/>
                  </a:lnTo>
                  <a:lnTo>
                    <a:pt x="61435" y="96577"/>
                  </a:lnTo>
                  <a:lnTo>
                    <a:pt x="132342" y="96577"/>
                  </a:lnTo>
                  <a:lnTo>
                    <a:pt x="139569" y="61062"/>
                  </a:lnTo>
                  <a:lnTo>
                    <a:pt x="68538" y="61062"/>
                  </a:lnTo>
                  <a:lnTo>
                    <a:pt x="72900" y="39378"/>
                  </a:lnTo>
                  <a:lnTo>
                    <a:pt x="185303" y="39378"/>
                  </a:lnTo>
                  <a:lnTo>
                    <a:pt x="161626" y="157638"/>
                  </a:lnTo>
                  <a:lnTo>
                    <a:pt x="210849" y="157638"/>
                  </a:lnTo>
                  <a:lnTo>
                    <a:pt x="234651" y="39378"/>
                  </a:lnTo>
                  <a:lnTo>
                    <a:pt x="276023" y="39378"/>
                  </a:lnTo>
                  <a:lnTo>
                    <a:pt x="252222" y="157638"/>
                  </a:lnTo>
                  <a:lnTo>
                    <a:pt x="301569" y="157638"/>
                  </a:lnTo>
                  <a:lnTo>
                    <a:pt x="313657" y="96577"/>
                  </a:lnTo>
                  <a:lnTo>
                    <a:pt x="349172" y="96577"/>
                  </a:lnTo>
                  <a:lnTo>
                    <a:pt x="336960" y="157638"/>
                  </a:lnTo>
                  <a:lnTo>
                    <a:pt x="386308" y="157638"/>
                  </a:lnTo>
                  <a:lnTo>
                    <a:pt x="417960" y="0"/>
                  </a:lnTo>
                  <a:lnTo>
                    <a:pt x="368612" y="0"/>
                  </a:lnTo>
                  <a:close/>
                </a:path>
              </a:pathLst>
            </a:custGeom>
            <a:grpFill/>
            <a:ln w="1241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de-CH" noProof="0"/>
            </a:p>
          </p:txBody>
        </p:sp>
      </p:grpSp>
    </p:spTree>
    <p:extLst>
      <p:ext uri="{BB962C8B-B14F-4D97-AF65-F5344CB8AC3E}">
        <p14:creationId xmlns:p14="http://schemas.microsoft.com/office/powerpoint/2010/main" val="37168353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halt 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3346F7F9-CBC8-4641-B12B-7E76FD213E1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noProof="0"/>
              <a:t>Click to edit Master title style</a:t>
            </a:r>
            <a:endParaRPr lang="de-CH" noProof="0"/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67DB21BA-81C0-43DB-A42C-5F672DBC37F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noProof="0"/>
              <a:t>Nov 9, 2026</a:t>
            </a:r>
            <a:endParaRPr lang="de-CH" noProof="0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1BC78786-28C3-4EAB-A3FC-1A4BFA8447E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noProof="0"/>
              <a:t>Department of Computer Science, ETH Zurich</a:t>
            </a:r>
            <a:endParaRPr lang="de-CH" noProof="0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0FC1D5C1-A4AD-42D4-93B7-D3B71140E3A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CA52AF-F19D-405C-AD5F-7D94B96A5CC3}" type="slidenum">
              <a:rPr lang="de-CH" noProof="0" smtClean="0"/>
              <a:t>‹#›</a:t>
            </a:fld>
            <a:endParaRPr lang="de-CH" noProof="0"/>
          </a:p>
        </p:txBody>
      </p:sp>
      <p:pic>
        <p:nvPicPr>
          <p:cNvPr id="7" name="Grafik 6">
            <a:extLst>
              <a:ext uri="{FF2B5EF4-FFF2-40B4-BE49-F238E27FC236}">
                <a16:creationId xmlns:a16="http://schemas.microsoft.com/office/drawing/2014/main" id="{7F7C476A-2849-4D68-9FA2-3A5CFC13C833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731837" y="6507088"/>
            <a:ext cx="984462" cy="162000"/>
          </a:xfrm>
          <a:prstGeom prst="rect">
            <a:avLst/>
          </a:prstGeom>
        </p:spPr>
      </p:pic>
      <p:sp>
        <p:nvSpPr>
          <p:cNvPr id="11" name="Bildplatzhalter 10">
            <a:extLst>
              <a:ext uri="{FF2B5EF4-FFF2-40B4-BE49-F238E27FC236}">
                <a16:creationId xmlns:a16="http://schemas.microsoft.com/office/drawing/2014/main" id="{05941150-30DE-48F5-9038-0E82CD18DE28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31837" y="1412874"/>
            <a:ext cx="10728000" cy="4860000"/>
          </a:xfrm>
        </p:spPr>
        <p:txBody>
          <a:bodyPr tIns="1620000"/>
          <a:lstStyle>
            <a:lvl1pPr marL="0" indent="0" algn="ctr">
              <a:buNone/>
              <a:defRPr/>
            </a:lvl1pPr>
          </a:lstStyle>
          <a:p>
            <a:r>
              <a:rPr lang="en-US" noProof="0"/>
              <a:t>Click icon to add picture</a:t>
            </a:r>
            <a:endParaRPr lang="de-CH" noProof="0"/>
          </a:p>
        </p:txBody>
      </p:sp>
    </p:spTree>
    <p:extLst>
      <p:ext uri="{BB962C8B-B14F-4D97-AF65-F5344CB8AC3E}">
        <p14:creationId xmlns:p14="http://schemas.microsoft.com/office/powerpoint/2010/main" val="94385212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ild full p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67DB21BA-81C0-43DB-A42C-5F672DBC37F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noProof="0"/>
              <a:t>Nov 9, 2026</a:t>
            </a:r>
            <a:endParaRPr lang="de-CH" noProof="0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1BC78786-28C3-4EAB-A3FC-1A4BFA8447E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noProof="0"/>
              <a:t>Department of Computer Science, ETH Zurich</a:t>
            </a:r>
            <a:endParaRPr lang="de-CH" noProof="0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0FC1D5C1-A4AD-42D4-93B7-D3B71140E3A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CA52AF-F19D-405C-AD5F-7D94B96A5CC3}" type="slidenum">
              <a:rPr lang="de-CH" noProof="0" smtClean="0"/>
              <a:t>‹#›</a:t>
            </a:fld>
            <a:endParaRPr lang="de-CH" noProof="0"/>
          </a:p>
        </p:txBody>
      </p:sp>
      <p:pic>
        <p:nvPicPr>
          <p:cNvPr id="7" name="Grafik 6">
            <a:extLst>
              <a:ext uri="{FF2B5EF4-FFF2-40B4-BE49-F238E27FC236}">
                <a16:creationId xmlns:a16="http://schemas.microsoft.com/office/drawing/2014/main" id="{7F7C476A-2849-4D68-9FA2-3A5CFC13C833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731837" y="6507088"/>
            <a:ext cx="984462" cy="162000"/>
          </a:xfrm>
          <a:prstGeom prst="rect">
            <a:avLst/>
          </a:prstGeom>
        </p:spPr>
      </p:pic>
      <p:sp>
        <p:nvSpPr>
          <p:cNvPr id="11" name="Bildplatzhalter 10">
            <a:extLst>
              <a:ext uri="{FF2B5EF4-FFF2-40B4-BE49-F238E27FC236}">
                <a16:creationId xmlns:a16="http://schemas.microsoft.com/office/drawing/2014/main" id="{05941150-30DE-48F5-9038-0E82CD18DE28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31837" y="260350"/>
            <a:ext cx="10728000" cy="6012524"/>
          </a:xfrm>
        </p:spPr>
        <p:txBody>
          <a:bodyPr tIns="2160000"/>
          <a:lstStyle>
            <a:lvl1pPr marL="0" indent="0" algn="ctr">
              <a:buNone/>
              <a:defRPr/>
            </a:lvl1pPr>
          </a:lstStyle>
          <a:p>
            <a:r>
              <a:rPr lang="en-US" noProof="0"/>
              <a:t>Click icon to add picture</a:t>
            </a:r>
            <a:endParaRPr lang="de-CH" noProof="0"/>
          </a:p>
        </p:txBody>
      </p:sp>
    </p:spTree>
    <p:extLst>
      <p:ext uri="{BB962C8B-B14F-4D97-AF65-F5344CB8AC3E}">
        <p14:creationId xmlns:p14="http://schemas.microsoft.com/office/powerpoint/2010/main" val="284204833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halt zwei Spalt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3346F7F9-CBC8-4641-B12B-7E76FD213E1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noProof="0"/>
              <a:t>Click to edit Master title style</a:t>
            </a:r>
            <a:endParaRPr lang="de-CH" noProof="0"/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87D3E2EF-5F98-49EC-BCEA-B215D49920A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04163" y="1412875"/>
            <a:ext cx="5256000" cy="4860000"/>
          </a:xfrm>
        </p:spPr>
        <p:txBody>
          <a:bodyPr/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de-CH" noProof="0" dirty="0"/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67DB21BA-81C0-43DB-A42C-5F672DBC37F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noProof="0"/>
              <a:t>Nov 9, 2026</a:t>
            </a:r>
            <a:endParaRPr lang="de-CH" noProof="0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1BC78786-28C3-4EAB-A3FC-1A4BFA8447E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noProof="0"/>
              <a:t>Department of Computer Science, ETH Zurich</a:t>
            </a:r>
            <a:endParaRPr lang="de-CH" noProof="0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0FC1D5C1-A4AD-42D4-93B7-D3B71140E3A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CA52AF-F19D-405C-AD5F-7D94B96A5CC3}" type="slidenum">
              <a:rPr lang="de-CH" noProof="0" smtClean="0"/>
              <a:t>‹#›</a:t>
            </a:fld>
            <a:endParaRPr lang="de-CH" noProof="0"/>
          </a:p>
        </p:txBody>
      </p:sp>
      <p:pic>
        <p:nvPicPr>
          <p:cNvPr id="7" name="Grafik 6">
            <a:extLst>
              <a:ext uri="{FF2B5EF4-FFF2-40B4-BE49-F238E27FC236}">
                <a16:creationId xmlns:a16="http://schemas.microsoft.com/office/drawing/2014/main" id="{7F7C476A-2849-4D68-9FA2-3A5CFC13C833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731837" y="6507088"/>
            <a:ext cx="984462" cy="162000"/>
          </a:xfrm>
          <a:prstGeom prst="rect">
            <a:avLst/>
          </a:prstGeom>
        </p:spPr>
      </p:pic>
      <p:sp>
        <p:nvSpPr>
          <p:cNvPr id="10" name="Inhaltsplatzhalter 2">
            <a:extLst>
              <a:ext uri="{FF2B5EF4-FFF2-40B4-BE49-F238E27FC236}">
                <a16:creationId xmlns:a16="http://schemas.microsoft.com/office/drawing/2014/main" id="{39549FB0-B38F-4DA3-9E29-43A4F3815777}"/>
              </a:ext>
            </a:extLst>
          </p:cNvPr>
          <p:cNvSpPr>
            <a:spLocks noGrp="1"/>
          </p:cNvSpPr>
          <p:nvPr>
            <p:ph idx="14"/>
          </p:nvPr>
        </p:nvSpPr>
        <p:spPr>
          <a:xfrm>
            <a:off x="732001" y="1412875"/>
            <a:ext cx="5256000" cy="4860000"/>
          </a:xfrm>
        </p:spPr>
        <p:txBody>
          <a:bodyPr/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de-CH" noProof="0"/>
          </a:p>
        </p:txBody>
      </p:sp>
    </p:spTree>
    <p:extLst>
      <p:ext uri="{BB962C8B-B14F-4D97-AF65-F5344CB8AC3E}">
        <p14:creationId xmlns:p14="http://schemas.microsoft.com/office/powerpoint/2010/main" val="399639478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3952" userDrawn="1">
          <p15:clr>
            <a:srgbClr val="FBAE40"/>
          </p15:clr>
        </p15:guide>
      </p15:sldGuideLst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halt 2 Bil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3346F7F9-CBC8-4641-B12B-7E76FD213E1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noProof="0"/>
              <a:t>Click to edit Master title style</a:t>
            </a:r>
            <a:endParaRPr lang="de-CH" noProof="0"/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87D3E2EF-5F98-49EC-BCEA-B215D49920A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31836" y="5121800"/>
            <a:ext cx="5255999" cy="1152000"/>
          </a:xfrm>
        </p:spPr>
        <p:txBody>
          <a:bodyPr/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de-CH" noProof="0"/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67DB21BA-81C0-43DB-A42C-5F672DBC37F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noProof="0"/>
              <a:t>Nov 9, 2026</a:t>
            </a:r>
            <a:endParaRPr lang="de-CH" noProof="0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1BC78786-28C3-4EAB-A3FC-1A4BFA8447E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noProof="0"/>
              <a:t>Department of Computer Science, ETH Zurich</a:t>
            </a:r>
            <a:endParaRPr lang="de-CH" noProof="0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0FC1D5C1-A4AD-42D4-93B7-D3B71140E3A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CA52AF-F19D-405C-AD5F-7D94B96A5CC3}" type="slidenum">
              <a:rPr lang="de-CH" noProof="0" smtClean="0"/>
              <a:t>‹#›</a:t>
            </a:fld>
            <a:endParaRPr lang="de-CH" noProof="0"/>
          </a:p>
        </p:txBody>
      </p:sp>
      <p:pic>
        <p:nvPicPr>
          <p:cNvPr id="7" name="Grafik 6">
            <a:extLst>
              <a:ext uri="{FF2B5EF4-FFF2-40B4-BE49-F238E27FC236}">
                <a16:creationId xmlns:a16="http://schemas.microsoft.com/office/drawing/2014/main" id="{7F7C476A-2849-4D68-9FA2-3A5CFC13C833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731837" y="6507088"/>
            <a:ext cx="984462" cy="162000"/>
          </a:xfrm>
          <a:prstGeom prst="rect">
            <a:avLst/>
          </a:prstGeom>
        </p:spPr>
      </p:pic>
      <p:sp>
        <p:nvSpPr>
          <p:cNvPr id="12" name="Inhaltsplatzhalter 2">
            <a:extLst>
              <a:ext uri="{FF2B5EF4-FFF2-40B4-BE49-F238E27FC236}">
                <a16:creationId xmlns:a16="http://schemas.microsoft.com/office/drawing/2014/main" id="{5092EEFB-079B-4C38-A665-E52B9837601B}"/>
              </a:ext>
            </a:extLst>
          </p:cNvPr>
          <p:cNvSpPr>
            <a:spLocks noGrp="1"/>
          </p:cNvSpPr>
          <p:nvPr>
            <p:ph idx="15"/>
          </p:nvPr>
        </p:nvSpPr>
        <p:spPr>
          <a:xfrm>
            <a:off x="6204162" y="5121800"/>
            <a:ext cx="5256001" cy="1152000"/>
          </a:xfrm>
        </p:spPr>
        <p:txBody>
          <a:bodyPr/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de-CH" noProof="0"/>
          </a:p>
        </p:txBody>
      </p:sp>
      <p:sp>
        <p:nvSpPr>
          <p:cNvPr id="14" name="Inhaltsplatzhalter 2">
            <a:extLst>
              <a:ext uri="{FF2B5EF4-FFF2-40B4-BE49-F238E27FC236}">
                <a16:creationId xmlns:a16="http://schemas.microsoft.com/office/drawing/2014/main" id="{818F7610-BB91-47B1-87AC-56281ECEFFA5}"/>
              </a:ext>
            </a:extLst>
          </p:cNvPr>
          <p:cNvSpPr>
            <a:spLocks noGrp="1"/>
          </p:cNvSpPr>
          <p:nvPr>
            <p:ph idx="16"/>
          </p:nvPr>
        </p:nvSpPr>
        <p:spPr>
          <a:xfrm>
            <a:off x="732001" y="1412875"/>
            <a:ext cx="5256000" cy="3420000"/>
          </a:xfrm>
        </p:spPr>
        <p:txBody>
          <a:bodyPr/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de-CH" noProof="0"/>
          </a:p>
        </p:txBody>
      </p:sp>
      <p:sp>
        <p:nvSpPr>
          <p:cNvPr id="16" name="Inhaltsplatzhalter 2">
            <a:extLst>
              <a:ext uri="{FF2B5EF4-FFF2-40B4-BE49-F238E27FC236}">
                <a16:creationId xmlns:a16="http://schemas.microsoft.com/office/drawing/2014/main" id="{9067DC3F-5C31-428A-A94B-0121122518F6}"/>
              </a:ext>
            </a:extLst>
          </p:cNvPr>
          <p:cNvSpPr>
            <a:spLocks noGrp="1"/>
          </p:cNvSpPr>
          <p:nvPr>
            <p:ph idx="17"/>
          </p:nvPr>
        </p:nvSpPr>
        <p:spPr>
          <a:xfrm>
            <a:off x="6203999" y="1408995"/>
            <a:ext cx="5256000" cy="3420000"/>
          </a:xfrm>
        </p:spPr>
        <p:txBody>
          <a:bodyPr/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de-CH" noProof="0"/>
          </a:p>
        </p:txBody>
      </p:sp>
    </p:spTree>
    <p:extLst>
      <p:ext uri="{BB962C8B-B14F-4D97-AF65-F5344CB8AC3E}">
        <p14:creationId xmlns:p14="http://schemas.microsoft.com/office/powerpoint/2010/main" val="108575077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3952" userDrawn="1">
          <p15:clr>
            <a:srgbClr val="FBAE40"/>
          </p15:clr>
        </p15:guide>
      </p15:sldGuideLst>
    </p:ext>
  </p:extLs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halt 3 Bil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3346F7F9-CBC8-4641-B12B-7E76FD213E1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noProof="0"/>
              <a:t>Click to edit Master title style</a:t>
            </a:r>
            <a:endParaRPr lang="de-CH" noProof="0"/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87D3E2EF-5F98-49EC-BCEA-B215D49920A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31836" y="4166439"/>
            <a:ext cx="10728327" cy="2124401"/>
          </a:xfrm>
        </p:spPr>
        <p:txBody>
          <a:bodyPr/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de-CH" noProof="0"/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67DB21BA-81C0-43DB-A42C-5F672DBC37F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noProof="0"/>
              <a:t>Nov 9, 2026</a:t>
            </a:r>
            <a:endParaRPr lang="de-CH" noProof="0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1BC78786-28C3-4EAB-A3FC-1A4BFA8447E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noProof="0"/>
              <a:t>Department of Computer Science, ETH Zurich</a:t>
            </a:r>
            <a:endParaRPr lang="de-CH" noProof="0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0FC1D5C1-A4AD-42D4-93B7-D3B71140E3A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CA52AF-F19D-405C-AD5F-7D94B96A5CC3}" type="slidenum">
              <a:rPr lang="de-CH" noProof="0" smtClean="0"/>
              <a:t>‹#›</a:t>
            </a:fld>
            <a:endParaRPr lang="de-CH" noProof="0"/>
          </a:p>
        </p:txBody>
      </p:sp>
      <p:pic>
        <p:nvPicPr>
          <p:cNvPr id="7" name="Grafik 6">
            <a:extLst>
              <a:ext uri="{FF2B5EF4-FFF2-40B4-BE49-F238E27FC236}">
                <a16:creationId xmlns:a16="http://schemas.microsoft.com/office/drawing/2014/main" id="{7F7C476A-2849-4D68-9FA2-3A5CFC13C833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731837" y="6507088"/>
            <a:ext cx="984462" cy="162000"/>
          </a:xfrm>
          <a:prstGeom prst="rect">
            <a:avLst/>
          </a:prstGeom>
        </p:spPr>
      </p:pic>
      <p:sp>
        <p:nvSpPr>
          <p:cNvPr id="17" name="Inhaltsplatzhalter 2">
            <a:extLst>
              <a:ext uri="{FF2B5EF4-FFF2-40B4-BE49-F238E27FC236}">
                <a16:creationId xmlns:a16="http://schemas.microsoft.com/office/drawing/2014/main" id="{66AD3F24-D762-4D35-81F1-CFADED2923AE}"/>
              </a:ext>
            </a:extLst>
          </p:cNvPr>
          <p:cNvSpPr>
            <a:spLocks noGrp="1"/>
          </p:cNvSpPr>
          <p:nvPr>
            <p:ph idx="18"/>
          </p:nvPr>
        </p:nvSpPr>
        <p:spPr>
          <a:xfrm>
            <a:off x="731836" y="1412875"/>
            <a:ext cx="3420000" cy="2484000"/>
          </a:xfrm>
        </p:spPr>
        <p:txBody>
          <a:bodyPr/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de-CH" noProof="0"/>
          </a:p>
        </p:txBody>
      </p:sp>
      <p:sp>
        <p:nvSpPr>
          <p:cNvPr id="18" name="Inhaltsplatzhalter 2">
            <a:extLst>
              <a:ext uri="{FF2B5EF4-FFF2-40B4-BE49-F238E27FC236}">
                <a16:creationId xmlns:a16="http://schemas.microsoft.com/office/drawing/2014/main" id="{D76CD415-B74E-4339-ADD4-6A6BF1232769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4385999" y="1412875"/>
            <a:ext cx="3420000" cy="2484000"/>
          </a:xfrm>
        </p:spPr>
        <p:txBody>
          <a:bodyPr/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de-CH" noProof="0"/>
          </a:p>
        </p:txBody>
      </p:sp>
      <p:sp>
        <p:nvSpPr>
          <p:cNvPr id="19" name="Inhaltsplatzhalter 2">
            <a:extLst>
              <a:ext uri="{FF2B5EF4-FFF2-40B4-BE49-F238E27FC236}">
                <a16:creationId xmlns:a16="http://schemas.microsoft.com/office/drawing/2014/main" id="{E6DB555E-F55A-4E21-B960-77CFA9D59A9A}"/>
              </a:ext>
            </a:extLst>
          </p:cNvPr>
          <p:cNvSpPr>
            <a:spLocks noGrp="1"/>
          </p:cNvSpPr>
          <p:nvPr>
            <p:ph idx="20"/>
          </p:nvPr>
        </p:nvSpPr>
        <p:spPr>
          <a:xfrm>
            <a:off x="8040162" y="1412875"/>
            <a:ext cx="3420000" cy="2484000"/>
          </a:xfrm>
        </p:spPr>
        <p:txBody>
          <a:bodyPr/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de-CH" noProof="0"/>
          </a:p>
        </p:txBody>
      </p:sp>
    </p:spTree>
    <p:extLst>
      <p:ext uri="{BB962C8B-B14F-4D97-AF65-F5344CB8AC3E}">
        <p14:creationId xmlns:p14="http://schemas.microsoft.com/office/powerpoint/2010/main" val="225298895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3952">
          <p15:clr>
            <a:srgbClr val="FBAE40"/>
          </p15:clr>
        </p15:guide>
      </p15:sldGuideLst>
    </p:ext>
  </p:extLs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halt Tabel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3346F7F9-CBC8-4641-B12B-7E76FD213E1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noProof="0"/>
              <a:t>Click to edit Master title style</a:t>
            </a:r>
            <a:endParaRPr lang="de-CH" noProof="0"/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87D3E2EF-5F98-49EC-BCEA-B215D49920A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31837" y="1412875"/>
            <a:ext cx="10728325" cy="396000"/>
          </a:xfrm>
        </p:spPr>
        <p:txBody>
          <a:bodyPr/>
          <a:lstStyle>
            <a:lvl1pPr marL="0" indent="0">
              <a:buNone/>
              <a:defRPr b="1"/>
            </a:lvl1pPr>
            <a:lvl2pPr marL="266700" indent="0">
              <a:buNone/>
              <a:defRPr b="1"/>
            </a:lvl2pPr>
            <a:lvl3pPr marL="538163" indent="0">
              <a:buNone/>
              <a:defRPr b="1"/>
            </a:lvl3pPr>
            <a:lvl4pPr marL="804862" indent="0">
              <a:buNone/>
              <a:defRPr b="1"/>
            </a:lvl4pPr>
            <a:lvl5pPr marL="1076325" indent="0">
              <a:buNone/>
              <a:defRPr b="1"/>
            </a:lvl5pPr>
          </a:lstStyle>
          <a:p>
            <a:pPr lvl="0"/>
            <a:r>
              <a:rPr lang="en-US" noProof="0"/>
              <a:t>Click to edit Master text styles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67DB21BA-81C0-43DB-A42C-5F672DBC37F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noProof="0"/>
              <a:t>Nov 9, 2026</a:t>
            </a:r>
            <a:endParaRPr lang="de-CH" noProof="0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1BC78786-28C3-4EAB-A3FC-1A4BFA8447E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noProof="0"/>
              <a:t>Department of Computer Science, ETH Zurich</a:t>
            </a:r>
            <a:endParaRPr lang="de-CH" noProof="0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0FC1D5C1-A4AD-42D4-93B7-D3B71140E3A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CA52AF-F19D-405C-AD5F-7D94B96A5CC3}" type="slidenum">
              <a:rPr lang="de-CH" noProof="0" smtClean="0"/>
              <a:t>‹#›</a:t>
            </a:fld>
            <a:endParaRPr lang="de-CH" noProof="0"/>
          </a:p>
        </p:txBody>
      </p:sp>
      <p:pic>
        <p:nvPicPr>
          <p:cNvPr id="7" name="Grafik 6">
            <a:extLst>
              <a:ext uri="{FF2B5EF4-FFF2-40B4-BE49-F238E27FC236}">
                <a16:creationId xmlns:a16="http://schemas.microsoft.com/office/drawing/2014/main" id="{7F7C476A-2849-4D68-9FA2-3A5CFC13C833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731837" y="6507088"/>
            <a:ext cx="984462" cy="162000"/>
          </a:xfrm>
          <a:prstGeom prst="rect">
            <a:avLst/>
          </a:prstGeom>
        </p:spPr>
      </p:pic>
      <p:sp>
        <p:nvSpPr>
          <p:cNvPr id="9" name="Tabellenplatzhalter 8">
            <a:extLst>
              <a:ext uri="{FF2B5EF4-FFF2-40B4-BE49-F238E27FC236}">
                <a16:creationId xmlns:a16="http://schemas.microsoft.com/office/drawing/2014/main" id="{A1D947E6-CC00-458E-BDE1-B0877E30333C}"/>
              </a:ext>
            </a:extLst>
          </p:cNvPr>
          <p:cNvSpPr>
            <a:spLocks noGrp="1"/>
          </p:cNvSpPr>
          <p:nvPr>
            <p:ph type="tbl" sz="quarter" idx="13"/>
          </p:nvPr>
        </p:nvSpPr>
        <p:spPr>
          <a:xfrm>
            <a:off x="731838" y="2061398"/>
            <a:ext cx="10728325" cy="4212401"/>
          </a:xfrm>
        </p:spPr>
        <p:txBody>
          <a:bodyPr tIns="1260000"/>
          <a:lstStyle>
            <a:lvl1pPr marL="0" indent="0" algn="ctr">
              <a:spcBef>
                <a:spcPts val="0"/>
              </a:spcBef>
              <a:buNone/>
              <a:defRPr sz="1400"/>
            </a:lvl1pPr>
          </a:lstStyle>
          <a:p>
            <a:r>
              <a:rPr lang="en-US" noProof="0"/>
              <a:t>Click icon to add table</a:t>
            </a:r>
            <a:endParaRPr lang="de-CH" noProof="0"/>
          </a:p>
        </p:txBody>
      </p:sp>
    </p:spTree>
    <p:extLst>
      <p:ext uri="{BB962C8B-B14F-4D97-AF65-F5344CB8AC3E}">
        <p14:creationId xmlns:p14="http://schemas.microsoft.com/office/powerpoint/2010/main" val="292866131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3952" userDrawn="1">
          <p15:clr>
            <a:srgbClr val="FBAE40"/>
          </p15:clr>
        </p15:guide>
      </p15:sldGuideLst>
    </p:ext>
  </p:extLs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chlussfoli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Inhaltsplatzhalter 2">
            <a:extLst>
              <a:ext uri="{FF2B5EF4-FFF2-40B4-BE49-F238E27FC236}">
                <a16:creationId xmlns:a16="http://schemas.microsoft.com/office/drawing/2014/main" id="{394B20FF-3667-40DF-92A1-C6CF3BBCA26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31837" y="2135492"/>
            <a:ext cx="10728325" cy="3960000"/>
          </a:xfrm>
        </p:spPr>
        <p:txBody>
          <a:bodyPr/>
          <a:lstStyle>
            <a:lvl1pPr marL="0" indent="0">
              <a:spcBef>
                <a:spcPts val="0"/>
              </a:spcBef>
              <a:buNone/>
              <a:defRPr>
                <a:solidFill>
                  <a:schemeClr val="tx1"/>
                </a:solidFill>
              </a:defRPr>
            </a:lvl1pPr>
            <a:lvl2pPr marL="266700" indent="0">
              <a:buNone/>
              <a:defRPr>
                <a:solidFill>
                  <a:schemeClr val="bg1"/>
                </a:solidFill>
              </a:defRPr>
            </a:lvl2pPr>
            <a:lvl3pPr marL="540000" indent="0">
              <a:buNone/>
              <a:defRPr>
                <a:solidFill>
                  <a:schemeClr val="bg1"/>
                </a:solidFill>
              </a:defRPr>
            </a:lvl3pPr>
            <a:lvl4pPr marL="808537" indent="0">
              <a:buNone/>
              <a:defRPr>
                <a:solidFill>
                  <a:schemeClr val="bg1"/>
                </a:solidFill>
              </a:defRPr>
            </a:lvl4pPr>
            <a:lvl5pPr marL="1080000" indent="0">
              <a:buNone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noProof="0"/>
              <a:t>Click to edit Master text styles</a:t>
            </a:r>
          </a:p>
        </p:txBody>
      </p:sp>
      <p:sp>
        <p:nvSpPr>
          <p:cNvPr id="21" name="Bildplatzhalter 8">
            <a:extLst>
              <a:ext uri="{FF2B5EF4-FFF2-40B4-BE49-F238E27FC236}">
                <a16:creationId xmlns:a16="http://schemas.microsoft.com/office/drawing/2014/main" id="{794484F1-3B7F-46CE-AD0B-2310A557A990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10200163" y="6489088"/>
            <a:ext cx="1260000" cy="180000"/>
          </a:xfrm>
        </p:spPr>
        <p:txBody>
          <a:bodyPr/>
          <a:lstStyle>
            <a:lvl1pPr marL="0" indent="0" algn="l">
              <a:buNone/>
              <a:defRPr sz="700">
                <a:solidFill>
                  <a:schemeClr val="tx1"/>
                </a:solidFill>
              </a:defRPr>
            </a:lvl1pPr>
          </a:lstStyle>
          <a:p>
            <a:r>
              <a:rPr lang="en-US" noProof="0"/>
              <a:t>Click icon to add picture</a:t>
            </a:r>
            <a:endParaRPr lang="de-CH" noProof="0"/>
          </a:p>
        </p:txBody>
      </p:sp>
      <p:pic>
        <p:nvPicPr>
          <p:cNvPr id="22" name="Grafik 21">
            <a:extLst>
              <a:ext uri="{FF2B5EF4-FFF2-40B4-BE49-F238E27FC236}">
                <a16:creationId xmlns:a16="http://schemas.microsoft.com/office/drawing/2014/main" id="{F900572E-A73E-42BE-96FA-38ADC4E79FD6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731838" y="360538"/>
            <a:ext cx="1765565" cy="28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5267033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6698">
          <p15:clr>
            <a:srgbClr val="FBAE40"/>
          </p15:clr>
        </p15:guide>
        <p15:guide id="3" orient="horz" pos="640">
          <p15:clr>
            <a:srgbClr val="FBAE40"/>
          </p15:clr>
        </p15:guide>
        <p15:guide id="4" orient="horz" pos="3952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>
            <a:extLst>
              <a:ext uri="{FF2B5EF4-FFF2-40B4-BE49-F238E27FC236}">
                <a16:creationId xmlns:a16="http://schemas.microsoft.com/office/drawing/2014/main" id="{29CEF804-E58C-481B-A606-7D35AF68FF5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31837" y="260351"/>
            <a:ext cx="10728325" cy="900000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de-CH" noProof="0"/>
              <a:t>Mastertitelformat bearbeiten</a:t>
            </a:r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65C6EC0D-393C-42F2-B6A7-B19C9B098F2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31837" y="1412875"/>
            <a:ext cx="10728325" cy="4680000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de-CH" noProof="0"/>
              <a:t>Mastertextformat bearbeiten</a:t>
            </a:r>
          </a:p>
          <a:p>
            <a:pPr lvl="1"/>
            <a:r>
              <a:rPr lang="de-CH" noProof="0"/>
              <a:t>Zweite Ebene</a:t>
            </a:r>
          </a:p>
          <a:p>
            <a:pPr lvl="2"/>
            <a:r>
              <a:rPr lang="de-CH" noProof="0"/>
              <a:t>Dritte Ebene</a:t>
            </a:r>
          </a:p>
          <a:p>
            <a:pPr lvl="3"/>
            <a:r>
              <a:rPr lang="de-CH" noProof="0"/>
              <a:t>Vierte Ebene</a:t>
            </a:r>
          </a:p>
          <a:p>
            <a:pPr lvl="4"/>
            <a:r>
              <a:rPr lang="de-CH" noProof="0"/>
              <a:t>Fünfte Ebene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37C96E51-36C9-4BEE-A761-33378A0DF03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0473692" y="6522444"/>
            <a:ext cx="612000" cy="21600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800">
                <a:solidFill>
                  <a:schemeClr val="tx1"/>
                </a:solidFill>
              </a:defRPr>
            </a:lvl1pPr>
          </a:lstStyle>
          <a:p>
            <a:r>
              <a:rPr lang="en-US" noProof="0"/>
              <a:t>Nov 9, 2026</a:t>
            </a:r>
            <a:endParaRPr lang="de-CH" noProof="0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411EC403-6E63-4450-AFDD-66CA49D6CCB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171700" y="6522444"/>
            <a:ext cx="5400000" cy="21600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800">
                <a:solidFill>
                  <a:schemeClr val="tx1"/>
                </a:solidFill>
              </a:defRPr>
            </a:lvl1pPr>
          </a:lstStyle>
          <a:p>
            <a:r>
              <a:rPr lang="de-DE" noProof="0"/>
              <a:t>Department of Computer Science, ETH Zurich</a:t>
            </a:r>
            <a:endParaRPr lang="de-CH" noProof="0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7FDFCC57-7DDC-4B2C-A6BE-862DAF9C9F1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137585" y="6522444"/>
            <a:ext cx="322577" cy="21600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800">
                <a:solidFill>
                  <a:schemeClr val="tx1"/>
                </a:solidFill>
              </a:defRPr>
            </a:lvl1pPr>
          </a:lstStyle>
          <a:p>
            <a:fld id="{5ACA52AF-F19D-405C-AD5F-7D94B96A5CC3}" type="slidenum">
              <a:rPr lang="de-CH" noProof="0" smtClean="0"/>
              <a:pPr/>
              <a:t>‹#›</a:t>
            </a:fld>
            <a:endParaRPr lang="de-CH" noProof="0"/>
          </a:p>
        </p:txBody>
      </p:sp>
    </p:spTree>
    <p:extLst>
      <p:ext uri="{BB962C8B-B14F-4D97-AF65-F5344CB8AC3E}">
        <p14:creationId xmlns:p14="http://schemas.microsoft.com/office/powerpoint/2010/main" val="40960627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1" r:id="rId2"/>
    <p:sldLayoutId id="2147483652" r:id="rId3"/>
    <p:sldLayoutId id="2147483653" r:id="rId4"/>
    <p:sldLayoutId id="2147483654" r:id="rId5"/>
    <p:sldLayoutId id="2147483650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  <p:sldLayoutId id="2147483663" r:id="rId15"/>
    <p:sldLayoutId id="2147483664" r:id="rId16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26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70000" indent="-270000" algn="l" defTabSz="914400" rtl="0" eaLnBrk="1" latinLnBrk="0" hangingPunct="1">
        <a:lnSpc>
          <a:spcPct val="100000"/>
        </a:lnSpc>
        <a:spcBef>
          <a:spcPts val="10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538163" indent="-271463" algn="l" defTabSz="914400" rtl="0" eaLnBrk="1" latinLnBrk="0" hangingPunct="1">
        <a:lnSpc>
          <a:spcPct val="100000"/>
        </a:lnSpc>
        <a:spcBef>
          <a:spcPts val="500"/>
        </a:spcBef>
        <a:buFont typeface="Symbol" panose="05050102010706020507" pitchFamily="18" charset="2"/>
        <a:buChar char="-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10000" indent="-270000" algn="l" defTabSz="914400" rtl="0" eaLnBrk="1" latinLnBrk="0" hangingPunct="1">
        <a:lnSpc>
          <a:spcPct val="100000"/>
        </a:lnSpc>
        <a:spcBef>
          <a:spcPts val="500"/>
        </a:spcBef>
        <a:buFont typeface="Symbol" panose="05050102010706020507" pitchFamily="18" charset="2"/>
        <a:buChar char="-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080000" indent="-271463" algn="l" defTabSz="914400" rtl="0" eaLnBrk="1" latinLnBrk="0" hangingPunct="1">
        <a:lnSpc>
          <a:spcPct val="100000"/>
        </a:lnSpc>
        <a:spcBef>
          <a:spcPts val="500"/>
        </a:spcBef>
        <a:buFont typeface="Symbol" panose="05050102010706020507" pitchFamily="18" charset="2"/>
        <a:buChar char="-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350000" indent="-270000" algn="l" defTabSz="914400" rtl="0" eaLnBrk="1" latinLnBrk="0" hangingPunct="1">
        <a:lnSpc>
          <a:spcPct val="100000"/>
        </a:lnSpc>
        <a:spcBef>
          <a:spcPts val="500"/>
        </a:spcBef>
        <a:buFont typeface="Symbol" panose="05050102010706020507" pitchFamily="18" charset="2"/>
        <a:buChar char="-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2" pos="461" userDrawn="1">
          <p15:clr>
            <a:srgbClr val="F26B43"/>
          </p15:clr>
        </p15:guide>
        <p15:guide id="3" pos="7219" userDrawn="1">
          <p15:clr>
            <a:srgbClr val="F26B43"/>
          </p15:clr>
        </p15:guide>
        <p15:guide id="4" orient="horz" pos="164" userDrawn="1">
          <p15:clr>
            <a:srgbClr val="F26B43"/>
          </p15:clr>
        </p15:guide>
        <p15:guide id="5" orient="horz" pos="890" userDrawn="1">
          <p15:clr>
            <a:srgbClr val="F26B43"/>
          </p15:clr>
        </p15:guide>
        <p15:guide id="6" orient="horz" pos="4201" userDrawn="1">
          <p15:clr>
            <a:srgbClr val="F26B43"/>
          </p15:clr>
        </p15:guide>
        <p15:guide id="7" pos="3840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8.pn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sv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sv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sv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sv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sv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sv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sv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sv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sv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svg"/><Relationship Id="rId2" Type="http://schemas.openxmlformats.org/officeDocument/2006/relationships/image" Target="../media/image9.sv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2.svg"/><Relationship Id="rId4" Type="http://schemas.openxmlformats.org/officeDocument/2006/relationships/image" Target="../media/image11.sv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svg"/><Relationship Id="rId2" Type="http://schemas.openxmlformats.org/officeDocument/2006/relationships/image" Target="../media/image9.sv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2.svg"/><Relationship Id="rId4" Type="http://schemas.openxmlformats.org/officeDocument/2006/relationships/image" Target="../media/image11.sv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svg"/><Relationship Id="rId2" Type="http://schemas.openxmlformats.org/officeDocument/2006/relationships/image" Target="../media/image9.sv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4.png"/><Relationship Id="rId4" Type="http://schemas.openxmlformats.org/officeDocument/2006/relationships/image" Target="../media/image12.sv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svg"/><Relationship Id="rId2" Type="http://schemas.openxmlformats.org/officeDocument/2006/relationships/image" Target="../media/image9.sv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4.png"/><Relationship Id="rId4" Type="http://schemas.openxmlformats.org/officeDocument/2006/relationships/image" Target="../media/image12.sv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svg"/><Relationship Id="rId2" Type="http://schemas.openxmlformats.org/officeDocument/2006/relationships/image" Target="../media/image9.sv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5.png"/><Relationship Id="rId4" Type="http://schemas.openxmlformats.org/officeDocument/2006/relationships/image" Target="../media/image12.sv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svg"/><Relationship Id="rId2" Type="http://schemas.openxmlformats.org/officeDocument/2006/relationships/image" Target="../media/image9.sv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2.sv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svg"/><Relationship Id="rId2" Type="http://schemas.openxmlformats.org/officeDocument/2006/relationships/image" Target="../media/image9.sv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2.sv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svg"/><Relationship Id="rId2" Type="http://schemas.openxmlformats.org/officeDocument/2006/relationships/image" Target="../media/image9.sv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2.sv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svg"/><Relationship Id="rId2" Type="http://schemas.openxmlformats.org/officeDocument/2006/relationships/image" Target="../media/image9.sv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2.sv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svg"/><Relationship Id="rId2" Type="http://schemas.openxmlformats.org/officeDocument/2006/relationships/image" Target="../media/image9.sv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2.svg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svg"/><Relationship Id="rId2" Type="http://schemas.openxmlformats.org/officeDocument/2006/relationships/image" Target="../media/image11.svg"/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svg"/><Relationship Id="rId1" Type="http://schemas.openxmlformats.org/officeDocument/2006/relationships/slideLayout" Target="../slideLayouts/slideLayout7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svg"/><Relationship Id="rId1" Type="http://schemas.openxmlformats.org/officeDocument/2006/relationships/slideLayout" Target="../slideLayouts/slideLayout7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svg"/><Relationship Id="rId2" Type="http://schemas.openxmlformats.org/officeDocument/2006/relationships/image" Target="../media/image15.svg"/><Relationship Id="rId1" Type="http://schemas.openxmlformats.org/officeDocument/2006/relationships/slideLayout" Target="../slideLayouts/slideLayout7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svg"/><Relationship Id="rId2" Type="http://schemas.openxmlformats.org/officeDocument/2006/relationships/image" Target="../media/image17.svg"/><Relationship Id="rId1" Type="http://schemas.openxmlformats.org/officeDocument/2006/relationships/slideLayout" Target="../slideLayouts/slideLayout7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svg"/><Relationship Id="rId2" Type="http://schemas.openxmlformats.org/officeDocument/2006/relationships/image" Target="../media/image12.svg"/><Relationship Id="rId1" Type="http://schemas.openxmlformats.org/officeDocument/2006/relationships/slideLayout" Target="../slideLayouts/slideLayout7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sv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Bildplatzhalter 18">
            <a:extLst>
              <a:ext uri="{FF2B5EF4-FFF2-40B4-BE49-F238E27FC236}">
                <a16:creationId xmlns:a16="http://schemas.microsoft.com/office/drawing/2014/main" id="{882FF669-564A-4497-A386-BA8B28F256B8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452" b="6452"/>
          <a:stretch/>
        </p:blipFill>
        <p:spPr/>
      </p:pic>
      <p:sp>
        <p:nvSpPr>
          <p:cNvPr id="3" name="Titel 2">
            <a:extLst>
              <a:ext uri="{FF2B5EF4-FFF2-40B4-BE49-F238E27FC236}">
                <a16:creationId xmlns:a16="http://schemas.microsoft.com/office/drawing/2014/main" id="{AC1FB292-90C1-439C-8480-EB4116CF237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88084" y="2233538"/>
            <a:ext cx="9015832" cy="2772000"/>
          </a:xfrm>
        </p:spPr>
        <p:txBody>
          <a:bodyPr lIns="0"/>
          <a:lstStyle/>
          <a:p>
            <a:pPr algn="ctr"/>
            <a:r>
              <a:rPr lang="en-US" dirty="0"/>
              <a:t>Are your Zones Resolvable?</a:t>
            </a:r>
            <a:br>
              <a:rPr lang="en-US" dirty="0"/>
            </a:br>
            <a:r>
              <a:rPr lang="en-US" sz="2400" dirty="0"/>
              <a:t>Detecting DNS(SEC) Misconfigurations with Formal Reasoning</a:t>
            </a:r>
          </a:p>
        </p:txBody>
      </p:sp>
      <p:sp>
        <p:nvSpPr>
          <p:cNvPr id="2" name="Bildplatzhalter 1">
            <a:extLst>
              <a:ext uri="{FF2B5EF4-FFF2-40B4-BE49-F238E27FC236}">
                <a16:creationId xmlns:a16="http://schemas.microsoft.com/office/drawing/2014/main" id="{11ADABBC-2742-48DB-BA2B-E411F07CEE7C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Textplatzhalter 5">
            <a:extLst>
              <a:ext uri="{FF2B5EF4-FFF2-40B4-BE49-F238E27FC236}">
                <a16:creationId xmlns:a16="http://schemas.microsoft.com/office/drawing/2014/main" id="{4171C1F6-869F-40B1-8975-92FF2042F4CD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866900" y="3997538"/>
            <a:ext cx="2152650" cy="1008000"/>
          </a:xfrm>
        </p:spPr>
        <p:txBody>
          <a:bodyPr/>
          <a:lstStyle/>
          <a:p>
            <a:pPr algn="ctr"/>
            <a:r>
              <a:rPr lang="en-US" b="1" u="sng" dirty="0"/>
              <a:t>Felix Linker</a:t>
            </a:r>
          </a:p>
          <a:p>
            <a:pPr algn="ctr"/>
            <a:r>
              <a:rPr lang="en-US" dirty="0"/>
              <a:t>ETH Zurich</a:t>
            </a:r>
          </a:p>
        </p:txBody>
      </p:sp>
      <p:sp>
        <p:nvSpPr>
          <p:cNvPr id="9" name="Textplatzhalter 8">
            <a:extLst>
              <a:ext uri="{FF2B5EF4-FFF2-40B4-BE49-F238E27FC236}">
                <a16:creationId xmlns:a16="http://schemas.microsoft.com/office/drawing/2014/main" id="{C6B18E6F-BDD9-4B0B-9B9E-C25187E0E1F2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r>
              <a:rPr lang="en-US" dirty="0"/>
              <a:t>Department of Computer Science</a:t>
            </a:r>
          </a:p>
        </p:txBody>
      </p:sp>
      <p:sp>
        <p:nvSpPr>
          <p:cNvPr id="4" name="Textplatzhalter 5">
            <a:extLst>
              <a:ext uri="{FF2B5EF4-FFF2-40B4-BE49-F238E27FC236}">
                <a16:creationId xmlns:a16="http://schemas.microsoft.com/office/drawing/2014/main" id="{0DB7AA3D-1B9D-99B6-C782-C60886FD2637}"/>
              </a:ext>
            </a:extLst>
          </p:cNvPr>
          <p:cNvSpPr txBox="1">
            <a:spLocks/>
          </p:cNvSpPr>
          <p:nvPr/>
        </p:nvSpPr>
        <p:spPr>
          <a:xfrm>
            <a:off x="3968750" y="3997538"/>
            <a:ext cx="2152650" cy="1008000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26670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buFont typeface="Symbol" panose="05050102010706020507" pitchFamily="18" charset="2"/>
              <a:buNone/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538163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buFont typeface="Symbol" panose="05050102010706020507" pitchFamily="18" charset="2"/>
              <a:buNone/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804862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buFont typeface="Symbol" panose="05050102010706020507" pitchFamily="18" charset="2"/>
              <a:buNone/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1076325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buFont typeface="Symbol" panose="05050102010706020507" pitchFamily="18" charset="2"/>
              <a:buNone/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b="1" dirty="0"/>
              <a:t>Yue Huang</a:t>
            </a:r>
          </a:p>
          <a:p>
            <a:pPr algn="ctr"/>
            <a:r>
              <a:rPr lang="en-US" dirty="0"/>
              <a:t>HKUST(GZ)</a:t>
            </a:r>
          </a:p>
        </p:txBody>
      </p:sp>
      <p:sp>
        <p:nvSpPr>
          <p:cNvPr id="5" name="Textplatzhalter 5">
            <a:extLst>
              <a:ext uri="{FF2B5EF4-FFF2-40B4-BE49-F238E27FC236}">
                <a16:creationId xmlns:a16="http://schemas.microsoft.com/office/drawing/2014/main" id="{464BFA05-1190-8A4C-F3B7-6A290D84AA9C}"/>
              </a:ext>
            </a:extLst>
          </p:cNvPr>
          <p:cNvSpPr txBox="1">
            <a:spLocks/>
          </p:cNvSpPr>
          <p:nvPr/>
        </p:nvSpPr>
        <p:spPr>
          <a:xfrm>
            <a:off x="6070600" y="3997538"/>
            <a:ext cx="2152650" cy="1008000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26670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buFont typeface="Symbol" panose="05050102010706020507" pitchFamily="18" charset="2"/>
              <a:buNone/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538163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buFont typeface="Symbol" panose="05050102010706020507" pitchFamily="18" charset="2"/>
              <a:buNone/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804862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buFont typeface="Symbol" panose="05050102010706020507" pitchFamily="18" charset="2"/>
              <a:buNone/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1076325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buFont typeface="Symbol" panose="05050102010706020507" pitchFamily="18" charset="2"/>
              <a:buNone/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b="1" dirty="0"/>
              <a:t>David Basin</a:t>
            </a:r>
          </a:p>
          <a:p>
            <a:pPr algn="ctr"/>
            <a:r>
              <a:rPr lang="en-US" dirty="0"/>
              <a:t>ETH Zurich</a:t>
            </a:r>
          </a:p>
        </p:txBody>
      </p:sp>
      <p:sp>
        <p:nvSpPr>
          <p:cNvPr id="7" name="Textplatzhalter 5">
            <a:extLst>
              <a:ext uri="{FF2B5EF4-FFF2-40B4-BE49-F238E27FC236}">
                <a16:creationId xmlns:a16="http://schemas.microsoft.com/office/drawing/2014/main" id="{C7D10CFD-2284-5792-CA27-BD0B09CCE2B2}"/>
              </a:ext>
            </a:extLst>
          </p:cNvPr>
          <p:cNvSpPr txBox="1">
            <a:spLocks/>
          </p:cNvSpPr>
          <p:nvPr/>
        </p:nvSpPr>
        <p:spPr>
          <a:xfrm>
            <a:off x="8172450" y="3997538"/>
            <a:ext cx="2152650" cy="1008000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26670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buFont typeface="Symbol" panose="05050102010706020507" pitchFamily="18" charset="2"/>
              <a:buNone/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538163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buFont typeface="Symbol" panose="05050102010706020507" pitchFamily="18" charset="2"/>
              <a:buNone/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804862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buFont typeface="Symbol" panose="05050102010706020507" pitchFamily="18" charset="2"/>
              <a:buNone/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1076325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buFont typeface="Symbol" panose="05050102010706020507" pitchFamily="18" charset="2"/>
              <a:buNone/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b="1" dirty="0"/>
              <a:t>Huayi Duan</a:t>
            </a:r>
          </a:p>
          <a:p>
            <a:pPr algn="ctr"/>
            <a:r>
              <a:rPr lang="en-US" dirty="0"/>
              <a:t>HKUST(GZ)</a:t>
            </a:r>
          </a:p>
        </p:txBody>
      </p:sp>
    </p:spTree>
    <p:extLst>
      <p:ext uri="{BB962C8B-B14F-4D97-AF65-F5344CB8AC3E}">
        <p14:creationId xmlns:p14="http://schemas.microsoft.com/office/powerpoint/2010/main" val="353616881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63DE364-4C16-156E-4676-B287DD12412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DNS Zone Configuration Errors are a Problem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3684651-615B-CBDA-E825-3F8EC2ABEAB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noProof="0"/>
              <a:t>Nov 9, 2026</a:t>
            </a:r>
            <a:endParaRPr lang="de-CH" noProof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1D40F0E-BCFE-8EF8-6B5A-242AFCCF6B5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noProof="0"/>
              <a:t>Department of Computer Science, ETH Zurich</a:t>
            </a:r>
            <a:endParaRPr lang="de-CH" noProof="0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3FA8350-AF65-3138-ED21-3C4983D82C7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CA52AF-F19D-405C-AD5F-7D94B96A5CC3}" type="slidenum">
              <a:rPr lang="de-CH" noProof="0" smtClean="0"/>
              <a:t>2</a:t>
            </a:fld>
            <a:endParaRPr lang="de-CH" noProof="0" dirty="0"/>
          </a:p>
        </p:txBody>
      </p:sp>
      <p:sp>
        <p:nvSpPr>
          <p:cNvPr id="9" name="Rounded Rectangle 8">
            <a:extLst>
              <a:ext uri="{FF2B5EF4-FFF2-40B4-BE49-F238E27FC236}">
                <a16:creationId xmlns:a16="http://schemas.microsoft.com/office/drawing/2014/main" id="{5C1664E4-9DA6-2BEA-3866-24F70BCBC4DE}"/>
              </a:ext>
            </a:extLst>
          </p:cNvPr>
          <p:cNvSpPr/>
          <p:nvPr/>
        </p:nvSpPr>
        <p:spPr>
          <a:xfrm>
            <a:off x="2943547" y="3773184"/>
            <a:ext cx="2702104" cy="955496"/>
          </a:xfrm>
          <a:prstGeom prst="roundRect">
            <a:avLst/>
          </a:prstGeom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/>
              <a:t>Lame Delegation</a:t>
            </a:r>
          </a:p>
        </p:txBody>
      </p:sp>
      <p:sp>
        <p:nvSpPr>
          <p:cNvPr id="10" name="Rounded Rectangle 9">
            <a:extLst>
              <a:ext uri="{FF2B5EF4-FFF2-40B4-BE49-F238E27FC236}">
                <a16:creationId xmlns:a16="http://schemas.microsoft.com/office/drawing/2014/main" id="{5859ED6F-BD3A-89EF-B852-B197BE0E1358}"/>
              </a:ext>
            </a:extLst>
          </p:cNvPr>
          <p:cNvSpPr/>
          <p:nvPr/>
        </p:nvSpPr>
        <p:spPr>
          <a:xfrm>
            <a:off x="6546349" y="3773184"/>
            <a:ext cx="2702104" cy="955496"/>
          </a:xfrm>
          <a:prstGeom prst="roundRect">
            <a:avLst/>
          </a:prstGeom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/>
              <a:t>Rewrite Blackholing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50AC26D5-D926-BF28-264F-634FD27BF500}"/>
              </a:ext>
            </a:extLst>
          </p:cNvPr>
          <p:cNvSpPr txBox="1"/>
          <p:nvPr/>
        </p:nvSpPr>
        <p:spPr>
          <a:xfrm>
            <a:off x="4772561" y="2506970"/>
            <a:ext cx="264687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i="1" dirty="0"/>
              <a:t>They even have names!</a:t>
            </a:r>
          </a:p>
        </p:txBody>
      </p:sp>
    </p:spTree>
    <p:extLst>
      <p:ext uri="{BB962C8B-B14F-4D97-AF65-F5344CB8AC3E}">
        <p14:creationId xmlns:p14="http://schemas.microsoft.com/office/powerpoint/2010/main" val="36510963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85702D1-65B2-9D2E-30EF-43DB08368C1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B79F4A7-BD5F-099A-EBD9-C8518CCEC67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DNS Zone Configuration Errors are a Problem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A00B539-2E4C-28C0-624A-E02AD3EB69F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noProof="0"/>
              <a:t>Nov 9, 2026</a:t>
            </a:r>
            <a:endParaRPr lang="de-CH" noProof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6FF3E40-9579-201F-48E6-6B07AF1FF8A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noProof="0"/>
              <a:t>Department of Computer Science, ETH Zurich</a:t>
            </a:r>
            <a:endParaRPr lang="de-CH" noProof="0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427C8E7-9043-D168-87F5-EFFCE920EA4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CA52AF-F19D-405C-AD5F-7D94B96A5CC3}" type="slidenum">
              <a:rPr lang="de-CH" noProof="0" smtClean="0"/>
              <a:t>3</a:t>
            </a:fld>
            <a:endParaRPr lang="de-CH" noProof="0"/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C120D3FD-8A03-9AC1-FC44-C4C003B653C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09799" y="2216638"/>
            <a:ext cx="7772400" cy="2424723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282450794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1945B41-545B-E73B-B693-65BF0754428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Formal Reasoning has been suggested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2E5DF2C-2568-CFD2-5D8E-227F63D32BC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noProof="0"/>
              <a:t>Nov 9, 2026</a:t>
            </a:r>
            <a:endParaRPr lang="de-CH" noProof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58ECC06-AC79-F677-5775-2BE9428FFC9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noProof="0"/>
              <a:t>Department of Computer Science, ETH Zurich</a:t>
            </a:r>
            <a:endParaRPr lang="de-CH" noProof="0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C611ED5-D391-B514-2456-F6DD1E967C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CA52AF-F19D-405C-AD5F-7D94B96A5CC3}" type="slidenum">
              <a:rPr lang="de-CH" noProof="0" smtClean="0"/>
              <a:t>4</a:t>
            </a:fld>
            <a:endParaRPr lang="de-CH" noProof="0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0C82A63B-E51B-97DA-6E1E-A51C99BEA8F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56136" y="2942768"/>
            <a:ext cx="7772400" cy="1261675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160D1987-3E6E-0933-292F-94462F0E0D6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09799" y="3179795"/>
            <a:ext cx="7772400" cy="1781776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F0B8D13F-4C33-81E4-AD85-B96D226EA0E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463462" y="3432271"/>
            <a:ext cx="7772400" cy="2136336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grpSp>
        <p:nvGrpSpPr>
          <p:cNvPr id="3" name="Group 2">
            <a:extLst>
              <a:ext uri="{FF2B5EF4-FFF2-40B4-BE49-F238E27FC236}">
                <a16:creationId xmlns:a16="http://schemas.microsoft.com/office/drawing/2014/main" id="{41410604-ADB4-EE97-6D55-4B01BD130F80}"/>
              </a:ext>
            </a:extLst>
          </p:cNvPr>
          <p:cNvGrpSpPr/>
          <p:nvPr/>
        </p:nvGrpSpPr>
        <p:grpSpPr>
          <a:xfrm>
            <a:off x="1243595" y="1604080"/>
            <a:ext cx="9704810" cy="415504"/>
            <a:chOff x="1654128" y="1604080"/>
            <a:chExt cx="9704810" cy="415504"/>
          </a:xfrm>
        </p:grpSpPr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DC703B38-76A1-591D-DEAD-E40F69B9661B}"/>
                </a:ext>
              </a:extLst>
            </p:cNvPr>
            <p:cNvSpPr txBox="1"/>
            <p:nvPr/>
          </p:nvSpPr>
          <p:spPr>
            <a:xfrm>
              <a:off x="1654128" y="1619604"/>
              <a:ext cx="1261885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dirty="0"/>
                <a:t>Zone Files</a:t>
              </a:r>
            </a:p>
          </p:txBody>
        </p:sp>
        <p:sp>
          <p:nvSpPr>
            <p:cNvPr id="11" name="Right Arrow 10">
              <a:extLst>
                <a:ext uri="{FF2B5EF4-FFF2-40B4-BE49-F238E27FC236}">
                  <a16:creationId xmlns:a16="http://schemas.microsoft.com/office/drawing/2014/main" id="{C47C7E50-8912-89C3-3DEB-1E74DE28C7A8}"/>
                </a:ext>
              </a:extLst>
            </p:cNvPr>
            <p:cNvSpPr/>
            <p:nvPr/>
          </p:nvSpPr>
          <p:spPr>
            <a:xfrm>
              <a:off x="3376746" y="1604080"/>
              <a:ext cx="1140431" cy="400377"/>
            </a:xfrm>
            <a:prstGeom prst="rightArrow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973F8CCA-74BD-CD7B-6BA3-96C76FF7947B}"/>
                </a:ext>
              </a:extLst>
            </p:cNvPr>
            <p:cNvSpPr txBox="1"/>
            <p:nvPr/>
          </p:nvSpPr>
          <p:spPr>
            <a:xfrm>
              <a:off x="4977910" y="1619603"/>
              <a:ext cx="2069797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dirty="0"/>
                <a:t>Formal Reasoning</a:t>
              </a:r>
            </a:p>
          </p:txBody>
        </p:sp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413730E2-A8CE-F27C-C675-50390412724C}"/>
                </a:ext>
              </a:extLst>
            </p:cNvPr>
            <p:cNvSpPr txBox="1"/>
            <p:nvPr/>
          </p:nvSpPr>
          <p:spPr>
            <a:xfrm>
              <a:off x="9109604" y="1619602"/>
              <a:ext cx="224933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dirty="0"/>
                <a:t>Configuration Errors</a:t>
              </a:r>
            </a:p>
          </p:txBody>
        </p:sp>
        <p:sp>
          <p:nvSpPr>
            <p:cNvPr id="15" name="Right Arrow 14">
              <a:extLst>
                <a:ext uri="{FF2B5EF4-FFF2-40B4-BE49-F238E27FC236}">
                  <a16:creationId xmlns:a16="http://schemas.microsoft.com/office/drawing/2014/main" id="{E895AF30-4EE0-ECBD-E2C3-42A5CB5D4CB1}"/>
                </a:ext>
              </a:extLst>
            </p:cNvPr>
            <p:cNvSpPr/>
            <p:nvPr/>
          </p:nvSpPr>
          <p:spPr>
            <a:xfrm>
              <a:off x="7508440" y="1619207"/>
              <a:ext cx="1140431" cy="400377"/>
            </a:xfrm>
            <a:prstGeom prst="rightArrow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29939715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5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2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2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F2E8DD8-955F-DFDD-9012-79C18EC63FF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2CA17E9-3A02-1FF7-2243-60C398A1FD8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Formal Reasoning has been suggested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195885C-BD91-5040-6214-3131F0CFA89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noProof="0"/>
              <a:t>Nov 9, 2026</a:t>
            </a:r>
            <a:endParaRPr lang="de-CH" noProof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A4A753C-6764-A40F-DA41-87330A3A914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noProof="0"/>
              <a:t>Department of Computer Science, ETH Zurich</a:t>
            </a:r>
            <a:endParaRPr lang="de-CH" noProof="0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FD6B7C2-856E-090E-DD8D-E543DD978F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CA52AF-F19D-405C-AD5F-7D94B96A5CC3}" type="slidenum">
              <a:rPr lang="de-CH" noProof="0" smtClean="0"/>
              <a:t>5</a:t>
            </a:fld>
            <a:endParaRPr lang="de-CH" noProof="0"/>
          </a:p>
        </p:txBody>
      </p:sp>
      <p:grpSp>
        <p:nvGrpSpPr>
          <p:cNvPr id="23" name="Group 22">
            <a:extLst>
              <a:ext uri="{FF2B5EF4-FFF2-40B4-BE49-F238E27FC236}">
                <a16:creationId xmlns:a16="http://schemas.microsoft.com/office/drawing/2014/main" id="{7765ED28-347A-4381-8F0D-71613F437CB9}"/>
              </a:ext>
            </a:extLst>
          </p:cNvPr>
          <p:cNvGrpSpPr/>
          <p:nvPr/>
        </p:nvGrpSpPr>
        <p:grpSpPr>
          <a:xfrm>
            <a:off x="3748354" y="2661585"/>
            <a:ext cx="4695290" cy="2917860"/>
            <a:chOff x="3748353" y="2517747"/>
            <a:chExt cx="4695290" cy="2917860"/>
          </a:xfrm>
        </p:grpSpPr>
        <p:sp>
          <p:nvSpPr>
            <p:cNvPr id="21" name="Rounded Rectangle 20">
              <a:extLst>
                <a:ext uri="{FF2B5EF4-FFF2-40B4-BE49-F238E27FC236}">
                  <a16:creationId xmlns:a16="http://schemas.microsoft.com/office/drawing/2014/main" id="{55152BCB-7BB7-DF74-BDE0-2346B8ABFF2E}"/>
                </a:ext>
              </a:extLst>
            </p:cNvPr>
            <p:cNvSpPr/>
            <p:nvPr/>
          </p:nvSpPr>
          <p:spPr>
            <a:xfrm>
              <a:off x="3748353" y="2517747"/>
              <a:ext cx="4695290" cy="2917860"/>
            </a:xfrm>
            <a:prstGeom prst="roundRect">
              <a:avLst/>
            </a:prstGeom>
          </p:spPr>
          <p:style>
            <a:lnRef idx="2">
              <a:schemeClr val="dk1">
                <a:shade val="15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22" name="Group 21">
              <a:extLst>
                <a:ext uri="{FF2B5EF4-FFF2-40B4-BE49-F238E27FC236}">
                  <a16:creationId xmlns:a16="http://schemas.microsoft.com/office/drawing/2014/main" id="{6279E2E6-E4AC-C1CA-CA11-7C4C74DA59C5}"/>
                </a:ext>
              </a:extLst>
            </p:cNvPr>
            <p:cNvGrpSpPr/>
            <p:nvPr/>
          </p:nvGrpSpPr>
          <p:grpSpPr>
            <a:xfrm>
              <a:off x="4099266" y="2844593"/>
              <a:ext cx="3993466" cy="2264168"/>
              <a:chOff x="4099266" y="2900880"/>
              <a:chExt cx="3993466" cy="2264168"/>
            </a:xfrm>
          </p:grpSpPr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7DE559F1-A6C7-BA5C-05B4-F99AB31B5FCE}"/>
                  </a:ext>
                </a:extLst>
              </p:cNvPr>
              <p:cNvSpPr txBox="1"/>
              <p:nvPr/>
            </p:nvSpPr>
            <p:spPr>
              <a:xfrm>
                <a:off x="4099266" y="2900880"/>
                <a:ext cx="3993466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en-US" dirty="0">
                    <a:solidFill>
                      <a:schemeClr val="bg1"/>
                    </a:solidFill>
                  </a:rPr>
                  <a:t>Two problems with these approaches</a:t>
                </a:r>
              </a:p>
            </p:txBody>
          </p:sp>
          <p:sp>
            <p:nvSpPr>
              <p:cNvPr id="19" name="TextBox 18">
                <a:extLst>
                  <a:ext uri="{FF2B5EF4-FFF2-40B4-BE49-F238E27FC236}">
                    <a16:creationId xmlns:a16="http://schemas.microsoft.com/office/drawing/2014/main" id="{C521A3BF-77F9-6BBA-B817-5F2701CA7B15}"/>
                  </a:ext>
                </a:extLst>
              </p:cNvPr>
              <p:cNvSpPr txBox="1"/>
              <p:nvPr/>
            </p:nvSpPr>
            <p:spPr>
              <a:xfrm>
                <a:off x="4214714" y="4293078"/>
                <a:ext cx="3595921" cy="87197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marL="342900" indent="-342900">
                  <a:lnSpc>
                    <a:spcPct val="150000"/>
                  </a:lnSpc>
                  <a:buAutoNum type="arabicPeriod"/>
                </a:pPr>
                <a:r>
                  <a:rPr lang="en-US" dirty="0">
                    <a:solidFill>
                      <a:schemeClr val="bg1"/>
                    </a:solidFill>
                  </a:rPr>
                  <a:t>Verify absence of </a:t>
                </a:r>
                <a:r>
                  <a:rPr lang="en-US" i="1" dirty="0">
                    <a:solidFill>
                      <a:schemeClr val="bg1"/>
                    </a:solidFill>
                  </a:rPr>
                  <a:t>some</a:t>
                </a:r>
                <a:r>
                  <a:rPr lang="en-US" dirty="0">
                    <a:solidFill>
                      <a:schemeClr val="bg1"/>
                    </a:solidFill>
                  </a:rPr>
                  <a:t> errors</a:t>
                </a:r>
              </a:p>
              <a:p>
                <a:pPr marL="342900" indent="-342900">
                  <a:lnSpc>
                    <a:spcPct val="150000"/>
                  </a:lnSpc>
                  <a:buAutoNum type="arabicPeriod"/>
                </a:pPr>
                <a:r>
                  <a:rPr lang="en-US" dirty="0">
                    <a:solidFill>
                      <a:schemeClr val="bg1"/>
                    </a:solidFill>
                  </a:rPr>
                  <a:t>DNSSEC not supported</a:t>
                </a:r>
              </a:p>
            </p:txBody>
          </p:sp>
          <p:sp>
            <p:nvSpPr>
              <p:cNvPr id="20" name="Down Arrow 19">
                <a:extLst>
                  <a:ext uri="{FF2B5EF4-FFF2-40B4-BE49-F238E27FC236}">
                    <a16:creationId xmlns:a16="http://schemas.microsoft.com/office/drawing/2014/main" id="{BDC15572-E322-1293-E6F8-92D1B8E7EE06}"/>
                  </a:ext>
                </a:extLst>
              </p:cNvPr>
              <p:cNvSpPr/>
              <p:nvPr/>
            </p:nvSpPr>
            <p:spPr>
              <a:xfrm>
                <a:off x="5845136" y="3448492"/>
                <a:ext cx="501724" cy="666305"/>
              </a:xfrm>
              <a:prstGeom prst="downArrow">
                <a:avLst/>
              </a:prstGeom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</p:grpSp>
      <p:grpSp>
        <p:nvGrpSpPr>
          <p:cNvPr id="3" name="Group 2">
            <a:extLst>
              <a:ext uri="{FF2B5EF4-FFF2-40B4-BE49-F238E27FC236}">
                <a16:creationId xmlns:a16="http://schemas.microsoft.com/office/drawing/2014/main" id="{05E4915F-6A26-68CA-5BC1-B1765C62433E}"/>
              </a:ext>
            </a:extLst>
          </p:cNvPr>
          <p:cNvGrpSpPr/>
          <p:nvPr/>
        </p:nvGrpSpPr>
        <p:grpSpPr>
          <a:xfrm>
            <a:off x="1243595" y="1604080"/>
            <a:ext cx="9704810" cy="415504"/>
            <a:chOff x="1654128" y="1604080"/>
            <a:chExt cx="9704810" cy="415504"/>
          </a:xfrm>
        </p:grpSpPr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118E5CEC-CE8B-E27A-C1C0-1EBBE75826AD}"/>
                </a:ext>
              </a:extLst>
            </p:cNvPr>
            <p:cNvSpPr txBox="1"/>
            <p:nvPr/>
          </p:nvSpPr>
          <p:spPr>
            <a:xfrm>
              <a:off x="1654128" y="1619604"/>
              <a:ext cx="1261885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dirty="0"/>
                <a:t>Zone Files</a:t>
              </a:r>
            </a:p>
          </p:txBody>
        </p:sp>
        <p:sp>
          <p:nvSpPr>
            <p:cNvPr id="8" name="Right Arrow 7">
              <a:extLst>
                <a:ext uri="{FF2B5EF4-FFF2-40B4-BE49-F238E27FC236}">
                  <a16:creationId xmlns:a16="http://schemas.microsoft.com/office/drawing/2014/main" id="{0623B15A-3AC2-9F01-16B6-60843EA1EAE5}"/>
                </a:ext>
              </a:extLst>
            </p:cNvPr>
            <p:cNvSpPr/>
            <p:nvPr/>
          </p:nvSpPr>
          <p:spPr>
            <a:xfrm>
              <a:off x="3376746" y="1604080"/>
              <a:ext cx="1140431" cy="400377"/>
            </a:xfrm>
            <a:prstGeom prst="rightArrow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8C4D41CC-7007-ABB6-05DF-EA6B3FC76BFB}"/>
                </a:ext>
              </a:extLst>
            </p:cNvPr>
            <p:cNvSpPr txBox="1"/>
            <p:nvPr/>
          </p:nvSpPr>
          <p:spPr>
            <a:xfrm>
              <a:off x="4977910" y="1619603"/>
              <a:ext cx="2069797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dirty="0"/>
                <a:t>Formal Reasoning</a:t>
              </a:r>
            </a:p>
          </p:txBody>
        </p: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1C445862-3F03-DA0F-01FD-F65229FED386}"/>
                </a:ext>
              </a:extLst>
            </p:cNvPr>
            <p:cNvSpPr txBox="1"/>
            <p:nvPr/>
          </p:nvSpPr>
          <p:spPr>
            <a:xfrm>
              <a:off x="9109604" y="1619602"/>
              <a:ext cx="224933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dirty="0"/>
                <a:t>Configuration Errors</a:t>
              </a:r>
            </a:p>
          </p:txBody>
        </p:sp>
        <p:sp>
          <p:nvSpPr>
            <p:cNvPr id="24" name="Right Arrow 23">
              <a:extLst>
                <a:ext uri="{FF2B5EF4-FFF2-40B4-BE49-F238E27FC236}">
                  <a16:creationId xmlns:a16="http://schemas.microsoft.com/office/drawing/2014/main" id="{8B3FE276-D1D3-D8BC-5249-12C535A66DC0}"/>
                </a:ext>
              </a:extLst>
            </p:cNvPr>
            <p:cNvSpPr/>
            <p:nvPr/>
          </p:nvSpPr>
          <p:spPr>
            <a:xfrm>
              <a:off x="7508440" y="1619207"/>
              <a:ext cx="1140431" cy="400377"/>
            </a:xfrm>
            <a:prstGeom prst="rightArrow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385287508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46BDCCF-9456-8E10-1221-80339C636C7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DC4A6E0-D9E4-CABB-29C3-AC2C1BBC2C8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Formal Reasoning has been suggested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A4CFA44-17C8-1B3E-2594-EA8220E04EB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noProof="0"/>
              <a:t>Nov 9, 2026</a:t>
            </a:r>
            <a:endParaRPr lang="de-CH" noProof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15807E4-C834-F03A-BB72-57307DAAE08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noProof="0"/>
              <a:t>Department of Computer Science, ETH Zurich</a:t>
            </a:r>
            <a:endParaRPr lang="de-CH" noProof="0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A29E3A0-5617-1A72-663E-58181E01D0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CA52AF-F19D-405C-AD5F-7D94B96A5CC3}" type="slidenum">
              <a:rPr lang="de-CH" noProof="0" smtClean="0"/>
              <a:t>6</a:t>
            </a:fld>
            <a:endParaRPr lang="de-CH" noProof="0"/>
          </a:p>
        </p:txBody>
      </p:sp>
      <p:grpSp>
        <p:nvGrpSpPr>
          <p:cNvPr id="23" name="Group 22">
            <a:extLst>
              <a:ext uri="{FF2B5EF4-FFF2-40B4-BE49-F238E27FC236}">
                <a16:creationId xmlns:a16="http://schemas.microsoft.com/office/drawing/2014/main" id="{BBD362CB-9684-B48F-7906-E24747402861}"/>
              </a:ext>
            </a:extLst>
          </p:cNvPr>
          <p:cNvGrpSpPr/>
          <p:nvPr/>
        </p:nvGrpSpPr>
        <p:grpSpPr>
          <a:xfrm>
            <a:off x="3748354" y="2661585"/>
            <a:ext cx="4695290" cy="2917860"/>
            <a:chOff x="3748353" y="2517747"/>
            <a:chExt cx="4695290" cy="2917860"/>
          </a:xfrm>
        </p:grpSpPr>
        <p:sp>
          <p:nvSpPr>
            <p:cNvPr id="21" name="Rounded Rectangle 20">
              <a:extLst>
                <a:ext uri="{FF2B5EF4-FFF2-40B4-BE49-F238E27FC236}">
                  <a16:creationId xmlns:a16="http://schemas.microsoft.com/office/drawing/2014/main" id="{C5B64AF5-18E6-D6CE-50B6-4B9307227E80}"/>
                </a:ext>
              </a:extLst>
            </p:cNvPr>
            <p:cNvSpPr/>
            <p:nvPr/>
          </p:nvSpPr>
          <p:spPr>
            <a:xfrm>
              <a:off x="3748353" y="2517747"/>
              <a:ext cx="4695290" cy="2917860"/>
            </a:xfrm>
            <a:prstGeom prst="roundRect">
              <a:avLst/>
            </a:prstGeom>
          </p:spPr>
          <p:style>
            <a:lnRef idx="2">
              <a:schemeClr val="dk1">
                <a:shade val="15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22" name="Group 21">
              <a:extLst>
                <a:ext uri="{FF2B5EF4-FFF2-40B4-BE49-F238E27FC236}">
                  <a16:creationId xmlns:a16="http://schemas.microsoft.com/office/drawing/2014/main" id="{BD078018-CAF9-B0AF-9B09-5882F201F3B7}"/>
                </a:ext>
              </a:extLst>
            </p:cNvPr>
            <p:cNvGrpSpPr/>
            <p:nvPr/>
          </p:nvGrpSpPr>
          <p:grpSpPr>
            <a:xfrm>
              <a:off x="4099266" y="2844593"/>
              <a:ext cx="3993466" cy="2264168"/>
              <a:chOff x="4099266" y="2900880"/>
              <a:chExt cx="3993466" cy="2264168"/>
            </a:xfrm>
          </p:grpSpPr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EBE88C74-A151-9DCB-78D0-26F7F060AD47}"/>
                  </a:ext>
                </a:extLst>
              </p:cNvPr>
              <p:cNvSpPr txBox="1"/>
              <p:nvPr/>
            </p:nvSpPr>
            <p:spPr>
              <a:xfrm>
                <a:off x="4099266" y="2900880"/>
                <a:ext cx="3993466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en-US" dirty="0">
                    <a:solidFill>
                      <a:schemeClr val="bg1"/>
                    </a:solidFill>
                  </a:rPr>
                  <a:t>Two problems with these approaches</a:t>
                </a:r>
              </a:p>
            </p:txBody>
          </p:sp>
          <p:sp>
            <p:nvSpPr>
              <p:cNvPr id="19" name="TextBox 18">
                <a:extLst>
                  <a:ext uri="{FF2B5EF4-FFF2-40B4-BE49-F238E27FC236}">
                    <a16:creationId xmlns:a16="http://schemas.microsoft.com/office/drawing/2014/main" id="{A12F7CD7-C005-B719-23CC-460E00C024A9}"/>
                  </a:ext>
                </a:extLst>
              </p:cNvPr>
              <p:cNvSpPr txBox="1"/>
              <p:nvPr/>
            </p:nvSpPr>
            <p:spPr>
              <a:xfrm>
                <a:off x="4214714" y="4293078"/>
                <a:ext cx="3826753" cy="87197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marL="342900" indent="-342900">
                  <a:lnSpc>
                    <a:spcPct val="150000"/>
                  </a:lnSpc>
                  <a:buAutoNum type="arabicPeriod"/>
                </a:pPr>
                <a:r>
                  <a:rPr lang="en-US" b="1" dirty="0">
                    <a:solidFill>
                      <a:schemeClr val="bg1"/>
                    </a:solidFill>
                  </a:rPr>
                  <a:t>Verify absence of </a:t>
                </a:r>
                <a:r>
                  <a:rPr lang="en-US" b="1" i="1" dirty="0">
                    <a:solidFill>
                      <a:schemeClr val="bg1"/>
                    </a:solidFill>
                  </a:rPr>
                  <a:t>some</a:t>
                </a:r>
                <a:r>
                  <a:rPr lang="en-US" b="1" dirty="0">
                    <a:solidFill>
                      <a:schemeClr val="bg1"/>
                    </a:solidFill>
                  </a:rPr>
                  <a:t> errors</a:t>
                </a:r>
              </a:p>
              <a:p>
                <a:pPr marL="342900" indent="-342900">
                  <a:lnSpc>
                    <a:spcPct val="150000"/>
                  </a:lnSpc>
                  <a:buAutoNum type="arabicPeriod"/>
                </a:pPr>
                <a:r>
                  <a:rPr lang="en-US" dirty="0">
                    <a:solidFill>
                      <a:schemeClr val="bg1"/>
                    </a:solidFill>
                  </a:rPr>
                  <a:t>DNSSEC not supported</a:t>
                </a:r>
              </a:p>
            </p:txBody>
          </p:sp>
          <p:sp>
            <p:nvSpPr>
              <p:cNvPr id="20" name="Down Arrow 19">
                <a:extLst>
                  <a:ext uri="{FF2B5EF4-FFF2-40B4-BE49-F238E27FC236}">
                    <a16:creationId xmlns:a16="http://schemas.microsoft.com/office/drawing/2014/main" id="{656DF2CE-23BB-43EC-2298-74D9416DDC33}"/>
                  </a:ext>
                </a:extLst>
              </p:cNvPr>
              <p:cNvSpPr/>
              <p:nvPr/>
            </p:nvSpPr>
            <p:spPr>
              <a:xfrm>
                <a:off x="5845136" y="3448492"/>
                <a:ext cx="501724" cy="666305"/>
              </a:xfrm>
              <a:prstGeom prst="downArrow">
                <a:avLst/>
              </a:prstGeom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</p:grpSp>
      <p:grpSp>
        <p:nvGrpSpPr>
          <p:cNvPr id="3" name="Group 2">
            <a:extLst>
              <a:ext uri="{FF2B5EF4-FFF2-40B4-BE49-F238E27FC236}">
                <a16:creationId xmlns:a16="http://schemas.microsoft.com/office/drawing/2014/main" id="{57CD17C1-7BBE-1C21-AD44-43A2C60F45A7}"/>
              </a:ext>
            </a:extLst>
          </p:cNvPr>
          <p:cNvGrpSpPr/>
          <p:nvPr/>
        </p:nvGrpSpPr>
        <p:grpSpPr>
          <a:xfrm>
            <a:off x="1243595" y="1604080"/>
            <a:ext cx="9704810" cy="415504"/>
            <a:chOff x="1654128" y="1604080"/>
            <a:chExt cx="9704810" cy="415504"/>
          </a:xfrm>
        </p:grpSpPr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B4C86B15-FA00-5661-6C2D-0C0922A27966}"/>
                </a:ext>
              </a:extLst>
            </p:cNvPr>
            <p:cNvSpPr txBox="1"/>
            <p:nvPr/>
          </p:nvSpPr>
          <p:spPr>
            <a:xfrm>
              <a:off x="1654128" y="1619604"/>
              <a:ext cx="1261885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dirty="0"/>
                <a:t>Zone Files</a:t>
              </a:r>
            </a:p>
          </p:txBody>
        </p:sp>
        <p:sp>
          <p:nvSpPr>
            <p:cNvPr id="8" name="Right Arrow 7">
              <a:extLst>
                <a:ext uri="{FF2B5EF4-FFF2-40B4-BE49-F238E27FC236}">
                  <a16:creationId xmlns:a16="http://schemas.microsoft.com/office/drawing/2014/main" id="{EA24F9EF-F104-BED3-33FE-6184F4C160B0}"/>
                </a:ext>
              </a:extLst>
            </p:cNvPr>
            <p:cNvSpPr/>
            <p:nvPr/>
          </p:nvSpPr>
          <p:spPr>
            <a:xfrm>
              <a:off x="3376746" y="1604080"/>
              <a:ext cx="1140431" cy="400377"/>
            </a:xfrm>
            <a:prstGeom prst="rightArrow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42625D3C-A5BB-2978-574E-315DA0319E1E}"/>
                </a:ext>
              </a:extLst>
            </p:cNvPr>
            <p:cNvSpPr txBox="1"/>
            <p:nvPr/>
          </p:nvSpPr>
          <p:spPr>
            <a:xfrm>
              <a:off x="4977910" y="1619603"/>
              <a:ext cx="2069797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dirty="0"/>
                <a:t>Formal Reasoning</a:t>
              </a:r>
            </a:p>
          </p:txBody>
        </p: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810269B2-CE94-9E17-55C3-2A105A7AC059}"/>
                </a:ext>
              </a:extLst>
            </p:cNvPr>
            <p:cNvSpPr txBox="1"/>
            <p:nvPr/>
          </p:nvSpPr>
          <p:spPr>
            <a:xfrm>
              <a:off x="9109604" y="1619602"/>
              <a:ext cx="224933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dirty="0"/>
                <a:t>Configuration Errors</a:t>
              </a:r>
            </a:p>
          </p:txBody>
        </p:sp>
        <p:sp>
          <p:nvSpPr>
            <p:cNvPr id="24" name="Right Arrow 23">
              <a:extLst>
                <a:ext uri="{FF2B5EF4-FFF2-40B4-BE49-F238E27FC236}">
                  <a16:creationId xmlns:a16="http://schemas.microsoft.com/office/drawing/2014/main" id="{122DC4D2-1A4B-AE2E-85CD-C428CB95D5CF}"/>
                </a:ext>
              </a:extLst>
            </p:cNvPr>
            <p:cNvSpPr/>
            <p:nvPr/>
          </p:nvSpPr>
          <p:spPr>
            <a:xfrm>
              <a:off x="7508440" y="1619207"/>
              <a:ext cx="1140431" cy="400377"/>
            </a:xfrm>
            <a:prstGeom prst="rightArrow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143810519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63F10AB-9C84-5913-B6E3-F3DF0A5239D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4EB8250-41A9-6124-B9B7-BBC58AFF135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Formal Reasoning has been suggested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6B8CC0F-218D-1FCB-F2FA-8D83D777A24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noProof="0"/>
              <a:t>Nov 9, 2026</a:t>
            </a:r>
            <a:endParaRPr lang="de-CH" noProof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660D485-82E0-7D1E-E8B0-2ECC2ADDD0E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noProof="0"/>
              <a:t>Department of Computer Science, ETH Zurich</a:t>
            </a:r>
            <a:endParaRPr lang="de-CH" noProof="0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FFEEEFD-E4A7-64EF-DD6E-4591173C00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CA52AF-F19D-405C-AD5F-7D94B96A5CC3}" type="slidenum">
              <a:rPr lang="de-CH" noProof="0" smtClean="0"/>
              <a:t>7</a:t>
            </a:fld>
            <a:endParaRPr lang="de-CH" noProof="0"/>
          </a:p>
        </p:txBody>
      </p:sp>
      <p:grpSp>
        <p:nvGrpSpPr>
          <p:cNvPr id="23" name="Group 22">
            <a:extLst>
              <a:ext uri="{FF2B5EF4-FFF2-40B4-BE49-F238E27FC236}">
                <a16:creationId xmlns:a16="http://schemas.microsoft.com/office/drawing/2014/main" id="{5B4BC218-CB5E-BB4A-7A94-5DC8E9BE4188}"/>
              </a:ext>
            </a:extLst>
          </p:cNvPr>
          <p:cNvGrpSpPr/>
          <p:nvPr/>
        </p:nvGrpSpPr>
        <p:grpSpPr>
          <a:xfrm>
            <a:off x="3748354" y="2661585"/>
            <a:ext cx="4695290" cy="2917860"/>
            <a:chOff x="3748353" y="2517747"/>
            <a:chExt cx="4695290" cy="2917860"/>
          </a:xfrm>
        </p:grpSpPr>
        <p:sp>
          <p:nvSpPr>
            <p:cNvPr id="21" name="Rounded Rectangle 20">
              <a:extLst>
                <a:ext uri="{FF2B5EF4-FFF2-40B4-BE49-F238E27FC236}">
                  <a16:creationId xmlns:a16="http://schemas.microsoft.com/office/drawing/2014/main" id="{9D90DCC1-952A-6854-030A-289A701716E9}"/>
                </a:ext>
              </a:extLst>
            </p:cNvPr>
            <p:cNvSpPr/>
            <p:nvPr/>
          </p:nvSpPr>
          <p:spPr>
            <a:xfrm>
              <a:off x="3748353" y="2517747"/>
              <a:ext cx="4695290" cy="2917860"/>
            </a:xfrm>
            <a:prstGeom prst="roundRect">
              <a:avLst/>
            </a:prstGeom>
          </p:spPr>
          <p:style>
            <a:lnRef idx="2">
              <a:schemeClr val="dk1">
                <a:shade val="15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22" name="Group 21">
              <a:extLst>
                <a:ext uri="{FF2B5EF4-FFF2-40B4-BE49-F238E27FC236}">
                  <a16:creationId xmlns:a16="http://schemas.microsoft.com/office/drawing/2014/main" id="{2609A492-66C3-74FD-3955-AF3798778F3D}"/>
                </a:ext>
              </a:extLst>
            </p:cNvPr>
            <p:cNvGrpSpPr/>
            <p:nvPr/>
          </p:nvGrpSpPr>
          <p:grpSpPr>
            <a:xfrm>
              <a:off x="4099266" y="2844593"/>
              <a:ext cx="4083201" cy="2264168"/>
              <a:chOff x="4099266" y="2900880"/>
              <a:chExt cx="4083201" cy="2264168"/>
            </a:xfrm>
          </p:grpSpPr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0A07E5AB-50BE-57C8-8F7B-C2F1EBFA56B0}"/>
                  </a:ext>
                </a:extLst>
              </p:cNvPr>
              <p:cNvSpPr txBox="1"/>
              <p:nvPr/>
            </p:nvSpPr>
            <p:spPr>
              <a:xfrm>
                <a:off x="4099266" y="2900880"/>
                <a:ext cx="3993466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en-US" dirty="0">
                    <a:solidFill>
                      <a:schemeClr val="bg1"/>
                    </a:solidFill>
                  </a:rPr>
                  <a:t>Two problems with these approaches</a:t>
                </a:r>
              </a:p>
            </p:txBody>
          </p:sp>
          <p:sp>
            <p:nvSpPr>
              <p:cNvPr id="19" name="TextBox 18">
                <a:extLst>
                  <a:ext uri="{FF2B5EF4-FFF2-40B4-BE49-F238E27FC236}">
                    <a16:creationId xmlns:a16="http://schemas.microsoft.com/office/drawing/2014/main" id="{5FB33A33-B2BF-D961-CA75-01F986DAE7C8}"/>
                  </a:ext>
                </a:extLst>
              </p:cNvPr>
              <p:cNvSpPr txBox="1"/>
              <p:nvPr/>
            </p:nvSpPr>
            <p:spPr>
              <a:xfrm>
                <a:off x="4214714" y="4293078"/>
                <a:ext cx="3967753" cy="87197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marL="342900" indent="-342900">
                  <a:lnSpc>
                    <a:spcPct val="150000"/>
                  </a:lnSpc>
                  <a:buAutoNum type="arabicPeriod"/>
                </a:pPr>
                <a:r>
                  <a:rPr lang="en-US" b="1" dirty="0">
                    <a:solidFill>
                      <a:schemeClr val="bg1"/>
                    </a:solidFill>
                  </a:rPr>
                  <a:t>Verify absence of </a:t>
                </a:r>
                <a:r>
                  <a:rPr lang="en-US" b="1" i="1" dirty="0">
                    <a:solidFill>
                      <a:schemeClr val="bg1"/>
                    </a:solidFill>
                  </a:rPr>
                  <a:t>some</a:t>
                </a:r>
                <a:r>
                  <a:rPr lang="en-US" b="1" dirty="0">
                    <a:solidFill>
                      <a:schemeClr val="bg1"/>
                    </a:solidFill>
                  </a:rPr>
                  <a:t> errors</a:t>
                </a:r>
              </a:p>
              <a:p>
                <a:pPr marL="342900" indent="-342900">
                  <a:lnSpc>
                    <a:spcPct val="150000"/>
                  </a:lnSpc>
                  <a:buAutoNum type="arabicPeriod"/>
                </a:pPr>
                <a:r>
                  <a:rPr lang="en-US" dirty="0">
                    <a:solidFill>
                      <a:schemeClr val="bg1"/>
                    </a:solidFill>
                  </a:rPr>
                  <a:t>DNSSEC not supported</a:t>
                </a:r>
              </a:p>
            </p:txBody>
          </p:sp>
          <p:sp>
            <p:nvSpPr>
              <p:cNvPr id="20" name="Down Arrow 19">
                <a:extLst>
                  <a:ext uri="{FF2B5EF4-FFF2-40B4-BE49-F238E27FC236}">
                    <a16:creationId xmlns:a16="http://schemas.microsoft.com/office/drawing/2014/main" id="{E5F0310C-A47A-D4F6-6614-6117A17A0960}"/>
                  </a:ext>
                </a:extLst>
              </p:cNvPr>
              <p:cNvSpPr/>
              <p:nvPr/>
            </p:nvSpPr>
            <p:spPr>
              <a:xfrm>
                <a:off x="5845136" y="3448492"/>
                <a:ext cx="501724" cy="666305"/>
              </a:xfrm>
              <a:prstGeom prst="downArrow">
                <a:avLst/>
              </a:prstGeom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</p:grpSp>
      <p:sp>
        <p:nvSpPr>
          <p:cNvPr id="3" name="Cloud Callout 2">
            <a:extLst>
              <a:ext uri="{FF2B5EF4-FFF2-40B4-BE49-F238E27FC236}">
                <a16:creationId xmlns:a16="http://schemas.microsoft.com/office/drawing/2014/main" id="{251444E5-79D7-07C5-F7B1-5F595E206440}"/>
              </a:ext>
            </a:extLst>
          </p:cNvPr>
          <p:cNvSpPr/>
          <p:nvPr/>
        </p:nvSpPr>
        <p:spPr>
          <a:xfrm>
            <a:off x="-267128" y="4187699"/>
            <a:ext cx="3606229" cy="2129799"/>
          </a:xfrm>
          <a:prstGeom prst="cloudCallout">
            <a:avLst>
              <a:gd name="adj1" fmla="val 57816"/>
              <a:gd name="adj2" fmla="val -28168"/>
            </a:avLst>
          </a:prstGeom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You have to know what you’re looking for</a:t>
            </a:r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827A2F32-7DA4-E254-85F5-A70FE66EBA13}"/>
              </a:ext>
            </a:extLst>
          </p:cNvPr>
          <p:cNvGrpSpPr/>
          <p:nvPr/>
        </p:nvGrpSpPr>
        <p:grpSpPr>
          <a:xfrm>
            <a:off x="1243595" y="1604080"/>
            <a:ext cx="9704810" cy="415504"/>
            <a:chOff x="1654128" y="1604080"/>
            <a:chExt cx="9704810" cy="415504"/>
          </a:xfrm>
        </p:grpSpPr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F152A719-25BF-1D9D-58A8-A649227E162D}"/>
                </a:ext>
              </a:extLst>
            </p:cNvPr>
            <p:cNvSpPr txBox="1"/>
            <p:nvPr/>
          </p:nvSpPr>
          <p:spPr>
            <a:xfrm>
              <a:off x="1654128" y="1619604"/>
              <a:ext cx="1261885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dirty="0"/>
                <a:t>Zone Files</a:t>
              </a:r>
            </a:p>
          </p:txBody>
        </p:sp>
        <p:sp>
          <p:nvSpPr>
            <p:cNvPr id="9" name="Right Arrow 8">
              <a:extLst>
                <a:ext uri="{FF2B5EF4-FFF2-40B4-BE49-F238E27FC236}">
                  <a16:creationId xmlns:a16="http://schemas.microsoft.com/office/drawing/2014/main" id="{FF574D6E-688B-5D91-171A-63ADBCBBAFCA}"/>
                </a:ext>
              </a:extLst>
            </p:cNvPr>
            <p:cNvSpPr/>
            <p:nvPr/>
          </p:nvSpPr>
          <p:spPr>
            <a:xfrm>
              <a:off x="3376746" y="1604080"/>
              <a:ext cx="1140431" cy="400377"/>
            </a:xfrm>
            <a:prstGeom prst="rightArrow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A77795CA-77C0-4E58-280D-3F15CDF3FE01}"/>
                </a:ext>
              </a:extLst>
            </p:cNvPr>
            <p:cNvSpPr txBox="1"/>
            <p:nvPr/>
          </p:nvSpPr>
          <p:spPr>
            <a:xfrm>
              <a:off x="4977910" y="1619603"/>
              <a:ext cx="2069797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dirty="0"/>
                <a:t>Formal Reasoning</a:t>
              </a:r>
            </a:p>
          </p:txBody>
        </p:sp>
        <p:sp>
          <p:nvSpPr>
            <p:cNvPr id="24" name="TextBox 23">
              <a:extLst>
                <a:ext uri="{FF2B5EF4-FFF2-40B4-BE49-F238E27FC236}">
                  <a16:creationId xmlns:a16="http://schemas.microsoft.com/office/drawing/2014/main" id="{768682C4-8B36-6DF1-8AF1-3FB6EB3CEC9A}"/>
                </a:ext>
              </a:extLst>
            </p:cNvPr>
            <p:cNvSpPr txBox="1"/>
            <p:nvPr/>
          </p:nvSpPr>
          <p:spPr>
            <a:xfrm>
              <a:off x="9109604" y="1619602"/>
              <a:ext cx="224933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dirty="0"/>
                <a:t>Configuration Errors</a:t>
              </a:r>
            </a:p>
          </p:txBody>
        </p:sp>
        <p:sp>
          <p:nvSpPr>
            <p:cNvPr id="25" name="Right Arrow 24">
              <a:extLst>
                <a:ext uri="{FF2B5EF4-FFF2-40B4-BE49-F238E27FC236}">
                  <a16:creationId xmlns:a16="http://schemas.microsoft.com/office/drawing/2014/main" id="{CF9734A1-3847-3C57-6C71-22B2D970C7A3}"/>
                </a:ext>
              </a:extLst>
            </p:cNvPr>
            <p:cNvSpPr/>
            <p:nvPr/>
          </p:nvSpPr>
          <p:spPr>
            <a:xfrm>
              <a:off x="7508440" y="1619207"/>
              <a:ext cx="1140431" cy="400377"/>
            </a:xfrm>
            <a:prstGeom prst="rightArrow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349734585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35D01C0-D0DC-ACAB-54C2-55FCA52DF8E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3462CB2-90F6-40E8-3E70-FA89737BBC2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Formal Reasoning has been suggested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0A2099D-B826-B8ED-DDD3-E67294951AE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noProof="0"/>
              <a:t>Nov 9, 2026</a:t>
            </a:r>
            <a:endParaRPr lang="de-CH" noProof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E220BC4-4E36-444E-B7DD-3BDDFF50F7B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noProof="0"/>
              <a:t>Department of Computer Science, ETH Zurich</a:t>
            </a:r>
            <a:endParaRPr lang="de-CH" noProof="0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B526F4A-4E0B-330B-FF8E-56E48F4C3AC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CA52AF-F19D-405C-AD5F-7D94B96A5CC3}" type="slidenum">
              <a:rPr lang="de-CH" noProof="0" smtClean="0"/>
              <a:t>8</a:t>
            </a:fld>
            <a:endParaRPr lang="de-CH" noProof="0"/>
          </a:p>
        </p:txBody>
      </p:sp>
      <p:grpSp>
        <p:nvGrpSpPr>
          <p:cNvPr id="23" name="Group 22">
            <a:extLst>
              <a:ext uri="{FF2B5EF4-FFF2-40B4-BE49-F238E27FC236}">
                <a16:creationId xmlns:a16="http://schemas.microsoft.com/office/drawing/2014/main" id="{BE92BD39-C063-B3B0-405C-F81313577B3E}"/>
              </a:ext>
            </a:extLst>
          </p:cNvPr>
          <p:cNvGrpSpPr/>
          <p:nvPr/>
        </p:nvGrpSpPr>
        <p:grpSpPr>
          <a:xfrm>
            <a:off x="3748354" y="2661585"/>
            <a:ext cx="4695290" cy="2917860"/>
            <a:chOff x="3748353" y="2517747"/>
            <a:chExt cx="4695290" cy="2917860"/>
          </a:xfrm>
        </p:grpSpPr>
        <p:sp>
          <p:nvSpPr>
            <p:cNvPr id="21" name="Rounded Rectangle 20">
              <a:extLst>
                <a:ext uri="{FF2B5EF4-FFF2-40B4-BE49-F238E27FC236}">
                  <a16:creationId xmlns:a16="http://schemas.microsoft.com/office/drawing/2014/main" id="{C53C0320-9A4E-86F8-900F-96E7C4D16885}"/>
                </a:ext>
              </a:extLst>
            </p:cNvPr>
            <p:cNvSpPr/>
            <p:nvPr/>
          </p:nvSpPr>
          <p:spPr>
            <a:xfrm>
              <a:off x="3748353" y="2517747"/>
              <a:ext cx="4695290" cy="2917860"/>
            </a:xfrm>
            <a:prstGeom prst="roundRect">
              <a:avLst/>
            </a:prstGeom>
          </p:spPr>
          <p:style>
            <a:lnRef idx="2">
              <a:schemeClr val="dk1">
                <a:shade val="15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22" name="Group 21">
              <a:extLst>
                <a:ext uri="{FF2B5EF4-FFF2-40B4-BE49-F238E27FC236}">
                  <a16:creationId xmlns:a16="http://schemas.microsoft.com/office/drawing/2014/main" id="{8913C065-4019-D9D0-353E-7487A5065443}"/>
                </a:ext>
              </a:extLst>
            </p:cNvPr>
            <p:cNvGrpSpPr/>
            <p:nvPr/>
          </p:nvGrpSpPr>
          <p:grpSpPr>
            <a:xfrm>
              <a:off x="4099266" y="2844593"/>
              <a:ext cx="3993466" cy="2264168"/>
              <a:chOff x="4099266" y="2900880"/>
              <a:chExt cx="3993466" cy="2264168"/>
            </a:xfrm>
          </p:grpSpPr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09394F6B-0782-1917-0C51-A45F52D46A4E}"/>
                  </a:ext>
                </a:extLst>
              </p:cNvPr>
              <p:cNvSpPr txBox="1"/>
              <p:nvPr/>
            </p:nvSpPr>
            <p:spPr>
              <a:xfrm>
                <a:off x="4099266" y="2900880"/>
                <a:ext cx="3993466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en-US" dirty="0">
                    <a:solidFill>
                      <a:schemeClr val="bg1"/>
                    </a:solidFill>
                  </a:rPr>
                  <a:t>Two problems with these approaches</a:t>
                </a:r>
              </a:p>
            </p:txBody>
          </p:sp>
          <p:sp>
            <p:nvSpPr>
              <p:cNvPr id="19" name="TextBox 18">
                <a:extLst>
                  <a:ext uri="{FF2B5EF4-FFF2-40B4-BE49-F238E27FC236}">
                    <a16:creationId xmlns:a16="http://schemas.microsoft.com/office/drawing/2014/main" id="{AE885C82-891E-0604-0743-AE772300E2C6}"/>
                  </a:ext>
                </a:extLst>
              </p:cNvPr>
              <p:cNvSpPr txBox="1"/>
              <p:nvPr/>
            </p:nvSpPr>
            <p:spPr>
              <a:xfrm>
                <a:off x="4214714" y="4293078"/>
                <a:ext cx="3595921" cy="87197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marL="342900" indent="-342900">
                  <a:lnSpc>
                    <a:spcPct val="150000"/>
                  </a:lnSpc>
                  <a:buAutoNum type="arabicPeriod"/>
                </a:pPr>
                <a:r>
                  <a:rPr lang="en-US" dirty="0">
                    <a:solidFill>
                      <a:schemeClr val="bg1"/>
                    </a:solidFill>
                  </a:rPr>
                  <a:t>Verify absence of </a:t>
                </a:r>
                <a:r>
                  <a:rPr lang="en-US" i="1" dirty="0">
                    <a:solidFill>
                      <a:schemeClr val="bg1"/>
                    </a:solidFill>
                  </a:rPr>
                  <a:t>some</a:t>
                </a:r>
                <a:r>
                  <a:rPr lang="en-US" dirty="0">
                    <a:solidFill>
                      <a:schemeClr val="bg1"/>
                    </a:solidFill>
                  </a:rPr>
                  <a:t> errors</a:t>
                </a:r>
              </a:p>
              <a:p>
                <a:pPr marL="342900" indent="-342900">
                  <a:lnSpc>
                    <a:spcPct val="150000"/>
                  </a:lnSpc>
                  <a:buAutoNum type="arabicPeriod"/>
                </a:pPr>
                <a:r>
                  <a:rPr lang="en-US" b="1" dirty="0">
                    <a:solidFill>
                      <a:schemeClr val="bg1"/>
                    </a:solidFill>
                  </a:rPr>
                  <a:t>DNSSEC not supported</a:t>
                </a:r>
              </a:p>
            </p:txBody>
          </p:sp>
          <p:sp>
            <p:nvSpPr>
              <p:cNvPr id="20" name="Down Arrow 19">
                <a:extLst>
                  <a:ext uri="{FF2B5EF4-FFF2-40B4-BE49-F238E27FC236}">
                    <a16:creationId xmlns:a16="http://schemas.microsoft.com/office/drawing/2014/main" id="{D3A3414F-CC68-BBE0-2717-E95A5CF569D6}"/>
                  </a:ext>
                </a:extLst>
              </p:cNvPr>
              <p:cNvSpPr/>
              <p:nvPr/>
            </p:nvSpPr>
            <p:spPr>
              <a:xfrm>
                <a:off x="5845136" y="3448492"/>
                <a:ext cx="501724" cy="666305"/>
              </a:xfrm>
              <a:prstGeom prst="downArrow">
                <a:avLst/>
              </a:prstGeom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</p:grpSp>
      <p:sp>
        <p:nvSpPr>
          <p:cNvPr id="3" name="Cloud Callout 2">
            <a:extLst>
              <a:ext uri="{FF2B5EF4-FFF2-40B4-BE49-F238E27FC236}">
                <a16:creationId xmlns:a16="http://schemas.microsoft.com/office/drawing/2014/main" id="{091E311A-CD8E-4BFB-0136-626F8AF3CA75}"/>
              </a:ext>
            </a:extLst>
          </p:cNvPr>
          <p:cNvSpPr/>
          <p:nvPr/>
        </p:nvSpPr>
        <p:spPr>
          <a:xfrm>
            <a:off x="8926723" y="3842643"/>
            <a:ext cx="3388006" cy="1851218"/>
          </a:xfrm>
          <a:prstGeom prst="cloudCallout">
            <a:avLst>
              <a:gd name="adj1" fmla="val -60794"/>
              <a:gd name="adj2" fmla="val 19059"/>
            </a:avLst>
          </a:prstGeom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Issues like DENIC outage require DNSSEC</a:t>
            </a:r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757A7AFE-5141-E4A4-30CE-A8A8E1FCFA78}"/>
              </a:ext>
            </a:extLst>
          </p:cNvPr>
          <p:cNvGrpSpPr/>
          <p:nvPr/>
        </p:nvGrpSpPr>
        <p:grpSpPr>
          <a:xfrm>
            <a:off x="1243595" y="1604080"/>
            <a:ext cx="9704810" cy="415504"/>
            <a:chOff x="1654128" y="1604080"/>
            <a:chExt cx="9704810" cy="415504"/>
          </a:xfrm>
        </p:grpSpPr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66B7E384-6EC3-E74A-9467-E1D124540E67}"/>
                </a:ext>
              </a:extLst>
            </p:cNvPr>
            <p:cNvSpPr txBox="1"/>
            <p:nvPr/>
          </p:nvSpPr>
          <p:spPr>
            <a:xfrm>
              <a:off x="1654128" y="1619604"/>
              <a:ext cx="1261885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dirty="0"/>
                <a:t>Zone Files</a:t>
              </a:r>
            </a:p>
          </p:txBody>
        </p:sp>
        <p:sp>
          <p:nvSpPr>
            <p:cNvPr id="9" name="Right Arrow 8">
              <a:extLst>
                <a:ext uri="{FF2B5EF4-FFF2-40B4-BE49-F238E27FC236}">
                  <a16:creationId xmlns:a16="http://schemas.microsoft.com/office/drawing/2014/main" id="{9E57414A-FCB9-9E1E-BF97-54FEED51FD77}"/>
                </a:ext>
              </a:extLst>
            </p:cNvPr>
            <p:cNvSpPr/>
            <p:nvPr/>
          </p:nvSpPr>
          <p:spPr>
            <a:xfrm>
              <a:off x="3376746" y="1604080"/>
              <a:ext cx="1140431" cy="400377"/>
            </a:xfrm>
            <a:prstGeom prst="rightArrow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4AD2AC93-E4D5-3FF5-B17E-5DD56B1F8999}"/>
                </a:ext>
              </a:extLst>
            </p:cNvPr>
            <p:cNvSpPr txBox="1"/>
            <p:nvPr/>
          </p:nvSpPr>
          <p:spPr>
            <a:xfrm>
              <a:off x="4977910" y="1619603"/>
              <a:ext cx="2069797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dirty="0"/>
                <a:t>Formal Reasoning</a:t>
              </a:r>
            </a:p>
          </p:txBody>
        </p:sp>
        <p:sp>
          <p:nvSpPr>
            <p:cNvPr id="24" name="TextBox 23">
              <a:extLst>
                <a:ext uri="{FF2B5EF4-FFF2-40B4-BE49-F238E27FC236}">
                  <a16:creationId xmlns:a16="http://schemas.microsoft.com/office/drawing/2014/main" id="{1987100E-EBF9-7320-C3A0-262593EB3A74}"/>
                </a:ext>
              </a:extLst>
            </p:cNvPr>
            <p:cNvSpPr txBox="1"/>
            <p:nvPr/>
          </p:nvSpPr>
          <p:spPr>
            <a:xfrm>
              <a:off x="9109604" y="1619602"/>
              <a:ext cx="224933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dirty="0"/>
                <a:t>Configuration Errors</a:t>
              </a:r>
            </a:p>
          </p:txBody>
        </p:sp>
        <p:sp>
          <p:nvSpPr>
            <p:cNvPr id="25" name="Right Arrow 24">
              <a:extLst>
                <a:ext uri="{FF2B5EF4-FFF2-40B4-BE49-F238E27FC236}">
                  <a16:creationId xmlns:a16="http://schemas.microsoft.com/office/drawing/2014/main" id="{8BE5EA5F-21DF-5D77-14C4-73C202C40772}"/>
                </a:ext>
              </a:extLst>
            </p:cNvPr>
            <p:cNvSpPr/>
            <p:nvPr/>
          </p:nvSpPr>
          <p:spPr>
            <a:xfrm>
              <a:off x="7508440" y="1619207"/>
              <a:ext cx="1140431" cy="400377"/>
            </a:xfrm>
            <a:prstGeom prst="rightArrow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115697571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E23D612-288D-2974-C69F-EB0EA73D20F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 New Formal Model to Detect DNS Misconfigurations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B9C2F59-DD07-19F6-1809-28E70AFAA7C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31837" y="1412875"/>
            <a:ext cx="10728325" cy="2016125"/>
          </a:xfrm>
        </p:spPr>
        <p:txBody>
          <a:bodyPr anchor="ctr"/>
          <a:lstStyle/>
          <a:p>
            <a:pPr marL="342900" indent="-342900" algn="ctr">
              <a:lnSpc>
                <a:spcPct val="150000"/>
              </a:lnSpc>
              <a:buFont typeface="+mj-lt"/>
              <a:buAutoNum type="arabicPeriod"/>
            </a:pPr>
            <a:r>
              <a:rPr lang="en-US" dirty="0"/>
              <a:t>Can detect errors without explicitly looking for them</a:t>
            </a:r>
          </a:p>
          <a:p>
            <a:pPr marL="342900" indent="-342900" algn="ctr">
              <a:lnSpc>
                <a:spcPct val="150000"/>
              </a:lnSpc>
              <a:buFont typeface="+mj-lt"/>
              <a:buAutoNum type="arabicPeriod"/>
            </a:pPr>
            <a:r>
              <a:rPr lang="en-US" dirty="0"/>
              <a:t>Support for DNSSEC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4A9AFD1-ECB9-6260-744A-67BFFB22FFA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noProof="0"/>
              <a:t>Nov 9, 2026</a:t>
            </a:r>
            <a:endParaRPr lang="de-CH" noProof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C2D243C-0215-25BD-3D85-D1D313446E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noProof="0"/>
              <a:t>Department of Computer Science, ETH Zurich</a:t>
            </a:r>
            <a:endParaRPr lang="de-CH" noProof="0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EEAB873-9534-CA55-0A5F-0D96032C3B8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CA52AF-F19D-405C-AD5F-7D94B96A5CC3}" type="slidenum">
              <a:rPr lang="de-CH" noProof="0" smtClean="0"/>
              <a:t>9</a:t>
            </a:fld>
            <a:endParaRPr lang="de-CH" noProof="0"/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6ACAB890-3C56-A55F-8463-6F14DB82ED33}"/>
              </a:ext>
            </a:extLst>
          </p:cNvPr>
          <p:cNvSpPr/>
          <p:nvPr/>
        </p:nvSpPr>
        <p:spPr>
          <a:xfrm>
            <a:off x="1732054" y="4071596"/>
            <a:ext cx="2013734" cy="904126"/>
          </a:xfrm>
          <a:prstGeom prst="round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Implemented</a:t>
            </a:r>
          </a:p>
        </p:txBody>
      </p:sp>
      <p:sp>
        <p:nvSpPr>
          <p:cNvPr id="8" name="Rounded Rectangle 7">
            <a:extLst>
              <a:ext uri="{FF2B5EF4-FFF2-40B4-BE49-F238E27FC236}">
                <a16:creationId xmlns:a16="http://schemas.microsoft.com/office/drawing/2014/main" id="{12432604-76FB-9039-38C1-57DB2C0EA410}"/>
              </a:ext>
            </a:extLst>
          </p:cNvPr>
          <p:cNvSpPr/>
          <p:nvPr/>
        </p:nvSpPr>
        <p:spPr>
          <a:xfrm>
            <a:off x="3970107" y="4071596"/>
            <a:ext cx="2013734" cy="904126"/>
          </a:xfrm>
          <a:prstGeom prst="roundRect">
            <a:avLst/>
          </a:prstGeom>
        </p:spPr>
        <p:style>
          <a:lnRef idx="2">
            <a:schemeClr val="accent2">
              <a:shade val="15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Evaluated</a:t>
            </a:r>
          </a:p>
        </p:txBody>
      </p:sp>
      <p:sp>
        <p:nvSpPr>
          <p:cNvPr id="9" name="Rounded Rectangle 8">
            <a:extLst>
              <a:ext uri="{FF2B5EF4-FFF2-40B4-BE49-F238E27FC236}">
                <a16:creationId xmlns:a16="http://schemas.microsoft.com/office/drawing/2014/main" id="{F74093FC-D0A0-9FE1-DCF6-30057BA17D10}"/>
              </a:ext>
            </a:extLst>
          </p:cNvPr>
          <p:cNvSpPr/>
          <p:nvPr/>
        </p:nvSpPr>
        <p:spPr>
          <a:xfrm>
            <a:off x="6208160" y="4071596"/>
            <a:ext cx="2013734" cy="904126"/>
          </a:xfrm>
          <a:prstGeom prst="roundRect">
            <a:avLst/>
          </a:prstGeom>
        </p:spPr>
        <p:style>
          <a:lnRef idx="2">
            <a:schemeClr val="accent3">
              <a:shade val="15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Correctness Proofs</a:t>
            </a:r>
          </a:p>
        </p:txBody>
      </p:sp>
      <p:grpSp>
        <p:nvGrpSpPr>
          <p:cNvPr id="13" name="Group 12">
            <a:extLst>
              <a:ext uri="{FF2B5EF4-FFF2-40B4-BE49-F238E27FC236}">
                <a16:creationId xmlns:a16="http://schemas.microsoft.com/office/drawing/2014/main" id="{F8857E44-E127-0085-A366-171C844146A3}"/>
              </a:ext>
            </a:extLst>
          </p:cNvPr>
          <p:cNvGrpSpPr/>
          <p:nvPr/>
        </p:nvGrpSpPr>
        <p:grpSpPr>
          <a:xfrm>
            <a:off x="8238645" y="4071596"/>
            <a:ext cx="2428870" cy="1373529"/>
            <a:chOff x="8238645" y="4071596"/>
            <a:chExt cx="2428870" cy="1373529"/>
          </a:xfrm>
        </p:grpSpPr>
        <p:sp>
          <p:nvSpPr>
            <p:cNvPr id="10" name="Rounded Rectangle 9">
              <a:extLst>
                <a:ext uri="{FF2B5EF4-FFF2-40B4-BE49-F238E27FC236}">
                  <a16:creationId xmlns:a16="http://schemas.microsoft.com/office/drawing/2014/main" id="{8F5325BB-B093-D64E-3F0E-2C50FA8F9047}"/>
                </a:ext>
              </a:extLst>
            </p:cNvPr>
            <p:cNvSpPr/>
            <p:nvPr/>
          </p:nvSpPr>
          <p:spPr>
            <a:xfrm>
              <a:off x="8446213" y="4071596"/>
              <a:ext cx="2013734" cy="904126"/>
            </a:xfrm>
            <a:prstGeom prst="roundRect">
              <a:avLst/>
            </a:prstGeom>
          </p:spPr>
          <p:style>
            <a:lnRef idx="2">
              <a:schemeClr val="accent4">
                <a:shade val="15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/>
                <a:t>DNS Interoperability</a:t>
              </a:r>
            </a:p>
          </p:txBody>
        </p:sp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2DB508EE-3F30-D53D-D023-3ACBCE29E16D}"/>
                </a:ext>
              </a:extLst>
            </p:cNvPr>
            <p:cNvSpPr txBox="1"/>
            <p:nvPr/>
          </p:nvSpPr>
          <p:spPr>
            <a:xfrm>
              <a:off x="8238645" y="5075793"/>
              <a:ext cx="2428870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i="1" dirty="0"/>
                <a:t>…more on this later…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4624874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2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2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2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2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2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2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2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2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2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 animBg="1"/>
      <p:bldP spid="9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A1571BE-E73B-8E15-AADB-63D8A5C7890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Agenda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581588B-C71C-7889-BF6A-FB5052C30BA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anchor="ctr"/>
          <a:lstStyle/>
          <a:p>
            <a:pPr marL="342900" indent="-342900">
              <a:buFont typeface="+mj-lt"/>
              <a:buAutoNum type="arabicPeriod"/>
            </a:pPr>
            <a:r>
              <a:rPr lang="en-US" dirty="0"/>
              <a:t>Which property do we target?</a:t>
            </a:r>
          </a:p>
          <a:p>
            <a:pPr marL="342900" indent="-342900">
              <a:buFont typeface="+mj-lt"/>
              <a:buAutoNum type="arabicPeriod"/>
            </a:pPr>
            <a:r>
              <a:rPr lang="en-US" i="1" dirty="0"/>
              <a:t>How</a:t>
            </a:r>
            <a:r>
              <a:rPr lang="en-US" dirty="0"/>
              <a:t> does our model work?</a:t>
            </a:r>
          </a:p>
          <a:p>
            <a:pPr marL="342900" indent="-342900">
              <a:buFont typeface="+mj-lt"/>
              <a:buAutoNum type="arabicPeriod"/>
            </a:pPr>
            <a:r>
              <a:rPr lang="en-US" dirty="0"/>
              <a:t>How </a:t>
            </a:r>
            <a:r>
              <a:rPr lang="en-US" i="1" dirty="0"/>
              <a:t>well</a:t>
            </a:r>
            <a:r>
              <a:rPr lang="en-US" dirty="0"/>
              <a:t> does our model work?</a:t>
            </a:r>
          </a:p>
          <a:p>
            <a:pPr marL="342900" indent="-342900">
              <a:buFont typeface="+mj-lt"/>
              <a:buAutoNum type="arabicPeriod"/>
            </a:pPr>
            <a:r>
              <a:rPr lang="en-US" dirty="0"/>
              <a:t>How could our model be used?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C3529E0-3A79-7FE2-BEBC-28C37388F57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noProof="0"/>
              <a:t>Nov 9, 2026</a:t>
            </a:r>
            <a:endParaRPr lang="de-CH" noProof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BF66337-D29C-D9B4-5A50-BCD1FBE14D6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noProof="0"/>
              <a:t>Department of Computer Science, ETH Zurich</a:t>
            </a:r>
            <a:endParaRPr lang="de-CH" noProof="0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69591EF-C34D-992B-4CEE-C9766072673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CA52AF-F19D-405C-AD5F-7D94B96A5CC3}" type="slidenum">
              <a:rPr lang="de-CH" noProof="0" smtClean="0"/>
              <a:t>10</a:t>
            </a:fld>
            <a:endParaRPr lang="de-CH" noProof="0"/>
          </a:p>
        </p:txBody>
      </p:sp>
    </p:spTree>
    <p:extLst>
      <p:ext uri="{BB962C8B-B14F-4D97-AF65-F5344CB8AC3E}">
        <p14:creationId xmlns:p14="http://schemas.microsoft.com/office/powerpoint/2010/main" val="312153341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1">
            <a:extLst>
              <a:ext uri="{FF2B5EF4-FFF2-40B4-BE49-F238E27FC236}">
                <a16:creationId xmlns:a16="http://schemas.microsoft.com/office/drawing/2014/main" id="{6047C7A9-A254-36E0-0957-814C54D31EC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Which property do we target?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FCC2A02-0012-6481-4128-8C8A2444EB5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noProof="0"/>
              <a:t>Nov 9, 2026</a:t>
            </a:r>
            <a:endParaRPr lang="de-CH" noProof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048002B-0CA3-775F-F9D7-CD2FB19AE6F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noProof="0"/>
              <a:t>Department of Computer Science, ETH Zurich</a:t>
            </a:r>
            <a:endParaRPr lang="de-CH" noProof="0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B12B72A-63CB-144D-03FD-3C98222106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CA52AF-F19D-405C-AD5F-7D94B96A5CC3}" type="slidenum">
              <a:rPr lang="de-CH" noProof="0" smtClean="0"/>
              <a:t>11</a:t>
            </a:fld>
            <a:endParaRPr lang="de-CH" noProof="0"/>
          </a:p>
        </p:txBody>
      </p:sp>
    </p:spTree>
    <p:extLst>
      <p:ext uri="{BB962C8B-B14F-4D97-AF65-F5344CB8AC3E}">
        <p14:creationId xmlns:p14="http://schemas.microsoft.com/office/powerpoint/2010/main" val="3404920912"/>
      </p:ext>
    </p:extLst>
  </p:cSld>
  <p:clrMapOvr>
    <a:masterClrMapping/>
  </p:clrMapOvr>
  <p:transition>
    <p:push dir="u"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F11F4848-9074-803C-526E-57B02A9DE8A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Which property do we target?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E8B2037F-2FE9-73FC-3818-C97954F6B3B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noProof="0"/>
              <a:t>Nov 9, 2026</a:t>
            </a:r>
            <a:endParaRPr lang="de-CH" noProof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CE10D4BE-4E97-26FD-A26B-98E4C8CE473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noProof="0"/>
              <a:t>Department of Computer Science, ETH Zurich</a:t>
            </a:r>
            <a:endParaRPr lang="de-CH" noProof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B5E0491-02B0-E941-A5DD-CD0CF31526C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CA52AF-F19D-405C-AD5F-7D94B96A5CC3}" type="slidenum">
              <a:rPr lang="de-CH" noProof="0" smtClean="0"/>
              <a:pPr/>
              <a:t>12</a:t>
            </a:fld>
            <a:endParaRPr lang="de-CH" noProof="0"/>
          </a:p>
        </p:txBody>
      </p:sp>
      <p:pic>
        <p:nvPicPr>
          <p:cNvPr id="9" name="Graphic 8" descr="Document outline">
            <a:extLst>
              <a:ext uri="{FF2B5EF4-FFF2-40B4-BE49-F238E27FC236}">
                <a16:creationId xmlns:a16="http://schemas.microsoft.com/office/drawing/2014/main" id="{B2732920-A989-3802-B830-29D8CE3FABD9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2787871" y="2787134"/>
            <a:ext cx="914400" cy="914400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CAFCB494-E06F-D759-BB13-1B6F3E574792}"/>
              </a:ext>
            </a:extLst>
          </p:cNvPr>
          <p:cNvSpPr txBox="1"/>
          <p:nvPr/>
        </p:nvSpPr>
        <p:spPr>
          <a:xfrm>
            <a:off x="2171700" y="3856058"/>
            <a:ext cx="214674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dirty="0"/>
              <a:t>Zone Configuration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438DD828-29F8-1D3C-ACD7-899A5934E64B}"/>
              </a:ext>
            </a:extLst>
          </p:cNvPr>
          <p:cNvSpPr txBox="1"/>
          <p:nvPr/>
        </p:nvSpPr>
        <p:spPr>
          <a:xfrm>
            <a:off x="7873560" y="3856058"/>
            <a:ext cx="2262159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dirty="0"/>
              <a:t>Queries that should</a:t>
            </a:r>
          </a:p>
          <a:p>
            <a:pPr algn="ctr"/>
            <a:r>
              <a:rPr lang="en-US" dirty="0"/>
              <a:t>have an answer</a:t>
            </a:r>
          </a:p>
        </p:txBody>
      </p:sp>
      <p:grpSp>
        <p:nvGrpSpPr>
          <p:cNvPr id="21" name="Group 20">
            <a:extLst>
              <a:ext uri="{FF2B5EF4-FFF2-40B4-BE49-F238E27FC236}">
                <a16:creationId xmlns:a16="http://schemas.microsoft.com/office/drawing/2014/main" id="{21FA85B3-B125-1527-C14F-CF3D9B647C34}"/>
              </a:ext>
            </a:extLst>
          </p:cNvPr>
          <p:cNvGrpSpPr/>
          <p:nvPr/>
        </p:nvGrpSpPr>
        <p:grpSpPr>
          <a:xfrm>
            <a:off x="8572107" y="2808883"/>
            <a:ext cx="865064" cy="870902"/>
            <a:chOff x="7211700" y="1579418"/>
            <a:chExt cx="865064" cy="870902"/>
          </a:xfrm>
        </p:grpSpPr>
        <p:sp>
          <p:nvSpPr>
            <p:cNvPr id="17" name="Oval 16">
              <a:extLst>
                <a:ext uri="{FF2B5EF4-FFF2-40B4-BE49-F238E27FC236}">
                  <a16:creationId xmlns:a16="http://schemas.microsoft.com/office/drawing/2014/main" id="{79AD1D8D-1E31-914D-1642-54F6983DBDB1}"/>
                </a:ext>
              </a:extLst>
            </p:cNvPr>
            <p:cNvSpPr/>
            <p:nvPr/>
          </p:nvSpPr>
          <p:spPr>
            <a:xfrm>
              <a:off x="7356764" y="1579418"/>
              <a:ext cx="720000" cy="720000"/>
            </a:xfrm>
            <a:prstGeom prst="ellipse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/>
                <a:t>?</a:t>
              </a:r>
            </a:p>
          </p:txBody>
        </p:sp>
        <p:sp>
          <p:nvSpPr>
            <p:cNvPr id="18" name="Oval 17">
              <a:extLst>
                <a:ext uri="{FF2B5EF4-FFF2-40B4-BE49-F238E27FC236}">
                  <a16:creationId xmlns:a16="http://schemas.microsoft.com/office/drawing/2014/main" id="{378CAD84-365D-86AB-D91E-E374A8D7E090}"/>
                </a:ext>
              </a:extLst>
            </p:cNvPr>
            <p:cNvSpPr/>
            <p:nvPr/>
          </p:nvSpPr>
          <p:spPr>
            <a:xfrm>
              <a:off x="7284232" y="1654869"/>
              <a:ext cx="720000" cy="720000"/>
            </a:xfrm>
            <a:prstGeom prst="ellipse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/>
                <a:t>?</a:t>
              </a:r>
            </a:p>
          </p:txBody>
        </p:sp>
        <p:sp>
          <p:nvSpPr>
            <p:cNvPr id="20" name="Oval 19">
              <a:extLst>
                <a:ext uri="{FF2B5EF4-FFF2-40B4-BE49-F238E27FC236}">
                  <a16:creationId xmlns:a16="http://schemas.microsoft.com/office/drawing/2014/main" id="{B5CD8001-46BA-4CA3-1DDF-2ED125A17315}"/>
                </a:ext>
              </a:extLst>
            </p:cNvPr>
            <p:cNvSpPr/>
            <p:nvPr/>
          </p:nvSpPr>
          <p:spPr>
            <a:xfrm>
              <a:off x="7211700" y="1730320"/>
              <a:ext cx="720000" cy="720000"/>
            </a:xfrm>
            <a:prstGeom prst="ellipse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/>
                <a:t>?</a:t>
              </a:r>
            </a:p>
          </p:txBody>
        </p:sp>
      </p:grpSp>
      <p:sp>
        <p:nvSpPr>
          <p:cNvPr id="27" name="Right Arrow 26">
            <a:extLst>
              <a:ext uri="{FF2B5EF4-FFF2-40B4-BE49-F238E27FC236}">
                <a16:creationId xmlns:a16="http://schemas.microsoft.com/office/drawing/2014/main" id="{5B6F1D7B-8CB2-7C49-CE34-AEE7073018EC}"/>
              </a:ext>
            </a:extLst>
          </p:cNvPr>
          <p:cNvSpPr/>
          <p:nvPr/>
        </p:nvSpPr>
        <p:spPr>
          <a:xfrm>
            <a:off x="4973783" y="2814843"/>
            <a:ext cx="2244435" cy="858982"/>
          </a:xfrm>
          <a:prstGeom prst="rightArrow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i="1" dirty="0"/>
              <a:t>characterized by</a:t>
            </a:r>
          </a:p>
        </p:txBody>
      </p:sp>
      <p:sp>
        <p:nvSpPr>
          <p:cNvPr id="28" name="Rounded Rectangular Callout 27">
            <a:extLst>
              <a:ext uri="{FF2B5EF4-FFF2-40B4-BE49-F238E27FC236}">
                <a16:creationId xmlns:a16="http://schemas.microsoft.com/office/drawing/2014/main" id="{514496D5-A83B-8FE9-A12A-D641D7EDE851}"/>
              </a:ext>
            </a:extLst>
          </p:cNvPr>
          <p:cNvSpPr/>
          <p:nvPr/>
        </p:nvSpPr>
        <p:spPr>
          <a:xfrm>
            <a:off x="8294171" y="1503125"/>
            <a:ext cx="2286000" cy="983672"/>
          </a:xfrm>
          <a:prstGeom prst="wedgeRoundRectCallout">
            <a:avLst/>
          </a:prstGeom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i="1" dirty="0"/>
              <a:t>Resolvability</a:t>
            </a:r>
          </a:p>
        </p:txBody>
      </p:sp>
    </p:spTree>
    <p:extLst>
      <p:ext uri="{BB962C8B-B14F-4D97-AF65-F5344CB8AC3E}">
        <p14:creationId xmlns:p14="http://schemas.microsoft.com/office/powerpoint/2010/main" val="353335566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>
        <p159:morph option="byObject"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E3052DB-804A-A423-6114-F18ABFD548C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CE6BFD30-44D5-9580-2D24-1EC8CE53333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Which property do we target?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8D511E44-1DC7-5F0F-E97A-A7C9214D4D5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noProof="0"/>
              <a:t>Nov 9, 2026</a:t>
            </a:r>
            <a:endParaRPr lang="de-CH" noProof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F7ED873B-A6DB-E2A9-80E5-5A8F0E7C834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noProof="0"/>
              <a:t>Department of Computer Science, ETH Zurich</a:t>
            </a:r>
            <a:endParaRPr lang="de-CH" noProof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5E69A647-8DBB-A54F-F194-7EE18A9FE83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CA52AF-F19D-405C-AD5F-7D94B96A5CC3}" type="slidenum">
              <a:rPr lang="de-CH" noProof="0" smtClean="0"/>
              <a:pPr/>
              <a:t>13</a:t>
            </a:fld>
            <a:endParaRPr lang="de-CH" noProof="0"/>
          </a:p>
        </p:txBody>
      </p:sp>
      <p:pic>
        <p:nvPicPr>
          <p:cNvPr id="9" name="Graphic 8" descr="Document outline">
            <a:extLst>
              <a:ext uri="{FF2B5EF4-FFF2-40B4-BE49-F238E27FC236}">
                <a16:creationId xmlns:a16="http://schemas.microsoft.com/office/drawing/2014/main" id="{083A8A83-AE85-5B14-39E9-DB22E5097CB4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2787871" y="2787134"/>
            <a:ext cx="914400" cy="914400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50F74011-5876-DBDE-EFED-10EC9A0A7C74}"/>
              </a:ext>
            </a:extLst>
          </p:cNvPr>
          <p:cNvSpPr txBox="1"/>
          <p:nvPr/>
        </p:nvSpPr>
        <p:spPr>
          <a:xfrm>
            <a:off x="2171700" y="3856058"/>
            <a:ext cx="214674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dirty="0"/>
              <a:t>Zone Configuration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A22BF751-7372-2DAE-1988-2D73C81BA47A}"/>
              </a:ext>
            </a:extLst>
          </p:cNvPr>
          <p:cNvSpPr txBox="1"/>
          <p:nvPr/>
        </p:nvSpPr>
        <p:spPr>
          <a:xfrm>
            <a:off x="7873560" y="3856058"/>
            <a:ext cx="2262159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dirty="0"/>
              <a:t>Queries that </a:t>
            </a:r>
            <a:r>
              <a:rPr lang="en-US" b="1" dirty="0"/>
              <a:t>should</a:t>
            </a:r>
          </a:p>
          <a:p>
            <a:pPr algn="ctr"/>
            <a:r>
              <a:rPr lang="en-US" dirty="0"/>
              <a:t>have an answer</a:t>
            </a:r>
          </a:p>
        </p:txBody>
      </p:sp>
      <p:grpSp>
        <p:nvGrpSpPr>
          <p:cNvPr id="21" name="Group 20">
            <a:extLst>
              <a:ext uri="{FF2B5EF4-FFF2-40B4-BE49-F238E27FC236}">
                <a16:creationId xmlns:a16="http://schemas.microsoft.com/office/drawing/2014/main" id="{9782AFBA-2330-CF11-1F05-82EF8CA78B02}"/>
              </a:ext>
            </a:extLst>
          </p:cNvPr>
          <p:cNvGrpSpPr/>
          <p:nvPr/>
        </p:nvGrpSpPr>
        <p:grpSpPr>
          <a:xfrm>
            <a:off x="8572107" y="2808883"/>
            <a:ext cx="865064" cy="870902"/>
            <a:chOff x="7211700" y="1579418"/>
            <a:chExt cx="865064" cy="870902"/>
          </a:xfrm>
        </p:grpSpPr>
        <p:sp>
          <p:nvSpPr>
            <p:cNvPr id="17" name="Oval 16">
              <a:extLst>
                <a:ext uri="{FF2B5EF4-FFF2-40B4-BE49-F238E27FC236}">
                  <a16:creationId xmlns:a16="http://schemas.microsoft.com/office/drawing/2014/main" id="{4856FA88-E59B-7851-F8EE-F99925753F91}"/>
                </a:ext>
              </a:extLst>
            </p:cNvPr>
            <p:cNvSpPr/>
            <p:nvPr/>
          </p:nvSpPr>
          <p:spPr>
            <a:xfrm>
              <a:off x="7356764" y="1579418"/>
              <a:ext cx="720000" cy="720000"/>
            </a:xfrm>
            <a:prstGeom prst="ellipse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/>
                <a:t>?</a:t>
              </a:r>
            </a:p>
          </p:txBody>
        </p:sp>
        <p:sp>
          <p:nvSpPr>
            <p:cNvPr id="18" name="Oval 17">
              <a:extLst>
                <a:ext uri="{FF2B5EF4-FFF2-40B4-BE49-F238E27FC236}">
                  <a16:creationId xmlns:a16="http://schemas.microsoft.com/office/drawing/2014/main" id="{86D10C4D-E6B8-3672-1613-DB6EAF19F17A}"/>
                </a:ext>
              </a:extLst>
            </p:cNvPr>
            <p:cNvSpPr/>
            <p:nvPr/>
          </p:nvSpPr>
          <p:spPr>
            <a:xfrm>
              <a:off x="7284232" y="1654869"/>
              <a:ext cx="720000" cy="720000"/>
            </a:xfrm>
            <a:prstGeom prst="ellipse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/>
                <a:t>?</a:t>
              </a:r>
            </a:p>
          </p:txBody>
        </p:sp>
        <p:sp>
          <p:nvSpPr>
            <p:cNvPr id="20" name="Oval 19">
              <a:extLst>
                <a:ext uri="{FF2B5EF4-FFF2-40B4-BE49-F238E27FC236}">
                  <a16:creationId xmlns:a16="http://schemas.microsoft.com/office/drawing/2014/main" id="{2B0043CB-C12F-A435-0A30-DF446FB7D1E8}"/>
                </a:ext>
              </a:extLst>
            </p:cNvPr>
            <p:cNvSpPr/>
            <p:nvPr/>
          </p:nvSpPr>
          <p:spPr>
            <a:xfrm>
              <a:off x="7211700" y="1730320"/>
              <a:ext cx="720000" cy="720000"/>
            </a:xfrm>
            <a:prstGeom prst="ellipse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/>
                <a:t>?</a:t>
              </a:r>
            </a:p>
          </p:txBody>
        </p:sp>
      </p:grpSp>
      <p:grpSp>
        <p:nvGrpSpPr>
          <p:cNvPr id="2" name="Group 1">
            <a:extLst>
              <a:ext uri="{FF2B5EF4-FFF2-40B4-BE49-F238E27FC236}">
                <a16:creationId xmlns:a16="http://schemas.microsoft.com/office/drawing/2014/main" id="{6A993CCB-DC0B-CC23-EE92-B154686C3034}"/>
              </a:ext>
            </a:extLst>
          </p:cNvPr>
          <p:cNvGrpSpPr/>
          <p:nvPr/>
        </p:nvGrpSpPr>
        <p:grpSpPr>
          <a:xfrm>
            <a:off x="5663467" y="2808883"/>
            <a:ext cx="865064" cy="870902"/>
            <a:chOff x="7211700" y="1579418"/>
            <a:chExt cx="865064" cy="870902"/>
          </a:xfrm>
        </p:grpSpPr>
        <p:sp>
          <p:nvSpPr>
            <p:cNvPr id="7" name="Oval 6">
              <a:extLst>
                <a:ext uri="{FF2B5EF4-FFF2-40B4-BE49-F238E27FC236}">
                  <a16:creationId xmlns:a16="http://schemas.microsoft.com/office/drawing/2014/main" id="{1C4FB346-B0E9-7A64-1DAE-F7EEA0AB8D81}"/>
                </a:ext>
              </a:extLst>
            </p:cNvPr>
            <p:cNvSpPr/>
            <p:nvPr/>
          </p:nvSpPr>
          <p:spPr>
            <a:xfrm>
              <a:off x="7356764" y="1579418"/>
              <a:ext cx="720000" cy="720000"/>
            </a:xfrm>
            <a:prstGeom prst="ellipse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/>
                <a:t>?</a:t>
              </a:r>
            </a:p>
          </p:txBody>
        </p:sp>
        <p:sp>
          <p:nvSpPr>
            <p:cNvPr id="8" name="Oval 7">
              <a:extLst>
                <a:ext uri="{FF2B5EF4-FFF2-40B4-BE49-F238E27FC236}">
                  <a16:creationId xmlns:a16="http://schemas.microsoft.com/office/drawing/2014/main" id="{A5675C56-2FC2-63E3-AD5D-ABF44921A2CA}"/>
                </a:ext>
              </a:extLst>
            </p:cNvPr>
            <p:cNvSpPr/>
            <p:nvPr/>
          </p:nvSpPr>
          <p:spPr>
            <a:xfrm>
              <a:off x="7284232" y="1654869"/>
              <a:ext cx="720000" cy="720000"/>
            </a:xfrm>
            <a:prstGeom prst="ellipse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/>
                <a:t>?</a:t>
              </a:r>
            </a:p>
          </p:txBody>
        </p:sp>
        <p:sp>
          <p:nvSpPr>
            <p:cNvPr id="11" name="Oval 10">
              <a:extLst>
                <a:ext uri="{FF2B5EF4-FFF2-40B4-BE49-F238E27FC236}">
                  <a16:creationId xmlns:a16="http://schemas.microsoft.com/office/drawing/2014/main" id="{CDE2419F-C2C7-7F88-0771-443DF405FC78}"/>
                </a:ext>
              </a:extLst>
            </p:cNvPr>
            <p:cNvSpPr/>
            <p:nvPr/>
          </p:nvSpPr>
          <p:spPr>
            <a:xfrm>
              <a:off x="7211700" y="1730320"/>
              <a:ext cx="720000" cy="720000"/>
            </a:xfrm>
            <a:prstGeom prst="ellipse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dirty="0"/>
                <a:t>!</a:t>
              </a:r>
            </a:p>
          </p:txBody>
        </p:sp>
      </p:grpSp>
      <p:sp>
        <p:nvSpPr>
          <p:cNvPr id="12" name="TextBox 11">
            <a:extLst>
              <a:ext uri="{FF2B5EF4-FFF2-40B4-BE49-F238E27FC236}">
                <a16:creationId xmlns:a16="http://schemas.microsoft.com/office/drawing/2014/main" id="{9A038BB2-06FE-60D4-39B4-95280BAE74EC}"/>
              </a:ext>
            </a:extLst>
          </p:cNvPr>
          <p:cNvSpPr txBox="1"/>
          <p:nvPr/>
        </p:nvSpPr>
        <p:spPr>
          <a:xfrm>
            <a:off x="5176518" y="3856058"/>
            <a:ext cx="183896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dirty="0"/>
              <a:t>Queries that</a:t>
            </a:r>
            <a:endParaRPr lang="en-US" b="1" dirty="0"/>
          </a:p>
          <a:p>
            <a:pPr algn="ctr"/>
            <a:r>
              <a:rPr lang="en-US" b="1" dirty="0"/>
              <a:t>have</a:t>
            </a:r>
            <a:r>
              <a:rPr lang="en-US" dirty="0"/>
              <a:t> an answer</a:t>
            </a:r>
          </a:p>
        </p:txBody>
      </p:sp>
      <p:cxnSp>
        <p:nvCxnSpPr>
          <p:cNvPr id="16" name="Straight Arrow Connector 15">
            <a:extLst>
              <a:ext uri="{FF2B5EF4-FFF2-40B4-BE49-F238E27FC236}">
                <a16:creationId xmlns:a16="http://schemas.microsoft.com/office/drawing/2014/main" id="{9FCF36A0-00F5-5E31-A78D-351D329F6C33}"/>
              </a:ext>
            </a:extLst>
          </p:cNvPr>
          <p:cNvCxnSpPr>
            <a:cxnSpLocks/>
          </p:cNvCxnSpPr>
          <p:nvPr/>
        </p:nvCxnSpPr>
        <p:spPr>
          <a:xfrm>
            <a:off x="3951653" y="3241963"/>
            <a:ext cx="1326929" cy="0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19" name="TextBox 18">
            <a:extLst>
              <a:ext uri="{FF2B5EF4-FFF2-40B4-BE49-F238E27FC236}">
                <a16:creationId xmlns:a16="http://schemas.microsoft.com/office/drawing/2014/main" id="{44379D89-6727-F00F-2FA8-F625B1C71E27}"/>
              </a:ext>
            </a:extLst>
          </p:cNvPr>
          <p:cNvSpPr txBox="1"/>
          <p:nvPr/>
        </p:nvSpPr>
        <p:spPr>
          <a:xfrm>
            <a:off x="4070651" y="2872631"/>
            <a:ext cx="106952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dirty="0"/>
              <a:t>compute</a:t>
            </a:r>
          </a:p>
        </p:txBody>
      </p:sp>
      <p:cxnSp>
        <p:nvCxnSpPr>
          <p:cNvPr id="24" name="Straight Arrow Connector 23">
            <a:extLst>
              <a:ext uri="{FF2B5EF4-FFF2-40B4-BE49-F238E27FC236}">
                <a16:creationId xmlns:a16="http://schemas.microsoft.com/office/drawing/2014/main" id="{DDD27B1D-F4B6-1EF3-79CC-AB0308E4AE0D}"/>
              </a:ext>
            </a:extLst>
          </p:cNvPr>
          <p:cNvCxnSpPr>
            <a:cxnSpLocks/>
          </p:cNvCxnSpPr>
          <p:nvPr/>
        </p:nvCxnSpPr>
        <p:spPr>
          <a:xfrm>
            <a:off x="6887919" y="3241963"/>
            <a:ext cx="1324800" cy="0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25" name="TextBox 24">
            <a:extLst>
              <a:ext uri="{FF2B5EF4-FFF2-40B4-BE49-F238E27FC236}">
                <a16:creationId xmlns:a16="http://schemas.microsoft.com/office/drawing/2014/main" id="{3B06B07B-AC0D-7CD8-698B-13C3B4030BEF}"/>
              </a:ext>
            </a:extLst>
          </p:cNvPr>
          <p:cNvSpPr txBox="1"/>
          <p:nvPr/>
        </p:nvSpPr>
        <p:spPr>
          <a:xfrm>
            <a:off x="7030525" y="2872631"/>
            <a:ext cx="108234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dirty="0"/>
              <a:t>compare</a:t>
            </a:r>
          </a:p>
        </p:txBody>
      </p:sp>
      <p:sp>
        <p:nvSpPr>
          <p:cNvPr id="28" name="Cloud Callout 27">
            <a:extLst>
              <a:ext uri="{FF2B5EF4-FFF2-40B4-BE49-F238E27FC236}">
                <a16:creationId xmlns:a16="http://schemas.microsoft.com/office/drawing/2014/main" id="{9BA285DA-052B-3CC2-14C1-CCA1CA6223C4}"/>
              </a:ext>
            </a:extLst>
          </p:cNvPr>
          <p:cNvSpPr/>
          <p:nvPr/>
        </p:nvSpPr>
        <p:spPr>
          <a:xfrm>
            <a:off x="6887919" y="979438"/>
            <a:ext cx="2708373" cy="1399292"/>
          </a:xfrm>
          <a:prstGeom prst="cloudCallout">
            <a:avLst/>
          </a:prstGeom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Difference? Configuration error!</a:t>
            </a:r>
          </a:p>
        </p:txBody>
      </p:sp>
    </p:spTree>
    <p:extLst>
      <p:ext uri="{BB962C8B-B14F-4D97-AF65-F5344CB8AC3E}">
        <p14:creationId xmlns:p14="http://schemas.microsoft.com/office/powerpoint/2010/main" val="237851672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>
        <p159:morph option="byObject"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666A9BC-F5A9-5BA4-59F3-A9C9B5FD121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3E2AA4D2-0A32-96FF-A106-41C4C1C4699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Which property do we target?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112E2540-995A-4E23-99E3-37DA5286FB3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noProof="0"/>
              <a:t>Nov 9, 2026</a:t>
            </a:r>
            <a:endParaRPr lang="de-CH" noProof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F755210-B3D4-3B8C-F8EC-0741505E0E5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noProof="0"/>
              <a:t>Department of Computer Science, ETH Zurich</a:t>
            </a:r>
            <a:endParaRPr lang="de-CH" noProof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9A6FC4F0-E49D-22D0-1B13-AFB51B32EA2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CA52AF-F19D-405C-AD5F-7D94B96A5CC3}" type="slidenum">
              <a:rPr lang="de-CH" noProof="0" smtClean="0"/>
              <a:pPr/>
              <a:t>14</a:t>
            </a:fld>
            <a:endParaRPr lang="de-CH" noProof="0"/>
          </a:p>
        </p:txBody>
      </p:sp>
      <p:pic>
        <p:nvPicPr>
          <p:cNvPr id="9" name="Graphic 8" descr="Document outline">
            <a:extLst>
              <a:ext uri="{FF2B5EF4-FFF2-40B4-BE49-F238E27FC236}">
                <a16:creationId xmlns:a16="http://schemas.microsoft.com/office/drawing/2014/main" id="{46F4D37C-A840-380B-BB89-0EE50F478B2F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2787871" y="2787134"/>
            <a:ext cx="914400" cy="914400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DC9CFEA3-2485-1E22-462E-A953A82FB011}"/>
              </a:ext>
            </a:extLst>
          </p:cNvPr>
          <p:cNvSpPr txBox="1"/>
          <p:nvPr/>
        </p:nvSpPr>
        <p:spPr>
          <a:xfrm>
            <a:off x="2171700" y="3887957"/>
            <a:ext cx="214674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dirty="0"/>
              <a:t>Zone Configuration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B36B1824-FC19-281B-8143-5E5B05EE526A}"/>
              </a:ext>
            </a:extLst>
          </p:cNvPr>
          <p:cNvSpPr txBox="1"/>
          <p:nvPr/>
        </p:nvSpPr>
        <p:spPr>
          <a:xfrm>
            <a:off x="7873560" y="3856058"/>
            <a:ext cx="2262159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dirty="0"/>
              <a:t>Queries that </a:t>
            </a:r>
            <a:r>
              <a:rPr lang="en-US" b="1" dirty="0"/>
              <a:t>should</a:t>
            </a:r>
          </a:p>
          <a:p>
            <a:pPr algn="ctr"/>
            <a:r>
              <a:rPr lang="en-US" dirty="0"/>
              <a:t>have an answer</a:t>
            </a:r>
          </a:p>
        </p:txBody>
      </p:sp>
      <p:grpSp>
        <p:nvGrpSpPr>
          <p:cNvPr id="21" name="Group 20">
            <a:extLst>
              <a:ext uri="{FF2B5EF4-FFF2-40B4-BE49-F238E27FC236}">
                <a16:creationId xmlns:a16="http://schemas.microsoft.com/office/drawing/2014/main" id="{EAAA45D1-0735-D548-B8CF-9F5D2024FA27}"/>
              </a:ext>
            </a:extLst>
          </p:cNvPr>
          <p:cNvGrpSpPr/>
          <p:nvPr/>
        </p:nvGrpSpPr>
        <p:grpSpPr>
          <a:xfrm>
            <a:off x="8572107" y="2808883"/>
            <a:ext cx="865064" cy="870902"/>
            <a:chOff x="7211700" y="1579418"/>
            <a:chExt cx="865064" cy="870902"/>
          </a:xfrm>
        </p:grpSpPr>
        <p:sp>
          <p:nvSpPr>
            <p:cNvPr id="17" name="Oval 16">
              <a:extLst>
                <a:ext uri="{FF2B5EF4-FFF2-40B4-BE49-F238E27FC236}">
                  <a16:creationId xmlns:a16="http://schemas.microsoft.com/office/drawing/2014/main" id="{954699B9-4E34-80A7-2270-B260401E1825}"/>
                </a:ext>
              </a:extLst>
            </p:cNvPr>
            <p:cNvSpPr/>
            <p:nvPr/>
          </p:nvSpPr>
          <p:spPr>
            <a:xfrm>
              <a:off x="7356764" y="1579418"/>
              <a:ext cx="720000" cy="720000"/>
            </a:xfrm>
            <a:prstGeom prst="ellipse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/>
                <a:t>?</a:t>
              </a:r>
            </a:p>
          </p:txBody>
        </p:sp>
        <p:sp>
          <p:nvSpPr>
            <p:cNvPr id="18" name="Oval 17">
              <a:extLst>
                <a:ext uri="{FF2B5EF4-FFF2-40B4-BE49-F238E27FC236}">
                  <a16:creationId xmlns:a16="http://schemas.microsoft.com/office/drawing/2014/main" id="{48BBB3CE-4875-C7E7-A90A-284AC985C644}"/>
                </a:ext>
              </a:extLst>
            </p:cNvPr>
            <p:cNvSpPr/>
            <p:nvPr/>
          </p:nvSpPr>
          <p:spPr>
            <a:xfrm>
              <a:off x="7284232" y="1654869"/>
              <a:ext cx="720000" cy="720000"/>
            </a:xfrm>
            <a:prstGeom prst="ellipse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/>
                <a:t>?</a:t>
              </a:r>
            </a:p>
          </p:txBody>
        </p:sp>
        <p:sp>
          <p:nvSpPr>
            <p:cNvPr id="20" name="Oval 19">
              <a:extLst>
                <a:ext uri="{FF2B5EF4-FFF2-40B4-BE49-F238E27FC236}">
                  <a16:creationId xmlns:a16="http://schemas.microsoft.com/office/drawing/2014/main" id="{9BE82BA9-2300-2ABA-1458-DB0E33295180}"/>
                </a:ext>
              </a:extLst>
            </p:cNvPr>
            <p:cNvSpPr/>
            <p:nvPr/>
          </p:nvSpPr>
          <p:spPr>
            <a:xfrm>
              <a:off x="7211700" y="1730320"/>
              <a:ext cx="720000" cy="720000"/>
            </a:xfrm>
            <a:prstGeom prst="ellipse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/>
                <a:t>?</a:t>
              </a:r>
            </a:p>
          </p:txBody>
        </p:sp>
      </p:grpSp>
      <p:grpSp>
        <p:nvGrpSpPr>
          <p:cNvPr id="2" name="Group 1">
            <a:extLst>
              <a:ext uri="{FF2B5EF4-FFF2-40B4-BE49-F238E27FC236}">
                <a16:creationId xmlns:a16="http://schemas.microsoft.com/office/drawing/2014/main" id="{2BA16C69-7DE8-B00A-AF02-E613730AF9D5}"/>
              </a:ext>
            </a:extLst>
          </p:cNvPr>
          <p:cNvGrpSpPr/>
          <p:nvPr/>
        </p:nvGrpSpPr>
        <p:grpSpPr>
          <a:xfrm>
            <a:off x="5663467" y="2808883"/>
            <a:ext cx="865064" cy="870902"/>
            <a:chOff x="7211700" y="1579418"/>
            <a:chExt cx="865064" cy="870902"/>
          </a:xfrm>
        </p:grpSpPr>
        <p:sp>
          <p:nvSpPr>
            <p:cNvPr id="7" name="Oval 6">
              <a:extLst>
                <a:ext uri="{FF2B5EF4-FFF2-40B4-BE49-F238E27FC236}">
                  <a16:creationId xmlns:a16="http://schemas.microsoft.com/office/drawing/2014/main" id="{E06DB1F0-FA15-969D-AE45-1D06125974EB}"/>
                </a:ext>
              </a:extLst>
            </p:cNvPr>
            <p:cNvSpPr/>
            <p:nvPr/>
          </p:nvSpPr>
          <p:spPr>
            <a:xfrm>
              <a:off x="7356764" y="1579418"/>
              <a:ext cx="720000" cy="720000"/>
            </a:xfrm>
            <a:prstGeom prst="ellipse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/>
                <a:t>?</a:t>
              </a:r>
            </a:p>
          </p:txBody>
        </p:sp>
        <p:sp>
          <p:nvSpPr>
            <p:cNvPr id="8" name="Oval 7">
              <a:extLst>
                <a:ext uri="{FF2B5EF4-FFF2-40B4-BE49-F238E27FC236}">
                  <a16:creationId xmlns:a16="http://schemas.microsoft.com/office/drawing/2014/main" id="{18D0DB12-23AF-0451-7AB9-28120A4835D0}"/>
                </a:ext>
              </a:extLst>
            </p:cNvPr>
            <p:cNvSpPr/>
            <p:nvPr/>
          </p:nvSpPr>
          <p:spPr>
            <a:xfrm>
              <a:off x="7284232" y="1654869"/>
              <a:ext cx="720000" cy="720000"/>
            </a:xfrm>
            <a:prstGeom prst="ellipse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/>
                <a:t>?</a:t>
              </a:r>
            </a:p>
          </p:txBody>
        </p:sp>
        <p:sp>
          <p:nvSpPr>
            <p:cNvPr id="11" name="Oval 10">
              <a:extLst>
                <a:ext uri="{FF2B5EF4-FFF2-40B4-BE49-F238E27FC236}">
                  <a16:creationId xmlns:a16="http://schemas.microsoft.com/office/drawing/2014/main" id="{80921934-370A-B74D-BA91-60A2EB34BC1B}"/>
                </a:ext>
              </a:extLst>
            </p:cNvPr>
            <p:cNvSpPr/>
            <p:nvPr/>
          </p:nvSpPr>
          <p:spPr>
            <a:xfrm>
              <a:off x="7211700" y="1730320"/>
              <a:ext cx="720000" cy="720000"/>
            </a:xfrm>
            <a:prstGeom prst="ellipse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dirty="0"/>
                <a:t>!</a:t>
              </a:r>
            </a:p>
          </p:txBody>
        </p:sp>
      </p:grpSp>
      <p:sp>
        <p:nvSpPr>
          <p:cNvPr id="12" name="TextBox 11">
            <a:extLst>
              <a:ext uri="{FF2B5EF4-FFF2-40B4-BE49-F238E27FC236}">
                <a16:creationId xmlns:a16="http://schemas.microsoft.com/office/drawing/2014/main" id="{4CE61A4A-120A-4AAF-88E5-B62306A57E52}"/>
              </a:ext>
            </a:extLst>
          </p:cNvPr>
          <p:cNvSpPr txBox="1"/>
          <p:nvPr/>
        </p:nvSpPr>
        <p:spPr>
          <a:xfrm>
            <a:off x="5176518" y="3856058"/>
            <a:ext cx="183896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dirty="0"/>
              <a:t>Queries that</a:t>
            </a:r>
            <a:endParaRPr lang="en-US" b="1" dirty="0"/>
          </a:p>
          <a:p>
            <a:pPr algn="ctr"/>
            <a:r>
              <a:rPr lang="en-US" b="1" dirty="0"/>
              <a:t>have</a:t>
            </a:r>
            <a:r>
              <a:rPr lang="en-US" dirty="0"/>
              <a:t> an answer</a:t>
            </a:r>
          </a:p>
        </p:txBody>
      </p:sp>
      <p:cxnSp>
        <p:nvCxnSpPr>
          <p:cNvPr id="16" name="Straight Arrow Connector 15">
            <a:extLst>
              <a:ext uri="{FF2B5EF4-FFF2-40B4-BE49-F238E27FC236}">
                <a16:creationId xmlns:a16="http://schemas.microsoft.com/office/drawing/2014/main" id="{36066552-810B-0B8D-510B-A225439EBA8A}"/>
              </a:ext>
            </a:extLst>
          </p:cNvPr>
          <p:cNvCxnSpPr>
            <a:cxnSpLocks/>
          </p:cNvCxnSpPr>
          <p:nvPr/>
        </p:nvCxnSpPr>
        <p:spPr>
          <a:xfrm>
            <a:off x="3951653" y="3241963"/>
            <a:ext cx="1326929" cy="0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19" name="TextBox 18">
            <a:extLst>
              <a:ext uri="{FF2B5EF4-FFF2-40B4-BE49-F238E27FC236}">
                <a16:creationId xmlns:a16="http://schemas.microsoft.com/office/drawing/2014/main" id="{EE1CB21D-674C-4631-C08C-7C3A54F01967}"/>
              </a:ext>
            </a:extLst>
          </p:cNvPr>
          <p:cNvSpPr txBox="1"/>
          <p:nvPr/>
        </p:nvSpPr>
        <p:spPr>
          <a:xfrm>
            <a:off x="4070651" y="2872631"/>
            <a:ext cx="106952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dirty="0"/>
              <a:t>compute</a:t>
            </a:r>
          </a:p>
        </p:txBody>
      </p:sp>
      <p:cxnSp>
        <p:nvCxnSpPr>
          <p:cNvPr id="24" name="Straight Arrow Connector 23">
            <a:extLst>
              <a:ext uri="{FF2B5EF4-FFF2-40B4-BE49-F238E27FC236}">
                <a16:creationId xmlns:a16="http://schemas.microsoft.com/office/drawing/2014/main" id="{04FC99E7-63EA-B1EB-D607-79EF613D0FBB}"/>
              </a:ext>
            </a:extLst>
          </p:cNvPr>
          <p:cNvCxnSpPr>
            <a:cxnSpLocks/>
          </p:cNvCxnSpPr>
          <p:nvPr/>
        </p:nvCxnSpPr>
        <p:spPr>
          <a:xfrm>
            <a:off x="6887919" y="3241963"/>
            <a:ext cx="1324800" cy="0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25" name="TextBox 24">
            <a:extLst>
              <a:ext uri="{FF2B5EF4-FFF2-40B4-BE49-F238E27FC236}">
                <a16:creationId xmlns:a16="http://schemas.microsoft.com/office/drawing/2014/main" id="{63B3D687-5FF2-630B-1363-2E06EEE6FD62}"/>
              </a:ext>
            </a:extLst>
          </p:cNvPr>
          <p:cNvSpPr txBox="1"/>
          <p:nvPr/>
        </p:nvSpPr>
        <p:spPr>
          <a:xfrm>
            <a:off x="7030525" y="2872631"/>
            <a:ext cx="108234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dirty="0"/>
              <a:t>compare</a:t>
            </a:r>
          </a:p>
        </p:txBody>
      </p:sp>
      <p:grpSp>
        <p:nvGrpSpPr>
          <p:cNvPr id="13" name="Group 12">
            <a:extLst>
              <a:ext uri="{FF2B5EF4-FFF2-40B4-BE49-F238E27FC236}">
                <a16:creationId xmlns:a16="http://schemas.microsoft.com/office/drawing/2014/main" id="{E1608A35-986E-A210-AE2D-0EAABE367304}"/>
              </a:ext>
            </a:extLst>
          </p:cNvPr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23" name="Freeform 22">
              <a:extLst>
                <a:ext uri="{FF2B5EF4-FFF2-40B4-BE49-F238E27FC236}">
                  <a16:creationId xmlns:a16="http://schemas.microsoft.com/office/drawing/2014/main" id="{510782B9-C1EC-684F-5C00-0FAC3DE81DB3}"/>
                </a:ext>
              </a:extLst>
            </p:cNvPr>
            <p:cNvSpPr/>
            <p:nvPr/>
          </p:nvSpPr>
          <p:spPr>
            <a:xfrm>
              <a:off x="0" y="0"/>
              <a:ext cx="12192000" cy="6858000"/>
            </a:xfrm>
            <a:custGeom>
              <a:avLst/>
              <a:gdLst>
                <a:gd name="csX0" fmla="*/ 9004639 w 12192000"/>
                <a:gd name="csY0" fmla="*/ 2074334 h 6858000"/>
                <a:gd name="csX1" fmla="*/ 7474639 w 12192000"/>
                <a:gd name="csY1" fmla="*/ 3604334 h 6858000"/>
                <a:gd name="csX2" fmla="*/ 9004639 w 12192000"/>
                <a:gd name="csY2" fmla="*/ 5134334 h 6858000"/>
                <a:gd name="csX3" fmla="*/ 10534639 w 12192000"/>
                <a:gd name="csY3" fmla="*/ 3604334 h 6858000"/>
                <a:gd name="csX4" fmla="*/ 9004639 w 12192000"/>
                <a:gd name="csY4" fmla="*/ 2074334 h 6858000"/>
                <a:gd name="csX5" fmla="*/ 0 w 12192000"/>
                <a:gd name="csY5" fmla="*/ 0 h 6858000"/>
                <a:gd name="csX6" fmla="*/ 12192000 w 12192000"/>
                <a:gd name="csY6" fmla="*/ 0 h 6858000"/>
                <a:gd name="csX7" fmla="*/ 12192000 w 12192000"/>
                <a:gd name="csY7" fmla="*/ 6858000 h 6858000"/>
                <a:gd name="csX8" fmla="*/ 0 w 12192000"/>
                <a:gd name="csY8" fmla="*/ 6858000 h 6858000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</a:cxnLst>
              <a:rect l="l" t="t" r="r" b="b"/>
              <a:pathLst>
                <a:path w="12192000" h="6858000">
                  <a:moveTo>
                    <a:pt x="9004639" y="2074334"/>
                  </a:moveTo>
                  <a:cubicBezTo>
                    <a:pt x="8159643" y="2074334"/>
                    <a:pt x="7474639" y="2759338"/>
                    <a:pt x="7474639" y="3604334"/>
                  </a:cubicBezTo>
                  <a:cubicBezTo>
                    <a:pt x="7474639" y="4449330"/>
                    <a:pt x="8159643" y="5134334"/>
                    <a:pt x="9004639" y="5134334"/>
                  </a:cubicBezTo>
                  <a:cubicBezTo>
                    <a:pt x="9849635" y="5134334"/>
                    <a:pt x="10534639" y="4449330"/>
                    <a:pt x="10534639" y="3604334"/>
                  </a:cubicBezTo>
                  <a:cubicBezTo>
                    <a:pt x="10534639" y="2759338"/>
                    <a:pt x="9849635" y="2074334"/>
                    <a:pt x="9004639" y="2074334"/>
                  </a:cubicBezTo>
                  <a:close/>
                  <a:moveTo>
                    <a:pt x="0" y="0"/>
                  </a:moveTo>
                  <a:lnTo>
                    <a:pt x="12192000" y="0"/>
                  </a:lnTo>
                  <a:lnTo>
                    <a:pt x="12192000" y="6858000"/>
                  </a:lnTo>
                  <a:lnTo>
                    <a:pt x="0" y="6858000"/>
                  </a:lnTo>
                  <a:close/>
                </a:path>
              </a:pathLst>
            </a:custGeom>
            <a:solidFill>
              <a:srgbClr val="FFFFFF">
                <a:alpha val="80000"/>
              </a:srgbClr>
            </a:solidFill>
            <a:ln>
              <a:noFill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27" name="Oval 26">
              <a:extLst>
                <a:ext uri="{FF2B5EF4-FFF2-40B4-BE49-F238E27FC236}">
                  <a16:creationId xmlns:a16="http://schemas.microsoft.com/office/drawing/2014/main" id="{C02317A9-56A8-11BC-C521-22A6232BC034}"/>
                </a:ext>
              </a:extLst>
            </p:cNvPr>
            <p:cNvSpPr/>
            <p:nvPr/>
          </p:nvSpPr>
          <p:spPr>
            <a:xfrm>
              <a:off x="7474639" y="2074334"/>
              <a:ext cx="3060000" cy="3060000"/>
            </a:xfrm>
            <a:prstGeom prst="ellipse">
              <a:avLst/>
            </a:prstGeom>
            <a:noFill/>
            <a:ln w="38100">
              <a:solidFill>
                <a:schemeClr val="accent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28" name="Rounded Rectangular Callout 27">
            <a:extLst>
              <a:ext uri="{FF2B5EF4-FFF2-40B4-BE49-F238E27FC236}">
                <a16:creationId xmlns:a16="http://schemas.microsoft.com/office/drawing/2014/main" id="{EDE31412-8233-3B00-E0FB-F501EAF1D8B9}"/>
              </a:ext>
            </a:extLst>
          </p:cNvPr>
          <p:cNvSpPr/>
          <p:nvPr/>
        </p:nvSpPr>
        <p:spPr>
          <a:xfrm>
            <a:off x="5808531" y="1290054"/>
            <a:ext cx="1902697" cy="900000"/>
          </a:xfrm>
          <a:prstGeom prst="wedgeRoundRectCallout">
            <a:avLst>
              <a:gd name="adj1" fmla="val 42692"/>
              <a:gd name="adj2" fmla="val 87024"/>
              <a:gd name="adj3" fmla="val 16667"/>
            </a:avLst>
          </a:prstGeom>
        </p:spPr>
        <p:style>
          <a:lnRef idx="2">
            <a:schemeClr val="accent5">
              <a:shade val="15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Hard to get</a:t>
            </a:r>
          </a:p>
        </p:txBody>
      </p:sp>
    </p:spTree>
    <p:extLst>
      <p:ext uri="{BB962C8B-B14F-4D97-AF65-F5344CB8AC3E}">
        <p14:creationId xmlns:p14="http://schemas.microsoft.com/office/powerpoint/2010/main" val="407110932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0562BD8-9C8D-0317-E70B-0064CDABFFC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FC5D398F-188A-1B05-DF31-CD09AC04DEF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Which property do we target?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C0880F1-8D9C-2E0A-75C1-232CA2B0097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noProof="0"/>
              <a:t>Nov 9, 2026</a:t>
            </a:r>
            <a:endParaRPr lang="de-CH" noProof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B77DCF88-5782-3E85-F8BF-CDC94525EC7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noProof="0"/>
              <a:t>Department of Computer Science, ETH Zurich</a:t>
            </a:r>
            <a:endParaRPr lang="de-CH" noProof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0DD6886-99F9-18B1-BE98-E346AB65F4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CA52AF-F19D-405C-AD5F-7D94B96A5CC3}" type="slidenum">
              <a:rPr lang="de-CH" noProof="0" smtClean="0"/>
              <a:pPr/>
              <a:t>15</a:t>
            </a:fld>
            <a:endParaRPr lang="de-CH" noProof="0"/>
          </a:p>
        </p:txBody>
      </p:sp>
      <p:pic>
        <p:nvPicPr>
          <p:cNvPr id="9" name="Graphic 8" descr="Document outline">
            <a:extLst>
              <a:ext uri="{FF2B5EF4-FFF2-40B4-BE49-F238E27FC236}">
                <a16:creationId xmlns:a16="http://schemas.microsoft.com/office/drawing/2014/main" id="{F9F75D2A-2553-4C82-142C-F33947A37B62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2787871" y="2787134"/>
            <a:ext cx="914400" cy="914400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D8FE111A-C054-CB11-A497-D467B07BE3F4}"/>
              </a:ext>
            </a:extLst>
          </p:cNvPr>
          <p:cNvSpPr txBox="1"/>
          <p:nvPr/>
        </p:nvSpPr>
        <p:spPr>
          <a:xfrm>
            <a:off x="2171700" y="3856058"/>
            <a:ext cx="214674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dirty="0"/>
              <a:t>Zone Configuration</a:t>
            </a:r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B4B1AB8B-D5BA-64DD-C0CF-36C506D056D6}"/>
              </a:ext>
            </a:extLst>
          </p:cNvPr>
          <p:cNvGrpSpPr/>
          <p:nvPr/>
        </p:nvGrpSpPr>
        <p:grpSpPr>
          <a:xfrm>
            <a:off x="5663467" y="2808883"/>
            <a:ext cx="865064" cy="870902"/>
            <a:chOff x="7211700" y="1579418"/>
            <a:chExt cx="865064" cy="870902"/>
          </a:xfrm>
        </p:grpSpPr>
        <p:sp>
          <p:nvSpPr>
            <p:cNvPr id="7" name="Oval 6">
              <a:extLst>
                <a:ext uri="{FF2B5EF4-FFF2-40B4-BE49-F238E27FC236}">
                  <a16:creationId xmlns:a16="http://schemas.microsoft.com/office/drawing/2014/main" id="{543E3CBA-6FE6-596D-C578-B287C43C3E56}"/>
                </a:ext>
              </a:extLst>
            </p:cNvPr>
            <p:cNvSpPr/>
            <p:nvPr/>
          </p:nvSpPr>
          <p:spPr>
            <a:xfrm>
              <a:off x="7356764" y="1579418"/>
              <a:ext cx="720000" cy="720000"/>
            </a:xfrm>
            <a:prstGeom prst="ellipse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/>
                <a:t>?</a:t>
              </a:r>
            </a:p>
          </p:txBody>
        </p:sp>
        <p:sp>
          <p:nvSpPr>
            <p:cNvPr id="8" name="Oval 7">
              <a:extLst>
                <a:ext uri="{FF2B5EF4-FFF2-40B4-BE49-F238E27FC236}">
                  <a16:creationId xmlns:a16="http://schemas.microsoft.com/office/drawing/2014/main" id="{4A3BC393-3BB2-F10C-DEBF-CAA60F72AB27}"/>
                </a:ext>
              </a:extLst>
            </p:cNvPr>
            <p:cNvSpPr/>
            <p:nvPr/>
          </p:nvSpPr>
          <p:spPr>
            <a:xfrm>
              <a:off x="7284232" y="1654869"/>
              <a:ext cx="720000" cy="720000"/>
            </a:xfrm>
            <a:prstGeom prst="ellipse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/>
                <a:t>?</a:t>
              </a:r>
            </a:p>
          </p:txBody>
        </p:sp>
        <p:sp>
          <p:nvSpPr>
            <p:cNvPr id="11" name="Oval 10">
              <a:extLst>
                <a:ext uri="{FF2B5EF4-FFF2-40B4-BE49-F238E27FC236}">
                  <a16:creationId xmlns:a16="http://schemas.microsoft.com/office/drawing/2014/main" id="{87E9E03B-F42F-CEC2-5ED8-45158D780531}"/>
                </a:ext>
              </a:extLst>
            </p:cNvPr>
            <p:cNvSpPr/>
            <p:nvPr/>
          </p:nvSpPr>
          <p:spPr>
            <a:xfrm>
              <a:off x="7211700" y="1730320"/>
              <a:ext cx="720000" cy="720000"/>
            </a:xfrm>
            <a:prstGeom prst="ellipse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dirty="0"/>
                <a:t>!</a:t>
              </a:r>
            </a:p>
          </p:txBody>
        </p:sp>
      </p:grpSp>
      <p:sp>
        <p:nvSpPr>
          <p:cNvPr id="12" name="TextBox 11">
            <a:extLst>
              <a:ext uri="{FF2B5EF4-FFF2-40B4-BE49-F238E27FC236}">
                <a16:creationId xmlns:a16="http://schemas.microsoft.com/office/drawing/2014/main" id="{5E7148FC-2DFE-8996-60B8-3CB4ABD6640E}"/>
              </a:ext>
            </a:extLst>
          </p:cNvPr>
          <p:cNvSpPr txBox="1"/>
          <p:nvPr/>
        </p:nvSpPr>
        <p:spPr>
          <a:xfrm>
            <a:off x="5176518" y="3856058"/>
            <a:ext cx="183896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dirty="0"/>
              <a:t>Queries that</a:t>
            </a:r>
            <a:endParaRPr lang="en-US" b="1" dirty="0"/>
          </a:p>
          <a:p>
            <a:pPr algn="ctr"/>
            <a:r>
              <a:rPr lang="en-US" b="1" dirty="0"/>
              <a:t>have</a:t>
            </a:r>
            <a:r>
              <a:rPr lang="en-US" dirty="0"/>
              <a:t> an answer</a:t>
            </a:r>
          </a:p>
        </p:txBody>
      </p:sp>
      <p:cxnSp>
        <p:nvCxnSpPr>
          <p:cNvPr id="16" name="Straight Arrow Connector 15">
            <a:extLst>
              <a:ext uri="{FF2B5EF4-FFF2-40B4-BE49-F238E27FC236}">
                <a16:creationId xmlns:a16="http://schemas.microsoft.com/office/drawing/2014/main" id="{AD28C2E8-CD9A-3230-0100-5CED5B5415A1}"/>
              </a:ext>
            </a:extLst>
          </p:cNvPr>
          <p:cNvCxnSpPr>
            <a:cxnSpLocks/>
          </p:cNvCxnSpPr>
          <p:nvPr/>
        </p:nvCxnSpPr>
        <p:spPr>
          <a:xfrm>
            <a:off x="3951653" y="3241963"/>
            <a:ext cx="1326929" cy="0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19" name="TextBox 18">
            <a:extLst>
              <a:ext uri="{FF2B5EF4-FFF2-40B4-BE49-F238E27FC236}">
                <a16:creationId xmlns:a16="http://schemas.microsoft.com/office/drawing/2014/main" id="{DC7491DE-A4B1-0995-996D-3523D8C09906}"/>
              </a:ext>
            </a:extLst>
          </p:cNvPr>
          <p:cNvSpPr txBox="1"/>
          <p:nvPr/>
        </p:nvSpPr>
        <p:spPr>
          <a:xfrm>
            <a:off x="4070651" y="2872631"/>
            <a:ext cx="106952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dirty="0"/>
              <a:t>compute</a:t>
            </a:r>
          </a:p>
        </p:txBody>
      </p:sp>
      <p:grpSp>
        <p:nvGrpSpPr>
          <p:cNvPr id="13" name="Group 12">
            <a:extLst>
              <a:ext uri="{FF2B5EF4-FFF2-40B4-BE49-F238E27FC236}">
                <a16:creationId xmlns:a16="http://schemas.microsoft.com/office/drawing/2014/main" id="{C1760446-2684-1A5B-53AF-8135FF94CF7F}"/>
              </a:ext>
            </a:extLst>
          </p:cNvPr>
          <p:cNvGrpSpPr/>
          <p:nvPr/>
        </p:nvGrpSpPr>
        <p:grpSpPr>
          <a:xfrm>
            <a:off x="6887919" y="2808883"/>
            <a:ext cx="3247800" cy="1693506"/>
            <a:chOff x="6887919" y="2808883"/>
            <a:chExt cx="3247800" cy="1693506"/>
          </a:xfrm>
        </p:grpSpPr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92B4C465-D51F-967A-AD7B-D0278C968307}"/>
                </a:ext>
              </a:extLst>
            </p:cNvPr>
            <p:cNvSpPr txBox="1"/>
            <p:nvPr/>
          </p:nvSpPr>
          <p:spPr>
            <a:xfrm>
              <a:off x="7873560" y="3856058"/>
              <a:ext cx="2262159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dirty="0"/>
                <a:t>Queries that </a:t>
              </a:r>
              <a:r>
                <a:rPr lang="en-US" b="1" dirty="0"/>
                <a:t>should</a:t>
              </a:r>
            </a:p>
            <a:p>
              <a:pPr algn="ctr"/>
              <a:r>
                <a:rPr lang="en-US" dirty="0"/>
                <a:t>have an answer</a:t>
              </a:r>
            </a:p>
          </p:txBody>
        </p:sp>
        <p:grpSp>
          <p:nvGrpSpPr>
            <p:cNvPr id="21" name="Group 20">
              <a:extLst>
                <a:ext uri="{FF2B5EF4-FFF2-40B4-BE49-F238E27FC236}">
                  <a16:creationId xmlns:a16="http://schemas.microsoft.com/office/drawing/2014/main" id="{DB533DF9-E9BD-5F02-B0AE-DED76E126C74}"/>
                </a:ext>
              </a:extLst>
            </p:cNvPr>
            <p:cNvGrpSpPr/>
            <p:nvPr/>
          </p:nvGrpSpPr>
          <p:grpSpPr>
            <a:xfrm>
              <a:off x="8572107" y="2808883"/>
              <a:ext cx="865064" cy="870902"/>
              <a:chOff x="7211700" y="1579418"/>
              <a:chExt cx="865064" cy="870902"/>
            </a:xfrm>
          </p:grpSpPr>
          <p:sp>
            <p:nvSpPr>
              <p:cNvPr id="17" name="Oval 16">
                <a:extLst>
                  <a:ext uri="{FF2B5EF4-FFF2-40B4-BE49-F238E27FC236}">
                    <a16:creationId xmlns:a16="http://schemas.microsoft.com/office/drawing/2014/main" id="{89BA1EA2-53FC-9BC0-65BD-34EEE13BA4B6}"/>
                  </a:ext>
                </a:extLst>
              </p:cNvPr>
              <p:cNvSpPr/>
              <p:nvPr/>
            </p:nvSpPr>
            <p:spPr>
              <a:xfrm>
                <a:off x="7356764" y="1579418"/>
                <a:ext cx="720000" cy="720000"/>
              </a:xfrm>
              <a:prstGeom prst="ellipse">
                <a:avLst/>
              </a:prstGeom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18" name="Oval 17">
                <a:extLst>
                  <a:ext uri="{FF2B5EF4-FFF2-40B4-BE49-F238E27FC236}">
                    <a16:creationId xmlns:a16="http://schemas.microsoft.com/office/drawing/2014/main" id="{43B62A64-1593-1FFC-5C11-4DD29DC20E4A}"/>
                  </a:ext>
                </a:extLst>
              </p:cNvPr>
              <p:cNvSpPr/>
              <p:nvPr/>
            </p:nvSpPr>
            <p:spPr>
              <a:xfrm>
                <a:off x="7284232" y="1654869"/>
                <a:ext cx="720000" cy="720000"/>
              </a:xfrm>
              <a:prstGeom prst="ellipse">
                <a:avLst/>
              </a:prstGeom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20" name="Oval 19">
                <a:extLst>
                  <a:ext uri="{FF2B5EF4-FFF2-40B4-BE49-F238E27FC236}">
                    <a16:creationId xmlns:a16="http://schemas.microsoft.com/office/drawing/2014/main" id="{CC213B55-F3CF-75FA-8199-74811FB1D1B4}"/>
                  </a:ext>
                </a:extLst>
              </p:cNvPr>
              <p:cNvSpPr/>
              <p:nvPr/>
            </p:nvSpPr>
            <p:spPr>
              <a:xfrm>
                <a:off x="7211700" y="1730320"/>
                <a:ext cx="720000" cy="720000"/>
              </a:xfrm>
              <a:prstGeom prst="ellipse">
                <a:avLst/>
              </a:prstGeom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r>
                  <a:rPr lang="en-US"/>
                  <a:t>?</a:t>
                </a:r>
              </a:p>
            </p:txBody>
          </p:sp>
        </p:grpSp>
        <p:cxnSp>
          <p:nvCxnSpPr>
            <p:cNvPr id="24" name="Straight Arrow Connector 23">
              <a:extLst>
                <a:ext uri="{FF2B5EF4-FFF2-40B4-BE49-F238E27FC236}">
                  <a16:creationId xmlns:a16="http://schemas.microsoft.com/office/drawing/2014/main" id="{1F51B052-0536-D7CC-E871-8A6E234BBBDD}"/>
                </a:ext>
              </a:extLst>
            </p:cNvPr>
            <p:cNvCxnSpPr>
              <a:cxnSpLocks/>
            </p:cNvCxnSpPr>
            <p:nvPr/>
          </p:nvCxnSpPr>
          <p:spPr>
            <a:xfrm>
              <a:off x="6887919" y="3241963"/>
              <a:ext cx="1324800" cy="0"/>
            </a:xfrm>
            <a:prstGeom prst="straightConnector1">
              <a:avLst/>
            </a:prstGeom>
            <a:ln>
              <a:headEnd type="triangle"/>
              <a:tailEnd type="triangle"/>
            </a:ln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  <p:sp>
          <p:nvSpPr>
            <p:cNvPr id="25" name="TextBox 24">
              <a:extLst>
                <a:ext uri="{FF2B5EF4-FFF2-40B4-BE49-F238E27FC236}">
                  <a16:creationId xmlns:a16="http://schemas.microsoft.com/office/drawing/2014/main" id="{F243A043-D3C7-D54D-10E3-3E101E130980}"/>
                </a:ext>
              </a:extLst>
            </p:cNvPr>
            <p:cNvSpPr txBox="1"/>
            <p:nvPr/>
          </p:nvSpPr>
          <p:spPr>
            <a:xfrm>
              <a:off x="7030525" y="2872631"/>
              <a:ext cx="1082349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dirty="0"/>
                <a:t>compare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425837305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1962A48-21CC-C1B3-78FE-B03A2108AD4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91549852-8EF9-BEEF-C28E-E7FB9946FF6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Which property do we target?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1C3A81DF-906C-8CBC-53C7-B1E87F722FB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noProof="0"/>
              <a:t>Nov 9, 2026</a:t>
            </a:r>
            <a:endParaRPr lang="de-CH" noProof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8FF0D023-04FA-3E85-3D1C-02CA0C7776F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noProof="0"/>
              <a:t>Department of Computer Science, ETH Zurich</a:t>
            </a:r>
            <a:endParaRPr lang="de-CH" noProof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328F1CA-2B56-E5CA-C1ED-AC8483B35E3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CA52AF-F19D-405C-AD5F-7D94B96A5CC3}" type="slidenum">
              <a:rPr lang="de-CH" noProof="0" smtClean="0"/>
              <a:pPr/>
              <a:t>16</a:t>
            </a:fld>
            <a:endParaRPr lang="de-CH" noProof="0"/>
          </a:p>
        </p:txBody>
      </p:sp>
      <p:pic>
        <p:nvPicPr>
          <p:cNvPr id="9" name="Graphic 8" descr="Document outline">
            <a:extLst>
              <a:ext uri="{FF2B5EF4-FFF2-40B4-BE49-F238E27FC236}">
                <a16:creationId xmlns:a16="http://schemas.microsoft.com/office/drawing/2014/main" id="{5B7A5801-794B-C352-989B-3A057F453D7B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2787871" y="2787134"/>
            <a:ext cx="914400" cy="914400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EED4B789-5C8A-66B9-2060-52742D4CE05B}"/>
              </a:ext>
            </a:extLst>
          </p:cNvPr>
          <p:cNvSpPr txBox="1"/>
          <p:nvPr/>
        </p:nvSpPr>
        <p:spPr>
          <a:xfrm>
            <a:off x="2171700" y="3856058"/>
            <a:ext cx="214674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dirty="0"/>
              <a:t>Zone Configuration</a:t>
            </a:r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C5FB2189-CB55-35B9-ECE9-F5480B42DA50}"/>
              </a:ext>
            </a:extLst>
          </p:cNvPr>
          <p:cNvGrpSpPr/>
          <p:nvPr/>
        </p:nvGrpSpPr>
        <p:grpSpPr>
          <a:xfrm>
            <a:off x="5663467" y="2808883"/>
            <a:ext cx="865064" cy="870902"/>
            <a:chOff x="7211700" y="1579418"/>
            <a:chExt cx="865064" cy="870902"/>
          </a:xfrm>
        </p:grpSpPr>
        <p:sp>
          <p:nvSpPr>
            <p:cNvPr id="7" name="Oval 6">
              <a:extLst>
                <a:ext uri="{FF2B5EF4-FFF2-40B4-BE49-F238E27FC236}">
                  <a16:creationId xmlns:a16="http://schemas.microsoft.com/office/drawing/2014/main" id="{76811D83-BA1F-A909-6E11-2E4087AF4F9B}"/>
                </a:ext>
              </a:extLst>
            </p:cNvPr>
            <p:cNvSpPr/>
            <p:nvPr/>
          </p:nvSpPr>
          <p:spPr>
            <a:xfrm>
              <a:off x="7356764" y="1579418"/>
              <a:ext cx="720000" cy="720000"/>
            </a:xfrm>
            <a:prstGeom prst="ellipse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/>
                <a:t>?</a:t>
              </a:r>
            </a:p>
          </p:txBody>
        </p:sp>
        <p:sp>
          <p:nvSpPr>
            <p:cNvPr id="8" name="Oval 7">
              <a:extLst>
                <a:ext uri="{FF2B5EF4-FFF2-40B4-BE49-F238E27FC236}">
                  <a16:creationId xmlns:a16="http://schemas.microsoft.com/office/drawing/2014/main" id="{2F2A2424-6A22-02C5-0AF7-5DDC084DA41B}"/>
                </a:ext>
              </a:extLst>
            </p:cNvPr>
            <p:cNvSpPr/>
            <p:nvPr/>
          </p:nvSpPr>
          <p:spPr>
            <a:xfrm>
              <a:off x="7284232" y="1654869"/>
              <a:ext cx="720000" cy="720000"/>
            </a:xfrm>
            <a:prstGeom prst="ellipse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/>
                <a:t>?</a:t>
              </a:r>
            </a:p>
          </p:txBody>
        </p:sp>
        <p:sp>
          <p:nvSpPr>
            <p:cNvPr id="11" name="Oval 10">
              <a:extLst>
                <a:ext uri="{FF2B5EF4-FFF2-40B4-BE49-F238E27FC236}">
                  <a16:creationId xmlns:a16="http://schemas.microsoft.com/office/drawing/2014/main" id="{8309555C-88E7-886C-49A4-AC9D9E1BB572}"/>
                </a:ext>
              </a:extLst>
            </p:cNvPr>
            <p:cNvSpPr/>
            <p:nvPr/>
          </p:nvSpPr>
          <p:spPr>
            <a:xfrm>
              <a:off x="7211700" y="1730320"/>
              <a:ext cx="720000" cy="720000"/>
            </a:xfrm>
            <a:prstGeom prst="ellipse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dirty="0"/>
                <a:t>!</a:t>
              </a:r>
            </a:p>
          </p:txBody>
        </p:sp>
      </p:grpSp>
      <p:sp>
        <p:nvSpPr>
          <p:cNvPr id="12" name="TextBox 11">
            <a:extLst>
              <a:ext uri="{FF2B5EF4-FFF2-40B4-BE49-F238E27FC236}">
                <a16:creationId xmlns:a16="http://schemas.microsoft.com/office/drawing/2014/main" id="{84341E4B-7E8B-1893-2C89-3E946AE49B1F}"/>
              </a:ext>
            </a:extLst>
          </p:cNvPr>
          <p:cNvSpPr txBox="1"/>
          <p:nvPr/>
        </p:nvSpPr>
        <p:spPr>
          <a:xfrm>
            <a:off x="5176518" y="3856058"/>
            <a:ext cx="183896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dirty="0"/>
              <a:t>Queries that</a:t>
            </a:r>
            <a:endParaRPr lang="en-US" b="1" dirty="0"/>
          </a:p>
          <a:p>
            <a:pPr algn="ctr"/>
            <a:r>
              <a:rPr lang="en-US" b="1" dirty="0"/>
              <a:t>have</a:t>
            </a:r>
            <a:r>
              <a:rPr lang="en-US" dirty="0"/>
              <a:t> an answer</a:t>
            </a:r>
          </a:p>
        </p:txBody>
      </p:sp>
      <p:cxnSp>
        <p:nvCxnSpPr>
          <p:cNvPr id="16" name="Straight Arrow Connector 15">
            <a:extLst>
              <a:ext uri="{FF2B5EF4-FFF2-40B4-BE49-F238E27FC236}">
                <a16:creationId xmlns:a16="http://schemas.microsoft.com/office/drawing/2014/main" id="{271B6620-60E2-0876-11FC-DAC46135AE7F}"/>
              </a:ext>
            </a:extLst>
          </p:cNvPr>
          <p:cNvCxnSpPr>
            <a:cxnSpLocks/>
          </p:cNvCxnSpPr>
          <p:nvPr/>
        </p:nvCxnSpPr>
        <p:spPr>
          <a:xfrm>
            <a:off x="3951653" y="3241963"/>
            <a:ext cx="1326929" cy="0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19" name="TextBox 18">
            <a:extLst>
              <a:ext uri="{FF2B5EF4-FFF2-40B4-BE49-F238E27FC236}">
                <a16:creationId xmlns:a16="http://schemas.microsoft.com/office/drawing/2014/main" id="{E87FAAEB-E62A-EA27-8916-DDEB29895670}"/>
              </a:ext>
            </a:extLst>
          </p:cNvPr>
          <p:cNvSpPr txBox="1"/>
          <p:nvPr/>
        </p:nvSpPr>
        <p:spPr>
          <a:xfrm>
            <a:off x="4070651" y="2872631"/>
            <a:ext cx="106952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dirty="0"/>
              <a:t>compute</a:t>
            </a:r>
          </a:p>
        </p:txBody>
      </p:sp>
    </p:spTree>
    <p:extLst>
      <p:ext uri="{BB962C8B-B14F-4D97-AF65-F5344CB8AC3E}">
        <p14:creationId xmlns:p14="http://schemas.microsoft.com/office/powerpoint/2010/main" val="220103923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48D99D2-5A19-C187-A502-6283E984DDD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81638763-A8CC-DB00-1052-D34D6200474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Which property do we target?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8A5088FC-A52F-06B0-3E26-DC4A83DA347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noProof="0"/>
              <a:t>Nov 9, 2026</a:t>
            </a:r>
            <a:endParaRPr lang="de-CH" noProof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55F6D098-E1EB-981F-0576-F690B0050DA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noProof="0"/>
              <a:t>Department of Computer Science, ETH Zurich</a:t>
            </a:r>
            <a:endParaRPr lang="de-CH" noProof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93D10DC-A895-3E19-C5B6-05CA5E971E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CA52AF-F19D-405C-AD5F-7D94B96A5CC3}" type="slidenum">
              <a:rPr lang="de-CH" noProof="0" smtClean="0"/>
              <a:pPr/>
              <a:t>17</a:t>
            </a:fld>
            <a:endParaRPr lang="de-CH" noProof="0"/>
          </a:p>
        </p:txBody>
      </p:sp>
      <p:pic>
        <p:nvPicPr>
          <p:cNvPr id="9" name="Graphic 8" descr="Document outline">
            <a:extLst>
              <a:ext uri="{FF2B5EF4-FFF2-40B4-BE49-F238E27FC236}">
                <a16:creationId xmlns:a16="http://schemas.microsoft.com/office/drawing/2014/main" id="{C679FCF4-467C-52B6-6C5A-A877359CC3DE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2787871" y="1395188"/>
            <a:ext cx="914400" cy="914400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BA8CD74C-BB6C-E53C-179C-4DCEFFC09A2F}"/>
              </a:ext>
            </a:extLst>
          </p:cNvPr>
          <p:cNvSpPr txBox="1"/>
          <p:nvPr/>
        </p:nvSpPr>
        <p:spPr>
          <a:xfrm>
            <a:off x="2171700" y="2464112"/>
            <a:ext cx="214674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dirty="0"/>
              <a:t>Zone Configuration</a:t>
            </a:r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6EB81C6A-EE4E-20CB-83D6-4A3FF98CD9D3}"/>
              </a:ext>
            </a:extLst>
          </p:cNvPr>
          <p:cNvGrpSpPr/>
          <p:nvPr/>
        </p:nvGrpSpPr>
        <p:grpSpPr>
          <a:xfrm>
            <a:off x="5663467" y="1416937"/>
            <a:ext cx="865064" cy="870902"/>
            <a:chOff x="7211700" y="1579418"/>
            <a:chExt cx="865064" cy="870902"/>
          </a:xfrm>
        </p:grpSpPr>
        <p:sp>
          <p:nvSpPr>
            <p:cNvPr id="7" name="Oval 6">
              <a:extLst>
                <a:ext uri="{FF2B5EF4-FFF2-40B4-BE49-F238E27FC236}">
                  <a16:creationId xmlns:a16="http://schemas.microsoft.com/office/drawing/2014/main" id="{3C3E22AE-B6A2-6FCD-0432-5694B82ED73B}"/>
                </a:ext>
              </a:extLst>
            </p:cNvPr>
            <p:cNvSpPr/>
            <p:nvPr/>
          </p:nvSpPr>
          <p:spPr>
            <a:xfrm>
              <a:off x="7356764" y="1579418"/>
              <a:ext cx="720000" cy="720000"/>
            </a:xfrm>
            <a:prstGeom prst="ellipse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/>
                <a:t>?</a:t>
              </a:r>
            </a:p>
          </p:txBody>
        </p:sp>
        <p:sp>
          <p:nvSpPr>
            <p:cNvPr id="8" name="Oval 7">
              <a:extLst>
                <a:ext uri="{FF2B5EF4-FFF2-40B4-BE49-F238E27FC236}">
                  <a16:creationId xmlns:a16="http://schemas.microsoft.com/office/drawing/2014/main" id="{5D76E3B0-EE04-8641-9544-461DCA6DCC16}"/>
                </a:ext>
              </a:extLst>
            </p:cNvPr>
            <p:cNvSpPr/>
            <p:nvPr/>
          </p:nvSpPr>
          <p:spPr>
            <a:xfrm>
              <a:off x="7284232" y="1654869"/>
              <a:ext cx="720000" cy="720000"/>
            </a:xfrm>
            <a:prstGeom prst="ellipse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/>
                <a:t>?</a:t>
              </a:r>
            </a:p>
          </p:txBody>
        </p:sp>
        <p:sp>
          <p:nvSpPr>
            <p:cNvPr id="11" name="Oval 10">
              <a:extLst>
                <a:ext uri="{FF2B5EF4-FFF2-40B4-BE49-F238E27FC236}">
                  <a16:creationId xmlns:a16="http://schemas.microsoft.com/office/drawing/2014/main" id="{1FBBECF1-63DA-39E5-4615-758F0ED661BF}"/>
                </a:ext>
              </a:extLst>
            </p:cNvPr>
            <p:cNvSpPr/>
            <p:nvPr/>
          </p:nvSpPr>
          <p:spPr>
            <a:xfrm>
              <a:off x="7211700" y="1730320"/>
              <a:ext cx="720000" cy="720000"/>
            </a:xfrm>
            <a:prstGeom prst="ellipse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dirty="0"/>
                <a:t>!</a:t>
              </a:r>
            </a:p>
          </p:txBody>
        </p:sp>
      </p:grpSp>
      <p:sp>
        <p:nvSpPr>
          <p:cNvPr id="12" name="TextBox 11">
            <a:extLst>
              <a:ext uri="{FF2B5EF4-FFF2-40B4-BE49-F238E27FC236}">
                <a16:creationId xmlns:a16="http://schemas.microsoft.com/office/drawing/2014/main" id="{B494AB18-742A-3366-C81D-EA3B9355B2AC}"/>
              </a:ext>
            </a:extLst>
          </p:cNvPr>
          <p:cNvSpPr txBox="1"/>
          <p:nvPr/>
        </p:nvSpPr>
        <p:spPr>
          <a:xfrm>
            <a:off x="5189342" y="2464112"/>
            <a:ext cx="181331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dirty="0"/>
              <a:t>Queries that</a:t>
            </a:r>
            <a:endParaRPr lang="en-US" b="1" dirty="0"/>
          </a:p>
          <a:p>
            <a:pPr algn="ctr"/>
            <a:r>
              <a:rPr lang="en-US" dirty="0"/>
              <a:t>have an answer</a:t>
            </a:r>
          </a:p>
        </p:txBody>
      </p:sp>
      <p:cxnSp>
        <p:nvCxnSpPr>
          <p:cNvPr id="16" name="Straight Arrow Connector 15">
            <a:extLst>
              <a:ext uri="{FF2B5EF4-FFF2-40B4-BE49-F238E27FC236}">
                <a16:creationId xmlns:a16="http://schemas.microsoft.com/office/drawing/2014/main" id="{5F3259E3-4B2B-2130-730B-1ECBE453F039}"/>
              </a:ext>
            </a:extLst>
          </p:cNvPr>
          <p:cNvCxnSpPr>
            <a:cxnSpLocks/>
          </p:cNvCxnSpPr>
          <p:nvPr/>
        </p:nvCxnSpPr>
        <p:spPr>
          <a:xfrm>
            <a:off x="3951653" y="1850017"/>
            <a:ext cx="1326929" cy="0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19" name="TextBox 18">
            <a:extLst>
              <a:ext uri="{FF2B5EF4-FFF2-40B4-BE49-F238E27FC236}">
                <a16:creationId xmlns:a16="http://schemas.microsoft.com/office/drawing/2014/main" id="{543FFEB8-8A46-0AF4-0F4A-F2817C7A8E4C}"/>
              </a:ext>
            </a:extLst>
          </p:cNvPr>
          <p:cNvSpPr txBox="1"/>
          <p:nvPr/>
        </p:nvSpPr>
        <p:spPr>
          <a:xfrm>
            <a:off x="4070651" y="1480685"/>
            <a:ext cx="106952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dirty="0"/>
              <a:t>compute</a:t>
            </a:r>
          </a:p>
        </p:txBody>
      </p:sp>
      <p:grpSp>
        <p:nvGrpSpPr>
          <p:cNvPr id="37" name="Group 36">
            <a:extLst>
              <a:ext uri="{FF2B5EF4-FFF2-40B4-BE49-F238E27FC236}">
                <a16:creationId xmlns:a16="http://schemas.microsoft.com/office/drawing/2014/main" id="{2ED69A95-AE0D-C7B4-224F-2EF0CA256908}"/>
              </a:ext>
            </a:extLst>
          </p:cNvPr>
          <p:cNvGrpSpPr/>
          <p:nvPr/>
        </p:nvGrpSpPr>
        <p:grpSpPr>
          <a:xfrm>
            <a:off x="2171700" y="2833444"/>
            <a:ext cx="4830959" cy="2917040"/>
            <a:chOff x="2171700" y="2833444"/>
            <a:chExt cx="4830959" cy="2917040"/>
          </a:xfrm>
        </p:grpSpPr>
        <p:pic>
          <p:nvPicPr>
            <p:cNvPr id="13" name="Graphic 12" descr="Document outline">
              <a:extLst>
                <a:ext uri="{FF2B5EF4-FFF2-40B4-BE49-F238E27FC236}">
                  <a16:creationId xmlns:a16="http://schemas.microsoft.com/office/drawing/2014/main" id="{44117587-9155-26CB-48E4-02FE89B47BDE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p:blipFill>
          <p:spPr>
            <a:xfrm>
              <a:off x="2787871" y="4035229"/>
              <a:ext cx="914400" cy="914400"/>
            </a:xfrm>
            <a:prstGeom prst="rect">
              <a:avLst/>
            </a:prstGeom>
          </p:spPr>
        </p:pic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39A3D7D2-9976-1969-349A-0F164616BD56}"/>
                </a:ext>
              </a:extLst>
            </p:cNvPr>
            <p:cNvSpPr txBox="1"/>
            <p:nvPr/>
          </p:nvSpPr>
          <p:spPr>
            <a:xfrm>
              <a:off x="2171700" y="5104153"/>
              <a:ext cx="2146742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dirty="0"/>
                <a:t>Zone Configuration</a:t>
              </a:r>
            </a:p>
          </p:txBody>
        </p:sp>
        <p:grpSp>
          <p:nvGrpSpPr>
            <p:cNvPr id="22" name="Group 21">
              <a:extLst>
                <a:ext uri="{FF2B5EF4-FFF2-40B4-BE49-F238E27FC236}">
                  <a16:creationId xmlns:a16="http://schemas.microsoft.com/office/drawing/2014/main" id="{6013209E-5A4C-1ED9-00E2-93D6262BADA3}"/>
                </a:ext>
              </a:extLst>
            </p:cNvPr>
            <p:cNvGrpSpPr/>
            <p:nvPr/>
          </p:nvGrpSpPr>
          <p:grpSpPr>
            <a:xfrm>
              <a:off x="5663467" y="4056978"/>
              <a:ext cx="865064" cy="870902"/>
              <a:chOff x="7211700" y="1579418"/>
              <a:chExt cx="865064" cy="870902"/>
            </a:xfrm>
          </p:grpSpPr>
          <p:sp>
            <p:nvSpPr>
              <p:cNvPr id="23" name="Oval 22">
                <a:extLst>
                  <a:ext uri="{FF2B5EF4-FFF2-40B4-BE49-F238E27FC236}">
                    <a16:creationId xmlns:a16="http://schemas.microsoft.com/office/drawing/2014/main" id="{FB1658BF-C86E-96C6-2A05-93E91D3277E6}"/>
                  </a:ext>
                </a:extLst>
              </p:cNvPr>
              <p:cNvSpPr/>
              <p:nvPr/>
            </p:nvSpPr>
            <p:spPr>
              <a:xfrm>
                <a:off x="7356764" y="1579418"/>
                <a:ext cx="720000" cy="720000"/>
              </a:xfrm>
              <a:prstGeom prst="ellipse">
                <a:avLst/>
              </a:prstGeom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r>
                  <a:rPr lang="en-US"/>
                  <a:t>?</a:t>
                </a:r>
              </a:p>
            </p:txBody>
          </p:sp>
          <p:sp>
            <p:nvSpPr>
              <p:cNvPr id="26" name="Oval 25">
                <a:extLst>
                  <a:ext uri="{FF2B5EF4-FFF2-40B4-BE49-F238E27FC236}">
                    <a16:creationId xmlns:a16="http://schemas.microsoft.com/office/drawing/2014/main" id="{C99C8C7A-80E4-81AB-0C0B-DAE0451C3D88}"/>
                  </a:ext>
                </a:extLst>
              </p:cNvPr>
              <p:cNvSpPr/>
              <p:nvPr/>
            </p:nvSpPr>
            <p:spPr>
              <a:xfrm>
                <a:off x="7284232" y="1654869"/>
                <a:ext cx="720000" cy="720000"/>
              </a:xfrm>
              <a:prstGeom prst="ellipse">
                <a:avLst/>
              </a:prstGeom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r>
                  <a:rPr lang="en-US"/>
                  <a:t>?</a:t>
                </a:r>
              </a:p>
            </p:txBody>
          </p:sp>
          <p:sp>
            <p:nvSpPr>
              <p:cNvPr id="27" name="Oval 26">
                <a:extLst>
                  <a:ext uri="{FF2B5EF4-FFF2-40B4-BE49-F238E27FC236}">
                    <a16:creationId xmlns:a16="http://schemas.microsoft.com/office/drawing/2014/main" id="{D10117E1-459D-23FF-54C4-E866E079FDE4}"/>
                  </a:ext>
                </a:extLst>
              </p:cNvPr>
              <p:cNvSpPr/>
              <p:nvPr/>
            </p:nvSpPr>
            <p:spPr>
              <a:xfrm>
                <a:off x="7211700" y="1730320"/>
                <a:ext cx="720000" cy="720000"/>
              </a:xfrm>
              <a:prstGeom prst="ellipse">
                <a:avLst/>
              </a:prstGeom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r>
                  <a:rPr lang="en-US" dirty="0"/>
                  <a:t>!</a:t>
                </a:r>
              </a:p>
            </p:txBody>
          </p:sp>
        </p:grpSp>
        <p:sp>
          <p:nvSpPr>
            <p:cNvPr id="29" name="TextBox 28">
              <a:extLst>
                <a:ext uri="{FF2B5EF4-FFF2-40B4-BE49-F238E27FC236}">
                  <a16:creationId xmlns:a16="http://schemas.microsoft.com/office/drawing/2014/main" id="{BF3AF748-3654-79CB-E59A-E7A3AD9D8CFE}"/>
                </a:ext>
              </a:extLst>
            </p:cNvPr>
            <p:cNvSpPr txBox="1"/>
            <p:nvPr/>
          </p:nvSpPr>
          <p:spPr>
            <a:xfrm>
              <a:off x="5189342" y="5104153"/>
              <a:ext cx="1813317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dirty="0"/>
                <a:t>Queries that</a:t>
              </a:r>
              <a:endParaRPr lang="en-US" b="1" dirty="0"/>
            </a:p>
            <a:p>
              <a:pPr algn="ctr"/>
              <a:r>
                <a:rPr lang="en-US" dirty="0"/>
                <a:t>have an answer</a:t>
              </a:r>
            </a:p>
          </p:txBody>
        </p:sp>
        <p:cxnSp>
          <p:nvCxnSpPr>
            <p:cNvPr id="30" name="Straight Arrow Connector 29">
              <a:extLst>
                <a:ext uri="{FF2B5EF4-FFF2-40B4-BE49-F238E27FC236}">
                  <a16:creationId xmlns:a16="http://schemas.microsoft.com/office/drawing/2014/main" id="{61E5C958-896D-A9C5-402D-53BEB886EE73}"/>
                </a:ext>
              </a:extLst>
            </p:cNvPr>
            <p:cNvCxnSpPr>
              <a:cxnSpLocks/>
            </p:cNvCxnSpPr>
            <p:nvPr/>
          </p:nvCxnSpPr>
          <p:spPr>
            <a:xfrm>
              <a:off x="3951653" y="4490058"/>
              <a:ext cx="1326929" cy="0"/>
            </a:xfrm>
            <a:prstGeom prst="straightConnector1">
              <a:avLst/>
            </a:prstGeom>
            <a:ln>
              <a:tailEnd type="triangle"/>
            </a:ln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  <p:sp>
          <p:nvSpPr>
            <p:cNvPr id="31" name="TextBox 30">
              <a:extLst>
                <a:ext uri="{FF2B5EF4-FFF2-40B4-BE49-F238E27FC236}">
                  <a16:creationId xmlns:a16="http://schemas.microsoft.com/office/drawing/2014/main" id="{EAD5DB80-EDDD-C9C8-6FDE-E1FE36F0AA2F}"/>
                </a:ext>
              </a:extLst>
            </p:cNvPr>
            <p:cNvSpPr txBox="1"/>
            <p:nvPr/>
          </p:nvSpPr>
          <p:spPr>
            <a:xfrm>
              <a:off x="4070651" y="4120726"/>
              <a:ext cx="106952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dirty="0"/>
                <a:t>compute</a:t>
              </a:r>
            </a:p>
          </p:txBody>
        </p:sp>
        <p:cxnSp>
          <p:nvCxnSpPr>
            <p:cNvPr id="33" name="Straight Arrow Connector 32">
              <a:extLst>
                <a:ext uri="{FF2B5EF4-FFF2-40B4-BE49-F238E27FC236}">
                  <a16:creationId xmlns:a16="http://schemas.microsoft.com/office/drawing/2014/main" id="{F6AD88A7-A3F8-5A25-7AE9-9A6347E7C9B9}"/>
                </a:ext>
              </a:extLst>
            </p:cNvPr>
            <p:cNvCxnSpPr>
              <a:cxnSpLocks/>
            </p:cNvCxnSpPr>
            <p:nvPr/>
          </p:nvCxnSpPr>
          <p:spPr>
            <a:xfrm>
              <a:off x="3245071" y="2833444"/>
              <a:ext cx="0" cy="1201785"/>
            </a:xfrm>
            <a:prstGeom prst="straightConnector1">
              <a:avLst/>
            </a:prstGeom>
            <a:ln>
              <a:tailEnd type="triangle"/>
            </a:ln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  <p:sp>
          <p:nvSpPr>
            <p:cNvPr id="36" name="TextBox 35">
              <a:extLst>
                <a:ext uri="{FF2B5EF4-FFF2-40B4-BE49-F238E27FC236}">
                  <a16:creationId xmlns:a16="http://schemas.microsoft.com/office/drawing/2014/main" id="{0C441EB7-B582-750E-F982-110D1C9E03B7}"/>
                </a:ext>
              </a:extLst>
            </p:cNvPr>
            <p:cNvSpPr txBox="1"/>
            <p:nvPr/>
          </p:nvSpPr>
          <p:spPr>
            <a:xfrm>
              <a:off x="2320415" y="3249670"/>
              <a:ext cx="889987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/>
              <a:r>
                <a:rPr lang="en-US" dirty="0"/>
                <a:t>update</a:t>
              </a:r>
            </a:p>
          </p:txBody>
        </p:sp>
      </p:grpSp>
      <p:sp>
        <p:nvSpPr>
          <p:cNvPr id="38" name="Curved Left Arrow 37">
            <a:extLst>
              <a:ext uri="{FF2B5EF4-FFF2-40B4-BE49-F238E27FC236}">
                <a16:creationId xmlns:a16="http://schemas.microsoft.com/office/drawing/2014/main" id="{FF3651E9-1BB2-CF60-3385-E873FF373FB6}"/>
              </a:ext>
            </a:extLst>
          </p:cNvPr>
          <p:cNvSpPr/>
          <p:nvPr/>
        </p:nvSpPr>
        <p:spPr>
          <a:xfrm>
            <a:off x="7124355" y="1850017"/>
            <a:ext cx="1027415" cy="2640041"/>
          </a:xfrm>
          <a:prstGeom prst="curvedLeftArrow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539EDCF7-9586-6C1C-0DC6-31367457AA35}"/>
              </a:ext>
            </a:extLst>
          </p:cNvPr>
          <p:cNvSpPr txBox="1"/>
          <p:nvPr/>
        </p:nvSpPr>
        <p:spPr>
          <a:xfrm>
            <a:off x="8325836" y="2925777"/>
            <a:ext cx="263405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Change-impact analysis</a:t>
            </a:r>
          </a:p>
        </p:txBody>
      </p:sp>
    </p:spTree>
    <p:extLst>
      <p:ext uri="{BB962C8B-B14F-4D97-AF65-F5344CB8AC3E}">
        <p14:creationId xmlns:p14="http://schemas.microsoft.com/office/powerpoint/2010/main" val="133782260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>
        <p159:morph option="byObject"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8" grpId="0" animBg="1"/>
      <p:bldP spid="39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798BCA9-D0D2-ED7C-8DFC-6689C8A949C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408C12E3-D30A-B328-A558-2DF228D2E82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Which property do we target?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3E26120B-E333-939B-FB00-A31A6307E9A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noProof="0"/>
              <a:t>Nov 9, 2026</a:t>
            </a:r>
            <a:endParaRPr lang="de-CH" noProof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BDD7A661-D18C-DA4E-4401-2F7C7CACFC0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noProof="0"/>
              <a:t>Department of Computer Science, ETH Zurich</a:t>
            </a:r>
            <a:endParaRPr lang="de-CH" noProof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1BCA9ED-5E6D-CFD2-E3B3-A80831083EB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CA52AF-F19D-405C-AD5F-7D94B96A5CC3}" type="slidenum">
              <a:rPr lang="de-CH" noProof="0" smtClean="0"/>
              <a:pPr/>
              <a:t>18</a:t>
            </a:fld>
            <a:endParaRPr lang="de-CH" noProof="0"/>
          </a:p>
        </p:txBody>
      </p:sp>
      <p:pic>
        <p:nvPicPr>
          <p:cNvPr id="9" name="Graphic 8" descr="Document outline">
            <a:extLst>
              <a:ext uri="{FF2B5EF4-FFF2-40B4-BE49-F238E27FC236}">
                <a16:creationId xmlns:a16="http://schemas.microsoft.com/office/drawing/2014/main" id="{70728EE5-D024-1557-0130-D88ECF876E91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2787871" y="1395188"/>
            <a:ext cx="914400" cy="914400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4C9AF618-C4F5-BDC5-C7C8-C2AF083E468F}"/>
              </a:ext>
            </a:extLst>
          </p:cNvPr>
          <p:cNvSpPr txBox="1"/>
          <p:nvPr/>
        </p:nvSpPr>
        <p:spPr>
          <a:xfrm>
            <a:off x="2171700" y="2464112"/>
            <a:ext cx="214674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dirty="0"/>
              <a:t>Zone Configuration</a:t>
            </a:r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CD379241-CC66-3870-6A75-3C22D52B8408}"/>
              </a:ext>
            </a:extLst>
          </p:cNvPr>
          <p:cNvGrpSpPr/>
          <p:nvPr/>
        </p:nvGrpSpPr>
        <p:grpSpPr>
          <a:xfrm>
            <a:off x="5663467" y="1416937"/>
            <a:ext cx="865064" cy="870902"/>
            <a:chOff x="7211700" y="1579418"/>
            <a:chExt cx="865064" cy="870902"/>
          </a:xfrm>
        </p:grpSpPr>
        <p:sp>
          <p:nvSpPr>
            <p:cNvPr id="7" name="Oval 6">
              <a:extLst>
                <a:ext uri="{FF2B5EF4-FFF2-40B4-BE49-F238E27FC236}">
                  <a16:creationId xmlns:a16="http://schemas.microsoft.com/office/drawing/2014/main" id="{E54894B0-4208-4A93-9147-25EAF191137B}"/>
                </a:ext>
              </a:extLst>
            </p:cNvPr>
            <p:cNvSpPr/>
            <p:nvPr/>
          </p:nvSpPr>
          <p:spPr>
            <a:xfrm>
              <a:off x="7356764" y="1579418"/>
              <a:ext cx="720000" cy="720000"/>
            </a:xfrm>
            <a:prstGeom prst="ellipse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/>
                <a:t>?</a:t>
              </a:r>
            </a:p>
          </p:txBody>
        </p:sp>
        <p:sp>
          <p:nvSpPr>
            <p:cNvPr id="8" name="Oval 7">
              <a:extLst>
                <a:ext uri="{FF2B5EF4-FFF2-40B4-BE49-F238E27FC236}">
                  <a16:creationId xmlns:a16="http://schemas.microsoft.com/office/drawing/2014/main" id="{4C096670-B2FC-B2CE-28C5-0CB20E8C54F3}"/>
                </a:ext>
              </a:extLst>
            </p:cNvPr>
            <p:cNvSpPr/>
            <p:nvPr/>
          </p:nvSpPr>
          <p:spPr>
            <a:xfrm>
              <a:off x="7284232" y="1654869"/>
              <a:ext cx="720000" cy="720000"/>
            </a:xfrm>
            <a:prstGeom prst="ellipse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/>
                <a:t>?</a:t>
              </a:r>
            </a:p>
          </p:txBody>
        </p:sp>
        <p:sp>
          <p:nvSpPr>
            <p:cNvPr id="11" name="Oval 10">
              <a:extLst>
                <a:ext uri="{FF2B5EF4-FFF2-40B4-BE49-F238E27FC236}">
                  <a16:creationId xmlns:a16="http://schemas.microsoft.com/office/drawing/2014/main" id="{6D78F4FD-427A-B52E-A560-892569ECBCE2}"/>
                </a:ext>
              </a:extLst>
            </p:cNvPr>
            <p:cNvSpPr/>
            <p:nvPr/>
          </p:nvSpPr>
          <p:spPr>
            <a:xfrm>
              <a:off x="7211700" y="1730320"/>
              <a:ext cx="720000" cy="720000"/>
            </a:xfrm>
            <a:prstGeom prst="ellipse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dirty="0"/>
                <a:t>!</a:t>
              </a:r>
            </a:p>
          </p:txBody>
        </p:sp>
      </p:grpSp>
      <p:sp>
        <p:nvSpPr>
          <p:cNvPr id="12" name="TextBox 11">
            <a:extLst>
              <a:ext uri="{FF2B5EF4-FFF2-40B4-BE49-F238E27FC236}">
                <a16:creationId xmlns:a16="http://schemas.microsoft.com/office/drawing/2014/main" id="{FB67DDFA-8B3A-6D19-A3AE-D3597DB6CA34}"/>
              </a:ext>
            </a:extLst>
          </p:cNvPr>
          <p:cNvSpPr txBox="1"/>
          <p:nvPr/>
        </p:nvSpPr>
        <p:spPr>
          <a:xfrm>
            <a:off x="5189342" y="2464112"/>
            <a:ext cx="181331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dirty="0"/>
              <a:t>Queries that</a:t>
            </a:r>
            <a:endParaRPr lang="en-US" b="1" dirty="0"/>
          </a:p>
          <a:p>
            <a:pPr algn="ctr"/>
            <a:r>
              <a:rPr lang="en-US" dirty="0"/>
              <a:t>have an answer</a:t>
            </a:r>
          </a:p>
        </p:txBody>
      </p:sp>
      <p:cxnSp>
        <p:nvCxnSpPr>
          <p:cNvPr id="16" name="Straight Arrow Connector 15">
            <a:extLst>
              <a:ext uri="{FF2B5EF4-FFF2-40B4-BE49-F238E27FC236}">
                <a16:creationId xmlns:a16="http://schemas.microsoft.com/office/drawing/2014/main" id="{D2827C7C-4EA6-48AC-D049-94BAE5CD84D9}"/>
              </a:ext>
            </a:extLst>
          </p:cNvPr>
          <p:cNvCxnSpPr>
            <a:cxnSpLocks/>
          </p:cNvCxnSpPr>
          <p:nvPr/>
        </p:nvCxnSpPr>
        <p:spPr>
          <a:xfrm>
            <a:off x="3951653" y="1850017"/>
            <a:ext cx="1326929" cy="0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19" name="TextBox 18">
            <a:extLst>
              <a:ext uri="{FF2B5EF4-FFF2-40B4-BE49-F238E27FC236}">
                <a16:creationId xmlns:a16="http://schemas.microsoft.com/office/drawing/2014/main" id="{8236A4ED-EC60-F660-A30C-3A037C1F121A}"/>
              </a:ext>
            </a:extLst>
          </p:cNvPr>
          <p:cNvSpPr txBox="1"/>
          <p:nvPr/>
        </p:nvSpPr>
        <p:spPr>
          <a:xfrm>
            <a:off x="4070651" y="1480685"/>
            <a:ext cx="106952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dirty="0"/>
              <a:t>compute</a:t>
            </a:r>
          </a:p>
        </p:txBody>
      </p:sp>
      <p:grpSp>
        <p:nvGrpSpPr>
          <p:cNvPr id="37" name="Group 36">
            <a:extLst>
              <a:ext uri="{FF2B5EF4-FFF2-40B4-BE49-F238E27FC236}">
                <a16:creationId xmlns:a16="http://schemas.microsoft.com/office/drawing/2014/main" id="{E40B0AC7-723B-A7E0-1B95-C1624EA95581}"/>
              </a:ext>
            </a:extLst>
          </p:cNvPr>
          <p:cNvGrpSpPr/>
          <p:nvPr/>
        </p:nvGrpSpPr>
        <p:grpSpPr>
          <a:xfrm>
            <a:off x="2171700" y="2833444"/>
            <a:ext cx="4830959" cy="2917040"/>
            <a:chOff x="2171700" y="2833444"/>
            <a:chExt cx="4830959" cy="2917040"/>
          </a:xfrm>
        </p:grpSpPr>
        <p:pic>
          <p:nvPicPr>
            <p:cNvPr id="13" name="Graphic 12" descr="Document outline">
              <a:extLst>
                <a:ext uri="{FF2B5EF4-FFF2-40B4-BE49-F238E27FC236}">
                  <a16:creationId xmlns:a16="http://schemas.microsoft.com/office/drawing/2014/main" id="{8E5D491B-9979-1B4E-1835-3E7D3F6ACE4D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p:blipFill>
          <p:spPr>
            <a:xfrm>
              <a:off x="2787871" y="4035229"/>
              <a:ext cx="914400" cy="914400"/>
            </a:xfrm>
            <a:prstGeom prst="rect">
              <a:avLst/>
            </a:prstGeom>
          </p:spPr>
        </p:pic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A68CE6AF-F0F6-FED7-F246-7781A8C5777C}"/>
                </a:ext>
              </a:extLst>
            </p:cNvPr>
            <p:cNvSpPr txBox="1"/>
            <p:nvPr/>
          </p:nvSpPr>
          <p:spPr>
            <a:xfrm>
              <a:off x="2171700" y="5104153"/>
              <a:ext cx="2146742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dirty="0"/>
                <a:t>Zone Configuration</a:t>
              </a:r>
            </a:p>
          </p:txBody>
        </p:sp>
        <p:grpSp>
          <p:nvGrpSpPr>
            <p:cNvPr id="22" name="Group 21">
              <a:extLst>
                <a:ext uri="{FF2B5EF4-FFF2-40B4-BE49-F238E27FC236}">
                  <a16:creationId xmlns:a16="http://schemas.microsoft.com/office/drawing/2014/main" id="{8C79AED3-7B19-1BEE-EE5C-481277AAE466}"/>
                </a:ext>
              </a:extLst>
            </p:cNvPr>
            <p:cNvGrpSpPr/>
            <p:nvPr/>
          </p:nvGrpSpPr>
          <p:grpSpPr>
            <a:xfrm>
              <a:off x="5663467" y="4056978"/>
              <a:ext cx="865064" cy="870902"/>
              <a:chOff x="7211700" y="1579418"/>
              <a:chExt cx="865064" cy="870902"/>
            </a:xfrm>
          </p:grpSpPr>
          <p:sp>
            <p:nvSpPr>
              <p:cNvPr id="23" name="Oval 22">
                <a:extLst>
                  <a:ext uri="{FF2B5EF4-FFF2-40B4-BE49-F238E27FC236}">
                    <a16:creationId xmlns:a16="http://schemas.microsoft.com/office/drawing/2014/main" id="{ED744F3D-19D6-A95A-0082-17A06F63B2E6}"/>
                  </a:ext>
                </a:extLst>
              </p:cNvPr>
              <p:cNvSpPr/>
              <p:nvPr/>
            </p:nvSpPr>
            <p:spPr>
              <a:xfrm>
                <a:off x="7356764" y="1579418"/>
                <a:ext cx="720000" cy="720000"/>
              </a:xfrm>
              <a:prstGeom prst="ellipse">
                <a:avLst/>
              </a:prstGeom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r>
                  <a:rPr lang="en-US"/>
                  <a:t>?</a:t>
                </a:r>
              </a:p>
            </p:txBody>
          </p:sp>
          <p:sp>
            <p:nvSpPr>
              <p:cNvPr id="26" name="Oval 25">
                <a:extLst>
                  <a:ext uri="{FF2B5EF4-FFF2-40B4-BE49-F238E27FC236}">
                    <a16:creationId xmlns:a16="http://schemas.microsoft.com/office/drawing/2014/main" id="{D0C50C9E-9814-7313-58BE-A812CB836721}"/>
                  </a:ext>
                </a:extLst>
              </p:cNvPr>
              <p:cNvSpPr/>
              <p:nvPr/>
            </p:nvSpPr>
            <p:spPr>
              <a:xfrm>
                <a:off x="7284232" y="1654869"/>
                <a:ext cx="720000" cy="720000"/>
              </a:xfrm>
              <a:prstGeom prst="ellipse">
                <a:avLst/>
              </a:prstGeom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r>
                  <a:rPr lang="en-US"/>
                  <a:t>?</a:t>
                </a:r>
              </a:p>
            </p:txBody>
          </p:sp>
          <p:sp>
            <p:nvSpPr>
              <p:cNvPr id="27" name="Oval 26">
                <a:extLst>
                  <a:ext uri="{FF2B5EF4-FFF2-40B4-BE49-F238E27FC236}">
                    <a16:creationId xmlns:a16="http://schemas.microsoft.com/office/drawing/2014/main" id="{721ED236-8513-0896-F771-EED6F4F3F9EF}"/>
                  </a:ext>
                </a:extLst>
              </p:cNvPr>
              <p:cNvSpPr/>
              <p:nvPr/>
            </p:nvSpPr>
            <p:spPr>
              <a:xfrm>
                <a:off x="7211700" y="1730320"/>
                <a:ext cx="720000" cy="720000"/>
              </a:xfrm>
              <a:prstGeom prst="ellipse">
                <a:avLst/>
              </a:prstGeom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r>
                  <a:rPr lang="en-US" dirty="0"/>
                  <a:t>!</a:t>
                </a:r>
              </a:p>
            </p:txBody>
          </p:sp>
        </p:grpSp>
        <p:sp>
          <p:nvSpPr>
            <p:cNvPr id="29" name="TextBox 28">
              <a:extLst>
                <a:ext uri="{FF2B5EF4-FFF2-40B4-BE49-F238E27FC236}">
                  <a16:creationId xmlns:a16="http://schemas.microsoft.com/office/drawing/2014/main" id="{FE338775-C465-C327-4FB2-E541C498D414}"/>
                </a:ext>
              </a:extLst>
            </p:cNvPr>
            <p:cNvSpPr txBox="1"/>
            <p:nvPr/>
          </p:nvSpPr>
          <p:spPr>
            <a:xfrm>
              <a:off x="5189342" y="5104153"/>
              <a:ext cx="1813317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dirty="0"/>
                <a:t>Queries that</a:t>
              </a:r>
              <a:endParaRPr lang="en-US" b="1" dirty="0"/>
            </a:p>
            <a:p>
              <a:pPr algn="ctr"/>
              <a:r>
                <a:rPr lang="en-US" dirty="0"/>
                <a:t>have an answer</a:t>
              </a:r>
            </a:p>
          </p:txBody>
        </p:sp>
        <p:cxnSp>
          <p:nvCxnSpPr>
            <p:cNvPr id="30" name="Straight Arrow Connector 29">
              <a:extLst>
                <a:ext uri="{FF2B5EF4-FFF2-40B4-BE49-F238E27FC236}">
                  <a16:creationId xmlns:a16="http://schemas.microsoft.com/office/drawing/2014/main" id="{5C64D5E1-8BCD-B929-8439-FB297201DFAD}"/>
                </a:ext>
              </a:extLst>
            </p:cNvPr>
            <p:cNvCxnSpPr>
              <a:cxnSpLocks/>
            </p:cNvCxnSpPr>
            <p:nvPr/>
          </p:nvCxnSpPr>
          <p:spPr>
            <a:xfrm>
              <a:off x="3951653" y="4490058"/>
              <a:ext cx="1326929" cy="0"/>
            </a:xfrm>
            <a:prstGeom prst="straightConnector1">
              <a:avLst/>
            </a:prstGeom>
            <a:ln>
              <a:tailEnd type="triangle"/>
            </a:ln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  <p:sp>
          <p:nvSpPr>
            <p:cNvPr id="31" name="TextBox 30">
              <a:extLst>
                <a:ext uri="{FF2B5EF4-FFF2-40B4-BE49-F238E27FC236}">
                  <a16:creationId xmlns:a16="http://schemas.microsoft.com/office/drawing/2014/main" id="{E6ED7D91-C87A-5C1A-726A-3E94DACFDAB5}"/>
                </a:ext>
              </a:extLst>
            </p:cNvPr>
            <p:cNvSpPr txBox="1"/>
            <p:nvPr/>
          </p:nvSpPr>
          <p:spPr>
            <a:xfrm>
              <a:off x="4070651" y="4120726"/>
              <a:ext cx="106952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dirty="0"/>
                <a:t>compute</a:t>
              </a:r>
            </a:p>
          </p:txBody>
        </p:sp>
        <p:cxnSp>
          <p:nvCxnSpPr>
            <p:cNvPr id="33" name="Straight Arrow Connector 32">
              <a:extLst>
                <a:ext uri="{FF2B5EF4-FFF2-40B4-BE49-F238E27FC236}">
                  <a16:creationId xmlns:a16="http://schemas.microsoft.com/office/drawing/2014/main" id="{FC16DB95-4F4B-564F-C034-A13FFEAAEE93}"/>
                </a:ext>
              </a:extLst>
            </p:cNvPr>
            <p:cNvCxnSpPr>
              <a:cxnSpLocks/>
            </p:cNvCxnSpPr>
            <p:nvPr/>
          </p:nvCxnSpPr>
          <p:spPr>
            <a:xfrm>
              <a:off x="3245071" y="2833444"/>
              <a:ext cx="0" cy="1201785"/>
            </a:xfrm>
            <a:prstGeom prst="straightConnector1">
              <a:avLst/>
            </a:prstGeom>
            <a:ln>
              <a:tailEnd type="triangle"/>
            </a:ln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  <p:sp>
          <p:nvSpPr>
            <p:cNvPr id="36" name="TextBox 35">
              <a:extLst>
                <a:ext uri="{FF2B5EF4-FFF2-40B4-BE49-F238E27FC236}">
                  <a16:creationId xmlns:a16="http://schemas.microsoft.com/office/drawing/2014/main" id="{AFC7AECD-6553-73E4-F4EF-E84B9080B36A}"/>
                </a:ext>
              </a:extLst>
            </p:cNvPr>
            <p:cNvSpPr txBox="1"/>
            <p:nvPr/>
          </p:nvSpPr>
          <p:spPr>
            <a:xfrm>
              <a:off x="2320415" y="3249670"/>
              <a:ext cx="889987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/>
              <a:r>
                <a:rPr lang="en-US" dirty="0"/>
                <a:t>update</a:t>
              </a:r>
            </a:p>
          </p:txBody>
        </p:sp>
      </p:grpSp>
      <p:sp>
        <p:nvSpPr>
          <p:cNvPr id="38" name="Curved Left Arrow 37">
            <a:extLst>
              <a:ext uri="{FF2B5EF4-FFF2-40B4-BE49-F238E27FC236}">
                <a16:creationId xmlns:a16="http://schemas.microsoft.com/office/drawing/2014/main" id="{190096DD-704F-4832-001A-D6A957ED1B32}"/>
              </a:ext>
            </a:extLst>
          </p:cNvPr>
          <p:cNvSpPr/>
          <p:nvPr/>
        </p:nvSpPr>
        <p:spPr>
          <a:xfrm>
            <a:off x="7124355" y="1850017"/>
            <a:ext cx="1027415" cy="2640041"/>
          </a:xfrm>
          <a:prstGeom prst="curvedLeftArrow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2FC53FAA-AECD-4FD1-0A96-9C5C710193A7}"/>
              </a:ext>
            </a:extLst>
          </p:cNvPr>
          <p:cNvSpPr txBox="1"/>
          <p:nvPr/>
        </p:nvSpPr>
        <p:spPr>
          <a:xfrm>
            <a:off x="8325836" y="2925777"/>
            <a:ext cx="367280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Anything not resolvable anymore?</a:t>
            </a:r>
          </a:p>
        </p:txBody>
      </p:sp>
    </p:spTree>
    <p:extLst>
      <p:ext uri="{BB962C8B-B14F-4D97-AF65-F5344CB8AC3E}">
        <p14:creationId xmlns:p14="http://schemas.microsoft.com/office/powerpoint/2010/main" val="222867300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4584D57-0701-A756-C2CF-26509BBF11D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FB405DAB-E1B8-589F-488B-4DADFDE86AB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Which property do we target?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E567F76B-59E7-A0E8-9EF0-5222ECB62F0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noProof="0"/>
              <a:t>Nov 9, 2026</a:t>
            </a:r>
            <a:endParaRPr lang="de-CH" noProof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F4F0A73-4336-B9ED-91F9-1D67435A647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noProof="0"/>
              <a:t>Department of Computer Science, ETH Zurich</a:t>
            </a:r>
            <a:endParaRPr lang="de-CH" noProof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0BB850C-5CA8-804C-AF6B-6695287570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CA52AF-F19D-405C-AD5F-7D94B96A5CC3}" type="slidenum">
              <a:rPr lang="de-CH" noProof="0" smtClean="0"/>
              <a:pPr/>
              <a:t>19</a:t>
            </a:fld>
            <a:endParaRPr lang="de-CH" noProof="0"/>
          </a:p>
        </p:txBody>
      </p:sp>
      <p:pic>
        <p:nvPicPr>
          <p:cNvPr id="9" name="Graphic 8" descr="Document outline">
            <a:extLst>
              <a:ext uri="{FF2B5EF4-FFF2-40B4-BE49-F238E27FC236}">
                <a16:creationId xmlns:a16="http://schemas.microsoft.com/office/drawing/2014/main" id="{7721FA76-0401-5DFE-BFB7-F6F4E655F7BD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2787871" y="1395188"/>
            <a:ext cx="914400" cy="914400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9FC8C5C8-3E03-9C94-64CD-5CE708D5986D}"/>
              </a:ext>
            </a:extLst>
          </p:cNvPr>
          <p:cNvSpPr txBox="1"/>
          <p:nvPr/>
        </p:nvSpPr>
        <p:spPr>
          <a:xfrm>
            <a:off x="2171700" y="2464112"/>
            <a:ext cx="214674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dirty="0"/>
              <a:t>Zone Configuration</a:t>
            </a:r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A3A88AF2-C2E2-93E0-9AEC-9AF006FCDCD6}"/>
              </a:ext>
            </a:extLst>
          </p:cNvPr>
          <p:cNvGrpSpPr/>
          <p:nvPr/>
        </p:nvGrpSpPr>
        <p:grpSpPr>
          <a:xfrm>
            <a:off x="5663467" y="1416937"/>
            <a:ext cx="865064" cy="870902"/>
            <a:chOff x="7211700" y="1579418"/>
            <a:chExt cx="865064" cy="870902"/>
          </a:xfrm>
        </p:grpSpPr>
        <p:sp>
          <p:nvSpPr>
            <p:cNvPr id="7" name="Oval 6">
              <a:extLst>
                <a:ext uri="{FF2B5EF4-FFF2-40B4-BE49-F238E27FC236}">
                  <a16:creationId xmlns:a16="http://schemas.microsoft.com/office/drawing/2014/main" id="{BA975C51-BD87-007E-4F2B-D2758B083446}"/>
                </a:ext>
              </a:extLst>
            </p:cNvPr>
            <p:cNvSpPr/>
            <p:nvPr/>
          </p:nvSpPr>
          <p:spPr>
            <a:xfrm>
              <a:off x="7356764" y="1579418"/>
              <a:ext cx="720000" cy="720000"/>
            </a:xfrm>
            <a:prstGeom prst="ellipse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/>
                <a:t>?</a:t>
              </a:r>
            </a:p>
          </p:txBody>
        </p:sp>
        <p:sp>
          <p:nvSpPr>
            <p:cNvPr id="8" name="Oval 7">
              <a:extLst>
                <a:ext uri="{FF2B5EF4-FFF2-40B4-BE49-F238E27FC236}">
                  <a16:creationId xmlns:a16="http://schemas.microsoft.com/office/drawing/2014/main" id="{D9BB5A10-9AF1-E5CD-9915-B13F95E23F7E}"/>
                </a:ext>
              </a:extLst>
            </p:cNvPr>
            <p:cNvSpPr/>
            <p:nvPr/>
          </p:nvSpPr>
          <p:spPr>
            <a:xfrm>
              <a:off x="7284232" y="1654869"/>
              <a:ext cx="720000" cy="720000"/>
            </a:xfrm>
            <a:prstGeom prst="ellipse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/>
                <a:t>?</a:t>
              </a:r>
            </a:p>
          </p:txBody>
        </p:sp>
        <p:sp>
          <p:nvSpPr>
            <p:cNvPr id="11" name="Oval 10">
              <a:extLst>
                <a:ext uri="{FF2B5EF4-FFF2-40B4-BE49-F238E27FC236}">
                  <a16:creationId xmlns:a16="http://schemas.microsoft.com/office/drawing/2014/main" id="{1883C940-0FB3-2162-5D65-44FFAEFBF387}"/>
                </a:ext>
              </a:extLst>
            </p:cNvPr>
            <p:cNvSpPr/>
            <p:nvPr/>
          </p:nvSpPr>
          <p:spPr>
            <a:xfrm>
              <a:off x="7211700" y="1730320"/>
              <a:ext cx="720000" cy="720000"/>
            </a:xfrm>
            <a:prstGeom prst="ellipse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dirty="0"/>
                <a:t>!</a:t>
              </a:r>
            </a:p>
          </p:txBody>
        </p:sp>
      </p:grpSp>
      <p:sp>
        <p:nvSpPr>
          <p:cNvPr id="12" name="TextBox 11">
            <a:extLst>
              <a:ext uri="{FF2B5EF4-FFF2-40B4-BE49-F238E27FC236}">
                <a16:creationId xmlns:a16="http://schemas.microsoft.com/office/drawing/2014/main" id="{0DFAF096-5200-ED80-8470-1250BF621796}"/>
              </a:ext>
            </a:extLst>
          </p:cNvPr>
          <p:cNvSpPr txBox="1"/>
          <p:nvPr/>
        </p:nvSpPr>
        <p:spPr>
          <a:xfrm>
            <a:off x="5189342" y="2464112"/>
            <a:ext cx="181331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dirty="0"/>
              <a:t>Queries that</a:t>
            </a:r>
            <a:endParaRPr lang="en-US" b="1" dirty="0"/>
          </a:p>
          <a:p>
            <a:pPr algn="ctr"/>
            <a:r>
              <a:rPr lang="en-US" dirty="0"/>
              <a:t>have an answer</a:t>
            </a:r>
          </a:p>
        </p:txBody>
      </p:sp>
      <p:cxnSp>
        <p:nvCxnSpPr>
          <p:cNvPr id="16" name="Straight Arrow Connector 15">
            <a:extLst>
              <a:ext uri="{FF2B5EF4-FFF2-40B4-BE49-F238E27FC236}">
                <a16:creationId xmlns:a16="http://schemas.microsoft.com/office/drawing/2014/main" id="{BDD379AE-21B8-7DDF-D3DE-58AC1B8BFA25}"/>
              </a:ext>
            </a:extLst>
          </p:cNvPr>
          <p:cNvCxnSpPr>
            <a:cxnSpLocks/>
          </p:cNvCxnSpPr>
          <p:nvPr/>
        </p:nvCxnSpPr>
        <p:spPr>
          <a:xfrm>
            <a:off x="3951653" y="1850017"/>
            <a:ext cx="1326929" cy="0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19" name="TextBox 18">
            <a:extLst>
              <a:ext uri="{FF2B5EF4-FFF2-40B4-BE49-F238E27FC236}">
                <a16:creationId xmlns:a16="http://schemas.microsoft.com/office/drawing/2014/main" id="{2A517878-FB71-5718-3DEC-36C9B0F2FD9B}"/>
              </a:ext>
            </a:extLst>
          </p:cNvPr>
          <p:cNvSpPr txBox="1"/>
          <p:nvPr/>
        </p:nvSpPr>
        <p:spPr>
          <a:xfrm>
            <a:off x="4070651" y="1480685"/>
            <a:ext cx="106952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dirty="0"/>
              <a:t>compute</a:t>
            </a:r>
          </a:p>
        </p:txBody>
      </p:sp>
      <p:grpSp>
        <p:nvGrpSpPr>
          <p:cNvPr id="37" name="Group 36">
            <a:extLst>
              <a:ext uri="{FF2B5EF4-FFF2-40B4-BE49-F238E27FC236}">
                <a16:creationId xmlns:a16="http://schemas.microsoft.com/office/drawing/2014/main" id="{A093B765-FC8B-065D-56B0-8AC0108FA997}"/>
              </a:ext>
            </a:extLst>
          </p:cNvPr>
          <p:cNvGrpSpPr/>
          <p:nvPr/>
        </p:nvGrpSpPr>
        <p:grpSpPr>
          <a:xfrm>
            <a:off x="2171700" y="2833444"/>
            <a:ext cx="4830959" cy="2917040"/>
            <a:chOff x="2171700" y="2833444"/>
            <a:chExt cx="4830959" cy="2917040"/>
          </a:xfrm>
        </p:grpSpPr>
        <p:pic>
          <p:nvPicPr>
            <p:cNvPr id="13" name="Graphic 12" descr="Document outline">
              <a:extLst>
                <a:ext uri="{FF2B5EF4-FFF2-40B4-BE49-F238E27FC236}">
                  <a16:creationId xmlns:a16="http://schemas.microsoft.com/office/drawing/2014/main" id="{C040F76A-5626-F429-52F4-8E7E04C06BC9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p:blipFill>
          <p:spPr>
            <a:xfrm>
              <a:off x="2787871" y="4035229"/>
              <a:ext cx="914400" cy="914400"/>
            </a:xfrm>
            <a:prstGeom prst="rect">
              <a:avLst/>
            </a:prstGeom>
          </p:spPr>
        </p:pic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D484ED69-F3A1-7829-FE3D-6837719866E9}"/>
                </a:ext>
              </a:extLst>
            </p:cNvPr>
            <p:cNvSpPr txBox="1"/>
            <p:nvPr/>
          </p:nvSpPr>
          <p:spPr>
            <a:xfrm>
              <a:off x="2171700" y="5104153"/>
              <a:ext cx="2146742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dirty="0"/>
                <a:t>Zone Configuration</a:t>
              </a:r>
            </a:p>
          </p:txBody>
        </p:sp>
        <p:grpSp>
          <p:nvGrpSpPr>
            <p:cNvPr id="22" name="Group 21">
              <a:extLst>
                <a:ext uri="{FF2B5EF4-FFF2-40B4-BE49-F238E27FC236}">
                  <a16:creationId xmlns:a16="http://schemas.microsoft.com/office/drawing/2014/main" id="{50C70CD6-86E1-313D-7CF7-D431E4970F43}"/>
                </a:ext>
              </a:extLst>
            </p:cNvPr>
            <p:cNvGrpSpPr/>
            <p:nvPr/>
          </p:nvGrpSpPr>
          <p:grpSpPr>
            <a:xfrm>
              <a:off x="5663467" y="4056978"/>
              <a:ext cx="865064" cy="870902"/>
              <a:chOff x="7211700" y="1579418"/>
              <a:chExt cx="865064" cy="870902"/>
            </a:xfrm>
          </p:grpSpPr>
          <p:sp>
            <p:nvSpPr>
              <p:cNvPr id="23" name="Oval 22">
                <a:extLst>
                  <a:ext uri="{FF2B5EF4-FFF2-40B4-BE49-F238E27FC236}">
                    <a16:creationId xmlns:a16="http://schemas.microsoft.com/office/drawing/2014/main" id="{917AAB5E-F577-6E8D-BE6F-DEC00D290E20}"/>
                  </a:ext>
                </a:extLst>
              </p:cNvPr>
              <p:cNvSpPr/>
              <p:nvPr/>
            </p:nvSpPr>
            <p:spPr>
              <a:xfrm>
                <a:off x="7356764" y="1579418"/>
                <a:ext cx="720000" cy="720000"/>
              </a:xfrm>
              <a:prstGeom prst="ellipse">
                <a:avLst/>
              </a:prstGeom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r>
                  <a:rPr lang="en-US"/>
                  <a:t>?</a:t>
                </a:r>
              </a:p>
            </p:txBody>
          </p:sp>
          <p:sp>
            <p:nvSpPr>
              <p:cNvPr id="26" name="Oval 25">
                <a:extLst>
                  <a:ext uri="{FF2B5EF4-FFF2-40B4-BE49-F238E27FC236}">
                    <a16:creationId xmlns:a16="http://schemas.microsoft.com/office/drawing/2014/main" id="{7C3CACD1-E2E6-C8A5-8D59-B2E1ED7980F6}"/>
                  </a:ext>
                </a:extLst>
              </p:cNvPr>
              <p:cNvSpPr/>
              <p:nvPr/>
            </p:nvSpPr>
            <p:spPr>
              <a:xfrm>
                <a:off x="7284232" y="1654869"/>
                <a:ext cx="720000" cy="720000"/>
              </a:xfrm>
              <a:prstGeom prst="ellipse">
                <a:avLst/>
              </a:prstGeom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r>
                  <a:rPr lang="en-US"/>
                  <a:t>?</a:t>
                </a:r>
              </a:p>
            </p:txBody>
          </p:sp>
          <p:sp>
            <p:nvSpPr>
              <p:cNvPr id="27" name="Oval 26">
                <a:extLst>
                  <a:ext uri="{FF2B5EF4-FFF2-40B4-BE49-F238E27FC236}">
                    <a16:creationId xmlns:a16="http://schemas.microsoft.com/office/drawing/2014/main" id="{FFB7325F-400A-52A5-75C4-625C51E40A9B}"/>
                  </a:ext>
                </a:extLst>
              </p:cNvPr>
              <p:cNvSpPr/>
              <p:nvPr/>
            </p:nvSpPr>
            <p:spPr>
              <a:xfrm>
                <a:off x="7211700" y="1730320"/>
                <a:ext cx="720000" cy="720000"/>
              </a:xfrm>
              <a:prstGeom prst="ellipse">
                <a:avLst/>
              </a:prstGeom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r>
                  <a:rPr lang="en-US" dirty="0"/>
                  <a:t>!</a:t>
                </a:r>
              </a:p>
            </p:txBody>
          </p:sp>
        </p:grpSp>
        <p:sp>
          <p:nvSpPr>
            <p:cNvPr id="29" name="TextBox 28">
              <a:extLst>
                <a:ext uri="{FF2B5EF4-FFF2-40B4-BE49-F238E27FC236}">
                  <a16:creationId xmlns:a16="http://schemas.microsoft.com/office/drawing/2014/main" id="{E199E897-7D77-E2B1-72E9-14E9293B3627}"/>
                </a:ext>
              </a:extLst>
            </p:cNvPr>
            <p:cNvSpPr txBox="1"/>
            <p:nvPr/>
          </p:nvSpPr>
          <p:spPr>
            <a:xfrm>
              <a:off x="5189342" y="5104153"/>
              <a:ext cx="1813317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dirty="0"/>
                <a:t>Queries that</a:t>
              </a:r>
              <a:endParaRPr lang="en-US" b="1" dirty="0"/>
            </a:p>
            <a:p>
              <a:pPr algn="ctr"/>
              <a:r>
                <a:rPr lang="en-US" dirty="0"/>
                <a:t>have an answer</a:t>
              </a:r>
            </a:p>
          </p:txBody>
        </p:sp>
        <p:cxnSp>
          <p:nvCxnSpPr>
            <p:cNvPr id="30" name="Straight Arrow Connector 29">
              <a:extLst>
                <a:ext uri="{FF2B5EF4-FFF2-40B4-BE49-F238E27FC236}">
                  <a16:creationId xmlns:a16="http://schemas.microsoft.com/office/drawing/2014/main" id="{93A171FD-A7E6-B604-AF36-D8B6473D6A15}"/>
                </a:ext>
              </a:extLst>
            </p:cNvPr>
            <p:cNvCxnSpPr>
              <a:cxnSpLocks/>
            </p:cNvCxnSpPr>
            <p:nvPr/>
          </p:nvCxnSpPr>
          <p:spPr>
            <a:xfrm>
              <a:off x="3951653" y="4490058"/>
              <a:ext cx="1326929" cy="0"/>
            </a:xfrm>
            <a:prstGeom prst="straightConnector1">
              <a:avLst/>
            </a:prstGeom>
            <a:ln>
              <a:tailEnd type="triangle"/>
            </a:ln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  <p:sp>
          <p:nvSpPr>
            <p:cNvPr id="31" name="TextBox 30">
              <a:extLst>
                <a:ext uri="{FF2B5EF4-FFF2-40B4-BE49-F238E27FC236}">
                  <a16:creationId xmlns:a16="http://schemas.microsoft.com/office/drawing/2014/main" id="{DB5ADF75-9127-EFEB-3F9F-DAC556FE499B}"/>
                </a:ext>
              </a:extLst>
            </p:cNvPr>
            <p:cNvSpPr txBox="1"/>
            <p:nvPr/>
          </p:nvSpPr>
          <p:spPr>
            <a:xfrm>
              <a:off x="4070651" y="4120726"/>
              <a:ext cx="106952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dirty="0"/>
                <a:t>compute</a:t>
              </a:r>
            </a:p>
          </p:txBody>
        </p:sp>
        <p:cxnSp>
          <p:nvCxnSpPr>
            <p:cNvPr id="33" name="Straight Arrow Connector 32">
              <a:extLst>
                <a:ext uri="{FF2B5EF4-FFF2-40B4-BE49-F238E27FC236}">
                  <a16:creationId xmlns:a16="http://schemas.microsoft.com/office/drawing/2014/main" id="{698C9D8F-A110-27D8-11E6-568C9E4BBD85}"/>
                </a:ext>
              </a:extLst>
            </p:cNvPr>
            <p:cNvCxnSpPr>
              <a:cxnSpLocks/>
            </p:cNvCxnSpPr>
            <p:nvPr/>
          </p:nvCxnSpPr>
          <p:spPr>
            <a:xfrm>
              <a:off x="3245071" y="2833444"/>
              <a:ext cx="0" cy="1201785"/>
            </a:xfrm>
            <a:prstGeom prst="straightConnector1">
              <a:avLst/>
            </a:prstGeom>
            <a:ln>
              <a:tailEnd type="triangle"/>
            </a:ln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  <p:sp>
          <p:nvSpPr>
            <p:cNvPr id="36" name="TextBox 35">
              <a:extLst>
                <a:ext uri="{FF2B5EF4-FFF2-40B4-BE49-F238E27FC236}">
                  <a16:creationId xmlns:a16="http://schemas.microsoft.com/office/drawing/2014/main" id="{E42C1F78-E20B-9D0D-3E73-199F2727E9FD}"/>
                </a:ext>
              </a:extLst>
            </p:cNvPr>
            <p:cNvSpPr txBox="1"/>
            <p:nvPr/>
          </p:nvSpPr>
          <p:spPr>
            <a:xfrm>
              <a:off x="2320415" y="3249670"/>
              <a:ext cx="889987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/>
              <a:r>
                <a:rPr lang="en-US" dirty="0"/>
                <a:t>update</a:t>
              </a:r>
            </a:p>
          </p:txBody>
        </p:sp>
      </p:grpSp>
      <p:sp>
        <p:nvSpPr>
          <p:cNvPr id="38" name="Curved Left Arrow 37">
            <a:extLst>
              <a:ext uri="{FF2B5EF4-FFF2-40B4-BE49-F238E27FC236}">
                <a16:creationId xmlns:a16="http://schemas.microsoft.com/office/drawing/2014/main" id="{208BFCEA-3820-DD1B-F760-1C862D19CA7E}"/>
              </a:ext>
            </a:extLst>
          </p:cNvPr>
          <p:cNvSpPr/>
          <p:nvPr/>
        </p:nvSpPr>
        <p:spPr>
          <a:xfrm flipV="1">
            <a:off x="7124355" y="1850017"/>
            <a:ext cx="1027415" cy="2640041"/>
          </a:xfrm>
          <a:prstGeom prst="curvedLeftArrow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2D1BDF46-534F-7B11-304D-A5D25C056C34}"/>
              </a:ext>
            </a:extLst>
          </p:cNvPr>
          <p:cNvSpPr txBox="1"/>
          <p:nvPr/>
        </p:nvSpPr>
        <p:spPr>
          <a:xfrm>
            <a:off x="8325836" y="2925777"/>
            <a:ext cx="28520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What is newly resolvable?</a:t>
            </a:r>
          </a:p>
        </p:txBody>
      </p:sp>
    </p:spTree>
    <p:extLst>
      <p:ext uri="{BB962C8B-B14F-4D97-AF65-F5344CB8AC3E}">
        <p14:creationId xmlns:p14="http://schemas.microsoft.com/office/powerpoint/2010/main" val="337665769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>
        <p159:morph option="byObject"/>
      </p:transition>
    </mc:Choice>
    <mc:Fallback xmlns="">
      <p:transition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0FAC6E5-69E2-6E87-5760-ABC855D140F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5BD1F7B0-0704-D82C-BD78-5A59118E14D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Which property do we target?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F418D97C-4FC0-1B58-A864-69E97C8CEAB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noProof="0"/>
              <a:t>Nov 9, 2026</a:t>
            </a:r>
            <a:endParaRPr lang="de-CH" noProof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533A3EE6-0B0D-EC64-0038-22D0D155395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noProof="0"/>
              <a:t>Department of Computer Science, ETH Zurich</a:t>
            </a:r>
            <a:endParaRPr lang="de-CH" noProof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32323AE-4CA1-BD5C-6306-728F99F6594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CA52AF-F19D-405C-AD5F-7D94B96A5CC3}" type="slidenum">
              <a:rPr lang="de-CH" noProof="0" smtClean="0"/>
              <a:pPr/>
              <a:t>20</a:t>
            </a:fld>
            <a:endParaRPr lang="de-CH" noProof="0"/>
          </a:p>
        </p:txBody>
      </p:sp>
      <p:pic>
        <p:nvPicPr>
          <p:cNvPr id="9" name="Graphic 8" descr="Document outline">
            <a:extLst>
              <a:ext uri="{FF2B5EF4-FFF2-40B4-BE49-F238E27FC236}">
                <a16:creationId xmlns:a16="http://schemas.microsoft.com/office/drawing/2014/main" id="{3C8086D1-6742-D39C-10DF-B762FDC2C034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2787871" y="1395188"/>
            <a:ext cx="914400" cy="914400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DC8DE5D9-6700-6DA5-50A3-4E622C4CDC3B}"/>
              </a:ext>
            </a:extLst>
          </p:cNvPr>
          <p:cNvSpPr txBox="1"/>
          <p:nvPr/>
        </p:nvSpPr>
        <p:spPr>
          <a:xfrm>
            <a:off x="2171700" y="2464112"/>
            <a:ext cx="214674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dirty="0"/>
              <a:t>Zone Configuration</a:t>
            </a:r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D6D8A076-E722-1A46-86C7-E259E94C268D}"/>
              </a:ext>
            </a:extLst>
          </p:cNvPr>
          <p:cNvGrpSpPr/>
          <p:nvPr/>
        </p:nvGrpSpPr>
        <p:grpSpPr>
          <a:xfrm>
            <a:off x="5663467" y="1416937"/>
            <a:ext cx="865064" cy="870902"/>
            <a:chOff x="7211700" y="1579418"/>
            <a:chExt cx="865064" cy="870902"/>
          </a:xfrm>
        </p:grpSpPr>
        <p:sp>
          <p:nvSpPr>
            <p:cNvPr id="7" name="Oval 6">
              <a:extLst>
                <a:ext uri="{FF2B5EF4-FFF2-40B4-BE49-F238E27FC236}">
                  <a16:creationId xmlns:a16="http://schemas.microsoft.com/office/drawing/2014/main" id="{1F4BF339-0FF8-83F2-1A32-AB30F8D46F21}"/>
                </a:ext>
              </a:extLst>
            </p:cNvPr>
            <p:cNvSpPr/>
            <p:nvPr/>
          </p:nvSpPr>
          <p:spPr>
            <a:xfrm>
              <a:off x="7356764" y="1579418"/>
              <a:ext cx="720000" cy="720000"/>
            </a:xfrm>
            <a:prstGeom prst="ellipse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/>
                <a:t>?</a:t>
              </a:r>
            </a:p>
          </p:txBody>
        </p:sp>
        <p:sp>
          <p:nvSpPr>
            <p:cNvPr id="8" name="Oval 7">
              <a:extLst>
                <a:ext uri="{FF2B5EF4-FFF2-40B4-BE49-F238E27FC236}">
                  <a16:creationId xmlns:a16="http://schemas.microsoft.com/office/drawing/2014/main" id="{0EDF787A-5A23-EC59-06FF-88B9BAFD4DBC}"/>
                </a:ext>
              </a:extLst>
            </p:cNvPr>
            <p:cNvSpPr/>
            <p:nvPr/>
          </p:nvSpPr>
          <p:spPr>
            <a:xfrm>
              <a:off x="7284232" y="1654869"/>
              <a:ext cx="720000" cy="720000"/>
            </a:xfrm>
            <a:prstGeom prst="ellipse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/>
                <a:t>?</a:t>
              </a:r>
            </a:p>
          </p:txBody>
        </p:sp>
        <p:sp>
          <p:nvSpPr>
            <p:cNvPr id="11" name="Oval 10">
              <a:extLst>
                <a:ext uri="{FF2B5EF4-FFF2-40B4-BE49-F238E27FC236}">
                  <a16:creationId xmlns:a16="http://schemas.microsoft.com/office/drawing/2014/main" id="{C5421E56-7F09-69A0-DFAB-9C8B38E44972}"/>
                </a:ext>
              </a:extLst>
            </p:cNvPr>
            <p:cNvSpPr/>
            <p:nvPr/>
          </p:nvSpPr>
          <p:spPr>
            <a:xfrm>
              <a:off x="7211700" y="1730320"/>
              <a:ext cx="720000" cy="720000"/>
            </a:xfrm>
            <a:prstGeom prst="ellipse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dirty="0"/>
                <a:t>!</a:t>
              </a:r>
            </a:p>
          </p:txBody>
        </p:sp>
      </p:grpSp>
      <p:sp>
        <p:nvSpPr>
          <p:cNvPr id="12" name="TextBox 11">
            <a:extLst>
              <a:ext uri="{FF2B5EF4-FFF2-40B4-BE49-F238E27FC236}">
                <a16:creationId xmlns:a16="http://schemas.microsoft.com/office/drawing/2014/main" id="{8D78CF78-F1C2-795A-3485-E39C11AC1FAF}"/>
              </a:ext>
            </a:extLst>
          </p:cNvPr>
          <p:cNvSpPr txBox="1"/>
          <p:nvPr/>
        </p:nvSpPr>
        <p:spPr>
          <a:xfrm>
            <a:off x="5189342" y="2464112"/>
            <a:ext cx="181331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dirty="0"/>
              <a:t>Queries that</a:t>
            </a:r>
            <a:endParaRPr lang="en-US" b="1" dirty="0"/>
          </a:p>
          <a:p>
            <a:pPr algn="ctr"/>
            <a:r>
              <a:rPr lang="en-US" dirty="0"/>
              <a:t>have an answer</a:t>
            </a:r>
          </a:p>
        </p:txBody>
      </p:sp>
      <p:cxnSp>
        <p:nvCxnSpPr>
          <p:cNvPr id="16" name="Straight Arrow Connector 15">
            <a:extLst>
              <a:ext uri="{FF2B5EF4-FFF2-40B4-BE49-F238E27FC236}">
                <a16:creationId xmlns:a16="http://schemas.microsoft.com/office/drawing/2014/main" id="{C75F5440-FC9D-21DC-C7DB-F9620D9FD571}"/>
              </a:ext>
            </a:extLst>
          </p:cNvPr>
          <p:cNvCxnSpPr>
            <a:cxnSpLocks/>
          </p:cNvCxnSpPr>
          <p:nvPr/>
        </p:nvCxnSpPr>
        <p:spPr>
          <a:xfrm>
            <a:off x="3951653" y="1850017"/>
            <a:ext cx="1326929" cy="0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19" name="TextBox 18">
            <a:extLst>
              <a:ext uri="{FF2B5EF4-FFF2-40B4-BE49-F238E27FC236}">
                <a16:creationId xmlns:a16="http://schemas.microsoft.com/office/drawing/2014/main" id="{5D819BEE-941B-BC2F-2BF4-FC025265E8ED}"/>
              </a:ext>
            </a:extLst>
          </p:cNvPr>
          <p:cNvSpPr txBox="1"/>
          <p:nvPr/>
        </p:nvSpPr>
        <p:spPr>
          <a:xfrm>
            <a:off x="4070651" y="1480685"/>
            <a:ext cx="106952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dirty="0"/>
              <a:t>compute</a:t>
            </a:r>
          </a:p>
        </p:txBody>
      </p:sp>
      <p:grpSp>
        <p:nvGrpSpPr>
          <p:cNvPr id="37" name="Group 36">
            <a:extLst>
              <a:ext uri="{FF2B5EF4-FFF2-40B4-BE49-F238E27FC236}">
                <a16:creationId xmlns:a16="http://schemas.microsoft.com/office/drawing/2014/main" id="{6417D397-99E0-79ED-FC5D-22E3E14952B0}"/>
              </a:ext>
            </a:extLst>
          </p:cNvPr>
          <p:cNvGrpSpPr/>
          <p:nvPr/>
        </p:nvGrpSpPr>
        <p:grpSpPr>
          <a:xfrm>
            <a:off x="2171700" y="2833444"/>
            <a:ext cx="4830959" cy="2917040"/>
            <a:chOff x="2171700" y="2833444"/>
            <a:chExt cx="4830959" cy="2917040"/>
          </a:xfrm>
        </p:grpSpPr>
        <p:pic>
          <p:nvPicPr>
            <p:cNvPr id="13" name="Graphic 12" descr="Document outline">
              <a:extLst>
                <a:ext uri="{FF2B5EF4-FFF2-40B4-BE49-F238E27FC236}">
                  <a16:creationId xmlns:a16="http://schemas.microsoft.com/office/drawing/2014/main" id="{9CA21AA2-A769-626A-A7B7-252597F5FB2C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p:blipFill>
          <p:spPr>
            <a:xfrm>
              <a:off x="2787871" y="4035229"/>
              <a:ext cx="914400" cy="914400"/>
            </a:xfrm>
            <a:prstGeom prst="rect">
              <a:avLst/>
            </a:prstGeom>
          </p:spPr>
        </p:pic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EFA2E4DC-95BE-6705-7B3C-D4A4C93D5E81}"/>
                </a:ext>
              </a:extLst>
            </p:cNvPr>
            <p:cNvSpPr txBox="1"/>
            <p:nvPr/>
          </p:nvSpPr>
          <p:spPr>
            <a:xfrm>
              <a:off x="2171700" y="5104153"/>
              <a:ext cx="2146742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dirty="0"/>
                <a:t>Zone Configuration</a:t>
              </a:r>
            </a:p>
          </p:txBody>
        </p:sp>
        <p:grpSp>
          <p:nvGrpSpPr>
            <p:cNvPr id="22" name="Group 21">
              <a:extLst>
                <a:ext uri="{FF2B5EF4-FFF2-40B4-BE49-F238E27FC236}">
                  <a16:creationId xmlns:a16="http://schemas.microsoft.com/office/drawing/2014/main" id="{52AE51EA-A8B7-9241-41FD-47E3E3E5AE7E}"/>
                </a:ext>
              </a:extLst>
            </p:cNvPr>
            <p:cNvGrpSpPr/>
            <p:nvPr/>
          </p:nvGrpSpPr>
          <p:grpSpPr>
            <a:xfrm>
              <a:off x="5663467" y="4056978"/>
              <a:ext cx="865064" cy="870902"/>
              <a:chOff x="7211700" y="1579418"/>
              <a:chExt cx="865064" cy="870902"/>
            </a:xfrm>
          </p:grpSpPr>
          <p:sp>
            <p:nvSpPr>
              <p:cNvPr id="23" name="Oval 22">
                <a:extLst>
                  <a:ext uri="{FF2B5EF4-FFF2-40B4-BE49-F238E27FC236}">
                    <a16:creationId xmlns:a16="http://schemas.microsoft.com/office/drawing/2014/main" id="{206AD0B1-496C-E6FB-42AC-694B202835C0}"/>
                  </a:ext>
                </a:extLst>
              </p:cNvPr>
              <p:cNvSpPr/>
              <p:nvPr/>
            </p:nvSpPr>
            <p:spPr>
              <a:xfrm>
                <a:off x="7356764" y="1579418"/>
                <a:ext cx="720000" cy="720000"/>
              </a:xfrm>
              <a:prstGeom prst="ellipse">
                <a:avLst/>
              </a:prstGeom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r>
                  <a:rPr lang="en-US"/>
                  <a:t>?</a:t>
                </a:r>
              </a:p>
            </p:txBody>
          </p:sp>
          <p:sp>
            <p:nvSpPr>
              <p:cNvPr id="26" name="Oval 25">
                <a:extLst>
                  <a:ext uri="{FF2B5EF4-FFF2-40B4-BE49-F238E27FC236}">
                    <a16:creationId xmlns:a16="http://schemas.microsoft.com/office/drawing/2014/main" id="{E04D4E66-A584-84B0-9870-E5799D69C703}"/>
                  </a:ext>
                </a:extLst>
              </p:cNvPr>
              <p:cNvSpPr/>
              <p:nvPr/>
            </p:nvSpPr>
            <p:spPr>
              <a:xfrm>
                <a:off x="7284232" y="1654869"/>
                <a:ext cx="720000" cy="720000"/>
              </a:xfrm>
              <a:prstGeom prst="ellipse">
                <a:avLst/>
              </a:prstGeom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r>
                  <a:rPr lang="en-US"/>
                  <a:t>?</a:t>
                </a:r>
              </a:p>
            </p:txBody>
          </p:sp>
          <p:sp>
            <p:nvSpPr>
              <p:cNvPr id="27" name="Oval 26">
                <a:extLst>
                  <a:ext uri="{FF2B5EF4-FFF2-40B4-BE49-F238E27FC236}">
                    <a16:creationId xmlns:a16="http://schemas.microsoft.com/office/drawing/2014/main" id="{A2BB277B-A7B3-BEE4-8020-6DF69B8B65AD}"/>
                  </a:ext>
                </a:extLst>
              </p:cNvPr>
              <p:cNvSpPr/>
              <p:nvPr/>
            </p:nvSpPr>
            <p:spPr>
              <a:xfrm>
                <a:off x="7211700" y="1730320"/>
                <a:ext cx="720000" cy="720000"/>
              </a:xfrm>
              <a:prstGeom prst="ellipse">
                <a:avLst/>
              </a:prstGeom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r>
                  <a:rPr lang="en-US" dirty="0"/>
                  <a:t>!</a:t>
                </a:r>
              </a:p>
            </p:txBody>
          </p:sp>
        </p:grpSp>
        <p:sp>
          <p:nvSpPr>
            <p:cNvPr id="29" name="TextBox 28">
              <a:extLst>
                <a:ext uri="{FF2B5EF4-FFF2-40B4-BE49-F238E27FC236}">
                  <a16:creationId xmlns:a16="http://schemas.microsoft.com/office/drawing/2014/main" id="{0A48E0A9-CF15-AFAD-C783-BD62C60B8E91}"/>
                </a:ext>
              </a:extLst>
            </p:cNvPr>
            <p:cNvSpPr txBox="1"/>
            <p:nvPr/>
          </p:nvSpPr>
          <p:spPr>
            <a:xfrm>
              <a:off x="5189342" y="5104153"/>
              <a:ext cx="1813317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dirty="0"/>
                <a:t>Queries that</a:t>
              </a:r>
              <a:endParaRPr lang="en-US" b="1" dirty="0"/>
            </a:p>
            <a:p>
              <a:pPr algn="ctr"/>
              <a:r>
                <a:rPr lang="en-US" dirty="0"/>
                <a:t>have an answer</a:t>
              </a:r>
            </a:p>
          </p:txBody>
        </p:sp>
        <p:cxnSp>
          <p:nvCxnSpPr>
            <p:cNvPr id="30" name="Straight Arrow Connector 29">
              <a:extLst>
                <a:ext uri="{FF2B5EF4-FFF2-40B4-BE49-F238E27FC236}">
                  <a16:creationId xmlns:a16="http://schemas.microsoft.com/office/drawing/2014/main" id="{6D3A375A-34DF-E307-CA13-794DEA29F7F0}"/>
                </a:ext>
              </a:extLst>
            </p:cNvPr>
            <p:cNvCxnSpPr>
              <a:cxnSpLocks/>
            </p:cNvCxnSpPr>
            <p:nvPr/>
          </p:nvCxnSpPr>
          <p:spPr>
            <a:xfrm>
              <a:off x="3951653" y="4490058"/>
              <a:ext cx="1326929" cy="0"/>
            </a:xfrm>
            <a:prstGeom prst="straightConnector1">
              <a:avLst/>
            </a:prstGeom>
            <a:ln>
              <a:tailEnd type="triangle"/>
            </a:ln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  <p:sp>
          <p:nvSpPr>
            <p:cNvPr id="31" name="TextBox 30">
              <a:extLst>
                <a:ext uri="{FF2B5EF4-FFF2-40B4-BE49-F238E27FC236}">
                  <a16:creationId xmlns:a16="http://schemas.microsoft.com/office/drawing/2014/main" id="{197A5BF2-EEAD-9C52-9145-14AC11C45104}"/>
                </a:ext>
              </a:extLst>
            </p:cNvPr>
            <p:cNvSpPr txBox="1"/>
            <p:nvPr/>
          </p:nvSpPr>
          <p:spPr>
            <a:xfrm>
              <a:off x="4070651" y="4120726"/>
              <a:ext cx="106952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dirty="0"/>
                <a:t>compute</a:t>
              </a:r>
            </a:p>
          </p:txBody>
        </p:sp>
        <p:cxnSp>
          <p:nvCxnSpPr>
            <p:cNvPr id="33" name="Straight Arrow Connector 32">
              <a:extLst>
                <a:ext uri="{FF2B5EF4-FFF2-40B4-BE49-F238E27FC236}">
                  <a16:creationId xmlns:a16="http://schemas.microsoft.com/office/drawing/2014/main" id="{1B5A0E74-CF14-1CC9-3311-C01387078058}"/>
                </a:ext>
              </a:extLst>
            </p:cNvPr>
            <p:cNvCxnSpPr>
              <a:cxnSpLocks/>
            </p:cNvCxnSpPr>
            <p:nvPr/>
          </p:nvCxnSpPr>
          <p:spPr>
            <a:xfrm>
              <a:off x="3245071" y="2833444"/>
              <a:ext cx="0" cy="1201785"/>
            </a:xfrm>
            <a:prstGeom prst="straightConnector1">
              <a:avLst/>
            </a:prstGeom>
            <a:ln>
              <a:tailEnd type="triangle"/>
            </a:ln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  <p:sp>
          <p:nvSpPr>
            <p:cNvPr id="36" name="TextBox 35">
              <a:extLst>
                <a:ext uri="{FF2B5EF4-FFF2-40B4-BE49-F238E27FC236}">
                  <a16:creationId xmlns:a16="http://schemas.microsoft.com/office/drawing/2014/main" id="{F6B74050-CC15-C877-8377-20EE381E6100}"/>
                </a:ext>
              </a:extLst>
            </p:cNvPr>
            <p:cNvSpPr txBox="1"/>
            <p:nvPr/>
          </p:nvSpPr>
          <p:spPr>
            <a:xfrm>
              <a:off x="2320415" y="3249670"/>
              <a:ext cx="889987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/>
              <a:r>
                <a:rPr lang="en-US" dirty="0"/>
                <a:t>update</a:t>
              </a:r>
            </a:p>
          </p:txBody>
        </p:sp>
      </p:grpSp>
      <p:sp>
        <p:nvSpPr>
          <p:cNvPr id="38" name="Curved Left Arrow 37">
            <a:extLst>
              <a:ext uri="{FF2B5EF4-FFF2-40B4-BE49-F238E27FC236}">
                <a16:creationId xmlns:a16="http://schemas.microsoft.com/office/drawing/2014/main" id="{BEBB5565-4A60-6A2A-2EE8-22C26635CFAD}"/>
              </a:ext>
            </a:extLst>
          </p:cNvPr>
          <p:cNvSpPr/>
          <p:nvPr/>
        </p:nvSpPr>
        <p:spPr>
          <a:xfrm flipV="1">
            <a:off x="7124355" y="1850017"/>
            <a:ext cx="1027415" cy="2640041"/>
          </a:xfrm>
          <a:prstGeom prst="curvedLeftArrow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E11D8F03-1DC8-8E9E-C0F3-DED0CA117948}"/>
              </a:ext>
            </a:extLst>
          </p:cNvPr>
          <p:cNvSpPr txBox="1"/>
          <p:nvPr/>
        </p:nvSpPr>
        <p:spPr>
          <a:xfrm>
            <a:off x="8325836" y="2925777"/>
            <a:ext cx="28520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What is newly resolvable?</a:t>
            </a:r>
          </a:p>
        </p:txBody>
      </p:sp>
      <p:sp>
        <p:nvSpPr>
          <p:cNvPr id="14" name="Rounded Rectangle 13">
            <a:extLst>
              <a:ext uri="{FF2B5EF4-FFF2-40B4-BE49-F238E27FC236}">
                <a16:creationId xmlns:a16="http://schemas.microsoft.com/office/drawing/2014/main" id="{A25F9C25-F367-D139-F9B6-60D3F03074FA}"/>
              </a:ext>
            </a:extLst>
          </p:cNvPr>
          <p:cNvSpPr/>
          <p:nvPr/>
        </p:nvSpPr>
        <p:spPr>
          <a:xfrm>
            <a:off x="3396000" y="2874233"/>
            <a:ext cx="5400000" cy="1297753"/>
          </a:xfrm>
          <a:prstGeom prst="round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/>
              <a:t>Resolvability change-impact analysis</a:t>
            </a:r>
          </a:p>
        </p:txBody>
      </p:sp>
    </p:spTree>
    <p:extLst>
      <p:ext uri="{BB962C8B-B14F-4D97-AF65-F5344CB8AC3E}">
        <p14:creationId xmlns:p14="http://schemas.microsoft.com/office/powerpoint/2010/main" val="3201963228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824489C-855E-A907-BC83-A9D5A26F488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Which property do we target?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A33DB39-F97F-779B-44AD-6E986CEBB78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noProof="0"/>
              <a:t>Nov 9, 2026</a:t>
            </a:r>
            <a:endParaRPr lang="de-CH" noProof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5A61D66-15CF-015D-4A30-F489DE99C1B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noProof="0"/>
              <a:t>Department of Computer Science, ETH Zurich</a:t>
            </a:r>
            <a:endParaRPr lang="de-CH" noProof="0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17EC6DF-FB67-83AA-7A36-93059AA715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CA52AF-F19D-405C-AD5F-7D94B96A5CC3}" type="slidenum">
              <a:rPr lang="de-CH" noProof="0" smtClean="0"/>
              <a:t>21</a:t>
            </a:fld>
            <a:endParaRPr lang="de-CH" noProof="0"/>
          </a:p>
        </p:txBody>
      </p:sp>
      <p:grpSp>
        <p:nvGrpSpPr>
          <p:cNvPr id="14" name="Group 13">
            <a:extLst>
              <a:ext uri="{FF2B5EF4-FFF2-40B4-BE49-F238E27FC236}">
                <a16:creationId xmlns:a16="http://schemas.microsoft.com/office/drawing/2014/main" id="{EE2C283E-8C63-BDDD-45B3-61A9B9CA7AEE}"/>
              </a:ext>
            </a:extLst>
          </p:cNvPr>
          <p:cNvGrpSpPr/>
          <p:nvPr/>
        </p:nvGrpSpPr>
        <p:grpSpPr>
          <a:xfrm>
            <a:off x="3396000" y="2103847"/>
            <a:ext cx="8136539" cy="2068139"/>
            <a:chOff x="3396000" y="2103847"/>
            <a:chExt cx="8136539" cy="2068139"/>
          </a:xfrm>
        </p:grpSpPr>
        <p:sp>
          <p:nvSpPr>
            <p:cNvPr id="12" name="Rounded Rectangle 11">
              <a:extLst>
                <a:ext uri="{FF2B5EF4-FFF2-40B4-BE49-F238E27FC236}">
                  <a16:creationId xmlns:a16="http://schemas.microsoft.com/office/drawing/2014/main" id="{75A0195A-B17A-F9DB-E919-E6058B0FD8CF}"/>
                </a:ext>
              </a:extLst>
            </p:cNvPr>
            <p:cNvSpPr/>
            <p:nvPr/>
          </p:nvSpPr>
          <p:spPr>
            <a:xfrm>
              <a:off x="3396000" y="2874233"/>
              <a:ext cx="5400000" cy="1297753"/>
            </a:xfrm>
            <a:prstGeom prst="roundRect">
              <a:avLst/>
            </a:prstGeom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dk1">
                <a:shade val="15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000" dirty="0"/>
                <a:t>Resolvability change-impact analysis</a:t>
              </a:r>
            </a:p>
          </p:txBody>
        </p:sp>
        <p:sp>
          <p:nvSpPr>
            <p:cNvPr id="13" name="Cloud Callout 12">
              <a:extLst>
                <a:ext uri="{FF2B5EF4-FFF2-40B4-BE49-F238E27FC236}">
                  <a16:creationId xmlns:a16="http://schemas.microsoft.com/office/drawing/2014/main" id="{855AA995-CA72-7F2E-B4EE-CFAF2F8BADBF}"/>
                </a:ext>
              </a:extLst>
            </p:cNvPr>
            <p:cNvSpPr/>
            <p:nvPr/>
          </p:nvSpPr>
          <p:spPr>
            <a:xfrm>
              <a:off x="9104299" y="2103847"/>
              <a:ext cx="2428240" cy="1137920"/>
            </a:xfrm>
            <a:prstGeom prst="cloudCallout">
              <a:avLst>
                <a:gd name="adj1" fmla="val -52214"/>
                <a:gd name="adj2" fmla="val 46429"/>
              </a:avLst>
            </a:prstGeom>
          </p:spPr>
          <p:style>
            <a:lnRef idx="2">
              <a:schemeClr val="dk1">
                <a:shade val="15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/>
                <a:t>Requires interpretation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4218945462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43AD54B-E38F-D8FF-E9FB-4C108837601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D4A5B446-0889-70CB-D905-22363D15238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Which property do we target?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C09C6337-F8E8-64A9-7887-D873E2084CB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noProof="0"/>
              <a:t>Nov 9, 2026</a:t>
            </a:r>
            <a:endParaRPr lang="de-CH" noProof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B8EF7820-DFAD-C699-0713-353C0213BE8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noProof="0"/>
              <a:t>Department of Computer Science, ETH Zurich</a:t>
            </a:r>
            <a:endParaRPr lang="de-CH" noProof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9E3E7D87-939C-95E5-7658-4D1BB3A530A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CA52AF-F19D-405C-AD5F-7D94B96A5CC3}" type="slidenum">
              <a:rPr lang="de-CH" noProof="0" smtClean="0"/>
              <a:pPr/>
              <a:t>22</a:t>
            </a:fld>
            <a:endParaRPr lang="de-CH" noProof="0"/>
          </a:p>
        </p:txBody>
      </p:sp>
      <p:sp>
        <p:nvSpPr>
          <p:cNvPr id="20" name="Down Arrow 19">
            <a:extLst>
              <a:ext uri="{FF2B5EF4-FFF2-40B4-BE49-F238E27FC236}">
                <a16:creationId xmlns:a16="http://schemas.microsoft.com/office/drawing/2014/main" id="{989F0226-2F44-4303-659A-8DC902FC1812}"/>
              </a:ext>
            </a:extLst>
          </p:cNvPr>
          <p:cNvSpPr/>
          <p:nvPr/>
        </p:nvSpPr>
        <p:spPr>
          <a:xfrm>
            <a:off x="5751814" y="2635666"/>
            <a:ext cx="688369" cy="661124"/>
          </a:xfrm>
          <a:prstGeom prst="downArrow">
            <a:avLst/>
          </a:prstGeom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7C3FC9C4-0F94-F3D1-C04C-D00EB02C9D80}"/>
              </a:ext>
            </a:extLst>
          </p:cNvPr>
          <p:cNvSpPr txBox="1"/>
          <p:nvPr/>
        </p:nvSpPr>
        <p:spPr>
          <a:xfrm>
            <a:off x="6534365" y="2781562"/>
            <a:ext cx="23006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Could have detected</a:t>
            </a:r>
          </a:p>
        </p:txBody>
      </p:sp>
      <p:pic>
        <p:nvPicPr>
          <p:cNvPr id="24" name="Picture 23">
            <a:extLst>
              <a:ext uri="{FF2B5EF4-FFF2-40B4-BE49-F238E27FC236}">
                <a16:creationId xmlns:a16="http://schemas.microsoft.com/office/drawing/2014/main" id="{C9747DAD-0E1E-4834-D127-FA81C25CDAC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09798" y="3414600"/>
            <a:ext cx="7772400" cy="2424723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25" name="TextBox 24">
            <a:extLst>
              <a:ext uri="{FF2B5EF4-FFF2-40B4-BE49-F238E27FC236}">
                <a16:creationId xmlns:a16="http://schemas.microsoft.com/office/drawing/2014/main" id="{F3EDF5E6-E256-4A86-18CA-E56388A09F01}"/>
              </a:ext>
            </a:extLst>
          </p:cNvPr>
          <p:cNvSpPr txBox="1"/>
          <p:nvPr/>
        </p:nvSpPr>
        <p:spPr>
          <a:xfrm>
            <a:off x="3631220" y="5996217"/>
            <a:ext cx="492955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i="1" dirty="0"/>
              <a:t>…changes which should preserve resolvability</a:t>
            </a:r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6FC2F401-6754-8687-8EE5-F08A666935B4}"/>
              </a:ext>
            </a:extLst>
          </p:cNvPr>
          <p:cNvGrpSpPr/>
          <p:nvPr/>
        </p:nvGrpSpPr>
        <p:grpSpPr>
          <a:xfrm>
            <a:off x="3396000" y="449717"/>
            <a:ext cx="8136539" cy="2068139"/>
            <a:chOff x="3396000" y="449717"/>
            <a:chExt cx="8136539" cy="2068139"/>
          </a:xfrm>
        </p:grpSpPr>
        <p:sp>
          <p:nvSpPr>
            <p:cNvPr id="17" name="Rounded Rectangle 16">
              <a:extLst>
                <a:ext uri="{FF2B5EF4-FFF2-40B4-BE49-F238E27FC236}">
                  <a16:creationId xmlns:a16="http://schemas.microsoft.com/office/drawing/2014/main" id="{F85195D8-41DB-3FA5-6060-1612A3DDC980}"/>
                </a:ext>
              </a:extLst>
            </p:cNvPr>
            <p:cNvSpPr/>
            <p:nvPr/>
          </p:nvSpPr>
          <p:spPr>
            <a:xfrm>
              <a:off x="3396000" y="1220103"/>
              <a:ext cx="5400000" cy="1297753"/>
            </a:xfrm>
            <a:prstGeom prst="roundRect">
              <a:avLst/>
            </a:prstGeom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dk1">
                <a:shade val="15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000" dirty="0"/>
                <a:t>Resolvability change-impact analysis</a:t>
              </a:r>
            </a:p>
          </p:txBody>
        </p:sp>
        <p:sp>
          <p:nvSpPr>
            <p:cNvPr id="2" name="Cloud Callout 1">
              <a:extLst>
                <a:ext uri="{FF2B5EF4-FFF2-40B4-BE49-F238E27FC236}">
                  <a16:creationId xmlns:a16="http://schemas.microsoft.com/office/drawing/2014/main" id="{50434547-276B-D3CA-663A-A780C933CED5}"/>
                </a:ext>
              </a:extLst>
            </p:cNvPr>
            <p:cNvSpPr/>
            <p:nvPr/>
          </p:nvSpPr>
          <p:spPr>
            <a:xfrm>
              <a:off x="9104299" y="449717"/>
              <a:ext cx="2428240" cy="1137920"/>
            </a:xfrm>
            <a:prstGeom prst="cloudCallout">
              <a:avLst>
                <a:gd name="adj1" fmla="val -52214"/>
                <a:gd name="adj2" fmla="val 46429"/>
              </a:avLst>
            </a:prstGeom>
          </p:spPr>
          <p:style>
            <a:lnRef idx="2">
              <a:schemeClr val="dk1">
                <a:shade val="15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/>
                <a:t>Requires interpretation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56835058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>
        <p159:morph option="byObject"/>
      </p:transition>
    </mc:Choice>
    <mc:Fallback xmlns="">
      <p:transition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>
            <a:extLst>
              <a:ext uri="{FF2B5EF4-FFF2-40B4-BE49-F238E27FC236}">
                <a16:creationId xmlns:a16="http://schemas.microsoft.com/office/drawing/2014/main" id="{07BB6C92-4390-F1A4-B01C-6EBEE7D3785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i="1" dirty="0"/>
              <a:t>How</a:t>
            </a:r>
            <a:r>
              <a:rPr lang="en-US" dirty="0"/>
              <a:t> does our model work?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00EB362-C655-E3A2-BE73-2B8F2C46DE2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noProof="0"/>
              <a:t>Nov 9, 2026</a:t>
            </a:r>
            <a:endParaRPr lang="de-CH" noProof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884ECD8-0A66-29BF-5D01-A3280EDC37A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noProof="0"/>
              <a:t>Department of Computer Science, ETH Zurich</a:t>
            </a:r>
            <a:endParaRPr lang="de-CH" noProof="0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1300880-DC94-BC1E-D2F2-942DFBA9159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CA52AF-F19D-405C-AD5F-7D94B96A5CC3}" type="slidenum">
              <a:rPr lang="de-CH" noProof="0" smtClean="0"/>
              <a:t>23</a:t>
            </a:fld>
            <a:endParaRPr lang="de-CH" noProof="0"/>
          </a:p>
        </p:txBody>
      </p:sp>
    </p:spTree>
    <p:extLst>
      <p:ext uri="{BB962C8B-B14F-4D97-AF65-F5344CB8AC3E}">
        <p14:creationId xmlns:p14="http://schemas.microsoft.com/office/powerpoint/2010/main" val="2402564924"/>
      </p:ext>
    </p:extLst>
  </p:cSld>
  <p:clrMapOvr>
    <a:masterClrMapping/>
  </p:clrMapOvr>
  <p:transition>
    <p:push dir="u"/>
  </p:transition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80DD03E9-166E-1FC3-65B1-5B27127B0A5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How does our model work?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ED28B494-BC58-481A-9A75-8F0904C3BE6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noProof="0"/>
              <a:t>Nov 9, 2026</a:t>
            </a:r>
            <a:endParaRPr lang="de-CH" noProof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FC38E892-1011-2446-AD8A-F891FE4910A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noProof="0"/>
              <a:t>Department of Computer Science, ETH Zurich</a:t>
            </a:r>
            <a:endParaRPr lang="de-CH" noProof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9785BD47-6C57-6B65-79BF-7A56755D9E9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CA52AF-F19D-405C-AD5F-7D94B96A5CC3}" type="slidenum">
              <a:rPr lang="de-CH" noProof="0" smtClean="0"/>
              <a:pPr/>
              <a:t>24</a:t>
            </a:fld>
            <a:endParaRPr lang="de-CH" noProof="0"/>
          </a:p>
        </p:txBody>
      </p:sp>
      <p:sp>
        <p:nvSpPr>
          <p:cNvPr id="13" name="Right Arrow 12">
            <a:extLst>
              <a:ext uri="{FF2B5EF4-FFF2-40B4-BE49-F238E27FC236}">
                <a16:creationId xmlns:a16="http://schemas.microsoft.com/office/drawing/2014/main" id="{3904727A-9E02-069B-B142-A096D786942F}"/>
              </a:ext>
            </a:extLst>
          </p:cNvPr>
          <p:cNvSpPr/>
          <p:nvPr/>
        </p:nvSpPr>
        <p:spPr>
          <a:xfrm>
            <a:off x="3036491" y="3414402"/>
            <a:ext cx="1248228" cy="637251"/>
          </a:xfrm>
          <a:prstGeom prst="rightArrow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0DF0EE5F-DDEF-1229-4C55-D74FAF04916F}"/>
              </a:ext>
            </a:extLst>
          </p:cNvPr>
          <p:cNvSpPr txBox="1"/>
          <p:nvPr/>
        </p:nvSpPr>
        <p:spPr>
          <a:xfrm>
            <a:off x="487888" y="3196571"/>
            <a:ext cx="256993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dirty="0"/>
              <a:t>Zone Files - New &amp; Old</a:t>
            </a:r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EBC96B97-E188-4BCC-87F9-5D321E2FA7C0}"/>
              </a:ext>
            </a:extLst>
          </p:cNvPr>
          <p:cNvGrpSpPr/>
          <p:nvPr/>
        </p:nvGrpSpPr>
        <p:grpSpPr>
          <a:xfrm>
            <a:off x="1164379" y="1989698"/>
            <a:ext cx="1216944" cy="1135936"/>
            <a:chOff x="1973698" y="2753034"/>
            <a:chExt cx="1216944" cy="1135936"/>
          </a:xfrm>
        </p:grpSpPr>
        <p:pic>
          <p:nvPicPr>
            <p:cNvPr id="8" name="Graphic 7" descr="Document outline">
              <a:extLst>
                <a:ext uri="{FF2B5EF4-FFF2-40B4-BE49-F238E27FC236}">
                  <a16:creationId xmlns:a16="http://schemas.microsoft.com/office/drawing/2014/main" id="{444D9527-AEE3-0823-2B38-54AE70477869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p:blipFill>
          <p:spPr>
            <a:xfrm>
              <a:off x="1973698" y="2974570"/>
              <a:ext cx="914400" cy="914400"/>
            </a:xfrm>
            <a:prstGeom prst="rect">
              <a:avLst/>
            </a:prstGeom>
          </p:spPr>
        </p:pic>
        <p:pic>
          <p:nvPicPr>
            <p:cNvPr id="10" name="Graphic 9" descr="Document outline">
              <a:extLst>
                <a:ext uri="{FF2B5EF4-FFF2-40B4-BE49-F238E27FC236}">
                  <a16:creationId xmlns:a16="http://schemas.microsoft.com/office/drawing/2014/main" id="{84445304-EA41-954D-7451-0EA219FE5FBB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p:blipFill>
          <p:spPr>
            <a:xfrm>
              <a:off x="2733442" y="2753034"/>
              <a:ext cx="457200" cy="457200"/>
            </a:xfrm>
            <a:prstGeom prst="rect">
              <a:avLst/>
            </a:prstGeom>
          </p:spPr>
        </p:pic>
        <p:pic>
          <p:nvPicPr>
            <p:cNvPr id="11" name="Graphic 10" descr="Document outline">
              <a:extLst>
                <a:ext uri="{FF2B5EF4-FFF2-40B4-BE49-F238E27FC236}">
                  <a16:creationId xmlns:a16="http://schemas.microsoft.com/office/drawing/2014/main" id="{811F6AEE-5A0F-5664-31B4-07C31FFAB4F7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p:blipFill>
          <p:spPr>
            <a:xfrm>
              <a:off x="2828913" y="3243513"/>
              <a:ext cx="304800" cy="304800"/>
            </a:xfrm>
            <a:prstGeom prst="rect">
              <a:avLst/>
            </a:prstGeom>
          </p:spPr>
        </p:pic>
      </p:grpSp>
      <p:pic>
        <p:nvPicPr>
          <p:cNvPr id="17" name="Graphic 16" descr="Key outline">
            <a:extLst>
              <a:ext uri="{FF2B5EF4-FFF2-40B4-BE49-F238E27FC236}">
                <a16:creationId xmlns:a16="http://schemas.microsoft.com/office/drawing/2014/main" id="{9D6FE244-192A-5E0F-83A2-951F956E10C9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315651" y="4561957"/>
            <a:ext cx="914400" cy="914400"/>
          </a:xfrm>
          <a:prstGeom prst="rect">
            <a:avLst/>
          </a:prstGeom>
        </p:spPr>
      </p:pic>
      <p:grpSp>
        <p:nvGrpSpPr>
          <p:cNvPr id="21" name="Group 20">
            <a:extLst>
              <a:ext uri="{FF2B5EF4-FFF2-40B4-BE49-F238E27FC236}">
                <a16:creationId xmlns:a16="http://schemas.microsoft.com/office/drawing/2014/main" id="{5CCFF96D-1BCA-2811-F0AE-00C159F42447}"/>
              </a:ext>
            </a:extLst>
          </p:cNvPr>
          <p:cNvGrpSpPr/>
          <p:nvPr/>
        </p:nvGrpSpPr>
        <p:grpSpPr>
          <a:xfrm>
            <a:off x="4436515" y="3036826"/>
            <a:ext cx="1107997" cy="1392402"/>
            <a:chOff x="4509067" y="2708777"/>
            <a:chExt cx="1107997" cy="1392402"/>
          </a:xfrm>
        </p:grpSpPr>
        <p:pic>
          <p:nvPicPr>
            <p:cNvPr id="15" name="Graphic 14" descr="Gears outline">
              <a:extLst>
                <a:ext uri="{FF2B5EF4-FFF2-40B4-BE49-F238E27FC236}">
                  <a16:creationId xmlns:a16="http://schemas.microsoft.com/office/drawing/2014/main" id="{D1C5EE3F-C55B-2806-D6C1-42320151157B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4605866" y="2708777"/>
              <a:ext cx="914400" cy="914400"/>
            </a:xfrm>
            <a:prstGeom prst="rect">
              <a:avLst/>
            </a:prstGeom>
          </p:spPr>
        </p:pic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6233395C-AE65-E67A-FFED-620B7D17A096}"/>
                </a:ext>
              </a:extLst>
            </p:cNvPr>
            <p:cNvSpPr txBox="1"/>
            <p:nvPr/>
          </p:nvSpPr>
          <p:spPr>
            <a:xfrm>
              <a:off x="4509067" y="3731847"/>
              <a:ext cx="1107997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dirty="0"/>
                <a:t>Compiler</a:t>
              </a:r>
            </a:p>
          </p:txBody>
        </p:sp>
      </p:grpSp>
      <p:grpSp>
        <p:nvGrpSpPr>
          <p:cNvPr id="25" name="Group 24">
            <a:extLst>
              <a:ext uri="{FF2B5EF4-FFF2-40B4-BE49-F238E27FC236}">
                <a16:creationId xmlns:a16="http://schemas.microsoft.com/office/drawing/2014/main" id="{146C1D5B-6CC9-95E7-FC89-1BB889D266E6}"/>
              </a:ext>
            </a:extLst>
          </p:cNvPr>
          <p:cNvGrpSpPr/>
          <p:nvPr/>
        </p:nvGrpSpPr>
        <p:grpSpPr>
          <a:xfrm>
            <a:off x="7096332" y="3036826"/>
            <a:ext cx="1595310" cy="1392402"/>
            <a:chOff x="6619147" y="3036826"/>
            <a:chExt cx="1595310" cy="1392402"/>
          </a:xfrm>
        </p:grpSpPr>
        <p:pic>
          <p:nvPicPr>
            <p:cNvPr id="23" name="Graphic 22" descr="Architecture outline">
              <a:extLst>
                <a:ext uri="{FF2B5EF4-FFF2-40B4-BE49-F238E27FC236}">
                  <a16:creationId xmlns:a16="http://schemas.microsoft.com/office/drawing/2014/main" id="{993AF610-8498-C1A1-8CF2-8BAD74304463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p:blipFill>
          <p:spPr>
            <a:xfrm>
              <a:off x="6959599" y="3036826"/>
              <a:ext cx="914400" cy="914400"/>
            </a:xfrm>
            <a:prstGeom prst="rect">
              <a:avLst/>
            </a:prstGeom>
          </p:spPr>
        </p:pic>
        <p:sp>
          <p:nvSpPr>
            <p:cNvPr id="24" name="TextBox 23">
              <a:extLst>
                <a:ext uri="{FF2B5EF4-FFF2-40B4-BE49-F238E27FC236}">
                  <a16:creationId xmlns:a16="http://schemas.microsoft.com/office/drawing/2014/main" id="{9E35B943-5BF6-CF6B-AD5D-74591D80CC0F}"/>
                </a:ext>
              </a:extLst>
            </p:cNvPr>
            <p:cNvSpPr txBox="1"/>
            <p:nvPr/>
          </p:nvSpPr>
          <p:spPr>
            <a:xfrm>
              <a:off x="6619147" y="4059896"/>
              <a:ext cx="1595310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dirty="0"/>
                <a:t>Formal Model</a:t>
              </a:r>
            </a:p>
          </p:txBody>
        </p:sp>
      </p:grpSp>
      <p:sp>
        <p:nvSpPr>
          <p:cNvPr id="26" name="Right Arrow 25">
            <a:extLst>
              <a:ext uri="{FF2B5EF4-FFF2-40B4-BE49-F238E27FC236}">
                <a16:creationId xmlns:a16="http://schemas.microsoft.com/office/drawing/2014/main" id="{E688BDED-10FE-8BFB-8C30-CC48248D6476}"/>
              </a:ext>
            </a:extLst>
          </p:cNvPr>
          <p:cNvSpPr/>
          <p:nvPr/>
        </p:nvSpPr>
        <p:spPr>
          <a:xfrm>
            <a:off x="5696308" y="3414402"/>
            <a:ext cx="1248228" cy="637251"/>
          </a:xfrm>
          <a:prstGeom prst="rightArrow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Right Arrow 29">
            <a:extLst>
              <a:ext uri="{FF2B5EF4-FFF2-40B4-BE49-F238E27FC236}">
                <a16:creationId xmlns:a16="http://schemas.microsoft.com/office/drawing/2014/main" id="{B86B1A6E-C5D9-1FCA-6134-16D478AEC2A3}"/>
              </a:ext>
            </a:extLst>
          </p:cNvPr>
          <p:cNvSpPr/>
          <p:nvPr/>
        </p:nvSpPr>
        <p:spPr>
          <a:xfrm>
            <a:off x="8843438" y="3414402"/>
            <a:ext cx="1248228" cy="637251"/>
          </a:xfrm>
          <a:prstGeom prst="rightArrow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32" name="Group 31">
            <a:extLst>
              <a:ext uri="{FF2B5EF4-FFF2-40B4-BE49-F238E27FC236}">
                <a16:creationId xmlns:a16="http://schemas.microsoft.com/office/drawing/2014/main" id="{C74DEEE1-1B93-640F-045A-40DEB92CA158}"/>
              </a:ext>
            </a:extLst>
          </p:cNvPr>
          <p:cNvGrpSpPr/>
          <p:nvPr/>
        </p:nvGrpSpPr>
        <p:grpSpPr>
          <a:xfrm>
            <a:off x="10395861" y="3189226"/>
            <a:ext cx="1287532" cy="1392402"/>
            <a:chOff x="4419302" y="2708777"/>
            <a:chExt cx="1287532" cy="1392402"/>
          </a:xfrm>
        </p:grpSpPr>
        <p:pic>
          <p:nvPicPr>
            <p:cNvPr id="33" name="Graphic 32" descr="Gears outline">
              <a:extLst>
                <a:ext uri="{FF2B5EF4-FFF2-40B4-BE49-F238E27FC236}">
                  <a16:creationId xmlns:a16="http://schemas.microsoft.com/office/drawing/2014/main" id="{C87590FA-54FF-56E5-0742-9B773086F64A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4605866" y="2708777"/>
              <a:ext cx="914400" cy="914400"/>
            </a:xfrm>
            <a:prstGeom prst="rect">
              <a:avLst/>
            </a:prstGeom>
          </p:spPr>
        </p:pic>
        <p:sp>
          <p:nvSpPr>
            <p:cNvPr id="34" name="TextBox 33">
              <a:extLst>
                <a:ext uri="{FF2B5EF4-FFF2-40B4-BE49-F238E27FC236}">
                  <a16:creationId xmlns:a16="http://schemas.microsoft.com/office/drawing/2014/main" id="{E613B61B-3784-6C2D-A112-6393A5787092}"/>
                </a:ext>
              </a:extLst>
            </p:cNvPr>
            <p:cNvSpPr txBox="1"/>
            <p:nvPr/>
          </p:nvSpPr>
          <p:spPr>
            <a:xfrm>
              <a:off x="4419302" y="3731847"/>
              <a:ext cx="1287532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dirty="0"/>
                <a:t>Reasoning</a:t>
              </a:r>
            </a:p>
          </p:txBody>
        </p:sp>
      </p:grpSp>
      <p:sp>
        <p:nvSpPr>
          <p:cNvPr id="42" name="TextBox 41">
            <a:extLst>
              <a:ext uri="{FF2B5EF4-FFF2-40B4-BE49-F238E27FC236}">
                <a16:creationId xmlns:a16="http://schemas.microsoft.com/office/drawing/2014/main" id="{EA439FAB-3010-C2D8-C4DA-FACE8668D8F2}"/>
              </a:ext>
            </a:extLst>
          </p:cNvPr>
          <p:cNvSpPr txBox="1"/>
          <p:nvPr/>
        </p:nvSpPr>
        <p:spPr>
          <a:xfrm>
            <a:off x="661008" y="3502560"/>
            <a:ext cx="2223686" cy="1200329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lang="en-US" sz="1800" dirty="0"/>
              <a:t>+</a:t>
            </a:r>
          </a:p>
          <a:p>
            <a:pPr algn="ctr"/>
            <a:r>
              <a:rPr lang="en-US" sz="1800" dirty="0"/>
              <a:t>“Root” zone</a:t>
            </a:r>
          </a:p>
          <a:p>
            <a:pPr algn="ctr"/>
            <a:r>
              <a:rPr lang="en-US" sz="1800" dirty="0"/>
              <a:t>+</a:t>
            </a:r>
          </a:p>
          <a:p>
            <a:pPr algn="ctr"/>
            <a:r>
              <a:rPr lang="en-US" sz="1800" dirty="0"/>
              <a:t>”Root” trust anchors</a:t>
            </a:r>
          </a:p>
        </p:txBody>
      </p:sp>
    </p:spTree>
    <p:extLst>
      <p:ext uri="{BB962C8B-B14F-4D97-AF65-F5344CB8AC3E}">
        <p14:creationId xmlns:p14="http://schemas.microsoft.com/office/powerpoint/2010/main" val="51904114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>
        <p159:morph option="byObject"/>
      </p:transition>
    </mc:Choice>
    <mc:Fallback xmlns="">
      <p:transition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DD358B4-4FBB-73DB-C8CC-F5B03BD1E5D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00875969-772D-921A-D4F0-848B413F189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How does our model work?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B99917BF-8190-6E10-31D4-249840BB66C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noProof="0"/>
              <a:t>Nov 9, 2026</a:t>
            </a:r>
            <a:endParaRPr lang="de-CH" noProof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5DFDA0BB-47F6-7FF4-A9BD-054F567278B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noProof="0"/>
              <a:t>Department of Computer Science, ETH Zurich</a:t>
            </a:r>
            <a:endParaRPr lang="de-CH" noProof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6B6D123-9A9F-06CD-B323-3E9724BAEB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CA52AF-F19D-405C-AD5F-7D94B96A5CC3}" type="slidenum">
              <a:rPr lang="de-CH" noProof="0" smtClean="0"/>
              <a:pPr/>
              <a:t>25</a:t>
            </a:fld>
            <a:endParaRPr lang="de-CH" noProof="0"/>
          </a:p>
        </p:txBody>
      </p:sp>
      <p:sp>
        <p:nvSpPr>
          <p:cNvPr id="13" name="Right Arrow 12">
            <a:extLst>
              <a:ext uri="{FF2B5EF4-FFF2-40B4-BE49-F238E27FC236}">
                <a16:creationId xmlns:a16="http://schemas.microsoft.com/office/drawing/2014/main" id="{ED4AEEF8-8970-E088-2322-696A56CB7858}"/>
              </a:ext>
            </a:extLst>
          </p:cNvPr>
          <p:cNvSpPr/>
          <p:nvPr/>
        </p:nvSpPr>
        <p:spPr>
          <a:xfrm>
            <a:off x="3036491" y="3414402"/>
            <a:ext cx="1248228" cy="637251"/>
          </a:xfrm>
          <a:prstGeom prst="rightArrow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A759D6C5-DABE-51EF-B760-F29DD3D147CE}"/>
              </a:ext>
            </a:extLst>
          </p:cNvPr>
          <p:cNvSpPr txBox="1"/>
          <p:nvPr/>
        </p:nvSpPr>
        <p:spPr>
          <a:xfrm>
            <a:off x="487884" y="3196571"/>
            <a:ext cx="256993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dirty="0"/>
              <a:t>Zone Files - New &amp; Old</a:t>
            </a:r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3A163F84-0E50-62A4-0ABE-F4E7DA63802C}"/>
              </a:ext>
            </a:extLst>
          </p:cNvPr>
          <p:cNvGrpSpPr/>
          <p:nvPr/>
        </p:nvGrpSpPr>
        <p:grpSpPr>
          <a:xfrm>
            <a:off x="1164379" y="1989698"/>
            <a:ext cx="1216944" cy="1135936"/>
            <a:chOff x="1973698" y="2753034"/>
            <a:chExt cx="1216944" cy="1135936"/>
          </a:xfrm>
        </p:grpSpPr>
        <p:pic>
          <p:nvPicPr>
            <p:cNvPr id="8" name="Graphic 7" descr="Document outline">
              <a:extLst>
                <a:ext uri="{FF2B5EF4-FFF2-40B4-BE49-F238E27FC236}">
                  <a16:creationId xmlns:a16="http://schemas.microsoft.com/office/drawing/2014/main" id="{BADA077E-7C39-A0B2-AF4B-61C76D314C12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p:blipFill>
          <p:spPr>
            <a:xfrm>
              <a:off x="1973698" y="2974570"/>
              <a:ext cx="914400" cy="914400"/>
            </a:xfrm>
            <a:prstGeom prst="rect">
              <a:avLst/>
            </a:prstGeom>
          </p:spPr>
        </p:pic>
        <p:pic>
          <p:nvPicPr>
            <p:cNvPr id="10" name="Graphic 9" descr="Document outline">
              <a:extLst>
                <a:ext uri="{FF2B5EF4-FFF2-40B4-BE49-F238E27FC236}">
                  <a16:creationId xmlns:a16="http://schemas.microsoft.com/office/drawing/2014/main" id="{66AB8BE4-B432-CCAD-C532-17EEAD2E0912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p:blipFill>
          <p:spPr>
            <a:xfrm>
              <a:off x="2733442" y="2753034"/>
              <a:ext cx="457200" cy="457200"/>
            </a:xfrm>
            <a:prstGeom prst="rect">
              <a:avLst/>
            </a:prstGeom>
          </p:spPr>
        </p:pic>
        <p:pic>
          <p:nvPicPr>
            <p:cNvPr id="11" name="Graphic 10" descr="Document outline">
              <a:extLst>
                <a:ext uri="{FF2B5EF4-FFF2-40B4-BE49-F238E27FC236}">
                  <a16:creationId xmlns:a16="http://schemas.microsoft.com/office/drawing/2014/main" id="{9A0F017B-92F1-74D7-5369-DF9A414590FB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p:blipFill>
          <p:spPr>
            <a:xfrm>
              <a:off x="2828913" y="3243513"/>
              <a:ext cx="304800" cy="304800"/>
            </a:xfrm>
            <a:prstGeom prst="rect">
              <a:avLst/>
            </a:prstGeom>
          </p:spPr>
        </p:pic>
      </p:grpSp>
      <p:pic>
        <p:nvPicPr>
          <p:cNvPr id="17" name="Graphic 16" descr="Key outline">
            <a:extLst>
              <a:ext uri="{FF2B5EF4-FFF2-40B4-BE49-F238E27FC236}">
                <a16:creationId xmlns:a16="http://schemas.microsoft.com/office/drawing/2014/main" id="{8918D674-A375-A83C-4BA0-658D699F32BC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315651" y="4561957"/>
            <a:ext cx="914400" cy="914400"/>
          </a:xfrm>
          <a:prstGeom prst="rect">
            <a:avLst/>
          </a:prstGeom>
        </p:spPr>
      </p:pic>
      <p:grpSp>
        <p:nvGrpSpPr>
          <p:cNvPr id="21" name="Group 20">
            <a:extLst>
              <a:ext uri="{FF2B5EF4-FFF2-40B4-BE49-F238E27FC236}">
                <a16:creationId xmlns:a16="http://schemas.microsoft.com/office/drawing/2014/main" id="{073A8C31-55E9-B2C0-491A-151FD708AB03}"/>
              </a:ext>
            </a:extLst>
          </p:cNvPr>
          <p:cNvGrpSpPr/>
          <p:nvPr/>
        </p:nvGrpSpPr>
        <p:grpSpPr>
          <a:xfrm>
            <a:off x="4436515" y="3036826"/>
            <a:ext cx="1107997" cy="1392402"/>
            <a:chOff x="4509067" y="2708777"/>
            <a:chExt cx="1107997" cy="1392402"/>
          </a:xfrm>
        </p:grpSpPr>
        <p:pic>
          <p:nvPicPr>
            <p:cNvPr id="15" name="Graphic 14" descr="Gears outline">
              <a:extLst>
                <a:ext uri="{FF2B5EF4-FFF2-40B4-BE49-F238E27FC236}">
                  <a16:creationId xmlns:a16="http://schemas.microsoft.com/office/drawing/2014/main" id="{BF5E8994-8470-7BC1-89D7-1BE4D9D6A37D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4605866" y="2708777"/>
              <a:ext cx="914400" cy="914400"/>
            </a:xfrm>
            <a:prstGeom prst="rect">
              <a:avLst/>
            </a:prstGeom>
          </p:spPr>
        </p:pic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5274CDEF-EFBC-E221-E5EE-521CD667E9F0}"/>
                </a:ext>
              </a:extLst>
            </p:cNvPr>
            <p:cNvSpPr txBox="1"/>
            <p:nvPr/>
          </p:nvSpPr>
          <p:spPr>
            <a:xfrm>
              <a:off x="4509067" y="3731847"/>
              <a:ext cx="1107997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dirty="0"/>
                <a:t>Compiler</a:t>
              </a:r>
            </a:p>
          </p:txBody>
        </p:sp>
      </p:grpSp>
      <p:grpSp>
        <p:nvGrpSpPr>
          <p:cNvPr id="25" name="Group 24">
            <a:extLst>
              <a:ext uri="{FF2B5EF4-FFF2-40B4-BE49-F238E27FC236}">
                <a16:creationId xmlns:a16="http://schemas.microsoft.com/office/drawing/2014/main" id="{B854C4E0-EE52-43AC-4F09-8EE87627D087}"/>
              </a:ext>
            </a:extLst>
          </p:cNvPr>
          <p:cNvGrpSpPr/>
          <p:nvPr/>
        </p:nvGrpSpPr>
        <p:grpSpPr>
          <a:xfrm>
            <a:off x="7096332" y="3036826"/>
            <a:ext cx="1595310" cy="1392402"/>
            <a:chOff x="6619147" y="3036826"/>
            <a:chExt cx="1595310" cy="1392402"/>
          </a:xfrm>
        </p:grpSpPr>
        <p:pic>
          <p:nvPicPr>
            <p:cNvPr id="23" name="Graphic 22" descr="Architecture outline">
              <a:extLst>
                <a:ext uri="{FF2B5EF4-FFF2-40B4-BE49-F238E27FC236}">
                  <a16:creationId xmlns:a16="http://schemas.microsoft.com/office/drawing/2014/main" id="{201CDDD7-7435-A421-237E-9A96FC2EF1DA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p:blipFill>
          <p:spPr>
            <a:xfrm>
              <a:off x="6959599" y="3036826"/>
              <a:ext cx="914400" cy="914400"/>
            </a:xfrm>
            <a:prstGeom prst="rect">
              <a:avLst/>
            </a:prstGeom>
          </p:spPr>
        </p:pic>
        <p:sp>
          <p:nvSpPr>
            <p:cNvPr id="24" name="TextBox 23">
              <a:extLst>
                <a:ext uri="{FF2B5EF4-FFF2-40B4-BE49-F238E27FC236}">
                  <a16:creationId xmlns:a16="http://schemas.microsoft.com/office/drawing/2014/main" id="{9854E331-3F00-8EE5-62F6-EAF8852B74A2}"/>
                </a:ext>
              </a:extLst>
            </p:cNvPr>
            <p:cNvSpPr txBox="1"/>
            <p:nvPr/>
          </p:nvSpPr>
          <p:spPr>
            <a:xfrm>
              <a:off x="6619147" y="4059896"/>
              <a:ext cx="1595310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dirty="0"/>
                <a:t>Formal Model</a:t>
              </a:r>
            </a:p>
          </p:txBody>
        </p:sp>
      </p:grpSp>
      <p:sp>
        <p:nvSpPr>
          <p:cNvPr id="26" name="Right Arrow 25">
            <a:extLst>
              <a:ext uri="{FF2B5EF4-FFF2-40B4-BE49-F238E27FC236}">
                <a16:creationId xmlns:a16="http://schemas.microsoft.com/office/drawing/2014/main" id="{4AD1FA08-4D54-E04A-95F1-3D2A23D3804C}"/>
              </a:ext>
            </a:extLst>
          </p:cNvPr>
          <p:cNvSpPr/>
          <p:nvPr/>
        </p:nvSpPr>
        <p:spPr>
          <a:xfrm>
            <a:off x="5696308" y="3414402"/>
            <a:ext cx="1248228" cy="637251"/>
          </a:xfrm>
          <a:prstGeom prst="rightArrow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Right Arrow 29">
            <a:extLst>
              <a:ext uri="{FF2B5EF4-FFF2-40B4-BE49-F238E27FC236}">
                <a16:creationId xmlns:a16="http://schemas.microsoft.com/office/drawing/2014/main" id="{7253CF14-A983-3A43-8638-25BA348B1BF6}"/>
              </a:ext>
            </a:extLst>
          </p:cNvPr>
          <p:cNvSpPr/>
          <p:nvPr/>
        </p:nvSpPr>
        <p:spPr>
          <a:xfrm>
            <a:off x="8843438" y="3414402"/>
            <a:ext cx="1248228" cy="637251"/>
          </a:xfrm>
          <a:prstGeom prst="rightArrow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32" name="Group 31">
            <a:extLst>
              <a:ext uri="{FF2B5EF4-FFF2-40B4-BE49-F238E27FC236}">
                <a16:creationId xmlns:a16="http://schemas.microsoft.com/office/drawing/2014/main" id="{0AF77AAF-E36E-5209-7048-11BFEEA7CF5D}"/>
              </a:ext>
            </a:extLst>
          </p:cNvPr>
          <p:cNvGrpSpPr/>
          <p:nvPr/>
        </p:nvGrpSpPr>
        <p:grpSpPr>
          <a:xfrm>
            <a:off x="10395861" y="3189226"/>
            <a:ext cx="1287532" cy="1392402"/>
            <a:chOff x="4419302" y="2708777"/>
            <a:chExt cx="1287532" cy="1392402"/>
          </a:xfrm>
        </p:grpSpPr>
        <p:pic>
          <p:nvPicPr>
            <p:cNvPr id="33" name="Graphic 32" descr="Gears outline">
              <a:extLst>
                <a:ext uri="{FF2B5EF4-FFF2-40B4-BE49-F238E27FC236}">
                  <a16:creationId xmlns:a16="http://schemas.microsoft.com/office/drawing/2014/main" id="{1A6873AA-E0D6-0A93-7955-2B7366056EE8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4605866" y="2708777"/>
              <a:ext cx="914400" cy="914400"/>
            </a:xfrm>
            <a:prstGeom prst="rect">
              <a:avLst/>
            </a:prstGeom>
          </p:spPr>
        </p:pic>
        <p:sp>
          <p:nvSpPr>
            <p:cNvPr id="34" name="TextBox 33">
              <a:extLst>
                <a:ext uri="{FF2B5EF4-FFF2-40B4-BE49-F238E27FC236}">
                  <a16:creationId xmlns:a16="http://schemas.microsoft.com/office/drawing/2014/main" id="{D270896C-689E-6DE9-FFBC-9DA21C5D2F24}"/>
                </a:ext>
              </a:extLst>
            </p:cNvPr>
            <p:cNvSpPr txBox="1"/>
            <p:nvPr/>
          </p:nvSpPr>
          <p:spPr>
            <a:xfrm>
              <a:off x="4419302" y="3731847"/>
              <a:ext cx="1287532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dirty="0"/>
                <a:t>Reasoning</a:t>
              </a:r>
            </a:p>
          </p:txBody>
        </p:sp>
      </p:grpSp>
      <p:sp>
        <p:nvSpPr>
          <p:cNvPr id="42" name="TextBox 41">
            <a:extLst>
              <a:ext uri="{FF2B5EF4-FFF2-40B4-BE49-F238E27FC236}">
                <a16:creationId xmlns:a16="http://schemas.microsoft.com/office/drawing/2014/main" id="{99CC5A30-C1D0-7603-505A-1A27FD5E7127}"/>
              </a:ext>
            </a:extLst>
          </p:cNvPr>
          <p:cNvSpPr txBox="1"/>
          <p:nvPr/>
        </p:nvSpPr>
        <p:spPr>
          <a:xfrm>
            <a:off x="661008" y="3502560"/>
            <a:ext cx="2223686" cy="1200329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lang="en-US" sz="1800" dirty="0"/>
              <a:t>+</a:t>
            </a:r>
          </a:p>
          <a:p>
            <a:pPr algn="ctr"/>
            <a:r>
              <a:rPr lang="en-US" sz="1800" dirty="0"/>
              <a:t>“Root” zone</a:t>
            </a:r>
          </a:p>
          <a:p>
            <a:pPr algn="ctr"/>
            <a:r>
              <a:rPr lang="en-US" sz="1800" dirty="0"/>
              <a:t>+</a:t>
            </a:r>
          </a:p>
          <a:p>
            <a:pPr algn="ctr"/>
            <a:r>
              <a:rPr lang="en-US" sz="1800" dirty="0"/>
              <a:t>”Root” trust anchors</a:t>
            </a:r>
          </a:p>
        </p:txBody>
      </p:sp>
      <p:sp>
        <p:nvSpPr>
          <p:cNvPr id="2" name="Freeform 1">
            <a:extLst>
              <a:ext uri="{FF2B5EF4-FFF2-40B4-BE49-F238E27FC236}">
                <a16:creationId xmlns:a16="http://schemas.microsoft.com/office/drawing/2014/main" id="{3393E7BB-9B1D-6B74-2E84-3188A202055B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custGeom>
            <a:avLst/>
            <a:gdLst>
              <a:gd name="csX0" fmla="*/ 4992584 w 12192000"/>
              <a:gd name="csY0" fmla="*/ 2116426 h 6858000"/>
              <a:gd name="csX1" fmla="*/ 3462584 w 12192000"/>
              <a:gd name="csY1" fmla="*/ 3646426 h 6858000"/>
              <a:gd name="csX2" fmla="*/ 4992584 w 12192000"/>
              <a:gd name="csY2" fmla="*/ 5176426 h 6858000"/>
              <a:gd name="csX3" fmla="*/ 6522584 w 12192000"/>
              <a:gd name="csY3" fmla="*/ 3646426 h 6858000"/>
              <a:gd name="csX4" fmla="*/ 4992584 w 12192000"/>
              <a:gd name="csY4" fmla="*/ 2116426 h 6858000"/>
              <a:gd name="csX5" fmla="*/ 0 w 12192000"/>
              <a:gd name="csY5" fmla="*/ 0 h 6858000"/>
              <a:gd name="csX6" fmla="*/ 12192000 w 12192000"/>
              <a:gd name="csY6" fmla="*/ 0 h 6858000"/>
              <a:gd name="csX7" fmla="*/ 12192000 w 12192000"/>
              <a:gd name="csY7" fmla="*/ 6858000 h 6858000"/>
              <a:gd name="csX8" fmla="*/ 0 w 12192000"/>
              <a:gd name="csY8" fmla="*/ 6858000 h 6858000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</a:cxnLst>
            <a:rect l="l" t="t" r="r" b="b"/>
            <a:pathLst>
              <a:path w="12192000" h="6858000">
                <a:moveTo>
                  <a:pt x="4992584" y="2116426"/>
                </a:moveTo>
                <a:cubicBezTo>
                  <a:pt x="4147588" y="2116426"/>
                  <a:pt x="3462584" y="2801430"/>
                  <a:pt x="3462584" y="3646426"/>
                </a:cubicBezTo>
                <a:cubicBezTo>
                  <a:pt x="3462584" y="4491422"/>
                  <a:pt x="4147588" y="5176426"/>
                  <a:pt x="4992584" y="5176426"/>
                </a:cubicBezTo>
                <a:cubicBezTo>
                  <a:pt x="5837581" y="5176426"/>
                  <a:pt x="6522584" y="4491422"/>
                  <a:pt x="6522584" y="3646426"/>
                </a:cubicBezTo>
                <a:cubicBezTo>
                  <a:pt x="6522584" y="2801430"/>
                  <a:pt x="5837581" y="2116426"/>
                  <a:pt x="4992584" y="2116426"/>
                </a:cubicBezTo>
                <a:close/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close/>
              </a:path>
            </a:pathLst>
          </a:custGeom>
          <a:solidFill>
            <a:srgbClr val="FFFFFF">
              <a:alpha val="80000"/>
            </a:srgbClr>
          </a:solidFill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7" name="Oval 6">
            <a:extLst>
              <a:ext uri="{FF2B5EF4-FFF2-40B4-BE49-F238E27FC236}">
                <a16:creationId xmlns:a16="http://schemas.microsoft.com/office/drawing/2014/main" id="{06BB768D-BB4D-56A4-C0EB-22B2F19BAE2C}"/>
              </a:ext>
            </a:extLst>
          </p:cNvPr>
          <p:cNvSpPr/>
          <p:nvPr/>
        </p:nvSpPr>
        <p:spPr>
          <a:xfrm>
            <a:off x="3462584" y="2116426"/>
            <a:ext cx="3060000" cy="3060000"/>
          </a:xfrm>
          <a:prstGeom prst="ellipse">
            <a:avLst/>
          </a:prstGeom>
          <a:noFill/>
          <a:ln w="38100"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23650016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AC1B4B1-266E-4368-F5D4-4ACC0423250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E388F697-0B93-9E1C-B8FC-3DF749CAECA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How does our model work?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E54EF270-9D20-0FC7-D720-8AA81F946B1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noProof="0"/>
              <a:t>Nov 9, 2026</a:t>
            </a:r>
            <a:endParaRPr lang="de-CH" noProof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C5399E9-D656-0144-A058-B7F6EEE0142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noProof="0"/>
              <a:t>Department of Computer Science, ETH Zurich</a:t>
            </a:r>
            <a:endParaRPr lang="de-CH" noProof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C0679BA-17EF-314D-F376-73FF6B07AD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CA52AF-F19D-405C-AD5F-7D94B96A5CC3}" type="slidenum">
              <a:rPr lang="de-CH" noProof="0" smtClean="0"/>
              <a:pPr/>
              <a:t>26</a:t>
            </a:fld>
            <a:endParaRPr lang="de-CH" noProof="0"/>
          </a:p>
        </p:txBody>
      </p:sp>
      <p:sp>
        <p:nvSpPr>
          <p:cNvPr id="13" name="Right Arrow 12">
            <a:extLst>
              <a:ext uri="{FF2B5EF4-FFF2-40B4-BE49-F238E27FC236}">
                <a16:creationId xmlns:a16="http://schemas.microsoft.com/office/drawing/2014/main" id="{F8ABFB34-FA37-6253-6C3D-2182A1869FB1}"/>
              </a:ext>
            </a:extLst>
          </p:cNvPr>
          <p:cNvSpPr/>
          <p:nvPr/>
        </p:nvSpPr>
        <p:spPr>
          <a:xfrm>
            <a:off x="4436930" y="1541726"/>
            <a:ext cx="1248228" cy="637251"/>
          </a:xfrm>
          <a:prstGeom prst="rightArrow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C5B558E3-6D30-4425-D97E-138EBEC65E8C}"/>
              </a:ext>
            </a:extLst>
          </p:cNvPr>
          <p:cNvSpPr txBox="1"/>
          <p:nvPr/>
        </p:nvSpPr>
        <p:spPr>
          <a:xfrm>
            <a:off x="1888323" y="2279122"/>
            <a:ext cx="256993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dirty="0"/>
              <a:t>Zone Files - New &amp; Old</a:t>
            </a:r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51CAD03B-BAD3-9F1B-A433-0E5A04EAAE81}"/>
              </a:ext>
            </a:extLst>
          </p:cNvPr>
          <p:cNvGrpSpPr/>
          <p:nvPr/>
        </p:nvGrpSpPr>
        <p:grpSpPr>
          <a:xfrm>
            <a:off x="2564818" y="1072249"/>
            <a:ext cx="1216944" cy="1135936"/>
            <a:chOff x="1973698" y="2753034"/>
            <a:chExt cx="1216944" cy="1135936"/>
          </a:xfrm>
        </p:grpSpPr>
        <p:pic>
          <p:nvPicPr>
            <p:cNvPr id="8" name="Graphic 7" descr="Document outline">
              <a:extLst>
                <a:ext uri="{FF2B5EF4-FFF2-40B4-BE49-F238E27FC236}">
                  <a16:creationId xmlns:a16="http://schemas.microsoft.com/office/drawing/2014/main" id="{64C8A822-9CD7-960F-C980-D0DCD5FB71BB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p:blipFill>
          <p:spPr>
            <a:xfrm>
              <a:off x="1973698" y="2974570"/>
              <a:ext cx="914400" cy="914400"/>
            </a:xfrm>
            <a:prstGeom prst="rect">
              <a:avLst/>
            </a:prstGeom>
          </p:spPr>
        </p:pic>
        <p:pic>
          <p:nvPicPr>
            <p:cNvPr id="10" name="Graphic 9" descr="Document outline">
              <a:extLst>
                <a:ext uri="{FF2B5EF4-FFF2-40B4-BE49-F238E27FC236}">
                  <a16:creationId xmlns:a16="http://schemas.microsoft.com/office/drawing/2014/main" id="{9B910084-7131-2FA8-0456-62A113B786F1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p:blipFill>
          <p:spPr>
            <a:xfrm>
              <a:off x="2733442" y="2753034"/>
              <a:ext cx="457200" cy="457200"/>
            </a:xfrm>
            <a:prstGeom prst="rect">
              <a:avLst/>
            </a:prstGeom>
          </p:spPr>
        </p:pic>
        <p:pic>
          <p:nvPicPr>
            <p:cNvPr id="11" name="Graphic 10" descr="Document outline">
              <a:extLst>
                <a:ext uri="{FF2B5EF4-FFF2-40B4-BE49-F238E27FC236}">
                  <a16:creationId xmlns:a16="http://schemas.microsoft.com/office/drawing/2014/main" id="{B85156B1-729E-4A35-F4E9-89ADFB53FE0B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p:blipFill>
          <p:spPr>
            <a:xfrm>
              <a:off x="2828913" y="3243513"/>
              <a:ext cx="304800" cy="304800"/>
            </a:xfrm>
            <a:prstGeom prst="rect">
              <a:avLst/>
            </a:prstGeom>
          </p:spPr>
        </p:pic>
      </p:grpSp>
      <p:grpSp>
        <p:nvGrpSpPr>
          <p:cNvPr id="21" name="Group 20">
            <a:extLst>
              <a:ext uri="{FF2B5EF4-FFF2-40B4-BE49-F238E27FC236}">
                <a16:creationId xmlns:a16="http://schemas.microsoft.com/office/drawing/2014/main" id="{2BBB557B-53AD-AE3E-D391-85CC7DC9093A}"/>
              </a:ext>
            </a:extLst>
          </p:cNvPr>
          <p:cNvGrpSpPr/>
          <p:nvPr/>
        </p:nvGrpSpPr>
        <p:grpSpPr>
          <a:xfrm>
            <a:off x="5836954" y="1164150"/>
            <a:ext cx="1107997" cy="1392402"/>
            <a:chOff x="4509067" y="2708777"/>
            <a:chExt cx="1107997" cy="1392402"/>
          </a:xfrm>
        </p:grpSpPr>
        <p:pic>
          <p:nvPicPr>
            <p:cNvPr id="15" name="Graphic 14" descr="Gears outline">
              <a:extLst>
                <a:ext uri="{FF2B5EF4-FFF2-40B4-BE49-F238E27FC236}">
                  <a16:creationId xmlns:a16="http://schemas.microsoft.com/office/drawing/2014/main" id="{454E65B6-625A-5E06-E159-337503FD9896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4605866" y="2708777"/>
              <a:ext cx="914400" cy="914400"/>
            </a:xfrm>
            <a:prstGeom prst="rect">
              <a:avLst/>
            </a:prstGeom>
          </p:spPr>
        </p:pic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E3316C5F-56DB-5D93-0DEC-B52E50D17D4C}"/>
                </a:ext>
              </a:extLst>
            </p:cNvPr>
            <p:cNvSpPr txBox="1"/>
            <p:nvPr/>
          </p:nvSpPr>
          <p:spPr>
            <a:xfrm>
              <a:off x="4509067" y="3731847"/>
              <a:ext cx="1107997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dirty="0"/>
                <a:t>Compiler</a:t>
              </a:r>
            </a:p>
          </p:txBody>
        </p:sp>
      </p:grpSp>
      <p:grpSp>
        <p:nvGrpSpPr>
          <p:cNvPr id="25" name="Group 24">
            <a:extLst>
              <a:ext uri="{FF2B5EF4-FFF2-40B4-BE49-F238E27FC236}">
                <a16:creationId xmlns:a16="http://schemas.microsoft.com/office/drawing/2014/main" id="{A45D13EC-98D3-FCA6-E0CF-7BCCF3183D74}"/>
              </a:ext>
            </a:extLst>
          </p:cNvPr>
          <p:cNvGrpSpPr/>
          <p:nvPr/>
        </p:nvGrpSpPr>
        <p:grpSpPr>
          <a:xfrm>
            <a:off x="8496771" y="1164150"/>
            <a:ext cx="1595310" cy="1392402"/>
            <a:chOff x="6619147" y="3036826"/>
            <a:chExt cx="1595310" cy="1392402"/>
          </a:xfrm>
        </p:grpSpPr>
        <p:pic>
          <p:nvPicPr>
            <p:cNvPr id="23" name="Graphic 22" descr="Architecture outline">
              <a:extLst>
                <a:ext uri="{FF2B5EF4-FFF2-40B4-BE49-F238E27FC236}">
                  <a16:creationId xmlns:a16="http://schemas.microsoft.com/office/drawing/2014/main" id="{06D5069D-53C1-4F18-AA87-E491B991A986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6959599" y="3036826"/>
              <a:ext cx="914400" cy="914400"/>
            </a:xfrm>
            <a:prstGeom prst="rect">
              <a:avLst/>
            </a:prstGeom>
          </p:spPr>
        </p:pic>
        <p:sp>
          <p:nvSpPr>
            <p:cNvPr id="24" name="TextBox 23">
              <a:extLst>
                <a:ext uri="{FF2B5EF4-FFF2-40B4-BE49-F238E27FC236}">
                  <a16:creationId xmlns:a16="http://schemas.microsoft.com/office/drawing/2014/main" id="{35BC41FC-F76A-0AF6-A63A-DC48C2E3D75F}"/>
                </a:ext>
              </a:extLst>
            </p:cNvPr>
            <p:cNvSpPr txBox="1"/>
            <p:nvPr/>
          </p:nvSpPr>
          <p:spPr>
            <a:xfrm>
              <a:off x="6619147" y="4059896"/>
              <a:ext cx="1595310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dirty="0"/>
                <a:t>Formal Model</a:t>
              </a:r>
            </a:p>
          </p:txBody>
        </p:sp>
      </p:grpSp>
      <p:sp>
        <p:nvSpPr>
          <p:cNvPr id="26" name="Right Arrow 25">
            <a:extLst>
              <a:ext uri="{FF2B5EF4-FFF2-40B4-BE49-F238E27FC236}">
                <a16:creationId xmlns:a16="http://schemas.microsoft.com/office/drawing/2014/main" id="{15208186-AF66-58BA-ED8D-D342E97FC6B1}"/>
              </a:ext>
            </a:extLst>
          </p:cNvPr>
          <p:cNvSpPr/>
          <p:nvPr/>
        </p:nvSpPr>
        <p:spPr>
          <a:xfrm>
            <a:off x="7096747" y="1541726"/>
            <a:ext cx="1248228" cy="637251"/>
          </a:xfrm>
          <a:prstGeom prst="rightArrow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4" name="Group 13">
            <a:extLst>
              <a:ext uri="{FF2B5EF4-FFF2-40B4-BE49-F238E27FC236}">
                <a16:creationId xmlns:a16="http://schemas.microsoft.com/office/drawing/2014/main" id="{A0A4F460-04FF-4F83-DFC1-99E0A433AD45}"/>
              </a:ext>
            </a:extLst>
          </p:cNvPr>
          <p:cNvGrpSpPr/>
          <p:nvPr/>
        </p:nvGrpSpPr>
        <p:grpSpPr>
          <a:xfrm>
            <a:off x="1930641" y="690351"/>
            <a:ext cx="8533782" cy="5538716"/>
            <a:chOff x="1930641" y="690351"/>
            <a:chExt cx="8533782" cy="5538716"/>
          </a:xfrm>
        </p:grpSpPr>
        <p:sp>
          <p:nvSpPr>
            <p:cNvPr id="2" name="Oval 1">
              <a:extLst>
                <a:ext uri="{FF2B5EF4-FFF2-40B4-BE49-F238E27FC236}">
                  <a16:creationId xmlns:a16="http://schemas.microsoft.com/office/drawing/2014/main" id="{4C3DBAB9-716D-7677-16FA-992497D3C84E}"/>
                </a:ext>
              </a:extLst>
            </p:cNvPr>
            <p:cNvSpPr/>
            <p:nvPr/>
          </p:nvSpPr>
          <p:spPr>
            <a:xfrm>
              <a:off x="8124423" y="690351"/>
              <a:ext cx="2340000" cy="2340000"/>
            </a:xfrm>
            <a:prstGeom prst="ellipse">
              <a:avLst/>
            </a:prstGeom>
            <a:noFill/>
            <a:ln w="57150" cap="flat" cmpd="sng" algn="ctr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accent5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D3BEC5B4-C4ED-E62F-CFD7-F1EF39BE1A4E}"/>
                </a:ext>
              </a:extLst>
            </p:cNvPr>
            <p:cNvSpPr/>
            <p:nvPr/>
          </p:nvSpPr>
          <p:spPr>
            <a:xfrm>
              <a:off x="1930641" y="3411726"/>
              <a:ext cx="8330715" cy="2817341"/>
            </a:xfrm>
            <a:prstGeom prst="rect">
              <a:avLst/>
            </a:prstGeom>
            <a:noFill/>
            <a:ln w="57150" cap="flat" cmpd="sng" algn="ctr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accent5"/>
            </a:fontRef>
          </p:style>
          <p:txBody>
            <a:bodyPr lIns="216000" tIns="216000" rIns="216000" bIns="216000" rtlCol="0" anchor="t"/>
            <a:lstStyle/>
            <a:p>
              <a:pPr algn="ctr"/>
              <a:r>
                <a:rPr lang="en-US" b="1" dirty="0">
                  <a:solidFill>
                    <a:schemeClr val="tx1"/>
                  </a:solidFill>
                </a:rPr>
                <a:t>(Constraint) Logic Program</a:t>
              </a:r>
            </a:p>
          </p:txBody>
        </p:sp>
        <p:cxnSp>
          <p:nvCxnSpPr>
            <p:cNvPr id="16" name="Straight Connector 15">
              <a:extLst>
                <a:ext uri="{FF2B5EF4-FFF2-40B4-BE49-F238E27FC236}">
                  <a16:creationId xmlns:a16="http://schemas.microsoft.com/office/drawing/2014/main" id="{95C67920-4EEA-EB96-9120-1521030458B4}"/>
                </a:ext>
              </a:extLst>
            </p:cNvPr>
            <p:cNvCxnSpPr>
              <a:stCxn id="2" idx="4"/>
            </p:cNvCxnSpPr>
            <p:nvPr/>
          </p:nvCxnSpPr>
          <p:spPr>
            <a:xfrm>
              <a:off x="9294423" y="3030351"/>
              <a:ext cx="0" cy="398649"/>
            </a:xfrm>
            <a:prstGeom prst="line">
              <a:avLst/>
            </a:prstGeom>
            <a:ln w="57150">
              <a:solidFill>
                <a:schemeClr val="accent1"/>
              </a:solidFill>
            </a:ln>
          </p:spPr>
          <p:style>
            <a:lnRef idx="3">
              <a:schemeClr val="accent5"/>
            </a:lnRef>
            <a:fillRef idx="0">
              <a:schemeClr val="accent5"/>
            </a:fillRef>
            <a:effectRef idx="2">
              <a:schemeClr val="accent5"/>
            </a:effectRef>
            <a:fontRef idx="minor">
              <a:schemeClr val="tx1"/>
            </a:fontRef>
          </p:style>
        </p:cxnSp>
      </p:grpSp>
      <p:grpSp>
        <p:nvGrpSpPr>
          <p:cNvPr id="35" name="Group 34">
            <a:extLst>
              <a:ext uri="{FF2B5EF4-FFF2-40B4-BE49-F238E27FC236}">
                <a16:creationId xmlns:a16="http://schemas.microsoft.com/office/drawing/2014/main" id="{F6EC7954-F31B-90EF-E2A8-84B31BD23835}"/>
              </a:ext>
            </a:extLst>
          </p:cNvPr>
          <p:cNvGrpSpPr/>
          <p:nvPr/>
        </p:nvGrpSpPr>
        <p:grpSpPr>
          <a:xfrm>
            <a:off x="2273565" y="4240648"/>
            <a:ext cx="7301931" cy="374370"/>
            <a:chOff x="2273565" y="4240648"/>
            <a:chExt cx="7301931" cy="374370"/>
          </a:xfrm>
        </p:grpSpPr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915506BF-4B81-1074-06D5-5D363BF46E3A}"/>
                </a:ext>
              </a:extLst>
            </p:cNvPr>
            <p:cNvSpPr txBox="1"/>
            <p:nvPr/>
          </p:nvSpPr>
          <p:spPr>
            <a:xfrm>
              <a:off x="3810010" y="4240648"/>
              <a:ext cx="1451038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err="1">
                  <a:latin typeface="Consolas" panose="020B0609020204030204" pitchFamily="49" charset="0"/>
                  <a:cs typeface="Consolas" panose="020B0609020204030204" pitchFamily="49" charset="0"/>
                </a:rPr>
                <a:t>pos_num</a:t>
              </a:r>
              <a:r>
                <a:rPr lang="en-US" dirty="0">
                  <a:latin typeface="Consolas" panose="020B0609020204030204" pitchFamily="49" charset="0"/>
                  <a:cs typeface="Consolas" panose="020B0609020204030204" pitchFamily="49" charset="0"/>
                </a:rPr>
                <a:t>(0)</a:t>
              </a:r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8" name="TextBox 17">
                  <a:extLst>
                    <a:ext uri="{FF2B5EF4-FFF2-40B4-BE49-F238E27FC236}">
                      <a16:creationId xmlns:a16="http://schemas.microsoft.com/office/drawing/2014/main" id="{A510E8E4-F16E-8640-85B8-E204149FF62B}"/>
                    </a:ext>
                  </a:extLst>
                </p:cNvPr>
                <p:cNvSpPr txBox="1"/>
                <p:nvPr/>
              </p:nvSpPr>
              <p:spPr>
                <a:xfrm>
                  <a:off x="5651024" y="4245686"/>
                  <a:ext cx="3924472" cy="369332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dirty="0" err="1">
                      <a:latin typeface="Consolas" panose="020B0609020204030204" pitchFamily="49" charset="0"/>
                      <a:cs typeface="Consolas" panose="020B0609020204030204" pitchFamily="49" charset="0"/>
                    </a:rPr>
                    <a:t>pos_num</a:t>
                  </a:r>
                  <a:r>
                    <a:rPr lang="en-US" dirty="0">
                      <a:latin typeface="Consolas" panose="020B0609020204030204" pitchFamily="49" charset="0"/>
                      <a:cs typeface="Consolas" panose="020B0609020204030204" pitchFamily="49" charset="0"/>
                    </a:rPr>
                    <a:t>(next(N)) </a:t>
                  </a:r>
                  <a14:m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  <a:cs typeface="Consolas" panose="020B0609020204030204" pitchFamily="49" charset="0"/>
                        </a:rPr>
                        <m:t>←</m:t>
                      </m:r>
                    </m:oMath>
                  </a14:m>
                  <a:r>
                    <a:rPr lang="en-US" dirty="0">
                      <a:latin typeface="Consolas" panose="020B0609020204030204" pitchFamily="49" charset="0"/>
                      <a:cs typeface="Consolas" panose="020B0609020204030204" pitchFamily="49" charset="0"/>
                    </a:rPr>
                    <a:t> </a:t>
                  </a:r>
                  <a:r>
                    <a:rPr lang="en-US" dirty="0" err="1">
                      <a:latin typeface="Consolas" panose="020B0609020204030204" pitchFamily="49" charset="0"/>
                      <a:cs typeface="Consolas" panose="020B0609020204030204" pitchFamily="49" charset="0"/>
                    </a:rPr>
                    <a:t>pos_num</a:t>
                  </a:r>
                  <a:r>
                    <a:rPr lang="en-US" dirty="0">
                      <a:latin typeface="Consolas" panose="020B0609020204030204" pitchFamily="49" charset="0"/>
                      <a:cs typeface="Consolas" panose="020B0609020204030204" pitchFamily="49" charset="0"/>
                    </a:rPr>
                    <a:t>(N)</a:t>
                  </a:r>
                </a:p>
              </p:txBody>
            </p:sp>
          </mc:Choice>
          <mc:Fallback xmlns="">
            <p:sp>
              <p:nvSpPr>
                <p:cNvPr id="18" name="TextBox 17">
                  <a:extLst>
                    <a:ext uri="{FF2B5EF4-FFF2-40B4-BE49-F238E27FC236}">
                      <a16:creationId xmlns:a16="http://schemas.microsoft.com/office/drawing/2014/main" id="{A510E8E4-F16E-8640-85B8-E204149FF62B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5651024" y="4245686"/>
                  <a:ext cx="3924472" cy="369332"/>
                </a:xfrm>
                <a:prstGeom prst="rect">
                  <a:avLst/>
                </a:prstGeom>
                <a:blipFill>
                  <a:blip r:embed="rId5"/>
                  <a:stretch>
                    <a:fillRect l="-965" t="-6667" r="-322" b="-26667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78F73BB9-1D94-61C0-89A0-6091D168ECA7}"/>
                </a:ext>
              </a:extLst>
            </p:cNvPr>
            <p:cNvSpPr txBox="1"/>
            <p:nvPr/>
          </p:nvSpPr>
          <p:spPr>
            <a:xfrm>
              <a:off x="2273565" y="4240648"/>
              <a:ext cx="1146468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/>
              <a:r>
                <a:rPr lang="en-US" dirty="0"/>
                <a:t>Example:</a:t>
              </a:r>
            </a:p>
          </p:txBody>
        </p:sp>
      </p:grpSp>
      <p:grpSp>
        <p:nvGrpSpPr>
          <p:cNvPr id="34" name="Group 33">
            <a:extLst>
              <a:ext uri="{FF2B5EF4-FFF2-40B4-BE49-F238E27FC236}">
                <a16:creationId xmlns:a16="http://schemas.microsoft.com/office/drawing/2014/main" id="{C42E9BC0-3C6D-5016-4F7F-8D28854036F2}"/>
              </a:ext>
            </a:extLst>
          </p:cNvPr>
          <p:cNvGrpSpPr/>
          <p:nvPr/>
        </p:nvGrpSpPr>
        <p:grpSpPr>
          <a:xfrm>
            <a:off x="3810009" y="4678145"/>
            <a:ext cx="5765487" cy="596453"/>
            <a:chOff x="3810009" y="4678145"/>
            <a:chExt cx="5765487" cy="596453"/>
          </a:xfrm>
        </p:grpSpPr>
        <p:sp>
          <p:nvSpPr>
            <p:cNvPr id="30" name="Right Brace 29">
              <a:extLst>
                <a:ext uri="{FF2B5EF4-FFF2-40B4-BE49-F238E27FC236}">
                  <a16:creationId xmlns:a16="http://schemas.microsoft.com/office/drawing/2014/main" id="{D15DF519-7220-2FDA-9089-C33C3CA63DF2}"/>
                </a:ext>
              </a:extLst>
            </p:cNvPr>
            <p:cNvSpPr/>
            <p:nvPr/>
          </p:nvSpPr>
          <p:spPr>
            <a:xfrm rot="5400000">
              <a:off x="4425283" y="4064067"/>
              <a:ext cx="220490" cy="1451038"/>
            </a:xfrm>
            <a:prstGeom prst="rightBrace">
              <a:avLst/>
            </a:prstGeom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1" name="TextBox 30">
              <a:extLst>
                <a:ext uri="{FF2B5EF4-FFF2-40B4-BE49-F238E27FC236}">
                  <a16:creationId xmlns:a16="http://schemas.microsoft.com/office/drawing/2014/main" id="{BC16552C-2C8A-83B9-1851-40B13052A06A}"/>
                </a:ext>
              </a:extLst>
            </p:cNvPr>
            <p:cNvSpPr txBox="1"/>
            <p:nvPr/>
          </p:nvSpPr>
          <p:spPr>
            <a:xfrm>
              <a:off x="4218774" y="4905266"/>
              <a:ext cx="633507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/>
                <a:t>Fact</a:t>
              </a:r>
            </a:p>
          </p:txBody>
        </p:sp>
        <p:sp>
          <p:nvSpPr>
            <p:cNvPr id="32" name="Right Brace 31">
              <a:extLst>
                <a:ext uri="{FF2B5EF4-FFF2-40B4-BE49-F238E27FC236}">
                  <a16:creationId xmlns:a16="http://schemas.microsoft.com/office/drawing/2014/main" id="{1D5B0767-3E2A-2868-F2F1-B8C7BF993E60}"/>
                </a:ext>
              </a:extLst>
            </p:cNvPr>
            <p:cNvSpPr/>
            <p:nvPr/>
          </p:nvSpPr>
          <p:spPr>
            <a:xfrm rot="5400000">
              <a:off x="7522191" y="2845330"/>
              <a:ext cx="220490" cy="3886120"/>
            </a:xfrm>
            <a:prstGeom prst="rightBrace">
              <a:avLst/>
            </a:prstGeom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3" name="TextBox 32">
              <a:extLst>
                <a:ext uri="{FF2B5EF4-FFF2-40B4-BE49-F238E27FC236}">
                  <a16:creationId xmlns:a16="http://schemas.microsoft.com/office/drawing/2014/main" id="{424F5AED-E731-8933-BA93-40B8A549C7E3}"/>
                </a:ext>
              </a:extLst>
            </p:cNvPr>
            <p:cNvSpPr txBox="1"/>
            <p:nvPr/>
          </p:nvSpPr>
          <p:spPr>
            <a:xfrm>
              <a:off x="7302860" y="4904070"/>
              <a:ext cx="659155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dirty="0"/>
                <a:t>Rule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4082649683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spd="med">
        <p159:morph option="byObject"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3B96DEA-C93E-ED20-998C-21FBB1BF1CA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E3E46F3F-BFAB-4827-9374-97C7944A512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How does our model work?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91C680D6-FA42-BA2D-A8A8-6AD914145AF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noProof="0"/>
              <a:t>Nov 9, 2026</a:t>
            </a:r>
            <a:endParaRPr lang="de-CH" noProof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C9170ECF-A8EB-6F59-55E8-73805BB98E9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noProof="0"/>
              <a:t>Department of Computer Science, ETH Zurich</a:t>
            </a:r>
            <a:endParaRPr lang="de-CH" noProof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7D2C504-4F7E-7F62-EDF9-4C54B7AB760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CA52AF-F19D-405C-AD5F-7D94B96A5CC3}" type="slidenum">
              <a:rPr lang="de-CH" noProof="0" smtClean="0"/>
              <a:pPr/>
              <a:t>27</a:t>
            </a:fld>
            <a:endParaRPr lang="de-CH" noProof="0"/>
          </a:p>
        </p:txBody>
      </p:sp>
      <p:sp>
        <p:nvSpPr>
          <p:cNvPr id="13" name="Right Arrow 12">
            <a:extLst>
              <a:ext uri="{FF2B5EF4-FFF2-40B4-BE49-F238E27FC236}">
                <a16:creationId xmlns:a16="http://schemas.microsoft.com/office/drawing/2014/main" id="{F15FFF40-B4E0-4893-457A-0E0A9E76D84C}"/>
              </a:ext>
            </a:extLst>
          </p:cNvPr>
          <p:cNvSpPr/>
          <p:nvPr/>
        </p:nvSpPr>
        <p:spPr>
          <a:xfrm>
            <a:off x="4436930" y="1541726"/>
            <a:ext cx="1248228" cy="637251"/>
          </a:xfrm>
          <a:prstGeom prst="rightArrow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BE91F55E-0FCB-B4A2-A8C9-B45F1AB89E52}"/>
              </a:ext>
            </a:extLst>
          </p:cNvPr>
          <p:cNvSpPr txBox="1"/>
          <p:nvPr/>
        </p:nvSpPr>
        <p:spPr>
          <a:xfrm>
            <a:off x="1888323" y="2279122"/>
            <a:ext cx="256993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dirty="0"/>
              <a:t>Zone Files - New &amp; Old</a:t>
            </a:r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D8415095-69AB-AAAD-9426-22E4CCC9859C}"/>
              </a:ext>
            </a:extLst>
          </p:cNvPr>
          <p:cNvGrpSpPr/>
          <p:nvPr/>
        </p:nvGrpSpPr>
        <p:grpSpPr>
          <a:xfrm>
            <a:off x="2564818" y="1072249"/>
            <a:ext cx="1216944" cy="1135936"/>
            <a:chOff x="1973698" y="2753034"/>
            <a:chExt cx="1216944" cy="1135936"/>
          </a:xfrm>
        </p:grpSpPr>
        <p:pic>
          <p:nvPicPr>
            <p:cNvPr id="8" name="Graphic 7" descr="Document outline">
              <a:extLst>
                <a:ext uri="{FF2B5EF4-FFF2-40B4-BE49-F238E27FC236}">
                  <a16:creationId xmlns:a16="http://schemas.microsoft.com/office/drawing/2014/main" id="{213C0663-7346-5CC8-A482-A1B7A57E57C1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p:blipFill>
          <p:spPr>
            <a:xfrm>
              <a:off x="1973698" y="2974570"/>
              <a:ext cx="914400" cy="914400"/>
            </a:xfrm>
            <a:prstGeom prst="rect">
              <a:avLst/>
            </a:prstGeom>
          </p:spPr>
        </p:pic>
        <p:pic>
          <p:nvPicPr>
            <p:cNvPr id="10" name="Graphic 9" descr="Document outline">
              <a:extLst>
                <a:ext uri="{FF2B5EF4-FFF2-40B4-BE49-F238E27FC236}">
                  <a16:creationId xmlns:a16="http://schemas.microsoft.com/office/drawing/2014/main" id="{568B41DC-E270-C271-F180-8A7C62248965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p:blipFill>
          <p:spPr>
            <a:xfrm>
              <a:off x="2733442" y="2753034"/>
              <a:ext cx="457200" cy="457200"/>
            </a:xfrm>
            <a:prstGeom prst="rect">
              <a:avLst/>
            </a:prstGeom>
          </p:spPr>
        </p:pic>
        <p:pic>
          <p:nvPicPr>
            <p:cNvPr id="11" name="Graphic 10" descr="Document outline">
              <a:extLst>
                <a:ext uri="{FF2B5EF4-FFF2-40B4-BE49-F238E27FC236}">
                  <a16:creationId xmlns:a16="http://schemas.microsoft.com/office/drawing/2014/main" id="{D304ABEB-5FE8-8F54-D005-B273BE56E7B3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p:blipFill>
          <p:spPr>
            <a:xfrm>
              <a:off x="2828913" y="3243513"/>
              <a:ext cx="304800" cy="304800"/>
            </a:xfrm>
            <a:prstGeom prst="rect">
              <a:avLst/>
            </a:prstGeom>
          </p:spPr>
        </p:pic>
      </p:grpSp>
      <p:grpSp>
        <p:nvGrpSpPr>
          <p:cNvPr id="21" name="Group 20">
            <a:extLst>
              <a:ext uri="{FF2B5EF4-FFF2-40B4-BE49-F238E27FC236}">
                <a16:creationId xmlns:a16="http://schemas.microsoft.com/office/drawing/2014/main" id="{71FA06E8-5188-8D6A-1A36-C91AB3DBA32F}"/>
              </a:ext>
            </a:extLst>
          </p:cNvPr>
          <p:cNvGrpSpPr/>
          <p:nvPr/>
        </p:nvGrpSpPr>
        <p:grpSpPr>
          <a:xfrm>
            <a:off x="5836954" y="1164150"/>
            <a:ext cx="1107997" cy="1392402"/>
            <a:chOff x="4509067" y="2708777"/>
            <a:chExt cx="1107997" cy="1392402"/>
          </a:xfrm>
        </p:grpSpPr>
        <p:pic>
          <p:nvPicPr>
            <p:cNvPr id="15" name="Graphic 14" descr="Gears outline">
              <a:extLst>
                <a:ext uri="{FF2B5EF4-FFF2-40B4-BE49-F238E27FC236}">
                  <a16:creationId xmlns:a16="http://schemas.microsoft.com/office/drawing/2014/main" id="{26EDCC1A-5004-E33C-BBCB-8E78A1AADD1C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4605866" y="2708777"/>
              <a:ext cx="914400" cy="914400"/>
            </a:xfrm>
            <a:prstGeom prst="rect">
              <a:avLst/>
            </a:prstGeom>
          </p:spPr>
        </p:pic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B0A6FC62-4DD3-122B-3B55-617A34D4EFB3}"/>
                </a:ext>
              </a:extLst>
            </p:cNvPr>
            <p:cNvSpPr txBox="1"/>
            <p:nvPr/>
          </p:nvSpPr>
          <p:spPr>
            <a:xfrm>
              <a:off x="4509067" y="3731847"/>
              <a:ext cx="1107997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dirty="0"/>
                <a:t>Compiler</a:t>
              </a:r>
            </a:p>
          </p:txBody>
        </p:sp>
      </p:grpSp>
      <p:grpSp>
        <p:nvGrpSpPr>
          <p:cNvPr id="25" name="Group 24">
            <a:extLst>
              <a:ext uri="{FF2B5EF4-FFF2-40B4-BE49-F238E27FC236}">
                <a16:creationId xmlns:a16="http://schemas.microsoft.com/office/drawing/2014/main" id="{D522EE94-9603-36AD-BD2B-25644B8F477D}"/>
              </a:ext>
            </a:extLst>
          </p:cNvPr>
          <p:cNvGrpSpPr/>
          <p:nvPr/>
        </p:nvGrpSpPr>
        <p:grpSpPr>
          <a:xfrm>
            <a:off x="8496771" y="1164150"/>
            <a:ext cx="1595310" cy="1392402"/>
            <a:chOff x="6619147" y="3036826"/>
            <a:chExt cx="1595310" cy="1392402"/>
          </a:xfrm>
        </p:grpSpPr>
        <p:pic>
          <p:nvPicPr>
            <p:cNvPr id="23" name="Graphic 22" descr="Architecture outline">
              <a:extLst>
                <a:ext uri="{FF2B5EF4-FFF2-40B4-BE49-F238E27FC236}">
                  <a16:creationId xmlns:a16="http://schemas.microsoft.com/office/drawing/2014/main" id="{B469DA3C-903D-203C-F56E-5FA96392DAC9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6959599" y="3036826"/>
              <a:ext cx="914400" cy="914400"/>
            </a:xfrm>
            <a:prstGeom prst="rect">
              <a:avLst/>
            </a:prstGeom>
          </p:spPr>
        </p:pic>
        <p:sp>
          <p:nvSpPr>
            <p:cNvPr id="24" name="TextBox 23">
              <a:extLst>
                <a:ext uri="{FF2B5EF4-FFF2-40B4-BE49-F238E27FC236}">
                  <a16:creationId xmlns:a16="http://schemas.microsoft.com/office/drawing/2014/main" id="{DAA747E8-02F7-4926-1E93-4DF883C75B21}"/>
                </a:ext>
              </a:extLst>
            </p:cNvPr>
            <p:cNvSpPr txBox="1"/>
            <p:nvPr/>
          </p:nvSpPr>
          <p:spPr>
            <a:xfrm>
              <a:off x="6619147" y="4059896"/>
              <a:ext cx="1595310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dirty="0"/>
                <a:t>Formal Model</a:t>
              </a:r>
            </a:p>
          </p:txBody>
        </p:sp>
      </p:grpSp>
      <p:sp>
        <p:nvSpPr>
          <p:cNvPr id="26" name="Right Arrow 25">
            <a:extLst>
              <a:ext uri="{FF2B5EF4-FFF2-40B4-BE49-F238E27FC236}">
                <a16:creationId xmlns:a16="http://schemas.microsoft.com/office/drawing/2014/main" id="{2273AFE3-498E-AA1E-8658-2BB8CA54635A}"/>
              </a:ext>
            </a:extLst>
          </p:cNvPr>
          <p:cNvSpPr/>
          <p:nvPr/>
        </p:nvSpPr>
        <p:spPr>
          <a:xfrm>
            <a:off x="7096747" y="1541726"/>
            <a:ext cx="1248228" cy="637251"/>
          </a:xfrm>
          <a:prstGeom prst="rightArrow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Oval 1">
            <a:extLst>
              <a:ext uri="{FF2B5EF4-FFF2-40B4-BE49-F238E27FC236}">
                <a16:creationId xmlns:a16="http://schemas.microsoft.com/office/drawing/2014/main" id="{CD7BA0C0-05C1-3C2A-ABB8-8C33428B812B}"/>
              </a:ext>
            </a:extLst>
          </p:cNvPr>
          <p:cNvSpPr/>
          <p:nvPr/>
        </p:nvSpPr>
        <p:spPr>
          <a:xfrm>
            <a:off x="8124423" y="690351"/>
            <a:ext cx="2340000" cy="2340000"/>
          </a:xfrm>
          <a:prstGeom prst="ellipse">
            <a:avLst/>
          </a:prstGeom>
          <a:noFill/>
          <a:ln w="571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5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EA58E45D-D6CE-B78C-309B-184C9857C630}"/>
              </a:ext>
            </a:extLst>
          </p:cNvPr>
          <p:cNvSpPr/>
          <p:nvPr/>
        </p:nvSpPr>
        <p:spPr>
          <a:xfrm>
            <a:off x="1930641" y="3411726"/>
            <a:ext cx="8330715" cy="2817341"/>
          </a:xfrm>
          <a:prstGeom prst="rect">
            <a:avLst/>
          </a:prstGeom>
          <a:noFill/>
          <a:ln w="571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5"/>
          </a:fontRef>
        </p:style>
        <p:txBody>
          <a:bodyPr lIns="216000" tIns="216000" rIns="216000" bIns="216000" rtlCol="0" anchor="t"/>
          <a:lstStyle/>
          <a:p>
            <a:pPr algn="ctr"/>
            <a:r>
              <a:rPr lang="en-US" b="1" dirty="0">
                <a:solidFill>
                  <a:schemeClr val="tx1"/>
                </a:solidFill>
              </a:rPr>
              <a:t>(Constraint) Logic Program</a:t>
            </a:r>
          </a:p>
        </p:txBody>
      </p: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4314850E-8463-8BB7-F458-2CC715F8F42C}"/>
              </a:ext>
            </a:extLst>
          </p:cNvPr>
          <p:cNvCxnSpPr>
            <a:stCxn id="2" idx="4"/>
          </p:cNvCxnSpPr>
          <p:nvPr/>
        </p:nvCxnSpPr>
        <p:spPr>
          <a:xfrm>
            <a:off x="9294423" y="3030351"/>
            <a:ext cx="0" cy="398649"/>
          </a:xfrm>
          <a:prstGeom prst="line">
            <a:avLst/>
          </a:prstGeom>
          <a:ln w="57150">
            <a:solidFill>
              <a:schemeClr val="accent1"/>
            </a:solidFill>
          </a:ln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</p:cxnSp>
      <p:sp>
        <p:nvSpPr>
          <p:cNvPr id="17" name="TextBox 16">
            <a:extLst>
              <a:ext uri="{FF2B5EF4-FFF2-40B4-BE49-F238E27FC236}">
                <a16:creationId xmlns:a16="http://schemas.microsoft.com/office/drawing/2014/main" id="{773B7A44-0F2E-AAFC-3BB5-798C8EC505EA}"/>
              </a:ext>
            </a:extLst>
          </p:cNvPr>
          <p:cNvSpPr txBox="1"/>
          <p:nvPr/>
        </p:nvSpPr>
        <p:spPr>
          <a:xfrm>
            <a:off x="3810010" y="4240648"/>
            <a:ext cx="145103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pos_num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(0)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8" name="TextBox 17">
                <a:extLst>
                  <a:ext uri="{FF2B5EF4-FFF2-40B4-BE49-F238E27FC236}">
                    <a16:creationId xmlns:a16="http://schemas.microsoft.com/office/drawing/2014/main" id="{C637B63D-E71E-2881-AAE1-AF3C773E94BB}"/>
                  </a:ext>
                </a:extLst>
              </p:cNvPr>
              <p:cNvSpPr txBox="1"/>
              <p:nvPr/>
            </p:nvSpPr>
            <p:spPr>
              <a:xfrm>
                <a:off x="5651024" y="4245686"/>
                <a:ext cx="3924472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dirty="0" err="1">
                    <a:latin typeface="Consolas" panose="020B0609020204030204" pitchFamily="49" charset="0"/>
                    <a:cs typeface="Consolas" panose="020B0609020204030204" pitchFamily="49" charset="0"/>
                  </a:rPr>
                  <a:t>pos_num</a:t>
                </a:r>
                <a:r>
                  <a:rPr lang="en-US" dirty="0">
                    <a:latin typeface="Consolas" panose="020B0609020204030204" pitchFamily="49" charset="0"/>
                    <a:cs typeface="Consolas" panose="020B0609020204030204" pitchFamily="49" charset="0"/>
                  </a:rPr>
                  <a:t>(next(N))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  <a:cs typeface="Consolas" panose="020B0609020204030204" pitchFamily="49" charset="0"/>
                      </a:rPr>
                      <m:t>←</m:t>
                    </m:r>
                  </m:oMath>
                </a14:m>
                <a:r>
                  <a:rPr lang="en-US" dirty="0">
                    <a:latin typeface="Consolas" panose="020B0609020204030204" pitchFamily="49" charset="0"/>
                    <a:cs typeface="Consolas" panose="020B0609020204030204" pitchFamily="49" charset="0"/>
                  </a:rPr>
                  <a:t> </a:t>
                </a:r>
                <a:r>
                  <a:rPr lang="en-US" dirty="0" err="1">
                    <a:latin typeface="Consolas" panose="020B0609020204030204" pitchFamily="49" charset="0"/>
                    <a:cs typeface="Consolas" panose="020B0609020204030204" pitchFamily="49" charset="0"/>
                  </a:rPr>
                  <a:t>pos_num</a:t>
                </a:r>
                <a:r>
                  <a:rPr lang="en-US" dirty="0">
                    <a:latin typeface="Consolas" panose="020B0609020204030204" pitchFamily="49" charset="0"/>
                    <a:cs typeface="Consolas" panose="020B0609020204030204" pitchFamily="49" charset="0"/>
                  </a:rPr>
                  <a:t>(N)</a:t>
                </a:r>
              </a:p>
            </p:txBody>
          </p:sp>
        </mc:Choice>
        <mc:Fallback xmlns="">
          <p:sp>
            <p:nvSpPr>
              <p:cNvPr id="18" name="TextBox 17">
                <a:extLst>
                  <a:ext uri="{FF2B5EF4-FFF2-40B4-BE49-F238E27FC236}">
                    <a16:creationId xmlns:a16="http://schemas.microsoft.com/office/drawing/2014/main" id="{C637B63D-E71E-2881-AAE1-AF3C773E94B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651024" y="4245686"/>
                <a:ext cx="3924472" cy="369332"/>
              </a:xfrm>
              <a:prstGeom prst="rect">
                <a:avLst/>
              </a:prstGeom>
              <a:blipFill>
                <a:blip r:embed="rId5"/>
                <a:stretch>
                  <a:fillRect l="-965" t="-6667" r="-322" b="-2666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2" name="TextBox 21">
            <a:extLst>
              <a:ext uri="{FF2B5EF4-FFF2-40B4-BE49-F238E27FC236}">
                <a16:creationId xmlns:a16="http://schemas.microsoft.com/office/drawing/2014/main" id="{0BA4BB36-AB44-720B-2B55-B4B97FE5DA0D}"/>
              </a:ext>
            </a:extLst>
          </p:cNvPr>
          <p:cNvSpPr txBox="1"/>
          <p:nvPr/>
        </p:nvSpPr>
        <p:spPr>
          <a:xfrm>
            <a:off x="2273565" y="4240648"/>
            <a:ext cx="114646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dirty="0"/>
              <a:t>Example: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D68EB732-7D8F-E4B2-7106-A480363C6B43}"/>
              </a:ext>
            </a:extLst>
          </p:cNvPr>
          <p:cNvSpPr txBox="1"/>
          <p:nvPr/>
        </p:nvSpPr>
        <p:spPr>
          <a:xfrm>
            <a:off x="2542870" y="5416419"/>
            <a:ext cx="8771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dirty="0"/>
              <a:t>Query:</a:t>
            </a: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CCD699D0-1289-CC2B-30DB-9B0564BD1F6C}"/>
              </a:ext>
            </a:extLst>
          </p:cNvPr>
          <p:cNvSpPr txBox="1"/>
          <p:nvPr/>
        </p:nvSpPr>
        <p:spPr>
          <a:xfrm>
            <a:off x="3781762" y="5416419"/>
            <a:ext cx="157767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pos_num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(X)?</a:t>
            </a: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B56F7FED-F05A-9207-1E0F-8D8161B7EDFE}"/>
              </a:ext>
            </a:extLst>
          </p:cNvPr>
          <p:cNvSpPr txBox="1"/>
          <p:nvPr/>
        </p:nvSpPr>
        <p:spPr>
          <a:xfrm>
            <a:off x="5685158" y="5416419"/>
            <a:ext cx="411042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pos_num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(0), </a:t>
            </a:r>
            <a:r>
              <a:rPr 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pos_num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(next(0)), …</a:t>
            </a:r>
          </a:p>
        </p:txBody>
      </p:sp>
    </p:spTree>
    <p:extLst>
      <p:ext uri="{BB962C8B-B14F-4D97-AF65-F5344CB8AC3E}">
        <p14:creationId xmlns:p14="http://schemas.microsoft.com/office/powerpoint/2010/main" val="1783249185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2B6658A-AD6D-57FF-CF39-AA889AEC1C7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084CA27C-EB63-E7E8-56A0-A59C88E41A8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How does our model work?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CE426A23-A6CB-1204-BFE5-C6E4F08E326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noProof="0"/>
              <a:t>Nov 9, 2026</a:t>
            </a:r>
            <a:endParaRPr lang="de-CH" noProof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F5AFC8F0-FA91-0786-707C-16E82961E1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noProof="0" dirty="0"/>
              <a:t>Department of Computer Science, ETH </a:t>
            </a:r>
            <a:r>
              <a:rPr lang="de-DE" noProof="0" dirty="0" err="1"/>
              <a:t>Zurich</a:t>
            </a:r>
            <a:endParaRPr lang="de-CH" noProof="0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1C0EE6E-8EC9-BC94-D8FF-AE0BBE91D55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CA52AF-F19D-405C-AD5F-7D94B96A5CC3}" type="slidenum">
              <a:rPr lang="de-CH" noProof="0" smtClean="0"/>
              <a:pPr/>
              <a:t>28</a:t>
            </a:fld>
            <a:endParaRPr lang="de-CH" noProof="0"/>
          </a:p>
        </p:txBody>
      </p:sp>
      <p:sp>
        <p:nvSpPr>
          <p:cNvPr id="13" name="Right Arrow 12">
            <a:extLst>
              <a:ext uri="{FF2B5EF4-FFF2-40B4-BE49-F238E27FC236}">
                <a16:creationId xmlns:a16="http://schemas.microsoft.com/office/drawing/2014/main" id="{1CF648CA-1067-A89A-BFD6-E8EB74FFC00F}"/>
              </a:ext>
            </a:extLst>
          </p:cNvPr>
          <p:cNvSpPr/>
          <p:nvPr/>
        </p:nvSpPr>
        <p:spPr>
          <a:xfrm>
            <a:off x="4436930" y="1541726"/>
            <a:ext cx="1248228" cy="637251"/>
          </a:xfrm>
          <a:prstGeom prst="rightArrow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49A295BB-4BA4-59EA-8B0D-7F0EF63E218A}"/>
              </a:ext>
            </a:extLst>
          </p:cNvPr>
          <p:cNvSpPr txBox="1"/>
          <p:nvPr/>
        </p:nvSpPr>
        <p:spPr>
          <a:xfrm>
            <a:off x="1888323" y="2279122"/>
            <a:ext cx="256993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dirty="0"/>
              <a:t>Zone Files - New &amp; Old</a:t>
            </a:r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D9CEDF8A-F962-F7D7-A1B6-9AFB6418C611}"/>
              </a:ext>
            </a:extLst>
          </p:cNvPr>
          <p:cNvGrpSpPr/>
          <p:nvPr/>
        </p:nvGrpSpPr>
        <p:grpSpPr>
          <a:xfrm>
            <a:off x="2564818" y="1072249"/>
            <a:ext cx="1216944" cy="1135936"/>
            <a:chOff x="1973698" y="2753034"/>
            <a:chExt cx="1216944" cy="1135936"/>
          </a:xfrm>
        </p:grpSpPr>
        <p:pic>
          <p:nvPicPr>
            <p:cNvPr id="8" name="Graphic 7" descr="Document outline">
              <a:extLst>
                <a:ext uri="{FF2B5EF4-FFF2-40B4-BE49-F238E27FC236}">
                  <a16:creationId xmlns:a16="http://schemas.microsoft.com/office/drawing/2014/main" id="{2DC4D5B3-3016-94DE-BC4E-935689531CDA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p:blipFill>
          <p:spPr>
            <a:xfrm>
              <a:off x="1973698" y="2974570"/>
              <a:ext cx="914400" cy="914400"/>
            </a:xfrm>
            <a:prstGeom prst="rect">
              <a:avLst/>
            </a:prstGeom>
          </p:spPr>
        </p:pic>
        <p:pic>
          <p:nvPicPr>
            <p:cNvPr id="10" name="Graphic 9" descr="Document outline">
              <a:extLst>
                <a:ext uri="{FF2B5EF4-FFF2-40B4-BE49-F238E27FC236}">
                  <a16:creationId xmlns:a16="http://schemas.microsoft.com/office/drawing/2014/main" id="{4E223629-5311-BDCB-ABC4-EF1E046248F8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p:blipFill>
          <p:spPr>
            <a:xfrm>
              <a:off x="2733442" y="2753034"/>
              <a:ext cx="457200" cy="457200"/>
            </a:xfrm>
            <a:prstGeom prst="rect">
              <a:avLst/>
            </a:prstGeom>
          </p:spPr>
        </p:pic>
        <p:pic>
          <p:nvPicPr>
            <p:cNvPr id="11" name="Graphic 10" descr="Document outline">
              <a:extLst>
                <a:ext uri="{FF2B5EF4-FFF2-40B4-BE49-F238E27FC236}">
                  <a16:creationId xmlns:a16="http://schemas.microsoft.com/office/drawing/2014/main" id="{0E4D8A5F-1DF6-75C9-3813-CA7B06DBCF2C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p:blipFill>
          <p:spPr>
            <a:xfrm>
              <a:off x="2828913" y="3243513"/>
              <a:ext cx="304800" cy="304800"/>
            </a:xfrm>
            <a:prstGeom prst="rect">
              <a:avLst/>
            </a:prstGeom>
          </p:spPr>
        </p:pic>
      </p:grpSp>
      <p:grpSp>
        <p:nvGrpSpPr>
          <p:cNvPr id="21" name="Group 20">
            <a:extLst>
              <a:ext uri="{FF2B5EF4-FFF2-40B4-BE49-F238E27FC236}">
                <a16:creationId xmlns:a16="http://schemas.microsoft.com/office/drawing/2014/main" id="{11382846-A212-6319-7740-25FBF9D879BE}"/>
              </a:ext>
            </a:extLst>
          </p:cNvPr>
          <p:cNvGrpSpPr/>
          <p:nvPr/>
        </p:nvGrpSpPr>
        <p:grpSpPr>
          <a:xfrm>
            <a:off x="5836954" y="1164150"/>
            <a:ext cx="1107997" cy="1392402"/>
            <a:chOff x="4509067" y="2708777"/>
            <a:chExt cx="1107997" cy="1392402"/>
          </a:xfrm>
        </p:grpSpPr>
        <p:pic>
          <p:nvPicPr>
            <p:cNvPr id="15" name="Graphic 14" descr="Gears outline">
              <a:extLst>
                <a:ext uri="{FF2B5EF4-FFF2-40B4-BE49-F238E27FC236}">
                  <a16:creationId xmlns:a16="http://schemas.microsoft.com/office/drawing/2014/main" id="{4746C0DF-3D52-4D05-C86F-7D859695270F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4605866" y="2708777"/>
              <a:ext cx="914400" cy="914400"/>
            </a:xfrm>
            <a:prstGeom prst="rect">
              <a:avLst/>
            </a:prstGeom>
          </p:spPr>
        </p:pic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84F1A283-77E5-C8D5-9D8D-2E2615C7BC8C}"/>
                </a:ext>
              </a:extLst>
            </p:cNvPr>
            <p:cNvSpPr txBox="1"/>
            <p:nvPr/>
          </p:nvSpPr>
          <p:spPr>
            <a:xfrm>
              <a:off x="4509067" y="3731847"/>
              <a:ext cx="1107997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dirty="0"/>
                <a:t>Compiler</a:t>
              </a:r>
            </a:p>
          </p:txBody>
        </p:sp>
      </p:grpSp>
      <p:grpSp>
        <p:nvGrpSpPr>
          <p:cNvPr id="25" name="Group 24">
            <a:extLst>
              <a:ext uri="{FF2B5EF4-FFF2-40B4-BE49-F238E27FC236}">
                <a16:creationId xmlns:a16="http://schemas.microsoft.com/office/drawing/2014/main" id="{F7718D89-C036-3D41-D1AA-7BC1AF145E97}"/>
              </a:ext>
            </a:extLst>
          </p:cNvPr>
          <p:cNvGrpSpPr/>
          <p:nvPr/>
        </p:nvGrpSpPr>
        <p:grpSpPr>
          <a:xfrm>
            <a:off x="8496771" y="1164150"/>
            <a:ext cx="1595310" cy="1392402"/>
            <a:chOff x="6619147" y="3036826"/>
            <a:chExt cx="1595310" cy="1392402"/>
          </a:xfrm>
        </p:grpSpPr>
        <p:pic>
          <p:nvPicPr>
            <p:cNvPr id="23" name="Graphic 22" descr="Architecture outline">
              <a:extLst>
                <a:ext uri="{FF2B5EF4-FFF2-40B4-BE49-F238E27FC236}">
                  <a16:creationId xmlns:a16="http://schemas.microsoft.com/office/drawing/2014/main" id="{BC1F6377-282E-2E6D-9716-76216B8529CB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6959599" y="3036826"/>
              <a:ext cx="914400" cy="914400"/>
            </a:xfrm>
            <a:prstGeom prst="rect">
              <a:avLst/>
            </a:prstGeom>
          </p:spPr>
        </p:pic>
        <p:sp>
          <p:nvSpPr>
            <p:cNvPr id="24" name="TextBox 23">
              <a:extLst>
                <a:ext uri="{FF2B5EF4-FFF2-40B4-BE49-F238E27FC236}">
                  <a16:creationId xmlns:a16="http://schemas.microsoft.com/office/drawing/2014/main" id="{07390A88-A771-E99B-BEE6-1A8E3ACADCE1}"/>
                </a:ext>
              </a:extLst>
            </p:cNvPr>
            <p:cNvSpPr txBox="1"/>
            <p:nvPr/>
          </p:nvSpPr>
          <p:spPr>
            <a:xfrm>
              <a:off x="6619147" y="4059896"/>
              <a:ext cx="1595310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dirty="0"/>
                <a:t>Formal Model</a:t>
              </a:r>
            </a:p>
          </p:txBody>
        </p:sp>
      </p:grpSp>
      <p:sp>
        <p:nvSpPr>
          <p:cNvPr id="26" name="Right Arrow 25">
            <a:extLst>
              <a:ext uri="{FF2B5EF4-FFF2-40B4-BE49-F238E27FC236}">
                <a16:creationId xmlns:a16="http://schemas.microsoft.com/office/drawing/2014/main" id="{660541A5-86A1-8D62-AC7B-5F8248C752EF}"/>
              </a:ext>
            </a:extLst>
          </p:cNvPr>
          <p:cNvSpPr/>
          <p:nvPr/>
        </p:nvSpPr>
        <p:spPr>
          <a:xfrm>
            <a:off x="7096747" y="1541726"/>
            <a:ext cx="1248228" cy="637251"/>
          </a:xfrm>
          <a:prstGeom prst="rightArrow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78514FE9-6AF7-2BB6-73AC-7BED1219C6B6}"/>
              </a:ext>
            </a:extLst>
          </p:cNvPr>
          <p:cNvSpPr/>
          <p:nvPr/>
        </p:nvSpPr>
        <p:spPr>
          <a:xfrm>
            <a:off x="1930641" y="3411726"/>
            <a:ext cx="8330715" cy="2817341"/>
          </a:xfrm>
          <a:prstGeom prst="rect">
            <a:avLst/>
          </a:prstGeom>
          <a:noFill/>
          <a:ln w="571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5"/>
          </a:fontRef>
        </p:style>
        <p:txBody>
          <a:bodyPr lIns="216000" tIns="216000" rIns="216000" bIns="216000" rtlCol="0" anchor="t"/>
          <a:lstStyle/>
          <a:p>
            <a:pPr algn="ctr"/>
            <a:r>
              <a:rPr lang="en-US" b="1" dirty="0">
                <a:solidFill>
                  <a:schemeClr val="bg1"/>
                </a:solidFill>
              </a:rPr>
              <a:t>(</a:t>
            </a:r>
            <a:r>
              <a:rPr lang="en-US" b="1" u="sng" dirty="0">
                <a:solidFill>
                  <a:schemeClr val="tx1"/>
                </a:solidFill>
              </a:rPr>
              <a:t>Constraint</a:t>
            </a:r>
            <a:r>
              <a:rPr lang="en-US" b="1" dirty="0">
                <a:solidFill>
                  <a:schemeClr val="bg1"/>
                </a:solidFill>
              </a:rPr>
              <a:t>)</a:t>
            </a:r>
            <a:r>
              <a:rPr lang="en-US" b="1" dirty="0">
                <a:solidFill>
                  <a:schemeClr val="tx1"/>
                </a:solidFill>
              </a:rPr>
              <a:t> Logic Program</a:t>
            </a:r>
          </a:p>
        </p:txBody>
      </p:sp>
      <p:grpSp>
        <p:nvGrpSpPr>
          <p:cNvPr id="14" name="Group 13">
            <a:extLst>
              <a:ext uri="{FF2B5EF4-FFF2-40B4-BE49-F238E27FC236}">
                <a16:creationId xmlns:a16="http://schemas.microsoft.com/office/drawing/2014/main" id="{76417CBC-0C1D-3842-D1CB-23E7B26B7C5D}"/>
              </a:ext>
            </a:extLst>
          </p:cNvPr>
          <p:cNvGrpSpPr/>
          <p:nvPr/>
        </p:nvGrpSpPr>
        <p:grpSpPr>
          <a:xfrm>
            <a:off x="8124423" y="690351"/>
            <a:ext cx="2340000" cy="2738649"/>
            <a:chOff x="8124423" y="690351"/>
            <a:chExt cx="2340000" cy="2738649"/>
          </a:xfrm>
        </p:grpSpPr>
        <p:sp>
          <p:nvSpPr>
            <p:cNvPr id="2" name="Oval 1">
              <a:extLst>
                <a:ext uri="{FF2B5EF4-FFF2-40B4-BE49-F238E27FC236}">
                  <a16:creationId xmlns:a16="http://schemas.microsoft.com/office/drawing/2014/main" id="{4047C88F-24C0-2B30-9745-D1EE33D6E54E}"/>
                </a:ext>
              </a:extLst>
            </p:cNvPr>
            <p:cNvSpPr/>
            <p:nvPr/>
          </p:nvSpPr>
          <p:spPr>
            <a:xfrm>
              <a:off x="8124423" y="690351"/>
              <a:ext cx="2340000" cy="2340000"/>
            </a:xfrm>
            <a:prstGeom prst="ellipse">
              <a:avLst/>
            </a:prstGeom>
            <a:noFill/>
            <a:ln w="57150" cap="flat" cmpd="sng" algn="ctr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accent5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16" name="Straight Connector 15">
              <a:extLst>
                <a:ext uri="{FF2B5EF4-FFF2-40B4-BE49-F238E27FC236}">
                  <a16:creationId xmlns:a16="http://schemas.microsoft.com/office/drawing/2014/main" id="{532ACFDF-6F2C-6D97-3732-E67A0ABC101D}"/>
                </a:ext>
              </a:extLst>
            </p:cNvPr>
            <p:cNvCxnSpPr>
              <a:stCxn id="2" idx="4"/>
            </p:cNvCxnSpPr>
            <p:nvPr/>
          </p:nvCxnSpPr>
          <p:spPr>
            <a:xfrm>
              <a:off x="9294423" y="3030351"/>
              <a:ext cx="0" cy="398649"/>
            </a:xfrm>
            <a:prstGeom prst="line">
              <a:avLst/>
            </a:prstGeom>
            <a:ln w="57150">
              <a:solidFill>
                <a:schemeClr val="accent1"/>
              </a:solidFill>
            </a:ln>
          </p:spPr>
          <p:style>
            <a:lnRef idx="3">
              <a:schemeClr val="accent5"/>
            </a:lnRef>
            <a:fillRef idx="0">
              <a:schemeClr val="accent5"/>
            </a:fillRef>
            <a:effectRef idx="2">
              <a:schemeClr val="accent5"/>
            </a:effectRef>
            <a:fontRef idx="minor">
              <a:schemeClr val="tx1"/>
            </a:fontRef>
          </p:style>
        </p:cxn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18" name="TextBox 17">
                <a:extLst>
                  <a:ext uri="{FF2B5EF4-FFF2-40B4-BE49-F238E27FC236}">
                    <a16:creationId xmlns:a16="http://schemas.microsoft.com/office/drawing/2014/main" id="{9261751E-5C89-7288-21C7-8F4452D98ECA}"/>
                  </a:ext>
                </a:extLst>
              </p:cNvPr>
              <p:cNvSpPr txBox="1"/>
              <p:nvPr/>
            </p:nvSpPr>
            <p:spPr>
              <a:xfrm>
                <a:off x="4513674" y="4245686"/>
                <a:ext cx="2658100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dirty="0" err="1">
                    <a:latin typeface="Consolas" panose="020B0609020204030204" pitchFamily="49" charset="0"/>
                    <a:cs typeface="Consolas" panose="020B0609020204030204" pitchFamily="49" charset="0"/>
                  </a:rPr>
                  <a:t>pos_num</a:t>
                </a:r>
                <a:r>
                  <a:rPr lang="en-US" dirty="0">
                    <a:latin typeface="Consolas" panose="020B0609020204030204" pitchFamily="49" charset="0"/>
                    <a:cs typeface="Consolas" panose="020B0609020204030204" pitchFamily="49" charset="0"/>
                  </a:rPr>
                  <a:t>(N)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  <a:cs typeface="Consolas" panose="020B0609020204030204" pitchFamily="49" charset="0"/>
                      </a:rPr>
                      <m:t>←</m:t>
                    </m:r>
                  </m:oMath>
                </a14:m>
                <a:r>
                  <a:rPr lang="en-US" dirty="0">
                    <a:latin typeface="Consolas" panose="020B0609020204030204" pitchFamily="49" charset="0"/>
                    <a:cs typeface="Consolas" panose="020B0609020204030204" pitchFamily="49" charset="0"/>
                  </a:rPr>
                  <a:t> N &gt;= 0</a:t>
                </a:r>
              </a:p>
            </p:txBody>
          </p:sp>
        </mc:Choice>
        <mc:Fallback xmlns="">
          <p:sp>
            <p:nvSpPr>
              <p:cNvPr id="18" name="TextBox 17">
                <a:extLst>
                  <a:ext uri="{FF2B5EF4-FFF2-40B4-BE49-F238E27FC236}">
                    <a16:creationId xmlns:a16="http://schemas.microsoft.com/office/drawing/2014/main" id="{9261751E-5C89-7288-21C7-8F4452D98EC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13674" y="4245686"/>
                <a:ext cx="2658100" cy="369332"/>
              </a:xfrm>
              <a:prstGeom prst="rect">
                <a:avLst/>
              </a:prstGeom>
              <a:blipFill>
                <a:blip r:embed="rId5"/>
                <a:stretch>
                  <a:fillRect l="-1905" t="-6667" r="-952" b="-2666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2" name="TextBox 21">
            <a:extLst>
              <a:ext uri="{FF2B5EF4-FFF2-40B4-BE49-F238E27FC236}">
                <a16:creationId xmlns:a16="http://schemas.microsoft.com/office/drawing/2014/main" id="{8E1C610F-E4C0-4BCF-44E3-F0C93A6C4BAB}"/>
              </a:ext>
            </a:extLst>
          </p:cNvPr>
          <p:cNvSpPr txBox="1"/>
          <p:nvPr/>
        </p:nvSpPr>
        <p:spPr>
          <a:xfrm>
            <a:off x="2273565" y="4240648"/>
            <a:ext cx="114646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dirty="0"/>
              <a:t>Example:</a:t>
            </a:r>
          </a:p>
        </p:txBody>
      </p:sp>
      <p:grpSp>
        <p:nvGrpSpPr>
          <p:cNvPr id="33" name="Group 32">
            <a:extLst>
              <a:ext uri="{FF2B5EF4-FFF2-40B4-BE49-F238E27FC236}">
                <a16:creationId xmlns:a16="http://schemas.microsoft.com/office/drawing/2014/main" id="{0D619B26-38E1-83D8-69E7-B45D42BECDDA}"/>
              </a:ext>
            </a:extLst>
          </p:cNvPr>
          <p:cNvGrpSpPr/>
          <p:nvPr/>
        </p:nvGrpSpPr>
        <p:grpSpPr>
          <a:xfrm>
            <a:off x="2542870" y="5416419"/>
            <a:ext cx="4086777" cy="369332"/>
            <a:chOff x="2542870" y="5416419"/>
            <a:chExt cx="4086777" cy="369332"/>
          </a:xfrm>
        </p:grpSpPr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id="{04968944-16E1-70F0-C41E-C7415E5B0BFD}"/>
                </a:ext>
              </a:extLst>
            </p:cNvPr>
            <p:cNvSpPr txBox="1"/>
            <p:nvPr/>
          </p:nvSpPr>
          <p:spPr>
            <a:xfrm>
              <a:off x="2542870" y="5416419"/>
              <a:ext cx="877163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/>
              <a:r>
                <a:rPr lang="en-US" dirty="0"/>
                <a:t>Query:</a:t>
              </a:r>
            </a:p>
          </p:txBody>
        </p:sp>
        <p:sp>
          <p:nvSpPr>
            <p:cNvPr id="28" name="TextBox 27">
              <a:extLst>
                <a:ext uri="{FF2B5EF4-FFF2-40B4-BE49-F238E27FC236}">
                  <a16:creationId xmlns:a16="http://schemas.microsoft.com/office/drawing/2014/main" id="{93D252BD-D5BD-A02C-0C69-F1451DD2E812}"/>
                </a:ext>
              </a:extLst>
            </p:cNvPr>
            <p:cNvSpPr txBox="1"/>
            <p:nvPr/>
          </p:nvSpPr>
          <p:spPr>
            <a:xfrm>
              <a:off x="3781762" y="5416419"/>
              <a:ext cx="157767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err="1">
                  <a:latin typeface="Consolas" panose="020B0609020204030204" pitchFamily="49" charset="0"/>
                  <a:cs typeface="Consolas" panose="020B0609020204030204" pitchFamily="49" charset="0"/>
                </a:rPr>
                <a:t>pos_num</a:t>
              </a:r>
              <a:r>
                <a:rPr lang="en-US" dirty="0">
                  <a:latin typeface="Consolas" panose="020B0609020204030204" pitchFamily="49" charset="0"/>
                  <a:cs typeface="Consolas" panose="020B0609020204030204" pitchFamily="49" charset="0"/>
                </a:rPr>
                <a:t>(X)?</a:t>
              </a:r>
            </a:p>
          </p:txBody>
        </p:sp>
        <p:sp>
          <p:nvSpPr>
            <p:cNvPr id="29" name="TextBox 28">
              <a:extLst>
                <a:ext uri="{FF2B5EF4-FFF2-40B4-BE49-F238E27FC236}">
                  <a16:creationId xmlns:a16="http://schemas.microsoft.com/office/drawing/2014/main" id="{F2ED27A6-6FD1-0663-309D-FA58A1BC2DF6}"/>
                </a:ext>
              </a:extLst>
            </p:cNvPr>
            <p:cNvSpPr txBox="1"/>
            <p:nvPr/>
          </p:nvSpPr>
          <p:spPr>
            <a:xfrm>
              <a:off x="5685158" y="5416419"/>
              <a:ext cx="944489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>
                  <a:latin typeface="Consolas" panose="020B0609020204030204" pitchFamily="49" charset="0"/>
                  <a:cs typeface="Consolas" panose="020B0609020204030204" pitchFamily="49" charset="0"/>
                </a:rPr>
                <a:t>X &gt;= 0</a:t>
              </a:r>
            </a:p>
          </p:txBody>
        </p:sp>
      </p:grpSp>
      <p:grpSp>
        <p:nvGrpSpPr>
          <p:cNvPr id="31" name="Group 30">
            <a:extLst>
              <a:ext uri="{FF2B5EF4-FFF2-40B4-BE49-F238E27FC236}">
                <a16:creationId xmlns:a16="http://schemas.microsoft.com/office/drawing/2014/main" id="{436843F9-DAA8-C949-AA9D-54258AC94B57}"/>
              </a:ext>
            </a:extLst>
          </p:cNvPr>
          <p:cNvGrpSpPr/>
          <p:nvPr/>
        </p:nvGrpSpPr>
        <p:grpSpPr>
          <a:xfrm>
            <a:off x="6081413" y="4679340"/>
            <a:ext cx="1236236" cy="595258"/>
            <a:chOff x="5048019" y="4679340"/>
            <a:chExt cx="1236236" cy="595258"/>
          </a:xfrm>
        </p:grpSpPr>
        <p:sp>
          <p:nvSpPr>
            <p:cNvPr id="19" name="Right Brace 18">
              <a:extLst>
                <a:ext uri="{FF2B5EF4-FFF2-40B4-BE49-F238E27FC236}">
                  <a16:creationId xmlns:a16="http://schemas.microsoft.com/office/drawing/2014/main" id="{F576A0E4-4CFD-CC16-333A-CA23E535DA26}"/>
                </a:ext>
              </a:extLst>
            </p:cNvPr>
            <p:cNvSpPr/>
            <p:nvPr/>
          </p:nvSpPr>
          <p:spPr>
            <a:xfrm rot="5400000">
              <a:off x="5553172" y="4320058"/>
              <a:ext cx="225925" cy="944490"/>
            </a:xfrm>
            <a:prstGeom prst="rightBrace">
              <a:avLst/>
            </a:prstGeom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0" name="TextBox 29">
              <a:extLst>
                <a:ext uri="{FF2B5EF4-FFF2-40B4-BE49-F238E27FC236}">
                  <a16:creationId xmlns:a16="http://schemas.microsoft.com/office/drawing/2014/main" id="{3C363CC0-28A6-4EEF-7103-ED6EC554A94A}"/>
                </a:ext>
              </a:extLst>
            </p:cNvPr>
            <p:cNvSpPr txBox="1"/>
            <p:nvPr/>
          </p:nvSpPr>
          <p:spPr>
            <a:xfrm>
              <a:off x="5048019" y="4905266"/>
              <a:ext cx="123623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dirty="0"/>
                <a:t>Constraint</a:t>
              </a:r>
            </a:p>
          </p:txBody>
        </p:sp>
      </p:grpSp>
      <p:sp>
        <p:nvSpPr>
          <p:cNvPr id="32" name="Rounded Rectangular Callout 31">
            <a:extLst>
              <a:ext uri="{FF2B5EF4-FFF2-40B4-BE49-F238E27FC236}">
                <a16:creationId xmlns:a16="http://schemas.microsoft.com/office/drawing/2014/main" id="{9798C3FC-2ACF-6479-8D51-4746754D45FE}"/>
              </a:ext>
            </a:extLst>
          </p:cNvPr>
          <p:cNvSpPr/>
          <p:nvPr/>
        </p:nvSpPr>
        <p:spPr>
          <a:xfrm>
            <a:off x="7806450" y="4803883"/>
            <a:ext cx="3661963" cy="1548754"/>
          </a:xfrm>
          <a:prstGeom prst="wedgeRoundRectCallout">
            <a:avLst>
              <a:gd name="adj1" fmla="val -63880"/>
              <a:gd name="adj2" fmla="val -29253"/>
              <a:gd name="adj3" fmla="val 16667"/>
            </a:avLst>
          </a:prstGeom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Handled by constraint solver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Good for: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dirty="0"/>
              <a:t>Cryptography / DNSSEC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dirty="0"/>
              <a:t>Representing infinity</a:t>
            </a:r>
          </a:p>
        </p:txBody>
      </p:sp>
    </p:spTree>
    <p:extLst>
      <p:ext uri="{BB962C8B-B14F-4D97-AF65-F5344CB8AC3E}">
        <p14:creationId xmlns:p14="http://schemas.microsoft.com/office/powerpoint/2010/main" val="34502230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2" grpId="0" animBg="1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DA93C83-8E49-444C-C77B-3BB6523CAED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angle 17">
            <a:extLst>
              <a:ext uri="{FF2B5EF4-FFF2-40B4-BE49-F238E27FC236}">
                <a16:creationId xmlns:a16="http://schemas.microsoft.com/office/drawing/2014/main" id="{54B6A748-F188-211B-B362-4D8780A043E7}"/>
              </a:ext>
            </a:extLst>
          </p:cNvPr>
          <p:cNvSpPr/>
          <p:nvPr/>
        </p:nvSpPr>
        <p:spPr>
          <a:xfrm>
            <a:off x="1930641" y="3411726"/>
            <a:ext cx="8330715" cy="2817341"/>
          </a:xfrm>
          <a:prstGeom prst="rect">
            <a:avLst/>
          </a:prstGeom>
          <a:noFill/>
          <a:ln w="571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5"/>
          </a:fontRef>
        </p:style>
        <p:txBody>
          <a:bodyPr lIns="216000" tIns="216000" rIns="216000" bIns="216000" rtlCol="0" anchor="t"/>
          <a:lstStyle/>
          <a:p>
            <a:pPr algn="ctr"/>
            <a:endParaRPr lang="en-US" b="1" dirty="0">
              <a:solidFill>
                <a:schemeClr val="tx1"/>
              </a:solidFill>
            </a:endParaRPr>
          </a:p>
        </p:txBody>
      </p:sp>
      <p:sp>
        <p:nvSpPr>
          <p:cNvPr id="6" name="Title 5">
            <a:extLst>
              <a:ext uri="{FF2B5EF4-FFF2-40B4-BE49-F238E27FC236}">
                <a16:creationId xmlns:a16="http://schemas.microsoft.com/office/drawing/2014/main" id="{7263FF22-518C-0EEE-7F57-E1B54E6254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How does our model work?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EFA35EA6-A737-9E5D-284E-9E680DC6590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noProof="0"/>
              <a:t>Nov 9, 2026</a:t>
            </a:r>
            <a:endParaRPr lang="de-CH" noProof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2D7F9F41-2953-8B29-B61F-D8367288275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noProof="0"/>
              <a:t>Department of Computer Science, ETH Zurich</a:t>
            </a:r>
            <a:endParaRPr lang="de-CH" noProof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7A351B1-97E5-67B8-0F92-07AD9F4CC8E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CA52AF-F19D-405C-AD5F-7D94B96A5CC3}" type="slidenum">
              <a:rPr lang="de-CH" noProof="0" smtClean="0"/>
              <a:pPr/>
              <a:t>29</a:t>
            </a:fld>
            <a:endParaRPr lang="de-CH" noProof="0"/>
          </a:p>
        </p:txBody>
      </p:sp>
      <p:sp>
        <p:nvSpPr>
          <p:cNvPr id="13" name="Right Arrow 12">
            <a:extLst>
              <a:ext uri="{FF2B5EF4-FFF2-40B4-BE49-F238E27FC236}">
                <a16:creationId xmlns:a16="http://schemas.microsoft.com/office/drawing/2014/main" id="{45CEB808-855B-E5BB-CE39-E1816918427C}"/>
              </a:ext>
            </a:extLst>
          </p:cNvPr>
          <p:cNvSpPr/>
          <p:nvPr/>
        </p:nvSpPr>
        <p:spPr>
          <a:xfrm>
            <a:off x="4436930" y="1541726"/>
            <a:ext cx="1248228" cy="637251"/>
          </a:xfrm>
          <a:prstGeom prst="rightArrow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00359500-6CE0-092C-C83B-6FE9BB99E63E}"/>
              </a:ext>
            </a:extLst>
          </p:cNvPr>
          <p:cNvSpPr txBox="1"/>
          <p:nvPr/>
        </p:nvSpPr>
        <p:spPr>
          <a:xfrm>
            <a:off x="1888323" y="2279122"/>
            <a:ext cx="256993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dirty="0"/>
              <a:t>Zone Files - New &amp; Old</a:t>
            </a:r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C50BA540-6D1D-B45F-071B-07B5D2B0A7CA}"/>
              </a:ext>
            </a:extLst>
          </p:cNvPr>
          <p:cNvGrpSpPr/>
          <p:nvPr/>
        </p:nvGrpSpPr>
        <p:grpSpPr>
          <a:xfrm>
            <a:off x="2564818" y="1072249"/>
            <a:ext cx="1216944" cy="1135936"/>
            <a:chOff x="1973698" y="2753034"/>
            <a:chExt cx="1216944" cy="1135936"/>
          </a:xfrm>
        </p:grpSpPr>
        <p:pic>
          <p:nvPicPr>
            <p:cNvPr id="8" name="Graphic 7" descr="Document outline">
              <a:extLst>
                <a:ext uri="{FF2B5EF4-FFF2-40B4-BE49-F238E27FC236}">
                  <a16:creationId xmlns:a16="http://schemas.microsoft.com/office/drawing/2014/main" id="{A2B59347-28F5-20E6-0180-C3CD73401254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p:blipFill>
          <p:spPr>
            <a:xfrm>
              <a:off x="1973698" y="2974570"/>
              <a:ext cx="914400" cy="914400"/>
            </a:xfrm>
            <a:prstGeom prst="rect">
              <a:avLst/>
            </a:prstGeom>
          </p:spPr>
        </p:pic>
        <p:pic>
          <p:nvPicPr>
            <p:cNvPr id="10" name="Graphic 9" descr="Document outline">
              <a:extLst>
                <a:ext uri="{FF2B5EF4-FFF2-40B4-BE49-F238E27FC236}">
                  <a16:creationId xmlns:a16="http://schemas.microsoft.com/office/drawing/2014/main" id="{01945D35-3DED-BD7D-871D-557190E8BFD0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p:blipFill>
          <p:spPr>
            <a:xfrm>
              <a:off x="2733442" y="2753034"/>
              <a:ext cx="457200" cy="457200"/>
            </a:xfrm>
            <a:prstGeom prst="rect">
              <a:avLst/>
            </a:prstGeom>
          </p:spPr>
        </p:pic>
        <p:pic>
          <p:nvPicPr>
            <p:cNvPr id="11" name="Graphic 10" descr="Document outline">
              <a:extLst>
                <a:ext uri="{FF2B5EF4-FFF2-40B4-BE49-F238E27FC236}">
                  <a16:creationId xmlns:a16="http://schemas.microsoft.com/office/drawing/2014/main" id="{16B45ED3-4B1F-E765-9CF7-7CD577F01CFE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p:blipFill>
          <p:spPr>
            <a:xfrm>
              <a:off x="2828913" y="3243513"/>
              <a:ext cx="304800" cy="304800"/>
            </a:xfrm>
            <a:prstGeom prst="rect">
              <a:avLst/>
            </a:prstGeom>
          </p:spPr>
        </p:pic>
      </p:grpSp>
      <p:grpSp>
        <p:nvGrpSpPr>
          <p:cNvPr id="21" name="Group 20">
            <a:extLst>
              <a:ext uri="{FF2B5EF4-FFF2-40B4-BE49-F238E27FC236}">
                <a16:creationId xmlns:a16="http://schemas.microsoft.com/office/drawing/2014/main" id="{6C7F1471-37C8-45DE-03EB-466BC300ACC6}"/>
              </a:ext>
            </a:extLst>
          </p:cNvPr>
          <p:cNvGrpSpPr/>
          <p:nvPr/>
        </p:nvGrpSpPr>
        <p:grpSpPr>
          <a:xfrm>
            <a:off x="5836954" y="1164150"/>
            <a:ext cx="1107997" cy="1392402"/>
            <a:chOff x="4509067" y="2708777"/>
            <a:chExt cx="1107997" cy="1392402"/>
          </a:xfrm>
        </p:grpSpPr>
        <p:pic>
          <p:nvPicPr>
            <p:cNvPr id="15" name="Graphic 14" descr="Gears outline">
              <a:extLst>
                <a:ext uri="{FF2B5EF4-FFF2-40B4-BE49-F238E27FC236}">
                  <a16:creationId xmlns:a16="http://schemas.microsoft.com/office/drawing/2014/main" id="{46D63472-535E-55E0-42A7-5F8AE028682A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4605866" y="2708777"/>
              <a:ext cx="914400" cy="914400"/>
            </a:xfrm>
            <a:prstGeom prst="rect">
              <a:avLst/>
            </a:prstGeom>
          </p:spPr>
        </p:pic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46843A65-C31D-8DA6-3E3E-96A1D9650BEC}"/>
                </a:ext>
              </a:extLst>
            </p:cNvPr>
            <p:cNvSpPr txBox="1"/>
            <p:nvPr/>
          </p:nvSpPr>
          <p:spPr>
            <a:xfrm>
              <a:off x="4509067" y="3731847"/>
              <a:ext cx="1107997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dirty="0"/>
                <a:t>Compiler</a:t>
              </a:r>
            </a:p>
          </p:txBody>
        </p:sp>
      </p:grpSp>
      <p:grpSp>
        <p:nvGrpSpPr>
          <p:cNvPr id="25" name="Group 24">
            <a:extLst>
              <a:ext uri="{FF2B5EF4-FFF2-40B4-BE49-F238E27FC236}">
                <a16:creationId xmlns:a16="http://schemas.microsoft.com/office/drawing/2014/main" id="{70F7A680-1763-08BC-5387-24EFDFF8583B}"/>
              </a:ext>
            </a:extLst>
          </p:cNvPr>
          <p:cNvGrpSpPr/>
          <p:nvPr/>
        </p:nvGrpSpPr>
        <p:grpSpPr>
          <a:xfrm>
            <a:off x="8496771" y="1164150"/>
            <a:ext cx="1595310" cy="1392402"/>
            <a:chOff x="6619147" y="3036826"/>
            <a:chExt cx="1595310" cy="1392402"/>
          </a:xfrm>
        </p:grpSpPr>
        <p:pic>
          <p:nvPicPr>
            <p:cNvPr id="23" name="Graphic 22" descr="Architecture outline">
              <a:extLst>
                <a:ext uri="{FF2B5EF4-FFF2-40B4-BE49-F238E27FC236}">
                  <a16:creationId xmlns:a16="http://schemas.microsoft.com/office/drawing/2014/main" id="{728200BF-D79B-D5BC-828B-F3ADC7839699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6959599" y="3036826"/>
              <a:ext cx="914400" cy="914400"/>
            </a:xfrm>
            <a:prstGeom prst="rect">
              <a:avLst/>
            </a:prstGeom>
          </p:spPr>
        </p:pic>
        <p:sp>
          <p:nvSpPr>
            <p:cNvPr id="24" name="TextBox 23">
              <a:extLst>
                <a:ext uri="{FF2B5EF4-FFF2-40B4-BE49-F238E27FC236}">
                  <a16:creationId xmlns:a16="http://schemas.microsoft.com/office/drawing/2014/main" id="{76116E29-4669-BD2A-95B5-1C4C18942B67}"/>
                </a:ext>
              </a:extLst>
            </p:cNvPr>
            <p:cNvSpPr txBox="1"/>
            <p:nvPr/>
          </p:nvSpPr>
          <p:spPr>
            <a:xfrm>
              <a:off x="6619147" y="4059896"/>
              <a:ext cx="1595310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dirty="0"/>
                <a:t>Formal Model</a:t>
              </a:r>
            </a:p>
          </p:txBody>
        </p:sp>
      </p:grpSp>
      <p:sp>
        <p:nvSpPr>
          <p:cNvPr id="26" name="Right Arrow 25">
            <a:extLst>
              <a:ext uri="{FF2B5EF4-FFF2-40B4-BE49-F238E27FC236}">
                <a16:creationId xmlns:a16="http://schemas.microsoft.com/office/drawing/2014/main" id="{3AE1D7E0-08B5-59AC-C1CB-8A0EA1CFA6CD}"/>
              </a:ext>
            </a:extLst>
          </p:cNvPr>
          <p:cNvSpPr/>
          <p:nvPr/>
        </p:nvSpPr>
        <p:spPr>
          <a:xfrm>
            <a:off x="7096747" y="1541726"/>
            <a:ext cx="1248228" cy="637251"/>
          </a:xfrm>
          <a:prstGeom prst="rightArrow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3" name="Rounded Rectangular Callout 32">
            <a:extLst>
              <a:ext uri="{FF2B5EF4-FFF2-40B4-BE49-F238E27FC236}">
                <a16:creationId xmlns:a16="http://schemas.microsoft.com/office/drawing/2014/main" id="{7A14CC94-3913-3827-5B66-49A31B84B151}"/>
              </a:ext>
            </a:extLst>
          </p:cNvPr>
          <p:cNvSpPr/>
          <p:nvPr/>
        </p:nvSpPr>
        <p:spPr>
          <a:xfrm>
            <a:off x="2322253" y="5653595"/>
            <a:ext cx="2838756" cy="1150942"/>
          </a:xfrm>
          <a:prstGeom prst="wedgeRoundRectCallout">
            <a:avLst>
              <a:gd name="adj1" fmla="val 60258"/>
              <a:gd name="adj2" fmla="val -47363"/>
              <a:gd name="adj3" fmla="val 16667"/>
            </a:avLst>
          </a:prstGeom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wrap="square" lIns="216000" tIns="216000" rIns="216000" bIns="216000" numCol="2" rtlCol="0" anchor="ctr">
            <a:no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NS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RRSIG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CNAME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DNAME</a:t>
            </a:r>
          </a:p>
        </p:txBody>
      </p:sp>
      <p:grpSp>
        <p:nvGrpSpPr>
          <p:cNvPr id="32" name="Group 31">
            <a:extLst>
              <a:ext uri="{FF2B5EF4-FFF2-40B4-BE49-F238E27FC236}">
                <a16:creationId xmlns:a16="http://schemas.microsoft.com/office/drawing/2014/main" id="{DEC69F6B-BF9C-D5A9-A2F0-C623590C2786}"/>
              </a:ext>
            </a:extLst>
          </p:cNvPr>
          <p:cNvGrpSpPr/>
          <p:nvPr/>
        </p:nvGrpSpPr>
        <p:grpSpPr>
          <a:xfrm>
            <a:off x="2292279" y="2556552"/>
            <a:ext cx="7844682" cy="3062825"/>
            <a:chOff x="2292279" y="2556552"/>
            <a:chExt cx="7844682" cy="3062825"/>
          </a:xfrm>
        </p:grpSpPr>
        <p:cxnSp>
          <p:nvCxnSpPr>
            <p:cNvPr id="14" name="Straight Arrow Connector 13">
              <a:extLst>
                <a:ext uri="{FF2B5EF4-FFF2-40B4-BE49-F238E27FC236}">
                  <a16:creationId xmlns:a16="http://schemas.microsoft.com/office/drawing/2014/main" id="{D55ED32C-C78E-EA6F-8E73-10EA02477D8E}"/>
                </a:ext>
              </a:extLst>
            </p:cNvPr>
            <p:cNvCxnSpPr>
              <a:stCxn id="9" idx="2"/>
              <a:endCxn id="2" idx="0"/>
            </p:cNvCxnSpPr>
            <p:nvPr/>
          </p:nvCxnSpPr>
          <p:spPr>
            <a:xfrm flipH="1">
              <a:off x="3173290" y="2648454"/>
              <a:ext cx="1" cy="1987276"/>
            </a:xfrm>
            <a:prstGeom prst="straightConnector1">
              <a:avLst/>
            </a:prstGeom>
            <a:ln>
              <a:tailEnd type="triangle"/>
            </a:ln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  <p:grpSp>
          <p:nvGrpSpPr>
            <p:cNvPr id="31" name="Group 30">
              <a:extLst>
                <a:ext uri="{FF2B5EF4-FFF2-40B4-BE49-F238E27FC236}">
                  <a16:creationId xmlns:a16="http://schemas.microsoft.com/office/drawing/2014/main" id="{1860F038-DFAD-EBF6-4D4F-1DC9759098DE}"/>
                </a:ext>
              </a:extLst>
            </p:cNvPr>
            <p:cNvGrpSpPr/>
            <p:nvPr/>
          </p:nvGrpSpPr>
          <p:grpSpPr>
            <a:xfrm>
              <a:off x="2292279" y="4021416"/>
              <a:ext cx="7844682" cy="1597961"/>
              <a:chOff x="2292279" y="3821109"/>
              <a:chExt cx="7844682" cy="1597961"/>
            </a:xfrm>
          </p:grpSpPr>
          <p:sp>
            <p:nvSpPr>
              <p:cNvPr id="2" name="TextBox 1">
                <a:extLst>
                  <a:ext uri="{FF2B5EF4-FFF2-40B4-BE49-F238E27FC236}">
                    <a16:creationId xmlns:a16="http://schemas.microsoft.com/office/drawing/2014/main" id="{C0381103-190D-25B6-13C0-89DFA1AFA406}"/>
                  </a:ext>
                </a:extLst>
              </p:cNvPr>
              <p:cNvSpPr txBox="1"/>
              <p:nvPr/>
            </p:nvSpPr>
            <p:spPr>
              <a:xfrm>
                <a:off x="2292279" y="4435423"/>
                <a:ext cx="1762021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dirty="0"/>
                  <a:t>for each </a:t>
                </a:r>
                <a:r>
                  <a:rPr lang="en-US" dirty="0" err="1"/>
                  <a:t>RRSet</a:t>
                </a:r>
                <a:endParaRPr lang="en-US" dirty="0"/>
              </a:p>
            </p:txBody>
          </p:sp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E86CBF59-BFF5-A272-EE8F-A030A282D57C}"/>
                  </a:ext>
                </a:extLst>
              </p:cNvPr>
              <p:cNvSpPr txBox="1"/>
              <p:nvPr/>
            </p:nvSpPr>
            <p:spPr>
              <a:xfrm>
                <a:off x="5529177" y="3821109"/>
                <a:ext cx="1723550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en-US" dirty="0"/>
                  <a:t>compile as fact</a:t>
                </a:r>
              </a:p>
            </p:txBody>
          </p:sp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69206EF6-2D3C-D169-C129-0B739F5520BD}"/>
                  </a:ext>
                </a:extLst>
              </p:cNvPr>
              <p:cNvSpPr txBox="1"/>
              <p:nvPr/>
            </p:nvSpPr>
            <p:spPr>
              <a:xfrm>
                <a:off x="5522765" y="5049738"/>
                <a:ext cx="1736374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en-US" dirty="0"/>
                  <a:t>compile as rule</a:t>
                </a:r>
              </a:p>
            </p:txBody>
          </p:sp>
          <p:cxnSp>
            <p:nvCxnSpPr>
              <p:cNvPr id="19" name="Straight Arrow Connector 18">
                <a:extLst>
                  <a:ext uri="{FF2B5EF4-FFF2-40B4-BE49-F238E27FC236}">
                    <a16:creationId xmlns:a16="http://schemas.microsoft.com/office/drawing/2014/main" id="{3420A0D3-E90B-BC71-0D18-F126E95762DB}"/>
                  </a:ext>
                </a:extLst>
              </p:cNvPr>
              <p:cNvCxnSpPr>
                <a:cxnSpLocks/>
                <a:stCxn id="2" idx="3"/>
                <a:endCxn id="16" idx="1"/>
              </p:cNvCxnSpPr>
              <p:nvPr/>
            </p:nvCxnSpPr>
            <p:spPr>
              <a:xfrm flipV="1">
                <a:off x="4054300" y="4005775"/>
                <a:ext cx="1474877" cy="614314"/>
              </a:xfrm>
              <a:prstGeom prst="straightConnector1">
                <a:avLst/>
              </a:prstGeom>
              <a:ln>
                <a:tailEnd type="triangle"/>
              </a:ln>
            </p:spPr>
            <p:style>
              <a:lnRef idx="3">
                <a:schemeClr val="dk1"/>
              </a:lnRef>
              <a:fillRef idx="0">
                <a:schemeClr val="dk1"/>
              </a:fillRef>
              <a:effectRef idx="2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29" name="Straight Arrow Connector 28">
                <a:extLst>
                  <a:ext uri="{FF2B5EF4-FFF2-40B4-BE49-F238E27FC236}">
                    <a16:creationId xmlns:a16="http://schemas.microsoft.com/office/drawing/2014/main" id="{8C275830-D196-2433-CB71-B6FBAB1581D8}"/>
                  </a:ext>
                </a:extLst>
              </p:cNvPr>
              <p:cNvCxnSpPr>
                <a:cxnSpLocks/>
                <a:stCxn id="2" idx="3"/>
                <a:endCxn id="17" idx="1"/>
              </p:cNvCxnSpPr>
              <p:nvPr/>
            </p:nvCxnSpPr>
            <p:spPr>
              <a:xfrm>
                <a:off x="4054300" y="4620089"/>
                <a:ext cx="1468465" cy="614315"/>
              </a:xfrm>
              <a:prstGeom prst="straightConnector1">
                <a:avLst/>
              </a:prstGeom>
              <a:ln>
                <a:tailEnd type="triangle"/>
              </a:ln>
            </p:spPr>
            <p:style>
              <a:lnRef idx="3">
                <a:schemeClr val="dk1"/>
              </a:lnRef>
              <a:fillRef idx="0">
                <a:schemeClr val="dk1"/>
              </a:fillRef>
              <a:effectRef idx="2">
                <a:schemeClr val="dk1"/>
              </a:effectRef>
              <a:fontRef idx="minor">
                <a:schemeClr val="tx1"/>
              </a:fontRef>
            </p:style>
          </p:cxnSp>
          <p:sp>
            <p:nvSpPr>
              <p:cNvPr id="34" name="TextBox 33">
                <a:extLst>
                  <a:ext uri="{FF2B5EF4-FFF2-40B4-BE49-F238E27FC236}">
                    <a16:creationId xmlns:a16="http://schemas.microsoft.com/office/drawing/2014/main" id="{D56FB36E-1A79-6EB4-F015-076EBE8A3B76}"/>
                  </a:ext>
                </a:extLst>
              </p:cNvPr>
              <p:cNvSpPr txBox="1"/>
              <p:nvPr/>
            </p:nvSpPr>
            <p:spPr>
              <a:xfrm>
                <a:off x="8451884" y="4435423"/>
                <a:ext cx="1685077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en-US" dirty="0"/>
                  <a:t>Logic Program</a:t>
                </a:r>
              </a:p>
            </p:txBody>
          </p:sp>
          <p:cxnSp>
            <p:nvCxnSpPr>
              <p:cNvPr id="35" name="Straight Arrow Connector 34">
                <a:extLst>
                  <a:ext uri="{FF2B5EF4-FFF2-40B4-BE49-F238E27FC236}">
                    <a16:creationId xmlns:a16="http://schemas.microsoft.com/office/drawing/2014/main" id="{359A88CB-D199-5436-5ADE-835431AC07E7}"/>
                  </a:ext>
                </a:extLst>
              </p:cNvPr>
              <p:cNvCxnSpPr>
                <a:cxnSpLocks/>
                <a:stCxn id="16" idx="3"/>
                <a:endCxn id="34" idx="1"/>
              </p:cNvCxnSpPr>
              <p:nvPr/>
            </p:nvCxnSpPr>
            <p:spPr>
              <a:xfrm>
                <a:off x="7252727" y="4005775"/>
                <a:ext cx="1199157" cy="614314"/>
              </a:xfrm>
              <a:prstGeom prst="straightConnector1">
                <a:avLst/>
              </a:prstGeom>
              <a:ln>
                <a:tailEnd type="triangle"/>
              </a:ln>
            </p:spPr>
            <p:style>
              <a:lnRef idx="3">
                <a:schemeClr val="dk1"/>
              </a:lnRef>
              <a:fillRef idx="0">
                <a:schemeClr val="dk1"/>
              </a:fillRef>
              <a:effectRef idx="2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42" name="Straight Arrow Connector 41">
                <a:extLst>
                  <a:ext uri="{FF2B5EF4-FFF2-40B4-BE49-F238E27FC236}">
                    <a16:creationId xmlns:a16="http://schemas.microsoft.com/office/drawing/2014/main" id="{8B1DC9E9-B78F-A4D4-F137-5A0263E77AD4}"/>
                  </a:ext>
                </a:extLst>
              </p:cNvPr>
              <p:cNvCxnSpPr>
                <a:cxnSpLocks/>
                <a:stCxn id="17" idx="3"/>
                <a:endCxn id="34" idx="1"/>
              </p:cNvCxnSpPr>
              <p:nvPr/>
            </p:nvCxnSpPr>
            <p:spPr>
              <a:xfrm flipV="1">
                <a:off x="7259139" y="4620089"/>
                <a:ext cx="1192745" cy="614315"/>
              </a:xfrm>
              <a:prstGeom prst="straightConnector1">
                <a:avLst/>
              </a:prstGeom>
              <a:ln>
                <a:tailEnd type="triangle"/>
              </a:ln>
            </p:spPr>
            <p:style>
              <a:lnRef idx="3">
                <a:schemeClr val="dk1"/>
              </a:lnRef>
              <a:fillRef idx="0">
                <a:schemeClr val="dk1"/>
              </a:fillRef>
              <a:effectRef idx="2">
                <a:schemeClr val="dk1"/>
              </a:effectRef>
              <a:fontRef idx="minor">
                <a:schemeClr val="tx1"/>
              </a:fontRef>
            </p:style>
          </p:cxnSp>
        </p:grpSp>
        <p:cxnSp>
          <p:nvCxnSpPr>
            <p:cNvPr id="48" name="Straight Arrow Connector 47">
              <a:extLst>
                <a:ext uri="{FF2B5EF4-FFF2-40B4-BE49-F238E27FC236}">
                  <a16:creationId xmlns:a16="http://schemas.microsoft.com/office/drawing/2014/main" id="{57CEE4F5-89FE-20F5-B9C3-90B1E17403C8}"/>
                </a:ext>
              </a:extLst>
            </p:cNvPr>
            <p:cNvCxnSpPr>
              <a:cxnSpLocks/>
              <a:stCxn id="34" idx="0"/>
              <a:endCxn id="24" idx="2"/>
            </p:cNvCxnSpPr>
            <p:nvPr/>
          </p:nvCxnSpPr>
          <p:spPr>
            <a:xfrm flipV="1">
              <a:off x="9294423" y="2556552"/>
              <a:ext cx="3" cy="2079178"/>
            </a:xfrm>
            <a:prstGeom prst="straightConnector1">
              <a:avLst/>
            </a:prstGeom>
            <a:ln>
              <a:tailEnd type="triangle"/>
            </a:ln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</p:grpSp>
      <p:grpSp>
        <p:nvGrpSpPr>
          <p:cNvPr id="30" name="Group 29">
            <a:extLst>
              <a:ext uri="{FF2B5EF4-FFF2-40B4-BE49-F238E27FC236}">
                <a16:creationId xmlns:a16="http://schemas.microsoft.com/office/drawing/2014/main" id="{AA712F13-1A10-5629-39A3-A10BC294176E}"/>
              </a:ext>
            </a:extLst>
          </p:cNvPr>
          <p:cNvGrpSpPr/>
          <p:nvPr/>
        </p:nvGrpSpPr>
        <p:grpSpPr>
          <a:xfrm>
            <a:off x="5220952" y="690351"/>
            <a:ext cx="2340000" cy="2738649"/>
            <a:chOff x="5208331" y="670288"/>
            <a:chExt cx="2340000" cy="2738649"/>
          </a:xfrm>
        </p:grpSpPr>
        <p:sp>
          <p:nvSpPr>
            <p:cNvPr id="27" name="Oval 26">
              <a:extLst>
                <a:ext uri="{FF2B5EF4-FFF2-40B4-BE49-F238E27FC236}">
                  <a16:creationId xmlns:a16="http://schemas.microsoft.com/office/drawing/2014/main" id="{F90F6FCC-3BD8-7347-90A7-EEC35A9802F0}"/>
                </a:ext>
              </a:extLst>
            </p:cNvPr>
            <p:cNvSpPr/>
            <p:nvPr/>
          </p:nvSpPr>
          <p:spPr>
            <a:xfrm>
              <a:off x="5208331" y="670288"/>
              <a:ext cx="2340000" cy="2340000"/>
            </a:xfrm>
            <a:prstGeom prst="ellipse">
              <a:avLst/>
            </a:prstGeom>
            <a:noFill/>
            <a:ln w="57150" cap="flat" cmpd="sng" algn="ctr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accent5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28" name="Straight Connector 27">
              <a:extLst>
                <a:ext uri="{FF2B5EF4-FFF2-40B4-BE49-F238E27FC236}">
                  <a16:creationId xmlns:a16="http://schemas.microsoft.com/office/drawing/2014/main" id="{AFFA68C6-7A6B-D101-FAAE-865C61A19F8D}"/>
                </a:ext>
              </a:extLst>
            </p:cNvPr>
            <p:cNvCxnSpPr>
              <a:stCxn id="27" idx="4"/>
            </p:cNvCxnSpPr>
            <p:nvPr/>
          </p:nvCxnSpPr>
          <p:spPr>
            <a:xfrm>
              <a:off x="6378331" y="3010288"/>
              <a:ext cx="0" cy="398649"/>
            </a:xfrm>
            <a:prstGeom prst="line">
              <a:avLst/>
            </a:prstGeom>
            <a:ln w="57150">
              <a:solidFill>
                <a:schemeClr val="accent1"/>
              </a:solidFill>
            </a:ln>
          </p:spPr>
          <p:style>
            <a:lnRef idx="3">
              <a:schemeClr val="accent5"/>
            </a:lnRef>
            <a:fillRef idx="0">
              <a:schemeClr val="accent5"/>
            </a:fillRef>
            <a:effectRef idx="2">
              <a:schemeClr val="accent5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3858333229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>
        <p159:morph option="byObject"/>
      </p:transition>
    </mc:Choice>
    <mc:Fallback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5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25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3" grpId="0" animBg="1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6D513A8-A9C0-88E2-632F-E59A9F379F8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Freeform 36">
            <a:extLst>
              <a:ext uri="{FF2B5EF4-FFF2-40B4-BE49-F238E27FC236}">
                <a16:creationId xmlns:a16="http://schemas.microsoft.com/office/drawing/2014/main" id="{6D9B6A53-0E45-663D-2F7F-D061FB6C4DC6}"/>
              </a:ext>
            </a:extLst>
          </p:cNvPr>
          <p:cNvSpPr/>
          <p:nvPr/>
        </p:nvSpPr>
        <p:spPr>
          <a:xfrm rot="16200000" flipV="1">
            <a:off x="5160808" y="3057338"/>
            <a:ext cx="2460289" cy="3105640"/>
          </a:xfrm>
          <a:custGeom>
            <a:avLst/>
            <a:gdLst>
              <a:gd name="csX0" fmla="*/ 2460289 w 2460289"/>
              <a:gd name="csY0" fmla="*/ 1552826 h 3105640"/>
              <a:gd name="csX1" fmla="*/ 2181132 w 2460289"/>
              <a:gd name="csY1" fmla="*/ 1234200 h 3105640"/>
              <a:gd name="csX2" fmla="*/ 2181132 w 2460289"/>
              <a:gd name="csY2" fmla="*/ 1393513 h 3105640"/>
              <a:gd name="csX3" fmla="*/ 2039815 w 2460289"/>
              <a:gd name="csY3" fmla="*/ 1393513 h 3105640"/>
              <a:gd name="csX4" fmla="*/ 2039815 w 2460289"/>
              <a:gd name="csY4" fmla="*/ 339976 h 3105640"/>
              <a:gd name="csX5" fmla="*/ 1699838 w 2460289"/>
              <a:gd name="csY5" fmla="*/ 0 h 3105640"/>
              <a:gd name="csX6" fmla="*/ 339975 w 2460289"/>
              <a:gd name="csY6" fmla="*/ 0 h 3105640"/>
              <a:gd name="csX7" fmla="*/ 0 w 2460289"/>
              <a:gd name="csY7" fmla="*/ 339976 h 3105640"/>
              <a:gd name="csX8" fmla="*/ 0 w 2460289"/>
              <a:gd name="csY8" fmla="*/ 2765664 h 3105640"/>
              <a:gd name="csX9" fmla="*/ 339976 w 2460289"/>
              <a:gd name="csY9" fmla="*/ 3105640 h 3105640"/>
              <a:gd name="csX10" fmla="*/ 1699839 w 2460289"/>
              <a:gd name="csY10" fmla="*/ 3105640 h 3105640"/>
              <a:gd name="csX11" fmla="*/ 2039815 w 2460289"/>
              <a:gd name="csY11" fmla="*/ 2765664 h 3105640"/>
              <a:gd name="csX12" fmla="*/ 2039815 w 2460289"/>
              <a:gd name="csY12" fmla="*/ 1712138 h 3105640"/>
              <a:gd name="csX13" fmla="*/ 2181132 w 2460289"/>
              <a:gd name="csY13" fmla="*/ 1712138 h 3105640"/>
              <a:gd name="csX14" fmla="*/ 2181132 w 2460289"/>
              <a:gd name="csY14" fmla="*/ 1871451 h 3105640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</a:cxnLst>
            <a:rect l="l" t="t" r="r" b="b"/>
            <a:pathLst>
              <a:path w="2460289" h="3105640">
                <a:moveTo>
                  <a:pt x="2460289" y="1552826"/>
                </a:moveTo>
                <a:lnTo>
                  <a:pt x="2181132" y="1234200"/>
                </a:lnTo>
                <a:lnTo>
                  <a:pt x="2181132" y="1393513"/>
                </a:lnTo>
                <a:lnTo>
                  <a:pt x="2039815" y="1393513"/>
                </a:lnTo>
                <a:lnTo>
                  <a:pt x="2039815" y="339976"/>
                </a:lnTo>
                <a:cubicBezTo>
                  <a:pt x="2039815" y="152212"/>
                  <a:pt x="1887602" y="0"/>
                  <a:pt x="1699838" y="0"/>
                </a:cubicBezTo>
                <a:lnTo>
                  <a:pt x="339975" y="0"/>
                </a:lnTo>
                <a:cubicBezTo>
                  <a:pt x="152211" y="0"/>
                  <a:pt x="-1" y="152212"/>
                  <a:pt x="0" y="339976"/>
                </a:cubicBezTo>
                <a:lnTo>
                  <a:pt x="0" y="2765664"/>
                </a:lnTo>
                <a:cubicBezTo>
                  <a:pt x="0" y="2953428"/>
                  <a:pt x="152212" y="3105640"/>
                  <a:pt x="339976" y="3105640"/>
                </a:cubicBezTo>
                <a:lnTo>
                  <a:pt x="1699839" y="3105640"/>
                </a:lnTo>
                <a:cubicBezTo>
                  <a:pt x="1887603" y="3105640"/>
                  <a:pt x="2039815" y="2953428"/>
                  <a:pt x="2039815" y="2765664"/>
                </a:cubicBezTo>
                <a:lnTo>
                  <a:pt x="2039815" y="1712138"/>
                </a:lnTo>
                <a:lnTo>
                  <a:pt x="2181132" y="1712138"/>
                </a:lnTo>
                <a:lnTo>
                  <a:pt x="2181132" y="1871451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6" name="Title 5">
            <a:extLst>
              <a:ext uri="{FF2B5EF4-FFF2-40B4-BE49-F238E27FC236}">
                <a16:creationId xmlns:a16="http://schemas.microsoft.com/office/drawing/2014/main" id="{90BC6657-E2A3-70D5-4120-737BE79049F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How does our model work?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CAB8CB5A-E765-3314-E89C-46165155623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noProof="0"/>
              <a:t>Nov 9, 2026</a:t>
            </a:r>
            <a:endParaRPr lang="de-CH" noProof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5D31AAC-D6E3-D834-0164-D49ED1F2DF2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noProof="0"/>
              <a:t>Department of Computer Science, ETH Zurich</a:t>
            </a:r>
            <a:endParaRPr lang="de-CH" noProof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C1728D3-BF83-D54E-CEFF-4272CEE7426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CA52AF-F19D-405C-AD5F-7D94B96A5CC3}" type="slidenum">
              <a:rPr lang="de-CH" noProof="0" smtClean="0"/>
              <a:pPr/>
              <a:t>30</a:t>
            </a:fld>
            <a:endParaRPr lang="de-CH" noProof="0"/>
          </a:p>
        </p:txBody>
      </p:sp>
      <p:sp>
        <p:nvSpPr>
          <p:cNvPr id="13" name="Right Arrow 12">
            <a:extLst>
              <a:ext uri="{FF2B5EF4-FFF2-40B4-BE49-F238E27FC236}">
                <a16:creationId xmlns:a16="http://schemas.microsoft.com/office/drawing/2014/main" id="{3E38CEC3-0566-DC6B-205D-428FD791A9C6}"/>
              </a:ext>
            </a:extLst>
          </p:cNvPr>
          <p:cNvSpPr/>
          <p:nvPr/>
        </p:nvSpPr>
        <p:spPr>
          <a:xfrm>
            <a:off x="4436930" y="1541726"/>
            <a:ext cx="1248228" cy="637251"/>
          </a:xfrm>
          <a:prstGeom prst="rightArrow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63AFA19A-E480-D3E5-FF1E-FED2EF79724C}"/>
              </a:ext>
            </a:extLst>
          </p:cNvPr>
          <p:cNvSpPr txBox="1"/>
          <p:nvPr/>
        </p:nvSpPr>
        <p:spPr>
          <a:xfrm>
            <a:off x="1888323" y="2279122"/>
            <a:ext cx="256993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dirty="0"/>
              <a:t>Zone Files - New &amp; Old</a:t>
            </a:r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99EB649C-8096-CA3B-73F2-5859EA8E77D1}"/>
              </a:ext>
            </a:extLst>
          </p:cNvPr>
          <p:cNvGrpSpPr/>
          <p:nvPr/>
        </p:nvGrpSpPr>
        <p:grpSpPr>
          <a:xfrm>
            <a:off x="2564818" y="1072249"/>
            <a:ext cx="1216944" cy="1135936"/>
            <a:chOff x="1973698" y="2753034"/>
            <a:chExt cx="1216944" cy="1135936"/>
          </a:xfrm>
        </p:grpSpPr>
        <p:pic>
          <p:nvPicPr>
            <p:cNvPr id="8" name="Graphic 7" descr="Document outline">
              <a:extLst>
                <a:ext uri="{FF2B5EF4-FFF2-40B4-BE49-F238E27FC236}">
                  <a16:creationId xmlns:a16="http://schemas.microsoft.com/office/drawing/2014/main" id="{38F2E64F-2DD1-5AC3-41C8-6C46832E0D8C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p:blipFill>
          <p:spPr>
            <a:xfrm>
              <a:off x="1973698" y="2974570"/>
              <a:ext cx="914400" cy="914400"/>
            </a:xfrm>
            <a:prstGeom prst="rect">
              <a:avLst/>
            </a:prstGeom>
          </p:spPr>
        </p:pic>
        <p:pic>
          <p:nvPicPr>
            <p:cNvPr id="10" name="Graphic 9" descr="Document outline">
              <a:extLst>
                <a:ext uri="{FF2B5EF4-FFF2-40B4-BE49-F238E27FC236}">
                  <a16:creationId xmlns:a16="http://schemas.microsoft.com/office/drawing/2014/main" id="{743B2D8B-1C2B-02B0-ED8C-F51694890D3F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p:blipFill>
          <p:spPr>
            <a:xfrm>
              <a:off x="2733442" y="2753034"/>
              <a:ext cx="457200" cy="457200"/>
            </a:xfrm>
            <a:prstGeom prst="rect">
              <a:avLst/>
            </a:prstGeom>
          </p:spPr>
        </p:pic>
        <p:pic>
          <p:nvPicPr>
            <p:cNvPr id="11" name="Graphic 10" descr="Document outline">
              <a:extLst>
                <a:ext uri="{FF2B5EF4-FFF2-40B4-BE49-F238E27FC236}">
                  <a16:creationId xmlns:a16="http://schemas.microsoft.com/office/drawing/2014/main" id="{B47B086E-1B28-29D4-4D6F-53D3BF01AE92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p:blipFill>
          <p:spPr>
            <a:xfrm>
              <a:off x="2828913" y="3243513"/>
              <a:ext cx="304800" cy="304800"/>
            </a:xfrm>
            <a:prstGeom prst="rect">
              <a:avLst/>
            </a:prstGeom>
          </p:spPr>
        </p:pic>
      </p:grpSp>
      <p:grpSp>
        <p:nvGrpSpPr>
          <p:cNvPr id="21" name="Group 20">
            <a:extLst>
              <a:ext uri="{FF2B5EF4-FFF2-40B4-BE49-F238E27FC236}">
                <a16:creationId xmlns:a16="http://schemas.microsoft.com/office/drawing/2014/main" id="{7578BA14-9A20-86FE-028C-3BD5E136E510}"/>
              </a:ext>
            </a:extLst>
          </p:cNvPr>
          <p:cNvGrpSpPr/>
          <p:nvPr/>
        </p:nvGrpSpPr>
        <p:grpSpPr>
          <a:xfrm>
            <a:off x="5836954" y="1164150"/>
            <a:ext cx="1107997" cy="1392402"/>
            <a:chOff x="4509067" y="2708777"/>
            <a:chExt cx="1107997" cy="1392402"/>
          </a:xfrm>
        </p:grpSpPr>
        <p:pic>
          <p:nvPicPr>
            <p:cNvPr id="15" name="Graphic 14" descr="Gears outline">
              <a:extLst>
                <a:ext uri="{FF2B5EF4-FFF2-40B4-BE49-F238E27FC236}">
                  <a16:creationId xmlns:a16="http://schemas.microsoft.com/office/drawing/2014/main" id="{677BC420-C35B-05C3-818B-58E8BC60494E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4605866" y="2708777"/>
              <a:ext cx="914400" cy="914400"/>
            </a:xfrm>
            <a:prstGeom prst="rect">
              <a:avLst/>
            </a:prstGeom>
          </p:spPr>
        </p:pic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B0491745-A327-B6AE-55A3-68EE76AD8C92}"/>
                </a:ext>
              </a:extLst>
            </p:cNvPr>
            <p:cNvSpPr txBox="1"/>
            <p:nvPr/>
          </p:nvSpPr>
          <p:spPr>
            <a:xfrm>
              <a:off x="4509067" y="3731847"/>
              <a:ext cx="1107997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dirty="0"/>
                <a:t>Compiler</a:t>
              </a:r>
            </a:p>
          </p:txBody>
        </p:sp>
      </p:grpSp>
      <p:grpSp>
        <p:nvGrpSpPr>
          <p:cNvPr id="25" name="Group 24">
            <a:extLst>
              <a:ext uri="{FF2B5EF4-FFF2-40B4-BE49-F238E27FC236}">
                <a16:creationId xmlns:a16="http://schemas.microsoft.com/office/drawing/2014/main" id="{9811212E-D1D8-7149-69F5-6BD32C784F91}"/>
              </a:ext>
            </a:extLst>
          </p:cNvPr>
          <p:cNvGrpSpPr/>
          <p:nvPr/>
        </p:nvGrpSpPr>
        <p:grpSpPr>
          <a:xfrm>
            <a:off x="8496771" y="1164150"/>
            <a:ext cx="1595310" cy="1392402"/>
            <a:chOff x="6619147" y="3036826"/>
            <a:chExt cx="1595310" cy="1392402"/>
          </a:xfrm>
        </p:grpSpPr>
        <p:pic>
          <p:nvPicPr>
            <p:cNvPr id="23" name="Graphic 22" descr="Architecture outline">
              <a:extLst>
                <a:ext uri="{FF2B5EF4-FFF2-40B4-BE49-F238E27FC236}">
                  <a16:creationId xmlns:a16="http://schemas.microsoft.com/office/drawing/2014/main" id="{45675D05-F6A2-B031-1253-5F3BF0763A0B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6959599" y="3036826"/>
              <a:ext cx="914400" cy="914400"/>
            </a:xfrm>
            <a:prstGeom prst="rect">
              <a:avLst/>
            </a:prstGeom>
          </p:spPr>
        </p:pic>
        <p:sp>
          <p:nvSpPr>
            <p:cNvPr id="24" name="TextBox 23">
              <a:extLst>
                <a:ext uri="{FF2B5EF4-FFF2-40B4-BE49-F238E27FC236}">
                  <a16:creationId xmlns:a16="http://schemas.microsoft.com/office/drawing/2014/main" id="{63754699-C216-674C-6A02-25CA9D47B178}"/>
                </a:ext>
              </a:extLst>
            </p:cNvPr>
            <p:cNvSpPr txBox="1"/>
            <p:nvPr/>
          </p:nvSpPr>
          <p:spPr>
            <a:xfrm>
              <a:off x="6619147" y="4059896"/>
              <a:ext cx="1595310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dirty="0"/>
                <a:t>Formal Model</a:t>
              </a:r>
            </a:p>
          </p:txBody>
        </p:sp>
      </p:grpSp>
      <p:sp>
        <p:nvSpPr>
          <p:cNvPr id="26" name="Right Arrow 25">
            <a:extLst>
              <a:ext uri="{FF2B5EF4-FFF2-40B4-BE49-F238E27FC236}">
                <a16:creationId xmlns:a16="http://schemas.microsoft.com/office/drawing/2014/main" id="{253020FA-9810-BD3A-0F65-A7A9EC7D9ACC}"/>
              </a:ext>
            </a:extLst>
          </p:cNvPr>
          <p:cNvSpPr/>
          <p:nvPr/>
        </p:nvSpPr>
        <p:spPr>
          <a:xfrm>
            <a:off x="7096747" y="1541726"/>
            <a:ext cx="1248228" cy="637251"/>
          </a:xfrm>
          <a:prstGeom prst="rightArrow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32" name="Group 31">
            <a:extLst>
              <a:ext uri="{FF2B5EF4-FFF2-40B4-BE49-F238E27FC236}">
                <a16:creationId xmlns:a16="http://schemas.microsoft.com/office/drawing/2014/main" id="{C33BE194-60EA-DBB2-F61E-CA0BBA738F25}"/>
              </a:ext>
            </a:extLst>
          </p:cNvPr>
          <p:cNvGrpSpPr/>
          <p:nvPr/>
        </p:nvGrpSpPr>
        <p:grpSpPr>
          <a:xfrm>
            <a:off x="2292279" y="2556552"/>
            <a:ext cx="7844682" cy="3062825"/>
            <a:chOff x="2292279" y="2556552"/>
            <a:chExt cx="7844682" cy="3062825"/>
          </a:xfrm>
        </p:grpSpPr>
        <p:cxnSp>
          <p:nvCxnSpPr>
            <p:cNvPr id="14" name="Straight Arrow Connector 13">
              <a:extLst>
                <a:ext uri="{FF2B5EF4-FFF2-40B4-BE49-F238E27FC236}">
                  <a16:creationId xmlns:a16="http://schemas.microsoft.com/office/drawing/2014/main" id="{57267C82-6085-67AB-C890-9BE75AE241A0}"/>
                </a:ext>
              </a:extLst>
            </p:cNvPr>
            <p:cNvCxnSpPr>
              <a:stCxn id="9" idx="2"/>
              <a:endCxn id="2" idx="0"/>
            </p:cNvCxnSpPr>
            <p:nvPr/>
          </p:nvCxnSpPr>
          <p:spPr>
            <a:xfrm flipH="1">
              <a:off x="3173290" y="2648454"/>
              <a:ext cx="1" cy="1987276"/>
            </a:xfrm>
            <a:prstGeom prst="straightConnector1">
              <a:avLst/>
            </a:prstGeom>
            <a:ln>
              <a:tailEnd type="triangle"/>
            </a:ln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  <p:grpSp>
          <p:nvGrpSpPr>
            <p:cNvPr id="31" name="Group 30">
              <a:extLst>
                <a:ext uri="{FF2B5EF4-FFF2-40B4-BE49-F238E27FC236}">
                  <a16:creationId xmlns:a16="http://schemas.microsoft.com/office/drawing/2014/main" id="{EF6F0DCF-D9C4-2F06-A3AE-426737D01900}"/>
                </a:ext>
              </a:extLst>
            </p:cNvPr>
            <p:cNvGrpSpPr/>
            <p:nvPr/>
          </p:nvGrpSpPr>
          <p:grpSpPr>
            <a:xfrm>
              <a:off x="2292279" y="4021416"/>
              <a:ext cx="7844682" cy="1597961"/>
              <a:chOff x="2292279" y="3821109"/>
              <a:chExt cx="7844682" cy="1597961"/>
            </a:xfrm>
          </p:grpSpPr>
          <p:sp>
            <p:nvSpPr>
              <p:cNvPr id="2" name="TextBox 1">
                <a:extLst>
                  <a:ext uri="{FF2B5EF4-FFF2-40B4-BE49-F238E27FC236}">
                    <a16:creationId xmlns:a16="http://schemas.microsoft.com/office/drawing/2014/main" id="{6B27922A-F85C-8159-B312-616F384E6033}"/>
                  </a:ext>
                </a:extLst>
              </p:cNvPr>
              <p:cNvSpPr txBox="1"/>
              <p:nvPr/>
            </p:nvSpPr>
            <p:spPr>
              <a:xfrm>
                <a:off x="2292279" y="4435423"/>
                <a:ext cx="1762021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dirty="0"/>
                  <a:t>for each </a:t>
                </a:r>
                <a:r>
                  <a:rPr lang="en-US" dirty="0" err="1"/>
                  <a:t>RRSet</a:t>
                </a:r>
                <a:endParaRPr lang="en-US" dirty="0"/>
              </a:p>
            </p:txBody>
          </p:sp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FAE1C2F1-0A9D-142D-3EFE-5000D95DB7A6}"/>
                  </a:ext>
                </a:extLst>
              </p:cNvPr>
              <p:cNvSpPr txBox="1"/>
              <p:nvPr/>
            </p:nvSpPr>
            <p:spPr>
              <a:xfrm>
                <a:off x="5529177" y="3821109"/>
                <a:ext cx="1723550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en-US" dirty="0"/>
                  <a:t>compile as fact</a:t>
                </a:r>
              </a:p>
            </p:txBody>
          </p:sp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DF5BFC5B-87DE-C067-7BEC-EB47F87E23F5}"/>
                  </a:ext>
                </a:extLst>
              </p:cNvPr>
              <p:cNvSpPr txBox="1"/>
              <p:nvPr/>
            </p:nvSpPr>
            <p:spPr>
              <a:xfrm>
                <a:off x="5522765" y="5049738"/>
                <a:ext cx="1736374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en-US" dirty="0"/>
                  <a:t>compile as rule</a:t>
                </a:r>
              </a:p>
            </p:txBody>
          </p:sp>
          <p:cxnSp>
            <p:nvCxnSpPr>
              <p:cNvPr id="19" name="Straight Arrow Connector 18">
                <a:extLst>
                  <a:ext uri="{FF2B5EF4-FFF2-40B4-BE49-F238E27FC236}">
                    <a16:creationId xmlns:a16="http://schemas.microsoft.com/office/drawing/2014/main" id="{C98325E6-3FA1-972B-03FA-611501D6C9F6}"/>
                  </a:ext>
                </a:extLst>
              </p:cNvPr>
              <p:cNvCxnSpPr>
                <a:cxnSpLocks/>
                <a:stCxn id="2" idx="3"/>
                <a:endCxn id="16" idx="1"/>
              </p:cNvCxnSpPr>
              <p:nvPr/>
            </p:nvCxnSpPr>
            <p:spPr>
              <a:xfrm flipV="1">
                <a:off x="4054300" y="4005775"/>
                <a:ext cx="1474877" cy="614314"/>
              </a:xfrm>
              <a:prstGeom prst="straightConnector1">
                <a:avLst/>
              </a:prstGeom>
              <a:ln>
                <a:tailEnd type="triangle"/>
              </a:ln>
            </p:spPr>
            <p:style>
              <a:lnRef idx="3">
                <a:schemeClr val="dk1"/>
              </a:lnRef>
              <a:fillRef idx="0">
                <a:schemeClr val="dk1"/>
              </a:fillRef>
              <a:effectRef idx="2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29" name="Straight Arrow Connector 28">
                <a:extLst>
                  <a:ext uri="{FF2B5EF4-FFF2-40B4-BE49-F238E27FC236}">
                    <a16:creationId xmlns:a16="http://schemas.microsoft.com/office/drawing/2014/main" id="{E37B2073-EE6A-916F-BB22-F0A0DC429739}"/>
                  </a:ext>
                </a:extLst>
              </p:cNvPr>
              <p:cNvCxnSpPr>
                <a:cxnSpLocks/>
                <a:stCxn id="2" idx="3"/>
                <a:endCxn id="17" idx="1"/>
              </p:cNvCxnSpPr>
              <p:nvPr/>
            </p:nvCxnSpPr>
            <p:spPr>
              <a:xfrm>
                <a:off x="4054300" y="4620089"/>
                <a:ext cx="1468465" cy="614315"/>
              </a:xfrm>
              <a:prstGeom prst="straightConnector1">
                <a:avLst/>
              </a:prstGeom>
              <a:ln>
                <a:tailEnd type="triangle"/>
              </a:ln>
            </p:spPr>
            <p:style>
              <a:lnRef idx="3">
                <a:schemeClr val="dk1"/>
              </a:lnRef>
              <a:fillRef idx="0">
                <a:schemeClr val="dk1"/>
              </a:fillRef>
              <a:effectRef idx="2">
                <a:schemeClr val="dk1"/>
              </a:effectRef>
              <a:fontRef idx="minor">
                <a:schemeClr val="tx1"/>
              </a:fontRef>
            </p:style>
          </p:cxnSp>
          <p:sp>
            <p:nvSpPr>
              <p:cNvPr id="34" name="TextBox 33">
                <a:extLst>
                  <a:ext uri="{FF2B5EF4-FFF2-40B4-BE49-F238E27FC236}">
                    <a16:creationId xmlns:a16="http://schemas.microsoft.com/office/drawing/2014/main" id="{CD7D71D9-500E-EFF3-580A-6EE70F320DEC}"/>
                  </a:ext>
                </a:extLst>
              </p:cNvPr>
              <p:cNvSpPr txBox="1"/>
              <p:nvPr/>
            </p:nvSpPr>
            <p:spPr>
              <a:xfrm>
                <a:off x="8451884" y="4435423"/>
                <a:ext cx="1685077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en-US" dirty="0"/>
                  <a:t>Logic Program</a:t>
                </a:r>
              </a:p>
            </p:txBody>
          </p:sp>
          <p:cxnSp>
            <p:nvCxnSpPr>
              <p:cNvPr id="35" name="Straight Arrow Connector 34">
                <a:extLst>
                  <a:ext uri="{FF2B5EF4-FFF2-40B4-BE49-F238E27FC236}">
                    <a16:creationId xmlns:a16="http://schemas.microsoft.com/office/drawing/2014/main" id="{29DFF4A7-0033-757B-A392-939949C3FD5A}"/>
                  </a:ext>
                </a:extLst>
              </p:cNvPr>
              <p:cNvCxnSpPr>
                <a:cxnSpLocks/>
                <a:stCxn id="16" idx="3"/>
                <a:endCxn id="34" idx="1"/>
              </p:cNvCxnSpPr>
              <p:nvPr/>
            </p:nvCxnSpPr>
            <p:spPr>
              <a:xfrm>
                <a:off x="7252727" y="4005775"/>
                <a:ext cx="1199157" cy="614314"/>
              </a:xfrm>
              <a:prstGeom prst="straightConnector1">
                <a:avLst/>
              </a:prstGeom>
              <a:ln>
                <a:tailEnd type="triangle"/>
              </a:ln>
            </p:spPr>
            <p:style>
              <a:lnRef idx="3">
                <a:schemeClr val="dk1"/>
              </a:lnRef>
              <a:fillRef idx="0">
                <a:schemeClr val="dk1"/>
              </a:fillRef>
              <a:effectRef idx="2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42" name="Straight Arrow Connector 41">
                <a:extLst>
                  <a:ext uri="{FF2B5EF4-FFF2-40B4-BE49-F238E27FC236}">
                    <a16:creationId xmlns:a16="http://schemas.microsoft.com/office/drawing/2014/main" id="{D5DF4B2B-51F5-F3A1-F07F-27C31DDD2D36}"/>
                  </a:ext>
                </a:extLst>
              </p:cNvPr>
              <p:cNvCxnSpPr>
                <a:cxnSpLocks/>
                <a:stCxn id="17" idx="3"/>
                <a:endCxn id="34" idx="1"/>
              </p:cNvCxnSpPr>
              <p:nvPr/>
            </p:nvCxnSpPr>
            <p:spPr>
              <a:xfrm flipV="1">
                <a:off x="7259139" y="4620089"/>
                <a:ext cx="1192745" cy="614315"/>
              </a:xfrm>
              <a:prstGeom prst="straightConnector1">
                <a:avLst/>
              </a:prstGeom>
              <a:ln>
                <a:tailEnd type="triangle"/>
              </a:ln>
            </p:spPr>
            <p:style>
              <a:lnRef idx="3">
                <a:schemeClr val="dk1"/>
              </a:lnRef>
              <a:fillRef idx="0">
                <a:schemeClr val="dk1"/>
              </a:fillRef>
              <a:effectRef idx="2">
                <a:schemeClr val="dk1"/>
              </a:effectRef>
              <a:fontRef idx="minor">
                <a:schemeClr val="tx1"/>
              </a:fontRef>
            </p:style>
          </p:cxnSp>
        </p:grpSp>
        <p:cxnSp>
          <p:nvCxnSpPr>
            <p:cNvPr id="48" name="Straight Arrow Connector 47">
              <a:extLst>
                <a:ext uri="{FF2B5EF4-FFF2-40B4-BE49-F238E27FC236}">
                  <a16:creationId xmlns:a16="http://schemas.microsoft.com/office/drawing/2014/main" id="{474FD93E-717F-45B4-84C8-FBCC6285F3B0}"/>
                </a:ext>
              </a:extLst>
            </p:cNvPr>
            <p:cNvCxnSpPr>
              <a:cxnSpLocks/>
              <a:stCxn id="34" idx="0"/>
              <a:endCxn id="24" idx="2"/>
            </p:cNvCxnSpPr>
            <p:nvPr/>
          </p:nvCxnSpPr>
          <p:spPr>
            <a:xfrm flipV="1">
              <a:off x="9294423" y="2556552"/>
              <a:ext cx="3" cy="2079178"/>
            </a:xfrm>
            <a:prstGeom prst="straightConnector1">
              <a:avLst/>
            </a:prstGeom>
            <a:ln>
              <a:tailEnd type="triangle"/>
            </a:ln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</p:grpSp>
      <p:sp>
        <p:nvSpPr>
          <p:cNvPr id="22" name="TextBox 21">
            <a:extLst>
              <a:ext uri="{FF2B5EF4-FFF2-40B4-BE49-F238E27FC236}">
                <a16:creationId xmlns:a16="http://schemas.microsoft.com/office/drawing/2014/main" id="{D562C0E6-2543-D632-6D8E-18D849AEDA0A}"/>
              </a:ext>
            </a:extLst>
          </p:cNvPr>
          <p:cNvSpPr txBox="1"/>
          <p:nvPr/>
        </p:nvSpPr>
        <p:spPr>
          <a:xfrm>
            <a:off x="2752773" y="2886375"/>
            <a:ext cx="7276351" cy="408623"/>
          </a:xfrm>
          <a:prstGeom prst="round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pPr algn="ctr"/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resolves(</a:t>
            </a:r>
            <a:r>
              <a:rPr 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nses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, type, zone, name, data, alias, </a:t>
            </a:r>
            <a:r>
              <a:rPr 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val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, auth)</a:t>
            </a:r>
          </a:p>
        </p:txBody>
      </p:sp>
    </p:spTree>
    <p:extLst>
      <p:ext uri="{BB962C8B-B14F-4D97-AF65-F5344CB8AC3E}">
        <p14:creationId xmlns:p14="http://schemas.microsoft.com/office/powerpoint/2010/main" val="2121538386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5D3F058-CA66-C174-B93A-2D440AEA7C0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87C0527B-7A0F-9B4C-209F-585C750DF01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How does our model work?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2C546D0E-0A84-2657-0168-B43878C4AAC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noProof="0"/>
              <a:t>Nov 9, 2026</a:t>
            </a:r>
            <a:endParaRPr lang="de-CH" noProof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1F32D3D3-E535-7075-A83F-A4F20699BD7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noProof="0"/>
              <a:t>Department of Computer Science, ETH Zurich</a:t>
            </a:r>
            <a:endParaRPr lang="de-CH" noProof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4B5F653-B458-40EC-7A78-ADA6E4265D1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CA52AF-F19D-405C-AD5F-7D94B96A5CC3}" type="slidenum">
              <a:rPr lang="de-CH" noProof="0" smtClean="0"/>
              <a:pPr/>
              <a:t>31</a:t>
            </a:fld>
            <a:endParaRPr lang="de-CH" noProof="0"/>
          </a:p>
        </p:txBody>
      </p:sp>
      <p:sp>
        <p:nvSpPr>
          <p:cNvPr id="13" name="Right Arrow 12">
            <a:extLst>
              <a:ext uri="{FF2B5EF4-FFF2-40B4-BE49-F238E27FC236}">
                <a16:creationId xmlns:a16="http://schemas.microsoft.com/office/drawing/2014/main" id="{25233097-657C-9AF1-0EDD-A8B77700B41E}"/>
              </a:ext>
            </a:extLst>
          </p:cNvPr>
          <p:cNvSpPr/>
          <p:nvPr/>
        </p:nvSpPr>
        <p:spPr>
          <a:xfrm>
            <a:off x="4436930" y="1541726"/>
            <a:ext cx="1248228" cy="637251"/>
          </a:xfrm>
          <a:prstGeom prst="rightArrow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D860C842-BF12-B807-72B3-AFE7E04A243B}"/>
              </a:ext>
            </a:extLst>
          </p:cNvPr>
          <p:cNvSpPr txBox="1"/>
          <p:nvPr/>
        </p:nvSpPr>
        <p:spPr>
          <a:xfrm>
            <a:off x="1888323" y="2279122"/>
            <a:ext cx="256993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dirty="0"/>
              <a:t>Zone Files - New &amp; Old</a:t>
            </a:r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42A45BC3-E638-85C1-BB5D-C57E5D8DDE49}"/>
              </a:ext>
            </a:extLst>
          </p:cNvPr>
          <p:cNvGrpSpPr/>
          <p:nvPr/>
        </p:nvGrpSpPr>
        <p:grpSpPr>
          <a:xfrm>
            <a:off x="2564818" y="1072249"/>
            <a:ext cx="1216944" cy="1135936"/>
            <a:chOff x="1973698" y="2753034"/>
            <a:chExt cx="1216944" cy="1135936"/>
          </a:xfrm>
        </p:grpSpPr>
        <p:pic>
          <p:nvPicPr>
            <p:cNvPr id="8" name="Graphic 7" descr="Document outline">
              <a:extLst>
                <a:ext uri="{FF2B5EF4-FFF2-40B4-BE49-F238E27FC236}">
                  <a16:creationId xmlns:a16="http://schemas.microsoft.com/office/drawing/2014/main" id="{1F834C14-2ACB-B79A-D4D1-2721B576D1F4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p:blipFill>
          <p:spPr>
            <a:xfrm>
              <a:off x="1973698" y="2974570"/>
              <a:ext cx="914400" cy="914400"/>
            </a:xfrm>
            <a:prstGeom prst="rect">
              <a:avLst/>
            </a:prstGeom>
          </p:spPr>
        </p:pic>
        <p:pic>
          <p:nvPicPr>
            <p:cNvPr id="10" name="Graphic 9" descr="Document outline">
              <a:extLst>
                <a:ext uri="{FF2B5EF4-FFF2-40B4-BE49-F238E27FC236}">
                  <a16:creationId xmlns:a16="http://schemas.microsoft.com/office/drawing/2014/main" id="{0E469C02-AC9E-182A-B61A-F191FF9D206D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p:blipFill>
          <p:spPr>
            <a:xfrm>
              <a:off x="2733442" y="2753034"/>
              <a:ext cx="457200" cy="457200"/>
            </a:xfrm>
            <a:prstGeom prst="rect">
              <a:avLst/>
            </a:prstGeom>
          </p:spPr>
        </p:pic>
        <p:pic>
          <p:nvPicPr>
            <p:cNvPr id="11" name="Graphic 10" descr="Document outline">
              <a:extLst>
                <a:ext uri="{FF2B5EF4-FFF2-40B4-BE49-F238E27FC236}">
                  <a16:creationId xmlns:a16="http://schemas.microsoft.com/office/drawing/2014/main" id="{D2D26AF0-EBA2-F8E2-D2F2-C2404387AD16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p:blipFill>
          <p:spPr>
            <a:xfrm>
              <a:off x="2828913" y="3243513"/>
              <a:ext cx="304800" cy="304800"/>
            </a:xfrm>
            <a:prstGeom prst="rect">
              <a:avLst/>
            </a:prstGeom>
          </p:spPr>
        </p:pic>
      </p:grpSp>
      <p:grpSp>
        <p:nvGrpSpPr>
          <p:cNvPr id="21" name="Group 20">
            <a:extLst>
              <a:ext uri="{FF2B5EF4-FFF2-40B4-BE49-F238E27FC236}">
                <a16:creationId xmlns:a16="http://schemas.microsoft.com/office/drawing/2014/main" id="{C5A2AB87-355E-2ABD-4EE8-C99CA395F6FA}"/>
              </a:ext>
            </a:extLst>
          </p:cNvPr>
          <p:cNvGrpSpPr/>
          <p:nvPr/>
        </p:nvGrpSpPr>
        <p:grpSpPr>
          <a:xfrm>
            <a:off x="5836954" y="1164150"/>
            <a:ext cx="1107997" cy="1392402"/>
            <a:chOff x="4509067" y="2708777"/>
            <a:chExt cx="1107997" cy="1392402"/>
          </a:xfrm>
        </p:grpSpPr>
        <p:pic>
          <p:nvPicPr>
            <p:cNvPr id="15" name="Graphic 14" descr="Gears outline">
              <a:extLst>
                <a:ext uri="{FF2B5EF4-FFF2-40B4-BE49-F238E27FC236}">
                  <a16:creationId xmlns:a16="http://schemas.microsoft.com/office/drawing/2014/main" id="{4D442EB0-832E-DF5C-2929-76D16DA71BDE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4605866" y="2708777"/>
              <a:ext cx="914400" cy="914400"/>
            </a:xfrm>
            <a:prstGeom prst="rect">
              <a:avLst/>
            </a:prstGeom>
          </p:spPr>
        </p:pic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6430E9BA-A9A1-32E0-9B27-9B2A5C912F54}"/>
                </a:ext>
              </a:extLst>
            </p:cNvPr>
            <p:cNvSpPr txBox="1"/>
            <p:nvPr/>
          </p:nvSpPr>
          <p:spPr>
            <a:xfrm>
              <a:off x="4509067" y="3731847"/>
              <a:ext cx="1107997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dirty="0"/>
                <a:t>Compiler</a:t>
              </a:r>
            </a:p>
          </p:txBody>
        </p:sp>
      </p:grpSp>
      <p:grpSp>
        <p:nvGrpSpPr>
          <p:cNvPr id="25" name="Group 24">
            <a:extLst>
              <a:ext uri="{FF2B5EF4-FFF2-40B4-BE49-F238E27FC236}">
                <a16:creationId xmlns:a16="http://schemas.microsoft.com/office/drawing/2014/main" id="{4AA9DEB3-80F6-2BE3-00BF-7DEDB3A2D5C3}"/>
              </a:ext>
            </a:extLst>
          </p:cNvPr>
          <p:cNvGrpSpPr/>
          <p:nvPr/>
        </p:nvGrpSpPr>
        <p:grpSpPr>
          <a:xfrm>
            <a:off x="8496771" y="1164150"/>
            <a:ext cx="1595310" cy="1392402"/>
            <a:chOff x="6619147" y="3036826"/>
            <a:chExt cx="1595310" cy="1392402"/>
          </a:xfrm>
        </p:grpSpPr>
        <p:pic>
          <p:nvPicPr>
            <p:cNvPr id="23" name="Graphic 22" descr="Architecture outline">
              <a:extLst>
                <a:ext uri="{FF2B5EF4-FFF2-40B4-BE49-F238E27FC236}">
                  <a16:creationId xmlns:a16="http://schemas.microsoft.com/office/drawing/2014/main" id="{183020A4-859E-EE59-C5C4-258C8E9C4A59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6959599" y="3036826"/>
              <a:ext cx="914400" cy="914400"/>
            </a:xfrm>
            <a:prstGeom prst="rect">
              <a:avLst/>
            </a:prstGeom>
          </p:spPr>
        </p:pic>
        <p:sp>
          <p:nvSpPr>
            <p:cNvPr id="24" name="TextBox 23">
              <a:extLst>
                <a:ext uri="{FF2B5EF4-FFF2-40B4-BE49-F238E27FC236}">
                  <a16:creationId xmlns:a16="http://schemas.microsoft.com/office/drawing/2014/main" id="{F56FC24F-B4F5-908C-9ED3-BF5D09FFDDA7}"/>
                </a:ext>
              </a:extLst>
            </p:cNvPr>
            <p:cNvSpPr txBox="1"/>
            <p:nvPr/>
          </p:nvSpPr>
          <p:spPr>
            <a:xfrm>
              <a:off x="6619147" y="4059896"/>
              <a:ext cx="1595310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dirty="0"/>
                <a:t>Formal Model</a:t>
              </a:r>
            </a:p>
          </p:txBody>
        </p:sp>
      </p:grpSp>
      <p:sp>
        <p:nvSpPr>
          <p:cNvPr id="26" name="Right Arrow 25">
            <a:extLst>
              <a:ext uri="{FF2B5EF4-FFF2-40B4-BE49-F238E27FC236}">
                <a16:creationId xmlns:a16="http://schemas.microsoft.com/office/drawing/2014/main" id="{D0F33F19-108C-F156-75EB-546731BF5E96}"/>
              </a:ext>
            </a:extLst>
          </p:cNvPr>
          <p:cNvSpPr/>
          <p:nvPr/>
        </p:nvSpPr>
        <p:spPr>
          <a:xfrm>
            <a:off x="7096747" y="1541726"/>
            <a:ext cx="1248228" cy="637251"/>
          </a:xfrm>
          <a:prstGeom prst="rightArrow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B84ACB6B-3B2A-3823-8797-82243E221906}"/>
              </a:ext>
            </a:extLst>
          </p:cNvPr>
          <p:cNvSpPr txBox="1"/>
          <p:nvPr/>
        </p:nvSpPr>
        <p:spPr>
          <a:xfrm>
            <a:off x="2752773" y="2886375"/>
            <a:ext cx="7276351" cy="408623"/>
          </a:xfrm>
          <a:prstGeom prst="round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pPr algn="ctr"/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resolves(</a:t>
            </a:r>
            <a:r>
              <a:rPr 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nses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, type, zone, name, data, alias, </a:t>
            </a:r>
            <a:r>
              <a:rPr 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val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, auth)</a:t>
            </a:r>
          </a:p>
        </p:txBody>
      </p:sp>
      <p:grpSp>
        <p:nvGrpSpPr>
          <p:cNvPr id="45" name="Group 44">
            <a:extLst>
              <a:ext uri="{FF2B5EF4-FFF2-40B4-BE49-F238E27FC236}">
                <a16:creationId xmlns:a16="http://schemas.microsoft.com/office/drawing/2014/main" id="{173C8A25-7E7E-D1C7-0EA4-885C859867E8}"/>
              </a:ext>
            </a:extLst>
          </p:cNvPr>
          <p:cNvGrpSpPr/>
          <p:nvPr/>
        </p:nvGrpSpPr>
        <p:grpSpPr>
          <a:xfrm>
            <a:off x="205258" y="3844093"/>
            <a:ext cx="11876354" cy="1816996"/>
            <a:chOff x="205258" y="3844093"/>
            <a:chExt cx="11876354" cy="1816996"/>
          </a:xfrm>
        </p:grpSpPr>
        <p:sp>
          <p:nvSpPr>
            <p:cNvPr id="18" name="Rounded Rectangular Callout 17">
              <a:extLst>
                <a:ext uri="{FF2B5EF4-FFF2-40B4-BE49-F238E27FC236}">
                  <a16:creationId xmlns:a16="http://schemas.microsoft.com/office/drawing/2014/main" id="{15E9747F-A310-EBA2-EC46-21EFFE1C01F6}"/>
                </a:ext>
              </a:extLst>
            </p:cNvPr>
            <p:cNvSpPr/>
            <p:nvPr/>
          </p:nvSpPr>
          <p:spPr>
            <a:xfrm>
              <a:off x="10533613" y="3844093"/>
              <a:ext cx="1385706" cy="1113692"/>
            </a:xfrm>
            <a:prstGeom prst="wedgeRoundRectCallout">
              <a:avLst>
                <a:gd name="adj1" fmla="val -111871"/>
                <a:gd name="adj2" fmla="val -89347"/>
                <a:gd name="adj3" fmla="val 16667"/>
              </a:avLst>
            </a:prstGeom>
            <a:solidFill>
              <a:schemeClr val="accent3">
                <a:lumMod val="20000"/>
                <a:lumOff val="80000"/>
              </a:schemeClr>
            </a:solidFill>
            <a:ln>
              <a:solidFill>
                <a:schemeClr val="accent3"/>
              </a:solidFill>
            </a:ln>
          </p:spPr>
          <p:style>
            <a:lnRef idx="2">
              <a:schemeClr val="accent3">
                <a:shade val="15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>
                  <a:solidFill>
                    <a:schemeClr val="tx1"/>
                  </a:solidFill>
                </a:rPr>
                <a:t>response signed?</a:t>
              </a:r>
              <a:endParaRPr lang="en-US" dirty="0">
                <a:solidFill>
                  <a:schemeClr val="tx1"/>
                </a:solidFill>
                <a:latin typeface="Consolas" panose="020B0609020204030204" pitchFamily="49" charset="0"/>
                <a:cs typeface="Consolas" panose="020B0609020204030204" pitchFamily="49" charset="0"/>
              </a:endParaRPr>
            </a:p>
          </p:txBody>
        </p:sp>
        <p:sp>
          <p:nvSpPr>
            <p:cNvPr id="27" name="Rounded Rectangular Callout 26">
              <a:extLst>
                <a:ext uri="{FF2B5EF4-FFF2-40B4-BE49-F238E27FC236}">
                  <a16:creationId xmlns:a16="http://schemas.microsoft.com/office/drawing/2014/main" id="{8DDC85E5-7C0B-920E-B2CA-B4233BE480B7}"/>
                </a:ext>
              </a:extLst>
            </p:cNvPr>
            <p:cNvSpPr/>
            <p:nvPr/>
          </p:nvSpPr>
          <p:spPr>
            <a:xfrm>
              <a:off x="210739" y="3844093"/>
              <a:ext cx="1385706" cy="1113692"/>
            </a:xfrm>
            <a:prstGeom prst="wedgeRoundRectCallout">
              <a:avLst>
                <a:gd name="adj1" fmla="val 226855"/>
                <a:gd name="adj2" fmla="val -90553"/>
                <a:gd name="adj3" fmla="val 16667"/>
              </a:avLst>
            </a:prstGeom>
            <a:solidFill>
              <a:schemeClr val="accent1">
                <a:lumMod val="20000"/>
                <a:lumOff val="80000"/>
              </a:schemeClr>
            </a:solidFill>
            <a:ln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dirty="0"/>
                <a:t>name servers</a:t>
              </a:r>
            </a:p>
          </p:txBody>
        </p:sp>
        <p:sp>
          <p:nvSpPr>
            <p:cNvPr id="28" name="Rounded Rectangular Callout 27">
              <a:extLst>
                <a:ext uri="{FF2B5EF4-FFF2-40B4-BE49-F238E27FC236}">
                  <a16:creationId xmlns:a16="http://schemas.microsoft.com/office/drawing/2014/main" id="{69214C9D-293A-76BC-214F-BCA19A9F966D}"/>
                </a:ext>
              </a:extLst>
            </p:cNvPr>
            <p:cNvSpPr/>
            <p:nvPr/>
          </p:nvSpPr>
          <p:spPr>
            <a:xfrm>
              <a:off x="1685435" y="3844093"/>
              <a:ext cx="1385706" cy="1113692"/>
            </a:xfrm>
            <a:prstGeom prst="wedgeRoundRectCallout">
              <a:avLst>
                <a:gd name="adj1" fmla="val 175424"/>
                <a:gd name="adj2" fmla="val -91165"/>
                <a:gd name="adj3" fmla="val 16667"/>
              </a:avLst>
            </a:prstGeom>
            <a:solidFill>
              <a:schemeClr val="accent1">
                <a:lumMod val="20000"/>
                <a:lumOff val="80000"/>
              </a:schemeClr>
            </a:solidFill>
            <a:ln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dirty="0"/>
                <a:t>RR type</a:t>
              </a:r>
            </a:p>
          </p:txBody>
        </p:sp>
        <p:sp>
          <p:nvSpPr>
            <p:cNvPr id="30" name="Rounded Rectangular Callout 29">
              <a:extLst>
                <a:ext uri="{FF2B5EF4-FFF2-40B4-BE49-F238E27FC236}">
                  <a16:creationId xmlns:a16="http://schemas.microsoft.com/office/drawing/2014/main" id="{F38994F3-8289-CBB7-24D2-1F18F5486E6C}"/>
                </a:ext>
              </a:extLst>
            </p:cNvPr>
            <p:cNvSpPr/>
            <p:nvPr/>
          </p:nvSpPr>
          <p:spPr>
            <a:xfrm>
              <a:off x="3160131" y="3844093"/>
              <a:ext cx="1385706" cy="1113692"/>
            </a:xfrm>
            <a:prstGeom prst="wedgeRoundRectCallout">
              <a:avLst>
                <a:gd name="adj1" fmla="val 121490"/>
                <a:gd name="adj2" fmla="val -89998"/>
                <a:gd name="adj3" fmla="val 16667"/>
              </a:avLst>
            </a:prstGeom>
            <a:solidFill>
              <a:schemeClr val="accent1">
                <a:lumMod val="20000"/>
                <a:lumOff val="80000"/>
              </a:schemeClr>
            </a:solidFill>
            <a:ln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dirty="0"/>
                <a:t>zone</a:t>
              </a:r>
            </a:p>
          </p:txBody>
        </p:sp>
        <p:sp>
          <p:nvSpPr>
            <p:cNvPr id="33" name="Rounded Rectangular Callout 32">
              <a:extLst>
                <a:ext uri="{FF2B5EF4-FFF2-40B4-BE49-F238E27FC236}">
                  <a16:creationId xmlns:a16="http://schemas.microsoft.com/office/drawing/2014/main" id="{4B41CE8C-D3FD-B7CD-7662-152872EA1E35}"/>
                </a:ext>
              </a:extLst>
            </p:cNvPr>
            <p:cNvSpPr/>
            <p:nvPr/>
          </p:nvSpPr>
          <p:spPr>
            <a:xfrm>
              <a:off x="4634827" y="3844093"/>
              <a:ext cx="1385706" cy="1113692"/>
            </a:xfrm>
            <a:prstGeom prst="wedgeRoundRectCallout">
              <a:avLst>
                <a:gd name="adj1" fmla="val 67843"/>
                <a:gd name="adj2" fmla="val -93404"/>
                <a:gd name="adj3" fmla="val 16667"/>
              </a:avLst>
            </a:prstGeom>
            <a:solidFill>
              <a:schemeClr val="accent1">
                <a:lumMod val="20000"/>
                <a:lumOff val="80000"/>
              </a:schemeClr>
            </a:solidFill>
            <a:ln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dirty="0"/>
                <a:t>name</a:t>
              </a:r>
            </a:p>
          </p:txBody>
        </p:sp>
        <p:sp>
          <p:nvSpPr>
            <p:cNvPr id="36" name="Rounded Rectangular Callout 35">
              <a:extLst>
                <a:ext uri="{FF2B5EF4-FFF2-40B4-BE49-F238E27FC236}">
                  <a16:creationId xmlns:a16="http://schemas.microsoft.com/office/drawing/2014/main" id="{CD89DA2A-C8B9-E794-E2A8-911BED2FA9E2}"/>
                </a:ext>
              </a:extLst>
            </p:cNvPr>
            <p:cNvSpPr/>
            <p:nvPr/>
          </p:nvSpPr>
          <p:spPr>
            <a:xfrm>
              <a:off x="7584219" y="3844093"/>
              <a:ext cx="1385706" cy="1113692"/>
            </a:xfrm>
            <a:prstGeom prst="wedgeRoundRectCallout">
              <a:avLst>
                <a:gd name="adj1" fmla="val -18561"/>
                <a:gd name="adj2" fmla="val -89079"/>
                <a:gd name="adj3" fmla="val 16667"/>
              </a:avLst>
            </a:prstGeom>
            <a:solidFill>
              <a:schemeClr val="accent3">
                <a:lumMod val="20000"/>
                <a:lumOff val="80000"/>
              </a:schemeClr>
            </a:solidFill>
            <a:ln>
              <a:solidFill>
                <a:schemeClr val="accent3"/>
              </a:solidFill>
            </a:ln>
          </p:spPr>
          <p:style>
            <a:lnRef idx="2">
              <a:schemeClr val="accent3">
                <a:shade val="15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>
                  <a:solidFill>
                    <a:schemeClr val="tx1"/>
                  </a:solidFill>
                </a:rPr>
                <a:t>alias followed?</a:t>
              </a:r>
            </a:p>
          </p:txBody>
        </p:sp>
        <p:sp>
          <p:nvSpPr>
            <p:cNvPr id="38" name="Rounded Rectangular Callout 37">
              <a:extLst>
                <a:ext uri="{FF2B5EF4-FFF2-40B4-BE49-F238E27FC236}">
                  <a16:creationId xmlns:a16="http://schemas.microsoft.com/office/drawing/2014/main" id="{99716E9A-D299-2C11-4B91-49714401A905}"/>
                </a:ext>
              </a:extLst>
            </p:cNvPr>
            <p:cNvSpPr/>
            <p:nvPr/>
          </p:nvSpPr>
          <p:spPr>
            <a:xfrm>
              <a:off x="9058915" y="3844093"/>
              <a:ext cx="1385706" cy="1113692"/>
            </a:xfrm>
            <a:prstGeom prst="wedgeRoundRectCallout">
              <a:avLst>
                <a:gd name="adj1" fmla="val -51406"/>
                <a:gd name="adj2" fmla="val -86764"/>
                <a:gd name="adj3" fmla="val 16667"/>
              </a:avLst>
            </a:prstGeom>
            <a:solidFill>
              <a:schemeClr val="accent3">
                <a:lumMod val="20000"/>
                <a:lumOff val="80000"/>
              </a:schemeClr>
            </a:solidFill>
            <a:ln>
              <a:solidFill>
                <a:schemeClr val="accent3"/>
              </a:solidFill>
            </a:ln>
          </p:spPr>
          <p:style>
            <a:lnRef idx="2">
              <a:schemeClr val="accent3">
                <a:shade val="15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>
                  <a:solidFill>
                    <a:schemeClr val="tx1"/>
                  </a:solidFill>
                </a:rPr>
                <a:t>performing validation?</a:t>
              </a:r>
            </a:p>
          </p:txBody>
        </p:sp>
        <p:sp>
          <p:nvSpPr>
            <p:cNvPr id="39" name="Left Brace 38">
              <a:extLst>
                <a:ext uri="{FF2B5EF4-FFF2-40B4-BE49-F238E27FC236}">
                  <a16:creationId xmlns:a16="http://schemas.microsoft.com/office/drawing/2014/main" id="{77B2C9F7-B413-91F7-9DB4-B4779B77B060}"/>
                </a:ext>
              </a:extLst>
            </p:cNvPr>
            <p:cNvSpPr/>
            <p:nvPr/>
          </p:nvSpPr>
          <p:spPr>
            <a:xfrm rot="16200000" flipV="1">
              <a:off x="2981224" y="2257927"/>
              <a:ext cx="257863" cy="5809796"/>
            </a:xfrm>
            <a:prstGeom prst="leftBrace">
              <a:avLst/>
            </a:prstGeom>
          </p:spPr>
          <p:style>
            <a:lnRef idx="3">
              <a:schemeClr val="accent1"/>
            </a:lnRef>
            <a:fillRef idx="0">
              <a:schemeClr val="accent1"/>
            </a:fillRef>
            <a:effectRef idx="2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0" name="TextBox 39">
              <a:extLst>
                <a:ext uri="{FF2B5EF4-FFF2-40B4-BE49-F238E27FC236}">
                  <a16:creationId xmlns:a16="http://schemas.microsoft.com/office/drawing/2014/main" id="{B063B74C-C971-C2B3-9B9E-609B920F6224}"/>
                </a:ext>
              </a:extLst>
            </p:cNvPr>
            <p:cNvSpPr txBox="1"/>
            <p:nvPr/>
          </p:nvSpPr>
          <p:spPr>
            <a:xfrm>
              <a:off x="2703634" y="5291757"/>
              <a:ext cx="813043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dirty="0"/>
                <a:t>Query</a:t>
              </a:r>
            </a:p>
          </p:txBody>
        </p:sp>
        <p:sp>
          <p:nvSpPr>
            <p:cNvPr id="41" name="Left Brace 40">
              <a:extLst>
                <a:ext uri="{FF2B5EF4-FFF2-40B4-BE49-F238E27FC236}">
                  <a16:creationId xmlns:a16="http://schemas.microsoft.com/office/drawing/2014/main" id="{273357D8-1561-BB67-91DD-2C3B3430C84B}"/>
                </a:ext>
              </a:extLst>
            </p:cNvPr>
            <p:cNvSpPr/>
            <p:nvPr/>
          </p:nvSpPr>
          <p:spPr>
            <a:xfrm rot="16200000" flipV="1">
              <a:off x="8997609" y="2207754"/>
              <a:ext cx="257863" cy="5910143"/>
            </a:xfrm>
            <a:prstGeom prst="leftBrace">
              <a:avLst/>
            </a:prstGeom>
          </p:spPr>
          <p:style>
            <a:lnRef idx="3">
              <a:schemeClr val="accent3"/>
            </a:lnRef>
            <a:fillRef idx="0">
              <a:schemeClr val="accent3"/>
            </a:fillRef>
            <a:effectRef idx="2">
              <a:schemeClr val="accent3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3" name="TextBox 42">
              <a:extLst>
                <a:ext uri="{FF2B5EF4-FFF2-40B4-BE49-F238E27FC236}">
                  <a16:creationId xmlns:a16="http://schemas.microsoft.com/office/drawing/2014/main" id="{5670F6DA-D643-1E33-3725-932CC9BAF9E5}"/>
                </a:ext>
              </a:extLst>
            </p:cNvPr>
            <p:cNvSpPr txBox="1"/>
            <p:nvPr/>
          </p:nvSpPr>
          <p:spPr>
            <a:xfrm>
              <a:off x="8514833" y="5291757"/>
              <a:ext cx="1223413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dirty="0"/>
                <a:t>Response</a:t>
              </a:r>
            </a:p>
          </p:txBody>
        </p:sp>
        <p:sp>
          <p:nvSpPr>
            <p:cNvPr id="44" name="Rounded Rectangular Callout 43">
              <a:extLst>
                <a:ext uri="{FF2B5EF4-FFF2-40B4-BE49-F238E27FC236}">
                  <a16:creationId xmlns:a16="http://schemas.microsoft.com/office/drawing/2014/main" id="{D499A8FD-9153-40D9-1C2F-50BD83D9D8C0}"/>
                </a:ext>
              </a:extLst>
            </p:cNvPr>
            <p:cNvSpPr/>
            <p:nvPr/>
          </p:nvSpPr>
          <p:spPr>
            <a:xfrm>
              <a:off x="6109523" y="3844093"/>
              <a:ext cx="1385706" cy="1113692"/>
            </a:xfrm>
            <a:prstGeom prst="wedgeRoundRectCallout">
              <a:avLst>
                <a:gd name="adj1" fmla="val 25601"/>
                <a:gd name="adj2" fmla="val -85864"/>
                <a:gd name="adj3" fmla="val 16667"/>
              </a:avLst>
            </a:prstGeom>
            <a:solidFill>
              <a:schemeClr val="accent3">
                <a:lumMod val="20000"/>
                <a:lumOff val="80000"/>
              </a:schemeClr>
            </a:solidFill>
            <a:ln>
              <a:solidFill>
                <a:schemeClr val="accent3"/>
              </a:solidFill>
            </a:ln>
          </p:spPr>
          <p:style>
            <a:lnRef idx="2">
              <a:schemeClr val="accent3">
                <a:shade val="15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>
                  <a:solidFill>
                    <a:schemeClr val="tx1"/>
                  </a:solidFill>
                </a:rPr>
                <a:t>response data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033370708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7F99EDA-1B5E-529B-B3CB-01FD3D6345D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440983A4-E25B-669F-9C7D-BF2A586DEB8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How does our model work?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D1741A9-8C91-8D29-7498-02F8A5F9454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noProof="0"/>
              <a:t>Nov 9, 2026</a:t>
            </a:r>
            <a:endParaRPr lang="de-CH" noProof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DFCF6F8-511F-4C8F-8BB2-0E9E6B993F0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noProof="0"/>
              <a:t>Department of Computer Science, ETH Zurich</a:t>
            </a:r>
            <a:endParaRPr lang="de-CH" noProof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4637036-EC96-A028-3E36-5998F1DA4D9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CA52AF-F19D-405C-AD5F-7D94B96A5CC3}" type="slidenum">
              <a:rPr lang="de-CH" noProof="0" smtClean="0"/>
              <a:pPr/>
              <a:t>32</a:t>
            </a:fld>
            <a:endParaRPr lang="de-CH" noProof="0"/>
          </a:p>
        </p:txBody>
      </p:sp>
      <p:sp>
        <p:nvSpPr>
          <p:cNvPr id="13" name="Right Arrow 12">
            <a:extLst>
              <a:ext uri="{FF2B5EF4-FFF2-40B4-BE49-F238E27FC236}">
                <a16:creationId xmlns:a16="http://schemas.microsoft.com/office/drawing/2014/main" id="{CD4A6551-6A23-F791-A49E-812A91D04E4E}"/>
              </a:ext>
            </a:extLst>
          </p:cNvPr>
          <p:cNvSpPr/>
          <p:nvPr/>
        </p:nvSpPr>
        <p:spPr>
          <a:xfrm>
            <a:off x="4436930" y="1541726"/>
            <a:ext cx="1248228" cy="637251"/>
          </a:xfrm>
          <a:prstGeom prst="rightArrow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BBD20930-CC65-3CAA-C5FD-C921D6ECD6C3}"/>
              </a:ext>
            </a:extLst>
          </p:cNvPr>
          <p:cNvSpPr txBox="1"/>
          <p:nvPr/>
        </p:nvSpPr>
        <p:spPr>
          <a:xfrm>
            <a:off x="1888323" y="2279122"/>
            <a:ext cx="256993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dirty="0"/>
              <a:t>Zone Files - New &amp; Old</a:t>
            </a:r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010390D9-9B26-41BA-1020-2090D298D771}"/>
              </a:ext>
            </a:extLst>
          </p:cNvPr>
          <p:cNvGrpSpPr/>
          <p:nvPr/>
        </p:nvGrpSpPr>
        <p:grpSpPr>
          <a:xfrm>
            <a:off x="2564818" y="1072249"/>
            <a:ext cx="1216944" cy="1135936"/>
            <a:chOff x="1973698" y="2753034"/>
            <a:chExt cx="1216944" cy="1135936"/>
          </a:xfrm>
        </p:grpSpPr>
        <p:pic>
          <p:nvPicPr>
            <p:cNvPr id="8" name="Graphic 7" descr="Document outline">
              <a:extLst>
                <a:ext uri="{FF2B5EF4-FFF2-40B4-BE49-F238E27FC236}">
                  <a16:creationId xmlns:a16="http://schemas.microsoft.com/office/drawing/2014/main" id="{AD7F8638-7371-8CD9-E61B-B762F5F9C1D2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p:blipFill>
          <p:spPr>
            <a:xfrm>
              <a:off x="1973698" y="2974570"/>
              <a:ext cx="914400" cy="914400"/>
            </a:xfrm>
            <a:prstGeom prst="rect">
              <a:avLst/>
            </a:prstGeom>
          </p:spPr>
        </p:pic>
        <p:pic>
          <p:nvPicPr>
            <p:cNvPr id="10" name="Graphic 9" descr="Document outline">
              <a:extLst>
                <a:ext uri="{FF2B5EF4-FFF2-40B4-BE49-F238E27FC236}">
                  <a16:creationId xmlns:a16="http://schemas.microsoft.com/office/drawing/2014/main" id="{CD2B6F1D-5709-474D-DC20-76AD749B3122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p:blipFill>
          <p:spPr>
            <a:xfrm>
              <a:off x="2733442" y="2753034"/>
              <a:ext cx="457200" cy="457200"/>
            </a:xfrm>
            <a:prstGeom prst="rect">
              <a:avLst/>
            </a:prstGeom>
          </p:spPr>
        </p:pic>
        <p:pic>
          <p:nvPicPr>
            <p:cNvPr id="11" name="Graphic 10" descr="Document outline">
              <a:extLst>
                <a:ext uri="{FF2B5EF4-FFF2-40B4-BE49-F238E27FC236}">
                  <a16:creationId xmlns:a16="http://schemas.microsoft.com/office/drawing/2014/main" id="{F0EFB8E9-FF28-3FD9-50CF-0AECD7E933C3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p:blipFill>
          <p:spPr>
            <a:xfrm>
              <a:off x="2828913" y="3243513"/>
              <a:ext cx="304800" cy="304800"/>
            </a:xfrm>
            <a:prstGeom prst="rect">
              <a:avLst/>
            </a:prstGeom>
          </p:spPr>
        </p:pic>
      </p:grpSp>
      <p:grpSp>
        <p:nvGrpSpPr>
          <p:cNvPr id="21" name="Group 20">
            <a:extLst>
              <a:ext uri="{FF2B5EF4-FFF2-40B4-BE49-F238E27FC236}">
                <a16:creationId xmlns:a16="http://schemas.microsoft.com/office/drawing/2014/main" id="{ABE65EFF-C024-C4D9-6EB9-BE265A8C3FE2}"/>
              </a:ext>
            </a:extLst>
          </p:cNvPr>
          <p:cNvGrpSpPr/>
          <p:nvPr/>
        </p:nvGrpSpPr>
        <p:grpSpPr>
          <a:xfrm>
            <a:off x="5836954" y="1164150"/>
            <a:ext cx="1107997" cy="1392402"/>
            <a:chOff x="4509067" y="2708777"/>
            <a:chExt cx="1107997" cy="1392402"/>
          </a:xfrm>
        </p:grpSpPr>
        <p:pic>
          <p:nvPicPr>
            <p:cNvPr id="15" name="Graphic 14" descr="Gears outline">
              <a:extLst>
                <a:ext uri="{FF2B5EF4-FFF2-40B4-BE49-F238E27FC236}">
                  <a16:creationId xmlns:a16="http://schemas.microsoft.com/office/drawing/2014/main" id="{BD98A502-4509-98E8-61A7-42A6717881B0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4605866" y="2708777"/>
              <a:ext cx="914400" cy="914400"/>
            </a:xfrm>
            <a:prstGeom prst="rect">
              <a:avLst/>
            </a:prstGeom>
          </p:spPr>
        </p:pic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84BE2244-4BFF-5833-B24F-122DF266074B}"/>
                </a:ext>
              </a:extLst>
            </p:cNvPr>
            <p:cNvSpPr txBox="1"/>
            <p:nvPr/>
          </p:nvSpPr>
          <p:spPr>
            <a:xfrm>
              <a:off x="4509067" y="3731847"/>
              <a:ext cx="1107997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dirty="0"/>
                <a:t>Compiler</a:t>
              </a:r>
            </a:p>
          </p:txBody>
        </p:sp>
      </p:grpSp>
      <p:grpSp>
        <p:nvGrpSpPr>
          <p:cNvPr id="25" name="Group 24">
            <a:extLst>
              <a:ext uri="{FF2B5EF4-FFF2-40B4-BE49-F238E27FC236}">
                <a16:creationId xmlns:a16="http://schemas.microsoft.com/office/drawing/2014/main" id="{AAD538F0-D5CB-75FB-CA26-D73F99327F54}"/>
              </a:ext>
            </a:extLst>
          </p:cNvPr>
          <p:cNvGrpSpPr/>
          <p:nvPr/>
        </p:nvGrpSpPr>
        <p:grpSpPr>
          <a:xfrm>
            <a:off x="8496771" y="1164150"/>
            <a:ext cx="1595310" cy="1392402"/>
            <a:chOff x="6619147" y="3036826"/>
            <a:chExt cx="1595310" cy="1392402"/>
          </a:xfrm>
        </p:grpSpPr>
        <p:pic>
          <p:nvPicPr>
            <p:cNvPr id="23" name="Graphic 22" descr="Architecture outline">
              <a:extLst>
                <a:ext uri="{FF2B5EF4-FFF2-40B4-BE49-F238E27FC236}">
                  <a16:creationId xmlns:a16="http://schemas.microsoft.com/office/drawing/2014/main" id="{95191A41-5173-24B0-EAFA-769C7AE5AEE7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6959599" y="3036826"/>
              <a:ext cx="914400" cy="914400"/>
            </a:xfrm>
            <a:prstGeom prst="rect">
              <a:avLst/>
            </a:prstGeom>
          </p:spPr>
        </p:pic>
        <p:sp>
          <p:nvSpPr>
            <p:cNvPr id="24" name="TextBox 23">
              <a:extLst>
                <a:ext uri="{FF2B5EF4-FFF2-40B4-BE49-F238E27FC236}">
                  <a16:creationId xmlns:a16="http://schemas.microsoft.com/office/drawing/2014/main" id="{A9A8A92C-4C84-BAC1-6897-D4AD07DDF6EC}"/>
                </a:ext>
              </a:extLst>
            </p:cNvPr>
            <p:cNvSpPr txBox="1"/>
            <p:nvPr/>
          </p:nvSpPr>
          <p:spPr>
            <a:xfrm>
              <a:off x="6619147" y="4059896"/>
              <a:ext cx="1595310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dirty="0"/>
                <a:t>Formal Model</a:t>
              </a:r>
            </a:p>
          </p:txBody>
        </p:sp>
      </p:grpSp>
      <p:sp>
        <p:nvSpPr>
          <p:cNvPr id="26" name="Right Arrow 25">
            <a:extLst>
              <a:ext uri="{FF2B5EF4-FFF2-40B4-BE49-F238E27FC236}">
                <a16:creationId xmlns:a16="http://schemas.microsoft.com/office/drawing/2014/main" id="{B0BD53B6-EB5B-2FF0-D5B3-C7A080693A05}"/>
              </a:ext>
            </a:extLst>
          </p:cNvPr>
          <p:cNvSpPr/>
          <p:nvPr/>
        </p:nvSpPr>
        <p:spPr>
          <a:xfrm>
            <a:off x="7096747" y="1541726"/>
            <a:ext cx="1248228" cy="637251"/>
          </a:xfrm>
          <a:prstGeom prst="rightArrow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B29BD6D1-1D51-00E5-EBA0-DB96A5AE1131}"/>
              </a:ext>
            </a:extLst>
          </p:cNvPr>
          <p:cNvSpPr txBox="1"/>
          <p:nvPr/>
        </p:nvSpPr>
        <p:spPr>
          <a:xfrm>
            <a:off x="2752773" y="2886375"/>
            <a:ext cx="7276351" cy="408623"/>
          </a:xfrm>
          <a:prstGeom prst="round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pPr algn="ctr"/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resolves(</a:t>
            </a:r>
            <a:r>
              <a:rPr 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nses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, type, zone, name, data, alias, </a:t>
            </a:r>
            <a:r>
              <a:rPr 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val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, auth)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6C8FB460-25EC-7AFF-A1DD-FDBCF217CAB7}"/>
              </a:ext>
            </a:extLst>
          </p:cNvPr>
          <p:cNvSpPr txBox="1"/>
          <p:nvPr/>
        </p:nvSpPr>
        <p:spPr>
          <a:xfrm>
            <a:off x="3339471" y="3757435"/>
            <a:ext cx="6102953" cy="2118465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b="1" dirty="0"/>
              <a:t>Scope of Model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dirty="0"/>
              <a:t>Abstract from: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dirty="0"/>
              <a:t>Transport, headers, etc.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dirty="0" err="1"/>
              <a:t>NSes</a:t>
            </a:r>
            <a:r>
              <a:rPr lang="en-US" dirty="0"/>
              <a:t> serving inconsistent data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dirty="0"/>
              <a:t>Cache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dirty="0"/>
              <a:t>Goal: What would resolvers conclude given input data?</a:t>
            </a:r>
          </a:p>
        </p:txBody>
      </p:sp>
    </p:spTree>
    <p:extLst>
      <p:ext uri="{BB962C8B-B14F-4D97-AF65-F5344CB8AC3E}">
        <p14:creationId xmlns:p14="http://schemas.microsoft.com/office/powerpoint/2010/main" val="2632486697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30A23FE-A13E-9077-9915-26711352652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0FE0D748-F373-D25E-176F-D032C7DCCB8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How does our model work?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A8FC5530-E86B-4C7C-4D98-96728138E1D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noProof="0"/>
              <a:t>Nov 9, 2026</a:t>
            </a:r>
            <a:endParaRPr lang="de-CH" noProof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AF192CB-1AF3-3C34-976A-AE5FD712DFC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noProof="0"/>
              <a:t>Department of Computer Science, ETH Zurich</a:t>
            </a:r>
            <a:endParaRPr lang="de-CH" noProof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816FCF3-3A92-1F69-A944-88BF3E99717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CA52AF-F19D-405C-AD5F-7D94B96A5CC3}" type="slidenum">
              <a:rPr lang="de-CH" noProof="0" smtClean="0"/>
              <a:pPr/>
              <a:t>33</a:t>
            </a:fld>
            <a:endParaRPr lang="de-CH" noProof="0"/>
          </a:p>
        </p:txBody>
      </p:sp>
      <p:sp>
        <p:nvSpPr>
          <p:cNvPr id="13" name="Right Arrow 12">
            <a:extLst>
              <a:ext uri="{FF2B5EF4-FFF2-40B4-BE49-F238E27FC236}">
                <a16:creationId xmlns:a16="http://schemas.microsoft.com/office/drawing/2014/main" id="{6E835C73-3CD5-490B-9718-DEFE73E7089F}"/>
              </a:ext>
            </a:extLst>
          </p:cNvPr>
          <p:cNvSpPr/>
          <p:nvPr/>
        </p:nvSpPr>
        <p:spPr>
          <a:xfrm>
            <a:off x="4436930" y="1541726"/>
            <a:ext cx="1248228" cy="637251"/>
          </a:xfrm>
          <a:prstGeom prst="rightArrow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0B21720B-FFF0-7B42-E5A1-115F840AB089}"/>
              </a:ext>
            </a:extLst>
          </p:cNvPr>
          <p:cNvSpPr txBox="1"/>
          <p:nvPr/>
        </p:nvSpPr>
        <p:spPr>
          <a:xfrm>
            <a:off x="1888323" y="2279122"/>
            <a:ext cx="256993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dirty="0"/>
              <a:t>Zone Files - New &amp; Old</a:t>
            </a:r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3B51F950-DE5C-117D-A100-A1746962BD7E}"/>
              </a:ext>
            </a:extLst>
          </p:cNvPr>
          <p:cNvGrpSpPr/>
          <p:nvPr/>
        </p:nvGrpSpPr>
        <p:grpSpPr>
          <a:xfrm>
            <a:off x="2564818" y="1072249"/>
            <a:ext cx="1216944" cy="1135936"/>
            <a:chOff x="1973698" y="2753034"/>
            <a:chExt cx="1216944" cy="1135936"/>
          </a:xfrm>
        </p:grpSpPr>
        <p:pic>
          <p:nvPicPr>
            <p:cNvPr id="8" name="Graphic 7" descr="Document outline">
              <a:extLst>
                <a:ext uri="{FF2B5EF4-FFF2-40B4-BE49-F238E27FC236}">
                  <a16:creationId xmlns:a16="http://schemas.microsoft.com/office/drawing/2014/main" id="{35C904AF-C949-5BAB-A07B-7D53A1E5B828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p:blipFill>
          <p:spPr>
            <a:xfrm>
              <a:off x="1973698" y="2974570"/>
              <a:ext cx="914400" cy="914400"/>
            </a:xfrm>
            <a:prstGeom prst="rect">
              <a:avLst/>
            </a:prstGeom>
          </p:spPr>
        </p:pic>
        <p:pic>
          <p:nvPicPr>
            <p:cNvPr id="10" name="Graphic 9" descr="Document outline">
              <a:extLst>
                <a:ext uri="{FF2B5EF4-FFF2-40B4-BE49-F238E27FC236}">
                  <a16:creationId xmlns:a16="http://schemas.microsoft.com/office/drawing/2014/main" id="{0C4A2D55-1A83-1252-7E5A-7CB030FEB6D2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p:blipFill>
          <p:spPr>
            <a:xfrm>
              <a:off x="2733442" y="2753034"/>
              <a:ext cx="457200" cy="457200"/>
            </a:xfrm>
            <a:prstGeom prst="rect">
              <a:avLst/>
            </a:prstGeom>
          </p:spPr>
        </p:pic>
        <p:pic>
          <p:nvPicPr>
            <p:cNvPr id="11" name="Graphic 10" descr="Document outline">
              <a:extLst>
                <a:ext uri="{FF2B5EF4-FFF2-40B4-BE49-F238E27FC236}">
                  <a16:creationId xmlns:a16="http://schemas.microsoft.com/office/drawing/2014/main" id="{2AADFDB9-A60C-0E54-82A4-65617734B402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p:blipFill>
          <p:spPr>
            <a:xfrm>
              <a:off x="2828913" y="3243513"/>
              <a:ext cx="304800" cy="304800"/>
            </a:xfrm>
            <a:prstGeom prst="rect">
              <a:avLst/>
            </a:prstGeom>
          </p:spPr>
        </p:pic>
      </p:grpSp>
      <p:grpSp>
        <p:nvGrpSpPr>
          <p:cNvPr id="21" name="Group 20">
            <a:extLst>
              <a:ext uri="{FF2B5EF4-FFF2-40B4-BE49-F238E27FC236}">
                <a16:creationId xmlns:a16="http://schemas.microsoft.com/office/drawing/2014/main" id="{07A43A44-F997-A0E6-4C36-D30B1C631D56}"/>
              </a:ext>
            </a:extLst>
          </p:cNvPr>
          <p:cNvGrpSpPr/>
          <p:nvPr/>
        </p:nvGrpSpPr>
        <p:grpSpPr>
          <a:xfrm>
            <a:off x="5836954" y="1164150"/>
            <a:ext cx="1107997" cy="1392402"/>
            <a:chOff x="4509067" y="2708777"/>
            <a:chExt cx="1107997" cy="1392402"/>
          </a:xfrm>
        </p:grpSpPr>
        <p:pic>
          <p:nvPicPr>
            <p:cNvPr id="15" name="Graphic 14" descr="Gears outline">
              <a:extLst>
                <a:ext uri="{FF2B5EF4-FFF2-40B4-BE49-F238E27FC236}">
                  <a16:creationId xmlns:a16="http://schemas.microsoft.com/office/drawing/2014/main" id="{E5BD9EC3-AEF1-28A0-A2DB-3071CE2691B5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4605866" y="2708777"/>
              <a:ext cx="914400" cy="914400"/>
            </a:xfrm>
            <a:prstGeom prst="rect">
              <a:avLst/>
            </a:prstGeom>
          </p:spPr>
        </p:pic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B93F78FC-9AF4-02D3-0BB3-709A38E2CEE6}"/>
                </a:ext>
              </a:extLst>
            </p:cNvPr>
            <p:cNvSpPr txBox="1"/>
            <p:nvPr/>
          </p:nvSpPr>
          <p:spPr>
            <a:xfrm>
              <a:off x="4509067" y="3731847"/>
              <a:ext cx="1107997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dirty="0"/>
                <a:t>Compiler</a:t>
              </a:r>
            </a:p>
          </p:txBody>
        </p:sp>
      </p:grpSp>
      <p:grpSp>
        <p:nvGrpSpPr>
          <p:cNvPr id="25" name="Group 24">
            <a:extLst>
              <a:ext uri="{FF2B5EF4-FFF2-40B4-BE49-F238E27FC236}">
                <a16:creationId xmlns:a16="http://schemas.microsoft.com/office/drawing/2014/main" id="{BDC71820-7D16-AFC0-B7A6-6CA71E96B3D4}"/>
              </a:ext>
            </a:extLst>
          </p:cNvPr>
          <p:cNvGrpSpPr/>
          <p:nvPr/>
        </p:nvGrpSpPr>
        <p:grpSpPr>
          <a:xfrm>
            <a:off x="8496771" y="1164150"/>
            <a:ext cx="1595310" cy="1392402"/>
            <a:chOff x="6619147" y="3036826"/>
            <a:chExt cx="1595310" cy="1392402"/>
          </a:xfrm>
        </p:grpSpPr>
        <p:pic>
          <p:nvPicPr>
            <p:cNvPr id="23" name="Graphic 22" descr="Architecture outline">
              <a:extLst>
                <a:ext uri="{FF2B5EF4-FFF2-40B4-BE49-F238E27FC236}">
                  <a16:creationId xmlns:a16="http://schemas.microsoft.com/office/drawing/2014/main" id="{E54F1C1A-BAB0-6861-8E59-7DC0B28AD360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6959599" y="3036826"/>
              <a:ext cx="914400" cy="914400"/>
            </a:xfrm>
            <a:prstGeom prst="rect">
              <a:avLst/>
            </a:prstGeom>
          </p:spPr>
        </p:pic>
        <p:sp>
          <p:nvSpPr>
            <p:cNvPr id="24" name="TextBox 23">
              <a:extLst>
                <a:ext uri="{FF2B5EF4-FFF2-40B4-BE49-F238E27FC236}">
                  <a16:creationId xmlns:a16="http://schemas.microsoft.com/office/drawing/2014/main" id="{20D5E234-07DB-BD97-7CD7-A694E438D206}"/>
                </a:ext>
              </a:extLst>
            </p:cNvPr>
            <p:cNvSpPr txBox="1"/>
            <p:nvPr/>
          </p:nvSpPr>
          <p:spPr>
            <a:xfrm>
              <a:off x="6619147" y="4059896"/>
              <a:ext cx="1595310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dirty="0"/>
                <a:t>Formal Model</a:t>
              </a:r>
            </a:p>
          </p:txBody>
        </p:sp>
      </p:grpSp>
      <p:sp>
        <p:nvSpPr>
          <p:cNvPr id="26" name="Right Arrow 25">
            <a:extLst>
              <a:ext uri="{FF2B5EF4-FFF2-40B4-BE49-F238E27FC236}">
                <a16:creationId xmlns:a16="http://schemas.microsoft.com/office/drawing/2014/main" id="{FA4E8D8D-3CC5-A0D2-652C-3735588B8E01}"/>
              </a:ext>
            </a:extLst>
          </p:cNvPr>
          <p:cNvSpPr/>
          <p:nvPr/>
        </p:nvSpPr>
        <p:spPr>
          <a:xfrm>
            <a:off x="7096747" y="1541726"/>
            <a:ext cx="1248228" cy="637251"/>
          </a:xfrm>
          <a:prstGeom prst="rightArrow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FA46A713-46C0-8C14-9A43-3DF521F8FC85}"/>
              </a:ext>
            </a:extLst>
          </p:cNvPr>
          <p:cNvSpPr txBox="1"/>
          <p:nvPr/>
        </p:nvSpPr>
        <p:spPr>
          <a:xfrm>
            <a:off x="2752773" y="2886375"/>
            <a:ext cx="7276351" cy="408623"/>
          </a:xfrm>
          <a:prstGeom prst="round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pPr algn="ctr"/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resolves(</a:t>
            </a:r>
            <a:r>
              <a:rPr 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nses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, type, zone, name, data, alias, </a:t>
            </a:r>
            <a:r>
              <a:rPr 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val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, auth)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5605F470-0D7B-B71B-2DF7-BFF06A8DB1A8}"/>
              </a:ext>
            </a:extLst>
          </p:cNvPr>
          <p:cNvSpPr txBox="1"/>
          <p:nvPr/>
        </p:nvSpPr>
        <p:spPr>
          <a:xfrm>
            <a:off x="4528302" y="4359370"/>
            <a:ext cx="373050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resolvable(type, name, </a:t>
            </a:r>
            <a:r>
              <a:rPr 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val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)</a:t>
            </a:r>
          </a:p>
        </p:txBody>
      </p:sp>
      <p:sp>
        <p:nvSpPr>
          <p:cNvPr id="14" name="Right Arrow 13">
            <a:extLst>
              <a:ext uri="{FF2B5EF4-FFF2-40B4-BE49-F238E27FC236}">
                <a16:creationId xmlns:a16="http://schemas.microsoft.com/office/drawing/2014/main" id="{2C75F46A-B1FE-BC38-0D11-B4DF781D5E94}"/>
              </a:ext>
            </a:extLst>
          </p:cNvPr>
          <p:cNvSpPr/>
          <p:nvPr/>
        </p:nvSpPr>
        <p:spPr>
          <a:xfrm rot="5400000" flipV="1">
            <a:off x="6041237" y="3536694"/>
            <a:ext cx="704639" cy="637251"/>
          </a:xfrm>
          <a:prstGeom prst="rightArrow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901D265A-61A6-3506-50A6-6BED1CF2A155}"/>
              </a:ext>
            </a:extLst>
          </p:cNvPr>
          <p:cNvSpPr txBox="1"/>
          <p:nvPr/>
        </p:nvSpPr>
        <p:spPr>
          <a:xfrm>
            <a:off x="6843698" y="3670653"/>
            <a:ext cx="377539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project for change-impact analysis</a:t>
            </a:r>
          </a:p>
        </p:txBody>
      </p:sp>
    </p:spTree>
    <p:extLst>
      <p:ext uri="{BB962C8B-B14F-4D97-AF65-F5344CB8AC3E}">
        <p14:creationId xmlns:p14="http://schemas.microsoft.com/office/powerpoint/2010/main" val="766331149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65F910-3617-B5C8-E73E-C70198178D7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How does our model work? – Example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04DD345-36B9-968F-5BE0-A89DB546E81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noProof="0"/>
              <a:t>Nov 9, 2026</a:t>
            </a:r>
            <a:endParaRPr lang="de-CH" noProof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E85B122-86CC-791A-EAB9-667A7E47CA8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noProof="0" dirty="0"/>
              <a:t>Department of Computer Science, ETH </a:t>
            </a:r>
            <a:r>
              <a:rPr lang="de-DE" noProof="0" dirty="0" err="1"/>
              <a:t>Zurich</a:t>
            </a:r>
            <a:endParaRPr lang="de-CH" noProof="0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4AA73AC-B208-0D8A-6E2C-765C09A999A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CA52AF-F19D-405C-AD5F-7D94B96A5CC3}" type="slidenum">
              <a:rPr lang="de-CH" noProof="0" smtClean="0"/>
              <a:t>34</a:t>
            </a:fld>
            <a:endParaRPr lang="de-CH" noProof="0"/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F4A890CD-44BF-AB7E-A01E-4F5A2F8540E4}"/>
              </a:ext>
            </a:extLst>
          </p:cNvPr>
          <p:cNvGrpSpPr/>
          <p:nvPr/>
        </p:nvGrpSpPr>
        <p:grpSpPr>
          <a:xfrm>
            <a:off x="1357724" y="1934009"/>
            <a:ext cx="9476553" cy="1218713"/>
            <a:chOff x="1373991" y="1934009"/>
            <a:chExt cx="9476553" cy="1218713"/>
          </a:xfrm>
        </p:grpSpPr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575679E9-AE17-5F15-BC3A-405448F372A2}"/>
                </a:ext>
              </a:extLst>
            </p:cNvPr>
            <p:cNvSpPr txBox="1"/>
            <p:nvPr/>
          </p:nvSpPr>
          <p:spPr>
            <a:xfrm>
              <a:off x="1373991" y="1934009"/>
              <a:ext cx="3780000" cy="1218713"/>
            </a:xfrm>
            <a:prstGeom prst="roundRect">
              <a:avLst>
                <a:gd name="adj" fmla="val 11133"/>
              </a:avLst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wrap="none" lIns="144000" tIns="108000" rIns="144000" bIns="108000">
              <a:spAutoFit/>
            </a:bodyPr>
            <a:lstStyle/>
            <a:p>
              <a:pPr algn="ctr">
                <a:lnSpc>
                  <a:spcPct val="100000"/>
                </a:lnSpc>
                <a:buNone/>
              </a:pPr>
              <a:r>
                <a:rPr lang="en-US" sz="2000" b="1" dirty="0">
                  <a:solidFill>
                    <a:schemeClr val="tx1"/>
                  </a:solidFill>
                  <a:latin typeface="+mj-lt"/>
                  <a:cs typeface="Consolas" panose="020B0609020204030204" pitchFamily="49" charset="0"/>
                </a:rPr>
                <a:t>Old</a:t>
              </a:r>
            </a:p>
            <a:p>
              <a:pPr>
                <a:lnSpc>
                  <a:spcPct val="100000"/>
                </a:lnSpc>
                <a:buNone/>
              </a:pPr>
              <a:r>
                <a:rPr lang="en-US" sz="2000" dirty="0">
                  <a:solidFill>
                    <a:schemeClr val="tx1"/>
                  </a:solidFill>
                  <a:latin typeface="Consolas" panose="020B0609020204030204" pitchFamily="49" charset="0"/>
                  <a:cs typeface="Consolas" panose="020B0609020204030204" pitchFamily="49" charset="0"/>
                </a:rPr>
                <a:t>*.short.  TXT "hello"</a:t>
              </a:r>
            </a:p>
            <a:p>
              <a:pPr>
                <a:lnSpc>
                  <a:spcPct val="100000"/>
                </a:lnSpc>
                <a:buNone/>
              </a:pPr>
              <a:r>
                <a:rPr lang="en-US" sz="2000" dirty="0">
                  <a:solidFill>
                    <a:schemeClr val="tx1"/>
                  </a:solidFill>
                  <a:latin typeface="Consolas" panose="020B0609020204030204" pitchFamily="49" charset="0"/>
                  <a:cs typeface="Consolas" panose="020B0609020204030204" pitchFamily="49" charset="0"/>
                </a:rPr>
                <a:t>*.lo…</a:t>
              </a:r>
              <a:r>
                <a:rPr lang="en-US" sz="2000" dirty="0" err="1">
                  <a:solidFill>
                    <a:schemeClr val="tx1"/>
                  </a:solidFill>
                  <a:latin typeface="Consolas" panose="020B0609020204030204" pitchFamily="49" charset="0"/>
                  <a:cs typeface="Consolas" panose="020B0609020204030204" pitchFamily="49" charset="0"/>
                </a:rPr>
                <a:t>ong</a:t>
              </a:r>
              <a:r>
                <a:rPr lang="en-US" sz="2000" dirty="0">
                  <a:solidFill>
                    <a:schemeClr val="tx1"/>
                  </a:solidFill>
                  <a:latin typeface="Consolas" panose="020B0609020204030204" pitchFamily="49" charset="0"/>
                  <a:cs typeface="Consolas" panose="020B0609020204030204" pitchFamily="49" charset="0"/>
                </a:rPr>
                <a:t>. TXT "hello"</a:t>
              </a:r>
            </a:p>
          </p:txBody>
        </p:sp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B4BDC76D-92EC-79EA-58A4-4AA110C97206}"/>
                </a:ext>
              </a:extLst>
            </p:cNvPr>
            <p:cNvSpPr txBox="1"/>
            <p:nvPr/>
          </p:nvSpPr>
          <p:spPr>
            <a:xfrm>
              <a:off x="7070544" y="1934009"/>
              <a:ext cx="3780000" cy="1218713"/>
            </a:xfrm>
            <a:prstGeom prst="roundRect">
              <a:avLst>
                <a:gd name="adj" fmla="val 11133"/>
              </a:avLst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wrap="none" lIns="144000" tIns="108000" rIns="144000" bIns="108000">
              <a:spAutoFit/>
            </a:bodyPr>
            <a:lstStyle/>
            <a:p>
              <a:pPr algn="ctr">
                <a:lnSpc>
                  <a:spcPct val="100000"/>
                </a:lnSpc>
                <a:buNone/>
              </a:pPr>
              <a:r>
                <a:rPr lang="en-US" sz="2000" b="1" dirty="0">
                  <a:solidFill>
                    <a:schemeClr val="tx1"/>
                  </a:solidFill>
                  <a:latin typeface="+mj-lt"/>
                  <a:cs typeface="Consolas" panose="020B0609020204030204" pitchFamily="49" charset="0"/>
                </a:rPr>
                <a:t>New</a:t>
              </a:r>
            </a:p>
            <a:p>
              <a:pPr>
                <a:lnSpc>
                  <a:spcPct val="100000"/>
                </a:lnSpc>
                <a:buNone/>
              </a:pPr>
              <a:r>
                <a:rPr lang="en-US" sz="2000" dirty="0">
                  <a:solidFill>
                    <a:schemeClr val="tx1"/>
                  </a:solidFill>
                  <a:latin typeface="Consolas" panose="020B0609020204030204" pitchFamily="49" charset="0"/>
                  <a:cs typeface="Consolas" panose="020B0609020204030204" pitchFamily="49" charset="0"/>
                </a:rPr>
                <a:t>short.    DNAME lo…</a:t>
              </a:r>
              <a:r>
                <a:rPr lang="en-US" sz="2000" dirty="0" err="1">
                  <a:solidFill>
                    <a:schemeClr val="tx1"/>
                  </a:solidFill>
                  <a:latin typeface="Consolas" panose="020B0609020204030204" pitchFamily="49" charset="0"/>
                  <a:cs typeface="Consolas" panose="020B0609020204030204" pitchFamily="49" charset="0"/>
                </a:rPr>
                <a:t>ong</a:t>
              </a:r>
              <a:r>
                <a:rPr lang="en-US" sz="2000" dirty="0">
                  <a:solidFill>
                    <a:schemeClr val="tx1"/>
                  </a:solidFill>
                  <a:latin typeface="Consolas" panose="020B0609020204030204" pitchFamily="49" charset="0"/>
                  <a:cs typeface="Consolas" panose="020B0609020204030204" pitchFamily="49" charset="0"/>
                </a:rPr>
                <a:t>.</a:t>
              </a:r>
            </a:p>
            <a:p>
              <a:pPr>
                <a:lnSpc>
                  <a:spcPct val="100000"/>
                </a:lnSpc>
                <a:buNone/>
              </a:pPr>
              <a:r>
                <a:rPr lang="en-US" sz="2000" dirty="0">
                  <a:solidFill>
                    <a:schemeClr val="tx1"/>
                  </a:solidFill>
                  <a:latin typeface="Consolas" panose="020B0609020204030204" pitchFamily="49" charset="0"/>
                  <a:cs typeface="Consolas" panose="020B0609020204030204" pitchFamily="49" charset="0"/>
                </a:rPr>
                <a:t>*.lo…</a:t>
              </a:r>
              <a:r>
                <a:rPr lang="en-US" sz="2000" dirty="0" err="1">
                  <a:solidFill>
                    <a:schemeClr val="tx1"/>
                  </a:solidFill>
                  <a:latin typeface="Consolas" panose="020B0609020204030204" pitchFamily="49" charset="0"/>
                  <a:cs typeface="Consolas" panose="020B0609020204030204" pitchFamily="49" charset="0"/>
                </a:rPr>
                <a:t>ong</a:t>
              </a:r>
              <a:r>
                <a:rPr lang="en-US" sz="2000" dirty="0">
                  <a:solidFill>
                    <a:schemeClr val="tx1"/>
                  </a:solidFill>
                  <a:latin typeface="Consolas" panose="020B0609020204030204" pitchFamily="49" charset="0"/>
                  <a:cs typeface="Consolas" panose="020B0609020204030204" pitchFamily="49" charset="0"/>
                </a:rPr>
                <a:t>. TXT "hello"</a:t>
              </a:r>
            </a:p>
          </p:txBody>
        </p:sp>
        <p:sp>
          <p:nvSpPr>
            <p:cNvPr id="11" name="Right Arrow 10">
              <a:extLst>
                <a:ext uri="{FF2B5EF4-FFF2-40B4-BE49-F238E27FC236}">
                  <a16:creationId xmlns:a16="http://schemas.microsoft.com/office/drawing/2014/main" id="{0AD4D8F0-4B47-99D6-7E4F-73593C5841DB}"/>
                </a:ext>
              </a:extLst>
            </p:cNvPr>
            <p:cNvSpPr/>
            <p:nvPr/>
          </p:nvSpPr>
          <p:spPr>
            <a:xfrm>
              <a:off x="5469716" y="2197375"/>
              <a:ext cx="1285103" cy="691979"/>
            </a:xfrm>
            <a:prstGeom prst="rightArrow">
              <a:avLst/>
            </a:prstGeom>
          </p:spPr>
          <p:style>
            <a:lnRef idx="2">
              <a:schemeClr val="dk1">
                <a:shade val="15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/>
                <a:t>change</a:t>
              </a:r>
            </a:p>
          </p:txBody>
        </p:sp>
      </p:grpSp>
      <p:grpSp>
        <p:nvGrpSpPr>
          <p:cNvPr id="23" name="Group 22">
            <a:extLst>
              <a:ext uri="{FF2B5EF4-FFF2-40B4-BE49-F238E27FC236}">
                <a16:creationId xmlns:a16="http://schemas.microsoft.com/office/drawing/2014/main" id="{9B235F06-DE6B-B4F6-9294-F367EC2CFD3B}"/>
              </a:ext>
            </a:extLst>
          </p:cNvPr>
          <p:cNvGrpSpPr/>
          <p:nvPr/>
        </p:nvGrpSpPr>
        <p:grpSpPr>
          <a:xfrm>
            <a:off x="5088602" y="3152722"/>
            <a:ext cx="2198038" cy="1961836"/>
            <a:chOff x="5088602" y="3152722"/>
            <a:chExt cx="2198038" cy="1961836"/>
          </a:xfrm>
        </p:grpSpPr>
        <p:grpSp>
          <p:nvGrpSpPr>
            <p:cNvPr id="22" name="Group 21">
              <a:extLst>
                <a:ext uri="{FF2B5EF4-FFF2-40B4-BE49-F238E27FC236}">
                  <a16:creationId xmlns:a16="http://schemas.microsoft.com/office/drawing/2014/main" id="{31CFD2A4-3BEB-B960-3118-C3E192CD9783}"/>
                </a:ext>
              </a:extLst>
            </p:cNvPr>
            <p:cNvGrpSpPr/>
            <p:nvPr/>
          </p:nvGrpSpPr>
          <p:grpSpPr>
            <a:xfrm>
              <a:off x="6095998" y="3152722"/>
              <a:ext cx="1005403" cy="949721"/>
              <a:chOff x="6095998" y="3152722"/>
              <a:chExt cx="1005403" cy="949721"/>
            </a:xfrm>
          </p:grpSpPr>
          <p:cxnSp>
            <p:nvCxnSpPr>
              <p:cNvPr id="13" name="Straight Arrow Connector 12">
                <a:extLst>
                  <a:ext uri="{FF2B5EF4-FFF2-40B4-BE49-F238E27FC236}">
                    <a16:creationId xmlns:a16="http://schemas.microsoft.com/office/drawing/2014/main" id="{A3CB88BF-BBBB-F2A6-87D9-988A35F2E08C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6095998" y="3152722"/>
                <a:ext cx="0" cy="949721"/>
              </a:xfrm>
              <a:prstGeom prst="straightConnector1">
                <a:avLst/>
              </a:prstGeom>
              <a:ln>
                <a:tailEnd type="triangle"/>
              </a:ln>
            </p:spPr>
            <p:style>
              <a:lnRef idx="3">
                <a:schemeClr val="dk1"/>
              </a:lnRef>
              <a:fillRef idx="0">
                <a:schemeClr val="dk1"/>
              </a:fillRef>
              <a:effectRef idx="2">
                <a:schemeClr val="dk1"/>
              </a:effectRef>
              <a:fontRef idx="minor">
                <a:schemeClr val="tx1"/>
              </a:fontRef>
            </p:style>
          </p:cxnSp>
          <p:sp>
            <p:nvSpPr>
              <p:cNvPr id="14" name="TextBox 13">
                <a:extLst>
                  <a:ext uri="{FF2B5EF4-FFF2-40B4-BE49-F238E27FC236}">
                    <a16:creationId xmlns:a16="http://schemas.microsoft.com/office/drawing/2014/main" id="{ED42465E-92D1-4A64-AE44-7A463B338A0C}"/>
                  </a:ext>
                </a:extLst>
              </p:cNvPr>
              <p:cNvSpPr txBox="1"/>
              <p:nvPr/>
            </p:nvSpPr>
            <p:spPr>
              <a:xfrm>
                <a:off x="6095998" y="3442916"/>
                <a:ext cx="1005403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dirty="0"/>
                  <a:t>Impact?</a:t>
                </a:r>
              </a:p>
            </p:txBody>
          </p:sp>
        </p:grpSp>
        <p:grpSp>
          <p:nvGrpSpPr>
            <p:cNvPr id="20" name="Group 19">
              <a:extLst>
                <a:ext uri="{FF2B5EF4-FFF2-40B4-BE49-F238E27FC236}">
                  <a16:creationId xmlns:a16="http://schemas.microsoft.com/office/drawing/2014/main" id="{2D6D7080-824C-662B-1CAC-B6F707B2A7AE}"/>
                </a:ext>
              </a:extLst>
            </p:cNvPr>
            <p:cNvGrpSpPr/>
            <p:nvPr/>
          </p:nvGrpSpPr>
          <p:grpSpPr>
            <a:xfrm>
              <a:off x="5088602" y="4310699"/>
              <a:ext cx="2198038" cy="803859"/>
              <a:chOff x="5057253" y="4471339"/>
              <a:chExt cx="2198038" cy="803859"/>
            </a:xfrm>
          </p:grpSpPr>
          <p:sp>
            <p:nvSpPr>
              <p:cNvPr id="15" name="TextBox 14">
                <a:extLst>
                  <a:ext uri="{FF2B5EF4-FFF2-40B4-BE49-F238E27FC236}">
                    <a16:creationId xmlns:a16="http://schemas.microsoft.com/office/drawing/2014/main" id="{5EBEEC40-BCEF-53EA-E5A1-75274BA86FDC}"/>
                  </a:ext>
                </a:extLst>
              </p:cNvPr>
              <p:cNvSpPr txBox="1"/>
              <p:nvPr/>
            </p:nvSpPr>
            <p:spPr>
              <a:xfrm>
                <a:off x="5057253" y="4471339"/>
                <a:ext cx="2198038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en-US" b="1" dirty="0"/>
                  <a:t>Newly resolvable?</a:t>
                </a:r>
              </a:p>
            </p:txBody>
          </p:sp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1047B4FE-6A95-63BB-34C0-FB6948B7007D}"/>
                  </a:ext>
                </a:extLst>
              </p:cNvPr>
              <p:cNvSpPr txBox="1"/>
              <p:nvPr/>
            </p:nvSpPr>
            <p:spPr>
              <a:xfrm>
                <a:off x="5666392" y="4905866"/>
                <a:ext cx="979755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en-US" i="1" dirty="0"/>
                  <a:t>Nothing</a:t>
                </a:r>
              </a:p>
            </p:txBody>
          </p:sp>
        </p:grpSp>
      </p:grpSp>
      <p:grpSp>
        <p:nvGrpSpPr>
          <p:cNvPr id="21" name="Group 20">
            <a:extLst>
              <a:ext uri="{FF2B5EF4-FFF2-40B4-BE49-F238E27FC236}">
                <a16:creationId xmlns:a16="http://schemas.microsoft.com/office/drawing/2014/main" id="{D7A6C3ED-65B9-3466-9137-325AE0584487}"/>
              </a:ext>
            </a:extLst>
          </p:cNvPr>
          <p:cNvGrpSpPr/>
          <p:nvPr/>
        </p:nvGrpSpPr>
        <p:grpSpPr>
          <a:xfrm>
            <a:off x="731837" y="5395270"/>
            <a:ext cx="10911564" cy="803859"/>
            <a:chOff x="731837" y="5395270"/>
            <a:chExt cx="10911564" cy="803859"/>
          </a:xfrm>
        </p:grpSpPr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39029529-FC09-952C-EF97-DBF4697A22FB}"/>
                </a:ext>
              </a:extLst>
            </p:cNvPr>
            <p:cNvSpPr txBox="1"/>
            <p:nvPr/>
          </p:nvSpPr>
          <p:spPr>
            <a:xfrm>
              <a:off x="4716704" y="5395270"/>
              <a:ext cx="2941831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b="1" dirty="0"/>
                <a:t>Not resolvable anymore?</a:t>
              </a:r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9" name="TextBox 18">
                  <a:extLst>
                    <a:ext uri="{FF2B5EF4-FFF2-40B4-BE49-F238E27FC236}">
                      <a16:creationId xmlns:a16="http://schemas.microsoft.com/office/drawing/2014/main" id="{04B92A8F-681B-389A-56C5-ECD9DFC4417A}"/>
                    </a:ext>
                  </a:extLst>
                </p:cNvPr>
                <p:cNvSpPr txBox="1"/>
                <p:nvPr/>
              </p:nvSpPr>
              <p:spPr>
                <a:xfrm>
                  <a:off x="731837" y="5829797"/>
                  <a:ext cx="10911564" cy="369332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pPr algn="ctr"/>
                  <a:r>
                    <a:rPr lang="en-US" dirty="0">
                      <a:latin typeface="Consolas" panose="020B0609020204030204" pitchFamily="49" charset="0"/>
                      <a:cs typeface="Consolas" panose="020B0609020204030204" pitchFamily="49" charset="0"/>
                    </a:rPr>
                    <a:t>resolvable(TXT, ….short.) </a:t>
                  </a:r>
                  <a14:m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  <a:cs typeface="Consolas" panose="020B0609020204030204" pitchFamily="49" charset="0"/>
                        </a:rPr>
                        <m:t>←</m:t>
                      </m:r>
                    </m:oMath>
                  </a14:m>
                  <a:r>
                    <a:rPr lang="en-US" dirty="0">
                      <a:latin typeface="Consolas" panose="020B0609020204030204" pitchFamily="49" charset="0"/>
                      <a:cs typeface="Consolas" panose="020B0609020204030204" pitchFamily="49" charset="0"/>
                    </a:rPr>
                    <a:t> not(</a:t>
                  </a:r>
                  <a:r>
                    <a:rPr lang="en-US" dirty="0" err="1">
                      <a:latin typeface="Consolas" panose="020B0609020204030204" pitchFamily="49" charset="0"/>
                      <a:cs typeface="Consolas" panose="020B0609020204030204" pitchFamily="49" charset="0"/>
                    </a:rPr>
                    <a:t>isName</a:t>
                  </a:r>
                  <a:r>
                    <a:rPr lang="en-US" dirty="0">
                      <a:latin typeface="Consolas" panose="020B0609020204030204" pitchFamily="49" charset="0"/>
                      <a:cs typeface="Consolas" panose="020B0609020204030204" pitchFamily="49" charset="0"/>
                    </a:rPr>
                    <a:t>(….lo…</a:t>
                  </a:r>
                  <a:r>
                    <a:rPr lang="en-US" dirty="0" err="1">
                      <a:latin typeface="Consolas" panose="020B0609020204030204" pitchFamily="49" charset="0"/>
                      <a:cs typeface="Consolas" panose="020B0609020204030204" pitchFamily="49" charset="0"/>
                    </a:rPr>
                    <a:t>ong</a:t>
                  </a:r>
                  <a:r>
                    <a:rPr lang="en-US" dirty="0">
                      <a:latin typeface="Consolas" panose="020B0609020204030204" pitchFamily="49" charset="0"/>
                      <a:cs typeface="Consolas" panose="020B0609020204030204" pitchFamily="49" charset="0"/>
                    </a:rPr>
                    <a:t>.)), </a:t>
                  </a:r>
                  <a:r>
                    <a:rPr lang="en-US" dirty="0" err="1">
                      <a:latin typeface="Consolas" panose="020B0609020204030204" pitchFamily="49" charset="0"/>
                      <a:cs typeface="Consolas" panose="020B0609020204030204" pitchFamily="49" charset="0"/>
                    </a:rPr>
                    <a:t>isName</a:t>
                  </a:r>
                  <a:r>
                    <a:rPr lang="en-US" dirty="0">
                      <a:latin typeface="Consolas" panose="020B0609020204030204" pitchFamily="49" charset="0"/>
                      <a:cs typeface="Consolas" panose="020B0609020204030204" pitchFamily="49" charset="0"/>
                    </a:rPr>
                    <a:t>(….short.)</a:t>
                  </a:r>
                </a:p>
              </p:txBody>
            </p:sp>
          </mc:Choice>
          <mc:Fallback xmlns="">
            <p:sp>
              <p:nvSpPr>
                <p:cNvPr id="19" name="TextBox 18">
                  <a:extLst>
                    <a:ext uri="{FF2B5EF4-FFF2-40B4-BE49-F238E27FC236}">
                      <a16:creationId xmlns:a16="http://schemas.microsoft.com/office/drawing/2014/main" id="{04B92A8F-681B-389A-56C5-ECD9DFC4417A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731837" y="5829797"/>
                  <a:ext cx="10911564" cy="369332"/>
                </a:xfrm>
                <a:prstGeom prst="rect">
                  <a:avLst/>
                </a:prstGeom>
                <a:blipFill>
                  <a:blip r:embed="rId2"/>
                  <a:stretch>
                    <a:fillRect t="-6452" b="-22581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</p:spTree>
    <p:extLst>
      <p:ext uri="{BB962C8B-B14F-4D97-AF65-F5344CB8AC3E}">
        <p14:creationId xmlns:p14="http://schemas.microsoft.com/office/powerpoint/2010/main" val="27637252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12A766C-D273-66A4-7599-A77E1B0AA2F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3EAFBFC-7D9F-8CBB-8CF0-6B0D18432BE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How does our model work? – Example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6303A90-FC60-FC5E-E188-77733756F19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noProof="0"/>
              <a:t>Nov 9, 2026</a:t>
            </a:r>
            <a:endParaRPr lang="de-CH" noProof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366DEDA-7B42-CC69-03AA-D906FC553D6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noProof="0" dirty="0"/>
              <a:t>Department of Computer Science, ETH </a:t>
            </a:r>
            <a:r>
              <a:rPr lang="de-DE" noProof="0" dirty="0" err="1"/>
              <a:t>Zurich</a:t>
            </a:r>
            <a:endParaRPr lang="de-CH" noProof="0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9DFC048-7DAD-3F58-6F93-69384B392C6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CA52AF-F19D-405C-AD5F-7D94B96A5CC3}" type="slidenum">
              <a:rPr lang="de-CH" noProof="0" smtClean="0"/>
              <a:t>35</a:t>
            </a:fld>
            <a:endParaRPr lang="de-CH" noProof="0"/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366DC9B3-B264-C632-A265-FD41D631D8CE}"/>
              </a:ext>
            </a:extLst>
          </p:cNvPr>
          <p:cNvGrpSpPr/>
          <p:nvPr/>
        </p:nvGrpSpPr>
        <p:grpSpPr>
          <a:xfrm>
            <a:off x="1357724" y="1934009"/>
            <a:ext cx="9476553" cy="1218713"/>
            <a:chOff x="1373991" y="1934009"/>
            <a:chExt cx="9476553" cy="1218713"/>
          </a:xfrm>
        </p:grpSpPr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D2475D36-FFAB-42A5-D6B8-FAEB574FFD51}"/>
                </a:ext>
              </a:extLst>
            </p:cNvPr>
            <p:cNvSpPr txBox="1"/>
            <p:nvPr/>
          </p:nvSpPr>
          <p:spPr>
            <a:xfrm>
              <a:off x="1373991" y="1934009"/>
              <a:ext cx="3780000" cy="1218713"/>
            </a:xfrm>
            <a:prstGeom prst="roundRect">
              <a:avLst>
                <a:gd name="adj" fmla="val 11133"/>
              </a:avLst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wrap="none" lIns="144000" tIns="108000" rIns="144000" bIns="108000">
              <a:spAutoFit/>
            </a:bodyPr>
            <a:lstStyle/>
            <a:p>
              <a:pPr algn="ctr">
                <a:lnSpc>
                  <a:spcPct val="100000"/>
                </a:lnSpc>
                <a:buNone/>
              </a:pPr>
              <a:r>
                <a:rPr lang="en-US" sz="2000" b="1" dirty="0">
                  <a:solidFill>
                    <a:schemeClr val="tx1"/>
                  </a:solidFill>
                  <a:latin typeface="+mj-lt"/>
                  <a:cs typeface="Consolas" panose="020B0609020204030204" pitchFamily="49" charset="0"/>
                </a:rPr>
                <a:t>Old</a:t>
              </a:r>
            </a:p>
            <a:p>
              <a:pPr>
                <a:lnSpc>
                  <a:spcPct val="100000"/>
                </a:lnSpc>
                <a:buNone/>
              </a:pPr>
              <a:r>
                <a:rPr lang="en-US" sz="2000" dirty="0">
                  <a:solidFill>
                    <a:schemeClr val="tx1"/>
                  </a:solidFill>
                  <a:latin typeface="Consolas" panose="020B0609020204030204" pitchFamily="49" charset="0"/>
                  <a:cs typeface="Consolas" panose="020B0609020204030204" pitchFamily="49" charset="0"/>
                </a:rPr>
                <a:t>*.short.  TXT "hello"</a:t>
              </a:r>
            </a:p>
            <a:p>
              <a:pPr>
                <a:lnSpc>
                  <a:spcPct val="100000"/>
                </a:lnSpc>
                <a:buNone/>
              </a:pPr>
              <a:r>
                <a:rPr lang="en-US" sz="2000" dirty="0">
                  <a:solidFill>
                    <a:schemeClr val="tx1"/>
                  </a:solidFill>
                  <a:latin typeface="Consolas" panose="020B0609020204030204" pitchFamily="49" charset="0"/>
                  <a:cs typeface="Consolas" panose="020B0609020204030204" pitchFamily="49" charset="0"/>
                </a:rPr>
                <a:t>*.lo…</a:t>
              </a:r>
              <a:r>
                <a:rPr lang="en-US" sz="2000" dirty="0" err="1">
                  <a:solidFill>
                    <a:schemeClr val="tx1"/>
                  </a:solidFill>
                  <a:latin typeface="Consolas" panose="020B0609020204030204" pitchFamily="49" charset="0"/>
                  <a:cs typeface="Consolas" panose="020B0609020204030204" pitchFamily="49" charset="0"/>
                </a:rPr>
                <a:t>ong</a:t>
              </a:r>
              <a:r>
                <a:rPr lang="en-US" sz="2000" dirty="0">
                  <a:solidFill>
                    <a:schemeClr val="tx1"/>
                  </a:solidFill>
                  <a:latin typeface="Consolas" panose="020B0609020204030204" pitchFamily="49" charset="0"/>
                  <a:cs typeface="Consolas" panose="020B0609020204030204" pitchFamily="49" charset="0"/>
                </a:rPr>
                <a:t>. TXT "hello"</a:t>
              </a:r>
            </a:p>
          </p:txBody>
        </p:sp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798C2792-9724-68BE-B454-4BC06E5128ED}"/>
                </a:ext>
              </a:extLst>
            </p:cNvPr>
            <p:cNvSpPr txBox="1"/>
            <p:nvPr/>
          </p:nvSpPr>
          <p:spPr>
            <a:xfrm>
              <a:off x="7070544" y="1934009"/>
              <a:ext cx="3780000" cy="1218713"/>
            </a:xfrm>
            <a:prstGeom prst="roundRect">
              <a:avLst>
                <a:gd name="adj" fmla="val 11133"/>
              </a:avLst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wrap="none" lIns="144000" tIns="108000" rIns="144000" bIns="108000">
              <a:spAutoFit/>
            </a:bodyPr>
            <a:lstStyle/>
            <a:p>
              <a:pPr algn="ctr">
                <a:lnSpc>
                  <a:spcPct val="100000"/>
                </a:lnSpc>
                <a:buNone/>
              </a:pPr>
              <a:r>
                <a:rPr lang="en-US" sz="2000" b="1" dirty="0">
                  <a:solidFill>
                    <a:schemeClr val="tx1"/>
                  </a:solidFill>
                  <a:latin typeface="+mj-lt"/>
                  <a:cs typeface="Consolas" panose="020B0609020204030204" pitchFamily="49" charset="0"/>
                </a:rPr>
                <a:t>New</a:t>
              </a:r>
            </a:p>
            <a:p>
              <a:pPr>
                <a:lnSpc>
                  <a:spcPct val="100000"/>
                </a:lnSpc>
                <a:buNone/>
              </a:pPr>
              <a:r>
                <a:rPr lang="en-US" sz="2000" dirty="0">
                  <a:solidFill>
                    <a:schemeClr val="tx1"/>
                  </a:solidFill>
                  <a:latin typeface="Consolas" panose="020B0609020204030204" pitchFamily="49" charset="0"/>
                  <a:cs typeface="Consolas" panose="020B0609020204030204" pitchFamily="49" charset="0"/>
                </a:rPr>
                <a:t>short.    DNAME lo…</a:t>
              </a:r>
              <a:r>
                <a:rPr lang="en-US" sz="2000" dirty="0" err="1">
                  <a:solidFill>
                    <a:schemeClr val="tx1"/>
                  </a:solidFill>
                  <a:latin typeface="Consolas" panose="020B0609020204030204" pitchFamily="49" charset="0"/>
                  <a:cs typeface="Consolas" panose="020B0609020204030204" pitchFamily="49" charset="0"/>
                </a:rPr>
                <a:t>ong</a:t>
              </a:r>
              <a:r>
                <a:rPr lang="en-US" sz="2000" dirty="0">
                  <a:solidFill>
                    <a:schemeClr val="tx1"/>
                  </a:solidFill>
                  <a:latin typeface="Consolas" panose="020B0609020204030204" pitchFamily="49" charset="0"/>
                  <a:cs typeface="Consolas" panose="020B0609020204030204" pitchFamily="49" charset="0"/>
                </a:rPr>
                <a:t>.</a:t>
              </a:r>
            </a:p>
            <a:p>
              <a:pPr>
                <a:lnSpc>
                  <a:spcPct val="100000"/>
                </a:lnSpc>
                <a:buNone/>
              </a:pPr>
              <a:r>
                <a:rPr lang="en-US" sz="2000" dirty="0">
                  <a:solidFill>
                    <a:schemeClr val="tx1"/>
                  </a:solidFill>
                  <a:latin typeface="Consolas" panose="020B0609020204030204" pitchFamily="49" charset="0"/>
                  <a:cs typeface="Consolas" panose="020B0609020204030204" pitchFamily="49" charset="0"/>
                </a:rPr>
                <a:t>*.lo…</a:t>
              </a:r>
              <a:r>
                <a:rPr lang="en-US" sz="2000" dirty="0" err="1">
                  <a:solidFill>
                    <a:schemeClr val="tx1"/>
                  </a:solidFill>
                  <a:latin typeface="Consolas" panose="020B0609020204030204" pitchFamily="49" charset="0"/>
                  <a:cs typeface="Consolas" panose="020B0609020204030204" pitchFamily="49" charset="0"/>
                </a:rPr>
                <a:t>ong</a:t>
              </a:r>
              <a:r>
                <a:rPr lang="en-US" sz="2000" dirty="0">
                  <a:solidFill>
                    <a:schemeClr val="tx1"/>
                  </a:solidFill>
                  <a:latin typeface="Consolas" panose="020B0609020204030204" pitchFamily="49" charset="0"/>
                  <a:cs typeface="Consolas" panose="020B0609020204030204" pitchFamily="49" charset="0"/>
                </a:rPr>
                <a:t>. TXT "hello"</a:t>
              </a:r>
            </a:p>
          </p:txBody>
        </p:sp>
        <p:sp>
          <p:nvSpPr>
            <p:cNvPr id="11" name="Right Arrow 10">
              <a:extLst>
                <a:ext uri="{FF2B5EF4-FFF2-40B4-BE49-F238E27FC236}">
                  <a16:creationId xmlns:a16="http://schemas.microsoft.com/office/drawing/2014/main" id="{89AEDAF0-667C-DA05-3F7C-1D07B5F44E69}"/>
                </a:ext>
              </a:extLst>
            </p:cNvPr>
            <p:cNvSpPr/>
            <p:nvPr/>
          </p:nvSpPr>
          <p:spPr>
            <a:xfrm>
              <a:off x="5469716" y="2197375"/>
              <a:ext cx="1285103" cy="691979"/>
            </a:xfrm>
            <a:prstGeom prst="rightArrow">
              <a:avLst/>
            </a:prstGeom>
          </p:spPr>
          <p:style>
            <a:lnRef idx="2">
              <a:schemeClr val="dk1">
                <a:shade val="15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/>
                <a:t>change</a:t>
              </a:r>
            </a:p>
          </p:txBody>
        </p:sp>
      </p:grpSp>
      <p:grpSp>
        <p:nvGrpSpPr>
          <p:cNvPr id="23" name="Group 22">
            <a:extLst>
              <a:ext uri="{FF2B5EF4-FFF2-40B4-BE49-F238E27FC236}">
                <a16:creationId xmlns:a16="http://schemas.microsoft.com/office/drawing/2014/main" id="{D51E3EE1-869A-69C6-D7A7-147CF45B1DF8}"/>
              </a:ext>
            </a:extLst>
          </p:cNvPr>
          <p:cNvGrpSpPr/>
          <p:nvPr/>
        </p:nvGrpSpPr>
        <p:grpSpPr>
          <a:xfrm>
            <a:off x="5088602" y="3152722"/>
            <a:ext cx="2198038" cy="1961836"/>
            <a:chOff x="5088602" y="3152722"/>
            <a:chExt cx="2198038" cy="1961836"/>
          </a:xfrm>
        </p:grpSpPr>
        <p:grpSp>
          <p:nvGrpSpPr>
            <p:cNvPr id="22" name="Group 21">
              <a:extLst>
                <a:ext uri="{FF2B5EF4-FFF2-40B4-BE49-F238E27FC236}">
                  <a16:creationId xmlns:a16="http://schemas.microsoft.com/office/drawing/2014/main" id="{AC2F0967-B35A-E9A8-3DAB-EC1EBAB6FFD6}"/>
                </a:ext>
              </a:extLst>
            </p:cNvPr>
            <p:cNvGrpSpPr/>
            <p:nvPr/>
          </p:nvGrpSpPr>
          <p:grpSpPr>
            <a:xfrm>
              <a:off x="6095998" y="3152722"/>
              <a:ext cx="1005403" cy="949721"/>
              <a:chOff x="6095998" y="3152722"/>
              <a:chExt cx="1005403" cy="949721"/>
            </a:xfrm>
          </p:grpSpPr>
          <p:cxnSp>
            <p:nvCxnSpPr>
              <p:cNvPr id="13" name="Straight Arrow Connector 12">
                <a:extLst>
                  <a:ext uri="{FF2B5EF4-FFF2-40B4-BE49-F238E27FC236}">
                    <a16:creationId xmlns:a16="http://schemas.microsoft.com/office/drawing/2014/main" id="{6B30639F-83EE-2807-4E3B-1B85DA18C96C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6095998" y="3152722"/>
                <a:ext cx="0" cy="949721"/>
              </a:xfrm>
              <a:prstGeom prst="straightConnector1">
                <a:avLst/>
              </a:prstGeom>
              <a:ln>
                <a:tailEnd type="triangle"/>
              </a:ln>
            </p:spPr>
            <p:style>
              <a:lnRef idx="3">
                <a:schemeClr val="dk1"/>
              </a:lnRef>
              <a:fillRef idx="0">
                <a:schemeClr val="dk1"/>
              </a:fillRef>
              <a:effectRef idx="2">
                <a:schemeClr val="dk1"/>
              </a:effectRef>
              <a:fontRef idx="minor">
                <a:schemeClr val="tx1"/>
              </a:fontRef>
            </p:style>
          </p:cxnSp>
          <p:sp>
            <p:nvSpPr>
              <p:cNvPr id="14" name="TextBox 13">
                <a:extLst>
                  <a:ext uri="{FF2B5EF4-FFF2-40B4-BE49-F238E27FC236}">
                    <a16:creationId xmlns:a16="http://schemas.microsoft.com/office/drawing/2014/main" id="{2378C995-8796-116D-8213-0156D4CF6234}"/>
                  </a:ext>
                </a:extLst>
              </p:cNvPr>
              <p:cNvSpPr txBox="1"/>
              <p:nvPr/>
            </p:nvSpPr>
            <p:spPr>
              <a:xfrm>
                <a:off x="6095998" y="3442916"/>
                <a:ext cx="1005403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dirty="0"/>
                  <a:t>Impact?</a:t>
                </a:r>
              </a:p>
            </p:txBody>
          </p:sp>
        </p:grpSp>
        <p:grpSp>
          <p:nvGrpSpPr>
            <p:cNvPr id="20" name="Group 19">
              <a:extLst>
                <a:ext uri="{FF2B5EF4-FFF2-40B4-BE49-F238E27FC236}">
                  <a16:creationId xmlns:a16="http://schemas.microsoft.com/office/drawing/2014/main" id="{C846358B-70E6-13F8-CFA7-30AE7135942B}"/>
                </a:ext>
              </a:extLst>
            </p:cNvPr>
            <p:cNvGrpSpPr/>
            <p:nvPr/>
          </p:nvGrpSpPr>
          <p:grpSpPr>
            <a:xfrm>
              <a:off x="5088602" y="4310699"/>
              <a:ext cx="2198038" cy="803859"/>
              <a:chOff x="5057253" y="4471339"/>
              <a:chExt cx="2198038" cy="803859"/>
            </a:xfrm>
          </p:grpSpPr>
          <p:sp>
            <p:nvSpPr>
              <p:cNvPr id="15" name="TextBox 14">
                <a:extLst>
                  <a:ext uri="{FF2B5EF4-FFF2-40B4-BE49-F238E27FC236}">
                    <a16:creationId xmlns:a16="http://schemas.microsoft.com/office/drawing/2014/main" id="{4F2EBAF4-65BD-0124-9C5C-FC6B6AFBAF83}"/>
                  </a:ext>
                </a:extLst>
              </p:cNvPr>
              <p:cNvSpPr txBox="1"/>
              <p:nvPr/>
            </p:nvSpPr>
            <p:spPr>
              <a:xfrm>
                <a:off x="5057253" y="4471339"/>
                <a:ext cx="2198038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en-US" b="1" dirty="0"/>
                  <a:t>Newly resolvable?</a:t>
                </a:r>
              </a:p>
            </p:txBody>
          </p:sp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CAE870F1-15DF-6307-29CE-249809C46A11}"/>
                  </a:ext>
                </a:extLst>
              </p:cNvPr>
              <p:cNvSpPr txBox="1"/>
              <p:nvPr/>
            </p:nvSpPr>
            <p:spPr>
              <a:xfrm>
                <a:off x="5666392" y="4905866"/>
                <a:ext cx="979755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en-US" i="1" dirty="0"/>
                  <a:t>Nothing</a:t>
                </a:r>
              </a:p>
            </p:txBody>
          </p:sp>
        </p:grpSp>
      </p:grpSp>
      <p:grpSp>
        <p:nvGrpSpPr>
          <p:cNvPr id="21" name="Group 20">
            <a:extLst>
              <a:ext uri="{FF2B5EF4-FFF2-40B4-BE49-F238E27FC236}">
                <a16:creationId xmlns:a16="http://schemas.microsoft.com/office/drawing/2014/main" id="{7E1DA396-F56A-CE34-18E9-F38325FAB487}"/>
              </a:ext>
            </a:extLst>
          </p:cNvPr>
          <p:cNvGrpSpPr/>
          <p:nvPr/>
        </p:nvGrpSpPr>
        <p:grpSpPr>
          <a:xfrm>
            <a:off x="731837" y="5395270"/>
            <a:ext cx="10911564" cy="803859"/>
            <a:chOff x="731837" y="5395270"/>
            <a:chExt cx="10911564" cy="803859"/>
          </a:xfrm>
        </p:grpSpPr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C8AA7C00-EA5A-DEFE-0D69-4E403C913E74}"/>
                </a:ext>
              </a:extLst>
            </p:cNvPr>
            <p:cNvSpPr txBox="1"/>
            <p:nvPr/>
          </p:nvSpPr>
          <p:spPr>
            <a:xfrm>
              <a:off x="4716704" y="5395270"/>
              <a:ext cx="2941831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b="1" dirty="0"/>
                <a:t>Not resolvable anymore?</a:t>
              </a:r>
            </a:p>
          </p:txBody>
        </p:sp>
        <mc:AlternateContent xmlns:mc="http://schemas.openxmlformats.org/markup-compatibility/2006">
          <mc:Choice xmlns:a14="http://schemas.microsoft.com/office/drawing/2010/main" Requires="a14">
            <p:sp>
              <p:nvSpPr>
                <p:cNvPr id="19" name="TextBox 18">
                  <a:extLst>
                    <a:ext uri="{FF2B5EF4-FFF2-40B4-BE49-F238E27FC236}">
                      <a16:creationId xmlns:a16="http://schemas.microsoft.com/office/drawing/2014/main" id="{41ECEC56-6841-02B0-1157-5C9DEDF82A55}"/>
                    </a:ext>
                  </a:extLst>
                </p:cNvPr>
                <p:cNvSpPr txBox="1"/>
                <p:nvPr/>
              </p:nvSpPr>
              <p:spPr>
                <a:xfrm>
                  <a:off x="731837" y="5829797"/>
                  <a:ext cx="10911564" cy="369332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pPr algn="ctr"/>
                  <a:r>
                    <a:rPr lang="en-US" dirty="0">
                      <a:latin typeface="Consolas" panose="020B0609020204030204" pitchFamily="49" charset="0"/>
                      <a:cs typeface="Consolas" panose="020B0609020204030204" pitchFamily="49" charset="0"/>
                    </a:rPr>
                    <a:t>resolvable(TXT, ….short.) </a:t>
                  </a:r>
                  <a14:m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  <a:cs typeface="Consolas" panose="020B0609020204030204" pitchFamily="49" charset="0"/>
                        </a:rPr>
                        <m:t>←</m:t>
                      </m:r>
                    </m:oMath>
                  </a14:m>
                  <a:r>
                    <a:rPr lang="en-US" dirty="0">
                      <a:latin typeface="Consolas" panose="020B0609020204030204" pitchFamily="49" charset="0"/>
                      <a:cs typeface="Consolas" panose="020B0609020204030204" pitchFamily="49" charset="0"/>
                    </a:rPr>
                    <a:t> not(</a:t>
                  </a:r>
                  <a:r>
                    <a:rPr lang="en-US" dirty="0" err="1">
                      <a:latin typeface="Consolas" panose="020B0609020204030204" pitchFamily="49" charset="0"/>
                      <a:cs typeface="Consolas" panose="020B0609020204030204" pitchFamily="49" charset="0"/>
                    </a:rPr>
                    <a:t>isName</a:t>
                  </a:r>
                  <a:r>
                    <a:rPr lang="en-US" dirty="0">
                      <a:latin typeface="Consolas" panose="020B0609020204030204" pitchFamily="49" charset="0"/>
                      <a:cs typeface="Consolas" panose="020B0609020204030204" pitchFamily="49" charset="0"/>
                    </a:rPr>
                    <a:t>(….lo…</a:t>
                  </a:r>
                  <a:r>
                    <a:rPr lang="en-US" dirty="0" err="1">
                      <a:latin typeface="Consolas" panose="020B0609020204030204" pitchFamily="49" charset="0"/>
                      <a:cs typeface="Consolas" panose="020B0609020204030204" pitchFamily="49" charset="0"/>
                    </a:rPr>
                    <a:t>ong</a:t>
                  </a:r>
                  <a:r>
                    <a:rPr lang="en-US" dirty="0">
                      <a:latin typeface="Consolas" panose="020B0609020204030204" pitchFamily="49" charset="0"/>
                      <a:cs typeface="Consolas" panose="020B0609020204030204" pitchFamily="49" charset="0"/>
                    </a:rPr>
                    <a:t>.)), </a:t>
                  </a:r>
                  <a:r>
                    <a:rPr lang="en-US" dirty="0" err="1">
                      <a:latin typeface="Consolas" panose="020B0609020204030204" pitchFamily="49" charset="0"/>
                      <a:cs typeface="Consolas" panose="020B0609020204030204" pitchFamily="49" charset="0"/>
                    </a:rPr>
                    <a:t>isName</a:t>
                  </a:r>
                  <a:r>
                    <a:rPr lang="en-US" dirty="0">
                      <a:latin typeface="Consolas" panose="020B0609020204030204" pitchFamily="49" charset="0"/>
                      <a:cs typeface="Consolas" panose="020B0609020204030204" pitchFamily="49" charset="0"/>
                    </a:rPr>
                    <a:t>(….short.)</a:t>
                  </a:r>
                </a:p>
              </p:txBody>
            </p:sp>
          </mc:Choice>
          <mc:Fallback>
            <p:sp>
              <p:nvSpPr>
                <p:cNvPr id="19" name="TextBox 18">
                  <a:extLst>
                    <a:ext uri="{FF2B5EF4-FFF2-40B4-BE49-F238E27FC236}">
                      <a16:creationId xmlns:a16="http://schemas.microsoft.com/office/drawing/2014/main" id="{41ECEC56-6841-02B0-1157-5C9DEDF82A55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731837" y="5829797"/>
                  <a:ext cx="10911564" cy="369332"/>
                </a:xfrm>
                <a:prstGeom prst="rect">
                  <a:avLst/>
                </a:prstGeom>
                <a:blipFill>
                  <a:blip r:embed="rId2"/>
                  <a:stretch>
                    <a:fillRect t="-6452" b="-22581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grpSp>
        <p:nvGrpSpPr>
          <p:cNvPr id="18" name="Group 17">
            <a:extLst>
              <a:ext uri="{FF2B5EF4-FFF2-40B4-BE49-F238E27FC236}">
                <a16:creationId xmlns:a16="http://schemas.microsoft.com/office/drawing/2014/main" id="{115A25C6-6FCD-6CAE-C532-B568D1FB2439}"/>
              </a:ext>
            </a:extLst>
          </p:cNvPr>
          <p:cNvGrpSpPr/>
          <p:nvPr/>
        </p:nvGrpSpPr>
        <p:grpSpPr>
          <a:xfrm>
            <a:off x="6165009" y="4648764"/>
            <a:ext cx="4320404" cy="1019376"/>
            <a:chOff x="6165009" y="4648764"/>
            <a:chExt cx="4320404" cy="1019376"/>
          </a:xfrm>
        </p:grpSpPr>
        <p:sp>
          <p:nvSpPr>
            <p:cNvPr id="9" name="Rounded Rectangular Callout 8">
              <a:extLst>
                <a:ext uri="{FF2B5EF4-FFF2-40B4-BE49-F238E27FC236}">
                  <a16:creationId xmlns:a16="http://schemas.microsoft.com/office/drawing/2014/main" id="{51FD6FDE-E890-0FA3-44F7-2BB27CBC2D1C}"/>
                </a:ext>
              </a:extLst>
            </p:cNvPr>
            <p:cNvSpPr/>
            <p:nvPr/>
          </p:nvSpPr>
          <p:spPr>
            <a:xfrm>
              <a:off x="6165009" y="4648764"/>
              <a:ext cx="1926568" cy="1019376"/>
            </a:xfrm>
            <a:prstGeom prst="wedgeRoundRectCallout">
              <a:avLst/>
            </a:prstGeom>
          </p:spPr>
          <p:style>
            <a:lnRef idx="2">
              <a:schemeClr val="dk1">
                <a:shade val="15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>
                  <a:latin typeface="Consolas" panose="020B0609020204030204" pitchFamily="49" charset="0"/>
                  <a:cs typeface="Consolas" panose="020B0609020204030204" pitchFamily="49" charset="0"/>
                </a:rPr>
                <a:t>….lo…</a:t>
              </a:r>
              <a:r>
                <a:rPr lang="en-US" dirty="0" err="1">
                  <a:latin typeface="Consolas" panose="020B0609020204030204" pitchFamily="49" charset="0"/>
                  <a:cs typeface="Consolas" panose="020B0609020204030204" pitchFamily="49" charset="0"/>
                </a:rPr>
                <a:t>ong</a:t>
              </a:r>
              <a:r>
                <a:rPr lang="en-US" dirty="0">
                  <a:latin typeface="Consolas" panose="020B0609020204030204" pitchFamily="49" charset="0"/>
                  <a:cs typeface="Consolas" panose="020B0609020204030204" pitchFamily="49" charset="0"/>
                </a:rPr>
                <a:t>.</a:t>
              </a:r>
            </a:p>
            <a:p>
              <a:pPr algn="ctr"/>
              <a:r>
                <a:rPr lang="en-US" dirty="0">
                  <a:cs typeface="Consolas" panose="020B0609020204030204" pitchFamily="49" charset="0"/>
                </a:rPr>
                <a:t>too long</a:t>
              </a:r>
              <a:endParaRPr lang="en-US" dirty="0"/>
            </a:p>
          </p:txBody>
        </p:sp>
        <p:sp>
          <p:nvSpPr>
            <p:cNvPr id="12" name="Rounded Rectangular Callout 11">
              <a:extLst>
                <a:ext uri="{FF2B5EF4-FFF2-40B4-BE49-F238E27FC236}">
                  <a16:creationId xmlns:a16="http://schemas.microsoft.com/office/drawing/2014/main" id="{99DDEA2A-B038-E775-65F4-8D5AEF2ED4AB}"/>
                </a:ext>
              </a:extLst>
            </p:cNvPr>
            <p:cNvSpPr/>
            <p:nvPr/>
          </p:nvSpPr>
          <p:spPr>
            <a:xfrm>
              <a:off x="8558845" y="4648764"/>
              <a:ext cx="1926568" cy="1019376"/>
            </a:xfrm>
            <a:prstGeom prst="wedgeRoundRectCallout">
              <a:avLst/>
            </a:prstGeom>
          </p:spPr>
          <p:style>
            <a:lnRef idx="2">
              <a:schemeClr val="dk1">
                <a:shade val="15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>
                  <a:latin typeface="Consolas" panose="020B0609020204030204" pitchFamily="49" charset="0"/>
                  <a:cs typeface="Consolas" panose="020B0609020204030204" pitchFamily="49" charset="0"/>
                </a:rPr>
                <a:t>….short.</a:t>
              </a:r>
            </a:p>
            <a:p>
              <a:pPr algn="ctr"/>
              <a:r>
                <a:rPr lang="en-US" dirty="0">
                  <a:cs typeface="Consolas" panose="020B0609020204030204" pitchFamily="49" charset="0"/>
                </a:rPr>
                <a:t>within bounds</a:t>
              </a:r>
              <a:endParaRPr lang="en-US" dirty="0"/>
            </a:p>
          </p:txBody>
        </p:sp>
      </p:grpSp>
    </p:spTree>
    <p:extLst>
      <p:ext uri="{BB962C8B-B14F-4D97-AF65-F5344CB8AC3E}">
        <p14:creationId xmlns:p14="http://schemas.microsoft.com/office/powerpoint/2010/main" val="825065291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ECB78F6-6F0E-D023-7CA2-16A82C20DF5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68632C0-D7C0-E58C-FB11-2AAE47B9897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How does our model work? – Example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057DCBA-A3C5-F70C-4428-6D4791C7A01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noProof="0"/>
              <a:t>Nov 9, 2026</a:t>
            </a:r>
            <a:endParaRPr lang="de-CH" noProof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61CA31A-3523-A0EA-A74A-5E49D1B771E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noProof="0" dirty="0"/>
              <a:t>Department of Computer Science, ETH </a:t>
            </a:r>
            <a:r>
              <a:rPr lang="de-DE" noProof="0" dirty="0" err="1"/>
              <a:t>Zurich</a:t>
            </a:r>
            <a:endParaRPr lang="de-CH" noProof="0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4873081-2D57-D328-B3C6-6C1851392E7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CA52AF-F19D-405C-AD5F-7D94B96A5CC3}" type="slidenum">
              <a:rPr lang="de-CH" noProof="0" smtClean="0"/>
              <a:t>36</a:t>
            </a:fld>
            <a:endParaRPr lang="de-CH" noProof="0"/>
          </a:p>
        </p:txBody>
      </p:sp>
      <p:grpSp>
        <p:nvGrpSpPr>
          <p:cNvPr id="23" name="Group 22">
            <a:extLst>
              <a:ext uri="{FF2B5EF4-FFF2-40B4-BE49-F238E27FC236}">
                <a16:creationId xmlns:a16="http://schemas.microsoft.com/office/drawing/2014/main" id="{DDD01295-423E-AB8A-2E04-9A02BAEF7B48}"/>
              </a:ext>
            </a:extLst>
          </p:cNvPr>
          <p:cNvGrpSpPr/>
          <p:nvPr/>
        </p:nvGrpSpPr>
        <p:grpSpPr>
          <a:xfrm>
            <a:off x="5088602" y="3152722"/>
            <a:ext cx="2198038" cy="1961836"/>
            <a:chOff x="5088602" y="3152722"/>
            <a:chExt cx="2198038" cy="1961836"/>
          </a:xfrm>
        </p:grpSpPr>
        <p:grpSp>
          <p:nvGrpSpPr>
            <p:cNvPr id="22" name="Group 21">
              <a:extLst>
                <a:ext uri="{FF2B5EF4-FFF2-40B4-BE49-F238E27FC236}">
                  <a16:creationId xmlns:a16="http://schemas.microsoft.com/office/drawing/2014/main" id="{8C567B0A-3988-0D7B-195F-E94C0E4EE5B6}"/>
                </a:ext>
              </a:extLst>
            </p:cNvPr>
            <p:cNvGrpSpPr/>
            <p:nvPr/>
          </p:nvGrpSpPr>
          <p:grpSpPr>
            <a:xfrm>
              <a:off x="6095998" y="3152722"/>
              <a:ext cx="1005403" cy="949721"/>
              <a:chOff x="6095998" y="3152722"/>
              <a:chExt cx="1005403" cy="949721"/>
            </a:xfrm>
          </p:grpSpPr>
          <p:cxnSp>
            <p:nvCxnSpPr>
              <p:cNvPr id="13" name="Straight Arrow Connector 12">
                <a:extLst>
                  <a:ext uri="{FF2B5EF4-FFF2-40B4-BE49-F238E27FC236}">
                    <a16:creationId xmlns:a16="http://schemas.microsoft.com/office/drawing/2014/main" id="{0D33104E-E7B2-CF95-C51D-20DFDC811D10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6095998" y="3152722"/>
                <a:ext cx="0" cy="949721"/>
              </a:xfrm>
              <a:prstGeom prst="straightConnector1">
                <a:avLst/>
              </a:prstGeom>
              <a:ln>
                <a:tailEnd type="triangle"/>
              </a:ln>
            </p:spPr>
            <p:style>
              <a:lnRef idx="3">
                <a:schemeClr val="dk1"/>
              </a:lnRef>
              <a:fillRef idx="0">
                <a:schemeClr val="dk1"/>
              </a:fillRef>
              <a:effectRef idx="2">
                <a:schemeClr val="dk1"/>
              </a:effectRef>
              <a:fontRef idx="minor">
                <a:schemeClr val="tx1"/>
              </a:fontRef>
            </p:style>
          </p:cxnSp>
          <p:sp>
            <p:nvSpPr>
              <p:cNvPr id="14" name="TextBox 13">
                <a:extLst>
                  <a:ext uri="{FF2B5EF4-FFF2-40B4-BE49-F238E27FC236}">
                    <a16:creationId xmlns:a16="http://schemas.microsoft.com/office/drawing/2014/main" id="{F6E1E446-2473-B2DF-BB00-A7EADDBF472E}"/>
                  </a:ext>
                </a:extLst>
              </p:cNvPr>
              <p:cNvSpPr txBox="1"/>
              <p:nvPr/>
            </p:nvSpPr>
            <p:spPr>
              <a:xfrm>
                <a:off x="6095998" y="3442916"/>
                <a:ext cx="1005403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dirty="0"/>
                  <a:t>Impact?</a:t>
                </a:r>
              </a:p>
            </p:txBody>
          </p:sp>
        </p:grpSp>
        <p:grpSp>
          <p:nvGrpSpPr>
            <p:cNvPr id="20" name="Group 19">
              <a:extLst>
                <a:ext uri="{FF2B5EF4-FFF2-40B4-BE49-F238E27FC236}">
                  <a16:creationId xmlns:a16="http://schemas.microsoft.com/office/drawing/2014/main" id="{02116D1C-CC03-1288-E57C-CA471D84DCFF}"/>
                </a:ext>
              </a:extLst>
            </p:cNvPr>
            <p:cNvGrpSpPr/>
            <p:nvPr/>
          </p:nvGrpSpPr>
          <p:grpSpPr>
            <a:xfrm>
              <a:off x="5088602" y="4310699"/>
              <a:ext cx="2198038" cy="803859"/>
              <a:chOff x="5057253" y="4471339"/>
              <a:chExt cx="2198038" cy="803859"/>
            </a:xfrm>
          </p:grpSpPr>
          <p:sp>
            <p:nvSpPr>
              <p:cNvPr id="15" name="TextBox 14">
                <a:extLst>
                  <a:ext uri="{FF2B5EF4-FFF2-40B4-BE49-F238E27FC236}">
                    <a16:creationId xmlns:a16="http://schemas.microsoft.com/office/drawing/2014/main" id="{0D097B9C-064D-6800-76B2-C68B559112A7}"/>
                  </a:ext>
                </a:extLst>
              </p:cNvPr>
              <p:cNvSpPr txBox="1"/>
              <p:nvPr/>
            </p:nvSpPr>
            <p:spPr>
              <a:xfrm>
                <a:off x="5057253" y="4471339"/>
                <a:ext cx="2198038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en-US" b="1" dirty="0"/>
                  <a:t>Newly resolvable?</a:t>
                </a:r>
              </a:p>
            </p:txBody>
          </p:sp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A37E31EE-7AD1-D617-EAA4-875F02B02564}"/>
                  </a:ext>
                </a:extLst>
              </p:cNvPr>
              <p:cNvSpPr txBox="1"/>
              <p:nvPr/>
            </p:nvSpPr>
            <p:spPr>
              <a:xfrm>
                <a:off x="5666392" y="4905866"/>
                <a:ext cx="979755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en-US" i="1" dirty="0"/>
                  <a:t>Nothing</a:t>
                </a:r>
              </a:p>
            </p:txBody>
          </p:sp>
        </p:grpSp>
      </p:grpSp>
      <p:grpSp>
        <p:nvGrpSpPr>
          <p:cNvPr id="21" name="Group 20">
            <a:extLst>
              <a:ext uri="{FF2B5EF4-FFF2-40B4-BE49-F238E27FC236}">
                <a16:creationId xmlns:a16="http://schemas.microsoft.com/office/drawing/2014/main" id="{6E6C4F0A-B177-9CF4-516F-3C3C8D13D78B}"/>
              </a:ext>
            </a:extLst>
          </p:cNvPr>
          <p:cNvGrpSpPr/>
          <p:nvPr/>
        </p:nvGrpSpPr>
        <p:grpSpPr>
          <a:xfrm>
            <a:off x="731837" y="5395270"/>
            <a:ext cx="10911564" cy="803859"/>
            <a:chOff x="731837" y="5395270"/>
            <a:chExt cx="10911564" cy="803859"/>
          </a:xfrm>
        </p:grpSpPr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34B9BABD-4721-26CD-42E9-E09CBA30A74B}"/>
                </a:ext>
              </a:extLst>
            </p:cNvPr>
            <p:cNvSpPr txBox="1"/>
            <p:nvPr/>
          </p:nvSpPr>
          <p:spPr>
            <a:xfrm>
              <a:off x="4716704" y="5395270"/>
              <a:ext cx="2941831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b="1" dirty="0"/>
                <a:t>Not resolvable anymore?</a:t>
              </a:r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9" name="TextBox 18">
                  <a:extLst>
                    <a:ext uri="{FF2B5EF4-FFF2-40B4-BE49-F238E27FC236}">
                      <a16:creationId xmlns:a16="http://schemas.microsoft.com/office/drawing/2014/main" id="{AE00F86D-2CDB-D589-0212-D8ECC14736FE}"/>
                    </a:ext>
                  </a:extLst>
                </p:cNvPr>
                <p:cNvSpPr txBox="1"/>
                <p:nvPr/>
              </p:nvSpPr>
              <p:spPr>
                <a:xfrm>
                  <a:off x="731837" y="5829797"/>
                  <a:ext cx="10911564" cy="369332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pPr algn="ctr"/>
                  <a:r>
                    <a:rPr lang="en-US" dirty="0">
                      <a:latin typeface="Consolas" panose="020B0609020204030204" pitchFamily="49" charset="0"/>
                      <a:cs typeface="Consolas" panose="020B0609020204030204" pitchFamily="49" charset="0"/>
                    </a:rPr>
                    <a:t>resolvable(TXT, ….short.) </a:t>
                  </a:r>
                  <a14:m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  <a:cs typeface="Consolas" panose="020B0609020204030204" pitchFamily="49" charset="0"/>
                        </a:rPr>
                        <m:t>←</m:t>
                      </m:r>
                    </m:oMath>
                  </a14:m>
                  <a:r>
                    <a:rPr lang="en-US" dirty="0">
                      <a:latin typeface="Consolas" panose="020B0609020204030204" pitchFamily="49" charset="0"/>
                      <a:cs typeface="Consolas" panose="020B0609020204030204" pitchFamily="49" charset="0"/>
                    </a:rPr>
                    <a:t> not(</a:t>
                  </a:r>
                  <a:r>
                    <a:rPr lang="en-US" dirty="0" err="1">
                      <a:latin typeface="Consolas" panose="020B0609020204030204" pitchFamily="49" charset="0"/>
                      <a:cs typeface="Consolas" panose="020B0609020204030204" pitchFamily="49" charset="0"/>
                    </a:rPr>
                    <a:t>isName</a:t>
                  </a:r>
                  <a:r>
                    <a:rPr lang="en-US" dirty="0">
                      <a:latin typeface="Consolas" panose="020B0609020204030204" pitchFamily="49" charset="0"/>
                      <a:cs typeface="Consolas" panose="020B0609020204030204" pitchFamily="49" charset="0"/>
                    </a:rPr>
                    <a:t>(….lo…</a:t>
                  </a:r>
                  <a:r>
                    <a:rPr lang="en-US" dirty="0" err="1">
                      <a:latin typeface="Consolas" panose="020B0609020204030204" pitchFamily="49" charset="0"/>
                      <a:cs typeface="Consolas" panose="020B0609020204030204" pitchFamily="49" charset="0"/>
                    </a:rPr>
                    <a:t>ong</a:t>
                  </a:r>
                  <a:r>
                    <a:rPr lang="en-US" dirty="0">
                      <a:latin typeface="Consolas" panose="020B0609020204030204" pitchFamily="49" charset="0"/>
                      <a:cs typeface="Consolas" panose="020B0609020204030204" pitchFamily="49" charset="0"/>
                    </a:rPr>
                    <a:t>.)), </a:t>
                  </a:r>
                  <a:r>
                    <a:rPr lang="en-US" dirty="0" err="1">
                      <a:latin typeface="Consolas" panose="020B0609020204030204" pitchFamily="49" charset="0"/>
                      <a:cs typeface="Consolas" panose="020B0609020204030204" pitchFamily="49" charset="0"/>
                    </a:rPr>
                    <a:t>isName</a:t>
                  </a:r>
                  <a:r>
                    <a:rPr lang="en-US" dirty="0">
                      <a:latin typeface="Consolas" panose="020B0609020204030204" pitchFamily="49" charset="0"/>
                      <a:cs typeface="Consolas" panose="020B0609020204030204" pitchFamily="49" charset="0"/>
                    </a:rPr>
                    <a:t>(….short.)</a:t>
                  </a:r>
                </a:p>
              </p:txBody>
            </p:sp>
          </mc:Choice>
          <mc:Fallback xmlns="">
            <p:sp>
              <p:nvSpPr>
                <p:cNvPr id="19" name="TextBox 18">
                  <a:extLst>
                    <a:ext uri="{FF2B5EF4-FFF2-40B4-BE49-F238E27FC236}">
                      <a16:creationId xmlns:a16="http://schemas.microsoft.com/office/drawing/2014/main" id="{AE00F86D-2CDB-D589-0212-D8ECC14736FE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731837" y="5829797"/>
                  <a:ext cx="10911564" cy="369332"/>
                </a:xfrm>
                <a:prstGeom prst="rect">
                  <a:avLst/>
                </a:prstGeom>
                <a:blipFill>
                  <a:blip r:embed="rId2"/>
                  <a:stretch>
                    <a:fillRect t="-6452" b="-22581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sp>
        <p:nvSpPr>
          <p:cNvPr id="3" name="Rounded Rectangular Callout 2">
            <a:extLst>
              <a:ext uri="{FF2B5EF4-FFF2-40B4-BE49-F238E27FC236}">
                <a16:creationId xmlns:a16="http://schemas.microsoft.com/office/drawing/2014/main" id="{B1FA43C0-275D-FEE7-CAAC-8DDAFCC4B839}"/>
              </a:ext>
            </a:extLst>
          </p:cNvPr>
          <p:cNvSpPr/>
          <p:nvPr/>
        </p:nvSpPr>
        <p:spPr>
          <a:xfrm>
            <a:off x="7658534" y="3401432"/>
            <a:ext cx="3412491" cy="1402026"/>
          </a:xfrm>
          <a:prstGeom prst="wedgeRoundRectCallout">
            <a:avLst>
              <a:gd name="adj1" fmla="val -64845"/>
              <a:gd name="adj2" fmla="val -31317"/>
              <a:gd name="adj3" fmla="val 16667"/>
            </a:avLst>
          </a:prstGeom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wrap="none" lIns="216000" tIns="216000" rIns="216000" bIns="216000" rtlCol="0" anchor="ctr">
            <a:spAutoFit/>
          </a:bodyPr>
          <a:lstStyle/>
          <a:p>
            <a:r>
              <a:rPr lang="en-US" dirty="0"/>
              <a:t>Generalizes to: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Signed zones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Aliases in different zones</a:t>
            </a:r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23B3D8C2-12CA-9125-1835-E22B5BD3B240}"/>
              </a:ext>
            </a:extLst>
          </p:cNvPr>
          <p:cNvGrpSpPr/>
          <p:nvPr/>
        </p:nvGrpSpPr>
        <p:grpSpPr>
          <a:xfrm>
            <a:off x="1357724" y="1934009"/>
            <a:ext cx="9476553" cy="1218713"/>
            <a:chOff x="1373991" y="1934009"/>
            <a:chExt cx="9476553" cy="1218713"/>
          </a:xfrm>
        </p:grpSpPr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32509243-7889-2BE1-F966-BAE3382E159A}"/>
                </a:ext>
              </a:extLst>
            </p:cNvPr>
            <p:cNvSpPr txBox="1"/>
            <p:nvPr/>
          </p:nvSpPr>
          <p:spPr>
            <a:xfrm>
              <a:off x="1373991" y="1934009"/>
              <a:ext cx="3780000" cy="1218713"/>
            </a:xfrm>
            <a:prstGeom prst="roundRect">
              <a:avLst>
                <a:gd name="adj" fmla="val 11133"/>
              </a:avLst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wrap="none" lIns="144000" tIns="108000" rIns="144000" bIns="108000">
              <a:spAutoFit/>
            </a:bodyPr>
            <a:lstStyle/>
            <a:p>
              <a:pPr algn="ctr">
                <a:lnSpc>
                  <a:spcPct val="100000"/>
                </a:lnSpc>
                <a:buNone/>
              </a:pPr>
              <a:r>
                <a:rPr lang="en-US" sz="2000" b="1" dirty="0">
                  <a:solidFill>
                    <a:schemeClr val="tx1"/>
                  </a:solidFill>
                  <a:latin typeface="+mj-lt"/>
                  <a:cs typeface="Consolas" panose="020B0609020204030204" pitchFamily="49" charset="0"/>
                </a:rPr>
                <a:t>Old</a:t>
              </a:r>
            </a:p>
            <a:p>
              <a:pPr>
                <a:lnSpc>
                  <a:spcPct val="100000"/>
                </a:lnSpc>
                <a:buNone/>
              </a:pPr>
              <a:r>
                <a:rPr lang="en-US" sz="2000" dirty="0">
                  <a:solidFill>
                    <a:schemeClr val="tx1"/>
                  </a:solidFill>
                  <a:latin typeface="Consolas" panose="020B0609020204030204" pitchFamily="49" charset="0"/>
                  <a:cs typeface="Consolas" panose="020B0609020204030204" pitchFamily="49" charset="0"/>
                </a:rPr>
                <a:t>*.short.  TXT "hello"</a:t>
              </a:r>
            </a:p>
            <a:p>
              <a:pPr>
                <a:lnSpc>
                  <a:spcPct val="100000"/>
                </a:lnSpc>
                <a:buNone/>
              </a:pPr>
              <a:r>
                <a:rPr lang="en-US" sz="2000" dirty="0">
                  <a:solidFill>
                    <a:schemeClr val="tx1"/>
                  </a:solidFill>
                  <a:latin typeface="Consolas" panose="020B0609020204030204" pitchFamily="49" charset="0"/>
                  <a:cs typeface="Consolas" panose="020B0609020204030204" pitchFamily="49" charset="0"/>
                </a:rPr>
                <a:t>*.lo…</a:t>
              </a:r>
              <a:r>
                <a:rPr lang="en-US" sz="2000" dirty="0" err="1">
                  <a:solidFill>
                    <a:schemeClr val="tx1"/>
                  </a:solidFill>
                  <a:latin typeface="Consolas" panose="020B0609020204030204" pitchFamily="49" charset="0"/>
                  <a:cs typeface="Consolas" panose="020B0609020204030204" pitchFamily="49" charset="0"/>
                </a:rPr>
                <a:t>ong</a:t>
              </a:r>
              <a:r>
                <a:rPr lang="en-US" sz="2000" dirty="0">
                  <a:solidFill>
                    <a:schemeClr val="tx1"/>
                  </a:solidFill>
                  <a:latin typeface="Consolas" panose="020B0609020204030204" pitchFamily="49" charset="0"/>
                  <a:cs typeface="Consolas" panose="020B0609020204030204" pitchFamily="49" charset="0"/>
                </a:rPr>
                <a:t>. TXT "hello"</a:t>
              </a:r>
            </a:p>
          </p:txBody>
        </p:sp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1B302C31-59D8-3F9B-7AD4-EB12F7082CEB}"/>
                </a:ext>
              </a:extLst>
            </p:cNvPr>
            <p:cNvSpPr txBox="1"/>
            <p:nvPr/>
          </p:nvSpPr>
          <p:spPr>
            <a:xfrm>
              <a:off x="7070544" y="1934009"/>
              <a:ext cx="3780000" cy="1218713"/>
            </a:xfrm>
            <a:prstGeom prst="roundRect">
              <a:avLst>
                <a:gd name="adj" fmla="val 11133"/>
              </a:avLst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wrap="none" lIns="144000" tIns="108000" rIns="144000" bIns="108000">
              <a:spAutoFit/>
            </a:bodyPr>
            <a:lstStyle/>
            <a:p>
              <a:pPr algn="ctr">
                <a:lnSpc>
                  <a:spcPct val="100000"/>
                </a:lnSpc>
                <a:buNone/>
              </a:pPr>
              <a:r>
                <a:rPr lang="en-US" sz="2000" b="1" dirty="0">
                  <a:solidFill>
                    <a:schemeClr val="tx1"/>
                  </a:solidFill>
                  <a:latin typeface="+mj-lt"/>
                  <a:cs typeface="Consolas" panose="020B0609020204030204" pitchFamily="49" charset="0"/>
                </a:rPr>
                <a:t>New</a:t>
              </a:r>
            </a:p>
            <a:p>
              <a:pPr>
                <a:lnSpc>
                  <a:spcPct val="100000"/>
                </a:lnSpc>
                <a:buNone/>
              </a:pPr>
              <a:r>
                <a:rPr lang="en-US" sz="2000" dirty="0">
                  <a:solidFill>
                    <a:schemeClr val="tx1"/>
                  </a:solidFill>
                  <a:latin typeface="Consolas" panose="020B0609020204030204" pitchFamily="49" charset="0"/>
                  <a:cs typeface="Consolas" panose="020B0609020204030204" pitchFamily="49" charset="0"/>
                </a:rPr>
                <a:t>short.    DNAME lo…</a:t>
              </a:r>
              <a:r>
                <a:rPr lang="en-US" sz="2000" dirty="0" err="1">
                  <a:solidFill>
                    <a:schemeClr val="tx1"/>
                  </a:solidFill>
                  <a:latin typeface="Consolas" panose="020B0609020204030204" pitchFamily="49" charset="0"/>
                  <a:cs typeface="Consolas" panose="020B0609020204030204" pitchFamily="49" charset="0"/>
                </a:rPr>
                <a:t>ong</a:t>
              </a:r>
              <a:r>
                <a:rPr lang="en-US" sz="2000" dirty="0">
                  <a:solidFill>
                    <a:schemeClr val="tx1"/>
                  </a:solidFill>
                  <a:latin typeface="Consolas" panose="020B0609020204030204" pitchFamily="49" charset="0"/>
                  <a:cs typeface="Consolas" panose="020B0609020204030204" pitchFamily="49" charset="0"/>
                </a:rPr>
                <a:t>.</a:t>
              </a:r>
            </a:p>
            <a:p>
              <a:pPr>
                <a:lnSpc>
                  <a:spcPct val="100000"/>
                </a:lnSpc>
                <a:buNone/>
              </a:pPr>
              <a:r>
                <a:rPr lang="en-US" sz="2000" dirty="0">
                  <a:solidFill>
                    <a:schemeClr val="tx1"/>
                  </a:solidFill>
                  <a:latin typeface="Consolas" panose="020B0609020204030204" pitchFamily="49" charset="0"/>
                  <a:cs typeface="Consolas" panose="020B0609020204030204" pitchFamily="49" charset="0"/>
                </a:rPr>
                <a:t>*.lo…</a:t>
              </a:r>
              <a:r>
                <a:rPr lang="en-US" sz="2000" dirty="0" err="1">
                  <a:solidFill>
                    <a:schemeClr val="tx1"/>
                  </a:solidFill>
                  <a:latin typeface="Consolas" panose="020B0609020204030204" pitchFamily="49" charset="0"/>
                  <a:cs typeface="Consolas" panose="020B0609020204030204" pitchFamily="49" charset="0"/>
                </a:rPr>
                <a:t>ong</a:t>
              </a:r>
              <a:r>
                <a:rPr lang="en-US" sz="2000" dirty="0">
                  <a:solidFill>
                    <a:schemeClr val="tx1"/>
                  </a:solidFill>
                  <a:latin typeface="Consolas" panose="020B0609020204030204" pitchFamily="49" charset="0"/>
                  <a:cs typeface="Consolas" panose="020B0609020204030204" pitchFamily="49" charset="0"/>
                </a:rPr>
                <a:t>. TXT "hello"</a:t>
              </a:r>
            </a:p>
          </p:txBody>
        </p:sp>
        <p:sp>
          <p:nvSpPr>
            <p:cNvPr id="18" name="Right Arrow 17">
              <a:extLst>
                <a:ext uri="{FF2B5EF4-FFF2-40B4-BE49-F238E27FC236}">
                  <a16:creationId xmlns:a16="http://schemas.microsoft.com/office/drawing/2014/main" id="{3AAD9F0B-80DC-2CD2-DA75-CE1530B8DD6B}"/>
                </a:ext>
              </a:extLst>
            </p:cNvPr>
            <p:cNvSpPr/>
            <p:nvPr/>
          </p:nvSpPr>
          <p:spPr>
            <a:xfrm>
              <a:off x="5469716" y="2197375"/>
              <a:ext cx="1285103" cy="691979"/>
            </a:xfrm>
            <a:prstGeom prst="rightArrow">
              <a:avLst/>
            </a:prstGeom>
          </p:spPr>
          <p:style>
            <a:lnRef idx="2">
              <a:schemeClr val="dk1">
                <a:shade val="15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/>
                <a:t>change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206441073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D9D4C62-4381-3350-11D2-21CC6134199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BA7FE72F-F718-3C16-22DD-E3E5420AAB6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How does our model work?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1486E6AC-901B-7074-DE64-17722DB5C03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noProof="0"/>
              <a:t>Nov 9, 2026</a:t>
            </a:r>
            <a:endParaRPr lang="de-CH" noProof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CD751AB2-5CF2-F099-0A32-3E26A7EEAED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noProof="0"/>
              <a:t>Department of Computer Science, ETH Zurich</a:t>
            </a:r>
            <a:endParaRPr lang="de-CH" noProof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5F97F780-3650-310C-28C8-69CA8FC12D0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CA52AF-F19D-405C-AD5F-7D94B96A5CC3}" type="slidenum">
              <a:rPr lang="de-CH" noProof="0" smtClean="0"/>
              <a:pPr/>
              <a:t>37</a:t>
            </a:fld>
            <a:endParaRPr lang="de-CH" noProof="0"/>
          </a:p>
        </p:txBody>
      </p:sp>
      <p:grpSp>
        <p:nvGrpSpPr>
          <p:cNvPr id="139" name="Group 138">
            <a:extLst>
              <a:ext uri="{FF2B5EF4-FFF2-40B4-BE49-F238E27FC236}">
                <a16:creationId xmlns:a16="http://schemas.microsoft.com/office/drawing/2014/main" id="{ACD194AD-7B72-6464-6EE2-38047B1766E8}"/>
              </a:ext>
            </a:extLst>
          </p:cNvPr>
          <p:cNvGrpSpPr/>
          <p:nvPr/>
        </p:nvGrpSpPr>
        <p:grpSpPr>
          <a:xfrm>
            <a:off x="5551728" y="1317211"/>
            <a:ext cx="2839955" cy="1392402"/>
            <a:chOff x="5551728" y="1317211"/>
            <a:chExt cx="2839955" cy="1392402"/>
          </a:xfrm>
        </p:grpSpPr>
        <p:sp>
          <p:nvSpPr>
            <p:cNvPr id="121" name="Right Arrow 120">
              <a:extLst>
                <a:ext uri="{FF2B5EF4-FFF2-40B4-BE49-F238E27FC236}">
                  <a16:creationId xmlns:a16="http://schemas.microsoft.com/office/drawing/2014/main" id="{12C5AED9-114D-B73D-9AE8-B15AFB6DED25}"/>
                </a:ext>
              </a:extLst>
            </p:cNvPr>
            <p:cNvSpPr/>
            <p:nvPr/>
          </p:nvSpPr>
          <p:spPr>
            <a:xfrm>
              <a:off x="5551728" y="1542387"/>
              <a:ext cx="1248228" cy="637251"/>
            </a:xfrm>
            <a:prstGeom prst="rightArrow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122" name="Group 121">
              <a:extLst>
                <a:ext uri="{FF2B5EF4-FFF2-40B4-BE49-F238E27FC236}">
                  <a16:creationId xmlns:a16="http://schemas.microsoft.com/office/drawing/2014/main" id="{DF4DEC2B-026F-71B0-475A-357E858EA6F8}"/>
                </a:ext>
              </a:extLst>
            </p:cNvPr>
            <p:cNvGrpSpPr/>
            <p:nvPr/>
          </p:nvGrpSpPr>
          <p:grpSpPr>
            <a:xfrm>
              <a:off x="7104151" y="1317211"/>
              <a:ext cx="1287532" cy="1392402"/>
              <a:chOff x="4419302" y="2708777"/>
              <a:chExt cx="1287532" cy="1392402"/>
            </a:xfrm>
          </p:grpSpPr>
          <p:pic>
            <p:nvPicPr>
              <p:cNvPr id="136" name="Graphic 135" descr="Gears outline">
                <a:extLst>
                  <a:ext uri="{FF2B5EF4-FFF2-40B4-BE49-F238E27FC236}">
                    <a16:creationId xmlns:a16="http://schemas.microsoft.com/office/drawing/2014/main" id="{642D7936-9F36-9AB0-432C-E15CACCFC7E1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>
                <a:extLst>
                  <a:ext uri="{96DAC541-7B7A-43D3-8B79-37D633B846F1}">
                    <asvg:svgBlip xmlns:asvg="http://schemas.microsoft.com/office/drawing/2016/SVG/main" r:embed="rId2"/>
                  </a:ext>
                </a:extLst>
              </a:blip>
              <a:stretch>
                <a:fillRect/>
              </a:stretch>
            </p:blipFill>
            <p:spPr>
              <a:xfrm>
                <a:off x="4605866" y="2708777"/>
                <a:ext cx="914400" cy="914400"/>
              </a:xfrm>
              <a:prstGeom prst="rect">
                <a:avLst/>
              </a:prstGeom>
            </p:spPr>
          </p:pic>
          <p:sp>
            <p:nvSpPr>
              <p:cNvPr id="137" name="TextBox 136">
                <a:extLst>
                  <a:ext uri="{FF2B5EF4-FFF2-40B4-BE49-F238E27FC236}">
                    <a16:creationId xmlns:a16="http://schemas.microsoft.com/office/drawing/2014/main" id="{1279BDCF-3846-7BCB-7386-E2B585117624}"/>
                  </a:ext>
                </a:extLst>
              </p:cNvPr>
              <p:cNvSpPr txBox="1"/>
              <p:nvPr/>
            </p:nvSpPr>
            <p:spPr>
              <a:xfrm>
                <a:off x="4419302" y="3731847"/>
                <a:ext cx="1287532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en-US" dirty="0"/>
                  <a:t>Reasoning</a:t>
                </a:r>
              </a:p>
            </p:txBody>
          </p:sp>
        </p:grpSp>
      </p:grpSp>
      <p:grpSp>
        <p:nvGrpSpPr>
          <p:cNvPr id="127" name="Group 126">
            <a:extLst>
              <a:ext uri="{FF2B5EF4-FFF2-40B4-BE49-F238E27FC236}">
                <a16:creationId xmlns:a16="http://schemas.microsoft.com/office/drawing/2014/main" id="{D54C2CCB-2D96-904B-8921-88EB5AD197E6}"/>
              </a:ext>
            </a:extLst>
          </p:cNvPr>
          <p:cNvGrpSpPr/>
          <p:nvPr/>
        </p:nvGrpSpPr>
        <p:grpSpPr>
          <a:xfrm>
            <a:off x="3800317" y="1164150"/>
            <a:ext cx="1595310" cy="1392402"/>
            <a:chOff x="6619147" y="3036826"/>
            <a:chExt cx="1595310" cy="1392402"/>
          </a:xfrm>
        </p:grpSpPr>
        <p:pic>
          <p:nvPicPr>
            <p:cNvPr id="129" name="Graphic 128" descr="Architecture outline">
              <a:extLst>
                <a:ext uri="{FF2B5EF4-FFF2-40B4-BE49-F238E27FC236}">
                  <a16:creationId xmlns:a16="http://schemas.microsoft.com/office/drawing/2014/main" id="{0843F650-D83E-D54D-594F-54B483104205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6959599" y="3036826"/>
              <a:ext cx="914400" cy="914400"/>
            </a:xfrm>
            <a:prstGeom prst="rect">
              <a:avLst/>
            </a:prstGeom>
          </p:spPr>
        </p:pic>
        <p:sp>
          <p:nvSpPr>
            <p:cNvPr id="130" name="TextBox 129">
              <a:extLst>
                <a:ext uri="{FF2B5EF4-FFF2-40B4-BE49-F238E27FC236}">
                  <a16:creationId xmlns:a16="http://schemas.microsoft.com/office/drawing/2014/main" id="{5CF723DB-ECF1-7DF5-7C9D-3F70CB31D287}"/>
                </a:ext>
              </a:extLst>
            </p:cNvPr>
            <p:cNvSpPr txBox="1"/>
            <p:nvPr/>
          </p:nvSpPr>
          <p:spPr>
            <a:xfrm>
              <a:off x="6619147" y="4059896"/>
              <a:ext cx="1595310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dirty="0"/>
                <a:t>Formal Model</a:t>
              </a:r>
            </a:p>
          </p:txBody>
        </p:sp>
      </p:grpSp>
      <p:grpSp>
        <p:nvGrpSpPr>
          <p:cNvPr id="142" name="Group 141">
            <a:extLst>
              <a:ext uri="{FF2B5EF4-FFF2-40B4-BE49-F238E27FC236}">
                <a16:creationId xmlns:a16="http://schemas.microsoft.com/office/drawing/2014/main" id="{CE75B46B-7A89-DF20-4EE4-0A8F0D1C136A}"/>
              </a:ext>
            </a:extLst>
          </p:cNvPr>
          <p:cNvGrpSpPr/>
          <p:nvPr/>
        </p:nvGrpSpPr>
        <p:grpSpPr>
          <a:xfrm>
            <a:off x="3125458" y="3498922"/>
            <a:ext cx="2426269" cy="1327324"/>
            <a:chOff x="2056311" y="3303291"/>
            <a:chExt cx="2426269" cy="1327324"/>
          </a:xfrm>
        </p:grpSpPr>
        <p:sp>
          <p:nvSpPr>
            <p:cNvPr id="141" name="Rounded Rectangle 140">
              <a:extLst>
                <a:ext uri="{FF2B5EF4-FFF2-40B4-BE49-F238E27FC236}">
                  <a16:creationId xmlns:a16="http://schemas.microsoft.com/office/drawing/2014/main" id="{3BF1C742-0387-6C83-1DA9-F62DA5F7F510}"/>
                </a:ext>
              </a:extLst>
            </p:cNvPr>
            <p:cNvSpPr/>
            <p:nvPr/>
          </p:nvSpPr>
          <p:spPr>
            <a:xfrm>
              <a:off x="2056311" y="3303291"/>
              <a:ext cx="2426269" cy="1327324"/>
            </a:xfrm>
            <a:prstGeom prst="roundRect">
              <a:avLst/>
            </a:prstGeom>
            <a:solidFill>
              <a:schemeClr val="accent1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tIns="540000" rtlCol="0" anchor="ctr"/>
            <a:lstStyle/>
            <a:p>
              <a:pPr algn="ctr"/>
              <a:r>
                <a:rPr lang="en-US" dirty="0"/>
                <a:t>Offline Reasoning</a:t>
              </a:r>
            </a:p>
          </p:txBody>
        </p:sp>
        <p:sp>
          <p:nvSpPr>
            <p:cNvPr id="140" name="Oval 139">
              <a:extLst>
                <a:ext uri="{FF2B5EF4-FFF2-40B4-BE49-F238E27FC236}">
                  <a16:creationId xmlns:a16="http://schemas.microsoft.com/office/drawing/2014/main" id="{7FCC39C9-D6C5-404F-C72B-B0CF4D505FBD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3071446" y="3445397"/>
              <a:ext cx="396000" cy="396000"/>
            </a:xfrm>
            <a:prstGeom prst="ellipse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/>
                <a:t>1</a:t>
              </a:r>
            </a:p>
          </p:txBody>
        </p:sp>
      </p:grpSp>
      <p:grpSp>
        <p:nvGrpSpPr>
          <p:cNvPr id="143" name="Group 142">
            <a:extLst>
              <a:ext uri="{FF2B5EF4-FFF2-40B4-BE49-F238E27FC236}">
                <a16:creationId xmlns:a16="http://schemas.microsoft.com/office/drawing/2014/main" id="{022E9A8F-0BA6-2EDB-F3F8-6204F3FAC2D9}"/>
              </a:ext>
            </a:extLst>
          </p:cNvPr>
          <p:cNvGrpSpPr/>
          <p:nvPr/>
        </p:nvGrpSpPr>
        <p:grpSpPr>
          <a:xfrm>
            <a:off x="6640273" y="3498922"/>
            <a:ext cx="2426269" cy="1327324"/>
            <a:chOff x="2056311" y="3303291"/>
            <a:chExt cx="2426269" cy="1327324"/>
          </a:xfrm>
        </p:grpSpPr>
        <p:sp>
          <p:nvSpPr>
            <p:cNvPr id="144" name="Rounded Rectangle 143">
              <a:extLst>
                <a:ext uri="{FF2B5EF4-FFF2-40B4-BE49-F238E27FC236}">
                  <a16:creationId xmlns:a16="http://schemas.microsoft.com/office/drawing/2014/main" id="{717D7662-ADDE-B69F-B465-7CC403C57A89}"/>
                </a:ext>
              </a:extLst>
            </p:cNvPr>
            <p:cNvSpPr/>
            <p:nvPr/>
          </p:nvSpPr>
          <p:spPr>
            <a:xfrm>
              <a:off x="2056311" y="3303291"/>
              <a:ext cx="2426269" cy="1327324"/>
            </a:xfrm>
            <a:prstGeom prst="roundRect">
              <a:avLst/>
            </a:prstGeom>
            <a:solidFill>
              <a:schemeClr val="accent3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tIns="540000" rtlCol="0" anchor="ctr"/>
            <a:lstStyle/>
            <a:p>
              <a:pPr algn="ctr"/>
              <a:r>
                <a:rPr lang="en-US" dirty="0"/>
                <a:t>Querying Mode</a:t>
              </a:r>
            </a:p>
          </p:txBody>
        </p:sp>
        <p:sp>
          <p:nvSpPr>
            <p:cNvPr id="145" name="Oval 144">
              <a:extLst>
                <a:ext uri="{FF2B5EF4-FFF2-40B4-BE49-F238E27FC236}">
                  <a16:creationId xmlns:a16="http://schemas.microsoft.com/office/drawing/2014/main" id="{FB5B56B8-C6ED-BB4C-9E5D-E9E41C7AB1C2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3071446" y="3445397"/>
              <a:ext cx="396000" cy="396000"/>
            </a:xfrm>
            <a:prstGeom prst="ellipse">
              <a:avLst/>
            </a:prstGeom>
          </p:spPr>
          <p:style>
            <a:lnRef idx="1">
              <a:schemeClr val="accent3"/>
            </a:lnRef>
            <a:fillRef idx="3">
              <a:schemeClr val="accent3"/>
            </a:fillRef>
            <a:effectRef idx="2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/>
                <a:t>2</a:t>
              </a:r>
            </a:p>
          </p:txBody>
        </p:sp>
      </p:grpSp>
      <p:sp>
        <p:nvSpPr>
          <p:cNvPr id="147" name="TextBox 146">
            <a:extLst>
              <a:ext uri="{FF2B5EF4-FFF2-40B4-BE49-F238E27FC236}">
                <a16:creationId xmlns:a16="http://schemas.microsoft.com/office/drawing/2014/main" id="{725B8E46-F97E-11F4-65D0-F21C4F9528E2}"/>
              </a:ext>
            </a:extLst>
          </p:cNvPr>
          <p:cNvSpPr txBox="1"/>
          <p:nvPr/>
        </p:nvSpPr>
        <p:spPr>
          <a:xfrm>
            <a:off x="2806763" y="5166514"/>
            <a:ext cx="2935420" cy="646331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marL="285750" indent="-285750">
              <a:buFont typeface="Wingdings" pitchFamily="2" charset="2"/>
              <a:buChar char="Ø"/>
            </a:pPr>
            <a:r>
              <a:rPr lang="en-US" i="1" dirty="0"/>
              <a:t>Change-impact analysis</a:t>
            </a:r>
          </a:p>
          <a:p>
            <a:pPr marL="285750" indent="-285750">
              <a:buFont typeface="Wingdings" pitchFamily="2" charset="2"/>
              <a:buChar char="Ø"/>
            </a:pPr>
            <a:r>
              <a:rPr lang="en-US" i="1" dirty="0"/>
              <a:t>Configuration errors</a:t>
            </a:r>
          </a:p>
        </p:txBody>
      </p:sp>
      <p:sp>
        <p:nvSpPr>
          <p:cNvPr id="148" name="TextBox 147">
            <a:extLst>
              <a:ext uri="{FF2B5EF4-FFF2-40B4-BE49-F238E27FC236}">
                <a16:creationId xmlns:a16="http://schemas.microsoft.com/office/drawing/2014/main" id="{A879D84D-7DED-FEDA-E1E1-BF1A15AA5FE3}"/>
              </a:ext>
            </a:extLst>
          </p:cNvPr>
          <p:cNvSpPr txBox="1"/>
          <p:nvPr/>
        </p:nvSpPr>
        <p:spPr>
          <a:xfrm>
            <a:off x="5936856" y="5028014"/>
            <a:ext cx="3833101" cy="923330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marL="285750" indent="-285750">
              <a:buFont typeface="Wingdings" pitchFamily="2" charset="2"/>
              <a:buChar char="Ø"/>
            </a:pPr>
            <a:r>
              <a:rPr lang="en-US" i="1" dirty="0"/>
              <a:t>Model is </a:t>
            </a:r>
            <a:r>
              <a:rPr lang="en-US" i="1" u="sng" dirty="0"/>
              <a:t>executable</a:t>
            </a:r>
          </a:p>
          <a:p>
            <a:pPr marL="285750" indent="-285750">
              <a:buFont typeface="Wingdings" pitchFamily="2" charset="2"/>
              <a:buChar char="Ø"/>
            </a:pPr>
            <a:r>
              <a:rPr lang="en-US" i="1" dirty="0"/>
              <a:t>Infer follow-up queries from rules</a:t>
            </a:r>
          </a:p>
          <a:p>
            <a:pPr marL="285750" indent="-285750">
              <a:buFont typeface="Wingdings" pitchFamily="2" charset="2"/>
              <a:buChar char="Ø"/>
            </a:pPr>
            <a:r>
              <a:rPr lang="en-US" i="1" dirty="0"/>
              <a:t>Interoperable with real DNS</a:t>
            </a:r>
          </a:p>
        </p:txBody>
      </p:sp>
      <p:grpSp>
        <p:nvGrpSpPr>
          <p:cNvPr id="151" name="Group 150">
            <a:extLst>
              <a:ext uri="{FF2B5EF4-FFF2-40B4-BE49-F238E27FC236}">
                <a16:creationId xmlns:a16="http://schemas.microsoft.com/office/drawing/2014/main" id="{2F5BBC6C-04B1-7AF5-88BE-27277ABB2238}"/>
              </a:ext>
            </a:extLst>
          </p:cNvPr>
          <p:cNvGrpSpPr/>
          <p:nvPr/>
        </p:nvGrpSpPr>
        <p:grpSpPr>
          <a:xfrm>
            <a:off x="380654" y="3839419"/>
            <a:ext cx="2514946" cy="646331"/>
            <a:chOff x="380654" y="3839419"/>
            <a:chExt cx="2514946" cy="646331"/>
          </a:xfrm>
        </p:grpSpPr>
        <p:sp>
          <p:nvSpPr>
            <p:cNvPr id="149" name="Notched Right Arrow 148">
              <a:extLst>
                <a:ext uri="{FF2B5EF4-FFF2-40B4-BE49-F238E27FC236}">
                  <a16:creationId xmlns:a16="http://schemas.microsoft.com/office/drawing/2014/main" id="{A3A7BF5F-F376-6D10-6726-58D73DE3C401}"/>
                </a:ext>
              </a:extLst>
            </p:cNvPr>
            <p:cNvSpPr/>
            <p:nvPr/>
          </p:nvSpPr>
          <p:spPr>
            <a:xfrm>
              <a:off x="1910862" y="3869507"/>
              <a:ext cx="984738" cy="586154"/>
            </a:xfrm>
            <a:prstGeom prst="notchedRightArrow">
              <a:avLst/>
            </a:prstGeom>
            <a:solidFill>
              <a:schemeClr val="accent1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50" name="TextBox 149">
              <a:extLst>
                <a:ext uri="{FF2B5EF4-FFF2-40B4-BE49-F238E27FC236}">
                  <a16:creationId xmlns:a16="http://schemas.microsoft.com/office/drawing/2014/main" id="{3A5C58DA-D4BE-18A2-40CB-C88EF57BDE2C}"/>
                </a:ext>
              </a:extLst>
            </p:cNvPr>
            <p:cNvSpPr txBox="1"/>
            <p:nvPr/>
          </p:nvSpPr>
          <p:spPr>
            <a:xfrm>
              <a:off x="380654" y="3839419"/>
              <a:ext cx="1428596" cy="646331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 dirty="0"/>
                <a:t>Correctness</a:t>
              </a:r>
            </a:p>
            <a:p>
              <a:pPr algn="ctr"/>
              <a:r>
                <a:rPr lang="en-US" dirty="0"/>
                <a:t>Proofs</a:t>
              </a:r>
            </a:p>
          </p:txBody>
        </p:sp>
      </p:grpSp>
      <p:grpSp>
        <p:nvGrpSpPr>
          <p:cNvPr id="8" name="Group 7">
            <a:extLst>
              <a:ext uri="{FF2B5EF4-FFF2-40B4-BE49-F238E27FC236}">
                <a16:creationId xmlns:a16="http://schemas.microsoft.com/office/drawing/2014/main" id="{1EEA751F-F6D0-76AE-9728-07CDFE76EB54}"/>
              </a:ext>
            </a:extLst>
          </p:cNvPr>
          <p:cNvGrpSpPr/>
          <p:nvPr/>
        </p:nvGrpSpPr>
        <p:grpSpPr>
          <a:xfrm>
            <a:off x="9296400" y="3840485"/>
            <a:ext cx="2832188" cy="646331"/>
            <a:chOff x="9296400" y="3840485"/>
            <a:chExt cx="2832188" cy="646331"/>
          </a:xfrm>
        </p:grpSpPr>
        <p:sp>
          <p:nvSpPr>
            <p:cNvPr id="2" name="Notched Right Arrow 1">
              <a:extLst>
                <a:ext uri="{FF2B5EF4-FFF2-40B4-BE49-F238E27FC236}">
                  <a16:creationId xmlns:a16="http://schemas.microsoft.com/office/drawing/2014/main" id="{A083AEDF-3604-407A-594F-14AC5A5DAAFD}"/>
                </a:ext>
              </a:extLst>
            </p:cNvPr>
            <p:cNvSpPr/>
            <p:nvPr/>
          </p:nvSpPr>
          <p:spPr>
            <a:xfrm flipH="1">
              <a:off x="9296400" y="3869507"/>
              <a:ext cx="984738" cy="586154"/>
            </a:xfrm>
            <a:prstGeom prst="notchedRightArrow">
              <a:avLst/>
            </a:prstGeom>
            <a:solidFill>
              <a:schemeClr val="accent3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ED36AFE9-F421-AC91-3BC6-4D68E09BB1BE}"/>
                </a:ext>
              </a:extLst>
            </p:cNvPr>
            <p:cNvSpPr txBox="1"/>
            <p:nvPr/>
          </p:nvSpPr>
          <p:spPr>
            <a:xfrm>
              <a:off x="10469158" y="3840485"/>
              <a:ext cx="1659430" cy="646331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 dirty="0"/>
                <a:t>Illustrates</a:t>
              </a:r>
            </a:p>
            <a:p>
              <a:pPr algn="ctr"/>
              <a:r>
                <a:rPr lang="en-US" dirty="0"/>
                <a:t>Completeness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7907622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7" grpId="0"/>
      <p:bldP spid="148" grpId="0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7F61587-8AE5-814E-B188-8D1AA4CF9F0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1">
            <a:extLst>
              <a:ext uri="{FF2B5EF4-FFF2-40B4-BE49-F238E27FC236}">
                <a16:creationId xmlns:a16="http://schemas.microsoft.com/office/drawing/2014/main" id="{91F24186-DCE4-40DD-E8EC-6B5553B907D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How </a:t>
            </a:r>
            <a:r>
              <a:rPr lang="en-US" i="1" dirty="0"/>
              <a:t>well</a:t>
            </a:r>
            <a:r>
              <a:rPr lang="en-US" dirty="0"/>
              <a:t> does our model work?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1DA9BC7-E041-5081-EFAB-B9396198370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noProof="0"/>
              <a:t>Nov 9, 2026</a:t>
            </a:r>
            <a:endParaRPr lang="de-CH" noProof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45E72C9-7131-3595-A40F-4AEEB2AFEFD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noProof="0"/>
              <a:t>Department of Computer Science, ETH Zurich</a:t>
            </a:r>
            <a:endParaRPr lang="de-CH" noProof="0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B895C66-9F48-B73B-55E7-7A1585FD850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CA52AF-F19D-405C-AD5F-7D94B96A5CC3}" type="slidenum">
              <a:rPr lang="de-CH" noProof="0" smtClean="0"/>
              <a:t>38</a:t>
            </a:fld>
            <a:endParaRPr lang="de-CH" noProof="0"/>
          </a:p>
        </p:txBody>
      </p:sp>
    </p:spTree>
    <p:extLst>
      <p:ext uri="{BB962C8B-B14F-4D97-AF65-F5344CB8AC3E}">
        <p14:creationId xmlns:p14="http://schemas.microsoft.com/office/powerpoint/2010/main" val="3176547290"/>
      </p:ext>
    </p:extLst>
  </p:cSld>
  <p:clrMapOvr>
    <a:masterClrMapping/>
  </p:clrMapOvr>
  <p:transition>
    <p:push dir="u"/>
  </p:transition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2CCCB9A5-3151-13D0-E591-3348B353721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How well does our model work?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5D88A1D9-00D7-F17F-BCEE-93AAA9DA0B1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noProof="0"/>
              <a:t>Nov 9, 2026</a:t>
            </a:r>
            <a:endParaRPr lang="de-CH" noProof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B2C05E6-28BD-E46F-01BE-F214F936458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noProof="0"/>
              <a:t>Department of Computer Science, ETH Zurich</a:t>
            </a:r>
            <a:endParaRPr lang="de-CH" noProof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2149138-75F5-CE13-B09A-F750D9CBDE5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CA52AF-F19D-405C-AD5F-7D94B96A5CC3}" type="slidenum">
              <a:rPr lang="de-CH" noProof="0" smtClean="0"/>
              <a:pPr/>
              <a:t>39</a:t>
            </a:fld>
            <a:endParaRPr lang="de-CH" noProof="0"/>
          </a:p>
        </p:txBody>
      </p:sp>
      <p:grpSp>
        <p:nvGrpSpPr>
          <p:cNvPr id="29" name="Group 28">
            <a:extLst>
              <a:ext uri="{FF2B5EF4-FFF2-40B4-BE49-F238E27FC236}">
                <a16:creationId xmlns:a16="http://schemas.microsoft.com/office/drawing/2014/main" id="{695F087B-B555-EAA0-BC7B-87981423B081}"/>
              </a:ext>
            </a:extLst>
          </p:cNvPr>
          <p:cNvGrpSpPr/>
          <p:nvPr/>
        </p:nvGrpSpPr>
        <p:grpSpPr>
          <a:xfrm>
            <a:off x="3125458" y="1201200"/>
            <a:ext cx="2426269" cy="1327324"/>
            <a:chOff x="2056311" y="3303291"/>
            <a:chExt cx="2426269" cy="1327324"/>
          </a:xfrm>
        </p:grpSpPr>
        <p:sp>
          <p:nvSpPr>
            <p:cNvPr id="30" name="Rounded Rectangle 29">
              <a:extLst>
                <a:ext uri="{FF2B5EF4-FFF2-40B4-BE49-F238E27FC236}">
                  <a16:creationId xmlns:a16="http://schemas.microsoft.com/office/drawing/2014/main" id="{02106786-E3A8-A43B-3C96-7EA35FFC1413}"/>
                </a:ext>
              </a:extLst>
            </p:cNvPr>
            <p:cNvSpPr/>
            <p:nvPr/>
          </p:nvSpPr>
          <p:spPr>
            <a:xfrm>
              <a:off x="2056311" y="3303291"/>
              <a:ext cx="2426269" cy="1327324"/>
            </a:xfrm>
            <a:prstGeom prst="roundRect">
              <a:avLst/>
            </a:prstGeom>
            <a:solidFill>
              <a:schemeClr val="accent1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tIns="540000" rtlCol="0" anchor="ctr"/>
            <a:lstStyle/>
            <a:p>
              <a:pPr algn="ctr"/>
              <a:r>
                <a:rPr lang="en-US" dirty="0"/>
                <a:t>Offline Reasoning</a:t>
              </a:r>
            </a:p>
          </p:txBody>
        </p:sp>
        <p:sp>
          <p:nvSpPr>
            <p:cNvPr id="31" name="Oval 30">
              <a:extLst>
                <a:ext uri="{FF2B5EF4-FFF2-40B4-BE49-F238E27FC236}">
                  <a16:creationId xmlns:a16="http://schemas.microsoft.com/office/drawing/2014/main" id="{01297AAE-C333-0496-A61A-E9B4F0929739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3071446" y="3445397"/>
              <a:ext cx="396000" cy="396000"/>
            </a:xfrm>
            <a:prstGeom prst="ellipse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/>
                <a:t>1</a:t>
              </a:r>
            </a:p>
          </p:txBody>
        </p:sp>
      </p:grpSp>
      <p:grpSp>
        <p:nvGrpSpPr>
          <p:cNvPr id="32" name="Group 31">
            <a:extLst>
              <a:ext uri="{FF2B5EF4-FFF2-40B4-BE49-F238E27FC236}">
                <a16:creationId xmlns:a16="http://schemas.microsoft.com/office/drawing/2014/main" id="{FC4AB8E9-8DBF-ABB5-4523-BFF2F96C0914}"/>
              </a:ext>
            </a:extLst>
          </p:cNvPr>
          <p:cNvGrpSpPr/>
          <p:nvPr/>
        </p:nvGrpSpPr>
        <p:grpSpPr>
          <a:xfrm>
            <a:off x="6640273" y="1201200"/>
            <a:ext cx="2426269" cy="1327324"/>
            <a:chOff x="2056311" y="3303291"/>
            <a:chExt cx="2426269" cy="1327324"/>
          </a:xfrm>
        </p:grpSpPr>
        <p:sp>
          <p:nvSpPr>
            <p:cNvPr id="33" name="Rounded Rectangle 32">
              <a:extLst>
                <a:ext uri="{FF2B5EF4-FFF2-40B4-BE49-F238E27FC236}">
                  <a16:creationId xmlns:a16="http://schemas.microsoft.com/office/drawing/2014/main" id="{95423145-8C9F-619D-D059-B486A93886AF}"/>
                </a:ext>
              </a:extLst>
            </p:cNvPr>
            <p:cNvSpPr/>
            <p:nvPr/>
          </p:nvSpPr>
          <p:spPr>
            <a:xfrm>
              <a:off x="2056311" y="3303291"/>
              <a:ext cx="2426269" cy="1327324"/>
            </a:xfrm>
            <a:prstGeom prst="roundRect">
              <a:avLst/>
            </a:prstGeom>
            <a:solidFill>
              <a:schemeClr val="accent3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tIns="540000" rtlCol="0" anchor="ctr"/>
            <a:lstStyle/>
            <a:p>
              <a:pPr algn="ctr"/>
              <a:r>
                <a:rPr lang="en-US" dirty="0"/>
                <a:t>Querying Mode</a:t>
              </a:r>
            </a:p>
          </p:txBody>
        </p:sp>
        <p:sp>
          <p:nvSpPr>
            <p:cNvPr id="34" name="Oval 33">
              <a:extLst>
                <a:ext uri="{FF2B5EF4-FFF2-40B4-BE49-F238E27FC236}">
                  <a16:creationId xmlns:a16="http://schemas.microsoft.com/office/drawing/2014/main" id="{246C9F89-1FFA-766F-4237-419C3F2296D0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3071446" y="3445397"/>
              <a:ext cx="396000" cy="396000"/>
            </a:xfrm>
            <a:prstGeom prst="ellipse">
              <a:avLst/>
            </a:prstGeom>
          </p:spPr>
          <p:style>
            <a:lnRef idx="1">
              <a:schemeClr val="accent3"/>
            </a:lnRef>
            <a:fillRef idx="3">
              <a:schemeClr val="accent3"/>
            </a:fillRef>
            <a:effectRef idx="2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/>
                <a:t>2</a:t>
              </a:r>
            </a:p>
          </p:txBody>
        </p:sp>
      </p:grpSp>
      <p:sp>
        <p:nvSpPr>
          <p:cNvPr id="41" name="Cloud Callout 40">
            <a:extLst>
              <a:ext uri="{FF2B5EF4-FFF2-40B4-BE49-F238E27FC236}">
                <a16:creationId xmlns:a16="http://schemas.microsoft.com/office/drawing/2014/main" id="{53D6C737-1CA0-2AB5-7695-93D586ABD283}"/>
              </a:ext>
            </a:extLst>
          </p:cNvPr>
          <p:cNvSpPr/>
          <p:nvPr/>
        </p:nvSpPr>
        <p:spPr>
          <a:xfrm>
            <a:off x="734768" y="2814161"/>
            <a:ext cx="2160832" cy="900001"/>
          </a:xfrm>
          <a:prstGeom prst="cloudCallout">
            <a:avLst>
              <a:gd name="adj1" fmla="val -19635"/>
              <a:gd name="adj2" fmla="val -86309"/>
            </a:avLst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But </a:t>
            </a:r>
            <a:r>
              <a:rPr lang="en-US" i="1" dirty="0"/>
              <a:t>faithful</a:t>
            </a:r>
            <a:r>
              <a:rPr lang="en-US" dirty="0"/>
              <a:t>?</a:t>
            </a:r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23F7D053-6A42-5390-0FE2-450EDB28D7D7}"/>
              </a:ext>
            </a:extLst>
          </p:cNvPr>
          <p:cNvGrpSpPr/>
          <p:nvPr/>
        </p:nvGrpSpPr>
        <p:grpSpPr>
          <a:xfrm>
            <a:off x="380654" y="1541306"/>
            <a:ext cx="2514946" cy="646331"/>
            <a:chOff x="380654" y="3839419"/>
            <a:chExt cx="2514946" cy="646331"/>
          </a:xfrm>
        </p:grpSpPr>
        <p:sp>
          <p:nvSpPr>
            <p:cNvPr id="13" name="Notched Right Arrow 12">
              <a:extLst>
                <a:ext uri="{FF2B5EF4-FFF2-40B4-BE49-F238E27FC236}">
                  <a16:creationId xmlns:a16="http://schemas.microsoft.com/office/drawing/2014/main" id="{20AC7C3F-B451-127F-5583-8E16DAEE1B6C}"/>
                </a:ext>
              </a:extLst>
            </p:cNvPr>
            <p:cNvSpPr/>
            <p:nvPr/>
          </p:nvSpPr>
          <p:spPr>
            <a:xfrm>
              <a:off x="1910862" y="3869507"/>
              <a:ext cx="984738" cy="586154"/>
            </a:xfrm>
            <a:prstGeom prst="notchedRightArrow">
              <a:avLst/>
            </a:prstGeom>
            <a:solidFill>
              <a:schemeClr val="accent1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ABF46CF2-3BE0-410B-7AA2-07BC88757108}"/>
                </a:ext>
              </a:extLst>
            </p:cNvPr>
            <p:cNvSpPr txBox="1"/>
            <p:nvPr/>
          </p:nvSpPr>
          <p:spPr>
            <a:xfrm>
              <a:off x="380654" y="3839419"/>
              <a:ext cx="1428596" cy="646331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 dirty="0"/>
                <a:t>Correctness</a:t>
              </a:r>
            </a:p>
            <a:p>
              <a:pPr algn="ctr"/>
              <a:r>
                <a:rPr lang="en-US" dirty="0"/>
                <a:t>Proofs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21873476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>
        <p159:morph option="byObject"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1" grpId="0" animBg="1"/>
    </p:bld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3ACC428-1E7F-CF4C-6DC4-AA5FCC3F16C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9183E722-F185-D2AB-0BB2-830B680EF61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How well does our model work?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58858B48-0E3F-7EB1-7D19-77E02D09F60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noProof="0"/>
              <a:t>Nov 9, 2026</a:t>
            </a:r>
            <a:endParaRPr lang="de-CH" noProof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D8D9A38-42F5-AB14-A9A5-DA9BD662CC6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noProof="0"/>
              <a:t>Department of Computer Science, ETH Zurich</a:t>
            </a:r>
            <a:endParaRPr lang="de-CH" noProof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83A2082-0E58-4455-F5C5-C7FF084F3A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CA52AF-F19D-405C-AD5F-7D94B96A5CC3}" type="slidenum">
              <a:rPr lang="de-CH" noProof="0" smtClean="0"/>
              <a:pPr/>
              <a:t>40</a:t>
            </a:fld>
            <a:endParaRPr lang="de-CH" noProof="0"/>
          </a:p>
        </p:txBody>
      </p:sp>
      <p:grpSp>
        <p:nvGrpSpPr>
          <p:cNvPr id="29" name="Group 28">
            <a:extLst>
              <a:ext uri="{FF2B5EF4-FFF2-40B4-BE49-F238E27FC236}">
                <a16:creationId xmlns:a16="http://schemas.microsoft.com/office/drawing/2014/main" id="{DAB319B5-F8B4-FA33-F1A3-10F2D2D5E7AC}"/>
              </a:ext>
            </a:extLst>
          </p:cNvPr>
          <p:cNvGrpSpPr/>
          <p:nvPr/>
        </p:nvGrpSpPr>
        <p:grpSpPr>
          <a:xfrm>
            <a:off x="4882866" y="1201200"/>
            <a:ext cx="2426269" cy="1327324"/>
            <a:chOff x="2056311" y="3303291"/>
            <a:chExt cx="2426269" cy="1327324"/>
          </a:xfrm>
        </p:grpSpPr>
        <p:sp>
          <p:nvSpPr>
            <p:cNvPr id="30" name="Rounded Rectangle 29">
              <a:extLst>
                <a:ext uri="{FF2B5EF4-FFF2-40B4-BE49-F238E27FC236}">
                  <a16:creationId xmlns:a16="http://schemas.microsoft.com/office/drawing/2014/main" id="{13721C18-E0E0-30DF-DE91-7E030EBD3B87}"/>
                </a:ext>
              </a:extLst>
            </p:cNvPr>
            <p:cNvSpPr/>
            <p:nvPr/>
          </p:nvSpPr>
          <p:spPr>
            <a:xfrm>
              <a:off x="2056311" y="3303291"/>
              <a:ext cx="2426269" cy="1327324"/>
            </a:xfrm>
            <a:prstGeom prst="roundRect">
              <a:avLst/>
            </a:prstGeom>
            <a:solidFill>
              <a:schemeClr val="accent1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tIns="540000" rtlCol="0" anchor="ctr"/>
            <a:lstStyle/>
            <a:p>
              <a:pPr algn="ctr"/>
              <a:r>
                <a:rPr lang="en-US" dirty="0"/>
                <a:t>Offline Reasoning</a:t>
              </a:r>
            </a:p>
          </p:txBody>
        </p:sp>
        <p:sp>
          <p:nvSpPr>
            <p:cNvPr id="31" name="Oval 30">
              <a:extLst>
                <a:ext uri="{FF2B5EF4-FFF2-40B4-BE49-F238E27FC236}">
                  <a16:creationId xmlns:a16="http://schemas.microsoft.com/office/drawing/2014/main" id="{2A606E2B-9B72-1C08-0A47-219DC6683226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3071446" y="3445397"/>
              <a:ext cx="396000" cy="396000"/>
            </a:xfrm>
            <a:prstGeom prst="ellipse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/>
                <a:t>1</a:t>
              </a:r>
            </a:p>
          </p:txBody>
        </p:sp>
      </p:grpSp>
      <p:sp>
        <p:nvSpPr>
          <p:cNvPr id="17" name="Rounded Rectangular Callout 16">
            <a:extLst>
              <a:ext uri="{FF2B5EF4-FFF2-40B4-BE49-F238E27FC236}">
                <a16:creationId xmlns:a16="http://schemas.microsoft.com/office/drawing/2014/main" id="{5C73A05A-9558-0791-52D3-3EEB5163B397}"/>
              </a:ext>
            </a:extLst>
          </p:cNvPr>
          <p:cNvSpPr/>
          <p:nvPr/>
        </p:nvSpPr>
        <p:spPr>
          <a:xfrm>
            <a:off x="299469" y="2792182"/>
            <a:ext cx="2954719" cy="914400"/>
          </a:xfrm>
          <a:prstGeom prst="wedgeRoundRectCallout">
            <a:avLst>
              <a:gd name="adj1" fmla="val -18263"/>
              <a:gd name="adj2" fmla="val 83466"/>
              <a:gd name="adj3" fmla="val 16667"/>
            </a:avLst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Covering corner cases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But no DNSSEC</a:t>
            </a:r>
          </a:p>
        </p:txBody>
      </p:sp>
      <p:grpSp>
        <p:nvGrpSpPr>
          <p:cNvPr id="75" name="Group 74">
            <a:extLst>
              <a:ext uri="{FF2B5EF4-FFF2-40B4-BE49-F238E27FC236}">
                <a16:creationId xmlns:a16="http://schemas.microsoft.com/office/drawing/2014/main" id="{4D05C189-8C8E-FFFF-DEA5-5EA248A057B4}"/>
              </a:ext>
            </a:extLst>
          </p:cNvPr>
          <p:cNvGrpSpPr/>
          <p:nvPr/>
        </p:nvGrpSpPr>
        <p:grpSpPr>
          <a:xfrm>
            <a:off x="299469" y="3551224"/>
            <a:ext cx="11891655" cy="2040255"/>
            <a:chOff x="299469" y="3551224"/>
            <a:chExt cx="11891655" cy="2040255"/>
          </a:xfrm>
        </p:grpSpPr>
        <p:pic>
          <p:nvPicPr>
            <p:cNvPr id="7" name="Graphic 6" descr="Open folder outline">
              <a:extLst>
                <a:ext uri="{FF2B5EF4-FFF2-40B4-BE49-F238E27FC236}">
                  <a16:creationId xmlns:a16="http://schemas.microsoft.com/office/drawing/2014/main" id="{2B53694C-4B17-B00E-4084-78B23FB9CC3C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p:blipFill>
          <p:spPr>
            <a:xfrm>
              <a:off x="671981" y="4030748"/>
              <a:ext cx="914400" cy="914400"/>
            </a:xfrm>
            <a:prstGeom prst="rect">
              <a:avLst/>
            </a:prstGeom>
          </p:spPr>
        </p:pic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158C47A8-2075-4A77-E2C6-32CD5B93A58F}"/>
                </a:ext>
              </a:extLst>
            </p:cNvPr>
            <p:cNvSpPr txBox="1"/>
            <p:nvPr/>
          </p:nvSpPr>
          <p:spPr>
            <a:xfrm>
              <a:off x="299469" y="4945148"/>
              <a:ext cx="1659429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dirty="0"/>
                <a:t>Ferret Dataset</a:t>
              </a:r>
            </a:p>
            <a:p>
              <a:pPr algn="ctr"/>
              <a:r>
                <a:rPr lang="en-US" dirty="0"/>
                <a:t>(Zone Files)</a:t>
              </a:r>
            </a:p>
          </p:txBody>
        </p:sp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ACF86B56-FFF1-F957-6E7A-B18108905FDC}"/>
                </a:ext>
              </a:extLst>
            </p:cNvPr>
            <p:cNvSpPr txBox="1"/>
            <p:nvPr/>
          </p:nvSpPr>
          <p:spPr>
            <a:xfrm>
              <a:off x="2403238" y="4030748"/>
              <a:ext cx="1864613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dirty="0"/>
                <a:t>Synthesize Root</a:t>
              </a:r>
            </a:p>
            <a:p>
              <a:pPr algn="ctr"/>
              <a:r>
                <a:rPr lang="en-US" dirty="0"/>
                <a:t>+</a:t>
              </a:r>
            </a:p>
            <a:p>
              <a:pPr algn="ctr"/>
              <a:r>
                <a:rPr lang="en-US" dirty="0"/>
                <a:t>Sign</a:t>
              </a:r>
            </a:p>
          </p:txBody>
        </p:sp>
        <p:cxnSp>
          <p:nvCxnSpPr>
            <p:cNvPr id="13" name="Straight Arrow Connector 12">
              <a:extLst>
                <a:ext uri="{FF2B5EF4-FFF2-40B4-BE49-F238E27FC236}">
                  <a16:creationId xmlns:a16="http://schemas.microsoft.com/office/drawing/2014/main" id="{92286AB2-A0FC-8A9F-0F80-0078D4B5B1A0}"/>
                </a:ext>
              </a:extLst>
            </p:cNvPr>
            <p:cNvCxnSpPr>
              <a:cxnSpLocks/>
              <a:stCxn id="7" idx="3"/>
              <a:endCxn id="10" idx="1"/>
            </p:cNvCxnSpPr>
            <p:nvPr/>
          </p:nvCxnSpPr>
          <p:spPr>
            <a:xfrm>
              <a:off x="1586381" y="4487948"/>
              <a:ext cx="816857" cy="4465"/>
            </a:xfrm>
            <a:prstGeom prst="straightConnector1">
              <a:avLst/>
            </a:prstGeom>
            <a:ln>
              <a:tailEnd type="triangle"/>
            </a:ln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4C957E4B-D37E-7307-7276-87A6A89E7829}"/>
                </a:ext>
              </a:extLst>
            </p:cNvPr>
            <p:cNvSpPr txBox="1"/>
            <p:nvPr/>
          </p:nvSpPr>
          <p:spPr>
            <a:xfrm>
              <a:off x="5001561" y="3556393"/>
              <a:ext cx="1659430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dirty="0"/>
                <a:t>Load into Bind</a:t>
              </a:r>
            </a:p>
          </p:txBody>
        </p:sp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8C00C2BD-E5F1-03FC-0391-4A811AED23E9}"/>
                </a:ext>
              </a:extLst>
            </p:cNvPr>
            <p:cNvSpPr txBox="1"/>
            <p:nvPr/>
          </p:nvSpPr>
          <p:spPr>
            <a:xfrm>
              <a:off x="4995149" y="4307747"/>
              <a:ext cx="167225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dirty="0"/>
                <a:t>Load into Knot</a:t>
              </a:r>
            </a:p>
          </p:txBody>
        </p:sp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554B7FE3-E653-BEC2-3B98-0195B47AC8D2}"/>
                </a:ext>
              </a:extLst>
            </p:cNvPr>
            <p:cNvSpPr txBox="1"/>
            <p:nvPr/>
          </p:nvSpPr>
          <p:spPr>
            <a:xfrm>
              <a:off x="6206449" y="5059101"/>
              <a:ext cx="1915909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dirty="0"/>
                <a:t>Analyze with tool</a:t>
              </a:r>
            </a:p>
          </p:txBody>
        </p:sp>
        <p:grpSp>
          <p:nvGrpSpPr>
            <p:cNvPr id="52" name="Group 51">
              <a:extLst>
                <a:ext uri="{FF2B5EF4-FFF2-40B4-BE49-F238E27FC236}">
                  <a16:creationId xmlns:a16="http://schemas.microsoft.com/office/drawing/2014/main" id="{672FBE4C-8A1E-67B3-D18D-D0F2FD5B0030}"/>
                </a:ext>
              </a:extLst>
            </p:cNvPr>
            <p:cNvGrpSpPr/>
            <p:nvPr/>
          </p:nvGrpSpPr>
          <p:grpSpPr>
            <a:xfrm>
              <a:off x="7661403" y="3551224"/>
              <a:ext cx="1826142" cy="1125855"/>
              <a:chOff x="8341337" y="3656731"/>
              <a:chExt cx="1826142" cy="1125855"/>
            </a:xfrm>
          </p:grpSpPr>
          <p:sp>
            <p:nvSpPr>
              <p:cNvPr id="19" name="TextBox 18">
                <a:extLst>
                  <a:ext uri="{FF2B5EF4-FFF2-40B4-BE49-F238E27FC236}">
                    <a16:creationId xmlns:a16="http://schemas.microsoft.com/office/drawing/2014/main" id="{53D2BE2F-6B95-42C2-3BB3-B5308B3756D4}"/>
                  </a:ext>
                </a:extLst>
              </p:cNvPr>
              <p:cNvSpPr txBox="1"/>
              <p:nvPr/>
            </p:nvSpPr>
            <p:spPr>
              <a:xfrm>
                <a:off x="8347749" y="3656731"/>
                <a:ext cx="1813318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en-US" dirty="0"/>
                  <a:t>Query with Bind</a:t>
                </a:r>
              </a:p>
            </p:txBody>
          </p:sp>
          <p:sp>
            <p:nvSpPr>
              <p:cNvPr id="20" name="TextBox 19">
                <a:extLst>
                  <a:ext uri="{FF2B5EF4-FFF2-40B4-BE49-F238E27FC236}">
                    <a16:creationId xmlns:a16="http://schemas.microsoft.com/office/drawing/2014/main" id="{81BB71C2-29F8-5AA6-3CCF-5319F54C6CFF}"/>
                  </a:ext>
                </a:extLst>
              </p:cNvPr>
              <p:cNvSpPr txBox="1"/>
              <p:nvPr/>
            </p:nvSpPr>
            <p:spPr>
              <a:xfrm>
                <a:off x="8341337" y="4413254"/>
                <a:ext cx="1826142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en-US" dirty="0"/>
                  <a:t>Query with Knot</a:t>
                </a:r>
              </a:p>
            </p:txBody>
          </p:sp>
        </p:grpSp>
        <p:cxnSp>
          <p:nvCxnSpPr>
            <p:cNvPr id="21" name="Straight Arrow Connector 20">
              <a:extLst>
                <a:ext uri="{FF2B5EF4-FFF2-40B4-BE49-F238E27FC236}">
                  <a16:creationId xmlns:a16="http://schemas.microsoft.com/office/drawing/2014/main" id="{7CADE23E-7EA4-4EDA-B140-A97D66DA4F6B}"/>
                </a:ext>
              </a:extLst>
            </p:cNvPr>
            <p:cNvCxnSpPr>
              <a:cxnSpLocks/>
              <a:stCxn id="10" idx="3"/>
              <a:endCxn id="15" idx="1"/>
            </p:cNvCxnSpPr>
            <p:nvPr/>
          </p:nvCxnSpPr>
          <p:spPr>
            <a:xfrm flipV="1">
              <a:off x="4267851" y="3741059"/>
              <a:ext cx="733710" cy="751354"/>
            </a:xfrm>
            <a:prstGeom prst="straightConnector1">
              <a:avLst/>
            </a:prstGeom>
            <a:ln>
              <a:tailEnd type="triangle"/>
            </a:ln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  <p:cxnSp>
          <p:nvCxnSpPr>
            <p:cNvPr id="24" name="Straight Arrow Connector 23">
              <a:extLst>
                <a:ext uri="{FF2B5EF4-FFF2-40B4-BE49-F238E27FC236}">
                  <a16:creationId xmlns:a16="http://schemas.microsoft.com/office/drawing/2014/main" id="{F9158FE2-D8AE-FC9F-3105-793D8F55DF10}"/>
                </a:ext>
              </a:extLst>
            </p:cNvPr>
            <p:cNvCxnSpPr>
              <a:cxnSpLocks/>
              <a:stCxn id="10" idx="3"/>
              <a:endCxn id="16" idx="1"/>
            </p:cNvCxnSpPr>
            <p:nvPr/>
          </p:nvCxnSpPr>
          <p:spPr>
            <a:xfrm>
              <a:off x="4267851" y="4492413"/>
              <a:ext cx="727298" cy="0"/>
            </a:xfrm>
            <a:prstGeom prst="straightConnector1">
              <a:avLst/>
            </a:prstGeom>
            <a:ln>
              <a:tailEnd type="triangle"/>
            </a:ln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  <p:cxnSp>
          <p:nvCxnSpPr>
            <p:cNvPr id="27" name="Straight Arrow Connector 26">
              <a:extLst>
                <a:ext uri="{FF2B5EF4-FFF2-40B4-BE49-F238E27FC236}">
                  <a16:creationId xmlns:a16="http://schemas.microsoft.com/office/drawing/2014/main" id="{C316E906-A3E6-CFED-6D31-7A63622FB70E}"/>
                </a:ext>
              </a:extLst>
            </p:cNvPr>
            <p:cNvCxnSpPr>
              <a:cxnSpLocks/>
              <a:stCxn id="10" idx="3"/>
              <a:endCxn id="18" idx="1"/>
            </p:cNvCxnSpPr>
            <p:nvPr/>
          </p:nvCxnSpPr>
          <p:spPr>
            <a:xfrm>
              <a:off x="4267851" y="4492413"/>
              <a:ext cx="1938598" cy="751354"/>
            </a:xfrm>
            <a:prstGeom prst="straightConnector1">
              <a:avLst/>
            </a:prstGeom>
            <a:ln>
              <a:tailEnd type="triangle"/>
            </a:ln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  <p:cxnSp>
          <p:nvCxnSpPr>
            <p:cNvPr id="36" name="Straight Arrow Connector 35">
              <a:extLst>
                <a:ext uri="{FF2B5EF4-FFF2-40B4-BE49-F238E27FC236}">
                  <a16:creationId xmlns:a16="http://schemas.microsoft.com/office/drawing/2014/main" id="{7CAC0A71-4870-59F2-7A8D-5DDBD6C83CEB}"/>
                </a:ext>
              </a:extLst>
            </p:cNvPr>
            <p:cNvCxnSpPr>
              <a:cxnSpLocks/>
              <a:stCxn id="15" idx="3"/>
              <a:endCxn id="19" idx="1"/>
            </p:cNvCxnSpPr>
            <p:nvPr/>
          </p:nvCxnSpPr>
          <p:spPr>
            <a:xfrm flipV="1">
              <a:off x="6660991" y="3735890"/>
              <a:ext cx="1006824" cy="5169"/>
            </a:xfrm>
            <a:prstGeom prst="straightConnector1">
              <a:avLst/>
            </a:prstGeom>
            <a:ln>
              <a:tailEnd type="triangle"/>
            </a:ln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  <p:cxnSp>
          <p:nvCxnSpPr>
            <p:cNvPr id="43" name="Straight Arrow Connector 42">
              <a:extLst>
                <a:ext uri="{FF2B5EF4-FFF2-40B4-BE49-F238E27FC236}">
                  <a16:creationId xmlns:a16="http://schemas.microsoft.com/office/drawing/2014/main" id="{4D51401D-3CAC-2C97-DE12-B871280969BE}"/>
                </a:ext>
              </a:extLst>
            </p:cNvPr>
            <p:cNvCxnSpPr>
              <a:cxnSpLocks/>
              <a:stCxn id="16" idx="3"/>
              <a:endCxn id="19" idx="1"/>
            </p:cNvCxnSpPr>
            <p:nvPr/>
          </p:nvCxnSpPr>
          <p:spPr>
            <a:xfrm flipV="1">
              <a:off x="6667403" y="3735890"/>
              <a:ext cx="1000412" cy="756523"/>
            </a:xfrm>
            <a:prstGeom prst="straightConnector1">
              <a:avLst/>
            </a:prstGeom>
            <a:ln>
              <a:tailEnd type="triangle"/>
            </a:ln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  <p:cxnSp>
          <p:nvCxnSpPr>
            <p:cNvPr id="46" name="Straight Arrow Connector 45">
              <a:extLst>
                <a:ext uri="{FF2B5EF4-FFF2-40B4-BE49-F238E27FC236}">
                  <a16:creationId xmlns:a16="http://schemas.microsoft.com/office/drawing/2014/main" id="{0F636C07-ECEF-898B-9172-D73E6B9207C5}"/>
                </a:ext>
              </a:extLst>
            </p:cNvPr>
            <p:cNvCxnSpPr>
              <a:cxnSpLocks/>
              <a:stCxn id="15" idx="3"/>
              <a:endCxn id="20" idx="1"/>
            </p:cNvCxnSpPr>
            <p:nvPr/>
          </p:nvCxnSpPr>
          <p:spPr>
            <a:xfrm>
              <a:off x="6660991" y="3741059"/>
              <a:ext cx="1000412" cy="751354"/>
            </a:xfrm>
            <a:prstGeom prst="straightConnector1">
              <a:avLst/>
            </a:prstGeom>
            <a:ln>
              <a:tailEnd type="triangle"/>
            </a:ln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  <p:cxnSp>
          <p:nvCxnSpPr>
            <p:cNvPr id="49" name="Straight Arrow Connector 48">
              <a:extLst>
                <a:ext uri="{FF2B5EF4-FFF2-40B4-BE49-F238E27FC236}">
                  <a16:creationId xmlns:a16="http://schemas.microsoft.com/office/drawing/2014/main" id="{0D4283A7-DE74-6A5F-90B8-41E872573086}"/>
                </a:ext>
              </a:extLst>
            </p:cNvPr>
            <p:cNvCxnSpPr>
              <a:cxnSpLocks/>
              <a:stCxn id="16" idx="3"/>
              <a:endCxn id="20" idx="1"/>
            </p:cNvCxnSpPr>
            <p:nvPr/>
          </p:nvCxnSpPr>
          <p:spPr>
            <a:xfrm>
              <a:off x="6667403" y="4492413"/>
              <a:ext cx="994000" cy="0"/>
            </a:xfrm>
            <a:prstGeom prst="straightConnector1">
              <a:avLst/>
            </a:prstGeom>
            <a:ln>
              <a:tailEnd type="triangle"/>
            </a:ln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  <p:sp>
          <p:nvSpPr>
            <p:cNvPr id="56" name="TextBox 55">
              <a:extLst>
                <a:ext uri="{FF2B5EF4-FFF2-40B4-BE49-F238E27FC236}">
                  <a16:creationId xmlns:a16="http://schemas.microsoft.com/office/drawing/2014/main" id="{2660C0AB-A83E-9AE8-E808-F073564F69F2}"/>
                </a:ext>
              </a:extLst>
            </p:cNvPr>
            <p:cNvSpPr txBox="1"/>
            <p:nvPr/>
          </p:nvSpPr>
          <p:spPr>
            <a:xfrm>
              <a:off x="9980262" y="4169248"/>
              <a:ext cx="2210862" cy="646331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 dirty="0"/>
                <a:t>Compare</a:t>
              </a:r>
            </a:p>
            <a:p>
              <a:pPr algn="ctr"/>
              <a:r>
                <a:rPr lang="en-US" dirty="0"/>
                <a:t>Queries/Responses</a:t>
              </a:r>
            </a:p>
          </p:txBody>
        </p:sp>
        <p:cxnSp>
          <p:nvCxnSpPr>
            <p:cNvPr id="57" name="Straight Arrow Connector 56">
              <a:extLst>
                <a:ext uri="{FF2B5EF4-FFF2-40B4-BE49-F238E27FC236}">
                  <a16:creationId xmlns:a16="http://schemas.microsoft.com/office/drawing/2014/main" id="{F73FC146-DEE0-0286-3D8F-96AD73D95308}"/>
                </a:ext>
              </a:extLst>
            </p:cNvPr>
            <p:cNvCxnSpPr>
              <a:cxnSpLocks/>
              <a:stCxn id="20" idx="3"/>
              <a:endCxn id="56" idx="1"/>
            </p:cNvCxnSpPr>
            <p:nvPr/>
          </p:nvCxnSpPr>
          <p:spPr>
            <a:xfrm>
              <a:off x="9487545" y="4492413"/>
              <a:ext cx="492717" cy="1"/>
            </a:xfrm>
            <a:prstGeom prst="straightConnector1">
              <a:avLst/>
            </a:prstGeom>
            <a:ln>
              <a:tailEnd type="triangle"/>
            </a:ln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  <p:cxnSp>
          <p:nvCxnSpPr>
            <p:cNvPr id="60" name="Straight Arrow Connector 59">
              <a:extLst>
                <a:ext uri="{FF2B5EF4-FFF2-40B4-BE49-F238E27FC236}">
                  <a16:creationId xmlns:a16="http://schemas.microsoft.com/office/drawing/2014/main" id="{0239ED09-8601-6FFC-60BD-460D64D45AF2}"/>
                </a:ext>
              </a:extLst>
            </p:cNvPr>
            <p:cNvCxnSpPr>
              <a:cxnSpLocks/>
              <a:stCxn id="19" idx="3"/>
              <a:endCxn id="56" idx="1"/>
            </p:cNvCxnSpPr>
            <p:nvPr/>
          </p:nvCxnSpPr>
          <p:spPr>
            <a:xfrm>
              <a:off x="9481133" y="3735890"/>
              <a:ext cx="499129" cy="756524"/>
            </a:xfrm>
            <a:prstGeom prst="straightConnector1">
              <a:avLst/>
            </a:prstGeom>
            <a:ln>
              <a:tailEnd type="triangle"/>
            </a:ln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  <p:cxnSp>
          <p:nvCxnSpPr>
            <p:cNvPr id="66" name="Straight Arrow Connector 65">
              <a:extLst>
                <a:ext uri="{FF2B5EF4-FFF2-40B4-BE49-F238E27FC236}">
                  <a16:creationId xmlns:a16="http://schemas.microsoft.com/office/drawing/2014/main" id="{5987A3CF-7DA6-221C-5AB0-8961DBB8A91E}"/>
                </a:ext>
              </a:extLst>
            </p:cNvPr>
            <p:cNvCxnSpPr>
              <a:cxnSpLocks/>
              <a:stCxn id="18" idx="3"/>
              <a:endCxn id="56" idx="1"/>
            </p:cNvCxnSpPr>
            <p:nvPr/>
          </p:nvCxnSpPr>
          <p:spPr>
            <a:xfrm flipV="1">
              <a:off x="8122358" y="4492414"/>
              <a:ext cx="1857904" cy="751353"/>
            </a:xfrm>
            <a:prstGeom prst="straightConnector1">
              <a:avLst/>
            </a:prstGeom>
            <a:ln>
              <a:tailEnd type="triangle"/>
            </a:ln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</p:grpSp>
      <p:grpSp>
        <p:nvGrpSpPr>
          <p:cNvPr id="72" name="Group 71">
            <a:extLst>
              <a:ext uri="{FF2B5EF4-FFF2-40B4-BE49-F238E27FC236}">
                <a16:creationId xmlns:a16="http://schemas.microsoft.com/office/drawing/2014/main" id="{317578A4-4FDB-FE71-0731-9AF1FAAC3457}"/>
              </a:ext>
            </a:extLst>
          </p:cNvPr>
          <p:cNvGrpSpPr/>
          <p:nvPr/>
        </p:nvGrpSpPr>
        <p:grpSpPr>
          <a:xfrm>
            <a:off x="12795420" y="1201200"/>
            <a:ext cx="2426269" cy="1327324"/>
            <a:chOff x="2056311" y="3303291"/>
            <a:chExt cx="2426269" cy="1327324"/>
          </a:xfrm>
        </p:grpSpPr>
        <p:sp>
          <p:nvSpPr>
            <p:cNvPr id="73" name="Rounded Rectangle 72">
              <a:extLst>
                <a:ext uri="{FF2B5EF4-FFF2-40B4-BE49-F238E27FC236}">
                  <a16:creationId xmlns:a16="http://schemas.microsoft.com/office/drawing/2014/main" id="{DA2ED95C-79F6-9633-AC4D-3931A7DBE44C}"/>
                </a:ext>
              </a:extLst>
            </p:cNvPr>
            <p:cNvSpPr/>
            <p:nvPr/>
          </p:nvSpPr>
          <p:spPr>
            <a:xfrm>
              <a:off x="2056311" y="3303291"/>
              <a:ext cx="2426269" cy="1327324"/>
            </a:xfrm>
            <a:prstGeom prst="roundRect">
              <a:avLst/>
            </a:prstGeom>
            <a:solidFill>
              <a:schemeClr val="accent3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tIns="540000" rtlCol="0" anchor="ctr"/>
            <a:lstStyle/>
            <a:p>
              <a:pPr algn="ctr"/>
              <a:r>
                <a:rPr lang="en-US" dirty="0"/>
                <a:t>Querying Mode</a:t>
              </a:r>
            </a:p>
          </p:txBody>
        </p:sp>
        <p:sp>
          <p:nvSpPr>
            <p:cNvPr id="74" name="Oval 73">
              <a:extLst>
                <a:ext uri="{FF2B5EF4-FFF2-40B4-BE49-F238E27FC236}">
                  <a16:creationId xmlns:a16="http://schemas.microsoft.com/office/drawing/2014/main" id="{39301936-FDDF-8E01-F686-E22ABB23CDF2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3071446" y="3445397"/>
              <a:ext cx="396000" cy="396000"/>
            </a:xfrm>
            <a:prstGeom prst="ellipse">
              <a:avLst/>
            </a:prstGeom>
          </p:spPr>
          <p:style>
            <a:lnRef idx="1">
              <a:schemeClr val="accent3"/>
            </a:lnRef>
            <a:fillRef idx="3">
              <a:schemeClr val="accent3"/>
            </a:fillRef>
            <a:effectRef idx="2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/>
                <a:t>2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07364570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>
        <p159:morph option="byObject"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 animBg="1"/>
    </p:bld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017AF15-A922-0DB7-1F8F-B7BF66750A1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" name="Group 12">
            <a:extLst>
              <a:ext uri="{FF2B5EF4-FFF2-40B4-BE49-F238E27FC236}">
                <a16:creationId xmlns:a16="http://schemas.microsoft.com/office/drawing/2014/main" id="{3CBF5BC3-6715-9F37-6C1B-F7D1647B5279}"/>
              </a:ext>
            </a:extLst>
          </p:cNvPr>
          <p:cNvGrpSpPr/>
          <p:nvPr/>
        </p:nvGrpSpPr>
        <p:grpSpPr>
          <a:xfrm>
            <a:off x="4882866" y="1201200"/>
            <a:ext cx="2426269" cy="1327324"/>
            <a:chOff x="2056311" y="3303291"/>
            <a:chExt cx="2426269" cy="1327324"/>
          </a:xfrm>
        </p:grpSpPr>
        <p:sp>
          <p:nvSpPr>
            <p:cNvPr id="15" name="Rounded Rectangle 14">
              <a:extLst>
                <a:ext uri="{FF2B5EF4-FFF2-40B4-BE49-F238E27FC236}">
                  <a16:creationId xmlns:a16="http://schemas.microsoft.com/office/drawing/2014/main" id="{78242188-E92A-B38E-A2F4-05144F16307E}"/>
                </a:ext>
              </a:extLst>
            </p:cNvPr>
            <p:cNvSpPr/>
            <p:nvPr/>
          </p:nvSpPr>
          <p:spPr>
            <a:xfrm>
              <a:off x="2056311" y="3303291"/>
              <a:ext cx="2426269" cy="1327324"/>
            </a:xfrm>
            <a:prstGeom prst="roundRect">
              <a:avLst/>
            </a:prstGeom>
            <a:solidFill>
              <a:schemeClr val="accent3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tIns="540000" rtlCol="0" anchor="ctr"/>
            <a:lstStyle/>
            <a:p>
              <a:pPr algn="ctr"/>
              <a:r>
                <a:rPr lang="en-US" dirty="0"/>
                <a:t>Querying Mode</a:t>
              </a:r>
            </a:p>
          </p:txBody>
        </p:sp>
        <p:sp>
          <p:nvSpPr>
            <p:cNvPr id="16" name="Oval 15">
              <a:extLst>
                <a:ext uri="{FF2B5EF4-FFF2-40B4-BE49-F238E27FC236}">
                  <a16:creationId xmlns:a16="http://schemas.microsoft.com/office/drawing/2014/main" id="{EDD97E9B-54C0-3C74-BB8D-D3E842AA1885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3071446" y="3445397"/>
              <a:ext cx="396000" cy="396000"/>
            </a:xfrm>
            <a:prstGeom prst="ellipse">
              <a:avLst/>
            </a:prstGeom>
          </p:spPr>
          <p:style>
            <a:lnRef idx="1">
              <a:schemeClr val="accent3"/>
            </a:lnRef>
            <a:fillRef idx="3">
              <a:schemeClr val="accent3"/>
            </a:fillRef>
            <a:effectRef idx="2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/>
                <a:t>2</a:t>
              </a:r>
            </a:p>
          </p:txBody>
        </p:sp>
      </p:grpSp>
      <p:sp>
        <p:nvSpPr>
          <p:cNvPr id="6" name="Title 5">
            <a:extLst>
              <a:ext uri="{FF2B5EF4-FFF2-40B4-BE49-F238E27FC236}">
                <a16:creationId xmlns:a16="http://schemas.microsoft.com/office/drawing/2014/main" id="{7386E38E-EE12-0C6B-8FDD-12EB3B4B966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How well does our model work?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41EE0A8-375C-A04F-5587-2000B67877D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noProof="0"/>
              <a:t>Nov 9, 2026</a:t>
            </a:r>
            <a:endParaRPr lang="de-CH" noProof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EB61DDFE-F2F0-79D2-EA00-FE125FE16F0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noProof="0"/>
              <a:t>Department of Computer Science, ETH Zurich</a:t>
            </a:r>
            <a:endParaRPr lang="de-CH" noProof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6F437F2-C0BA-2640-4857-9E2314715A1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CA52AF-F19D-405C-AD5F-7D94B96A5CC3}" type="slidenum">
              <a:rPr lang="de-CH" noProof="0" smtClean="0"/>
              <a:pPr/>
              <a:t>41</a:t>
            </a:fld>
            <a:endParaRPr lang="de-CH" noProof="0"/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59A3D6B8-F97E-B8B7-59B8-3C26B5F26E93}"/>
              </a:ext>
            </a:extLst>
          </p:cNvPr>
          <p:cNvGrpSpPr/>
          <p:nvPr/>
        </p:nvGrpSpPr>
        <p:grpSpPr>
          <a:xfrm>
            <a:off x="-3029688" y="1201200"/>
            <a:ext cx="2426269" cy="1327324"/>
            <a:chOff x="2056311" y="3303291"/>
            <a:chExt cx="2426269" cy="1327324"/>
          </a:xfrm>
        </p:grpSpPr>
        <p:sp>
          <p:nvSpPr>
            <p:cNvPr id="8" name="Rounded Rectangle 7">
              <a:extLst>
                <a:ext uri="{FF2B5EF4-FFF2-40B4-BE49-F238E27FC236}">
                  <a16:creationId xmlns:a16="http://schemas.microsoft.com/office/drawing/2014/main" id="{C001E774-5402-DF54-F9A3-1309EBDD43CB}"/>
                </a:ext>
              </a:extLst>
            </p:cNvPr>
            <p:cNvSpPr/>
            <p:nvPr/>
          </p:nvSpPr>
          <p:spPr>
            <a:xfrm>
              <a:off x="2056311" y="3303291"/>
              <a:ext cx="2426269" cy="1327324"/>
            </a:xfrm>
            <a:prstGeom prst="roundRect">
              <a:avLst/>
            </a:prstGeom>
            <a:solidFill>
              <a:schemeClr val="accent1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tIns="540000" rtlCol="0" anchor="ctr"/>
            <a:lstStyle/>
            <a:p>
              <a:pPr algn="ctr"/>
              <a:r>
                <a:rPr lang="en-US" dirty="0"/>
                <a:t>Offline Reasoning</a:t>
              </a:r>
            </a:p>
          </p:txBody>
        </p:sp>
        <p:sp>
          <p:nvSpPr>
            <p:cNvPr id="9" name="Oval 8">
              <a:extLst>
                <a:ext uri="{FF2B5EF4-FFF2-40B4-BE49-F238E27FC236}">
                  <a16:creationId xmlns:a16="http://schemas.microsoft.com/office/drawing/2014/main" id="{4085433A-5C86-92D5-737B-4C7CCFC23050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3071446" y="3445397"/>
              <a:ext cx="396000" cy="396000"/>
            </a:xfrm>
            <a:prstGeom prst="ellipse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/>
                <a:t>1</a:t>
              </a:r>
            </a:p>
          </p:txBody>
        </p:sp>
      </p:grpSp>
      <p:grpSp>
        <p:nvGrpSpPr>
          <p:cNvPr id="63" name="Group 62">
            <a:extLst>
              <a:ext uri="{FF2B5EF4-FFF2-40B4-BE49-F238E27FC236}">
                <a16:creationId xmlns:a16="http://schemas.microsoft.com/office/drawing/2014/main" id="{7476B8D2-C230-DB41-A152-0969EF33E86D}"/>
              </a:ext>
            </a:extLst>
          </p:cNvPr>
          <p:cNvGrpSpPr/>
          <p:nvPr/>
        </p:nvGrpSpPr>
        <p:grpSpPr>
          <a:xfrm>
            <a:off x="1763326" y="3611084"/>
            <a:ext cx="8665349" cy="1783878"/>
            <a:chOff x="2175322" y="3611084"/>
            <a:chExt cx="8665349" cy="1783878"/>
          </a:xfrm>
        </p:grpSpPr>
        <p:grpSp>
          <p:nvGrpSpPr>
            <p:cNvPr id="62" name="Group 61">
              <a:extLst>
                <a:ext uri="{FF2B5EF4-FFF2-40B4-BE49-F238E27FC236}">
                  <a16:creationId xmlns:a16="http://schemas.microsoft.com/office/drawing/2014/main" id="{9ECD00FE-5DAC-A2E5-3C35-F92007E5BEAE}"/>
                </a:ext>
              </a:extLst>
            </p:cNvPr>
            <p:cNvGrpSpPr/>
            <p:nvPr/>
          </p:nvGrpSpPr>
          <p:grpSpPr>
            <a:xfrm>
              <a:off x="2175322" y="3749790"/>
              <a:ext cx="2082621" cy="1645172"/>
              <a:chOff x="2175322" y="3749790"/>
              <a:chExt cx="2082621" cy="1645172"/>
            </a:xfrm>
          </p:grpSpPr>
          <p:pic>
            <p:nvPicPr>
              <p:cNvPr id="19" name="Graphic 18" descr="Document outline">
                <a:extLst>
                  <a:ext uri="{FF2B5EF4-FFF2-40B4-BE49-F238E27FC236}">
                    <a16:creationId xmlns:a16="http://schemas.microsoft.com/office/drawing/2014/main" id="{E290FFF2-FE42-3D87-44A5-A1C1A5C94390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>
                <a:extLst>
                  <a:ext uri="{96DAC541-7B7A-43D3-8B79-37D633B846F1}">
                    <asvg:svgBlip xmlns:asvg="http://schemas.microsoft.com/office/drawing/2016/SVG/main" r:embed="rId2"/>
                  </a:ext>
                </a:extLst>
              </a:blip>
              <a:stretch>
                <a:fillRect/>
              </a:stretch>
            </p:blipFill>
            <p:spPr>
              <a:xfrm>
                <a:off x="2759433" y="3749790"/>
                <a:ext cx="914400" cy="914400"/>
              </a:xfrm>
              <a:prstGeom prst="rect">
                <a:avLst/>
              </a:prstGeom>
            </p:spPr>
          </p:pic>
          <p:sp>
            <p:nvSpPr>
              <p:cNvPr id="20" name="TextBox 19">
                <a:extLst>
                  <a:ext uri="{FF2B5EF4-FFF2-40B4-BE49-F238E27FC236}">
                    <a16:creationId xmlns:a16="http://schemas.microsoft.com/office/drawing/2014/main" id="{9D30AC11-B218-7A76-8489-907228307B68}"/>
                  </a:ext>
                </a:extLst>
              </p:cNvPr>
              <p:cNvSpPr txBox="1"/>
              <p:nvPr/>
            </p:nvSpPr>
            <p:spPr>
              <a:xfrm>
                <a:off x="2175322" y="4748631"/>
                <a:ext cx="2082621" cy="64633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en-US" dirty="0"/>
                  <a:t>Bind 100k Queries</a:t>
                </a:r>
              </a:p>
              <a:p>
                <a:pPr algn="ctr"/>
                <a:r>
                  <a:rPr lang="en-US" dirty="0"/>
                  <a:t>(for A/B Testing)</a:t>
                </a:r>
              </a:p>
            </p:txBody>
          </p:sp>
        </p:grpSp>
        <p:grpSp>
          <p:nvGrpSpPr>
            <p:cNvPr id="25" name="Group 24">
              <a:extLst>
                <a:ext uri="{FF2B5EF4-FFF2-40B4-BE49-F238E27FC236}">
                  <a16:creationId xmlns:a16="http://schemas.microsoft.com/office/drawing/2014/main" id="{35E75A92-2BC8-BEB3-8D3D-2461D0F67390}"/>
                </a:ext>
              </a:extLst>
            </p:cNvPr>
            <p:cNvGrpSpPr/>
            <p:nvPr/>
          </p:nvGrpSpPr>
          <p:grpSpPr>
            <a:xfrm>
              <a:off x="6304984" y="3611084"/>
              <a:ext cx="1723549" cy="1184545"/>
              <a:chOff x="5836312" y="3610046"/>
              <a:chExt cx="1723549" cy="1184545"/>
            </a:xfrm>
          </p:grpSpPr>
          <p:sp>
            <p:nvSpPr>
              <p:cNvPr id="23" name="TextBox 22">
                <a:extLst>
                  <a:ext uri="{FF2B5EF4-FFF2-40B4-BE49-F238E27FC236}">
                    <a16:creationId xmlns:a16="http://schemas.microsoft.com/office/drawing/2014/main" id="{87D7AA4A-6448-F1B2-9575-60329CCFBC9E}"/>
                  </a:ext>
                </a:extLst>
              </p:cNvPr>
              <p:cNvSpPr txBox="1"/>
              <p:nvPr/>
            </p:nvSpPr>
            <p:spPr>
              <a:xfrm>
                <a:off x="5972568" y="3610046"/>
                <a:ext cx="1451039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en-US" dirty="0">
                    <a:latin typeface="Consolas" panose="020B0609020204030204" pitchFamily="49" charset="0"/>
                    <a:cs typeface="Consolas" panose="020B0609020204030204" pitchFamily="49" charset="0"/>
                  </a:rPr>
                  <a:t>dig +trace</a:t>
                </a:r>
              </a:p>
            </p:txBody>
          </p:sp>
          <p:sp>
            <p:nvSpPr>
              <p:cNvPr id="24" name="TextBox 23">
                <a:extLst>
                  <a:ext uri="{FF2B5EF4-FFF2-40B4-BE49-F238E27FC236}">
                    <a16:creationId xmlns:a16="http://schemas.microsoft.com/office/drawing/2014/main" id="{CB3BB258-256A-D2AC-205C-AD9F3458EC9F}"/>
                  </a:ext>
                </a:extLst>
              </p:cNvPr>
              <p:cNvSpPr txBox="1"/>
              <p:nvPr/>
            </p:nvSpPr>
            <p:spPr>
              <a:xfrm>
                <a:off x="5836312" y="4425259"/>
                <a:ext cx="1723549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en-US"/>
                  <a:t>Query with tool</a:t>
                </a:r>
                <a:endParaRPr lang="en-US" dirty="0"/>
              </a:p>
            </p:txBody>
          </p:sp>
        </p:grpSp>
        <p:cxnSp>
          <p:nvCxnSpPr>
            <p:cNvPr id="26" name="Straight Arrow Connector 25">
              <a:extLst>
                <a:ext uri="{FF2B5EF4-FFF2-40B4-BE49-F238E27FC236}">
                  <a16:creationId xmlns:a16="http://schemas.microsoft.com/office/drawing/2014/main" id="{C47123F7-DDAD-CCBF-8C1D-96383A54B866}"/>
                </a:ext>
              </a:extLst>
            </p:cNvPr>
            <p:cNvCxnSpPr>
              <a:cxnSpLocks/>
              <a:stCxn id="52" idx="3"/>
              <a:endCxn id="23" idx="1"/>
            </p:cNvCxnSpPr>
            <p:nvPr/>
          </p:nvCxnSpPr>
          <p:spPr>
            <a:xfrm flipV="1">
              <a:off x="5844771" y="3795750"/>
              <a:ext cx="596469" cy="411240"/>
            </a:xfrm>
            <a:prstGeom prst="straightConnector1">
              <a:avLst/>
            </a:prstGeom>
            <a:ln>
              <a:tailEnd type="triangle"/>
            </a:ln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  <p:cxnSp>
          <p:nvCxnSpPr>
            <p:cNvPr id="37" name="Straight Arrow Connector 36">
              <a:extLst>
                <a:ext uri="{FF2B5EF4-FFF2-40B4-BE49-F238E27FC236}">
                  <a16:creationId xmlns:a16="http://schemas.microsoft.com/office/drawing/2014/main" id="{B02EA3AA-5BE8-3046-F18E-FD48784F9494}"/>
                </a:ext>
              </a:extLst>
            </p:cNvPr>
            <p:cNvCxnSpPr>
              <a:cxnSpLocks/>
              <a:stCxn id="52" idx="3"/>
              <a:endCxn id="24" idx="1"/>
            </p:cNvCxnSpPr>
            <p:nvPr/>
          </p:nvCxnSpPr>
          <p:spPr>
            <a:xfrm>
              <a:off x="5844771" y="4206990"/>
              <a:ext cx="460213" cy="403973"/>
            </a:xfrm>
            <a:prstGeom prst="straightConnector1">
              <a:avLst/>
            </a:prstGeom>
            <a:ln>
              <a:tailEnd type="triangle"/>
            </a:ln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  <p:sp>
          <p:nvSpPr>
            <p:cNvPr id="42" name="TextBox 41">
              <a:extLst>
                <a:ext uri="{FF2B5EF4-FFF2-40B4-BE49-F238E27FC236}">
                  <a16:creationId xmlns:a16="http://schemas.microsoft.com/office/drawing/2014/main" id="{0970B77F-A124-5154-A5D3-7C6C3410BFBE}"/>
                </a:ext>
              </a:extLst>
            </p:cNvPr>
            <p:cNvSpPr txBox="1"/>
            <p:nvPr/>
          </p:nvSpPr>
          <p:spPr>
            <a:xfrm>
              <a:off x="8488745" y="4022324"/>
              <a:ext cx="235192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Compare Responses</a:t>
              </a:r>
            </a:p>
          </p:txBody>
        </p:sp>
        <p:cxnSp>
          <p:nvCxnSpPr>
            <p:cNvPr id="44" name="Straight Arrow Connector 43">
              <a:extLst>
                <a:ext uri="{FF2B5EF4-FFF2-40B4-BE49-F238E27FC236}">
                  <a16:creationId xmlns:a16="http://schemas.microsoft.com/office/drawing/2014/main" id="{9041127C-E928-DE77-CF1E-FE766E95139F}"/>
                </a:ext>
              </a:extLst>
            </p:cNvPr>
            <p:cNvCxnSpPr>
              <a:cxnSpLocks/>
              <a:stCxn id="23" idx="3"/>
              <a:endCxn id="42" idx="1"/>
            </p:cNvCxnSpPr>
            <p:nvPr/>
          </p:nvCxnSpPr>
          <p:spPr>
            <a:xfrm>
              <a:off x="7892279" y="3795750"/>
              <a:ext cx="596466" cy="411240"/>
            </a:xfrm>
            <a:prstGeom prst="straightConnector1">
              <a:avLst/>
            </a:prstGeom>
            <a:ln>
              <a:tailEnd type="triangle"/>
            </a:ln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  <p:cxnSp>
          <p:nvCxnSpPr>
            <p:cNvPr id="47" name="Straight Arrow Connector 46">
              <a:extLst>
                <a:ext uri="{FF2B5EF4-FFF2-40B4-BE49-F238E27FC236}">
                  <a16:creationId xmlns:a16="http://schemas.microsoft.com/office/drawing/2014/main" id="{943892ED-4B32-B746-DFE7-C590F5F55C5B}"/>
                </a:ext>
              </a:extLst>
            </p:cNvPr>
            <p:cNvCxnSpPr>
              <a:cxnSpLocks/>
              <a:stCxn id="24" idx="3"/>
              <a:endCxn id="42" idx="1"/>
            </p:cNvCxnSpPr>
            <p:nvPr/>
          </p:nvCxnSpPr>
          <p:spPr>
            <a:xfrm flipV="1">
              <a:off x="8028533" y="4206990"/>
              <a:ext cx="460212" cy="403973"/>
            </a:xfrm>
            <a:prstGeom prst="straightConnector1">
              <a:avLst/>
            </a:prstGeom>
            <a:ln>
              <a:tailEnd type="triangle"/>
            </a:ln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  <p:sp>
          <p:nvSpPr>
            <p:cNvPr id="52" name="TextBox 51">
              <a:extLst>
                <a:ext uri="{FF2B5EF4-FFF2-40B4-BE49-F238E27FC236}">
                  <a16:creationId xmlns:a16="http://schemas.microsoft.com/office/drawing/2014/main" id="{56D1E57D-1332-1BB6-226F-80CC3E6F11B4}"/>
                </a:ext>
              </a:extLst>
            </p:cNvPr>
            <p:cNvSpPr txBox="1"/>
            <p:nvPr/>
          </p:nvSpPr>
          <p:spPr>
            <a:xfrm>
              <a:off x="4134046" y="4022324"/>
              <a:ext cx="1710725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/>
              <a:r>
                <a:rPr lang="en-US"/>
                <a:t>Sample subset</a:t>
              </a:r>
              <a:endParaRPr lang="en-US" dirty="0"/>
            </a:p>
          </p:txBody>
        </p:sp>
        <p:cxnSp>
          <p:nvCxnSpPr>
            <p:cNvPr id="56" name="Straight Arrow Connector 55">
              <a:extLst>
                <a:ext uri="{FF2B5EF4-FFF2-40B4-BE49-F238E27FC236}">
                  <a16:creationId xmlns:a16="http://schemas.microsoft.com/office/drawing/2014/main" id="{5EDC836C-BC97-7724-F1DF-A44E202C18D6}"/>
                </a:ext>
              </a:extLst>
            </p:cNvPr>
            <p:cNvCxnSpPr>
              <a:cxnSpLocks/>
              <a:stCxn id="19" idx="3"/>
              <a:endCxn id="52" idx="1"/>
            </p:cNvCxnSpPr>
            <p:nvPr/>
          </p:nvCxnSpPr>
          <p:spPr>
            <a:xfrm>
              <a:off x="3673833" y="4206990"/>
              <a:ext cx="460213" cy="0"/>
            </a:xfrm>
            <a:prstGeom prst="straightConnector1">
              <a:avLst/>
            </a:prstGeom>
            <a:ln>
              <a:tailEnd type="triangle"/>
            </a:ln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68293184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>
        <p159:morph option="byObject"/>
      </p:transition>
    </mc:Choice>
    <mc:Fallback xmlns="">
      <p:transition>
        <p:fade/>
      </p:transition>
    </mc:Fallback>
  </mc:AlternateContent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81A0052-A214-CDD7-24FF-625BC9D6EB4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How well does our model work?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8A129D1-2853-B4E1-17A2-239E9CF3318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noProof="0"/>
              <a:t>Nov 9, 2026</a:t>
            </a:r>
            <a:endParaRPr lang="de-CH" noProof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4DE2BAB-8C3E-DC6B-F827-4C61CBD519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noProof="0"/>
              <a:t>Department of Computer Science, ETH Zurich</a:t>
            </a:r>
            <a:endParaRPr lang="de-CH" noProof="0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88D402A-4BC9-0FCC-709F-4A4305E60CF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CA52AF-F19D-405C-AD5F-7D94B96A5CC3}" type="slidenum">
              <a:rPr lang="de-CH" noProof="0" smtClean="0"/>
              <a:t>42</a:t>
            </a:fld>
            <a:endParaRPr lang="de-CH" noProof="0"/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C959236D-9AAA-7FB3-859B-320143B5624F}"/>
              </a:ext>
            </a:extLst>
          </p:cNvPr>
          <p:cNvGrpSpPr/>
          <p:nvPr/>
        </p:nvGrpSpPr>
        <p:grpSpPr>
          <a:xfrm>
            <a:off x="3125458" y="1201200"/>
            <a:ext cx="2426269" cy="1327324"/>
            <a:chOff x="2056311" y="3303291"/>
            <a:chExt cx="2426269" cy="1327324"/>
          </a:xfrm>
        </p:grpSpPr>
        <p:sp>
          <p:nvSpPr>
            <p:cNvPr id="8" name="Rounded Rectangle 7">
              <a:extLst>
                <a:ext uri="{FF2B5EF4-FFF2-40B4-BE49-F238E27FC236}">
                  <a16:creationId xmlns:a16="http://schemas.microsoft.com/office/drawing/2014/main" id="{709E8CB2-4943-5A77-D3E7-A28F67E3B6A3}"/>
                </a:ext>
              </a:extLst>
            </p:cNvPr>
            <p:cNvSpPr/>
            <p:nvPr/>
          </p:nvSpPr>
          <p:spPr>
            <a:xfrm>
              <a:off x="2056311" y="3303291"/>
              <a:ext cx="2426269" cy="1327324"/>
            </a:xfrm>
            <a:prstGeom prst="roundRect">
              <a:avLst/>
            </a:prstGeom>
            <a:solidFill>
              <a:schemeClr val="accent1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tIns="540000" rtlCol="0" anchor="ctr"/>
            <a:lstStyle/>
            <a:p>
              <a:pPr algn="ctr"/>
              <a:r>
                <a:rPr lang="en-US" dirty="0"/>
                <a:t>Offline Reasoning</a:t>
              </a:r>
            </a:p>
          </p:txBody>
        </p:sp>
        <p:sp>
          <p:nvSpPr>
            <p:cNvPr id="9" name="Oval 8">
              <a:extLst>
                <a:ext uri="{FF2B5EF4-FFF2-40B4-BE49-F238E27FC236}">
                  <a16:creationId xmlns:a16="http://schemas.microsoft.com/office/drawing/2014/main" id="{0B73D4C9-45B8-3FA1-8B72-C4210F009A62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3071446" y="3445397"/>
              <a:ext cx="396000" cy="396000"/>
            </a:xfrm>
            <a:prstGeom prst="ellipse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/>
                <a:t>1</a:t>
              </a:r>
            </a:p>
          </p:txBody>
        </p:sp>
      </p:grpSp>
      <p:grpSp>
        <p:nvGrpSpPr>
          <p:cNvPr id="10" name="Group 9">
            <a:extLst>
              <a:ext uri="{FF2B5EF4-FFF2-40B4-BE49-F238E27FC236}">
                <a16:creationId xmlns:a16="http://schemas.microsoft.com/office/drawing/2014/main" id="{356006C3-A0B5-0C07-53DD-D14EE2D84C7D}"/>
              </a:ext>
            </a:extLst>
          </p:cNvPr>
          <p:cNvGrpSpPr/>
          <p:nvPr/>
        </p:nvGrpSpPr>
        <p:grpSpPr>
          <a:xfrm>
            <a:off x="6640273" y="1201200"/>
            <a:ext cx="2426269" cy="1327324"/>
            <a:chOff x="2056311" y="3303291"/>
            <a:chExt cx="2426269" cy="1327324"/>
          </a:xfrm>
        </p:grpSpPr>
        <p:sp>
          <p:nvSpPr>
            <p:cNvPr id="11" name="Rounded Rectangle 10">
              <a:extLst>
                <a:ext uri="{FF2B5EF4-FFF2-40B4-BE49-F238E27FC236}">
                  <a16:creationId xmlns:a16="http://schemas.microsoft.com/office/drawing/2014/main" id="{4EA4F8EF-C8B8-A881-2E82-AE085B93D7C2}"/>
                </a:ext>
              </a:extLst>
            </p:cNvPr>
            <p:cNvSpPr/>
            <p:nvPr/>
          </p:nvSpPr>
          <p:spPr>
            <a:xfrm>
              <a:off x="2056311" y="3303291"/>
              <a:ext cx="2426269" cy="1327324"/>
            </a:xfrm>
            <a:prstGeom prst="roundRect">
              <a:avLst/>
            </a:prstGeom>
            <a:solidFill>
              <a:schemeClr val="accent3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tIns="540000" rtlCol="0" anchor="ctr"/>
            <a:lstStyle/>
            <a:p>
              <a:pPr algn="ctr"/>
              <a:r>
                <a:rPr lang="en-US" dirty="0"/>
                <a:t>Querying Mode</a:t>
              </a:r>
            </a:p>
          </p:txBody>
        </p:sp>
        <p:sp>
          <p:nvSpPr>
            <p:cNvPr id="12" name="Oval 11">
              <a:extLst>
                <a:ext uri="{FF2B5EF4-FFF2-40B4-BE49-F238E27FC236}">
                  <a16:creationId xmlns:a16="http://schemas.microsoft.com/office/drawing/2014/main" id="{15267B8E-C1A8-CD48-9ACA-54D6EBE2ABDE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3071446" y="3445397"/>
              <a:ext cx="396000" cy="396000"/>
            </a:xfrm>
            <a:prstGeom prst="ellipse">
              <a:avLst/>
            </a:prstGeom>
          </p:spPr>
          <p:style>
            <a:lnRef idx="1">
              <a:schemeClr val="accent3"/>
            </a:lnRef>
            <a:fillRef idx="3">
              <a:schemeClr val="accent3"/>
            </a:fillRef>
            <a:effectRef idx="2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/>
                <a:t>2</a:t>
              </a:r>
            </a:p>
          </p:txBody>
        </p:sp>
      </p:grpSp>
      <p:sp>
        <p:nvSpPr>
          <p:cNvPr id="13" name="TextBox 12">
            <a:extLst>
              <a:ext uri="{FF2B5EF4-FFF2-40B4-BE49-F238E27FC236}">
                <a16:creationId xmlns:a16="http://schemas.microsoft.com/office/drawing/2014/main" id="{3E6F7417-EF5C-E06D-2F2E-1A4DD306E822}"/>
              </a:ext>
            </a:extLst>
          </p:cNvPr>
          <p:cNvSpPr txBox="1"/>
          <p:nvPr/>
        </p:nvSpPr>
        <p:spPr>
          <a:xfrm>
            <a:off x="5586887" y="3157811"/>
            <a:ext cx="101822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/>
              <a:t>Results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FF4E7FE1-1E85-18C3-B4BC-EDD4F82806E6}"/>
              </a:ext>
            </a:extLst>
          </p:cNvPr>
          <p:cNvSpPr txBox="1"/>
          <p:nvPr/>
        </p:nvSpPr>
        <p:spPr>
          <a:xfrm>
            <a:off x="4336544" y="4055297"/>
            <a:ext cx="3518912" cy="646331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marL="285750" indent="-285750">
              <a:buFont typeface="Wingdings" pitchFamily="2" charset="2"/>
              <a:buChar char="Ø"/>
            </a:pPr>
            <a:r>
              <a:rPr lang="en-US" dirty="0"/>
              <a:t>Compilation + reasoning </a:t>
            </a:r>
            <a:r>
              <a:rPr lang="en-US" u="sng" dirty="0"/>
              <a:t>work</a:t>
            </a:r>
          </a:p>
          <a:p>
            <a:pPr marL="285750" indent="-285750">
              <a:buFont typeface="Wingdings" pitchFamily="2" charset="2"/>
              <a:buChar char="Ø"/>
            </a:pPr>
            <a:r>
              <a:rPr lang="en-US" dirty="0"/>
              <a:t>Faithful* model of the DNS</a:t>
            </a:r>
            <a:endParaRPr lang="en-US" u="sng" dirty="0"/>
          </a:p>
        </p:txBody>
      </p:sp>
    </p:spTree>
    <p:extLst>
      <p:ext uri="{BB962C8B-B14F-4D97-AF65-F5344CB8AC3E}">
        <p14:creationId xmlns:p14="http://schemas.microsoft.com/office/powerpoint/2010/main" val="3796575376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>
        <p159:morph option="byObject"/>
      </p:transition>
    </mc:Choice>
    <mc:Fallback>
      <p:transition>
        <p:fade/>
      </p:transition>
    </mc:Fallback>
  </mc:AlternateContent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CB23F7C-3444-E24A-8B53-47961C63072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6729BD3-190F-850A-50E1-CD1440AD57D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How well does our model work?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48A33FA-4A6B-083D-D24D-19D2C1C7BB5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noProof="0"/>
              <a:t>Nov 9, 2026</a:t>
            </a:r>
            <a:endParaRPr lang="de-CH" noProof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2A5DC76-CCBE-CA3E-3B13-B5C45AB6189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noProof="0"/>
              <a:t>Department of Computer Science, ETH Zurich</a:t>
            </a:r>
            <a:endParaRPr lang="de-CH" noProof="0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541D776-5488-C96F-A714-7422F7B4F5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CA52AF-F19D-405C-AD5F-7D94B96A5CC3}" type="slidenum">
              <a:rPr lang="de-CH" noProof="0" smtClean="0"/>
              <a:t>43</a:t>
            </a:fld>
            <a:endParaRPr lang="de-CH" noProof="0"/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63553EDC-9F35-6793-A7D7-54ED48126023}"/>
              </a:ext>
            </a:extLst>
          </p:cNvPr>
          <p:cNvGrpSpPr/>
          <p:nvPr/>
        </p:nvGrpSpPr>
        <p:grpSpPr>
          <a:xfrm>
            <a:off x="3125458" y="1201200"/>
            <a:ext cx="2426269" cy="1327324"/>
            <a:chOff x="2056311" y="3303291"/>
            <a:chExt cx="2426269" cy="1327324"/>
          </a:xfrm>
        </p:grpSpPr>
        <p:sp>
          <p:nvSpPr>
            <p:cNvPr id="8" name="Rounded Rectangle 7">
              <a:extLst>
                <a:ext uri="{FF2B5EF4-FFF2-40B4-BE49-F238E27FC236}">
                  <a16:creationId xmlns:a16="http://schemas.microsoft.com/office/drawing/2014/main" id="{56989AE3-899F-0FCA-A3D9-0EB97D736359}"/>
                </a:ext>
              </a:extLst>
            </p:cNvPr>
            <p:cNvSpPr/>
            <p:nvPr/>
          </p:nvSpPr>
          <p:spPr>
            <a:xfrm>
              <a:off x="2056311" y="3303291"/>
              <a:ext cx="2426269" cy="1327324"/>
            </a:xfrm>
            <a:prstGeom prst="roundRect">
              <a:avLst/>
            </a:prstGeom>
            <a:solidFill>
              <a:schemeClr val="accent1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tIns="540000" rtlCol="0" anchor="ctr"/>
            <a:lstStyle/>
            <a:p>
              <a:pPr algn="ctr"/>
              <a:r>
                <a:rPr lang="en-US" dirty="0"/>
                <a:t>Offline Reasoning</a:t>
              </a:r>
            </a:p>
          </p:txBody>
        </p:sp>
        <p:sp>
          <p:nvSpPr>
            <p:cNvPr id="9" name="Oval 8">
              <a:extLst>
                <a:ext uri="{FF2B5EF4-FFF2-40B4-BE49-F238E27FC236}">
                  <a16:creationId xmlns:a16="http://schemas.microsoft.com/office/drawing/2014/main" id="{1F3ECFD8-1E9C-39CB-2DF7-3C62A56DF68A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3071446" y="3445397"/>
              <a:ext cx="396000" cy="396000"/>
            </a:xfrm>
            <a:prstGeom prst="ellipse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/>
                <a:t>1</a:t>
              </a:r>
            </a:p>
          </p:txBody>
        </p:sp>
      </p:grpSp>
      <p:grpSp>
        <p:nvGrpSpPr>
          <p:cNvPr id="10" name="Group 9">
            <a:extLst>
              <a:ext uri="{FF2B5EF4-FFF2-40B4-BE49-F238E27FC236}">
                <a16:creationId xmlns:a16="http://schemas.microsoft.com/office/drawing/2014/main" id="{DDD0D211-025A-1267-B7DD-AC3F4ED1C86C}"/>
              </a:ext>
            </a:extLst>
          </p:cNvPr>
          <p:cNvGrpSpPr/>
          <p:nvPr/>
        </p:nvGrpSpPr>
        <p:grpSpPr>
          <a:xfrm>
            <a:off x="6640273" y="1201200"/>
            <a:ext cx="2426269" cy="1327324"/>
            <a:chOff x="2056311" y="3303291"/>
            <a:chExt cx="2426269" cy="1327324"/>
          </a:xfrm>
        </p:grpSpPr>
        <p:sp>
          <p:nvSpPr>
            <p:cNvPr id="11" name="Rounded Rectangle 10">
              <a:extLst>
                <a:ext uri="{FF2B5EF4-FFF2-40B4-BE49-F238E27FC236}">
                  <a16:creationId xmlns:a16="http://schemas.microsoft.com/office/drawing/2014/main" id="{CED36995-70DC-572A-B5E1-EDF5031DBB66}"/>
                </a:ext>
              </a:extLst>
            </p:cNvPr>
            <p:cNvSpPr/>
            <p:nvPr/>
          </p:nvSpPr>
          <p:spPr>
            <a:xfrm>
              <a:off x="2056311" y="3303291"/>
              <a:ext cx="2426269" cy="1327324"/>
            </a:xfrm>
            <a:prstGeom prst="roundRect">
              <a:avLst/>
            </a:prstGeom>
            <a:solidFill>
              <a:schemeClr val="accent3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tIns="540000" rtlCol="0" anchor="ctr"/>
            <a:lstStyle/>
            <a:p>
              <a:pPr algn="ctr"/>
              <a:r>
                <a:rPr lang="en-US" dirty="0"/>
                <a:t>Querying Mode</a:t>
              </a:r>
            </a:p>
          </p:txBody>
        </p:sp>
        <p:sp>
          <p:nvSpPr>
            <p:cNvPr id="12" name="Oval 11">
              <a:extLst>
                <a:ext uri="{FF2B5EF4-FFF2-40B4-BE49-F238E27FC236}">
                  <a16:creationId xmlns:a16="http://schemas.microsoft.com/office/drawing/2014/main" id="{17480877-D6E8-BA15-5AB3-9C8703D85FA8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3071446" y="3445397"/>
              <a:ext cx="396000" cy="396000"/>
            </a:xfrm>
            <a:prstGeom prst="ellipse">
              <a:avLst/>
            </a:prstGeom>
          </p:spPr>
          <p:style>
            <a:lnRef idx="1">
              <a:schemeClr val="accent3"/>
            </a:lnRef>
            <a:fillRef idx="3">
              <a:schemeClr val="accent3"/>
            </a:fillRef>
            <a:effectRef idx="2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/>
                <a:t>2</a:t>
              </a:r>
            </a:p>
          </p:txBody>
        </p:sp>
      </p:grpSp>
      <p:sp>
        <p:nvSpPr>
          <p:cNvPr id="13" name="TextBox 12">
            <a:extLst>
              <a:ext uri="{FF2B5EF4-FFF2-40B4-BE49-F238E27FC236}">
                <a16:creationId xmlns:a16="http://schemas.microsoft.com/office/drawing/2014/main" id="{DA90DE74-7124-EFE4-660C-58B00D4F1DC6}"/>
              </a:ext>
            </a:extLst>
          </p:cNvPr>
          <p:cNvSpPr txBox="1"/>
          <p:nvPr/>
        </p:nvSpPr>
        <p:spPr>
          <a:xfrm>
            <a:off x="5586887" y="3157811"/>
            <a:ext cx="101822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/>
              <a:t>Results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C48416CE-489E-08F0-6C76-F4E0C6FC8A9F}"/>
              </a:ext>
            </a:extLst>
          </p:cNvPr>
          <p:cNvGrpSpPr/>
          <p:nvPr/>
        </p:nvGrpSpPr>
        <p:grpSpPr>
          <a:xfrm>
            <a:off x="792149" y="3834902"/>
            <a:ext cx="4794738" cy="1981200"/>
            <a:chOff x="792149" y="3834902"/>
            <a:chExt cx="4794738" cy="1981200"/>
          </a:xfrm>
          <a:solidFill>
            <a:schemeClr val="bg1">
              <a:lumMod val="75000"/>
            </a:schemeClr>
          </a:solidFill>
        </p:grpSpPr>
        <p:sp>
          <p:nvSpPr>
            <p:cNvPr id="15" name="Rounded Rectangle 14">
              <a:extLst>
                <a:ext uri="{FF2B5EF4-FFF2-40B4-BE49-F238E27FC236}">
                  <a16:creationId xmlns:a16="http://schemas.microsoft.com/office/drawing/2014/main" id="{83FF39C0-A158-727B-3033-D42D3E7A5388}"/>
                </a:ext>
              </a:extLst>
            </p:cNvPr>
            <p:cNvSpPr/>
            <p:nvPr/>
          </p:nvSpPr>
          <p:spPr>
            <a:xfrm>
              <a:off x="792149" y="3834902"/>
              <a:ext cx="4794738" cy="1981200"/>
            </a:xfrm>
            <a:prstGeom prst="roundRect">
              <a:avLst/>
            </a:prstGeom>
            <a:ln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lIns="1116000" rtlCol="0" anchor="ctr"/>
            <a:lstStyle/>
            <a:p>
              <a:pPr algn="ctr">
                <a:lnSpc>
                  <a:spcPct val="150000"/>
                </a:lnSpc>
              </a:pPr>
              <a:r>
                <a:rPr lang="en-US" u="sng" dirty="0">
                  <a:solidFill>
                    <a:schemeClr val="tx1"/>
                  </a:solidFill>
                </a:rPr>
                <a:t>Many fixed bugs</a:t>
              </a:r>
            </a:p>
            <a:p>
              <a:pPr marL="285750" indent="-285750">
                <a:buFont typeface="Arial" panose="020B0604020202020204" pitchFamily="34" charset="0"/>
                <a:buChar char="•"/>
              </a:pPr>
              <a:r>
                <a:rPr lang="en-US" dirty="0">
                  <a:solidFill>
                    <a:schemeClr val="tx1"/>
                  </a:solidFill>
                </a:rPr>
                <a:t>Handling of referral data</a:t>
              </a:r>
            </a:p>
            <a:p>
              <a:pPr marL="285750" indent="-285750">
                <a:buFont typeface="Arial" panose="020B0604020202020204" pitchFamily="34" charset="0"/>
                <a:buChar char="•"/>
              </a:pPr>
              <a:r>
                <a:rPr lang="en-US" dirty="0">
                  <a:solidFill>
                    <a:schemeClr val="tx1"/>
                  </a:solidFill>
                </a:rPr>
                <a:t>DNAME and NS interactions</a:t>
              </a:r>
            </a:p>
            <a:p>
              <a:pPr marL="285750" indent="-285750">
                <a:buFont typeface="Arial" panose="020B0604020202020204" pitchFamily="34" charset="0"/>
                <a:buChar char="•"/>
              </a:pPr>
              <a:r>
                <a:rPr lang="en-US" dirty="0">
                  <a:solidFill>
                    <a:schemeClr val="tx1"/>
                  </a:solidFill>
                </a:rPr>
                <a:t>…and more…</a:t>
              </a:r>
            </a:p>
          </p:txBody>
        </p:sp>
        <p:pic>
          <p:nvPicPr>
            <p:cNvPr id="16" name="Graphic 15" descr="Ladybug outline">
              <a:extLst>
                <a:ext uri="{FF2B5EF4-FFF2-40B4-BE49-F238E27FC236}">
                  <a16:creationId xmlns:a16="http://schemas.microsoft.com/office/drawing/2014/main" id="{B3535945-8CB0-B44D-FE6F-0E2944A48465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p:blipFill>
          <p:spPr>
            <a:xfrm>
              <a:off x="946716" y="4368302"/>
              <a:ext cx="914400" cy="914400"/>
            </a:xfrm>
            <a:prstGeom prst="rect">
              <a:avLst/>
            </a:prstGeom>
          </p:spPr>
        </p:pic>
      </p:grpSp>
      <p:grpSp>
        <p:nvGrpSpPr>
          <p:cNvPr id="17" name="Group 16">
            <a:extLst>
              <a:ext uri="{FF2B5EF4-FFF2-40B4-BE49-F238E27FC236}">
                <a16:creationId xmlns:a16="http://schemas.microsoft.com/office/drawing/2014/main" id="{B0178407-A639-C461-2585-0CD11E4DAE57}"/>
              </a:ext>
            </a:extLst>
          </p:cNvPr>
          <p:cNvGrpSpPr/>
          <p:nvPr/>
        </p:nvGrpSpPr>
        <p:grpSpPr>
          <a:xfrm>
            <a:off x="6605113" y="3834902"/>
            <a:ext cx="4794738" cy="1981200"/>
            <a:chOff x="6605113" y="3834902"/>
            <a:chExt cx="4794738" cy="1981200"/>
          </a:xfrm>
        </p:grpSpPr>
        <p:sp>
          <p:nvSpPr>
            <p:cNvPr id="18" name="Rounded Rectangle 17">
              <a:extLst>
                <a:ext uri="{FF2B5EF4-FFF2-40B4-BE49-F238E27FC236}">
                  <a16:creationId xmlns:a16="http://schemas.microsoft.com/office/drawing/2014/main" id="{8D28C59C-F790-D84E-387B-CFAFFDB37936}"/>
                </a:ext>
              </a:extLst>
            </p:cNvPr>
            <p:cNvSpPr/>
            <p:nvPr/>
          </p:nvSpPr>
          <p:spPr>
            <a:xfrm>
              <a:off x="6605113" y="3834902"/>
              <a:ext cx="4794738" cy="1981200"/>
            </a:xfrm>
            <a:prstGeom prst="roundRect">
              <a:avLst/>
            </a:prstGeom>
            <a:ln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lIns="1116000" rtlCol="0" anchor="ctr"/>
            <a:lstStyle/>
            <a:p>
              <a:pPr algn="ctr">
                <a:lnSpc>
                  <a:spcPct val="150000"/>
                </a:lnSpc>
              </a:pPr>
              <a:r>
                <a:rPr lang="en-US" u="sng" dirty="0">
                  <a:solidFill>
                    <a:schemeClr val="tx1"/>
                  </a:solidFill>
                </a:rPr>
                <a:t>Some accepted inconsistencies</a:t>
              </a:r>
            </a:p>
            <a:p>
              <a:pPr marL="285750" indent="-285750">
                <a:buFont typeface="Arial" panose="020B0604020202020204" pitchFamily="34" charset="0"/>
                <a:buChar char="•"/>
              </a:pPr>
              <a:r>
                <a:rPr lang="en-US" dirty="0">
                  <a:solidFill>
                    <a:schemeClr val="tx1"/>
                  </a:solidFill>
                </a:rPr>
                <a:t>Data below delegations</a:t>
              </a:r>
            </a:p>
            <a:p>
              <a:pPr marL="285750" indent="-285750">
                <a:buFont typeface="Arial" panose="020B0604020202020204" pitchFamily="34" charset="0"/>
                <a:buChar char="•"/>
              </a:pPr>
              <a:r>
                <a:rPr lang="en-US" dirty="0">
                  <a:solidFill>
                    <a:schemeClr val="tx1"/>
                  </a:solidFill>
                </a:rPr>
                <a:t>No CNAME synthesis</a:t>
              </a:r>
            </a:p>
            <a:p>
              <a:pPr marL="285750" indent="-285750">
                <a:buFont typeface="Arial" panose="020B0604020202020204" pitchFamily="34" charset="0"/>
                <a:buChar char="•"/>
              </a:pPr>
              <a:r>
                <a:rPr lang="en-US" dirty="0">
                  <a:solidFill>
                    <a:schemeClr val="tx1"/>
                  </a:solidFill>
                </a:rPr>
                <a:t>…and more…</a:t>
              </a:r>
            </a:p>
          </p:txBody>
        </p:sp>
        <p:pic>
          <p:nvPicPr>
            <p:cNvPr id="19" name="Graphic 18" descr="Transfer outline">
              <a:extLst>
                <a:ext uri="{FF2B5EF4-FFF2-40B4-BE49-F238E27FC236}">
                  <a16:creationId xmlns:a16="http://schemas.microsoft.com/office/drawing/2014/main" id="{D3B8A375-0451-7644-C18A-64F51A55E07F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rcRect/>
            <a:stretch/>
          </p:blipFill>
          <p:spPr>
            <a:xfrm>
              <a:off x="6759680" y="4368302"/>
              <a:ext cx="914400" cy="91440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320191687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85CFD0E-8196-6B33-A946-49B811B2B91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How well does our model work?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4E09F75-AA1D-4ECC-5EFF-34FD142F46A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noProof="0"/>
              <a:t>Nov 9, 2026</a:t>
            </a:r>
            <a:endParaRPr lang="de-CH" noProof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2A3053B-4BB7-FD40-F2F8-60B3E7FCEAD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noProof="0"/>
              <a:t>Department of Computer Science, ETH Zurich</a:t>
            </a:r>
            <a:endParaRPr lang="de-CH" noProof="0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29CFB63-3FDB-0666-3ECB-AADA1B9388C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CA52AF-F19D-405C-AD5F-7D94B96A5CC3}" type="slidenum">
              <a:rPr lang="de-CH" noProof="0" smtClean="0"/>
              <a:t>44</a:t>
            </a:fld>
            <a:endParaRPr lang="de-CH" noProof="0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690AF0E0-30BF-1685-5035-C472A62283E6}"/>
              </a:ext>
            </a:extLst>
          </p:cNvPr>
          <p:cNvSpPr txBox="1"/>
          <p:nvPr/>
        </p:nvSpPr>
        <p:spPr>
          <a:xfrm>
            <a:off x="3874718" y="1395046"/>
            <a:ext cx="44425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dirty="0"/>
              <a:t>Can we identify configuration errors? </a:t>
            </a:r>
            <a:r>
              <a:rPr lang="en-US" b="1" dirty="0"/>
              <a:t>Yes!</a:t>
            </a:r>
          </a:p>
        </p:txBody>
      </p:sp>
      <p:grpSp>
        <p:nvGrpSpPr>
          <p:cNvPr id="19" name="Group 18">
            <a:extLst>
              <a:ext uri="{FF2B5EF4-FFF2-40B4-BE49-F238E27FC236}">
                <a16:creationId xmlns:a16="http://schemas.microsoft.com/office/drawing/2014/main" id="{113223A2-CAC8-36AF-E8DE-DC878BDE4D4B}"/>
              </a:ext>
            </a:extLst>
          </p:cNvPr>
          <p:cNvGrpSpPr/>
          <p:nvPr/>
        </p:nvGrpSpPr>
        <p:grpSpPr>
          <a:xfrm>
            <a:off x="1594339" y="2385646"/>
            <a:ext cx="9003322" cy="2086708"/>
            <a:chOff x="1570892" y="2368061"/>
            <a:chExt cx="9003322" cy="2086708"/>
          </a:xfrm>
        </p:grpSpPr>
        <p:sp>
          <p:nvSpPr>
            <p:cNvPr id="11" name="Rounded Rectangle 10">
              <a:extLst>
                <a:ext uri="{FF2B5EF4-FFF2-40B4-BE49-F238E27FC236}">
                  <a16:creationId xmlns:a16="http://schemas.microsoft.com/office/drawing/2014/main" id="{86B0FA45-AE42-E46B-7A16-416FBA8D2255}"/>
                </a:ext>
              </a:extLst>
            </p:cNvPr>
            <p:cNvSpPr/>
            <p:nvPr/>
          </p:nvSpPr>
          <p:spPr>
            <a:xfrm>
              <a:off x="1570892" y="2368061"/>
              <a:ext cx="2004646" cy="926123"/>
            </a:xfrm>
            <a:prstGeom prst="roundRect">
              <a:avLst/>
            </a:prstGeom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/>
                <a:t>Cyclic Zone Dependency</a:t>
              </a:r>
            </a:p>
          </p:txBody>
        </p:sp>
        <p:sp>
          <p:nvSpPr>
            <p:cNvPr id="12" name="Rounded Rectangle 11">
              <a:extLst>
                <a:ext uri="{FF2B5EF4-FFF2-40B4-BE49-F238E27FC236}">
                  <a16:creationId xmlns:a16="http://schemas.microsoft.com/office/drawing/2014/main" id="{AB0EDFB6-BAD6-DB17-4410-63A98878C675}"/>
                </a:ext>
              </a:extLst>
            </p:cNvPr>
            <p:cNvSpPr/>
            <p:nvPr/>
          </p:nvSpPr>
          <p:spPr>
            <a:xfrm>
              <a:off x="3903784" y="2368061"/>
              <a:ext cx="2004646" cy="926123"/>
            </a:xfrm>
            <a:prstGeom prst="roundRect">
              <a:avLst/>
            </a:prstGeom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/>
                <a:t>Inconsistent Delegations</a:t>
              </a:r>
            </a:p>
          </p:txBody>
        </p:sp>
        <p:sp>
          <p:nvSpPr>
            <p:cNvPr id="13" name="Rounded Rectangle 12">
              <a:extLst>
                <a:ext uri="{FF2B5EF4-FFF2-40B4-BE49-F238E27FC236}">
                  <a16:creationId xmlns:a16="http://schemas.microsoft.com/office/drawing/2014/main" id="{2C77AA89-E067-EEE1-10E7-3C1A5756DBB1}"/>
                </a:ext>
              </a:extLst>
            </p:cNvPr>
            <p:cNvSpPr/>
            <p:nvPr/>
          </p:nvSpPr>
          <p:spPr>
            <a:xfrm>
              <a:off x="6236676" y="2368061"/>
              <a:ext cx="2004646" cy="926123"/>
            </a:xfrm>
            <a:prstGeom prst="roundRect">
              <a:avLst/>
            </a:prstGeom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/>
                <a:t>Wildcard Shadowing</a:t>
              </a:r>
            </a:p>
          </p:txBody>
        </p:sp>
        <p:sp>
          <p:nvSpPr>
            <p:cNvPr id="14" name="Rounded Rectangle 13">
              <a:extLst>
                <a:ext uri="{FF2B5EF4-FFF2-40B4-BE49-F238E27FC236}">
                  <a16:creationId xmlns:a16="http://schemas.microsoft.com/office/drawing/2014/main" id="{667E00EB-7B8A-D231-7D7E-D0579D092693}"/>
                </a:ext>
              </a:extLst>
            </p:cNvPr>
            <p:cNvSpPr/>
            <p:nvPr/>
          </p:nvSpPr>
          <p:spPr>
            <a:xfrm>
              <a:off x="8569568" y="2368061"/>
              <a:ext cx="2004646" cy="926123"/>
            </a:xfrm>
            <a:prstGeom prst="roundRect">
              <a:avLst/>
            </a:prstGeom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/>
                <a:t>Incomplete New Zone Cut</a:t>
              </a:r>
            </a:p>
          </p:txBody>
        </p:sp>
        <p:sp>
          <p:nvSpPr>
            <p:cNvPr id="15" name="Rounded Rectangle 14">
              <a:extLst>
                <a:ext uri="{FF2B5EF4-FFF2-40B4-BE49-F238E27FC236}">
                  <a16:creationId xmlns:a16="http://schemas.microsoft.com/office/drawing/2014/main" id="{68EF7820-D969-BBD8-F4B4-EA929F5BFDA8}"/>
                </a:ext>
              </a:extLst>
            </p:cNvPr>
            <p:cNvSpPr/>
            <p:nvPr/>
          </p:nvSpPr>
          <p:spPr>
            <a:xfrm>
              <a:off x="1570892" y="3528646"/>
              <a:ext cx="2004646" cy="926123"/>
            </a:xfrm>
            <a:prstGeom prst="roundRect">
              <a:avLst/>
            </a:prstGeom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/>
                <a:t>Lame Delegation</a:t>
              </a:r>
            </a:p>
          </p:txBody>
        </p:sp>
        <p:sp>
          <p:nvSpPr>
            <p:cNvPr id="16" name="Rounded Rectangle 15">
              <a:extLst>
                <a:ext uri="{FF2B5EF4-FFF2-40B4-BE49-F238E27FC236}">
                  <a16:creationId xmlns:a16="http://schemas.microsoft.com/office/drawing/2014/main" id="{3548E352-0B59-9B80-E27C-F51CE3D66CEC}"/>
                </a:ext>
              </a:extLst>
            </p:cNvPr>
            <p:cNvSpPr/>
            <p:nvPr/>
          </p:nvSpPr>
          <p:spPr>
            <a:xfrm>
              <a:off x="3903784" y="3528646"/>
              <a:ext cx="2004646" cy="926123"/>
            </a:xfrm>
            <a:prstGeom prst="roundRect">
              <a:avLst/>
            </a:prstGeom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/>
                <a:t>Missing NS Addresses</a:t>
              </a:r>
            </a:p>
          </p:txBody>
        </p:sp>
        <p:sp>
          <p:nvSpPr>
            <p:cNvPr id="17" name="Rounded Rectangle 16">
              <a:extLst>
                <a:ext uri="{FF2B5EF4-FFF2-40B4-BE49-F238E27FC236}">
                  <a16:creationId xmlns:a16="http://schemas.microsoft.com/office/drawing/2014/main" id="{7232480D-822F-5370-244E-90C45EA31B35}"/>
                </a:ext>
              </a:extLst>
            </p:cNvPr>
            <p:cNvSpPr/>
            <p:nvPr/>
          </p:nvSpPr>
          <p:spPr>
            <a:xfrm>
              <a:off x="6236676" y="3528646"/>
              <a:ext cx="2004646" cy="926123"/>
            </a:xfrm>
            <a:prstGeom prst="roundRect">
              <a:avLst/>
            </a:prstGeom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/>
                <a:t>Rewrite Blackholing</a:t>
              </a:r>
            </a:p>
          </p:txBody>
        </p:sp>
        <p:sp>
          <p:nvSpPr>
            <p:cNvPr id="18" name="Rounded Rectangle 17">
              <a:extLst>
                <a:ext uri="{FF2B5EF4-FFF2-40B4-BE49-F238E27FC236}">
                  <a16:creationId xmlns:a16="http://schemas.microsoft.com/office/drawing/2014/main" id="{B2F85048-37C8-5B13-6FC5-68B8A7F0AA8D}"/>
                </a:ext>
              </a:extLst>
            </p:cNvPr>
            <p:cNvSpPr/>
            <p:nvPr/>
          </p:nvSpPr>
          <p:spPr>
            <a:xfrm>
              <a:off x="8569568" y="3528646"/>
              <a:ext cx="2004646" cy="926123"/>
            </a:xfrm>
            <a:prstGeom prst="roundRect">
              <a:avLst/>
            </a:prstGeom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/>
                <a:t>Rewrite Loop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718564010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A7EA21A-BB25-78AD-21A3-82BD2A69217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526173D-4C63-08B4-9A58-27A7872C23A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How well does our model work?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464915C-FD62-4761-3FED-3893164350F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noProof="0"/>
              <a:t>Nov 9, 2026</a:t>
            </a:r>
            <a:endParaRPr lang="de-CH" noProof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873033C-7A04-9A7E-3E37-D12B35F2633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noProof="0"/>
              <a:t>Department of Computer Science, ETH Zurich</a:t>
            </a:r>
            <a:endParaRPr lang="de-CH" noProof="0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392AA23-0520-3E91-91EA-7BBF72DBDDD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CA52AF-F19D-405C-AD5F-7D94B96A5CC3}" type="slidenum">
              <a:rPr lang="de-CH" noProof="0" smtClean="0"/>
              <a:t>45</a:t>
            </a:fld>
            <a:endParaRPr lang="de-CH" noProof="0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4D40EA6D-73FC-E3F7-DF6A-3E99B79834FC}"/>
              </a:ext>
            </a:extLst>
          </p:cNvPr>
          <p:cNvSpPr txBox="1"/>
          <p:nvPr/>
        </p:nvSpPr>
        <p:spPr>
          <a:xfrm>
            <a:off x="3874718" y="1395046"/>
            <a:ext cx="44425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dirty="0"/>
              <a:t>Can we identify configuration errors? </a:t>
            </a:r>
            <a:r>
              <a:rPr lang="en-US" b="1" dirty="0"/>
              <a:t>Yes!</a:t>
            </a:r>
          </a:p>
        </p:txBody>
      </p:sp>
      <p:grpSp>
        <p:nvGrpSpPr>
          <p:cNvPr id="19" name="Group 18">
            <a:extLst>
              <a:ext uri="{FF2B5EF4-FFF2-40B4-BE49-F238E27FC236}">
                <a16:creationId xmlns:a16="http://schemas.microsoft.com/office/drawing/2014/main" id="{F915EAE4-DFBD-DFEC-DD7B-6FC032D61FF9}"/>
              </a:ext>
            </a:extLst>
          </p:cNvPr>
          <p:cNvGrpSpPr/>
          <p:nvPr/>
        </p:nvGrpSpPr>
        <p:grpSpPr>
          <a:xfrm>
            <a:off x="1594339" y="2069125"/>
            <a:ext cx="9003322" cy="2086708"/>
            <a:chOff x="1570892" y="2368061"/>
            <a:chExt cx="9003322" cy="2086708"/>
          </a:xfrm>
        </p:grpSpPr>
        <p:sp>
          <p:nvSpPr>
            <p:cNvPr id="11" name="Rounded Rectangle 10">
              <a:extLst>
                <a:ext uri="{FF2B5EF4-FFF2-40B4-BE49-F238E27FC236}">
                  <a16:creationId xmlns:a16="http://schemas.microsoft.com/office/drawing/2014/main" id="{AE14D752-4AC7-0532-784B-A6924F7895D0}"/>
                </a:ext>
              </a:extLst>
            </p:cNvPr>
            <p:cNvSpPr/>
            <p:nvPr/>
          </p:nvSpPr>
          <p:spPr>
            <a:xfrm>
              <a:off x="1570892" y="2368061"/>
              <a:ext cx="2004646" cy="926123"/>
            </a:xfrm>
            <a:prstGeom prst="roundRect">
              <a:avLst/>
            </a:prstGeom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/>
                <a:t>Cyclic Zone Dependency</a:t>
              </a:r>
            </a:p>
          </p:txBody>
        </p:sp>
        <p:sp>
          <p:nvSpPr>
            <p:cNvPr id="12" name="Rounded Rectangle 11">
              <a:extLst>
                <a:ext uri="{FF2B5EF4-FFF2-40B4-BE49-F238E27FC236}">
                  <a16:creationId xmlns:a16="http://schemas.microsoft.com/office/drawing/2014/main" id="{592D10A9-7FBF-6A55-62D1-863A0F9AA534}"/>
                </a:ext>
              </a:extLst>
            </p:cNvPr>
            <p:cNvSpPr/>
            <p:nvPr/>
          </p:nvSpPr>
          <p:spPr>
            <a:xfrm>
              <a:off x="3903784" y="2368061"/>
              <a:ext cx="2004646" cy="926123"/>
            </a:xfrm>
            <a:prstGeom prst="roundRect">
              <a:avLst/>
            </a:prstGeom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/>
                <a:t>Inconsistent Delegations</a:t>
              </a:r>
            </a:p>
          </p:txBody>
        </p:sp>
        <p:sp>
          <p:nvSpPr>
            <p:cNvPr id="13" name="Rounded Rectangle 12">
              <a:extLst>
                <a:ext uri="{FF2B5EF4-FFF2-40B4-BE49-F238E27FC236}">
                  <a16:creationId xmlns:a16="http://schemas.microsoft.com/office/drawing/2014/main" id="{F32E71BB-6121-6788-4E47-E86EF5AB116A}"/>
                </a:ext>
              </a:extLst>
            </p:cNvPr>
            <p:cNvSpPr/>
            <p:nvPr/>
          </p:nvSpPr>
          <p:spPr>
            <a:xfrm>
              <a:off x="6236676" y="2368061"/>
              <a:ext cx="2004646" cy="926123"/>
            </a:xfrm>
            <a:prstGeom prst="roundRect">
              <a:avLst/>
            </a:prstGeom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/>
                <a:t>Wildcard Shadowing</a:t>
              </a:r>
            </a:p>
          </p:txBody>
        </p:sp>
        <p:sp>
          <p:nvSpPr>
            <p:cNvPr id="14" name="Rounded Rectangle 13">
              <a:extLst>
                <a:ext uri="{FF2B5EF4-FFF2-40B4-BE49-F238E27FC236}">
                  <a16:creationId xmlns:a16="http://schemas.microsoft.com/office/drawing/2014/main" id="{E28C6CF2-FF70-CD5B-10E6-7A8875DC8F7A}"/>
                </a:ext>
              </a:extLst>
            </p:cNvPr>
            <p:cNvSpPr/>
            <p:nvPr/>
          </p:nvSpPr>
          <p:spPr>
            <a:xfrm>
              <a:off x="8569568" y="2368061"/>
              <a:ext cx="2004646" cy="926123"/>
            </a:xfrm>
            <a:prstGeom prst="roundRect">
              <a:avLst/>
            </a:prstGeom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/>
                <a:t>Incomplete New Zone Cut</a:t>
              </a:r>
            </a:p>
          </p:txBody>
        </p:sp>
        <p:sp>
          <p:nvSpPr>
            <p:cNvPr id="15" name="Rounded Rectangle 14">
              <a:extLst>
                <a:ext uri="{FF2B5EF4-FFF2-40B4-BE49-F238E27FC236}">
                  <a16:creationId xmlns:a16="http://schemas.microsoft.com/office/drawing/2014/main" id="{064E09D6-2AB7-6C93-18C3-2F8D24D663E2}"/>
                </a:ext>
              </a:extLst>
            </p:cNvPr>
            <p:cNvSpPr/>
            <p:nvPr/>
          </p:nvSpPr>
          <p:spPr>
            <a:xfrm>
              <a:off x="1570892" y="3528646"/>
              <a:ext cx="2004646" cy="926123"/>
            </a:xfrm>
            <a:prstGeom prst="roundRect">
              <a:avLst/>
            </a:prstGeom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/>
                <a:t>Lame Delegation</a:t>
              </a:r>
            </a:p>
          </p:txBody>
        </p:sp>
        <p:sp>
          <p:nvSpPr>
            <p:cNvPr id="16" name="Rounded Rectangle 15">
              <a:extLst>
                <a:ext uri="{FF2B5EF4-FFF2-40B4-BE49-F238E27FC236}">
                  <a16:creationId xmlns:a16="http://schemas.microsoft.com/office/drawing/2014/main" id="{4CFB8E41-B7F5-9205-7C1A-FEEA8605591F}"/>
                </a:ext>
              </a:extLst>
            </p:cNvPr>
            <p:cNvSpPr/>
            <p:nvPr/>
          </p:nvSpPr>
          <p:spPr>
            <a:xfrm>
              <a:off x="3903784" y="3528646"/>
              <a:ext cx="2004646" cy="926123"/>
            </a:xfrm>
            <a:prstGeom prst="roundRect">
              <a:avLst/>
            </a:prstGeom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/>
                <a:t>Missing NS Addresses</a:t>
              </a:r>
            </a:p>
          </p:txBody>
        </p:sp>
        <p:sp>
          <p:nvSpPr>
            <p:cNvPr id="17" name="Rounded Rectangle 16">
              <a:extLst>
                <a:ext uri="{FF2B5EF4-FFF2-40B4-BE49-F238E27FC236}">
                  <a16:creationId xmlns:a16="http://schemas.microsoft.com/office/drawing/2014/main" id="{9B3F61B8-95E3-CD6C-D843-D29291AB0B2D}"/>
                </a:ext>
              </a:extLst>
            </p:cNvPr>
            <p:cNvSpPr/>
            <p:nvPr/>
          </p:nvSpPr>
          <p:spPr>
            <a:xfrm>
              <a:off x="6236676" y="3528646"/>
              <a:ext cx="2004646" cy="926123"/>
            </a:xfrm>
            <a:prstGeom prst="roundRect">
              <a:avLst/>
            </a:prstGeom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/>
                <a:t>Rewrite Blackholing</a:t>
              </a:r>
            </a:p>
          </p:txBody>
        </p:sp>
        <p:sp>
          <p:nvSpPr>
            <p:cNvPr id="18" name="Rounded Rectangle 17">
              <a:extLst>
                <a:ext uri="{FF2B5EF4-FFF2-40B4-BE49-F238E27FC236}">
                  <a16:creationId xmlns:a16="http://schemas.microsoft.com/office/drawing/2014/main" id="{0AD14860-F267-B90C-C990-D60BBBE7B612}"/>
                </a:ext>
              </a:extLst>
            </p:cNvPr>
            <p:cNvSpPr/>
            <p:nvPr/>
          </p:nvSpPr>
          <p:spPr>
            <a:xfrm>
              <a:off x="8569568" y="3528646"/>
              <a:ext cx="2004646" cy="926123"/>
            </a:xfrm>
            <a:prstGeom prst="roundRect">
              <a:avLst/>
            </a:prstGeom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/>
                <a:t>Rewrite Loop</a:t>
              </a:r>
            </a:p>
          </p:txBody>
        </p:sp>
      </p:grpSp>
      <p:pic>
        <p:nvPicPr>
          <p:cNvPr id="3" name="Picture 2">
            <a:extLst>
              <a:ext uri="{FF2B5EF4-FFF2-40B4-BE49-F238E27FC236}">
                <a16:creationId xmlns:a16="http://schemas.microsoft.com/office/drawing/2014/main" id="{7479B51B-3B58-F53C-C178-9B3B98B609B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88444" y="4434797"/>
            <a:ext cx="5943358" cy="1854124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155640156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>
        <p159:morph option="byObject"/>
      </p:transition>
    </mc:Choice>
    <mc:Fallback xmlns="">
      <p:transition>
        <p:fade/>
      </p:transition>
    </mc:Fallback>
  </mc:AlternateContent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51A60EA-D119-CBEB-B32B-E0917CF2F89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How well does our model work? – Limitations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49EE736-24A5-F8B4-9796-7364E36AD7D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noProof="0"/>
              <a:t>Nov 9, 2026</a:t>
            </a:r>
            <a:endParaRPr lang="de-CH" noProof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7945466-9AE5-AE76-B301-1DB00B5DE8C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noProof="0"/>
              <a:t>Department of Computer Science, ETH Zurich</a:t>
            </a:r>
            <a:endParaRPr lang="de-CH" noProof="0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896C5CD-B520-43C5-520E-B0A953F938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CA52AF-F19D-405C-AD5F-7D94B96A5CC3}" type="slidenum">
              <a:rPr lang="de-CH" noProof="0" smtClean="0"/>
              <a:t>46</a:t>
            </a:fld>
            <a:endParaRPr lang="de-CH" noProof="0"/>
          </a:p>
        </p:txBody>
      </p:sp>
      <p:grpSp>
        <p:nvGrpSpPr>
          <p:cNvPr id="19" name="Group 18">
            <a:extLst>
              <a:ext uri="{FF2B5EF4-FFF2-40B4-BE49-F238E27FC236}">
                <a16:creationId xmlns:a16="http://schemas.microsoft.com/office/drawing/2014/main" id="{B3881487-4F2C-ACE1-F7C8-0809DEE431AF}"/>
              </a:ext>
            </a:extLst>
          </p:cNvPr>
          <p:cNvGrpSpPr/>
          <p:nvPr/>
        </p:nvGrpSpPr>
        <p:grpSpPr>
          <a:xfrm>
            <a:off x="792149" y="1964266"/>
            <a:ext cx="10607702" cy="3537898"/>
            <a:chOff x="792149" y="1811867"/>
            <a:chExt cx="10607702" cy="3537898"/>
          </a:xfrm>
        </p:grpSpPr>
        <p:grpSp>
          <p:nvGrpSpPr>
            <p:cNvPr id="17" name="Group 16">
              <a:extLst>
                <a:ext uri="{FF2B5EF4-FFF2-40B4-BE49-F238E27FC236}">
                  <a16:creationId xmlns:a16="http://schemas.microsoft.com/office/drawing/2014/main" id="{DFB4A352-8DFA-B6BA-1231-BD53B0B16A79}"/>
                </a:ext>
              </a:extLst>
            </p:cNvPr>
            <p:cNvGrpSpPr/>
            <p:nvPr/>
          </p:nvGrpSpPr>
          <p:grpSpPr>
            <a:xfrm>
              <a:off x="792149" y="1811867"/>
              <a:ext cx="4794738" cy="2607733"/>
              <a:chOff x="792149" y="1811867"/>
              <a:chExt cx="4794738" cy="2607733"/>
            </a:xfrm>
          </p:grpSpPr>
          <p:sp>
            <p:nvSpPr>
              <p:cNvPr id="8" name="Rounded Rectangle 7">
                <a:extLst>
                  <a:ext uri="{FF2B5EF4-FFF2-40B4-BE49-F238E27FC236}">
                    <a16:creationId xmlns:a16="http://schemas.microsoft.com/office/drawing/2014/main" id="{9619CAE3-4B1C-FDD2-546F-EB7635950C35}"/>
                  </a:ext>
                </a:extLst>
              </p:cNvPr>
              <p:cNvSpPr/>
              <p:nvPr/>
            </p:nvSpPr>
            <p:spPr>
              <a:xfrm>
                <a:off x="792149" y="1811867"/>
                <a:ext cx="4794738" cy="2607733"/>
              </a:xfrm>
              <a:prstGeom prst="roundRect">
                <a:avLst/>
              </a:prstGeom>
              <a:solidFill>
                <a:schemeClr val="accent4">
                  <a:lumMod val="20000"/>
                  <a:lumOff val="8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1116000" rtlCol="0" anchor="ctr"/>
              <a:lstStyle/>
              <a:p>
                <a:pPr algn="ctr">
                  <a:lnSpc>
                    <a:spcPct val="150000"/>
                  </a:lnSpc>
                </a:pPr>
                <a:r>
                  <a:rPr lang="en-US" u="sng" dirty="0">
                    <a:solidFill>
                      <a:schemeClr val="tx1"/>
                    </a:solidFill>
                  </a:rPr>
                  <a:t>Performance Limitations</a:t>
                </a:r>
              </a:p>
              <a:p>
                <a:pPr marL="285750" indent="-285750">
                  <a:buFont typeface="Arial" panose="020B0604020202020204" pitchFamily="34" charset="0"/>
                  <a:buChar char="•"/>
                </a:pPr>
                <a:r>
                  <a:rPr lang="en-US" dirty="0">
                    <a:solidFill>
                      <a:schemeClr val="tx1"/>
                    </a:solidFill>
                  </a:rPr>
                  <a:t>Some DNAME rewrites</a:t>
                </a:r>
              </a:p>
              <a:p>
                <a:pPr marL="285750" indent="-285750">
                  <a:buFont typeface="Arial" panose="020B0604020202020204" pitchFamily="34" charset="0"/>
                  <a:buChar char="•"/>
                </a:pPr>
                <a:r>
                  <a:rPr lang="en-US" dirty="0">
                    <a:solidFill>
                      <a:schemeClr val="tx1"/>
                    </a:solidFill>
                  </a:rPr>
                  <a:t>Querying times out</a:t>
                </a:r>
              </a:p>
              <a:p>
                <a:pPr marL="285750" indent="-285750">
                  <a:buFont typeface="Arial" panose="020B0604020202020204" pitchFamily="34" charset="0"/>
                  <a:buChar char="•"/>
                </a:pPr>
                <a:r>
                  <a:rPr lang="en-US" dirty="0">
                    <a:solidFill>
                      <a:schemeClr val="tx1"/>
                    </a:solidFill>
                  </a:rPr>
                  <a:t>Examples</a:t>
                </a:r>
              </a:p>
              <a:p>
                <a:pPr marL="742950" lvl="1" indent="-285750">
                  <a:buFont typeface="Arial" panose="020B0604020202020204" pitchFamily="34" charset="0"/>
                  <a:buChar char="•"/>
                </a:pPr>
                <a:r>
                  <a:rPr lang="en-US" dirty="0">
                    <a:solidFill>
                      <a:schemeClr val="tx1"/>
                    </a:solidFill>
                  </a:rPr>
                  <a:t>Root zone: infeasible</a:t>
                </a:r>
              </a:p>
              <a:p>
                <a:pPr marL="742950" lvl="1" indent="-285750">
                  <a:buFont typeface="Arial" panose="020B0604020202020204" pitchFamily="34" charset="0"/>
                  <a:buChar char="•"/>
                </a:pPr>
                <a:r>
                  <a:rPr lang="en-US" dirty="0" err="1">
                    <a:solidFill>
                      <a:schemeClr val="tx1"/>
                    </a:solidFill>
                  </a:rPr>
                  <a:t>google.com</a:t>
                </a:r>
                <a:r>
                  <a:rPr lang="en-US" dirty="0">
                    <a:solidFill>
                      <a:schemeClr val="tx1"/>
                    </a:solidFill>
                  </a:rPr>
                  <a:t>: 1.77 s</a:t>
                </a:r>
              </a:p>
              <a:p>
                <a:pPr marL="285750" indent="-285750">
                  <a:buFont typeface="Arial" panose="020B0604020202020204" pitchFamily="34" charset="0"/>
                  <a:buChar char="•"/>
                </a:pPr>
                <a:r>
                  <a:rPr lang="en-US" dirty="0">
                    <a:solidFill>
                      <a:schemeClr val="tx1"/>
                    </a:solidFill>
                  </a:rPr>
                  <a:t>But: Reasoning naïve</a:t>
                </a:r>
              </a:p>
            </p:txBody>
          </p:sp>
          <p:pic>
            <p:nvPicPr>
              <p:cNvPr id="9" name="Graphic 8" descr="Stopwatch outline">
                <a:extLst>
                  <a:ext uri="{FF2B5EF4-FFF2-40B4-BE49-F238E27FC236}">
                    <a16:creationId xmlns:a16="http://schemas.microsoft.com/office/drawing/2014/main" id="{9C3E7E4B-1BAF-5B6F-E22B-35546CEA23DF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>
                <a:extLst>
                  <a:ext uri="{96DAC541-7B7A-43D3-8B79-37D633B846F1}">
                    <asvg:svgBlip xmlns:asvg="http://schemas.microsoft.com/office/drawing/2016/SVG/main" r:embed="rId2"/>
                  </a:ext>
                </a:extLst>
              </a:blip>
              <a:srcRect/>
              <a:stretch/>
            </p:blipFill>
            <p:spPr>
              <a:xfrm>
                <a:off x="946716" y="2658533"/>
                <a:ext cx="914400" cy="914400"/>
              </a:xfrm>
              <a:prstGeom prst="rect">
                <a:avLst/>
              </a:prstGeom>
            </p:spPr>
          </p:pic>
        </p:grpSp>
        <p:grpSp>
          <p:nvGrpSpPr>
            <p:cNvPr id="18" name="Group 17">
              <a:extLst>
                <a:ext uri="{FF2B5EF4-FFF2-40B4-BE49-F238E27FC236}">
                  <a16:creationId xmlns:a16="http://schemas.microsoft.com/office/drawing/2014/main" id="{98ADB759-F250-4EB0-C7B0-8FC9B3928F2A}"/>
                </a:ext>
              </a:extLst>
            </p:cNvPr>
            <p:cNvGrpSpPr/>
            <p:nvPr/>
          </p:nvGrpSpPr>
          <p:grpSpPr>
            <a:xfrm>
              <a:off x="6605113" y="1811867"/>
              <a:ext cx="4794738" cy="2607733"/>
              <a:chOff x="6605113" y="1811867"/>
              <a:chExt cx="4794738" cy="2607733"/>
            </a:xfrm>
          </p:grpSpPr>
          <p:sp>
            <p:nvSpPr>
              <p:cNvPr id="11" name="Rounded Rectangle 10">
                <a:extLst>
                  <a:ext uri="{FF2B5EF4-FFF2-40B4-BE49-F238E27FC236}">
                    <a16:creationId xmlns:a16="http://schemas.microsoft.com/office/drawing/2014/main" id="{054CA0E1-05A0-9C35-5FAE-055DB86F8145}"/>
                  </a:ext>
                </a:extLst>
              </p:cNvPr>
              <p:cNvSpPr/>
              <p:nvPr/>
            </p:nvSpPr>
            <p:spPr>
              <a:xfrm>
                <a:off x="6605113" y="1811867"/>
                <a:ext cx="4794738" cy="2607733"/>
              </a:xfrm>
              <a:prstGeom prst="roundRect">
                <a:avLst/>
              </a:prstGeom>
              <a:solidFill>
                <a:schemeClr val="accent3">
                  <a:lumMod val="20000"/>
                  <a:lumOff val="8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1116000" rtlCol="0" anchor="ctr"/>
              <a:lstStyle/>
              <a:p>
                <a:pPr algn="ctr">
                  <a:lnSpc>
                    <a:spcPct val="150000"/>
                  </a:lnSpc>
                </a:pPr>
                <a:r>
                  <a:rPr lang="en-US" u="sng" dirty="0">
                    <a:solidFill>
                      <a:schemeClr val="tx1"/>
                    </a:solidFill>
                  </a:rPr>
                  <a:t>Model</a:t>
                </a:r>
              </a:p>
              <a:p>
                <a:pPr marL="285750" indent="-285750">
                  <a:buFont typeface="Arial" panose="020B0604020202020204" pitchFamily="34" charset="0"/>
                  <a:buChar char="•"/>
                </a:pPr>
                <a:r>
                  <a:rPr lang="en-US" dirty="0">
                    <a:solidFill>
                      <a:schemeClr val="tx1"/>
                    </a:solidFill>
                  </a:rPr>
                  <a:t>Limited denial of existence</a:t>
                </a:r>
              </a:p>
              <a:p>
                <a:pPr marL="742950" lvl="1" indent="-285750">
                  <a:buFont typeface="Arial" panose="020B0604020202020204" pitchFamily="34" charset="0"/>
                  <a:buChar char="•"/>
                </a:pPr>
                <a:r>
                  <a:rPr lang="en-US" dirty="0">
                    <a:solidFill>
                      <a:schemeClr val="tx1"/>
                    </a:solidFill>
                  </a:rPr>
                  <a:t>Yes: Unsigned children</a:t>
                </a:r>
              </a:p>
              <a:p>
                <a:pPr marL="742950" lvl="1" indent="-285750">
                  <a:buFont typeface="Arial" panose="020B0604020202020204" pitchFamily="34" charset="0"/>
                  <a:buChar char="•"/>
                </a:pPr>
                <a:r>
                  <a:rPr lang="en-US" dirty="0">
                    <a:solidFill>
                      <a:schemeClr val="tx1"/>
                    </a:solidFill>
                  </a:rPr>
                  <a:t>No: Signed wildcards</a:t>
                </a:r>
              </a:p>
              <a:p>
                <a:pPr marL="285750" indent="-285750">
                  <a:buFont typeface="Arial" panose="020B0604020202020204" pitchFamily="34" charset="0"/>
                  <a:buChar char="•"/>
                </a:pPr>
                <a:r>
                  <a:rPr lang="en-US" dirty="0">
                    <a:solidFill>
                      <a:schemeClr val="tx1"/>
                    </a:solidFill>
                  </a:rPr>
                  <a:t>Weak DNSSEC coverage</a:t>
                </a:r>
              </a:p>
            </p:txBody>
          </p:sp>
          <p:grpSp>
            <p:nvGrpSpPr>
              <p:cNvPr id="3" name="Group 2">
                <a:extLst>
                  <a:ext uri="{FF2B5EF4-FFF2-40B4-BE49-F238E27FC236}">
                    <a16:creationId xmlns:a16="http://schemas.microsoft.com/office/drawing/2014/main" id="{16462166-647C-54FC-F73D-20CE8EFEA752}"/>
                  </a:ext>
                </a:extLst>
              </p:cNvPr>
              <p:cNvGrpSpPr/>
              <p:nvPr/>
            </p:nvGrpSpPr>
            <p:grpSpPr>
              <a:xfrm>
                <a:off x="6759680" y="2658533"/>
                <a:ext cx="914400" cy="914400"/>
                <a:chOff x="6759680" y="2971800"/>
                <a:chExt cx="914400" cy="914400"/>
              </a:xfrm>
            </p:grpSpPr>
            <p:pic>
              <p:nvPicPr>
                <p:cNvPr id="12" name="Graphic 11" descr="Architecture outline">
                  <a:extLst>
                    <a:ext uri="{FF2B5EF4-FFF2-40B4-BE49-F238E27FC236}">
                      <a16:creationId xmlns:a16="http://schemas.microsoft.com/office/drawing/2014/main" id="{1DA489C1-D79C-A8D5-CD63-EA5D4C50B28F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>
                  <a:extLst>
                    <a:ext uri="{96DAC541-7B7A-43D3-8B79-37D633B846F1}">
                      <asvg:svgBlip xmlns:asvg="http://schemas.microsoft.com/office/drawing/2016/SVG/main" r:embed="rId3"/>
                    </a:ext>
                  </a:extLst>
                </a:blip>
                <a:srcRect/>
                <a:stretch/>
              </p:blipFill>
              <p:spPr>
                <a:xfrm>
                  <a:off x="6759680" y="2971800"/>
                  <a:ext cx="914400" cy="914400"/>
                </a:xfrm>
                <a:prstGeom prst="rect">
                  <a:avLst/>
                </a:prstGeom>
              </p:spPr>
            </p:pic>
            <p:cxnSp>
              <p:nvCxnSpPr>
                <p:cNvPr id="14" name="Straight Connector 13">
                  <a:extLst>
                    <a:ext uri="{FF2B5EF4-FFF2-40B4-BE49-F238E27FC236}">
                      <a16:creationId xmlns:a16="http://schemas.microsoft.com/office/drawing/2014/main" id="{2656836E-FF91-FC15-A3E9-1AFBFB983227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H="1" flipV="1">
                  <a:off x="6779700" y="3033000"/>
                  <a:ext cx="792000" cy="792000"/>
                </a:xfrm>
                <a:prstGeom prst="line">
                  <a:avLst/>
                </a:prstGeom>
              </p:spPr>
              <p:style>
                <a:lnRef idx="3">
                  <a:schemeClr val="dk1"/>
                </a:lnRef>
                <a:fillRef idx="0">
                  <a:schemeClr val="dk1"/>
                </a:fillRef>
                <a:effectRef idx="2">
                  <a:schemeClr val="dk1"/>
                </a:effectRef>
                <a:fontRef idx="minor">
                  <a:schemeClr val="tx1"/>
                </a:fontRef>
              </p:style>
            </p:cxnSp>
          </p:grpSp>
        </p:grpSp>
        <p:grpSp>
          <p:nvGrpSpPr>
            <p:cNvPr id="16" name="Group 15">
              <a:extLst>
                <a:ext uri="{FF2B5EF4-FFF2-40B4-BE49-F238E27FC236}">
                  <a16:creationId xmlns:a16="http://schemas.microsoft.com/office/drawing/2014/main" id="{9D248CD9-E443-A443-6AAB-2D365BE948E2}"/>
                </a:ext>
              </a:extLst>
            </p:cNvPr>
            <p:cNvGrpSpPr/>
            <p:nvPr/>
          </p:nvGrpSpPr>
          <p:grpSpPr>
            <a:xfrm>
              <a:off x="792149" y="4764432"/>
              <a:ext cx="10607702" cy="585333"/>
              <a:chOff x="792149" y="4993032"/>
              <a:chExt cx="10607702" cy="585333"/>
            </a:xfrm>
          </p:grpSpPr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A4C44A50-F953-0DCA-1FFC-DC35F582E50C}"/>
                  </a:ext>
                </a:extLst>
              </p:cNvPr>
              <p:cNvSpPr txBox="1"/>
              <p:nvPr/>
            </p:nvSpPr>
            <p:spPr>
              <a:xfrm>
                <a:off x="5458645" y="5209033"/>
                <a:ext cx="1274708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en-US" dirty="0"/>
                  <a:t>Next focus</a:t>
                </a:r>
              </a:p>
            </p:txBody>
          </p:sp>
          <p:sp>
            <p:nvSpPr>
              <p:cNvPr id="13" name="Right Brace 12">
                <a:extLst>
                  <a:ext uri="{FF2B5EF4-FFF2-40B4-BE49-F238E27FC236}">
                    <a16:creationId xmlns:a16="http://schemas.microsoft.com/office/drawing/2014/main" id="{6AF785C5-DC87-6E25-66E4-8FA7B7089E41}"/>
                  </a:ext>
                </a:extLst>
              </p:cNvPr>
              <p:cNvSpPr/>
              <p:nvPr/>
            </p:nvSpPr>
            <p:spPr>
              <a:xfrm rot="5400000">
                <a:off x="5988000" y="-202819"/>
                <a:ext cx="216000" cy="10607702"/>
              </a:xfrm>
              <a:prstGeom prst="rightBrace">
                <a:avLst/>
              </a:prstGeom>
            </p:spPr>
            <p:style>
              <a:lnRef idx="3">
                <a:schemeClr val="dk1"/>
              </a:lnRef>
              <a:fillRef idx="0">
                <a:schemeClr val="dk1"/>
              </a:fillRef>
              <a:effectRef idx="2">
                <a:schemeClr val="dk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448551106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>
            <a:extLst>
              <a:ext uri="{FF2B5EF4-FFF2-40B4-BE49-F238E27FC236}">
                <a16:creationId xmlns:a16="http://schemas.microsoft.com/office/drawing/2014/main" id="{FBD0DA06-15DD-27FF-62C1-197FA6E8C7A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How could our model be used?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DDDA7EE-212F-9662-D339-9E82C0A941F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noProof="0"/>
              <a:t>Nov 9, 2026</a:t>
            </a:r>
            <a:endParaRPr lang="de-CH" noProof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0F50956-9265-603B-E733-709C2B15366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noProof="0"/>
              <a:t>Department of Computer Science, ETH Zurich</a:t>
            </a:r>
            <a:endParaRPr lang="de-CH" noProof="0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A54B9A9-ADDE-0E18-B6F5-A20AA8E28D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CA52AF-F19D-405C-AD5F-7D94B96A5CC3}" type="slidenum">
              <a:rPr lang="de-CH" noProof="0" smtClean="0"/>
              <a:t>47</a:t>
            </a:fld>
            <a:endParaRPr lang="de-CH" noProof="0"/>
          </a:p>
        </p:txBody>
      </p:sp>
    </p:spTree>
    <p:extLst>
      <p:ext uri="{BB962C8B-B14F-4D97-AF65-F5344CB8AC3E}">
        <p14:creationId xmlns:p14="http://schemas.microsoft.com/office/powerpoint/2010/main" val="2222070596"/>
      </p:ext>
    </p:extLst>
  </p:cSld>
  <p:clrMapOvr>
    <a:masterClrMapping/>
  </p:clrMapOvr>
  <p:transition>
    <p:push dir="u"/>
  </p:transition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A39EE7CC-BDDE-4FDD-3A28-9E2D141924E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How could our model be used?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9143B8E5-79E3-2B10-15D4-373EEA0F792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noProof="0"/>
              <a:t>Nov 9, 2026</a:t>
            </a:r>
            <a:endParaRPr lang="de-CH" noProof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144AFAA-6C93-A472-042E-92EDE2D18BA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noProof="0"/>
              <a:t>Department of Computer Science, ETH Zurich</a:t>
            </a:r>
            <a:endParaRPr lang="de-CH" noProof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066CFE4-EA63-2AA3-D0FF-F4B24066D60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CA52AF-F19D-405C-AD5F-7D94B96A5CC3}" type="slidenum">
              <a:rPr lang="de-CH" noProof="0" smtClean="0"/>
              <a:pPr/>
              <a:t>48</a:t>
            </a:fld>
            <a:endParaRPr lang="de-CH" noProof="0"/>
          </a:p>
        </p:txBody>
      </p:sp>
      <p:sp>
        <p:nvSpPr>
          <p:cNvPr id="9" name="Rounded Rectangle 8">
            <a:extLst>
              <a:ext uri="{FF2B5EF4-FFF2-40B4-BE49-F238E27FC236}">
                <a16:creationId xmlns:a16="http://schemas.microsoft.com/office/drawing/2014/main" id="{3D41470A-5778-A828-4ED3-3F6EC348C2C2}"/>
              </a:ext>
            </a:extLst>
          </p:cNvPr>
          <p:cNvSpPr/>
          <p:nvPr/>
        </p:nvSpPr>
        <p:spPr>
          <a:xfrm>
            <a:off x="3660584" y="2215896"/>
            <a:ext cx="4870832" cy="1676400"/>
          </a:xfrm>
          <a:prstGeom prst="roundRect">
            <a:avLst/>
          </a:prstGeom>
          <a:solidFill>
            <a:schemeClr val="accent4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0000" rtlCol="0" anchor="ctr"/>
          <a:lstStyle/>
          <a:p>
            <a:pPr algn="ctr">
              <a:lnSpc>
                <a:spcPct val="150000"/>
              </a:lnSpc>
            </a:pPr>
            <a:r>
              <a:rPr lang="en-US" b="1" dirty="0">
                <a:solidFill>
                  <a:schemeClr val="tx1"/>
                </a:solidFill>
              </a:rPr>
              <a:t>Regression Testing</a:t>
            </a:r>
          </a:p>
          <a:p>
            <a:pPr marL="285750" indent="-285750" algn="ctr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tx1"/>
                </a:solidFill>
              </a:rPr>
              <a:t>For updates that preserve resolvability</a:t>
            </a:r>
          </a:p>
        </p:txBody>
      </p:sp>
      <p:sp>
        <p:nvSpPr>
          <p:cNvPr id="2" name="Right Brace 1">
            <a:extLst>
              <a:ext uri="{FF2B5EF4-FFF2-40B4-BE49-F238E27FC236}">
                <a16:creationId xmlns:a16="http://schemas.microsoft.com/office/drawing/2014/main" id="{33F801CE-F8CE-2A59-70A5-F260330A0F42}"/>
              </a:ext>
            </a:extLst>
          </p:cNvPr>
          <p:cNvSpPr/>
          <p:nvPr/>
        </p:nvSpPr>
        <p:spPr>
          <a:xfrm rot="5400000">
            <a:off x="5988000" y="1814816"/>
            <a:ext cx="216000" cy="4870832"/>
          </a:xfrm>
          <a:prstGeom prst="rightBrac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3" name="Group 12">
            <a:extLst>
              <a:ext uri="{FF2B5EF4-FFF2-40B4-BE49-F238E27FC236}">
                <a16:creationId xmlns:a16="http://schemas.microsoft.com/office/drawing/2014/main" id="{5EDAA507-C068-05EA-CFEC-4121E167F8FF}"/>
              </a:ext>
            </a:extLst>
          </p:cNvPr>
          <p:cNvGrpSpPr/>
          <p:nvPr/>
        </p:nvGrpSpPr>
        <p:grpSpPr>
          <a:xfrm>
            <a:off x="4214714" y="4605070"/>
            <a:ext cx="3762569" cy="369332"/>
            <a:chOff x="4178808" y="4886340"/>
            <a:chExt cx="3762569" cy="369332"/>
          </a:xfrm>
        </p:grpSpPr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889A4379-BC9C-0F39-934E-C815D578F225}"/>
                </a:ext>
              </a:extLst>
            </p:cNvPr>
            <p:cNvSpPr txBox="1"/>
            <p:nvPr/>
          </p:nvSpPr>
          <p:spPr>
            <a:xfrm>
              <a:off x="4178808" y="4886340"/>
              <a:ext cx="1774845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i="1" dirty="0"/>
                <a:t>New Zone Cuts</a:t>
              </a:r>
            </a:p>
          </p:txBody>
        </p:sp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01941DAE-FF11-7549-B60C-8D11CB2DE5E2}"/>
                </a:ext>
              </a:extLst>
            </p:cNvPr>
            <p:cNvSpPr txBox="1"/>
            <p:nvPr/>
          </p:nvSpPr>
          <p:spPr>
            <a:xfrm>
              <a:off x="6448661" y="4886340"/>
              <a:ext cx="149271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i="1" dirty="0"/>
                <a:t>Key Rollover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44173507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>
        <p159:morph option="byObject"/>
      </p:transition>
    </mc:Choice>
    <mc:Fallback xmlns="">
      <p:transition>
        <p:fade/>
      </p:transition>
    </mc:Fallback>
  </mc:AlternateContent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FE898F9-C229-FC31-9853-33FEB5CC52D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E876DA79-2BC8-0F30-73CD-CD434636EEB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How could our model be used?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8C2B7AD9-598D-A53E-5A34-C9F3348B2A4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noProof="0"/>
              <a:t>Nov 9, 2026</a:t>
            </a:r>
            <a:endParaRPr lang="de-CH" noProof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B5E347B5-2B09-0686-9D81-D8CCD531B2E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noProof="0" dirty="0"/>
              <a:t>Department of Computer Science, ETH </a:t>
            </a:r>
            <a:r>
              <a:rPr lang="de-DE" noProof="0" dirty="0" err="1"/>
              <a:t>Zurich</a:t>
            </a:r>
            <a:endParaRPr lang="de-CH" noProof="0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256C6A0-D163-9721-B1C2-BD2116DA29F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CA52AF-F19D-405C-AD5F-7D94B96A5CC3}" type="slidenum">
              <a:rPr lang="de-CH" noProof="0" smtClean="0"/>
              <a:pPr/>
              <a:t>49</a:t>
            </a:fld>
            <a:endParaRPr lang="de-CH" noProof="0"/>
          </a:p>
        </p:txBody>
      </p:sp>
      <p:grpSp>
        <p:nvGrpSpPr>
          <p:cNvPr id="19" name="Group 18">
            <a:extLst>
              <a:ext uri="{FF2B5EF4-FFF2-40B4-BE49-F238E27FC236}">
                <a16:creationId xmlns:a16="http://schemas.microsoft.com/office/drawing/2014/main" id="{69C3FFFA-FA09-5BC9-6A00-8BC192CC7134}"/>
              </a:ext>
            </a:extLst>
          </p:cNvPr>
          <p:cNvGrpSpPr/>
          <p:nvPr/>
        </p:nvGrpSpPr>
        <p:grpSpPr>
          <a:xfrm>
            <a:off x="3605874" y="1357378"/>
            <a:ext cx="4980253" cy="1392402"/>
            <a:chOff x="3740484" y="1503682"/>
            <a:chExt cx="4980253" cy="1392402"/>
          </a:xfrm>
        </p:grpSpPr>
        <p:grpSp>
          <p:nvGrpSpPr>
            <p:cNvPr id="7" name="Group 6">
              <a:extLst>
                <a:ext uri="{FF2B5EF4-FFF2-40B4-BE49-F238E27FC236}">
                  <a16:creationId xmlns:a16="http://schemas.microsoft.com/office/drawing/2014/main" id="{1E88A333-7C75-19D2-7037-CD1C3F5B9862}"/>
                </a:ext>
              </a:extLst>
            </p:cNvPr>
            <p:cNvGrpSpPr/>
            <p:nvPr/>
          </p:nvGrpSpPr>
          <p:grpSpPr>
            <a:xfrm>
              <a:off x="3740484" y="1503682"/>
              <a:ext cx="1595310" cy="1392402"/>
              <a:chOff x="6619147" y="3036826"/>
              <a:chExt cx="1595310" cy="1392402"/>
            </a:xfrm>
          </p:grpSpPr>
          <p:pic>
            <p:nvPicPr>
              <p:cNvPr id="8" name="Graphic 7" descr="Architecture outline">
                <a:extLst>
                  <a:ext uri="{FF2B5EF4-FFF2-40B4-BE49-F238E27FC236}">
                    <a16:creationId xmlns:a16="http://schemas.microsoft.com/office/drawing/2014/main" id="{9202B5E6-763D-28E9-62BE-4D37CE4DED01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>
                <a:extLst>
                  <a:ext uri="{96DAC541-7B7A-43D3-8B79-37D633B846F1}">
                    <asvg:svgBlip xmlns:asvg="http://schemas.microsoft.com/office/drawing/2016/SVG/main" r:embed="rId2"/>
                  </a:ext>
                </a:extLst>
              </a:blip>
              <a:stretch>
                <a:fillRect/>
              </a:stretch>
            </p:blipFill>
            <p:spPr>
              <a:xfrm>
                <a:off x="6959599" y="3036826"/>
                <a:ext cx="914400" cy="914400"/>
              </a:xfrm>
              <a:prstGeom prst="rect">
                <a:avLst/>
              </a:prstGeom>
            </p:spPr>
          </p:pic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42D06082-19E6-0AA6-328A-3F2E1FD87325}"/>
                  </a:ext>
                </a:extLst>
              </p:cNvPr>
              <p:cNvSpPr txBox="1"/>
              <p:nvPr/>
            </p:nvSpPr>
            <p:spPr>
              <a:xfrm>
                <a:off x="6619147" y="4059896"/>
                <a:ext cx="1595310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en-US" dirty="0"/>
                  <a:t>Formal Model</a:t>
                </a:r>
              </a:p>
            </p:txBody>
          </p:sp>
        </p:grpSp>
        <p:grpSp>
          <p:nvGrpSpPr>
            <p:cNvPr id="15" name="Group 14">
              <a:extLst>
                <a:ext uri="{FF2B5EF4-FFF2-40B4-BE49-F238E27FC236}">
                  <a16:creationId xmlns:a16="http://schemas.microsoft.com/office/drawing/2014/main" id="{0C821428-21D4-0C28-3497-3B79FAF85455}"/>
                </a:ext>
              </a:extLst>
            </p:cNvPr>
            <p:cNvGrpSpPr/>
            <p:nvPr/>
          </p:nvGrpSpPr>
          <p:grpSpPr>
            <a:xfrm>
              <a:off x="7433205" y="1503682"/>
              <a:ext cx="1287532" cy="1392402"/>
              <a:chOff x="4419302" y="2708777"/>
              <a:chExt cx="1287532" cy="1392402"/>
            </a:xfrm>
          </p:grpSpPr>
          <p:pic>
            <p:nvPicPr>
              <p:cNvPr id="16" name="Graphic 15" descr="Gears outline">
                <a:extLst>
                  <a:ext uri="{FF2B5EF4-FFF2-40B4-BE49-F238E27FC236}">
                    <a16:creationId xmlns:a16="http://schemas.microsoft.com/office/drawing/2014/main" id="{9790D480-1A00-9D90-60CC-5CF9C8F97271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/>
              </a:stretch>
            </p:blipFill>
            <p:spPr>
              <a:xfrm>
                <a:off x="4605866" y="2708777"/>
                <a:ext cx="914400" cy="914400"/>
              </a:xfrm>
              <a:prstGeom prst="rect">
                <a:avLst/>
              </a:prstGeom>
            </p:spPr>
          </p:pic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6C188D86-934B-217E-FE48-4952BBEE4CA9}"/>
                  </a:ext>
                </a:extLst>
              </p:cNvPr>
              <p:cNvSpPr txBox="1"/>
              <p:nvPr/>
            </p:nvSpPr>
            <p:spPr>
              <a:xfrm>
                <a:off x="4419302" y="3731847"/>
                <a:ext cx="1287532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en-US" dirty="0"/>
                  <a:t>Reasoning</a:t>
                </a:r>
              </a:p>
            </p:txBody>
          </p:sp>
        </p:grpSp>
        <p:sp>
          <p:nvSpPr>
            <p:cNvPr id="18" name="Left-Right Arrow 17">
              <a:extLst>
                <a:ext uri="{FF2B5EF4-FFF2-40B4-BE49-F238E27FC236}">
                  <a16:creationId xmlns:a16="http://schemas.microsoft.com/office/drawing/2014/main" id="{B0F9CCA1-1F8A-7847-A4DB-D5289BF99BA0}"/>
                </a:ext>
              </a:extLst>
            </p:cNvPr>
            <p:cNvSpPr/>
            <p:nvPr/>
          </p:nvSpPr>
          <p:spPr>
            <a:xfrm>
              <a:off x="5470290" y="1901199"/>
              <a:ext cx="1828419" cy="597368"/>
            </a:xfrm>
            <a:prstGeom prst="leftRightArrow">
              <a:avLst/>
            </a:prstGeom>
          </p:spPr>
          <p:style>
            <a:lnRef idx="2">
              <a:schemeClr val="dk1">
                <a:shade val="15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/>
                <a:t>independent</a:t>
              </a:r>
            </a:p>
          </p:txBody>
        </p:sp>
      </p:grpSp>
      <p:grpSp>
        <p:nvGrpSpPr>
          <p:cNvPr id="23" name="Group 22">
            <a:extLst>
              <a:ext uri="{FF2B5EF4-FFF2-40B4-BE49-F238E27FC236}">
                <a16:creationId xmlns:a16="http://schemas.microsoft.com/office/drawing/2014/main" id="{D442354D-9FC4-1402-986B-C24B9CEFD857}"/>
              </a:ext>
            </a:extLst>
          </p:cNvPr>
          <p:cNvGrpSpPr/>
          <p:nvPr/>
        </p:nvGrpSpPr>
        <p:grpSpPr>
          <a:xfrm>
            <a:off x="1587694" y="3680725"/>
            <a:ext cx="9016612" cy="1676400"/>
            <a:chOff x="1587694" y="3827029"/>
            <a:chExt cx="9016612" cy="1676400"/>
          </a:xfrm>
        </p:grpSpPr>
        <p:sp>
          <p:nvSpPr>
            <p:cNvPr id="20" name="Rounded Rectangle 19">
              <a:extLst>
                <a:ext uri="{FF2B5EF4-FFF2-40B4-BE49-F238E27FC236}">
                  <a16:creationId xmlns:a16="http://schemas.microsoft.com/office/drawing/2014/main" id="{3A9B4B97-DAC7-B10B-6181-5AFB23278E08}"/>
                </a:ext>
              </a:extLst>
            </p:cNvPr>
            <p:cNvSpPr/>
            <p:nvPr/>
          </p:nvSpPr>
          <p:spPr>
            <a:xfrm>
              <a:off x="1587694" y="3827029"/>
              <a:ext cx="4242944" cy="1676400"/>
            </a:xfrm>
            <a:prstGeom prst="roundRect">
              <a:avLst/>
            </a:prstGeom>
            <a:solidFill>
              <a:schemeClr val="accent3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90000" rtlCol="0" anchor="ctr"/>
            <a:lstStyle/>
            <a:p>
              <a:pPr algn="ctr">
                <a:lnSpc>
                  <a:spcPct val="150000"/>
                </a:lnSpc>
              </a:pPr>
              <a:r>
                <a:rPr lang="en-US" b="1" dirty="0">
                  <a:solidFill>
                    <a:schemeClr val="tx1"/>
                  </a:solidFill>
                </a:rPr>
                <a:t>Standards Updates</a:t>
              </a:r>
            </a:p>
            <a:p>
              <a:pPr marL="285750" indent="-285750">
                <a:buFont typeface="Arial" panose="020B0604020202020204" pitchFamily="34" charset="0"/>
                <a:buChar char="•"/>
              </a:pPr>
              <a:r>
                <a:rPr lang="en-US" dirty="0">
                  <a:solidFill>
                    <a:schemeClr val="tx1"/>
                  </a:solidFill>
                </a:rPr>
                <a:t>Change-impact of NS vs. DELEG</a:t>
              </a:r>
            </a:p>
          </p:txBody>
        </p:sp>
        <p:sp>
          <p:nvSpPr>
            <p:cNvPr id="21" name="Rounded Rectangle 20">
              <a:extLst>
                <a:ext uri="{FF2B5EF4-FFF2-40B4-BE49-F238E27FC236}">
                  <a16:creationId xmlns:a16="http://schemas.microsoft.com/office/drawing/2014/main" id="{1F78FBB7-5C81-CF8B-AD34-F21EC5B67A8A}"/>
                </a:ext>
              </a:extLst>
            </p:cNvPr>
            <p:cNvSpPr/>
            <p:nvPr/>
          </p:nvSpPr>
          <p:spPr>
            <a:xfrm>
              <a:off x="6361364" y="3827029"/>
              <a:ext cx="4242942" cy="1676400"/>
            </a:xfrm>
            <a:prstGeom prst="roundRect">
              <a:avLst/>
            </a:prstGeom>
            <a:solidFill>
              <a:schemeClr val="accent1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90000" rtlCol="0" anchor="ctr"/>
            <a:lstStyle/>
            <a:p>
              <a:pPr algn="ctr">
                <a:lnSpc>
                  <a:spcPct val="150000"/>
                </a:lnSpc>
              </a:pPr>
              <a:r>
                <a:rPr lang="en-US" b="1" dirty="0">
                  <a:solidFill>
                    <a:schemeClr val="tx1"/>
                  </a:solidFill>
                </a:rPr>
                <a:t>Compatible with Standard Engines</a:t>
              </a:r>
            </a:p>
            <a:p>
              <a:pPr marL="285750" indent="-285750">
                <a:buFont typeface="Arial" panose="020B0604020202020204" pitchFamily="34" charset="0"/>
                <a:buChar char="•"/>
              </a:pPr>
              <a:r>
                <a:rPr lang="en-US" dirty="0">
                  <a:solidFill>
                    <a:schemeClr val="tx1"/>
                  </a:solidFill>
                </a:rPr>
                <a:t>Provide integration for SWI-Prolog</a:t>
              </a:r>
            </a:p>
            <a:p>
              <a:pPr marL="285750" indent="-285750">
                <a:buFont typeface="Arial" panose="020B0604020202020204" pitchFamily="34" charset="0"/>
                <a:buChar char="•"/>
              </a:pPr>
              <a:r>
                <a:rPr lang="en-US" dirty="0">
                  <a:solidFill>
                    <a:schemeClr val="tx1"/>
                  </a:solidFill>
                </a:rPr>
                <a:t>Useful for DNSSEC validation</a:t>
              </a:r>
            </a:p>
          </p:txBody>
        </p:sp>
      </p:grpSp>
      <p:sp>
        <p:nvSpPr>
          <p:cNvPr id="22" name="Left Brace 21">
            <a:extLst>
              <a:ext uri="{FF2B5EF4-FFF2-40B4-BE49-F238E27FC236}">
                <a16:creationId xmlns:a16="http://schemas.microsoft.com/office/drawing/2014/main" id="{3748C2E8-27A9-7E5C-6224-4E81ACE18F5F}"/>
              </a:ext>
            </a:extLst>
          </p:cNvPr>
          <p:cNvSpPr/>
          <p:nvPr/>
        </p:nvSpPr>
        <p:spPr>
          <a:xfrm rot="5400000">
            <a:off x="5935644" y="-1321758"/>
            <a:ext cx="320713" cy="9074021"/>
          </a:xfrm>
          <a:prstGeom prst="leftBrac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B6B62B5E-A98B-91FD-4C7C-988611603FCF}"/>
              </a:ext>
            </a:extLst>
          </p:cNvPr>
          <p:cNvSpPr txBox="1"/>
          <p:nvPr/>
        </p:nvSpPr>
        <p:spPr>
          <a:xfrm>
            <a:off x="6832383" y="5527282"/>
            <a:ext cx="330090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i="1" dirty="0"/>
              <a:t>…exploring prototype with ISC</a:t>
            </a:r>
          </a:p>
        </p:txBody>
      </p:sp>
    </p:spTree>
    <p:extLst>
      <p:ext uri="{BB962C8B-B14F-4D97-AF65-F5344CB8AC3E}">
        <p14:creationId xmlns:p14="http://schemas.microsoft.com/office/powerpoint/2010/main" val="248247003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C22304B-A724-75FC-53AA-D04E1F7CFB8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6961CE0-3C80-173E-3A9C-CF9D16CD68E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 New Formal Model to Detect DNS Misconfigurations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2C3ED77-2B44-C6FD-B136-887FBD080D1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31837" y="1412875"/>
            <a:ext cx="10728325" cy="1509619"/>
          </a:xfrm>
        </p:spPr>
        <p:txBody>
          <a:bodyPr anchor="ctr"/>
          <a:lstStyle/>
          <a:p>
            <a:pPr marL="0" indent="0" algn="ctr">
              <a:lnSpc>
                <a:spcPct val="150000"/>
              </a:lnSpc>
              <a:buNone/>
            </a:pPr>
            <a:r>
              <a:rPr lang="en-US" b="1" dirty="0"/>
              <a:t>Resolvability Change-Impact Analysis</a:t>
            </a:r>
          </a:p>
          <a:p>
            <a:pPr marL="342900" indent="-342900" algn="ctr">
              <a:lnSpc>
                <a:spcPct val="150000"/>
              </a:lnSpc>
              <a:buFont typeface="+mj-lt"/>
              <a:buAutoNum type="arabicPeriod"/>
            </a:pPr>
            <a:r>
              <a:rPr lang="en-US" dirty="0"/>
              <a:t>Can detect errors without explicitly looking for them</a:t>
            </a:r>
          </a:p>
          <a:p>
            <a:pPr marL="342900" indent="-342900" algn="ctr">
              <a:lnSpc>
                <a:spcPct val="150000"/>
              </a:lnSpc>
              <a:buFont typeface="+mj-lt"/>
              <a:buAutoNum type="arabicPeriod"/>
            </a:pPr>
            <a:r>
              <a:rPr lang="en-US" dirty="0"/>
              <a:t>Support for DNSSEC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98AA1C2-AB64-2E6F-C68C-B6CC79E55C1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noProof="0"/>
              <a:t>Nov 9, 2026</a:t>
            </a:r>
            <a:endParaRPr lang="de-CH" noProof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EA12E20-9EB0-33FA-1B99-525CE515591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noProof="0"/>
              <a:t>Department of Computer Science, ETH Zurich</a:t>
            </a:r>
            <a:endParaRPr lang="de-CH" noProof="0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71EB1E4-0597-C828-1C53-63F11BAB45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CA52AF-F19D-405C-AD5F-7D94B96A5CC3}" type="slidenum">
              <a:rPr lang="de-CH" noProof="0" smtClean="0"/>
              <a:t>50</a:t>
            </a:fld>
            <a:endParaRPr lang="de-CH" noProof="0"/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1E6EBE5C-AAA4-848C-62B9-4BF5C39A222E}"/>
              </a:ext>
            </a:extLst>
          </p:cNvPr>
          <p:cNvSpPr/>
          <p:nvPr/>
        </p:nvSpPr>
        <p:spPr>
          <a:xfrm>
            <a:off x="1732054" y="3318563"/>
            <a:ext cx="2013734" cy="904126"/>
          </a:xfrm>
          <a:prstGeom prst="round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Implemented</a:t>
            </a:r>
          </a:p>
        </p:txBody>
      </p:sp>
      <p:sp>
        <p:nvSpPr>
          <p:cNvPr id="8" name="Rounded Rectangle 7">
            <a:extLst>
              <a:ext uri="{FF2B5EF4-FFF2-40B4-BE49-F238E27FC236}">
                <a16:creationId xmlns:a16="http://schemas.microsoft.com/office/drawing/2014/main" id="{0265369B-DA82-D737-BBE5-5F8273F5E346}"/>
              </a:ext>
            </a:extLst>
          </p:cNvPr>
          <p:cNvSpPr/>
          <p:nvPr/>
        </p:nvSpPr>
        <p:spPr>
          <a:xfrm>
            <a:off x="3970107" y="3318563"/>
            <a:ext cx="2013734" cy="904126"/>
          </a:xfrm>
          <a:prstGeom prst="roundRect">
            <a:avLst/>
          </a:prstGeom>
        </p:spPr>
        <p:style>
          <a:lnRef idx="2">
            <a:schemeClr val="accent2">
              <a:shade val="15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Evaluated</a:t>
            </a:r>
          </a:p>
        </p:txBody>
      </p:sp>
      <p:sp>
        <p:nvSpPr>
          <p:cNvPr id="9" name="Rounded Rectangle 8">
            <a:extLst>
              <a:ext uri="{FF2B5EF4-FFF2-40B4-BE49-F238E27FC236}">
                <a16:creationId xmlns:a16="http://schemas.microsoft.com/office/drawing/2014/main" id="{03D0C9AC-E34F-2C2B-5E6C-B92378B4457D}"/>
              </a:ext>
            </a:extLst>
          </p:cNvPr>
          <p:cNvSpPr/>
          <p:nvPr/>
        </p:nvSpPr>
        <p:spPr>
          <a:xfrm>
            <a:off x="6208160" y="3318563"/>
            <a:ext cx="2013734" cy="904126"/>
          </a:xfrm>
          <a:prstGeom prst="roundRect">
            <a:avLst/>
          </a:prstGeom>
        </p:spPr>
        <p:style>
          <a:lnRef idx="2">
            <a:schemeClr val="accent3">
              <a:shade val="15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Correctness Proofs</a:t>
            </a:r>
          </a:p>
        </p:txBody>
      </p:sp>
      <p:sp>
        <p:nvSpPr>
          <p:cNvPr id="10" name="Rounded Rectangle 9">
            <a:extLst>
              <a:ext uri="{FF2B5EF4-FFF2-40B4-BE49-F238E27FC236}">
                <a16:creationId xmlns:a16="http://schemas.microsoft.com/office/drawing/2014/main" id="{09F7006C-E2B3-59B3-FD89-9A33AE785A49}"/>
              </a:ext>
            </a:extLst>
          </p:cNvPr>
          <p:cNvSpPr/>
          <p:nvPr/>
        </p:nvSpPr>
        <p:spPr>
          <a:xfrm>
            <a:off x="8446213" y="3318563"/>
            <a:ext cx="2013734" cy="904126"/>
          </a:xfrm>
          <a:prstGeom prst="roundRect">
            <a:avLst/>
          </a:prstGeom>
        </p:spPr>
        <p:style>
          <a:lnRef idx="2">
            <a:schemeClr val="accent4">
              <a:shade val="15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DNS Interoperability</a:t>
            </a:r>
          </a:p>
        </p:txBody>
      </p:sp>
      <p:grpSp>
        <p:nvGrpSpPr>
          <p:cNvPr id="46" name="Group 45">
            <a:extLst>
              <a:ext uri="{FF2B5EF4-FFF2-40B4-BE49-F238E27FC236}">
                <a16:creationId xmlns:a16="http://schemas.microsoft.com/office/drawing/2014/main" id="{C8C3B16B-8358-4420-C3CF-A8A3F4992858}"/>
              </a:ext>
            </a:extLst>
          </p:cNvPr>
          <p:cNvGrpSpPr/>
          <p:nvPr/>
        </p:nvGrpSpPr>
        <p:grpSpPr>
          <a:xfrm>
            <a:off x="1732054" y="4494866"/>
            <a:ext cx="8024827" cy="2212244"/>
            <a:chOff x="1732054" y="4494866"/>
            <a:chExt cx="8024827" cy="2212244"/>
          </a:xfrm>
        </p:grpSpPr>
        <p:sp>
          <p:nvSpPr>
            <p:cNvPr id="40" name="TextBox 39">
              <a:extLst>
                <a:ext uri="{FF2B5EF4-FFF2-40B4-BE49-F238E27FC236}">
                  <a16:creationId xmlns:a16="http://schemas.microsoft.com/office/drawing/2014/main" id="{281BA78C-598D-C9AB-906F-96D81B637C2E}"/>
                </a:ext>
              </a:extLst>
            </p:cNvPr>
            <p:cNvSpPr txBox="1"/>
            <p:nvPr/>
          </p:nvSpPr>
          <p:spPr>
            <a:xfrm>
              <a:off x="1732054" y="5009140"/>
              <a:ext cx="4063933" cy="87197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285750" indent="-285750">
                <a:lnSpc>
                  <a:spcPct val="150000"/>
                </a:lnSpc>
                <a:buFont typeface="Arial" panose="020B0604020202020204" pitchFamily="34" charset="0"/>
                <a:buChar char="•"/>
              </a:pPr>
              <a:r>
                <a:rPr lang="en-US" dirty="0"/>
                <a:t>Highly advanced but ongoing work</a:t>
              </a:r>
            </a:p>
            <a:p>
              <a:pPr marL="285750" indent="-285750">
                <a:lnSpc>
                  <a:spcPct val="150000"/>
                </a:lnSpc>
                <a:buFont typeface="Arial" panose="020B0604020202020204" pitchFamily="34" charset="0"/>
                <a:buChar char="•"/>
              </a:pPr>
              <a:r>
                <a:rPr lang="en-US" dirty="0"/>
                <a:t>Invite feedback &amp; experiments</a:t>
              </a:r>
            </a:p>
          </p:txBody>
        </p:sp>
        <p:grpSp>
          <p:nvGrpSpPr>
            <p:cNvPr id="44" name="Group 43">
              <a:extLst>
                <a:ext uri="{FF2B5EF4-FFF2-40B4-BE49-F238E27FC236}">
                  <a16:creationId xmlns:a16="http://schemas.microsoft.com/office/drawing/2014/main" id="{2462BAE7-ADDB-AE78-BAFC-11061C6DF1B3}"/>
                </a:ext>
              </a:extLst>
            </p:cNvPr>
            <p:cNvGrpSpPr/>
            <p:nvPr/>
          </p:nvGrpSpPr>
          <p:grpSpPr>
            <a:xfrm>
              <a:off x="7799294" y="4494866"/>
              <a:ext cx="1957587" cy="2212244"/>
              <a:chOff x="7799294" y="4494866"/>
              <a:chExt cx="1957587" cy="2212244"/>
            </a:xfrm>
          </p:grpSpPr>
          <p:pic>
            <p:nvPicPr>
              <p:cNvPr id="42" name="Graphic 41">
                <a:extLst>
                  <a:ext uri="{FF2B5EF4-FFF2-40B4-BE49-F238E27FC236}">
                    <a16:creationId xmlns:a16="http://schemas.microsoft.com/office/drawing/2014/main" id="{D59EF3EB-E2BB-A2B8-A097-BA287549D88F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>
                <a:extLst>
                  <a:ext uri="{96DAC541-7B7A-43D3-8B79-37D633B846F1}">
                    <asvg:svgBlip xmlns:asvg="http://schemas.microsoft.com/office/drawing/2016/SVG/main" r:embed="rId2"/>
                  </a:ext>
                </a:extLst>
              </a:blip>
              <a:stretch>
                <a:fillRect/>
              </a:stretch>
            </p:blipFill>
            <p:spPr>
              <a:xfrm>
                <a:off x="7827828" y="4494866"/>
                <a:ext cx="1900518" cy="1900518"/>
              </a:xfrm>
              <a:prstGeom prst="rect">
                <a:avLst/>
              </a:prstGeom>
            </p:spPr>
          </p:pic>
          <p:sp>
            <p:nvSpPr>
              <p:cNvPr id="43" name="TextBox 42">
                <a:extLst>
                  <a:ext uri="{FF2B5EF4-FFF2-40B4-BE49-F238E27FC236}">
                    <a16:creationId xmlns:a16="http://schemas.microsoft.com/office/drawing/2014/main" id="{9473B221-ACF3-6B7F-BD27-3A0D1C4CAD01}"/>
                  </a:ext>
                </a:extLst>
              </p:cNvPr>
              <p:cNvSpPr txBox="1"/>
              <p:nvPr/>
            </p:nvSpPr>
            <p:spPr>
              <a:xfrm>
                <a:off x="7799294" y="6337778"/>
                <a:ext cx="1957587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en-US" dirty="0" err="1">
                    <a:latin typeface="Consolas" panose="020B0609020204030204" pitchFamily="49" charset="0"/>
                    <a:cs typeface="Consolas" panose="020B0609020204030204" pitchFamily="49" charset="0"/>
                  </a:rPr>
                  <a:t>felixlinker.de</a:t>
                </a:r>
                <a:endParaRPr lang="en-US" dirty="0">
                  <a:latin typeface="Consolas" panose="020B0609020204030204" pitchFamily="49" charset="0"/>
                  <a:cs typeface="Consolas" panose="020B0609020204030204" pitchFamily="49" charset="0"/>
                </a:endParaRPr>
              </a:p>
            </p:txBody>
          </p:sp>
        </p:grpSp>
        <p:sp>
          <p:nvSpPr>
            <p:cNvPr id="45" name="Notched Right Arrow 44">
              <a:extLst>
                <a:ext uri="{FF2B5EF4-FFF2-40B4-BE49-F238E27FC236}">
                  <a16:creationId xmlns:a16="http://schemas.microsoft.com/office/drawing/2014/main" id="{A95EA3EF-5CA2-1270-5F5E-E204712CA6AD}"/>
                </a:ext>
              </a:extLst>
            </p:cNvPr>
            <p:cNvSpPr/>
            <p:nvPr/>
          </p:nvSpPr>
          <p:spPr>
            <a:xfrm>
              <a:off x="6015655" y="5113431"/>
              <a:ext cx="1592505" cy="663388"/>
            </a:xfrm>
            <a:prstGeom prst="notchedRightArrow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i="1" dirty="0">
                  <a:solidFill>
                    <a:schemeClr val="tx1"/>
                  </a:solidFill>
                </a:rPr>
                <a:t>reach out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9191827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ETH Zürich">
  <a:themeElements>
    <a:clrScheme name="ETH Zürich">
      <a:dk1>
        <a:sysClr val="windowText" lastClr="000000"/>
      </a:dk1>
      <a:lt1>
        <a:sysClr val="window" lastClr="FFFFFF"/>
      </a:lt1>
      <a:dk2>
        <a:srgbClr val="000000"/>
      </a:dk2>
      <a:lt2>
        <a:srgbClr val="FFFFFF"/>
      </a:lt2>
      <a:accent1>
        <a:srgbClr val="215CAF"/>
      </a:accent1>
      <a:accent2>
        <a:srgbClr val="007894"/>
      </a:accent2>
      <a:accent3>
        <a:srgbClr val="627313"/>
      </a:accent3>
      <a:accent4>
        <a:srgbClr val="8E6713"/>
      </a:accent4>
      <a:accent5>
        <a:srgbClr val="B7352D"/>
      </a:accent5>
      <a:accent6>
        <a:srgbClr val="A30774"/>
      </a:accent6>
      <a:hlink>
        <a:srgbClr val="0563C1"/>
      </a:hlink>
      <a:folHlink>
        <a:srgbClr val="954F72"/>
      </a:folHlink>
    </a:clrScheme>
    <a:fontScheme name="ETH Zürich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custClrLst>
    <a:custClr name="ETH Blau">
      <a:srgbClr val="215CAF"/>
    </a:custClr>
    <a:custClr name="ETH Petrol">
      <a:srgbClr val="007894"/>
    </a:custClr>
    <a:custClr name="ETH Gruen">
      <a:srgbClr val="627313"/>
    </a:custClr>
    <a:custClr name="ETH Bronze">
      <a:srgbClr val="8E6713"/>
    </a:custClr>
    <a:custClr name="ETH Rot">
      <a:srgbClr val="B7352D"/>
    </a:custClr>
    <a:custClr name="ETH Purpur">
      <a:srgbClr val="A30774"/>
    </a:custClr>
    <a:custClr name="ETH Grau">
      <a:srgbClr val="6F6F6F"/>
    </a:custClr>
  </a:custClrLst>
  <a:extLst>
    <a:ext uri="{05A4C25C-085E-4340-85A3-A5531E510DB2}">
      <thm15:themeFamily xmlns:thm15="http://schemas.microsoft.com/office/thememl/2012/main" name="Präsentation1" id="{CDE64F47-5238-4E46-A9E0-C1E1A57F2D6A}" vid="{3C72A261-51C2-41C3-8313-09C348F14099}"/>
    </a:ext>
  </a:extLst>
</a:theme>
</file>

<file path=ppt/theme/theme2.xml><?xml version="1.0" encoding="utf-8"?>
<a:theme xmlns:a="http://schemas.openxmlformats.org/drawingml/2006/main" name="Office">
  <a:themeElements>
    <a:clrScheme name="ETH Zürich">
      <a:dk1>
        <a:sysClr val="windowText" lastClr="000000"/>
      </a:dk1>
      <a:lt1>
        <a:sysClr val="window" lastClr="FFFFFF"/>
      </a:lt1>
      <a:dk2>
        <a:srgbClr val="000000"/>
      </a:dk2>
      <a:lt2>
        <a:srgbClr val="FFFFFF"/>
      </a:lt2>
      <a:accent1>
        <a:srgbClr val="215CAF"/>
      </a:accent1>
      <a:accent2>
        <a:srgbClr val="007894"/>
      </a:accent2>
      <a:accent3>
        <a:srgbClr val="627313"/>
      </a:accent3>
      <a:accent4>
        <a:srgbClr val="8E6713"/>
      </a:accent4>
      <a:accent5>
        <a:srgbClr val="B7352D"/>
      </a:accent5>
      <a:accent6>
        <a:srgbClr val="A30774"/>
      </a:accent6>
      <a:hlink>
        <a:srgbClr val="0563C1"/>
      </a:hlink>
      <a:folHlink>
        <a:srgbClr val="954F72"/>
      </a:folHlink>
    </a:clrScheme>
    <a:fontScheme name="ETH Zürich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custClrLst>
    <a:custClr name="ETH Blau">
      <a:srgbClr val="215CAF"/>
    </a:custClr>
    <a:custClr name="ETH Petrol">
      <a:srgbClr val="007894"/>
    </a:custClr>
    <a:custClr name="ETH Gruen">
      <a:srgbClr val="627313"/>
    </a:custClr>
    <a:custClr name="ETH Bronze">
      <a:srgbClr val="8E6713"/>
    </a:custClr>
    <a:custClr name="ETH Rot">
      <a:srgbClr val="B7352D"/>
    </a:custClr>
    <a:custClr name="ETH Purpur">
      <a:srgbClr val="A30774"/>
    </a:custClr>
    <a:custClr name="ETH Grau">
      <a:srgbClr val="6F6F6F"/>
    </a:custClr>
  </a:custClr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">
  <a:themeElements>
    <a:clrScheme name="ETH Zürich">
      <a:dk1>
        <a:sysClr val="windowText" lastClr="000000"/>
      </a:dk1>
      <a:lt1>
        <a:sysClr val="window" lastClr="FFFFFF"/>
      </a:lt1>
      <a:dk2>
        <a:srgbClr val="000000"/>
      </a:dk2>
      <a:lt2>
        <a:srgbClr val="FFFFFF"/>
      </a:lt2>
      <a:accent1>
        <a:srgbClr val="215CAF"/>
      </a:accent1>
      <a:accent2>
        <a:srgbClr val="007894"/>
      </a:accent2>
      <a:accent3>
        <a:srgbClr val="627313"/>
      </a:accent3>
      <a:accent4>
        <a:srgbClr val="8E6713"/>
      </a:accent4>
      <a:accent5>
        <a:srgbClr val="B7352D"/>
      </a:accent5>
      <a:accent6>
        <a:srgbClr val="A30774"/>
      </a:accent6>
      <a:hlink>
        <a:srgbClr val="0563C1"/>
      </a:hlink>
      <a:folHlink>
        <a:srgbClr val="954F72"/>
      </a:folHlink>
    </a:clrScheme>
    <a:fontScheme name="ETH Zürich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ETH Zürich</Template>
  <TotalTime>3167</TotalTime>
  <Words>2255</Words>
  <Application>Microsoft Macintosh PowerPoint</Application>
  <PresentationFormat>Widescreen</PresentationFormat>
  <Paragraphs>640</Paragraphs>
  <Slides>50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50</vt:i4>
      </vt:variant>
    </vt:vector>
  </HeadingPairs>
  <TitlesOfParts>
    <vt:vector size="56" baseType="lpstr">
      <vt:lpstr>Arial</vt:lpstr>
      <vt:lpstr>Cambria Math</vt:lpstr>
      <vt:lpstr>Consolas</vt:lpstr>
      <vt:lpstr>Symbol</vt:lpstr>
      <vt:lpstr>Wingdings</vt:lpstr>
      <vt:lpstr>ETH Zürich</vt:lpstr>
      <vt:lpstr>Are your Zones Resolvable? Detecting DNS(SEC) Misconfigurations with Formal Reasoning</vt:lpstr>
      <vt:lpstr>DNS Zone Configuration Errors are a Problem</vt:lpstr>
      <vt:lpstr>DNS Zone Configuration Errors are a Problem</vt:lpstr>
      <vt:lpstr>Formal Reasoning has been suggested</vt:lpstr>
      <vt:lpstr>Formal Reasoning has been suggested</vt:lpstr>
      <vt:lpstr>Formal Reasoning has been suggested</vt:lpstr>
      <vt:lpstr>Formal Reasoning has been suggested</vt:lpstr>
      <vt:lpstr>Formal Reasoning has been suggested</vt:lpstr>
      <vt:lpstr>A New Formal Model to Detect DNS Misconfigurations</vt:lpstr>
      <vt:lpstr>Agenda</vt:lpstr>
      <vt:lpstr>Which property do we target?</vt:lpstr>
      <vt:lpstr>Which property do we target?</vt:lpstr>
      <vt:lpstr>Which property do we target?</vt:lpstr>
      <vt:lpstr>Which property do we target?</vt:lpstr>
      <vt:lpstr>Which property do we target?</vt:lpstr>
      <vt:lpstr>Which property do we target?</vt:lpstr>
      <vt:lpstr>Which property do we target?</vt:lpstr>
      <vt:lpstr>Which property do we target?</vt:lpstr>
      <vt:lpstr>Which property do we target?</vt:lpstr>
      <vt:lpstr>Which property do we target?</vt:lpstr>
      <vt:lpstr>Which property do we target?</vt:lpstr>
      <vt:lpstr>Which property do we target?</vt:lpstr>
      <vt:lpstr>How does our model work?</vt:lpstr>
      <vt:lpstr>How does our model work?</vt:lpstr>
      <vt:lpstr>How does our model work?</vt:lpstr>
      <vt:lpstr>How does our model work?</vt:lpstr>
      <vt:lpstr>How does our model work?</vt:lpstr>
      <vt:lpstr>How does our model work?</vt:lpstr>
      <vt:lpstr>How does our model work?</vt:lpstr>
      <vt:lpstr>How does our model work?</vt:lpstr>
      <vt:lpstr>How does our model work?</vt:lpstr>
      <vt:lpstr>How does our model work?</vt:lpstr>
      <vt:lpstr>How does our model work?</vt:lpstr>
      <vt:lpstr>How does our model work? – Example</vt:lpstr>
      <vt:lpstr>How does our model work? – Example</vt:lpstr>
      <vt:lpstr>How does our model work? – Example</vt:lpstr>
      <vt:lpstr>How does our model work?</vt:lpstr>
      <vt:lpstr>How well does our model work?</vt:lpstr>
      <vt:lpstr>How well does our model work?</vt:lpstr>
      <vt:lpstr>How well does our model work?</vt:lpstr>
      <vt:lpstr>How well does our model work?</vt:lpstr>
      <vt:lpstr>How well does our model work?</vt:lpstr>
      <vt:lpstr>How well does our model work?</vt:lpstr>
      <vt:lpstr>How well does our model work?</vt:lpstr>
      <vt:lpstr>How well does our model work?</vt:lpstr>
      <vt:lpstr>How well does our model work? – Limitations</vt:lpstr>
      <vt:lpstr>How could our model be used?</vt:lpstr>
      <vt:lpstr>How could our model be used?</vt:lpstr>
      <vt:lpstr>How could our model be used?</vt:lpstr>
      <vt:lpstr>A New Formal Model to Detect DNS Misconfigurations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Felix Emanuel Linker</dc:creator>
  <cp:lastModifiedBy>Felix Emanuel Linker</cp:lastModifiedBy>
  <cp:revision>2</cp:revision>
  <dcterms:created xsi:type="dcterms:W3CDTF">2026-10-20T07:05:40Z</dcterms:created>
  <dcterms:modified xsi:type="dcterms:W3CDTF">2026-10-27T10:21:18Z</dcterms:modified>
</cp:coreProperties>
</file>