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147474915" r:id="rId2"/>
    <p:sldId id="2147474927" r:id="rId3"/>
    <p:sldId id="2147474977" r:id="rId4"/>
    <p:sldId id="2147474919" r:id="rId5"/>
    <p:sldId id="2147474920" r:id="rId6"/>
    <p:sldId id="2147474978" r:id="rId7"/>
    <p:sldId id="2147474951" r:id="rId8"/>
    <p:sldId id="2147474979" r:id="rId9"/>
    <p:sldId id="2147474981" r:id="rId10"/>
    <p:sldId id="2147474982" r:id="rId11"/>
    <p:sldId id="2147474983" r:id="rId12"/>
    <p:sldId id="2147474984" r:id="rId13"/>
    <p:sldId id="2147474985" r:id="rId14"/>
    <p:sldId id="2147474986" r:id="rId15"/>
    <p:sldId id="2147474987" r:id="rId16"/>
    <p:sldId id="2147474988" r:id="rId17"/>
    <p:sldId id="2147474990" r:id="rId18"/>
    <p:sldId id="2147474991" r:id="rId19"/>
    <p:sldId id="2147474992" r:id="rId20"/>
    <p:sldId id="2147474993" r:id="rId21"/>
    <p:sldId id="2147474995" r:id="rId22"/>
    <p:sldId id="214747499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135"/>
    <a:srgbClr val="6B8AAD"/>
    <a:srgbClr val="7D33F2"/>
    <a:srgbClr val="666666"/>
    <a:srgbClr val="3F8695"/>
    <a:srgbClr val="37CC73"/>
    <a:srgbClr val="005AFF"/>
    <a:srgbClr val="F97316"/>
    <a:srgbClr val="316FD6"/>
    <a:srgbClr val="22C5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588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921B9-10DD-4087-A70A-E953D42CD03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C35AF9-6EC9-4185-ACCB-E2F36179A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08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 Blank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A0EFD0E-73A9-D773-3F8A-B9B78A9503C6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87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Titl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4">
            <a:extLst>
              <a:ext uri="{FF2B5EF4-FFF2-40B4-BE49-F238E27FC236}">
                <a16:creationId xmlns:a16="http://schemas.microsoft.com/office/drawing/2014/main" id="{3F610624-27D3-5359-FFFC-D7E326DE6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708" y="528000"/>
            <a:ext cx="11078400" cy="456000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marL="0" indent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lang="en-GB" sz="32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634223B-F986-07AA-CBE2-6EF6BD27C3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6799" y="1017600"/>
            <a:ext cx="11078400" cy="45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Sub headline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8BF3F94-260D-91AB-AFD5-771888AB1171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768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9 Title slid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AC17C7C-48EB-5E02-E836-536FA92F14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800" y="1440000"/>
            <a:ext cx="11078400" cy="23472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5867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624C8-71C7-7928-25B9-5352C8FD2EBB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1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0 Title slide with media 1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2">
            <a:extLst>
              <a:ext uri="{FF2B5EF4-FFF2-40B4-BE49-F238E27FC236}">
                <a16:creationId xmlns:a16="http://schemas.microsoft.com/office/drawing/2014/main" id="{4F756C8B-0244-6A11-8EC3-4A1D203CDD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6800" y="1440001"/>
            <a:ext cx="11078400" cy="234733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867" baseline="0">
                <a:solidFill>
                  <a:schemeClr val="bg1"/>
                </a:solidFill>
                <a:latin typeface="Nokia Pure Headline Light" panose="020B03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0A76AB-576F-2C48-7ED4-0E98A54B99AD}"/>
              </a:ext>
            </a:extLst>
          </p:cNvPr>
          <p:cNvSpPr txBox="1">
            <a:spLocks/>
          </p:cNvSpPr>
          <p:nvPr userDrawn="1"/>
        </p:nvSpPr>
        <p:spPr>
          <a:xfrm>
            <a:off x="558803" y="6478009"/>
            <a:ext cx="160300" cy="164212"/>
          </a:xfrm>
          <a:prstGeom prst="rect">
            <a:avLst/>
          </a:prstGeom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1067" noProof="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‹#›</a:t>
            </a:fld>
            <a:endParaRPr lang="en-US" sz="1333" noProof="0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255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8C2FDF-7A8A-D327-008E-241B39F2307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01135"/>
          </a:solidFill>
          <a:ln w="12700"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Nokia logo">
            <a:extLst>
              <a:ext uri="{FF2B5EF4-FFF2-40B4-BE49-F238E27FC236}">
                <a16:creationId xmlns:a16="http://schemas.microsoft.com/office/drawing/2014/main" id="{185A3FC1-FA47-5A34-027D-BD062044AD8D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46360" y="2606652"/>
            <a:ext cx="7299280" cy="164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16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82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83" r:id="rId3"/>
    <p:sldLayoutId id="2147483684" r:id="rId4"/>
    <p:sldLayoutId id="2147483732" r:id="rId5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B0C60-139E-707C-97E8-3CE79D62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1" y="2060724"/>
            <a:ext cx="11078400" cy="2347200"/>
          </a:xfrm>
        </p:spPr>
        <p:txBody>
          <a:bodyPr anchor="ctr">
            <a:noAutofit/>
          </a:bodyPr>
          <a:lstStyle/>
          <a:p>
            <a:pPr algn="ctr"/>
            <a:r>
              <a:rPr lang="en-US" sz="4800" b="1" dirty="0">
                <a:latin typeface="+mn-lt"/>
              </a:rPr>
              <a:t>Trust your paths</a:t>
            </a:r>
            <a:br>
              <a:rPr lang="en-US" b="1" dirty="0">
                <a:latin typeface="+mn-lt"/>
              </a:rPr>
            </a:b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+mn-lt"/>
              </a:rPr>
              <a:t>Routing security for DNS infrastructure operators</a:t>
            </a:r>
            <a:br>
              <a:rPr lang="en-US" sz="2800" dirty="0">
                <a:solidFill>
                  <a:schemeClr val="bg1">
                    <a:lumMod val="75000"/>
                  </a:schemeClr>
                </a:solidFill>
                <a:latin typeface="+mn-lt"/>
              </a:rPr>
            </a:b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Ritesh Mukherjee</a:t>
            </a:r>
            <a:endParaRPr lang="en-US" b="1" dirty="0">
              <a:latin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32429EC-1FB4-207A-A5CB-98A8826993B1}"/>
              </a:ext>
            </a:extLst>
          </p:cNvPr>
          <p:cNvSpPr/>
          <p:nvPr/>
        </p:nvSpPr>
        <p:spPr>
          <a:xfrm>
            <a:off x="4802386" y="1053866"/>
            <a:ext cx="2587228" cy="374571"/>
          </a:xfrm>
          <a:prstGeom prst="roundRect">
            <a:avLst/>
          </a:prstGeom>
          <a:solidFill>
            <a:srgbClr val="3F8695">
              <a:alpha val="10000"/>
            </a:srgbClr>
          </a:solidFill>
          <a:ln w="12700">
            <a:solidFill>
              <a:srgbClr val="3F8695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06B6D4"/>
                </a:solidFill>
                <a:latin typeface="Aptos" panose="020B0004020202020204" pitchFamily="34" charset="0"/>
              </a:rPr>
              <a:t>OARC 47 Vancouver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A00C22-2E9A-7958-D3EF-A2D134F2EECE}"/>
              </a:ext>
            </a:extLst>
          </p:cNvPr>
          <p:cNvGrpSpPr/>
          <p:nvPr/>
        </p:nvGrpSpPr>
        <p:grpSpPr>
          <a:xfrm>
            <a:off x="3151697" y="5156766"/>
            <a:ext cx="5888606" cy="374572"/>
            <a:chOff x="1407544" y="5230713"/>
            <a:chExt cx="5888606" cy="37457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D72E2CB-00DB-AE10-3F78-9D7E047831DF}"/>
                </a:ext>
              </a:extLst>
            </p:cNvPr>
            <p:cNvSpPr/>
            <p:nvPr/>
          </p:nvSpPr>
          <p:spPr>
            <a:xfrm>
              <a:off x="3465910" y="5230716"/>
              <a:ext cx="1429940" cy="374567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 w="127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RPKI / ROV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6C23535-9A0C-DD99-C9B7-8DA5B35C0475}"/>
                </a:ext>
              </a:extLst>
            </p:cNvPr>
            <p:cNvSpPr/>
            <p:nvPr/>
          </p:nvSpPr>
          <p:spPr>
            <a:xfrm>
              <a:off x="5229225" y="5230714"/>
              <a:ext cx="866775" cy="374571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ASPA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46BAEB9-B282-8CD4-2F07-21D59E941121}"/>
                </a:ext>
              </a:extLst>
            </p:cNvPr>
            <p:cNvSpPr/>
            <p:nvPr/>
          </p:nvSpPr>
          <p:spPr>
            <a:xfrm>
              <a:off x="6429375" y="5230713"/>
              <a:ext cx="866775" cy="374571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BMP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51D3A36-8F0D-8A7F-F372-876BD011987D}"/>
                </a:ext>
              </a:extLst>
            </p:cNvPr>
            <p:cNvSpPr/>
            <p:nvPr/>
          </p:nvSpPr>
          <p:spPr>
            <a:xfrm>
              <a:off x="1407544" y="5230713"/>
              <a:ext cx="1724991" cy="374571"/>
            </a:xfrm>
            <a:prstGeom prst="roundRect">
              <a:avLst/>
            </a:prstGeom>
            <a:solidFill>
              <a:srgbClr val="3F8695">
                <a:alpha val="10000"/>
              </a:srgbClr>
            </a:solidFill>
            <a:ln w="12700">
              <a:solidFill>
                <a:srgbClr val="3F869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cap="all" spc="113" dirty="0">
                  <a:solidFill>
                    <a:srgbClr val="06B6D4"/>
                  </a:solidFill>
                  <a:latin typeface="Aptos" panose="020B0004020202020204" pitchFamily="34" charset="0"/>
                </a:rPr>
                <a:t>Anycast </a:t>
              </a:r>
              <a:r>
                <a:rPr lang="en-GB" sz="1600" b="1" cap="all" spc="113" dirty="0" err="1">
                  <a:solidFill>
                    <a:srgbClr val="06B6D4"/>
                  </a:solidFill>
                  <a:latin typeface="Aptos" panose="020B0004020202020204" pitchFamily="34" charset="0"/>
                </a:rPr>
                <a:t>dns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47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9ECC6-7102-5286-4406-D4F18BB27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510B481-9CB4-E210-EBC3-101CD8054C0F}"/>
              </a:ext>
            </a:extLst>
          </p:cNvPr>
          <p:cNvSpPr txBox="1">
            <a:spLocks/>
          </p:cNvSpPr>
          <p:nvPr/>
        </p:nvSpPr>
        <p:spPr>
          <a:xfrm>
            <a:off x="556800" y="892487"/>
            <a:ext cx="11078400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You instrument everything above the routing layer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72EACD6-B5DE-E89C-DA73-3FAAFBEE77B9}"/>
              </a:ext>
            </a:extLst>
          </p:cNvPr>
          <p:cNvSpPr/>
          <p:nvPr/>
        </p:nvSpPr>
        <p:spPr>
          <a:xfrm>
            <a:off x="800099" y="1908338"/>
            <a:ext cx="5172075" cy="2943225"/>
          </a:xfrm>
          <a:prstGeom prst="roundRect">
            <a:avLst>
              <a:gd name="adj" fmla="val 5340"/>
            </a:avLst>
          </a:prstGeom>
          <a:solidFill>
            <a:schemeClr val="accent3">
              <a:alpha val="10196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spcAft>
                <a:spcPts val="750"/>
              </a:spcAft>
              <a:buNone/>
            </a:pPr>
            <a:r>
              <a:rPr lang="en-GB" sz="2000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YOUR DASHBOARDS WATCH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Query rate and QPS per instance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Response latency percentiles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RCODE mix — NOERROR, SERVFAIL, NXDOMAIN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DNSSEC validation failures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Zone serial propagation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0C4E1B-227B-7A1F-5564-93FBBB9E8BB8}"/>
              </a:ext>
            </a:extLst>
          </p:cNvPr>
          <p:cNvSpPr/>
          <p:nvPr/>
        </p:nvSpPr>
        <p:spPr>
          <a:xfrm>
            <a:off x="6219825" y="1908338"/>
            <a:ext cx="5172075" cy="2943225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spcAft>
                <a:spcPts val="750"/>
              </a:spcAft>
              <a:buNone/>
            </a:pPr>
            <a:r>
              <a:rPr lang="en-GB" sz="2000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THEY DON'T SEE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Who is originating your prefix right now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Whether a more specific one exists somewhere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Which AS path traffic takes to reach you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Why a query landed on the instance it did</a:t>
            </a:r>
          </a:p>
          <a:p>
            <a:pPr marL="342900" marR="0" indent="-342900"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Whether the "instance" is yours at all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7620CE-5993-5085-00F6-92F26E606BF0}"/>
              </a:ext>
            </a:extLst>
          </p:cNvPr>
          <p:cNvSpPr txBox="1"/>
          <p:nvPr/>
        </p:nvSpPr>
        <p:spPr>
          <a:xfrm>
            <a:off x="1523999" y="5011407"/>
            <a:ext cx="9144001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2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When routing breaks, DNS signals often </a:t>
            </a:r>
            <a:r>
              <a:rPr lang="en-GB" sz="28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stay healthy</a:t>
            </a:r>
            <a:r>
              <a:rPr lang="en-GB" sz="2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— right up until they don't.</a:t>
            </a:r>
            <a:endParaRPr lang="en-GB" sz="44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85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0BDE7-CC44-7878-538C-C60322084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3E4860A-95F5-F1B1-E600-1CF5FE0AF51B}"/>
              </a:ext>
            </a:extLst>
          </p:cNvPr>
          <p:cNvSpPr txBox="1">
            <a:spLocks/>
          </p:cNvSpPr>
          <p:nvPr/>
        </p:nvSpPr>
        <p:spPr>
          <a:xfrm>
            <a:off x="556800" y="1381119"/>
            <a:ext cx="11078400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Three incidents, three different failures</a:t>
            </a:r>
          </a:p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Each needed a different mechanism to catch it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97A0516-2365-5546-7991-7B65E31CD8BE}"/>
              </a:ext>
            </a:extLst>
          </p:cNvPr>
          <p:cNvSpPr/>
          <p:nvPr/>
        </p:nvSpPr>
        <p:spPr>
          <a:xfrm>
            <a:off x="709612" y="2466982"/>
            <a:ext cx="3457576" cy="2943225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800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2018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Amazon Route 53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More-specific hijack of an authoritative DNS service. Resolvers worldwide cached forged answers.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4081535-8F28-A40D-61E8-086EE4B2F81B}"/>
              </a:ext>
            </a:extLst>
          </p:cNvPr>
          <p:cNvSpPr/>
          <p:nvPr/>
        </p:nvSpPr>
        <p:spPr>
          <a:xfrm>
            <a:off x="4367211" y="2463645"/>
            <a:ext cx="3457577" cy="2943225"/>
          </a:xfrm>
          <a:prstGeom prst="roundRect">
            <a:avLst>
              <a:gd name="adj" fmla="val 5340"/>
            </a:avLst>
          </a:prstGeom>
          <a:solidFill>
            <a:srgbClr val="FFC000">
              <a:alpha val="10196"/>
            </a:srgbClr>
          </a:solidFill>
          <a:ln w="127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800" b="0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2023 – 2025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Root server prefixes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Repeated origin hijacks — mostly invisible because anycast localizes the damage.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7D3B98-FF9E-A188-48A5-07782C16067D}"/>
              </a:ext>
            </a:extLst>
          </p:cNvPr>
          <p:cNvSpPr/>
          <p:nvPr/>
        </p:nvSpPr>
        <p:spPr>
          <a:xfrm>
            <a:off x="8024811" y="2463644"/>
            <a:ext cx="3457577" cy="2943225"/>
          </a:xfrm>
          <a:prstGeom prst="roundRect">
            <a:avLst>
              <a:gd name="adj" fmla="val 5340"/>
            </a:avLst>
          </a:prstGeom>
          <a:solidFill>
            <a:srgbClr val="00B0F0">
              <a:alpha val="10196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06B6D4"/>
                </a:solidFill>
                <a:effectLst/>
                <a:latin typeface="Aptos" panose="020B0004020202020204" pitchFamily="34" charset="0"/>
              </a:rPr>
              <a:t>2024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Cloudflare 1.1.1.1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 origin hijack and a separate route leak in the same hour. ROV catches one of them.</a:t>
            </a:r>
          </a:p>
        </p:txBody>
      </p:sp>
    </p:spTree>
    <p:extLst>
      <p:ext uri="{BB962C8B-B14F-4D97-AF65-F5344CB8AC3E}">
        <p14:creationId xmlns:p14="http://schemas.microsoft.com/office/powerpoint/2010/main" val="115002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9BF1938-79A6-C49A-FB71-75F33AAAF7B8}"/>
              </a:ext>
            </a:extLst>
          </p:cNvPr>
          <p:cNvSpPr txBox="1">
            <a:spLocks/>
          </p:cNvSpPr>
          <p:nvPr/>
        </p:nvSpPr>
        <p:spPr>
          <a:xfrm>
            <a:off x="556800" y="2715967"/>
            <a:ext cx="11078400" cy="23472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April 24, 2018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8000" b="1" dirty="0">
                <a:solidFill>
                  <a:srgbClr val="FF0000"/>
                </a:solidFill>
                <a:latin typeface="Aptos" panose="020B0004020202020204" pitchFamily="34" charset="0"/>
              </a:rPr>
              <a:t>11:05 UTC</a:t>
            </a:r>
          </a:p>
          <a:p>
            <a:pPr algn="ctr">
              <a:spcBef>
                <a:spcPts val="600"/>
              </a:spcBef>
            </a:pPr>
            <a:r>
              <a:rPr lang="en-US" sz="2800" dirty="0" err="1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eNet</a:t>
            </a:r>
            <a:r>
              <a:rPr lang="en-US" sz="28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 (AS10297), an ISP in Columbus, Ohio, starts announcing</a:t>
            </a:r>
          </a:p>
          <a:p>
            <a:pPr algn="ctr">
              <a:spcBef>
                <a:spcPts val="600"/>
              </a:spcBef>
            </a:pPr>
            <a:r>
              <a:rPr lang="en-GB" sz="2800" b="1" dirty="0">
                <a:solidFill>
                  <a:srgbClr val="EF4444"/>
                </a:solidFill>
                <a:latin typeface="Aptos" panose="020B0004020202020204" pitchFamily="34" charset="0"/>
              </a:rPr>
              <a:t>five /24s carved out of Route 53's authoritative DNS space.</a:t>
            </a:r>
            <a:endParaRPr lang="en-US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B63A5D7-8324-0E73-6CA8-E824C3A2FF7B}"/>
              </a:ext>
            </a:extLst>
          </p:cNvPr>
          <p:cNvSpPr/>
          <p:nvPr/>
        </p:nvSpPr>
        <p:spPr>
          <a:xfrm>
            <a:off x="4147840" y="1794834"/>
            <a:ext cx="3855839" cy="374571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FF0000"/>
                </a:solidFill>
                <a:latin typeface="Aptos" panose="020B0004020202020204" pitchFamily="34" charset="0"/>
              </a:rPr>
              <a:t>Incident 1 — Amazon Route 53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00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BDA64-4767-C4E1-D676-A7A3D2CB1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9AF8-0F44-7F9F-303C-C81271742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4" y="648769"/>
            <a:ext cx="5198165" cy="456000"/>
          </a:xfrm>
        </p:spPr>
        <p:txBody>
          <a:bodyPr/>
          <a:lstStyle/>
          <a:p>
            <a:pPr algn="ctr"/>
            <a:r>
              <a:rPr lang="en-US" b="1" dirty="0">
                <a:latin typeface="Aptos" panose="020B0004020202020204" pitchFamily="34" charset="0"/>
              </a:rPr>
              <a:t>The Cascade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8269EC-E050-8EF5-4EAD-FE639D1FA684}"/>
              </a:ext>
            </a:extLst>
          </p:cNvPr>
          <p:cNvGrpSpPr/>
          <p:nvPr/>
        </p:nvGrpSpPr>
        <p:grpSpPr>
          <a:xfrm>
            <a:off x="616226" y="1304861"/>
            <a:ext cx="5198165" cy="4568812"/>
            <a:chOff x="771524" y="1581150"/>
            <a:chExt cx="3629027" cy="456881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2F2FD92-6A8D-F330-2028-9221CE99127B}"/>
                </a:ext>
              </a:extLst>
            </p:cNvPr>
            <p:cNvSpPr/>
            <p:nvPr/>
          </p:nvSpPr>
          <p:spPr>
            <a:xfrm>
              <a:off x="771525" y="1581150"/>
              <a:ext cx="3629025" cy="657225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AS10297 announces 205.251.192.0/24, .193, .195, .197, .199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7397AABE-5DC0-C54A-60EA-893D445F2CDE}"/>
                </a:ext>
              </a:extLst>
            </p:cNvPr>
            <p:cNvSpPr/>
            <p:nvPr/>
          </p:nvSpPr>
          <p:spPr>
            <a:xfrm>
              <a:off x="771524" y="2559047"/>
              <a:ext cx="3629026" cy="657225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Peers prefer the more-specifics over Amazon's /23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DEFE8D8-94D1-C55C-8818-A9C6E3EFE40B}"/>
                </a:ext>
              </a:extLst>
            </p:cNvPr>
            <p:cNvSpPr/>
            <p:nvPr/>
          </p:nvSpPr>
          <p:spPr>
            <a:xfrm>
              <a:off x="771524" y="3536944"/>
              <a:ext cx="3629027" cy="657225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Resolvers querying Route 53 reach an impostor authoritative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92A1B805-9493-227F-CA59-5979DA7DF3DD}"/>
                </a:ext>
              </a:extLst>
            </p:cNvPr>
            <p:cNvSpPr/>
            <p:nvPr/>
          </p:nvSpPr>
          <p:spPr>
            <a:xfrm>
              <a:off x="771524" y="4514841"/>
              <a:ext cx="3629027" cy="657225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It answers for one name only: myetherwallet.com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1E43F6C-E791-A242-4A5B-EEA1814E9DD1}"/>
                </a:ext>
              </a:extLst>
            </p:cNvPr>
            <p:cNvSpPr/>
            <p:nvPr/>
          </p:nvSpPr>
          <p:spPr>
            <a:xfrm>
              <a:off x="771524" y="5492737"/>
              <a:ext cx="3629027" cy="657225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Users land on a phishing clone with a self-signed certificate</a:t>
              </a:r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B15FB8F-F97D-CB28-97A8-F6C48F6B5B26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2307271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28C2AE5-6179-DF87-D527-A230D953FA5D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3285168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74ABCB1-6E9E-CAB5-45DD-CB6A9C03AEE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4263065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320122A7-D55A-43FC-18C8-305CA791C5B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2479967" y="5240962"/>
              <a:ext cx="212141" cy="182880"/>
            </a:xfrm>
            <a:prstGeom prst="triangle">
              <a:avLst/>
            </a:prstGeom>
            <a:solidFill>
              <a:srgbClr val="FF0000"/>
            </a:solidFill>
            <a:ln w="12700"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Aptos" panose="020B00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207F2C3-2CF9-C630-9659-5A414DE9D02B}"/>
              </a:ext>
            </a:extLst>
          </p:cNvPr>
          <p:cNvGrpSpPr/>
          <p:nvPr/>
        </p:nvGrpSpPr>
        <p:grpSpPr>
          <a:xfrm>
            <a:off x="6377611" y="648770"/>
            <a:ext cx="5198162" cy="5224904"/>
            <a:chOff x="7099557" y="1675954"/>
            <a:chExt cx="4659748" cy="424827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F5A2FA6-D222-C348-834F-AC6735FA068F}"/>
                </a:ext>
              </a:extLst>
            </p:cNvPr>
            <p:cNvSpPr txBox="1"/>
            <p:nvPr/>
          </p:nvSpPr>
          <p:spPr>
            <a:xfrm>
              <a:off x="7099557" y="1675954"/>
              <a:ext cx="4623309" cy="4754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marL="0" marR="0" indent="0" algn="ctr">
                <a:spcAft>
                  <a:spcPts val="1050"/>
                </a:spcAft>
                <a:buNone/>
              </a:pPr>
              <a:r>
                <a:rPr lang="en-GB" sz="32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The Impact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C47076F-2616-FCF0-9087-ED04E14D743D}"/>
                </a:ext>
              </a:extLst>
            </p:cNvPr>
            <p:cNvSpPr txBox="1"/>
            <p:nvPr/>
          </p:nvSpPr>
          <p:spPr>
            <a:xfrm>
              <a:off x="7135996" y="2340814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fr-FR" dirty="0" err="1">
                  <a:solidFill>
                    <a:srgbClr val="6B8AAD"/>
                  </a:solidFill>
                  <a:latin typeface="Aptos" panose="020B0004020202020204" pitchFamily="34" charset="0"/>
                </a:rPr>
                <a:t>bogus</a:t>
              </a:r>
              <a:r>
                <a:rPr lang="fr-FR" dirty="0">
                  <a:solidFill>
                    <a:srgbClr val="6B8AAD"/>
                  </a:solidFill>
                  <a:latin typeface="Aptos" panose="020B0004020202020204" pitchFamily="34" charset="0"/>
                </a:rPr>
                <a:t> routes </a:t>
              </a:r>
              <a:r>
                <a:rPr lang="fr-FR" dirty="0" err="1">
                  <a:solidFill>
                    <a:srgbClr val="6B8AAD"/>
                  </a:solidFill>
                  <a:latin typeface="Aptos" panose="020B0004020202020204" pitchFamily="34" charset="0"/>
                </a:rPr>
                <a:t>present</a:t>
              </a:r>
              <a:r>
                <a:rPr lang="fr-FR" dirty="0">
                  <a:solidFill>
                    <a:srgbClr val="6B8AAD"/>
                  </a:solidFill>
                  <a:latin typeface="Aptos" panose="020B0004020202020204" pitchFamily="34" charset="0"/>
                </a:rPr>
                <a:t>, 11:05 – 13:03 UTC</a:t>
              </a:r>
              <a:endParaRPr lang="en-US" dirty="0">
                <a:solidFill>
                  <a:srgbClr val="6B8AAD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09E1E7E-A955-7423-17C3-2DD500EF56A8}"/>
                </a:ext>
              </a:extLst>
            </p:cNvPr>
            <p:cNvSpPr txBox="1"/>
            <p:nvPr/>
          </p:nvSpPr>
          <p:spPr>
            <a:xfrm>
              <a:off x="7135995" y="3288742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Route 53 IP addresses covered by the hijacked /24s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84BB00-A83B-D5A9-6E06-A0DAFF782DC6}"/>
                </a:ext>
              </a:extLst>
            </p:cNvPr>
            <p:cNvSpPr txBox="1"/>
            <p:nvPr/>
          </p:nvSpPr>
          <p:spPr>
            <a:xfrm>
              <a:off x="7135995" y="4234120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in Ether drained from the wallets of users who clicked through the certificate warning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15863A-72D8-F642-36CA-21F4F36F8A4C}"/>
                </a:ext>
              </a:extLst>
            </p:cNvPr>
            <p:cNvSpPr txBox="1"/>
            <p:nvPr/>
          </p:nvSpPr>
          <p:spPr>
            <a:xfrm>
              <a:off x="7135995" y="5179498"/>
              <a:ext cx="4623309" cy="74473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AWS systems compromised — the attack lived entirely in routing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6D5639-0CC6-F369-0A89-52F1E5B5936C}"/>
                </a:ext>
              </a:extLst>
            </p:cNvPr>
            <p:cNvSpPr txBox="1"/>
            <p:nvPr/>
          </p:nvSpPr>
          <p:spPr>
            <a:xfrm>
              <a:off x="7135995" y="2482348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~2 </a:t>
              </a:r>
              <a:r>
                <a:rPr lang="en-US" sz="2000" b="1" dirty="0" err="1">
                  <a:solidFill>
                    <a:srgbClr val="FF3B5C"/>
                  </a:solidFill>
                  <a:latin typeface="Aptos" panose="020B0004020202020204" pitchFamily="34" charset="0"/>
                </a:rPr>
                <a:t>hrs</a:t>
              </a:r>
              <a:endParaRPr lang="en-US" sz="2000" b="1" dirty="0">
                <a:solidFill>
                  <a:srgbClr val="FF3B5C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D870E2-8326-1975-8FE2-CACA2C4F4B70}"/>
                </a:ext>
              </a:extLst>
            </p:cNvPr>
            <p:cNvSpPr txBox="1"/>
            <p:nvPr/>
          </p:nvSpPr>
          <p:spPr>
            <a:xfrm>
              <a:off x="7135995" y="3440026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~1,300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BD23DB-A19D-478F-4FE0-0D6101F6B86B}"/>
                </a:ext>
              </a:extLst>
            </p:cNvPr>
            <p:cNvSpPr txBox="1"/>
            <p:nvPr/>
          </p:nvSpPr>
          <p:spPr>
            <a:xfrm>
              <a:off x="7135995" y="4378206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~$150K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72D60B3-8393-6FA0-B5B2-7B2CD1D69640}"/>
                </a:ext>
              </a:extLst>
            </p:cNvPr>
            <p:cNvSpPr txBox="1"/>
            <p:nvPr/>
          </p:nvSpPr>
          <p:spPr>
            <a:xfrm>
              <a:off x="7135995" y="5321032"/>
              <a:ext cx="1052250" cy="461665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209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98E1-0EEF-0AAB-F228-097B5E24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E3A684-B4CF-B526-4731-712DF5C7EF98}"/>
              </a:ext>
            </a:extLst>
          </p:cNvPr>
          <p:cNvSpPr txBox="1">
            <a:spLocks/>
          </p:cNvSpPr>
          <p:nvPr/>
        </p:nvSpPr>
        <p:spPr>
          <a:xfrm>
            <a:off x="556800" y="1528756"/>
            <a:ext cx="11078400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You didn't have to accept the route to be hit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Large public resolvers—including 1.1.1.1—sat behind routers that accepted the bogus /24s. They queried the impostor and cached its answers for everyone behind them.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D92A13-3EF6-BC07-D86D-A2AA39036AD9}"/>
              </a:ext>
            </a:extLst>
          </p:cNvPr>
          <p:cNvGrpSpPr/>
          <p:nvPr/>
        </p:nvGrpSpPr>
        <p:grpSpPr>
          <a:xfrm>
            <a:off x="709612" y="2805112"/>
            <a:ext cx="10772776" cy="2524132"/>
            <a:chOff x="709612" y="2886075"/>
            <a:chExt cx="10772776" cy="252413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31C83ADD-EE83-1731-E917-C33532979A17}"/>
                </a:ext>
              </a:extLst>
            </p:cNvPr>
            <p:cNvSpPr/>
            <p:nvPr/>
          </p:nvSpPr>
          <p:spPr>
            <a:xfrm>
              <a:off x="709612" y="2889413"/>
              <a:ext cx="3457576" cy="2520794"/>
            </a:xfrm>
            <a:prstGeom prst="roundRect">
              <a:avLst>
                <a:gd name="adj" fmla="val 5340"/>
              </a:avLst>
            </a:prstGeom>
            <a:solidFill>
              <a:srgbClr val="FFC000">
                <a:alpha val="10196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indent="0" algn="l">
                <a:buNone/>
              </a:pPr>
              <a:r>
                <a:rPr lang="en-GB" sz="2800" b="1" i="0" dirty="0">
                  <a:solidFill>
                    <a:srgbClr val="EAB308"/>
                  </a:solidFill>
                  <a:effectLst/>
                  <a:latin typeface="Aptos" panose="020B0004020202020204" pitchFamily="34" charset="0"/>
                </a:rPr>
                <a:t>Caches outlive the hijack</a:t>
              </a:r>
            </a:p>
            <a:p>
              <a:pPr marL="0" marR="0" indent="0" algn="l">
                <a:buNone/>
              </a:pP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Withdrawing the route doesn't flush a resolver. A forged answer keeps being served until its TTL runs out.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3B05711-B510-4720-22E5-A0586B602C89}"/>
                </a:ext>
              </a:extLst>
            </p:cNvPr>
            <p:cNvSpPr/>
            <p:nvPr/>
          </p:nvSpPr>
          <p:spPr>
            <a:xfrm>
              <a:off x="4367211" y="2886076"/>
              <a:ext cx="3457577" cy="2520794"/>
            </a:xfrm>
            <a:prstGeom prst="roundRect">
              <a:avLst>
                <a:gd name="adj" fmla="val 5340"/>
              </a:avLst>
            </a:prstGeom>
            <a:solidFill>
              <a:srgbClr val="00B0F0">
                <a:alpha val="10196"/>
              </a:srgbClr>
            </a:solidFill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indent="0" algn="l">
                <a:buNone/>
              </a:pPr>
              <a:r>
                <a:rPr lang="en-GB" sz="2800" b="1" i="0" dirty="0">
                  <a:solidFill>
                    <a:srgbClr val="3B82F6"/>
                  </a:solidFill>
                  <a:effectLst/>
                  <a:latin typeface="Aptos" panose="020B0004020202020204" pitchFamily="34" charset="0"/>
                </a:rPr>
                <a:t>ROV would have caught it</a:t>
              </a:r>
            </a:p>
            <a:p>
              <a:pPr marL="0" marR="0" indent="0" algn="l">
                <a:buNone/>
              </a:pP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ROA for the /23 with </a:t>
              </a:r>
              <a:r>
                <a:rPr lang="en-GB" sz="1800" b="0" i="0" dirty="0" err="1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maxLength</a:t>
              </a:r>
              <a:r>
                <a:rPr lang="en-GB" sz="18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 /23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makes every one of those /24s — from any origin — RPKI-Invalid.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DFCA96B-DB7C-89C4-C516-6560EF4680A6}"/>
                </a:ext>
              </a:extLst>
            </p:cNvPr>
            <p:cNvSpPr/>
            <p:nvPr/>
          </p:nvSpPr>
          <p:spPr>
            <a:xfrm>
              <a:off x="8024811" y="2886075"/>
              <a:ext cx="3457577" cy="2520794"/>
            </a:xfrm>
            <a:prstGeom prst="roundRect">
              <a:avLst>
                <a:gd name="adj" fmla="val 5340"/>
              </a:avLst>
            </a:prstGeom>
            <a:solidFill>
              <a:schemeClr val="accent3">
                <a:alpha val="10196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indent="0" algn="l">
                <a:buNone/>
              </a:pPr>
              <a:r>
                <a:rPr lang="en-GB" sz="2800" b="1" i="0" dirty="0">
                  <a:solidFill>
                    <a:srgbClr val="22C55E"/>
                  </a:solidFill>
                  <a:effectLst/>
                  <a:latin typeface="Aptos" panose="020B0004020202020204" pitchFamily="34" charset="0"/>
                </a:rPr>
                <a:t>DNSSEC limits the damage</a:t>
              </a:r>
            </a:p>
            <a:p>
              <a:pPr marL="0" marR="0" indent="0" algn="l">
                <a:buNone/>
              </a:pP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signed zone and a validating resolver turn a forged answer into SERVFAIL. Integrity holds; reachability doesn't.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064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28ADF-DD44-7142-ED5E-3AF8A6CB3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4E6215C-FA48-C7AE-FE77-D25980F9CBBF}"/>
              </a:ext>
            </a:extLst>
          </p:cNvPr>
          <p:cNvSpPr txBox="1"/>
          <p:nvPr/>
        </p:nvSpPr>
        <p:spPr>
          <a:xfrm>
            <a:off x="3219769" y="1039459"/>
            <a:ext cx="575246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indent="0" algn="ctr">
              <a:spcAft>
                <a:spcPts val="1050"/>
              </a:spcAft>
              <a:buNone/>
            </a:pPr>
            <a:r>
              <a:rPr lang="en-US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A recurring target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41B0716-C25C-1FA9-0D43-8F3D6D3EA5AB}"/>
              </a:ext>
            </a:extLst>
          </p:cNvPr>
          <p:cNvGrpSpPr/>
          <p:nvPr/>
        </p:nvGrpSpPr>
        <p:grpSpPr>
          <a:xfrm>
            <a:off x="413320" y="1624701"/>
            <a:ext cx="11365363" cy="640080"/>
            <a:chOff x="515403" y="1545980"/>
            <a:chExt cx="11365363" cy="64008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56CC08F-1422-0979-C038-6BFB2A4314D7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174885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48450C0-7751-82AE-34CF-467E32FCB651}"/>
                </a:ext>
              </a:extLst>
            </p:cNvPr>
            <p:cNvSpPr txBox="1"/>
            <p:nvPr/>
          </p:nvSpPr>
          <p:spPr>
            <a:xfrm>
              <a:off x="1493367" y="1545980"/>
              <a:ext cx="10387399" cy="640080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F-root IPv6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AS24028. Seen by a single RIS peer — the prefix had a ROA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86F69D-8578-4134-5F2A-38984F6B3EEC}"/>
                </a:ext>
              </a:extLst>
            </p:cNvPr>
            <p:cNvSpPr txBox="1"/>
            <p:nvPr/>
          </p:nvSpPr>
          <p:spPr>
            <a:xfrm>
              <a:off x="515403" y="163321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Jan 2023</a:t>
              </a:r>
              <a:endParaRPr lang="en-US" sz="1600" dirty="0">
                <a:solidFill>
                  <a:srgbClr val="FFC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CAC9864-912B-2D3B-C6A8-61E18C2223A2}"/>
                </a:ext>
              </a:extLst>
            </p:cNvPr>
            <p:cNvSpPr/>
            <p:nvPr/>
          </p:nvSpPr>
          <p:spPr>
            <a:xfrm>
              <a:off x="1236046" y="1703132"/>
              <a:ext cx="91440" cy="9144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8C6AB6E-E0EC-2150-2A80-D207C2133F9F}"/>
              </a:ext>
            </a:extLst>
          </p:cNvPr>
          <p:cNvGrpSpPr/>
          <p:nvPr/>
        </p:nvGrpSpPr>
        <p:grpSpPr>
          <a:xfrm>
            <a:off x="413320" y="2364596"/>
            <a:ext cx="11365363" cy="646331"/>
            <a:chOff x="515403" y="2285875"/>
            <a:chExt cx="11365363" cy="646331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D038767F-2967-A524-4E5E-B6D5EEB17FE4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2506079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B1A687-756C-98D3-EA50-53D9CD05E601}"/>
                </a:ext>
              </a:extLst>
            </p:cNvPr>
            <p:cNvSpPr txBox="1"/>
            <p:nvPr/>
          </p:nvSpPr>
          <p:spPr>
            <a:xfrm>
              <a:off x="1493367" y="228587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E-root and F-root IPv6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AS17639 for 18+ hours. E-root had no ROA — its blast radius was </a:t>
              </a:r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about 3× larger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than F-root's.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819358-7BB7-71A0-784C-8A4FB910DAE0}"/>
                </a:ext>
              </a:extLst>
            </p:cNvPr>
            <p:cNvSpPr txBox="1"/>
            <p:nvPr/>
          </p:nvSpPr>
          <p:spPr>
            <a:xfrm>
              <a:off x="515403" y="237623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5A623"/>
                  </a:solidFill>
                  <a:latin typeface="Aptos" panose="020B0004020202020204" pitchFamily="34" charset="0"/>
                </a:rPr>
                <a:t>Feb 2023</a:t>
              </a:r>
              <a:endParaRPr lang="en-US" sz="1600" dirty="0">
                <a:solidFill>
                  <a:srgbClr val="F5A623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6B1AC2C-3A37-63C3-F985-F054150CA7BD}"/>
                </a:ext>
              </a:extLst>
            </p:cNvPr>
            <p:cNvSpPr/>
            <p:nvPr/>
          </p:nvSpPr>
          <p:spPr>
            <a:xfrm>
              <a:off x="1236046" y="2452552"/>
              <a:ext cx="91440" cy="91440"/>
            </a:xfrm>
            <a:prstGeom prst="ellipse">
              <a:avLst/>
            </a:prstGeom>
            <a:solidFill>
              <a:srgbClr val="F5A623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F92EC40-1984-5158-CA1D-8E5D65CD4BEA}"/>
              </a:ext>
            </a:extLst>
          </p:cNvPr>
          <p:cNvGrpSpPr/>
          <p:nvPr/>
        </p:nvGrpSpPr>
        <p:grpSpPr>
          <a:xfrm>
            <a:off x="413319" y="3133066"/>
            <a:ext cx="11365364" cy="646331"/>
            <a:chOff x="515402" y="3054345"/>
            <a:chExt cx="11365364" cy="646331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5531ABF-AD04-7FA4-6C66-9F140A90172D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250904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CC81160-8991-5DE9-432C-9C01AB487E7A}"/>
                </a:ext>
              </a:extLst>
            </p:cNvPr>
            <p:cNvSpPr txBox="1"/>
            <p:nvPr/>
          </p:nvSpPr>
          <p:spPr>
            <a:xfrm>
              <a:off x="1493367" y="305434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L-root IPv4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AS137661, prepended seven times. Best-path selection hid it from almost every collector.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CEBD93-9E66-C1CB-7B4F-1A050DE6EC1F}"/>
                </a:ext>
              </a:extLst>
            </p:cNvPr>
            <p:cNvSpPr txBox="1"/>
            <p:nvPr/>
          </p:nvSpPr>
          <p:spPr>
            <a:xfrm>
              <a:off x="515402" y="314470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Apr 2023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9AB8A41-3718-DD87-2DF1-CD907991DA3A}"/>
                </a:ext>
              </a:extLst>
            </p:cNvPr>
            <p:cNvSpPr/>
            <p:nvPr/>
          </p:nvSpPr>
          <p:spPr>
            <a:xfrm>
              <a:off x="1236046" y="320197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8CCE47E-6FA0-4E46-93A8-B71B4B940987}"/>
              </a:ext>
            </a:extLst>
          </p:cNvPr>
          <p:cNvGrpSpPr/>
          <p:nvPr/>
        </p:nvGrpSpPr>
        <p:grpSpPr>
          <a:xfrm>
            <a:off x="413319" y="3921716"/>
            <a:ext cx="11365364" cy="465614"/>
            <a:chOff x="515402" y="3842995"/>
            <a:chExt cx="11365364" cy="46561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8DA71E9-E7D7-1D39-AC16-6BDAC880848B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99711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8ABA198-FD44-4C65-1B69-CFE853A991FD}"/>
                </a:ext>
              </a:extLst>
            </p:cNvPr>
            <p:cNvSpPr txBox="1"/>
            <p:nvPr/>
          </p:nvSpPr>
          <p:spPr>
            <a:xfrm>
              <a:off x="1493367" y="3891136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K-root IPv4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announced from a hosting partner's own AS instead of AS25152. Visible only in Italy.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DA6F87-463C-BE63-75E2-C2A48D6E984B}"/>
                </a:ext>
              </a:extLst>
            </p:cNvPr>
            <p:cNvSpPr txBox="1"/>
            <p:nvPr/>
          </p:nvSpPr>
          <p:spPr>
            <a:xfrm>
              <a:off x="515402" y="3842995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Jun 2023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846F2E2-663D-A346-A74A-D1FDB360FF89}"/>
                </a:ext>
              </a:extLst>
            </p:cNvPr>
            <p:cNvSpPr/>
            <p:nvPr/>
          </p:nvSpPr>
          <p:spPr>
            <a:xfrm>
              <a:off x="1236046" y="395139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6473F3C-E2CA-3A8F-9698-5398FC7C202F}"/>
              </a:ext>
            </a:extLst>
          </p:cNvPr>
          <p:cNvGrpSpPr/>
          <p:nvPr/>
        </p:nvGrpSpPr>
        <p:grpSpPr>
          <a:xfrm>
            <a:off x="413319" y="4631906"/>
            <a:ext cx="11365364" cy="646331"/>
            <a:chOff x="515402" y="4553185"/>
            <a:chExt cx="11365364" cy="646331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A1C2106-21A3-9405-8C00-3C825A83A425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475932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003172C-684D-EA3D-847F-DCEE814F06EE}"/>
                </a:ext>
              </a:extLst>
            </p:cNvPr>
            <p:cNvSpPr txBox="1"/>
            <p:nvPr/>
          </p:nvSpPr>
          <p:spPr>
            <a:xfrm>
              <a:off x="1493367" y="455318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Eight root prefixes, including A-root,</a:t>
              </a:r>
              <a:r>
                <a:rPr lang="en-GB" b="1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originated with AS35168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— the first documented BGP hijack of root server prefixes.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4D2021A-EE24-7A4A-B11C-58EAFE9D1AF4}"/>
                </a:ext>
              </a:extLst>
            </p:cNvPr>
            <p:cNvSpPr txBox="1"/>
            <p:nvPr/>
          </p:nvSpPr>
          <p:spPr>
            <a:xfrm>
              <a:off x="515402" y="4643543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Jun 2025</a:t>
              </a:r>
              <a:endParaRPr lang="en-US" sz="1600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B245E70-8C8B-09DF-986E-55DC91E53CCE}"/>
                </a:ext>
              </a:extLst>
            </p:cNvPr>
            <p:cNvSpPr/>
            <p:nvPr/>
          </p:nvSpPr>
          <p:spPr>
            <a:xfrm>
              <a:off x="1236046" y="4713602"/>
              <a:ext cx="91440" cy="9144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6B6D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08E8240-BEDD-83F4-909A-3667A1B30CC0}"/>
              </a:ext>
            </a:extLst>
          </p:cNvPr>
          <p:cNvGrpSpPr/>
          <p:nvPr/>
        </p:nvGrpSpPr>
        <p:grpSpPr>
          <a:xfrm>
            <a:off x="413318" y="5400376"/>
            <a:ext cx="11365365" cy="646331"/>
            <a:chOff x="515401" y="5321655"/>
            <a:chExt cx="11365365" cy="646331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2FC1B1E4-3355-8970-6C12-CD33EE136A99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552153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74179ED-AD86-7214-4E14-8FE7423BD37C}"/>
                </a:ext>
              </a:extLst>
            </p:cNvPr>
            <p:cNvSpPr txBox="1"/>
            <p:nvPr/>
          </p:nvSpPr>
          <p:spPr>
            <a:xfrm>
              <a:off x="1493367" y="532165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L-root IPv4</a:t>
              </a:r>
              <a:r>
                <a:rPr lang="en-GB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originated by AS3132. Only 19 BGP monitors saw it, yet ~10% of </a:t>
              </a:r>
              <a:r>
                <a:rPr lang="en-GB" b="0" i="0" dirty="0" err="1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ThousandEyes</a:t>
              </a: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agents sent L-root queries through it.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ACF62AD-5DA4-A6F6-27B2-BC8AD7449BF4}"/>
                </a:ext>
              </a:extLst>
            </p:cNvPr>
            <p:cNvSpPr txBox="1"/>
            <p:nvPr/>
          </p:nvSpPr>
          <p:spPr>
            <a:xfrm>
              <a:off x="515401" y="5387595"/>
              <a:ext cx="720645" cy="465614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3B5C"/>
                  </a:solidFill>
                  <a:latin typeface="Aptos" panose="020B0004020202020204" pitchFamily="34" charset="0"/>
                </a:rPr>
                <a:t>Jun 2025</a:t>
              </a:r>
              <a:endParaRPr lang="en-US" sz="1600" dirty="0">
                <a:solidFill>
                  <a:srgbClr val="FF3B5C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0716121-377C-BC40-4BA7-C3345985E406}"/>
                </a:ext>
              </a:extLst>
            </p:cNvPr>
            <p:cNvSpPr/>
            <p:nvPr/>
          </p:nvSpPr>
          <p:spPr>
            <a:xfrm>
              <a:off x="1236046" y="5475812"/>
              <a:ext cx="91440" cy="91440"/>
            </a:xfrm>
            <a:prstGeom prst="ellipse">
              <a:avLst/>
            </a:prstGeom>
            <a:solidFill>
              <a:srgbClr val="FF3B5C"/>
            </a:solidFill>
            <a:ln w="12700">
              <a:solidFill>
                <a:srgbClr val="FF3B5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B43D954-A9F4-CA68-BFB6-521D6289895F}"/>
              </a:ext>
            </a:extLst>
          </p:cNvPr>
          <p:cNvSpPr/>
          <p:nvPr/>
        </p:nvSpPr>
        <p:spPr>
          <a:xfrm>
            <a:off x="3590926" y="551474"/>
            <a:ext cx="4336554" cy="374571"/>
          </a:xfrm>
          <a:prstGeom prst="roundRect">
            <a:avLst/>
          </a:prstGeom>
          <a:solidFill>
            <a:srgbClr val="FFC000">
              <a:alpha val="10000"/>
            </a:srgbClr>
          </a:solidFill>
          <a:ln w="127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FFC000"/>
                </a:solidFill>
                <a:latin typeface="Aptos" panose="020B0004020202020204" pitchFamily="34" charset="0"/>
              </a:rPr>
              <a:t>Incident 2 — Root server prefixes</a:t>
            </a:r>
            <a:endParaRPr lang="en-US" sz="1600" b="1" dirty="0">
              <a:solidFill>
                <a:srgbClr val="FFC000"/>
              </a:solidFill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A50276-2722-9640-BDD5-9776651C79E5}"/>
              </a:ext>
            </a:extLst>
          </p:cNvPr>
          <p:cNvSpPr txBox="1"/>
          <p:nvPr/>
        </p:nvSpPr>
        <p:spPr>
          <a:xfrm>
            <a:off x="4844483" y="6168026"/>
            <a:ext cx="693420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Sources: 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ThousandEyes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 / Code BGP root-prefix monitoring; RSO statement on the June 2025 hijack.</a:t>
            </a:r>
            <a:endParaRPr lang="en-GB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43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09C5F-F918-F90B-D1FC-DA28535BC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AA324AF-D5AC-944D-8F9F-ECE01125CBBE}"/>
              </a:ext>
            </a:extLst>
          </p:cNvPr>
          <p:cNvSpPr txBox="1"/>
          <p:nvPr/>
        </p:nvSpPr>
        <p:spPr>
          <a:xfrm>
            <a:off x="2484120" y="1039459"/>
            <a:ext cx="7223760" cy="5486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Eight root identifiers, one bogus origin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7F3407-CF1A-25AC-F7B1-2EF2040E646D}"/>
              </a:ext>
            </a:extLst>
          </p:cNvPr>
          <p:cNvSpPr/>
          <p:nvPr/>
        </p:nvSpPr>
        <p:spPr>
          <a:xfrm>
            <a:off x="5227320" y="551474"/>
            <a:ext cx="1737360" cy="374571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FF0000"/>
                </a:solidFill>
                <a:latin typeface="Aptos" panose="020B0004020202020204" pitchFamily="34" charset="0"/>
              </a:rPr>
              <a:t>JUNE 20, 2025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F4BE364-DAE2-09FE-5F8A-62F938F2AFC4}"/>
              </a:ext>
            </a:extLst>
          </p:cNvPr>
          <p:cNvGrpSpPr/>
          <p:nvPr/>
        </p:nvGrpSpPr>
        <p:grpSpPr>
          <a:xfrm>
            <a:off x="435252" y="1904935"/>
            <a:ext cx="5297805" cy="4059459"/>
            <a:chOff x="435252" y="1904935"/>
            <a:chExt cx="5297805" cy="405945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66D6463-3FBD-2D6A-ACA7-B663C4B065E8}"/>
                </a:ext>
              </a:extLst>
            </p:cNvPr>
            <p:cNvSpPr/>
            <p:nvPr/>
          </p:nvSpPr>
          <p:spPr>
            <a:xfrm>
              <a:off x="435252" y="1904935"/>
              <a:ext cx="2926080" cy="822960"/>
            </a:xfrm>
            <a:prstGeom prst="roundRect">
              <a:avLst/>
            </a:prstGeom>
            <a:solidFill>
              <a:srgbClr val="FF0000">
                <a:alpha val="10000"/>
              </a:srgbClr>
            </a:solidFill>
            <a:ln w="127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AS35168</a:t>
              </a:r>
              <a:r>
                <a:rPr lang="en-GB" dirty="0">
                  <a:solidFill>
                    <a:srgbClr val="FF0000"/>
                  </a:solidFill>
                  <a:latin typeface="Aptos" panose="020B0004020202020204" pitchFamily="34" charset="0"/>
                </a:rPr>
                <a:t> </a:t>
              </a:r>
            </a:p>
            <a:p>
              <a:pPr algn="ctr"/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TNS-Plus, Kazakhstan</a:t>
              </a:r>
              <a:endParaRPr lang="en-US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56A6015B-A44F-FB6C-23B5-FA02622D041D}"/>
                </a:ext>
              </a:extLst>
            </p:cNvPr>
            <p:cNvSpPr/>
            <p:nvPr/>
          </p:nvSpPr>
          <p:spPr>
            <a:xfrm>
              <a:off x="2806977" y="3210878"/>
              <a:ext cx="2926080" cy="822960"/>
            </a:xfrm>
            <a:prstGeom prst="roundRect">
              <a:avLst/>
            </a:prstGeom>
            <a:solidFill>
              <a:schemeClr val="accent4">
                <a:alpha val="10000"/>
              </a:schemeClr>
            </a:solidFill>
            <a:ln w="12700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AS28910</a:t>
              </a:r>
              <a:r>
                <a:rPr lang="en-GB" dirty="0">
                  <a:solidFill>
                    <a:srgbClr val="FF0000"/>
                  </a:solidFill>
                  <a:latin typeface="Aptos" panose="020B0004020202020204" pitchFamily="34" charset="0"/>
                </a:rPr>
                <a:t> </a:t>
              </a:r>
            </a:p>
            <a:p>
              <a:pPr algn="ctr"/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Uzbektelekom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 — no ROV</a:t>
              </a:r>
              <a:endParaRPr lang="en-US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CAD1F91-C57C-6A9A-F28F-F4B91B1EC202}"/>
                </a:ext>
              </a:extLst>
            </p:cNvPr>
            <p:cNvSpPr/>
            <p:nvPr/>
          </p:nvSpPr>
          <p:spPr>
            <a:xfrm>
              <a:off x="2806977" y="4545396"/>
              <a:ext cx="2926080" cy="822960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Regional resolvers</a:t>
              </a:r>
              <a:endParaRPr lang="en-GB" dirty="0">
                <a:solidFill>
                  <a:srgbClr val="FFC000"/>
                </a:solidFill>
                <a:latin typeface="Aptos" panose="020B0004020202020204" pitchFamily="34" charset="0"/>
              </a:endParaRPr>
            </a:p>
            <a:p>
              <a:pPr algn="ctr"/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query unauthorized "roots” </a:t>
              </a:r>
              <a:endParaRPr lang="en-US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6220A4-0BA2-3213-48AB-218EA303DA4A}"/>
                </a:ext>
              </a:extLst>
            </p:cNvPr>
            <p:cNvSpPr txBox="1"/>
            <p:nvPr/>
          </p:nvSpPr>
          <p:spPr>
            <a:xfrm>
              <a:off x="435252" y="3945231"/>
              <a:ext cx="227937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Further spread stopped by policy, topology, best-path —</a:t>
              </a:r>
              <a:r>
                <a:rPr lang="en-GB" dirty="0">
                  <a:solidFill>
                    <a:schemeClr val="bg1"/>
                  </a:solidFill>
                  <a:latin typeface="Aptos" panose="020B0004020202020204" pitchFamily="34" charset="0"/>
                </a:rPr>
                <a:t>not by validation.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A5781DC-A794-2591-3739-DDA451FA5C97}"/>
                </a:ext>
              </a:extLst>
            </p:cNvPr>
            <p:cNvSpPr txBox="1"/>
            <p:nvPr/>
          </p:nvSpPr>
          <p:spPr>
            <a:xfrm>
              <a:off x="601443" y="5656617"/>
              <a:ext cx="441106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400" b="0" i="0" dirty="0">
                  <a:solidFill>
                    <a:schemeClr val="tx2">
                      <a:lumMod val="60000"/>
                      <a:lumOff val="40000"/>
                    </a:schemeClr>
                  </a:solidFill>
                  <a:effectLst/>
                  <a:latin typeface="Aptos" panose="020B0004020202020204" pitchFamily="34" charset="0"/>
                </a:rPr>
                <a:t>19:40 routes appear · 19:42 alert · 21:10 withdrawn</a:t>
              </a:r>
              <a:endPara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EDB582E-738C-6A4A-A3B9-6F60D8F7CA2D}"/>
                </a:ext>
              </a:extLst>
            </p:cNvPr>
            <p:cNvCxnSpPr>
              <a:stCxn id="6" idx="3"/>
              <a:endCxn id="11" idx="0"/>
            </p:cNvCxnSpPr>
            <p:nvPr/>
          </p:nvCxnSpPr>
          <p:spPr>
            <a:xfrm>
              <a:off x="3361332" y="2316415"/>
              <a:ext cx="908685" cy="894463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8F59B1-F111-254A-0FFE-9B38A9228427}"/>
                </a:ext>
              </a:extLst>
            </p:cNvPr>
            <p:cNvSpPr txBox="1"/>
            <p:nvPr/>
          </p:nvSpPr>
          <p:spPr>
            <a:xfrm>
              <a:off x="3852781" y="2358563"/>
              <a:ext cx="15383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800" b="0" i="0" dirty="0">
                  <a:solidFill>
                    <a:srgbClr val="FF0000"/>
                  </a:solidFill>
                  <a:effectLst/>
                  <a:latin typeface="+mn-lt"/>
                </a:rPr>
                <a:t>bogus origin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4E107A1-A1D3-04F2-448C-816931D235CA}"/>
                </a:ext>
              </a:extLst>
            </p:cNvPr>
            <p:cNvCxnSpPr>
              <a:cxnSpLocks/>
              <a:stCxn id="11" idx="2"/>
              <a:endCxn id="14" idx="0"/>
            </p:cNvCxnSpPr>
            <p:nvPr/>
          </p:nvCxnSpPr>
          <p:spPr>
            <a:xfrm>
              <a:off x="4270017" y="4033838"/>
              <a:ext cx="0" cy="511558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9F53455-CC45-4BF6-644C-47123C430DBB}"/>
              </a:ext>
            </a:extLst>
          </p:cNvPr>
          <p:cNvSpPr/>
          <p:nvPr/>
        </p:nvSpPr>
        <p:spPr>
          <a:xfrm>
            <a:off x="5993132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A-root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198.41.0.0/24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75563C9-7CE0-DC25-24BC-7C9667EFFEBA}"/>
              </a:ext>
            </a:extLst>
          </p:cNvPr>
          <p:cNvSpPr/>
          <p:nvPr/>
        </p:nvSpPr>
        <p:spPr>
          <a:xfrm>
            <a:off x="7459070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B-root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170.247.170.0/24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FECDB46-09EE-A033-AA47-F6504B49051E}"/>
              </a:ext>
            </a:extLst>
          </p:cNvPr>
          <p:cNvSpPr/>
          <p:nvPr/>
        </p:nvSpPr>
        <p:spPr>
          <a:xfrm>
            <a:off x="8925008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C-root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192.33.4.0/24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2E4D0DCA-9BEA-48F7-DA15-BFC3C7849689}"/>
              </a:ext>
            </a:extLst>
          </p:cNvPr>
          <p:cNvSpPr/>
          <p:nvPr/>
        </p:nvSpPr>
        <p:spPr>
          <a:xfrm>
            <a:off x="10390946" y="1902521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F-root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192.5.5.0/24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EB8921-B00E-F3A1-795D-2A0440B04038}"/>
              </a:ext>
            </a:extLst>
          </p:cNvPr>
          <p:cNvSpPr/>
          <p:nvPr/>
        </p:nvSpPr>
        <p:spPr>
          <a:xfrm>
            <a:off x="5993132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G-root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198.41.0.0/24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80CC7B-9838-3469-4F11-4F5CFC716518}"/>
              </a:ext>
            </a:extLst>
          </p:cNvPr>
          <p:cNvSpPr/>
          <p:nvPr/>
        </p:nvSpPr>
        <p:spPr>
          <a:xfrm>
            <a:off x="7459070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H-root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1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170.247.170.0/24</a:t>
            </a:r>
            <a:endParaRPr 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74223B2-0EC3-B3F9-61D0-1DF74087A403}"/>
              </a:ext>
            </a:extLst>
          </p:cNvPr>
          <p:cNvSpPr/>
          <p:nvPr/>
        </p:nvSpPr>
        <p:spPr>
          <a:xfrm>
            <a:off x="8925008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J-root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192.33.4.0/24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A5D6C7E-18B9-7E78-1493-26574B5AF8F6}"/>
              </a:ext>
            </a:extLst>
          </p:cNvPr>
          <p:cNvSpPr/>
          <p:nvPr/>
        </p:nvSpPr>
        <p:spPr>
          <a:xfrm>
            <a:off x="10390946" y="2799398"/>
            <a:ext cx="1371600" cy="822960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M-root</a:t>
            </a:r>
            <a:r>
              <a:rPr lang="en-GB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</a:p>
          <a:p>
            <a:r>
              <a:rPr lang="en-GB" sz="1300" dirty="0">
                <a:solidFill>
                  <a:schemeClr val="tx2">
                    <a:lumMod val="60000"/>
                    <a:lumOff val="40000"/>
                  </a:schemeClr>
                </a:solidFill>
                <a:latin typeface="Aptos" panose="020B0004020202020204" pitchFamily="34" charset="0"/>
              </a:rPr>
              <a:t>202.12.27.0/24</a:t>
            </a:r>
            <a:endParaRPr lang="en-US" sz="1300" b="1" dirty="0">
              <a:solidFill>
                <a:schemeClr val="tx2">
                  <a:lumMod val="60000"/>
                  <a:lumOff val="4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B5FC145-0C7E-8B38-3ADA-C10F16910723}"/>
              </a:ext>
            </a:extLst>
          </p:cNvPr>
          <p:cNvSpPr/>
          <p:nvPr/>
        </p:nvSpPr>
        <p:spPr>
          <a:xfrm>
            <a:off x="5998927" y="3878137"/>
            <a:ext cx="5757815" cy="1778480"/>
          </a:xfrm>
          <a:prstGeom prst="roundRect">
            <a:avLst>
              <a:gd name="adj" fmla="val 6681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Three of these prefixes had covering ROAs. It didn't matter: the one network that accepted the routes </a:t>
            </a:r>
            <a:r>
              <a:rPr lang="en-GB" sz="20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doesn't do Route Origin Validation.</a:t>
            </a:r>
            <a:r>
              <a:rPr lang="en-GB" sz="2000" b="0" i="0" dirty="0">
                <a:solidFill>
                  <a:srgbClr val="8888A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Verisign's own tooling raised the alarm within two minutes.</a:t>
            </a:r>
            <a:endParaRPr lang="en-US" sz="2000" b="1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20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" grpId="0" animBg="1"/>
      <p:bldP spid="34" grpId="0" animBg="1"/>
      <p:bldP spid="38" grpId="0" animBg="1"/>
      <p:bldP spid="40" grpId="0" animBg="1"/>
      <p:bldP spid="45" grpId="0" animBg="1"/>
      <p:bldP spid="3" grpId="0" animBg="1"/>
      <p:bldP spid="7" grpId="0" animBg="1"/>
      <p:bldP spid="9" grpId="0" animBg="1"/>
      <p:bldP spid="12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CEF1-31A3-A554-5EDF-10C430CB1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0E097EA-40E6-E4F3-3014-B26AB6784F5A}"/>
              </a:ext>
            </a:extLst>
          </p:cNvPr>
          <p:cNvSpPr txBox="1">
            <a:spLocks/>
          </p:cNvSpPr>
          <p:nvPr/>
        </p:nvSpPr>
        <p:spPr>
          <a:xfrm>
            <a:off x="1654763" y="997087"/>
            <a:ext cx="8882475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Anycast is camouflage</a:t>
            </a:r>
          </a:p>
          <a:p>
            <a:pPr algn="ctr">
              <a:spcBef>
                <a:spcPts val="600"/>
              </a:spcBef>
            </a:pP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The property that makes anycast resilient is the same one that hides a hijack from you.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7921079-9276-854A-C4CB-B9B2FAB03F04}"/>
              </a:ext>
            </a:extLst>
          </p:cNvPr>
          <p:cNvSpPr/>
          <p:nvPr/>
        </p:nvSpPr>
        <p:spPr>
          <a:xfrm>
            <a:off x="1919287" y="5092849"/>
            <a:ext cx="8617951" cy="768065"/>
          </a:xfrm>
          <a:prstGeom prst="roundRect">
            <a:avLst>
              <a:gd name="adj" fmla="val 17741"/>
            </a:avLst>
          </a:prstGeom>
          <a:solidFill>
            <a:schemeClr val="accent1">
              <a:alpha val="10196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1" i="0" dirty="0">
                <a:solidFill>
                  <a:srgbClr val="3B82F6"/>
                </a:solidFill>
                <a:effectLst/>
                <a:latin typeface="Aptos" panose="020B0004020202020204" pitchFamily="34" charset="0"/>
              </a:rPr>
              <a:t>ROAs measurably shrink the blast radius.</a:t>
            </a:r>
            <a:r>
              <a:rPr lang="en-GB" b="0" i="0" dirty="0">
                <a:solidFill>
                  <a:srgbClr val="8888A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Same hijacker, same day: the unsigned E-root prefix spread about three times farther than the signed F-root prefix.</a:t>
            </a:r>
            <a:endParaRPr lang="en-GB" sz="1200" b="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93A676D-92E0-8394-12A6-D08B50459BD7}"/>
              </a:ext>
            </a:extLst>
          </p:cNvPr>
          <p:cNvSpPr/>
          <p:nvPr/>
        </p:nvSpPr>
        <p:spPr>
          <a:xfrm>
            <a:off x="4367211" y="2289163"/>
            <a:ext cx="3457577" cy="2584605"/>
          </a:xfrm>
          <a:prstGeom prst="roundRect">
            <a:avLst>
              <a:gd name="adj" fmla="val 5340"/>
            </a:avLst>
          </a:prstGeom>
          <a:solidFill>
            <a:schemeClr val="accent4">
              <a:alpha val="10196"/>
            </a:schemeClr>
          </a:solidFill>
          <a:ln w="12700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2800" b="1" i="0" dirty="0">
                <a:solidFill>
                  <a:srgbClr val="F97316"/>
                </a:solidFill>
                <a:effectLst/>
                <a:latin typeface="Aptos" panose="020B0004020202020204" pitchFamily="34" charset="0"/>
              </a:rPr>
              <a:t>Best-path hides it</a:t>
            </a:r>
          </a:p>
          <a:p>
            <a:pPr marL="0" marR="0" indent="0" algn="l"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 router only propagates its best path. A bogus route that loses locally never reaches the collectors — L-root in 2023.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B74D07-3868-74B9-2C74-69A8A5A112D8}"/>
              </a:ext>
            </a:extLst>
          </p:cNvPr>
          <p:cNvSpPr/>
          <p:nvPr/>
        </p:nvSpPr>
        <p:spPr>
          <a:xfrm>
            <a:off x="8024811" y="2289162"/>
            <a:ext cx="3457577" cy="2584605"/>
          </a:xfrm>
          <a:prstGeom prst="roundRect">
            <a:avLst>
              <a:gd name="adj" fmla="val 5340"/>
            </a:avLst>
          </a:prstGeom>
          <a:solidFill>
            <a:schemeClr val="accent3">
              <a:alpha val="10196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2800" b="1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Seeing it takes your own vantage</a:t>
            </a:r>
          </a:p>
          <a:p>
            <a:pPr marL="0" marR="0" indent="0" algn="l"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Verisign caught 2025 in two minutes with its own tooling. Your edge routers already receive what your peers send — if you look.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4A7884-D65A-5F4E-EF83-96A2763EBEA4}"/>
              </a:ext>
            </a:extLst>
          </p:cNvPr>
          <p:cNvSpPr/>
          <p:nvPr/>
        </p:nvSpPr>
        <p:spPr>
          <a:xfrm>
            <a:off x="709612" y="2289161"/>
            <a:ext cx="3457576" cy="2584605"/>
          </a:xfrm>
          <a:prstGeom prst="roundRect">
            <a:avLst>
              <a:gd name="adj" fmla="val 5340"/>
            </a:avLst>
          </a:prstGeom>
          <a:solidFill>
            <a:srgbClr val="FFFF00">
              <a:alpha val="10196"/>
            </a:srgbClr>
          </a:solidFill>
          <a:ln w="12700">
            <a:solidFill>
              <a:srgbClr val="FFFF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2800" b="1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The damage is local</a:t>
            </a:r>
          </a:p>
          <a:p>
            <a:pPr marL="0" marR="0" indent="0" algn="l"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Only the catchment behind the bad route is affected. Global health checks from your usual vantage points stay green.</a:t>
            </a:r>
          </a:p>
        </p:txBody>
      </p:sp>
    </p:spTree>
    <p:extLst>
      <p:ext uri="{BB962C8B-B14F-4D97-AF65-F5344CB8AC3E}">
        <p14:creationId xmlns:p14="http://schemas.microsoft.com/office/powerpoint/2010/main" val="168114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CE3DC-D71A-CFAE-0374-C1A9797FA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3FED8C5-1A97-0FBF-FDBF-643F3819252B}"/>
              </a:ext>
            </a:extLst>
          </p:cNvPr>
          <p:cNvSpPr txBox="1">
            <a:spLocks/>
          </p:cNvSpPr>
          <p:nvPr/>
        </p:nvSpPr>
        <p:spPr>
          <a:xfrm>
            <a:off x="556800" y="2097719"/>
            <a:ext cx="11078400" cy="303713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9600" b="1" dirty="0">
                <a:solidFill>
                  <a:srgbClr val="00B0F0"/>
                </a:solidFill>
                <a:latin typeface="Aptos" panose="020B0004020202020204" pitchFamily="34" charset="0"/>
              </a:rPr>
              <a:t>1.1.1.1</a:t>
            </a:r>
          </a:p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4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 origin hijack and a route leak of the same resolver,</a:t>
            </a:r>
            <a:br>
              <a:rPr lang="en-GB" sz="24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</a:br>
            <a:r>
              <a:rPr lang="en-GB" sz="24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starting within one minute of each other.</a:t>
            </a:r>
            <a:endParaRPr lang="en-GB" sz="2400" b="0" i="0" dirty="0">
              <a:solidFill>
                <a:srgbClr val="8888A0"/>
              </a:solidFill>
              <a:effectLst/>
              <a:latin typeface="Aptos" panose="020B0004020202020204" pitchFamily="34" charset="0"/>
            </a:endParaRPr>
          </a:p>
          <a:p>
            <a:pPr marL="0" marR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Unreachable or degraded from 300+ networks in 70 countries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3BD45EC-956E-285E-1EA4-27E80BE8AAD6}"/>
              </a:ext>
            </a:extLst>
          </p:cNvPr>
          <p:cNvSpPr/>
          <p:nvPr/>
        </p:nvSpPr>
        <p:spPr>
          <a:xfrm>
            <a:off x="4147840" y="1723148"/>
            <a:ext cx="3855839" cy="374571"/>
          </a:xfrm>
          <a:prstGeom prst="roundRect">
            <a:avLst/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i="0" cap="all" spc="113" dirty="0">
                <a:solidFill>
                  <a:srgbClr val="06B6D4"/>
                </a:solidFill>
                <a:effectLst/>
                <a:latin typeface="Aptos" panose="020B0004020202020204" pitchFamily="34" charset="0"/>
              </a:rPr>
              <a:t>Incident 3 — June 27, 2024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54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EECD0-5860-34A5-F17D-7B0EB8D0B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33B59A2-BBD5-1529-3D02-073D22B59F89}"/>
              </a:ext>
            </a:extLst>
          </p:cNvPr>
          <p:cNvSpPr txBox="1"/>
          <p:nvPr/>
        </p:nvSpPr>
        <p:spPr>
          <a:xfrm>
            <a:off x="1195387" y="697631"/>
            <a:ext cx="980122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1.1.1.1  — what happened, minute by minute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9F5AD10-2355-4EFF-159E-A59FFD5C9820}"/>
              </a:ext>
            </a:extLst>
          </p:cNvPr>
          <p:cNvGrpSpPr/>
          <p:nvPr/>
        </p:nvGrpSpPr>
        <p:grpSpPr>
          <a:xfrm>
            <a:off x="413320" y="1483199"/>
            <a:ext cx="11365363" cy="399074"/>
            <a:chOff x="515403" y="1699753"/>
            <a:chExt cx="11365363" cy="399074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23BFD71-50BC-E21F-40A3-16705978AAFA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174885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FF4758-C3D5-A207-9CB0-5387374BC92C}"/>
                </a:ext>
              </a:extLst>
            </p:cNvPr>
            <p:cNvSpPr txBox="1"/>
            <p:nvPr/>
          </p:nvSpPr>
          <p:spPr>
            <a:xfrm>
              <a:off x="1493367" y="1699753"/>
              <a:ext cx="10387399" cy="369332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marL="0" lvl="2"/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AS267613 (</a:t>
              </a:r>
              <a:r>
                <a:rPr lang="en-GB" sz="1800" b="1" i="0" dirty="0" err="1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Eletronet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)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starts originating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1.1.1.1/32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 to peers, providers, and customers.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BEA6789-7228-AAB0-22F4-2E3DEC2F0D85}"/>
                </a:ext>
              </a:extLst>
            </p:cNvPr>
            <p:cNvSpPr txBox="1"/>
            <p:nvPr/>
          </p:nvSpPr>
          <p:spPr>
            <a:xfrm>
              <a:off x="515403" y="1703131"/>
              <a:ext cx="720645" cy="39569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0000"/>
                  </a:solidFill>
                  <a:latin typeface="Aptos" panose="020B0004020202020204" pitchFamily="34" charset="0"/>
                </a:rPr>
                <a:t>18:51</a:t>
              </a:r>
              <a:endParaRPr lang="en-US" sz="1600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EE0FCC3-B4FE-CF06-3E5F-5D78B73779AB}"/>
                </a:ext>
              </a:extLst>
            </p:cNvPr>
            <p:cNvSpPr/>
            <p:nvPr/>
          </p:nvSpPr>
          <p:spPr>
            <a:xfrm>
              <a:off x="1236046" y="1703132"/>
              <a:ext cx="91440" cy="9144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8FC043-9CAB-1D71-9F63-92B71BEB7AFD}"/>
              </a:ext>
            </a:extLst>
          </p:cNvPr>
          <p:cNvGrpSpPr/>
          <p:nvPr/>
        </p:nvGrpSpPr>
        <p:grpSpPr>
          <a:xfrm>
            <a:off x="413320" y="2114142"/>
            <a:ext cx="11365360" cy="389295"/>
            <a:chOff x="515403" y="2452551"/>
            <a:chExt cx="11365360" cy="389295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305BB9FD-F269-E5BC-7B17-0779651FF2D9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2506079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B8132D-CFFA-724E-F7B7-8B35E6B5B86F}"/>
                </a:ext>
              </a:extLst>
            </p:cNvPr>
            <p:cNvSpPr txBox="1"/>
            <p:nvPr/>
          </p:nvSpPr>
          <p:spPr>
            <a:xfrm>
              <a:off x="1493364" y="2458573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AS262504 (Nova)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leaks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1.1.1.0/24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to its upstream AS1031. Path: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1031 262504 267613 13335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.</a:t>
              </a:r>
              <a:endParaRPr lang="en-GB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17E2ADE-7E90-D3D3-9848-2CDFDF0E0CBF}"/>
                </a:ext>
              </a:extLst>
            </p:cNvPr>
            <p:cNvSpPr txBox="1"/>
            <p:nvPr/>
          </p:nvSpPr>
          <p:spPr>
            <a:xfrm>
              <a:off x="515403" y="2452551"/>
              <a:ext cx="720645" cy="389295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18:52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FB00F60-20AB-6156-15EE-5E71F2F15855}"/>
                </a:ext>
              </a:extLst>
            </p:cNvPr>
            <p:cNvSpPr/>
            <p:nvPr/>
          </p:nvSpPr>
          <p:spPr>
            <a:xfrm>
              <a:off x="1236046" y="245255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D5C06AB-E85A-C13C-556D-54D452B6802A}"/>
              </a:ext>
            </a:extLst>
          </p:cNvPr>
          <p:cNvGrpSpPr/>
          <p:nvPr/>
        </p:nvGrpSpPr>
        <p:grpSpPr>
          <a:xfrm>
            <a:off x="413319" y="2735306"/>
            <a:ext cx="11365361" cy="408344"/>
            <a:chOff x="515402" y="3201972"/>
            <a:chExt cx="11365361" cy="408344"/>
          </a:xfrm>
        </p:grpSpPr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68BB95E-569F-067C-3E46-804A94C583BE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250904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35452B-EDF5-E086-5913-A3997AED3AE0}"/>
                </a:ext>
              </a:extLst>
            </p:cNvPr>
            <p:cNvSpPr txBox="1"/>
            <p:nvPr/>
          </p:nvSpPr>
          <p:spPr>
            <a:xfrm>
              <a:off x="1493364" y="3202350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AS1031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redistributes the leak to IX peers and route servers. A Tier 1 takes the /32 as a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blackhole route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.</a:t>
              </a:r>
              <a:endParaRPr lang="en-GB" b="0" i="0" dirty="0">
                <a:solidFill>
                  <a:schemeClr val="bg1">
                    <a:lumMod val="75000"/>
                  </a:schemeClr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0CB9840-8918-9CCD-9772-63DA881DABCF}"/>
                </a:ext>
              </a:extLst>
            </p:cNvPr>
            <p:cNvSpPr txBox="1"/>
            <p:nvPr/>
          </p:nvSpPr>
          <p:spPr>
            <a:xfrm>
              <a:off x="515402" y="3208499"/>
              <a:ext cx="720645" cy="401817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18:52</a:t>
              </a:r>
              <a:endParaRPr lang="en-US" sz="1600" dirty="0">
                <a:solidFill>
                  <a:schemeClr val="accent4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7A9D1F7-BFAB-5F08-0E83-2472805C7852}"/>
                </a:ext>
              </a:extLst>
            </p:cNvPr>
            <p:cNvSpPr/>
            <p:nvPr/>
          </p:nvSpPr>
          <p:spPr>
            <a:xfrm>
              <a:off x="1236046" y="3201972"/>
              <a:ext cx="91440" cy="9144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572FDC3-1C8D-DD1F-D99B-3F6E99CCDD17}"/>
              </a:ext>
            </a:extLst>
          </p:cNvPr>
          <p:cNvGrpSpPr/>
          <p:nvPr/>
        </p:nvGrpSpPr>
        <p:grpSpPr>
          <a:xfrm>
            <a:off x="413319" y="3375519"/>
            <a:ext cx="11365361" cy="378657"/>
            <a:chOff x="515402" y="3939277"/>
            <a:chExt cx="11365361" cy="37865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68612E1-8E68-8372-A6A1-A355E1B82FDE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399711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39AC61-73C6-7004-FB0A-807C2841EA31}"/>
                </a:ext>
              </a:extLst>
            </p:cNvPr>
            <p:cNvSpPr txBox="1"/>
            <p:nvPr/>
          </p:nvSpPr>
          <p:spPr>
            <a:xfrm>
              <a:off x="1493364" y="3948602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Cloudflare raises an internal incident —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72 minutes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after onset.</a:t>
              </a:r>
              <a:endPara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1831B79-7393-8228-77CC-06D798CC6710}"/>
                </a:ext>
              </a:extLst>
            </p:cNvPr>
            <p:cNvSpPr txBox="1"/>
            <p:nvPr/>
          </p:nvSpPr>
          <p:spPr>
            <a:xfrm>
              <a:off x="515402" y="3939277"/>
              <a:ext cx="720645" cy="369332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20:03</a:t>
              </a:r>
              <a:endParaRPr lang="en-US" sz="1600" dirty="0">
                <a:solidFill>
                  <a:srgbClr val="FFC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2AC6981-13B4-6B02-5A78-71B67CF98F61}"/>
                </a:ext>
              </a:extLst>
            </p:cNvPr>
            <p:cNvSpPr/>
            <p:nvPr/>
          </p:nvSpPr>
          <p:spPr>
            <a:xfrm>
              <a:off x="1236046" y="3951392"/>
              <a:ext cx="91440" cy="91440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accent6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592550-277C-A225-491E-259AA51AF563}"/>
              </a:ext>
            </a:extLst>
          </p:cNvPr>
          <p:cNvGrpSpPr/>
          <p:nvPr/>
        </p:nvGrpSpPr>
        <p:grpSpPr>
          <a:xfrm>
            <a:off x="413319" y="3986045"/>
            <a:ext cx="11365361" cy="399676"/>
            <a:chOff x="515402" y="4709481"/>
            <a:chExt cx="11365361" cy="399676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75847BFB-4137-856B-1291-D8D1D7B29F98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475932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C430B5-E461-6D87-A0E8-1BB727536521}"/>
                </a:ext>
              </a:extLst>
            </p:cNvPr>
            <p:cNvSpPr txBox="1"/>
            <p:nvPr/>
          </p:nvSpPr>
          <p:spPr>
            <a:xfrm>
              <a:off x="1493364" y="4709481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The leak reappears via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262504 53072 7738 13335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. Queries now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succeed — with high latency.</a:t>
              </a:r>
              <a:endParaRPr lang="en-US" dirty="0">
                <a:solidFill>
                  <a:schemeClr val="bg1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97232EF-98D8-C92D-2D67-61741E42F335}"/>
                </a:ext>
              </a:extLst>
            </p:cNvPr>
            <p:cNvSpPr txBox="1"/>
            <p:nvPr/>
          </p:nvSpPr>
          <p:spPr>
            <a:xfrm>
              <a:off x="515402" y="4709481"/>
              <a:ext cx="720645" cy="39967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20:10</a:t>
              </a:r>
              <a:endParaRPr lang="en-US" sz="1600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AF36F43-8462-891D-F2D6-2AFF01189EF9}"/>
                </a:ext>
              </a:extLst>
            </p:cNvPr>
            <p:cNvSpPr/>
            <p:nvPr/>
          </p:nvSpPr>
          <p:spPr>
            <a:xfrm>
              <a:off x="1236046" y="4713602"/>
              <a:ext cx="91440" cy="91440"/>
            </a:xfrm>
            <a:prstGeom prst="ellipse">
              <a:avLst/>
            </a:prstGeom>
            <a:solidFill>
              <a:srgbClr val="7D33F2"/>
            </a:solidFill>
            <a:ln w="12700">
              <a:solidFill>
                <a:srgbClr val="06B6D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Aptos" panose="020B0004020202020204" pitchFamily="34" charset="0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83C9C14-1A09-1B00-31D1-F4CE4A8CDCD2}"/>
              </a:ext>
            </a:extLst>
          </p:cNvPr>
          <p:cNvGrpSpPr/>
          <p:nvPr/>
        </p:nvGrpSpPr>
        <p:grpSpPr>
          <a:xfrm>
            <a:off x="413319" y="4543303"/>
            <a:ext cx="11365365" cy="646331"/>
            <a:chOff x="515401" y="5321655"/>
            <a:chExt cx="11365365" cy="646331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77AEFB14-89DA-667E-0BE3-A827879D0754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552153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8F6560-733E-72C9-81C8-85B942AF5554}"/>
                </a:ext>
              </a:extLst>
            </p:cNvPr>
            <p:cNvSpPr txBox="1"/>
            <p:nvPr/>
          </p:nvSpPr>
          <p:spPr>
            <a:xfrm>
              <a:off x="1493367" y="5321655"/>
              <a:ext cx="10387399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Blackholing appears </a:t>
              </a:r>
              <a:r>
                <a:rPr lang="en-US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to be resolved after Cloudflare shuts down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two peering points with AS267613. The leak continues to pull traffic to São Paulo.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ED8F2C-EC29-199F-F016-5FBE623D5ED7}"/>
                </a:ext>
              </a:extLst>
            </p:cNvPr>
            <p:cNvSpPr txBox="1"/>
            <p:nvPr/>
          </p:nvSpPr>
          <p:spPr>
            <a:xfrm>
              <a:off x="515401" y="5463913"/>
              <a:ext cx="720645" cy="38929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22:16</a:t>
              </a:r>
              <a:endParaRPr lang="en-US" sz="1600" dirty="0">
                <a:solidFill>
                  <a:srgbClr val="00B0F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B7BD306-CC23-179B-6860-F7D2CBC9A0B8}"/>
                </a:ext>
              </a:extLst>
            </p:cNvPr>
            <p:cNvSpPr/>
            <p:nvPr/>
          </p:nvSpPr>
          <p:spPr>
            <a:xfrm>
              <a:off x="1236046" y="5475812"/>
              <a:ext cx="91440" cy="91440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FF3B5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BE44AC7-856C-56E4-ADD9-37487483C683}"/>
              </a:ext>
            </a:extLst>
          </p:cNvPr>
          <p:cNvSpPr txBox="1"/>
          <p:nvPr/>
        </p:nvSpPr>
        <p:spPr>
          <a:xfrm>
            <a:off x="4844483" y="5872751"/>
            <a:ext cx="693420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en-US" sz="1200" b="0" i="0" dirty="0">
                <a:solidFill>
                  <a:schemeClr val="tx2"/>
                </a:solidFill>
                <a:effectLst/>
                <a:latin typeface="Aptos" panose="020B0004020202020204" pitchFamily="34" charset="0"/>
              </a:rPr>
              <a:t>All times UTC. Source: Cloudflare incident report, July 4, 2024.</a:t>
            </a:r>
            <a:endParaRPr lang="en-GB" sz="1200" dirty="0">
              <a:solidFill>
                <a:schemeClr val="tx2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F1A65A-BD8F-C9A8-726D-C4A9F1556AD6}"/>
              </a:ext>
            </a:extLst>
          </p:cNvPr>
          <p:cNvGrpSpPr/>
          <p:nvPr/>
        </p:nvGrpSpPr>
        <p:grpSpPr>
          <a:xfrm>
            <a:off x="180977" y="5445126"/>
            <a:ext cx="11597703" cy="389296"/>
            <a:chOff x="283061" y="5463913"/>
            <a:chExt cx="11597703" cy="38929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48657E2-7951-F0C9-F38C-72158B7A69A3}"/>
                </a:ext>
              </a:extLst>
            </p:cNvPr>
            <p:cNvCxnSpPr>
              <a:cxnSpLocks/>
            </p:cNvCxnSpPr>
            <p:nvPr/>
          </p:nvCxnSpPr>
          <p:spPr>
            <a:xfrm>
              <a:off x="1281766" y="5521532"/>
              <a:ext cx="0" cy="27432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F0C7FC-C3FF-8A75-4110-8DB4EF3978CA}"/>
                </a:ext>
              </a:extLst>
            </p:cNvPr>
            <p:cNvSpPr txBox="1"/>
            <p:nvPr/>
          </p:nvSpPr>
          <p:spPr>
            <a:xfrm>
              <a:off x="1493365" y="5463913"/>
              <a:ext cx="1038739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t">
              <a:spAutoFit/>
            </a:bodyPr>
            <a:lstStyle/>
            <a:p>
              <a:pPr marL="0" lvl="2"/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AS262504 fully withdraws the leak — </a:t>
              </a:r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7.5 hours</a:t>
              </a:r>
              <a:r>
                <a:rPr lang="en-GB" sz="18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</a:t>
              </a: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after it began.</a:t>
              </a:r>
              <a:endPara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0DE024-B04D-1F4F-31D3-D93FA559EFC3}"/>
                </a:ext>
              </a:extLst>
            </p:cNvPr>
            <p:cNvSpPr txBox="1"/>
            <p:nvPr/>
          </p:nvSpPr>
          <p:spPr>
            <a:xfrm>
              <a:off x="283061" y="5463913"/>
              <a:ext cx="952986" cy="389296"/>
            </a:xfrm>
            <a:prstGeom prst="roundRect">
              <a:avLst>
                <a:gd name="adj" fmla="val 0"/>
              </a:avLst>
            </a:prstGeom>
            <a:noFill/>
            <a:ln w="12700">
              <a:noFill/>
            </a:ln>
          </p:spPr>
          <p:txBody>
            <a:bodyPr wrap="square" anchor="t">
              <a:noAutofit/>
            </a:bodyPr>
            <a:lstStyle/>
            <a:p>
              <a:pPr marL="0" lvl="2"/>
              <a:r>
                <a:rPr lang="en-US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02:28 +1</a:t>
              </a:r>
              <a:endParaRPr lang="en-US" sz="1600" dirty="0">
                <a:solidFill>
                  <a:schemeClr val="accent3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F8B0843-9E88-B08A-E429-2EE81E1DBD7C}"/>
                </a:ext>
              </a:extLst>
            </p:cNvPr>
            <p:cNvSpPr/>
            <p:nvPr/>
          </p:nvSpPr>
          <p:spPr>
            <a:xfrm>
              <a:off x="1236046" y="5475812"/>
              <a:ext cx="91440" cy="91440"/>
            </a:xfrm>
            <a:prstGeom prst="ellipse">
              <a:avLst/>
            </a:prstGeom>
            <a:solidFill>
              <a:srgbClr val="00B0F0"/>
            </a:solidFill>
            <a:ln w="12700">
              <a:solidFill>
                <a:srgbClr val="FF3B5C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93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68AC3-47AD-74D8-77D5-1E823F5F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2CDC65-C6CE-36DB-FA61-CF2891EC521F}"/>
              </a:ext>
            </a:extLst>
          </p:cNvPr>
          <p:cNvSpPr txBox="1">
            <a:spLocks/>
          </p:cNvSpPr>
          <p:nvPr/>
        </p:nvSpPr>
        <p:spPr>
          <a:xfrm>
            <a:off x="1654763" y="1059067"/>
            <a:ext cx="8882475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Two failures, two different verdicts</a:t>
            </a:r>
          </a:p>
          <a:p>
            <a:pPr algn="ctr">
              <a:spcBef>
                <a:spcPts val="600"/>
              </a:spcBef>
            </a:pPr>
            <a:r>
              <a:rPr lang="en-GB" sz="24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Cloudflare's ROA: </a:t>
            </a:r>
            <a:r>
              <a:rPr lang="en-GB" sz="24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1.1.1.0/24 → AS13335, </a:t>
            </a:r>
            <a:r>
              <a:rPr lang="en-GB" sz="2400" b="0" i="0" dirty="0" err="1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maxLength</a:t>
            </a:r>
            <a:r>
              <a:rPr lang="en-GB" sz="24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/24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C735C31-105B-3B51-5825-851A03CDC0AA}"/>
              </a:ext>
            </a:extLst>
          </p:cNvPr>
          <p:cNvSpPr/>
          <p:nvPr/>
        </p:nvSpPr>
        <p:spPr>
          <a:xfrm>
            <a:off x="1787024" y="5030868"/>
            <a:ext cx="8617951" cy="768065"/>
          </a:xfrm>
          <a:prstGeom prst="roundRect">
            <a:avLst>
              <a:gd name="adj" fmla="val 17741"/>
            </a:avLst>
          </a:prstGeom>
          <a:noFill/>
          <a:ln w="12700">
            <a:noFill/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ctr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The leak was </a:t>
            </a:r>
            <a:r>
              <a:rPr lang="en-GB" sz="20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RPKI-valid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Every router doing ROV accepted it.</a:t>
            </a:r>
            <a:endParaRPr lang="en-GB" sz="1400" b="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16752D0-B00D-A649-6FFC-DA17573CECF2}"/>
              </a:ext>
            </a:extLst>
          </p:cNvPr>
          <p:cNvSpPr/>
          <p:nvPr/>
        </p:nvSpPr>
        <p:spPr>
          <a:xfrm>
            <a:off x="6191727" y="2135641"/>
            <a:ext cx="5394960" cy="2834640"/>
          </a:xfrm>
          <a:prstGeom prst="roundRect">
            <a:avLst>
              <a:gd name="adj" fmla="val 5340"/>
            </a:avLst>
          </a:prstGeom>
          <a:solidFill>
            <a:schemeClr val="accent6">
              <a:alpha val="10196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600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THE LEAK</a:t>
            </a:r>
          </a:p>
          <a:p>
            <a:pPr marL="0" marR="0" indent="0" algn="l">
              <a:spcBef>
                <a:spcPts val="750"/>
              </a:spcBef>
              <a:buNone/>
            </a:pPr>
            <a:r>
              <a:rPr lang="en-GB" sz="32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1.1.1.0/24</a:t>
            </a:r>
          </a:p>
          <a:p>
            <a:pPr marL="0" marR="0" indent="0" algn="l">
              <a:spcBef>
                <a:spcPts val="3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path 1031 262504 267613 13335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Right prefix, right origin. The problem is the path: a customer re-announced a peer's route to its own provider.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sz="1600" b="1" i="0" cap="all" spc="113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ROV: Valid</a:t>
            </a:r>
            <a:endParaRPr lang="en-GB" b="0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30AE7E9-ACD8-9803-89DF-976A2E7C981C}"/>
              </a:ext>
            </a:extLst>
          </p:cNvPr>
          <p:cNvSpPr/>
          <p:nvPr/>
        </p:nvSpPr>
        <p:spPr>
          <a:xfrm>
            <a:off x="605314" y="2135641"/>
            <a:ext cx="5394960" cy="2834640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600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THE HIJACK</a:t>
            </a:r>
          </a:p>
          <a:p>
            <a:pPr marL="0" marR="0" indent="0" algn="l">
              <a:spcBef>
                <a:spcPts val="750"/>
              </a:spcBef>
              <a:buNone/>
            </a:pPr>
            <a:r>
              <a:rPr lang="en-GB" sz="32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1.1.1.1/32</a:t>
            </a:r>
          </a:p>
          <a:p>
            <a:pPr marL="0" marR="0" indent="0" algn="l">
              <a:spcBef>
                <a:spcPts val="3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origin AS267613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Wrong origin </a:t>
            </a:r>
            <a:r>
              <a:rPr lang="en-GB" b="0" i="1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and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longer than 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maxLength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A /32 also breaks the usual "nothing longer than /24 in the DFZ" filter.</a:t>
            </a:r>
          </a:p>
          <a:p>
            <a:pPr marL="0" marR="0" indent="0" algn="l">
              <a:spcBef>
                <a:spcPts val="1200"/>
              </a:spcBef>
              <a:buNone/>
            </a:pPr>
            <a:r>
              <a:rPr lang="en-GB" sz="1600" b="1" i="0" cap="all" spc="113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ROV: Invalid</a:t>
            </a:r>
            <a:endParaRPr lang="en-GB" b="0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7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6147F-DD25-15FE-3D71-F94E40E0F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3326AE1-36FB-26F7-7C63-F26740E00A6B}"/>
              </a:ext>
            </a:extLst>
          </p:cNvPr>
          <p:cNvSpPr txBox="1">
            <a:spLocks/>
          </p:cNvSpPr>
          <p:nvPr/>
        </p:nvSpPr>
        <p:spPr>
          <a:xfrm>
            <a:off x="1654763" y="997087"/>
            <a:ext cx="8882475" cy="89202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en-US" sz="3600" b="1" dirty="0">
                <a:solidFill>
                  <a:schemeClr val="bg1"/>
                </a:solidFill>
                <a:latin typeface="Aptos" panose="020B0004020202020204" pitchFamily="34" charset="0"/>
              </a:rPr>
              <a:t>What users — and DNS monitoring — saw</a:t>
            </a:r>
            <a:endParaRPr lang="en-US" sz="2400" dirty="0">
              <a:solidFill>
                <a:schemeClr val="bg1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07BEEBD-B1D0-F0F6-F69E-C948772B782B}"/>
              </a:ext>
            </a:extLst>
          </p:cNvPr>
          <p:cNvSpPr/>
          <p:nvPr/>
        </p:nvSpPr>
        <p:spPr>
          <a:xfrm>
            <a:off x="1919287" y="5092849"/>
            <a:ext cx="8617951" cy="768065"/>
          </a:xfrm>
          <a:prstGeom prst="roundRect">
            <a:avLst>
              <a:gd name="adj" fmla="val 17741"/>
            </a:avLst>
          </a:prstGeom>
          <a:solidFill>
            <a:schemeClr val="accent1">
              <a:alpha val="10196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sz="1800" b="1" i="0" dirty="0">
                <a:solidFill>
                  <a:srgbClr val="06B6D4"/>
                </a:solidFill>
                <a:effectLst/>
                <a:latin typeface="Aptos" panose="020B0004020202020204" pitchFamily="34" charset="0"/>
              </a:rPr>
              <a:t>Neither symptom says "routing."</a:t>
            </a:r>
            <a:r>
              <a:rPr lang="en-GB" sz="1800" b="0" i="0" dirty="0">
                <a:solidFill>
                  <a:srgbClr val="8888A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GB" sz="18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 latency spike with NOERROR responses is the kind of alert that gets acknowledged and closed.</a:t>
            </a:r>
            <a:endParaRPr lang="en-GB" sz="1200" b="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2B6A17-F45B-C643-72C1-4FF93B1C8727}"/>
              </a:ext>
            </a:extLst>
          </p:cNvPr>
          <p:cNvSpPr/>
          <p:nvPr/>
        </p:nvSpPr>
        <p:spPr>
          <a:xfrm>
            <a:off x="4367211" y="1873228"/>
            <a:ext cx="3457577" cy="2984655"/>
          </a:xfrm>
          <a:prstGeom prst="roundRect">
            <a:avLst>
              <a:gd name="adj" fmla="val 5340"/>
            </a:avLst>
          </a:prstGeom>
          <a:solidFill>
            <a:schemeClr val="accent6">
              <a:alpha val="10196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SYMPTOM 2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Correct answers, slowly</a:t>
            </a: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Traffic from the US and Germany landed in Brazilian data </a:t>
            </a: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centers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Responses were right; the round trip wasn't.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1E521C-AD7B-774F-8524-68B447D433CE}"/>
              </a:ext>
            </a:extLst>
          </p:cNvPr>
          <p:cNvSpPr/>
          <p:nvPr/>
        </p:nvSpPr>
        <p:spPr>
          <a:xfrm>
            <a:off x="8024811" y="1873227"/>
            <a:ext cx="3457577" cy="2984655"/>
          </a:xfrm>
          <a:prstGeom prst="roundRect">
            <a:avLst>
              <a:gd name="adj" fmla="val 5340"/>
            </a:avLst>
          </a:prstGeom>
          <a:solidFill>
            <a:schemeClr val="accent3">
              <a:alpha val="10196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THE TELL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BMP saw it arrive</a:t>
            </a:r>
          </a:p>
          <a:p>
            <a:pPr marL="0" marR="0" indent="0" algn="l">
              <a:buNone/>
            </a:pP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Cloudflare's own pre-policy BMP data showed the /32 coming in from route servers — and their import policy rejected it.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919F16-DA63-631A-E1AA-50349705F092}"/>
              </a:ext>
            </a:extLst>
          </p:cNvPr>
          <p:cNvSpPr/>
          <p:nvPr/>
        </p:nvSpPr>
        <p:spPr>
          <a:xfrm>
            <a:off x="709612" y="1873226"/>
            <a:ext cx="3457576" cy="2984655"/>
          </a:xfrm>
          <a:prstGeom prst="roundRect">
            <a:avLst>
              <a:gd name="adj" fmla="val 5340"/>
            </a:avLst>
          </a:prstGeom>
          <a:solidFill>
            <a:srgbClr val="FF0000">
              <a:alpha val="10196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SYMPTOM 1</a:t>
            </a:r>
          </a:p>
          <a:p>
            <a:pPr marL="0" marR="0" indent="0" algn="l">
              <a:buNone/>
            </a:pPr>
            <a:r>
              <a:rPr lang="en-GB" sz="3200" b="1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Timeouts</a:t>
            </a:r>
          </a:p>
          <a:p>
            <a:pPr marL="0" marR="0" indent="0" algn="l">
              <a:buNone/>
            </a:pP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  <a:p>
            <a:pPr marL="0" marR="0" indent="0" algn="l">
              <a:buNone/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Queries dropped inside AS267613 or at Tier 1, which blackholed the /32. Looks like packet loss.</a:t>
            </a:r>
          </a:p>
        </p:txBody>
      </p:sp>
    </p:spTree>
    <p:extLst>
      <p:ext uri="{BB962C8B-B14F-4D97-AF65-F5344CB8AC3E}">
        <p14:creationId xmlns:p14="http://schemas.microsoft.com/office/powerpoint/2010/main" val="101283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6773E-8B1E-9C2D-1E6A-2D024528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DD9FAFF-D8C4-6AA7-C78F-B4ECC8C22DF0}"/>
              </a:ext>
            </a:extLst>
          </p:cNvPr>
          <p:cNvSpPr txBox="1"/>
          <p:nvPr/>
        </p:nvSpPr>
        <p:spPr>
          <a:xfrm>
            <a:off x="1104901" y="1039459"/>
            <a:ext cx="998219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ROV: Is this origin allowed to announce this prefix?</a:t>
            </a:r>
            <a:endParaRPr lang="en-GB" sz="32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4A97796-92A5-4A7A-A733-061B682DBB4E}"/>
              </a:ext>
            </a:extLst>
          </p:cNvPr>
          <p:cNvSpPr/>
          <p:nvPr/>
        </p:nvSpPr>
        <p:spPr>
          <a:xfrm>
            <a:off x="5227320" y="551474"/>
            <a:ext cx="1737360" cy="374571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1270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chemeClr val="accent1"/>
                </a:solidFill>
                <a:latin typeface="Aptos" panose="020B0004020202020204" pitchFamily="34" charset="0"/>
              </a:rPr>
              <a:t>MECHANISM 1</a:t>
            </a:r>
            <a:endParaRPr lang="en-US" sz="1600" b="1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B99503-00CD-50EA-401F-E50D0871271F}"/>
              </a:ext>
            </a:extLst>
          </p:cNvPr>
          <p:cNvSpPr/>
          <p:nvPr/>
        </p:nvSpPr>
        <p:spPr>
          <a:xfrm>
            <a:off x="722989" y="3267053"/>
            <a:ext cx="1996439" cy="1106805"/>
          </a:xfrm>
          <a:prstGeom prst="roundRect">
            <a:avLst/>
          </a:prstGeom>
          <a:solidFill>
            <a:srgbClr val="FF0000">
              <a:alpha val="10000"/>
            </a:srgbClr>
          </a:solidFill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ptos" panose="020B0004020202020204" pitchFamily="34" charset="0"/>
              </a:rPr>
              <a:t>1.1.1.1/32 from AS267613</a:t>
            </a:r>
          </a:p>
          <a:p>
            <a:pPr algn="ctr"/>
            <a:r>
              <a:rPr lang="en-GB" b="1" dirty="0">
                <a:solidFill>
                  <a:srgbClr val="FF0000"/>
                </a:solidFill>
                <a:latin typeface="Aptos" panose="020B0004020202020204" pitchFamily="34" charset="0"/>
              </a:rPr>
              <a:t>✗ Invalid</a:t>
            </a:r>
            <a:endParaRPr lang="en-US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733C0C-1C87-4786-71FD-096F2E45F550}"/>
              </a:ext>
            </a:extLst>
          </p:cNvPr>
          <p:cNvSpPr/>
          <p:nvPr/>
        </p:nvSpPr>
        <p:spPr>
          <a:xfrm>
            <a:off x="3230880" y="3245437"/>
            <a:ext cx="1996440" cy="1106805"/>
          </a:xfrm>
          <a:prstGeom prst="roundRect">
            <a:avLst/>
          </a:prstGeom>
          <a:solidFill>
            <a:schemeClr val="accent3">
              <a:alpha val="10000"/>
            </a:schemeClr>
          </a:solidFill>
          <a:ln w="12700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Aptos" panose="020B0004020202020204" pitchFamily="34" charset="0"/>
              </a:rPr>
              <a:t>1.1.1.0/24 via leak</a:t>
            </a:r>
          </a:p>
          <a:p>
            <a:pPr algn="ctr"/>
            <a:r>
              <a:rPr lang="en-GB" b="1" dirty="0">
                <a:solidFill>
                  <a:schemeClr val="accent3"/>
                </a:solidFill>
                <a:latin typeface="Aptos" panose="020B0004020202020204" pitchFamily="34" charset="0"/>
              </a:rPr>
              <a:t>✓ Valid</a:t>
            </a:r>
            <a:endParaRPr lang="en-US" b="1" dirty="0">
              <a:solidFill>
                <a:schemeClr val="accent3"/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FF51DA-98CE-77F6-8B49-D1A0AA4F8799}"/>
              </a:ext>
            </a:extLst>
          </p:cNvPr>
          <p:cNvSpPr txBox="1"/>
          <p:nvPr/>
        </p:nvSpPr>
        <p:spPr>
          <a:xfrm>
            <a:off x="2543175" y="4436609"/>
            <a:ext cx="337185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400" b="0" i="0" dirty="0">
                <a:solidFill>
                  <a:schemeClr val="accent6"/>
                </a:solidFill>
                <a:effectLst/>
                <a:latin typeface="Aptos" panose="020B0004020202020204" pitchFamily="34" charset="0"/>
              </a:rPr>
              <a:t>right origin, wrong path — ROV can't tell</a:t>
            </a:r>
            <a:endParaRPr lang="en-GB" sz="3200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8F35251-0ACA-2CEF-1F99-197A7F7FBC26}"/>
              </a:ext>
            </a:extLst>
          </p:cNvPr>
          <p:cNvSpPr/>
          <p:nvPr/>
        </p:nvSpPr>
        <p:spPr>
          <a:xfrm>
            <a:off x="6096000" y="1768104"/>
            <a:ext cx="5476875" cy="1442774"/>
          </a:xfrm>
          <a:prstGeom prst="roundRect">
            <a:avLst>
              <a:gd name="adj" fmla="val 6681"/>
            </a:avLst>
          </a:prstGeom>
          <a:solidFill>
            <a:schemeClr val="tx2">
              <a:alpha val="10000"/>
            </a:schemeClr>
          </a:solidFill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CATCHES</a:t>
            </a:r>
          </a:p>
          <a:p>
            <a:pPr marL="0" marR="0" indent="0" algn="l">
              <a:spcBef>
                <a:spcPts val="45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Origin hijacks and unauthorized more-specifics — Route 53 2018, every root-prefix event, the 1.1.1.1/32.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64E028-EF57-70E8-CF5E-FC910BAC0FC8}"/>
              </a:ext>
            </a:extLst>
          </p:cNvPr>
          <p:cNvSpPr/>
          <p:nvPr/>
        </p:nvSpPr>
        <p:spPr>
          <a:xfrm>
            <a:off x="6095999" y="3316583"/>
            <a:ext cx="5476875" cy="1442774"/>
          </a:xfrm>
          <a:prstGeom prst="roundRect">
            <a:avLst>
              <a:gd name="adj" fmla="val 6681"/>
            </a:avLst>
          </a:prstGeom>
          <a:solidFill>
            <a:schemeClr val="tx2">
              <a:alpha val="10000"/>
            </a:schemeClr>
          </a:solidFill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EF4444"/>
                </a:solidFill>
                <a:effectLst/>
                <a:latin typeface="Aptos" panose="020B0004020202020204" pitchFamily="34" charset="0"/>
              </a:rPr>
              <a:t>MISSES</a:t>
            </a:r>
          </a:p>
          <a:p>
            <a:pPr marL="0" marR="0" indent="0" algn="l">
              <a:spcBef>
                <a:spcPts val="45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Anything with the right origin and the wrong path: route leaks, forged-origin hijacks.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A845A8-EE5A-5826-6FE5-656B92F4F68B}"/>
              </a:ext>
            </a:extLst>
          </p:cNvPr>
          <p:cNvSpPr/>
          <p:nvPr/>
        </p:nvSpPr>
        <p:spPr>
          <a:xfrm>
            <a:off x="6095998" y="4855537"/>
            <a:ext cx="5476875" cy="1442774"/>
          </a:xfrm>
          <a:prstGeom prst="roundRect">
            <a:avLst>
              <a:gd name="adj" fmla="val 6681"/>
            </a:avLst>
          </a:prstGeom>
          <a:solidFill>
            <a:schemeClr val="tx2">
              <a:alpha val="10000"/>
            </a:schemeClr>
          </a:solidFill>
          <a:ln w="12700">
            <a:solidFill>
              <a:schemeClr val="tx2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l">
              <a:buNone/>
            </a:pPr>
            <a:r>
              <a:rPr lang="en-GB" b="0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ONLY WORKS IF</a:t>
            </a:r>
          </a:p>
          <a:p>
            <a:pPr>
              <a:spcBef>
                <a:spcPts val="450"/>
              </a:spcBef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You sign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, and the networks between you and your users drop invalid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Uzbektelekom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in 2025 and the Tier 1 in 2024 didn't.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1EC96CB-A127-5EA3-0B77-FB962AAFDD93}"/>
              </a:ext>
            </a:extLst>
          </p:cNvPr>
          <p:cNvSpPr/>
          <p:nvPr/>
        </p:nvSpPr>
        <p:spPr>
          <a:xfrm>
            <a:off x="1226861" y="5191506"/>
            <a:ext cx="3496586" cy="1106805"/>
          </a:xfrm>
          <a:prstGeom prst="roundRect">
            <a:avLst/>
          </a:prstGeom>
          <a:solidFill>
            <a:srgbClr val="FFC000">
              <a:alpha val="10000"/>
            </a:srgbClr>
          </a:solidFill>
          <a:ln w="127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800" b="0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No covering ROA → </a:t>
            </a:r>
            <a:r>
              <a:rPr lang="en-GB" sz="1800" b="0" i="0" dirty="0" err="1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NotFound</a:t>
            </a:r>
            <a:r>
              <a:rPr lang="en-GB" sz="1800" b="0" i="0" dirty="0">
                <a:solidFill>
                  <a:srgbClr val="FFC000"/>
                </a:solidFill>
                <a:effectLst/>
                <a:latin typeface="Aptos" panose="020B0004020202020204" pitchFamily="34" charset="0"/>
              </a:rPr>
              <a:t> → accepted by default</a:t>
            </a:r>
            <a:endParaRPr lang="en-US" sz="1400" b="1" dirty="0">
              <a:solidFill>
                <a:srgbClr val="FFC000"/>
              </a:solidFill>
              <a:latin typeface="Aptos" panose="020B00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FA2BD62-8877-1AA2-F516-B87A181F341B}"/>
              </a:ext>
            </a:extLst>
          </p:cNvPr>
          <p:cNvGrpSpPr/>
          <p:nvPr/>
        </p:nvGrpSpPr>
        <p:grpSpPr>
          <a:xfrm>
            <a:off x="1976934" y="1768104"/>
            <a:ext cx="1996440" cy="1472565"/>
            <a:chOff x="1976934" y="1768104"/>
            <a:chExt cx="1996440" cy="147256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3E70D2A-39CB-7066-DD23-CE259E6D3D78}"/>
                </a:ext>
              </a:extLst>
            </p:cNvPr>
            <p:cNvSpPr/>
            <p:nvPr/>
          </p:nvSpPr>
          <p:spPr>
            <a:xfrm>
              <a:off x="1976934" y="1768104"/>
              <a:ext cx="1996440" cy="1106805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 w="127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ROA in RPKI</a:t>
              </a:r>
            </a:p>
            <a:p>
              <a:pPr algn="ctr"/>
              <a:r>
                <a:rPr lang="en-GB" sz="1400" dirty="0">
                  <a:solidFill>
                    <a:schemeClr val="bg2">
                      <a:lumMod val="75000"/>
                    </a:schemeClr>
                  </a:solidFill>
                  <a:latin typeface="Aptos" panose="020B0004020202020204" pitchFamily="34" charset="0"/>
                </a:rPr>
                <a:t>1.1.1.0/24 · AS13335 · max /24</a:t>
              </a:r>
              <a:endParaRPr lang="en-US" sz="1400" b="1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30700E4-B99C-ABCA-C265-40A67E9168A5}"/>
                </a:ext>
              </a:extLst>
            </p:cNvPr>
            <p:cNvCxnSpPr>
              <a:stCxn id="6" idx="2"/>
            </p:cNvCxnSpPr>
            <p:nvPr/>
          </p:nvCxnSpPr>
          <p:spPr>
            <a:xfrm>
              <a:off x="2975154" y="2874909"/>
              <a:ext cx="0" cy="365760"/>
            </a:xfrm>
            <a:prstGeom prst="line">
              <a:avLst/>
            </a:prstGeom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593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4" grpId="0" animBg="1"/>
      <p:bldP spid="11" grpId="0" animBg="1"/>
      <p:bldP spid="14" grpId="0" animBg="1"/>
      <p:bldP spid="22" grpId="0"/>
      <p:bldP spid="15" grpId="0" animBg="1"/>
      <p:bldP spid="3" grpId="0" animBg="1"/>
      <p:bldP spid="7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61E65-100F-CA71-A5EB-1DBDA1D3A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872A931-7CDA-3331-DA87-44E833AD7F4D}"/>
              </a:ext>
            </a:extLst>
          </p:cNvPr>
          <p:cNvSpPr txBox="1"/>
          <p:nvPr/>
        </p:nvSpPr>
        <p:spPr>
          <a:xfrm>
            <a:off x="800100" y="1125973"/>
            <a:ext cx="10591800" cy="134139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ASPA: Does this path match real provider relationships?</a:t>
            </a:r>
          </a:p>
          <a:p>
            <a:pPr algn="ctr">
              <a:spcAft>
                <a:spcPts val="1050"/>
              </a:spcAft>
            </a:pPr>
            <a:r>
              <a:rPr lang="en-GB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Each AS signs one statement: </a:t>
            </a:r>
            <a:r>
              <a:rPr lang="en-GB" sz="2000" dirty="0">
                <a:solidFill>
                  <a:srgbClr val="A855F7"/>
                </a:solidFill>
                <a:latin typeface="Aptos" panose="020B0004020202020204" pitchFamily="34" charset="0"/>
              </a:rPr>
              <a:t>“These are my upstream providers."</a:t>
            </a:r>
            <a:r>
              <a:rPr lang="en-GB" sz="2000" dirty="0">
                <a:solidFill>
                  <a:srgbClr val="8888A0"/>
                </a:solidFill>
                <a:latin typeface="Aptos" panose="020B0004020202020204" pitchFamily="34" charset="0"/>
              </a:rPr>
              <a:t> </a:t>
            </a:r>
            <a:r>
              <a:rPr lang="en-GB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A path must climb from customer → provider, cross at most one peering, then descend.</a:t>
            </a:r>
            <a:endParaRPr lang="en-GB" sz="2000" b="1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B59F9AD-42E3-E681-263B-85D2E95150D9}"/>
              </a:ext>
            </a:extLst>
          </p:cNvPr>
          <p:cNvSpPr/>
          <p:nvPr/>
        </p:nvSpPr>
        <p:spPr>
          <a:xfrm>
            <a:off x="5227320" y="637988"/>
            <a:ext cx="1737360" cy="374571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chemeClr val="accent6"/>
                </a:solidFill>
                <a:latin typeface="Aptos" panose="020B0004020202020204" pitchFamily="34" charset="0"/>
              </a:rPr>
              <a:t>MECHANISM 2</a:t>
            </a:r>
            <a:endParaRPr lang="en-US" sz="1600" b="1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1673F9-2747-5491-7958-6BD923111355}"/>
              </a:ext>
            </a:extLst>
          </p:cNvPr>
          <p:cNvGrpSpPr/>
          <p:nvPr/>
        </p:nvGrpSpPr>
        <p:grpSpPr>
          <a:xfrm>
            <a:off x="800100" y="2651251"/>
            <a:ext cx="10591800" cy="2369213"/>
            <a:chOff x="800100" y="2707612"/>
            <a:chExt cx="10591800" cy="236921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CF15253-37B7-A88F-0891-A9A12AE6F1D3}"/>
                </a:ext>
              </a:extLst>
            </p:cNvPr>
            <p:cNvSpPr/>
            <p:nvPr/>
          </p:nvSpPr>
          <p:spPr>
            <a:xfrm>
              <a:off x="800100" y="2707612"/>
              <a:ext cx="10591800" cy="2369213"/>
            </a:xfrm>
            <a:prstGeom prst="roundRect">
              <a:avLst>
                <a:gd name="adj" fmla="val 6681"/>
              </a:avLst>
            </a:prstGeom>
            <a:solidFill>
              <a:schemeClr val="tx2">
                <a:alpha val="10000"/>
              </a:schemeClr>
            </a:solidFill>
            <a:ln w="12700"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marL="0" marR="0" indent="0" algn="l">
                <a:buNone/>
              </a:pPr>
              <a:r>
                <a:rPr lang="en-GB" sz="2000" b="0" i="0" dirty="0">
                  <a:solidFill>
                    <a:srgbClr val="A855F7"/>
                  </a:solidFill>
                  <a:effectLst/>
                  <a:latin typeface="Aptos" panose="020B0004020202020204" pitchFamily="34" charset="0"/>
                </a:rPr>
                <a:t>WALKING THE 1.1.1.0/24 LEAK FROM THE ORIGIN</a:t>
              </a:r>
            </a:p>
            <a:p>
              <a:pPr marL="0" marR="0" indent="0" algn="ctr">
                <a:spcBef>
                  <a:spcPts val="1050"/>
                </a:spcBef>
                <a:buNone/>
              </a:pPr>
              <a:r>
                <a:rPr lang="en-GB" sz="2000" b="0" i="0" dirty="0">
                  <a:solidFill>
                    <a:srgbClr val="06B6D4"/>
                  </a:solidFill>
                  <a:effectLst/>
                  <a:latin typeface="Aptos" panose="020B0004020202020204" pitchFamily="34" charset="0"/>
                </a:rPr>
                <a:t>AS13335  </a:t>
              </a:r>
              <a:r>
                <a:rPr lang="en-GB" sz="2000" b="0" i="0" dirty="0">
                  <a:solidFill>
                    <a:srgbClr val="EF4444"/>
                  </a:solidFill>
                  <a:effectLst/>
                  <a:latin typeface="Aptos" panose="020B0004020202020204" pitchFamily="34" charset="0"/>
                </a:rPr>
                <a:t>→ ✗ →  </a:t>
              </a:r>
              <a:r>
                <a:rPr lang="en-GB" sz="20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AS267613  </a:t>
              </a:r>
              <a:r>
                <a:rPr lang="en-GB" sz="2000" b="0" i="0" dirty="0">
                  <a:solidFill>
                    <a:srgbClr val="EF4444"/>
                  </a:solidFill>
                  <a:effectLst/>
                  <a:latin typeface="Aptos" panose="020B0004020202020204" pitchFamily="34" charset="0"/>
                </a:rPr>
                <a:t>→ ✗ →  </a:t>
              </a:r>
              <a:r>
                <a:rPr lang="en-GB" sz="2000" b="0" i="0" dirty="0">
                  <a:solidFill>
                    <a:srgbClr val="F97316"/>
                  </a:solidFill>
                  <a:effectLst/>
                  <a:latin typeface="Aptos" panose="020B0004020202020204" pitchFamily="34" charset="0"/>
                </a:rPr>
                <a:t>AS262504  </a:t>
              </a:r>
              <a:r>
                <a:rPr lang="en-GB" sz="2000" b="0" i="0" dirty="0">
                  <a:solidFill>
                    <a:srgbClr val="22C55E"/>
                  </a:solidFill>
                  <a:effectLst/>
                  <a:latin typeface="Aptos" panose="020B0004020202020204" pitchFamily="34" charset="0"/>
                </a:rPr>
                <a:t>→ ✓ →  </a:t>
              </a:r>
              <a:r>
                <a:rPr lang="en-GB" sz="20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AS1031  </a:t>
              </a:r>
              <a:r>
                <a:rPr lang="en-GB" sz="20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→</a:t>
              </a:r>
              <a:r>
                <a:rPr lang="en-GB" sz="2000" b="0" i="0" dirty="0">
                  <a:solidFill>
                    <a:srgbClr val="8888A0"/>
                  </a:solidFill>
                  <a:effectLst/>
                  <a:latin typeface="Aptos" panose="020B0004020202020204" pitchFamily="34" charset="0"/>
                </a:rPr>
                <a:t>  </a:t>
              </a:r>
              <a:r>
                <a:rPr lang="en-GB" sz="2000" b="0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their peers</a:t>
              </a:r>
              <a:endParaRPr lang="en-GB" sz="24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A65429-EA81-A394-DCF3-AB0B2FA6D752}"/>
                </a:ext>
              </a:extLst>
            </p:cNvPr>
            <p:cNvSpPr txBox="1"/>
            <p:nvPr/>
          </p:nvSpPr>
          <p:spPr>
            <a:xfrm>
              <a:off x="883920" y="3801730"/>
              <a:ext cx="329184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13335 → 267613</a:t>
              </a:r>
              <a:br>
                <a:rPr lang="en-GB" dirty="0">
                  <a:latin typeface="Aptos" panose="020B0004020202020204" pitchFamily="34" charset="0"/>
                </a:rPr>
              </a:br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peer, not a provider. Cloudflare's ASPA wouldn't list it.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B5A45B-81EB-0B04-3ABB-F1F49E734F2E}"/>
                </a:ext>
              </a:extLst>
            </p:cNvPr>
            <p:cNvSpPr txBox="1"/>
            <p:nvPr/>
          </p:nvSpPr>
          <p:spPr>
            <a:xfrm>
              <a:off x="4450080" y="3801730"/>
              <a:ext cx="329184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267613 → 262504</a:t>
              </a:r>
              <a:br>
                <a:rPr lang="en-GB" dirty="0">
                  <a:latin typeface="Aptos" panose="020B0004020202020204" pitchFamily="34" charset="0"/>
                </a:rPr>
              </a:b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Nova is Eletronet's customer. Eletronet's ASPA wouldn't list it.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F89FFC-E827-03AB-83FC-9239E763B492}"/>
                </a:ext>
              </a:extLst>
            </p:cNvPr>
            <p:cNvSpPr txBox="1"/>
            <p:nvPr/>
          </p:nvSpPr>
          <p:spPr>
            <a:xfrm>
              <a:off x="8016240" y="3801730"/>
              <a:ext cx="329184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800" b="1" i="0" dirty="0">
                  <a:solidFill>
                    <a:srgbClr val="E8E8F0"/>
                  </a:solidFill>
                  <a:effectLst/>
                  <a:latin typeface="Aptos" panose="020B0004020202020204" pitchFamily="34" charset="0"/>
                </a:rPr>
                <a:t>262504 → 1031</a:t>
              </a:r>
              <a:br>
                <a:rPr lang="en-GB" dirty="0">
                  <a:latin typeface="Aptos" panose="020B0004020202020204" pitchFamily="34" charset="0"/>
                </a:rPr>
              </a:br>
              <a:r>
                <a:rPr lang="en-GB" sz="1800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A real provider. This hop is fine — the damage was done earlier.</a:t>
              </a:r>
              <a:endParaRPr lang="en-GB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B5E3ABF5-04FB-4D53-2667-7E0E32AF4A73}"/>
              </a:ext>
            </a:extLst>
          </p:cNvPr>
          <p:cNvSpPr txBox="1"/>
          <p:nvPr/>
        </p:nvSpPr>
        <p:spPr>
          <a:xfrm>
            <a:off x="800100" y="5204349"/>
            <a:ext cx="10591800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Either ASPA on its own makes the path </a:t>
            </a:r>
            <a:r>
              <a:rPr lang="en-GB" sz="2000" b="1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Invalid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for anyone who receives it from AS1031 and validates it. Signing is in production at RIPE NCC, ARIN, and APNIC; LACNIC is due by the end of 2026. Roughly 1% of </a:t>
            </a: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ASes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have signed.</a:t>
            </a:r>
            <a:endParaRPr lang="en-GB" sz="48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44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6F10C-937B-8232-AB07-D881E1476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4A1D9A5-8FD8-ED0F-DAD0-BD82CE4AD09C}"/>
              </a:ext>
            </a:extLst>
          </p:cNvPr>
          <p:cNvSpPr txBox="1"/>
          <p:nvPr/>
        </p:nvSpPr>
        <p:spPr>
          <a:xfrm>
            <a:off x="800100" y="1520609"/>
            <a:ext cx="105918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Which mechanism catches which incident</a:t>
            </a:r>
            <a:endParaRPr lang="en-GB" sz="2000" b="1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DB16565-70C4-EC5A-594C-8C095E485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667819"/>
              </p:ext>
            </p:extLst>
          </p:nvPr>
        </p:nvGraphicFramePr>
        <p:xfrm>
          <a:off x="2032000" y="2333502"/>
          <a:ext cx="8128001" cy="192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9225">
                  <a:extLst>
                    <a:ext uri="{9D8B030D-6E8A-4147-A177-3AD203B41FA5}">
                      <a16:colId xmlns:a16="http://schemas.microsoft.com/office/drawing/2014/main" val="3013986426"/>
                    </a:ext>
                  </a:extLst>
                </a:gridCol>
                <a:gridCol w="1389592">
                  <a:extLst>
                    <a:ext uri="{9D8B030D-6E8A-4147-A177-3AD203B41FA5}">
                      <a16:colId xmlns:a16="http://schemas.microsoft.com/office/drawing/2014/main" val="3240083624"/>
                    </a:ext>
                  </a:extLst>
                </a:gridCol>
                <a:gridCol w="1389592">
                  <a:extLst>
                    <a:ext uri="{9D8B030D-6E8A-4147-A177-3AD203B41FA5}">
                      <a16:colId xmlns:a16="http://schemas.microsoft.com/office/drawing/2014/main" val="2925898750"/>
                    </a:ext>
                  </a:extLst>
                </a:gridCol>
                <a:gridCol w="1389592">
                  <a:extLst>
                    <a:ext uri="{9D8B030D-6E8A-4147-A177-3AD203B41FA5}">
                      <a16:colId xmlns:a16="http://schemas.microsoft.com/office/drawing/2014/main" val="1897964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INCIDENT</a:t>
                      </a:r>
                      <a:endParaRPr lang="en-GB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ROV</a:t>
                      </a:r>
                      <a:endParaRPr lang="en-GB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6"/>
                          </a:solidFill>
                        </a:rPr>
                        <a:t>ASPA</a:t>
                      </a:r>
                      <a:endParaRPr lang="en-GB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DNSSEC</a:t>
                      </a:r>
                      <a:endParaRPr lang="en-GB" dirty="0">
                        <a:solidFill>
                          <a:schemeClr val="accent3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02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Route 53 more-specifics, 2018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8888A0"/>
                          </a:solidFill>
                          <a:effectLst/>
                          <a:latin typeface="Aptos" panose="020B0004020202020204" pitchFamily="34" charset="0"/>
                        </a:rPr>
                        <a:t>—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EAB308"/>
                          </a:solidFill>
                          <a:effectLst/>
                          <a:latin typeface="Aptos" panose="020B0004020202020204" pitchFamily="34" charset="0"/>
                        </a:rPr>
                        <a:t>◐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1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Root prefix origin hijacks, 2023 – 2025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8888A0"/>
                          </a:solidFill>
                          <a:effectLst/>
                          <a:latin typeface="Aptos" panose="020B0004020202020204" pitchFamily="34" charset="0"/>
                        </a:rPr>
                        <a:t>—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EAB308"/>
                          </a:solidFill>
                          <a:effectLst/>
                          <a:latin typeface="Aptos" panose="020B0004020202020204" pitchFamily="34" charset="0"/>
                        </a:rPr>
                        <a:t>◐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72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1.1.1.1/32 hijack, 2024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8888A0"/>
                          </a:solidFill>
                          <a:effectLst/>
                          <a:latin typeface="Aptos" panose="020B0004020202020204" pitchFamily="34" charset="0"/>
                        </a:rPr>
                        <a:t>—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EF4444"/>
                          </a:solidFill>
                          <a:effectLst/>
                          <a:latin typeface="Aptos" panose="020B0004020202020204" pitchFamily="34" charset="0"/>
                        </a:rPr>
                        <a:t>✗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88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buNone/>
                      </a:pPr>
                      <a:r>
                        <a:rPr lang="en-GB" sz="1800" b="0" i="0" dirty="0">
                          <a:solidFill>
                            <a:srgbClr val="E8E8F0"/>
                          </a:solidFill>
                          <a:effectLst/>
                          <a:latin typeface="Aptos" panose="020B0004020202020204" pitchFamily="34" charset="0"/>
                        </a:rPr>
                        <a:t>1.1.1.0/24 route leak, 2024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EF4444"/>
                          </a:solidFill>
                          <a:effectLst/>
                          <a:latin typeface="Aptos" panose="020B0004020202020204" pitchFamily="34" charset="0"/>
                        </a:rPr>
                        <a:t>✗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>
                          <a:solidFill>
                            <a:srgbClr val="22C55E"/>
                          </a:solidFill>
                          <a:effectLst/>
                          <a:latin typeface="Aptos" panose="020B0004020202020204" pitchFamily="34" charset="0"/>
                        </a:rPr>
                        <a:t>✓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GB" sz="1125" b="0" i="0" dirty="0">
                          <a:solidFill>
                            <a:srgbClr val="EF4444"/>
                          </a:solidFill>
                          <a:effectLst/>
                          <a:latin typeface="Aptos" panose="020B0004020202020204" pitchFamily="34" charset="0"/>
                        </a:rPr>
                        <a:t>✗</a:t>
                      </a:r>
                    </a:p>
                  </a:txBody>
                  <a:tcPr marL="63500" marR="63500" marT="57150" marB="57150" anchor="ctr"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67957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CCD75E4-43B3-A5B4-8DF7-CAFA9DE29306}"/>
              </a:ext>
            </a:extLst>
          </p:cNvPr>
          <p:cNvSpPr txBox="1"/>
          <p:nvPr/>
        </p:nvSpPr>
        <p:spPr>
          <a:xfrm>
            <a:off x="447675" y="4317663"/>
            <a:ext cx="1129665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6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✓ catches it, given signed objects and validating receivers · ◐ protects the answers, not the reachability · — not what it's for</a:t>
            </a:r>
            <a:endParaRPr lang="en-GB" sz="40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E56244-10DA-8CDD-CA14-15992D53D93F}"/>
              </a:ext>
            </a:extLst>
          </p:cNvPr>
          <p:cNvSpPr txBox="1"/>
          <p:nvPr/>
        </p:nvSpPr>
        <p:spPr>
          <a:xfrm>
            <a:off x="800099" y="4975387"/>
            <a:ext cx="9820275" cy="40011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2000" b="0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DNSSEC</a:t>
            </a: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protects your answers. </a:t>
            </a:r>
            <a:r>
              <a:rPr lang="en-GB" sz="2000" b="0" i="0" dirty="0">
                <a:solidFill>
                  <a:srgbClr val="3B82F6"/>
                </a:solidFill>
                <a:effectLst/>
                <a:latin typeface="Aptos" panose="020B0004020202020204" pitchFamily="34" charset="0"/>
              </a:rPr>
              <a:t>ROV</a:t>
            </a: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protects your origin. </a:t>
            </a:r>
            <a:r>
              <a:rPr lang="en-GB" sz="2000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ASPA</a:t>
            </a: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 protects your path.</a:t>
            </a:r>
            <a:endParaRPr lang="en-GB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62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01BE1-DDAF-A75A-6985-8032C5761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EB4F73F-8FA2-9296-D79B-68FCEC039A39}"/>
              </a:ext>
            </a:extLst>
          </p:cNvPr>
          <p:cNvSpPr txBox="1"/>
          <p:nvPr/>
        </p:nvSpPr>
        <p:spPr>
          <a:xfrm>
            <a:off x="800100" y="2435101"/>
            <a:ext cx="10591800" cy="969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One Scenario, live</a:t>
            </a:r>
          </a:p>
          <a:p>
            <a:pPr algn="ctr">
              <a:spcAft>
                <a:spcPts val="1050"/>
              </a:spcAft>
            </a:pPr>
            <a:r>
              <a:rPr lang="en-US" sz="200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Twenty minutes doesn't fit all three incidents, so we'll replay the one ROV can't see.</a:t>
            </a:r>
            <a:endParaRPr lang="en-GB" sz="2000" i="0" dirty="0">
              <a:solidFill>
                <a:srgbClr val="E8E8F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3C3168-4E9A-690B-5A0F-0244F90BF035}"/>
              </a:ext>
            </a:extLst>
          </p:cNvPr>
          <p:cNvSpPr/>
          <p:nvPr/>
        </p:nvSpPr>
        <p:spPr>
          <a:xfrm>
            <a:off x="5227320" y="1938524"/>
            <a:ext cx="1737360" cy="374571"/>
          </a:xfrm>
          <a:prstGeom prst="roundRect">
            <a:avLst/>
          </a:prstGeom>
          <a:solidFill>
            <a:schemeClr val="accent6">
              <a:alpha val="10000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chemeClr val="accent6"/>
                </a:solidFill>
                <a:latin typeface="Aptos" panose="020B0004020202020204" pitchFamily="34" charset="0"/>
              </a:rPr>
              <a:t>Live DEMO</a:t>
            </a:r>
            <a:endParaRPr lang="en-US" sz="1600" b="1" dirty="0">
              <a:solidFill>
                <a:schemeClr val="accent6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692505D-F9E2-D709-74E4-F7C6562AFB16}"/>
              </a:ext>
            </a:extLst>
          </p:cNvPr>
          <p:cNvSpPr/>
          <p:nvPr/>
        </p:nvSpPr>
        <p:spPr>
          <a:xfrm>
            <a:off x="800100" y="3526603"/>
            <a:ext cx="10591800" cy="1392873"/>
          </a:xfrm>
          <a:prstGeom prst="roundRect">
            <a:avLst>
              <a:gd name="adj" fmla="val 6681"/>
            </a:avLst>
          </a:prstGeom>
          <a:solidFill>
            <a:schemeClr val="accent6">
              <a:alpha val="10000"/>
            </a:schemeClr>
          </a:solidFill>
          <a:ln w="127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indent="0" algn="ctr">
              <a:buNone/>
            </a:pPr>
            <a:r>
              <a:rPr lang="en-GB" sz="1600" b="0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20:10 UTC, JUNE 27, 2024</a:t>
            </a:r>
          </a:p>
          <a:p>
            <a:pPr marL="0" marR="0" indent="0" algn="ctr">
              <a:spcBef>
                <a:spcPts val="750"/>
              </a:spcBef>
              <a:buNone/>
            </a:pPr>
            <a:r>
              <a:rPr lang="en-GB" sz="2000" b="0" i="0" dirty="0">
                <a:solidFill>
                  <a:srgbClr val="E8E8F0"/>
                </a:solidFill>
                <a:effectLst/>
                <a:latin typeface="Aptos" panose="020B0004020202020204" pitchFamily="34" charset="0"/>
              </a:rPr>
              <a:t>262504 53072 7738 13335</a:t>
            </a:r>
          </a:p>
          <a:p>
            <a:pPr algn="ctr">
              <a:spcBef>
                <a:spcPts val="900"/>
              </a:spcBef>
            </a:pP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The leaked path </a:t>
            </a: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successfully delivered queries to 1.1.1.1—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from São Paulo, with high latency.</a:t>
            </a:r>
          </a:p>
        </p:txBody>
      </p:sp>
    </p:spTree>
    <p:extLst>
      <p:ext uri="{BB962C8B-B14F-4D97-AF65-F5344CB8AC3E}">
        <p14:creationId xmlns:p14="http://schemas.microsoft.com/office/powerpoint/2010/main" val="319233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F846-87AA-0530-5131-E1B3BA493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C0420DE-8398-3A3E-3FDE-E7BAABC780BA}"/>
              </a:ext>
            </a:extLst>
          </p:cNvPr>
          <p:cNvSpPr txBox="1"/>
          <p:nvPr/>
        </p:nvSpPr>
        <p:spPr>
          <a:xfrm>
            <a:off x="800100" y="611394"/>
            <a:ext cx="10591800" cy="969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The lab: an anycast resolver with two sites</a:t>
            </a:r>
            <a:endParaRPr lang="en-US" sz="3200" b="1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pPr algn="ctr">
              <a:spcAft>
                <a:spcPts val="1050"/>
              </a:spcAft>
            </a:pP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Containerlab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· FRR · </a:t>
            </a:r>
            <a:r>
              <a:rPr lang="en-GB" sz="20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Routinator</a:t>
            </a:r>
            <a:r>
              <a:rPr lang="en-GB" sz="2000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validating against the live RPKI · RAVEN</a:t>
            </a:r>
            <a:endParaRPr lang="en-GB" sz="200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8016499-6D2B-28B1-C195-521EB921025D}"/>
              </a:ext>
            </a:extLst>
          </p:cNvPr>
          <p:cNvGrpSpPr/>
          <p:nvPr/>
        </p:nvGrpSpPr>
        <p:grpSpPr>
          <a:xfrm>
            <a:off x="589639" y="1760386"/>
            <a:ext cx="11373761" cy="4486220"/>
            <a:chOff x="589639" y="1760386"/>
            <a:chExt cx="11373761" cy="448622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7F5DEC7-8B64-4281-B2F1-61F53DD4130A}"/>
                </a:ext>
              </a:extLst>
            </p:cNvPr>
            <p:cNvCxnSpPr>
              <a:cxnSpLocks/>
              <a:stCxn id="3" idx="3"/>
              <a:endCxn id="10" idx="1"/>
            </p:cNvCxnSpPr>
            <p:nvPr/>
          </p:nvCxnSpPr>
          <p:spPr>
            <a:xfrm>
              <a:off x="2692759" y="5062060"/>
              <a:ext cx="502838" cy="9525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DB8817E-35CB-3A47-2E1B-0127405B6AFB}"/>
                </a:ext>
              </a:extLst>
            </p:cNvPr>
            <p:cNvSpPr/>
            <p:nvPr/>
          </p:nvSpPr>
          <p:spPr>
            <a:xfrm>
              <a:off x="589639" y="4665831"/>
              <a:ext cx="2103120" cy="792458"/>
            </a:xfrm>
            <a:prstGeom prst="roundRect">
              <a:avLst/>
            </a:prstGeom>
            <a:solidFill>
              <a:srgbClr val="00B0F0">
                <a:alpha val="10000"/>
              </a:srgbClr>
            </a:solidFill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AS13335 site GRU</a:t>
              </a:r>
            </a:p>
            <a:p>
              <a:pPr algn="ctr"/>
              <a:r>
                <a:rPr lang="en-GB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1.1.1.0/24 · </a:t>
              </a:r>
              <a:r>
                <a:rPr lang="en-GB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nsid</a:t>
              </a:r>
              <a:r>
                <a:rPr lang="en-GB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 "</a:t>
              </a:r>
              <a:r>
                <a:rPr lang="en-GB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gru</a:t>
              </a:r>
              <a:r>
                <a:rPr lang="en-GB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"</a:t>
              </a:r>
              <a:endParaRPr lang="en-US" sz="14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BE96A61-96AB-CBA2-1121-3CC56CB05936}"/>
                </a:ext>
              </a:extLst>
            </p:cNvPr>
            <p:cNvSpPr/>
            <p:nvPr/>
          </p:nvSpPr>
          <p:spPr>
            <a:xfrm>
              <a:off x="3195597" y="4675356"/>
              <a:ext cx="1188720" cy="792458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AS7738</a:t>
              </a:r>
              <a:endParaRPr lang="en-US" sz="1600" b="1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993BA9C-8681-D1D5-E49E-6E1B27AD60BA}"/>
                </a:ext>
              </a:extLst>
            </p:cNvPr>
            <p:cNvSpPr/>
            <p:nvPr/>
          </p:nvSpPr>
          <p:spPr>
            <a:xfrm>
              <a:off x="4641036" y="4684881"/>
              <a:ext cx="1188720" cy="792458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AS53072</a:t>
              </a:r>
              <a:endParaRPr lang="en-US" sz="1600" b="1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A582B98-51BC-0619-111C-36079A73EB57}"/>
                </a:ext>
              </a:extLst>
            </p:cNvPr>
            <p:cNvSpPr/>
            <p:nvPr/>
          </p:nvSpPr>
          <p:spPr>
            <a:xfrm>
              <a:off x="6086475" y="4684881"/>
              <a:ext cx="1188720" cy="792458"/>
            </a:xfrm>
            <a:prstGeom prst="roundRect">
              <a:avLst/>
            </a:prstGeom>
            <a:solidFill>
              <a:schemeClr val="accent4">
                <a:alpha val="10000"/>
              </a:schemeClr>
            </a:solidFill>
            <a:ln w="12700"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4"/>
                  </a:solidFill>
                  <a:latin typeface="Aptos" panose="020B0004020202020204" pitchFamily="34" charset="0"/>
                </a:rPr>
                <a:t>AS262504</a:t>
              </a:r>
            </a:p>
            <a:p>
              <a:pPr algn="ctr"/>
              <a:r>
                <a:rPr lang="en-GB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leaker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4DFED75-16AE-9649-6DB9-1482685EEB76}"/>
                </a:ext>
              </a:extLst>
            </p:cNvPr>
            <p:cNvSpPr/>
            <p:nvPr/>
          </p:nvSpPr>
          <p:spPr>
            <a:xfrm>
              <a:off x="7531914" y="4684881"/>
              <a:ext cx="1188720" cy="792458"/>
            </a:xfrm>
            <a:prstGeom prst="roundRect">
              <a:avLst/>
            </a:prstGeom>
            <a:solidFill>
              <a:schemeClr val="accent6">
                <a:alpha val="10000"/>
              </a:schemeClr>
            </a:solidFill>
            <a:ln w="12700"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AS1031</a:t>
              </a:r>
              <a:endParaRPr lang="en-US" sz="1600" b="1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EDEBCFC-6A66-19DB-F659-961559EB5BAC}"/>
                </a:ext>
              </a:extLst>
            </p:cNvPr>
            <p:cNvSpPr/>
            <p:nvPr/>
          </p:nvSpPr>
          <p:spPr>
            <a:xfrm>
              <a:off x="9120228" y="5454148"/>
              <a:ext cx="2843172" cy="792458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RAVEN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BMP in · RTR from </a:t>
              </a:r>
              <a:r>
                <a:rPr lang="en-US" sz="16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Routinator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72AD438-F4EB-A180-0404-721BD85FE6DF}"/>
                </a:ext>
              </a:extLst>
            </p:cNvPr>
            <p:cNvSpPr/>
            <p:nvPr/>
          </p:nvSpPr>
          <p:spPr>
            <a:xfrm>
              <a:off x="8413431" y="3090037"/>
              <a:ext cx="2276475" cy="1158229"/>
            </a:xfrm>
            <a:prstGeom prst="roundRect">
              <a:avLst/>
            </a:prstGeom>
            <a:solidFill>
              <a:schemeClr val="accent1">
                <a:alpha val="10000"/>
              </a:schemeClr>
            </a:solidFill>
            <a:ln w="12700"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Vantage edge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eyeball network</a:t>
              </a:r>
              <a:endParaRPr lang="en-US" sz="16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1CA6260-5109-7295-CB00-AF32EF566FF4}"/>
                </a:ext>
              </a:extLst>
            </p:cNvPr>
            <p:cNvSpPr/>
            <p:nvPr/>
          </p:nvSpPr>
          <p:spPr>
            <a:xfrm>
              <a:off x="9120228" y="1760386"/>
              <a:ext cx="2502219" cy="792458"/>
            </a:xfrm>
            <a:prstGeom prst="roundRect">
              <a:avLst/>
            </a:prstGeom>
            <a:solidFill>
              <a:srgbClr val="FFC000">
                <a:alpha val="10000"/>
              </a:srgbClr>
            </a:solidFill>
            <a:ln w="12700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FFC000"/>
                  </a:solidFill>
                  <a:latin typeface="Aptos" panose="020B0004020202020204" pitchFamily="34" charset="0"/>
                </a:rPr>
                <a:t>DNS probe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dig +</a:t>
              </a:r>
              <a:r>
                <a:rPr lang="en-US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nsid</a:t>
              </a:r>
              <a:r>
                <a:rPr lang="en-US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 @1.1.1.1, every 1s</a:t>
              </a:r>
              <a:endParaRPr lang="en-US" sz="14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A5AF9C3-A19C-7855-5727-46116CDB8A20}"/>
                </a:ext>
              </a:extLst>
            </p:cNvPr>
            <p:cNvSpPr/>
            <p:nvPr/>
          </p:nvSpPr>
          <p:spPr>
            <a:xfrm>
              <a:off x="4403367" y="2156615"/>
              <a:ext cx="1996439" cy="792458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GB" sz="16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Transit</a:t>
              </a:r>
            </a:p>
            <a:p>
              <a:pPr algn="ctr"/>
              <a:r>
                <a:rPr lang="en-GB" sz="1600" dirty="0">
                  <a:solidFill>
                    <a:schemeClr val="bg1"/>
                  </a:solidFill>
                  <a:latin typeface="Aptos" panose="020B0004020202020204" pitchFamily="34" charset="0"/>
                </a:rPr>
                <a:t>normal path</a:t>
              </a:r>
              <a:endParaRPr lang="en-US" sz="14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E9E271E-87A6-8E07-4BE3-F5FAE0292E58}"/>
                </a:ext>
              </a:extLst>
            </p:cNvPr>
            <p:cNvSpPr/>
            <p:nvPr/>
          </p:nvSpPr>
          <p:spPr>
            <a:xfrm>
              <a:off x="1208683" y="2156615"/>
              <a:ext cx="2103120" cy="792458"/>
            </a:xfrm>
            <a:prstGeom prst="roundRect">
              <a:avLst/>
            </a:prstGeom>
            <a:solidFill>
              <a:srgbClr val="00B0F0">
                <a:alpha val="10000"/>
              </a:srgbClr>
            </a:solidFill>
            <a:ln w="12700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pt-BR" sz="1600" b="1" dirty="0">
                  <a:solidFill>
                    <a:srgbClr val="00B0F0"/>
                  </a:solidFill>
                  <a:latin typeface="Aptos" panose="020B0004020202020204" pitchFamily="34" charset="0"/>
                </a:rPr>
                <a:t>AS13335 site YVR</a:t>
              </a:r>
            </a:p>
            <a:p>
              <a:pPr algn="ctr"/>
              <a:r>
                <a:rPr lang="pt-BR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1.1.1.0/24 · </a:t>
              </a:r>
              <a:r>
                <a:rPr lang="pt-BR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nsid</a:t>
              </a:r>
              <a:r>
                <a:rPr lang="pt-BR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 "</a:t>
              </a:r>
              <a:r>
                <a:rPr lang="pt-BR" sz="1400" dirty="0" err="1">
                  <a:solidFill>
                    <a:schemeClr val="bg1"/>
                  </a:solidFill>
                  <a:latin typeface="Aptos" panose="020B0004020202020204" pitchFamily="34" charset="0"/>
                </a:rPr>
                <a:t>yvr</a:t>
              </a:r>
              <a:r>
                <a:rPr lang="pt-BR" sz="1400" dirty="0">
                  <a:solidFill>
                    <a:schemeClr val="bg1"/>
                  </a:solidFill>
                  <a:latin typeface="Aptos" panose="020B0004020202020204" pitchFamily="34" charset="0"/>
                </a:rPr>
                <a:t>"</a:t>
              </a:r>
              <a:endParaRPr lang="en-US" sz="1200" b="1" dirty="0">
                <a:solidFill>
                  <a:srgbClr val="FF0000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9E7BB43-06DB-D341-250C-EA65C595209F}"/>
                </a:ext>
              </a:extLst>
            </p:cNvPr>
            <p:cNvCxnSpPr>
              <a:cxnSpLocks/>
              <a:stCxn id="31" idx="3"/>
              <a:endCxn id="29" idx="1"/>
            </p:cNvCxnSpPr>
            <p:nvPr/>
          </p:nvCxnSpPr>
          <p:spPr>
            <a:xfrm>
              <a:off x="3311803" y="2552844"/>
              <a:ext cx="1091564" cy="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B2C78F5-1CB3-4155-F3B4-41ACEF67EA32}"/>
                </a:ext>
              </a:extLst>
            </p:cNvPr>
            <p:cNvCxnSpPr>
              <a:cxnSpLocks/>
              <a:stCxn id="29" idx="3"/>
              <a:endCxn id="22" idx="1"/>
            </p:cNvCxnSpPr>
            <p:nvPr/>
          </p:nvCxnSpPr>
          <p:spPr>
            <a:xfrm>
              <a:off x="6399806" y="2552844"/>
              <a:ext cx="2013625" cy="1116308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134BD6E-C3F3-5076-DFCA-455A5BD80812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>
              <a:off x="9963150" y="4248266"/>
              <a:ext cx="578664" cy="1205882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D1C52F6-2D74-FDD1-693B-657125BEB9DF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>
              <a:off x="10192742" y="2552844"/>
              <a:ext cx="178596" cy="537193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EF167BE-BFAD-25FD-3B74-AD60358B53B0}"/>
                </a:ext>
              </a:extLst>
            </p:cNvPr>
            <p:cNvCxnSpPr>
              <a:cxnSpLocks/>
              <a:stCxn id="10" idx="3"/>
              <a:endCxn id="12" idx="1"/>
            </p:cNvCxnSpPr>
            <p:nvPr/>
          </p:nvCxnSpPr>
          <p:spPr>
            <a:xfrm>
              <a:off x="4384317" y="5071585"/>
              <a:ext cx="256719" cy="9525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0247A5B-A373-CED8-9EF2-7AFEE2FEA0CE}"/>
                </a:ext>
              </a:extLst>
            </p:cNvPr>
            <p:cNvCxnSpPr>
              <a:cxnSpLocks/>
              <a:stCxn id="12" idx="3"/>
              <a:endCxn id="14" idx="1"/>
            </p:cNvCxnSpPr>
            <p:nvPr/>
          </p:nvCxnSpPr>
          <p:spPr>
            <a:xfrm>
              <a:off x="5829756" y="5081110"/>
              <a:ext cx="256719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0CD85E1-3A2D-20C4-992F-BFB0DC380CFB}"/>
                </a:ext>
              </a:extLst>
            </p:cNvPr>
            <p:cNvCxnSpPr>
              <a:cxnSpLocks/>
              <a:stCxn id="14" idx="3"/>
              <a:endCxn id="18" idx="1"/>
            </p:cNvCxnSpPr>
            <p:nvPr/>
          </p:nvCxnSpPr>
          <p:spPr>
            <a:xfrm>
              <a:off x="7275195" y="5081110"/>
              <a:ext cx="256719" cy="0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AC6CFA7-1345-2A0C-E00B-62FF5936F719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8720634" y="4248266"/>
              <a:ext cx="480516" cy="832844"/>
            </a:xfrm>
            <a:prstGeom prst="line">
              <a:avLst/>
            </a:prstGeom>
            <a:ln w="28575">
              <a:solidFill>
                <a:schemeClr val="accent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47C3426-A744-D9D9-C6F4-9DC0D1FD59BD}"/>
                </a:ext>
              </a:extLst>
            </p:cNvPr>
            <p:cNvSpPr txBox="1"/>
            <p:nvPr/>
          </p:nvSpPr>
          <p:spPr>
            <a:xfrm>
              <a:off x="2944178" y="5575400"/>
              <a:ext cx="609600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600" b="0" i="0" dirty="0">
                  <a:solidFill>
                    <a:schemeClr val="accent6"/>
                  </a:solidFill>
                  <a:effectLst/>
                  <a:latin typeface="Aptos" panose="020B0004020202020204" pitchFamily="34" charset="0"/>
                </a:rPr>
                <a:t>leaked path, with added delay on the long haul</a:t>
              </a:r>
              <a:endParaRPr lang="en-GB" sz="1600" dirty="0">
                <a:solidFill>
                  <a:schemeClr val="accent6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1BB9F1-4F7B-F6BC-BDE2-B44ABE79FAE9}"/>
                </a:ext>
              </a:extLst>
            </p:cNvPr>
            <p:cNvSpPr txBox="1"/>
            <p:nvPr/>
          </p:nvSpPr>
          <p:spPr>
            <a:xfrm>
              <a:off x="10389870" y="4675356"/>
              <a:ext cx="657225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sz="1600" b="0" i="0" dirty="0">
                  <a:solidFill>
                    <a:schemeClr val="accent3"/>
                  </a:solidFill>
                  <a:effectLst/>
                  <a:latin typeface="+mn-lt"/>
                </a:rPr>
                <a:t>BMP</a:t>
              </a:r>
              <a:endParaRPr lang="en-GB" sz="1600" dirty="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573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C4701-1D9E-3FBF-F0F0-F6105DD14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A1DF0EF-1842-699F-D140-9B1518EB3685}"/>
              </a:ext>
            </a:extLst>
          </p:cNvPr>
          <p:cNvSpPr txBox="1"/>
          <p:nvPr/>
        </p:nvSpPr>
        <p:spPr>
          <a:xfrm>
            <a:off x="800100" y="198327"/>
            <a:ext cx="10591800" cy="969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Two panes, one event</a:t>
            </a:r>
          </a:p>
          <a:p>
            <a:pPr algn="ctr">
              <a:spcAft>
                <a:spcPts val="1050"/>
              </a:spcAft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Real output from the lab — </a:t>
            </a:r>
            <a:r>
              <a:rPr lang="en-US" sz="200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Watch what each one says when the leak arrives</a:t>
            </a:r>
            <a:endParaRPr lang="en-GB" sz="2000" i="0" dirty="0">
              <a:solidFill>
                <a:schemeClr val="bg2">
                  <a:lumMod val="75000"/>
                </a:schemeClr>
              </a:solidFill>
              <a:effectLst/>
              <a:latin typeface="Aptos" panose="020B00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6E225DD-2737-77EC-33AC-68188AA6271F}"/>
              </a:ext>
            </a:extLst>
          </p:cNvPr>
          <p:cNvGrpSpPr/>
          <p:nvPr/>
        </p:nvGrpSpPr>
        <p:grpSpPr>
          <a:xfrm>
            <a:off x="1591190" y="1184222"/>
            <a:ext cx="9009620" cy="3131967"/>
            <a:chOff x="1591190" y="1184222"/>
            <a:chExt cx="9009620" cy="313196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88D230B-E5E0-0A98-7C97-4F5619486A7C}"/>
                </a:ext>
              </a:extLst>
            </p:cNvPr>
            <p:cNvGrpSpPr/>
            <p:nvPr/>
          </p:nvGrpSpPr>
          <p:grpSpPr>
            <a:xfrm>
              <a:off x="2253177" y="1184222"/>
              <a:ext cx="7685645" cy="2752083"/>
              <a:chOff x="677305" y="2486660"/>
              <a:chExt cx="5323446" cy="2752083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C6E6FDD-EB23-1321-6C4B-496B9434998D}"/>
                  </a:ext>
                </a:extLst>
              </p:cNvPr>
              <p:cNvSpPr txBox="1"/>
              <p:nvPr/>
            </p:nvSpPr>
            <p:spPr>
              <a:xfrm>
                <a:off x="677305" y="2486660"/>
                <a:ext cx="5323446" cy="2752083"/>
              </a:xfrm>
              <a:prstGeom prst="roundRect">
                <a:avLst>
                  <a:gd name="adj" fmla="val 3212"/>
                </a:avLst>
              </a:prstGeom>
              <a:solidFill>
                <a:srgbClr val="000000"/>
              </a:solidFill>
              <a:ln w="12700">
                <a:solidFill>
                  <a:srgbClr val="6B8AAD"/>
                </a:solidFill>
              </a:ln>
            </p:spPr>
            <p:txBody>
              <a:bodyPr wrap="square" anchor="t">
                <a:no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●</a:t>
                </a:r>
                <a:r>
                  <a:rPr lang="en-GB" dirty="0">
                    <a:solidFill>
                      <a:srgbClr val="E2B714"/>
                    </a:solidFill>
                    <a:latin typeface="Consolas" panose="020B0609020204030204" pitchFamily="49" charset="0"/>
                  </a:rPr>
                  <a:t> ● </a:t>
                </a:r>
                <a:r>
                  <a:rPr lang="en-GB" dirty="0">
                    <a:solidFill>
                      <a:srgbClr val="22D37A"/>
                    </a:solidFill>
                    <a:latin typeface="Consolas" panose="020B0609020204030204" pitchFamily="49" charset="0"/>
                  </a:rPr>
                  <a:t>●	</a:t>
                </a:r>
                <a:r>
                  <a:rPr lang="en-GB" dirty="0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pane 1 — </a:t>
                </a:r>
                <a:r>
                  <a:rPr lang="en-US" dirty="0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DNS probe · dig +</a:t>
                </a:r>
                <a:r>
                  <a:rPr lang="en-US" dirty="0" err="1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nsid</a:t>
                </a:r>
                <a:r>
                  <a:rPr lang="en-US" dirty="0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 @1.1.1.1 </a:t>
                </a:r>
                <a:r>
                  <a:rPr lang="en-US" dirty="0" err="1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demo.oarc</a:t>
                </a:r>
                <a:r>
                  <a:rPr lang="en-US" dirty="0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 A</a:t>
                </a:r>
                <a:endPara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  <a:p>
                <a:endPara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11:36:03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rcode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=NOERROR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nsid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</a:t>
                </a:r>
                <a:r>
                  <a:rPr lang="en-GB" b="0" i="0" dirty="0" err="1">
                    <a:solidFill>
                      <a:srgbClr val="06B6D4"/>
                    </a:solidFill>
                    <a:effectLst/>
                    <a:latin typeface="Consolas" panose="020B0609020204030204" pitchFamily="49" charset="0"/>
                  </a:rPr>
                  <a:t>yvr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 latency=</a:t>
                </a:r>
                <a:r>
                  <a:rPr lang="en-GB" b="0" i="0" dirty="0">
                    <a:solidFill>
                      <a:srgbClr val="22C55E"/>
                    </a:solidFill>
                    <a:effectLst/>
                    <a:latin typeface="Consolas" panose="020B0609020204030204" pitchFamily="49" charset="0"/>
                  </a:rPr>
                  <a:t>6ms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11:36:04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rcode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=NOERROR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nsid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</a:t>
                </a:r>
                <a:r>
                  <a:rPr lang="en-GB" b="0" i="0" dirty="0" err="1">
                    <a:solidFill>
                      <a:srgbClr val="06B6D4"/>
                    </a:solidFill>
                    <a:effectLst/>
                    <a:latin typeface="Consolas" panose="020B0609020204030204" pitchFamily="49" charset="0"/>
                  </a:rPr>
                  <a:t>yvr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 latency=</a:t>
                </a:r>
                <a:r>
                  <a:rPr lang="en-GB" b="0" i="0" dirty="0">
                    <a:solidFill>
                      <a:srgbClr val="22C55E"/>
                    </a:solidFill>
                    <a:effectLst/>
                    <a:latin typeface="Consolas" panose="020B0609020204030204" pitchFamily="49" charset="0"/>
                  </a:rPr>
                  <a:t>6ms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11:36:05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rcode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=NOERROR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nsid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</a:t>
                </a:r>
                <a:r>
                  <a:rPr lang="en-GB" b="0" i="0" dirty="0" err="1">
                    <a:solidFill>
                      <a:srgbClr val="06B6D4"/>
                    </a:solidFill>
                    <a:effectLst/>
                    <a:latin typeface="Consolas" panose="020B0609020204030204" pitchFamily="49" charset="0"/>
                  </a:rPr>
                  <a:t>yvr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 latency=</a:t>
                </a:r>
                <a:r>
                  <a:rPr lang="en-GB" b="0" i="0" dirty="0">
                    <a:solidFill>
                      <a:srgbClr val="22C55E"/>
                    </a:solidFill>
                    <a:effectLst/>
                    <a:latin typeface="Consolas" panose="020B0609020204030204" pitchFamily="49" charset="0"/>
                  </a:rPr>
                  <a:t>5ms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1" dirty="0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── AS262504 starts leaking ──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11:36:16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rcode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=NOERROR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nsid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</a:t>
                </a:r>
                <a:r>
                  <a:rPr lang="en-GB" b="0" i="0" dirty="0" err="1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gru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 latency=</a:t>
                </a:r>
                <a:r>
                  <a:rPr lang="en-GB" b="0" i="0" dirty="0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151ms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11:36:17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rcode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=NOERROR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nsid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</a:t>
                </a:r>
                <a:r>
                  <a:rPr lang="en-GB" b="0" i="0" dirty="0" err="1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gru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 latency=</a:t>
                </a:r>
                <a:r>
                  <a:rPr lang="en-GB" b="0" i="0" dirty="0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151ms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11:36:18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rcode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=NOERROR 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nsid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=</a:t>
                </a:r>
                <a:r>
                  <a:rPr lang="en-GB" b="0" i="0" dirty="0" err="1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gru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 latency=</a:t>
                </a:r>
                <a:r>
                  <a:rPr lang="en-GB" b="0" i="0" dirty="0">
                    <a:solidFill>
                      <a:srgbClr val="F97316"/>
                    </a:solidFill>
                    <a:effectLst/>
                    <a:latin typeface="Consolas" panose="020B0609020204030204" pitchFamily="49" charset="0"/>
                  </a:rPr>
                  <a:t>151ms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47ED354A-5F30-434F-4735-0C39B18126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7305" y="2933358"/>
                <a:ext cx="5323446" cy="0"/>
              </a:xfrm>
              <a:prstGeom prst="line">
                <a:avLst/>
              </a:prstGeom>
              <a:ln w="12700">
                <a:solidFill>
                  <a:srgbClr val="6B8A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D70A3A-E6C6-E8C7-EC49-6D2092C6F5D6}"/>
                </a:ext>
              </a:extLst>
            </p:cNvPr>
            <p:cNvSpPr txBox="1"/>
            <p:nvPr/>
          </p:nvSpPr>
          <p:spPr>
            <a:xfrm>
              <a:off x="1591190" y="3946857"/>
              <a:ext cx="900962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Every answer is correct. Nothing here says "routing" — it reads as a slow site.</a:t>
              </a:r>
              <a:endParaRPr lang="en-GB" sz="4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66C2904-62C0-603A-193D-3DA7BC53325B}"/>
              </a:ext>
            </a:extLst>
          </p:cNvPr>
          <p:cNvGrpSpPr/>
          <p:nvPr/>
        </p:nvGrpSpPr>
        <p:grpSpPr>
          <a:xfrm>
            <a:off x="962023" y="4448055"/>
            <a:ext cx="10267952" cy="2259243"/>
            <a:chOff x="962023" y="4448055"/>
            <a:chExt cx="10267952" cy="2259243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8E3AAC3-46B4-7C29-C286-C870FF2EC6EF}"/>
                </a:ext>
              </a:extLst>
            </p:cNvPr>
            <p:cNvGrpSpPr/>
            <p:nvPr/>
          </p:nvGrpSpPr>
          <p:grpSpPr>
            <a:xfrm>
              <a:off x="962023" y="4448055"/>
              <a:ext cx="10267952" cy="1879440"/>
              <a:chOff x="4238626" y="2389121"/>
              <a:chExt cx="10267952" cy="1879440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3CFB53-C012-250E-9F35-3073B6DEC559}"/>
                  </a:ext>
                </a:extLst>
              </p:cNvPr>
              <p:cNvSpPr txBox="1"/>
              <p:nvPr/>
            </p:nvSpPr>
            <p:spPr>
              <a:xfrm>
                <a:off x="4238629" y="2389121"/>
                <a:ext cx="10267949" cy="1879440"/>
              </a:xfrm>
              <a:prstGeom prst="roundRect">
                <a:avLst>
                  <a:gd name="adj" fmla="val 3212"/>
                </a:avLst>
              </a:prstGeom>
              <a:solidFill>
                <a:srgbClr val="000000"/>
              </a:solidFill>
              <a:ln w="12700">
                <a:solidFill>
                  <a:srgbClr val="6B8AAD"/>
                </a:solidFill>
              </a:ln>
            </p:spPr>
            <p:txBody>
              <a:bodyPr wrap="square" anchor="t">
                <a:no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●</a:t>
                </a:r>
                <a:r>
                  <a:rPr lang="en-GB" dirty="0">
                    <a:solidFill>
                      <a:srgbClr val="E2B714"/>
                    </a:solidFill>
                    <a:latin typeface="Consolas" panose="020B0609020204030204" pitchFamily="49" charset="0"/>
                  </a:rPr>
                  <a:t> ● </a:t>
                </a:r>
                <a:r>
                  <a:rPr lang="en-GB" dirty="0">
                    <a:solidFill>
                      <a:srgbClr val="22D37A"/>
                    </a:solidFill>
                    <a:latin typeface="Consolas" panose="020B0609020204030204" pitchFamily="49" charset="0"/>
                  </a:rPr>
                  <a:t>●	</a:t>
                </a:r>
                <a:r>
                  <a:rPr lang="en-US" dirty="0">
                    <a:solidFill>
                      <a:schemeClr val="bg2">
                        <a:lumMod val="75000"/>
                      </a:schemeClr>
                    </a:solidFill>
                    <a:latin typeface="Consolas" panose="020B0609020204030204" pitchFamily="49" charset="0"/>
                  </a:rPr>
                  <a:t>pane 2 — raven watch</a:t>
                </a:r>
              </a:p>
              <a:p>
                <a:endParaRPr lang="en-US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watching for route events... (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Ctrl+C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to stop)</a:t>
                </a:r>
              </a:p>
              <a:p>
                <a:pPr marL="0" marR="0" indent="0" algn="l">
                  <a:buNone/>
                </a:pP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  <a:p>
                <a:pPr marL="0" marR="0" indent="0" algn="l">
                  <a:buNone/>
                </a:pP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[</a:t>
                </a:r>
                <a:r>
                  <a:rPr lang="en-GB" b="0" i="0" dirty="0">
                    <a:solidFill>
                      <a:srgbClr val="EAB308"/>
                    </a:solidFill>
                    <a:effectLst/>
                    <a:latin typeface="Consolas" panose="020B0609020204030204" pitchFamily="49" charset="0"/>
                  </a:rPr>
                  <a:t>path-suspect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] </a:t>
                </a:r>
                <a:r>
                  <a:rPr lang="en-GB" b="1" i="0" dirty="0">
                    <a:solidFill>
                      <a:srgbClr val="E8E8F0"/>
                    </a:solidFill>
                    <a:effectLst/>
                    <a:latin typeface="Consolas" panose="020B0609020204030204" pitchFamily="49" charset="0"/>
                  </a:rPr>
                  <a:t>1.1.1.0/24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via 10.47.2.2 origin:AS13335 AS_PATH:[1031 262504 53072 7738 13335]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rov:</a:t>
                </a:r>
                <a:r>
                  <a:rPr lang="en-GB" b="0" i="0" dirty="0" err="1">
                    <a:solidFill>
                      <a:srgbClr val="22C55E"/>
                    </a:solidFill>
                    <a:effectLst/>
                    <a:latin typeface="Consolas" panose="020B0609020204030204" pitchFamily="49" charset="0"/>
                  </a:rPr>
                  <a:t>Valid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ASPA:</a:t>
                </a:r>
                <a:r>
                  <a:rPr lang="en-GB" b="0" i="0" dirty="0" err="1">
                    <a:solidFill>
                      <a:srgbClr val="EF4444"/>
                    </a:solidFill>
                    <a:effectLst/>
                    <a:latin typeface="Consolas" panose="020B0609020204030204" pitchFamily="49" charset="0"/>
                  </a:rPr>
                  <a:t>Invalid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</a:t>
                </a:r>
                <a:r>
                  <a:rPr lang="en-GB" b="1" i="0" dirty="0">
                    <a:solidFill>
                      <a:srgbClr val="EF4444"/>
                    </a:solidFill>
                    <a:effectLst/>
                    <a:latin typeface="Consolas" panose="020B0609020204030204" pitchFamily="49" charset="0"/>
                  </a:rPr>
                  <a:t>hop(53072→262504)</a:t>
                </a:r>
                <a:r>
                  <a:rPr lang="en-GB" b="0" i="0" dirty="0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 </a:t>
                </a:r>
                <a:r>
                  <a:rPr lang="en-GB" b="0" i="0" dirty="0" err="1">
                    <a:solidFill>
                      <a:srgbClr val="8888A0"/>
                    </a:solidFill>
                    <a:effectLst/>
                    <a:latin typeface="Consolas" panose="020B0609020204030204" pitchFamily="49" charset="0"/>
                  </a:rPr>
                  <a:t>posture:</a:t>
                </a:r>
                <a:r>
                  <a:rPr lang="en-GB" b="0" i="0" dirty="0" err="1">
                    <a:solidFill>
                      <a:srgbClr val="EAB308"/>
                    </a:solidFill>
                    <a:effectLst/>
                    <a:latin typeface="Consolas" panose="020B0609020204030204" pitchFamily="49" charset="0"/>
                  </a:rPr>
                  <a:t>path-suspect</a:t>
                </a:r>
                <a:endParaRPr lang="en-GB" b="0" i="0" dirty="0">
                  <a:solidFill>
                    <a:srgbClr val="8888A0"/>
                  </a:solidFill>
                  <a:effectLst/>
                  <a:latin typeface="Consolas" panose="020B0609020204030204" pitchFamily="49" charset="0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1A2DCA9-88BB-9E0C-A2FF-03BBB63D78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238626" y="2857158"/>
                <a:ext cx="10267951" cy="0"/>
              </a:xfrm>
              <a:prstGeom prst="line">
                <a:avLst/>
              </a:prstGeom>
              <a:ln w="12700">
                <a:solidFill>
                  <a:srgbClr val="6B8A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A7588D0-8FC9-C4F1-C5FA-4A509402F473}"/>
                </a:ext>
              </a:extLst>
            </p:cNvPr>
            <p:cNvSpPr txBox="1"/>
            <p:nvPr/>
          </p:nvSpPr>
          <p:spPr>
            <a:xfrm>
              <a:off x="962025" y="6337966"/>
              <a:ext cx="1026794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b="0" i="0" dirty="0">
                  <a:solidFill>
                    <a:schemeClr val="bg2">
                      <a:lumMod val="75000"/>
                    </a:schemeClr>
                  </a:solidFill>
                  <a:effectLst/>
                  <a:latin typeface="Aptos" panose="020B0004020202020204" pitchFamily="34" charset="0"/>
                </a:rPr>
                <a:t>Same moment, with the reason: the origin is legitimate, the path isn’t. </a:t>
              </a:r>
              <a:endParaRPr lang="en-GB" sz="4400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90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B4084-E2AB-D7FC-907C-6B22D0591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71C808C-99DF-CD07-9197-2AD37ED9EDFD}"/>
              </a:ext>
            </a:extLst>
          </p:cNvPr>
          <p:cNvSpPr txBox="1"/>
          <p:nvPr/>
        </p:nvSpPr>
        <p:spPr>
          <a:xfrm>
            <a:off x="800100" y="1408299"/>
            <a:ext cx="105918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200" b="1" dirty="0">
                <a:solidFill>
                  <a:srgbClr val="E8E8F0"/>
                </a:solidFill>
                <a:latin typeface="Aptos" panose="020B0004020202020204" pitchFamily="34" charset="0"/>
              </a:rPr>
              <a:t>What a DNS operator can do this quarter</a:t>
            </a:r>
            <a:endParaRPr lang="en-GB" sz="2000" i="0" dirty="0">
              <a:solidFill>
                <a:schemeClr val="tx2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998300D-8ADF-E738-6A19-61F7183F9EFD}"/>
              </a:ext>
            </a:extLst>
          </p:cNvPr>
          <p:cNvSpPr/>
          <p:nvPr/>
        </p:nvSpPr>
        <p:spPr>
          <a:xfrm>
            <a:off x="513358" y="2147853"/>
            <a:ext cx="2651760" cy="2691754"/>
          </a:xfrm>
          <a:prstGeom prst="roundRect">
            <a:avLst>
              <a:gd name="adj" fmla="val 4707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3B82F6"/>
                </a:solidFill>
                <a:effectLst/>
                <a:latin typeface="Aptos" panose="020B0004020202020204" pitchFamily="34" charset="0"/>
              </a:rPr>
              <a:t>Sign every anycast prefix</a:t>
            </a:r>
          </a:p>
          <a:p>
            <a:pPr marL="0" marR="0" indent="0" algn="l"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ROAs with 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maxLength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 equal to what you announce. If you use a unique origin AS per site (RFC 6382), every one of them needs a ROA.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2631F5-1098-C64A-0376-1143650F2C54}"/>
              </a:ext>
            </a:extLst>
          </p:cNvPr>
          <p:cNvSpPr/>
          <p:nvPr/>
        </p:nvSpPr>
        <p:spPr>
          <a:xfrm>
            <a:off x="3275608" y="2147853"/>
            <a:ext cx="2651760" cy="2691754"/>
          </a:xfrm>
          <a:prstGeom prst="roundRect">
            <a:avLst>
              <a:gd name="adj" fmla="val 5479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A855F7"/>
                </a:solidFill>
                <a:effectLst/>
                <a:latin typeface="Aptos" panose="020B0004020202020204" pitchFamily="34" charset="0"/>
              </a:rPr>
              <a:t>Publish ASPA</a:t>
            </a:r>
          </a:p>
          <a:p>
            <a:pPr marL="0" marR="0" indent="0" algn="l">
              <a:buNone/>
            </a:pPr>
            <a:endParaRPr lang="en-GB" sz="2400" b="1" i="0" dirty="0">
              <a:solidFill>
                <a:srgbClr val="A855F7"/>
              </a:solidFill>
              <a:effectLst/>
              <a:latin typeface="Aptos" panose="020B0004020202020204" pitchFamily="34" charset="0"/>
            </a:endParaRPr>
          </a:p>
          <a:p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One object per ASN listing its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Aptos" panose="020B0004020202020204" pitchFamily="34" charset="0"/>
              </a:rPr>
              <a:t>actual transit providers— including per-site ASNs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. Keep it current when a transit provider changes.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D38B34F-CA9A-6070-CB44-A3F716680FB0}"/>
              </a:ext>
            </a:extLst>
          </p:cNvPr>
          <p:cNvSpPr/>
          <p:nvPr/>
        </p:nvSpPr>
        <p:spPr>
          <a:xfrm>
            <a:off x="6037858" y="2147853"/>
            <a:ext cx="2651760" cy="2691754"/>
          </a:xfrm>
          <a:prstGeom prst="roundRect">
            <a:avLst>
              <a:gd name="adj" fmla="val 5479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22C55E"/>
                </a:solidFill>
                <a:effectLst/>
                <a:latin typeface="Aptos" panose="020B0004020202020204" pitchFamily="34" charset="0"/>
              </a:rPr>
              <a:t>Watch from your own edge</a:t>
            </a:r>
          </a:p>
          <a:p>
            <a:pPr marL="0" marR="0" indent="0" algn="l"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Stream pre-policy BMP from your anycast edge routers. Alert on new origins, new more-specifics, and paths that fail ASPA.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3728FC0-F295-99CB-44F0-6E9AE901E6DE}"/>
              </a:ext>
            </a:extLst>
          </p:cNvPr>
          <p:cNvSpPr/>
          <p:nvPr/>
        </p:nvSpPr>
        <p:spPr>
          <a:xfrm>
            <a:off x="8800108" y="2147853"/>
            <a:ext cx="2651760" cy="2691754"/>
          </a:xfrm>
          <a:prstGeom prst="roundRect">
            <a:avLst>
              <a:gd name="adj" fmla="val 3936"/>
            </a:avLst>
          </a:prstGeom>
          <a:solidFill>
            <a:srgbClr val="00B0F0">
              <a:alpha val="10000"/>
            </a:srgbClr>
          </a:solidFill>
          <a:ln w="127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t"/>
          <a:lstStyle/>
          <a:p>
            <a:pPr marL="0" marR="0" indent="0" algn="l">
              <a:buNone/>
            </a:pPr>
            <a:r>
              <a:rPr lang="en-GB" sz="2400" b="1" i="0" dirty="0">
                <a:solidFill>
                  <a:srgbClr val="EAB308"/>
                </a:solidFill>
                <a:effectLst/>
                <a:latin typeface="Aptos" panose="020B0004020202020204" pitchFamily="34" charset="0"/>
              </a:rPr>
              <a:t>Ask your transits</a:t>
            </a:r>
          </a:p>
          <a:p>
            <a:pPr marL="0" marR="0" indent="0" algn="l">
              <a:buNone/>
            </a:pPr>
            <a:endParaRPr lang="en-GB" sz="2400" b="1" i="0" dirty="0">
              <a:solidFill>
                <a:srgbClr val="EAB308"/>
              </a:solidFill>
              <a:effectLst/>
              <a:latin typeface="Aptos" panose="020B0004020202020204" pitchFamily="34" charset="0"/>
            </a:endParaRPr>
          </a:p>
          <a:p>
            <a:pPr marL="0" marR="0" indent="0" algn="l"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Do they drop RPKI-Invalid routes? How do they filter blackhole requests? Their answer decides whether your ROAs matter.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DF498C-B295-BA43-AC36-C82C14D718C6}"/>
              </a:ext>
            </a:extLst>
          </p:cNvPr>
          <p:cNvSpPr txBox="1"/>
          <p:nvPr/>
        </p:nvSpPr>
        <p:spPr>
          <a:xfrm>
            <a:off x="1185863" y="5080370"/>
            <a:ext cx="982027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And keep signing zones and validating. DNSSEC is the layer that still holds when routing doesn't.</a:t>
            </a:r>
            <a:endParaRPr lang="en-GB" sz="4400" dirty="0">
              <a:solidFill>
                <a:schemeClr val="bg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7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11" grpId="0" animBg="1"/>
      <p:bldP spid="13" grpId="0" animBg="1"/>
      <p:bldP spid="15" grpId="0" animBg="1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566C6-D45A-948E-6CC0-23A4D12E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69154EEE-510B-2746-1F76-C9171140248B}"/>
              </a:ext>
            </a:extLst>
          </p:cNvPr>
          <p:cNvGrpSpPr/>
          <p:nvPr/>
        </p:nvGrpSpPr>
        <p:grpSpPr>
          <a:xfrm>
            <a:off x="800100" y="756267"/>
            <a:ext cx="10591800" cy="1773850"/>
            <a:chOff x="800100" y="790532"/>
            <a:chExt cx="10591800" cy="177385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341BBA5-70FF-BDED-0C89-2625E89DC17E}"/>
                </a:ext>
              </a:extLst>
            </p:cNvPr>
            <p:cNvSpPr txBox="1"/>
            <p:nvPr/>
          </p:nvSpPr>
          <p:spPr>
            <a:xfrm>
              <a:off x="800100" y="1287109"/>
              <a:ext cx="10591800" cy="127727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3200" b="1" dirty="0">
                  <a:solidFill>
                    <a:srgbClr val="E8E8F0"/>
                  </a:solidFill>
                  <a:latin typeface="Aptos" panose="020B0004020202020204" pitchFamily="34" charset="0"/>
                </a:rPr>
                <a:t>The demo ran on RAVEN</a:t>
              </a:r>
            </a:p>
            <a:p>
              <a:pPr algn="ctr">
                <a:spcAft>
                  <a:spcPts val="1050"/>
                </a:spcAft>
              </a:pPr>
              <a:r>
                <a:rPr lang="en-GB" sz="2000" b="0" i="0" dirty="0">
                  <a:solidFill>
                    <a:schemeClr val="bg2">
                      <a:lumMod val="90000"/>
                    </a:schemeClr>
                  </a:solidFill>
                  <a:effectLst/>
                  <a:latin typeface="Aptos" panose="020B0004020202020204" pitchFamily="34" charset="0"/>
                </a:rPr>
                <a:t>A single Go binary that takes BMP from your routers and RPKI from your validator and tells you which routes have a valid origin and a valid path.</a:t>
              </a:r>
              <a:endParaRPr lang="en-GB" sz="2000" i="0" dirty="0">
                <a:solidFill>
                  <a:schemeClr val="bg2">
                    <a:lumMod val="90000"/>
                  </a:schemeClr>
                </a:solidFill>
                <a:effectLst/>
                <a:latin typeface="Aptos" panose="020B0004020202020204" pitchFamily="34" charset="0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019BFBA-FA23-0C22-13B1-94B6B8E98D4F}"/>
                </a:ext>
              </a:extLst>
            </p:cNvPr>
            <p:cNvSpPr/>
            <p:nvPr/>
          </p:nvSpPr>
          <p:spPr>
            <a:xfrm>
              <a:off x="5147310" y="790532"/>
              <a:ext cx="1897380" cy="374571"/>
            </a:xfrm>
            <a:prstGeom prst="roundRect">
              <a:avLst/>
            </a:prstGeom>
            <a:solidFill>
              <a:schemeClr val="accent3">
                <a:alpha val="10000"/>
              </a:schemeClr>
            </a:solidFill>
            <a:ln w="12700"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wrap="square" rtlCol="0" anchor="ctr">
              <a:spAutoFit/>
            </a:bodyPr>
            <a:lstStyle/>
            <a:p>
              <a:pPr algn="ctr"/>
              <a:r>
                <a:rPr lang="en-GB" sz="1600" b="1" cap="all" spc="113" dirty="0">
                  <a:solidFill>
                    <a:schemeClr val="accent3"/>
                  </a:solidFill>
                  <a:latin typeface="Aptos" panose="020B0004020202020204" pitchFamily="34" charset="0"/>
                </a:rPr>
                <a:t>Open Source</a:t>
              </a:r>
              <a:endParaRPr lang="en-US" sz="1600" b="1" dirty="0">
                <a:solidFill>
                  <a:schemeClr val="accent3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74B41A0-2BBC-26A6-F2F6-2EFCF1ED36A7}"/>
              </a:ext>
            </a:extLst>
          </p:cNvPr>
          <p:cNvGrpSpPr/>
          <p:nvPr/>
        </p:nvGrpSpPr>
        <p:grpSpPr>
          <a:xfrm>
            <a:off x="800100" y="2702403"/>
            <a:ext cx="5157514" cy="745005"/>
            <a:chOff x="800100" y="2702403"/>
            <a:chExt cx="5157514" cy="74500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C00C0F-90D2-F58A-7445-EC14D8F66FF3}"/>
                </a:ext>
              </a:extLst>
            </p:cNvPr>
            <p:cNvSpPr txBox="1"/>
            <p:nvPr/>
          </p:nvSpPr>
          <p:spPr>
            <a:xfrm>
              <a:off x="800101" y="2702403"/>
              <a:ext cx="5157513" cy="74500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pre-policy Adj-RIB-In from any vendor's router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FFEDF82-694A-1C33-3FAD-CB2667C11C53}"/>
                </a:ext>
              </a:extLst>
            </p:cNvPr>
            <p:cNvSpPr txBox="1"/>
            <p:nvPr/>
          </p:nvSpPr>
          <p:spPr>
            <a:xfrm>
              <a:off x="800100" y="2791007"/>
              <a:ext cx="1173833" cy="567796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  <a:latin typeface="Aptos" panose="020B0004020202020204" pitchFamily="34" charset="0"/>
                </a:rPr>
                <a:t>BMP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1D8AF7-FA58-463C-7FE1-2579D6B02CEA}"/>
              </a:ext>
            </a:extLst>
          </p:cNvPr>
          <p:cNvGrpSpPr/>
          <p:nvPr/>
        </p:nvGrpSpPr>
        <p:grpSpPr>
          <a:xfrm>
            <a:off x="800100" y="3538479"/>
            <a:ext cx="5157513" cy="745005"/>
            <a:chOff x="800100" y="3678904"/>
            <a:chExt cx="5157513" cy="7450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B22095-10DB-9263-A648-C4AAF5DB78C1}"/>
                </a:ext>
              </a:extLst>
            </p:cNvPr>
            <p:cNvSpPr txBox="1"/>
            <p:nvPr/>
          </p:nvSpPr>
          <p:spPr>
            <a:xfrm>
              <a:off x="800100" y="3678904"/>
              <a:ext cx="5157513" cy="74500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VRPs and ASPAs from </a:t>
              </a:r>
              <a:r>
                <a:rPr lang="en-US" dirty="0" err="1">
                  <a:solidFill>
                    <a:srgbClr val="6B8AAD"/>
                  </a:solidFill>
                  <a:latin typeface="Aptos" panose="020B0004020202020204" pitchFamily="34" charset="0"/>
                </a:rPr>
                <a:t>Routinator</a:t>
              </a:r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 or any RTR v2 cache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A53D38-68F6-49D7-84DB-6EC0C5372430}"/>
                </a:ext>
              </a:extLst>
            </p:cNvPr>
            <p:cNvSpPr txBox="1"/>
            <p:nvPr/>
          </p:nvSpPr>
          <p:spPr>
            <a:xfrm>
              <a:off x="800100" y="3765941"/>
              <a:ext cx="1173833" cy="567796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Aptos" panose="020B0004020202020204" pitchFamily="34" charset="0"/>
                </a:rPr>
                <a:t>RTR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6B8D771-AE6A-52F7-F62E-32278F42B913}"/>
              </a:ext>
            </a:extLst>
          </p:cNvPr>
          <p:cNvGrpSpPr/>
          <p:nvPr/>
        </p:nvGrpSpPr>
        <p:grpSpPr>
          <a:xfrm>
            <a:off x="800100" y="4463160"/>
            <a:ext cx="5157513" cy="745005"/>
            <a:chOff x="800100" y="4841613"/>
            <a:chExt cx="5157513" cy="7450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5CA934-76C3-EC39-6C9D-F41594572439}"/>
                </a:ext>
              </a:extLst>
            </p:cNvPr>
            <p:cNvSpPr txBox="1"/>
            <p:nvPr/>
          </p:nvSpPr>
          <p:spPr>
            <a:xfrm>
              <a:off x="800100" y="4841613"/>
              <a:ext cx="5157513" cy="745005"/>
            </a:xfrm>
            <a:prstGeom prst="roundRect">
              <a:avLst/>
            </a:prstGeom>
            <a:solidFill>
              <a:srgbClr val="6B8AAD">
                <a:alpha val="10196"/>
              </a:srgbClr>
            </a:solidFill>
            <a:ln w="12700">
              <a:solidFill>
                <a:srgbClr val="6B8AAD"/>
              </a:solidFill>
            </a:ln>
          </p:spPr>
          <p:txBody>
            <a:bodyPr wrap="square" anchor="ctr">
              <a:noAutofit/>
            </a:bodyPr>
            <a:lstStyle/>
            <a:p>
              <a:pPr marL="1082675" lvl="2"/>
              <a:r>
                <a:rPr lang="en-US" dirty="0">
                  <a:solidFill>
                    <a:srgbClr val="6B8AAD"/>
                  </a:solidFill>
                  <a:latin typeface="Aptos" panose="020B0004020202020204" pitchFamily="34" charset="0"/>
                </a:rPr>
                <a:t>CLI, live stream, Prometheus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1EAFFD-34A7-7350-E82E-7F2B17F21065}"/>
                </a:ext>
              </a:extLst>
            </p:cNvPr>
            <p:cNvSpPr txBox="1"/>
            <p:nvPr/>
          </p:nvSpPr>
          <p:spPr>
            <a:xfrm>
              <a:off x="800100" y="4933353"/>
              <a:ext cx="1173833" cy="567796"/>
            </a:xfrm>
            <a:prstGeom prst="roundRect">
              <a:avLst/>
            </a:prstGeom>
            <a:noFill/>
            <a:ln w="12700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ptos" panose="020B0004020202020204" pitchFamily="34" charset="0"/>
                </a:rPr>
                <a:t>Out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31C6800-7154-F182-65C9-378C24F251EA}"/>
              </a:ext>
            </a:extLst>
          </p:cNvPr>
          <p:cNvGrpSpPr/>
          <p:nvPr/>
        </p:nvGrpSpPr>
        <p:grpSpPr>
          <a:xfrm>
            <a:off x="6234388" y="2876752"/>
            <a:ext cx="5323446" cy="2207844"/>
            <a:chOff x="6234388" y="2513060"/>
            <a:chExt cx="5323446" cy="220784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86A5B4-7625-7F99-115D-393F0A5B57CC}"/>
                </a:ext>
              </a:extLst>
            </p:cNvPr>
            <p:cNvSpPr txBox="1"/>
            <p:nvPr/>
          </p:nvSpPr>
          <p:spPr>
            <a:xfrm>
              <a:off x="6234388" y="2513060"/>
              <a:ext cx="5323446" cy="2207844"/>
            </a:xfrm>
            <a:prstGeom prst="roundRect">
              <a:avLst>
                <a:gd name="adj" fmla="val 3212"/>
              </a:avLst>
            </a:prstGeom>
            <a:solidFill>
              <a:srgbClr val="000000"/>
            </a:solidFill>
            <a:ln w="12700">
              <a:solidFill>
                <a:srgbClr val="6B8AAD"/>
              </a:solidFill>
            </a:ln>
          </p:spPr>
          <p:txBody>
            <a:bodyPr wrap="square" anchor="t">
              <a:noAutofit/>
            </a:bodyPr>
            <a:lstStyle/>
            <a:p>
              <a:r>
                <a:rPr lang="en-GB" dirty="0">
                  <a:solidFill>
                    <a:srgbClr val="FF0000"/>
                  </a:solidFill>
                  <a:latin typeface="Consolas" panose="020B0609020204030204" pitchFamily="49" charset="0"/>
                </a:rPr>
                <a:t>●</a:t>
              </a:r>
              <a:r>
                <a:rPr lang="en-GB" dirty="0">
                  <a:solidFill>
                    <a:srgbClr val="E2B714"/>
                  </a:solidFill>
                  <a:latin typeface="Consolas" panose="020B0609020204030204" pitchFamily="49" charset="0"/>
                </a:rPr>
                <a:t> ● </a:t>
              </a:r>
              <a:r>
                <a:rPr lang="en-GB" dirty="0">
                  <a:solidFill>
                    <a:srgbClr val="22D37A"/>
                  </a:solidFill>
                  <a:latin typeface="Consolas" panose="020B0609020204030204" pitchFamily="49" charset="0"/>
                </a:rPr>
                <a:t>●	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quick start</a:t>
              </a:r>
            </a:p>
            <a:p>
              <a:endParaRPr lang="en-GB" dirty="0">
                <a:solidFill>
                  <a:srgbClr val="8888A0"/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1"/>
                  </a:solidFill>
                  <a:latin typeface="Consolas" panose="020B0609020204030204" pitchFamily="49" charset="0"/>
                </a:rPr>
                <a:t>raven 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serve --bmp-listen :11019 \</a:t>
              </a:r>
            </a:p>
            <a:p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  --</a:t>
              </a:r>
              <a:r>
                <a:rPr lang="en-GB" dirty="0" err="1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rtr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 rpki1.example.com:8323</a:t>
              </a:r>
            </a:p>
            <a:p>
              <a:endParaRPr lang="en-GB" dirty="0">
                <a:solidFill>
                  <a:srgbClr val="8888A0"/>
                </a:solidFill>
                <a:latin typeface="Consolas" panose="020B0609020204030204" pitchFamily="49" charset="0"/>
              </a:endParaRPr>
            </a:p>
            <a:p>
              <a:r>
                <a:rPr lang="en-GB" dirty="0">
                  <a:solidFill>
                    <a:schemeClr val="bg1"/>
                  </a:solidFill>
                  <a:latin typeface="Consolas" panose="020B0609020204030204" pitchFamily="49" charset="0"/>
                </a:rPr>
                <a:t>raven watch </a:t>
              </a:r>
              <a:r>
                <a:rPr lang="en-GB" dirty="0">
                  <a:solidFill>
                    <a:schemeClr val="bg2">
                      <a:lumMod val="75000"/>
                    </a:schemeClr>
                  </a:solidFill>
                  <a:latin typeface="Consolas" panose="020B0609020204030204" pitchFamily="49" charset="0"/>
                </a:rPr>
                <a:t>--posture path-suspect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3802D59-0202-19D8-A655-A091DE2320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4388" y="2959757"/>
              <a:ext cx="5323446" cy="0"/>
            </a:xfrm>
            <a:prstGeom prst="line">
              <a:avLst/>
            </a:prstGeom>
            <a:ln w="12700">
              <a:solidFill>
                <a:srgbClr val="6B8AA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5E024B8-56D6-9AEE-DCDC-06EEAB460889}"/>
              </a:ext>
            </a:extLst>
          </p:cNvPr>
          <p:cNvSpPr txBox="1"/>
          <p:nvPr/>
        </p:nvSpPr>
        <p:spPr>
          <a:xfrm>
            <a:off x="2740956" y="5416931"/>
            <a:ext cx="6710088" cy="68480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indent="0" algn="ctr">
              <a:spcBef>
                <a:spcPts val="18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github.com/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nokia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/</a:t>
            </a:r>
            <a:r>
              <a:rPr lang="en-GB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bgp</a:t>
            </a: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-routing-security-monitor</a:t>
            </a:r>
          </a:p>
          <a:p>
            <a:pPr marL="0" marR="0" indent="0" algn="ctr">
              <a:spcBef>
                <a:spcPts val="300"/>
              </a:spcBef>
              <a:buNone/>
            </a:pPr>
            <a:r>
              <a:rPr lang="en-GB" b="0" i="0" dirty="0">
                <a:solidFill>
                  <a:schemeClr val="bg2">
                    <a:lumMod val="75000"/>
                  </a:schemeClr>
                </a:solidFill>
                <a:effectLst/>
                <a:latin typeface="Aptos" panose="020B0004020202020204" pitchFamily="34" charset="0"/>
              </a:rPr>
              <a:t>BSD-3-Clause · no external measurement infrastructure required</a:t>
            </a:r>
          </a:p>
        </p:txBody>
      </p:sp>
    </p:spTree>
    <p:extLst>
      <p:ext uri="{BB962C8B-B14F-4D97-AF65-F5344CB8AC3E}">
        <p14:creationId xmlns:p14="http://schemas.microsoft.com/office/powerpoint/2010/main" val="235185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F6FC-D784-9060-98CC-B9DDDAF09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C4B07-3C8F-B4F3-9341-721B3F308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041" y="1925869"/>
            <a:ext cx="11078400" cy="3006263"/>
          </a:xfrm>
        </p:spPr>
        <p:txBody>
          <a:bodyPr anchor="t">
            <a:noAutofit/>
          </a:bodyPr>
          <a:lstStyle/>
          <a:p>
            <a:pPr algn="ctr">
              <a:spcBef>
                <a:spcPts val="0"/>
              </a:spcBef>
            </a:pPr>
            <a:r>
              <a:rPr lang="en-GB" sz="2800" dirty="0">
                <a:solidFill>
                  <a:srgbClr val="E8E8F0"/>
                </a:solidFill>
                <a:latin typeface="Aptos" panose="020B0004020202020204" pitchFamily="34" charset="0"/>
              </a:rPr>
              <a:t>Your DNS can be perfectly healthy</a:t>
            </a:r>
            <a:br>
              <a:rPr lang="en-GB" sz="2800" dirty="0">
                <a:latin typeface="Aptos" panose="020B0004020202020204" pitchFamily="34" charset="0"/>
              </a:rPr>
            </a:br>
            <a:r>
              <a:rPr lang="en-GB" sz="2800" dirty="0">
                <a:solidFill>
                  <a:srgbClr val="06B6D4"/>
                </a:solidFill>
                <a:latin typeface="Aptos" panose="020B0004020202020204" pitchFamily="34" charset="0"/>
              </a:rPr>
              <a:t>and still be answering from the wrong place.</a:t>
            </a:r>
            <a:br>
              <a:rPr lang="en-GB" sz="2800" dirty="0">
                <a:solidFill>
                  <a:srgbClr val="06B6D4"/>
                </a:solidFill>
                <a:latin typeface="Aptos" panose="020B0004020202020204" pitchFamily="34" charset="0"/>
              </a:rPr>
            </a:br>
            <a:r>
              <a:rPr lang="en-GB" sz="1600" dirty="0">
                <a:solidFill>
                  <a:srgbClr val="001135"/>
                </a:solidFill>
                <a:latin typeface="Aptos" panose="020B0004020202020204" pitchFamily="34" charset="0"/>
              </a:rPr>
              <a:t>-</a:t>
            </a:r>
            <a:br>
              <a:rPr lang="en-GB" sz="2800" dirty="0">
                <a:solidFill>
                  <a:srgbClr val="06B6D4"/>
                </a:solidFill>
                <a:latin typeface="Aptos" panose="020B0004020202020204" pitchFamily="34" charset="0"/>
              </a:rPr>
            </a:br>
            <a:r>
              <a:rPr lang="en-GB" sz="4400" b="1" dirty="0">
                <a:latin typeface="Aptos" panose="020B0004020202020204" pitchFamily="34" charset="0"/>
              </a:rPr>
              <a:t>Questions?</a:t>
            </a:r>
            <a:br>
              <a:rPr lang="en-GB" sz="4400" b="1" dirty="0">
                <a:latin typeface="Aptos" panose="020B0004020202020204" pitchFamily="34" charset="0"/>
              </a:rPr>
            </a:br>
            <a:r>
              <a:rPr lang="en-GB" sz="1600" dirty="0">
                <a:solidFill>
                  <a:srgbClr val="001135"/>
                </a:solidFill>
                <a:latin typeface="Aptos" panose="020B0004020202020204" pitchFamily="34" charset="0"/>
              </a:rPr>
              <a:t>-</a:t>
            </a:r>
            <a:br>
              <a:rPr lang="en-GB" sz="4400" dirty="0">
                <a:latin typeface="Aptos" panose="020B0004020202020204" pitchFamily="34" charset="0"/>
              </a:rPr>
            </a:br>
            <a:r>
              <a:rPr lang="en-GB" sz="2000" dirty="0">
                <a:latin typeface="Aptos" panose="020B0004020202020204" pitchFamily="34" charset="0"/>
              </a:rPr>
              <a:t>Ritesh Mukherjee</a:t>
            </a:r>
            <a:endParaRPr lang="en-US" sz="4800" b="1" dirty="0"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EBD24A1-AB1E-B628-5F5D-DDBE7D97E4C5}"/>
              </a:ext>
            </a:extLst>
          </p:cNvPr>
          <p:cNvSpPr/>
          <p:nvPr/>
        </p:nvSpPr>
        <p:spPr>
          <a:xfrm>
            <a:off x="4822627" y="4557561"/>
            <a:ext cx="2587228" cy="374571"/>
          </a:xfrm>
          <a:prstGeom prst="roundRect">
            <a:avLst/>
          </a:prstGeom>
          <a:solidFill>
            <a:srgbClr val="3F8695">
              <a:alpha val="10000"/>
            </a:srgbClr>
          </a:solidFill>
          <a:ln w="12700">
            <a:solidFill>
              <a:srgbClr val="3F8695"/>
            </a:solidFill>
            <a:headEnd type="non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1600" b="1" cap="all" spc="113" dirty="0">
                <a:solidFill>
                  <a:srgbClr val="06B6D4"/>
                </a:solidFill>
                <a:latin typeface="Aptos" panose="020B0004020202020204" pitchFamily="34" charset="0"/>
              </a:rPr>
              <a:t>OARC 47 Vancouver</a:t>
            </a:r>
            <a:endParaRPr lang="en-US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2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theme/theme1.xml><?xml version="1.0" encoding="utf-8"?>
<a:theme xmlns:a="http://schemas.openxmlformats.org/drawingml/2006/main" name="1. White">
  <a:themeElements>
    <a:clrScheme name="Nokia 2.0">
      <a:dk1>
        <a:srgbClr val="001135"/>
      </a:dk1>
      <a:lt1>
        <a:srgbClr val="FFFFFF"/>
      </a:lt1>
      <a:dk2>
        <a:srgbClr val="666666"/>
      </a:dk2>
      <a:lt2>
        <a:srgbClr val="EBEBEB"/>
      </a:lt2>
      <a:accent1>
        <a:srgbClr val="005AFF"/>
      </a:accent1>
      <a:accent2>
        <a:srgbClr val="23ABB6"/>
      </a:accent2>
      <a:accent3>
        <a:srgbClr val="37CC73"/>
      </a:accent3>
      <a:accent4>
        <a:srgbClr val="F47F31"/>
      </a:accent4>
      <a:accent5>
        <a:srgbClr val="E03DCD"/>
      </a:accent5>
      <a:accent6>
        <a:srgbClr val="7D33F2"/>
      </a:accent6>
      <a:hlink>
        <a:srgbClr val="001135"/>
      </a:hlink>
      <a:folHlink>
        <a:srgbClr val="005AFF"/>
      </a:folHlink>
    </a:clrScheme>
    <a:fontScheme name="Nokia fonts 2023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>
          <a:headEnd type="none" w="med" len="med"/>
          <a:tailEnd type="triangle" w="med" len="med"/>
        </a:ln>
      </a:spPr>
      <a:bodyPr rtlCol="0" anchor="ctr"/>
      <a:lstStyle>
        <a:defPPr algn="ctr">
          <a:defRPr/>
        </a:defPPr>
      </a:lstStyle>
      <a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lIns="0" tIns="0" rIns="0" bIns="0" rtlCol="0">
        <a:noAutofit/>
      </a:bodyPr>
      <a:lstStyle>
        <a:defPPr marL="0" marR="0" indent="0" algn="l" defTabSz="1800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 typeface="+mj-lt"/>
          <a:buNone/>
          <a:tabLst>
            <a:tab pos="180000" algn="l"/>
          </a:tabLst>
          <a:defRPr kumimoji="0" sz="12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Nokia Pure Text Ligh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 2025 - PPT toolkit_v2.11" id="{33FB22A3-5F0D-3C4C-9BEF-3E0768F2672D}" vid="{0C3BB035-1102-EE44-BCF4-0BD2250223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1aa2129-79ec-42c0-bfac-e5b7a0374572}" enabled="1" method="Privileged" siteId="{5d471751-9675-428d-917b-70f44f9630b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2202</Words>
  <Application>Microsoft Office PowerPoint</Application>
  <PresentationFormat>Widescreen</PresentationFormat>
  <Paragraphs>281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Consolas</vt:lpstr>
      <vt:lpstr>Nokia Pure Headline Light</vt:lpstr>
      <vt:lpstr>Nokia Pure Text Light</vt:lpstr>
      <vt:lpstr>1. White</vt:lpstr>
      <vt:lpstr>Trust your paths Routing security for DNS infrastructure operators  Ritesh Mukherjee</vt:lpstr>
      <vt:lpstr>PowerPoint Presentation</vt:lpstr>
      <vt:lpstr>PowerPoint Presentation</vt:lpstr>
      <vt:lpstr>PowerPoint Presentation</vt:lpstr>
      <vt:lpstr>The Cascade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DNS can be perfectly healthy and still be answering from the wrong place. - Questions? - Ritesh Mukherjee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Ritesh Mukherjee (Nokia)</cp:lastModifiedBy>
  <cp:revision>26</cp:revision>
  <dcterms:created xsi:type="dcterms:W3CDTF">2026-02-23T21:14:20Z</dcterms:created>
  <dcterms:modified xsi:type="dcterms:W3CDTF">2026-10-20T11:41:59Z</dcterms:modified>
</cp:coreProperties>
</file>